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Libre Franklin"/>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ibreFranklin-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bold.fntdata"/><Relationship Id="rId6" Type="http://schemas.openxmlformats.org/officeDocument/2006/relationships/slide" Target="slides/slide2.xml"/><Relationship Id="rId18" Type="http://schemas.openxmlformats.org/officeDocument/2006/relationships/font" Target="fonts/LibreFranklin-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Sae will provide an introduction then turn the data cleansing over to Matt.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Andre will discuss</a:t>
            </a:r>
            <a:endParaRPr/>
          </a:p>
        </p:txBody>
      </p:sp>
      <p:sp>
        <p:nvSpPr>
          <p:cNvPr id="184" name="Google Shape;18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Alma will discuss</a:t>
            </a:r>
            <a:endParaRPr/>
          </a:p>
        </p:txBody>
      </p:sp>
      <p:sp>
        <p:nvSpPr>
          <p:cNvPr id="193" name="Google Shape;19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ADontae will discuss</a:t>
            </a:r>
            <a:endParaRPr/>
          </a:p>
        </p:txBody>
      </p:sp>
      <p:sp>
        <p:nvSpPr>
          <p:cNvPr id="202" name="Google Shape;20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Donald to discuss</a:t>
            </a:r>
            <a:endParaRPr/>
          </a:p>
        </p:txBody>
      </p:sp>
      <p:sp>
        <p:nvSpPr>
          <p:cNvPr id="211" name="Google Shape;21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Matt will discuss the data cleansing. </a:t>
            </a:r>
            <a:endParaRPr/>
          </a:p>
          <a:p>
            <a:pPr indent="0" lvl="0" marL="0" rtl="0" algn="l">
              <a:spcBef>
                <a:spcPts val="0"/>
              </a:spcBef>
              <a:spcAft>
                <a:spcPts val="0"/>
              </a:spcAft>
              <a:buNone/>
            </a:pPr>
            <a:r>
              <a:t/>
            </a:r>
            <a:endParaRPr/>
          </a:p>
        </p:txBody>
      </p:sp>
      <p:sp>
        <p:nvSpPr>
          <p:cNvPr id="107" name="Google Shape;10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c71da3526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31c71da3526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Matt will discuss the data cleansing. </a:t>
            </a:r>
            <a:endParaRPr/>
          </a:p>
          <a:p>
            <a:pPr indent="0" lvl="0" marL="0" rtl="0" algn="l">
              <a:spcBef>
                <a:spcPts val="0"/>
              </a:spcBef>
              <a:spcAft>
                <a:spcPts val="0"/>
              </a:spcAft>
              <a:buNone/>
            </a:pPr>
            <a:r>
              <a:t/>
            </a:r>
            <a:endParaRPr/>
          </a:p>
        </p:txBody>
      </p:sp>
      <p:sp>
        <p:nvSpPr>
          <p:cNvPr id="117" name="Google Shape;117;g31c71da3526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Rosy will discuss.</a:t>
            </a:r>
            <a:endParaRPr/>
          </a:p>
        </p:txBody>
      </p:sp>
      <p:sp>
        <p:nvSpPr>
          <p:cNvPr id="130" name="Google Shape;13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Andre will discuss.</a:t>
            </a:r>
            <a:endParaRPr/>
          </a:p>
        </p:txBody>
      </p:sp>
      <p:sp>
        <p:nvSpPr>
          <p:cNvPr id="139" name="Google Shape;13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Adontae will discuss</a:t>
            </a:r>
            <a:endParaRPr/>
          </a:p>
        </p:txBody>
      </p:sp>
      <p:sp>
        <p:nvSpPr>
          <p:cNvPr id="148" name="Google Shape;14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Chris will discuss this one. </a:t>
            </a:r>
            <a:endParaRPr/>
          </a:p>
        </p:txBody>
      </p:sp>
      <p:sp>
        <p:nvSpPr>
          <p:cNvPr id="157" name="Google Shape;15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Chris to discuss</a:t>
            </a:r>
            <a:endParaRPr/>
          </a:p>
        </p:txBody>
      </p:sp>
      <p:sp>
        <p:nvSpPr>
          <p:cNvPr id="166" name="Google Shape;16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Rosy will discuss</a:t>
            </a:r>
            <a:endParaRPr/>
          </a:p>
        </p:txBody>
      </p:sp>
      <p:sp>
        <p:nvSpPr>
          <p:cNvPr id="175" name="Google Shape;17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21" name="Google Shape;21;p2"/>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22" name="Google Shape;22;p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 type="body"/>
          </p:nvPr>
        </p:nvSpPr>
        <p:spPr>
          <a:xfrm rot="5400000">
            <a:off x="4246035" y="-1040554"/>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4" name="Google Shape;84;p1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7" name="Shape 87"/>
        <p:cNvGrpSpPr/>
        <p:nvPr/>
      </p:nvGrpSpPr>
      <p:grpSpPr>
        <a:xfrm>
          <a:off x="0" y="0"/>
          <a:ext cx="0" cy="0"/>
          <a:chOff x="0" y="0"/>
          <a:chExt cx="0" cy="0"/>
        </a:xfrm>
      </p:grpSpPr>
      <p:sp>
        <p:nvSpPr>
          <p:cNvPr id="88" name="Google Shape;88;p1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2"/>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1" name="Google Shape;91;p1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 name="Google Shape;28;p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1" name="Shape 31"/>
        <p:cNvGrpSpPr/>
        <p:nvPr/>
      </p:nvGrpSpPr>
      <p:grpSpPr>
        <a:xfrm>
          <a:off x="0" y="0"/>
          <a:ext cx="0" cy="0"/>
          <a:chOff x="0" y="0"/>
          <a:chExt cx="0" cy="0"/>
        </a:xfrm>
      </p:grpSpPr>
      <p:sp>
        <p:nvSpPr>
          <p:cNvPr id="32" name="Google Shape;32;p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35" name="Google Shape;35;p4"/>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36" name="Google Shape;36;p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5"/>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 name="Google Shape;43;p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9" name="Google Shape;49;p6"/>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0" name="Google Shape;50;p6"/>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1" name="Google Shape;51;p6"/>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0" name="Shape 60"/>
        <p:cNvGrpSpPr/>
        <p:nvPr/>
      </p:nvGrpSpPr>
      <p:grpSpPr>
        <a:xfrm>
          <a:off x="0" y="0"/>
          <a:ext cx="0" cy="0"/>
          <a:chOff x="0" y="0"/>
          <a:chExt cx="0" cy="0"/>
        </a:xfrm>
      </p:grpSpPr>
      <p:sp>
        <p:nvSpPr>
          <p:cNvPr id="61" name="Google Shape;61;p8"/>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9"/>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9"/>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9" name="Google Shape;69;p9"/>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0" name="Google Shape;70;p9"/>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800">
                <a:solidFill>
                  <a:schemeClr val="dk2"/>
                </a:solidFill>
                <a:latin typeface="Libre Franklin"/>
                <a:ea typeface="Libre Franklin"/>
                <a:cs typeface="Libre Franklin"/>
                <a:sym typeface="Libre Franklin"/>
              </a:defRPr>
            </a:lvl1pPr>
            <a:lvl2pPr indent="0" lvl="1" marL="0" algn="l">
              <a:spcBef>
                <a:spcPts val="0"/>
              </a:spcBef>
              <a:buNone/>
              <a:defRPr sz="800">
                <a:solidFill>
                  <a:schemeClr val="dk2"/>
                </a:solidFill>
                <a:latin typeface="Libre Franklin"/>
                <a:ea typeface="Libre Franklin"/>
                <a:cs typeface="Libre Franklin"/>
                <a:sym typeface="Libre Franklin"/>
              </a:defRPr>
            </a:lvl2pPr>
            <a:lvl3pPr indent="0" lvl="2" marL="0" algn="l">
              <a:spcBef>
                <a:spcPts val="0"/>
              </a:spcBef>
              <a:buNone/>
              <a:defRPr sz="800">
                <a:solidFill>
                  <a:schemeClr val="dk2"/>
                </a:solidFill>
                <a:latin typeface="Libre Franklin"/>
                <a:ea typeface="Libre Franklin"/>
                <a:cs typeface="Libre Franklin"/>
                <a:sym typeface="Libre Franklin"/>
              </a:defRPr>
            </a:lvl3pPr>
            <a:lvl4pPr indent="0" lvl="3" marL="0" algn="l">
              <a:spcBef>
                <a:spcPts val="0"/>
              </a:spcBef>
              <a:buNone/>
              <a:defRPr sz="800">
                <a:solidFill>
                  <a:schemeClr val="dk2"/>
                </a:solidFill>
                <a:latin typeface="Libre Franklin"/>
                <a:ea typeface="Libre Franklin"/>
                <a:cs typeface="Libre Franklin"/>
                <a:sym typeface="Libre Franklin"/>
              </a:defRPr>
            </a:lvl4pPr>
            <a:lvl5pPr indent="0" lvl="4" marL="0" algn="l">
              <a:spcBef>
                <a:spcPts val="0"/>
              </a:spcBef>
              <a:buNone/>
              <a:defRPr sz="800">
                <a:solidFill>
                  <a:schemeClr val="dk2"/>
                </a:solidFill>
                <a:latin typeface="Libre Franklin"/>
                <a:ea typeface="Libre Franklin"/>
                <a:cs typeface="Libre Franklin"/>
                <a:sym typeface="Libre Franklin"/>
              </a:defRPr>
            </a:lvl5pPr>
            <a:lvl6pPr indent="0" lvl="5" marL="0" algn="l">
              <a:spcBef>
                <a:spcPts val="0"/>
              </a:spcBef>
              <a:buNone/>
              <a:defRPr sz="800">
                <a:solidFill>
                  <a:schemeClr val="dk2"/>
                </a:solidFill>
                <a:latin typeface="Libre Franklin"/>
                <a:ea typeface="Libre Franklin"/>
                <a:cs typeface="Libre Franklin"/>
                <a:sym typeface="Libre Franklin"/>
              </a:defRPr>
            </a:lvl6pPr>
            <a:lvl7pPr indent="0" lvl="6" marL="0" algn="l">
              <a:spcBef>
                <a:spcPts val="0"/>
              </a:spcBef>
              <a:buNone/>
              <a:defRPr sz="800">
                <a:solidFill>
                  <a:schemeClr val="dk2"/>
                </a:solidFill>
                <a:latin typeface="Libre Franklin"/>
                <a:ea typeface="Libre Franklin"/>
                <a:cs typeface="Libre Franklin"/>
                <a:sym typeface="Libre Franklin"/>
              </a:defRPr>
            </a:lvl7pPr>
            <a:lvl8pPr indent="0" lvl="7" marL="0" algn="l">
              <a:spcBef>
                <a:spcPts val="0"/>
              </a:spcBef>
              <a:buNone/>
              <a:defRPr sz="800">
                <a:solidFill>
                  <a:schemeClr val="dk2"/>
                </a:solidFill>
                <a:latin typeface="Libre Franklin"/>
                <a:ea typeface="Libre Franklin"/>
                <a:cs typeface="Libre Franklin"/>
                <a:sym typeface="Libre Franklin"/>
              </a:defRPr>
            </a:lvl8pPr>
            <a:lvl9pPr indent="0" lvl="8" marL="0" algn="l">
              <a:spcBef>
                <a:spcPts val="0"/>
              </a:spcBef>
              <a:buNone/>
              <a:defRPr sz="800">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3" name="Shape 73"/>
        <p:cNvGrpSpPr/>
        <p:nvPr/>
      </p:nvGrpSpPr>
      <p:grpSpPr>
        <a:xfrm>
          <a:off x="0" y="0"/>
          <a:ext cx="0" cy="0"/>
          <a:chOff x="0" y="0"/>
          <a:chExt cx="0" cy="0"/>
        </a:xfrm>
      </p:grpSpPr>
      <p:sp>
        <p:nvSpPr>
          <p:cNvPr id="74" name="Google Shape;74;p10"/>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ph idx="2" type="pic"/>
          </p:nvPr>
        </p:nvSpPr>
        <p:spPr>
          <a:xfrm>
            <a:off x="15" y="0"/>
            <a:ext cx="12191985" cy="4578350"/>
          </a:xfrm>
          <a:prstGeom prst="rect">
            <a:avLst/>
          </a:prstGeom>
          <a:solidFill>
            <a:srgbClr val="D8D8D8"/>
          </a:solidFill>
          <a:ln>
            <a:noFill/>
          </a:ln>
        </p:spPr>
      </p:sp>
      <p:sp>
        <p:nvSpPr>
          <p:cNvPr id="76" name="Google Shape;76;p10"/>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0"/>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8" name="Google Shape;78;p1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13" name="Google Shape;13;p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5" name="Google Shape;15;p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6" name="Google Shape;16;p1"/>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3"/>
          <p:cNvSpPr/>
          <p:nvPr/>
        </p:nvSpPr>
        <p:spPr>
          <a:xfrm>
            <a:off x="0" y="1"/>
            <a:ext cx="12192001"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00" name="Google Shape;100;p13"/>
          <p:cNvSpPr txBox="1"/>
          <p:nvPr>
            <p:ph type="ctrTitle"/>
          </p:nvPr>
        </p:nvSpPr>
        <p:spPr>
          <a:xfrm>
            <a:off x="5297792" y="639097"/>
            <a:ext cx="6253200" cy="3686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Bookman Old Style"/>
              <a:buNone/>
            </a:pPr>
            <a:r>
              <a:rPr lang="en-US" sz="3600"/>
              <a:t>Hospital Analysis and Review</a:t>
            </a:r>
            <a:endParaRPr/>
          </a:p>
        </p:txBody>
      </p:sp>
      <p:sp>
        <p:nvSpPr>
          <p:cNvPr id="101" name="Google Shape;101;p13"/>
          <p:cNvSpPr txBox="1"/>
          <p:nvPr>
            <p:ph idx="1" type="subTitle"/>
          </p:nvPr>
        </p:nvSpPr>
        <p:spPr>
          <a:xfrm>
            <a:off x="5289750" y="4672757"/>
            <a:ext cx="6269400" cy="16308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400"/>
              <a:buNone/>
            </a:pPr>
            <a:r>
              <a:rPr lang="en-US">
                <a:solidFill>
                  <a:srgbClr val="262626"/>
                </a:solidFill>
              </a:rPr>
              <a:t>TEAM BETA</a:t>
            </a:r>
            <a:endParaRPr>
              <a:solidFill>
                <a:srgbClr val="262626"/>
              </a:solidFill>
            </a:endParaRPr>
          </a:p>
          <a:p>
            <a:pPr indent="0" lvl="0" marL="0" rtl="0" algn="l">
              <a:lnSpc>
                <a:spcPct val="110000"/>
              </a:lnSpc>
              <a:spcBef>
                <a:spcPts val="0"/>
              </a:spcBef>
              <a:spcAft>
                <a:spcPts val="0"/>
              </a:spcAft>
              <a:buSzPts val="2400"/>
              <a:buNone/>
            </a:pPr>
            <a:r>
              <a:rPr lang="en-US" sz="1100">
                <a:solidFill>
                  <a:srgbClr val="262626"/>
                </a:solidFill>
              </a:rPr>
              <a:t>(</a:t>
            </a:r>
            <a:r>
              <a:rPr lang="en-US" sz="1200">
                <a:solidFill>
                  <a:srgbClr val="262626"/>
                </a:solidFill>
              </a:rPr>
              <a:t>Chris Lane, Sae Park, Rosy Matthews, Sara Bendahmane,  Andre Brantoro, Donald Sparks III, ADonate Hunt, Matthew Shea, Jackson Wilhovsky, Alma Ontiveros)</a:t>
            </a:r>
            <a:endParaRPr sz="1200">
              <a:solidFill>
                <a:srgbClr val="262626"/>
              </a:solidFill>
            </a:endParaRPr>
          </a:p>
          <a:p>
            <a:pPr indent="0" lvl="0" marL="0" rtl="0" algn="l">
              <a:lnSpc>
                <a:spcPct val="110000"/>
              </a:lnSpc>
              <a:spcBef>
                <a:spcPts val="1400"/>
              </a:spcBef>
              <a:spcAft>
                <a:spcPts val="0"/>
              </a:spcAft>
              <a:buSzPts val="2400"/>
              <a:buNone/>
            </a:pPr>
            <a:r>
              <a:rPr lang="en-US" sz="2400">
                <a:solidFill>
                  <a:srgbClr val="262626"/>
                </a:solidFill>
              </a:rPr>
              <a:t>12/5/24</a:t>
            </a:r>
            <a:endParaRPr/>
          </a:p>
        </p:txBody>
      </p:sp>
      <p:pic>
        <p:nvPicPr>
          <p:cNvPr descr="A picture containing building, sitting, bench, side&#10;&#10;Description automatically generated" id="102" name="Google Shape;102;p13"/>
          <p:cNvPicPr preferRelativeResize="0"/>
          <p:nvPr/>
        </p:nvPicPr>
        <p:blipFill rotWithShape="1">
          <a:blip r:embed="rId3">
            <a:alphaModFix/>
          </a:blip>
          <a:srcRect b="0" l="0" r="0" t="0"/>
          <a:stretch/>
        </p:blipFill>
        <p:spPr>
          <a:xfrm>
            <a:off x="0" y="1"/>
            <a:ext cx="4635315" cy="6857999"/>
          </a:xfrm>
          <a:prstGeom prst="rect">
            <a:avLst/>
          </a:prstGeom>
          <a:noFill/>
          <a:ln>
            <a:noFill/>
          </a:ln>
        </p:spPr>
      </p:pic>
      <p:cxnSp>
        <p:nvCxnSpPr>
          <p:cNvPr id="103" name="Google Shape;103;p13"/>
          <p:cNvCxnSpPr/>
          <p:nvPr/>
        </p:nvCxnSpPr>
        <p:spPr>
          <a:xfrm>
            <a:off x="5427754" y="4498925"/>
            <a:ext cx="5636107" cy="0"/>
          </a:xfrm>
          <a:prstGeom prst="straightConnector1">
            <a:avLst/>
          </a:prstGeom>
          <a:noFill/>
          <a:ln cap="flat" cmpd="sng" w="12700">
            <a:solidFill>
              <a:srgbClr val="3F3F3F"/>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22"/>
          <p:cNvSpPr/>
          <p:nvPr/>
        </p:nvSpPr>
        <p:spPr>
          <a:xfrm>
            <a:off x="1507"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7" name="Google Shape;187;p22"/>
          <p:cNvSpPr/>
          <p:nvPr/>
        </p:nvSpPr>
        <p:spPr>
          <a:xfrm>
            <a:off x="1507" y="4953000"/>
            <a:ext cx="12188952" cy="1905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 name="Google Shape;188;p22"/>
          <p:cNvPicPr preferRelativeResize="0"/>
          <p:nvPr/>
        </p:nvPicPr>
        <p:blipFill rotWithShape="1">
          <a:blip r:embed="rId3">
            <a:alphaModFix/>
          </a:blip>
          <a:srcRect b="0" l="0" r="0" t="0"/>
          <a:stretch/>
        </p:blipFill>
        <p:spPr>
          <a:xfrm>
            <a:off x="2188725" y="204175"/>
            <a:ext cx="7017174" cy="4550600"/>
          </a:xfrm>
          <a:prstGeom prst="rect">
            <a:avLst/>
          </a:prstGeom>
          <a:noFill/>
          <a:ln>
            <a:noFill/>
          </a:ln>
        </p:spPr>
      </p:pic>
      <p:sp>
        <p:nvSpPr>
          <p:cNvPr id="189" name="Google Shape;189;p22"/>
          <p:cNvSpPr txBox="1"/>
          <p:nvPr/>
        </p:nvSpPr>
        <p:spPr>
          <a:xfrm>
            <a:off x="815546" y="5089892"/>
            <a:ext cx="109482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1"/>
                </a:solidFill>
                <a:latin typeface="Arial"/>
                <a:ea typeface="Arial"/>
                <a:cs typeface="Arial"/>
                <a:sym typeface="Arial"/>
              </a:rPr>
              <a:t>Admission Type vs Avg Billing Cost</a:t>
            </a:r>
            <a:r>
              <a:rPr b="1" i="0" lang="en-US" sz="1600" u="none" strike="noStrike">
                <a:solidFill>
                  <a:schemeClr val="lt1"/>
                </a:solidFill>
                <a:latin typeface="Arial"/>
                <a:ea typeface="Arial"/>
                <a:cs typeface="Arial"/>
                <a:sym typeface="Arial"/>
              </a:rPr>
              <a:t>:</a:t>
            </a:r>
            <a:endParaRPr/>
          </a:p>
          <a:p>
            <a:pPr indent="0" lvl="0" marL="0" marR="0" rtl="0" algn="l">
              <a:spcBef>
                <a:spcPts val="0"/>
              </a:spcBef>
              <a:spcAft>
                <a:spcPts val="0"/>
              </a:spcAft>
              <a:buNone/>
            </a:pPr>
            <a:r>
              <a:t/>
            </a:r>
            <a:endParaRPr b="1" i="0" sz="1600" u="none" strike="noStrike">
              <a:solidFill>
                <a:schemeClr val="lt1"/>
              </a:solidFill>
              <a:latin typeface="Arial"/>
              <a:ea typeface="Arial"/>
              <a:cs typeface="Arial"/>
              <a:sym typeface="Arial"/>
            </a:endParaRPr>
          </a:p>
          <a:p>
            <a:pPr indent="-330200" lvl="0" marL="457200" marR="0" rtl="0" algn="l">
              <a:spcBef>
                <a:spcPts val="0"/>
              </a:spcBef>
              <a:spcAft>
                <a:spcPts val="0"/>
              </a:spcAft>
              <a:buClr>
                <a:schemeClr val="lt1"/>
              </a:buClr>
              <a:buSzPts val="1600"/>
              <a:buFont typeface="Arial"/>
              <a:buChar char="-"/>
            </a:pPr>
            <a:r>
              <a:rPr b="0" i="0" lang="en-US" sz="1600" u="none" strike="noStrike">
                <a:solidFill>
                  <a:schemeClr val="lt1"/>
                </a:solidFill>
                <a:latin typeface="Arial"/>
                <a:ea typeface="Arial"/>
                <a:cs typeface="Arial"/>
                <a:sym typeface="Arial"/>
              </a:rPr>
              <a:t>Elective, Emergency, and Urgent</a:t>
            </a:r>
            <a:r>
              <a:rPr lang="en-US" sz="1600">
                <a:solidFill>
                  <a:schemeClr val="lt1"/>
                </a:solidFill>
                <a:latin typeface="Arial"/>
                <a:ea typeface="Arial"/>
                <a:cs typeface="Arial"/>
                <a:sym typeface="Arial"/>
              </a:rPr>
              <a:t>.</a:t>
            </a:r>
            <a:endParaRPr/>
          </a:p>
          <a:p>
            <a:pPr indent="-330200" lvl="0" marL="457200" marR="0" rtl="0" algn="l">
              <a:spcBef>
                <a:spcPts val="0"/>
              </a:spcBef>
              <a:spcAft>
                <a:spcPts val="0"/>
              </a:spcAft>
              <a:buClr>
                <a:schemeClr val="lt1"/>
              </a:buClr>
              <a:buSzPts val="1600"/>
              <a:buFont typeface="Arial"/>
              <a:buChar char="-"/>
            </a:pPr>
            <a:r>
              <a:rPr b="0" i="0" lang="en-US" sz="1600" u="none" strike="noStrike">
                <a:solidFill>
                  <a:schemeClr val="lt1"/>
                </a:solidFill>
                <a:latin typeface="Arial"/>
                <a:ea typeface="Arial"/>
                <a:cs typeface="Arial"/>
                <a:sym typeface="Arial"/>
              </a:rPr>
              <a:t>Very close but Urgent has the highest average billing cost</a:t>
            </a:r>
            <a:r>
              <a:rPr lang="en-US" sz="1600">
                <a:solidFill>
                  <a:schemeClr val="lt1"/>
                </a:solidFill>
                <a:latin typeface="Arial"/>
                <a:ea typeface="Arial"/>
                <a:cs typeface="Arial"/>
                <a:sym typeface="Arial"/>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23"/>
          <p:cNvSpPr/>
          <p:nvPr/>
        </p:nvSpPr>
        <p:spPr>
          <a:xfrm>
            <a:off x="1507"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96" name="Google Shape;196;p23"/>
          <p:cNvSpPr/>
          <p:nvPr/>
        </p:nvSpPr>
        <p:spPr>
          <a:xfrm>
            <a:off x="1507" y="4953000"/>
            <a:ext cx="12188952" cy="1905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 name="Google Shape;197;p23"/>
          <p:cNvPicPr preferRelativeResize="0"/>
          <p:nvPr/>
        </p:nvPicPr>
        <p:blipFill rotWithShape="1">
          <a:blip r:embed="rId3">
            <a:alphaModFix/>
          </a:blip>
          <a:srcRect b="0" l="0" r="0" t="0"/>
          <a:stretch/>
        </p:blipFill>
        <p:spPr>
          <a:xfrm>
            <a:off x="2202000" y="158600"/>
            <a:ext cx="6990650" cy="4630050"/>
          </a:xfrm>
          <a:prstGeom prst="rect">
            <a:avLst/>
          </a:prstGeom>
          <a:noFill/>
          <a:ln>
            <a:noFill/>
          </a:ln>
        </p:spPr>
      </p:pic>
      <p:sp>
        <p:nvSpPr>
          <p:cNvPr id="198" name="Google Shape;198;p23"/>
          <p:cNvSpPr txBox="1"/>
          <p:nvPr/>
        </p:nvSpPr>
        <p:spPr>
          <a:xfrm>
            <a:off x="812715" y="5079189"/>
            <a:ext cx="10948200" cy="181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1"/>
                </a:solidFill>
              </a:rPr>
              <a:t>Blood Type vs Avg Billing Cost</a:t>
            </a:r>
            <a:r>
              <a:rPr b="1" i="0" lang="en-US" sz="1600" u="none" strike="noStrike">
                <a:solidFill>
                  <a:schemeClr val="lt1"/>
                </a:solidFill>
                <a:latin typeface="Arial"/>
                <a:ea typeface="Arial"/>
                <a:cs typeface="Arial"/>
                <a:sym typeface="Arial"/>
              </a:rPr>
              <a:t>:</a:t>
            </a:r>
            <a:endParaRPr/>
          </a:p>
          <a:p>
            <a:pPr indent="0" lvl="0" marL="0" marR="0" rtl="0" algn="l">
              <a:spcBef>
                <a:spcPts val="0"/>
              </a:spcBef>
              <a:spcAft>
                <a:spcPts val="0"/>
              </a:spcAft>
              <a:buNone/>
            </a:pPr>
            <a:r>
              <a:t/>
            </a:r>
            <a:endParaRPr b="1" sz="1600">
              <a:solidFill>
                <a:schemeClr val="lt1"/>
              </a:solidFill>
            </a:endParaRPr>
          </a:p>
          <a:p>
            <a:pPr indent="457200" lvl="0" marL="0" marR="0" rtl="0" algn="l">
              <a:spcBef>
                <a:spcPts val="0"/>
              </a:spcBef>
              <a:spcAft>
                <a:spcPts val="0"/>
              </a:spcAft>
              <a:buNone/>
            </a:pPr>
            <a:r>
              <a:rPr lang="en-US" sz="1600">
                <a:solidFill>
                  <a:schemeClr val="lt1"/>
                </a:solidFill>
              </a:rPr>
              <a:t>-	</a:t>
            </a:r>
            <a:r>
              <a:rPr b="0" i="0" lang="en-US" sz="1600" u="none" strike="noStrike">
                <a:solidFill>
                  <a:schemeClr val="lt1"/>
                </a:solidFill>
                <a:latin typeface="Arial"/>
                <a:ea typeface="Arial"/>
                <a:cs typeface="Arial"/>
                <a:sym typeface="Arial"/>
              </a:rPr>
              <a:t>A</a:t>
            </a:r>
            <a:r>
              <a:rPr lang="en-US" sz="1600">
                <a:solidFill>
                  <a:schemeClr val="lt1"/>
                </a:solidFill>
              </a:rPr>
              <a:t>- </a:t>
            </a:r>
            <a:r>
              <a:rPr b="0" i="0" lang="en-US" sz="1600" u="none" strike="noStrike">
                <a:solidFill>
                  <a:schemeClr val="lt1"/>
                </a:solidFill>
                <a:latin typeface="Arial"/>
                <a:ea typeface="Arial"/>
                <a:cs typeface="Arial"/>
                <a:sym typeface="Arial"/>
              </a:rPr>
              <a:t>  blood type had the highest average billing cost </a:t>
            </a:r>
            <a:endParaRPr/>
          </a:p>
          <a:p>
            <a:pPr indent="457200" lvl="0" marL="0" marR="0" rtl="0" algn="l">
              <a:spcBef>
                <a:spcPts val="0"/>
              </a:spcBef>
              <a:spcAft>
                <a:spcPts val="0"/>
              </a:spcAft>
              <a:buNone/>
            </a:pPr>
            <a:r>
              <a:rPr lang="en-US" sz="1600">
                <a:solidFill>
                  <a:schemeClr val="lt1"/>
                </a:solidFill>
              </a:rPr>
              <a:t>-	</a:t>
            </a:r>
            <a:r>
              <a:rPr b="0" i="0" lang="en-US" sz="1600" u="none" strike="noStrike">
                <a:solidFill>
                  <a:schemeClr val="lt1"/>
                </a:solidFill>
                <a:latin typeface="Arial"/>
                <a:ea typeface="Arial"/>
                <a:cs typeface="Arial"/>
                <a:sym typeface="Arial"/>
              </a:rPr>
              <a:t>O+  most common blood type</a:t>
            </a:r>
            <a:endParaRPr b="0" sz="1600">
              <a:solidFill>
                <a:schemeClr val="lt1"/>
              </a:solidFill>
              <a:latin typeface="Libre Franklin"/>
              <a:ea typeface="Libre Franklin"/>
              <a:cs typeface="Libre Franklin"/>
              <a:sym typeface="Libre Franklin"/>
            </a:endParaRPr>
          </a:p>
          <a:p>
            <a:pPr indent="457200" lvl="0" marL="0" marR="0" rtl="0" algn="l">
              <a:spcBef>
                <a:spcPts val="0"/>
              </a:spcBef>
              <a:spcAft>
                <a:spcPts val="0"/>
              </a:spcAft>
              <a:buNone/>
            </a:pPr>
            <a:r>
              <a:rPr lang="en-US" sz="1600">
                <a:solidFill>
                  <a:schemeClr val="lt1"/>
                </a:solidFill>
              </a:rPr>
              <a:t>-	</a:t>
            </a:r>
            <a:r>
              <a:rPr b="0" i="0" lang="en-US" sz="1600" u="none" strike="noStrike">
                <a:solidFill>
                  <a:schemeClr val="lt1"/>
                </a:solidFill>
                <a:latin typeface="Arial"/>
                <a:ea typeface="Arial"/>
                <a:cs typeface="Arial"/>
                <a:sym typeface="Arial"/>
              </a:rPr>
              <a:t>AB  negative, B negative some of the rarest blood types in the US</a:t>
            </a:r>
            <a:endParaRPr b="0" sz="1600">
              <a:solidFill>
                <a:schemeClr val="lt1"/>
              </a:solidFill>
              <a:latin typeface="Libre Franklin"/>
              <a:ea typeface="Libre Franklin"/>
              <a:cs typeface="Libre Franklin"/>
              <a:sym typeface="Libre Franklin"/>
            </a:endParaRPr>
          </a:p>
          <a:p>
            <a:pPr indent="457200" lvl="0" marL="0" marR="0" rtl="0" algn="l">
              <a:spcBef>
                <a:spcPts val="0"/>
              </a:spcBef>
              <a:spcAft>
                <a:spcPts val="0"/>
              </a:spcAft>
              <a:buNone/>
            </a:pPr>
            <a:r>
              <a:rPr lang="en-US" sz="1600">
                <a:solidFill>
                  <a:schemeClr val="lt1"/>
                </a:solidFill>
              </a:rPr>
              <a:t>-	</a:t>
            </a:r>
            <a:r>
              <a:rPr b="0" i="0" lang="en-US" sz="1600" u="none" strike="noStrike">
                <a:solidFill>
                  <a:schemeClr val="lt1"/>
                </a:solidFill>
                <a:latin typeface="Arial"/>
                <a:ea typeface="Arial"/>
                <a:cs typeface="Arial"/>
                <a:sym typeface="Arial"/>
              </a:rPr>
              <a:t>Lack of correlation, it could be said rare blood types could result in a higher billing cost</a:t>
            </a:r>
            <a:endParaRPr sz="1600">
              <a:solidFill>
                <a:schemeClr val="lt1"/>
              </a:solidFill>
              <a:latin typeface="Arial"/>
              <a:ea typeface="Arial"/>
              <a:cs typeface="Arial"/>
              <a:sym typeface="Arial"/>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24"/>
          <p:cNvSpPr/>
          <p:nvPr/>
        </p:nvSpPr>
        <p:spPr>
          <a:xfrm>
            <a:off x="1507"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05" name="Google Shape;205;p24"/>
          <p:cNvSpPr/>
          <p:nvPr/>
        </p:nvSpPr>
        <p:spPr>
          <a:xfrm>
            <a:off x="1507" y="4953000"/>
            <a:ext cx="12188952" cy="1905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6" name="Google Shape;206;p24"/>
          <p:cNvPicPr preferRelativeResize="0"/>
          <p:nvPr/>
        </p:nvPicPr>
        <p:blipFill rotWithShape="1">
          <a:blip r:embed="rId3">
            <a:alphaModFix/>
          </a:blip>
          <a:srcRect b="0" l="0" r="0" t="0"/>
          <a:stretch/>
        </p:blipFill>
        <p:spPr>
          <a:xfrm>
            <a:off x="2036050" y="162475"/>
            <a:ext cx="6750450" cy="4672500"/>
          </a:xfrm>
          <a:prstGeom prst="rect">
            <a:avLst/>
          </a:prstGeom>
          <a:noFill/>
          <a:ln>
            <a:noFill/>
          </a:ln>
        </p:spPr>
      </p:pic>
      <p:sp>
        <p:nvSpPr>
          <p:cNvPr id="207" name="Google Shape;207;p24"/>
          <p:cNvSpPr txBox="1"/>
          <p:nvPr/>
        </p:nvSpPr>
        <p:spPr>
          <a:xfrm>
            <a:off x="815543" y="5090415"/>
            <a:ext cx="110469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1"/>
                </a:solidFill>
                <a:latin typeface="Arial"/>
                <a:ea typeface="Arial"/>
                <a:cs typeface="Arial"/>
                <a:sym typeface="Arial"/>
              </a:rPr>
              <a:t>Avg Billing Costs by Insurance Provider</a:t>
            </a:r>
            <a:r>
              <a:rPr b="1" i="0" lang="en-US" sz="1600" u="none" strike="noStrike">
                <a:solidFill>
                  <a:schemeClr val="lt1"/>
                </a:solidFill>
                <a:latin typeface="Arial"/>
                <a:ea typeface="Arial"/>
                <a:cs typeface="Arial"/>
                <a:sym typeface="Arial"/>
              </a:rPr>
              <a:t>:</a:t>
            </a:r>
            <a:endParaRPr/>
          </a:p>
          <a:p>
            <a:pPr indent="0" lvl="0" marL="0" marR="0" rtl="0" algn="l">
              <a:spcBef>
                <a:spcPts val="0"/>
              </a:spcBef>
              <a:spcAft>
                <a:spcPts val="0"/>
              </a:spcAft>
              <a:buNone/>
            </a:pPr>
            <a:r>
              <a:t/>
            </a:r>
            <a:endParaRPr b="1" i="0" sz="1600" u="none" strike="noStrike">
              <a:solidFill>
                <a:schemeClr val="lt1"/>
              </a:solidFill>
              <a:latin typeface="Arial"/>
              <a:ea typeface="Arial"/>
              <a:cs typeface="Arial"/>
              <a:sym typeface="Arial"/>
            </a:endParaRPr>
          </a:p>
          <a:p>
            <a:pPr indent="-330200" lvl="0" marL="457200" marR="0" rtl="0" algn="l">
              <a:spcBef>
                <a:spcPts val="0"/>
              </a:spcBef>
              <a:spcAft>
                <a:spcPts val="0"/>
              </a:spcAft>
              <a:buClr>
                <a:schemeClr val="lt1"/>
              </a:buClr>
              <a:buSzPts val="1600"/>
              <a:buFont typeface="Arial"/>
              <a:buChar char="-"/>
            </a:pPr>
            <a:r>
              <a:rPr b="0" i="0" lang="en-US" sz="1600" u="none" strike="noStrike">
                <a:solidFill>
                  <a:schemeClr val="lt1"/>
                </a:solidFill>
                <a:latin typeface="Arial"/>
                <a:ea typeface="Arial"/>
                <a:cs typeface="Arial"/>
                <a:sym typeface="Arial"/>
              </a:rPr>
              <a:t>Medicare is shown to have the highest average billing cost per patient</a:t>
            </a:r>
            <a:endParaRPr b="0" sz="1600">
              <a:solidFill>
                <a:schemeClr val="lt1"/>
              </a:solidFill>
              <a:latin typeface="Libre Franklin"/>
              <a:ea typeface="Libre Franklin"/>
              <a:cs typeface="Libre Franklin"/>
              <a:sym typeface="Libre Franklin"/>
            </a:endParaRPr>
          </a:p>
          <a:p>
            <a:pPr indent="-330200" lvl="0" marL="457200" marR="0" rtl="0" algn="l">
              <a:spcBef>
                <a:spcPts val="0"/>
              </a:spcBef>
              <a:spcAft>
                <a:spcPts val="0"/>
              </a:spcAft>
              <a:buClr>
                <a:schemeClr val="lt1"/>
              </a:buClr>
              <a:buSzPts val="1600"/>
              <a:buFont typeface="Arial"/>
              <a:buChar char="-"/>
            </a:pPr>
            <a:r>
              <a:rPr b="0" i="0" lang="en-US" sz="1600" u="none" strike="noStrike">
                <a:solidFill>
                  <a:schemeClr val="lt1"/>
                </a:solidFill>
                <a:latin typeface="Arial"/>
                <a:ea typeface="Arial"/>
                <a:cs typeface="Arial"/>
                <a:sym typeface="Arial"/>
              </a:rPr>
              <a:t>Little variance in cost between insurance providers.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25"/>
          <p:cNvSpPr/>
          <p:nvPr/>
        </p:nvSpPr>
        <p:spPr>
          <a:xfrm>
            <a:off x="54582"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14" name="Google Shape;214;p25"/>
          <p:cNvSpPr/>
          <p:nvPr/>
        </p:nvSpPr>
        <p:spPr>
          <a:xfrm>
            <a:off x="56107" y="5165225"/>
            <a:ext cx="12189000" cy="1905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600">
                <a:solidFill>
                  <a:schemeClr val="lt1"/>
                </a:solidFill>
              </a:rPr>
              <a:t>In our final analysis we’ve noticed that the data set is limited. However, it did not stop us from searching for our end goal. This data set can be used for patients, insurance providers, and hospitals. In this data set we were able to find which insurance provider’s may be the best fit for lower billing amounts for patients alongside which hospitals that can be a better fit for those in need of immediate accommodation and care. For hospitals and insurance providers it can give insight on which admission type along with which medical condition was more profitable for them. We calculated the majority of the correlations by finding the mean, and by doing so it can help them select their target demographic. Which condition and based on admission type they will profit off by.</a:t>
            </a:r>
            <a:r>
              <a:rPr lang="en-US" sz="1100">
                <a:solidFill>
                  <a:schemeClr val="lt1"/>
                </a:solidFill>
              </a:rPr>
              <a:t> </a:t>
            </a:r>
            <a:endParaRPr sz="1100">
              <a:solidFill>
                <a:schemeClr val="lt1"/>
              </a:solidFill>
            </a:endParaRPr>
          </a:p>
        </p:txBody>
      </p:sp>
      <p:sp>
        <p:nvSpPr>
          <p:cNvPr id="215" name="Google Shape;215;p25"/>
          <p:cNvSpPr txBox="1"/>
          <p:nvPr/>
        </p:nvSpPr>
        <p:spPr>
          <a:xfrm>
            <a:off x="392850" y="227628"/>
            <a:ext cx="11046900" cy="460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solidFill>
                  <a:schemeClr val="lt1"/>
                </a:solidFill>
              </a:rPr>
              <a:t>Research Questions:</a:t>
            </a:r>
            <a:endParaRPr sz="24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lnSpc>
                <a:spcPct val="115000"/>
              </a:lnSpc>
              <a:spcBef>
                <a:spcPts val="0"/>
              </a:spcBef>
              <a:spcAft>
                <a:spcPts val="0"/>
              </a:spcAft>
              <a:buNone/>
            </a:pPr>
            <a:r>
              <a:rPr lang="en-US" sz="1600">
                <a:solidFill>
                  <a:schemeClr val="lt1"/>
                </a:solidFill>
              </a:rPr>
              <a:t>1. What is the impact of a patient's information to their billing amount. </a:t>
            </a:r>
            <a:endParaRPr sz="1600">
              <a:solidFill>
                <a:schemeClr val="lt1"/>
              </a:solidFill>
            </a:endParaRPr>
          </a:p>
          <a:p>
            <a:pPr indent="-330200" lvl="0" marL="914400" rtl="0" algn="l">
              <a:lnSpc>
                <a:spcPct val="115000"/>
              </a:lnSpc>
              <a:spcBef>
                <a:spcPts val="0"/>
              </a:spcBef>
              <a:spcAft>
                <a:spcPts val="0"/>
              </a:spcAft>
              <a:buClr>
                <a:schemeClr val="lt1"/>
              </a:buClr>
              <a:buSzPts val="1600"/>
              <a:buAutoNum type="alphaUcPeriod"/>
            </a:pPr>
            <a:r>
              <a:rPr lang="en-US" sz="1600">
                <a:solidFill>
                  <a:schemeClr val="lt1"/>
                </a:solidFill>
              </a:rPr>
              <a:t>No real correlation with the exception of those patients 60+ associated with arthritis.</a:t>
            </a:r>
            <a:endParaRPr sz="1600">
              <a:solidFill>
                <a:schemeClr val="lt1"/>
              </a:solidFill>
            </a:endParaRPr>
          </a:p>
          <a:p>
            <a:pPr indent="-330200" lvl="0" marL="914400" rtl="0" algn="l">
              <a:lnSpc>
                <a:spcPct val="115000"/>
              </a:lnSpc>
              <a:spcBef>
                <a:spcPts val="0"/>
              </a:spcBef>
              <a:spcAft>
                <a:spcPts val="0"/>
              </a:spcAft>
              <a:buClr>
                <a:schemeClr val="lt1"/>
              </a:buClr>
              <a:buSzPts val="1600"/>
              <a:buAutoNum type="alphaUcPeriod"/>
            </a:pPr>
            <a:r>
              <a:rPr lang="en-US" sz="1600">
                <a:solidFill>
                  <a:schemeClr val="lt1"/>
                </a:solidFill>
              </a:rPr>
              <a:t>Appears the hospitals are charging standard fees regardless age or gender.</a:t>
            </a:r>
            <a:endParaRPr sz="1600">
              <a:solidFill>
                <a:schemeClr val="lt1"/>
              </a:solidFill>
            </a:endParaRPr>
          </a:p>
          <a:p>
            <a:pPr indent="0" lvl="0" marL="914400" rtl="0" algn="l">
              <a:lnSpc>
                <a:spcPct val="115000"/>
              </a:lnSpc>
              <a:spcBef>
                <a:spcPts val="0"/>
              </a:spcBef>
              <a:spcAft>
                <a:spcPts val="0"/>
              </a:spcAft>
              <a:buNone/>
            </a:pPr>
            <a:r>
              <a:t/>
            </a:r>
            <a:endParaRPr sz="1600">
              <a:solidFill>
                <a:schemeClr val="lt1"/>
              </a:solidFill>
            </a:endParaRPr>
          </a:p>
          <a:p>
            <a:pPr indent="0" lvl="0" marL="0" rtl="0" algn="l">
              <a:lnSpc>
                <a:spcPct val="115000"/>
              </a:lnSpc>
              <a:spcBef>
                <a:spcPts val="0"/>
              </a:spcBef>
              <a:spcAft>
                <a:spcPts val="0"/>
              </a:spcAft>
              <a:buNone/>
            </a:pPr>
            <a:r>
              <a:rPr lang="en-US" sz="1600">
                <a:solidFill>
                  <a:schemeClr val="lt1"/>
                </a:solidFill>
              </a:rPr>
              <a:t>2. What are some relationships between different elements of the dataset?</a:t>
            </a:r>
            <a:endParaRPr sz="1600">
              <a:solidFill>
                <a:schemeClr val="lt1"/>
              </a:solidFill>
            </a:endParaRPr>
          </a:p>
          <a:p>
            <a:pPr indent="-330200" lvl="0" marL="914400" rtl="0" algn="l">
              <a:lnSpc>
                <a:spcPct val="115000"/>
              </a:lnSpc>
              <a:spcBef>
                <a:spcPts val="0"/>
              </a:spcBef>
              <a:spcAft>
                <a:spcPts val="0"/>
              </a:spcAft>
              <a:buClr>
                <a:schemeClr val="lt1"/>
              </a:buClr>
              <a:buSzPts val="1600"/>
              <a:buAutoNum type="alphaUcPeriod"/>
            </a:pPr>
            <a:r>
              <a:rPr lang="en-US" sz="1600">
                <a:solidFill>
                  <a:schemeClr val="lt1"/>
                </a:solidFill>
              </a:rPr>
              <a:t>No real relationships could be identified as some of the information is inconclusive.</a:t>
            </a:r>
            <a:endParaRPr sz="1600">
              <a:solidFill>
                <a:schemeClr val="lt1"/>
              </a:solidFill>
            </a:endParaRPr>
          </a:p>
          <a:p>
            <a:pPr indent="0" lvl="0" marL="914400" rtl="0" algn="l">
              <a:lnSpc>
                <a:spcPct val="115000"/>
              </a:lnSpc>
              <a:spcBef>
                <a:spcPts val="0"/>
              </a:spcBef>
              <a:spcAft>
                <a:spcPts val="0"/>
              </a:spcAft>
              <a:buNone/>
            </a:pPr>
            <a:r>
              <a:t/>
            </a:r>
            <a:endParaRPr sz="1600">
              <a:solidFill>
                <a:schemeClr val="lt1"/>
              </a:solidFill>
            </a:endParaRPr>
          </a:p>
          <a:p>
            <a:pPr indent="0" lvl="0" marL="0" rtl="0" algn="l">
              <a:lnSpc>
                <a:spcPct val="115000"/>
              </a:lnSpc>
              <a:spcBef>
                <a:spcPts val="0"/>
              </a:spcBef>
              <a:spcAft>
                <a:spcPts val="0"/>
              </a:spcAft>
              <a:buNone/>
            </a:pPr>
            <a:r>
              <a:rPr lang="en-US" sz="1600">
                <a:solidFill>
                  <a:schemeClr val="lt1"/>
                </a:solidFill>
              </a:rPr>
              <a:t>3. Based on our findings, who could best utilize the analysis we provided?</a:t>
            </a:r>
            <a:endParaRPr sz="1600">
              <a:solidFill>
                <a:schemeClr val="lt1"/>
              </a:solidFill>
            </a:endParaRPr>
          </a:p>
          <a:p>
            <a:pPr indent="-330200" lvl="0" marL="914400" rtl="0" algn="l">
              <a:lnSpc>
                <a:spcPct val="115000"/>
              </a:lnSpc>
              <a:spcBef>
                <a:spcPts val="0"/>
              </a:spcBef>
              <a:spcAft>
                <a:spcPts val="0"/>
              </a:spcAft>
              <a:buClr>
                <a:schemeClr val="lt1"/>
              </a:buClr>
              <a:buSzPts val="1600"/>
              <a:buAutoNum type="alphaUcPeriod"/>
            </a:pPr>
            <a:r>
              <a:rPr lang="en-US" sz="1600">
                <a:solidFill>
                  <a:schemeClr val="lt1"/>
                </a:solidFill>
              </a:rPr>
              <a:t>As it stands, the data appears to be incomplete as more analysis would be required to possibly include specific alignments and/or diagnosis and potentially the actual location of the facilities. </a:t>
            </a:r>
            <a:endParaRPr sz="1600">
              <a:solidFill>
                <a:schemeClr val="lt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600">
              <a:solidFill>
                <a:schemeClr val="lt1"/>
              </a:solidFill>
            </a:endParaRPr>
          </a:p>
          <a:p>
            <a:pPr indent="0" lvl="0" marL="0" marR="0" rtl="0" algn="l">
              <a:spcBef>
                <a:spcPts val="0"/>
              </a:spcBef>
              <a:spcAft>
                <a:spcPts val="0"/>
              </a:spcAft>
              <a:buNone/>
            </a:pPr>
            <a:r>
              <a:t/>
            </a:r>
            <a:endParaRPr b="1" sz="38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14"/>
          <p:cNvSpPr/>
          <p:nvPr/>
        </p:nvSpPr>
        <p:spPr>
          <a:xfrm>
            <a:off x="7" y="58125"/>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10" name="Google Shape;110;p14"/>
          <p:cNvSpPr/>
          <p:nvPr/>
        </p:nvSpPr>
        <p:spPr>
          <a:xfrm>
            <a:off x="1500" y="4294325"/>
            <a:ext cx="12189000" cy="25638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txBox="1"/>
          <p:nvPr>
            <p:ph idx="1" type="subTitle"/>
          </p:nvPr>
        </p:nvSpPr>
        <p:spPr>
          <a:xfrm>
            <a:off x="1100051" y="522524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400"/>
              <a:buNone/>
            </a:pPr>
            <a:br>
              <a:rPr lang="en-US"/>
            </a:br>
            <a:endParaRPr>
              <a:solidFill>
                <a:srgbClr val="FFFFFF"/>
              </a:solidFill>
            </a:endParaRPr>
          </a:p>
        </p:txBody>
      </p:sp>
      <p:sp>
        <p:nvSpPr>
          <p:cNvPr id="112" name="Google Shape;112;p14"/>
          <p:cNvSpPr txBox="1"/>
          <p:nvPr/>
        </p:nvSpPr>
        <p:spPr>
          <a:xfrm>
            <a:off x="672308" y="4642795"/>
            <a:ext cx="10847400" cy="1680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US" sz="1600">
                <a:solidFill>
                  <a:schemeClr val="lt1"/>
                </a:solidFill>
              </a:rPr>
              <a:t>Research Questions</a:t>
            </a:r>
            <a:endParaRPr sz="1600">
              <a:solidFill>
                <a:schemeClr val="lt1"/>
              </a:solidFill>
            </a:endParaRPr>
          </a:p>
          <a:p>
            <a:pPr indent="0" lvl="0" marL="0" rtl="0" algn="l">
              <a:spcBef>
                <a:spcPts val="0"/>
              </a:spcBef>
              <a:spcAft>
                <a:spcPts val="0"/>
              </a:spcAft>
              <a:buSzPts val="1100"/>
              <a:buNone/>
            </a:pPr>
            <a:r>
              <a:t/>
            </a:r>
            <a:endParaRPr sz="1600">
              <a:solidFill>
                <a:schemeClr val="lt1"/>
              </a:solidFill>
            </a:endParaRPr>
          </a:p>
          <a:p>
            <a:pPr indent="0" lvl="0" marL="0" rtl="0" algn="l">
              <a:lnSpc>
                <a:spcPct val="115000"/>
              </a:lnSpc>
              <a:spcBef>
                <a:spcPts val="0"/>
              </a:spcBef>
              <a:spcAft>
                <a:spcPts val="0"/>
              </a:spcAft>
              <a:buSzPts val="1100"/>
              <a:buNone/>
            </a:pPr>
            <a:r>
              <a:rPr lang="en-US" sz="1600">
                <a:solidFill>
                  <a:schemeClr val="lt1"/>
                </a:solidFill>
              </a:rPr>
              <a:t>1. What is the impact of a patient's information to their billing amount</a:t>
            </a:r>
            <a:endParaRPr sz="1600">
              <a:solidFill>
                <a:schemeClr val="lt1"/>
              </a:solidFill>
            </a:endParaRPr>
          </a:p>
          <a:p>
            <a:pPr indent="0" lvl="0" marL="0" rtl="0" algn="l">
              <a:lnSpc>
                <a:spcPct val="115000"/>
              </a:lnSpc>
              <a:spcBef>
                <a:spcPts val="0"/>
              </a:spcBef>
              <a:spcAft>
                <a:spcPts val="0"/>
              </a:spcAft>
              <a:buSzPts val="1100"/>
              <a:buNone/>
            </a:pPr>
            <a:r>
              <a:rPr lang="en-US" sz="1600">
                <a:solidFill>
                  <a:schemeClr val="lt1"/>
                </a:solidFill>
              </a:rPr>
              <a:t>2. What are some relationships between different elements of the dataset</a:t>
            </a:r>
            <a:endParaRPr sz="1600">
              <a:solidFill>
                <a:schemeClr val="lt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lt1"/>
                </a:solidFill>
              </a:rPr>
              <a:t>3. Based on our findings, who could best utilize the analysis we provided</a:t>
            </a:r>
            <a:endParaRPr sz="1600">
              <a:solidFill>
                <a:schemeClr val="lt1"/>
              </a:solidFill>
            </a:endParaRPr>
          </a:p>
          <a:p>
            <a:pPr indent="0" lvl="0" marL="0" marR="0" rtl="0" algn="l">
              <a:spcBef>
                <a:spcPts val="0"/>
              </a:spcBef>
              <a:spcAft>
                <a:spcPts val="0"/>
              </a:spcAft>
              <a:buNone/>
            </a:pPr>
            <a:r>
              <a:t/>
            </a:r>
            <a:endParaRPr sz="1600">
              <a:solidFill>
                <a:schemeClr val="lt1"/>
              </a:solidFill>
            </a:endParaRPr>
          </a:p>
        </p:txBody>
      </p:sp>
      <p:pic>
        <p:nvPicPr>
          <p:cNvPr id="113" name="Google Shape;113;p14"/>
          <p:cNvPicPr preferRelativeResize="0"/>
          <p:nvPr/>
        </p:nvPicPr>
        <p:blipFill>
          <a:blip r:embed="rId3">
            <a:alphaModFix/>
          </a:blip>
          <a:stretch>
            <a:fillRect/>
          </a:stretch>
        </p:blipFill>
        <p:spPr>
          <a:xfrm>
            <a:off x="0" y="58125"/>
            <a:ext cx="12192001" cy="3642100"/>
          </a:xfrm>
          <a:prstGeom prst="rect">
            <a:avLst/>
          </a:prstGeom>
          <a:solidFill>
            <a:schemeClr val="accent1"/>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15"/>
          <p:cNvSpPr/>
          <p:nvPr/>
        </p:nvSpPr>
        <p:spPr>
          <a:xfrm>
            <a:off x="1507"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20" name="Google Shape;120;p15"/>
          <p:cNvSpPr/>
          <p:nvPr/>
        </p:nvSpPr>
        <p:spPr>
          <a:xfrm>
            <a:off x="1507" y="4953000"/>
            <a:ext cx="12189000" cy="1905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txBox="1"/>
          <p:nvPr>
            <p:ph idx="1" type="subTitle"/>
          </p:nvPr>
        </p:nvSpPr>
        <p:spPr>
          <a:xfrm>
            <a:off x="1100051" y="522524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400"/>
              <a:buNone/>
            </a:pPr>
            <a:br>
              <a:rPr lang="en-US"/>
            </a:br>
            <a:endParaRPr>
              <a:solidFill>
                <a:srgbClr val="FFFFFF"/>
              </a:solidFill>
            </a:endParaRPr>
          </a:p>
        </p:txBody>
      </p:sp>
      <p:sp>
        <p:nvSpPr>
          <p:cNvPr id="122" name="Google Shape;122;p15"/>
          <p:cNvSpPr txBox="1"/>
          <p:nvPr/>
        </p:nvSpPr>
        <p:spPr>
          <a:xfrm>
            <a:off x="672308" y="5120670"/>
            <a:ext cx="108474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lt1"/>
                </a:solidFill>
                <a:latin typeface="Arial"/>
                <a:ea typeface="Arial"/>
                <a:cs typeface="Arial"/>
                <a:sym typeface="Arial"/>
              </a:rPr>
              <a:t>SOPS:</a:t>
            </a:r>
            <a:br>
              <a:rPr b="0" i="0" lang="en-US" sz="1600" u="none" cap="none" strike="noStrike">
                <a:solidFill>
                  <a:schemeClr val="lt1"/>
                </a:solidFill>
                <a:latin typeface="Arial"/>
                <a:ea typeface="Arial"/>
                <a:cs typeface="Arial"/>
                <a:sym typeface="Arial"/>
              </a:rPr>
            </a:br>
            <a:r>
              <a:rPr b="0" i="0" lang="en-US" sz="1600" u="none" cap="none" strike="noStrike">
                <a:solidFill>
                  <a:schemeClr val="lt1"/>
                </a:solidFill>
                <a:latin typeface="Arial"/>
                <a:ea typeface="Arial"/>
                <a:cs typeface="Arial"/>
                <a:sym typeface="Arial"/>
              </a:rPr>
              <a:t>Data cleaning: The original dataset retrieved was a healthcare data set of hospital/clinic operations with the focus on treating Diabetes, Hypertension, Cancer, and Asthma. The first step of our analysis was cleansing the data. We first tested the code to ensure our selected year of 2024 revealed no errors and to ensure the data only reflected 2024 results. After cleansing the file, we began removing unnecessary columns that were not required for our analysis goal. Lastly, we performed a check for duplicates then began analyzing the remaining data. </a:t>
            </a:r>
            <a:endParaRPr/>
          </a:p>
        </p:txBody>
      </p:sp>
      <p:pic>
        <p:nvPicPr>
          <p:cNvPr id="123" name="Google Shape;123;p15"/>
          <p:cNvPicPr preferRelativeResize="0"/>
          <p:nvPr/>
        </p:nvPicPr>
        <p:blipFill rotWithShape="1">
          <a:blip r:embed="rId3">
            <a:alphaModFix/>
          </a:blip>
          <a:srcRect b="0" l="0" r="0" t="0"/>
          <a:stretch/>
        </p:blipFill>
        <p:spPr>
          <a:xfrm>
            <a:off x="351564" y="1832110"/>
            <a:ext cx="11066803" cy="2966470"/>
          </a:xfrm>
          <a:prstGeom prst="rect">
            <a:avLst/>
          </a:prstGeom>
          <a:noFill/>
          <a:ln>
            <a:noFill/>
          </a:ln>
        </p:spPr>
      </p:pic>
      <p:pic>
        <p:nvPicPr>
          <p:cNvPr id="124" name="Google Shape;124;p15"/>
          <p:cNvPicPr preferRelativeResize="0"/>
          <p:nvPr/>
        </p:nvPicPr>
        <p:blipFill rotWithShape="1">
          <a:blip r:embed="rId4">
            <a:alphaModFix/>
          </a:blip>
          <a:srcRect b="0" l="0" r="0" t="0"/>
          <a:stretch/>
        </p:blipFill>
        <p:spPr>
          <a:xfrm>
            <a:off x="351563" y="167670"/>
            <a:ext cx="11066806" cy="1496770"/>
          </a:xfrm>
          <a:prstGeom prst="rect">
            <a:avLst/>
          </a:prstGeom>
          <a:noFill/>
          <a:ln>
            <a:noFill/>
          </a:ln>
        </p:spPr>
      </p:pic>
      <p:sp>
        <p:nvSpPr>
          <p:cNvPr id="125" name="Google Shape;125;p15"/>
          <p:cNvSpPr/>
          <p:nvPr/>
        </p:nvSpPr>
        <p:spPr>
          <a:xfrm>
            <a:off x="4359002" y="623667"/>
            <a:ext cx="19266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3200">
                <a:solidFill>
                  <a:srgbClr val="FF0000"/>
                </a:solidFill>
                <a:latin typeface="Libre Franklin"/>
                <a:ea typeface="Libre Franklin"/>
                <a:cs typeface="Libre Franklin"/>
                <a:sym typeface="Libre Franklin"/>
              </a:rPr>
              <a:t>Initial CSV</a:t>
            </a:r>
            <a:endParaRPr b="1" i="1" sz="3200" cap="none">
              <a:solidFill>
                <a:srgbClr val="FF0000"/>
              </a:solidFill>
              <a:latin typeface="Libre Franklin"/>
              <a:ea typeface="Libre Franklin"/>
              <a:cs typeface="Libre Franklin"/>
              <a:sym typeface="Libre Franklin"/>
            </a:endParaRPr>
          </a:p>
        </p:txBody>
      </p:sp>
      <p:sp>
        <p:nvSpPr>
          <p:cNvPr id="126" name="Google Shape;126;p15"/>
          <p:cNvSpPr/>
          <p:nvPr/>
        </p:nvSpPr>
        <p:spPr>
          <a:xfrm>
            <a:off x="4013525" y="2445029"/>
            <a:ext cx="2731800" cy="989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3200" cap="none">
                <a:solidFill>
                  <a:srgbClr val="99CCFF"/>
                </a:solidFill>
                <a:latin typeface="Libre Franklin"/>
                <a:ea typeface="Libre Franklin"/>
                <a:cs typeface="Libre Franklin"/>
                <a:sym typeface="Libre Franklin"/>
              </a:rPr>
              <a:t>Data Cleansed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16"/>
          <p:cNvSpPr/>
          <p:nvPr/>
        </p:nvSpPr>
        <p:spPr>
          <a:xfrm>
            <a:off x="1507"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33" name="Google Shape;133;p16"/>
          <p:cNvSpPr/>
          <p:nvPr/>
        </p:nvSpPr>
        <p:spPr>
          <a:xfrm>
            <a:off x="1507" y="4953000"/>
            <a:ext cx="12188952" cy="1905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16"/>
          <p:cNvPicPr preferRelativeResize="0"/>
          <p:nvPr/>
        </p:nvPicPr>
        <p:blipFill rotWithShape="1">
          <a:blip r:embed="rId3">
            <a:alphaModFix/>
          </a:blip>
          <a:srcRect b="0" l="0" r="0" t="0"/>
          <a:stretch/>
        </p:blipFill>
        <p:spPr>
          <a:xfrm>
            <a:off x="2193300" y="158175"/>
            <a:ext cx="7006451" cy="4663101"/>
          </a:xfrm>
          <a:prstGeom prst="rect">
            <a:avLst/>
          </a:prstGeom>
          <a:noFill/>
          <a:ln>
            <a:noFill/>
          </a:ln>
        </p:spPr>
      </p:pic>
      <p:sp>
        <p:nvSpPr>
          <p:cNvPr id="135" name="Google Shape;135;p16"/>
          <p:cNvSpPr txBox="1"/>
          <p:nvPr/>
        </p:nvSpPr>
        <p:spPr>
          <a:xfrm>
            <a:off x="840259" y="5007252"/>
            <a:ext cx="109482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strike="noStrike">
                <a:solidFill>
                  <a:schemeClr val="lt1"/>
                </a:solidFill>
                <a:latin typeface="Arial"/>
                <a:ea typeface="Arial"/>
                <a:cs typeface="Arial"/>
                <a:sym typeface="Arial"/>
              </a:rPr>
              <a:t>Average Billing Costs by Hospital:</a:t>
            </a:r>
            <a:endParaRPr/>
          </a:p>
          <a:p>
            <a:pPr indent="0" lvl="0" marL="0" marR="0" rtl="0" algn="l">
              <a:spcBef>
                <a:spcPts val="0"/>
              </a:spcBef>
              <a:spcAft>
                <a:spcPts val="0"/>
              </a:spcAft>
              <a:buNone/>
            </a:pPr>
            <a:r>
              <a:t/>
            </a:r>
            <a:endParaRPr b="1" i="0" sz="1600" u="none" strike="noStrike">
              <a:solidFill>
                <a:schemeClr val="lt1"/>
              </a:solidFill>
              <a:latin typeface="Arial"/>
              <a:ea typeface="Arial"/>
              <a:cs typeface="Arial"/>
              <a:sym typeface="Arial"/>
            </a:endParaRPr>
          </a:p>
          <a:p>
            <a:pPr indent="-330200" lvl="0" marL="457200" marR="0" rtl="0" algn="l">
              <a:spcBef>
                <a:spcPts val="0"/>
              </a:spcBef>
              <a:spcAft>
                <a:spcPts val="0"/>
              </a:spcAft>
              <a:buClr>
                <a:schemeClr val="lt1"/>
              </a:buClr>
              <a:buSzPts val="1600"/>
              <a:buFont typeface="Arial"/>
              <a:buChar char="-"/>
            </a:pPr>
            <a:r>
              <a:rPr lang="en-US" sz="1600">
                <a:solidFill>
                  <a:schemeClr val="lt1"/>
                </a:solidFill>
                <a:latin typeface="Arial"/>
                <a:ea typeface="Arial"/>
                <a:cs typeface="Arial"/>
                <a:sym typeface="Arial"/>
              </a:rPr>
              <a:t>Used to see which hospital can be seen as the most expensive from a patient’s perspective.</a:t>
            </a:r>
            <a:endParaRPr/>
          </a:p>
          <a:p>
            <a:pPr indent="-330200" lvl="0" marL="457200" marR="0" rtl="0" algn="l">
              <a:spcBef>
                <a:spcPts val="0"/>
              </a:spcBef>
              <a:spcAft>
                <a:spcPts val="0"/>
              </a:spcAft>
              <a:buClr>
                <a:schemeClr val="lt1"/>
              </a:buClr>
              <a:buSzPts val="1600"/>
              <a:buFont typeface="Arial"/>
              <a:buChar char="-"/>
            </a:pPr>
            <a:r>
              <a:rPr lang="en-US" sz="1600">
                <a:solidFill>
                  <a:schemeClr val="lt1"/>
                </a:solidFill>
                <a:latin typeface="Arial"/>
                <a:ea typeface="Arial"/>
                <a:cs typeface="Arial"/>
                <a:sym typeface="Arial"/>
              </a:rPr>
              <a:t>Lamb Ferguson is  represented as the highest average billing cost per patient. </a:t>
            </a:r>
            <a:endParaRPr/>
          </a:p>
          <a:p>
            <a:pPr indent="0" lvl="0" marL="0" marR="0" rtl="0" algn="l">
              <a:spcBef>
                <a:spcPts val="0"/>
              </a:spcBef>
              <a:spcAft>
                <a:spcPts val="0"/>
              </a:spcAft>
              <a:buNone/>
            </a:pPr>
            <a:r>
              <a:t/>
            </a:r>
            <a:endParaRPr sz="16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17"/>
          <p:cNvSpPr/>
          <p:nvPr/>
        </p:nvSpPr>
        <p:spPr>
          <a:xfrm>
            <a:off x="1507"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2" name="Google Shape;142;p17"/>
          <p:cNvSpPr/>
          <p:nvPr/>
        </p:nvSpPr>
        <p:spPr>
          <a:xfrm>
            <a:off x="1507" y="4953000"/>
            <a:ext cx="12188952" cy="1905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txBox="1"/>
          <p:nvPr/>
        </p:nvSpPr>
        <p:spPr>
          <a:xfrm>
            <a:off x="815546" y="5089892"/>
            <a:ext cx="10948200" cy="129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1"/>
                </a:solidFill>
              </a:rPr>
              <a:t>Age based on healthcare provider</a:t>
            </a:r>
            <a:r>
              <a:rPr b="1" i="0" lang="en-US" sz="1600" u="none" strike="noStrike">
                <a:solidFill>
                  <a:schemeClr val="lt1"/>
                </a:solidFill>
                <a:latin typeface="Arial"/>
                <a:ea typeface="Arial"/>
                <a:cs typeface="Arial"/>
                <a:sym typeface="Arial"/>
              </a:rPr>
              <a:t>:</a:t>
            </a:r>
            <a:endParaRPr/>
          </a:p>
          <a:p>
            <a:pPr indent="0" lvl="0" marL="0" marR="0" rtl="0" algn="l">
              <a:spcBef>
                <a:spcPts val="0"/>
              </a:spcBef>
              <a:spcAft>
                <a:spcPts val="0"/>
              </a:spcAft>
              <a:buNone/>
            </a:pPr>
            <a:r>
              <a:t/>
            </a:r>
            <a:endParaRPr b="1" i="0" sz="1600" u="none" strike="noStrike">
              <a:solidFill>
                <a:schemeClr val="lt1"/>
              </a:solidFill>
              <a:latin typeface="Arial"/>
              <a:ea typeface="Arial"/>
              <a:cs typeface="Arial"/>
              <a:sym typeface="Arial"/>
            </a:endParaRPr>
          </a:p>
          <a:p>
            <a:pPr indent="-330200" lvl="0" marL="457200" marR="0" rtl="0" algn="l">
              <a:spcBef>
                <a:spcPts val="0"/>
              </a:spcBef>
              <a:spcAft>
                <a:spcPts val="0"/>
              </a:spcAft>
              <a:buClr>
                <a:schemeClr val="lt1"/>
              </a:buClr>
              <a:buSzPts val="1600"/>
              <a:buChar char="-"/>
            </a:pPr>
            <a:r>
              <a:rPr lang="en-US" sz="1600">
                <a:solidFill>
                  <a:schemeClr val="lt1"/>
                </a:solidFill>
              </a:rPr>
              <a:t>Indicates mean of  age: Insurance provider</a:t>
            </a:r>
            <a:endParaRPr sz="1600">
              <a:solidFill>
                <a:schemeClr val="lt1"/>
              </a:solidFill>
            </a:endParaRPr>
          </a:p>
          <a:p>
            <a:pPr indent="0" lvl="0" marL="0" marR="0" rtl="0" algn="l">
              <a:spcBef>
                <a:spcPts val="0"/>
              </a:spcBef>
              <a:spcAft>
                <a:spcPts val="0"/>
              </a:spcAft>
              <a:buNone/>
            </a:pPr>
            <a:r>
              <a:rPr lang="en-US" sz="1600">
                <a:solidFill>
                  <a:schemeClr val="lt1"/>
                </a:solidFill>
              </a:rPr>
              <a:t>   - 	Shows a trend of which insurance provider have better premiums for clients.</a:t>
            </a:r>
            <a:endParaRPr/>
          </a:p>
          <a:p>
            <a:pPr indent="0" lvl="0" marL="457200" marR="0" rtl="0" algn="l">
              <a:spcBef>
                <a:spcPts val="0"/>
              </a:spcBef>
              <a:spcAft>
                <a:spcPts val="0"/>
              </a:spcAft>
              <a:buNone/>
            </a:pPr>
            <a:r>
              <a:t/>
            </a:r>
            <a:endParaRPr/>
          </a:p>
        </p:txBody>
      </p:sp>
      <p:pic>
        <p:nvPicPr>
          <p:cNvPr id="144" name="Google Shape;144;p17"/>
          <p:cNvPicPr preferRelativeResize="0"/>
          <p:nvPr/>
        </p:nvPicPr>
        <p:blipFill>
          <a:blip r:embed="rId3">
            <a:alphaModFix/>
          </a:blip>
          <a:stretch>
            <a:fillRect/>
          </a:stretch>
        </p:blipFill>
        <p:spPr>
          <a:xfrm>
            <a:off x="2188725" y="316575"/>
            <a:ext cx="7017175" cy="4299625"/>
          </a:xfrm>
          <a:prstGeom prst="rect">
            <a:avLst/>
          </a:prstGeom>
          <a:solidFill>
            <a:schemeClr val="accent1"/>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18"/>
          <p:cNvSpPr/>
          <p:nvPr/>
        </p:nvSpPr>
        <p:spPr>
          <a:xfrm>
            <a:off x="1507"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51" name="Google Shape;151;p18"/>
          <p:cNvSpPr/>
          <p:nvPr/>
        </p:nvSpPr>
        <p:spPr>
          <a:xfrm>
            <a:off x="1507" y="4953000"/>
            <a:ext cx="12188952" cy="1905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2" name="Google Shape;152;p18"/>
          <p:cNvPicPr preferRelativeResize="0"/>
          <p:nvPr/>
        </p:nvPicPr>
        <p:blipFill rotWithShape="1">
          <a:blip r:embed="rId3">
            <a:alphaModFix/>
          </a:blip>
          <a:srcRect b="0" l="0" r="0" t="0"/>
          <a:stretch/>
        </p:blipFill>
        <p:spPr>
          <a:xfrm>
            <a:off x="2188725" y="229125"/>
            <a:ext cx="7017174" cy="4580325"/>
          </a:xfrm>
          <a:prstGeom prst="rect">
            <a:avLst/>
          </a:prstGeom>
          <a:noFill/>
          <a:ln>
            <a:noFill/>
          </a:ln>
        </p:spPr>
      </p:pic>
      <p:sp>
        <p:nvSpPr>
          <p:cNvPr id="153" name="Google Shape;153;p18"/>
          <p:cNvSpPr txBox="1"/>
          <p:nvPr/>
        </p:nvSpPr>
        <p:spPr>
          <a:xfrm>
            <a:off x="815543" y="5090415"/>
            <a:ext cx="11046900" cy="129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strike="noStrike">
                <a:solidFill>
                  <a:schemeClr val="lt1"/>
                </a:solidFill>
                <a:latin typeface="Arial"/>
                <a:ea typeface="Arial"/>
                <a:cs typeface="Arial"/>
                <a:sym typeface="Arial"/>
              </a:rPr>
              <a:t>Dist</a:t>
            </a:r>
            <a:r>
              <a:rPr b="1" lang="en-US" sz="1600">
                <a:solidFill>
                  <a:schemeClr val="lt1"/>
                </a:solidFill>
                <a:latin typeface="Arial"/>
                <a:ea typeface="Arial"/>
                <a:cs typeface="Arial"/>
                <a:sym typeface="Arial"/>
              </a:rPr>
              <a:t>ribution of Insurance Providers</a:t>
            </a:r>
            <a:r>
              <a:rPr b="1" i="0" lang="en-US" sz="1600" u="none" strike="noStrike">
                <a:solidFill>
                  <a:schemeClr val="lt1"/>
                </a:solidFill>
                <a:latin typeface="Arial"/>
                <a:ea typeface="Arial"/>
                <a:cs typeface="Arial"/>
                <a:sym typeface="Arial"/>
              </a:rPr>
              <a:t>:</a:t>
            </a:r>
            <a:endParaRPr/>
          </a:p>
          <a:p>
            <a:pPr indent="0" lvl="0" marL="0" marR="0" rtl="0" algn="l">
              <a:spcBef>
                <a:spcPts val="0"/>
              </a:spcBef>
              <a:spcAft>
                <a:spcPts val="0"/>
              </a:spcAft>
              <a:buNone/>
            </a:pPr>
            <a:r>
              <a:rPr b="1" lang="en-US" sz="1600">
                <a:solidFill>
                  <a:schemeClr val="lt1"/>
                </a:solidFill>
              </a:rPr>
              <a:t> </a:t>
            </a:r>
            <a:endParaRPr b="1" i="0" sz="1600" u="none" strike="noStrike">
              <a:solidFill>
                <a:schemeClr val="lt1"/>
              </a:solidFill>
              <a:latin typeface="Arial"/>
              <a:ea typeface="Arial"/>
              <a:cs typeface="Arial"/>
              <a:sym typeface="Arial"/>
            </a:endParaRPr>
          </a:p>
          <a:p>
            <a:pPr indent="-330200" lvl="0" marL="457200" marR="0" rtl="0" algn="l">
              <a:spcBef>
                <a:spcPts val="0"/>
              </a:spcBef>
              <a:spcAft>
                <a:spcPts val="0"/>
              </a:spcAft>
              <a:buClr>
                <a:schemeClr val="lt1"/>
              </a:buClr>
              <a:buSzPts val="1600"/>
              <a:buFont typeface="Arial"/>
              <a:buChar char="-"/>
            </a:pPr>
            <a:r>
              <a:rPr b="0" i="0" lang="en-US" sz="1600" u="none" strike="noStrike">
                <a:solidFill>
                  <a:schemeClr val="lt1"/>
                </a:solidFill>
                <a:latin typeface="Arial"/>
                <a:ea typeface="Arial"/>
                <a:cs typeface="Arial"/>
                <a:sym typeface="Arial"/>
              </a:rPr>
              <a:t>Very close but Cigna is the most common insurance provider at 20.3%</a:t>
            </a:r>
            <a:endParaRPr sz="1600">
              <a:solidFill>
                <a:schemeClr val="lt1"/>
              </a:solidFill>
            </a:endParaRPr>
          </a:p>
          <a:p>
            <a:pPr indent="-330200" lvl="0" marL="457200" marR="0" rtl="0" algn="l">
              <a:spcBef>
                <a:spcPts val="0"/>
              </a:spcBef>
              <a:spcAft>
                <a:spcPts val="0"/>
              </a:spcAft>
              <a:buClr>
                <a:schemeClr val="lt1"/>
              </a:buClr>
              <a:buSzPts val="1600"/>
              <a:buFont typeface="Arial"/>
              <a:buChar char="-"/>
            </a:pPr>
            <a:r>
              <a:rPr lang="en-US" sz="1600">
                <a:solidFill>
                  <a:schemeClr val="lt1"/>
                </a:solidFill>
                <a:latin typeface="Arial"/>
                <a:ea typeface="Arial"/>
                <a:cs typeface="Arial"/>
                <a:sym typeface="Arial"/>
              </a:rPr>
              <a:t>The least popular is Aetna at 19.7%</a:t>
            </a:r>
            <a:endParaRPr/>
          </a:p>
          <a:p>
            <a:pPr indent="0" lvl="0" marL="0" marR="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19"/>
          <p:cNvSpPr/>
          <p:nvPr/>
        </p:nvSpPr>
        <p:spPr>
          <a:xfrm>
            <a:off x="1507"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0" name="Google Shape;160;p19"/>
          <p:cNvSpPr/>
          <p:nvPr/>
        </p:nvSpPr>
        <p:spPr>
          <a:xfrm>
            <a:off x="1507" y="4953000"/>
            <a:ext cx="12188952" cy="1905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19"/>
          <p:cNvPicPr preferRelativeResize="0"/>
          <p:nvPr/>
        </p:nvPicPr>
        <p:blipFill rotWithShape="1">
          <a:blip r:embed="rId3">
            <a:alphaModFix/>
          </a:blip>
          <a:srcRect b="0" l="0" r="0" t="0"/>
          <a:stretch/>
        </p:blipFill>
        <p:spPr>
          <a:xfrm>
            <a:off x="2165700" y="142025"/>
            <a:ext cx="7040201" cy="4606850"/>
          </a:xfrm>
          <a:prstGeom prst="rect">
            <a:avLst/>
          </a:prstGeom>
          <a:noFill/>
          <a:ln>
            <a:noFill/>
          </a:ln>
        </p:spPr>
      </p:pic>
      <p:sp>
        <p:nvSpPr>
          <p:cNvPr id="162" name="Google Shape;162;p19"/>
          <p:cNvSpPr txBox="1"/>
          <p:nvPr/>
        </p:nvSpPr>
        <p:spPr>
          <a:xfrm>
            <a:off x="815545" y="5062201"/>
            <a:ext cx="10948200" cy="181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strike="noStrike">
                <a:solidFill>
                  <a:schemeClr val="lt1"/>
                </a:solidFill>
                <a:latin typeface="Arial"/>
                <a:ea typeface="Arial"/>
                <a:cs typeface="Arial"/>
                <a:sym typeface="Arial"/>
              </a:rPr>
              <a:t>Total Days per </a:t>
            </a:r>
            <a:r>
              <a:rPr b="1" lang="en-US" sz="1600">
                <a:solidFill>
                  <a:schemeClr val="lt1"/>
                </a:solidFill>
                <a:latin typeface="Arial"/>
                <a:ea typeface="Arial"/>
                <a:cs typeface="Arial"/>
                <a:sym typeface="Arial"/>
              </a:rPr>
              <a:t>Hospital</a:t>
            </a:r>
            <a:r>
              <a:rPr b="1" i="0" lang="en-US" sz="1600" u="none" strike="noStrike">
                <a:solidFill>
                  <a:schemeClr val="lt1"/>
                </a:solidFill>
                <a:latin typeface="Arial"/>
                <a:ea typeface="Arial"/>
                <a:cs typeface="Arial"/>
                <a:sym typeface="Arial"/>
              </a:rPr>
              <a:t>:</a:t>
            </a:r>
            <a:endParaRPr/>
          </a:p>
          <a:p>
            <a:pPr indent="457200" lvl="0" marL="0" marR="0" rtl="0" algn="l">
              <a:spcBef>
                <a:spcPts val="0"/>
              </a:spcBef>
              <a:spcAft>
                <a:spcPts val="0"/>
              </a:spcAft>
              <a:buNone/>
            </a:pPr>
            <a:r>
              <a:rPr lang="en-US" sz="1600">
                <a:solidFill>
                  <a:schemeClr val="lt1"/>
                </a:solidFill>
              </a:rPr>
              <a:t>-	Length of Stay (LOS) equates to Discharge Date - Admission Date.</a:t>
            </a:r>
            <a:endParaRPr sz="1600">
              <a:solidFill>
                <a:schemeClr val="lt1"/>
              </a:solidFill>
            </a:endParaRPr>
          </a:p>
          <a:p>
            <a:pPr indent="457200" lvl="0" marL="0" marR="0" rtl="0" algn="l">
              <a:spcBef>
                <a:spcPts val="0"/>
              </a:spcBef>
              <a:spcAft>
                <a:spcPts val="0"/>
              </a:spcAft>
              <a:buNone/>
            </a:pPr>
            <a:r>
              <a:rPr lang="en-US" sz="1600">
                <a:solidFill>
                  <a:schemeClr val="lt1"/>
                </a:solidFill>
              </a:rPr>
              <a:t>-	Top 10 hospitals with combined LOS for all patients sampled for each facility</a:t>
            </a:r>
            <a:r>
              <a:rPr lang="en-US" sz="1600">
                <a:solidFill>
                  <a:schemeClr val="lt1"/>
                </a:solidFill>
              </a:rPr>
              <a:t>. </a:t>
            </a:r>
            <a:endParaRPr sz="1600">
              <a:solidFill>
                <a:schemeClr val="lt1"/>
              </a:solidFill>
            </a:endParaRPr>
          </a:p>
          <a:p>
            <a:pPr indent="457200" lvl="0" marL="0" marR="0" rtl="0" algn="l">
              <a:spcBef>
                <a:spcPts val="0"/>
              </a:spcBef>
              <a:spcAft>
                <a:spcPts val="0"/>
              </a:spcAft>
              <a:buNone/>
            </a:pPr>
            <a:r>
              <a:rPr lang="en-US" sz="1600">
                <a:solidFill>
                  <a:schemeClr val="lt1"/>
                </a:solidFill>
              </a:rPr>
              <a:t>-	</a:t>
            </a:r>
            <a:r>
              <a:rPr lang="en-US" sz="1600">
                <a:solidFill>
                  <a:schemeClr val="lt1"/>
                </a:solidFill>
              </a:rPr>
              <a:t>40% of sample were between age 61 and 100. </a:t>
            </a:r>
            <a:endParaRPr sz="1600">
              <a:solidFill>
                <a:schemeClr val="lt1"/>
              </a:solidFill>
            </a:endParaRPr>
          </a:p>
          <a:p>
            <a:pPr indent="457200" lvl="0" marL="0" marR="0" rtl="0" algn="l">
              <a:spcBef>
                <a:spcPts val="0"/>
              </a:spcBef>
              <a:spcAft>
                <a:spcPts val="0"/>
              </a:spcAft>
              <a:buNone/>
            </a:pPr>
            <a:r>
              <a:rPr lang="en-US" sz="1600">
                <a:solidFill>
                  <a:schemeClr val="lt1"/>
                </a:solidFill>
              </a:rPr>
              <a:t>-	52% related to elective stays </a:t>
            </a:r>
            <a:r>
              <a:rPr lang="en-US" sz="1600">
                <a:solidFill>
                  <a:schemeClr val="lt1"/>
                </a:solidFill>
              </a:rPr>
              <a:t>which</a:t>
            </a:r>
            <a:r>
              <a:rPr lang="en-US" sz="1600">
                <a:solidFill>
                  <a:schemeClr val="lt1"/>
                </a:solidFill>
              </a:rPr>
              <a:t> typically required more observation and recovery.</a:t>
            </a:r>
            <a:endParaRPr sz="1600">
              <a:solidFill>
                <a:schemeClr val="lt1"/>
              </a:solidFill>
            </a:endParaRPr>
          </a:p>
          <a:p>
            <a:pPr indent="0" lvl="0" marL="0" marR="0" rtl="0" algn="l">
              <a:spcBef>
                <a:spcPts val="0"/>
              </a:spcBef>
              <a:spcAft>
                <a:spcPts val="0"/>
              </a:spcAft>
              <a:buNone/>
            </a:pPr>
            <a:r>
              <a:t/>
            </a:r>
            <a:endParaRPr b="0" sz="1600">
              <a:solidFill>
                <a:schemeClr val="lt1"/>
              </a:solidFill>
              <a:latin typeface="Libre Franklin"/>
              <a:ea typeface="Libre Franklin"/>
              <a:cs typeface="Libre Franklin"/>
              <a:sym typeface="Libre Franklin"/>
            </a:endParaRPr>
          </a:p>
          <a:p>
            <a:pPr indent="0" lvl="0" marL="0" marR="0" rtl="0" algn="l">
              <a:spcBef>
                <a:spcPts val="0"/>
              </a:spcBef>
              <a:spcAft>
                <a:spcPts val="0"/>
              </a:spcAft>
              <a:buNone/>
            </a:pPr>
            <a:r>
              <a:t/>
            </a:r>
            <a:endParaRPr sz="16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20"/>
          <p:cNvSpPr/>
          <p:nvPr/>
        </p:nvSpPr>
        <p:spPr>
          <a:xfrm>
            <a:off x="1507"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9" name="Google Shape;169;p20"/>
          <p:cNvSpPr/>
          <p:nvPr/>
        </p:nvSpPr>
        <p:spPr>
          <a:xfrm>
            <a:off x="1507" y="4953000"/>
            <a:ext cx="12188952" cy="1905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20"/>
          <p:cNvPicPr preferRelativeResize="0"/>
          <p:nvPr/>
        </p:nvPicPr>
        <p:blipFill rotWithShape="1">
          <a:blip r:embed="rId3">
            <a:alphaModFix/>
          </a:blip>
          <a:srcRect b="0" l="0" r="0" t="0"/>
          <a:stretch/>
        </p:blipFill>
        <p:spPr>
          <a:xfrm>
            <a:off x="2040450" y="317325"/>
            <a:ext cx="7503675" cy="4524425"/>
          </a:xfrm>
          <a:prstGeom prst="rect">
            <a:avLst/>
          </a:prstGeom>
          <a:noFill/>
          <a:ln>
            <a:noFill/>
          </a:ln>
        </p:spPr>
      </p:pic>
      <p:sp>
        <p:nvSpPr>
          <p:cNvPr id="171" name="Google Shape;171;p20"/>
          <p:cNvSpPr txBox="1"/>
          <p:nvPr/>
        </p:nvSpPr>
        <p:spPr>
          <a:xfrm>
            <a:off x="815550" y="5090423"/>
            <a:ext cx="11046900" cy="206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1"/>
                </a:solidFill>
                <a:latin typeface="Arial"/>
                <a:ea typeface="Arial"/>
                <a:cs typeface="Arial"/>
                <a:sym typeface="Arial"/>
              </a:rPr>
              <a:t>Average Length of Stay by Medical Condition:</a:t>
            </a:r>
            <a:endParaRPr b="1" i="0" sz="1600" u="none" strike="noStrike">
              <a:solidFill>
                <a:schemeClr val="lt1"/>
              </a:solidFill>
              <a:latin typeface="Arial"/>
              <a:ea typeface="Arial"/>
              <a:cs typeface="Arial"/>
              <a:sym typeface="Arial"/>
            </a:endParaRPr>
          </a:p>
          <a:p>
            <a:pPr indent="0" lvl="0" marL="0" marR="0" rtl="0" algn="l">
              <a:spcBef>
                <a:spcPts val="0"/>
              </a:spcBef>
              <a:spcAft>
                <a:spcPts val="0"/>
              </a:spcAft>
              <a:buNone/>
            </a:pPr>
            <a:r>
              <a:t/>
            </a:r>
            <a:endParaRPr b="1" i="0" sz="1600" u="none" strike="noStrike">
              <a:solidFill>
                <a:schemeClr val="lt1"/>
              </a:solidFill>
              <a:latin typeface="Arial"/>
              <a:ea typeface="Arial"/>
              <a:cs typeface="Arial"/>
              <a:sym typeface="Arial"/>
            </a:endParaRPr>
          </a:p>
          <a:p>
            <a:pPr indent="-330200" lvl="0" marL="457200" marR="0" rtl="0" algn="l">
              <a:spcBef>
                <a:spcPts val="0"/>
              </a:spcBef>
              <a:spcAft>
                <a:spcPts val="0"/>
              </a:spcAft>
              <a:buClr>
                <a:schemeClr val="lt1"/>
              </a:buClr>
              <a:buSzPts val="1600"/>
              <a:buFont typeface="Arial"/>
              <a:buChar char="-"/>
            </a:pPr>
            <a:r>
              <a:rPr b="0" i="0" lang="en-US" sz="1600" u="none" strike="noStrike">
                <a:solidFill>
                  <a:schemeClr val="lt1"/>
                </a:solidFill>
                <a:latin typeface="Arial"/>
                <a:ea typeface="Arial"/>
                <a:cs typeface="Arial"/>
                <a:sym typeface="Arial"/>
              </a:rPr>
              <a:t>Little variance of average length of stay between admission type (all were between 15-16 days).</a:t>
            </a:r>
            <a:endParaRPr b="0" i="0" sz="1600" u="none" strike="noStrike">
              <a:solidFill>
                <a:schemeClr val="lt1"/>
              </a:solidFill>
              <a:latin typeface="Arial"/>
              <a:ea typeface="Arial"/>
              <a:cs typeface="Arial"/>
              <a:sym typeface="Arial"/>
            </a:endParaRPr>
          </a:p>
          <a:p>
            <a:pPr indent="-330200" lvl="0" marL="457200" marR="0" rtl="0" algn="l">
              <a:spcBef>
                <a:spcPts val="0"/>
              </a:spcBef>
              <a:spcAft>
                <a:spcPts val="0"/>
              </a:spcAft>
              <a:buClr>
                <a:schemeClr val="lt1"/>
              </a:buClr>
              <a:buSzPts val="1600"/>
              <a:buChar char="-"/>
            </a:pPr>
            <a:r>
              <a:rPr lang="en-US" sz="1600">
                <a:solidFill>
                  <a:schemeClr val="lt1"/>
                </a:solidFill>
              </a:rPr>
              <a:t>Primary driven by Arthritis which can require up to a 2 week stay. </a:t>
            </a:r>
            <a:endParaRPr sz="1600">
              <a:solidFill>
                <a:schemeClr val="lt1"/>
              </a:solidFill>
            </a:endParaRPr>
          </a:p>
          <a:p>
            <a:pPr indent="-330200" lvl="0" marL="457200" marR="0" rtl="0" algn="l">
              <a:spcBef>
                <a:spcPts val="0"/>
              </a:spcBef>
              <a:spcAft>
                <a:spcPts val="0"/>
              </a:spcAft>
              <a:buClr>
                <a:schemeClr val="lt1"/>
              </a:buClr>
              <a:buSzPts val="1600"/>
              <a:buChar char="-"/>
            </a:pPr>
            <a:r>
              <a:rPr lang="en-US" sz="1600">
                <a:solidFill>
                  <a:schemeClr val="lt1"/>
                </a:solidFill>
              </a:rPr>
              <a:t>Asthma, varies from one day to more depending on various other factors.</a:t>
            </a:r>
            <a:endParaRPr sz="1600">
              <a:solidFill>
                <a:schemeClr val="lt1"/>
              </a:solidFill>
            </a:endParaRPr>
          </a:p>
          <a:p>
            <a:pPr indent="-330200" lvl="0" marL="457200" marR="0" rtl="0" algn="l">
              <a:spcBef>
                <a:spcPts val="0"/>
              </a:spcBef>
              <a:spcAft>
                <a:spcPts val="0"/>
              </a:spcAft>
              <a:buClr>
                <a:schemeClr val="lt1"/>
              </a:buClr>
              <a:buSzPts val="1600"/>
              <a:buChar char="-"/>
            </a:pPr>
            <a:r>
              <a:rPr lang="en-US" sz="1600">
                <a:solidFill>
                  <a:schemeClr val="lt1"/>
                </a:solidFill>
              </a:rPr>
              <a:t>Cancer, Diabetes, Hypertension and Obesity can vary as well depending on the type and severity.</a:t>
            </a:r>
            <a:endParaRPr sz="1600">
              <a:solidFill>
                <a:schemeClr val="lt1"/>
              </a:solidFill>
            </a:endParaRPr>
          </a:p>
          <a:p>
            <a:pPr indent="0" lvl="0" marL="0" marR="0" rtl="0" algn="l">
              <a:spcBef>
                <a:spcPts val="0"/>
              </a:spcBef>
              <a:spcAft>
                <a:spcPts val="0"/>
              </a:spcAft>
              <a:buNone/>
            </a:pPr>
            <a:r>
              <a:t/>
            </a:r>
            <a:endParaRPr sz="1600">
              <a:solidFill>
                <a:schemeClr val="lt1"/>
              </a:solidFill>
            </a:endParaRPr>
          </a:p>
          <a:p>
            <a:pPr indent="-342900" lvl="0" marL="342900" marR="0" rtl="0" algn="l">
              <a:spcBef>
                <a:spcPts val="0"/>
              </a:spcBef>
              <a:spcAft>
                <a:spcPts val="0"/>
              </a:spcAft>
              <a:buClr>
                <a:schemeClr val="lt1"/>
              </a:buClr>
              <a:buSzPts val="1600"/>
              <a:buFont typeface="Arial"/>
              <a:buAutoNum type="arabicPeriod"/>
            </a:pPr>
            <a:r>
              <a:rPr lang="en-US" sz="1600">
                <a:solidFill>
                  <a:schemeClr val="lt1"/>
                </a:solidFill>
                <a:latin typeface="Arial"/>
                <a:ea typeface="Arial"/>
                <a:cs typeface="Arial"/>
                <a:sym typeface="Arial"/>
              </a:rPr>
              <a:t>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21"/>
          <p:cNvSpPr/>
          <p:nvPr/>
        </p:nvSpPr>
        <p:spPr>
          <a:xfrm>
            <a:off x="1507"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8" name="Google Shape;178;p21"/>
          <p:cNvSpPr/>
          <p:nvPr/>
        </p:nvSpPr>
        <p:spPr>
          <a:xfrm>
            <a:off x="1507" y="4953000"/>
            <a:ext cx="12188952" cy="1905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 name="Google Shape;179;p21"/>
          <p:cNvPicPr preferRelativeResize="0"/>
          <p:nvPr/>
        </p:nvPicPr>
        <p:blipFill rotWithShape="1">
          <a:blip r:embed="rId3">
            <a:alphaModFix/>
          </a:blip>
          <a:srcRect b="0" l="0" r="0" t="0"/>
          <a:stretch/>
        </p:blipFill>
        <p:spPr>
          <a:xfrm>
            <a:off x="2175450" y="241350"/>
            <a:ext cx="7640650" cy="4166550"/>
          </a:xfrm>
          <a:prstGeom prst="rect">
            <a:avLst/>
          </a:prstGeom>
          <a:noFill/>
          <a:ln>
            <a:noFill/>
          </a:ln>
        </p:spPr>
      </p:pic>
      <p:sp>
        <p:nvSpPr>
          <p:cNvPr id="180" name="Google Shape;180;p21"/>
          <p:cNvSpPr txBox="1"/>
          <p:nvPr/>
        </p:nvSpPr>
        <p:spPr>
          <a:xfrm>
            <a:off x="815543" y="5090415"/>
            <a:ext cx="11046900" cy="178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strike="noStrike">
                <a:solidFill>
                  <a:schemeClr val="lt1"/>
                </a:solidFill>
                <a:latin typeface="Arial"/>
                <a:ea typeface="Arial"/>
                <a:cs typeface="Arial"/>
                <a:sym typeface="Arial"/>
              </a:rPr>
              <a:t>Age vs Avg Billing Cost:</a:t>
            </a:r>
            <a:endParaRPr/>
          </a:p>
          <a:p>
            <a:pPr indent="0" lvl="0" marL="0" marR="0" rtl="0" algn="l">
              <a:spcBef>
                <a:spcPts val="0"/>
              </a:spcBef>
              <a:spcAft>
                <a:spcPts val="0"/>
              </a:spcAft>
              <a:buNone/>
            </a:pPr>
            <a:r>
              <a:t/>
            </a:r>
            <a:endParaRPr b="1" i="0" sz="1600" u="none" strike="noStrike">
              <a:solidFill>
                <a:schemeClr val="lt1"/>
              </a:solidFill>
              <a:latin typeface="Arial"/>
              <a:ea typeface="Arial"/>
              <a:cs typeface="Arial"/>
              <a:sym typeface="Arial"/>
            </a:endParaRPr>
          </a:p>
          <a:p>
            <a:pPr indent="-330200" lvl="0" marL="457200" marR="0" rtl="0" algn="l">
              <a:spcBef>
                <a:spcPts val="0"/>
              </a:spcBef>
              <a:spcAft>
                <a:spcPts val="0"/>
              </a:spcAft>
              <a:buClr>
                <a:schemeClr val="lt1"/>
              </a:buClr>
              <a:buSzPts val="1600"/>
              <a:buFont typeface="Arial"/>
              <a:buChar char="-"/>
            </a:pPr>
            <a:r>
              <a:rPr b="0" i="0" lang="en-US" sz="1600" u="none" strike="noStrike">
                <a:solidFill>
                  <a:schemeClr val="lt1"/>
                </a:solidFill>
                <a:latin typeface="Arial"/>
                <a:ea typeface="Arial"/>
                <a:cs typeface="Arial"/>
                <a:sym typeface="Arial"/>
              </a:rPr>
              <a:t>Most results fall between a billing cost of $2,000 and $4,000 across all ages with some outliers</a:t>
            </a:r>
            <a:endParaRPr b="0" i="0" sz="1600" u="none" strike="noStrike">
              <a:solidFill>
                <a:schemeClr val="lt1"/>
              </a:solidFill>
              <a:latin typeface="Arial"/>
              <a:ea typeface="Arial"/>
              <a:cs typeface="Arial"/>
              <a:sym typeface="Arial"/>
            </a:endParaRPr>
          </a:p>
          <a:p>
            <a:pPr indent="-330200" lvl="0" marL="457200" marR="0" rtl="0" algn="l">
              <a:spcBef>
                <a:spcPts val="0"/>
              </a:spcBef>
              <a:spcAft>
                <a:spcPts val="0"/>
              </a:spcAft>
              <a:buClr>
                <a:schemeClr val="lt1"/>
              </a:buClr>
              <a:buSzPts val="1600"/>
              <a:buChar char="-"/>
            </a:pPr>
            <a:r>
              <a:rPr lang="en-US" sz="1600">
                <a:solidFill>
                  <a:schemeClr val="lt1"/>
                </a:solidFill>
              </a:rPr>
              <a:t>These outliers may reflect unique treatments, limited care, or specific insurance factors.</a:t>
            </a:r>
            <a:endParaRPr sz="1600">
              <a:solidFill>
                <a:schemeClr val="lt1"/>
              </a:solidFill>
            </a:endParaRPr>
          </a:p>
          <a:p>
            <a:pPr indent="-330200" lvl="0" marL="457200" marR="0" rtl="0" algn="l">
              <a:spcBef>
                <a:spcPts val="0"/>
              </a:spcBef>
              <a:spcAft>
                <a:spcPts val="0"/>
              </a:spcAft>
              <a:buClr>
                <a:schemeClr val="lt1"/>
              </a:buClr>
              <a:buSzPts val="1600"/>
              <a:buChar char="-"/>
            </a:pPr>
            <a:r>
              <a:rPr lang="en-US" sz="1600">
                <a:solidFill>
                  <a:schemeClr val="lt1"/>
                </a:solidFill>
              </a:rPr>
              <a:t>Additional analysis is needed to determine the impact of factors like treatment type, insurance coverage, or medical conditions on these costs.</a:t>
            </a:r>
            <a:endParaRPr sz="1600">
              <a:solidFill>
                <a:schemeClr val="lt1"/>
              </a:solidFill>
            </a:endParaRPr>
          </a:p>
          <a:p>
            <a:pPr indent="0" lvl="0" marL="457200" marR="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