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02" r:id="rId5"/>
    <p:sldId id="303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306" r:id="rId14"/>
    <p:sldId id="301" r:id="rId15"/>
    <p:sldId id="304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305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/>
    <p:restoredTop sz="75972" autoAdjust="0"/>
  </p:normalViewPr>
  <p:slideViewPr>
    <p:cSldViewPr snapToGrid="0" snapToObjects="1">
      <p:cViewPr varScale="1">
        <p:scale>
          <a:sx n="93" d="100"/>
          <a:sy n="93" d="100"/>
        </p:scale>
        <p:origin x="19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535E8-315B-8A4B-97EC-ED96BDB7BFF2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2EE2E-0FD6-4044-9EFB-FF5FD73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3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the variables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seen some data and played with it, let’s talk about </a:t>
            </a:r>
            <a:r>
              <a:rPr lang="en-US" dirty="0" smtClean="0"/>
              <a:t>some </a:t>
            </a:r>
            <a:r>
              <a:rPr lang="en-US" baseline="0" dirty="0" smtClean="0"/>
              <a:t>extremely </a:t>
            </a:r>
            <a:r>
              <a:rPr lang="en-US" baseline="0" dirty="0" smtClean="0"/>
              <a:t>important R concepts: modes, objects, and operators</a:t>
            </a:r>
          </a:p>
          <a:p>
            <a:endParaRPr lang="en-US" baseline="0" dirty="0" smtClean="0"/>
          </a:p>
          <a:p>
            <a:r>
              <a:rPr lang="en-US" dirty="0" smtClean="0"/>
              <a:t>These are fairly</a:t>
            </a:r>
            <a:r>
              <a:rPr lang="en-US" baseline="0" dirty="0" smtClean="0"/>
              <a:t> simple concepts, but it is good to get used to the vocabulary.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Types of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4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r>
              <a:rPr lang="en-US" baseline="0" dirty="0" smtClean="0"/>
              <a:t> of data,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what form is data stored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5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 need to be assigned a name,</a:t>
            </a:r>
            <a:r>
              <a:rPr lang="en-US" baseline="0" dirty="0" smtClean="0"/>
              <a:t> otherwise they get dumped to main window, not saved to the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view</a:t>
            </a:r>
            <a:r>
              <a:rPr lang="en-US" baseline="0" dirty="0" smtClean="0"/>
              <a:t> subsets of data using column names and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4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creates</a:t>
            </a:r>
            <a:r>
              <a:rPr lang="en-US" baseline="0" dirty="0" smtClean="0"/>
              <a:t> a new vector called </a:t>
            </a:r>
            <a:r>
              <a:rPr lang="en-US" baseline="0" dirty="0" err="1" smtClean="0"/>
              <a:t>wt.lb</a:t>
            </a:r>
            <a:r>
              <a:rPr lang="en-US" baseline="0" dirty="0" smtClean="0"/>
              <a:t> of length 32 (our number of cases)</a:t>
            </a:r>
          </a:p>
          <a:p>
            <a:r>
              <a:rPr lang="en-US" baseline="0" dirty="0" smtClean="0"/>
              <a:t>We can use </a:t>
            </a:r>
            <a:r>
              <a:rPr lang="en-US" baseline="0" dirty="0" err="1" smtClean="0"/>
              <a:t>wt.lb</a:t>
            </a:r>
            <a:r>
              <a:rPr lang="en-US" baseline="0" dirty="0" smtClean="0"/>
              <a:t> without adding it to our </a:t>
            </a:r>
            <a:r>
              <a:rPr lang="en-US" baseline="0" dirty="0" err="1" smtClean="0"/>
              <a:t>dataframe</a:t>
            </a:r>
            <a:endParaRPr lang="en-US" baseline="0" dirty="0" smtClean="0"/>
          </a:p>
          <a:p>
            <a:r>
              <a:rPr lang="en-US" baseline="0" dirty="0" smtClean="0"/>
              <a:t>But if you like it, you can add it to the existing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Mulplication</a:t>
            </a:r>
            <a:r>
              <a:rPr lang="en-US" dirty="0" smtClean="0"/>
              <a:t>,</a:t>
            </a:r>
            <a:r>
              <a:rPr lang="en-US" baseline="0" dirty="0" smtClean="0"/>
              <a:t> addition, subtraction, and build more complex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0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 (IDE)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console </a:t>
            </a:r>
            <a:r>
              <a:rPr lang="mr-IN" dirty="0" smtClean="0"/>
              <a:t>–</a:t>
            </a:r>
            <a:r>
              <a:rPr lang="en-US" dirty="0" smtClean="0"/>
              <a:t> where</a:t>
            </a:r>
            <a:r>
              <a:rPr lang="en-US" baseline="0" dirty="0" smtClean="0"/>
              <a:t> you can type commands and see output</a:t>
            </a:r>
          </a:p>
          <a:p>
            <a:r>
              <a:rPr lang="en-US" baseline="0" dirty="0" smtClean="0"/>
              <a:t>environment and history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workspace tab stores any object, value, function or anything you create during your R session. 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history tab keeps a record of all previous commands </a:t>
            </a:r>
            <a:endParaRPr lang="en-US" baseline="0" dirty="0" smtClean="0"/>
          </a:p>
          <a:p>
            <a:r>
              <a:rPr lang="en-US" baseline="0" dirty="0" smtClean="0"/>
              <a:t>Files plots..</a:t>
            </a:r>
          </a:p>
          <a:p>
            <a:r>
              <a:rPr lang="en-US" baseline="0" dirty="0" smtClean="0"/>
              <a:t>R </a:t>
            </a:r>
            <a:r>
              <a:rPr lang="en-US" baseline="0" dirty="0" err="1" smtClean="0"/>
              <a:t>srcirpts</a:t>
            </a:r>
            <a:r>
              <a:rPr lang="en-US" baseline="0" dirty="0" smtClean="0"/>
              <a:t> and data 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9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write.csv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,”C:/temp/</a:t>
            </a:r>
            <a:r>
              <a:rPr lang="en-US" dirty="0" err="1" smtClean="0"/>
              <a:t>cars.csv</a:t>
            </a:r>
            <a:r>
              <a:rPr lang="en-US" dirty="0" smtClean="0"/>
              <a:t>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9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all columns for</a:t>
            </a:r>
            <a:r>
              <a:rPr lang="en-US" baseline="0" dirty="0" smtClean="0"/>
              <a:t> row 3</a:t>
            </a:r>
          </a:p>
          <a:p>
            <a:r>
              <a:rPr lang="en-US" baseline="0" dirty="0" smtClean="0"/>
              <a:t>Display all rows for column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access columns</a:t>
            </a:r>
            <a:r>
              <a:rPr lang="en-US" baseline="0" dirty="0" smtClean="0"/>
              <a:t> (variables) using the “$” symbol if the data frame has column names: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2EE2E-0FD6-4044-9EFB-FF5FD73BC3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" TargetMode="External"/><Relationship Id="rId4" Type="http://schemas.openxmlformats.org/officeDocument/2006/relationships/hyperlink" Target="http://www.rstudio.com/products/rstudio/downloa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bin/windows/bas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3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1676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Yunkang Yang</a:t>
            </a:r>
          </a:p>
          <a:p>
            <a:r>
              <a:rPr lang="en-US" dirty="0" smtClean="0"/>
              <a:t>Department of </a:t>
            </a:r>
            <a:r>
              <a:rPr lang="en-US" dirty="0" smtClean="0"/>
              <a:t>Communication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Center for Social Science Computation and Research</a:t>
            </a:r>
            <a:endParaRPr lang="en-US" dirty="0" smtClean="0"/>
          </a:p>
          <a:p>
            <a:r>
              <a:rPr lang="en-US" dirty="0" smtClean="0"/>
              <a:t>University of Washington</a:t>
            </a:r>
          </a:p>
          <a:p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9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contains different objects.</a:t>
            </a:r>
          </a:p>
          <a:p>
            <a:endParaRPr lang="en-US" dirty="0"/>
          </a:p>
          <a:p>
            <a:r>
              <a:rPr lang="en-US" dirty="0" smtClean="0"/>
              <a:t>They can be data or methods you run on the data.</a:t>
            </a:r>
          </a:p>
          <a:p>
            <a:endParaRPr lang="en-US" dirty="0"/>
          </a:p>
          <a:p>
            <a:r>
              <a:rPr lang="en-US" dirty="0" smtClean="0"/>
              <a:t>Objects (e.g. data frames, vectors, matrix, functions, etc.)must have names for you to work with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3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also function-driven.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functions (e.g. addition, multiplication, average, standard error, etc.) </a:t>
            </a:r>
            <a:r>
              <a:rPr lang="en-US" dirty="0" smtClean="0"/>
              <a:t>act on objects and return objects.</a:t>
            </a:r>
          </a:p>
          <a:p>
            <a:r>
              <a:rPr lang="en-US" dirty="0" smtClean="0"/>
              <a:t>Functions themselves are objects too!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8085" y="4511170"/>
            <a:ext cx="1605811" cy="978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72774" y="4511170"/>
            <a:ext cx="1605811" cy="978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3445" y="4511170"/>
            <a:ext cx="1605811" cy="978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583896" y="5000245"/>
            <a:ext cx="1188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378585" y="5000245"/>
            <a:ext cx="1334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4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may want to keep your code in a separate file with the extension “.r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19" y="3305031"/>
            <a:ext cx="2371117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92" y="4068763"/>
            <a:ext cx="1066800" cy="1143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971636" y="4543281"/>
            <a:ext cx="2567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8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may want to keep your code in a separate file with the extension “.r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The code is different from the objects (data) in your environment. It is just commands  that manipulate the objects.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95" y="5122863"/>
            <a:ext cx="927100" cy="10033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675418" y="3754582"/>
            <a:ext cx="13855" cy="126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 studio?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 smtClean="0"/>
          </a:p>
          <a:p>
            <a:r>
              <a:rPr lang="en-US" dirty="0" smtClean="0"/>
              <a:t>Datasets readily available for viewing</a:t>
            </a:r>
          </a:p>
          <a:p>
            <a:r>
              <a:rPr lang="en-US" dirty="0" smtClean="0"/>
              <a:t>Variable names at your fingertips</a:t>
            </a:r>
          </a:p>
          <a:p>
            <a:r>
              <a:rPr lang="en-US" dirty="0" smtClean="0"/>
              <a:t>Multiple windows for comprehensive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0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4" y="2112819"/>
            <a:ext cx="7918952" cy="45259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61" y="274638"/>
            <a:ext cx="3675078" cy="12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7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script: Upper left hand corner of R studio screen</a:t>
            </a:r>
          </a:p>
          <a:p>
            <a:r>
              <a:rPr lang="en-US" dirty="0" smtClean="0"/>
              <a:t>Store all your commands in script</a:t>
            </a:r>
            <a:endParaRPr lang="en-US" dirty="0"/>
          </a:p>
        </p:txBody>
      </p:sp>
      <p:pic>
        <p:nvPicPr>
          <p:cNvPr id="4" name="Picture 3" descr="Screen Shot 2017-01-08 at 9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38" y="3296686"/>
            <a:ext cx="6530907" cy="33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Upper right hand corner of R studio screen</a:t>
            </a:r>
          </a:p>
          <a:p>
            <a:r>
              <a:rPr lang="en-US" dirty="0" smtClean="0"/>
              <a:t>Shows all the datasets that have been imported and created through dataset transformations</a:t>
            </a:r>
            <a:endParaRPr lang="en-US" dirty="0"/>
          </a:p>
        </p:txBody>
      </p:sp>
      <p:pic>
        <p:nvPicPr>
          <p:cNvPr id="4" name="Picture 3" descr="Screen Shot 2017-01-08 at 9.3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84" y="3950550"/>
            <a:ext cx="3827404" cy="26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console: Lower left hand corner</a:t>
            </a:r>
          </a:p>
          <a:p>
            <a:r>
              <a:rPr lang="en-US" dirty="0" smtClean="0"/>
              <a:t>Runs your commands (Press enter)</a:t>
            </a:r>
            <a:endParaRPr lang="en-US" dirty="0"/>
          </a:p>
        </p:txBody>
      </p:sp>
      <p:pic>
        <p:nvPicPr>
          <p:cNvPr id="4" name="Picture 3" descr="Screen Shot 2017-01-08 at 9.3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3229115"/>
            <a:ext cx="7348411" cy="28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4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Home: Lower right hand corner</a:t>
            </a:r>
          </a:p>
          <a:p>
            <a:r>
              <a:rPr lang="en-US" dirty="0" smtClean="0"/>
              <a:t>List of files you will have in your working directory</a:t>
            </a:r>
          </a:p>
          <a:p>
            <a:r>
              <a:rPr lang="en-US" dirty="0" smtClean="0"/>
              <a:t>Plots</a:t>
            </a:r>
          </a:p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4" name="Picture 3" descr="Screen Shot 2017-01-08 at 9.3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51" y="2861792"/>
            <a:ext cx="3548204" cy="35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2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</a:p>
          <a:p>
            <a:r>
              <a:rPr lang="en-US" dirty="0" smtClean="0"/>
              <a:t>Why use R?</a:t>
            </a:r>
          </a:p>
          <a:p>
            <a:r>
              <a:rPr lang="en-US" dirty="0" smtClean="0"/>
              <a:t>The R Environment</a:t>
            </a:r>
          </a:p>
          <a:p>
            <a:r>
              <a:rPr lang="en-US" dirty="0" smtClean="0"/>
              <a:t>R studio</a:t>
            </a:r>
          </a:p>
          <a:p>
            <a:r>
              <a:rPr lang="en-US" dirty="0" smtClean="0"/>
              <a:t>Setting up the working directory</a:t>
            </a:r>
            <a:endParaRPr lang="en-US" dirty="0" smtClean="0"/>
          </a:p>
          <a:p>
            <a:r>
              <a:rPr lang="en-US" dirty="0" smtClean="0"/>
              <a:t>Reading </a:t>
            </a:r>
            <a:r>
              <a:rPr lang="en-US" dirty="0" smtClean="0"/>
              <a:t>in Data</a:t>
            </a:r>
          </a:p>
          <a:p>
            <a:r>
              <a:rPr lang="en-US" dirty="0" smtClean="0"/>
              <a:t>Viewing and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3884594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working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/>
              <a:t>is always pointed at a directory on your computer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getwd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# Set the working directory </a:t>
            </a:r>
            <a:r>
              <a:rPr lang="en-US" dirty="0" err="1"/>
              <a:t>setwd</a:t>
            </a:r>
            <a:r>
              <a:rPr lang="en-US" dirty="0"/>
              <a:t>("C:/Documents and Settings/Data")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48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read.csv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ead.table</a:t>
            </a:r>
            <a:r>
              <a:rPr lang="en-US" dirty="0" smtClean="0"/>
              <a:t>(filename, …)</a:t>
            </a:r>
          </a:p>
          <a:p>
            <a:r>
              <a:rPr lang="en-US" dirty="0" smtClean="0"/>
              <a:t>cars &lt;- </a:t>
            </a:r>
            <a:r>
              <a:rPr lang="en-US" dirty="0" err="1" smtClean="0"/>
              <a:t>read.csv</a:t>
            </a:r>
            <a:r>
              <a:rPr lang="en-US" dirty="0" smtClean="0"/>
              <a:t>(“C:/temp/</a:t>
            </a:r>
            <a:r>
              <a:rPr lang="en-US" dirty="0" err="1" smtClean="0"/>
              <a:t>cars.csv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15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Help(function name)</a:t>
            </a:r>
          </a:p>
          <a:p>
            <a:r>
              <a:rPr lang="en-US" dirty="0" smtClean="0"/>
              <a:t>R is case-sensitive</a:t>
            </a:r>
          </a:p>
          <a:p>
            <a:r>
              <a:rPr lang="en-US" dirty="0" smtClean="0"/>
              <a:t>Try: ?</a:t>
            </a:r>
            <a:r>
              <a:rPr lang="en-US" dirty="0" err="1" smtClean="0"/>
              <a:t>read.csv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2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help file may contain information for several functions.</a:t>
            </a:r>
          </a:p>
          <a:p>
            <a:r>
              <a:rPr lang="en-US" dirty="0" smtClean="0"/>
              <a:t>Usage: Shows syntax for command and required arguments(input) and any default values for arguments</a:t>
            </a:r>
          </a:p>
          <a:p>
            <a:r>
              <a:rPr lang="en-US" dirty="0" smtClean="0"/>
              <a:t>Value: the output object of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48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does the dataset (e.g. data frame) look like?</a:t>
            </a:r>
          </a:p>
          <a:p>
            <a:r>
              <a:rPr lang="en-US" dirty="0" smtClean="0"/>
              <a:t>How many observations does it have?</a:t>
            </a:r>
          </a:p>
          <a:p>
            <a:r>
              <a:rPr lang="en-US" dirty="0" smtClean="0"/>
              <a:t>How many variables does it have?</a:t>
            </a:r>
          </a:p>
          <a:p>
            <a:r>
              <a:rPr lang="en-US" dirty="0" smtClean="0"/>
              <a:t>What are the names of the variables?</a:t>
            </a:r>
          </a:p>
          <a:p>
            <a:endParaRPr lang="en-US" dirty="0" smtClean="0"/>
          </a:p>
          <a:p>
            <a:r>
              <a:rPr lang="en-US" dirty="0"/>
              <a:t>library(datasets)</a:t>
            </a:r>
          </a:p>
          <a:p>
            <a:r>
              <a:rPr lang="en-US" dirty="0" err="1"/>
              <a:t>mtcars</a:t>
            </a:r>
            <a:endParaRPr lang="en-US" dirty="0"/>
          </a:p>
          <a:p>
            <a:r>
              <a:rPr lang="en-US" dirty="0"/>
              <a:t>?</a:t>
            </a:r>
            <a:r>
              <a:rPr lang="en-US" dirty="0" err="1" smtClean="0"/>
              <a:t>mtcars</a:t>
            </a:r>
            <a:endParaRPr lang="en-US" dirty="0"/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dim(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ncol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</a:t>
            </a:r>
            <a:r>
              <a:rPr lang="en-US" dirty="0" smtClean="0"/>
              <a:t>only </a:t>
            </a:r>
            <a:r>
              <a:rPr lang="en-US" dirty="0" smtClean="0"/>
              <a:t>want to view the </a:t>
            </a:r>
            <a:r>
              <a:rPr lang="en-US" dirty="0" smtClean="0"/>
              <a:t>third observation?</a:t>
            </a:r>
          </a:p>
          <a:p>
            <a:pPr marL="0" indent="0">
              <a:buNone/>
            </a:pPr>
            <a:r>
              <a:rPr lang="en-US" dirty="0" err="1" smtClean="0"/>
              <a:t>mtcars</a:t>
            </a:r>
            <a:r>
              <a:rPr lang="en-US" dirty="0" smtClean="0"/>
              <a:t>[3,]</a:t>
            </a:r>
          </a:p>
          <a:p>
            <a:endParaRPr lang="en-US" dirty="0"/>
          </a:p>
          <a:p>
            <a:r>
              <a:rPr lang="en-US" dirty="0" smtClean="0"/>
              <a:t>What if I want to </a:t>
            </a:r>
            <a:r>
              <a:rPr lang="en-US" dirty="0" smtClean="0"/>
              <a:t>view </a:t>
            </a:r>
            <a:r>
              <a:rPr lang="en-US" dirty="0" smtClean="0"/>
              <a:t>the third variable?</a:t>
            </a:r>
          </a:p>
          <a:p>
            <a:pPr marL="0" indent="0">
              <a:buNone/>
            </a:pPr>
            <a:r>
              <a:rPr lang="en-US" dirty="0" err="1" smtClean="0"/>
              <a:t>mtcars</a:t>
            </a:r>
            <a:r>
              <a:rPr lang="en-US" dirty="0" smtClean="0"/>
              <a:t>[,3]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mtcars</a:t>
            </a:r>
            <a:r>
              <a:rPr lang="en-US" dirty="0" smtClean="0"/>
              <a:t>[1,4]</a:t>
            </a:r>
          </a:p>
          <a:p>
            <a:pPr marL="0" indent="0">
              <a:buNone/>
            </a:pPr>
            <a:r>
              <a:rPr lang="en-US" dirty="0" smtClean="0"/>
              <a:t>Shows the value at row 1 column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mtcars</a:t>
            </a:r>
            <a:r>
              <a:rPr lang="en-US" dirty="0" smtClean="0"/>
              <a:t>[3:9,7]</a:t>
            </a:r>
          </a:p>
          <a:p>
            <a:pPr marL="0" indent="0">
              <a:buNone/>
            </a:pPr>
            <a:r>
              <a:rPr lang="en-US" dirty="0" smtClean="0"/>
              <a:t>Shows rows 3-9 column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03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mtcars$mpg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5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summary(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table(</a:t>
            </a:r>
            <a:r>
              <a:rPr lang="en-US" dirty="0" err="1" smtClean="0"/>
              <a:t>mtcars$gear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mtcars$qsec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mean(</a:t>
            </a:r>
            <a:r>
              <a:rPr lang="en-US" dirty="0" err="1" smtClean="0"/>
              <a:t>mtcars$mpg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sd</a:t>
            </a:r>
            <a:r>
              <a:rPr lang="en-US" dirty="0" smtClean="0"/>
              <a:t>(</a:t>
            </a:r>
            <a:r>
              <a:rPr lang="en-US" dirty="0" err="1" smtClean="0"/>
              <a:t>mtcars$mpg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mtcars$mpg</a:t>
            </a:r>
            <a:r>
              <a:rPr lang="en-US" dirty="0" smtClean="0"/>
              <a:t>, </a:t>
            </a:r>
            <a:r>
              <a:rPr lang="en-US" dirty="0" err="1" smtClean="0"/>
              <a:t>mtcars$wt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plot(</a:t>
            </a:r>
            <a:r>
              <a:rPr lang="en-US" dirty="0" err="1" smtClean="0"/>
              <a:t>mtcars$mpg</a:t>
            </a:r>
            <a:r>
              <a:rPr lang="en-US" dirty="0" smtClean="0"/>
              <a:t>, </a:t>
            </a:r>
            <a:r>
              <a:rPr lang="en-US" dirty="0" err="1" smtClean="0"/>
              <a:t>mtcars$wt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81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mean mpg of the cars?</a:t>
            </a:r>
          </a:p>
          <a:p>
            <a:r>
              <a:rPr lang="en-US" dirty="0" smtClean="0"/>
              <a:t>What is the correlation between  the MPG and gross horsepower?</a:t>
            </a:r>
          </a:p>
          <a:p>
            <a:r>
              <a:rPr lang="en-US" dirty="0" smtClean="0"/>
              <a:t>How many of the cars have 3 cylinders?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4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While many people use R for statistical analysis, R is actually a full programming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1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Modes, objects, and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669371"/>
              </p:ext>
            </p:extLst>
          </p:nvPr>
        </p:nvGraphicFramePr>
        <p:xfrm>
          <a:off x="457200" y="1951686"/>
          <a:ext cx="8229600" cy="353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8163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values</a:t>
                      </a:r>
                      <a:endParaRPr lang="en-US" dirty="0"/>
                    </a:p>
                  </a:txBody>
                  <a:tcPr/>
                </a:tc>
              </a:tr>
              <a:tr h="578163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 or NA</a:t>
                      </a:r>
                      <a:endParaRPr lang="en-US" dirty="0"/>
                    </a:p>
                  </a:txBody>
                  <a:tcPr/>
                </a:tc>
              </a:tr>
              <a:tr h="578163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Whole</a:t>
                      </a:r>
                      <a:r>
                        <a:rPr lang="en-US" baseline="0" dirty="0" smtClean="0"/>
                        <a:t> numbers</a:t>
                      </a:r>
                      <a:endParaRPr lang="en-US" dirty="0"/>
                    </a:p>
                  </a:txBody>
                  <a:tcPr/>
                </a:tc>
              </a:tr>
              <a:tr h="578163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 numbers</a:t>
                      </a:r>
                    </a:p>
                  </a:txBody>
                  <a:tcPr/>
                </a:tc>
              </a:tr>
              <a:tr h="578163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character or String</a:t>
                      </a:r>
                    </a:p>
                    <a:p>
                      <a:r>
                        <a:rPr lang="en-US" baseline="0" dirty="0" smtClean="0"/>
                        <a:t>e.g. “s”  “fake”</a:t>
                      </a:r>
                      <a:endParaRPr lang="en-US" dirty="0"/>
                    </a:p>
                  </a:txBody>
                  <a:tcPr/>
                </a:tc>
              </a:tr>
              <a:tr h="578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3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Scalar: 9</a:t>
            </a:r>
          </a:p>
          <a:p>
            <a:endParaRPr lang="en-US" dirty="0"/>
          </a:p>
          <a:p>
            <a:r>
              <a:rPr lang="en-US" dirty="0" smtClean="0"/>
              <a:t>Character String Scalar: “You”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41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vectors: 1,3,4,5</a:t>
            </a:r>
          </a:p>
          <a:p>
            <a:endParaRPr lang="en-US" dirty="0"/>
          </a:p>
          <a:p>
            <a:r>
              <a:rPr lang="en-US" dirty="0" smtClean="0"/>
              <a:t>Character String vectors: “You”, “and”, “me”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8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1-08 at 11.2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09" y="2417174"/>
            <a:ext cx="889000" cy="1295400"/>
          </a:xfrm>
          <a:prstGeom prst="rect">
            <a:avLst/>
          </a:prstGeom>
        </p:spPr>
      </p:pic>
      <p:pic>
        <p:nvPicPr>
          <p:cNvPr id="5" name="Picture 4" descr="Screen Shot 2017-01-08 at 11.21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9" y="5039093"/>
            <a:ext cx="3203542" cy="1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08 at 11.2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45" y="2729470"/>
            <a:ext cx="5016344" cy="24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54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55426"/>
          <a:ext cx="8446941" cy="481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647"/>
                <a:gridCol w="2815647"/>
                <a:gridCol w="2815647"/>
              </a:tblGrid>
              <a:tr h="803244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than one mode</a:t>
                      </a:r>
                      <a:endParaRPr lang="en-US" dirty="0"/>
                    </a:p>
                  </a:txBody>
                  <a:tcPr/>
                </a:tc>
              </a:tr>
              <a:tr h="803244"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Logical,</a:t>
                      </a:r>
                      <a:r>
                        <a:rPr lang="en-US" baseline="0" dirty="0" smtClean="0"/>
                        <a:t> Char, 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803244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Logical,</a:t>
                      </a:r>
                      <a:r>
                        <a:rPr lang="en-US" baseline="0" dirty="0" smtClean="0"/>
                        <a:t> Char, Numeric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03244"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Logical,</a:t>
                      </a:r>
                      <a:r>
                        <a:rPr lang="en-US" baseline="0" dirty="0" smtClean="0"/>
                        <a:t> Char, Numeric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03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Logical,</a:t>
                      </a:r>
                      <a:r>
                        <a:rPr lang="en-US" baseline="0" dirty="0" smtClean="0"/>
                        <a:t> Char, Numeric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8032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60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operator: &lt;- or =</a:t>
            </a:r>
          </a:p>
          <a:p>
            <a:endParaRPr lang="en-US" dirty="0"/>
          </a:p>
          <a:p>
            <a:r>
              <a:rPr lang="en-US" dirty="0" smtClean="0"/>
              <a:t>Objects need to be assigned a name otherwise they  get dumped to the main window, not saved to the environment.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7-03-31 at 3.01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7" y="1600200"/>
            <a:ext cx="72644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Arithmetic: + - * / ^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1-09 at 12.02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7" y="2568223"/>
            <a:ext cx="5789999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following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6 &lt; 3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</a:p>
          <a:p>
            <a:r>
              <a:rPr lang="en-US" dirty="0" smtClean="0"/>
              <a:t>“hello” == “Hello”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</a:p>
          <a:p>
            <a:r>
              <a:rPr lang="en-US" dirty="0" smtClean="0"/>
              <a:t>“UW” == “UW”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is a difference between = and 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completely command-driven.</a:t>
            </a:r>
            <a:endParaRPr lang="en-US" dirty="0"/>
          </a:p>
        </p:txBody>
      </p:sp>
      <p:pic>
        <p:nvPicPr>
          <p:cNvPr id="4" name="Picture 3" descr="Screen Shot 2017-01-08 at 8.1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0" y="2452043"/>
            <a:ext cx="7886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8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subsets of data using column names and operators: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mtcars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[</a:t>
            </a: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mtcars$vs</a:t>
            </a:r>
            <a:r>
              <a:rPr lang="en-US" i="1" dirty="0" smtClean="0">
                <a:latin typeface="Courier"/>
                <a:ea typeface="ＭＳ Ｐゴシック" pitchFamily="-112" charset="-128"/>
                <a:cs typeface="Courier"/>
              </a:rPr>
              <a:t> 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==</a:t>
            </a:r>
            <a:r>
              <a:rPr lang="en-US" i="1" dirty="0">
                <a:latin typeface="Courier"/>
                <a:ea typeface="ＭＳ Ｐゴシック" pitchFamily="-112" charset="-128"/>
                <a:cs typeface="Courier"/>
              </a:rPr>
              <a:t> 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1,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mtcars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[</a:t>
            </a: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mtcars$cyl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 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&gt;= 6,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]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 </a:t>
            </a:r>
            <a:endParaRPr lang="en-US" dirty="0" smtClean="0">
              <a:latin typeface="Courier"/>
              <a:ea typeface="ＭＳ Ｐゴシック" pitchFamily="-112" charset="-128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mtcars$name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[</a:t>
            </a: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mtcars$hp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 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&gt; 100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mean(</a:t>
            </a: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mtcars$mpg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[</a:t>
            </a: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mtcars$cyl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==4])</a:t>
            </a:r>
          </a:p>
          <a:p>
            <a:pPr marL="0" indent="0">
              <a:buNone/>
            </a:pPr>
            <a:endParaRPr lang="en-US" dirty="0">
              <a:latin typeface="Courier"/>
              <a:ea typeface="ＭＳ Ｐゴシック" pitchFamily="-112" charset="-128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ea typeface="ＭＳ Ｐゴシック" pitchFamily="-112" charset="-128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ea typeface="ＭＳ Ｐゴシック" pitchFamily="-112" charset="-128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661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Wt.lb</a:t>
            </a:r>
            <a:r>
              <a:rPr lang="en-US" dirty="0" smtClean="0"/>
              <a:t> = </a:t>
            </a:r>
            <a:r>
              <a:rPr lang="en-US" dirty="0" err="1" smtClean="0"/>
              <a:t>mtcars$wt</a:t>
            </a:r>
            <a:r>
              <a:rPr lang="en-US" dirty="0" smtClean="0"/>
              <a:t> * 1000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mtcars</a:t>
            </a:r>
            <a:r>
              <a:rPr lang="en-US" dirty="0" smtClean="0"/>
              <a:t> =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mtcars,wt.lb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83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u="sng" dirty="0">
                <a:ea typeface="ＭＳ Ｐゴシック" pitchFamily="-112" charset="-128"/>
                <a:cs typeface="Courier"/>
              </a:rPr>
              <a:t>Hypothesis Testing</a:t>
            </a:r>
          </a:p>
          <a:p>
            <a:pPr>
              <a:buNone/>
              <a:defRPr/>
            </a:pP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t.test</a:t>
            </a:r>
            <a:endParaRPr lang="en-US" dirty="0" smtClean="0">
              <a:latin typeface="Courier"/>
              <a:ea typeface="ＭＳ Ｐゴシック" pitchFamily="-112" charset="-128"/>
              <a:cs typeface="Courier"/>
            </a:endParaRPr>
          </a:p>
          <a:p>
            <a:pPr>
              <a:buNone/>
              <a:defRPr/>
            </a:pPr>
            <a:endParaRPr lang="en-US" dirty="0">
              <a:latin typeface="Courier"/>
              <a:ea typeface="ＭＳ Ｐゴシック" pitchFamily="-112" charset="-128"/>
              <a:cs typeface="Courier"/>
            </a:endParaRPr>
          </a:p>
          <a:p>
            <a:pPr>
              <a:buNone/>
              <a:defRPr/>
            </a:pPr>
            <a:r>
              <a:rPr lang="en-US" u="sng" dirty="0">
                <a:ea typeface="ＭＳ Ｐゴシック" pitchFamily="-112" charset="-128"/>
                <a:cs typeface="ＭＳ Ｐゴシック" pitchFamily="-112" charset="-128"/>
              </a:rPr>
              <a:t>Regression</a:t>
            </a:r>
          </a:p>
          <a:p>
            <a:pPr>
              <a:buNone/>
              <a:defRPr/>
            </a:pP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lm(), </a:t>
            </a:r>
            <a:r>
              <a:rPr lang="en-US" dirty="0" err="1">
                <a:latin typeface="Courier"/>
                <a:ea typeface="ＭＳ Ｐゴシック" pitchFamily="-112" charset="-128"/>
                <a:cs typeface="Courier"/>
              </a:rPr>
              <a:t>glm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()</a:t>
            </a:r>
          </a:p>
          <a:p>
            <a:pP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81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/>
                <a:ea typeface="ＭＳ Ｐゴシック" pitchFamily="-112" charset="-128"/>
                <a:cs typeface="Courier"/>
              </a:rPr>
              <a:t>regr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 = 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lm(mpg 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~ </a:t>
            </a:r>
            <a:r>
              <a:rPr lang="en-US" dirty="0" err="1">
                <a:latin typeface="Courier"/>
                <a:ea typeface="ＭＳ Ｐゴシック" pitchFamily="-112" charset="-128"/>
                <a:cs typeface="Courier"/>
              </a:rPr>
              <a:t>wt.lb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 + </a:t>
            </a: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hp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 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+ </a:t>
            </a: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cyl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, data=</a:t>
            </a:r>
            <a:r>
              <a:rPr lang="en-US" dirty="0" err="1" smtClean="0">
                <a:latin typeface="Courier"/>
                <a:ea typeface="ＭＳ Ｐゴシック" pitchFamily="-112" charset="-128"/>
                <a:cs typeface="Courier"/>
              </a:rPr>
              <a:t>mtcars</a:t>
            </a: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)</a:t>
            </a:r>
            <a:endParaRPr lang="en-US" dirty="0">
              <a:latin typeface="Courier"/>
              <a:ea typeface="ＭＳ Ｐゴシック" pitchFamily="-112" charset="-128"/>
              <a:cs typeface="Courier"/>
            </a:endParaRPr>
          </a:p>
          <a:p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The output of the regression is also an </a:t>
            </a:r>
            <a:r>
              <a:rPr lang="en-US" b="1" dirty="0">
                <a:ea typeface="ＭＳ Ｐゴシック" pitchFamily="-112" charset="-128"/>
                <a:cs typeface="ＭＳ Ｐゴシック" pitchFamily="-112" charset="-128"/>
              </a:rPr>
              <a:t>object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. We’ve named it </a:t>
            </a:r>
            <a:r>
              <a:rPr lang="en-US" dirty="0" err="1">
                <a:latin typeface="Courier"/>
                <a:ea typeface="ＭＳ Ｐゴシック" pitchFamily="-112" charset="-128"/>
                <a:cs typeface="Courier"/>
              </a:rPr>
              <a:t>regr</a:t>
            </a:r>
            <a:r>
              <a:rPr lang="en-US" dirty="0">
                <a:ea typeface="ＭＳ Ｐゴシック" pitchFamily="-112" charset="-128"/>
                <a:cs typeface="ＭＳ Ｐゴシック" pitchFamily="-112" charset="-128"/>
              </a:rPr>
              <a:t>.</a:t>
            </a:r>
          </a:p>
          <a:p>
            <a:pPr>
              <a:buNone/>
              <a:defRPr/>
            </a:pP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summary(</a:t>
            </a:r>
            <a:r>
              <a:rPr lang="en-US" dirty="0" err="1">
                <a:latin typeface="Courier"/>
                <a:ea typeface="ＭＳ Ｐゴシック" pitchFamily="-112" charset="-128"/>
                <a:cs typeface="Courier"/>
              </a:rPr>
              <a:t>regr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)</a:t>
            </a:r>
          </a:p>
          <a:p>
            <a:pPr>
              <a:buNone/>
              <a:defRPr/>
            </a:pPr>
            <a:r>
              <a:rPr lang="en-US" dirty="0" smtClean="0">
                <a:latin typeface="Courier"/>
                <a:ea typeface="ＭＳ Ｐゴシック" pitchFamily="-112" charset="-128"/>
                <a:cs typeface="Courier"/>
              </a:rPr>
              <a:t>class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(</a:t>
            </a:r>
            <a:r>
              <a:rPr lang="en-US" dirty="0" err="1">
                <a:latin typeface="Courier"/>
                <a:ea typeface="ＭＳ Ｐゴシック" pitchFamily="-112" charset="-128"/>
                <a:cs typeface="Courier"/>
              </a:rPr>
              <a:t>regr</a:t>
            </a:r>
            <a:r>
              <a:rPr lang="en-US" dirty="0">
                <a:latin typeface="Courier"/>
                <a:ea typeface="ＭＳ Ｐゴシック" pitchFamily="-112" charset="-128"/>
                <a:cs typeface="Courier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00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 to R Base </a:t>
            </a:r>
            <a:r>
              <a:rPr lang="en-US" b="1" dirty="0" smtClean="0"/>
              <a:t>Graphics</a:t>
            </a:r>
          </a:p>
          <a:p>
            <a:r>
              <a:rPr lang="en-US" b="1" dirty="0"/>
              <a:t>R Graphics Using </a:t>
            </a:r>
            <a:r>
              <a:rPr lang="en-US" b="1" dirty="0" smtClean="0"/>
              <a:t>ggplot2</a:t>
            </a:r>
          </a:p>
          <a:p>
            <a:r>
              <a:rPr lang="en-US" b="1" dirty="0"/>
              <a:t>Data Wrangling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4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R is a programming environment, people use it </a:t>
            </a:r>
            <a:r>
              <a:rPr lang="en-US" dirty="0" smtClean="0"/>
              <a:t>to do </a:t>
            </a:r>
            <a:r>
              <a:rPr lang="en-US" dirty="0" smtClean="0"/>
              <a:t>many things:</a:t>
            </a:r>
          </a:p>
          <a:p>
            <a:pPr marL="0" indent="0">
              <a:buNone/>
            </a:pPr>
            <a:r>
              <a:rPr lang="en-US" dirty="0" smtClean="0"/>
              <a:t>--Statistical analysis</a:t>
            </a:r>
          </a:p>
          <a:p>
            <a:pPr marL="0" indent="0">
              <a:buNone/>
            </a:pPr>
            <a:r>
              <a:rPr lang="en-US" dirty="0" smtClean="0"/>
              <a:t>--Data manipulation (to get ready for analysis)</a:t>
            </a:r>
          </a:p>
          <a:p>
            <a:pPr marL="0" indent="0">
              <a:buNone/>
            </a:pPr>
            <a:r>
              <a:rPr lang="en-US" dirty="0" smtClean="0"/>
              <a:t>--Graphics</a:t>
            </a:r>
          </a:p>
          <a:p>
            <a:pPr marL="0" indent="0">
              <a:buNone/>
            </a:pPr>
            <a:r>
              <a:rPr lang="en-US" dirty="0" smtClean="0"/>
              <a:t>--Simulation</a:t>
            </a:r>
          </a:p>
          <a:p>
            <a:pPr marL="0" indent="0">
              <a:buNone/>
            </a:pPr>
            <a:r>
              <a:rPr lang="en-US" dirty="0" smtClean="0"/>
              <a:t>--Interactive web applications (using Shiny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89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No license restrictions</a:t>
            </a:r>
          </a:p>
          <a:p>
            <a:r>
              <a:rPr lang="en-US" dirty="0" smtClean="0"/>
              <a:t>4800 packages for specialized topics (e.g. “</a:t>
            </a:r>
            <a:r>
              <a:rPr lang="en-US" dirty="0" err="1" smtClean="0"/>
              <a:t>dplr</a:t>
            </a:r>
            <a:r>
              <a:rPr lang="en-US" dirty="0" smtClean="0"/>
              <a:t>” for data manipulation, “</a:t>
            </a:r>
            <a:r>
              <a:rPr lang="en-US" dirty="0" err="1" smtClean="0"/>
              <a:t>sns</a:t>
            </a:r>
            <a:r>
              <a:rPr lang="en-US" dirty="0" smtClean="0"/>
              <a:t>” for social network analysis, “</a:t>
            </a:r>
            <a:r>
              <a:rPr lang="en-US" dirty="0" err="1" smtClean="0"/>
              <a:t>twitterR</a:t>
            </a:r>
            <a:r>
              <a:rPr lang="en-US" dirty="0" smtClean="0"/>
              <a:t>” for scraping tweets, etc.)</a:t>
            </a:r>
          </a:p>
          <a:p>
            <a:r>
              <a:rPr lang="en-US" dirty="0" smtClean="0"/>
              <a:t>Runs on many operating systems</a:t>
            </a:r>
          </a:p>
          <a:p>
            <a:r>
              <a:rPr lang="en-US" dirty="0" smtClean="0"/>
              <a:t>Excellent graphics</a:t>
            </a:r>
          </a:p>
          <a:p>
            <a:r>
              <a:rPr lang="en-US" dirty="0" smtClean="0"/>
              <a:t>Active user groups</a:t>
            </a:r>
          </a:p>
        </p:txBody>
      </p:sp>
    </p:spTree>
    <p:extLst>
      <p:ext uri="{BB962C8B-B14F-4D97-AF65-F5344CB8AC3E}">
        <p14:creationId xmlns:p14="http://schemas.microsoft.com/office/powerpoint/2010/main" val="22405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1-08 at 8.31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r="371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2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Windows(32/64 bits)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https://cran.r-project.org/bin/windows/base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Mac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https://cran.r-project.org/bin/macosx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Downloading R studio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www.rstudio.com/products/rstudio/download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0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traditional stats program like SPSS or </a:t>
            </a:r>
            <a:r>
              <a:rPr lang="en-US" dirty="0" err="1" smtClean="0"/>
              <a:t>Stata</a:t>
            </a:r>
            <a:r>
              <a:rPr lang="en-US" dirty="0" smtClean="0"/>
              <a:t> only contains one rectangular dataset at a time. All analysis is done on the current dataset.</a:t>
            </a:r>
            <a:endParaRPr lang="en-US" dirty="0"/>
          </a:p>
        </p:txBody>
      </p:sp>
      <p:pic>
        <p:nvPicPr>
          <p:cNvPr id="4" name="Picture 3" descr="Screen Shot 2017-01-08 at 8.3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91" y="3587353"/>
            <a:ext cx="4472549" cy="29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883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842</TotalTime>
  <Words>1215</Words>
  <Application>Microsoft Macintosh PowerPoint</Application>
  <PresentationFormat>On-screen Show (4:3)</PresentationFormat>
  <Paragraphs>261</Paragraphs>
  <Slides>44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Courier</vt:lpstr>
      <vt:lpstr>Mangal</vt:lpstr>
      <vt:lpstr>ＭＳ Ｐゴシック</vt:lpstr>
      <vt:lpstr>Arial</vt:lpstr>
      <vt:lpstr> Black </vt:lpstr>
      <vt:lpstr>Introduction to R</vt:lpstr>
      <vt:lpstr>Class Outline</vt:lpstr>
      <vt:lpstr>What is R?</vt:lpstr>
      <vt:lpstr>PowerPoint Presentation</vt:lpstr>
      <vt:lpstr>PowerPoint Presentation</vt:lpstr>
      <vt:lpstr>Why use R</vt:lpstr>
      <vt:lpstr>PowerPoint Presentation</vt:lpstr>
      <vt:lpstr>Downloading R</vt:lpstr>
      <vt:lpstr>The R Environment</vt:lpstr>
      <vt:lpstr>The R Environment</vt:lpstr>
      <vt:lpstr>PowerPoint Presentation</vt:lpstr>
      <vt:lpstr>PowerPoint Presentation</vt:lpstr>
      <vt:lpstr>PowerPoint Presentation</vt:lpstr>
      <vt:lpstr>Why use R studio?</vt:lpstr>
      <vt:lpstr>PowerPoint Presentation</vt:lpstr>
      <vt:lpstr>R studio</vt:lpstr>
      <vt:lpstr>R studio</vt:lpstr>
      <vt:lpstr>R studio</vt:lpstr>
      <vt:lpstr>R studio</vt:lpstr>
      <vt:lpstr>Setting up your working directory</vt:lpstr>
      <vt:lpstr>Reading in Data</vt:lpstr>
      <vt:lpstr>Help function</vt:lpstr>
      <vt:lpstr>Help function</vt:lpstr>
      <vt:lpstr>Viewing data</vt:lpstr>
      <vt:lpstr>How to index</vt:lpstr>
      <vt:lpstr>PowerPoint Presentation</vt:lpstr>
      <vt:lpstr>PowerPoint Presentation</vt:lpstr>
      <vt:lpstr>Analyzing data</vt:lpstr>
      <vt:lpstr>Exercises</vt:lpstr>
      <vt:lpstr>Modes, objects, and operators</vt:lpstr>
      <vt:lpstr>Scalar</vt:lpstr>
      <vt:lpstr>Vector</vt:lpstr>
      <vt:lpstr>Matrix</vt:lpstr>
      <vt:lpstr>Data Frame</vt:lpstr>
      <vt:lpstr>Object types</vt:lpstr>
      <vt:lpstr>Creating objects</vt:lpstr>
      <vt:lpstr>Creating objects</vt:lpstr>
      <vt:lpstr>Other operators</vt:lpstr>
      <vt:lpstr>Try the following examples</vt:lpstr>
      <vt:lpstr>Manipulating Data</vt:lpstr>
      <vt:lpstr>Creating a new variable</vt:lpstr>
      <vt:lpstr>Data analysis</vt:lpstr>
      <vt:lpstr>Data analysis: linear regression</vt:lpstr>
      <vt:lpstr>Other R courses</vt:lpstr>
    </vt:vector>
  </TitlesOfParts>
  <Company>University of Washington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Yunkang Yang</dc:creator>
  <cp:lastModifiedBy>Yunkang Yang</cp:lastModifiedBy>
  <cp:revision>30</cp:revision>
  <dcterms:created xsi:type="dcterms:W3CDTF">2017-01-09T04:15:30Z</dcterms:created>
  <dcterms:modified xsi:type="dcterms:W3CDTF">2018-06-26T19:44:51Z</dcterms:modified>
</cp:coreProperties>
</file>