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6df5ebab46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26df5ebab46_2_7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6df5ebab4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6df5ebab4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746b78ab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746b78ab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6e0f68db5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26e0f68db5d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6df5ebab46_2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26df5ebab46_2_1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6df5ebab46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26df5ebab46_2_9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6df5ebab46_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26df5ebab46_2_10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6df5ebab4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26df5ebab46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6df5ebab4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26df5ebab46_0_1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6df5ebab46_2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26df5ebab46_2_1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741c6bfb8b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741c6bfb8b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df5ebab46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6df5ebab46_2_8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746b78abe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746b78abe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df5ebab46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26df5ebab46_2_10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6df5ebab4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6df5ebab4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6df5ebab4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6df5ebab46_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6df5ebab4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26df5ebab46_0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6df5ebab4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26df5ebab46_0_1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6df5ebab4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26df5ebab46_0_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1138428" y="1138428"/>
            <a:ext cx="6858000" cy="209854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haron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1138428" y="3429000"/>
            <a:ext cx="6858000" cy="114528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/>
            </a:lvl2pPr>
            <a:lvl3pPr lvl="2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venir"/>
              <a:buNone/>
              <a:defRPr sz="1200"/>
            </a:lvl4pPr>
            <a:lvl5pPr lvl="4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6604254" y="4800600"/>
            <a:ext cx="13990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569214" y="4800600"/>
            <a:ext cx="457428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174736" y="4800600"/>
            <a:ext cx="3977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1138428" y="1138428"/>
            <a:ext cx="2359152" cy="13441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haroni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998214" y="1138428"/>
            <a:ext cx="3998214" cy="343585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2400"/>
              <a:buChar char="+"/>
              <a:defRPr sz="2400"/>
            </a:lvl1pPr>
            <a:lvl2pPr indent="-228600" lvl="1" marL="9144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2100"/>
              <a:buNone/>
              <a:defRPr sz="2100"/>
            </a:lvl2pPr>
            <a:lvl3pPr indent="-3429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 sz="1800"/>
            </a:lvl3pPr>
            <a:lvl4pPr indent="-2286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venir"/>
              <a:buNone/>
              <a:defRPr sz="1500"/>
            </a:lvl4pPr>
            <a:lvl5pPr indent="-3238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500"/>
              <a:buChar char="+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6" name="Google Shape;66;p15"/>
          <p:cNvSpPr txBox="1"/>
          <p:nvPr>
            <p:ph idx="2" type="body"/>
          </p:nvPr>
        </p:nvSpPr>
        <p:spPr>
          <a:xfrm>
            <a:off x="1138428" y="2612898"/>
            <a:ext cx="2359152" cy="19613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500"/>
              <a:buNone/>
              <a:defRPr sz="1500"/>
            </a:lvl1pPr>
            <a:lvl2pPr indent="-228600" lvl="1" marL="9144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800"/>
              <a:buFont typeface="Avenir"/>
              <a:buNone/>
              <a:defRPr sz="800"/>
            </a:lvl4pPr>
            <a:lvl5pPr indent="-2286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6604254" y="4800600"/>
            <a:ext cx="13990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569214" y="4800600"/>
            <a:ext cx="457428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174736" y="4800600"/>
            <a:ext cx="3977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1138428" y="1138428"/>
            <a:ext cx="6858000" cy="100812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1138428" y="2228850"/>
            <a:ext cx="6858000" cy="23454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400"/>
              <a:buChar char="+"/>
              <a:defRPr/>
            </a:lvl1pPr>
            <a:lvl2pPr indent="-228600" lvl="1" marL="9144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Char char="+"/>
              <a:defRPr/>
            </a:lvl3pPr>
            <a:lvl4pPr indent="-2286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Char char="+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6604254" y="4800600"/>
            <a:ext cx="13990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569214" y="4800600"/>
            <a:ext cx="457428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174736" y="4800600"/>
            <a:ext cx="3977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1138428" y="1138428"/>
            <a:ext cx="68580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haron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1138428" y="3429000"/>
            <a:ext cx="68580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0" type="dt"/>
          </p:nvPr>
        </p:nvSpPr>
        <p:spPr>
          <a:xfrm>
            <a:off x="6604254" y="4800600"/>
            <a:ext cx="13990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1" type="ftr"/>
          </p:nvPr>
        </p:nvSpPr>
        <p:spPr>
          <a:xfrm>
            <a:off x="569214" y="4800600"/>
            <a:ext cx="457428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174736" y="4800600"/>
            <a:ext cx="3977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1138428" y="1138428"/>
            <a:ext cx="6858000" cy="100812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1138428" y="2235708"/>
            <a:ext cx="3250692" cy="233857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400"/>
              <a:buChar char="+"/>
              <a:defRPr/>
            </a:lvl1pPr>
            <a:lvl2pPr indent="-228600" lvl="1" marL="9144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Char char="+"/>
              <a:defRPr/>
            </a:lvl3pPr>
            <a:lvl4pPr indent="-2286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Char char="+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2" type="body"/>
          </p:nvPr>
        </p:nvSpPr>
        <p:spPr>
          <a:xfrm>
            <a:off x="4752594" y="2235708"/>
            <a:ext cx="3250692" cy="233857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400"/>
              <a:buChar char="+"/>
              <a:defRPr/>
            </a:lvl1pPr>
            <a:lvl2pPr indent="-228600" lvl="1" marL="9144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Char char="+"/>
              <a:defRPr/>
            </a:lvl3pPr>
            <a:lvl4pPr indent="-2286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Char char="+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0" type="dt"/>
          </p:nvPr>
        </p:nvSpPr>
        <p:spPr>
          <a:xfrm>
            <a:off x="6604254" y="4800600"/>
            <a:ext cx="13990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1" type="ftr"/>
          </p:nvPr>
        </p:nvSpPr>
        <p:spPr>
          <a:xfrm>
            <a:off x="569214" y="4800600"/>
            <a:ext cx="457428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8174736" y="4800600"/>
            <a:ext cx="3977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1138429" y="2208276"/>
            <a:ext cx="3250692" cy="45451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b="1" sz="1800"/>
            </a:lvl1pPr>
            <a:lvl2pPr indent="-228600" lvl="1" marL="9144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venir"/>
              <a:buNone/>
              <a:defRPr b="1" sz="1200"/>
            </a:lvl4pPr>
            <a:lvl5pPr indent="-2286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1" name="Google Shape;91;p19"/>
          <p:cNvSpPr txBox="1"/>
          <p:nvPr>
            <p:ph idx="2" type="body"/>
          </p:nvPr>
        </p:nvSpPr>
        <p:spPr>
          <a:xfrm>
            <a:off x="1138428" y="2733740"/>
            <a:ext cx="3250692" cy="183723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400"/>
              <a:buChar char="+"/>
              <a:defRPr/>
            </a:lvl1pPr>
            <a:lvl2pPr indent="-228600" lvl="1" marL="9144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Char char="+"/>
              <a:defRPr/>
            </a:lvl3pPr>
            <a:lvl4pPr indent="-2286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Char char="+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3" type="body"/>
          </p:nvPr>
        </p:nvSpPr>
        <p:spPr>
          <a:xfrm>
            <a:off x="4752594" y="2208276"/>
            <a:ext cx="3250692" cy="45451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b="1" sz="1800"/>
            </a:lvl1pPr>
            <a:lvl2pPr indent="-228600" lvl="1" marL="9144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venir"/>
              <a:buNone/>
              <a:defRPr b="1" sz="1200"/>
            </a:lvl4pPr>
            <a:lvl5pPr indent="-2286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3" name="Google Shape;93;p19"/>
          <p:cNvSpPr txBox="1"/>
          <p:nvPr>
            <p:ph idx="4" type="body"/>
          </p:nvPr>
        </p:nvSpPr>
        <p:spPr>
          <a:xfrm>
            <a:off x="4752594" y="2733740"/>
            <a:ext cx="3250692" cy="183723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400"/>
              <a:buChar char="+"/>
              <a:defRPr/>
            </a:lvl1pPr>
            <a:lvl2pPr indent="-228600" lvl="1" marL="9144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Char char="+"/>
              <a:defRPr/>
            </a:lvl3pPr>
            <a:lvl4pPr indent="-2286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Char char="+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0" type="dt"/>
          </p:nvPr>
        </p:nvSpPr>
        <p:spPr>
          <a:xfrm>
            <a:off x="6604254" y="4800600"/>
            <a:ext cx="13990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1" type="ftr"/>
          </p:nvPr>
        </p:nvSpPr>
        <p:spPr>
          <a:xfrm>
            <a:off x="569214" y="4800600"/>
            <a:ext cx="457428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174736" y="4800600"/>
            <a:ext cx="3977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9"/>
          <p:cNvSpPr txBox="1"/>
          <p:nvPr>
            <p:ph type="title"/>
          </p:nvPr>
        </p:nvSpPr>
        <p:spPr>
          <a:xfrm>
            <a:off x="1138428" y="1138428"/>
            <a:ext cx="6858000" cy="100812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1138428" y="1138428"/>
            <a:ext cx="6858000" cy="100812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0" type="dt"/>
          </p:nvPr>
        </p:nvSpPr>
        <p:spPr>
          <a:xfrm>
            <a:off x="6604254" y="4800600"/>
            <a:ext cx="13990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1" type="ftr"/>
          </p:nvPr>
        </p:nvSpPr>
        <p:spPr>
          <a:xfrm>
            <a:off x="569214" y="4800600"/>
            <a:ext cx="457428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8174736" y="4800600"/>
            <a:ext cx="3977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idx="10" type="dt"/>
          </p:nvPr>
        </p:nvSpPr>
        <p:spPr>
          <a:xfrm>
            <a:off x="6604254" y="4800600"/>
            <a:ext cx="13990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1" type="ftr"/>
          </p:nvPr>
        </p:nvSpPr>
        <p:spPr>
          <a:xfrm>
            <a:off x="569214" y="4800600"/>
            <a:ext cx="457428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2" type="sldNum"/>
          </p:nvPr>
        </p:nvSpPr>
        <p:spPr>
          <a:xfrm>
            <a:off x="8174736" y="4800600"/>
            <a:ext cx="3977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1138428" y="1138428"/>
            <a:ext cx="2359152" cy="13441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haroni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2"/>
          <p:cNvSpPr/>
          <p:nvPr>
            <p:ph idx="2" type="pic"/>
          </p:nvPr>
        </p:nvSpPr>
        <p:spPr>
          <a:xfrm>
            <a:off x="4011930" y="573024"/>
            <a:ext cx="4567428" cy="399821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1138428" y="2612898"/>
            <a:ext cx="2359152" cy="19613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500"/>
              <a:buNone/>
              <a:defRPr sz="1500"/>
            </a:lvl1pPr>
            <a:lvl2pPr indent="-228600" lvl="1" marL="9144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800"/>
              <a:buFont typeface="Avenir"/>
              <a:buNone/>
              <a:defRPr sz="800"/>
            </a:lvl4pPr>
            <a:lvl5pPr indent="-2286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1" name="Google Shape;111;p22"/>
          <p:cNvSpPr txBox="1"/>
          <p:nvPr>
            <p:ph idx="10" type="dt"/>
          </p:nvPr>
        </p:nvSpPr>
        <p:spPr>
          <a:xfrm>
            <a:off x="6604254" y="4800600"/>
            <a:ext cx="13990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1" type="ftr"/>
          </p:nvPr>
        </p:nvSpPr>
        <p:spPr>
          <a:xfrm>
            <a:off x="569214" y="4800600"/>
            <a:ext cx="457428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8174736" y="4800600"/>
            <a:ext cx="3977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1138428" y="1138428"/>
            <a:ext cx="6858000" cy="100812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 rot="5400000">
            <a:off x="3394710" y="-27432"/>
            <a:ext cx="2345436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400"/>
              <a:buChar char="+"/>
              <a:defRPr/>
            </a:lvl1pPr>
            <a:lvl2pPr indent="-228600" lvl="1" marL="9144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Char char="+"/>
              <a:defRPr/>
            </a:lvl3pPr>
            <a:lvl4pPr indent="-2286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Char char="+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0" type="dt"/>
          </p:nvPr>
        </p:nvSpPr>
        <p:spPr>
          <a:xfrm>
            <a:off x="6604254" y="4800600"/>
            <a:ext cx="13990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1" type="ftr"/>
          </p:nvPr>
        </p:nvSpPr>
        <p:spPr>
          <a:xfrm>
            <a:off x="569214" y="4800600"/>
            <a:ext cx="457428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174736" y="4800600"/>
            <a:ext cx="3977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 rot="5400000">
            <a:off x="5465467" y="2010699"/>
            <a:ext cx="3410089" cy="16655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 rot="5400000">
            <a:off x="1894341" y="382515"/>
            <a:ext cx="3410089" cy="4921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400"/>
              <a:buChar char="+"/>
              <a:defRPr/>
            </a:lvl1pPr>
            <a:lvl2pPr indent="-228600" lvl="1" marL="9144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Char char="+"/>
              <a:defRPr/>
            </a:lvl3pPr>
            <a:lvl4pPr indent="-2286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Char char="+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0" type="dt"/>
          </p:nvPr>
        </p:nvSpPr>
        <p:spPr>
          <a:xfrm>
            <a:off x="6604254" y="4800600"/>
            <a:ext cx="13990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1" type="ftr"/>
          </p:nvPr>
        </p:nvSpPr>
        <p:spPr>
          <a:xfrm>
            <a:off x="569214" y="4800600"/>
            <a:ext cx="457428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8174736" y="4800600"/>
            <a:ext cx="3977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138428" y="1138428"/>
            <a:ext cx="6858000" cy="100812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haroni"/>
              <a:buNone/>
              <a:defRPr b="0" i="0" sz="3200" u="none" cap="none" strike="noStrik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138428" y="2228850"/>
            <a:ext cx="6858000" cy="23454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55600" lvl="0" marL="457200" marR="0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venir"/>
              <a:buChar char="+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385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Avenir"/>
              <a:buChar char="+"/>
              <a:defRPr b="0" i="0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venir"/>
              <a:buNone/>
              <a:defRPr b="0" i="1" sz="14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175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venir"/>
              <a:buChar char="+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604254" y="4800600"/>
            <a:ext cx="13990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569214" y="4800600"/>
            <a:ext cx="457428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174736" y="4800600"/>
            <a:ext cx="3977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0" y="0"/>
            <a:ext cx="9144000" cy="4579143"/>
          </a:xfrm>
          <a:custGeom>
            <a:rect b="b" l="l" r="r" t="t"/>
            <a:pathLst>
              <a:path extrusionOk="0" h="6105524" w="12192000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">
                <a:schemeClr val="accent5"/>
              </a:gs>
              <a:gs pos="30000">
                <a:schemeClr val="accent4"/>
              </a:gs>
              <a:gs pos="50000">
                <a:srgbClr val="FDEC3B"/>
              </a:gs>
              <a:gs pos="70000">
                <a:schemeClr val="accent2"/>
              </a:gs>
              <a:gs pos="90000">
                <a:schemeClr val="accent1"/>
              </a:gs>
              <a:gs pos="100000">
                <a:schemeClr val="accent1"/>
              </a:gs>
            </a:gsLst>
            <a:lin ang="72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3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7.png"/><Relationship Id="rId5" Type="http://schemas.openxmlformats.org/officeDocument/2006/relationships/image" Target="../media/image24.png"/><Relationship Id="rId6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9.png"/><Relationship Id="rId5" Type="http://schemas.openxmlformats.org/officeDocument/2006/relationships/image" Target="../media/image27.png"/><Relationship Id="rId6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32.png"/><Relationship Id="rId5" Type="http://schemas.openxmlformats.org/officeDocument/2006/relationships/image" Target="../media/image29.png"/><Relationship Id="rId6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4.jpg"/><Relationship Id="rId7" Type="http://schemas.openxmlformats.org/officeDocument/2006/relationships/image" Target="../media/image13.jpg"/><Relationship Id="rId8" Type="http://schemas.openxmlformats.org/officeDocument/2006/relationships/image" Target="../media/image1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3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1" name="Google Shape;131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5"/>
              </a:gs>
              <a:gs pos="10000">
                <a:schemeClr val="accent5"/>
              </a:gs>
              <a:gs pos="30000">
                <a:schemeClr val="accent4"/>
              </a:gs>
              <a:gs pos="50000">
                <a:srgbClr val="FDEC3B"/>
              </a:gs>
              <a:gs pos="70000">
                <a:schemeClr val="accent2"/>
              </a:gs>
              <a:gs pos="90000">
                <a:schemeClr val="accent1"/>
              </a:gs>
              <a:gs pos="100000">
                <a:schemeClr val="accent1"/>
              </a:gs>
            </a:gsLst>
            <a:lin ang="72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2" name="Google Shape;132;p25"/>
          <p:cNvSpPr/>
          <p:nvPr/>
        </p:nvSpPr>
        <p:spPr>
          <a:xfrm>
            <a:off x="0" y="569214"/>
            <a:ext cx="9144000" cy="45742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3" name="Google Shape;133;p25"/>
          <p:cNvSpPr txBox="1"/>
          <p:nvPr>
            <p:ph type="ctrTitle"/>
          </p:nvPr>
        </p:nvSpPr>
        <p:spPr>
          <a:xfrm>
            <a:off x="116225" y="569227"/>
            <a:ext cx="80010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haroni"/>
              <a:buNone/>
            </a:pPr>
            <a:r>
              <a:rPr lang="en" sz="3600"/>
              <a:t>Who Makes Up Olympians?</a:t>
            </a:r>
            <a:endParaRPr/>
          </a:p>
        </p:txBody>
      </p:sp>
      <p:sp>
        <p:nvSpPr>
          <p:cNvPr id="134" name="Google Shape;134;p25"/>
          <p:cNvSpPr txBox="1"/>
          <p:nvPr>
            <p:ph idx="1" type="subTitle"/>
          </p:nvPr>
        </p:nvSpPr>
        <p:spPr>
          <a:xfrm>
            <a:off x="362551" y="1292233"/>
            <a:ext cx="84189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500"/>
              <a:t>Project Four - Clay Langdon, Chris Manfredi, Anusha Sekhar</a:t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500"/>
              <a:t>Allison Potestio, Susan Ombwayo, Aleksey Kozhokin</a:t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500"/>
              <a:t> </a:t>
            </a:r>
            <a:endParaRPr/>
          </a:p>
        </p:txBody>
      </p:sp>
      <p:pic>
        <p:nvPicPr>
          <p:cNvPr descr="A logo of the olympic games&#10;&#10;Description automatically generated" id="135" name="Google Shape;13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65194" y="685190"/>
            <a:ext cx="1743726" cy="1229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963" y="2271150"/>
            <a:ext cx="5248275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5"/>
          <p:cNvSpPr txBox="1"/>
          <p:nvPr/>
        </p:nvSpPr>
        <p:spPr>
          <a:xfrm>
            <a:off x="6845000" y="2187663"/>
            <a:ext cx="1890600" cy="13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Avenir"/>
                <a:ea typeface="Avenir"/>
                <a:cs typeface="Avenir"/>
                <a:sym typeface="Avenir"/>
              </a:rPr>
              <a:t>Susan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201800" y="0"/>
            <a:ext cx="3636600" cy="671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Age</a:t>
            </a:r>
            <a:r>
              <a:rPr b="1" lang="en"/>
              <a:t> Analysis</a:t>
            </a:r>
            <a:endParaRPr b="1"/>
          </a:p>
        </p:txBody>
      </p:sp>
      <p:pic>
        <p:nvPicPr>
          <p:cNvPr id="213" name="Google Shape;213;p34"/>
          <p:cNvPicPr preferRelativeResize="0"/>
          <p:nvPr/>
        </p:nvPicPr>
        <p:blipFill rotWithShape="1">
          <a:blip r:embed="rId3">
            <a:alphaModFix/>
          </a:blip>
          <a:srcRect b="-4479" l="2570" r="-2569" t="4480"/>
          <a:stretch/>
        </p:blipFill>
        <p:spPr>
          <a:xfrm>
            <a:off x="951075" y="729625"/>
            <a:ext cx="6207000" cy="380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title"/>
          </p:nvPr>
        </p:nvSpPr>
        <p:spPr>
          <a:xfrm>
            <a:off x="744600" y="713625"/>
            <a:ext cx="7217700" cy="757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88">
                <a:latin typeface="Avenir"/>
                <a:ea typeface="Avenir"/>
                <a:cs typeface="Avenir"/>
                <a:sym typeface="Avenir"/>
              </a:rPr>
              <a:t>What country has the average youngest participants?</a:t>
            </a:r>
            <a:r>
              <a:rPr b="1" lang="en" sz="2400">
                <a:latin typeface="Avenir"/>
                <a:ea typeface="Avenir"/>
                <a:cs typeface="Avenir"/>
                <a:sym typeface="Avenir"/>
              </a:rPr>
              <a:t> </a:t>
            </a:r>
            <a:endParaRPr b="1"/>
          </a:p>
        </p:txBody>
      </p:sp>
      <p:pic>
        <p:nvPicPr>
          <p:cNvPr id="219" name="Google Shape;21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6751" y="1322437"/>
            <a:ext cx="1560881" cy="134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5"/>
          <p:cNvSpPr txBox="1"/>
          <p:nvPr>
            <p:ph type="title"/>
          </p:nvPr>
        </p:nvSpPr>
        <p:spPr>
          <a:xfrm>
            <a:off x="744601" y="2650075"/>
            <a:ext cx="7217700" cy="1344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88">
                <a:latin typeface="Avenir"/>
                <a:ea typeface="Avenir"/>
                <a:cs typeface="Avenir"/>
                <a:sym typeface="Avenir"/>
              </a:rPr>
              <a:t>What country has the average oldest participants?</a:t>
            </a:r>
            <a:r>
              <a:rPr lang="en" sz="2400">
                <a:latin typeface="Avenir"/>
                <a:ea typeface="Avenir"/>
                <a:cs typeface="Avenir"/>
                <a:sym typeface="Avenir"/>
              </a:rPr>
              <a:t> </a:t>
            </a:r>
            <a:endParaRPr/>
          </a:p>
        </p:txBody>
      </p:sp>
      <p:pic>
        <p:nvPicPr>
          <p:cNvPr id="221" name="Google Shape;22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925" y="3174137"/>
            <a:ext cx="5218406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0500" y="3174157"/>
            <a:ext cx="1739900" cy="1491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4925" y="1235750"/>
            <a:ext cx="5339051" cy="14143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5"/>
          <p:cNvSpPr txBox="1"/>
          <p:nvPr>
            <p:ph type="title"/>
          </p:nvPr>
        </p:nvSpPr>
        <p:spPr>
          <a:xfrm>
            <a:off x="64716" y="45196"/>
            <a:ext cx="61365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haroni"/>
              <a:buNone/>
            </a:pPr>
            <a:r>
              <a:rPr lang="en"/>
              <a:t>Average Ages by Country</a:t>
            </a:r>
            <a:br>
              <a:rPr lang="en" u="sng"/>
            </a:br>
            <a:endParaRPr u="sng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64716" y="-4"/>
            <a:ext cx="61365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haroni"/>
              <a:buNone/>
            </a:pPr>
            <a:r>
              <a:rPr lang="en" u="sng"/>
              <a:t>Key Visualizations – Age By Olympic Season</a:t>
            </a:r>
            <a:br>
              <a:rPr lang="en" u="sng"/>
            </a:br>
            <a:endParaRPr u="sng"/>
          </a:p>
        </p:txBody>
      </p:sp>
      <p:pic>
        <p:nvPicPr>
          <p:cNvPr id="230" name="Google Shape;23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31" y="4702664"/>
            <a:ext cx="495788" cy="350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3482" y="4702663"/>
            <a:ext cx="495788" cy="350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2301" y="1046587"/>
            <a:ext cx="6872448" cy="305032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3" name="Google Shape;233;p36"/>
          <p:cNvSpPr txBox="1"/>
          <p:nvPr/>
        </p:nvSpPr>
        <p:spPr>
          <a:xfrm>
            <a:off x="6589050" y="620975"/>
            <a:ext cx="1890600" cy="13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Avenir"/>
                <a:ea typeface="Avenir"/>
                <a:cs typeface="Avenir"/>
                <a:sym typeface="Avenir"/>
              </a:rPr>
              <a:t>Alex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/>
          <p:nvPr>
            <p:ph type="title"/>
          </p:nvPr>
        </p:nvSpPr>
        <p:spPr>
          <a:xfrm>
            <a:off x="-10" y="37496"/>
            <a:ext cx="76527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haroni"/>
              <a:buNone/>
            </a:pPr>
            <a:r>
              <a:rPr lang="en" u="sng"/>
              <a:t>Key Visualizations – Age By Type Of Medal</a:t>
            </a:r>
            <a:br>
              <a:rPr lang="en" u="sng"/>
            </a:br>
            <a:endParaRPr u="sng"/>
          </a:p>
        </p:txBody>
      </p:sp>
      <p:pic>
        <p:nvPicPr>
          <p:cNvPr id="239" name="Google Shape;23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31" y="4702664"/>
            <a:ext cx="495788" cy="350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3482" y="4702664"/>
            <a:ext cx="495788" cy="350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9025" y="766775"/>
            <a:ext cx="5260001" cy="360995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2" name="Google Shape;242;p37"/>
          <p:cNvSpPr txBox="1"/>
          <p:nvPr/>
        </p:nvSpPr>
        <p:spPr>
          <a:xfrm>
            <a:off x="6886275" y="1198875"/>
            <a:ext cx="1890600" cy="13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Avenir"/>
                <a:ea typeface="Avenir"/>
                <a:cs typeface="Avenir"/>
                <a:sym typeface="Avenir"/>
              </a:rPr>
              <a:t>Chris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type="title"/>
          </p:nvPr>
        </p:nvSpPr>
        <p:spPr>
          <a:xfrm>
            <a:off x="64728" y="0"/>
            <a:ext cx="80598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haroni"/>
              <a:buNone/>
            </a:pPr>
            <a:r>
              <a:rPr lang="en" u="sng"/>
              <a:t>Key Visualizations – Medal Count By Age </a:t>
            </a:r>
            <a:br>
              <a:rPr lang="en" u="sng"/>
            </a:br>
            <a:endParaRPr u="sng"/>
          </a:p>
        </p:txBody>
      </p:sp>
      <p:pic>
        <p:nvPicPr>
          <p:cNvPr id="248" name="Google Shape;24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31" y="4702664"/>
            <a:ext cx="495788" cy="350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3482" y="4702664"/>
            <a:ext cx="495788" cy="350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9776" y="736100"/>
            <a:ext cx="4789700" cy="381462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1" name="Google Shape;251;p38"/>
          <p:cNvSpPr txBox="1"/>
          <p:nvPr/>
        </p:nvSpPr>
        <p:spPr>
          <a:xfrm>
            <a:off x="6333125" y="2272175"/>
            <a:ext cx="1890600" cy="13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Avenir"/>
                <a:ea typeface="Avenir"/>
                <a:cs typeface="Avenir"/>
                <a:sym typeface="Avenir"/>
              </a:rPr>
              <a:t>Chris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title"/>
          </p:nvPr>
        </p:nvSpPr>
        <p:spPr>
          <a:xfrm>
            <a:off x="64725" y="0"/>
            <a:ext cx="90144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haroni"/>
              <a:buNone/>
            </a:pPr>
            <a:r>
              <a:rPr lang="en" u="sng"/>
              <a:t>Gold Medals: Age Vs. Weight Scatter Plot &amp; Age Round Up</a:t>
            </a:r>
            <a:endParaRPr u="sng"/>
          </a:p>
        </p:txBody>
      </p:sp>
      <p:pic>
        <p:nvPicPr>
          <p:cNvPr id="257" name="Google Shape;25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31" y="4702664"/>
            <a:ext cx="495788" cy="350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3482" y="4702664"/>
            <a:ext cx="495788" cy="3500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diagram of a graph&#10;&#10;Description automatically generated with medium confidence" id="259" name="Google Shape;259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78063" y="918230"/>
            <a:ext cx="4252528" cy="318939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diagram of a graph&#10;&#10;Description automatically generated with medium confidence" id="260" name="Google Shape;260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8074" y="2224450"/>
            <a:ext cx="2627990" cy="1971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1" name="Google Shape;261;p39"/>
          <p:cNvSpPr/>
          <p:nvPr/>
        </p:nvSpPr>
        <p:spPr>
          <a:xfrm rot="3863652">
            <a:off x="1704518" y="738445"/>
            <a:ext cx="1250182" cy="1952094"/>
          </a:xfrm>
          <a:prstGeom prst="upArrow">
            <a:avLst>
              <a:gd fmla="val 31553" name="adj1"/>
              <a:gd fmla="val 49553" name="adj2"/>
            </a:avLst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1B4B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2" name="Google Shape;262;p39"/>
          <p:cNvSpPr txBox="1"/>
          <p:nvPr/>
        </p:nvSpPr>
        <p:spPr>
          <a:xfrm>
            <a:off x="1698575" y="2553775"/>
            <a:ext cx="1537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y = 0.55x + 56.81</a:t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63" name="Google Shape;263;p39"/>
          <p:cNvSpPr txBox="1"/>
          <p:nvPr/>
        </p:nvSpPr>
        <p:spPr>
          <a:xfrm>
            <a:off x="6225000" y="1414925"/>
            <a:ext cx="1890600" cy="13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Avenir"/>
                <a:ea typeface="Avenir"/>
                <a:cs typeface="Avenir"/>
                <a:sym typeface="Avenir"/>
              </a:rPr>
              <a:t>Chris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/>
          <p:nvPr>
            <p:ph type="title"/>
          </p:nvPr>
        </p:nvSpPr>
        <p:spPr>
          <a:xfrm>
            <a:off x="345915" y="45196"/>
            <a:ext cx="76527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haroni"/>
              <a:buNone/>
            </a:pPr>
            <a:r>
              <a:rPr lang="en" u="sng"/>
              <a:t>Identifying Outliers: </a:t>
            </a:r>
            <a:r>
              <a:rPr lang="en" u="sng"/>
              <a:t>Box &amp; Whisker</a:t>
            </a:r>
            <a:br>
              <a:rPr lang="en" u="sng"/>
            </a:br>
            <a:endParaRPr u="sng"/>
          </a:p>
        </p:txBody>
      </p:sp>
      <p:pic>
        <p:nvPicPr>
          <p:cNvPr id="269" name="Google Shape;26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31" y="4702664"/>
            <a:ext cx="495788" cy="350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3482" y="4702663"/>
            <a:ext cx="495788" cy="350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7850" y="561475"/>
            <a:ext cx="4304700" cy="4452436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0"/>
          <p:cNvSpPr txBox="1"/>
          <p:nvPr/>
        </p:nvSpPr>
        <p:spPr>
          <a:xfrm>
            <a:off x="654888" y="677300"/>
            <a:ext cx="3853800" cy="13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Avenir"/>
                <a:ea typeface="Avenir"/>
                <a:cs typeface="Avenir"/>
                <a:sym typeface="Avenir"/>
              </a:rPr>
              <a:t>*Oscar Gomer Swahn from Sweden and Charles Jacobus from the USA are the oldest Gold Medal Winners at age 64</a:t>
            </a:r>
            <a:endParaRPr>
              <a:solidFill>
                <a:srgbClr val="0000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73" name="Google Shape;273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25" y="1469200"/>
            <a:ext cx="3980575" cy="132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8975" y="3459550"/>
            <a:ext cx="3803660" cy="111952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0"/>
          <p:cNvSpPr txBox="1"/>
          <p:nvPr/>
        </p:nvSpPr>
        <p:spPr>
          <a:xfrm>
            <a:off x="648999" y="2791250"/>
            <a:ext cx="3484500" cy="8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Avenir"/>
                <a:ea typeface="Avenir"/>
                <a:cs typeface="Avenir"/>
                <a:sym typeface="Avenir"/>
              </a:rPr>
              <a:t>*Dimitrios Loundras from Greece is the youngest medal winner at age 10!!</a:t>
            </a:r>
            <a:endParaRPr>
              <a:solidFill>
                <a:srgbClr val="0000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1"/>
          <p:cNvSpPr txBox="1"/>
          <p:nvPr>
            <p:ph type="title"/>
          </p:nvPr>
        </p:nvSpPr>
        <p:spPr>
          <a:xfrm>
            <a:off x="315465" y="100446"/>
            <a:ext cx="76527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haroni"/>
              <a:buNone/>
            </a:pPr>
            <a:r>
              <a:rPr lang="en" u="sng"/>
              <a:t>Key Visualizations - Age vs Gender</a:t>
            </a:r>
            <a:endParaRPr u="sng"/>
          </a:p>
        </p:txBody>
      </p:sp>
      <p:pic>
        <p:nvPicPr>
          <p:cNvPr id="281" name="Google Shape;28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31" y="4702664"/>
            <a:ext cx="495788" cy="350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3482" y="4702663"/>
            <a:ext cx="495788" cy="350044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1"/>
          <p:cNvSpPr txBox="1"/>
          <p:nvPr/>
        </p:nvSpPr>
        <p:spPr>
          <a:xfrm>
            <a:off x="7042200" y="27250"/>
            <a:ext cx="1890600" cy="13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Avenir"/>
                <a:ea typeface="Avenir"/>
                <a:cs typeface="Avenir"/>
                <a:sym typeface="Avenir"/>
              </a:rPr>
              <a:t>Allison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84" name="Google Shape;28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250" y="1055725"/>
            <a:ext cx="2935416" cy="238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5" name="Google Shape;285;p41"/>
          <p:cNvPicPr preferRelativeResize="0"/>
          <p:nvPr/>
        </p:nvPicPr>
        <p:blipFill rotWithShape="1">
          <a:blip r:embed="rId5">
            <a:alphaModFix/>
          </a:blip>
          <a:srcRect b="1487" l="8340" r="0" t="0"/>
          <a:stretch/>
        </p:blipFill>
        <p:spPr>
          <a:xfrm>
            <a:off x="4004624" y="2571750"/>
            <a:ext cx="3762750" cy="238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6" name="Google Shape;286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00100" y="732550"/>
            <a:ext cx="2063250" cy="17727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2"/>
          <p:cNvSpPr txBox="1"/>
          <p:nvPr>
            <p:ph type="title"/>
          </p:nvPr>
        </p:nvSpPr>
        <p:spPr>
          <a:xfrm>
            <a:off x="64716" y="-4"/>
            <a:ext cx="50898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haroni"/>
              <a:buNone/>
            </a:pPr>
            <a:r>
              <a:rPr lang="en"/>
              <a:t>What We Learned</a:t>
            </a:r>
            <a:endParaRPr/>
          </a:p>
        </p:txBody>
      </p:sp>
      <p:sp>
        <p:nvSpPr>
          <p:cNvPr id="292" name="Google Shape;292;p42"/>
          <p:cNvSpPr txBox="1"/>
          <p:nvPr>
            <p:ph idx="2" type="body"/>
          </p:nvPr>
        </p:nvSpPr>
        <p:spPr>
          <a:xfrm>
            <a:off x="922400" y="1137223"/>
            <a:ext cx="6625500" cy="25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47650" lvl="0" marL="254000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500"/>
              <a:buChar char="•"/>
            </a:pPr>
            <a:r>
              <a:rPr b="1" lang="en"/>
              <a:t>Top Sports: Athletics (Track &amp; Field), Gymnastics, Swimming</a:t>
            </a:r>
            <a:endParaRPr b="1"/>
          </a:p>
          <a:p>
            <a:pPr indent="-247650" lvl="0" marL="254000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500"/>
              <a:buChar char="•"/>
            </a:pPr>
            <a:r>
              <a:rPr b="1" lang="en"/>
              <a:t>Least Popular Sports: Basque Pelota, Roque Sport, Jeu De Paume</a:t>
            </a:r>
            <a:endParaRPr b="1"/>
          </a:p>
          <a:p>
            <a:pPr indent="-247650" lvl="0" marL="254000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500"/>
              <a:buChar char="•"/>
            </a:pPr>
            <a:r>
              <a:rPr b="1" lang="en"/>
              <a:t>Top countries for medals include USA, Russia, Great Britain</a:t>
            </a:r>
            <a:endParaRPr b="1"/>
          </a:p>
          <a:p>
            <a:pPr indent="-247650" lvl="0" marL="254000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500"/>
              <a:buChar char="•"/>
            </a:pPr>
            <a:r>
              <a:rPr b="1" lang="en"/>
              <a:t>Optimal age for </a:t>
            </a:r>
            <a:r>
              <a:rPr b="1" lang="en"/>
              <a:t>medaling is in your mid 20s (23-28) </a:t>
            </a:r>
            <a:endParaRPr b="1"/>
          </a:p>
          <a:p>
            <a:pPr indent="-247650" lvl="0" marL="254000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500"/>
              <a:buChar char="•"/>
            </a:pPr>
            <a:r>
              <a:rPr b="1" lang="en"/>
              <a:t>Athletes have optimized weight based on Age &amp; Gold medalists are more finely tuned </a:t>
            </a:r>
            <a:endParaRPr b="1"/>
          </a:p>
          <a:p>
            <a:pPr indent="-247650" lvl="0" marL="254000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500"/>
              <a:buChar char="•"/>
            </a:pPr>
            <a:r>
              <a:rPr b="1" lang="en"/>
              <a:t>Males have 2x+ medals than women and have slight advantage in top age category (15-24) </a:t>
            </a:r>
            <a:endParaRPr b="1"/>
          </a:p>
        </p:txBody>
      </p:sp>
      <p:pic>
        <p:nvPicPr>
          <p:cNvPr id="293" name="Google Shape;29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31" y="4702664"/>
            <a:ext cx="495788" cy="350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3482" y="4702664"/>
            <a:ext cx="495788" cy="350044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42"/>
          <p:cNvSpPr txBox="1"/>
          <p:nvPr/>
        </p:nvSpPr>
        <p:spPr>
          <a:xfrm>
            <a:off x="6267100" y="732550"/>
            <a:ext cx="1890600" cy="13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Avenir"/>
                <a:ea typeface="Avenir"/>
                <a:cs typeface="Avenir"/>
                <a:sym typeface="Avenir"/>
              </a:rPr>
              <a:t>Allison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3"/>
          <p:cNvSpPr txBox="1"/>
          <p:nvPr>
            <p:ph type="title"/>
          </p:nvPr>
        </p:nvSpPr>
        <p:spPr>
          <a:xfrm>
            <a:off x="921975" y="1138425"/>
            <a:ext cx="5997000" cy="344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Structure</a:t>
            </a:r>
            <a:endParaRPr/>
          </a:p>
        </p:txBody>
      </p:sp>
      <p:pic>
        <p:nvPicPr>
          <p:cNvPr id="301" name="Google Shape;30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775" y="1548575"/>
            <a:ext cx="5817874" cy="279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64716" y="-4"/>
            <a:ext cx="50898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haroni"/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143" name="Google Shape;143;p26"/>
          <p:cNvSpPr txBox="1"/>
          <p:nvPr>
            <p:ph idx="2" type="body"/>
          </p:nvPr>
        </p:nvSpPr>
        <p:spPr>
          <a:xfrm>
            <a:off x="610100" y="794575"/>
            <a:ext cx="7522200" cy="3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247650" lvl="0" marL="254000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500"/>
              <a:buChar char="•"/>
            </a:pPr>
            <a:r>
              <a:rPr b="1" lang="en"/>
              <a:t>Our team reviewed a csv data set that contained Olympic participants information from 1896 to 2016</a:t>
            </a:r>
            <a:endParaRPr b="1"/>
          </a:p>
          <a:p>
            <a:pPr indent="-247650" lvl="0" marL="254000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500"/>
              <a:buChar char="•"/>
            </a:pPr>
            <a:r>
              <a:rPr b="1" lang="en"/>
              <a:t>Questions we wanted to understand about the data were:</a:t>
            </a:r>
            <a:endParaRPr b="1"/>
          </a:p>
          <a:p>
            <a:pPr indent="-69850" lvl="1" marL="342900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100"/>
              <a:buChar char="•"/>
            </a:pPr>
            <a:r>
              <a:rPr b="1" lang="en"/>
              <a:t> What sports are the most popular?</a:t>
            </a:r>
            <a:endParaRPr b="1"/>
          </a:p>
          <a:p>
            <a:pPr indent="-69850" lvl="1" marL="342900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100"/>
              <a:buChar char="•"/>
            </a:pPr>
            <a:r>
              <a:rPr b="1" lang="en"/>
              <a:t> </a:t>
            </a:r>
            <a:r>
              <a:rPr b="1" lang="en"/>
              <a:t>Are there any underlying factors between Summer &amp; Winter games?</a:t>
            </a:r>
            <a:endParaRPr b="1"/>
          </a:p>
          <a:p>
            <a:pPr indent="-69850" lvl="1" marL="342900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100"/>
              <a:buChar char="•"/>
            </a:pPr>
            <a:r>
              <a:rPr b="1" lang="en"/>
              <a:t> What countries have had success through the years?</a:t>
            </a:r>
            <a:endParaRPr b="1"/>
          </a:p>
          <a:p>
            <a:pPr indent="-69850" lvl="1" marL="342900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100"/>
              <a:buChar char="•"/>
            </a:pPr>
            <a:r>
              <a:rPr b="1" lang="en"/>
              <a:t> Does a person’s sex factor into their success?</a:t>
            </a:r>
            <a:endParaRPr b="1"/>
          </a:p>
          <a:p>
            <a:pPr indent="-247650" lvl="0" marL="254000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500"/>
              <a:buChar char="•"/>
            </a:pPr>
            <a:r>
              <a:rPr b="1" lang="en"/>
              <a:t>Does Age Matter?</a:t>
            </a:r>
            <a:endParaRPr b="1"/>
          </a:p>
          <a:p>
            <a:pPr indent="-69850" lvl="1" marL="342900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100"/>
              <a:buChar char="•"/>
            </a:pPr>
            <a:r>
              <a:rPr b="1" lang="en"/>
              <a:t> Finding the average optional age &amp; identify outliers</a:t>
            </a:r>
            <a:endParaRPr b="1"/>
          </a:p>
          <a:p>
            <a:pPr indent="-69850" lvl="1" marL="342900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100"/>
              <a:buChar char="•"/>
            </a:pPr>
            <a:r>
              <a:rPr b="1" lang="en"/>
              <a:t> </a:t>
            </a:r>
            <a:r>
              <a:rPr b="1" lang="en"/>
              <a:t>Distribution</a:t>
            </a:r>
            <a:r>
              <a:rPr b="1" lang="en"/>
              <a:t> of ages in Summer vs Winter Olympics</a:t>
            </a:r>
            <a:endParaRPr b="1"/>
          </a:p>
          <a:p>
            <a:pPr indent="-69850" lvl="1" marL="342900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100"/>
              <a:buChar char="•"/>
            </a:pPr>
            <a:r>
              <a:rPr b="1" lang="en"/>
              <a:t> Exploring height &amp; </a:t>
            </a:r>
            <a:r>
              <a:rPr b="1" lang="en"/>
              <a:t>weight</a:t>
            </a:r>
            <a:r>
              <a:rPr b="1" lang="en"/>
              <a:t> in correlation with age</a:t>
            </a:r>
            <a:endParaRPr b="1"/>
          </a:p>
          <a:p>
            <a:pPr indent="-69850" lvl="1" marL="342900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100"/>
              <a:buChar char="•"/>
            </a:pPr>
            <a:r>
              <a:rPr b="1" lang="en"/>
              <a:t> Medal counts by age</a:t>
            </a:r>
            <a:endParaRPr b="1"/>
          </a:p>
          <a:p>
            <a:pPr indent="0" lvl="0" marL="342900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190500" lvl="1" marL="596900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31" y="4702664"/>
            <a:ext cx="495788" cy="350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3482" y="4702664"/>
            <a:ext cx="495788" cy="35004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 txBox="1"/>
          <p:nvPr/>
        </p:nvSpPr>
        <p:spPr>
          <a:xfrm>
            <a:off x="6415700" y="637475"/>
            <a:ext cx="18906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Avenir"/>
                <a:ea typeface="Avenir"/>
                <a:cs typeface="Avenir"/>
                <a:sym typeface="Avenir"/>
              </a:rPr>
              <a:t>Susan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617850" y="754775"/>
            <a:ext cx="7823400" cy="3933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95250" lvl="0" marL="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CSV Data Included 275K+ rows</a:t>
            </a:r>
            <a:r>
              <a:rPr lang="en" sz="1500"/>
              <a:t> of Olympic Data including:</a:t>
            </a:r>
            <a:endParaRPr sz="1500"/>
          </a:p>
          <a:p>
            <a:pPr indent="-260350" lvl="1" marL="596900" rtl="0" algn="l">
              <a:spcBef>
                <a:spcPts val="70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 Name, Sex, Age, Height, Weight, Team, NOC, Games, Year, Season, City, Sport, Event,Medal</a:t>
            </a:r>
            <a:endParaRPr sz="1100"/>
          </a:p>
          <a:p>
            <a:pPr indent="-95250" lvl="0" marL="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Cleaned Up Data Removing NAs in Age, Weight, Medals</a:t>
            </a:r>
            <a:endParaRPr b="1" sz="1500"/>
          </a:p>
          <a:p>
            <a:pPr indent="-95250" lvl="0" marL="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Methods for Data Cleaning:</a:t>
            </a:r>
            <a:endParaRPr b="1" sz="1500"/>
          </a:p>
          <a:p>
            <a:pPr indent="-95250" lvl="1" marL="3429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 Merging multiple CSVs to isolate country names &amp; geography with participants information</a:t>
            </a:r>
            <a:endParaRPr b="1" sz="1500"/>
          </a:p>
          <a:p>
            <a:pPr indent="-95250" lvl="1" marL="3429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Drop unused columns (some data columns that had fields with blank, N/A, or NaN were simply removed if not applicable to our achieved findings</a:t>
            </a:r>
            <a:endParaRPr b="1" sz="1500"/>
          </a:p>
          <a:p>
            <a:pPr indent="-95250" lvl="1" marL="342900" rtl="0" algn="l">
              <a:spcBef>
                <a:spcPts val="700"/>
              </a:spcBef>
              <a:spcAft>
                <a:spcPts val="0"/>
              </a:spcAft>
              <a:buSzPts val="1500"/>
              <a:buChar char="○"/>
            </a:pPr>
            <a:r>
              <a:rPr b="1" lang="en" sz="1500">
                <a:solidFill>
                  <a:schemeClr val="dk1"/>
                </a:solidFill>
              </a:rPr>
              <a:t>Replaced Null's; Clean DataFrames based on relevance to analysis </a:t>
            </a:r>
            <a:endParaRPr b="1" sz="1500">
              <a:solidFill>
                <a:schemeClr val="dk1"/>
              </a:solidFill>
            </a:endParaRPr>
          </a:p>
          <a:p>
            <a:pPr indent="-95250" lvl="1" marL="3429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b="1" lang="en" sz="1500">
                <a:solidFill>
                  <a:schemeClr val="dk1"/>
                </a:solidFill>
              </a:rPr>
              <a:t>Binning</a:t>
            </a:r>
            <a:endParaRPr b="1" sz="1500">
              <a:solidFill>
                <a:schemeClr val="dk1"/>
              </a:solidFill>
            </a:endParaRPr>
          </a:p>
          <a:p>
            <a:pPr indent="-95250" lvl="1" marL="3429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b="1" lang="en" sz="1500">
                <a:solidFill>
                  <a:schemeClr val="dk1"/>
                </a:solidFill>
              </a:rPr>
              <a:t>Subset Data Frames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7"/>
          <p:cNvSpPr txBox="1"/>
          <p:nvPr/>
        </p:nvSpPr>
        <p:spPr>
          <a:xfrm>
            <a:off x="0" y="0"/>
            <a:ext cx="3000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Cleaning our Data</a:t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9575" y="3085231"/>
            <a:ext cx="1961675" cy="1471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64716" y="45196"/>
            <a:ext cx="61365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haroni"/>
              <a:buNone/>
            </a:pPr>
            <a:r>
              <a:rPr lang="en"/>
              <a:t>Olympics Data Exploration: Overview </a:t>
            </a:r>
            <a:br>
              <a:rPr lang="en" u="sng"/>
            </a:br>
            <a:endParaRPr u="sng"/>
          </a:p>
        </p:txBody>
      </p:sp>
      <p:pic>
        <p:nvPicPr>
          <p:cNvPr id="159" name="Google Shape;15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31" y="4702664"/>
            <a:ext cx="495788" cy="350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3482" y="4702664"/>
            <a:ext cx="495788" cy="35004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8"/>
          <p:cNvSpPr txBox="1"/>
          <p:nvPr/>
        </p:nvSpPr>
        <p:spPr>
          <a:xfrm>
            <a:off x="6498250" y="497150"/>
            <a:ext cx="1890600" cy="13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Avenir"/>
                <a:ea typeface="Avenir"/>
                <a:cs typeface="Avenir"/>
                <a:sym typeface="Avenir"/>
              </a:rPr>
              <a:t>Anusha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675" y="1235188"/>
            <a:ext cx="7416749" cy="23674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120297" y="0"/>
            <a:ext cx="4451700" cy="1344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Overview Analysis</a:t>
            </a:r>
            <a:endParaRPr b="1"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175" y="719550"/>
            <a:ext cx="6597850" cy="370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64715" y="-4"/>
            <a:ext cx="77241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haroni"/>
              <a:buNone/>
            </a:pPr>
            <a:r>
              <a:rPr lang="en"/>
              <a:t>Key Visualizations – Top Sports By Participation</a:t>
            </a:r>
            <a:endParaRPr/>
          </a:p>
        </p:txBody>
      </p:sp>
      <p:pic>
        <p:nvPicPr>
          <p:cNvPr id="174" name="Google Shape;17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31" y="4702664"/>
            <a:ext cx="495788" cy="350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3482" y="4702663"/>
            <a:ext cx="495788" cy="350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7813" y="690524"/>
            <a:ext cx="3699975" cy="34631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7" name="Google Shape;177;p30"/>
          <p:cNvSpPr txBox="1"/>
          <p:nvPr/>
        </p:nvSpPr>
        <p:spPr>
          <a:xfrm>
            <a:off x="6692875" y="1793325"/>
            <a:ext cx="1890600" cy="13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Avenir"/>
                <a:ea typeface="Avenir"/>
                <a:cs typeface="Avenir"/>
                <a:sym typeface="Avenir"/>
              </a:rPr>
              <a:t>Anusha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1" y="84950"/>
            <a:ext cx="87888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haroni"/>
              <a:buNone/>
            </a:pPr>
            <a:r>
              <a:rPr lang="en" u="sng"/>
              <a:t>Key Visualizations – Sports w/ Highest &amp; Lowest Participation</a:t>
            </a:r>
            <a:endParaRPr u="sng"/>
          </a:p>
        </p:txBody>
      </p:sp>
      <p:pic>
        <p:nvPicPr>
          <p:cNvPr id="183" name="Google Shape;18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31" y="4702664"/>
            <a:ext cx="495788" cy="350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3482" y="4702663"/>
            <a:ext cx="495788" cy="350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700" y="1081125"/>
            <a:ext cx="3635275" cy="27264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6" name="Google Shape;18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3875" y="1119725"/>
            <a:ext cx="3635267" cy="27264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7" name="Google Shape;187;p31"/>
          <p:cNvSpPr txBox="1"/>
          <p:nvPr/>
        </p:nvSpPr>
        <p:spPr>
          <a:xfrm>
            <a:off x="6728875" y="591775"/>
            <a:ext cx="18546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Avenir"/>
                <a:ea typeface="Avenir"/>
                <a:cs typeface="Avenir"/>
                <a:sym typeface="Avenir"/>
              </a:rPr>
              <a:t>Anusha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88" name="Google Shape;188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42263" y="2128675"/>
            <a:ext cx="737075" cy="97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67908" y="1360225"/>
            <a:ext cx="885814" cy="56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58551" y="3399775"/>
            <a:ext cx="904500" cy="5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168315" y="52946"/>
            <a:ext cx="76527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haroni"/>
              <a:buNone/>
            </a:pPr>
            <a:r>
              <a:rPr lang="en" u="sng"/>
              <a:t>Mapping out Participation</a:t>
            </a:r>
            <a:br>
              <a:rPr lang="en" u="sng"/>
            </a:br>
            <a:endParaRPr u="sng"/>
          </a:p>
        </p:txBody>
      </p:sp>
      <p:pic>
        <p:nvPicPr>
          <p:cNvPr id="196" name="Google Shape;19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31" y="4702664"/>
            <a:ext cx="495788" cy="350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3482" y="4702663"/>
            <a:ext cx="495788" cy="350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725" y="1208837"/>
            <a:ext cx="7616901" cy="272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64728" y="0"/>
            <a:ext cx="80598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haroni"/>
              <a:buNone/>
            </a:pPr>
            <a:r>
              <a:rPr lang="en" u="sng"/>
              <a:t>Key Visualizations – Countries Over Time - Medal Count </a:t>
            </a:r>
            <a:br>
              <a:rPr lang="en" u="sng"/>
            </a:br>
            <a:endParaRPr u="sng"/>
          </a:p>
        </p:txBody>
      </p:sp>
      <p:pic>
        <p:nvPicPr>
          <p:cNvPr id="204" name="Google Shape;20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31" y="4702664"/>
            <a:ext cx="495788" cy="350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3482" y="4702663"/>
            <a:ext cx="495788" cy="350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9550" y="847337"/>
            <a:ext cx="5130606" cy="344882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7" name="Google Shape;207;p33"/>
          <p:cNvSpPr txBox="1"/>
          <p:nvPr/>
        </p:nvSpPr>
        <p:spPr>
          <a:xfrm>
            <a:off x="7293450" y="1594050"/>
            <a:ext cx="2451900" cy="13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Avenir"/>
                <a:ea typeface="Avenir"/>
                <a:cs typeface="Avenir"/>
                <a:sym typeface="Avenir"/>
              </a:rPr>
              <a:t>Alex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ismaticVTI">
  <a:themeElements>
    <a:clrScheme name="Prismatic">
      <a:dk1>
        <a:srgbClr val="000000"/>
      </a:dk1>
      <a:lt1>
        <a:srgbClr val="FFFFFF"/>
      </a:lt1>
      <a:dk2>
        <a:srgbClr val="131523"/>
      </a:dk2>
      <a:lt2>
        <a:srgbClr val="E7E6E6"/>
      </a:lt2>
      <a:accent1>
        <a:srgbClr val="42B3BD"/>
      </a:accent1>
      <a:accent2>
        <a:srgbClr val="51B851"/>
      </a:accent2>
      <a:accent3>
        <a:srgbClr val="B5A603"/>
      </a:accent3>
      <a:accent4>
        <a:srgbClr val="F58505"/>
      </a:accent4>
      <a:accent5>
        <a:srgbClr val="FA2481"/>
      </a:accent5>
      <a:accent6>
        <a:srgbClr val="9CA2AB"/>
      </a:accent6>
      <a:hlink>
        <a:srgbClr val="FA2481"/>
      </a:hlink>
      <a:folHlink>
        <a:srgbClr val="5761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