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101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 smtClean="0"/>
              <a:t>WAF </a:t>
            </a:r>
            <a:r>
              <a:rPr lang="en-US" altLang="zh-CN" sz="8000" dirty="0"/>
              <a:t>S</a:t>
            </a:r>
            <a:r>
              <a:rPr lang="en-US" altLang="zh-CN" sz="8000" dirty="0" smtClean="0"/>
              <a:t>tory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waf</a:t>
            </a:r>
          </a:p>
          <a:p>
            <a:r>
              <a:rPr lang="en-US" altLang="zh-CN" dirty="0" smtClean="0"/>
              <a:t>waf</a:t>
            </a:r>
            <a:r>
              <a:rPr lang="zh-CN" altLang="en-US" dirty="0" smtClean="0"/>
              <a:t>能帮我们做什么</a:t>
            </a:r>
            <a:endParaRPr lang="en-US" altLang="zh-CN" dirty="0" smtClean="0"/>
          </a:p>
          <a:p>
            <a:r>
              <a:rPr lang="en-US" altLang="zh-CN" dirty="0" smtClean="0"/>
              <a:t>waf</a:t>
            </a:r>
            <a:r>
              <a:rPr lang="zh-CN" altLang="en-US" dirty="0" smtClean="0"/>
              <a:t>怎么用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566124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北邮模式识别实验室  张永田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yongtianzhang@gmail.com</a:t>
            </a:r>
          </a:p>
        </p:txBody>
      </p:sp>
    </p:spTree>
    <p:extLst>
      <p:ext uri="{BB962C8B-B14F-4D97-AF65-F5344CB8AC3E}">
        <p14:creationId xmlns:p14="http://schemas.microsoft.com/office/powerpoint/2010/main" val="16711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WAF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B050"/>
                </a:solidFill>
              </a:rPr>
              <a:t>is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ord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ctivation 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/>
              <a:t>orce</a:t>
            </a:r>
            <a:br>
              <a:rPr lang="en-US" altLang="zh-CN" dirty="0" smtClean="0"/>
            </a:br>
            <a:r>
              <a:rPr lang="zh-CN" altLang="en-US" dirty="0">
                <a:solidFill>
                  <a:srgbClr val="FF0000"/>
                </a:solidFill>
              </a:rPr>
              <a:t>词激活力</a:t>
            </a:r>
          </a:p>
        </p:txBody>
      </p:sp>
    </p:spTree>
    <p:extLst>
      <p:ext uri="{BB962C8B-B14F-4D97-AF65-F5344CB8AC3E}">
        <p14:creationId xmlns:p14="http://schemas.microsoft.com/office/powerpoint/2010/main" val="36317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45134" y="2996954"/>
            <a:ext cx="396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6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9270" y="2984374"/>
            <a:ext cx="1694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</a:rPr>
              <a:t>have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4105" y="2949117"/>
            <a:ext cx="2253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7030A0"/>
                </a:solidFill>
              </a:rPr>
              <a:t>dream</a:t>
            </a:r>
            <a:endParaRPr lang="zh-CN" altLang="en-US" sz="60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2940" y="2984375"/>
            <a:ext cx="63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50"/>
                </a:solidFill>
              </a:rPr>
              <a:t>a</a:t>
            </a:r>
            <a:endParaRPr lang="zh-CN" altLang="en-US" sz="6000" dirty="0">
              <a:solidFill>
                <a:srgbClr val="00B050"/>
              </a:solidFill>
            </a:endParaRPr>
          </a:p>
        </p:txBody>
      </p:sp>
      <p:cxnSp>
        <p:nvCxnSpPr>
          <p:cNvPr id="26" name="直接箭头连接符 25"/>
          <p:cNvCxnSpPr>
            <a:stCxn id="22" idx="3"/>
            <a:endCxn id="24" idx="1"/>
          </p:cNvCxnSpPr>
          <p:nvPr/>
        </p:nvCxnSpPr>
        <p:spPr>
          <a:xfrm>
            <a:off x="3563888" y="3492206"/>
            <a:ext cx="1229052" cy="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  <a:endCxn id="22" idx="1"/>
          </p:cNvCxnSpPr>
          <p:nvPr/>
        </p:nvCxnSpPr>
        <p:spPr>
          <a:xfrm flipV="1">
            <a:off x="1041178" y="3492206"/>
            <a:ext cx="828092" cy="1258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23" idx="1"/>
          </p:cNvCxnSpPr>
          <p:nvPr/>
        </p:nvCxnSpPr>
        <p:spPr>
          <a:xfrm flipV="1">
            <a:off x="5426319" y="3456949"/>
            <a:ext cx="1067786" cy="3525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3"/>
            <a:endCxn id="62" idx="1"/>
          </p:cNvCxnSpPr>
          <p:nvPr/>
        </p:nvCxnSpPr>
        <p:spPr>
          <a:xfrm flipV="1">
            <a:off x="1041178" y="2733056"/>
            <a:ext cx="828091" cy="77173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1" idx="3"/>
            <a:endCxn id="66" idx="1"/>
          </p:cNvCxnSpPr>
          <p:nvPr/>
        </p:nvCxnSpPr>
        <p:spPr>
          <a:xfrm>
            <a:off x="1041178" y="3504786"/>
            <a:ext cx="828092" cy="78453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69269" y="2225224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</a:rPr>
              <a:t>want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69270" y="3781490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</a:rPr>
              <a:t>feel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69268" y="1448779"/>
            <a:ext cx="2505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</a:rPr>
              <a:t>guess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85492" y="4530613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</a:rPr>
              <a:t>think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cxnSp>
        <p:nvCxnSpPr>
          <p:cNvPr id="73" name="直接箭头连接符 72"/>
          <p:cNvCxnSpPr>
            <a:stCxn id="21" idx="3"/>
            <a:endCxn id="69" idx="1"/>
          </p:cNvCxnSpPr>
          <p:nvPr/>
        </p:nvCxnSpPr>
        <p:spPr>
          <a:xfrm flipV="1">
            <a:off x="1041178" y="1956611"/>
            <a:ext cx="828090" cy="154817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1" idx="3"/>
            <a:endCxn id="71" idx="1"/>
          </p:cNvCxnSpPr>
          <p:nvPr/>
        </p:nvCxnSpPr>
        <p:spPr>
          <a:xfrm>
            <a:off x="1041178" y="3504786"/>
            <a:ext cx="844314" cy="1533659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44007" y="2276872"/>
            <a:ext cx="1491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50"/>
                </a:solidFill>
              </a:rPr>
              <a:t>the</a:t>
            </a:r>
            <a:endParaRPr lang="zh-CN" altLang="en-US" sz="6000" dirty="0">
              <a:solidFill>
                <a:srgbClr val="00B050"/>
              </a:solidFill>
            </a:endParaRPr>
          </a:p>
        </p:txBody>
      </p:sp>
      <p:cxnSp>
        <p:nvCxnSpPr>
          <p:cNvPr id="83" name="直接箭头连接符 82"/>
          <p:cNvCxnSpPr>
            <a:stCxn id="22" idx="3"/>
            <a:endCxn id="82" idx="1"/>
          </p:cNvCxnSpPr>
          <p:nvPr/>
        </p:nvCxnSpPr>
        <p:spPr>
          <a:xfrm flipV="1">
            <a:off x="3563888" y="2784704"/>
            <a:ext cx="1080119" cy="70750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2" idx="3"/>
            <a:endCxn id="88" idx="1"/>
          </p:cNvCxnSpPr>
          <p:nvPr/>
        </p:nvCxnSpPr>
        <p:spPr>
          <a:xfrm>
            <a:off x="3563888" y="3492206"/>
            <a:ext cx="1080119" cy="75415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44007" y="3738524"/>
            <a:ext cx="987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50"/>
                </a:solidFill>
              </a:rPr>
              <a:t>to</a:t>
            </a:r>
            <a:endParaRPr lang="zh-CN" altLang="en-US" sz="6000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68139" y="4522249"/>
            <a:ext cx="2273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50"/>
                </a:solidFill>
              </a:rPr>
              <a:t>done</a:t>
            </a:r>
            <a:endParaRPr lang="zh-CN" altLang="en-US" sz="6000" dirty="0">
              <a:solidFill>
                <a:srgbClr val="00B050"/>
              </a:solidFill>
            </a:endParaRPr>
          </a:p>
        </p:txBody>
      </p:sp>
      <p:cxnSp>
        <p:nvCxnSpPr>
          <p:cNvPr id="93" name="直接箭头连接符 92"/>
          <p:cNvCxnSpPr>
            <a:stCxn id="22" idx="3"/>
            <a:endCxn id="90" idx="1"/>
          </p:cNvCxnSpPr>
          <p:nvPr/>
        </p:nvCxnSpPr>
        <p:spPr>
          <a:xfrm>
            <a:off x="3563888" y="3492206"/>
            <a:ext cx="904251" cy="153787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62773" y="1448777"/>
            <a:ext cx="2273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00B050"/>
                </a:solidFill>
              </a:rPr>
              <a:t>some</a:t>
            </a:r>
            <a:endParaRPr lang="zh-CN" altLang="en-US" sz="6000" dirty="0">
              <a:solidFill>
                <a:srgbClr val="00B050"/>
              </a:solidFill>
            </a:endParaRPr>
          </a:p>
        </p:txBody>
      </p:sp>
      <p:cxnSp>
        <p:nvCxnSpPr>
          <p:cNvPr id="99" name="直接箭头连接符 98"/>
          <p:cNvCxnSpPr>
            <a:stCxn id="22" idx="3"/>
            <a:endCxn id="97" idx="1"/>
          </p:cNvCxnSpPr>
          <p:nvPr/>
        </p:nvCxnSpPr>
        <p:spPr>
          <a:xfrm flipV="1">
            <a:off x="3563888" y="1956609"/>
            <a:ext cx="898885" cy="153559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21798" y="3763783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7030A0"/>
                </a:solidFill>
              </a:rPr>
              <a:t>dog</a:t>
            </a:r>
            <a:endParaRPr lang="zh-CN" altLang="en-US" sz="6000" dirty="0">
              <a:solidFill>
                <a:srgbClr val="7030A0"/>
              </a:solidFill>
            </a:endParaRPr>
          </a:p>
        </p:txBody>
      </p:sp>
      <p:cxnSp>
        <p:nvCxnSpPr>
          <p:cNvPr id="104" name="直接箭头连接符 103"/>
          <p:cNvCxnSpPr>
            <a:stCxn id="24" idx="3"/>
            <a:endCxn id="103" idx="1"/>
          </p:cNvCxnSpPr>
          <p:nvPr/>
        </p:nvCxnSpPr>
        <p:spPr>
          <a:xfrm>
            <a:off x="5426319" y="3492207"/>
            <a:ext cx="1195479" cy="77940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75341" y="2225224"/>
            <a:ext cx="1890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7030A0"/>
                </a:solidFill>
              </a:rPr>
              <a:t>task</a:t>
            </a:r>
            <a:endParaRPr lang="zh-CN" altLang="en-US" sz="6000" dirty="0">
              <a:solidFill>
                <a:srgbClr val="7030A0"/>
              </a:solidFill>
            </a:endParaRPr>
          </a:p>
        </p:txBody>
      </p:sp>
      <p:cxnSp>
        <p:nvCxnSpPr>
          <p:cNvPr id="111" name="直接箭头连接符 110"/>
          <p:cNvCxnSpPr>
            <a:stCxn id="24" idx="3"/>
            <a:endCxn id="108" idx="1"/>
          </p:cNvCxnSpPr>
          <p:nvPr/>
        </p:nvCxnSpPr>
        <p:spPr>
          <a:xfrm flipV="1">
            <a:off x="5426319" y="2733056"/>
            <a:ext cx="1249022" cy="75915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53624" y="626032"/>
            <a:ext cx="6843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词激活效应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261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634"/>
          </a:xfrm>
        </p:spPr>
        <p:txBody>
          <a:bodyPr/>
          <a:lstStyle/>
          <a:p>
            <a:r>
              <a:rPr lang="zh-CN" altLang="en-US" dirty="0" smtClean="0"/>
              <a:t>看到</a:t>
            </a:r>
            <a:r>
              <a:rPr lang="zh-CN" altLang="en-US" dirty="0" smtClean="0">
                <a:solidFill>
                  <a:srgbClr val="0070C0"/>
                </a:solidFill>
              </a:rPr>
              <a:t>一个词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dirty="0" smtClean="0"/>
              <a:t>然后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脑子</a:t>
            </a:r>
            <a:r>
              <a:rPr lang="zh-CN" altLang="en-US" dirty="0" smtClean="0"/>
              <a:t>里出现</a:t>
            </a:r>
            <a:r>
              <a:rPr lang="zh-CN" altLang="en-US" dirty="0" smtClean="0">
                <a:solidFill>
                  <a:srgbClr val="00B050"/>
                </a:solidFill>
              </a:rPr>
              <a:t>下一个词</a:t>
            </a:r>
            <a:r>
              <a:rPr lang="en-US" altLang="zh-CN" dirty="0" smtClean="0">
                <a:solidFill>
                  <a:srgbClr val="00B050"/>
                </a:solidFill>
              </a:rPr>
              <a:t/>
            </a:r>
            <a:br>
              <a:rPr lang="en-US" altLang="zh-CN" dirty="0" smtClean="0">
                <a:solidFill>
                  <a:srgbClr val="00B050"/>
                </a:solidFill>
              </a:rPr>
            </a:br>
            <a:r>
              <a:rPr lang="en-US" altLang="zh-CN" dirty="0" smtClean="0">
                <a:solidFill>
                  <a:srgbClr val="00B050"/>
                </a:solidFill>
              </a:rPr>
              <a:t/>
            </a:r>
            <a:br>
              <a:rPr lang="en-US" altLang="zh-CN" dirty="0" smtClean="0">
                <a:solidFill>
                  <a:srgbClr val="00B050"/>
                </a:solidFill>
              </a:rPr>
            </a:br>
            <a:r>
              <a:rPr lang="zh-CN" altLang="en-US" dirty="0" smtClean="0"/>
              <a:t>我们称之为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>
                <a:solidFill>
                  <a:srgbClr val="0070C0"/>
                </a:solidFill>
              </a:rPr>
              <a:t>一个</a:t>
            </a:r>
            <a:r>
              <a:rPr lang="zh-CN" altLang="en-US" dirty="0" smtClean="0">
                <a:solidFill>
                  <a:srgbClr val="0070C0"/>
                </a:solidFill>
              </a:rPr>
              <a:t>词</a:t>
            </a:r>
            <a:r>
              <a:rPr lang="zh-CN" altLang="en-US" dirty="0" smtClean="0"/>
              <a:t>激活</a:t>
            </a:r>
            <a:r>
              <a:rPr lang="zh-CN" altLang="en-US" dirty="0" smtClean="0">
                <a:solidFill>
                  <a:srgbClr val="00B050"/>
                </a:solidFill>
              </a:rPr>
              <a:t>下一个词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一</a:t>
            </a:r>
            <a:r>
              <a:rPr lang="zh-CN" altLang="en-US" dirty="0" smtClean="0">
                <a:solidFill>
                  <a:srgbClr val="0070C0"/>
                </a:solidFill>
              </a:rPr>
              <a:t>个词</a:t>
            </a:r>
            <a:r>
              <a:rPr lang="zh-CN" altLang="en-US" dirty="0" smtClean="0"/>
              <a:t>激活</a:t>
            </a:r>
            <a:r>
              <a:rPr lang="zh-CN" altLang="en-US" dirty="0" smtClean="0">
                <a:solidFill>
                  <a:srgbClr val="00B050"/>
                </a:solidFill>
              </a:rPr>
              <a:t>另一个词</a:t>
            </a:r>
            <a:r>
              <a:rPr lang="zh-CN" altLang="en-US" dirty="0" smtClean="0"/>
              <a:t>的“</a:t>
            </a:r>
            <a:r>
              <a:rPr lang="zh-CN" altLang="en-US" dirty="0" smtClean="0">
                <a:solidFill>
                  <a:srgbClr val="FF0000"/>
                </a:solidFill>
              </a:rPr>
              <a:t>能力</a:t>
            </a:r>
            <a:r>
              <a:rPr lang="zh-CN" altLang="en-US" dirty="0" smtClean="0"/>
              <a:t>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我们称之为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一个词</a:t>
            </a: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00B050"/>
                </a:solidFill>
              </a:rPr>
              <a:t>另一个词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激活力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词频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7030A0"/>
                </a:solidFill>
              </a:rPr>
              <a:t>共现频率</a:t>
            </a:r>
            <a:r>
              <a:rPr lang="zh-CN" altLang="en-US" dirty="0" smtClean="0"/>
              <a:t>来定义</a:t>
            </a:r>
            <a:r>
              <a:rPr lang="zh-CN" altLang="en-US" dirty="0" smtClean="0">
                <a:solidFill>
                  <a:srgbClr val="FF0000"/>
                </a:solidFill>
              </a:rPr>
              <a:t>词激活力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3861048"/>
                <a:ext cx="7067128" cy="2337123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𝑤𝑎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zh-CN" alt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词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zh-CN" altLang="en-US" b="0" i="1" smtClean="0">
                        <a:latin typeface="Cambria Math"/>
                      </a:rPr>
                      <m:t>对</m:t>
                    </m:r>
                    <m:r>
                      <a:rPr lang="zh-CN" alt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词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/>
                      </a:rPr>
                      <m:t>𝑗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激活力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zh-CN" alt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词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zh-CN" altLang="en-US" b="0" i="1" smtClean="0">
                        <a:latin typeface="Cambria Math"/>
                      </a:rPr>
                      <m:t>和</m:t>
                    </m:r>
                    <m:r>
                      <a:rPr lang="zh-CN" alt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词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/>
                      </a:rPr>
                      <m:t>𝑗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7030A0"/>
                        </a:solidFill>
                        <a:latin typeface="Cambria Math"/>
                      </a:rPr>
                      <m:t>共现频率</m:t>
                    </m:r>
                  </m:oMath>
                </a14:m>
                <a:endParaRPr lang="en-US" altLang="zh-CN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zh-CN" alt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词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zh-CN" altLang="en-US" b="0" i="1" smtClean="0">
                        <a:latin typeface="Cambria Math"/>
                      </a:rPr>
                      <m:t>和</m:t>
                    </m:r>
                    <m:r>
                      <a:rPr lang="zh-CN" alt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词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/>
                      </a:rPr>
                      <m:t>𝑗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  <m:r>
                      <a:rPr lang="zh-CN" altLang="en-US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词频</m:t>
                    </m:r>
                  </m:oMath>
                </a14:m>
                <a:endParaRPr lang="en-US" altLang="zh-CN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70C0"/>
                        </a:solidFill>
                        <a:latin typeface="Cambria Math"/>
                      </a:rPr>
                      <m:t>词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zh-CN" altLang="en-US" i="1">
                        <a:latin typeface="Cambria Math"/>
                      </a:rPr>
                      <m:t>和</m:t>
                    </m:r>
                    <m:r>
                      <a:rPr lang="zh-CN" altLang="en-US" i="1" smtClean="0">
                        <a:solidFill>
                          <a:srgbClr val="00B050"/>
                        </a:solidFill>
                        <a:latin typeface="Cambria Math"/>
                      </a:rPr>
                      <m:t>词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/>
                      </a:rPr>
                      <m:t>𝑗</m:t>
                    </m:r>
                    <m:r>
                      <a:rPr lang="zh-CN" altLang="en-US" i="1">
                        <a:latin typeface="Cambria Math"/>
                      </a:rPr>
                      <m:t>的</m:t>
                    </m:r>
                    <m:r>
                      <a:rPr lang="zh-CN" altLang="en-US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平均距离</m:t>
                    </m:r>
                  </m:oMath>
                </a14:m>
                <a:endParaRPr lang="en-US" altLang="zh-CN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3861048"/>
                <a:ext cx="7067128" cy="233712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03648" y="1988840"/>
                <a:ext cx="6120680" cy="172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𝑤𝑎</m:t>
                      </m:r>
                      <m:sSub>
                        <m:sSubPr>
                          <m:ctrlPr>
                            <a:rPr lang="en-US" altLang="zh-CN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4800" b="0" i="1" smtClean="0"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altLang="zh-CN" sz="4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4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800" b="0" i="1" smtClean="0">
                          <a:latin typeface="Cambria Math"/>
                        </a:rPr>
                        <m:t>)(</m:t>
                      </m:r>
                      <m:f>
                        <m:fPr>
                          <m:ctrlPr>
                            <a:rPr lang="en-US" altLang="zh-CN" sz="4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4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4800" b="0" i="1" smtClean="0">
                          <a:latin typeface="Cambria Math"/>
                        </a:rPr>
                        <m:t>)/</m:t>
                      </m:r>
                      <m:sSubSup>
                        <m:sSubSupPr>
                          <m:ctrlPr>
                            <a:rPr lang="en-US" altLang="zh-CN" sz="4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4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4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88840"/>
                <a:ext cx="6120680" cy="1726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1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词激活力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统计量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词频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7030A0"/>
                </a:solidFill>
              </a:rPr>
              <a:t>共现频率</a:t>
            </a:r>
            <a:r>
              <a:rPr lang="zh-CN" altLang="en-US" dirty="0" smtClean="0"/>
              <a:t>计算得到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大数据量</a:t>
            </a:r>
            <a:r>
              <a:rPr lang="zh-CN" altLang="en-US" dirty="0" smtClean="0"/>
              <a:t>条件下才有意义</a:t>
            </a:r>
            <a:endParaRPr lang="en-US" altLang="zh-CN" dirty="0" smtClean="0"/>
          </a:p>
          <a:p>
            <a:r>
              <a:rPr lang="zh-CN" altLang="en-US" dirty="0" smtClean="0"/>
              <a:t>适合分析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序列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00B0F0"/>
                </a:solidFill>
              </a:rPr>
              <a:t>文本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00B050"/>
                </a:solidFill>
              </a:rPr>
              <a:t>语音</a:t>
            </a:r>
            <a:r>
              <a:rPr lang="zh-CN" altLang="en-US" dirty="0" smtClean="0"/>
              <a:t>有直接意义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图像</a:t>
            </a:r>
            <a:r>
              <a:rPr lang="zh-CN" altLang="en-US" dirty="0" smtClean="0"/>
              <a:t>，需要重新定义</a:t>
            </a:r>
            <a:r>
              <a:rPr lang="zh-CN" altLang="en-US" dirty="0" smtClean="0">
                <a:solidFill>
                  <a:srgbClr val="7030A0"/>
                </a:solidFill>
              </a:rPr>
              <a:t>共现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002060"/>
                </a:solidFill>
              </a:rPr>
              <a:t>有</a:t>
            </a:r>
            <a:r>
              <a:rPr lang="zh-CN" altLang="en-US" dirty="0" smtClean="0">
                <a:solidFill>
                  <a:srgbClr val="002060"/>
                </a:solidFill>
              </a:rPr>
              <a:t>限</a:t>
            </a:r>
            <a:r>
              <a:rPr lang="zh-CN" altLang="en-US" dirty="0" smtClean="0"/>
              <a:t>符号集合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二元</a:t>
            </a:r>
            <a:r>
              <a:rPr lang="zh-CN" altLang="en-US" dirty="0" smtClean="0"/>
              <a:t>关系，用</a:t>
            </a:r>
            <a:r>
              <a:rPr lang="zh-CN" altLang="en-US" dirty="0" smtClean="0">
                <a:solidFill>
                  <a:srgbClr val="7030A0"/>
                </a:solidFill>
              </a:rPr>
              <a:t>矩阵</a:t>
            </a:r>
            <a:r>
              <a:rPr lang="zh-CN" altLang="en-US" dirty="0" smtClean="0"/>
              <a:t>分析，</a:t>
            </a:r>
            <a:r>
              <a:rPr lang="zh-CN" altLang="en-US" dirty="0" smtClean="0">
                <a:solidFill>
                  <a:srgbClr val="7030A0"/>
                </a:solidFill>
              </a:rPr>
              <a:t>维数</a:t>
            </a:r>
            <a:r>
              <a:rPr lang="zh-CN" altLang="en-US" dirty="0" smtClean="0"/>
              <a:t>要</a:t>
            </a:r>
            <a:r>
              <a:rPr lang="zh-CN" altLang="en-US" dirty="0" smtClean="0">
                <a:solidFill>
                  <a:srgbClr val="002060"/>
                </a:solidFill>
              </a:rPr>
              <a:t>有限</a:t>
            </a:r>
            <a:endParaRPr lang="en-US" altLang="zh-CN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206</Words>
  <Application>Microsoft Office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WAF Story</vt:lpstr>
      <vt:lpstr>WAF is Word Activation Force 词激活力</vt:lpstr>
      <vt:lpstr>PowerPoint 演示文稿</vt:lpstr>
      <vt:lpstr>看到一个词 然后 脑子里出现下一个词  我们称之为 一个词激活下一个词</vt:lpstr>
      <vt:lpstr>一个词激活另一个词的“能力” 我们称之为 一个词对另一个词的 激活力</vt:lpstr>
      <vt:lpstr>用词频和共现频率来定义词激活力</vt:lpstr>
      <vt:lpstr>词激活力……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张永田</cp:lastModifiedBy>
  <cp:revision>11</cp:revision>
  <dcterms:modified xsi:type="dcterms:W3CDTF">2012-01-10T18:32:30Z</dcterms:modified>
</cp:coreProperties>
</file>