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03" r:id="rId3"/>
    <p:sldId id="258" r:id="rId4"/>
    <p:sldId id="259" r:id="rId5"/>
    <p:sldId id="290" r:id="rId6"/>
    <p:sldId id="261" r:id="rId7"/>
    <p:sldId id="260" r:id="rId8"/>
    <p:sldId id="263" r:id="rId9"/>
    <p:sldId id="264" r:id="rId10"/>
    <p:sldId id="265" r:id="rId11"/>
    <p:sldId id="266" r:id="rId12"/>
    <p:sldId id="304" r:id="rId13"/>
    <p:sldId id="267" r:id="rId14"/>
    <p:sldId id="269" r:id="rId15"/>
    <p:sldId id="270" r:id="rId16"/>
    <p:sldId id="271" r:id="rId17"/>
    <p:sldId id="272" r:id="rId18"/>
    <p:sldId id="273" r:id="rId19"/>
    <p:sldId id="274" r:id="rId20"/>
    <p:sldId id="276" r:id="rId21"/>
    <p:sldId id="277" r:id="rId22"/>
    <p:sldId id="278" r:id="rId23"/>
    <p:sldId id="279" r:id="rId24"/>
    <p:sldId id="281" r:id="rId25"/>
    <p:sldId id="280"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4732" autoAdjust="0"/>
  </p:normalViewPr>
  <p:slideViewPr>
    <p:cSldViewPr snapToGrid="0">
      <p:cViewPr varScale="1">
        <p:scale>
          <a:sx n="97" d="100"/>
          <a:sy n="97" d="100"/>
        </p:scale>
        <p:origin x="11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6D4DA-BE0B-4390-9630-2CBF2550A844}" type="datetimeFigureOut">
              <a:rPr lang="zh-CN" altLang="en-US" smtClean="0"/>
              <a:t>2017/12/29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C7BBF-F6AB-4579-AC4E-9D55BDD7E349}" type="slidenum">
              <a:rPr lang="zh-CN" altLang="en-US" smtClean="0"/>
              <a:t>‹#›</a:t>
            </a:fld>
            <a:endParaRPr lang="zh-CN" altLang="en-US"/>
          </a:p>
        </p:txBody>
      </p:sp>
    </p:spTree>
    <p:extLst>
      <p:ext uri="{BB962C8B-B14F-4D97-AF65-F5344CB8AC3E}">
        <p14:creationId xmlns:p14="http://schemas.microsoft.com/office/powerpoint/2010/main" val="195427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4</a:t>
            </a:fld>
            <a:endParaRPr lang="zh-CN" altLang="en-US"/>
          </a:p>
        </p:txBody>
      </p:sp>
    </p:spTree>
    <p:extLst>
      <p:ext uri="{BB962C8B-B14F-4D97-AF65-F5344CB8AC3E}">
        <p14:creationId xmlns:p14="http://schemas.microsoft.com/office/powerpoint/2010/main" val="423531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13</a:t>
            </a:fld>
            <a:endParaRPr lang="zh-CN" altLang="en-US"/>
          </a:p>
        </p:txBody>
      </p:sp>
    </p:spTree>
    <p:extLst>
      <p:ext uri="{BB962C8B-B14F-4D97-AF65-F5344CB8AC3E}">
        <p14:creationId xmlns:p14="http://schemas.microsoft.com/office/powerpoint/2010/main" val="701510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14</a:t>
            </a:fld>
            <a:endParaRPr lang="zh-CN" altLang="en-US"/>
          </a:p>
        </p:txBody>
      </p:sp>
    </p:spTree>
    <p:extLst>
      <p:ext uri="{BB962C8B-B14F-4D97-AF65-F5344CB8AC3E}">
        <p14:creationId xmlns:p14="http://schemas.microsoft.com/office/powerpoint/2010/main" val="96998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第一条规则保证了一个数据不会被同时读写。当一个写操作请求过来的时候，它必须要获得</a:t>
            </a:r>
            <a:r>
              <a:rPr lang="en-US" altLang="zh-CN" sz="1200" b="0" i="0" kern="1200" dirty="0" err="1" smtClean="0">
                <a:solidFill>
                  <a:schemeClr val="tx1"/>
                </a:solidFill>
                <a:effectLst/>
                <a:latin typeface="+mn-lt"/>
                <a:ea typeface="+mn-ea"/>
                <a:cs typeface="+mn-cs"/>
              </a:rPr>
              <a:t>V</a:t>
            </a:r>
            <a:r>
              <a:rPr lang="en-US" altLang="zh-CN" sz="1200" b="0" i="0" kern="1200" baseline="-25000" dirty="0" err="1"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个冗余拷贝的许可。而剩下的数量是</a:t>
            </a:r>
            <a:r>
              <a:rPr lang="en-US" altLang="zh-CN" sz="1200" b="0" i="0" kern="1200" dirty="0" smtClean="0">
                <a:solidFill>
                  <a:schemeClr val="tx1"/>
                </a:solidFill>
                <a:effectLst/>
                <a:latin typeface="+mn-lt"/>
                <a:ea typeface="+mn-ea"/>
                <a:cs typeface="+mn-cs"/>
              </a:rPr>
              <a:t>V-</a:t>
            </a:r>
            <a:r>
              <a:rPr lang="en-US" altLang="zh-CN" sz="1200" b="0" i="0" kern="1200" dirty="0" err="1" smtClean="0">
                <a:solidFill>
                  <a:schemeClr val="tx1"/>
                </a:solidFill>
                <a:effectLst/>
                <a:latin typeface="+mn-lt"/>
                <a:ea typeface="+mn-ea"/>
                <a:cs typeface="+mn-cs"/>
              </a:rPr>
              <a:t>V</a:t>
            </a:r>
            <a:r>
              <a:rPr lang="en-US" altLang="zh-CN" sz="1200" b="0" i="0" kern="1200" baseline="-25000" dirty="0" err="1"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 不够</a:t>
            </a:r>
            <a:r>
              <a:rPr lang="en-US" altLang="zh-CN" sz="1200" b="0" i="0" kern="1200" dirty="0" err="1" smtClean="0">
                <a:solidFill>
                  <a:schemeClr val="tx1"/>
                </a:solidFill>
                <a:effectLst/>
                <a:latin typeface="+mn-lt"/>
                <a:ea typeface="+mn-ea"/>
                <a:cs typeface="+mn-cs"/>
              </a:rPr>
              <a:t>V</a:t>
            </a:r>
            <a:r>
              <a:rPr lang="en-US" altLang="zh-CN" sz="1200" b="0" i="0" kern="1200" baseline="-25000" dirty="0" err="1"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，因此不能再有读请求过来了。同理，当读请求已经获得了</a:t>
            </a:r>
            <a:r>
              <a:rPr lang="en-US" altLang="zh-CN" sz="1200" b="0" i="0" kern="1200" dirty="0" err="1" smtClean="0">
                <a:solidFill>
                  <a:schemeClr val="tx1"/>
                </a:solidFill>
                <a:effectLst/>
                <a:latin typeface="+mn-lt"/>
                <a:ea typeface="+mn-ea"/>
                <a:cs typeface="+mn-cs"/>
              </a:rPr>
              <a:t>V</a:t>
            </a:r>
            <a:r>
              <a:rPr lang="en-US" altLang="zh-CN" sz="1200" b="0" i="0" kern="1200" baseline="-25000" dirty="0" err="1"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个冗余拷贝的许可时，写请求就无法获得许可了。</a:t>
            </a:r>
          </a:p>
          <a:p>
            <a:r>
              <a:rPr lang="zh-CN" altLang="en-US" sz="1200" b="0" i="0" kern="1200" dirty="0" smtClean="0">
                <a:solidFill>
                  <a:schemeClr val="tx1"/>
                </a:solidFill>
                <a:effectLst/>
                <a:latin typeface="+mn-lt"/>
                <a:ea typeface="+mn-ea"/>
                <a:cs typeface="+mn-cs"/>
              </a:rPr>
              <a:t>第二条规则保证了数据的串行化修改。一份数据的冗余拷贝不可能同时被两个写请求修改。</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抽屉</a:t>
            </a:r>
            <a:r>
              <a:rPr lang="zh-CN" altLang="zh-CN" sz="1200" kern="1200" dirty="0" smtClean="0">
                <a:solidFill>
                  <a:schemeClr val="tx1"/>
                </a:solidFill>
                <a:effectLst/>
                <a:latin typeface="+mn-lt"/>
                <a:ea typeface="+mn-ea"/>
                <a:cs typeface="+mn-cs"/>
              </a:rPr>
              <a:t>原理：桌上有十个苹果，要把这十个苹果放到九个抽屉里，无论怎样放，我们会发现至少会有一个抽屉里面至少放两个苹果。这一现象就是我们所说的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抽屉原理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抽屉原理的一般含义为：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如果每个抽屉代表一个集合，每一个苹果就可以代表一个元素，假如有</a:t>
            </a:r>
            <a:r>
              <a:rPr lang="en-US" altLang="zh-CN" sz="1200" kern="1200" dirty="0" err="1" smtClean="0">
                <a:solidFill>
                  <a:schemeClr val="tx1"/>
                </a:solidFill>
                <a:effectLst/>
                <a:latin typeface="+mn-lt"/>
                <a:ea typeface="+mn-ea"/>
                <a:cs typeface="+mn-cs"/>
              </a:rPr>
              <a:t>n+1</a:t>
            </a:r>
            <a:r>
              <a:rPr lang="zh-CN" altLang="zh-CN" sz="1200" kern="1200" dirty="0" smtClean="0">
                <a:solidFill>
                  <a:schemeClr val="tx1"/>
                </a:solidFill>
                <a:effectLst/>
                <a:latin typeface="+mn-lt"/>
                <a:ea typeface="+mn-ea"/>
                <a:cs typeface="+mn-cs"/>
              </a:rPr>
              <a:t>个元素放到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个集合中去，其中必定有一个集合里至少有两个元素。</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抽屉原理有时也被称为鸽巢原理。它是组合数学中一个重要的原理。</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15</a:t>
            </a:fld>
            <a:endParaRPr lang="zh-CN" altLang="en-US"/>
          </a:p>
        </p:txBody>
      </p:sp>
    </p:spTree>
    <p:extLst>
      <p:ext uri="{BB962C8B-B14F-4D97-AF65-F5344CB8AC3E}">
        <p14:creationId xmlns:p14="http://schemas.microsoft.com/office/powerpoint/2010/main" val="3501149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t>比如，上面的</a:t>
            </a:r>
            <a:r>
              <a:rPr lang="en-US" altLang="zh-CN" sz="1200" dirty="0" err="1" smtClean="0"/>
              <a:t>V2</a:t>
            </a:r>
            <a:r>
              <a:rPr lang="en-US" altLang="zh-CN" sz="1200" dirty="0" smtClean="0"/>
              <a:t> </a:t>
            </a:r>
            <a:r>
              <a:rPr lang="zh-CN" altLang="zh-CN" sz="1200" dirty="0" smtClean="0"/>
              <a:t>成功提交后（已经写入</a:t>
            </a:r>
            <a:r>
              <a:rPr lang="en-US" altLang="zh-CN" sz="1200" dirty="0" smtClean="0"/>
              <a:t>W=3</a:t>
            </a:r>
            <a:r>
              <a:rPr lang="zh-CN" altLang="zh-CN" sz="1200" dirty="0" smtClean="0"/>
              <a:t>份），尽管读取</a:t>
            </a:r>
            <a:r>
              <a:rPr lang="en-US" altLang="zh-CN" sz="1200" dirty="0" smtClean="0"/>
              <a:t>3</a:t>
            </a:r>
            <a:r>
              <a:rPr lang="zh-CN" altLang="zh-CN" sz="1200" dirty="0" smtClean="0"/>
              <a:t>个副本时一定能读到</a:t>
            </a:r>
            <a:r>
              <a:rPr lang="en-US" altLang="zh-CN" sz="1200" dirty="0" err="1" smtClean="0"/>
              <a:t>V2</a:t>
            </a:r>
            <a:r>
              <a:rPr lang="zh-CN" altLang="zh-CN" sz="1200" dirty="0" smtClean="0"/>
              <a:t>，如果刚好读到的是</a:t>
            </a:r>
            <a:r>
              <a:rPr lang="en-US" altLang="zh-CN" sz="1200" dirty="0" smtClean="0"/>
              <a:t>(</a:t>
            </a:r>
            <a:r>
              <a:rPr lang="en-US" altLang="zh-CN" sz="1200" dirty="0" err="1" smtClean="0"/>
              <a:t>V2</a:t>
            </a:r>
            <a:r>
              <a:rPr lang="zh-CN" altLang="zh-CN" sz="1200" dirty="0" smtClean="0"/>
              <a:t>，</a:t>
            </a:r>
            <a:r>
              <a:rPr lang="en-US" altLang="zh-CN" sz="1200" dirty="0" err="1" smtClean="0"/>
              <a:t>V2</a:t>
            </a:r>
            <a:r>
              <a:rPr lang="zh-CN" altLang="zh-CN" sz="1200" dirty="0" smtClean="0"/>
              <a:t>，</a:t>
            </a:r>
            <a:r>
              <a:rPr lang="en-US" altLang="zh-CN" sz="1200" dirty="0" err="1" smtClean="0"/>
              <a:t>V2</a:t>
            </a:r>
            <a:r>
              <a:rPr lang="zh-CN" altLang="zh-CN" sz="1200" dirty="0" smtClean="0"/>
              <a:t>），则此次读取的数据是最新成功提交的数据，因为</a:t>
            </a:r>
            <a:r>
              <a:rPr lang="en-US" altLang="zh-CN" sz="1200" dirty="0" smtClean="0"/>
              <a:t>W=3</a:t>
            </a:r>
            <a:r>
              <a:rPr lang="zh-CN" altLang="zh-CN" sz="1200" dirty="0" smtClean="0"/>
              <a:t>，而此时刚好读到了</a:t>
            </a:r>
            <a:r>
              <a:rPr lang="en-US" altLang="zh-CN" sz="1200" dirty="0" smtClean="0"/>
              <a:t>3</a:t>
            </a:r>
            <a:r>
              <a:rPr lang="zh-CN" altLang="zh-CN" sz="1200" dirty="0" smtClean="0"/>
              <a:t>份</a:t>
            </a:r>
            <a:r>
              <a:rPr lang="en-US" altLang="zh-CN" sz="1200" dirty="0" err="1" smtClean="0"/>
              <a:t>V2</a:t>
            </a:r>
            <a:r>
              <a:rPr lang="zh-CN" altLang="zh-CN" sz="1200" dirty="0" smtClean="0"/>
              <a:t>。如果读到的是（</a:t>
            </a:r>
            <a:r>
              <a:rPr lang="en-US" altLang="zh-CN" sz="1200" dirty="0" err="1" smtClean="0"/>
              <a:t>V2</a:t>
            </a:r>
            <a:r>
              <a:rPr lang="zh-CN"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），则无法确定是一个成功提交的版本，还需要继续再读，直到读到</a:t>
            </a:r>
            <a:r>
              <a:rPr lang="en-US" altLang="zh-CN" sz="1200" dirty="0" err="1" smtClean="0"/>
              <a:t>V2</a:t>
            </a:r>
            <a:r>
              <a:rPr lang="zh-CN" altLang="zh-CN" sz="1200" dirty="0" smtClean="0"/>
              <a:t>的达到</a:t>
            </a:r>
            <a:r>
              <a:rPr lang="en-US" altLang="zh-CN" sz="1200" dirty="0" smtClean="0"/>
              <a:t>3</a:t>
            </a:r>
            <a:r>
              <a:rPr lang="zh-CN" altLang="zh-CN" sz="1200" dirty="0" smtClean="0"/>
              <a:t>份为止，这时才能确定</a:t>
            </a:r>
            <a:r>
              <a:rPr lang="en-US" altLang="zh-CN" sz="1200" dirty="0" err="1" smtClean="0"/>
              <a:t>V2</a:t>
            </a:r>
            <a:r>
              <a:rPr lang="en-US" altLang="zh-CN" sz="1200" dirty="0" smtClean="0"/>
              <a:t> </a:t>
            </a:r>
            <a:r>
              <a:rPr lang="zh-CN" altLang="zh-CN" sz="1200" dirty="0" smtClean="0"/>
              <a:t>就是已经成功提交的最新的数据。</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indent="0">
              <a:buNone/>
            </a:pPr>
            <a:r>
              <a:rPr lang="en-US" altLang="zh-CN" sz="1200" dirty="0" smtClean="0"/>
              <a:t> </a:t>
            </a:r>
            <a:r>
              <a:rPr lang="zh-CN" altLang="zh-CN" sz="1200" dirty="0" smtClean="0"/>
              <a:t>至于如何处理同步过程中冲突的数据，则需要视情况而定。</a:t>
            </a:r>
            <a:endParaRPr lang="en-US" altLang="zh-CN" sz="1200" dirty="0" smtClean="0"/>
          </a:p>
          <a:p>
            <a:pPr marL="0" indent="0">
              <a:buNone/>
            </a:pPr>
            <a:r>
              <a:rPr lang="en-US" altLang="zh-CN" sz="1200" dirty="0" smtClean="0"/>
              <a:t> </a:t>
            </a:r>
            <a:r>
              <a:rPr lang="zh-CN" altLang="zh-CN" sz="1200" dirty="0" smtClean="0"/>
              <a:t>比如，</a:t>
            </a:r>
            <a:r>
              <a:rPr lang="en-US" altLang="zh-CN" sz="1200" dirty="0" smtClean="0"/>
              <a:t>(</a:t>
            </a:r>
            <a:r>
              <a:rPr lang="en-US" altLang="zh-CN" sz="1200" dirty="0" err="1" smtClean="0"/>
              <a:t>V2</a:t>
            </a:r>
            <a:r>
              <a:rPr lang="zh-CN" altLang="zh-CN" sz="1200" dirty="0" smtClean="0"/>
              <a:t>，</a:t>
            </a:r>
            <a:r>
              <a:rPr lang="en-US" altLang="zh-CN" sz="1200" dirty="0" err="1" smtClean="0"/>
              <a:t>V2</a:t>
            </a:r>
            <a:r>
              <a:rPr lang="zh-CN"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a:t>
            </a:r>
            <a:r>
              <a:rPr lang="en-US" altLang="zh-CN" sz="1200" dirty="0" smtClean="0"/>
              <a:t>R=3</a:t>
            </a:r>
            <a:r>
              <a:rPr lang="zh-CN" altLang="zh-CN" sz="1200" dirty="0" smtClean="0"/>
              <a:t>，如果读取的</a:t>
            </a:r>
            <a:r>
              <a:rPr lang="en-US" altLang="zh-CN" sz="1200" dirty="0" smtClean="0"/>
              <a:t>3</a:t>
            </a:r>
            <a:r>
              <a:rPr lang="zh-CN" altLang="zh-CN" sz="1200" dirty="0" smtClean="0"/>
              <a:t>个副本是：</a:t>
            </a:r>
            <a:r>
              <a:rPr lang="en-US"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a:t>
            </a:r>
            <a:r>
              <a:rPr lang="en-US" altLang="zh-CN" sz="1200" dirty="0" err="1" smtClean="0"/>
              <a:t>V1</a:t>
            </a:r>
            <a:r>
              <a:rPr lang="en-US" altLang="zh-CN" sz="1200" dirty="0" smtClean="0"/>
              <a:t>)</a:t>
            </a:r>
            <a:r>
              <a:rPr lang="zh-CN" altLang="zh-CN" sz="1200" dirty="0" smtClean="0"/>
              <a:t>则高版本的 </a:t>
            </a:r>
            <a:r>
              <a:rPr lang="en-US" altLang="zh-CN" sz="1200" dirty="0" smtClean="0"/>
              <a:t>   </a:t>
            </a:r>
            <a:r>
              <a:rPr lang="en-US" altLang="zh-CN" sz="1200" dirty="0" err="1" smtClean="0"/>
              <a:t>V2</a:t>
            </a:r>
            <a:r>
              <a:rPr lang="zh-CN" altLang="zh-CN" sz="1200" dirty="0" smtClean="0"/>
              <a:t>需要丢弃。</a:t>
            </a:r>
          </a:p>
          <a:p>
            <a:pPr marL="0" indent="0">
              <a:buNone/>
            </a:pPr>
            <a:r>
              <a:rPr lang="zh-CN" altLang="zh-CN" sz="1200" dirty="0" smtClean="0"/>
              <a:t>如果读取的</a:t>
            </a:r>
            <a:r>
              <a:rPr lang="en-US" altLang="zh-CN" sz="1200" dirty="0" smtClean="0"/>
              <a:t>3</a:t>
            </a:r>
            <a:r>
              <a:rPr lang="zh-CN" altLang="zh-CN" sz="1200" dirty="0" smtClean="0"/>
              <a:t>个副本是（</a:t>
            </a:r>
            <a:r>
              <a:rPr lang="en-US" altLang="zh-CN" sz="1200" dirty="0" err="1" smtClean="0"/>
              <a:t>V2</a:t>
            </a:r>
            <a:r>
              <a:rPr lang="zh-CN" altLang="zh-CN" sz="1200" dirty="0" smtClean="0"/>
              <a:t>，</a:t>
            </a:r>
            <a:r>
              <a:rPr lang="en-US" altLang="zh-CN" sz="1200" dirty="0" err="1" smtClean="0"/>
              <a:t>V1</a:t>
            </a:r>
            <a:r>
              <a:rPr lang="zh-CN" altLang="zh-CN" sz="1200" dirty="0" smtClean="0"/>
              <a:t>，</a:t>
            </a:r>
            <a:r>
              <a:rPr lang="en-US" altLang="zh-CN" sz="1200" dirty="0" err="1" smtClean="0"/>
              <a:t>V1</a:t>
            </a:r>
            <a:r>
              <a:rPr lang="zh-CN" altLang="zh-CN" sz="1200" dirty="0" smtClean="0"/>
              <a:t>），则低版本的</a:t>
            </a:r>
            <a:r>
              <a:rPr lang="en-US" altLang="zh-CN" sz="1200" dirty="0" err="1" smtClean="0"/>
              <a:t>V1</a:t>
            </a:r>
            <a:r>
              <a:rPr lang="zh-CN" altLang="zh-CN" sz="1200" dirty="0" smtClean="0"/>
              <a:t>需要同步到</a:t>
            </a:r>
            <a:r>
              <a:rPr lang="en-US" altLang="zh-CN" sz="1200" dirty="0" err="1" smtClean="0"/>
              <a:t>V2</a:t>
            </a:r>
            <a:r>
              <a:rPr lang="zh-CN" altLang="zh-CN" sz="1200" dirty="0" smtClean="0"/>
              <a:t>。</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dirty="0" smtClean="0"/>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16</a:t>
            </a:fld>
            <a:endParaRPr lang="zh-CN" altLang="en-US"/>
          </a:p>
        </p:txBody>
      </p:sp>
    </p:spTree>
    <p:extLst>
      <p:ext uri="{BB962C8B-B14F-4D97-AF65-F5344CB8AC3E}">
        <p14:creationId xmlns:p14="http://schemas.microsoft.com/office/powerpoint/2010/main" val="2335080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smtClean="0"/>
              <a:t>Paxos</a:t>
            </a:r>
            <a:r>
              <a:rPr lang="zh-CN" altLang="zh-CN" b="1" dirty="0" smtClean="0"/>
              <a:t>基于的数学原理： </a:t>
            </a:r>
            <a:endParaRPr lang="zh-CN" altLang="zh-CN" dirty="0" smtClean="0"/>
          </a:p>
          <a:p>
            <a:pPr marL="0" indent="0">
              <a:buNone/>
            </a:pPr>
            <a:r>
              <a:rPr lang="zh-CN" altLang="zh-CN" sz="1200" dirty="0" smtClean="0"/>
              <a:t>我们称大多数进程组成的集合为法定集合，两个法定集合必然存在非空交集，即至少有一个公共进程，称为法定集合性质。</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dirty="0" smtClean="0"/>
          </a:p>
          <a:p>
            <a:r>
              <a:rPr lang="en-US" altLang="zh-CN" sz="1200" b="1" kern="1200" dirty="0" smtClean="0">
                <a:solidFill>
                  <a:schemeClr val="tx1"/>
                </a:solidFill>
                <a:effectLst/>
                <a:latin typeface="+mn-lt"/>
                <a:ea typeface="+mn-ea"/>
                <a:cs typeface="+mn-cs"/>
              </a:rPr>
              <a:t>Paxos</a:t>
            </a:r>
            <a:r>
              <a:rPr lang="zh-CN" altLang="zh-CN" sz="1200" b="1" kern="1200" dirty="0" smtClean="0">
                <a:solidFill>
                  <a:schemeClr val="tx1"/>
                </a:solidFill>
                <a:effectLst/>
                <a:latin typeface="+mn-lt"/>
                <a:ea typeface="+mn-ea"/>
                <a:cs typeface="+mn-cs"/>
              </a:rPr>
              <a:t>保证的一致性如下：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不存在这样的情形，某个时刻</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被决定为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，而另一个时刻</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又决定为另一个值</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。由这个定义我们也看到，当</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的值被决定后，</a:t>
            </a:r>
            <a:r>
              <a:rPr lang="en-US" altLang="zh-CN" sz="1200" kern="1200" dirty="0"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保证了它就像是个单机的不可变变量，不再更改。也因此，对于一个客户端可以多次改写值的可读写变量在不同的节点上的一致性问题，</a:t>
            </a:r>
            <a:r>
              <a:rPr lang="en-US" altLang="zh-CN" sz="1200" kern="1200" dirty="0"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并不能直接解决，它需要和状态机复制结合。</a:t>
            </a:r>
          </a:p>
          <a:p>
            <a:r>
              <a:rPr lang="zh-CN" altLang="zh-CN" sz="1200" b="1" kern="1200" dirty="0" smtClean="0">
                <a:solidFill>
                  <a:schemeClr val="tx1"/>
                </a:solidFill>
                <a:effectLst/>
                <a:latin typeface="+mn-lt"/>
                <a:ea typeface="+mn-ea"/>
                <a:cs typeface="+mn-cs"/>
              </a:rPr>
              <a:t>平等性原则：</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中进程之间是平等的，即不存在一个特殊的进程，这是由于如果协议依赖于某个特殊的进程，那么这个进程挂掉势必会影响协议</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而对于分布式环境，无法保证单个进程必然必活，能够容忍一定数量的进程挂掉，是分布式协议的必然要求。</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17</a:t>
            </a:fld>
            <a:endParaRPr lang="zh-CN" altLang="en-US"/>
          </a:p>
        </p:txBody>
      </p:sp>
    </p:spTree>
    <p:extLst>
      <p:ext uri="{BB962C8B-B14F-4D97-AF65-F5344CB8AC3E}">
        <p14:creationId xmlns:p14="http://schemas.microsoft.com/office/powerpoint/2010/main" val="232942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18</a:t>
            </a:fld>
            <a:endParaRPr lang="zh-CN" altLang="en-US"/>
          </a:p>
        </p:txBody>
      </p:sp>
    </p:spTree>
    <p:extLst>
      <p:ext uri="{BB962C8B-B14F-4D97-AF65-F5344CB8AC3E}">
        <p14:creationId xmlns:p14="http://schemas.microsoft.com/office/powerpoint/2010/main" val="287980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整个</a:t>
            </a:r>
            <a:r>
              <a:rPr lang="en-US" altLang="zh-CN" sz="1200" kern="1200" dirty="0" err="1"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协议过程看似复杂难懂，但只要把握和理解这两点就基本理解了</a:t>
            </a:r>
            <a:r>
              <a:rPr lang="en-US" altLang="zh-CN" sz="1200" kern="1200" dirty="0" err="1" smtClean="0">
                <a:solidFill>
                  <a:schemeClr val="tx1"/>
                </a:solidFill>
                <a:effectLst/>
                <a:latin typeface="+mn-lt"/>
                <a:ea typeface="+mn-ea"/>
                <a:cs typeface="+mn-cs"/>
              </a:rPr>
              <a:t>paxos</a:t>
            </a:r>
            <a:r>
              <a:rPr lang="zh-CN" altLang="zh-CN" sz="1200" kern="1200" dirty="0" smtClean="0">
                <a:solidFill>
                  <a:schemeClr val="tx1"/>
                </a:solidFill>
                <a:effectLst/>
                <a:latin typeface="+mn-lt"/>
                <a:ea typeface="+mn-ea"/>
                <a:cs typeface="+mn-cs"/>
              </a:rPr>
              <a:t>的精髓：</a:t>
            </a:r>
          </a:p>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理解第一阶段</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的处理流程：如果本地已经写入了，不再接受和同意后面的所有请求，并返回本地写入的值；如果本地未写入，则本地记录该请求的版本号，并不再接受其他版本号的请求，简单来说只信任最后一次提交的版本号的请求，使其他版本号写入失效；</a:t>
            </a:r>
          </a:p>
          <a:p>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理解第二阶段</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的处理流程：未超过半数</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响应，提议失败；超过半数的</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值都为空才提交自身要写入的值，否则选择非空值里版本号最大的值提交，最大的区别在于是提交的值是自身的还是使用以前提交的。</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19</a:t>
            </a:fld>
            <a:endParaRPr lang="zh-CN" altLang="en-US"/>
          </a:p>
        </p:txBody>
      </p:sp>
    </p:spTree>
    <p:extLst>
      <p:ext uri="{BB962C8B-B14F-4D97-AF65-F5344CB8AC3E}">
        <p14:creationId xmlns:p14="http://schemas.microsoft.com/office/powerpoint/2010/main" val="3896345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目标：</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向</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a:t>
            </a:r>
            <a:r>
              <a:rPr lang="en-US" altLang="zh-CN" sz="1200" kern="1200" dirty="0" err="1" smtClean="0">
                <a:solidFill>
                  <a:schemeClr val="tx1"/>
                </a:solidFill>
                <a:effectLst/>
                <a:latin typeface="+mn-lt"/>
                <a:ea typeface="+mn-ea"/>
                <a:cs typeface="+mn-cs"/>
              </a:rPr>
              <a:t>aceptort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变量写为</a:t>
            </a:r>
            <a:r>
              <a:rPr lang="en-US" altLang="zh-CN" sz="1200" kern="1200" dirty="0" err="1" smtClean="0">
                <a:solidFill>
                  <a:schemeClr val="tx1"/>
                </a:solidFill>
                <a:effectLst/>
                <a:latin typeface="+mn-lt"/>
                <a:ea typeface="+mn-ea"/>
                <a:cs typeface="+mn-cs"/>
              </a:rPr>
              <a:t>v1</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第一阶段</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发起</a:t>
            </a:r>
            <a:r>
              <a:rPr lang="en-US" altLang="zh-CN" sz="1200" kern="1200" dirty="0" smtClean="0">
                <a:solidFill>
                  <a:schemeClr val="tx1"/>
                </a:solidFill>
                <a:effectLst/>
                <a:latin typeface="+mn-lt"/>
                <a:ea typeface="+mn-ea"/>
                <a:cs typeface="+mn-cs"/>
              </a:rPr>
              <a:t>prepare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n1</a:t>
            </a:r>
            <a:r>
              <a:rPr lang="zh-CN" altLang="zh-CN" sz="1200" kern="1200" dirty="0" smtClean="0">
                <a:solidFill>
                  <a:schemeClr val="tx1"/>
                </a:solidFill>
                <a:effectLst/>
                <a:latin typeface="+mn-lt"/>
                <a:ea typeface="+mn-ea"/>
                <a:cs typeface="+mn-cs"/>
              </a:rPr>
              <a:t>是递增提议版本号，发送给</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，说，我现在要写</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这个变量，我的版本号是</a:t>
            </a:r>
            <a:r>
              <a:rPr lang="en-US" altLang="zh-CN" sz="1200" kern="1200" dirty="0" err="1" smtClean="0">
                <a:solidFill>
                  <a:schemeClr val="tx1"/>
                </a:solidFill>
                <a:effectLst/>
                <a:latin typeface="+mn-lt"/>
                <a:ea typeface="+mn-ea"/>
                <a:cs typeface="+mn-cs"/>
              </a:rPr>
              <a:t>n1</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第一阶段</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的消息，比对自己内部保存的内容，发现之前</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null</a:t>
            </a:r>
            <a:r>
              <a:rPr lang="zh-CN" altLang="zh-CN" sz="1200" kern="1200" dirty="0" smtClean="0">
                <a:solidFill>
                  <a:schemeClr val="tx1"/>
                </a:solidFill>
                <a:effectLst/>
                <a:latin typeface="+mn-lt"/>
                <a:ea typeface="+mn-ea"/>
                <a:cs typeface="+mn-cs"/>
              </a:rPr>
              <a:t>）没有被写入且未收到过提议，都返回给</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，并在内部记录</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这个变量，已经有</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申请提议了，提议版本号是</a:t>
            </a:r>
            <a:r>
              <a:rPr lang="en-US" altLang="zh-CN" sz="1200" kern="1200" dirty="0" err="1" smtClean="0">
                <a:solidFill>
                  <a:schemeClr val="tx1"/>
                </a:solidFill>
                <a:effectLst/>
                <a:latin typeface="+mn-lt"/>
                <a:ea typeface="+mn-ea"/>
                <a:cs typeface="+mn-cs"/>
              </a:rPr>
              <a:t>n1</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第二阶段</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的响应，响应内容都是：</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变量现在还没有写入，你可以来写。</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确认获得超过半数以上</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同意，发起第二阶段写入操作：</a:t>
            </a:r>
            <a:r>
              <a:rPr lang="en-US" altLang="zh-CN" sz="1200" kern="1200" dirty="0" smtClean="0">
                <a:solidFill>
                  <a:schemeClr val="tx1"/>
                </a:solidFill>
                <a:effectLst/>
                <a:latin typeface="+mn-lt"/>
                <a:ea typeface="+mn-ea"/>
                <a:cs typeface="+mn-cs"/>
              </a:rPr>
              <a:t>accept</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v1,n1</a:t>
            </a:r>
            <a:r>
              <a:rPr lang="zh-CN" altLang="zh-CN" sz="1200" kern="1200" dirty="0" smtClean="0">
                <a:solidFill>
                  <a:schemeClr val="tx1"/>
                </a:solidFill>
                <a:effectLst/>
                <a:latin typeface="+mn-lt"/>
                <a:ea typeface="+mn-ea"/>
                <a:cs typeface="+mn-cs"/>
              </a:rPr>
              <a:t>），告诉</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我现在要把</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变量协议</a:t>
            </a:r>
            <a:r>
              <a:rPr lang="en-US" altLang="zh-CN" sz="1200" kern="1200" dirty="0" err="1" smtClean="0">
                <a:solidFill>
                  <a:schemeClr val="tx1"/>
                </a:solidFill>
                <a:effectLst/>
                <a:latin typeface="+mn-lt"/>
                <a:ea typeface="+mn-ea"/>
                <a:cs typeface="+mn-cs"/>
              </a:rPr>
              <a:t>v1</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我的版本号是刚刚获得通过的</a:t>
            </a:r>
            <a:r>
              <a:rPr lang="en-US" altLang="zh-CN" sz="1200" kern="1200" dirty="0" err="1" smtClean="0">
                <a:solidFill>
                  <a:schemeClr val="tx1"/>
                </a:solidFill>
                <a:effectLst/>
                <a:latin typeface="+mn-lt"/>
                <a:ea typeface="+mn-ea"/>
                <a:cs typeface="+mn-cs"/>
              </a:rPr>
              <a:t>n1</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第二阶段</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accept</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v1,n1</a:t>
            </a:r>
            <a:r>
              <a:rPr lang="zh-CN" altLang="zh-CN" sz="1200" kern="1200" dirty="0" smtClean="0">
                <a:solidFill>
                  <a:schemeClr val="tx1"/>
                </a:solidFill>
                <a:effectLst/>
                <a:latin typeface="+mn-lt"/>
                <a:ea typeface="+mn-ea"/>
                <a:cs typeface="+mn-cs"/>
              </a:rPr>
              <a:t>），比对自身的版本号是一致的，保存成功，并响应</a:t>
            </a:r>
            <a:r>
              <a:rPr lang="en-US" altLang="zh-CN" sz="1200" kern="1200" dirty="0" smtClean="0">
                <a:solidFill>
                  <a:schemeClr val="tx1"/>
                </a:solidFill>
                <a:effectLst/>
                <a:latin typeface="+mn-lt"/>
                <a:ea typeface="+mn-ea"/>
                <a:cs typeface="+mn-cs"/>
              </a:rPr>
              <a:t>accepted</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v1,n1</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结果阶段：</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accepted</a:t>
            </a:r>
            <a:r>
              <a:rPr lang="zh-CN" altLang="zh-CN" sz="1200" kern="1200" dirty="0" smtClean="0">
                <a:solidFill>
                  <a:schemeClr val="tx1"/>
                </a:solidFill>
                <a:effectLst/>
                <a:latin typeface="+mn-lt"/>
                <a:ea typeface="+mn-ea"/>
                <a:cs typeface="+mn-cs"/>
              </a:rPr>
              <a:t>响应都成功，超过半数响应成功，到此</a:t>
            </a:r>
            <a:r>
              <a:rPr lang="en-US" altLang="zh-CN" sz="1200" kern="1200" dirty="0" smtClean="0">
                <a:solidFill>
                  <a:schemeClr val="tx1"/>
                </a:solidFill>
                <a:effectLst/>
                <a:latin typeface="+mn-lt"/>
                <a:ea typeface="+mn-ea"/>
                <a:cs typeface="+mn-cs"/>
              </a:rPr>
              <a:t>name</a:t>
            </a:r>
            <a:r>
              <a:rPr lang="zh-CN" altLang="zh-CN" sz="1200" kern="1200" dirty="0" smtClean="0">
                <a:solidFill>
                  <a:schemeClr val="tx1"/>
                </a:solidFill>
                <a:effectLst/>
                <a:latin typeface="+mn-lt"/>
                <a:ea typeface="+mn-ea"/>
                <a:cs typeface="+mn-cs"/>
              </a:rPr>
              <a:t>变量被确定为</a:t>
            </a:r>
            <a:r>
              <a:rPr lang="en-US" altLang="zh-CN" sz="1200" kern="1200" dirty="0" err="1" smtClean="0">
                <a:solidFill>
                  <a:schemeClr val="tx1"/>
                </a:solidFill>
                <a:effectLst/>
                <a:latin typeface="+mn-lt"/>
                <a:ea typeface="+mn-ea"/>
                <a:cs typeface="+mn-cs"/>
              </a:rPr>
              <a:t>v1</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第一种情况：</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提议正常，未超过</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失败情况</a:t>
            </a:r>
          </a:p>
          <a:p>
            <a:r>
              <a:rPr lang="zh-CN" altLang="zh-CN" sz="1200" kern="1200" dirty="0" smtClean="0">
                <a:solidFill>
                  <a:schemeClr val="tx1"/>
                </a:solidFill>
                <a:effectLst/>
                <a:latin typeface="+mn-lt"/>
                <a:ea typeface="+mn-ea"/>
                <a:cs typeface="+mn-cs"/>
              </a:rPr>
              <a:t>问题：还是上面的例子，如果第二阶段</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，只有</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响应接收提议成功，另外</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个没有响应怎么处理呢？</a:t>
            </a:r>
          </a:p>
          <a:p>
            <a:r>
              <a:rPr lang="zh-CN" altLang="zh-CN" sz="1200" kern="1200" dirty="0" smtClean="0">
                <a:solidFill>
                  <a:schemeClr val="tx1"/>
                </a:solidFill>
                <a:effectLst/>
                <a:latin typeface="+mn-lt"/>
                <a:ea typeface="+mn-ea"/>
                <a:cs typeface="+mn-cs"/>
              </a:rPr>
              <a:t>处理：</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发现只有</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个成功，已经超过半数，那么还是认为提议成功，并把消息传递给</a:t>
            </a:r>
            <a:r>
              <a:rPr lang="en-US" altLang="zh-CN" sz="1200" kern="1200" dirty="0" smtClean="0">
                <a:solidFill>
                  <a:schemeClr val="tx1"/>
                </a:solidFill>
                <a:effectLst/>
                <a:latin typeface="+mn-lt"/>
                <a:ea typeface="+mn-ea"/>
                <a:cs typeface="+mn-cs"/>
              </a:rPr>
              <a:t>learner</a:t>
            </a:r>
            <a:r>
              <a:rPr lang="zh-CN" altLang="zh-CN" sz="1200" kern="1200" dirty="0" smtClean="0">
                <a:solidFill>
                  <a:schemeClr val="tx1"/>
                </a:solidFill>
                <a:effectLst/>
                <a:latin typeface="+mn-lt"/>
                <a:ea typeface="+mn-ea"/>
                <a:cs typeface="+mn-cs"/>
              </a:rPr>
              <a:t>，由</a:t>
            </a:r>
            <a:r>
              <a:rPr lang="en-US" altLang="zh-CN" sz="1200" kern="1200" dirty="0" smtClean="0">
                <a:solidFill>
                  <a:schemeClr val="tx1"/>
                </a:solidFill>
                <a:effectLst/>
                <a:latin typeface="+mn-lt"/>
                <a:ea typeface="+mn-ea"/>
                <a:cs typeface="+mn-cs"/>
              </a:rPr>
              <a:t>learner</a:t>
            </a:r>
            <a:r>
              <a:rPr lang="zh-CN" altLang="zh-CN" sz="1200" kern="1200" dirty="0" smtClean="0">
                <a:solidFill>
                  <a:schemeClr val="tx1"/>
                </a:solidFill>
                <a:effectLst/>
                <a:latin typeface="+mn-lt"/>
                <a:ea typeface="+mn-ea"/>
                <a:cs typeface="+mn-cs"/>
              </a:rPr>
              <a:t>角色将确定的提议通知给所有</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，最终使最后未响应的</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也同步更新，通过</a:t>
            </a:r>
            <a:r>
              <a:rPr lang="en-US" altLang="zh-CN" sz="1200" kern="1200" dirty="0" smtClean="0">
                <a:solidFill>
                  <a:schemeClr val="tx1"/>
                </a:solidFill>
                <a:effectLst/>
                <a:latin typeface="+mn-lt"/>
                <a:ea typeface="+mn-ea"/>
                <a:cs typeface="+mn-cs"/>
              </a:rPr>
              <a:t>learner</a:t>
            </a:r>
            <a:r>
              <a:rPr lang="zh-CN" altLang="zh-CN" sz="1200" kern="1200" dirty="0" smtClean="0">
                <a:solidFill>
                  <a:schemeClr val="tx1"/>
                </a:solidFill>
                <a:effectLst/>
                <a:latin typeface="+mn-lt"/>
                <a:ea typeface="+mn-ea"/>
                <a:cs typeface="+mn-cs"/>
              </a:rPr>
              <a:t>角色使所有</a:t>
            </a:r>
            <a:r>
              <a:rPr lang="en-US" altLang="zh-CN" sz="1200" kern="1200" dirty="0" smtClean="0">
                <a:solidFill>
                  <a:schemeClr val="tx1"/>
                </a:solidFill>
                <a:effectLst/>
                <a:latin typeface="+mn-lt"/>
                <a:ea typeface="+mn-ea"/>
                <a:cs typeface="+mn-cs"/>
              </a:rPr>
              <a:t>Acceptor</a:t>
            </a:r>
            <a:r>
              <a:rPr lang="zh-CN" altLang="zh-CN" sz="1200" kern="1200" dirty="0" smtClean="0">
                <a:solidFill>
                  <a:schemeClr val="tx1"/>
                </a:solidFill>
                <a:effectLst/>
                <a:latin typeface="+mn-lt"/>
                <a:ea typeface="+mn-ea"/>
                <a:cs typeface="+mn-cs"/>
              </a:rPr>
              <a:t>达到最终一致性。</a:t>
            </a:r>
          </a:p>
          <a:p>
            <a:pPr lvl="0"/>
            <a:r>
              <a:rPr lang="zh-CN" altLang="zh-CN" sz="1200" kern="1200" dirty="0" smtClean="0">
                <a:solidFill>
                  <a:schemeClr val="tx1"/>
                </a:solidFill>
                <a:effectLst/>
                <a:latin typeface="+mn-lt"/>
                <a:ea typeface="+mn-ea"/>
                <a:cs typeface="+mn-cs"/>
              </a:rPr>
              <a:t>第二种情况：</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提议正常，但超过</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失败情况</a:t>
            </a:r>
          </a:p>
          <a:p>
            <a:r>
              <a:rPr lang="zh-CN" altLang="zh-CN" sz="1200" kern="1200" dirty="0" smtClean="0">
                <a:solidFill>
                  <a:schemeClr val="tx1"/>
                </a:solidFill>
                <a:effectLst/>
                <a:latin typeface="+mn-lt"/>
                <a:ea typeface="+mn-ea"/>
                <a:cs typeface="+mn-cs"/>
              </a:rPr>
              <a:t>问题：假设有</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个</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失败，又该如何处理呢？</a:t>
            </a:r>
          </a:p>
          <a:p>
            <a:r>
              <a:rPr lang="zh-CN" altLang="zh-CN" sz="1200" kern="1200" dirty="0" smtClean="0">
                <a:solidFill>
                  <a:schemeClr val="tx1"/>
                </a:solidFill>
                <a:effectLst/>
                <a:latin typeface="+mn-lt"/>
                <a:ea typeface="+mn-ea"/>
                <a:cs typeface="+mn-cs"/>
              </a:rPr>
              <a:t>处理：由于未达到超过半数同意条件，</a:t>
            </a:r>
            <a:r>
              <a:rPr lang="en-US" altLang="zh-CN" sz="1200" kern="1200" dirty="0" smtClean="0">
                <a:solidFill>
                  <a:schemeClr val="tx1"/>
                </a:solidFill>
                <a:effectLst/>
                <a:latin typeface="+mn-lt"/>
                <a:ea typeface="+mn-ea"/>
                <a:cs typeface="+mn-cs"/>
              </a:rPr>
              <a:t>proposer</a:t>
            </a:r>
            <a:r>
              <a:rPr lang="zh-CN" altLang="zh-CN" sz="1200" kern="1200" dirty="0" smtClean="0">
                <a:solidFill>
                  <a:schemeClr val="tx1"/>
                </a:solidFill>
                <a:effectLst/>
                <a:latin typeface="+mn-lt"/>
                <a:ea typeface="+mn-ea"/>
                <a:cs typeface="+mn-cs"/>
              </a:rPr>
              <a:t>要么直接提示失败，要么递增版本号重新发起提议，如果重新发起提议对于第一次写入成功的</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不会修改，另外两个</a:t>
            </a:r>
            <a:r>
              <a:rPr lang="en-US" altLang="zh-CN" sz="1200" kern="1200" dirty="0" err="1" smtClean="0">
                <a:solidFill>
                  <a:schemeClr val="tx1"/>
                </a:solidFill>
                <a:effectLst/>
                <a:latin typeface="+mn-lt"/>
                <a:ea typeface="+mn-ea"/>
                <a:cs typeface="+mn-cs"/>
              </a:rPr>
              <a:t>accpetor</a:t>
            </a:r>
            <a:r>
              <a:rPr lang="zh-CN" altLang="zh-CN" sz="1200" kern="1200" dirty="0" smtClean="0">
                <a:solidFill>
                  <a:schemeClr val="tx1"/>
                </a:solidFill>
                <a:effectLst/>
                <a:latin typeface="+mn-lt"/>
                <a:ea typeface="+mn-ea"/>
                <a:cs typeface="+mn-cs"/>
              </a:rPr>
              <a:t>会重新接受提议，达到最终成功。</a:t>
            </a:r>
          </a:p>
          <a:p>
            <a:pPr lvl="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20</a:t>
            </a:fld>
            <a:endParaRPr lang="zh-CN" altLang="en-US"/>
          </a:p>
        </p:txBody>
      </p:sp>
    </p:spTree>
    <p:extLst>
      <p:ext uri="{BB962C8B-B14F-4D97-AF65-F5344CB8AC3E}">
        <p14:creationId xmlns:p14="http://schemas.microsoft.com/office/powerpoint/2010/main" val="79246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）首先“提议者</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贿赂了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个“接受者”</a:t>
            </a:r>
            <a:endParaRPr lang="en-US" altLang="zh-CN" sz="1200" b="0" i="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个“接受者”记录下贿赂金额，因为目前只有一个“提议者”出价，因此</a:t>
            </a:r>
            <a:r>
              <a:rPr lang="en-US" altLang="zh-CN" sz="1200" kern="1200" dirty="0" smtClean="0">
                <a:solidFill>
                  <a:schemeClr val="tx1"/>
                </a:solidFill>
                <a:effectLst/>
                <a:latin typeface="+mn-lt"/>
                <a:ea typeface="+mn-ea"/>
                <a:cs typeface="+mn-cs"/>
              </a:rPr>
              <a:t>%241</a:t>
            </a:r>
            <a:r>
              <a:rPr lang="zh-CN" altLang="en-US" sz="1200" kern="1200" dirty="0" smtClean="0">
                <a:solidFill>
                  <a:schemeClr val="tx1"/>
                </a:solidFill>
                <a:effectLst/>
                <a:latin typeface="+mn-lt"/>
                <a:ea typeface="+mn-ea"/>
                <a:cs typeface="+mn-cs"/>
              </a:rPr>
              <a:t>就是最高的了，所以“接受者”们返回贿赂成功。此外，因为没有任何先前的意见领袖提出的提议，因此“接受者”们告诉“提议者</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没有之前接受过的提议（自然也就没有上一个意见领袖的贿赂金额了）。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21</a:t>
            </a:fld>
            <a:endParaRPr lang="zh-CN" altLang="en-US"/>
          </a:p>
        </p:txBody>
      </p:sp>
    </p:spTree>
    <p:extLst>
      <p:ext uri="{BB962C8B-B14F-4D97-AF65-F5344CB8AC3E}">
        <p14:creationId xmlns:p14="http://schemas.microsoft.com/office/powerpoint/2010/main" val="108395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”向“接受者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”提出了自己的提议：</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号提议，并告知自己之前已贿赂</a:t>
            </a:r>
            <a:r>
              <a:rPr lang="en-US" altLang="zh-CN" sz="1200" kern="1200" dirty="0" smtClean="0">
                <a:solidFill>
                  <a:schemeClr val="tx1"/>
                </a:solidFill>
                <a:effectLst/>
                <a:latin typeface="+mn-lt"/>
                <a:ea typeface="+mn-ea"/>
                <a:cs typeface="+mn-cs"/>
              </a:rPr>
              <a:t>$1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）“接受者”检查了一下，目前记录的贿赂金额就是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，于是接受了这一提议，并把</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号提议记录在案。</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22</a:t>
            </a:fld>
            <a:endParaRPr lang="zh-CN" altLang="en-US"/>
          </a:p>
        </p:txBody>
      </p:sp>
    </p:spTree>
    <p:extLst>
      <p:ext uri="{BB962C8B-B14F-4D97-AF65-F5344CB8AC3E}">
        <p14:creationId xmlns:p14="http://schemas.microsoft.com/office/powerpoint/2010/main" val="1044558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副本提高了可用性，降低了一致性</a:t>
            </a:r>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5</a:t>
            </a:fld>
            <a:endParaRPr lang="zh-CN" altLang="en-US"/>
          </a:p>
        </p:txBody>
      </p:sp>
    </p:spTree>
    <p:extLst>
      <p:ext uri="{BB962C8B-B14F-4D97-AF65-F5344CB8AC3E}">
        <p14:creationId xmlns:p14="http://schemas.microsoft.com/office/powerpoint/2010/main" val="1082376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）在“提议者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发起提议前，土豪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出现，他开始用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贿赂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立刻被收买，将贿赂金额改为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。但是，不同的是：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告诉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之前我已经接受过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号提议了，同时</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贿赂过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告诉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，之前没有接受过其他意见领袖的提议，也没有上一个意见领袖的贿赂金额。</a:t>
            </a:r>
          </a:p>
          <a:p>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23</a:t>
            </a:fld>
            <a:endParaRPr lang="zh-CN" altLang="en-US"/>
          </a:p>
        </p:txBody>
      </p:sp>
    </p:spTree>
    <p:extLst>
      <p:ext uri="{BB962C8B-B14F-4D97-AF65-F5344CB8AC3E}">
        <p14:creationId xmlns:p14="http://schemas.microsoft.com/office/powerpoint/2010/main" val="3880936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）这时，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回过神来了，他向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发起</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号提议，并带着信息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我前期已经贿赂过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开始答复：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检查了一下自己记录的贿赂金额，然后表示，已经有人出价到</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了，而你之前只出到</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，不接受你的提议，再见。但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检查了一下自己记录的贿赂金额，目前记录的贿赂金额就是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，于是接受了这一提议，并把</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号提议记录在案。</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）到这里，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已经得到两个接受者的赞同，已经得到了多数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的赞同。于是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确定</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号提议最终通过。</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24</a:t>
            </a:fld>
            <a:endParaRPr lang="zh-CN" altLang="en-US"/>
          </a:p>
        </p:txBody>
      </p:sp>
    </p:spTree>
    <p:extLst>
      <p:ext uri="{BB962C8B-B14F-4D97-AF65-F5344CB8AC3E}">
        <p14:creationId xmlns:p14="http://schemas.microsoft.com/office/powerpoint/2010/main" val="3378896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）到这里，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已经得到两个接受者的赞同，已经得到了多数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的赞同。于是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确定</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号提议最终通过。</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）下面，回到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。刚才说到，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贿赂了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，被</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告知：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之前已经接受过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号提议了，同时</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贿赂过</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，并被</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告知：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之前没有接到过其他意见领袖的提议，也没有其他意见领袖的贿赂金额</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。这时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，拿到信息后，判断一下，目前贿赂过最高金额（即</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）的提议就是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号提议了，所以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默默的把自己的提议改为与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号提议一致，然后开始向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发起提议（提议内容仍然是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号提议），并带着信息：之前自己已贿赂过</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）这时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收到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的提议后，照例先比对一下贿赂金额，比对发现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之前已贿赂</a:t>
            </a:r>
            <a:r>
              <a:rPr lang="en-US" altLang="zh-CN" sz="1200" kern="1200" dirty="0" smtClean="0">
                <a:solidFill>
                  <a:schemeClr val="tx1"/>
                </a:solidFill>
                <a:effectLst/>
                <a:latin typeface="+mn-lt"/>
                <a:ea typeface="+mn-ea"/>
                <a:cs typeface="+mn-cs"/>
              </a:rPr>
              <a:t>%242</a:t>
            </a:r>
            <a:r>
              <a:rPr lang="zh-CN" altLang="zh-CN" sz="1200" kern="1200" dirty="0" smtClean="0">
                <a:solidFill>
                  <a:schemeClr val="tx1"/>
                </a:solidFill>
                <a:effectLst/>
                <a:latin typeface="+mn-lt"/>
                <a:ea typeface="+mn-ea"/>
                <a:cs typeface="+mn-cs"/>
              </a:rPr>
              <a:t>，并且自己记录的贿赂金额也是</a:t>
            </a:r>
            <a:r>
              <a:rPr lang="en-US" altLang="zh-CN" sz="1200" kern="1200" dirty="0" smtClean="0">
                <a:solidFill>
                  <a:schemeClr val="tx1"/>
                </a:solidFill>
                <a:effectLst/>
                <a:latin typeface="+mn-lt"/>
                <a:ea typeface="+mn-ea"/>
                <a:cs typeface="+mn-cs"/>
              </a:rPr>
              <a:t>%242</a:t>
            </a:r>
            <a:r>
              <a:rPr lang="zh-CN" altLang="zh-CN" sz="1200" kern="1200" dirty="0" smtClean="0">
                <a:solidFill>
                  <a:schemeClr val="tx1"/>
                </a:solidFill>
                <a:effectLst/>
                <a:latin typeface="+mn-lt"/>
                <a:ea typeface="+mn-ea"/>
                <a:cs typeface="+mn-cs"/>
              </a:rPr>
              <a:t>，所以接受他的提议，也就是都接受</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）于是，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也拿到了多数派的意见，最终通过的也是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25</a:t>
            </a:fld>
            <a:endParaRPr lang="zh-CN" altLang="en-US"/>
          </a:p>
        </p:txBody>
      </p:sp>
    </p:spTree>
    <p:extLst>
      <p:ext uri="{BB962C8B-B14F-4D97-AF65-F5344CB8AC3E}">
        <p14:creationId xmlns:p14="http://schemas.microsoft.com/office/powerpoint/2010/main" val="330168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第一次先去贿赂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会发生什么？那很可能</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号提议就不会成为最终选出的提议。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因为当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先贿赂到了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，那等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带着议题再去找这两位的时候，就会因为之前贿赂的钱少（</a:t>
            </a:r>
            <a:r>
              <a:rPr lang="en-US" altLang="zh-CN" sz="1200" kern="1200" dirty="0" smtClean="0">
                <a:solidFill>
                  <a:schemeClr val="tx1"/>
                </a:solidFill>
                <a:effectLst/>
                <a:latin typeface="+mn-lt"/>
                <a:ea typeface="+mn-ea"/>
                <a:cs typeface="+mn-cs"/>
              </a:rPr>
              <a:t>$1&lt;$2</a:t>
            </a:r>
            <a:r>
              <a:rPr lang="zh-CN" altLang="zh-CN" sz="1200" kern="1200" dirty="0" smtClean="0">
                <a:solidFill>
                  <a:schemeClr val="tx1"/>
                </a:solidFill>
                <a:effectLst/>
                <a:latin typeface="+mn-lt"/>
                <a:ea typeface="+mn-ea"/>
                <a:cs typeface="+mn-cs"/>
              </a:rPr>
              <a:t>）而被拒绝。</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所以，这也就是刚才讲到可能存在博弈的地方：</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要赶在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贿赂到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之前，让</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接受自己的意见，否则“提议者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会因为钱少而被拒绝；</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要赶在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之前贿赂到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接受者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，否则</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即便贿赂成功，也要默默的将自己的提议改为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的提议。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但你往后推演会发现，无论如何，总会有一个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提议者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的提议获得多数票而胜出。</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26</a:t>
            </a:fld>
            <a:endParaRPr lang="zh-CN" altLang="en-US"/>
          </a:p>
        </p:txBody>
      </p:sp>
    </p:spTree>
    <p:extLst>
      <p:ext uri="{BB962C8B-B14F-4D97-AF65-F5344CB8AC3E}">
        <p14:creationId xmlns:p14="http://schemas.microsoft.com/office/powerpoint/2010/main" val="3816746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27</a:t>
            </a:fld>
            <a:endParaRPr lang="zh-CN" altLang="en-US"/>
          </a:p>
        </p:txBody>
      </p:sp>
    </p:spTree>
    <p:extLst>
      <p:ext uri="{BB962C8B-B14F-4D97-AF65-F5344CB8AC3E}">
        <p14:creationId xmlns:p14="http://schemas.microsoft.com/office/powerpoint/2010/main" val="1880350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28</a:t>
            </a:fld>
            <a:endParaRPr lang="zh-CN" altLang="en-US"/>
          </a:p>
        </p:txBody>
      </p:sp>
    </p:spTree>
    <p:extLst>
      <p:ext uri="{BB962C8B-B14F-4D97-AF65-F5344CB8AC3E}">
        <p14:creationId xmlns:p14="http://schemas.microsoft.com/office/powerpoint/2010/main" val="1374844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自增</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CurrentTerm</a:t>
            </a:r>
            <a:r>
              <a:rPr lang="zh-CN" altLang="zh-CN" sz="1200" kern="1200" dirty="0" smtClean="0">
                <a:solidFill>
                  <a:schemeClr val="tx1"/>
                </a:solidFill>
                <a:effectLst/>
                <a:latin typeface="+mn-lt"/>
                <a:ea typeface="+mn-ea"/>
                <a:cs typeface="+mn-cs"/>
              </a:rPr>
              <a:t>，由</a:t>
            </a:r>
            <a:r>
              <a:rPr lang="en-US" altLang="zh-CN" sz="1200" kern="1200" dirty="0" smtClean="0">
                <a:solidFill>
                  <a:schemeClr val="tx1"/>
                </a:solidFill>
                <a:effectLst/>
                <a:latin typeface="+mn-lt"/>
                <a:ea typeface="+mn-ea"/>
                <a:cs typeface="+mn-cs"/>
              </a:rPr>
              <a:t>Follower </a:t>
            </a:r>
            <a:r>
              <a:rPr lang="zh-CN" altLang="zh-CN" sz="1200" kern="1200" dirty="0" smtClean="0">
                <a:solidFill>
                  <a:schemeClr val="tx1"/>
                </a:solidFill>
                <a:effectLst/>
                <a:latin typeface="+mn-lt"/>
                <a:ea typeface="+mn-ea"/>
                <a:cs typeface="+mn-cs"/>
              </a:rPr>
              <a:t>转换为</a:t>
            </a:r>
            <a:r>
              <a:rPr lang="en-US" altLang="zh-CN" sz="1200" kern="1200" dirty="0" smtClean="0">
                <a:solidFill>
                  <a:schemeClr val="tx1"/>
                </a:solidFill>
                <a:effectLst/>
                <a:latin typeface="+mn-lt"/>
                <a:ea typeface="+mn-ea"/>
                <a:cs typeface="+mn-cs"/>
              </a:rPr>
              <a:t> Candidate</a:t>
            </a:r>
            <a:r>
              <a:rPr lang="zh-CN" altLang="zh-CN" sz="1200" kern="1200" dirty="0" smtClean="0">
                <a:solidFill>
                  <a:schemeClr val="tx1"/>
                </a:solidFill>
                <a:effectLst/>
                <a:latin typeface="+mn-lt"/>
                <a:ea typeface="+mn-ea"/>
                <a:cs typeface="+mn-cs"/>
              </a:rPr>
              <a:t>，设置</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votedFor</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为自身，并行发起</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RequestVote</a:t>
            </a:r>
            <a:r>
              <a:rPr lang="en-US" altLang="zh-CN" sz="1200" kern="1200" dirty="0" smtClean="0">
                <a:solidFill>
                  <a:schemeClr val="tx1"/>
                </a:solidFill>
                <a:effectLst/>
                <a:latin typeface="+mn-lt"/>
                <a:ea typeface="+mn-ea"/>
                <a:cs typeface="+mn-cs"/>
              </a:rPr>
              <a:t> RPC,</a:t>
            </a:r>
            <a:r>
              <a:rPr lang="zh-CN" altLang="zh-CN" sz="1200" kern="1200" dirty="0" smtClean="0">
                <a:solidFill>
                  <a:schemeClr val="tx1"/>
                </a:solidFill>
                <a:effectLst/>
                <a:latin typeface="+mn-lt"/>
                <a:ea typeface="+mn-ea"/>
                <a:cs typeface="+mn-cs"/>
              </a:rPr>
              <a:t>不断重试，直至满足下列条件之一为止：</a:t>
            </a:r>
          </a:p>
          <a:p>
            <a:pPr lvl="0"/>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获得超过半数的</a:t>
            </a:r>
            <a:r>
              <a:rPr lang="en-US" altLang="zh-CN" sz="1200" kern="1200" dirty="0" smtClean="0">
                <a:solidFill>
                  <a:schemeClr val="tx1"/>
                </a:solidFill>
                <a:effectLst/>
                <a:latin typeface="+mn-lt"/>
                <a:ea typeface="+mn-ea"/>
                <a:cs typeface="+mn-cs"/>
              </a:rPr>
              <a:t>Server</a:t>
            </a:r>
            <a:r>
              <a:rPr lang="zh-CN" altLang="zh-CN" sz="1200" kern="1200" dirty="0" smtClean="0">
                <a:solidFill>
                  <a:schemeClr val="tx1"/>
                </a:solidFill>
                <a:effectLst/>
                <a:latin typeface="+mn-lt"/>
                <a:ea typeface="+mn-ea"/>
                <a:cs typeface="+mn-cs"/>
              </a:rPr>
              <a:t>的投票，转换为</a:t>
            </a:r>
            <a:r>
              <a:rPr lang="en-US" altLang="zh-CN" sz="1200" kern="1200" dirty="0" smtClean="0">
                <a:solidFill>
                  <a:schemeClr val="tx1"/>
                </a:solidFill>
                <a:effectLst/>
                <a:latin typeface="+mn-lt"/>
                <a:ea typeface="+mn-ea"/>
                <a:cs typeface="+mn-cs"/>
              </a:rPr>
              <a:t> Leader</a:t>
            </a:r>
            <a:r>
              <a:rPr lang="zh-CN" altLang="zh-CN" sz="1200" kern="1200" dirty="0" smtClean="0">
                <a:solidFill>
                  <a:schemeClr val="tx1"/>
                </a:solidFill>
                <a:effectLst/>
                <a:latin typeface="+mn-lt"/>
                <a:ea typeface="+mn-ea"/>
                <a:cs typeface="+mn-cs"/>
              </a:rPr>
              <a:t>，广播</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HeatBeat</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      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接收到 合法</a:t>
            </a:r>
            <a:r>
              <a:rPr lang="en-US" altLang="zh-CN" sz="1200" kern="1200" dirty="0" smtClean="0">
                <a:solidFill>
                  <a:schemeClr val="tx1"/>
                </a:solidFill>
                <a:effectLst/>
                <a:latin typeface="+mn-lt"/>
                <a:ea typeface="+mn-ea"/>
                <a:cs typeface="+mn-cs"/>
              </a:rPr>
              <a:t> Leader </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AppendEnties</a:t>
            </a:r>
            <a:r>
              <a:rPr lang="en-US" altLang="zh-CN" sz="1200" kern="1200" dirty="0" smtClean="0">
                <a:solidFill>
                  <a:schemeClr val="tx1"/>
                </a:solidFill>
                <a:effectLst/>
                <a:latin typeface="+mn-lt"/>
                <a:ea typeface="+mn-ea"/>
                <a:cs typeface="+mn-cs"/>
              </a:rPr>
              <a:t> RPC</a:t>
            </a:r>
            <a:r>
              <a:rPr lang="zh-CN" altLang="zh-CN" sz="1200" kern="1200" dirty="0" smtClean="0">
                <a:solidFill>
                  <a:schemeClr val="tx1"/>
                </a:solidFill>
                <a:effectLst/>
                <a:latin typeface="+mn-lt"/>
                <a:ea typeface="+mn-ea"/>
                <a:cs typeface="+mn-cs"/>
              </a:rPr>
              <a:t>，转换为</a:t>
            </a:r>
            <a:r>
              <a:rPr lang="en-US" altLang="zh-CN" sz="1200" kern="1200" dirty="0" smtClean="0">
                <a:solidFill>
                  <a:schemeClr val="tx1"/>
                </a:solidFill>
                <a:effectLst/>
                <a:latin typeface="+mn-lt"/>
                <a:ea typeface="+mn-ea"/>
                <a:cs typeface="+mn-cs"/>
              </a:rPr>
              <a:t>Follower</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      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选举超时，没有</a:t>
            </a:r>
            <a:r>
              <a:rPr lang="en-US" altLang="zh-CN" sz="1200" kern="1200" dirty="0" smtClean="0">
                <a:solidFill>
                  <a:schemeClr val="tx1"/>
                </a:solidFill>
                <a:effectLst/>
                <a:latin typeface="+mn-lt"/>
                <a:ea typeface="+mn-ea"/>
                <a:cs typeface="+mn-cs"/>
              </a:rPr>
              <a:t> Server</a:t>
            </a:r>
            <a:r>
              <a:rPr lang="zh-CN" altLang="zh-CN" sz="1200" kern="1200" dirty="0" smtClean="0">
                <a:solidFill>
                  <a:schemeClr val="tx1"/>
                </a:solidFill>
                <a:effectLst/>
                <a:latin typeface="+mn-lt"/>
                <a:ea typeface="+mn-ea"/>
                <a:cs typeface="+mn-cs"/>
              </a:rPr>
              <a:t>选举成功，自增</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currentTerm</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重新选举</a:t>
            </a:r>
          </a:p>
          <a:p>
            <a:pPr lvl="0"/>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当</a:t>
            </a:r>
            <a:r>
              <a:rPr lang="en-US" altLang="zh-CN" sz="1200" kern="1200" dirty="0" smtClean="0">
                <a:solidFill>
                  <a:schemeClr val="tx1"/>
                </a:solidFill>
                <a:effectLst/>
                <a:latin typeface="+mn-lt"/>
                <a:ea typeface="+mn-ea"/>
                <a:cs typeface="+mn-cs"/>
              </a:rPr>
              <a:t>Candidate </a:t>
            </a:r>
            <a:r>
              <a:rPr lang="zh-CN" altLang="zh-CN" sz="1200" kern="1200" dirty="0" smtClean="0">
                <a:solidFill>
                  <a:schemeClr val="tx1"/>
                </a:solidFill>
                <a:effectLst/>
                <a:latin typeface="+mn-lt"/>
                <a:ea typeface="+mn-ea"/>
                <a:cs typeface="+mn-cs"/>
              </a:rPr>
              <a:t>在等待投票结果的过程中，可能会接收到来自其他</a:t>
            </a:r>
            <a:r>
              <a:rPr lang="en-US" altLang="zh-CN" sz="1200" kern="1200" dirty="0" smtClean="0">
                <a:solidFill>
                  <a:schemeClr val="tx1"/>
                </a:solidFill>
                <a:effectLst/>
                <a:latin typeface="+mn-lt"/>
                <a:ea typeface="+mn-ea"/>
                <a:cs typeface="+mn-cs"/>
              </a:rPr>
              <a:t>Leader</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AppendEntries</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如果该</a:t>
            </a:r>
            <a:r>
              <a:rPr lang="en-US" altLang="zh-CN" sz="1200" kern="1200" dirty="0" smtClean="0">
                <a:solidFill>
                  <a:schemeClr val="tx1"/>
                </a:solidFill>
                <a:effectLst/>
                <a:latin typeface="+mn-lt"/>
                <a:ea typeface="+mn-ea"/>
                <a:cs typeface="+mn-cs"/>
              </a:rPr>
              <a:t> Leader </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 Term </a:t>
            </a:r>
            <a:r>
              <a:rPr lang="zh-CN" altLang="zh-CN" sz="1200" kern="1200" dirty="0" smtClean="0">
                <a:solidFill>
                  <a:schemeClr val="tx1"/>
                </a:solidFill>
                <a:effectLst/>
                <a:latin typeface="+mn-lt"/>
                <a:ea typeface="+mn-ea"/>
                <a:cs typeface="+mn-cs"/>
              </a:rPr>
              <a:t>不小于本地的</a:t>
            </a:r>
            <a:r>
              <a:rPr lang="en-US" altLang="zh-CN" sz="1200" kern="1200" dirty="0" smtClean="0">
                <a:solidFill>
                  <a:schemeClr val="tx1"/>
                </a:solidFill>
                <a:effectLst/>
                <a:latin typeface="+mn-lt"/>
                <a:ea typeface="+mn-ea"/>
                <a:cs typeface="+mn-cs"/>
              </a:rPr>
              <a:t> Current Term</a:t>
            </a:r>
            <a:r>
              <a:rPr lang="zh-CN" altLang="zh-CN" sz="1200" kern="1200" dirty="0" smtClean="0">
                <a:solidFill>
                  <a:schemeClr val="tx1"/>
                </a:solidFill>
                <a:effectLst/>
                <a:latin typeface="+mn-lt"/>
                <a:ea typeface="+mn-ea"/>
                <a:cs typeface="+mn-cs"/>
              </a:rPr>
              <a:t>，则认可该</a:t>
            </a:r>
            <a:r>
              <a:rPr lang="en-US" altLang="zh-CN" sz="1200" kern="1200" dirty="0" smtClean="0">
                <a:solidFill>
                  <a:schemeClr val="tx1"/>
                </a:solidFill>
                <a:effectLst/>
                <a:latin typeface="+mn-lt"/>
                <a:ea typeface="+mn-ea"/>
                <a:cs typeface="+mn-cs"/>
              </a:rPr>
              <a:t>Leader</a:t>
            </a:r>
            <a:r>
              <a:rPr lang="zh-CN" altLang="zh-CN" sz="1200" kern="1200" dirty="0" smtClean="0">
                <a:solidFill>
                  <a:schemeClr val="tx1"/>
                </a:solidFill>
                <a:effectLst/>
                <a:latin typeface="+mn-lt"/>
                <a:ea typeface="+mn-ea"/>
                <a:cs typeface="+mn-cs"/>
              </a:rPr>
              <a:t>身份的合法性，主动降级为</a:t>
            </a:r>
            <a:r>
              <a:rPr lang="en-US" altLang="zh-CN" sz="1200" kern="1200" dirty="0" smtClean="0">
                <a:solidFill>
                  <a:schemeClr val="tx1"/>
                </a:solidFill>
                <a:effectLst/>
                <a:latin typeface="+mn-lt"/>
                <a:ea typeface="+mn-ea"/>
                <a:cs typeface="+mn-cs"/>
              </a:rPr>
              <a:t>Follower</a:t>
            </a:r>
            <a:r>
              <a:rPr lang="zh-CN" altLang="zh-CN" sz="1200" kern="1200" dirty="0" smtClean="0">
                <a:solidFill>
                  <a:schemeClr val="tx1"/>
                </a:solidFill>
                <a:effectLst/>
                <a:latin typeface="+mn-lt"/>
                <a:ea typeface="+mn-ea"/>
                <a:cs typeface="+mn-cs"/>
              </a:rPr>
              <a:t>，反之，则维持</a:t>
            </a:r>
            <a:r>
              <a:rPr lang="en-US" altLang="zh-CN" sz="1200" kern="1200" dirty="0" smtClean="0">
                <a:solidFill>
                  <a:schemeClr val="tx1"/>
                </a:solidFill>
                <a:effectLst/>
                <a:latin typeface="+mn-lt"/>
                <a:ea typeface="+mn-ea"/>
                <a:cs typeface="+mn-cs"/>
              </a:rPr>
              <a:t> candida </a:t>
            </a:r>
            <a:r>
              <a:rPr lang="zh-CN" altLang="zh-CN" sz="1200" kern="1200" dirty="0" smtClean="0">
                <a:solidFill>
                  <a:schemeClr val="tx1"/>
                </a:solidFill>
                <a:effectLst/>
                <a:latin typeface="+mn-lt"/>
                <a:ea typeface="+mn-ea"/>
                <a:cs typeface="+mn-cs"/>
              </a:rPr>
              <a:t>身份继续等待投票结果</a:t>
            </a:r>
          </a:p>
          <a:p>
            <a:pPr lvl="0"/>
            <a:r>
              <a:rPr lang="en-US" altLang="zh-CN" sz="1200" kern="1200" dirty="0" err="1" smtClean="0">
                <a:solidFill>
                  <a:schemeClr val="tx1"/>
                </a:solidFill>
                <a:effectLst/>
                <a:latin typeface="+mn-lt"/>
                <a:ea typeface="+mn-ea"/>
                <a:cs typeface="+mn-cs"/>
              </a:rPr>
              <a:t>3.Candidate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既没有选举成功，也没有收到其他</a:t>
            </a:r>
            <a:r>
              <a:rPr lang="en-US" altLang="zh-CN" sz="1200" kern="1200" dirty="0" smtClean="0">
                <a:solidFill>
                  <a:schemeClr val="tx1"/>
                </a:solidFill>
                <a:effectLst/>
                <a:latin typeface="+mn-lt"/>
                <a:ea typeface="+mn-ea"/>
                <a:cs typeface="+mn-cs"/>
              </a:rPr>
              <a:t> Leader </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 RPC (</a:t>
            </a:r>
            <a:r>
              <a:rPr lang="zh-CN" altLang="zh-CN" sz="1200" kern="1200" dirty="0" smtClean="0">
                <a:solidFill>
                  <a:schemeClr val="tx1"/>
                </a:solidFill>
                <a:effectLst/>
                <a:latin typeface="+mn-lt"/>
                <a:ea typeface="+mn-ea"/>
                <a:cs typeface="+mn-cs"/>
              </a:rPr>
              <a:t>多个节点同时发起选举，最终每个</a:t>
            </a:r>
            <a:r>
              <a:rPr lang="en-US" altLang="zh-CN" sz="1200" kern="1200" dirty="0" smtClean="0">
                <a:solidFill>
                  <a:schemeClr val="tx1"/>
                </a:solidFill>
                <a:effectLst/>
                <a:latin typeface="+mn-lt"/>
                <a:ea typeface="+mn-ea"/>
                <a:cs typeface="+mn-cs"/>
              </a:rPr>
              <a:t> Candidate</a:t>
            </a:r>
            <a:r>
              <a:rPr lang="zh-CN" altLang="zh-CN" sz="1200" kern="1200" dirty="0" smtClean="0">
                <a:solidFill>
                  <a:schemeClr val="tx1"/>
                </a:solidFill>
                <a:effectLst/>
                <a:latin typeface="+mn-lt"/>
                <a:ea typeface="+mn-ea"/>
                <a:cs typeface="+mn-cs"/>
              </a:rPr>
              <a:t>都将超时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，为了减少冲突，采取随机退让策略，每个</a:t>
            </a:r>
            <a:r>
              <a:rPr lang="en-US" altLang="zh-CN" sz="1200" kern="1200" dirty="0" smtClean="0">
                <a:solidFill>
                  <a:schemeClr val="tx1"/>
                </a:solidFill>
                <a:effectLst/>
                <a:latin typeface="+mn-lt"/>
                <a:ea typeface="+mn-ea"/>
                <a:cs typeface="+mn-cs"/>
              </a:rPr>
              <a:t> Candidate </a:t>
            </a:r>
            <a:r>
              <a:rPr lang="zh-CN" altLang="zh-CN" sz="1200" kern="1200" dirty="0" smtClean="0">
                <a:solidFill>
                  <a:schemeClr val="tx1"/>
                </a:solidFill>
                <a:effectLst/>
                <a:latin typeface="+mn-lt"/>
                <a:ea typeface="+mn-ea"/>
                <a:cs typeface="+mn-cs"/>
              </a:rPr>
              <a:t>重启选举定时器，降低冲突概论。</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29</a:t>
            </a:fld>
            <a:endParaRPr lang="zh-CN" altLang="en-US"/>
          </a:p>
        </p:txBody>
      </p:sp>
    </p:spTree>
    <p:extLst>
      <p:ext uri="{BB962C8B-B14F-4D97-AF65-F5344CB8AC3E}">
        <p14:creationId xmlns:p14="http://schemas.microsoft.com/office/powerpoint/2010/main" val="871739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30</a:t>
            </a:fld>
            <a:endParaRPr lang="zh-CN" altLang="en-US"/>
          </a:p>
        </p:txBody>
      </p:sp>
    </p:spTree>
    <p:extLst>
      <p:ext uri="{BB962C8B-B14F-4D97-AF65-F5344CB8AC3E}">
        <p14:creationId xmlns:p14="http://schemas.microsoft.com/office/powerpoint/2010/main" val="2430136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使得</a:t>
            </a:r>
            <a:r>
              <a:rPr lang="en-US" altLang="zh-CN" dirty="0" smtClean="0"/>
              <a:t>Leader</a:t>
            </a:r>
            <a:r>
              <a:rPr lang="zh-CN" altLang="zh-CN" dirty="0" smtClean="0"/>
              <a:t>不能访问大多数</a:t>
            </a:r>
            <a:r>
              <a:rPr lang="en-US" altLang="zh-CN" dirty="0" err="1" smtClean="0"/>
              <a:t>Follwers</a:t>
            </a:r>
            <a:r>
              <a:rPr lang="zh-CN" altLang="zh-CN" dirty="0" smtClean="0"/>
              <a:t>了，那么</a:t>
            </a:r>
            <a:r>
              <a:rPr lang="en-US" altLang="zh-CN" dirty="0" smtClean="0"/>
              <a:t>Leader</a:t>
            </a:r>
            <a:r>
              <a:rPr lang="zh-CN" altLang="zh-CN" dirty="0" smtClean="0"/>
              <a:t>只能正常更新它能访问的那些</a:t>
            </a:r>
            <a:r>
              <a:rPr lang="en-US" altLang="zh-CN" dirty="0" smtClean="0"/>
              <a:t>Follower</a:t>
            </a:r>
            <a:r>
              <a:rPr lang="zh-CN" altLang="zh-CN" dirty="0" smtClean="0"/>
              <a:t>服务器，而大多数的服务器</a:t>
            </a:r>
            <a:r>
              <a:rPr lang="en-US" altLang="zh-CN" dirty="0" smtClean="0"/>
              <a:t>Follower</a:t>
            </a:r>
            <a:r>
              <a:rPr lang="zh-CN" altLang="zh-CN" dirty="0" smtClean="0"/>
              <a:t>因为没有了</a:t>
            </a:r>
            <a:r>
              <a:rPr lang="en-US" altLang="zh-CN" dirty="0" smtClean="0"/>
              <a:t>Leader</a:t>
            </a:r>
            <a:r>
              <a:rPr lang="zh-CN" altLang="zh-CN" dirty="0" smtClean="0"/>
              <a:t>，他们重新选举一个候选者作为</a:t>
            </a:r>
            <a:r>
              <a:rPr lang="en-US" altLang="zh-CN" dirty="0" smtClean="0"/>
              <a:t>Leader</a:t>
            </a:r>
            <a:r>
              <a:rPr lang="zh-CN" altLang="zh-CN" dirty="0" smtClean="0"/>
              <a:t>，然后这个</a:t>
            </a:r>
            <a:r>
              <a:rPr lang="en-US" altLang="zh-CN" dirty="0" smtClean="0"/>
              <a:t>Leader</a:t>
            </a:r>
            <a:r>
              <a:rPr lang="zh-CN" altLang="zh-CN" dirty="0" smtClean="0"/>
              <a:t>作为代表于外界打交道，如果外界要求其添加新的日志，这个新的</a:t>
            </a:r>
            <a:r>
              <a:rPr lang="en-US" altLang="zh-CN" dirty="0" smtClean="0"/>
              <a:t>Leader</a:t>
            </a:r>
            <a:r>
              <a:rPr lang="zh-CN" altLang="zh-CN" dirty="0" smtClean="0"/>
              <a:t>就按上述步骤通知大多数</a:t>
            </a:r>
            <a:r>
              <a:rPr lang="en-US" altLang="zh-CN" dirty="0" smtClean="0"/>
              <a:t>Followers</a:t>
            </a:r>
            <a:r>
              <a:rPr lang="zh-CN" altLang="zh-CN" dirty="0" smtClean="0"/>
              <a:t>，如果这时网络故障修复了，那么原先的</a:t>
            </a:r>
            <a:r>
              <a:rPr lang="en-US" altLang="zh-CN" dirty="0" smtClean="0"/>
              <a:t>Leader</a:t>
            </a:r>
            <a:r>
              <a:rPr lang="zh-CN" altLang="zh-CN" dirty="0" smtClean="0"/>
              <a:t>就变成</a:t>
            </a:r>
            <a:r>
              <a:rPr lang="en-US" altLang="zh-CN" dirty="0" smtClean="0"/>
              <a:t>Follower</a:t>
            </a:r>
            <a:r>
              <a:rPr lang="zh-CN" altLang="zh-CN" dirty="0" smtClean="0"/>
              <a:t>，在失联阶段这个老</a:t>
            </a:r>
            <a:r>
              <a:rPr lang="en-US" altLang="zh-CN" dirty="0" smtClean="0"/>
              <a:t>Leader</a:t>
            </a:r>
            <a:r>
              <a:rPr lang="zh-CN" altLang="zh-CN" dirty="0" smtClean="0"/>
              <a:t>的任何更新都不能算</a:t>
            </a:r>
            <a:r>
              <a:rPr lang="en-US" altLang="zh-CN" dirty="0" smtClean="0"/>
              <a:t>commit</a:t>
            </a:r>
            <a:r>
              <a:rPr lang="zh-CN" altLang="zh-CN" dirty="0" smtClean="0"/>
              <a:t>，都回滚，接受新的</a:t>
            </a:r>
            <a:r>
              <a:rPr lang="en-US" altLang="zh-CN" dirty="0" smtClean="0"/>
              <a:t>Leader</a:t>
            </a:r>
            <a:r>
              <a:rPr lang="zh-CN" altLang="zh-CN" dirty="0" smtClean="0"/>
              <a:t>的新的更新。</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31</a:t>
            </a:fld>
            <a:endParaRPr lang="zh-CN" altLang="en-US"/>
          </a:p>
        </p:txBody>
      </p:sp>
    </p:spTree>
    <p:extLst>
      <p:ext uri="{BB962C8B-B14F-4D97-AF65-F5344CB8AC3E}">
        <p14:creationId xmlns:p14="http://schemas.microsoft.com/office/powerpoint/2010/main" val="739587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它们之间存在着微妙的继承关系和相关性。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Paxos</a:t>
            </a:r>
            <a:r>
              <a:rPr lang="zh-CN" altLang="en-US" sz="1200" kern="1200" dirty="0" smtClean="0">
                <a:solidFill>
                  <a:schemeClr val="tx1"/>
                </a:solidFill>
                <a:effectLst/>
                <a:latin typeface="+mn-lt"/>
                <a:ea typeface="+mn-ea"/>
                <a:cs typeface="+mn-cs"/>
              </a:rPr>
              <a:t>算法融合了</a:t>
            </a:r>
            <a:r>
              <a:rPr lang="en-US" altLang="zh-CN" sz="1200" kern="1200" dirty="0" smtClean="0">
                <a:solidFill>
                  <a:schemeClr val="tx1"/>
                </a:solidFill>
                <a:effectLst/>
                <a:latin typeface="+mn-lt"/>
                <a:ea typeface="+mn-ea"/>
                <a:cs typeface="+mn-cs"/>
              </a:rPr>
              <a:t>2PC</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Quorum</a:t>
            </a:r>
            <a:r>
              <a:rPr lang="zh-CN" altLang="en-US" sz="1200" kern="1200" dirty="0" smtClean="0">
                <a:solidFill>
                  <a:schemeClr val="tx1"/>
                </a:solidFill>
                <a:effectLst/>
                <a:latin typeface="+mn-lt"/>
                <a:ea typeface="+mn-ea"/>
                <a:cs typeface="+mn-cs"/>
              </a:rPr>
              <a:t>算法的思想，通过</a:t>
            </a:r>
            <a:r>
              <a:rPr lang="en-US" altLang="zh-CN" sz="1200" kern="1200" dirty="0" smtClean="0">
                <a:solidFill>
                  <a:schemeClr val="tx1"/>
                </a:solidFill>
                <a:effectLst/>
                <a:latin typeface="+mn-lt"/>
                <a:ea typeface="+mn-ea"/>
                <a:cs typeface="+mn-cs"/>
              </a:rPr>
              <a:t>QuorumW&gt;N/2</a:t>
            </a:r>
            <a:r>
              <a:rPr lang="zh-CN" altLang="en-US" sz="1200" kern="1200" dirty="0" smtClean="0">
                <a:solidFill>
                  <a:schemeClr val="tx1"/>
                </a:solidFill>
                <a:effectLst/>
                <a:latin typeface="+mn-lt"/>
                <a:ea typeface="+mn-ea"/>
                <a:cs typeface="+mn-cs"/>
              </a:rPr>
              <a:t>的“多数派”思想来实现更新操作的互斥性。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两个阶段的消息交互借鉴了</a:t>
            </a:r>
            <a:r>
              <a:rPr lang="en-US" altLang="zh-CN" sz="1200" kern="1200" dirty="0" smtClean="0">
                <a:solidFill>
                  <a:schemeClr val="tx1"/>
                </a:solidFill>
                <a:effectLst/>
                <a:latin typeface="+mn-lt"/>
                <a:ea typeface="+mn-ea"/>
                <a:cs typeface="+mn-cs"/>
              </a:rPr>
              <a:t>2PC</a:t>
            </a:r>
            <a:r>
              <a:rPr lang="zh-CN" altLang="en-US" sz="1200" kern="1200" dirty="0" smtClean="0">
                <a:solidFill>
                  <a:schemeClr val="tx1"/>
                </a:solidFill>
                <a:effectLst/>
                <a:latin typeface="+mn-lt"/>
                <a:ea typeface="+mn-ea"/>
                <a:cs typeface="+mn-cs"/>
              </a:rPr>
              <a:t>的思路，保证多个节点之间更新操作的一致性。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引入了“多数派”思想，减少了系统阻塞问题的发生概率。</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Raft</a:t>
            </a:r>
            <a:r>
              <a:rPr lang="zh-CN" altLang="en-US" sz="1200" kern="1200" dirty="0" smtClean="0">
                <a:solidFill>
                  <a:schemeClr val="tx1"/>
                </a:solidFill>
                <a:effectLst/>
                <a:latin typeface="+mn-lt"/>
                <a:ea typeface="+mn-ea"/>
                <a:cs typeface="+mn-cs"/>
              </a:rPr>
              <a:t>算法是</a:t>
            </a:r>
            <a:r>
              <a:rPr lang="en-US" altLang="zh-CN" sz="1200" kern="1200" dirty="0" smtClean="0">
                <a:solidFill>
                  <a:schemeClr val="tx1"/>
                </a:solidFill>
                <a:effectLst/>
                <a:latin typeface="+mn-lt"/>
                <a:ea typeface="+mn-ea"/>
                <a:cs typeface="+mn-cs"/>
              </a:rPr>
              <a:t>Paxos</a:t>
            </a:r>
            <a:r>
              <a:rPr lang="zh-CN" altLang="en-US" sz="1200" kern="1200" dirty="0" smtClean="0">
                <a:solidFill>
                  <a:schemeClr val="tx1"/>
                </a:solidFill>
                <a:effectLst/>
                <a:latin typeface="+mn-lt"/>
                <a:ea typeface="+mn-ea"/>
                <a:cs typeface="+mn-cs"/>
              </a:rPr>
              <a:t>的变种，更易于理解和工程实现。</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32</a:t>
            </a:fld>
            <a:endParaRPr lang="zh-CN" altLang="en-US"/>
          </a:p>
        </p:txBody>
      </p:sp>
    </p:spTree>
    <p:extLst>
      <p:ext uri="{BB962C8B-B14F-4D97-AF65-F5344CB8AC3E}">
        <p14:creationId xmlns:p14="http://schemas.microsoft.com/office/powerpoint/2010/main" val="280253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t>假如客户</a:t>
            </a:r>
            <a:r>
              <a:rPr lang="en-US" altLang="zh-CN" sz="1200" dirty="0" smtClean="0"/>
              <a:t>A</a:t>
            </a:r>
            <a:r>
              <a:rPr lang="zh-CN" altLang="zh-CN" sz="1200" dirty="0" smtClean="0"/>
              <a:t>将数据项</a:t>
            </a:r>
            <a:r>
              <a:rPr lang="en-US" altLang="zh-CN" sz="1200" dirty="0" smtClean="0"/>
              <a:t>X</a:t>
            </a:r>
            <a:r>
              <a:rPr lang="zh-CN" altLang="zh-CN" sz="1200" dirty="0" smtClean="0"/>
              <a:t>的一个值写入存储系统，存储系统保证客户</a:t>
            </a:r>
            <a:r>
              <a:rPr lang="en-US" altLang="zh-CN" sz="1200" dirty="0" smtClean="0"/>
              <a:t>A</a:t>
            </a:r>
            <a:r>
              <a:rPr lang="zh-CN" altLang="zh-CN" sz="1200" dirty="0" smtClean="0"/>
              <a:t>、</a:t>
            </a:r>
            <a:r>
              <a:rPr lang="en-US" altLang="zh-CN" sz="1200" dirty="0" smtClean="0"/>
              <a:t>B</a:t>
            </a:r>
            <a:r>
              <a:rPr lang="zh-CN" altLang="zh-CN" sz="1200" dirty="0" smtClean="0"/>
              <a:t>、</a:t>
            </a:r>
            <a:r>
              <a:rPr lang="en-US" altLang="zh-CN" sz="1200" dirty="0" smtClean="0"/>
              <a:t>C</a:t>
            </a:r>
            <a:r>
              <a:rPr lang="zh-CN" altLang="zh-CN" sz="1200" dirty="0" smtClean="0"/>
              <a:t>后续的读取操作都将返回</a:t>
            </a:r>
            <a:r>
              <a:rPr lang="en-US" altLang="zh-CN" sz="1200" dirty="0" smtClean="0"/>
              <a:t>X</a:t>
            </a:r>
            <a:r>
              <a:rPr lang="zh-CN" altLang="zh-CN" sz="1200" dirty="0" smtClean="0"/>
              <a:t>得到最新值。</a:t>
            </a:r>
            <a:endParaRPr lang="en-US" altLang="zh-CN" sz="1200" dirty="0" smtClean="0"/>
          </a:p>
          <a:p>
            <a:pPr marL="0" lvl="0" indent="0">
              <a:buNone/>
            </a:pPr>
            <a:r>
              <a:rPr lang="zh-CN" altLang="zh-CN" sz="1200" dirty="0" smtClean="0"/>
              <a:t>假如客户</a:t>
            </a:r>
            <a:r>
              <a:rPr lang="en-US" altLang="zh-CN" sz="1200" dirty="0" smtClean="0"/>
              <a:t>A</a:t>
            </a:r>
            <a:r>
              <a:rPr lang="zh-CN" altLang="zh-CN" sz="1200" dirty="0" smtClean="0"/>
              <a:t>将数据项</a:t>
            </a:r>
            <a:r>
              <a:rPr lang="en-US" altLang="zh-CN" sz="1200" dirty="0" smtClean="0"/>
              <a:t>X</a:t>
            </a:r>
            <a:r>
              <a:rPr lang="zh-CN" altLang="zh-CN" sz="1200" dirty="0" smtClean="0"/>
              <a:t>的一个值写入存储系统，存储系统不能保证客户</a:t>
            </a:r>
            <a:r>
              <a:rPr lang="en-US" altLang="zh-CN" sz="1200" dirty="0" smtClean="0"/>
              <a:t>A</a:t>
            </a:r>
            <a:r>
              <a:rPr lang="zh-CN" altLang="zh-CN" sz="1200" dirty="0" smtClean="0"/>
              <a:t>、</a:t>
            </a:r>
            <a:r>
              <a:rPr lang="en-US" altLang="zh-CN" sz="1200" dirty="0" smtClean="0"/>
              <a:t>B</a:t>
            </a:r>
            <a:r>
              <a:rPr lang="zh-CN" altLang="zh-CN" sz="1200" dirty="0" smtClean="0"/>
              <a:t>、</a:t>
            </a:r>
            <a:r>
              <a:rPr lang="en-US" altLang="zh-CN" sz="1200" dirty="0" smtClean="0"/>
              <a:t>C</a:t>
            </a:r>
            <a:r>
              <a:rPr lang="zh-CN" altLang="zh-CN" sz="1200" dirty="0" smtClean="0"/>
              <a:t>后续对</a:t>
            </a:r>
            <a:r>
              <a:rPr lang="en-US" altLang="zh-CN" sz="1200" dirty="0" smtClean="0"/>
              <a:t>X</a:t>
            </a:r>
            <a:r>
              <a:rPr lang="zh-CN" altLang="zh-CN" sz="1200" dirty="0" smtClean="0"/>
              <a:t>的读操作能够读取到最新值。</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 </a:t>
            </a:r>
            <a:r>
              <a:rPr lang="zh-CN" altLang="zh-CN" sz="1200" dirty="0" smtClean="0"/>
              <a:t>弱一致性的一种特例。假如客户</a:t>
            </a:r>
            <a:r>
              <a:rPr lang="en-US" altLang="zh-CN" sz="1200" dirty="0" smtClean="0"/>
              <a:t>A</a:t>
            </a:r>
            <a:r>
              <a:rPr lang="zh-CN" altLang="zh-CN" sz="1200" dirty="0" smtClean="0"/>
              <a:t>将数据项</a:t>
            </a:r>
            <a:r>
              <a:rPr lang="en-US" altLang="zh-CN" sz="1200" dirty="0" smtClean="0"/>
              <a:t>X</a:t>
            </a:r>
            <a:r>
              <a:rPr lang="zh-CN" altLang="zh-CN" sz="1200" dirty="0" smtClean="0"/>
              <a:t>的一个值写入存储系统，存储系统保障，如果后续没有新的写操作对</a:t>
            </a:r>
            <a:r>
              <a:rPr lang="en-US" altLang="zh-CN" sz="1200" dirty="0" smtClean="0"/>
              <a:t>X</a:t>
            </a:r>
            <a:r>
              <a:rPr lang="zh-CN" altLang="zh-CN" sz="1200" dirty="0" smtClean="0"/>
              <a:t>的值进行更新，则</a:t>
            </a:r>
            <a:r>
              <a:rPr lang="en-US" altLang="zh-CN" sz="1200" dirty="0" smtClean="0"/>
              <a:t>A</a:t>
            </a:r>
            <a:r>
              <a:rPr lang="zh-CN" altLang="zh-CN" sz="1200" dirty="0" smtClean="0"/>
              <a:t>、</a:t>
            </a:r>
            <a:r>
              <a:rPr lang="en-US" altLang="zh-CN" sz="1200" dirty="0" smtClean="0"/>
              <a:t>B</a:t>
            </a:r>
            <a:r>
              <a:rPr lang="zh-CN" altLang="zh-CN" sz="1200" dirty="0" smtClean="0"/>
              <a:t>、</a:t>
            </a:r>
            <a:r>
              <a:rPr lang="en-US" altLang="zh-CN" sz="1200" dirty="0" smtClean="0"/>
              <a:t>C</a:t>
            </a:r>
            <a:r>
              <a:rPr lang="zh-CN" altLang="zh-CN" sz="1200" dirty="0" smtClean="0"/>
              <a:t>的读取操作最终都会读取到</a:t>
            </a:r>
            <a:r>
              <a:rPr lang="en-US" altLang="zh-CN" sz="1200" dirty="0" smtClean="0"/>
              <a:t>A</a:t>
            </a:r>
            <a:r>
              <a:rPr lang="zh-CN" altLang="zh-CN" sz="1200" dirty="0" smtClean="0"/>
              <a:t>写入的值。从</a:t>
            </a:r>
            <a:r>
              <a:rPr lang="en-US" altLang="zh-CN" sz="1200" dirty="0" smtClean="0"/>
              <a:t>A</a:t>
            </a:r>
            <a:r>
              <a:rPr lang="zh-CN" altLang="zh-CN" sz="1200" dirty="0" smtClean="0"/>
              <a:t>写入数据项</a:t>
            </a:r>
            <a:r>
              <a:rPr lang="en-US" altLang="zh-CN" sz="1200" dirty="0" smtClean="0"/>
              <a:t>X</a:t>
            </a:r>
            <a:r>
              <a:rPr lang="zh-CN" altLang="zh-CN" sz="1200" dirty="0" smtClean="0"/>
              <a:t>的值，到后续</a:t>
            </a:r>
            <a:r>
              <a:rPr lang="en-US" altLang="zh-CN" sz="1200" dirty="0" smtClean="0"/>
              <a:t>A</a:t>
            </a:r>
            <a:r>
              <a:rPr lang="zh-CN" altLang="zh-CN" sz="1200" dirty="0" smtClean="0"/>
              <a:t>、</a:t>
            </a:r>
            <a:r>
              <a:rPr lang="en-US" altLang="zh-CN" sz="1200" dirty="0" smtClean="0"/>
              <a:t>B</a:t>
            </a:r>
            <a:r>
              <a:rPr lang="zh-CN" altLang="zh-CN" sz="1200" dirty="0" smtClean="0"/>
              <a:t>、</a:t>
            </a:r>
            <a:r>
              <a:rPr lang="en-US" altLang="zh-CN" sz="1200" dirty="0" smtClean="0"/>
              <a:t>C</a:t>
            </a:r>
            <a:r>
              <a:rPr lang="zh-CN" altLang="zh-CN" sz="1200" dirty="0" smtClean="0"/>
              <a:t>读取到该值的这段时间，称为不一致窗口。不一致窗口的大小依赖于交互延迟、系统的负载以及复制协议要求同步的副本数等因素。</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6</a:t>
            </a:fld>
            <a:endParaRPr lang="zh-CN" altLang="en-US"/>
          </a:p>
        </p:txBody>
      </p:sp>
    </p:spTree>
    <p:extLst>
      <p:ext uri="{BB962C8B-B14F-4D97-AF65-F5344CB8AC3E}">
        <p14:creationId xmlns:p14="http://schemas.microsoft.com/office/powerpoint/2010/main" val="3430435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BC7BBF-F6AB-4579-AC4E-9D55BDD7E349}" type="slidenum">
              <a:rPr lang="zh-CN" altLang="en-US" smtClean="0"/>
              <a:t>33</a:t>
            </a:fld>
            <a:endParaRPr lang="zh-CN" altLang="en-US"/>
          </a:p>
        </p:txBody>
      </p:sp>
    </p:spTree>
    <p:extLst>
      <p:ext uri="{BB962C8B-B14F-4D97-AF65-F5344CB8AC3E}">
        <p14:creationId xmlns:p14="http://schemas.microsoft.com/office/powerpoint/2010/main" val="48285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一致性</a:t>
            </a:r>
            <a:r>
              <a:rPr lang="en-US" altLang="zh-CN" sz="1200" kern="1200" dirty="0" smtClean="0">
                <a:solidFill>
                  <a:schemeClr val="tx1"/>
                </a:solidFill>
                <a:effectLst/>
                <a:latin typeface="+mn-lt"/>
                <a:ea typeface="+mn-ea"/>
                <a:cs typeface="+mn-cs"/>
              </a:rPr>
              <a:t>(C): </a:t>
            </a:r>
            <a:r>
              <a:rPr lang="zh-CN" altLang="zh-CN" sz="1200" kern="1200" dirty="0" smtClean="0">
                <a:solidFill>
                  <a:schemeClr val="tx1"/>
                </a:solidFill>
                <a:effectLst/>
                <a:latin typeface="+mn-lt"/>
                <a:ea typeface="+mn-ea"/>
                <a:cs typeface="+mn-cs"/>
              </a:rPr>
              <a:t>分布式系统中的所有数据副本，在同一时刻是否同样的值。</a:t>
            </a:r>
          </a:p>
          <a:p>
            <a:r>
              <a:rPr lang="zh-CN" altLang="zh-CN" sz="1200" kern="1200" dirty="0" smtClean="0">
                <a:solidFill>
                  <a:schemeClr val="tx1"/>
                </a:solidFill>
                <a:effectLst/>
                <a:latin typeface="+mn-lt"/>
                <a:ea typeface="+mn-ea"/>
                <a:cs typeface="+mn-cs"/>
              </a:rPr>
              <a:t>可用性</a:t>
            </a:r>
            <a:r>
              <a:rPr lang="en-US" altLang="zh-CN" sz="1200" kern="1200" dirty="0" smtClean="0">
                <a:solidFill>
                  <a:schemeClr val="tx1"/>
                </a:solidFill>
                <a:effectLst/>
                <a:latin typeface="+mn-lt"/>
                <a:ea typeface="+mn-ea"/>
                <a:cs typeface="+mn-cs"/>
              </a:rPr>
              <a:t>(A): </a:t>
            </a:r>
            <a:r>
              <a:rPr lang="zh-CN" altLang="zh-CN" sz="1200" kern="1200" dirty="0" smtClean="0">
                <a:solidFill>
                  <a:schemeClr val="tx1"/>
                </a:solidFill>
                <a:effectLst/>
                <a:latin typeface="+mn-lt"/>
                <a:ea typeface="+mn-ea"/>
                <a:cs typeface="+mn-cs"/>
              </a:rPr>
              <a:t>在集群中一部分节点故障后，集群整体是否还能响应客户端的读写请求。</a:t>
            </a:r>
          </a:p>
          <a:p>
            <a:r>
              <a:rPr lang="zh-CN" altLang="zh-CN" sz="1200" kern="1200" dirty="0" smtClean="0">
                <a:solidFill>
                  <a:schemeClr val="tx1"/>
                </a:solidFill>
                <a:effectLst/>
                <a:latin typeface="+mn-lt"/>
                <a:ea typeface="+mn-ea"/>
                <a:cs typeface="+mn-cs"/>
              </a:rPr>
              <a:t>分区容错性</a:t>
            </a:r>
            <a:r>
              <a:rPr lang="en-US" altLang="zh-CN" sz="1200" kern="1200" dirty="0" smtClean="0">
                <a:solidFill>
                  <a:schemeClr val="tx1"/>
                </a:solidFill>
                <a:effectLst/>
                <a:latin typeface="+mn-lt"/>
                <a:ea typeface="+mn-ea"/>
                <a:cs typeface="+mn-cs"/>
              </a:rPr>
              <a:t>(P): </a:t>
            </a:r>
            <a:r>
              <a:rPr lang="zh-CN" altLang="zh-CN" sz="1200" kern="1200" dirty="0" smtClean="0">
                <a:solidFill>
                  <a:schemeClr val="tx1"/>
                </a:solidFill>
                <a:effectLst/>
                <a:latin typeface="+mn-lt"/>
                <a:ea typeface="+mn-ea"/>
                <a:cs typeface="+mn-cs"/>
              </a:rPr>
              <a:t>以实际效果而言，分区相当于对通信的时限要求。系统如果不能在时限内达成数据一致性，就意味着发生了分区的情况，必须就当前操作在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之间做出选择。</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7</a:t>
            </a:fld>
            <a:endParaRPr lang="zh-CN" altLang="en-US"/>
          </a:p>
        </p:txBody>
      </p:sp>
    </p:spTree>
    <p:extLst>
      <p:ext uri="{BB962C8B-B14F-4D97-AF65-F5344CB8AC3E}">
        <p14:creationId xmlns:p14="http://schemas.microsoft.com/office/powerpoint/2010/main" val="346258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8</a:t>
            </a:fld>
            <a:endParaRPr lang="zh-CN" altLang="en-US"/>
          </a:p>
        </p:txBody>
      </p:sp>
    </p:spTree>
    <p:extLst>
      <p:ext uri="{BB962C8B-B14F-4D97-AF65-F5344CB8AC3E}">
        <p14:creationId xmlns:p14="http://schemas.microsoft.com/office/powerpoint/2010/main" val="2719986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 于数据 分布在 多个 节 点 和 网 络 的不 确 定性 等 因 素 ， 各个 节 点 上 的数据更新 是相 互 隔离 并且 各 自 独立 进行 的 ． 可 能会 出 现 的 问 题有 ： ①各 个 节 点上 分 布式 事 务 的执 行 状态 不 同 （ 对应 定义 １ 中 状态 一致 性 ） ；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②更 新顺序不 同 （对应 定义 １ 中操 作 一致性 ③主备 副 本 数据 不 同 步 （对应 定义 １ 中 的 多副 本 一致性）的问题 ，需要使用分布式一致性协议来协调分布式事务的提交、多节点并发更新和主备 节 点操作 序列 的 同 步 ， 保证分布 式数 据库 系统 的状态一 致性 、 操 作 一 致性 和 多 副 本 一 致性 ．</a:t>
            </a:r>
            <a:r>
              <a:rPr lang="zh-CN" altLang="en-US" dirty="0" smtClean="0"/>
              <a:t/>
            </a:r>
            <a:br>
              <a:rPr lang="zh-CN" altLang="en-US" dirty="0" smtClean="0"/>
            </a:b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 为 多 副本一 致性 是系 统进行主 备切 换 的前提 ． 高可 用 的 数据库 系统 通常 采取 “主备 架构 ” ， 其 中 主节 点对外提 供服</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务 ， 备节 点作 为 主节 点 的冗余 备 份 ， 存 储着 和主 节 点相 同 的数 据 ． 当主 节 点 出 现故 障宕机时 ，期望 是选取 某个备 节 点成 为 新 的主 节 点 ． 借助 于分布 式 一致性 协议 ， 可 以确保 多副 本一致性 ， 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使得 主备 节 点 的状态数据 始 终是 一致 的 ． 当 主节 点 发 生故 障时 ， 备节 点 就 可 以 无缝切 换为 主节 点来接管 集群，使 系统 持续对外提 供服务。</a:t>
            </a:r>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9</a:t>
            </a:fld>
            <a:endParaRPr lang="zh-CN" altLang="en-US"/>
          </a:p>
        </p:txBody>
      </p:sp>
    </p:spTree>
    <p:extLst>
      <p:ext uri="{BB962C8B-B14F-4D97-AF65-F5344CB8AC3E}">
        <p14:creationId xmlns:p14="http://schemas.microsoft.com/office/powerpoint/2010/main" val="793149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系统需要在协调者和参与者之间传输大量的操作命令及应答等信息。协调者向参与者发送命令，参与者将自身执行状态以应答的形式反馈给协调者，由协调者收集并分析这些应答以决定下一步操作。</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10</a:t>
            </a:fld>
            <a:endParaRPr lang="zh-CN" altLang="en-US"/>
          </a:p>
        </p:txBody>
      </p:sp>
    </p:spTree>
    <p:extLst>
      <p:ext uri="{BB962C8B-B14F-4D97-AF65-F5344CB8AC3E}">
        <p14:creationId xmlns:p14="http://schemas.microsoft.com/office/powerpoint/2010/main" val="185307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11</a:t>
            </a:fld>
            <a:endParaRPr lang="zh-CN" altLang="en-US"/>
          </a:p>
        </p:txBody>
      </p:sp>
    </p:spTree>
    <p:extLst>
      <p:ext uri="{BB962C8B-B14F-4D97-AF65-F5344CB8AC3E}">
        <p14:creationId xmlns:p14="http://schemas.microsoft.com/office/powerpoint/2010/main" val="374288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dirty="0" smtClean="0"/>
              <a:t>决定阶段：</a:t>
            </a:r>
            <a:endParaRPr lang="en-US" altLang="zh-CN" sz="1200" dirty="0" smtClean="0"/>
          </a:p>
          <a:p>
            <a:pPr marL="0" lvl="0" indent="0">
              <a:buNone/>
            </a:pPr>
            <a:r>
              <a:rPr lang="en-US" altLang="zh-CN" sz="1200" dirty="0" smtClean="0"/>
              <a:t>    </a:t>
            </a:r>
            <a:r>
              <a:rPr lang="zh-CN" altLang="zh-CN" sz="1200" dirty="0" smtClean="0"/>
              <a:t>由协调者向各个参与者发出“预提交（</a:t>
            </a:r>
            <a:r>
              <a:rPr lang="en-US" altLang="zh-CN" sz="1200" dirty="0" smtClean="0"/>
              <a:t>Prepare</a:t>
            </a:r>
            <a:r>
              <a:rPr lang="zh-CN" altLang="zh-CN" sz="1200" dirty="0" smtClean="0"/>
              <a:t>）”命令，然后等待回答，若所有参与者返回</a:t>
            </a:r>
            <a:endParaRPr lang="en-US" altLang="zh-CN" sz="1200" dirty="0" smtClean="0"/>
          </a:p>
          <a:p>
            <a:pPr marL="0" lvl="0" indent="0">
              <a:buNone/>
            </a:pPr>
            <a:r>
              <a:rPr lang="en-US" altLang="zh-CN" sz="1200" dirty="0" smtClean="0"/>
              <a:t>    </a:t>
            </a:r>
            <a:r>
              <a:rPr lang="zh-CN" altLang="zh-CN" sz="1200" dirty="0" smtClean="0"/>
              <a:t>“准备提交（</a:t>
            </a:r>
            <a:r>
              <a:rPr lang="en-US" altLang="zh-CN" sz="1200" dirty="0" smtClean="0"/>
              <a:t>Ready</a:t>
            </a:r>
            <a:r>
              <a:rPr lang="zh-CN" altLang="zh-CN" sz="1200" dirty="0" smtClean="0"/>
              <a:t>）”</a:t>
            </a:r>
            <a:r>
              <a:rPr lang="en-US" altLang="zh-CN" sz="1200" dirty="0" smtClean="0"/>
              <a:t>,</a:t>
            </a:r>
            <a:r>
              <a:rPr lang="zh-CN" altLang="zh-CN" sz="1200" dirty="0" smtClean="0"/>
              <a:t>则该事务满足提交条件。如果至少一个子事务返回“准备废弃</a:t>
            </a:r>
            <a:endParaRPr lang="en-US" altLang="zh-CN" sz="1200" dirty="0" smtClean="0"/>
          </a:p>
          <a:p>
            <a:pPr marL="0" lvl="0" indent="0">
              <a:buNone/>
            </a:pPr>
            <a:r>
              <a:rPr lang="en-US" altLang="zh-CN" sz="1200" dirty="0" smtClean="0"/>
              <a:t>  </a:t>
            </a:r>
            <a:r>
              <a:rPr lang="zh-CN" altLang="zh-CN" sz="1200" dirty="0" smtClean="0"/>
              <a:t>（</a:t>
            </a:r>
            <a:r>
              <a:rPr lang="en-US" altLang="zh-CN" sz="1200" dirty="0" smtClean="0"/>
              <a:t>Abort</a:t>
            </a:r>
            <a:r>
              <a:rPr lang="zh-CN" altLang="zh-CN" sz="1200" dirty="0" smtClean="0"/>
              <a:t>）”，则该事务不能提交。</a:t>
            </a:r>
          </a:p>
          <a:p>
            <a:pPr lvl="0"/>
            <a:r>
              <a:rPr lang="zh-CN" altLang="zh-CN" sz="1200" dirty="0" smtClean="0"/>
              <a:t>执行阶段：</a:t>
            </a:r>
            <a:endParaRPr lang="en-US" altLang="zh-CN" sz="1200" dirty="0" smtClean="0"/>
          </a:p>
          <a:p>
            <a:pPr marL="0" lvl="0" indent="0">
              <a:buNone/>
            </a:pPr>
            <a:r>
              <a:rPr lang="en-US" altLang="zh-CN" sz="1200" dirty="0" smtClean="0"/>
              <a:t>   </a:t>
            </a:r>
            <a:r>
              <a:rPr lang="zh-CN" altLang="zh-CN" sz="1200" dirty="0" smtClean="0"/>
              <a:t>在事务具备提交条件情况下，协调者向各个参与者发出“提交（</a:t>
            </a:r>
            <a:r>
              <a:rPr lang="en-US" altLang="zh-CN" sz="1200" dirty="0" smtClean="0"/>
              <a:t>Commit</a:t>
            </a:r>
            <a:r>
              <a:rPr lang="zh-CN" altLang="zh-CN" sz="1200" dirty="0" smtClean="0"/>
              <a:t>）”命令，各个参与</a:t>
            </a:r>
            <a:endParaRPr lang="en-US" altLang="zh-CN" sz="1200" dirty="0" smtClean="0"/>
          </a:p>
          <a:p>
            <a:pPr marL="0" lvl="0" indent="0">
              <a:buNone/>
            </a:pPr>
            <a:r>
              <a:rPr lang="en-US" altLang="zh-CN" sz="1200" dirty="0" smtClean="0"/>
              <a:t>  </a:t>
            </a:r>
            <a:r>
              <a:rPr lang="zh-CN" altLang="zh-CN" sz="1200" dirty="0" smtClean="0"/>
              <a:t>者执行提交；否则协调者向各个参与者发出“废弃（</a:t>
            </a:r>
            <a:r>
              <a:rPr lang="en-US" altLang="zh-CN" sz="1200" dirty="0" smtClean="0"/>
              <a:t>Abort</a:t>
            </a:r>
            <a:r>
              <a:rPr lang="zh-CN" altLang="zh-CN" sz="1200" dirty="0" smtClean="0"/>
              <a:t>）”命令，各个参与者执行废弃，</a:t>
            </a:r>
            <a:endParaRPr lang="en-US" altLang="zh-CN" sz="1200" dirty="0" smtClean="0"/>
          </a:p>
          <a:p>
            <a:pPr marL="0" lvl="0" indent="0">
              <a:buNone/>
            </a:pPr>
            <a:r>
              <a:rPr lang="en-US" altLang="zh-CN" sz="1200" dirty="0" smtClean="0"/>
              <a:t>  </a:t>
            </a:r>
            <a:r>
              <a:rPr lang="zh-CN" altLang="zh-CN" sz="1200" dirty="0" smtClean="0"/>
              <a:t>取消对数据库的修改。无论是“提交”还是“废弃”，各个参与者执行完毕后都要向协调者返回</a:t>
            </a:r>
            <a:endParaRPr lang="en-US" altLang="zh-CN" sz="1200" dirty="0" smtClean="0"/>
          </a:p>
          <a:p>
            <a:pPr marL="0" lvl="0" indent="0">
              <a:buNone/>
            </a:pPr>
            <a:r>
              <a:rPr lang="en-US" altLang="zh-CN" sz="1200" dirty="0" smtClean="0"/>
              <a:t>  </a:t>
            </a:r>
            <a:r>
              <a:rPr lang="zh-CN" altLang="zh-CN" sz="1200" dirty="0" smtClean="0"/>
              <a:t>“确认（</a:t>
            </a:r>
            <a:r>
              <a:rPr lang="en-US" altLang="zh-CN" sz="1200" dirty="0" err="1" smtClean="0"/>
              <a:t>Ack</a:t>
            </a:r>
            <a:r>
              <a:rPr lang="zh-CN" altLang="zh-CN" sz="1200" dirty="0" smtClean="0"/>
              <a:t>）”应答，通知协调者事务执行结束。</a:t>
            </a:r>
          </a:p>
          <a:p>
            <a:endParaRPr lang="zh-CN" altLang="en-US" dirty="0"/>
          </a:p>
        </p:txBody>
      </p:sp>
      <p:sp>
        <p:nvSpPr>
          <p:cNvPr id="4" name="灯片编号占位符 3"/>
          <p:cNvSpPr>
            <a:spLocks noGrp="1"/>
          </p:cNvSpPr>
          <p:nvPr>
            <p:ph type="sldNum" sz="quarter" idx="10"/>
          </p:nvPr>
        </p:nvSpPr>
        <p:spPr/>
        <p:txBody>
          <a:bodyPr/>
          <a:lstStyle/>
          <a:p>
            <a:fld id="{82BC7BBF-F6AB-4579-AC4E-9D55BDD7E349}" type="slidenum">
              <a:rPr lang="zh-CN" altLang="en-US" smtClean="0"/>
              <a:t>12</a:t>
            </a:fld>
            <a:endParaRPr lang="zh-CN" altLang="en-US"/>
          </a:p>
        </p:txBody>
      </p:sp>
    </p:spTree>
    <p:extLst>
      <p:ext uri="{BB962C8B-B14F-4D97-AF65-F5344CB8AC3E}">
        <p14:creationId xmlns:p14="http://schemas.microsoft.com/office/powerpoint/2010/main" val="214539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138403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87507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93115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105316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49615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211275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423657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98184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98794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304249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3203D7-15F9-4661-BA92-39CDBAE0D646}" type="datetimeFigureOut">
              <a:rPr lang="zh-CN" altLang="en-US" smtClean="0"/>
              <a:t>2017/12/29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26453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203D7-15F9-4661-BA92-39CDBAE0D646}" type="datetimeFigureOut">
              <a:rPr lang="zh-CN" altLang="en-US" smtClean="0"/>
              <a:t>2017/12/29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DD643-CB82-4D69-BE27-E47CB09BB4D5}" type="slidenum">
              <a:rPr lang="zh-CN" altLang="en-US" smtClean="0"/>
              <a:t>‹#›</a:t>
            </a:fld>
            <a:endParaRPr lang="zh-CN" altLang="en-US"/>
          </a:p>
        </p:txBody>
      </p:sp>
    </p:spTree>
    <p:extLst>
      <p:ext uri="{BB962C8B-B14F-4D97-AF65-F5344CB8AC3E}">
        <p14:creationId xmlns:p14="http://schemas.microsoft.com/office/powerpoint/2010/main" val="3146656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85546" y="501445"/>
            <a:ext cx="10114841" cy="1356853"/>
          </a:xfrm>
        </p:spPr>
        <p:txBody>
          <a:bodyPr>
            <a:normAutofit/>
          </a:bodyPr>
          <a:lstStyle/>
          <a:p>
            <a:r>
              <a:rPr lang="zh-CN" altLang="en-US" dirty="0" smtClean="0"/>
              <a:t>分布式系统中的</a:t>
            </a:r>
            <a:r>
              <a:rPr lang="zh-CN" altLang="en-US" dirty="0" smtClean="0"/>
              <a:t>一致性协议</a:t>
            </a:r>
            <a:endParaRPr lang="zh-CN" altLang="en-US" dirty="0"/>
          </a:p>
        </p:txBody>
      </p:sp>
      <p:sp>
        <p:nvSpPr>
          <p:cNvPr id="3" name="副标题 2"/>
          <p:cNvSpPr>
            <a:spLocks noGrp="1"/>
          </p:cNvSpPr>
          <p:nvPr>
            <p:ph type="subTitle" idx="1"/>
          </p:nvPr>
        </p:nvSpPr>
        <p:spPr>
          <a:xfrm>
            <a:off x="8590084" y="5952391"/>
            <a:ext cx="2710962" cy="430823"/>
          </a:xfrm>
        </p:spPr>
        <p:txBody>
          <a:bodyPr/>
          <a:lstStyle/>
          <a:p>
            <a:r>
              <a:rPr lang="zh-CN" altLang="en-US" dirty="0" smtClean="0"/>
              <a:t>赵春扬  </a:t>
            </a:r>
            <a:r>
              <a:rPr lang="en-US" altLang="zh-CN" dirty="0" smtClean="0"/>
              <a:t>20171229</a:t>
            </a:r>
            <a:endParaRPr lang="zh-CN" altLang="en-US" dirty="0"/>
          </a:p>
        </p:txBody>
      </p:sp>
    </p:spTree>
    <p:extLst>
      <p:ext uri="{BB962C8B-B14F-4D97-AF65-F5344CB8AC3E}">
        <p14:creationId xmlns:p14="http://schemas.microsoft.com/office/powerpoint/2010/main" val="459889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zh-CN" sz="4000" dirty="0"/>
              <a:t>两段提交协议（</a:t>
            </a:r>
            <a:r>
              <a:rPr lang="en-US" altLang="zh-CN" sz="4000" dirty="0"/>
              <a:t>2 Phase Commit</a:t>
            </a:r>
            <a:r>
              <a:rPr lang="zh-CN" altLang="zh-CN" sz="4000" dirty="0"/>
              <a:t>）</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en-US" sz="2000" b="1" dirty="0" smtClean="0"/>
              <a:t>背景</a:t>
            </a:r>
            <a:r>
              <a:rPr lang="en-US" altLang="zh-CN" sz="2000" b="1" dirty="0" smtClean="0"/>
              <a:t>:    </a:t>
            </a:r>
          </a:p>
          <a:p>
            <a:pPr marL="0" indent="0">
              <a:buNone/>
            </a:pPr>
            <a:r>
              <a:rPr lang="en-US" altLang="zh-CN" sz="2000" dirty="0" smtClean="0"/>
              <a:t>      </a:t>
            </a:r>
            <a:r>
              <a:rPr lang="zh-CN" altLang="zh-CN" sz="2000" dirty="0" smtClean="0"/>
              <a:t>一</a:t>
            </a:r>
            <a:r>
              <a:rPr lang="zh-CN" altLang="zh-CN" sz="2000" dirty="0"/>
              <a:t>个分布式事务在执行时将分解为多个场地上的事务执行。所有子事务均被正确提交是分布式事务提交的前提，当发生故障要废弃全局事务时，所有局部操作也应废弃</a:t>
            </a:r>
            <a:r>
              <a:rPr lang="zh-CN" altLang="zh-CN" sz="2000" dirty="0" smtClean="0"/>
              <a:t>。</a:t>
            </a:r>
            <a:endParaRPr lang="en-US" altLang="zh-CN" sz="2000" dirty="0" smtClean="0"/>
          </a:p>
          <a:p>
            <a:pPr marL="0" indent="0">
              <a:buNone/>
            </a:pPr>
            <a:r>
              <a:rPr lang="en-US" altLang="zh-CN" sz="2000" dirty="0" smtClean="0"/>
              <a:t>     </a:t>
            </a:r>
            <a:r>
              <a:rPr lang="zh-CN" altLang="zh-CN" sz="2000" dirty="0" smtClean="0"/>
              <a:t>为了</a:t>
            </a:r>
            <a:r>
              <a:rPr lang="zh-CN" altLang="zh-CN" sz="2000" dirty="0"/>
              <a:t>完成各个场地的子事务，全局事务必须为每一子事务在相应的场地上创建一个代理者进程（也称局部进程或子进程），同时为了协调各子事务的操作，全局事务还要启动一个协调者进程，来控制和协调各代理者间的操作。</a:t>
            </a:r>
          </a:p>
          <a:p>
            <a:pPr marL="0" indent="0">
              <a:buNone/>
            </a:pPr>
            <a:r>
              <a:rPr lang="zh-CN" altLang="en-US" sz="2000" b="1" dirty="0"/>
              <a:t>两</a:t>
            </a:r>
            <a:r>
              <a:rPr lang="zh-CN" altLang="en-US" sz="2000" b="1" dirty="0" smtClean="0"/>
              <a:t>个概念：</a:t>
            </a:r>
            <a:endParaRPr lang="en-US" altLang="zh-CN" sz="2000" b="1" dirty="0" smtClean="0"/>
          </a:p>
          <a:p>
            <a:pPr lvl="0"/>
            <a:r>
              <a:rPr lang="zh-CN" altLang="zh-CN" sz="2000" dirty="0"/>
              <a:t>协调者：在事务各个代理中指定一个特殊代理（根代理），负责决定所有子事务的提交或废弃。掌握全局事务提交或废弃的决定权。</a:t>
            </a:r>
          </a:p>
          <a:p>
            <a:pPr lvl="0"/>
            <a:r>
              <a:rPr lang="zh-CN" altLang="zh-CN" sz="2000" dirty="0"/>
              <a:t>参与者：除协调者之外的其他代理（子代理），负责各个子事务的提交或废弃。负责在本地数据库执行数据存取操作，并向协调者提出子事务提交或废弃的意向。</a:t>
            </a:r>
          </a:p>
          <a:p>
            <a:pPr marL="0" indent="0">
              <a:buNone/>
            </a:pPr>
            <a:endParaRPr lang="zh-CN" altLang="en-US" dirty="0"/>
          </a:p>
        </p:txBody>
      </p:sp>
    </p:spTree>
    <p:extLst>
      <p:ext uri="{BB962C8B-B14F-4D97-AF65-F5344CB8AC3E}">
        <p14:creationId xmlns:p14="http://schemas.microsoft.com/office/powerpoint/2010/main" val="4013356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2PC</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en-US" dirty="0" smtClean="0"/>
              <a:t>基本思想：</a:t>
            </a:r>
            <a:endParaRPr lang="en-US" altLang="zh-CN" dirty="0" smtClean="0"/>
          </a:p>
          <a:p>
            <a:pPr marL="0" indent="0">
              <a:buNone/>
            </a:pPr>
            <a:r>
              <a:rPr lang="en-US" altLang="zh-CN" sz="2000" dirty="0" smtClean="0"/>
              <a:t>2PC</a:t>
            </a:r>
            <a:r>
              <a:rPr lang="zh-CN" altLang="zh-CN" sz="2000" dirty="0"/>
              <a:t>是为了实现分布式事务提交而采用的协议。可分为两个阶段：</a:t>
            </a:r>
          </a:p>
          <a:p>
            <a:pPr lvl="0"/>
            <a:r>
              <a:rPr lang="zh-CN" altLang="zh-CN" sz="2000" dirty="0"/>
              <a:t>决定阶段</a:t>
            </a:r>
            <a:r>
              <a:rPr lang="zh-CN" altLang="zh-CN" sz="2000" dirty="0" smtClean="0"/>
              <a:t>：</a:t>
            </a:r>
            <a:endParaRPr lang="en-US" altLang="zh-CN" sz="2000" dirty="0" smtClean="0"/>
          </a:p>
          <a:p>
            <a:pPr marL="0" lvl="0" indent="0">
              <a:buNone/>
            </a:pPr>
            <a:r>
              <a:rPr lang="en-US" altLang="zh-CN" sz="2000" dirty="0" smtClean="0"/>
              <a:t>    </a:t>
            </a:r>
            <a:r>
              <a:rPr lang="zh-CN" altLang="zh-CN" sz="2000" dirty="0" smtClean="0"/>
              <a:t>由协调者向各个参与者发出“预提交（</a:t>
            </a:r>
            <a:r>
              <a:rPr lang="en-US" altLang="zh-CN" sz="2000" dirty="0" smtClean="0"/>
              <a:t>Prepare</a:t>
            </a:r>
            <a:r>
              <a:rPr lang="zh-CN" altLang="zh-CN" sz="2000" dirty="0" smtClean="0"/>
              <a:t>）”命令，然后等待回答，若所有参与者返回</a:t>
            </a:r>
            <a:endParaRPr lang="en-US" altLang="zh-CN" sz="2000" dirty="0" smtClean="0"/>
          </a:p>
          <a:p>
            <a:pPr marL="0" lvl="0" indent="0">
              <a:buNone/>
            </a:pPr>
            <a:r>
              <a:rPr lang="en-US" altLang="zh-CN" sz="2000" dirty="0" smtClean="0"/>
              <a:t>  </a:t>
            </a:r>
            <a:r>
              <a:rPr lang="en-US" altLang="zh-CN" sz="2000" dirty="0" smtClean="0"/>
              <a:t>  </a:t>
            </a:r>
            <a:r>
              <a:rPr lang="zh-CN" altLang="zh-CN" sz="2000" dirty="0" smtClean="0"/>
              <a:t>“准备提交（</a:t>
            </a:r>
            <a:r>
              <a:rPr lang="en-US" altLang="zh-CN" sz="2000" dirty="0" smtClean="0"/>
              <a:t>Ready</a:t>
            </a:r>
            <a:r>
              <a:rPr lang="zh-CN" altLang="zh-CN" sz="2000" dirty="0" smtClean="0"/>
              <a:t>）”</a:t>
            </a:r>
            <a:r>
              <a:rPr lang="en-US" altLang="zh-CN" sz="2000" dirty="0" smtClean="0"/>
              <a:t>,</a:t>
            </a:r>
            <a:r>
              <a:rPr lang="zh-CN" altLang="zh-CN" sz="2000" dirty="0" smtClean="0"/>
              <a:t>则该事务满足提交条件。如果至少一个子事务返回“准备废弃</a:t>
            </a:r>
            <a:endParaRPr lang="en-US" altLang="zh-CN" sz="2000" dirty="0" smtClean="0"/>
          </a:p>
          <a:p>
            <a:pPr marL="0" lvl="0" indent="0">
              <a:buNone/>
            </a:pPr>
            <a:r>
              <a:rPr lang="en-US" altLang="zh-CN" sz="2000" dirty="0" smtClean="0"/>
              <a:t>  </a:t>
            </a:r>
            <a:r>
              <a:rPr lang="zh-CN" altLang="zh-CN" sz="2000" dirty="0" smtClean="0"/>
              <a:t>（</a:t>
            </a:r>
            <a:r>
              <a:rPr lang="en-US" altLang="zh-CN" sz="2000" dirty="0" smtClean="0"/>
              <a:t>Abort</a:t>
            </a:r>
            <a:r>
              <a:rPr lang="zh-CN" altLang="zh-CN" sz="2000" dirty="0" smtClean="0"/>
              <a:t>）”，则该事务不能提交。</a:t>
            </a:r>
          </a:p>
          <a:p>
            <a:pPr lvl="0"/>
            <a:r>
              <a:rPr lang="zh-CN" altLang="zh-CN" sz="2000" dirty="0" smtClean="0"/>
              <a:t>执行阶段：</a:t>
            </a:r>
            <a:endParaRPr lang="en-US" altLang="zh-CN" sz="2000" dirty="0" smtClean="0"/>
          </a:p>
          <a:p>
            <a:pPr marL="0" lvl="0" indent="0">
              <a:buNone/>
            </a:pPr>
            <a:r>
              <a:rPr lang="en-US" altLang="zh-CN" sz="2000" dirty="0" smtClean="0"/>
              <a:t>   </a:t>
            </a:r>
            <a:r>
              <a:rPr lang="zh-CN" altLang="zh-CN" sz="2000" dirty="0" smtClean="0"/>
              <a:t>在事务具备提交条件情况下，协调者向各个参与者发出“提交（</a:t>
            </a:r>
            <a:r>
              <a:rPr lang="en-US" altLang="zh-CN" sz="2000" dirty="0" smtClean="0"/>
              <a:t>Commit</a:t>
            </a:r>
            <a:r>
              <a:rPr lang="zh-CN" altLang="zh-CN" sz="2000" dirty="0" smtClean="0"/>
              <a:t>）”命令，各个参与</a:t>
            </a:r>
            <a:endParaRPr lang="en-US" altLang="zh-CN" sz="2000" dirty="0" smtClean="0"/>
          </a:p>
          <a:p>
            <a:pPr marL="0" lvl="0" indent="0">
              <a:buNone/>
            </a:pPr>
            <a:r>
              <a:rPr lang="en-US" altLang="zh-CN" sz="2000" dirty="0" smtClean="0"/>
              <a:t>  </a:t>
            </a:r>
            <a:r>
              <a:rPr lang="zh-CN" altLang="zh-CN" sz="2000" dirty="0" smtClean="0"/>
              <a:t>者执行提交；否则协调者向各个参与者发出“废弃（</a:t>
            </a:r>
            <a:r>
              <a:rPr lang="en-US" altLang="zh-CN" sz="2000" dirty="0" smtClean="0"/>
              <a:t>Abort</a:t>
            </a:r>
            <a:r>
              <a:rPr lang="zh-CN" altLang="zh-CN" sz="2000" dirty="0" smtClean="0"/>
              <a:t>）”命令，各个参与者执行废弃，</a:t>
            </a:r>
            <a:endParaRPr lang="en-US" altLang="zh-CN" sz="2000" dirty="0" smtClean="0"/>
          </a:p>
          <a:p>
            <a:pPr marL="0" lvl="0" indent="0">
              <a:buNone/>
            </a:pPr>
            <a:r>
              <a:rPr lang="en-US" altLang="zh-CN" sz="2000" dirty="0" smtClean="0"/>
              <a:t>  </a:t>
            </a:r>
            <a:r>
              <a:rPr lang="zh-CN" altLang="zh-CN" sz="2000" dirty="0" smtClean="0"/>
              <a:t>取消对数据库的修改。无论是“提交”还是“废弃”，各个参与者执行完毕后都要向协调者返回</a:t>
            </a:r>
            <a:endParaRPr lang="en-US" altLang="zh-CN" sz="2000" dirty="0" smtClean="0"/>
          </a:p>
          <a:p>
            <a:pPr marL="0" lvl="0" indent="0">
              <a:buNone/>
            </a:pPr>
            <a:r>
              <a:rPr lang="en-US" altLang="zh-CN" sz="2000" dirty="0" smtClean="0"/>
              <a:t>  </a:t>
            </a:r>
            <a:r>
              <a:rPr lang="zh-CN" altLang="zh-CN" sz="2000" dirty="0" smtClean="0"/>
              <a:t>“确认（</a:t>
            </a:r>
            <a:r>
              <a:rPr lang="en-US" altLang="zh-CN" sz="2000" dirty="0" err="1" smtClean="0"/>
              <a:t>Ack</a:t>
            </a:r>
            <a:r>
              <a:rPr lang="zh-CN" altLang="zh-CN" sz="2000" dirty="0" smtClean="0"/>
              <a:t>）”应答，通知协调者事务执行结束。</a:t>
            </a:r>
          </a:p>
          <a:p>
            <a:pPr marL="0" indent="0">
              <a:buNone/>
            </a:pPr>
            <a:endParaRPr lang="zh-CN" altLang="en-US" dirty="0"/>
          </a:p>
        </p:txBody>
      </p:sp>
    </p:spTree>
    <p:extLst>
      <p:ext uri="{BB962C8B-B14F-4D97-AF65-F5344CB8AC3E}">
        <p14:creationId xmlns:p14="http://schemas.microsoft.com/office/powerpoint/2010/main" val="3791478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2PC</a:t>
            </a:r>
            <a:endParaRPr lang="zh-CN" altLang="en-US" sz="4000" dirty="0"/>
          </a:p>
        </p:txBody>
      </p:sp>
      <p:sp>
        <p:nvSpPr>
          <p:cNvPr id="4" name="椭圆 3"/>
          <p:cNvSpPr/>
          <p:nvPr/>
        </p:nvSpPr>
        <p:spPr>
          <a:xfrm>
            <a:off x="838200" y="3135910"/>
            <a:ext cx="1160207" cy="738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1</a:t>
            </a:r>
            <a:endParaRPr lang="zh-CN" altLang="en-US" dirty="0"/>
          </a:p>
        </p:txBody>
      </p:sp>
      <p:sp>
        <p:nvSpPr>
          <p:cNvPr id="14" name="椭圆 13"/>
          <p:cNvSpPr/>
          <p:nvPr/>
        </p:nvSpPr>
        <p:spPr>
          <a:xfrm>
            <a:off x="5515896" y="3135910"/>
            <a:ext cx="1160207" cy="738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1</a:t>
            </a:r>
            <a:endParaRPr lang="zh-CN" altLang="en-US" dirty="0"/>
          </a:p>
        </p:txBody>
      </p:sp>
      <p:sp>
        <p:nvSpPr>
          <p:cNvPr id="15" name="椭圆 14"/>
          <p:cNvSpPr/>
          <p:nvPr/>
        </p:nvSpPr>
        <p:spPr>
          <a:xfrm>
            <a:off x="10579509" y="3135910"/>
            <a:ext cx="1160207" cy="738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1</a:t>
            </a:r>
            <a:endParaRPr lang="zh-CN" altLang="en-US" dirty="0"/>
          </a:p>
        </p:txBody>
      </p:sp>
      <p:sp>
        <p:nvSpPr>
          <p:cNvPr id="16" name="椭圆 15"/>
          <p:cNvSpPr/>
          <p:nvPr/>
        </p:nvSpPr>
        <p:spPr>
          <a:xfrm>
            <a:off x="2986549" y="1215736"/>
            <a:ext cx="1160207" cy="73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7" name="椭圆 16"/>
          <p:cNvSpPr/>
          <p:nvPr/>
        </p:nvSpPr>
        <p:spPr>
          <a:xfrm>
            <a:off x="2984089" y="3135910"/>
            <a:ext cx="1160207" cy="73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8" name="椭圆 17"/>
          <p:cNvSpPr/>
          <p:nvPr/>
        </p:nvSpPr>
        <p:spPr>
          <a:xfrm>
            <a:off x="2984089" y="4858298"/>
            <a:ext cx="1160207" cy="73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9" name="椭圆 18"/>
          <p:cNvSpPr/>
          <p:nvPr/>
        </p:nvSpPr>
        <p:spPr>
          <a:xfrm>
            <a:off x="7976420" y="1197814"/>
            <a:ext cx="1160207" cy="73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椭圆 19"/>
          <p:cNvSpPr/>
          <p:nvPr/>
        </p:nvSpPr>
        <p:spPr>
          <a:xfrm>
            <a:off x="7976420" y="5030653"/>
            <a:ext cx="1160207" cy="73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1" name="椭圆 20"/>
          <p:cNvSpPr/>
          <p:nvPr/>
        </p:nvSpPr>
        <p:spPr>
          <a:xfrm>
            <a:off x="7976420" y="3135910"/>
            <a:ext cx="1160207" cy="73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25" name="直接箭头连接符 24"/>
          <p:cNvCxnSpPr>
            <a:stCxn id="4" idx="0"/>
          </p:cNvCxnSpPr>
          <p:nvPr/>
        </p:nvCxnSpPr>
        <p:spPr>
          <a:xfrm flipV="1">
            <a:off x="1418304" y="1740310"/>
            <a:ext cx="1565785" cy="139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 idx="6"/>
            <a:endCxn id="17" idx="2"/>
          </p:cNvCxnSpPr>
          <p:nvPr/>
        </p:nvCxnSpPr>
        <p:spPr>
          <a:xfrm>
            <a:off x="1998407" y="3504910"/>
            <a:ext cx="985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 idx="4"/>
            <a:endCxn id="18" idx="2"/>
          </p:cNvCxnSpPr>
          <p:nvPr/>
        </p:nvCxnSpPr>
        <p:spPr>
          <a:xfrm>
            <a:off x="1418304" y="3873910"/>
            <a:ext cx="1565785" cy="1353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7" idx="6"/>
            <a:endCxn id="14" idx="2"/>
          </p:cNvCxnSpPr>
          <p:nvPr/>
        </p:nvCxnSpPr>
        <p:spPr>
          <a:xfrm>
            <a:off x="4144296" y="350491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4" idx="6"/>
            <a:endCxn id="21" idx="2"/>
          </p:cNvCxnSpPr>
          <p:nvPr/>
        </p:nvCxnSpPr>
        <p:spPr>
          <a:xfrm>
            <a:off x="6676103" y="3504910"/>
            <a:ext cx="1300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15" idx="2"/>
          </p:cNvCxnSpPr>
          <p:nvPr/>
        </p:nvCxnSpPr>
        <p:spPr>
          <a:xfrm>
            <a:off x="9136627" y="3504910"/>
            <a:ext cx="1442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6" idx="6"/>
            <a:endCxn id="14" idx="1"/>
          </p:cNvCxnSpPr>
          <p:nvPr/>
        </p:nvCxnSpPr>
        <p:spPr>
          <a:xfrm>
            <a:off x="4146756" y="1584736"/>
            <a:ext cx="1539048" cy="165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8" idx="6"/>
          </p:cNvCxnSpPr>
          <p:nvPr/>
        </p:nvCxnSpPr>
        <p:spPr>
          <a:xfrm flipV="1">
            <a:off x="4144296" y="3873910"/>
            <a:ext cx="1683775" cy="1353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19" idx="3"/>
          </p:cNvCxnSpPr>
          <p:nvPr/>
        </p:nvCxnSpPr>
        <p:spPr>
          <a:xfrm flipV="1">
            <a:off x="6555657" y="1827736"/>
            <a:ext cx="1590671" cy="141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4" idx="5"/>
            <a:endCxn id="20" idx="1"/>
          </p:cNvCxnSpPr>
          <p:nvPr/>
        </p:nvCxnSpPr>
        <p:spPr>
          <a:xfrm>
            <a:off x="6506195" y="3765832"/>
            <a:ext cx="1640133" cy="1372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9" idx="6"/>
            <a:endCxn id="15" idx="1"/>
          </p:cNvCxnSpPr>
          <p:nvPr/>
        </p:nvCxnSpPr>
        <p:spPr>
          <a:xfrm>
            <a:off x="9136627" y="1566814"/>
            <a:ext cx="1612790" cy="167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5" idx="3"/>
          </p:cNvCxnSpPr>
          <p:nvPr/>
        </p:nvCxnSpPr>
        <p:spPr>
          <a:xfrm flipV="1">
            <a:off x="9136627" y="3765832"/>
            <a:ext cx="1612790" cy="1659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022340" y="3112689"/>
            <a:ext cx="960519" cy="369332"/>
          </a:xfrm>
          <a:prstGeom prst="rect">
            <a:avLst/>
          </a:prstGeom>
          <a:noFill/>
        </p:spPr>
        <p:txBody>
          <a:bodyPr wrap="none" rtlCol="0">
            <a:spAutoFit/>
          </a:bodyPr>
          <a:lstStyle/>
          <a:p>
            <a:r>
              <a:rPr lang="en-US" altLang="zh-CN" dirty="0" smtClean="0"/>
              <a:t>prepare</a:t>
            </a:r>
            <a:endParaRPr lang="zh-CN" altLang="en-US" dirty="0"/>
          </a:p>
        </p:txBody>
      </p:sp>
      <p:sp>
        <p:nvSpPr>
          <p:cNvPr id="61" name="文本框 60"/>
          <p:cNvSpPr txBox="1"/>
          <p:nvPr/>
        </p:nvSpPr>
        <p:spPr>
          <a:xfrm>
            <a:off x="4120732" y="3123968"/>
            <a:ext cx="1444626" cy="369332"/>
          </a:xfrm>
          <a:prstGeom prst="rect">
            <a:avLst/>
          </a:prstGeom>
          <a:noFill/>
        </p:spPr>
        <p:txBody>
          <a:bodyPr wrap="none" rtlCol="0">
            <a:spAutoFit/>
          </a:bodyPr>
          <a:lstStyle/>
          <a:p>
            <a:r>
              <a:rPr lang="en-US" altLang="zh-CN" dirty="0" smtClean="0"/>
              <a:t>Ready/Abort</a:t>
            </a:r>
            <a:endParaRPr lang="zh-CN" altLang="en-US" dirty="0"/>
          </a:p>
        </p:txBody>
      </p:sp>
      <p:sp>
        <p:nvSpPr>
          <p:cNvPr id="62" name="文本框 61"/>
          <p:cNvSpPr txBox="1"/>
          <p:nvPr/>
        </p:nvSpPr>
        <p:spPr>
          <a:xfrm>
            <a:off x="6628679" y="3071264"/>
            <a:ext cx="1625766" cy="369332"/>
          </a:xfrm>
          <a:prstGeom prst="rect">
            <a:avLst/>
          </a:prstGeom>
          <a:noFill/>
        </p:spPr>
        <p:txBody>
          <a:bodyPr wrap="none" rtlCol="0">
            <a:spAutoFit/>
          </a:bodyPr>
          <a:lstStyle/>
          <a:p>
            <a:r>
              <a:rPr lang="en-US" altLang="zh-CN" dirty="0" smtClean="0"/>
              <a:t>Commit/Abort</a:t>
            </a:r>
            <a:endParaRPr lang="zh-CN" altLang="en-US" dirty="0"/>
          </a:p>
        </p:txBody>
      </p:sp>
      <p:sp>
        <p:nvSpPr>
          <p:cNvPr id="63" name="文本框 62"/>
          <p:cNvSpPr txBox="1"/>
          <p:nvPr/>
        </p:nvSpPr>
        <p:spPr>
          <a:xfrm>
            <a:off x="9397680" y="3081374"/>
            <a:ext cx="545342" cy="369332"/>
          </a:xfrm>
          <a:prstGeom prst="rect">
            <a:avLst/>
          </a:prstGeom>
          <a:noFill/>
        </p:spPr>
        <p:txBody>
          <a:bodyPr wrap="none" rtlCol="0">
            <a:spAutoFit/>
          </a:bodyPr>
          <a:lstStyle/>
          <a:p>
            <a:r>
              <a:rPr lang="en-US" altLang="zh-CN" dirty="0" err="1" smtClean="0"/>
              <a:t>Ack</a:t>
            </a:r>
            <a:endParaRPr lang="zh-CN" altLang="en-US" dirty="0"/>
          </a:p>
        </p:txBody>
      </p:sp>
      <p:sp>
        <p:nvSpPr>
          <p:cNvPr id="64" name="文本框 63"/>
          <p:cNvSpPr txBox="1"/>
          <p:nvPr/>
        </p:nvSpPr>
        <p:spPr>
          <a:xfrm>
            <a:off x="3036300" y="6027020"/>
            <a:ext cx="1107996" cy="369332"/>
          </a:xfrm>
          <a:prstGeom prst="rect">
            <a:avLst/>
          </a:prstGeom>
          <a:noFill/>
        </p:spPr>
        <p:txBody>
          <a:bodyPr wrap="none" rtlCol="0">
            <a:spAutoFit/>
          </a:bodyPr>
          <a:lstStyle/>
          <a:p>
            <a:r>
              <a:rPr lang="zh-CN" altLang="en-US" dirty="0" smtClean="0"/>
              <a:t>决定阶段</a:t>
            </a:r>
            <a:endParaRPr lang="zh-CN" altLang="en-US" dirty="0"/>
          </a:p>
        </p:txBody>
      </p:sp>
      <p:sp>
        <p:nvSpPr>
          <p:cNvPr id="65" name="文本框 64"/>
          <p:cNvSpPr txBox="1"/>
          <p:nvPr/>
        </p:nvSpPr>
        <p:spPr>
          <a:xfrm>
            <a:off x="7976420" y="6027020"/>
            <a:ext cx="1107996" cy="369332"/>
          </a:xfrm>
          <a:prstGeom prst="rect">
            <a:avLst/>
          </a:prstGeom>
          <a:noFill/>
        </p:spPr>
        <p:txBody>
          <a:bodyPr wrap="none" rtlCol="0">
            <a:spAutoFit/>
          </a:bodyPr>
          <a:lstStyle/>
          <a:p>
            <a:r>
              <a:rPr lang="zh-CN" altLang="en-US" dirty="0" smtClean="0"/>
              <a:t>执行阶段</a:t>
            </a:r>
            <a:endParaRPr lang="zh-CN" altLang="en-US" dirty="0"/>
          </a:p>
        </p:txBody>
      </p:sp>
    </p:spTree>
    <p:extLst>
      <p:ext uri="{BB962C8B-B14F-4D97-AF65-F5344CB8AC3E}">
        <p14:creationId xmlns:p14="http://schemas.microsoft.com/office/powerpoint/2010/main" val="1701469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2PC</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en-US" dirty="0" smtClean="0"/>
              <a:t>问题：</a:t>
            </a:r>
            <a:endParaRPr lang="en-US" altLang="zh-CN" dirty="0" smtClean="0"/>
          </a:p>
          <a:p>
            <a:pPr marL="0" indent="0">
              <a:buNone/>
            </a:pPr>
            <a:r>
              <a:rPr lang="en-US" altLang="zh-CN" dirty="0" smtClean="0"/>
              <a:t>     2PC</a:t>
            </a:r>
            <a:r>
              <a:rPr lang="zh-CN" altLang="zh-CN" dirty="0"/>
              <a:t>保证分布式事务执行的原子性。但如果在</a:t>
            </a:r>
            <a:r>
              <a:rPr lang="en-US" altLang="zh-CN" dirty="0"/>
              <a:t>2PC</a:t>
            </a:r>
            <a:r>
              <a:rPr lang="zh-CN" altLang="zh-CN" dirty="0"/>
              <a:t>执行过程中出现协调者故障或网络故障，使得参与者不能及时收到协调者发送的“提交”命令时，那么参与者将处于等待状态，直到获得所需要的信息才能做出决定</a:t>
            </a:r>
            <a:r>
              <a:rPr lang="zh-CN" altLang="zh-CN" dirty="0" smtClean="0"/>
              <a:t>。</a:t>
            </a:r>
            <a:endParaRPr lang="en-US" altLang="zh-CN" dirty="0" smtClean="0"/>
          </a:p>
          <a:p>
            <a:pPr marL="0" indent="0">
              <a:buNone/>
            </a:pPr>
            <a:r>
              <a:rPr lang="en-US" altLang="zh-CN" dirty="0" smtClean="0"/>
              <a:t>     </a:t>
            </a:r>
            <a:r>
              <a:rPr lang="zh-CN" altLang="en-US" dirty="0" smtClean="0"/>
              <a:t>阻塞问题：</a:t>
            </a:r>
            <a:r>
              <a:rPr lang="zh-CN" altLang="zh-CN" dirty="0" smtClean="0"/>
              <a:t>在</a:t>
            </a:r>
            <a:r>
              <a:rPr lang="zh-CN" altLang="zh-CN" dirty="0"/>
              <a:t>故障恢复前，参与者的行为停留不前，子事务所占用的系统资源也不能被释放，事务进入阻塞状态，降低系统可靠性和可用性</a:t>
            </a:r>
            <a:r>
              <a:rPr lang="zh-CN" altLang="zh-CN" dirty="0" smtClean="0"/>
              <a:t>。</a:t>
            </a:r>
            <a:endParaRPr lang="en-US" altLang="zh-CN" dirty="0" smtClean="0"/>
          </a:p>
        </p:txBody>
      </p:sp>
    </p:spTree>
    <p:extLst>
      <p:ext uri="{BB962C8B-B14F-4D97-AF65-F5344CB8AC3E}">
        <p14:creationId xmlns:p14="http://schemas.microsoft.com/office/powerpoint/2010/main" val="3513526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err="1" smtClean="0"/>
              <a:t>WARO</a:t>
            </a:r>
            <a:r>
              <a:rPr lang="zh-CN" altLang="en-US" sz="4000" dirty="0"/>
              <a:t>机制</a:t>
            </a:r>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en-US" altLang="zh-CN" sz="2000" dirty="0" err="1"/>
              <a:t>WARO</a:t>
            </a:r>
            <a:r>
              <a:rPr lang="en-US" altLang="zh-CN" sz="2000" dirty="0"/>
              <a:t>(Write All Read one)</a:t>
            </a:r>
            <a:r>
              <a:rPr lang="zh-CN" altLang="zh-CN" sz="2000" dirty="0"/>
              <a:t>是一种简单的副本控制协议，当</a:t>
            </a:r>
            <a:r>
              <a:rPr lang="en-US" altLang="zh-CN" sz="2000" dirty="0"/>
              <a:t>Client</a:t>
            </a:r>
            <a:r>
              <a:rPr lang="zh-CN" altLang="zh-CN" sz="2000" dirty="0"/>
              <a:t>请求向某副本写数据时</a:t>
            </a:r>
            <a:r>
              <a:rPr lang="en-US" altLang="zh-CN" sz="2000" dirty="0"/>
              <a:t>(</a:t>
            </a:r>
            <a:r>
              <a:rPr lang="zh-CN" altLang="zh-CN" sz="2000" dirty="0"/>
              <a:t>更新数据</a:t>
            </a:r>
            <a:r>
              <a:rPr lang="en-US" altLang="zh-CN" sz="2000" dirty="0"/>
              <a:t>)</a:t>
            </a:r>
            <a:r>
              <a:rPr lang="zh-CN" altLang="zh-CN" sz="2000" dirty="0"/>
              <a:t>，只有当所有的副本都更新成功之后，这次写操作才算成功，否则视为失败</a:t>
            </a:r>
            <a:r>
              <a:rPr lang="zh-CN" altLang="zh-CN" sz="2000" dirty="0" smtClean="0"/>
              <a:t>。</a:t>
            </a:r>
            <a:endParaRPr lang="en-US" altLang="zh-CN" sz="2000" dirty="0" smtClean="0"/>
          </a:p>
          <a:p>
            <a:pPr marL="0" indent="0">
              <a:buNone/>
            </a:pPr>
            <a:endParaRPr lang="en-US" altLang="zh-CN" sz="2000" dirty="0" smtClean="0"/>
          </a:p>
          <a:p>
            <a:pPr marL="0" indent="0">
              <a:buNone/>
            </a:pPr>
            <a:r>
              <a:rPr lang="zh-CN" altLang="zh-CN" sz="2000" dirty="0"/>
              <a:t>从这里可以看出两点</a:t>
            </a:r>
            <a:r>
              <a:rPr lang="zh-CN" altLang="zh-CN" sz="2000" dirty="0" smtClean="0"/>
              <a:t>：</a:t>
            </a:r>
            <a:endParaRPr lang="en-US" altLang="zh-CN" sz="2000" dirty="0" smtClean="0"/>
          </a:p>
          <a:p>
            <a:pPr marL="0" indent="0">
              <a:buNone/>
            </a:pPr>
            <a:r>
              <a:rPr lang="zh-CN" altLang="zh-CN" sz="2000" dirty="0"/>
              <a:t>①写操作很脆弱，因为只要有一个副本更新失败，此次写操作就视为失败了</a:t>
            </a:r>
            <a:r>
              <a:rPr lang="zh-CN" altLang="zh-CN" sz="2000" dirty="0" smtClean="0"/>
              <a:t>。</a:t>
            </a:r>
            <a:endParaRPr lang="en-US" altLang="zh-CN" sz="2000" dirty="0" smtClean="0"/>
          </a:p>
          <a:p>
            <a:pPr marL="0" indent="0">
              <a:buNone/>
            </a:pPr>
            <a:r>
              <a:rPr lang="zh-CN" altLang="zh-CN" sz="2000" dirty="0" smtClean="0"/>
              <a:t>②</a:t>
            </a:r>
            <a:r>
              <a:rPr lang="zh-CN" altLang="zh-CN" sz="2000" dirty="0"/>
              <a:t>读操作很简单</a:t>
            </a:r>
            <a:r>
              <a:rPr lang="zh-CN" altLang="zh-CN" sz="2000" dirty="0" smtClean="0"/>
              <a:t>，</a:t>
            </a:r>
            <a:r>
              <a:rPr lang="zh-CN" altLang="zh-CN" sz="2000" dirty="0"/>
              <a:t>只需要读任何一个副本上的数据即</a:t>
            </a:r>
            <a:r>
              <a:rPr lang="zh-CN" altLang="zh-CN" sz="2000" dirty="0" smtClean="0"/>
              <a:t>可</a:t>
            </a:r>
            <a:endParaRPr lang="en-US" altLang="zh-CN" sz="2000" dirty="0" smtClean="0"/>
          </a:p>
          <a:p>
            <a:pPr>
              <a:buFont typeface="Wingdings" panose="05000000000000000000" pitchFamily="2" charset="2"/>
              <a:buChar char="Ø"/>
            </a:pPr>
            <a:endParaRPr lang="zh-CN" altLang="zh-CN" sz="2000" dirty="0"/>
          </a:p>
          <a:p>
            <a:pPr>
              <a:buFont typeface="Wingdings" panose="05000000000000000000" pitchFamily="2" charset="2"/>
              <a:buChar char="Ø"/>
            </a:pPr>
            <a:r>
              <a:rPr lang="en-US" altLang="zh-CN" sz="2000" dirty="0" err="1"/>
              <a:t>WARO</a:t>
            </a:r>
            <a:r>
              <a:rPr lang="zh-CN" altLang="zh-CN" sz="2000" dirty="0"/>
              <a:t>牺牲了更新服务的可用性，最大程度地增强了读服务的可用性</a:t>
            </a:r>
            <a:r>
              <a:rPr lang="zh-CN" altLang="zh-CN" sz="2000" dirty="0" smtClean="0"/>
              <a:t>。</a:t>
            </a:r>
            <a:endParaRPr lang="en-US" altLang="zh-CN" sz="2000" dirty="0" smtClean="0"/>
          </a:p>
          <a:p>
            <a:pPr>
              <a:buFont typeface="Wingdings" panose="05000000000000000000" pitchFamily="2" charset="2"/>
              <a:buChar char="Ø"/>
            </a:pPr>
            <a:r>
              <a:rPr lang="en-US" altLang="zh-CN" sz="2000" dirty="0" smtClean="0"/>
              <a:t>Quorum</a:t>
            </a:r>
            <a:r>
              <a:rPr lang="zh-CN" altLang="en-US" sz="2000" dirty="0" smtClean="0"/>
              <a:t>可进行</a:t>
            </a:r>
            <a:r>
              <a:rPr lang="zh-CN" altLang="zh-CN" sz="2000" dirty="0" smtClean="0"/>
              <a:t>更新</a:t>
            </a:r>
            <a:r>
              <a:rPr lang="zh-CN" altLang="zh-CN" sz="2000" dirty="0"/>
              <a:t>服务和读服务之间进行一个折衷</a:t>
            </a:r>
            <a:r>
              <a:rPr lang="zh-CN" altLang="zh-CN" sz="2000" dirty="0" smtClean="0"/>
              <a:t>。</a:t>
            </a:r>
            <a:endParaRPr lang="en-US" altLang="zh-CN" sz="2000" dirty="0" smtClean="0"/>
          </a:p>
          <a:p>
            <a:pPr>
              <a:buFont typeface="Wingdings" panose="05000000000000000000" pitchFamily="2" charset="2"/>
              <a:buChar char="Ø"/>
            </a:pPr>
            <a:r>
              <a:rPr lang="zh-CN" altLang="zh-CN" sz="2000" dirty="0"/>
              <a:t>采用</a:t>
            </a:r>
            <a:r>
              <a:rPr lang="en-US" altLang="zh-CN" sz="2000" dirty="0"/>
              <a:t>Quorum</a:t>
            </a:r>
            <a:r>
              <a:rPr lang="zh-CN" altLang="zh-CN" sz="2000" dirty="0"/>
              <a:t>机制后，写操作需要即刻完成的副本数减少，读操作需要成功读取的副本数</a:t>
            </a:r>
            <a:r>
              <a:rPr lang="zh-CN" altLang="zh-CN" sz="2000" dirty="0" smtClean="0"/>
              <a:t>增加</a:t>
            </a:r>
            <a:r>
              <a:rPr lang="zh-CN" altLang="en-US" sz="2000" dirty="0" smtClean="0"/>
              <a:t>，</a:t>
            </a:r>
            <a:r>
              <a:rPr lang="zh-CN" altLang="zh-CN" sz="2000" dirty="0"/>
              <a:t>一定程度上平衡了读写两种操作，系统整体性能会得到提升。</a:t>
            </a:r>
          </a:p>
          <a:p>
            <a:pPr marL="0" indent="0">
              <a:buNone/>
            </a:pPr>
            <a:endParaRPr lang="en-US" altLang="zh-CN" sz="2000" dirty="0" smtClean="0"/>
          </a:p>
        </p:txBody>
      </p:sp>
    </p:spTree>
    <p:extLst>
      <p:ext uri="{BB962C8B-B14F-4D97-AF65-F5344CB8AC3E}">
        <p14:creationId xmlns:p14="http://schemas.microsoft.com/office/powerpoint/2010/main" val="405467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Quorum</a:t>
            </a:r>
            <a:r>
              <a:rPr lang="zh-CN" altLang="en-US" sz="4000" dirty="0" smtClean="0"/>
              <a:t>机制</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en-US" altLang="zh-CN" sz="2400" dirty="0"/>
              <a:t>Quorum</a:t>
            </a:r>
            <a:r>
              <a:rPr lang="zh-CN" altLang="zh-CN" sz="2400" dirty="0"/>
              <a:t>机制是</a:t>
            </a:r>
            <a:r>
              <a:rPr lang="en-US" altLang="zh-CN" sz="2400" dirty="0"/>
              <a:t>“</a:t>
            </a:r>
            <a:r>
              <a:rPr lang="zh-CN" altLang="zh-CN" sz="2400" dirty="0"/>
              <a:t>抽屉原理</a:t>
            </a:r>
            <a:r>
              <a:rPr lang="en-US" altLang="zh-CN" sz="2400" dirty="0"/>
              <a:t>”</a:t>
            </a:r>
            <a:r>
              <a:rPr lang="zh-CN" altLang="zh-CN" sz="2400" dirty="0"/>
              <a:t>的一个应用。定义如下</a:t>
            </a:r>
            <a:r>
              <a:rPr lang="zh-CN" altLang="zh-CN" sz="2400" dirty="0" smtClean="0"/>
              <a:t>：</a:t>
            </a:r>
            <a:endParaRPr lang="en-US" altLang="zh-CN" sz="2400" dirty="0" smtClean="0"/>
          </a:p>
          <a:p>
            <a:pPr marL="0" indent="0">
              <a:buNone/>
            </a:pPr>
            <a:r>
              <a:rPr lang="zh-CN" altLang="zh-CN" sz="2000" dirty="0" smtClean="0"/>
              <a:t>假设</a:t>
            </a:r>
            <a:r>
              <a:rPr lang="zh-CN" altLang="zh-CN" sz="2000" dirty="0"/>
              <a:t>有</a:t>
            </a:r>
            <a:r>
              <a:rPr lang="en-US" altLang="zh-CN" sz="2000" dirty="0"/>
              <a:t>N</a:t>
            </a:r>
            <a:r>
              <a:rPr lang="zh-CN" altLang="zh-CN" sz="2000" dirty="0"/>
              <a:t>个副本，更新操作</a:t>
            </a:r>
            <a:r>
              <a:rPr lang="en-US" altLang="zh-CN" sz="2000" dirty="0"/>
              <a:t>wi </a:t>
            </a:r>
            <a:r>
              <a:rPr lang="zh-CN" altLang="zh-CN" sz="2000" dirty="0"/>
              <a:t>在</a:t>
            </a:r>
            <a:r>
              <a:rPr lang="en-US" altLang="zh-CN" sz="2000" dirty="0"/>
              <a:t>W</a:t>
            </a:r>
            <a:r>
              <a:rPr lang="zh-CN" altLang="zh-CN" sz="2000" dirty="0"/>
              <a:t>个副本中更新成功之后，才认为此次更新操作</a:t>
            </a:r>
            <a:r>
              <a:rPr lang="en-US" altLang="zh-CN" sz="2000" dirty="0"/>
              <a:t>wi </a:t>
            </a:r>
            <a:r>
              <a:rPr lang="zh-CN" altLang="zh-CN" sz="2000" dirty="0"/>
              <a:t>成功</a:t>
            </a:r>
            <a:r>
              <a:rPr lang="zh-CN" altLang="zh-CN" sz="2000" dirty="0" smtClean="0"/>
              <a:t>。</a:t>
            </a:r>
            <a:endParaRPr lang="en-US" altLang="zh-CN" sz="2000" dirty="0" smtClean="0"/>
          </a:p>
          <a:p>
            <a:pPr marL="0" indent="0">
              <a:buNone/>
            </a:pPr>
            <a:r>
              <a:rPr lang="zh-CN" altLang="zh-CN" sz="2000" dirty="0" smtClean="0"/>
              <a:t>对于</a:t>
            </a:r>
            <a:r>
              <a:rPr lang="zh-CN" altLang="zh-CN" sz="2000" dirty="0"/>
              <a:t>读操作而言，至少需要读</a:t>
            </a:r>
            <a:r>
              <a:rPr lang="en-US" altLang="zh-CN" sz="2000" dirty="0"/>
              <a:t>R</a:t>
            </a:r>
            <a:r>
              <a:rPr lang="zh-CN" altLang="zh-CN" sz="2000" dirty="0"/>
              <a:t>个副本才能读到此次更新的</a:t>
            </a:r>
            <a:r>
              <a:rPr lang="zh-CN" altLang="zh-CN" sz="2000" dirty="0" smtClean="0"/>
              <a:t>数据</a:t>
            </a:r>
            <a:r>
              <a:rPr lang="zh-CN" altLang="en-US" sz="2000" dirty="0" smtClean="0"/>
              <a:t>。</a:t>
            </a:r>
            <a:r>
              <a:rPr lang="zh-CN" altLang="en-US" sz="2000" dirty="0" smtClean="0"/>
              <a:t>要求如下：</a:t>
            </a:r>
            <a:endParaRPr lang="en-US" altLang="zh-CN" sz="2000" dirty="0" smtClean="0"/>
          </a:p>
          <a:p>
            <a:pPr marL="0" indent="0">
              <a:buNone/>
            </a:pPr>
            <a:r>
              <a:rPr lang="zh-CN" altLang="en-US" sz="2000" dirty="0" smtClean="0"/>
              <a:t>（</a:t>
            </a:r>
            <a:r>
              <a:rPr lang="en-US" altLang="zh-CN" sz="2000" dirty="0" smtClean="0"/>
              <a:t>1</a:t>
            </a:r>
            <a:r>
              <a:rPr lang="zh-CN" altLang="en-US" sz="2000" dirty="0" smtClean="0"/>
              <a:t>）</a:t>
            </a:r>
            <a:r>
              <a:rPr lang="en-US" altLang="zh-CN" sz="2000" dirty="0" err="1" smtClean="0"/>
              <a:t>W+R</a:t>
            </a:r>
            <a:r>
              <a:rPr lang="en-US" altLang="zh-CN" sz="2000" dirty="0" smtClean="0"/>
              <a:t>&gt;N </a:t>
            </a:r>
            <a:r>
              <a:rPr lang="zh-CN" altLang="zh-CN" sz="2000" dirty="0"/>
              <a:t>，即</a:t>
            </a:r>
            <a:r>
              <a:rPr lang="en-US" altLang="zh-CN" sz="2000" dirty="0"/>
              <a:t>W</a:t>
            </a:r>
            <a:r>
              <a:rPr lang="zh-CN" altLang="zh-CN" sz="2000" dirty="0"/>
              <a:t>和</a:t>
            </a:r>
            <a:r>
              <a:rPr lang="en-US" altLang="zh-CN" sz="2000" dirty="0"/>
              <a:t>R</a:t>
            </a:r>
            <a:r>
              <a:rPr lang="zh-CN" altLang="zh-CN" sz="2000" dirty="0"/>
              <a:t>有重叠。一般，</a:t>
            </a:r>
            <a:r>
              <a:rPr lang="en-US" altLang="zh-CN" sz="2000" dirty="0" err="1" smtClean="0"/>
              <a:t>W+R</a:t>
            </a:r>
            <a:r>
              <a:rPr lang="en-US" altLang="zh-CN" sz="2000" dirty="0" smtClean="0"/>
              <a:t>=</a:t>
            </a:r>
            <a:r>
              <a:rPr lang="en-US" altLang="zh-CN" sz="2000" dirty="0" err="1" smtClean="0"/>
              <a:t>N+1</a:t>
            </a:r>
            <a:r>
              <a:rPr lang="en-US" altLang="zh-CN" sz="2000" dirty="0"/>
              <a:t>.</a:t>
            </a:r>
            <a:endParaRPr lang="zh-CN" altLang="zh-CN" sz="2000" dirty="0"/>
          </a:p>
          <a:p>
            <a:pPr marL="0" indent="0">
              <a:buNone/>
            </a:pPr>
            <a:r>
              <a:rPr lang="zh-CN" altLang="en-US" sz="2000" dirty="0" smtClean="0"/>
              <a:t>（</a:t>
            </a:r>
            <a:r>
              <a:rPr lang="en-US" altLang="zh-CN" sz="2000" dirty="0" smtClean="0"/>
              <a:t>2</a:t>
            </a:r>
            <a:r>
              <a:rPr lang="zh-CN" altLang="en-US" sz="2000" dirty="0" smtClean="0"/>
              <a:t>）</a:t>
            </a:r>
            <a:r>
              <a:rPr lang="en-US" altLang="zh-CN" sz="2000" dirty="0" smtClean="0"/>
              <a:t>W&gt;N/2</a:t>
            </a:r>
            <a:endParaRPr lang="en-US" altLang="zh-CN" sz="2000" dirty="0" smtClean="0"/>
          </a:p>
        </p:txBody>
      </p:sp>
      <p:sp>
        <p:nvSpPr>
          <p:cNvPr id="5" name="文本框 4"/>
          <p:cNvSpPr txBox="1"/>
          <p:nvPr/>
        </p:nvSpPr>
        <p:spPr>
          <a:xfrm>
            <a:off x="4184141" y="3358317"/>
            <a:ext cx="6917930" cy="2585323"/>
          </a:xfrm>
          <a:prstGeom prst="rect">
            <a:avLst/>
          </a:prstGeom>
          <a:noFill/>
        </p:spPr>
        <p:txBody>
          <a:bodyPr wrap="square" rtlCol="0">
            <a:spAutoFit/>
          </a:bodyPr>
          <a:lstStyle/>
          <a:p>
            <a:r>
              <a:rPr lang="zh-CN" altLang="zh-CN" dirty="0"/>
              <a:t>假设系统中有</a:t>
            </a:r>
            <a:r>
              <a:rPr lang="en-US" altLang="zh-CN" dirty="0"/>
              <a:t>5</a:t>
            </a:r>
            <a:r>
              <a:rPr lang="zh-CN" altLang="zh-CN" dirty="0"/>
              <a:t>个副本，</a:t>
            </a:r>
            <a:r>
              <a:rPr lang="en-US" altLang="zh-CN" dirty="0"/>
              <a:t>W=3</a:t>
            </a:r>
            <a:r>
              <a:rPr lang="zh-CN" altLang="zh-CN" dirty="0"/>
              <a:t>，</a:t>
            </a:r>
            <a:r>
              <a:rPr lang="en-US" altLang="zh-CN" dirty="0"/>
              <a:t>R=3</a:t>
            </a:r>
            <a:r>
              <a:rPr lang="zh-CN" altLang="zh-CN" dirty="0" smtClean="0"/>
              <a:t>。</a:t>
            </a:r>
            <a:endParaRPr lang="en-US" altLang="zh-CN" dirty="0" smtClean="0"/>
          </a:p>
          <a:p>
            <a:r>
              <a:rPr lang="en-US" altLang="zh-CN" dirty="0" smtClean="0"/>
              <a:t>1.</a:t>
            </a:r>
            <a:r>
              <a:rPr lang="zh-CN" altLang="zh-CN" dirty="0" smtClean="0"/>
              <a:t>初始</a:t>
            </a:r>
            <a:r>
              <a:rPr lang="zh-CN" altLang="zh-CN" dirty="0"/>
              <a:t>时数据为</a:t>
            </a:r>
            <a:r>
              <a:rPr lang="en-US" altLang="zh-CN" dirty="0"/>
              <a:t>(</a:t>
            </a:r>
            <a:r>
              <a:rPr lang="en-US" altLang="zh-CN" dirty="0" err="1"/>
              <a:t>V1</a:t>
            </a:r>
            <a:r>
              <a:rPr lang="zh-CN" altLang="zh-CN" dirty="0"/>
              <a:t>，</a:t>
            </a:r>
            <a:r>
              <a:rPr lang="en-US" altLang="zh-CN" dirty="0" err="1"/>
              <a:t>V1</a:t>
            </a:r>
            <a:r>
              <a:rPr lang="zh-CN" altLang="zh-CN" dirty="0"/>
              <a:t>，</a:t>
            </a:r>
            <a:r>
              <a:rPr lang="en-US" altLang="zh-CN" dirty="0" err="1"/>
              <a:t>V1</a:t>
            </a:r>
            <a:r>
              <a:rPr lang="zh-CN" altLang="zh-CN" dirty="0"/>
              <a:t>，</a:t>
            </a:r>
            <a:r>
              <a:rPr lang="en-US" altLang="zh-CN" dirty="0" err="1"/>
              <a:t>V1</a:t>
            </a:r>
            <a:r>
              <a:rPr lang="zh-CN" altLang="zh-CN" dirty="0"/>
              <a:t>，</a:t>
            </a:r>
            <a:r>
              <a:rPr lang="en-US" altLang="zh-CN" dirty="0" err="1"/>
              <a:t>V1</a:t>
            </a:r>
            <a:r>
              <a:rPr lang="zh-CN" altLang="zh-CN" dirty="0"/>
              <a:t>）</a:t>
            </a:r>
            <a:r>
              <a:rPr lang="en-US" altLang="zh-CN" dirty="0"/>
              <a:t>--</a:t>
            </a:r>
            <a:r>
              <a:rPr lang="zh-CN" altLang="zh-CN" dirty="0"/>
              <a:t>成功提交的版本号为</a:t>
            </a:r>
            <a:r>
              <a:rPr lang="en-US" altLang="zh-CN" dirty="0" smtClean="0"/>
              <a:t>1</a:t>
            </a:r>
          </a:p>
          <a:p>
            <a:endParaRPr lang="zh-CN" altLang="zh-CN" dirty="0"/>
          </a:p>
          <a:p>
            <a:r>
              <a:rPr lang="en-US" altLang="zh-CN" dirty="0" smtClean="0"/>
              <a:t>2.</a:t>
            </a:r>
            <a:r>
              <a:rPr lang="zh-CN" altLang="zh-CN" dirty="0" smtClean="0"/>
              <a:t>当</a:t>
            </a:r>
            <a:r>
              <a:rPr lang="zh-CN" altLang="zh-CN" dirty="0"/>
              <a:t>某次更新操作在</a:t>
            </a:r>
            <a:r>
              <a:rPr lang="en-US" altLang="zh-CN" dirty="0"/>
              <a:t>3</a:t>
            </a:r>
            <a:r>
              <a:rPr lang="zh-CN" altLang="zh-CN" dirty="0"/>
              <a:t>个副本上成功后，就认为此次更新操作成功。数据变成：</a:t>
            </a:r>
            <a:r>
              <a:rPr lang="en-US" altLang="zh-CN" dirty="0"/>
              <a:t>(</a:t>
            </a:r>
            <a:r>
              <a:rPr lang="en-US" altLang="zh-CN" dirty="0" err="1"/>
              <a:t>V2</a:t>
            </a:r>
            <a:r>
              <a:rPr lang="zh-CN" altLang="zh-CN" dirty="0"/>
              <a:t>，</a:t>
            </a:r>
            <a:r>
              <a:rPr lang="en-US" altLang="zh-CN" dirty="0" err="1"/>
              <a:t>V2</a:t>
            </a:r>
            <a:r>
              <a:rPr lang="zh-CN" altLang="zh-CN" dirty="0"/>
              <a:t>，</a:t>
            </a:r>
            <a:r>
              <a:rPr lang="en-US" altLang="zh-CN" dirty="0" err="1"/>
              <a:t>V2</a:t>
            </a:r>
            <a:r>
              <a:rPr lang="zh-CN" altLang="zh-CN" dirty="0"/>
              <a:t>，</a:t>
            </a:r>
            <a:r>
              <a:rPr lang="en-US" altLang="zh-CN" dirty="0" err="1"/>
              <a:t>V1</a:t>
            </a:r>
            <a:r>
              <a:rPr lang="zh-CN" altLang="zh-CN" dirty="0"/>
              <a:t>，</a:t>
            </a:r>
            <a:r>
              <a:rPr lang="en-US" altLang="zh-CN" dirty="0" err="1"/>
              <a:t>V1</a:t>
            </a:r>
            <a:r>
              <a:rPr lang="zh-CN" altLang="zh-CN" dirty="0"/>
              <a:t>）</a:t>
            </a:r>
            <a:r>
              <a:rPr lang="en-US" altLang="zh-CN" dirty="0"/>
              <a:t>--</a:t>
            </a:r>
            <a:r>
              <a:rPr lang="zh-CN" altLang="zh-CN" dirty="0"/>
              <a:t>成功提交后，版本号变成</a:t>
            </a:r>
            <a:r>
              <a:rPr lang="en-US" altLang="zh-CN" dirty="0" smtClean="0"/>
              <a:t>2</a:t>
            </a:r>
          </a:p>
          <a:p>
            <a:endParaRPr lang="zh-CN" altLang="zh-CN" dirty="0"/>
          </a:p>
          <a:p>
            <a:r>
              <a:rPr lang="en-US" altLang="zh-CN" dirty="0" smtClean="0"/>
              <a:t>3.</a:t>
            </a:r>
            <a:r>
              <a:rPr lang="zh-CN" altLang="zh-CN" dirty="0" smtClean="0"/>
              <a:t>因此</a:t>
            </a:r>
            <a:r>
              <a:rPr lang="zh-CN" altLang="zh-CN" dirty="0"/>
              <a:t>，最多只需要读</a:t>
            </a:r>
            <a:r>
              <a:rPr lang="en-US" altLang="zh-CN" dirty="0"/>
              <a:t>3</a:t>
            </a:r>
            <a:r>
              <a:rPr lang="zh-CN" altLang="zh-CN" dirty="0"/>
              <a:t>个副本，一定能够读到</a:t>
            </a:r>
            <a:r>
              <a:rPr lang="en-US" altLang="zh-CN" dirty="0" err="1"/>
              <a:t>V2</a:t>
            </a:r>
            <a:r>
              <a:rPr lang="en-US" altLang="zh-CN" dirty="0"/>
              <a:t>(</a:t>
            </a:r>
            <a:r>
              <a:rPr lang="zh-CN" altLang="zh-CN" dirty="0"/>
              <a:t>此次更新成功的数据</a:t>
            </a:r>
            <a:r>
              <a:rPr lang="en-US" altLang="zh-CN" dirty="0"/>
              <a:t>)</a:t>
            </a:r>
            <a:r>
              <a:rPr lang="zh-CN" altLang="zh-CN" dirty="0"/>
              <a:t>。而在后台，可对剩余的</a:t>
            </a:r>
            <a:r>
              <a:rPr lang="en-US" altLang="zh-CN" dirty="0" err="1"/>
              <a:t>V1</a:t>
            </a:r>
            <a:r>
              <a:rPr lang="en-US" altLang="zh-CN" dirty="0"/>
              <a:t> </a:t>
            </a:r>
            <a:r>
              <a:rPr lang="zh-CN" altLang="zh-CN" dirty="0"/>
              <a:t>同步到</a:t>
            </a:r>
            <a:r>
              <a:rPr lang="en-US" altLang="zh-CN" dirty="0" err="1"/>
              <a:t>V2</a:t>
            </a:r>
            <a:r>
              <a:rPr lang="zh-CN" altLang="zh-CN" dirty="0"/>
              <a:t>，而不需要让</a:t>
            </a:r>
            <a:r>
              <a:rPr lang="en-US" altLang="zh-CN" dirty="0"/>
              <a:t>Client</a:t>
            </a:r>
            <a:r>
              <a:rPr lang="zh-CN" altLang="zh-CN" dirty="0"/>
              <a:t>知道。</a:t>
            </a:r>
          </a:p>
          <a:p>
            <a:endParaRPr lang="zh-CN" altLang="en-US" dirty="0"/>
          </a:p>
        </p:txBody>
      </p:sp>
      <p:sp>
        <p:nvSpPr>
          <p:cNvPr id="10" name="椭圆 9"/>
          <p:cNvSpPr/>
          <p:nvPr/>
        </p:nvSpPr>
        <p:spPr>
          <a:xfrm>
            <a:off x="1042218" y="4011560"/>
            <a:ext cx="1428393" cy="924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W</a:t>
            </a:r>
            <a:endParaRPr lang="zh-CN" altLang="en-US" dirty="0">
              <a:solidFill>
                <a:schemeClr val="tx1"/>
              </a:solidFill>
            </a:endParaRPr>
          </a:p>
        </p:txBody>
      </p:sp>
      <p:sp>
        <p:nvSpPr>
          <p:cNvPr id="11" name="椭圆 10"/>
          <p:cNvSpPr/>
          <p:nvPr/>
        </p:nvSpPr>
        <p:spPr>
          <a:xfrm>
            <a:off x="2051897" y="4011560"/>
            <a:ext cx="1590111" cy="978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a:t>
            </a:r>
            <a:endParaRPr lang="zh-CN" altLang="en-US" dirty="0">
              <a:solidFill>
                <a:schemeClr val="tx1"/>
              </a:solidFill>
            </a:endParaRPr>
          </a:p>
        </p:txBody>
      </p:sp>
    </p:spTree>
    <p:extLst>
      <p:ext uri="{BB962C8B-B14F-4D97-AF65-F5344CB8AC3E}">
        <p14:creationId xmlns:p14="http://schemas.microsoft.com/office/powerpoint/2010/main" val="2841724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Quorum</a:t>
            </a:r>
            <a:r>
              <a:rPr lang="zh-CN" altLang="en-US" sz="4000" dirty="0" smtClean="0"/>
              <a:t>机制分析</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r>
              <a:rPr lang="zh-CN" altLang="zh-CN" sz="2400" dirty="0" smtClean="0"/>
              <a:t>仅仅</a:t>
            </a:r>
            <a:r>
              <a:rPr lang="zh-CN" altLang="zh-CN" sz="2400" dirty="0"/>
              <a:t>通过</a:t>
            </a:r>
            <a:r>
              <a:rPr lang="en-US" altLang="zh-CN" sz="2400" dirty="0"/>
              <a:t>Quorum</a:t>
            </a:r>
            <a:r>
              <a:rPr lang="zh-CN" altLang="zh-CN" sz="2400" dirty="0"/>
              <a:t>机制无法确定最新已经成功提交的版本号</a:t>
            </a:r>
            <a:r>
              <a:rPr lang="zh-CN" altLang="zh-CN" sz="2400" dirty="0" smtClean="0"/>
              <a:t>。</a:t>
            </a:r>
            <a:endParaRPr lang="en-US" altLang="zh-CN" sz="2400" dirty="0" smtClean="0"/>
          </a:p>
          <a:p>
            <a:pPr marL="0" indent="0">
              <a:buNone/>
            </a:pPr>
            <a:r>
              <a:rPr lang="en-US" altLang="zh-CN" sz="2000" dirty="0" smtClean="0"/>
              <a:t>   1</a:t>
            </a:r>
            <a:r>
              <a:rPr lang="zh-CN" altLang="zh-CN" sz="2000" dirty="0"/>
              <a:t>）如何读取最新的数据？</a:t>
            </a:r>
            <a:r>
              <a:rPr lang="en-US" altLang="zh-CN" sz="2000" dirty="0"/>
              <a:t>---</a:t>
            </a:r>
            <a:r>
              <a:rPr lang="zh-CN" altLang="zh-CN" sz="2000" dirty="0"/>
              <a:t>在已经知道最近成功提交的数据版本号的前提下，最多读</a:t>
            </a:r>
            <a:r>
              <a:rPr lang="en-US" altLang="zh-CN" sz="2000" dirty="0"/>
              <a:t>R</a:t>
            </a:r>
            <a:r>
              <a:rPr lang="zh-CN" altLang="zh-CN" sz="2000" dirty="0"/>
              <a:t>个副本就可以读到最新的数据了。</a:t>
            </a:r>
          </a:p>
          <a:p>
            <a:pPr marL="0" indent="0">
              <a:buNone/>
            </a:pPr>
            <a:r>
              <a:rPr lang="en-US" altLang="zh-CN" sz="2000" dirty="0" smtClean="0"/>
              <a:t>   2</a:t>
            </a:r>
            <a:r>
              <a:rPr lang="zh-CN" altLang="zh-CN" sz="2000" dirty="0"/>
              <a:t>）如何确定最高版本号的数据是一个成功提交的数据？</a:t>
            </a:r>
            <a:r>
              <a:rPr lang="en-US" altLang="zh-CN" sz="2000" dirty="0"/>
              <a:t>---</a:t>
            </a:r>
            <a:r>
              <a:rPr lang="zh-CN" altLang="zh-CN" sz="2000" dirty="0"/>
              <a:t>继续读其他的副本，直到读到的 最高版本号副本出现了</a:t>
            </a:r>
            <a:r>
              <a:rPr lang="en-US" altLang="zh-CN" sz="2000" dirty="0"/>
              <a:t>W</a:t>
            </a:r>
            <a:r>
              <a:rPr lang="zh-CN" altLang="zh-CN" sz="2000" dirty="0"/>
              <a:t>次</a:t>
            </a:r>
            <a:r>
              <a:rPr lang="zh-CN" altLang="zh-CN" dirty="0"/>
              <a:t>。</a:t>
            </a:r>
          </a:p>
          <a:p>
            <a:pPr marL="0" indent="0">
              <a:buNone/>
            </a:pPr>
            <a:endParaRPr lang="en-US" altLang="zh-CN" sz="2000" dirty="0"/>
          </a:p>
          <a:p>
            <a:r>
              <a:rPr lang="zh-CN" altLang="zh-CN" dirty="0"/>
              <a:t>基于</a:t>
            </a:r>
            <a:r>
              <a:rPr lang="en-US" altLang="zh-CN" dirty="0"/>
              <a:t>Quorum</a:t>
            </a:r>
            <a:r>
              <a:rPr lang="zh-CN" altLang="zh-CN" dirty="0"/>
              <a:t>机制选择</a:t>
            </a:r>
            <a:r>
              <a:rPr lang="en-US" altLang="zh-CN" dirty="0"/>
              <a:t> primary</a:t>
            </a:r>
            <a:r>
              <a:rPr lang="zh-CN" altLang="zh-CN" dirty="0" smtClean="0"/>
              <a:t>。</a:t>
            </a:r>
            <a:endParaRPr lang="en-US" altLang="zh-CN" dirty="0" smtClean="0"/>
          </a:p>
          <a:p>
            <a:pPr marL="0" indent="0">
              <a:buNone/>
            </a:pPr>
            <a:r>
              <a:rPr lang="en-US" altLang="zh-CN" dirty="0" smtClean="0"/>
              <a:t>   </a:t>
            </a:r>
            <a:r>
              <a:rPr lang="zh-CN" altLang="zh-CN" sz="2000" dirty="0" smtClean="0"/>
              <a:t>中心</a:t>
            </a:r>
            <a:r>
              <a:rPr lang="zh-CN" altLang="zh-CN" sz="2000" dirty="0"/>
              <a:t>节点</a:t>
            </a:r>
            <a:r>
              <a:rPr lang="en-US" altLang="zh-CN" sz="2000" dirty="0"/>
              <a:t>(</a:t>
            </a:r>
            <a:r>
              <a:rPr lang="zh-CN" altLang="zh-CN" sz="2000" dirty="0"/>
              <a:t>服务器</a:t>
            </a:r>
            <a:r>
              <a:rPr lang="en-US" altLang="zh-CN" sz="2000" dirty="0"/>
              <a:t>)</a:t>
            </a:r>
            <a:r>
              <a:rPr lang="zh-CN" altLang="zh-CN" sz="2000" dirty="0"/>
              <a:t>读取</a:t>
            </a:r>
            <a:r>
              <a:rPr lang="en-US" altLang="zh-CN" sz="2000" dirty="0"/>
              <a:t>R</a:t>
            </a:r>
            <a:r>
              <a:rPr lang="zh-CN" altLang="zh-CN" sz="2000" dirty="0"/>
              <a:t>个副本，选择</a:t>
            </a:r>
            <a:r>
              <a:rPr lang="en-US" altLang="zh-CN" sz="2000" dirty="0"/>
              <a:t>R</a:t>
            </a:r>
            <a:r>
              <a:rPr lang="zh-CN" altLang="zh-CN" sz="2000" dirty="0"/>
              <a:t>个副本中版本号最高的副本作为新的</a:t>
            </a:r>
            <a:r>
              <a:rPr lang="en-US" altLang="zh-CN" sz="2000" dirty="0"/>
              <a:t>primary</a:t>
            </a:r>
            <a:r>
              <a:rPr lang="zh-CN" altLang="zh-CN" sz="2000" dirty="0"/>
              <a:t>。</a:t>
            </a:r>
          </a:p>
          <a:p>
            <a:pPr marL="0" indent="0">
              <a:buNone/>
            </a:pPr>
            <a:r>
              <a:rPr lang="en-US" altLang="zh-CN" sz="2000" dirty="0" smtClean="0"/>
              <a:t>    </a:t>
            </a:r>
            <a:r>
              <a:rPr lang="zh-CN" altLang="zh-CN" sz="2000" dirty="0" smtClean="0"/>
              <a:t>新</a:t>
            </a:r>
            <a:r>
              <a:rPr lang="zh-CN" altLang="zh-CN" sz="2000" dirty="0"/>
              <a:t>选出的</a:t>
            </a:r>
            <a:r>
              <a:rPr lang="en-US" altLang="zh-CN" sz="2000" dirty="0"/>
              <a:t>primary</a:t>
            </a:r>
            <a:r>
              <a:rPr lang="zh-CN" altLang="zh-CN" sz="2000" dirty="0"/>
              <a:t>不能立即提供服务，还需要与至少与</a:t>
            </a:r>
            <a:r>
              <a:rPr lang="en-US" altLang="zh-CN" sz="2000" dirty="0"/>
              <a:t>W</a:t>
            </a:r>
            <a:r>
              <a:rPr lang="zh-CN" altLang="zh-CN" sz="2000" dirty="0"/>
              <a:t>个副本完成同步后，才能提供</a:t>
            </a:r>
            <a:r>
              <a:rPr lang="zh-CN" altLang="zh-CN" sz="2000" dirty="0" smtClean="0"/>
              <a:t>服务</a:t>
            </a:r>
            <a:r>
              <a:rPr lang="zh-CN" altLang="en-US" sz="2000" dirty="0" smtClean="0"/>
              <a:t>。</a:t>
            </a:r>
            <a:endParaRPr lang="en-US" altLang="zh-CN" sz="2000" dirty="0" smtClean="0"/>
          </a:p>
          <a:p>
            <a:pPr marL="0" indent="0">
              <a:buNone/>
            </a:pPr>
            <a:endParaRPr lang="zh-CN" altLang="zh-CN" sz="2000" dirty="0"/>
          </a:p>
          <a:p>
            <a:pPr marL="0" indent="0">
              <a:buNone/>
            </a:pPr>
            <a:endParaRPr lang="zh-CN" altLang="zh-CN" sz="2000" dirty="0"/>
          </a:p>
          <a:p>
            <a:pPr marL="0" indent="0">
              <a:buNone/>
            </a:pPr>
            <a:endParaRPr lang="en-US" altLang="zh-CN" sz="2000" dirty="0" smtClean="0"/>
          </a:p>
        </p:txBody>
      </p:sp>
    </p:spTree>
    <p:extLst>
      <p:ext uri="{BB962C8B-B14F-4D97-AF65-F5344CB8AC3E}">
        <p14:creationId xmlns:p14="http://schemas.microsoft.com/office/powerpoint/2010/main" val="4098964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a:t>背景</a:t>
            </a:r>
          </a:p>
        </p:txBody>
      </p:sp>
      <p:sp>
        <p:nvSpPr>
          <p:cNvPr id="3" name="内容占位符 2"/>
          <p:cNvSpPr>
            <a:spLocks noGrp="1"/>
          </p:cNvSpPr>
          <p:nvPr>
            <p:ph idx="1"/>
          </p:nvPr>
        </p:nvSpPr>
        <p:spPr>
          <a:xfrm>
            <a:off x="838200" y="1215736"/>
            <a:ext cx="10515600" cy="5278582"/>
          </a:xfrm>
        </p:spPr>
        <p:txBody>
          <a:bodyPr>
            <a:normAutofit/>
          </a:bodyPr>
          <a:lstStyle/>
          <a:p>
            <a:r>
              <a:rPr lang="zh-CN" altLang="zh-CN" b="1" dirty="0"/>
              <a:t>拜占庭将军</a:t>
            </a:r>
            <a:r>
              <a:rPr lang="zh-CN" altLang="zh-CN" b="1" dirty="0" smtClean="0"/>
              <a:t>问题</a:t>
            </a:r>
            <a:r>
              <a:rPr lang="zh-CN" altLang="en-US" sz="2000" dirty="0" smtClean="0"/>
              <a:t>：</a:t>
            </a:r>
            <a:endParaRPr lang="en-US" altLang="zh-CN" sz="2000" dirty="0" smtClean="0"/>
          </a:p>
          <a:p>
            <a:pPr marL="0" indent="0">
              <a:buNone/>
            </a:pPr>
            <a:r>
              <a:rPr lang="zh-CN" altLang="zh-CN" sz="2000" dirty="0" smtClean="0"/>
              <a:t>在分布式系统中，不同的参与者之间通过</a:t>
            </a:r>
            <a:r>
              <a:rPr lang="en-US" altLang="zh-CN" sz="2000" dirty="0" smtClean="0"/>
              <a:t>Messages passing</a:t>
            </a:r>
            <a:r>
              <a:rPr lang="zh-CN" altLang="zh-CN" sz="2000" dirty="0" smtClean="0"/>
              <a:t>，尝试达成共识，但有的时候，会存在参与者因为系统错误或者通讯问题传递错误的信息，导致影响系统的最终一致性</a:t>
            </a:r>
            <a:r>
              <a:rPr lang="zh-CN" altLang="zh-CN" dirty="0" smtClean="0"/>
              <a:t>。</a:t>
            </a:r>
            <a:endParaRPr lang="en-US" altLang="zh-CN" dirty="0" smtClean="0"/>
          </a:p>
          <a:p>
            <a:r>
              <a:rPr lang="en-US" altLang="zh-CN" b="1" dirty="0" err="1" smtClean="0"/>
              <a:t>Paxos</a:t>
            </a:r>
            <a:r>
              <a:rPr lang="zh-CN" altLang="zh-CN" b="1" dirty="0"/>
              <a:t>能接受的异常情况：</a:t>
            </a:r>
            <a:endParaRPr lang="zh-CN" altLang="zh-CN" dirty="0"/>
          </a:p>
          <a:p>
            <a:pPr>
              <a:buFont typeface="Wingdings" panose="05000000000000000000" pitchFamily="2" charset="2"/>
              <a:buChar char="Ø"/>
            </a:pPr>
            <a:r>
              <a:rPr lang="zh-CN" altLang="zh-CN" sz="2000" dirty="0"/>
              <a:t>在基于</a:t>
            </a:r>
            <a:r>
              <a:rPr lang="en-US" altLang="zh-CN" sz="2000" dirty="0"/>
              <a:t>Messages passing</a:t>
            </a:r>
            <a:r>
              <a:rPr lang="zh-CN" altLang="zh-CN" sz="2000" dirty="0"/>
              <a:t>的分布式系统中，可能会存在参与者处理速度非常慢，宕机或者重启的问题，而消息可能会延迟、丢失或者重复</a:t>
            </a:r>
            <a:r>
              <a:rPr lang="zh-CN" altLang="zh-CN" sz="2000" dirty="0" smtClean="0"/>
              <a:t>。</a:t>
            </a:r>
            <a:endParaRPr lang="en-US" altLang="zh-CN" sz="2000" dirty="0" smtClean="0"/>
          </a:p>
          <a:p>
            <a:pPr>
              <a:buFont typeface="Wingdings" panose="05000000000000000000" pitchFamily="2" charset="2"/>
              <a:buChar char="Ø"/>
            </a:pPr>
            <a:r>
              <a:rPr lang="en-US" altLang="zh-CN" sz="2000" dirty="0" smtClean="0"/>
              <a:t>Paxos</a:t>
            </a:r>
            <a:r>
              <a:rPr lang="zh-CN" altLang="zh-CN" sz="2000" dirty="0"/>
              <a:t>就是要解决分布式系统在可能发生的上述任意异常情况下保持一致性的问题</a:t>
            </a:r>
            <a:r>
              <a:rPr lang="zh-CN" altLang="zh-CN" sz="2000" dirty="0" smtClean="0"/>
              <a:t>。</a:t>
            </a:r>
            <a:endParaRPr lang="en-US" altLang="zh-CN" sz="2000" dirty="0" smtClean="0"/>
          </a:p>
          <a:p>
            <a:pPr>
              <a:buFont typeface="Wingdings" panose="05000000000000000000" pitchFamily="2" charset="2"/>
              <a:buChar char="Ø"/>
            </a:pPr>
            <a:r>
              <a:rPr lang="en-US" altLang="zh-CN" sz="2000" dirty="0" smtClean="0"/>
              <a:t>Paxos</a:t>
            </a:r>
            <a:r>
              <a:rPr lang="zh-CN" altLang="zh-CN" sz="2000" dirty="0"/>
              <a:t>要求满足的前置假设只有一个：不会有信息错误存在，消息内容不会被篡改</a:t>
            </a:r>
            <a:r>
              <a:rPr lang="zh-CN" altLang="zh-CN" sz="2000" dirty="0" smtClean="0"/>
              <a:t>；</a:t>
            </a:r>
            <a:endParaRPr lang="en-US" altLang="zh-CN" sz="2000" dirty="0" smtClean="0"/>
          </a:p>
          <a:p>
            <a:pPr>
              <a:buFont typeface="Wingdings" panose="05000000000000000000" pitchFamily="2" charset="2"/>
              <a:buChar char="Ø"/>
            </a:pPr>
            <a:r>
              <a:rPr lang="zh-CN" altLang="zh-CN" sz="2000" dirty="0" smtClean="0"/>
              <a:t>更</a:t>
            </a:r>
            <a:r>
              <a:rPr lang="zh-CN" altLang="zh-CN" sz="2000" dirty="0"/>
              <a:t>正式的说是无拜占庭将军问题。</a:t>
            </a:r>
          </a:p>
          <a:p>
            <a:pPr marL="0" indent="0">
              <a:buNone/>
            </a:pPr>
            <a:endParaRPr lang="zh-CN" altLang="zh-CN" dirty="0" smtClean="0"/>
          </a:p>
          <a:p>
            <a:pPr marL="0" indent="0">
              <a:buNone/>
            </a:pPr>
            <a:endParaRPr lang="zh-CN" altLang="zh-CN" sz="2000" dirty="0"/>
          </a:p>
          <a:p>
            <a:pPr marL="0" indent="0">
              <a:buNone/>
            </a:pPr>
            <a:endParaRPr lang="zh-CN" altLang="zh-CN" sz="2000" dirty="0"/>
          </a:p>
          <a:p>
            <a:pPr marL="0" indent="0">
              <a:buNone/>
            </a:pPr>
            <a:endParaRPr lang="en-US" altLang="zh-CN" sz="2000" dirty="0" smtClean="0"/>
          </a:p>
        </p:txBody>
      </p:sp>
    </p:spTree>
    <p:extLst>
      <p:ext uri="{BB962C8B-B14F-4D97-AF65-F5344CB8AC3E}">
        <p14:creationId xmlns:p14="http://schemas.microsoft.com/office/powerpoint/2010/main" val="2377023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相关概念</a:t>
            </a:r>
            <a:endParaRPr lang="zh-CN" altLang="en-US" sz="4000" dirty="0"/>
          </a:p>
        </p:txBody>
      </p:sp>
      <p:sp>
        <p:nvSpPr>
          <p:cNvPr id="3" name="内容占位符 2"/>
          <p:cNvSpPr>
            <a:spLocks noGrp="1"/>
          </p:cNvSpPr>
          <p:nvPr>
            <p:ph idx="1"/>
          </p:nvPr>
        </p:nvSpPr>
        <p:spPr>
          <a:xfrm>
            <a:off x="838200" y="1215736"/>
            <a:ext cx="10515600" cy="5278582"/>
          </a:xfrm>
        </p:spPr>
        <p:txBody>
          <a:bodyPr>
            <a:normAutofit fontScale="92500" lnSpcReduction="10000"/>
          </a:bodyPr>
          <a:lstStyle/>
          <a:p>
            <a:pPr marL="0" indent="0">
              <a:buNone/>
            </a:pPr>
            <a:r>
              <a:rPr lang="zh-CN" altLang="en-US" sz="2400" b="1" dirty="0" smtClean="0"/>
              <a:t>三</a:t>
            </a:r>
            <a:r>
              <a:rPr lang="zh-CN" altLang="en-US" sz="2400" b="1" dirty="0" smtClean="0"/>
              <a:t>个角色：</a:t>
            </a:r>
            <a:endParaRPr lang="en-US" altLang="zh-CN" sz="2400" b="1" dirty="0" smtClean="0"/>
          </a:p>
          <a:p>
            <a:pPr lvl="0">
              <a:buFont typeface="Wingdings" panose="05000000000000000000" pitchFamily="2" charset="2"/>
              <a:buChar char="l"/>
            </a:pPr>
            <a:r>
              <a:rPr lang="en-US" altLang="zh-CN" sz="2200" dirty="0"/>
              <a:t>Proposer</a:t>
            </a:r>
            <a:r>
              <a:rPr lang="zh-CN" altLang="zh-CN" sz="2200" dirty="0"/>
              <a:t>：提议发起者</a:t>
            </a:r>
            <a:r>
              <a:rPr lang="zh-CN" altLang="zh-CN" sz="2200" dirty="0" smtClean="0"/>
              <a:t>。</a:t>
            </a:r>
            <a:endParaRPr lang="en-US" altLang="zh-CN" sz="2200" dirty="0" smtClean="0"/>
          </a:p>
          <a:p>
            <a:pPr lvl="0">
              <a:buFont typeface="Wingdings" panose="05000000000000000000" pitchFamily="2" charset="2"/>
              <a:buChar char="Ø"/>
            </a:pPr>
            <a:r>
              <a:rPr lang="en-US" altLang="zh-CN" sz="1800" dirty="0"/>
              <a:t>	</a:t>
            </a:r>
            <a:r>
              <a:rPr lang="en-US" altLang="zh-CN" sz="1800" dirty="0" smtClean="0"/>
              <a:t>Proposer </a:t>
            </a:r>
            <a:r>
              <a:rPr lang="zh-CN" altLang="zh-CN" sz="1800" dirty="0" smtClean="0"/>
              <a:t>可以有多个，</a:t>
            </a:r>
            <a:r>
              <a:rPr lang="en-US" altLang="zh-CN" sz="1800" dirty="0" smtClean="0"/>
              <a:t>Proposer </a:t>
            </a:r>
            <a:r>
              <a:rPr lang="zh-CN" altLang="zh-CN" sz="1800" dirty="0" smtClean="0"/>
              <a:t>提出议案（</a:t>
            </a:r>
            <a:r>
              <a:rPr lang="en-US" altLang="zh-CN" sz="1800" dirty="0" smtClean="0"/>
              <a:t>value</a:t>
            </a:r>
            <a:r>
              <a:rPr lang="zh-CN" altLang="zh-CN" sz="1800" dirty="0" smtClean="0"/>
              <a:t>）。</a:t>
            </a:r>
            <a:endParaRPr lang="en-US" altLang="zh-CN" sz="1800" dirty="0" smtClean="0"/>
          </a:p>
          <a:p>
            <a:pPr lvl="0">
              <a:buFont typeface="Wingdings" panose="05000000000000000000" pitchFamily="2" charset="2"/>
              <a:buChar char="Ø"/>
            </a:pPr>
            <a:r>
              <a:rPr lang="en-US" altLang="zh-CN" sz="1800" dirty="0" smtClean="0"/>
              <a:t>	</a:t>
            </a:r>
            <a:r>
              <a:rPr lang="zh-CN" altLang="zh-CN" sz="1800" dirty="0" smtClean="0"/>
              <a:t>所谓</a:t>
            </a:r>
            <a:r>
              <a:rPr lang="en-US" altLang="zh-CN" sz="1800" dirty="0" smtClean="0"/>
              <a:t> </a:t>
            </a:r>
            <a:r>
              <a:rPr lang="en-US" altLang="zh-CN" sz="1800" dirty="0"/>
              <a:t>value</a:t>
            </a:r>
            <a:r>
              <a:rPr lang="zh-CN" altLang="zh-CN" sz="1800" dirty="0"/>
              <a:t>，可以是任何操作，比如</a:t>
            </a:r>
            <a:r>
              <a:rPr lang="en-US" altLang="zh-CN" sz="1800" dirty="0"/>
              <a:t>“</a:t>
            </a:r>
            <a:r>
              <a:rPr lang="zh-CN" altLang="zh-CN" sz="1800" dirty="0"/>
              <a:t>设置某个变量的值为</a:t>
            </a:r>
            <a:r>
              <a:rPr lang="en-US" altLang="zh-CN" sz="1800" dirty="0"/>
              <a:t>value”</a:t>
            </a:r>
            <a:r>
              <a:rPr lang="zh-CN" altLang="zh-CN" sz="1800" dirty="0" smtClean="0"/>
              <a:t>。</a:t>
            </a:r>
            <a:endParaRPr lang="en-US" altLang="zh-CN" sz="1800" dirty="0" smtClean="0"/>
          </a:p>
          <a:p>
            <a:pPr lvl="0">
              <a:buFont typeface="Wingdings" panose="05000000000000000000" pitchFamily="2" charset="2"/>
              <a:buChar char="Ø"/>
            </a:pPr>
            <a:r>
              <a:rPr lang="en-US" altLang="zh-CN" sz="1800" dirty="0" smtClean="0"/>
              <a:t>	</a:t>
            </a:r>
            <a:r>
              <a:rPr lang="zh-CN" altLang="zh-CN" sz="1800" dirty="0" smtClean="0"/>
              <a:t>不同</a:t>
            </a:r>
            <a:r>
              <a:rPr lang="zh-CN" altLang="zh-CN" sz="1800" dirty="0"/>
              <a:t>的</a:t>
            </a:r>
            <a:r>
              <a:rPr lang="en-US" altLang="zh-CN" sz="1800" dirty="0"/>
              <a:t> Proposer </a:t>
            </a:r>
            <a:r>
              <a:rPr lang="zh-CN" altLang="zh-CN" sz="1800" dirty="0"/>
              <a:t>可以提出不同的</a:t>
            </a:r>
            <a:r>
              <a:rPr lang="en-US" altLang="zh-CN" sz="1800" dirty="0"/>
              <a:t> value</a:t>
            </a:r>
            <a:r>
              <a:rPr lang="zh-CN" altLang="zh-CN" sz="1800" dirty="0"/>
              <a:t>，例如某个</a:t>
            </a:r>
            <a:r>
              <a:rPr lang="en-US" altLang="zh-CN" sz="1800" dirty="0"/>
              <a:t>Proposer </a:t>
            </a:r>
            <a:r>
              <a:rPr lang="zh-CN" altLang="zh-CN" sz="1800" dirty="0"/>
              <a:t>提议</a:t>
            </a:r>
            <a:r>
              <a:rPr lang="en-US" altLang="zh-CN" sz="1800" dirty="0"/>
              <a:t>“</a:t>
            </a:r>
            <a:r>
              <a:rPr lang="zh-CN" altLang="zh-CN" sz="1800" dirty="0"/>
              <a:t>将变量</a:t>
            </a:r>
            <a:r>
              <a:rPr lang="en-US" altLang="zh-CN" sz="1800" dirty="0"/>
              <a:t> X </a:t>
            </a:r>
            <a:r>
              <a:rPr lang="zh-CN" altLang="zh-CN" sz="1800" dirty="0"/>
              <a:t>设置为</a:t>
            </a:r>
            <a:r>
              <a:rPr lang="en-US" altLang="zh-CN" sz="1800" dirty="0"/>
              <a:t> 1”</a:t>
            </a:r>
            <a:r>
              <a:rPr lang="zh-CN" altLang="zh-CN" sz="1800" dirty="0"/>
              <a:t>，另一</a:t>
            </a:r>
            <a:r>
              <a:rPr lang="zh-CN" altLang="zh-CN" sz="1800" dirty="0" smtClean="0"/>
              <a:t>个</a:t>
            </a:r>
            <a:endParaRPr lang="en-US" altLang="zh-CN" sz="1800" dirty="0" smtClean="0"/>
          </a:p>
          <a:p>
            <a:pPr marL="0" lvl="0" indent="0">
              <a:buNone/>
            </a:pPr>
            <a:r>
              <a:rPr lang="en-US" altLang="zh-CN" sz="1800" dirty="0" smtClean="0"/>
              <a:t> 	Proposer </a:t>
            </a:r>
            <a:r>
              <a:rPr lang="zh-CN" altLang="zh-CN" sz="1800" dirty="0"/>
              <a:t>提议</a:t>
            </a:r>
            <a:r>
              <a:rPr lang="en-US" altLang="zh-CN" sz="1800" dirty="0"/>
              <a:t>“</a:t>
            </a:r>
            <a:r>
              <a:rPr lang="zh-CN" altLang="zh-CN" sz="1800" dirty="0"/>
              <a:t>将变量</a:t>
            </a:r>
            <a:r>
              <a:rPr lang="en-US" altLang="zh-CN" sz="1800" dirty="0"/>
              <a:t> X </a:t>
            </a:r>
            <a:r>
              <a:rPr lang="zh-CN" altLang="zh-CN" sz="1800" dirty="0"/>
              <a:t>设置为</a:t>
            </a:r>
            <a:r>
              <a:rPr lang="en-US" altLang="zh-CN" sz="1800" dirty="0"/>
              <a:t> 2”</a:t>
            </a:r>
            <a:r>
              <a:rPr lang="zh-CN" altLang="zh-CN" sz="1800" dirty="0"/>
              <a:t>，但对同一轮</a:t>
            </a:r>
            <a:r>
              <a:rPr lang="en-US" altLang="zh-CN" sz="1800" dirty="0"/>
              <a:t> Paxos</a:t>
            </a:r>
            <a:r>
              <a:rPr lang="zh-CN" altLang="zh-CN" sz="1800" dirty="0"/>
              <a:t>过程，最多只有一个</a:t>
            </a:r>
            <a:r>
              <a:rPr lang="en-US" altLang="zh-CN" sz="1800" dirty="0"/>
              <a:t> value </a:t>
            </a:r>
            <a:r>
              <a:rPr lang="zh-CN" altLang="zh-CN" sz="1800" dirty="0"/>
              <a:t>被批准。</a:t>
            </a:r>
          </a:p>
          <a:p>
            <a:pPr lvl="0">
              <a:buFont typeface="Wingdings" panose="05000000000000000000" pitchFamily="2" charset="2"/>
              <a:buChar char="l"/>
            </a:pPr>
            <a:r>
              <a:rPr lang="en-US" altLang="zh-CN" sz="2200" dirty="0"/>
              <a:t>Acceptor</a:t>
            </a:r>
            <a:r>
              <a:rPr lang="zh-CN" altLang="zh-CN" sz="2200" dirty="0"/>
              <a:t>：提议接受者</a:t>
            </a:r>
            <a:r>
              <a:rPr lang="zh-CN" altLang="zh-CN" sz="2200" dirty="0" smtClean="0"/>
              <a:t>；</a:t>
            </a:r>
            <a:endParaRPr lang="en-US" altLang="zh-CN" sz="2200" dirty="0" smtClean="0"/>
          </a:p>
          <a:p>
            <a:pPr lvl="0">
              <a:buFont typeface="Wingdings" panose="05000000000000000000" pitchFamily="2" charset="2"/>
              <a:buChar char="Ø"/>
            </a:pPr>
            <a:r>
              <a:rPr lang="en-US" altLang="zh-CN" sz="2200" dirty="0" smtClean="0"/>
              <a:t>	</a:t>
            </a:r>
            <a:r>
              <a:rPr lang="en-US" altLang="zh-CN" sz="1800" dirty="0" smtClean="0"/>
              <a:t>Acceptor </a:t>
            </a:r>
            <a:r>
              <a:rPr lang="zh-CN" altLang="zh-CN" sz="1800" dirty="0"/>
              <a:t>有</a:t>
            </a:r>
            <a:r>
              <a:rPr lang="en-US" altLang="zh-CN" sz="1800" dirty="0"/>
              <a:t> N </a:t>
            </a:r>
            <a:r>
              <a:rPr lang="zh-CN" altLang="zh-CN" sz="1800" dirty="0"/>
              <a:t>个，</a:t>
            </a:r>
            <a:r>
              <a:rPr lang="en-US" altLang="zh-CN" sz="1800" dirty="0"/>
              <a:t>Proposer </a:t>
            </a:r>
            <a:r>
              <a:rPr lang="zh-CN" altLang="zh-CN" sz="1800" dirty="0"/>
              <a:t>提出的</a:t>
            </a:r>
            <a:r>
              <a:rPr lang="en-US" altLang="zh-CN" sz="1800" dirty="0"/>
              <a:t> value </a:t>
            </a:r>
            <a:r>
              <a:rPr lang="zh-CN" altLang="zh-CN" sz="1800" dirty="0"/>
              <a:t>必须获得超过半数</a:t>
            </a:r>
            <a:r>
              <a:rPr lang="en-US" altLang="zh-CN" sz="1800" dirty="0"/>
              <a:t>(N/2+1)</a:t>
            </a:r>
            <a:r>
              <a:rPr lang="zh-CN" altLang="zh-CN" sz="1800" dirty="0"/>
              <a:t>的</a:t>
            </a:r>
            <a:r>
              <a:rPr lang="en-US" altLang="zh-CN" sz="1800" dirty="0"/>
              <a:t> Acceptor</a:t>
            </a:r>
            <a:r>
              <a:rPr lang="zh-CN" altLang="zh-CN" sz="1800" dirty="0"/>
              <a:t>批准后才能</a:t>
            </a:r>
            <a:r>
              <a:rPr lang="zh-CN" altLang="zh-CN" sz="1800" dirty="0" smtClean="0"/>
              <a:t>通</a:t>
            </a:r>
            <a:endParaRPr lang="en-US" altLang="zh-CN" sz="1800" dirty="0" smtClean="0"/>
          </a:p>
          <a:p>
            <a:pPr marL="0" lvl="0" indent="0">
              <a:buNone/>
            </a:pPr>
            <a:r>
              <a:rPr lang="en-US" altLang="zh-CN" sz="1800" dirty="0"/>
              <a:t> </a:t>
            </a:r>
            <a:r>
              <a:rPr lang="en-US" altLang="zh-CN" sz="1800" dirty="0" smtClean="0"/>
              <a:t>   </a:t>
            </a:r>
            <a:r>
              <a:rPr lang="zh-CN" altLang="zh-CN" sz="1800" dirty="0" smtClean="0"/>
              <a:t>过</a:t>
            </a:r>
            <a:r>
              <a:rPr lang="zh-CN" altLang="zh-CN" sz="1800" dirty="0"/>
              <a:t>。</a:t>
            </a:r>
            <a:r>
              <a:rPr lang="en-US" altLang="zh-CN" sz="1800" dirty="0"/>
              <a:t>Acceptor </a:t>
            </a:r>
            <a:r>
              <a:rPr lang="zh-CN" altLang="zh-CN" sz="1800" dirty="0"/>
              <a:t>之间完全对等独立。</a:t>
            </a:r>
          </a:p>
          <a:p>
            <a:pPr lvl="0">
              <a:buFont typeface="Wingdings" panose="05000000000000000000" pitchFamily="2" charset="2"/>
              <a:buChar char="l"/>
            </a:pPr>
            <a:r>
              <a:rPr lang="en-US" altLang="zh-CN" sz="1800" dirty="0" smtClean="0"/>
              <a:t>Learner</a:t>
            </a:r>
            <a:r>
              <a:rPr lang="zh-CN" altLang="zh-CN" sz="1800" dirty="0"/>
              <a:t>：提议学习者</a:t>
            </a:r>
            <a:r>
              <a:rPr lang="zh-CN" altLang="zh-CN" sz="1800" dirty="0" smtClean="0"/>
              <a:t>。</a:t>
            </a:r>
            <a:endParaRPr lang="en-US" altLang="zh-CN" sz="1800" dirty="0" smtClean="0"/>
          </a:p>
          <a:p>
            <a:pPr lvl="0">
              <a:buFont typeface="Wingdings" panose="05000000000000000000" pitchFamily="2" charset="2"/>
              <a:buChar char="Ø"/>
            </a:pPr>
            <a:r>
              <a:rPr lang="en-US" altLang="zh-CN" sz="1800" dirty="0"/>
              <a:t>	</a:t>
            </a:r>
            <a:r>
              <a:rPr lang="zh-CN" altLang="zh-CN" sz="1800" dirty="0" smtClean="0"/>
              <a:t>上面</a:t>
            </a:r>
            <a:r>
              <a:rPr lang="zh-CN" altLang="zh-CN" sz="1800" dirty="0"/>
              <a:t>提到只要超过半数</a:t>
            </a:r>
            <a:r>
              <a:rPr lang="en-US" altLang="zh-CN" sz="1800" dirty="0" smtClean="0"/>
              <a:t>acceptor</a:t>
            </a:r>
            <a:r>
              <a:rPr lang="zh-CN" altLang="zh-CN" sz="1800" dirty="0"/>
              <a:t>通过即可获得通过，那么</a:t>
            </a:r>
            <a:r>
              <a:rPr lang="en-US" altLang="zh-CN" sz="1800" dirty="0"/>
              <a:t>learner</a:t>
            </a:r>
            <a:r>
              <a:rPr lang="zh-CN" altLang="zh-CN" sz="1800" dirty="0"/>
              <a:t>角色的目的就是把通过的</a:t>
            </a:r>
            <a:r>
              <a:rPr lang="zh-CN" altLang="zh-CN" sz="1800" dirty="0" smtClean="0"/>
              <a:t>确定</a:t>
            </a:r>
            <a:endParaRPr lang="en-US" altLang="zh-CN" sz="1800" dirty="0" smtClean="0"/>
          </a:p>
          <a:p>
            <a:pPr marL="0" lvl="0" indent="0">
              <a:buNone/>
            </a:pPr>
            <a:r>
              <a:rPr lang="en-US" altLang="zh-CN" sz="1800" dirty="0" smtClean="0"/>
              <a:t>    </a:t>
            </a:r>
            <a:r>
              <a:rPr lang="zh-CN" altLang="zh-CN" sz="1800" dirty="0" smtClean="0"/>
              <a:t>性</a:t>
            </a:r>
            <a:r>
              <a:rPr lang="zh-CN" altLang="zh-CN" sz="1800" dirty="0"/>
              <a:t>取值同步给其他未确定的</a:t>
            </a:r>
            <a:r>
              <a:rPr lang="en-US" altLang="zh-CN" sz="1800" dirty="0"/>
              <a:t>Acceptor</a:t>
            </a:r>
            <a:r>
              <a:rPr lang="zh-CN" altLang="zh-CN" sz="1800" dirty="0"/>
              <a:t>。</a:t>
            </a:r>
          </a:p>
          <a:p>
            <a:pPr marL="0" indent="0">
              <a:buNone/>
            </a:pPr>
            <a:r>
              <a:rPr lang="zh-CN" altLang="en-US" sz="2400" b="1" dirty="0"/>
              <a:t>两个值：</a:t>
            </a:r>
            <a:endParaRPr lang="en-US" altLang="zh-CN" sz="2400" b="1" dirty="0"/>
          </a:p>
          <a:p>
            <a:pPr lvl="0"/>
            <a:r>
              <a:rPr lang="en-US" altLang="zh-CN" sz="1900" dirty="0"/>
              <a:t>Proposal Value</a:t>
            </a:r>
            <a:r>
              <a:rPr lang="zh-CN" altLang="zh-CN" sz="1900" dirty="0"/>
              <a:t>：提议的值；</a:t>
            </a:r>
          </a:p>
          <a:p>
            <a:pPr lvl="0"/>
            <a:r>
              <a:rPr lang="en-US" altLang="zh-CN" sz="1900" dirty="0"/>
              <a:t>Proposal Number</a:t>
            </a:r>
            <a:r>
              <a:rPr lang="zh-CN" altLang="zh-CN" sz="1900" dirty="0"/>
              <a:t>：提议编号，可理解为提议版本号，要求不能冲突；</a:t>
            </a:r>
          </a:p>
          <a:p>
            <a:pPr marL="0" indent="0">
              <a:buNone/>
            </a:pPr>
            <a:endParaRPr lang="zh-CN" altLang="zh-CN" dirty="0" smtClean="0"/>
          </a:p>
          <a:p>
            <a:pPr marL="0" indent="0">
              <a:buNone/>
            </a:pPr>
            <a:endParaRPr lang="zh-CN" altLang="zh-CN" sz="2000" dirty="0"/>
          </a:p>
          <a:p>
            <a:pPr marL="0" indent="0">
              <a:buNone/>
            </a:pPr>
            <a:endParaRPr lang="zh-CN" altLang="zh-CN" sz="2000" dirty="0"/>
          </a:p>
          <a:p>
            <a:pPr marL="0" indent="0">
              <a:buNone/>
            </a:pPr>
            <a:endParaRPr lang="en-US" altLang="zh-CN" sz="2000" dirty="0" smtClean="0"/>
          </a:p>
        </p:txBody>
      </p:sp>
    </p:spTree>
    <p:extLst>
      <p:ext uri="{BB962C8B-B14F-4D97-AF65-F5344CB8AC3E}">
        <p14:creationId xmlns:p14="http://schemas.microsoft.com/office/powerpoint/2010/main" val="1419096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协议过程</a:t>
            </a:r>
            <a:endParaRPr lang="zh-CN" altLang="en-US" sz="4000" dirty="0"/>
          </a:p>
        </p:txBody>
      </p:sp>
      <p:sp>
        <p:nvSpPr>
          <p:cNvPr id="3" name="内容占位符 2"/>
          <p:cNvSpPr>
            <a:spLocks noGrp="1"/>
          </p:cNvSpPr>
          <p:nvPr>
            <p:ph idx="1"/>
          </p:nvPr>
        </p:nvSpPr>
        <p:spPr>
          <a:xfrm>
            <a:off x="838200" y="1215736"/>
            <a:ext cx="10934700" cy="5278582"/>
          </a:xfrm>
        </p:spPr>
        <p:txBody>
          <a:bodyPr>
            <a:normAutofit fontScale="55000" lnSpcReduction="20000"/>
          </a:bodyPr>
          <a:lstStyle/>
          <a:p>
            <a:pPr marL="0" indent="0">
              <a:buNone/>
            </a:pPr>
            <a:r>
              <a:rPr lang="zh-CN" altLang="zh-CN" dirty="0"/>
              <a:t>协议分为两大阶段，每个阶段又分为</a:t>
            </a:r>
            <a:r>
              <a:rPr lang="en-US" altLang="zh-CN" dirty="0"/>
              <a:t>A/B</a:t>
            </a:r>
            <a:r>
              <a:rPr lang="zh-CN" altLang="zh-CN" dirty="0"/>
              <a:t>两小步骤：</a:t>
            </a:r>
          </a:p>
          <a:p>
            <a:pPr lvl="0">
              <a:buFont typeface="Wingdings" panose="05000000000000000000" pitchFamily="2" charset="2"/>
              <a:buChar char="l"/>
            </a:pPr>
            <a:r>
              <a:rPr lang="zh-CN" altLang="zh-CN" dirty="0"/>
              <a:t>准备阶段（占坑阶段）</a:t>
            </a:r>
          </a:p>
          <a:p>
            <a:pPr lvl="0">
              <a:buFont typeface="Wingdings" panose="05000000000000000000" pitchFamily="2" charset="2"/>
              <a:buChar char="Ø"/>
            </a:pPr>
            <a:r>
              <a:rPr lang="zh-CN" altLang="zh-CN" dirty="0"/>
              <a:t>第一阶段</a:t>
            </a:r>
            <a:r>
              <a:rPr lang="en-US" altLang="zh-CN" dirty="0"/>
              <a:t>A</a:t>
            </a:r>
            <a:r>
              <a:rPr lang="zh-CN" altLang="zh-CN" dirty="0"/>
              <a:t>：</a:t>
            </a:r>
            <a:r>
              <a:rPr lang="en-US" altLang="zh-CN" dirty="0"/>
              <a:t>Proposer</a:t>
            </a:r>
            <a:r>
              <a:rPr lang="zh-CN" altLang="zh-CN" dirty="0"/>
              <a:t>选择一个提议编号</a:t>
            </a:r>
            <a:r>
              <a:rPr lang="en-US" altLang="zh-CN" dirty="0"/>
              <a:t>n</a:t>
            </a:r>
            <a:r>
              <a:rPr lang="zh-CN" altLang="zh-CN" dirty="0"/>
              <a:t>，向所有的</a:t>
            </a:r>
            <a:r>
              <a:rPr lang="en-US" altLang="zh-CN" dirty="0"/>
              <a:t>Acceptor</a:t>
            </a:r>
            <a:r>
              <a:rPr lang="zh-CN" altLang="zh-CN" dirty="0"/>
              <a:t>广播</a:t>
            </a:r>
            <a:r>
              <a:rPr lang="en-US" altLang="zh-CN" dirty="0"/>
              <a:t>Prepare</a:t>
            </a:r>
            <a:r>
              <a:rPr lang="zh-CN" altLang="zh-CN" dirty="0"/>
              <a:t>（</a:t>
            </a:r>
            <a:r>
              <a:rPr lang="en-US" altLang="zh-CN" dirty="0"/>
              <a:t>n</a:t>
            </a:r>
            <a:r>
              <a:rPr lang="zh-CN" altLang="zh-CN" dirty="0"/>
              <a:t>）请求。</a:t>
            </a:r>
          </a:p>
          <a:p>
            <a:pPr lvl="0">
              <a:buFont typeface="Wingdings" panose="05000000000000000000" pitchFamily="2" charset="2"/>
              <a:buChar char="Ø"/>
            </a:pPr>
            <a:r>
              <a:rPr lang="zh-CN" altLang="zh-CN" dirty="0"/>
              <a:t>第一阶段</a:t>
            </a:r>
            <a:r>
              <a:rPr lang="en-US" altLang="zh-CN" dirty="0"/>
              <a:t>B</a:t>
            </a:r>
            <a:r>
              <a:rPr lang="zh-CN" altLang="zh-CN" dirty="0"/>
              <a:t>：</a:t>
            </a:r>
            <a:r>
              <a:rPr lang="en-US" altLang="zh-CN" dirty="0"/>
              <a:t>Acceptor</a:t>
            </a:r>
            <a:r>
              <a:rPr lang="zh-CN" altLang="zh-CN" dirty="0"/>
              <a:t>接收到</a:t>
            </a:r>
            <a:r>
              <a:rPr lang="en-US" altLang="zh-CN" dirty="0"/>
              <a:t>Prepare</a:t>
            </a:r>
            <a:r>
              <a:rPr lang="zh-CN" altLang="zh-CN" dirty="0"/>
              <a:t>（</a:t>
            </a:r>
            <a:r>
              <a:rPr lang="en-US" altLang="zh-CN" dirty="0"/>
              <a:t>n</a:t>
            </a:r>
            <a:r>
              <a:rPr lang="zh-CN" altLang="zh-CN" dirty="0"/>
              <a:t>）请求，若提议编号</a:t>
            </a:r>
            <a:r>
              <a:rPr lang="en-US" altLang="zh-CN" dirty="0"/>
              <a:t>n</a:t>
            </a:r>
            <a:r>
              <a:rPr lang="zh-CN" altLang="zh-CN" dirty="0"/>
              <a:t>比之前接收的</a:t>
            </a:r>
            <a:r>
              <a:rPr lang="en-US" altLang="zh-CN" dirty="0"/>
              <a:t>Prepare</a:t>
            </a:r>
            <a:r>
              <a:rPr lang="zh-CN" altLang="zh-CN" dirty="0"/>
              <a:t>请求都要大，则</a:t>
            </a:r>
            <a:r>
              <a:rPr lang="zh-CN" altLang="zh-CN" dirty="0" smtClean="0"/>
              <a:t>承</a:t>
            </a:r>
            <a:endParaRPr lang="en-US" altLang="zh-CN" dirty="0" smtClean="0"/>
          </a:p>
          <a:p>
            <a:pPr marL="0" lvl="0" indent="0">
              <a:buNone/>
            </a:pPr>
            <a:r>
              <a:rPr lang="en-US" altLang="zh-CN" dirty="0" smtClean="0"/>
              <a:t>    </a:t>
            </a:r>
            <a:r>
              <a:rPr lang="zh-CN" altLang="zh-CN" dirty="0" smtClean="0"/>
              <a:t>诺</a:t>
            </a:r>
            <a:r>
              <a:rPr lang="zh-CN" altLang="zh-CN" dirty="0"/>
              <a:t>将不会接收提议编号比</a:t>
            </a:r>
            <a:r>
              <a:rPr lang="en-US" altLang="zh-CN" dirty="0"/>
              <a:t>n</a:t>
            </a:r>
            <a:r>
              <a:rPr lang="zh-CN" altLang="zh-CN" dirty="0"/>
              <a:t>小的提议，并且带上之前</a:t>
            </a:r>
            <a:r>
              <a:rPr lang="en-US" altLang="zh-CN" dirty="0"/>
              <a:t>Accept</a:t>
            </a:r>
            <a:r>
              <a:rPr lang="zh-CN" altLang="zh-CN" dirty="0"/>
              <a:t>的提议中编号小于</a:t>
            </a:r>
            <a:r>
              <a:rPr lang="en-US" altLang="zh-CN" dirty="0"/>
              <a:t>n</a:t>
            </a:r>
            <a:r>
              <a:rPr lang="zh-CN" altLang="zh-CN" dirty="0"/>
              <a:t>的最大的提议，否则</a:t>
            </a:r>
            <a:r>
              <a:rPr lang="zh-CN" altLang="zh-CN" dirty="0" smtClean="0"/>
              <a:t>不</a:t>
            </a:r>
            <a:endParaRPr lang="en-US" altLang="zh-CN" dirty="0" smtClean="0"/>
          </a:p>
          <a:p>
            <a:pPr marL="0" lvl="0" indent="0">
              <a:buNone/>
            </a:pPr>
            <a:r>
              <a:rPr lang="en-US" altLang="zh-CN" dirty="0" smtClean="0"/>
              <a:t>    </a:t>
            </a:r>
            <a:r>
              <a:rPr lang="zh-CN" altLang="zh-CN" dirty="0" smtClean="0"/>
              <a:t>予</a:t>
            </a:r>
            <a:r>
              <a:rPr lang="zh-CN" altLang="zh-CN" dirty="0"/>
              <a:t>理会</a:t>
            </a:r>
            <a:r>
              <a:rPr lang="zh-CN" altLang="zh-CN" dirty="0" smtClean="0"/>
              <a:t>。</a:t>
            </a:r>
            <a:endParaRPr lang="en-US" altLang="zh-CN" dirty="0" smtClean="0"/>
          </a:p>
          <a:p>
            <a:pPr lvl="0">
              <a:buFont typeface="Wingdings" panose="05000000000000000000" pitchFamily="2" charset="2"/>
              <a:buChar char="Ø"/>
            </a:pPr>
            <a:endParaRPr lang="zh-CN" altLang="zh-CN" dirty="0"/>
          </a:p>
          <a:p>
            <a:pPr lvl="0">
              <a:buFont typeface="Wingdings" panose="05000000000000000000" pitchFamily="2" charset="2"/>
              <a:buChar char="l"/>
            </a:pPr>
            <a:r>
              <a:rPr lang="zh-CN" altLang="zh-CN" dirty="0"/>
              <a:t>接受阶段（提交阶段）</a:t>
            </a:r>
          </a:p>
          <a:p>
            <a:pPr lvl="0">
              <a:buFont typeface="Wingdings" panose="05000000000000000000" pitchFamily="2" charset="2"/>
              <a:buChar char="Ø"/>
            </a:pPr>
            <a:r>
              <a:rPr lang="zh-CN" altLang="zh-CN" dirty="0"/>
              <a:t>第二阶段</a:t>
            </a:r>
            <a:r>
              <a:rPr lang="en-US" altLang="zh-CN" dirty="0"/>
              <a:t>A</a:t>
            </a:r>
            <a:r>
              <a:rPr lang="zh-CN" altLang="zh-CN" dirty="0"/>
              <a:t>：整个协议最为关键的点：</a:t>
            </a:r>
            <a:r>
              <a:rPr lang="en-US" altLang="zh-CN" dirty="0"/>
              <a:t>Proposer</a:t>
            </a:r>
            <a:r>
              <a:rPr lang="zh-CN" altLang="zh-CN" dirty="0"/>
              <a:t>得到了</a:t>
            </a:r>
            <a:r>
              <a:rPr lang="en-US" altLang="zh-CN" dirty="0"/>
              <a:t>Acceptor</a:t>
            </a:r>
            <a:r>
              <a:rPr lang="zh-CN" altLang="zh-CN" dirty="0"/>
              <a:t>响应</a:t>
            </a:r>
          </a:p>
          <a:p>
            <a:pPr marL="514350" indent="-514350">
              <a:buFont typeface="+mj-lt"/>
              <a:buAutoNum type="alphaLcParenR"/>
            </a:pPr>
            <a:r>
              <a:rPr lang="zh-CN" altLang="zh-CN" dirty="0"/>
              <a:t>如果未超过半数</a:t>
            </a:r>
            <a:r>
              <a:rPr lang="en-US" altLang="zh-CN" dirty="0" smtClean="0"/>
              <a:t>acceptor</a:t>
            </a:r>
            <a:r>
              <a:rPr lang="zh-CN" altLang="zh-CN" dirty="0"/>
              <a:t>响应，直接转为提议失败；</a:t>
            </a:r>
          </a:p>
          <a:p>
            <a:pPr marL="514350" indent="-514350">
              <a:buFont typeface="+mj-lt"/>
              <a:buAutoNum type="alphaLcParenR"/>
            </a:pPr>
            <a:r>
              <a:rPr lang="zh-CN" altLang="zh-CN" dirty="0"/>
              <a:t>如果超过多数</a:t>
            </a:r>
            <a:r>
              <a:rPr lang="en-US" altLang="zh-CN" dirty="0"/>
              <a:t>Acceptor</a:t>
            </a:r>
            <a:r>
              <a:rPr lang="zh-CN" altLang="zh-CN" dirty="0"/>
              <a:t>的承诺，又分为不同情况：</a:t>
            </a:r>
          </a:p>
          <a:p>
            <a:pPr marL="514350" indent="-514350">
              <a:buFont typeface="+mj-lt"/>
              <a:buAutoNum type="alphaLcParenR"/>
            </a:pPr>
            <a:r>
              <a:rPr lang="zh-CN" altLang="zh-CN" dirty="0"/>
              <a:t>如果所有</a:t>
            </a:r>
            <a:r>
              <a:rPr lang="en-US" altLang="zh-CN" dirty="0"/>
              <a:t>Acceptor</a:t>
            </a:r>
            <a:r>
              <a:rPr lang="zh-CN" altLang="zh-CN" dirty="0"/>
              <a:t>都未接收过值（都为</a:t>
            </a:r>
            <a:r>
              <a:rPr lang="en-US" altLang="zh-CN" dirty="0"/>
              <a:t>null</a:t>
            </a:r>
            <a:r>
              <a:rPr lang="zh-CN" altLang="zh-CN" dirty="0"/>
              <a:t>），那么向所有的</a:t>
            </a:r>
            <a:r>
              <a:rPr lang="en-US" altLang="zh-CN" dirty="0"/>
              <a:t>Acceptor</a:t>
            </a:r>
            <a:r>
              <a:rPr lang="zh-CN" altLang="zh-CN" dirty="0"/>
              <a:t>发起自己的值和提议编号</a:t>
            </a:r>
            <a:r>
              <a:rPr lang="en-US" altLang="zh-CN" dirty="0"/>
              <a:t>n</a:t>
            </a:r>
            <a:r>
              <a:rPr lang="zh-CN" altLang="zh-CN" dirty="0"/>
              <a:t>，记住，一定是</a:t>
            </a:r>
            <a:r>
              <a:rPr lang="zh-CN" altLang="zh-CN" dirty="0" smtClean="0"/>
              <a:t>所有</a:t>
            </a:r>
            <a:endParaRPr lang="en-US" altLang="zh-CN" dirty="0" smtClean="0"/>
          </a:p>
          <a:p>
            <a:pPr marL="0" indent="0">
              <a:buNone/>
            </a:pPr>
            <a:r>
              <a:rPr lang="en-US" altLang="zh-CN" dirty="0"/>
              <a:t> </a:t>
            </a:r>
            <a:r>
              <a:rPr lang="en-US" altLang="zh-CN" dirty="0" smtClean="0"/>
              <a:t>         Acceptor</a:t>
            </a:r>
            <a:r>
              <a:rPr lang="zh-CN" altLang="zh-CN" dirty="0"/>
              <a:t>都没接受过值；</a:t>
            </a:r>
          </a:p>
          <a:p>
            <a:pPr marL="0" indent="0">
              <a:buNone/>
            </a:pPr>
            <a:r>
              <a:rPr lang="en-US" altLang="zh-CN" dirty="0"/>
              <a:t>d</a:t>
            </a:r>
            <a:r>
              <a:rPr lang="zh-CN" altLang="en-US" dirty="0" smtClean="0"/>
              <a:t>）    </a:t>
            </a:r>
            <a:r>
              <a:rPr lang="zh-CN" altLang="zh-CN" dirty="0" smtClean="0"/>
              <a:t>如果</a:t>
            </a:r>
            <a:r>
              <a:rPr lang="zh-CN" altLang="zh-CN" dirty="0"/>
              <a:t>有部分</a:t>
            </a:r>
            <a:r>
              <a:rPr lang="en-US" altLang="zh-CN" dirty="0"/>
              <a:t>Acceptor</a:t>
            </a:r>
            <a:r>
              <a:rPr lang="zh-CN" altLang="zh-CN" dirty="0"/>
              <a:t>接收过值，那么从所有接受过的值中选择对应的提议编号最大的作为提议的</a:t>
            </a:r>
            <a:r>
              <a:rPr lang="zh-CN" altLang="zh-CN" dirty="0" smtClean="0"/>
              <a:t>值，</a:t>
            </a:r>
            <a:endParaRPr lang="en-US" altLang="zh-CN" dirty="0" smtClean="0"/>
          </a:p>
          <a:p>
            <a:pPr marL="0" indent="0">
              <a:buNone/>
            </a:pPr>
            <a:r>
              <a:rPr lang="en-US" altLang="zh-CN" dirty="0"/>
              <a:t> </a:t>
            </a:r>
            <a:r>
              <a:rPr lang="en-US" altLang="zh-CN" dirty="0" smtClean="0"/>
              <a:t>         </a:t>
            </a:r>
            <a:r>
              <a:rPr lang="zh-CN" altLang="zh-CN" dirty="0" smtClean="0"/>
              <a:t>提议</a:t>
            </a:r>
            <a:r>
              <a:rPr lang="zh-CN" altLang="zh-CN" dirty="0"/>
              <a:t>编号仍然为</a:t>
            </a:r>
            <a:r>
              <a:rPr lang="en-US" altLang="zh-CN" dirty="0"/>
              <a:t>n</a:t>
            </a:r>
            <a:r>
              <a:rPr lang="zh-CN" altLang="zh-CN" dirty="0"/>
              <a:t>。但此时</a:t>
            </a:r>
            <a:r>
              <a:rPr lang="en-US" altLang="zh-CN" dirty="0"/>
              <a:t>Proposer</a:t>
            </a:r>
            <a:r>
              <a:rPr lang="zh-CN" altLang="zh-CN" dirty="0"/>
              <a:t>就不能提议自己的值，只能信任</a:t>
            </a:r>
            <a:r>
              <a:rPr lang="en-US" altLang="zh-CN" dirty="0"/>
              <a:t>Acceptor</a:t>
            </a:r>
            <a:r>
              <a:rPr lang="zh-CN" altLang="zh-CN" dirty="0"/>
              <a:t>通过的值，维护一但获得确定性取值就不能</a:t>
            </a:r>
            <a:r>
              <a:rPr lang="zh-CN" altLang="zh-CN" dirty="0" smtClean="0"/>
              <a:t>更</a:t>
            </a:r>
            <a:endParaRPr lang="en-US" altLang="zh-CN" dirty="0" smtClean="0"/>
          </a:p>
          <a:p>
            <a:pPr marL="0" indent="0">
              <a:buNone/>
            </a:pPr>
            <a:r>
              <a:rPr lang="en-US" altLang="zh-CN" dirty="0"/>
              <a:t> </a:t>
            </a:r>
            <a:r>
              <a:rPr lang="en-US" altLang="zh-CN" dirty="0" smtClean="0"/>
              <a:t>         </a:t>
            </a:r>
            <a:r>
              <a:rPr lang="zh-CN" altLang="zh-CN" dirty="0" smtClean="0"/>
              <a:t>改</a:t>
            </a:r>
            <a:r>
              <a:rPr lang="zh-CN" altLang="zh-CN" dirty="0"/>
              <a:t>原则；</a:t>
            </a:r>
          </a:p>
          <a:p>
            <a:pPr lvl="0">
              <a:buFont typeface="Wingdings" panose="05000000000000000000" pitchFamily="2" charset="2"/>
              <a:buChar char="Ø"/>
            </a:pPr>
            <a:r>
              <a:rPr lang="zh-CN" altLang="zh-CN" dirty="0"/>
              <a:t>第二阶段</a:t>
            </a:r>
            <a:r>
              <a:rPr lang="en-US" altLang="zh-CN" dirty="0"/>
              <a:t>B</a:t>
            </a:r>
            <a:r>
              <a:rPr lang="zh-CN" altLang="zh-CN" dirty="0"/>
              <a:t>：</a:t>
            </a:r>
            <a:r>
              <a:rPr lang="en-US" altLang="zh-CN" dirty="0"/>
              <a:t>Acceptor</a:t>
            </a:r>
            <a:r>
              <a:rPr lang="zh-CN" altLang="zh-CN" dirty="0"/>
              <a:t>接收到提议后，如果该提议版本号不等于自身保存记录的版本号（第一阶段记录的），不接受该请求</a:t>
            </a:r>
            <a:r>
              <a:rPr lang="zh-CN" altLang="zh-CN" dirty="0" smtClean="0"/>
              <a:t>，</a:t>
            </a:r>
            <a:endParaRPr lang="en-US" altLang="zh-CN" dirty="0" smtClean="0"/>
          </a:p>
          <a:p>
            <a:pPr marL="0" lvl="0" indent="0">
              <a:buNone/>
            </a:pPr>
            <a:r>
              <a:rPr lang="en-US" altLang="zh-CN" dirty="0"/>
              <a:t> </a:t>
            </a:r>
            <a:r>
              <a:rPr lang="en-US" altLang="zh-CN" dirty="0" smtClean="0"/>
              <a:t>   </a:t>
            </a:r>
            <a:r>
              <a:rPr lang="zh-CN" altLang="zh-CN" dirty="0" smtClean="0"/>
              <a:t>相等</a:t>
            </a:r>
            <a:r>
              <a:rPr lang="zh-CN" altLang="zh-CN" dirty="0"/>
              <a:t>则写入本地。</a:t>
            </a:r>
          </a:p>
          <a:p>
            <a:pPr marL="0" indent="0">
              <a:buNone/>
            </a:pPr>
            <a:endParaRPr lang="zh-CN" altLang="zh-CN" dirty="0" smtClean="0"/>
          </a:p>
          <a:p>
            <a:pPr marL="0" indent="0">
              <a:buNone/>
            </a:pPr>
            <a:endParaRPr lang="zh-CN" altLang="zh-CN" sz="2000" dirty="0"/>
          </a:p>
          <a:p>
            <a:pPr marL="0" indent="0">
              <a:buNone/>
            </a:pPr>
            <a:endParaRPr lang="zh-CN" altLang="zh-CN" sz="2000" dirty="0"/>
          </a:p>
          <a:p>
            <a:pPr marL="0" indent="0">
              <a:buNone/>
            </a:pPr>
            <a:endParaRPr lang="en-US" altLang="zh-CN" sz="2000" dirty="0" smtClean="0"/>
          </a:p>
        </p:txBody>
      </p:sp>
    </p:spTree>
    <p:extLst>
      <p:ext uri="{BB962C8B-B14F-4D97-AF65-F5344CB8AC3E}">
        <p14:creationId xmlns:p14="http://schemas.microsoft.com/office/powerpoint/2010/main" val="3471255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文本框 4"/>
          <p:cNvSpPr txBox="1"/>
          <p:nvPr/>
        </p:nvSpPr>
        <p:spPr>
          <a:xfrm>
            <a:off x="1130709" y="786581"/>
            <a:ext cx="5751871" cy="4832092"/>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smtClean="0"/>
              <a:t>可用性与</a:t>
            </a:r>
            <a:r>
              <a:rPr lang="zh-CN" altLang="en-US" sz="2800" dirty="0" smtClean="0"/>
              <a:t>可靠性</a:t>
            </a:r>
            <a:endParaRPr lang="en-US" altLang="zh-CN" sz="2800" dirty="0" smtClean="0"/>
          </a:p>
          <a:p>
            <a:pPr marL="457200" indent="-457200">
              <a:buFont typeface="Wingdings" panose="05000000000000000000" pitchFamily="2" charset="2"/>
              <a:buChar char="Ø"/>
            </a:pPr>
            <a:endParaRPr lang="en-US" altLang="zh-CN" sz="2800" dirty="0" smtClean="0"/>
          </a:p>
          <a:p>
            <a:pPr marL="457200" indent="-457200">
              <a:buFont typeface="Wingdings" panose="05000000000000000000" pitchFamily="2" charset="2"/>
              <a:buChar char="Ø"/>
            </a:pPr>
            <a:r>
              <a:rPr lang="zh-CN" altLang="en-US" sz="2800" dirty="0" smtClean="0"/>
              <a:t>解决</a:t>
            </a:r>
            <a:r>
              <a:rPr lang="zh-CN" altLang="en-US" sz="2800" dirty="0" smtClean="0"/>
              <a:t>可靠性与可用性的</a:t>
            </a:r>
            <a:r>
              <a:rPr lang="zh-CN" altLang="en-US" sz="2800" dirty="0" smtClean="0"/>
              <a:t>方法</a:t>
            </a:r>
            <a:endParaRPr lang="en-US" altLang="zh-CN" sz="2800" dirty="0" smtClean="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zh-CN" altLang="en-US" sz="2800" dirty="0" smtClean="0"/>
              <a:t>副本</a:t>
            </a:r>
            <a:r>
              <a:rPr lang="zh-CN" altLang="en-US" sz="2800" dirty="0" smtClean="0"/>
              <a:t>的</a:t>
            </a:r>
            <a:r>
              <a:rPr lang="zh-CN" altLang="en-US" sz="2800" dirty="0" smtClean="0"/>
              <a:t>影响</a:t>
            </a:r>
            <a:endParaRPr lang="en-US" altLang="zh-CN" sz="2800" dirty="0" smtClean="0"/>
          </a:p>
          <a:p>
            <a:pPr marL="457200" indent="-457200">
              <a:buFont typeface="Wingdings" panose="05000000000000000000" pitchFamily="2" charset="2"/>
              <a:buChar char="Ø"/>
            </a:pPr>
            <a:endParaRPr lang="en-US" altLang="zh-CN" sz="2800" dirty="0" smtClean="0"/>
          </a:p>
          <a:p>
            <a:pPr marL="457200" indent="-457200">
              <a:buFont typeface="Wingdings" panose="05000000000000000000" pitchFamily="2" charset="2"/>
              <a:buChar char="Ø"/>
            </a:pPr>
            <a:r>
              <a:rPr lang="zh-CN" altLang="en-US" sz="2800" dirty="0" smtClean="0"/>
              <a:t>一致性</a:t>
            </a:r>
            <a:endParaRPr lang="en-US" altLang="zh-CN" sz="2800" dirty="0" smtClean="0"/>
          </a:p>
          <a:p>
            <a:pPr marL="457200" indent="-457200">
              <a:buFont typeface="Wingdings" panose="05000000000000000000" pitchFamily="2" charset="2"/>
              <a:buChar char="Ø"/>
            </a:pPr>
            <a:endParaRPr lang="en-US" altLang="zh-CN" sz="2800" dirty="0" smtClean="0"/>
          </a:p>
          <a:p>
            <a:pPr marL="457200" indent="-457200">
              <a:buFont typeface="Wingdings" panose="05000000000000000000" pitchFamily="2" charset="2"/>
              <a:buChar char="Ø"/>
            </a:pPr>
            <a:r>
              <a:rPr lang="zh-CN" altLang="en-US" sz="2800" dirty="0" smtClean="0"/>
              <a:t>可用性与一致性的</a:t>
            </a:r>
            <a:r>
              <a:rPr lang="zh-CN" altLang="en-US" sz="2800" dirty="0" smtClean="0"/>
              <a:t>权衡</a:t>
            </a:r>
            <a:endParaRPr lang="en-US" altLang="zh-CN" sz="2800" dirty="0" smtClean="0"/>
          </a:p>
          <a:p>
            <a:pPr marL="457200" indent="-457200">
              <a:buFont typeface="Wingdings" panose="05000000000000000000" pitchFamily="2" charset="2"/>
              <a:buChar char="Ø"/>
            </a:pPr>
            <a:endParaRPr lang="en-US" altLang="zh-CN" sz="2800" dirty="0" smtClean="0"/>
          </a:p>
          <a:p>
            <a:pPr marL="457200" indent="-457200">
              <a:buFont typeface="Wingdings" panose="05000000000000000000" pitchFamily="2" charset="2"/>
              <a:buChar char="Ø"/>
            </a:pPr>
            <a:r>
              <a:rPr lang="zh-CN" altLang="en-US" sz="2800" dirty="0" smtClean="0"/>
              <a:t>几种分布式一致性协议</a:t>
            </a:r>
            <a:endParaRPr lang="zh-CN" altLang="en-US" sz="2800" dirty="0"/>
          </a:p>
        </p:txBody>
      </p:sp>
    </p:spTree>
    <p:extLst>
      <p:ext uri="{BB962C8B-B14F-4D97-AF65-F5344CB8AC3E}">
        <p14:creationId xmlns:p14="http://schemas.microsoft.com/office/powerpoint/2010/main" val="1678715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例一</a:t>
            </a:r>
            <a:endParaRPr lang="zh-CN" altLang="en-US" sz="4000" dirty="0"/>
          </a:p>
        </p:txBody>
      </p:sp>
      <p:sp>
        <p:nvSpPr>
          <p:cNvPr id="3" name="内容占位符 2"/>
          <p:cNvSpPr>
            <a:spLocks noGrp="1"/>
          </p:cNvSpPr>
          <p:nvPr>
            <p:ph idx="1"/>
          </p:nvPr>
        </p:nvSpPr>
        <p:spPr>
          <a:xfrm>
            <a:off x="838200" y="1215736"/>
            <a:ext cx="10934700" cy="5278582"/>
          </a:xfrm>
        </p:spPr>
        <p:txBody>
          <a:bodyPr>
            <a:normAutofit/>
          </a:bodyPr>
          <a:lstStyle/>
          <a:p>
            <a:pPr marL="0" indent="0">
              <a:buNone/>
            </a:pPr>
            <a:r>
              <a:rPr lang="en-US" altLang="zh-CN" sz="2000" b="1" dirty="0" smtClean="0"/>
              <a:t>1</a:t>
            </a:r>
            <a:r>
              <a:rPr lang="zh-CN" altLang="zh-CN" sz="2000" b="1" dirty="0" smtClean="0"/>
              <a:t>“提议者”</a:t>
            </a:r>
            <a:r>
              <a:rPr lang="zh-CN" altLang="en-US" sz="2000" b="1" dirty="0" smtClean="0"/>
              <a:t>、</a:t>
            </a:r>
            <a:r>
              <a:rPr lang="en-US" altLang="zh-CN" sz="2000" b="1" dirty="0" smtClean="0"/>
              <a:t>3</a:t>
            </a:r>
            <a:r>
              <a:rPr lang="zh-CN" altLang="zh-CN" sz="2000" b="1" dirty="0" smtClean="0"/>
              <a:t>“接受者”</a:t>
            </a:r>
            <a:r>
              <a:rPr lang="zh-CN" altLang="en-US" sz="2000" b="1" dirty="0" smtClean="0"/>
              <a:t>、</a:t>
            </a:r>
            <a:r>
              <a:rPr lang="en-US" altLang="zh-CN" sz="2000" b="1" dirty="0" smtClean="0"/>
              <a:t>0</a:t>
            </a:r>
            <a:r>
              <a:rPr lang="zh-CN" altLang="en-US" sz="2000" b="1" dirty="0" smtClean="0"/>
              <a:t>“学习者”</a:t>
            </a:r>
            <a:endParaRPr lang="zh-CN" altLang="zh-CN" sz="2000" dirty="0"/>
          </a:p>
          <a:p>
            <a:pPr marL="0" indent="0">
              <a:buNone/>
            </a:pPr>
            <a:endParaRPr lang="zh-CN" altLang="zh-CN" sz="2000" dirty="0"/>
          </a:p>
          <a:p>
            <a:pPr marL="0" indent="0">
              <a:buNone/>
            </a:pPr>
            <a:endParaRPr lang="en-US" altLang="zh-CN" sz="2000" dirty="0" smtClean="0"/>
          </a:p>
        </p:txBody>
      </p:sp>
      <p:sp>
        <p:nvSpPr>
          <p:cNvPr id="7" name="文本框 6"/>
          <p:cNvSpPr txBox="1"/>
          <p:nvPr/>
        </p:nvSpPr>
        <p:spPr>
          <a:xfrm>
            <a:off x="6599689" y="437075"/>
            <a:ext cx="5173211" cy="1200329"/>
          </a:xfrm>
          <a:prstGeom prst="rect">
            <a:avLst/>
          </a:prstGeom>
          <a:noFill/>
        </p:spPr>
        <p:txBody>
          <a:bodyPr wrap="none" rtlCol="0">
            <a:spAutoFit/>
          </a:bodyPr>
          <a:lstStyle/>
          <a:p>
            <a:r>
              <a:rPr lang="zh-CN" altLang="en-US" b="1" dirty="0"/>
              <a:t>特殊情况：</a:t>
            </a:r>
            <a:endParaRPr lang="zh-CN" altLang="zh-CN" dirty="0"/>
          </a:p>
          <a:p>
            <a:r>
              <a:rPr lang="en-US" altLang="zh-CN" dirty="0"/>
              <a:t>Proposer</a:t>
            </a:r>
            <a:r>
              <a:rPr lang="zh-CN" altLang="zh-CN" dirty="0"/>
              <a:t>提议正常，</a:t>
            </a:r>
            <a:r>
              <a:rPr lang="en-US" altLang="zh-CN" dirty="0"/>
              <a:t>acceptor</a:t>
            </a:r>
            <a:r>
              <a:rPr lang="zh-CN" altLang="zh-CN" dirty="0"/>
              <a:t>失败</a:t>
            </a:r>
            <a:r>
              <a:rPr lang="zh-CN" altLang="en-US" dirty="0"/>
              <a:t>未超过半数</a:t>
            </a:r>
            <a:r>
              <a:rPr lang="zh-CN" altLang="zh-CN" dirty="0"/>
              <a:t>情况</a:t>
            </a:r>
            <a:endParaRPr lang="en-US" altLang="zh-CN" dirty="0"/>
          </a:p>
          <a:p>
            <a:pPr lvl="0"/>
            <a:r>
              <a:rPr lang="en-US" altLang="zh-CN" dirty="0"/>
              <a:t>Proposer</a:t>
            </a:r>
            <a:r>
              <a:rPr lang="zh-CN" altLang="zh-CN" dirty="0"/>
              <a:t>提议正常，</a:t>
            </a:r>
            <a:r>
              <a:rPr lang="en-US" altLang="zh-CN" dirty="0"/>
              <a:t> acceptor</a:t>
            </a:r>
            <a:r>
              <a:rPr lang="zh-CN" altLang="zh-CN" dirty="0"/>
              <a:t>失败</a:t>
            </a:r>
            <a:r>
              <a:rPr lang="zh-CN" altLang="en-US" dirty="0"/>
              <a:t>超过半数</a:t>
            </a:r>
            <a:r>
              <a:rPr lang="zh-CN" altLang="zh-CN" dirty="0"/>
              <a:t>情况</a:t>
            </a:r>
          </a:p>
          <a:p>
            <a:endParaRPr lang="zh-CN" altLang="en-US" dirty="0"/>
          </a:p>
        </p:txBody>
      </p:sp>
      <p:sp>
        <p:nvSpPr>
          <p:cNvPr id="4" name="矩形 3"/>
          <p:cNvSpPr/>
          <p:nvPr/>
        </p:nvSpPr>
        <p:spPr>
          <a:xfrm>
            <a:off x="760742" y="2055063"/>
            <a:ext cx="1285568" cy="3342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初始阶段</a:t>
            </a:r>
            <a:endParaRPr lang="zh-CN" altLang="en-US" dirty="0">
              <a:solidFill>
                <a:schemeClr val="tx1"/>
              </a:solidFill>
            </a:endParaRPr>
          </a:p>
        </p:txBody>
      </p:sp>
      <p:sp>
        <p:nvSpPr>
          <p:cNvPr id="12" name="矩形 11"/>
          <p:cNvSpPr/>
          <p:nvPr/>
        </p:nvSpPr>
        <p:spPr>
          <a:xfrm>
            <a:off x="760742" y="2847033"/>
            <a:ext cx="1285568" cy="3342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第一阶段</a:t>
            </a:r>
            <a:r>
              <a:rPr lang="en-US" altLang="zh-CN" dirty="0" smtClean="0">
                <a:solidFill>
                  <a:schemeClr val="tx1"/>
                </a:solidFill>
              </a:rPr>
              <a:t>A</a:t>
            </a:r>
            <a:endParaRPr lang="zh-CN" altLang="en-US" dirty="0">
              <a:solidFill>
                <a:schemeClr val="tx1"/>
              </a:solidFill>
            </a:endParaRPr>
          </a:p>
        </p:txBody>
      </p:sp>
      <p:sp>
        <p:nvSpPr>
          <p:cNvPr id="13" name="矩形 12"/>
          <p:cNvSpPr/>
          <p:nvPr/>
        </p:nvSpPr>
        <p:spPr>
          <a:xfrm>
            <a:off x="761942" y="4576082"/>
            <a:ext cx="1285568" cy="3342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第二阶段</a:t>
            </a:r>
            <a:r>
              <a:rPr lang="en-US" altLang="zh-CN" dirty="0" smtClean="0">
                <a:solidFill>
                  <a:schemeClr val="tx1"/>
                </a:solidFill>
              </a:rPr>
              <a:t>A</a:t>
            </a:r>
            <a:endParaRPr lang="zh-CN" altLang="en-US" dirty="0">
              <a:solidFill>
                <a:schemeClr val="tx1"/>
              </a:solidFill>
            </a:endParaRPr>
          </a:p>
        </p:txBody>
      </p:sp>
      <p:sp>
        <p:nvSpPr>
          <p:cNvPr id="14" name="矩形 13"/>
          <p:cNvSpPr/>
          <p:nvPr/>
        </p:nvSpPr>
        <p:spPr>
          <a:xfrm>
            <a:off x="760742" y="3670011"/>
            <a:ext cx="1285568" cy="3342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第一阶段</a:t>
            </a:r>
            <a:r>
              <a:rPr lang="en-US" altLang="zh-CN" dirty="0" smtClean="0">
                <a:solidFill>
                  <a:schemeClr val="tx1"/>
                </a:solidFill>
              </a:rPr>
              <a:t>B</a:t>
            </a:r>
            <a:endParaRPr lang="zh-CN" altLang="en-US" dirty="0">
              <a:solidFill>
                <a:schemeClr val="tx1"/>
              </a:solidFill>
            </a:endParaRPr>
          </a:p>
        </p:txBody>
      </p:sp>
      <p:sp>
        <p:nvSpPr>
          <p:cNvPr id="15" name="矩形 14"/>
          <p:cNvSpPr/>
          <p:nvPr/>
        </p:nvSpPr>
        <p:spPr>
          <a:xfrm>
            <a:off x="760742" y="5466856"/>
            <a:ext cx="1285568" cy="3342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第二阶段</a:t>
            </a:r>
            <a:r>
              <a:rPr lang="en-US" altLang="zh-CN" dirty="0" smtClean="0">
                <a:solidFill>
                  <a:schemeClr val="tx1"/>
                </a:solidFill>
              </a:rPr>
              <a:t>B</a:t>
            </a:r>
            <a:endParaRPr lang="zh-CN" altLang="en-US" dirty="0">
              <a:solidFill>
                <a:schemeClr val="tx1"/>
              </a:solidFill>
            </a:endParaRPr>
          </a:p>
        </p:txBody>
      </p:sp>
      <p:sp>
        <p:nvSpPr>
          <p:cNvPr id="16" name="矩形 15"/>
          <p:cNvSpPr/>
          <p:nvPr/>
        </p:nvSpPr>
        <p:spPr>
          <a:xfrm>
            <a:off x="2738827" y="2052329"/>
            <a:ext cx="1285568" cy="334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proposer1</a:t>
            </a:r>
            <a:endParaRPr lang="zh-CN" altLang="en-US" dirty="0">
              <a:solidFill>
                <a:schemeClr val="tx1"/>
              </a:solidFill>
            </a:endParaRPr>
          </a:p>
        </p:txBody>
      </p:sp>
      <p:sp>
        <p:nvSpPr>
          <p:cNvPr id="20" name="矩形 19"/>
          <p:cNvSpPr/>
          <p:nvPr/>
        </p:nvSpPr>
        <p:spPr>
          <a:xfrm>
            <a:off x="4884745" y="2049716"/>
            <a:ext cx="1285568" cy="334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acceptor1</a:t>
            </a:r>
            <a:endParaRPr lang="zh-CN" altLang="en-US" dirty="0">
              <a:solidFill>
                <a:schemeClr val="tx1"/>
              </a:solidFill>
            </a:endParaRPr>
          </a:p>
        </p:txBody>
      </p:sp>
      <p:sp>
        <p:nvSpPr>
          <p:cNvPr id="21" name="矩形 20"/>
          <p:cNvSpPr/>
          <p:nvPr/>
        </p:nvSpPr>
        <p:spPr>
          <a:xfrm>
            <a:off x="7191811" y="2049716"/>
            <a:ext cx="1285568" cy="334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acceptor2</a:t>
            </a:r>
            <a:endParaRPr lang="zh-CN" altLang="en-US" dirty="0">
              <a:solidFill>
                <a:schemeClr val="tx1"/>
              </a:solidFill>
            </a:endParaRPr>
          </a:p>
        </p:txBody>
      </p:sp>
      <p:sp>
        <p:nvSpPr>
          <p:cNvPr id="22" name="矩形 21"/>
          <p:cNvSpPr/>
          <p:nvPr/>
        </p:nvSpPr>
        <p:spPr>
          <a:xfrm>
            <a:off x="9867833" y="2049716"/>
            <a:ext cx="1285568" cy="334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acceptor3</a:t>
            </a:r>
            <a:endParaRPr lang="zh-CN" altLang="en-US" dirty="0">
              <a:solidFill>
                <a:schemeClr val="tx1"/>
              </a:solidFill>
            </a:endParaRPr>
          </a:p>
        </p:txBody>
      </p:sp>
      <p:cxnSp>
        <p:nvCxnSpPr>
          <p:cNvPr id="23" name="直接连接符 22"/>
          <p:cNvCxnSpPr>
            <a:stCxn id="16" idx="2"/>
          </p:cNvCxnSpPr>
          <p:nvPr/>
        </p:nvCxnSpPr>
        <p:spPr>
          <a:xfrm>
            <a:off x="3381611" y="2386625"/>
            <a:ext cx="0" cy="35323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接连接符 23"/>
          <p:cNvCxnSpPr/>
          <p:nvPr/>
        </p:nvCxnSpPr>
        <p:spPr>
          <a:xfrm>
            <a:off x="5628282" y="2386625"/>
            <a:ext cx="0" cy="35323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p:cNvCxnSpPr/>
          <p:nvPr/>
        </p:nvCxnSpPr>
        <p:spPr>
          <a:xfrm>
            <a:off x="7838825" y="2384012"/>
            <a:ext cx="0" cy="35323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p:cNvCxnSpPr/>
          <p:nvPr/>
        </p:nvCxnSpPr>
        <p:spPr>
          <a:xfrm>
            <a:off x="10466996" y="2384012"/>
            <a:ext cx="0" cy="35323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直接箭头连接符 27"/>
          <p:cNvCxnSpPr/>
          <p:nvPr/>
        </p:nvCxnSpPr>
        <p:spPr>
          <a:xfrm>
            <a:off x="3381611" y="2872694"/>
            <a:ext cx="21459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a:off x="3381611" y="3014181"/>
            <a:ext cx="44529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3381611" y="3181329"/>
            <a:ext cx="7085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flipH="1">
            <a:off x="3381611" y="3585957"/>
            <a:ext cx="22264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H="1">
            <a:off x="3381611" y="3748669"/>
            <a:ext cx="44529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flipH="1">
            <a:off x="3381610" y="3928227"/>
            <a:ext cx="7085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a:off x="3381610" y="4592504"/>
            <a:ext cx="21459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a:off x="3381610" y="4733991"/>
            <a:ext cx="44529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a:off x="3381610" y="4901139"/>
            <a:ext cx="7085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flipH="1">
            <a:off x="3381610" y="5419793"/>
            <a:ext cx="22264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p:nvPr/>
        </p:nvCxnSpPr>
        <p:spPr>
          <a:xfrm flipH="1">
            <a:off x="3381610" y="5582505"/>
            <a:ext cx="44529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p:nvPr/>
        </p:nvCxnSpPr>
        <p:spPr>
          <a:xfrm flipH="1">
            <a:off x="3381609" y="5762063"/>
            <a:ext cx="7085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2245743" y="2887268"/>
            <a:ext cx="986167" cy="369332"/>
          </a:xfrm>
          <a:prstGeom prst="rect">
            <a:avLst/>
          </a:prstGeom>
          <a:noFill/>
        </p:spPr>
        <p:txBody>
          <a:bodyPr wrap="none" rtlCol="0">
            <a:spAutoFit/>
          </a:bodyPr>
          <a:lstStyle/>
          <a:p>
            <a:r>
              <a:rPr lang="en-US" altLang="zh-CN" dirty="0" smtClean="0"/>
              <a:t>{</a:t>
            </a:r>
            <a:r>
              <a:rPr lang="en-US" altLang="zh-CN" sz="1400" dirty="0" err="1" smtClean="0"/>
              <a:t>name,n1</a:t>
            </a:r>
            <a:r>
              <a:rPr lang="en-US" altLang="zh-CN" dirty="0" smtClean="0"/>
              <a:t>}</a:t>
            </a:r>
            <a:endParaRPr lang="zh-CN" altLang="en-US" dirty="0"/>
          </a:p>
        </p:txBody>
      </p:sp>
      <p:sp>
        <p:nvSpPr>
          <p:cNvPr id="49" name="文本框 48"/>
          <p:cNvSpPr txBox="1"/>
          <p:nvPr/>
        </p:nvSpPr>
        <p:spPr>
          <a:xfrm>
            <a:off x="5602916" y="2401659"/>
            <a:ext cx="917239" cy="369332"/>
          </a:xfrm>
          <a:prstGeom prst="rect">
            <a:avLst/>
          </a:prstGeom>
          <a:noFill/>
        </p:spPr>
        <p:txBody>
          <a:bodyPr wrap="none" rtlCol="0">
            <a:spAutoFit/>
          </a:bodyPr>
          <a:lstStyle/>
          <a:p>
            <a:r>
              <a:rPr lang="en-US" altLang="zh-CN" dirty="0" smtClean="0"/>
              <a:t>{</a:t>
            </a:r>
            <a:r>
              <a:rPr lang="en-US" altLang="zh-CN" sz="1400" dirty="0" err="1" smtClean="0"/>
              <a:t>null,null</a:t>
            </a:r>
            <a:r>
              <a:rPr lang="en-US" altLang="zh-CN" dirty="0" smtClean="0"/>
              <a:t>}</a:t>
            </a:r>
            <a:endParaRPr lang="zh-CN" altLang="en-US" dirty="0"/>
          </a:p>
        </p:txBody>
      </p:sp>
      <p:sp>
        <p:nvSpPr>
          <p:cNvPr id="50" name="文本框 49"/>
          <p:cNvSpPr txBox="1"/>
          <p:nvPr/>
        </p:nvSpPr>
        <p:spPr>
          <a:xfrm>
            <a:off x="10510617" y="2454545"/>
            <a:ext cx="917239" cy="369332"/>
          </a:xfrm>
          <a:prstGeom prst="rect">
            <a:avLst/>
          </a:prstGeom>
          <a:noFill/>
        </p:spPr>
        <p:txBody>
          <a:bodyPr wrap="none" rtlCol="0">
            <a:spAutoFit/>
          </a:bodyPr>
          <a:lstStyle/>
          <a:p>
            <a:r>
              <a:rPr lang="en-US" altLang="zh-CN" dirty="0" smtClean="0"/>
              <a:t>{</a:t>
            </a:r>
            <a:r>
              <a:rPr lang="en-US" altLang="zh-CN" sz="1400" dirty="0" err="1" smtClean="0"/>
              <a:t>null,null</a:t>
            </a:r>
            <a:r>
              <a:rPr lang="en-US" altLang="zh-CN" dirty="0" smtClean="0"/>
              <a:t>}</a:t>
            </a:r>
            <a:endParaRPr lang="zh-CN" altLang="en-US" dirty="0"/>
          </a:p>
        </p:txBody>
      </p:sp>
      <p:sp>
        <p:nvSpPr>
          <p:cNvPr id="51" name="文本框 50"/>
          <p:cNvSpPr txBox="1"/>
          <p:nvPr/>
        </p:nvSpPr>
        <p:spPr>
          <a:xfrm>
            <a:off x="7882447" y="2411884"/>
            <a:ext cx="917239" cy="369332"/>
          </a:xfrm>
          <a:prstGeom prst="rect">
            <a:avLst/>
          </a:prstGeom>
          <a:noFill/>
        </p:spPr>
        <p:txBody>
          <a:bodyPr wrap="none" rtlCol="0">
            <a:spAutoFit/>
          </a:bodyPr>
          <a:lstStyle/>
          <a:p>
            <a:r>
              <a:rPr lang="en-US" altLang="zh-CN" dirty="0" smtClean="0"/>
              <a:t>{</a:t>
            </a:r>
            <a:r>
              <a:rPr lang="en-US" altLang="zh-CN" sz="1400" dirty="0" err="1" smtClean="0"/>
              <a:t>null,null</a:t>
            </a:r>
            <a:r>
              <a:rPr lang="en-US" altLang="zh-CN" dirty="0" smtClean="0"/>
              <a:t>}</a:t>
            </a:r>
            <a:endParaRPr lang="zh-CN" altLang="en-US" dirty="0"/>
          </a:p>
        </p:txBody>
      </p:sp>
      <p:sp>
        <p:nvSpPr>
          <p:cNvPr id="52" name="文本框 51"/>
          <p:cNvSpPr txBox="1"/>
          <p:nvPr/>
        </p:nvSpPr>
        <p:spPr>
          <a:xfrm>
            <a:off x="5662542" y="3313100"/>
            <a:ext cx="832279" cy="369332"/>
          </a:xfrm>
          <a:prstGeom prst="rect">
            <a:avLst/>
          </a:prstGeom>
          <a:noFill/>
        </p:spPr>
        <p:txBody>
          <a:bodyPr wrap="none" rtlCol="0">
            <a:spAutoFit/>
          </a:bodyPr>
          <a:lstStyle/>
          <a:p>
            <a:r>
              <a:rPr lang="en-US" altLang="zh-CN" dirty="0" smtClean="0"/>
              <a:t>{</a:t>
            </a:r>
            <a:r>
              <a:rPr lang="en-US" altLang="zh-CN" sz="1400" dirty="0" err="1" smtClean="0"/>
              <a:t>null,n1</a:t>
            </a:r>
            <a:r>
              <a:rPr lang="en-US" altLang="zh-CN" dirty="0" smtClean="0"/>
              <a:t>}</a:t>
            </a:r>
            <a:endParaRPr lang="zh-CN" altLang="en-US" dirty="0"/>
          </a:p>
        </p:txBody>
      </p:sp>
      <p:sp>
        <p:nvSpPr>
          <p:cNvPr id="53" name="文本框 52"/>
          <p:cNvSpPr txBox="1"/>
          <p:nvPr/>
        </p:nvSpPr>
        <p:spPr>
          <a:xfrm>
            <a:off x="7840313" y="3477540"/>
            <a:ext cx="832279" cy="369332"/>
          </a:xfrm>
          <a:prstGeom prst="rect">
            <a:avLst/>
          </a:prstGeom>
          <a:noFill/>
        </p:spPr>
        <p:txBody>
          <a:bodyPr wrap="none" rtlCol="0">
            <a:spAutoFit/>
          </a:bodyPr>
          <a:lstStyle/>
          <a:p>
            <a:r>
              <a:rPr lang="en-US" altLang="zh-CN" dirty="0" smtClean="0"/>
              <a:t>{</a:t>
            </a:r>
            <a:r>
              <a:rPr lang="en-US" altLang="zh-CN" sz="1400" dirty="0" err="1" smtClean="0"/>
              <a:t>null,n1</a:t>
            </a:r>
            <a:r>
              <a:rPr lang="en-US" altLang="zh-CN" dirty="0" smtClean="0"/>
              <a:t>}</a:t>
            </a:r>
            <a:endParaRPr lang="zh-CN" altLang="en-US" dirty="0"/>
          </a:p>
        </p:txBody>
      </p:sp>
      <p:sp>
        <p:nvSpPr>
          <p:cNvPr id="54" name="文本框 53"/>
          <p:cNvSpPr txBox="1"/>
          <p:nvPr/>
        </p:nvSpPr>
        <p:spPr>
          <a:xfrm>
            <a:off x="10512369" y="3740831"/>
            <a:ext cx="832279" cy="369332"/>
          </a:xfrm>
          <a:prstGeom prst="rect">
            <a:avLst/>
          </a:prstGeom>
          <a:noFill/>
        </p:spPr>
        <p:txBody>
          <a:bodyPr wrap="none" rtlCol="0">
            <a:spAutoFit/>
          </a:bodyPr>
          <a:lstStyle/>
          <a:p>
            <a:r>
              <a:rPr lang="en-US" altLang="zh-CN" dirty="0" smtClean="0"/>
              <a:t>{</a:t>
            </a:r>
            <a:r>
              <a:rPr lang="en-US" altLang="zh-CN" sz="1400" dirty="0" err="1" smtClean="0"/>
              <a:t>null,n1</a:t>
            </a:r>
            <a:r>
              <a:rPr lang="en-US" altLang="zh-CN" dirty="0" smtClean="0"/>
              <a:t>}</a:t>
            </a:r>
            <a:endParaRPr lang="zh-CN" altLang="en-US" dirty="0"/>
          </a:p>
        </p:txBody>
      </p:sp>
      <p:sp>
        <p:nvSpPr>
          <p:cNvPr id="55" name="文本框 54"/>
          <p:cNvSpPr txBox="1"/>
          <p:nvPr/>
        </p:nvSpPr>
        <p:spPr>
          <a:xfrm>
            <a:off x="2274154" y="4569587"/>
            <a:ext cx="731290" cy="369332"/>
          </a:xfrm>
          <a:prstGeom prst="rect">
            <a:avLst/>
          </a:prstGeom>
          <a:noFill/>
        </p:spPr>
        <p:txBody>
          <a:bodyPr wrap="none" rtlCol="0">
            <a:spAutoFit/>
          </a:bodyPr>
          <a:lstStyle/>
          <a:p>
            <a:r>
              <a:rPr lang="en-US" altLang="zh-CN" dirty="0" smtClean="0"/>
              <a:t>{</a:t>
            </a:r>
            <a:r>
              <a:rPr lang="en-US" altLang="zh-CN" sz="1400" dirty="0" err="1" smtClean="0"/>
              <a:t>v1,n1</a:t>
            </a:r>
            <a:r>
              <a:rPr lang="en-US" altLang="zh-CN" dirty="0" smtClean="0"/>
              <a:t>}</a:t>
            </a:r>
            <a:endParaRPr lang="zh-CN" altLang="en-US" dirty="0"/>
          </a:p>
        </p:txBody>
      </p:sp>
      <p:sp>
        <p:nvSpPr>
          <p:cNvPr id="56" name="文本框 55"/>
          <p:cNvSpPr txBox="1"/>
          <p:nvPr/>
        </p:nvSpPr>
        <p:spPr>
          <a:xfrm>
            <a:off x="5650665" y="5153959"/>
            <a:ext cx="731290" cy="369332"/>
          </a:xfrm>
          <a:prstGeom prst="rect">
            <a:avLst/>
          </a:prstGeom>
          <a:noFill/>
        </p:spPr>
        <p:txBody>
          <a:bodyPr wrap="none" rtlCol="0">
            <a:spAutoFit/>
          </a:bodyPr>
          <a:lstStyle/>
          <a:p>
            <a:r>
              <a:rPr lang="en-US" altLang="zh-CN" dirty="0" smtClean="0"/>
              <a:t>{</a:t>
            </a:r>
            <a:r>
              <a:rPr lang="en-US" altLang="zh-CN" sz="1400" dirty="0" err="1" smtClean="0"/>
              <a:t>v1,n1</a:t>
            </a:r>
            <a:r>
              <a:rPr lang="en-US" altLang="zh-CN" dirty="0" smtClean="0"/>
              <a:t>}</a:t>
            </a:r>
            <a:endParaRPr lang="zh-CN" altLang="en-US" dirty="0"/>
          </a:p>
        </p:txBody>
      </p:sp>
      <p:sp>
        <p:nvSpPr>
          <p:cNvPr id="57" name="文本框 56"/>
          <p:cNvSpPr txBox="1"/>
          <p:nvPr/>
        </p:nvSpPr>
        <p:spPr>
          <a:xfrm>
            <a:off x="10570852" y="5537759"/>
            <a:ext cx="731290" cy="369332"/>
          </a:xfrm>
          <a:prstGeom prst="rect">
            <a:avLst/>
          </a:prstGeom>
          <a:noFill/>
        </p:spPr>
        <p:txBody>
          <a:bodyPr wrap="none" rtlCol="0">
            <a:spAutoFit/>
          </a:bodyPr>
          <a:lstStyle/>
          <a:p>
            <a:r>
              <a:rPr lang="en-US" altLang="zh-CN" dirty="0" smtClean="0"/>
              <a:t>{</a:t>
            </a:r>
            <a:r>
              <a:rPr lang="en-US" altLang="zh-CN" sz="1400" dirty="0" err="1" smtClean="0"/>
              <a:t>v1,n1</a:t>
            </a:r>
            <a:r>
              <a:rPr lang="en-US" altLang="zh-CN" dirty="0" smtClean="0"/>
              <a:t>}</a:t>
            </a:r>
            <a:endParaRPr lang="zh-CN" altLang="en-US" dirty="0"/>
          </a:p>
        </p:txBody>
      </p:sp>
      <p:sp>
        <p:nvSpPr>
          <p:cNvPr id="58" name="文本框 57"/>
          <p:cNvSpPr txBox="1"/>
          <p:nvPr/>
        </p:nvSpPr>
        <p:spPr>
          <a:xfrm>
            <a:off x="7910852" y="5310469"/>
            <a:ext cx="731290" cy="369332"/>
          </a:xfrm>
          <a:prstGeom prst="rect">
            <a:avLst/>
          </a:prstGeom>
          <a:noFill/>
        </p:spPr>
        <p:txBody>
          <a:bodyPr wrap="none" rtlCol="0">
            <a:spAutoFit/>
          </a:bodyPr>
          <a:lstStyle/>
          <a:p>
            <a:r>
              <a:rPr lang="en-US" altLang="zh-CN" dirty="0" smtClean="0"/>
              <a:t>{</a:t>
            </a:r>
            <a:r>
              <a:rPr lang="en-US" altLang="zh-CN" sz="1400" dirty="0" err="1" smtClean="0"/>
              <a:t>v1,n1</a:t>
            </a:r>
            <a:r>
              <a:rPr lang="en-US" altLang="zh-CN" dirty="0" smtClean="0"/>
              <a:t>}</a:t>
            </a:r>
            <a:endParaRPr lang="zh-CN" altLang="en-US" dirty="0"/>
          </a:p>
        </p:txBody>
      </p:sp>
      <p:sp>
        <p:nvSpPr>
          <p:cNvPr id="59" name="矩形 58"/>
          <p:cNvSpPr/>
          <p:nvPr/>
        </p:nvSpPr>
        <p:spPr>
          <a:xfrm>
            <a:off x="2145576" y="4131603"/>
            <a:ext cx="957756" cy="380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超过半数，提交自己的提议 </a:t>
            </a:r>
            <a:endParaRPr lang="zh-CN" altLang="en-US" sz="1000" dirty="0"/>
          </a:p>
        </p:txBody>
      </p:sp>
      <p:sp>
        <p:nvSpPr>
          <p:cNvPr id="60" name="矩形 59"/>
          <p:cNvSpPr/>
          <p:nvPr/>
        </p:nvSpPr>
        <p:spPr>
          <a:xfrm>
            <a:off x="2230729" y="5717580"/>
            <a:ext cx="957756" cy="380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超过半数同意</a:t>
            </a:r>
            <a:endParaRPr lang="zh-CN" altLang="en-US" sz="1000" dirty="0"/>
          </a:p>
        </p:txBody>
      </p:sp>
    </p:spTree>
    <p:extLst>
      <p:ext uri="{BB962C8B-B14F-4D97-AF65-F5344CB8AC3E}">
        <p14:creationId xmlns:p14="http://schemas.microsoft.com/office/powerpoint/2010/main" val="372705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sp>
        <p:nvSpPr>
          <p:cNvPr id="3" name="内容占位符 2"/>
          <p:cNvSpPr>
            <a:spLocks noGrp="1"/>
          </p:cNvSpPr>
          <p:nvPr>
            <p:ph idx="1"/>
          </p:nvPr>
        </p:nvSpPr>
        <p:spPr>
          <a:xfrm>
            <a:off x="838200" y="1215736"/>
            <a:ext cx="10934700" cy="5278582"/>
          </a:xfrm>
        </p:spPr>
        <p:txBody>
          <a:bodyPr>
            <a:normAutofit/>
          </a:bodyPr>
          <a:lstStyle/>
          <a:p>
            <a:pPr marL="0" indent="0">
              <a:buNone/>
            </a:pPr>
            <a:r>
              <a:rPr lang="zh-CN" altLang="zh-CN" sz="2000" b="1" dirty="0"/>
              <a:t>情况再复杂一点：还是一样有</a:t>
            </a:r>
            <a:r>
              <a:rPr lang="en-US" altLang="zh-CN" sz="2000" b="1" dirty="0"/>
              <a:t>3</a:t>
            </a:r>
            <a:r>
              <a:rPr lang="zh-CN" altLang="zh-CN" sz="2000" b="1" dirty="0"/>
              <a:t>个</a:t>
            </a:r>
            <a:r>
              <a:rPr lang="en-US" altLang="zh-CN" sz="2000" b="1" dirty="0" err="1"/>
              <a:t>accpetor</a:t>
            </a:r>
            <a:r>
              <a:rPr lang="zh-CN" altLang="zh-CN" sz="2000" b="1" dirty="0"/>
              <a:t>，但有两个</a:t>
            </a:r>
            <a:r>
              <a:rPr lang="en-US" altLang="zh-CN" sz="2000" b="1" dirty="0"/>
              <a:t>proposer</a:t>
            </a:r>
            <a:r>
              <a:rPr lang="zh-CN" altLang="zh-CN" sz="2000" b="1" dirty="0"/>
              <a:t>。</a:t>
            </a:r>
            <a:endParaRPr lang="zh-CN" altLang="zh-CN" sz="2000" dirty="0"/>
          </a:p>
          <a:p>
            <a:pPr marL="0" indent="0">
              <a:buNone/>
            </a:pPr>
            <a:endParaRPr lang="en-US" altLang="zh-CN" sz="2000" dirty="0" smtClean="0"/>
          </a:p>
        </p:txBody>
      </p:sp>
      <p:sp>
        <p:nvSpPr>
          <p:cNvPr id="14" name="文本框 13"/>
          <p:cNvSpPr txBox="1"/>
          <p:nvPr/>
        </p:nvSpPr>
        <p:spPr>
          <a:xfrm>
            <a:off x="8581156" y="1702443"/>
            <a:ext cx="637312" cy="369332"/>
          </a:xfrm>
          <a:prstGeom prst="rect">
            <a:avLst/>
          </a:prstGeom>
          <a:noFill/>
        </p:spPr>
        <p:txBody>
          <a:bodyPr wrap="square" rtlCol="0">
            <a:spAutoFit/>
          </a:bodyPr>
          <a:lstStyle/>
          <a:p>
            <a:r>
              <a:rPr lang="en-US" altLang="zh-CN" dirty="0"/>
              <a:t>2</a:t>
            </a:r>
            <a:endParaRPr lang="zh-CN" altLang="en-US" dirty="0"/>
          </a:p>
        </p:txBody>
      </p:sp>
      <p:sp>
        <p:nvSpPr>
          <p:cNvPr id="4" name="矩形 3"/>
          <p:cNvSpPr/>
          <p:nvPr/>
        </p:nvSpPr>
        <p:spPr>
          <a:xfrm>
            <a:off x="79662" y="2393765"/>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10" name="矩形 9"/>
          <p:cNvSpPr/>
          <p:nvPr/>
        </p:nvSpPr>
        <p:spPr>
          <a:xfrm>
            <a:off x="1943770" y="2393764"/>
            <a:ext cx="1310376"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smtClean="0">
                <a:solidFill>
                  <a:schemeClr val="tx1"/>
                </a:solidFill>
              </a:rPr>
              <a:t>接收者</a:t>
            </a:r>
            <a:r>
              <a:rPr lang="en-US" altLang="zh-CN" sz="1200" dirty="0" smtClean="0">
                <a:solidFill>
                  <a:schemeClr val="tx1"/>
                </a:solidFill>
              </a:rPr>
              <a:t>1</a:t>
            </a:r>
          </a:p>
        </p:txBody>
      </p:sp>
      <p:sp>
        <p:nvSpPr>
          <p:cNvPr id="15" name="矩形 14"/>
          <p:cNvSpPr/>
          <p:nvPr/>
        </p:nvSpPr>
        <p:spPr>
          <a:xfrm>
            <a:off x="1943770" y="3601865"/>
            <a:ext cx="1310376"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smtClean="0">
                <a:solidFill>
                  <a:schemeClr val="tx1"/>
                </a:solidFill>
              </a:rPr>
              <a:t>接收者</a:t>
            </a:r>
            <a:r>
              <a:rPr lang="en-US" altLang="zh-CN" sz="1200" dirty="0" smtClean="0">
                <a:solidFill>
                  <a:schemeClr val="tx1"/>
                </a:solidFill>
              </a:rPr>
              <a:t>2</a:t>
            </a:r>
          </a:p>
        </p:txBody>
      </p:sp>
      <p:sp>
        <p:nvSpPr>
          <p:cNvPr id="16" name="矩形 15"/>
          <p:cNvSpPr/>
          <p:nvPr/>
        </p:nvSpPr>
        <p:spPr>
          <a:xfrm>
            <a:off x="1978795" y="4885613"/>
            <a:ext cx="1310376"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smtClean="0">
                <a:solidFill>
                  <a:schemeClr val="tx1"/>
                </a:solidFill>
              </a:rPr>
              <a:t>接收者</a:t>
            </a:r>
            <a:r>
              <a:rPr lang="en-US" altLang="zh-CN" sz="1200" dirty="0" smtClean="0">
                <a:solidFill>
                  <a:schemeClr val="tx1"/>
                </a:solidFill>
              </a:rPr>
              <a:t>3</a:t>
            </a:r>
          </a:p>
        </p:txBody>
      </p:sp>
      <p:sp>
        <p:nvSpPr>
          <p:cNvPr id="17" name="矩形 16"/>
          <p:cNvSpPr/>
          <p:nvPr/>
        </p:nvSpPr>
        <p:spPr>
          <a:xfrm>
            <a:off x="4394741" y="2410372"/>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cxnSp>
        <p:nvCxnSpPr>
          <p:cNvPr id="6" name="直接箭头连接符 5"/>
          <p:cNvCxnSpPr>
            <a:endCxn id="10" idx="1"/>
          </p:cNvCxnSpPr>
          <p:nvPr/>
        </p:nvCxnSpPr>
        <p:spPr>
          <a:xfrm>
            <a:off x="838200" y="2671037"/>
            <a:ext cx="1105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32045" y="2388457"/>
            <a:ext cx="858003" cy="307777"/>
          </a:xfrm>
          <a:prstGeom prst="rect">
            <a:avLst/>
          </a:prstGeom>
          <a:noFill/>
        </p:spPr>
        <p:txBody>
          <a:bodyPr wrap="square" rtlCol="0">
            <a:spAutoFit/>
          </a:bodyPr>
          <a:lstStyle/>
          <a:p>
            <a:r>
              <a:rPr lang="zh-CN" altLang="en-US" sz="1400" dirty="0" smtClean="0"/>
              <a:t>贿赂</a:t>
            </a:r>
            <a:r>
              <a:rPr lang="en-US" altLang="zh-CN" sz="1400" dirty="0" smtClean="0"/>
              <a:t>$1</a:t>
            </a:r>
            <a:endParaRPr lang="zh-CN" altLang="en-US" sz="1400" dirty="0"/>
          </a:p>
        </p:txBody>
      </p:sp>
      <p:sp>
        <p:nvSpPr>
          <p:cNvPr id="18" name="文本框 17"/>
          <p:cNvSpPr txBox="1"/>
          <p:nvPr/>
        </p:nvSpPr>
        <p:spPr>
          <a:xfrm>
            <a:off x="2827638" y="1830691"/>
            <a:ext cx="637312" cy="369332"/>
          </a:xfrm>
          <a:prstGeom prst="rect">
            <a:avLst/>
          </a:prstGeom>
          <a:noFill/>
        </p:spPr>
        <p:txBody>
          <a:bodyPr wrap="square" rtlCol="0">
            <a:spAutoFit/>
          </a:bodyPr>
          <a:lstStyle/>
          <a:p>
            <a:r>
              <a:rPr lang="en-US" altLang="zh-CN" dirty="0" smtClean="0"/>
              <a:t>1</a:t>
            </a:r>
            <a:endParaRPr lang="zh-CN" altLang="en-US" dirty="0"/>
          </a:p>
        </p:txBody>
      </p:sp>
      <p:cxnSp>
        <p:nvCxnSpPr>
          <p:cNvPr id="19" name="直接箭头连接符 18"/>
          <p:cNvCxnSpPr/>
          <p:nvPr/>
        </p:nvCxnSpPr>
        <p:spPr>
          <a:xfrm>
            <a:off x="826377" y="3898509"/>
            <a:ext cx="1105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020222" y="3615929"/>
            <a:ext cx="858003" cy="307777"/>
          </a:xfrm>
          <a:prstGeom prst="rect">
            <a:avLst/>
          </a:prstGeom>
          <a:noFill/>
        </p:spPr>
        <p:txBody>
          <a:bodyPr wrap="square" rtlCol="0">
            <a:spAutoFit/>
          </a:bodyPr>
          <a:lstStyle/>
          <a:p>
            <a:r>
              <a:rPr lang="zh-CN" altLang="en-US" sz="1400" dirty="0" smtClean="0"/>
              <a:t>贿赂</a:t>
            </a:r>
            <a:r>
              <a:rPr lang="en-US" altLang="zh-CN" sz="1400" dirty="0" smtClean="0"/>
              <a:t>$1</a:t>
            </a:r>
            <a:endParaRPr lang="zh-CN" altLang="en-US" sz="1400" dirty="0"/>
          </a:p>
        </p:txBody>
      </p:sp>
      <p:cxnSp>
        <p:nvCxnSpPr>
          <p:cNvPr id="21" name="直接箭头连接符 20"/>
          <p:cNvCxnSpPr/>
          <p:nvPr/>
        </p:nvCxnSpPr>
        <p:spPr>
          <a:xfrm>
            <a:off x="838200" y="5151177"/>
            <a:ext cx="1105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32045" y="4868597"/>
            <a:ext cx="858003" cy="307777"/>
          </a:xfrm>
          <a:prstGeom prst="rect">
            <a:avLst/>
          </a:prstGeom>
          <a:noFill/>
        </p:spPr>
        <p:txBody>
          <a:bodyPr wrap="square" rtlCol="0">
            <a:spAutoFit/>
          </a:bodyPr>
          <a:lstStyle/>
          <a:p>
            <a:r>
              <a:rPr lang="zh-CN" altLang="en-US" sz="1400" dirty="0" smtClean="0"/>
              <a:t>贿赂</a:t>
            </a:r>
            <a:r>
              <a:rPr lang="en-US" altLang="zh-CN" sz="1400" dirty="0" smtClean="0"/>
              <a:t>$1</a:t>
            </a:r>
            <a:endParaRPr lang="zh-CN" altLang="en-US" sz="1400" dirty="0"/>
          </a:p>
        </p:txBody>
      </p:sp>
      <p:sp>
        <p:nvSpPr>
          <p:cNvPr id="23" name="矩形 22"/>
          <p:cNvSpPr/>
          <p:nvPr/>
        </p:nvSpPr>
        <p:spPr>
          <a:xfrm>
            <a:off x="6303791" y="2410373"/>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24" name="矩形 23"/>
          <p:cNvSpPr/>
          <p:nvPr/>
        </p:nvSpPr>
        <p:spPr>
          <a:xfrm>
            <a:off x="8552736" y="2394842"/>
            <a:ext cx="1310376"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smtClean="0">
                <a:solidFill>
                  <a:schemeClr val="tx1"/>
                </a:solidFill>
              </a:rPr>
              <a:t>接收者</a:t>
            </a:r>
            <a:r>
              <a:rPr lang="en-US" altLang="zh-CN" sz="1200" dirty="0" smtClean="0">
                <a:solidFill>
                  <a:schemeClr val="tx1"/>
                </a:solidFill>
              </a:rPr>
              <a:t>1</a:t>
            </a:r>
          </a:p>
          <a:p>
            <a:pPr algn="ctr"/>
            <a:r>
              <a:rPr lang="zh-CN" altLang="en-US" sz="1200" dirty="0" smtClean="0">
                <a:solidFill>
                  <a:schemeClr val="tx1"/>
                </a:solidFill>
              </a:rPr>
              <a:t>贿赂金额：</a:t>
            </a:r>
            <a:r>
              <a:rPr lang="en-US" altLang="zh-CN" sz="1200" dirty="0" smtClean="0">
                <a:solidFill>
                  <a:schemeClr val="tx1"/>
                </a:solidFill>
              </a:rPr>
              <a:t>$1</a:t>
            </a:r>
            <a:endParaRPr lang="zh-CN" altLang="en-US" sz="1200" dirty="0">
              <a:solidFill>
                <a:schemeClr val="tx1"/>
              </a:solidFill>
            </a:endParaRPr>
          </a:p>
        </p:txBody>
      </p:sp>
      <p:sp>
        <p:nvSpPr>
          <p:cNvPr id="25" name="矩形 24"/>
          <p:cNvSpPr/>
          <p:nvPr/>
        </p:nvSpPr>
        <p:spPr>
          <a:xfrm>
            <a:off x="8552736" y="3602943"/>
            <a:ext cx="1310376"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smtClean="0">
                <a:solidFill>
                  <a:schemeClr val="tx1"/>
                </a:solidFill>
              </a:rPr>
              <a:t>接收者</a:t>
            </a:r>
            <a:r>
              <a:rPr lang="en-US" altLang="zh-CN" sz="1200" dirty="0" smtClean="0">
                <a:solidFill>
                  <a:schemeClr val="tx1"/>
                </a:solidFill>
              </a:rPr>
              <a:t>2</a:t>
            </a:r>
          </a:p>
          <a:p>
            <a:pPr algn="ctr"/>
            <a:r>
              <a:rPr lang="zh-CN" altLang="en-US" sz="1200" dirty="0" smtClean="0">
                <a:solidFill>
                  <a:schemeClr val="tx1"/>
                </a:solidFill>
              </a:rPr>
              <a:t>贿赂金额：</a:t>
            </a:r>
            <a:r>
              <a:rPr lang="en-US" altLang="zh-CN" sz="1200" dirty="0" smtClean="0">
                <a:solidFill>
                  <a:schemeClr val="tx1"/>
                </a:solidFill>
              </a:rPr>
              <a:t>$1</a:t>
            </a:r>
            <a:endParaRPr lang="zh-CN" altLang="en-US" sz="1200" dirty="0">
              <a:solidFill>
                <a:schemeClr val="tx1"/>
              </a:solidFill>
            </a:endParaRPr>
          </a:p>
        </p:txBody>
      </p:sp>
      <p:sp>
        <p:nvSpPr>
          <p:cNvPr id="26" name="矩形 25"/>
          <p:cNvSpPr/>
          <p:nvPr/>
        </p:nvSpPr>
        <p:spPr>
          <a:xfrm>
            <a:off x="8557666" y="4832099"/>
            <a:ext cx="1310376"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smtClean="0">
                <a:solidFill>
                  <a:schemeClr val="tx1"/>
                </a:solidFill>
              </a:rPr>
              <a:t>接收者</a:t>
            </a:r>
            <a:r>
              <a:rPr lang="en-US" altLang="zh-CN" sz="1200" dirty="0" smtClean="0">
                <a:solidFill>
                  <a:schemeClr val="tx1"/>
                </a:solidFill>
              </a:rPr>
              <a:t>3</a:t>
            </a:r>
          </a:p>
          <a:p>
            <a:pPr algn="ctr"/>
            <a:r>
              <a:rPr lang="zh-CN" altLang="en-US" sz="1200" dirty="0" smtClean="0">
                <a:solidFill>
                  <a:schemeClr val="tx1"/>
                </a:solidFill>
              </a:rPr>
              <a:t>贿赂金额：</a:t>
            </a:r>
            <a:r>
              <a:rPr lang="en-US" altLang="zh-CN" sz="1200" dirty="0" smtClean="0">
                <a:solidFill>
                  <a:schemeClr val="tx1"/>
                </a:solidFill>
              </a:rPr>
              <a:t>$1</a:t>
            </a:r>
            <a:endParaRPr lang="zh-CN" altLang="en-US" sz="1200" dirty="0">
              <a:solidFill>
                <a:schemeClr val="tx1"/>
              </a:solidFill>
            </a:endParaRPr>
          </a:p>
        </p:txBody>
      </p:sp>
      <p:sp>
        <p:nvSpPr>
          <p:cNvPr id="27" name="矩形 26"/>
          <p:cNvSpPr/>
          <p:nvPr/>
        </p:nvSpPr>
        <p:spPr>
          <a:xfrm>
            <a:off x="10618870" y="2426980"/>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sp>
        <p:nvSpPr>
          <p:cNvPr id="29" name="文本框 28"/>
          <p:cNvSpPr txBox="1"/>
          <p:nvPr/>
        </p:nvSpPr>
        <p:spPr>
          <a:xfrm>
            <a:off x="7054031" y="2426980"/>
            <a:ext cx="1507004" cy="769441"/>
          </a:xfrm>
          <a:prstGeom prst="rect">
            <a:avLst/>
          </a:prstGeom>
          <a:noFill/>
        </p:spPr>
        <p:txBody>
          <a:bodyPr wrap="square" rtlCol="0">
            <a:spAutoFit/>
          </a:bodyPr>
          <a:lstStyle/>
          <a:p>
            <a:r>
              <a:rPr lang="zh-CN" altLang="en-US" sz="1400" dirty="0" smtClean="0"/>
              <a:t>贿赂成功</a:t>
            </a:r>
            <a:endParaRPr lang="en-US" altLang="zh-CN" sz="1400" dirty="0" smtClean="0"/>
          </a:p>
          <a:p>
            <a:r>
              <a:rPr lang="zh-CN" altLang="en-US" sz="1000" dirty="0" smtClean="0"/>
              <a:t>以前没接受过其他提议，也没有上一次的贿赂金额</a:t>
            </a:r>
            <a:endParaRPr lang="zh-CN" altLang="en-US" sz="1000" dirty="0"/>
          </a:p>
        </p:txBody>
      </p:sp>
      <p:cxnSp>
        <p:nvCxnSpPr>
          <p:cNvPr id="46" name="直接箭头连接符 45"/>
          <p:cNvCxnSpPr>
            <a:stCxn id="24" idx="1"/>
          </p:cNvCxnSpPr>
          <p:nvPr/>
        </p:nvCxnSpPr>
        <p:spPr>
          <a:xfrm flipH="1" flipV="1">
            <a:off x="7062329" y="2671037"/>
            <a:ext cx="1490407" cy="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flipV="1">
            <a:off x="7014610" y="3875796"/>
            <a:ext cx="1490407" cy="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flipV="1">
            <a:off x="7037858" y="5131505"/>
            <a:ext cx="1490407" cy="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039821" y="3621617"/>
            <a:ext cx="1507004" cy="769441"/>
          </a:xfrm>
          <a:prstGeom prst="rect">
            <a:avLst/>
          </a:prstGeom>
          <a:noFill/>
        </p:spPr>
        <p:txBody>
          <a:bodyPr wrap="square" rtlCol="0">
            <a:spAutoFit/>
          </a:bodyPr>
          <a:lstStyle/>
          <a:p>
            <a:r>
              <a:rPr lang="zh-CN" altLang="en-US" sz="1400" dirty="0" smtClean="0"/>
              <a:t>贿赂成功</a:t>
            </a:r>
            <a:endParaRPr lang="en-US" altLang="zh-CN" sz="1400" dirty="0" smtClean="0"/>
          </a:p>
          <a:p>
            <a:r>
              <a:rPr lang="zh-CN" altLang="en-US" sz="1000" dirty="0" smtClean="0"/>
              <a:t>以前没接受过其他提议，也没有上一次的贿赂金额</a:t>
            </a:r>
            <a:endParaRPr lang="zh-CN" altLang="en-US" sz="1000" dirty="0"/>
          </a:p>
        </p:txBody>
      </p:sp>
      <p:sp>
        <p:nvSpPr>
          <p:cNvPr id="50" name="文本框 49"/>
          <p:cNvSpPr txBox="1"/>
          <p:nvPr/>
        </p:nvSpPr>
        <p:spPr>
          <a:xfrm>
            <a:off x="7058180" y="4885444"/>
            <a:ext cx="1507004" cy="769441"/>
          </a:xfrm>
          <a:prstGeom prst="rect">
            <a:avLst/>
          </a:prstGeom>
          <a:noFill/>
        </p:spPr>
        <p:txBody>
          <a:bodyPr wrap="square" rtlCol="0">
            <a:spAutoFit/>
          </a:bodyPr>
          <a:lstStyle/>
          <a:p>
            <a:r>
              <a:rPr lang="zh-CN" altLang="en-US" sz="1400" dirty="0" smtClean="0"/>
              <a:t>贿赂成功</a:t>
            </a:r>
            <a:endParaRPr lang="en-US" altLang="zh-CN" sz="1400" dirty="0" smtClean="0"/>
          </a:p>
          <a:p>
            <a:r>
              <a:rPr lang="zh-CN" altLang="en-US" sz="1000" dirty="0" smtClean="0"/>
              <a:t>以前没接受过其他提议，也没有上一次的贿赂金额</a:t>
            </a:r>
            <a:endParaRPr lang="zh-CN" altLang="en-US" sz="1000" dirty="0"/>
          </a:p>
        </p:txBody>
      </p:sp>
    </p:spTree>
    <p:extLst>
      <p:ext uri="{BB962C8B-B14F-4D97-AF65-F5344CB8AC3E}">
        <p14:creationId xmlns:p14="http://schemas.microsoft.com/office/powerpoint/2010/main" val="3649475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sp>
        <p:nvSpPr>
          <p:cNvPr id="5" name="文本框 4"/>
          <p:cNvSpPr txBox="1"/>
          <p:nvPr/>
        </p:nvSpPr>
        <p:spPr>
          <a:xfrm>
            <a:off x="2285999" y="1702442"/>
            <a:ext cx="306494" cy="369332"/>
          </a:xfrm>
          <a:prstGeom prst="rect">
            <a:avLst/>
          </a:prstGeom>
          <a:noFill/>
        </p:spPr>
        <p:txBody>
          <a:bodyPr wrap="none" rtlCol="0">
            <a:spAutoFit/>
          </a:bodyPr>
          <a:lstStyle/>
          <a:p>
            <a:r>
              <a:rPr lang="en-US" altLang="zh-CN" dirty="0" smtClean="0"/>
              <a:t>3</a:t>
            </a:r>
            <a:endParaRPr lang="zh-CN" altLang="en-US" dirty="0"/>
          </a:p>
        </p:txBody>
      </p:sp>
      <p:sp>
        <p:nvSpPr>
          <p:cNvPr id="12" name="文本框 11"/>
          <p:cNvSpPr txBox="1"/>
          <p:nvPr/>
        </p:nvSpPr>
        <p:spPr>
          <a:xfrm>
            <a:off x="8589817" y="1702442"/>
            <a:ext cx="306494" cy="369332"/>
          </a:xfrm>
          <a:prstGeom prst="rect">
            <a:avLst/>
          </a:prstGeom>
          <a:noFill/>
        </p:spPr>
        <p:txBody>
          <a:bodyPr wrap="none" rtlCol="0">
            <a:spAutoFit/>
          </a:bodyPr>
          <a:lstStyle/>
          <a:p>
            <a:r>
              <a:rPr lang="en-US" altLang="zh-CN" dirty="0"/>
              <a:t>4</a:t>
            </a:r>
            <a:endParaRPr lang="zh-CN" altLang="en-US" dirty="0"/>
          </a:p>
        </p:txBody>
      </p:sp>
      <p:sp>
        <p:nvSpPr>
          <p:cNvPr id="8" name="矩形 7"/>
          <p:cNvSpPr/>
          <p:nvPr/>
        </p:nvSpPr>
        <p:spPr>
          <a:xfrm>
            <a:off x="79662" y="2393765"/>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11" name="矩形 10"/>
          <p:cNvSpPr/>
          <p:nvPr/>
        </p:nvSpPr>
        <p:spPr>
          <a:xfrm>
            <a:off x="1943770" y="2393764"/>
            <a:ext cx="1310376"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1</a:t>
            </a:r>
          </a:p>
          <a:p>
            <a:pPr algn="ctr"/>
            <a:r>
              <a:rPr lang="zh-CN" altLang="en-US" sz="1200" dirty="0">
                <a:solidFill>
                  <a:schemeClr val="tx1"/>
                </a:solidFill>
              </a:rPr>
              <a:t>贿赂金额：</a:t>
            </a:r>
            <a:r>
              <a:rPr lang="en-US" altLang="zh-CN" sz="1200" dirty="0">
                <a:solidFill>
                  <a:schemeClr val="tx1"/>
                </a:solidFill>
              </a:rPr>
              <a:t>$1</a:t>
            </a:r>
            <a:endParaRPr lang="zh-CN" altLang="en-US" sz="1200" dirty="0">
              <a:solidFill>
                <a:schemeClr val="tx1"/>
              </a:solidFill>
            </a:endParaRPr>
          </a:p>
          <a:p>
            <a:pPr algn="ctr"/>
            <a:endParaRPr lang="en-US" altLang="zh-CN" sz="1200" dirty="0" smtClean="0">
              <a:solidFill>
                <a:schemeClr val="tx1"/>
              </a:solidFill>
            </a:endParaRPr>
          </a:p>
        </p:txBody>
      </p:sp>
      <p:sp>
        <p:nvSpPr>
          <p:cNvPr id="13" name="矩形 12"/>
          <p:cNvSpPr/>
          <p:nvPr/>
        </p:nvSpPr>
        <p:spPr>
          <a:xfrm>
            <a:off x="1943770" y="3601865"/>
            <a:ext cx="1310376"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2</a:t>
            </a:r>
          </a:p>
          <a:p>
            <a:pPr algn="ctr"/>
            <a:r>
              <a:rPr lang="zh-CN" altLang="en-US" sz="1200" dirty="0">
                <a:solidFill>
                  <a:schemeClr val="tx1"/>
                </a:solidFill>
              </a:rPr>
              <a:t>贿赂金额：</a:t>
            </a:r>
            <a:r>
              <a:rPr lang="en-US" altLang="zh-CN" sz="1200" dirty="0">
                <a:solidFill>
                  <a:schemeClr val="tx1"/>
                </a:solidFill>
              </a:rPr>
              <a:t>$1</a:t>
            </a:r>
            <a:endParaRPr lang="zh-CN" altLang="en-US" sz="1200" dirty="0">
              <a:solidFill>
                <a:schemeClr val="tx1"/>
              </a:solidFill>
            </a:endParaRPr>
          </a:p>
          <a:p>
            <a:pPr algn="ctr"/>
            <a:endParaRPr lang="en-US" altLang="zh-CN" sz="1200" dirty="0" smtClean="0">
              <a:solidFill>
                <a:schemeClr val="tx1"/>
              </a:solidFill>
            </a:endParaRPr>
          </a:p>
        </p:txBody>
      </p:sp>
      <p:sp>
        <p:nvSpPr>
          <p:cNvPr id="14" name="矩形 13"/>
          <p:cNvSpPr/>
          <p:nvPr/>
        </p:nvSpPr>
        <p:spPr>
          <a:xfrm>
            <a:off x="1978795" y="4885613"/>
            <a:ext cx="1310376"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3</a:t>
            </a:r>
          </a:p>
          <a:p>
            <a:pPr algn="ctr"/>
            <a:r>
              <a:rPr lang="zh-CN" altLang="en-US" sz="1200" dirty="0">
                <a:solidFill>
                  <a:schemeClr val="tx1"/>
                </a:solidFill>
              </a:rPr>
              <a:t>贿赂金额：</a:t>
            </a:r>
            <a:r>
              <a:rPr lang="en-US" altLang="zh-CN" sz="1200" dirty="0">
                <a:solidFill>
                  <a:schemeClr val="tx1"/>
                </a:solidFill>
              </a:rPr>
              <a:t>$1</a:t>
            </a:r>
            <a:endParaRPr lang="zh-CN" altLang="en-US" sz="1200" dirty="0">
              <a:solidFill>
                <a:schemeClr val="tx1"/>
              </a:solidFill>
            </a:endParaRPr>
          </a:p>
          <a:p>
            <a:pPr algn="ctr"/>
            <a:endParaRPr lang="en-US" altLang="zh-CN" sz="1200" dirty="0" smtClean="0">
              <a:solidFill>
                <a:schemeClr val="tx1"/>
              </a:solidFill>
            </a:endParaRPr>
          </a:p>
        </p:txBody>
      </p:sp>
      <p:sp>
        <p:nvSpPr>
          <p:cNvPr id="15" name="矩形 14"/>
          <p:cNvSpPr/>
          <p:nvPr/>
        </p:nvSpPr>
        <p:spPr>
          <a:xfrm>
            <a:off x="4394741" y="2410372"/>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cxnSp>
        <p:nvCxnSpPr>
          <p:cNvPr id="16" name="直接箭头连接符 15"/>
          <p:cNvCxnSpPr>
            <a:endCxn id="11" idx="1"/>
          </p:cNvCxnSpPr>
          <p:nvPr/>
        </p:nvCxnSpPr>
        <p:spPr>
          <a:xfrm>
            <a:off x="838200" y="2671037"/>
            <a:ext cx="1105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81521" y="2423603"/>
            <a:ext cx="1253954" cy="615553"/>
          </a:xfrm>
          <a:prstGeom prst="rect">
            <a:avLst/>
          </a:prstGeom>
          <a:noFill/>
        </p:spPr>
        <p:txBody>
          <a:bodyPr wrap="square" rtlCol="0">
            <a:spAutoFit/>
          </a:bodyPr>
          <a:lstStyle/>
          <a:p>
            <a:r>
              <a:rPr lang="zh-CN" altLang="en-US" sz="1400" dirty="0" smtClean="0"/>
              <a:t>提交</a:t>
            </a:r>
            <a:r>
              <a:rPr lang="en-US" altLang="zh-CN" sz="1400" dirty="0" smtClean="0"/>
              <a:t>1</a:t>
            </a:r>
            <a:r>
              <a:rPr lang="zh-CN" altLang="en-US" sz="1400" dirty="0" smtClean="0"/>
              <a:t>号协议</a:t>
            </a:r>
            <a:r>
              <a:rPr lang="zh-CN" altLang="en-US" sz="1000" dirty="0" smtClean="0"/>
              <a:t>（带着之前的信息：已</a:t>
            </a:r>
            <a:r>
              <a:rPr lang="zh-CN" altLang="en-US" sz="1000" dirty="0"/>
              <a:t>贿赂</a:t>
            </a:r>
            <a:r>
              <a:rPr lang="en-US" altLang="zh-CN" sz="1000" dirty="0"/>
              <a:t>$1 </a:t>
            </a:r>
            <a:r>
              <a:rPr lang="zh-CN" altLang="en-US" sz="1000" dirty="0" smtClean="0"/>
              <a:t>）</a:t>
            </a:r>
            <a:endParaRPr lang="zh-CN" altLang="en-US" sz="1000" dirty="0"/>
          </a:p>
        </p:txBody>
      </p:sp>
      <p:sp>
        <p:nvSpPr>
          <p:cNvPr id="22" name="矩形 21"/>
          <p:cNvSpPr/>
          <p:nvPr/>
        </p:nvSpPr>
        <p:spPr>
          <a:xfrm>
            <a:off x="7038721" y="2393765"/>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23" name="矩形 22"/>
          <p:cNvSpPr/>
          <p:nvPr/>
        </p:nvSpPr>
        <p:spPr>
          <a:xfrm>
            <a:off x="8902829" y="2393764"/>
            <a:ext cx="1430874"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1</a:t>
            </a:r>
          </a:p>
          <a:p>
            <a:pPr algn="ctr"/>
            <a:r>
              <a:rPr lang="zh-CN" altLang="en-US" sz="1200" dirty="0">
                <a:solidFill>
                  <a:schemeClr val="tx1"/>
                </a:solidFill>
              </a:rPr>
              <a:t>贿赂金额：</a:t>
            </a:r>
            <a:r>
              <a:rPr lang="en-US" altLang="zh-CN" sz="1200" dirty="0">
                <a:solidFill>
                  <a:schemeClr val="tx1"/>
                </a:solidFill>
              </a:rPr>
              <a:t>$</a:t>
            </a:r>
            <a:r>
              <a:rPr lang="en-US" altLang="zh-CN" sz="1200" dirty="0" smtClean="0">
                <a:solidFill>
                  <a:schemeClr val="tx1"/>
                </a:solidFill>
              </a:rPr>
              <a:t>1</a:t>
            </a:r>
          </a:p>
          <a:p>
            <a:pPr algn="ctr"/>
            <a:r>
              <a:rPr lang="zh-CN" altLang="en-US" sz="1000" dirty="0" smtClean="0">
                <a:solidFill>
                  <a:schemeClr val="tx1"/>
                </a:solidFill>
              </a:rPr>
              <a:t>接受的提议：</a:t>
            </a:r>
            <a:r>
              <a:rPr lang="en-US" altLang="zh-CN" sz="1000" dirty="0" smtClean="0">
                <a:solidFill>
                  <a:schemeClr val="tx1"/>
                </a:solidFill>
              </a:rPr>
              <a:t>1</a:t>
            </a:r>
            <a:r>
              <a:rPr lang="zh-CN" altLang="en-US" sz="1000" dirty="0" smtClean="0">
                <a:solidFill>
                  <a:schemeClr val="tx1"/>
                </a:solidFill>
              </a:rPr>
              <a:t>号提议</a:t>
            </a:r>
            <a:endParaRPr lang="zh-CN" altLang="en-US" sz="1000" dirty="0">
              <a:solidFill>
                <a:schemeClr val="tx1"/>
              </a:solidFill>
            </a:endParaRPr>
          </a:p>
          <a:p>
            <a:pPr algn="ctr"/>
            <a:endParaRPr lang="en-US" altLang="zh-CN" sz="1200" dirty="0" smtClean="0">
              <a:solidFill>
                <a:schemeClr val="tx1"/>
              </a:solidFill>
            </a:endParaRPr>
          </a:p>
        </p:txBody>
      </p:sp>
      <p:sp>
        <p:nvSpPr>
          <p:cNvPr id="24" name="矩形 23"/>
          <p:cNvSpPr/>
          <p:nvPr/>
        </p:nvSpPr>
        <p:spPr>
          <a:xfrm>
            <a:off x="8902829" y="3601865"/>
            <a:ext cx="1430874"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2</a:t>
            </a:r>
          </a:p>
          <a:p>
            <a:pPr algn="ctr"/>
            <a:r>
              <a:rPr lang="zh-CN" altLang="en-US" sz="1200" dirty="0">
                <a:solidFill>
                  <a:schemeClr val="tx1"/>
                </a:solidFill>
              </a:rPr>
              <a:t>贿赂金额：</a:t>
            </a:r>
            <a:r>
              <a:rPr lang="en-US" altLang="zh-CN" sz="1200" dirty="0">
                <a:solidFill>
                  <a:schemeClr val="tx1"/>
                </a:solidFill>
              </a:rPr>
              <a:t>$1</a:t>
            </a:r>
            <a:endParaRPr lang="zh-CN" altLang="en-US" sz="1200" dirty="0">
              <a:solidFill>
                <a:schemeClr val="tx1"/>
              </a:solidFill>
            </a:endParaRPr>
          </a:p>
          <a:p>
            <a:pPr algn="ctr"/>
            <a:endParaRPr lang="en-US" altLang="zh-CN" sz="1200" dirty="0" smtClean="0">
              <a:solidFill>
                <a:schemeClr val="tx1"/>
              </a:solidFill>
            </a:endParaRPr>
          </a:p>
        </p:txBody>
      </p:sp>
      <p:sp>
        <p:nvSpPr>
          <p:cNvPr id="25" name="矩形 24"/>
          <p:cNvSpPr/>
          <p:nvPr/>
        </p:nvSpPr>
        <p:spPr>
          <a:xfrm>
            <a:off x="8937853" y="4885613"/>
            <a:ext cx="1395849"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3</a:t>
            </a:r>
          </a:p>
          <a:p>
            <a:pPr algn="ctr"/>
            <a:r>
              <a:rPr lang="zh-CN" altLang="en-US" sz="1200" dirty="0">
                <a:solidFill>
                  <a:schemeClr val="tx1"/>
                </a:solidFill>
              </a:rPr>
              <a:t>贿赂金额：</a:t>
            </a:r>
            <a:r>
              <a:rPr lang="en-US" altLang="zh-CN" sz="1200" dirty="0">
                <a:solidFill>
                  <a:schemeClr val="tx1"/>
                </a:solidFill>
              </a:rPr>
              <a:t>$1</a:t>
            </a:r>
            <a:endParaRPr lang="zh-CN" altLang="en-US" sz="1200" dirty="0">
              <a:solidFill>
                <a:schemeClr val="tx1"/>
              </a:solidFill>
            </a:endParaRPr>
          </a:p>
          <a:p>
            <a:pPr algn="ctr"/>
            <a:endParaRPr lang="en-US" altLang="zh-CN" sz="1200" dirty="0" smtClean="0">
              <a:solidFill>
                <a:schemeClr val="tx1"/>
              </a:solidFill>
            </a:endParaRPr>
          </a:p>
        </p:txBody>
      </p:sp>
      <p:sp>
        <p:nvSpPr>
          <p:cNvPr id="26" name="矩形 25"/>
          <p:cNvSpPr/>
          <p:nvPr/>
        </p:nvSpPr>
        <p:spPr>
          <a:xfrm>
            <a:off x="11353800" y="2410372"/>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sp>
        <p:nvSpPr>
          <p:cNvPr id="28" name="文本框 27"/>
          <p:cNvSpPr txBox="1"/>
          <p:nvPr/>
        </p:nvSpPr>
        <p:spPr>
          <a:xfrm>
            <a:off x="7763702" y="2385384"/>
            <a:ext cx="1253954" cy="307777"/>
          </a:xfrm>
          <a:prstGeom prst="rect">
            <a:avLst/>
          </a:prstGeom>
          <a:noFill/>
        </p:spPr>
        <p:txBody>
          <a:bodyPr wrap="square" rtlCol="0">
            <a:spAutoFit/>
          </a:bodyPr>
          <a:lstStyle/>
          <a:p>
            <a:r>
              <a:rPr lang="zh-CN" altLang="en-US" sz="1400" dirty="0"/>
              <a:t>接受</a:t>
            </a:r>
            <a:r>
              <a:rPr lang="en-US" altLang="zh-CN" sz="1400" dirty="0" smtClean="0"/>
              <a:t>1</a:t>
            </a:r>
            <a:r>
              <a:rPr lang="zh-CN" altLang="en-US" sz="1400" dirty="0" smtClean="0"/>
              <a:t>号协议</a:t>
            </a:r>
            <a:endParaRPr lang="zh-CN" altLang="en-US" sz="1000" dirty="0"/>
          </a:p>
        </p:txBody>
      </p:sp>
      <p:cxnSp>
        <p:nvCxnSpPr>
          <p:cNvPr id="4" name="直接箭头连接符 3"/>
          <p:cNvCxnSpPr>
            <a:stCxn id="23" idx="1"/>
          </p:cNvCxnSpPr>
          <p:nvPr/>
        </p:nvCxnSpPr>
        <p:spPr>
          <a:xfrm flipH="1">
            <a:off x="7797259" y="2671037"/>
            <a:ext cx="1105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120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sp>
        <p:nvSpPr>
          <p:cNvPr id="5" name="文本框 4"/>
          <p:cNvSpPr txBox="1"/>
          <p:nvPr/>
        </p:nvSpPr>
        <p:spPr>
          <a:xfrm>
            <a:off x="2285999" y="1702442"/>
            <a:ext cx="306494" cy="369332"/>
          </a:xfrm>
          <a:prstGeom prst="rect">
            <a:avLst/>
          </a:prstGeom>
          <a:noFill/>
        </p:spPr>
        <p:txBody>
          <a:bodyPr wrap="none" rtlCol="0">
            <a:spAutoFit/>
          </a:bodyPr>
          <a:lstStyle/>
          <a:p>
            <a:r>
              <a:rPr lang="en-US" altLang="zh-CN" dirty="0" smtClean="0"/>
              <a:t>5</a:t>
            </a:r>
            <a:endParaRPr lang="zh-CN" altLang="en-US" dirty="0"/>
          </a:p>
        </p:txBody>
      </p:sp>
      <p:sp>
        <p:nvSpPr>
          <p:cNvPr id="12" name="文本框 11"/>
          <p:cNvSpPr txBox="1"/>
          <p:nvPr/>
        </p:nvSpPr>
        <p:spPr>
          <a:xfrm>
            <a:off x="8589817" y="1702442"/>
            <a:ext cx="306494" cy="369332"/>
          </a:xfrm>
          <a:prstGeom prst="rect">
            <a:avLst/>
          </a:prstGeom>
          <a:noFill/>
        </p:spPr>
        <p:txBody>
          <a:bodyPr wrap="none" rtlCol="0">
            <a:spAutoFit/>
          </a:bodyPr>
          <a:lstStyle/>
          <a:p>
            <a:r>
              <a:rPr lang="en-US" altLang="zh-CN" dirty="0" smtClean="0"/>
              <a:t>6</a:t>
            </a:r>
            <a:endParaRPr lang="zh-CN" altLang="en-US" dirty="0"/>
          </a:p>
        </p:txBody>
      </p:sp>
      <p:sp>
        <p:nvSpPr>
          <p:cNvPr id="33" name="矩形 32"/>
          <p:cNvSpPr/>
          <p:nvPr/>
        </p:nvSpPr>
        <p:spPr>
          <a:xfrm>
            <a:off x="224967" y="2413429"/>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34" name="矩形 33"/>
          <p:cNvSpPr/>
          <p:nvPr/>
        </p:nvSpPr>
        <p:spPr>
          <a:xfrm>
            <a:off x="1723809" y="2413429"/>
            <a:ext cx="1430874"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1</a:t>
            </a:r>
          </a:p>
          <a:p>
            <a:pPr algn="ctr"/>
            <a:r>
              <a:rPr lang="zh-CN" altLang="en-US" sz="1200" dirty="0">
                <a:solidFill>
                  <a:schemeClr val="tx1"/>
                </a:solidFill>
              </a:rPr>
              <a:t>贿赂金额：</a:t>
            </a:r>
            <a:r>
              <a:rPr lang="en-US" altLang="zh-CN" sz="1200" dirty="0">
                <a:solidFill>
                  <a:schemeClr val="tx1"/>
                </a:solidFill>
              </a:rPr>
              <a:t>$</a:t>
            </a:r>
            <a:r>
              <a:rPr lang="en-US" altLang="zh-CN" sz="1200" dirty="0" smtClean="0">
                <a:solidFill>
                  <a:schemeClr val="tx1"/>
                </a:solidFill>
              </a:rPr>
              <a:t>1</a:t>
            </a:r>
          </a:p>
          <a:p>
            <a:pPr algn="ctr"/>
            <a:r>
              <a:rPr lang="zh-CN" altLang="en-US" sz="1000" dirty="0" smtClean="0">
                <a:solidFill>
                  <a:schemeClr val="tx1"/>
                </a:solidFill>
              </a:rPr>
              <a:t>接受的提议：</a:t>
            </a:r>
            <a:r>
              <a:rPr lang="en-US" altLang="zh-CN" sz="1000" dirty="0" smtClean="0">
                <a:solidFill>
                  <a:schemeClr val="tx1"/>
                </a:solidFill>
              </a:rPr>
              <a:t>1</a:t>
            </a:r>
            <a:r>
              <a:rPr lang="zh-CN" altLang="en-US" sz="1000" dirty="0" smtClean="0">
                <a:solidFill>
                  <a:schemeClr val="tx1"/>
                </a:solidFill>
              </a:rPr>
              <a:t>号提议</a:t>
            </a:r>
            <a:endParaRPr lang="zh-CN" altLang="en-US" sz="1000" dirty="0">
              <a:solidFill>
                <a:schemeClr val="tx1"/>
              </a:solidFill>
            </a:endParaRPr>
          </a:p>
          <a:p>
            <a:pPr algn="ctr"/>
            <a:endParaRPr lang="en-US" altLang="zh-CN" sz="1200" dirty="0" smtClean="0">
              <a:solidFill>
                <a:schemeClr val="tx1"/>
              </a:solidFill>
            </a:endParaRPr>
          </a:p>
        </p:txBody>
      </p:sp>
      <p:sp>
        <p:nvSpPr>
          <p:cNvPr id="35" name="矩形 34"/>
          <p:cNvSpPr/>
          <p:nvPr/>
        </p:nvSpPr>
        <p:spPr>
          <a:xfrm>
            <a:off x="1723809" y="3621530"/>
            <a:ext cx="1430874"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2</a:t>
            </a:r>
          </a:p>
          <a:p>
            <a:pPr algn="ctr"/>
            <a:r>
              <a:rPr lang="zh-CN" altLang="en-US" sz="1200" dirty="0">
                <a:solidFill>
                  <a:schemeClr val="tx1"/>
                </a:solidFill>
              </a:rPr>
              <a:t>贿赂金额：</a:t>
            </a:r>
            <a:r>
              <a:rPr lang="en-US" altLang="zh-CN" sz="1200" dirty="0">
                <a:solidFill>
                  <a:schemeClr val="tx1"/>
                </a:solidFill>
              </a:rPr>
              <a:t>$1</a:t>
            </a:r>
            <a:endParaRPr lang="zh-CN" altLang="en-US" sz="1200" dirty="0">
              <a:solidFill>
                <a:schemeClr val="tx1"/>
              </a:solidFill>
            </a:endParaRPr>
          </a:p>
          <a:p>
            <a:pPr algn="ctr"/>
            <a:endParaRPr lang="en-US" altLang="zh-CN" sz="1200" dirty="0" smtClean="0">
              <a:solidFill>
                <a:schemeClr val="tx1"/>
              </a:solidFill>
            </a:endParaRPr>
          </a:p>
        </p:txBody>
      </p:sp>
      <p:sp>
        <p:nvSpPr>
          <p:cNvPr id="36" name="矩形 35"/>
          <p:cNvSpPr/>
          <p:nvPr/>
        </p:nvSpPr>
        <p:spPr>
          <a:xfrm>
            <a:off x="1758833" y="4905278"/>
            <a:ext cx="1395849"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3</a:t>
            </a:r>
          </a:p>
          <a:p>
            <a:pPr algn="ctr"/>
            <a:r>
              <a:rPr lang="zh-CN" altLang="en-US" sz="1200" dirty="0">
                <a:solidFill>
                  <a:schemeClr val="tx1"/>
                </a:solidFill>
              </a:rPr>
              <a:t>贿赂金额：</a:t>
            </a:r>
            <a:r>
              <a:rPr lang="en-US" altLang="zh-CN" sz="1200" dirty="0">
                <a:solidFill>
                  <a:schemeClr val="tx1"/>
                </a:solidFill>
              </a:rPr>
              <a:t>$1</a:t>
            </a:r>
            <a:endParaRPr lang="zh-CN" altLang="en-US" sz="1200" dirty="0">
              <a:solidFill>
                <a:schemeClr val="tx1"/>
              </a:solidFill>
            </a:endParaRPr>
          </a:p>
          <a:p>
            <a:pPr algn="ctr"/>
            <a:endParaRPr lang="en-US" altLang="zh-CN" sz="1200" dirty="0" smtClean="0">
              <a:solidFill>
                <a:schemeClr val="tx1"/>
              </a:solidFill>
            </a:endParaRPr>
          </a:p>
        </p:txBody>
      </p:sp>
      <p:sp>
        <p:nvSpPr>
          <p:cNvPr id="37" name="矩形 36"/>
          <p:cNvSpPr/>
          <p:nvPr/>
        </p:nvSpPr>
        <p:spPr>
          <a:xfrm>
            <a:off x="4260253" y="2413429"/>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sp>
        <p:nvSpPr>
          <p:cNvPr id="41" name="文本框 40"/>
          <p:cNvSpPr txBox="1"/>
          <p:nvPr/>
        </p:nvSpPr>
        <p:spPr>
          <a:xfrm>
            <a:off x="3303663" y="2413429"/>
            <a:ext cx="858003" cy="307777"/>
          </a:xfrm>
          <a:prstGeom prst="rect">
            <a:avLst/>
          </a:prstGeom>
          <a:noFill/>
        </p:spPr>
        <p:txBody>
          <a:bodyPr wrap="square" rtlCol="0">
            <a:spAutoFit/>
          </a:bodyPr>
          <a:lstStyle/>
          <a:p>
            <a:r>
              <a:rPr lang="zh-CN" altLang="en-US" sz="1400" dirty="0" smtClean="0"/>
              <a:t>贿赂</a:t>
            </a:r>
            <a:r>
              <a:rPr lang="en-US" altLang="zh-CN" sz="1400" dirty="0" smtClean="0"/>
              <a:t>$2</a:t>
            </a:r>
            <a:endParaRPr lang="zh-CN" altLang="en-US" sz="1400" dirty="0"/>
          </a:p>
        </p:txBody>
      </p:sp>
      <p:cxnSp>
        <p:nvCxnSpPr>
          <p:cNvPr id="4" name="直接箭头连接符 3"/>
          <p:cNvCxnSpPr/>
          <p:nvPr/>
        </p:nvCxnSpPr>
        <p:spPr>
          <a:xfrm flipH="1">
            <a:off x="3180910" y="2812027"/>
            <a:ext cx="10069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124361" y="2401267"/>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43" name="矩形 42"/>
          <p:cNvSpPr/>
          <p:nvPr/>
        </p:nvSpPr>
        <p:spPr>
          <a:xfrm>
            <a:off x="7464642" y="2401267"/>
            <a:ext cx="1589435"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1</a:t>
            </a:r>
          </a:p>
          <a:p>
            <a:pPr algn="ctr"/>
            <a:r>
              <a:rPr lang="zh-CN" altLang="en-US" sz="1200" dirty="0">
                <a:solidFill>
                  <a:schemeClr val="tx1"/>
                </a:solidFill>
              </a:rPr>
              <a:t>贿赂</a:t>
            </a:r>
            <a:r>
              <a:rPr lang="zh-CN" altLang="en-US" sz="1200" dirty="0" smtClean="0">
                <a:solidFill>
                  <a:schemeClr val="tx1"/>
                </a:solidFill>
              </a:rPr>
              <a:t>金额</a:t>
            </a:r>
            <a:r>
              <a:rPr lang="en-US" altLang="zh-CN" sz="1200" dirty="0" smtClean="0">
                <a:solidFill>
                  <a:schemeClr val="tx1"/>
                </a:solidFill>
              </a:rPr>
              <a:t>(</a:t>
            </a:r>
            <a:r>
              <a:rPr lang="zh-CN" altLang="en-US" sz="1200" dirty="0" smtClean="0">
                <a:solidFill>
                  <a:schemeClr val="tx1"/>
                </a:solidFill>
              </a:rPr>
              <a:t>改为</a:t>
            </a:r>
            <a:r>
              <a:rPr lang="en-US" altLang="zh-CN" sz="1200" dirty="0" smtClean="0">
                <a:solidFill>
                  <a:schemeClr val="tx1"/>
                </a:solidFill>
              </a:rPr>
              <a:t>)</a:t>
            </a:r>
            <a:r>
              <a:rPr lang="zh-CN" altLang="en-US" sz="1200" dirty="0" smtClean="0">
                <a:solidFill>
                  <a:schemeClr val="tx1"/>
                </a:solidFill>
              </a:rPr>
              <a:t>：</a:t>
            </a:r>
            <a:r>
              <a:rPr lang="en-US" altLang="zh-CN" sz="1200" dirty="0" smtClean="0">
                <a:solidFill>
                  <a:schemeClr val="tx1"/>
                </a:solidFill>
              </a:rPr>
              <a:t>$2</a:t>
            </a:r>
          </a:p>
          <a:p>
            <a:pPr algn="ctr"/>
            <a:r>
              <a:rPr lang="zh-CN" altLang="en-US" sz="1000" dirty="0" smtClean="0">
                <a:solidFill>
                  <a:schemeClr val="tx1"/>
                </a:solidFill>
              </a:rPr>
              <a:t>接受的提议：</a:t>
            </a:r>
            <a:r>
              <a:rPr lang="en-US" altLang="zh-CN" sz="1000" dirty="0" smtClean="0">
                <a:solidFill>
                  <a:schemeClr val="tx1"/>
                </a:solidFill>
              </a:rPr>
              <a:t>1</a:t>
            </a:r>
            <a:r>
              <a:rPr lang="zh-CN" altLang="en-US" sz="1000" dirty="0" smtClean="0">
                <a:solidFill>
                  <a:schemeClr val="tx1"/>
                </a:solidFill>
              </a:rPr>
              <a:t>号提议</a:t>
            </a:r>
            <a:endParaRPr lang="zh-CN" altLang="en-US" sz="1000" dirty="0">
              <a:solidFill>
                <a:schemeClr val="tx1"/>
              </a:solidFill>
            </a:endParaRPr>
          </a:p>
          <a:p>
            <a:pPr algn="ctr"/>
            <a:endParaRPr lang="en-US" altLang="zh-CN" sz="1200" dirty="0" smtClean="0">
              <a:solidFill>
                <a:schemeClr val="tx1"/>
              </a:solidFill>
            </a:endParaRPr>
          </a:p>
        </p:txBody>
      </p:sp>
      <p:sp>
        <p:nvSpPr>
          <p:cNvPr id="44" name="矩形 43"/>
          <p:cNvSpPr/>
          <p:nvPr/>
        </p:nvSpPr>
        <p:spPr>
          <a:xfrm>
            <a:off x="7464643" y="3609368"/>
            <a:ext cx="1589434"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2</a:t>
            </a:r>
          </a:p>
          <a:p>
            <a:pPr algn="ctr"/>
            <a:r>
              <a:rPr lang="zh-CN" altLang="en-US" sz="1200" dirty="0">
                <a:solidFill>
                  <a:schemeClr val="tx1"/>
                </a:solidFill>
              </a:rPr>
              <a:t>贿赂</a:t>
            </a:r>
            <a:r>
              <a:rPr lang="zh-CN" altLang="en-US" sz="1200" dirty="0" smtClean="0">
                <a:solidFill>
                  <a:schemeClr val="tx1"/>
                </a:solidFill>
              </a:rPr>
              <a:t>金额</a:t>
            </a:r>
            <a:r>
              <a:rPr lang="en-US" altLang="zh-CN" sz="1200" dirty="0">
                <a:solidFill>
                  <a:schemeClr val="tx1"/>
                </a:solidFill>
              </a:rPr>
              <a:t>(</a:t>
            </a:r>
            <a:r>
              <a:rPr lang="zh-CN" altLang="en-US" sz="1200" dirty="0">
                <a:solidFill>
                  <a:schemeClr val="tx1"/>
                </a:solidFill>
              </a:rPr>
              <a:t>改为</a:t>
            </a:r>
            <a:r>
              <a:rPr lang="en-US" altLang="zh-CN" sz="1200" dirty="0">
                <a:solidFill>
                  <a:schemeClr val="tx1"/>
                </a:solidFill>
              </a:rPr>
              <a:t>)</a:t>
            </a:r>
            <a:r>
              <a:rPr lang="zh-CN" altLang="en-US" sz="1200" dirty="0">
                <a:solidFill>
                  <a:schemeClr val="tx1"/>
                </a:solidFill>
              </a:rPr>
              <a:t>：</a:t>
            </a:r>
            <a:r>
              <a:rPr lang="en-US" altLang="zh-CN" sz="1200" dirty="0">
                <a:solidFill>
                  <a:schemeClr val="tx1"/>
                </a:solidFill>
              </a:rPr>
              <a:t>$2</a:t>
            </a:r>
          </a:p>
          <a:p>
            <a:pPr algn="ctr"/>
            <a:endParaRPr lang="zh-CN" altLang="en-US" sz="1200" dirty="0">
              <a:solidFill>
                <a:schemeClr val="tx1"/>
              </a:solidFill>
            </a:endParaRPr>
          </a:p>
          <a:p>
            <a:pPr algn="ctr"/>
            <a:endParaRPr lang="en-US" altLang="zh-CN" sz="1200" dirty="0" smtClean="0">
              <a:solidFill>
                <a:schemeClr val="tx1"/>
              </a:solidFill>
            </a:endParaRPr>
          </a:p>
        </p:txBody>
      </p:sp>
      <p:sp>
        <p:nvSpPr>
          <p:cNvPr id="45" name="矩形 44"/>
          <p:cNvSpPr/>
          <p:nvPr/>
        </p:nvSpPr>
        <p:spPr>
          <a:xfrm>
            <a:off x="7658227" y="4893116"/>
            <a:ext cx="1395849"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3</a:t>
            </a:r>
          </a:p>
          <a:p>
            <a:pPr algn="ctr"/>
            <a:r>
              <a:rPr lang="zh-CN" altLang="en-US" sz="1200" dirty="0">
                <a:solidFill>
                  <a:schemeClr val="tx1"/>
                </a:solidFill>
              </a:rPr>
              <a:t>贿赂金额：</a:t>
            </a:r>
            <a:r>
              <a:rPr lang="en-US" altLang="zh-CN" sz="1200" dirty="0">
                <a:solidFill>
                  <a:schemeClr val="tx1"/>
                </a:solidFill>
              </a:rPr>
              <a:t>$1</a:t>
            </a:r>
            <a:endParaRPr lang="zh-CN" altLang="en-US" sz="1200" dirty="0">
              <a:solidFill>
                <a:schemeClr val="tx1"/>
              </a:solidFill>
            </a:endParaRPr>
          </a:p>
          <a:p>
            <a:pPr algn="ctr"/>
            <a:endParaRPr lang="en-US" altLang="zh-CN" sz="1200" dirty="0" smtClean="0">
              <a:solidFill>
                <a:schemeClr val="tx1"/>
              </a:solidFill>
            </a:endParaRPr>
          </a:p>
        </p:txBody>
      </p:sp>
      <p:sp>
        <p:nvSpPr>
          <p:cNvPr id="46" name="矩形 45"/>
          <p:cNvSpPr/>
          <p:nvPr/>
        </p:nvSpPr>
        <p:spPr>
          <a:xfrm>
            <a:off x="10845984" y="2398504"/>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sp>
        <p:nvSpPr>
          <p:cNvPr id="47" name="文本框 46"/>
          <p:cNvSpPr txBox="1"/>
          <p:nvPr/>
        </p:nvSpPr>
        <p:spPr>
          <a:xfrm>
            <a:off x="9054076" y="2444953"/>
            <a:ext cx="1817145" cy="615553"/>
          </a:xfrm>
          <a:prstGeom prst="rect">
            <a:avLst/>
          </a:prstGeom>
          <a:noFill/>
        </p:spPr>
        <p:txBody>
          <a:bodyPr wrap="square" rtlCol="0">
            <a:spAutoFit/>
          </a:bodyPr>
          <a:lstStyle/>
          <a:p>
            <a:r>
              <a:rPr lang="zh-CN" altLang="en-US" sz="1400" dirty="0" smtClean="0"/>
              <a:t>贿赂成功</a:t>
            </a:r>
            <a:endParaRPr lang="en-US" altLang="zh-CN" sz="1400" dirty="0" smtClean="0"/>
          </a:p>
          <a:p>
            <a:r>
              <a:rPr lang="zh-CN" altLang="en-US" sz="1000" dirty="0" smtClean="0"/>
              <a:t>以前接受过</a:t>
            </a:r>
            <a:r>
              <a:rPr lang="en-US" altLang="zh-CN" sz="1000" dirty="0" smtClean="0"/>
              <a:t>1</a:t>
            </a:r>
            <a:r>
              <a:rPr lang="zh-CN" altLang="en-US" sz="1000" dirty="0" smtClean="0"/>
              <a:t>号提议</a:t>
            </a:r>
            <a:endParaRPr lang="en-US" altLang="zh-CN" sz="1000" dirty="0" smtClean="0"/>
          </a:p>
          <a:p>
            <a:r>
              <a:rPr lang="en-US" altLang="zh-CN" sz="1000" dirty="0" smtClean="0"/>
              <a:t>1</a:t>
            </a:r>
            <a:r>
              <a:rPr lang="zh-CN" altLang="en-US" sz="1000" dirty="0" smtClean="0"/>
              <a:t>号提议的“提交者”贿赂过</a:t>
            </a:r>
            <a:r>
              <a:rPr lang="en-US" altLang="zh-CN" sz="1000" dirty="0" smtClean="0"/>
              <a:t>$1</a:t>
            </a:r>
            <a:endParaRPr lang="zh-CN" altLang="en-US" sz="1000" dirty="0"/>
          </a:p>
        </p:txBody>
      </p:sp>
      <p:cxnSp>
        <p:nvCxnSpPr>
          <p:cNvPr id="7" name="直接箭头连接符 6"/>
          <p:cNvCxnSpPr>
            <a:stCxn id="43" idx="3"/>
          </p:cNvCxnSpPr>
          <p:nvPr/>
        </p:nvCxnSpPr>
        <p:spPr>
          <a:xfrm>
            <a:off x="9054077" y="2678540"/>
            <a:ext cx="1791907" cy="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9054076" y="3602088"/>
            <a:ext cx="1817145" cy="769441"/>
          </a:xfrm>
          <a:prstGeom prst="rect">
            <a:avLst/>
          </a:prstGeom>
          <a:noFill/>
        </p:spPr>
        <p:txBody>
          <a:bodyPr wrap="square" rtlCol="0">
            <a:spAutoFit/>
          </a:bodyPr>
          <a:lstStyle/>
          <a:p>
            <a:r>
              <a:rPr lang="zh-CN" altLang="en-US" sz="1400" dirty="0" smtClean="0"/>
              <a:t>贿赂成功</a:t>
            </a:r>
            <a:endParaRPr lang="en-US" altLang="zh-CN" sz="1400" dirty="0" smtClean="0"/>
          </a:p>
          <a:p>
            <a:r>
              <a:rPr lang="zh-CN" altLang="en-US" sz="1000" dirty="0" smtClean="0"/>
              <a:t>以前没接受过其他提议</a:t>
            </a:r>
            <a:endParaRPr lang="en-US" altLang="zh-CN" sz="1000" dirty="0" smtClean="0"/>
          </a:p>
          <a:p>
            <a:r>
              <a:rPr lang="zh-CN" altLang="en-US" sz="1000" dirty="0" smtClean="0"/>
              <a:t>也没有上一个提议者的贿赂金额</a:t>
            </a:r>
            <a:endParaRPr lang="zh-CN" altLang="en-US" sz="1000" dirty="0"/>
          </a:p>
        </p:txBody>
      </p:sp>
      <p:cxnSp>
        <p:nvCxnSpPr>
          <p:cNvPr id="54" name="直接箭头连接符 53"/>
          <p:cNvCxnSpPr/>
          <p:nvPr/>
        </p:nvCxnSpPr>
        <p:spPr>
          <a:xfrm>
            <a:off x="9054076" y="3832921"/>
            <a:ext cx="1791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98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sp>
        <p:nvSpPr>
          <p:cNvPr id="5" name="文本框 4"/>
          <p:cNvSpPr txBox="1"/>
          <p:nvPr/>
        </p:nvSpPr>
        <p:spPr>
          <a:xfrm>
            <a:off x="2285999" y="1702442"/>
            <a:ext cx="306494" cy="369332"/>
          </a:xfrm>
          <a:prstGeom prst="rect">
            <a:avLst/>
          </a:prstGeom>
          <a:noFill/>
        </p:spPr>
        <p:txBody>
          <a:bodyPr wrap="none" rtlCol="0">
            <a:spAutoFit/>
          </a:bodyPr>
          <a:lstStyle/>
          <a:p>
            <a:r>
              <a:rPr lang="en-US" altLang="zh-CN" dirty="0" smtClean="0"/>
              <a:t>7</a:t>
            </a:r>
            <a:endParaRPr lang="zh-CN" altLang="en-US" dirty="0"/>
          </a:p>
        </p:txBody>
      </p:sp>
      <p:sp>
        <p:nvSpPr>
          <p:cNvPr id="12" name="文本框 11"/>
          <p:cNvSpPr txBox="1"/>
          <p:nvPr/>
        </p:nvSpPr>
        <p:spPr>
          <a:xfrm>
            <a:off x="8589817" y="1702442"/>
            <a:ext cx="306494" cy="369332"/>
          </a:xfrm>
          <a:prstGeom prst="rect">
            <a:avLst/>
          </a:prstGeom>
          <a:noFill/>
        </p:spPr>
        <p:txBody>
          <a:bodyPr wrap="none" rtlCol="0">
            <a:spAutoFit/>
          </a:bodyPr>
          <a:lstStyle/>
          <a:p>
            <a:r>
              <a:rPr lang="en-US" altLang="zh-CN" dirty="0" smtClean="0"/>
              <a:t>8</a:t>
            </a:r>
            <a:endParaRPr lang="zh-CN" altLang="en-US" dirty="0"/>
          </a:p>
        </p:txBody>
      </p:sp>
      <p:sp>
        <p:nvSpPr>
          <p:cNvPr id="11" name="矩形 10"/>
          <p:cNvSpPr/>
          <p:nvPr/>
        </p:nvSpPr>
        <p:spPr>
          <a:xfrm>
            <a:off x="136341" y="2565490"/>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13" name="矩形 12"/>
          <p:cNvSpPr/>
          <p:nvPr/>
        </p:nvSpPr>
        <p:spPr>
          <a:xfrm>
            <a:off x="2000448" y="2565489"/>
            <a:ext cx="1671899"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1</a:t>
            </a:r>
          </a:p>
          <a:p>
            <a:pPr algn="ctr"/>
            <a:r>
              <a:rPr lang="zh-CN" altLang="en-US" sz="1200" dirty="0">
                <a:solidFill>
                  <a:schemeClr val="tx1"/>
                </a:solidFill>
              </a:rPr>
              <a:t>贿赂金额：</a:t>
            </a:r>
            <a:r>
              <a:rPr lang="en-US" altLang="zh-CN" sz="1200" dirty="0" smtClean="0">
                <a:solidFill>
                  <a:schemeClr val="tx1"/>
                </a:solidFill>
              </a:rPr>
              <a:t>$2</a:t>
            </a:r>
          </a:p>
          <a:p>
            <a:pPr algn="ctr"/>
            <a:r>
              <a:rPr lang="zh-CN" altLang="en-US" sz="1200" dirty="0" smtClean="0">
                <a:solidFill>
                  <a:schemeClr val="tx1"/>
                </a:solidFill>
              </a:rPr>
              <a:t>接受的提议：</a:t>
            </a:r>
            <a:r>
              <a:rPr lang="en-US" altLang="zh-CN" sz="1200" dirty="0" smtClean="0">
                <a:solidFill>
                  <a:schemeClr val="tx1"/>
                </a:solidFill>
              </a:rPr>
              <a:t>1</a:t>
            </a:r>
            <a:r>
              <a:rPr lang="zh-CN" altLang="en-US" sz="1200" dirty="0" smtClean="0">
                <a:solidFill>
                  <a:schemeClr val="tx1"/>
                </a:solidFill>
              </a:rPr>
              <a:t>号提议</a:t>
            </a:r>
            <a:endParaRPr lang="zh-CN" altLang="en-US" sz="1200" dirty="0">
              <a:solidFill>
                <a:schemeClr val="tx1"/>
              </a:solidFill>
            </a:endParaRPr>
          </a:p>
          <a:p>
            <a:pPr algn="ctr"/>
            <a:endParaRPr lang="en-US" altLang="zh-CN" sz="1200" dirty="0" smtClean="0">
              <a:solidFill>
                <a:schemeClr val="tx1"/>
              </a:solidFill>
            </a:endParaRPr>
          </a:p>
        </p:txBody>
      </p:sp>
      <p:sp>
        <p:nvSpPr>
          <p:cNvPr id="14" name="矩形 13"/>
          <p:cNvSpPr/>
          <p:nvPr/>
        </p:nvSpPr>
        <p:spPr>
          <a:xfrm>
            <a:off x="2033492" y="3737913"/>
            <a:ext cx="1671898"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2</a:t>
            </a:r>
          </a:p>
          <a:p>
            <a:pPr algn="ctr"/>
            <a:r>
              <a:rPr lang="zh-CN" altLang="en-US" sz="1200" dirty="0">
                <a:solidFill>
                  <a:schemeClr val="tx1"/>
                </a:solidFill>
              </a:rPr>
              <a:t>贿赂金额：</a:t>
            </a:r>
            <a:r>
              <a:rPr lang="en-US" altLang="zh-CN" sz="1200" dirty="0" smtClean="0">
                <a:solidFill>
                  <a:schemeClr val="tx1"/>
                </a:solidFill>
              </a:rPr>
              <a:t>$2</a:t>
            </a:r>
            <a:endParaRPr lang="zh-CN" altLang="en-US" sz="1200" dirty="0">
              <a:solidFill>
                <a:schemeClr val="tx1"/>
              </a:solidFill>
            </a:endParaRPr>
          </a:p>
          <a:p>
            <a:pPr algn="ctr"/>
            <a:endParaRPr lang="en-US" altLang="zh-CN" sz="1200" dirty="0" smtClean="0">
              <a:solidFill>
                <a:schemeClr val="tx1"/>
              </a:solidFill>
            </a:endParaRPr>
          </a:p>
        </p:txBody>
      </p:sp>
      <p:sp>
        <p:nvSpPr>
          <p:cNvPr id="15" name="矩形 14"/>
          <p:cNvSpPr/>
          <p:nvPr/>
        </p:nvSpPr>
        <p:spPr>
          <a:xfrm>
            <a:off x="2056529" y="4990543"/>
            <a:ext cx="1723800"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3</a:t>
            </a:r>
          </a:p>
          <a:p>
            <a:pPr algn="ctr"/>
            <a:r>
              <a:rPr lang="zh-CN" altLang="en-US" sz="1200" dirty="0">
                <a:solidFill>
                  <a:schemeClr val="tx1"/>
                </a:solidFill>
              </a:rPr>
              <a:t>贿赂金额：</a:t>
            </a:r>
            <a:r>
              <a:rPr lang="en-US" altLang="zh-CN" sz="1200" dirty="0" smtClean="0">
                <a:solidFill>
                  <a:schemeClr val="tx1"/>
                </a:solidFill>
              </a:rPr>
              <a:t>$1</a:t>
            </a:r>
            <a:endParaRPr lang="zh-CN" altLang="en-US" sz="1200" dirty="0">
              <a:solidFill>
                <a:schemeClr val="tx1"/>
              </a:solidFill>
            </a:endParaRPr>
          </a:p>
          <a:p>
            <a:pPr algn="ctr"/>
            <a:endParaRPr lang="en-US" altLang="zh-CN" sz="1200" dirty="0" smtClean="0">
              <a:solidFill>
                <a:schemeClr val="tx1"/>
              </a:solidFill>
            </a:endParaRPr>
          </a:p>
        </p:txBody>
      </p:sp>
      <p:sp>
        <p:nvSpPr>
          <p:cNvPr id="16" name="矩形 15"/>
          <p:cNvSpPr/>
          <p:nvPr/>
        </p:nvSpPr>
        <p:spPr>
          <a:xfrm>
            <a:off x="4451420" y="2582097"/>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cxnSp>
        <p:nvCxnSpPr>
          <p:cNvPr id="17" name="直接箭头连接符 16"/>
          <p:cNvCxnSpPr/>
          <p:nvPr/>
        </p:nvCxnSpPr>
        <p:spPr>
          <a:xfrm>
            <a:off x="929904" y="4012072"/>
            <a:ext cx="1105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75192" y="3780910"/>
            <a:ext cx="1253954" cy="615553"/>
          </a:xfrm>
          <a:prstGeom prst="rect">
            <a:avLst/>
          </a:prstGeom>
          <a:noFill/>
        </p:spPr>
        <p:txBody>
          <a:bodyPr wrap="square" rtlCol="0">
            <a:spAutoFit/>
          </a:bodyPr>
          <a:lstStyle/>
          <a:p>
            <a:r>
              <a:rPr lang="zh-CN" altLang="en-US" sz="1400" dirty="0" smtClean="0"/>
              <a:t>提交</a:t>
            </a:r>
            <a:r>
              <a:rPr lang="en-US" altLang="zh-CN" sz="1400" dirty="0" smtClean="0"/>
              <a:t>1</a:t>
            </a:r>
            <a:r>
              <a:rPr lang="zh-CN" altLang="en-US" sz="1400" dirty="0" smtClean="0"/>
              <a:t>号协议</a:t>
            </a:r>
            <a:r>
              <a:rPr lang="zh-CN" altLang="en-US" sz="1000" dirty="0" smtClean="0"/>
              <a:t>（带着之前的信息：已</a:t>
            </a:r>
            <a:r>
              <a:rPr lang="zh-CN" altLang="en-US" sz="1000" dirty="0"/>
              <a:t>贿赂</a:t>
            </a:r>
            <a:r>
              <a:rPr lang="en-US" altLang="zh-CN" sz="1000" dirty="0"/>
              <a:t>$1 </a:t>
            </a:r>
            <a:r>
              <a:rPr lang="zh-CN" altLang="en-US" sz="1000" dirty="0" smtClean="0"/>
              <a:t>）</a:t>
            </a:r>
            <a:endParaRPr lang="zh-CN" altLang="en-US" sz="1000" dirty="0"/>
          </a:p>
        </p:txBody>
      </p:sp>
      <p:sp>
        <p:nvSpPr>
          <p:cNvPr id="26" name="文本框 25"/>
          <p:cNvSpPr txBox="1"/>
          <p:nvPr/>
        </p:nvSpPr>
        <p:spPr>
          <a:xfrm>
            <a:off x="894879" y="5003029"/>
            <a:ext cx="1253954" cy="615553"/>
          </a:xfrm>
          <a:prstGeom prst="rect">
            <a:avLst/>
          </a:prstGeom>
          <a:noFill/>
        </p:spPr>
        <p:txBody>
          <a:bodyPr wrap="square" rtlCol="0">
            <a:spAutoFit/>
          </a:bodyPr>
          <a:lstStyle/>
          <a:p>
            <a:r>
              <a:rPr lang="zh-CN" altLang="en-US" sz="1400" dirty="0" smtClean="0"/>
              <a:t>提交</a:t>
            </a:r>
            <a:r>
              <a:rPr lang="en-US" altLang="zh-CN" sz="1400" dirty="0" smtClean="0"/>
              <a:t>1</a:t>
            </a:r>
            <a:r>
              <a:rPr lang="zh-CN" altLang="en-US" sz="1400" dirty="0" smtClean="0"/>
              <a:t>号协议</a:t>
            </a:r>
            <a:r>
              <a:rPr lang="zh-CN" altLang="en-US" sz="1000" dirty="0" smtClean="0"/>
              <a:t>（带着之前的信息：已</a:t>
            </a:r>
            <a:r>
              <a:rPr lang="zh-CN" altLang="en-US" sz="1000" dirty="0"/>
              <a:t>贿赂</a:t>
            </a:r>
            <a:r>
              <a:rPr lang="en-US" altLang="zh-CN" sz="1000" dirty="0"/>
              <a:t>$1 </a:t>
            </a:r>
            <a:r>
              <a:rPr lang="zh-CN" altLang="en-US" sz="1000" dirty="0" smtClean="0"/>
              <a:t>）</a:t>
            </a:r>
            <a:endParaRPr lang="zh-CN" altLang="en-US" sz="1000" dirty="0"/>
          </a:p>
        </p:txBody>
      </p:sp>
      <p:cxnSp>
        <p:nvCxnSpPr>
          <p:cNvPr id="27" name="直接箭头连接符 26"/>
          <p:cNvCxnSpPr/>
          <p:nvPr/>
        </p:nvCxnSpPr>
        <p:spPr>
          <a:xfrm>
            <a:off x="927922" y="5196859"/>
            <a:ext cx="1105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280183" y="2541873"/>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29" name="矩形 28"/>
          <p:cNvSpPr/>
          <p:nvPr/>
        </p:nvSpPr>
        <p:spPr>
          <a:xfrm>
            <a:off x="8144290" y="2541872"/>
            <a:ext cx="1671899"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1</a:t>
            </a:r>
          </a:p>
          <a:p>
            <a:pPr algn="ctr"/>
            <a:r>
              <a:rPr lang="zh-CN" altLang="en-US" sz="1200" dirty="0">
                <a:solidFill>
                  <a:schemeClr val="tx1"/>
                </a:solidFill>
              </a:rPr>
              <a:t>贿赂金额：</a:t>
            </a:r>
            <a:r>
              <a:rPr lang="en-US" altLang="zh-CN" sz="1200" dirty="0" smtClean="0">
                <a:solidFill>
                  <a:schemeClr val="tx1"/>
                </a:solidFill>
              </a:rPr>
              <a:t>$2</a:t>
            </a:r>
          </a:p>
          <a:p>
            <a:pPr algn="ctr"/>
            <a:r>
              <a:rPr lang="zh-CN" altLang="en-US" sz="1200" dirty="0" smtClean="0">
                <a:solidFill>
                  <a:schemeClr val="tx1"/>
                </a:solidFill>
              </a:rPr>
              <a:t>接受的提议：</a:t>
            </a:r>
            <a:r>
              <a:rPr lang="en-US" altLang="zh-CN" sz="1200" dirty="0" smtClean="0">
                <a:solidFill>
                  <a:schemeClr val="tx1"/>
                </a:solidFill>
              </a:rPr>
              <a:t>1</a:t>
            </a:r>
            <a:r>
              <a:rPr lang="zh-CN" altLang="en-US" sz="1200" dirty="0" smtClean="0">
                <a:solidFill>
                  <a:schemeClr val="tx1"/>
                </a:solidFill>
              </a:rPr>
              <a:t>号提议</a:t>
            </a:r>
            <a:endParaRPr lang="zh-CN" altLang="en-US" sz="1200" dirty="0">
              <a:solidFill>
                <a:schemeClr val="tx1"/>
              </a:solidFill>
            </a:endParaRPr>
          </a:p>
          <a:p>
            <a:pPr algn="ctr"/>
            <a:endParaRPr lang="en-US" altLang="zh-CN" sz="1200" dirty="0" smtClean="0">
              <a:solidFill>
                <a:schemeClr val="tx1"/>
              </a:solidFill>
            </a:endParaRPr>
          </a:p>
        </p:txBody>
      </p:sp>
      <p:sp>
        <p:nvSpPr>
          <p:cNvPr id="30" name="矩形 29"/>
          <p:cNvSpPr/>
          <p:nvPr/>
        </p:nvSpPr>
        <p:spPr>
          <a:xfrm>
            <a:off x="8163591" y="3756181"/>
            <a:ext cx="1671898"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2</a:t>
            </a:r>
          </a:p>
          <a:p>
            <a:pPr algn="ctr"/>
            <a:r>
              <a:rPr lang="zh-CN" altLang="en-US" sz="1200" dirty="0">
                <a:solidFill>
                  <a:schemeClr val="tx1"/>
                </a:solidFill>
              </a:rPr>
              <a:t>贿赂金额：</a:t>
            </a:r>
            <a:r>
              <a:rPr lang="en-US" altLang="zh-CN" sz="1200" dirty="0" smtClean="0">
                <a:solidFill>
                  <a:schemeClr val="tx1"/>
                </a:solidFill>
              </a:rPr>
              <a:t>$2</a:t>
            </a:r>
            <a:endParaRPr lang="zh-CN" altLang="en-US" sz="1200" dirty="0">
              <a:solidFill>
                <a:schemeClr val="tx1"/>
              </a:solidFill>
            </a:endParaRPr>
          </a:p>
          <a:p>
            <a:pPr algn="ctr"/>
            <a:endParaRPr lang="en-US" altLang="zh-CN" sz="1200" dirty="0" smtClean="0">
              <a:solidFill>
                <a:schemeClr val="tx1"/>
              </a:solidFill>
            </a:endParaRPr>
          </a:p>
        </p:txBody>
      </p:sp>
      <p:sp>
        <p:nvSpPr>
          <p:cNvPr id="31" name="矩形 30"/>
          <p:cNvSpPr/>
          <p:nvPr/>
        </p:nvSpPr>
        <p:spPr>
          <a:xfrm>
            <a:off x="8200371" y="4966926"/>
            <a:ext cx="1723800"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3</a:t>
            </a:r>
          </a:p>
          <a:p>
            <a:pPr algn="ctr"/>
            <a:r>
              <a:rPr lang="zh-CN" altLang="en-US" sz="1200" dirty="0">
                <a:solidFill>
                  <a:schemeClr val="tx1"/>
                </a:solidFill>
              </a:rPr>
              <a:t>贿赂金额：</a:t>
            </a:r>
            <a:r>
              <a:rPr lang="en-US" altLang="zh-CN" sz="1200" dirty="0" smtClean="0">
                <a:solidFill>
                  <a:schemeClr val="tx1"/>
                </a:solidFill>
              </a:rPr>
              <a:t>$1</a:t>
            </a:r>
          </a:p>
          <a:p>
            <a:pPr algn="ctr"/>
            <a:r>
              <a:rPr lang="zh-CN" altLang="en-US" sz="1200" dirty="0" smtClean="0">
                <a:solidFill>
                  <a:schemeClr val="tx1"/>
                </a:solidFill>
              </a:rPr>
              <a:t>接受的提议：</a:t>
            </a:r>
            <a:r>
              <a:rPr lang="en-US" altLang="zh-CN" sz="1200" dirty="0" smtClean="0">
                <a:solidFill>
                  <a:schemeClr val="tx1"/>
                </a:solidFill>
              </a:rPr>
              <a:t>1</a:t>
            </a:r>
            <a:r>
              <a:rPr lang="zh-CN" altLang="en-US" sz="1200" dirty="0" smtClean="0">
                <a:solidFill>
                  <a:schemeClr val="tx1"/>
                </a:solidFill>
              </a:rPr>
              <a:t>号提议</a:t>
            </a:r>
            <a:endParaRPr lang="zh-CN" altLang="en-US" sz="1200" dirty="0">
              <a:solidFill>
                <a:schemeClr val="tx1"/>
              </a:solidFill>
            </a:endParaRPr>
          </a:p>
          <a:p>
            <a:pPr algn="ctr"/>
            <a:endParaRPr lang="en-US" altLang="zh-CN" sz="1200" dirty="0" smtClean="0">
              <a:solidFill>
                <a:schemeClr val="tx1"/>
              </a:solidFill>
            </a:endParaRPr>
          </a:p>
        </p:txBody>
      </p:sp>
      <p:sp>
        <p:nvSpPr>
          <p:cNvPr id="32" name="矩形 31"/>
          <p:cNvSpPr/>
          <p:nvPr/>
        </p:nvSpPr>
        <p:spPr>
          <a:xfrm>
            <a:off x="10595262" y="2558480"/>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sp>
        <p:nvSpPr>
          <p:cNvPr id="34" name="文本框 33"/>
          <p:cNvSpPr txBox="1"/>
          <p:nvPr/>
        </p:nvSpPr>
        <p:spPr>
          <a:xfrm>
            <a:off x="7275633" y="3612835"/>
            <a:ext cx="1253954" cy="307777"/>
          </a:xfrm>
          <a:prstGeom prst="rect">
            <a:avLst/>
          </a:prstGeom>
          <a:noFill/>
        </p:spPr>
        <p:txBody>
          <a:bodyPr wrap="square" rtlCol="0">
            <a:spAutoFit/>
          </a:bodyPr>
          <a:lstStyle/>
          <a:p>
            <a:r>
              <a:rPr lang="zh-CN" altLang="en-US" sz="1400" dirty="0" smtClean="0"/>
              <a:t>拒绝</a:t>
            </a:r>
            <a:endParaRPr lang="zh-CN" altLang="en-US" sz="1000" dirty="0"/>
          </a:p>
        </p:txBody>
      </p:sp>
      <p:sp>
        <p:nvSpPr>
          <p:cNvPr id="35" name="文本框 34"/>
          <p:cNvSpPr txBox="1"/>
          <p:nvPr/>
        </p:nvSpPr>
        <p:spPr>
          <a:xfrm>
            <a:off x="7082835" y="4889082"/>
            <a:ext cx="1253954" cy="307777"/>
          </a:xfrm>
          <a:prstGeom prst="rect">
            <a:avLst/>
          </a:prstGeom>
          <a:noFill/>
        </p:spPr>
        <p:txBody>
          <a:bodyPr wrap="square" rtlCol="0">
            <a:spAutoFit/>
          </a:bodyPr>
          <a:lstStyle/>
          <a:p>
            <a:r>
              <a:rPr lang="zh-CN" altLang="en-US" sz="1400" dirty="0" smtClean="0"/>
              <a:t>接受</a:t>
            </a:r>
            <a:r>
              <a:rPr lang="en-US" altLang="zh-CN" sz="1400" dirty="0" smtClean="0"/>
              <a:t>1</a:t>
            </a:r>
            <a:r>
              <a:rPr lang="zh-CN" altLang="en-US" sz="1400" dirty="0" smtClean="0"/>
              <a:t>号提议</a:t>
            </a:r>
            <a:endParaRPr lang="zh-CN" altLang="en-US" sz="1000" dirty="0"/>
          </a:p>
        </p:txBody>
      </p:sp>
      <p:cxnSp>
        <p:nvCxnSpPr>
          <p:cNvPr id="4" name="直接箭头连接符 3"/>
          <p:cNvCxnSpPr>
            <a:stCxn id="30" idx="1"/>
            <a:endCxn id="28" idx="3"/>
          </p:cNvCxnSpPr>
          <p:nvPr/>
        </p:nvCxnSpPr>
        <p:spPr>
          <a:xfrm flipH="1" flipV="1">
            <a:off x="7038721" y="4030010"/>
            <a:ext cx="1124870" cy="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7038721" y="5196859"/>
            <a:ext cx="1058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424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sp>
        <p:nvSpPr>
          <p:cNvPr id="5" name="文本框 4"/>
          <p:cNvSpPr txBox="1"/>
          <p:nvPr/>
        </p:nvSpPr>
        <p:spPr>
          <a:xfrm>
            <a:off x="2285999" y="1702442"/>
            <a:ext cx="306494" cy="369332"/>
          </a:xfrm>
          <a:prstGeom prst="rect">
            <a:avLst/>
          </a:prstGeom>
          <a:noFill/>
        </p:spPr>
        <p:txBody>
          <a:bodyPr wrap="none" rtlCol="0">
            <a:spAutoFit/>
          </a:bodyPr>
          <a:lstStyle/>
          <a:p>
            <a:r>
              <a:rPr lang="en-US" altLang="zh-CN" dirty="0" smtClean="0"/>
              <a:t>9</a:t>
            </a:r>
            <a:endParaRPr lang="zh-CN" altLang="en-US" dirty="0"/>
          </a:p>
        </p:txBody>
      </p:sp>
      <p:sp>
        <p:nvSpPr>
          <p:cNvPr id="12" name="文本框 11"/>
          <p:cNvSpPr txBox="1"/>
          <p:nvPr/>
        </p:nvSpPr>
        <p:spPr>
          <a:xfrm>
            <a:off x="8714508" y="1702442"/>
            <a:ext cx="428322" cy="369332"/>
          </a:xfrm>
          <a:prstGeom prst="rect">
            <a:avLst/>
          </a:prstGeom>
          <a:noFill/>
        </p:spPr>
        <p:txBody>
          <a:bodyPr wrap="none" rtlCol="0">
            <a:spAutoFit/>
          </a:bodyPr>
          <a:lstStyle/>
          <a:p>
            <a:r>
              <a:rPr lang="en-US" altLang="zh-CN" dirty="0" smtClean="0"/>
              <a:t>10</a:t>
            </a:r>
            <a:endParaRPr lang="zh-CN" altLang="en-US" dirty="0"/>
          </a:p>
        </p:txBody>
      </p:sp>
      <p:sp>
        <p:nvSpPr>
          <p:cNvPr id="11" name="矩形 10"/>
          <p:cNvSpPr/>
          <p:nvPr/>
        </p:nvSpPr>
        <p:spPr>
          <a:xfrm>
            <a:off x="587305" y="2558481"/>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13" name="矩形 12"/>
          <p:cNvSpPr/>
          <p:nvPr/>
        </p:nvSpPr>
        <p:spPr>
          <a:xfrm>
            <a:off x="2014777" y="2575088"/>
            <a:ext cx="1671899"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1</a:t>
            </a:r>
          </a:p>
          <a:p>
            <a:pPr algn="ctr"/>
            <a:r>
              <a:rPr lang="zh-CN" altLang="en-US" sz="1200" dirty="0">
                <a:solidFill>
                  <a:schemeClr val="tx1"/>
                </a:solidFill>
              </a:rPr>
              <a:t>贿赂金额：</a:t>
            </a:r>
            <a:r>
              <a:rPr lang="en-US" altLang="zh-CN" sz="1200" dirty="0" smtClean="0">
                <a:solidFill>
                  <a:schemeClr val="tx1"/>
                </a:solidFill>
              </a:rPr>
              <a:t>$2</a:t>
            </a:r>
          </a:p>
          <a:p>
            <a:pPr algn="ctr"/>
            <a:r>
              <a:rPr lang="zh-CN" altLang="en-US" sz="1200" dirty="0" smtClean="0">
                <a:solidFill>
                  <a:schemeClr val="tx1"/>
                </a:solidFill>
              </a:rPr>
              <a:t>接受的提议：</a:t>
            </a:r>
            <a:r>
              <a:rPr lang="en-US" altLang="zh-CN" sz="1200" dirty="0" smtClean="0">
                <a:solidFill>
                  <a:schemeClr val="tx1"/>
                </a:solidFill>
              </a:rPr>
              <a:t>1</a:t>
            </a:r>
            <a:r>
              <a:rPr lang="zh-CN" altLang="en-US" sz="1200" dirty="0" smtClean="0">
                <a:solidFill>
                  <a:schemeClr val="tx1"/>
                </a:solidFill>
              </a:rPr>
              <a:t>号提议</a:t>
            </a:r>
            <a:endParaRPr lang="zh-CN" altLang="en-US" sz="1200" dirty="0">
              <a:solidFill>
                <a:schemeClr val="tx1"/>
              </a:solidFill>
            </a:endParaRPr>
          </a:p>
          <a:p>
            <a:pPr algn="ctr"/>
            <a:endParaRPr lang="en-US" altLang="zh-CN" sz="1200" dirty="0" smtClean="0">
              <a:solidFill>
                <a:schemeClr val="tx1"/>
              </a:solidFill>
            </a:endParaRPr>
          </a:p>
        </p:txBody>
      </p:sp>
      <p:sp>
        <p:nvSpPr>
          <p:cNvPr id="14" name="矩形 13"/>
          <p:cNvSpPr/>
          <p:nvPr/>
        </p:nvSpPr>
        <p:spPr>
          <a:xfrm>
            <a:off x="2034078" y="3789397"/>
            <a:ext cx="1671898"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2</a:t>
            </a:r>
          </a:p>
          <a:p>
            <a:pPr algn="ctr"/>
            <a:r>
              <a:rPr lang="zh-CN" altLang="en-US" sz="1200" dirty="0">
                <a:solidFill>
                  <a:schemeClr val="tx1"/>
                </a:solidFill>
              </a:rPr>
              <a:t>贿赂金额：</a:t>
            </a:r>
            <a:r>
              <a:rPr lang="en-US" altLang="zh-CN" sz="1200" dirty="0" smtClean="0">
                <a:solidFill>
                  <a:schemeClr val="tx1"/>
                </a:solidFill>
              </a:rPr>
              <a:t>$2</a:t>
            </a:r>
            <a:endParaRPr lang="zh-CN" altLang="en-US" sz="1200" dirty="0">
              <a:solidFill>
                <a:schemeClr val="tx1"/>
              </a:solidFill>
            </a:endParaRPr>
          </a:p>
          <a:p>
            <a:pPr algn="ctr"/>
            <a:endParaRPr lang="en-US" altLang="zh-CN" sz="1200" dirty="0" smtClean="0">
              <a:solidFill>
                <a:schemeClr val="tx1"/>
              </a:solidFill>
            </a:endParaRPr>
          </a:p>
        </p:txBody>
      </p:sp>
      <p:sp>
        <p:nvSpPr>
          <p:cNvPr id="15" name="矩形 14"/>
          <p:cNvSpPr/>
          <p:nvPr/>
        </p:nvSpPr>
        <p:spPr>
          <a:xfrm>
            <a:off x="2070858" y="5000142"/>
            <a:ext cx="1723800"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3</a:t>
            </a:r>
          </a:p>
          <a:p>
            <a:pPr algn="ctr"/>
            <a:r>
              <a:rPr lang="zh-CN" altLang="en-US" sz="1200" dirty="0">
                <a:solidFill>
                  <a:schemeClr val="tx1"/>
                </a:solidFill>
              </a:rPr>
              <a:t>贿赂金额：</a:t>
            </a:r>
            <a:r>
              <a:rPr lang="en-US" altLang="zh-CN" sz="1200" dirty="0" smtClean="0">
                <a:solidFill>
                  <a:schemeClr val="tx1"/>
                </a:solidFill>
              </a:rPr>
              <a:t>$1</a:t>
            </a:r>
          </a:p>
          <a:p>
            <a:pPr algn="ctr"/>
            <a:r>
              <a:rPr lang="zh-CN" altLang="en-US" sz="1200" dirty="0" smtClean="0">
                <a:solidFill>
                  <a:schemeClr val="tx1"/>
                </a:solidFill>
              </a:rPr>
              <a:t>接受的提议：</a:t>
            </a:r>
            <a:r>
              <a:rPr lang="en-US" altLang="zh-CN" sz="1200" dirty="0" smtClean="0">
                <a:solidFill>
                  <a:schemeClr val="tx1"/>
                </a:solidFill>
              </a:rPr>
              <a:t>1</a:t>
            </a:r>
            <a:r>
              <a:rPr lang="zh-CN" altLang="en-US" sz="1200" dirty="0" smtClean="0">
                <a:solidFill>
                  <a:schemeClr val="tx1"/>
                </a:solidFill>
              </a:rPr>
              <a:t>号提议</a:t>
            </a:r>
            <a:endParaRPr lang="zh-CN" altLang="en-US" sz="1200" dirty="0">
              <a:solidFill>
                <a:schemeClr val="tx1"/>
              </a:solidFill>
            </a:endParaRPr>
          </a:p>
          <a:p>
            <a:pPr algn="ctr"/>
            <a:endParaRPr lang="en-US" altLang="zh-CN" sz="1200" dirty="0" smtClean="0">
              <a:solidFill>
                <a:schemeClr val="tx1"/>
              </a:solidFill>
            </a:endParaRPr>
          </a:p>
        </p:txBody>
      </p:sp>
      <p:sp>
        <p:nvSpPr>
          <p:cNvPr id="16" name="矩形 15"/>
          <p:cNvSpPr/>
          <p:nvPr/>
        </p:nvSpPr>
        <p:spPr>
          <a:xfrm>
            <a:off x="5242535" y="2599915"/>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sp>
        <p:nvSpPr>
          <p:cNvPr id="18" name="文本框 17"/>
          <p:cNvSpPr txBox="1"/>
          <p:nvPr/>
        </p:nvSpPr>
        <p:spPr>
          <a:xfrm>
            <a:off x="3705976" y="2632429"/>
            <a:ext cx="1712499" cy="738664"/>
          </a:xfrm>
          <a:prstGeom prst="rect">
            <a:avLst/>
          </a:prstGeom>
          <a:noFill/>
        </p:spPr>
        <p:txBody>
          <a:bodyPr wrap="square" rtlCol="0">
            <a:spAutoFit/>
          </a:bodyPr>
          <a:lstStyle/>
          <a:p>
            <a:r>
              <a:rPr lang="zh-CN" altLang="en-US" sz="1400" dirty="0" smtClean="0"/>
              <a:t>仍然提交</a:t>
            </a:r>
            <a:r>
              <a:rPr lang="en-US" altLang="zh-CN" sz="1400" dirty="0" smtClean="0"/>
              <a:t>1</a:t>
            </a:r>
            <a:r>
              <a:rPr lang="zh-CN" altLang="en-US" sz="1400" dirty="0" smtClean="0"/>
              <a:t>号协议</a:t>
            </a:r>
            <a:endParaRPr lang="en-US" altLang="zh-CN" sz="1400" dirty="0" smtClean="0"/>
          </a:p>
          <a:p>
            <a:r>
              <a:rPr lang="en-US" altLang="zh-CN" sz="1400" dirty="0" smtClean="0"/>
              <a:t>(</a:t>
            </a:r>
            <a:r>
              <a:rPr lang="zh-CN" altLang="en-US" sz="1400" dirty="0" smtClean="0"/>
              <a:t>带着之前的信息：已贿赂</a:t>
            </a:r>
            <a:r>
              <a:rPr lang="en-US" altLang="zh-CN" sz="1400" dirty="0" smtClean="0"/>
              <a:t>$2)</a:t>
            </a:r>
            <a:endParaRPr lang="zh-CN" altLang="en-US" sz="1000" dirty="0"/>
          </a:p>
        </p:txBody>
      </p:sp>
      <p:cxnSp>
        <p:nvCxnSpPr>
          <p:cNvPr id="20" name="直接箭头连接符 19"/>
          <p:cNvCxnSpPr/>
          <p:nvPr/>
        </p:nvCxnSpPr>
        <p:spPr>
          <a:xfrm flipH="1">
            <a:off x="3686677" y="2852361"/>
            <a:ext cx="1555858" cy="13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725275" y="3829134"/>
            <a:ext cx="1712499" cy="738664"/>
          </a:xfrm>
          <a:prstGeom prst="rect">
            <a:avLst/>
          </a:prstGeom>
          <a:noFill/>
        </p:spPr>
        <p:txBody>
          <a:bodyPr wrap="square" rtlCol="0">
            <a:spAutoFit/>
          </a:bodyPr>
          <a:lstStyle/>
          <a:p>
            <a:r>
              <a:rPr lang="zh-CN" altLang="en-US" sz="1400" dirty="0" smtClean="0"/>
              <a:t>仍然提交</a:t>
            </a:r>
            <a:r>
              <a:rPr lang="en-US" altLang="zh-CN" sz="1400" dirty="0" smtClean="0"/>
              <a:t>1</a:t>
            </a:r>
            <a:r>
              <a:rPr lang="zh-CN" altLang="en-US" sz="1400" dirty="0" smtClean="0"/>
              <a:t>号协议</a:t>
            </a:r>
            <a:endParaRPr lang="en-US" altLang="zh-CN" sz="1400" dirty="0" smtClean="0"/>
          </a:p>
          <a:p>
            <a:r>
              <a:rPr lang="en-US" altLang="zh-CN" sz="1400" dirty="0" smtClean="0"/>
              <a:t>(</a:t>
            </a:r>
            <a:r>
              <a:rPr lang="zh-CN" altLang="en-US" sz="1400" dirty="0" smtClean="0"/>
              <a:t>带着之前的信息：已贿赂</a:t>
            </a:r>
            <a:r>
              <a:rPr lang="en-US" altLang="zh-CN" sz="1400" dirty="0" smtClean="0"/>
              <a:t>$2)</a:t>
            </a:r>
            <a:endParaRPr lang="zh-CN" altLang="en-US" sz="1000" dirty="0"/>
          </a:p>
        </p:txBody>
      </p:sp>
      <p:cxnSp>
        <p:nvCxnSpPr>
          <p:cNvPr id="22" name="直接箭头连接符 21"/>
          <p:cNvCxnSpPr/>
          <p:nvPr/>
        </p:nvCxnSpPr>
        <p:spPr>
          <a:xfrm flipH="1">
            <a:off x="3705976" y="4049066"/>
            <a:ext cx="1555858" cy="13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659395" y="2576411"/>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1</a:t>
            </a:r>
            <a:endParaRPr lang="zh-CN" altLang="en-US" sz="1200" dirty="0">
              <a:solidFill>
                <a:schemeClr val="tx1"/>
              </a:solidFill>
            </a:endParaRPr>
          </a:p>
        </p:txBody>
      </p:sp>
      <p:sp>
        <p:nvSpPr>
          <p:cNvPr id="24" name="矩形 23"/>
          <p:cNvSpPr/>
          <p:nvPr/>
        </p:nvSpPr>
        <p:spPr>
          <a:xfrm>
            <a:off x="8106167" y="2650359"/>
            <a:ext cx="1671899"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1</a:t>
            </a:r>
          </a:p>
          <a:p>
            <a:pPr algn="ctr"/>
            <a:r>
              <a:rPr lang="zh-CN" altLang="en-US" sz="1200" dirty="0">
                <a:solidFill>
                  <a:schemeClr val="tx1"/>
                </a:solidFill>
              </a:rPr>
              <a:t>贿赂金额：</a:t>
            </a:r>
            <a:r>
              <a:rPr lang="en-US" altLang="zh-CN" sz="1200" dirty="0" smtClean="0">
                <a:solidFill>
                  <a:schemeClr val="tx1"/>
                </a:solidFill>
              </a:rPr>
              <a:t>$2</a:t>
            </a:r>
          </a:p>
          <a:p>
            <a:pPr algn="ctr"/>
            <a:r>
              <a:rPr lang="zh-CN" altLang="en-US" sz="1200" dirty="0" smtClean="0">
                <a:solidFill>
                  <a:schemeClr val="tx1"/>
                </a:solidFill>
              </a:rPr>
              <a:t>接受的提议：</a:t>
            </a:r>
            <a:r>
              <a:rPr lang="en-US" altLang="zh-CN" sz="1200" dirty="0" smtClean="0">
                <a:solidFill>
                  <a:schemeClr val="tx1"/>
                </a:solidFill>
              </a:rPr>
              <a:t>1</a:t>
            </a:r>
            <a:r>
              <a:rPr lang="zh-CN" altLang="en-US" sz="1200" dirty="0" smtClean="0">
                <a:solidFill>
                  <a:schemeClr val="tx1"/>
                </a:solidFill>
              </a:rPr>
              <a:t>号提议</a:t>
            </a:r>
            <a:endParaRPr lang="zh-CN" altLang="en-US" sz="1200" dirty="0">
              <a:solidFill>
                <a:schemeClr val="tx1"/>
              </a:solidFill>
            </a:endParaRPr>
          </a:p>
          <a:p>
            <a:pPr algn="ctr"/>
            <a:endParaRPr lang="en-US" altLang="zh-CN" sz="1200" dirty="0" smtClean="0">
              <a:solidFill>
                <a:schemeClr val="tx1"/>
              </a:solidFill>
            </a:endParaRPr>
          </a:p>
        </p:txBody>
      </p:sp>
      <p:sp>
        <p:nvSpPr>
          <p:cNvPr id="25" name="矩形 24"/>
          <p:cNvSpPr/>
          <p:nvPr/>
        </p:nvSpPr>
        <p:spPr>
          <a:xfrm>
            <a:off x="8106168" y="3672347"/>
            <a:ext cx="1671898" cy="689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2</a:t>
            </a:r>
          </a:p>
          <a:p>
            <a:pPr algn="ctr"/>
            <a:r>
              <a:rPr lang="zh-CN" altLang="en-US" sz="1200" dirty="0">
                <a:solidFill>
                  <a:schemeClr val="tx1"/>
                </a:solidFill>
              </a:rPr>
              <a:t>贿赂金额：</a:t>
            </a:r>
            <a:r>
              <a:rPr lang="en-US" altLang="zh-CN" sz="1200" dirty="0" smtClean="0">
                <a:solidFill>
                  <a:schemeClr val="tx1"/>
                </a:solidFill>
              </a:rPr>
              <a:t>$2</a:t>
            </a:r>
          </a:p>
          <a:p>
            <a:pPr algn="ctr"/>
            <a:r>
              <a:rPr lang="zh-CN" altLang="en-US" sz="1200" dirty="0">
                <a:solidFill>
                  <a:schemeClr val="tx1"/>
                </a:solidFill>
              </a:rPr>
              <a:t>接受的提议：</a:t>
            </a:r>
            <a:r>
              <a:rPr lang="en-US" altLang="zh-CN" sz="1200" dirty="0">
                <a:solidFill>
                  <a:schemeClr val="tx1"/>
                </a:solidFill>
              </a:rPr>
              <a:t>1</a:t>
            </a:r>
            <a:r>
              <a:rPr lang="zh-CN" altLang="en-US" sz="1200" dirty="0" smtClean="0">
                <a:solidFill>
                  <a:schemeClr val="tx1"/>
                </a:solidFill>
              </a:rPr>
              <a:t>号</a:t>
            </a:r>
            <a:r>
              <a:rPr lang="zh-CN" altLang="en-US" sz="1200" dirty="0">
                <a:solidFill>
                  <a:schemeClr val="tx1"/>
                </a:solidFill>
              </a:rPr>
              <a:t>提议</a:t>
            </a:r>
          </a:p>
          <a:p>
            <a:pPr algn="ctr"/>
            <a:endParaRPr lang="en-US" altLang="zh-CN" sz="1200" dirty="0" smtClean="0">
              <a:solidFill>
                <a:schemeClr val="tx1"/>
              </a:solidFill>
            </a:endParaRPr>
          </a:p>
        </p:txBody>
      </p:sp>
      <p:sp>
        <p:nvSpPr>
          <p:cNvPr id="26" name="矩形 25"/>
          <p:cNvSpPr/>
          <p:nvPr/>
        </p:nvSpPr>
        <p:spPr>
          <a:xfrm>
            <a:off x="8142948" y="5018072"/>
            <a:ext cx="1723800" cy="5545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200" dirty="0" smtClean="0">
              <a:solidFill>
                <a:schemeClr val="tx1"/>
              </a:solidFill>
            </a:endParaRPr>
          </a:p>
          <a:p>
            <a:pPr algn="ctr"/>
            <a:r>
              <a:rPr lang="zh-CN" altLang="en-US" sz="1200" dirty="0" smtClean="0">
                <a:solidFill>
                  <a:schemeClr val="tx1"/>
                </a:solidFill>
              </a:rPr>
              <a:t>接收者</a:t>
            </a:r>
            <a:r>
              <a:rPr lang="en-US" altLang="zh-CN" sz="1200" dirty="0" smtClean="0">
                <a:solidFill>
                  <a:schemeClr val="tx1"/>
                </a:solidFill>
              </a:rPr>
              <a:t>3</a:t>
            </a:r>
          </a:p>
          <a:p>
            <a:pPr algn="ctr"/>
            <a:r>
              <a:rPr lang="zh-CN" altLang="en-US" sz="1200" dirty="0">
                <a:solidFill>
                  <a:schemeClr val="tx1"/>
                </a:solidFill>
              </a:rPr>
              <a:t>贿赂金额：</a:t>
            </a:r>
            <a:r>
              <a:rPr lang="en-US" altLang="zh-CN" sz="1200" dirty="0" smtClean="0">
                <a:solidFill>
                  <a:schemeClr val="tx1"/>
                </a:solidFill>
              </a:rPr>
              <a:t>$1</a:t>
            </a:r>
          </a:p>
          <a:p>
            <a:pPr algn="ctr"/>
            <a:r>
              <a:rPr lang="zh-CN" altLang="en-US" sz="1200" dirty="0" smtClean="0">
                <a:solidFill>
                  <a:schemeClr val="tx1"/>
                </a:solidFill>
              </a:rPr>
              <a:t>接受的提议：</a:t>
            </a:r>
            <a:r>
              <a:rPr lang="en-US" altLang="zh-CN" sz="1200" dirty="0" smtClean="0">
                <a:solidFill>
                  <a:schemeClr val="tx1"/>
                </a:solidFill>
              </a:rPr>
              <a:t>1</a:t>
            </a:r>
            <a:r>
              <a:rPr lang="zh-CN" altLang="en-US" sz="1200" dirty="0" smtClean="0">
                <a:solidFill>
                  <a:schemeClr val="tx1"/>
                </a:solidFill>
              </a:rPr>
              <a:t>号提议</a:t>
            </a:r>
            <a:endParaRPr lang="zh-CN" altLang="en-US" sz="1200" dirty="0">
              <a:solidFill>
                <a:schemeClr val="tx1"/>
              </a:solidFill>
            </a:endParaRPr>
          </a:p>
          <a:p>
            <a:pPr algn="ctr"/>
            <a:endParaRPr lang="en-US" altLang="zh-CN" sz="1200" dirty="0" smtClean="0">
              <a:solidFill>
                <a:schemeClr val="tx1"/>
              </a:solidFill>
            </a:endParaRPr>
          </a:p>
        </p:txBody>
      </p:sp>
      <p:sp>
        <p:nvSpPr>
          <p:cNvPr id="27" name="矩形 26"/>
          <p:cNvSpPr/>
          <p:nvPr/>
        </p:nvSpPr>
        <p:spPr>
          <a:xfrm>
            <a:off x="11314625" y="2617845"/>
            <a:ext cx="758538" cy="297627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提议</a:t>
            </a:r>
            <a:r>
              <a:rPr lang="zh-CN" altLang="en-US" sz="1200" dirty="0" smtClean="0">
                <a:solidFill>
                  <a:schemeClr val="tx1"/>
                </a:solidFill>
              </a:rPr>
              <a:t>者</a:t>
            </a:r>
            <a:r>
              <a:rPr lang="en-US" altLang="zh-CN" sz="1200" dirty="0" smtClean="0">
                <a:solidFill>
                  <a:schemeClr val="tx1"/>
                </a:solidFill>
              </a:rPr>
              <a:t>2</a:t>
            </a:r>
            <a:endParaRPr lang="zh-CN" altLang="en-US" sz="1200" dirty="0">
              <a:solidFill>
                <a:schemeClr val="tx1"/>
              </a:solidFill>
            </a:endParaRPr>
          </a:p>
        </p:txBody>
      </p:sp>
      <p:sp>
        <p:nvSpPr>
          <p:cNvPr id="28" name="文本框 27"/>
          <p:cNvSpPr txBox="1"/>
          <p:nvPr/>
        </p:nvSpPr>
        <p:spPr>
          <a:xfrm>
            <a:off x="9778066" y="2650359"/>
            <a:ext cx="1712499" cy="307777"/>
          </a:xfrm>
          <a:prstGeom prst="rect">
            <a:avLst/>
          </a:prstGeom>
          <a:noFill/>
        </p:spPr>
        <p:txBody>
          <a:bodyPr wrap="square" rtlCol="0">
            <a:spAutoFit/>
          </a:bodyPr>
          <a:lstStyle/>
          <a:p>
            <a:r>
              <a:rPr lang="zh-CN" altLang="en-US" sz="1400" dirty="0" smtClean="0"/>
              <a:t>接受</a:t>
            </a:r>
            <a:r>
              <a:rPr lang="en-US" altLang="zh-CN" sz="1400" dirty="0" smtClean="0"/>
              <a:t>1</a:t>
            </a:r>
            <a:r>
              <a:rPr lang="zh-CN" altLang="en-US" sz="1400" dirty="0" smtClean="0"/>
              <a:t>号提议</a:t>
            </a:r>
            <a:endParaRPr lang="zh-CN" altLang="en-US" sz="1000" dirty="0"/>
          </a:p>
        </p:txBody>
      </p:sp>
      <p:sp>
        <p:nvSpPr>
          <p:cNvPr id="30" name="文本框 29"/>
          <p:cNvSpPr txBox="1"/>
          <p:nvPr/>
        </p:nvSpPr>
        <p:spPr>
          <a:xfrm>
            <a:off x="9866748" y="3829134"/>
            <a:ext cx="1712499" cy="307777"/>
          </a:xfrm>
          <a:prstGeom prst="rect">
            <a:avLst/>
          </a:prstGeom>
          <a:noFill/>
        </p:spPr>
        <p:txBody>
          <a:bodyPr wrap="square" rtlCol="0">
            <a:spAutoFit/>
          </a:bodyPr>
          <a:lstStyle/>
          <a:p>
            <a:r>
              <a:rPr lang="zh-CN" altLang="en-US" sz="1400" dirty="0" smtClean="0"/>
              <a:t>接受</a:t>
            </a:r>
            <a:r>
              <a:rPr lang="en-US" altLang="zh-CN" sz="1400" dirty="0" smtClean="0"/>
              <a:t>1</a:t>
            </a:r>
            <a:r>
              <a:rPr lang="zh-CN" altLang="en-US" sz="1400" dirty="0" smtClean="0"/>
              <a:t>号提议</a:t>
            </a:r>
            <a:endParaRPr lang="zh-CN" altLang="en-US" sz="1400" dirty="0"/>
          </a:p>
        </p:txBody>
      </p:sp>
      <p:cxnSp>
        <p:nvCxnSpPr>
          <p:cNvPr id="6" name="直接箭头连接符 5"/>
          <p:cNvCxnSpPr/>
          <p:nvPr/>
        </p:nvCxnSpPr>
        <p:spPr>
          <a:xfrm>
            <a:off x="9778066" y="2990650"/>
            <a:ext cx="1447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9778066" y="4124425"/>
            <a:ext cx="1447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5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Paxos</a:t>
            </a:r>
            <a:r>
              <a:rPr lang="zh-CN" altLang="en-US" sz="4000" dirty="0" smtClean="0"/>
              <a:t>例二</a:t>
            </a:r>
            <a:endParaRPr lang="zh-CN" altLang="en-US" sz="4000" dirty="0"/>
          </a:p>
        </p:txBody>
      </p:sp>
      <p:sp>
        <p:nvSpPr>
          <p:cNvPr id="3" name="文本框 2"/>
          <p:cNvSpPr txBox="1"/>
          <p:nvPr/>
        </p:nvSpPr>
        <p:spPr>
          <a:xfrm>
            <a:off x="488373" y="1527464"/>
            <a:ext cx="6580648" cy="369332"/>
          </a:xfrm>
          <a:prstGeom prst="rect">
            <a:avLst/>
          </a:prstGeom>
          <a:noFill/>
        </p:spPr>
        <p:txBody>
          <a:bodyPr wrap="none" rtlCol="0">
            <a:spAutoFit/>
          </a:bodyPr>
          <a:lstStyle/>
          <a:p>
            <a:r>
              <a:rPr lang="zh-CN" altLang="zh-CN" dirty="0"/>
              <a:t>如果</a:t>
            </a:r>
            <a:r>
              <a:rPr lang="en-US" altLang="zh-CN" dirty="0"/>
              <a:t>“</a:t>
            </a:r>
            <a:r>
              <a:rPr lang="zh-CN" altLang="zh-CN" dirty="0"/>
              <a:t>提议者</a:t>
            </a:r>
            <a:r>
              <a:rPr lang="en-US" altLang="zh-CN" dirty="0"/>
              <a:t>2”</a:t>
            </a:r>
            <a:r>
              <a:rPr lang="zh-CN" altLang="zh-CN" dirty="0"/>
              <a:t>第一次先去贿赂</a:t>
            </a:r>
            <a:r>
              <a:rPr lang="en-US" altLang="zh-CN" dirty="0"/>
              <a:t>“</a:t>
            </a:r>
            <a:r>
              <a:rPr lang="zh-CN" altLang="zh-CN" dirty="0"/>
              <a:t>接受者</a:t>
            </a:r>
            <a:r>
              <a:rPr lang="en-US" altLang="zh-CN" dirty="0"/>
              <a:t>2”“</a:t>
            </a:r>
            <a:r>
              <a:rPr lang="zh-CN" altLang="zh-CN" dirty="0"/>
              <a:t>接受者</a:t>
            </a:r>
            <a:r>
              <a:rPr lang="en-US" altLang="zh-CN" dirty="0"/>
              <a:t>3”</a:t>
            </a:r>
            <a:r>
              <a:rPr lang="zh-CN" altLang="zh-CN" dirty="0"/>
              <a:t>会发生什么？</a:t>
            </a:r>
            <a:endParaRPr lang="zh-CN" altLang="en-US" dirty="0"/>
          </a:p>
        </p:txBody>
      </p:sp>
      <p:sp>
        <p:nvSpPr>
          <p:cNvPr id="4" name="文本框 3"/>
          <p:cNvSpPr txBox="1"/>
          <p:nvPr/>
        </p:nvSpPr>
        <p:spPr>
          <a:xfrm>
            <a:off x="488373" y="2306782"/>
            <a:ext cx="4923143" cy="646331"/>
          </a:xfrm>
          <a:prstGeom prst="rect">
            <a:avLst/>
          </a:prstGeom>
          <a:noFill/>
        </p:spPr>
        <p:txBody>
          <a:bodyPr wrap="none" rtlCol="0">
            <a:spAutoFit/>
          </a:bodyPr>
          <a:lstStyle/>
          <a:p>
            <a:r>
              <a:rPr lang="zh-CN" altLang="zh-CN" dirty="0"/>
              <a:t>那很可能</a:t>
            </a:r>
            <a:r>
              <a:rPr lang="en-US" altLang="zh-CN" dirty="0"/>
              <a:t>1</a:t>
            </a:r>
            <a:r>
              <a:rPr lang="zh-CN" altLang="zh-CN" dirty="0"/>
              <a:t>号提议就不会成为最终选出的提议。</a:t>
            </a:r>
            <a:endParaRPr lang="en-US" altLang="zh-CN" dirty="0"/>
          </a:p>
          <a:p>
            <a:endParaRPr lang="zh-CN" altLang="en-US" dirty="0"/>
          </a:p>
        </p:txBody>
      </p:sp>
      <p:sp>
        <p:nvSpPr>
          <p:cNvPr id="6" name="文本框 5"/>
          <p:cNvSpPr txBox="1"/>
          <p:nvPr/>
        </p:nvSpPr>
        <p:spPr>
          <a:xfrm>
            <a:off x="478114" y="3011903"/>
            <a:ext cx="9866804" cy="923330"/>
          </a:xfrm>
          <a:prstGeom prst="rect">
            <a:avLst/>
          </a:prstGeom>
          <a:noFill/>
        </p:spPr>
        <p:txBody>
          <a:bodyPr wrap="none" rtlCol="0">
            <a:spAutoFit/>
          </a:bodyPr>
          <a:lstStyle/>
          <a:p>
            <a:r>
              <a:rPr lang="zh-CN" altLang="zh-CN" dirty="0"/>
              <a:t>因为当</a:t>
            </a:r>
            <a:r>
              <a:rPr lang="en-US" altLang="zh-CN" dirty="0"/>
              <a:t>“</a:t>
            </a:r>
            <a:r>
              <a:rPr lang="zh-CN" altLang="zh-CN" dirty="0"/>
              <a:t>提议者</a:t>
            </a:r>
            <a:r>
              <a:rPr lang="en-US" altLang="zh-CN" dirty="0"/>
              <a:t>2”</a:t>
            </a:r>
            <a:r>
              <a:rPr lang="zh-CN" altLang="zh-CN" dirty="0"/>
              <a:t>先贿赂到了</a:t>
            </a:r>
            <a:r>
              <a:rPr lang="en-US" altLang="zh-CN" dirty="0"/>
              <a:t>“</a:t>
            </a:r>
            <a:r>
              <a:rPr lang="zh-CN" altLang="zh-CN" dirty="0"/>
              <a:t>接受者</a:t>
            </a:r>
            <a:r>
              <a:rPr lang="en-US" altLang="zh-CN" dirty="0"/>
              <a:t>2”“</a:t>
            </a:r>
            <a:r>
              <a:rPr lang="zh-CN" altLang="zh-CN" dirty="0"/>
              <a:t>接受者</a:t>
            </a:r>
            <a:r>
              <a:rPr lang="en-US" altLang="zh-CN" dirty="0"/>
              <a:t>3”</a:t>
            </a:r>
            <a:r>
              <a:rPr lang="zh-CN" altLang="zh-CN" dirty="0"/>
              <a:t>，那等</a:t>
            </a:r>
            <a:r>
              <a:rPr lang="en-US" altLang="zh-CN" dirty="0"/>
              <a:t>“</a:t>
            </a:r>
            <a:r>
              <a:rPr lang="zh-CN" altLang="zh-CN" dirty="0"/>
              <a:t>提议者</a:t>
            </a:r>
            <a:r>
              <a:rPr lang="en-US" altLang="zh-CN" dirty="0"/>
              <a:t>1”</a:t>
            </a:r>
            <a:r>
              <a:rPr lang="zh-CN" altLang="zh-CN" dirty="0"/>
              <a:t>带着议题再去找这两位的时候</a:t>
            </a:r>
            <a:r>
              <a:rPr lang="zh-CN" altLang="zh-CN" dirty="0" smtClean="0"/>
              <a:t>，</a:t>
            </a:r>
            <a:endParaRPr lang="en-US" altLang="zh-CN" dirty="0" smtClean="0"/>
          </a:p>
          <a:p>
            <a:r>
              <a:rPr lang="zh-CN" altLang="zh-CN" dirty="0" smtClean="0"/>
              <a:t>就</a:t>
            </a:r>
            <a:r>
              <a:rPr lang="zh-CN" altLang="zh-CN" dirty="0"/>
              <a:t>会因为之前贿赂的钱少（</a:t>
            </a:r>
            <a:r>
              <a:rPr lang="en-US" altLang="zh-CN" dirty="0"/>
              <a:t>$1&lt;$2</a:t>
            </a:r>
            <a:r>
              <a:rPr lang="zh-CN" altLang="zh-CN" dirty="0"/>
              <a:t>）而被拒绝。</a:t>
            </a:r>
            <a:endParaRPr lang="en-US" altLang="zh-CN" dirty="0"/>
          </a:p>
          <a:p>
            <a:endParaRPr lang="zh-CN" altLang="en-US" dirty="0"/>
          </a:p>
        </p:txBody>
      </p:sp>
    </p:spTree>
    <p:extLst>
      <p:ext uri="{BB962C8B-B14F-4D97-AF65-F5344CB8AC3E}">
        <p14:creationId xmlns:p14="http://schemas.microsoft.com/office/powerpoint/2010/main" val="4547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Raft</a:t>
            </a:r>
            <a:endParaRPr lang="zh-CN" altLang="en-US" sz="4000" dirty="0"/>
          </a:p>
        </p:txBody>
      </p:sp>
      <p:sp>
        <p:nvSpPr>
          <p:cNvPr id="5" name="文本框 4"/>
          <p:cNvSpPr txBox="1"/>
          <p:nvPr/>
        </p:nvSpPr>
        <p:spPr>
          <a:xfrm>
            <a:off x="838199" y="1537855"/>
            <a:ext cx="10009909" cy="3693319"/>
          </a:xfrm>
          <a:prstGeom prst="rect">
            <a:avLst/>
          </a:prstGeom>
          <a:noFill/>
        </p:spPr>
        <p:txBody>
          <a:bodyPr wrap="square" rtlCol="0">
            <a:spAutoFit/>
          </a:bodyPr>
          <a:lstStyle/>
          <a:p>
            <a:pPr marL="285750" lvl="0" indent="-285750">
              <a:buFont typeface="Wingdings" panose="05000000000000000000" pitchFamily="2" charset="2"/>
              <a:buChar char="l"/>
            </a:pPr>
            <a:r>
              <a:rPr lang="en-US" altLang="zh-CN" dirty="0"/>
              <a:t>Raft </a:t>
            </a:r>
            <a:r>
              <a:rPr lang="zh-CN" altLang="zh-CN" dirty="0"/>
              <a:t>算法是一种少数服从多数的算法，在任何时候一个服务器可以扮演以下角色之一</a:t>
            </a:r>
            <a:r>
              <a:rPr lang="zh-CN" altLang="zh-CN" dirty="0" smtClean="0"/>
              <a:t>：</a:t>
            </a:r>
            <a:endParaRPr lang="en-US" altLang="zh-CN" dirty="0" smtClean="0"/>
          </a:p>
          <a:p>
            <a:pPr marL="285750" lvl="0" indent="-285750">
              <a:buFont typeface="Wingdings" panose="05000000000000000000" pitchFamily="2" charset="2"/>
              <a:buChar char="l"/>
            </a:pPr>
            <a:endParaRPr lang="zh-CN" altLang="zh-CN" dirty="0"/>
          </a:p>
          <a:p>
            <a:pPr marL="285750" lvl="0" indent="-285750">
              <a:buFont typeface="Wingdings" panose="05000000000000000000" pitchFamily="2" charset="2"/>
              <a:buChar char="Ø"/>
            </a:pPr>
            <a:r>
              <a:rPr lang="en-US" altLang="zh-CN" dirty="0"/>
              <a:t>Leader</a:t>
            </a:r>
            <a:r>
              <a:rPr lang="zh-CN" altLang="zh-CN" dirty="0"/>
              <a:t>：负责</a:t>
            </a:r>
            <a:r>
              <a:rPr lang="en-US" altLang="zh-CN" dirty="0"/>
              <a:t> Client </a:t>
            </a:r>
            <a:r>
              <a:rPr lang="zh-CN" altLang="zh-CN" dirty="0"/>
              <a:t>交互 和</a:t>
            </a:r>
            <a:r>
              <a:rPr lang="en-US" altLang="zh-CN" dirty="0"/>
              <a:t> log </a:t>
            </a:r>
            <a:r>
              <a:rPr lang="zh-CN" altLang="zh-CN" dirty="0"/>
              <a:t>复制，同一时刻系统中最多存在一</a:t>
            </a:r>
            <a:r>
              <a:rPr lang="zh-CN" altLang="zh-CN" dirty="0" smtClean="0"/>
              <a:t>个</a:t>
            </a:r>
            <a:endParaRPr lang="en-US" altLang="zh-CN" dirty="0" smtClean="0"/>
          </a:p>
          <a:p>
            <a:pPr marL="285750" lvl="0" indent="-285750">
              <a:buFont typeface="Wingdings" panose="05000000000000000000" pitchFamily="2" charset="2"/>
              <a:buChar char="Ø"/>
            </a:pPr>
            <a:endParaRPr lang="zh-CN" altLang="zh-CN" dirty="0"/>
          </a:p>
          <a:p>
            <a:pPr marL="285750" lvl="0" indent="-285750">
              <a:buFont typeface="Wingdings" panose="05000000000000000000" pitchFamily="2" charset="2"/>
              <a:buChar char="Ø"/>
            </a:pPr>
            <a:r>
              <a:rPr lang="en-US" altLang="zh-CN" dirty="0"/>
              <a:t>Follower</a:t>
            </a:r>
            <a:r>
              <a:rPr lang="zh-CN" altLang="zh-CN" dirty="0"/>
              <a:t>：被动响应请求</a:t>
            </a:r>
            <a:r>
              <a:rPr lang="en-US" altLang="zh-CN" dirty="0"/>
              <a:t> RPC</a:t>
            </a:r>
            <a:r>
              <a:rPr lang="zh-CN" altLang="zh-CN" dirty="0"/>
              <a:t>，从不主动发起请求</a:t>
            </a:r>
            <a:r>
              <a:rPr lang="en-US" altLang="zh-CN" dirty="0"/>
              <a:t> </a:t>
            </a:r>
            <a:r>
              <a:rPr lang="en-US" altLang="zh-CN" dirty="0" smtClean="0"/>
              <a:t>RPC</a:t>
            </a:r>
          </a:p>
          <a:p>
            <a:pPr marL="285750" lvl="0" indent="-285750">
              <a:buFont typeface="Wingdings" panose="05000000000000000000" pitchFamily="2" charset="2"/>
              <a:buChar char="Ø"/>
            </a:pPr>
            <a:endParaRPr lang="zh-CN" altLang="zh-CN" dirty="0"/>
          </a:p>
          <a:p>
            <a:pPr marL="285750" lvl="0" indent="-285750">
              <a:buFont typeface="Wingdings" panose="05000000000000000000" pitchFamily="2" charset="2"/>
              <a:buChar char="Ø"/>
            </a:pPr>
            <a:r>
              <a:rPr lang="en-US" altLang="zh-CN" dirty="0"/>
              <a:t>Candidate : </a:t>
            </a:r>
            <a:r>
              <a:rPr lang="zh-CN" altLang="zh-CN" dirty="0"/>
              <a:t>由</a:t>
            </a:r>
            <a:r>
              <a:rPr lang="en-US" altLang="zh-CN" dirty="0"/>
              <a:t>Follower </a:t>
            </a:r>
            <a:r>
              <a:rPr lang="zh-CN" altLang="zh-CN" dirty="0"/>
              <a:t>向</a:t>
            </a:r>
            <a:r>
              <a:rPr lang="en-US" altLang="zh-CN" dirty="0"/>
              <a:t>Leader</a:t>
            </a:r>
            <a:r>
              <a:rPr lang="zh-CN" altLang="zh-CN" dirty="0"/>
              <a:t>转换的中间</a:t>
            </a:r>
            <a:r>
              <a:rPr lang="zh-CN" altLang="zh-CN" dirty="0" smtClean="0"/>
              <a:t>状态</a:t>
            </a:r>
            <a:endParaRPr lang="en-US" altLang="zh-CN" dirty="0" smtClean="0"/>
          </a:p>
          <a:p>
            <a:pPr marL="285750" lvl="0" indent="-285750">
              <a:buFont typeface="Wingdings" panose="05000000000000000000" pitchFamily="2" charset="2"/>
              <a:buChar char="Ø"/>
            </a:pPr>
            <a:endParaRPr lang="zh-CN" altLang="zh-CN" dirty="0"/>
          </a:p>
          <a:p>
            <a:pPr marL="285750" indent="-285750">
              <a:buFont typeface="Wingdings" panose="05000000000000000000" pitchFamily="2" charset="2"/>
              <a:buChar char="l"/>
            </a:pPr>
            <a:r>
              <a:rPr lang="en-US" altLang="zh-CN" dirty="0" smtClean="0"/>
              <a:t>Raft</a:t>
            </a:r>
            <a:r>
              <a:rPr lang="zh-CN" altLang="en-US" dirty="0" smtClean="0"/>
              <a:t>主要分为两个部分：</a:t>
            </a:r>
            <a:endParaRPr lang="en-US" altLang="zh-CN" dirty="0" smtClean="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Ø"/>
            </a:pPr>
            <a:r>
              <a:rPr lang="en-US" altLang="zh-CN" dirty="0" smtClean="0"/>
              <a:t>Leader Election</a:t>
            </a:r>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en-US" altLang="zh-CN" dirty="0" smtClean="0"/>
              <a:t>Log Replication</a:t>
            </a:r>
            <a:endParaRPr lang="zh-CN" altLang="en-US" dirty="0"/>
          </a:p>
        </p:txBody>
      </p:sp>
    </p:spTree>
    <p:extLst>
      <p:ext uri="{BB962C8B-B14F-4D97-AF65-F5344CB8AC3E}">
        <p14:creationId xmlns:p14="http://schemas.microsoft.com/office/powerpoint/2010/main" val="1667197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4000" dirty="0"/>
              <a:t>任期</a:t>
            </a:r>
          </a:p>
        </p:txBody>
      </p:sp>
      <p:sp>
        <p:nvSpPr>
          <p:cNvPr id="5" name="文本框 4"/>
          <p:cNvSpPr txBox="1"/>
          <p:nvPr/>
        </p:nvSpPr>
        <p:spPr>
          <a:xfrm>
            <a:off x="838199" y="1537855"/>
            <a:ext cx="10515601" cy="2585323"/>
          </a:xfrm>
          <a:prstGeom prst="rect">
            <a:avLst/>
          </a:prstGeom>
          <a:noFill/>
        </p:spPr>
        <p:txBody>
          <a:bodyPr wrap="square" rtlCol="0">
            <a:spAutoFit/>
          </a:bodyPr>
          <a:lstStyle/>
          <a:p>
            <a:pPr marL="285750" lvl="0" indent="-285750">
              <a:buFont typeface="Wingdings" panose="05000000000000000000" pitchFamily="2" charset="2"/>
              <a:buChar char="l"/>
            </a:pPr>
            <a:r>
              <a:rPr lang="zh-CN" altLang="zh-CN" dirty="0"/>
              <a:t>在选举</a:t>
            </a:r>
            <a:r>
              <a:rPr lang="en-US" altLang="zh-CN" dirty="0"/>
              <a:t>Leader</a:t>
            </a:r>
            <a:r>
              <a:rPr lang="zh-CN" altLang="zh-CN" dirty="0"/>
              <a:t>的过程中，是有时间限制的，</a:t>
            </a:r>
            <a:r>
              <a:rPr lang="en-US" altLang="zh-CN" dirty="0"/>
              <a:t>raft </a:t>
            </a:r>
            <a:r>
              <a:rPr lang="zh-CN" altLang="zh-CN" dirty="0"/>
              <a:t>将时间分为一个个</a:t>
            </a:r>
            <a:r>
              <a:rPr lang="en-US" altLang="zh-CN" dirty="0"/>
              <a:t> Term</a:t>
            </a:r>
            <a:r>
              <a:rPr lang="zh-CN" altLang="zh-CN" dirty="0"/>
              <a:t>，可以认为是“逻辑时间”</a:t>
            </a:r>
            <a:r>
              <a:rPr lang="zh-CN" altLang="zh-CN" dirty="0" smtClean="0"/>
              <a:t>：</a:t>
            </a:r>
            <a:endParaRPr lang="en-US" altLang="zh-CN" dirty="0" smtClean="0"/>
          </a:p>
          <a:p>
            <a:pPr marL="285750" lvl="0" indent="-285750">
              <a:buFont typeface="Wingdings" panose="05000000000000000000" pitchFamily="2" charset="2"/>
              <a:buChar char="l"/>
            </a:pPr>
            <a:endParaRPr lang="zh-CN" altLang="zh-CN" dirty="0"/>
          </a:p>
          <a:p>
            <a:pPr marL="285750" lvl="0" indent="-285750">
              <a:buFont typeface="Wingdings" panose="05000000000000000000" pitchFamily="2" charset="2"/>
              <a:buChar char="Ø"/>
            </a:pPr>
            <a:r>
              <a:rPr lang="zh-CN" altLang="zh-CN" dirty="0"/>
              <a:t>每个</a:t>
            </a:r>
            <a:r>
              <a:rPr lang="en-US" altLang="zh-CN" dirty="0"/>
              <a:t> Term</a:t>
            </a:r>
            <a:r>
              <a:rPr lang="zh-CN" altLang="zh-CN" dirty="0"/>
              <a:t>中至多存在</a:t>
            </a:r>
            <a:r>
              <a:rPr lang="en-US" altLang="zh-CN" dirty="0"/>
              <a:t>1</a:t>
            </a:r>
            <a:r>
              <a:rPr lang="zh-CN" altLang="zh-CN" dirty="0"/>
              <a:t>个</a:t>
            </a:r>
            <a:r>
              <a:rPr lang="en-US" altLang="zh-CN" dirty="0"/>
              <a:t> </a:t>
            </a:r>
            <a:r>
              <a:rPr lang="en-US" altLang="zh-CN" dirty="0" smtClean="0"/>
              <a:t>Leader</a:t>
            </a:r>
          </a:p>
          <a:p>
            <a:pPr marL="285750" lvl="0" indent="-285750">
              <a:buFont typeface="Wingdings" panose="05000000000000000000" pitchFamily="2" charset="2"/>
              <a:buChar char="Ø"/>
            </a:pPr>
            <a:endParaRPr lang="zh-CN" altLang="zh-CN" dirty="0"/>
          </a:p>
          <a:p>
            <a:pPr marL="285750" lvl="0" indent="-285750">
              <a:buFont typeface="Wingdings" panose="05000000000000000000" pitchFamily="2" charset="2"/>
              <a:buChar char="Ø"/>
            </a:pPr>
            <a:r>
              <a:rPr lang="zh-CN" altLang="zh-CN" dirty="0"/>
              <a:t>某些</a:t>
            </a:r>
            <a:r>
              <a:rPr lang="en-US" altLang="zh-CN" dirty="0"/>
              <a:t> Term</a:t>
            </a:r>
            <a:r>
              <a:rPr lang="zh-CN" altLang="zh-CN" dirty="0"/>
              <a:t>由于不止一个得到的票数一样，就会选举失败，不存在</a:t>
            </a:r>
            <a:r>
              <a:rPr lang="en-US" altLang="zh-CN" dirty="0"/>
              <a:t>Leader</a:t>
            </a:r>
            <a:r>
              <a:rPr lang="zh-CN" altLang="zh-CN" dirty="0"/>
              <a:t>。则会出现</a:t>
            </a:r>
            <a:r>
              <a:rPr lang="en-US" altLang="zh-CN" dirty="0"/>
              <a:t> Split Vote  </a:t>
            </a:r>
            <a:r>
              <a:rPr lang="zh-CN" altLang="zh-CN" dirty="0"/>
              <a:t>，再由候选者发出邀</a:t>
            </a:r>
            <a:r>
              <a:rPr lang="zh-CN" altLang="zh-CN" dirty="0" smtClean="0"/>
              <a:t>票</a:t>
            </a:r>
            <a:endParaRPr lang="en-US" altLang="zh-CN" dirty="0" smtClean="0"/>
          </a:p>
          <a:p>
            <a:pPr marL="285750" lvl="0" indent="-285750">
              <a:buFont typeface="Wingdings" panose="05000000000000000000" pitchFamily="2" charset="2"/>
              <a:buChar char="Ø"/>
            </a:pPr>
            <a:endParaRPr lang="zh-CN" altLang="zh-CN" dirty="0"/>
          </a:p>
          <a:p>
            <a:pPr marL="285750" lvl="0" indent="-285750">
              <a:buFont typeface="Wingdings" panose="05000000000000000000" pitchFamily="2" charset="2"/>
              <a:buChar char="Ø"/>
            </a:pPr>
            <a:r>
              <a:rPr lang="zh-CN" altLang="zh-CN" dirty="0"/>
              <a:t>每个</a:t>
            </a:r>
            <a:r>
              <a:rPr lang="en-US" altLang="zh-CN" dirty="0"/>
              <a:t> Server </a:t>
            </a:r>
            <a:r>
              <a:rPr lang="zh-CN" altLang="zh-CN" dirty="0"/>
              <a:t>本地维护</a:t>
            </a:r>
            <a:r>
              <a:rPr lang="en-US" altLang="zh-CN" dirty="0"/>
              <a:t> </a:t>
            </a:r>
            <a:r>
              <a:rPr lang="en-US" altLang="zh-CN" dirty="0" err="1"/>
              <a:t>currentTerm</a:t>
            </a:r>
            <a:endParaRPr lang="zh-CN" altLang="zh-CN" dirty="0"/>
          </a:p>
          <a:p>
            <a:endParaRPr lang="zh-CN" altLang="en-US" dirty="0"/>
          </a:p>
        </p:txBody>
      </p:sp>
      <p:pic>
        <p:nvPicPr>
          <p:cNvPr id="4" name="图片 3" descr="http://img.blog.csdn.net/20161020111805342?watermark/2/text/aHR0cDovL2Jsb2cuY3Nkbi5uZXQv/font/5a6L5L2T/fontsize/400/fill/I0JBQkFCMA==/dissolve/70/gravity/Center"/>
          <p:cNvPicPr/>
          <p:nvPr/>
        </p:nvPicPr>
        <p:blipFill>
          <a:blip r:embed="rId3">
            <a:extLst>
              <a:ext uri="{28A0092B-C50C-407E-A947-70E740481C1C}">
                <a14:useLocalDpi xmlns:a14="http://schemas.microsoft.com/office/drawing/2010/main" val="0"/>
              </a:ext>
            </a:extLst>
          </a:blip>
          <a:srcRect/>
          <a:stretch>
            <a:fillRect/>
          </a:stretch>
        </p:blipFill>
        <p:spPr bwMode="auto">
          <a:xfrm>
            <a:off x="2201055" y="4445297"/>
            <a:ext cx="7545618" cy="2069803"/>
          </a:xfrm>
          <a:prstGeom prst="rect">
            <a:avLst/>
          </a:prstGeom>
          <a:noFill/>
          <a:ln>
            <a:noFill/>
          </a:ln>
        </p:spPr>
      </p:pic>
    </p:spTree>
    <p:extLst>
      <p:ext uri="{BB962C8B-B14F-4D97-AF65-F5344CB8AC3E}">
        <p14:creationId xmlns:p14="http://schemas.microsoft.com/office/powerpoint/2010/main" val="2455039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Leader Election</a:t>
            </a:r>
            <a:endParaRPr lang="zh-CN" altLang="en-US" sz="4000" dirty="0"/>
          </a:p>
        </p:txBody>
      </p:sp>
      <p:pic>
        <p:nvPicPr>
          <p:cNvPr id="6" name="图片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84978" y="3261008"/>
            <a:ext cx="7998645" cy="2956816"/>
          </a:xfrm>
          <a:prstGeom prst="rect">
            <a:avLst/>
          </a:prstGeom>
        </p:spPr>
      </p:pic>
      <p:sp>
        <p:nvSpPr>
          <p:cNvPr id="3" name="文本框 2"/>
          <p:cNvSpPr txBox="1"/>
          <p:nvPr/>
        </p:nvSpPr>
        <p:spPr>
          <a:xfrm>
            <a:off x="2098963" y="1361209"/>
            <a:ext cx="7346373"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本质上是多数派选举协议</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节点投票给任期编号最大且最大日志号不小于自己的节点</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同</a:t>
            </a:r>
            <a:r>
              <a:rPr lang="zh-CN" altLang="en-US" dirty="0" smtClean="0"/>
              <a:t>一任期内，每个节点只有一次投票权</a:t>
            </a:r>
            <a:endParaRPr lang="en-US" altLang="zh-CN" dirty="0" smtClean="0"/>
          </a:p>
          <a:p>
            <a:endParaRPr lang="zh-CN" altLang="en-US" dirty="0"/>
          </a:p>
        </p:txBody>
      </p:sp>
    </p:spTree>
    <p:extLst>
      <p:ext uri="{BB962C8B-B14F-4D97-AF65-F5344CB8AC3E}">
        <p14:creationId xmlns:p14="http://schemas.microsoft.com/office/powerpoint/2010/main" val="1567671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lstStyle/>
          <a:p>
            <a:r>
              <a:rPr lang="zh-CN" altLang="en-US" dirty="0" smtClean="0"/>
              <a:t>可靠性与可用性</a:t>
            </a:r>
            <a:endParaRPr lang="zh-CN" altLang="en-US"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zh-CN" sz="2400" dirty="0"/>
              <a:t>在分布式数据库系统中，系统的高可用性和可靠性是其重要性能指标</a:t>
            </a:r>
            <a:r>
              <a:rPr lang="zh-CN" altLang="zh-CN" sz="2400" dirty="0" smtClean="0"/>
              <a:t>。</a:t>
            </a:r>
            <a:endParaRPr lang="en-US" altLang="zh-CN" sz="2400" dirty="0" smtClean="0"/>
          </a:p>
          <a:p>
            <a:r>
              <a:rPr lang="zh-CN" altLang="en-US" sz="2400" dirty="0" smtClean="0"/>
              <a:t>可用性</a:t>
            </a:r>
            <a:endParaRPr lang="en-US" altLang="zh-CN" sz="2400" dirty="0" smtClean="0"/>
          </a:p>
          <a:p>
            <a:pPr marL="0" indent="0">
              <a:lnSpc>
                <a:spcPct val="100000"/>
              </a:lnSpc>
              <a:buNone/>
            </a:pPr>
            <a:r>
              <a:rPr lang="en-US" altLang="zh-CN" sz="2000" dirty="0" smtClean="0"/>
              <a:t>	</a:t>
            </a:r>
            <a:r>
              <a:rPr lang="zh-CN" altLang="en-US" sz="2000" dirty="0" smtClean="0"/>
              <a:t>给定时刻系统不发生任何失败的概率。</a:t>
            </a:r>
            <a:endParaRPr lang="en-US" altLang="zh-CN" sz="2000" dirty="0" smtClean="0"/>
          </a:p>
          <a:p>
            <a:pPr marL="0" indent="0">
              <a:lnSpc>
                <a:spcPct val="100000"/>
              </a:lnSpc>
              <a:buNone/>
            </a:pPr>
            <a:r>
              <a:rPr lang="en-US" altLang="zh-CN" sz="2000" dirty="0"/>
              <a:t> </a:t>
            </a:r>
            <a:r>
              <a:rPr lang="en-US" altLang="zh-CN" sz="2000" dirty="0" smtClean="0"/>
              <a:t>            </a:t>
            </a:r>
            <a:r>
              <a:rPr lang="zh-CN" altLang="zh-CN" sz="2000" dirty="0" smtClean="0"/>
              <a:t>可用系统停止服务时间与正常服务时间的比例来衡量</a:t>
            </a:r>
            <a:r>
              <a:rPr lang="en-US" altLang="zh-CN" sz="2000" dirty="0" smtClean="0"/>
              <a:t> </a:t>
            </a:r>
            <a:r>
              <a:rPr lang="zh-CN" altLang="zh-CN" sz="2000" dirty="0" smtClean="0"/>
              <a:t>。</a:t>
            </a:r>
            <a:endParaRPr lang="en-US" altLang="zh-CN" sz="2000" dirty="0" smtClean="0"/>
          </a:p>
          <a:p>
            <a:pPr marL="0" indent="0">
              <a:lnSpc>
                <a:spcPct val="100000"/>
              </a:lnSpc>
              <a:buNone/>
            </a:pPr>
            <a:r>
              <a:rPr lang="en-US" altLang="zh-CN" sz="2000" dirty="0" smtClean="0"/>
              <a:t>	</a:t>
            </a:r>
            <a:r>
              <a:rPr lang="zh-CN" altLang="zh-CN" sz="2000" dirty="0" smtClean="0"/>
              <a:t>例如，某个系统的可用性为</a:t>
            </a:r>
            <a:r>
              <a:rPr lang="en-US" altLang="zh-CN" sz="2000" dirty="0" smtClean="0"/>
              <a:t>99.99%</a:t>
            </a:r>
            <a:r>
              <a:rPr lang="zh-CN" altLang="zh-CN" sz="2000" dirty="0" smtClean="0"/>
              <a:t>，相当于系统停止服务时间的时间不能超过</a:t>
            </a:r>
            <a:endParaRPr lang="en-US" altLang="zh-CN" sz="2000" dirty="0" smtClean="0"/>
          </a:p>
          <a:p>
            <a:pPr marL="0" indent="0">
              <a:lnSpc>
                <a:spcPct val="100000"/>
              </a:lnSpc>
              <a:buNone/>
            </a:pPr>
            <a:r>
              <a:rPr lang="en-US" altLang="zh-CN" sz="2000" dirty="0"/>
              <a:t> </a:t>
            </a:r>
            <a:r>
              <a:rPr lang="en-US" altLang="zh-CN" sz="2000" dirty="0" smtClean="0"/>
              <a:t>             </a:t>
            </a:r>
            <a:r>
              <a:rPr lang="en-US" altLang="zh-CN" sz="2000" dirty="0"/>
              <a:t>365*24*60/10000=52.5 min</a:t>
            </a:r>
            <a:r>
              <a:rPr lang="zh-CN" altLang="zh-CN" sz="2000" dirty="0" smtClean="0"/>
              <a:t>。</a:t>
            </a:r>
            <a:endParaRPr lang="zh-CN" altLang="zh-CN" sz="2000" dirty="0"/>
          </a:p>
          <a:p>
            <a:r>
              <a:rPr lang="zh-CN" altLang="en-US" sz="2400" dirty="0" smtClean="0"/>
              <a:t>可靠性</a:t>
            </a:r>
            <a:endParaRPr lang="en-US" altLang="zh-CN" sz="2400" dirty="0" smtClean="0"/>
          </a:p>
          <a:p>
            <a:pPr marL="0" indent="0">
              <a:buNone/>
            </a:pPr>
            <a:r>
              <a:rPr lang="en-US" altLang="zh-CN" sz="2000" dirty="0" smtClean="0"/>
              <a:t>	</a:t>
            </a:r>
            <a:r>
              <a:rPr lang="zh-CN" altLang="en-US" sz="2000" dirty="0" smtClean="0"/>
              <a:t>给定的时间内，系统不出现失败的概率。</a:t>
            </a:r>
            <a:endParaRPr lang="zh-CN" altLang="en-US" sz="2400" dirty="0"/>
          </a:p>
        </p:txBody>
      </p:sp>
    </p:spTree>
    <p:extLst>
      <p:ext uri="{BB962C8B-B14F-4D97-AF65-F5344CB8AC3E}">
        <p14:creationId xmlns:p14="http://schemas.microsoft.com/office/powerpoint/2010/main" val="4287270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en-US" altLang="zh-CN" sz="4000" dirty="0" smtClean="0"/>
              <a:t>Log Replication</a:t>
            </a:r>
            <a:endParaRPr lang="zh-CN" altLang="en-US" sz="4000" dirty="0"/>
          </a:p>
        </p:txBody>
      </p:sp>
      <p:sp>
        <p:nvSpPr>
          <p:cNvPr id="3" name="文本框 2"/>
          <p:cNvSpPr txBox="1"/>
          <p:nvPr/>
        </p:nvSpPr>
        <p:spPr>
          <a:xfrm>
            <a:off x="355022" y="1319645"/>
            <a:ext cx="11481955" cy="5355312"/>
          </a:xfrm>
          <a:prstGeom prst="rect">
            <a:avLst/>
          </a:prstGeom>
          <a:noFill/>
        </p:spPr>
        <p:txBody>
          <a:bodyPr wrap="square" rtlCol="0">
            <a:spAutoFit/>
          </a:bodyPr>
          <a:lstStyle/>
          <a:p>
            <a:r>
              <a:rPr lang="en-US" altLang="zh-CN" dirty="0"/>
              <a:t>Client </a:t>
            </a:r>
            <a:r>
              <a:rPr lang="zh-CN" altLang="zh-CN" dirty="0"/>
              <a:t>发送</a:t>
            </a:r>
            <a:r>
              <a:rPr lang="en-US" altLang="zh-CN" dirty="0"/>
              <a:t>command </a:t>
            </a:r>
            <a:r>
              <a:rPr lang="zh-CN" altLang="zh-CN" dirty="0"/>
              <a:t>命令给</a:t>
            </a:r>
            <a:r>
              <a:rPr lang="en-US" altLang="zh-CN" dirty="0"/>
              <a:t> </a:t>
            </a:r>
            <a:r>
              <a:rPr lang="en-US" altLang="zh-CN" dirty="0" err="1"/>
              <a:t>Leader,Leader</a:t>
            </a:r>
            <a:r>
              <a:rPr lang="zh-CN" altLang="zh-CN" dirty="0"/>
              <a:t>追加日志项，等待</a:t>
            </a:r>
            <a:r>
              <a:rPr lang="en-US" altLang="zh-CN" dirty="0"/>
              <a:t> commit </a:t>
            </a:r>
            <a:r>
              <a:rPr lang="zh-CN" altLang="zh-CN" dirty="0"/>
              <a:t>更新本地状态机，最终响应</a:t>
            </a:r>
            <a:r>
              <a:rPr lang="en-US" altLang="zh-CN" dirty="0"/>
              <a:t> Client</a:t>
            </a:r>
            <a:r>
              <a:rPr lang="en-US" altLang="zh-CN" dirty="0" smtClean="0"/>
              <a:t>.</a:t>
            </a:r>
          </a:p>
          <a:p>
            <a:endParaRPr lang="en-US" altLang="zh-CN" dirty="0" smtClean="0"/>
          </a:p>
          <a:p>
            <a:r>
              <a:rPr lang="zh-CN" altLang="zh-CN" dirty="0" smtClean="0"/>
              <a:t>正常</a:t>
            </a:r>
            <a:r>
              <a:rPr lang="zh-CN" altLang="zh-CN" dirty="0"/>
              <a:t>操作流程：</a:t>
            </a:r>
          </a:p>
          <a:p>
            <a:r>
              <a:rPr lang="en-US" altLang="zh-CN" dirty="0"/>
              <a:t>1.       Client</a:t>
            </a:r>
            <a:r>
              <a:rPr lang="zh-CN" altLang="zh-CN" dirty="0"/>
              <a:t>发送</a:t>
            </a:r>
            <a:r>
              <a:rPr lang="en-US" altLang="zh-CN" dirty="0"/>
              <a:t>command</a:t>
            </a:r>
            <a:r>
              <a:rPr lang="zh-CN" altLang="zh-CN" dirty="0"/>
              <a:t>给</a:t>
            </a:r>
            <a:r>
              <a:rPr lang="en-US" altLang="zh-CN" dirty="0"/>
              <a:t>Leader</a:t>
            </a:r>
            <a:r>
              <a:rPr lang="zh-CN" altLang="zh-CN" dirty="0"/>
              <a:t>。</a:t>
            </a:r>
            <a:r>
              <a:rPr lang="en-US" altLang="zh-CN" dirty="0"/>
              <a:t> </a:t>
            </a:r>
            <a:r>
              <a:rPr lang="zh-CN" altLang="zh-CN" dirty="0"/>
              <a:t>若</a:t>
            </a:r>
            <a:r>
              <a:rPr lang="en-US" altLang="zh-CN" dirty="0"/>
              <a:t>Leader</a:t>
            </a:r>
            <a:r>
              <a:rPr lang="zh-CN" altLang="zh-CN" dirty="0"/>
              <a:t>未知，挑选任意节点，若该节点非</a:t>
            </a:r>
            <a:r>
              <a:rPr lang="en-US" altLang="zh-CN" dirty="0"/>
              <a:t>Leader</a:t>
            </a:r>
            <a:r>
              <a:rPr lang="zh-CN" altLang="zh-CN" dirty="0"/>
              <a:t>，则重定向至</a:t>
            </a:r>
            <a:r>
              <a:rPr lang="en-US" altLang="zh-CN" dirty="0" smtClean="0"/>
              <a:t>Leader</a:t>
            </a:r>
            <a:r>
              <a:rPr lang="zh-CN" altLang="zh-CN" dirty="0" smtClean="0"/>
              <a:t>。</a:t>
            </a:r>
            <a:endParaRPr lang="en-US" altLang="zh-CN" dirty="0" smtClean="0"/>
          </a:p>
          <a:p>
            <a:endParaRPr lang="zh-CN" altLang="zh-CN" dirty="0"/>
          </a:p>
          <a:p>
            <a:r>
              <a:rPr lang="en-US" altLang="zh-CN" dirty="0"/>
              <a:t>2.       Leader</a:t>
            </a:r>
            <a:r>
              <a:rPr lang="zh-CN" altLang="zh-CN" dirty="0"/>
              <a:t>追加</a:t>
            </a:r>
            <a:r>
              <a:rPr lang="en-US" altLang="zh-CN" dirty="0"/>
              <a:t>command</a:t>
            </a:r>
            <a:r>
              <a:rPr lang="zh-CN" altLang="zh-CN" dirty="0"/>
              <a:t>至本地</a:t>
            </a:r>
            <a:r>
              <a:rPr lang="en-US" altLang="zh-CN" dirty="0" smtClean="0"/>
              <a:t>log</a:t>
            </a:r>
          </a:p>
          <a:p>
            <a:endParaRPr lang="zh-CN" altLang="zh-CN" dirty="0"/>
          </a:p>
          <a:p>
            <a:r>
              <a:rPr lang="en-US" altLang="zh-CN" dirty="0"/>
              <a:t>3.       Leader</a:t>
            </a:r>
            <a:r>
              <a:rPr lang="zh-CN" altLang="zh-CN" dirty="0"/>
              <a:t>广播</a:t>
            </a:r>
            <a:r>
              <a:rPr lang="en-US" altLang="zh-CN" dirty="0" err="1"/>
              <a:t>AppendEntriesRPC</a:t>
            </a:r>
            <a:r>
              <a:rPr lang="zh-CN" altLang="zh-CN" dirty="0"/>
              <a:t>至</a:t>
            </a:r>
            <a:r>
              <a:rPr lang="en-US" altLang="zh-CN" dirty="0" smtClean="0"/>
              <a:t>Follower</a:t>
            </a:r>
          </a:p>
          <a:p>
            <a:endParaRPr lang="zh-CN" altLang="zh-CN" dirty="0"/>
          </a:p>
          <a:p>
            <a:r>
              <a:rPr lang="en-US" altLang="zh-CN" dirty="0"/>
              <a:t>4.       </a:t>
            </a:r>
            <a:r>
              <a:rPr lang="zh-CN" altLang="zh-CN" dirty="0"/>
              <a:t>一旦日志项</a:t>
            </a:r>
            <a:r>
              <a:rPr lang="en-US" altLang="zh-CN" dirty="0"/>
              <a:t>committed</a:t>
            </a:r>
            <a:r>
              <a:rPr lang="zh-CN" altLang="zh-CN" dirty="0"/>
              <a:t>成功</a:t>
            </a:r>
            <a:r>
              <a:rPr lang="zh-CN" altLang="zh-CN" dirty="0" smtClean="0"/>
              <a:t>：</a:t>
            </a:r>
            <a:endParaRPr lang="zh-CN" altLang="zh-CN" dirty="0"/>
          </a:p>
          <a:p>
            <a:r>
              <a:rPr lang="en-US" altLang="zh-CN" dirty="0"/>
              <a:t>1)     Leader</a:t>
            </a:r>
            <a:r>
              <a:rPr lang="zh-CN" altLang="zh-CN" dirty="0"/>
              <a:t>应用对应的</a:t>
            </a:r>
            <a:r>
              <a:rPr lang="en-US" altLang="zh-CN" dirty="0"/>
              <a:t>command</a:t>
            </a:r>
            <a:r>
              <a:rPr lang="zh-CN" altLang="zh-CN" dirty="0"/>
              <a:t>至本地</a:t>
            </a:r>
            <a:r>
              <a:rPr lang="en-US" altLang="zh-CN" dirty="0" err="1"/>
              <a:t>StateMachine</a:t>
            </a:r>
            <a:r>
              <a:rPr lang="zh-CN" altLang="zh-CN" dirty="0"/>
              <a:t>，并返回结果至</a:t>
            </a:r>
            <a:r>
              <a:rPr lang="en-US" altLang="zh-CN" dirty="0" smtClean="0"/>
              <a:t>Client</a:t>
            </a:r>
            <a:endParaRPr lang="zh-CN" altLang="zh-CN" dirty="0"/>
          </a:p>
          <a:p>
            <a:r>
              <a:rPr lang="en-US" altLang="zh-CN" dirty="0"/>
              <a:t>2)     Leader</a:t>
            </a:r>
            <a:r>
              <a:rPr lang="zh-CN" altLang="zh-CN" dirty="0"/>
              <a:t>通过后续</a:t>
            </a:r>
            <a:r>
              <a:rPr lang="en-US" altLang="zh-CN" dirty="0" err="1"/>
              <a:t>AppendEntriesRPC</a:t>
            </a:r>
            <a:r>
              <a:rPr lang="zh-CN" altLang="zh-CN" dirty="0"/>
              <a:t>将</a:t>
            </a:r>
            <a:r>
              <a:rPr lang="en-US" altLang="zh-CN" dirty="0"/>
              <a:t>committed</a:t>
            </a:r>
            <a:r>
              <a:rPr lang="zh-CN" altLang="zh-CN" dirty="0"/>
              <a:t>日志项通知到</a:t>
            </a:r>
            <a:r>
              <a:rPr lang="en-US" altLang="zh-CN" dirty="0"/>
              <a:t>Follower</a:t>
            </a:r>
            <a:endParaRPr lang="zh-CN" altLang="zh-CN" dirty="0"/>
          </a:p>
          <a:p>
            <a:r>
              <a:rPr lang="en-US" altLang="zh-CN" dirty="0"/>
              <a:t>3)     Follower</a:t>
            </a:r>
            <a:r>
              <a:rPr lang="zh-CN" altLang="zh-CN" dirty="0"/>
              <a:t>收到</a:t>
            </a:r>
            <a:r>
              <a:rPr lang="en-US" altLang="zh-CN" dirty="0"/>
              <a:t>committed</a:t>
            </a:r>
            <a:r>
              <a:rPr lang="zh-CN" altLang="zh-CN" dirty="0"/>
              <a:t>日志项后，将其应用至本地</a:t>
            </a:r>
            <a:r>
              <a:rPr lang="en-US" altLang="zh-CN" dirty="0" err="1" smtClean="0"/>
              <a:t>StateMachine</a:t>
            </a:r>
            <a:endParaRPr lang="en-US" altLang="zh-CN" dirty="0" smtClean="0"/>
          </a:p>
          <a:p>
            <a:endParaRPr lang="zh-CN" altLang="zh-CN" dirty="0"/>
          </a:p>
          <a:p>
            <a:r>
              <a:rPr lang="en-US" altLang="zh-CN" dirty="0"/>
              <a:t>Leader</a:t>
            </a:r>
            <a:r>
              <a:rPr lang="zh-CN" altLang="zh-CN" dirty="0"/>
              <a:t>在响应</a:t>
            </a:r>
            <a:r>
              <a:rPr lang="en-US" altLang="zh-CN" dirty="0"/>
              <a:t>Client</a:t>
            </a:r>
            <a:r>
              <a:rPr lang="zh-CN" altLang="zh-CN" dirty="0"/>
              <a:t>之前</a:t>
            </a:r>
            <a:r>
              <a:rPr lang="en-US" altLang="zh-CN" dirty="0"/>
              <a:t>crash</a:t>
            </a:r>
            <a:r>
              <a:rPr lang="zh-CN" altLang="zh-CN" dirty="0"/>
              <a:t>，如果</a:t>
            </a:r>
            <a:r>
              <a:rPr lang="en-US" altLang="zh-CN" dirty="0"/>
              <a:t>Client</a:t>
            </a:r>
            <a:r>
              <a:rPr lang="zh-CN" altLang="zh-CN" dirty="0"/>
              <a:t>简单重试，可能会导致</a:t>
            </a:r>
            <a:r>
              <a:rPr lang="en-US" altLang="zh-CN" dirty="0"/>
              <a:t>command</a:t>
            </a:r>
            <a:r>
              <a:rPr lang="zh-CN" altLang="zh-CN" dirty="0"/>
              <a:t>被执行多次</a:t>
            </a:r>
            <a:r>
              <a:rPr lang="zh-CN" altLang="zh-CN" dirty="0" smtClean="0"/>
              <a:t>。</a:t>
            </a:r>
            <a:endParaRPr lang="en-US" altLang="zh-CN" dirty="0" smtClean="0"/>
          </a:p>
          <a:p>
            <a:r>
              <a:rPr lang="zh-CN" altLang="zh-CN" dirty="0" smtClean="0"/>
              <a:t>若</a:t>
            </a:r>
            <a:r>
              <a:rPr lang="en-US" altLang="zh-CN" dirty="0" smtClean="0"/>
              <a:t> </a:t>
            </a:r>
            <a:r>
              <a:rPr lang="en-US" altLang="zh-CN" dirty="0"/>
              <a:t>Client</a:t>
            </a:r>
            <a:r>
              <a:rPr lang="zh-CN" altLang="zh-CN" dirty="0"/>
              <a:t>超时，则不断重试，直到收到响应为止（重发</a:t>
            </a:r>
            <a:r>
              <a:rPr lang="en-US" altLang="zh-CN" dirty="0"/>
              <a:t> command</a:t>
            </a:r>
            <a:r>
              <a:rPr lang="zh-CN" altLang="zh-CN" dirty="0"/>
              <a:t>，可能被执行多次，在被执行但是由于网络通信问题未收到响应）</a:t>
            </a:r>
          </a:p>
          <a:p>
            <a:pPr lvl="0"/>
            <a:r>
              <a:rPr lang="zh-CN" altLang="zh-CN" dirty="0"/>
              <a:t>解决办法：</a:t>
            </a:r>
            <a:r>
              <a:rPr lang="en-US" altLang="zh-CN" dirty="0"/>
              <a:t>Client </a:t>
            </a:r>
            <a:r>
              <a:rPr lang="zh-CN" altLang="zh-CN" dirty="0"/>
              <a:t>赋予每个</a:t>
            </a:r>
            <a:r>
              <a:rPr lang="en-US" altLang="zh-CN" dirty="0"/>
              <a:t> Command</a:t>
            </a:r>
            <a:r>
              <a:rPr lang="zh-CN" altLang="zh-CN" dirty="0"/>
              <a:t>唯一标识，</a:t>
            </a:r>
            <a:r>
              <a:rPr lang="en-US" altLang="zh-CN" dirty="0"/>
              <a:t>Leader</a:t>
            </a:r>
            <a:r>
              <a:rPr lang="zh-CN" altLang="zh-CN" dirty="0"/>
              <a:t>在接收</a:t>
            </a:r>
            <a:r>
              <a:rPr lang="en-US" altLang="zh-CN" dirty="0"/>
              <a:t> command </a:t>
            </a:r>
            <a:r>
              <a:rPr lang="zh-CN" altLang="zh-CN" dirty="0"/>
              <a:t>之前首先检查本地</a:t>
            </a:r>
            <a:r>
              <a:rPr lang="en-US" altLang="zh-CN" dirty="0"/>
              <a:t>log</a:t>
            </a:r>
            <a:r>
              <a:rPr lang="zh-CN" altLang="zh-CN" dirty="0"/>
              <a:t>。</a:t>
            </a:r>
          </a:p>
          <a:p>
            <a:endParaRPr lang="zh-CN" altLang="en-US" dirty="0"/>
          </a:p>
        </p:txBody>
      </p:sp>
    </p:spTree>
    <p:extLst>
      <p:ext uri="{BB962C8B-B14F-4D97-AF65-F5344CB8AC3E}">
        <p14:creationId xmlns:p14="http://schemas.microsoft.com/office/powerpoint/2010/main" val="32778774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4000" dirty="0" smtClean="0"/>
              <a:t>日志更新问题</a:t>
            </a:r>
            <a:endParaRPr lang="zh-CN" altLang="en-US" sz="4000" dirty="0"/>
          </a:p>
        </p:txBody>
      </p:sp>
      <p:sp>
        <p:nvSpPr>
          <p:cNvPr id="3" name="文本框 2"/>
          <p:cNvSpPr txBox="1"/>
          <p:nvPr/>
        </p:nvSpPr>
        <p:spPr>
          <a:xfrm>
            <a:off x="355022" y="1392381"/>
            <a:ext cx="11481955" cy="3970318"/>
          </a:xfrm>
          <a:prstGeom prst="rect">
            <a:avLst/>
          </a:prstGeom>
          <a:noFill/>
        </p:spPr>
        <p:txBody>
          <a:bodyPr wrap="square" rtlCol="0">
            <a:spAutoFit/>
          </a:bodyPr>
          <a:lstStyle/>
          <a:p>
            <a:r>
              <a:rPr lang="zh-CN" altLang="zh-CN" b="1" dirty="0"/>
              <a:t>如果在日志复制过程中，发生了网络分区或者网络通信</a:t>
            </a:r>
            <a:r>
              <a:rPr lang="zh-CN" altLang="zh-CN" b="1" dirty="0" smtClean="0"/>
              <a:t>故障</a:t>
            </a:r>
            <a:r>
              <a:rPr lang="zh-CN" altLang="en-US" b="1" dirty="0" smtClean="0"/>
              <a:t>：</a:t>
            </a:r>
            <a:endParaRPr lang="en-US" altLang="zh-CN" b="1" dirty="0" smtClean="0"/>
          </a:p>
          <a:p>
            <a:endParaRPr lang="en-US" altLang="zh-CN" dirty="0"/>
          </a:p>
          <a:p>
            <a:pPr marL="285750" indent="-285750">
              <a:buFont typeface="Wingdings" panose="05000000000000000000" pitchFamily="2" charset="2"/>
              <a:buChar char="Ø"/>
            </a:pPr>
            <a:r>
              <a:rPr lang="zh-CN" altLang="en-US" dirty="0" smtClean="0"/>
              <a:t>产生双主问题</a:t>
            </a:r>
            <a:endParaRPr lang="en-US" altLang="zh-CN" dirty="0" smtClean="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smtClean="0"/>
              <a:t>假设旧主不能访问大多数</a:t>
            </a:r>
            <a:r>
              <a:rPr lang="en-US" altLang="zh-CN" dirty="0" smtClean="0"/>
              <a:t>Followers</a:t>
            </a:r>
            <a:r>
              <a:rPr lang="zh-CN" altLang="en-US" dirty="0" smtClean="0"/>
              <a:t>，新主可以访问大多数</a:t>
            </a:r>
            <a:r>
              <a:rPr lang="en-US" altLang="zh-CN" dirty="0" smtClean="0"/>
              <a:t>Followers</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新</a:t>
            </a:r>
            <a:r>
              <a:rPr lang="zh-CN" altLang="en-US" dirty="0" smtClean="0"/>
              <a:t>主作为代表与客户端交互，添加新的日志</a:t>
            </a:r>
            <a:endParaRPr lang="en-US" altLang="zh-CN" dirty="0" smtClean="0"/>
          </a:p>
          <a:p>
            <a:endParaRPr lang="en-US" altLang="zh-CN" dirty="0"/>
          </a:p>
          <a:p>
            <a:r>
              <a:rPr lang="zh-CN" altLang="en-US" b="1" dirty="0" smtClean="0"/>
              <a:t>如果这时网络故障修复了：</a:t>
            </a:r>
            <a:endParaRPr lang="en-US" altLang="zh-CN" b="1" dirty="0" smtClean="0"/>
          </a:p>
          <a:p>
            <a:endParaRPr lang="en-US" altLang="zh-CN" dirty="0"/>
          </a:p>
          <a:p>
            <a:pPr marL="285750" indent="-285750">
              <a:buFont typeface="Wingdings" panose="05000000000000000000" pitchFamily="2" charset="2"/>
              <a:buChar char="Ø"/>
            </a:pPr>
            <a:r>
              <a:rPr lang="zh-CN" altLang="zh-CN" dirty="0" smtClean="0"/>
              <a:t>原先的</a:t>
            </a:r>
            <a:r>
              <a:rPr lang="en-US" altLang="zh-CN" dirty="0" smtClean="0"/>
              <a:t>Leader</a:t>
            </a:r>
            <a:r>
              <a:rPr lang="zh-CN" altLang="zh-CN" dirty="0" smtClean="0"/>
              <a:t>就变成</a:t>
            </a:r>
            <a:r>
              <a:rPr lang="en-US" altLang="zh-CN" dirty="0" smtClean="0"/>
              <a:t>Follower</a:t>
            </a:r>
          </a:p>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zh-CN" altLang="zh-CN" dirty="0" smtClean="0"/>
              <a:t>在失联阶段这个老</a:t>
            </a:r>
            <a:r>
              <a:rPr lang="en-US" altLang="zh-CN" dirty="0" smtClean="0"/>
              <a:t>Leader</a:t>
            </a:r>
            <a:r>
              <a:rPr lang="zh-CN" altLang="zh-CN" dirty="0" smtClean="0"/>
              <a:t>的任何更新都不能算</a:t>
            </a:r>
            <a:r>
              <a:rPr lang="en-US" altLang="zh-CN" dirty="0" smtClean="0"/>
              <a:t>commit</a:t>
            </a:r>
            <a:r>
              <a:rPr lang="zh-CN" altLang="zh-CN" dirty="0" smtClean="0"/>
              <a:t>都回滚，接受新的</a:t>
            </a:r>
            <a:r>
              <a:rPr lang="en-US" altLang="zh-CN" dirty="0" smtClean="0"/>
              <a:t>Leader</a:t>
            </a:r>
            <a:r>
              <a:rPr lang="zh-CN" altLang="zh-CN" dirty="0" smtClean="0"/>
              <a:t>的新的更新。</a:t>
            </a:r>
          </a:p>
          <a:p>
            <a:endParaRPr lang="zh-CN" altLang="en-US" dirty="0"/>
          </a:p>
        </p:txBody>
      </p:sp>
    </p:spTree>
    <p:extLst>
      <p:ext uri="{BB962C8B-B14F-4D97-AF65-F5344CB8AC3E}">
        <p14:creationId xmlns:p14="http://schemas.microsoft.com/office/powerpoint/2010/main" val="2584688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4000" dirty="0" smtClean="0"/>
              <a:t>分布式一致性协议发展简史</a:t>
            </a:r>
            <a:endParaRPr lang="zh-CN" altLang="en-US" sz="4000" dirty="0"/>
          </a:p>
        </p:txBody>
      </p:sp>
      <p:pic>
        <p:nvPicPr>
          <p:cNvPr id="4" name="图片 3"/>
          <p:cNvPicPr>
            <a:picLocks noChangeAspect="1"/>
          </p:cNvPicPr>
          <p:nvPr/>
        </p:nvPicPr>
        <p:blipFill>
          <a:blip r:embed="rId3"/>
          <a:stretch>
            <a:fillRect/>
          </a:stretch>
        </p:blipFill>
        <p:spPr>
          <a:xfrm>
            <a:off x="281768" y="1313275"/>
            <a:ext cx="7777371" cy="4222286"/>
          </a:xfrm>
          <a:prstGeom prst="rect">
            <a:avLst/>
          </a:prstGeom>
        </p:spPr>
      </p:pic>
      <p:sp>
        <p:nvSpPr>
          <p:cNvPr id="5" name="文本框 4"/>
          <p:cNvSpPr txBox="1"/>
          <p:nvPr/>
        </p:nvSpPr>
        <p:spPr>
          <a:xfrm>
            <a:off x="8059139" y="1670836"/>
            <a:ext cx="3946047" cy="3970318"/>
          </a:xfrm>
          <a:prstGeom prst="rect">
            <a:avLst/>
          </a:prstGeom>
          <a:noFill/>
        </p:spPr>
        <p:txBody>
          <a:bodyPr wrap="square" rtlCol="0">
            <a:spAutoFit/>
          </a:bodyPr>
          <a:lstStyle/>
          <a:p>
            <a:pPr marL="285750" indent="-285750">
              <a:buFont typeface="Wingdings" panose="05000000000000000000" pitchFamily="2" charset="2"/>
              <a:buChar char="l"/>
              <a:defRPr/>
            </a:pPr>
            <a:r>
              <a:rPr lang="en-US" altLang="zh-CN" dirty="0"/>
              <a:t>Paxos</a:t>
            </a:r>
            <a:r>
              <a:rPr lang="zh-CN" altLang="en-US" dirty="0"/>
              <a:t>算法融合了</a:t>
            </a:r>
            <a:r>
              <a:rPr lang="en-US" altLang="zh-CN" dirty="0"/>
              <a:t>2PC</a:t>
            </a:r>
            <a:r>
              <a:rPr lang="zh-CN" altLang="en-US" dirty="0"/>
              <a:t>和</a:t>
            </a:r>
            <a:r>
              <a:rPr lang="en-US" altLang="zh-CN" dirty="0"/>
              <a:t>Quorum</a:t>
            </a:r>
            <a:r>
              <a:rPr lang="zh-CN" altLang="en-US" dirty="0"/>
              <a:t>算法的</a:t>
            </a:r>
            <a:r>
              <a:rPr lang="zh-CN" altLang="en-US" dirty="0" smtClean="0"/>
              <a:t>思想。</a:t>
            </a:r>
            <a:endParaRPr lang="en-US" altLang="zh-CN" dirty="0" smtClean="0"/>
          </a:p>
          <a:p>
            <a:pPr marL="285750" indent="-285750">
              <a:buFont typeface="Wingdings" panose="05000000000000000000" pitchFamily="2" charset="2"/>
              <a:buChar char="Ø"/>
              <a:defRPr/>
            </a:pPr>
            <a:r>
              <a:rPr lang="en-US" altLang="zh-CN" dirty="0"/>
              <a:t> </a:t>
            </a:r>
            <a:r>
              <a:rPr lang="zh-CN" altLang="en-US" dirty="0" smtClean="0"/>
              <a:t>通过</a:t>
            </a:r>
            <a:r>
              <a:rPr lang="en-US" altLang="zh-CN" dirty="0"/>
              <a:t>QuorumW&gt;N/2</a:t>
            </a:r>
            <a:r>
              <a:rPr lang="zh-CN" altLang="en-US" dirty="0"/>
              <a:t>的“多数派”思想来实现更新操作的互斥性。</a:t>
            </a:r>
            <a:endParaRPr lang="en-US" altLang="zh-CN" dirty="0"/>
          </a:p>
          <a:p>
            <a:pPr marL="285750" indent="-285750">
              <a:buFont typeface="Wingdings" panose="05000000000000000000" pitchFamily="2" charset="2"/>
              <a:buChar char="Ø"/>
              <a:defRPr/>
            </a:pPr>
            <a:r>
              <a:rPr lang="zh-CN" altLang="en-US" dirty="0"/>
              <a:t>两个阶段的消息交互借鉴了</a:t>
            </a:r>
            <a:r>
              <a:rPr lang="en-US" altLang="zh-CN" dirty="0"/>
              <a:t>2PC</a:t>
            </a:r>
            <a:r>
              <a:rPr lang="zh-CN" altLang="en-US" dirty="0"/>
              <a:t>的思路，保证多个节点之间更新操作的一致性。</a:t>
            </a:r>
            <a:endParaRPr lang="en-US" altLang="zh-CN" dirty="0"/>
          </a:p>
          <a:p>
            <a:pPr marL="285750" indent="-285750">
              <a:buFont typeface="Wingdings" panose="05000000000000000000" pitchFamily="2" charset="2"/>
              <a:buChar char="Ø"/>
              <a:defRPr/>
            </a:pPr>
            <a:r>
              <a:rPr lang="zh-CN" altLang="en-US" dirty="0"/>
              <a:t>引入了“多数派”思想，减少了系统阻塞问题的发生概率</a:t>
            </a:r>
            <a:r>
              <a:rPr lang="zh-CN" altLang="en-US" dirty="0" smtClean="0"/>
              <a:t>。</a:t>
            </a:r>
            <a:endParaRPr lang="en-US" altLang="zh-CN" dirty="0" smtClean="0"/>
          </a:p>
          <a:p>
            <a:pPr marL="285750" indent="-285750">
              <a:buFont typeface="Wingdings" panose="05000000000000000000" pitchFamily="2" charset="2"/>
              <a:buChar char="Ø"/>
              <a:defRPr/>
            </a:pPr>
            <a:endParaRPr lang="en-US" altLang="zh-CN" dirty="0"/>
          </a:p>
          <a:p>
            <a:pPr marL="285750" indent="-285750">
              <a:buFont typeface="Wingdings" panose="05000000000000000000" pitchFamily="2" charset="2"/>
              <a:buChar char="Ø"/>
              <a:defRPr/>
            </a:pPr>
            <a:endParaRPr lang="en-US" altLang="zh-CN" dirty="0"/>
          </a:p>
          <a:p>
            <a:pPr marL="285750" indent="-285750">
              <a:buFont typeface="Wingdings" panose="05000000000000000000" pitchFamily="2" charset="2"/>
              <a:buChar char="l"/>
              <a:defRPr/>
            </a:pPr>
            <a:r>
              <a:rPr lang="en-US" altLang="zh-CN" dirty="0"/>
              <a:t>Raft</a:t>
            </a:r>
            <a:r>
              <a:rPr lang="zh-CN" altLang="en-US" dirty="0"/>
              <a:t>算法是</a:t>
            </a:r>
            <a:r>
              <a:rPr lang="en-US" altLang="zh-CN" dirty="0"/>
              <a:t>Paxos</a:t>
            </a:r>
            <a:r>
              <a:rPr lang="zh-CN" altLang="en-US" dirty="0"/>
              <a:t>的变种，更易于理解和工程实现。</a:t>
            </a:r>
            <a:endParaRPr lang="zh-CN" altLang="zh-CN" dirty="0"/>
          </a:p>
          <a:p>
            <a:endParaRPr lang="zh-CN" altLang="en-US" dirty="0"/>
          </a:p>
        </p:txBody>
      </p:sp>
    </p:spTree>
    <p:extLst>
      <p:ext uri="{BB962C8B-B14F-4D97-AF65-F5344CB8AC3E}">
        <p14:creationId xmlns:p14="http://schemas.microsoft.com/office/powerpoint/2010/main" val="2650142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717216902"/>
              </p:ext>
            </p:extLst>
          </p:nvPr>
        </p:nvGraphicFramePr>
        <p:xfrm>
          <a:off x="530940" y="1106128"/>
          <a:ext cx="11253020" cy="4882260"/>
        </p:xfrm>
        <a:graphic>
          <a:graphicData uri="http://schemas.openxmlformats.org/drawingml/2006/table">
            <a:tbl>
              <a:tblPr firstRow="1" bandRow="1">
                <a:tableStyleId>{5C22544A-7EE6-4342-B048-85BDC9FD1C3A}</a:tableStyleId>
              </a:tblPr>
              <a:tblGrid>
                <a:gridCol w="2813255">
                  <a:extLst>
                    <a:ext uri="{9D8B030D-6E8A-4147-A177-3AD203B41FA5}">
                      <a16:colId xmlns:a16="http://schemas.microsoft.com/office/drawing/2014/main" val="1165284165"/>
                    </a:ext>
                  </a:extLst>
                </a:gridCol>
                <a:gridCol w="2813255">
                  <a:extLst>
                    <a:ext uri="{9D8B030D-6E8A-4147-A177-3AD203B41FA5}">
                      <a16:colId xmlns:a16="http://schemas.microsoft.com/office/drawing/2014/main" val="3944114279"/>
                    </a:ext>
                  </a:extLst>
                </a:gridCol>
                <a:gridCol w="2813255">
                  <a:extLst>
                    <a:ext uri="{9D8B030D-6E8A-4147-A177-3AD203B41FA5}">
                      <a16:colId xmlns:a16="http://schemas.microsoft.com/office/drawing/2014/main" val="2088486264"/>
                    </a:ext>
                  </a:extLst>
                </a:gridCol>
                <a:gridCol w="2813255">
                  <a:extLst>
                    <a:ext uri="{9D8B030D-6E8A-4147-A177-3AD203B41FA5}">
                      <a16:colId xmlns:a16="http://schemas.microsoft.com/office/drawing/2014/main" val="4153800674"/>
                    </a:ext>
                  </a:extLst>
                </a:gridCol>
              </a:tblGrid>
              <a:tr h="753319">
                <a:tc>
                  <a:txBody>
                    <a:bodyPr/>
                    <a:lstStyle/>
                    <a:p>
                      <a:r>
                        <a:rPr lang="zh-CN" altLang="en-US" dirty="0" smtClean="0"/>
                        <a:t>协议名称</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c>
                  <a:txBody>
                    <a:bodyPr/>
                    <a:lstStyle/>
                    <a:p>
                      <a:r>
                        <a:rPr lang="zh-CN" altLang="en-US" dirty="0" smtClean="0"/>
                        <a:t>应用分析</a:t>
                      </a:r>
                      <a:endParaRPr lang="zh-CN" altLang="en-US" dirty="0"/>
                    </a:p>
                  </a:txBody>
                  <a:tcPr/>
                </a:tc>
                <a:extLst>
                  <a:ext uri="{0D108BD9-81ED-4DB2-BD59-A6C34878D82A}">
                    <a16:rowId xmlns:a16="http://schemas.microsoft.com/office/drawing/2014/main" val="3077279224"/>
                  </a:ext>
                </a:extLst>
              </a:tr>
              <a:tr h="960219">
                <a:tc>
                  <a:txBody>
                    <a:bodyPr/>
                    <a:lstStyle/>
                    <a:p>
                      <a:r>
                        <a:rPr lang="en-US" altLang="zh-CN" dirty="0" err="1" smtClean="0"/>
                        <a:t>2PC</a:t>
                      </a:r>
                      <a:endParaRPr lang="zh-CN" altLang="en-US" dirty="0"/>
                    </a:p>
                  </a:txBody>
                  <a:tcPr/>
                </a:tc>
                <a:tc>
                  <a:txBody>
                    <a:bodyPr/>
                    <a:lstStyle/>
                    <a:p>
                      <a:r>
                        <a:rPr lang="zh-CN" altLang="en-US" dirty="0" smtClean="0"/>
                        <a:t>提供多节点之间强一致</a:t>
                      </a:r>
                      <a:endParaRPr lang="zh-CN" altLang="en-US" dirty="0"/>
                    </a:p>
                  </a:txBody>
                  <a:tcPr/>
                </a:tc>
                <a:tc>
                  <a:txBody>
                    <a:bodyPr/>
                    <a:lstStyle/>
                    <a:p>
                      <a:r>
                        <a:rPr lang="zh-CN" altLang="en-US" dirty="0" smtClean="0"/>
                        <a:t>阻塞，脑裂问题</a:t>
                      </a:r>
                      <a:endParaRPr lang="zh-CN" altLang="en-US" dirty="0"/>
                    </a:p>
                  </a:txBody>
                  <a:tcPr/>
                </a:tc>
                <a:tc>
                  <a:txBody>
                    <a:bodyPr/>
                    <a:lstStyle/>
                    <a:p>
                      <a:r>
                        <a:rPr lang="zh-CN" altLang="en-US" dirty="0" smtClean="0"/>
                        <a:t>需要良好的网络状态，适用对一致性要求较高的应用</a:t>
                      </a:r>
                      <a:endParaRPr lang="zh-CN" altLang="en-US" dirty="0"/>
                    </a:p>
                  </a:txBody>
                  <a:tcPr/>
                </a:tc>
                <a:extLst>
                  <a:ext uri="{0D108BD9-81ED-4DB2-BD59-A6C34878D82A}">
                    <a16:rowId xmlns:a16="http://schemas.microsoft.com/office/drawing/2014/main" val="3631727663"/>
                  </a:ext>
                </a:extLst>
              </a:tr>
              <a:tr h="960219">
                <a:tc>
                  <a:txBody>
                    <a:bodyPr/>
                    <a:lstStyle/>
                    <a:p>
                      <a:r>
                        <a:rPr lang="en-US" altLang="zh-CN" dirty="0" smtClean="0"/>
                        <a:t>Quorum</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可根据</a:t>
                      </a:r>
                      <a:r>
                        <a:rPr lang="en-US" altLang="zh-CN" dirty="0" err="1" smtClean="0"/>
                        <a:t>NWR</a:t>
                      </a:r>
                      <a:r>
                        <a:rPr lang="zh-CN" altLang="en-US" dirty="0" smtClean="0"/>
                        <a:t>参数来实现不同级别的一致性</a:t>
                      </a:r>
                      <a:endParaRPr lang="zh-CN" altLang="en-US" dirty="0"/>
                    </a:p>
                  </a:txBody>
                  <a:tcPr/>
                </a:tc>
                <a:tc>
                  <a:txBody>
                    <a:bodyPr/>
                    <a:lstStyle/>
                    <a:p>
                      <a:r>
                        <a:rPr lang="zh-CN" altLang="en-US" dirty="0" smtClean="0"/>
                        <a:t>不能保证多副本之间更新操作执行顺序的一致性</a:t>
                      </a:r>
                      <a:endParaRPr lang="zh-CN" altLang="en-US" dirty="0"/>
                    </a:p>
                  </a:txBody>
                  <a:tcPr/>
                </a:tc>
                <a:tc>
                  <a:txBody>
                    <a:bodyPr/>
                    <a:lstStyle/>
                    <a:p>
                      <a:r>
                        <a:rPr lang="zh-CN" altLang="en-US" dirty="0" smtClean="0"/>
                        <a:t>适用对一致性要求不高的应用</a:t>
                      </a:r>
                      <a:endParaRPr lang="zh-CN" altLang="en-US" dirty="0"/>
                    </a:p>
                  </a:txBody>
                  <a:tcPr/>
                </a:tc>
                <a:extLst>
                  <a:ext uri="{0D108BD9-81ED-4DB2-BD59-A6C34878D82A}">
                    <a16:rowId xmlns:a16="http://schemas.microsoft.com/office/drawing/2014/main" val="720024910"/>
                  </a:ext>
                </a:extLst>
              </a:tr>
              <a:tr h="1248284">
                <a:tc>
                  <a:txBody>
                    <a:bodyPr/>
                    <a:lstStyle/>
                    <a:p>
                      <a:r>
                        <a:rPr lang="en-US" altLang="zh-CN" dirty="0" err="1" smtClean="0"/>
                        <a:t>Paxos</a:t>
                      </a:r>
                      <a:endParaRPr lang="zh-CN" altLang="en-US" dirty="0"/>
                    </a:p>
                  </a:txBody>
                  <a:tcPr/>
                </a:tc>
                <a:tc>
                  <a:txBody>
                    <a:bodyPr/>
                    <a:lstStyle/>
                    <a:p>
                      <a:r>
                        <a:rPr lang="zh-CN" altLang="en-US" dirty="0" smtClean="0"/>
                        <a:t>可容忍少于半数节点故障，可用性较高</a:t>
                      </a:r>
                      <a:endParaRPr lang="zh-CN" altLang="en-US" dirty="0"/>
                    </a:p>
                  </a:txBody>
                  <a:tcPr/>
                </a:tc>
                <a:tc>
                  <a:txBody>
                    <a:bodyPr/>
                    <a:lstStyle/>
                    <a:p>
                      <a:r>
                        <a:rPr lang="zh-CN" altLang="en-US" dirty="0" smtClean="0"/>
                        <a:t>不确定的处理操作使得系统未决状态较多，增大工程实现难度</a:t>
                      </a:r>
                      <a:endParaRPr lang="zh-CN" altLang="en-US" dirty="0"/>
                    </a:p>
                  </a:txBody>
                  <a:tcPr/>
                </a:tc>
                <a:tc>
                  <a:txBody>
                    <a:bodyPr/>
                    <a:lstStyle/>
                    <a:p>
                      <a:r>
                        <a:rPr lang="zh-CN" altLang="en-US" dirty="0" smtClean="0"/>
                        <a:t>需要至少多数节点之间网络通信状态良好，</a:t>
                      </a:r>
                      <a:endParaRPr lang="en-US" altLang="zh-CN" dirty="0" smtClean="0"/>
                    </a:p>
                    <a:p>
                      <a:r>
                        <a:rPr lang="zh-CN" altLang="en-US" dirty="0" smtClean="0"/>
                        <a:t>使用一致性要求较高的应用。</a:t>
                      </a:r>
                      <a:endParaRPr lang="zh-CN" altLang="en-US" dirty="0"/>
                    </a:p>
                  </a:txBody>
                  <a:tcPr/>
                </a:tc>
                <a:extLst>
                  <a:ext uri="{0D108BD9-81ED-4DB2-BD59-A6C34878D82A}">
                    <a16:rowId xmlns:a16="http://schemas.microsoft.com/office/drawing/2014/main" val="2350758420"/>
                  </a:ext>
                </a:extLst>
              </a:tr>
              <a:tr h="960219">
                <a:tc>
                  <a:txBody>
                    <a:bodyPr/>
                    <a:lstStyle/>
                    <a:p>
                      <a:r>
                        <a:rPr lang="en-US" altLang="zh-CN" dirty="0" smtClean="0"/>
                        <a:t>Raft</a:t>
                      </a:r>
                      <a:endParaRPr lang="zh-CN" altLang="en-US" dirty="0"/>
                    </a:p>
                  </a:txBody>
                  <a:tcPr/>
                </a:tc>
                <a:tc>
                  <a:txBody>
                    <a:bodyPr/>
                    <a:lstStyle/>
                    <a:p>
                      <a:r>
                        <a:rPr lang="zh-CN" altLang="en-US" dirty="0" smtClean="0"/>
                        <a:t>易于理解，工程实现难度较小</a:t>
                      </a:r>
                      <a:endParaRPr lang="zh-CN" altLang="en-US" dirty="0"/>
                    </a:p>
                  </a:txBody>
                  <a:tcPr/>
                </a:tc>
                <a:tc>
                  <a:txBody>
                    <a:bodyPr/>
                    <a:lstStyle/>
                    <a:p>
                      <a:r>
                        <a:rPr lang="zh-CN" altLang="en-US" dirty="0" smtClean="0"/>
                        <a:t>网络分区时容易出现“频繁选举”和“双领导者”问题。</a:t>
                      </a:r>
                      <a:endParaRPr lang="zh-CN" altLang="en-US" dirty="0"/>
                    </a:p>
                  </a:txBody>
                  <a:tcPr/>
                </a:tc>
                <a:tc>
                  <a:txBody>
                    <a:bodyPr/>
                    <a:lstStyle/>
                    <a:p>
                      <a:r>
                        <a:rPr lang="zh-CN" altLang="en-US" dirty="0" smtClean="0"/>
                        <a:t>适用于无网络分区状况的分布式环境。</a:t>
                      </a:r>
                      <a:endParaRPr lang="zh-CN" altLang="en-US" dirty="0"/>
                    </a:p>
                  </a:txBody>
                  <a:tcPr/>
                </a:tc>
                <a:extLst>
                  <a:ext uri="{0D108BD9-81ED-4DB2-BD59-A6C34878D82A}">
                    <a16:rowId xmlns:a16="http://schemas.microsoft.com/office/drawing/2014/main" val="1723942551"/>
                  </a:ext>
                </a:extLst>
              </a:tr>
            </a:tbl>
          </a:graphicData>
        </a:graphic>
      </p:graphicFrame>
    </p:spTree>
    <p:extLst>
      <p:ext uri="{BB962C8B-B14F-4D97-AF65-F5344CB8AC3E}">
        <p14:creationId xmlns:p14="http://schemas.microsoft.com/office/powerpoint/2010/main" val="1591755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lstStyle/>
          <a:p>
            <a:r>
              <a:rPr lang="zh-CN" altLang="en-US" dirty="0" smtClean="0"/>
              <a:t>解决可靠性和可用性的方法</a:t>
            </a:r>
            <a:endParaRPr lang="zh-CN" altLang="en-US" dirty="0"/>
          </a:p>
        </p:txBody>
      </p:sp>
      <p:sp>
        <p:nvSpPr>
          <p:cNvPr id="3" name="内容占位符 2"/>
          <p:cNvSpPr>
            <a:spLocks noGrp="1"/>
          </p:cNvSpPr>
          <p:nvPr>
            <p:ph idx="1"/>
          </p:nvPr>
        </p:nvSpPr>
        <p:spPr>
          <a:xfrm>
            <a:off x="838200" y="1215736"/>
            <a:ext cx="10515600" cy="4961227"/>
          </a:xfrm>
        </p:spPr>
        <p:txBody>
          <a:bodyPr>
            <a:normAutofit/>
          </a:bodyPr>
          <a:lstStyle/>
          <a:p>
            <a:pPr>
              <a:buFont typeface="Wingdings" panose="05000000000000000000" pitchFamily="2" charset="2"/>
              <a:buChar char="Ø"/>
            </a:pPr>
            <a:r>
              <a:rPr lang="zh-CN" altLang="zh-CN" sz="2000" dirty="0" smtClean="0"/>
              <a:t>为</a:t>
            </a:r>
            <a:r>
              <a:rPr lang="zh-CN" altLang="zh-CN" sz="2000" dirty="0"/>
              <a:t>满足可靠性和可用性，分布式数据库系统中的数据往往使用多个</a:t>
            </a:r>
            <a:r>
              <a:rPr lang="zh-CN" altLang="zh-CN" sz="2000" b="1" dirty="0" smtClean="0"/>
              <a:t>副本</a:t>
            </a:r>
            <a:r>
              <a:rPr lang="zh-CN" altLang="en-US" sz="2000" dirty="0" smtClean="0"/>
              <a:t>。</a:t>
            </a:r>
            <a:endParaRPr lang="en-US" altLang="zh-CN" sz="2000" dirty="0" smtClean="0"/>
          </a:p>
          <a:p>
            <a:pPr>
              <a:buFont typeface="Wingdings" panose="05000000000000000000" pitchFamily="2" charset="2"/>
              <a:buChar char="Ø"/>
            </a:pPr>
            <a:r>
              <a:rPr lang="zh-CN" altLang="zh-CN" sz="2000" dirty="0" smtClean="0"/>
              <a:t>这些</a:t>
            </a:r>
            <a:r>
              <a:rPr lang="zh-CN" altLang="zh-CN" sz="2000" dirty="0"/>
              <a:t>副本存储于不同的</a:t>
            </a:r>
            <a:r>
              <a:rPr lang="zh-CN" altLang="zh-CN" sz="2000" dirty="0" smtClean="0"/>
              <a:t>节点</a:t>
            </a:r>
            <a:r>
              <a:rPr lang="zh-CN" altLang="en-US" sz="2000" dirty="0" smtClean="0"/>
              <a:t>，不同节点间</a:t>
            </a:r>
            <a:r>
              <a:rPr lang="zh-CN" altLang="zh-CN" sz="2000" dirty="0" smtClean="0"/>
              <a:t>进行</a:t>
            </a:r>
            <a:r>
              <a:rPr lang="zh-CN" altLang="zh-CN" sz="2000" dirty="0"/>
              <a:t>数据复制</a:t>
            </a:r>
            <a:r>
              <a:rPr lang="zh-CN" altLang="zh-CN" sz="2000" dirty="0" smtClean="0"/>
              <a:t>。</a:t>
            </a:r>
            <a:endParaRPr lang="en-US" altLang="zh-CN" sz="2000" dirty="0" smtClean="0"/>
          </a:p>
          <a:p>
            <a:pPr>
              <a:buFont typeface="Wingdings" panose="05000000000000000000" pitchFamily="2" charset="2"/>
              <a:buChar char="Ø"/>
            </a:pPr>
            <a:r>
              <a:rPr lang="zh-CN" altLang="zh-CN" sz="2000" dirty="0" smtClean="0"/>
              <a:t>数据</a:t>
            </a:r>
            <a:r>
              <a:rPr lang="zh-CN" altLang="zh-CN" sz="2000" dirty="0"/>
              <a:t>复制实际上就是在分布式数据库系统的多个本地数据库间拷贝和维护数据库对象的过程</a:t>
            </a:r>
            <a:r>
              <a:rPr lang="zh-CN" altLang="zh-CN" sz="2000" dirty="0" smtClean="0"/>
              <a:t>。</a:t>
            </a:r>
            <a:endParaRPr lang="en-US" altLang="zh-CN" sz="2000" dirty="0" smtClean="0"/>
          </a:p>
          <a:p>
            <a:pPr>
              <a:buFont typeface="Wingdings" panose="05000000000000000000" pitchFamily="2" charset="2"/>
              <a:buChar char="Ø"/>
            </a:pPr>
            <a:r>
              <a:rPr lang="zh-CN" altLang="zh-CN" sz="2000" dirty="0" smtClean="0"/>
              <a:t>数据</a:t>
            </a:r>
            <a:r>
              <a:rPr lang="zh-CN" altLang="zh-CN" sz="2000" dirty="0"/>
              <a:t>复制中，每个复制数据项</a:t>
            </a:r>
            <a:r>
              <a:rPr lang="en-US" altLang="zh-CN" sz="2000" dirty="0"/>
              <a:t>X</a:t>
            </a:r>
            <a:r>
              <a:rPr lang="zh-CN" altLang="zh-CN" sz="2000" dirty="0"/>
              <a:t>都有一系列副本</a:t>
            </a:r>
            <a:r>
              <a:rPr lang="en-US" altLang="zh-CN" sz="2000" dirty="0" err="1"/>
              <a:t>X1</a:t>
            </a:r>
            <a:r>
              <a:rPr lang="zh-CN" altLang="zh-CN" sz="2000" dirty="0"/>
              <a:t>，</a:t>
            </a:r>
            <a:r>
              <a:rPr lang="en-US" altLang="zh-CN" sz="2000" dirty="0" err="1"/>
              <a:t>X2</a:t>
            </a:r>
            <a:r>
              <a:rPr lang="zh-CN" altLang="zh-CN" sz="2000" dirty="0"/>
              <a:t>，</a:t>
            </a:r>
            <a:r>
              <a:rPr lang="en-US" altLang="zh-CN" sz="2000" dirty="0"/>
              <a:t>…,</a:t>
            </a:r>
            <a:r>
              <a:rPr lang="en-US" altLang="zh-CN" sz="2000" dirty="0" err="1"/>
              <a:t>Xn</a:t>
            </a:r>
            <a:r>
              <a:rPr lang="zh-CN" altLang="zh-CN" sz="2000" dirty="0"/>
              <a:t>。</a:t>
            </a:r>
            <a:r>
              <a:rPr lang="en-US" altLang="zh-CN" sz="2000" dirty="0"/>
              <a:t>X</a:t>
            </a:r>
            <a:r>
              <a:rPr lang="zh-CN" altLang="zh-CN" sz="2000" dirty="0"/>
              <a:t>被称为</a:t>
            </a:r>
            <a:r>
              <a:rPr lang="zh-CN" altLang="zh-CN" sz="2000" b="1" dirty="0"/>
              <a:t>逻辑</a:t>
            </a:r>
            <a:r>
              <a:rPr lang="zh-CN" altLang="zh-CN" sz="2000" b="1" dirty="0" smtClean="0"/>
              <a:t>数据项</a:t>
            </a:r>
            <a:r>
              <a:rPr lang="zh-CN" altLang="en-US"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而它的</a:t>
            </a:r>
            <a:r>
              <a:rPr lang="zh-CN" altLang="zh-CN" sz="2000" dirty="0"/>
              <a:t>副本被称为</a:t>
            </a:r>
            <a:r>
              <a:rPr lang="zh-CN" altLang="zh-CN" sz="2000" b="1" dirty="0"/>
              <a:t>物理数据项</a:t>
            </a:r>
            <a:r>
              <a:rPr lang="zh-CN" altLang="zh-CN" sz="2000" dirty="0"/>
              <a:t>。用户事务只需对逻辑数据项进行读写操作，副本</a:t>
            </a:r>
            <a:r>
              <a:rPr lang="zh-CN" altLang="zh-CN" sz="2000" dirty="0" smtClean="0"/>
              <a:t>控制协议</a:t>
            </a:r>
            <a:r>
              <a:rPr lang="en-US" altLang="zh-CN" sz="2000" dirty="0" smtClean="0"/>
              <a:t> </a:t>
            </a:r>
          </a:p>
          <a:p>
            <a:pPr marL="0" indent="0">
              <a:buNone/>
            </a:pPr>
            <a:r>
              <a:rPr lang="en-US" altLang="zh-CN" sz="2000" dirty="0"/>
              <a:t> </a:t>
            </a:r>
            <a:r>
              <a:rPr lang="en-US" altLang="zh-CN" sz="2000" dirty="0" smtClean="0"/>
              <a:t>  </a:t>
            </a:r>
            <a:r>
              <a:rPr lang="zh-CN" altLang="zh-CN" sz="2000" dirty="0" smtClean="0"/>
              <a:t>自动将</a:t>
            </a:r>
            <a:r>
              <a:rPr lang="zh-CN" altLang="zh-CN" sz="2000" dirty="0"/>
              <a:t>这些读写操作映射到物理数据项上。因此系统逻辑</a:t>
            </a:r>
            <a:r>
              <a:rPr lang="zh-CN" altLang="zh-CN" sz="2000" dirty="0" smtClean="0"/>
              <a:t>上</a:t>
            </a:r>
            <a:r>
              <a:rPr lang="zh-CN" altLang="en-US" sz="2000" dirty="0" smtClean="0"/>
              <a:t>认</a:t>
            </a:r>
            <a:r>
              <a:rPr lang="zh-CN" altLang="zh-CN" sz="2000" dirty="0" smtClean="0"/>
              <a:t>为</a:t>
            </a:r>
            <a:r>
              <a:rPr lang="zh-CN" altLang="zh-CN" sz="2000" dirty="0"/>
              <a:t>每个数据项只有一个副本</a:t>
            </a:r>
            <a:r>
              <a:rPr lang="zh-CN" altLang="zh-CN" sz="2000" dirty="0" smtClean="0"/>
              <a:t>。</a:t>
            </a:r>
            <a:endParaRPr lang="en-US" altLang="zh-CN" sz="2000" dirty="0" smtClean="0"/>
          </a:p>
          <a:p>
            <a:endParaRPr lang="zh-CN" altLang="zh-CN" sz="2000" dirty="0"/>
          </a:p>
          <a:p>
            <a:pPr marL="0" indent="0">
              <a:buNone/>
            </a:pPr>
            <a:endParaRPr lang="zh-CN" altLang="en-US" sz="2400" dirty="0"/>
          </a:p>
        </p:txBody>
      </p:sp>
    </p:spTree>
    <p:extLst>
      <p:ext uri="{BB962C8B-B14F-4D97-AF65-F5344CB8AC3E}">
        <p14:creationId xmlns:p14="http://schemas.microsoft.com/office/powerpoint/2010/main" val="1693482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lstStyle/>
          <a:p>
            <a:r>
              <a:rPr lang="zh-CN" altLang="en-US" dirty="0" smtClean="0"/>
              <a:t>分布式系统副本的影响</a:t>
            </a:r>
            <a:endParaRPr lang="zh-CN" altLang="en-US"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zh-CN" sz="2400" b="1" dirty="0" smtClean="0"/>
              <a:t>分布式</a:t>
            </a:r>
            <a:r>
              <a:rPr lang="zh-CN" altLang="zh-CN" sz="2400" b="1" dirty="0"/>
              <a:t>系统使用副本来避免</a:t>
            </a:r>
            <a:r>
              <a:rPr lang="zh-CN" altLang="zh-CN" sz="2400" b="1" dirty="0" smtClean="0"/>
              <a:t>：</a:t>
            </a:r>
            <a:endParaRPr lang="en-US" altLang="zh-CN" sz="2400" b="1" dirty="0" smtClean="0"/>
          </a:p>
          <a:p>
            <a:pPr lvl="0"/>
            <a:r>
              <a:rPr lang="zh-CN" altLang="zh-CN" sz="2000" dirty="0"/>
              <a:t>单点失效带来的可靠性</a:t>
            </a:r>
            <a:r>
              <a:rPr lang="en-US" altLang="zh-CN" sz="2000" dirty="0"/>
              <a:t>/</a:t>
            </a:r>
            <a:r>
              <a:rPr lang="zh-CN" altLang="zh-CN" sz="2000" dirty="0"/>
              <a:t>可用性问题。</a:t>
            </a:r>
          </a:p>
          <a:p>
            <a:pPr lvl="0"/>
            <a:r>
              <a:rPr lang="zh-CN" altLang="zh-CN" sz="2000" dirty="0"/>
              <a:t>单点过载瓶颈带来的可扩展问题。</a:t>
            </a:r>
          </a:p>
          <a:p>
            <a:pPr lvl="0"/>
            <a:r>
              <a:rPr lang="zh-CN" altLang="zh-CN" sz="2000" dirty="0"/>
              <a:t>服务中的通信延迟与失败带来的容错问题。</a:t>
            </a:r>
          </a:p>
          <a:p>
            <a:pPr marL="0" indent="0">
              <a:buNone/>
            </a:pPr>
            <a:r>
              <a:rPr lang="zh-CN" altLang="zh-CN" sz="2400" b="1" dirty="0"/>
              <a:t>分布式系统中副本使用带来的一致性问题</a:t>
            </a:r>
            <a:r>
              <a:rPr lang="zh-CN" altLang="zh-CN" sz="2400" b="1" dirty="0" smtClean="0"/>
              <a:t>：</a:t>
            </a:r>
            <a:endParaRPr lang="en-US" altLang="zh-CN" sz="2400" b="1" dirty="0" smtClean="0"/>
          </a:p>
          <a:p>
            <a:r>
              <a:rPr lang="zh-CN" altLang="en-US" sz="2000" dirty="0" smtClean="0"/>
              <a:t>提高了可用性，降低了一致性</a:t>
            </a:r>
            <a:endParaRPr lang="zh-CN" altLang="zh-CN" sz="2000" dirty="0"/>
          </a:p>
          <a:p>
            <a:pPr>
              <a:buFont typeface="Wingdings" panose="05000000000000000000" pitchFamily="2" charset="2"/>
              <a:buChar char="Ø"/>
            </a:pPr>
            <a:r>
              <a:rPr lang="zh-CN" altLang="zh-CN" sz="2000" dirty="0"/>
              <a:t>一致性和可用性是相互矛盾的。为了保证数据一致性，各个副本之间需要时刻保持强同步，但是当某一副本出现故障时，可能阻塞系统的正常写服务，从而影响到系统的可用性</a:t>
            </a:r>
            <a:r>
              <a:rPr lang="zh-CN" altLang="zh-CN" sz="2000" dirty="0" smtClean="0"/>
              <a:t>；</a:t>
            </a:r>
            <a:endParaRPr lang="zh-CN" altLang="zh-CN" sz="2000" dirty="0"/>
          </a:p>
          <a:p>
            <a:pPr>
              <a:buFont typeface="Wingdings" panose="05000000000000000000" pitchFamily="2" charset="2"/>
              <a:buChar char="Ø"/>
            </a:pPr>
            <a:r>
              <a:rPr lang="zh-CN" altLang="zh-CN" sz="2000" dirty="0"/>
              <a:t>如果各副本之间不保持强同步，虽然系统的可用性相对较好，但是一致性却得不到保障，当某一副本出现故障时，数据还可能丢失。</a:t>
            </a:r>
          </a:p>
          <a:p>
            <a:pPr marL="0" indent="0">
              <a:buNone/>
            </a:pPr>
            <a:endParaRPr lang="zh-CN" altLang="zh-CN" sz="2400" dirty="0"/>
          </a:p>
          <a:p>
            <a:pPr marL="0" indent="0">
              <a:buNone/>
            </a:pPr>
            <a:endParaRPr lang="zh-CN" altLang="en-US" sz="2400" dirty="0"/>
          </a:p>
        </p:txBody>
      </p:sp>
    </p:spTree>
    <p:extLst>
      <p:ext uri="{BB962C8B-B14F-4D97-AF65-F5344CB8AC3E}">
        <p14:creationId xmlns:p14="http://schemas.microsoft.com/office/powerpoint/2010/main" val="62070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868023"/>
            <a:ext cx="10515600" cy="1006475"/>
          </a:xfrm>
        </p:spPr>
        <p:txBody>
          <a:bodyPr>
            <a:normAutofit fontScale="90000"/>
          </a:bodyPr>
          <a:lstStyle/>
          <a:p>
            <a:r>
              <a:rPr lang="zh-CN" altLang="en-US" b="1" dirty="0" smtClean="0"/>
              <a:t>分布式</a:t>
            </a:r>
            <a:r>
              <a:rPr lang="zh-CN" altLang="zh-CN" b="1" dirty="0"/>
              <a:t>一致性模型</a:t>
            </a:r>
            <a:r>
              <a:rPr lang="zh-CN" altLang="zh-CN" b="1" dirty="0" smtClean="0"/>
              <a:t>：</a:t>
            </a:r>
            <a:r>
              <a:rPr lang="en-US" altLang="zh-CN" b="1" dirty="0" smtClean="0"/>
              <a:t/>
            </a:r>
            <a:br>
              <a:rPr lang="en-US" altLang="zh-CN" b="1" dirty="0" smtClean="0"/>
            </a:br>
            <a:r>
              <a:rPr lang="zh-CN" altLang="zh-CN" dirty="0"/>
              <a:t/>
            </a:r>
            <a:br>
              <a:rPr lang="zh-CN" altLang="zh-CN" dirty="0"/>
            </a:br>
            <a:endParaRPr lang="zh-CN" altLang="en-US" dirty="0"/>
          </a:p>
        </p:txBody>
      </p:sp>
      <p:sp>
        <p:nvSpPr>
          <p:cNvPr id="3" name="内容占位符 2"/>
          <p:cNvSpPr>
            <a:spLocks noGrp="1"/>
          </p:cNvSpPr>
          <p:nvPr>
            <p:ph idx="1"/>
          </p:nvPr>
        </p:nvSpPr>
        <p:spPr>
          <a:xfrm>
            <a:off x="838200" y="1461543"/>
            <a:ext cx="10515600" cy="4961227"/>
          </a:xfrm>
        </p:spPr>
        <p:txBody>
          <a:bodyPr>
            <a:normAutofit/>
          </a:bodyPr>
          <a:lstStyle/>
          <a:p>
            <a:pPr marL="0" indent="0">
              <a:buNone/>
            </a:pPr>
            <a:r>
              <a:rPr lang="zh-CN" altLang="zh-CN" sz="2400" dirty="0" smtClean="0"/>
              <a:t>从</a:t>
            </a:r>
            <a:r>
              <a:rPr lang="zh-CN" altLang="zh-CN" sz="2400" dirty="0"/>
              <a:t>客户端角度来看，一致性可分为：</a:t>
            </a:r>
          </a:p>
          <a:p>
            <a:pPr lvl="0"/>
            <a:r>
              <a:rPr lang="zh-CN" altLang="zh-CN" sz="2000" dirty="0"/>
              <a:t>强一致性</a:t>
            </a:r>
            <a:r>
              <a:rPr lang="zh-CN" altLang="zh-CN" sz="2000" dirty="0" smtClean="0"/>
              <a:t>：</a:t>
            </a:r>
            <a:r>
              <a:rPr lang="zh-CN" altLang="en-US" sz="2000" dirty="0" smtClean="0"/>
              <a:t>系统保证对数据的读取是最新成功更新过的值。</a:t>
            </a:r>
            <a:endParaRPr lang="en-US" altLang="zh-CN" sz="2000" dirty="0" smtClean="0"/>
          </a:p>
          <a:p>
            <a:pPr lvl="0"/>
            <a:r>
              <a:rPr lang="zh-CN" altLang="zh-CN" sz="2000" dirty="0" smtClean="0"/>
              <a:t>弱</a:t>
            </a:r>
            <a:r>
              <a:rPr lang="zh-CN" altLang="zh-CN" sz="2000" dirty="0"/>
              <a:t>一致性</a:t>
            </a:r>
            <a:r>
              <a:rPr lang="zh-CN" altLang="zh-CN" sz="2000" dirty="0" smtClean="0"/>
              <a:t>：</a:t>
            </a:r>
            <a:r>
              <a:rPr lang="zh-CN" altLang="en-US" sz="2000" dirty="0" smtClean="0"/>
              <a:t>系统不保证对数据的读取一定是最新更新过的值。</a:t>
            </a:r>
            <a:endParaRPr lang="en-US" altLang="zh-CN" sz="2000" dirty="0" smtClean="0"/>
          </a:p>
          <a:p>
            <a:pPr lvl="0"/>
            <a:r>
              <a:rPr lang="zh-CN" altLang="zh-CN" sz="2000" dirty="0" smtClean="0"/>
              <a:t>最终</a:t>
            </a:r>
            <a:r>
              <a:rPr lang="zh-CN" altLang="zh-CN" sz="2000" dirty="0"/>
              <a:t>一致性</a:t>
            </a:r>
            <a:r>
              <a:rPr lang="zh-CN" altLang="zh-CN" sz="2000" dirty="0" smtClean="0"/>
              <a:t>：</a:t>
            </a:r>
            <a:r>
              <a:rPr lang="zh-CN" altLang="en-US" sz="2000" dirty="0" smtClean="0"/>
              <a:t>数据更新后，若一段时间内数据没有再次被更新，那么之后所有的操作都会</a:t>
            </a:r>
            <a:endParaRPr lang="en-US" altLang="zh-CN" sz="2000" dirty="0" smtClean="0"/>
          </a:p>
          <a:p>
            <a:pPr marL="0" lvl="0" indent="0">
              <a:buNone/>
            </a:pPr>
            <a:r>
              <a:rPr lang="en-US" altLang="zh-CN" sz="2000" dirty="0"/>
              <a:t> </a:t>
            </a:r>
            <a:r>
              <a:rPr lang="en-US" altLang="zh-CN" sz="2000" dirty="0" smtClean="0"/>
              <a:t>                        </a:t>
            </a:r>
            <a:r>
              <a:rPr lang="zh-CN" altLang="en-US" sz="2000" dirty="0" smtClean="0"/>
              <a:t>返回更新后的值。</a:t>
            </a:r>
            <a:endParaRPr lang="en-US" altLang="zh-CN" sz="2000" dirty="0" smtClean="0"/>
          </a:p>
          <a:p>
            <a:pPr marL="0" indent="0">
              <a:buNone/>
            </a:pPr>
            <a:endParaRPr lang="zh-CN" altLang="en-US" sz="2400" dirty="0"/>
          </a:p>
        </p:txBody>
      </p:sp>
    </p:spTree>
    <p:extLst>
      <p:ext uri="{BB962C8B-B14F-4D97-AF65-F5344CB8AC3E}">
        <p14:creationId xmlns:p14="http://schemas.microsoft.com/office/powerpoint/2010/main" val="4260561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425570"/>
            <a:ext cx="10515600" cy="1006475"/>
          </a:xfrm>
        </p:spPr>
        <p:txBody>
          <a:bodyPr>
            <a:normAutofit fontScale="90000"/>
          </a:bodyPr>
          <a:lstStyle/>
          <a:p>
            <a:r>
              <a:rPr lang="zh-CN" altLang="en-US" b="1" dirty="0"/>
              <a:t>一致性的重要性：</a:t>
            </a:r>
            <a:r>
              <a:rPr lang="en-US" altLang="zh-CN" b="1" dirty="0"/>
              <a:t/>
            </a:r>
            <a:br>
              <a:rPr lang="en-US" altLang="zh-CN" b="1" dirty="0"/>
            </a:br>
            <a:endParaRPr lang="zh-CN" altLang="en-US" dirty="0"/>
          </a:p>
        </p:txBody>
      </p:sp>
      <p:sp>
        <p:nvSpPr>
          <p:cNvPr id="3" name="内容占位符 2"/>
          <p:cNvSpPr>
            <a:spLocks noGrp="1"/>
          </p:cNvSpPr>
          <p:nvPr>
            <p:ph idx="1"/>
          </p:nvPr>
        </p:nvSpPr>
        <p:spPr>
          <a:xfrm>
            <a:off x="838200" y="1215736"/>
            <a:ext cx="10515600" cy="4961227"/>
          </a:xfrm>
        </p:spPr>
        <p:txBody>
          <a:bodyPr>
            <a:normAutofit/>
          </a:bodyPr>
          <a:lstStyle/>
          <a:p>
            <a:pPr lvl="0"/>
            <a:r>
              <a:rPr lang="en-US" altLang="zh-CN" sz="2400" dirty="0" smtClean="0"/>
              <a:t>CAP</a:t>
            </a:r>
            <a:r>
              <a:rPr lang="zh-CN" altLang="en-US" sz="2400" dirty="0" smtClean="0"/>
              <a:t>定理。</a:t>
            </a:r>
            <a:r>
              <a:rPr lang="zh-CN" altLang="zh-CN" sz="2400" dirty="0"/>
              <a:t>在一个分布式系统中，</a:t>
            </a:r>
            <a:r>
              <a:rPr lang="en-US" altLang="zh-CN" sz="2400" dirty="0"/>
              <a:t>Consistency(</a:t>
            </a:r>
            <a:r>
              <a:rPr lang="zh-CN" altLang="zh-CN" sz="2400" dirty="0"/>
              <a:t>一致性</a:t>
            </a:r>
            <a:r>
              <a:rPr lang="en-US" altLang="zh-CN" sz="2400" dirty="0"/>
              <a:t>)</a:t>
            </a:r>
            <a:r>
              <a:rPr lang="zh-CN" altLang="zh-CN" sz="2400" dirty="0"/>
              <a:t>、</a:t>
            </a:r>
            <a:r>
              <a:rPr lang="en-US" altLang="zh-CN" sz="2400" dirty="0"/>
              <a:t>Availability(</a:t>
            </a:r>
            <a:r>
              <a:rPr lang="zh-CN" altLang="zh-CN" sz="2400" dirty="0"/>
              <a:t>可用性</a:t>
            </a:r>
            <a:r>
              <a:rPr lang="en-US" altLang="zh-CN" sz="2400" dirty="0"/>
              <a:t>)</a:t>
            </a:r>
            <a:r>
              <a:rPr lang="zh-CN" altLang="zh-CN" sz="2400" dirty="0"/>
              <a:t>、</a:t>
            </a:r>
            <a:r>
              <a:rPr lang="en-US" altLang="zh-CN" sz="2400" dirty="0"/>
              <a:t>Partitiontolerance(</a:t>
            </a:r>
            <a:r>
              <a:rPr lang="zh-CN" altLang="zh-CN" sz="2400" dirty="0"/>
              <a:t>分区容错性</a:t>
            </a:r>
            <a:r>
              <a:rPr lang="en-US" altLang="zh-CN" sz="2400" dirty="0"/>
              <a:t>)</a:t>
            </a:r>
            <a:r>
              <a:rPr lang="zh-CN" altLang="zh-CN" sz="2400" dirty="0"/>
              <a:t>，三者不可兼得。</a:t>
            </a:r>
          </a:p>
          <a:p>
            <a:pPr marL="0" indent="0">
              <a:buNone/>
            </a:pPr>
            <a:r>
              <a:rPr lang="en-US" altLang="zh-CN" sz="2000" dirty="0" smtClean="0"/>
              <a:t>	</a:t>
            </a:r>
            <a:r>
              <a:rPr lang="zh-CN" altLang="zh-CN" sz="2000" dirty="0" smtClean="0"/>
              <a:t>最多</a:t>
            </a:r>
            <a:r>
              <a:rPr lang="zh-CN" altLang="zh-CN" sz="2000" dirty="0"/>
              <a:t>只能实现上面的两点。而由于当前的网络硬件肯定会出现延迟丢包等</a:t>
            </a:r>
            <a:r>
              <a:rPr lang="zh-CN" altLang="zh-CN" sz="2000" dirty="0" smtClean="0"/>
              <a:t>问题</a:t>
            </a:r>
            <a:r>
              <a:rPr lang="en-US" altLang="zh-CN" sz="2000" dirty="0"/>
              <a:t>,</a:t>
            </a:r>
            <a:r>
              <a:rPr lang="zh-CN" altLang="zh-CN" sz="2000" dirty="0" smtClean="0"/>
              <a:t>所以</a:t>
            </a:r>
            <a:r>
              <a:rPr lang="en-US" altLang="zh-CN" sz="2000" dirty="0" smtClean="0"/>
              <a:t>	</a:t>
            </a:r>
            <a:r>
              <a:rPr lang="zh-CN" altLang="zh-CN" sz="2000" dirty="0" smtClean="0"/>
              <a:t>分区容忍性</a:t>
            </a:r>
            <a:r>
              <a:rPr lang="zh-CN" altLang="zh-CN" sz="2000" dirty="0"/>
              <a:t>是我们必须需要实现的。所以我们只能在一致性和可用性之间</a:t>
            </a:r>
            <a:r>
              <a:rPr lang="zh-CN" altLang="zh-CN" sz="2000" dirty="0" smtClean="0"/>
              <a:t>进行</a:t>
            </a:r>
            <a:r>
              <a:rPr lang="zh-CN" altLang="zh-CN" sz="2000" dirty="0"/>
              <a:t>权衡</a:t>
            </a:r>
            <a:r>
              <a:rPr lang="zh-CN" altLang="zh-CN" sz="2000" dirty="0" smtClean="0"/>
              <a:t>。</a:t>
            </a:r>
            <a:endParaRPr lang="en-US" altLang="zh-CN" sz="2000" dirty="0" smtClean="0"/>
          </a:p>
          <a:p>
            <a:pPr marL="0" indent="0">
              <a:buNone/>
            </a:pPr>
            <a:endParaRPr lang="en-US" altLang="zh-CN" sz="2000" dirty="0" smtClean="0"/>
          </a:p>
          <a:p>
            <a:pPr lvl="0"/>
            <a:r>
              <a:rPr lang="zh-CN" altLang="zh-CN" sz="2400" dirty="0"/>
              <a:t>如果数据库的数据是弱一致的，那么上层应用就不得不承受这种弱一致所带来的种种</a:t>
            </a:r>
            <a:r>
              <a:rPr lang="zh-CN" altLang="zh-CN" sz="2400" dirty="0" smtClean="0"/>
              <a:t>后果</a:t>
            </a:r>
            <a:endParaRPr lang="en-US" altLang="zh-CN" sz="2400" dirty="0" smtClean="0"/>
          </a:p>
          <a:p>
            <a:pPr lvl="0"/>
            <a:endParaRPr lang="zh-CN" altLang="zh-CN" sz="2400" dirty="0"/>
          </a:p>
          <a:p>
            <a:r>
              <a:rPr lang="zh-CN" altLang="zh-CN" sz="2400" dirty="0"/>
              <a:t>一个能够提供强一致性的数据库，能够简化数据库的管理，也会使得应用程序易于开发和维护</a:t>
            </a:r>
          </a:p>
          <a:p>
            <a:pPr marL="0" indent="0">
              <a:buNone/>
            </a:pPr>
            <a:endParaRPr lang="zh-CN" altLang="zh-CN" sz="2400" dirty="0"/>
          </a:p>
          <a:p>
            <a:pPr marL="0" indent="0">
              <a:buNone/>
            </a:pPr>
            <a:endParaRPr lang="zh-CN" altLang="en-US" sz="2400" dirty="0"/>
          </a:p>
        </p:txBody>
      </p:sp>
    </p:spTree>
    <p:extLst>
      <p:ext uri="{BB962C8B-B14F-4D97-AF65-F5344CB8AC3E}">
        <p14:creationId xmlns:p14="http://schemas.microsoft.com/office/powerpoint/2010/main" val="978441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63222"/>
            <a:ext cx="10515600" cy="1006475"/>
          </a:xfrm>
        </p:spPr>
        <p:txBody>
          <a:bodyPr>
            <a:normAutofit fontScale="90000"/>
          </a:bodyPr>
          <a:lstStyle/>
          <a:p>
            <a:r>
              <a:rPr lang="zh-CN" altLang="en-US" b="1" dirty="0" smtClean="0"/>
              <a:t>可用性</a:t>
            </a:r>
            <a:r>
              <a:rPr lang="zh-CN" altLang="en-US" b="1" dirty="0"/>
              <a:t>与一致性的权衡：</a:t>
            </a:r>
            <a:r>
              <a:rPr lang="en-US" altLang="zh-CN" b="1" dirty="0"/>
              <a:t/>
            </a:r>
            <a:br>
              <a:rPr lang="en-US" altLang="zh-CN" b="1" dirty="0"/>
            </a:br>
            <a:endParaRPr lang="zh-CN" altLang="en-US" dirty="0"/>
          </a:p>
        </p:txBody>
      </p:sp>
      <p:sp>
        <p:nvSpPr>
          <p:cNvPr id="3" name="内容占位符 2"/>
          <p:cNvSpPr>
            <a:spLocks noGrp="1"/>
          </p:cNvSpPr>
          <p:nvPr>
            <p:ph idx="1"/>
          </p:nvPr>
        </p:nvSpPr>
        <p:spPr>
          <a:xfrm>
            <a:off x="769374" y="1707349"/>
            <a:ext cx="10515600" cy="4961227"/>
          </a:xfrm>
        </p:spPr>
        <p:txBody>
          <a:bodyPr>
            <a:normAutofit/>
          </a:bodyPr>
          <a:lstStyle/>
          <a:p>
            <a:r>
              <a:rPr lang="zh-CN" altLang="en-US" sz="2000" dirty="0" smtClean="0"/>
              <a:t>可用性与一致性的权衡不必是一个达到极致，另一个完全不优化。</a:t>
            </a:r>
            <a:endParaRPr lang="en-US" altLang="zh-CN" sz="2000" dirty="0" smtClean="0"/>
          </a:p>
          <a:p>
            <a:r>
              <a:rPr lang="zh-CN" altLang="en-US" sz="2000" dirty="0" smtClean="0"/>
              <a:t>不同</a:t>
            </a:r>
            <a:r>
              <a:rPr lang="zh-CN" altLang="en-US" sz="2000" dirty="0" smtClean="0"/>
              <a:t>级别的可用性一致性组合可满足不同的应用需求。</a:t>
            </a:r>
            <a:endParaRPr lang="en-US" altLang="zh-CN" sz="2000" dirty="0" smtClean="0"/>
          </a:p>
          <a:p>
            <a:pPr marL="0" indent="0">
              <a:buNone/>
            </a:pPr>
            <a:r>
              <a:rPr lang="zh-CN" altLang="en-US" sz="2400" b="1" dirty="0" smtClean="0"/>
              <a:t>举例：</a:t>
            </a:r>
            <a:endParaRPr lang="en-US" altLang="zh-CN" sz="2400" b="1" dirty="0" smtClean="0"/>
          </a:p>
          <a:p>
            <a:r>
              <a:rPr lang="zh-CN" altLang="en-US" sz="2000" dirty="0" smtClean="0"/>
              <a:t>许多互联网应用对一致性要求不高，采用最终一致性</a:t>
            </a:r>
            <a:r>
              <a:rPr lang="zh-CN" altLang="en-US" sz="2000" dirty="0" smtClean="0"/>
              <a:t>和高</a:t>
            </a:r>
            <a:r>
              <a:rPr lang="zh-CN" altLang="en-US" sz="2000" dirty="0" smtClean="0"/>
              <a:t>可用的组合。</a:t>
            </a:r>
            <a:endParaRPr lang="en-US" altLang="zh-CN" sz="2000" dirty="0" smtClean="0"/>
          </a:p>
          <a:p>
            <a:r>
              <a:rPr lang="zh-CN" altLang="en-US" sz="2000" dirty="0" smtClean="0"/>
              <a:t>银行系统和金融证券业，在保证多数派副本完全一致的前提下，再提升可用性。</a:t>
            </a:r>
            <a:endParaRPr lang="zh-CN" altLang="en-US" sz="2000" dirty="0"/>
          </a:p>
        </p:txBody>
      </p:sp>
    </p:spTree>
    <p:extLst>
      <p:ext uri="{BB962C8B-B14F-4D97-AF65-F5344CB8AC3E}">
        <p14:creationId xmlns:p14="http://schemas.microsoft.com/office/powerpoint/2010/main" val="3010842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09261"/>
            <a:ext cx="10515600" cy="1006475"/>
          </a:xfrm>
        </p:spPr>
        <p:txBody>
          <a:bodyPr>
            <a:normAutofit/>
          </a:bodyPr>
          <a:lstStyle/>
          <a:p>
            <a:r>
              <a:rPr lang="zh-CN" altLang="en-US" sz="4000" dirty="0"/>
              <a:t>几种</a:t>
            </a:r>
            <a:r>
              <a:rPr lang="zh-CN" altLang="en-US" sz="4000" dirty="0" smtClean="0"/>
              <a:t>分布式</a:t>
            </a:r>
            <a:r>
              <a:rPr lang="zh-CN" altLang="zh-CN" sz="4000" dirty="0" smtClean="0"/>
              <a:t>一致性</a:t>
            </a:r>
            <a:r>
              <a:rPr lang="zh-CN" altLang="zh-CN" sz="4000" dirty="0"/>
              <a:t>协议</a:t>
            </a:r>
            <a:endParaRPr lang="zh-CN" altLang="en-US" sz="4000" dirty="0"/>
          </a:p>
        </p:txBody>
      </p:sp>
      <p:sp>
        <p:nvSpPr>
          <p:cNvPr id="3" name="内容占位符 2"/>
          <p:cNvSpPr>
            <a:spLocks noGrp="1"/>
          </p:cNvSpPr>
          <p:nvPr>
            <p:ph idx="1"/>
          </p:nvPr>
        </p:nvSpPr>
        <p:spPr>
          <a:xfrm>
            <a:off x="838200" y="1215736"/>
            <a:ext cx="10515600" cy="4961227"/>
          </a:xfrm>
        </p:spPr>
        <p:txBody>
          <a:bodyPr>
            <a:normAutofit/>
          </a:bodyPr>
          <a:lstStyle/>
          <a:p>
            <a:pPr marL="0" indent="0">
              <a:buNone/>
            </a:pPr>
            <a:r>
              <a:rPr lang="zh-CN" altLang="en-US" sz="2400" dirty="0" smtClean="0"/>
              <a:t>分布式一致性协议是实现强一致性和高可用的重要基础。</a:t>
            </a:r>
            <a:endParaRPr lang="en-US" altLang="zh-CN" sz="2400" dirty="0" smtClean="0"/>
          </a:p>
          <a:p>
            <a:pPr marL="0" indent="0">
              <a:buNone/>
            </a:pPr>
            <a:r>
              <a:rPr lang="zh-CN" altLang="en-US" sz="2400" dirty="0" smtClean="0"/>
              <a:t>主要介绍</a:t>
            </a:r>
            <a:r>
              <a:rPr lang="en-US" altLang="zh-CN" sz="2400" dirty="0" smtClean="0"/>
              <a:t>4</a:t>
            </a:r>
            <a:r>
              <a:rPr lang="zh-CN" altLang="en-US" sz="2400" dirty="0" smtClean="0"/>
              <a:t>种分布式一致性协议以及它们的联系、对比：</a:t>
            </a:r>
            <a:endParaRPr lang="en-US" altLang="zh-CN" dirty="0" smtClean="0"/>
          </a:p>
          <a:p>
            <a:pPr>
              <a:buFont typeface="Wingdings" panose="05000000000000000000" pitchFamily="2" charset="2"/>
              <a:buChar char="Ø"/>
            </a:pPr>
            <a:r>
              <a:rPr lang="en-US" altLang="zh-CN" dirty="0" err="1" smtClean="0"/>
              <a:t>2PC</a:t>
            </a:r>
            <a:endParaRPr lang="en-US" altLang="zh-CN" dirty="0" smtClean="0"/>
          </a:p>
          <a:p>
            <a:pPr>
              <a:buFont typeface="Wingdings" panose="05000000000000000000" pitchFamily="2" charset="2"/>
              <a:buChar char="Ø"/>
            </a:pPr>
            <a:r>
              <a:rPr lang="en-US" altLang="zh-CN" dirty="0" smtClean="0"/>
              <a:t>Quorum</a:t>
            </a:r>
            <a:endParaRPr lang="en-US" altLang="zh-CN" dirty="0" smtClean="0"/>
          </a:p>
          <a:p>
            <a:pPr>
              <a:buFont typeface="Wingdings" panose="05000000000000000000" pitchFamily="2" charset="2"/>
              <a:buChar char="Ø"/>
            </a:pPr>
            <a:r>
              <a:rPr lang="en-US" altLang="zh-CN" dirty="0" smtClean="0"/>
              <a:t>Paxos</a:t>
            </a:r>
          </a:p>
          <a:p>
            <a:pPr>
              <a:buFont typeface="Wingdings" panose="05000000000000000000" pitchFamily="2" charset="2"/>
              <a:buChar char="Ø"/>
            </a:pPr>
            <a:r>
              <a:rPr lang="en-US" altLang="zh-CN" dirty="0" smtClean="0"/>
              <a:t>Raft</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233458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6024</Words>
  <Application>Microsoft Office PowerPoint</Application>
  <PresentationFormat>宽屏</PresentationFormat>
  <Paragraphs>577</Paragraphs>
  <Slides>33</Slides>
  <Notes>30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等线 Light</vt:lpstr>
      <vt:lpstr>Arial</vt:lpstr>
      <vt:lpstr>Wingdings</vt:lpstr>
      <vt:lpstr>Office 主题​​</vt:lpstr>
      <vt:lpstr>分布式系统中的一致性协议</vt:lpstr>
      <vt:lpstr>PowerPoint 演示文稿</vt:lpstr>
      <vt:lpstr>可靠性与可用性</vt:lpstr>
      <vt:lpstr>解决可靠性和可用性的方法</vt:lpstr>
      <vt:lpstr>分布式系统副本的影响</vt:lpstr>
      <vt:lpstr>分布式一致性模型：  </vt:lpstr>
      <vt:lpstr>一致性的重要性： </vt:lpstr>
      <vt:lpstr>可用性与一致性的权衡： </vt:lpstr>
      <vt:lpstr>几种分布式一致性协议</vt:lpstr>
      <vt:lpstr>两段提交协议（2 Phase Commit）</vt:lpstr>
      <vt:lpstr>2PC</vt:lpstr>
      <vt:lpstr>2PC</vt:lpstr>
      <vt:lpstr>2PC</vt:lpstr>
      <vt:lpstr>WARO机制</vt:lpstr>
      <vt:lpstr>Quorum机制</vt:lpstr>
      <vt:lpstr>Quorum机制分析</vt:lpstr>
      <vt:lpstr>Paxos背景</vt:lpstr>
      <vt:lpstr>Paxos相关概念</vt:lpstr>
      <vt:lpstr>Paxos协议过程</vt:lpstr>
      <vt:lpstr>Paxos例一</vt:lpstr>
      <vt:lpstr>Paxos例二</vt:lpstr>
      <vt:lpstr>Paxos例二</vt:lpstr>
      <vt:lpstr>Paxos例二</vt:lpstr>
      <vt:lpstr>Paxos例二</vt:lpstr>
      <vt:lpstr>Paxos例二</vt:lpstr>
      <vt:lpstr>Paxos例二</vt:lpstr>
      <vt:lpstr>Raft</vt:lpstr>
      <vt:lpstr>任期</vt:lpstr>
      <vt:lpstr>Leader Election</vt:lpstr>
      <vt:lpstr>Log Replication</vt:lpstr>
      <vt:lpstr>日志更新问题</vt:lpstr>
      <vt:lpstr>分布式一致性协议发展简史</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赵春扬</dc:creator>
  <cp:lastModifiedBy>赵春扬</cp:lastModifiedBy>
  <cp:revision>49</cp:revision>
  <dcterms:created xsi:type="dcterms:W3CDTF">2017-12-28T06:04:39Z</dcterms:created>
  <dcterms:modified xsi:type="dcterms:W3CDTF">2017-12-29T04:49:49Z</dcterms:modified>
</cp:coreProperties>
</file>