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03" r:id="rId3"/>
    <p:sldId id="257" r:id="rId4"/>
    <p:sldId id="258" r:id="rId5"/>
    <p:sldId id="259" r:id="rId6"/>
    <p:sldId id="292" r:id="rId7"/>
    <p:sldId id="293" r:id="rId8"/>
    <p:sldId id="294" r:id="rId9"/>
    <p:sldId id="295" r:id="rId10"/>
    <p:sldId id="296" r:id="rId11"/>
    <p:sldId id="298" r:id="rId12"/>
    <p:sldId id="291" r:id="rId13"/>
    <p:sldId id="290" r:id="rId14"/>
    <p:sldId id="260" r:id="rId15"/>
    <p:sldId id="261" r:id="rId16"/>
    <p:sldId id="262" r:id="rId17"/>
    <p:sldId id="263" r:id="rId18"/>
    <p:sldId id="299" r:id="rId19"/>
    <p:sldId id="300" r:id="rId20"/>
    <p:sldId id="301" r:id="rId21"/>
    <p:sldId id="302" r:id="rId22"/>
    <p:sldId id="264" r:id="rId23"/>
    <p:sldId id="265" r:id="rId24"/>
    <p:sldId id="266" r:id="rId25"/>
    <p:sldId id="267" r:id="rId26"/>
    <p:sldId id="268" r:id="rId27"/>
    <p:sldId id="269" r:id="rId28"/>
    <p:sldId id="270" r:id="rId29"/>
    <p:sldId id="271" r:id="rId30"/>
    <p:sldId id="272" r:id="rId31"/>
    <p:sldId id="273" r:id="rId32"/>
    <p:sldId id="274"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32" autoAdjust="0"/>
  </p:normalViewPr>
  <p:slideViewPr>
    <p:cSldViewPr snapToGrid="0">
      <p:cViewPr varScale="1">
        <p:scale>
          <a:sx n="97" d="100"/>
          <a:sy n="97" d="100"/>
        </p:scale>
        <p:origin x="10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6D4DA-BE0B-4390-9630-2CBF2550A844}" type="datetimeFigureOut">
              <a:rPr lang="zh-CN" altLang="en-US" smtClean="0"/>
              <a:t>2017/12/29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C7BBF-F6AB-4579-AC4E-9D55BDD7E349}" type="slidenum">
              <a:rPr lang="zh-CN" altLang="en-US" smtClean="0"/>
              <a:t>‹#›</a:t>
            </a:fld>
            <a:endParaRPr lang="zh-CN" altLang="en-US"/>
          </a:p>
        </p:txBody>
      </p:sp>
    </p:spTree>
    <p:extLst>
      <p:ext uri="{BB962C8B-B14F-4D97-AF65-F5344CB8AC3E}">
        <p14:creationId xmlns:p14="http://schemas.microsoft.com/office/powerpoint/2010/main" val="195427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CEDAR</a:t>
            </a:r>
            <a:r>
              <a:rPr lang="zh-CN" altLang="en-US" sz="1200" kern="1200" dirty="0" smtClean="0">
                <a:solidFill>
                  <a:schemeClr val="tx1"/>
                </a:solidFill>
                <a:effectLst/>
                <a:latin typeface="+mn-lt"/>
                <a:ea typeface="+mn-ea"/>
                <a:cs typeface="+mn-cs"/>
              </a:rPr>
              <a:t>是采用方法</a:t>
            </a:r>
            <a:r>
              <a:rPr lang="en-US" altLang="zh-CN" sz="1200" kern="1200" dirty="0" smtClean="0">
                <a:solidFill>
                  <a:schemeClr val="tx1"/>
                </a:solidFill>
                <a:effectLst/>
                <a:latin typeface="+mn-lt"/>
                <a:ea typeface="+mn-ea"/>
                <a:cs typeface="+mn-cs"/>
              </a:rPr>
              <a:t>4.</a:t>
            </a:r>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3</a:t>
            </a:fld>
            <a:endParaRPr lang="zh-CN" altLang="en-US"/>
          </a:p>
        </p:txBody>
      </p:sp>
    </p:spTree>
    <p:extLst>
      <p:ext uri="{BB962C8B-B14F-4D97-AF65-F5344CB8AC3E}">
        <p14:creationId xmlns:p14="http://schemas.microsoft.com/office/powerpoint/2010/main" val="252584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副本提高了可用性，降低了一致性</a:t>
            </a:r>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13</a:t>
            </a:fld>
            <a:endParaRPr lang="zh-CN" altLang="en-US"/>
          </a:p>
        </p:txBody>
      </p:sp>
    </p:spTree>
    <p:extLst>
      <p:ext uri="{BB962C8B-B14F-4D97-AF65-F5344CB8AC3E}">
        <p14:creationId xmlns:p14="http://schemas.microsoft.com/office/powerpoint/2010/main" val="1082376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一致性</a:t>
            </a:r>
            <a:r>
              <a:rPr lang="en-US" altLang="zh-CN" sz="1200" kern="1200" dirty="0" smtClean="0">
                <a:solidFill>
                  <a:schemeClr val="tx1"/>
                </a:solidFill>
                <a:effectLst/>
                <a:latin typeface="+mn-lt"/>
                <a:ea typeface="+mn-ea"/>
                <a:cs typeface="+mn-cs"/>
              </a:rPr>
              <a:t>(C): </a:t>
            </a:r>
            <a:r>
              <a:rPr lang="zh-CN" altLang="zh-CN" sz="1200" kern="1200" dirty="0" smtClean="0">
                <a:solidFill>
                  <a:schemeClr val="tx1"/>
                </a:solidFill>
                <a:effectLst/>
                <a:latin typeface="+mn-lt"/>
                <a:ea typeface="+mn-ea"/>
                <a:cs typeface="+mn-cs"/>
              </a:rPr>
              <a:t>分布式系统中的所有数据副本，在同一时刻是否同样的值。</a:t>
            </a:r>
          </a:p>
          <a:p>
            <a:r>
              <a:rPr lang="zh-CN" altLang="zh-CN" sz="1200" kern="1200" dirty="0" smtClean="0">
                <a:solidFill>
                  <a:schemeClr val="tx1"/>
                </a:solidFill>
                <a:effectLst/>
                <a:latin typeface="+mn-lt"/>
                <a:ea typeface="+mn-ea"/>
                <a:cs typeface="+mn-cs"/>
              </a:rPr>
              <a:t>可用性</a:t>
            </a:r>
            <a:r>
              <a:rPr lang="en-US" altLang="zh-CN" sz="1200" kern="1200" dirty="0" smtClean="0">
                <a:solidFill>
                  <a:schemeClr val="tx1"/>
                </a:solidFill>
                <a:effectLst/>
                <a:latin typeface="+mn-lt"/>
                <a:ea typeface="+mn-ea"/>
                <a:cs typeface="+mn-cs"/>
              </a:rPr>
              <a:t>(A): </a:t>
            </a:r>
            <a:r>
              <a:rPr lang="zh-CN" altLang="zh-CN" sz="1200" kern="1200" dirty="0" smtClean="0">
                <a:solidFill>
                  <a:schemeClr val="tx1"/>
                </a:solidFill>
                <a:effectLst/>
                <a:latin typeface="+mn-lt"/>
                <a:ea typeface="+mn-ea"/>
                <a:cs typeface="+mn-cs"/>
              </a:rPr>
              <a:t>在集群中一部分节点故障后，集群整体是否还能响应客户端的读写请求。</a:t>
            </a:r>
          </a:p>
          <a:p>
            <a:r>
              <a:rPr lang="zh-CN" altLang="zh-CN" sz="1200" kern="1200" dirty="0" smtClean="0">
                <a:solidFill>
                  <a:schemeClr val="tx1"/>
                </a:solidFill>
                <a:effectLst/>
                <a:latin typeface="+mn-lt"/>
                <a:ea typeface="+mn-ea"/>
                <a:cs typeface="+mn-cs"/>
              </a:rPr>
              <a:t>分区容错性</a:t>
            </a:r>
            <a:r>
              <a:rPr lang="en-US" altLang="zh-CN" sz="1200" kern="1200" dirty="0" smtClean="0">
                <a:solidFill>
                  <a:schemeClr val="tx1"/>
                </a:solidFill>
                <a:effectLst/>
                <a:latin typeface="+mn-lt"/>
                <a:ea typeface="+mn-ea"/>
                <a:cs typeface="+mn-cs"/>
              </a:rPr>
              <a:t>(P): </a:t>
            </a:r>
            <a:r>
              <a:rPr lang="zh-CN" altLang="zh-CN" sz="1200" kern="1200" dirty="0" smtClean="0">
                <a:solidFill>
                  <a:schemeClr val="tx1"/>
                </a:solidFill>
                <a:effectLst/>
                <a:latin typeface="+mn-lt"/>
                <a:ea typeface="+mn-ea"/>
                <a:cs typeface="+mn-cs"/>
              </a:rPr>
              <a:t>以实际效果而言，分区相当于对通信的时限要求。系统如果不能在时限内达成数据一致性，就意味着发生了分区的情况，必须就当前操作在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之间做出选择。</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14</a:t>
            </a:fld>
            <a:endParaRPr lang="zh-CN" altLang="en-US"/>
          </a:p>
        </p:txBody>
      </p:sp>
    </p:spTree>
    <p:extLst>
      <p:ext uri="{BB962C8B-B14F-4D97-AF65-F5344CB8AC3E}">
        <p14:creationId xmlns:p14="http://schemas.microsoft.com/office/powerpoint/2010/main" val="3462585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15</a:t>
            </a:fld>
            <a:endParaRPr lang="zh-CN" altLang="en-US"/>
          </a:p>
        </p:txBody>
      </p:sp>
    </p:spTree>
    <p:extLst>
      <p:ext uri="{BB962C8B-B14F-4D97-AF65-F5344CB8AC3E}">
        <p14:creationId xmlns:p14="http://schemas.microsoft.com/office/powerpoint/2010/main" val="3430435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外键约束：一个表中的 </a:t>
            </a:r>
            <a:r>
              <a:rPr lang="en-US" altLang="zh-CN" sz="1200" b="0" i="0" kern="1200" dirty="0" smtClean="0">
                <a:solidFill>
                  <a:schemeClr val="tx1"/>
                </a:solidFill>
                <a:effectLst/>
                <a:latin typeface="+mn-lt"/>
                <a:ea typeface="+mn-ea"/>
                <a:cs typeface="+mn-cs"/>
              </a:rPr>
              <a:t>FOREIGN KEY </a:t>
            </a:r>
            <a:r>
              <a:rPr lang="zh-CN" altLang="en-US" sz="1200" b="0" i="0" kern="1200" dirty="0" smtClean="0">
                <a:solidFill>
                  <a:schemeClr val="tx1"/>
                </a:solidFill>
                <a:effectLst/>
                <a:latin typeface="+mn-lt"/>
                <a:ea typeface="+mn-ea"/>
                <a:cs typeface="+mn-cs"/>
              </a:rPr>
              <a:t>指向另一个表中的 </a:t>
            </a:r>
            <a:r>
              <a:rPr lang="en-US" altLang="zh-CN" sz="1200" b="0" i="0" kern="1200" dirty="0" smtClean="0">
                <a:solidFill>
                  <a:schemeClr val="tx1"/>
                </a:solidFill>
                <a:effectLst/>
                <a:latin typeface="+mn-lt"/>
                <a:ea typeface="+mn-ea"/>
                <a:cs typeface="+mn-cs"/>
              </a:rPr>
              <a:t>PRIMARY 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dirty="0" smtClean="0"/>
              <a:t>如果表</a:t>
            </a:r>
            <a:r>
              <a:rPr lang="en-US" altLang="zh-CN" dirty="0" smtClean="0"/>
              <a:t>A</a:t>
            </a:r>
            <a:r>
              <a:rPr lang="zh-CN" altLang="en-US" dirty="0" smtClean="0"/>
              <a:t>的主关键字是表</a:t>
            </a:r>
            <a:r>
              <a:rPr lang="en-US" altLang="zh-CN" dirty="0" smtClean="0"/>
              <a:t>B</a:t>
            </a:r>
            <a:r>
              <a:rPr lang="zh-CN" altLang="en-US" dirty="0" smtClean="0"/>
              <a:t>中的字段，则该字段称为表</a:t>
            </a:r>
            <a:r>
              <a:rPr lang="en-US" altLang="zh-CN" dirty="0" smtClean="0"/>
              <a:t>B</a:t>
            </a:r>
            <a:r>
              <a:rPr lang="zh-CN" altLang="en-US" dirty="0" smtClean="0"/>
              <a:t>的外键，表</a:t>
            </a:r>
            <a:r>
              <a:rPr lang="en-US" altLang="zh-CN" dirty="0" smtClean="0"/>
              <a:t>A</a:t>
            </a:r>
            <a:r>
              <a:rPr lang="zh-CN" altLang="en-US" dirty="0" smtClean="0"/>
              <a:t>称为主表，表</a:t>
            </a:r>
            <a:r>
              <a:rPr lang="en-US" altLang="zh-CN" dirty="0" smtClean="0"/>
              <a:t>B</a:t>
            </a:r>
            <a:r>
              <a:rPr lang="zh-CN" altLang="en-US" dirty="0" smtClean="0"/>
              <a:t>称为从表。外键是用来实现参照完整性的。</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线性化</a:t>
            </a:r>
            <a:r>
              <a:rPr lang="en-US" altLang="zh-CN" sz="1200" b="0" i="0" kern="1200" dirty="0" err="1" smtClean="0">
                <a:solidFill>
                  <a:schemeClr val="tx1"/>
                </a:solidFill>
                <a:effectLst/>
                <a:latin typeface="+mn-lt"/>
                <a:ea typeface="+mn-ea"/>
                <a:cs typeface="+mn-cs"/>
              </a:rPr>
              <a:t>Linearizability</a:t>
            </a:r>
            <a:r>
              <a:rPr lang="zh-CN" altLang="en-US" sz="1200" b="0" i="0" kern="1200" dirty="0" smtClean="0">
                <a:solidFill>
                  <a:schemeClr val="tx1"/>
                </a:solidFill>
                <a:effectLst/>
                <a:latin typeface="+mn-lt"/>
                <a:ea typeface="+mn-ea"/>
                <a:cs typeface="+mn-cs"/>
              </a:rPr>
              <a:t>和串行化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序列化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serializability</a:t>
            </a:r>
            <a:r>
              <a:rPr lang="zh-CN" altLang="en-US" sz="1200" b="0" i="0" kern="1200" dirty="0" smtClean="0">
                <a:solidFill>
                  <a:schemeClr val="tx1"/>
                </a:solidFill>
                <a:effectLst/>
                <a:latin typeface="+mn-lt"/>
                <a:ea typeface="+mn-ea"/>
                <a:cs typeface="+mn-cs"/>
              </a:rPr>
              <a:t>都是数据库和分布式系统中重要的属性。</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线性化：单个操作，单个对象，实时顺序</a:t>
            </a:r>
          </a:p>
          <a:p>
            <a:r>
              <a:rPr lang="zh-CN" altLang="en-US" sz="1200" b="0" i="0" kern="1200" dirty="0" smtClean="0">
                <a:solidFill>
                  <a:schemeClr val="tx1"/>
                </a:solidFill>
                <a:effectLst/>
                <a:latin typeface="+mn-lt"/>
                <a:ea typeface="+mn-ea"/>
                <a:cs typeface="+mn-cs"/>
              </a:rPr>
              <a:t>　　线性化是在单个对象上面的单个操作保证，它提供基于单个对象（分布式</a:t>
            </a:r>
            <a:r>
              <a:rPr lang="en-US" altLang="zh-CN" sz="1200" b="0" i="0" kern="1200" dirty="0" smtClean="0">
                <a:solidFill>
                  <a:schemeClr val="tx1"/>
                </a:solidFill>
                <a:effectLst/>
                <a:latin typeface="+mn-lt"/>
                <a:ea typeface="+mn-ea"/>
                <a:cs typeface="+mn-cs"/>
              </a:rPr>
              <a:t>register</a:t>
            </a:r>
            <a:r>
              <a:rPr lang="zh-CN" altLang="en-US" sz="1200" b="0" i="0" kern="1200" dirty="0" smtClean="0">
                <a:solidFill>
                  <a:schemeClr val="tx1"/>
                </a:solidFill>
                <a:effectLst/>
                <a:latin typeface="+mn-lt"/>
                <a:ea typeface="+mn-ea"/>
                <a:cs typeface="+mn-cs"/>
              </a:rPr>
              <a:t>或数据条目）一系列单个操作</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经常是读和写</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的实时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a:t>
            </a:r>
            <a:r>
              <a:rPr lang="en-US" altLang="zh-CN" sz="1200" b="0" i="0" kern="1200" dirty="0" smtClean="0">
                <a:solidFill>
                  <a:schemeClr val="tx1"/>
                </a:solidFill>
                <a:effectLst/>
                <a:latin typeface="+mn-lt"/>
                <a:ea typeface="+mn-ea"/>
                <a:cs typeface="+mn-cs"/>
              </a:rPr>
              <a:t>wall-clock</a:t>
            </a:r>
            <a:r>
              <a:rPr lang="zh-CN" altLang="en-US" sz="1200" b="0" i="0" kern="1200" dirty="0" smtClean="0">
                <a:solidFill>
                  <a:schemeClr val="tx1"/>
                </a:solidFill>
                <a:effectLst/>
                <a:latin typeface="+mn-lt"/>
                <a:ea typeface="+mn-ea"/>
                <a:cs typeface="+mn-cs"/>
              </a:rPr>
              <a:t>挂钟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保证。</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串行化：多个操作，多个对象，任意总顺序</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串行化是有关事务的保证，或者超过一个以上对象一个以上操作的综合</a:t>
            </a:r>
            <a:r>
              <a:rPr lang="en-US" altLang="zh-CN" sz="1200" b="0" i="0" kern="1200" dirty="0" smtClean="0">
                <a:solidFill>
                  <a:schemeClr val="tx1"/>
                </a:solidFill>
                <a:effectLst/>
                <a:latin typeface="+mn-lt"/>
                <a:ea typeface="+mn-ea"/>
                <a:cs typeface="+mn-cs"/>
              </a:rPr>
              <a:t>(group)</a:t>
            </a:r>
            <a:r>
              <a:rPr lang="zh-CN" altLang="en-US" sz="1200" b="0" i="0" kern="1200" dirty="0" smtClean="0">
                <a:solidFill>
                  <a:schemeClr val="tx1"/>
                </a:solidFill>
                <a:effectLst/>
                <a:latin typeface="+mn-lt"/>
                <a:ea typeface="+mn-ea"/>
                <a:cs typeface="+mn-cs"/>
              </a:rPr>
              <a:t>，它保证基于多个条目的一系列事务</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通常是读写操作</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执行等同于事务的一些串行执行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总顺序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不像线性化，串行化并不通过自身强加任何实时约束在事务的顺序上，串行化也不是可组合的，串行化并不意味着任何一种确定的顺序，它只是简单需要一些等价的串行执行存在。</a:t>
            </a:r>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16</a:t>
            </a:fld>
            <a:endParaRPr lang="zh-CN" altLang="en-US"/>
          </a:p>
        </p:txBody>
      </p:sp>
    </p:spTree>
    <p:extLst>
      <p:ext uri="{BB962C8B-B14F-4D97-AF65-F5344CB8AC3E}">
        <p14:creationId xmlns:p14="http://schemas.microsoft.com/office/powerpoint/2010/main" val="3019090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17</a:t>
            </a:fld>
            <a:endParaRPr lang="zh-CN" altLang="en-US"/>
          </a:p>
        </p:txBody>
      </p:sp>
    </p:spTree>
    <p:extLst>
      <p:ext uri="{BB962C8B-B14F-4D97-AF65-F5344CB8AC3E}">
        <p14:creationId xmlns:p14="http://schemas.microsoft.com/office/powerpoint/2010/main" val="2719986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数据库事务必须具备</a:t>
            </a:r>
            <a:r>
              <a:rPr lang="en-US" altLang="zh-CN" sz="1200" b="0" i="0" kern="1200" dirty="0" smtClean="0">
                <a:solidFill>
                  <a:schemeClr val="tx1"/>
                </a:solidFill>
                <a:effectLst/>
                <a:latin typeface="+mn-lt"/>
                <a:ea typeface="+mn-ea"/>
                <a:cs typeface="+mn-cs"/>
              </a:rPr>
              <a:t>ACID</a:t>
            </a:r>
            <a:r>
              <a:rPr lang="zh-CN" altLang="en-US" sz="1200" b="0" i="0" kern="1200" dirty="0" smtClean="0">
                <a:solidFill>
                  <a:schemeClr val="tx1"/>
                </a:solidFill>
                <a:effectLst/>
                <a:latin typeface="+mn-lt"/>
                <a:ea typeface="+mn-ea"/>
                <a:cs typeface="+mn-cs"/>
              </a:rPr>
              <a:t>特性，</a:t>
            </a:r>
            <a:r>
              <a:rPr lang="en-US" altLang="zh-CN" sz="1200" b="0" i="0" kern="1200" dirty="0" smtClean="0">
                <a:solidFill>
                  <a:schemeClr val="tx1"/>
                </a:solidFill>
                <a:effectLst/>
                <a:latin typeface="+mn-lt"/>
                <a:ea typeface="+mn-ea"/>
                <a:cs typeface="+mn-cs"/>
              </a:rPr>
              <a:t>ACID</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Atomic</a:t>
            </a:r>
            <a:r>
              <a:rPr lang="zh-CN" altLang="en-US" sz="1200" b="0" i="0" kern="1200" dirty="0" smtClean="0">
                <a:solidFill>
                  <a:schemeClr val="tx1"/>
                </a:solidFill>
                <a:effectLst/>
                <a:latin typeface="+mn-lt"/>
                <a:ea typeface="+mn-ea"/>
                <a:cs typeface="+mn-cs"/>
              </a:rPr>
              <a:t>（原子性）、</a:t>
            </a:r>
            <a:r>
              <a:rPr lang="en-US" altLang="zh-CN" sz="1200" b="0" i="0" kern="1200" dirty="0" smtClean="0">
                <a:solidFill>
                  <a:schemeClr val="tx1"/>
                </a:solidFill>
                <a:effectLst/>
                <a:latin typeface="+mn-lt"/>
                <a:ea typeface="+mn-ea"/>
                <a:cs typeface="+mn-cs"/>
              </a:rPr>
              <a:t>Consistency</a:t>
            </a:r>
            <a:r>
              <a:rPr lang="zh-CN" altLang="en-US" sz="1200" b="0" i="0" kern="1200" dirty="0" smtClean="0">
                <a:solidFill>
                  <a:schemeClr val="tx1"/>
                </a:solidFill>
                <a:effectLst/>
                <a:latin typeface="+mn-lt"/>
                <a:ea typeface="+mn-ea"/>
                <a:cs typeface="+mn-cs"/>
              </a:rPr>
              <a:t>（一致性）、</a:t>
            </a:r>
            <a:r>
              <a:rPr lang="en-US" altLang="zh-CN" sz="1200" b="0" i="0" kern="1200" dirty="0" smtClean="0">
                <a:solidFill>
                  <a:schemeClr val="tx1"/>
                </a:solidFill>
                <a:effectLst/>
                <a:latin typeface="+mn-lt"/>
                <a:ea typeface="+mn-ea"/>
                <a:cs typeface="+mn-cs"/>
              </a:rPr>
              <a:t>Isolation</a:t>
            </a:r>
            <a:r>
              <a:rPr lang="zh-CN" altLang="en-US" sz="1200" b="0" i="0" kern="1200" dirty="0" smtClean="0">
                <a:solidFill>
                  <a:schemeClr val="tx1"/>
                </a:solidFill>
                <a:effectLst/>
                <a:latin typeface="+mn-lt"/>
                <a:ea typeface="+mn-ea"/>
                <a:cs typeface="+mn-cs"/>
              </a:rPr>
              <a:t>（隔离性）和</a:t>
            </a:r>
            <a:r>
              <a:rPr lang="en-US" altLang="zh-CN" sz="1200" b="0" i="0" kern="1200" dirty="0" smtClean="0">
                <a:solidFill>
                  <a:schemeClr val="tx1"/>
                </a:solidFill>
                <a:effectLst/>
                <a:latin typeface="+mn-lt"/>
                <a:ea typeface="+mn-ea"/>
                <a:cs typeface="+mn-cs"/>
              </a:rPr>
              <a:t>Durability</a:t>
            </a:r>
            <a:r>
              <a:rPr lang="zh-CN" altLang="en-US" sz="1200" b="0" i="0" kern="1200" dirty="0" smtClean="0">
                <a:solidFill>
                  <a:schemeClr val="tx1"/>
                </a:solidFill>
                <a:effectLst/>
                <a:latin typeface="+mn-lt"/>
                <a:ea typeface="+mn-ea"/>
                <a:cs typeface="+mn-cs"/>
              </a:rPr>
              <a:t>（持久性）的英文缩写。</a:t>
            </a:r>
          </a:p>
          <a:p>
            <a:r>
              <a:rPr lang="zh-CN" altLang="en-US" sz="1200" b="0" i="0" kern="1200" dirty="0" smtClean="0">
                <a:solidFill>
                  <a:schemeClr val="tx1"/>
                </a:solidFill>
                <a:effectLst/>
                <a:latin typeface="+mn-lt"/>
                <a:ea typeface="+mn-ea"/>
                <a:cs typeface="+mn-cs"/>
              </a:rPr>
              <a:t>　 原子性：指整个数据库事务是不可分割的工作单位。只有使据库中所有的操作执行成功，才算整个事务成功；事务中任何一个</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语句执行失败，那么已经执行成功的</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语句也必须撤销，数据库状态应该退回到执行事务前的状态。</a:t>
            </a:r>
          </a:p>
          <a:p>
            <a:r>
              <a:rPr lang="zh-CN" altLang="en-US" sz="1200" b="0" i="0" kern="1200" dirty="0" smtClean="0">
                <a:solidFill>
                  <a:schemeClr val="tx1"/>
                </a:solidFill>
                <a:effectLst/>
                <a:latin typeface="+mn-lt"/>
                <a:ea typeface="+mn-ea"/>
                <a:cs typeface="+mn-cs"/>
              </a:rPr>
              <a:t>　 一致性：指数据库事务不能破坏关系数据的完整性以及业务逻辑上的一致性。例如对银行转帐事务，不管事务成功还是失败，应该保证事务结束后</a:t>
            </a:r>
            <a:r>
              <a:rPr lang="en-US" altLang="zh-CN" sz="1200" b="0" i="0" kern="1200" dirty="0" smtClean="0">
                <a:solidFill>
                  <a:schemeClr val="tx1"/>
                </a:solidFill>
                <a:effectLst/>
                <a:latin typeface="+mn-lt"/>
                <a:ea typeface="+mn-ea"/>
                <a:cs typeface="+mn-cs"/>
              </a:rPr>
              <a:t>ACCOUNTS</a:t>
            </a:r>
            <a:r>
              <a:rPr lang="zh-CN" altLang="en-US" sz="1200" b="0" i="0" kern="1200" dirty="0" smtClean="0">
                <a:solidFill>
                  <a:schemeClr val="tx1"/>
                </a:solidFill>
                <a:effectLst/>
                <a:latin typeface="+mn-lt"/>
                <a:ea typeface="+mn-ea"/>
                <a:cs typeface="+mn-cs"/>
              </a:rPr>
              <a:t>表中</a:t>
            </a:r>
            <a:r>
              <a:rPr lang="en-US" altLang="zh-CN" sz="1200" b="0" i="0" kern="1200" dirty="0" smtClean="0">
                <a:solidFill>
                  <a:schemeClr val="tx1"/>
                </a:solidFill>
                <a:effectLst/>
                <a:latin typeface="+mn-lt"/>
                <a:ea typeface="+mn-ea"/>
                <a:cs typeface="+mn-cs"/>
              </a:rPr>
              <a:t>Tom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Jack</a:t>
            </a:r>
            <a:r>
              <a:rPr lang="zh-CN" altLang="en-US" sz="1200" b="0" i="0" kern="1200" dirty="0" smtClean="0">
                <a:solidFill>
                  <a:schemeClr val="tx1"/>
                </a:solidFill>
                <a:effectLst/>
                <a:latin typeface="+mn-lt"/>
                <a:ea typeface="+mn-ea"/>
                <a:cs typeface="+mn-cs"/>
              </a:rPr>
              <a:t>的存款总额为</a:t>
            </a:r>
            <a:r>
              <a:rPr lang="en-US" altLang="zh-CN" sz="1200" b="0" i="0" kern="1200" dirty="0" smtClean="0">
                <a:solidFill>
                  <a:schemeClr val="tx1"/>
                </a:solidFill>
                <a:effectLst/>
                <a:latin typeface="+mn-lt"/>
                <a:ea typeface="+mn-ea"/>
                <a:cs typeface="+mn-cs"/>
              </a:rPr>
              <a:t>2000</a:t>
            </a:r>
            <a:r>
              <a:rPr lang="zh-CN" altLang="en-US" sz="1200" b="0" i="0" kern="1200" dirty="0" smtClean="0">
                <a:solidFill>
                  <a:schemeClr val="tx1"/>
                </a:solidFill>
                <a:effectLst/>
                <a:latin typeface="+mn-lt"/>
                <a:ea typeface="+mn-ea"/>
                <a:cs typeface="+mn-cs"/>
              </a:rPr>
              <a:t>元。</a:t>
            </a:r>
          </a:p>
          <a:p>
            <a:r>
              <a:rPr lang="zh-CN" altLang="en-US" sz="1200" b="0" i="0" kern="1200" dirty="0" smtClean="0">
                <a:solidFill>
                  <a:schemeClr val="tx1"/>
                </a:solidFill>
                <a:effectLst/>
                <a:latin typeface="+mn-lt"/>
                <a:ea typeface="+mn-ea"/>
                <a:cs typeface="+mn-cs"/>
              </a:rPr>
              <a:t>　 隔离性：指的是在并发环境中，当不同的事务同时操纵相同的数据时，每个事务都有各自的完整数据空间。由并发事务所做的修改必须与任何其他并发事务所做的修改隔离。事务查看数据更新时，数据所处的状态要么是另一事务修改它之前的状态，要么是另一事务修改它之后的状态，</a:t>
            </a:r>
            <a:r>
              <a:rPr lang="zh-CN" altLang="en-US" sz="1200" b="1" i="0" kern="1200" dirty="0" smtClean="0">
                <a:solidFill>
                  <a:schemeClr val="tx1"/>
                </a:solidFill>
                <a:effectLst/>
                <a:latin typeface="+mn-lt"/>
                <a:ea typeface="+mn-ea"/>
                <a:cs typeface="+mn-cs"/>
              </a:rPr>
              <a:t>事务不会查看到中间状态的数据</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持久性：指的是只要事务成功结束，它对数据库所做的更新就必须永久保存下来。即使发生系统崩溃，重新启动数据库系统后，数据库还能恢复到事务成功结束时的状态。</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为了保证原子性，必须保证组成该事务的所有子事务要么全部提交，要么全部撤销。不允许出现部分提交，部分撤销的情况。</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18</a:t>
            </a:fld>
            <a:endParaRPr lang="zh-CN" altLang="en-US"/>
          </a:p>
        </p:txBody>
      </p:sp>
    </p:spTree>
    <p:extLst>
      <p:ext uri="{BB962C8B-B14F-4D97-AF65-F5344CB8AC3E}">
        <p14:creationId xmlns:p14="http://schemas.microsoft.com/office/powerpoint/2010/main" val="3474664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子代理完成各场地子事务</a:t>
            </a:r>
            <a:endParaRPr lang="en-US" altLang="zh-CN" dirty="0" smtClean="0"/>
          </a:p>
          <a:p>
            <a:r>
              <a:rPr lang="zh-CN" altLang="en-US" dirty="0" smtClean="0"/>
              <a:t>根代理负责创建、启动和协调其他进程，以完成全局事务的操作。</a:t>
            </a:r>
            <a:endParaRPr lang="en-US" altLang="zh-CN" dirty="0" smtClean="0"/>
          </a:p>
          <a:p>
            <a:r>
              <a:rPr lang="en-US" altLang="zh-CN" dirty="0" smtClean="0"/>
              <a:t>1.</a:t>
            </a:r>
            <a:r>
              <a:rPr lang="zh-CN" altLang="en-US" dirty="0" smtClean="0"/>
              <a:t>每个应用均只有一个根代理，只有根代理才能执行全局事务的开始，提交或废弃命令</a:t>
            </a:r>
            <a:endParaRPr lang="en-US" altLang="zh-CN" dirty="0" smtClean="0"/>
          </a:p>
          <a:p>
            <a:r>
              <a:rPr lang="en-US" altLang="zh-CN" dirty="0" smtClean="0"/>
              <a:t>2.</a:t>
            </a:r>
            <a:r>
              <a:rPr lang="zh-CN" altLang="en-US" dirty="0" smtClean="0"/>
              <a:t>只有根代理才可以请求创建新的子代理</a:t>
            </a:r>
            <a:endParaRPr lang="en-US" altLang="zh-CN" dirty="0" smtClean="0"/>
          </a:p>
          <a:p>
            <a:r>
              <a:rPr lang="en-US" altLang="zh-CN" dirty="0" smtClean="0"/>
              <a:t>3.</a:t>
            </a:r>
            <a:r>
              <a:rPr lang="zh-CN" altLang="en-US" dirty="0" smtClean="0"/>
              <a:t>只有当各个子事务均成功提交后，根代理才能决定在全局上提交该事务，否则废弃。</a:t>
            </a:r>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19</a:t>
            </a:fld>
            <a:endParaRPr lang="zh-CN" altLang="en-US"/>
          </a:p>
        </p:txBody>
      </p:sp>
    </p:spTree>
    <p:extLst>
      <p:ext uri="{BB962C8B-B14F-4D97-AF65-F5344CB8AC3E}">
        <p14:creationId xmlns:p14="http://schemas.microsoft.com/office/powerpoint/2010/main" val="3522555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首先全局事务通过服务请求，申请服务器进程为其服务。</a:t>
            </a:r>
            <a:endParaRPr lang="en-US" altLang="zh-CN" dirty="0" smtClean="0"/>
          </a:p>
          <a:p>
            <a:r>
              <a:rPr lang="zh-CN" altLang="en-US" dirty="0" smtClean="0"/>
              <a:t>然后，在每个场地上由相应的服务器进程代表全局应用来执行子事务中的操作。</a:t>
            </a:r>
            <a:endParaRPr lang="en-US" altLang="zh-CN" dirty="0" smtClean="0"/>
          </a:p>
          <a:p>
            <a:r>
              <a:rPr lang="zh-CN" altLang="en-US" dirty="0" smtClean="0"/>
              <a:t>对于一个全局应用，协调者进程生成一个根代理，复制全局事务</a:t>
            </a:r>
            <a:endParaRPr lang="en-US" altLang="zh-CN" dirty="0" smtClean="0"/>
          </a:p>
          <a:p>
            <a:r>
              <a:rPr lang="zh-CN" altLang="en-US" dirty="0" smtClean="0"/>
              <a:t>子代理由各个服务器进程相互协作共同完成一个全局应用。</a:t>
            </a:r>
            <a:endParaRPr lang="en-US" altLang="zh-CN" dirty="0" smtClean="0"/>
          </a:p>
          <a:p>
            <a:r>
              <a:rPr lang="zh-CN" altLang="en-US" dirty="0" smtClean="0"/>
              <a:t>每个服务器进程交替地为多个子事务服务。</a:t>
            </a:r>
            <a:endParaRPr lang="en-US" altLang="zh-CN" dirty="0" smtClean="0"/>
          </a:p>
          <a:p>
            <a:r>
              <a:rPr lang="zh-CN" altLang="en-US" dirty="0" smtClean="0"/>
              <a:t>不同全局事务中的子事务在同一场地执行，共用一个服务器进程。</a:t>
            </a:r>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20</a:t>
            </a:fld>
            <a:endParaRPr lang="zh-CN" altLang="en-US"/>
          </a:p>
        </p:txBody>
      </p:sp>
    </p:spTree>
    <p:extLst>
      <p:ext uri="{BB962C8B-B14F-4D97-AF65-F5344CB8AC3E}">
        <p14:creationId xmlns:p14="http://schemas.microsoft.com/office/powerpoint/2010/main" val="717074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21</a:t>
            </a:fld>
            <a:endParaRPr lang="zh-CN" altLang="en-US"/>
          </a:p>
        </p:txBody>
      </p:sp>
    </p:spTree>
    <p:extLst>
      <p:ext uri="{BB962C8B-B14F-4D97-AF65-F5344CB8AC3E}">
        <p14:creationId xmlns:p14="http://schemas.microsoft.com/office/powerpoint/2010/main" val="3548595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 于数据 分布在 多个 节 点 和 网 络 的不 确 定性 等 因 素 ， 各个 节 点 上 的数据更新 是相 互 隔离 并且 各 自 独立 进行 的 ． 可 能会 出 现 的 问 题有 ： ①各 个 节 点上 分 布式 事 务 的执 行 状态 不 同 （ 对应 定义 １ 中 状态 一致 性 ） ；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②更 新顺序不 同 （对应 定义 １ 中操 作 一致性 ③主备 副 本 数据 不 同 步 （对应 定义 １ 中 的 多副 本 一致性）的问题 ，需要使用分布式一致性协议来协调分布式事务的提交、多节点并发更新和主备 节 点操作 序列 的 同 步 ， 保证分布 式数 据库 系统 的状态一 致性 、 操 作 一 致性 和 多 副 本 一 致性 ．</a:t>
            </a:r>
            <a:r>
              <a:rPr lang="zh-CN" altLang="en-US" dirty="0" smtClean="0"/>
              <a:t/>
            </a:r>
            <a:br>
              <a:rPr lang="zh-CN" altLang="en-US" dirty="0" smtClean="0"/>
            </a:b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 为 多 副本一 致性 是系 统进行主 备切 换 的前提 ． 高可 用 的 数据库 系统 通常 采取 “主备 架构 ” ， 其 中 主节 点对外提 供服</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务 ， 备节 点作 为 主节 点 的冗余 备 份 ， 存 储着 和主 节 点相 同 的数 据 ． 当主 节 点 出 现故 障宕机时 ，期望 是选取 某个备 节 点成 为 新 的主 节 点 ． 借助 于分布 式 一致性 协议 ， 可 以确保 多副 本一致性 ， 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使得 主备 节 点 的状态数据 始 终是 一致 的 ． 当 主节 点 发 生故 障时 ， 备节 点 就 可 以 无缝切 换为 主节 点来接管 集群，使 系统 持续对外提 供服务。</a:t>
            </a:r>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22</a:t>
            </a:fld>
            <a:endParaRPr lang="zh-CN" altLang="en-US"/>
          </a:p>
        </p:txBody>
      </p:sp>
    </p:spTree>
    <p:extLst>
      <p:ext uri="{BB962C8B-B14F-4D97-AF65-F5344CB8AC3E}">
        <p14:creationId xmlns:p14="http://schemas.microsoft.com/office/powerpoint/2010/main" val="79314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5</a:t>
            </a:fld>
            <a:endParaRPr lang="zh-CN" altLang="en-US"/>
          </a:p>
        </p:txBody>
      </p:sp>
    </p:spTree>
    <p:extLst>
      <p:ext uri="{BB962C8B-B14F-4D97-AF65-F5344CB8AC3E}">
        <p14:creationId xmlns:p14="http://schemas.microsoft.com/office/powerpoint/2010/main" val="4235310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系统需要在协调者和参与者之间传输大量的操作命令及应答等信息。协调者向参与者发送命令，参与者将自身执行状态以应答的形式反馈给协调者，由协调者收集并分析这些应答以决定下一步操作。</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23</a:t>
            </a:fld>
            <a:endParaRPr lang="zh-CN" altLang="en-US"/>
          </a:p>
        </p:txBody>
      </p:sp>
    </p:spTree>
    <p:extLst>
      <p:ext uri="{BB962C8B-B14F-4D97-AF65-F5344CB8AC3E}">
        <p14:creationId xmlns:p14="http://schemas.microsoft.com/office/powerpoint/2010/main" val="185307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24</a:t>
            </a:fld>
            <a:endParaRPr lang="zh-CN" altLang="en-US"/>
          </a:p>
        </p:txBody>
      </p:sp>
    </p:spTree>
    <p:extLst>
      <p:ext uri="{BB962C8B-B14F-4D97-AF65-F5344CB8AC3E}">
        <p14:creationId xmlns:p14="http://schemas.microsoft.com/office/powerpoint/2010/main" val="3742884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25</a:t>
            </a:fld>
            <a:endParaRPr lang="zh-CN" altLang="en-US"/>
          </a:p>
        </p:txBody>
      </p:sp>
    </p:spTree>
    <p:extLst>
      <p:ext uri="{BB962C8B-B14F-4D97-AF65-F5344CB8AC3E}">
        <p14:creationId xmlns:p14="http://schemas.microsoft.com/office/powerpoint/2010/main" val="701510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对于数据存储而言，为了提高可用性（</a:t>
            </a:r>
            <a:r>
              <a:rPr lang="en-US" altLang="zh-CN" sz="1200" kern="1200" dirty="0" smtClean="0">
                <a:solidFill>
                  <a:schemeClr val="tx1"/>
                </a:solidFill>
                <a:effectLst/>
                <a:latin typeface="+mn-lt"/>
                <a:ea typeface="+mn-ea"/>
                <a:cs typeface="+mn-cs"/>
              </a:rPr>
              <a:t>Availability</a:t>
            </a:r>
            <a:r>
              <a:rPr lang="zh-CN" altLang="zh-CN" sz="1200" kern="1200" dirty="0" smtClean="0">
                <a:solidFill>
                  <a:schemeClr val="tx1"/>
                </a:solidFill>
                <a:effectLst/>
                <a:latin typeface="+mn-lt"/>
                <a:ea typeface="+mn-ea"/>
                <a:cs typeface="+mn-cs"/>
              </a:rPr>
              <a:t>），采用了副本备份。某数据块所在的机器宕机了，就去该数据块副本所在的机器上读取（从这可以看出，数据分布方式是按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数据块</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为单位分布的）</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26</a:t>
            </a:fld>
            <a:endParaRPr lang="zh-CN" altLang="en-US"/>
          </a:p>
        </p:txBody>
      </p:sp>
    </p:spTree>
    <p:extLst>
      <p:ext uri="{BB962C8B-B14F-4D97-AF65-F5344CB8AC3E}">
        <p14:creationId xmlns:p14="http://schemas.microsoft.com/office/powerpoint/2010/main" val="550856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27</a:t>
            </a:fld>
            <a:endParaRPr lang="zh-CN" altLang="en-US"/>
          </a:p>
        </p:txBody>
      </p:sp>
    </p:spTree>
    <p:extLst>
      <p:ext uri="{BB962C8B-B14F-4D97-AF65-F5344CB8AC3E}">
        <p14:creationId xmlns:p14="http://schemas.microsoft.com/office/powerpoint/2010/main" val="969989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抽屉原理：桌上有十个苹果，要把这十个苹果放到九个抽屉里，无论怎样放，我们会发现至少会有一个抽屉里面至少放两个苹果。这一现象就是我们所说的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抽屉原理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抽屉原理的一般含义为：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如果每个抽屉代表一个集合，每一个苹果就可以代表一个元素，假如有</a:t>
            </a:r>
            <a:r>
              <a:rPr lang="en-US" altLang="zh-CN" sz="1200" kern="1200" dirty="0" err="1" smtClean="0">
                <a:solidFill>
                  <a:schemeClr val="tx1"/>
                </a:solidFill>
                <a:effectLst/>
                <a:latin typeface="+mn-lt"/>
                <a:ea typeface="+mn-ea"/>
                <a:cs typeface="+mn-cs"/>
              </a:rPr>
              <a:t>n+1</a:t>
            </a:r>
            <a:r>
              <a:rPr lang="zh-CN" altLang="zh-CN" sz="1200" kern="1200" dirty="0" smtClean="0">
                <a:solidFill>
                  <a:schemeClr val="tx1"/>
                </a:solidFill>
                <a:effectLst/>
                <a:latin typeface="+mn-lt"/>
                <a:ea typeface="+mn-ea"/>
                <a:cs typeface="+mn-cs"/>
              </a:rPr>
              <a:t>个元素放到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个集合中去，其中必定有一个集合里至少有两个元素。</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抽屉原理有时也被称为鸽巢原理。它是组合数学中一个重要的原理。</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28</a:t>
            </a:fld>
            <a:endParaRPr lang="zh-CN" altLang="en-US"/>
          </a:p>
        </p:txBody>
      </p:sp>
    </p:spTree>
    <p:extLst>
      <p:ext uri="{BB962C8B-B14F-4D97-AF65-F5344CB8AC3E}">
        <p14:creationId xmlns:p14="http://schemas.microsoft.com/office/powerpoint/2010/main" val="3501149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t>比如，上面的</a:t>
            </a:r>
            <a:r>
              <a:rPr lang="en-US" altLang="zh-CN" sz="1200" dirty="0" err="1" smtClean="0"/>
              <a:t>V2</a:t>
            </a:r>
            <a:r>
              <a:rPr lang="en-US" altLang="zh-CN" sz="1200" dirty="0" smtClean="0"/>
              <a:t> </a:t>
            </a:r>
            <a:r>
              <a:rPr lang="zh-CN" altLang="zh-CN" sz="1200" dirty="0" smtClean="0"/>
              <a:t>成功提交后（已经写入</a:t>
            </a:r>
            <a:r>
              <a:rPr lang="en-US" altLang="zh-CN" sz="1200" dirty="0" smtClean="0"/>
              <a:t>W=3</a:t>
            </a:r>
            <a:r>
              <a:rPr lang="zh-CN" altLang="zh-CN" sz="1200" dirty="0" smtClean="0"/>
              <a:t>份），尽管读取</a:t>
            </a:r>
            <a:r>
              <a:rPr lang="en-US" altLang="zh-CN" sz="1200" dirty="0" smtClean="0"/>
              <a:t>3</a:t>
            </a:r>
            <a:r>
              <a:rPr lang="zh-CN" altLang="zh-CN" sz="1200" dirty="0" smtClean="0"/>
              <a:t>个副本时一定能读到</a:t>
            </a:r>
            <a:r>
              <a:rPr lang="en-US" altLang="zh-CN" sz="1200" dirty="0" err="1" smtClean="0"/>
              <a:t>V2</a:t>
            </a:r>
            <a:r>
              <a:rPr lang="zh-CN" altLang="zh-CN" sz="1200" dirty="0" smtClean="0"/>
              <a:t>，如果刚好读到的是</a:t>
            </a:r>
            <a:r>
              <a:rPr lang="en-US" altLang="zh-CN" sz="1200" dirty="0" smtClean="0"/>
              <a:t>(</a:t>
            </a:r>
            <a:r>
              <a:rPr lang="en-US" altLang="zh-CN" sz="1200" dirty="0" err="1" smtClean="0"/>
              <a:t>V2</a:t>
            </a:r>
            <a:r>
              <a:rPr lang="zh-CN" altLang="zh-CN" sz="1200" dirty="0" smtClean="0"/>
              <a:t>，</a:t>
            </a:r>
            <a:r>
              <a:rPr lang="en-US" altLang="zh-CN" sz="1200" dirty="0" err="1" smtClean="0"/>
              <a:t>V2</a:t>
            </a:r>
            <a:r>
              <a:rPr lang="zh-CN" altLang="zh-CN" sz="1200" dirty="0" smtClean="0"/>
              <a:t>，</a:t>
            </a:r>
            <a:r>
              <a:rPr lang="en-US" altLang="zh-CN" sz="1200" dirty="0" err="1" smtClean="0"/>
              <a:t>V2</a:t>
            </a:r>
            <a:r>
              <a:rPr lang="zh-CN" altLang="zh-CN" sz="1200" dirty="0" smtClean="0"/>
              <a:t>），则此次读取的数据是最新成功提交的数据，因为</a:t>
            </a:r>
            <a:r>
              <a:rPr lang="en-US" altLang="zh-CN" sz="1200" dirty="0" smtClean="0"/>
              <a:t>W=3</a:t>
            </a:r>
            <a:r>
              <a:rPr lang="zh-CN" altLang="zh-CN" sz="1200" dirty="0" smtClean="0"/>
              <a:t>，而此时刚好读到了</a:t>
            </a:r>
            <a:r>
              <a:rPr lang="en-US" altLang="zh-CN" sz="1200" dirty="0" smtClean="0"/>
              <a:t>3</a:t>
            </a:r>
            <a:r>
              <a:rPr lang="zh-CN" altLang="zh-CN" sz="1200" dirty="0" smtClean="0"/>
              <a:t>份</a:t>
            </a:r>
            <a:r>
              <a:rPr lang="en-US" altLang="zh-CN" sz="1200" dirty="0" err="1" smtClean="0"/>
              <a:t>V2</a:t>
            </a:r>
            <a:r>
              <a:rPr lang="zh-CN" altLang="zh-CN" sz="1200" dirty="0" smtClean="0"/>
              <a:t>。如果读到的是（</a:t>
            </a:r>
            <a:r>
              <a:rPr lang="en-US" altLang="zh-CN" sz="1200" dirty="0" err="1" smtClean="0"/>
              <a:t>V2</a:t>
            </a:r>
            <a:r>
              <a:rPr lang="zh-CN" altLang="zh-CN" sz="1200" dirty="0" smtClean="0"/>
              <a:t>，</a:t>
            </a:r>
            <a:r>
              <a:rPr lang="en-US" altLang="zh-CN" sz="1200" dirty="0" err="1" smtClean="0"/>
              <a:t>V1</a:t>
            </a:r>
            <a:r>
              <a:rPr lang="zh-CN" altLang="zh-CN" sz="1200" dirty="0" smtClean="0"/>
              <a:t>，</a:t>
            </a:r>
            <a:r>
              <a:rPr lang="en-US" altLang="zh-CN" sz="1200" dirty="0" err="1" smtClean="0"/>
              <a:t>V1</a:t>
            </a:r>
            <a:r>
              <a:rPr lang="zh-CN" altLang="zh-CN" sz="1200" dirty="0" smtClean="0"/>
              <a:t>），则无法确定是一个成功提交的版本，还需要继续再读，直到读到</a:t>
            </a:r>
            <a:r>
              <a:rPr lang="en-US" altLang="zh-CN" sz="1200" dirty="0" err="1" smtClean="0"/>
              <a:t>V2</a:t>
            </a:r>
            <a:r>
              <a:rPr lang="zh-CN" altLang="zh-CN" sz="1200" dirty="0" smtClean="0"/>
              <a:t>的达到</a:t>
            </a:r>
            <a:r>
              <a:rPr lang="en-US" altLang="zh-CN" sz="1200" dirty="0" smtClean="0"/>
              <a:t>3</a:t>
            </a:r>
            <a:r>
              <a:rPr lang="zh-CN" altLang="zh-CN" sz="1200" dirty="0" smtClean="0"/>
              <a:t>份为止，这时才能确定</a:t>
            </a:r>
            <a:r>
              <a:rPr lang="en-US" altLang="zh-CN" sz="1200" dirty="0" err="1" smtClean="0"/>
              <a:t>V2</a:t>
            </a:r>
            <a:r>
              <a:rPr lang="en-US" altLang="zh-CN" sz="1200" dirty="0" smtClean="0"/>
              <a:t> </a:t>
            </a:r>
            <a:r>
              <a:rPr lang="zh-CN" altLang="zh-CN" sz="1200" dirty="0" smtClean="0"/>
              <a:t>就是已经成功提交的最新的数据。</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indent="0">
              <a:buNone/>
            </a:pPr>
            <a:r>
              <a:rPr lang="en-US" altLang="zh-CN" sz="1200" dirty="0" smtClean="0"/>
              <a:t> </a:t>
            </a:r>
            <a:r>
              <a:rPr lang="zh-CN" altLang="zh-CN" sz="1200" dirty="0" smtClean="0"/>
              <a:t>至于如何处理同步过程中冲突的数据，则需要视情况而定。</a:t>
            </a:r>
            <a:endParaRPr lang="en-US" altLang="zh-CN" sz="1200" dirty="0" smtClean="0"/>
          </a:p>
          <a:p>
            <a:pPr marL="0" indent="0">
              <a:buNone/>
            </a:pPr>
            <a:r>
              <a:rPr lang="en-US" altLang="zh-CN" sz="1200" dirty="0" smtClean="0"/>
              <a:t> </a:t>
            </a:r>
            <a:r>
              <a:rPr lang="zh-CN" altLang="zh-CN" sz="1200" dirty="0" smtClean="0"/>
              <a:t>比如，</a:t>
            </a:r>
            <a:r>
              <a:rPr lang="en-US" altLang="zh-CN" sz="1200" dirty="0" smtClean="0"/>
              <a:t>(</a:t>
            </a:r>
            <a:r>
              <a:rPr lang="en-US" altLang="zh-CN" sz="1200" dirty="0" err="1" smtClean="0"/>
              <a:t>V2</a:t>
            </a:r>
            <a:r>
              <a:rPr lang="zh-CN" altLang="zh-CN" sz="1200" dirty="0" smtClean="0"/>
              <a:t>，</a:t>
            </a:r>
            <a:r>
              <a:rPr lang="en-US" altLang="zh-CN" sz="1200" dirty="0" err="1" smtClean="0"/>
              <a:t>V2</a:t>
            </a:r>
            <a:r>
              <a:rPr lang="zh-CN" altLang="zh-CN" sz="1200" dirty="0" smtClean="0"/>
              <a:t>，</a:t>
            </a:r>
            <a:r>
              <a:rPr lang="en-US" altLang="zh-CN" sz="1200" dirty="0" err="1" smtClean="0"/>
              <a:t>V1</a:t>
            </a:r>
            <a:r>
              <a:rPr lang="zh-CN" altLang="zh-CN" sz="1200" dirty="0" smtClean="0"/>
              <a:t>，</a:t>
            </a:r>
            <a:r>
              <a:rPr lang="en-US" altLang="zh-CN" sz="1200" dirty="0" err="1" smtClean="0"/>
              <a:t>V1</a:t>
            </a:r>
            <a:r>
              <a:rPr lang="zh-CN" altLang="zh-CN" sz="1200" dirty="0" smtClean="0"/>
              <a:t>，</a:t>
            </a:r>
            <a:r>
              <a:rPr lang="en-US" altLang="zh-CN" sz="1200" dirty="0" err="1" smtClean="0"/>
              <a:t>V1</a:t>
            </a:r>
            <a:r>
              <a:rPr lang="zh-CN" altLang="zh-CN" sz="1200" dirty="0" smtClean="0"/>
              <a:t>），</a:t>
            </a:r>
            <a:r>
              <a:rPr lang="en-US" altLang="zh-CN" sz="1200" dirty="0" smtClean="0"/>
              <a:t>R=3</a:t>
            </a:r>
            <a:r>
              <a:rPr lang="zh-CN" altLang="zh-CN" sz="1200" dirty="0" smtClean="0"/>
              <a:t>，如果读取的</a:t>
            </a:r>
            <a:r>
              <a:rPr lang="en-US" altLang="zh-CN" sz="1200" dirty="0" smtClean="0"/>
              <a:t>3</a:t>
            </a:r>
            <a:r>
              <a:rPr lang="zh-CN" altLang="zh-CN" sz="1200" dirty="0" smtClean="0"/>
              <a:t>个副本是：</a:t>
            </a:r>
            <a:r>
              <a:rPr lang="en-US" altLang="zh-CN" sz="1200" dirty="0" smtClean="0"/>
              <a:t>(</a:t>
            </a:r>
            <a:r>
              <a:rPr lang="en-US" altLang="zh-CN" sz="1200" dirty="0" err="1" smtClean="0"/>
              <a:t>V1</a:t>
            </a:r>
            <a:r>
              <a:rPr lang="zh-CN" altLang="zh-CN" sz="1200" dirty="0" smtClean="0"/>
              <a:t>，</a:t>
            </a:r>
            <a:r>
              <a:rPr lang="en-US" altLang="zh-CN" sz="1200" dirty="0" err="1" smtClean="0"/>
              <a:t>V1</a:t>
            </a:r>
            <a:r>
              <a:rPr lang="zh-CN" altLang="zh-CN" sz="1200" dirty="0" smtClean="0"/>
              <a:t>，</a:t>
            </a:r>
            <a:r>
              <a:rPr lang="en-US" altLang="zh-CN" sz="1200" dirty="0" err="1" smtClean="0"/>
              <a:t>V1</a:t>
            </a:r>
            <a:r>
              <a:rPr lang="en-US" altLang="zh-CN" sz="1200" dirty="0" smtClean="0"/>
              <a:t>)</a:t>
            </a:r>
            <a:r>
              <a:rPr lang="zh-CN" altLang="zh-CN" sz="1200" dirty="0" smtClean="0"/>
              <a:t>则高版本的 </a:t>
            </a:r>
            <a:r>
              <a:rPr lang="en-US" altLang="zh-CN" sz="1200" dirty="0" smtClean="0"/>
              <a:t>   </a:t>
            </a:r>
            <a:r>
              <a:rPr lang="en-US" altLang="zh-CN" sz="1200" dirty="0" err="1" smtClean="0"/>
              <a:t>V2</a:t>
            </a:r>
            <a:r>
              <a:rPr lang="zh-CN" altLang="zh-CN" sz="1200" dirty="0" smtClean="0"/>
              <a:t>需要丢弃。</a:t>
            </a:r>
          </a:p>
          <a:p>
            <a:pPr marL="0" indent="0">
              <a:buNone/>
            </a:pPr>
            <a:r>
              <a:rPr lang="zh-CN" altLang="zh-CN" sz="1200" dirty="0" smtClean="0"/>
              <a:t>如果读取的</a:t>
            </a:r>
            <a:r>
              <a:rPr lang="en-US" altLang="zh-CN" sz="1200" dirty="0" smtClean="0"/>
              <a:t>3</a:t>
            </a:r>
            <a:r>
              <a:rPr lang="zh-CN" altLang="zh-CN" sz="1200" dirty="0" smtClean="0"/>
              <a:t>个副本是（</a:t>
            </a:r>
            <a:r>
              <a:rPr lang="en-US" altLang="zh-CN" sz="1200" dirty="0" err="1" smtClean="0"/>
              <a:t>V2</a:t>
            </a:r>
            <a:r>
              <a:rPr lang="zh-CN" altLang="zh-CN" sz="1200" dirty="0" smtClean="0"/>
              <a:t>，</a:t>
            </a:r>
            <a:r>
              <a:rPr lang="en-US" altLang="zh-CN" sz="1200" dirty="0" err="1" smtClean="0"/>
              <a:t>V1</a:t>
            </a:r>
            <a:r>
              <a:rPr lang="zh-CN" altLang="zh-CN" sz="1200" dirty="0" smtClean="0"/>
              <a:t>，</a:t>
            </a:r>
            <a:r>
              <a:rPr lang="en-US" altLang="zh-CN" sz="1200" dirty="0" err="1" smtClean="0"/>
              <a:t>V1</a:t>
            </a:r>
            <a:r>
              <a:rPr lang="zh-CN" altLang="zh-CN" sz="1200" dirty="0" smtClean="0"/>
              <a:t>），则低版本的</a:t>
            </a:r>
            <a:r>
              <a:rPr lang="en-US" altLang="zh-CN" sz="1200" dirty="0" err="1" smtClean="0"/>
              <a:t>V1</a:t>
            </a:r>
            <a:r>
              <a:rPr lang="zh-CN" altLang="zh-CN" sz="1200" dirty="0" smtClean="0"/>
              <a:t>需要同步到</a:t>
            </a:r>
            <a:r>
              <a:rPr lang="en-US" altLang="zh-CN" sz="1200" dirty="0" err="1" smtClean="0"/>
              <a:t>V2</a:t>
            </a:r>
            <a:r>
              <a:rPr lang="zh-CN" altLang="zh-CN" sz="1200" dirty="0" smtClean="0"/>
              <a:t>。</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dirty="0" smtClean="0"/>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29</a:t>
            </a:fld>
            <a:endParaRPr lang="zh-CN" altLang="en-US"/>
          </a:p>
        </p:txBody>
      </p:sp>
    </p:spTree>
    <p:extLst>
      <p:ext uri="{BB962C8B-B14F-4D97-AF65-F5344CB8AC3E}">
        <p14:creationId xmlns:p14="http://schemas.microsoft.com/office/powerpoint/2010/main" val="2335080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dirty="0" smtClean="0"/>
          </a:p>
          <a:p>
            <a:r>
              <a:rPr lang="en-US" altLang="zh-CN" sz="1200" b="1" kern="1200" dirty="0" smtClean="0">
                <a:solidFill>
                  <a:schemeClr val="tx1"/>
                </a:solidFill>
                <a:effectLst/>
                <a:latin typeface="+mn-lt"/>
                <a:ea typeface="+mn-ea"/>
                <a:cs typeface="+mn-cs"/>
              </a:rPr>
              <a:t>Paxos</a:t>
            </a:r>
            <a:r>
              <a:rPr lang="zh-CN" altLang="zh-CN" sz="1200" b="1" kern="1200" dirty="0" smtClean="0">
                <a:solidFill>
                  <a:schemeClr val="tx1"/>
                </a:solidFill>
                <a:effectLst/>
                <a:latin typeface="+mn-lt"/>
                <a:ea typeface="+mn-ea"/>
                <a:cs typeface="+mn-cs"/>
              </a:rPr>
              <a:t>保证的一致性如下：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不存在这样的情形，某个时刻</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被决定为</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，而另一个时刻</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又决定为另一个值</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。由这个定义我们也看到，当</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的值被决定后，</a:t>
            </a:r>
            <a:r>
              <a:rPr lang="en-US" altLang="zh-CN" sz="1200" kern="1200" dirty="0" smtClean="0">
                <a:solidFill>
                  <a:schemeClr val="tx1"/>
                </a:solidFill>
                <a:effectLst/>
                <a:latin typeface="+mn-lt"/>
                <a:ea typeface="+mn-ea"/>
                <a:cs typeface="+mn-cs"/>
              </a:rPr>
              <a:t>Paxos</a:t>
            </a:r>
            <a:r>
              <a:rPr lang="zh-CN" altLang="zh-CN" sz="1200" kern="1200" dirty="0" smtClean="0">
                <a:solidFill>
                  <a:schemeClr val="tx1"/>
                </a:solidFill>
                <a:effectLst/>
                <a:latin typeface="+mn-lt"/>
                <a:ea typeface="+mn-ea"/>
                <a:cs typeface="+mn-cs"/>
              </a:rPr>
              <a:t>保证了它就像是个单机的不可变变量，不再更改。也因此，对于一个客户端可以多次改写值的可读写变量在不同的节点上的一致性问题，</a:t>
            </a:r>
            <a:r>
              <a:rPr lang="en-US" altLang="zh-CN" sz="1200" kern="1200" dirty="0" smtClean="0">
                <a:solidFill>
                  <a:schemeClr val="tx1"/>
                </a:solidFill>
                <a:effectLst/>
                <a:latin typeface="+mn-lt"/>
                <a:ea typeface="+mn-ea"/>
                <a:cs typeface="+mn-cs"/>
              </a:rPr>
              <a:t>Paxos</a:t>
            </a:r>
            <a:r>
              <a:rPr lang="zh-CN" altLang="zh-CN" sz="1200" kern="1200" dirty="0" smtClean="0">
                <a:solidFill>
                  <a:schemeClr val="tx1"/>
                </a:solidFill>
                <a:effectLst/>
                <a:latin typeface="+mn-lt"/>
                <a:ea typeface="+mn-ea"/>
                <a:cs typeface="+mn-cs"/>
              </a:rPr>
              <a:t>并不能直接解决，它需要和状态机复制结合。</a:t>
            </a:r>
          </a:p>
          <a:p>
            <a:r>
              <a:rPr lang="zh-CN" altLang="zh-CN" sz="1200" b="1" kern="1200" dirty="0" smtClean="0">
                <a:solidFill>
                  <a:schemeClr val="tx1"/>
                </a:solidFill>
                <a:effectLst/>
                <a:latin typeface="+mn-lt"/>
                <a:ea typeface="+mn-ea"/>
                <a:cs typeface="+mn-cs"/>
              </a:rPr>
              <a:t>平等性原则：</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Paxos</a:t>
            </a:r>
            <a:r>
              <a:rPr lang="zh-CN" altLang="zh-CN" sz="1200" kern="1200" dirty="0" smtClean="0">
                <a:solidFill>
                  <a:schemeClr val="tx1"/>
                </a:solidFill>
                <a:effectLst/>
                <a:latin typeface="+mn-lt"/>
                <a:ea typeface="+mn-ea"/>
                <a:cs typeface="+mn-cs"/>
              </a:rPr>
              <a:t>中进程之间是平等的，即不存在一个特殊的进程，这是由于如果协议依赖于某个特殊的进程，那么这个进程挂掉势必会影响协议</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而对于分布式环境，无法保证单个进程必然必活，能够容忍一定数量的进程挂掉，是分布式协议的必然要求。</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30</a:t>
            </a:fld>
            <a:endParaRPr lang="zh-CN" altLang="en-US"/>
          </a:p>
        </p:txBody>
      </p:sp>
    </p:spTree>
    <p:extLst>
      <p:ext uri="{BB962C8B-B14F-4D97-AF65-F5344CB8AC3E}">
        <p14:creationId xmlns:p14="http://schemas.microsoft.com/office/powerpoint/2010/main" val="232942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31</a:t>
            </a:fld>
            <a:endParaRPr lang="zh-CN" altLang="en-US"/>
          </a:p>
        </p:txBody>
      </p:sp>
    </p:spTree>
    <p:extLst>
      <p:ext uri="{BB962C8B-B14F-4D97-AF65-F5344CB8AC3E}">
        <p14:creationId xmlns:p14="http://schemas.microsoft.com/office/powerpoint/2010/main" val="287980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整个</a:t>
            </a:r>
            <a:r>
              <a:rPr lang="en-US" altLang="zh-CN" sz="1200" kern="1200" dirty="0" err="1" smtClean="0">
                <a:solidFill>
                  <a:schemeClr val="tx1"/>
                </a:solidFill>
                <a:effectLst/>
                <a:latin typeface="+mn-lt"/>
                <a:ea typeface="+mn-ea"/>
                <a:cs typeface="+mn-cs"/>
              </a:rPr>
              <a:t>paxos</a:t>
            </a:r>
            <a:r>
              <a:rPr lang="zh-CN" altLang="zh-CN" sz="1200" kern="1200" dirty="0" smtClean="0">
                <a:solidFill>
                  <a:schemeClr val="tx1"/>
                </a:solidFill>
                <a:effectLst/>
                <a:latin typeface="+mn-lt"/>
                <a:ea typeface="+mn-ea"/>
                <a:cs typeface="+mn-cs"/>
              </a:rPr>
              <a:t>协议过程看似复杂难懂，但只要把握和理解这两点就基本理解了</a:t>
            </a:r>
            <a:r>
              <a:rPr lang="en-US" altLang="zh-CN" sz="1200" kern="1200" dirty="0" err="1" smtClean="0">
                <a:solidFill>
                  <a:schemeClr val="tx1"/>
                </a:solidFill>
                <a:effectLst/>
                <a:latin typeface="+mn-lt"/>
                <a:ea typeface="+mn-ea"/>
                <a:cs typeface="+mn-cs"/>
              </a:rPr>
              <a:t>paxos</a:t>
            </a:r>
            <a:r>
              <a:rPr lang="zh-CN" altLang="zh-CN" sz="1200" kern="1200" dirty="0" smtClean="0">
                <a:solidFill>
                  <a:schemeClr val="tx1"/>
                </a:solidFill>
                <a:effectLst/>
                <a:latin typeface="+mn-lt"/>
                <a:ea typeface="+mn-ea"/>
                <a:cs typeface="+mn-cs"/>
              </a:rPr>
              <a:t>的精髓：</a:t>
            </a:r>
          </a:p>
          <a:p>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理解第一阶段</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的处理流程：如果本地已经写入了，不再接受和同意后面的所有请求，并返回本地写入的值；如果本地未写入，则本地记录该请求的版本号，并不再接受其他版本号的请求，简单来说只信任最后一次提交的版本号的请求，使其他版本号写入失效；</a:t>
            </a:r>
          </a:p>
          <a:p>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理解第二阶段</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的处理流程：未超过半数</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响应，提议失败；超过半数的</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值都为空才提交自身要写入的值，否则选择非空值里版本号最大的值提交，最大的区别在于是提交的值是自身的还是使用以前提交的。</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32</a:t>
            </a:fld>
            <a:endParaRPr lang="zh-CN" altLang="en-US"/>
          </a:p>
        </p:txBody>
      </p:sp>
    </p:spTree>
    <p:extLst>
      <p:ext uri="{BB962C8B-B14F-4D97-AF65-F5344CB8AC3E}">
        <p14:creationId xmlns:p14="http://schemas.microsoft.com/office/powerpoint/2010/main" val="389634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6</a:t>
            </a:fld>
            <a:endParaRPr lang="zh-CN" altLang="en-US"/>
          </a:p>
        </p:txBody>
      </p:sp>
    </p:spTree>
    <p:extLst>
      <p:ext uri="{BB962C8B-B14F-4D97-AF65-F5344CB8AC3E}">
        <p14:creationId xmlns:p14="http://schemas.microsoft.com/office/powerpoint/2010/main" val="367023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目标：</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向</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a:t>
            </a:r>
            <a:r>
              <a:rPr lang="en-US" altLang="zh-CN" sz="1200" kern="1200" dirty="0" err="1" smtClean="0">
                <a:solidFill>
                  <a:schemeClr val="tx1"/>
                </a:solidFill>
                <a:effectLst/>
                <a:latin typeface="+mn-lt"/>
                <a:ea typeface="+mn-ea"/>
                <a:cs typeface="+mn-cs"/>
              </a:rPr>
              <a:t>aceptort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变量写为</a:t>
            </a:r>
            <a:r>
              <a:rPr lang="en-US" altLang="zh-CN" sz="1200" kern="1200" dirty="0" err="1" smtClean="0">
                <a:solidFill>
                  <a:schemeClr val="tx1"/>
                </a:solidFill>
                <a:effectLst/>
                <a:latin typeface="+mn-lt"/>
                <a:ea typeface="+mn-ea"/>
                <a:cs typeface="+mn-cs"/>
              </a:rPr>
              <a:t>v1</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第一阶段</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发起</a:t>
            </a:r>
            <a:r>
              <a:rPr lang="en-US" altLang="zh-CN" sz="1200" kern="1200" dirty="0" smtClean="0">
                <a:solidFill>
                  <a:schemeClr val="tx1"/>
                </a:solidFill>
                <a:effectLst/>
                <a:latin typeface="+mn-lt"/>
                <a:ea typeface="+mn-ea"/>
                <a:cs typeface="+mn-cs"/>
              </a:rPr>
              <a:t>prepare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n1</a:t>
            </a:r>
            <a:r>
              <a:rPr lang="zh-CN" altLang="zh-CN" sz="1200" kern="1200" dirty="0" smtClean="0">
                <a:solidFill>
                  <a:schemeClr val="tx1"/>
                </a:solidFill>
                <a:effectLst/>
                <a:latin typeface="+mn-lt"/>
                <a:ea typeface="+mn-ea"/>
                <a:cs typeface="+mn-cs"/>
              </a:rPr>
              <a:t>是递增提议版本号，发送给</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，说，我现在要写</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这个变量，我的版本号是</a:t>
            </a:r>
            <a:r>
              <a:rPr lang="en-US" altLang="zh-CN" sz="1200" kern="1200" dirty="0" err="1" smtClean="0">
                <a:solidFill>
                  <a:schemeClr val="tx1"/>
                </a:solidFill>
                <a:effectLst/>
                <a:latin typeface="+mn-lt"/>
                <a:ea typeface="+mn-ea"/>
                <a:cs typeface="+mn-cs"/>
              </a:rPr>
              <a:t>n1</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第一阶段</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收到</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的消息，比对自己内部保存的内容，发现之前</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变量（</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）没有被写入且未收到过提议，都返回给</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，并在内部记录</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这个变量，已经有</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申请提议了，提议版本号是</a:t>
            </a:r>
            <a:r>
              <a:rPr lang="en-US" altLang="zh-CN" sz="1200" kern="1200" dirty="0" err="1" smtClean="0">
                <a:solidFill>
                  <a:schemeClr val="tx1"/>
                </a:solidFill>
                <a:effectLst/>
                <a:latin typeface="+mn-lt"/>
                <a:ea typeface="+mn-ea"/>
                <a:cs typeface="+mn-cs"/>
              </a:rPr>
              <a:t>n1</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第二阶段</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收到</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的响应，响应内容都是：</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变量现在还没有写入，你可以来写。</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确认获得超过半数以上</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同意，发起第二阶段写入操作：</a:t>
            </a:r>
            <a:r>
              <a:rPr lang="en-US" altLang="zh-CN" sz="1200" kern="1200" dirty="0" smtClean="0">
                <a:solidFill>
                  <a:schemeClr val="tx1"/>
                </a:solidFill>
                <a:effectLst/>
                <a:latin typeface="+mn-lt"/>
                <a:ea typeface="+mn-ea"/>
                <a:cs typeface="+mn-cs"/>
              </a:rPr>
              <a:t>accept</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v1,n1</a:t>
            </a:r>
            <a:r>
              <a:rPr lang="zh-CN" altLang="zh-CN" sz="1200" kern="1200" dirty="0" smtClean="0">
                <a:solidFill>
                  <a:schemeClr val="tx1"/>
                </a:solidFill>
                <a:effectLst/>
                <a:latin typeface="+mn-lt"/>
                <a:ea typeface="+mn-ea"/>
                <a:cs typeface="+mn-cs"/>
              </a:rPr>
              <a:t>），告诉</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我现在要把</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变量协议</a:t>
            </a:r>
            <a:r>
              <a:rPr lang="en-US" altLang="zh-CN" sz="1200" kern="1200" dirty="0" err="1" smtClean="0">
                <a:solidFill>
                  <a:schemeClr val="tx1"/>
                </a:solidFill>
                <a:effectLst/>
                <a:latin typeface="+mn-lt"/>
                <a:ea typeface="+mn-ea"/>
                <a:cs typeface="+mn-cs"/>
              </a:rPr>
              <a:t>v1</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我的版本号是刚刚获得通过的</a:t>
            </a:r>
            <a:r>
              <a:rPr lang="en-US" altLang="zh-CN" sz="1200" kern="1200" dirty="0" err="1" smtClean="0">
                <a:solidFill>
                  <a:schemeClr val="tx1"/>
                </a:solidFill>
                <a:effectLst/>
                <a:latin typeface="+mn-lt"/>
                <a:ea typeface="+mn-ea"/>
                <a:cs typeface="+mn-cs"/>
              </a:rPr>
              <a:t>n1</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第二阶段</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收到</a:t>
            </a:r>
            <a:r>
              <a:rPr lang="en-US" altLang="zh-CN" sz="1200" kern="1200" dirty="0" smtClean="0">
                <a:solidFill>
                  <a:schemeClr val="tx1"/>
                </a:solidFill>
                <a:effectLst/>
                <a:latin typeface="+mn-lt"/>
                <a:ea typeface="+mn-ea"/>
                <a:cs typeface="+mn-cs"/>
              </a:rPr>
              <a:t>accept</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v1,n1</a:t>
            </a:r>
            <a:r>
              <a:rPr lang="zh-CN" altLang="zh-CN" sz="1200" kern="1200" dirty="0" smtClean="0">
                <a:solidFill>
                  <a:schemeClr val="tx1"/>
                </a:solidFill>
                <a:effectLst/>
                <a:latin typeface="+mn-lt"/>
                <a:ea typeface="+mn-ea"/>
                <a:cs typeface="+mn-cs"/>
              </a:rPr>
              <a:t>），比对自身的版本号是一致的，保存成功，并响应</a:t>
            </a:r>
            <a:r>
              <a:rPr lang="en-US" altLang="zh-CN" sz="1200" kern="1200" dirty="0" smtClean="0">
                <a:solidFill>
                  <a:schemeClr val="tx1"/>
                </a:solidFill>
                <a:effectLst/>
                <a:latin typeface="+mn-lt"/>
                <a:ea typeface="+mn-ea"/>
                <a:cs typeface="+mn-cs"/>
              </a:rPr>
              <a:t>accepted</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v1,n1</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结果阶段：</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收到</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accepted</a:t>
            </a:r>
            <a:r>
              <a:rPr lang="zh-CN" altLang="zh-CN" sz="1200" kern="1200" dirty="0" smtClean="0">
                <a:solidFill>
                  <a:schemeClr val="tx1"/>
                </a:solidFill>
                <a:effectLst/>
                <a:latin typeface="+mn-lt"/>
                <a:ea typeface="+mn-ea"/>
                <a:cs typeface="+mn-cs"/>
              </a:rPr>
              <a:t>响应都成功，超过半数响应成功，到此</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变量被确定为</a:t>
            </a:r>
            <a:r>
              <a:rPr lang="en-US" altLang="zh-CN" sz="1200" kern="1200" dirty="0" err="1" smtClean="0">
                <a:solidFill>
                  <a:schemeClr val="tx1"/>
                </a:solidFill>
                <a:effectLst/>
                <a:latin typeface="+mn-lt"/>
                <a:ea typeface="+mn-ea"/>
                <a:cs typeface="+mn-cs"/>
              </a:rPr>
              <a:t>v1</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第一种情况：</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提议正常，未超过</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失败情况</a:t>
            </a:r>
          </a:p>
          <a:p>
            <a:r>
              <a:rPr lang="zh-CN" altLang="zh-CN" sz="1200" kern="1200" dirty="0" smtClean="0">
                <a:solidFill>
                  <a:schemeClr val="tx1"/>
                </a:solidFill>
                <a:effectLst/>
                <a:latin typeface="+mn-lt"/>
                <a:ea typeface="+mn-ea"/>
                <a:cs typeface="+mn-cs"/>
              </a:rPr>
              <a:t>问题：还是上面的例子，如果第二阶段</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，只有</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响应接收提议成功，另外</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个没有响应怎么处理呢？</a:t>
            </a:r>
          </a:p>
          <a:p>
            <a:r>
              <a:rPr lang="zh-CN" altLang="zh-CN" sz="1200" kern="1200" dirty="0" smtClean="0">
                <a:solidFill>
                  <a:schemeClr val="tx1"/>
                </a:solidFill>
                <a:effectLst/>
                <a:latin typeface="+mn-lt"/>
                <a:ea typeface="+mn-ea"/>
                <a:cs typeface="+mn-cs"/>
              </a:rPr>
              <a:t>处理：</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发现只有</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个成功，已经超过半数，那么还是认为提议成功，并把消息传递给</a:t>
            </a:r>
            <a:r>
              <a:rPr lang="en-US" altLang="zh-CN" sz="1200" kern="1200" dirty="0" smtClean="0">
                <a:solidFill>
                  <a:schemeClr val="tx1"/>
                </a:solidFill>
                <a:effectLst/>
                <a:latin typeface="+mn-lt"/>
                <a:ea typeface="+mn-ea"/>
                <a:cs typeface="+mn-cs"/>
              </a:rPr>
              <a:t>learner</a:t>
            </a:r>
            <a:r>
              <a:rPr lang="zh-CN" altLang="zh-CN" sz="1200" kern="1200" dirty="0" smtClean="0">
                <a:solidFill>
                  <a:schemeClr val="tx1"/>
                </a:solidFill>
                <a:effectLst/>
                <a:latin typeface="+mn-lt"/>
                <a:ea typeface="+mn-ea"/>
                <a:cs typeface="+mn-cs"/>
              </a:rPr>
              <a:t>，由</a:t>
            </a:r>
            <a:r>
              <a:rPr lang="en-US" altLang="zh-CN" sz="1200" kern="1200" dirty="0" smtClean="0">
                <a:solidFill>
                  <a:schemeClr val="tx1"/>
                </a:solidFill>
                <a:effectLst/>
                <a:latin typeface="+mn-lt"/>
                <a:ea typeface="+mn-ea"/>
                <a:cs typeface="+mn-cs"/>
              </a:rPr>
              <a:t>learner</a:t>
            </a:r>
            <a:r>
              <a:rPr lang="zh-CN" altLang="zh-CN" sz="1200" kern="1200" dirty="0" smtClean="0">
                <a:solidFill>
                  <a:schemeClr val="tx1"/>
                </a:solidFill>
                <a:effectLst/>
                <a:latin typeface="+mn-lt"/>
                <a:ea typeface="+mn-ea"/>
                <a:cs typeface="+mn-cs"/>
              </a:rPr>
              <a:t>角色将确定的提议通知给所有</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，最终使最后未响应的</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也同步更新，通过</a:t>
            </a:r>
            <a:r>
              <a:rPr lang="en-US" altLang="zh-CN" sz="1200" kern="1200" dirty="0" smtClean="0">
                <a:solidFill>
                  <a:schemeClr val="tx1"/>
                </a:solidFill>
                <a:effectLst/>
                <a:latin typeface="+mn-lt"/>
                <a:ea typeface="+mn-ea"/>
                <a:cs typeface="+mn-cs"/>
              </a:rPr>
              <a:t>learner</a:t>
            </a:r>
            <a:r>
              <a:rPr lang="zh-CN" altLang="zh-CN" sz="1200" kern="1200" dirty="0" smtClean="0">
                <a:solidFill>
                  <a:schemeClr val="tx1"/>
                </a:solidFill>
                <a:effectLst/>
                <a:latin typeface="+mn-lt"/>
                <a:ea typeface="+mn-ea"/>
                <a:cs typeface="+mn-cs"/>
              </a:rPr>
              <a:t>角色使所有</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达到最终一致性。</a:t>
            </a:r>
          </a:p>
          <a:p>
            <a:pPr lvl="0"/>
            <a:r>
              <a:rPr lang="zh-CN" altLang="zh-CN" sz="1200" kern="1200" dirty="0" smtClean="0">
                <a:solidFill>
                  <a:schemeClr val="tx1"/>
                </a:solidFill>
                <a:effectLst/>
                <a:latin typeface="+mn-lt"/>
                <a:ea typeface="+mn-ea"/>
                <a:cs typeface="+mn-cs"/>
              </a:rPr>
              <a:t>第二种情况：</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提议正常，但超过</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失败情况</a:t>
            </a:r>
          </a:p>
          <a:p>
            <a:r>
              <a:rPr lang="zh-CN" altLang="zh-CN" sz="1200" kern="1200" dirty="0" smtClean="0">
                <a:solidFill>
                  <a:schemeClr val="tx1"/>
                </a:solidFill>
                <a:effectLst/>
                <a:latin typeface="+mn-lt"/>
                <a:ea typeface="+mn-ea"/>
                <a:cs typeface="+mn-cs"/>
              </a:rPr>
              <a:t>问题：假设有</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失败，又该如何处理呢？</a:t>
            </a:r>
          </a:p>
          <a:p>
            <a:r>
              <a:rPr lang="zh-CN" altLang="zh-CN" sz="1200" kern="1200" dirty="0" smtClean="0">
                <a:solidFill>
                  <a:schemeClr val="tx1"/>
                </a:solidFill>
                <a:effectLst/>
                <a:latin typeface="+mn-lt"/>
                <a:ea typeface="+mn-ea"/>
                <a:cs typeface="+mn-cs"/>
              </a:rPr>
              <a:t>处理：由于未达到超过半数同意条件，</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要么直接提示失败，要么递增版本号重新发起提议，如果重新发起提议对于第一次写入成功的</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不会修改，另外两个</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会重新接受提议，达到最终成功。</a:t>
            </a:r>
          </a:p>
          <a:p>
            <a:pPr lvl="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33</a:t>
            </a:fld>
            <a:endParaRPr lang="zh-CN" altLang="en-US"/>
          </a:p>
        </p:txBody>
      </p:sp>
    </p:spTree>
    <p:extLst>
      <p:ext uri="{BB962C8B-B14F-4D97-AF65-F5344CB8AC3E}">
        <p14:creationId xmlns:p14="http://schemas.microsoft.com/office/powerpoint/2010/main" val="792467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”向“接受者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”提出了自己的提议：</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号提议，并告知自己之前已贿赂</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）“接受者”检查了一下，目前记录的贿赂金额就是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，于是接受了这一提议，并把</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号提议记录在案。</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34</a:t>
            </a:fld>
            <a:endParaRPr lang="zh-CN" altLang="en-US"/>
          </a:p>
        </p:txBody>
      </p:sp>
    </p:spTree>
    <p:extLst>
      <p:ext uri="{BB962C8B-B14F-4D97-AF65-F5344CB8AC3E}">
        <p14:creationId xmlns:p14="http://schemas.microsoft.com/office/powerpoint/2010/main" val="1083955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”向“接受者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”提出了自己的提议：</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号提议，并告知自己之前已贿赂</a:t>
            </a:r>
            <a:r>
              <a:rPr lang="en-US" altLang="zh-CN" sz="1200" kern="1200" dirty="0" smtClean="0">
                <a:solidFill>
                  <a:schemeClr val="tx1"/>
                </a:solidFill>
                <a:effectLst/>
                <a:latin typeface="+mn-lt"/>
                <a:ea typeface="+mn-ea"/>
                <a:cs typeface="+mn-cs"/>
              </a:rPr>
              <a:t>$1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）“接受者”检查了一下，目前记录的贿赂金额就是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，于是接受了这一提议，并把</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号提议记录在案。</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35</a:t>
            </a:fld>
            <a:endParaRPr lang="zh-CN" altLang="en-US"/>
          </a:p>
        </p:txBody>
      </p:sp>
    </p:spTree>
    <p:extLst>
      <p:ext uri="{BB962C8B-B14F-4D97-AF65-F5344CB8AC3E}">
        <p14:creationId xmlns:p14="http://schemas.microsoft.com/office/powerpoint/2010/main" val="1044558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）在“提议者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发起提议前，土豪</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出现，他开始用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贿赂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立刻被收买，将贿赂金额改为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。但是，不同的是：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告诉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之前我已经接受过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号提议了，同时</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贿赂过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告诉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，之前没有接受过其他意见领袖的提议，也没有上一个意见领袖的贿赂金额。</a:t>
            </a:r>
          </a:p>
          <a:p>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36</a:t>
            </a:fld>
            <a:endParaRPr lang="zh-CN" altLang="en-US"/>
          </a:p>
        </p:txBody>
      </p:sp>
    </p:spTree>
    <p:extLst>
      <p:ext uri="{BB962C8B-B14F-4D97-AF65-F5344CB8AC3E}">
        <p14:creationId xmlns:p14="http://schemas.microsoft.com/office/powerpoint/2010/main" val="3880936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）到这里，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已经得到两个接受者的赞同，已经得到了多数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的赞同。于是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确定</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号提议最终通过。</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）下面，回到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。刚才说到，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贿赂了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，被</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告知：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之前已经接受过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号提议了，同时</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贿赂过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，并被</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告知：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之前没有接到过其他意见领袖的提议，也没有其他意见领袖的贿赂金额</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。这时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，拿到信息后，判断一下，目前贿赂过最高金额（即</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）的提议就是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号提议了，所以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默默的把自己的提议改为与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号提议一致，然后开始向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发起提议（提议内容仍然是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号提议），并带着信息：之前自己已贿赂过</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）这时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收到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的提议后，照例先比对一下贿赂金额，比对发现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之前已贿赂</a:t>
            </a:r>
            <a:r>
              <a:rPr lang="en-US" altLang="zh-CN" sz="1200" kern="1200" dirty="0" smtClean="0">
                <a:solidFill>
                  <a:schemeClr val="tx1"/>
                </a:solidFill>
                <a:effectLst/>
                <a:latin typeface="+mn-lt"/>
                <a:ea typeface="+mn-ea"/>
                <a:cs typeface="+mn-cs"/>
              </a:rPr>
              <a:t>%242</a:t>
            </a:r>
            <a:r>
              <a:rPr lang="zh-CN" altLang="zh-CN" sz="1200" kern="1200" dirty="0" smtClean="0">
                <a:solidFill>
                  <a:schemeClr val="tx1"/>
                </a:solidFill>
                <a:effectLst/>
                <a:latin typeface="+mn-lt"/>
                <a:ea typeface="+mn-ea"/>
                <a:cs typeface="+mn-cs"/>
              </a:rPr>
              <a:t>，并且自己记录的贿赂金额也是</a:t>
            </a:r>
            <a:r>
              <a:rPr lang="en-US" altLang="zh-CN" sz="1200" kern="1200" dirty="0" smtClean="0">
                <a:solidFill>
                  <a:schemeClr val="tx1"/>
                </a:solidFill>
                <a:effectLst/>
                <a:latin typeface="+mn-lt"/>
                <a:ea typeface="+mn-ea"/>
                <a:cs typeface="+mn-cs"/>
              </a:rPr>
              <a:t>%242</a:t>
            </a:r>
            <a:r>
              <a:rPr lang="zh-CN" altLang="zh-CN" sz="1200" kern="1200" dirty="0" smtClean="0">
                <a:solidFill>
                  <a:schemeClr val="tx1"/>
                </a:solidFill>
                <a:effectLst/>
                <a:latin typeface="+mn-lt"/>
                <a:ea typeface="+mn-ea"/>
                <a:cs typeface="+mn-cs"/>
              </a:rPr>
              <a:t>，所以接受他的提议，也就是都接受</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）于是，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也拿到了多数派的意见，最终通过的也是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37</a:t>
            </a:fld>
            <a:endParaRPr lang="zh-CN" altLang="en-US"/>
          </a:p>
        </p:txBody>
      </p:sp>
    </p:spTree>
    <p:extLst>
      <p:ext uri="{BB962C8B-B14F-4D97-AF65-F5344CB8AC3E}">
        <p14:creationId xmlns:p14="http://schemas.microsoft.com/office/powerpoint/2010/main" val="3301684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）这时，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回过神来了，他向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发起</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号提议，并带着信息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我前期已经贿赂过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开始答复：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检查了一下自己记录的贿赂金额，然后表示，已经有人出价到</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了，而你之前只出到</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，不接受你的提议，再见。但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检查了一下自己记录的贿赂金额，目前记录的贿赂金额就是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，于是接受了这一提议，并把</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号提议记录在案。</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）到这里，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已经得到两个接受者的赞同，已经得到了多数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的赞同。于是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确定</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号提议最终通过。</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38</a:t>
            </a:fld>
            <a:endParaRPr lang="zh-CN" altLang="en-US"/>
          </a:p>
        </p:txBody>
      </p:sp>
    </p:spTree>
    <p:extLst>
      <p:ext uri="{BB962C8B-B14F-4D97-AF65-F5344CB8AC3E}">
        <p14:creationId xmlns:p14="http://schemas.microsoft.com/office/powerpoint/2010/main" val="3378896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第一次先去贿赂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会发生什么？那很可能</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号提议就不会成为最终选出的提议。</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因为当</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先贿赂到了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，那等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带着议题再去找这两位的时候，就会因为之前贿赂的钱少（</a:t>
            </a:r>
            <a:r>
              <a:rPr lang="en-US" altLang="zh-CN" sz="1200" kern="1200" dirty="0" smtClean="0">
                <a:solidFill>
                  <a:schemeClr val="tx1"/>
                </a:solidFill>
                <a:effectLst/>
                <a:latin typeface="+mn-lt"/>
                <a:ea typeface="+mn-ea"/>
                <a:cs typeface="+mn-cs"/>
              </a:rPr>
              <a:t>$1&lt;$2</a:t>
            </a:r>
            <a:r>
              <a:rPr lang="zh-CN" altLang="zh-CN" sz="1200" kern="1200" dirty="0" smtClean="0">
                <a:solidFill>
                  <a:schemeClr val="tx1"/>
                </a:solidFill>
                <a:effectLst/>
                <a:latin typeface="+mn-lt"/>
                <a:ea typeface="+mn-ea"/>
                <a:cs typeface="+mn-cs"/>
              </a:rPr>
              <a:t>）而被拒绝。</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所以，这也就是刚才讲到可能存在博弈的地方：</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要赶在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贿赂到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之前，让</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接受自己的意见，否则“提议者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会因为钱少而被拒绝；</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要赶在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之前贿赂到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，否则</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即便贿赂成功，也要默默的将自己的提议改为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的提议。</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但你往后推演会发现，无论如何，总会有一个</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的提议获得多数票而胜出。</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39</a:t>
            </a:fld>
            <a:endParaRPr lang="zh-CN" altLang="en-US"/>
          </a:p>
        </p:txBody>
      </p:sp>
    </p:spTree>
    <p:extLst>
      <p:ext uri="{BB962C8B-B14F-4D97-AF65-F5344CB8AC3E}">
        <p14:creationId xmlns:p14="http://schemas.microsoft.com/office/powerpoint/2010/main" val="38167463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40</a:t>
            </a:fld>
            <a:endParaRPr lang="zh-CN" altLang="en-US"/>
          </a:p>
        </p:txBody>
      </p:sp>
    </p:spTree>
    <p:extLst>
      <p:ext uri="{BB962C8B-B14F-4D97-AF65-F5344CB8AC3E}">
        <p14:creationId xmlns:p14="http://schemas.microsoft.com/office/powerpoint/2010/main" val="1880350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41</a:t>
            </a:fld>
            <a:endParaRPr lang="zh-CN" altLang="en-US"/>
          </a:p>
        </p:txBody>
      </p:sp>
    </p:spTree>
    <p:extLst>
      <p:ext uri="{BB962C8B-B14F-4D97-AF65-F5344CB8AC3E}">
        <p14:creationId xmlns:p14="http://schemas.microsoft.com/office/powerpoint/2010/main" val="1374844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自增</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CurrentTerm</a:t>
            </a:r>
            <a:r>
              <a:rPr lang="zh-CN" altLang="zh-CN" sz="1200" kern="1200" dirty="0" smtClean="0">
                <a:solidFill>
                  <a:schemeClr val="tx1"/>
                </a:solidFill>
                <a:effectLst/>
                <a:latin typeface="+mn-lt"/>
                <a:ea typeface="+mn-ea"/>
                <a:cs typeface="+mn-cs"/>
              </a:rPr>
              <a:t>，由</a:t>
            </a:r>
            <a:r>
              <a:rPr lang="en-US" altLang="zh-CN" sz="1200" kern="1200" dirty="0" smtClean="0">
                <a:solidFill>
                  <a:schemeClr val="tx1"/>
                </a:solidFill>
                <a:effectLst/>
                <a:latin typeface="+mn-lt"/>
                <a:ea typeface="+mn-ea"/>
                <a:cs typeface="+mn-cs"/>
              </a:rPr>
              <a:t>Follower </a:t>
            </a:r>
            <a:r>
              <a:rPr lang="zh-CN" altLang="zh-CN" sz="1200" kern="1200" dirty="0" smtClean="0">
                <a:solidFill>
                  <a:schemeClr val="tx1"/>
                </a:solidFill>
                <a:effectLst/>
                <a:latin typeface="+mn-lt"/>
                <a:ea typeface="+mn-ea"/>
                <a:cs typeface="+mn-cs"/>
              </a:rPr>
              <a:t>转换为</a:t>
            </a:r>
            <a:r>
              <a:rPr lang="en-US" altLang="zh-CN" sz="1200" kern="1200" dirty="0" smtClean="0">
                <a:solidFill>
                  <a:schemeClr val="tx1"/>
                </a:solidFill>
                <a:effectLst/>
                <a:latin typeface="+mn-lt"/>
                <a:ea typeface="+mn-ea"/>
                <a:cs typeface="+mn-cs"/>
              </a:rPr>
              <a:t> Candidate</a:t>
            </a:r>
            <a:r>
              <a:rPr lang="zh-CN" altLang="zh-CN" sz="1200" kern="1200" dirty="0" smtClean="0">
                <a:solidFill>
                  <a:schemeClr val="tx1"/>
                </a:solidFill>
                <a:effectLst/>
                <a:latin typeface="+mn-lt"/>
                <a:ea typeface="+mn-ea"/>
                <a:cs typeface="+mn-cs"/>
              </a:rPr>
              <a:t>，设置</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votedFor</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为自身，并行发起</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RequestVote</a:t>
            </a:r>
            <a:r>
              <a:rPr lang="en-US" altLang="zh-CN" sz="1200" kern="1200" dirty="0" smtClean="0">
                <a:solidFill>
                  <a:schemeClr val="tx1"/>
                </a:solidFill>
                <a:effectLst/>
                <a:latin typeface="+mn-lt"/>
                <a:ea typeface="+mn-ea"/>
                <a:cs typeface="+mn-cs"/>
              </a:rPr>
              <a:t> RPC,</a:t>
            </a:r>
            <a:r>
              <a:rPr lang="zh-CN" altLang="zh-CN" sz="1200" kern="1200" dirty="0" smtClean="0">
                <a:solidFill>
                  <a:schemeClr val="tx1"/>
                </a:solidFill>
                <a:effectLst/>
                <a:latin typeface="+mn-lt"/>
                <a:ea typeface="+mn-ea"/>
                <a:cs typeface="+mn-cs"/>
              </a:rPr>
              <a:t>不断重试，直至满足下列条件之一为止：</a:t>
            </a:r>
          </a:p>
          <a:p>
            <a:pPr lvl="0"/>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获得超过半数的</a:t>
            </a:r>
            <a:r>
              <a:rPr lang="en-US" altLang="zh-CN" sz="1200" kern="1200" dirty="0" smtClean="0">
                <a:solidFill>
                  <a:schemeClr val="tx1"/>
                </a:solidFill>
                <a:effectLst/>
                <a:latin typeface="+mn-lt"/>
                <a:ea typeface="+mn-ea"/>
                <a:cs typeface="+mn-cs"/>
              </a:rPr>
              <a:t>Server</a:t>
            </a:r>
            <a:r>
              <a:rPr lang="zh-CN" altLang="zh-CN" sz="1200" kern="1200" dirty="0" smtClean="0">
                <a:solidFill>
                  <a:schemeClr val="tx1"/>
                </a:solidFill>
                <a:effectLst/>
                <a:latin typeface="+mn-lt"/>
                <a:ea typeface="+mn-ea"/>
                <a:cs typeface="+mn-cs"/>
              </a:rPr>
              <a:t>的投票，转换为</a:t>
            </a:r>
            <a:r>
              <a:rPr lang="en-US" altLang="zh-CN" sz="1200" kern="1200" dirty="0" smtClean="0">
                <a:solidFill>
                  <a:schemeClr val="tx1"/>
                </a:solidFill>
                <a:effectLst/>
                <a:latin typeface="+mn-lt"/>
                <a:ea typeface="+mn-ea"/>
                <a:cs typeface="+mn-cs"/>
              </a:rPr>
              <a:t> Leader</a:t>
            </a:r>
            <a:r>
              <a:rPr lang="zh-CN" altLang="zh-CN" sz="1200" kern="1200" dirty="0" smtClean="0">
                <a:solidFill>
                  <a:schemeClr val="tx1"/>
                </a:solidFill>
                <a:effectLst/>
                <a:latin typeface="+mn-lt"/>
                <a:ea typeface="+mn-ea"/>
                <a:cs typeface="+mn-cs"/>
              </a:rPr>
              <a:t>，广播</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HeatBeat</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      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接收到 合法</a:t>
            </a:r>
            <a:r>
              <a:rPr lang="en-US" altLang="zh-CN" sz="1200" kern="1200" dirty="0" smtClean="0">
                <a:solidFill>
                  <a:schemeClr val="tx1"/>
                </a:solidFill>
                <a:effectLst/>
                <a:latin typeface="+mn-lt"/>
                <a:ea typeface="+mn-ea"/>
                <a:cs typeface="+mn-cs"/>
              </a:rPr>
              <a:t> Leader </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AppendEnties</a:t>
            </a:r>
            <a:r>
              <a:rPr lang="en-US" altLang="zh-CN" sz="1200" kern="1200" dirty="0" smtClean="0">
                <a:solidFill>
                  <a:schemeClr val="tx1"/>
                </a:solidFill>
                <a:effectLst/>
                <a:latin typeface="+mn-lt"/>
                <a:ea typeface="+mn-ea"/>
                <a:cs typeface="+mn-cs"/>
              </a:rPr>
              <a:t> RPC</a:t>
            </a:r>
            <a:r>
              <a:rPr lang="zh-CN" altLang="zh-CN" sz="1200" kern="1200" dirty="0" smtClean="0">
                <a:solidFill>
                  <a:schemeClr val="tx1"/>
                </a:solidFill>
                <a:effectLst/>
                <a:latin typeface="+mn-lt"/>
                <a:ea typeface="+mn-ea"/>
                <a:cs typeface="+mn-cs"/>
              </a:rPr>
              <a:t>，转换为</a:t>
            </a:r>
            <a:r>
              <a:rPr lang="en-US" altLang="zh-CN" sz="1200" kern="1200" dirty="0" smtClean="0">
                <a:solidFill>
                  <a:schemeClr val="tx1"/>
                </a:solidFill>
                <a:effectLst/>
                <a:latin typeface="+mn-lt"/>
                <a:ea typeface="+mn-ea"/>
                <a:cs typeface="+mn-cs"/>
              </a:rPr>
              <a:t>Follower</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      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选举超时，没有</a:t>
            </a:r>
            <a:r>
              <a:rPr lang="en-US" altLang="zh-CN" sz="1200" kern="1200" dirty="0" smtClean="0">
                <a:solidFill>
                  <a:schemeClr val="tx1"/>
                </a:solidFill>
                <a:effectLst/>
                <a:latin typeface="+mn-lt"/>
                <a:ea typeface="+mn-ea"/>
                <a:cs typeface="+mn-cs"/>
              </a:rPr>
              <a:t> Server</a:t>
            </a:r>
            <a:r>
              <a:rPr lang="zh-CN" altLang="zh-CN" sz="1200" kern="1200" dirty="0" smtClean="0">
                <a:solidFill>
                  <a:schemeClr val="tx1"/>
                </a:solidFill>
                <a:effectLst/>
                <a:latin typeface="+mn-lt"/>
                <a:ea typeface="+mn-ea"/>
                <a:cs typeface="+mn-cs"/>
              </a:rPr>
              <a:t>选举成功，自增</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currentTerm</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重新选举</a:t>
            </a:r>
          </a:p>
          <a:p>
            <a:pPr lvl="0"/>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当</a:t>
            </a:r>
            <a:r>
              <a:rPr lang="en-US" altLang="zh-CN" sz="1200" kern="1200" dirty="0" smtClean="0">
                <a:solidFill>
                  <a:schemeClr val="tx1"/>
                </a:solidFill>
                <a:effectLst/>
                <a:latin typeface="+mn-lt"/>
                <a:ea typeface="+mn-ea"/>
                <a:cs typeface="+mn-cs"/>
              </a:rPr>
              <a:t>Candidate </a:t>
            </a:r>
            <a:r>
              <a:rPr lang="zh-CN" altLang="zh-CN" sz="1200" kern="1200" dirty="0" smtClean="0">
                <a:solidFill>
                  <a:schemeClr val="tx1"/>
                </a:solidFill>
                <a:effectLst/>
                <a:latin typeface="+mn-lt"/>
                <a:ea typeface="+mn-ea"/>
                <a:cs typeface="+mn-cs"/>
              </a:rPr>
              <a:t>在等待投票结果的过程中，可能会接收到来自其他</a:t>
            </a:r>
            <a:r>
              <a:rPr lang="en-US" altLang="zh-CN" sz="1200" kern="1200" dirty="0" smtClean="0">
                <a:solidFill>
                  <a:schemeClr val="tx1"/>
                </a:solidFill>
                <a:effectLst/>
                <a:latin typeface="+mn-lt"/>
                <a:ea typeface="+mn-ea"/>
                <a:cs typeface="+mn-cs"/>
              </a:rPr>
              <a:t>Leader</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如果该</a:t>
            </a:r>
            <a:r>
              <a:rPr lang="en-US" altLang="zh-CN" sz="1200" kern="1200" dirty="0" smtClean="0">
                <a:solidFill>
                  <a:schemeClr val="tx1"/>
                </a:solidFill>
                <a:effectLst/>
                <a:latin typeface="+mn-lt"/>
                <a:ea typeface="+mn-ea"/>
                <a:cs typeface="+mn-cs"/>
              </a:rPr>
              <a:t> Leader </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 Term </a:t>
            </a:r>
            <a:r>
              <a:rPr lang="zh-CN" altLang="zh-CN" sz="1200" kern="1200" dirty="0" smtClean="0">
                <a:solidFill>
                  <a:schemeClr val="tx1"/>
                </a:solidFill>
                <a:effectLst/>
                <a:latin typeface="+mn-lt"/>
                <a:ea typeface="+mn-ea"/>
                <a:cs typeface="+mn-cs"/>
              </a:rPr>
              <a:t>不小于本地的</a:t>
            </a:r>
            <a:r>
              <a:rPr lang="en-US" altLang="zh-CN" sz="1200" kern="1200" dirty="0" smtClean="0">
                <a:solidFill>
                  <a:schemeClr val="tx1"/>
                </a:solidFill>
                <a:effectLst/>
                <a:latin typeface="+mn-lt"/>
                <a:ea typeface="+mn-ea"/>
                <a:cs typeface="+mn-cs"/>
              </a:rPr>
              <a:t> Current Term</a:t>
            </a:r>
            <a:r>
              <a:rPr lang="zh-CN" altLang="zh-CN" sz="1200" kern="1200" dirty="0" smtClean="0">
                <a:solidFill>
                  <a:schemeClr val="tx1"/>
                </a:solidFill>
                <a:effectLst/>
                <a:latin typeface="+mn-lt"/>
                <a:ea typeface="+mn-ea"/>
                <a:cs typeface="+mn-cs"/>
              </a:rPr>
              <a:t>，则认可该</a:t>
            </a:r>
            <a:r>
              <a:rPr lang="en-US" altLang="zh-CN" sz="1200" kern="1200" dirty="0" smtClean="0">
                <a:solidFill>
                  <a:schemeClr val="tx1"/>
                </a:solidFill>
                <a:effectLst/>
                <a:latin typeface="+mn-lt"/>
                <a:ea typeface="+mn-ea"/>
                <a:cs typeface="+mn-cs"/>
              </a:rPr>
              <a:t>Leader</a:t>
            </a:r>
            <a:r>
              <a:rPr lang="zh-CN" altLang="zh-CN" sz="1200" kern="1200" dirty="0" smtClean="0">
                <a:solidFill>
                  <a:schemeClr val="tx1"/>
                </a:solidFill>
                <a:effectLst/>
                <a:latin typeface="+mn-lt"/>
                <a:ea typeface="+mn-ea"/>
                <a:cs typeface="+mn-cs"/>
              </a:rPr>
              <a:t>身份的合法性，主动降级为</a:t>
            </a:r>
            <a:r>
              <a:rPr lang="en-US" altLang="zh-CN" sz="1200" kern="1200" dirty="0" smtClean="0">
                <a:solidFill>
                  <a:schemeClr val="tx1"/>
                </a:solidFill>
                <a:effectLst/>
                <a:latin typeface="+mn-lt"/>
                <a:ea typeface="+mn-ea"/>
                <a:cs typeface="+mn-cs"/>
              </a:rPr>
              <a:t>Follower</a:t>
            </a:r>
            <a:r>
              <a:rPr lang="zh-CN" altLang="zh-CN" sz="1200" kern="1200" dirty="0" smtClean="0">
                <a:solidFill>
                  <a:schemeClr val="tx1"/>
                </a:solidFill>
                <a:effectLst/>
                <a:latin typeface="+mn-lt"/>
                <a:ea typeface="+mn-ea"/>
                <a:cs typeface="+mn-cs"/>
              </a:rPr>
              <a:t>，反之，则维持</a:t>
            </a:r>
            <a:r>
              <a:rPr lang="en-US" altLang="zh-CN" sz="1200" kern="1200" dirty="0" smtClean="0">
                <a:solidFill>
                  <a:schemeClr val="tx1"/>
                </a:solidFill>
                <a:effectLst/>
                <a:latin typeface="+mn-lt"/>
                <a:ea typeface="+mn-ea"/>
                <a:cs typeface="+mn-cs"/>
              </a:rPr>
              <a:t> candida </a:t>
            </a:r>
            <a:r>
              <a:rPr lang="zh-CN" altLang="zh-CN" sz="1200" kern="1200" dirty="0" smtClean="0">
                <a:solidFill>
                  <a:schemeClr val="tx1"/>
                </a:solidFill>
                <a:effectLst/>
                <a:latin typeface="+mn-lt"/>
                <a:ea typeface="+mn-ea"/>
                <a:cs typeface="+mn-cs"/>
              </a:rPr>
              <a:t>身份继续等待投票结果</a:t>
            </a:r>
          </a:p>
          <a:p>
            <a:pPr lvl="0"/>
            <a:r>
              <a:rPr lang="en-US" altLang="zh-CN" sz="1200" kern="1200" dirty="0" err="1" smtClean="0">
                <a:solidFill>
                  <a:schemeClr val="tx1"/>
                </a:solidFill>
                <a:effectLst/>
                <a:latin typeface="+mn-lt"/>
                <a:ea typeface="+mn-ea"/>
                <a:cs typeface="+mn-cs"/>
              </a:rPr>
              <a:t>3.Candidate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既没有选举成功，也没有收到其他</a:t>
            </a:r>
            <a:r>
              <a:rPr lang="en-US" altLang="zh-CN" sz="1200" kern="1200" dirty="0" smtClean="0">
                <a:solidFill>
                  <a:schemeClr val="tx1"/>
                </a:solidFill>
                <a:effectLst/>
                <a:latin typeface="+mn-lt"/>
                <a:ea typeface="+mn-ea"/>
                <a:cs typeface="+mn-cs"/>
              </a:rPr>
              <a:t> Leader </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多个节点同时发起选举，最终每个</a:t>
            </a:r>
            <a:r>
              <a:rPr lang="en-US" altLang="zh-CN" sz="1200" kern="1200" dirty="0" smtClean="0">
                <a:solidFill>
                  <a:schemeClr val="tx1"/>
                </a:solidFill>
                <a:effectLst/>
                <a:latin typeface="+mn-lt"/>
                <a:ea typeface="+mn-ea"/>
                <a:cs typeface="+mn-cs"/>
              </a:rPr>
              <a:t> Candidate</a:t>
            </a:r>
            <a:r>
              <a:rPr lang="zh-CN" altLang="zh-CN" sz="1200" kern="1200" dirty="0" smtClean="0">
                <a:solidFill>
                  <a:schemeClr val="tx1"/>
                </a:solidFill>
                <a:effectLst/>
                <a:latin typeface="+mn-lt"/>
                <a:ea typeface="+mn-ea"/>
                <a:cs typeface="+mn-cs"/>
              </a:rPr>
              <a:t>都将超时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，为了减少冲突，采取随机退让策略，每个</a:t>
            </a:r>
            <a:r>
              <a:rPr lang="en-US" altLang="zh-CN" sz="1200" kern="1200" dirty="0" smtClean="0">
                <a:solidFill>
                  <a:schemeClr val="tx1"/>
                </a:solidFill>
                <a:effectLst/>
                <a:latin typeface="+mn-lt"/>
                <a:ea typeface="+mn-ea"/>
                <a:cs typeface="+mn-cs"/>
              </a:rPr>
              <a:t> Candidate </a:t>
            </a:r>
            <a:r>
              <a:rPr lang="zh-CN" altLang="zh-CN" sz="1200" kern="1200" dirty="0" smtClean="0">
                <a:solidFill>
                  <a:schemeClr val="tx1"/>
                </a:solidFill>
                <a:effectLst/>
                <a:latin typeface="+mn-lt"/>
                <a:ea typeface="+mn-ea"/>
                <a:cs typeface="+mn-cs"/>
              </a:rPr>
              <a:t>重启选举定时器，降低冲突概论。</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42</a:t>
            </a:fld>
            <a:endParaRPr lang="zh-CN" altLang="en-US"/>
          </a:p>
        </p:txBody>
      </p:sp>
    </p:spTree>
    <p:extLst>
      <p:ext uri="{BB962C8B-B14F-4D97-AF65-F5344CB8AC3E}">
        <p14:creationId xmlns:p14="http://schemas.microsoft.com/office/powerpoint/2010/main" val="871739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7</a:t>
            </a:fld>
            <a:endParaRPr lang="zh-CN" altLang="en-US"/>
          </a:p>
        </p:txBody>
      </p:sp>
    </p:spTree>
    <p:extLst>
      <p:ext uri="{BB962C8B-B14F-4D97-AF65-F5344CB8AC3E}">
        <p14:creationId xmlns:p14="http://schemas.microsoft.com/office/powerpoint/2010/main" val="519521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43</a:t>
            </a:fld>
            <a:endParaRPr lang="zh-CN" altLang="en-US"/>
          </a:p>
        </p:txBody>
      </p:sp>
    </p:spTree>
    <p:extLst>
      <p:ext uri="{BB962C8B-B14F-4D97-AF65-F5344CB8AC3E}">
        <p14:creationId xmlns:p14="http://schemas.microsoft.com/office/powerpoint/2010/main" val="2430136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使得</a:t>
            </a:r>
            <a:r>
              <a:rPr lang="en-US" altLang="zh-CN" dirty="0" smtClean="0"/>
              <a:t>Leader</a:t>
            </a:r>
            <a:r>
              <a:rPr lang="zh-CN" altLang="zh-CN" dirty="0" smtClean="0"/>
              <a:t>不能访问大多数</a:t>
            </a:r>
            <a:r>
              <a:rPr lang="en-US" altLang="zh-CN" dirty="0" err="1" smtClean="0"/>
              <a:t>Follwers</a:t>
            </a:r>
            <a:r>
              <a:rPr lang="zh-CN" altLang="zh-CN" dirty="0" smtClean="0"/>
              <a:t>了，那么</a:t>
            </a:r>
            <a:r>
              <a:rPr lang="en-US" altLang="zh-CN" dirty="0" smtClean="0"/>
              <a:t>Leader</a:t>
            </a:r>
            <a:r>
              <a:rPr lang="zh-CN" altLang="zh-CN" dirty="0" smtClean="0"/>
              <a:t>只能正常更新它能访问的那些</a:t>
            </a:r>
            <a:r>
              <a:rPr lang="en-US" altLang="zh-CN" dirty="0" smtClean="0"/>
              <a:t>Follower</a:t>
            </a:r>
            <a:r>
              <a:rPr lang="zh-CN" altLang="zh-CN" dirty="0" smtClean="0"/>
              <a:t>服务器，而大多数的服务器</a:t>
            </a:r>
            <a:r>
              <a:rPr lang="en-US" altLang="zh-CN" dirty="0" smtClean="0"/>
              <a:t>Follower</a:t>
            </a:r>
            <a:r>
              <a:rPr lang="zh-CN" altLang="zh-CN" dirty="0" smtClean="0"/>
              <a:t>因为没有了</a:t>
            </a:r>
            <a:r>
              <a:rPr lang="en-US" altLang="zh-CN" dirty="0" smtClean="0"/>
              <a:t>Leader</a:t>
            </a:r>
            <a:r>
              <a:rPr lang="zh-CN" altLang="zh-CN" dirty="0" smtClean="0"/>
              <a:t>，他们重新选举一个候选者作为</a:t>
            </a:r>
            <a:r>
              <a:rPr lang="en-US" altLang="zh-CN" dirty="0" smtClean="0"/>
              <a:t>Leader</a:t>
            </a:r>
            <a:r>
              <a:rPr lang="zh-CN" altLang="zh-CN" dirty="0" smtClean="0"/>
              <a:t>，然后这个</a:t>
            </a:r>
            <a:r>
              <a:rPr lang="en-US" altLang="zh-CN" dirty="0" smtClean="0"/>
              <a:t>Leader</a:t>
            </a:r>
            <a:r>
              <a:rPr lang="zh-CN" altLang="zh-CN" dirty="0" smtClean="0"/>
              <a:t>作为代表于外界打交道，如果外界要求其添加新的日志，这个新的</a:t>
            </a:r>
            <a:r>
              <a:rPr lang="en-US" altLang="zh-CN" dirty="0" smtClean="0"/>
              <a:t>Leader</a:t>
            </a:r>
            <a:r>
              <a:rPr lang="zh-CN" altLang="zh-CN" dirty="0" smtClean="0"/>
              <a:t>就按上述步骤通知大多数</a:t>
            </a:r>
            <a:r>
              <a:rPr lang="en-US" altLang="zh-CN" dirty="0" smtClean="0"/>
              <a:t>Followers</a:t>
            </a:r>
            <a:r>
              <a:rPr lang="zh-CN" altLang="zh-CN" dirty="0" smtClean="0"/>
              <a:t>，如果这时网络故障修复了，那么原先的</a:t>
            </a:r>
            <a:r>
              <a:rPr lang="en-US" altLang="zh-CN" dirty="0" smtClean="0"/>
              <a:t>Leader</a:t>
            </a:r>
            <a:r>
              <a:rPr lang="zh-CN" altLang="zh-CN" dirty="0" smtClean="0"/>
              <a:t>就变成</a:t>
            </a:r>
            <a:r>
              <a:rPr lang="en-US" altLang="zh-CN" dirty="0" smtClean="0"/>
              <a:t>Follower</a:t>
            </a:r>
            <a:r>
              <a:rPr lang="zh-CN" altLang="zh-CN" dirty="0" smtClean="0"/>
              <a:t>，在失联阶段这个老</a:t>
            </a:r>
            <a:r>
              <a:rPr lang="en-US" altLang="zh-CN" dirty="0" smtClean="0"/>
              <a:t>Leader</a:t>
            </a:r>
            <a:r>
              <a:rPr lang="zh-CN" altLang="zh-CN" dirty="0" smtClean="0"/>
              <a:t>的任何更新都不能算</a:t>
            </a:r>
            <a:r>
              <a:rPr lang="en-US" altLang="zh-CN" dirty="0" smtClean="0"/>
              <a:t>commit</a:t>
            </a:r>
            <a:r>
              <a:rPr lang="zh-CN" altLang="zh-CN" dirty="0" smtClean="0"/>
              <a:t>，都回滚，接受新的</a:t>
            </a:r>
            <a:r>
              <a:rPr lang="en-US" altLang="zh-CN" dirty="0" smtClean="0"/>
              <a:t>Leader</a:t>
            </a:r>
            <a:r>
              <a:rPr lang="zh-CN" altLang="zh-CN" dirty="0" smtClean="0"/>
              <a:t>的新的更新。</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44</a:t>
            </a:fld>
            <a:endParaRPr lang="zh-CN" altLang="en-US"/>
          </a:p>
        </p:txBody>
      </p:sp>
    </p:spTree>
    <p:extLst>
      <p:ext uri="{BB962C8B-B14F-4D97-AF65-F5344CB8AC3E}">
        <p14:creationId xmlns:p14="http://schemas.microsoft.com/office/powerpoint/2010/main" val="7395875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它们之间存在着微妙的继承关系和相关性。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Paxos</a:t>
            </a:r>
            <a:r>
              <a:rPr lang="zh-CN" altLang="en-US" sz="1200" kern="1200" dirty="0" smtClean="0">
                <a:solidFill>
                  <a:schemeClr val="tx1"/>
                </a:solidFill>
                <a:effectLst/>
                <a:latin typeface="+mn-lt"/>
                <a:ea typeface="+mn-ea"/>
                <a:cs typeface="+mn-cs"/>
              </a:rPr>
              <a:t>算法融合了</a:t>
            </a:r>
            <a:r>
              <a:rPr lang="en-US" altLang="zh-CN" sz="1200" kern="1200" dirty="0" smtClean="0">
                <a:solidFill>
                  <a:schemeClr val="tx1"/>
                </a:solidFill>
                <a:effectLst/>
                <a:latin typeface="+mn-lt"/>
                <a:ea typeface="+mn-ea"/>
                <a:cs typeface="+mn-cs"/>
              </a:rPr>
              <a:t>2PC</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Quorum</a:t>
            </a:r>
            <a:r>
              <a:rPr lang="zh-CN" altLang="en-US" sz="1200" kern="1200" dirty="0" smtClean="0">
                <a:solidFill>
                  <a:schemeClr val="tx1"/>
                </a:solidFill>
                <a:effectLst/>
                <a:latin typeface="+mn-lt"/>
                <a:ea typeface="+mn-ea"/>
                <a:cs typeface="+mn-cs"/>
              </a:rPr>
              <a:t>算法的思想，通过</a:t>
            </a:r>
            <a:r>
              <a:rPr lang="en-US" altLang="zh-CN" sz="1200" kern="1200" dirty="0" smtClean="0">
                <a:solidFill>
                  <a:schemeClr val="tx1"/>
                </a:solidFill>
                <a:effectLst/>
                <a:latin typeface="+mn-lt"/>
                <a:ea typeface="+mn-ea"/>
                <a:cs typeface="+mn-cs"/>
              </a:rPr>
              <a:t>QuorumW&gt;N/2</a:t>
            </a:r>
            <a:r>
              <a:rPr lang="zh-CN" altLang="en-US" sz="1200" kern="1200" dirty="0" smtClean="0">
                <a:solidFill>
                  <a:schemeClr val="tx1"/>
                </a:solidFill>
                <a:effectLst/>
                <a:latin typeface="+mn-lt"/>
                <a:ea typeface="+mn-ea"/>
                <a:cs typeface="+mn-cs"/>
              </a:rPr>
              <a:t>的“多数派”思想来实现更新操作的互斥性。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两个阶段的消息交互借鉴了</a:t>
            </a:r>
            <a:r>
              <a:rPr lang="en-US" altLang="zh-CN" sz="1200" kern="1200" dirty="0" smtClean="0">
                <a:solidFill>
                  <a:schemeClr val="tx1"/>
                </a:solidFill>
                <a:effectLst/>
                <a:latin typeface="+mn-lt"/>
                <a:ea typeface="+mn-ea"/>
                <a:cs typeface="+mn-cs"/>
              </a:rPr>
              <a:t>2PC</a:t>
            </a:r>
            <a:r>
              <a:rPr lang="zh-CN" altLang="en-US" sz="1200" kern="1200" dirty="0" smtClean="0">
                <a:solidFill>
                  <a:schemeClr val="tx1"/>
                </a:solidFill>
                <a:effectLst/>
                <a:latin typeface="+mn-lt"/>
                <a:ea typeface="+mn-ea"/>
                <a:cs typeface="+mn-cs"/>
              </a:rPr>
              <a:t>的思路，保证多个节点之间更新操作的一致性。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引入了“多数派”思想，减少了系统阻塞问题的发生概率。</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Raft</a:t>
            </a:r>
            <a:r>
              <a:rPr lang="zh-CN" altLang="en-US" sz="1200" kern="1200" dirty="0" smtClean="0">
                <a:solidFill>
                  <a:schemeClr val="tx1"/>
                </a:solidFill>
                <a:effectLst/>
                <a:latin typeface="+mn-lt"/>
                <a:ea typeface="+mn-ea"/>
                <a:cs typeface="+mn-cs"/>
              </a:rPr>
              <a:t>算法是</a:t>
            </a:r>
            <a:r>
              <a:rPr lang="en-US" altLang="zh-CN" sz="1200" kern="1200" dirty="0" smtClean="0">
                <a:solidFill>
                  <a:schemeClr val="tx1"/>
                </a:solidFill>
                <a:effectLst/>
                <a:latin typeface="+mn-lt"/>
                <a:ea typeface="+mn-ea"/>
                <a:cs typeface="+mn-cs"/>
              </a:rPr>
              <a:t>Paxos</a:t>
            </a:r>
            <a:r>
              <a:rPr lang="zh-CN" altLang="en-US" sz="1200" kern="1200" dirty="0" smtClean="0">
                <a:solidFill>
                  <a:schemeClr val="tx1"/>
                </a:solidFill>
                <a:effectLst/>
                <a:latin typeface="+mn-lt"/>
                <a:ea typeface="+mn-ea"/>
                <a:cs typeface="+mn-cs"/>
              </a:rPr>
              <a:t>的变种，更易于理解和工程实现。</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45</a:t>
            </a:fld>
            <a:endParaRPr lang="zh-CN" altLang="en-US"/>
          </a:p>
        </p:txBody>
      </p:sp>
    </p:spTree>
    <p:extLst>
      <p:ext uri="{BB962C8B-B14F-4D97-AF65-F5344CB8AC3E}">
        <p14:creationId xmlns:p14="http://schemas.microsoft.com/office/powerpoint/2010/main" val="2802531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46</a:t>
            </a:fld>
            <a:endParaRPr lang="zh-CN" altLang="en-US"/>
          </a:p>
        </p:txBody>
      </p:sp>
    </p:spTree>
    <p:extLst>
      <p:ext uri="{BB962C8B-B14F-4D97-AF65-F5344CB8AC3E}">
        <p14:creationId xmlns:p14="http://schemas.microsoft.com/office/powerpoint/2010/main" val="48285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8</a:t>
            </a:fld>
            <a:endParaRPr lang="zh-CN" altLang="en-US"/>
          </a:p>
        </p:txBody>
      </p:sp>
    </p:spTree>
    <p:extLst>
      <p:ext uri="{BB962C8B-B14F-4D97-AF65-F5344CB8AC3E}">
        <p14:creationId xmlns:p14="http://schemas.microsoft.com/office/powerpoint/2010/main" val="142988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9</a:t>
            </a:fld>
            <a:endParaRPr lang="zh-CN" altLang="en-US"/>
          </a:p>
        </p:txBody>
      </p:sp>
    </p:spTree>
    <p:extLst>
      <p:ext uri="{BB962C8B-B14F-4D97-AF65-F5344CB8AC3E}">
        <p14:creationId xmlns:p14="http://schemas.microsoft.com/office/powerpoint/2010/main" val="764601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BC7BBF-F6AB-4579-AC4E-9D55BDD7E34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6992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BC7BBF-F6AB-4579-AC4E-9D55BDD7E34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0614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12</a:t>
            </a:fld>
            <a:endParaRPr lang="zh-CN" altLang="en-US"/>
          </a:p>
        </p:txBody>
      </p:sp>
    </p:spTree>
    <p:extLst>
      <p:ext uri="{BB962C8B-B14F-4D97-AF65-F5344CB8AC3E}">
        <p14:creationId xmlns:p14="http://schemas.microsoft.com/office/powerpoint/2010/main" val="39109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138403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87507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93115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105316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49615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211275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423657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98184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98794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304249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26453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3146656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85546" y="501445"/>
            <a:ext cx="10114841" cy="1356853"/>
          </a:xfrm>
        </p:spPr>
        <p:txBody>
          <a:bodyPr>
            <a:normAutofit fontScale="90000"/>
          </a:bodyPr>
          <a:lstStyle/>
          <a:p>
            <a:r>
              <a:rPr lang="zh-CN" altLang="en-US" dirty="0" smtClean="0"/>
              <a:t>分布式系统中的一致性问题背景</a:t>
            </a:r>
            <a:endParaRPr lang="zh-CN" altLang="en-US" dirty="0"/>
          </a:p>
        </p:txBody>
      </p:sp>
      <p:sp>
        <p:nvSpPr>
          <p:cNvPr id="3" name="副标题 2"/>
          <p:cNvSpPr>
            <a:spLocks noGrp="1"/>
          </p:cNvSpPr>
          <p:nvPr>
            <p:ph type="subTitle" idx="1"/>
          </p:nvPr>
        </p:nvSpPr>
        <p:spPr>
          <a:xfrm>
            <a:off x="8590084" y="5952391"/>
            <a:ext cx="2710962" cy="430823"/>
          </a:xfrm>
        </p:spPr>
        <p:txBody>
          <a:bodyPr/>
          <a:lstStyle/>
          <a:p>
            <a:r>
              <a:rPr lang="zh-CN" altLang="en-US" dirty="0" smtClean="0"/>
              <a:t>赵春扬  </a:t>
            </a:r>
            <a:r>
              <a:rPr lang="en-US" altLang="zh-CN" dirty="0" smtClean="0"/>
              <a:t>20171229</a:t>
            </a:r>
            <a:endParaRPr lang="zh-CN" altLang="en-US" dirty="0"/>
          </a:p>
        </p:txBody>
      </p:sp>
    </p:spTree>
    <p:extLst>
      <p:ext uri="{BB962C8B-B14F-4D97-AF65-F5344CB8AC3E}">
        <p14:creationId xmlns:p14="http://schemas.microsoft.com/office/powerpoint/2010/main" val="459889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87361" y="141799"/>
            <a:ext cx="10515600" cy="1006475"/>
          </a:xfrm>
        </p:spPr>
        <p:txBody>
          <a:bodyPr>
            <a:normAutofit/>
          </a:bodyPr>
          <a:lstStyle/>
          <a:p>
            <a:r>
              <a:rPr lang="zh-CN" altLang="en-US" sz="3200" dirty="0"/>
              <a:t>数据复制</a:t>
            </a:r>
            <a:r>
              <a:rPr lang="zh-CN" altLang="en-US" sz="3200" dirty="0" smtClean="0"/>
              <a:t>的体系结构优缺点</a:t>
            </a:r>
            <a:endParaRPr lang="zh-CN" altLang="en-US" sz="3200" dirty="0"/>
          </a:p>
        </p:txBody>
      </p:sp>
      <p:sp>
        <p:nvSpPr>
          <p:cNvPr id="3" name="内容占位符 2"/>
          <p:cNvSpPr>
            <a:spLocks noGrp="1"/>
          </p:cNvSpPr>
          <p:nvPr>
            <p:ph idx="1"/>
          </p:nvPr>
        </p:nvSpPr>
        <p:spPr>
          <a:xfrm>
            <a:off x="255639" y="1799303"/>
            <a:ext cx="11779045" cy="4935793"/>
          </a:xfrm>
        </p:spPr>
        <p:txBody>
          <a:bodyPr>
            <a:normAutofit/>
          </a:bodyPr>
          <a:lstStyle/>
          <a:p>
            <a:pPr marL="0" indent="0">
              <a:buNone/>
            </a:pPr>
            <a:endParaRPr lang="en-US" altLang="zh-CN" sz="2300" dirty="0" smtClean="0"/>
          </a:p>
          <a:p>
            <a:pPr marL="0" indent="0">
              <a:buNone/>
            </a:pPr>
            <a:endParaRPr lang="zh-CN"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1611374861"/>
              </p:ext>
            </p:extLst>
          </p:nvPr>
        </p:nvGraphicFramePr>
        <p:xfrm>
          <a:off x="960284" y="1469272"/>
          <a:ext cx="9865032" cy="4459579"/>
        </p:xfrm>
        <a:graphic>
          <a:graphicData uri="http://schemas.openxmlformats.org/drawingml/2006/table">
            <a:tbl>
              <a:tblPr firstRow="1" bandRow="1">
                <a:tableStyleId>{5C22544A-7EE6-4342-B048-85BDC9FD1C3A}</a:tableStyleId>
              </a:tblPr>
              <a:tblGrid>
                <a:gridCol w="3288344">
                  <a:extLst>
                    <a:ext uri="{9D8B030D-6E8A-4147-A177-3AD203B41FA5}">
                      <a16:colId xmlns:a16="http://schemas.microsoft.com/office/drawing/2014/main" val="1027883703"/>
                    </a:ext>
                  </a:extLst>
                </a:gridCol>
                <a:gridCol w="3288344">
                  <a:extLst>
                    <a:ext uri="{9D8B030D-6E8A-4147-A177-3AD203B41FA5}">
                      <a16:colId xmlns:a16="http://schemas.microsoft.com/office/drawing/2014/main" val="3020828886"/>
                    </a:ext>
                  </a:extLst>
                </a:gridCol>
                <a:gridCol w="3288344">
                  <a:extLst>
                    <a:ext uri="{9D8B030D-6E8A-4147-A177-3AD203B41FA5}">
                      <a16:colId xmlns:a16="http://schemas.microsoft.com/office/drawing/2014/main" val="643218952"/>
                    </a:ext>
                  </a:extLst>
                </a:gridCol>
              </a:tblGrid>
              <a:tr h="396407">
                <a:tc>
                  <a:txBody>
                    <a:bodyPr/>
                    <a:lstStyle/>
                    <a:p>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extLst>
                  <a:ext uri="{0D108BD9-81ED-4DB2-BD59-A6C34878D82A}">
                    <a16:rowId xmlns:a16="http://schemas.microsoft.com/office/drawing/2014/main" val="111274141"/>
                  </a:ext>
                </a:extLst>
              </a:tr>
              <a:tr h="2180239">
                <a:tc>
                  <a:txBody>
                    <a:bodyPr/>
                    <a:lstStyle/>
                    <a:p>
                      <a:pPr algn="ctr"/>
                      <a:r>
                        <a:rPr lang="zh-CN" altLang="en-US" dirty="0" smtClean="0"/>
                        <a:t>主从复制</a:t>
                      </a:r>
                      <a:endParaRPr lang="zh-CN" altLang="en-US" dirty="0"/>
                    </a:p>
                  </a:txBody>
                  <a:tcPr/>
                </a:tc>
                <a:tc>
                  <a:txBody>
                    <a:bodyPr/>
                    <a:lstStyle/>
                    <a:p>
                      <a:r>
                        <a:rPr lang="zh-CN" altLang="zh-CN" sz="1800" kern="1200" dirty="0" smtClean="0">
                          <a:solidFill>
                            <a:schemeClr val="dk1"/>
                          </a:solidFill>
                          <a:effectLst/>
                          <a:latin typeface="+mn-lt"/>
                          <a:ea typeface="+mn-ea"/>
                          <a:cs typeface="+mn-cs"/>
                        </a:rPr>
                        <a:t>更新只需在主节点上完成，不必与从节点同步。</a:t>
                      </a:r>
                      <a:endParaRPr lang="zh-CN" altLang="en-US" dirty="0"/>
                    </a:p>
                  </a:txBody>
                  <a:tcPr/>
                </a:tc>
                <a:tc>
                  <a:txBody>
                    <a:bodyPr/>
                    <a:lstStyle/>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单主节点结构中，所有数据的主副本都存与一个节点中，该节点负载过重称为系统瓶颈，导致系统性能下降。</a:t>
                      </a:r>
                      <a:endParaRPr lang="en-US" altLang="zh-CN" sz="1800" kern="1200" dirty="0" smtClean="0">
                        <a:solidFill>
                          <a:schemeClr val="dk1"/>
                        </a:solidFill>
                        <a:effectLst/>
                        <a:latin typeface="+mn-lt"/>
                        <a:ea typeface="+mn-ea"/>
                        <a:cs typeface="+mn-cs"/>
                      </a:endParaRPr>
                    </a:p>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也可能产生一致性的问题，尤其是使用异步复制技术的复制协议。</a:t>
                      </a:r>
                      <a:endParaRPr lang="zh-CN" altLang="en-US" dirty="0"/>
                    </a:p>
                  </a:txBody>
                  <a:tcPr/>
                </a:tc>
                <a:extLst>
                  <a:ext uri="{0D108BD9-81ED-4DB2-BD59-A6C34878D82A}">
                    <a16:rowId xmlns:a16="http://schemas.microsoft.com/office/drawing/2014/main" val="542201699"/>
                  </a:ext>
                </a:extLst>
              </a:tr>
              <a:tr h="1882933">
                <a:tc>
                  <a:txBody>
                    <a:bodyPr/>
                    <a:lstStyle/>
                    <a:p>
                      <a:pPr algn="ctr"/>
                      <a:r>
                        <a:rPr lang="zh-CN" altLang="en-US" dirty="0" smtClean="0"/>
                        <a:t>对等复制</a:t>
                      </a:r>
                      <a:endParaRPr lang="zh-CN" altLang="en-US" dirty="0"/>
                    </a:p>
                  </a:txBody>
                  <a:tcPr/>
                </a:tc>
                <a:tc>
                  <a:txBody>
                    <a:bodyPr/>
                    <a:lstStyle/>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避免单一节点或少数节点任务过载而产生系统瓶颈的情况。</a:t>
                      </a:r>
                    </a:p>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结合同步复制技术使用，可以满足一致性。</a:t>
                      </a:r>
                    </a:p>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一个数据项的不同副本在不同节点上同时更新，需要考虑并发控制问题。</a:t>
                      </a:r>
                    </a:p>
                    <a:p>
                      <a:endParaRPr lang="zh-CN" altLang="en-US" dirty="0"/>
                    </a:p>
                  </a:txBody>
                  <a:tcPr/>
                </a:tc>
                <a:extLst>
                  <a:ext uri="{0D108BD9-81ED-4DB2-BD59-A6C34878D82A}">
                    <a16:rowId xmlns:a16="http://schemas.microsoft.com/office/drawing/2014/main" val="1715335183"/>
                  </a:ext>
                </a:extLst>
              </a:tr>
            </a:tbl>
          </a:graphicData>
        </a:graphic>
      </p:graphicFrame>
    </p:spTree>
    <p:extLst>
      <p:ext uri="{BB962C8B-B14F-4D97-AF65-F5344CB8AC3E}">
        <p14:creationId xmlns:p14="http://schemas.microsoft.com/office/powerpoint/2010/main" val="3776567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3200" dirty="0"/>
              <a:t>数据</a:t>
            </a:r>
            <a:r>
              <a:rPr lang="zh-CN" altLang="en-US" sz="3200" dirty="0" smtClean="0"/>
              <a:t>复制协议</a:t>
            </a:r>
            <a:endParaRPr lang="zh-CN" altLang="en-US" sz="3200" dirty="0"/>
          </a:p>
        </p:txBody>
      </p:sp>
      <p:sp>
        <p:nvSpPr>
          <p:cNvPr id="3" name="内容占位符 2"/>
          <p:cNvSpPr>
            <a:spLocks noGrp="1"/>
          </p:cNvSpPr>
          <p:nvPr>
            <p:ph idx="1"/>
          </p:nvPr>
        </p:nvSpPr>
        <p:spPr>
          <a:xfrm>
            <a:off x="255639" y="1356853"/>
            <a:ext cx="11779045" cy="5378244"/>
          </a:xfrm>
        </p:spPr>
        <p:txBody>
          <a:bodyPr>
            <a:normAutofit/>
          </a:bodyPr>
          <a:lstStyle/>
          <a:p>
            <a:pPr marL="0" indent="0">
              <a:buNone/>
            </a:pPr>
            <a:r>
              <a:rPr lang="zh-CN" altLang="en-US" sz="2000" dirty="0" smtClean="0"/>
              <a:t>复制协议是对复制策略的实现方法的描述。常用的有：</a:t>
            </a:r>
            <a:endParaRPr lang="en-US" altLang="zh-CN" sz="2000" dirty="0" smtClean="0"/>
          </a:p>
          <a:p>
            <a:pPr>
              <a:buFont typeface="Wingdings" panose="05000000000000000000" pitchFamily="2" charset="2"/>
              <a:buChar char="l"/>
            </a:pPr>
            <a:r>
              <a:rPr lang="zh-CN" altLang="en-US" sz="2000" dirty="0" smtClean="0"/>
              <a:t>主从复制协议</a:t>
            </a:r>
            <a:endParaRPr lang="en-US" altLang="zh-CN" sz="2000" dirty="0" smtClean="0"/>
          </a:p>
          <a:p>
            <a:pPr>
              <a:buFont typeface="Wingdings" panose="05000000000000000000" pitchFamily="2" charset="2"/>
              <a:buChar char="Ø"/>
            </a:pPr>
            <a:r>
              <a:rPr lang="zh-CN" altLang="en-US" sz="2000" dirty="0" smtClean="0"/>
              <a:t>结合同步更新的复制</a:t>
            </a:r>
            <a:endParaRPr lang="en-US" altLang="zh-CN" sz="2000" dirty="0" smtClean="0"/>
          </a:p>
          <a:p>
            <a:pPr>
              <a:buFont typeface="Wingdings" panose="05000000000000000000" pitchFamily="2" charset="2"/>
              <a:buChar char="Ø"/>
            </a:pPr>
            <a:r>
              <a:rPr lang="zh-CN" altLang="en-US" sz="2000" dirty="0" smtClean="0"/>
              <a:t>结合异步</a:t>
            </a:r>
            <a:r>
              <a:rPr lang="zh-CN" altLang="en-US" sz="2000" dirty="0"/>
              <a:t>更新的</a:t>
            </a:r>
            <a:r>
              <a:rPr lang="zh-CN" altLang="en-US" sz="2000" dirty="0" smtClean="0"/>
              <a:t>复制</a:t>
            </a:r>
            <a:endParaRPr lang="en-US" altLang="zh-CN" sz="2000" dirty="0" smtClean="0"/>
          </a:p>
          <a:p>
            <a:pPr>
              <a:buFont typeface="Wingdings" panose="05000000000000000000" pitchFamily="2" charset="2"/>
              <a:buChar char="l"/>
            </a:pPr>
            <a:r>
              <a:rPr lang="zh-CN" altLang="en-US" sz="2000" dirty="0" smtClean="0"/>
              <a:t>对等</a:t>
            </a:r>
            <a:r>
              <a:rPr lang="zh-CN" altLang="en-US" sz="2000" dirty="0"/>
              <a:t>复制</a:t>
            </a:r>
            <a:r>
              <a:rPr lang="zh-CN" altLang="en-US" sz="2000" dirty="0" smtClean="0"/>
              <a:t>协议</a:t>
            </a:r>
            <a:endParaRPr lang="en-US" altLang="zh-CN" sz="2000" dirty="0" smtClean="0"/>
          </a:p>
          <a:p>
            <a:pPr>
              <a:buFont typeface="Wingdings" panose="05000000000000000000" pitchFamily="2" charset="2"/>
              <a:buChar char="Ø"/>
            </a:pPr>
            <a:r>
              <a:rPr lang="zh-CN" altLang="en-US" sz="2000" dirty="0" smtClean="0"/>
              <a:t>与同步复制结合的复制算法</a:t>
            </a:r>
            <a:endParaRPr lang="en-US" altLang="zh-CN" sz="2000" dirty="0"/>
          </a:p>
          <a:p>
            <a:pPr>
              <a:buFont typeface="Wingdings" panose="05000000000000000000" pitchFamily="2" charset="2"/>
              <a:buChar char="Ø"/>
            </a:pPr>
            <a:r>
              <a:rPr lang="zh-CN" altLang="en-US" sz="2000" dirty="0" smtClean="0"/>
              <a:t>与异步</a:t>
            </a:r>
            <a:r>
              <a:rPr lang="zh-CN" altLang="en-US" sz="2000" dirty="0"/>
              <a:t>复制结合的复制算法</a:t>
            </a:r>
            <a:endParaRPr lang="en-US" altLang="zh-CN" sz="2000" dirty="0"/>
          </a:p>
          <a:p>
            <a:pPr marL="0" indent="0">
              <a:buNone/>
            </a:pPr>
            <a:endParaRPr lang="zh-CN" altLang="zh-CN" dirty="0" smtClean="0"/>
          </a:p>
          <a:p>
            <a:pPr marL="0" indent="0">
              <a:buNone/>
            </a:pPr>
            <a:endParaRPr lang="zh-CN" altLang="en-US" sz="1800" dirty="0"/>
          </a:p>
        </p:txBody>
      </p:sp>
    </p:spTree>
    <p:extLst>
      <p:ext uri="{BB962C8B-B14F-4D97-AF65-F5344CB8AC3E}">
        <p14:creationId xmlns:p14="http://schemas.microsoft.com/office/powerpoint/2010/main" val="2822879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773318" y="2248123"/>
            <a:ext cx="10515600" cy="4961227"/>
          </a:xfrm>
        </p:spPr>
        <p:txBody>
          <a:bodyPr>
            <a:normAutofit/>
          </a:bodyPr>
          <a:lstStyle/>
          <a:p>
            <a:pPr marL="0" indent="0">
              <a:buNone/>
            </a:pPr>
            <a:r>
              <a:rPr lang="zh-CN" altLang="en-US" sz="2000" dirty="0" smtClean="0"/>
              <a:t>假设一个分布式数据库的两个副本存储于两个节点</a:t>
            </a:r>
            <a:r>
              <a:rPr lang="en-US" altLang="zh-CN" sz="2000" dirty="0" smtClean="0"/>
              <a:t>A</a:t>
            </a:r>
            <a:r>
              <a:rPr lang="zh-CN" altLang="en-US" sz="2000" dirty="0" smtClean="0"/>
              <a:t>和</a:t>
            </a:r>
            <a:r>
              <a:rPr lang="en-US" altLang="zh-CN" sz="2000" dirty="0" smtClean="0"/>
              <a:t>B</a:t>
            </a:r>
            <a:r>
              <a:rPr lang="zh-CN" altLang="en-US" sz="2000" dirty="0" smtClean="0"/>
              <a:t>，事务</a:t>
            </a:r>
            <a:r>
              <a:rPr lang="en-US" altLang="zh-CN" sz="2000" dirty="0" err="1" smtClean="0"/>
              <a:t>T1</a:t>
            </a:r>
            <a:r>
              <a:rPr lang="zh-CN" altLang="en-US" sz="2000" dirty="0" smtClean="0"/>
              <a:t>、</a:t>
            </a:r>
            <a:r>
              <a:rPr lang="en-US" altLang="zh-CN" sz="2000" dirty="0" err="1" smtClean="0"/>
              <a:t>T2</a:t>
            </a:r>
            <a:r>
              <a:rPr lang="zh-CN" altLang="en-US" sz="2000" dirty="0" smtClean="0"/>
              <a:t>开始之前数据项</a:t>
            </a:r>
            <a:r>
              <a:rPr lang="en-US" altLang="zh-CN" sz="2000" dirty="0" smtClean="0"/>
              <a:t>X</a:t>
            </a:r>
            <a:r>
              <a:rPr lang="zh-CN" altLang="en-US" sz="2000" dirty="0" smtClean="0"/>
              <a:t>的值均为</a:t>
            </a:r>
            <a:r>
              <a:rPr lang="en-US" altLang="zh-CN" sz="2000" dirty="0" smtClean="0"/>
              <a:t>100.</a:t>
            </a:r>
          </a:p>
          <a:p>
            <a:pPr marL="0" indent="0">
              <a:buNone/>
            </a:pPr>
            <a:r>
              <a:rPr lang="en-US" altLang="zh-CN" sz="2000" dirty="0" err="1" smtClean="0"/>
              <a:t>T1</a:t>
            </a:r>
            <a:r>
              <a:rPr lang="en-US" altLang="zh-CN" sz="2000" dirty="0" smtClean="0"/>
              <a:t>                                            </a:t>
            </a:r>
            <a:r>
              <a:rPr lang="en-US" altLang="zh-CN" sz="2000" dirty="0" err="1" smtClean="0"/>
              <a:t>T2</a:t>
            </a:r>
            <a:endParaRPr lang="en-US" altLang="zh-CN" sz="2000" dirty="0" smtClean="0"/>
          </a:p>
          <a:p>
            <a:pPr marL="0" indent="0">
              <a:buNone/>
            </a:pPr>
            <a:r>
              <a:rPr lang="en-US" altLang="zh-CN" sz="2000" dirty="0" smtClean="0"/>
              <a:t>read</a:t>
            </a:r>
            <a:r>
              <a:rPr lang="zh-CN" altLang="en-US" sz="2000" dirty="0" smtClean="0"/>
              <a:t>（</a:t>
            </a:r>
            <a:r>
              <a:rPr lang="en-US" altLang="zh-CN" sz="2000" dirty="0" smtClean="0"/>
              <a:t>X</a:t>
            </a:r>
            <a:r>
              <a:rPr lang="zh-CN" altLang="en-US" sz="2000" dirty="0" smtClean="0"/>
              <a:t>）                           </a:t>
            </a:r>
            <a:r>
              <a:rPr lang="en-US" altLang="zh-CN" sz="2000" dirty="0"/>
              <a:t>read</a:t>
            </a:r>
            <a:r>
              <a:rPr lang="zh-CN" altLang="en-US" sz="2000" dirty="0"/>
              <a:t>（</a:t>
            </a:r>
            <a:r>
              <a:rPr lang="en-US" altLang="zh-CN" sz="2000" dirty="0"/>
              <a:t>X</a:t>
            </a:r>
            <a:r>
              <a:rPr lang="zh-CN" altLang="en-US" sz="2000" dirty="0"/>
              <a:t>）</a:t>
            </a:r>
          </a:p>
          <a:p>
            <a:pPr marL="0" indent="0">
              <a:buNone/>
            </a:pPr>
            <a:r>
              <a:rPr lang="en-US" altLang="zh-CN" sz="2000" dirty="0" smtClean="0"/>
              <a:t>X=100-20                            X=X*2</a:t>
            </a:r>
          </a:p>
          <a:p>
            <a:pPr marL="0" indent="0">
              <a:buNone/>
            </a:pPr>
            <a:r>
              <a:rPr lang="en-US" altLang="zh-CN" sz="2000" dirty="0" smtClean="0"/>
              <a:t>Write(X)                               Write(X</a:t>
            </a:r>
            <a:r>
              <a:rPr lang="en-US" altLang="zh-CN" sz="2000" dirty="0"/>
              <a:t>)                                </a:t>
            </a:r>
            <a:endParaRPr lang="zh-CN" altLang="en-US" sz="2000" dirty="0"/>
          </a:p>
          <a:p>
            <a:pPr marL="0" indent="0">
              <a:buNone/>
            </a:pPr>
            <a:endParaRPr lang="en-US" altLang="zh-CN" sz="2000" dirty="0" smtClean="0"/>
          </a:p>
          <a:p>
            <a:pPr marL="0" indent="0">
              <a:buNone/>
            </a:pPr>
            <a:r>
              <a:rPr lang="en-US" altLang="zh-CN" sz="2000" dirty="0" err="1" smtClean="0"/>
              <a:t>T1</a:t>
            </a:r>
            <a:r>
              <a:rPr lang="zh-CN" altLang="en-US" sz="2000" dirty="0" smtClean="0"/>
              <a:t>现在节点</a:t>
            </a:r>
            <a:r>
              <a:rPr lang="en-US" altLang="zh-CN" sz="2000" dirty="0" smtClean="0"/>
              <a:t>A</a:t>
            </a:r>
            <a:r>
              <a:rPr lang="zh-CN" altLang="en-US" sz="2000" dirty="0" smtClean="0"/>
              <a:t>运行，以后移到</a:t>
            </a:r>
            <a:r>
              <a:rPr lang="en-US" altLang="zh-CN" sz="2000" dirty="0" smtClean="0"/>
              <a:t>B</a:t>
            </a:r>
            <a:r>
              <a:rPr lang="zh-CN" altLang="en-US" sz="2000" dirty="0" smtClean="0"/>
              <a:t>运行。</a:t>
            </a:r>
            <a:endParaRPr lang="en-US" altLang="zh-CN" sz="2000" dirty="0" smtClean="0"/>
          </a:p>
          <a:p>
            <a:pPr marL="0" indent="0">
              <a:buNone/>
            </a:pPr>
            <a:r>
              <a:rPr lang="zh-CN" altLang="en-US" sz="2000" dirty="0" smtClean="0"/>
              <a:t>同时</a:t>
            </a:r>
            <a:r>
              <a:rPr lang="en-US" altLang="zh-CN" sz="2000" dirty="0" err="1" smtClean="0"/>
              <a:t>T2</a:t>
            </a:r>
            <a:r>
              <a:rPr lang="zh-CN" altLang="en-US" sz="2000" dirty="0" smtClean="0"/>
              <a:t>先在</a:t>
            </a:r>
            <a:r>
              <a:rPr lang="en-US" altLang="zh-CN" sz="2000" dirty="0" smtClean="0"/>
              <a:t>B</a:t>
            </a:r>
            <a:r>
              <a:rPr lang="zh-CN" altLang="en-US" sz="2000" dirty="0" smtClean="0"/>
              <a:t>运行，之后移到</a:t>
            </a:r>
            <a:r>
              <a:rPr lang="en-US" altLang="zh-CN" sz="2000" dirty="0" smtClean="0"/>
              <a:t>A</a:t>
            </a:r>
            <a:r>
              <a:rPr lang="zh-CN" altLang="en-US" sz="2000" dirty="0" smtClean="0"/>
              <a:t>运行。</a:t>
            </a:r>
            <a:endParaRPr lang="en-US" altLang="zh-CN" sz="2000" dirty="0" smtClean="0"/>
          </a:p>
          <a:p>
            <a:pPr marL="0" indent="0">
              <a:buNone/>
            </a:pPr>
            <a:r>
              <a:rPr lang="zh-CN" altLang="en-US" sz="2000" dirty="0" smtClean="0"/>
              <a:t>最终</a:t>
            </a:r>
            <a:r>
              <a:rPr lang="en-US" altLang="zh-CN" sz="2000" dirty="0" smtClean="0"/>
              <a:t>A</a:t>
            </a:r>
            <a:r>
              <a:rPr lang="zh-CN" altLang="en-US" sz="2000" dirty="0" smtClean="0"/>
              <a:t>节点上</a:t>
            </a:r>
            <a:r>
              <a:rPr lang="en-US" altLang="zh-CN" sz="2000" dirty="0" smtClean="0"/>
              <a:t>X=180</a:t>
            </a:r>
            <a:r>
              <a:rPr lang="zh-CN" altLang="en-US" sz="2000" dirty="0" smtClean="0"/>
              <a:t>，</a:t>
            </a:r>
            <a:r>
              <a:rPr lang="en-US" altLang="zh-CN" sz="2000" dirty="0" smtClean="0"/>
              <a:t>B</a:t>
            </a:r>
            <a:r>
              <a:rPr lang="zh-CN" altLang="en-US" sz="2000" dirty="0" smtClean="0"/>
              <a:t>节点上</a:t>
            </a:r>
            <a:r>
              <a:rPr lang="en-US" altLang="zh-CN" sz="2000" dirty="0" smtClean="0"/>
              <a:t>X=160</a:t>
            </a:r>
            <a:endParaRPr lang="zh-CN" altLang="en-US" sz="2000" dirty="0"/>
          </a:p>
        </p:txBody>
      </p:sp>
      <p:sp>
        <p:nvSpPr>
          <p:cNvPr id="4" name="文本框 3"/>
          <p:cNvSpPr txBox="1"/>
          <p:nvPr/>
        </p:nvSpPr>
        <p:spPr>
          <a:xfrm>
            <a:off x="773318" y="1140127"/>
            <a:ext cx="10450718" cy="984885"/>
          </a:xfrm>
          <a:prstGeom prst="rect">
            <a:avLst/>
          </a:prstGeom>
          <a:noFill/>
        </p:spPr>
        <p:txBody>
          <a:bodyPr wrap="square" rtlCol="0">
            <a:spAutoFit/>
          </a:bodyPr>
          <a:lstStyle/>
          <a:p>
            <a:r>
              <a:rPr lang="zh-CN" altLang="zh-CN" sz="2000" dirty="0" smtClean="0"/>
              <a:t>在</a:t>
            </a:r>
            <a:r>
              <a:rPr lang="zh-CN" altLang="zh-CN" sz="2000" dirty="0"/>
              <a:t>进行读写操作的映射过程中，由于复制协议的定义涉及更新的时机、系统的体系结构等内容，使得多个物理副本本身又可能带来数据不一致的问题。</a:t>
            </a:r>
          </a:p>
          <a:p>
            <a:endParaRPr lang="zh-CN" altLang="en-US" dirty="0"/>
          </a:p>
        </p:txBody>
      </p:sp>
      <p:sp>
        <p:nvSpPr>
          <p:cNvPr id="5" name="文本框 4"/>
          <p:cNvSpPr txBox="1"/>
          <p:nvPr/>
        </p:nvSpPr>
        <p:spPr>
          <a:xfrm>
            <a:off x="773318" y="285136"/>
            <a:ext cx="3877985" cy="646331"/>
          </a:xfrm>
          <a:prstGeom prst="rect">
            <a:avLst/>
          </a:prstGeom>
          <a:noFill/>
        </p:spPr>
        <p:txBody>
          <a:bodyPr wrap="none" rtlCol="0">
            <a:spAutoFit/>
          </a:bodyPr>
          <a:lstStyle/>
          <a:p>
            <a:r>
              <a:rPr lang="zh-CN" altLang="en-US" sz="3600" dirty="0" smtClean="0"/>
              <a:t>复制协议与多副本</a:t>
            </a:r>
            <a:endParaRPr lang="zh-CN" altLang="en-US" sz="3600" dirty="0"/>
          </a:p>
        </p:txBody>
      </p:sp>
    </p:spTree>
    <p:extLst>
      <p:ext uri="{BB962C8B-B14F-4D97-AF65-F5344CB8AC3E}">
        <p14:creationId xmlns:p14="http://schemas.microsoft.com/office/powerpoint/2010/main" val="1357401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lstStyle/>
          <a:p>
            <a:r>
              <a:rPr lang="zh-CN" altLang="en-US" dirty="0" smtClean="0"/>
              <a:t>分布式系统副本的影响</a:t>
            </a:r>
            <a:endParaRPr lang="zh-CN" altLang="en-US"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zh-CN" sz="2400" b="1" dirty="0" smtClean="0"/>
              <a:t>分布式</a:t>
            </a:r>
            <a:r>
              <a:rPr lang="zh-CN" altLang="zh-CN" sz="2400" b="1" dirty="0"/>
              <a:t>系统使用副本来避免</a:t>
            </a:r>
            <a:r>
              <a:rPr lang="zh-CN" altLang="zh-CN" sz="2400" b="1" dirty="0" smtClean="0"/>
              <a:t>：</a:t>
            </a:r>
            <a:endParaRPr lang="en-US" altLang="zh-CN" sz="2400" b="1" dirty="0" smtClean="0"/>
          </a:p>
          <a:p>
            <a:pPr lvl="0"/>
            <a:r>
              <a:rPr lang="zh-CN" altLang="zh-CN" sz="2000" dirty="0"/>
              <a:t>单点失效带来的可靠性</a:t>
            </a:r>
            <a:r>
              <a:rPr lang="en-US" altLang="zh-CN" sz="2000" dirty="0"/>
              <a:t>/</a:t>
            </a:r>
            <a:r>
              <a:rPr lang="zh-CN" altLang="zh-CN" sz="2000" dirty="0"/>
              <a:t>可用性问题。</a:t>
            </a:r>
          </a:p>
          <a:p>
            <a:pPr lvl="0"/>
            <a:r>
              <a:rPr lang="zh-CN" altLang="zh-CN" sz="2000" dirty="0"/>
              <a:t>单点过载瓶颈带来的可扩展问题。</a:t>
            </a:r>
          </a:p>
          <a:p>
            <a:pPr lvl="0"/>
            <a:r>
              <a:rPr lang="zh-CN" altLang="zh-CN" sz="2000" dirty="0"/>
              <a:t>服务中的通信延迟与失败带来的容错问题。</a:t>
            </a:r>
          </a:p>
          <a:p>
            <a:pPr marL="0" indent="0">
              <a:buNone/>
            </a:pPr>
            <a:r>
              <a:rPr lang="zh-CN" altLang="zh-CN" sz="2400" b="1" dirty="0"/>
              <a:t>分布式系统中副本使用带来的一致性问题</a:t>
            </a:r>
            <a:r>
              <a:rPr lang="zh-CN" altLang="zh-CN" sz="2400" b="1" dirty="0" smtClean="0"/>
              <a:t>：</a:t>
            </a:r>
            <a:endParaRPr lang="zh-CN" altLang="zh-CN" sz="2400" dirty="0"/>
          </a:p>
          <a:p>
            <a:r>
              <a:rPr lang="zh-CN" altLang="zh-CN" sz="2000" dirty="0"/>
              <a:t>一致性和可用性是相互矛盾的。为了保证数据一致性，各个副本之间需要时刻保持强同步，但是当某一副本出现故障时，可能阻塞系统的正常写服务，从而影响到系统的可用性</a:t>
            </a:r>
            <a:r>
              <a:rPr lang="zh-CN" altLang="zh-CN" sz="2000" dirty="0" smtClean="0"/>
              <a:t>；</a:t>
            </a:r>
            <a:endParaRPr lang="zh-CN" altLang="zh-CN" sz="2000" dirty="0"/>
          </a:p>
          <a:p>
            <a:r>
              <a:rPr lang="zh-CN" altLang="zh-CN" sz="2000" dirty="0"/>
              <a:t>如果各副本之间不保持强同步，虽然系统的可用性相对较好，但是一致性却得不到保障，当某一副本出现故障时，数据还可能丢失。</a:t>
            </a:r>
          </a:p>
          <a:p>
            <a:pPr marL="0" indent="0">
              <a:buNone/>
            </a:pPr>
            <a:endParaRPr lang="zh-CN" altLang="zh-CN" sz="2400" dirty="0"/>
          </a:p>
          <a:p>
            <a:pPr marL="0" indent="0">
              <a:buNone/>
            </a:pPr>
            <a:endParaRPr lang="zh-CN" altLang="en-US" sz="2400" dirty="0"/>
          </a:p>
        </p:txBody>
      </p:sp>
    </p:spTree>
    <p:extLst>
      <p:ext uri="{BB962C8B-B14F-4D97-AF65-F5344CB8AC3E}">
        <p14:creationId xmlns:p14="http://schemas.microsoft.com/office/powerpoint/2010/main" val="62070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425570"/>
            <a:ext cx="10515600" cy="1006475"/>
          </a:xfrm>
        </p:spPr>
        <p:txBody>
          <a:bodyPr>
            <a:normAutofit fontScale="90000"/>
          </a:bodyPr>
          <a:lstStyle/>
          <a:p>
            <a:r>
              <a:rPr lang="zh-CN" altLang="en-US" b="1" dirty="0"/>
              <a:t>一致性的重要性：</a:t>
            </a:r>
            <a:r>
              <a:rPr lang="en-US" altLang="zh-CN" b="1" dirty="0"/>
              <a:t/>
            </a:r>
            <a:br>
              <a:rPr lang="en-US" altLang="zh-CN" b="1" dirty="0"/>
            </a:br>
            <a:endParaRPr lang="zh-CN" altLang="en-US" dirty="0"/>
          </a:p>
        </p:txBody>
      </p:sp>
      <p:sp>
        <p:nvSpPr>
          <p:cNvPr id="3" name="内容占位符 2"/>
          <p:cNvSpPr>
            <a:spLocks noGrp="1"/>
          </p:cNvSpPr>
          <p:nvPr>
            <p:ph idx="1"/>
          </p:nvPr>
        </p:nvSpPr>
        <p:spPr>
          <a:xfrm>
            <a:off x="838200" y="1215736"/>
            <a:ext cx="10515600" cy="4961227"/>
          </a:xfrm>
        </p:spPr>
        <p:txBody>
          <a:bodyPr>
            <a:normAutofit/>
          </a:bodyPr>
          <a:lstStyle/>
          <a:p>
            <a:pPr lvl="0"/>
            <a:r>
              <a:rPr lang="en-US" altLang="zh-CN" sz="2400" dirty="0" smtClean="0"/>
              <a:t>CAP</a:t>
            </a:r>
            <a:r>
              <a:rPr lang="zh-CN" altLang="en-US" sz="2400" dirty="0" smtClean="0"/>
              <a:t>定理。</a:t>
            </a:r>
            <a:r>
              <a:rPr lang="zh-CN" altLang="zh-CN" sz="2400" dirty="0"/>
              <a:t>在一个分布式系统中，</a:t>
            </a:r>
            <a:r>
              <a:rPr lang="en-US" altLang="zh-CN" sz="2400" dirty="0"/>
              <a:t>Consistency(</a:t>
            </a:r>
            <a:r>
              <a:rPr lang="zh-CN" altLang="zh-CN" sz="2400" dirty="0"/>
              <a:t>一致性</a:t>
            </a:r>
            <a:r>
              <a:rPr lang="en-US" altLang="zh-CN" sz="2400" dirty="0"/>
              <a:t>)</a:t>
            </a:r>
            <a:r>
              <a:rPr lang="zh-CN" altLang="zh-CN" sz="2400" dirty="0"/>
              <a:t>、</a:t>
            </a:r>
            <a:r>
              <a:rPr lang="en-US" altLang="zh-CN" sz="2400" dirty="0"/>
              <a:t>Availability(</a:t>
            </a:r>
            <a:r>
              <a:rPr lang="zh-CN" altLang="zh-CN" sz="2400" dirty="0"/>
              <a:t>可用性</a:t>
            </a:r>
            <a:r>
              <a:rPr lang="en-US" altLang="zh-CN" sz="2400" dirty="0"/>
              <a:t>)</a:t>
            </a:r>
            <a:r>
              <a:rPr lang="zh-CN" altLang="zh-CN" sz="2400" dirty="0"/>
              <a:t>、</a:t>
            </a:r>
            <a:r>
              <a:rPr lang="en-US" altLang="zh-CN" sz="2400" dirty="0"/>
              <a:t>Partitiontolerance(</a:t>
            </a:r>
            <a:r>
              <a:rPr lang="zh-CN" altLang="zh-CN" sz="2400" dirty="0"/>
              <a:t>分区容错性</a:t>
            </a:r>
            <a:r>
              <a:rPr lang="en-US" altLang="zh-CN" sz="2400" dirty="0"/>
              <a:t>)</a:t>
            </a:r>
            <a:r>
              <a:rPr lang="zh-CN" altLang="zh-CN" sz="2400" dirty="0"/>
              <a:t>，三者不可兼得。</a:t>
            </a:r>
          </a:p>
          <a:p>
            <a:pPr marL="0" indent="0">
              <a:buNone/>
            </a:pPr>
            <a:r>
              <a:rPr lang="en-US" altLang="zh-CN" sz="2000" dirty="0" smtClean="0"/>
              <a:t>	</a:t>
            </a:r>
            <a:r>
              <a:rPr lang="zh-CN" altLang="zh-CN" sz="2000" dirty="0" smtClean="0"/>
              <a:t>最多</a:t>
            </a:r>
            <a:r>
              <a:rPr lang="zh-CN" altLang="zh-CN" sz="2000" dirty="0"/>
              <a:t>只能实现上面的两点。而由于当前的网络硬件肯定会出现延迟丢包等</a:t>
            </a:r>
            <a:r>
              <a:rPr lang="zh-CN" altLang="zh-CN" sz="2000" dirty="0" smtClean="0"/>
              <a:t>问题</a:t>
            </a:r>
            <a:r>
              <a:rPr lang="en-US" altLang="zh-CN" sz="2000" dirty="0"/>
              <a:t>,</a:t>
            </a:r>
            <a:r>
              <a:rPr lang="zh-CN" altLang="zh-CN" sz="2000" dirty="0" smtClean="0"/>
              <a:t>所以</a:t>
            </a:r>
            <a:r>
              <a:rPr lang="en-US" altLang="zh-CN" sz="2000" dirty="0" smtClean="0"/>
              <a:t>	</a:t>
            </a:r>
            <a:r>
              <a:rPr lang="zh-CN" altLang="zh-CN" sz="2000" dirty="0" smtClean="0"/>
              <a:t>分区容忍性</a:t>
            </a:r>
            <a:r>
              <a:rPr lang="zh-CN" altLang="zh-CN" sz="2000" dirty="0"/>
              <a:t>是我们必须需要实现的。所以我们只能在一致性和可用性之间</a:t>
            </a:r>
            <a:r>
              <a:rPr lang="zh-CN" altLang="zh-CN" sz="2000" dirty="0" smtClean="0"/>
              <a:t>进行</a:t>
            </a:r>
            <a:r>
              <a:rPr lang="zh-CN" altLang="zh-CN" sz="2000" dirty="0"/>
              <a:t>权衡</a:t>
            </a:r>
            <a:r>
              <a:rPr lang="zh-CN" altLang="zh-CN" sz="2000" dirty="0" smtClean="0"/>
              <a:t>。</a:t>
            </a:r>
            <a:endParaRPr lang="en-US" altLang="zh-CN" sz="2000" dirty="0" smtClean="0"/>
          </a:p>
          <a:p>
            <a:pPr marL="0" indent="0">
              <a:buNone/>
            </a:pPr>
            <a:endParaRPr lang="en-US" altLang="zh-CN" sz="2000" dirty="0" smtClean="0"/>
          </a:p>
          <a:p>
            <a:pPr lvl="0"/>
            <a:r>
              <a:rPr lang="zh-CN" altLang="zh-CN" sz="2400" dirty="0"/>
              <a:t>如果数据库的数据是弱一致的，那么上层应用就不得不承受这种弱一致所带来的种种</a:t>
            </a:r>
            <a:r>
              <a:rPr lang="zh-CN" altLang="zh-CN" sz="2400" dirty="0" smtClean="0"/>
              <a:t>后果</a:t>
            </a:r>
            <a:endParaRPr lang="en-US" altLang="zh-CN" sz="2400" dirty="0" smtClean="0"/>
          </a:p>
          <a:p>
            <a:pPr lvl="0"/>
            <a:endParaRPr lang="zh-CN" altLang="zh-CN" sz="2400" dirty="0"/>
          </a:p>
          <a:p>
            <a:r>
              <a:rPr lang="zh-CN" altLang="zh-CN" sz="2400" dirty="0"/>
              <a:t>一个能够提供强一致性的数据库，能够简化数据库的管理，也会使得应用程序易于开发和维护</a:t>
            </a:r>
          </a:p>
          <a:p>
            <a:pPr marL="0" indent="0">
              <a:buNone/>
            </a:pPr>
            <a:endParaRPr lang="zh-CN" altLang="zh-CN" sz="2400" dirty="0"/>
          </a:p>
          <a:p>
            <a:pPr marL="0" indent="0">
              <a:buNone/>
            </a:pPr>
            <a:endParaRPr lang="zh-CN" altLang="en-US" sz="2400" dirty="0"/>
          </a:p>
        </p:txBody>
      </p:sp>
    </p:spTree>
    <p:extLst>
      <p:ext uri="{BB962C8B-B14F-4D97-AF65-F5344CB8AC3E}">
        <p14:creationId xmlns:p14="http://schemas.microsoft.com/office/powerpoint/2010/main" val="978441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868023"/>
            <a:ext cx="10515600" cy="1006475"/>
          </a:xfrm>
        </p:spPr>
        <p:txBody>
          <a:bodyPr>
            <a:normAutofit fontScale="90000"/>
          </a:bodyPr>
          <a:lstStyle/>
          <a:p>
            <a:r>
              <a:rPr lang="zh-CN" altLang="en-US" b="1" dirty="0" smtClean="0"/>
              <a:t>分布式</a:t>
            </a:r>
            <a:r>
              <a:rPr lang="zh-CN" altLang="zh-CN" b="1" dirty="0"/>
              <a:t>一致性模型</a:t>
            </a:r>
            <a:r>
              <a:rPr lang="zh-CN" altLang="zh-CN" b="1" dirty="0" smtClean="0"/>
              <a:t>：</a:t>
            </a:r>
            <a:r>
              <a:rPr lang="en-US" altLang="zh-CN" b="1" dirty="0" smtClean="0"/>
              <a:t/>
            </a:r>
            <a:br>
              <a:rPr lang="en-US" altLang="zh-CN" b="1" dirty="0" smtClean="0"/>
            </a:br>
            <a:r>
              <a:rPr lang="zh-CN" altLang="zh-CN" dirty="0"/>
              <a:t/>
            </a:r>
            <a:br>
              <a:rPr lang="zh-CN" altLang="zh-CN" dirty="0"/>
            </a:br>
            <a:endParaRPr lang="zh-CN" altLang="en-US" dirty="0"/>
          </a:p>
        </p:txBody>
      </p:sp>
      <p:sp>
        <p:nvSpPr>
          <p:cNvPr id="3" name="内容占位符 2"/>
          <p:cNvSpPr>
            <a:spLocks noGrp="1"/>
          </p:cNvSpPr>
          <p:nvPr>
            <p:ph idx="1"/>
          </p:nvPr>
        </p:nvSpPr>
        <p:spPr>
          <a:xfrm>
            <a:off x="838200" y="1461543"/>
            <a:ext cx="10515600" cy="4961227"/>
          </a:xfrm>
        </p:spPr>
        <p:txBody>
          <a:bodyPr>
            <a:normAutofit/>
          </a:bodyPr>
          <a:lstStyle/>
          <a:p>
            <a:pPr marL="0" indent="0">
              <a:buNone/>
            </a:pPr>
            <a:r>
              <a:rPr lang="zh-CN" altLang="zh-CN" sz="2400" dirty="0" smtClean="0"/>
              <a:t>从</a:t>
            </a:r>
            <a:r>
              <a:rPr lang="zh-CN" altLang="zh-CN" sz="2400" dirty="0"/>
              <a:t>客户端角度来看，一致性可分为：</a:t>
            </a:r>
          </a:p>
          <a:p>
            <a:pPr lvl="0"/>
            <a:r>
              <a:rPr lang="zh-CN" altLang="zh-CN" sz="2000" dirty="0"/>
              <a:t>强一致性：假如客户</a:t>
            </a:r>
            <a:r>
              <a:rPr lang="en-US" altLang="zh-CN" sz="2000" dirty="0"/>
              <a:t>A</a:t>
            </a:r>
            <a:r>
              <a:rPr lang="zh-CN" altLang="zh-CN" sz="2000" dirty="0"/>
              <a:t>将数据项</a:t>
            </a:r>
            <a:r>
              <a:rPr lang="en-US" altLang="zh-CN" sz="2000" dirty="0"/>
              <a:t>X</a:t>
            </a:r>
            <a:r>
              <a:rPr lang="zh-CN" altLang="zh-CN" sz="2000" dirty="0"/>
              <a:t>的一个值写入存储系统，存储系统保证客户</a:t>
            </a:r>
            <a:r>
              <a:rPr lang="en-US" altLang="zh-CN" sz="2000" dirty="0"/>
              <a:t>A</a:t>
            </a:r>
            <a:r>
              <a:rPr lang="zh-CN" altLang="zh-CN" sz="2000" dirty="0"/>
              <a:t>、</a:t>
            </a:r>
            <a:r>
              <a:rPr lang="en-US" altLang="zh-CN" sz="2000" dirty="0"/>
              <a:t>B</a:t>
            </a:r>
            <a:r>
              <a:rPr lang="zh-CN" altLang="zh-CN" sz="2000" dirty="0"/>
              <a:t>、</a:t>
            </a:r>
            <a:r>
              <a:rPr lang="en-US" altLang="zh-CN" sz="2000" dirty="0"/>
              <a:t>C</a:t>
            </a:r>
            <a:r>
              <a:rPr lang="zh-CN" altLang="zh-CN" sz="2000" dirty="0"/>
              <a:t>后续的读取操作都将返回</a:t>
            </a:r>
            <a:r>
              <a:rPr lang="en-US" altLang="zh-CN" sz="2000" dirty="0"/>
              <a:t>X</a:t>
            </a:r>
            <a:r>
              <a:rPr lang="zh-CN" altLang="zh-CN" sz="2000" dirty="0"/>
              <a:t>得到最新值。</a:t>
            </a:r>
          </a:p>
          <a:p>
            <a:pPr lvl="0"/>
            <a:r>
              <a:rPr lang="zh-CN" altLang="zh-CN" sz="2000" dirty="0"/>
              <a:t>弱一致性：假如客户</a:t>
            </a:r>
            <a:r>
              <a:rPr lang="en-US" altLang="zh-CN" sz="2000" dirty="0"/>
              <a:t>A</a:t>
            </a:r>
            <a:r>
              <a:rPr lang="zh-CN" altLang="zh-CN" sz="2000" dirty="0"/>
              <a:t>将数据项</a:t>
            </a:r>
            <a:r>
              <a:rPr lang="en-US" altLang="zh-CN" sz="2000" dirty="0"/>
              <a:t>X</a:t>
            </a:r>
            <a:r>
              <a:rPr lang="zh-CN" altLang="zh-CN" sz="2000" dirty="0"/>
              <a:t>的一个值写入存储系统，存储系统不能保证客户</a:t>
            </a:r>
            <a:r>
              <a:rPr lang="en-US" altLang="zh-CN" sz="2000" dirty="0"/>
              <a:t>A</a:t>
            </a:r>
            <a:r>
              <a:rPr lang="zh-CN" altLang="zh-CN" sz="2000" dirty="0"/>
              <a:t>、</a:t>
            </a:r>
            <a:r>
              <a:rPr lang="en-US" altLang="zh-CN" sz="2000" dirty="0"/>
              <a:t>B</a:t>
            </a:r>
            <a:r>
              <a:rPr lang="zh-CN" altLang="zh-CN" sz="2000" dirty="0"/>
              <a:t>、</a:t>
            </a:r>
            <a:r>
              <a:rPr lang="en-US" altLang="zh-CN" sz="2000" dirty="0"/>
              <a:t>C</a:t>
            </a:r>
            <a:r>
              <a:rPr lang="zh-CN" altLang="zh-CN" sz="2000" dirty="0"/>
              <a:t>后续对</a:t>
            </a:r>
            <a:r>
              <a:rPr lang="en-US" altLang="zh-CN" sz="2000" dirty="0"/>
              <a:t>X</a:t>
            </a:r>
            <a:r>
              <a:rPr lang="zh-CN" altLang="zh-CN" sz="2000" dirty="0"/>
              <a:t>的读操作能够读取到最新值。</a:t>
            </a:r>
          </a:p>
          <a:p>
            <a:pPr lvl="0"/>
            <a:r>
              <a:rPr lang="zh-CN" altLang="zh-CN" sz="2000" dirty="0"/>
              <a:t>最终一致性：弱一致性的一种特例</a:t>
            </a:r>
            <a:r>
              <a:rPr lang="zh-CN" altLang="zh-CN" sz="2000" dirty="0" smtClean="0"/>
              <a:t>。假如</a:t>
            </a:r>
            <a:r>
              <a:rPr lang="zh-CN" altLang="zh-CN" sz="2000" dirty="0"/>
              <a:t>客户</a:t>
            </a:r>
            <a:r>
              <a:rPr lang="en-US" altLang="zh-CN" sz="2000" dirty="0"/>
              <a:t>A</a:t>
            </a:r>
            <a:r>
              <a:rPr lang="zh-CN" altLang="zh-CN" sz="2000" dirty="0"/>
              <a:t>将数据项</a:t>
            </a:r>
            <a:r>
              <a:rPr lang="en-US" altLang="zh-CN" sz="2000" dirty="0"/>
              <a:t>X</a:t>
            </a:r>
            <a:r>
              <a:rPr lang="zh-CN" altLang="zh-CN" sz="2000" dirty="0"/>
              <a:t>的一个值写入存储系统，存储系统保障，如果后续没有新的写操作对</a:t>
            </a:r>
            <a:r>
              <a:rPr lang="en-US" altLang="zh-CN" sz="2000" dirty="0"/>
              <a:t>X</a:t>
            </a:r>
            <a:r>
              <a:rPr lang="zh-CN" altLang="zh-CN" sz="2000" dirty="0"/>
              <a:t>的值进行更新，则</a:t>
            </a:r>
            <a:r>
              <a:rPr lang="en-US" altLang="zh-CN" sz="2000" dirty="0"/>
              <a:t>A</a:t>
            </a:r>
            <a:r>
              <a:rPr lang="zh-CN" altLang="zh-CN" sz="2000" dirty="0"/>
              <a:t>、</a:t>
            </a:r>
            <a:r>
              <a:rPr lang="en-US" altLang="zh-CN" sz="2000" dirty="0"/>
              <a:t>B</a:t>
            </a:r>
            <a:r>
              <a:rPr lang="zh-CN" altLang="zh-CN" sz="2000" dirty="0"/>
              <a:t>、</a:t>
            </a:r>
            <a:r>
              <a:rPr lang="en-US" altLang="zh-CN" sz="2000" dirty="0"/>
              <a:t>C</a:t>
            </a:r>
            <a:r>
              <a:rPr lang="zh-CN" altLang="zh-CN" sz="2000" dirty="0"/>
              <a:t>的读取操作最终都会读取到</a:t>
            </a:r>
            <a:r>
              <a:rPr lang="en-US" altLang="zh-CN" sz="2000" dirty="0"/>
              <a:t>A</a:t>
            </a:r>
            <a:r>
              <a:rPr lang="zh-CN" altLang="zh-CN" sz="2000" dirty="0"/>
              <a:t>写入的值。从</a:t>
            </a:r>
            <a:r>
              <a:rPr lang="en-US" altLang="zh-CN" sz="2000" dirty="0"/>
              <a:t>A</a:t>
            </a:r>
            <a:r>
              <a:rPr lang="zh-CN" altLang="zh-CN" sz="2000" dirty="0"/>
              <a:t>写入数据项</a:t>
            </a:r>
            <a:r>
              <a:rPr lang="en-US" altLang="zh-CN" sz="2000" dirty="0"/>
              <a:t>X</a:t>
            </a:r>
            <a:r>
              <a:rPr lang="zh-CN" altLang="zh-CN" sz="2000" dirty="0"/>
              <a:t>的值，到后续</a:t>
            </a:r>
            <a:r>
              <a:rPr lang="en-US" altLang="zh-CN" sz="2000" dirty="0"/>
              <a:t>A</a:t>
            </a:r>
            <a:r>
              <a:rPr lang="zh-CN" altLang="zh-CN" sz="2000" dirty="0"/>
              <a:t>、</a:t>
            </a:r>
            <a:r>
              <a:rPr lang="en-US" altLang="zh-CN" sz="2000" dirty="0"/>
              <a:t>B</a:t>
            </a:r>
            <a:r>
              <a:rPr lang="zh-CN" altLang="zh-CN" sz="2000" dirty="0"/>
              <a:t>、</a:t>
            </a:r>
            <a:r>
              <a:rPr lang="en-US" altLang="zh-CN" sz="2000" dirty="0"/>
              <a:t>C</a:t>
            </a:r>
            <a:r>
              <a:rPr lang="zh-CN" altLang="zh-CN" sz="2000" dirty="0"/>
              <a:t>读取到该值的这段时间，称为不一致窗口。不一致窗口的大小依赖于交互延迟、系统的负载以及复制协议要求同步的副本数等因素。</a:t>
            </a:r>
          </a:p>
          <a:p>
            <a:pPr marL="0" indent="0">
              <a:buNone/>
            </a:pPr>
            <a:endParaRPr lang="zh-CN" altLang="en-US" sz="2400" dirty="0"/>
          </a:p>
        </p:txBody>
      </p:sp>
    </p:spTree>
    <p:extLst>
      <p:ext uri="{BB962C8B-B14F-4D97-AF65-F5344CB8AC3E}">
        <p14:creationId xmlns:p14="http://schemas.microsoft.com/office/powerpoint/2010/main" val="4260561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602551"/>
            <a:ext cx="10515600" cy="1006475"/>
          </a:xfrm>
        </p:spPr>
        <p:txBody>
          <a:bodyPr>
            <a:normAutofit fontScale="90000"/>
          </a:bodyPr>
          <a:lstStyle/>
          <a:p>
            <a:r>
              <a:rPr lang="zh-CN" altLang="en-US" b="1" dirty="0"/>
              <a:t>分布式</a:t>
            </a:r>
            <a:r>
              <a:rPr lang="zh-CN" altLang="zh-CN" b="1" dirty="0"/>
              <a:t>一致性模型：</a:t>
            </a:r>
            <a:r>
              <a:rPr lang="zh-CN" altLang="zh-CN" dirty="0"/>
              <a:t/>
            </a:r>
            <a:br>
              <a:rPr lang="zh-CN" altLang="zh-CN" dirty="0"/>
            </a:br>
            <a:endParaRPr lang="zh-CN" altLang="en-US" dirty="0"/>
          </a:p>
        </p:txBody>
      </p:sp>
      <p:sp>
        <p:nvSpPr>
          <p:cNvPr id="3" name="内容占位符 2"/>
          <p:cNvSpPr>
            <a:spLocks noGrp="1"/>
          </p:cNvSpPr>
          <p:nvPr>
            <p:ph idx="1"/>
          </p:nvPr>
        </p:nvSpPr>
        <p:spPr>
          <a:xfrm>
            <a:off x="671052" y="1756511"/>
            <a:ext cx="10515600" cy="4961227"/>
          </a:xfrm>
        </p:spPr>
        <p:txBody>
          <a:bodyPr>
            <a:normAutofit/>
          </a:bodyPr>
          <a:lstStyle/>
          <a:p>
            <a:pPr marL="0" indent="0">
              <a:buNone/>
            </a:pPr>
            <a:r>
              <a:rPr lang="zh-CN" altLang="zh-CN" sz="2400" dirty="0" smtClean="0"/>
              <a:t>从</a:t>
            </a:r>
            <a:r>
              <a:rPr lang="zh-CN" altLang="en-US" sz="2400" dirty="0"/>
              <a:t>存储</a:t>
            </a:r>
            <a:r>
              <a:rPr lang="zh-CN" altLang="zh-CN" sz="2400" dirty="0" smtClean="0"/>
              <a:t>角度</a:t>
            </a:r>
            <a:r>
              <a:rPr lang="zh-CN" altLang="zh-CN" sz="2400" dirty="0"/>
              <a:t>来看，一致性可分为：</a:t>
            </a:r>
          </a:p>
          <a:p>
            <a:pPr lvl="0"/>
            <a:r>
              <a:rPr lang="zh-CN" altLang="en-US" sz="2000" dirty="0" smtClean="0"/>
              <a:t>状态一致性，事务不能</a:t>
            </a:r>
            <a:r>
              <a:rPr lang="zh-CN" altLang="en-US" sz="2000" dirty="0"/>
              <a:t>破 坏</a:t>
            </a:r>
            <a:r>
              <a:rPr lang="zh-CN" altLang="en-US" sz="2000" dirty="0" smtClean="0"/>
              <a:t>数据库的完整性、外键约束以及业务</a:t>
            </a:r>
            <a:r>
              <a:rPr lang="zh-CN" altLang="en-US" sz="2000" dirty="0"/>
              <a:t>逻辑</a:t>
            </a:r>
            <a:r>
              <a:rPr lang="zh-CN" altLang="en-US" sz="2000" dirty="0" smtClean="0"/>
              <a:t>上的一致性。</a:t>
            </a:r>
            <a:endParaRPr lang="en-US" altLang="zh-CN" sz="2000" dirty="0" smtClean="0"/>
          </a:p>
          <a:p>
            <a:pPr lvl="0"/>
            <a:r>
              <a:rPr lang="zh-CN" altLang="en-US" sz="2000" dirty="0" smtClean="0"/>
              <a:t> 操作一致性</a:t>
            </a:r>
            <a:r>
              <a:rPr lang="zh-CN" altLang="en-US" sz="2000" dirty="0"/>
              <a:t>，</a:t>
            </a:r>
            <a:r>
              <a:rPr lang="zh-CN" altLang="en-US" sz="2000" dirty="0" smtClean="0"/>
              <a:t>并发的事务在各个局部节点上串行</a:t>
            </a:r>
            <a:r>
              <a:rPr lang="zh-CN" altLang="en-US" sz="2000" dirty="0"/>
              <a:t>化执行顺序和</a:t>
            </a:r>
            <a:r>
              <a:rPr lang="zh-CN" altLang="en-US" sz="2000" dirty="0" smtClean="0"/>
              <a:t>全局的串行化</a:t>
            </a:r>
            <a:r>
              <a:rPr lang="zh-CN" altLang="en-US" sz="2000" dirty="0"/>
              <a:t>执行</a:t>
            </a:r>
            <a:r>
              <a:rPr lang="zh-CN" altLang="en-US" sz="2000" dirty="0" smtClean="0"/>
              <a:t>顺。</a:t>
            </a:r>
            <a:r>
              <a:rPr lang="zh-CN" altLang="en-US" sz="2000" dirty="0"/>
              <a:t/>
            </a:r>
            <a:br>
              <a:rPr lang="zh-CN" altLang="en-US" sz="2000" dirty="0"/>
            </a:br>
            <a:r>
              <a:rPr lang="zh-CN" altLang="en-US" sz="2000" dirty="0"/>
              <a:t>序 是等价 </a:t>
            </a:r>
            <a:r>
              <a:rPr lang="zh-CN" altLang="en-US" sz="2000" dirty="0" smtClean="0"/>
              <a:t>的。</a:t>
            </a:r>
            <a:endParaRPr lang="en-US" altLang="zh-CN" sz="2000" dirty="0" smtClean="0"/>
          </a:p>
          <a:p>
            <a:pPr lvl="0"/>
            <a:r>
              <a:rPr lang="zh-CN" altLang="en-US" sz="2000" dirty="0" smtClean="0"/>
              <a:t>多副本一致性，主节点和冗余备份</a:t>
            </a:r>
            <a:r>
              <a:rPr lang="zh-CN" altLang="en-US" sz="2000" dirty="0"/>
              <a:t>节 点</a:t>
            </a:r>
            <a:r>
              <a:rPr lang="zh-CN" altLang="en-US" sz="2000" dirty="0" smtClean="0"/>
              <a:t>之间数据的更新序列是一致</a:t>
            </a:r>
            <a:r>
              <a:rPr lang="zh-CN" altLang="en-US" sz="2000" dirty="0"/>
              <a:t>的</a:t>
            </a:r>
            <a:r>
              <a:rPr lang="zh-CN" altLang="en-US" sz="2000" dirty="0" smtClean="0"/>
              <a:t> </a:t>
            </a:r>
            <a:br>
              <a:rPr lang="zh-CN" altLang="en-US" sz="2000" dirty="0" smtClean="0"/>
            </a:br>
            <a:endParaRPr lang="en-US" altLang="zh-CN" sz="2000" dirty="0" smtClean="0"/>
          </a:p>
          <a:p>
            <a:pPr marL="0" lvl="0" indent="0">
              <a:buNone/>
            </a:pPr>
            <a:r>
              <a:rPr lang="zh-CN" altLang="en-US" sz="2000" dirty="0" smtClean="0"/>
              <a:t>分布式数据库系统的一致性需要确保事务的串行化执行顺序、事务的最终状态是全局一致的。</a:t>
            </a:r>
            <a:endParaRPr lang="en-US" altLang="zh-CN" sz="2000" dirty="0" smtClean="0"/>
          </a:p>
          <a:p>
            <a:pPr marL="0" lvl="0" indent="0">
              <a:buNone/>
            </a:pPr>
            <a:r>
              <a:rPr lang="zh-CN" altLang="en-US" sz="2000" dirty="0" smtClean="0"/>
              <a:t>保证上诉</a:t>
            </a:r>
            <a:r>
              <a:rPr lang="en-US" altLang="zh-CN" sz="2000" dirty="0" smtClean="0"/>
              <a:t>3</a:t>
            </a:r>
            <a:r>
              <a:rPr lang="zh-CN" altLang="en-US" sz="2000" dirty="0" smtClean="0"/>
              <a:t>种一致性，就可以实现全局状态和局部状态不断地从一个一致的状态到达另一个一致状态，实现动态的一致。</a:t>
            </a:r>
            <a:endParaRPr lang="zh-CN" altLang="en-US" sz="2000" dirty="0"/>
          </a:p>
        </p:txBody>
      </p:sp>
    </p:spTree>
    <p:extLst>
      <p:ext uri="{BB962C8B-B14F-4D97-AF65-F5344CB8AC3E}">
        <p14:creationId xmlns:p14="http://schemas.microsoft.com/office/powerpoint/2010/main" val="627432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563222"/>
            <a:ext cx="10515600" cy="1006475"/>
          </a:xfrm>
        </p:spPr>
        <p:txBody>
          <a:bodyPr>
            <a:normAutofit fontScale="90000"/>
          </a:bodyPr>
          <a:lstStyle/>
          <a:p>
            <a:r>
              <a:rPr lang="zh-CN" altLang="en-US" b="1" dirty="0" smtClean="0"/>
              <a:t>可用性</a:t>
            </a:r>
            <a:r>
              <a:rPr lang="zh-CN" altLang="en-US" b="1" dirty="0"/>
              <a:t>与一致性的权衡：</a:t>
            </a:r>
            <a:r>
              <a:rPr lang="en-US" altLang="zh-CN" b="1" dirty="0"/>
              <a:t/>
            </a:r>
            <a:br>
              <a:rPr lang="en-US" altLang="zh-CN" b="1" dirty="0"/>
            </a:br>
            <a:endParaRPr lang="zh-CN" altLang="en-US" dirty="0"/>
          </a:p>
        </p:txBody>
      </p:sp>
      <p:sp>
        <p:nvSpPr>
          <p:cNvPr id="3" name="内容占位符 2"/>
          <p:cNvSpPr>
            <a:spLocks noGrp="1"/>
          </p:cNvSpPr>
          <p:nvPr>
            <p:ph idx="1"/>
          </p:nvPr>
        </p:nvSpPr>
        <p:spPr>
          <a:xfrm>
            <a:off x="769374" y="1707349"/>
            <a:ext cx="10515600" cy="4961227"/>
          </a:xfrm>
        </p:spPr>
        <p:txBody>
          <a:bodyPr>
            <a:normAutofit/>
          </a:bodyPr>
          <a:lstStyle/>
          <a:p>
            <a:r>
              <a:rPr lang="zh-CN" altLang="en-US" sz="2000" dirty="0" smtClean="0"/>
              <a:t>可用性与一致性的权衡不必是一个达到极致，另一个完全不优化。</a:t>
            </a:r>
            <a:endParaRPr lang="en-US" altLang="zh-CN" sz="2000" dirty="0" smtClean="0"/>
          </a:p>
          <a:p>
            <a:r>
              <a:rPr lang="zh-CN" altLang="en-US" sz="2000" dirty="0" smtClean="0"/>
              <a:t>一致性可分为强一致、弱一致、最终一致等。</a:t>
            </a:r>
            <a:endParaRPr lang="en-US" altLang="zh-CN" sz="2000" dirty="0" smtClean="0"/>
          </a:p>
          <a:p>
            <a:r>
              <a:rPr lang="zh-CN" altLang="en-US" sz="2000" dirty="0" smtClean="0"/>
              <a:t>可用性可分为较高可用性、高可用性、若可用性等。</a:t>
            </a:r>
            <a:endParaRPr lang="en-US" altLang="zh-CN" sz="2000" dirty="0" smtClean="0"/>
          </a:p>
          <a:p>
            <a:r>
              <a:rPr lang="zh-CN" altLang="en-US" sz="2000" dirty="0" smtClean="0"/>
              <a:t>不同级别的可用性一致性组合可满足不同的应用需求。</a:t>
            </a:r>
            <a:endParaRPr lang="en-US" altLang="zh-CN" sz="2000" dirty="0" smtClean="0"/>
          </a:p>
          <a:p>
            <a:pPr marL="0" indent="0">
              <a:buNone/>
            </a:pPr>
            <a:r>
              <a:rPr lang="zh-CN" altLang="en-US" sz="2400" b="1" dirty="0" smtClean="0"/>
              <a:t>举例：</a:t>
            </a:r>
            <a:endParaRPr lang="en-US" altLang="zh-CN" sz="2400" b="1" dirty="0" smtClean="0"/>
          </a:p>
          <a:p>
            <a:r>
              <a:rPr lang="zh-CN" altLang="en-US" sz="2000" dirty="0" smtClean="0"/>
              <a:t>许多互联网应用对一致性要求不高，采用最终一致性和较高可用的组合。</a:t>
            </a:r>
            <a:endParaRPr lang="en-US" altLang="zh-CN" sz="2000" dirty="0" smtClean="0"/>
          </a:p>
          <a:p>
            <a:r>
              <a:rPr lang="zh-CN" altLang="en-US" sz="2000" dirty="0" smtClean="0"/>
              <a:t>银行系统和金融证券业，在保证多数派副本完全一致的前提下，再提升可用性。</a:t>
            </a:r>
            <a:endParaRPr lang="zh-CN" altLang="en-US" sz="2000" dirty="0"/>
          </a:p>
        </p:txBody>
      </p:sp>
    </p:spTree>
    <p:extLst>
      <p:ext uri="{BB962C8B-B14F-4D97-AF65-F5344CB8AC3E}">
        <p14:creationId xmlns:p14="http://schemas.microsoft.com/office/powerpoint/2010/main" val="3010842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563222"/>
            <a:ext cx="10515600" cy="1006475"/>
          </a:xfrm>
        </p:spPr>
        <p:txBody>
          <a:bodyPr>
            <a:normAutofit fontScale="90000"/>
          </a:bodyPr>
          <a:lstStyle/>
          <a:p>
            <a:r>
              <a:rPr lang="zh-CN" altLang="en-US" b="1" dirty="0" smtClean="0"/>
              <a:t>分布式事务定义</a:t>
            </a:r>
            <a:r>
              <a:rPr lang="en-US" altLang="zh-CN" b="1" dirty="0"/>
              <a:t/>
            </a:r>
            <a:br>
              <a:rPr lang="en-US" altLang="zh-CN" b="1" dirty="0"/>
            </a:br>
            <a:endParaRPr lang="zh-CN" altLang="en-US" dirty="0"/>
          </a:p>
        </p:txBody>
      </p:sp>
      <p:sp>
        <p:nvSpPr>
          <p:cNvPr id="3" name="内容占位符 2"/>
          <p:cNvSpPr>
            <a:spLocks noGrp="1"/>
          </p:cNvSpPr>
          <p:nvPr>
            <p:ph idx="1"/>
          </p:nvPr>
        </p:nvSpPr>
        <p:spPr>
          <a:xfrm>
            <a:off x="759541" y="1432046"/>
            <a:ext cx="10515600" cy="4961227"/>
          </a:xfrm>
        </p:spPr>
        <p:txBody>
          <a:bodyPr>
            <a:normAutofit/>
          </a:bodyPr>
          <a:lstStyle/>
          <a:p>
            <a:r>
              <a:rPr lang="zh-CN" altLang="en-US" sz="2000" dirty="0" smtClean="0"/>
              <a:t>什么是事务？</a:t>
            </a:r>
            <a:endParaRPr lang="en-US" altLang="zh-CN" sz="2000" dirty="0" smtClean="0"/>
          </a:p>
          <a:p>
            <a:pPr>
              <a:buFont typeface="Wingdings" panose="05000000000000000000" pitchFamily="2" charset="2"/>
              <a:buChar char="Ø"/>
            </a:pPr>
            <a:r>
              <a:rPr lang="en-US" altLang="zh-CN" sz="2000" dirty="0"/>
              <a:t> </a:t>
            </a:r>
            <a:r>
              <a:rPr lang="en-US" altLang="zh-CN" sz="2000" dirty="0" smtClean="0"/>
              <a:t>  </a:t>
            </a:r>
            <a:r>
              <a:rPr lang="zh-CN" altLang="en-US" sz="2000" dirty="0" smtClean="0"/>
              <a:t>事务是指数据库应用中的全部或部分操作序列的执行。</a:t>
            </a:r>
            <a:endParaRPr lang="en-US" altLang="zh-CN" sz="2000" dirty="0" smtClean="0"/>
          </a:p>
          <a:p>
            <a:pPr>
              <a:buFont typeface="Wingdings" panose="05000000000000000000" pitchFamily="2" charset="2"/>
              <a:buChar char="Ø"/>
            </a:pPr>
            <a:r>
              <a:rPr lang="en-US" altLang="zh-CN" sz="2000" dirty="0"/>
              <a:t> </a:t>
            </a:r>
            <a:r>
              <a:rPr lang="en-US" altLang="zh-CN" sz="2000" dirty="0" smtClean="0"/>
              <a:t>  </a:t>
            </a:r>
            <a:r>
              <a:rPr lang="zh-CN" altLang="en-US" sz="2000" dirty="0" smtClean="0"/>
              <a:t>事务是由若干为完成某一任务而逻辑相关操作组成的操作序列。</a:t>
            </a:r>
            <a:endParaRPr lang="en-US" altLang="zh-CN" sz="2000" dirty="0" smtClean="0"/>
          </a:p>
          <a:p>
            <a:pPr>
              <a:buFont typeface="Wingdings" panose="05000000000000000000" pitchFamily="2" charset="2"/>
              <a:buChar char="Ø"/>
            </a:pPr>
            <a:r>
              <a:rPr lang="zh-CN" altLang="en-US" sz="2000" dirty="0" smtClean="0"/>
              <a:t>   具有</a:t>
            </a:r>
            <a:r>
              <a:rPr lang="en-US" altLang="zh-CN" sz="2000" dirty="0" smtClean="0"/>
              <a:t>ACID</a:t>
            </a:r>
            <a:r>
              <a:rPr lang="zh-CN" altLang="en-US" sz="2000" dirty="0" smtClean="0"/>
              <a:t>特性。</a:t>
            </a:r>
            <a:endParaRPr lang="en-US" altLang="zh-CN" sz="2000" dirty="0" smtClean="0"/>
          </a:p>
          <a:p>
            <a:pPr>
              <a:buFont typeface="Wingdings" panose="05000000000000000000" pitchFamily="2" charset="2"/>
              <a:buChar char="Ø"/>
            </a:pPr>
            <a:endParaRPr lang="en-US" altLang="zh-CN" sz="2000" dirty="0"/>
          </a:p>
          <a:p>
            <a:r>
              <a:rPr lang="zh-CN" altLang="en-US" sz="2000" dirty="0" smtClean="0"/>
              <a:t>什么是分布式事务？</a:t>
            </a:r>
            <a:endParaRPr lang="en-US" altLang="zh-CN" sz="2000" dirty="0" smtClean="0"/>
          </a:p>
          <a:p>
            <a:pPr>
              <a:buFont typeface="Wingdings" panose="05000000000000000000" pitchFamily="2" charset="2"/>
              <a:buChar char="Ø"/>
            </a:pPr>
            <a:r>
              <a:rPr lang="zh-CN" altLang="en-US" sz="2000" dirty="0" smtClean="0"/>
              <a:t>   分布式数据库应用中的事务，同样由一组操作序列组成，但与传统事务的执行方式不同。</a:t>
            </a:r>
            <a:endParaRPr lang="en-US" altLang="zh-CN" sz="2000" dirty="0" smtClean="0"/>
          </a:p>
          <a:p>
            <a:pPr>
              <a:buFont typeface="Wingdings" panose="05000000000000000000" pitchFamily="2" charset="2"/>
              <a:buChar char="Ø"/>
            </a:pPr>
            <a:r>
              <a:rPr lang="zh-CN" altLang="en-US" sz="2000" dirty="0" smtClean="0"/>
              <a:t>   前者的操作只集中在一个场地上执行，后者的操作分布在多个场地上执行。</a:t>
            </a:r>
            <a:endParaRPr lang="en-US" altLang="zh-CN" sz="2000" dirty="0" smtClean="0"/>
          </a:p>
          <a:p>
            <a:pPr>
              <a:buFont typeface="Wingdings" panose="05000000000000000000" pitchFamily="2" charset="2"/>
              <a:buChar char="Ø"/>
            </a:pPr>
            <a:r>
              <a:rPr lang="zh-CN" altLang="en-US" sz="2000" dirty="0" smtClean="0"/>
              <a:t>   分布式事务在执行时将被分解为若干个场地上的独立执行的子事务。</a:t>
            </a:r>
            <a:endParaRPr lang="en-US" altLang="zh-CN" sz="2000" dirty="0" smtClean="0"/>
          </a:p>
          <a:p>
            <a:pPr>
              <a:buFont typeface="Wingdings" panose="05000000000000000000" pitchFamily="2" charset="2"/>
              <a:buChar char="Ø"/>
            </a:pPr>
            <a:r>
              <a:rPr lang="zh-CN" altLang="en-US" sz="2000" dirty="0" smtClean="0"/>
              <a:t>   具有</a:t>
            </a:r>
            <a:r>
              <a:rPr lang="en-US" altLang="zh-CN" sz="2000" dirty="0" smtClean="0"/>
              <a:t>ACID</a:t>
            </a:r>
            <a:r>
              <a:rPr lang="zh-CN" altLang="en-US" sz="2000" dirty="0" smtClean="0"/>
              <a:t>特性</a:t>
            </a:r>
            <a:endParaRPr lang="en-US" altLang="zh-CN" sz="2000" dirty="0" smtClean="0"/>
          </a:p>
          <a:p>
            <a:pPr marL="0" indent="0">
              <a:buNone/>
            </a:pPr>
            <a:endParaRPr lang="zh-CN" altLang="en-US" sz="2000" dirty="0"/>
          </a:p>
        </p:txBody>
      </p:sp>
    </p:spTree>
    <p:extLst>
      <p:ext uri="{BB962C8B-B14F-4D97-AF65-F5344CB8AC3E}">
        <p14:creationId xmlns:p14="http://schemas.microsoft.com/office/powerpoint/2010/main" val="4083090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563222"/>
            <a:ext cx="10515600" cy="1006475"/>
          </a:xfrm>
        </p:spPr>
        <p:txBody>
          <a:bodyPr>
            <a:normAutofit fontScale="90000"/>
          </a:bodyPr>
          <a:lstStyle/>
          <a:p>
            <a:r>
              <a:rPr lang="zh-CN" altLang="en-US" b="1" dirty="0" smtClean="0"/>
              <a:t>分布式事务实现模型</a:t>
            </a:r>
            <a:r>
              <a:rPr lang="en-US" altLang="zh-CN" b="1" dirty="0"/>
              <a:t/>
            </a:r>
            <a:br>
              <a:rPr lang="en-US" altLang="zh-CN" b="1" dirty="0"/>
            </a:br>
            <a:endParaRPr lang="zh-CN" altLang="en-US" dirty="0"/>
          </a:p>
        </p:txBody>
      </p:sp>
      <p:sp>
        <p:nvSpPr>
          <p:cNvPr id="3" name="内容占位符 2"/>
          <p:cNvSpPr>
            <a:spLocks noGrp="1"/>
          </p:cNvSpPr>
          <p:nvPr>
            <p:ph idx="1"/>
          </p:nvPr>
        </p:nvSpPr>
        <p:spPr>
          <a:xfrm>
            <a:off x="759541" y="1432046"/>
            <a:ext cx="10515600" cy="4961227"/>
          </a:xfrm>
        </p:spPr>
        <p:txBody>
          <a:bodyPr>
            <a:normAutofit/>
          </a:bodyPr>
          <a:lstStyle/>
          <a:p>
            <a:pPr>
              <a:buFont typeface="Wingdings" panose="05000000000000000000" pitchFamily="2" charset="2"/>
              <a:buChar char="l"/>
            </a:pPr>
            <a:r>
              <a:rPr lang="zh-CN" altLang="en-US" sz="2000" dirty="0" smtClean="0"/>
              <a:t>进程模型</a:t>
            </a:r>
            <a:endParaRPr lang="en-US" altLang="zh-CN" sz="2000" dirty="0" smtClean="0"/>
          </a:p>
          <a:p>
            <a:pPr>
              <a:buFont typeface="Wingdings" panose="05000000000000000000" pitchFamily="2" charset="2"/>
              <a:buChar char="Ø"/>
            </a:pPr>
            <a:r>
              <a:rPr lang="zh-CN" altLang="en-US" sz="2000" dirty="0" smtClean="0"/>
              <a:t>代理</a:t>
            </a:r>
            <a:r>
              <a:rPr lang="zh-CN" altLang="en-US" sz="2000" dirty="0"/>
              <a:t>者</a:t>
            </a:r>
            <a:r>
              <a:rPr lang="zh-CN" altLang="en-US" sz="2000" dirty="0" smtClean="0"/>
              <a:t>进程：全局事务必须为每一个子事务在相应的场地创建一个代理者进程（子代理进</a:t>
            </a:r>
            <a:endParaRPr lang="en-US" altLang="zh-CN" sz="2000" dirty="0" smtClean="0"/>
          </a:p>
          <a:p>
            <a:pPr marL="0" indent="0">
              <a:buNone/>
            </a:pPr>
            <a:r>
              <a:rPr lang="zh-CN" altLang="en-US" sz="2000" dirty="0" smtClean="0"/>
              <a:t>    程），用来执行该场地上的有关操作。</a:t>
            </a:r>
            <a:endParaRPr lang="en-US" altLang="zh-CN" sz="2000" dirty="0" smtClean="0"/>
          </a:p>
          <a:p>
            <a:pPr>
              <a:buFont typeface="Wingdings" panose="05000000000000000000" pitchFamily="2" charset="2"/>
              <a:buChar char="Ø"/>
            </a:pPr>
            <a:r>
              <a:rPr lang="zh-CN" altLang="en-US" sz="2000" dirty="0"/>
              <a:t>协调者</a:t>
            </a:r>
            <a:r>
              <a:rPr lang="zh-CN" altLang="en-US" sz="2000" dirty="0" smtClean="0"/>
              <a:t>进程：为了协调各子事务的操作，全局事务还要启动一个协调者进程（根代理进</a:t>
            </a:r>
            <a:endParaRPr lang="en-US" altLang="zh-CN" sz="2000" dirty="0" smtClean="0"/>
          </a:p>
          <a:p>
            <a:pPr marL="0" indent="0">
              <a:buNone/>
            </a:pPr>
            <a:r>
              <a:rPr lang="zh-CN" altLang="en-US" sz="2000" dirty="0" smtClean="0"/>
              <a:t>    程），来进行代理者进程间的通信，控制和协调各代理者进程的操作。</a:t>
            </a:r>
            <a:endParaRPr lang="en-US" altLang="zh-CN" sz="2000" dirty="0"/>
          </a:p>
          <a:p>
            <a:pPr marL="0" indent="0">
              <a:buNone/>
            </a:pPr>
            <a:endParaRPr lang="zh-CN" altLang="en-US" sz="2000" dirty="0"/>
          </a:p>
        </p:txBody>
      </p:sp>
      <p:sp>
        <p:nvSpPr>
          <p:cNvPr id="4" name="矩形 3"/>
          <p:cNvSpPr/>
          <p:nvPr/>
        </p:nvSpPr>
        <p:spPr>
          <a:xfrm>
            <a:off x="1844776" y="3622607"/>
            <a:ext cx="1406013"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全局事务</a:t>
            </a:r>
            <a:endParaRPr lang="zh-CN" altLang="en-US" dirty="0"/>
          </a:p>
        </p:txBody>
      </p:sp>
      <p:sp>
        <p:nvSpPr>
          <p:cNvPr id="5" name="矩形 4"/>
          <p:cNvSpPr/>
          <p:nvPr/>
        </p:nvSpPr>
        <p:spPr>
          <a:xfrm>
            <a:off x="4857136" y="3622607"/>
            <a:ext cx="1406013" cy="5801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根代理</a:t>
            </a:r>
            <a:endParaRPr lang="zh-CN" altLang="en-US" dirty="0"/>
          </a:p>
        </p:txBody>
      </p:sp>
      <p:sp>
        <p:nvSpPr>
          <p:cNvPr id="6" name="矩形 5"/>
          <p:cNvSpPr/>
          <p:nvPr/>
        </p:nvSpPr>
        <p:spPr>
          <a:xfrm>
            <a:off x="1844776" y="4781482"/>
            <a:ext cx="1406013"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子事务</a:t>
            </a:r>
            <a:r>
              <a:rPr lang="en-US" altLang="zh-CN" dirty="0" smtClean="0"/>
              <a:t>1</a:t>
            </a:r>
            <a:endParaRPr lang="zh-CN" altLang="en-US" dirty="0"/>
          </a:p>
        </p:txBody>
      </p:sp>
      <p:sp>
        <p:nvSpPr>
          <p:cNvPr id="7" name="矩形 6"/>
          <p:cNvSpPr/>
          <p:nvPr/>
        </p:nvSpPr>
        <p:spPr>
          <a:xfrm>
            <a:off x="7011628" y="4781482"/>
            <a:ext cx="1406013"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子事务</a:t>
            </a:r>
            <a:r>
              <a:rPr lang="en-US" altLang="zh-CN" dirty="0" smtClean="0"/>
              <a:t>n</a:t>
            </a:r>
            <a:endParaRPr lang="zh-CN" altLang="en-US" dirty="0"/>
          </a:p>
        </p:txBody>
      </p:sp>
      <p:sp>
        <p:nvSpPr>
          <p:cNvPr id="8" name="矩形 7"/>
          <p:cNvSpPr/>
          <p:nvPr/>
        </p:nvSpPr>
        <p:spPr>
          <a:xfrm>
            <a:off x="1865668" y="6038962"/>
            <a:ext cx="1406013" cy="58010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子代理</a:t>
            </a:r>
            <a:r>
              <a:rPr lang="en-US" altLang="zh-CN" dirty="0" smtClean="0"/>
              <a:t>1</a:t>
            </a:r>
            <a:endParaRPr lang="zh-CN" altLang="en-US" dirty="0"/>
          </a:p>
        </p:txBody>
      </p:sp>
      <p:sp>
        <p:nvSpPr>
          <p:cNvPr id="9" name="矩形 8"/>
          <p:cNvSpPr/>
          <p:nvPr/>
        </p:nvSpPr>
        <p:spPr>
          <a:xfrm>
            <a:off x="7011628" y="6001589"/>
            <a:ext cx="1406013" cy="58010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子代理</a:t>
            </a:r>
            <a:r>
              <a:rPr lang="en-US" altLang="zh-CN" dirty="0" smtClean="0"/>
              <a:t>n</a:t>
            </a:r>
            <a:endParaRPr lang="zh-CN" altLang="en-US" dirty="0"/>
          </a:p>
        </p:txBody>
      </p:sp>
      <p:cxnSp>
        <p:nvCxnSpPr>
          <p:cNvPr id="11" name="直接箭头连接符 10"/>
          <p:cNvCxnSpPr>
            <a:stCxn id="4" idx="3"/>
          </p:cNvCxnSpPr>
          <p:nvPr/>
        </p:nvCxnSpPr>
        <p:spPr>
          <a:xfrm flipV="1">
            <a:off x="3250789" y="3912658"/>
            <a:ext cx="16063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8" idx="0"/>
          </p:cNvCxnSpPr>
          <p:nvPr/>
        </p:nvCxnSpPr>
        <p:spPr>
          <a:xfrm>
            <a:off x="2568674" y="5375419"/>
            <a:ext cx="1" cy="66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9" idx="0"/>
          </p:cNvCxnSpPr>
          <p:nvPr/>
        </p:nvCxnSpPr>
        <p:spPr>
          <a:xfrm>
            <a:off x="7714635" y="5361585"/>
            <a:ext cx="0" cy="64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2"/>
          </p:cNvCxnSpPr>
          <p:nvPr/>
        </p:nvCxnSpPr>
        <p:spPr>
          <a:xfrm flipH="1">
            <a:off x="3175819" y="4202710"/>
            <a:ext cx="2384324" cy="183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2"/>
          </p:cNvCxnSpPr>
          <p:nvPr/>
        </p:nvCxnSpPr>
        <p:spPr>
          <a:xfrm>
            <a:off x="5560143" y="4202710"/>
            <a:ext cx="1451485" cy="172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838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文本框 4"/>
          <p:cNvSpPr txBox="1"/>
          <p:nvPr/>
        </p:nvSpPr>
        <p:spPr>
          <a:xfrm>
            <a:off x="1130709" y="786581"/>
            <a:ext cx="5751871" cy="483209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smtClean="0"/>
              <a:t>可用性与可靠性</a:t>
            </a:r>
            <a:endParaRPr lang="en-US" altLang="zh-CN" sz="2800" dirty="0" smtClean="0"/>
          </a:p>
          <a:p>
            <a:r>
              <a:rPr lang="en-US" altLang="zh-CN" sz="2800" dirty="0"/>
              <a:t> </a:t>
            </a:r>
            <a:r>
              <a:rPr lang="en-US" altLang="zh-CN" sz="2800" dirty="0" smtClean="0"/>
              <a:t>     </a:t>
            </a:r>
            <a:r>
              <a:rPr lang="zh-CN" altLang="en-US" sz="2800" dirty="0" smtClean="0"/>
              <a:t>解决可靠性与可用性的方法</a:t>
            </a:r>
            <a:endParaRPr lang="en-US" altLang="zh-CN" sz="2800" dirty="0" smtClean="0"/>
          </a:p>
          <a:p>
            <a:pPr marL="285750" indent="-285750">
              <a:buFont typeface="Wingdings" panose="05000000000000000000" pitchFamily="2" charset="2"/>
              <a:buChar char="l"/>
            </a:pPr>
            <a:r>
              <a:rPr lang="zh-CN" altLang="en-US" sz="2800" dirty="0" smtClean="0"/>
              <a:t>副本</a:t>
            </a:r>
            <a:endParaRPr lang="en-US" altLang="zh-CN" sz="2800" dirty="0"/>
          </a:p>
          <a:p>
            <a:pPr marL="285750" indent="-285750">
              <a:buFont typeface="Wingdings" panose="05000000000000000000" pitchFamily="2" charset="2"/>
              <a:buChar char="l"/>
            </a:pPr>
            <a:r>
              <a:rPr lang="zh-CN" altLang="en-US" sz="2800" dirty="0" smtClean="0"/>
              <a:t>数据复制</a:t>
            </a:r>
            <a:endParaRPr lang="en-US" altLang="zh-CN" sz="2800" dirty="0" smtClean="0"/>
          </a:p>
          <a:p>
            <a:pPr marL="285750" indent="-285750">
              <a:buFont typeface="Wingdings" panose="05000000000000000000" pitchFamily="2" charset="2"/>
              <a:buChar char="Ø"/>
            </a:pPr>
            <a:r>
              <a:rPr lang="zh-CN" altLang="en-US" sz="2800" dirty="0" smtClean="0"/>
              <a:t>    体系结构</a:t>
            </a:r>
            <a:endParaRPr lang="en-US" altLang="zh-CN" sz="2800" dirty="0" smtClean="0"/>
          </a:p>
          <a:p>
            <a:pPr marL="285750" indent="-285750">
              <a:buFont typeface="Wingdings" panose="05000000000000000000" pitchFamily="2" charset="2"/>
              <a:buChar char="Ø"/>
            </a:pPr>
            <a:r>
              <a:rPr lang="zh-CN" altLang="en-US" sz="2800" dirty="0" smtClean="0"/>
              <a:t>    执行方式</a:t>
            </a:r>
            <a:endParaRPr lang="en-US" altLang="zh-CN" sz="2800" dirty="0" smtClean="0"/>
          </a:p>
          <a:p>
            <a:pPr marL="285750" indent="-285750">
              <a:buFont typeface="Wingdings" panose="05000000000000000000" pitchFamily="2" charset="2"/>
              <a:buChar char="Ø"/>
            </a:pPr>
            <a:r>
              <a:rPr lang="zh-CN" altLang="en-US" sz="2800" dirty="0" smtClean="0"/>
              <a:t>    实现方法</a:t>
            </a:r>
            <a:endParaRPr lang="en-US" altLang="zh-CN" sz="2800" dirty="0" smtClean="0"/>
          </a:p>
          <a:p>
            <a:pPr marL="285750" indent="-285750">
              <a:buFont typeface="Wingdings" panose="05000000000000000000" pitchFamily="2" charset="2"/>
              <a:buChar char="Ø"/>
            </a:pPr>
            <a:r>
              <a:rPr lang="zh-CN" altLang="en-US" sz="2800" dirty="0" smtClean="0"/>
              <a:t>    复制协议</a:t>
            </a:r>
            <a:endParaRPr lang="en-US" altLang="zh-CN" sz="2800" dirty="0" smtClean="0"/>
          </a:p>
          <a:p>
            <a:pPr marL="285750" indent="-285750">
              <a:buFont typeface="Wingdings" panose="05000000000000000000" pitchFamily="2" charset="2"/>
              <a:buChar char="l"/>
            </a:pPr>
            <a:r>
              <a:rPr lang="zh-CN" altLang="en-US" sz="2800" dirty="0" smtClean="0"/>
              <a:t>副本的影响</a:t>
            </a:r>
            <a:endParaRPr lang="en-US" altLang="zh-CN" sz="2800" dirty="0" smtClean="0"/>
          </a:p>
          <a:p>
            <a:pPr marL="285750" indent="-285750">
              <a:buFont typeface="Wingdings" panose="05000000000000000000" pitchFamily="2" charset="2"/>
              <a:buChar char="l"/>
            </a:pPr>
            <a:r>
              <a:rPr lang="zh-CN" altLang="en-US" sz="2800" dirty="0" smtClean="0"/>
              <a:t>一致性</a:t>
            </a:r>
            <a:endParaRPr lang="en-US" altLang="zh-CN" sz="2800" dirty="0" smtClean="0"/>
          </a:p>
          <a:p>
            <a:pPr marL="285750" indent="-285750">
              <a:buFont typeface="Wingdings" panose="05000000000000000000" pitchFamily="2" charset="2"/>
              <a:buChar char="l"/>
            </a:pPr>
            <a:r>
              <a:rPr lang="zh-CN" altLang="en-US" sz="2800" dirty="0" smtClean="0"/>
              <a:t>可用性与一致性的权衡</a:t>
            </a:r>
            <a:endParaRPr lang="zh-CN" altLang="en-US" sz="2800" dirty="0"/>
          </a:p>
        </p:txBody>
      </p:sp>
    </p:spTree>
    <p:extLst>
      <p:ext uri="{BB962C8B-B14F-4D97-AF65-F5344CB8AC3E}">
        <p14:creationId xmlns:p14="http://schemas.microsoft.com/office/powerpoint/2010/main" val="1678715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563222"/>
            <a:ext cx="10515600" cy="1006475"/>
          </a:xfrm>
        </p:spPr>
        <p:txBody>
          <a:bodyPr>
            <a:normAutofit fontScale="90000"/>
          </a:bodyPr>
          <a:lstStyle/>
          <a:p>
            <a:r>
              <a:rPr lang="zh-CN" altLang="en-US" b="1" dirty="0" smtClean="0"/>
              <a:t>分布式事务实现模型</a:t>
            </a:r>
            <a:r>
              <a:rPr lang="en-US" altLang="zh-CN" b="1" dirty="0"/>
              <a:t/>
            </a:r>
            <a:br>
              <a:rPr lang="en-US" altLang="zh-CN" b="1" dirty="0"/>
            </a:br>
            <a:endParaRPr lang="zh-CN" altLang="en-US" dirty="0"/>
          </a:p>
        </p:txBody>
      </p:sp>
      <p:sp>
        <p:nvSpPr>
          <p:cNvPr id="3" name="内容占位符 2"/>
          <p:cNvSpPr>
            <a:spLocks noGrp="1"/>
          </p:cNvSpPr>
          <p:nvPr>
            <p:ph idx="1"/>
          </p:nvPr>
        </p:nvSpPr>
        <p:spPr>
          <a:xfrm>
            <a:off x="759541" y="1432046"/>
            <a:ext cx="10515600" cy="4961227"/>
          </a:xfrm>
        </p:spPr>
        <p:txBody>
          <a:bodyPr>
            <a:normAutofit/>
          </a:bodyPr>
          <a:lstStyle/>
          <a:p>
            <a:pPr>
              <a:buFont typeface="Wingdings" panose="05000000000000000000" pitchFamily="2" charset="2"/>
              <a:buChar char="l"/>
            </a:pPr>
            <a:r>
              <a:rPr lang="zh-CN" altLang="en-US" sz="2000" dirty="0" smtClean="0"/>
              <a:t>服务器模型。</a:t>
            </a:r>
            <a:endParaRPr lang="en-US" altLang="zh-CN" sz="2000" dirty="0" smtClean="0"/>
          </a:p>
          <a:p>
            <a:pPr>
              <a:buFont typeface="Wingdings" panose="05000000000000000000" pitchFamily="2" charset="2"/>
              <a:buChar char="Ø"/>
            </a:pPr>
            <a:r>
              <a:rPr lang="zh-CN" altLang="en-US" sz="2000" dirty="0" smtClean="0"/>
              <a:t>服务器进程：在事务的每个执行场地上创建一个服务器进程，用于执行发生在该场地上的</a:t>
            </a:r>
            <a:endParaRPr lang="en-US" altLang="zh-CN" sz="2000" dirty="0" smtClean="0"/>
          </a:p>
          <a:p>
            <a:pPr marL="0" indent="0">
              <a:buNone/>
            </a:pPr>
            <a:r>
              <a:rPr lang="en-US" altLang="zh-CN" sz="2000" dirty="0"/>
              <a:t> </a:t>
            </a:r>
            <a:r>
              <a:rPr lang="en-US" altLang="zh-CN" sz="2000" dirty="0" smtClean="0"/>
              <a:t>  </a:t>
            </a:r>
            <a:r>
              <a:rPr lang="zh-CN" altLang="en-US" sz="2000" dirty="0" smtClean="0"/>
              <a:t>所有子事务。</a:t>
            </a:r>
            <a:endParaRPr lang="en-US" altLang="zh-CN" sz="2000" dirty="0" smtClean="0"/>
          </a:p>
          <a:p>
            <a:pPr>
              <a:buFont typeface="Wingdings" panose="05000000000000000000" pitchFamily="2" charset="2"/>
              <a:buChar char="Ø"/>
            </a:pPr>
            <a:r>
              <a:rPr lang="zh-CN" altLang="en-US" sz="2000" dirty="0" smtClean="0"/>
              <a:t>协调</a:t>
            </a:r>
            <a:r>
              <a:rPr lang="zh-CN" altLang="en-US" sz="2000" dirty="0"/>
              <a:t>者</a:t>
            </a:r>
            <a:r>
              <a:rPr lang="zh-CN" altLang="en-US" sz="2000" dirty="0" smtClean="0"/>
              <a:t>进程：协调各子事务的操作，复制全局事务程序。</a:t>
            </a:r>
            <a:endParaRPr lang="zh-CN" altLang="en-US" sz="2000" dirty="0"/>
          </a:p>
        </p:txBody>
      </p:sp>
      <p:sp>
        <p:nvSpPr>
          <p:cNvPr id="4" name="矩形 3"/>
          <p:cNvSpPr/>
          <p:nvPr/>
        </p:nvSpPr>
        <p:spPr>
          <a:xfrm>
            <a:off x="301111" y="3691433"/>
            <a:ext cx="1406013"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全局事务</a:t>
            </a:r>
            <a:r>
              <a:rPr lang="en-US" altLang="zh-CN" dirty="0" smtClean="0"/>
              <a:t>1</a:t>
            </a:r>
            <a:endParaRPr lang="zh-CN" altLang="en-US" dirty="0"/>
          </a:p>
        </p:txBody>
      </p:sp>
      <p:sp>
        <p:nvSpPr>
          <p:cNvPr id="5" name="矩形 4"/>
          <p:cNvSpPr/>
          <p:nvPr/>
        </p:nvSpPr>
        <p:spPr>
          <a:xfrm>
            <a:off x="2343150" y="3691433"/>
            <a:ext cx="1511095" cy="5801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协调</a:t>
            </a:r>
            <a:r>
              <a:rPr lang="zh-CN" altLang="en-US" dirty="0" smtClean="0"/>
              <a:t>者进程</a:t>
            </a:r>
            <a:r>
              <a:rPr lang="en-US" altLang="zh-CN" dirty="0" smtClean="0"/>
              <a:t>1</a:t>
            </a:r>
            <a:endParaRPr lang="zh-CN" altLang="en-US" dirty="0"/>
          </a:p>
        </p:txBody>
      </p:sp>
      <p:sp>
        <p:nvSpPr>
          <p:cNvPr id="6" name="矩形 5"/>
          <p:cNvSpPr/>
          <p:nvPr/>
        </p:nvSpPr>
        <p:spPr>
          <a:xfrm>
            <a:off x="318319" y="4752301"/>
            <a:ext cx="1406013"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子事务</a:t>
            </a:r>
            <a:r>
              <a:rPr lang="en-US" altLang="zh-CN" dirty="0" smtClean="0"/>
              <a:t>11</a:t>
            </a:r>
            <a:endParaRPr lang="zh-CN" altLang="en-US" dirty="0"/>
          </a:p>
        </p:txBody>
      </p:sp>
      <p:sp>
        <p:nvSpPr>
          <p:cNvPr id="7" name="矩形 6"/>
          <p:cNvSpPr/>
          <p:nvPr/>
        </p:nvSpPr>
        <p:spPr>
          <a:xfrm>
            <a:off x="3608439" y="4752167"/>
            <a:ext cx="1406013"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子事务</a:t>
            </a:r>
            <a:r>
              <a:rPr lang="en-US" altLang="zh-CN" dirty="0" err="1" smtClean="0"/>
              <a:t>m1</a:t>
            </a:r>
            <a:endParaRPr lang="zh-CN" altLang="en-US" dirty="0"/>
          </a:p>
        </p:txBody>
      </p:sp>
      <p:sp>
        <p:nvSpPr>
          <p:cNvPr id="8" name="矩形 7"/>
          <p:cNvSpPr/>
          <p:nvPr/>
        </p:nvSpPr>
        <p:spPr>
          <a:xfrm>
            <a:off x="301111" y="6031086"/>
            <a:ext cx="4713341" cy="49983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服务器进程</a:t>
            </a:r>
            <a:r>
              <a:rPr lang="en-US" altLang="zh-CN" dirty="0" smtClean="0"/>
              <a:t>1</a:t>
            </a:r>
            <a:endParaRPr lang="zh-CN" altLang="en-US" dirty="0"/>
          </a:p>
        </p:txBody>
      </p:sp>
      <p:cxnSp>
        <p:nvCxnSpPr>
          <p:cNvPr id="11" name="直接箭头连接符 10"/>
          <p:cNvCxnSpPr>
            <a:endCxn id="5" idx="1"/>
          </p:cNvCxnSpPr>
          <p:nvPr/>
        </p:nvCxnSpPr>
        <p:spPr>
          <a:xfrm>
            <a:off x="1707124" y="3973677"/>
            <a:ext cx="636026" cy="7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004117" y="5332270"/>
            <a:ext cx="1" cy="66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311445" y="5355809"/>
            <a:ext cx="0" cy="64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2"/>
          </p:cNvCxnSpPr>
          <p:nvPr/>
        </p:nvCxnSpPr>
        <p:spPr>
          <a:xfrm flipH="1">
            <a:off x="1707126" y="4271536"/>
            <a:ext cx="1391572" cy="1724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303403" y="3683625"/>
            <a:ext cx="1406013"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全局事务</a:t>
            </a:r>
            <a:r>
              <a:rPr lang="en-US" altLang="zh-CN" dirty="0"/>
              <a:t>m</a:t>
            </a:r>
            <a:endParaRPr lang="zh-CN" altLang="en-US" dirty="0"/>
          </a:p>
        </p:txBody>
      </p:sp>
      <p:sp>
        <p:nvSpPr>
          <p:cNvPr id="24" name="矩形 23"/>
          <p:cNvSpPr/>
          <p:nvPr/>
        </p:nvSpPr>
        <p:spPr>
          <a:xfrm>
            <a:off x="8345442" y="3683625"/>
            <a:ext cx="1644132" cy="5801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协调</a:t>
            </a:r>
            <a:r>
              <a:rPr lang="zh-CN" altLang="en-US" dirty="0" smtClean="0"/>
              <a:t>者进程</a:t>
            </a:r>
            <a:r>
              <a:rPr lang="en-US" altLang="zh-CN" dirty="0"/>
              <a:t>m</a:t>
            </a:r>
            <a:endParaRPr lang="zh-CN" altLang="en-US" dirty="0"/>
          </a:p>
        </p:txBody>
      </p:sp>
      <p:sp>
        <p:nvSpPr>
          <p:cNvPr id="25" name="矩形 24"/>
          <p:cNvSpPr/>
          <p:nvPr/>
        </p:nvSpPr>
        <p:spPr>
          <a:xfrm>
            <a:off x="6320611" y="4744493"/>
            <a:ext cx="1406013"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子事务</a:t>
            </a:r>
            <a:r>
              <a:rPr lang="en-US" altLang="zh-CN" dirty="0" err="1" smtClean="0"/>
              <a:t>1n</a:t>
            </a:r>
            <a:endParaRPr lang="zh-CN" altLang="en-US" dirty="0"/>
          </a:p>
        </p:txBody>
      </p:sp>
      <p:sp>
        <p:nvSpPr>
          <p:cNvPr id="26" name="矩形 25"/>
          <p:cNvSpPr/>
          <p:nvPr/>
        </p:nvSpPr>
        <p:spPr>
          <a:xfrm>
            <a:off x="9610731" y="4744359"/>
            <a:ext cx="1406013"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子事务</a:t>
            </a:r>
            <a:r>
              <a:rPr lang="en-US" altLang="zh-CN" dirty="0" err="1" smtClean="0"/>
              <a:t>mn</a:t>
            </a:r>
            <a:endParaRPr lang="zh-CN" altLang="en-US" dirty="0"/>
          </a:p>
        </p:txBody>
      </p:sp>
      <p:sp>
        <p:nvSpPr>
          <p:cNvPr id="27" name="矩形 26"/>
          <p:cNvSpPr/>
          <p:nvPr/>
        </p:nvSpPr>
        <p:spPr>
          <a:xfrm>
            <a:off x="6303403" y="6023278"/>
            <a:ext cx="4713341" cy="49983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服务器进程</a:t>
            </a:r>
            <a:r>
              <a:rPr lang="en-US" altLang="zh-CN" dirty="0"/>
              <a:t>n</a:t>
            </a:r>
            <a:endParaRPr lang="zh-CN" altLang="en-US" dirty="0"/>
          </a:p>
        </p:txBody>
      </p:sp>
      <p:cxnSp>
        <p:nvCxnSpPr>
          <p:cNvPr id="28" name="直接箭头连接符 27"/>
          <p:cNvCxnSpPr>
            <a:endCxn id="24" idx="1"/>
          </p:cNvCxnSpPr>
          <p:nvPr/>
        </p:nvCxnSpPr>
        <p:spPr>
          <a:xfrm>
            <a:off x="7709416" y="3965869"/>
            <a:ext cx="636026" cy="7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006409" y="5324462"/>
            <a:ext cx="1" cy="66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0313737" y="5348001"/>
            <a:ext cx="0" cy="64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4" idx="2"/>
          </p:cNvCxnSpPr>
          <p:nvPr/>
        </p:nvCxnSpPr>
        <p:spPr>
          <a:xfrm flipH="1">
            <a:off x="7709418" y="4263728"/>
            <a:ext cx="1458090" cy="1724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6" idx="0"/>
          </p:cNvCxnSpPr>
          <p:nvPr/>
        </p:nvCxnSpPr>
        <p:spPr>
          <a:xfrm>
            <a:off x="9054904" y="4297135"/>
            <a:ext cx="1258834" cy="447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261419" y="6583275"/>
            <a:ext cx="1130709" cy="307777"/>
          </a:xfrm>
          <a:prstGeom prst="rect">
            <a:avLst/>
          </a:prstGeom>
          <a:noFill/>
        </p:spPr>
        <p:txBody>
          <a:bodyPr wrap="square" rtlCol="0">
            <a:spAutoFit/>
          </a:bodyPr>
          <a:lstStyle/>
          <a:p>
            <a:r>
              <a:rPr lang="zh-CN" altLang="en-US" sz="1400" dirty="0" smtClean="0"/>
              <a:t>场地</a:t>
            </a:r>
            <a:r>
              <a:rPr lang="en-US" altLang="zh-CN" sz="1400" dirty="0" smtClean="0"/>
              <a:t>1</a:t>
            </a:r>
            <a:endParaRPr lang="zh-CN" altLang="en-US" sz="1400" dirty="0"/>
          </a:p>
        </p:txBody>
      </p:sp>
      <p:sp>
        <p:nvSpPr>
          <p:cNvPr id="34" name="文本框 33"/>
          <p:cNvSpPr txBox="1"/>
          <p:nvPr/>
        </p:nvSpPr>
        <p:spPr>
          <a:xfrm>
            <a:off x="7970280" y="6583275"/>
            <a:ext cx="1130709" cy="307777"/>
          </a:xfrm>
          <a:prstGeom prst="rect">
            <a:avLst/>
          </a:prstGeom>
          <a:noFill/>
        </p:spPr>
        <p:txBody>
          <a:bodyPr wrap="square" rtlCol="0">
            <a:spAutoFit/>
          </a:bodyPr>
          <a:lstStyle/>
          <a:p>
            <a:r>
              <a:rPr lang="zh-CN" altLang="en-US" sz="1400" dirty="0" smtClean="0"/>
              <a:t>场地</a:t>
            </a:r>
            <a:r>
              <a:rPr lang="en-US" altLang="zh-CN" sz="1400" dirty="0"/>
              <a:t>n</a:t>
            </a:r>
            <a:endParaRPr lang="zh-CN" altLang="en-US" sz="1400" dirty="0"/>
          </a:p>
        </p:txBody>
      </p:sp>
      <p:cxnSp>
        <p:nvCxnSpPr>
          <p:cNvPr id="38" name="直接箭头连接符 37"/>
          <p:cNvCxnSpPr>
            <a:stCxn id="5" idx="3"/>
          </p:cNvCxnSpPr>
          <p:nvPr/>
        </p:nvCxnSpPr>
        <p:spPr>
          <a:xfrm>
            <a:off x="3854245" y="3981485"/>
            <a:ext cx="3048000" cy="201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895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563222"/>
            <a:ext cx="10515600" cy="1006475"/>
          </a:xfrm>
        </p:spPr>
        <p:txBody>
          <a:bodyPr>
            <a:normAutofit fontScale="90000"/>
          </a:bodyPr>
          <a:lstStyle/>
          <a:p>
            <a:r>
              <a:rPr lang="zh-CN" altLang="en-US" b="1" dirty="0"/>
              <a:t>对比</a:t>
            </a:r>
            <a:r>
              <a:rPr lang="en-US" altLang="zh-CN" b="1" dirty="0"/>
              <a:t/>
            </a:r>
            <a:br>
              <a:rPr lang="en-US" altLang="zh-CN" b="1" dirty="0"/>
            </a:br>
            <a:endParaRPr lang="zh-CN" altLang="en-US" dirty="0"/>
          </a:p>
        </p:txBody>
      </p:sp>
      <p:sp>
        <p:nvSpPr>
          <p:cNvPr id="9" name="内容占位符 8"/>
          <p:cNvSpPr>
            <a:spLocks noGrp="1"/>
          </p:cNvSpPr>
          <p:nvPr>
            <p:ph idx="1"/>
          </p:nvPr>
        </p:nvSpPr>
        <p:spPr/>
        <p:txBody>
          <a:bodyPr/>
          <a:lstStyle/>
          <a:p>
            <a:pPr marL="0" indent="0">
              <a:buNone/>
            </a:pPr>
            <a:r>
              <a:rPr lang="zh-CN" altLang="en-US" dirty="0" smtClean="0"/>
              <a:t>同进程模型相比，服务器模型减少了进程的创建与切换所带来的开</a:t>
            </a:r>
            <a:endParaRPr lang="en-US" altLang="zh-CN" dirty="0" smtClean="0"/>
          </a:p>
          <a:p>
            <a:pPr marL="0" indent="0">
              <a:buNone/>
            </a:pPr>
            <a:r>
              <a:rPr lang="zh-CN" altLang="en-US" dirty="0" smtClean="0"/>
              <a:t>销，但也降低了数据的分布式处理能力。</a:t>
            </a:r>
            <a:endParaRPr lang="zh-CN" altLang="en-US" dirty="0"/>
          </a:p>
        </p:txBody>
      </p:sp>
    </p:spTree>
    <p:extLst>
      <p:ext uri="{BB962C8B-B14F-4D97-AF65-F5344CB8AC3E}">
        <p14:creationId xmlns:p14="http://schemas.microsoft.com/office/powerpoint/2010/main" val="1055375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4000" dirty="0"/>
              <a:t>几种</a:t>
            </a:r>
            <a:r>
              <a:rPr lang="zh-CN" altLang="en-US" sz="4000" dirty="0" smtClean="0"/>
              <a:t>分布式</a:t>
            </a:r>
            <a:r>
              <a:rPr lang="zh-CN" altLang="zh-CN" sz="4000" dirty="0" smtClean="0"/>
              <a:t>一致性</a:t>
            </a:r>
            <a:r>
              <a:rPr lang="zh-CN" altLang="zh-CN" sz="4000" dirty="0"/>
              <a:t>协议</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en-US" sz="2400" dirty="0" smtClean="0"/>
              <a:t>分布式一致性协议是实现强一致性和高可用的重要基础。</a:t>
            </a:r>
            <a:endParaRPr lang="en-US" altLang="zh-CN" sz="2400" dirty="0" smtClean="0"/>
          </a:p>
          <a:p>
            <a:pPr marL="0" indent="0">
              <a:buNone/>
            </a:pPr>
            <a:r>
              <a:rPr lang="zh-CN" altLang="en-US" sz="2400" dirty="0" smtClean="0"/>
              <a:t>主要介绍</a:t>
            </a:r>
            <a:r>
              <a:rPr lang="en-US" altLang="zh-CN" sz="2400" dirty="0" smtClean="0"/>
              <a:t>4</a:t>
            </a:r>
            <a:r>
              <a:rPr lang="zh-CN" altLang="en-US" sz="2400" dirty="0" smtClean="0"/>
              <a:t>种分布式一致性协议以及它们的联系、对比：</a:t>
            </a:r>
            <a:endParaRPr lang="en-US" altLang="zh-CN" dirty="0" smtClean="0"/>
          </a:p>
          <a:p>
            <a:pPr>
              <a:buFont typeface="Wingdings" panose="05000000000000000000" pitchFamily="2" charset="2"/>
              <a:buChar char="Ø"/>
            </a:pPr>
            <a:r>
              <a:rPr lang="en-US" altLang="zh-CN" dirty="0" smtClean="0"/>
              <a:t>2PC</a:t>
            </a:r>
          </a:p>
          <a:p>
            <a:pPr>
              <a:buFont typeface="Wingdings" panose="05000000000000000000" pitchFamily="2" charset="2"/>
              <a:buChar char="Ø"/>
            </a:pPr>
            <a:r>
              <a:rPr lang="en-US" altLang="zh-CN" dirty="0" smtClean="0"/>
              <a:t>Quorum</a:t>
            </a:r>
          </a:p>
          <a:p>
            <a:pPr>
              <a:buFont typeface="Wingdings" panose="05000000000000000000" pitchFamily="2" charset="2"/>
              <a:buChar char="Ø"/>
            </a:pPr>
            <a:r>
              <a:rPr lang="en-US" altLang="zh-CN" dirty="0" smtClean="0"/>
              <a:t>Paxos</a:t>
            </a:r>
          </a:p>
          <a:p>
            <a:pPr>
              <a:buFont typeface="Wingdings" panose="05000000000000000000" pitchFamily="2" charset="2"/>
              <a:buChar char="Ø"/>
            </a:pPr>
            <a:r>
              <a:rPr lang="en-US" altLang="zh-CN" dirty="0" smtClean="0"/>
              <a:t>Raft</a:t>
            </a: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233458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zh-CN" sz="4000" dirty="0"/>
              <a:t>两段提交协议（</a:t>
            </a:r>
            <a:r>
              <a:rPr lang="en-US" altLang="zh-CN" sz="4000" dirty="0"/>
              <a:t>2 Phase Commit</a:t>
            </a:r>
            <a:r>
              <a:rPr lang="zh-CN" altLang="zh-CN" sz="4000" dirty="0"/>
              <a:t>）</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en-US" sz="2000" b="1" dirty="0" smtClean="0"/>
              <a:t>背景</a:t>
            </a:r>
            <a:r>
              <a:rPr lang="en-US" altLang="zh-CN" sz="2000" b="1" dirty="0" smtClean="0"/>
              <a:t>:    </a:t>
            </a:r>
          </a:p>
          <a:p>
            <a:pPr marL="0" indent="0">
              <a:buNone/>
            </a:pPr>
            <a:r>
              <a:rPr lang="en-US" altLang="zh-CN" sz="2000" dirty="0" smtClean="0"/>
              <a:t>      </a:t>
            </a:r>
            <a:r>
              <a:rPr lang="zh-CN" altLang="zh-CN" sz="2000" dirty="0" smtClean="0"/>
              <a:t>一</a:t>
            </a:r>
            <a:r>
              <a:rPr lang="zh-CN" altLang="zh-CN" sz="2000" dirty="0"/>
              <a:t>个分布式事务在执行时将分解为多个场地上的事务执行。所有子事务均被正确提交是分布式事务提交的前提，当发生故障要废弃全局事务时，所有局部操作也应废弃</a:t>
            </a:r>
            <a:r>
              <a:rPr lang="zh-CN" altLang="zh-CN" sz="2000" dirty="0" smtClean="0"/>
              <a:t>。</a:t>
            </a:r>
            <a:endParaRPr lang="en-US" altLang="zh-CN" sz="2000" dirty="0" smtClean="0"/>
          </a:p>
          <a:p>
            <a:pPr marL="0" indent="0">
              <a:buNone/>
            </a:pPr>
            <a:r>
              <a:rPr lang="en-US" altLang="zh-CN" sz="2000" dirty="0" smtClean="0"/>
              <a:t>     </a:t>
            </a:r>
            <a:r>
              <a:rPr lang="zh-CN" altLang="zh-CN" sz="2000" dirty="0" smtClean="0"/>
              <a:t>为了</a:t>
            </a:r>
            <a:r>
              <a:rPr lang="zh-CN" altLang="zh-CN" sz="2000" dirty="0"/>
              <a:t>完成各个场地的子事务，全局事务必须为每一子事务在相应的场地上创建一个代理者进程（也称局部进程或子进程），同时为了协调各子事务的操作，全局事务还要启动一个协调者进程，来控制和协调各代理者间的操作。</a:t>
            </a:r>
          </a:p>
          <a:p>
            <a:pPr marL="0" indent="0">
              <a:buNone/>
            </a:pPr>
            <a:r>
              <a:rPr lang="zh-CN" altLang="en-US" sz="2000" b="1" dirty="0"/>
              <a:t>两</a:t>
            </a:r>
            <a:r>
              <a:rPr lang="zh-CN" altLang="en-US" sz="2000" b="1" dirty="0" smtClean="0"/>
              <a:t>个概念：</a:t>
            </a:r>
            <a:endParaRPr lang="en-US" altLang="zh-CN" sz="2000" b="1" dirty="0" smtClean="0"/>
          </a:p>
          <a:p>
            <a:pPr lvl="0"/>
            <a:r>
              <a:rPr lang="zh-CN" altLang="zh-CN" sz="2000" dirty="0"/>
              <a:t>协调者：在事务各个代理中指定一个特殊代理（根代理），负责决定所有子事务的提交或废弃。掌握全局事务提交或废弃的决定权。</a:t>
            </a:r>
          </a:p>
          <a:p>
            <a:pPr lvl="0"/>
            <a:r>
              <a:rPr lang="zh-CN" altLang="zh-CN" sz="2000" dirty="0"/>
              <a:t>参与者：除协调者之外的其他代理（子代理），负责各个子事务的提交或废弃。负责在本地数据库执行数据存取操作，并向协调者提出子事务提交或废弃的意向。</a:t>
            </a:r>
          </a:p>
          <a:p>
            <a:pPr marL="0" indent="0">
              <a:buNone/>
            </a:pPr>
            <a:endParaRPr lang="zh-CN" altLang="en-US" dirty="0"/>
          </a:p>
        </p:txBody>
      </p:sp>
    </p:spTree>
    <p:extLst>
      <p:ext uri="{BB962C8B-B14F-4D97-AF65-F5344CB8AC3E}">
        <p14:creationId xmlns:p14="http://schemas.microsoft.com/office/powerpoint/2010/main" val="4013356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2PC</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en-US" dirty="0" smtClean="0"/>
              <a:t>基本思想：</a:t>
            </a:r>
            <a:endParaRPr lang="en-US" altLang="zh-CN" dirty="0" smtClean="0"/>
          </a:p>
          <a:p>
            <a:pPr marL="0" indent="0">
              <a:buNone/>
            </a:pPr>
            <a:r>
              <a:rPr lang="en-US" altLang="zh-CN" sz="2000" dirty="0" smtClean="0"/>
              <a:t>2PC</a:t>
            </a:r>
            <a:r>
              <a:rPr lang="zh-CN" altLang="zh-CN" sz="2000" dirty="0"/>
              <a:t>是为了实现分布式事务提交而采用的协议。可分为两个阶段：</a:t>
            </a:r>
          </a:p>
          <a:p>
            <a:pPr lvl="0"/>
            <a:r>
              <a:rPr lang="zh-CN" altLang="zh-CN" sz="2000" dirty="0"/>
              <a:t>决定阶段：由协调者向各个参与者发出“预提交（</a:t>
            </a:r>
            <a:r>
              <a:rPr lang="en-US" altLang="zh-CN" sz="2000" dirty="0"/>
              <a:t>Prepare</a:t>
            </a:r>
            <a:r>
              <a:rPr lang="zh-CN" altLang="zh-CN" sz="2000" dirty="0"/>
              <a:t>）”命令，然后等待回答，若所有参与者返回“准备提交（</a:t>
            </a:r>
            <a:r>
              <a:rPr lang="en-US" altLang="zh-CN" sz="2000" dirty="0"/>
              <a:t>Ready</a:t>
            </a:r>
            <a:r>
              <a:rPr lang="zh-CN" altLang="zh-CN" sz="2000" dirty="0"/>
              <a:t>）”</a:t>
            </a:r>
            <a:r>
              <a:rPr lang="en-US" altLang="zh-CN" sz="2000" dirty="0"/>
              <a:t>,</a:t>
            </a:r>
            <a:r>
              <a:rPr lang="zh-CN" altLang="zh-CN" sz="2000" dirty="0"/>
              <a:t>则该事务满足提交条件。如果至少一个子事务返回“准备废弃（</a:t>
            </a:r>
            <a:r>
              <a:rPr lang="en-US" altLang="zh-CN" sz="2000" dirty="0"/>
              <a:t>Abort</a:t>
            </a:r>
            <a:r>
              <a:rPr lang="zh-CN" altLang="zh-CN" sz="2000" dirty="0"/>
              <a:t>）”，则该事务不能提交。</a:t>
            </a:r>
          </a:p>
          <a:p>
            <a:pPr lvl="0"/>
            <a:r>
              <a:rPr lang="zh-CN" altLang="zh-CN" sz="2000" dirty="0"/>
              <a:t>执行阶段：在事务具备提交条件情况下，协调者向各个参与者发出“提交（</a:t>
            </a:r>
            <a:r>
              <a:rPr lang="en-US" altLang="zh-CN" sz="2000" dirty="0"/>
              <a:t>Commit</a:t>
            </a:r>
            <a:r>
              <a:rPr lang="zh-CN" altLang="zh-CN" sz="2000" dirty="0"/>
              <a:t>）”命令，各个参与者执行提交；否则协调者向各个参与者发出“废弃（</a:t>
            </a:r>
            <a:r>
              <a:rPr lang="en-US" altLang="zh-CN" sz="2000" dirty="0"/>
              <a:t>Abort</a:t>
            </a:r>
            <a:r>
              <a:rPr lang="zh-CN" altLang="zh-CN" sz="2000" dirty="0"/>
              <a:t>）”命令，各个参与者执行废弃，取消对数据库的修改。无论是“提交”还是“废弃”，各个参与者执行完毕后都要向协调者返回“确认（</a:t>
            </a:r>
            <a:r>
              <a:rPr lang="en-US" altLang="zh-CN" sz="2000" dirty="0"/>
              <a:t>Ack</a:t>
            </a:r>
            <a:r>
              <a:rPr lang="zh-CN" altLang="zh-CN" sz="2000" dirty="0"/>
              <a:t>）”应答，通知协调者事务执行结束。</a:t>
            </a:r>
          </a:p>
          <a:p>
            <a:pPr marL="0" indent="0">
              <a:buNone/>
            </a:pPr>
            <a:endParaRPr lang="zh-CN" altLang="en-US" dirty="0"/>
          </a:p>
        </p:txBody>
      </p:sp>
    </p:spTree>
    <p:extLst>
      <p:ext uri="{BB962C8B-B14F-4D97-AF65-F5344CB8AC3E}">
        <p14:creationId xmlns:p14="http://schemas.microsoft.com/office/powerpoint/2010/main" val="3791478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2PC</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en-US" dirty="0" smtClean="0"/>
              <a:t>问题：</a:t>
            </a:r>
            <a:endParaRPr lang="en-US" altLang="zh-CN" dirty="0" smtClean="0"/>
          </a:p>
          <a:p>
            <a:pPr marL="0" indent="0">
              <a:buNone/>
            </a:pPr>
            <a:r>
              <a:rPr lang="en-US" altLang="zh-CN" dirty="0" smtClean="0"/>
              <a:t>     2PC</a:t>
            </a:r>
            <a:r>
              <a:rPr lang="zh-CN" altLang="zh-CN" dirty="0"/>
              <a:t>保证分布式事务执行的原子性。但如果在</a:t>
            </a:r>
            <a:r>
              <a:rPr lang="en-US" altLang="zh-CN" dirty="0"/>
              <a:t>2PC</a:t>
            </a:r>
            <a:r>
              <a:rPr lang="zh-CN" altLang="zh-CN" dirty="0"/>
              <a:t>执行过程中出现协调者故障或网络故障，使得参与者不能及时收到协调者发送的“提交”命令时，那么参与者将处于等待状态，直到获得所需要的信息才能做出决定</a:t>
            </a:r>
            <a:r>
              <a:rPr lang="zh-CN" altLang="zh-CN" dirty="0" smtClean="0"/>
              <a:t>。</a:t>
            </a:r>
            <a:endParaRPr lang="en-US" altLang="zh-CN" dirty="0" smtClean="0"/>
          </a:p>
          <a:p>
            <a:pPr marL="0" indent="0">
              <a:buNone/>
            </a:pPr>
            <a:r>
              <a:rPr lang="en-US" altLang="zh-CN" dirty="0" smtClean="0"/>
              <a:t>     </a:t>
            </a:r>
            <a:r>
              <a:rPr lang="zh-CN" altLang="en-US" dirty="0" smtClean="0"/>
              <a:t>阻塞问题：</a:t>
            </a:r>
            <a:r>
              <a:rPr lang="zh-CN" altLang="zh-CN" dirty="0" smtClean="0"/>
              <a:t>在</a:t>
            </a:r>
            <a:r>
              <a:rPr lang="zh-CN" altLang="zh-CN" dirty="0"/>
              <a:t>故障恢复前，参与者的行为停留不前，子事务所占用的系统资源也不能被释放，事务进入阻塞状态，降低系统可靠性和可用性</a:t>
            </a:r>
            <a:r>
              <a:rPr lang="zh-CN" altLang="zh-CN" dirty="0" smtClean="0"/>
              <a:t>。</a:t>
            </a:r>
            <a:endParaRPr lang="en-US" altLang="zh-CN" dirty="0" smtClean="0"/>
          </a:p>
        </p:txBody>
      </p:sp>
    </p:spTree>
    <p:extLst>
      <p:ext uri="{BB962C8B-B14F-4D97-AF65-F5344CB8AC3E}">
        <p14:creationId xmlns:p14="http://schemas.microsoft.com/office/powerpoint/2010/main" val="3513526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Quorum</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zh-CN" sz="2000" dirty="0" smtClean="0"/>
              <a:t>当需要修改数据时，就需要更新所有的副本数据，这样才能保证数据的一致（</a:t>
            </a:r>
            <a:r>
              <a:rPr lang="en-US" altLang="zh-CN" sz="2000" dirty="0" smtClean="0"/>
              <a:t>Consistency</a:t>
            </a:r>
            <a:r>
              <a:rPr lang="zh-CN" altLang="zh-CN" sz="2000" dirty="0" smtClean="0"/>
              <a:t>）。</a:t>
            </a:r>
            <a:endParaRPr lang="en-US" altLang="zh-CN" sz="2000" dirty="0" smtClean="0"/>
          </a:p>
          <a:p>
            <a:pPr marL="0" indent="0">
              <a:buNone/>
            </a:pPr>
            <a:endParaRPr lang="en-US" altLang="zh-CN" sz="2000" dirty="0" smtClean="0"/>
          </a:p>
          <a:p>
            <a:pPr marL="0" indent="0">
              <a:buNone/>
            </a:pPr>
            <a:r>
              <a:rPr lang="zh-CN" altLang="zh-CN" sz="2000" dirty="0" smtClean="0"/>
              <a:t>那么有没有一种方案能够不需要更新完全部的数据，但又保证返回给用户的是有效数据的解决方案呢？</a:t>
            </a:r>
            <a:endParaRPr lang="en-US" altLang="zh-CN" sz="2000" dirty="0" smtClean="0"/>
          </a:p>
        </p:txBody>
      </p:sp>
    </p:spTree>
    <p:extLst>
      <p:ext uri="{BB962C8B-B14F-4D97-AF65-F5344CB8AC3E}">
        <p14:creationId xmlns:p14="http://schemas.microsoft.com/office/powerpoint/2010/main" val="315061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err="1" smtClean="0"/>
              <a:t>WARO</a:t>
            </a:r>
            <a:r>
              <a:rPr lang="zh-CN" altLang="en-US" sz="4000" dirty="0"/>
              <a:t>机制</a:t>
            </a:r>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en-US" altLang="zh-CN" sz="2000" dirty="0" err="1"/>
              <a:t>WARO</a:t>
            </a:r>
            <a:r>
              <a:rPr lang="en-US" altLang="zh-CN" sz="2000" dirty="0"/>
              <a:t>(Write All Read one)</a:t>
            </a:r>
            <a:r>
              <a:rPr lang="zh-CN" altLang="zh-CN" sz="2000" dirty="0"/>
              <a:t>是一种简单的副本控制协议，当</a:t>
            </a:r>
            <a:r>
              <a:rPr lang="en-US" altLang="zh-CN" sz="2000" dirty="0"/>
              <a:t>Client</a:t>
            </a:r>
            <a:r>
              <a:rPr lang="zh-CN" altLang="zh-CN" sz="2000" dirty="0"/>
              <a:t>请求向某副本写数据时</a:t>
            </a:r>
            <a:r>
              <a:rPr lang="en-US" altLang="zh-CN" sz="2000" dirty="0"/>
              <a:t>(</a:t>
            </a:r>
            <a:r>
              <a:rPr lang="zh-CN" altLang="zh-CN" sz="2000" dirty="0"/>
              <a:t>更新数据</a:t>
            </a:r>
            <a:r>
              <a:rPr lang="en-US" altLang="zh-CN" sz="2000" dirty="0"/>
              <a:t>)</a:t>
            </a:r>
            <a:r>
              <a:rPr lang="zh-CN" altLang="zh-CN" sz="2000" dirty="0"/>
              <a:t>，只有当所有的副本都更新成功之后，这次写操作才算成功，否则视为失败</a:t>
            </a:r>
            <a:r>
              <a:rPr lang="zh-CN" altLang="zh-CN" sz="2000" dirty="0" smtClean="0"/>
              <a:t>。</a:t>
            </a:r>
            <a:endParaRPr lang="en-US" altLang="zh-CN" sz="2000" dirty="0" smtClean="0"/>
          </a:p>
          <a:p>
            <a:pPr marL="0" indent="0">
              <a:buNone/>
            </a:pPr>
            <a:endParaRPr lang="en-US" altLang="zh-CN" sz="2000" dirty="0" smtClean="0"/>
          </a:p>
          <a:p>
            <a:pPr marL="0" indent="0">
              <a:buNone/>
            </a:pPr>
            <a:r>
              <a:rPr lang="zh-CN" altLang="zh-CN" sz="2000" dirty="0"/>
              <a:t>从这里可以看出两点</a:t>
            </a:r>
            <a:r>
              <a:rPr lang="zh-CN" altLang="zh-CN" sz="2000" dirty="0" smtClean="0"/>
              <a:t>：</a:t>
            </a:r>
            <a:endParaRPr lang="en-US" altLang="zh-CN" sz="2000" dirty="0" smtClean="0"/>
          </a:p>
          <a:p>
            <a:pPr marL="0" indent="0">
              <a:buNone/>
            </a:pPr>
            <a:r>
              <a:rPr lang="zh-CN" altLang="zh-CN" sz="2000" dirty="0"/>
              <a:t>①写操作很脆弱，因为只要有一个副本更新失败，此次写操作就视为失败了</a:t>
            </a:r>
            <a:r>
              <a:rPr lang="zh-CN" altLang="zh-CN" sz="2000" dirty="0" smtClean="0"/>
              <a:t>。</a:t>
            </a:r>
            <a:endParaRPr lang="en-US" altLang="zh-CN" sz="2000" dirty="0" smtClean="0"/>
          </a:p>
          <a:p>
            <a:pPr marL="0" indent="0">
              <a:buNone/>
            </a:pPr>
            <a:r>
              <a:rPr lang="zh-CN" altLang="zh-CN" sz="2000" dirty="0" smtClean="0"/>
              <a:t>②</a:t>
            </a:r>
            <a:r>
              <a:rPr lang="zh-CN" altLang="zh-CN" sz="2000" dirty="0"/>
              <a:t>读操作很简单</a:t>
            </a:r>
            <a:r>
              <a:rPr lang="zh-CN" altLang="zh-CN" sz="2000" dirty="0" smtClean="0"/>
              <a:t>，</a:t>
            </a:r>
            <a:r>
              <a:rPr lang="zh-CN" altLang="zh-CN" sz="2000" dirty="0"/>
              <a:t>只需要读任何一个副本上的数据即</a:t>
            </a:r>
            <a:r>
              <a:rPr lang="zh-CN" altLang="zh-CN" sz="2000" dirty="0" smtClean="0"/>
              <a:t>可</a:t>
            </a:r>
            <a:endParaRPr lang="en-US" altLang="zh-CN" sz="2000" dirty="0" smtClean="0"/>
          </a:p>
          <a:p>
            <a:pPr marL="0" indent="0">
              <a:buNone/>
            </a:pPr>
            <a:endParaRPr lang="zh-CN" altLang="zh-CN" sz="2000" dirty="0"/>
          </a:p>
          <a:p>
            <a:pPr marL="0" indent="0">
              <a:buNone/>
            </a:pPr>
            <a:r>
              <a:rPr lang="en-US" altLang="zh-CN" sz="2000" dirty="0" err="1"/>
              <a:t>WARO</a:t>
            </a:r>
            <a:r>
              <a:rPr lang="zh-CN" altLang="zh-CN" sz="2000" dirty="0"/>
              <a:t>牺牲了更新服务的可用性，最大程度地增强了读服务的可用性。而</a:t>
            </a:r>
            <a:r>
              <a:rPr lang="en-US" altLang="zh-CN" sz="2000" dirty="0"/>
              <a:t>Quorum</a:t>
            </a:r>
            <a:r>
              <a:rPr lang="zh-CN" altLang="zh-CN" sz="2000" dirty="0"/>
              <a:t>就是更新服务和读服务之间进行一个折衷</a:t>
            </a:r>
            <a:r>
              <a:rPr lang="zh-CN" altLang="zh-CN" sz="2000" dirty="0" smtClean="0"/>
              <a:t>。</a:t>
            </a:r>
            <a:endParaRPr lang="en-US" altLang="zh-CN" sz="2000" dirty="0" smtClean="0"/>
          </a:p>
          <a:p>
            <a:pPr marL="0" indent="0">
              <a:buNone/>
            </a:pPr>
            <a:r>
              <a:rPr lang="zh-CN" altLang="zh-CN" sz="2000" dirty="0"/>
              <a:t>采用</a:t>
            </a:r>
            <a:r>
              <a:rPr lang="en-US" altLang="zh-CN" sz="2000" dirty="0"/>
              <a:t>Quorum</a:t>
            </a:r>
            <a:r>
              <a:rPr lang="zh-CN" altLang="zh-CN" sz="2000" dirty="0"/>
              <a:t>机制后，写操作需要即刻完成的副本数减少，读操作需要成功读取的副本数</a:t>
            </a:r>
            <a:r>
              <a:rPr lang="zh-CN" altLang="zh-CN" sz="2000" dirty="0" smtClean="0"/>
              <a:t>增加</a:t>
            </a:r>
            <a:r>
              <a:rPr lang="zh-CN" altLang="en-US" sz="2000" dirty="0" smtClean="0"/>
              <a:t>，</a:t>
            </a:r>
            <a:r>
              <a:rPr lang="zh-CN" altLang="zh-CN" sz="2000" dirty="0"/>
              <a:t>一定程度上平衡了读写两种操作，系统整体性能会得到提升。</a:t>
            </a:r>
          </a:p>
          <a:p>
            <a:pPr marL="0" indent="0">
              <a:buNone/>
            </a:pPr>
            <a:endParaRPr lang="en-US" altLang="zh-CN" sz="2000" dirty="0" smtClean="0"/>
          </a:p>
        </p:txBody>
      </p:sp>
    </p:spTree>
    <p:extLst>
      <p:ext uri="{BB962C8B-B14F-4D97-AF65-F5344CB8AC3E}">
        <p14:creationId xmlns:p14="http://schemas.microsoft.com/office/powerpoint/2010/main" val="4054674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Quorum</a:t>
            </a:r>
            <a:r>
              <a:rPr lang="zh-CN" altLang="en-US" sz="4000" dirty="0" smtClean="0"/>
              <a:t>机制</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en-US" altLang="zh-CN" sz="2400" dirty="0"/>
              <a:t>Quorum</a:t>
            </a:r>
            <a:r>
              <a:rPr lang="zh-CN" altLang="zh-CN" sz="2400" dirty="0"/>
              <a:t>机制是</a:t>
            </a:r>
            <a:r>
              <a:rPr lang="en-US" altLang="zh-CN" sz="2400" dirty="0"/>
              <a:t>“</a:t>
            </a:r>
            <a:r>
              <a:rPr lang="zh-CN" altLang="zh-CN" sz="2400" dirty="0"/>
              <a:t>抽屉原理</a:t>
            </a:r>
            <a:r>
              <a:rPr lang="en-US" altLang="zh-CN" sz="2400" dirty="0"/>
              <a:t>”</a:t>
            </a:r>
            <a:r>
              <a:rPr lang="zh-CN" altLang="zh-CN" sz="2400" dirty="0"/>
              <a:t>的一个应用。定义如下</a:t>
            </a:r>
            <a:r>
              <a:rPr lang="zh-CN" altLang="zh-CN" sz="2400" dirty="0" smtClean="0"/>
              <a:t>：</a:t>
            </a:r>
            <a:endParaRPr lang="en-US" altLang="zh-CN" sz="2400" dirty="0" smtClean="0"/>
          </a:p>
          <a:p>
            <a:pPr marL="0" indent="0">
              <a:buNone/>
            </a:pPr>
            <a:r>
              <a:rPr lang="zh-CN" altLang="zh-CN" sz="2400" dirty="0" smtClean="0"/>
              <a:t>假设</a:t>
            </a:r>
            <a:r>
              <a:rPr lang="zh-CN" altLang="zh-CN" sz="2400" dirty="0"/>
              <a:t>有</a:t>
            </a:r>
            <a:r>
              <a:rPr lang="en-US" altLang="zh-CN" sz="2400" dirty="0"/>
              <a:t>N</a:t>
            </a:r>
            <a:r>
              <a:rPr lang="zh-CN" altLang="zh-CN" sz="2400" dirty="0"/>
              <a:t>个副本，更新操作</a:t>
            </a:r>
            <a:r>
              <a:rPr lang="en-US" altLang="zh-CN" sz="2400" dirty="0"/>
              <a:t>wi </a:t>
            </a:r>
            <a:r>
              <a:rPr lang="zh-CN" altLang="zh-CN" sz="2400" dirty="0"/>
              <a:t>在</a:t>
            </a:r>
            <a:r>
              <a:rPr lang="en-US" altLang="zh-CN" sz="2400" dirty="0"/>
              <a:t>W</a:t>
            </a:r>
            <a:r>
              <a:rPr lang="zh-CN" altLang="zh-CN" sz="2400" dirty="0"/>
              <a:t>个副本中更新成功之后，才认为此次更新操作</a:t>
            </a:r>
            <a:r>
              <a:rPr lang="en-US" altLang="zh-CN" sz="2400" dirty="0"/>
              <a:t>wi </a:t>
            </a:r>
            <a:r>
              <a:rPr lang="zh-CN" altLang="zh-CN" sz="2400" dirty="0"/>
              <a:t>成功。称成功提交的更新操作对应的数据为：</a:t>
            </a:r>
            <a:r>
              <a:rPr lang="en-US" altLang="zh-CN" sz="2400" dirty="0"/>
              <a:t>“</a:t>
            </a:r>
            <a:r>
              <a:rPr lang="zh-CN" altLang="zh-CN" sz="2400" dirty="0"/>
              <a:t>成功提交的数据</a:t>
            </a:r>
            <a:r>
              <a:rPr lang="en-US" altLang="zh-CN" sz="2400" dirty="0"/>
              <a:t>”</a:t>
            </a:r>
            <a:r>
              <a:rPr lang="zh-CN" altLang="zh-CN" sz="2400" dirty="0"/>
              <a:t>。对于读操作而言，至少需要读</a:t>
            </a:r>
            <a:r>
              <a:rPr lang="en-US" altLang="zh-CN" sz="2400" dirty="0"/>
              <a:t>R</a:t>
            </a:r>
            <a:r>
              <a:rPr lang="zh-CN" altLang="zh-CN" sz="2400" dirty="0"/>
              <a:t>个副本才能读到此次更新的数据。其中，</a:t>
            </a:r>
            <a:r>
              <a:rPr lang="en-US" altLang="zh-CN" sz="2400" dirty="0"/>
              <a:t>W+R&gt;N </a:t>
            </a:r>
            <a:r>
              <a:rPr lang="zh-CN" altLang="zh-CN" sz="2400" dirty="0"/>
              <a:t>，即</a:t>
            </a:r>
            <a:r>
              <a:rPr lang="en-US" altLang="zh-CN" sz="2400" dirty="0"/>
              <a:t>W</a:t>
            </a:r>
            <a:r>
              <a:rPr lang="zh-CN" altLang="zh-CN" sz="2400" dirty="0"/>
              <a:t>和</a:t>
            </a:r>
            <a:r>
              <a:rPr lang="en-US" altLang="zh-CN" sz="2400" dirty="0"/>
              <a:t>R</a:t>
            </a:r>
            <a:r>
              <a:rPr lang="zh-CN" altLang="zh-CN" sz="2400" dirty="0"/>
              <a:t>有重叠。一般，</a:t>
            </a:r>
            <a:r>
              <a:rPr lang="en-US" altLang="zh-CN" sz="2400" dirty="0"/>
              <a:t>W+R=</a:t>
            </a:r>
            <a:r>
              <a:rPr lang="en-US" altLang="zh-CN" sz="2400" dirty="0" err="1"/>
              <a:t>N+1</a:t>
            </a:r>
            <a:endParaRPr lang="zh-CN" altLang="zh-CN" sz="2400" dirty="0"/>
          </a:p>
          <a:p>
            <a:pPr marL="0" indent="0">
              <a:buNone/>
            </a:pPr>
            <a:endParaRPr lang="en-US" altLang="zh-CN" sz="2000" dirty="0" smtClean="0"/>
          </a:p>
        </p:txBody>
      </p:sp>
      <p:pic>
        <p:nvPicPr>
          <p:cNvPr id="4" name="图片 3"/>
          <p:cNvPicPr/>
          <p:nvPr/>
        </p:nvPicPr>
        <p:blipFill>
          <a:blip r:embed="rId3"/>
          <a:stretch>
            <a:fillRect/>
          </a:stretch>
        </p:blipFill>
        <p:spPr>
          <a:xfrm>
            <a:off x="838200" y="3446808"/>
            <a:ext cx="3665538" cy="1727864"/>
          </a:xfrm>
          <a:prstGeom prst="rect">
            <a:avLst/>
          </a:prstGeom>
        </p:spPr>
      </p:pic>
      <p:sp>
        <p:nvSpPr>
          <p:cNvPr id="5" name="文本框 4"/>
          <p:cNvSpPr txBox="1"/>
          <p:nvPr/>
        </p:nvSpPr>
        <p:spPr>
          <a:xfrm>
            <a:off x="4813406" y="3446808"/>
            <a:ext cx="6917930" cy="2585323"/>
          </a:xfrm>
          <a:prstGeom prst="rect">
            <a:avLst/>
          </a:prstGeom>
          <a:noFill/>
        </p:spPr>
        <p:txBody>
          <a:bodyPr wrap="square" rtlCol="0">
            <a:spAutoFit/>
          </a:bodyPr>
          <a:lstStyle/>
          <a:p>
            <a:r>
              <a:rPr lang="zh-CN" altLang="zh-CN" dirty="0"/>
              <a:t>假设系统中有</a:t>
            </a:r>
            <a:r>
              <a:rPr lang="en-US" altLang="zh-CN" dirty="0"/>
              <a:t>5</a:t>
            </a:r>
            <a:r>
              <a:rPr lang="zh-CN" altLang="zh-CN" dirty="0"/>
              <a:t>个副本，</a:t>
            </a:r>
            <a:r>
              <a:rPr lang="en-US" altLang="zh-CN" dirty="0"/>
              <a:t>W=3</a:t>
            </a:r>
            <a:r>
              <a:rPr lang="zh-CN" altLang="zh-CN" dirty="0"/>
              <a:t>，</a:t>
            </a:r>
            <a:r>
              <a:rPr lang="en-US" altLang="zh-CN" dirty="0"/>
              <a:t>R=3</a:t>
            </a:r>
            <a:r>
              <a:rPr lang="zh-CN" altLang="zh-CN" dirty="0" smtClean="0"/>
              <a:t>。</a:t>
            </a:r>
            <a:endParaRPr lang="en-US" altLang="zh-CN" dirty="0" smtClean="0"/>
          </a:p>
          <a:p>
            <a:r>
              <a:rPr lang="en-US" altLang="zh-CN" dirty="0" smtClean="0"/>
              <a:t>1.</a:t>
            </a:r>
            <a:r>
              <a:rPr lang="zh-CN" altLang="zh-CN" dirty="0" smtClean="0"/>
              <a:t>初始</a:t>
            </a:r>
            <a:r>
              <a:rPr lang="zh-CN" altLang="zh-CN" dirty="0"/>
              <a:t>时数据为</a:t>
            </a:r>
            <a:r>
              <a:rPr lang="en-US" altLang="zh-CN" dirty="0"/>
              <a:t>(</a:t>
            </a:r>
            <a:r>
              <a:rPr lang="en-US" altLang="zh-CN" dirty="0" err="1"/>
              <a:t>V1</a:t>
            </a:r>
            <a:r>
              <a:rPr lang="zh-CN" altLang="zh-CN" dirty="0"/>
              <a:t>，</a:t>
            </a:r>
            <a:r>
              <a:rPr lang="en-US" altLang="zh-CN" dirty="0" err="1"/>
              <a:t>V1</a:t>
            </a:r>
            <a:r>
              <a:rPr lang="zh-CN" altLang="zh-CN" dirty="0"/>
              <a:t>，</a:t>
            </a:r>
            <a:r>
              <a:rPr lang="en-US" altLang="zh-CN" dirty="0" err="1"/>
              <a:t>V1</a:t>
            </a:r>
            <a:r>
              <a:rPr lang="zh-CN" altLang="zh-CN" dirty="0"/>
              <a:t>，</a:t>
            </a:r>
            <a:r>
              <a:rPr lang="en-US" altLang="zh-CN" dirty="0" err="1"/>
              <a:t>V1</a:t>
            </a:r>
            <a:r>
              <a:rPr lang="zh-CN" altLang="zh-CN" dirty="0"/>
              <a:t>，</a:t>
            </a:r>
            <a:r>
              <a:rPr lang="en-US" altLang="zh-CN" dirty="0" err="1"/>
              <a:t>V1</a:t>
            </a:r>
            <a:r>
              <a:rPr lang="zh-CN" altLang="zh-CN" dirty="0"/>
              <a:t>）</a:t>
            </a:r>
            <a:r>
              <a:rPr lang="en-US" altLang="zh-CN" dirty="0"/>
              <a:t>--</a:t>
            </a:r>
            <a:r>
              <a:rPr lang="zh-CN" altLang="zh-CN" dirty="0"/>
              <a:t>成功提交的版本号为</a:t>
            </a:r>
            <a:r>
              <a:rPr lang="en-US" altLang="zh-CN" dirty="0" smtClean="0"/>
              <a:t>1</a:t>
            </a:r>
          </a:p>
          <a:p>
            <a:endParaRPr lang="zh-CN" altLang="zh-CN" dirty="0"/>
          </a:p>
          <a:p>
            <a:r>
              <a:rPr lang="en-US" altLang="zh-CN" dirty="0" smtClean="0"/>
              <a:t>2.</a:t>
            </a:r>
            <a:r>
              <a:rPr lang="zh-CN" altLang="zh-CN" dirty="0" smtClean="0"/>
              <a:t>当</a:t>
            </a:r>
            <a:r>
              <a:rPr lang="zh-CN" altLang="zh-CN" dirty="0"/>
              <a:t>某次更新操作在</a:t>
            </a:r>
            <a:r>
              <a:rPr lang="en-US" altLang="zh-CN" dirty="0"/>
              <a:t>3</a:t>
            </a:r>
            <a:r>
              <a:rPr lang="zh-CN" altLang="zh-CN" dirty="0"/>
              <a:t>个副本上成功后，就认为此次更新操作成功。数据变成：</a:t>
            </a:r>
            <a:r>
              <a:rPr lang="en-US" altLang="zh-CN" dirty="0"/>
              <a:t>(</a:t>
            </a:r>
            <a:r>
              <a:rPr lang="en-US" altLang="zh-CN" dirty="0" err="1"/>
              <a:t>V2</a:t>
            </a:r>
            <a:r>
              <a:rPr lang="zh-CN" altLang="zh-CN" dirty="0"/>
              <a:t>，</a:t>
            </a:r>
            <a:r>
              <a:rPr lang="en-US" altLang="zh-CN" dirty="0" err="1"/>
              <a:t>V2</a:t>
            </a:r>
            <a:r>
              <a:rPr lang="zh-CN" altLang="zh-CN" dirty="0"/>
              <a:t>，</a:t>
            </a:r>
            <a:r>
              <a:rPr lang="en-US" altLang="zh-CN" dirty="0" err="1"/>
              <a:t>V2</a:t>
            </a:r>
            <a:r>
              <a:rPr lang="zh-CN" altLang="zh-CN" dirty="0"/>
              <a:t>，</a:t>
            </a:r>
            <a:r>
              <a:rPr lang="en-US" altLang="zh-CN" dirty="0" err="1"/>
              <a:t>V1</a:t>
            </a:r>
            <a:r>
              <a:rPr lang="zh-CN" altLang="zh-CN" dirty="0"/>
              <a:t>，</a:t>
            </a:r>
            <a:r>
              <a:rPr lang="en-US" altLang="zh-CN" dirty="0" err="1"/>
              <a:t>V1</a:t>
            </a:r>
            <a:r>
              <a:rPr lang="zh-CN" altLang="zh-CN" dirty="0"/>
              <a:t>）</a:t>
            </a:r>
            <a:r>
              <a:rPr lang="en-US" altLang="zh-CN" dirty="0"/>
              <a:t>--</a:t>
            </a:r>
            <a:r>
              <a:rPr lang="zh-CN" altLang="zh-CN" dirty="0"/>
              <a:t>成功提交后，版本号变成</a:t>
            </a:r>
            <a:r>
              <a:rPr lang="en-US" altLang="zh-CN" dirty="0" smtClean="0"/>
              <a:t>2</a:t>
            </a:r>
          </a:p>
          <a:p>
            <a:endParaRPr lang="zh-CN" altLang="zh-CN" dirty="0"/>
          </a:p>
          <a:p>
            <a:r>
              <a:rPr lang="en-US" altLang="zh-CN" dirty="0" smtClean="0"/>
              <a:t>3.</a:t>
            </a:r>
            <a:r>
              <a:rPr lang="zh-CN" altLang="zh-CN" dirty="0" smtClean="0"/>
              <a:t>因此</a:t>
            </a:r>
            <a:r>
              <a:rPr lang="zh-CN" altLang="zh-CN" dirty="0"/>
              <a:t>，最多只需要读</a:t>
            </a:r>
            <a:r>
              <a:rPr lang="en-US" altLang="zh-CN" dirty="0"/>
              <a:t>3</a:t>
            </a:r>
            <a:r>
              <a:rPr lang="zh-CN" altLang="zh-CN" dirty="0"/>
              <a:t>个副本，一定能够读到</a:t>
            </a:r>
            <a:r>
              <a:rPr lang="en-US" altLang="zh-CN" dirty="0" err="1"/>
              <a:t>V2</a:t>
            </a:r>
            <a:r>
              <a:rPr lang="en-US" altLang="zh-CN" dirty="0"/>
              <a:t>(</a:t>
            </a:r>
            <a:r>
              <a:rPr lang="zh-CN" altLang="zh-CN" dirty="0"/>
              <a:t>此次更新成功的数据</a:t>
            </a:r>
            <a:r>
              <a:rPr lang="en-US" altLang="zh-CN" dirty="0"/>
              <a:t>)</a:t>
            </a:r>
            <a:r>
              <a:rPr lang="zh-CN" altLang="zh-CN" dirty="0"/>
              <a:t>。而在后台，可对剩余的</a:t>
            </a:r>
            <a:r>
              <a:rPr lang="en-US" altLang="zh-CN" dirty="0" err="1"/>
              <a:t>V1</a:t>
            </a:r>
            <a:r>
              <a:rPr lang="en-US" altLang="zh-CN" dirty="0"/>
              <a:t> </a:t>
            </a:r>
            <a:r>
              <a:rPr lang="zh-CN" altLang="zh-CN" dirty="0"/>
              <a:t>同步到</a:t>
            </a:r>
            <a:r>
              <a:rPr lang="en-US" altLang="zh-CN" dirty="0" err="1"/>
              <a:t>V2</a:t>
            </a:r>
            <a:r>
              <a:rPr lang="zh-CN" altLang="zh-CN" dirty="0"/>
              <a:t>，而不需要让</a:t>
            </a:r>
            <a:r>
              <a:rPr lang="en-US" altLang="zh-CN" dirty="0"/>
              <a:t>Client</a:t>
            </a:r>
            <a:r>
              <a:rPr lang="zh-CN" altLang="zh-CN" dirty="0"/>
              <a:t>知道。</a:t>
            </a:r>
          </a:p>
          <a:p>
            <a:endParaRPr lang="zh-CN" altLang="en-US" dirty="0"/>
          </a:p>
        </p:txBody>
      </p:sp>
    </p:spTree>
    <p:extLst>
      <p:ext uri="{BB962C8B-B14F-4D97-AF65-F5344CB8AC3E}">
        <p14:creationId xmlns:p14="http://schemas.microsoft.com/office/powerpoint/2010/main" val="2841724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Quorum</a:t>
            </a:r>
            <a:r>
              <a:rPr lang="zh-CN" altLang="en-US" sz="4000" dirty="0" smtClean="0"/>
              <a:t>机制分析</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lvl="0"/>
            <a:r>
              <a:rPr lang="en-US" altLang="zh-CN" dirty="0"/>
              <a:t>Quorum</a:t>
            </a:r>
            <a:r>
              <a:rPr lang="zh-CN" altLang="zh-CN" dirty="0"/>
              <a:t>机制无法保证强一致性。</a:t>
            </a:r>
          </a:p>
          <a:p>
            <a:pPr marL="0" indent="0">
              <a:buNone/>
            </a:pPr>
            <a:r>
              <a:rPr lang="zh-CN" altLang="zh-CN" sz="2000" dirty="0"/>
              <a:t>仅仅通过</a:t>
            </a:r>
            <a:r>
              <a:rPr lang="en-US" altLang="zh-CN" sz="2000" dirty="0"/>
              <a:t>Quorum</a:t>
            </a:r>
            <a:r>
              <a:rPr lang="zh-CN" altLang="zh-CN" sz="2000" dirty="0"/>
              <a:t>机制无法确定最新已经成功提交的版本号</a:t>
            </a:r>
            <a:r>
              <a:rPr lang="zh-CN" altLang="zh-CN" sz="2000" dirty="0" smtClean="0"/>
              <a:t>。</a:t>
            </a:r>
            <a:endParaRPr lang="en-US" altLang="zh-CN" sz="2000" dirty="0" smtClean="0"/>
          </a:p>
          <a:p>
            <a:pPr marL="0" indent="0">
              <a:buNone/>
            </a:pPr>
            <a:r>
              <a:rPr lang="en-US" altLang="zh-CN" sz="2000" dirty="0" smtClean="0"/>
              <a:t>   1</a:t>
            </a:r>
            <a:r>
              <a:rPr lang="zh-CN" altLang="zh-CN" sz="2000" dirty="0"/>
              <a:t>）如何读取最新的数据？</a:t>
            </a:r>
            <a:r>
              <a:rPr lang="en-US" altLang="zh-CN" sz="2000" dirty="0"/>
              <a:t>---</a:t>
            </a:r>
            <a:r>
              <a:rPr lang="zh-CN" altLang="zh-CN" sz="2000" dirty="0"/>
              <a:t>在已经知道最近成功提交的数据版本号的前提下，最多读</a:t>
            </a:r>
            <a:r>
              <a:rPr lang="en-US" altLang="zh-CN" sz="2000" dirty="0"/>
              <a:t>R</a:t>
            </a:r>
            <a:r>
              <a:rPr lang="zh-CN" altLang="zh-CN" sz="2000" dirty="0"/>
              <a:t>个副本就可以读到最新的数据了。</a:t>
            </a:r>
          </a:p>
          <a:p>
            <a:pPr marL="0" indent="0">
              <a:buNone/>
            </a:pPr>
            <a:r>
              <a:rPr lang="en-US" altLang="zh-CN" sz="2000" dirty="0" smtClean="0"/>
              <a:t>   2</a:t>
            </a:r>
            <a:r>
              <a:rPr lang="zh-CN" altLang="zh-CN" sz="2000" dirty="0"/>
              <a:t>）如何确定最高版本号的数据是一个成功提交的数据？</a:t>
            </a:r>
            <a:r>
              <a:rPr lang="en-US" altLang="zh-CN" sz="2000" dirty="0"/>
              <a:t>---</a:t>
            </a:r>
            <a:r>
              <a:rPr lang="zh-CN" altLang="zh-CN" sz="2000" dirty="0"/>
              <a:t>继续读其他的副本，直到读到的 最高版本号副本出现了</a:t>
            </a:r>
            <a:r>
              <a:rPr lang="en-US" altLang="zh-CN" sz="2000" dirty="0"/>
              <a:t>W</a:t>
            </a:r>
            <a:r>
              <a:rPr lang="zh-CN" altLang="zh-CN" sz="2000" dirty="0"/>
              <a:t>次</a:t>
            </a:r>
            <a:r>
              <a:rPr lang="zh-CN" altLang="zh-CN" dirty="0"/>
              <a:t>。</a:t>
            </a:r>
          </a:p>
          <a:p>
            <a:pPr marL="0" indent="0">
              <a:buNone/>
            </a:pPr>
            <a:endParaRPr lang="en-US" altLang="zh-CN" sz="2000" dirty="0"/>
          </a:p>
          <a:p>
            <a:r>
              <a:rPr lang="zh-CN" altLang="zh-CN" dirty="0"/>
              <a:t>基于</a:t>
            </a:r>
            <a:r>
              <a:rPr lang="en-US" altLang="zh-CN" dirty="0"/>
              <a:t>Quorum</a:t>
            </a:r>
            <a:r>
              <a:rPr lang="zh-CN" altLang="zh-CN" dirty="0"/>
              <a:t>机制选择</a:t>
            </a:r>
            <a:r>
              <a:rPr lang="en-US" altLang="zh-CN" dirty="0"/>
              <a:t> primary</a:t>
            </a:r>
            <a:r>
              <a:rPr lang="zh-CN" altLang="zh-CN" dirty="0" smtClean="0"/>
              <a:t>。</a:t>
            </a:r>
            <a:endParaRPr lang="en-US" altLang="zh-CN" dirty="0" smtClean="0"/>
          </a:p>
          <a:p>
            <a:pPr marL="0" indent="0">
              <a:buNone/>
            </a:pPr>
            <a:r>
              <a:rPr lang="en-US" altLang="zh-CN" dirty="0" smtClean="0"/>
              <a:t>   </a:t>
            </a:r>
            <a:r>
              <a:rPr lang="zh-CN" altLang="zh-CN" sz="2000" dirty="0" smtClean="0"/>
              <a:t>中心</a:t>
            </a:r>
            <a:r>
              <a:rPr lang="zh-CN" altLang="zh-CN" sz="2000" dirty="0"/>
              <a:t>节点</a:t>
            </a:r>
            <a:r>
              <a:rPr lang="en-US" altLang="zh-CN" sz="2000" dirty="0"/>
              <a:t>(</a:t>
            </a:r>
            <a:r>
              <a:rPr lang="zh-CN" altLang="zh-CN" sz="2000" dirty="0"/>
              <a:t>服务器</a:t>
            </a:r>
            <a:r>
              <a:rPr lang="en-US" altLang="zh-CN" sz="2000" dirty="0"/>
              <a:t>)</a:t>
            </a:r>
            <a:r>
              <a:rPr lang="zh-CN" altLang="zh-CN" sz="2000" dirty="0"/>
              <a:t>读取</a:t>
            </a:r>
            <a:r>
              <a:rPr lang="en-US" altLang="zh-CN" sz="2000" dirty="0"/>
              <a:t>R</a:t>
            </a:r>
            <a:r>
              <a:rPr lang="zh-CN" altLang="zh-CN" sz="2000" dirty="0"/>
              <a:t>个副本，选择</a:t>
            </a:r>
            <a:r>
              <a:rPr lang="en-US" altLang="zh-CN" sz="2000" dirty="0"/>
              <a:t>R</a:t>
            </a:r>
            <a:r>
              <a:rPr lang="zh-CN" altLang="zh-CN" sz="2000" dirty="0"/>
              <a:t>个副本中版本号最高的副本作为新的</a:t>
            </a:r>
            <a:r>
              <a:rPr lang="en-US" altLang="zh-CN" sz="2000" dirty="0"/>
              <a:t>primary</a:t>
            </a:r>
            <a:r>
              <a:rPr lang="zh-CN" altLang="zh-CN" sz="2000" dirty="0"/>
              <a:t>。</a:t>
            </a:r>
          </a:p>
          <a:p>
            <a:pPr marL="0" indent="0">
              <a:buNone/>
            </a:pPr>
            <a:r>
              <a:rPr lang="en-US" altLang="zh-CN" sz="2000" dirty="0" smtClean="0"/>
              <a:t>    </a:t>
            </a:r>
            <a:r>
              <a:rPr lang="zh-CN" altLang="zh-CN" sz="2000" dirty="0" smtClean="0"/>
              <a:t>新</a:t>
            </a:r>
            <a:r>
              <a:rPr lang="zh-CN" altLang="zh-CN" sz="2000" dirty="0"/>
              <a:t>选出的</a:t>
            </a:r>
            <a:r>
              <a:rPr lang="en-US" altLang="zh-CN" sz="2000" dirty="0"/>
              <a:t>primary</a:t>
            </a:r>
            <a:r>
              <a:rPr lang="zh-CN" altLang="zh-CN" sz="2000" dirty="0"/>
              <a:t>不能立即提供服务，还需要与至少与</a:t>
            </a:r>
            <a:r>
              <a:rPr lang="en-US" altLang="zh-CN" sz="2000" dirty="0"/>
              <a:t>W</a:t>
            </a:r>
            <a:r>
              <a:rPr lang="zh-CN" altLang="zh-CN" sz="2000" dirty="0"/>
              <a:t>个副本完成同步后，才能提供</a:t>
            </a:r>
            <a:r>
              <a:rPr lang="zh-CN" altLang="zh-CN" sz="2000" dirty="0" smtClean="0"/>
              <a:t>服务</a:t>
            </a:r>
            <a:r>
              <a:rPr lang="zh-CN" altLang="en-US" sz="2000" dirty="0" smtClean="0"/>
              <a:t>。</a:t>
            </a:r>
            <a:endParaRPr lang="en-US" altLang="zh-CN" sz="2000" dirty="0" smtClean="0"/>
          </a:p>
          <a:p>
            <a:pPr marL="0" indent="0">
              <a:buNone/>
            </a:pPr>
            <a:endParaRPr lang="zh-CN" altLang="zh-CN" sz="2000" dirty="0"/>
          </a:p>
          <a:p>
            <a:pPr marL="0" indent="0">
              <a:buNone/>
            </a:pPr>
            <a:endParaRPr lang="zh-CN" altLang="zh-CN" sz="2000" dirty="0"/>
          </a:p>
          <a:p>
            <a:pPr marL="0" indent="0">
              <a:buNone/>
            </a:pPr>
            <a:endParaRPr lang="en-US" altLang="zh-CN" sz="2000" dirty="0" smtClean="0"/>
          </a:p>
        </p:txBody>
      </p:sp>
    </p:spTree>
    <p:extLst>
      <p:ext uri="{BB962C8B-B14F-4D97-AF65-F5344CB8AC3E}">
        <p14:creationId xmlns:p14="http://schemas.microsoft.com/office/powerpoint/2010/main" val="4098964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95460"/>
          </a:xfrm>
        </p:spPr>
        <p:txBody>
          <a:bodyPr/>
          <a:lstStyle/>
          <a:p>
            <a:r>
              <a:rPr lang="zh-CN" altLang="en-US" dirty="0" smtClean="0"/>
              <a:t>存储问题</a:t>
            </a:r>
            <a:endParaRPr lang="zh-CN" altLang="en-US" dirty="0"/>
          </a:p>
        </p:txBody>
      </p:sp>
      <p:sp>
        <p:nvSpPr>
          <p:cNvPr id="3" name="内容占位符 2"/>
          <p:cNvSpPr>
            <a:spLocks noGrp="1"/>
          </p:cNvSpPr>
          <p:nvPr>
            <p:ph idx="1"/>
          </p:nvPr>
        </p:nvSpPr>
        <p:spPr>
          <a:xfrm>
            <a:off x="838200" y="1403594"/>
            <a:ext cx="10515600" cy="5537533"/>
          </a:xfrm>
        </p:spPr>
        <p:txBody>
          <a:bodyPr>
            <a:normAutofit fontScale="92500" lnSpcReduction="10000"/>
          </a:bodyPr>
          <a:lstStyle/>
          <a:p>
            <a:r>
              <a:rPr lang="zh-CN" altLang="en-US" dirty="0" smtClean="0"/>
              <a:t>分布式数据库存储一个关系</a:t>
            </a:r>
            <a:r>
              <a:rPr lang="en-US" altLang="zh-CN" dirty="0" smtClean="0"/>
              <a:t>R</a:t>
            </a:r>
            <a:r>
              <a:rPr lang="zh-CN" altLang="en-US" dirty="0" smtClean="0"/>
              <a:t>的几种方法：</a:t>
            </a:r>
            <a:endParaRPr lang="en-US" altLang="zh-CN" dirty="0" smtClean="0"/>
          </a:p>
          <a:p>
            <a:endParaRPr lang="en-US" altLang="zh-CN" dirty="0" smtClean="0"/>
          </a:p>
          <a:p>
            <a:pPr marL="971550" lvl="1" indent="-514350">
              <a:buFont typeface="+mj-ea"/>
              <a:buAutoNum type="circleNumDbPlain"/>
            </a:pPr>
            <a:r>
              <a:rPr lang="zh-CN" altLang="zh-CN" sz="2800" dirty="0" smtClean="0"/>
              <a:t>在本地数据库系统中存储</a:t>
            </a:r>
            <a:endParaRPr lang="en-US" altLang="zh-CN" sz="2800" dirty="0" smtClean="0"/>
          </a:p>
          <a:p>
            <a:pPr marL="971550" lvl="1" indent="-514350">
              <a:buFont typeface="+mj-ea"/>
              <a:buAutoNum type="circleNumDbPlain"/>
            </a:pPr>
            <a:endParaRPr lang="en-US" altLang="zh-CN" sz="2800" dirty="0" smtClean="0"/>
          </a:p>
          <a:p>
            <a:pPr marL="971550" lvl="1" indent="-514350">
              <a:buFont typeface="+mj-ea"/>
              <a:buAutoNum type="circleNumDbPlain"/>
            </a:pPr>
            <a:r>
              <a:rPr lang="zh-CN" altLang="zh-CN" sz="2800" dirty="0" smtClean="0"/>
              <a:t>系统维护关系</a:t>
            </a:r>
            <a:r>
              <a:rPr lang="en-US" altLang="zh-CN" sz="2800" dirty="0" smtClean="0"/>
              <a:t>R</a:t>
            </a:r>
            <a:r>
              <a:rPr lang="zh-CN" altLang="zh-CN" sz="2800" dirty="0" smtClean="0"/>
              <a:t>的几个完全相同的副本，各个副本存储在不同的节点上。</a:t>
            </a:r>
            <a:endParaRPr lang="en-US" altLang="zh-CN" sz="2800" dirty="0" smtClean="0"/>
          </a:p>
          <a:p>
            <a:pPr marL="971550" lvl="1" indent="-514350">
              <a:buFont typeface="+mj-ea"/>
              <a:buAutoNum type="circleNumDbPlain"/>
            </a:pPr>
            <a:endParaRPr lang="zh-CN" altLang="zh-CN" sz="2800" dirty="0" smtClean="0"/>
          </a:p>
          <a:p>
            <a:pPr marL="971550" lvl="1" indent="-514350">
              <a:buFont typeface="+mj-ea"/>
              <a:buAutoNum type="circleNumDbPlain"/>
            </a:pPr>
            <a:r>
              <a:rPr lang="zh-CN" altLang="zh-CN" sz="2800" dirty="0" smtClean="0"/>
              <a:t>分片关系被划分为几个片段</a:t>
            </a:r>
            <a:r>
              <a:rPr lang="en-US" altLang="zh-CN" sz="2800" dirty="0" smtClean="0"/>
              <a:t>(</a:t>
            </a:r>
            <a:r>
              <a:rPr lang="zh-CN" altLang="zh-CN" sz="2800" dirty="0" smtClean="0"/>
              <a:t>垂直分片、水平分片或混合分片</a:t>
            </a:r>
            <a:r>
              <a:rPr lang="en-US" altLang="zh-CN" sz="2800" dirty="0" smtClean="0"/>
              <a:t>)</a:t>
            </a:r>
            <a:r>
              <a:rPr lang="zh-CN" altLang="zh-CN" sz="2800" dirty="0" smtClean="0"/>
              <a:t>，各个片段存储在不同的节点上，每个片段只有一个副本。</a:t>
            </a:r>
            <a:endParaRPr lang="en-US" altLang="zh-CN" sz="2800" dirty="0" smtClean="0"/>
          </a:p>
          <a:p>
            <a:pPr marL="971550" lvl="1" indent="-514350">
              <a:buFont typeface="+mj-ea"/>
              <a:buAutoNum type="circleNumDbPlain"/>
            </a:pPr>
            <a:endParaRPr lang="en-US" altLang="zh-CN" sz="2800" dirty="0" smtClean="0"/>
          </a:p>
          <a:p>
            <a:pPr marL="971550" lvl="1" indent="-514350">
              <a:buFont typeface="+mj-ea"/>
              <a:buAutoNum type="circleNumDbPlain"/>
            </a:pPr>
            <a:r>
              <a:rPr lang="zh-CN" altLang="en-US" sz="2800" dirty="0" smtClean="0"/>
              <a:t>分</a:t>
            </a:r>
            <a:r>
              <a:rPr lang="zh-CN" altLang="zh-CN" sz="2800" dirty="0" smtClean="0"/>
              <a:t>片关系被划分为几个片段，系统为每个片段维护几个副本，它们分别保存在不同节点上</a:t>
            </a:r>
            <a:r>
              <a:rPr lang="zh-CN" altLang="en-US" sz="2800" dirty="0" smtClean="0"/>
              <a:t>。</a:t>
            </a:r>
            <a:endParaRPr lang="en-US" altLang="zh-CN" sz="2800" dirty="0" smtClean="0"/>
          </a:p>
          <a:p>
            <a:pPr marL="0" indent="0">
              <a:buNone/>
            </a:pPr>
            <a:r>
              <a:rPr lang="en-US" altLang="zh-CN" dirty="0" smtClean="0"/>
              <a:t>		</a:t>
            </a:r>
          </a:p>
          <a:p>
            <a:pPr marL="0" lvl="0" indent="0">
              <a:buNone/>
            </a:pPr>
            <a:r>
              <a:rPr lang="en-US" altLang="zh-CN" sz="2000" dirty="0" smtClean="0"/>
              <a:t>	</a:t>
            </a:r>
            <a:endParaRPr lang="zh-CN" altLang="zh-CN" sz="2000" dirty="0"/>
          </a:p>
          <a:p>
            <a:pPr lvl="1"/>
            <a:endParaRPr lang="zh-CN" altLang="en-US" dirty="0"/>
          </a:p>
        </p:txBody>
      </p:sp>
    </p:spTree>
    <p:extLst>
      <p:ext uri="{BB962C8B-B14F-4D97-AF65-F5344CB8AC3E}">
        <p14:creationId xmlns:p14="http://schemas.microsoft.com/office/powerpoint/2010/main" val="16145627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a:t>背景</a:t>
            </a:r>
          </a:p>
        </p:txBody>
      </p:sp>
      <p:sp>
        <p:nvSpPr>
          <p:cNvPr id="3" name="内容占位符 2"/>
          <p:cNvSpPr>
            <a:spLocks noGrp="1"/>
          </p:cNvSpPr>
          <p:nvPr>
            <p:ph idx="1"/>
          </p:nvPr>
        </p:nvSpPr>
        <p:spPr>
          <a:xfrm>
            <a:off x="838200" y="1215736"/>
            <a:ext cx="10515600" cy="5278582"/>
          </a:xfrm>
        </p:spPr>
        <p:txBody>
          <a:bodyPr>
            <a:normAutofit/>
          </a:bodyPr>
          <a:lstStyle/>
          <a:p>
            <a:r>
              <a:rPr lang="zh-CN" altLang="zh-CN" b="1" dirty="0"/>
              <a:t>拜占庭将军</a:t>
            </a:r>
            <a:r>
              <a:rPr lang="zh-CN" altLang="zh-CN" b="1" dirty="0" smtClean="0"/>
              <a:t>问题</a:t>
            </a:r>
            <a:r>
              <a:rPr lang="zh-CN" altLang="en-US" sz="2000" dirty="0" smtClean="0"/>
              <a:t>：</a:t>
            </a:r>
            <a:endParaRPr lang="en-US" altLang="zh-CN" sz="2000" dirty="0" smtClean="0"/>
          </a:p>
          <a:p>
            <a:pPr marL="0" indent="0">
              <a:buNone/>
            </a:pPr>
            <a:r>
              <a:rPr lang="zh-CN" altLang="zh-CN" sz="2000" dirty="0" smtClean="0"/>
              <a:t>在分布式系统中，不同的参与者之间通过</a:t>
            </a:r>
            <a:r>
              <a:rPr lang="en-US" altLang="zh-CN" sz="2000" dirty="0" smtClean="0"/>
              <a:t>Messages passing</a:t>
            </a:r>
            <a:r>
              <a:rPr lang="zh-CN" altLang="zh-CN" sz="2000" dirty="0" smtClean="0"/>
              <a:t>，尝试达成共识，但有的时候，会存在参与者因为系统错误或者通讯问题传递错误的信息，导致影响系统的最终一致性</a:t>
            </a:r>
            <a:r>
              <a:rPr lang="zh-CN" altLang="zh-CN" dirty="0" smtClean="0"/>
              <a:t>。</a:t>
            </a:r>
            <a:endParaRPr lang="en-US" altLang="zh-CN" dirty="0" smtClean="0"/>
          </a:p>
          <a:p>
            <a:r>
              <a:rPr lang="en-US" altLang="zh-CN" b="1" dirty="0"/>
              <a:t>Paxos</a:t>
            </a:r>
            <a:r>
              <a:rPr lang="zh-CN" altLang="zh-CN" b="1" dirty="0"/>
              <a:t>基于的数学原理： </a:t>
            </a:r>
            <a:endParaRPr lang="zh-CN" altLang="zh-CN" dirty="0"/>
          </a:p>
          <a:p>
            <a:pPr marL="0" indent="0">
              <a:buNone/>
            </a:pPr>
            <a:r>
              <a:rPr lang="zh-CN" altLang="zh-CN" sz="2000" dirty="0"/>
              <a:t>我们称大多数进程组成的集合为法定集合，两个法定集合必然存在非空交集，即至少有一个公共进程，称为法定集合性质。</a:t>
            </a:r>
          </a:p>
          <a:p>
            <a:r>
              <a:rPr lang="en-US" altLang="zh-CN" b="1" dirty="0"/>
              <a:t>Paxos</a:t>
            </a:r>
            <a:r>
              <a:rPr lang="zh-CN" altLang="zh-CN" b="1" dirty="0"/>
              <a:t>能接受的异常情况：</a:t>
            </a:r>
            <a:endParaRPr lang="zh-CN" altLang="zh-CN" dirty="0"/>
          </a:p>
          <a:p>
            <a:pPr marL="0" indent="0">
              <a:buNone/>
            </a:pPr>
            <a:r>
              <a:rPr lang="zh-CN" altLang="zh-CN" sz="2000" dirty="0"/>
              <a:t>在基于</a:t>
            </a:r>
            <a:r>
              <a:rPr lang="en-US" altLang="zh-CN" sz="2000" dirty="0"/>
              <a:t>Messages passing</a:t>
            </a:r>
            <a:r>
              <a:rPr lang="zh-CN" altLang="zh-CN" sz="2000" dirty="0"/>
              <a:t>的分布式系统中，可能会存在参与者处理速度非常慢，宕机或者重启的问题，而消息可能会延迟、丢失或者重复</a:t>
            </a:r>
            <a:r>
              <a:rPr lang="zh-CN" altLang="zh-CN" sz="2000" dirty="0" smtClean="0"/>
              <a:t>。</a:t>
            </a:r>
            <a:endParaRPr lang="en-US" altLang="zh-CN" sz="2000" dirty="0" smtClean="0"/>
          </a:p>
          <a:p>
            <a:pPr marL="0" indent="0">
              <a:buNone/>
            </a:pPr>
            <a:r>
              <a:rPr lang="en-US" altLang="zh-CN" sz="2000" dirty="0" smtClean="0"/>
              <a:t>Paxos</a:t>
            </a:r>
            <a:r>
              <a:rPr lang="zh-CN" altLang="zh-CN" sz="2000" dirty="0"/>
              <a:t>就是要解决分布式系统在可能发生的上述任意异常情况下保持一致性的问题</a:t>
            </a:r>
            <a:r>
              <a:rPr lang="zh-CN" altLang="zh-CN" sz="2000" dirty="0" smtClean="0"/>
              <a:t>。</a:t>
            </a:r>
            <a:endParaRPr lang="en-US" altLang="zh-CN" sz="2000" dirty="0" smtClean="0"/>
          </a:p>
          <a:p>
            <a:pPr marL="0" indent="0">
              <a:buNone/>
            </a:pPr>
            <a:r>
              <a:rPr lang="en-US" altLang="zh-CN" sz="2000" dirty="0" smtClean="0"/>
              <a:t>Paxos</a:t>
            </a:r>
            <a:r>
              <a:rPr lang="zh-CN" altLang="zh-CN" sz="2000" dirty="0"/>
              <a:t>要求满足的前置假设只有一个：不会有信息错误存在，消息内容不会被篡改；更正式的说是无拜占庭将军问题。</a:t>
            </a:r>
          </a:p>
          <a:p>
            <a:pPr marL="0" indent="0">
              <a:buNone/>
            </a:pPr>
            <a:endParaRPr lang="zh-CN" altLang="zh-CN" dirty="0" smtClean="0"/>
          </a:p>
          <a:p>
            <a:pPr marL="0" indent="0">
              <a:buNone/>
            </a:pPr>
            <a:endParaRPr lang="zh-CN" altLang="zh-CN" sz="2000" dirty="0"/>
          </a:p>
          <a:p>
            <a:pPr marL="0" indent="0">
              <a:buNone/>
            </a:pPr>
            <a:endParaRPr lang="zh-CN" altLang="zh-CN" sz="2000" dirty="0"/>
          </a:p>
          <a:p>
            <a:pPr marL="0" indent="0">
              <a:buNone/>
            </a:pPr>
            <a:endParaRPr lang="en-US" altLang="zh-CN" sz="2000" dirty="0" smtClean="0"/>
          </a:p>
        </p:txBody>
      </p:sp>
    </p:spTree>
    <p:extLst>
      <p:ext uri="{BB962C8B-B14F-4D97-AF65-F5344CB8AC3E}">
        <p14:creationId xmlns:p14="http://schemas.microsoft.com/office/powerpoint/2010/main" val="23770237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相关概念</a:t>
            </a:r>
            <a:endParaRPr lang="zh-CN" altLang="en-US" sz="4000" dirty="0"/>
          </a:p>
        </p:txBody>
      </p:sp>
      <p:sp>
        <p:nvSpPr>
          <p:cNvPr id="3" name="内容占位符 2"/>
          <p:cNvSpPr>
            <a:spLocks noGrp="1"/>
          </p:cNvSpPr>
          <p:nvPr>
            <p:ph idx="1"/>
          </p:nvPr>
        </p:nvSpPr>
        <p:spPr>
          <a:xfrm>
            <a:off x="838200" y="1215736"/>
            <a:ext cx="10515600" cy="5278582"/>
          </a:xfrm>
        </p:spPr>
        <p:txBody>
          <a:bodyPr>
            <a:normAutofit/>
          </a:bodyPr>
          <a:lstStyle/>
          <a:p>
            <a:pPr marL="0" indent="0">
              <a:buNone/>
            </a:pPr>
            <a:r>
              <a:rPr lang="zh-CN" altLang="en-US" sz="2400" b="1" dirty="0"/>
              <a:t>两</a:t>
            </a:r>
            <a:r>
              <a:rPr lang="zh-CN" altLang="en-US" sz="2400" b="1" dirty="0" smtClean="0"/>
              <a:t>个值：</a:t>
            </a:r>
            <a:endParaRPr lang="en-US" altLang="zh-CN" sz="2400" b="1" dirty="0" smtClean="0"/>
          </a:p>
          <a:p>
            <a:pPr lvl="0"/>
            <a:r>
              <a:rPr lang="en-US" altLang="zh-CN" sz="2000" dirty="0"/>
              <a:t>Proposal Value</a:t>
            </a:r>
            <a:r>
              <a:rPr lang="zh-CN" altLang="zh-CN" sz="2000" dirty="0"/>
              <a:t>：提议的值；</a:t>
            </a:r>
          </a:p>
          <a:p>
            <a:pPr lvl="0"/>
            <a:r>
              <a:rPr lang="en-US" altLang="zh-CN" sz="2000" dirty="0"/>
              <a:t>Proposal Number</a:t>
            </a:r>
            <a:r>
              <a:rPr lang="zh-CN" altLang="zh-CN" sz="2000" dirty="0"/>
              <a:t>：提议编号，可理解为提议版本号，要求不能冲突；</a:t>
            </a:r>
          </a:p>
          <a:p>
            <a:pPr marL="0" indent="0">
              <a:buNone/>
            </a:pPr>
            <a:r>
              <a:rPr lang="zh-CN" altLang="en-US" sz="2400" b="1" dirty="0" smtClean="0"/>
              <a:t>三个角色：</a:t>
            </a:r>
            <a:endParaRPr lang="en-US" altLang="zh-CN" sz="2400" b="1" dirty="0" smtClean="0"/>
          </a:p>
          <a:p>
            <a:pPr lvl="0"/>
            <a:r>
              <a:rPr lang="en-US" altLang="zh-CN" sz="2200" dirty="0"/>
              <a:t>Proposer</a:t>
            </a:r>
            <a:r>
              <a:rPr lang="zh-CN" altLang="zh-CN" sz="2200" dirty="0"/>
              <a:t>：提议发起者。</a:t>
            </a:r>
            <a:r>
              <a:rPr lang="en-US" altLang="zh-CN" sz="2200" dirty="0"/>
              <a:t>Proposer </a:t>
            </a:r>
            <a:r>
              <a:rPr lang="zh-CN" altLang="zh-CN" sz="2200" dirty="0"/>
              <a:t>可以有多个，</a:t>
            </a:r>
            <a:r>
              <a:rPr lang="en-US" altLang="zh-CN" sz="2200" dirty="0"/>
              <a:t>Proposer </a:t>
            </a:r>
            <a:r>
              <a:rPr lang="zh-CN" altLang="zh-CN" sz="2200" dirty="0"/>
              <a:t>提出议案（</a:t>
            </a:r>
            <a:r>
              <a:rPr lang="en-US" altLang="zh-CN" sz="2200" dirty="0"/>
              <a:t>value</a:t>
            </a:r>
            <a:r>
              <a:rPr lang="zh-CN" altLang="zh-CN" sz="2200" dirty="0"/>
              <a:t>）。所谓</a:t>
            </a:r>
            <a:r>
              <a:rPr lang="en-US" altLang="zh-CN" sz="2200" dirty="0"/>
              <a:t> value</a:t>
            </a:r>
            <a:r>
              <a:rPr lang="zh-CN" altLang="zh-CN" sz="2200" dirty="0"/>
              <a:t>，可以是任何操作，比如</a:t>
            </a:r>
            <a:r>
              <a:rPr lang="en-US" altLang="zh-CN" sz="2200" dirty="0"/>
              <a:t>“</a:t>
            </a:r>
            <a:r>
              <a:rPr lang="zh-CN" altLang="zh-CN" sz="2200" dirty="0"/>
              <a:t>设置某个变量的值为</a:t>
            </a:r>
            <a:r>
              <a:rPr lang="en-US" altLang="zh-CN" sz="2200" dirty="0"/>
              <a:t>value”</a:t>
            </a:r>
            <a:r>
              <a:rPr lang="zh-CN" altLang="zh-CN" sz="2200" dirty="0"/>
              <a:t>。不同的</a:t>
            </a:r>
            <a:r>
              <a:rPr lang="en-US" altLang="zh-CN" sz="2200" dirty="0"/>
              <a:t> Proposer </a:t>
            </a:r>
            <a:r>
              <a:rPr lang="zh-CN" altLang="zh-CN" sz="2200" dirty="0"/>
              <a:t>可以提出不同的</a:t>
            </a:r>
            <a:r>
              <a:rPr lang="en-US" altLang="zh-CN" sz="2200" dirty="0"/>
              <a:t> value</a:t>
            </a:r>
            <a:r>
              <a:rPr lang="zh-CN" altLang="zh-CN" sz="2200" dirty="0"/>
              <a:t>，例如某个</a:t>
            </a:r>
            <a:r>
              <a:rPr lang="en-US" altLang="zh-CN" sz="2200" dirty="0"/>
              <a:t>Proposer </a:t>
            </a:r>
            <a:r>
              <a:rPr lang="zh-CN" altLang="zh-CN" sz="2200" dirty="0"/>
              <a:t>提议</a:t>
            </a:r>
            <a:r>
              <a:rPr lang="en-US" altLang="zh-CN" sz="2200" dirty="0"/>
              <a:t>“</a:t>
            </a:r>
            <a:r>
              <a:rPr lang="zh-CN" altLang="zh-CN" sz="2200" dirty="0"/>
              <a:t>将变量</a:t>
            </a:r>
            <a:r>
              <a:rPr lang="en-US" altLang="zh-CN" sz="2200" dirty="0"/>
              <a:t> X </a:t>
            </a:r>
            <a:r>
              <a:rPr lang="zh-CN" altLang="zh-CN" sz="2200" dirty="0"/>
              <a:t>设置为</a:t>
            </a:r>
            <a:r>
              <a:rPr lang="en-US" altLang="zh-CN" sz="2200" dirty="0"/>
              <a:t> 1”</a:t>
            </a:r>
            <a:r>
              <a:rPr lang="zh-CN" altLang="zh-CN" sz="2200" dirty="0"/>
              <a:t>，另一个</a:t>
            </a:r>
            <a:r>
              <a:rPr lang="en-US" altLang="zh-CN" sz="2200" dirty="0"/>
              <a:t> Proposer </a:t>
            </a:r>
            <a:r>
              <a:rPr lang="zh-CN" altLang="zh-CN" sz="2200" dirty="0"/>
              <a:t>提议</a:t>
            </a:r>
            <a:r>
              <a:rPr lang="en-US" altLang="zh-CN" sz="2200" dirty="0"/>
              <a:t>“</a:t>
            </a:r>
            <a:r>
              <a:rPr lang="zh-CN" altLang="zh-CN" sz="2200" dirty="0"/>
              <a:t>将变量</a:t>
            </a:r>
            <a:r>
              <a:rPr lang="en-US" altLang="zh-CN" sz="2200" dirty="0"/>
              <a:t> X </a:t>
            </a:r>
            <a:r>
              <a:rPr lang="zh-CN" altLang="zh-CN" sz="2200" dirty="0"/>
              <a:t>设置为</a:t>
            </a:r>
            <a:r>
              <a:rPr lang="en-US" altLang="zh-CN" sz="2200" dirty="0"/>
              <a:t> 2”</a:t>
            </a:r>
            <a:r>
              <a:rPr lang="zh-CN" altLang="zh-CN" sz="2200" dirty="0"/>
              <a:t>，但对同一轮</a:t>
            </a:r>
            <a:r>
              <a:rPr lang="en-US" altLang="zh-CN" sz="2200" dirty="0"/>
              <a:t> Paxos</a:t>
            </a:r>
            <a:r>
              <a:rPr lang="zh-CN" altLang="zh-CN" sz="2200" dirty="0"/>
              <a:t>过程，最多只有一个</a:t>
            </a:r>
            <a:r>
              <a:rPr lang="en-US" altLang="zh-CN" sz="2200" dirty="0"/>
              <a:t> value </a:t>
            </a:r>
            <a:r>
              <a:rPr lang="zh-CN" altLang="zh-CN" sz="2200" dirty="0"/>
              <a:t>被批准。</a:t>
            </a:r>
          </a:p>
          <a:p>
            <a:pPr lvl="0"/>
            <a:r>
              <a:rPr lang="en-US" altLang="zh-CN" sz="2200" dirty="0"/>
              <a:t>Acceptor</a:t>
            </a:r>
            <a:r>
              <a:rPr lang="zh-CN" altLang="zh-CN" sz="2200" dirty="0"/>
              <a:t>：提议接受者；</a:t>
            </a:r>
            <a:r>
              <a:rPr lang="en-US" altLang="zh-CN" sz="2200" dirty="0"/>
              <a:t>Acceptor </a:t>
            </a:r>
            <a:r>
              <a:rPr lang="zh-CN" altLang="zh-CN" sz="2200" dirty="0"/>
              <a:t>有</a:t>
            </a:r>
            <a:r>
              <a:rPr lang="en-US" altLang="zh-CN" sz="2200" dirty="0"/>
              <a:t> N </a:t>
            </a:r>
            <a:r>
              <a:rPr lang="zh-CN" altLang="zh-CN" sz="2200" dirty="0"/>
              <a:t>个，</a:t>
            </a:r>
            <a:r>
              <a:rPr lang="en-US" altLang="zh-CN" sz="2200" dirty="0"/>
              <a:t>Proposer </a:t>
            </a:r>
            <a:r>
              <a:rPr lang="zh-CN" altLang="zh-CN" sz="2200" dirty="0"/>
              <a:t>提出的</a:t>
            </a:r>
            <a:r>
              <a:rPr lang="en-US" altLang="zh-CN" sz="2200" dirty="0"/>
              <a:t> value </a:t>
            </a:r>
            <a:r>
              <a:rPr lang="zh-CN" altLang="zh-CN" sz="2200" dirty="0"/>
              <a:t>必须获得超过半数</a:t>
            </a:r>
            <a:r>
              <a:rPr lang="en-US" altLang="zh-CN" sz="2200" dirty="0"/>
              <a:t>(N/2+1)</a:t>
            </a:r>
            <a:r>
              <a:rPr lang="zh-CN" altLang="zh-CN" sz="2200" dirty="0"/>
              <a:t>的</a:t>
            </a:r>
            <a:r>
              <a:rPr lang="en-US" altLang="zh-CN" sz="2200" dirty="0"/>
              <a:t> Acceptor</a:t>
            </a:r>
            <a:r>
              <a:rPr lang="zh-CN" altLang="zh-CN" sz="2200" dirty="0"/>
              <a:t>批准后才能通过。</a:t>
            </a:r>
            <a:r>
              <a:rPr lang="en-US" altLang="zh-CN" sz="2200" dirty="0"/>
              <a:t>Acceptor </a:t>
            </a:r>
            <a:r>
              <a:rPr lang="zh-CN" altLang="zh-CN" sz="2200" dirty="0"/>
              <a:t>之间完全对等独立。</a:t>
            </a:r>
          </a:p>
          <a:p>
            <a:pPr lvl="0"/>
            <a:r>
              <a:rPr lang="en-US" altLang="zh-CN" sz="2200" dirty="0"/>
              <a:t>Learner</a:t>
            </a:r>
            <a:r>
              <a:rPr lang="zh-CN" altLang="zh-CN" sz="2200" dirty="0"/>
              <a:t>：提议学习者。上面提到只要超过半数</a:t>
            </a:r>
            <a:r>
              <a:rPr lang="en-US" altLang="zh-CN" sz="2200" dirty="0" smtClean="0"/>
              <a:t>acceptor</a:t>
            </a:r>
            <a:r>
              <a:rPr lang="zh-CN" altLang="zh-CN" sz="2200" dirty="0"/>
              <a:t>通过即可获得通过，那么</a:t>
            </a:r>
            <a:r>
              <a:rPr lang="en-US" altLang="zh-CN" sz="2200" dirty="0"/>
              <a:t>learner</a:t>
            </a:r>
            <a:r>
              <a:rPr lang="zh-CN" altLang="zh-CN" sz="2200" dirty="0"/>
              <a:t>角色的目的就是把通过的确定性取值同步给其他未确定的</a:t>
            </a:r>
            <a:r>
              <a:rPr lang="en-US" altLang="zh-CN" sz="2200" dirty="0"/>
              <a:t>Acceptor</a:t>
            </a:r>
            <a:r>
              <a:rPr lang="zh-CN" altLang="zh-CN" sz="2200" dirty="0"/>
              <a:t>。</a:t>
            </a:r>
          </a:p>
          <a:p>
            <a:pPr marL="0" indent="0">
              <a:buNone/>
            </a:pPr>
            <a:endParaRPr lang="zh-CN" altLang="zh-CN" dirty="0" smtClean="0"/>
          </a:p>
          <a:p>
            <a:pPr marL="0" indent="0">
              <a:buNone/>
            </a:pPr>
            <a:endParaRPr lang="zh-CN" altLang="zh-CN" sz="2000" dirty="0"/>
          </a:p>
          <a:p>
            <a:pPr marL="0" indent="0">
              <a:buNone/>
            </a:pPr>
            <a:endParaRPr lang="zh-CN" altLang="zh-CN" sz="2000" dirty="0"/>
          </a:p>
          <a:p>
            <a:pPr marL="0" indent="0">
              <a:buNone/>
            </a:pPr>
            <a:endParaRPr lang="en-US" altLang="zh-CN" sz="2000" dirty="0" smtClean="0"/>
          </a:p>
        </p:txBody>
      </p:sp>
    </p:spTree>
    <p:extLst>
      <p:ext uri="{BB962C8B-B14F-4D97-AF65-F5344CB8AC3E}">
        <p14:creationId xmlns:p14="http://schemas.microsoft.com/office/powerpoint/2010/main" val="1419096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协议过程</a:t>
            </a:r>
            <a:endParaRPr lang="zh-CN" altLang="en-US" sz="4000" dirty="0"/>
          </a:p>
        </p:txBody>
      </p:sp>
      <p:sp>
        <p:nvSpPr>
          <p:cNvPr id="3" name="内容占位符 2"/>
          <p:cNvSpPr>
            <a:spLocks noGrp="1"/>
          </p:cNvSpPr>
          <p:nvPr>
            <p:ph idx="1"/>
          </p:nvPr>
        </p:nvSpPr>
        <p:spPr>
          <a:xfrm>
            <a:off x="838200" y="1215736"/>
            <a:ext cx="10934700" cy="5278582"/>
          </a:xfrm>
        </p:spPr>
        <p:txBody>
          <a:bodyPr>
            <a:normAutofit fontScale="55000" lnSpcReduction="20000"/>
          </a:bodyPr>
          <a:lstStyle/>
          <a:p>
            <a:pPr marL="0" indent="0">
              <a:buNone/>
            </a:pPr>
            <a:r>
              <a:rPr lang="zh-CN" altLang="zh-CN" dirty="0"/>
              <a:t>协议分为两大阶段，每个阶段又分为</a:t>
            </a:r>
            <a:r>
              <a:rPr lang="en-US" altLang="zh-CN" dirty="0"/>
              <a:t>A/B</a:t>
            </a:r>
            <a:r>
              <a:rPr lang="zh-CN" altLang="zh-CN" dirty="0"/>
              <a:t>两小步骤：</a:t>
            </a:r>
          </a:p>
          <a:p>
            <a:pPr lvl="0">
              <a:buFont typeface="Wingdings" panose="05000000000000000000" pitchFamily="2" charset="2"/>
              <a:buChar char="l"/>
            </a:pPr>
            <a:r>
              <a:rPr lang="zh-CN" altLang="zh-CN" dirty="0"/>
              <a:t>准备阶段（占坑阶段）</a:t>
            </a:r>
          </a:p>
          <a:p>
            <a:pPr lvl="0">
              <a:buFont typeface="Wingdings" panose="05000000000000000000" pitchFamily="2" charset="2"/>
              <a:buChar char="Ø"/>
            </a:pPr>
            <a:r>
              <a:rPr lang="zh-CN" altLang="zh-CN" dirty="0"/>
              <a:t>第一阶段</a:t>
            </a:r>
            <a:r>
              <a:rPr lang="en-US" altLang="zh-CN" dirty="0"/>
              <a:t>A</a:t>
            </a:r>
            <a:r>
              <a:rPr lang="zh-CN" altLang="zh-CN" dirty="0"/>
              <a:t>：</a:t>
            </a:r>
            <a:r>
              <a:rPr lang="en-US" altLang="zh-CN" dirty="0"/>
              <a:t>Proposer</a:t>
            </a:r>
            <a:r>
              <a:rPr lang="zh-CN" altLang="zh-CN" dirty="0"/>
              <a:t>选择一个提议编号</a:t>
            </a:r>
            <a:r>
              <a:rPr lang="en-US" altLang="zh-CN" dirty="0"/>
              <a:t>n</a:t>
            </a:r>
            <a:r>
              <a:rPr lang="zh-CN" altLang="zh-CN" dirty="0"/>
              <a:t>，向所有的</a:t>
            </a:r>
            <a:r>
              <a:rPr lang="en-US" altLang="zh-CN" dirty="0"/>
              <a:t>Acceptor</a:t>
            </a:r>
            <a:r>
              <a:rPr lang="zh-CN" altLang="zh-CN" dirty="0"/>
              <a:t>广播</a:t>
            </a:r>
            <a:r>
              <a:rPr lang="en-US" altLang="zh-CN" dirty="0"/>
              <a:t>Prepare</a:t>
            </a:r>
            <a:r>
              <a:rPr lang="zh-CN" altLang="zh-CN" dirty="0"/>
              <a:t>（</a:t>
            </a:r>
            <a:r>
              <a:rPr lang="en-US" altLang="zh-CN" dirty="0"/>
              <a:t>n</a:t>
            </a:r>
            <a:r>
              <a:rPr lang="zh-CN" altLang="zh-CN" dirty="0"/>
              <a:t>）请求。</a:t>
            </a:r>
          </a:p>
          <a:p>
            <a:pPr lvl="0">
              <a:buFont typeface="Wingdings" panose="05000000000000000000" pitchFamily="2" charset="2"/>
              <a:buChar char="Ø"/>
            </a:pPr>
            <a:r>
              <a:rPr lang="zh-CN" altLang="zh-CN" dirty="0"/>
              <a:t>第一阶段</a:t>
            </a:r>
            <a:r>
              <a:rPr lang="en-US" altLang="zh-CN" dirty="0"/>
              <a:t>B</a:t>
            </a:r>
            <a:r>
              <a:rPr lang="zh-CN" altLang="zh-CN" dirty="0"/>
              <a:t>：</a:t>
            </a:r>
            <a:r>
              <a:rPr lang="en-US" altLang="zh-CN" dirty="0"/>
              <a:t>Acceptor</a:t>
            </a:r>
            <a:r>
              <a:rPr lang="zh-CN" altLang="zh-CN" dirty="0"/>
              <a:t>接收到</a:t>
            </a:r>
            <a:r>
              <a:rPr lang="en-US" altLang="zh-CN" dirty="0"/>
              <a:t>Prepare</a:t>
            </a:r>
            <a:r>
              <a:rPr lang="zh-CN" altLang="zh-CN" dirty="0"/>
              <a:t>（</a:t>
            </a:r>
            <a:r>
              <a:rPr lang="en-US" altLang="zh-CN" dirty="0"/>
              <a:t>n</a:t>
            </a:r>
            <a:r>
              <a:rPr lang="zh-CN" altLang="zh-CN" dirty="0"/>
              <a:t>）请求，若提议编号</a:t>
            </a:r>
            <a:r>
              <a:rPr lang="en-US" altLang="zh-CN" dirty="0"/>
              <a:t>n</a:t>
            </a:r>
            <a:r>
              <a:rPr lang="zh-CN" altLang="zh-CN" dirty="0"/>
              <a:t>比之前接收的</a:t>
            </a:r>
            <a:r>
              <a:rPr lang="en-US" altLang="zh-CN" dirty="0"/>
              <a:t>Prepare</a:t>
            </a:r>
            <a:r>
              <a:rPr lang="zh-CN" altLang="zh-CN" dirty="0"/>
              <a:t>请求都要大，则</a:t>
            </a:r>
            <a:r>
              <a:rPr lang="zh-CN" altLang="zh-CN" dirty="0" smtClean="0"/>
              <a:t>承</a:t>
            </a:r>
            <a:endParaRPr lang="en-US" altLang="zh-CN" dirty="0" smtClean="0"/>
          </a:p>
          <a:p>
            <a:pPr marL="0" lvl="0" indent="0">
              <a:buNone/>
            </a:pPr>
            <a:r>
              <a:rPr lang="en-US" altLang="zh-CN" dirty="0" smtClean="0"/>
              <a:t>    </a:t>
            </a:r>
            <a:r>
              <a:rPr lang="zh-CN" altLang="zh-CN" dirty="0" smtClean="0"/>
              <a:t>诺</a:t>
            </a:r>
            <a:r>
              <a:rPr lang="zh-CN" altLang="zh-CN" dirty="0"/>
              <a:t>将不会接收提议编号比</a:t>
            </a:r>
            <a:r>
              <a:rPr lang="en-US" altLang="zh-CN" dirty="0"/>
              <a:t>n</a:t>
            </a:r>
            <a:r>
              <a:rPr lang="zh-CN" altLang="zh-CN" dirty="0"/>
              <a:t>小的提议，并且带上之前</a:t>
            </a:r>
            <a:r>
              <a:rPr lang="en-US" altLang="zh-CN" dirty="0"/>
              <a:t>Accept</a:t>
            </a:r>
            <a:r>
              <a:rPr lang="zh-CN" altLang="zh-CN" dirty="0"/>
              <a:t>的提议中编号小于</a:t>
            </a:r>
            <a:r>
              <a:rPr lang="en-US" altLang="zh-CN" dirty="0"/>
              <a:t>n</a:t>
            </a:r>
            <a:r>
              <a:rPr lang="zh-CN" altLang="zh-CN" dirty="0"/>
              <a:t>的最大的提议，否则</a:t>
            </a:r>
            <a:r>
              <a:rPr lang="zh-CN" altLang="zh-CN" dirty="0" smtClean="0"/>
              <a:t>不</a:t>
            </a:r>
            <a:endParaRPr lang="en-US" altLang="zh-CN" dirty="0" smtClean="0"/>
          </a:p>
          <a:p>
            <a:pPr marL="0" lvl="0" indent="0">
              <a:buNone/>
            </a:pPr>
            <a:r>
              <a:rPr lang="en-US" altLang="zh-CN" dirty="0" smtClean="0"/>
              <a:t>    </a:t>
            </a:r>
            <a:r>
              <a:rPr lang="zh-CN" altLang="zh-CN" dirty="0" smtClean="0"/>
              <a:t>予</a:t>
            </a:r>
            <a:r>
              <a:rPr lang="zh-CN" altLang="zh-CN" dirty="0"/>
              <a:t>理会</a:t>
            </a:r>
            <a:r>
              <a:rPr lang="zh-CN" altLang="zh-CN" dirty="0" smtClean="0"/>
              <a:t>。</a:t>
            </a:r>
            <a:endParaRPr lang="en-US" altLang="zh-CN" dirty="0" smtClean="0"/>
          </a:p>
          <a:p>
            <a:pPr lvl="0">
              <a:buFont typeface="Wingdings" panose="05000000000000000000" pitchFamily="2" charset="2"/>
              <a:buChar char="Ø"/>
            </a:pPr>
            <a:endParaRPr lang="zh-CN" altLang="zh-CN" dirty="0"/>
          </a:p>
          <a:p>
            <a:pPr lvl="0">
              <a:buFont typeface="Wingdings" panose="05000000000000000000" pitchFamily="2" charset="2"/>
              <a:buChar char="l"/>
            </a:pPr>
            <a:r>
              <a:rPr lang="zh-CN" altLang="zh-CN" dirty="0"/>
              <a:t>接受阶段（提交阶段）</a:t>
            </a:r>
          </a:p>
          <a:p>
            <a:pPr lvl="0">
              <a:buFont typeface="Wingdings" panose="05000000000000000000" pitchFamily="2" charset="2"/>
              <a:buChar char="Ø"/>
            </a:pPr>
            <a:r>
              <a:rPr lang="zh-CN" altLang="zh-CN" dirty="0"/>
              <a:t>第二阶段</a:t>
            </a:r>
            <a:r>
              <a:rPr lang="en-US" altLang="zh-CN" dirty="0"/>
              <a:t>A</a:t>
            </a:r>
            <a:r>
              <a:rPr lang="zh-CN" altLang="zh-CN" dirty="0"/>
              <a:t>：整个协议最为关键的点：</a:t>
            </a:r>
            <a:r>
              <a:rPr lang="en-US" altLang="zh-CN" dirty="0"/>
              <a:t>Proposer</a:t>
            </a:r>
            <a:r>
              <a:rPr lang="zh-CN" altLang="zh-CN" dirty="0"/>
              <a:t>得到了</a:t>
            </a:r>
            <a:r>
              <a:rPr lang="en-US" altLang="zh-CN" dirty="0"/>
              <a:t>Acceptor</a:t>
            </a:r>
            <a:r>
              <a:rPr lang="zh-CN" altLang="zh-CN" dirty="0"/>
              <a:t>响应</a:t>
            </a:r>
          </a:p>
          <a:p>
            <a:pPr marL="514350" indent="-514350">
              <a:buFont typeface="+mj-lt"/>
              <a:buAutoNum type="alphaLcParenR"/>
            </a:pPr>
            <a:r>
              <a:rPr lang="zh-CN" altLang="zh-CN" dirty="0"/>
              <a:t>如果未超过半数</a:t>
            </a:r>
            <a:r>
              <a:rPr lang="en-US" altLang="zh-CN" dirty="0" smtClean="0"/>
              <a:t>acceptor</a:t>
            </a:r>
            <a:r>
              <a:rPr lang="zh-CN" altLang="zh-CN" dirty="0"/>
              <a:t>响应，直接转为提议失败；</a:t>
            </a:r>
          </a:p>
          <a:p>
            <a:pPr marL="514350" indent="-514350">
              <a:buFont typeface="+mj-lt"/>
              <a:buAutoNum type="alphaLcParenR"/>
            </a:pPr>
            <a:r>
              <a:rPr lang="zh-CN" altLang="zh-CN" dirty="0"/>
              <a:t>如果超过多数</a:t>
            </a:r>
            <a:r>
              <a:rPr lang="en-US" altLang="zh-CN" dirty="0"/>
              <a:t>Acceptor</a:t>
            </a:r>
            <a:r>
              <a:rPr lang="zh-CN" altLang="zh-CN" dirty="0"/>
              <a:t>的承诺，又分为不同情况：</a:t>
            </a:r>
          </a:p>
          <a:p>
            <a:pPr marL="514350" indent="-514350">
              <a:buFont typeface="+mj-lt"/>
              <a:buAutoNum type="alphaLcParenR"/>
            </a:pPr>
            <a:r>
              <a:rPr lang="zh-CN" altLang="zh-CN" dirty="0"/>
              <a:t>如果所有</a:t>
            </a:r>
            <a:r>
              <a:rPr lang="en-US" altLang="zh-CN" dirty="0"/>
              <a:t>Acceptor</a:t>
            </a:r>
            <a:r>
              <a:rPr lang="zh-CN" altLang="zh-CN" dirty="0"/>
              <a:t>都未接收过值（都为</a:t>
            </a:r>
            <a:r>
              <a:rPr lang="en-US" altLang="zh-CN" dirty="0"/>
              <a:t>null</a:t>
            </a:r>
            <a:r>
              <a:rPr lang="zh-CN" altLang="zh-CN" dirty="0"/>
              <a:t>），那么向所有的</a:t>
            </a:r>
            <a:r>
              <a:rPr lang="en-US" altLang="zh-CN" dirty="0"/>
              <a:t>Acceptor</a:t>
            </a:r>
            <a:r>
              <a:rPr lang="zh-CN" altLang="zh-CN" dirty="0"/>
              <a:t>发起自己的值和提议编号</a:t>
            </a:r>
            <a:r>
              <a:rPr lang="en-US" altLang="zh-CN" dirty="0"/>
              <a:t>n</a:t>
            </a:r>
            <a:r>
              <a:rPr lang="zh-CN" altLang="zh-CN" dirty="0"/>
              <a:t>，记住，一定是</a:t>
            </a:r>
            <a:r>
              <a:rPr lang="zh-CN" altLang="zh-CN" dirty="0" smtClean="0"/>
              <a:t>所有</a:t>
            </a:r>
            <a:endParaRPr lang="en-US" altLang="zh-CN" dirty="0" smtClean="0"/>
          </a:p>
          <a:p>
            <a:pPr marL="0" indent="0">
              <a:buNone/>
            </a:pPr>
            <a:r>
              <a:rPr lang="en-US" altLang="zh-CN" dirty="0"/>
              <a:t> </a:t>
            </a:r>
            <a:r>
              <a:rPr lang="en-US" altLang="zh-CN" dirty="0" smtClean="0"/>
              <a:t>         Acceptor</a:t>
            </a:r>
            <a:r>
              <a:rPr lang="zh-CN" altLang="zh-CN" dirty="0"/>
              <a:t>都没接受过值；</a:t>
            </a:r>
          </a:p>
          <a:p>
            <a:pPr marL="0" indent="0">
              <a:buNone/>
            </a:pPr>
            <a:r>
              <a:rPr lang="en-US" altLang="zh-CN" dirty="0"/>
              <a:t>d</a:t>
            </a:r>
            <a:r>
              <a:rPr lang="zh-CN" altLang="en-US" dirty="0" smtClean="0"/>
              <a:t>）    </a:t>
            </a:r>
            <a:r>
              <a:rPr lang="zh-CN" altLang="zh-CN" dirty="0" smtClean="0"/>
              <a:t>如果</a:t>
            </a:r>
            <a:r>
              <a:rPr lang="zh-CN" altLang="zh-CN" dirty="0"/>
              <a:t>有部分</a:t>
            </a:r>
            <a:r>
              <a:rPr lang="en-US" altLang="zh-CN" dirty="0"/>
              <a:t>Acceptor</a:t>
            </a:r>
            <a:r>
              <a:rPr lang="zh-CN" altLang="zh-CN" dirty="0"/>
              <a:t>接收过值，那么从所有接受过的值中选择对应的提议编号最大的作为提议的</a:t>
            </a:r>
            <a:r>
              <a:rPr lang="zh-CN" altLang="zh-CN" dirty="0" smtClean="0"/>
              <a:t>值，</a:t>
            </a:r>
            <a:endParaRPr lang="en-US" altLang="zh-CN" dirty="0" smtClean="0"/>
          </a:p>
          <a:p>
            <a:pPr marL="0" indent="0">
              <a:buNone/>
            </a:pPr>
            <a:r>
              <a:rPr lang="en-US" altLang="zh-CN" dirty="0"/>
              <a:t> </a:t>
            </a:r>
            <a:r>
              <a:rPr lang="en-US" altLang="zh-CN" dirty="0" smtClean="0"/>
              <a:t>         </a:t>
            </a:r>
            <a:r>
              <a:rPr lang="zh-CN" altLang="zh-CN" dirty="0" smtClean="0"/>
              <a:t>提议</a:t>
            </a:r>
            <a:r>
              <a:rPr lang="zh-CN" altLang="zh-CN" dirty="0"/>
              <a:t>编号仍然为</a:t>
            </a:r>
            <a:r>
              <a:rPr lang="en-US" altLang="zh-CN" dirty="0"/>
              <a:t>n</a:t>
            </a:r>
            <a:r>
              <a:rPr lang="zh-CN" altLang="zh-CN" dirty="0"/>
              <a:t>。但此时</a:t>
            </a:r>
            <a:r>
              <a:rPr lang="en-US" altLang="zh-CN" dirty="0"/>
              <a:t>Proposer</a:t>
            </a:r>
            <a:r>
              <a:rPr lang="zh-CN" altLang="zh-CN" dirty="0"/>
              <a:t>就不能提议自己的值，只能信任</a:t>
            </a:r>
            <a:r>
              <a:rPr lang="en-US" altLang="zh-CN" dirty="0"/>
              <a:t>Acceptor</a:t>
            </a:r>
            <a:r>
              <a:rPr lang="zh-CN" altLang="zh-CN" dirty="0"/>
              <a:t>通过的值，维护一但获得确定性取值就不能</a:t>
            </a:r>
            <a:r>
              <a:rPr lang="zh-CN" altLang="zh-CN" dirty="0" smtClean="0"/>
              <a:t>更</a:t>
            </a:r>
            <a:endParaRPr lang="en-US" altLang="zh-CN" dirty="0" smtClean="0"/>
          </a:p>
          <a:p>
            <a:pPr marL="0" indent="0">
              <a:buNone/>
            </a:pPr>
            <a:r>
              <a:rPr lang="en-US" altLang="zh-CN" dirty="0"/>
              <a:t> </a:t>
            </a:r>
            <a:r>
              <a:rPr lang="en-US" altLang="zh-CN" dirty="0" smtClean="0"/>
              <a:t>         </a:t>
            </a:r>
            <a:r>
              <a:rPr lang="zh-CN" altLang="zh-CN" dirty="0" smtClean="0"/>
              <a:t>改</a:t>
            </a:r>
            <a:r>
              <a:rPr lang="zh-CN" altLang="zh-CN" dirty="0"/>
              <a:t>原则；</a:t>
            </a:r>
          </a:p>
          <a:p>
            <a:pPr lvl="0">
              <a:buFont typeface="Wingdings" panose="05000000000000000000" pitchFamily="2" charset="2"/>
              <a:buChar char="Ø"/>
            </a:pPr>
            <a:r>
              <a:rPr lang="zh-CN" altLang="zh-CN" dirty="0"/>
              <a:t>第二阶段</a:t>
            </a:r>
            <a:r>
              <a:rPr lang="en-US" altLang="zh-CN" dirty="0"/>
              <a:t>B</a:t>
            </a:r>
            <a:r>
              <a:rPr lang="zh-CN" altLang="zh-CN" dirty="0"/>
              <a:t>：</a:t>
            </a:r>
            <a:r>
              <a:rPr lang="en-US" altLang="zh-CN" dirty="0"/>
              <a:t>Acceptor</a:t>
            </a:r>
            <a:r>
              <a:rPr lang="zh-CN" altLang="zh-CN" dirty="0"/>
              <a:t>接收到提议后，如果该提议版本号不等于自身保存记录的版本号（第一阶段记录的），不接受该请求</a:t>
            </a:r>
            <a:r>
              <a:rPr lang="zh-CN" altLang="zh-CN" dirty="0" smtClean="0"/>
              <a:t>，</a:t>
            </a:r>
            <a:endParaRPr lang="en-US" altLang="zh-CN" dirty="0" smtClean="0"/>
          </a:p>
          <a:p>
            <a:pPr marL="0" lvl="0" indent="0">
              <a:buNone/>
            </a:pPr>
            <a:r>
              <a:rPr lang="en-US" altLang="zh-CN" dirty="0"/>
              <a:t> </a:t>
            </a:r>
            <a:r>
              <a:rPr lang="en-US" altLang="zh-CN" dirty="0" smtClean="0"/>
              <a:t>   </a:t>
            </a:r>
            <a:r>
              <a:rPr lang="zh-CN" altLang="zh-CN" dirty="0" smtClean="0"/>
              <a:t>相等</a:t>
            </a:r>
            <a:r>
              <a:rPr lang="zh-CN" altLang="zh-CN" dirty="0"/>
              <a:t>则写入本地。</a:t>
            </a:r>
          </a:p>
          <a:p>
            <a:pPr marL="0" indent="0">
              <a:buNone/>
            </a:pPr>
            <a:endParaRPr lang="zh-CN" altLang="zh-CN" dirty="0" smtClean="0"/>
          </a:p>
          <a:p>
            <a:pPr marL="0" indent="0">
              <a:buNone/>
            </a:pPr>
            <a:endParaRPr lang="zh-CN" altLang="zh-CN" sz="2000" dirty="0"/>
          </a:p>
          <a:p>
            <a:pPr marL="0" indent="0">
              <a:buNone/>
            </a:pPr>
            <a:endParaRPr lang="zh-CN" altLang="zh-CN" sz="2000" dirty="0"/>
          </a:p>
          <a:p>
            <a:pPr marL="0" indent="0">
              <a:buNone/>
            </a:pPr>
            <a:endParaRPr lang="en-US" altLang="zh-CN" sz="2000" dirty="0" smtClean="0"/>
          </a:p>
        </p:txBody>
      </p:sp>
    </p:spTree>
    <p:extLst>
      <p:ext uri="{BB962C8B-B14F-4D97-AF65-F5344CB8AC3E}">
        <p14:creationId xmlns:p14="http://schemas.microsoft.com/office/powerpoint/2010/main" val="3471255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例一</a:t>
            </a:r>
            <a:endParaRPr lang="zh-CN" altLang="en-US" sz="4000" dirty="0"/>
          </a:p>
        </p:txBody>
      </p:sp>
      <p:sp>
        <p:nvSpPr>
          <p:cNvPr id="3" name="内容占位符 2"/>
          <p:cNvSpPr>
            <a:spLocks noGrp="1"/>
          </p:cNvSpPr>
          <p:nvPr>
            <p:ph idx="1"/>
          </p:nvPr>
        </p:nvSpPr>
        <p:spPr>
          <a:xfrm>
            <a:off x="838200" y="1215736"/>
            <a:ext cx="10934700" cy="5278582"/>
          </a:xfrm>
        </p:spPr>
        <p:txBody>
          <a:bodyPr>
            <a:normAutofit/>
          </a:bodyPr>
          <a:lstStyle/>
          <a:p>
            <a:pPr marL="0" indent="0">
              <a:buNone/>
            </a:pPr>
            <a:r>
              <a:rPr lang="en-US" altLang="zh-CN" sz="2000" b="1" dirty="0" smtClean="0"/>
              <a:t>1</a:t>
            </a:r>
            <a:r>
              <a:rPr lang="zh-CN" altLang="zh-CN" sz="2000" b="1" dirty="0" smtClean="0"/>
              <a:t>“提议者”</a:t>
            </a:r>
            <a:r>
              <a:rPr lang="zh-CN" altLang="en-US" sz="2000" b="1" dirty="0" smtClean="0"/>
              <a:t>、</a:t>
            </a:r>
            <a:r>
              <a:rPr lang="en-US" altLang="zh-CN" sz="2000" b="1" dirty="0" smtClean="0"/>
              <a:t>3</a:t>
            </a:r>
            <a:r>
              <a:rPr lang="zh-CN" altLang="zh-CN" sz="2000" b="1" dirty="0" smtClean="0"/>
              <a:t>“接受者”</a:t>
            </a:r>
            <a:r>
              <a:rPr lang="zh-CN" altLang="en-US" sz="2000" b="1" dirty="0" smtClean="0"/>
              <a:t>、</a:t>
            </a:r>
            <a:r>
              <a:rPr lang="en-US" altLang="zh-CN" sz="2000" b="1" dirty="0" smtClean="0"/>
              <a:t>0</a:t>
            </a:r>
            <a:r>
              <a:rPr lang="zh-CN" altLang="en-US" sz="2000" b="1" dirty="0" smtClean="0"/>
              <a:t>“学习者”</a:t>
            </a:r>
            <a:endParaRPr lang="zh-CN" altLang="zh-CN" sz="2000" dirty="0"/>
          </a:p>
          <a:p>
            <a:pPr marL="0" indent="0">
              <a:buNone/>
            </a:pPr>
            <a:endParaRPr lang="zh-CN" altLang="zh-CN" sz="2000" dirty="0"/>
          </a:p>
          <a:p>
            <a:pPr marL="0" indent="0">
              <a:buNone/>
            </a:pPr>
            <a:endParaRPr lang="en-US" altLang="zh-CN" sz="2000" dirty="0" smtClean="0"/>
          </a:p>
        </p:txBody>
      </p:sp>
      <p:pic>
        <p:nvPicPr>
          <p:cNvPr id="6" name="图片 5" descr="preview"/>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493" y="1637404"/>
            <a:ext cx="9776980" cy="5012777"/>
          </a:xfrm>
          <a:prstGeom prst="rect">
            <a:avLst/>
          </a:prstGeom>
          <a:noFill/>
          <a:ln>
            <a:noFill/>
          </a:ln>
        </p:spPr>
      </p:pic>
      <p:sp>
        <p:nvSpPr>
          <p:cNvPr id="7" name="文本框 6"/>
          <p:cNvSpPr txBox="1"/>
          <p:nvPr/>
        </p:nvSpPr>
        <p:spPr>
          <a:xfrm>
            <a:off x="6599689" y="437075"/>
            <a:ext cx="5173211" cy="1200329"/>
          </a:xfrm>
          <a:prstGeom prst="rect">
            <a:avLst/>
          </a:prstGeom>
          <a:noFill/>
        </p:spPr>
        <p:txBody>
          <a:bodyPr wrap="none" rtlCol="0">
            <a:spAutoFit/>
          </a:bodyPr>
          <a:lstStyle/>
          <a:p>
            <a:r>
              <a:rPr lang="zh-CN" altLang="en-US" b="1" dirty="0"/>
              <a:t>特殊情况：</a:t>
            </a:r>
            <a:endParaRPr lang="zh-CN" altLang="zh-CN" dirty="0"/>
          </a:p>
          <a:p>
            <a:r>
              <a:rPr lang="en-US" altLang="zh-CN" dirty="0"/>
              <a:t>Proposer</a:t>
            </a:r>
            <a:r>
              <a:rPr lang="zh-CN" altLang="zh-CN" dirty="0"/>
              <a:t>提议正常，</a:t>
            </a:r>
            <a:r>
              <a:rPr lang="en-US" altLang="zh-CN" dirty="0"/>
              <a:t>acceptor</a:t>
            </a:r>
            <a:r>
              <a:rPr lang="zh-CN" altLang="zh-CN" dirty="0"/>
              <a:t>失败</a:t>
            </a:r>
            <a:r>
              <a:rPr lang="zh-CN" altLang="en-US" dirty="0"/>
              <a:t>未超过半数</a:t>
            </a:r>
            <a:r>
              <a:rPr lang="zh-CN" altLang="zh-CN" dirty="0"/>
              <a:t>情况</a:t>
            </a:r>
            <a:endParaRPr lang="en-US" altLang="zh-CN" dirty="0"/>
          </a:p>
          <a:p>
            <a:pPr lvl="0"/>
            <a:r>
              <a:rPr lang="en-US" altLang="zh-CN" dirty="0"/>
              <a:t>Proposer</a:t>
            </a:r>
            <a:r>
              <a:rPr lang="zh-CN" altLang="zh-CN" dirty="0"/>
              <a:t>提议正常，</a:t>
            </a:r>
            <a:r>
              <a:rPr lang="en-US" altLang="zh-CN" dirty="0"/>
              <a:t> acceptor</a:t>
            </a:r>
            <a:r>
              <a:rPr lang="zh-CN" altLang="zh-CN" dirty="0"/>
              <a:t>失败</a:t>
            </a:r>
            <a:r>
              <a:rPr lang="zh-CN" altLang="en-US" dirty="0"/>
              <a:t>超过半数</a:t>
            </a:r>
            <a:r>
              <a:rPr lang="zh-CN" altLang="zh-CN" dirty="0"/>
              <a:t>情况</a:t>
            </a:r>
          </a:p>
          <a:p>
            <a:endParaRPr lang="zh-CN" altLang="en-US" dirty="0"/>
          </a:p>
        </p:txBody>
      </p:sp>
    </p:spTree>
    <p:extLst>
      <p:ext uri="{BB962C8B-B14F-4D97-AF65-F5344CB8AC3E}">
        <p14:creationId xmlns:p14="http://schemas.microsoft.com/office/powerpoint/2010/main" val="372705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sp>
        <p:nvSpPr>
          <p:cNvPr id="3" name="内容占位符 2"/>
          <p:cNvSpPr>
            <a:spLocks noGrp="1"/>
          </p:cNvSpPr>
          <p:nvPr>
            <p:ph idx="1"/>
          </p:nvPr>
        </p:nvSpPr>
        <p:spPr>
          <a:xfrm>
            <a:off x="838200" y="1215736"/>
            <a:ext cx="10934700" cy="5278582"/>
          </a:xfrm>
        </p:spPr>
        <p:txBody>
          <a:bodyPr>
            <a:normAutofit/>
          </a:bodyPr>
          <a:lstStyle/>
          <a:p>
            <a:pPr marL="0" indent="0">
              <a:buNone/>
            </a:pPr>
            <a:r>
              <a:rPr lang="zh-CN" altLang="zh-CN" sz="2000" b="1" dirty="0"/>
              <a:t>情况再复杂一点：还是一样有</a:t>
            </a:r>
            <a:r>
              <a:rPr lang="en-US" altLang="zh-CN" sz="2000" b="1" dirty="0"/>
              <a:t>3</a:t>
            </a:r>
            <a:r>
              <a:rPr lang="zh-CN" altLang="zh-CN" sz="2000" b="1" dirty="0"/>
              <a:t>个</a:t>
            </a:r>
            <a:r>
              <a:rPr lang="en-US" altLang="zh-CN" sz="2000" b="1" dirty="0" err="1"/>
              <a:t>accpetor</a:t>
            </a:r>
            <a:r>
              <a:rPr lang="zh-CN" altLang="zh-CN" sz="2000" b="1" dirty="0"/>
              <a:t>，但有两个</a:t>
            </a:r>
            <a:r>
              <a:rPr lang="en-US" altLang="zh-CN" sz="2000" b="1" dirty="0"/>
              <a:t>proposer</a:t>
            </a:r>
            <a:r>
              <a:rPr lang="zh-CN" altLang="zh-CN" sz="2000" b="1" dirty="0"/>
              <a:t>。</a:t>
            </a:r>
            <a:endParaRPr lang="zh-CN" altLang="zh-CN" sz="2000" dirty="0"/>
          </a:p>
          <a:p>
            <a:pPr marL="0" indent="0">
              <a:buNone/>
            </a:pPr>
            <a:endParaRPr lang="en-US" altLang="zh-CN" sz="2000" dirty="0" smtClean="0"/>
          </a:p>
        </p:txBody>
      </p:sp>
      <p:cxnSp>
        <p:nvCxnSpPr>
          <p:cNvPr id="9" name="直接箭头连接符 8"/>
          <p:cNvCxnSpPr/>
          <p:nvPr/>
        </p:nvCxnSpPr>
        <p:spPr>
          <a:xfrm flipV="1">
            <a:off x="5637646" y="3587801"/>
            <a:ext cx="607290" cy="2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descr="https://pic3.zhimg.com/50/v2-aec9d3006e40be28b49ba0d80e2c9a47_hd.jpg"/>
          <p:cNvPicPr/>
          <p:nvPr/>
        </p:nvPicPr>
        <p:blipFill>
          <a:blip r:embed="rId3">
            <a:extLst>
              <a:ext uri="{28A0092B-C50C-407E-A947-70E740481C1C}">
                <a14:useLocalDpi xmlns:a14="http://schemas.microsoft.com/office/drawing/2010/main" val="0"/>
              </a:ext>
            </a:extLst>
          </a:blip>
          <a:srcRect/>
          <a:stretch>
            <a:fillRect/>
          </a:stretch>
        </p:blipFill>
        <p:spPr bwMode="auto">
          <a:xfrm>
            <a:off x="0" y="2071775"/>
            <a:ext cx="5637646" cy="3102898"/>
          </a:xfrm>
          <a:prstGeom prst="rect">
            <a:avLst/>
          </a:prstGeom>
          <a:noFill/>
          <a:ln>
            <a:noFill/>
          </a:ln>
        </p:spPr>
      </p:pic>
      <p:pic>
        <p:nvPicPr>
          <p:cNvPr id="12" name="图片 11" descr="https://pic4.zhimg.com/50/v2-b04580b0ef8f5087fce2c636b4f925a6_hd.jpg"/>
          <p:cNvPicPr/>
          <p:nvPr/>
        </p:nvPicPr>
        <p:blipFill>
          <a:blip r:embed="rId4">
            <a:extLst>
              <a:ext uri="{28A0092B-C50C-407E-A947-70E740481C1C}">
                <a14:useLocalDpi xmlns:a14="http://schemas.microsoft.com/office/drawing/2010/main" val="0"/>
              </a:ext>
            </a:extLst>
          </a:blip>
          <a:srcRect/>
          <a:stretch>
            <a:fillRect/>
          </a:stretch>
        </p:blipFill>
        <p:spPr bwMode="auto">
          <a:xfrm>
            <a:off x="6244936" y="2071775"/>
            <a:ext cx="5947064" cy="3295362"/>
          </a:xfrm>
          <a:prstGeom prst="rect">
            <a:avLst/>
          </a:prstGeom>
          <a:noFill/>
          <a:ln>
            <a:noFill/>
          </a:ln>
        </p:spPr>
      </p:pic>
      <p:sp>
        <p:nvSpPr>
          <p:cNvPr id="13" name="文本框 12"/>
          <p:cNvSpPr txBox="1"/>
          <p:nvPr/>
        </p:nvSpPr>
        <p:spPr>
          <a:xfrm>
            <a:off x="2074715" y="1702443"/>
            <a:ext cx="637312" cy="369332"/>
          </a:xfrm>
          <a:prstGeom prst="rect">
            <a:avLst/>
          </a:prstGeom>
          <a:noFill/>
        </p:spPr>
        <p:txBody>
          <a:bodyPr wrap="square" rtlCol="0">
            <a:spAutoFit/>
          </a:bodyPr>
          <a:lstStyle/>
          <a:p>
            <a:r>
              <a:rPr lang="en-US" altLang="zh-CN" dirty="0" smtClean="0"/>
              <a:t>1</a:t>
            </a:r>
            <a:endParaRPr lang="zh-CN" altLang="en-US" dirty="0"/>
          </a:p>
        </p:txBody>
      </p:sp>
      <p:sp>
        <p:nvSpPr>
          <p:cNvPr id="14" name="文本框 13"/>
          <p:cNvSpPr txBox="1"/>
          <p:nvPr/>
        </p:nvSpPr>
        <p:spPr>
          <a:xfrm>
            <a:off x="8581156" y="1702443"/>
            <a:ext cx="637312"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364947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pic>
        <p:nvPicPr>
          <p:cNvPr id="7" name="图片 6" descr="preview"/>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2" y="2071774"/>
            <a:ext cx="5604164" cy="3200170"/>
          </a:xfrm>
          <a:prstGeom prst="rect">
            <a:avLst/>
          </a:prstGeom>
          <a:noFill/>
          <a:ln>
            <a:noFill/>
          </a:ln>
        </p:spPr>
      </p:pic>
      <p:cxnSp>
        <p:nvCxnSpPr>
          <p:cNvPr id="9" name="直接箭头连接符 8"/>
          <p:cNvCxnSpPr>
            <a:stCxn id="7" idx="3"/>
          </p:cNvCxnSpPr>
          <p:nvPr/>
        </p:nvCxnSpPr>
        <p:spPr>
          <a:xfrm flipV="1">
            <a:off x="5637646" y="3643731"/>
            <a:ext cx="607290" cy="2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descr="preview"/>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4936" y="2071774"/>
            <a:ext cx="5947064" cy="3143914"/>
          </a:xfrm>
          <a:prstGeom prst="rect">
            <a:avLst/>
          </a:prstGeom>
          <a:noFill/>
          <a:ln>
            <a:noFill/>
          </a:ln>
        </p:spPr>
      </p:pic>
      <p:sp>
        <p:nvSpPr>
          <p:cNvPr id="5" name="文本框 4"/>
          <p:cNvSpPr txBox="1"/>
          <p:nvPr/>
        </p:nvSpPr>
        <p:spPr>
          <a:xfrm>
            <a:off x="2285999" y="1702442"/>
            <a:ext cx="306494" cy="369332"/>
          </a:xfrm>
          <a:prstGeom prst="rect">
            <a:avLst/>
          </a:prstGeom>
          <a:noFill/>
        </p:spPr>
        <p:txBody>
          <a:bodyPr wrap="none" rtlCol="0">
            <a:spAutoFit/>
          </a:bodyPr>
          <a:lstStyle/>
          <a:p>
            <a:r>
              <a:rPr lang="en-US" altLang="zh-CN" dirty="0" smtClean="0"/>
              <a:t>3</a:t>
            </a:r>
            <a:endParaRPr lang="zh-CN" altLang="en-US" dirty="0"/>
          </a:p>
        </p:txBody>
      </p:sp>
      <p:sp>
        <p:nvSpPr>
          <p:cNvPr id="12" name="文本框 11"/>
          <p:cNvSpPr txBox="1"/>
          <p:nvPr/>
        </p:nvSpPr>
        <p:spPr>
          <a:xfrm>
            <a:off x="8589817" y="1702442"/>
            <a:ext cx="306494" cy="369332"/>
          </a:xfrm>
          <a:prstGeom prst="rect">
            <a:avLst/>
          </a:prstGeom>
          <a:noFill/>
        </p:spPr>
        <p:txBody>
          <a:bodyPr wrap="none" rtlCol="0">
            <a:spAutoFit/>
          </a:bodyPr>
          <a:lstStyle/>
          <a:p>
            <a:r>
              <a:rPr lang="en-US" altLang="zh-CN" dirty="0"/>
              <a:t>4</a:t>
            </a:r>
            <a:endParaRPr lang="zh-CN" altLang="en-US" dirty="0"/>
          </a:p>
        </p:txBody>
      </p:sp>
    </p:spTree>
    <p:extLst>
      <p:ext uri="{BB962C8B-B14F-4D97-AF65-F5344CB8AC3E}">
        <p14:creationId xmlns:p14="http://schemas.microsoft.com/office/powerpoint/2010/main" val="28001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cxnSp>
        <p:nvCxnSpPr>
          <p:cNvPr id="9" name="直接箭头连接符 8"/>
          <p:cNvCxnSpPr>
            <a:stCxn id="7" idx="3"/>
          </p:cNvCxnSpPr>
          <p:nvPr/>
        </p:nvCxnSpPr>
        <p:spPr>
          <a:xfrm flipV="1">
            <a:off x="5637646" y="3643731"/>
            <a:ext cx="607290" cy="2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85999" y="1702442"/>
            <a:ext cx="306494" cy="369332"/>
          </a:xfrm>
          <a:prstGeom prst="rect">
            <a:avLst/>
          </a:prstGeom>
          <a:noFill/>
        </p:spPr>
        <p:txBody>
          <a:bodyPr wrap="none" rtlCol="0">
            <a:spAutoFit/>
          </a:bodyPr>
          <a:lstStyle/>
          <a:p>
            <a:r>
              <a:rPr lang="en-US" altLang="zh-CN" dirty="0" smtClean="0"/>
              <a:t>5</a:t>
            </a:r>
            <a:endParaRPr lang="zh-CN" altLang="en-US" dirty="0"/>
          </a:p>
        </p:txBody>
      </p:sp>
      <p:sp>
        <p:nvSpPr>
          <p:cNvPr id="12" name="文本框 11"/>
          <p:cNvSpPr txBox="1"/>
          <p:nvPr/>
        </p:nvSpPr>
        <p:spPr>
          <a:xfrm>
            <a:off x="8589817" y="1702442"/>
            <a:ext cx="306494" cy="369332"/>
          </a:xfrm>
          <a:prstGeom prst="rect">
            <a:avLst/>
          </a:prstGeom>
          <a:noFill/>
        </p:spPr>
        <p:txBody>
          <a:bodyPr wrap="none" rtlCol="0">
            <a:spAutoFit/>
          </a:bodyPr>
          <a:lstStyle/>
          <a:p>
            <a:r>
              <a:rPr lang="en-US" altLang="zh-CN" dirty="0" smtClean="0"/>
              <a:t>6</a:t>
            </a:r>
            <a:endParaRPr lang="zh-CN" altLang="en-US" dirty="0"/>
          </a:p>
        </p:txBody>
      </p:sp>
      <p:pic>
        <p:nvPicPr>
          <p:cNvPr id="11" name="图片 10" descr="https://pic1.zhimg.com/50/v2-8efd4cd44a21d220160988c1f9a7d5ed_hd.jpg"/>
          <p:cNvPicPr/>
          <p:nvPr/>
        </p:nvPicPr>
        <p:blipFill>
          <a:blip r:embed="rId3">
            <a:extLst>
              <a:ext uri="{28A0092B-C50C-407E-A947-70E740481C1C}">
                <a14:useLocalDpi xmlns:a14="http://schemas.microsoft.com/office/drawing/2010/main" val="0"/>
              </a:ext>
            </a:extLst>
          </a:blip>
          <a:srcRect/>
          <a:stretch>
            <a:fillRect/>
          </a:stretch>
        </p:blipFill>
        <p:spPr bwMode="auto">
          <a:xfrm>
            <a:off x="0" y="2228987"/>
            <a:ext cx="5611418" cy="2885743"/>
          </a:xfrm>
          <a:prstGeom prst="rect">
            <a:avLst/>
          </a:prstGeom>
          <a:noFill/>
          <a:ln>
            <a:noFill/>
          </a:ln>
        </p:spPr>
      </p:pic>
      <p:pic>
        <p:nvPicPr>
          <p:cNvPr id="13" name="图片 12" descr="https://pic4.zhimg.com/50/v2-50c0841a1ee64eab377a4a01abe5d974_hd.jpg"/>
          <p:cNvPicPr/>
          <p:nvPr/>
        </p:nvPicPr>
        <p:blipFill>
          <a:blip r:embed="rId4">
            <a:extLst>
              <a:ext uri="{28A0092B-C50C-407E-A947-70E740481C1C}">
                <a14:useLocalDpi xmlns:a14="http://schemas.microsoft.com/office/drawing/2010/main" val="0"/>
              </a:ext>
            </a:extLst>
          </a:blip>
          <a:srcRect/>
          <a:stretch>
            <a:fillRect/>
          </a:stretch>
        </p:blipFill>
        <p:spPr bwMode="auto">
          <a:xfrm>
            <a:off x="6271164" y="2228987"/>
            <a:ext cx="5920836" cy="3091158"/>
          </a:xfrm>
          <a:prstGeom prst="rect">
            <a:avLst/>
          </a:prstGeom>
          <a:noFill/>
          <a:ln>
            <a:noFill/>
          </a:ln>
        </p:spPr>
      </p:pic>
    </p:spTree>
    <p:extLst>
      <p:ext uri="{BB962C8B-B14F-4D97-AF65-F5344CB8AC3E}">
        <p14:creationId xmlns:p14="http://schemas.microsoft.com/office/powerpoint/2010/main" val="8479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cxnSp>
        <p:nvCxnSpPr>
          <p:cNvPr id="9" name="直接箭头连接符 8"/>
          <p:cNvCxnSpPr>
            <a:stCxn id="7" idx="3"/>
          </p:cNvCxnSpPr>
          <p:nvPr/>
        </p:nvCxnSpPr>
        <p:spPr>
          <a:xfrm flipV="1">
            <a:off x="5637646" y="3643731"/>
            <a:ext cx="607290" cy="2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85999" y="1702442"/>
            <a:ext cx="306494" cy="369332"/>
          </a:xfrm>
          <a:prstGeom prst="rect">
            <a:avLst/>
          </a:prstGeom>
          <a:noFill/>
        </p:spPr>
        <p:txBody>
          <a:bodyPr wrap="none" rtlCol="0">
            <a:spAutoFit/>
          </a:bodyPr>
          <a:lstStyle/>
          <a:p>
            <a:r>
              <a:rPr lang="en-US" altLang="zh-CN" dirty="0" smtClean="0"/>
              <a:t>9</a:t>
            </a:r>
            <a:endParaRPr lang="zh-CN" altLang="en-US" dirty="0"/>
          </a:p>
        </p:txBody>
      </p:sp>
      <p:sp>
        <p:nvSpPr>
          <p:cNvPr id="12" name="文本框 11"/>
          <p:cNvSpPr txBox="1"/>
          <p:nvPr/>
        </p:nvSpPr>
        <p:spPr>
          <a:xfrm>
            <a:off x="8714508" y="1702442"/>
            <a:ext cx="428322" cy="369332"/>
          </a:xfrm>
          <a:prstGeom prst="rect">
            <a:avLst/>
          </a:prstGeom>
          <a:noFill/>
        </p:spPr>
        <p:txBody>
          <a:bodyPr wrap="none" rtlCol="0">
            <a:spAutoFit/>
          </a:bodyPr>
          <a:lstStyle/>
          <a:p>
            <a:r>
              <a:rPr lang="en-US" altLang="zh-CN" dirty="0" smtClean="0"/>
              <a:t>10</a:t>
            </a:r>
            <a:endParaRPr lang="zh-CN" altLang="en-US" dirty="0"/>
          </a:p>
        </p:txBody>
      </p:sp>
      <p:pic>
        <p:nvPicPr>
          <p:cNvPr id="8" name="图片 7" descr="https://pic4.zhimg.com/50/v2-5d09580e20dff6e1e464449ee5fbec61_hd.jpg"/>
          <p:cNvPicPr/>
          <p:nvPr/>
        </p:nvPicPr>
        <p:blipFill>
          <a:blip r:embed="rId3">
            <a:extLst>
              <a:ext uri="{28A0092B-C50C-407E-A947-70E740481C1C}">
                <a14:useLocalDpi xmlns:a14="http://schemas.microsoft.com/office/drawing/2010/main" val="0"/>
              </a:ext>
            </a:extLst>
          </a:blip>
          <a:srcRect/>
          <a:stretch>
            <a:fillRect/>
          </a:stretch>
        </p:blipFill>
        <p:spPr bwMode="auto">
          <a:xfrm>
            <a:off x="0" y="2438486"/>
            <a:ext cx="5637646" cy="3255732"/>
          </a:xfrm>
          <a:prstGeom prst="rect">
            <a:avLst/>
          </a:prstGeom>
          <a:noFill/>
          <a:ln>
            <a:noFill/>
          </a:ln>
        </p:spPr>
      </p:pic>
      <p:pic>
        <p:nvPicPr>
          <p:cNvPr id="10" name="图片 9" descr="https://pic3.zhimg.com/50/v2-06c42e88602406736aba0d3fcd59f67c_hd.jpg"/>
          <p:cNvPicPr/>
          <p:nvPr/>
        </p:nvPicPr>
        <p:blipFill>
          <a:blip r:embed="rId4">
            <a:extLst>
              <a:ext uri="{28A0092B-C50C-407E-A947-70E740481C1C}">
                <a14:useLocalDpi xmlns:a14="http://schemas.microsoft.com/office/drawing/2010/main" val="0"/>
              </a:ext>
            </a:extLst>
          </a:blip>
          <a:srcRect/>
          <a:stretch>
            <a:fillRect/>
          </a:stretch>
        </p:blipFill>
        <p:spPr bwMode="auto">
          <a:xfrm>
            <a:off x="6244936" y="2396272"/>
            <a:ext cx="5947064" cy="3297946"/>
          </a:xfrm>
          <a:prstGeom prst="rect">
            <a:avLst/>
          </a:prstGeom>
          <a:noFill/>
          <a:ln>
            <a:noFill/>
          </a:ln>
        </p:spPr>
      </p:pic>
    </p:spTree>
    <p:extLst>
      <p:ext uri="{BB962C8B-B14F-4D97-AF65-F5344CB8AC3E}">
        <p14:creationId xmlns:p14="http://schemas.microsoft.com/office/powerpoint/2010/main" val="40842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cxnSp>
        <p:nvCxnSpPr>
          <p:cNvPr id="9" name="直接箭头连接符 8"/>
          <p:cNvCxnSpPr>
            <a:stCxn id="7" idx="3"/>
          </p:cNvCxnSpPr>
          <p:nvPr/>
        </p:nvCxnSpPr>
        <p:spPr>
          <a:xfrm flipV="1">
            <a:off x="5637646" y="3643731"/>
            <a:ext cx="607290" cy="2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85999" y="1702442"/>
            <a:ext cx="306494" cy="369332"/>
          </a:xfrm>
          <a:prstGeom prst="rect">
            <a:avLst/>
          </a:prstGeom>
          <a:noFill/>
        </p:spPr>
        <p:txBody>
          <a:bodyPr wrap="none" rtlCol="0">
            <a:spAutoFit/>
          </a:bodyPr>
          <a:lstStyle/>
          <a:p>
            <a:r>
              <a:rPr lang="en-US" altLang="zh-CN" dirty="0" smtClean="0"/>
              <a:t>7</a:t>
            </a:r>
            <a:endParaRPr lang="zh-CN" altLang="en-US" dirty="0"/>
          </a:p>
        </p:txBody>
      </p:sp>
      <p:sp>
        <p:nvSpPr>
          <p:cNvPr id="12" name="文本框 11"/>
          <p:cNvSpPr txBox="1"/>
          <p:nvPr/>
        </p:nvSpPr>
        <p:spPr>
          <a:xfrm>
            <a:off x="8589817" y="1702442"/>
            <a:ext cx="306494" cy="369332"/>
          </a:xfrm>
          <a:prstGeom prst="rect">
            <a:avLst/>
          </a:prstGeom>
          <a:noFill/>
        </p:spPr>
        <p:txBody>
          <a:bodyPr wrap="none" rtlCol="0">
            <a:spAutoFit/>
          </a:bodyPr>
          <a:lstStyle/>
          <a:p>
            <a:r>
              <a:rPr lang="en-US" altLang="zh-CN" dirty="0" smtClean="0"/>
              <a:t>8</a:t>
            </a:r>
            <a:endParaRPr lang="zh-CN" altLang="en-US" dirty="0"/>
          </a:p>
        </p:txBody>
      </p:sp>
      <p:pic>
        <p:nvPicPr>
          <p:cNvPr id="8" name="图片 7" descr="https://pic4.zhimg.com/50/v2-5d09580e20dff6e1e464449ee5fbec61_hd.jpg"/>
          <p:cNvPicPr/>
          <p:nvPr/>
        </p:nvPicPr>
        <p:blipFill>
          <a:blip r:embed="rId3">
            <a:extLst>
              <a:ext uri="{28A0092B-C50C-407E-A947-70E740481C1C}">
                <a14:useLocalDpi xmlns:a14="http://schemas.microsoft.com/office/drawing/2010/main" val="0"/>
              </a:ext>
            </a:extLst>
          </a:blip>
          <a:srcRect/>
          <a:stretch>
            <a:fillRect/>
          </a:stretch>
        </p:blipFill>
        <p:spPr bwMode="auto">
          <a:xfrm>
            <a:off x="0" y="2438486"/>
            <a:ext cx="5637646" cy="3255732"/>
          </a:xfrm>
          <a:prstGeom prst="rect">
            <a:avLst/>
          </a:prstGeom>
          <a:noFill/>
          <a:ln>
            <a:noFill/>
          </a:ln>
        </p:spPr>
      </p:pic>
      <p:pic>
        <p:nvPicPr>
          <p:cNvPr id="10" name="图片 9" descr="https://pic3.zhimg.com/50/v2-06c42e88602406736aba0d3fcd59f67c_hd.jpg"/>
          <p:cNvPicPr/>
          <p:nvPr/>
        </p:nvPicPr>
        <p:blipFill>
          <a:blip r:embed="rId4">
            <a:extLst>
              <a:ext uri="{28A0092B-C50C-407E-A947-70E740481C1C}">
                <a14:useLocalDpi xmlns:a14="http://schemas.microsoft.com/office/drawing/2010/main" val="0"/>
              </a:ext>
            </a:extLst>
          </a:blip>
          <a:srcRect/>
          <a:stretch>
            <a:fillRect/>
          </a:stretch>
        </p:blipFill>
        <p:spPr bwMode="auto">
          <a:xfrm>
            <a:off x="6244936" y="2396272"/>
            <a:ext cx="5947064" cy="3297946"/>
          </a:xfrm>
          <a:prstGeom prst="rect">
            <a:avLst/>
          </a:prstGeom>
          <a:noFill/>
          <a:ln>
            <a:noFill/>
          </a:ln>
        </p:spPr>
      </p:pic>
    </p:spTree>
    <p:extLst>
      <p:ext uri="{BB962C8B-B14F-4D97-AF65-F5344CB8AC3E}">
        <p14:creationId xmlns:p14="http://schemas.microsoft.com/office/powerpoint/2010/main" val="406442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sp>
        <p:nvSpPr>
          <p:cNvPr id="3" name="文本框 2"/>
          <p:cNvSpPr txBox="1"/>
          <p:nvPr/>
        </p:nvSpPr>
        <p:spPr>
          <a:xfrm>
            <a:off x="488373" y="1527464"/>
            <a:ext cx="6580648" cy="369332"/>
          </a:xfrm>
          <a:prstGeom prst="rect">
            <a:avLst/>
          </a:prstGeom>
          <a:noFill/>
        </p:spPr>
        <p:txBody>
          <a:bodyPr wrap="none" rtlCol="0">
            <a:spAutoFit/>
          </a:bodyPr>
          <a:lstStyle/>
          <a:p>
            <a:r>
              <a:rPr lang="zh-CN" altLang="zh-CN" dirty="0"/>
              <a:t>如果</a:t>
            </a:r>
            <a:r>
              <a:rPr lang="en-US" altLang="zh-CN" dirty="0"/>
              <a:t>“</a:t>
            </a:r>
            <a:r>
              <a:rPr lang="zh-CN" altLang="zh-CN" dirty="0"/>
              <a:t>提议者</a:t>
            </a:r>
            <a:r>
              <a:rPr lang="en-US" altLang="zh-CN" dirty="0"/>
              <a:t>2”</a:t>
            </a:r>
            <a:r>
              <a:rPr lang="zh-CN" altLang="zh-CN" dirty="0"/>
              <a:t>第一次先去贿赂</a:t>
            </a:r>
            <a:r>
              <a:rPr lang="en-US" altLang="zh-CN" dirty="0"/>
              <a:t>“</a:t>
            </a:r>
            <a:r>
              <a:rPr lang="zh-CN" altLang="zh-CN" dirty="0"/>
              <a:t>接受者</a:t>
            </a:r>
            <a:r>
              <a:rPr lang="en-US" altLang="zh-CN" dirty="0"/>
              <a:t>2”“</a:t>
            </a:r>
            <a:r>
              <a:rPr lang="zh-CN" altLang="zh-CN" dirty="0"/>
              <a:t>接受者</a:t>
            </a:r>
            <a:r>
              <a:rPr lang="en-US" altLang="zh-CN" dirty="0"/>
              <a:t>3”</a:t>
            </a:r>
            <a:r>
              <a:rPr lang="zh-CN" altLang="zh-CN" dirty="0"/>
              <a:t>会发生什么？</a:t>
            </a:r>
            <a:endParaRPr lang="zh-CN" altLang="en-US" dirty="0"/>
          </a:p>
        </p:txBody>
      </p:sp>
      <p:sp>
        <p:nvSpPr>
          <p:cNvPr id="4" name="文本框 3"/>
          <p:cNvSpPr txBox="1"/>
          <p:nvPr/>
        </p:nvSpPr>
        <p:spPr>
          <a:xfrm>
            <a:off x="488373" y="2306782"/>
            <a:ext cx="4923143" cy="646331"/>
          </a:xfrm>
          <a:prstGeom prst="rect">
            <a:avLst/>
          </a:prstGeom>
          <a:noFill/>
        </p:spPr>
        <p:txBody>
          <a:bodyPr wrap="none" rtlCol="0">
            <a:spAutoFit/>
          </a:bodyPr>
          <a:lstStyle/>
          <a:p>
            <a:r>
              <a:rPr lang="zh-CN" altLang="zh-CN" dirty="0"/>
              <a:t>那很可能</a:t>
            </a:r>
            <a:r>
              <a:rPr lang="en-US" altLang="zh-CN" dirty="0"/>
              <a:t>1</a:t>
            </a:r>
            <a:r>
              <a:rPr lang="zh-CN" altLang="zh-CN" dirty="0"/>
              <a:t>号提议就不会成为最终选出的提议。</a:t>
            </a:r>
            <a:endParaRPr lang="en-US" altLang="zh-CN" dirty="0"/>
          </a:p>
          <a:p>
            <a:endParaRPr lang="zh-CN" altLang="en-US" dirty="0"/>
          </a:p>
        </p:txBody>
      </p:sp>
      <p:sp>
        <p:nvSpPr>
          <p:cNvPr id="6" name="文本框 5"/>
          <p:cNvSpPr txBox="1"/>
          <p:nvPr/>
        </p:nvSpPr>
        <p:spPr>
          <a:xfrm>
            <a:off x="478114" y="3011903"/>
            <a:ext cx="9866804" cy="923330"/>
          </a:xfrm>
          <a:prstGeom prst="rect">
            <a:avLst/>
          </a:prstGeom>
          <a:noFill/>
        </p:spPr>
        <p:txBody>
          <a:bodyPr wrap="none" rtlCol="0">
            <a:spAutoFit/>
          </a:bodyPr>
          <a:lstStyle/>
          <a:p>
            <a:r>
              <a:rPr lang="zh-CN" altLang="zh-CN" dirty="0"/>
              <a:t>因为当</a:t>
            </a:r>
            <a:r>
              <a:rPr lang="en-US" altLang="zh-CN" dirty="0"/>
              <a:t>“</a:t>
            </a:r>
            <a:r>
              <a:rPr lang="zh-CN" altLang="zh-CN" dirty="0"/>
              <a:t>提议者</a:t>
            </a:r>
            <a:r>
              <a:rPr lang="en-US" altLang="zh-CN" dirty="0"/>
              <a:t>2”</a:t>
            </a:r>
            <a:r>
              <a:rPr lang="zh-CN" altLang="zh-CN" dirty="0"/>
              <a:t>先贿赂到了</a:t>
            </a:r>
            <a:r>
              <a:rPr lang="en-US" altLang="zh-CN" dirty="0"/>
              <a:t>“</a:t>
            </a:r>
            <a:r>
              <a:rPr lang="zh-CN" altLang="zh-CN" dirty="0"/>
              <a:t>接受者</a:t>
            </a:r>
            <a:r>
              <a:rPr lang="en-US" altLang="zh-CN" dirty="0"/>
              <a:t>2”“</a:t>
            </a:r>
            <a:r>
              <a:rPr lang="zh-CN" altLang="zh-CN" dirty="0"/>
              <a:t>接受者</a:t>
            </a:r>
            <a:r>
              <a:rPr lang="en-US" altLang="zh-CN" dirty="0"/>
              <a:t>3”</a:t>
            </a:r>
            <a:r>
              <a:rPr lang="zh-CN" altLang="zh-CN" dirty="0"/>
              <a:t>，那等</a:t>
            </a:r>
            <a:r>
              <a:rPr lang="en-US" altLang="zh-CN" dirty="0"/>
              <a:t>“</a:t>
            </a:r>
            <a:r>
              <a:rPr lang="zh-CN" altLang="zh-CN" dirty="0"/>
              <a:t>提议者</a:t>
            </a:r>
            <a:r>
              <a:rPr lang="en-US" altLang="zh-CN" dirty="0"/>
              <a:t>1”</a:t>
            </a:r>
            <a:r>
              <a:rPr lang="zh-CN" altLang="zh-CN" dirty="0"/>
              <a:t>带着议题再去找这两位的时候</a:t>
            </a:r>
            <a:r>
              <a:rPr lang="zh-CN" altLang="zh-CN" dirty="0" smtClean="0"/>
              <a:t>，</a:t>
            </a:r>
            <a:endParaRPr lang="en-US" altLang="zh-CN" dirty="0" smtClean="0"/>
          </a:p>
          <a:p>
            <a:r>
              <a:rPr lang="zh-CN" altLang="zh-CN" dirty="0" smtClean="0"/>
              <a:t>就</a:t>
            </a:r>
            <a:r>
              <a:rPr lang="zh-CN" altLang="zh-CN" dirty="0"/>
              <a:t>会因为之前贿赂的钱少（</a:t>
            </a:r>
            <a:r>
              <a:rPr lang="en-US" altLang="zh-CN" dirty="0"/>
              <a:t>$1&lt;$2</a:t>
            </a:r>
            <a:r>
              <a:rPr lang="zh-CN" altLang="zh-CN" dirty="0"/>
              <a:t>）而被拒绝。</a:t>
            </a:r>
            <a:endParaRPr lang="en-US" altLang="zh-CN" dirty="0"/>
          </a:p>
          <a:p>
            <a:endParaRPr lang="zh-CN" altLang="en-US" dirty="0"/>
          </a:p>
        </p:txBody>
      </p:sp>
    </p:spTree>
    <p:extLst>
      <p:ext uri="{BB962C8B-B14F-4D97-AF65-F5344CB8AC3E}">
        <p14:creationId xmlns:p14="http://schemas.microsoft.com/office/powerpoint/2010/main" val="4547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lstStyle/>
          <a:p>
            <a:r>
              <a:rPr lang="zh-CN" altLang="en-US" dirty="0" smtClean="0"/>
              <a:t>可靠性与可用性</a:t>
            </a:r>
            <a:endParaRPr lang="zh-CN" altLang="en-US"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zh-CN" sz="2400" dirty="0"/>
              <a:t>在分布式数据库系统中，系统的高可用性和可靠性是其重要性能指标</a:t>
            </a:r>
            <a:r>
              <a:rPr lang="zh-CN" altLang="zh-CN" sz="2400" dirty="0" smtClean="0"/>
              <a:t>。</a:t>
            </a:r>
            <a:endParaRPr lang="en-US" altLang="zh-CN" sz="2400" dirty="0" smtClean="0"/>
          </a:p>
          <a:p>
            <a:r>
              <a:rPr lang="zh-CN" altLang="en-US" sz="2400" dirty="0" smtClean="0"/>
              <a:t>可用性</a:t>
            </a:r>
            <a:endParaRPr lang="en-US" altLang="zh-CN" sz="2400" dirty="0" smtClean="0"/>
          </a:p>
          <a:p>
            <a:pPr marL="0" indent="0">
              <a:lnSpc>
                <a:spcPct val="100000"/>
              </a:lnSpc>
              <a:buNone/>
            </a:pPr>
            <a:r>
              <a:rPr lang="en-US" altLang="zh-CN" sz="2000" dirty="0" smtClean="0"/>
              <a:t>	</a:t>
            </a:r>
            <a:r>
              <a:rPr lang="zh-CN" altLang="zh-CN" sz="2000" dirty="0" smtClean="0"/>
              <a:t>系统</a:t>
            </a:r>
            <a:r>
              <a:rPr lang="zh-CN" altLang="zh-CN" sz="2000" dirty="0"/>
              <a:t>可用性是关于系统可用时间的描述，以丢失的时间为驱动，可用系统停止服务时间与正常服务时间的比例来衡量</a:t>
            </a:r>
            <a:r>
              <a:rPr lang="en-US" altLang="zh-CN" sz="2000" dirty="0"/>
              <a:t> </a:t>
            </a:r>
            <a:r>
              <a:rPr lang="zh-CN" altLang="zh-CN" sz="2000" dirty="0" smtClean="0"/>
              <a:t>。</a:t>
            </a:r>
            <a:endParaRPr lang="en-US" altLang="zh-CN" sz="2000" dirty="0" smtClean="0"/>
          </a:p>
          <a:p>
            <a:pPr marL="0" indent="0">
              <a:lnSpc>
                <a:spcPct val="100000"/>
              </a:lnSpc>
              <a:buNone/>
            </a:pPr>
            <a:r>
              <a:rPr lang="en-US" altLang="zh-CN" sz="2000" dirty="0"/>
              <a:t>	</a:t>
            </a:r>
            <a:r>
              <a:rPr lang="zh-CN" altLang="zh-CN" sz="2000" dirty="0"/>
              <a:t>例如，某个系统的可用性为</a:t>
            </a:r>
            <a:r>
              <a:rPr lang="en-US" altLang="zh-CN" sz="2000" dirty="0"/>
              <a:t>99.99%</a:t>
            </a:r>
            <a:r>
              <a:rPr lang="zh-CN" altLang="zh-CN" sz="2000" dirty="0"/>
              <a:t>，相当于系统停止服务时间的时间不能超过</a:t>
            </a:r>
            <a:r>
              <a:rPr lang="en-US" altLang="zh-CN" sz="2000" dirty="0" smtClean="0"/>
              <a:t>365*24*60/10000=52.5 min</a:t>
            </a:r>
            <a:r>
              <a:rPr lang="zh-CN" altLang="zh-CN" sz="2000" dirty="0" smtClean="0"/>
              <a:t>。</a:t>
            </a:r>
            <a:endParaRPr lang="en-US" altLang="zh-CN" sz="2000" dirty="0" smtClean="0"/>
          </a:p>
          <a:p>
            <a:pPr marL="0" indent="0">
              <a:lnSpc>
                <a:spcPct val="100000"/>
              </a:lnSpc>
              <a:buNone/>
            </a:pPr>
            <a:endParaRPr lang="zh-CN" altLang="zh-CN" sz="2000" dirty="0"/>
          </a:p>
          <a:p>
            <a:r>
              <a:rPr lang="zh-CN" altLang="en-US" sz="2400" dirty="0" smtClean="0"/>
              <a:t>可靠性</a:t>
            </a:r>
            <a:endParaRPr lang="en-US" altLang="zh-CN" sz="2400" dirty="0" smtClean="0"/>
          </a:p>
          <a:p>
            <a:pPr marL="0" indent="0">
              <a:buNone/>
            </a:pPr>
            <a:r>
              <a:rPr lang="en-US" altLang="zh-CN" sz="2000" dirty="0" smtClean="0"/>
              <a:t>	</a:t>
            </a:r>
            <a:r>
              <a:rPr lang="zh-CN" altLang="en-US" sz="2000" dirty="0" smtClean="0"/>
              <a:t>给定的时间内，系统不出现失败的概率。</a:t>
            </a:r>
            <a:endParaRPr lang="zh-CN" altLang="en-US" sz="2400" dirty="0"/>
          </a:p>
        </p:txBody>
      </p:sp>
    </p:spTree>
    <p:extLst>
      <p:ext uri="{BB962C8B-B14F-4D97-AF65-F5344CB8AC3E}">
        <p14:creationId xmlns:p14="http://schemas.microsoft.com/office/powerpoint/2010/main" val="42872702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Raft</a:t>
            </a:r>
            <a:endParaRPr lang="zh-CN" altLang="en-US" sz="4000" dirty="0"/>
          </a:p>
        </p:txBody>
      </p:sp>
      <p:sp>
        <p:nvSpPr>
          <p:cNvPr id="5" name="文本框 4"/>
          <p:cNvSpPr txBox="1"/>
          <p:nvPr/>
        </p:nvSpPr>
        <p:spPr>
          <a:xfrm>
            <a:off x="838199" y="1537855"/>
            <a:ext cx="10009909" cy="3693319"/>
          </a:xfrm>
          <a:prstGeom prst="rect">
            <a:avLst/>
          </a:prstGeom>
          <a:noFill/>
        </p:spPr>
        <p:txBody>
          <a:bodyPr wrap="square" rtlCol="0">
            <a:spAutoFit/>
          </a:bodyPr>
          <a:lstStyle/>
          <a:p>
            <a:pPr marL="285750" lvl="0" indent="-285750">
              <a:buFont typeface="Wingdings" panose="05000000000000000000" pitchFamily="2" charset="2"/>
              <a:buChar char="l"/>
            </a:pPr>
            <a:r>
              <a:rPr lang="en-US" altLang="zh-CN" dirty="0"/>
              <a:t>Raft </a:t>
            </a:r>
            <a:r>
              <a:rPr lang="zh-CN" altLang="zh-CN" dirty="0"/>
              <a:t>算法是一种少数服从多数的算法，在任何时候一个服务器可以扮演以下角色之一</a:t>
            </a:r>
            <a:r>
              <a:rPr lang="zh-CN" altLang="zh-CN" dirty="0" smtClean="0"/>
              <a:t>：</a:t>
            </a:r>
            <a:endParaRPr lang="en-US" altLang="zh-CN" dirty="0" smtClean="0"/>
          </a:p>
          <a:p>
            <a:pPr marL="285750" lvl="0" indent="-285750">
              <a:buFont typeface="Wingdings" panose="05000000000000000000" pitchFamily="2" charset="2"/>
              <a:buChar char="l"/>
            </a:pPr>
            <a:endParaRPr lang="zh-CN" altLang="zh-CN" dirty="0"/>
          </a:p>
          <a:p>
            <a:pPr marL="285750" lvl="0" indent="-285750">
              <a:buFont typeface="Wingdings" panose="05000000000000000000" pitchFamily="2" charset="2"/>
              <a:buChar char="Ø"/>
            </a:pPr>
            <a:r>
              <a:rPr lang="en-US" altLang="zh-CN" dirty="0"/>
              <a:t>Leader</a:t>
            </a:r>
            <a:r>
              <a:rPr lang="zh-CN" altLang="zh-CN" dirty="0"/>
              <a:t>：负责</a:t>
            </a:r>
            <a:r>
              <a:rPr lang="en-US" altLang="zh-CN" dirty="0"/>
              <a:t> Client </a:t>
            </a:r>
            <a:r>
              <a:rPr lang="zh-CN" altLang="zh-CN" dirty="0"/>
              <a:t>交互 和</a:t>
            </a:r>
            <a:r>
              <a:rPr lang="en-US" altLang="zh-CN" dirty="0"/>
              <a:t> log </a:t>
            </a:r>
            <a:r>
              <a:rPr lang="zh-CN" altLang="zh-CN" dirty="0"/>
              <a:t>复制，同一时刻系统中最多存在一</a:t>
            </a:r>
            <a:r>
              <a:rPr lang="zh-CN" altLang="zh-CN" dirty="0" smtClean="0"/>
              <a:t>个</a:t>
            </a:r>
            <a:endParaRPr lang="en-US" altLang="zh-CN" dirty="0" smtClean="0"/>
          </a:p>
          <a:p>
            <a:pPr marL="285750" lvl="0" indent="-285750">
              <a:buFont typeface="Wingdings" panose="05000000000000000000" pitchFamily="2" charset="2"/>
              <a:buChar char="Ø"/>
            </a:pPr>
            <a:endParaRPr lang="zh-CN" altLang="zh-CN" dirty="0"/>
          </a:p>
          <a:p>
            <a:pPr marL="285750" lvl="0" indent="-285750">
              <a:buFont typeface="Wingdings" panose="05000000000000000000" pitchFamily="2" charset="2"/>
              <a:buChar char="Ø"/>
            </a:pPr>
            <a:r>
              <a:rPr lang="en-US" altLang="zh-CN" dirty="0"/>
              <a:t>Follower</a:t>
            </a:r>
            <a:r>
              <a:rPr lang="zh-CN" altLang="zh-CN" dirty="0"/>
              <a:t>：被动响应请求</a:t>
            </a:r>
            <a:r>
              <a:rPr lang="en-US" altLang="zh-CN" dirty="0"/>
              <a:t> RPC</a:t>
            </a:r>
            <a:r>
              <a:rPr lang="zh-CN" altLang="zh-CN" dirty="0"/>
              <a:t>，从不主动发起请求</a:t>
            </a:r>
            <a:r>
              <a:rPr lang="en-US" altLang="zh-CN" dirty="0"/>
              <a:t> </a:t>
            </a:r>
            <a:r>
              <a:rPr lang="en-US" altLang="zh-CN" dirty="0" smtClean="0"/>
              <a:t>RPC</a:t>
            </a:r>
          </a:p>
          <a:p>
            <a:pPr marL="285750" lvl="0" indent="-285750">
              <a:buFont typeface="Wingdings" panose="05000000000000000000" pitchFamily="2" charset="2"/>
              <a:buChar char="Ø"/>
            </a:pPr>
            <a:endParaRPr lang="zh-CN" altLang="zh-CN" dirty="0"/>
          </a:p>
          <a:p>
            <a:pPr marL="285750" lvl="0" indent="-285750">
              <a:buFont typeface="Wingdings" panose="05000000000000000000" pitchFamily="2" charset="2"/>
              <a:buChar char="Ø"/>
            </a:pPr>
            <a:r>
              <a:rPr lang="en-US" altLang="zh-CN" dirty="0"/>
              <a:t>Candidate : </a:t>
            </a:r>
            <a:r>
              <a:rPr lang="zh-CN" altLang="zh-CN" dirty="0"/>
              <a:t>由</a:t>
            </a:r>
            <a:r>
              <a:rPr lang="en-US" altLang="zh-CN" dirty="0"/>
              <a:t>Follower </a:t>
            </a:r>
            <a:r>
              <a:rPr lang="zh-CN" altLang="zh-CN" dirty="0"/>
              <a:t>向</a:t>
            </a:r>
            <a:r>
              <a:rPr lang="en-US" altLang="zh-CN" dirty="0"/>
              <a:t>Leader</a:t>
            </a:r>
            <a:r>
              <a:rPr lang="zh-CN" altLang="zh-CN" dirty="0"/>
              <a:t>转换的中间</a:t>
            </a:r>
            <a:r>
              <a:rPr lang="zh-CN" altLang="zh-CN" dirty="0" smtClean="0"/>
              <a:t>状态</a:t>
            </a:r>
            <a:endParaRPr lang="en-US" altLang="zh-CN" dirty="0" smtClean="0"/>
          </a:p>
          <a:p>
            <a:pPr marL="285750" lvl="0" indent="-285750">
              <a:buFont typeface="Wingdings" panose="05000000000000000000" pitchFamily="2" charset="2"/>
              <a:buChar char="Ø"/>
            </a:pPr>
            <a:endParaRPr lang="zh-CN" altLang="zh-CN" dirty="0"/>
          </a:p>
          <a:p>
            <a:pPr marL="285750" indent="-285750">
              <a:buFont typeface="Wingdings" panose="05000000000000000000" pitchFamily="2" charset="2"/>
              <a:buChar char="l"/>
            </a:pPr>
            <a:r>
              <a:rPr lang="en-US" altLang="zh-CN" dirty="0" smtClean="0"/>
              <a:t>Raft</a:t>
            </a:r>
            <a:r>
              <a:rPr lang="zh-CN" altLang="en-US" dirty="0" smtClean="0"/>
              <a:t>主要分为两个部分：</a:t>
            </a:r>
            <a:endParaRPr lang="en-US" altLang="zh-CN" dirty="0" smtClean="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Ø"/>
            </a:pPr>
            <a:r>
              <a:rPr lang="en-US" altLang="zh-CN" dirty="0" smtClean="0"/>
              <a:t>Leader Election</a:t>
            </a:r>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en-US" altLang="zh-CN" dirty="0" smtClean="0"/>
              <a:t>Log Replication</a:t>
            </a:r>
            <a:endParaRPr lang="zh-CN" altLang="en-US" dirty="0"/>
          </a:p>
        </p:txBody>
      </p:sp>
    </p:spTree>
    <p:extLst>
      <p:ext uri="{BB962C8B-B14F-4D97-AF65-F5344CB8AC3E}">
        <p14:creationId xmlns:p14="http://schemas.microsoft.com/office/powerpoint/2010/main" val="1667197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4000" dirty="0"/>
              <a:t>任期</a:t>
            </a:r>
          </a:p>
        </p:txBody>
      </p:sp>
      <p:sp>
        <p:nvSpPr>
          <p:cNvPr id="5" name="文本框 4"/>
          <p:cNvSpPr txBox="1"/>
          <p:nvPr/>
        </p:nvSpPr>
        <p:spPr>
          <a:xfrm>
            <a:off x="838199" y="1537855"/>
            <a:ext cx="10515601" cy="2585323"/>
          </a:xfrm>
          <a:prstGeom prst="rect">
            <a:avLst/>
          </a:prstGeom>
          <a:noFill/>
        </p:spPr>
        <p:txBody>
          <a:bodyPr wrap="square" rtlCol="0">
            <a:spAutoFit/>
          </a:bodyPr>
          <a:lstStyle/>
          <a:p>
            <a:pPr marL="285750" lvl="0" indent="-285750">
              <a:buFont typeface="Wingdings" panose="05000000000000000000" pitchFamily="2" charset="2"/>
              <a:buChar char="l"/>
            </a:pPr>
            <a:r>
              <a:rPr lang="zh-CN" altLang="zh-CN" dirty="0"/>
              <a:t>在选举</a:t>
            </a:r>
            <a:r>
              <a:rPr lang="en-US" altLang="zh-CN" dirty="0"/>
              <a:t>Leader</a:t>
            </a:r>
            <a:r>
              <a:rPr lang="zh-CN" altLang="zh-CN" dirty="0"/>
              <a:t>的过程中，是有时间限制的，</a:t>
            </a:r>
            <a:r>
              <a:rPr lang="en-US" altLang="zh-CN" dirty="0"/>
              <a:t>raft </a:t>
            </a:r>
            <a:r>
              <a:rPr lang="zh-CN" altLang="zh-CN" dirty="0"/>
              <a:t>将时间分为一个个</a:t>
            </a:r>
            <a:r>
              <a:rPr lang="en-US" altLang="zh-CN" dirty="0"/>
              <a:t> Term</a:t>
            </a:r>
            <a:r>
              <a:rPr lang="zh-CN" altLang="zh-CN" dirty="0"/>
              <a:t>，可以认为是“逻辑时间”</a:t>
            </a:r>
            <a:r>
              <a:rPr lang="zh-CN" altLang="zh-CN" dirty="0" smtClean="0"/>
              <a:t>：</a:t>
            </a:r>
            <a:endParaRPr lang="en-US" altLang="zh-CN" dirty="0" smtClean="0"/>
          </a:p>
          <a:p>
            <a:pPr marL="285750" lvl="0" indent="-285750">
              <a:buFont typeface="Wingdings" panose="05000000000000000000" pitchFamily="2" charset="2"/>
              <a:buChar char="l"/>
            </a:pPr>
            <a:endParaRPr lang="zh-CN" altLang="zh-CN" dirty="0"/>
          </a:p>
          <a:p>
            <a:pPr marL="285750" lvl="0" indent="-285750">
              <a:buFont typeface="Wingdings" panose="05000000000000000000" pitchFamily="2" charset="2"/>
              <a:buChar char="Ø"/>
            </a:pPr>
            <a:r>
              <a:rPr lang="zh-CN" altLang="zh-CN" dirty="0"/>
              <a:t>每个</a:t>
            </a:r>
            <a:r>
              <a:rPr lang="en-US" altLang="zh-CN" dirty="0"/>
              <a:t> Term</a:t>
            </a:r>
            <a:r>
              <a:rPr lang="zh-CN" altLang="zh-CN" dirty="0"/>
              <a:t>中至多存在</a:t>
            </a:r>
            <a:r>
              <a:rPr lang="en-US" altLang="zh-CN" dirty="0"/>
              <a:t>1</a:t>
            </a:r>
            <a:r>
              <a:rPr lang="zh-CN" altLang="zh-CN" dirty="0"/>
              <a:t>个</a:t>
            </a:r>
            <a:r>
              <a:rPr lang="en-US" altLang="zh-CN" dirty="0"/>
              <a:t> </a:t>
            </a:r>
            <a:r>
              <a:rPr lang="en-US" altLang="zh-CN" dirty="0" smtClean="0"/>
              <a:t>Leader</a:t>
            </a:r>
          </a:p>
          <a:p>
            <a:pPr marL="285750" lvl="0" indent="-285750">
              <a:buFont typeface="Wingdings" panose="05000000000000000000" pitchFamily="2" charset="2"/>
              <a:buChar char="Ø"/>
            </a:pPr>
            <a:endParaRPr lang="zh-CN" altLang="zh-CN" dirty="0"/>
          </a:p>
          <a:p>
            <a:pPr marL="285750" lvl="0" indent="-285750">
              <a:buFont typeface="Wingdings" panose="05000000000000000000" pitchFamily="2" charset="2"/>
              <a:buChar char="Ø"/>
            </a:pPr>
            <a:r>
              <a:rPr lang="zh-CN" altLang="zh-CN" dirty="0"/>
              <a:t>某些</a:t>
            </a:r>
            <a:r>
              <a:rPr lang="en-US" altLang="zh-CN" dirty="0"/>
              <a:t> Term</a:t>
            </a:r>
            <a:r>
              <a:rPr lang="zh-CN" altLang="zh-CN" dirty="0"/>
              <a:t>由于不止一个得到的票数一样，就会选举失败，不存在</a:t>
            </a:r>
            <a:r>
              <a:rPr lang="en-US" altLang="zh-CN" dirty="0"/>
              <a:t>Leader</a:t>
            </a:r>
            <a:r>
              <a:rPr lang="zh-CN" altLang="zh-CN" dirty="0"/>
              <a:t>。则会出现</a:t>
            </a:r>
            <a:r>
              <a:rPr lang="en-US" altLang="zh-CN" dirty="0"/>
              <a:t> Split Vote  </a:t>
            </a:r>
            <a:r>
              <a:rPr lang="zh-CN" altLang="zh-CN" dirty="0"/>
              <a:t>，再由候选者发出邀</a:t>
            </a:r>
            <a:r>
              <a:rPr lang="zh-CN" altLang="zh-CN" dirty="0" smtClean="0"/>
              <a:t>票</a:t>
            </a:r>
            <a:endParaRPr lang="en-US" altLang="zh-CN" dirty="0" smtClean="0"/>
          </a:p>
          <a:p>
            <a:pPr marL="285750" lvl="0" indent="-285750">
              <a:buFont typeface="Wingdings" panose="05000000000000000000" pitchFamily="2" charset="2"/>
              <a:buChar char="Ø"/>
            </a:pPr>
            <a:endParaRPr lang="zh-CN" altLang="zh-CN" dirty="0"/>
          </a:p>
          <a:p>
            <a:pPr marL="285750" lvl="0" indent="-285750">
              <a:buFont typeface="Wingdings" panose="05000000000000000000" pitchFamily="2" charset="2"/>
              <a:buChar char="Ø"/>
            </a:pPr>
            <a:r>
              <a:rPr lang="zh-CN" altLang="zh-CN" dirty="0"/>
              <a:t>每个</a:t>
            </a:r>
            <a:r>
              <a:rPr lang="en-US" altLang="zh-CN" dirty="0"/>
              <a:t> Server </a:t>
            </a:r>
            <a:r>
              <a:rPr lang="zh-CN" altLang="zh-CN" dirty="0"/>
              <a:t>本地维护</a:t>
            </a:r>
            <a:r>
              <a:rPr lang="en-US" altLang="zh-CN" dirty="0"/>
              <a:t> </a:t>
            </a:r>
            <a:r>
              <a:rPr lang="en-US" altLang="zh-CN" dirty="0" err="1"/>
              <a:t>currentTerm</a:t>
            </a:r>
            <a:endParaRPr lang="zh-CN" altLang="zh-CN" dirty="0"/>
          </a:p>
          <a:p>
            <a:endParaRPr lang="zh-CN" altLang="en-US" dirty="0"/>
          </a:p>
        </p:txBody>
      </p:sp>
      <p:pic>
        <p:nvPicPr>
          <p:cNvPr id="4" name="图片 3" descr="http://img.blog.csdn.net/20161020111805342?watermark/2/text/aHR0cDovL2Jsb2cuY3Nkbi5uZXQv/font/5a6L5L2T/fontsize/400/fill/I0JBQkFCMA==/dissolve/70/gravity/Center"/>
          <p:cNvPicPr/>
          <p:nvPr/>
        </p:nvPicPr>
        <p:blipFill>
          <a:blip r:embed="rId3">
            <a:extLst>
              <a:ext uri="{28A0092B-C50C-407E-A947-70E740481C1C}">
                <a14:useLocalDpi xmlns:a14="http://schemas.microsoft.com/office/drawing/2010/main" val="0"/>
              </a:ext>
            </a:extLst>
          </a:blip>
          <a:srcRect/>
          <a:stretch>
            <a:fillRect/>
          </a:stretch>
        </p:blipFill>
        <p:spPr bwMode="auto">
          <a:xfrm>
            <a:off x="2201055" y="4445297"/>
            <a:ext cx="7545618" cy="2069803"/>
          </a:xfrm>
          <a:prstGeom prst="rect">
            <a:avLst/>
          </a:prstGeom>
          <a:noFill/>
          <a:ln>
            <a:noFill/>
          </a:ln>
        </p:spPr>
      </p:pic>
    </p:spTree>
    <p:extLst>
      <p:ext uri="{BB962C8B-B14F-4D97-AF65-F5344CB8AC3E}">
        <p14:creationId xmlns:p14="http://schemas.microsoft.com/office/powerpoint/2010/main" val="24550393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Leader Election</a:t>
            </a:r>
            <a:endParaRPr lang="zh-CN" altLang="en-US" sz="4000" dirty="0"/>
          </a:p>
        </p:txBody>
      </p:sp>
      <p:pic>
        <p:nvPicPr>
          <p:cNvPr id="6" name="图片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84978" y="3261008"/>
            <a:ext cx="7998645" cy="2956816"/>
          </a:xfrm>
          <a:prstGeom prst="rect">
            <a:avLst/>
          </a:prstGeom>
        </p:spPr>
      </p:pic>
      <p:sp>
        <p:nvSpPr>
          <p:cNvPr id="3" name="文本框 2"/>
          <p:cNvSpPr txBox="1"/>
          <p:nvPr/>
        </p:nvSpPr>
        <p:spPr>
          <a:xfrm>
            <a:off x="2098963" y="1361209"/>
            <a:ext cx="7346373"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本质上是多数派选举协议</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节点投票给任期编号最大且最大日志号不小于自己的节点</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同</a:t>
            </a:r>
            <a:r>
              <a:rPr lang="zh-CN" altLang="en-US" dirty="0" smtClean="0"/>
              <a:t>一任期内，每个节点只有一次投票权</a:t>
            </a:r>
            <a:endParaRPr lang="en-US" altLang="zh-CN" dirty="0" smtClean="0"/>
          </a:p>
          <a:p>
            <a:endParaRPr lang="zh-CN" altLang="en-US" dirty="0"/>
          </a:p>
        </p:txBody>
      </p:sp>
    </p:spTree>
    <p:extLst>
      <p:ext uri="{BB962C8B-B14F-4D97-AF65-F5344CB8AC3E}">
        <p14:creationId xmlns:p14="http://schemas.microsoft.com/office/powerpoint/2010/main" val="15676714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Log Replication</a:t>
            </a:r>
            <a:endParaRPr lang="zh-CN" altLang="en-US" sz="4000" dirty="0"/>
          </a:p>
        </p:txBody>
      </p:sp>
      <p:sp>
        <p:nvSpPr>
          <p:cNvPr id="3" name="文本框 2"/>
          <p:cNvSpPr txBox="1"/>
          <p:nvPr/>
        </p:nvSpPr>
        <p:spPr>
          <a:xfrm>
            <a:off x="355022" y="1319645"/>
            <a:ext cx="11481955" cy="5355312"/>
          </a:xfrm>
          <a:prstGeom prst="rect">
            <a:avLst/>
          </a:prstGeom>
          <a:noFill/>
        </p:spPr>
        <p:txBody>
          <a:bodyPr wrap="square" rtlCol="0">
            <a:spAutoFit/>
          </a:bodyPr>
          <a:lstStyle/>
          <a:p>
            <a:r>
              <a:rPr lang="en-US" altLang="zh-CN" dirty="0"/>
              <a:t>Client </a:t>
            </a:r>
            <a:r>
              <a:rPr lang="zh-CN" altLang="zh-CN" dirty="0"/>
              <a:t>发送</a:t>
            </a:r>
            <a:r>
              <a:rPr lang="en-US" altLang="zh-CN" dirty="0"/>
              <a:t>command </a:t>
            </a:r>
            <a:r>
              <a:rPr lang="zh-CN" altLang="zh-CN" dirty="0"/>
              <a:t>命令给</a:t>
            </a:r>
            <a:r>
              <a:rPr lang="en-US" altLang="zh-CN" dirty="0"/>
              <a:t> </a:t>
            </a:r>
            <a:r>
              <a:rPr lang="en-US" altLang="zh-CN" dirty="0" err="1"/>
              <a:t>Leader,Leader</a:t>
            </a:r>
            <a:r>
              <a:rPr lang="zh-CN" altLang="zh-CN" dirty="0"/>
              <a:t>追加日志项，等待</a:t>
            </a:r>
            <a:r>
              <a:rPr lang="en-US" altLang="zh-CN" dirty="0"/>
              <a:t> commit </a:t>
            </a:r>
            <a:r>
              <a:rPr lang="zh-CN" altLang="zh-CN" dirty="0"/>
              <a:t>更新本地状态机，最终响应</a:t>
            </a:r>
            <a:r>
              <a:rPr lang="en-US" altLang="zh-CN" dirty="0"/>
              <a:t> Client</a:t>
            </a:r>
            <a:r>
              <a:rPr lang="en-US" altLang="zh-CN" dirty="0" smtClean="0"/>
              <a:t>.</a:t>
            </a:r>
          </a:p>
          <a:p>
            <a:endParaRPr lang="en-US" altLang="zh-CN" dirty="0" smtClean="0"/>
          </a:p>
          <a:p>
            <a:r>
              <a:rPr lang="zh-CN" altLang="zh-CN" dirty="0" smtClean="0"/>
              <a:t>正常</a:t>
            </a:r>
            <a:r>
              <a:rPr lang="zh-CN" altLang="zh-CN" dirty="0"/>
              <a:t>操作流程：</a:t>
            </a:r>
          </a:p>
          <a:p>
            <a:r>
              <a:rPr lang="en-US" altLang="zh-CN" dirty="0"/>
              <a:t>1.       Client</a:t>
            </a:r>
            <a:r>
              <a:rPr lang="zh-CN" altLang="zh-CN" dirty="0"/>
              <a:t>发送</a:t>
            </a:r>
            <a:r>
              <a:rPr lang="en-US" altLang="zh-CN" dirty="0"/>
              <a:t>command</a:t>
            </a:r>
            <a:r>
              <a:rPr lang="zh-CN" altLang="zh-CN" dirty="0"/>
              <a:t>给</a:t>
            </a:r>
            <a:r>
              <a:rPr lang="en-US" altLang="zh-CN" dirty="0"/>
              <a:t>Leader</a:t>
            </a:r>
            <a:r>
              <a:rPr lang="zh-CN" altLang="zh-CN" dirty="0"/>
              <a:t>。</a:t>
            </a:r>
            <a:r>
              <a:rPr lang="en-US" altLang="zh-CN" dirty="0"/>
              <a:t> </a:t>
            </a:r>
            <a:r>
              <a:rPr lang="zh-CN" altLang="zh-CN" dirty="0"/>
              <a:t>若</a:t>
            </a:r>
            <a:r>
              <a:rPr lang="en-US" altLang="zh-CN" dirty="0"/>
              <a:t>Leader</a:t>
            </a:r>
            <a:r>
              <a:rPr lang="zh-CN" altLang="zh-CN" dirty="0"/>
              <a:t>未知，挑选任意节点，若该节点非</a:t>
            </a:r>
            <a:r>
              <a:rPr lang="en-US" altLang="zh-CN" dirty="0"/>
              <a:t>Leader</a:t>
            </a:r>
            <a:r>
              <a:rPr lang="zh-CN" altLang="zh-CN" dirty="0"/>
              <a:t>，则重定向至</a:t>
            </a:r>
            <a:r>
              <a:rPr lang="en-US" altLang="zh-CN" dirty="0" smtClean="0"/>
              <a:t>Leader</a:t>
            </a:r>
            <a:r>
              <a:rPr lang="zh-CN" altLang="zh-CN" dirty="0" smtClean="0"/>
              <a:t>。</a:t>
            </a:r>
            <a:endParaRPr lang="en-US" altLang="zh-CN" dirty="0" smtClean="0"/>
          </a:p>
          <a:p>
            <a:endParaRPr lang="zh-CN" altLang="zh-CN" dirty="0"/>
          </a:p>
          <a:p>
            <a:r>
              <a:rPr lang="en-US" altLang="zh-CN" dirty="0"/>
              <a:t>2.       Leader</a:t>
            </a:r>
            <a:r>
              <a:rPr lang="zh-CN" altLang="zh-CN" dirty="0"/>
              <a:t>追加</a:t>
            </a:r>
            <a:r>
              <a:rPr lang="en-US" altLang="zh-CN" dirty="0"/>
              <a:t>command</a:t>
            </a:r>
            <a:r>
              <a:rPr lang="zh-CN" altLang="zh-CN" dirty="0"/>
              <a:t>至本地</a:t>
            </a:r>
            <a:r>
              <a:rPr lang="en-US" altLang="zh-CN" dirty="0" smtClean="0"/>
              <a:t>log</a:t>
            </a:r>
          </a:p>
          <a:p>
            <a:endParaRPr lang="zh-CN" altLang="zh-CN" dirty="0"/>
          </a:p>
          <a:p>
            <a:r>
              <a:rPr lang="en-US" altLang="zh-CN" dirty="0"/>
              <a:t>3.       Leader</a:t>
            </a:r>
            <a:r>
              <a:rPr lang="zh-CN" altLang="zh-CN" dirty="0"/>
              <a:t>广播</a:t>
            </a:r>
            <a:r>
              <a:rPr lang="en-US" altLang="zh-CN" dirty="0" err="1"/>
              <a:t>AppendEntriesRPC</a:t>
            </a:r>
            <a:r>
              <a:rPr lang="zh-CN" altLang="zh-CN" dirty="0"/>
              <a:t>至</a:t>
            </a:r>
            <a:r>
              <a:rPr lang="en-US" altLang="zh-CN" dirty="0" smtClean="0"/>
              <a:t>Follower</a:t>
            </a:r>
          </a:p>
          <a:p>
            <a:endParaRPr lang="zh-CN" altLang="zh-CN" dirty="0"/>
          </a:p>
          <a:p>
            <a:r>
              <a:rPr lang="en-US" altLang="zh-CN" dirty="0"/>
              <a:t>4.       </a:t>
            </a:r>
            <a:r>
              <a:rPr lang="zh-CN" altLang="zh-CN" dirty="0"/>
              <a:t>一旦日志项</a:t>
            </a:r>
            <a:r>
              <a:rPr lang="en-US" altLang="zh-CN" dirty="0"/>
              <a:t>committed</a:t>
            </a:r>
            <a:r>
              <a:rPr lang="zh-CN" altLang="zh-CN" dirty="0"/>
              <a:t>成功</a:t>
            </a:r>
            <a:r>
              <a:rPr lang="zh-CN" altLang="zh-CN" dirty="0" smtClean="0"/>
              <a:t>：</a:t>
            </a:r>
            <a:endParaRPr lang="zh-CN" altLang="zh-CN" dirty="0"/>
          </a:p>
          <a:p>
            <a:r>
              <a:rPr lang="en-US" altLang="zh-CN" dirty="0"/>
              <a:t>1)     Leader</a:t>
            </a:r>
            <a:r>
              <a:rPr lang="zh-CN" altLang="zh-CN" dirty="0"/>
              <a:t>应用对应的</a:t>
            </a:r>
            <a:r>
              <a:rPr lang="en-US" altLang="zh-CN" dirty="0"/>
              <a:t>command</a:t>
            </a:r>
            <a:r>
              <a:rPr lang="zh-CN" altLang="zh-CN" dirty="0"/>
              <a:t>至本地</a:t>
            </a:r>
            <a:r>
              <a:rPr lang="en-US" altLang="zh-CN" dirty="0" err="1"/>
              <a:t>StateMachine</a:t>
            </a:r>
            <a:r>
              <a:rPr lang="zh-CN" altLang="zh-CN" dirty="0"/>
              <a:t>，并返回结果至</a:t>
            </a:r>
            <a:r>
              <a:rPr lang="en-US" altLang="zh-CN" dirty="0" smtClean="0"/>
              <a:t>Client</a:t>
            </a:r>
            <a:endParaRPr lang="zh-CN" altLang="zh-CN" dirty="0"/>
          </a:p>
          <a:p>
            <a:r>
              <a:rPr lang="en-US" altLang="zh-CN" dirty="0"/>
              <a:t>2)     Leader</a:t>
            </a:r>
            <a:r>
              <a:rPr lang="zh-CN" altLang="zh-CN" dirty="0"/>
              <a:t>通过后续</a:t>
            </a:r>
            <a:r>
              <a:rPr lang="en-US" altLang="zh-CN" dirty="0" err="1"/>
              <a:t>AppendEntriesRPC</a:t>
            </a:r>
            <a:r>
              <a:rPr lang="zh-CN" altLang="zh-CN" dirty="0"/>
              <a:t>将</a:t>
            </a:r>
            <a:r>
              <a:rPr lang="en-US" altLang="zh-CN" dirty="0"/>
              <a:t>committed</a:t>
            </a:r>
            <a:r>
              <a:rPr lang="zh-CN" altLang="zh-CN" dirty="0"/>
              <a:t>日志项通知到</a:t>
            </a:r>
            <a:r>
              <a:rPr lang="en-US" altLang="zh-CN" dirty="0"/>
              <a:t>Follower</a:t>
            </a:r>
            <a:endParaRPr lang="zh-CN" altLang="zh-CN" dirty="0"/>
          </a:p>
          <a:p>
            <a:r>
              <a:rPr lang="en-US" altLang="zh-CN" dirty="0"/>
              <a:t>3)     Follower</a:t>
            </a:r>
            <a:r>
              <a:rPr lang="zh-CN" altLang="zh-CN" dirty="0"/>
              <a:t>收到</a:t>
            </a:r>
            <a:r>
              <a:rPr lang="en-US" altLang="zh-CN" dirty="0"/>
              <a:t>committed</a:t>
            </a:r>
            <a:r>
              <a:rPr lang="zh-CN" altLang="zh-CN" dirty="0"/>
              <a:t>日志项后，将其应用至本地</a:t>
            </a:r>
            <a:r>
              <a:rPr lang="en-US" altLang="zh-CN" dirty="0" err="1" smtClean="0"/>
              <a:t>StateMachine</a:t>
            </a:r>
            <a:endParaRPr lang="en-US" altLang="zh-CN" dirty="0" smtClean="0"/>
          </a:p>
          <a:p>
            <a:endParaRPr lang="zh-CN" altLang="zh-CN" dirty="0"/>
          </a:p>
          <a:p>
            <a:r>
              <a:rPr lang="en-US" altLang="zh-CN" dirty="0"/>
              <a:t>Leader</a:t>
            </a:r>
            <a:r>
              <a:rPr lang="zh-CN" altLang="zh-CN" dirty="0"/>
              <a:t>在响应</a:t>
            </a:r>
            <a:r>
              <a:rPr lang="en-US" altLang="zh-CN" dirty="0"/>
              <a:t>Client</a:t>
            </a:r>
            <a:r>
              <a:rPr lang="zh-CN" altLang="zh-CN" dirty="0"/>
              <a:t>之前</a:t>
            </a:r>
            <a:r>
              <a:rPr lang="en-US" altLang="zh-CN" dirty="0"/>
              <a:t>crash</a:t>
            </a:r>
            <a:r>
              <a:rPr lang="zh-CN" altLang="zh-CN" dirty="0"/>
              <a:t>，如果</a:t>
            </a:r>
            <a:r>
              <a:rPr lang="en-US" altLang="zh-CN" dirty="0"/>
              <a:t>Client</a:t>
            </a:r>
            <a:r>
              <a:rPr lang="zh-CN" altLang="zh-CN" dirty="0"/>
              <a:t>简单重试，可能会导致</a:t>
            </a:r>
            <a:r>
              <a:rPr lang="en-US" altLang="zh-CN" dirty="0"/>
              <a:t>command</a:t>
            </a:r>
            <a:r>
              <a:rPr lang="zh-CN" altLang="zh-CN" dirty="0"/>
              <a:t>被执行多次</a:t>
            </a:r>
            <a:r>
              <a:rPr lang="zh-CN" altLang="zh-CN" dirty="0" smtClean="0"/>
              <a:t>。</a:t>
            </a:r>
            <a:endParaRPr lang="en-US" altLang="zh-CN" dirty="0" smtClean="0"/>
          </a:p>
          <a:p>
            <a:r>
              <a:rPr lang="zh-CN" altLang="zh-CN" dirty="0" smtClean="0"/>
              <a:t>若</a:t>
            </a:r>
            <a:r>
              <a:rPr lang="en-US" altLang="zh-CN" dirty="0" smtClean="0"/>
              <a:t> </a:t>
            </a:r>
            <a:r>
              <a:rPr lang="en-US" altLang="zh-CN" dirty="0"/>
              <a:t>Client</a:t>
            </a:r>
            <a:r>
              <a:rPr lang="zh-CN" altLang="zh-CN" dirty="0"/>
              <a:t>超时，则不断重试，直到收到响应为止（重发</a:t>
            </a:r>
            <a:r>
              <a:rPr lang="en-US" altLang="zh-CN" dirty="0"/>
              <a:t> command</a:t>
            </a:r>
            <a:r>
              <a:rPr lang="zh-CN" altLang="zh-CN" dirty="0"/>
              <a:t>，可能被执行多次，在被执行但是由于网络通信问题未收到响应）</a:t>
            </a:r>
          </a:p>
          <a:p>
            <a:pPr lvl="0"/>
            <a:r>
              <a:rPr lang="zh-CN" altLang="zh-CN" dirty="0"/>
              <a:t>解决办法：</a:t>
            </a:r>
            <a:r>
              <a:rPr lang="en-US" altLang="zh-CN" dirty="0"/>
              <a:t>Client </a:t>
            </a:r>
            <a:r>
              <a:rPr lang="zh-CN" altLang="zh-CN" dirty="0"/>
              <a:t>赋予每个</a:t>
            </a:r>
            <a:r>
              <a:rPr lang="en-US" altLang="zh-CN" dirty="0"/>
              <a:t> Command</a:t>
            </a:r>
            <a:r>
              <a:rPr lang="zh-CN" altLang="zh-CN" dirty="0"/>
              <a:t>唯一标识，</a:t>
            </a:r>
            <a:r>
              <a:rPr lang="en-US" altLang="zh-CN" dirty="0"/>
              <a:t>Leader</a:t>
            </a:r>
            <a:r>
              <a:rPr lang="zh-CN" altLang="zh-CN" dirty="0"/>
              <a:t>在接收</a:t>
            </a:r>
            <a:r>
              <a:rPr lang="en-US" altLang="zh-CN" dirty="0"/>
              <a:t> command </a:t>
            </a:r>
            <a:r>
              <a:rPr lang="zh-CN" altLang="zh-CN" dirty="0"/>
              <a:t>之前首先检查本地</a:t>
            </a:r>
            <a:r>
              <a:rPr lang="en-US" altLang="zh-CN" dirty="0"/>
              <a:t>log</a:t>
            </a:r>
            <a:r>
              <a:rPr lang="zh-CN" altLang="zh-CN" dirty="0"/>
              <a:t>。</a:t>
            </a:r>
          </a:p>
          <a:p>
            <a:endParaRPr lang="zh-CN" altLang="en-US" dirty="0"/>
          </a:p>
        </p:txBody>
      </p:sp>
    </p:spTree>
    <p:extLst>
      <p:ext uri="{BB962C8B-B14F-4D97-AF65-F5344CB8AC3E}">
        <p14:creationId xmlns:p14="http://schemas.microsoft.com/office/powerpoint/2010/main" val="3277877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4000" dirty="0" smtClean="0"/>
              <a:t>日志更新问题</a:t>
            </a:r>
            <a:endParaRPr lang="zh-CN" altLang="en-US" sz="4000" dirty="0"/>
          </a:p>
        </p:txBody>
      </p:sp>
      <p:sp>
        <p:nvSpPr>
          <p:cNvPr id="3" name="文本框 2"/>
          <p:cNvSpPr txBox="1"/>
          <p:nvPr/>
        </p:nvSpPr>
        <p:spPr>
          <a:xfrm>
            <a:off x="355022" y="1392381"/>
            <a:ext cx="11481955" cy="3970318"/>
          </a:xfrm>
          <a:prstGeom prst="rect">
            <a:avLst/>
          </a:prstGeom>
          <a:noFill/>
        </p:spPr>
        <p:txBody>
          <a:bodyPr wrap="square" rtlCol="0">
            <a:spAutoFit/>
          </a:bodyPr>
          <a:lstStyle/>
          <a:p>
            <a:r>
              <a:rPr lang="zh-CN" altLang="zh-CN" b="1" dirty="0"/>
              <a:t>如果在日志复制过程中，发生了网络分区或者网络通信</a:t>
            </a:r>
            <a:r>
              <a:rPr lang="zh-CN" altLang="zh-CN" b="1" dirty="0" smtClean="0"/>
              <a:t>故障</a:t>
            </a:r>
            <a:r>
              <a:rPr lang="zh-CN" altLang="en-US" b="1" dirty="0" smtClean="0"/>
              <a:t>：</a:t>
            </a:r>
            <a:endParaRPr lang="en-US" altLang="zh-CN" b="1" dirty="0" smtClean="0"/>
          </a:p>
          <a:p>
            <a:endParaRPr lang="en-US" altLang="zh-CN" dirty="0"/>
          </a:p>
          <a:p>
            <a:pPr marL="285750" indent="-285750">
              <a:buFont typeface="Wingdings" panose="05000000000000000000" pitchFamily="2" charset="2"/>
              <a:buChar char="Ø"/>
            </a:pPr>
            <a:r>
              <a:rPr lang="zh-CN" altLang="en-US" dirty="0" smtClean="0"/>
              <a:t>产生双主问题</a:t>
            </a: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smtClean="0"/>
              <a:t>假设旧主不能访问大多数</a:t>
            </a:r>
            <a:r>
              <a:rPr lang="en-US" altLang="zh-CN" dirty="0" smtClean="0"/>
              <a:t>Followers</a:t>
            </a:r>
            <a:r>
              <a:rPr lang="zh-CN" altLang="en-US" dirty="0" smtClean="0"/>
              <a:t>，新主可以访问大多数</a:t>
            </a:r>
            <a:r>
              <a:rPr lang="en-US" altLang="zh-CN" dirty="0" smtClean="0"/>
              <a:t>Followers</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新</a:t>
            </a:r>
            <a:r>
              <a:rPr lang="zh-CN" altLang="en-US" dirty="0" smtClean="0"/>
              <a:t>主作为代表与客户端交互，添加新的日志</a:t>
            </a:r>
            <a:endParaRPr lang="en-US" altLang="zh-CN" dirty="0" smtClean="0"/>
          </a:p>
          <a:p>
            <a:endParaRPr lang="en-US" altLang="zh-CN" dirty="0"/>
          </a:p>
          <a:p>
            <a:r>
              <a:rPr lang="zh-CN" altLang="en-US" b="1" dirty="0" smtClean="0"/>
              <a:t>如果这时网络故障修复了：</a:t>
            </a:r>
            <a:endParaRPr lang="en-US" altLang="zh-CN" b="1" dirty="0" smtClean="0"/>
          </a:p>
          <a:p>
            <a:endParaRPr lang="en-US" altLang="zh-CN" dirty="0"/>
          </a:p>
          <a:p>
            <a:pPr marL="285750" indent="-285750">
              <a:buFont typeface="Wingdings" panose="05000000000000000000" pitchFamily="2" charset="2"/>
              <a:buChar char="Ø"/>
            </a:pPr>
            <a:r>
              <a:rPr lang="zh-CN" altLang="zh-CN" dirty="0" smtClean="0"/>
              <a:t>原先的</a:t>
            </a:r>
            <a:r>
              <a:rPr lang="en-US" altLang="zh-CN" dirty="0" smtClean="0"/>
              <a:t>Leader</a:t>
            </a:r>
            <a:r>
              <a:rPr lang="zh-CN" altLang="zh-CN" dirty="0" smtClean="0"/>
              <a:t>就变成</a:t>
            </a:r>
            <a:r>
              <a:rPr lang="en-US" altLang="zh-CN" dirty="0" smtClean="0"/>
              <a:t>Follower</a:t>
            </a:r>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zh-CN" altLang="zh-CN" dirty="0" smtClean="0"/>
              <a:t>在失联阶段这个老</a:t>
            </a:r>
            <a:r>
              <a:rPr lang="en-US" altLang="zh-CN" dirty="0" smtClean="0"/>
              <a:t>Leader</a:t>
            </a:r>
            <a:r>
              <a:rPr lang="zh-CN" altLang="zh-CN" dirty="0" smtClean="0"/>
              <a:t>的任何更新都不能算</a:t>
            </a:r>
            <a:r>
              <a:rPr lang="en-US" altLang="zh-CN" dirty="0" smtClean="0"/>
              <a:t>commit</a:t>
            </a:r>
            <a:r>
              <a:rPr lang="zh-CN" altLang="zh-CN" dirty="0" smtClean="0"/>
              <a:t>都回滚，接受新的</a:t>
            </a:r>
            <a:r>
              <a:rPr lang="en-US" altLang="zh-CN" dirty="0" smtClean="0"/>
              <a:t>Leader</a:t>
            </a:r>
            <a:r>
              <a:rPr lang="zh-CN" altLang="zh-CN" dirty="0" smtClean="0"/>
              <a:t>的新的更新。</a:t>
            </a:r>
          </a:p>
          <a:p>
            <a:endParaRPr lang="zh-CN" altLang="en-US" dirty="0"/>
          </a:p>
        </p:txBody>
      </p:sp>
    </p:spTree>
    <p:extLst>
      <p:ext uri="{BB962C8B-B14F-4D97-AF65-F5344CB8AC3E}">
        <p14:creationId xmlns:p14="http://schemas.microsoft.com/office/powerpoint/2010/main" val="258468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4000" dirty="0" smtClean="0"/>
              <a:t>分布式一致性协议发展简史</a:t>
            </a:r>
            <a:endParaRPr lang="zh-CN" altLang="en-US" sz="4000" dirty="0"/>
          </a:p>
        </p:txBody>
      </p:sp>
      <p:pic>
        <p:nvPicPr>
          <p:cNvPr id="4" name="图片 3"/>
          <p:cNvPicPr>
            <a:picLocks noChangeAspect="1"/>
          </p:cNvPicPr>
          <p:nvPr/>
        </p:nvPicPr>
        <p:blipFill>
          <a:blip r:embed="rId3"/>
          <a:stretch>
            <a:fillRect/>
          </a:stretch>
        </p:blipFill>
        <p:spPr>
          <a:xfrm>
            <a:off x="281768" y="1313275"/>
            <a:ext cx="7777371" cy="4222286"/>
          </a:xfrm>
          <a:prstGeom prst="rect">
            <a:avLst/>
          </a:prstGeom>
        </p:spPr>
      </p:pic>
      <p:sp>
        <p:nvSpPr>
          <p:cNvPr id="5" name="文本框 4"/>
          <p:cNvSpPr txBox="1"/>
          <p:nvPr/>
        </p:nvSpPr>
        <p:spPr>
          <a:xfrm>
            <a:off x="8059139" y="1670836"/>
            <a:ext cx="3946047" cy="3970318"/>
          </a:xfrm>
          <a:prstGeom prst="rect">
            <a:avLst/>
          </a:prstGeom>
          <a:noFill/>
        </p:spPr>
        <p:txBody>
          <a:bodyPr wrap="square" rtlCol="0">
            <a:spAutoFit/>
          </a:bodyPr>
          <a:lstStyle/>
          <a:p>
            <a:pPr marL="285750" indent="-285750">
              <a:buFont typeface="Wingdings" panose="05000000000000000000" pitchFamily="2" charset="2"/>
              <a:buChar char="l"/>
              <a:defRPr/>
            </a:pPr>
            <a:r>
              <a:rPr lang="en-US" altLang="zh-CN" dirty="0"/>
              <a:t>Paxos</a:t>
            </a:r>
            <a:r>
              <a:rPr lang="zh-CN" altLang="en-US" dirty="0"/>
              <a:t>算法融合了</a:t>
            </a:r>
            <a:r>
              <a:rPr lang="en-US" altLang="zh-CN" dirty="0"/>
              <a:t>2PC</a:t>
            </a:r>
            <a:r>
              <a:rPr lang="zh-CN" altLang="en-US" dirty="0"/>
              <a:t>和</a:t>
            </a:r>
            <a:r>
              <a:rPr lang="en-US" altLang="zh-CN" dirty="0"/>
              <a:t>Quorum</a:t>
            </a:r>
            <a:r>
              <a:rPr lang="zh-CN" altLang="en-US" dirty="0"/>
              <a:t>算法的</a:t>
            </a:r>
            <a:r>
              <a:rPr lang="zh-CN" altLang="en-US" dirty="0" smtClean="0"/>
              <a:t>思想。</a:t>
            </a:r>
            <a:endParaRPr lang="en-US" altLang="zh-CN" dirty="0" smtClean="0"/>
          </a:p>
          <a:p>
            <a:pPr marL="285750" indent="-285750">
              <a:buFont typeface="Wingdings" panose="05000000000000000000" pitchFamily="2" charset="2"/>
              <a:buChar char="Ø"/>
              <a:defRPr/>
            </a:pPr>
            <a:r>
              <a:rPr lang="en-US" altLang="zh-CN" dirty="0"/>
              <a:t> </a:t>
            </a:r>
            <a:r>
              <a:rPr lang="zh-CN" altLang="en-US" dirty="0" smtClean="0"/>
              <a:t>通过</a:t>
            </a:r>
            <a:r>
              <a:rPr lang="en-US" altLang="zh-CN" dirty="0"/>
              <a:t>QuorumW&gt;N/2</a:t>
            </a:r>
            <a:r>
              <a:rPr lang="zh-CN" altLang="en-US" dirty="0"/>
              <a:t>的“多数派”思想来实现更新操作的互斥性。</a:t>
            </a:r>
            <a:endParaRPr lang="en-US" altLang="zh-CN" dirty="0"/>
          </a:p>
          <a:p>
            <a:pPr marL="285750" indent="-285750">
              <a:buFont typeface="Wingdings" panose="05000000000000000000" pitchFamily="2" charset="2"/>
              <a:buChar char="Ø"/>
              <a:defRPr/>
            </a:pPr>
            <a:r>
              <a:rPr lang="zh-CN" altLang="en-US" dirty="0"/>
              <a:t>两个阶段的消息交互借鉴了</a:t>
            </a:r>
            <a:r>
              <a:rPr lang="en-US" altLang="zh-CN" dirty="0"/>
              <a:t>2PC</a:t>
            </a:r>
            <a:r>
              <a:rPr lang="zh-CN" altLang="en-US" dirty="0"/>
              <a:t>的思路，保证多个节点之间更新操作的一致性。</a:t>
            </a:r>
            <a:endParaRPr lang="en-US" altLang="zh-CN" dirty="0"/>
          </a:p>
          <a:p>
            <a:pPr marL="285750" indent="-285750">
              <a:buFont typeface="Wingdings" panose="05000000000000000000" pitchFamily="2" charset="2"/>
              <a:buChar char="Ø"/>
              <a:defRPr/>
            </a:pPr>
            <a:r>
              <a:rPr lang="zh-CN" altLang="en-US" dirty="0"/>
              <a:t>引入了“多数派”思想，减少了系统阻塞问题的发生概率</a:t>
            </a:r>
            <a:r>
              <a:rPr lang="zh-CN" altLang="en-US" dirty="0" smtClean="0"/>
              <a:t>。</a:t>
            </a:r>
            <a:endParaRPr lang="en-US" altLang="zh-CN" dirty="0" smtClean="0"/>
          </a:p>
          <a:p>
            <a:pPr marL="285750" indent="-285750">
              <a:buFont typeface="Wingdings" panose="05000000000000000000" pitchFamily="2" charset="2"/>
              <a:buChar char="Ø"/>
              <a:defRPr/>
            </a:pPr>
            <a:endParaRPr lang="en-US" altLang="zh-CN" dirty="0"/>
          </a:p>
          <a:p>
            <a:pPr marL="285750" indent="-285750">
              <a:buFont typeface="Wingdings" panose="05000000000000000000" pitchFamily="2" charset="2"/>
              <a:buChar char="Ø"/>
              <a:defRPr/>
            </a:pPr>
            <a:endParaRPr lang="en-US" altLang="zh-CN" dirty="0"/>
          </a:p>
          <a:p>
            <a:pPr marL="285750" indent="-285750">
              <a:buFont typeface="Wingdings" panose="05000000000000000000" pitchFamily="2" charset="2"/>
              <a:buChar char="l"/>
              <a:defRPr/>
            </a:pPr>
            <a:r>
              <a:rPr lang="en-US" altLang="zh-CN" dirty="0"/>
              <a:t>Raft</a:t>
            </a:r>
            <a:r>
              <a:rPr lang="zh-CN" altLang="en-US" dirty="0"/>
              <a:t>算法是</a:t>
            </a:r>
            <a:r>
              <a:rPr lang="en-US" altLang="zh-CN" dirty="0"/>
              <a:t>Paxos</a:t>
            </a:r>
            <a:r>
              <a:rPr lang="zh-CN" altLang="en-US" dirty="0"/>
              <a:t>的变种，更易于理解和工程实现。</a:t>
            </a:r>
            <a:endParaRPr lang="zh-CN" altLang="zh-CN" dirty="0"/>
          </a:p>
          <a:p>
            <a:endParaRPr lang="zh-CN" altLang="en-US" dirty="0"/>
          </a:p>
        </p:txBody>
      </p:sp>
    </p:spTree>
    <p:extLst>
      <p:ext uri="{BB962C8B-B14F-4D97-AF65-F5344CB8AC3E}">
        <p14:creationId xmlns:p14="http://schemas.microsoft.com/office/powerpoint/2010/main" val="26501420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789609" y="0"/>
            <a:ext cx="8254529" cy="6710516"/>
          </a:xfrm>
          <a:prstGeom prst="rect">
            <a:avLst/>
          </a:prstGeom>
        </p:spPr>
      </p:pic>
    </p:spTree>
    <p:extLst>
      <p:ext uri="{BB962C8B-B14F-4D97-AF65-F5344CB8AC3E}">
        <p14:creationId xmlns:p14="http://schemas.microsoft.com/office/powerpoint/2010/main" val="1591755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lstStyle/>
          <a:p>
            <a:r>
              <a:rPr lang="zh-CN" altLang="en-US" dirty="0" smtClean="0"/>
              <a:t>解决可靠性和可用性的方法</a:t>
            </a:r>
            <a:endParaRPr lang="zh-CN" altLang="en-US"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endParaRPr lang="en-US" altLang="zh-CN" sz="2400" dirty="0" smtClean="0"/>
          </a:p>
          <a:p>
            <a:pPr marL="0" indent="0">
              <a:buNone/>
            </a:pPr>
            <a:r>
              <a:rPr lang="en-US" altLang="zh-CN" sz="2400" dirty="0" smtClean="0"/>
              <a:t>	</a:t>
            </a:r>
            <a:r>
              <a:rPr lang="zh-CN" altLang="zh-CN" sz="2400" dirty="0" smtClean="0"/>
              <a:t>为</a:t>
            </a:r>
            <a:r>
              <a:rPr lang="zh-CN" altLang="zh-CN" sz="2400" dirty="0"/>
              <a:t>满足可靠性和可用性，分布式数据库系统中的数据往往使用多个副本</a:t>
            </a:r>
            <a:r>
              <a:rPr lang="en-US" altLang="zh-CN" sz="2400" dirty="0"/>
              <a:t>(</a:t>
            </a:r>
            <a:r>
              <a:rPr lang="zh-CN" altLang="zh-CN" sz="2400" dirty="0"/>
              <a:t>拷贝</a:t>
            </a:r>
            <a:r>
              <a:rPr lang="en-US" altLang="zh-CN" sz="2400" dirty="0"/>
              <a:t>)</a:t>
            </a:r>
            <a:r>
              <a:rPr lang="zh-CN" altLang="zh-CN" sz="2400" dirty="0"/>
              <a:t>，这些副本存储于不同的</a:t>
            </a:r>
            <a:r>
              <a:rPr lang="zh-CN" altLang="zh-CN" sz="2400" dirty="0" smtClean="0"/>
              <a:t>节点</a:t>
            </a:r>
            <a:r>
              <a:rPr lang="zh-CN" altLang="en-US" sz="2400" dirty="0" smtClean="0"/>
              <a:t>，</a:t>
            </a:r>
            <a:r>
              <a:rPr lang="zh-CN" altLang="zh-CN" sz="2400" dirty="0"/>
              <a:t>因而需要进行数据复制</a:t>
            </a:r>
            <a:r>
              <a:rPr lang="zh-CN" altLang="zh-CN" sz="2400" dirty="0" smtClean="0"/>
              <a:t>。</a:t>
            </a:r>
            <a:endParaRPr lang="en-US" altLang="zh-CN" sz="2400" dirty="0" smtClean="0"/>
          </a:p>
          <a:p>
            <a:pPr marL="0" indent="0">
              <a:buNone/>
            </a:pPr>
            <a:r>
              <a:rPr lang="en-US" altLang="zh-CN" sz="2400" dirty="0"/>
              <a:t>	</a:t>
            </a:r>
            <a:r>
              <a:rPr lang="zh-CN" altLang="zh-CN" sz="2400" dirty="0" smtClean="0"/>
              <a:t>数据</a:t>
            </a:r>
            <a:r>
              <a:rPr lang="zh-CN" altLang="zh-CN" sz="2400" dirty="0"/>
              <a:t>复制实际上就是在分布式数据库系统的多个本地数据库间拷贝和维护数据库对象的过程</a:t>
            </a:r>
            <a:r>
              <a:rPr lang="zh-CN" altLang="zh-CN" sz="2400" dirty="0" smtClean="0"/>
              <a:t>。</a:t>
            </a:r>
            <a:endParaRPr lang="en-US" altLang="zh-CN" sz="2400" dirty="0" smtClean="0"/>
          </a:p>
          <a:p>
            <a:pPr marL="0" indent="0">
              <a:buNone/>
            </a:pPr>
            <a:endParaRPr lang="zh-CN" altLang="zh-CN" sz="2400" dirty="0"/>
          </a:p>
          <a:p>
            <a:r>
              <a:rPr lang="zh-CN" altLang="zh-CN" sz="2000" dirty="0"/>
              <a:t>数据复制中，每个复制数据项</a:t>
            </a:r>
            <a:r>
              <a:rPr lang="en-US" altLang="zh-CN" sz="2000" dirty="0"/>
              <a:t>X</a:t>
            </a:r>
            <a:r>
              <a:rPr lang="zh-CN" altLang="zh-CN" sz="2000" dirty="0"/>
              <a:t>都有一系列副本</a:t>
            </a:r>
            <a:r>
              <a:rPr lang="en-US" altLang="zh-CN" sz="2000" dirty="0" err="1"/>
              <a:t>X1</a:t>
            </a:r>
            <a:r>
              <a:rPr lang="zh-CN" altLang="zh-CN" sz="2000" dirty="0"/>
              <a:t>，</a:t>
            </a:r>
            <a:r>
              <a:rPr lang="en-US" altLang="zh-CN" sz="2000" dirty="0" err="1"/>
              <a:t>X2</a:t>
            </a:r>
            <a:r>
              <a:rPr lang="zh-CN" altLang="zh-CN" sz="2000" dirty="0"/>
              <a:t>，</a:t>
            </a:r>
            <a:r>
              <a:rPr lang="en-US" altLang="zh-CN" sz="2000" dirty="0"/>
              <a:t>…,</a:t>
            </a:r>
            <a:r>
              <a:rPr lang="en-US" altLang="zh-CN" sz="2000" dirty="0" err="1"/>
              <a:t>Xn</a:t>
            </a:r>
            <a:r>
              <a:rPr lang="zh-CN" altLang="zh-CN" sz="2000" dirty="0"/>
              <a:t>。</a:t>
            </a:r>
            <a:r>
              <a:rPr lang="en-US" altLang="zh-CN" sz="2000" dirty="0"/>
              <a:t>X</a:t>
            </a:r>
            <a:r>
              <a:rPr lang="zh-CN" altLang="zh-CN" sz="2000" dirty="0"/>
              <a:t>被称为逻辑数据项，而</a:t>
            </a:r>
            <a:r>
              <a:rPr lang="zh-CN" altLang="zh-CN" sz="2000" dirty="0" smtClean="0"/>
              <a:t>它</a:t>
            </a:r>
            <a:endParaRPr lang="en-US" altLang="zh-CN" sz="2000" dirty="0" smtClean="0"/>
          </a:p>
          <a:p>
            <a:pPr marL="0" indent="0">
              <a:buNone/>
            </a:pPr>
            <a:r>
              <a:rPr lang="en-US" altLang="zh-CN" sz="2000" dirty="0" smtClean="0"/>
              <a:t>   </a:t>
            </a:r>
            <a:r>
              <a:rPr lang="zh-CN" altLang="zh-CN" sz="2000" dirty="0" smtClean="0"/>
              <a:t>的</a:t>
            </a:r>
            <a:r>
              <a:rPr lang="zh-CN" altLang="zh-CN" sz="2000" dirty="0"/>
              <a:t>副本被称为物理数据项。用户事务只需对逻辑数据项进行读写操作，副本控制协议</a:t>
            </a:r>
            <a:r>
              <a:rPr lang="zh-CN" altLang="zh-CN" sz="2000" dirty="0" smtClean="0"/>
              <a:t>自动</a:t>
            </a:r>
            <a:endParaRPr lang="en-US" altLang="zh-CN" sz="2000" dirty="0" smtClean="0"/>
          </a:p>
          <a:p>
            <a:pPr marL="0" indent="0">
              <a:buNone/>
            </a:pPr>
            <a:r>
              <a:rPr lang="en-US" altLang="zh-CN" sz="2000" dirty="0"/>
              <a:t> </a:t>
            </a:r>
            <a:r>
              <a:rPr lang="en-US" altLang="zh-CN" sz="2000" dirty="0" smtClean="0"/>
              <a:t> </a:t>
            </a:r>
            <a:r>
              <a:rPr lang="zh-CN" altLang="zh-CN" sz="2000" dirty="0" smtClean="0"/>
              <a:t>将</a:t>
            </a:r>
            <a:r>
              <a:rPr lang="zh-CN" altLang="zh-CN" sz="2000" dirty="0"/>
              <a:t>这些读写操作映射到物理数据项上。因此系统逻辑上人为每个数据项只有一个副本</a:t>
            </a:r>
            <a:r>
              <a:rPr lang="zh-CN" altLang="zh-CN" sz="2000" dirty="0" smtClean="0"/>
              <a:t>。</a:t>
            </a:r>
            <a:endParaRPr lang="en-US" altLang="zh-CN" sz="2000" dirty="0" smtClean="0"/>
          </a:p>
          <a:p>
            <a:endParaRPr lang="zh-CN" altLang="zh-CN" sz="2000" dirty="0"/>
          </a:p>
          <a:p>
            <a:pPr marL="0" indent="0">
              <a:buNone/>
            </a:pPr>
            <a:endParaRPr lang="zh-CN" altLang="en-US" sz="2400" dirty="0"/>
          </a:p>
        </p:txBody>
      </p:sp>
    </p:spTree>
    <p:extLst>
      <p:ext uri="{BB962C8B-B14F-4D97-AF65-F5344CB8AC3E}">
        <p14:creationId xmlns:p14="http://schemas.microsoft.com/office/powerpoint/2010/main" val="1693482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3200" dirty="0" smtClean="0"/>
              <a:t>数据复制的执行方式</a:t>
            </a:r>
            <a:endParaRPr lang="zh-CN" altLang="en-US" sz="3200" dirty="0"/>
          </a:p>
        </p:txBody>
      </p:sp>
      <p:sp>
        <p:nvSpPr>
          <p:cNvPr id="3" name="内容占位符 2"/>
          <p:cNvSpPr>
            <a:spLocks noGrp="1"/>
          </p:cNvSpPr>
          <p:nvPr>
            <p:ph idx="1"/>
          </p:nvPr>
        </p:nvSpPr>
        <p:spPr>
          <a:xfrm>
            <a:off x="838200" y="963561"/>
            <a:ext cx="11196484" cy="5771535"/>
          </a:xfrm>
        </p:spPr>
        <p:txBody>
          <a:bodyPr>
            <a:normAutofit/>
          </a:bodyPr>
          <a:lstStyle/>
          <a:p>
            <a:pPr marL="0" indent="0">
              <a:buNone/>
            </a:pPr>
            <a:r>
              <a:rPr lang="zh-CN" altLang="en-US" sz="2000" dirty="0" smtClean="0"/>
              <a:t>根据对于一个数据对象的各个副本是否在每一时刻都要相同的要求，</a:t>
            </a:r>
            <a:endParaRPr lang="en-US" altLang="zh-CN" sz="2000" dirty="0" smtClean="0"/>
          </a:p>
          <a:p>
            <a:pPr marL="0" indent="0">
              <a:buNone/>
            </a:pPr>
            <a:r>
              <a:rPr lang="zh-CN" altLang="en-US" sz="2000" dirty="0" smtClean="0"/>
              <a:t>采用两种不同的复制执行方式：</a:t>
            </a:r>
            <a:endParaRPr lang="en-US" altLang="zh-CN" sz="2000" dirty="0" smtClean="0"/>
          </a:p>
          <a:p>
            <a:pPr marL="0" indent="0">
              <a:buNone/>
            </a:pPr>
            <a:endParaRPr lang="en-US" altLang="zh-CN" sz="2000" dirty="0" smtClean="0"/>
          </a:p>
          <a:p>
            <a:pPr marL="0" indent="0">
              <a:buNone/>
            </a:pPr>
            <a:r>
              <a:rPr lang="zh-CN" altLang="en-US" sz="2300" dirty="0" smtClean="0"/>
              <a:t>（</a:t>
            </a:r>
            <a:r>
              <a:rPr lang="en-US" altLang="zh-CN" sz="2300" dirty="0" smtClean="0"/>
              <a:t>1</a:t>
            </a:r>
            <a:r>
              <a:rPr lang="zh-CN" altLang="en-US" sz="2300" dirty="0" smtClean="0"/>
              <a:t>）同步复制。</a:t>
            </a:r>
            <a:r>
              <a:rPr lang="zh-CN" altLang="zh-CN" sz="2300" dirty="0" smtClean="0"/>
              <a:t>指</a:t>
            </a:r>
            <a:r>
              <a:rPr lang="zh-CN" altLang="zh-CN" sz="2300" dirty="0"/>
              <a:t>事务进行更新时，将更新</a:t>
            </a:r>
            <a:r>
              <a:rPr lang="zh-CN" altLang="zh-CN" sz="2300" b="1" dirty="0"/>
              <a:t>同时</a:t>
            </a:r>
            <a:r>
              <a:rPr lang="zh-CN" altLang="zh-CN" sz="2300" dirty="0"/>
              <a:t>传播给其他所有副本。更新事务</a:t>
            </a:r>
            <a:r>
              <a:rPr lang="zh-CN" altLang="zh-CN" sz="2300" dirty="0" smtClean="0"/>
              <a:t>结束</a:t>
            </a:r>
            <a:endParaRPr lang="en-US" altLang="zh-CN" sz="2300" dirty="0" smtClean="0"/>
          </a:p>
          <a:p>
            <a:pPr marL="0" indent="0">
              <a:buNone/>
            </a:pPr>
            <a:r>
              <a:rPr lang="zh-CN" altLang="zh-CN" sz="2300" dirty="0" smtClean="0"/>
              <a:t>之前</a:t>
            </a:r>
            <a:r>
              <a:rPr lang="zh-CN" altLang="zh-CN" sz="2300" dirty="0"/>
              <a:t>要对</a:t>
            </a:r>
            <a:r>
              <a:rPr lang="zh-CN" altLang="zh-CN" sz="2300" dirty="0" smtClean="0"/>
              <a:t>所有</a:t>
            </a:r>
            <a:r>
              <a:rPr lang="zh-CN" altLang="zh-CN" sz="2300" dirty="0"/>
              <a:t>的</a:t>
            </a:r>
            <a:r>
              <a:rPr lang="zh-CN" altLang="zh-CN" sz="2300" dirty="0" smtClean="0"/>
              <a:t>副本进行</a:t>
            </a:r>
            <a:r>
              <a:rPr lang="zh-CN" altLang="zh-CN" sz="2300" dirty="0"/>
              <a:t>更新。同步复制保证所有数据更新后的完整性优先于事务</a:t>
            </a:r>
            <a:r>
              <a:rPr lang="zh-CN" altLang="zh-CN" sz="2300" dirty="0" smtClean="0"/>
              <a:t>操</a:t>
            </a:r>
            <a:endParaRPr lang="en-US" altLang="zh-CN" sz="2300" dirty="0" smtClean="0"/>
          </a:p>
          <a:p>
            <a:pPr marL="0" indent="0">
              <a:buNone/>
            </a:pPr>
            <a:r>
              <a:rPr lang="zh-CN" altLang="zh-CN" sz="2300" dirty="0" smtClean="0"/>
              <a:t>作</a:t>
            </a:r>
            <a:r>
              <a:rPr lang="zh-CN" altLang="zh-CN" sz="2300" dirty="0"/>
              <a:t>的完整性</a:t>
            </a:r>
            <a:r>
              <a:rPr lang="zh-CN" altLang="zh-CN" sz="2300" dirty="0" smtClean="0"/>
              <a:t>。</a:t>
            </a:r>
            <a:endParaRPr lang="en-US" altLang="zh-CN" sz="2300" dirty="0" smtClean="0"/>
          </a:p>
          <a:p>
            <a:pPr marL="0" indent="0">
              <a:buNone/>
            </a:pPr>
            <a:endParaRPr lang="en-US" altLang="zh-CN" sz="2300" dirty="0" smtClean="0"/>
          </a:p>
          <a:p>
            <a:pPr marL="0" indent="0">
              <a:buNone/>
            </a:pPr>
            <a:r>
              <a:rPr lang="zh-CN" altLang="en-US" sz="2300" dirty="0"/>
              <a:t>（</a:t>
            </a:r>
            <a:r>
              <a:rPr lang="en-US" altLang="zh-CN" sz="2300" dirty="0"/>
              <a:t>2</a:t>
            </a:r>
            <a:r>
              <a:rPr lang="zh-CN" altLang="en-US" sz="2300" dirty="0"/>
              <a:t>）异步复制。</a:t>
            </a:r>
            <a:r>
              <a:rPr lang="zh-CN" altLang="zh-CN" sz="2300" dirty="0"/>
              <a:t>当一个副本更新后，事务就会提交，其他副本在该更新事务提交之后</a:t>
            </a:r>
            <a:endParaRPr lang="en-US" altLang="zh-CN" sz="2300" dirty="0"/>
          </a:p>
          <a:p>
            <a:pPr marL="0" indent="0">
              <a:buNone/>
            </a:pPr>
            <a:r>
              <a:rPr lang="zh-CN" altLang="zh-CN" sz="2300" dirty="0"/>
              <a:t>的某个时间刷新。首先更新的节点称为主节点，其他称为从节点。</a:t>
            </a:r>
            <a:endParaRPr lang="en-US" altLang="zh-CN" sz="2300" dirty="0"/>
          </a:p>
          <a:p>
            <a:pPr marL="0" indent="0">
              <a:buNone/>
            </a:pPr>
            <a:endParaRPr lang="zh-CN" altLang="zh-CN" sz="2300" dirty="0"/>
          </a:p>
          <a:p>
            <a:pPr marL="0" indent="0">
              <a:buNone/>
            </a:pPr>
            <a:endParaRPr lang="zh-CN" altLang="en-US" sz="1800" dirty="0"/>
          </a:p>
        </p:txBody>
      </p:sp>
    </p:spTree>
    <p:extLst>
      <p:ext uri="{BB962C8B-B14F-4D97-AF65-F5344CB8AC3E}">
        <p14:creationId xmlns:p14="http://schemas.microsoft.com/office/powerpoint/2010/main" val="743767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87361" y="141799"/>
            <a:ext cx="10515600" cy="1006475"/>
          </a:xfrm>
        </p:spPr>
        <p:txBody>
          <a:bodyPr>
            <a:normAutofit/>
          </a:bodyPr>
          <a:lstStyle/>
          <a:p>
            <a:r>
              <a:rPr lang="zh-CN" altLang="en-US" sz="3200" dirty="0"/>
              <a:t>数据复制的执行</a:t>
            </a:r>
            <a:r>
              <a:rPr lang="zh-CN" altLang="en-US" sz="3200" dirty="0" smtClean="0"/>
              <a:t>方式优缺点</a:t>
            </a:r>
            <a:endParaRPr lang="zh-CN" altLang="en-US" sz="3200" dirty="0"/>
          </a:p>
        </p:txBody>
      </p:sp>
      <p:sp>
        <p:nvSpPr>
          <p:cNvPr id="3" name="内容占位符 2"/>
          <p:cNvSpPr>
            <a:spLocks noGrp="1"/>
          </p:cNvSpPr>
          <p:nvPr>
            <p:ph idx="1"/>
          </p:nvPr>
        </p:nvSpPr>
        <p:spPr>
          <a:xfrm>
            <a:off x="255639" y="1799303"/>
            <a:ext cx="11779045" cy="4935793"/>
          </a:xfrm>
        </p:spPr>
        <p:txBody>
          <a:bodyPr>
            <a:normAutofit/>
          </a:bodyPr>
          <a:lstStyle/>
          <a:p>
            <a:pPr marL="0" indent="0">
              <a:buNone/>
            </a:pPr>
            <a:endParaRPr lang="en-US" altLang="zh-CN" sz="2300" dirty="0" smtClean="0"/>
          </a:p>
          <a:p>
            <a:pPr marL="0" indent="0">
              <a:buNone/>
            </a:pPr>
            <a:endParaRPr lang="zh-CN"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3252631257"/>
              </p:ext>
            </p:extLst>
          </p:nvPr>
        </p:nvGraphicFramePr>
        <p:xfrm>
          <a:off x="960284" y="1469273"/>
          <a:ext cx="9865032" cy="5175232"/>
        </p:xfrm>
        <a:graphic>
          <a:graphicData uri="http://schemas.openxmlformats.org/drawingml/2006/table">
            <a:tbl>
              <a:tblPr firstRow="1" bandRow="1">
                <a:tableStyleId>{5C22544A-7EE6-4342-B048-85BDC9FD1C3A}</a:tableStyleId>
              </a:tblPr>
              <a:tblGrid>
                <a:gridCol w="3288344">
                  <a:extLst>
                    <a:ext uri="{9D8B030D-6E8A-4147-A177-3AD203B41FA5}">
                      <a16:colId xmlns:a16="http://schemas.microsoft.com/office/drawing/2014/main" val="1027883703"/>
                    </a:ext>
                  </a:extLst>
                </a:gridCol>
                <a:gridCol w="3288344">
                  <a:extLst>
                    <a:ext uri="{9D8B030D-6E8A-4147-A177-3AD203B41FA5}">
                      <a16:colId xmlns:a16="http://schemas.microsoft.com/office/drawing/2014/main" val="3020828886"/>
                    </a:ext>
                  </a:extLst>
                </a:gridCol>
                <a:gridCol w="3288344">
                  <a:extLst>
                    <a:ext uri="{9D8B030D-6E8A-4147-A177-3AD203B41FA5}">
                      <a16:colId xmlns:a16="http://schemas.microsoft.com/office/drawing/2014/main" val="643218952"/>
                    </a:ext>
                  </a:extLst>
                </a:gridCol>
              </a:tblGrid>
              <a:tr h="431301">
                <a:tc>
                  <a:txBody>
                    <a:bodyPr/>
                    <a:lstStyle/>
                    <a:p>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extLst>
                  <a:ext uri="{0D108BD9-81ED-4DB2-BD59-A6C34878D82A}">
                    <a16:rowId xmlns:a16="http://schemas.microsoft.com/office/drawing/2014/main" val="111274141"/>
                  </a:ext>
                </a:extLst>
              </a:tr>
              <a:tr h="2674059">
                <a:tc>
                  <a:txBody>
                    <a:bodyPr/>
                    <a:lstStyle/>
                    <a:p>
                      <a:pPr algn="ctr"/>
                      <a:r>
                        <a:rPr lang="zh-CN" altLang="en-US" dirty="0" smtClean="0"/>
                        <a:t>同步复制</a:t>
                      </a:r>
                      <a:endParaRPr lang="zh-CN" altLang="en-US" dirty="0"/>
                    </a:p>
                  </a:txBody>
                  <a:tcPr/>
                </a:tc>
                <a:tc>
                  <a:txBody>
                    <a:bodyPr/>
                    <a:lstStyle/>
                    <a:p>
                      <a:r>
                        <a:rPr lang="zh-CN" altLang="zh-CN" sz="1800" kern="1200" dirty="0" smtClean="0">
                          <a:solidFill>
                            <a:schemeClr val="dk1"/>
                          </a:solidFill>
                          <a:effectLst/>
                          <a:latin typeface="+mn-lt"/>
                          <a:ea typeface="+mn-ea"/>
                          <a:cs typeface="+mn-cs"/>
                        </a:rPr>
                        <a:t>所有的数据副本在任何时间都是同步的，保证数据强一致性。</a:t>
                      </a:r>
                      <a:endParaRPr lang="zh-CN" altLang="en-US" dirty="0"/>
                    </a:p>
                  </a:txBody>
                  <a:tcPr/>
                </a:tc>
                <a:tc>
                  <a:txBody>
                    <a:bodyPr/>
                    <a:lstStyle/>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更新的速度会受到系统中最慢机器的限制，使得更新事务的响应时间性能受到影响。</a:t>
                      </a:r>
                    </a:p>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若某一副本损坏，将导致事务因无法完成在副本上的更新而不能终止。</a:t>
                      </a:r>
                    </a:p>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系统需要各数据节点之间频繁通信以及时完成事务操作</a:t>
                      </a:r>
                    </a:p>
                    <a:p>
                      <a:endParaRPr lang="zh-CN" altLang="en-US" dirty="0"/>
                    </a:p>
                  </a:txBody>
                  <a:tcPr/>
                </a:tc>
                <a:extLst>
                  <a:ext uri="{0D108BD9-81ED-4DB2-BD59-A6C34878D82A}">
                    <a16:rowId xmlns:a16="http://schemas.microsoft.com/office/drawing/2014/main" val="542201699"/>
                  </a:ext>
                </a:extLst>
              </a:tr>
              <a:tr h="2069872">
                <a:tc>
                  <a:txBody>
                    <a:bodyPr/>
                    <a:lstStyle/>
                    <a:p>
                      <a:pPr algn="ctr"/>
                      <a:r>
                        <a:rPr lang="zh-CN" altLang="en-US" dirty="0" smtClean="0"/>
                        <a:t>异步复制</a:t>
                      </a:r>
                      <a:endParaRPr lang="zh-CN" altLang="en-US" dirty="0"/>
                    </a:p>
                  </a:txBody>
                  <a:tcPr/>
                </a:tc>
                <a:tc>
                  <a:txBody>
                    <a:bodyPr/>
                    <a:lstStyle/>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更新事务可以活得更短的响应时间</a:t>
                      </a:r>
                    </a:p>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当目标系统奔溃时，该复制方法仍能适应，只是复制工作将延迟到系统恢复后进行。</a:t>
                      </a:r>
                    </a:p>
                    <a:p>
                      <a:endParaRPr lang="zh-CN" altLang="en-US" dirty="0"/>
                    </a:p>
                  </a:txBody>
                  <a:tcPr/>
                </a:tc>
                <a:tc>
                  <a:txBody>
                    <a:bodyPr/>
                    <a:lstStyle/>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副本之间的数据可能互相不一致，可能读到过时的数据。</a:t>
                      </a:r>
                    </a:p>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不同节点产生同一份报告时，只有等到所有的更新都完成后才会给出相同的结果。</a:t>
                      </a:r>
                    </a:p>
                    <a:p>
                      <a:pPr marL="285750" indent="-285750">
                        <a:buFont typeface="Wingdings" panose="05000000000000000000" pitchFamily="2" charset="2"/>
                        <a:buChar char="Ø"/>
                      </a:pPr>
                      <a:r>
                        <a:rPr lang="zh-CN" altLang="zh-CN" sz="1800" kern="1200" dirty="0" smtClean="0">
                          <a:solidFill>
                            <a:schemeClr val="dk1"/>
                          </a:solidFill>
                          <a:effectLst/>
                          <a:latin typeface="+mn-lt"/>
                          <a:ea typeface="+mn-ea"/>
                          <a:cs typeface="+mn-cs"/>
                        </a:rPr>
                        <a:t>不满足强一致性。</a:t>
                      </a:r>
                    </a:p>
                    <a:p>
                      <a:endParaRPr lang="zh-CN" altLang="en-US" dirty="0"/>
                    </a:p>
                  </a:txBody>
                  <a:tcPr/>
                </a:tc>
                <a:extLst>
                  <a:ext uri="{0D108BD9-81ED-4DB2-BD59-A6C34878D82A}">
                    <a16:rowId xmlns:a16="http://schemas.microsoft.com/office/drawing/2014/main" val="1715335183"/>
                  </a:ext>
                </a:extLst>
              </a:tr>
            </a:tbl>
          </a:graphicData>
        </a:graphic>
      </p:graphicFrame>
    </p:spTree>
    <p:extLst>
      <p:ext uri="{BB962C8B-B14F-4D97-AF65-F5344CB8AC3E}">
        <p14:creationId xmlns:p14="http://schemas.microsoft.com/office/powerpoint/2010/main" val="2193069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3200" dirty="0"/>
              <a:t>数据复制</a:t>
            </a:r>
            <a:r>
              <a:rPr lang="zh-CN" altLang="en-US" sz="3200" dirty="0" smtClean="0"/>
              <a:t>的实现方法</a:t>
            </a:r>
            <a:endParaRPr lang="zh-CN" altLang="en-US" sz="3200" dirty="0"/>
          </a:p>
        </p:txBody>
      </p:sp>
      <p:sp>
        <p:nvSpPr>
          <p:cNvPr id="3" name="内容占位符 2"/>
          <p:cNvSpPr>
            <a:spLocks noGrp="1"/>
          </p:cNvSpPr>
          <p:nvPr>
            <p:ph idx="1"/>
          </p:nvPr>
        </p:nvSpPr>
        <p:spPr>
          <a:xfrm>
            <a:off x="255639" y="1356853"/>
            <a:ext cx="11779045" cy="5378244"/>
          </a:xfrm>
        </p:spPr>
        <p:txBody>
          <a:bodyPr>
            <a:normAutofit/>
          </a:bodyPr>
          <a:lstStyle/>
          <a:p>
            <a:pPr lvl="0"/>
            <a:r>
              <a:rPr lang="zh-CN" altLang="zh-CN" sz="2400" dirty="0"/>
              <a:t>数据对象复制</a:t>
            </a:r>
            <a:r>
              <a:rPr lang="zh-CN" altLang="zh-CN" sz="2400" dirty="0" smtClean="0"/>
              <a:t>。</a:t>
            </a:r>
            <a:endParaRPr lang="en-US" altLang="zh-CN" sz="2400" dirty="0" smtClean="0"/>
          </a:p>
          <a:p>
            <a:pPr lvl="0">
              <a:buFont typeface="Wingdings" panose="05000000000000000000" pitchFamily="2" charset="2"/>
              <a:buChar char="Ø"/>
            </a:pPr>
            <a:r>
              <a:rPr lang="en-US" altLang="zh-CN" sz="2000" dirty="0"/>
              <a:t> </a:t>
            </a:r>
            <a:r>
              <a:rPr lang="en-US" altLang="zh-CN" sz="2000" dirty="0" smtClean="0"/>
              <a:t>  </a:t>
            </a:r>
            <a:r>
              <a:rPr lang="zh-CN" altLang="zh-CN" sz="2000" dirty="0" smtClean="0"/>
              <a:t>把</a:t>
            </a:r>
            <a:r>
              <a:rPr lang="zh-CN" altLang="zh-CN" sz="2000" dirty="0"/>
              <a:t>某一时刻源数据对象的内容通过网络复制到各节点的副本上</a:t>
            </a:r>
            <a:r>
              <a:rPr lang="zh-CN" altLang="zh-CN" sz="2000" dirty="0" smtClean="0"/>
              <a:t>。</a:t>
            </a:r>
            <a:endParaRPr lang="en-US" altLang="zh-CN" sz="2000" dirty="0" smtClean="0"/>
          </a:p>
          <a:p>
            <a:pPr lvl="0">
              <a:buFont typeface="Wingdings" panose="05000000000000000000" pitchFamily="2" charset="2"/>
              <a:buChar char="Ø"/>
            </a:pPr>
            <a:r>
              <a:rPr lang="en-US" altLang="zh-CN" sz="2000" dirty="0"/>
              <a:t> </a:t>
            </a:r>
            <a:r>
              <a:rPr lang="en-US" altLang="zh-CN" sz="2000" dirty="0" smtClean="0"/>
              <a:t>  </a:t>
            </a:r>
            <a:r>
              <a:rPr lang="zh-CN" altLang="zh-CN" sz="2000" dirty="0" smtClean="0"/>
              <a:t>复制</a:t>
            </a:r>
            <a:r>
              <a:rPr lang="zh-CN" altLang="zh-CN" sz="2000" dirty="0"/>
              <a:t>内容是某一时刻的数据对象的状态。传输的是数据值。往往需要复制较多的</a:t>
            </a:r>
            <a:r>
              <a:rPr lang="zh-CN" altLang="zh-CN" sz="2000" dirty="0" smtClean="0"/>
              <a:t>数</a:t>
            </a:r>
            <a:endParaRPr lang="en-US" altLang="zh-CN" sz="2000" dirty="0" smtClean="0"/>
          </a:p>
          <a:p>
            <a:pPr marL="0" lvl="0" indent="0">
              <a:buNone/>
            </a:pPr>
            <a:r>
              <a:rPr lang="en-US" altLang="zh-CN" sz="2000" dirty="0"/>
              <a:t> </a:t>
            </a:r>
            <a:r>
              <a:rPr lang="en-US" altLang="zh-CN" sz="2000" dirty="0" smtClean="0"/>
              <a:t>     </a:t>
            </a:r>
            <a:r>
              <a:rPr lang="zh-CN" altLang="zh-CN" sz="2000" dirty="0" smtClean="0"/>
              <a:t>据，</a:t>
            </a:r>
            <a:endParaRPr lang="en-US" altLang="zh-CN" sz="2000" dirty="0" smtClean="0"/>
          </a:p>
          <a:p>
            <a:pPr lvl="0">
              <a:buFont typeface="Wingdings" panose="05000000000000000000" pitchFamily="2" charset="2"/>
              <a:buChar char="Ø"/>
            </a:pPr>
            <a:r>
              <a:rPr lang="en-US" altLang="zh-CN" sz="2000" dirty="0" smtClean="0"/>
              <a:t>   </a:t>
            </a:r>
            <a:r>
              <a:rPr lang="zh-CN" altLang="zh-CN" sz="2000" dirty="0" smtClean="0"/>
              <a:t>对</a:t>
            </a:r>
            <a:r>
              <a:rPr lang="zh-CN" altLang="zh-CN" sz="2000" dirty="0"/>
              <a:t>网络资源需求相对较高，要求较高传输速度和传输可靠性，等待时间间隔相对</a:t>
            </a:r>
            <a:r>
              <a:rPr lang="zh-CN" altLang="zh-CN" sz="2000" dirty="0" smtClean="0"/>
              <a:t>较</a:t>
            </a:r>
            <a:endParaRPr lang="en-US" altLang="zh-CN" sz="2000" dirty="0" smtClean="0"/>
          </a:p>
          <a:p>
            <a:pPr marL="0" lvl="0" indent="0">
              <a:buNone/>
            </a:pPr>
            <a:r>
              <a:rPr lang="en-US" altLang="zh-CN" sz="2000" dirty="0" smtClean="0"/>
              <a:t>     </a:t>
            </a:r>
            <a:r>
              <a:rPr lang="zh-CN" altLang="zh-CN" sz="2000" dirty="0" smtClean="0"/>
              <a:t>长。</a:t>
            </a:r>
            <a:endParaRPr lang="en-US" altLang="zh-CN" sz="2000" dirty="0" smtClean="0"/>
          </a:p>
          <a:p>
            <a:pPr lvl="0"/>
            <a:endParaRPr lang="zh-CN" altLang="zh-CN" sz="2400" dirty="0"/>
          </a:p>
          <a:p>
            <a:pPr lvl="0"/>
            <a:r>
              <a:rPr lang="zh-CN" altLang="zh-CN" sz="2400" dirty="0"/>
              <a:t>事务复制</a:t>
            </a:r>
            <a:r>
              <a:rPr lang="zh-CN" altLang="zh-CN" sz="2400" dirty="0" smtClean="0"/>
              <a:t>。</a:t>
            </a:r>
            <a:endParaRPr lang="en-US" altLang="zh-CN" sz="2400" dirty="0" smtClean="0"/>
          </a:p>
          <a:p>
            <a:pPr lvl="0">
              <a:buFont typeface="Wingdings" panose="05000000000000000000" pitchFamily="2" charset="2"/>
              <a:buChar char="Ø"/>
            </a:pPr>
            <a:r>
              <a:rPr lang="en-US" altLang="zh-CN" sz="2000" dirty="0"/>
              <a:t> </a:t>
            </a:r>
            <a:r>
              <a:rPr lang="en-US" altLang="zh-CN" sz="2000" dirty="0" smtClean="0"/>
              <a:t>  </a:t>
            </a:r>
            <a:r>
              <a:rPr lang="zh-CN" altLang="zh-CN" sz="2000" dirty="0" smtClean="0"/>
              <a:t>把</a:t>
            </a:r>
            <a:r>
              <a:rPr lang="zh-CN" altLang="zh-CN" sz="2000" dirty="0"/>
              <a:t>修改源数据库的事务操作发送到副本节点</a:t>
            </a:r>
            <a:r>
              <a:rPr lang="zh-CN" altLang="zh-CN" sz="2000" dirty="0" smtClean="0"/>
              <a:t>。</a:t>
            </a:r>
            <a:endParaRPr lang="en-US" altLang="zh-CN" sz="2000" dirty="0" smtClean="0"/>
          </a:p>
          <a:p>
            <a:pPr lvl="0">
              <a:buFont typeface="Wingdings" panose="05000000000000000000" pitchFamily="2" charset="2"/>
              <a:buChar char="Ø"/>
            </a:pPr>
            <a:r>
              <a:rPr lang="en-US" altLang="zh-CN" sz="2000" dirty="0" smtClean="0"/>
              <a:t>   </a:t>
            </a:r>
            <a:r>
              <a:rPr lang="zh-CN" altLang="zh-CN" sz="2000" dirty="0" smtClean="0"/>
              <a:t>复制</a:t>
            </a:r>
            <a:r>
              <a:rPr lang="zh-CN" altLang="zh-CN" sz="2000" dirty="0"/>
              <a:t>内容可以是修改的表项、事务或</a:t>
            </a:r>
            <a:r>
              <a:rPr lang="zh-CN" altLang="zh-CN" sz="2000" dirty="0" smtClean="0"/>
              <a:t>事务</a:t>
            </a:r>
            <a:r>
              <a:rPr lang="zh-CN" altLang="zh-CN" sz="2000" dirty="0"/>
              <a:t>日志。传送的是事务，即发送的变化</a:t>
            </a:r>
            <a:r>
              <a:rPr lang="zh-CN" altLang="zh-CN" sz="2000" dirty="0" smtClean="0"/>
              <a:t>。</a:t>
            </a:r>
            <a:endParaRPr lang="en-US" altLang="zh-CN" sz="2000" dirty="0" smtClean="0"/>
          </a:p>
          <a:p>
            <a:pPr lvl="0">
              <a:buFont typeface="Wingdings" panose="05000000000000000000" pitchFamily="2" charset="2"/>
              <a:buChar char="Ø"/>
            </a:pPr>
            <a:r>
              <a:rPr lang="en-US" altLang="zh-CN" sz="2000" dirty="0"/>
              <a:t> </a:t>
            </a:r>
            <a:r>
              <a:rPr lang="en-US" altLang="zh-CN" sz="2000" dirty="0" smtClean="0"/>
              <a:t>  </a:t>
            </a:r>
            <a:r>
              <a:rPr lang="zh-CN" altLang="zh-CN" sz="2000" dirty="0" smtClean="0"/>
              <a:t>由于</a:t>
            </a:r>
            <a:r>
              <a:rPr lang="zh-CN" altLang="zh-CN" sz="2000" dirty="0"/>
              <a:t>要不断监视源数据库的数据变化，主服务器的负担较重</a:t>
            </a:r>
            <a:r>
              <a:rPr lang="zh-CN" altLang="zh-CN" sz="2000" dirty="0" smtClean="0"/>
              <a:t>。</a:t>
            </a:r>
            <a:endParaRPr lang="en-US" altLang="zh-CN" sz="2000" dirty="0" smtClean="0"/>
          </a:p>
          <a:p>
            <a:pPr lvl="0">
              <a:buFont typeface="Wingdings" panose="05000000000000000000" pitchFamily="2" charset="2"/>
              <a:buChar char="Ø"/>
            </a:pPr>
            <a:r>
              <a:rPr lang="zh-CN" altLang="en-US" sz="2000" dirty="0" smtClean="0"/>
              <a:t>   当发布数据发送变化时，这种变化很快会传递给订阅者。</a:t>
            </a:r>
            <a:endParaRPr lang="zh-CN" altLang="zh-CN" sz="2000" dirty="0"/>
          </a:p>
          <a:p>
            <a:pPr marL="0" indent="0">
              <a:buNone/>
            </a:pPr>
            <a:endParaRPr lang="zh-CN" altLang="en-US" sz="1800" dirty="0"/>
          </a:p>
        </p:txBody>
      </p:sp>
    </p:spTree>
    <p:extLst>
      <p:ext uri="{BB962C8B-B14F-4D97-AF65-F5344CB8AC3E}">
        <p14:creationId xmlns:p14="http://schemas.microsoft.com/office/powerpoint/2010/main" val="2437796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3200" dirty="0"/>
              <a:t>数据复制</a:t>
            </a:r>
            <a:r>
              <a:rPr lang="zh-CN" altLang="en-US" sz="3200" dirty="0" smtClean="0"/>
              <a:t>的体系结构</a:t>
            </a:r>
            <a:endParaRPr lang="zh-CN" altLang="en-US" sz="3200" dirty="0"/>
          </a:p>
        </p:txBody>
      </p:sp>
      <p:sp>
        <p:nvSpPr>
          <p:cNvPr id="3" name="内容占位符 2"/>
          <p:cNvSpPr>
            <a:spLocks noGrp="1"/>
          </p:cNvSpPr>
          <p:nvPr>
            <p:ph idx="1"/>
          </p:nvPr>
        </p:nvSpPr>
        <p:spPr>
          <a:xfrm>
            <a:off x="255639" y="1356853"/>
            <a:ext cx="11779045" cy="5378244"/>
          </a:xfrm>
        </p:spPr>
        <p:txBody>
          <a:bodyPr>
            <a:normAutofit/>
          </a:bodyPr>
          <a:lstStyle/>
          <a:p>
            <a:pPr marL="0" indent="0">
              <a:buNone/>
            </a:pPr>
            <a:r>
              <a:rPr lang="zh-CN" altLang="en-US" sz="2000" dirty="0" smtClean="0"/>
              <a:t>根据节点在数据复制过程中的作用和相互关系，体系结构可分为：</a:t>
            </a:r>
            <a:endParaRPr lang="en-US" altLang="zh-CN" sz="2000" dirty="0" smtClean="0"/>
          </a:p>
          <a:p>
            <a:pPr lvl="0">
              <a:buFont typeface="Wingdings" panose="05000000000000000000" pitchFamily="2" charset="2"/>
              <a:buChar char="l"/>
            </a:pPr>
            <a:r>
              <a:rPr lang="zh-CN" altLang="zh-CN" sz="2000" dirty="0"/>
              <a:t>主从复制。每个数据项定义一个主副本</a:t>
            </a:r>
            <a:r>
              <a:rPr lang="en-US" altLang="zh-CN" sz="2000" dirty="0"/>
              <a:t>(</a:t>
            </a:r>
            <a:r>
              <a:rPr lang="zh-CN" altLang="zh-CN" sz="2000" dirty="0"/>
              <a:t>存放在主节点中</a:t>
            </a:r>
            <a:r>
              <a:rPr lang="en-US" altLang="zh-CN" sz="2000" dirty="0"/>
              <a:t>)</a:t>
            </a:r>
            <a:r>
              <a:rPr lang="zh-CN" altLang="zh-CN" sz="2000" dirty="0"/>
              <a:t>，更新只能在主副本中进行，在传播到其他</a:t>
            </a:r>
            <a:r>
              <a:rPr lang="zh-CN" altLang="zh-CN" sz="2000" dirty="0" smtClean="0"/>
              <a:t>副</a:t>
            </a:r>
            <a:endParaRPr lang="en-US" altLang="zh-CN" sz="2000" dirty="0" smtClean="0"/>
          </a:p>
          <a:p>
            <a:pPr marL="0" lvl="0" indent="0">
              <a:buNone/>
            </a:pPr>
            <a:r>
              <a:rPr lang="en-US" altLang="zh-CN" sz="2000" dirty="0"/>
              <a:t> </a:t>
            </a:r>
            <a:r>
              <a:rPr lang="en-US" altLang="zh-CN" sz="2000" dirty="0" smtClean="0"/>
              <a:t>  </a:t>
            </a:r>
            <a:r>
              <a:rPr lang="zh-CN" altLang="zh-CN" sz="2000" dirty="0" smtClean="0"/>
              <a:t>本</a:t>
            </a:r>
            <a:r>
              <a:rPr lang="en-US" altLang="zh-CN" sz="2000" dirty="0"/>
              <a:t>(</a:t>
            </a:r>
            <a:r>
              <a:rPr lang="zh-CN" altLang="zh-CN" sz="2000" dirty="0"/>
              <a:t>从副本，存放在从节点中</a:t>
            </a:r>
            <a:r>
              <a:rPr lang="en-US" altLang="zh-CN" sz="2000" dirty="0"/>
              <a:t>)</a:t>
            </a:r>
            <a:r>
              <a:rPr lang="zh-CN" altLang="zh-CN" sz="2000" dirty="0"/>
              <a:t>。只允许从主数据库向从数据库复制对象</a:t>
            </a:r>
            <a:r>
              <a:rPr lang="zh-CN" altLang="zh-CN" sz="2000" dirty="0" smtClean="0"/>
              <a:t>。</a:t>
            </a:r>
            <a:endParaRPr lang="en-US" altLang="zh-CN" sz="2000" dirty="0" smtClean="0"/>
          </a:p>
          <a:p>
            <a:pPr marL="0" lvl="0" indent="0">
              <a:buNone/>
            </a:pPr>
            <a:endParaRPr lang="zh-CN" altLang="zh-CN" sz="2000" dirty="0"/>
          </a:p>
          <a:p>
            <a:pPr lvl="0">
              <a:buFont typeface="Wingdings" panose="05000000000000000000" pitchFamily="2" charset="2"/>
              <a:buChar char="l"/>
            </a:pPr>
            <a:r>
              <a:rPr lang="zh-CN" altLang="zh-CN" sz="2000" dirty="0"/>
              <a:t>对等复制。所有副本在任何节点都可以被修改，并且修改可以发送给其他副本，即所有节点的地位、作用是等同的，没有主从关系</a:t>
            </a:r>
            <a:r>
              <a:rPr lang="zh-CN" altLang="zh-CN" sz="2000" dirty="0" smtClean="0"/>
              <a:t>。</a:t>
            </a:r>
            <a:endParaRPr lang="en-US" altLang="zh-CN" sz="2000" dirty="0" smtClean="0"/>
          </a:p>
          <a:p>
            <a:pPr lvl="0">
              <a:buFont typeface="Wingdings" panose="05000000000000000000" pitchFamily="2" charset="2"/>
              <a:buChar char="l"/>
            </a:pPr>
            <a:endParaRPr lang="en-US" altLang="zh-CN" sz="2000" dirty="0" smtClean="0"/>
          </a:p>
          <a:p>
            <a:pPr>
              <a:buFont typeface="Wingdings" panose="05000000000000000000" pitchFamily="2" charset="2"/>
              <a:buChar char="l"/>
            </a:pPr>
            <a:r>
              <a:rPr lang="zh-CN" altLang="zh-CN" sz="2000" dirty="0"/>
              <a:t>级联复制。主从结构的一个扩展，也由一个主副本和若干从副本组成。不同之处为，它允许每个从副本具有复制能力，即一个从副本可以把接收到的复制数据再传给下一个从副本。</a:t>
            </a:r>
          </a:p>
          <a:p>
            <a:pPr lvl="0">
              <a:buFont typeface="Wingdings" panose="05000000000000000000" pitchFamily="2" charset="2"/>
              <a:buChar char="l"/>
            </a:pPr>
            <a:endParaRPr lang="zh-CN" altLang="zh-CN" dirty="0"/>
          </a:p>
          <a:p>
            <a:pPr marL="0" indent="0">
              <a:buNone/>
            </a:pPr>
            <a:endParaRPr lang="zh-CN" altLang="en-US" sz="1800" dirty="0"/>
          </a:p>
        </p:txBody>
      </p:sp>
    </p:spTree>
    <p:extLst>
      <p:ext uri="{BB962C8B-B14F-4D97-AF65-F5344CB8AC3E}">
        <p14:creationId xmlns:p14="http://schemas.microsoft.com/office/powerpoint/2010/main" val="2474389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7048</Words>
  <Application>Microsoft Office PowerPoint</Application>
  <PresentationFormat>宽屏</PresentationFormat>
  <Paragraphs>523</Paragraphs>
  <Slides>46</Slides>
  <Notes>43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46</vt:i4>
      </vt:variant>
    </vt:vector>
  </HeadingPairs>
  <TitlesOfParts>
    <vt:vector size="51" baseType="lpstr">
      <vt:lpstr>等线</vt:lpstr>
      <vt:lpstr>等线 Light</vt:lpstr>
      <vt:lpstr>Arial</vt:lpstr>
      <vt:lpstr>Wingdings</vt:lpstr>
      <vt:lpstr>Office 主题​​</vt:lpstr>
      <vt:lpstr>分布式系统中的一致性问题背景</vt:lpstr>
      <vt:lpstr>PowerPoint 演示文稿</vt:lpstr>
      <vt:lpstr>存储问题</vt:lpstr>
      <vt:lpstr>可靠性与可用性</vt:lpstr>
      <vt:lpstr>解决可靠性和可用性的方法</vt:lpstr>
      <vt:lpstr>数据复制的执行方式</vt:lpstr>
      <vt:lpstr>数据复制的执行方式优缺点</vt:lpstr>
      <vt:lpstr>数据复制的实现方法</vt:lpstr>
      <vt:lpstr>数据复制的体系结构</vt:lpstr>
      <vt:lpstr>数据复制的体系结构优缺点</vt:lpstr>
      <vt:lpstr>数据复制协议</vt:lpstr>
      <vt:lpstr>PowerPoint 演示文稿</vt:lpstr>
      <vt:lpstr>分布式系统副本的影响</vt:lpstr>
      <vt:lpstr>一致性的重要性： </vt:lpstr>
      <vt:lpstr>分布式一致性模型：  </vt:lpstr>
      <vt:lpstr>分布式一致性模型： </vt:lpstr>
      <vt:lpstr>可用性与一致性的权衡： </vt:lpstr>
      <vt:lpstr>分布式事务定义 </vt:lpstr>
      <vt:lpstr>分布式事务实现模型 </vt:lpstr>
      <vt:lpstr>分布式事务实现模型 </vt:lpstr>
      <vt:lpstr>对比 </vt:lpstr>
      <vt:lpstr>几种分布式一致性协议</vt:lpstr>
      <vt:lpstr>两段提交协议（2 Phase Commit）</vt:lpstr>
      <vt:lpstr>2PC</vt:lpstr>
      <vt:lpstr>2PC</vt:lpstr>
      <vt:lpstr>Quorum</vt:lpstr>
      <vt:lpstr>WARO机制</vt:lpstr>
      <vt:lpstr>Quorum机制</vt:lpstr>
      <vt:lpstr>Quorum机制分析</vt:lpstr>
      <vt:lpstr>Paxos背景</vt:lpstr>
      <vt:lpstr>Paxos相关概念</vt:lpstr>
      <vt:lpstr>Paxos协议过程</vt:lpstr>
      <vt:lpstr>Paxos例一</vt:lpstr>
      <vt:lpstr>Paxos例二</vt:lpstr>
      <vt:lpstr>Paxos例二</vt:lpstr>
      <vt:lpstr>Paxos例二</vt:lpstr>
      <vt:lpstr>Paxos例二</vt:lpstr>
      <vt:lpstr>Paxos例二</vt:lpstr>
      <vt:lpstr>Paxos例二</vt:lpstr>
      <vt:lpstr>Raft</vt:lpstr>
      <vt:lpstr>任期</vt:lpstr>
      <vt:lpstr>Leader Election</vt:lpstr>
      <vt:lpstr>Log Replication</vt:lpstr>
      <vt:lpstr>日志更新问题</vt:lpstr>
      <vt:lpstr>分布式一致性协议发展简史</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赵春扬</dc:creator>
  <cp:lastModifiedBy>赵春扬</cp:lastModifiedBy>
  <cp:revision>36</cp:revision>
  <dcterms:created xsi:type="dcterms:W3CDTF">2017-12-28T06:04:39Z</dcterms:created>
  <dcterms:modified xsi:type="dcterms:W3CDTF">2017-12-29T02:56:45Z</dcterms:modified>
</cp:coreProperties>
</file>