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handoutMasterIdLst>
    <p:handoutMasterId r:id="rId27"/>
  </p:handoutMasterIdLst>
  <p:sldIdLst>
    <p:sldId id="256" r:id="rId2"/>
    <p:sldId id="333" r:id="rId3"/>
    <p:sldId id="334" r:id="rId4"/>
    <p:sldId id="335" r:id="rId5"/>
    <p:sldId id="336" r:id="rId6"/>
    <p:sldId id="337" r:id="rId7"/>
    <p:sldId id="339" r:id="rId8"/>
    <p:sldId id="323" r:id="rId9"/>
    <p:sldId id="325" r:id="rId10"/>
    <p:sldId id="327" r:id="rId11"/>
    <p:sldId id="326" r:id="rId12"/>
    <p:sldId id="316" r:id="rId13"/>
    <p:sldId id="310" r:id="rId14"/>
    <p:sldId id="319" r:id="rId15"/>
    <p:sldId id="320" r:id="rId16"/>
    <p:sldId id="309" r:id="rId17"/>
    <p:sldId id="321" r:id="rId18"/>
    <p:sldId id="328" r:id="rId19"/>
    <p:sldId id="329" r:id="rId20"/>
    <p:sldId id="330" r:id="rId21"/>
    <p:sldId id="341" r:id="rId22"/>
    <p:sldId id="342" r:id="rId23"/>
    <p:sldId id="338" r:id="rId24"/>
    <p:sldId id="340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深色样式 2 - 强调 1/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深色样式 2 - 强调 3/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61711" autoAdjust="0"/>
  </p:normalViewPr>
  <p:slideViewPr>
    <p:cSldViewPr snapToGrid="0" snapToObjects="1">
      <p:cViewPr varScale="1">
        <p:scale>
          <a:sx n="81" d="100"/>
          <a:sy n="81" d="100"/>
        </p:scale>
        <p:origin x="2346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29D121-D10D-4F0C-8B5C-A4A810C856C2}" type="datetime1">
              <a:rPr lang="en-US" altLang="zh-CN" smtClean="0"/>
              <a:t>11/17/2017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90986D-4C6D-4C8B-A52D-FCE58E87D1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7757369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9B136B-7901-40C3-A276-4634FE9C07C7}" type="datetime1">
              <a:rPr lang="en-US" altLang="zh-CN" smtClean="0"/>
              <a:t>11/17/2017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CE7965-F0FE-AE4F-A763-082F6E55A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29259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CE7965-F0FE-AE4F-A763-082F6E55A561}" type="slidenum">
              <a:rPr lang="en-US" smtClean="0"/>
              <a:t>1</a:t>
            </a:fld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689C195E-3386-4906-99A8-3313AC750D56}" type="datetime1">
              <a:rPr lang="en-US" altLang="zh-CN" smtClean="0"/>
              <a:t>11/17/2017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1842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CE7965-F0FE-AE4F-A763-082F6E55A561}" type="slidenum">
              <a:rPr lang="en-US" smtClean="0"/>
              <a:t>11</a:t>
            </a:fld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BD4B05E9-6019-457C-B29C-FCAB3323CE06}" type="datetime1">
              <a:rPr lang="en-US" altLang="zh-CN" smtClean="0"/>
              <a:t>11/17/2017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9377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CBase</a:t>
            </a:r>
            <a:r>
              <a:rPr lang="zh-CN" altLang="en-US" dirty="0" smtClean="0"/>
              <a:t>总控节点的自主选举实现高可用，同时唯一的主控节点选择主事务处理节点，保证了事务处理节点的高可用。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故障包括：主节点故障、网络分区故障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不同：</a:t>
            </a:r>
            <a:endParaRPr lang="en-US" altLang="zh-CN" dirty="0" smtClean="0"/>
          </a:p>
          <a:p>
            <a:r>
              <a:rPr lang="en-US" altLang="zh-CN" dirty="0" smtClean="0"/>
              <a:t>Raft</a:t>
            </a:r>
            <a:r>
              <a:rPr lang="zh-CN" altLang="en-US" dirty="0" smtClean="0"/>
              <a:t>中总控节点个更新节点是同一个节点，因此主节点选举和日志复制实在同一组状态机上进行的；而</a:t>
            </a:r>
            <a:r>
              <a:rPr lang="en-US" altLang="zh-CN" dirty="0" smtClean="0"/>
              <a:t>OB</a:t>
            </a:r>
            <a:r>
              <a:rPr lang="zh-CN" altLang="en-US" dirty="0" smtClean="0"/>
              <a:t>中这两者是分离的，需要通过网络来实现交互。</a:t>
            </a:r>
            <a:endParaRPr lang="en-US" altLang="zh-CN" dirty="0" smtClean="0"/>
          </a:p>
          <a:p>
            <a:r>
              <a:rPr lang="zh-CN" altLang="en-US" dirty="0" smtClean="0"/>
              <a:t>在</a:t>
            </a:r>
            <a:r>
              <a:rPr lang="en-US" altLang="zh-CN" dirty="0" smtClean="0"/>
              <a:t>Scalable</a:t>
            </a:r>
            <a:r>
              <a:rPr lang="zh-CN" altLang="en-US" dirty="0" smtClean="0"/>
              <a:t>架构下存在双主问题和频繁选举问题。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C59B136B-7901-40C3-A276-4634FE9C07C7}" type="datetime1">
              <a:rPr lang="en-US" altLang="zh-CN" smtClean="0"/>
              <a:t>11/17/2017</a:t>
            </a:fld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9CE7965-F0FE-AE4F-A763-082F6E55A56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5336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虚拟</a:t>
            </a:r>
            <a:r>
              <a:rPr lang="en-US" altLang="zh-CN" dirty="0" smtClean="0"/>
              <a:t>VIP</a:t>
            </a:r>
            <a:r>
              <a:rPr lang="zh-CN" altLang="en-US" dirty="0" smtClean="0"/>
              <a:t>漂移。</a:t>
            </a:r>
            <a:endParaRPr lang="en-US" altLang="zh-CN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日志同步采用异步模式，是的哪怕主</a:t>
            </a:r>
            <a:r>
              <a:rPr lang="en-US" altLang="zh-CN" dirty="0" smtClean="0"/>
              <a:t>UPS</a:t>
            </a:r>
            <a:r>
              <a:rPr lang="zh-CN" altLang="en-US" dirty="0" smtClean="0"/>
              <a:t>同其他所有备</a:t>
            </a:r>
            <a:r>
              <a:rPr lang="en-US" altLang="zh-CN" dirty="0" smtClean="0"/>
              <a:t>UPS</a:t>
            </a:r>
            <a:r>
              <a:rPr lang="zh-CN" altLang="en-US" dirty="0" smtClean="0"/>
              <a:t>同步日志失败，仍然可以正常提交事务。此时主</a:t>
            </a:r>
            <a:r>
              <a:rPr lang="en-US" altLang="zh-CN" dirty="0" smtClean="0"/>
              <a:t>UPS</a:t>
            </a:r>
            <a:r>
              <a:rPr lang="zh-CN" altLang="en-US" dirty="0" smtClean="0"/>
              <a:t>宕机，新主</a:t>
            </a:r>
            <a:r>
              <a:rPr lang="en-US" altLang="zh-CN" dirty="0" smtClean="0"/>
              <a:t>UPS</a:t>
            </a:r>
            <a:r>
              <a:rPr lang="zh-CN" altLang="en-US" dirty="0" smtClean="0"/>
              <a:t>将无法获取这部分未同步的数据，导致事务丢失。</a:t>
            </a:r>
            <a:endParaRPr lang="en-US" altLang="zh-CN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RS</a:t>
            </a:r>
            <a:r>
              <a:rPr lang="zh-CN" altLang="en-US" dirty="0" smtClean="0"/>
              <a:t>不负责数据的更新、复制操作。</a:t>
            </a:r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CE7965-F0FE-AE4F-A763-082F6E55A561}" type="slidenum">
              <a:rPr lang="en-US" smtClean="0"/>
              <a:t>13</a:t>
            </a:fld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386EC970-9F92-4430-9079-3228A6FFFA30}" type="datetime1">
              <a:rPr lang="en-US" altLang="zh-CN" smtClean="0"/>
              <a:t>11/17/2017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5403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CE7965-F0FE-AE4F-A763-082F6E55A561}" type="slidenum">
              <a:rPr lang="en-US" smtClean="0"/>
              <a:t>14</a:t>
            </a:fld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386EC970-9F92-4430-9079-3228A6FFFA30}" type="datetime1">
              <a:rPr lang="en-US" altLang="zh-CN" smtClean="0"/>
              <a:t>11/17/2017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238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读取主节点：强一致性，扩展性差</a:t>
            </a:r>
            <a:endParaRPr lang="en-US" altLang="zh-CN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读取备节点：弱一致性，扩展性好</a:t>
            </a:r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CE7965-F0FE-AE4F-A763-082F6E55A561}" type="slidenum">
              <a:rPr lang="en-US" smtClean="0"/>
              <a:t>15</a:t>
            </a:fld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386EC970-9F92-4430-9079-3228A6FFFA30}" type="datetime1">
              <a:rPr lang="en-US" altLang="zh-CN" smtClean="0"/>
              <a:t>11/17/2017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6925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基于</a:t>
            </a:r>
            <a:r>
              <a:rPr lang="en-US" altLang="zh-CN" dirty="0" err="1" smtClean="0"/>
              <a:t>Paxos</a:t>
            </a:r>
            <a:r>
              <a:rPr lang="zh-CN" altLang="en-US" dirty="0" smtClean="0"/>
              <a:t>的日志复制，其中有一个主节点和多个备节点组成。</a:t>
            </a:r>
          </a:p>
          <a:p>
            <a:r>
              <a:rPr lang="zh-CN" altLang="en-US" dirty="0" smtClean="0"/>
              <a:t>主节点收到客户端的写请求，先生成事务日志，并将日志复制到所有节点上，各个节点将收到的事务日志写磁盘后回复主节点，当主节点收到多数个节点的回复就可以提交事务。</a:t>
            </a:r>
            <a:endParaRPr lang="en-US" altLang="zh-CN" dirty="0" smtClean="0"/>
          </a:p>
          <a:p>
            <a:r>
              <a:rPr lang="zh-CN" altLang="en-US" dirty="0" smtClean="0"/>
              <a:t>因此只要有多数机器存活就可以对外提供服务，能够提供高可用性。</a:t>
            </a:r>
          </a:p>
          <a:p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CE7965-F0FE-AE4F-A763-082F6E55A561}" type="slidenum">
              <a:rPr lang="en-US" smtClean="0"/>
              <a:t>16</a:t>
            </a:fld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BD4B05E9-6019-457C-B29C-FCAB3323CE06}" type="datetime1">
              <a:rPr lang="en-US" altLang="zh-CN" smtClean="0"/>
              <a:t>11/17/2017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5441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为了高效的实现</a:t>
            </a:r>
            <a:r>
              <a:rPr lang="en-US" altLang="zh-CN" dirty="0" err="1" smtClean="0"/>
              <a:t>Paxos</a:t>
            </a:r>
            <a:r>
              <a:rPr lang="zh-CN" altLang="en-US" dirty="0" smtClean="0"/>
              <a:t>，通常需要选出一个主节点</a:t>
            </a:r>
            <a:endParaRPr lang="en-US" altLang="zh-CN" dirty="0" smtClean="0"/>
          </a:p>
          <a:p>
            <a:r>
              <a:rPr lang="zh-CN" altLang="en-US" dirty="0" smtClean="0"/>
              <a:t>而一些分布式一致性算法例如</a:t>
            </a:r>
            <a:r>
              <a:rPr lang="en-US" altLang="zh-CN" dirty="0" smtClean="0"/>
              <a:t>Raft</a:t>
            </a:r>
            <a:r>
              <a:rPr lang="zh-CN" altLang="en-US" dirty="0" smtClean="0"/>
              <a:t>算法在选主时会有如上两个问题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而这两个问题虽然不会影响一致性，但是会严重影响事务处理的性能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Pang:</a:t>
            </a:r>
          </a:p>
          <a:p>
            <a:r>
              <a:rPr lang="zh-CN" altLang="en-US" dirty="0" smtClean="0"/>
              <a:t>针对</a:t>
            </a:r>
            <a:r>
              <a:rPr lang="en-US" altLang="zh-CN" dirty="0" smtClean="0"/>
              <a:t>RAFT</a:t>
            </a:r>
            <a:r>
              <a:rPr lang="zh-CN" altLang="en-US" dirty="0" smtClean="0"/>
              <a:t>协议在实现中可能导致的以上两个问题，提出了一种改进的分布式选举协议。可以在个节点时钟基本一致的情况下，保证协议的正确性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>
                <a:sym typeface="Wingdings" panose="05000000000000000000" pitchFamily="2" charset="2"/>
              </a:rPr>
              <a:t> LEBR+MTS</a:t>
            </a:r>
          </a:p>
          <a:p>
            <a:endParaRPr lang="en-US" altLang="zh-CN" baseline="0" dirty="0" smtClean="0">
              <a:sym typeface="Wingdings" panose="05000000000000000000" pitchFamily="2" charset="2"/>
            </a:endParaRPr>
          </a:p>
          <a:p>
            <a:r>
              <a:rPr lang="zh-CN" altLang="en-US" baseline="0" dirty="0" smtClean="0">
                <a:sym typeface="Wingdings" panose="05000000000000000000" pitchFamily="2" charset="2"/>
              </a:rPr>
              <a:t>双主问题：</a:t>
            </a:r>
            <a:r>
              <a:rPr lang="en-US" altLang="zh-CN" baseline="0" dirty="0" smtClean="0">
                <a:sym typeface="Wingdings" panose="05000000000000000000" pitchFamily="2" charset="2"/>
              </a:rPr>
              <a:t>RAFT</a:t>
            </a:r>
            <a:r>
              <a:rPr lang="zh-CN" altLang="en-US" baseline="0" dirty="0" smtClean="0">
                <a:sym typeface="Wingdings" panose="05000000000000000000" pitchFamily="2" charset="2"/>
              </a:rPr>
              <a:t>中存在但不影响，日志复制和提交对数据一致性有保证。 在</a:t>
            </a:r>
            <a:r>
              <a:rPr lang="en-US" altLang="zh-CN" baseline="0" dirty="0" smtClean="0">
                <a:sym typeface="Wingdings" panose="05000000000000000000" pitchFamily="2" charset="2"/>
              </a:rPr>
              <a:t>RS</a:t>
            </a:r>
            <a:r>
              <a:rPr lang="zh-CN" altLang="en-US" baseline="0" dirty="0" smtClean="0">
                <a:sym typeface="Wingdings" panose="05000000000000000000" pitchFamily="2" charset="2"/>
              </a:rPr>
              <a:t>层面不允许出现双主。</a:t>
            </a:r>
            <a:endParaRPr lang="en-US" altLang="zh-CN" baseline="0" dirty="0" smtClean="0">
              <a:sym typeface="Wingdings" panose="05000000000000000000" pitchFamily="2" charset="2"/>
            </a:endParaRPr>
          </a:p>
          <a:p>
            <a:r>
              <a:rPr lang="zh-CN" altLang="en-US" baseline="0" dirty="0" smtClean="0">
                <a:sym typeface="Wingdings" panose="05000000000000000000" pitchFamily="2" charset="2"/>
              </a:rPr>
              <a:t>频繁选主问题：半分区情况下，</a:t>
            </a:r>
            <a:r>
              <a:rPr lang="en-US" altLang="zh-CN" baseline="0" dirty="0" smtClean="0">
                <a:sym typeface="Wingdings" panose="05000000000000000000" pitchFamily="2" charset="2"/>
              </a:rPr>
              <a:t>OB</a:t>
            </a:r>
            <a:r>
              <a:rPr lang="zh-CN" altLang="en-US" baseline="0" dirty="0" smtClean="0">
                <a:sym typeface="Wingdings" panose="05000000000000000000" pitchFamily="2" charset="2"/>
              </a:rPr>
              <a:t>需要尽量避免没有主控节点的情况出现。</a:t>
            </a:r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CE7965-F0FE-AE4F-A763-082F6E55A561}" type="slidenum">
              <a:rPr lang="en-US" smtClean="0"/>
              <a:t>17</a:t>
            </a:fld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BD4B05E9-6019-457C-B29C-FCAB3323CE06}" type="datetime1">
              <a:rPr lang="en-US" altLang="zh-CN" smtClean="0"/>
              <a:t>11/17/2017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4936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aseline="0" dirty="0" smtClean="0">
                <a:sym typeface="Wingdings" panose="05000000000000000000" pitchFamily="2" charset="2"/>
              </a:rPr>
              <a:t>频繁选主问题：</a:t>
            </a:r>
            <a:endParaRPr lang="en-US" altLang="zh-CN" baseline="0" dirty="0" smtClean="0">
              <a:sym typeface="Wingdings" panose="05000000000000000000" pitchFamily="2" charset="2"/>
            </a:endParaRPr>
          </a:p>
          <a:p>
            <a:r>
              <a:rPr lang="zh-CN" altLang="en-US" baseline="0" dirty="0" smtClean="0">
                <a:sym typeface="Wingdings" panose="05000000000000000000" pitchFamily="2" charset="2"/>
              </a:rPr>
              <a:t>半分区情况下，每次发起选举的节点都会自增自己的</a:t>
            </a:r>
            <a:r>
              <a:rPr lang="en-US" altLang="zh-CN" baseline="0" dirty="0" smtClean="0">
                <a:sym typeface="Wingdings" panose="05000000000000000000" pitchFamily="2" charset="2"/>
              </a:rPr>
              <a:t>term</a:t>
            </a:r>
            <a:r>
              <a:rPr lang="zh-CN" altLang="en-US" baseline="0" dirty="0" smtClean="0">
                <a:sym typeface="Wingdings" panose="05000000000000000000" pitchFamily="2" charset="2"/>
              </a:rPr>
              <a:t>值。也不影响正确性。</a:t>
            </a:r>
            <a:endParaRPr lang="en-US" altLang="zh-CN" baseline="0" dirty="0" smtClean="0">
              <a:sym typeface="Wingdings" panose="05000000000000000000" pitchFamily="2" charset="2"/>
            </a:endParaRPr>
          </a:p>
          <a:p>
            <a:r>
              <a:rPr lang="zh-CN" altLang="en-US" b="1" baseline="0" dirty="0" smtClean="0">
                <a:sym typeface="Wingdings" panose="05000000000000000000" pitchFamily="2" charset="2"/>
              </a:rPr>
              <a:t>节点</a:t>
            </a:r>
            <a:r>
              <a:rPr lang="en-US" altLang="zh-CN" b="1" baseline="0" dirty="0" smtClean="0">
                <a:sym typeface="Wingdings" panose="05000000000000000000" pitchFamily="2" charset="2"/>
              </a:rPr>
              <a:t>1</a:t>
            </a:r>
            <a:r>
              <a:rPr lang="zh-CN" altLang="en-US" b="1" baseline="0" dirty="0" smtClean="0">
                <a:sym typeface="Wingdings" panose="05000000000000000000" pitchFamily="2" charset="2"/>
              </a:rPr>
              <a:t>写了日志时</a:t>
            </a:r>
            <a:r>
              <a:rPr lang="zh-CN" altLang="en-US" baseline="0" dirty="0" smtClean="0">
                <a:sym typeface="Wingdings" panose="05000000000000000000" pitchFamily="2" charset="2"/>
              </a:rPr>
              <a:t>，节点</a:t>
            </a:r>
            <a:r>
              <a:rPr lang="en-US" altLang="zh-CN" baseline="0" dirty="0" smtClean="0">
                <a:sym typeface="Wingdings" panose="05000000000000000000" pitchFamily="2" charset="2"/>
              </a:rPr>
              <a:t>2,3,4</a:t>
            </a:r>
            <a:r>
              <a:rPr lang="zh-CN" altLang="en-US" baseline="0" dirty="0" smtClean="0">
                <a:sym typeface="Wingdings" panose="05000000000000000000" pitchFamily="2" charset="2"/>
              </a:rPr>
              <a:t>会因为</a:t>
            </a:r>
            <a:r>
              <a:rPr lang="en-US" altLang="zh-CN" baseline="0" dirty="0" smtClean="0">
                <a:sym typeface="Wingdings" panose="05000000000000000000" pitchFamily="2" charset="2"/>
              </a:rPr>
              <a:t>5</a:t>
            </a:r>
            <a:r>
              <a:rPr lang="zh-CN" altLang="en-US" baseline="0" dirty="0" smtClean="0">
                <a:sym typeface="Wingdings" panose="05000000000000000000" pitchFamily="2" charset="2"/>
              </a:rPr>
              <a:t>没有最大的日志号而拒绝投票。但此时，由于任期编号具有传递性，</a:t>
            </a:r>
            <a:r>
              <a:rPr lang="en-US" altLang="zh-CN" baseline="0" dirty="0" smtClean="0">
                <a:sym typeface="Wingdings" panose="05000000000000000000" pitchFamily="2" charset="2"/>
              </a:rPr>
              <a:t>2,3,4</a:t>
            </a:r>
            <a:r>
              <a:rPr lang="zh-CN" altLang="en-US" baseline="0" dirty="0" smtClean="0">
                <a:sym typeface="Wingdings" panose="05000000000000000000" pitchFamily="2" charset="2"/>
              </a:rPr>
              <a:t>会更新自己的任期编号并回复</a:t>
            </a:r>
            <a:r>
              <a:rPr lang="en-US" altLang="zh-CN" baseline="0" dirty="0" smtClean="0">
                <a:sym typeface="Wingdings" panose="05000000000000000000" pitchFamily="2" charset="2"/>
              </a:rPr>
              <a:t>1</a:t>
            </a:r>
            <a:r>
              <a:rPr lang="zh-CN" altLang="en-US" baseline="0" dirty="0" smtClean="0">
                <a:sym typeface="Wingdings" panose="05000000000000000000" pitchFamily="2" charset="2"/>
              </a:rPr>
              <a:t>使</a:t>
            </a:r>
            <a:r>
              <a:rPr lang="en-US" altLang="zh-CN" baseline="0" dirty="0" smtClean="0">
                <a:sym typeface="Wingdings" panose="05000000000000000000" pitchFamily="2" charset="2"/>
              </a:rPr>
              <a:t>1</a:t>
            </a:r>
            <a:r>
              <a:rPr lang="zh-CN" altLang="en-US" baseline="0" dirty="0" smtClean="0">
                <a:sym typeface="Wingdings" panose="05000000000000000000" pitchFamily="2" charset="2"/>
              </a:rPr>
              <a:t>成为备，此时集群</a:t>
            </a:r>
            <a:r>
              <a:rPr lang="zh-CN" altLang="en-US" b="1" baseline="0" dirty="0" smtClean="0">
                <a:sym typeface="Wingdings" panose="05000000000000000000" pitchFamily="2" charset="2"/>
              </a:rPr>
              <a:t>无主</a:t>
            </a:r>
            <a:r>
              <a:rPr lang="zh-CN" altLang="en-US" baseline="0" dirty="0" smtClean="0">
                <a:sym typeface="Wingdings" panose="05000000000000000000" pitchFamily="2" charset="2"/>
              </a:rPr>
              <a:t>。</a:t>
            </a:r>
            <a:endParaRPr lang="en-US" altLang="zh-CN" baseline="0" dirty="0" smtClean="0">
              <a:sym typeface="Wingdings" panose="05000000000000000000" pitchFamily="2" charset="2"/>
            </a:endParaRPr>
          </a:p>
          <a:p>
            <a:r>
              <a:rPr lang="zh-CN" altLang="en-US" b="1" baseline="0" dirty="0" smtClean="0">
                <a:sym typeface="Wingdings" panose="05000000000000000000" pitchFamily="2" charset="2"/>
              </a:rPr>
              <a:t>节点</a:t>
            </a:r>
            <a:r>
              <a:rPr lang="en-US" altLang="zh-CN" b="1" baseline="0" dirty="0" smtClean="0">
                <a:sym typeface="Wingdings" panose="05000000000000000000" pitchFamily="2" charset="2"/>
              </a:rPr>
              <a:t>1</a:t>
            </a:r>
            <a:r>
              <a:rPr lang="zh-CN" altLang="en-US" b="1" baseline="0" dirty="0" smtClean="0">
                <a:sym typeface="Wingdings" panose="05000000000000000000" pitchFamily="2" charset="2"/>
              </a:rPr>
              <a:t>没写日志时</a:t>
            </a:r>
            <a:r>
              <a:rPr lang="zh-CN" altLang="en-US" baseline="0" dirty="0" smtClean="0">
                <a:sym typeface="Wingdings" panose="05000000000000000000" pitchFamily="2" charset="2"/>
              </a:rPr>
              <a:t>，节点</a:t>
            </a:r>
            <a:r>
              <a:rPr lang="en-US" altLang="zh-CN" baseline="0" dirty="0" smtClean="0">
                <a:sym typeface="Wingdings" panose="05000000000000000000" pitchFamily="2" charset="2"/>
              </a:rPr>
              <a:t>5</a:t>
            </a:r>
            <a:r>
              <a:rPr lang="zh-CN" altLang="en-US" baseline="0" dirty="0" smtClean="0">
                <a:sym typeface="Wingdings" panose="05000000000000000000" pitchFamily="2" charset="2"/>
              </a:rPr>
              <a:t>当选为新主，节点</a:t>
            </a:r>
            <a:r>
              <a:rPr lang="en-US" altLang="zh-CN" baseline="0" dirty="0" smtClean="0">
                <a:sym typeface="Wingdings" panose="05000000000000000000" pitchFamily="2" charset="2"/>
              </a:rPr>
              <a:t>1</a:t>
            </a:r>
            <a:r>
              <a:rPr lang="zh-CN" altLang="en-US" baseline="0" dirty="0" smtClean="0">
                <a:sym typeface="Wingdings" panose="05000000000000000000" pitchFamily="2" charset="2"/>
              </a:rPr>
              <a:t>继续发</a:t>
            </a:r>
            <a:r>
              <a:rPr lang="en-US" altLang="zh-CN" baseline="0" dirty="0" err="1" smtClean="0">
                <a:sym typeface="Wingdings" panose="05000000000000000000" pitchFamily="2" charset="2"/>
              </a:rPr>
              <a:t>AppendEntries</a:t>
            </a:r>
            <a:r>
              <a:rPr lang="en-US" altLang="zh-CN" baseline="0" dirty="0" smtClean="0">
                <a:sym typeface="Wingdings" panose="05000000000000000000" pitchFamily="2" charset="2"/>
              </a:rPr>
              <a:t> RPC, 2,3,4</a:t>
            </a:r>
            <a:r>
              <a:rPr lang="zh-CN" altLang="en-US" baseline="0" dirty="0" smtClean="0">
                <a:sym typeface="Wingdings" panose="05000000000000000000" pitchFamily="2" charset="2"/>
              </a:rPr>
              <a:t>会将更高任期号传给节点</a:t>
            </a:r>
            <a:r>
              <a:rPr lang="en-US" altLang="zh-CN" baseline="0" dirty="0" smtClean="0">
                <a:sym typeface="Wingdings" panose="05000000000000000000" pitchFamily="2" charset="2"/>
              </a:rPr>
              <a:t>1</a:t>
            </a:r>
            <a:r>
              <a:rPr lang="zh-CN" altLang="en-US" baseline="0" dirty="0" smtClean="0">
                <a:sym typeface="Wingdings" panose="05000000000000000000" pitchFamily="2" charset="2"/>
              </a:rPr>
              <a:t>，变为备前存在短暂双主，之后节点</a:t>
            </a:r>
            <a:r>
              <a:rPr lang="en-US" altLang="zh-CN" baseline="0" dirty="0" smtClean="0">
                <a:sym typeface="Wingdings" panose="05000000000000000000" pitchFamily="2" charset="2"/>
              </a:rPr>
              <a:t>1</a:t>
            </a:r>
            <a:r>
              <a:rPr lang="zh-CN" altLang="en-US" baseline="0" dirty="0" smtClean="0">
                <a:sym typeface="Wingdings" panose="05000000000000000000" pitchFamily="2" charset="2"/>
              </a:rPr>
              <a:t>过期发起选主。</a:t>
            </a:r>
            <a:endParaRPr lang="en-US" altLang="zh-CN" baseline="0" dirty="0" smtClean="0">
              <a:sym typeface="Wingdings" panose="05000000000000000000" pitchFamily="2" charset="2"/>
            </a:endParaRPr>
          </a:p>
          <a:p>
            <a:endParaRPr lang="en-US" altLang="zh-CN" baseline="0" dirty="0" smtClean="0">
              <a:sym typeface="Wingdings" panose="05000000000000000000" pitchFamily="2" charset="2"/>
            </a:endParaRPr>
          </a:p>
          <a:p>
            <a:r>
              <a:rPr lang="en-US" altLang="zh-CN" baseline="0" dirty="0" smtClean="0">
                <a:sym typeface="Wingdings" panose="05000000000000000000" pitchFamily="2" charset="2"/>
              </a:rPr>
              <a:t>OB</a:t>
            </a:r>
            <a:r>
              <a:rPr lang="zh-CN" altLang="en-US" baseline="0" dirty="0" smtClean="0">
                <a:sym typeface="Wingdings" panose="05000000000000000000" pitchFamily="2" charset="2"/>
              </a:rPr>
              <a:t>需要尽量避免没有主控节点的情况出现。</a:t>
            </a:r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CE7965-F0FE-AE4F-A763-082F6E55A561}" type="slidenum">
              <a:rPr lang="en-US" smtClean="0"/>
              <a:t>18</a:t>
            </a:fld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BD4B05E9-6019-457C-B29C-FCAB3323CE06}" type="datetime1">
              <a:rPr lang="en-US" altLang="zh-CN" smtClean="0"/>
              <a:t>11/17/2017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4310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多数派协议本质不变</a:t>
            </a:r>
            <a:endParaRPr lang="en-US" altLang="zh-CN" dirty="0" smtClean="0"/>
          </a:p>
          <a:p>
            <a:r>
              <a:rPr lang="en-US" altLang="zh-CN" dirty="0" smtClean="0"/>
              <a:t>RS</a:t>
            </a:r>
            <a:r>
              <a:rPr lang="zh-CN" altLang="en-US" dirty="0" smtClean="0"/>
              <a:t>节点间关系平等，不存在数据更新和日志复制，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raft</a:t>
            </a:r>
            <a:r>
              <a:rPr lang="zh-CN" altLang="en-US" dirty="0" smtClean="0"/>
              <a:t>节点间存在状态新旧的区别。</a:t>
            </a:r>
            <a:endParaRPr lang="en-US" altLang="zh-CN" dirty="0" smtClean="0"/>
          </a:p>
          <a:p>
            <a:r>
              <a:rPr lang="zh-CN" altLang="en-US" dirty="0" smtClean="0"/>
              <a:t>租约：节点逻辑角色的有效期，主统一管理集群内所有节点的租约，备节点不能主动更新自己的租约时间。</a:t>
            </a:r>
            <a:r>
              <a:rPr lang="zh-CN" altLang="en-US" b="1" dirty="0" smtClean="0"/>
              <a:t>类似</a:t>
            </a:r>
            <a:r>
              <a:rPr lang="en-US" altLang="zh-CN" dirty="0" smtClean="0"/>
              <a:t>election</a:t>
            </a:r>
            <a:r>
              <a:rPr lang="en-US" altLang="zh-CN" baseline="0" dirty="0" smtClean="0"/>
              <a:t> timeout</a:t>
            </a:r>
            <a:r>
              <a:rPr lang="zh-CN" altLang="en-US" baseline="0" dirty="0" smtClean="0"/>
              <a:t>。</a:t>
            </a:r>
            <a:endParaRPr lang="en-US" altLang="zh-CN" baseline="0" dirty="0" smtClean="0"/>
          </a:p>
          <a:p>
            <a:r>
              <a:rPr lang="en-US" altLang="zh-CN" baseline="0" dirty="0" smtClean="0"/>
              <a:t>Leader</a:t>
            </a:r>
            <a:r>
              <a:rPr lang="zh-CN" altLang="en-US" baseline="0" dirty="0" smtClean="0"/>
              <a:t>的租约小于</a:t>
            </a:r>
            <a:r>
              <a:rPr lang="en-US" altLang="zh-CN" baseline="0" dirty="0" smtClean="0"/>
              <a:t>follower, </a:t>
            </a:r>
            <a:r>
              <a:rPr lang="zh-CN" altLang="en-US" baseline="0" dirty="0" smtClean="0"/>
              <a:t>无双主问题。</a:t>
            </a:r>
            <a:endParaRPr lang="en-US" altLang="zh-CN" baseline="0" dirty="0" smtClean="0"/>
          </a:p>
          <a:p>
            <a:r>
              <a:rPr lang="zh-CN" altLang="en-US" baseline="0" dirty="0" smtClean="0"/>
              <a:t>每当候选者同意一个投票请求时，延长自己在投票阶段的时间，以免短期内重新发起选举。</a:t>
            </a:r>
            <a:endParaRPr lang="en-US" altLang="zh-CN" baseline="0" dirty="0" smtClean="0"/>
          </a:p>
          <a:p>
            <a:r>
              <a:rPr lang="zh-CN" altLang="en-US" baseline="0" dirty="0" smtClean="0"/>
              <a:t>候选者在发起广播阶段会拒绝包括投票请求在内的任何主动请求。</a:t>
            </a:r>
            <a:endParaRPr lang="en-US" altLang="zh-CN" baseline="0" dirty="0" smtClean="0"/>
          </a:p>
          <a:p>
            <a:endParaRPr lang="en-US" altLang="zh-CN" baseline="0" dirty="0" smtClean="0"/>
          </a:p>
          <a:p>
            <a:r>
              <a:rPr lang="zh-CN" altLang="en-US" baseline="0" dirty="0" smtClean="0"/>
              <a:t>所有的跟随者租约相同，同时过期切换为候选者并发起选举。此处有个“随机退让”的优化，可减少选举冲突，提高选举效率。</a:t>
            </a:r>
            <a:endParaRPr lang="en-US" altLang="zh-CN" baseline="0" dirty="0" smtClean="0"/>
          </a:p>
          <a:p>
            <a:endParaRPr lang="en-US" altLang="zh-CN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CE7965-F0FE-AE4F-A763-082F6E55A561}" type="slidenum">
              <a:rPr lang="en-US" smtClean="0"/>
              <a:t>19</a:t>
            </a:fld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BD4B05E9-6019-457C-B29C-FCAB3323CE06}" type="datetime1">
              <a:rPr lang="en-US" altLang="zh-CN" smtClean="0"/>
              <a:t>11/17/2017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2224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aseline="0" dirty="0" smtClean="0"/>
              <a:t>日志复制的两种方式：</a:t>
            </a:r>
            <a:r>
              <a:rPr lang="en-US" altLang="zh-CN" baseline="0" dirty="0" smtClean="0"/>
              <a:t>eager &amp; lazy</a:t>
            </a:r>
          </a:p>
          <a:p>
            <a:r>
              <a:rPr lang="en-US" altLang="zh-CN" baseline="0" dirty="0" smtClean="0"/>
              <a:t>Quorum </a:t>
            </a:r>
            <a:r>
              <a:rPr lang="zh-CN" altLang="en-US" baseline="0" dirty="0" smtClean="0"/>
              <a:t>折中以上两种</a:t>
            </a:r>
            <a:endParaRPr lang="en-US" altLang="zh-CN" baseline="0" dirty="0" smtClean="0"/>
          </a:p>
          <a:p>
            <a:endParaRPr lang="en-US" altLang="zh-CN" baseline="0" dirty="0" smtClean="0"/>
          </a:p>
          <a:p>
            <a:r>
              <a:rPr lang="zh-CN" altLang="en-US" baseline="0" dirty="0" smtClean="0"/>
              <a:t>但不能只是简单的选择日志号大的节点为新的主</a:t>
            </a:r>
            <a:r>
              <a:rPr lang="en-US" altLang="zh-CN" baseline="0" dirty="0" smtClean="0"/>
              <a:t>UPS</a:t>
            </a:r>
            <a:r>
              <a:rPr lang="zh-CN" altLang="en-US" baseline="0" dirty="0" smtClean="0"/>
              <a:t>节点</a:t>
            </a:r>
            <a:endParaRPr lang="en-US" altLang="zh-CN" baseline="0" dirty="0" smtClean="0"/>
          </a:p>
          <a:p>
            <a:r>
              <a:rPr lang="zh-CN" altLang="en-US" baseline="0" dirty="0" smtClean="0"/>
              <a:t>一个前提：参与选举的节点需要保持时钟同步</a:t>
            </a:r>
            <a:endParaRPr lang="en-US" altLang="zh-CN" baseline="0" dirty="0" smtClean="0"/>
          </a:p>
          <a:p>
            <a:endParaRPr lang="en-US" altLang="zh-CN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CE7965-F0FE-AE4F-A763-082F6E55A561}" type="slidenum">
              <a:rPr lang="en-US" smtClean="0"/>
              <a:t>20</a:t>
            </a:fld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BD4B05E9-6019-457C-B29C-FCAB3323CE06}" type="datetime1">
              <a:rPr lang="en-US" altLang="zh-CN" smtClean="0"/>
              <a:t>11/17/2017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891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2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任何一个分布式系统，都最多只能满足一致性</a:t>
            </a:r>
            <a:r>
              <a:rPr lang="en-US" altLang="zh-CN" dirty="0" smtClean="0"/>
              <a:t>(Consistency)</a:t>
            </a:r>
            <a:r>
              <a:rPr lang="zh-CN" altLang="en-US" dirty="0" smtClean="0"/>
              <a:t>、可用性</a:t>
            </a:r>
            <a:r>
              <a:rPr lang="en-US" altLang="zh-CN" dirty="0" smtClean="0"/>
              <a:t>(Availability)</a:t>
            </a:r>
            <a:r>
              <a:rPr lang="zh-CN" altLang="en-US" dirty="0" smtClean="0"/>
              <a:t>和分区容错性</a:t>
            </a:r>
            <a:r>
              <a:rPr lang="en-US" altLang="zh-CN" dirty="0" smtClean="0"/>
              <a:t>(Partition tolerance)</a:t>
            </a:r>
            <a:r>
              <a:rPr lang="zh-CN" altLang="en-US" dirty="0" smtClean="0"/>
              <a:t>其中的两个</a:t>
            </a:r>
            <a:endParaRPr lang="en-US" altLang="zh-CN" dirty="0" smtClean="0"/>
          </a:p>
          <a:p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CE7965-F0FE-AE4F-A763-082F6E55A561}" type="slidenum">
              <a:rPr lang="en-US" smtClean="0"/>
              <a:t>2</a:t>
            </a:fld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BD4B05E9-6019-457C-B29C-FCAB3323CE06}" type="datetime1">
              <a:rPr lang="en-US" altLang="zh-CN" smtClean="0"/>
              <a:t>11/17/2017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73625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CE7965-F0FE-AE4F-A763-082F6E55A561}" type="slidenum">
              <a:rPr lang="en-US" smtClean="0"/>
              <a:t>21</a:t>
            </a:fld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BD4B05E9-6019-457C-B29C-FCAB3323CE06}" type="datetime1">
              <a:rPr lang="en-US" altLang="zh-CN" smtClean="0"/>
              <a:t>11/17/2017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95600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CE7965-F0FE-AE4F-A763-082F6E55A561}" type="slidenum">
              <a:rPr lang="en-US" smtClean="0"/>
              <a:t>22</a:t>
            </a:fld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BD4B05E9-6019-457C-B29C-FCAB3323CE06}" type="datetime1">
              <a:rPr lang="en-US" altLang="zh-CN" smtClean="0"/>
              <a:t>11/17/2017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3218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C59B136B-7901-40C3-A276-4634FE9C07C7}" type="datetime1">
              <a:rPr lang="en-US" altLang="zh-CN" smtClean="0"/>
              <a:t>11/17/2017</a:t>
            </a:fld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9CE7965-F0FE-AE4F-A763-082F6E55A56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79391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RS</a:t>
            </a:r>
            <a:r>
              <a:rPr lang="zh-CN" altLang="en-US" dirty="0" smtClean="0"/>
              <a:t>负责集群通信，根据</a:t>
            </a:r>
            <a:r>
              <a:rPr lang="en-US" altLang="zh-CN" dirty="0" smtClean="0"/>
              <a:t>UPS</a:t>
            </a:r>
            <a:r>
              <a:rPr lang="zh-CN" altLang="en-US" dirty="0" smtClean="0"/>
              <a:t>上的数据新旧进行选主</a:t>
            </a:r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CE7965-F0FE-AE4F-A763-082F6E55A561}" type="slidenum">
              <a:rPr lang="en-US" smtClean="0"/>
              <a:t>24</a:t>
            </a:fld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BD4B05E9-6019-457C-B29C-FCAB3323CE06}" type="datetime1">
              <a:rPr lang="en-US" altLang="zh-CN" smtClean="0"/>
              <a:t>11/17/2017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1216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CE7965-F0FE-AE4F-A763-082F6E55A561}" type="slidenum">
              <a:rPr lang="en-US" smtClean="0"/>
              <a:t>3</a:t>
            </a:fld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BD4B05E9-6019-457C-B29C-FCAB3323CE06}" type="datetime1">
              <a:rPr lang="en-US" altLang="zh-CN" smtClean="0"/>
              <a:t>11/17/2017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7918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CE7965-F0FE-AE4F-A763-082F6E55A561}" type="slidenum">
              <a:rPr lang="en-US" smtClean="0"/>
              <a:t>4</a:t>
            </a:fld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BD4B05E9-6019-457C-B29C-FCAB3323CE06}" type="datetime1">
              <a:rPr lang="en-US" altLang="zh-CN" smtClean="0"/>
              <a:t>11/17/2017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6760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CE7965-F0FE-AE4F-A763-082F6E55A561}" type="slidenum">
              <a:rPr lang="en-US" smtClean="0"/>
              <a:t>5</a:t>
            </a:fld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BD4B05E9-6019-457C-B29C-FCAB3323CE06}" type="datetime1">
              <a:rPr lang="en-US" altLang="zh-CN" smtClean="0"/>
              <a:t>11/17/2017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4896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大致上包括了冲突处理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选主、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Quorum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Recovery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、成员变更等技术组成。</a:t>
            </a:r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CE7965-F0FE-AE4F-A763-082F6E55A561}" type="slidenum">
              <a:rPr lang="en-US" smtClean="0"/>
              <a:t>6</a:t>
            </a:fld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BD4B05E9-6019-457C-B29C-FCAB3323CE06}" type="datetime1">
              <a:rPr lang="en-US" altLang="zh-CN" smtClean="0"/>
              <a:t>11/17/2017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0295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分布式系统处理数据更新请求时，有两种更新方式：单点更新和多点更新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Raft</a:t>
            </a:r>
            <a:r>
              <a:rPr lang="zh-CN" altLang="en-US" dirty="0" smtClean="0"/>
              <a:t>：</a:t>
            </a:r>
            <a:r>
              <a:rPr lang="zh-CN" altLang="en-US" baseline="0" dirty="0" smtClean="0"/>
              <a:t> 简化逻辑，采用单点更新的方式先集群节点的数据一致性：</a:t>
            </a:r>
            <a:endParaRPr lang="en-US" altLang="zh-CN" baseline="0" dirty="0" smtClean="0"/>
          </a:p>
          <a:p>
            <a:r>
              <a:rPr lang="en-US" altLang="zh-CN" baseline="0" dirty="0" smtClean="0"/>
              <a:t>Leader: </a:t>
            </a:r>
            <a:r>
              <a:rPr lang="zh-CN" altLang="en-US" baseline="0" dirty="0" smtClean="0"/>
              <a:t>负责集群与客户端的交互，接收读写请求，执行日志复制。没有写入请求时，</a:t>
            </a:r>
            <a:r>
              <a:rPr lang="en-US" altLang="zh-CN" baseline="0" dirty="0" smtClean="0"/>
              <a:t>leader</a:t>
            </a:r>
            <a:r>
              <a:rPr lang="zh-CN" altLang="en-US" baseline="0" dirty="0" smtClean="0"/>
              <a:t>定期发送</a:t>
            </a:r>
            <a:r>
              <a:rPr lang="en-US" altLang="zh-CN" baseline="0" dirty="0" smtClean="0"/>
              <a:t>nope</a:t>
            </a:r>
            <a:r>
              <a:rPr lang="zh-CN" altLang="en-US" baseline="0" dirty="0" smtClean="0"/>
              <a:t>日志以宣告自己的存在</a:t>
            </a:r>
            <a:endParaRPr lang="en-US" altLang="zh-CN" baseline="0" dirty="0" smtClean="0"/>
          </a:p>
          <a:p>
            <a:r>
              <a:rPr lang="en-US" altLang="zh-CN" baseline="0" dirty="0" smtClean="0"/>
              <a:t>Follower: </a:t>
            </a:r>
            <a:r>
              <a:rPr lang="zh-CN" altLang="en-US" baseline="0" dirty="0" smtClean="0"/>
              <a:t>被动接收领导者发送的日志信息，更新本地数据完成复制，由领导者全权控制</a:t>
            </a:r>
            <a:endParaRPr lang="en-US" altLang="zh-CN" baseline="0" dirty="0" smtClean="0"/>
          </a:p>
          <a:p>
            <a:r>
              <a:rPr lang="en-US" altLang="zh-CN" baseline="0" dirty="0" smtClean="0"/>
              <a:t>Candidate: </a:t>
            </a:r>
            <a:r>
              <a:rPr lang="zh-CN" altLang="en-US" baseline="0" dirty="0" smtClean="0"/>
              <a:t>试图成为新领导者的角色，追随者想成为领导者的必经角色</a:t>
            </a:r>
            <a:endParaRPr lang="en-US" altLang="zh-CN" baseline="0" dirty="0" smtClean="0"/>
          </a:p>
          <a:p>
            <a:endParaRPr lang="en-US" altLang="zh-CN" baseline="0" dirty="0" smtClean="0"/>
          </a:p>
          <a:p>
            <a:r>
              <a:rPr lang="zh-CN" altLang="en-US" baseline="0" dirty="0" smtClean="0"/>
              <a:t>任期编号具有传递性</a:t>
            </a:r>
            <a:endParaRPr lang="en-US" altLang="zh-CN" dirty="0" smtClean="0"/>
          </a:p>
          <a:p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CE7965-F0FE-AE4F-A763-082F6E55A561}" type="slidenum">
              <a:rPr lang="en-US" smtClean="0"/>
              <a:t>8</a:t>
            </a:fld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BD4B05E9-6019-457C-B29C-FCAB3323CE06}" type="datetime1">
              <a:rPr lang="en-US" altLang="zh-CN" smtClean="0"/>
              <a:t>11/17/2017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3490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引入</a:t>
            </a:r>
            <a:r>
              <a:rPr lang="zh-CN" altLang="en-US" b="1" dirty="0" smtClean="0"/>
              <a:t>任期</a:t>
            </a:r>
            <a:r>
              <a:rPr lang="zh-CN" altLang="en-US" dirty="0" smtClean="0"/>
              <a:t>而非服务器时间作为比较节点状态新旧的依据。</a:t>
            </a:r>
            <a:endParaRPr lang="en-US" altLang="zh-CN" dirty="0" smtClean="0"/>
          </a:p>
          <a:p>
            <a:r>
              <a:rPr lang="zh-CN" altLang="en-US" dirty="0" smtClean="0"/>
              <a:t>每次选举开始进入新的任期。</a:t>
            </a:r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CE7965-F0FE-AE4F-A763-082F6E55A561}" type="slidenum">
              <a:rPr lang="en-US" smtClean="0"/>
              <a:t>9</a:t>
            </a:fld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BD4B05E9-6019-457C-B29C-FCAB3323CE06}" type="datetime1">
              <a:rPr lang="en-US" altLang="zh-CN" smtClean="0"/>
              <a:t>11/17/2017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5615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引入</a:t>
            </a:r>
            <a:r>
              <a:rPr lang="zh-CN" altLang="en-US" b="1" dirty="0" smtClean="0"/>
              <a:t>任期</a:t>
            </a:r>
            <a:r>
              <a:rPr lang="zh-CN" altLang="en-US" dirty="0" smtClean="0"/>
              <a:t>而非服务器时间作为比较节点状态新旧的依据</a:t>
            </a:r>
            <a:r>
              <a:rPr lang="zh-CN" altLang="en-US" baseline="0" dirty="0" smtClean="0"/>
              <a:t>，更准确。</a:t>
            </a:r>
            <a:endParaRPr lang="en-US" altLang="zh-CN" dirty="0" smtClean="0"/>
          </a:p>
          <a:p>
            <a:r>
              <a:rPr lang="zh-CN" altLang="en-US" dirty="0" smtClean="0"/>
              <a:t>每次选举开始进入新的任期。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两个超时设置：</a:t>
            </a:r>
            <a:endParaRPr lang="en-US" altLang="zh-CN" dirty="0" smtClean="0"/>
          </a:p>
          <a:p>
            <a:pPr marL="228600" indent="-228600">
              <a:buAutoNum type="arabicPeriod"/>
            </a:pPr>
            <a:r>
              <a:rPr lang="en-US" altLang="zh-CN" dirty="0" smtClean="0"/>
              <a:t>Election timeout: </a:t>
            </a:r>
            <a:r>
              <a:rPr lang="zh-CN" altLang="en-US" dirty="0" smtClean="0"/>
              <a:t>追随者成为候选者需要的时间（各节点在一定范围内随机不等）</a:t>
            </a:r>
            <a:endParaRPr lang="en-US" altLang="zh-CN" dirty="0" smtClean="0"/>
          </a:p>
          <a:p>
            <a:pPr marL="228600" indent="-228600">
              <a:buAutoNum type="arabicPeriod"/>
            </a:pPr>
            <a:r>
              <a:rPr lang="en-US" altLang="zh-CN" dirty="0" smtClean="0"/>
              <a:t>Heartbeat</a:t>
            </a:r>
            <a:r>
              <a:rPr lang="en-US" altLang="zh-CN" baseline="0" dirty="0" smtClean="0"/>
              <a:t> timeout:  </a:t>
            </a:r>
            <a:r>
              <a:rPr lang="zh-CN" altLang="en-US" baseline="0" dirty="0" smtClean="0"/>
              <a:t>主给备发送 </a:t>
            </a:r>
            <a:r>
              <a:rPr lang="en-US" altLang="zh-CN" baseline="0" dirty="0" err="1" smtClean="0"/>
              <a:t>AppendEntries</a:t>
            </a:r>
            <a:r>
              <a:rPr lang="en-US" altLang="zh-CN" baseline="0" dirty="0" smtClean="0"/>
              <a:t> RPC</a:t>
            </a:r>
            <a:r>
              <a:rPr lang="zh-CN" altLang="en-US" baseline="0" dirty="0" smtClean="0"/>
              <a:t>会重置（</a:t>
            </a:r>
            <a:r>
              <a:rPr lang="en-US" altLang="zh-CN" baseline="0" dirty="0" smtClean="0"/>
              <a:t>election</a:t>
            </a:r>
            <a:r>
              <a:rPr lang="zh-CN" altLang="en-US" baseline="0" dirty="0" smtClean="0"/>
              <a:t>）</a:t>
            </a:r>
            <a:r>
              <a:rPr lang="en-US" altLang="zh-CN" baseline="0" dirty="0" smtClean="0"/>
              <a:t>timeout</a:t>
            </a:r>
            <a:r>
              <a:rPr lang="zh-CN" altLang="en-US" baseline="0" dirty="0" smtClean="0"/>
              <a:t>定时器，使得备能够延续主的任期时间</a:t>
            </a:r>
            <a:endParaRPr lang="en-US" altLang="zh-CN" baseline="0" dirty="0" smtClean="0"/>
          </a:p>
          <a:p>
            <a:pPr marL="228600" indent="-228600">
              <a:buAutoNum type="arabicPeriod"/>
            </a:pPr>
            <a:endParaRPr lang="en-US" altLang="zh-CN" baseline="0" dirty="0" smtClean="0"/>
          </a:p>
          <a:p>
            <a:pPr marL="0" indent="0">
              <a:buNone/>
            </a:pPr>
            <a:r>
              <a:rPr lang="zh-CN" altLang="en-US" baseline="0" dirty="0" smtClean="0"/>
              <a:t>超时后：</a:t>
            </a:r>
            <a:endParaRPr lang="en-US" altLang="zh-CN" baseline="0" dirty="0" smtClean="0"/>
          </a:p>
          <a:p>
            <a:pPr marL="0" indent="0">
              <a:buNone/>
            </a:pPr>
            <a:r>
              <a:rPr lang="zh-CN" altLang="en-US" baseline="0" dirty="0" smtClean="0"/>
              <a:t>候选者首先提升自己的任期编号，</a:t>
            </a:r>
            <a:r>
              <a:rPr lang="zh-CN" altLang="en-US" b="1" baseline="0" dirty="0" smtClean="0"/>
              <a:t>重置自己的定时器， 然后向其他节点发出投票并等待回复</a:t>
            </a:r>
            <a:endParaRPr lang="en-US" altLang="zh-CN" b="1" baseline="0" dirty="0" smtClean="0"/>
          </a:p>
          <a:p>
            <a:pPr marL="0" indent="0">
              <a:buNone/>
            </a:pPr>
            <a:r>
              <a:rPr lang="zh-CN" altLang="en-US" b="0" baseline="0" dirty="0" smtClean="0"/>
              <a:t>候选者发起投票后有三种情况会发生：</a:t>
            </a:r>
            <a:endParaRPr lang="en-US" altLang="zh-CN" b="0" baseline="0" dirty="0" smtClean="0"/>
          </a:p>
          <a:p>
            <a:pPr marL="228600" indent="-228600">
              <a:buAutoNum type="arabicPeriod"/>
            </a:pPr>
            <a:r>
              <a:rPr lang="zh-CN" altLang="en-US" b="0" baseline="0" dirty="0" smtClean="0"/>
              <a:t>成为领导者，生成日志号发送日志信息，重置其他节点的定时器</a:t>
            </a:r>
            <a:endParaRPr lang="en-US" altLang="zh-CN" b="0" baseline="0" dirty="0" smtClean="0"/>
          </a:p>
          <a:p>
            <a:pPr marL="228600" indent="-228600">
              <a:buAutoNum type="arabicPeriod"/>
            </a:pPr>
            <a:r>
              <a:rPr lang="zh-CN" altLang="en-US" b="0" baseline="0" dirty="0" smtClean="0"/>
              <a:t>等待期间有主发送</a:t>
            </a:r>
            <a:r>
              <a:rPr lang="en-US" altLang="zh-CN" b="0" baseline="0" dirty="0" err="1" smtClean="0"/>
              <a:t>AppendEntries</a:t>
            </a:r>
            <a:r>
              <a:rPr lang="en-US" altLang="zh-CN" b="0" baseline="0" dirty="0" smtClean="0"/>
              <a:t> </a:t>
            </a:r>
            <a:r>
              <a:rPr lang="en-US" altLang="zh-CN" b="0" baseline="0" dirty="0" err="1" smtClean="0"/>
              <a:t>Rpc</a:t>
            </a:r>
            <a:r>
              <a:rPr lang="en-US" altLang="zh-CN" b="0" baseline="0" dirty="0" smtClean="0"/>
              <a:t>, </a:t>
            </a:r>
            <a:r>
              <a:rPr lang="zh-CN" altLang="en-US" b="0" baseline="0" dirty="0" smtClean="0"/>
              <a:t>成为追随者</a:t>
            </a:r>
            <a:endParaRPr lang="en-US" altLang="zh-CN" b="0" baseline="0" dirty="0" smtClean="0"/>
          </a:p>
          <a:p>
            <a:pPr marL="228600" indent="-228600">
              <a:buAutoNum type="arabicPeriod"/>
            </a:pPr>
            <a:r>
              <a:rPr lang="zh-CN" altLang="en-US" b="0" baseline="0" dirty="0" smtClean="0"/>
              <a:t>等待超时，重新发起选举</a:t>
            </a:r>
            <a:endParaRPr lang="en-US" altLang="zh-CN" b="0" dirty="0" smtClean="0"/>
          </a:p>
          <a:p>
            <a:pPr marL="228600" indent="-228600">
              <a:buAutoNum type="arabicPeriod"/>
            </a:pPr>
            <a:endParaRPr lang="en-US" altLang="zh-CN" b="1" dirty="0" smtClean="0"/>
          </a:p>
          <a:p>
            <a:pPr marL="228600" indent="-228600">
              <a:buAutoNum type="arabicPeriod"/>
            </a:pPr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CE7965-F0FE-AE4F-A763-082F6E55A561}" type="slidenum">
              <a:rPr lang="en-US" smtClean="0"/>
              <a:t>10</a:t>
            </a:fld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BD4B05E9-6019-457C-B29C-FCAB3323CE06}" type="datetime1">
              <a:rPr lang="en-US" altLang="zh-CN" smtClean="0"/>
              <a:t>11/17/2017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3320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A17DD03-7FE4-4644-8B08-AEAAD3C985E9}" type="datetime1">
              <a:rPr lang="en-US" altLang="zh-CN" smtClean="0"/>
              <a:t>11/17/2017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717BE20-7690-4122-B239-932AAC939A97}" type="datetime1">
              <a:rPr lang="en-US" altLang="zh-CN" smtClean="0"/>
              <a:t>11/17/2017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pPr eaLnBrk="1" latinLnBrk="0" hangingPunct="1"/>
            <a:fld id="{08E52159-3E69-455F-9569-E16EDD4D98E0}" type="datetime1">
              <a:rPr lang="en-US" altLang="zh-CN" smtClean="0"/>
              <a:t>11/17/2017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B07C305-A121-4768-B6E8-C8CCF036FD24}" type="datetime1">
              <a:rPr lang="en-US" altLang="zh-CN" smtClean="0"/>
              <a:t>11/17/2017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DC943EC1-10AF-4AAF-A58D-C916DCE522BF}" type="datetime1">
              <a:rPr lang="en-US" altLang="zh-CN" smtClean="0"/>
              <a:t>11/17/2017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481D54D7-4123-4EEC-A1DF-89CF9E8C1629}" type="datetime1">
              <a:rPr lang="en-US" altLang="zh-CN" smtClean="0"/>
              <a:t>11/17/2017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9BC3EA33-8B93-4A23-A928-67EE36EFD101}" type="datetime1">
              <a:rPr lang="en-US" altLang="zh-CN" smtClean="0"/>
              <a:t>11/17/2017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1B24EDB-0CD7-46CA-A675-3F8C58ED0ADE}" type="datetime1">
              <a:rPr lang="en-US" altLang="zh-CN" smtClean="0"/>
              <a:t>11/17/2017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6CA006F7-1EEA-48AD-AB83-E44117476C2D}" type="datetime1">
              <a:rPr lang="en-US" altLang="zh-CN" smtClean="0"/>
              <a:t>11/17/2017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366796DF-2388-4074-8250-081B2B743ADD}" type="datetime1">
              <a:rPr lang="en-US" altLang="zh-CN" smtClean="0"/>
              <a:t>11/17/2017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pPr eaLnBrk="1" latinLnBrk="0" hangingPunct="1"/>
            <a:fld id="{A4DF81AF-7B9A-4912-9556-C0A794F46D55}" type="datetime1">
              <a:rPr lang="en-US" altLang="zh-CN" smtClean="0"/>
              <a:t>11/17/2017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kumimoji="0"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Drag picture to placeholder or click icon to add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eaLnBrk="1" latinLnBrk="0" hangingPunct="1"/>
            <a:fld id="{F28F4B70-43CB-4A8B-ACFC-89C41893FEC2}" type="datetime1">
              <a:rPr lang="en-US" altLang="zh-CN" smtClean="0"/>
              <a:t>11/17/2017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1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2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3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thesecretlivesofdata.com/raft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4338" y="928687"/>
            <a:ext cx="8424862" cy="4352925"/>
          </a:xfrm>
        </p:spPr>
        <p:txBody>
          <a:bodyPr>
            <a:noAutofit/>
          </a:bodyPr>
          <a:lstStyle/>
          <a:p>
            <a:pPr algn="ctr"/>
            <a:r>
              <a:rPr lang="zh-CN" altLang="en-US" b="1" cap="none" dirty="0" smtClean="0">
                <a:solidFill>
                  <a:schemeClr val="accent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协商算法及其应用</a:t>
            </a:r>
            <a:r>
              <a:rPr lang="en-US" altLang="zh-CN" b="1" cap="none" dirty="0" smtClean="0">
                <a:solidFill>
                  <a:schemeClr val="accent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br>
              <a:rPr lang="en-US" altLang="zh-CN" b="1" cap="none" dirty="0" smtClean="0">
                <a:solidFill>
                  <a:schemeClr val="accent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r>
              <a:rPr lang="en-US" altLang="zh-CN" sz="2800" b="1" cap="none" dirty="0" smtClean="0">
                <a:solidFill>
                  <a:schemeClr val="accent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--</a:t>
            </a:r>
            <a:r>
              <a:rPr lang="zh-CN" altLang="en-US" sz="2800" b="1" cap="none" dirty="0" smtClean="0">
                <a:solidFill>
                  <a:schemeClr val="accent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以</a:t>
            </a:r>
            <a:r>
              <a:rPr lang="en-US" altLang="zh-CN" sz="2800" b="1" cap="none" dirty="0" err="1" smtClean="0">
                <a:solidFill>
                  <a:schemeClr val="accent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CBase</a:t>
            </a:r>
            <a:r>
              <a:rPr lang="en-US" altLang="zh-CN" sz="2800" b="1" cap="none" dirty="0" smtClean="0">
                <a:solidFill>
                  <a:schemeClr val="accent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zh-CN" altLang="en-US" sz="2800" b="1" cap="none" dirty="0" smtClean="0">
                <a:solidFill>
                  <a:schemeClr val="accent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和</a:t>
            </a:r>
            <a:r>
              <a:rPr lang="en-US" altLang="zh-CN" sz="2800" b="1" cap="none" dirty="0" smtClean="0">
                <a:solidFill>
                  <a:schemeClr val="accent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Cedar</a:t>
            </a:r>
            <a:r>
              <a:rPr lang="zh-CN" altLang="en-US" sz="2800" b="1" cap="none" dirty="0" smtClean="0">
                <a:solidFill>
                  <a:schemeClr val="accent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为例</a:t>
            </a:r>
            <a:r>
              <a:rPr lang="en-US" altLang="zh-CN" sz="2800" b="1" cap="none" dirty="0">
                <a:solidFill>
                  <a:schemeClr val="accent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/>
            </a:r>
            <a:br>
              <a:rPr lang="en-US" altLang="zh-CN" sz="2800" b="1" cap="none" dirty="0">
                <a:solidFill>
                  <a:schemeClr val="accent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r>
              <a:rPr lang="en-US" altLang="zh-CN" sz="2800" b="1" cap="none" dirty="0" smtClean="0">
                <a:solidFill>
                  <a:schemeClr val="accent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/>
            </a:r>
            <a:br>
              <a:rPr lang="en-US" altLang="zh-CN" sz="2800" b="1" cap="none" dirty="0" smtClean="0">
                <a:solidFill>
                  <a:schemeClr val="accent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r>
              <a:rPr lang="en-US" altLang="zh-CN" sz="2000" b="1" cap="none" dirty="0">
                <a:solidFill>
                  <a:schemeClr val="accent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/>
            </a:r>
            <a:br>
              <a:rPr lang="en-US" altLang="zh-CN" sz="2000" b="1" cap="none" dirty="0">
                <a:solidFill>
                  <a:schemeClr val="accent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r>
              <a:rPr lang="en-US" altLang="zh-CN" sz="2000" b="1" cap="none" dirty="0">
                <a:solidFill>
                  <a:schemeClr val="accent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     </a:t>
            </a:r>
            <a:r>
              <a:rPr lang="en-US" altLang="zh-CN" sz="2000" b="1" cap="none" dirty="0" smtClean="0">
                <a:solidFill>
                  <a:schemeClr val="accent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		</a:t>
            </a:r>
            <a:r>
              <a:rPr lang="en-US" altLang="zh-CN" sz="2000" dirty="0" smtClean="0"/>
              <a:t/>
            </a:r>
            <a:br>
              <a:rPr lang="en-US" altLang="zh-CN" sz="2000" dirty="0" smtClean="0"/>
            </a:br>
            <a:r>
              <a:rPr lang="en-US" altLang="zh-CN" sz="2000" b="1" cap="none" dirty="0">
                <a:solidFill>
                  <a:schemeClr val="accent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/>
            </a:r>
            <a:br>
              <a:rPr lang="en-US" altLang="zh-CN" sz="2000" b="1" cap="none" dirty="0">
                <a:solidFill>
                  <a:schemeClr val="accent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r>
              <a:rPr lang="en-US" altLang="zh-CN" sz="2000" b="1" cap="none" dirty="0">
                <a:solidFill>
                  <a:schemeClr val="accent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     </a:t>
            </a:r>
            <a:r>
              <a:rPr lang="en-US" altLang="zh-CN" sz="2000" b="1" cap="none" dirty="0" smtClean="0">
                <a:solidFill>
                  <a:schemeClr val="accent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		</a:t>
            </a:r>
            <a:endParaRPr lang="en-US" sz="2000" dirty="0">
              <a:solidFill>
                <a:schemeClr val="accent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Bing Xiao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 eaLnBrk="1" latinLnBrk="0" hangingPunct="1"/>
            <a:fld id="{05F488E8-2492-4546-BFA5-44CA6F73CB16}" type="datetime1">
              <a:rPr lang="en-US" altLang="zh-CN" smtClean="0"/>
              <a:t>11/17/2017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1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28647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Raft Leader 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199"/>
            <a:ext cx="8153400" cy="5057775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本质上是多数派选举协议</a:t>
            </a:r>
            <a:endParaRPr lang="en-US" altLang="zh-CN" dirty="0" smtClean="0"/>
          </a:p>
          <a:p>
            <a:r>
              <a:rPr lang="zh-CN" altLang="en-US" dirty="0" smtClean="0"/>
              <a:t>节点投票给</a:t>
            </a:r>
            <a:r>
              <a:rPr lang="zh-CN" altLang="en-US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任期编号</a:t>
            </a:r>
            <a:r>
              <a:rPr lang="zh-CN" altLang="en-US" dirty="0" smtClean="0"/>
              <a:t>最大且最大</a:t>
            </a:r>
            <a:r>
              <a:rPr lang="zh-CN" altLang="en-US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日志号</a:t>
            </a:r>
            <a:r>
              <a:rPr lang="zh-CN" altLang="en-US" dirty="0" smtClean="0"/>
              <a:t>不小于</a:t>
            </a:r>
            <a:r>
              <a:rPr lang="zh-CN" altLang="en-US" dirty="0"/>
              <a:t>自己</a:t>
            </a:r>
            <a:r>
              <a:rPr lang="zh-CN" altLang="en-US" dirty="0" smtClean="0"/>
              <a:t>的节点</a:t>
            </a:r>
            <a:endParaRPr lang="en-US" altLang="zh-CN" dirty="0" smtClean="0"/>
          </a:p>
          <a:p>
            <a:r>
              <a:rPr lang="zh-CN" altLang="en-US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同一任期</a:t>
            </a:r>
            <a:r>
              <a:rPr lang="zh-CN" altLang="en-US" dirty="0" smtClean="0"/>
              <a:t>内，每个节点只有</a:t>
            </a:r>
            <a:r>
              <a:rPr lang="zh-CN" altLang="en-US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一次</a:t>
            </a:r>
            <a:r>
              <a:rPr lang="zh-CN" altLang="en-US" dirty="0" smtClean="0"/>
              <a:t>投票权</a:t>
            </a:r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D00AFA6C-EA9D-40C9-A11A-6E4F373057A4}" type="datetime1">
              <a:rPr lang="en-US" altLang="zh-CN" smtClean="0"/>
              <a:t>11/17/2017</a:t>
            </a:fld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10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348740" y="3829049"/>
            <a:ext cx="1031918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025" y="3583176"/>
            <a:ext cx="7998645" cy="2956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3967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Raft Log Replication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D00AFA6C-EA9D-40C9-A11A-6E4F373057A4}" type="datetime1">
              <a:rPr lang="en-US" altLang="zh-CN" smtClean="0"/>
              <a:t>11/17/2017</a:t>
            </a:fld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11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348740" y="3829049"/>
            <a:ext cx="1031918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64" name="内容占位符 16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日志采用追加方式</a:t>
            </a:r>
            <a:endParaRPr lang="en-US" altLang="zh-CN" dirty="0" smtClean="0"/>
          </a:p>
          <a:p>
            <a:r>
              <a:rPr lang="zh-CN" altLang="en-US" dirty="0" smtClean="0"/>
              <a:t>没有日志空洞</a:t>
            </a:r>
            <a:endParaRPr lang="en-US" altLang="zh-CN" dirty="0" smtClean="0"/>
          </a:p>
          <a:p>
            <a:r>
              <a:rPr lang="zh-CN" altLang="en-US" dirty="0" smtClean="0"/>
              <a:t>日志的标识</a:t>
            </a:r>
            <a:endParaRPr lang="en-US" altLang="zh-CN" dirty="0" smtClean="0"/>
          </a:p>
          <a:p>
            <a:pPr lvl="1"/>
            <a:r>
              <a:rPr lang="zh-CN" altLang="en-US" dirty="0"/>
              <a:t>任期</a:t>
            </a:r>
            <a:r>
              <a:rPr lang="zh-CN" altLang="en-US" dirty="0" smtClean="0"/>
              <a:t>号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日志号</a:t>
            </a:r>
            <a:endParaRPr lang="en-US" altLang="zh-CN" dirty="0" smtClean="0"/>
          </a:p>
          <a:p>
            <a:r>
              <a:rPr lang="zh-CN" altLang="en-US" dirty="0" smtClean="0"/>
              <a:t>多数派节点复制后方可提交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54887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CBase-Paxos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DC943EC1-10AF-4AAF-A58D-C916DCE522BF}" type="datetime1">
              <a:rPr lang="en-US" altLang="zh-CN" smtClean="0"/>
              <a:t>11/17/2017</a:t>
            </a:fld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12</a:t>
            </a:fld>
            <a:endParaRPr kumimoji="0" lang="en-US" sz="2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46461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CB</a:t>
            </a:r>
            <a:r>
              <a:rPr lang="en-US" altLang="zh-CN" dirty="0" err="1" smtClean="0"/>
              <a:t>ase</a:t>
            </a:r>
            <a:r>
              <a:rPr lang="zh-CN" altLang="en-US" dirty="0" smtClean="0"/>
              <a:t>原始系统架构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321D3A9C-AB85-4DAF-93B8-7951AA5C1F26}" type="datetime1">
              <a:rPr lang="en-US" altLang="zh-CN" smtClean="0"/>
              <a:t>11/17/2017</a:t>
            </a:fld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13</a:t>
            </a:fld>
            <a:endParaRPr kumimoji="0" lang="en-US" dirty="0">
              <a:solidFill>
                <a:srgbClr val="FFFFFF"/>
              </a:solidFill>
            </a:endParaRPr>
          </a:p>
        </p:txBody>
      </p:sp>
      <p:graphicFrame>
        <p:nvGraphicFramePr>
          <p:cNvPr id="7" name="对象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92591332"/>
              </p:ext>
            </p:extLst>
          </p:nvPr>
        </p:nvGraphicFramePr>
        <p:xfrm>
          <a:off x="827087" y="1640840"/>
          <a:ext cx="7459663" cy="44856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1" r:id="rId4" imgW="9217800" imgH="6406560" progId="">
                  <p:embed/>
                </p:oleObj>
              </mc:Choice>
              <mc:Fallback>
                <p:oleObj r:id="rId4" imgW="9217800" imgH="6406560" progId="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7" y="1640840"/>
                        <a:ext cx="7459663" cy="448564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542013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CB</a:t>
            </a:r>
            <a:r>
              <a:rPr lang="en-US" altLang="zh-CN" dirty="0" err="1" smtClean="0"/>
              <a:t>ase-Paxos</a:t>
            </a:r>
            <a:r>
              <a:rPr lang="zh-CN" altLang="en-US" dirty="0" smtClean="0"/>
              <a:t>架构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321D3A9C-AB85-4DAF-93B8-7951AA5C1F26}" type="datetime1">
              <a:rPr lang="en-US" altLang="zh-CN" smtClean="0"/>
              <a:t>11/17/2017</a:t>
            </a:fld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14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1657350" y="1735454"/>
            <a:ext cx="1266755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7532728"/>
              </p:ext>
            </p:extLst>
          </p:nvPr>
        </p:nvGraphicFramePr>
        <p:xfrm>
          <a:off x="798034" y="1735454"/>
          <a:ext cx="5040630" cy="47767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8" r:id="rId4" imgW="8995916" imgH="8743927" progId="Visio.Drawing.11">
                  <p:embed/>
                </p:oleObj>
              </mc:Choice>
              <mc:Fallback>
                <p:oleObj r:id="rId4" imgW="8995916" imgH="8743927" progId="Visio.Drawing.11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8034" y="1735454"/>
                        <a:ext cx="5040630" cy="477672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Content Placeholder 2"/>
          <p:cNvSpPr>
            <a:spLocks noGrp="1"/>
          </p:cNvSpPr>
          <p:nvPr>
            <p:ph sz="quarter" idx="1"/>
          </p:nvPr>
        </p:nvSpPr>
        <p:spPr>
          <a:xfrm>
            <a:off x="5964701" y="3575271"/>
            <a:ext cx="3179299" cy="1792376"/>
          </a:xfrm>
        </p:spPr>
        <p:txBody>
          <a:bodyPr>
            <a:normAutofit fontScale="925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zh-CN" altLang="en-US" sz="2400" dirty="0"/>
              <a:t>实现</a:t>
            </a:r>
            <a:r>
              <a:rPr lang="zh-CN" altLang="en-US" sz="2400" dirty="0" smtClean="0"/>
              <a:t>自主选举和切换</a:t>
            </a:r>
            <a:endParaRPr lang="en-US" altLang="zh-CN" sz="2400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sz="2400" dirty="0" smtClean="0"/>
              <a:t>实现日志强同步</a:t>
            </a:r>
            <a:endParaRPr lang="en-US" altLang="zh-CN" sz="2400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sz="2400" dirty="0" smtClean="0"/>
              <a:t>更好地支持异地容灾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330788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CB</a:t>
            </a:r>
            <a:r>
              <a:rPr lang="en-US" altLang="zh-CN" dirty="0" err="1" smtClean="0"/>
              <a:t>ase-Paxos</a:t>
            </a:r>
            <a:r>
              <a:rPr lang="zh-CN" altLang="en-US" dirty="0" smtClean="0"/>
              <a:t>架构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321D3A9C-AB85-4DAF-93B8-7951AA5C1F26}" type="datetime1">
              <a:rPr lang="en-US" altLang="zh-CN" smtClean="0"/>
              <a:t>11/17/2017</a:t>
            </a:fld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15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1417319" y="1562415"/>
            <a:ext cx="1075453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1417320" y="1562416"/>
          <a:ext cx="6195060" cy="5354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0" r:id="rId4" imgW="7774828" imgH="6694860" progId="Visio.Drawing.11">
                  <p:embed/>
                </p:oleObj>
              </mc:Choice>
              <mc:Fallback>
                <p:oleObj r:id="rId4" imgW="7774828" imgH="6694860" progId="Visio.Drawing.11">
                  <p:embed/>
                  <p:pic>
                    <p:nvPicPr>
                      <p:cNvPr id="6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7320" y="1562416"/>
                        <a:ext cx="6195060" cy="53548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343178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提供高可用性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199"/>
            <a:ext cx="8153400" cy="5057775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多数机器存活即可对外服务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D00AFA6C-EA9D-40C9-A11A-6E4F373057A4}" type="datetime1">
              <a:rPr lang="en-US" altLang="zh-CN" smtClean="0"/>
              <a:t>11/17/2017</a:t>
            </a:fld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16</a:t>
            </a:fld>
            <a:endParaRPr kumimoji="0" lang="en-US" dirty="0">
              <a:solidFill>
                <a:srgbClr val="FFFFFF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4330" y="2110096"/>
            <a:ext cx="5970036" cy="4046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2963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选主问题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AFA6C-EA9D-40C9-A11A-6E4F373057A4}" type="datetime1">
              <a:rPr lang="en-US" altLang="zh-CN" smtClean="0"/>
              <a:pPr/>
              <a:t>11/17/2017</a:t>
            </a:fld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0C94032-CD4C-4C25-B0C2-CEC720522D92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2893387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双</a:t>
            </a:r>
            <a:r>
              <a:rPr lang="zh-CN" altLang="en-US" dirty="0"/>
              <a:t>主问题</a:t>
            </a:r>
            <a:r>
              <a:rPr lang="en-US" altLang="zh-CN" dirty="0" smtClean="0"/>
              <a:t>(</a:t>
            </a:r>
            <a:r>
              <a:rPr lang="zh-CN" altLang="en-US" dirty="0"/>
              <a:t>脑</a:t>
            </a:r>
            <a:r>
              <a:rPr lang="zh-CN" altLang="en-US" dirty="0" smtClean="0"/>
              <a:t>裂</a:t>
            </a:r>
            <a:r>
              <a:rPr lang="en-US" altLang="zh-CN" dirty="0" smtClean="0"/>
              <a:t>)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	</a:t>
            </a:r>
          </a:p>
        </p:txBody>
      </p:sp>
      <p:pic>
        <p:nvPicPr>
          <p:cNvPr id="92" name="图片 9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307" y="2329319"/>
            <a:ext cx="6450127" cy="2164268"/>
          </a:xfrm>
          <a:prstGeom prst="rect">
            <a:avLst/>
          </a:prstGeom>
        </p:spPr>
      </p:pic>
      <p:sp>
        <p:nvSpPr>
          <p:cNvPr id="95" name="Content Placeholder 2"/>
          <p:cNvSpPr txBox="1">
            <a:spLocks/>
          </p:cNvSpPr>
          <p:nvPr/>
        </p:nvSpPr>
        <p:spPr>
          <a:xfrm>
            <a:off x="609600" y="4590799"/>
            <a:ext cx="8153400" cy="2763589"/>
          </a:xfrm>
          <a:prstGeom prst="rect">
            <a:avLst/>
          </a:prstGeom>
        </p:spPr>
        <p:txBody>
          <a:bodyPr vert="horz">
            <a:normAutofit fontScale="47500" lnSpcReduction="20000"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altLang="zh-CN" sz="4200" dirty="0" smtClean="0"/>
              <a:t>Raft</a:t>
            </a:r>
            <a:r>
              <a:rPr lang="zh-CN" altLang="en-US" sz="4200" dirty="0" smtClean="0"/>
              <a:t>协议不能避免双主问题，但是也不会受到该问题的影响。</a:t>
            </a:r>
            <a:endParaRPr lang="en-US" altLang="zh-CN" sz="4200" dirty="0" smtClean="0"/>
          </a:p>
          <a:p>
            <a:pPr lvl="1"/>
            <a:r>
              <a:rPr lang="zh-CN" altLang="en-US" sz="4200" dirty="0" smtClean="0"/>
              <a:t>但</a:t>
            </a:r>
            <a:r>
              <a:rPr lang="en-US" altLang="zh-CN" sz="4200" dirty="0" err="1" smtClean="0"/>
              <a:t>CBase</a:t>
            </a:r>
            <a:r>
              <a:rPr lang="zh-CN" altLang="en-US" sz="4200" dirty="0" smtClean="0"/>
              <a:t>中的</a:t>
            </a:r>
            <a:r>
              <a:rPr lang="en-US" altLang="zh-CN" sz="4200" dirty="0" smtClean="0"/>
              <a:t>RS</a:t>
            </a:r>
            <a:r>
              <a:rPr lang="zh-CN" altLang="en-US" sz="4200" dirty="0" smtClean="0"/>
              <a:t>主节点并不承担日志复制的职责，是无状态的。双主会影响对集群的管理。</a:t>
            </a:r>
            <a:endParaRPr lang="en-US" altLang="zh-CN" sz="4200" dirty="0" smtClean="0"/>
          </a:p>
          <a:p>
            <a:pPr lvl="1"/>
            <a:r>
              <a:rPr lang="en-US" altLang="zh-CN" sz="4200" dirty="0" err="1" smtClean="0"/>
              <a:t>CBase-Paxos</a:t>
            </a:r>
            <a:r>
              <a:rPr lang="zh-CN" altLang="en-US" sz="4200" dirty="0" smtClean="0"/>
              <a:t>中节点</a:t>
            </a:r>
            <a:r>
              <a:rPr lang="en-US" altLang="zh-CN" sz="4200" dirty="0" smtClean="0"/>
              <a:t>1</a:t>
            </a:r>
            <a:r>
              <a:rPr lang="zh-CN" altLang="en-US" sz="4200" dirty="0" smtClean="0"/>
              <a:t>会因为租约过期先于备机切换放弃</a:t>
            </a:r>
            <a:r>
              <a:rPr lang="en-US" altLang="zh-CN" sz="4200" dirty="0" smtClean="0"/>
              <a:t>leader</a:t>
            </a:r>
            <a:r>
              <a:rPr lang="zh-CN" altLang="en-US" sz="4200" dirty="0" smtClean="0"/>
              <a:t>角色。</a:t>
            </a:r>
            <a:endParaRPr lang="en-US" altLang="zh-CN" sz="4200" dirty="0" smtClean="0"/>
          </a:p>
          <a:p>
            <a:pPr lvl="1"/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pPr marL="0" indent="0">
              <a:buFont typeface="Wingdings"/>
              <a:buNone/>
            </a:pPr>
            <a:r>
              <a:rPr lang="en-US" altLang="zh-CN" dirty="0" smtClean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6938772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选主问题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AFA6C-EA9D-40C9-A11A-6E4F373057A4}" type="datetime1">
              <a:rPr lang="en-US" altLang="zh-CN" smtClean="0"/>
              <a:pPr/>
              <a:t>11/17/2017</a:t>
            </a:fld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0C94032-CD4C-4C25-B0C2-CEC720522D92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2990599"/>
          </a:xfrm>
        </p:spPr>
        <p:txBody>
          <a:bodyPr/>
          <a:lstStyle/>
          <a:p>
            <a:r>
              <a:rPr lang="zh-CN" altLang="en-US" dirty="0" smtClean="0"/>
              <a:t>频繁选主</a:t>
            </a:r>
            <a:r>
              <a:rPr lang="en-US" altLang="zh-CN" dirty="0" smtClean="0"/>
              <a:t>/</a:t>
            </a:r>
            <a:r>
              <a:rPr lang="zh-CN" altLang="en-US" dirty="0" smtClean="0"/>
              <a:t>无主问题</a:t>
            </a:r>
            <a:endParaRPr lang="en-US" dirty="0"/>
          </a:p>
        </p:txBody>
      </p:sp>
      <p:pic>
        <p:nvPicPr>
          <p:cNvPr id="86" name="图片 85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4432" y="2323414"/>
            <a:ext cx="6450127" cy="2164268"/>
          </a:xfrm>
          <a:prstGeom prst="rect">
            <a:avLst/>
          </a:prstGeom>
        </p:spPr>
      </p:pic>
      <p:sp>
        <p:nvSpPr>
          <p:cNvPr id="87" name="Content Placeholder 2"/>
          <p:cNvSpPr txBox="1">
            <a:spLocks/>
          </p:cNvSpPr>
          <p:nvPr/>
        </p:nvSpPr>
        <p:spPr>
          <a:xfrm>
            <a:off x="609600" y="4590799"/>
            <a:ext cx="8153400" cy="2763589"/>
          </a:xfrm>
          <a:prstGeom prst="rect">
            <a:avLst/>
          </a:prstGeom>
        </p:spPr>
        <p:txBody>
          <a:bodyPr vert="horz">
            <a:normAutofit fontScale="25000" lnSpcReduction="20000"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altLang="zh-CN" sz="8000" dirty="0" smtClean="0"/>
              <a:t>Raft</a:t>
            </a:r>
            <a:r>
              <a:rPr lang="zh-CN" altLang="en-US" sz="8000" dirty="0" smtClean="0"/>
              <a:t>协议使得只要新主存在于不通信的两个节点（</a:t>
            </a:r>
            <a:r>
              <a:rPr lang="en-US" altLang="zh-CN" sz="8000" dirty="0" smtClean="0"/>
              <a:t>1,5</a:t>
            </a:r>
            <a:r>
              <a:rPr lang="zh-CN" altLang="en-US" sz="8000" dirty="0" smtClean="0"/>
              <a:t>）中，集群就会不断地进入频繁</a:t>
            </a:r>
            <a:r>
              <a:rPr lang="zh-CN" altLang="en-US" sz="8000" dirty="0"/>
              <a:t>选</a:t>
            </a:r>
            <a:r>
              <a:rPr lang="zh-CN" altLang="en-US" sz="8000" dirty="0" smtClean="0"/>
              <a:t>主</a:t>
            </a:r>
            <a:r>
              <a:rPr lang="zh-CN" altLang="en-US" sz="8000" dirty="0"/>
              <a:t>、</a:t>
            </a:r>
            <a:r>
              <a:rPr lang="zh-CN" altLang="en-US" sz="8000" dirty="0" smtClean="0"/>
              <a:t>无主</a:t>
            </a:r>
            <a:r>
              <a:rPr lang="en-US" altLang="zh-CN" sz="8000" dirty="0" smtClean="0"/>
              <a:t>(</a:t>
            </a:r>
            <a:r>
              <a:rPr lang="zh-CN" altLang="en-US" sz="8000" dirty="0" smtClean="0"/>
              <a:t>存在日志不一致时</a:t>
            </a:r>
            <a:r>
              <a:rPr lang="en-US" altLang="zh-CN" sz="8000" dirty="0" smtClean="0"/>
              <a:t>)</a:t>
            </a:r>
            <a:r>
              <a:rPr lang="zh-CN" altLang="en-US" sz="8000" dirty="0" smtClean="0"/>
              <a:t> 状态。</a:t>
            </a:r>
            <a:endParaRPr lang="en-US" altLang="zh-CN" sz="8000" dirty="0" smtClean="0"/>
          </a:p>
          <a:p>
            <a:pPr lvl="1"/>
            <a:r>
              <a:rPr lang="zh-CN" altLang="en-US" sz="8000" dirty="0" smtClean="0"/>
              <a:t>但</a:t>
            </a:r>
            <a:r>
              <a:rPr lang="en-US" altLang="zh-CN" sz="8000" dirty="0" err="1" smtClean="0"/>
              <a:t>CBase</a:t>
            </a:r>
            <a:r>
              <a:rPr lang="zh-CN" altLang="en-US" sz="8000" dirty="0" smtClean="0"/>
              <a:t>中的</a:t>
            </a:r>
            <a:r>
              <a:rPr lang="en-US" altLang="zh-CN" sz="8000" dirty="0" smtClean="0"/>
              <a:t>RS</a:t>
            </a:r>
            <a:r>
              <a:rPr lang="zh-CN" altLang="en-US" sz="8000" dirty="0" smtClean="0"/>
              <a:t>中维护了多种服务线程、配置及管理信息等，需要保证主</a:t>
            </a:r>
            <a:r>
              <a:rPr lang="en-US" altLang="zh-CN" sz="8000" dirty="0" smtClean="0"/>
              <a:t>RS</a:t>
            </a:r>
            <a:r>
              <a:rPr lang="zh-CN" altLang="en-US" sz="8000" dirty="0" smtClean="0"/>
              <a:t>的正常稳定运行</a:t>
            </a:r>
            <a:endParaRPr lang="en-US" altLang="zh-CN" sz="8000" dirty="0" smtClean="0"/>
          </a:p>
          <a:p>
            <a:pPr lvl="1"/>
            <a:r>
              <a:rPr lang="en-US" altLang="zh-CN" sz="8000" dirty="0" err="1"/>
              <a:t>CBase-Paxos</a:t>
            </a:r>
            <a:r>
              <a:rPr lang="zh-CN" altLang="en-US" sz="8000" dirty="0" smtClean="0"/>
              <a:t>中限制集群有主正常服务时的选举流程，是的节点</a:t>
            </a:r>
            <a:r>
              <a:rPr lang="en-US" altLang="zh-CN" sz="8000" dirty="0" smtClean="0"/>
              <a:t>5</a:t>
            </a:r>
            <a:r>
              <a:rPr lang="zh-CN" altLang="en-US" sz="8000" dirty="0" smtClean="0"/>
              <a:t>不会成功当选</a:t>
            </a:r>
            <a:endParaRPr lang="en-US" altLang="zh-CN" sz="8000" dirty="0" smtClean="0"/>
          </a:p>
          <a:p>
            <a:pPr lvl="1"/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pPr marL="0" indent="0">
              <a:buFont typeface="Wingdings"/>
              <a:buNone/>
            </a:pPr>
            <a:r>
              <a:rPr lang="en-US" altLang="zh-CN" dirty="0" smtClean="0"/>
              <a:t>	</a:t>
            </a:r>
          </a:p>
        </p:txBody>
      </p:sp>
      <p:pic>
        <p:nvPicPr>
          <p:cNvPr id="88" name="图片 87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4432" y="2329511"/>
            <a:ext cx="6450127" cy="2158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0292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RS</a:t>
            </a:r>
            <a:r>
              <a:rPr lang="zh-CN" altLang="en-US" dirty="0" smtClean="0"/>
              <a:t>选主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199"/>
            <a:ext cx="8153400" cy="5057775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租约机制替代任期编号并</a:t>
            </a:r>
            <a:r>
              <a:rPr lang="zh-CN" altLang="en-US" dirty="0"/>
              <a:t>允许</a:t>
            </a:r>
            <a:r>
              <a:rPr lang="zh-CN" altLang="en-US" dirty="0" smtClean="0"/>
              <a:t>节点改票</a:t>
            </a:r>
            <a:endParaRPr lang="en-US" altLang="zh-CN" dirty="0" smtClean="0"/>
          </a:p>
          <a:p>
            <a:r>
              <a:rPr lang="zh-CN" altLang="en-US" dirty="0" smtClean="0"/>
              <a:t>集群内有主正常运行时，选举夭折</a:t>
            </a:r>
            <a:endParaRPr lang="en-US" altLang="zh-CN" dirty="0" smtClean="0"/>
          </a:p>
          <a:p>
            <a:r>
              <a:rPr lang="zh-CN" altLang="en-US" dirty="0" smtClean="0"/>
              <a:t>两</a:t>
            </a:r>
            <a:r>
              <a:rPr lang="zh-CN" altLang="en-US" dirty="0"/>
              <a:t>阶段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投票阶段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广播阶段</a:t>
            </a:r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D00AFA6C-EA9D-40C9-A11A-6E4F373057A4}" type="datetime1">
              <a:rPr lang="en-US" altLang="zh-CN" smtClean="0"/>
              <a:t>11/17/2017</a:t>
            </a:fld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19</a:t>
            </a:fld>
            <a:endParaRPr kumimoji="0" lang="en-US" dirty="0">
              <a:solidFill>
                <a:srgbClr val="FFFFFF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71130"/>
            <a:ext cx="9144000" cy="2642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6396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背景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199"/>
            <a:ext cx="8153400" cy="5057775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分布式系统使用</a:t>
            </a:r>
            <a:r>
              <a:rPr lang="zh-CN" altLang="en-US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副本</a:t>
            </a:r>
            <a:r>
              <a:rPr lang="zh-CN" altLang="en-US" dirty="0" smtClean="0"/>
              <a:t>来避免：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单点失效带来的 </a:t>
            </a:r>
            <a:r>
              <a:rPr lang="zh-CN" altLang="en-US" b="1" dirty="0" smtClean="0"/>
              <a:t>可靠性</a:t>
            </a:r>
            <a:r>
              <a:rPr lang="en-US" altLang="zh-CN" b="1" dirty="0" smtClean="0"/>
              <a:t>/</a:t>
            </a:r>
            <a:r>
              <a:rPr lang="zh-CN" altLang="en-US" b="1" dirty="0" smtClean="0"/>
              <a:t>可用性问题</a:t>
            </a:r>
            <a:endParaRPr lang="en-US" altLang="zh-CN" b="1" dirty="0" smtClean="0"/>
          </a:p>
          <a:p>
            <a:pPr lvl="1"/>
            <a:r>
              <a:rPr lang="zh-CN" altLang="en-US" dirty="0" smtClean="0"/>
              <a:t>单点过载瓶颈带来的 </a:t>
            </a:r>
            <a:r>
              <a:rPr lang="zh-CN" altLang="en-US" b="1" dirty="0" smtClean="0"/>
              <a:t>可扩展问题</a:t>
            </a:r>
            <a:endParaRPr lang="en-US" altLang="zh-CN" b="1" dirty="0" smtClean="0"/>
          </a:p>
          <a:p>
            <a:pPr lvl="1"/>
            <a:r>
              <a:rPr lang="zh-CN" altLang="en-US" dirty="0" smtClean="0"/>
              <a:t>服务中的通信延迟与失败带来的 </a:t>
            </a:r>
            <a:r>
              <a:rPr lang="zh-CN" altLang="en-US" b="1" dirty="0" smtClean="0"/>
              <a:t>容错问题</a:t>
            </a:r>
            <a:endParaRPr lang="en-US" altLang="zh-CN" b="1" dirty="0" smtClean="0"/>
          </a:p>
          <a:p>
            <a:r>
              <a:rPr lang="en-US" altLang="zh-CN" dirty="0" smtClean="0"/>
              <a:t>Tradeoff:</a:t>
            </a:r>
          </a:p>
          <a:p>
            <a:pPr lvl="1"/>
            <a:r>
              <a:rPr lang="zh-CN" altLang="en-US" dirty="0" smtClean="0"/>
              <a:t>在同一时间点上，不同副本不会保证数据一致， 带来了  </a:t>
            </a:r>
            <a:r>
              <a:rPr lang="zh-CN" altLang="en-US" b="1" dirty="0" smtClean="0"/>
              <a:t>数据一致性问题</a:t>
            </a:r>
            <a:endParaRPr lang="en-US" altLang="zh-CN" b="1" dirty="0" smtClean="0"/>
          </a:p>
          <a:p>
            <a:r>
              <a:rPr lang="zh-CN" altLang="en-US" dirty="0" smtClean="0"/>
              <a:t>一致性的重要性：</a:t>
            </a:r>
            <a:endParaRPr lang="en-US" altLang="zh-CN" dirty="0" smtClean="0"/>
          </a:p>
          <a:p>
            <a:pPr lvl="1"/>
            <a:r>
              <a:rPr lang="en-US" altLang="zh-CN" dirty="0"/>
              <a:t>CAP</a:t>
            </a:r>
            <a:r>
              <a:rPr lang="zh-CN" altLang="en-US" dirty="0" smtClean="0"/>
              <a:t>定理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如果</a:t>
            </a:r>
            <a:r>
              <a:rPr lang="zh-CN" altLang="en-US" dirty="0"/>
              <a:t>数据库的数据是弱一致的，那么上层应用就不得不承受这种弱一致所带来的种种后果</a:t>
            </a:r>
            <a:endParaRPr lang="en-US" altLang="zh-CN" dirty="0"/>
          </a:p>
          <a:p>
            <a:pPr lvl="1"/>
            <a:r>
              <a:rPr lang="zh-CN" altLang="en-US" dirty="0"/>
              <a:t>一个能够提供强一致性的数据库，能够</a:t>
            </a:r>
            <a:r>
              <a:rPr lang="zh-CN" altLang="en-US" dirty="0" smtClean="0"/>
              <a:t>简化数据库</a:t>
            </a:r>
            <a:r>
              <a:rPr lang="zh-CN" altLang="en-US" dirty="0"/>
              <a:t>的管理，也会使得应用程序易于开发和维护</a:t>
            </a:r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D00AFA6C-EA9D-40C9-A11A-6E4F373057A4}" type="datetime1">
              <a:rPr lang="en-US" altLang="zh-CN" smtClean="0"/>
              <a:t>11/17/2017</a:t>
            </a:fld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2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81479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UPS</a:t>
            </a:r>
            <a:r>
              <a:rPr lang="zh-CN" altLang="en-US" dirty="0" smtClean="0"/>
              <a:t>选主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199"/>
            <a:ext cx="8153400" cy="5057775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基于</a:t>
            </a:r>
            <a:r>
              <a:rPr lang="en-US" altLang="zh-CN" dirty="0" smtClean="0"/>
              <a:t>Quorum</a:t>
            </a:r>
            <a:r>
              <a:rPr lang="zh-CN" altLang="en-US" dirty="0" smtClean="0"/>
              <a:t>协议的日志复制</a:t>
            </a:r>
            <a:endParaRPr lang="en-US" altLang="zh-CN" dirty="0" smtClean="0"/>
          </a:p>
          <a:p>
            <a:r>
              <a:rPr lang="zh-CN" altLang="en-US" dirty="0" smtClean="0"/>
              <a:t>选举权重：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日志版本：递增但不一定连续，由主节点产生，且在为主期间不变。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日志号：同一日志版本下的日志不会出现重复</a:t>
            </a:r>
            <a:endParaRPr lang="en-US" altLang="zh-CN" dirty="0" smtClean="0"/>
          </a:p>
          <a:p>
            <a:r>
              <a:rPr lang="zh-CN" altLang="en-US" dirty="0" smtClean="0"/>
              <a:t>主</a:t>
            </a:r>
            <a:r>
              <a:rPr lang="en-US" altLang="zh-CN" dirty="0" smtClean="0"/>
              <a:t>RS</a:t>
            </a:r>
            <a:r>
              <a:rPr lang="zh-CN" altLang="en-US" dirty="0" smtClean="0"/>
              <a:t>收集至少多数个</a:t>
            </a:r>
            <a:r>
              <a:rPr lang="en-US" altLang="zh-CN" dirty="0" smtClean="0"/>
              <a:t>UPS</a:t>
            </a:r>
            <a:r>
              <a:rPr lang="zh-CN" altLang="en-US" dirty="0" smtClean="0"/>
              <a:t>节点的权重信息后才能继续选举。选择最大日志版本中有最大日志号的作为主节点。</a:t>
            </a:r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D00AFA6C-EA9D-40C9-A11A-6E4F373057A4}" type="datetime1">
              <a:rPr lang="en-US" altLang="zh-CN" smtClean="0"/>
              <a:t>11/17/2017</a:t>
            </a:fld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20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94187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日志不一致问题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199"/>
            <a:ext cx="8153400" cy="5057775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主机</a:t>
            </a:r>
            <a:r>
              <a:rPr lang="en-US" altLang="zh-CN" dirty="0" smtClean="0"/>
              <a:t>(UPS)</a:t>
            </a:r>
            <a:r>
              <a:rPr lang="zh-CN" altLang="en-US" dirty="0" smtClean="0"/>
              <a:t>宕机后，新主接管数据更新和日志复制任务，旧主重启后，其未提交的日志与新主日志存在不一致问题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7337514" y="6230194"/>
            <a:ext cx="2667000" cy="365125"/>
          </a:xfrm>
        </p:spPr>
        <p:txBody>
          <a:bodyPr/>
          <a:lstStyle/>
          <a:p>
            <a:pPr eaLnBrk="1" latinLnBrk="0" hangingPunct="1"/>
            <a:fld id="{D00AFA6C-EA9D-40C9-A11A-6E4F373057A4}" type="datetime1">
              <a:rPr lang="en-US" altLang="zh-CN" smtClean="0"/>
              <a:t>11/17/2017</a:t>
            </a:fld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21</a:t>
            </a:fld>
            <a:endParaRPr kumimoji="0" lang="en-US" dirty="0">
              <a:solidFill>
                <a:srgbClr val="FFFFFF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8856" y="3038531"/>
            <a:ext cx="5512450" cy="3556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9703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解决日志不一致问题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199"/>
            <a:ext cx="8153400" cy="5057775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将日志文件逻辑上分为两部分：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提交日志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回复客户端事务成功</a:t>
            </a:r>
            <a:endParaRPr lang="en-US" altLang="zh-CN" dirty="0" smtClean="0"/>
          </a:p>
          <a:p>
            <a:pPr lvl="2"/>
            <a:r>
              <a:rPr lang="zh-CN" altLang="en-US" dirty="0"/>
              <a:t>多数</a:t>
            </a:r>
            <a:r>
              <a:rPr lang="zh-CN" altLang="en-US" dirty="0" smtClean="0"/>
              <a:t>节点写入磁盘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多数节点存活一定可以恢复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节点故障恢复时直接回放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未提交日志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未回复客户端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不一定能够恢复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节点故障恢复时依次对比</a:t>
            </a:r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D00AFA6C-EA9D-40C9-A11A-6E4F373057A4}" type="datetime1">
              <a:rPr lang="en-US" altLang="zh-CN" smtClean="0"/>
              <a:t>11/17/2017</a:t>
            </a:fld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22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09670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Cedar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DC943EC1-10AF-4AAF-A58D-C916DCE522BF}" type="datetime1">
              <a:rPr lang="en-US" altLang="zh-CN" smtClean="0"/>
              <a:t>11/17/2017</a:t>
            </a:fld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23</a:t>
            </a:fld>
            <a:endParaRPr kumimoji="0" lang="en-US" sz="2400" dirty="0">
              <a:solidFill>
                <a:srgbClr val="FFFFFF"/>
              </a:solidFill>
            </a:endParaRPr>
          </a:p>
        </p:txBody>
      </p:sp>
      <p:sp>
        <p:nvSpPr>
          <p:cNvPr id="6" name="文本占位符 1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u"/>
            </a:pPr>
            <a:r>
              <a:rPr lang="zh-CN" altLang="en-US" dirty="0" smtClean="0"/>
              <a:t>暨 总结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045111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类似</a:t>
            </a:r>
            <a:r>
              <a:rPr lang="en-US" altLang="zh-CN" dirty="0" err="1" smtClean="0"/>
              <a:t>CBase-Paxos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199"/>
            <a:ext cx="8153400" cy="5057775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借鉴</a:t>
            </a:r>
            <a:r>
              <a:rPr lang="en-US" altLang="zh-CN" dirty="0" smtClean="0"/>
              <a:t>Raft</a:t>
            </a:r>
          </a:p>
          <a:p>
            <a:pPr lvl="1"/>
            <a:r>
              <a:rPr lang="zh-CN" altLang="en-US" dirty="0" smtClean="0"/>
              <a:t>使用租约机制</a:t>
            </a:r>
            <a:endParaRPr lang="en-US" altLang="zh-CN" dirty="0" smtClean="0"/>
          </a:p>
          <a:p>
            <a:pPr lvl="1"/>
            <a:r>
              <a:rPr lang="zh-CN" altLang="en-US" dirty="0"/>
              <a:t>日志不一致时进行比对</a:t>
            </a:r>
            <a:endParaRPr lang="en-US" altLang="zh-CN" dirty="0"/>
          </a:p>
          <a:p>
            <a:r>
              <a:rPr lang="zh-CN" altLang="en-US" dirty="0" smtClean="0"/>
              <a:t>异</a:t>
            </a:r>
            <a:endParaRPr lang="en-US" altLang="zh-CN" dirty="0" smtClean="0"/>
          </a:p>
          <a:p>
            <a:pPr lvl="1"/>
            <a:r>
              <a:rPr lang="zh-CN" altLang="en-US" dirty="0"/>
              <a:t>选</a:t>
            </a:r>
            <a:r>
              <a:rPr lang="zh-CN" altLang="en-US" dirty="0" smtClean="0"/>
              <a:t>主不分层：</a:t>
            </a:r>
            <a:endParaRPr lang="en-US" altLang="zh-CN" dirty="0" smtClean="0"/>
          </a:p>
          <a:p>
            <a:pPr lvl="2"/>
            <a:r>
              <a:rPr lang="zh-CN" altLang="en-US" dirty="0"/>
              <a:t>一</a:t>
            </a:r>
            <a:r>
              <a:rPr lang="zh-CN" altLang="en-US" dirty="0" smtClean="0"/>
              <a:t>个</a:t>
            </a:r>
            <a:r>
              <a:rPr lang="en-US" altLang="zh-CN" dirty="0" smtClean="0"/>
              <a:t>RS</a:t>
            </a:r>
            <a:r>
              <a:rPr lang="zh-CN" altLang="en-US" dirty="0" smtClean="0"/>
              <a:t>和一个</a:t>
            </a:r>
            <a:r>
              <a:rPr lang="en-US" altLang="zh-CN" dirty="0" smtClean="0"/>
              <a:t>UPS</a:t>
            </a:r>
            <a:r>
              <a:rPr lang="zh-CN" altLang="en-US" dirty="0" smtClean="0"/>
              <a:t>确定一个集群，在集群间进行选主及状态切换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commit point</a:t>
            </a:r>
            <a:r>
              <a:rPr lang="zh-CN" altLang="en-US" dirty="0" smtClean="0"/>
              <a:t>记录在日志条目中，而非单独的文件</a:t>
            </a:r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D00AFA6C-EA9D-40C9-A11A-6E4F373057A4}" type="datetime1">
              <a:rPr lang="en-US" altLang="zh-CN" smtClean="0"/>
              <a:t>11/17/2017</a:t>
            </a:fld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24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76064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背景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199"/>
            <a:ext cx="8153400" cy="5057775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一致性模型：</a:t>
            </a:r>
            <a:endParaRPr lang="en-US" altLang="zh-CN" dirty="0" smtClean="0"/>
          </a:p>
          <a:p>
            <a:pPr lvl="1"/>
            <a:r>
              <a:rPr lang="zh-CN" altLang="en-US" dirty="0"/>
              <a:t>弱</a:t>
            </a:r>
            <a:r>
              <a:rPr lang="zh-CN" altLang="en-US" dirty="0" smtClean="0"/>
              <a:t>一致性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事务不保证对数据的读取一定是最新更新过的值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最终一致性</a:t>
            </a:r>
            <a:r>
              <a:rPr lang="en-US" altLang="zh-CN" dirty="0" smtClean="0"/>
              <a:t>	</a:t>
            </a:r>
          </a:p>
          <a:p>
            <a:pPr lvl="2"/>
            <a:r>
              <a:rPr lang="zh-CN" altLang="en-US" dirty="0" smtClean="0"/>
              <a:t>数据更新后，若一段时间内数据没有再次被更新，那么之后所有的操作都会返回更新的值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强一致性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系统保证对数据的读取是最新成功更新过的值</a:t>
            </a:r>
            <a:endParaRPr lang="en-US" altLang="zh-CN" dirty="0" smtClean="0"/>
          </a:p>
          <a:p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D00AFA6C-EA9D-40C9-A11A-6E4F373057A4}" type="datetime1">
              <a:rPr lang="en-US" altLang="zh-CN" smtClean="0"/>
              <a:t>11/17/2017</a:t>
            </a:fld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3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348740" y="3829049"/>
            <a:ext cx="1031918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15878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背景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199"/>
            <a:ext cx="8153400" cy="5057775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副本的弱一致</a:t>
            </a:r>
            <a:endParaRPr lang="en-US" altLang="zh-CN" dirty="0" smtClean="0"/>
          </a:p>
          <a:p>
            <a:pPr lvl="1"/>
            <a:r>
              <a:rPr lang="zh-CN" altLang="en-US" i="1" dirty="0" smtClean="0"/>
              <a:t>同一对象的不同副本可能返回不同的值</a:t>
            </a:r>
            <a:endParaRPr lang="en-US" altLang="zh-CN" i="1" dirty="0" smtClean="0"/>
          </a:p>
          <a:p>
            <a:pPr lvl="1"/>
            <a:r>
              <a:rPr lang="zh-CN" altLang="en-US" dirty="0" smtClean="0"/>
              <a:t>针对有快速访问的需求</a:t>
            </a:r>
            <a:endParaRPr lang="en-US" altLang="zh-CN" dirty="0" smtClean="0"/>
          </a:p>
          <a:p>
            <a:pPr lvl="1"/>
            <a:r>
              <a:rPr lang="zh-CN" altLang="en-US" dirty="0"/>
              <a:t>最终对象</a:t>
            </a:r>
            <a:r>
              <a:rPr lang="zh-CN" altLang="en-US" dirty="0" smtClean="0"/>
              <a:t>的更新将传播到所有副本中</a:t>
            </a:r>
            <a:endParaRPr lang="en-US" altLang="zh-CN" dirty="0" smtClean="0"/>
          </a:p>
          <a:p>
            <a:r>
              <a:rPr lang="zh-CN" altLang="en-US" dirty="0" smtClean="0"/>
              <a:t>副本的强一致</a:t>
            </a:r>
            <a:endParaRPr lang="en-US" altLang="zh-CN" dirty="0" smtClean="0"/>
          </a:p>
          <a:p>
            <a:pPr lvl="1"/>
            <a:r>
              <a:rPr lang="zh-CN" altLang="en-US" i="1" dirty="0" smtClean="0"/>
              <a:t>同一对象的所有副本返回相同的值</a:t>
            </a:r>
            <a:endParaRPr lang="en-US" altLang="zh-CN" i="1" dirty="0" smtClean="0"/>
          </a:p>
          <a:p>
            <a:pPr lvl="1"/>
            <a:r>
              <a:rPr lang="zh-CN" altLang="en-US" dirty="0" smtClean="0"/>
              <a:t>针对有关键业务</a:t>
            </a:r>
            <a:r>
              <a:rPr lang="en-US" altLang="zh-CN" dirty="0" smtClean="0"/>
              <a:t>(</a:t>
            </a:r>
            <a:r>
              <a:rPr lang="zh-CN" altLang="en-US" dirty="0" smtClean="0"/>
              <a:t>如金融</a:t>
            </a:r>
            <a:r>
              <a:rPr lang="en-US" altLang="zh-CN" dirty="0" smtClean="0"/>
              <a:t>)</a:t>
            </a:r>
            <a:r>
              <a:rPr lang="zh-CN" altLang="en-US" dirty="0" smtClean="0"/>
              <a:t>的应用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可能产生高延迟</a:t>
            </a:r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D00AFA6C-EA9D-40C9-A11A-6E4F373057A4}" type="datetime1">
              <a:rPr lang="en-US" altLang="zh-CN" smtClean="0"/>
              <a:t>11/17/2017</a:t>
            </a:fld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4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348740" y="3829049"/>
            <a:ext cx="1031918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41337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背景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199"/>
            <a:ext cx="8153400" cy="5057775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使用副本的方法：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Master-Slave:</a:t>
            </a:r>
          </a:p>
          <a:p>
            <a:pPr lvl="2"/>
            <a:r>
              <a:rPr lang="zh-CN" altLang="en-US" dirty="0" smtClean="0"/>
              <a:t>读写请求都由</a:t>
            </a:r>
            <a:r>
              <a:rPr lang="en-US" altLang="zh-CN" dirty="0" smtClean="0"/>
              <a:t>Master</a:t>
            </a:r>
            <a:r>
              <a:rPr lang="zh-CN" altLang="en-US" dirty="0" smtClean="0"/>
              <a:t>负责，</a:t>
            </a:r>
            <a:r>
              <a:rPr lang="en-US" altLang="zh-CN" dirty="0" smtClean="0"/>
              <a:t>Slave</a:t>
            </a:r>
            <a:r>
              <a:rPr lang="zh-CN" altLang="en-US" dirty="0" smtClean="0"/>
              <a:t>只起到容灾备份的作用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Master</a:t>
            </a:r>
            <a:r>
              <a:rPr lang="zh-CN" altLang="en-US" dirty="0" smtClean="0"/>
              <a:t>提供强一致性，但宕机后系统不可用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Multi-Master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2"/>
            <a:r>
              <a:rPr lang="zh-CN" altLang="en-US" dirty="0"/>
              <a:t>系统</a:t>
            </a:r>
            <a:r>
              <a:rPr lang="zh-CN" altLang="en-US" dirty="0" smtClean="0"/>
              <a:t>中可以存在不止一个</a:t>
            </a:r>
            <a:r>
              <a:rPr lang="en-US" altLang="zh-CN" dirty="0" smtClean="0"/>
              <a:t>Master</a:t>
            </a:r>
            <a:r>
              <a:rPr lang="zh-CN" altLang="en-US" dirty="0" smtClean="0"/>
              <a:t>做读写服务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提供良好的可用性、可扩展性、最终一致性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协商算法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Paxos</a:t>
            </a:r>
            <a:r>
              <a:rPr lang="en-US" altLang="zh-CN" dirty="0" smtClean="0"/>
              <a:t>)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2"/>
            <a:r>
              <a:rPr lang="zh-CN" altLang="en-US" dirty="0"/>
              <a:t>系统</a:t>
            </a:r>
            <a:r>
              <a:rPr lang="zh-CN" altLang="en-US" dirty="0" smtClean="0"/>
              <a:t>中多个副本节点针对某个值达成一致后，均可对外服务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提供良好的可用性、容错性和强一致性</a:t>
            </a:r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D00AFA6C-EA9D-40C9-A11A-6E4F373057A4}" type="datetime1">
              <a:rPr lang="en-US" altLang="zh-CN" smtClean="0"/>
              <a:t>11/17/2017</a:t>
            </a:fld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5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11901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Paxos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199"/>
            <a:ext cx="8153400" cy="5057775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分布式系统中，数据副本产生复制状态机，以</a:t>
            </a:r>
            <a:r>
              <a:rPr lang="en-US" altLang="zh-CN" dirty="0" err="1" smtClean="0"/>
              <a:t>Paxos</a:t>
            </a:r>
            <a:r>
              <a:rPr lang="zh-CN" altLang="en-US" dirty="0" smtClean="0"/>
              <a:t>为首的协商算法在系统中用于解决状态机的容错问题，保证副本通过协商就某个值达成一致。</a:t>
            </a:r>
            <a:endParaRPr lang="en-US" altLang="zh-CN" dirty="0" smtClean="0"/>
          </a:p>
          <a:p>
            <a:r>
              <a:rPr lang="en-US" altLang="zh-CN" dirty="0" err="1" smtClean="0"/>
              <a:t>Lamport</a:t>
            </a:r>
            <a:r>
              <a:rPr lang="en-US" altLang="zh-CN" dirty="0" smtClean="0"/>
              <a:t> · 1989 · Basic </a:t>
            </a:r>
            <a:r>
              <a:rPr lang="en-US" altLang="zh-CN" dirty="0" err="1" smtClean="0"/>
              <a:t>Paxos</a:t>
            </a:r>
            <a:r>
              <a:rPr lang="en-US" altLang="zh-CN" dirty="0" smtClean="0"/>
              <a:t> · Multi </a:t>
            </a:r>
            <a:r>
              <a:rPr lang="en-US" altLang="zh-CN" dirty="0" err="1" smtClean="0"/>
              <a:t>Paxos</a:t>
            </a:r>
            <a:endParaRPr lang="en-US" altLang="zh-CN" dirty="0" smtClean="0"/>
          </a:p>
          <a:p>
            <a:r>
              <a:rPr lang="en-US" altLang="zh-CN" dirty="0" smtClean="0"/>
              <a:t>Raft, ZAB, </a:t>
            </a:r>
            <a:r>
              <a:rPr lang="en-US" altLang="zh-CN" dirty="0" err="1" smtClean="0"/>
              <a:t>Viewstamped</a:t>
            </a:r>
            <a:r>
              <a:rPr lang="en-US" altLang="zh-CN" dirty="0" smtClean="0"/>
              <a:t> Replication, Fast </a:t>
            </a:r>
            <a:r>
              <a:rPr lang="en-US" altLang="zh-CN" dirty="0" err="1" smtClean="0"/>
              <a:t>Paxos</a:t>
            </a:r>
            <a:r>
              <a:rPr lang="en-US" altLang="zh-CN" dirty="0" smtClean="0"/>
              <a:t>... </a:t>
            </a:r>
            <a:endParaRPr lang="en-US" altLang="zh-CN" dirty="0" smtClean="0"/>
          </a:p>
          <a:p>
            <a:r>
              <a:rPr lang="en-US" altLang="zh-CN" dirty="0" smtClean="0"/>
              <a:t>“There </a:t>
            </a:r>
            <a:r>
              <a:rPr lang="en-US" altLang="zh-CN" dirty="0"/>
              <a:t>is only one consensus protocol, </a:t>
            </a:r>
            <a:r>
              <a:rPr lang="en-US" altLang="zh-CN" dirty="0" smtClean="0"/>
              <a:t>and that’s </a:t>
            </a:r>
            <a:r>
              <a:rPr lang="en-US" altLang="zh-CN" dirty="0" err="1"/>
              <a:t>Paxos</a:t>
            </a:r>
            <a:r>
              <a:rPr lang="en-US" altLang="zh-CN" dirty="0"/>
              <a:t> – all other approaches are just broken versions of </a:t>
            </a:r>
            <a:r>
              <a:rPr lang="en-US" altLang="zh-CN" dirty="0" err="1"/>
              <a:t>Paxos</a:t>
            </a:r>
            <a:r>
              <a:rPr lang="en-US" altLang="zh-CN" dirty="0" smtClean="0"/>
              <a:t>.” -- Mike </a:t>
            </a:r>
            <a:r>
              <a:rPr lang="en-US" altLang="zh-CN" dirty="0"/>
              <a:t>Burrows</a:t>
            </a:r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D00AFA6C-EA9D-40C9-A11A-6E4F373057A4}" type="datetime1">
              <a:rPr lang="en-US" altLang="zh-CN" smtClean="0"/>
              <a:t>11/17/2017</a:t>
            </a:fld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6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348740" y="3829049"/>
            <a:ext cx="1031918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41833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u"/>
            </a:pPr>
            <a:r>
              <a:rPr lang="zh-CN" altLang="en-US" dirty="0" smtClean="0"/>
              <a:t>强调日志的连续性</a:t>
            </a:r>
            <a:endParaRPr lang="en-US" altLang="zh-CN" dirty="0" smtClean="0"/>
          </a:p>
          <a:p>
            <a:pPr marL="457200" indent="-457200">
              <a:buFont typeface="Wingdings" panose="05000000000000000000" pitchFamily="2" charset="2"/>
              <a:buChar char="u"/>
            </a:pPr>
            <a:r>
              <a:rPr lang="zh-CN" altLang="en-US" dirty="0" smtClean="0"/>
              <a:t>强化</a:t>
            </a:r>
            <a:r>
              <a:rPr lang="en-US" altLang="zh-CN" dirty="0" smtClean="0"/>
              <a:t>Leader</a:t>
            </a:r>
            <a:r>
              <a:rPr lang="zh-CN" altLang="en-US" dirty="0" smtClean="0"/>
              <a:t>的地位</a:t>
            </a:r>
            <a:r>
              <a:rPr lang="en-US" altLang="zh-CN" dirty="0" smtClean="0"/>
              <a:t>(</a:t>
            </a:r>
            <a:r>
              <a:rPr lang="zh-CN" altLang="en-US" dirty="0" smtClean="0"/>
              <a:t>唯一性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Raft</a:t>
            </a:r>
            <a:r>
              <a:rPr lang="zh-CN" altLang="en-US" dirty="0" smtClean="0"/>
              <a:t>协议概述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DC943EC1-10AF-4AAF-A58D-C916DCE522BF}" type="datetime1">
              <a:rPr lang="en-US" altLang="zh-CN" smtClean="0"/>
              <a:t>11/17/2017</a:t>
            </a:fld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7</a:t>
            </a:fld>
            <a:endParaRPr kumimoji="0" lang="en-US" sz="2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1188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Raft</a:t>
            </a:r>
            <a:r>
              <a:rPr lang="zh-CN" altLang="en-US" dirty="0" smtClean="0"/>
              <a:t>协议概述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199"/>
            <a:ext cx="8153400" cy="5057775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用于分布式系统中</a:t>
            </a:r>
            <a:endParaRPr lang="en-US" altLang="zh-CN" dirty="0" smtClean="0"/>
          </a:p>
          <a:p>
            <a:r>
              <a:rPr lang="zh-CN" altLang="en-US" dirty="0" smtClean="0"/>
              <a:t>保证</a:t>
            </a:r>
            <a:r>
              <a:rPr lang="zh-CN" altLang="en-US" dirty="0" smtClean="0"/>
              <a:t>操作</a:t>
            </a:r>
            <a:r>
              <a:rPr lang="en-US" altLang="zh-CN" dirty="0"/>
              <a:t>(</a:t>
            </a:r>
            <a:r>
              <a:rPr lang="zh-CN" altLang="en-US" dirty="0" smtClean="0"/>
              <a:t>日志</a:t>
            </a:r>
            <a:r>
              <a:rPr lang="en-US" altLang="zh-CN" dirty="0" smtClean="0"/>
              <a:t>)</a:t>
            </a:r>
            <a:r>
              <a:rPr lang="zh-CN" altLang="en-US" dirty="0" smtClean="0"/>
              <a:t>和</a:t>
            </a:r>
            <a:r>
              <a:rPr lang="zh-CN" altLang="en-US" dirty="0" smtClean="0"/>
              <a:t>执行顺序的一致性</a:t>
            </a:r>
            <a:endParaRPr lang="en-US" altLang="zh-CN" dirty="0" smtClean="0"/>
          </a:p>
          <a:p>
            <a:r>
              <a:rPr lang="zh-CN" altLang="en-US" dirty="0" smtClean="0"/>
              <a:t>简化系统中节点的更新逻辑，采用单点更新的方式，赋予节点三种逻辑角色：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D00AFA6C-EA9D-40C9-A11A-6E4F373057A4}" type="datetime1">
              <a:rPr lang="en-US" altLang="zh-CN" smtClean="0"/>
              <a:t>11/17/2017</a:t>
            </a:fld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8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348740" y="3829049"/>
            <a:ext cx="1031918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025" y="3583176"/>
            <a:ext cx="7998645" cy="2956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8413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A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199"/>
            <a:ext cx="8153400" cy="5057775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hlinkClick r:id="rId3"/>
              </a:rPr>
              <a:t>Click here</a:t>
            </a:r>
            <a:endParaRPr lang="en-US" altLang="zh-CN" dirty="0" smtClean="0"/>
          </a:p>
          <a:p>
            <a:r>
              <a:rPr lang="en-US" altLang="zh-CN" dirty="0" smtClean="0"/>
              <a:t>Raft</a:t>
            </a:r>
            <a:r>
              <a:rPr lang="zh-CN" altLang="en-US" dirty="0" smtClean="0"/>
              <a:t>将协商协议清楚地分割成两部分：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Leader Election</a:t>
            </a:r>
          </a:p>
          <a:p>
            <a:pPr lvl="1"/>
            <a:r>
              <a:rPr lang="en-US" altLang="zh-CN" dirty="0" smtClean="0"/>
              <a:t>Log Replication</a:t>
            </a:r>
          </a:p>
          <a:p>
            <a:r>
              <a:rPr lang="zh-CN" altLang="en-US" dirty="0" smtClean="0"/>
              <a:t>引入任期，而非服务器时间，作为比较节点状态新旧的依据</a:t>
            </a:r>
            <a:endParaRPr lang="en-US" altLang="zh-CN" dirty="0" smtClean="0"/>
          </a:p>
          <a:p>
            <a:r>
              <a:rPr lang="zh-CN" altLang="en-US" dirty="0" smtClean="0"/>
              <a:t>每次选举开始进入新的任期</a:t>
            </a:r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D00AFA6C-EA9D-40C9-A11A-6E4F373057A4}" type="datetime1">
              <a:rPr lang="en-US" altLang="zh-CN" smtClean="0"/>
              <a:t>11/17/2017</a:t>
            </a:fld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9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348740" y="3829049"/>
            <a:ext cx="1031918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54910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Median.thmx</Template>
  <TotalTime>12357</TotalTime>
  <Words>2137</Words>
  <Application>Microsoft Office PowerPoint</Application>
  <PresentationFormat>全屏显示(4:3)</PresentationFormat>
  <Paragraphs>309</Paragraphs>
  <Slides>24</Slides>
  <Notes>23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3" baseType="lpstr">
      <vt:lpstr>华文仿宋</vt:lpstr>
      <vt:lpstr>华文新魏</vt:lpstr>
      <vt:lpstr>宋体</vt:lpstr>
      <vt:lpstr>Calibri</vt:lpstr>
      <vt:lpstr>Tw Cen MT</vt:lpstr>
      <vt:lpstr>Wingdings</vt:lpstr>
      <vt:lpstr>Wingdings 2</vt:lpstr>
      <vt:lpstr>Median</vt:lpstr>
      <vt:lpstr>Microsoft Visio 2003-2010 绘图</vt:lpstr>
      <vt:lpstr>协商算法及其应用  --以CBase 和Cedar为例                           </vt:lpstr>
      <vt:lpstr>背景</vt:lpstr>
      <vt:lpstr>背景</vt:lpstr>
      <vt:lpstr>背景</vt:lpstr>
      <vt:lpstr>背景</vt:lpstr>
      <vt:lpstr>Paxos</vt:lpstr>
      <vt:lpstr>Raft协议概述</vt:lpstr>
      <vt:lpstr>Raft协议概述</vt:lpstr>
      <vt:lpstr>A demo</vt:lpstr>
      <vt:lpstr>Raft Leader Election</vt:lpstr>
      <vt:lpstr>Raft Log Replication</vt:lpstr>
      <vt:lpstr>CBase-Paxos</vt:lpstr>
      <vt:lpstr>CBase原始系统架构</vt:lpstr>
      <vt:lpstr>CBase-Paxos架构</vt:lpstr>
      <vt:lpstr>CBase-Paxos架构</vt:lpstr>
      <vt:lpstr>提供高可用性</vt:lpstr>
      <vt:lpstr>选主问题</vt:lpstr>
      <vt:lpstr>选主问题</vt:lpstr>
      <vt:lpstr>RS选主</vt:lpstr>
      <vt:lpstr>UPS选主</vt:lpstr>
      <vt:lpstr>日志不一致问题</vt:lpstr>
      <vt:lpstr>解决日志不一致问题</vt:lpstr>
      <vt:lpstr>Cedar</vt:lpstr>
      <vt:lpstr>类似CBase-Paxos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Bingo</dc:creator>
  <cp:lastModifiedBy>bing</cp:lastModifiedBy>
  <cp:revision>1053</cp:revision>
  <dcterms:created xsi:type="dcterms:W3CDTF">2015-12-14T05:02:51Z</dcterms:created>
  <dcterms:modified xsi:type="dcterms:W3CDTF">2017-11-17T02:28:19Z</dcterms:modified>
</cp:coreProperties>
</file>