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70" r:id="rId9"/>
    <p:sldId id="269" r:id="rId10"/>
    <p:sldId id="271" r:id="rId11"/>
    <p:sldId id="272" r:id="rId12"/>
    <p:sldId id="274" r:id="rId13"/>
    <p:sldId id="273" r:id="rId14"/>
    <p:sldId id="276" r:id="rId15"/>
    <p:sldId id="277" r:id="rId16"/>
    <p:sldId id="259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0" r:id="rId25"/>
    <p:sldId id="285" r:id="rId26"/>
    <p:sldId id="286" r:id="rId27"/>
    <p:sldId id="287" r:id="rId28"/>
    <p:sldId id="26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77869" autoAdjust="0"/>
  </p:normalViewPr>
  <p:slideViewPr>
    <p:cSldViewPr snapToGrid="0">
      <p:cViewPr varScale="1">
        <p:scale>
          <a:sx n="89" d="100"/>
          <a:sy n="89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AD498-EC23-4B0D-8401-323022E6CC3D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6AF55-FEF4-4AFC-B138-2735E0959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4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分布式事务比例（切割的边的权重）</a:t>
            </a:r>
            <a:endParaRPr lang="en-US" altLang="zh-CN" dirty="0" smtClean="0"/>
          </a:p>
          <a:p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zh-CN" altLang="en-US" dirty="0" smtClean="0"/>
              <a:t>路由代价</a:t>
            </a:r>
            <a:endParaRPr lang="en-US" altLang="zh-CN" dirty="0" smtClean="0"/>
          </a:p>
          <a:p>
            <a:r>
              <a:rPr lang="en-US" altLang="zh-CN" dirty="0" smtClean="0"/>
              <a:t>Repartition</a:t>
            </a:r>
            <a:r>
              <a:rPr lang="zh-CN" altLang="en-US" dirty="0" smtClean="0"/>
              <a:t>代价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6AF55-FEF4-4AFC-B138-2735E09590F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5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data replication if the same data is stored on multiple storage devices,</a:t>
            </a:r>
          </a:p>
          <a:p>
            <a:r>
              <a:rPr lang="en-US" altLang="zh-CN" dirty="0" smtClean="0"/>
              <a:t>computation replication if the same computing task is executed many times.</a:t>
            </a:r>
          </a:p>
          <a:p>
            <a:endParaRPr lang="en-US" altLang="zh-CN" dirty="0" smtClean="0"/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 replication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performed by processing the same request at every replica.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passive replication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involves processing each single request on a single replica and then transferring its resultant state to the other replicas.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6AF55-FEF4-4AFC-B138-2735E09590F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6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6AF55-FEF4-4AFC-B138-2735E09590F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0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1E7-3382-44FE-A579-D8D2E8D1E544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335-05F9-45B5-BF36-9E22163C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1E7-3382-44FE-A579-D8D2E8D1E544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335-05F9-45B5-BF36-9E22163C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1E7-3382-44FE-A579-D8D2E8D1E544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335-05F9-45B5-BF36-9E22163C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7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1E7-3382-44FE-A579-D8D2E8D1E544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335-05F9-45B5-BF36-9E22163C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1E7-3382-44FE-A579-D8D2E8D1E544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335-05F9-45B5-BF36-9E22163C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74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1E7-3382-44FE-A579-D8D2E8D1E544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335-05F9-45B5-BF36-9E22163C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1E7-3382-44FE-A579-D8D2E8D1E544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335-05F9-45B5-BF36-9E22163C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4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1E7-3382-44FE-A579-D8D2E8D1E544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335-05F9-45B5-BF36-9E22163C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73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1E7-3382-44FE-A579-D8D2E8D1E544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335-05F9-45B5-BF36-9E22163C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8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1E7-3382-44FE-A579-D8D2E8D1E544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335-05F9-45B5-BF36-9E22163C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23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1E7-3382-44FE-A579-D8D2E8D1E544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9335-05F9-45B5-BF36-9E22163C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19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F1E7-3382-44FE-A579-D8D2E8D1E544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9335-05F9-45B5-BF36-9E22163C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4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8077"/>
            <a:ext cx="7772400" cy="2099809"/>
          </a:xfrm>
        </p:spPr>
        <p:txBody>
          <a:bodyPr>
            <a:normAutofit/>
          </a:bodyPr>
          <a:lstStyle/>
          <a:p>
            <a:r>
              <a:rPr lang="en-US" altLang="zh-CN" sz="5400" b="1" dirty="0" smtClean="0"/>
              <a:t>Workload-Aware Storage</a:t>
            </a:r>
            <a:br>
              <a:rPr lang="en-US" altLang="zh-CN" sz="5400" b="1" dirty="0" smtClean="0"/>
            </a:br>
            <a:r>
              <a:rPr lang="en-US" altLang="zh-CN" sz="600" b="1" dirty="0"/>
              <a:t> </a:t>
            </a: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partitioning, </a:t>
            </a:r>
            <a:b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replication and layouts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407429"/>
            <a:ext cx="6858000" cy="144545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Li </a:t>
            </a:r>
            <a:r>
              <a:rPr lang="en-US" altLang="zh-CN" sz="2800" dirty="0" err="1" smtClean="0"/>
              <a:t>Yuming</a:t>
            </a:r>
            <a:endParaRPr lang="en-US" altLang="zh-CN" sz="2800" dirty="0" smtClean="0"/>
          </a:p>
          <a:p>
            <a:r>
              <a:rPr lang="en-US" altLang="zh-CN" sz="2800" dirty="0" smtClean="0"/>
              <a:t>2018/4/18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36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200" b="1" dirty="0"/>
              <a:t>Partitioning &amp; Network transmission</a:t>
            </a:r>
            <a:endParaRPr lang="zh-CN" altLang="en-US" sz="4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 * from T</a:t>
            </a:r>
            <a:r>
              <a:rPr lang="en-US" altLang="zh-CN" sz="2400" dirty="0" smtClean="0"/>
              <a:t>1</a:t>
            </a:r>
            <a:r>
              <a:rPr lang="en-US" altLang="zh-CN" dirty="0" smtClean="0"/>
              <a:t>, T</a:t>
            </a:r>
            <a:r>
              <a:rPr lang="en-US" altLang="zh-CN" sz="2400" dirty="0" smtClean="0"/>
              <a:t>2</a:t>
            </a:r>
            <a:r>
              <a:rPr lang="en-US" altLang="zh-CN" dirty="0" smtClean="0"/>
              <a:t> where T</a:t>
            </a:r>
            <a:r>
              <a:rPr lang="en-US" altLang="zh-CN" sz="2400" dirty="0" smtClean="0"/>
              <a:t>1</a:t>
            </a:r>
            <a:r>
              <a:rPr lang="en-US" altLang="zh-CN" dirty="0" smtClean="0"/>
              <a:t>.key = T</a:t>
            </a:r>
            <a:r>
              <a:rPr lang="en-US" altLang="zh-CN" sz="2400" dirty="0" smtClean="0"/>
              <a:t>2</a:t>
            </a:r>
            <a:r>
              <a:rPr lang="en-US" altLang="zh-CN" dirty="0" smtClean="0"/>
              <a:t>.fk;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93" y="2743199"/>
            <a:ext cx="6083819" cy="33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200" b="1" dirty="0"/>
              <a:t>Partitioning &amp; Network transmission</a:t>
            </a:r>
            <a:endParaRPr lang="zh-CN" altLang="en-US" sz="4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 * from T</a:t>
            </a:r>
            <a:r>
              <a:rPr lang="en-US" altLang="zh-CN" sz="2400" dirty="0" smtClean="0"/>
              <a:t>1</a:t>
            </a:r>
            <a:r>
              <a:rPr lang="en-US" altLang="zh-CN" dirty="0" smtClean="0"/>
              <a:t>, T</a:t>
            </a:r>
            <a:r>
              <a:rPr lang="en-US" altLang="zh-CN" sz="2400" dirty="0" smtClean="0"/>
              <a:t>2</a:t>
            </a:r>
            <a:r>
              <a:rPr lang="en-US" altLang="zh-CN" dirty="0" smtClean="0"/>
              <a:t> where T</a:t>
            </a:r>
            <a:r>
              <a:rPr lang="en-US" altLang="zh-CN" sz="2400" dirty="0" smtClean="0"/>
              <a:t>1</a:t>
            </a:r>
            <a:r>
              <a:rPr lang="en-US" altLang="zh-CN" dirty="0" smtClean="0"/>
              <a:t>.key = T</a:t>
            </a:r>
            <a:r>
              <a:rPr lang="en-US" altLang="zh-CN" sz="2400" dirty="0" smtClean="0"/>
              <a:t>2</a:t>
            </a:r>
            <a:r>
              <a:rPr lang="en-US" altLang="zh-CN" dirty="0" smtClean="0"/>
              <a:t>.fk;  30%</a:t>
            </a:r>
          </a:p>
          <a:p>
            <a:r>
              <a:rPr lang="en-US" altLang="zh-CN" dirty="0"/>
              <a:t>Select * from </a:t>
            </a:r>
            <a:r>
              <a:rPr lang="en-US" altLang="zh-CN" dirty="0" smtClean="0"/>
              <a:t>T</a:t>
            </a:r>
            <a:r>
              <a:rPr lang="en-US" altLang="zh-CN" sz="2400" dirty="0" smtClean="0"/>
              <a:t>2</a:t>
            </a:r>
            <a:r>
              <a:rPr lang="en-US" altLang="zh-CN" dirty="0" smtClean="0"/>
              <a:t>, T</a:t>
            </a:r>
            <a:r>
              <a:rPr lang="en-US" altLang="zh-CN" sz="2400" dirty="0" smtClean="0"/>
              <a:t>3</a:t>
            </a:r>
            <a:r>
              <a:rPr lang="en-US" altLang="zh-CN" dirty="0" smtClean="0"/>
              <a:t> </a:t>
            </a:r>
            <a:r>
              <a:rPr lang="en-US" altLang="zh-CN" dirty="0"/>
              <a:t>where </a:t>
            </a:r>
            <a:r>
              <a:rPr lang="en-US" altLang="zh-CN" dirty="0" smtClean="0"/>
              <a:t>T</a:t>
            </a:r>
            <a:r>
              <a:rPr lang="en-US" altLang="zh-CN" sz="2400" dirty="0" smtClean="0"/>
              <a:t>2</a:t>
            </a:r>
            <a:r>
              <a:rPr lang="en-US" altLang="zh-CN" dirty="0" smtClean="0"/>
              <a:t>.key </a:t>
            </a:r>
            <a:r>
              <a:rPr lang="en-US" altLang="zh-CN" dirty="0"/>
              <a:t>= </a:t>
            </a:r>
            <a:r>
              <a:rPr lang="en-US" altLang="zh-CN" dirty="0" smtClean="0"/>
              <a:t>T</a:t>
            </a:r>
            <a:r>
              <a:rPr lang="en-US" altLang="zh-CN" sz="2400" dirty="0" smtClean="0"/>
              <a:t>3</a:t>
            </a:r>
            <a:r>
              <a:rPr lang="en-US" altLang="zh-CN" dirty="0" smtClean="0"/>
              <a:t>.fk;  35%</a:t>
            </a:r>
            <a:endParaRPr lang="zh-CN" altLang="en-US" dirty="0"/>
          </a:p>
          <a:p>
            <a:r>
              <a:rPr lang="en-US" altLang="zh-CN" dirty="0"/>
              <a:t>Select * from </a:t>
            </a:r>
            <a:r>
              <a:rPr lang="en-US" altLang="zh-CN" dirty="0" smtClean="0"/>
              <a:t>T</a:t>
            </a:r>
            <a:r>
              <a:rPr lang="en-US" altLang="zh-CN" sz="2400" dirty="0" smtClean="0"/>
              <a:t>2</a:t>
            </a:r>
            <a:r>
              <a:rPr lang="en-US" altLang="zh-CN" dirty="0" smtClean="0"/>
              <a:t>, T</a:t>
            </a:r>
            <a:r>
              <a:rPr lang="en-US" altLang="zh-CN" sz="2400" dirty="0" smtClean="0"/>
              <a:t>4</a:t>
            </a:r>
            <a:r>
              <a:rPr lang="en-US" altLang="zh-CN" dirty="0" smtClean="0"/>
              <a:t> </a:t>
            </a:r>
            <a:r>
              <a:rPr lang="en-US" altLang="zh-CN" dirty="0"/>
              <a:t>where </a:t>
            </a:r>
            <a:r>
              <a:rPr lang="en-US" altLang="zh-CN" dirty="0" smtClean="0"/>
              <a:t>T</a:t>
            </a:r>
            <a:r>
              <a:rPr lang="en-US" altLang="zh-CN" sz="2400" dirty="0" smtClean="0"/>
              <a:t>2</a:t>
            </a:r>
            <a:r>
              <a:rPr lang="en-US" altLang="zh-CN" dirty="0" smtClean="0"/>
              <a:t>.key </a:t>
            </a:r>
            <a:r>
              <a:rPr lang="en-US" altLang="zh-CN" dirty="0"/>
              <a:t>= </a:t>
            </a:r>
            <a:r>
              <a:rPr lang="en-US" altLang="zh-CN" dirty="0" smtClean="0"/>
              <a:t>T</a:t>
            </a:r>
            <a:r>
              <a:rPr lang="en-US" altLang="zh-CN" sz="2400" dirty="0" smtClean="0"/>
              <a:t>4</a:t>
            </a:r>
            <a:r>
              <a:rPr lang="en-US" altLang="zh-CN" dirty="0" smtClean="0"/>
              <a:t>.fk;  25%</a:t>
            </a:r>
          </a:p>
          <a:p>
            <a:r>
              <a:rPr lang="en-US" altLang="zh-CN" dirty="0"/>
              <a:t>Select * from T</a:t>
            </a:r>
            <a:r>
              <a:rPr lang="en-US" altLang="zh-CN" sz="2400" dirty="0"/>
              <a:t>3</a:t>
            </a:r>
            <a:r>
              <a:rPr lang="en-US" altLang="zh-CN" dirty="0"/>
              <a:t>, </a:t>
            </a:r>
            <a:r>
              <a:rPr lang="en-US" altLang="zh-CN" dirty="0" smtClean="0"/>
              <a:t>T</a:t>
            </a:r>
            <a:r>
              <a:rPr lang="en-US" altLang="zh-CN" sz="2400" dirty="0" smtClean="0"/>
              <a:t>5</a:t>
            </a:r>
            <a:r>
              <a:rPr lang="en-US" altLang="zh-CN" dirty="0" smtClean="0"/>
              <a:t> </a:t>
            </a:r>
            <a:r>
              <a:rPr lang="en-US" altLang="zh-CN" dirty="0"/>
              <a:t>where T</a:t>
            </a:r>
            <a:r>
              <a:rPr lang="en-US" altLang="zh-CN" sz="2400" dirty="0"/>
              <a:t>3</a:t>
            </a:r>
            <a:r>
              <a:rPr lang="en-US" altLang="zh-CN" dirty="0"/>
              <a:t>.key = </a:t>
            </a:r>
            <a:r>
              <a:rPr lang="en-US" altLang="zh-CN" dirty="0" smtClean="0"/>
              <a:t>T</a:t>
            </a:r>
            <a:r>
              <a:rPr lang="en-US" altLang="zh-CN" sz="2400" dirty="0" smtClean="0"/>
              <a:t>5</a:t>
            </a:r>
            <a:r>
              <a:rPr lang="en-US" altLang="zh-CN" dirty="0" smtClean="0"/>
              <a:t>.fk</a:t>
            </a:r>
            <a:r>
              <a:rPr lang="en-US" altLang="zh-CN" dirty="0"/>
              <a:t>;  1</a:t>
            </a:r>
            <a:r>
              <a:rPr lang="en-US" altLang="zh-CN" dirty="0" smtClean="0"/>
              <a:t>0%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3995697"/>
            <a:ext cx="7912100" cy="24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2PC Protocol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two-phase commit protocol (2PC) is a type of atomic commitment </a:t>
            </a:r>
            <a:r>
              <a:rPr lang="en-US" altLang="zh-CN" dirty="0" smtClean="0"/>
              <a:t>protocol. It </a:t>
            </a:r>
            <a:r>
              <a:rPr lang="en-US" altLang="zh-CN" dirty="0"/>
              <a:t>is a distributed algorithm that coordinates all the processes that participate in a distributed </a:t>
            </a:r>
            <a:r>
              <a:rPr lang="en-US" altLang="zh-CN" dirty="0" smtClean="0"/>
              <a:t>transaction </a:t>
            </a:r>
            <a:r>
              <a:rPr lang="en-US" altLang="zh-CN" dirty="0"/>
              <a:t>on whether to commit or abort </a:t>
            </a:r>
            <a:r>
              <a:rPr lang="en-US" altLang="zh-CN" dirty="0" smtClean="0"/>
              <a:t>the transaction.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4010819"/>
            <a:ext cx="6705600" cy="232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65126"/>
            <a:ext cx="8515350" cy="1325563"/>
          </a:xfrm>
        </p:spPr>
        <p:txBody>
          <a:bodyPr/>
          <a:lstStyle/>
          <a:p>
            <a:r>
              <a:rPr lang="en-US" altLang="zh-CN" b="1" dirty="0"/>
              <a:t>Partitioning </a:t>
            </a:r>
            <a:r>
              <a:rPr lang="en-US" altLang="zh-CN" b="1" dirty="0" smtClean="0"/>
              <a:t>&amp; Distributed transaction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Face to face pay, </a:t>
            </a:r>
            <a:r>
              <a:rPr lang="en-US" altLang="zh-CN" dirty="0" smtClean="0"/>
              <a:t>massive users.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60778"/>
            <a:ext cx="5967606" cy="375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65126"/>
            <a:ext cx="8515350" cy="1325563"/>
          </a:xfrm>
        </p:spPr>
        <p:txBody>
          <a:bodyPr/>
          <a:lstStyle/>
          <a:p>
            <a:r>
              <a:rPr lang="en-US" altLang="zh-CN" b="1" dirty="0"/>
              <a:t>Partitioning </a:t>
            </a:r>
            <a:r>
              <a:rPr lang="en-US" altLang="zh-CN" b="1" dirty="0" smtClean="0"/>
              <a:t>&amp; Distributed transaction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Face to face pay, </a:t>
            </a:r>
            <a:r>
              <a:rPr lang="en-US" altLang="zh-CN" dirty="0" smtClean="0"/>
              <a:t>massive users.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2603504"/>
            <a:ext cx="6005706" cy="377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65126"/>
            <a:ext cx="8515350" cy="1325563"/>
          </a:xfrm>
        </p:spPr>
        <p:txBody>
          <a:bodyPr/>
          <a:lstStyle/>
          <a:p>
            <a:r>
              <a:rPr lang="en-US" altLang="zh-CN" b="1" dirty="0"/>
              <a:t>Partitioning </a:t>
            </a:r>
            <a:r>
              <a:rPr lang="en-US" altLang="zh-CN" b="1" dirty="0" smtClean="0"/>
              <a:t>&amp; Distributed transaction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700214"/>
            <a:ext cx="8084824" cy="475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Replication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Replication: the </a:t>
            </a:r>
            <a:r>
              <a:rPr lang="en-US" altLang="zh-CN" dirty="0"/>
              <a:t>use of redundant resources to improve reliability, fault-tolerance, or </a:t>
            </a:r>
            <a:r>
              <a:rPr lang="en-US" altLang="zh-CN" dirty="0" smtClean="0"/>
              <a:t>performance.</a:t>
            </a:r>
          </a:p>
          <a:p>
            <a:r>
              <a:rPr lang="en-US" altLang="zh-CN" dirty="0"/>
              <a:t>Replication </a:t>
            </a:r>
            <a:r>
              <a:rPr lang="en-US" altLang="zh-CN" dirty="0" smtClean="0"/>
              <a:t>objects: cluster, server, </a:t>
            </a:r>
            <a:r>
              <a:rPr lang="en-US" altLang="zh-CN" b="1" dirty="0" smtClean="0"/>
              <a:t>data</a:t>
            </a:r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4" y="3769066"/>
            <a:ext cx="6602156" cy="16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52493" cy="1325563"/>
          </a:xfrm>
        </p:spPr>
        <p:txBody>
          <a:bodyPr/>
          <a:lstStyle/>
          <a:p>
            <a:r>
              <a:rPr lang="en-US" altLang="zh-CN" b="1" dirty="0" smtClean="0"/>
              <a:t>Replication (synchronization)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71855"/>
            <a:ext cx="7886700" cy="3557279"/>
          </a:xfrm>
        </p:spPr>
      </p:pic>
    </p:spTree>
    <p:extLst>
      <p:ext uri="{BB962C8B-B14F-4D97-AF65-F5344CB8AC3E}">
        <p14:creationId xmlns:p14="http://schemas.microsoft.com/office/powerpoint/2010/main" val="10110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52493" cy="1325563"/>
          </a:xfrm>
        </p:spPr>
        <p:txBody>
          <a:bodyPr/>
          <a:lstStyle/>
          <a:p>
            <a:r>
              <a:rPr lang="en-US" altLang="zh-CN" b="1" dirty="0"/>
              <a:t>Replication (</a:t>
            </a:r>
            <a:r>
              <a:rPr lang="en-US" altLang="zh-CN" b="1" dirty="0" err="1"/>
              <a:t>asynchronization</a:t>
            </a:r>
            <a:r>
              <a:rPr lang="en-US" altLang="zh-CN" b="1" dirty="0"/>
              <a:t>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22654"/>
            <a:ext cx="7886700" cy="3557279"/>
          </a:xfrm>
        </p:spPr>
      </p:pic>
    </p:spTree>
    <p:extLst>
      <p:ext uri="{BB962C8B-B14F-4D97-AF65-F5344CB8AC3E}">
        <p14:creationId xmlns:p14="http://schemas.microsoft.com/office/powerpoint/2010/main" val="3046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52493" cy="1325563"/>
          </a:xfrm>
        </p:spPr>
        <p:txBody>
          <a:bodyPr/>
          <a:lstStyle/>
          <a:p>
            <a:r>
              <a:rPr lang="en-US" altLang="zh-CN" b="1" dirty="0"/>
              <a:t>Replication (</a:t>
            </a:r>
            <a:r>
              <a:rPr lang="en-US" altLang="zh-CN" b="1" dirty="0" err="1" smtClean="0"/>
              <a:t>asynchronization</a:t>
            </a:r>
            <a:r>
              <a:rPr lang="en-US" altLang="zh-CN" b="1" dirty="0" smtClean="0"/>
              <a:t> - </a:t>
            </a:r>
            <a:r>
              <a:rPr lang="en-US" altLang="zh-CN" sz="4000" b="1" dirty="0" smtClean="0"/>
              <a:t>2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22654"/>
            <a:ext cx="7886700" cy="3557279"/>
          </a:xfrm>
        </p:spPr>
      </p:pic>
    </p:spTree>
    <p:extLst>
      <p:ext uri="{BB962C8B-B14F-4D97-AF65-F5344CB8AC3E}">
        <p14:creationId xmlns:p14="http://schemas.microsoft.com/office/powerpoint/2010/main" val="1477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Storage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60" y="1646390"/>
            <a:ext cx="6194000" cy="4831320"/>
          </a:xfrm>
        </p:spPr>
      </p:pic>
    </p:spTree>
    <p:extLst>
      <p:ext uri="{BB962C8B-B14F-4D97-AF65-F5344CB8AC3E}">
        <p14:creationId xmlns:p14="http://schemas.microsoft.com/office/powerpoint/2010/main" val="11776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52493" cy="1325563"/>
          </a:xfrm>
        </p:spPr>
        <p:txBody>
          <a:bodyPr/>
          <a:lstStyle/>
          <a:p>
            <a:r>
              <a:rPr lang="en-US" altLang="zh-CN" b="1" dirty="0"/>
              <a:t>Replication 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paxos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29" y="1825624"/>
            <a:ext cx="5998906" cy="4750011"/>
          </a:xfrm>
        </p:spPr>
      </p:pic>
    </p:spTree>
    <p:extLst>
      <p:ext uri="{BB962C8B-B14F-4D97-AF65-F5344CB8AC3E}">
        <p14:creationId xmlns:p14="http://schemas.microsoft.com/office/powerpoint/2010/main" val="7175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/>
          <a:lstStyle/>
          <a:p>
            <a:r>
              <a:rPr lang="en-US" altLang="zh-CN" b="1" dirty="0" smtClean="0"/>
              <a:t>Replication</a:t>
            </a:r>
            <a:r>
              <a:rPr lang="en-US" altLang="zh-CN" b="1" dirty="0"/>
              <a:t> &amp; Network transmission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* from T</a:t>
            </a:r>
            <a:r>
              <a:rPr lang="en-US" altLang="zh-CN" sz="2400" dirty="0"/>
              <a:t>1</a:t>
            </a:r>
            <a:r>
              <a:rPr lang="en-US" altLang="zh-CN" dirty="0"/>
              <a:t>, T</a:t>
            </a:r>
            <a:r>
              <a:rPr lang="en-US" altLang="zh-CN" sz="2400" dirty="0"/>
              <a:t>2</a:t>
            </a:r>
            <a:r>
              <a:rPr lang="en-US" altLang="zh-CN" dirty="0"/>
              <a:t> where T</a:t>
            </a:r>
            <a:r>
              <a:rPr lang="en-US" altLang="zh-CN" sz="2400" dirty="0"/>
              <a:t>1</a:t>
            </a:r>
            <a:r>
              <a:rPr lang="en-US" altLang="zh-CN" dirty="0"/>
              <a:t>.key = T</a:t>
            </a:r>
            <a:r>
              <a:rPr lang="en-US" altLang="zh-CN" sz="2400" dirty="0"/>
              <a:t>2</a:t>
            </a:r>
            <a:r>
              <a:rPr lang="en-US" altLang="zh-CN" dirty="0"/>
              <a:t>.fk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Select * from T</a:t>
            </a:r>
            <a:r>
              <a:rPr lang="en-US" altLang="zh-CN" sz="2400" dirty="0"/>
              <a:t>2</a:t>
            </a:r>
            <a:r>
              <a:rPr lang="en-US" altLang="zh-CN" dirty="0"/>
              <a:t>, T</a:t>
            </a:r>
            <a:r>
              <a:rPr lang="en-US" altLang="zh-CN" sz="2400" dirty="0"/>
              <a:t>3</a:t>
            </a:r>
            <a:r>
              <a:rPr lang="en-US" altLang="zh-CN" dirty="0"/>
              <a:t> where T</a:t>
            </a:r>
            <a:r>
              <a:rPr lang="en-US" altLang="zh-CN" sz="2400" dirty="0"/>
              <a:t>2</a:t>
            </a:r>
            <a:r>
              <a:rPr lang="en-US" altLang="zh-CN" dirty="0"/>
              <a:t>.key = </a:t>
            </a:r>
            <a:r>
              <a:rPr lang="en-US" altLang="zh-CN" dirty="0" smtClean="0"/>
              <a:t>T</a:t>
            </a:r>
            <a:r>
              <a:rPr lang="en-US" altLang="zh-CN" sz="2400" dirty="0" smtClean="0"/>
              <a:t>3</a:t>
            </a:r>
            <a:r>
              <a:rPr lang="en-US" altLang="zh-CN" dirty="0" smtClean="0"/>
              <a:t>.fk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7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/>
          <a:lstStyle/>
          <a:p>
            <a:r>
              <a:rPr lang="en-US" altLang="zh-CN" b="1" dirty="0" smtClean="0"/>
              <a:t>Replication</a:t>
            </a:r>
            <a:r>
              <a:rPr lang="en-US" altLang="zh-CN" b="1" dirty="0"/>
              <a:t> &amp; Network transmission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* from T</a:t>
            </a:r>
            <a:r>
              <a:rPr lang="en-US" altLang="zh-CN" sz="2400" dirty="0"/>
              <a:t>1</a:t>
            </a:r>
            <a:r>
              <a:rPr lang="en-US" altLang="zh-CN" dirty="0"/>
              <a:t>, T</a:t>
            </a:r>
            <a:r>
              <a:rPr lang="en-US" altLang="zh-CN" sz="2400" dirty="0"/>
              <a:t>2</a:t>
            </a:r>
            <a:r>
              <a:rPr lang="en-US" altLang="zh-CN" dirty="0"/>
              <a:t> where T</a:t>
            </a:r>
            <a:r>
              <a:rPr lang="en-US" altLang="zh-CN" sz="2400" dirty="0"/>
              <a:t>1</a:t>
            </a:r>
            <a:r>
              <a:rPr lang="en-US" altLang="zh-CN" dirty="0"/>
              <a:t>.key = T</a:t>
            </a:r>
            <a:r>
              <a:rPr lang="en-US" altLang="zh-CN" sz="2400" dirty="0"/>
              <a:t>2</a:t>
            </a:r>
            <a:r>
              <a:rPr lang="en-US" altLang="zh-CN" dirty="0"/>
              <a:t>.fk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Select * from T</a:t>
            </a:r>
            <a:r>
              <a:rPr lang="en-US" altLang="zh-CN" sz="2400" dirty="0"/>
              <a:t>2</a:t>
            </a:r>
            <a:r>
              <a:rPr lang="en-US" altLang="zh-CN" dirty="0"/>
              <a:t>, T</a:t>
            </a:r>
            <a:r>
              <a:rPr lang="en-US" altLang="zh-CN" sz="2400" dirty="0"/>
              <a:t>3</a:t>
            </a:r>
            <a:r>
              <a:rPr lang="en-US" altLang="zh-CN" dirty="0"/>
              <a:t> where T</a:t>
            </a:r>
            <a:r>
              <a:rPr lang="en-US" altLang="zh-CN" sz="2400" dirty="0"/>
              <a:t>2</a:t>
            </a:r>
            <a:r>
              <a:rPr lang="en-US" altLang="zh-CN" dirty="0"/>
              <a:t>.key = </a:t>
            </a:r>
            <a:r>
              <a:rPr lang="en-US" altLang="zh-CN" dirty="0" smtClean="0"/>
              <a:t>T</a:t>
            </a:r>
            <a:r>
              <a:rPr lang="en-US" altLang="zh-CN" sz="2400" dirty="0" smtClean="0"/>
              <a:t>3</a:t>
            </a:r>
            <a:r>
              <a:rPr lang="en-US" altLang="zh-CN" dirty="0" smtClean="0"/>
              <a:t>.fk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49" y="3047998"/>
            <a:ext cx="5099731" cy="37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26664" cy="1325563"/>
          </a:xfrm>
        </p:spPr>
        <p:txBody>
          <a:bodyPr/>
          <a:lstStyle/>
          <a:p>
            <a:r>
              <a:rPr lang="en-US" altLang="zh-CN" b="1" dirty="0"/>
              <a:t>Replication </a:t>
            </a:r>
            <a:r>
              <a:rPr lang="en-US" altLang="zh-CN" b="1" dirty="0" smtClean="0"/>
              <a:t>&amp; Distributed transaction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It needs to </a:t>
            </a:r>
            <a:r>
              <a:rPr lang="en-US" altLang="zh-CN" dirty="0"/>
              <a:t>decide for each tuple whether it is better to </a:t>
            </a:r>
            <a:r>
              <a:rPr lang="en-US" altLang="zh-CN" b="1" dirty="0" smtClean="0"/>
              <a:t>1) </a:t>
            </a:r>
            <a:r>
              <a:rPr lang="en-US" altLang="zh-CN" dirty="0" smtClean="0"/>
              <a:t>replicate </a:t>
            </a:r>
            <a:r>
              <a:rPr lang="en-US" altLang="zh-CN" dirty="0"/>
              <a:t>it across multiple </a:t>
            </a:r>
            <a:r>
              <a:rPr lang="en-US" altLang="zh-CN" dirty="0" smtClean="0"/>
              <a:t>nodes (read </a:t>
            </a:r>
            <a:r>
              <a:rPr lang="en-US" altLang="zh-CN" dirty="0"/>
              <a:t>can be performed </a:t>
            </a:r>
            <a:r>
              <a:rPr lang="en-US" altLang="zh-CN" dirty="0" smtClean="0"/>
              <a:t>locally, reduce the distributed transactions) </a:t>
            </a:r>
            <a:r>
              <a:rPr lang="en-US" altLang="zh-CN" dirty="0"/>
              <a:t>and pay the cost for distributed </a:t>
            </a:r>
            <a:r>
              <a:rPr lang="en-US" altLang="zh-CN" dirty="0" smtClean="0"/>
              <a:t>updates or </a:t>
            </a:r>
            <a:r>
              <a:rPr lang="en-US" altLang="zh-CN" dirty="0"/>
              <a:t>to </a:t>
            </a:r>
            <a:r>
              <a:rPr lang="en-US" altLang="zh-CN" b="1" dirty="0"/>
              <a:t>2) </a:t>
            </a:r>
            <a:r>
              <a:rPr lang="en-US" altLang="zh-CN" dirty="0" smtClean="0"/>
              <a:t>place </a:t>
            </a:r>
            <a:r>
              <a:rPr lang="en-US" altLang="zh-CN" dirty="0"/>
              <a:t>it in a single </a:t>
            </a:r>
            <a:r>
              <a:rPr lang="en-US" altLang="zh-CN" dirty="0" smtClean="0"/>
              <a:t>node </a:t>
            </a:r>
            <a:r>
              <a:rPr lang="en-US" altLang="zh-CN" dirty="0"/>
              <a:t>and pay the cost for distributed transactions.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4412198"/>
            <a:ext cx="8844720" cy="2171482"/>
          </a:xfrm>
        </p:spPr>
      </p:pic>
    </p:spTree>
    <p:extLst>
      <p:ext uri="{BB962C8B-B14F-4D97-AF65-F5344CB8AC3E}">
        <p14:creationId xmlns:p14="http://schemas.microsoft.com/office/powerpoint/2010/main" val="32140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Layouts (1)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Row-store (OLTP):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900" dirty="0" smtClean="0"/>
          </a:p>
          <a:p>
            <a:r>
              <a:rPr lang="en-US" altLang="zh-CN" dirty="0" smtClean="0"/>
              <a:t>Column-store (OLAP):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1" y="2214354"/>
            <a:ext cx="6153858" cy="19028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11" y="4518661"/>
            <a:ext cx="6153858" cy="190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Layouts</a:t>
            </a:r>
            <a:r>
              <a:rPr lang="en-US" altLang="zh-CN" b="1" dirty="0"/>
              <a:t> </a:t>
            </a:r>
            <a:r>
              <a:rPr lang="en-US" altLang="zh-CN" b="1" dirty="0" smtClean="0"/>
              <a:t>(2)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 </a:t>
            </a:r>
            <a:r>
              <a:rPr lang="en-US" altLang="zh-CN" dirty="0" err="1"/>
              <a:t>a+b+c</a:t>
            </a:r>
            <a:r>
              <a:rPr lang="en-US" altLang="zh-CN" dirty="0"/>
              <a:t> f rom R where d&lt;v1 and </a:t>
            </a:r>
            <a:r>
              <a:rPr lang="en-US" altLang="zh-CN" dirty="0" smtClean="0"/>
              <a:t>e&gt;v2;</a:t>
            </a:r>
          </a:p>
          <a:p>
            <a:r>
              <a:rPr lang="en-US" altLang="zh-CN" dirty="0" smtClean="0"/>
              <a:t>Hybrid-store (OLAP):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31" y="2960914"/>
            <a:ext cx="8582631" cy="29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Layouts</a:t>
            </a:r>
            <a:r>
              <a:rPr lang="en-US" altLang="zh-CN" b="1" dirty="0"/>
              <a:t> </a:t>
            </a:r>
            <a:r>
              <a:rPr lang="en-US" altLang="zh-CN" b="1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Hybrid-store (HTAP):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8" y="2492348"/>
            <a:ext cx="6589489" cy="397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Layouts </a:t>
            </a:r>
            <a:r>
              <a:rPr lang="en-US" altLang="zh-CN" b="1" dirty="0" smtClean="0"/>
              <a:t>(4)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Wide table, Row-store, Column ordering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15216"/>
            <a:ext cx="5752192" cy="40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Workload-Aware Storage</a:t>
            </a:r>
            <a:endParaRPr lang="zh-CN" altLang="en-US" b="1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" y="2273614"/>
            <a:ext cx="8698891" cy="3250886"/>
          </a:xfrm>
        </p:spPr>
      </p:pic>
    </p:spTree>
    <p:extLst>
      <p:ext uri="{BB962C8B-B14F-4D97-AF65-F5344CB8AC3E}">
        <p14:creationId xmlns:p14="http://schemas.microsoft.com/office/powerpoint/2010/main" val="41691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Presentation List (1)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Zhang Tao, 4/25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Skew-Aware Automatic Database Partitioning in Shared-Nothing, Parallel OLTP </a:t>
            </a:r>
            <a:r>
              <a:rPr lang="en-US" altLang="zh-CN" dirty="0" smtClean="0">
                <a:solidFill>
                  <a:schemeClr val="accent2"/>
                </a:solidFill>
              </a:rPr>
              <a:t>Systems (SIGMOD 12)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E-Store</a:t>
            </a:r>
            <a:r>
              <a:rPr lang="en-US" altLang="zh-CN" dirty="0">
                <a:solidFill>
                  <a:schemeClr val="accent2"/>
                </a:solidFill>
              </a:rPr>
              <a:t>: Fine-Grained Elastic Partitioning for Distributed Transaction Processing </a:t>
            </a:r>
            <a:r>
              <a:rPr lang="en-US" altLang="zh-CN" dirty="0" smtClean="0">
                <a:solidFill>
                  <a:schemeClr val="accent2"/>
                </a:solidFill>
              </a:rPr>
              <a:t>Systems (VLDB 14)</a:t>
            </a:r>
          </a:p>
          <a:p>
            <a:pPr marL="457200" lvl="1" indent="0">
              <a:buNone/>
            </a:pPr>
            <a:r>
              <a:rPr lang="en-US" altLang="zh-CN" i="1" dirty="0" smtClean="0">
                <a:solidFill>
                  <a:schemeClr val="accent5"/>
                </a:solidFill>
              </a:rPr>
              <a:t>Adaptive partitioning -&gt; load skewness, distributed transaction</a:t>
            </a:r>
          </a:p>
          <a:p>
            <a:r>
              <a:rPr lang="en-US" altLang="zh-CN" dirty="0" smtClean="0"/>
              <a:t>Zhang </a:t>
            </a:r>
            <a:r>
              <a:rPr lang="en-US" altLang="zh-CN" dirty="0" err="1" smtClean="0"/>
              <a:t>Yanfei</a:t>
            </a:r>
            <a:r>
              <a:rPr lang="en-US" altLang="zh-CN" dirty="0" smtClean="0"/>
              <a:t>, 5/2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Schism: </a:t>
            </a:r>
            <a:r>
              <a:rPr lang="en-US" altLang="zh-CN" dirty="0" smtClean="0">
                <a:solidFill>
                  <a:schemeClr val="accent2"/>
                </a:solidFill>
              </a:rPr>
              <a:t>a Workload-Driven </a:t>
            </a:r>
            <a:r>
              <a:rPr lang="en-US" altLang="zh-CN" dirty="0">
                <a:solidFill>
                  <a:schemeClr val="accent2"/>
                </a:solidFill>
              </a:rPr>
              <a:t>Approach to Database Replication and </a:t>
            </a:r>
            <a:r>
              <a:rPr lang="en-US" altLang="zh-CN" dirty="0" smtClean="0">
                <a:solidFill>
                  <a:schemeClr val="accent2"/>
                </a:solidFill>
              </a:rPr>
              <a:t>Partitioning (VLDB 10)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SWORD</a:t>
            </a:r>
            <a:r>
              <a:rPr lang="en-US" altLang="zh-CN" dirty="0">
                <a:solidFill>
                  <a:schemeClr val="accent2"/>
                </a:solidFill>
              </a:rPr>
              <a:t>: workload-aware data placement and replica selection for cloud data management </a:t>
            </a:r>
            <a:r>
              <a:rPr lang="en-US" altLang="zh-CN" dirty="0" smtClean="0">
                <a:solidFill>
                  <a:schemeClr val="accent2"/>
                </a:solidFill>
              </a:rPr>
              <a:t>systems (EDBT 13)</a:t>
            </a:r>
          </a:p>
          <a:p>
            <a:pPr marL="457200" lvl="1" indent="0">
              <a:buNone/>
            </a:pPr>
            <a:r>
              <a:rPr lang="en-US" altLang="zh-CN" i="1" dirty="0">
                <a:solidFill>
                  <a:schemeClr val="accent5"/>
                </a:solidFill>
              </a:rPr>
              <a:t>Adaptive partitioning </a:t>
            </a:r>
            <a:r>
              <a:rPr lang="en-US" altLang="zh-CN" i="1" dirty="0" smtClean="0">
                <a:solidFill>
                  <a:schemeClr val="accent5"/>
                </a:solidFill>
              </a:rPr>
              <a:t>&amp; replication -&gt; distributed </a:t>
            </a:r>
            <a:r>
              <a:rPr lang="en-US" altLang="zh-CN" i="1" dirty="0">
                <a:solidFill>
                  <a:schemeClr val="accent5"/>
                </a:solidFill>
              </a:rPr>
              <a:t>transaction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3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</a:t>
            </a:r>
            <a:r>
              <a:rPr lang="en-US" altLang="zh-CN" b="1" dirty="0" smtClean="0"/>
              <a:t>artitioning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</a:t>
            </a:r>
            <a:r>
              <a:rPr lang="en-US" altLang="zh-CN" b="1" dirty="0" smtClean="0"/>
              <a:t>ound-robin: </a:t>
            </a:r>
            <a:r>
              <a:rPr lang="en-US" altLang="zh-CN" dirty="0" smtClean="0"/>
              <a:t>send </a:t>
            </a:r>
            <a:r>
              <a:rPr lang="en-US" altLang="zh-CN" dirty="0"/>
              <a:t>each successive tuple to a different </a:t>
            </a:r>
            <a:r>
              <a:rPr lang="en-US" altLang="zh-CN" dirty="0" smtClean="0"/>
              <a:t>partition; </a:t>
            </a:r>
          </a:p>
          <a:p>
            <a:r>
              <a:rPr lang="en-US" altLang="zh-CN" b="1" dirty="0" smtClean="0"/>
              <a:t>Range: </a:t>
            </a:r>
            <a:r>
              <a:rPr lang="en-US" altLang="zh-CN" dirty="0" smtClean="0"/>
              <a:t>divide </a:t>
            </a:r>
            <a:r>
              <a:rPr lang="en-US" altLang="zh-CN" dirty="0"/>
              <a:t>up tuples according to a set of </a:t>
            </a:r>
            <a:r>
              <a:rPr lang="en-US" altLang="zh-CN" dirty="0" smtClean="0"/>
              <a:t>predicates (e.g., </a:t>
            </a:r>
            <a:r>
              <a:rPr lang="en-US" altLang="zh-CN" i="1" dirty="0" smtClean="0"/>
              <a:t>c1 &gt;= 0 &amp; c1 &lt; 10 &amp; c2 is True</a:t>
            </a:r>
            <a:r>
              <a:rPr lang="en-US" altLang="zh-CN" dirty="0" smtClean="0"/>
              <a:t>);</a:t>
            </a:r>
          </a:p>
          <a:p>
            <a:r>
              <a:rPr lang="en-US" altLang="zh-CN" b="1" dirty="0" smtClean="0"/>
              <a:t>Hash: </a:t>
            </a:r>
            <a:r>
              <a:rPr lang="en-US" altLang="zh-CN" dirty="0" smtClean="0"/>
              <a:t>assign </a:t>
            </a:r>
            <a:r>
              <a:rPr lang="en-US" altLang="zh-CN" dirty="0"/>
              <a:t>tuples to partitions by hashing </a:t>
            </a:r>
            <a:r>
              <a:rPr lang="en-US" altLang="zh-CN" dirty="0" smtClean="0"/>
              <a:t>them.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2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Presentation List </a:t>
            </a:r>
            <a:r>
              <a:rPr lang="en-US" altLang="zh-CN" b="1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Zhang </a:t>
            </a:r>
            <a:r>
              <a:rPr lang="en-US" altLang="zh-CN" dirty="0" err="1" smtClean="0"/>
              <a:t>Xiaolei</a:t>
            </a:r>
            <a:r>
              <a:rPr lang="en-US" altLang="zh-CN" dirty="0" smtClean="0"/>
              <a:t>, 5/9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Amoeba: A Shape changing Storage System for Big </a:t>
            </a:r>
            <a:r>
              <a:rPr lang="en-US" altLang="zh-CN" dirty="0" smtClean="0">
                <a:solidFill>
                  <a:schemeClr val="accent2"/>
                </a:solidFill>
              </a:rPr>
              <a:t>Data (VLDB Demo 16)</a:t>
            </a:r>
          </a:p>
          <a:p>
            <a:pPr lvl="1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accent2"/>
                </a:solidFill>
              </a:rPr>
              <a:t>AdaptDB</a:t>
            </a:r>
            <a:r>
              <a:rPr lang="en-US" altLang="zh-CN" dirty="0">
                <a:solidFill>
                  <a:schemeClr val="accent2"/>
                </a:solidFill>
              </a:rPr>
              <a:t>: Adaptive Partitioning for Distributed </a:t>
            </a:r>
            <a:r>
              <a:rPr lang="en-US" altLang="zh-CN" dirty="0" smtClean="0">
                <a:solidFill>
                  <a:schemeClr val="accent2"/>
                </a:solidFill>
              </a:rPr>
              <a:t>Joins (VLDB 17)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Locality-aware </a:t>
            </a:r>
            <a:r>
              <a:rPr lang="en-US" altLang="zh-CN" dirty="0">
                <a:solidFill>
                  <a:schemeClr val="accent2"/>
                </a:solidFill>
              </a:rPr>
              <a:t>Partitioning in Parallel Database </a:t>
            </a:r>
            <a:r>
              <a:rPr lang="en-US" altLang="zh-CN" dirty="0" smtClean="0">
                <a:solidFill>
                  <a:schemeClr val="accent2"/>
                </a:solidFill>
              </a:rPr>
              <a:t>Systems (SIGMOD 15)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i="1" dirty="0">
                <a:solidFill>
                  <a:schemeClr val="accent5"/>
                </a:solidFill>
              </a:rPr>
              <a:t>Adaptive partitioning </a:t>
            </a:r>
            <a:r>
              <a:rPr lang="en-US" altLang="zh-CN" i="1" dirty="0" smtClean="0">
                <a:solidFill>
                  <a:schemeClr val="accent5"/>
                </a:solidFill>
              </a:rPr>
              <a:t>-&gt; network transmission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Zhang </a:t>
            </a:r>
            <a:r>
              <a:rPr lang="en-US" altLang="zh-CN" dirty="0" err="1" smtClean="0"/>
              <a:t>Chunxi</a:t>
            </a:r>
            <a:r>
              <a:rPr lang="en-US" altLang="zh-CN" dirty="0" smtClean="0"/>
              <a:t>, 5/16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H2O</a:t>
            </a:r>
            <a:r>
              <a:rPr lang="en-US" altLang="zh-CN" dirty="0">
                <a:solidFill>
                  <a:schemeClr val="accent2"/>
                </a:solidFill>
              </a:rPr>
              <a:t>: A Hands-free Adaptive </a:t>
            </a:r>
            <a:r>
              <a:rPr lang="en-US" altLang="zh-CN" dirty="0" smtClean="0">
                <a:solidFill>
                  <a:schemeClr val="accent2"/>
                </a:solidFill>
              </a:rPr>
              <a:t>Store (SIGMOD 14)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Bridging </a:t>
            </a:r>
            <a:r>
              <a:rPr lang="en-US" altLang="zh-CN" dirty="0">
                <a:solidFill>
                  <a:schemeClr val="accent2"/>
                </a:solidFill>
              </a:rPr>
              <a:t>the Archipelago between Row-Stores and Column-Stores for Hybrid </a:t>
            </a:r>
            <a:r>
              <a:rPr lang="en-US" altLang="zh-CN" dirty="0" smtClean="0">
                <a:solidFill>
                  <a:schemeClr val="accent2"/>
                </a:solidFill>
              </a:rPr>
              <a:t>Workloads (SIGMOD 16)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Wide </a:t>
            </a:r>
            <a:r>
              <a:rPr lang="en-US" altLang="zh-CN" dirty="0">
                <a:solidFill>
                  <a:schemeClr val="accent2"/>
                </a:solidFill>
              </a:rPr>
              <a:t>Table Layout Optimization based on Column Ordering and </a:t>
            </a:r>
            <a:r>
              <a:rPr lang="en-US" altLang="zh-CN" dirty="0" smtClean="0">
                <a:solidFill>
                  <a:schemeClr val="accent2"/>
                </a:solidFill>
              </a:rPr>
              <a:t>Duplication (SIGMOD 17)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i="1" dirty="0" smtClean="0">
                <a:solidFill>
                  <a:schemeClr val="accent5"/>
                </a:solidFill>
              </a:rPr>
              <a:t>Adaptive layouts -&gt; </a:t>
            </a:r>
            <a:r>
              <a:rPr lang="en-US" altLang="zh-CN" i="1" dirty="0">
                <a:solidFill>
                  <a:schemeClr val="accent5"/>
                </a:solidFill>
              </a:rPr>
              <a:t>data access </a:t>
            </a:r>
            <a:r>
              <a:rPr lang="en-US" altLang="zh-CN" i="1" dirty="0" smtClean="0">
                <a:solidFill>
                  <a:schemeClr val="accent5"/>
                </a:solidFill>
              </a:rPr>
              <a:t>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8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624318" y="2486025"/>
            <a:ext cx="5770893" cy="157162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Thanks!</a:t>
            </a:r>
            <a:b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&amp; A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5"/>
    </mc:Choice>
    <mc:Fallback xmlns="">
      <p:transition spd="slow" advTm="276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Round-robin</a:t>
            </a:r>
            <a:endParaRPr lang="zh-CN" altLang="en-US" b="1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10" y="1825625"/>
            <a:ext cx="6573979" cy="4351338"/>
          </a:xfrm>
        </p:spPr>
      </p:pic>
    </p:spTree>
    <p:extLst>
      <p:ext uri="{BB962C8B-B14F-4D97-AF65-F5344CB8AC3E}">
        <p14:creationId xmlns:p14="http://schemas.microsoft.com/office/powerpoint/2010/main" val="21996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Range</a:t>
            </a:r>
            <a:endParaRPr lang="zh-CN" altLang="en-US" b="1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15" y="1825625"/>
            <a:ext cx="6618370" cy="4351338"/>
          </a:xfrm>
        </p:spPr>
      </p:pic>
    </p:spTree>
    <p:extLst>
      <p:ext uri="{BB962C8B-B14F-4D97-AF65-F5344CB8AC3E}">
        <p14:creationId xmlns:p14="http://schemas.microsoft.com/office/powerpoint/2010/main" val="10230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Hash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25" y="1825625"/>
            <a:ext cx="6699950" cy="4351338"/>
          </a:xfrm>
        </p:spPr>
      </p:pic>
    </p:spTree>
    <p:extLst>
      <p:ext uri="{BB962C8B-B14F-4D97-AF65-F5344CB8AC3E}">
        <p14:creationId xmlns:p14="http://schemas.microsoft.com/office/powerpoint/2010/main" val="12779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Partitioning &amp; Load balance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oad balance: data, workload.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577250"/>
            <a:ext cx="7054850" cy="379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Partitioning &amp; Load balance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oad balance: data, workload.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584076"/>
            <a:ext cx="7289800" cy="403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200" b="1" dirty="0"/>
              <a:t>Partitioning &amp; Network transmission</a:t>
            </a:r>
            <a:endParaRPr lang="zh-CN" altLang="en-US" sz="4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 * from T</a:t>
            </a:r>
            <a:r>
              <a:rPr lang="en-US" altLang="zh-CN" sz="2400" dirty="0" smtClean="0"/>
              <a:t>1</a:t>
            </a:r>
            <a:r>
              <a:rPr lang="en-US" altLang="zh-CN" dirty="0" smtClean="0"/>
              <a:t>, T</a:t>
            </a:r>
            <a:r>
              <a:rPr lang="en-US" altLang="zh-CN" sz="2400" dirty="0" smtClean="0"/>
              <a:t>2</a:t>
            </a:r>
            <a:r>
              <a:rPr lang="en-US" altLang="zh-CN" dirty="0" smtClean="0"/>
              <a:t> where T</a:t>
            </a:r>
            <a:r>
              <a:rPr lang="en-US" altLang="zh-CN" sz="2400" dirty="0" smtClean="0"/>
              <a:t>1</a:t>
            </a:r>
            <a:r>
              <a:rPr lang="en-US" altLang="zh-CN" dirty="0" smtClean="0"/>
              <a:t>.key = T</a:t>
            </a:r>
            <a:r>
              <a:rPr lang="en-US" altLang="zh-CN" sz="2400" dirty="0" smtClean="0"/>
              <a:t>2</a:t>
            </a:r>
            <a:r>
              <a:rPr lang="en-US" altLang="zh-CN" dirty="0" smtClean="0"/>
              <a:t>.fk;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60" y="2712546"/>
            <a:ext cx="6164079" cy="38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</TotalTime>
  <Words>676</Words>
  <Application>Microsoft Office PowerPoint</Application>
  <PresentationFormat>全屏显示(4:3)</PresentationFormat>
  <Paragraphs>94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Workload-Aware Storage   Adaptive partitioning,  replication and layouts</vt:lpstr>
      <vt:lpstr>Storage</vt:lpstr>
      <vt:lpstr>Partitioning</vt:lpstr>
      <vt:lpstr>Round-robin</vt:lpstr>
      <vt:lpstr>Range</vt:lpstr>
      <vt:lpstr>Hash</vt:lpstr>
      <vt:lpstr>Partitioning &amp; Load balance</vt:lpstr>
      <vt:lpstr>Partitioning &amp; Load balance</vt:lpstr>
      <vt:lpstr>Partitioning &amp; Network transmission</vt:lpstr>
      <vt:lpstr>Partitioning &amp; Network transmission</vt:lpstr>
      <vt:lpstr>Partitioning &amp; Network transmission</vt:lpstr>
      <vt:lpstr>2PC Protocol</vt:lpstr>
      <vt:lpstr>Partitioning &amp; Distributed transaction</vt:lpstr>
      <vt:lpstr>Partitioning &amp; Distributed transaction</vt:lpstr>
      <vt:lpstr>Partitioning &amp; Distributed transaction</vt:lpstr>
      <vt:lpstr>Replication</vt:lpstr>
      <vt:lpstr>Replication (synchronization)</vt:lpstr>
      <vt:lpstr>Replication (asynchronization)</vt:lpstr>
      <vt:lpstr>Replication (asynchronization - 2)</vt:lpstr>
      <vt:lpstr>Replication (paxos)</vt:lpstr>
      <vt:lpstr>Replication &amp; Network transmission</vt:lpstr>
      <vt:lpstr>Replication &amp; Network transmission</vt:lpstr>
      <vt:lpstr>Replication &amp; Distributed transaction</vt:lpstr>
      <vt:lpstr>Layouts (1)</vt:lpstr>
      <vt:lpstr>Layouts (2)</vt:lpstr>
      <vt:lpstr>Layouts (3)</vt:lpstr>
      <vt:lpstr>Layouts (4)</vt:lpstr>
      <vt:lpstr>Workload-Aware Storage</vt:lpstr>
      <vt:lpstr>Presentation List (1)</vt:lpstr>
      <vt:lpstr>Presentation List (2)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18117125002@163.com</dc:creator>
  <cp:lastModifiedBy>LiYuming</cp:lastModifiedBy>
  <cp:revision>295</cp:revision>
  <dcterms:created xsi:type="dcterms:W3CDTF">2018-04-14T12:32:09Z</dcterms:created>
  <dcterms:modified xsi:type="dcterms:W3CDTF">2018-04-18T04:25:15Z</dcterms:modified>
</cp:coreProperties>
</file>