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46"/>
  </p:notesMasterIdLst>
  <p:sldIdLst>
    <p:sldId id="262" r:id="rId3"/>
    <p:sldId id="282" r:id="rId4"/>
    <p:sldId id="290" r:id="rId5"/>
    <p:sldId id="291" r:id="rId6"/>
    <p:sldId id="292" r:id="rId7"/>
    <p:sldId id="294" r:id="rId8"/>
    <p:sldId id="296" r:id="rId9"/>
    <p:sldId id="297" r:id="rId10"/>
    <p:sldId id="293" r:id="rId11"/>
    <p:sldId id="298" r:id="rId12"/>
    <p:sldId id="299" r:id="rId13"/>
    <p:sldId id="303" r:id="rId14"/>
    <p:sldId id="300" r:id="rId15"/>
    <p:sldId id="301" r:id="rId16"/>
    <p:sldId id="281" r:id="rId17"/>
    <p:sldId id="265" r:id="rId18"/>
    <p:sldId id="266" r:id="rId19"/>
    <p:sldId id="267" r:id="rId20"/>
    <p:sldId id="268" r:id="rId21"/>
    <p:sldId id="269" r:id="rId22"/>
    <p:sldId id="270" r:id="rId23"/>
    <p:sldId id="264" r:id="rId24"/>
    <p:sldId id="263" r:id="rId25"/>
    <p:sldId id="271" r:id="rId26"/>
    <p:sldId id="283" r:id="rId27"/>
    <p:sldId id="279" r:id="rId28"/>
    <p:sldId id="284" r:id="rId29"/>
    <p:sldId id="288" r:id="rId30"/>
    <p:sldId id="285" r:id="rId31"/>
    <p:sldId id="305" r:id="rId32"/>
    <p:sldId id="286" r:id="rId33"/>
    <p:sldId id="287" r:id="rId34"/>
    <p:sldId id="272" r:id="rId35"/>
    <p:sldId id="273" r:id="rId36"/>
    <p:sldId id="274" r:id="rId37"/>
    <p:sldId id="276" r:id="rId38"/>
    <p:sldId id="275" r:id="rId39"/>
    <p:sldId id="277" r:id="rId40"/>
    <p:sldId id="304" r:id="rId41"/>
    <p:sldId id="289" r:id="rId42"/>
    <p:sldId id="302" r:id="rId43"/>
    <p:sldId id="278" r:id="rId44"/>
    <p:sldId id="280" r:id="rId45"/>
  </p:sldIdLst>
  <p:sldSz cx="9144000" cy="6858000" type="screen4x3"/>
  <p:notesSz cx="6858000" cy="9144000"/>
  <p:defaultTextStyle>
    <a:defPPr>
      <a:defRPr lang="zh-CN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6" autoAdjust="0"/>
    <p:restoredTop sz="75186" autoAdjust="0"/>
  </p:normalViewPr>
  <p:slideViewPr>
    <p:cSldViewPr snapToGrid="0">
      <p:cViewPr varScale="1">
        <p:scale>
          <a:sx n="68" d="100"/>
          <a:sy n="68" d="100"/>
        </p:scale>
        <p:origin x="8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116FC-F7BC-4FA6-915F-630B74C63A48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2409B-0A2A-4C0A-B30D-A44996F97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209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402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098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CP</a:t>
            </a:r>
            <a:r>
              <a:rPr lang="zh-CN" altLang="en-US" dirty="0" smtClean="0"/>
              <a:t>：手动选择最大的</a:t>
            </a:r>
            <a:r>
              <a:rPr lang="en-US" altLang="zh-CN" dirty="0" err="1" smtClean="0"/>
              <a:t>linitem</a:t>
            </a:r>
            <a:r>
              <a:rPr lang="zh-CN" altLang="en-US" dirty="0" smtClean="0"/>
              <a:t>表和它的最大连接表</a:t>
            </a:r>
            <a:r>
              <a:rPr lang="en-US" altLang="zh-CN" dirty="0" smtClean="0"/>
              <a:t>orders co-partition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）在他们的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属性上，其他表全复制。</a:t>
            </a:r>
            <a:endParaRPr lang="en-US" altLang="zh-CN" dirty="0" smtClean="0"/>
          </a:p>
          <a:p>
            <a:r>
              <a:rPr lang="en-US" altLang="zh-CN" dirty="0" smtClean="0"/>
              <a:t>SD (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 small tables)</a:t>
            </a:r>
            <a:r>
              <a:rPr lang="zh-CN" altLang="en-US" dirty="0" smtClean="0"/>
              <a:t>：从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中清除小表（例如</a:t>
            </a:r>
            <a:r>
              <a:rPr lang="en-US" altLang="zh-CN" dirty="0" smtClean="0"/>
              <a:t>nation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supplier</a:t>
            </a:r>
            <a:r>
              <a:rPr lang="zh-CN" altLang="en-US" dirty="0" smtClean="0"/>
              <a:t>），全复制这些小表到所有节点。</a:t>
            </a:r>
            <a:endParaRPr lang="en-US" altLang="zh-CN" dirty="0" smtClean="0"/>
          </a:p>
          <a:p>
            <a:r>
              <a:rPr lang="en-US" altLang="zh-CN" dirty="0" smtClean="0"/>
              <a:t>SD (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 data-redundancy, 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 small tables)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customer—orders—</a:t>
            </a:r>
            <a:r>
              <a:rPr lang="en-US" altLang="zh-CN" dirty="0" err="1" smtClean="0"/>
              <a:t>lineitem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part—</a:t>
            </a:r>
            <a:r>
              <a:rPr lang="en-US" altLang="zh-CN" dirty="0" err="1" smtClean="0"/>
              <a:t>partsupp</a:t>
            </a:r>
            <a:r>
              <a:rPr lang="zh-CN" altLang="en-US" dirty="0" smtClean="0"/>
              <a:t>；无数据冗余</a:t>
            </a:r>
            <a:endParaRPr lang="en-US" altLang="zh-CN" dirty="0" smtClean="0"/>
          </a:p>
          <a:p>
            <a:r>
              <a:rPr lang="en-US" altLang="zh-CN" dirty="0" smtClean="0"/>
              <a:t>W D (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 small tables)</a:t>
            </a:r>
            <a:r>
              <a:rPr lang="zh-CN" altLang="en-US" dirty="0" smtClean="0"/>
              <a:t>：清除小表，</a:t>
            </a:r>
            <a:r>
              <a:rPr lang="en-US" altLang="zh-CN" dirty="0" smtClean="0"/>
              <a:t>22query </a:t>
            </a:r>
            <a:r>
              <a:rPr lang="zh-CN" altLang="en-US" dirty="0" smtClean="0"/>
              <a:t>第一阶段缩小到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个，第二阶段缩小到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06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CP</a:t>
            </a:r>
            <a:r>
              <a:rPr lang="zh-CN" altLang="en-US" dirty="0" smtClean="0"/>
              <a:t>：手动选择最大的</a:t>
            </a:r>
            <a:r>
              <a:rPr lang="en-US" altLang="zh-CN" dirty="0" err="1" smtClean="0"/>
              <a:t>linitem</a:t>
            </a:r>
            <a:r>
              <a:rPr lang="zh-CN" altLang="en-US" dirty="0" smtClean="0"/>
              <a:t>表和它的最大连接表</a:t>
            </a:r>
            <a:r>
              <a:rPr lang="en-US" altLang="zh-CN" dirty="0" smtClean="0"/>
              <a:t>orders co-partition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）在他们的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属性上，其他表全复制。</a:t>
            </a:r>
            <a:endParaRPr lang="en-US" altLang="zh-CN" dirty="0" smtClean="0"/>
          </a:p>
          <a:p>
            <a:r>
              <a:rPr lang="en-US" altLang="zh-CN" dirty="0" smtClean="0"/>
              <a:t>SD (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 small tables)</a:t>
            </a:r>
            <a:r>
              <a:rPr lang="zh-CN" altLang="en-US" dirty="0" smtClean="0"/>
              <a:t>：从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中清除小表（例如</a:t>
            </a:r>
            <a:r>
              <a:rPr lang="en-US" altLang="zh-CN" dirty="0" smtClean="0"/>
              <a:t>nation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supplier</a:t>
            </a:r>
            <a:r>
              <a:rPr lang="zh-CN" altLang="en-US" dirty="0" smtClean="0"/>
              <a:t>），全复制这些小表到所有节点。</a:t>
            </a:r>
            <a:endParaRPr lang="en-US" altLang="zh-CN" dirty="0" smtClean="0"/>
          </a:p>
          <a:p>
            <a:r>
              <a:rPr lang="en-US" altLang="zh-CN" dirty="0" smtClean="0"/>
              <a:t>SD (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 data-redundancy, 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 small tables)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customer—orders—</a:t>
            </a:r>
            <a:r>
              <a:rPr lang="en-US" altLang="zh-CN" dirty="0" err="1" smtClean="0"/>
              <a:t>lineitem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part—</a:t>
            </a:r>
            <a:r>
              <a:rPr lang="en-US" altLang="zh-CN" dirty="0" err="1" smtClean="0"/>
              <a:t>partsupp</a:t>
            </a:r>
            <a:r>
              <a:rPr lang="zh-CN" altLang="en-US" dirty="0" smtClean="0"/>
              <a:t>；无数据冗余</a:t>
            </a:r>
            <a:endParaRPr lang="en-US" altLang="zh-CN" dirty="0" smtClean="0"/>
          </a:p>
          <a:p>
            <a:r>
              <a:rPr lang="en-US" altLang="zh-CN" dirty="0" smtClean="0"/>
              <a:t>W D (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 small tables)</a:t>
            </a:r>
            <a:r>
              <a:rPr lang="zh-CN" altLang="en-US" dirty="0" smtClean="0"/>
              <a:t>：清除小表，</a:t>
            </a:r>
            <a:r>
              <a:rPr lang="en-US" altLang="zh-CN" dirty="0" smtClean="0"/>
              <a:t>22query </a:t>
            </a:r>
            <a:r>
              <a:rPr lang="zh-CN" altLang="en-US" dirty="0" smtClean="0"/>
              <a:t>第一阶段缩小到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个，第二阶段缩小到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652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当涉及远程操作时，运行时间更高，例如</a:t>
            </a:r>
            <a:r>
              <a:rPr lang="en-US" altLang="zh-CN" dirty="0" smtClean="0"/>
              <a:t>17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SD 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 redundancy</a:t>
            </a:r>
            <a:r>
              <a:rPr lang="zh-CN" altLang="en-US" dirty="0" smtClean="0"/>
              <a:t>比</a:t>
            </a:r>
            <a:r>
              <a:rPr lang="en-US" altLang="zh-CN" dirty="0" smtClean="0"/>
              <a:t>SD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WD</a:t>
            </a:r>
            <a:r>
              <a:rPr lang="zh-CN" altLang="en-US" dirty="0" smtClean="0"/>
              <a:t>更差。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当无远程操作，但是数据冗余高时，性能也会降低，例如</a:t>
            </a:r>
            <a:r>
              <a:rPr lang="en-US" altLang="zh-CN" dirty="0" smtClean="0"/>
              <a:t>9,11,16,17</a:t>
            </a:r>
            <a:r>
              <a:rPr lang="zh-CN" altLang="en-US" dirty="0" smtClean="0"/>
              <a:t>比较</a:t>
            </a:r>
            <a:r>
              <a:rPr lang="en-US" altLang="zh-CN" dirty="0" err="1" smtClean="0"/>
              <a:t>cp</a:t>
            </a:r>
            <a:r>
              <a:rPr lang="zh-CN" altLang="en-US" dirty="0" smtClean="0"/>
              <a:t>与其他方法。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789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46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889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write-multiple</a:t>
            </a:r>
            <a:r>
              <a:rPr lang="zh-CN" altLang="en-US" dirty="0" smtClean="0"/>
              <a:t>，表示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相比时的代价，当</a:t>
            </a:r>
            <a:r>
              <a:rPr lang="en-US" altLang="zh-CN" dirty="0" smtClean="0"/>
              <a:t>c=0</a:t>
            </a:r>
            <a:r>
              <a:rPr lang="zh-CN" altLang="en-US" dirty="0" smtClean="0"/>
              <a:t>时表示表示更新频繁，</a:t>
            </a:r>
            <a:r>
              <a:rPr lang="en-US" altLang="zh-CN" dirty="0" smtClean="0"/>
              <a:t>c=</a:t>
            </a:r>
            <a:r>
              <a:rPr lang="zh-CN" altLang="en-US" dirty="0" smtClean="0"/>
              <a:t>无穷大时表示</a:t>
            </a:r>
            <a:r>
              <a:rPr lang="en-US" altLang="zh-CN" dirty="0" smtClean="0"/>
              <a:t>no-partition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960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IOT</a:t>
            </a:r>
            <a:r>
              <a:rPr lang="zh-CN" altLang="en-US" dirty="0" smtClean="0"/>
              <a:t>数据集，表示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的旅程信息。包含一个事实表有</a:t>
            </a:r>
            <a:r>
              <a:rPr lang="en-US" altLang="zh-CN" dirty="0" smtClean="0"/>
              <a:t>148</a:t>
            </a:r>
            <a:r>
              <a:rPr lang="zh-CN" altLang="en-US" dirty="0" smtClean="0"/>
              <a:t>列，</a:t>
            </a:r>
            <a:r>
              <a:rPr lang="en-US" altLang="zh-CN" dirty="0" smtClean="0"/>
              <a:t>705GB</a:t>
            </a:r>
            <a:r>
              <a:rPr lang="zh-CN" altLang="en-US" dirty="0" smtClean="0"/>
              <a:t>大小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964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342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实验用</a:t>
            </a:r>
            <a:r>
              <a:rPr lang="en-US" altLang="zh-CN" dirty="0" err="1" smtClean="0"/>
              <a:t>lineitem</a:t>
            </a:r>
            <a:r>
              <a:rPr lang="zh-CN" altLang="en-US" dirty="0" smtClean="0"/>
              <a:t>表和</a:t>
            </a:r>
            <a:r>
              <a:rPr lang="en-US" altLang="zh-CN" dirty="0" smtClean="0"/>
              <a:t>orders</a:t>
            </a:r>
            <a:r>
              <a:rPr lang="zh-CN" altLang="en-US" dirty="0" smtClean="0"/>
              <a:t>表进行连接，</a:t>
            </a:r>
            <a:r>
              <a:rPr lang="en-US" altLang="zh-CN" dirty="0" smtClean="0"/>
              <a:t>SF=1000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 spark on 10 nodes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刚才那篇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中提到的分区方法并不能针对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，仅仅简单的适应范围谓词。给一个例子，因为在</a:t>
            </a:r>
            <a:r>
              <a:rPr lang="en-US" altLang="zh-CN" dirty="0" smtClean="0"/>
              <a:t>amoeba</a:t>
            </a:r>
            <a:r>
              <a:rPr lang="zh-CN" altLang="en-US" dirty="0" smtClean="0"/>
              <a:t>中每张表进行了不同的自适应，所以表最后会被分区根据不同的属性和范围，导致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时需要在机器间移动大量的表。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946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在商用硬件上过多的数据传输会降低查询的执行性能</a:t>
            </a:r>
            <a:endParaRPr lang="en-US" altLang="zh-CN" dirty="0" smtClean="0"/>
          </a:p>
          <a:p>
            <a:r>
              <a:rPr lang="en-US" altLang="zh-CN" dirty="0" smtClean="0"/>
              <a:t>2.REF</a:t>
            </a:r>
            <a:r>
              <a:rPr lang="zh-CN" altLang="en-US" dirty="0" smtClean="0"/>
              <a:t>中，不同于外键约束的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条件或传入的外键都不支持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，针对分析型负载，数据被加载到</a:t>
            </a:r>
            <a:r>
              <a:rPr lang="en-US" altLang="zh-CN" dirty="0" smtClean="0"/>
              <a:t>bulks</a:t>
            </a:r>
            <a:r>
              <a:rPr lang="zh-CN" altLang="en-US" dirty="0" smtClean="0"/>
              <a:t>，表可以</a:t>
            </a:r>
            <a:r>
              <a:rPr lang="en-US" altLang="zh-CN" dirty="0" smtClean="0"/>
              <a:t>co-partitioned</a:t>
            </a:r>
            <a:r>
              <a:rPr lang="zh-CN" altLang="en-US" dirty="0" smtClean="0"/>
              <a:t>通过给定的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谓词。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，但是对于一个给定的数据库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手工地找到最好的分区使得数据局部性达到最大是很困难的，而且现在的自动分区算法并不能根据我们的</a:t>
            </a:r>
            <a:r>
              <a:rPr lang="en-US" altLang="zh-CN" dirty="0" smtClean="0"/>
              <a:t>PREF</a:t>
            </a:r>
            <a:r>
              <a:rPr lang="zh-CN" altLang="en-US" dirty="0" smtClean="0"/>
              <a:t>分区来进行自动的分区设计。因此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，我们设计了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113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数据被分配到多个分区树上，一个表一个常用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属性一个分区树，当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属性变化时，数据块会自动变化从一个分区树移到另一个分区树。</a:t>
            </a:r>
            <a:endParaRPr lang="en-US" altLang="zh-CN" dirty="0" smtClean="0"/>
          </a:p>
          <a:p>
            <a:r>
              <a:rPr lang="zh-CN" altLang="en-US" dirty="0" smtClean="0"/>
              <a:t>分区树可能有两层，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22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因此，在不同分区上建立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表会导致不同的</a:t>
            </a:r>
            <a:r>
              <a:rPr lang="en-US" altLang="zh-CN" dirty="0" smtClean="0"/>
              <a:t>cost</a:t>
            </a:r>
          </a:p>
          <a:p>
            <a:r>
              <a:rPr lang="en-US" altLang="zh-CN" dirty="0" smtClean="0"/>
              <a:t>Finding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the optimal collection of partitions to read is NP-Hard.</a:t>
            </a:r>
          </a:p>
          <a:p>
            <a:r>
              <a:rPr lang="en-US" altLang="zh-CN" dirty="0" smtClean="0"/>
              <a:t>Hyper-join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9991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但是，解这个问题时指数级的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525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Shuffle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join</a:t>
            </a:r>
            <a:r>
              <a:rPr lang="zh-CN" altLang="en-US" baseline="0" dirty="0" smtClean="0"/>
              <a:t>分两个阶段，首先第一个阶段</a:t>
            </a:r>
            <a:r>
              <a:rPr lang="en-US" altLang="zh-CN" baseline="0" dirty="0" smtClean="0"/>
              <a:t>map</a:t>
            </a:r>
            <a:r>
              <a:rPr lang="zh-CN" altLang="en-US" baseline="0" dirty="0" smtClean="0"/>
              <a:t>任务被创建读取</a:t>
            </a:r>
            <a:r>
              <a:rPr lang="en-US" altLang="zh-CN" baseline="0" dirty="0" smtClean="0"/>
              <a:t>HDFS</a:t>
            </a:r>
            <a:r>
              <a:rPr lang="zh-CN" altLang="en-US" baseline="0" dirty="0" smtClean="0"/>
              <a:t>中的数据快，然后根据分区函数（</a:t>
            </a:r>
            <a:r>
              <a:rPr lang="en-US" altLang="zh-CN" baseline="0" dirty="0" smtClean="0"/>
              <a:t>hash</a:t>
            </a:r>
            <a:r>
              <a:rPr lang="zh-CN" altLang="en-US" baseline="0" dirty="0" smtClean="0"/>
              <a:t>或其他分区，不同表分区属性可能不同）将每条数据写到对应的本地文件中，第二阶段每个机器负责读取本地或远程数据</a:t>
            </a:r>
            <a:r>
              <a:rPr lang="en-US" altLang="zh-CN" baseline="0" dirty="0" smtClean="0"/>
              <a:t>join</a:t>
            </a:r>
            <a:r>
              <a:rPr lang="zh-CN" altLang="en-US" baseline="0" dirty="0" smtClean="0"/>
              <a:t>两张表。每个记录经历从磁盘读，分区，写到磁盘，从磁盘读计算</a:t>
            </a:r>
            <a:r>
              <a:rPr lang="en-US" altLang="zh-CN" baseline="0" dirty="0" smtClean="0"/>
              <a:t>join</a:t>
            </a:r>
            <a:r>
              <a:rPr lang="zh-CN" altLang="en-US" baseline="0" dirty="0" smtClean="0"/>
              <a:t>结果。</a:t>
            </a:r>
            <a:r>
              <a:rPr lang="en-US" altLang="zh-CN" baseline="0" dirty="0" err="1" smtClean="0"/>
              <a:t>Csj</a:t>
            </a:r>
            <a:r>
              <a:rPr lang="en-US" altLang="zh-CN" baseline="0" dirty="0" smtClean="0"/>
              <a:t>=3</a:t>
            </a:r>
          </a:p>
          <a:p>
            <a:r>
              <a:rPr lang="en-US" altLang="zh-CN" baseline="0" dirty="0" smtClean="0"/>
              <a:t>Hyper-join</a:t>
            </a:r>
            <a:r>
              <a:rPr lang="zh-CN" altLang="en-US" baseline="0" dirty="0" smtClean="0"/>
              <a:t>一张表的数据块从</a:t>
            </a:r>
            <a:r>
              <a:rPr lang="en-US" altLang="zh-CN" baseline="0" dirty="0" smtClean="0"/>
              <a:t>HDFS</a:t>
            </a:r>
            <a:r>
              <a:rPr lang="zh-CN" altLang="en-US" baseline="0" dirty="0" smtClean="0"/>
              <a:t>上读取建立</a:t>
            </a:r>
            <a:r>
              <a:rPr lang="en-US" altLang="zh-CN" baseline="0" dirty="0" smtClean="0"/>
              <a:t>hash</a:t>
            </a:r>
            <a:r>
              <a:rPr lang="zh-CN" altLang="en-US" baseline="0" dirty="0" smtClean="0"/>
              <a:t>表，然后应用到另一张表上进行</a:t>
            </a:r>
            <a:r>
              <a:rPr lang="en-US" altLang="zh-CN" baseline="0" dirty="0" smtClean="0"/>
              <a:t>hyper-join</a:t>
            </a:r>
            <a:r>
              <a:rPr lang="zh-CN" altLang="en-US" baseline="0" dirty="0" smtClean="0"/>
              <a:t>操作。</a:t>
            </a:r>
            <a:r>
              <a:rPr lang="en-US" altLang="zh-CN" baseline="0" dirty="0" err="1" smtClean="0"/>
              <a:t>Chyj</a:t>
            </a:r>
            <a:r>
              <a:rPr lang="en-US" altLang="zh-CN" baseline="0" dirty="0" smtClean="0"/>
              <a:t>=1</a:t>
            </a:r>
            <a:r>
              <a:rPr lang="zh-CN" altLang="en-US" baseline="0" dirty="0" smtClean="0"/>
              <a:t>表示</a:t>
            </a:r>
            <a:r>
              <a:rPr lang="en-US" altLang="zh-CN" baseline="0" dirty="0" smtClean="0"/>
              <a:t>co-</a:t>
            </a:r>
            <a:r>
              <a:rPr lang="en-US" altLang="zh-CN" baseline="0" dirty="0" err="1" smtClean="0"/>
              <a:t>parttition</a:t>
            </a:r>
            <a:r>
              <a:rPr lang="zh-CN" altLang="en-US" baseline="0" dirty="0" smtClean="0"/>
              <a:t>，这里算法可以达到</a:t>
            </a:r>
            <a:r>
              <a:rPr lang="en-US" altLang="zh-CN" baseline="0" dirty="0" smtClean="0"/>
              <a:t>2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758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Amobe</a:t>
            </a:r>
            <a:r>
              <a:rPr lang="zh-CN" altLang="en-US" dirty="0" smtClean="0"/>
              <a:t>只是针对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条件，不针对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条件。基于中位数进行分区。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分区不利于范围查找，</a:t>
            </a:r>
            <a:r>
              <a:rPr lang="en-US" altLang="zh-CN" dirty="0" smtClean="0"/>
              <a:t>range</a:t>
            </a:r>
            <a:r>
              <a:rPr lang="zh-CN" altLang="en-US" dirty="0" smtClean="0"/>
              <a:t>分区会造成数据不均衡。</a:t>
            </a:r>
            <a:endParaRPr lang="en-US" altLang="zh-CN" dirty="0" smtClean="0"/>
          </a:p>
          <a:p>
            <a:r>
              <a:rPr lang="zh-CN" altLang="en-US" dirty="0" smtClean="0"/>
              <a:t>两阶段分区仅仅对单个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属性进行了优化。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099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Amobe</a:t>
            </a:r>
            <a:r>
              <a:rPr lang="zh-CN" altLang="en-US" dirty="0" smtClean="0"/>
              <a:t>只是针对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条件，不针对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条件。基于中位数进行分区。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分区不利于范围查找，</a:t>
            </a:r>
            <a:r>
              <a:rPr lang="en-US" altLang="zh-CN" dirty="0" smtClean="0"/>
              <a:t>range</a:t>
            </a:r>
            <a:r>
              <a:rPr lang="zh-CN" altLang="en-US" dirty="0" smtClean="0"/>
              <a:t>分区会造成数据不均衡。</a:t>
            </a:r>
            <a:endParaRPr lang="en-US" altLang="zh-CN" dirty="0" smtClean="0"/>
          </a:p>
          <a:p>
            <a:r>
              <a:rPr lang="zh-CN" altLang="en-US" dirty="0" smtClean="0"/>
              <a:t>两阶段分区仅仅对单个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属性进行了优化。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647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优化器负责为每一个表调整分区树，他决定有多少数据应该被</a:t>
            </a:r>
            <a:r>
              <a:rPr lang="en-US" altLang="zh-CN" dirty="0" smtClean="0"/>
              <a:t>repartition</a:t>
            </a:r>
            <a:r>
              <a:rPr lang="zh-CN" altLang="en-US" dirty="0" smtClean="0"/>
              <a:t>。优化器产生两种互不相交的数据块的集合，一种是只被</a:t>
            </a:r>
            <a:r>
              <a:rPr lang="en-US" altLang="zh-CN" dirty="0" smtClean="0"/>
              <a:t>scan</a:t>
            </a:r>
            <a:r>
              <a:rPr lang="zh-CN" altLang="en-US" dirty="0" smtClean="0"/>
              <a:t>，另一种会被</a:t>
            </a:r>
            <a:r>
              <a:rPr lang="en-US" altLang="zh-CN" dirty="0" smtClean="0"/>
              <a:t>scan</a:t>
            </a:r>
            <a:r>
              <a:rPr lang="zh-CN" altLang="en-US" dirty="0" smtClean="0"/>
              <a:t>和重分区。</a:t>
            </a:r>
            <a:endParaRPr lang="en-US" altLang="zh-CN" dirty="0" smtClean="0"/>
          </a:p>
          <a:p>
            <a:r>
              <a:rPr lang="zh-CN" altLang="en-US" dirty="0" smtClean="0"/>
              <a:t>查询计划器决定在</a:t>
            </a:r>
            <a:r>
              <a:rPr lang="en-US" altLang="zh-CN" dirty="0" err="1" smtClean="0"/>
              <a:t>adaptDB</a:t>
            </a:r>
            <a:r>
              <a:rPr lang="zh-CN" altLang="en-US" dirty="0" smtClean="0"/>
              <a:t>中怎么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两张表，分三种情况，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两表都只有一种分区树，并且是在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属性上分区，此时选</a:t>
            </a:r>
            <a:r>
              <a:rPr lang="en-US" altLang="zh-CN" dirty="0" smtClean="0"/>
              <a:t>hyper-join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一表有一个分区树，另一表有多个分区树（</a:t>
            </a:r>
            <a:r>
              <a:rPr lang="en-US" altLang="zh-CN" dirty="0" smtClean="0"/>
              <a:t>smooth-</a:t>
            </a:r>
            <a:r>
              <a:rPr lang="en-US" altLang="zh-CN" dirty="0" err="1" smtClean="0"/>
              <a:t>pt</a:t>
            </a:r>
            <a:r>
              <a:rPr lang="zh-CN" altLang="en-US" dirty="0" smtClean="0"/>
              <a:t>），使用</a:t>
            </a:r>
            <a:r>
              <a:rPr lang="en-US" altLang="zh-CN" dirty="0" smtClean="0"/>
              <a:t>hyper-join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shuffle-join</a:t>
            </a:r>
            <a:r>
              <a:rPr lang="zh-CN" altLang="en-US" dirty="0" smtClean="0"/>
              <a:t>混合。</a:t>
            </a:r>
            <a:r>
              <a:rPr lang="en-US" altLang="zh-CN" dirty="0" smtClean="0"/>
              <a:t>3</a:t>
            </a:r>
            <a:r>
              <a:rPr lang="zh-CN" altLang="en-US" dirty="0" smtClean="0"/>
              <a:t>两表都有多个分区树，使用</a:t>
            </a:r>
            <a:r>
              <a:rPr lang="en-US" altLang="zh-CN" dirty="0" smtClean="0"/>
              <a:t>shuffle-join</a:t>
            </a:r>
          </a:p>
          <a:p>
            <a:r>
              <a:rPr lang="zh-CN" altLang="en-US" dirty="0" smtClean="0"/>
              <a:t>查询执行器</a:t>
            </a:r>
            <a:r>
              <a:rPr lang="en-US" altLang="zh-CN" dirty="0" err="1" smtClean="0"/>
              <a:t>adaptDB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spack</a:t>
            </a:r>
            <a:r>
              <a:rPr lang="zh-CN" altLang="en-US" dirty="0" smtClean="0"/>
              <a:t>中，针对这些</a:t>
            </a:r>
            <a:r>
              <a:rPr lang="en-US" altLang="zh-CN" dirty="0" err="1" smtClean="0"/>
              <a:t>datablock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filespilt</a:t>
            </a:r>
            <a:r>
              <a:rPr lang="zh-CN" altLang="en-US" dirty="0" smtClean="0"/>
              <a:t>，之后为每个</a:t>
            </a:r>
            <a:r>
              <a:rPr lang="en-US" altLang="zh-CN" dirty="0" smtClean="0"/>
              <a:t>spilt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spark task</a:t>
            </a:r>
            <a:r>
              <a:rPr lang="zh-CN" altLang="en-US" dirty="0" smtClean="0"/>
              <a:t>。对于第一种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仅仅</a:t>
            </a:r>
            <a:r>
              <a:rPr lang="en-US" altLang="zh-CN" dirty="0" smtClean="0"/>
              <a:t>scan</a:t>
            </a:r>
            <a:r>
              <a:rPr lang="zh-CN" altLang="en-US" dirty="0" smtClean="0"/>
              <a:t>迭代器来扫描数据，第二种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运行一个重分区迭代器，重分区迭代器维护一个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，当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满时，写到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中，可能多个分区写到同一个文件，所以使用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来进行分布式协调。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8250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五个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query(q2, q11,q13, q16 and q22)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不涉及最大的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lineitem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表，其他九个没有选择过滤条件，所以不会受益于分区技术。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CMT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Cambridge Mobile Telematics</a:t>
            </a:r>
            <a:r>
              <a:rPr lang="zh-CN" altLang="en-US" dirty="0" smtClean="0"/>
              <a:t>剑桥移动远程信息处理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009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Query6</a:t>
            </a:r>
            <a:r>
              <a:rPr lang="zh-CN" altLang="en-US" dirty="0" smtClean="0"/>
              <a:t>没有，因为他没有</a:t>
            </a:r>
            <a:r>
              <a:rPr lang="en-US" altLang="zh-CN" dirty="0" smtClean="0"/>
              <a:t>join</a:t>
            </a:r>
          </a:p>
          <a:p>
            <a:r>
              <a:rPr lang="en-US" altLang="zh-CN" dirty="0" smtClean="0"/>
              <a:t>Hyper-join</a:t>
            </a:r>
            <a:r>
              <a:rPr lang="zh-CN" altLang="en-US" dirty="0" smtClean="0"/>
              <a:t>总是比</a:t>
            </a:r>
            <a:r>
              <a:rPr lang="en-US" altLang="zh-CN" dirty="0" smtClean="0"/>
              <a:t>shuffle-join</a:t>
            </a:r>
            <a:r>
              <a:rPr lang="zh-CN" altLang="en-US" dirty="0" smtClean="0"/>
              <a:t>好。</a:t>
            </a:r>
            <a:endParaRPr lang="en-US" altLang="zh-CN" dirty="0" smtClean="0"/>
          </a:p>
          <a:p>
            <a:r>
              <a:rPr lang="en-US" altLang="zh-CN" dirty="0" smtClean="0"/>
              <a:t>12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19amode</a:t>
            </a:r>
            <a:r>
              <a:rPr lang="zh-CN" altLang="en-US" dirty="0" smtClean="0"/>
              <a:t>比</a:t>
            </a:r>
            <a:r>
              <a:rPr lang="en-US" altLang="zh-CN" dirty="0" smtClean="0"/>
              <a:t>shuffle-join</a:t>
            </a:r>
            <a:r>
              <a:rPr lang="zh-CN" altLang="en-US" dirty="0" smtClean="0"/>
              <a:t>好，因为选择谓词多，</a:t>
            </a:r>
            <a:r>
              <a:rPr lang="en-US" altLang="zh-CN" dirty="0" err="1" smtClean="0"/>
              <a:t>adaptDB</a:t>
            </a:r>
            <a:r>
              <a:rPr lang="zh-CN" altLang="en-US" dirty="0" smtClean="0"/>
              <a:t>中只有比较少的节点用来对选择谓词进行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Q3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q8</a:t>
            </a:r>
            <a:r>
              <a:rPr lang="zh-CN" altLang="en-US" dirty="0" smtClean="0"/>
              <a:t>没有选择谓词。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6377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Query Window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</a:t>
            </a:r>
          </a:p>
          <a:p>
            <a:r>
              <a:rPr lang="en-US" altLang="zh-CN" dirty="0" smtClean="0"/>
              <a:t>Switch</a:t>
            </a:r>
            <a:r>
              <a:rPr lang="zh-CN" altLang="en-US" dirty="0" smtClean="0"/>
              <a:t>负载，每种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20</a:t>
            </a:r>
            <a:r>
              <a:rPr lang="zh-CN" altLang="en-US" dirty="0" smtClean="0"/>
              <a:t>次，在第</a:t>
            </a:r>
            <a:r>
              <a:rPr lang="en-US" altLang="zh-CN" dirty="0" smtClean="0"/>
              <a:t>20</a:t>
            </a:r>
            <a:r>
              <a:rPr lang="zh-CN" altLang="en-US" dirty="0" smtClean="0"/>
              <a:t>次立即从</a:t>
            </a:r>
            <a:r>
              <a:rPr lang="en-US" altLang="zh-CN" dirty="0" smtClean="0"/>
              <a:t>q3</a:t>
            </a:r>
            <a:r>
              <a:rPr lang="zh-CN" altLang="en-US" dirty="0" smtClean="0"/>
              <a:t>变成</a:t>
            </a:r>
            <a:r>
              <a:rPr lang="en-US" altLang="zh-CN" dirty="0" smtClean="0"/>
              <a:t>q5</a:t>
            </a:r>
            <a:r>
              <a:rPr lang="zh-CN" altLang="en-US" dirty="0" smtClean="0"/>
              <a:t>，后面类似。一共执行</a:t>
            </a:r>
            <a:r>
              <a:rPr lang="en-US" altLang="zh-CN" dirty="0" smtClean="0"/>
              <a:t>160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r>
              <a:rPr lang="en-US" altLang="zh-CN" dirty="0" smtClean="0"/>
              <a:t>Shift</a:t>
            </a:r>
            <a:r>
              <a:rPr lang="zh-CN" altLang="en-US" dirty="0" smtClean="0"/>
              <a:t>负载，每种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20</a:t>
            </a:r>
            <a:r>
              <a:rPr lang="zh-CN" altLang="en-US" dirty="0" smtClean="0"/>
              <a:t>次，在第</a:t>
            </a:r>
            <a:r>
              <a:rPr lang="en-US" altLang="zh-CN" dirty="0" smtClean="0"/>
              <a:t>20</a:t>
            </a:r>
            <a:r>
              <a:rPr lang="zh-CN" altLang="en-US" dirty="0" smtClean="0"/>
              <a:t>次转换结束。但是每执行一条，</a:t>
            </a:r>
            <a:r>
              <a:rPr lang="en-US" altLang="zh-CN" dirty="0" smtClean="0"/>
              <a:t>q5</a:t>
            </a:r>
            <a:r>
              <a:rPr lang="zh-CN" altLang="en-US" dirty="0" smtClean="0"/>
              <a:t>的可能性增加</a:t>
            </a:r>
            <a:r>
              <a:rPr lang="en-US" altLang="zh-CN" dirty="0" smtClean="0"/>
              <a:t>1/20</a:t>
            </a:r>
            <a:r>
              <a:rPr lang="zh-CN" altLang="en-US" dirty="0" smtClean="0"/>
              <a:t>，一共</a:t>
            </a:r>
            <a:r>
              <a:rPr lang="en-US" altLang="zh-CN" dirty="0" smtClean="0"/>
              <a:t>140</a:t>
            </a:r>
            <a:r>
              <a:rPr lang="zh-CN" altLang="en-US" dirty="0" smtClean="0"/>
              <a:t>次查询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738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两个</a:t>
            </a:r>
            <a:r>
              <a:rPr lang="en-US" altLang="zh-CN" dirty="0" smtClean="0"/>
              <a:t>bitmap</a:t>
            </a:r>
            <a:r>
              <a:rPr lang="zh-CN" altLang="en-US" dirty="0" smtClean="0"/>
              <a:t>索引，</a:t>
            </a:r>
            <a:r>
              <a:rPr lang="en-US" altLang="zh-CN" dirty="0" smtClean="0"/>
              <a:t>dup</a:t>
            </a:r>
            <a:r>
              <a:rPr lang="zh-CN" altLang="en-US" dirty="0" smtClean="0"/>
              <a:t>表示是否是复制，</a:t>
            </a:r>
            <a:r>
              <a:rPr lang="en-US" altLang="zh-CN" dirty="0" err="1" smtClean="0"/>
              <a:t>hasL</a:t>
            </a:r>
            <a:r>
              <a:rPr lang="zh-CN" altLang="en-US" dirty="0" smtClean="0"/>
              <a:t>表示给定一个</a:t>
            </a:r>
            <a:r>
              <a:rPr lang="en-US" altLang="zh-CN" dirty="0" smtClean="0"/>
              <a:t>tuple</a:t>
            </a:r>
            <a:r>
              <a:rPr lang="en-US" altLang="zh-CN" baseline="0" dirty="0" smtClean="0"/>
              <a:t> r</a:t>
            </a:r>
            <a:r>
              <a:rPr lang="zh-CN" altLang="en-US" baseline="0" dirty="0" smtClean="0"/>
              <a:t>，是否存在一个</a:t>
            </a:r>
            <a:r>
              <a:rPr lang="en-US" altLang="zh-CN" baseline="0" dirty="0" smtClean="0"/>
              <a:t>tuple s</a:t>
            </a:r>
            <a:r>
              <a:rPr lang="zh-CN" altLang="en-US" baseline="0" dirty="0" smtClean="0"/>
              <a:t>满足谓词条件。用来优化</a:t>
            </a:r>
            <a:r>
              <a:rPr lang="en-US" altLang="zh-CN" baseline="0" dirty="0" smtClean="0"/>
              <a:t>anti-join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semi-join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286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Query Window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</a:t>
            </a:r>
          </a:p>
          <a:p>
            <a:r>
              <a:rPr lang="en-US" altLang="zh-CN" dirty="0" err="1" smtClean="0"/>
              <a:t>FullScan</a:t>
            </a:r>
            <a:r>
              <a:rPr lang="en-US" altLang="zh-CN" dirty="0" smtClean="0"/>
              <a:t>, where no partitioning tree is used, and full scans and shuffle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joins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Repartitioning,no</a:t>
            </a:r>
            <a:r>
              <a:rPr lang="en-US" altLang="zh-CN" dirty="0" smtClean="0"/>
              <a:t> smooth </a:t>
            </a:r>
            <a:r>
              <a:rPr lang="en-US" altLang="zh-CN" dirty="0" err="1" smtClean="0"/>
              <a:t>reparttition</a:t>
            </a:r>
            <a:r>
              <a:rPr lang="zh-CN" altLang="en-US" dirty="0" smtClean="0"/>
              <a:t>，当窗口内有一半新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时立即</a:t>
            </a:r>
            <a:r>
              <a:rPr lang="en-US" altLang="zh-CN" dirty="0" smtClean="0"/>
              <a:t>repartition</a:t>
            </a:r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repartition</a:t>
            </a:r>
            <a:r>
              <a:rPr lang="zh-CN" altLang="en-US" dirty="0" smtClean="0"/>
              <a:t>的总体收益依赖于</a:t>
            </a:r>
            <a:r>
              <a:rPr lang="en-US" altLang="zh-CN" dirty="0" smtClean="0"/>
              <a:t>active query</a:t>
            </a:r>
            <a:r>
              <a:rPr lang="zh-CN" altLang="en-US" dirty="0" smtClean="0"/>
              <a:t>的执行次数，当次数超过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时，收益会更大。</a:t>
            </a:r>
            <a:endParaRPr lang="en-US" altLang="zh-CN" dirty="0" smtClean="0"/>
          </a:p>
          <a:p>
            <a:r>
              <a:rPr lang="en-US" altLang="zh-CN" dirty="0" smtClean="0"/>
              <a:t>Q6</a:t>
            </a:r>
            <a:r>
              <a:rPr lang="zh-CN" altLang="en-US" dirty="0" smtClean="0"/>
              <a:t>单表查询，</a:t>
            </a:r>
            <a:r>
              <a:rPr lang="en-US" altLang="zh-CN" dirty="0" smtClean="0"/>
              <a:t>Q10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Q12</a:t>
            </a:r>
            <a:r>
              <a:rPr lang="zh-CN" altLang="en-US" dirty="0" smtClean="0"/>
              <a:t>不需要重分区，涉及相同表分区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5901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Query Window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</a:t>
            </a:r>
            <a:endParaRPr lang="zh-CN" altLang="en-US" dirty="0" smtClean="0"/>
          </a:p>
          <a:p>
            <a:r>
              <a:rPr lang="zh-CN" altLang="en-US" dirty="0" smtClean="0"/>
              <a:t>每点可能是两个查询中的一个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9530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lineitem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随着内存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变大，更多的共享</a:t>
            </a:r>
            <a:r>
              <a:rPr lang="en-US" altLang="zh-CN" dirty="0" smtClean="0"/>
              <a:t>disk</a:t>
            </a:r>
            <a:r>
              <a:rPr lang="zh-CN" altLang="en-US" dirty="0" smtClean="0"/>
              <a:t>访问和更少的数据块。</a:t>
            </a:r>
            <a:endParaRPr lang="en-US" altLang="zh-CN" dirty="0" smtClean="0"/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前面讨论过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影响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c=n/B,</a:t>
            </a:r>
            <a:r>
              <a:rPr lang="zh-CN" altLang="en-US" dirty="0" smtClean="0"/>
              <a:t>但是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为分区数，由于有一个最小阈值，保证并行，所以，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不能一直增加。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40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Query Window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</a:t>
            </a:r>
            <a:endParaRPr lang="zh-CN" altLang="en-US" dirty="0" smtClean="0"/>
          </a:p>
          <a:p>
            <a:r>
              <a:rPr lang="zh-CN" altLang="en-US" dirty="0" smtClean="0"/>
              <a:t>每点可能是两个查询中的一个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2655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035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0493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shifting workload over TPC-H queries q14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and q19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both join the </a:t>
            </a:r>
            <a:r>
              <a:rPr lang="en-US" altLang="zh-CN" dirty="0" err="1" smtClean="0"/>
              <a:t>lineitem</a:t>
            </a:r>
            <a:r>
              <a:rPr lang="en-US" altLang="zh-CN" dirty="0" smtClean="0"/>
              <a:t> and part tables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5135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展示了每个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的执行时间。</a:t>
            </a:r>
            <a:r>
              <a:rPr lang="en-US" altLang="zh-CN" dirty="0" smtClean="0"/>
              <a:t>30-50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需要从数据中获取大量数据，其他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获取较小数据。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59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假如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中存在</a:t>
            </a:r>
            <a:r>
              <a:rPr lang="en-US" altLang="zh-CN" dirty="0" err="1" smtClean="0"/>
              <a:t>PREFpartitioned</a:t>
            </a:r>
            <a:r>
              <a:rPr lang="zh-CN" altLang="en-US" dirty="0" smtClean="0"/>
              <a:t>的表的话，我们需要讨论下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怎么样被重写来保证正确性。包括增加两个操作符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Select</a:t>
            </a:r>
            <a:r>
              <a:rPr lang="zh-CN" altLang="en-US" dirty="0" smtClean="0"/>
              <a:t>不需要消除副本和重分区，所以本文不讨论，</a:t>
            </a:r>
            <a:endParaRPr lang="en-US" altLang="zh-CN" dirty="0" smtClean="0"/>
          </a:p>
          <a:p>
            <a:r>
              <a:rPr lang="zh-CN" altLang="en-US" dirty="0" smtClean="0"/>
              <a:t>投影不需要重分区，需要消除重复。</a:t>
            </a:r>
            <a:endParaRPr lang="en-US" altLang="zh-CN" dirty="0" smtClean="0"/>
          </a:p>
          <a:p>
            <a:r>
              <a:rPr lang="en-US" altLang="zh-CN" dirty="0" smtClean="0"/>
              <a:t>Join</a:t>
            </a:r>
            <a:r>
              <a:rPr lang="zh-CN" altLang="en-US" dirty="0" smtClean="0"/>
              <a:t>三种情况下不需要增加重分区操作符，除了这三种情形外，需要进行重分区，在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属性上使用</a:t>
            </a:r>
            <a:r>
              <a:rPr lang="en-US" altLang="zh-CN" dirty="0" smtClean="0"/>
              <a:t>hash-partition</a:t>
            </a:r>
            <a:r>
              <a:rPr lang="zh-CN" altLang="en-US" dirty="0" smtClean="0"/>
              <a:t>分成数量相等的区。</a:t>
            </a:r>
            <a:endParaRPr lang="en-US" altLang="zh-CN" dirty="0" smtClean="0"/>
          </a:p>
          <a:p>
            <a:r>
              <a:rPr lang="zh-CN" altLang="en-US" dirty="0" smtClean="0"/>
              <a:t>聚合操作如果</a:t>
            </a:r>
            <a:r>
              <a:rPr lang="en-US" altLang="zh-CN" dirty="0" smtClean="0"/>
              <a:t>group</a:t>
            </a:r>
            <a:r>
              <a:rPr lang="en-US" altLang="zh-CN" baseline="0" dirty="0" smtClean="0"/>
              <a:t> by</a:t>
            </a:r>
            <a:r>
              <a:rPr lang="zh-CN" altLang="en-US" baseline="0" dirty="0" smtClean="0"/>
              <a:t>的属性等于分区的属性，则不需要重分区，否则重分区。而且要消除副本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083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假如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中存在</a:t>
            </a:r>
            <a:r>
              <a:rPr lang="en-US" altLang="zh-CN" dirty="0" err="1" smtClean="0"/>
              <a:t>PREFpartitioned</a:t>
            </a:r>
            <a:r>
              <a:rPr lang="zh-CN" altLang="en-US" dirty="0" smtClean="0"/>
              <a:t>的表的话，我们需要讨论下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怎么样被重写来保证正确性。包括增加两个操作符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011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定义：给定一个</a:t>
            </a:r>
            <a:r>
              <a:rPr lang="en-US" altLang="zh-CN" dirty="0" smtClean="0"/>
              <a:t>schema S</a:t>
            </a:r>
            <a:r>
              <a:rPr lang="zh-CN" altLang="en-US" dirty="0" smtClean="0"/>
              <a:t>和未分区的数据库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，针对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中的每一个表定义一种分区方式（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PREF</a:t>
            </a:r>
            <a:r>
              <a:rPr lang="zh-CN" altLang="en-US" dirty="0" smtClean="0"/>
              <a:t>），使得数据局部性最大，数据冗余最小。</a:t>
            </a:r>
            <a:r>
              <a:rPr lang="en-US" altLang="zh-CN" dirty="0" smtClean="0"/>
              <a:t>L</a:t>
            </a:r>
            <a:r>
              <a:rPr lang="zh-CN" altLang="en-US" dirty="0" smtClean="0"/>
              <a:t>表示每条边的等值条件，</a:t>
            </a:r>
            <a:r>
              <a:rPr lang="en-US" altLang="zh-CN" dirty="0" smtClean="0"/>
              <a:t>W</a:t>
            </a:r>
            <a:r>
              <a:rPr lang="zh-CN" altLang="en-US" dirty="0" smtClean="0"/>
              <a:t>表示远程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执行时的网络传输代价，被定义为边</a:t>
            </a:r>
            <a:r>
              <a:rPr lang="en-US" altLang="zh-CN" dirty="0" smtClean="0"/>
              <a:t>e</a:t>
            </a:r>
            <a:r>
              <a:rPr lang="zh-CN" altLang="en-US" dirty="0" smtClean="0"/>
              <a:t>所连接的两表中最小表的大小。因为远程的数据传输依赖于小表的大小，而且我们忽略了复杂查询中的选择率，是一个上界。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32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292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Dp</a:t>
            </a:r>
            <a:r>
              <a:rPr lang="zh-CN" altLang="en-US" dirty="0" smtClean="0"/>
              <a:t>表示分区后数据库大小，</a:t>
            </a:r>
            <a:r>
              <a:rPr lang="en-US" altLang="zh-CN" dirty="0" smtClean="0"/>
              <a:t>D</a:t>
            </a:r>
            <a:r>
              <a:rPr lang="zh-CN" altLang="en-US" dirty="0" smtClean="0"/>
              <a:t>表示原始数据库大小，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定义为分区后属于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表的所有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的大小和。</a:t>
            </a:r>
            <a:endParaRPr lang="en-US" altLang="zh-CN" dirty="0" smtClean="0"/>
          </a:p>
          <a:p>
            <a:r>
              <a:rPr lang="zh-CN" altLang="en-US" dirty="0" smtClean="0"/>
              <a:t>不一定只有一个</a:t>
            </a:r>
            <a:r>
              <a:rPr lang="en-US" altLang="zh-CN" dirty="0" smtClean="0"/>
              <a:t>seed table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458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问题定义：在上面基础上加上</a:t>
            </a:r>
            <a:r>
              <a:rPr lang="en-US" altLang="zh-CN" dirty="0" smtClean="0"/>
              <a:t>W={Q1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Q2</a:t>
            </a:r>
            <a:r>
              <a:rPr lang="zh-CN" altLang="en-US" dirty="0" smtClean="0"/>
              <a:t>，。。</a:t>
            </a:r>
            <a:r>
              <a:rPr lang="en-US" altLang="zh-CN" dirty="0" err="1" smtClean="0"/>
              <a:t>Qn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第一个合并阶段：合并包含。</a:t>
            </a:r>
            <a:endParaRPr lang="en-US" altLang="zh-CN" dirty="0" smtClean="0"/>
          </a:p>
          <a:p>
            <a:r>
              <a:rPr lang="zh-CN" altLang="en-US" dirty="0" smtClean="0"/>
              <a:t>第二个合并阶段：基于代价的合并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409B-0A2A-4C0A-B30D-A44996F9799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03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3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57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981075"/>
            <a:ext cx="2058988" cy="5145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81075"/>
            <a:ext cx="6029325" cy="51450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618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999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691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449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76475"/>
            <a:ext cx="4038600" cy="38496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76475"/>
            <a:ext cx="4038600" cy="38496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759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53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815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8028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76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6165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9905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796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981075"/>
            <a:ext cx="2058988" cy="5145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81075"/>
            <a:ext cx="6029325" cy="51450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91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76475"/>
            <a:ext cx="4038600" cy="38496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76475"/>
            <a:ext cx="4038600" cy="38496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06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69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91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13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73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69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68313" y="981075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2276475"/>
            <a:ext cx="8229600" cy="38496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64BBBE32-C653-4D45-9429-3289C9C8CC76}" type="slidenum"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26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68313" y="981075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2276475"/>
            <a:ext cx="8229600" cy="38496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64BBBE32-C653-4D45-9429-3289C9C8CC76}" type="slidenum"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91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4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685800" y="1078821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4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副标题 2"/>
          <p:cNvSpPr txBox="1">
            <a:spLocks/>
          </p:cNvSpPr>
          <p:nvPr/>
        </p:nvSpPr>
        <p:spPr>
          <a:xfrm>
            <a:off x="1143000" y="4252685"/>
            <a:ext cx="6858000" cy="1219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2000" dirty="0">
              <a:solidFill>
                <a:srgbClr val="4472C4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73337" y="1781387"/>
            <a:ext cx="8298180" cy="138544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0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Locality-aware Partitioning</a:t>
            </a:r>
          </a:p>
          <a:p>
            <a:r>
              <a:rPr lang="en-US" altLang="zh-CN" sz="3600" dirty="0">
                <a:solidFill>
                  <a:srgbClr val="0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in Parallel Database Systems</a:t>
            </a:r>
            <a:endParaRPr lang="zh-CN" altLang="en-US" sz="36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000249" y="4869650"/>
            <a:ext cx="5143500" cy="63281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500" dirty="0" err="1">
                <a:solidFill>
                  <a:sysClr val="windowText" lastClr="000000"/>
                </a:solidFill>
                <a:latin typeface="微软雅黑" panose="020B0503020204020204" pitchFamily="34" charset="-122"/>
              </a:rPr>
              <a:t>xlzhang</a:t>
            </a:r>
            <a:endParaRPr lang="en-US" altLang="zh-CN" sz="1500" dirty="0">
              <a:solidFill>
                <a:sysClr val="windowText" lastClr="000000"/>
              </a:solidFill>
              <a:latin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500" dirty="0">
                <a:solidFill>
                  <a:srgbClr val="4472C4"/>
                </a:solidFill>
                <a:latin typeface="微软雅黑" panose="020B0503020204020204" pitchFamily="34" charset="-122"/>
              </a:rPr>
              <a:t>2018</a:t>
            </a:r>
            <a:r>
              <a:rPr lang="zh-CN" altLang="en-US" sz="1500" dirty="0">
                <a:solidFill>
                  <a:srgbClr val="4472C4"/>
                </a:solidFill>
                <a:latin typeface="微软雅黑" panose="020B0503020204020204" pitchFamily="34" charset="-122"/>
              </a:rPr>
              <a:t>年</a:t>
            </a:r>
            <a:r>
              <a:rPr lang="en-US" altLang="zh-CN" sz="1500" dirty="0">
                <a:solidFill>
                  <a:srgbClr val="4472C4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sz="1500" dirty="0">
                <a:solidFill>
                  <a:srgbClr val="4472C4"/>
                </a:solidFill>
                <a:latin typeface="微软雅黑" panose="020B0503020204020204" pitchFamily="34" charset="-122"/>
              </a:rPr>
              <a:t>月</a:t>
            </a:r>
            <a:r>
              <a:rPr lang="en-US" altLang="zh-CN" sz="1500" dirty="0">
                <a:solidFill>
                  <a:srgbClr val="4472C4"/>
                </a:solidFill>
                <a:latin typeface="微软雅黑" panose="020B0503020204020204" pitchFamily="34" charset="-122"/>
              </a:rPr>
              <a:t>9</a:t>
            </a:r>
            <a:r>
              <a:rPr lang="zh-CN" altLang="en-US" sz="1500" dirty="0">
                <a:solidFill>
                  <a:srgbClr val="4472C4"/>
                </a:solidFill>
                <a:latin typeface="微软雅黑" panose="020B0503020204020204" pitchFamily="34" charset="-122"/>
              </a:rPr>
              <a:t>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946" y="3648659"/>
            <a:ext cx="6354054" cy="1040655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1" y="920000"/>
            <a:ext cx="8880573" cy="711299"/>
          </a:xfrm>
        </p:spPr>
        <p:txBody>
          <a:bodyPr/>
          <a:lstStyle/>
          <a:p>
            <a:pPr algn="l"/>
            <a:r>
              <a:rPr kumimoji="1" lang="en-US" altLang="zh-CN" sz="3600" dirty="0" smtClean="0">
                <a:latin typeface="SimSun" charset="-122"/>
                <a:ea typeface="SimSun" charset="-122"/>
                <a:cs typeface="SimSun" charset="-122"/>
              </a:rPr>
              <a:t>Workload-driven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66449" y="1840946"/>
            <a:ext cx="84333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dynamic programming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7" y="3305909"/>
            <a:ext cx="9068435" cy="283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1" y="920000"/>
            <a:ext cx="8880573" cy="711299"/>
          </a:xfrm>
        </p:spPr>
        <p:txBody>
          <a:bodyPr/>
          <a:lstStyle/>
          <a:p>
            <a:pPr algn="l"/>
            <a:r>
              <a:rPr kumimoji="1" lang="en-US" altLang="zh-CN" sz="3600" dirty="0" smtClean="0">
                <a:latin typeface="SimSun" charset="-122"/>
                <a:ea typeface="SimSun" charset="-122"/>
                <a:cs typeface="SimSun" charset="-122"/>
              </a:rPr>
              <a:t>Experiment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66449" y="1840946"/>
            <a:ext cx="843332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deployed XDB on an Amazon AWS cluster with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EC2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(m1.medium) which represent commodity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machines with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computing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m1.medium EC2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has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virtual CPUs (2 ECUs), 3.75 GB of RAM and 420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GB of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instance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was running the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software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stack: Linux, MySQL 5.6.16, and XDB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Java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85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1" y="920000"/>
            <a:ext cx="8880573" cy="711299"/>
          </a:xfrm>
        </p:spPr>
        <p:txBody>
          <a:bodyPr/>
          <a:lstStyle/>
          <a:p>
            <a:pPr algn="l"/>
            <a:r>
              <a:rPr kumimoji="1" lang="en-US" altLang="zh-CN" sz="3600" dirty="0" smtClean="0">
                <a:latin typeface="SimSun" charset="-122"/>
                <a:ea typeface="SimSun" charset="-122"/>
                <a:cs typeface="SimSun" charset="-122"/>
              </a:rPr>
              <a:t>Experiment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66449" y="1840946"/>
            <a:ext cx="84333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Efficiency of Query Processing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259" y="3903339"/>
            <a:ext cx="5520818" cy="23195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215" y="2640904"/>
            <a:ext cx="5414246" cy="132126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102840" y="6114728"/>
            <a:ext cx="3643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Total runtime of all TPC-H queries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33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1" y="920000"/>
            <a:ext cx="8880573" cy="711299"/>
          </a:xfrm>
        </p:spPr>
        <p:txBody>
          <a:bodyPr/>
          <a:lstStyle/>
          <a:p>
            <a:pPr algn="l"/>
            <a:r>
              <a:rPr kumimoji="1" lang="en-US" altLang="zh-CN" sz="3600" dirty="0" smtClean="0">
                <a:latin typeface="SimSun" charset="-122"/>
                <a:ea typeface="SimSun" charset="-122"/>
                <a:cs typeface="SimSun" charset="-122"/>
              </a:rPr>
              <a:t>Experiment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66449" y="1840946"/>
            <a:ext cx="84333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Efficiency of Query Processing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76" y="3202943"/>
            <a:ext cx="8622396" cy="22253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57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1" y="920000"/>
            <a:ext cx="8880573" cy="711299"/>
          </a:xfrm>
        </p:spPr>
        <p:txBody>
          <a:bodyPr/>
          <a:lstStyle/>
          <a:p>
            <a:pPr algn="l"/>
            <a:r>
              <a:rPr kumimoji="1" lang="en-US" altLang="zh-CN" sz="3600" dirty="0" smtClean="0">
                <a:latin typeface="SimSun" charset="-122"/>
                <a:ea typeface="SimSun" charset="-122"/>
                <a:cs typeface="SimSun" charset="-122"/>
              </a:rPr>
              <a:t>Experiment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610" y="4082122"/>
            <a:ext cx="5715000" cy="2266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84253" y="3581959"/>
            <a:ext cx="3271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Effectiveness of Optimizations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138" y="1912964"/>
            <a:ext cx="89539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first </a:t>
            </a:r>
            <a:r>
              <a:rPr lang="en-US" altLang="zh-CN" dirty="0"/>
              <a:t>query </a:t>
            </a:r>
            <a:r>
              <a:rPr lang="en-US" altLang="zh-CN" dirty="0" smtClean="0"/>
              <a:t>counts </a:t>
            </a:r>
            <a:r>
              <a:rPr lang="en-US" altLang="zh-CN" dirty="0"/>
              <a:t>distinct </a:t>
            </a:r>
            <a:r>
              <a:rPr lang="en-US" altLang="zh-CN" dirty="0" smtClean="0"/>
              <a:t>tuples in </a:t>
            </a:r>
            <a:r>
              <a:rPr lang="en-US" altLang="zh-CN" dirty="0"/>
              <a:t>CUSTOMER (which has duplicates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second query executes </a:t>
            </a:r>
            <a:r>
              <a:rPr lang="en-US" altLang="zh-CN" dirty="0"/>
              <a:t>a semi join of CUSTOMER and ORDERS (</a:t>
            </a:r>
            <a:r>
              <a:rPr lang="en-US" altLang="zh-CN" dirty="0" smtClean="0"/>
              <a:t>and counts </a:t>
            </a:r>
            <a:r>
              <a:rPr lang="en-US" altLang="zh-CN" dirty="0"/>
              <a:t>all customers with orders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third query executes </a:t>
            </a:r>
            <a:r>
              <a:rPr lang="en-US" altLang="zh-CN" dirty="0"/>
              <a:t>an anti join of CUSTOMER </a:t>
            </a:r>
            <a:r>
              <a:rPr lang="en-US" altLang="zh-CN" dirty="0" smtClean="0"/>
              <a:t>and ORDERS </a:t>
            </a:r>
            <a:r>
              <a:rPr lang="en-US" altLang="zh-CN" dirty="0"/>
              <a:t>(and counts all customers without orders)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88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685800" y="1078821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4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副标题 2"/>
          <p:cNvSpPr txBox="1">
            <a:spLocks/>
          </p:cNvSpPr>
          <p:nvPr/>
        </p:nvSpPr>
        <p:spPr>
          <a:xfrm>
            <a:off x="1143000" y="4252685"/>
            <a:ext cx="6858000" cy="1219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2000" dirty="0">
              <a:solidFill>
                <a:srgbClr val="4472C4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73337" y="1781387"/>
            <a:ext cx="8298180" cy="138544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solidFill>
                  <a:srgbClr val="0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Amoeba</a:t>
            </a:r>
            <a:r>
              <a:rPr lang="en-US" altLang="zh-CN" sz="3600" dirty="0">
                <a:solidFill>
                  <a:srgbClr val="0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: A Shape changing Storage System for Big Data</a:t>
            </a:r>
            <a:endParaRPr lang="zh-CN" altLang="en-US" sz="36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282" y="3466421"/>
            <a:ext cx="6699433" cy="1060812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54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20000"/>
            <a:ext cx="8229600" cy="711299"/>
          </a:xfrm>
        </p:spPr>
        <p:txBody>
          <a:bodyPr/>
          <a:lstStyle/>
          <a:p>
            <a:pPr algn="l"/>
            <a:r>
              <a:rPr kumimoji="1" lang="en-US" altLang="zh-CN" sz="3600" dirty="0">
                <a:latin typeface="SimSun" charset="-122"/>
                <a:ea typeface="SimSun" charset="-122"/>
                <a:cs typeface="SimSun" charset="-122"/>
              </a:rPr>
              <a:t>INTRODUCTION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60305" y="1981085"/>
            <a:ext cx="84333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techniques----assume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workload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provided upfront or collected over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fact, in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cases a static query workload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not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known a priori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ad-hoc and exploratory analysis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6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20000"/>
            <a:ext cx="8229600" cy="711299"/>
          </a:xfrm>
        </p:spPr>
        <p:txBody>
          <a:bodyPr/>
          <a:lstStyle/>
          <a:p>
            <a:pPr algn="l"/>
            <a:r>
              <a:rPr kumimoji="1" lang="en-US" altLang="zh-CN" sz="3600" dirty="0">
                <a:latin typeface="SimSun" charset="-122"/>
                <a:ea typeface="SimSun" charset="-122"/>
                <a:cs typeface="SimSun" charset="-122"/>
              </a:rPr>
              <a:t>SYSTEM OVERVIEW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4"/>
          <p:cNvSpPr/>
          <p:nvPr/>
        </p:nvSpPr>
        <p:spPr>
          <a:xfrm>
            <a:off x="7147677" y="1945758"/>
            <a:ext cx="1804937" cy="2121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矩形 5"/>
          <p:cNvSpPr/>
          <p:nvPr/>
        </p:nvSpPr>
        <p:spPr>
          <a:xfrm>
            <a:off x="318975" y="1896992"/>
            <a:ext cx="706002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139" lvl="0" defTabSz="914400"/>
            <a:r>
              <a:rPr lang="en-US" altLang="zh-CN" sz="3000" spc="-50" dirty="0" smtClean="0">
                <a:solidFill>
                  <a:srgbClr val="404040"/>
                </a:solidFill>
                <a:latin typeface="Calibri"/>
                <a:cs typeface="Calibri"/>
              </a:rPr>
              <a:t>Two </a:t>
            </a:r>
            <a:r>
              <a:rPr lang="en-US" altLang="zh-CN" sz="3000" spc="-20" dirty="0" smtClean="0">
                <a:solidFill>
                  <a:srgbClr val="404040"/>
                </a:solidFill>
                <a:latin typeface="Calibri"/>
                <a:cs typeface="Calibri"/>
              </a:rPr>
              <a:t>step</a:t>
            </a:r>
            <a:r>
              <a:rPr lang="en-US" altLang="zh-CN" sz="3000" spc="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altLang="zh-CN" sz="3000" spc="-10" dirty="0" smtClean="0">
                <a:solidFill>
                  <a:srgbClr val="404040"/>
                </a:solidFill>
                <a:latin typeface="Calibri"/>
                <a:cs typeface="Calibri"/>
              </a:rPr>
              <a:t>process:</a:t>
            </a:r>
            <a:endParaRPr lang="en-US" altLang="zh-CN" sz="3000" dirty="0" smtClean="0">
              <a:solidFill>
                <a:prstClr val="black"/>
              </a:solidFill>
              <a:latin typeface="Calibri"/>
              <a:cs typeface="Calibri"/>
            </a:endParaRPr>
          </a:p>
          <a:p>
            <a:pPr marL="527050" lvl="0" indent="-514350" defTabSz="914400">
              <a:spcBef>
                <a:spcPts val="1035"/>
              </a:spcBef>
              <a:buClr>
                <a:srgbClr val="E48312"/>
              </a:buClr>
              <a:buFontTx/>
              <a:buAutoNum type="arabicPeriod"/>
              <a:tabLst>
                <a:tab pos="526415" algn="l"/>
                <a:tab pos="527050" algn="l"/>
              </a:tabLst>
            </a:pPr>
            <a:r>
              <a:rPr lang="en-US" altLang="zh-CN" sz="3000" spc="-20" dirty="0" smtClean="0">
                <a:solidFill>
                  <a:srgbClr val="404040"/>
                </a:solidFill>
                <a:latin typeface="Calibri"/>
                <a:cs typeface="Calibri"/>
              </a:rPr>
              <a:t>Upfront </a:t>
            </a:r>
            <a:r>
              <a:rPr lang="en-US" altLang="zh-CN" sz="3000" spc="-5" dirty="0" smtClean="0">
                <a:solidFill>
                  <a:srgbClr val="404040"/>
                </a:solidFill>
                <a:latin typeface="Calibri"/>
                <a:cs typeface="Calibri"/>
              </a:rPr>
              <a:t>load the </a:t>
            </a:r>
            <a:r>
              <a:rPr lang="en-US" altLang="zh-CN" sz="3000" spc="-15" dirty="0" smtClean="0">
                <a:solidFill>
                  <a:srgbClr val="404040"/>
                </a:solidFill>
                <a:latin typeface="Calibri"/>
                <a:cs typeface="Calibri"/>
              </a:rPr>
              <a:t>dataset</a:t>
            </a:r>
            <a:r>
              <a:rPr lang="en-US" altLang="zh-CN" sz="3000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altLang="zh-CN" sz="3000" spc="-5" dirty="0" smtClean="0">
                <a:solidFill>
                  <a:srgbClr val="404040"/>
                </a:solidFill>
                <a:latin typeface="Calibri"/>
                <a:cs typeface="Calibri"/>
              </a:rPr>
              <a:t>partitioned</a:t>
            </a:r>
            <a:endParaRPr lang="en-US" altLang="zh-CN" sz="3000" dirty="0" smtClean="0">
              <a:solidFill>
                <a:prstClr val="black"/>
              </a:solidFill>
              <a:latin typeface="Calibri"/>
              <a:cs typeface="Calibri"/>
            </a:endParaRPr>
          </a:p>
          <a:p>
            <a:pPr marL="527050" marR="5080" lvl="0" indent="-514350" defTabSz="914400">
              <a:lnSpc>
                <a:spcPts val="3270"/>
              </a:lnSpc>
              <a:spcBef>
                <a:spcPts val="1415"/>
              </a:spcBef>
              <a:buClr>
                <a:srgbClr val="E48312"/>
              </a:buClr>
              <a:buFontTx/>
              <a:buAutoNum type="arabicPeriod"/>
              <a:tabLst>
                <a:tab pos="526415" algn="l"/>
                <a:tab pos="527050" algn="l"/>
              </a:tabLst>
            </a:pPr>
            <a:r>
              <a:rPr lang="en-US" altLang="zh-CN" sz="3000" dirty="0" smtClean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lang="en-US" altLang="zh-CN" sz="3000" spc="-15" dirty="0">
                <a:solidFill>
                  <a:srgbClr val="404040"/>
                </a:solidFill>
                <a:latin typeface="Calibri"/>
                <a:cs typeface="Calibri"/>
              </a:rPr>
              <a:t>users </a:t>
            </a:r>
            <a:r>
              <a:rPr lang="en-US" altLang="zh-CN" sz="3000" spc="-40" dirty="0">
                <a:solidFill>
                  <a:srgbClr val="404040"/>
                </a:solidFill>
                <a:latin typeface="Calibri"/>
                <a:cs typeface="Calibri"/>
              </a:rPr>
              <a:t>query, </a:t>
            </a:r>
            <a:r>
              <a:rPr lang="en-US" altLang="zh-CN" sz="3000" i="1" spc="-10" dirty="0">
                <a:solidFill>
                  <a:srgbClr val="404040"/>
                </a:solidFill>
                <a:latin typeface="Calibri"/>
                <a:cs typeface="Calibri"/>
              </a:rPr>
              <a:t>incrementally </a:t>
            </a:r>
            <a:r>
              <a:rPr lang="en-US" altLang="zh-CN" sz="3000" spc="-15" dirty="0">
                <a:solidFill>
                  <a:srgbClr val="404040"/>
                </a:solidFill>
                <a:latin typeface="Calibri"/>
                <a:cs typeface="Calibri"/>
              </a:rPr>
              <a:t>improve </a:t>
            </a:r>
            <a:r>
              <a:rPr lang="en-US" altLang="zh-CN" sz="3000" spc="-5" dirty="0">
                <a:solidFill>
                  <a:srgbClr val="404040"/>
                </a:solidFill>
                <a:latin typeface="Calibri"/>
                <a:cs typeface="Calibri"/>
              </a:rPr>
              <a:t>the  partitioning </a:t>
            </a:r>
            <a:r>
              <a:rPr lang="en-US" altLang="zh-CN" sz="30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lang="en-US" altLang="zh-CN" sz="30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en-US" altLang="zh-CN" sz="3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altLang="zh-CN" sz="3000" spc="-20" dirty="0" smtClean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</a:p>
        </p:txBody>
      </p:sp>
      <p:sp>
        <p:nvSpPr>
          <p:cNvPr id="7" name="矩形 6"/>
          <p:cNvSpPr/>
          <p:nvPr/>
        </p:nvSpPr>
        <p:spPr>
          <a:xfrm>
            <a:off x="446567" y="4516376"/>
            <a:ext cx="8378456" cy="1541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lvl="0" defTabSz="914400">
              <a:lnSpc>
                <a:spcPts val="3270"/>
              </a:lnSpc>
              <a:spcBef>
                <a:spcPts val="1415"/>
              </a:spcBef>
              <a:buClr>
                <a:srgbClr val="E48312"/>
              </a:buClr>
              <a:tabLst>
                <a:tab pos="526415" algn="l"/>
                <a:tab pos="527050" algn="l"/>
              </a:tabLst>
            </a:pPr>
            <a:r>
              <a:rPr lang="en-US" altLang="zh-CN" sz="3000" dirty="0">
                <a:solidFill>
                  <a:prstClr val="black"/>
                </a:solidFill>
                <a:latin typeface="Calibri"/>
                <a:cs typeface="Calibri"/>
              </a:rPr>
              <a:t>Three major components</a:t>
            </a:r>
          </a:p>
          <a:p>
            <a:pPr marL="12700" marR="5080" lvl="0" defTabSz="914400">
              <a:lnSpc>
                <a:spcPts val="3270"/>
              </a:lnSpc>
              <a:spcBef>
                <a:spcPts val="1415"/>
              </a:spcBef>
              <a:buClr>
                <a:srgbClr val="E48312"/>
              </a:buClr>
              <a:tabLst>
                <a:tab pos="526415" algn="l"/>
                <a:tab pos="527050" algn="l"/>
              </a:tabLst>
            </a:pPr>
            <a:r>
              <a:rPr lang="en-US" altLang="zh-CN" sz="3000" dirty="0">
                <a:solidFill>
                  <a:prstClr val="black"/>
                </a:solidFill>
                <a:latin typeface="Calibri"/>
                <a:cs typeface="Calibri"/>
              </a:rPr>
              <a:t>the upfront data </a:t>
            </a:r>
            <a:r>
              <a:rPr lang="en-US" altLang="zh-CN" sz="3000" dirty="0" err="1">
                <a:solidFill>
                  <a:prstClr val="black"/>
                </a:solidFill>
                <a:latin typeface="Calibri"/>
                <a:cs typeface="Calibri"/>
              </a:rPr>
              <a:t>partitioner</a:t>
            </a:r>
            <a:r>
              <a:rPr lang="en-US" altLang="zh-CN" sz="3000" dirty="0">
                <a:solidFill>
                  <a:prstClr val="black"/>
                </a:solidFill>
                <a:latin typeface="Calibri"/>
                <a:cs typeface="Calibri"/>
              </a:rPr>
              <a:t>, the optimizer, and the adaptive </a:t>
            </a:r>
            <a:r>
              <a:rPr lang="en-US" altLang="zh-CN" sz="3000" dirty="0" err="1" smtClean="0">
                <a:solidFill>
                  <a:prstClr val="black"/>
                </a:solidFill>
                <a:latin typeface="Calibri"/>
                <a:cs typeface="Calibri"/>
              </a:rPr>
              <a:t>repartitioner</a:t>
            </a:r>
            <a:r>
              <a:rPr lang="en-US" altLang="zh-CN" sz="3000" dirty="0">
                <a:solidFill>
                  <a:prstClr val="black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9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20000"/>
            <a:ext cx="8229600" cy="711299"/>
          </a:xfrm>
        </p:spPr>
        <p:txBody>
          <a:bodyPr/>
          <a:lstStyle/>
          <a:p>
            <a:pPr algn="l"/>
            <a:r>
              <a:rPr kumimoji="1" lang="en-US" altLang="zh-CN" sz="3600" dirty="0">
                <a:latin typeface="SimSun" charset="-122"/>
                <a:ea typeface="SimSun" charset="-122"/>
                <a:cs typeface="SimSun" charset="-122"/>
              </a:rPr>
              <a:t>SYSTEM OVERVIEW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51" y="2062716"/>
            <a:ext cx="3806885" cy="5487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859079" y="1736921"/>
            <a:ext cx="4094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-1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Distributed </a:t>
            </a:r>
            <a:r>
              <a:rPr kumimoji="0" lang="en-US" altLang="zh-CN" sz="24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storage systems </a:t>
            </a:r>
            <a:r>
              <a:rPr kumimoji="0" lang="en-US" altLang="zh-CN" sz="2400" b="0" i="0" u="none" strike="noStrike" kern="0" cap="none" spc="-2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like </a:t>
            </a:r>
            <a:r>
              <a:rPr kumimoji="0" lang="en-US" altLang="zh-CN" sz="2400" b="0" i="0" u="none" strike="noStrike" kern="0" cap="none" spc="-1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HDFS, </a:t>
            </a:r>
            <a:r>
              <a:rPr kumimoji="0" lang="en-US" altLang="zh-CN" sz="2400" b="0" i="0" u="none" strike="noStrike" kern="0" cap="none" spc="-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files  </a:t>
            </a:r>
            <a:r>
              <a:rPr kumimoji="0" lang="en-US" altLang="zh-CN" sz="2400" b="0" i="0" u="none" strike="noStrike" kern="0" cap="none" spc="-2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broken </a:t>
            </a:r>
            <a:r>
              <a:rPr kumimoji="0" lang="en-US" altLang="zh-CN" sz="2400" b="0" i="0" u="none" strike="noStrike" kern="0" cap="none" spc="-1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into </a:t>
            </a:r>
            <a:r>
              <a:rPr kumimoji="0" lang="en-US" altLang="zh-CN" sz="2400" b="0" i="0" u="none" strike="noStrike" kern="0" cap="none" spc="-1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blocks </a:t>
            </a:r>
            <a:r>
              <a:rPr kumimoji="0" lang="en-US" altLang="zh-CN" sz="2400" b="0" i="0" u="none" strike="noStrike" kern="0" cap="none" spc="-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(128 MB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altLang="zh-CN" sz="2400" b="0" i="0" u="none" strike="noStrike" kern="0" cap="none" spc="-1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chunks)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736" y="3179134"/>
            <a:ext cx="2701766" cy="2322936"/>
          </a:xfrm>
          <a:prstGeom prst="rect">
            <a:avLst/>
          </a:prstGeom>
        </p:spPr>
      </p:pic>
      <p:sp>
        <p:nvSpPr>
          <p:cNvPr id="44" name="object 25"/>
          <p:cNvSpPr txBox="1"/>
          <p:nvPr/>
        </p:nvSpPr>
        <p:spPr>
          <a:xfrm>
            <a:off x="317341" y="3299158"/>
            <a:ext cx="7687733" cy="300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2400" b="1" spc="-15" dirty="0">
                <a:solidFill>
                  <a:prstClr val="black"/>
                </a:solidFill>
                <a:latin typeface="Calibri"/>
                <a:cs typeface="Calibri"/>
              </a:rPr>
              <a:t>Upfront</a:t>
            </a:r>
            <a:r>
              <a:rPr sz="2400" b="1"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prstClr val="black"/>
                </a:solidFill>
                <a:latin typeface="Calibri"/>
                <a:cs typeface="Calibri"/>
              </a:rPr>
              <a:t>Partitioning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pPr defTabSz="914400">
              <a:spcBef>
                <a:spcPts val="45"/>
              </a:spcBef>
            </a:pPr>
            <a:endParaRPr sz="24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2355215" defTabSz="914400">
              <a:lnSpc>
                <a:spcPct val="100699"/>
              </a:lnSpc>
              <a:spcBef>
                <a:spcPts val="5"/>
              </a:spcBef>
            </a:pP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&gt;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Instead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of partitioning by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size,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partition  by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 attributes.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2700" marR="2680335" defTabSz="914400">
              <a:lnSpc>
                <a:spcPts val="2870"/>
              </a:lnSpc>
              <a:spcBef>
                <a:spcPts val="90"/>
              </a:spcBef>
            </a:pP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&gt;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Same </a:t>
            </a:r>
            <a:r>
              <a:rPr sz="2400" spc="-10" dirty="0" smtClean="0">
                <a:solidFill>
                  <a:prstClr val="black"/>
                </a:solidFill>
                <a:latin typeface="Calibri"/>
                <a:cs typeface="Calibri"/>
              </a:rPr>
              <a:t>blocks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created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as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in 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HDFS.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Each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block now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has</a:t>
            </a:r>
            <a:r>
              <a:rPr sz="24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prstClr val="black"/>
                </a:solidFill>
                <a:latin typeface="Calibri"/>
                <a:cs typeface="Calibri"/>
              </a:rPr>
              <a:t>additional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sz="2400" spc="-15" dirty="0" smtClean="0">
                <a:solidFill>
                  <a:prstClr val="black"/>
                </a:solidFill>
                <a:latin typeface="Calibri"/>
                <a:cs typeface="Calibri"/>
              </a:rPr>
              <a:t>M</a:t>
            </a:r>
            <a:r>
              <a:rPr sz="2400" spc="-15" dirty="0" smtClean="0">
                <a:solidFill>
                  <a:prstClr val="black"/>
                </a:solidFill>
                <a:latin typeface="Calibri"/>
                <a:cs typeface="Calibri"/>
              </a:rPr>
              <a:t>etadata</a:t>
            </a:r>
            <a:endParaRPr lang="en-US" sz="2400" spc="-15" dirty="0" smtClean="0">
              <a:solidFill>
                <a:prstClr val="black"/>
              </a:solidFill>
              <a:latin typeface="Calibri"/>
              <a:cs typeface="Calibri"/>
            </a:endParaRPr>
          </a:p>
          <a:p>
            <a:pPr marL="12700" marR="2680335" defTabSz="914400">
              <a:lnSpc>
                <a:spcPts val="2870"/>
              </a:lnSpc>
              <a:spcBef>
                <a:spcPts val="90"/>
              </a:spcBef>
            </a:pPr>
            <a:endParaRPr lang="en-US" sz="3000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defTabSz="914400">
              <a:lnSpc>
                <a:spcPts val="2805"/>
              </a:lnSpc>
            </a:pPr>
            <a:r>
              <a:rPr lang="en-US" sz="30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                                               </a:t>
            </a:r>
            <a:r>
              <a:rPr sz="2400" dirty="0" smtClean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&lt;= 5 and B &lt;=</a:t>
            </a:r>
            <a:r>
              <a:rPr sz="2400" spc="-13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7</a:t>
            </a: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990" y="5502070"/>
            <a:ext cx="106326" cy="396274"/>
          </a:xfrm>
          <a:prstGeom prst="rect">
            <a:avLst/>
          </a:prstGeom>
        </p:spPr>
      </p:pic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43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20000"/>
            <a:ext cx="8229600" cy="711299"/>
          </a:xfrm>
        </p:spPr>
        <p:txBody>
          <a:bodyPr/>
          <a:lstStyle/>
          <a:p>
            <a:pPr algn="l"/>
            <a:r>
              <a:rPr kumimoji="1" lang="en-US" altLang="zh-CN" sz="3600" dirty="0">
                <a:latin typeface="SimSun" charset="-122"/>
                <a:ea typeface="SimSun" charset="-122"/>
                <a:cs typeface="SimSun" charset="-122"/>
              </a:rPr>
              <a:t>SYSTEM OVERVIEW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437" y="2555455"/>
            <a:ext cx="2875922" cy="25299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6891" y="2159802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Adaptive </a:t>
            </a:r>
            <a:r>
              <a:rPr lang="en-US" altLang="zh-CN" b="1" dirty="0" err="1" smtClean="0"/>
              <a:t>RePartitioning</a:t>
            </a:r>
            <a:endParaRPr lang="en-US" altLang="zh-CN" b="1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When user submits a query, optimizer tries to  improve the partitioning </a:t>
            </a:r>
            <a:r>
              <a:rPr lang="en-US" altLang="zh-CN" dirty="0" smtClean="0"/>
              <a:t>by reorganizing </a:t>
            </a:r>
            <a:r>
              <a:rPr lang="en-US" altLang="zh-CN" dirty="0"/>
              <a:t>the  partitioning tree</a:t>
            </a:r>
          </a:p>
          <a:p>
            <a:endParaRPr lang="en-US" altLang="zh-CN" dirty="0"/>
          </a:p>
          <a:p>
            <a:r>
              <a:rPr lang="en-US" altLang="zh-CN" dirty="0"/>
              <a:t>Here if queries ask A &lt;= 3 many times, replace  B7 by A3</a:t>
            </a:r>
          </a:p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81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20000"/>
            <a:ext cx="8229600" cy="711299"/>
          </a:xfrm>
        </p:spPr>
        <p:txBody>
          <a:bodyPr/>
          <a:lstStyle/>
          <a:p>
            <a:pPr algn="l"/>
            <a:r>
              <a:rPr kumimoji="1" lang="en-US" altLang="zh-CN" sz="3600" dirty="0">
                <a:latin typeface="SimSun" charset="-122"/>
                <a:ea typeface="SimSun" charset="-122"/>
                <a:cs typeface="SimSun" charset="-122"/>
              </a:rPr>
              <a:t>INTRODUCTION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60305" y="1981085"/>
            <a:ext cx="84333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Data-locality</a:t>
            </a:r>
          </a:p>
        </p:txBody>
      </p:sp>
      <p:sp>
        <p:nvSpPr>
          <p:cNvPr id="4" name="下箭头 3"/>
          <p:cNvSpPr/>
          <p:nvPr/>
        </p:nvSpPr>
        <p:spPr>
          <a:xfrm rot="19437016">
            <a:off x="2322947" y="2200895"/>
            <a:ext cx="256546" cy="745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 rot="19437016">
            <a:off x="4313861" y="2897710"/>
            <a:ext cx="256546" cy="745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4209" y="2781522"/>
            <a:ext cx="3709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partitioning(REF)</a:t>
            </a:r>
          </a:p>
        </p:txBody>
      </p:sp>
      <p:sp>
        <p:nvSpPr>
          <p:cNvPr id="7" name="矩形 6"/>
          <p:cNvSpPr/>
          <p:nvPr/>
        </p:nvSpPr>
        <p:spPr>
          <a:xfrm>
            <a:off x="460305" y="3581959"/>
            <a:ext cx="8011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predicate-based reference partitioning(PREF)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430850" y="4904091"/>
            <a:ext cx="1899138" cy="627818"/>
          </a:xfrm>
          <a:prstGeom prst="round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Best-partition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85906" y="4501140"/>
            <a:ext cx="2839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find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0305" y="5531909"/>
            <a:ext cx="401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Existing automated design algorithms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4192308" y="4998070"/>
            <a:ext cx="904513" cy="498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170879" y="4952000"/>
            <a:ext cx="4168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design algorithms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91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6" grpId="0" animBg="1"/>
      <p:bldP spid="5" grpId="0"/>
      <p:bldP spid="7" grpId="0"/>
      <p:bldP spid="8" grpId="0" animBg="1"/>
      <p:bldP spid="10" grpId="0"/>
      <p:bldP spid="14" grpId="0"/>
      <p:bldP spid="15" grpId="0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20000"/>
            <a:ext cx="8229600" cy="711299"/>
          </a:xfrm>
        </p:spPr>
        <p:txBody>
          <a:bodyPr/>
          <a:lstStyle/>
          <a:p>
            <a:pPr algn="l"/>
            <a:r>
              <a:rPr kumimoji="1" lang="en-US" altLang="zh-CN" sz="3600" dirty="0">
                <a:latin typeface="SimSun" charset="-122"/>
                <a:ea typeface="SimSun" charset="-122"/>
                <a:cs typeface="SimSun" charset="-122"/>
              </a:rPr>
              <a:t>SYSTEM OVERVIEW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bject 25"/>
          <p:cNvSpPr txBox="1"/>
          <p:nvPr/>
        </p:nvSpPr>
        <p:spPr>
          <a:xfrm>
            <a:off x="179512" y="1874396"/>
            <a:ext cx="8645906" cy="11362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lang="en-US" sz="2400" b="1" spc="-15" dirty="0" smtClean="0">
                <a:solidFill>
                  <a:prstClr val="black"/>
                </a:solidFill>
                <a:latin typeface="Calibri"/>
                <a:cs typeface="Calibri"/>
              </a:rPr>
              <a:t>Optimizer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pPr defTabSz="914400">
              <a:spcBef>
                <a:spcPts val="45"/>
              </a:spcBef>
            </a:pPr>
            <a:r>
              <a:rPr lang="en-US" sz="2450" dirty="0">
                <a:solidFill>
                  <a:prstClr val="black"/>
                </a:solidFill>
                <a:latin typeface="Times New Roman"/>
                <a:cs typeface="Times New Roman"/>
              </a:rPr>
              <a:t>1) explore </a:t>
            </a:r>
            <a:r>
              <a:rPr lang="en-US" sz="2450" dirty="0" smtClean="0">
                <a:solidFill>
                  <a:prstClr val="black"/>
                </a:solidFill>
                <a:latin typeface="Times New Roman"/>
                <a:cs typeface="Times New Roman"/>
              </a:rPr>
              <a:t>alternative partitioning </a:t>
            </a:r>
            <a:r>
              <a:rPr lang="en-US" sz="2450" dirty="0">
                <a:solidFill>
                  <a:prstClr val="black"/>
                </a:solidFill>
                <a:latin typeface="Times New Roman"/>
                <a:cs typeface="Times New Roman"/>
              </a:rPr>
              <a:t>trees </a:t>
            </a:r>
            <a:r>
              <a:rPr lang="en-US" sz="2450" dirty="0" smtClean="0">
                <a:solidFill>
                  <a:prstClr val="black"/>
                </a:solidFill>
                <a:latin typeface="Times New Roman"/>
                <a:cs typeface="Times New Roman"/>
              </a:rPr>
              <a:t>to find </a:t>
            </a:r>
            <a:r>
              <a:rPr lang="en-US" sz="2450" dirty="0">
                <a:solidFill>
                  <a:prstClr val="black"/>
                </a:solidFill>
                <a:latin typeface="Times New Roman"/>
                <a:cs typeface="Times New Roman"/>
              </a:rPr>
              <a:t>the best one </a:t>
            </a:r>
            <a:endParaRPr lang="en-US" sz="2450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914400">
              <a:spcBef>
                <a:spcPts val="45"/>
              </a:spcBef>
            </a:pPr>
            <a:r>
              <a:rPr lang="en-US" sz="2450" dirty="0" smtClean="0">
                <a:solidFill>
                  <a:prstClr val="black"/>
                </a:solidFill>
                <a:latin typeface="Times New Roman"/>
                <a:cs typeface="Times New Roman"/>
              </a:rPr>
              <a:t>2)decide </a:t>
            </a:r>
            <a:r>
              <a:rPr lang="en-US" sz="2450" dirty="0">
                <a:solidFill>
                  <a:prstClr val="black"/>
                </a:solidFill>
                <a:latin typeface="Times New Roman"/>
                <a:cs typeface="Times New Roman"/>
              </a:rPr>
              <a:t>if re-partitioning is worthwhile.</a:t>
            </a:r>
            <a:endParaRPr sz="245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40" y="3184192"/>
            <a:ext cx="3214355" cy="7213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00" y="4079112"/>
            <a:ext cx="4522160" cy="7077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00" y="5108139"/>
            <a:ext cx="4383937" cy="825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00591" y="3581647"/>
            <a:ext cx="33594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Repartitioning ONLY happens when reduction in  the total cost of the query workload is greater  than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repartitioning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cost.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58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20000"/>
            <a:ext cx="8229600" cy="711299"/>
          </a:xfrm>
        </p:spPr>
        <p:txBody>
          <a:bodyPr/>
          <a:lstStyle/>
          <a:p>
            <a:pPr algn="l"/>
            <a:r>
              <a:rPr kumimoji="1" lang="en-US" altLang="zh-CN" sz="3600" dirty="0">
                <a:latin typeface="SimSun" charset="-122"/>
                <a:ea typeface="SimSun" charset="-122"/>
                <a:cs typeface="SimSun" charset="-122"/>
              </a:rPr>
              <a:t>PERFORMANCE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088" y="2076383"/>
            <a:ext cx="5633831" cy="28787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3894" y="3985616"/>
            <a:ext cx="3249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 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table with148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105 queries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94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685800" y="1078821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4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副标题 2"/>
          <p:cNvSpPr txBox="1">
            <a:spLocks/>
          </p:cNvSpPr>
          <p:nvPr/>
        </p:nvSpPr>
        <p:spPr>
          <a:xfrm>
            <a:off x="1143000" y="4252685"/>
            <a:ext cx="6858000" cy="1219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2000" dirty="0">
              <a:solidFill>
                <a:srgbClr val="4472C4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72084" y="1776097"/>
            <a:ext cx="8298180" cy="138544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>
                <a:solidFill>
                  <a:srgbClr val="0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AdaptDB</a:t>
            </a:r>
            <a:r>
              <a:rPr lang="en-US" altLang="zh-CN" sz="3600" dirty="0">
                <a:solidFill>
                  <a:srgbClr val="0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: Adaptive Partitioning for Distributed Joins</a:t>
            </a:r>
            <a:endParaRPr lang="zh-CN" altLang="en-US" sz="36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3" y="3487330"/>
            <a:ext cx="7327897" cy="738408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36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20000"/>
            <a:ext cx="8229600" cy="711299"/>
          </a:xfrm>
        </p:spPr>
        <p:txBody>
          <a:bodyPr/>
          <a:lstStyle/>
          <a:p>
            <a:pPr algn="l"/>
            <a:r>
              <a:rPr kumimoji="1" lang="en-US" altLang="zh-CN" sz="3600" dirty="0">
                <a:latin typeface="SimSun" charset="-122"/>
                <a:ea typeface="SimSun" charset="-122"/>
                <a:cs typeface="SimSun" charset="-122"/>
              </a:rPr>
              <a:t>Introduction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97" y="2483988"/>
            <a:ext cx="6603030" cy="210734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9632" y="4754159"/>
            <a:ext cx="53046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key </a:t>
            </a:r>
            <a:r>
              <a:rPr lang="en-US" altLang="zh-CN" sz="2400" dirty="0" smtClean="0"/>
              <a:t>limitation of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Hyper-partitioning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not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response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join queries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9632" y="2022323"/>
            <a:ext cx="5304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Shuffle join VS co-partitioned join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30408" y="4604737"/>
            <a:ext cx="1403498" cy="298843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lineitem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23860" y="5312981"/>
            <a:ext cx="1006549" cy="298843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orders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928883" y="5307424"/>
            <a:ext cx="1006549" cy="298843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133906" y="5307424"/>
            <a:ext cx="1006549" cy="298843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supplier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6379535" y="4903580"/>
            <a:ext cx="549348" cy="40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1" idx="0"/>
          </p:cNvCxnSpPr>
          <p:nvPr/>
        </p:nvCxnSpPr>
        <p:spPr>
          <a:xfrm>
            <a:off x="7432157" y="4903580"/>
            <a:ext cx="1" cy="40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2" idx="0"/>
          </p:cNvCxnSpPr>
          <p:nvPr/>
        </p:nvCxnSpPr>
        <p:spPr>
          <a:xfrm>
            <a:off x="7935432" y="4916980"/>
            <a:ext cx="701749" cy="39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227134" y="5879646"/>
            <a:ext cx="1205023" cy="298843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ustomer</a:t>
            </a:r>
          </a:p>
        </p:txBody>
      </p:sp>
      <p:cxnSp>
        <p:nvCxnSpPr>
          <p:cNvPr id="20" name="直接箭头连接符 19"/>
          <p:cNvCxnSpPr>
            <a:endCxn id="19" idx="0"/>
          </p:cNvCxnSpPr>
          <p:nvPr/>
        </p:nvCxnSpPr>
        <p:spPr>
          <a:xfrm>
            <a:off x="6227134" y="5606267"/>
            <a:ext cx="602512" cy="27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6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20000"/>
            <a:ext cx="8229600" cy="711299"/>
          </a:xfrm>
        </p:spPr>
        <p:txBody>
          <a:bodyPr/>
          <a:lstStyle/>
          <a:p>
            <a:pPr algn="l"/>
            <a:r>
              <a:rPr kumimoji="1" lang="en-US" altLang="zh-CN" sz="3600" dirty="0">
                <a:latin typeface="SimSun" charset="-122"/>
                <a:ea typeface="SimSun" charset="-122"/>
                <a:cs typeface="SimSun" charset="-122"/>
              </a:rPr>
              <a:t>Introduction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49632" y="2022323"/>
            <a:ext cx="59008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AdaptDB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Smoothly repartitions tables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join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levels</a:t>
            </a:r>
          </a:p>
          <a:p>
            <a:pPr marL="800082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top-most level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partitioned according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join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</a:p>
          <a:p>
            <a:pPr marL="800082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levels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partitioned according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frequent selection attributes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524" y="2622487"/>
            <a:ext cx="2466975" cy="2314575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27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20000"/>
            <a:ext cx="8229600" cy="711299"/>
          </a:xfrm>
        </p:spPr>
        <p:txBody>
          <a:bodyPr/>
          <a:lstStyle/>
          <a:p>
            <a:pPr algn="l"/>
            <a:r>
              <a:rPr kumimoji="1" lang="en-US" altLang="zh-CN" sz="3600" dirty="0">
                <a:latin typeface="SimSun" charset="-122"/>
                <a:ea typeface="SimSun" charset="-122"/>
                <a:cs typeface="SimSun" charset="-122"/>
              </a:rPr>
              <a:t>Introduction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49632" y="2022323"/>
            <a:ext cx="59008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AdaptDB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tables A and B are </a:t>
            </a:r>
            <a:r>
              <a:rPr lang="en-US" altLang="zh-CN" sz="2400" dirty="0" smtClean="0"/>
              <a:t>joined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Build a hash table on A</a:t>
            </a:r>
            <a:r>
              <a:rPr lang="en-US" altLang="zh-CN" sz="2400" dirty="0"/>
              <a:t>(</a:t>
            </a:r>
            <a:r>
              <a:rPr lang="en-US" altLang="zh-CN" sz="2400" dirty="0" smtClean="0"/>
              <a:t>or B</a:t>
            </a:r>
            <a:r>
              <a:rPr lang="en-US" altLang="zh-CN" sz="2400" dirty="0"/>
              <a:t>)</a:t>
            </a:r>
            <a:endParaRPr lang="en-US" altLang="zh-CN" sz="2400" dirty="0" smtClean="0"/>
          </a:p>
        </p:txBody>
      </p:sp>
      <p:sp>
        <p:nvSpPr>
          <p:cNvPr id="3" name="矩形 2"/>
          <p:cNvSpPr/>
          <p:nvPr/>
        </p:nvSpPr>
        <p:spPr>
          <a:xfrm>
            <a:off x="687827" y="3523296"/>
            <a:ext cx="661181" cy="33762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54627" y="3523295"/>
            <a:ext cx="661181" cy="33762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48421" y="3523294"/>
            <a:ext cx="661181" cy="33762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7827" y="4477555"/>
            <a:ext cx="661181" cy="33762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54627" y="4477554"/>
            <a:ext cx="661181" cy="33762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48421" y="4477553"/>
            <a:ext cx="661181" cy="33762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" idx="2"/>
            <a:endCxn id="10" idx="0"/>
          </p:cNvCxnSpPr>
          <p:nvPr/>
        </p:nvCxnSpPr>
        <p:spPr>
          <a:xfrm>
            <a:off x="1018418" y="3860921"/>
            <a:ext cx="0" cy="61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991423" y="3832783"/>
            <a:ext cx="1066800" cy="61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</p:cNvCxnSpPr>
          <p:nvPr/>
        </p:nvCxnSpPr>
        <p:spPr>
          <a:xfrm flipH="1">
            <a:off x="1208331" y="3860920"/>
            <a:ext cx="876887" cy="61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11" idx="0"/>
          </p:cNvCxnSpPr>
          <p:nvPr/>
        </p:nvCxnSpPr>
        <p:spPr>
          <a:xfrm>
            <a:off x="2085218" y="3860920"/>
            <a:ext cx="0" cy="61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2"/>
            <a:endCxn id="12" idx="0"/>
          </p:cNvCxnSpPr>
          <p:nvPr/>
        </p:nvCxnSpPr>
        <p:spPr>
          <a:xfrm>
            <a:off x="2085218" y="3860920"/>
            <a:ext cx="1093794" cy="61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2"/>
          </p:cNvCxnSpPr>
          <p:nvPr/>
        </p:nvCxnSpPr>
        <p:spPr>
          <a:xfrm flipH="1">
            <a:off x="2291543" y="3860919"/>
            <a:ext cx="887469" cy="61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2"/>
            <a:endCxn id="12" idx="0"/>
          </p:cNvCxnSpPr>
          <p:nvPr/>
        </p:nvCxnSpPr>
        <p:spPr>
          <a:xfrm>
            <a:off x="3179012" y="3860919"/>
            <a:ext cx="0" cy="61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898218" y="2620213"/>
            <a:ext cx="1855574" cy="675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025811" y="2830019"/>
            <a:ext cx="661181" cy="33762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889801" y="2830018"/>
            <a:ext cx="661181" cy="33762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370490" y="2181372"/>
            <a:ext cx="303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Machine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hold two blocks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518137" y="4105418"/>
            <a:ext cx="1985920" cy="675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M1</a:t>
            </a:r>
            <a:endParaRPr lang="zh-CN" altLang="en-US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449" y="4230645"/>
            <a:ext cx="670618" cy="493819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4527607" y="4880178"/>
            <a:ext cx="1985920" cy="675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M2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737987" y="4269223"/>
            <a:ext cx="661181" cy="33762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A3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984746" y="5016194"/>
            <a:ext cx="661181" cy="33762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A2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861364" y="4105418"/>
            <a:ext cx="1985920" cy="675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M1</a:t>
            </a:r>
            <a:endParaRPr lang="zh-CN" altLang="en-US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676" y="4230645"/>
            <a:ext cx="670618" cy="493819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6870834" y="4880178"/>
            <a:ext cx="1985920" cy="675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M2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8081214" y="4269223"/>
            <a:ext cx="661181" cy="33762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A2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327973" y="5016194"/>
            <a:ext cx="661181" cy="33762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A3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904270" y="3647217"/>
            <a:ext cx="391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 1                               case2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4868911" y="5644296"/>
            <a:ext cx="391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3+3=6                               3+2=5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18391" y="5459630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Hyper-join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46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20000"/>
            <a:ext cx="8229600" cy="711299"/>
          </a:xfrm>
        </p:spPr>
        <p:txBody>
          <a:bodyPr/>
          <a:lstStyle/>
          <a:p>
            <a:pPr algn="l"/>
            <a:r>
              <a:rPr kumimoji="1" lang="en-US" altLang="zh-CN" sz="3600" dirty="0" smtClean="0">
                <a:latin typeface="SimSun" charset="-122"/>
                <a:ea typeface="SimSun" charset="-122"/>
                <a:cs typeface="SimSun" charset="-122"/>
              </a:rPr>
              <a:t>Contributions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62173" y="2120797"/>
            <a:ext cx="845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AdaptDB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Hyper-join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two-phase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and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 repartitioning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3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20000"/>
            <a:ext cx="8229600" cy="711299"/>
          </a:xfrm>
        </p:spPr>
        <p:txBody>
          <a:bodyPr/>
          <a:lstStyle/>
          <a:p>
            <a:pPr algn="l"/>
            <a:r>
              <a:rPr kumimoji="1" lang="en-US" altLang="zh-CN" sz="3600" dirty="0">
                <a:latin typeface="SimSun" charset="-122"/>
                <a:ea typeface="SimSun" charset="-122"/>
                <a:cs typeface="SimSun" charset="-122"/>
              </a:rPr>
              <a:t>Hyper-join algorithm</a:t>
            </a: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62173" y="2120797"/>
            <a:ext cx="84567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Hyper-join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algorithm----mixed integer programming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11" y="3727938"/>
            <a:ext cx="7010400" cy="268722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2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20000"/>
            <a:ext cx="8229600" cy="711299"/>
          </a:xfrm>
        </p:spPr>
        <p:txBody>
          <a:bodyPr/>
          <a:lstStyle/>
          <a:p>
            <a:pPr algn="l"/>
            <a:r>
              <a:rPr kumimoji="1" lang="en-US" altLang="zh-CN" sz="3600" dirty="0">
                <a:latin typeface="SimSun" charset="-122"/>
                <a:ea typeface="SimSun" charset="-122"/>
                <a:cs typeface="SimSun" charset="-122"/>
              </a:rPr>
              <a:t>Hyper-join algorithm</a:t>
            </a: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62173" y="2120797"/>
            <a:ext cx="84567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Shuffle-join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Hyper-join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the number of blocks read (I/O cost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of remote disk access is essentially the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same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local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access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575" y="3925780"/>
            <a:ext cx="1296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Shuffle-join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2575" y="5115337"/>
            <a:ext cx="119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Hyper-join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467" y="3690457"/>
            <a:ext cx="7029450" cy="990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9235" y="5057335"/>
            <a:ext cx="6972300" cy="828675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7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20000"/>
            <a:ext cx="8229600" cy="711299"/>
          </a:xfrm>
        </p:spPr>
        <p:txBody>
          <a:bodyPr/>
          <a:lstStyle/>
          <a:p>
            <a:pPr algn="l"/>
            <a:r>
              <a:rPr kumimoji="1" lang="en-US" altLang="zh-CN" sz="3600" dirty="0" smtClean="0">
                <a:latin typeface="SimSun" charset="-122"/>
                <a:ea typeface="SimSun" charset="-122"/>
                <a:cs typeface="SimSun" charset="-122"/>
              </a:rPr>
              <a:t>Partitioning</a:t>
            </a:r>
            <a:endParaRPr kumimoji="1" lang="en-US" altLang="zh-CN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62173" y="2120797"/>
            <a:ext cx="845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wo-phase partitioning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448" y="2718947"/>
            <a:ext cx="6029325" cy="330517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10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20000"/>
            <a:ext cx="8229600" cy="711299"/>
          </a:xfrm>
        </p:spPr>
        <p:txBody>
          <a:bodyPr/>
          <a:lstStyle/>
          <a:p>
            <a:pPr algn="l"/>
            <a:r>
              <a:rPr kumimoji="1" lang="en-US" altLang="zh-CN" sz="3600" dirty="0" smtClean="0">
                <a:latin typeface="SimSun" charset="-122"/>
                <a:ea typeface="SimSun" charset="-122"/>
                <a:cs typeface="SimSun" charset="-122"/>
              </a:rPr>
              <a:t>PREF Partition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66449" y="1840946"/>
            <a:ext cx="84333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 partitioned Database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604" y="2302611"/>
            <a:ext cx="5629273" cy="4137516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32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20000"/>
            <a:ext cx="8229600" cy="711299"/>
          </a:xfrm>
        </p:spPr>
        <p:txBody>
          <a:bodyPr/>
          <a:lstStyle/>
          <a:p>
            <a:pPr algn="l"/>
            <a:r>
              <a:rPr kumimoji="1" lang="en-US" altLang="zh-CN" sz="3600" dirty="0" smtClean="0">
                <a:latin typeface="SimSun" charset="-122"/>
                <a:ea typeface="SimSun" charset="-122"/>
                <a:cs typeface="SimSun" charset="-122"/>
              </a:rPr>
              <a:t>Partitioning</a:t>
            </a:r>
            <a:endParaRPr kumimoji="1" lang="en-US" altLang="zh-CN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62173" y="2120797"/>
            <a:ext cx="845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wo-phase partitioning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658" y="3216275"/>
            <a:ext cx="60388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3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20000"/>
            <a:ext cx="8229600" cy="711299"/>
          </a:xfrm>
        </p:spPr>
        <p:txBody>
          <a:bodyPr/>
          <a:lstStyle/>
          <a:p>
            <a:pPr algn="l"/>
            <a:r>
              <a:rPr kumimoji="1" lang="en-US" altLang="zh-CN" sz="3600" dirty="0" smtClean="0">
                <a:latin typeface="SimSun" charset="-122"/>
                <a:ea typeface="SimSun" charset="-122"/>
                <a:cs typeface="SimSun" charset="-122"/>
              </a:rPr>
              <a:t>Partitioning</a:t>
            </a:r>
            <a:endParaRPr kumimoji="1" lang="en-US" altLang="zh-CN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62173" y="2120797"/>
            <a:ext cx="845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mooth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repartitioning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88" y="4713285"/>
            <a:ext cx="8006376" cy="16677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22323" y="3156752"/>
            <a:ext cx="1710813" cy="39820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lineitem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399936" y="2399692"/>
            <a:ext cx="1710813" cy="39820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99936" y="3757122"/>
            <a:ext cx="1710813" cy="39820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supplier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6" idx="3"/>
          </p:cNvCxnSpPr>
          <p:nvPr/>
        </p:nvCxnSpPr>
        <p:spPr>
          <a:xfrm flipV="1">
            <a:off x="3333136" y="2598795"/>
            <a:ext cx="1066800" cy="75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10" idx="1"/>
          </p:cNvCxnSpPr>
          <p:nvPr/>
        </p:nvCxnSpPr>
        <p:spPr>
          <a:xfrm>
            <a:off x="3333136" y="3355855"/>
            <a:ext cx="1066800" cy="60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 rot="19602501">
            <a:off x="3025982" y="2547705"/>
            <a:ext cx="138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Order_key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 rot="1913107">
            <a:off x="3074750" y="3881923"/>
            <a:ext cx="170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supplier</a:t>
            </a:r>
            <a:r>
              <a:rPr lang="en-US" altLang="zh-CN" dirty="0" err="1" smtClean="0"/>
              <a:t>_key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7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9" grpId="0" animBg="1"/>
      <p:bldP spid="10" grpId="0" animBg="1"/>
      <p:bldP spid="14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20000"/>
            <a:ext cx="8229600" cy="711299"/>
          </a:xfrm>
        </p:spPr>
        <p:txBody>
          <a:bodyPr/>
          <a:lstStyle/>
          <a:p>
            <a:pPr algn="l"/>
            <a:r>
              <a:rPr kumimoji="1" lang="en-US" altLang="zh-CN" sz="3600" dirty="0" smtClean="0">
                <a:latin typeface="SimSun" charset="-122"/>
                <a:ea typeface="SimSun" charset="-122"/>
                <a:cs typeface="SimSun" charset="-122"/>
              </a:rPr>
              <a:t>System Architecture</a:t>
            </a:r>
            <a:endParaRPr kumimoji="1" lang="en-US" altLang="zh-CN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86" y="1986915"/>
            <a:ext cx="7334250" cy="398145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30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20000"/>
            <a:ext cx="8229600" cy="711299"/>
          </a:xfrm>
        </p:spPr>
        <p:txBody>
          <a:bodyPr/>
          <a:lstStyle/>
          <a:p>
            <a:pPr algn="l"/>
            <a:r>
              <a:rPr kumimoji="1" lang="en-US" altLang="zh-CN" sz="3600" dirty="0">
                <a:latin typeface="SimSun" charset="-122"/>
                <a:ea typeface="SimSun" charset="-122"/>
                <a:cs typeface="SimSun" charset="-122"/>
              </a:rPr>
              <a:t>Experiment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85836" y="1873467"/>
            <a:ext cx="82202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cluster of 10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machines each with 256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 RAM and four 2.13 GHz Intel(R) Xeon(R) E7-4830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AdaptDB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storage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runs on top of Hadoop 2.6.0 and uses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3.4.6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in Spark 1.6.0 with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7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6243" y="4445814"/>
            <a:ext cx="85100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TPC-H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eight query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(q3, q5, q6, q8, q10, q12, q14, q19) from the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TPCH workload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large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 table with 115 columns and several dimension tables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33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in total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46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20000"/>
            <a:ext cx="8229600" cy="711299"/>
          </a:xfrm>
        </p:spPr>
        <p:txBody>
          <a:bodyPr/>
          <a:lstStyle/>
          <a:p>
            <a:pPr algn="l"/>
            <a:r>
              <a:rPr kumimoji="1" lang="en-US" altLang="zh-CN" sz="3600" dirty="0">
                <a:latin typeface="SimSun" charset="-122"/>
                <a:ea typeface="SimSun" charset="-122"/>
                <a:cs typeface="SimSun" charset="-122"/>
              </a:rPr>
              <a:t>Experiment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85836" y="1873467"/>
            <a:ext cx="87742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Experiment--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benefit we can get from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hyper-join over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 join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18" y="2827935"/>
            <a:ext cx="7140233" cy="355674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8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20000"/>
            <a:ext cx="8229600" cy="711299"/>
          </a:xfrm>
        </p:spPr>
        <p:txBody>
          <a:bodyPr/>
          <a:lstStyle/>
          <a:p>
            <a:pPr algn="l"/>
            <a:r>
              <a:rPr kumimoji="1" lang="en-US" altLang="zh-CN" sz="3600" dirty="0">
                <a:latin typeface="SimSun" charset="-122"/>
                <a:ea typeface="SimSun" charset="-122"/>
                <a:cs typeface="SimSun" charset="-122"/>
              </a:rPr>
              <a:t>Experiment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85836" y="1873467"/>
            <a:ext cx="842206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Experiment--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AdaptDB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adaptively repartitions the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workload patterns on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TPC-H</a:t>
            </a:r>
          </a:p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template in order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fr-F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q3, q5, q6, q8, q10, q12, </a:t>
            </a:r>
            <a:r>
              <a:rPr lang="fr-F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q14,q19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workloads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workload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shifting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workload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64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20000"/>
            <a:ext cx="8229600" cy="711299"/>
          </a:xfrm>
        </p:spPr>
        <p:txBody>
          <a:bodyPr/>
          <a:lstStyle/>
          <a:p>
            <a:pPr algn="l"/>
            <a:r>
              <a:rPr kumimoji="1" lang="en-US" altLang="zh-CN" sz="3600" dirty="0">
                <a:latin typeface="SimSun" charset="-122"/>
                <a:ea typeface="SimSun" charset="-122"/>
                <a:cs typeface="SimSun" charset="-122"/>
              </a:rPr>
              <a:t>Experiment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85836" y="1873467"/>
            <a:ext cx="82202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Experiment--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AdaptDB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adaptively repartitions the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workload patterns on TPC-H 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24" y="2877123"/>
            <a:ext cx="7443633" cy="359741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8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20000"/>
            <a:ext cx="8229600" cy="711299"/>
          </a:xfrm>
        </p:spPr>
        <p:txBody>
          <a:bodyPr/>
          <a:lstStyle/>
          <a:p>
            <a:pPr algn="l"/>
            <a:r>
              <a:rPr kumimoji="1" lang="en-US" altLang="zh-CN" sz="3600" dirty="0">
                <a:latin typeface="SimSun" charset="-122"/>
                <a:ea typeface="SimSun" charset="-122"/>
                <a:cs typeface="SimSun" charset="-122"/>
              </a:rPr>
              <a:t>Experiment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85836" y="1873467"/>
            <a:ext cx="82202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Experiment--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AdaptDB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adaptively repartitions the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workload patterns on TPC-H 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26" y="2704464"/>
            <a:ext cx="7877021" cy="3743099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92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20000"/>
            <a:ext cx="8229600" cy="711299"/>
          </a:xfrm>
        </p:spPr>
        <p:txBody>
          <a:bodyPr/>
          <a:lstStyle/>
          <a:p>
            <a:pPr algn="l"/>
            <a:r>
              <a:rPr kumimoji="1" lang="en-US" altLang="zh-CN" sz="3600" dirty="0">
                <a:latin typeface="SimSun" charset="-122"/>
                <a:ea typeface="SimSun" charset="-122"/>
                <a:cs typeface="SimSun" charset="-122"/>
              </a:rPr>
              <a:t>Experiment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85836" y="1873467"/>
            <a:ext cx="8220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Experiment--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varying size of memory buffer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03" y="2507791"/>
            <a:ext cx="7000875" cy="388620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55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20000"/>
            <a:ext cx="8229600" cy="711299"/>
          </a:xfrm>
        </p:spPr>
        <p:txBody>
          <a:bodyPr/>
          <a:lstStyle/>
          <a:p>
            <a:r>
              <a:rPr kumimoji="1" lang="en-US" altLang="zh-CN" sz="3600" dirty="0" smtClean="0">
                <a:latin typeface="SimSun" charset="-122"/>
                <a:ea typeface="SimSun" charset="-122"/>
                <a:cs typeface="SimSun" charset="-122"/>
              </a:rPr>
              <a:t>END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248921" y="3364642"/>
            <a:ext cx="26683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27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20000"/>
            <a:ext cx="8229600" cy="711299"/>
          </a:xfrm>
        </p:spPr>
        <p:txBody>
          <a:bodyPr/>
          <a:lstStyle/>
          <a:p>
            <a:pPr algn="l"/>
            <a:r>
              <a:rPr kumimoji="1" lang="en-US" altLang="zh-CN" sz="3600" dirty="0" smtClean="0">
                <a:latin typeface="SimSun" charset="-122"/>
                <a:ea typeface="SimSun" charset="-122"/>
                <a:cs typeface="SimSun" charset="-122"/>
              </a:rPr>
              <a:t>PREF Partition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66449" y="1840946"/>
            <a:ext cx="84333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Processing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6449" y="2442749"/>
            <a:ext cx="84833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operations for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eliminating duplicates resulting from PREF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partitioned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re-partitioning operations for correct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query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Rewrites for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SQL queries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e.g.anti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-joins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SPJA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(Selection, Projection,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Join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Aggregation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89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20000"/>
            <a:ext cx="8229600" cy="711299"/>
          </a:xfrm>
        </p:spPr>
        <p:txBody>
          <a:bodyPr/>
          <a:lstStyle/>
          <a:p>
            <a:pPr algn="l"/>
            <a:r>
              <a:rPr kumimoji="1" lang="en-US" altLang="zh-CN" sz="3600" dirty="0" smtClean="0">
                <a:latin typeface="SimSun" charset="-122"/>
                <a:ea typeface="SimSun" charset="-122"/>
                <a:cs typeface="SimSun" charset="-122"/>
              </a:rPr>
              <a:t>Remote vs local 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6138" y="2261932"/>
            <a:ext cx="40892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4-node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with full duplex 1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Gbit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/sec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runtime of a map-only job(simple aggregation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with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locality as low as 27%, the job is just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18% slower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100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data locality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208" y="2219743"/>
            <a:ext cx="5030877" cy="3827841"/>
          </a:xfrm>
          <a:prstGeom prst="rect">
            <a:avLst/>
          </a:prstGeom>
        </p:spPr>
      </p:pic>
      <p:sp>
        <p:nvSpPr>
          <p:cNvPr id="6" name="右箭头 5">
            <a:hlinkClick r:id="rId4" action="ppaction://hlinksldjump"/>
          </p:cNvPr>
          <p:cNvSpPr/>
          <p:nvPr/>
        </p:nvSpPr>
        <p:spPr>
          <a:xfrm rot="10800000">
            <a:off x="407963" y="1812557"/>
            <a:ext cx="548640" cy="337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5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20000"/>
            <a:ext cx="8229600" cy="711299"/>
          </a:xfrm>
        </p:spPr>
        <p:txBody>
          <a:bodyPr/>
          <a:lstStyle/>
          <a:p>
            <a:pPr algn="l"/>
            <a:r>
              <a:rPr kumimoji="1" lang="en-US" altLang="zh-CN" sz="3600" dirty="0" smtClean="0">
                <a:latin typeface="SimSun" charset="-122"/>
                <a:ea typeface="SimSun" charset="-122"/>
                <a:cs typeface="SimSun" charset="-122"/>
              </a:rPr>
              <a:t>Aggregation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6138" y="2261932"/>
            <a:ext cx="83029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= 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GrpAtts,AggFuncs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Dup(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GrpAtts.startW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 art(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oin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).A)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右箭头 5">
            <a:hlinkClick r:id="rId3" action="ppaction://hlinksldjump"/>
          </p:cNvPr>
          <p:cNvSpPr/>
          <p:nvPr/>
        </p:nvSpPr>
        <p:spPr>
          <a:xfrm rot="10800000">
            <a:off x="407963" y="1812557"/>
            <a:ext cx="548640" cy="337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38" y="3419920"/>
            <a:ext cx="8754980" cy="2994947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6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20000"/>
            <a:ext cx="8229600" cy="711299"/>
          </a:xfrm>
        </p:spPr>
        <p:txBody>
          <a:bodyPr/>
          <a:lstStyle/>
          <a:p>
            <a:pPr algn="l"/>
            <a:r>
              <a:rPr kumimoji="1" lang="en-US" altLang="zh-CN" sz="3600" dirty="0">
                <a:latin typeface="SimSun" charset="-122"/>
                <a:ea typeface="SimSun" charset="-122"/>
                <a:cs typeface="SimSun" charset="-122"/>
              </a:rPr>
              <a:t>Experiment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85836" y="1873467"/>
            <a:ext cx="8220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Experiment--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varying the query window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70" y="3093734"/>
            <a:ext cx="7306847" cy="3167708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17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20000"/>
            <a:ext cx="8229600" cy="711299"/>
          </a:xfrm>
        </p:spPr>
        <p:txBody>
          <a:bodyPr/>
          <a:lstStyle/>
          <a:p>
            <a:pPr algn="l"/>
            <a:r>
              <a:rPr kumimoji="1" lang="en-US" altLang="zh-CN" sz="3600" dirty="0">
                <a:latin typeface="SimSun" charset="-122"/>
                <a:ea typeface="SimSun" charset="-122"/>
                <a:cs typeface="SimSun" charset="-122"/>
              </a:rPr>
              <a:t>Experiment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85836" y="1873467"/>
            <a:ext cx="8220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Experiment--</a:t>
            </a:r>
            <a:r>
              <a:rPr lang="en-US" altLang="zh-CN" sz="2400" dirty="0" err="1"/>
              <a:t>AdaptDB</a:t>
            </a:r>
            <a:r>
              <a:rPr lang="en-US" altLang="zh-CN" sz="2400" dirty="0"/>
              <a:t> on a Real Workload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714" y="3026180"/>
            <a:ext cx="4475111" cy="28462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9840" y="2841514"/>
            <a:ext cx="33540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AdaptDB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9 hours and 51 </a:t>
            </a:r>
            <a:r>
              <a:rPr lang="en-US" altLang="zh-CN" sz="2400" dirty="0" smtClean="0"/>
              <a:t>minutes</a:t>
            </a:r>
          </a:p>
          <a:p>
            <a:r>
              <a:rPr lang="en-US" altLang="zh-CN" sz="2400" dirty="0"/>
              <a:t>full </a:t>
            </a:r>
            <a:r>
              <a:rPr lang="en-US" altLang="zh-CN" sz="2400" dirty="0" smtClean="0"/>
              <a:t>scan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20 hours and 47 </a:t>
            </a:r>
            <a:r>
              <a:rPr lang="en-US" altLang="zh-CN" sz="2400" dirty="0" smtClean="0"/>
              <a:t>minutes</a:t>
            </a:r>
          </a:p>
          <a:p>
            <a:r>
              <a:rPr lang="en-US" altLang="zh-CN" sz="2400" dirty="0"/>
              <a:t>full </a:t>
            </a:r>
            <a:r>
              <a:rPr lang="en-US" altLang="zh-CN" sz="2400" dirty="0" smtClean="0"/>
              <a:t>repartitioning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9 hours and 11 minutes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1" y="920000"/>
            <a:ext cx="8880573" cy="711299"/>
          </a:xfrm>
        </p:spPr>
        <p:txBody>
          <a:bodyPr/>
          <a:lstStyle/>
          <a:p>
            <a:pPr algn="l"/>
            <a:r>
              <a:rPr kumimoji="1" lang="en-US" altLang="zh-CN" sz="3600" dirty="0" smtClean="0">
                <a:latin typeface="SimSun" charset="-122"/>
                <a:ea typeface="SimSun" charset="-122"/>
                <a:cs typeface="SimSun" charset="-122"/>
              </a:rPr>
              <a:t>Auto-Partition Design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66449" y="1840946"/>
            <a:ext cx="84333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</a:p>
        </p:txBody>
      </p:sp>
      <p:sp>
        <p:nvSpPr>
          <p:cNvPr id="4" name="矩形 3"/>
          <p:cNvSpPr/>
          <p:nvPr/>
        </p:nvSpPr>
        <p:spPr>
          <a:xfrm>
            <a:off x="366449" y="2442749"/>
            <a:ext cx="84833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data-locality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minimizing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data-redundancy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6436" y="3184690"/>
            <a:ext cx="84333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algorithm:</a:t>
            </a:r>
          </a:p>
        </p:txBody>
      </p:sp>
      <p:sp>
        <p:nvSpPr>
          <p:cNvPr id="7" name="矩形 6"/>
          <p:cNvSpPr/>
          <p:nvPr/>
        </p:nvSpPr>
        <p:spPr>
          <a:xfrm>
            <a:off x="416436" y="3904426"/>
            <a:ext cx="84833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schema-driven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Workload-driven algorithm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77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1" y="920000"/>
            <a:ext cx="8880573" cy="711299"/>
          </a:xfrm>
        </p:spPr>
        <p:txBody>
          <a:bodyPr/>
          <a:lstStyle/>
          <a:p>
            <a:pPr algn="l"/>
            <a:r>
              <a:rPr kumimoji="1" lang="en-US" altLang="zh-CN" sz="3600" dirty="0" smtClean="0">
                <a:latin typeface="SimSun" charset="-122"/>
                <a:ea typeface="SimSun" charset="-122"/>
                <a:cs typeface="SimSun" charset="-122"/>
              </a:rPr>
              <a:t>Schema-driven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92809" y="1746411"/>
            <a:ext cx="85806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step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undirected labeled and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graph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step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 for Eco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step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which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configuration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minimum data-redundancy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81" y="3798276"/>
            <a:ext cx="8301032" cy="26793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914" y="2221125"/>
            <a:ext cx="4419600" cy="34290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80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1" y="920000"/>
            <a:ext cx="8880573" cy="711299"/>
          </a:xfrm>
        </p:spPr>
        <p:txBody>
          <a:bodyPr/>
          <a:lstStyle/>
          <a:p>
            <a:pPr algn="l"/>
            <a:r>
              <a:rPr kumimoji="1" lang="en-US" altLang="zh-CN" sz="3600" dirty="0" smtClean="0">
                <a:latin typeface="SimSun" charset="-122"/>
                <a:ea typeface="SimSun" charset="-122"/>
                <a:cs typeface="SimSun" charset="-122"/>
              </a:rPr>
              <a:t>Schema-driven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92809" y="1854076"/>
            <a:ext cx="85806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Maximizing Data-Locality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 = 1 means that Eco contains all edges in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GS(i.e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no remote join is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 = 0 means that Eco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empty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 no table is co-partitioned by any other table)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81" y="4160117"/>
            <a:ext cx="8301032" cy="231754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761" y="1675244"/>
            <a:ext cx="2886075" cy="9906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71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1" y="920000"/>
            <a:ext cx="8880573" cy="711299"/>
          </a:xfrm>
        </p:spPr>
        <p:txBody>
          <a:bodyPr/>
          <a:lstStyle/>
          <a:p>
            <a:pPr algn="l"/>
            <a:r>
              <a:rPr kumimoji="1" lang="en-US" altLang="zh-CN" sz="3600" dirty="0" smtClean="0">
                <a:latin typeface="SimSun" charset="-122"/>
                <a:ea typeface="SimSun" charset="-122"/>
                <a:cs typeface="SimSun" charset="-122"/>
              </a:rPr>
              <a:t>Schema-driven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92809" y="1854076"/>
            <a:ext cx="85806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Minimizing Data-Redundancy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= 0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 no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data-redundancy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--- 100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data-redundancy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replicating each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to all n nodes of a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data-redundancy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− 1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81" y="4160117"/>
            <a:ext cx="8301032" cy="23175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100" y="1784567"/>
            <a:ext cx="4263312" cy="85725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7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1" y="920000"/>
            <a:ext cx="8880573" cy="711299"/>
          </a:xfrm>
        </p:spPr>
        <p:txBody>
          <a:bodyPr/>
          <a:lstStyle/>
          <a:p>
            <a:pPr algn="l"/>
            <a:r>
              <a:rPr kumimoji="1" lang="en-US" altLang="zh-CN" sz="3600" dirty="0" smtClean="0">
                <a:latin typeface="SimSun" charset="-122"/>
                <a:ea typeface="SimSun" charset="-122"/>
                <a:cs typeface="SimSun" charset="-122"/>
              </a:rPr>
              <a:t>Workload-driven</a:t>
            </a:r>
            <a:endParaRPr kumimoji="1" lang="zh-CN" altLang="en-US" sz="360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4" name="直接连接符 5"/>
          <p:cNvCxnSpPr/>
          <p:nvPr/>
        </p:nvCxnSpPr>
        <p:spPr>
          <a:xfrm flipV="1">
            <a:off x="106138" y="1649680"/>
            <a:ext cx="8953947" cy="51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66449" y="1840946"/>
            <a:ext cx="84333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{Q1, Q2, ...,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72" y="3283703"/>
            <a:ext cx="8524875" cy="318135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BBE32-C653-4D45-9429-3289C9C8CC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9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3227</TotalTime>
  <Words>2812</Words>
  <Application>Microsoft Office PowerPoint</Application>
  <PresentationFormat>全屏显示(4:3)</PresentationFormat>
  <Paragraphs>350</Paragraphs>
  <Slides>43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SimSun</vt:lpstr>
      <vt:lpstr>SimSun</vt:lpstr>
      <vt:lpstr>微软雅黑</vt:lpstr>
      <vt:lpstr>Arial</vt:lpstr>
      <vt:lpstr>Calibri</vt:lpstr>
      <vt:lpstr>Times New Roman</vt:lpstr>
      <vt:lpstr>2_默认设计模板</vt:lpstr>
      <vt:lpstr>默认设计模板</vt:lpstr>
      <vt:lpstr>PowerPoint 演示文稿</vt:lpstr>
      <vt:lpstr>INTRODUCTION</vt:lpstr>
      <vt:lpstr>PREF Partition</vt:lpstr>
      <vt:lpstr>PREF Partition</vt:lpstr>
      <vt:lpstr>Auto-Partition Design</vt:lpstr>
      <vt:lpstr>Schema-driven</vt:lpstr>
      <vt:lpstr>Schema-driven</vt:lpstr>
      <vt:lpstr>Schema-driven</vt:lpstr>
      <vt:lpstr>Workload-driven</vt:lpstr>
      <vt:lpstr>Workload-driven</vt:lpstr>
      <vt:lpstr>Experiment</vt:lpstr>
      <vt:lpstr>Experiment</vt:lpstr>
      <vt:lpstr>Experiment</vt:lpstr>
      <vt:lpstr>Experiment</vt:lpstr>
      <vt:lpstr>PowerPoint 演示文稿</vt:lpstr>
      <vt:lpstr>INTRODUCTION</vt:lpstr>
      <vt:lpstr>SYSTEM OVERVIEW</vt:lpstr>
      <vt:lpstr>SYSTEM OVERVIEW</vt:lpstr>
      <vt:lpstr>SYSTEM OVERVIEW</vt:lpstr>
      <vt:lpstr>SYSTEM OVERVIEW</vt:lpstr>
      <vt:lpstr>PERFORMANCE</vt:lpstr>
      <vt:lpstr>PowerPoint 演示文稿</vt:lpstr>
      <vt:lpstr>Introduction</vt:lpstr>
      <vt:lpstr>Introduction</vt:lpstr>
      <vt:lpstr>Introduction</vt:lpstr>
      <vt:lpstr>Contributions</vt:lpstr>
      <vt:lpstr>Hyper-join algorithm</vt:lpstr>
      <vt:lpstr>Hyper-join algorithm</vt:lpstr>
      <vt:lpstr>Partitioning</vt:lpstr>
      <vt:lpstr>Partitioning</vt:lpstr>
      <vt:lpstr>Partitioning</vt:lpstr>
      <vt:lpstr>System Architecture</vt:lpstr>
      <vt:lpstr>Experiment</vt:lpstr>
      <vt:lpstr>Experiment</vt:lpstr>
      <vt:lpstr>Experiment</vt:lpstr>
      <vt:lpstr>Experiment</vt:lpstr>
      <vt:lpstr>Experiment</vt:lpstr>
      <vt:lpstr>Experiment</vt:lpstr>
      <vt:lpstr>END</vt:lpstr>
      <vt:lpstr>Remote vs local </vt:lpstr>
      <vt:lpstr>Aggregation</vt:lpstr>
      <vt:lpstr>Experiment</vt:lpstr>
      <vt:lpstr>Experiment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zhang</cp:lastModifiedBy>
  <cp:revision>76</cp:revision>
  <dcterms:created xsi:type="dcterms:W3CDTF">2018-05-06T08:37:16Z</dcterms:created>
  <dcterms:modified xsi:type="dcterms:W3CDTF">2018-05-09T03:58:12Z</dcterms:modified>
</cp:coreProperties>
</file>