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4" r:id="rId4"/>
    <p:sldId id="269" r:id="rId5"/>
    <p:sldId id="273" r:id="rId6"/>
    <p:sldId id="274" r:id="rId7"/>
    <p:sldId id="265" r:id="rId8"/>
    <p:sldId id="270" r:id="rId9"/>
    <p:sldId id="275" r:id="rId10"/>
    <p:sldId id="276" r:id="rId11"/>
    <p:sldId id="266" r:id="rId12"/>
    <p:sldId id="271" r:id="rId13"/>
    <p:sldId id="278" r:id="rId14"/>
    <p:sldId id="277" r:id="rId15"/>
    <p:sldId id="267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2394" autoAdjust="0"/>
  </p:normalViewPr>
  <p:slideViewPr>
    <p:cSldViewPr snapToGrid="0">
      <p:cViewPr varScale="1">
        <p:scale>
          <a:sx n="105" d="100"/>
          <a:sy n="105" d="100"/>
        </p:scale>
        <p:origin x="1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8B01-8091-4281-916A-63F2E097766C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54507-0B49-41A9-9721-416A6AE3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2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8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1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4507-0B49-41A9-9721-416A6AE3DD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6192688"/>
            <a:ext cx="9144000" cy="69269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6309320"/>
            <a:ext cx="2249424" cy="457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6309320"/>
            <a:ext cx="6784848" cy="4480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1" y="2132856"/>
            <a:ext cx="2880320" cy="720080"/>
          </a:xfrm>
        </p:spPr>
        <p:txBody>
          <a:bodyPr anchor="b">
            <a:normAutofit/>
          </a:bodyPr>
          <a:lstStyle>
            <a:lvl1pPr algn="l">
              <a:defRPr lang="en-US" sz="1575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7" y="3212976"/>
            <a:ext cx="7704856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18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95736" y="6309323"/>
            <a:ext cx="69482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1125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kumimoji="0" lang="en-US" altLang="zh-CN" sz="1125" b="0" i="0" dirty="0" smtClean="0">
              <a:solidFill>
                <a:srgbClr val="1F497D"/>
              </a:solidFill>
              <a:effectLst/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4" y="6309323"/>
            <a:ext cx="187220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125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5/30/2018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40"/>
            <a:ext cx="9144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54309"/>
            <a:ext cx="1051385" cy="10513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10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1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4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6"/>
            <a:ext cx="2209800" cy="365125"/>
          </a:xfrm>
          <a:prstGeom prst="rect">
            <a:avLst/>
          </a:prstGeom>
        </p:spPr>
        <p:txBody>
          <a:bodyPr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6" y="154309"/>
            <a:ext cx="1051385" cy="1051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50" y="4077072"/>
            <a:ext cx="5445968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3769" y="6179112"/>
            <a:ext cx="6660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CN" sz="1350" dirty="0" smtClean="0">
                <a:latin typeface="Lingoes Unicode" pitchFamily="34" charset="-122"/>
                <a:ea typeface="Lingoes Unicode" pitchFamily="34" charset="-122"/>
              </a:rPr>
              <a:t>School of Data Science and Engineering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466" y="6169968"/>
            <a:ext cx="1872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35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5/30/2018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2" name="灯片编号占位符 28"/>
          <p:cNvSpPr txBox="1">
            <a:spLocks/>
          </p:cNvSpPr>
          <p:nvPr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FA3F23-FB17-DA42-A396-3D6A7B312BC5}" type="slidenum">
              <a:rPr kumimoji="1" lang="zh-CN" altLang="en-US" sz="675" smtClean="0"/>
              <a:pPr/>
              <a:t>‹#›</a:t>
            </a:fld>
            <a:endParaRPr kumimoji="1" lang="zh-CN" altLang="en-US" sz="675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6" y="154309"/>
            <a:ext cx="1051385" cy="10513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1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 marL="0" indent="0">
              <a:buNone/>
              <a:defRPr sz="1575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2475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6" y="154309"/>
            <a:ext cx="1051385" cy="1051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Slide Number Placeholder 2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3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2" y="6248210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lide Number Placeholder 22"/>
          <p:cNvSpPr txBox="1">
            <a:spLocks noChangeArrowheads="1"/>
          </p:cNvSpPr>
          <p:nvPr/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ctr" defTabSz="914400" rtl="0" eaLnBrk="1" latinLnBrk="0" hangingPunct="1">
              <a:buFont typeface="DejaVu Sans" charset="0"/>
              <a:buNone/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Tw Cen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0E94E14-69DE-614B-B663-A406CCE34E08}" type="slidenum">
              <a:rPr lang="zh-CN" altLang="en-US" sz="1050" smtClean="0"/>
              <a:pPr>
                <a:defRPr/>
              </a:pPr>
              <a:t>‹#›</a:t>
            </a:fld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373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2475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2" y="6248210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563"/>
              </a:spcAft>
              <a:buNone/>
              <a:defRPr sz="1013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Slide Number Placeholder 22"/>
          <p:cNvSpPr txBox="1">
            <a:spLocks noChangeArrowheads="1"/>
          </p:cNvSpPr>
          <p:nvPr/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ctr" defTabSz="914400" rtl="0" eaLnBrk="1" latinLnBrk="0" hangingPunct="1">
              <a:buFont typeface="DejaVu Sans" charset="0"/>
              <a:buNone/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Tw Cen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0E94E14-69DE-614B-B663-A406CCE34E08}" type="slidenum">
              <a:rPr lang="zh-CN" altLang="en-US" sz="1050" smtClean="0"/>
              <a:pPr>
                <a:defRPr/>
              </a:pPr>
              <a:t>‹#›</a:t>
            </a:fld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87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956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890DC60-42E4-4AB0-B1DE-1D7A62FD0D8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1575">
                <a:solidFill>
                  <a:schemeClr val="bg1"/>
                </a:solidFill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6" y="154309"/>
            <a:ext cx="1051385" cy="10513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灯片编号占位符 28"/>
          <p:cNvSpPr txBox="1">
            <a:spLocks/>
          </p:cNvSpPr>
          <p:nvPr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FA3F23-FB17-DA42-A396-3D6A7B312BC5}" type="slidenum">
              <a:rPr kumimoji="1" lang="zh-CN" altLang="en-US" sz="1350" smtClean="0"/>
              <a:pPr/>
              <a:t>‹#›</a:t>
            </a:fld>
            <a:endParaRPr kumimoji="1"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6" y="154309"/>
            <a:ext cx="1051385" cy="1051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0" y="213246"/>
            <a:ext cx="953805" cy="933511"/>
          </a:xfrm>
          <a:prstGeom prst="rect">
            <a:avLst/>
          </a:prstGeom>
        </p:spPr>
      </p:pic>
      <p:sp>
        <p:nvSpPr>
          <p:cNvPr id="15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9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050" b="1">
                <a:solidFill>
                  <a:srgbClr val="FFFFFF"/>
                </a:solidFill>
                <a:latin typeface="+mn-lt"/>
                <a:ea typeface="+mn-ea"/>
                <a:sym typeface="Tw Cen MT" charset="0"/>
              </a:defRPr>
            </a:lvl1pPr>
          </a:lstStyle>
          <a:p>
            <a:fld id="{1160EA3B-6480-4416-B5AB-9ED0348F3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0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23" indent="-180023" algn="l" rtl="0" eaLnBrk="1" latinLnBrk="0" hangingPunct="1">
        <a:spcBef>
          <a:spcPts val="394"/>
        </a:spcBef>
        <a:buClr>
          <a:schemeClr val="accent2"/>
        </a:buClr>
        <a:buSzPct val="60000"/>
        <a:buFont typeface="Wingdings"/>
        <a:buChar char=""/>
        <a:defRPr kumimoji="0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54305" algn="l" rtl="0" eaLnBrk="1" latinLnBrk="0" hangingPunct="1">
        <a:spcBef>
          <a:spcPts val="310"/>
        </a:spcBef>
        <a:buClr>
          <a:schemeClr val="accent1"/>
        </a:buClr>
        <a:buSzPct val="70000"/>
        <a:buFont typeface="Wingdings 2"/>
        <a:buChar char=""/>
        <a:defRPr kumimoji="0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rtl="0" eaLnBrk="1" latinLnBrk="0" hangingPunct="1">
        <a:spcBef>
          <a:spcPts val="281"/>
        </a:spcBef>
        <a:buClr>
          <a:schemeClr val="accent2"/>
        </a:buClr>
        <a:buSzPct val="75000"/>
        <a:buFont typeface="Wingdings"/>
        <a:buChar char=""/>
        <a:defRPr kumimoji="0"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indent="-128588" algn="l" rtl="0" eaLnBrk="1" latinLnBrk="0" hangingPunct="1">
        <a:spcBef>
          <a:spcPts val="225"/>
        </a:spcBef>
        <a:buClr>
          <a:schemeClr val="accent3"/>
        </a:buClr>
        <a:buSzPct val="7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28588" algn="l" rtl="0" eaLnBrk="1" latinLnBrk="0" hangingPunct="1">
        <a:spcBef>
          <a:spcPts val="225"/>
        </a:spcBef>
        <a:buClr>
          <a:schemeClr val="accent4"/>
        </a:buClr>
        <a:buSzPct val="6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indent="-12858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2858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91615" indent="-12858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2858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7" Type="http://schemas.openxmlformats.org/officeDocument/2006/relationships/image" Target="../media/image2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562965" cy="720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数据库系统并发控制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小组成员：朱涛，王冬慧，丁国浩，张子豪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基于验证的并发控制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3. First commit wins </a:t>
            </a:r>
            <a:r>
              <a:rPr lang="zh-CN" altLang="en-US" dirty="0" smtClean="0"/>
              <a:t>的机制可能会导致饥饿 （事务并发）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现象：如果长事务和大量短事务间存在冲突，长事务可能始终无法成功提交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思路：多次验证失败后再次重试并禁止其他事务进入验证阶段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75" y="3185228"/>
            <a:ext cx="605874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多版本并发控制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每个事务</a:t>
            </a:r>
            <a:r>
              <a:rPr kumimoji="1" lang="zh-CN" altLang="en-US" dirty="0"/>
              <a:t>访问</a:t>
            </a:r>
            <a:r>
              <a:rPr kumimoji="1" lang="zh-CN" altLang="en-US" dirty="0" smtClean="0"/>
              <a:t>一致的数据库历史快照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时间</a:t>
            </a:r>
            <a:r>
              <a:rPr kumimoji="1" lang="zh-CN" altLang="en-US" dirty="0" smtClean="0"/>
              <a:t>戳管理器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多</a:t>
            </a:r>
            <a:r>
              <a:rPr kumimoji="1" lang="zh-CN" altLang="en-US" dirty="0" smtClean="0"/>
              <a:t>版本存储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加锁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验证处理写写冲突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无读写阻塞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128397" y="5493430"/>
            <a:ext cx="909518" cy="58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wts=4</a:t>
            </a:r>
          </a:p>
          <a:p>
            <a:pPr algn="ctr"/>
            <a:r>
              <a:rPr lang="en-US" altLang="zh-CN" dirty="0" smtClean="0"/>
              <a:t>col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499891" y="4822164"/>
            <a:ext cx="1695512" cy="467591"/>
            <a:chOff x="5977828" y="1821204"/>
            <a:chExt cx="1695512" cy="467591"/>
          </a:xfrm>
        </p:grpSpPr>
        <p:sp>
          <p:nvSpPr>
            <p:cNvPr id="32" name="矩形 31"/>
            <p:cNvSpPr/>
            <p:nvPr/>
          </p:nvSpPr>
          <p:spPr>
            <a:xfrm>
              <a:off x="5977828" y="1821204"/>
              <a:ext cx="1695512" cy="467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Counter:6</a:t>
              </a:r>
              <a:endParaRPr lang="zh-CN" altLang="en-US" dirty="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628" y="187418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sp>
        <p:nvSpPr>
          <p:cNvPr id="34" name="矩形 33"/>
          <p:cNvSpPr/>
          <p:nvPr/>
        </p:nvSpPr>
        <p:spPr>
          <a:xfrm>
            <a:off x="3922364" y="4371060"/>
            <a:ext cx="909518" cy="587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wts=6</a:t>
            </a:r>
          </a:p>
          <a:p>
            <a:pPr algn="ctr"/>
            <a:r>
              <a:rPr lang="en-US" altLang="zh-CN" dirty="0" smtClean="0"/>
              <a:t>col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/>
              <p:cNvSpPr txBox="1">
                <a:spLocks/>
              </p:cNvSpPr>
              <p:nvPr/>
            </p:nvSpPr>
            <p:spPr>
              <a:xfrm>
                <a:off x="609600" y="3492499"/>
                <a:ext cx="3886200" cy="296116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180023" indent="-180023" algn="l" rtl="0" eaLnBrk="1" latinLnBrk="0" hangingPunct="1">
                  <a:spcBef>
                    <a:spcPts val="394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16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045" indent="-154305" algn="l" rtl="0" eaLnBrk="1" latinLnBrk="0" hangingPunct="1">
                  <a:spcBef>
                    <a:spcPts val="31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indent="-128588" algn="l" rtl="0" eaLnBrk="1" latinLnBrk="0" hangingPunct="1">
                  <a:spcBef>
                    <a:spcPts val="281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129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indent="-128588" algn="l" rtl="0" eaLnBrk="1" latinLnBrk="0" hangingPunct="1">
                  <a:spcBef>
                    <a:spcPts val="225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28588" algn="l" rtl="0" eaLnBrk="1" latinLnBrk="0" hangingPunct="1">
                  <a:spcBef>
                    <a:spcPts val="225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83005" indent="-1285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37310" indent="-1285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91615" indent="-128588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45920" indent="-128588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事务开始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zh-CN" altLang="en-US" dirty="0" smtClean="0"/>
                  <a:t>获得读取时间戳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𝑟𝑡𝑠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事务处理</a:t>
                </a:r>
                <a:endParaRPr lang="en-US" altLang="zh-CN" dirty="0" smtClean="0"/>
              </a:p>
              <a:p>
                <a:pPr lvl="1"/>
                <a:r>
                  <a:rPr kumimoji="1" lang="zh-CN" altLang="en-US" dirty="0" smtClean="0"/>
                  <a:t>读取快照内最新版本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92499"/>
                <a:ext cx="3886200" cy="2961167"/>
              </a:xfrm>
              <a:prstGeom prst="rect">
                <a:avLst/>
              </a:prstGeom>
              <a:blipFill>
                <a:blip r:embed="rId3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"/>
              <p:cNvSpPr txBox="1">
                <a:spLocks/>
              </p:cNvSpPr>
              <p:nvPr/>
            </p:nvSpPr>
            <p:spPr>
              <a:xfrm>
                <a:off x="4844901" y="3492499"/>
                <a:ext cx="3886200" cy="2961168"/>
              </a:xfrm>
              <a:prstGeom prst="rect">
                <a:avLst/>
              </a:prstGeom>
            </p:spPr>
            <p:txBody>
              <a:bodyPr/>
              <a:lstStyle>
                <a:lvl1pPr marL="180023" indent="-180023" algn="l" rtl="0" eaLnBrk="1" latinLnBrk="0" hangingPunct="1">
                  <a:spcBef>
                    <a:spcPts val="394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16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045" indent="-154305" algn="l" rtl="0" eaLnBrk="1" latinLnBrk="0" hangingPunct="1">
                  <a:spcBef>
                    <a:spcPts val="31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indent="-128588" algn="l" rtl="0" eaLnBrk="1" latinLnBrk="0" hangingPunct="1">
                  <a:spcBef>
                    <a:spcPts val="281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129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indent="-128588" algn="l" rtl="0" eaLnBrk="1" latinLnBrk="0" hangingPunct="1">
                  <a:spcBef>
                    <a:spcPts val="225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28588" algn="l" rtl="0" eaLnBrk="1" latinLnBrk="0" hangingPunct="1">
                  <a:spcBef>
                    <a:spcPts val="225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83005" indent="-1285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37310" indent="-1285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91615" indent="-128588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45920" indent="-128588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01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事务提交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加锁验证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获取写入时间戳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𝑤𝑡𝑠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写记录并释放锁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01" y="3492499"/>
                <a:ext cx="3886200" cy="2961168"/>
              </a:xfrm>
              <a:prstGeom prst="rect">
                <a:avLst/>
              </a:prstGeom>
              <a:blipFill>
                <a:blip r:embed="rId4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1497625" y="5579141"/>
            <a:ext cx="57316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70785" y="5579141"/>
            <a:ext cx="82901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key=1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97625" y="6245547"/>
            <a:ext cx="57316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070785" y="6245547"/>
            <a:ext cx="82901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key=2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28397" y="6174867"/>
            <a:ext cx="909518" cy="5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wts=3</a:t>
            </a:r>
          </a:p>
          <a:p>
            <a:pPr algn="ctr"/>
            <a:r>
              <a:rPr lang="en-US" altLang="zh-CN" dirty="0" smtClean="0"/>
              <a:t>col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266515" y="6174867"/>
            <a:ext cx="909518" cy="5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wts=2</a:t>
            </a:r>
          </a:p>
          <a:p>
            <a:pPr algn="ctr"/>
            <a:r>
              <a:rPr lang="en-US" altLang="zh-CN" dirty="0" smtClean="0"/>
              <a:t>col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8" idx="3"/>
            <a:endCxn id="30" idx="1"/>
          </p:cNvCxnSpPr>
          <p:nvPr/>
        </p:nvCxnSpPr>
        <p:spPr>
          <a:xfrm>
            <a:off x="2899797" y="57869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接箭头连接符 43"/>
          <p:cNvCxnSpPr>
            <a:stCxn id="40" idx="3"/>
            <a:endCxn id="41" idx="1"/>
          </p:cNvCxnSpPr>
          <p:nvPr/>
        </p:nvCxnSpPr>
        <p:spPr>
          <a:xfrm>
            <a:off x="2899797" y="645336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箭头连接符 44"/>
          <p:cNvCxnSpPr>
            <a:stCxn id="41" idx="3"/>
            <a:endCxn id="42" idx="1"/>
          </p:cNvCxnSpPr>
          <p:nvPr/>
        </p:nvCxnSpPr>
        <p:spPr>
          <a:xfrm>
            <a:off x="4037915" y="645336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6" name="组合 45"/>
          <p:cNvGrpSpPr/>
          <p:nvPr/>
        </p:nvGrpSpPr>
        <p:grpSpPr>
          <a:xfrm>
            <a:off x="1510325" y="4819882"/>
            <a:ext cx="1695512" cy="467591"/>
            <a:chOff x="5977828" y="1821204"/>
            <a:chExt cx="1695512" cy="467591"/>
          </a:xfrm>
        </p:grpSpPr>
        <p:sp>
          <p:nvSpPr>
            <p:cNvPr id="47" name="矩形 46"/>
            <p:cNvSpPr/>
            <p:nvPr/>
          </p:nvSpPr>
          <p:spPr>
            <a:xfrm>
              <a:off x="5977828" y="1821204"/>
              <a:ext cx="1695512" cy="4675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Counter:5</a:t>
              </a:r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628" y="187418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 48"/>
              <p:cNvSpPr/>
              <p:nvPr/>
            </p:nvSpPr>
            <p:spPr>
              <a:xfrm>
                <a:off x="5760000" y="4972099"/>
                <a:ext cx="2967632" cy="99485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Txn </a:t>
                </a:r>
                <a:r>
                  <a:rPr lang="en-US" altLang="zh-CN" dirty="0" err="1" smtClean="0"/>
                  <a:t>t</a:t>
                </a:r>
                <a:r>
                  <a:rPr lang="en-US" altLang="zh-CN" baseline="-25000" dirty="0" err="1" smtClean="0"/>
                  <a:t>x</a:t>
                </a:r>
                <a:endParaRPr lang="en-US" altLang="zh-CN" baseline="-25000" dirty="0" smtClean="0"/>
              </a:p>
              <a:p>
                <a:pPr algn="r"/>
                <a:r>
                  <a:rPr lang="zh-CN" altLang="en-US" dirty="0" smtClean="0"/>
                  <a:t>读取时间戳</a:t>
                </a:r>
                <a:r>
                  <a:rPr lang="en-US" altLang="zh-CN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𝑟𝑡𝑠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dirty="0" smtClean="0"/>
              </a:p>
              <a:p>
                <a:pPr algn="r"/>
                <a:endParaRPr lang="en-US" altLang="zh-CN" dirty="0" smtClean="0"/>
              </a:p>
            </p:txBody>
          </p:sp>
        </mc:Choice>
        <mc:Fallback xmlns="">
          <p:sp>
            <p:nvSpPr>
              <p:cNvPr id="49" name="圆角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4972099"/>
                <a:ext cx="2967632" cy="99485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460822" y="5609613"/>
                <a:ext cx="225728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写入时间戳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𝑤𝑡𝑠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2" y="5609613"/>
                <a:ext cx="2257285" cy="369332"/>
              </a:xfrm>
              <a:prstGeom prst="rect">
                <a:avLst/>
              </a:prstGeom>
              <a:blipFill>
                <a:blip r:embed="rId6"/>
                <a:stretch>
                  <a:fillRect l="-2432" t="-13115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5" y="5606959"/>
            <a:ext cx="360000" cy="360000"/>
          </a:xfrm>
          <a:prstGeom prst="rect">
            <a:avLst/>
          </a:prstGeom>
          <a:ln>
            <a:noFill/>
          </a:ln>
        </p:spPr>
      </p:pic>
      <p:cxnSp>
        <p:nvCxnSpPr>
          <p:cNvPr id="52" name="直接箭头连接符 51"/>
          <p:cNvCxnSpPr/>
          <p:nvPr/>
        </p:nvCxnSpPr>
        <p:spPr>
          <a:xfrm>
            <a:off x="4034297" y="5795067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7 1.11022E-16 L 0.12656 1.11022E-1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8681 0.1636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4" grpId="0" animBg="1"/>
      <p:bldP spid="34" grpId="1" animBg="1"/>
      <p:bldP spid="38" grpId="0" animBg="1"/>
      <p:bldP spid="40" grpId="0" animBg="1"/>
      <p:bldP spid="41" grpId="0" animBg="1"/>
      <p:bldP spid="41" grpId="1" animBg="1"/>
      <p:bldP spid="42" grpId="0" animBg="1"/>
      <p:bldP spid="49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多版本并发控制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多版本并发控制通常仅实现了快照隔离级别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现象：存在写倾斜等异常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思路：回滚可能导致异常的事务来实现可串行化的快照隔离级别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9"/>
          <a:stretch/>
        </p:blipFill>
        <p:spPr>
          <a:xfrm>
            <a:off x="231265" y="3190839"/>
            <a:ext cx="3938399" cy="62169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98"/>
          <a:stretch/>
        </p:blipFill>
        <p:spPr>
          <a:xfrm>
            <a:off x="2200464" y="2707221"/>
            <a:ext cx="5487166" cy="28514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7" y="3698487"/>
            <a:ext cx="4494030" cy="122895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41" y="5176715"/>
            <a:ext cx="4362190" cy="911978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" y="4099384"/>
            <a:ext cx="3844837" cy="723802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" y="5176715"/>
            <a:ext cx="4414454" cy="12664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477" y="5176715"/>
            <a:ext cx="4393570" cy="1266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多版本并发控制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分布式</a:t>
            </a:r>
            <a:r>
              <a:rPr lang="zh-CN" altLang="en-US" dirty="0"/>
              <a:t>下维护一致的版本号</a:t>
            </a:r>
            <a:r>
              <a:rPr lang="zh-CN" altLang="en-US" dirty="0" smtClean="0"/>
              <a:t>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现象：维护一致的版本需要进行节点间的同步，实现难度较大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思路一：使用时间戳服务器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思路二：不确定性可控的物理时钟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4" y="2952231"/>
            <a:ext cx="5763429" cy="163852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44" y="4590760"/>
            <a:ext cx="665890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多版本并发控制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多版本并发控制的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、内存存储代价较高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现象：多版本的维护需要较多的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思路：内存数据库下使用一些新的机制来生成版本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8" y="4611805"/>
            <a:ext cx="5611907" cy="10426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" y="3154223"/>
            <a:ext cx="5471160" cy="8747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3888" y="4611805"/>
            <a:ext cx="5611907" cy="11230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确定性事务执行策略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在执行前确定事务的调度次序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方案一：单线程排队执行（数据分区上的锁）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方案二： 确定性调度器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kumimoji="1" lang="zh-CN" altLang="en-US" dirty="0"/>
              <a:t>优势</a:t>
            </a:r>
          </a:p>
          <a:p>
            <a:pPr lvl="1"/>
            <a:r>
              <a:rPr kumimoji="1" lang="zh-CN" altLang="en-US" dirty="0"/>
              <a:t>并发代价极</a:t>
            </a:r>
            <a:r>
              <a:rPr kumimoji="1" lang="zh-CN" altLang="en-US" dirty="0" smtClean="0"/>
              <a:t>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基于该策略可以实现很多优化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2447215" y="3398503"/>
            <a:ext cx="1037566" cy="1040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00555" y="3807657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10853" y="3807657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21151" y="3807656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1449" y="3807655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2476331" y="5171182"/>
            <a:ext cx="1037566" cy="1040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900555" y="5529143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10853" y="5529143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21151" y="5529142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31449" y="5529141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6432377" y="3907284"/>
            <a:ext cx="1642250" cy="1815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739237" y="4623079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49535" y="4623079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359833" y="4623078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670131" y="4623077"/>
            <a:ext cx="451948" cy="4519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" y="3671628"/>
            <a:ext cx="4153480" cy="724001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37" y="5770576"/>
            <a:ext cx="467742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10069 -4.44444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7 L 0.1 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3472 -4.44444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13351 -0.0002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84 0.0009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6788 -0.0002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20191 0.0009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0191 -0.0009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22431 -0.0310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55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6024 0.0706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25834 -0.0310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155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19237 0.06945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确定性事务执行策略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串行执行需要进行数据分区来利用多核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现象：调度跨分区事务的代价比较高昂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：使用混合的并发控制策略</a:t>
            </a:r>
            <a:endParaRPr lang="en-US" altLang="zh-CN" dirty="0" smtClean="0"/>
          </a:p>
          <a:p>
            <a:pPr lvl="1"/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 smtClean="0"/>
              <a:t>：投机执行队列中的事务请求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设计</a:t>
            </a:r>
            <a:r>
              <a:rPr lang="zh-CN" altLang="en-US" dirty="0" smtClean="0"/>
              <a:t>良好</a:t>
            </a:r>
            <a:r>
              <a:rPr lang="zh-CN" altLang="en-US" dirty="0" smtClean="0"/>
              <a:t>的数据分区减少跨分区事务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88463"/>
            <a:ext cx="5032248" cy="11916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527629"/>
            <a:ext cx="5174188" cy="18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为什么要并发控制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987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大目标：所有事务按照某个次序依次访问数据库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解决方法一：串行执行依次执行所有事务请求？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不能解决低速磁盘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网络与高速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计算之间的矛盾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不能充分利用多核</a:t>
            </a:r>
            <a:r>
              <a:rPr lang="en-US" altLang="zh-CN" dirty="0" smtClean="0"/>
              <a:t>CPU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解决方法二：并发执行多个事务请求</a:t>
            </a:r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核上交替执行多个事务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核上并行执行多个事务</a:t>
            </a:r>
            <a:endParaRPr lang="en-US" altLang="zh-CN" dirty="0" smtClean="0"/>
          </a:p>
          <a:p>
            <a:pPr marL="205740" lvl="1" indent="0">
              <a:buNone/>
            </a:pPr>
            <a:endParaRPr lang="en-US" altLang="zh-CN" dirty="0" smtClean="0"/>
          </a:p>
          <a:p>
            <a:pPr marL="205740" lvl="1" indent="0">
              <a:buNone/>
            </a:pPr>
            <a:endParaRPr lang="zh-CN" altLang="en-US" dirty="0"/>
          </a:p>
          <a:p>
            <a:r>
              <a:rPr lang="zh-CN" altLang="en-US" dirty="0" smtClean="0"/>
              <a:t>目标</a:t>
            </a:r>
          </a:p>
          <a:p>
            <a:pPr lvl="1"/>
            <a:r>
              <a:rPr lang="zh-CN" altLang="en-US" dirty="0"/>
              <a:t>等价</a:t>
            </a:r>
            <a:r>
              <a:rPr lang="zh-CN" altLang="en-US" dirty="0" smtClean="0"/>
              <a:t>于某个串行执行事务产生的效果（冲突可串行化）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所有事务之间存在一个次序</a:t>
            </a:r>
          </a:p>
          <a:p>
            <a:pPr lvl="2"/>
            <a:r>
              <a:rPr lang="zh-CN" altLang="en-US" dirty="0" smtClean="0"/>
              <a:t>冲突操作之间的次序与对应事务的串行化顺序相同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2021221" y="3155176"/>
            <a:ext cx="1119545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t1.read(a)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40766" y="3155176"/>
            <a:ext cx="1226090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t1.write(a)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66856" y="3155176"/>
            <a:ext cx="1208995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t2.write(b)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85854" y="3155176"/>
            <a:ext cx="1155722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t2.write(a)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2073701" y="3580826"/>
            <a:ext cx="689377" cy="3379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943318" y="3589765"/>
            <a:ext cx="689377" cy="3379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819027" y="3589765"/>
            <a:ext cx="689377" cy="3379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3" idx="4"/>
            <a:endCxn id="10" idx="2"/>
          </p:cNvCxnSpPr>
          <p:nvPr/>
        </p:nvCxnSpPr>
        <p:spPr>
          <a:xfrm>
            <a:off x="2763078" y="3749791"/>
            <a:ext cx="1180240" cy="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4"/>
            <a:endCxn id="11" idx="2"/>
          </p:cNvCxnSpPr>
          <p:nvPr/>
        </p:nvCxnSpPr>
        <p:spPr>
          <a:xfrm>
            <a:off x="4632695" y="3758730"/>
            <a:ext cx="1186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88187" y="355836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95709" y="35494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021221" y="5067962"/>
            <a:ext cx="1119545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t1.read(a)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149313" y="5067962"/>
            <a:ext cx="1208995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t2.write(b)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366855" y="5067962"/>
            <a:ext cx="1226090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t1.write(a)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594067" y="5067962"/>
            <a:ext cx="1155722" cy="278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基于锁的并发控制协议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两阶段锁协议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串行点：获得所有数据锁的时刻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链表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多</a:t>
            </a:r>
            <a:r>
              <a:rPr kumimoji="1" lang="zh-CN" altLang="en-US" dirty="0" smtClean="0"/>
              <a:t>线程保护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死锁检测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内存占用小</a:t>
            </a:r>
            <a:endParaRPr lang="en-US" altLang="zh-CN" dirty="0" smtClean="0"/>
          </a:p>
          <a:p>
            <a:pPr lvl="1"/>
            <a:r>
              <a:rPr lang="zh-CN" altLang="en-US" dirty="0"/>
              <a:t>各</a:t>
            </a:r>
            <a:r>
              <a:rPr lang="zh-CN" altLang="en-US" dirty="0" smtClean="0"/>
              <a:t>类负载下性能均比较稳定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5391" y="4078224"/>
            <a:ext cx="692209" cy="2399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68110" y="4463008"/>
            <a:ext cx="948583" cy="37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76657" y="5692517"/>
            <a:ext cx="948583" cy="37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43013" y="4313456"/>
            <a:ext cx="94858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t1.write</a:t>
            </a:r>
          </a:p>
          <a:p>
            <a:pPr algn="ctr"/>
            <a:r>
              <a:rPr lang="en-US" altLang="zh-CN" dirty="0" smtClean="0"/>
              <a:t>granted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50620" y="4313456"/>
            <a:ext cx="94858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t2.read</a:t>
            </a:r>
          </a:p>
          <a:p>
            <a:pPr algn="ctr"/>
            <a:r>
              <a:rPr lang="en-US" altLang="zh-CN" dirty="0" smtClean="0"/>
              <a:t>blocked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43013" y="5542965"/>
            <a:ext cx="94858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</a:t>
            </a:r>
          </a:p>
          <a:p>
            <a:pPr algn="ctr"/>
            <a:r>
              <a:rPr lang="en-US" altLang="zh-CN" dirty="0" smtClean="0"/>
              <a:t>granted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4306" y="4644032"/>
            <a:ext cx="1609428" cy="38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t2.write(id=3)</a:t>
            </a:r>
          </a:p>
        </p:txBody>
      </p:sp>
      <p:sp>
        <p:nvSpPr>
          <p:cNvPr id="13" name="矩形 12"/>
          <p:cNvSpPr/>
          <p:nvPr/>
        </p:nvSpPr>
        <p:spPr>
          <a:xfrm>
            <a:off x="984306" y="5450898"/>
            <a:ext cx="1609428" cy="38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t2.read(id=1)</a:t>
            </a:r>
          </a:p>
        </p:txBody>
      </p:sp>
      <p:cxnSp>
        <p:nvCxnSpPr>
          <p:cNvPr id="15" name="直接箭头连接符 14"/>
          <p:cNvCxnSpPr>
            <a:stCxn id="5" idx="3"/>
            <a:endCxn id="9" idx="1"/>
          </p:cNvCxnSpPr>
          <p:nvPr/>
        </p:nvCxnSpPr>
        <p:spPr>
          <a:xfrm flipV="1">
            <a:off x="4816693" y="4651015"/>
            <a:ext cx="426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0" idx="1"/>
          </p:cNvCxnSpPr>
          <p:nvPr/>
        </p:nvCxnSpPr>
        <p:spPr>
          <a:xfrm>
            <a:off x="6191596" y="4651015"/>
            <a:ext cx="25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11" idx="1"/>
          </p:cNvCxnSpPr>
          <p:nvPr/>
        </p:nvCxnSpPr>
        <p:spPr>
          <a:xfrm flipV="1">
            <a:off x="4825240" y="5880524"/>
            <a:ext cx="417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450620" y="4313456"/>
            <a:ext cx="94858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t2.read</a:t>
            </a:r>
          </a:p>
          <a:p>
            <a:pPr algn="ctr"/>
            <a:r>
              <a:rPr lang="en-US" altLang="zh-CN" dirty="0" smtClean="0"/>
              <a:t>granted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5" idx="3"/>
            <a:endCxn id="28" idx="1"/>
          </p:cNvCxnSpPr>
          <p:nvPr/>
        </p:nvCxnSpPr>
        <p:spPr>
          <a:xfrm flipV="1">
            <a:off x="4816693" y="4651015"/>
            <a:ext cx="1633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73" y="3763134"/>
            <a:ext cx="550322" cy="5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基于锁的并发控制协议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集中式结构影响多核扩展性 （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利用）</a:t>
            </a:r>
            <a:endParaRPr lang="en-US" altLang="zh-CN" dirty="0"/>
          </a:p>
          <a:p>
            <a:pPr lvl="1"/>
            <a:r>
              <a:rPr lang="zh-CN" altLang="en-US" dirty="0" smtClean="0"/>
              <a:t>现象：物理核心增加后，锁表访问产生大量的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思路一：设计可扩展的锁表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思路二：减少对集中式锁表的访问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思路三：抛弃集中式锁表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21439" r="8355" b="10303"/>
          <a:stretch/>
        </p:blipFill>
        <p:spPr>
          <a:xfrm>
            <a:off x="4157472" y="3445198"/>
            <a:ext cx="4986528" cy="108250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5" t="25586" r="10293"/>
          <a:stretch/>
        </p:blipFill>
        <p:spPr>
          <a:xfrm>
            <a:off x="203589" y="3283248"/>
            <a:ext cx="4127619" cy="15312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26924" r="6081" b="1049"/>
          <a:stretch/>
        </p:blipFill>
        <p:spPr>
          <a:xfrm>
            <a:off x="203589" y="4908703"/>
            <a:ext cx="6283036" cy="142286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"/>
          <a:stretch/>
        </p:blipFill>
        <p:spPr>
          <a:xfrm>
            <a:off x="3993361" y="5367776"/>
            <a:ext cx="4986528" cy="12505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8235" y="3289852"/>
            <a:ext cx="3965713" cy="147099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基于锁的并发控制协议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平均加锁</a:t>
            </a:r>
            <a:r>
              <a:rPr lang="en-US" altLang="zh-CN" dirty="0"/>
              <a:t>/</a:t>
            </a:r>
            <a:r>
              <a:rPr lang="zh-CN" altLang="en-US" dirty="0"/>
              <a:t>解锁的开销很高（</a:t>
            </a:r>
            <a:r>
              <a:rPr lang="en-US" altLang="zh-CN" dirty="0"/>
              <a:t>CPU</a:t>
            </a:r>
            <a:r>
              <a:rPr lang="zh-CN" altLang="en-US" dirty="0"/>
              <a:t>利用）</a:t>
            </a:r>
            <a:endParaRPr lang="en-US" altLang="zh-CN" dirty="0"/>
          </a:p>
          <a:p>
            <a:pPr lvl="1"/>
            <a:r>
              <a:rPr lang="zh-CN" altLang="en-US" dirty="0"/>
              <a:t>现象：单笔事务的大量时间耗费在加锁和解锁上</a:t>
            </a:r>
            <a:endParaRPr lang="en-US" altLang="zh-CN" dirty="0"/>
          </a:p>
          <a:p>
            <a:pPr lvl="1"/>
            <a:r>
              <a:rPr lang="zh-CN" altLang="en-US" dirty="0"/>
              <a:t>思路：实现轻量级的锁管理器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"/>
          <a:stretch/>
        </p:blipFill>
        <p:spPr>
          <a:xfrm>
            <a:off x="417576" y="4501901"/>
            <a:ext cx="4986528" cy="125053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12" y="2962657"/>
            <a:ext cx="6276796" cy="10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基于锁的并发控制协议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事务之间的冲突操作会造成执行阻塞（事务并发）</a:t>
            </a:r>
            <a:endParaRPr lang="en-US" altLang="zh-CN" dirty="0"/>
          </a:p>
          <a:p>
            <a:pPr lvl="1"/>
            <a:r>
              <a:rPr lang="zh-CN" altLang="en-US" dirty="0"/>
              <a:t>现象：增加客户端难以提升实际的事务并发度</a:t>
            </a:r>
            <a:endParaRPr lang="en-US" altLang="zh-CN" dirty="0"/>
          </a:p>
          <a:p>
            <a:pPr lvl="1"/>
            <a:r>
              <a:rPr lang="zh-CN" altLang="en-US" dirty="0"/>
              <a:t>思路一：丰富锁的类型，读</a:t>
            </a:r>
            <a:r>
              <a:rPr lang="en-US" altLang="zh-CN" dirty="0"/>
              <a:t>/</a:t>
            </a:r>
            <a:r>
              <a:rPr lang="zh-CN" altLang="en-US" dirty="0"/>
              <a:t>写锁</a:t>
            </a:r>
            <a:endParaRPr lang="en-US" altLang="zh-CN" dirty="0"/>
          </a:p>
          <a:p>
            <a:pPr lvl="1"/>
            <a:r>
              <a:rPr lang="zh-CN" altLang="en-US" dirty="0"/>
              <a:t>思路二：降低隔离级别，不使用范围锁、读锁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思路三：调整加锁的顺序</a:t>
            </a:r>
            <a:endParaRPr lang="en-US" altLang="zh-CN" dirty="0"/>
          </a:p>
          <a:p>
            <a:pPr lvl="1"/>
            <a:r>
              <a:rPr lang="zh-CN" altLang="en-US" dirty="0" smtClean="0"/>
              <a:t>思路四：</a:t>
            </a:r>
            <a:r>
              <a:rPr lang="zh-CN" altLang="en-US" dirty="0"/>
              <a:t>更加激进的并发控制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8" y="3655014"/>
            <a:ext cx="4890246" cy="109039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76" y="5075031"/>
            <a:ext cx="6430272" cy="12765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35776" y="5075031"/>
            <a:ext cx="6430272" cy="12765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>
            <a:stCxn id="8" idx="3"/>
          </p:cNvCxnSpPr>
          <p:nvPr/>
        </p:nvCxnSpPr>
        <p:spPr>
          <a:xfrm>
            <a:off x="1441789" y="5156912"/>
            <a:ext cx="7289312" cy="2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</p:cNvCxnSpPr>
          <p:nvPr/>
        </p:nvCxnSpPr>
        <p:spPr>
          <a:xfrm>
            <a:off x="1436615" y="5984798"/>
            <a:ext cx="7326385" cy="3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基于验证的并发控制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验证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提交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回滚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串行点：验证通过的时间点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比较</a:t>
            </a:r>
            <a:r>
              <a:rPr kumimoji="1" lang="zh-CN" altLang="en-US" dirty="0" smtClean="0"/>
              <a:t>并发事务的读写集合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无死锁</a:t>
            </a:r>
            <a:endParaRPr lang="en-US" altLang="zh-CN" dirty="0"/>
          </a:p>
          <a:p>
            <a:pPr lvl="1"/>
            <a:r>
              <a:rPr lang="zh-CN" altLang="en-US" dirty="0"/>
              <a:t>维护代价低</a:t>
            </a:r>
            <a:endParaRPr lang="en-US" altLang="zh-CN" dirty="0"/>
          </a:p>
          <a:p>
            <a:pPr lvl="1"/>
            <a:r>
              <a:rPr lang="zh-CN" altLang="en-US" dirty="0"/>
              <a:t>事务阻塞少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5152" y="4199649"/>
            <a:ext cx="593154" cy="361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5" name="矩形 4"/>
          <p:cNvSpPr/>
          <p:nvPr/>
        </p:nvSpPr>
        <p:spPr>
          <a:xfrm>
            <a:off x="3298644" y="4199649"/>
            <a:ext cx="593154" cy="361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62438" y="4199649"/>
            <a:ext cx="593154" cy="361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5930" y="4199649"/>
            <a:ext cx="910166" cy="361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 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8635" y="4975991"/>
            <a:ext cx="593154" cy="36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8344" y="4199649"/>
            <a:ext cx="1227576" cy="361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committed:</a:t>
            </a:r>
          </a:p>
        </p:txBody>
      </p:sp>
      <p:sp>
        <p:nvSpPr>
          <p:cNvPr id="10" name="矩形 9"/>
          <p:cNvSpPr/>
          <p:nvPr/>
        </p:nvSpPr>
        <p:spPr>
          <a:xfrm>
            <a:off x="843461" y="5803877"/>
            <a:ext cx="593154" cy="36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ty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19234" y="4975991"/>
            <a:ext cx="1004835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919235" y="5803877"/>
            <a:ext cx="1004835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02002" y="4975991"/>
            <a:ext cx="1321207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validation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300658" y="4975991"/>
            <a:ext cx="1361399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committing</a:t>
            </a:r>
            <a:endParaRPr lang="zh-CN" altLang="en-US" dirty="0"/>
          </a:p>
        </p:txBody>
      </p:sp>
      <p:sp>
        <p:nvSpPr>
          <p:cNvPr id="33" name="云形 32"/>
          <p:cNvSpPr/>
          <p:nvPr/>
        </p:nvSpPr>
        <p:spPr>
          <a:xfrm>
            <a:off x="3502002" y="5732283"/>
            <a:ext cx="1421690" cy="5050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blocked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385917" y="5803876"/>
            <a:ext cx="1361399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validation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189444" y="5803876"/>
            <a:ext cx="1361399" cy="36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aborted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8" grpId="0" animBg="1"/>
      <p:bldP spid="33" grpId="0" animBg="1"/>
      <p:bldP spid="37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基于验证的并发控制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集中式验证、时间戳分配影响多核扩展性（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利用）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现象：验证不能充分利用多核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思路：内存环境下使用新型的验证算法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3" t="25783" r="13593"/>
          <a:stretch/>
        </p:blipFill>
        <p:spPr>
          <a:xfrm>
            <a:off x="612648" y="2640208"/>
            <a:ext cx="6167628" cy="148231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"/>
          <a:stretch/>
        </p:blipFill>
        <p:spPr>
          <a:xfrm>
            <a:off x="3385665" y="4503527"/>
            <a:ext cx="4986528" cy="1250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5496" y="2961861"/>
            <a:ext cx="6044780" cy="85476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基于验证的并发控制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通过回滚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重试解决冲突会耗费大量的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时间（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利用、事务并发）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现象：冲突较多时，单笔事务可能会反复的回滚并重新执行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</a:t>
            </a:r>
            <a:r>
              <a:rPr lang="zh-CN" altLang="en-US" dirty="0"/>
              <a:t>一</a:t>
            </a:r>
            <a:r>
              <a:rPr lang="zh-CN" altLang="en-US" dirty="0" smtClean="0"/>
              <a:t>：优化重试阶段，仅重试部分操作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思路二：事务切片，以更小的粒度调度事务间的冲突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31799" r="11886" b="8846"/>
          <a:stretch/>
        </p:blipFill>
        <p:spPr>
          <a:xfrm>
            <a:off x="1646317" y="2982451"/>
            <a:ext cx="5507819" cy="129121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71" y="4654662"/>
            <a:ext cx="5254752" cy="1582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46317" y="2982451"/>
            <a:ext cx="5507819" cy="12912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内存数据库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zhu2018report" id="{DE0CCF0A-9D48-49F6-B9F5-3F9CABB9D3A9}" vid="{B4F6DF1F-80AB-42B3-9DC3-D01C1BBB5C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tzhu2018report</Template>
  <TotalTime>611</TotalTime>
  <Words>927</Words>
  <Application>Microsoft Office PowerPoint</Application>
  <PresentationFormat>全屏显示(4:3)</PresentationFormat>
  <Paragraphs>186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DejaVu Sans</vt:lpstr>
      <vt:lpstr>Lingoes Unicode</vt:lpstr>
      <vt:lpstr>等线</vt:lpstr>
      <vt:lpstr>宋体</vt:lpstr>
      <vt:lpstr>Arial Black</vt:lpstr>
      <vt:lpstr>Calibri</vt:lpstr>
      <vt:lpstr>Cambria Math</vt:lpstr>
      <vt:lpstr>Ebrima</vt:lpstr>
      <vt:lpstr>Iskoola Pota</vt:lpstr>
      <vt:lpstr>Microsoft Himalaya</vt:lpstr>
      <vt:lpstr>Tw Cen MT</vt:lpstr>
      <vt:lpstr>Wingdings</vt:lpstr>
      <vt:lpstr>Wingdings 2</vt:lpstr>
      <vt:lpstr>内存数据库</vt:lpstr>
      <vt:lpstr>数据库系统并发控制简介</vt:lpstr>
      <vt:lpstr>为什么要并发控制</vt:lpstr>
      <vt:lpstr>基于锁的并发控制协议</vt:lpstr>
      <vt:lpstr>基于锁的并发控制协议</vt:lpstr>
      <vt:lpstr>基于锁的并发控制协议</vt:lpstr>
      <vt:lpstr>基于锁的并发控制协议</vt:lpstr>
      <vt:lpstr>基于验证的并发控制</vt:lpstr>
      <vt:lpstr>基于验证的并发控制</vt:lpstr>
      <vt:lpstr>基于验证的并发控制</vt:lpstr>
      <vt:lpstr>基于验证的并发控制</vt:lpstr>
      <vt:lpstr>多版本并发控制</vt:lpstr>
      <vt:lpstr>多版本并发控制</vt:lpstr>
      <vt:lpstr>多版本并发控制</vt:lpstr>
      <vt:lpstr>多版本并发控制</vt:lpstr>
      <vt:lpstr>确定性事务执行策略</vt:lpstr>
      <vt:lpstr>确定性事务执行策略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Tao</dc:creator>
  <cp:lastModifiedBy>Zhu Tao</cp:lastModifiedBy>
  <cp:revision>285</cp:revision>
  <dcterms:created xsi:type="dcterms:W3CDTF">2018-05-28T03:09:38Z</dcterms:created>
  <dcterms:modified xsi:type="dcterms:W3CDTF">2018-05-30T04:02:29Z</dcterms:modified>
</cp:coreProperties>
</file>