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2.xml" ContentType="application/vnd.openxmlformats-officedocument.drawingml.chart+xml"/>
  <Override PartName="/ppt/notesSlides/notesSlide46.xml" ContentType="application/vnd.openxmlformats-officedocument.presentationml.notesSlide+xml"/>
  <Override PartName="/ppt/charts/chart3.xml" ContentType="application/vnd.openxmlformats-officedocument.drawingml.chart+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handoutMasterIdLst>
    <p:handoutMasterId r:id="rId57"/>
  </p:handoutMasterIdLst>
  <p:sldIdLst>
    <p:sldId id="256" r:id="rId2"/>
    <p:sldId id="348" r:id="rId3"/>
    <p:sldId id="347" r:id="rId4"/>
    <p:sldId id="351" r:id="rId5"/>
    <p:sldId id="345" r:id="rId6"/>
    <p:sldId id="322" r:id="rId7"/>
    <p:sldId id="279" r:id="rId8"/>
    <p:sldId id="329" r:id="rId9"/>
    <p:sldId id="332" r:id="rId10"/>
    <p:sldId id="327" r:id="rId11"/>
    <p:sldId id="282" r:id="rId12"/>
    <p:sldId id="283" r:id="rId13"/>
    <p:sldId id="323" r:id="rId14"/>
    <p:sldId id="326" r:id="rId15"/>
    <p:sldId id="291" r:id="rId16"/>
    <p:sldId id="288" r:id="rId17"/>
    <p:sldId id="354" r:id="rId18"/>
    <p:sldId id="352" r:id="rId19"/>
    <p:sldId id="285" r:id="rId20"/>
    <p:sldId id="313" r:id="rId21"/>
    <p:sldId id="287" r:id="rId22"/>
    <p:sldId id="315" r:id="rId23"/>
    <p:sldId id="314" r:id="rId24"/>
    <p:sldId id="328" r:id="rId25"/>
    <p:sldId id="325" r:id="rId26"/>
    <p:sldId id="321" r:id="rId27"/>
    <p:sldId id="331" r:id="rId28"/>
    <p:sldId id="299" r:id="rId29"/>
    <p:sldId id="300" r:id="rId30"/>
    <p:sldId id="301" r:id="rId31"/>
    <p:sldId id="302" r:id="rId32"/>
    <p:sldId id="304" r:id="rId33"/>
    <p:sldId id="275" r:id="rId34"/>
    <p:sldId id="324" r:id="rId35"/>
    <p:sldId id="276" r:id="rId36"/>
    <p:sldId id="278" r:id="rId37"/>
    <p:sldId id="303" r:id="rId38"/>
    <p:sldId id="260" r:id="rId39"/>
    <p:sldId id="305" r:id="rId40"/>
    <p:sldId id="333" r:id="rId41"/>
    <p:sldId id="334" r:id="rId42"/>
    <p:sldId id="349" r:id="rId43"/>
    <p:sldId id="350" r:id="rId44"/>
    <p:sldId id="335" r:id="rId45"/>
    <p:sldId id="336" r:id="rId46"/>
    <p:sldId id="337" r:id="rId47"/>
    <p:sldId id="355" r:id="rId48"/>
    <p:sldId id="338" r:id="rId49"/>
    <p:sldId id="339" r:id="rId50"/>
    <p:sldId id="340" r:id="rId51"/>
    <p:sldId id="341" r:id="rId52"/>
    <p:sldId id="342" r:id="rId53"/>
    <p:sldId id="343" r:id="rId54"/>
    <p:sldId id="344"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5" autoAdjust="0"/>
    <p:restoredTop sz="75234" autoAdjust="0"/>
  </p:normalViewPr>
  <p:slideViewPr>
    <p:cSldViewPr snapToGrid="0" snapToObjects="1">
      <p:cViewPr varScale="1">
        <p:scale>
          <a:sx n="57" d="100"/>
          <a:sy n="57" d="100"/>
        </p:scale>
        <p:origin x="99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file:///D:\Dropbox\PAPERS-PUBLISHED\healing\docs\experiments-new.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ropbox\PAPERS-PUBLISHED\healing\docs\experiments-new.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ropbox\PAPERS-PUBLISHED\healing\docs\experiments-new.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001208873787001"/>
          <c:y val="6.9353688867494198E-2"/>
          <c:w val="0.83096677230698901"/>
          <c:h val="0.76086235945397696"/>
        </c:manualLayout>
      </c:layout>
      <c:lineChart>
        <c:grouping val="standard"/>
        <c:varyColors val="0"/>
        <c:ser>
          <c:idx val="0"/>
          <c:order val="0"/>
          <c:tx>
            <c:strRef>
              <c:f>presentation!$C$29</c:f>
              <c:strCache>
                <c:ptCount val="1"/>
                <c:pt idx="0">
                  <c:v>OCC</c:v>
                </c:pt>
              </c:strCache>
            </c:strRef>
          </c:tx>
          <c:spPr>
            <a:ln cap="flat"/>
          </c:spPr>
          <c:cat>
            <c:numRef>
              <c:f>presentation!$A$30:$A$54</c:f>
              <c:numCache>
                <c:formatCode>General</c:formatCode>
                <c:ptCount val="25"/>
                <c:pt idx="0">
                  <c:v>2</c:v>
                </c:pt>
                <c:pt idx="3">
                  <c:v>6</c:v>
                </c:pt>
                <c:pt idx="6">
                  <c:v>12</c:v>
                </c:pt>
                <c:pt idx="9">
                  <c:v>18</c:v>
                </c:pt>
                <c:pt idx="12">
                  <c:v>24</c:v>
                </c:pt>
                <c:pt idx="15">
                  <c:v>30</c:v>
                </c:pt>
                <c:pt idx="18">
                  <c:v>36</c:v>
                </c:pt>
                <c:pt idx="21">
                  <c:v>42</c:v>
                </c:pt>
                <c:pt idx="24">
                  <c:v>48</c:v>
                </c:pt>
              </c:numCache>
            </c:numRef>
          </c:cat>
          <c:val>
            <c:numRef>
              <c:f>presentation!$C$30:$C$54</c:f>
              <c:numCache>
                <c:formatCode>General</c:formatCode>
                <c:ptCount val="25"/>
                <c:pt idx="0">
                  <c:v>150</c:v>
                </c:pt>
                <c:pt idx="3">
                  <c:v>369.23076923076928</c:v>
                </c:pt>
                <c:pt idx="6">
                  <c:v>564.70588235294133</c:v>
                </c:pt>
                <c:pt idx="9">
                  <c:v>685.71428571428567</c:v>
                </c:pt>
                <c:pt idx="12">
                  <c:v>800</c:v>
                </c:pt>
                <c:pt idx="15">
                  <c:v>842.40084240084241</c:v>
                </c:pt>
                <c:pt idx="18">
                  <c:v>872.72727272727275</c:v>
                </c:pt>
                <c:pt idx="21">
                  <c:v>979.59183673469374</c:v>
                </c:pt>
                <c:pt idx="24">
                  <c:v>1263.1578947368421</c:v>
                </c:pt>
              </c:numCache>
            </c:numRef>
          </c:val>
          <c:smooth val="0"/>
          <c:extLst>
            <c:ext xmlns:c16="http://schemas.microsoft.com/office/drawing/2014/chart" uri="{C3380CC4-5D6E-409C-BE32-E72D297353CC}">
              <c16:uniqueId val="{00000000-1000-4C4B-9501-31DD4A3791A4}"/>
            </c:ext>
          </c:extLst>
        </c:ser>
        <c:ser>
          <c:idx val="1"/>
          <c:order val="1"/>
          <c:tx>
            <c:strRef>
              <c:f>presentation!$D$29</c:f>
              <c:strCache>
                <c:ptCount val="1"/>
                <c:pt idx="0">
                  <c:v>SILO</c:v>
                </c:pt>
              </c:strCache>
            </c:strRef>
          </c:tx>
          <c:spPr>
            <a:ln cap="flat"/>
          </c:spPr>
          <c:cat>
            <c:numRef>
              <c:f>presentation!$A$30:$A$54</c:f>
              <c:numCache>
                <c:formatCode>General</c:formatCode>
                <c:ptCount val="25"/>
                <c:pt idx="0">
                  <c:v>2</c:v>
                </c:pt>
                <c:pt idx="3">
                  <c:v>6</c:v>
                </c:pt>
                <c:pt idx="6">
                  <c:v>12</c:v>
                </c:pt>
                <c:pt idx="9">
                  <c:v>18</c:v>
                </c:pt>
                <c:pt idx="12">
                  <c:v>24</c:v>
                </c:pt>
                <c:pt idx="15">
                  <c:v>30</c:v>
                </c:pt>
                <c:pt idx="18">
                  <c:v>36</c:v>
                </c:pt>
                <c:pt idx="21">
                  <c:v>42</c:v>
                </c:pt>
                <c:pt idx="24">
                  <c:v>48</c:v>
                </c:pt>
              </c:numCache>
            </c:numRef>
          </c:cat>
          <c:val>
            <c:numRef>
              <c:f>presentation!$D$30:$D$54</c:f>
              <c:numCache>
                <c:formatCode>General</c:formatCode>
                <c:ptCount val="25"/>
                <c:pt idx="0">
                  <c:v>59.04</c:v>
                </c:pt>
                <c:pt idx="3">
                  <c:v>171.26400000000001</c:v>
                </c:pt>
                <c:pt idx="6">
                  <c:v>317.18400000000008</c:v>
                </c:pt>
                <c:pt idx="9">
                  <c:v>562.84799999999984</c:v>
                </c:pt>
                <c:pt idx="12">
                  <c:v>874.60799999999983</c:v>
                </c:pt>
                <c:pt idx="15">
                  <c:v>996.38400000000001</c:v>
                </c:pt>
                <c:pt idx="18">
                  <c:v>1150.4639999999999</c:v>
                </c:pt>
                <c:pt idx="21">
                  <c:v>1221.4559999999999</c:v>
                </c:pt>
                <c:pt idx="24">
                  <c:v>1409.52</c:v>
                </c:pt>
              </c:numCache>
            </c:numRef>
          </c:val>
          <c:smooth val="0"/>
          <c:extLst>
            <c:ext xmlns:c16="http://schemas.microsoft.com/office/drawing/2014/chart" uri="{C3380CC4-5D6E-409C-BE32-E72D297353CC}">
              <c16:uniqueId val="{00000001-1000-4C4B-9501-31DD4A3791A4}"/>
            </c:ext>
          </c:extLst>
        </c:ser>
        <c:dLbls>
          <c:showLegendKey val="0"/>
          <c:showVal val="0"/>
          <c:showCatName val="0"/>
          <c:showSerName val="0"/>
          <c:showPercent val="0"/>
          <c:showBubbleSize val="0"/>
        </c:dLbls>
        <c:marker val="1"/>
        <c:smooth val="0"/>
        <c:axId val="155487232"/>
        <c:axId val="155480256"/>
      </c:lineChart>
      <c:catAx>
        <c:axId val="155487232"/>
        <c:scaling>
          <c:orientation val="minMax"/>
        </c:scaling>
        <c:delete val="0"/>
        <c:axPos val="b"/>
        <c:title>
          <c:tx>
            <c:rich>
              <a:bodyPr/>
              <a:lstStyle/>
              <a:p>
                <a:pPr>
                  <a:defRPr sz="1050" b="0">
                    <a:latin typeface="Arial" pitchFamily="34" charset="0"/>
                    <a:cs typeface="Arial" pitchFamily="34" charset="0"/>
                  </a:defRPr>
                </a:pPr>
                <a:r>
                  <a:rPr lang="en-US" sz="1050" b="0">
                    <a:latin typeface="Arial" pitchFamily="34" charset="0"/>
                    <a:cs typeface="Arial" pitchFamily="34" charset="0"/>
                  </a:rPr>
                  <a:t>Number of warehouses</a:t>
                </a:r>
              </a:p>
            </c:rich>
          </c:tx>
          <c:layout/>
          <c:overlay val="0"/>
        </c:title>
        <c:numFmt formatCode="General" sourceLinked="1"/>
        <c:majorTickMark val="in"/>
        <c:minorTickMark val="none"/>
        <c:tickLblPos val="nextTo"/>
        <c:spPr>
          <a:ln>
            <a:solidFill>
              <a:schemeClr val="tx1"/>
            </a:solidFill>
          </a:ln>
        </c:spPr>
        <c:txPr>
          <a:bodyPr/>
          <a:lstStyle/>
          <a:p>
            <a:pPr>
              <a:defRPr>
                <a:latin typeface="Arial" pitchFamily="34" charset="0"/>
                <a:cs typeface="Arial" pitchFamily="34" charset="0"/>
              </a:defRPr>
            </a:pPr>
            <a:endParaRPr lang="zh-CN"/>
          </a:p>
        </c:txPr>
        <c:crossAx val="155480256"/>
        <c:crosses val="autoZero"/>
        <c:auto val="1"/>
        <c:lblAlgn val="ctr"/>
        <c:lblOffset val="100"/>
        <c:tickMarkSkip val="3"/>
        <c:noMultiLvlLbl val="0"/>
      </c:catAx>
      <c:valAx>
        <c:axId val="155480256"/>
        <c:scaling>
          <c:orientation val="minMax"/>
          <c:min val="0"/>
        </c:scaling>
        <c:delete val="0"/>
        <c:axPos val="l"/>
        <c:majorGridlines>
          <c:spPr>
            <a:ln>
              <a:noFill/>
            </a:ln>
          </c:spPr>
        </c:majorGridlines>
        <c:title>
          <c:tx>
            <c:rich>
              <a:bodyPr rot="-5400000" vert="horz"/>
              <a:lstStyle/>
              <a:p>
                <a:pPr>
                  <a:defRPr sz="1050" b="0">
                    <a:latin typeface="Arial" pitchFamily="34" charset="0"/>
                    <a:cs typeface="Arial" pitchFamily="34" charset="0"/>
                  </a:defRPr>
                </a:pPr>
                <a:r>
                  <a:rPr lang="en-US" sz="1050" b="0">
                    <a:latin typeface="Arial" pitchFamily="34" charset="0"/>
                    <a:cs typeface="Arial" pitchFamily="34" charset="0"/>
                  </a:rPr>
                  <a:t>Transaction rate (K tps)</a:t>
                </a:r>
              </a:p>
            </c:rich>
          </c:tx>
          <c:layout/>
          <c:overlay val="0"/>
        </c:title>
        <c:numFmt formatCode="#,##0" sourceLinked="0"/>
        <c:majorTickMark val="in"/>
        <c:minorTickMark val="none"/>
        <c:tickLblPos val="nextTo"/>
        <c:spPr>
          <a:noFill/>
          <a:ln>
            <a:solidFill>
              <a:schemeClr val="tx1"/>
            </a:solidFill>
          </a:ln>
        </c:spPr>
        <c:txPr>
          <a:bodyPr/>
          <a:lstStyle/>
          <a:p>
            <a:pPr>
              <a:defRPr sz="900">
                <a:latin typeface="Arial" pitchFamily="34" charset="0"/>
                <a:cs typeface="Arial" pitchFamily="34" charset="0"/>
              </a:defRPr>
            </a:pPr>
            <a:endParaRPr lang="zh-CN"/>
          </a:p>
        </c:txPr>
        <c:crossAx val="155487232"/>
        <c:crosses val="autoZero"/>
        <c:crossBetween val="midCat"/>
        <c:majorUnit val="200"/>
      </c:valAx>
      <c:spPr>
        <a:ln>
          <a:solidFill>
            <a:schemeClr val="tx1"/>
          </a:solidFill>
        </a:ln>
      </c:spPr>
    </c:plotArea>
    <c:legend>
      <c:legendPos val="t"/>
      <c:layout>
        <c:manualLayout>
          <c:xMode val="edge"/>
          <c:yMode val="edge"/>
          <c:x val="0.771813486530459"/>
          <c:y val="0.54265631396353797"/>
          <c:w val="0.18396454191620901"/>
          <c:h val="0.25673232383795702"/>
        </c:manualLayout>
      </c:layout>
      <c:overlay val="0"/>
      <c:spPr>
        <a:ln cap="rnd"/>
      </c:spPr>
      <c:txPr>
        <a:bodyPr/>
        <a:lstStyle/>
        <a:p>
          <a:pPr>
            <a:defRPr sz="900">
              <a:latin typeface="Arial" pitchFamily="34" charset="0"/>
              <a:cs typeface="Arial" pitchFamily="34" charset="0"/>
            </a:defRPr>
          </a:pPr>
          <a:endParaRPr lang="zh-CN"/>
        </a:p>
      </c:txPr>
    </c:legend>
    <c:plotVisOnly val="1"/>
    <c:dispBlanksAs val="span"/>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001208873787001"/>
          <c:y val="6.9353688867494198E-2"/>
          <c:w val="0.83096677230698901"/>
          <c:h val="0.76086235945397696"/>
        </c:manualLayout>
      </c:layout>
      <c:lineChart>
        <c:grouping val="standard"/>
        <c:varyColors val="0"/>
        <c:ser>
          <c:idx val="0"/>
          <c:order val="0"/>
          <c:tx>
            <c:strRef>
              <c:f>presentation!$B$29</c:f>
              <c:strCache>
                <c:ptCount val="1"/>
                <c:pt idx="0">
                  <c:v>Transaction healing</c:v>
                </c:pt>
              </c:strCache>
            </c:strRef>
          </c:tx>
          <c:spPr>
            <a:ln cap="flat"/>
          </c:spPr>
          <c:cat>
            <c:numRef>
              <c:f>presentation!$A$30:$A$54</c:f>
              <c:numCache>
                <c:formatCode>General</c:formatCode>
                <c:ptCount val="25"/>
                <c:pt idx="0">
                  <c:v>2</c:v>
                </c:pt>
                <c:pt idx="3">
                  <c:v>6</c:v>
                </c:pt>
                <c:pt idx="6">
                  <c:v>12</c:v>
                </c:pt>
                <c:pt idx="9">
                  <c:v>18</c:v>
                </c:pt>
                <c:pt idx="12">
                  <c:v>24</c:v>
                </c:pt>
                <c:pt idx="15">
                  <c:v>30</c:v>
                </c:pt>
                <c:pt idx="18">
                  <c:v>36</c:v>
                </c:pt>
                <c:pt idx="21">
                  <c:v>42</c:v>
                </c:pt>
                <c:pt idx="24">
                  <c:v>48</c:v>
                </c:pt>
              </c:numCache>
            </c:numRef>
          </c:cat>
          <c:val>
            <c:numRef>
              <c:f>presentation!$B$30:$B$54</c:f>
              <c:numCache>
                <c:formatCode>General</c:formatCode>
                <c:ptCount val="25"/>
                <c:pt idx="0">
                  <c:v>436.36363636363637</c:v>
                </c:pt>
                <c:pt idx="3">
                  <c:v>849.55752212389348</c:v>
                </c:pt>
                <c:pt idx="6">
                  <c:v>941.17647058823525</c:v>
                </c:pt>
                <c:pt idx="9">
                  <c:v>1000</c:v>
                </c:pt>
                <c:pt idx="12">
                  <c:v>1050</c:v>
                </c:pt>
                <c:pt idx="15">
                  <c:v>1080</c:v>
                </c:pt>
                <c:pt idx="18">
                  <c:v>1100</c:v>
                </c:pt>
                <c:pt idx="21">
                  <c:v>1150</c:v>
                </c:pt>
                <c:pt idx="24">
                  <c:v>1250</c:v>
                </c:pt>
              </c:numCache>
            </c:numRef>
          </c:val>
          <c:smooth val="0"/>
          <c:extLst>
            <c:ext xmlns:c16="http://schemas.microsoft.com/office/drawing/2014/chart" uri="{C3380CC4-5D6E-409C-BE32-E72D297353CC}">
              <c16:uniqueId val="{00000000-182D-4400-98B0-B80FEBC7AFD5}"/>
            </c:ext>
          </c:extLst>
        </c:ser>
        <c:ser>
          <c:idx val="1"/>
          <c:order val="1"/>
          <c:tx>
            <c:strRef>
              <c:f>presentation!$C$29</c:f>
              <c:strCache>
                <c:ptCount val="1"/>
                <c:pt idx="0">
                  <c:v>OCC</c:v>
                </c:pt>
              </c:strCache>
            </c:strRef>
          </c:tx>
          <c:spPr>
            <a:ln cap="flat"/>
          </c:spPr>
          <c:cat>
            <c:numRef>
              <c:f>presentation!$A$30:$A$54</c:f>
              <c:numCache>
                <c:formatCode>General</c:formatCode>
                <c:ptCount val="25"/>
                <c:pt idx="0">
                  <c:v>2</c:v>
                </c:pt>
                <c:pt idx="3">
                  <c:v>6</c:v>
                </c:pt>
                <c:pt idx="6">
                  <c:v>12</c:v>
                </c:pt>
                <c:pt idx="9">
                  <c:v>18</c:v>
                </c:pt>
                <c:pt idx="12">
                  <c:v>24</c:v>
                </c:pt>
                <c:pt idx="15">
                  <c:v>30</c:v>
                </c:pt>
                <c:pt idx="18">
                  <c:v>36</c:v>
                </c:pt>
                <c:pt idx="21">
                  <c:v>42</c:v>
                </c:pt>
                <c:pt idx="24">
                  <c:v>48</c:v>
                </c:pt>
              </c:numCache>
            </c:numRef>
          </c:cat>
          <c:val>
            <c:numRef>
              <c:f>presentation!$C$30:$C$54</c:f>
              <c:numCache>
                <c:formatCode>General</c:formatCode>
                <c:ptCount val="25"/>
                <c:pt idx="0">
                  <c:v>150</c:v>
                </c:pt>
                <c:pt idx="3">
                  <c:v>369.23076923076928</c:v>
                </c:pt>
                <c:pt idx="6">
                  <c:v>564.70588235294133</c:v>
                </c:pt>
                <c:pt idx="9">
                  <c:v>685.71428571428567</c:v>
                </c:pt>
                <c:pt idx="12">
                  <c:v>800</c:v>
                </c:pt>
                <c:pt idx="15">
                  <c:v>842.40084240084241</c:v>
                </c:pt>
                <c:pt idx="18">
                  <c:v>872.72727272727275</c:v>
                </c:pt>
                <c:pt idx="21">
                  <c:v>979.59183673469374</c:v>
                </c:pt>
                <c:pt idx="24">
                  <c:v>1263.1578947368421</c:v>
                </c:pt>
              </c:numCache>
            </c:numRef>
          </c:val>
          <c:smooth val="0"/>
          <c:extLst>
            <c:ext xmlns:c16="http://schemas.microsoft.com/office/drawing/2014/chart" uri="{C3380CC4-5D6E-409C-BE32-E72D297353CC}">
              <c16:uniqueId val="{00000001-182D-4400-98B0-B80FEBC7AFD5}"/>
            </c:ext>
          </c:extLst>
        </c:ser>
        <c:ser>
          <c:idx val="2"/>
          <c:order val="2"/>
          <c:tx>
            <c:strRef>
              <c:f>presentation!$D$29</c:f>
              <c:strCache>
                <c:ptCount val="1"/>
                <c:pt idx="0">
                  <c:v>SILO</c:v>
                </c:pt>
              </c:strCache>
            </c:strRef>
          </c:tx>
          <c:spPr>
            <a:ln cap="rnd">
              <a:prstDash val="solid"/>
              <a:round/>
            </a:ln>
          </c:spPr>
          <c:cat>
            <c:numRef>
              <c:f>presentation!$A$30:$A$54</c:f>
              <c:numCache>
                <c:formatCode>General</c:formatCode>
                <c:ptCount val="25"/>
                <c:pt idx="0">
                  <c:v>2</c:v>
                </c:pt>
                <c:pt idx="3">
                  <c:v>6</c:v>
                </c:pt>
                <c:pt idx="6">
                  <c:v>12</c:v>
                </c:pt>
                <c:pt idx="9">
                  <c:v>18</c:v>
                </c:pt>
                <c:pt idx="12">
                  <c:v>24</c:v>
                </c:pt>
                <c:pt idx="15">
                  <c:v>30</c:v>
                </c:pt>
                <c:pt idx="18">
                  <c:v>36</c:v>
                </c:pt>
                <c:pt idx="21">
                  <c:v>42</c:v>
                </c:pt>
                <c:pt idx="24">
                  <c:v>48</c:v>
                </c:pt>
              </c:numCache>
            </c:numRef>
          </c:cat>
          <c:val>
            <c:numRef>
              <c:f>presentation!$D$30:$D$54</c:f>
              <c:numCache>
                <c:formatCode>General</c:formatCode>
                <c:ptCount val="25"/>
                <c:pt idx="0">
                  <c:v>59.04</c:v>
                </c:pt>
                <c:pt idx="3">
                  <c:v>171.26400000000001</c:v>
                </c:pt>
                <c:pt idx="6">
                  <c:v>317.18400000000008</c:v>
                </c:pt>
                <c:pt idx="9">
                  <c:v>562.84799999999984</c:v>
                </c:pt>
                <c:pt idx="12">
                  <c:v>874.60799999999983</c:v>
                </c:pt>
                <c:pt idx="15">
                  <c:v>996.38400000000001</c:v>
                </c:pt>
                <c:pt idx="18">
                  <c:v>1150.4639999999999</c:v>
                </c:pt>
                <c:pt idx="21">
                  <c:v>1221.4559999999999</c:v>
                </c:pt>
                <c:pt idx="24">
                  <c:v>1409.52</c:v>
                </c:pt>
              </c:numCache>
            </c:numRef>
          </c:val>
          <c:smooth val="0"/>
          <c:extLst>
            <c:ext xmlns:c16="http://schemas.microsoft.com/office/drawing/2014/chart" uri="{C3380CC4-5D6E-409C-BE32-E72D297353CC}">
              <c16:uniqueId val="{00000002-182D-4400-98B0-B80FEBC7AFD5}"/>
            </c:ext>
          </c:extLst>
        </c:ser>
        <c:ser>
          <c:idx val="3"/>
          <c:order val="3"/>
          <c:tx>
            <c:strRef>
              <c:f>presentation!$E$29</c:f>
              <c:strCache>
                <c:ptCount val="1"/>
                <c:pt idx="0">
                  <c:v>2PL</c:v>
                </c:pt>
              </c:strCache>
            </c:strRef>
          </c:tx>
          <c:spPr>
            <a:ln cap="rnd">
              <a:prstDash val="solid"/>
            </a:ln>
          </c:spPr>
          <c:cat>
            <c:numRef>
              <c:f>presentation!$A$30:$A$54</c:f>
              <c:numCache>
                <c:formatCode>General</c:formatCode>
                <c:ptCount val="25"/>
                <c:pt idx="0">
                  <c:v>2</c:v>
                </c:pt>
                <c:pt idx="3">
                  <c:v>6</c:v>
                </c:pt>
                <c:pt idx="6">
                  <c:v>12</c:v>
                </c:pt>
                <c:pt idx="9">
                  <c:v>18</c:v>
                </c:pt>
                <c:pt idx="12">
                  <c:v>24</c:v>
                </c:pt>
                <c:pt idx="15">
                  <c:v>30</c:v>
                </c:pt>
                <c:pt idx="18">
                  <c:v>36</c:v>
                </c:pt>
                <c:pt idx="21">
                  <c:v>42</c:v>
                </c:pt>
                <c:pt idx="24">
                  <c:v>48</c:v>
                </c:pt>
              </c:numCache>
            </c:numRef>
          </c:cat>
          <c:val>
            <c:numRef>
              <c:f>presentation!$E$30:$E$54</c:f>
              <c:numCache>
                <c:formatCode>General</c:formatCode>
                <c:ptCount val="25"/>
                <c:pt idx="0">
                  <c:v>227</c:v>
                </c:pt>
                <c:pt idx="3">
                  <c:v>375</c:v>
                </c:pt>
                <c:pt idx="6">
                  <c:v>620</c:v>
                </c:pt>
                <c:pt idx="9">
                  <c:v>756</c:v>
                </c:pt>
                <c:pt idx="12">
                  <c:v>840</c:v>
                </c:pt>
                <c:pt idx="15">
                  <c:v>922</c:v>
                </c:pt>
                <c:pt idx="18">
                  <c:v>950</c:v>
                </c:pt>
                <c:pt idx="21">
                  <c:v>980</c:v>
                </c:pt>
                <c:pt idx="24">
                  <c:v>1161</c:v>
                </c:pt>
              </c:numCache>
            </c:numRef>
          </c:val>
          <c:smooth val="0"/>
          <c:extLst>
            <c:ext xmlns:c16="http://schemas.microsoft.com/office/drawing/2014/chart" uri="{C3380CC4-5D6E-409C-BE32-E72D297353CC}">
              <c16:uniqueId val="{00000003-182D-4400-98B0-B80FEBC7AFD5}"/>
            </c:ext>
          </c:extLst>
        </c:ser>
        <c:ser>
          <c:idx val="4"/>
          <c:order val="4"/>
          <c:tx>
            <c:strRef>
              <c:f>presentation!$F$29</c:f>
              <c:strCache>
                <c:ptCount val="1"/>
                <c:pt idx="0">
                  <c:v>HYBRID</c:v>
                </c:pt>
              </c:strCache>
            </c:strRef>
          </c:tx>
          <c:spPr>
            <a:ln cap="rnd">
              <a:prstDash val="solid"/>
            </a:ln>
          </c:spPr>
          <c:cat>
            <c:numRef>
              <c:f>presentation!$A$30:$A$54</c:f>
              <c:numCache>
                <c:formatCode>General</c:formatCode>
                <c:ptCount val="25"/>
                <c:pt idx="0">
                  <c:v>2</c:v>
                </c:pt>
                <c:pt idx="3">
                  <c:v>6</c:v>
                </c:pt>
                <c:pt idx="6">
                  <c:v>12</c:v>
                </c:pt>
                <c:pt idx="9">
                  <c:v>18</c:v>
                </c:pt>
                <c:pt idx="12">
                  <c:v>24</c:v>
                </c:pt>
                <c:pt idx="15">
                  <c:v>30</c:v>
                </c:pt>
                <c:pt idx="18">
                  <c:v>36</c:v>
                </c:pt>
                <c:pt idx="21">
                  <c:v>42</c:v>
                </c:pt>
                <c:pt idx="24">
                  <c:v>48</c:v>
                </c:pt>
              </c:numCache>
            </c:numRef>
          </c:cat>
          <c:val>
            <c:numRef>
              <c:f>presentation!$F$30:$F$54</c:f>
              <c:numCache>
                <c:formatCode>General</c:formatCode>
                <c:ptCount val="25"/>
                <c:pt idx="0">
                  <c:v>180</c:v>
                </c:pt>
                <c:pt idx="3">
                  <c:v>410</c:v>
                </c:pt>
                <c:pt idx="6">
                  <c:v>615</c:v>
                </c:pt>
                <c:pt idx="9">
                  <c:v>720</c:v>
                </c:pt>
                <c:pt idx="12">
                  <c:v>830</c:v>
                </c:pt>
                <c:pt idx="15">
                  <c:v>860</c:v>
                </c:pt>
                <c:pt idx="18">
                  <c:v>890</c:v>
                </c:pt>
                <c:pt idx="21">
                  <c:v>1010</c:v>
                </c:pt>
                <c:pt idx="24">
                  <c:v>1263.1578947368421</c:v>
                </c:pt>
              </c:numCache>
            </c:numRef>
          </c:val>
          <c:smooth val="0"/>
          <c:extLst>
            <c:ext xmlns:c16="http://schemas.microsoft.com/office/drawing/2014/chart" uri="{C3380CC4-5D6E-409C-BE32-E72D297353CC}">
              <c16:uniqueId val="{00000004-182D-4400-98B0-B80FEBC7AFD5}"/>
            </c:ext>
          </c:extLst>
        </c:ser>
        <c:ser>
          <c:idx val="5"/>
          <c:order val="5"/>
          <c:tx>
            <c:strRef>
              <c:f>presentation!$G$29</c:f>
              <c:strCache>
                <c:ptCount val="1"/>
                <c:pt idx="0">
                  <c:v>DETERMINISTIC</c:v>
                </c:pt>
              </c:strCache>
            </c:strRef>
          </c:tx>
          <c:spPr>
            <a:ln cap="rnd">
              <a:prstDash val="solid"/>
            </a:ln>
          </c:spPr>
          <c:marker>
            <c:symbol val="circle"/>
            <c:size val="5"/>
          </c:marker>
          <c:cat>
            <c:numRef>
              <c:f>presentation!$A$30:$A$54</c:f>
              <c:numCache>
                <c:formatCode>General</c:formatCode>
                <c:ptCount val="25"/>
                <c:pt idx="0">
                  <c:v>2</c:v>
                </c:pt>
                <c:pt idx="3">
                  <c:v>6</c:v>
                </c:pt>
                <c:pt idx="6">
                  <c:v>12</c:v>
                </c:pt>
                <c:pt idx="9">
                  <c:v>18</c:v>
                </c:pt>
                <c:pt idx="12">
                  <c:v>24</c:v>
                </c:pt>
                <c:pt idx="15">
                  <c:v>30</c:v>
                </c:pt>
                <c:pt idx="18">
                  <c:v>36</c:v>
                </c:pt>
                <c:pt idx="21">
                  <c:v>42</c:v>
                </c:pt>
                <c:pt idx="24">
                  <c:v>48</c:v>
                </c:pt>
              </c:numCache>
            </c:numRef>
          </c:cat>
          <c:val>
            <c:numRef>
              <c:f>presentation!$G$30:$G$54</c:f>
              <c:numCache>
                <c:formatCode>General</c:formatCode>
                <c:ptCount val="25"/>
                <c:pt idx="0">
                  <c:v>76</c:v>
                </c:pt>
                <c:pt idx="3">
                  <c:v>228</c:v>
                </c:pt>
                <c:pt idx="6">
                  <c:v>456</c:v>
                </c:pt>
                <c:pt idx="9">
                  <c:v>684</c:v>
                </c:pt>
                <c:pt idx="12">
                  <c:v>912</c:v>
                </c:pt>
                <c:pt idx="15">
                  <c:v>1140</c:v>
                </c:pt>
                <c:pt idx="18">
                  <c:v>1368</c:v>
                </c:pt>
                <c:pt idx="21">
                  <c:v>1596</c:v>
                </c:pt>
                <c:pt idx="24">
                  <c:v>1748</c:v>
                </c:pt>
              </c:numCache>
            </c:numRef>
          </c:val>
          <c:smooth val="0"/>
          <c:extLst>
            <c:ext xmlns:c16="http://schemas.microsoft.com/office/drawing/2014/chart" uri="{C3380CC4-5D6E-409C-BE32-E72D297353CC}">
              <c16:uniqueId val="{00000005-182D-4400-98B0-B80FEBC7AFD5}"/>
            </c:ext>
          </c:extLst>
        </c:ser>
        <c:dLbls>
          <c:showLegendKey val="0"/>
          <c:showVal val="0"/>
          <c:showCatName val="0"/>
          <c:showSerName val="0"/>
          <c:showPercent val="0"/>
          <c:showBubbleSize val="0"/>
        </c:dLbls>
        <c:marker val="1"/>
        <c:smooth val="0"/>
        <c:axId val="196724624"/>
        <c:axId val="228723744"/>
      </c:lineChart>
      <c:catAx>
        <c:axId val="196724624"/>
        <c:scaling>
          <c:orientation val="minMax"/>
        </c:scaling>
        <c:delete val="0"/>
        <c:axPos val="b"/>
        <c:title>
          <c:tx>
            <c:rich>
              <a:bodyPr/>
              <a:lstStyle/>
              <a:p>
                <a:pPr>
                  <a:defRPr sz="1400" b="0">
                    <a:latin typeface="Arial" pitchFamily="34" charset="0"/>
                    <a:cs typeface="Arial" pitchFamily="34" charset="0"/>
                  </a:defRPr>
                </a:pPr>
                <a:r>
                  <a:rPr lang="en-US" sz="1400" b="0" dirty="0">
                    <a:latin typeface="Arial" pitchFamily="34" charset="0"/>
                    <a:cs typeface="Arial" pitchFamily="34" charset="0"/>
                  </a:rPr>
                  <a:t>Number of warehouses</a:t>
                </a:r>
              </a:p>
            </c:rich>
          </c:tx>
          <c:layout/>
          <c:overlay val="0"/>
        </c:title>
        <c:numFmt formatCode="General" sourceLinked="1"/>
        <c:majorTickMark val="in"/>
        <c:minorTickMark val="none"/>
        <c:tickLblPos val="nextTo"/>
        <c:spPr>
          <a:ln>
            <a:solidFill>
              <a:schemeClr val="tx1"/>
            </a:solidFill>
          </a:ln>
        </c:spPr>
        <c:txPr>
          <a:bodyPr/>
          <a:lstStyle/>
          <a:p>
            <a:pPr>
              <a:defRPr>
                <a:latin typeface="Arial" pitchFamily="34" charset="0"/>
                <a:cs typeface="Arial" pitchFamily="34" charset="0"/>
              </a:defRPr>
            </a:pPr>
            <a:endParaRPr lang="zh-CN"/>
          </a:p>
        </c:txPr>
        <c:crossAx val="228723744"/>
        <c:crosses val="autoZero"/>
        <c:auto val="1"/>
        <c:lblAlgn val="ctr"/>
        <c:lblOffset val="100"/>
        <c:tickMarkSkip val="3"/>
        <c:noMultiLvlLbl val="0"/>
      </c:catAx>
      <c:valAx>
        <c:axId val="228723744"/>
        <c:scaling>
          <c:orientation val="minMax"/>
          <c:min val="0"/>
        </c:scaling>
        <c:delete val="0"/>
        <c:axPos val="l"/>
        <c:majorGridlines>
          <c:spPr>
            <a:ln>
              <a:noFill/>
            </a:ln>
          </c:spPr>
        </c:majorGridlines>
        <c:title>
          <c:tx>
            <c:rich>
              <a:bodyPr rot="-5400000" vert="horz"/>
              <a:lstStyle/>
              <a:p>
                <a:pPr>
                  <a:defRPr sz="1400" b="0">
                    <a:latin typeface="Arial" pitchFamily="34" charset="0"/>
                    <a:cs typeface="Arial" pitchFamily="34" charset="0"/>
                  </a:defRPr>
                </a:pPr>
                <a:r>
                  <a:rPr lang="en-US" sz="1400" b="0">
                    <a:latin typeface="Arial" pitchFamily="34" charset="0"/>
                    <a:cs typeface="Arial" pitchFamily="34" charset="0"/>
                  </a:rPr>
                  <a:t>Transaction rate (K tps)</a:t>
                </a:r>
              </a:p>
            </c:rich>
          </c:tx>
          <c:layout/>
          <c:overlay val="0"/>
        </c:title>
        <c:numFmt formatCode="#,##0" sourceLinked="0"/>
        <c:majorTickMark val="in"/>
        <c:minorTickMark val="none"/>
        <c:tickLblPos val="nextTo"/>
        <c:spPr>
          <a:noFill/>
          <a:ln>
            <a:solidFill>
              <a:schemeClr val="tx1"/>
            </a:solidFill>
          </a:ln>
        </c:spPr>
        <c:txPr>
          <a:bodyPr/>
          <a:lstStyle/>
          <a:p>
            <a:pPr>
              <a:defRPr sz="900">
                <a:latin typeface="Arial" pitchFamily="34" charset="0"/>
                <a:cs typeface="Arial" pitchFamily="34" charset="0"/>
              </a:defRPr>
            </a:pPr>
            <a:endParaRPr lang="zh-CN"/>
          </a:p>
        </c:txPr>
        <c:crossAx val="196724624"/>
        <c:crosses val="autoZero"/>
        <c:crossBetween val="midCat"/>
        <c:majorUnit val="200"/>
      </c:valAx>
      <c:spPr>
        <a:ln>
          <a:solidFill>
            <a:schemeClr val="tx1"/>
          </a:solidFill>
        </a:ln>
      </c:spPr>
    </c:plotArea>
    <c:legend>
      <c:legendPos val="t"/>
      <c:layout>
        <c:manualLayout>
          <c:xMode val="edge"/>
          <c:yMode val="edge"/>
          <c:x val="0.13036308137076899"/>
          <c:y val="7.0023954429277196E-2"/>
          <c:w val="0.60430897525571503"/>
          <c:h val="0.25673232383795702"/>
        </c:manualLayout>
      </c:layout>
      <c:overlay val="0"/>
      <c:spPr>
        <a:ln cap="rnd"/>
      </c:spPr>
      <c:txPr>
        <a:bodyPr/>
        <a:lstStyle/>
        <a:p>
          <a:pPr>
            <a:defRPr sz="1000">
              <a:latin typeface="Arial" pitchFamily="34" charset="0"/>
              <a:cs typeface="Arial" pitchFamily="34" charset="0"/>
            </a:defRPr>
          </a:pPr>
          <a:endParaRPr lang="zh-CN"/>
        </a:p>
      </c:txPr>
    </c:legend>
    <c:plotVisOnly val="1"/>
    <c:dispBlanksAs val="span"/>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850240594925599"/>
          <c:y val="4.7914568618836799E-2"/>
          <c:w val="0.83677930883639495"/>
          <c:h val="0.78230182600565501"/>
        </c:manualLayout>
      </c:layout>
      <c:lineChart>
        <c:grouping val="standard"/>
        <c:varyColors val="0"/>
        <c:ser>
          <c:idx val="0"/>
          <c:order val="0"/>
          <c:tx>
            <c:strRef>
              <c:f>presentation!$B$1</c:f>
              <c:strCache>
                <c:ptCount val="1"/>
                <c:pt idx="0">
                  <c:v>Transaction healing</c:v>
                </c:pt>
              </c:strCache>
            </c:strRef>
          </c:tx>
          <c:cat>
            <c:numRef>
              <c:f>presentation!$A$2:$A$26</c:f>
              <c:numCache>
                <c:formatCode>General</c:formatCode>
                <c:ptCount val="25"/>
                <c:pt idx="0">
                  <c:v>1</c:v>
                </c:pt>
                <c:pt idx="3">
                  <c:v>6</c:v>
                </c:pt>
                <c:pt idx="6">
                  <c:v>12</c:v>
                </c:pt>
                <c:pt idx="9">
                  <c:v>18</c:v>
                </c:pt>
                <c:pt idx="12">
                  <c:v>24</c:v>
                </c:pt>
                <c:pt idx="15">
                  <c:v>30</c:v>
                </c:pt>
                <c:pt idx="18">
                  <c:v>36</c:v>
                </c:pt>
                <c:pt idx="21">
                  <c:v>42</c:v>
                </c:pt>
                <c:pt idx="24">
                  <c:v>46</c:v>
                </c:pt>
              </c:numCache>
            </c:numRef>
          </c:cat>
          <c:val>
            <c:numRef>
              <c:f>presentation!$B$2:$B$26</c:f>
              <c:numCache>
                <c:formatCode>General</c:formatCode>
                <c:ptCount val="25"/>
                <c:pt idx="0">
                  <c:v>36.656891495601158</c:v>
                </c:pt>
                <c:pt idx="3">
                  <c:v>181.10473890733479</c:v>
                </c:pt>
                <c:pt idx="6">
                  <c:v>333.33333333333343</c:v>
                </c:pt>
                <c:pt idx="9">
                  <c:v>429.38931297709911</c:v>
                </c:pt>
                <c:pt idx="12">
                  <c:v>521.73913043478274</c:v>
                </c:pt>
                <c:pt idx="15">
                  <c:v>593.82422802850328</c:v>
                </c:pt>
                <c:pt idx="18">
                  <c:v>651.93770373053235</c:v>
                </c:pt>
                <c:pt idx="21">
                  <c:v>679.61165048543671</c:v>
                </c:pt>
                <c:pt idx="24">
                  <c:v>660</c:v>
                </c:pt>
              </c:numCache>
            </c:numRef>
          </c:val>
          <c:smooth val="0"/>
          <c:extLst>
            <c:ext xmlns:c16="http://schemas.microsoft.com/office/drawing/2014/chart" uri="{C3380CC4-5D6E-409C-BE32-E72D297353CC}">
              <c16:uniqueId val="{00000000-7E5B-4B07-B748-6C28761BA1CC}"/>
            </c:ext>
          </c:extLst>
        </c:ser>
        <c:ser>
          <c:idx val="1"/>
          <c:order val="1"/>
          <c:tx>
            <c:strRef>
              <c:f>presentation!$C$1</c:f>
              <c:strCache>
                <c:ptCount val="1"/>
                <c:pt idx="0">
                  <c:v>OCC</c:v>
                </c:pt>
              </c:strCache>
            </c:strRef>
          </c:tx>
          <c:cat>
            <c:numRef>
              <c:f>presentation!$A$2:$A$26</c:f>
              <c:numCache>
                <c:formatCode>General</c:formatCode>
                <c:ptCount val="25"/>
                <c:pt idx="0">
                  <c:v>1</c:v>
                </c:pt>
                <c:pt idx="3">
                  <c:v>6</c:v>
                </c:pt>
                <c:pt idx="6">
                  <c:v>12</c:v>
                </c:pt>
                <c:pt idx="9">
                  <c:v>18</c:v>
                </c:pt>
                <c:pt idx="12">
                  <c:v>24</c:v>
                </c:pt>
                <c:pt idx="15">
                  <c:v>30</c:v>
                </c:pt>
                <c:pt idx="18">
                  <c:v>36</c:v>
                </c:pt>
                <c:pt idx="21">
                  <c:v>42</c:v>
                </c:pt>
                <c:pt idx="24">
                  <c:v>46</c:v>
                </c:pt>
              </c:numCache>
            </c:numRef>
          </c:cat>
          <c:val>
            <c:numRef>
              <c:f>presentation!$C$2:$C$26</c:f>
              <c:numCache>
                <c:formatCode>General</c:formatCode>
                <c:ptCount val="25"/>
                <c:pt idx="0">
                  <c:v>36.456434560699947</c:v>
                </c:pt>
                <c:pt idx="3">
                  <c:v>151.13350125944581</c:v>
                </c:pt>
                <c:pt idx="6">
                  <c:v>227.4881516587678</c:v>
                </c:pt>
                <c:pt idx="9">
                  <c:v>260</c:v>
                </c:pt>
                <c:pt idx="12">
                  <c:v>280</c:v>
                </c:pt>
                <c:pt idx="15">
                  <c:v>295</c:v>
                </c:pt>
                <c:pt idx="18">
                  <c:v>288</c:v>
                </c:pt>
                <c:pt idx="21">
                  <c:v>285</c:v>
                </c:pt>
                <c:pt idx="24">
                  <c:v>280</c:v>
                </c:pt>
              </c:numCache>
            </c:numRef>
          </c:val>
          <c:smooth val="0"/>
          <c:extLst>
            <c:ext xmlns:c16="http://schemas.microsoft.com/office/drawing/2014/chart" uri="{C3380CC4-5D6E-409C-BE32-E72D297353CC}">
              <c16:uniqueId val="{00000001-7E5B-4B07-B748-6C28761BA1CC}"/>
            </c:ext>
          </c:extLst>
        </c:ser>
        <c:ser>
          <c:idx val="2"/>
          <c:order val="2"/>
          <c:tx>
            <c:strRef>
              <c:f>presentation!$D$1</c:f>
              <c:strCache>
                <c:ptCount val="1"/>
                <c:pt idx="0">
                  <c:v>SILO</c:v>
                </c:pt>
              </c:strCache>
            </c:strRef>
          </c:tx>
          <c:cat>
            <c:numRef>
              <c:f>presentation!$A$2:$A$26</c:f>
              <c:numCache>
                <c:formatCode>General</c:formatCode>
                <c:ptCount val="25"/>
                <c:pt idx="0">
                  <c:v>1</c:v>
                </c:pt>
                <c:pt idx="3">
                  <c:v>6</c:v>
                </c:pt>
                <c:pt idx="6">
                  <c:v>12</c:v>
                </c:pt>
                <c:pt idx="9">
                  <c:v>18</c:v>
                </c:pt>
                <c:pt idx="12">
                  <c:v>24</c:v>
                </c:pt>
                <c:pt idx="15">
                  <c:v>30</c:v>
                </c:pt>
                <c:pt idx="18">
                  <c:v>36</c:v>
                </c:pt>
                <c:pt idx="21">
                  <c:v>42</c:v>
                </c:pt>
                <c:pt idx="24">
                  <c:v>46</c:v>
                </c:pt>
              </c:numCache>
            </c:numRef>
          </c:cat>
          <c:val>
            <c:numRef>
              <c:f>presentation!$D$2:$D$26</c:f>
              <c:numCache>
                <c:formatCode>General</c:formatCode>
                <c:ptCount val="25"/>
                <c:pt idx="0">
                  <c:v>42.115000000000002</c:v>
                </c:pt>
                <c:pt idx="3">
                  <c:v>161.946</c:v>
                </c:pt>
                <c:pt idx="6">
                  <c:v>204.06</c:v>
                </c:pt>
                <c:pt idx="9">
                  <c:v>161.44200000000001</c:v>
                </c:pt>
                <c:pt idx="12">
                  <c:v>118.34399999999999</c:v>
                </c:pt>
                <c:pt idx="15">
                  <c:v>107.61</c:v>
                </c:pt>
                <c:pt idx="18">
                  <c:v>117.396</c:v>
                </c:pt>
                <c:pt idx="21">
                  <c:v>107.05800000000001</c:v>
                </c:pt>
                <c:pt idx="24">
                  <c:v>107.87</c:v>
                </c:pt>
              </c:numCache>
            </c:numRef>
          </c:val>
          <c:smooth val="0"/>
          <c:extLst>
            <c:ext xmlns:c16="http://schemas.microsoft.com/office/drawing/2014/chart" uri="{C3380CC4-5D6E-409C-BE32-E72D297353CC}">
              <c16:uniqueId val="{00000002-7E5B-4B07-B748-6C28761BA1CC}"/>
            </c:ext>
          </c:extLst>
        </c:ser>
        <c:ser>
          <c:idx val="3"/>
          <c:order val="3"/>
          <c:tx>
            <c:strRef>
              <c:f>presentation!$E$1</c:f>
              <c:strCache>
                <c:ptCount val="1"/>
                <c:pt idx="0">
                  <c:v>2PL</c:v>
                </c:pt>
              </c:strCache>
            </c:strRef>
          </c:tx>
          <c:cat>
            <c:numRef>
              <c:f>presentation!$A$2:$A$26</c:f>
              <c:numCache>
                <c:formatCode>General</c:formatCode>
                <c:ptCount val="25"/>
                <c:pt idx="0">
                  <c:v>1</c:v>
                </c:pt>
                <c:pt idx="3">
                  <c:v>6</c:v>
                </c:pt>
                <c:pt idx="6">
                  <c:v>12</c:v>
                </c:pt>
                <c:pt idx="9">
                  <c:v>18</c:v>
                </c:pt>
                <c:pt idx="12">
                  <c:v>24</c:v>
                </c:pt>
                <c:pt idx="15">
                  <c:v>30</c:v>
                </c:pt>
                <c:pt idx="18">
                  <c:v>36</c:v>
                </c:pt>
                <c:pt idx="21">
                  <c:v>42</c:v>
                </c:pt>
                <c:pt idx="24">
                  <c:v>46</c:v>
                </c:pt>
              </c:numCache>
            </c:numRef>
          </c:cat>
          <c:val>
            <c:numRef>
              <c:f>presentation!$E$2:$E$26</c:f>
              <c:numCache>
                <c:formatCode>General</c:formatCode>
                <c:ptCount val="25"/>
                <c:pt idx="0">
                  <c:v>39.62655930510865</c:v>
                </c:pt>
                <c:pt idx="3">
                  <c:v>164.84648670925199</c:v>
                </c:pt>
                <c:pt idx="6">
                  <c:v>275</c:v>
                </c:pt>
                <c:pt idx="9">
                  <c:v>313.04981851035842</c:v>
                </c:pt>
                <c:pt idx="12">
                  <c:v>334.44816053511698</c:v>
                </c:pt>
                <c:pt idx="15">
                  <c:v>359.01662730428433</c:v>
                </c:pt>
                <c:pt idx="18">
                  <c:v>375</c:v>
                </c:pt>
                <c:pt idx="21">
                  <c:v>384.37762525955401</c:v>
                </c:pt>
                <c:pt idx="24">
                  <c:v>373.2821886541235</c:v>
                </c:pt>
              </c:numCache>
            </c:numRef>
          </c:val>
          <c:smooth val="0"/>
          <c:extLst>
            <c:ext xmlns:c16="http://schemas.microsoft.com/office/drawing/2014/chart" uri="{C3380CC4-5D6E-409C-BE32-E72D297353CC}">
              <c16:uniqueId val="{00000003-7E5B-4B07-B748-6C28761BA1CC}"/>
            </c:ext>
          </c:extLst>
        </c:ser>
        <c:ser>
          <c:idx val="4"/>
          <c:order val="4"/>
          <c:tx>
            <c:strRef>
              <c:f>presentation!$F$1</c:f>
              <c:strCache>
                <c:ptCount val="1"/>
                <c:pt idx="0">
                  <c:v>HYBRID</c:v>
                </c:pt>
              </c:strCache>
            </c:strRef>
          </c:tx>
          <c:cat>
            <c:numRef>
              <c:f>presentation!$A$2:$A$26</c:f>
              <c:numCache>
                <c:formatCode>General</c:formatCode>
                <c:ptCount val="25"/>
                <c:pt idx="0">
                  <c:v>1</c:v>
                </c:pt>
                <c:pt idx="3">
                  <c:v>6</c:v>
                </c:pt>
                <c:pt idx="6">
                  <c:v>12</c:v>
                </c:pt>
                <c:pt idx="9">
                  <c:v>18</c:v>
                </c:pt>
                <c:pt idx="12">
                  <c:v>24</c:v>
                </c:pt>
                <c:pt idx="15">
                  <c:v>30</c:v>
                </c:pt>
                <c:pt idx="18">
                  <c:v>36</c:v>
                </c:pt>
                <c:pt idx="21">
                  <c:v>42</c:v>
                </c:pt>
                <c:pt idx="24">
                  <c:v>46</c:v>
                </c:pt>
              </c:numCache>
            </c:numRef>
          </c:cat>
          <c:val>
            <c:numRef>
              <c:f>presentation!$F$2:$F$26</c:f>
              <c:numCache>
                <c:formatCode>General</c:formatCode>
                <c:ptCount val="25"/>
                <c:pt idx="0">
                  <c:v>36.456434560699947</c:v>
                </c:pt>
                <c:pt idx="3">
                  <c:v>151</c:v>
                </c:pt>
                <c:pt idx="6">
                  <c:v>250</c:v>
                </c:pt>
                <c:pt idx="9">
                  <c:v>270</c:v>
                </c:pt>
                <c:pt idx="12">
                  <c:v>295</c:v>
                </c:pt>
                <c:pt idx="15">
                  <c:v>313</c:v>
                </c:pt>
                <c:pt idx="18">
                  <c:v>306</c:v>
                </c:pt>
                <c:pt idx="21">
                  <c:v>296</c:v>
                </c:pt>
                <c:pt idx="24">
                  <c:v>295</c:v>
                </c:pt>
              </c:numCache>
            </c:numRef>
          </c:val>
          <c:smooth val="0"/>
          <c:extLst>
            <c:ext xmlns:c16="http://schemas.microsoft.com/office/drawing/2014/chart" uri="{C3380CC4-5D6E-409C-BE32-E72D297353CC}">
              <c16:uniqueId val="{00000004-7E5B-4B07-B748-6C28761BA1CC}"/>
            </c:ext>
          </c:extLst>
        </c:ser>
        <c:ser>
          <c:idx val="5"/>
          <c:order val="5"/>
          <c:tx>
            <c:strRef>
              <c:f>presentation!$G$1</c:f>
              <c:strCache>
                <c:ptCount val="1"/>
                <c:pt idx="0">
                  <c:v>DETERMINISTIC</c:v>
                </c:pt>
              </c:strCache>
            </c:strRef>
          </c:tx>
          <c:cat>
            <c:numRef>
              <c:f>presentation!$A$2:$A$26</c:f>
              <c:numCache>
                <c:formatCode>General</c:formatCode>
                <c:ptCount val="25"/>
                <c:pt idx="0">
                  <c:v>1</c:v>
                </c:pt>
                <c:pt idx="3">
                  <c:v>6</c:v>
                </c:pt>
                <c:pt idx="6">
                  <c:v>12</c:v>
                </c:pt>
                <c:pt idx="9">
                  <c:v>18</c:v>
                </c:pt>
                <c:pt idx="12">
                  <c:v>24</c:v>
                </c:pt>
                <c:pt idx="15">
                  <c:v>30</c:v>
                </c:pt>
                <c:pt idx="18">
                  <c:v>36</c:v>
                </c:pt>
                <c:pt idx="21">
                  <c:v>42</c:v>
                </c:pt>
                <c:pt idx="24">
                  <c:v>46</c:v>
                </c:pt>
              </c:numCache>
            </c:numRef>
          </c:cat>
          <c:val>
            <c:numRef>
              <c:f>presentation!$G$2:$G$26</c:f>
              <c:numCache>
                <c:formatCode>General</c:formatCode>
                <c:ptCount val="25"/>
                <c:pt idx="0">
                  <c:v>38</c:v>
                </c:pt>
                <c:pt idx="3">
                  <c:v>152</c:v>
                </c:pt>
                <c:pt idx="6">
                  <c:v>152</c:v>
                </c:pt>
                <c:pt idx="9">
                  <c:v>152</c:v>
                </c:pt>
                <c:pt idx="12">
                  <c:v>152</c:v>
                </c:pt>
                <c:pt idx="15">
                  <c:v>152</c:v>
                </c:pt>
                <c:pt idx="18">
                  <c:v>152</c:v>
                </c:pt>
                <c:pt idx="21">
                  <c:v>152</c:v>
                </c:pt>
                <c:pt idx="24">
                  <c:v>152</c:v>
                </c:pt>
              </c:numCache>
            </c:numRef>
          </c:val>
          <c:smooth val="0"/>
          <c:extLst>
            <c:ext xmlns:c16="http://schemas.microsoft.com/office/drawing/2014/chart" uri="{C3380CC4-5D6E-409C-BE32-E72D297353CC}">
              <c16:uniqueId val="{00000005-7E5B-4B07-B748-6C28761BA1CC}"/>
            </c:ext>
          </c:extLst>
        </c:ser>
        <c:dLbls>
          <c:showLegendKey val="0"/>
          <c:showVal val="0"/>
          <c:showCatName val="0"/>
          <c:showSerName val="0"/>
          <c:showPercent val="0"/>
          <c:showBubbleSize val="0"/>
        </c:dLbls>
        <c:marker val="1"/>
        <c:smooth val="0"/>
        <c:axId val="228821488"/>
        <c:axId val="228825520"/>
      </c:lineChart>
      <c:catAx>
        <c:axId val="228821488"/>
        <c:scaling>
          <c:orientation val="minMax"/>
        </c:scaling>
        <c:delete val="0"/>
        <c:axPos val="b"/>
        <c:title>
          <c:tx>
            <c:rich>
              <a:bodyPr/>
              <a:lstStyle/>
              <a:p>
                <a:pPr>
                  <a:defRPr sz="1400" b="0">
                    <a:latin typeface="Arial" pitchFamily="34" charset="0"/>
                    <a:cs typeface="Arial" pitchFamily="34" charset="0"/>
                  </a:defRPr>
                </a:pPr>
                <a:r>
                  <a:rPr lang="en-US" sz="1400" b="0">
                    <a:latin typeface="Arial" pitchFamily="34" charset="0"/>
                    <a:cs typeface="Arial" pitchFamily="34" charset="0"/>
                  </a:rPr>
                  <a:t>Number of cores</a:t>
                </a:r>
              </a:p>
            </c:rich>
          </c:tx>
          <c:layout/>
          <c:overlay val="0"/>
        </c:title>
        <c:numFmt formatCode="General" sourceLinked="1"/>
        <c:majorTickMark val="in"/>
        <c:minorTickMark val="none"/>
        <c:tickLblPos val="nextTo"/>
        <c:spPr>
          <a:ln>
            <a:solidFill>
              <a:schemeClr val="tx1"/>
            </a:solidFill>
          </a:ln>
        </c:spPr>
        <c:txPr>
          <a:bodyPr/>
          <a:lstStyle/>
          <a:p>
            <a:pPr>
              <a:defRPr>
                <a:latin typeface="Arial" pitchFamily="34" charset="0"/>
                <a:cs typeface="Arial" pitchFamily="34" charset="0"/>
              </a:defRPr>
            </a:pPr>
            <a:endParaRPr lang="zh-CN"/>
          </a:p>
        </c:txPr>
        <c:crossAx val="228825520"/>
        <c:crosses val="autoZero"/>
        <c:auto val="1"/>
        <c:lblAlgn val="ctr"/>
        <c:lblOffset val="100"/>
        <c:tickMarkSkip val="3"/>
        <c:noMultiLvlLbl val="0"/>
      </c:catAx>
      <c:valAx>
        <c:axId val="228825520"/>
        <c:scaling>
          <c:orientation val="minMax"/>
        </c:scaling>
        <c:delete val="0"/>
        <c:axPos val="l"/>
        <c:majorGridlines>
          <c:spPr>
            <a:ln>
              <a:noFill/>
            </a:ln>
          </c:spPr>
        </c:majorGridlines>
        <c:title>
          <c:tx>
            <c:rich>
              <a:bodyPr rot="-5400000" vert="horz"/>
              <a:lstStyle/>
              <a:p>
                <a:pPr>
                  <a:defRPr sz="1400" b="0">
                    <a:latin typeface="Arial" pitchFamily="34" charset="0"/>
                    <a:cs typeface="Arial" pitchFamily="34" charset="0"/>
                  </a:defRPr>
                </a:pPr>
                <a:r>
                  <a:rPr lang="en-US" sz="1400" b="0">
                    <a:latin typeface="Arial" pitchFamily="34" charset="0"/>
                    <a:cs typeface="Arial" pitchFamily="34" charset="0"/>
                  </a:rPr>
                  <a:t>Transaction rate (K tps)</a:t>
                </a:r>
              </a:p>
            </c:rich>
          </c:tx>
          <c:layout/>
          <c:overlay val="0"/>
        </c:title>
        <c:numFmt formatCode="#,##0" sourceLinked="0"/>
        <c:majorTickMark val="in"/>
        <c:minorTickMark val="none"/>
        <c:tickLblPos val="nextTo"/>
        <c:spPr>
          <a:noFill/>
          <a:ln>
            <a:solidFill>
              <a:schemeClr val="tx1"/>
            </a:solidFill>
          </a:ln>
        </c:spPr>
        <c:txPr>
          <a:bodyPr/>
          <a:lstStyle/>
          <a:p>
            <a:pPr>
              <a:defRPr>
                <a:latin typeface="Arial" pitchFamily="34" charset="0"/>
                <a:cs typeface="Arial" pitchFamily="34" charset="0"/>
              </a:defRPr>
            </a:pPr>
            <a:endParaRPr lang="zh-CN"/>
          </a:p>
        </c:txPr>
        <c:crossAx val="228821488"/>
        <c:crosses val="autoZero"/>
        <c:crossBetween val="midCat"/>
      </c:valAx>
      <c:spPr>
        <a:ln>
          <a:solidFill>
            <a:schemeClr val="tx1"/>
          </a:solidFill>
        </a:ln>
      </c:spPr>
    </c:plotArea>
    <c:legend>
      <c:legendPos val="t"/>
      <c:layout>
        <c:manualLayout>
          <c:xMode val="edge"/>
          <c:yMode val="edge"/>
          <c:x val="0.12455877127348899"/>
          <c:y val="5.1856307661113203E-2"/>
          <c:w val="0.30549732467656898"/>
          <c:h val="0.41773248171231497"/>
        </c:manualLayout>
      </c:layout>
      <c:overlay val="0"/>
      <c:txPr>
        <a:bodyPr/>
        <a:lstStyle/>
        <a:p>
          <a:pPr>
            <a:defRPr sz="1000">
              <a:latin typeface="Arial" pitchFamily="34" charset="0"/>
              <a:cs typeface="Arial" pitchFamily="34" charset="0"/>
            </a:defRPr>
          </a:pPr>
          <a:endParaRPr lang="zh-CN"/>
        </a:p>
      </c:txPr>
    </c:legend>
    <c:plotVisOnly val="1"/>
    <c:dispBlanksAs val="span"/>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B54C21-AFDB-A947-8905-F93E53F2F65A}" type="datetimeFigureOut">
              <a:rPr lang="en-US" smtClean="0"/>
              <a:t>6/13/2018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7D8E72-ECE7-D44C-8170-151BDA144C4E}" type="slidenum">
              <a:rPr lang="en-US" smtClean="0"/>
              <a:t>‹#›</a:t>
            </a:fld>
            <a:endParaRPr lang="en-US"/>
          </a:p>
        </p:txBody>
      </p:sp>
    </p:spTree>
    <p:extLst>
      <p:ext uri="{BB962C8B-B14F-4D97-AF65-F5344CB8AC3E}">
        <p14:creationId xmlns:p14="http://schemas.microsoft.com/office/powerpoint/2010/main" val="33702725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6A6EBD-BB25-5A43-90EC-6D4B46E723E3}" type="datetimeFigureOut">
              <a:rPr lang="en-US" smtClean="0"/>
              <a:t>6/13/2018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BD9A76-C457-694D-9067-3B862B4C239D}" type="slidenum">
              <a:rPr lang="en-US" smtClean="0"/>
              <a:t>‹#›</a:t>
            </a:fld>
            <a:endParaRPr lang="en-US"/>
          </a:p>
        </p:txBody>
      </p:sp>
    </p:spTree>
    <p:extLst>
      <p:ext uri="{BB962C8B-B14F-4D97-AF65-F5344CB8AC3E}">
        <p14:creationId xmlns:p14="http://schemas.microsoft.com/office/powerpoint/2010/main" val="36005230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an agenda</a:t>
            </a:r>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1</a:t>
            </a:fld>
            <a:endParaRPr lang="en-US"/>
          </a:p>
        </p:txBody>
      </p:sp>
    </p:spTree>
    <p:extLst>
      <p:ext uri="{BB962C8B-B14F-4D97-AF65-F5344CB8AC3E}">
        <p14:creationId xmlns:p14="http://schemas.microsoft.com/office/powerpoint/2010/main" val="1349438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a:t>
            </a:r>
            <a:r>
              <a:rPr lang="en-US" baseline="0" dirty="0" smtClean="0"/>
              <a:t> how to emphasis this more</a:t>
            </a:r>
          </a:p>
          <a:p>
            <a:r>
              <a:rPr lang="en-US" baseline="0" dirty="0" smtClean="0"/>
              <a:t>(put some graph there?)</a:t>
            </a:r>
          </a:p>
          <a:p>
            <a:endParaRPr lang="en-US" baseline="0" dirty="0" smtClean="0"/>
          </a:p>
          <a:p>
            <a:r>
              <a:rPr lang="en-US" baseline="0" dirty="0" smtClean="0"/>
              <a:t>Can we just say awesome raw throughput numbers w/o making a reference to existing literature?</a:t>
            </a:r>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11</a:t>
            </a:fld>
            <a:endParaRPr lang="en-US"/>
          </a:p>
        </p:txBody>
      </p:sp>
    </p:spTree>
    <p:extLst>
      <p:ext uri="{BB962C8B-B14F-4D97-AF65-F5344CB8AC3E}">
        <p14:creationId xmlns:p14="http://schemas.microsoft.com/office/powerpoint/2010/main" val="3631944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共享</a:t>
            </a:r>
            <a:r>
              <a:rPr lang="zh-CN" altLang="en-US" dirty="0" smtClean="0"/>
              <a:t>内存冲突访问只发生在事务修改数据时。</a:t>
            </a:r>
            <a:r>
              <a:rPr lang="zh-CN" altLang="en-US" baseline="0" dirty="0" smtClean="0"/>
              <a:t>如果两个事务</a:t>
            </a:r>
            <a:r>
              <a:rPr lang="en-US" altLang="zh-CN" baseline="0" dirty="0" smtClean="0"/>
              <a:t>read/write</a:t>
            </a:r>
            <a:r>
              <a:rPr lang="zh-CN" altLang="en-US" baseline="0" dirty="0" smtClean="0"/>
              <a:t>两个不相交的集合是不会造成共享内存发生冲突的，之前除了修改数据还有分配</a:t>
            </a:r>
            <a:r>
              <a:rPr lang="en-US" altLang="zh-CN" baseline="0" dirty="0" smtClean="0"/>
              <a:t>TID</a:t>
            </a:r>
            <a:r>
              <a:rPr lang="zh-CN" altLang="en-US" baseline="0" dirty="0" smtClean="0"/>
              <a:t>冲突</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E4BD9A76-C457-694D-9067-3B862B4C239D}" type="slidenum">
              <a:rPr lang="en-US" smtClean="0"/>
              <a:t>12</a:t>
            </a:fld>
            <a:endParaRPr lang="en-US"/>
          </a:p>
        </p:txBody>
      </p:sp>
    </p:spTree>
    <p:extLst>
      <p:ext uri="{BB962C8B-B14F-4D97-AF65-F5344CB8AC3E}">
        <p14:creationId xmlns:p14="http://schemas.microsoft.com/office/powerpoint/2010/main" val="1647122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13</a:t>
            </a:fld>
            <a:endParaRPr lang="en-US"/>
          </a:p>
        </p:txBody>
      </p:sp>
    </p:spTree>
    <p:extLst>
      <p:ext uri="{BB962C8B-B14F-4D97-AF65-F5344CB8AC3E}">
        <p14:creationId xmlns:p14="http://schemas.microsoft.com/office/powerpoint/2010/main" val="1061584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“this”?</a:t>
            </a:r>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14</a:t>
            </a:fld>
            <a:endParaRPr lang="en-US"/>
          </a:p>
        </p:txBody>
      </p:sp>
    </p:spTree>
    <p:extLst>
      <p:ext uri="{BB962C8B-B14F-4D97-AF65-F5344CB8AC3E}">
        <p14:creationId xmlns:p14="http://schemas.microsoft.com/office/powerpoint/2010/main" val="2091935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每个</a:t>
            </a:r>
            <a:r>
              <a:rPr lang="en-US" altLang="zh-CN" dirty="0" smtClean="0"/>
              <a:t>epoch</a:t>
            </a:r>
            <a:r>
              <a:rPr lang="zh-CN" altLang="en-US" dirty="0" smtClean="0"/>
              <a:t>有一个</a:t>
            </a:r>
            <a:r>
              <a:rPr lang="en-US" altLang="zh-CN" dirty="0" smtClean="0"/>
              <a:t>epoch number</a:t>
            </a:r>
            <a:r>
              <a:rPr lang="zh-CN" altLang="en-US" dirty="0" smtClean="0"/>
              <a:t>，一个指定线程定期增加</a:t>
            </a:r>
            <a:r>
              <a:rPr lang="en-US" altLang="zh-CN" dirty="0" smtClean="0"/>
              <a:t>epoch number</a:t>
            </a:r>
            <a:r>
              <a:rPr lang="zh-CN" altLang="en-US" dirty="0" smtClean="0"/>
              <a:t>的值，所有其它线程在提交事务的时候获取</a:t>
            </a:r>
            <a:r>
              <a:rPr lang="en-US" altLang="zh-CN" dirty="0" smtClean="0"/>
              <a:t>epoch number</a:t>
            </a:r>
          </a:p>
          <a:p>
            <a:r>
              <a:rPr lang="zh-CN" altLang="en-US" dirty="0" smtClean="0"/>
              <a:t>以</a:t>
            </a:r>
            <a:r>
              <a:rPr lang="en-US" altLang="zh-CN" dirty="0" smtClean="0"/>
              <a:t>epoch</a:t>
            </a:r>
            <a:r>
              <a:rPr lang="zh-CN" altLang="en-US" dirty="0" smtClean="0"/>
              <a:t>为一个恢复单位</a:t>
            </a:r>
            <a:endParaRPr lang="en-US" altLang="zh-CN" dirty="0" smtClean="0"/>
          </a:p>
          <a:p>
            <a:r>
              <a:rPr lang="zh-CN" altLang="en-US" dirty="0" smtClean="0"/>
              <a:t>这里的关键是减少了非数据驱动造成的对共享内存的写入，</a:t>
            </a:r>
            <a:r>
              <a:rPr lang="en-US" altLang="zh-CN" dirty="0" smtClean="0"/>
              <a:t>TID</a:t>
            </a:r>
            <a:r>
              <a:rPr lang="zh-CN" altLang="en-US" dirty="0" smtClean="0"/>
              <a:t>，之前是每个事务都要进行一次写入</a:t>
            </a:r>
            <a:endParaRPr lang="en-US" altLang="zh-CN" dirty="0" smtClean="0"/>
          </a:p>
          <a:p>
            <a:r>
              <a:rPr lang="zh-CN" altLang="en-US" dirty="0" smtClean="0"/>
              <a:t>换一种方式理解：将提交协议中的串行化点从对共享内存的写入，也就是之前的原子递增操作转变为对共享内存的读，也就当前</a:t>
            </a:r>
            <a:r>
              <a:rPr lang="en-US" altLang="zh-CN" dirty="0" smtClean="0"/>
              <a:t>epoch  number</a:t>
            </a:r>
            <a:r>
              <a:rPr lang="zh-CN" altLang="en-US" dirty="0" smtClean="0"/>
              <a:t>的一次读取操作</a:t>
            </a:r>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15</a:t>
            </a:fld>
            <a:endParaRPr lang="en-US"/>
          </a:p>
        </p:txBody>
      </p:sp>
    </p:spTree>
    <p:extLst>
      <p:ext uri="{BB962C8B-B14F-4D97-AF65-F5344CB8AC3E}">
        <p14:creationId xmlns:p14="http://schemas.microsoft.com/office/powerpoint/2010/main" val="1479800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Seq</a:t>
            </a:r>
            <a:r>
              <a:rPr lang="zh-CN" altLang="en-US" dirty="0" smtClean="0"/>
              <a:t>用于区分同一个</a:t>
            </a:r>
            <a:r>
              <a:rPr lang="en-US" altLang="zh-CN" dirty="0" smtClean="0"/>
              <a:t>epoch</a:t>
            </a:r>
            <a:r>
              <a:rPr lang="zh-CN" altLang="en-US" dirty="0" smtClean="0"/>
              <a:t>中的事务</a:t>
            </a:r>
            <a:endParaRPr lang="en-US" altLang="zh-CN" dirty="0" smtClean="0"/>
          </a:p>
          <a:p>
            <a:r>
              <a:rPr lang="zh-CN" altLang="en-US" dirty="0" smtClean="0"/>
              <a:t>状态位逻辑上与</a:t>
            </a:r>
            <a:r>
              <a:rPr lang="en-US" altLang="zh-CN" dirty="0" smtClean="0"/>
              <a:t>TID</a:t>
            </a:r>
            <a:r>
              <a:rPr lang="zh-CN" altLang="en-US" dirty="0" smtClean="0"/>
              <a:t>是分离的，有一个锁位，标志该条记录是否被其它事务锁住</a:t>
            </a:r>
            <a:endParaRPr lang="en-US" altLang="zh-CN" dirty="0" smtClean="0"/>
          </a:p>
          <a:p>
            <a:r>
              <a:rPr lang="zh-CN" altLang="en-US" dirty="0" smtClean="0"/>
              <a:t>分散的方式分配</a:t>
            </a:r>
            <a:r>
              <a:rPr lang="en-US" altLang="zh-CN" dirty="0" smtClean="0"/>
              <a:t>TID</a:t>
            </a:r>
            <a:r>
              <a:rPr lang="zh-CN" altLang="en-US" dirty="0" smtClean="0"/>
              <a:t>，只有当确认事务可以提交时，工作线程才会计算出当前</a:t>
            </a:r>
            <a:r>
              <a:rPr lang="en-US" altLang="zh-CN" dirty="0" smtClean="0"/>
              <a:t>epoch</a:t>
            </a:r>
            <a:r>
              <a:rPr lang="zh-CN" altLang="en-US" dirty="0" smtClean="0"/>
              <a:t>中最小的值，大于当前事务看到的所有记录的</a:t>
            </a:r>
            <a:r>
              <a:rPr lang="en-US" altLang="zh-CN" dirty="0" smtClean="0"/>
              <a:t>TID,</a:t>
            </a:r>
            <a:r>
              <a:rPr lang="zh-CN" altLang="en-US" dirty="0" smtClean="0"/>
              <a:t>具体一点就是要查看当前事务读写集合中所有记录的</a:t>
            </a:r>
            <a:r>
              <a:rPr lang="en-US" altLang="zh-CN" dirty="0" smtClean="0"/>
              <a:t>TID,</a:t>
            </a:r>
            <a:r>
              <a:rPr lang="zh-CN" altLang="en-US" dirty="0" smtClean="0"/>
              <a:t>还有当前线程最新提交事务的</a:t>
            </a:r>
            <a:r>
              <a:rPr lang="en-US" altLang="zh-CN" dirty="0" smtClean="0"/>
              <a:t>TID</a:t>
            </a:r>
          </a:p>
          <a:p>
            <a:r>
              <a:rPr lang="en-US" dirty="0" smtClean="0"/>
              <a:t>Be</a:t>
            </a:r>
            <a:r>
              <a:rPr lang="en-US" baseline="0" dirty="0" smtClean="0"/>
              <a:t> </a:t>
            </a:r>
            <a:r>
              <a:rPr lang="en-US" baseline="0" dirty="0" smtClean="0"/>
              <a:t>more clear that TID is assigned at *end* of TID</a:t>
            </a:r>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16</a:t>
            </a:fld>
            <a:endParaRPr lang="en-US"/>
          </a:p>
        </p:txBody>
      </p:sp>
    </p:spTree>
    <p:extLst>
      <p:ext uri="{BB962C8B-B14F-4D97-AF65-F5344CB8AC3E}">
        <p14:creationId xmlns:p14="http://schemas.microsoft.com/office/powerpoint/2010/main" val="2603934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BD9A76-C457-694D-9067-3B862B4C239D}" type="slidenum">
              <a:rPr lang="en-US" smtClean="0"/>
              <a:t>17</a:t>
            </a:fld>
            <a:endParaRPr lang="en-US"/>
          </a:p>
        </p:txBody>
      </p:sp>
    </p:spTree>
    <p:extLst>
      <p:ext uri="{BB962C8B-B14F-4D97-AF65-F5344CB8AC3E}">
        <p14:creationId xmlns:p14="http://schemas.microsoft.com/office/powerpoint/2010/main" val="1730599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BD9A76-C457-694D-9067-3B862B4C239D}" type="slidenum">
              <a:rPr lang="en-US" smtClean="0"/>
              <a:t>18</a:t>
            </a:fld>
            <a:endParaRPr lang="en-US"/>
          </a:p>
        </p:txBody>
      </p:sp>
    </p:spTree>
    <p:extLst>
      <p:ext uri="{BB962C8B-B14F-4D97-AF65-F5344CB8AC3E}">
        <p14:creationId xmlns:p14="http://schemas.microsoft.com/office/powerpoint/2010/main" val="2504931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the</a:t>
            </a:r>
            <a:r>
              <a:rPr lang="en-US" baseline="0" dirty="0" smtClean="0"/>
              <a:t> flow of transactions more clear?</a:t>
            </a:r>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19</a:t>
            </a:fld>
            <a:endParaRPr lang="en-US"/>
          </a:p>
        </p:txBody>
      </p:sp>
    </p:spTree>
    <p:extLst>
      <p:ext uri="{BB962C8B-B14F-4D97-AF65-F5344CB8AC3E}">
        <p14:creationId xmlns:p14="http://schemas.microsoft.com/office/powerpoint/2010/main" val="1359875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20</a:t>
            </a:fld>
            <a:endParaRPr lang="en-US"/>
          </a:p>
        </p:txBody>
      </p:sp>
    </p:spTree>
    <p:extLst>
      <p:ext uri="{BB962C8B-B14F-4D97-AF65-F5344CB8AC3E}">
        <p14:creationId xmlns:p14="http://schemas.microsoft.com/office/powerpoint/2010/main" val="3694637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4BD9A76-C457-694D-9067-3B862B4C239D}" type="slidenum">
              <a:rPr lang="en-US" smtClean="0"/>
              <a:t>2</a:t>
            </a:fld>
            <a:endParaRPr lang="en-US"/>
          </a:p>
        </p:txBody>
      </p:sp>
    </p:spTree>
    <p:extLst>
      <p:ext uri="{BB962C8B-B14F-4D97-AF65-F5344CB8AC3E}">
        <p14:creationId xmlns:p14="http://schemas.microsoft.com/office/powerpoint/2010/main" val="2561692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Intuition </a:t>
            </a:r>
            <a:r>
              <a:rPr lang="en-US" baseline="0" dirty="0" smtClean="0"/>
              <a:t>of what phase 1 and phase 2 achieve– in phase 3 we ensure no conflict in RW sets</a:t>
            </a:r>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21</a:t>
            </a:fld>
            <a:endParaRPr lang="en-US"/>
          </a:p>
        </p:txBody>
      </p:sp>
    </p:spTree>
    <p:extLst>
      <p:ext uri="{BB962C8B-B14F-4D97-AF65-F5344CB8AC3E}">
        <p14:creationId xmlns:p14="http://schemas.microsoft.com/office/powerpoint/2010/main" val="4049599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需要特别指出两个内存</a:t>
            </a:r>
            <a:r>
              <a:rPr lang="en-US" altLang="zh-CN" dirty="0" err="1" smtClean="0"/>
              <a:t>Fench</a:t>
            </a:r>
            <a:endParaRPr lang="en-US" dirty="0" smtClean="0"/>
          </a:p>
          <a:p>
            <a:r>
              <a:rPr lang="en-US" dirty="0" smtClean="0"/>
              <a:t>Don’t resay the</a:t>
            </a:r>
            <a:r>
              <a:rPr lang="en-US" baseline="0" dirty="0" smtClean="0"/>
              <a:t> previous slide</a:t>
            </a:r>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22</a:t>
            </a:fld>
            <a:endParaRPr lang="en-US"/>
          </a:p>
        </p:txBody>
      </p:sp>
    </p:spTree>
    <p:extLst>
      <p:ext uri="{BB962C8B-B14F-4D97-AF65-F5344CB8AC3E}">
        <p14:creationId xmlns:p14="http://schemas.microsoft.com/office/powerpoint/2010/main" val="2863131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当我们将一个事务的执行结果返回给客户端，我们需要确保这个事务是可以恢复的</a:t>
            </a:r>
            <a:endParaRPr lang="zh-CN" altLang="en-US" dirty="0"/>
          </a:p>
        </p:txBody>
      </p:sp>
      <p:sp>
        <p:nvSpPr>
          <p:cNvPr id="4" name="灯片编号占位符 3"/>
          <p:cNvSpPr>
            <a:spLocks noGrp="1"/>
          </p:cNvSpPr>
          <p:nvPr>
            <p:ph type="sldNum" sz="quarter" idx="10"/>
          </p:nvPr>
        </p:nvSpPr>
        <p:spPr/>
        <p:txBody>
          <a:bodyPr/>
          <a:lstStyle/>
          <a:p>
            <a:fld id="{E4BD9A76-C457-694D-9067-3B862B4C239D}" type="slidenum">
              <a:rPr lang="en-US" smtClean="0"/>
              <a:t>23</a:t>
            </a:fld>
            <a:endParaRPr lang="en-US"/>
          </a:p>
        </p:txBody>
      </p:sp>
    </p:spTree>
    <p:extLst>
      <p:ext uri="{BB962C8B-B14F-4D97-AF65-F5344CB8AC3E}">
        <p14:creationId xmlns:p14="http://schemas.microsoft.com/office/powerpoint/2010/main" val="4063269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Want to show epochs agree w/ serial order. </a:t>
            </a:r>
          </a:p>
          <a:p>
            <a:endParaRPr lang="en-US" baseline="0" dirty="0" smtClean="0"/>
          </a:p>
          <a:p>
            <a:r>
              <a:rPr lang="en-US" baseline="0" dirty="0" smtClean="0"/>
              <a:t>Mention in </a:t>
            </a:r>
            <a:r>
              <a:rPr lang="en-US" baseline="0" dirty="0" err="1" smtClean="0"/>
              <a:t>english</a:t>
            </a:r>
            <a:r>
              <a:rPr lang="en-US" baseline="0" dirty="0" smtClean="0"/>
              <a:t> write-write conflicts?</a:t>
            </a:r>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25</a:t>
            </a:fld>
            <a:endParaRPr lang="en-US"/>
          </a:p>
        </p:txBody>
      </p:sp>
    </p:spTree>
    <p:extLst>
      <p:ext uri="{BB962C8B-B14F-4D97-AF65-F5344CB8AC3E}">
        <p14:creationId xmlns:p14="http://schemas.microsoft.com/office/powerpoint/2010/main" val="4263055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you can do a similar</a:t>
            </a:r>
            <a:r>
              <a:rPr lang="en-US" baseline="0" dirty="0" smtClean="0"/>
              <a:t> argument for RAW</a:t>
            </a:r>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26</a:t>
            </a:fld>
            <a:endParaRPr lang="en-US"/>
          </a:p>
        </p:txBody>
      </p:sp>
    </p:spTree>
    <p:extLst>
      <p:ext uri="{BB962C8B-B14F-4D97-AF65-F5344CB8AC3E}">
        <p14:creationId xmlns:p14="http://schemas.microsoft.com/office/powerpoint/2010/main" val="2153239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lets us correctly replay writes in the same epoch</a:t>
            </a:r>
          </a:p>
        </p:txBody>
      </p:sp>
      <p:sp>
        <p:nvSpPr>
          <p:cNvPr id="4" name="Slide Number Placeholder 3"/>
          <p:cNvSpPr>
            <a:spLocks noGrp="1"/>
          </p:cNvSpPr>
          <p:nvPr>
            <p:ph type="sldNum" sz="quarter" idx="10"/>
          </p:nvPr>
        </p:nvSpPr>
        <p:spPr/>
        <p:txBody>
          <a:bodyPr/>
          <a:lstStyle/>
          <a:p>
            <a:fld id="{E4BD9A76-C457-694D-9067-3B862B4C239D}" type="slidenum">
              <a:rPr lang="en-US" smtClean="0"/>
              <a:t>27</a:t>
            </a:fld>
            <a:endParaRPr lang="en-US"/>
          </a:p>
        </p:txBody>
      </p:sp>
    </p:spTree>
    <p:extLst>
      <p:ext uri="{BB962C8B-B14F-4D97-AF65-F5344CB8AC3E}">
        <p14:creationId xmlns:p14="http://schemas.microsoft.com/office/powerpoint/2010/main" val="1476382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Masstree</a:t>
            </a:r>
            <a:r>
              <a:rPr lang="en-US" dirty="0" smtClean="0"/>
              <a:t> </a:t>
            </a:r>
            <a:r>
              <a:rPr lang="zh-CN" altLang="en-US" dirty="0" smtClean="0"/>
              <a:t>是针对多核性能而优化的快速并发</a:t>
            </a:r>
            <a:r>
              <a:rPr lang="en-US" dirty="0" err="1" smtClean="0"/>
              <a:t>Btree</a:t>
            </a:r>
            <a:r>
              <a:rPr lang="zh-CN" altLang="en-US" dirty="0" smtClean="0"/>
              <a:t>结构，但是</a:t>
            </a:r>
            <a:r>
              <a:rPr lang="en-US" altLang="zh-CN" dirty="0" err="1" smtClean="0"/>
              <a:t>masstree</a:t>
            </a:r>
            <a:r>
              <a:rPr lang="zh-CN" altLang="en-US" dirty="0" smtClean="0"/>
              <a:t>只支持不可串行化的单主键的事务，而实际中大部分数据库都需要支持多主键并且以某种串行化顺序执行的事务，</a:t>
            </a:r>
            <a:r>
              <a:rPr lang="en-US" altLang="zh-CN" dirty="0" smtClean="0"/>
              <a:t>silo</a:t>
            </a:r>
            <a:r>
              <a:rPr lang="zh-CN" altLang="en-US" dirty="0" smtClean="0"/>
              <a:t>是能够提供这种属性最小争用可串行化的提交协议</a:t>
            </a:r>
            <a:endParaRPr lang="en-US" dirty="0" smtClean="0"/>
          </a:p>
          <a:p>
            <a:r>
              <a:rPr lang="zh-CN" altLang="en-US" dirty="0" smtClean="0"/>
              <a:t>协议是数据结构无关，也可以使用其它数据结构</a:t>
            </a:r>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29</a:t>
            </a:fld>
            <a:endParaRPr lang="en-US"/>
          </a:p>
        </p:txBody>
      </p:sp>
    </p:spTree>
    <p:extLst>
      <p:ext uri="{BB962C8B-B14F-4D97-AF65-F5344CB8AC3E}">
        <p14:creationId xmlns:p14="http://schemas.microsoft.com/office/powerpoint/2010/main" val="2802762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BD9A76-C457-694D-9067-3B862B4C239D}" type="slidenum">
              <a:rPr lang="en-US" smtClean="0"/>
              <a:t>30</a:t>
            </a:fld>
            <a:endParaRPr lang="en-US"/>
          </a:p>
        </p:txBody>
      </p:sp>
    </p:spTree>
    <p:extLst>
      <p:ext uri="{BB962C8B-B14F-4D97-AF65-F5344CB8AC3E}">
        <p14:creationId xmlns:p14="http://schemas.microsoft.com/office/powerpoint/2010/main" val="3205179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31</a:t>
            </a:fld>
            <a:endParaRPr lang="en-US"/>
          </a:p>
        </p:txBody>
      </p:sp>
    </p:spTree>
    <p:extLst>
      <p:ext uri="{BB962C8B-B14F-4D97-AF65-F5344CB8AC3E}">
        <p14:creationId xmlns:p14="http://schemas.microsoft.com/office/powerpoint/2010/main" val="30535434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4BD9A76-C457-694D-9067-3B862B4C239D}" type="slidenum">
              <a:rPr lang="en-US" smtClean="0"/>
              <a:t>34</a:t>
            </a:fld>
            <a:endParaRPr lang="en-US"/>
          </a:p>
        </p:txBody>
      </p:sp>
    </p:spTree>
    <p:extLst>
      <p:ext uri="{BB962C8B-B14F-4D97-AF65-F5344CB8AC3E}">
        <p14:creationId xmlns:p14="http://schemas.microsoft.com/office/powerpoint/2010/main" val="3231070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baseline="0" dirty="0" smtClean="0"/>
          </a:p>
        </p:txBody>
      </p:sp>
      <p:sp>
        <p:nvSpPr>
          <p:cNvPr id="4" name="Slide Number Placeholder 3"/>
          <p:cNvSpPr>
            <a:spLocks noGrp="1"/>
          </p:cNvSpPr>
          <p:nvPr>
            <p:ph type="sldNum" sz="quarter" idx="10"/>
          </p:nvPr>
        </p:nvSpPr>
        <p:spPr/>
        <p:txBody>
          <a:bodyPr/>
          <a:lstStyle/>
          <a:p>
            <a:fld id="{E4BD9A76-C457-694D-9067-3B862B4C239D}" type="slidenum">
              <a:rPr lang="en-US" smtClean="0"/>
              <a:t>3</a:t>
            </a:fld>
            <a:endParaRPr lang="en-US"/>
          </a:p>
        </p:txBody>
      </p:sp>
    </p:spTree>
    <p:extLst>
      <p:ext uri="{BB962C8B-B14F-4D97-AF65-F5344CB8AC3E}">
        <p14:creationId xmlns:p14="http://schemas.microsoft.com/office/powerpoint/2010/main" val="1440981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IO bottleneck</a:t>
            </a:r>
            <a:r>
              <a:rPr lang="en-US" baseline="0" dirty="0" smtClean="0"/>
              <a:t> as a hypothesis, and how we validated it</a:t>
            </a:r>
          </a:p>
          <a:p>
            <a:r>
              <a:rPr lang="en-US" altLang="zh-CN" baseline="0" dirty="0" err="1" smtClean="0"/>
              <a:t>Tmpfs</a:t>
            </a:r>
            <a:r>
              <a:rPr lang="zh-CN" altLang="en-US" baseline="0" dirty="0" smtClean="0"/>
              <a:t>（基于内存的文件系统）是使用内存作为日志的存储介质</a:t>
            </a:r>
            <a:endParaRPr lang="en-US" altLang="zh-CN" baseline="0" dirty="0" smtClean="0"/>
          </a:p>
          <a:p>
            <a:r>
              <a:rPr lang="en-US" altLang="zh-CN" baseline="0" dirty="0" smtClean="0"/>
              <a:t>Silo</a:t>
            </a:r>
            <a:r>
              <a:rPr lang="zh-CN" altLang="en-US" baseline="0" dirty="0" smtClean="0"/>
              <a:t>是使用磁盘作为日志的存储介质</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35</a:t>
            </a:fld>
            <a:endParaRPr lang="en-US"/>
          </a:p>
        </p:txBody>
      </p:sp>
    </p:spTree>
    <p:extLst>
      <p:ext uri="{BB962C8B-B14F-4D97-AF65-F5344CB8AC3E}">
        <p14:creationId xmlns:p14="http://schemas.microsoft.com/office/powerpoint/2010/main" val="3687111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Key-Value</a:t>
            </a:r>
            <a:r>
              <a:rPr lang="en-US" baseline="0" dirty="0" smtClean="0"/>
              <a:t> has no durability.</a:t>
            </a:r>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36</a:t>
            </a:fld>
            <a:endParaRPr lang="en-US"/>
          </a:p>
        </p:txBody>
      </p:sp>
    </p:spTree>
    <p:extLst>
      <p:ext uri="{BB962C8B-B14F-4D97-AF65-F5344CB8AC3E}">
        <p14:creationId xmlns:p14="http://schemas.microsoft.com/office/powerpoint/2010/main" val="3768184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Shore-MT:2PL</a:t>
            </a:r>
            <a:r>
              <a:rPr lang="zh-CN" altLang="en-US" dirty="0" smtClean="0"/>
              <a:t>的长时间锁定和读取锁定要求引入了多核架构的固有可扩展性问题</a:t>
            </a:r>
            <a:endParaRPr lang="zh-CN" altLang="en-US" dirty="0"/>
          </a:p>
        </p:txBody>
      </p:sp>
      <p:sp>
        <p:nvSpPr>
          <p:cNvPr id="4" name="灯片编号占位符 3"/>
          <p:cNvSpPr>
            <a:spLocks noGrp="1"/>
          </p:cNvSpPr>
          <p:nvPr>
            <p:ph type="sldNum" sz="quarter" idx="10"/>
          </p:nvPr>
        </p:nvSpPr>
        <p:spPr/>
        <p:txBody>
          <a:bodyPr/>
          <a:lstStyle/>
          <a:p>
            <a:fld id="{E4BD9A76-C457-694D-9067-3B862B4C239D}" type="slidenum">
              <a:rPr lang="en-US" smtClean="0"/>
              <a:t>38</a:t>
            </a:fld>
            <a:endParaRPr lang="en-US"/>
          </a:p>
        </p:txBody>
      </p:sp>
    </p:spTree>
    <p:extLst>
      <p:ext uri="{BB962C8B-B14F-4D97-AF65-F5344CB8AC3E}">
        <p14:creationId xmlns:p14="http://schemas.microsoft.com/office/powerpoint/2010/main" val="1546803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39</a:t>
            </a:fld>
            <a:endParaRPr lang="en-US"/>
          </a:p>
        </p:txBody>
      </p:sp>
    </p:spTree>
    <p:extLst>
      <p:ext uri="{BB962C8B-B14F-4D97-AF65-F5344CB8AC3E}">
        <p14:creationId xmlns:p14="http://schemas.microsoft.com/office/powerpoint/2010/main" val="41711437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296E0A-80F1-A54B-B420-F7999BD13550}" type="slidenum">
              <a:rPr lang="en-US" smtClean="0"/>
              <a:t>40</a:t>
            </a:fld>
            <a:endParaRPr lang="en-US"/>
          </a:p>
        </p:txBody>
      </p:sp>
    </p:spTree>
    <p:extLst>
      <p:ext uri="{BB962C8B-B14F-4D97-AF65-F5344CB8AC3E}">
        <p14:creationId xmlns:p14="http://schemas.microsoft.com/office/powerpoint/2010/main" val="34991936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baseline="0" dirty="0" smtClean="0">
                <a:solidFill>
                  <a:schemeClr val="tx1"/>
                </a:solidFill>
                <a:effectLst/>
                <a:latin typeface="+mn-lt"/>
                <a:ea typeface="+mn-ea"/>
                <a:cs typeface="+mn-cs"/>
              </a:rPr>
              <a:t>在</a:t>
            </a:r>
            <a:r>
              <a:rPr lang="en-US" altLang="zh-CN" sz="1200" kern="1200" baseline="0" dirty="0" smtClean="0">
                <a:solidFill>
                  <a:schemeClr val="tx1"/>
                </a:solidFill>
                <a:effectLst/>
                <a:latin typeface="+mn-lt"/>
                <a:ea typeface="+mn-ea"/>
                <a:cs typeface="+mn-cs"/>
              </a:rPr>
              <a:t>TPC-C</a:t>
            </a:r>
            <a:r>
              <a:rPr lang="zh-CN" altLang="en-US" sz="1200" kern="1200" baseline="0" dirty="0" smtClean="0">
                <a:solidFill>
                  <a:schemeClr val="tx1"/>
                </a:solidFill>
                <a:effectLst/>
                <a:latin typeface="+mn-lt"/>
                <a:ea typeface="+mn-ea"/>
                <a:cs typeface="+mn-cs"/>
              </a:rPr>
              <a:t>中，负载争用程度随着仓库数的减少而增大</a:t>
            </a:r>
            <a:endParaRPr lang="en-US" altLang="zh-CN" sz="1200" kern="1200" baseline="0" dirty="0" smtClean="0">
              <a:solidFill>
                <a:schemeClr val="tx1"/>
              </a:solidFill>
              <a:effectLst/>
              <a:latin typeface="+mn-lt"/>
              <a:ea typeface="+mn-ea"/>
              <a:cs typeface="+mn-cs"/>
            </a:endParaRPr>
          </a:p>
          <a:p>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当仓库数在递减的过程中，两个系统的性能都急剧下降，特别地，当仓库数为</a:t>
            </a:r>
            <a:r>
              <a:rPr lang="en-US" altLang="zh-CN" sz="1200" kern="1200" baseline="0" dirty="0" smtClean="0">
                <a:solidFill>
                  <a:schemeClr val="tx1"/>
                </a:solidFill>
                <a:effectLst/>
                <a:latin typeface="+mn-lt"/>
                <a:ea typeface="+mn-ea"/>
                <a:cs typeface="+mn-cs"/>
              </a:rPr>
              <a:t>2</a:t>
            </a:r>
            <a:r>
              <a:rPr lang="zh-CN" altLang="en-US" sz="1200" kern="1200" baseline="0" dirty="0" smtClean="0">
                <a:solidFill>
                  <a:schemeClr val="tx1"/>
                </a:solidFill>
                <a:effectLst/>
                <a:latin typeface="+mn-lt"/>
                <a:ea typeface="+mn-ea"/>
                <a:cs typeface="+mn-cs"/>
              </a:rPr>
              <a:t>时，</a:t>
            </a:r>
            <a:r>
              <a:rPr lang="en-US" altLang="zh-CN" sz="1200" kern="1200" baseline="0" dirty="0" err="1" smtClean="0">
                <a:solidFill>
                  <a:schemeClr val="tx1"/>
                </a:solidFill>
                <a:effectLst/>
                <a:latin typeface="+mn-lt"/>
                <a:ea typeface="+mn-ea"/>
                <a:cs typeface="+mn-cs"/>
              </a:rPr>
              <a:t>tps</a:t>
            </a:r>
            <a:r>
              <a:rPr lang="zh-CN" altLang="en-US" sz="1200" kern="1200" baseline="0" dirty="0" smtClean="0">
                <a:solidFill>
                  <a:schemeClr val="tx1"/>
                </a:solidFill>
                <a:effectLst/>
                <a:latin typeface="+mn-lt"/>
                <a:ea typeface="+mn-ea"/>
                <a:cs typeface="+mn-cs"/>
              </a:rPr>
              <a:t>大概为</a:t>
            </a:r>
            <a:r>
              <a:rPr lang="en-US" altLang="zh-CN" sz="1200" kern="1200" baseline="0" dirty="0" smtClean="0">
                <a:solidFill>
                  <a:schemeClr val="tx1"/>
                </a:solidFill>
                <a:effectLst/>
                <a:latin typeface="+mn-lt"/>
                <a:ea typeface="+mn-ea"/>
                <a:cs typeface="+mn-cs"/>
              </a:rPr>
              <a:t>60k</a:t>
            </a:r>
            <a:r>
              <a:rPr lang="zh-CN" altLang="en-US" sz="1200" kern="1200" baseline="0" dirty="0" smtClean="0">
                <a:solidFill>
                  <a:schemeClr val="tx1"/>
                </a:solidFill>
                <a:effectLst/>
                <a:latin typeface="+mn-lt"/>
                <a:ea typeface="+mn-ea"/>
                <a:cs typeface="+mn-cs"/>
              </a:rPr>
              <a:t>和</a:t>
            </a:r>
            <a:r>
              <a:rPr lang="en-US" altLang="zh-CN" sz="1200" kern="1200" baseline="0" dirty="0" smtClean="0">
                <a:solidFill>
                  <a:schemeClr val="tx1"/>
                </a:solidFill>
                <a:effectLst/>
                <a:latin typeface="+mn-lt"/>
                <a:ea typeface="+mn-ea"/>
                <a:cs typeface="+mn-cs"/>
              </a:rPr>
              <a:t>150k</a:t>
            </a:r>
            <a:r>
              <a:rPr lang="zh-CN" altLang="en-US" sz="1200" kern="1200" baseline="0" dirty="0" smtClean="0">
                <a:solidFill>
                  <a:schemeClr val="tx1"/>
                </a:solidFill>
                <a:effectLst/>
                <a:latin typeface="+mn-lt"/>
                <a:ea typeface="+mn-ea"/>
                <a:cs typeface="+mn-cs"/>
              </a:rPr>
              <a:t>，可以看出系统对负载争用情况还是比较敏感的</a:t>
            </a: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96E0A-80F1-A54B-B420-F7999BD13550}" type="slidenum">
              <a:rPr lang="en-US" smtClean="0"/>
              <a:t>41</a:t>
            </a:fld>
            <a:endParaRPr lang="en-US"/>
          </a:p>
        </p:txBody>
      </p:sp>
    </p:spTree>
    <p:extLst>
      <p:ext uri="{BB962C8B-B14F-4D97-AF65-F5344CB8AC3E}">
        <p14:creationId xmlns:p14="http://schemas.microsoft.com/office/powerpoint/2010/main" val="4239462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baseline="0" dirty="0" smtClean="0">
                <a:solidFill>
                  <a:schemeClr val="tx1"/>
                </a:solidFill>
                <a:effectLst/>
                <a:latin typeface="+mn-lt"/>
                <a:ea typeface="+mn-ea"/>
                <a:cs typeface="+mn-cs"/>
              </a:rPr>
              <a:t>为了进一步研究事务中止对系统性能的影响，关闭两个系统中的</a:t>
            </a:r>
            <a:r>
              <a:rPr lang="en-US" altLang="zh-CN" sz="1200" kern="1200" baseline="0" dirty="0" smtClean="0">
                <a:solidFill>
                  <a:schemeClr val="tx1"/>
                </a:solidFill>
                <a:effectLst/>
                <a:latin typeface="+mn-lt"/>
                <a:ea typeface="+mn-ea"/>
                <a:cs typeface="+mn-cs"/>
              </a:rPr>
              <a:t>OCC</a:t>
            </a:r>
            <a:r>
              <a:rPr lang="zh-CN" altLang="en-US" sz="1200" kern="1200" baseline="0" dirty="0" smtClean="0">
                <a:solidFill>
                  <a:schemeClr val="tx1"/>
                </a:solidFill>
                <a:effectLst/>
                <a:latin typeface="+mn-lt"/>
                <a:ea typeface="+mn-ea"/>
                <a:cs typeface="+mn-cs"/>
              </a:rPr>
              <a:t>中的验证阶段，这样的修改可能会导致非可串行化的结果产生因为缺少对读一致性的检查，理论上应该是在没有事务中止的情况下可以获得的最好性能，大概</a:t>
            </a:r>
            <a:r>
              <a:rPr lang="en-US" altLang="zh-CN" sz="1200" kern="1200" baseline="0" dirty="0" smtClean="0">
                <a:solidFill>
                  <a:schemeClr val="tx1"/>
                </a:solidFill>
                <a:effectLst/>
                <a:latin typeface="+mn-lt"/>
                <a:ea typeface="+mn-ea"/>
                <a:cs typeface="+mn-cs"/>
              </a:rPr>
              <a:t>3-12</a:t>
            </a:r>
            <a:r>
              <a:rPr lang="zh-CN" altLang="en-US" sz="1200" kern="1200" baseline="0" dirty="0" smtClean="0">
                <a:solidFill>
                  <a:schemeClr val="tx1"/>
                </a:solidFill>
                <a:effectLst/>
                <a:latin typeface="+mn-lt"/>
                <a:ea typeface="+mn-ea"/>
                <a:cs typeface="+mn-cs"/>
              </a:rPr>
              <a:t>倍</a:t>
            </a:r>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关键的原因是</a:t>
            </a:r>
            <a:r>
              <a:rPr lang="en-US" altLang="zh-CN" sz="1200" kern="1200" baseline="0" dirty="0" smtClean="0">
                <a:solidFill>
                  <a:schemeClr val="tx1"/>
                </a:solidFill>
                <a:effectLst/>
                <a:latin typeface="+mn-lt"/>
                <a:ea typeface="+mn-ea"/>
                <a:cs typeface="+mn-cs"/>
              </a:rPr>
              <a:t>THEDB-SILO</a:t>
            </a:r>
            <a:r>
              <a:rPr lang="zh-CN" altLang="en-US" sz="1200" kern="1200" baseline="0" dirty="0" smtClean="0">
                <a:solidFill>
                  <a:schemeClr val="tx1"/>
                </a:solidFill>
                <a:effectLst/>
                <a:latin typeface="+mn-lt"/>
                <a:ea typeface="+mn-ea"/>
                <a:cs typeface="+mn-cs"/>
              </a:rPr>
              <a:t>的提交协议设计消除了跟踪反依赖关系的必要性，因此导致锁定开销降低。</a:t>
            </a: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96E0A-80F1-A54B-B420-F7999BD13550}" type="slidenum">
              <a:rPr lang="en-US" smtClean="0"/>
              <a:t>42</a:t>
            </a:fld>
            <a:endParaRPr lang="en-US"/>
          </a:p>
        </p:txBody>
      </p:sp>
    </p:spTree>
    <p:extLst>
      <p:ext uri="{BB962C8B-B14F-4D97-AF65-F5344CB8AC3E}">
        <p14:creationId xmlns:p14="http://schemas.microsoft.com/office/powerpoint/2010/main" val="3673384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baseline="0" dirty="0" smtClean="0">
                <a:solidFill>
                  <a:schemeClr val="tx1"/>
                </a:solidFill>
                <a:effectLst/>
                <a:latin typeface="+mn-lt"/>
                <a:ea typeface="+mn-ea"/>
                <a:cs typeface="+mn-cs"/>
              </a:rPr>
              <a:t>OCC</a:t>
            </a:r>
            <a:r>
              <a:rPr lang="zh-CN" altLang="en-US" sz="1200" kern="1200" baseline="0" dirty="0" smtClean="0">
                <a:solidFill>
                  <a:schemeClr val="tx1"/>
                </a:solidFill>
                <a:effectLst/>
                <a:latin typeface="+mn-lt"/>
                <a:ea typeface="+mn-ea"/>
                <a:cs typeface="+mn-cs"/>
              </a:rPr>
              <a:t>协议由于其中止和重启机制而引起的开销大小</a:t>
            </a:r>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花在事务中止和重新启动上时间占事务执行总执行时间的百分比，可以看出中止重试机制是</a:t>
            </a:r>
            <a:r>
              <a:rPr lang="en-US" altLang="zh-CN" sz="1200" kern="1200" baseline="0" dirty="0" smtClean="0">
                <a:solidFill>
                  <a:schemeClr val="tx1"/>
                </a:solidFill>
                <a:effectLst/>
                <a:latin typeface="+mn-lt"/>
                <a:ea typeface="+mn-ea"/>
                <a:cs typeface="+mn-cs"/>
              </a:rPr>
              <a:t>OCC</a:t>
            </a:r>
            <a:r>
              <a:rPr lang="zh-CN" altLang="en-US" sz="1200" kern="1200" baseline="0" dirty="0" smtClean="0">
                <a:solidFill>
                  <a:schemeClr val="tx1"/>
                </a:solidFill>
                <a:effectLst/>
                <a:latin typeface="+mn-lt"/>
                <a:ea typeface="+mn-ea"/>
                <a:cs typeface="+mn-cs"/>
              </a:rPr>
              <a:t>不高效的主要原因。</a:t>
            </a:r>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冲突率随着数据争用的增加而增加</a:t>
            </a:r>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总结：在上面的实验中，我们证实了现有的</a:t>
            </a:r>
            <a:r>
              <a:rPr lang="en-US" altLang="zh-CN" sz="1200" kern="1200" baseline="0" dirty="0" smtClean="0">
                <a:solidFill>
                  <a:schemeClr val="tx1"/>
                </a:solidFill>
                <a:effectLst/>
                <a:latin typeface="+mn-lt"/>
                <a:ea typeface="+mn-ea"/>
                <a:cs typeface="+mn-cs"/>
              </a:rPr>
              <a:t>OCC</a:t>
            </a:r>
            <a:r>
              <a:rPr lang="zh-CN" altLang="en-US" sz="1200" kern="1200" baseline="0" dirty="0" smtClean="0">
                <a:solidFill>
                  <a:schemeClr val="tx1"/>
                </a:solidFill>
                <a:effectLst/>
                <a:latin typeface="+mn-lt"/>
                <a:ea typeface="+mn-ea"/>
                <a:cs typeface="+mn-cs"/>
              </a:rPr>
              <a:t>协议由于昂贵的中止和重启机制而不能在多核架构上扩展</a:t>
            </a: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96E0A-80F1-A54B-B420-F7999BD13550}" type="slidenum">
              <a:rPr lang="en-US" smtClean="0"/>
              <a:t>43</a:t>
            </a:fld>
            <a:endParaRPr lang="en-US"/>
          </a:p>
        </p:txBody>
      </p:sp>
    </p:spTree>
    <p:extLst>
      <p:ext uri="{BB962C8B-B14F-4D97-AF65-F5344CB8AC3E}">
        <p14:creationId xmlns:p14="http://schemas.microsoft.com/office/powerpoint/2010/main" val="2906321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aseline="0" dirty="0" smtClean="0"/>
              <a:t>通过</a:t>
            </a:r>
            <a:r>
              <a:rPr lang="zh-CN" altLang="en-US" baseline="0" dirty="0" smtClean="0"/>
              <a:t>仅恢复非可串行操作避免连续中止和重新启动。</a:t>
            </a:r>
            <a:endParaRPr lang="en-US" altLang="zh-CN" baseline="0" dirty="0" smtClean="0"/>
          </a:p>
          <a:p>
            <a:r>
              <a:rPr lang="zh-CN" altLang="en-US" baseline="0" dirty="0" smtClean="0"/>
              <a:t>非可串行化操作：给定一个事务</a:t>
            </a:r>
            <a:r>
              <a:rPr lang="en-US" altLang="zh-CN" baseline="0" dirty="0" smtClean="0"/>
              <a:t>T</a:t>
            </a:r>
            <a:r>
              <a:rPr lang="zh-CN" altLang="en-US" baseline="0" dirty="0" smtClean="0"/>
              <a:t>，如果</a:t>
            </a:r>
            <a:r>
              <a:rPr lang="en-US" altLang="zh-CN" baseline="0" dirty="0" smtClean="0"/>
              <a:t>T</a:t>
            </a:r>
            <a:r>
              <a:rPr lang="zh-CN" altLang="en-US" baseline="0" dirty="0" smtClean="0"/>
              <a:t>中一个读</a:t>
            </a:r>
            <a:r>
              <a:rPr lang="en-US" altLang="zh-CN" baseline="0" dirty="0" smtClean="0"/>
              <a:t>/</a:t>
            </a:r>
            <a:r>
              <a:rPr lang="zh-CN" altLang="en-US" baseline="0" dirty="0" smtClean="0"/>
              <a:t>写操作再次执行时产生结果不一样</a:t>
            </a:r>
            <a:endParaRPr lang="en-US" altLang="zh-CN" baseline="0" dirty="0" smtClean="0"/>
          </a:p>
          <a:p>
            <a:r>
              <a:rPr lang="zh-CN" altLang="en-US" baseline="0" dirty="0" smtClean="0"/>
              <a:t>愈合阶段旨在重新利用尽可能多的无效事务的执行结果，以根据提取的依赖关系来修复其不一致的事务状态及其查询结果。</a:t>
            </a:r>
            <a:endParaRPr lang="en-US" baseline="0" dirty="0"/>
          </a:p>
        </p:txBody>
      </p:sp>
      <p:sp>
        <p:nvSpPr>
          <p:cNvPr id="4" name="Slide Number Placeholder 3"/>
          <p:cNvSpPr>
            <a:spLocks noGrp="1"/>
          </p:cNvSpPr>
          <p:nvPr>
            <p:ph type="sldNum" sz="quarter" idx="10"/>
          </p:nvPr>
        </p:nvSpPr>
        <p:spPr/>
        <p:txBody>
          <a:bodyPr/>
          <a:lstStyle/>
          <a:p>
            <a:fld id="{B6296E0A-80F1-A54B-B420-F7999BD13550}" type="slidenum">
              <a:rPr lang="en-US" smtClean="0"/>
              <a:t>44</a:t>
            </a:fld>
            <a:endParaRPr lang="en-US"/>
          </a:p>
        </p:txBody>
      </p:sp>
    </p:spTree>
    <p:extLst>
      <p:ext uri="{BB962C8B-B14F-4D97-AF65-F5344CB8AC3E}">
        <p14:creationId xmlns:p14="http://schemas.microsoft.com/office/powerpoint/2010/main" val="42464886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B6296E0A-80F1-A54B-B420-F7999BD13550}" type="slidenum">
              <a:rPr lang="en-US" smtClean="0"/>
              <a:t>45</a:t>
            </a:fld>
            <a:endParaRPr lang="en-US"/>
          </a:p>
        </p:txBody>
      </p:sp>
    </p:spTree>
    <p:extLst>
      <p:ext uri="{BB962C8B-B14F-4D97-AF65-F5344CB8AC3E}">
        <p14:creationId xmlns:p14="http://schemas.microsoft.com/office/powerpoint/2010/main" val="208029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4BD9A76-C457-694D-9067-3B862B4C239D}" type="slidenum">
              <a:rPr lang="en-US" smtClean="0"/>
              <a:t>4</a:t>
            </a:fld>
            <a:endParaRPr lang="en-US"/>
          </a:p>
        </p:txBody>
      </p:sp>
    </p:spTree>
    <p:extLst>
      <p:ext uri="{BB962C8B-B14F-4D97-AF65-F5344CB8AC3E}">
        <p14:creationId xmlns:p14="http://schemas.microsoft.com/office/powerpoint/2010/main" val="30029405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296E0A-80F1-A54B-B420-F7999BD13550}" type="slidenum">
              <a:rPr lang="en-US" smtClean="0"/>
              <a:t>46</a:t>
            </a:fld>
            <a:endParaRPr lang="en-US"/>
          </a:p>
        </p:txBody>
      </p:sp>
    </p:spTree>
    <p:extLst>
      <p:ext uri="{BB962C8B-B14F-4D97-AF65-F5344CB8AC3E}">
        <p14:creationId xmlns:p14="http://schemas.microsoft.com/office/powerpoint/2010/main" val="22171655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在事务处理之前从每个预定义存储过程中提取操作依赖项，提取的操作依赖关系分为两类</a:t>
            </a:r>
            <a:endParaRPr lang="en-US" altLang="zh-CN" dirty="0" smtClean="0"/>
          </a:p>
          <a:p>
            <a:r>
              <a:rPr lang="zh-CN" altLang="en-US" dirty="0" smtClean="0"/>
              <a:t>键依赖：前面的操作确定后续操作的访问键，也就是主键</a:t>
            </a:r>
            <a:r>
              <a:rPr lang="en-US" altLang="zh-CN" dirty="0" smtClean="0"/>
              <a:t>key</a:t>
            </a:r>
          </a:p>
          <a:p>
            <a:r>
              <a:rPr lang="zh-CN" altLang="en-US" dirty="0" smtClean="0"/>
              <a:t>值依赖：前面的操作决定了后续操作中使用的非键值</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B6296E0A-80F1-A54B-B420-F7999BD13550}" type="slidenum">
              <a:rPr lang="en-US" smtClean="0"/>
              <a:t>47</a:t>
            </a:fld>
            <a:endParaRPr lang="en-US"/>
          </a:p>
        </p:txBody>
      </p:sp>
    </p:spTree>
    <p:extLst>
      <p:ext uri="{BB962C8B-B14F-4D97-AF65-F5344CB8AC3E}">
        <p14:creationId xmlns:p14="http://schemas.microsoft.com/office/powerpoint/2010/main" val="20629439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aseline="0" dirty="0" smtClean="0"/>
              <a:t>读</a:t>
            </a:r>
            <a:r>
              <a:rPr lang="en-US" altLang="zh-CN" baseline="0" dirty="0" smtClean="0"/>
              <a:t>/</a:t>
            </a:r>
            <a:r>
              <a:rPr lang="zh-CN" altLang="en-US" baseline="0" dirty="0" smtClean="0"/>
              <a:t>写集是一个线程本地数据结构</a:t>
            </a:r>
            <a:r>
              <a:rPr lang="en-US" altLang="zh-CN" baseline="0" dirty="0" smtClean="0"/>
              <a:t>(</a:t>
            </a:r>
            <a:r>
              <a:rPr lang="zh-CN" altLang="en-US" baseline="0" dirty="0" smtClean="0"/>
              <a:t>即由单个线程私有更新的结构</a:t>
            </a:r>
            <a:r>
              <a:rPr lang="en-US" altLang="zh-CN" baseline="0" dirty="0" smtClean="0"/>
              <a:t>)</a:t>
            </a:r>
            <a:r>
              <a:rPr lang="zh-CN" altLang="en-US" baseline="0" dirty="0" smtClean="0"/>
              <a:t>，其中集合中的每个元素由事务访问的某些数据记录的主内存地址表示。</a:t>
            </a:r>
            <a:endParaRPr lang="en-US" altLang="zh-CN"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effectLst/>
              </a:rPr>
              <a:t>此外，对事务的读</a:t>
            </a:r>
            <a:r>
              <a:rPr lang="en-US" altLang="zh-CN" dirty="0" smtClean="0">
                <a:effectLst/>
              </a:rPr>
              <a:t>/</a:t>
            </a:r>
            <a:r>
              <a:rPr lang="zh-CN" altLang="en-US" dirty="0" smtClean="0">
                <a:effectLst/>
              </a:rPr>
              <a:t>写集中的每个被访问记录维护以下元数据：</a:t>
            </a:r>
            <a:endParaRPr lang="en-US" altLang="zh-CN" dirty="0" smtClean="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effectLst/>
              </a:rPr>
              <a:t>（</a:t>
            </a:r>
            <a:r>
              <a:rPr lang="en-US" altLang="zh-CN" dirty="0" smtClean="0">
                <a:effectLst/>
              </a:rPr>
              <a:t>1</a:t>
            </a:r>
            <a:r>
              <a:rPr lang="zh-CN" altLang="en-US" dirty="0" smtClean="0">
                <a:effectLst/>
              </a:rPr>
              <a:t>）指示访问的类型（</a:t>
            </a:r>
            <a:r>
              <a:rPr lang="en-US" altLang="zh-CN" dirty="0" smtClean="0">
                <a:effectLst/>
              </a:rPr>
              <a:t>2</a:t>
            </a:r>
            <a:r>
              <a:rPr lang="zh-CN" altLang="en-US" dirty="0" smtClean="0">
                <a:effectLst/>
              </a:rPr>
              <a:t>）记录数据记录被读取时的时间戳的值（</a:t>
            </a:r>
            <a:r>
              <a:rPr lang="en-US" altLang="zh-CN" dirty="0" smtClean="0">
                <a:effectLst/>
              </a:rPr>
              <a:t>3</a:t>
            </a:r>
            <a:r>
              <a:rPr lang="zh-CN" altLang="en-US" dirty="0" smtClean="0">
                <a:effectLst/>
              </a:rPr>
              <a:t>）一个书签字段，惟一地标识第一次读取记录的事务操作</a:t>
            </a:r>
            <a:endParaRPr lang="en-US" altLang="zh-CN" dirty="0" smtClean="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effectLst/>
              </a:rPr>
              <a:t>每个操作都会调用索引查找来检索一定数量的数据库记录。</a:t>
            </a:r>
            <a:endParaRPr lang="en-US" altLang="zh-CN" dirty="0" smtClean="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effectLst/>
              </a:rPr>
              <a:t>通过使用前面操作的输出或其存储过程的输入参数，读操作</a:t>
            </a:r>
            <a:r>
              <a:rPr lang="en-US" altLang="zh-CN" dirty="0" smtClean="0">
                <a:effectLst/>
              </a:rPr>
              <a:t>op</a:t>
            </a:r>
            <a:r>
              <a:rPr lang="zh-CN" altLang="en-US" dirty="0" smtClean="0">
                <a:effectLst/>
              </a:rPr>
              <a:t>返回某些值，这些值将被依赖于</a:t>
            </a:r>
            <a:r>
              <a:rPr lang="en-US" altLang="zh-CN" dirty="0" smtClean="0">
                <a:effectLst/>
              </a:rPr>
              <a:t>op</a:t>
            </a:r>
            <a:r>
              <a:rPr lang="zh-CN" altLang="en-US" dirty="0" smtClean="0">
                <a:effectLst/>
              </a:rPr>
              <a:t>的操作使用，或者用作查询结果；而写入操作产生更新效果将被缓冲到其访问记录的本地副本。</a:t>
            </a:r>
            <a:endParaRPr lang="en-US" altLang="zh-CN" dirty="0" smtClean="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effectLst/>
              </a:rPr>
              <a:t>在事务修复中，访问缓存监控输入，输出以及更新效果来捕获每个操作的行为。</a:t>
            </a:r>
            <a:endParaRPr lang="en-US" altLang="zh-CN" dirty="0" smtClean="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effectLst/>
              </a:rPr>
              <a:t>每个操作会进一步在访问维护高速缓存中维护一个访问集合，以记录它读取或写入的所有记录的内存地址。</a:t>
            </a:r>
            <a:endParaRPr lang="en-US" altLang="zh-CN" dirty="0" smtClean="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effectLst/>
              </a:rPr>
              <a:t>访问高速缓存便于恢复操作：一方面，记录每个操作的运行时行为有助于重新利用由这些可序列化操作产生的执行结果</a:t>
            </a:r>
            <a:r>
              <a:rPr lang="en-US" altLang="zh-CN" dirty="0" smtClean="0">
                <a:effectLst/>
              </a:rPr>
              <a:t>;</a:t>
            </a:r>
            <a:r>
              <a:rPr lang="zh-CN" altLang="en-US" dirty="0" smtClean="0">
                <a:effectLst/>
              </a:rPr>
              <a:t>另一方面，只要操作的访问</a:t>
            </a:r>
            <a:r>
              <a:rPr lang="en-US" altLang="zh-CN" dirty="0" smtClean="0">
                <a:effectLst/>
              </a:rPr>
              <a:t>key</a:t>
            </a:r>
            <a:r>
              <a:rPr lang="zh-CN" altLang="en-US" dirty="0" smtClean="0">
                <a:effectLst/>
              </a:rPr>
              <a:t>保持不变，高速缓存访​​问记录的内存地址就不需要调用索引查找来访问记录</a:t>
            </a:r>
          </a:p>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dirty="0" smtClean="0">
              <a:effectLst/>
            </a:endParaRPr>
          </a:p>
        </p:txBody>
      </p:sp>
      <p:sp>
        <p:nvSpPr>
          <p:cNvPr id="4" name="Slide Number Placeholder 3"/>
          <p:cNvSpPr>
            <a:spLocks noGrp="1"/>
          </p:cNvSpPr>
          <p:nvPr>
            <p:ph type="sldNum" sz="quarter" idx="10"/>
          </p:nvPr>
        </p:nvSpPr>
        <p:spPr/>
        <p:txBody>
          <a:bodyPr/>
          <a:lstStyle/>
          <a:p>
            <a:fld id="{B6296E0A-80F1-A54B-B420-F7999BD13550}" type="slidenum">
              <a:rPr lang="en-US" smtClean="0"/>
              <a:t>48</a:t>
            </a:fld>
            <a:endParaRPr lang="en-US"/>
          </a:p>
        </p:txBody>
      </p:sp>
    </p:spTree>
    <p:extLst>
      <p:ext uri="{BB962C8B-B14F-4D97-AF65-F5344CB8AC3E}">
        <p14:creationId xmlns:p14="http://schemas.microsoft.com/office/powerpoint/2010/main" val="167504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检测事务中操作</a:t>
            </a:r>
            <a:r>
              <a:rPr lang="en-US" altLang="zh-CN" dirty="0" smtClean="0"/>
              <a:t>op</a:t>
            </a:r>
            <a:r>
              <a:rPr lang="zh-CN" altLang="en-US" dirty="0" smtClean="0"/>
              <a:t>读取了不一致的元素</a:t>
            </a:r>
            <a:r>
              <a:rPr lang="en-US" altLang="zh-CN" dirty="0" smtClean="0"/>
              <a:t>r</a:t>
            </a:r>
            <a:endParaRPr lang="en-US" dirty="0" smtClean="0"/>
          </a:p>
          <a:p>
            <a:r>
              <a:rPr lang="en-US" dirty="0" smtClean="0"/>
              <a:t>(1)</a:t>
            </a:r>
            <a:r>
              <a:rPr lang="zh-CN" altLang="en-US" dirty="0" smtClean="0"/>
              <a:t>首先修改</a:t>
            </a:r>
            <a:r>
              <a:rPr lang="en-US" altLang="zh-CN" dirty="0" smtClean="0"/>
              <a:t>op</a:t>
            </a:r>
            <a:r>
              <a:rPr lang="zh-CN" altLang="en-US" dirty="0" smtClean="0"/>
              <a:t>操作的</a:t>
            </a:r>
            <a:r>
              <a:rPr lang="en-US" altLang="zh-CN" dirty="0" smtClean="0"/>
              <a:t>output</a:t>
            </a:r>
            <a:r>
              <a:rPr lang="zh-CN" altLang="en-US" dirty="0" smtClean="0"/>
              <a:t>，这是因为</a:t>
            </a:r>
            <a:r>
              <a:rPr lang="en-US" altLang="zh-CN" dirty="0" smtClean="0"/>
              <a:t>r</a:t>
            </a:r>
            <a:r>
              <a:rPr lang="zh-CN" altLang="en-US" dirty="0" smtClean="0"/>
              <a:t>不一致导致的最初的不可串行化操作的影响，</a:t>
            </a:r>
            <a:r>
              <a:rPr lang="en-US" altLang="zh-CN" dirty="0" smtClean="0"/>
              <a:t>r</a:t>
            </a:r>
            <a:r>
              <a:rPr lang="zh-CN" altLang="en-US" dirty="0" smtClean="0"/>
              <a:t>指向的记录上的修改可能会影响</a:t>
            </a:r>
            <a:r>
              <a:rPr lang="en-US" altLang="zh-CN" dirty="0" smtClean="0"/>
              <a:t>op</a:t>
            </a:r>
            <a:r>
              <a:rPr lang="zh-CN" altLang="en-US" dirty="0" smtClean="0"/>
              <a:t>的输出，从而影响依赖于</a:t>
            </a:r>
            <a:r>
              <a:rPr lang="en-US" altLang="zh-CN" dirty="0" smtClean="0"/>
              <a:t>op</a:t>
            </a:r>
            <a:r>
              <a:rPr lang="zh-CN" altLang="en-US" dirty="0" smtClean="0"/>
              <a:t>的操作的行为</a:t>
            </a:r>
            <a:endParaRPr lang="en-US" altLang="zh-CN" dirty="0" smtClean="0"/>
          </a:p>
          <a:p>
            <a:r>
              <a:rPr lang="zh-CN" altLang="en-US" dirty="0" smtClean="0"/>
              <a:t>不是直接将这条语句重新执行一次，而是直接访问访问缓存中维护的记录的内存地址，减少了不必要的内存索引扫描，这个操作的</a:t>
            </a:r>
            <a:r>
              <a:rPr lang="en-US" altLang="zh-CN" dirty="0" smtClean="0"/>
              <a:t>key</a:t>
            </a:r>
            <a:r>
              <a:rPr lang="zh-CN" altLang="en-US" dirty="0" smtClean="0"/>
              <a:t>没有变化，因此访问集合也就没有变化</a:t>
            </a:r>
            <a:endParaRPr lang="en-US" altLang="zh-CN" dirty="0" smtClean="0"/>
          </a:p>
          <a:p>
            <a:r>
              <a:rPr lang="en-US" dirty="0" smtClean="0"/>
              <a:t>(2)</a:t>
            </a:r>
            <a:r>
              <a:rPr lang="zh-CN" altLang="en-US" dirty="0" smtClean="0"/>
              <a:t>根据静态提取的程序依赖图修复所有依赖于</a:t>
            </a:r>
            <a:r>
              <a:rPr lang="en-US" altLang="zh-CN" dirty="0" smtClean="0"/>
              <a:t>op</a:t>
            </a:r>
            <a:r>
              <a:rPr lang="zh-CN" altLang="en-US" dirty="0" smtClean="0"/>
              <a:t>的操作，根据依赖类型选择不同的修复策略</a:t>
            </a:r>
            <a:endParaRPr lang="en-US" altLang="zh-CN" dirty="0" smtClean="0"/>
          </a:p>
          <a:p>
            <a:r>
              <a:rPr lang="zh-CN" altLang="en-US" dirty="0" smtClean="0"/>
              <a:t>值依赖：根据访问缓存中维护的内存地址，直接访问内存，尽管</a:t>
            </a:r>
            <a:r>
              <a:rPr lang="en-US" altLang="zh-CN" dirty="0" smtClean="0"/>
              <a:t>op</a:t>
            </a:r>
            <a:r>
              <a:rPr lang="zh-CN" altLang="en-US" dirty="0" smtClean="0"/>
              <a:t>的操作的输出可能作为依赖于</a:t>
            </a:r>
            <a:r>
              <a:rPr lang="en-US" altLang="zh-CN" dirty="0" smtClean="0"/>
              <a:t>op</a:t>
            </a:r>
            <a:r>
              <a:rPr lang="zh-CN" altLang="en-US" dirty="0" smtClean="0"/>
              <a:t>操作的输入，但访问的</a:t>
            </a:r>
            <a:r>
              <a:rPr lang="en-US" altLang="zh-CN" dirty="0" smtClean="0"/>
              <a:t>key</a:t>
            </a:r>
            <a:r>
              <a:rPr lang="zh-CN" altLang="en-US" dirty="0" smtClean="0"/>
              <a:t>值是不变的，也避免了索引检索带来的开销</a:t>
            </a:r>
            <a:endParaRPr lang="en-US" altLang="zh-CN" dirty="0" smtClean="0"/>
          </a:p>
          <a:p>
            <a:r>
              <a:rPr lang="zh-CN" altLang="en-US" dirty="0" smtClean="0"/>
              <a:t>键依赖：稍微复杂一些，重新执行一次，更新访问缓存中的访问集合，也会更新事务的读写集合</a:t>
            </a:r>
            <a:endParaRPr lang="en-US" dirty="0"/>
          </a:p>
        </p:txBody>
      </p:sp>
      <p:sp>
        <p:nvSpPr>
          <p:cNvPr id="4" name="Slide Number Placeholder 3"/>
          <p:cNvSpPr>
            <a:spLocks noGrp="1"/>
          </p:cNvSpPr>
          <p:nvPr>
            <p:ph type="sldNum" sz="quarter" idx="10"/>
          </p:nvPr>
        </p:nvSpPr>
        <p:spPr/>
        <p:txBody>
          <a:bodyPr/>
          <a:lstStyle/>
          <a:p>
            <a:fld id="{B6296E0A-80F1-A54B-B420-F7999BD13550}" type="slidenum">
              <a:rPr lang="en-US" smtClean="0"/>
              <a:t>49</a:t>
            </a:fld>
            <a:endParaRPr lang="en-US"/>
          </a:p>
        </p:txBody>
      </p:sp>
    </p:spTree>
    <p:extLst>
      <p:ext uri="{BB962C8B-B14F-4D97-AF65-F5344CB8AC3E}">
        <p14:creationId xmlns:p14="http://schemas.microsoft.com/office/powerpoint/2010/main" val="3874356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B6296E0A-80F1-A54B-B420-F7999BD13550}" type="slidenum">
              <a:rPr lang="en-US" smtClean="0"/>
              <a:t>50</a:t>
            </a:fld>
            <a:endParaRPr lang="en-US"/>
          </a:p>
        </p:txBody>
      </p:sp>
    </p:spTree>
    <p:extLst>
      <p:ext uri="{BB962C8B-B14F-4D97-AF65-F5344CB8AC3E}">
        <p14:creationId xmlns:p14="http://schemas.microsoft.com/office/powerpoint/2010/main" val="19337725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分区确定性数据库：将跨分区事务的百分比设置为</a:t>
            </a:r>
            <a:r>
              <a:rPr lang="en-US" altLang="zh-CN" dirty="0" smtClean="0"/>
              <a:t>0</a:t>
            </a:r>
          </a:p>
          <a:p>
            <a:r>
              <a:rPr lang="en-US" altLang="zh-CN" dirty="0" smtClean="0"/>
              <a:t>Core 48</a:t>
            </a:r>
          </a:p>
          <a:p>
            <a:r>
              <a:rPr lang="zh-CN" altLang="en-US" dirty="0" smtClean="0"/>
              <a:t>（</a:t>
            </a:r>
            <a:r>
              <a:rPr lang="en-US" altLang="zh-CN" dirty="0" smtClean="0"/>
              <a:t>1</a:t>
            </a:r>
            <a:r>
              <a:rPr lang="zh-CN" altLang="en-US" dirty="0" smtClean="0"/>
              <a:t>）相比之下，所有的系统都实现了接近线性的可伸缩性当仓库的数量设置为</a:t>
            </a:r>
            <a:r>
              <a:rPr lang="en-US" altLang="zh-CN" dirty="0" smtClean="0"/>
              <a:t>48</a:t>
            </a:r>
            <a:r>
              <a:rPr lang="zh-CN" altLang="en-US" dirty="0" smtClean="0"/>
              <a:t>，确定性数据库有最好的交易速率</a:t>
            </a:r>
            <a:endParaRPr lang="en-US" altLang="zh-CN" dirty="0" smtClean="0"/>
          </a:p>
          <a:p>
            <a:r>
              <a:rPr lang="zh-CN" altLang="en-US" dirty="0" smtClean="0"/>
              <a:t>（</a:t>
            </a:r>
            <a:r>
              <a:rPr lang="en-US" altLang="zh-CN" dirty="0" smtClean="0"/>
              <a:t>2</a:t>
            </a:r>
            <a:r>
              <a:rPr lang="zh-CN" altLang="en-US" dirty="0" smtClean="0"/>
              <a:t>）随着工作负载争用的增加，所有数据库的性能都急剧下降，尤其当仓库数为</a:t>
            </a:r>
            <a:r>
              <a:rPr lang="en-US" altLang="zh-CN" dirty="0" smtClean="0"/>
              <a:t>2</a:t>
            </a:r>
            <a:r>
              <a:rPr lang="zh-CN" altLang="en-US" dirty="0" smtClean="0"/>
              <a:t>，相比之下，</a:t>
            </a:r>
            <a:r>
              <a:rPr lang="en-US" altLang="zh-CN" dirty="0" smtClean="0"/>
              <a:t>Transaction</a:t>
            </a:r>
            <a:r>
              <a:rPr lang="en-US" altLang="zh-CN" baseline="0" dirty="0" smtClean="0"/>
              <a:t> healing</a:t>
            </a:r>
            <a:r>
              <a:rPr lang="zh-CN" altLang="en-US" dirty="0" smtClean="0"/>
              <a:t>维持较高的性能</a:t>
            </a:r>
            <a:endParaRPr lang="en-US" altLang="zh-CN" dirty="0" smtClean="0"/>
          </a:p>
          <a:p>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B6296E0A-80F1-A54B-B420-F7999BD13550}" type="slidenum">
              <a:rPr lang="en-US" smtClean="0"/>
              <a:t>51</a:t>
            </a:fld>
            <a:endParaRPr lang="en-US"/>
          </a:p>
        </p:txBody>
      </p:sp>
    </p:spTree>
    <p:extLst>
      <p:ext uri="{BB962C8B-B14F-4D97-AF65-F5344CB8AC3E}">
        <p14:creationId xmlns:p14="http://schemas.microsoft.com/office/powerpoint/2010/main" val="9571230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t>进一步说明了在使用相同</a:t>
            </a:r>
            <a:r>
              <a:rPr lang="en-US" altLang="zh-CN" dirty="0" smtClean="0"/>
              <a:t>benchmark</a:t>
            </a:r>
            <a:r>
              <a:rPr lang="zh-CN" altLang="en-US" dirty="0" smtClean="0"/>
              <a:t>，高度争用的工作负载下，系统可扩展性性，设置</a:t>
            </a:r>
            <a:r>
              <a:rPr lang="en-US" altLang="zh-CN" dirty="0" smtClean="0"/>
              <a:t>4warehouse</a:t>
            </a: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1</a:t>
            </a:r>
            <a:r>
              <a:rPr lang="zh-CN" altLang="en-US" dirty="0" smtClean="0"/>
              <a:t>）</a:t>
            </a:r>
            <a:r>
              <a:rPr lang="en-US" altLang="zh-CN" dirty="0" smtClean="0"/>
              <a:t>silo</a:t>
            </a:r>
            <a:r>
              <a:rPr lang="zh-CN" altLang="en-US" dirty="0" smtClean="0"/>
              <a:t>性能最差，容易受到频繁事务中止的影响，浪费更多资源</a:t>
            </a:r>
            <a:endParaRPr lang="en-US" altLang="zh-CN"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a:t>
            </a:r>
            <a:r>
              <a:rPr lang="en-US" altLang="zh-CN" dirty="0" smtClean="0"/>
              <a:t>2PL&gt;OCC 25% </a:t>
            </a:r>
            <a:r>
              <a:rPr lang="zh-CN" altLang="en-US" dirty="0" smtClean="0"/>
              <a:t>它的长时间锁降低了并发程度，使得它在多核架构上的效率降低</a:t>
            </a:r>
            <a:endParaRPr lang="en-US" altLang="zh-CN"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3</a:t>
            </a:r>
            <a:r>
              <a:rPr lang="zh-CN" altLang="en-US" dirty="0" smtClean="0"/>
              <a:t>）</a:t>
            </a:r>
            <a:r>
              <a:rPr lang="en-US" altLang="zh-CN" dirty="0" smtClean="0"/>
              <a:t>healing</a:t>
            </a:r>
            <a:r>
              <a:rPr lang="en-US" altLang="zh-CN" baseline="0" dirty="0" smtClean="0"/>
              <a:t> </a:t>
            </a:r>
            <a:r>
              <a:rPr lang="zh-CN" altLang="en-US" dirty="0" smtClean="0"/>
              <a:t>在提出的优化机制的帮助下，完全消除了中止和重新启动所带来的昂贵开销</a:t>
            </a:r>
            <a:endParaRPr lang="zh-CN" altLang="en-US" dirty="0"/>
          </a:p>
        </p:txBody>
      </p:sp>
      <p:sp>
        <p:nvSpPr>
          <p:cNvPr id="4" name="Slide Number Placeholder 3"/>
          <p:cNvSpPr>
            <a:spLocks noGrp="1"/>
          </p:cNvSpPr>
          <p:nvPr>
            <p:ph type="sldNum" sz="quarter" idx="10"/>
          </p:nvPr>
        </p:nvSpPr>
        <p:spPr/>
        <p:txBody>
          <a:bodyPr/>
          <a:lstStyle/>
          <a:p>
            <a:fld id="{B6296E0A-80F1-A54B-B420-F7999BD13550}" type="slidenum">
              <a:rPr lang="en-US" smtClean="0"/>
              <a:t>52</a:t>
            </a:fld>
            <a:endParaRPr lang="en-US"/>
          </a:p>
        </p:txBody>
      </p:sp>
    </p:spTree>
    <p:extLst>
      <p:ext uri="{BB962C8B-B14F-4D97-AF65-F5344CB8AC3E}">
        <p14:creationId xmlns:p14="http://schemas.microsoft.com/office/powerpoint/2010/main" val="11408078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B6296E0A-80F1-A54B-B420-F7999BD13550}" type="slidenum">
              <a:rPr lang="en-US" smtClean="0"/>
              <a:t>53</a:t>
            </a:fld>
            <a:endParaRPr lang="en-US"/>
          </a:p>
        </p:txBody>
      </p:sp>
    </p:spTree>
    <p:extLst>
      <p:ext uri="{BB962C8B-B14F-4D97-AF65-F5344CB8AC3E}">
        <p14:creationId xmlns:p14="http://schemas.microsoft.com/office/powerpoint/2010/main" val="35098722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296E0A-80F1-A54B-B420-F7999BD13550}" type="slidenum">
              <a:rPr lang="en-US" smtClean="0"/>
              <a:t>54</a:t>
            </a:fld>
            <a:endParaRPr lang="en-US"/>
          </a:p>
        </p:txBody>
      </p:sp>
    </p:spTree>
    <p:extLst>
      <p:ext uri="{BB962C8B-B14F-4D97-AF65-F5344CB8AC3E}">
        <p14:creationId xmlns:p14="http://schemas.microsoft.com/office/powerpoint/2010/main" val="429757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5</a:t>
            </a:fld>
            <a:endParaRPr lang="en-US"/>
          </a:p>
        </p:txBody>
      </p:sp>
    </p:spTree>
    <p:extLst>
      <p:ext uri="{BB962C8B-B14F-4D97-AF65-F5344CB8AC3E}">
        <p14:creationId xmlns:p14="http://schemas.microsoft.com/office/powerpoint/2010/main" val="2159644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4BD9A76-C457-694D-9067-3B862B4C239D}" type="slidenum">
              <a:rPr lang="en-US" smtClean="0"/>
              <a:t>6</a:t>
            </a:fld>
            <a:endParaRPr lang="en-US"/>
          </a:p>
        </p:txBody>
      </p:sp>
    </p:spTree>
    <p:extLst>
      <p:ext uri="{BB962C8B-B14F-4D97-AF65-F5344CB8AC3E}">
        <p14:creationId xmlns:p14="http://schemas.microsoft.com/office/powerpoint/2010/main" val="2075853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4BD9A76-C457-694D-9067-3B862B4C239D}" type="slidenum">
              <a:rPr lang="en-US" smtClean="0"/>
              <a:t>7</a:t>
            </a:fld>
            <a:endParaRPr lang="en-US"/>
          </a:p>
        </p:txBody>
      </p:sp>
    </p:spTree>
    <p:extLst>
      <p:ext uri="{BB962C8B-B14F-4D97-AF65-F5344CB8AC3E}">
        <p14:creationId xmlns:p14="http://schemas.microsoft.com/office/powerpoint/2010/main" val="470083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能摆脱这个吗？也许我们可以生成唯一但不是全局有序的</a:t>
            </a:r>
            <a:r>
              <a:rPr lang="en-US" altLang="zh-CN" dirty="0" smtClean="0"/>
              <a:t>TID</a:t>
            </a:r>
            <a:r>
              <a:rPr lang="zh-CN" altLang="en-US" dirty="0" smtClean="0"/>
              <a:t>。为什么我们需要这个有序属性？</a:t>
            </a:r>
            <a:endParaRPr lang="en-US" dirty="0"/>
          </a:p>
        </p:txBody>
      </p:sp>
      <p:sp>
        <p:nvSpPr>
          <p:cNvPr id="4" name="Slide Number Placeholder 3"/>
          <p:cNvSpPr>
            <a:spLocks noGrp="1"/>
          </p:cNvSpPr>
          <p:nvPr>
            <p:ph type="sldNum" sz="quarter" idx="10"/>
          </p:nvPr>
        </p:nvSpPr>
        <p:spPr/>
        <p:txBody>
          <a:bodyPr/>
          <a:lstStyle/>
          <a:p>
            <a:fld id="{E4BD9A76-C457-694D-9067-3B862B4C239D}" type="slidenum">
              <a:rPr lang="en-US" smtClean="0"/>
              <a:t>8</a:t>
            </a:fld>
            <a:endParaRPr lang="en-US"/>
          </a:p>
        </p:txBody>
      </p:sp>
    </p:spTree>
    <p:extLst>
      <p:ext uri="{BB962C8B-B14F-4D97-AF65-F5344CB8AC3E}">
        <p14:creationId xmlns:p14="http://schemas.microsoft.com/office/powerpoint/2010/main" val="2091935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4BD9A76-C457-694D-9067-3B862B4C239D}" type="slidenum">
              <a:rPr lang="en-US" smtClean="0"/>
              <a:t>9</a:t>
            </a:fld>
            <a:endParaRPr lang="en-US"/>
          </a:p>
        </p:txBody>
      </p:sp>
    </p:spTree>
    <p:extLst>
      <p:ext uri="{BB962C8B-B14F-4D97-AF65-F5344CB8AC3E}">
        <p14:creationId xmlns:p14="http://schemas.microsoft.com/office/powerpoint/2010/main" val="133034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2748BA-B83C-454B-B17A-40A32594C3F3}"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DD0F1-4F51-5A43-ACDB-1A0BA498B5F5}" type="slidenum">
              <a:rPr lang="en-US" smtClean="0"/>
              <a:t>‹#›</a:t>
            </a:fld>
            <a:endParaRPr lang="en-US"/>
          </a:p>
        </p:txBody>
      </p:sp>
    </p:spTree>
    <p:extLst>
      <p:ext uri="{BB962C8B-B14F-4D97-AF65-F5344CB8AC3E}">
        <p14:creationId xmlns:p14="http://schemas.microsoft.com/office/powerpoint/2010/main" val="270851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45FF12-FAB3-824B-9A7A-1431CC9182D3}"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DD0F1-4F51-5A43-ACDB-1A0BA498B5F5}" type="slidenum">
              <a:rPr lang="en-US" smtClean="0"/>
              <a:t>‹#›</a:t>
            </a:fld>
            <a:endParaRPr lang="en-US"/>
          </a:p>
        </p:txBody>
      </p:sp>
    </p:spTree>
    <p:extLst>
      <p:ext uri="{BB962C8B-B14F-4D97-AF65-F5344CB8AC3E}">
        <p14:creationId xmlns:p14="http://schemas.microsoft.com/office/powerpoint/2010/main" val="354875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90FA71-38CD-AC4B-A02C-D74E7340FCA8}"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DD0F1-4F51-5A43-ACDB-1A0BA498B5F5}" type="slidenum">
              <a:rPr lang="en-US" smtClean="0"/>
              <a:t>‹#›</a:t>
            </a:fld>
            <a:endParaRPr lang="en-US"/>
          </a:p>
        </p:txBody>
      </p:sp>
    </p:spTree>
    <p:extLst>
      <p:ext uri="{BB962C8B-B14F-4D97-AF65-F5344CB8AC3E}">
        <p14:creationId xmlns:p14="http://schemas.microsoft.com/office/powerpoint/2010/main" val="3079707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C91E91-214E-BA40-8F13-A6DF6BCA9406}"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DD0F1-4F51-5A43-ACDB-1A0BA498B5F5}" type="slidenum">
              <a:rPr lang="en-US" smtClean="0"/>
              <a:t>‹#›</a:t>
            </a:fld>
            <a:endParaRPr lang="en-US"/>
          </a:p>
        </p:txBody>
      </p:sp>
    </p:spTree>
    <p:extLst>
      <p:ext uri="{BB962C8B-B14F-4D97-AF65-F5344CB8AC3E}">
        <p14:creationId xmlns:p14="http://schemas.microsoft.com/office/powerpoint/2010/main" val="1226403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948ACD-F040-1941-A35B-8324D308608D}"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DD0F1-4F51-5A43-ACDB-1A0BA498B5F5}" type="slidenum">
              <a:rPr lang="en-US" smtClean="0"/>
              <a:t>‹#›</a:t>
            </a:fld>
            <a:endParaRPr lang="en-US"/>
          </a:p>
        </p:txBody>
      </p:sp>
    </p:spTree>
    <p:extLst>
      <p:ext uri="{BB962C8B-B14F-4D97-AF65-F5344CB8AC3E}">
        <p14:creationId xmlns:p14="http://schemas.microsoft.com/office/powerpoint/2010/main" val="428899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EEE9DF-1EB4-D640-9772-2CD36F505C5A}" type="datetime1">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DD0F1-4F51-5A43-ACDB-1A0BA498B5F5}" type="slidenum">
              <a:rPr lang="en-US" smtClean="0"/>
              <a:t>‹#›</a:t>
            </a:fld>
            <a:endParaRPr lang="en-US"/>
          </a:p>
        </p:txBody>
      </p:sp>
    </p:spTree>
    <p:extLst>
      <p:ext uri="{BB962C8B-B14F-4D97-AF65-F5344CB8AC3E}">
        <p14:creationId xmlns:p14="http://schemas.microsoft.com/office/powerpoint/2010/main" val="313998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12D1C6-6E35-5246-86F1-E6D6BCDA9A9B}" type="datetime1">
              <a:rPr lang="en-US" smtClean="0"/>
              <a:t>6/13/2018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DD0F1-4F51-5A43-ACDB-1A0BA498B5F5}" type="slidenum">
              <a:rPr lang="en-US" smtClean="0"/>
              <a:t>‹#›</a:t>
            </a:fld>
            <a:endParaRPr lang="en-US"/>
          </a:p>
        </p:txBody>
      </p:sp>
    </p:spTree>
    <p:extLst>
      <p:ext uri="{BB962C8B-B14F-4D97-AF65-F5344CB8AC3E}">
        <p14:creationId xmlns:p14="http://schemas.microsoft.com/office/powerpoint/2010/main" val="55828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972877-A73D-6F48-865E-910E0E0C7506}" type="datetime1">
              <a:rPr lang="en-US" smtClean="0"/>
              <a:t>6/13/2018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9DD0F1-4F51-5A43-ACDB-1A0BA498B5F5}" type="slidenum">
              <a:rPr lang="en-US" smtClean="0"/>
              <a:t>‹#›</a:t>
            </a:fld>
            <a:endParaRPr lang="en-US"/>
          </a:p>
        </p:txBody>
      </p:sp>
    </p:spTree>
    <p:extLst>
      <p:ext uri="{BB962C8B-B14F-4D97-AF65-F5344CB8AC3E}">
        <p14:creationId xmlns:p14="http://schemas.microsoft.com/office/powerpoint/2010/main" val="2353594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0AFB-687B-7044-A993-97B33AD98792}" type="datetime1">
              <a:rPr lang="en-US" smtClean="0"/>
              <a:t>6/13/2018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9DD0F1-4F51-5A43-ACDB-1A0BA498B5F5}" type="slidenum">
              <a:rPr lang="en-US" smtClean="0"/>
              <a:t>‹#›</a:t>
            </a:fld>
            <a:endParaRPr lang="en-US"/>
          </a:p>
        </p:txBody>
      </p:sp>
    </p:spTree>
    <p:extLst>
      <p:ext uri="{BB962C8B-B14F-4D97-AF65-F5344CB8AC3E}">
        <p14:creationId xmlns:p14="http://schemas.microsoft.com/office/powerpoint/2010/main" val="1307328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CA0658-E154-6443-89B9-79F9D51E89B1}" type="datetime1">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DD0F1-4F51-5A43-ACDB-1A0BA498B5F5}" type="slidenum">
              <a:rPr lang="en-US" smtClean="0"/>
              <a:t>‹#›</a:t>
            </a:fld>
            <a:endParaRPr lang="en-US"/>
          </a:p>
        </p:txBody>
      </p:sp>
    </p:spTree>
    <p:extLst>
      <p:ext uri="{BB962C8B-B14F-4D97-AF65-F5344CB8AC3E}">
        <p14:creationId xmlns:p14="http://schemas.microsoft.com/office/powerpoint/2010/main" val="1279068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66BBEF-2CE4-E841-BC2A-11745108C441}" type="datetime1">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DD0F1-4F51-5A43-ACDB-1A0BA498B5F5}" type="slidenum">
              <a:rPr lang="en-US" smtClean="0"/>
              <a:t>‹#›</a:t>
            </a:fld>
            <a:endParaRPr lang="en-US"/>
          </a:p>
        </p:txBody>
      </p:sp>
    </p:spTree>
    <p:extLst>
      <p:ext uri="{BB962C8B-B14F-4D97-AF65-F5344CB8AC3E}">
        <p14:creationId xmlns:p14="http://schemas.microsoft.com/office/powerpoint/2010/main" val="924631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0C01C-4BA9-E644-9481-30C0B55684ED}" type="datetime1">
              <a:rPr lang="en-US" smtClean="0"/>
              <a:t>6/13/2018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DD0F1-4F51-5A43-ACDB-1A0BA498B5F5}" type="slidenum">
              <a:rPr lang="en-US" smtClean="0"/>
              <a:t>‹#›</a:t>
            </a:fld>
            <a:endParaRPr lang="en-US"/>
          </a:p>
        </p:txBody>
      </p:sp>
    </p:spTree>
    <p:extLst>
      <p:ext uri="{BB962C8B-B14F-4D97-AF65-F5344CB8AC3E}">
        <p14:creationId xmlns:p14="http://schemas.microsoft.com/office/powerpoint/2010/main" val="525006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l.acm.org/citation.cfm?id=31956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en.wikipedia.org/wiki/H._T._Kun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stephentu/silo"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 y="2130425"/>
            <a:ext cx="8942832" cy="1470025"/>
          </a:xfrm>
        </p:spPr>
        <p:txBody>
          <a:bodyPr/>
          <a:lstStyle/>
          <a:p>
            <a:r>
              <a:rPr lang="en-US" dirty="0" smtClean="0"/>
              <a:t>Validation</a:t>
            </a:r>
            <a:r>
              <a:rPr lang="en-US" altLang="zh-CN" dirty="0" smtClean="0"/>
              <a:t>-</a:t>
            </a:r>
            <a:r>
              <a:rPr lang="en-US" dirty="0" smtClean="0"/>
              <a:t>based Concurrency Control</a:t>
            </a:r>
            <a:endParaRPr lang="en-US" dirty="0"/>
          </a:p>
        </p:txBody>
      </p:sp>
      <p:sp>
        <p:nvSpPr>
          <p:cNvPr id="3" name="Subtitle 2"/>
          <p:cNvSpPr>
            <a:spLocks noGrp="1"/>
          </p:cNvSpPr>
          <p:nvPr>
            <p:ph type="subTitle" idx="1"/>
          </p:nvPr>
        </p:nvSpPr>
        <p:spPr/>
        <p:txBody>
          <a:bodyPr>
            <a:normAutofit/>
          </a:bodyPr>
          <a:lstStyle/>
          <a:p>
            <a:r>
              <a:rPr lang="en-US" altLang="zh-CN" sz="2400" i="1" dirty="0" err="1" smtClean="0">
                <a:solidFill>
                  <a:schemeClr val="tx1"/>
                </a:solidFill>
              </a:rPr>
              <a:t>Guohao</a:t>
            </a:r>
            <a:r>
              <a:rPr lang="en-US" altLang="zh-CN" sz="2400" i="1" dirty="0" smtClean="0">
                <a:solidFill>
                  <a:schemeClr val="tx1"/>
                </a:solidFill>
              </a:rPr>
              <a:t> Ding</a:t>
            </a:r>
          </a:p>
          <a:p>
            <a:r>
              <a:rPr lang="en-US" sz="2400" i="1" dirty="0" smtClean="0">
                <a:solidFill>
                  <a:schemeClr val="tx1"/>
                </a:solidFill>
              </a:rPr>
              <a:t>2018.6.13</a:t>
            </a:r>
            <a:endParaRPr lang="en-US" sz="2400" i="1" dirty="0">
              <a:solidFill>
                <a:schemeClr val="tx1"/>
              </a:solidFill>
            </a:endParaRPr>
          </a:p>
        </p:txBody>
      </p:sp>
      <p:sp>
        <p:nvSpPr>
          <p:cNvPr id="4" name="Slide Number Placeholder 3"/>
          <p:cNvSpPr>
            <a:spLocks noGrp="1"/>
          </p:cNvSpPr>
          <p:nvPr>
            <p:ph type="sldNum" sz="quarter" idx="12"/>
          </p:nvPr>
        </p:nvSpPr>
        <p:spPr/>
        <p:txBody>
          <a:bodyPr/>
          <a:lstStyle/>
          <a:p>
            <a:fld id="{759DD0F1-4F51-5A43-ACDB-1A0BA498B5F5}" type="slidenum">
              <a:rPr lang="en-US" smtClean="0"/>
              <a:t>1</a:t>
            </a:fld>
            <a:endParaRPr lang="en-US"/>
          </a:p>
        </p:txBody>
      </p:sp>
    </p:spTree>
    <p:extLst>
      <p:ext uri="{BB962C8B-B14F-4D97-AF65-F5344CB8AC3E}">
        <p14:creationId xmlns:p14="http://schemas.microsoft.com/office/powerpoint/2010/main" val="3406639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9DD0F1-4F51-5A43-ACDB-1A0BA498B5F5}" type="slidenum">
              <a:rPr lang="en-US" smtClean="0"/>
              <a:t>10</a:t>
            </a:fld>
            <a:endParaRPr lang="en-US"/>
          </a:p>
        </p:txBody>
      </p:sp>
      <p:pic>
        <p:nvPicPr>
          <p:cNvPr id="6" name="Picture 5"/>
          <p:cNvPicPr>
            <a:picLocks noChangeAspect="1"/>
          </p:cNvPicPr>
          <p:nvPr/>
        </p:nvPicPr>
        <p:blipFill>
          <a:blip r:embed="rId2"/>
          <a:stretch>
            <a:fillRect/>
          </a:stretch>
        </p:blipFill>
        <p:spPr>
          <a:xfrm>
            <a:off x="1333500" y="677352"/>
            <a:ext cx="6376076" cy="5482148"/>
          </a:xfrm>
          <a:prstGeom prst="rect">
            <a:avLst/>
          </a:prstGeom>
        </p:spPr>
      </p:pic>
    </p:spTree>
    <p:extLst>
      <p:ext uri="{BB962C8B-B14F-4D97-AF65-F5344CB8AC3E}">
        <p14:creationId xmlns:p14="http://schemas.microsoft.com/office/powerpoint/2010/main" val="3720998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Silo: transactions for multicores</a:t>
            </a:r>
            <a:endParaRPr lang="en-US" dirty="0"/>
          </a:p>
        </p:txBody>
      </p:sp>
      <p:sp>
        <p:nvSpPr>
          <p:cNvPr id="3" name="Content Placeholder 2"/>
          <p:cNvSpPr>
            <a:spLocks noGrp="1"/>
          </p:cNvSpPr>
          <p:nvPr>
            <p:ph idx="1"/>
          </p:nvPr>
        </p:nvSpPr>
        <p:spPr/>
        <p:txBody>
          <a:bodyPr/>
          <a:lstStyle/>
          <a:p>
            <a:r>
              <a:rPr lang="en-US" dirty="0" smtClean="0"/>
              <a:t>Near linear scalability on popular database benchmarks.</a:t>
            </a:r>
          </a:p>
          <a:p>
            <a:r>
              <a:rPr lang="en-US" dirty="0" smtClean="0"/>
              <a:t>Raw numbers several factors higher than </a:t>
            </a:r>
            <a:r>
              <a:rPr lang="en-US" dirty="0"/>
              <a:t>those reported by existing state-of-the-art transactional </a:t>
            </a:r>
            <a:r>
              <a:rPr lang="en-US" dirty="0" smtClean="0"/>
              <a:t>systems.</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759DD0F1-4F51-5A43-ACDB-1A0BA498B5F5}" type="slidenum">
              <a:rPr lang="en-US" smtClean="0"/>
              <a:t>11</a:t>
            </a:fld>
            <a:endParaRPr lang="en-US"/>
          </a:p>
        </p:txBody>
      </p:sp>
    </p:spTree>
    <p:extLst>
      <p:ext uri="{BB962C8B-B14F-4D97-AF65-F5344CB8AC3E}">
        <p14:creationId xmlns:p14="http://schemas.microsoft.com/office/powerpoint/2010/main" val="133792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Secret sauce</a:t>
            </a:r>
            <a:endParaRPr lang="en-US" dirty="0"/>
          </a:p>
        </p:txBody>
      </p:sp>
      <p:sp>
        <p:nvSpPr>
          <p:cNvPr id="3" name="Content Placeholder 2"/>
          <p:cNvSpPr>
            <a:spLocks noGrp="1"/>
          </p:cNvSpPr>
          <p:nvPr>
            <p:ph idx="1"/>
          </p:nvPr>
        </p:nvSpPr>
        <p:spPr/>
        <p:txBody>
          <a:bodyPr>
            <a:normAutofit/>
          </a:bodyPr>
          <a:lstStyle/>
          <a:p>
            <a:r>
              <a:rPr lang="en-US" dirty="0" smtClean="0"/>
              <a:t>A scalable and </a:t>
            </a:r>
            <a:r>
              <a:rPr lang="en-US" dirty="0" err="1" smtClean="0"/>
              <a:t>serializable</a:t>
            </a:r>
            <a:r>
              <a:rPr lang="en-US" dirty="0" smtClean="0"/>
              <a:t> transaction commit protocol.</a:t>
            </a:r>
          </a:p>
          <a:p>
            <a:pPr lvl="1"/>
            <a:r>
              <a:rPr lang="en-US" dirty="0" smtClean="0"/>
              <a:t>Shared memory contention </a:t>
            </a:r>
            <a:r>
              <a:rPr lang="en-US" i="1" dirty="0" smtClean="0"/>
              <a:t>only</a:t>
            </a:r>
            <a:r>
              <a:rPr lang="en-US" dirty="0" smtClean="0"/>
              <a:t> occurs when transactions conflict.</a:t>
            </a:r>
          </a:p>
          <a:p>
            <a:r>
              <a:rPr lang="en-US" dirty="0" smtClean="0"/>
              <a:t>Surprisingly hard: preserving scalability while ensuring recoverability.</a:t>
            </a:r>
          </a:p>
        </p:txBody>
      </p:sp>
      <p:sp>
        <p:nvSpPr>
          <p:cNvPr id="4" name="Slide Number Placeholder 3"/>
          <p:cNvSpPr>
            <a:spLocks noGrp="1"/>
          </p:cNvSpPr>
          <p:nvPr>
            <p:ph type="sldNum" sz="quarter" idx="12"/>
          </p:nvPr>
        </p:nvSpPr>
        <p:spPr/>
        <p:txBody>
          <a:bodyPr/>
          <a:lstStyle/>
          <a:p>
            <a:fld id="{759DD0F1-4F51-5A43-ACDB-1A0BA498B5F5}" type="slidenum">
              <a:rPr lang="en-US" smtClean="0"/>
              <a:t>12</a:t>
            </a:fld>
            <a:endParaRPr lang="en-US" dirty="0"/>
          </a:p>
        </p:txBody>
      </p:sp>
    </p:spTree>
    <p:extLst>
      <p:ext uri="{BB962C8B-B14F-4D97-AF65-F5344CB8AC3E}">
        <p14:creationId xmlns:p14="http://schemas.microsoft.com/office/powerpoint/2010/main" val="190293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from high above</a:t>
            </a:r>
            <a:endParaRPr lang="en-US" dirty="0"/>
          </a:p>
        </p:txBody>
      </p:sp>
      <p:sp>
        <p:nvSpPr>
          <p:cNvPr id="3" name="Content Placeholder 2"/>
          <p:cNvSpPr>
            <a:spLocks noGrp="1"/>
          </p:cNvSpPr>
          <p:nvPr>
            <p:ph idx="1"/>
          </p:nvPr>
        </p:nvSpPr>
        <p:spPr/>
        <p:txBody>
          <a:bodyPr>
            <a:normAutofit/>
          </a:bodyPr>
          <a:lstStyle/>
          <a:p>
            <a:r>
              <a:rPr lang="en-US" dirty="0" smtClean="0"/>
              <a:t>Use time-based </a:t>
            </a:r>
            <a:r>
              <a:rPr lang="en-US" i="1" dirty="0" smtClean="0"/>
              <a:t>epochs</a:t>
            </a:r>
            <a:r>
              <a:rPr lang="en-US" dirty="0" smtClean="0"/>
              <a:t> to avoid doing a serialization memory write per transaction.</a:t>
            </a:r>
          </a:p>
          <a:p>
            <a:pPr lvl="1"/>
            <a:r>
              <a:rPr lang="en-US" dirty="0" smtClean="0"/>
              <a:t>Assign each </a:t>
            </a:r>
            <a:r>
              <a:rPr lang="en-US" dirty="0" err="1" smtClean="0"/>
              <a:t>txn</a:t>
            </a:r>
            <a:r>
              <a:rPr lang="en-US" dirty="0" smtClean="0"/>
              <a:t> a </a:t>
            </a:r>
            <a:r>
              <a:rPr lang="en-US" i="1" dirty="0" smtClean="0"/>
              <a:t>sequence number</a:t>
            </a:r>
            <a:r>
              <a:rPr lang="en-US" dirty="0" smtClean="0"/>
              <a:t> and an </a:t>
            </a:r>
            <a:r>
              <a:rPr lang="en-US" i="1" dirty="0" smtClean="0"/>
              <a:t>epoch</a:t>
            </a:r>
            <a:r>
              <a:rPr lang="en-US" dirty="0" smtClean="0"/>
              <a:t>.</a:t>
            </a:r>
          </a:p>
          <a:p>
            <a:r>
              <a:rPr lang="en-US" dirty="0" err="1" smtClean="0"/>
              <a:t>Seq</a:t>
            </a:r>
            <a:r>
              <a:rPr lang="en-US" dirty="0" smtClean="0"/>
              <a:t> #s provide </a:t>
            </a:r>
            <a:r>
              <a:rPr lang="en-US" dirty="0" err="1" smtClean="0"/>
              <a:t>serializability</a:t>
            </a:r>
            <a:r>
              <a:rPr lang="en-US" dirty="0" smtClean="0"/>
              <a:t> during execution.</a:t>
            </a:r>
          </a:p>
          <a:p>
            <a:pPr lvl="1"/>
            <a:r>
              <a:rPr lang="en-US" dirty="0" smtClean="0"/>
              <a:t>Insufficient for recovery.</a:t>
            </a:r>
          </a:p>
          <a:p>
            <a:r>
              <a:rPr lang="en-US" dirty="0" smtClean="0">
                <a:solidFill>
                  <a:srgbClr val="008000"/>
                </a:solidFill>
              </a:rPr>
              <a:t>Need both </a:t>
            </a:r>
            <a:r>
              <a:rPr lang="en-US" dirty="0" err="1" smtClean="0">
                <a:solidFill>
                  <a:srgbClr val="008000"/>
                </a:solidFill>
              </a:rPr>
              <a:t>seq</a:t>
            </a:r>
            <a:r>
              <a:rPr lang="en-US" dirty="0" smtClean="0">
                <a:solidFill>
                  <a:srgbClr val="008000"/>
                </a:solidFill>
              </a:rPr>
              <a:t> #s and epochs for recovery.</a:t>
            </a:r>
          </a:p>
          <a:p>
            <a:pPr lvl="1"/>
            <a:r>
              <a:rPr lang="en-US" dirty="0" smtClean="0"/>
              <a:t>Recover entire epochs (all or nothing).</a:t>
            </a:r>
          </a:p>
        </p:txBody>
      </p:sp>
      <p:sp>
        <p:nvSpPr>
          <p:cNvPr id="4" name="Slide Number Placeholder 3"/>
          <p:cNvSpPr>
            <a:spLocks noGrp="1"/>
          </p:cNvSpPr>
          <p:nvPr>
            <p:ph type="sldNum" sz="quarter" idx="12"/>
          </p:nvPr>
        </p:nvSpPr>
        <p:spPr/>
        <p:txBody>
          <a:bodyPr/>
          <a:lstStyle/>
          <a:p>
            <a:fld id="{759DD0F1-4F51-5A43-ACDB-1A0BA498B5F5}" type="slidenum">
              <a:rPr lang="en-US" smtClean="0"/>
              <a:t>13</a:t>
            </a:fld>
            <a:endParaRPr lang="en-US"/>
          </a:p>
        </p:txBody>
      </p:sp>
    </p:spTree>
    <p:extLst>
      <p:ext uri="{BB962C8B-B14F-4D97-AF65-F5344CB8AC3E}">
        <p14:creationId xmlns:p14="http://schemas.microsoft.com/office/powerpoint/2010/main" val="4904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3798"/>
            <a:ext cx="8229600" cy="1143000"/>
          </a:xfrm>
        </p:spPr>
        <p:txBody>
          <a:bodyPr/>
          <a:lstStyle/>
          <a:p>
            <a:r>
              <a:rPr lang="en-US" dirty="0" smtClean="0"/>
              <a:t>Epoch design</a:t>
            </a:r>
            <a:endParaRPr lang="en-US" dirty="0"/>
          </a:p>
        </p:txBody>
      </p:sp>
      <p:sp>
        <p:nvSpPr>
          <p:cNvPr id="3" name="Slide Number Placeholder 2"/>
          <p:cNvSpPr>
            <a:spLocks noGrp="1"/>
          </p:cNvSpPr>
          <p:nvPr>
            <p:ph type="sldNum" sz="quarter" idx="12"/>
          </p:nvPr>
        </p:nvSpPr>
        <p:spPr/>
        <p:txBody>
          <a:bodyPr/>
          <a:lstStyle/>
          <a:p>
            <a:fld id="{759DD0F1-4F51-5A43-ACDB-1A0BA498B5F5}" type="slidenum">
              <a:rPr lang="en-US" smtClean="0"/>
              <a:t>14</a:t>
            </a:fld>
            <a:endParaRPr lang="en-US"/>
          </a:p>
        </p:txBody>
      </p:sp>
    </p:spTree>
    <p:extLst>
      <p:ext uri="{BB962C8B-B14F-4D97-AF65-F5344CB8AC3E}">
        <p14:creationId xmlns:p14="http://schemas.microsoft.com/office/powerpoint/2010/main" val="3278884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Epochs</a:t>
            </a:r>
            <a:endParaRPr lang="en-US" dirty="0"/>
          </a:p>
        </p:txBody>
      </p:sp>
      <p:sp>
        <p:nvSpPr>
          <p:cNvPr id="3" name="Content Placeholder 2"/>
          <p:cNvSpPr>
            <a:spLocks noGrp="1"/>
          </p:cNvSpPr>
          <p:nvPr>
            <p:ph idx="1"/>
          </p:nvPr>
        </p:nvSpPr>
        <p:spPr/>
        <p:txBody>
          <a:bodyPr>
            <a:normAutofit/>
          </a:bodyPr>
          <a:lstStyle/>
          <a:p>
            <a:r>
              <a:rPr lang="en-US" dirty="0" smtClean="0"/>
              <a:t>Divide time into epochs.</a:t>
            </a:r>
          </a:p>
          <a:p>
            <a:pPr lvl="1"/>
            <a:r>
              <a:rPr lang="en-US" dirty="0" smtClean="0"/>
              <a:t>A single thread advances the current epoch.</a:t>
            </a:r>
          </a:p>
          <a:p>
            <a:r>
              <a:rPr lang="en-US" dirty="0" smtClean="0"/>
              <a:t>Use epoch numbers as recovery boundaries.</a:t>
            </a:r>
          </a:p>
          <a:p>
            <a:r>
              <a:rPr lang="en-US" i="1" dirty="0" smtClean="0"/>
              <a:t>Reduces</a:t>
            </a:r>
            <a:r>
              <a:rPr lang="en-US" dirty="0" smtClean="0"/>
              <a:t> non data driven shared writes to happening very infrequently.</a:t>
            </a:r>
          </a:p>
          <a:p>
            <a:pPr marL="342900" lvl="1" indent="-342900">
              <a:buFont typeface="Arial"/>
              <a:buChar char="•"/>
            </a:pPr>
            <a:r>
              <a:rPr lang="en-US" sz="3200" dirty="0"/>
              <a:t>Serialization point is now a </a:t>
            </a:r>
            <a:r>
              <a:rPr lang="en-US" sz="3200" b="1" i="1" dirty="0">
                <a:solidFill>
                  <a:srgbClr val="008000"/>
                </a:solidFill>
              </a:rPr>
              <a:t>memory </a:t>
            </a:r>
            <a:r>
              <a:rPr lang="en-US" sz="3200" b="1" i="1" dirty="0" smtClean="0">
                <a:solidFill>
                  <a:srgbClr val="008000"/>
                </a:solidFill>
              </a:rPr>
              <a:t>read </a:t>
            </a:r>
            <a:r>
              <a:rPr lang="en-US" sz="3200" dirty="0" smtClean="0"/>
              <a:t>of the epoch number!</a:t>
            </a:r>
            <a:endParaRPr lang="en-US" sz="3200" dirty="0"/>
          </a:p>
          <a:p>
            <a:endParaRPr lang="en-US" dirty="0"/>
          </a:p>
        </p:txBody>
      </p:sp>
      <p:sp>
        <p:nvSpPr>
          <p:cNvPr id="4" name="Slide Number Placeholder 3"/>
          <p:cNvSpPr>
            <a:spLocks noGrp="1"/>
          </p:cNvSpPr>
          <p:nvPr>
            <p:ph type="sldNum" sz="quarter" idx="12"/>
          </p:nvPr>
        </p:nvSpPr>
        <p:spPr/>
        <p:txBody>
          <a:bodyPr/>
          <a:lstStyle/>
          <a:p>
            <a:fld id="{759DD0F1-4F51-5A43-ACDB-1A0BA498B5F5}" type="slidenum">
              <a:rPr lang="en-US" smtClean="0"/>
              <a:t>15</a:t>
            </a:fld>
            <a:endParaRPr lang="en-US" dirty="0"/>
          </a:p>
        </p:txBody>
      </p:sp>
    </p:spTree>
    <p:extLst>
      <p:ext uri="{BB962C8B-B14F-4D97-AF65-F5344CB8AC3E}">
        <p14:creationId xmlns:p14="http://schemas.microsoft.com/office/powerpoint/2010/main" val="103206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Identifiers (TIDs)</a:t>
            </a:r>
            <a:endParaRPr lang="en-US" dirty="0"/>
          </a:p>
        </p:txBody>
      </p:sp>
      <p:sp>
        <p:nvSpPr>
          <p:cNvPr id="3" name="Content Placeholder 2"/>
          <p:cNvSpPr>
            <a:spLocks noGrp="1"/>
          </p:cNvSpPr>
          <p:nvPr>
            <p:ph idx="1"/>
          </p:nvPr>
        </p:nvSpPr>
        <p:spPr/>
        <p:txBody>
          <a:bodyPr>
            <a:normAutofit/>
          </a:bodyPr>
          <a:lstStyle/>
          <a:p>
            <a:r>
              <a:rPr lang="en-US" dirty="0" smtClean="0"/>
              <a:t>Each record contains TID of its last writer.</a:t>
            </a:r>
          </a:p>
          <a:p>
            <a:r>
              <a:rPr lang="en-US" dirty="0" smtClean="0"/>
              <a:t>TID is broken into three pieces:</a:t>
            </a:r>
          </a:p>
          <a:p>
            <a:pPr marL="0" indent="0">
              <a:buNone/>
            </a:pPr>
            <a:endParaRPr lang="en-US" dirty="0" smtClean="0"/>
          </a:p>
          <a:p>
            <a:pPr lvl="1"/>
            <a:endParaRPr lang="en-US" dirty="0" smtClean="0"/>
          </a:p>
          <a:p>
            <a:r>
              <a:rPr lang="en-US" dirty="0" smtClean="0"/>
              <a:t>Assign TID at commit time (after reads).</a:t>
            </a:r>
          </a:p>
          <a:p>
            <a:pPr lvl="1"/>
            <a:r>
              <a:rPr lang="en-US" dirty="0" smtClean="0"/>
              <a:t>Take the smallest number in the </a:t>
            </a:r>
            <a:r>
              <a:rPr lang="en-US" i="1" dirty="0" smtClean="0"/>
              <a:t>current</a:t>
            </a:r>
            <a:r>
              <a:rPr lang="en-US" dirty="0" smtClean="0"/>
              <a:t> epoch larger than all record TIDs observed in the transaction.</a:t>
            </a:r>
          </a:p>
        </p:txBody>
      </p:sp>
      <p:graphicFrame>
        <p:nvGraphicFramePr>
          <p:cNvPr id="4" name="Table 3"/>
          <p:cNvGraphicFramePr>
            <a:graphicFrameLocks noGrp="1"/>
          </p:cNvGraphicFramePr>
          <p:nvPr>
            <p:extLst>
              <p:ext uri="{D42A27DB-BD31-4B8C-83A1-F6EECF244321}">
                <p14:modId xmlns:p14="http://schemas.microsoft.com/office/powerpoint/2010/main" val="3375291787"/>
              </p:ext>
            </p:extLst>
          </p:nvPr>
        </p:nvGraphicFramePr>
        <p:xfrm>
          <a:off x="1470785" y="3125847"/>
          <a:ext cx="6096000" cy="370840"/>
        </p:xfrm>
        <a:graphic>
          <a:graphicData uri="http://schemas.openxmlformats.org/drawingml/2006/table">
            <a:tbl>
              <a:tblPr firstRow="1" bandRow="1">
                <a:tableStyleId>{D7AC3CCA-C797-4891-BE02-D94E43425B78}</a:tableStyleId>
              </a:tblPr>
              <a:tblGrid>
                <a:gridCol w="1397298">
                  <a:extLst>
                    <a:ext uri="{9D8B030D-6E8A-4147-A177-3AD203B41FA5}">
                      <a16:colId xmlns:a16="http://schemas.microsoft.com/office/drawing/2014/main" val="20000"/>
                    </a:ext>
                  </a:extLst>
                </a:gridCol>
                <a:gridCol w="2762250">
                  <a:extLst>
                    <a:ext uri="{9D8B030D-6E8A-4147-A177-3AD203B41FA5}">
                      <a16:colId xmlns:a16="http://schemas.microsoft.com/office/drawing/2014/main" val="20001"/>
                    </a:ext>
                  </a:extLst>
                </a:gridCol>
                <a:gridCol w="1936452">
                  <a:extLst>
                    <a:ext uri="{9D8B030D-6E8A-4147-A177-3AD203B41FA5}">
                      <a16:colId xmlns:a16="http://schemas.microsoft.com/office/drawing/2014/main" val="20002"/>
                    </a:ext>
                  </a:extLst>
                </a:gridCol>
              </a:tblGrid>
              <a:tr h="370840">
                <a:tc>
                  <a:txBody>
                    <a:bodyPr/>
                    <a:lstStyle/>
                    <a:p>
                      <a:r>
                        <a:rPr lang="en-US" dirty="0" smtClean="0"/>
                        <a:t>Status bits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Sequence number</a:t>
                      </a:r>
                    </a:p>
                  </a:txBody>
                  <a:tcPr/>
                </a:tc>
                <a:tc>
                  <a:txBody>
                    <a:bodyPr/>
                    <a:lstStyle/>
                    <a:p>
                      <a:r>
                        <a:rPr lang="en-US" dirty="0" smtClean="0"/>
                        <a:t>Epoch number</a:t>
                      </a:r>
                      <a:endParaRPr lang="en-US" dirty="0"/>
                    </a:p>
                  </a:txBody>
                  <a:tcPr/>
                </a:tc>
                <a:extLst>
                  <a:ext uri="{0D108BD9-81ED-4DB2-BD59-A6C34878D82A}">
                    <a16:rowId xmlns:a16="http://schemas.microsoft.com/office/drawing/2014/main" val="10000"/>
                  </a:ext>
                </a:extLst>
              </a:tr>
            </a:tbl>
          </a:graphicData>
        </a:graphic>
      </p:graphicFrame>
      <p:sp>
        <p:nvSpPr>
          <p:cNvPr id="5" name="TextBox 4"/>
          <p:cNvSpPr txBox="1"/>
          <p:nvPr/>
        </p:nvSpPr>
        <p:spPr>
          <a:xfrm>
            <a:off x="1319955" y="3456402"/>
            <a:ext cx="301660" cy="369332"/>
          </a:xfrm>
          <a:prstGeom prst="rect">
            <a:avLst/>
          </a:prstGeom>
          <a:noFill/>
        </p:spPr>
        <p:txBody>
          <a:bodyPr wrap="none" rtlCol="0">
            <a:spAutoFit/>
          </a:bodyPr>
          <a:lstStyle/>
          <a:p>
            <a:r>
              <a:rPr lang="en-US" dirty="0" smtClean="0"/>
              <a:t>0</a:t>
            </a:r>
            <a:endParaRPr lang="en-US" dirty="0"/>
          </a:p>
        </p:txBody>
      </p:sp>
      <p:sp>
        <p:nvSpPr>
          <p:cNvPr id="6" name="TextBox 5"/>
          <p:cNvSpPr txBox="1"/>
          <p:nvPr/>
        </p:nvSpPr>
        <p:spPr>
          <a:xfrm>
            <a:off x="7265125" y="3456402"/>
            <a:ext cx="418654" cy="369332"/>
          </a:xfrm>
          <a:prstGeom prst="rect">
            <a:avLst/>
          </a:prstGeom>
          <a:noFill/>
        </p:spPr>
        <p:txBody>
          <a:bodyPr wrap="none" rtlCol="0">
            <a:spAutoFit/>
          </a:bodyPr>
          <a:lstStyle/>
          <a:p>
            <a:r>
              <a:rPr lang="en-US" dirty="0" smtClean="0"/>
              <a:t>63</a:t>
            </a:r>
            <a:endParaRPr lang="en-US" dirty="0"/>
          </a:p>
        </p:txBody>
      </p:sp>
      <p:sp>
        <p:nvSpPr>
          <p:cNvPr id="7" name="Slide Number Placeholder 6"/>
          <p:cNvSpPr>
            <a:spLocks noGrp="1"/>
          </p:cNvSpPr>
          <p:nvPr>
            <p:ph type="sldNum" sz="quarter" idx="12"/>
          </p:nvPr>
        </p:nvSpPr>
        <p:spPr/>
        <p:txBody>
          <a:bodyPr/>
          <a:lstStyle/>
          <a:p>
            <a:fld id="{759DD0F1-4F51-5A43-ACDB-1A0BA498B5F5}" type="slidenum">
              <a:rPr lang="en-US" smtClean="0"/>
              <a:t>16</a:t>
            </a:fld>
            <a:endParaRPr lang="en-US"/>
          </a:p>
        </p:txBody>
      </p:sp>
    </p:spTree>
    <p:extLst>
      <p:ext uri="{BB962C8B-B14F-4D97-AF65-F5344CB8AC3E}">
        <p14:creationId xmlns:p14="http://schemas.microsoft.com/office/powerpoint/2010/main" val="131994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p:bldP spid="6" grpId="0" uiExpan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Transaction Identifiers (TIDs)</a:t>
            </a:r>
            <a:endParaRPr lang="zh-CN" altLang="en-US" dirty="0"/>
          </a:p>
        </p:txBody>
      </p:sp>
      <p:sp>
        <p:nvSpPr>
          <p:cNvPr id="3" name="内容占位符 2"/>
          <p:cNvSpPr>
            <a:spLocks noGrp="1"/>
          </p:cNvSpPr>
          <p:nvPr>
            <p:ph idx="1"/>
          </p:nvPr>
        </p:nvSpPr>
        <p:spPr>
          <a:xfrm>
            <a:off x="457200" y="1600200"/>
            <a:ext cx="8229600" cy="4633332"/>
          </a:xfrm>
        </p:spPr>
        <p:txBody>
          <a:bodyPr>
            <a:normAutofit lnSpcReduction="10000"/>
          </a:bodyPr>
          <a:lstStyle/>
          <a:p>
            <a:r>
              <a:rPr lang="en-US" altLang="zh-CN" dirty="0" smtClean="0"/>
              <a:t>Select </a:t>
            </a:r>
            <a:r>
              <a:rPr lang="en-US" altLang="zh-CN" dirty="0"/>
              <a:t>TID </a:t>
            </a:r>
            <a:endParaRPr lang="en-US" altLang="zh-CN" dirty="0" smtClean="0"/>
          </a:p>
          <a:p>
            <a:pPr marL="971550" lvl="1" indent="-514350">
              <a:buFont typeface="+mj-lt"/>
              <a:buAutoNum type="alphaLcPeriod"/>
            </a:pPr>
            <a:r>
              <a:rPr lang="en-US" altLang="zh-CN" dirty="0" smtClean="0"/>
              <a:t>Larger than the TID of record read or written</a:t>
            </a:r>
          </a:p>
          <a:p>
            <a:pPr marL="971550" lvl="1" indent="-514350">
              <a:buFont typeface="+mj-lt"/>
              <a:buAutoNum type="alphaLcPeriod"/>
            </a:pPr>
            <a:r>
              <a:rPr lang="en-US" altLang="zh-CN" dirty="0" smtClean="0"/>
              <a:t>Larger than the worker’s most recently chosen TID</a:t>
            </a:r>
          </a:p>
          <a:p>
            <a:pPr marL="971550" lvl="1" indent="-514350">
              <a:buFont typeface="+mj-lt"/>
              <a:buAutoNum type="alphaLcPeriod"/>
            </a:pPr>
            <a:r>
              <a:rPr lang="en-US" altLang="zh-CN" dirty="0" smtClean="0"/>
              <a:t>In the current global epoch</a:t>
            </a:r>
          </a:p>
          <a:p>
            <a:r>
              <a:rPr lang="en-US" altLang="zh-CN" dirty="0"/>
              <a:t>The TID order often reflects the serial order, but not always.</a:t>
            </a:r>
          </a:p>
          <a:p>
            <a:pPr lvl="1"/>
            <a:r>
              <a:rPr lang="en-US" altLang="zh-CN" dirty="0"/>
              <a:t>T2 reads T1’s write </a:t>
            </a:r>
            <a:r>
              <a:rPr lang="en-US" altLang="zh-CN" dirty="0">
                <a:sym typeface="Wingdings"/>
              </a:rPr>
              <a:t> </a:t>
            </a:r>
            <a:r>
              <a:rPr lang="en-US" altLang="zh-CN" dirty="0"/>
              <a:t>T2’s </a:t>
            </a:r>
            <a:r>
              <a:rPr lang="en-US" altLang="zh-CN" dirty="0" smtClean="0"/>
              <a:t>TID &gt; T1’s TID(a above)</a:t>
            </a:r>
            <a:endParaRPr lang="en-US" altLang="zh-CN" dirty="0"/>
          </a:p>
          <a:p>
            <a:pPr lvl="1"/>
            <a:r>
              <a:rPr lang="en-US" altLang="zh-CN" dirty="0"/>
              <a:t>T2 overwrites a key T1 read </a:t>
            </a:r>
            <a:r>
              <a:rPr lang="en-US" altLang="zh-CN" dirty="0" smtClean="0">
                <a:sym typeface="Wingdings"/>
              </a:rPr>
              <a:t>?</a:t>
            </a:r>
            <a:endParaRPr lang="en-US" altLang="zh-CN" dirty="0"/>
          </a:p>
          <a:p>
            <a:pPr marL="0" indent="0">
              <a:buNone/>
            </a:pPr>
            <a:endParaRPr lang="en-US" altLang="zh-CN"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fld id="{759DD0F1-4F51-5A43-ACDB-1A0BA498B5F5}" type="slidenum">
              <a:rPr lang="en-US" smtClean="0"/>
              <a:t>17</a:t>
            </a:fld>
            <a:endParaRPr lang="en-US"/>
          </a:p>
        </p:txBody>
      </p:sp>
    </p:spTree>
    <p:extLst>
      <p:ext uri="{BB962C8B-B14F-4D97-AF65-F5344CB8AC3E}">
        <p14:creationId xmlns:p14="http://schemas.microsoft.com/office/powerpoint/2010/main" val="1315691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4" name="灯片编号占位符 3"/>
          <p:cNvSpPr>
            <a:spLocks noGrp="1"/>
          </p:cNvSpPr>
          <p:nvPr>
            <p:ph type="sldNum" sz="quarter" idx="12"/>
          </p:nvPr>
        </p:nvSpPr>
        <p:spPr/>
        <p:txBody>
          <a:bodyPr/>
          <a:lstStyle/>
          <a:p>
            <a:fld id="{759DD0F1-4F51-5A43-ACDB-1A0BA498B5F5}" type="slidenum">
              <a:rPr lang="en-US" smtClean="0"/>
              <a:t>18</a:t>
            </a:fld>
            <a:endParaRPr lang="en-US"/>
          </a:p>
        </p:txBody>
      </p:sp>
      <p:sp>
        <p:nvSpPr>
          <p:cNvPr id="3" name="椭圆 2"/>
          <p:cNvSpPr/>
          <p:nvPr/>
        </p:nvSpPr>
        <p:spPr>
          <a:xfrm>
            <a:off x="2263697" y="3111190"/>
            <a:ext cx="858644" cy="3791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rgbClr val="FF0000"/>
                </a:solidFill>
              </a:rPr>
              <a:t>1</a:t>
            </a:r>
            <a:r>
              <a:rPr lang="en-US" altLang="zh-CN" dirty="0" smtClean="0"/>
              <a:t>:1</a:t>
            </a:r>
            <a:endParaRPr lang="zh-CN" altLang="en-US" dirty="0"/>
          </a:p>
        </p:txBody>
      </p:sp>
      <p:sp>
        <p:nvSpPr>
          <p:cNvPr id="6" name="椭圆 5"/>
          <p:cNvSpPr/>
          <p:nvPr/>
        </p:nvSpPr>
        <p:spPr>
          <a:xfrm>
            <a:off x="3274741" y="3111190"/>
            <a:ext cx="858644" cy="3791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rgbClr val="FF0000"/>
                </a:solidFill>
              </a:rPr>
              <a:t>1</a:t>
            </a:r>
            <a:r>
              <a:rPr lang="en-US" altLang="zh-CN" dirty="0" smtClean="0"/>
              <a:t>:3</a:t>
            </a:r>
            <a:endParaRPr lang="zh-CN" altLang="en-US" dirty="0"/>
          </a:p>
        </p:txBody>
      </p:sp>
      <p:sp>
        <p:nvSpPr>
          <p:cNvPr id="7" name="椭圆 6"/>
          <p:cNvSpPr/>
          <p:nvPr/>
        </p:nvSpPr>
        <p:spPr>
          <a:xfrm>
            <a:off x="2263697" y="3940097"/>
            <a:ext cx="858644" cy="3791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rgbClr val="FF0000"/>
                </a:solidFill>
              </a:rPr>
              <a:t>1</a:t>
            </a:r>
            <a:r>
              <a:rPr lang="en-US" altLang="zh-CN" dirty="0" smtClean="0"/>
              <a:t>:2</a:t>
            </a:r>
            <a:endParaRPr lang="zh-CN" altLang="en-US" dirty="0"/>
          </a:p>
        </p:txBody>
      </p:sp>
      <p:sp>
        <p:nvSpPr>
          <p:cNvPr id="8" name="椭圆 7"/>
          <p:cNvSpPr/>
          <p:nvPr/>
        </p:nvSpPr>
        <p:spPr>
          <a:xfrm>
            <a:off x="3274741" y="3940097"/>
            <a:ext cx="858644" cy="3791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rgbClr val="FF0000"/>
                </a:solidFill>
              </a:rPr>
              <a:t>1</a:t>
            </a:r>
            <a:r>
              <a:rPr lang="en-US" altLang="zh-CN" dirty="0" smtClean="0"/>
              <a:t>:4</a:t>
            </a:r>
            <a:endParaRPr lang="zh-CN" altLang="en-US" dirty="0"/>
          </a:p>
        </p:txBody>
      </p:sp>
      <p:cxnSp>
        <p:nvCxnSpPr>
          <p:cNvPr id="10" name="直接连接符 9"/>
          <p:cNvCxnSpPr/>
          <p:nvPr/>
        </p:nvCxnSpPr>
        <p:spPr>
          <a:xfrm flipV="1">
            <a:off x="2007219" y="2754351"/>
            <a:ext cx="2442117" cy="2230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接连接符 10"/>
          <p:cNvCxnSpPr/>
          <p:nvPr/>
        </p:nvCxnSpPr>
        <p:spPr>
          <a:xfrm flipV="1">
            <a:off x="4899108" y="2730189"/>
            <a:ext cx="2442117" cy="22303"/>
          </a:xfrm>
          <a:prstGeom prst="line">
            <a:avLst/>
          </a:prstGeom>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2263697" y="2386361"/>
            <a:ext cx="1869688" cy="369332"/>
          </a:xfrm>
          <a:prstGeom prst="rect">
            <a:avLst/>
          </a:prstGeom>
          <a:noFill/>
        </p:spPr>
        <p:txBody>
          <a:bodyPr wrap="square" rtlCol="0">
            <a:spAutoFit/>
          </a:bodyPr>
          <a:lstStyle/>
          <a:p>
            <a:pPr algn="ctr"/>
            <a:r>
              <a:rPr lang="en-US" altLang="zh-CN" dirty="0" smtClean="0"/>
              <a:t>Epoch=1</a:t>
            </a:r>
            <a:endParaRPr lang="zh-CN" altLang="en-US" dirty="0"/>
          </a:p>
        </p:txBody>
      </p:sp>
      <p:sp>
        <p:nvSpPr>
          <p:cNvPr id="13" name="文本框 12"/>
          <p:cNvSpPr txBox="1"/>
          <p:nvPr/>
        </p:nvSpPr>
        <p:spPr>
          <a:xfrm>
            <a:off x="5237357" y="2346658"/>
            <a:ext cx="1869688" cy="369332"/>
          </a:xfrm>
          <a:prstGeom prst="rect">
            <a:avLst/>
          </a:prstGeom>
          <a:noFill/>
        </p:spPr>
        <p:txBody>
          <a:bodyPr wrap="square" rtlCol="0">
            <a:spAutoFit/>
          </a:bodyPr>
          <a:lstStyle/>
          <a:p>
            <a:pPr algn="ctr"/>
            <a:r>
              <a:rPr lang="en-US" altLang="zh-CN" dirty="0" smtClean="0"/>
              <a:t>Epoch=2</a:t>
            </a:r>
            <a:endParaRPr lang="zh-CN" altLang="en-US" dirty="0"/>
          </a:p>
        </p:txBody>
      </p:sp>
      <p:sp>
        <p:nvSpPr>
          <p:cNvPr id="14" name="椭圆 13"/>
          <p:cNvSpPr/>
          <p:nvPr/>
        </p:nvSpPr>
        <p:spPr>
          <a:xfrm>
            <a:off x="5125843" y="3111190"/>
            <a:ext cx="858644" cy="3791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rgbClr val="FF0000"/>
                </a:solidFill>
              </a:rPr>
              <a:t>2</a:t>
            </a:r>
            <a:r>
              <a:rPr lang="en-US" altLang="zh-CN" dirty="0" smtClean="0"/>
              <a:t>:5</a:t>
            </a:r>
            <a:endParaRPr lang="zh-CN" altLang="en-US" dirty="0"/>
          </a:p>
        </p:txBody>
      </p:sp>
      <p:sp>
        <p:nvSpPr>
          <p:cNvPr id="15" name="椭圆 14"/>
          <p:cNvSpPr/>
          <p:nvPr/>
        </p:nvSpPr>
        <p:spPr>
          <a:xfrm>
            <a:off x="6136887" y="3111190"/>
            <a:ext cx="858644" cy="3791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rgbClr val="FF0000"/>
                </a:solidFill>
              </a:rPr>
              <a:t>2</a:t>
            </a:r>
            <a:r>
              <a:rPr lang="en-US" altLang="zh-CN" dirty="0" smtClean="0"/>
              <a:t>:7</a:t>
            </a:r>
            <a:endParaRPr lang="zh-CN" altLang="en-US" dirty="0"/>
          </a:p>
        </p:txBody>
      </p:sp>
      <p:sp>
        <p:nvSpPr>
          <p:cNvPr id="16" name="椭圆 15"/>
          <p:cNvSpPr/>
          <p:nvPr/>
        </p:nvSpPr>
        <p:spPr>
          <a:xfrm>
            <a:off x="5125843" y="3940097"/>
            <a:ext cx="858644" cy="3791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rgbClr val="FF0000"/>
                </a:solidFill>
              </a:rPr>
              <a:t>2</a:t>
            </a:r>
            <a:r>
              <a:rPr lang="en-US" altLang="zh-CN" dirty="0" smtClean="0"/>
              <a:t>:6</a:t>
            </a:r>
            <a:endParaRPr lang="zh-CN" altLang="en-US" dirty="0"/>
          </a:p>
        </p:txBody>
      </p:sp>
      <p:sp>
        <p:nvSpPr>
          <p:cNvPr id="17" name="椭圆 16"/>
          <p:cNvSpPr/>
          <p:nvPr/>
        </p:nvSpPr>
        <p:spPr>
          <a:xfrm>
            <a:off x="6136887" y="3940097"/>
            <a:ext cx="858644" cy="3791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rgbClr val="FF0000"/>
                </a:solidFill>
              </a:rPr>
              <a:t>2</a:t>
            </a:r>
            <a:r>
              <a:rPr lang="en-US" altLang="zh-CN" dirty="0" smtClean="0"/>
              <a:t>:8</a:t>
            </a:r>
            <a:endParaRPr lang="zh-CN" altLang="en-US" dirty="0"/>
          </a:p>
        </p:txBody>
      </p:sp>
      <p:cxnSp>
        <p:nvCxnSpPr>
          <p:cNvPr id="19" name="直接连接符 18"/>
          <p:cNvCxnSpPr/>
          <p:nvPr/>
        </p:nvCxnSpPr>
        <p:spPr>
          <a:xfrm flipV="1">
            <a:off x="1806499" y="3323059"/>
            <a:ext cx="5876692" cy="33453"/>
          </a:xfrm>
          <a:prstGeom prst="line">
            <a:avLst/>
          </a:prstGeom>
          <a:ln>
            <a:solidFill>
              <a:schemeClr val="accent1"/>
            </a:solidFill>
            <a:prstDash val="sysDot"/>
            <a:headEnd type="none"/>
            <a:tailEnd type="arrow"/>
          </a:ln>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0" y="3160698"/>
            <a:ext cx="1869688" cy="369332"/>
          </a:xfrm>
          <a:prstGeom prst="rect">
            <a:avLst/>
          </a:prstGeom>
          <a:noFill/>
        </p:spPr>
        <p:txBody>
          <a:bodyPr wrap="square" rtlCol="0">
            <a:spAutoFit/>
          </a:bodyPr>
          <a:lstStyle/>
          <a:p>
            <a:pPr algn="ctr"/>
            <a:r>
              <a:rPr lang="en-US" altLang="zh-CN" dirty="0" smtClean="0"/>
              <a:t>worker1</a:t>
            </a:r>
            <a:endParaRPr lang="zh-CN" altLang="en-US" dirty="0"/>
          </a:p>
        </p:txBody>
      </p:sp>
      <p:sp>
        <p:nvSpPr>
          <p:cNvPr id="21" name="文本框 20"/>
          <p:cNvSpPr txBox="1"/>
          <p:nvPr/>
        </p:nvSpPr>
        <p:spPr>
          <a:xfrm>
            <a:off x="0" y="3955481"/>
            <a:ext cx="1869688" cy="369332"/>
          </a:xfrm>
          <a:prstGeom prst="rect">
            <a:avLst/>
          </a:prstGeom>
          <a:noFill/>
        </p:spPr>
        <p:txBody>
          <a:bodyPr wrap="square" rtlCol="0">
            <a:spAutoFit/>
          </a:bodyPr>
          <a:lstStyle/>
          <a:p>
            <a:pPr algn="ctr"/>
            <a:r>
              <a:rPr lang="en-US" altLang="zh-CN" dirty="0" smtClean="0"/>
              <a:t>worker2</a:t>
            </a:r>
            <a:endParaRPr lang="zh-CN" altLang="en-US" dirty="0"/>
          </a:p>
        </p:txBody>
      </p:sp>
      <p:cxnSp>
        <p:nvCxnSpPr>
          <p:cNvPr id="22" name="直接连接符 21"/>
          <p:cNvCxnSpPr/>
          <p:nvPr/>
        </p:nvCxnSpPr>
        <p:spPr>
          <a:xfrm flipV="1">
            <a:off x="1812075" y="4140147"/>
            <a:ext cx="5876692" cy="33453"/>
          </a:xfrm>
          <a:prstGeom prst="line">
            <a:avLst/>
          </a:prstGeom>
          <a:ln>
            <a:prstDash val="sysDot"/>
            <a:tailEnd type="arrow"/>
          </a:ln>
        </p:spPr>
        <p:style>
          <a:lnRef idx="2">
            <a:schemeClr val="accent1"/>
          </a:lnRef>
          <a:fillRef idx="0">
            <a:schemeClr val="accent1"/>
          </a:fillRef>
          <a:effectRef idx="1">
            <a:schemeClr val="accent1"/>
          </a:effectRef>
          <a:fontRef idx="minor">
            <a:schemeClr val="tx1"/>
          </a:fontRef>
        </p:style>
      </p:cxnSp>
      <p:sp>
        <p:nvSpPr>
          <p:cNvPr id="23" name="文本框 22"/>
          <p:cNvSpPr txBox="1"/>
          <p:nvPr/>
        </p:nvSpPr>
        <p:spPr>
          <a:xfrm>
            <a:off x="1806499" y="5006022"/>
            <a:ext cx="2908610" cy="369332"/>
          </a:xfrm>
          <a:prstGeom prst="rect">
            <a:avLst/>
          </a:prstGeom>
          <a:noFill/>
        </p:spPr>
        <p:txBody>
          <a:bodyPr wrap="square" rtlCol="0">
            <a:spAutoFit/>
          </a:bodyPr>
          <a:lstStyle/>
          <a:p>
            <a:pPr algn="ctr"/>
            <a:r>
              <a:rPr lang="en-US" altLang="zh-CN" dirty="0" smtClean="0"/>
              <a:t>T1-&gt;T2-&gt;T3-&gt;T4</a:t>
            </a:r>
            <a:endParaRPr lang="zh-CN" altLang="en-US" dirty="0"/>
          </a:p>
        </p:txBody>
      </p:sp>
      <p:cxnSp>
        <p:nvCxnSpPr>
          <p:cNvPr id="25" name="直接箭头连接符 24"/>
          <p:cNvCxnSpPr>
            <a:stCxn id="6" idx="4"/>
            <a:endCxn id="7" idx="0"/>
          </p:cNvCxnSpPr>
          <p:nvPr/>
        </p:nvCxnSpPr>
        <p:spPr>
          <a:xfrm flipH="1">
            <a:off x="2693019" y="3490332"/>
            <a:ext cx="1011044" cy="449765"/>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26" name="文本框 25"/>
          <p:cNvSpPr txBox="1"/>
          <p:nvPr/>
        </p:nvSpPr>
        <p:spPr>
          <a:xfrm>
            <a:off x="3352801" y="2776654"/>
            <a:ext cx="866078" cy="369332"/>
          </a:xfrm>
          <a:prstGeom prst="rect">
            <a:avLst/>
          </a:prstGeom>
          <a:noFill/>
        </p:spPr>
        <p:txBody>
          <a:bodyPr wrap="square" rtlCol="0">
            <a:spAutoFit/>
          </a:bodyPr>
          <a:lstStyle/>
          <a:p>
            <a:r>
              <a:rPr lang="en-US" altLang="zh-CN" dirty="0" smtClean="0"/>
              <a:t>T2:R(a)</a:t>
            </a:r>
            <a:endParaRPr lang="zh-CN" altLang="en-US" dirty="0"/>
          </a:p>
        </p:txBody>
      </p:sp>
      <p:sp>
        <p:nvSpPr>
          <p:cNvPr id="27" name="文本框 26"/>
          <p:cNvSpPr txBox="1"/>
          <p:nvPr/>
        </p:nvSpPr>
        <p:spPr>
          <a:xfrm>
            <a:off x="2286002" y="4389862"/>
            <a:ext cx="866078" cy="369332"/>
          </a:xfrm>
          <a:prstGeom prst="rect">
            <a:avLst/>
          </a:prstGeom>
          <a:noFill/>
        </p:spPr>
        <p:txBody>
          <a:bodyPr wrap="square" rtlCol="0">
            <a:spAutoFit/>
          </a:bodyPr>
          <a:lstStyle/>
          <a:p>
            <a:r>
              <a:rPr lang="en-US" altLang="zh-CN" dirty="0" smtClean="0"/>
              <a:t>T3:W(a)</a:t>
            </a:r>
            <a:endParaRPr lang="zh-CN" altLang="en-US" dirty="0"/>
          </a:p>
        </p:txBody>
      </p:sp>
      <p:sp>
        <p:nvSpPr>
          <p:cNvPr id="28" name="文本框 27"/>
          <p:cNvSpPr txBox="1"/>
          <p:nvPr/>
        </p:nvSpPr>
        <p:spPr>
          <a:xfrm>
            <a:off x="2285999" y="2750785"/>
            <a:ext cx="814039" cy="369332"/>
          </a:xfrm>
          <a:prstGeom prst="rect">
            <a:avLst/>
          </a:prstGeom>
          <a:noFill/>
        </p:spPr>
        <p:txBody>
          <a:bodyPr wrap="square" rtlCol="0">
            <a:spAutoFit/>
          </a:bodyPr>
          <a:lstStyle/>
          <a:p>
            <a:r>
              <a:rPr lang="en-US" altLang="zh-CN" dirty="0" smtClean="0"/>
              <a:t>T1:R(b)</a:t>
            </a:r>
            <a:endParaRPr lang="zh-CN" altLang="en-US" dirty="0"/>
          </a:p>
        </p:txBody>
      </p:sp>
      <p:sp>
        <p:nvSpPr>
          <p:cNvPr id="29" name="文本框 28"/>
          <p:cNvSpPr txBox="1"/>
          <p:nvPr/>
        </p:nvSpPr>
        <p:spPr>
          <a:xfrm>
            <a:off x="3324921" y="4414533"/>
            <a:ext cx="912544" cy="369332"/>
          </a:xfrm>
          <a:prstGeom prst="rect">
            <a:avLst/>
          </a:prstGeom>
          <a:noFill/>
        </p:spPr>
        <p:txBody>
          <a:bodyPr wrap="square" rtlCol="0">
            <a:spAutoFit/>
          </a:bodyPr>
          <a:lstStyle/>
          <a:p>
            <a:r>
              <a:rPr lang="en-US" altLang="zh-CN" dirty="0" smtClean="0"/>
              <a:t>T4:W(b)</a:t>
            </a:r>
            <a:endParaRPr lang="zh-CN" altLang="en-US" dirty="0"/>
          </a:p>
        </p:txBody>
      </p:sp>
      <p:cxnSp>
        <p:nvCxnSpPr>
          <p:cNvPr id="31" name="直接箭头连接符 30"/>
          <p:cNvCxnSpPr>
            <a:stCxn id="8" idx="0"/>
          </p:cNvCxnSpPr>
          <p:nvPr/>
        </p:nvCxnSpPr>
        <p:spPr>
          <a:xfrm flipH="1" flipV="1">
            <a:off x="2693019" y="3530030"/>
            <a:ext cx="1011044" cy="4100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文本框 31"/>
          <p:cNvSpPr txBox="1"/>
          <p:nvPr/>
        </p:nvSpPr>
        <p:spPr>
          <a:xfrm>
            <a:off x="3152080" y="1970716"/>
            <a:ext cx="2908610" cy="369332"/>
          </a:xfrm>
          <a:prstGeom prst="rect">
            <a:avLst/>
          </a:prstGeom>
          <a:noFill/>
        </p:spPr>
        <p:txBody>
          <a:bodyPr wrap="square" rtlCol="0">
            <a:spAutoFit/>
          </a:bodyPr>
          <a:lstStyle/>
          <a:p>
            <a:pPr algn="ctr"/>
            <a:r>
              <a:rPr lang="en-US" altLang="zh-CN" dirty="0" smtClean="0"/>
              <a:t>TID=</a:t>
            </a:r>
            <a:r>
              <a:rPr lang="en-US" altLang="zh-CN" dirty="0" err="1" smtClean="0"/>
              <a:t>Epoch:Seq</a:t>
            </a:r>
            <a:endParaRPr lang="zh-CN" altLang="en-US" dirty="0"/>
          </a:p>
        </p:txBody>
      </p:sp>
      <p:sp>
        <p:nvSpPr>
          <p:cNvPr id="33" name="文本框 32"/>
          <p:cNvSpPr txBox="1"/>
          <p:nvPr/>
        </p:nvSpPr>
        <p:spPr>
          <a:xfrm>
            <a:off x="-3717" y="2409561"/>
            <a:ext cx="1869688" cy="369332"/>
          </a:xfrm>
          <a:prstGeom prst="rect">
            <a:avLst/>
          </a:prstGeom>
          <a:noFill/>
        </p:spPr>
        <p:txBody>
          <a:bodyPr wrap="square" rtlCol="0">
            <a:spAutoFit/>
          </a:bodyPr>
          <a:lstStyle/>
          <a:p>
            <a:pPr algn="ctr"/>
            <a:r>
              <a:rPr lang="en-US" altLang="zh-CN" dirty="0" smtClean="0">
                <a:solidFill>
                  <a:srgbClr val="FF0000"/>
                </a:solidFill>
              </a:rPr>
              <a:t>worker0</a:t>
            </a:r>
            <a:endParaRPr lang="zh-CN" altLang="en-US" dirty="0">
              <a:solidFill>
                <a:srgbClr val="FF0000"/>
              </a:solidFill>
            </a:endParaRPr>
          </a:p>
        </p:txBody>
      </p:sp>
      <p:cxnSp>
        <p:nvCxnSpPr>
          <p:cNvPr id="34" name="直接连接符 33"/>
          <p:cNvCxnSpPr/>
          <p:nvPr/>
        </p:nvCxnSpPr>
        <p:spPr>
          <a:xfrm flipV="1">
            <a:off x="1806499" y="2538246"/>
            <a:ext cx="5876692" cy="33453"/>
          </a:xfrm>
          <a:prstGeom prst="line">
            <a:avLst/>
          </a:prstGeom>
          <a:ln>
            <a:solidFill>
              <a:schemeClr val="accent1"/>
            </a:solidFill>
            <a:prstDash val="sysDot"/>
            <a:headEnd type="none"/>
            <a:tailEnd type="arrow"/>
          </a:ln>
        </p:spPr>
        <p:style>
          <a:lnRef idx="2">
            <a:schemeClr val="accent1"/>
          </a:lnRef>
          <a:fillRef idx="0">
            <a:schemeClr val="accent1"/>
          </a:fillRef>
          <a:effectRef idx="1">
            <a:schemeClr val="accent1"/>
          </a:effectRef>
          <a:fontRef idx="minor">
            <a:schemeClr val="tx1"/>
          </a:fontRef>
        </p:style>
      </p:cxnSp>
      <p:grpSp>
        <p:nvGrpSpPr>
          <p:cNvPr id="35" name="Group 52"/>
          <p:cNvGrpSpPr/>
          <p:nvPr/>
        </p:nvGrpSpPr>
        <p:grpSpPr>
          <a:xfrm>
            <a:off x="7844882" y="2690772"/>
            <a:ext cx="709964" cy="909616"/>
            <a:chOff x="1653183" y="4276453"/>
            <a:chExt cx="1646679" cy="1756047"/>
          </a:xfrm>
        </p:grpSpPr>
        <p:pic>
          <p:nvPicPr>
            <p:cNvPr id="36" name="Picture 5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653183" y="4276453"/>
              <a:ext cx="1646679" cy="995245"/>
            </a:xfrm>
            <a:prstGeom prst="rect">
              <a:avLst/>
            </a:prstGeom>
          </p:spPr>
        </p:pic>
        <p:pic>
          <p:nvPicPr>
            <p:cNvPr id="37" name="Picture 51"/>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974442" y="4762500"/>
              <a:ext cx="1270000" cy="1270000"/>
            </a:xfrm>
            <a:prstGeom prst="rect">
              <a:avLst/>
            </a:prstGeom>
          </p:spPr>
        </p:pic>
      </p:grpSp>
      <p:grpSp>
        <p:nvGrpSpPr>
          <p:cNvPr id="38" name="Group 52"/>
          <p:cNvGrpSpPr/>
          <p:nvPr/>
        </p:nvGrpSpPr>
        <p:grpSpPr>
          <a:xfrm>
            <a:off x="7865324" y="3542264"/>
            <a:ext cx="709964" cy="909616"/>
            <a:chOff x="1653183" y="4276453"/>
            <a:chExt cx="1646679" cy="1756047"/>
          </a:xfrm>
        </p:grpSpPr>
        <p:pic>
          <p:nvPicPr>
            <p:cNvPr id="39" name="Picture 5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653183" y="4276453"/>
              <a:ext cx="1646679" cy="995245"/>
            </a:xfrm>
            <a:prstGeom prst="rect">
              <a:avLst/>
            </a:prstGeom>
          </p:spPr>
        </p:pic>
        <p:pic>
          <p:nvPicPr>
            <p:cNvPr id="40" name="Picture 51"/>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974442" y="4762500"/>
              <a:ext cx="1270000" cy="1270000"/>
            </a:xfrm>
            <a:prstGeom prst="rect">
              <a:avLst/>
            </a:prstGeom>
          </p:spPr>
        </p:pic>
      </p:grpSp>
    </p:spTree>
    <p:extLst>
      <p:ext uri="{BB962C8B-B14F-4D97-AF65-F5344CB8AC3E}">
        <p14:creationId xmlns:p14="http://schemas.microsoft.com/office/powerpoint/2010/main" val="309861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3798"/>
            <a:ext cx="8229600" cy="1143000"/>
          </a:xfrm>
        </p:spPr>
        <p:txBody>
          <a:bodyPr>
            <a:normAutofit/>
          </a:bodyPr>
          <a:lstStyle/>
          <a:p>
            <a:r>
              <a:rPr lang="en-US" dirty="0" smtClean="0"/>
              <a:t>Executing/committing transactions</a:t>
            </a:r>
            <a:endParaRPr lang="en-US" dirty="0"/>
          </a:p>
        </p:txBody>
      </p:sp>
      <p:sp>
        <p:nvSpPr>
          <p:cNvPr id="3" name="Slide Number Placeholder 2"/>
          <p:cNvSpPr>
            <a:spLocks noGrp="1"/>
          </p:cNvSpPr>
          <p:nvPr>
            <p:ph type="sldNum" sz="quarter" idx="12"/>
          </p:nvPr>
        </p:nvSpPr>
        <p:spPr/>
        <p:txBody>
          <a:bodyPr/>
          <a:lstStyle/>
          <a:p>
            <a:fld id="{759DD0F1-4F51-5A43-ACDB-1A0BA498B5F5}" type="slidenum">
              <a:rPr lang="en-US" smtClean="0"/>
              <a:t>19</a:t>
            </a:fld>
            <a:endParaRPr lang="en-US"/>
          </a:p>
        </p:txBody>
      </p:sp>
    </p:spTree>
    <p:extLst>
      <p:ext uri="{BB962C8B-B14F-4D97-AF65-F5344CB8AC3E}">
        <p14:creationId xmlns:p14="http://schemas.microsoft.com/office/powerpoint/2010/main" val="2818030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Optimistic Concurrency Control</a:t>
            </a:r>
            <a:endParaRPr lang="en-US" dirty="0"/>
          </a:p>
        </p:txBody>
      </p:sp>
      <p:sp>
        <p:nvSpPr>
          <p:cNvPr id="4" name="Slide Number Placeholder 3"/>
          <p:cNvSpPr>
            <a:spLocks noGrp="1"/>
          </p:cNvSpPr>
          <p:nvPr>
            <p:ph type="sldNum" sz="quarter" idx="12"/>
          </p:nvPr>
        </p:nvSpPr>
        <p:spPr/>
        <p:txBody>
          <a:bodyPr/>
          <a:lstStyle/>
          <a:p>
            <a:fld id="{759DD0F1-4F51-5A43-ACDB-1A0BA498B5F5}" type="slidenum">
              <a:rPr lang="en-US" smtClean="0"/>
              <a:t>2</a:t>
            </a:fld>
            <a:endParaRPr lang="en-US"/>
          </a:p>
        </p:txBody>
      </p:sp>
      <p:sp>
        <p:nvSpPr>
          <p:cNvPr id="7" name="内容占位符 6"/>
          <p:cNvSpPr>
            <a:spLocks noGrp="1"/>
          </p:cNvSpPr>
          <p:nvPr>
            <p:ph idx="1"/>
          </p:nvPr>
        </p:nvSpPr>
        <p:spPr>
          <a:xfrm>
            <a:off x="457200" y="1600199"/>
            <a:ext cx="8229600" cy="5121275"/>
          </a:xfrm>
        </p:spPr>
        <p:txBody>
          <a:bodyPr>
            <a:normAutofit/>
          </a:bodyPr>
          <a:lstStyle/>
          <a:p>
            <a:r>
              <a:rPr lang="en-US" altLang="zh-CN" dirty="0" smtClean="0"/>
              <a:t>Assume </a:t>
            </a:r>
            <a:r>
              <a:rPr lang="en-US" altLang="zh-CN" dirty="0"/>
              <a:t>that multiple </a:t>
            </a:r>
            <a:r>
              <a:rPr lang="en-US" altLang="zh-CN" dirty="0" err="1" smtClean="0"/>
              <a:t>txns</a:t>
            </a:r>
            <a:r>
              <a:rPr lang="en-US" altLang="zh-CN" dirty="0" smtClean="0"/>
              <a:t> </a:t>
            </a:r>
            <a:r>
              <a:rPr lang="en-US" altLang="zh-CN" dirty="0"/>
              <a:t>can frequently complete without interfering with each other</a:t>
            </a:r>
            <a:r>
              <a:rPr lang="en-US" altLang="zh-CN" dirty="0" smtClean="0"/>
              <a:t>.</a:t>
            </a:r>
          </a:p>
          <a:p>
            <a:r>
              <a:rPr lang="en-US" altLang="zh-CN" dirty="0"/>
              <a:t>While running, transactions use data resources without acquiring locks on those resources. </a:t>
            </a:r>
            <a:r>
              <a:rPr lang="en-US" altLang="zh-CN" dirty="0" smtClean="0"/>
              <a:t> </a:t>
            </a:r>
          </a:p>
          <a:p>
            <a:r>
              <a:rPr lang="en-US" altLang="zh-CN" dirty="0"/>
              <a:t>When a </a:t>
            </a:r>
            <a:r>
              <a:rPr lang="en-US" altLang="zh-CN" dirty="0" err="1"/>
              <a:t>txn</a:t>
            </a:r>
            <a:r>
              <a:rPr lang="en-US" altLang="zh-CN" dirty="0"/>
              <a:t> commits, the DBMS verifies that there are no conflicts</a:t>
            </a:r>
            <a:r>
              <a:rPr lang="en-US" altLang="zh-CN" dirty="0" smtClean="0"/>
              <a:t>.</a:t>
            </a:r>
          </a:p>
          <a:p>
            <a:pPr marL="0" indent="0">
              <a:buNone/>
            </a:pPr>
            <a:r>
              <a:rPr lang="en-US" altLang="zh-CN" dirty="0"/>
              <a:t>First </a:t>
            </a:r>
            <a:r>
              <a:rPr lang="en-US" altLang="zh-CN" dirty="0">
                <a:hlinkClick r:id="rId3"/>
              </a:rPr>
              <a:t>proposed</a:t>
            </a:r>
            <a:r>
              <a:rPr lang="en-US" altLang="zh-CN" dirty="0"/>
              <a:t> in 1981 at CMU by </a:t>
            </a:r>
            <a:r>
              <a:rPr lang="en-US" altLang="zh-CN" dirty="0">
                <a:solidFill>
                  <a:srgbClr val="FF0000"/>
                </a:solidFill>
                <a:hlinkClick r:id="rId4"/>
              </a:rPr>
              <a:t>H.T. Kung</a:t>
            </a:r>
            <a:r>
              <a:rPr lang="en-US" altLang="zh-CN" dirty="0"/>
              <a:t>. </a:t>
            </a:r>
            <a:endParaRPr lang="en-US" altLang="zh-CN" dirty="0" smtClean="0"/>
          </a:p>
        </p:txBody>
      </p:sp>
      <p:pic>
        <p:nvPicPr>
          <p:cNvPr id="19" name="图片 18"/>
          <p:cNvPicPr>
            <a:picLocks noChangeAspect="1"/>
          </p:cNvPicPr>
          <p:nvPr/>
        </p:nvPicPr>
        <p:blipFill>
          <a:blip r:embed="rId5"/>
          <a:stretch>
            <a:fillRect/>
          </a:stretch>
        </p:blipFill>
        <p:spPr>
          <a:xfrm>
            <a:off x="2362466" y="1235891"/>
            <a:ext cx="4190734" cy="5254580"/>
          </a:xfrm>
          <a:prstGeom prst="rect">
            <a:avLst/>
          </a:prstGeom>
        </p:spPr>
      </p:pic>
    </p:spTree>
    <p:extLst>
      <p:ext uri="{BB962C8B-B14F-4D97-AF65-F5344CB8AC3E}">
        <p14:creationId xmlns:p14="http://schemas.microsoft.com/office/powerpoint/2010/main" val="344663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Pre-commit execution</a:t>
            </a:r>
            <a:endParaRPr lang="en-US" dirty="0"/>
          </a:p>
        </p:txBody>
      </p:sp>
      <p:sp>
        <p:nvSpPr>
          <p:cNvPr id="3" name="Content Placeholder 2"/>
          <p:cNvSpPr>
            <a:spLocks noGrp="1"/>
          </p:cNvSpPr>
          <p:nvPr>
            <p:ph idx="1"/>
          </p:nvPr>
        </p:nvSpPr>
        <p:spPr/>
        <p:txBody>
          <a:bodyPr/>
          <a:lstStyle/>
          <a:p>
            <a:r>
              <a:rPr lang="en-US" b="1" dirty="0" smtClean="0"/>
              <a:t>Idea</a:t>
            </a:r>
            <a:r>
              <a:rPr lang="en-US" dirty="0" smtClean="0"/>
              <a:t>: proceed as if records will not be modified – check otherwise at commit time. </a:t>
            </a:r>
          </a:p>
          <a:p>
            <a:r>
              <a:rPr lang="en-US" dirty="0" smtClean="0"/>
              <a:t>To read record A, save the record’s TID in a local </a:t>
            </a:r>
            <a:r>
              <a:rPr lang="en-US" i="1" dirty="0" smtClean="0"/>
              <a:t>read-set</a:t>
            </a:r>
            <a:r>
              <a:rPr lang="en-US" dirty="0" smtClean="0"/>
              <a:t>, then use the value.</a:t>
            </a:r>
          </a:p>
          <a:p>
            <a:r>
              <a:rPr lang="en-US" dirty="0" smtClean="0"/>
              <a:t>To write record A, store the write in a local </a:t>
            </a:r>
            <a:r>
              <a:rPr lang="en-US" i="1" dirty="0" smtClean="0"/>
              <a:t>write-set</a:t>
            </a:r>
            <a:r>
              <a:rPr lang="en-US" dirty="0" smtClean="0"/>
              <a:t>.</a:t>
            </a:r>
          </a:p>
          <a:p>
            <a:r>
              <a:rPr lang="en-US" dirty="0" smtClean="0"/>
              <a:t>(Standard optimistic concurrency control)</a:t>
            </a:r>
            <a:endParaRPr lang="en-US" dirty="0"/>
          </a:p>
        </p:txBody>
      </p:sp>
      <p:sp>
        <p:nvSpPr>
          <p:cNvPr id="4" name="Slide Number Placeholder 3"/>
          <p:cNvSpPr>
            <a:spLocks noGrp="1"/>
          </p:cNvSpPr>
          <p:nvPr>
            <p:ph type="sldNum" sz="quarter" idx="12"/>
          </p:nvPr>
        </p:nvSpPr>
        <p:spPr/>
        <p:txBody>
          <a:bodyPr/>
          <a:lstStyle/>
          <a:p>
            <a:fld id="{759DD0F1-4F51-5A43-ACDB-1A0BA498B5F5}" type="slidenum">
              <a:rPr lang="en-US" smtClean="0"/>
              <a:t>20</a:t>
            </a:fld>
            <a:endParaRPr lang="en-US"/>
          </a:p>
        </p:txBody>
      </p:sp>
    </p:spTree>
    <p:extLst>
      <p:ext uri="{BB962C8B-B14F-4D97-AF65-F5344CB8AC3E}">
        <p14:creationId xmlns:p14="http://schemas.microsoft.com/office/powerpoint/2010/main" val="37211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Protocol</a:t>
            </a:r>
            <a:endParaRPr lang="en-US" dirty="0"/>
          </a:p>
        </p:txBody>
      </p:sp>
      <p:sp>
        <p:nvSpPr>
          <p:cNvPr id="3" name="Content Placeholder 2"/>
          <p:cNvSpPr>
            <a:spLocks noGrp="1"/>
          </p:cNvSpPr>
          <p:nvPr>
            <p:ph idx="1"/>
          </p:nvPr>
        </p:nvSpPr>
        <p:spPr/>
        <p:txBody>
          <a:bodyPr>
            <a:normAutofit/>
          </a:bodyPr>
          <a:lstStyle/>
          <a:p>
            <a:r>
              <a:rPr lang="en-US" b="1" dirty="0" smtClean="0">
                <a:solidFill>
                  <a:schemeClr val="accent6"/>
                </a:solidFill>
              </a:rPr>
              <a:t>Phase 1</a:t>
            </a:r>
            <a:r>
              <a:rPr lang="en-US" b="1" dirty="0" smtClean="0"/>
              <a:t>: </a:t>
            </a:r>
            <a:r>
              <a:rPr lang="en-US" dirty="0" smtClean="0"/>
              <a:t>Lock (in global order) all records in the write set. </a:t>
            </a:r>
          </a:p>
          <a:p>
            <a:pPr lvl="1"/>
            <a:r>
              <a:rPr lang="en-US" dirty="0" smtClean="0">
                <a:solidFill>
                  <a:srgbClr val="FF0000"/>
                </a:solidFill>
              </a:rPr>
              <a:t>Read the current epoch.</a:t>
            </a:r>
          </a:p>
          <a:p>
            <a:r>
              <a:rPr lang="en-US" b="1" dirty="0" smtClean="0">
                <a:solidFill>
                  <a:schemeClr val="accent2"/>
                </a:solidFill>
              </a:rPr>
              <a:t>Phase 2</a:t>
            </a:r>
            <a:r>
              <a:rPr lang="en-US" b="1" dirty="0" smtClean="0"/>
              <a:t>: </a:t>
            </a:r>
            <a:r>
              <a:rPr lang="en-US" dirty="0" smtClean="0"/>
              <a:t>Validate records in read set.</a:t>
            </a:r>
          </a:p>
          <a:p>
            <a:pPr lvl="1"/>
            <a:r>
              <a:rPr lang="en-US" dirty="0" smtClean="0"/>
              <a:t>Abort if record’s TID changed or lock is held (by another transaction).</a:t>
            </a:r>
          </a:p>
          <a:p>
            <a:r>
              <a:rPr lang="en-US" b="1" dirty="0" smtClean="0">
                <a:solidFill>
                  <a:schemeClr val="accent1"/>
                </a:solidFill>
              </a:rPr>
              <a:t>Phase 3</a:t>
            </a:r>
            <a:r>
              <a:rPr lang="en-US" b="1" dirty="0" smtClean="0"/>
              <a:t>:</a:t>
            </a:r>
            <a:r>
              <a:rPr lang="en-US" dirty="0" smtClean="0"/>
              <a:t> Pick TID and perform writes.</a:t>
            </a:r>
          </a:p>
          <a:p>
            <a:pPr lvl="1"/>
            <a:r>
              <a:rPr lang="en-US" dirty="0" smtClean="0"/>
              <a:t>Use the epoch recorded in Phase 1 for the TID.</a:t>
            </a:r>
          </a:p>
          <a:p>
            <a:pPr marL="0" indent="0">
              <a:buNone/>
            </a:pPr>
            <a:endParaRPr lang="en-US" dirty="0"/>
          </a:p>
        </p:txBody>
      </p:sp>
      <p:sp>
        <p:nvSpPr>
          <p:cNvPr id="4" name="Slide Number Placeholder 3"/>
          <p:cNvSpPr>
            <a:spLocks noGrp="1"/>
          </p:cNvSpPr>
          <p:nvPr>
            <p:ph type="sldNum" sz="quarter" idx="12"/>
          </p:nvPr>
        </p:nvSpPr>
        <p:spPr/>
        <p:txBody>
          <a:bodyPr/>
          <a:lstStyle/>
          <a:p>
            <a:fld id="{759DD0F1-4F51-5A43-ACDB-1A0BA498B5F5}" type="slidenum">
              <a:rPr lang="en-US" smtClean="0"/>
              <a:t>21</a:t>
            </a:fld>
            <a:endParaRPr lang="en-US"/>
          </a:p>
        </p:txBody>
      </p:sp>
    </p:spTree>
    <p:extLst>
      <p:ext uri="{BB962C8B-B14F-4D97-AF65-F5344CB8AC3E}">
        <p14:creationId xmlns:p14="http://schemas.microsoft.com/office/powerpoint/2010/main" val="371279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1657" y="421432"/>
            <a:ext cx="6191251" cy="2308324"/>
          </a:xfrm>
          <a:prstGeom prst="rect">
            <a:avLst/>
          </a:prstGeom>
        </p:spPr>
        <p:txBody>
          <a:bodyPr wrap="square">
            <a:spAutoFit/>
          </a:bodyPr>
          <a:lstStyle/>
          <a:p>
            <a:r>
              <a:rPr lang="en-US" b="1" dirty="0">
                <a:solidFill>
                  <a:schemeClr val="accent6"/>
                </a:solidFill>
                <a:latin typeface="Courier"/>
                <a:cs typeface="Courier"/>
              </a:rPr>
              <a:t>// Phase 1</a:t>
            </a:r>
          </a:p>
          <a:p>
            <a:r>
              <a:rPr lang="en-US" dirty="0">
                <a:latin typeface="Courier"/>
                <a:cs typeface="Courier"/>
              </a:rPr>
              <a:t>for w, v in </a:t>
            </a:r>
            <a:r>
              <a:rPr lang="en-US" dirty="0" err="1">
                <a:latin typeface="Courier"/>
                <a:cs typeface="Courier"/>
              </a:rPr>
              <a:t>WriteSet</a:t>
            </a:r>
            <a:r>
              <a:rPr lang="en-US" dirty="0">
                <a:latin typeface="Courier"/>
                <a:cs typeface="Courier"/>
              </a:rPr>
              <a:t> {</a:t>
            </a:r>
          </a:p>
          <a:p>
            <a:r>
              <a:rPr lang="en-US" dirty="0">
                <a:latin typeface="Courier"/>
                <a:cs typeface="Courier"/>
              </a:rPr>
              <a:t>    Lock(w)</a:t>
            </a:r>
            <a:r>
              <a:rPr lang="en-US" dirty="0" smtClean="0">
                <a:latin typeface="Courier"/>
                <a:cs typeface="Courier"/>
              </a:rPr>
              <a:t>; // use a lock bit in TID</a:t>
            </a:r>
            <a:endParaRPr lang="en-US" dirty="0">
              <a:latin typeface="Courier"/>
              <a:cs typeface="Courier"/>
            </a:endParaRPr>
          </a:p>
          <a:p>
            <a:r>
              <a:rPr lang="en-US" dirty="0">
                <a:latin typeface="Courier"/>
                <a:cs typeface="Courier"/>
              </a:rPr>
              <a:t>}</a:t>
            </a:r>
          </a:p>
          <a:p>
            <a:endParaRPr lang="en-US" dirty="0" smtClean="0">
              <a:latin typeface="Courier"/>
              <a:cs typeface="Courier"/>
            </a:endParaRPr>
          </a:p>
          <a:p>
            <a:r>
              <a:rPr lang="en-US" b="1" dirty="0" smtClean="0">
                <a:latin typeface="Courier"/>
                <a:cs typeface="Courier"/>
              </a:rPr>
              <a:t>Fence</a:t>
            </a:r>
            <a:r>
              <a:rPr lang="en-US" dirty="0" smtClean="0">
                <a:latin typeface="Courier"/>
                <a:cs typeface="Courier"/>
              </a:rPr>
              <a:t>(); // compiler-only on x86</a:t>
            </a:r>
            <a:endParaRPr lang="en-US" dirty="0">
              <a:latin typeface="Courier"/>
              <a:cs typeface="Courier"/>
            </a:endParaRPr>
          </a:p>
          <a:p>
            <a:r>
              <a:rPr lang="en-US" dirty="0">
                <a:latin typeface="Courier"/>
                <a:cs typeface="Courier"/>
              </a:rPr>
              <a:t>e = </a:t>
            </a:r>
            <a:r>
              <a:rPr lang="en-US" dirty="0" err="1" smtClean="0">
                <a:latin typeface="Courier"/>
                <a:cs typeface="Courier"/>
              </a:rPr>
              <a:t>Global_Epoch</a:t>
            </a:r>
            <a:r>
              <a:rPr lang="en-US" dirty="0" smtClean="0">
                <a:latin typeface="Courier"/>
                <a:cs typeface="Courier"/>
              </a:rPr>
              <a:t>; // serialization point</a:t>
            </a:r>
          </a:p>
          <a:p>
            <a:r>
              <a:rPr lang="en-US" b="1" dirty="0" smtClean="0">
                <a:latin typeface="Courier"/>
                <a:cs typeface="Courier"/>
              </a:rPr>
              <a:t>Fence</a:t>
            </a:r>
            <a:r>
              <a:rPr lang="en-US" dirty="0">
                <a:latin typeface="Courier"/>
                <a:cs typeface="Courier"/>
              </a:rPr>
              <a:t>(); // compiler-only on </a:t>
            </a:r>
            <a:r>
              <a:rPr lang="en-US" dirty="0" smtClean="0">
                <a:latin typeface="Courier"/>
                <a:cs typeface="Courier"/>
              </a:rPr>
              <a:t>x86</a:t>
            </a:r>
          </a:p>
        </p:txBody>
      </p:sp>
      <p:sp>
        <p:nvSpPr>
          <p:cNvPr id="2" name="Rectangle 1"/>
          <p:cNvSpPr/>
          <p:nvPr/>
        </p:nvSpPr>
        <p:spPr>
          <a:xfrm>
            <a:off x="1481656" y="2821981"/>
            <a:ext cx="5947843" cy="1754327"/>
          </a:xfrm>
          <a:prstGeom prst="rect">
            <a:avLst/>
          </a:prstGeom>
        </p:spPr>
        <p:txBody>
          <a:bodyPr wrap="square">
            <a:spAutoFit/>
          </a:bodyPr>
          <a:lstStyle/>
          <a:p>
            <a:r>
              <a:rPr lang="en-US" b="1" dirty="0">
                <a:solidFill>
                  <a:schemeClr val="accent2"/>
                </a:solidFill>
                <a:latin typeface="Courier"/>
                <a:cs typeface="Courier"/>
              </a:rPr>
              <a:t>// Phase 2</a:t>
            </a:r>
          </a:p>
          <a:p>
            <a:r>
              <a:rPr lang="en-US" dirty="0">
                <a:latin typeface="Courier"/>
                <a:cs typeface="Courier"/>
              </a:rPr>
              <a:t>for r, t in </a:t>
            </a:r>
            <a:r>
              <a:rPr lang="en-US" dirty="0" err="1">
                <a:latin typeface="Courier"/>
                <a:cs typeface="Courier"/>
              </a:rPr>
              <a:t>ReadSet</a:t>
            </a:r>
            <a:r>
              <a:rPr lang="en-US" dirty="0">
                <a:latin typeface="Courier"/>
                <a:cs typeface="Courier"/>
              </a:rPr>
              <a:t> {</a:t>
            </a:r>
          </a:p>
          <a:p>
            <a:r>
              <a:rPr lang="en-US" dirty="0">
                <a:latin typeface="Courier"/>
                <a:cs typeface="Courier"/>
              </a:rPr>
              <a:t>    Validate(r, t); // </a:t>
            </a:r>
            <a:r>
              <a:rPr lang="en-US" dirty="0" smtClean="0">
                <a:latin typeface="Courier"/>
                <a:cs typeface="Courier"/>
              </a:rPr>
              <a:t>abort if fails</a:t>
            </a:r>
            <a:endParaRPr lang="en-US" dirty="0">
              <a:latin typeface="Courier"/>
              <a:cs typeface="Courier"/>
            </a:endParaRPr>
          </a:p>
          <a:p>
            <a:r>
              <a:rPr lang="en-US" dirty="0">
                <a:latin typeface="Courier"/>
                <a:cs typeface="Courier"/>
              </a:rPr>
              <a:t>}</a:t>
            </a:r>
          </a:p>
          <a:p>
            <a:endParaRPr lang="en-US" dirty="0">
              <a:latin typeface="Courier"/>
              <a:cs typeface="Courier"/>
            </a:endParaRPr>
          </a:p>
          <a:p>
            <a:r>
              <a:rPr lang="en-US" dirty="0" err="1">
                <a:latin typeface="Courier"/>
                <a:cs typeface="Courier"/>
              </a:rPr>
              <a:t>tid</a:t>
            </a:r>
            <a:r>
              <a:rPr lang="en-US" dirty="0">
                <a:latin typeface="Courier"/>
                <a:cs typeface="Courier"/>
              </a:rPr>
              <a:t> = </a:t>
            </a:r>
            <a:r>
              <a:rPr lang="en-US" dirty="0" err="1">
                <a:latin typeface="Courier"/>
                <a:cs typeface="Courier"/>
              </a:rPr>
              <a:t>Generate_TID</a:t>
            </a:r>
            <a:r>
              <a:rPr lang="en-US" dirty="0">
                <a:latin typeface="Courier"/>
                <a:cs typeface="Courier"/>
              </a:rPr>
              <a:t>(</a:t>
            </a:r>
            <a:r>
              <a:rPr lang="en-US" dirty="0" err="1">
                <a:latin typeface="Courier"/>
                <a:cs typeface="Courier"/>
              </a:rPr>
              <a:t>ReadSet</a:t>
            </a:r>
            <a:r>
              <a:rPr lang="en-US" dirty="0">
                <a:latin typeface="Courier"/>
                <a:cs typeface="Courier"/>
              </a:rPr>
              <a:t>, </a:t>
            </a:r>
            <a:r>
              <a:rPr lang="en-US" dirty="0" err="1">
                <a:latin typeface="Courier"/>
                <a:cs typeface="Courier"/>
              </a:rPr>
              <a:t>WriteSet</a:t>
            </a:r>
            <a:r>
              <a:rPr lang="en-US" dirty="0">
                <a:latin typeface="Courier"/>
                <a:cs typeface="Courier"/>
              </a:rPr>
              <a:t>, e)</a:t>
            </a:r>
            <a:r>
              <a:rPr lang="en-US" dirty="0" smtClean="0">
                <a:latin typeface="Courier"/>
                <a:cs typeface="Courier"/>
              </a:rPr>
              <a:t>;</a:t>
            </a:r>
            <a:endParaRPr lang="en-US" dirty="0">
              <a:latin typeface="Courier"/>
              <a:cs typeface="Courier"/>
            </a:endParaRPr>
          </a:p>
        </p:txBody>
      </p:sp>
      <p:sp>
        <p:nvSpPr>
          <p:cNvPr id="3" name="Rectangle 2"/>
          <p:cNvSpPr/>
          <p:nvPr/>
        </p:nvSpPr>
        <p:spPr>
          <a:xfrm>
            <a:off x="1481657" y="4796084"/>
            <a:ext cx="4572000" cy="1477328"/>
          </a:xfrm>
          <a:prstGeom prst="rect">
            <a:avLst/>
          </a:prstGeom>
        </p:spPr>
        <p:txBody>
          <a:bodyPr>
            <a:spAutoFit/>
          </a:bodyPr>
          <a:lstStyle/>
          <a:p>
            <a:r>
              <a:rPr lang="en-US" b="1" dirty="0" smtClean="0">
                <a:solidFill>
                  <a:schemeClr val="accent1"/>
                </a:solidFill>
                <a:latin typeface="Courier"/>
                <a:cs typeface="Courier"/>
              </a:rPr>
              <a:t>// Phase 3</a:t>
            </a:r>
          </a:p>
          <a:p>
            <a:r>
              <a:rPr lang="en-US" dirty="0" smtClean="0">
                <a:latin typeface="Courier"/>
                <a:cs typeface="Courier"/>
              </a:rPr>
              <a:t>for w, v in </a:t>
            </a:r>
            <a:r>
              <a:rPr lang="en-US" dirty="0" err="1" smtClean="0">
                <a:latin typeface="Courier"/>
                <a:cs typeface="Courier"/>
              </a:rPr>
              <a:t>WriteSet</a:t>
            </a:r>
            <a:r>
              <a:rPr lang="en-US" dirty="0" smtClean="0">
                <a:latin typeface="Courier"/>
                <a:cs typeface="Courier"/>
              </a:rPr>
              <a:t> {</a:t>
            </a:r>
          </a:p>
          <a:p>
            <a:r>
              <a:rPr lang="en-US" dirty="0" smtClean="0">
                <a:latin typeface="Courier"/>
                <a:cs typeface="Courier"/>
              </a:rPr>
              <a:t>    Write(w, v, </a:t>
            </a:r>
            <a:r>
              <a:rPr lang="en-US" dirty="0" err="1" smtClean="0">
                <a:latin typeface="Courier"/>
                <a:cs typeface="Courier"/>
              </a:rPr>
              <a:t>tid</a:t>
            </a:r>
            <a:r>
              <a:rPr lang="en-US" dirty="0" smtClean="0">
                <a:latin typeface="Courier"/>
                <a:cs typeface="Courier"/>
              </a:rPr>
              <a:t>);</a:t>
            </a:r>
          </a:p>
          <a:p>
            <a:r>
              <a:rPr lang="en-US" dirty="0" smtClean="0">
                <a:latin typeface="Courier"/>
                <a:cs typeface="Courier"/>
              </a:rPr>
              <a:t>    Unlock(w);</a:t>
            </a:r>
          </a:p>
          <a:p>
            <a:r>
              <a:rPr lang="en-US" dirty="0" smtClean="0">
                <a:latin typeface="Courier"/>
                <a:cs typeface="Courier"/>
              </a:rPr>
              <a:t>}</a:t>
            </a:r>
            <a:endParaRPr lang="en-US" dirty="0">
              <a:latin typeface="Courier"/>
              <a:cs typeface="Courier"/>
            </a:endParaRPr>
          </a:p>
        </p:txBody>
      </p:sp>
      <p:sp>
        <p:nvSpPr>
          <p:cNvPr id="5" name="Slide Number Placeholder 4"/>
          <p:cNvSpPr>
            <a:spLocks noGrp="1"/>
          </p:cNvSpPr>
          <p:nvPr>
            <p:ph type="sldNum" sz="quarter" idx="12"/>
          </p:nvPr>
        </p:nvSpPr>
        <p:spPr/>
        <p:txBody>
          <a:bodyPr/>
          <a:lstStyle/>
          <a:p>
            <a:fld id="{759DD0F1-4F51-5A43-ACDB-1A0BA498B5F5}" type="slidenum">
              <a:rPr lang="en-US" smtClean="0"/>
              <a:t>22</a:t>
            </a:fld>
            <a:endParaRPr lang="en-US"/>
          </a:p>
        </p:txBody>
      </p:sp>
    </p:spTree>
    <p:extLst>
      <p:ext uri="{BB962C8B-B14F-4D97-AF65-F5344CB8AC3E}">
        <p14:creationId xmlns:p14="http://schemas.microsoft.com/office/powerpoint/2010/main" val="4058735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Returning results</a:t>
            </a:r>
            <a:endParaRPr lang="en-US" dirty="0"/>
          </a:p>
        </p:txBody>
      </p:sp>
      <p:sp>
        <p:nvSpPr>
          <p:cNvPr id="3" name="Content Placeholder 2"/>
          <p:cNvSpPr>
            <a:spLocks noGrp="1"/>
          </p:cNvSpPr>
          <p:nvPr>
            <p:ph idx="1"/>
          </p:nvPr>
        </p:nvSpPr>
        <p:spPr/>
        <p:txBody>
          <a:bodyPr>
            <a:normAutofit/>
          </a:bodyPr>
          <a:lstStyle/>
          <a:p>
            <a:r>
              <a:rPr lang="en-US" dirty="0"/>
              <a:t>Say </a:t>
            </a:r>
            <a:r>
              <a:rPr lang="en-US" dirty="0" smtClean="0"/>
              <a:t>T1 </a:t>
            </a:r>
            <a:r>
              <a:rPr lang="en-US" dirty="0"/>
              <a:t>commits </a:t>
            </a:r>
            <a:r>
              <a:rPr lang="en-US" dirty="0" smtClean="0"/>
              <a:t>with a TID in epoch E.</a:t>
            </a:r>
          </a:p>
          <a:p>
            <a:r>
              <a:rPr lang="en-US" dirty="0" smtClean="0"/>
              <a:t>Cannot return T1 to client until all transactions in epochs </a:t>
            </a:r>
            <a:r>
              <a:rPr lang="en-US" dirty="0"/>
              <a:t>≤ E </a:t>
            </a:r>
            <a:r>
              <a:rPr lang="en-US" dirty="0" smtClean="0"/>
              <a:t>are on disk.</a:t>
            </a:r>
          </a:p>
          <a:p>
            <a:pPr marL="0" indent="0">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59DD0F1-4F51-5A43-ACDB-1A0BA498B5F5}" type="slidenum">
              <a:rPr lang="en-US" smtClean="0"/>
              <a:t>23</a:t>
            </a:fld>
            <a:endParaRPr lang="en-US"/>
          </a:p>
        </p:txBody>
      </p:sp>
    </p:spTree>
    <p:extLst>
      <p:ext uri="{BB962C8B-B14F-4D97-AF65-F5344CB8AC3E}">
        <p14:creationId xmlns:p14="http://schemas.microsoft.com/office/powerpoint/2010/main" val="42682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4444"/>
            <a:ext cx="8229600" cy="1143000"/>
          </a:xfrm>
        </p:spPr>
        <p:txBody>
          <a:bodyPr/>
          <a:lstStyle/>
          <a:p>
            <a:r>
              <a:rPr lang="en-US" dirty="0" smtClean="0"/>
              <a:t>Correctness</a:t>
            </a:r>
            <a:endParaRPr lang="en-US" dirty="0"/>
          </a:p>
        </p:txBody>
      </p:sp>
      <p:sp>
        <p:nvSpPr>
          <p:cNvPr id="3" name="Slide Number Placeholder 2"/>
          <p:cNvSpPr>
            <a:spLocks noGrp="1"/>
          </p:cNvSpPr>
          <p:nvPr>
            <p:ph type="sldNum" sz="quarter" idx="12"/>
          </p:nvPr>
        </p:nvSpPr>
        <p:spPr/>
        <p:txBody>
          <a:bodyPr/>
          <a:lstStyle/>
          <a:p>
            <a:fld id="{759DD0F1-4F51-5A43-ACDB-1A0BA498B5F5}" type="slidenum">
              <a:rPr lang="en-US" smtClean="0"/>
              <a:t>24</a:t>
            </a:fld>
            <a:endParaRPr lang="en-US"/>
          </a:p>
        </p:txBody>
      </p:sp>
    </p:spTree>
    <p:extLst>
      <p:ext uri="{BB962C8B-B14F-4D97-AF65-F5344CB8AC3E}">
        <p14:creationId xmlns:p14="http://schemas.microsoft.com/office/powerpoint/2010/main" val="3215808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t>
            </a:r>
            <a:r>
              <a:rPr lang="en-US" dirty="0" smtClean="0"/>
              <a:t>poch read = serialization point</a:t>
            </a:r>
            <a:endParaRPr lang="en-US" dirty="0"/>
          </a:p>
        </p:txBody>
      </p:sp>
      <p:sp>
        <p:nvSpPr>
          <p:cNvPr id="3" name="Content Placeholder 2"/>
          <p:cNvSpPr>
            <a:spLocks noGrp="1"/>
          </p:cNvSpPr>
          <p:nvPr>
            <p:ph idx="1"/>
          </p:nvPr>
        </p:nvSpPr>
        <p:spPr/>
        <p:txBody>
          <a:bodyPr>
            <a:normAutofit/>
          </a:bodyPr>
          <a:lstStyle/>
          <a:p>
            <a:r>
              <a:rPr lang="en-US" dirty="0" smtClean="0"/>
              <a:t>One property we require is that epoch differences agree with dependencies.</a:t>
            </a:r>
          </a:p>
          <a:p>
            <a:pPr lvl="1"/>
            <a:r>
              <a:rPr lang="en-US" dirty="0" smtClean="0"/>
              <a:t>T2 reads T1’s write </a:t>
            </a:r>
            <a:r>
              <a:rPr lang="en-US" dirty="0" smtClean="0">
                <a:sym typeface="Wingdings"/>
              </a:rPr>
              <a:t> </a:t>
            </a:r>
            <a:r>
              <a:rPr lang="en-US" dirty="0" smtClean="0"/>
              <a:t>T2’s epoch ≥ T1’s.</a:t>
            </a:r>
          </a:p>
          <a:p>
            <a:pPr lvl="1"/>
            <a:r>
              <a:rPr lang="en-US" dirty="0" smtClean="0"/>
              <a:t>T2 overwrites a key T1 read </a:t>
            </a:r>
            <a:r>
              <a:rPr lang="en-US" dirty="0" smtClean="0">
                <a:sym typeface="Wingdings"/>
              </a:rPr>
              <a:t> </a:t>
            </a:r>
            <a:r>
              <a:rPr lang="en-US" dirty="0" smtClean="0"/>
              <a:t>T2’s epoch ≥ T1’s.</a:t>
            </a:r>
          </a:p>
          <a:p>
            <a:r>
              <a:rPr lang="en-US" dirty="0" smtClean="0"/>
              <a:t>The commit protocol achieves this.</a:t>
            </a:r>
          </a:p>
          <a:p>
            <a:r>
              <a:rPr lang="en-US" dirty="0" smtClean="0"/>
              <a:t>Full proof in paper.</a:t>
            </a:r>
          </a:p>
        </p:txBody>
      </p:sp>
      <p:sp>
        <p:nvSpPr>
          <p:cNvPr id="4" name="Slide Number Placeholder 3"/>
          <p:cNvSpPr>
            <a:spLocks noGrp="1"/>
          </p:cNvSpPr>
          <p:nvPr>
            <p:ph type="sldNum" sz="quarter" idx="12"/>
          </p:nvPr>
        </p:nvSpPr>
        <p:spPr/>
        <p:txBody>
          <a:bodyPr/>
          <a:lstStyle/>
          <a:p>
            <a:fld id="{759DD0F1-4F51-5A43-ACDB-1A0BA498B5F5}" type="slidenum">
              <a:rPr lang="en-US" smtClean="0"/>
              <a:t>25</a:t>
            </a:fld>
            <a:endParaRPr lang="en-US"/>
          </a:p>
        </p:txBody>
      </p:sp>
    </p:spTree>
    <p:extLst>
      <p:ext uri="{BB962C8B-B14F-4D97-AF65-F5344CB8AC3E}">
        <p14:creationId xmlns:p14="http://schemas.microsoft.com/office/powerpoint/2010/main" val="367647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Write-after-read example</a:t>
            </a:r>
            <a:endParaRPr lang="en-US" dirty="0"/>
          </a:p>
        </p:txBody>
      </p:sp>
      <p:sp>
        <p:nvSpPr>
          <p:cNvPr id="3" name="Content Placeholder 2"/>
          <p:cNvSpPr>
            <a:spLocks noGrp="1"/>
          </p:cNvSpPr>
          <p:nvPr>
            <p:ph idx="1"/>
          </p:nvPr>
        </p:nvSpPr>
        <p:spPr>
          <a:xfrm>
            <a:off x="457200" y="1272127"/>
            <a:ext cx="8229600" cy="4525963"/>
          </a:xfrm>
        </p:spPr>
        <p:txBody>
          <a:bodyPr/>
          <a:lstStyle/>
          <a:p>
            <a:r>
              <a:rPr lang="en-US" dirty="0" smtClean="0"/>
              <a:t>Say T2 overwrites a key T1 reads.</a:t>
            </a:r>
            <a:endParaRPr lang="en-US" dirty="0"/>
          </a:p>
        </p:txBody>
      </p:sp>
      <p:grpSp>
        <p:nvGrpSpPr>
          <p:cNvPr id="28" name="Group 27"/>
          <p:cNvGrpSpPr/>
          <p:nvPr/>
        </p:nvGrpSpPr>
        <p:grpSpPr>
          <a:xfrm>
            <a:off x="3751733" y="4325025"/>
            <a:ext cx="2571750" cy="2031325"/>
            <a:chOff x="867838" y="1956328"/>
            <a:chExt cx="2571750" cy="2031325"/>
          </a:xfrm>
        </p:grpSpPr>
        <p:sp>
          <p:nvSpPr>
            <p:cNvPr id="25" name="Rounded Rectangle 24"/>
            <p:cNvSpPr/>
            <p:nvPr/>
          </p:nvSpPr>
          <p:spPr>
            <a:xfrm>
              <a:off x="878421" y="2611968"/>
              <a:ext cx="2391829" cy="48683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p:cNvSpPr/>
            <p:nvPr/>
          </p:nvSpPr>
          <p:spPr>
            <a:xfrm>
              <a:off x="878421" y="3141135"/>
              <a:ext cx="2391829" cy="4868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ounded Rectangle 26"/>
            <p:cNvSpPr/>
            <p:nvPr/>
          </p:nvSpPr>
          <p:spPr>
            <a:xfrm>
              <a:off x="878421" y="3672419"/>
              <a:ext cx="2391829" cy="296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67838" y="1956328"/>
              <a:ext cx="2571750" cy="2031325"/>
            </a:xfrm>
            <a:prstGeom prst="rect">
              <a:avLst/>
            </a:prstGeom>
          </p:spPr>
          <p:txBody>
            <a:bodyPr wrap="square">
              <a:spAutoFit/>
            </a:bodyPr>
            <a:lstStyle/>
            <a:p>
              <a:r>
                <a:rPr lang="en-US" sz="1400" b="1" dirty="0" smtClean="0">
                  <a:latin typeface="Courier"/>
                  <a:cs typeface="Courier"/>
                </a:rPr>
                <a:t>T2:</a:t>
              </a:r>
            </a:p>
            <a:p>
              <a:r>
                <a:rPr lang="en-US" sz="1400" dirty="0" err="1" smtClean="0">
                  <a:latin typeface="Courier"/>
                  <a:cs typeface="Courier"/>
                </a:rPr>
                <a:t>WriteLocal</a:t>
              </a:r>
              <a:r>
                <a:rPr lang="en-US" sz="1400" dirty="0" smtClean="0">
                  <a:latin typeface="Courier"/>
                  <a:cs typeface="Courier"/>
                </a:rPr>
                <a:t>(A, 2);</a:t>
              </a:r>
            </a:p>
            <a:p>
              <a:endParaRPr lang="en-US" sz="1400" i="1" dirty="0">
                <a:latin typeface="Courier"/>
                <a:cs typeface="Courier"/>
              </a:endParaRPr>
            </a:p>
            <a:p>
              <a:r>
                <a:rPr lang="en-US" sz="1400" dirty="0">
                  <a:latin typeface="Courier"/>
                  <a:cs typeface="Courier"/>
                </a:rPr>
                <a:t>Lock(A);</a:t>
              </a:r>
            </a:p>
            <a:p>
              <a:r>
                <a:rPr lang="en-US" sz="1400" dirty="0">
                  <a:latin typeface="Courier"/>
                  <a:cs typeface="Courier"/>
                </a:rPr>
                <a:t>e = </a:t>
              </a:r>
              <a:r>
                <a:rPr lang="en-US" sz="1400" dirty="0" err="1" smtClean="0">
                  <a:latin typeface="Courier"/>
                  <a:cs typeface="Courier"/>
                </a:rPr>
                <a:t>Global_Epoch</a:t>
              </a:r>
              <a:r>
                <a:rPr lang="en-US" sz="1400" dirty="0" smtClean="0">
                  <a:latin typeface="Courier"/>
                  <a:cs typeface="Courier"/>
                </a:rPr>
                <a:t>;</a:t>
              </a:r>
            </a:p>
            <a:p>
              <a:endParaRPr lang="en-US" sz="1400" i="1" dirty="0">
                <a:latin typeface="Courier"/>
                <a:cs typeface="Courier"/>
              </a:endParaRPr>
            </a:p>
            <a:p>
              <a:r>
                <a:rPr lang="en-US" sz="1400" dirty="0">
                  <a:latin typeface="Courier"/>
                  <a:cs typeface="Courier"/>
                </a:rPr>
                <a:t>t = </a:t>
              </a:r>
              <a:r>
                <a:rPr lang="en-US" sz="1400" dirty="0" err="1" smtClean="0">
                  <a:latin typeface="Courier"/>
                  <a:cs typeface="Courier"/>
                </a:rPr>
                <a:t>GenerateTID</a:t>
              </a:r>
              <a:r>
                <a:rPr lang="en-US" sz="1400" dirty="0">
                  <a:latin typeface="Courier"/>
                  <a:cs typeface="Courier"/>
                </a:rPr>
                <a:t>(e)</a:t>
              </a:r>
              <a:r>
                <a:rPr lang="en-US" sz="1400" dirty="0" smtClean="0">
                  <a:latin typeface="Courier"/>
                  <a:cs typeface="Courier"/>
                </a:rPr>
                <a:t>;</a:t>
              </a:r>
            </a:p>
            <a:p>
              <a:endParaRPr lang="en-US" sz="1400" i="1" dirty="0">
                <a:latin typeface="Courier"/>
                <a:cs typeface="Courier"/>
              </a:endParaRPr>
            </a:p>
            <a:p>
              <a:r>
                <a:rPr lang="en-US" sz="1400" dirty="0" err="1">
                  <a:latin typeface="Courier"/>
                  <a:cs typeface="Courier"/>
                </a:rPr>
                <a:t>WriteAndUnlock</a:t>
              </a:r>
              <a:r>
                <a:rPr lang="en-US" sz="1400" dirty="0">
                  <a:latin typeface="Courier"/>
                  <a:cs typeface="Courier"/>
                </a:rPr>
                <a:t>(A, t); </a:t>
              </a:r>
            </a:p>
          </p:txBody>
        </p:sp>
      </p:grpSp>
      <p:grpSp>
        <p:nvGrpSpPr>
          <p:cNvPr id="30" name="Group 29"/>
          <p:cNvGrpSpPr/>
          <p:nvPr/>
        </p:nvGrpSpPr>
        <p:grpSpPr>
          <a:xfrm>
            <a:off x="846674" y="1954474"/>
            <a:ext cx="3215274" cy="2462213"/>
            <a:chOff x="3577175" y="3939388"/>
            <a:chExt cx="3215274" cy="2462213"/>
          </a:xfrm>
        </p:grpSpPr>
        <p:sp>
          <p:nvSpPr>
            <p:cNvPr id="23" name="Rounded Rectangle 22"/>
            <p:cNvSpPr/>
            <p:nvPr/>
          </p:nvSpPr>
          <p:spPr>
            <a:xfrm>
              <a:off x="3577175" y="5429251"/>
              <a:ext cx="2539992" cy="4868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ounded Rectangle 21"/>
            <p:cNvSpPr/>
            <p:nvPr/>
          </p:nvSpPr>
          <p:spPr>
            <a:xfrm>
              <a:off x="3577175" y="4847166"/>
              <a:ext cx="2539992" cy="48683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p:cNvSpPr/>
            <p:nvPr/>
          </p:nvSpPr>
          <p:spPr>
            <a:xfrm>
              <a:off x="3577175" y="6011335"/>
              <a:ext cx="2539992" cy="380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98347" y="3939388"/>
              <a:ext cx="3194102" cy="2462213"/>
            </a:xfrm>
            <a:prstGeom prst="rect">
              <a:avLst/>
            </a:prstGeom>
          </p:spPr>
          <p:txBody>
            <a:bodyPr wrap="square">
              <a:spAutoFit/>
            </a:bodyPr>
            <a:lstStyle/>
            <a:p>
              <a:r>
                <a:rPr lang="en-US" sz="1400" b="1" dirty="0" smtClean="0">
                  <a:latin typeface="Courier"/>
                  <a:cs typeface="Courier"/>
                </a:rPr>
                <a:t>T1:</a:t>
              </a:r>
            </a:p>
            <a:p>
              <a:r>
                <a:rPr lang="en-US" sz="1400" dirty="0" err="1" smtClean="0">
                  <a:latin typeface="Courier"/>
                  <a:cs typeface="Courier"/>
                </a:rPr>
                <a:t>tmp</a:t>
              </a:r>
              <a:r>
                <a:rPr lang="en-US" sz="1400" dirty="0" smtClean="0">
                  <a:latin typeface="Courier"/>
                  <a:cs typeface="Courier"/>
                </a:rPr>
                <a:t> </a:t>
              </a:r>
              <a:r>
                <a:rPr lang="en-US" sz="1400" dirty="0">
                  <a:latin typeface="Courier"/>
                  <a:cs typeface="Courier"/>
                </a:rPr>
                <a:t>= Read(A); </a:t>
              </a:r>
            </a:p>
            <a:p>
              <a:r>
                <a:rPr lang="en-US" sz="1400" dirty="0" err="1">
                  <a:latin typeface="Courier"/>
                  <a:cs typeface="Courier"/>
                </a:rPr>
                <a:t>WriteLocal</a:t>
              </a:r>
              <a:r>
                <a:rPr lang="en-US" sz="1400" dirty="0">
                  <a:latin typeface="Courier"/>
                  <a:cs typeface="Courier"/>
                </a:rPr>
                <a:t>(B, </a:t>
              </a:r>
              <a:r>
                <a:rPr lang="en-US" sz="1400" dirty="0" err="1" smtClean="0">
                  <a:latin typeface="Courier"/>
                  <a:cs typeface="Courier"/>
                </a:rPr>
                <a:t>tmp</a:t>
              </a:r>
              <a:r>
                <a:rPr lang="en-US" sz="1400" dirty="0" smtClean="0">
                  <a:latin typeface="Courier"/>
                  <a:cs typeface="Courier"/>
                </a:rPr>
                <a:t>)</a:t>
              </a:r>
              <a:r>
                <a:rPr lang="en-US" sz="1400" dirty="0">
                  <a:latin typeface="Courier"/>
                  <a:cs typeface="Courier"/>
                </a:rPr>
                <a:t>; </a:t>
              </a:r>
              <a:endParaRPr lang="en-US" sz="1400" dirty="0" smtClean="0">
                <a:latin typeface="Courier"/>
                <a:cs typeface="Courier"/>
              </a:endParaRPr>
            </a:p>
            <a:p>
              <a:endParaRPr lang="en-US" sz="1400" i="1" dirty="0">
                <a:latin typeface="Courier"/>
                <a:cs typeface="Courier"/>
              </a:endParaRPr>
            </a:p>
            <a:p>
              <a:r>
                <a:rPr lang="en-US" sz="1400" dirty="0">
                  <a:latin typeface="Courier"/>
                  <a:cs typeface="Courier"/>
                </a:rPr>
                <a:t>Lock(B);</a:t>
              </a:r>
            </a:p>
            <a:p>
              <a:r>
                <a:rPr lang="en-US" sz="1400" dirty="0">
                  <a:latin typeface="Courier"/>
                  <a:cs typeface="Courier"/>
                </a:rPr>
                <a:t>e = </a:t>
              </a:r>
              <a:r>
                <a:rPr lang="en-US" sz="1400" dirty="0" err="1" smtClean="0">
                  <a:latin typeface="Courier"/>
                  <a:cs typeface="Courier"/>
                </a:rPr>
                <a:t>Global_Epoch</a:t>
              </a:r>
              <a:r>
                <a:rPr lang="en-US" sz="1400" dirty="0" smtClean="0">
                  <a:latin typeface="Courier"/>
                  <a:cs typeface="Courier"/>
                </a:rPr>
                <a:t>;</a:t>
              </a:r>
            </a:p>
            <a:p>
              <a:endParaRPr lang="en-US" sz="1400" i="1" dirty="0">
                <a:latin typeface="Courier"/>
                <a:cs typeface="Courier"/>
              </a:endParaRPr>
            </a:p>
            <a:p>
              <a:r>
                <a:rPr lang="en-US" sz="1400" dirty="0">
                  <a:latin typeface="Courier"/>
                  <a:cs typeface="Courier"/>
                </a:rPr>
                <a:t>Validate(A); </a:t>
              </a:r>
              <a:r>
                <a:rPr lang="en-US" sz="1400" i="1" dirty="0">
                  <a:latin typeface="Courier"/>
                  <a:cs typeface="Courier"/>
                </a:rPr>
                <a:t>// </a:t>
              </a:r>
              <a:r>
                <a:rPr lang="en-US" sz="1400" i="1" dirty="0" smtClean="0">
                  <a:latin typeface="Courier"/>
                  <a:cs typeface="Courier"/>
                </a:rPr>
                <a:t>passes</a:t>
              </a:r>
            </a:p>
            <a:p>
              <a:r>
                <a:rPr lang="en-US" sz="1400" dirty="0" smtClean="0">
                  <a:latin typeface="Courier"/>
                  <a:cs typeface="Courier"/>
                </a:rPr>
                <a:t>t = </a:t>
              </a:r>
              <a:r>
                <a:rPr lang="en-US" sz="1400" dirty="0" err="1" smtClean="0">
                  <a:latin typeface="Courier"/>
                  <a:cs typeface="Courier"/>
                </a:rPr>
                <a:t>GenerateTID</a:t>
              </a:r>
              <a:r>
                <a:rPr lang="en-US" sz="1400" dirty="0" smtClean="0">
                  <a:latin typeface="Courier"/>
                  <a:cs typeface="Courier"/>
                </a:rPr>
                <a:t>(e);</a:t>
              </a:r>
            </a:p>
            <a:p>
              <a:endParaRPr lang="en-US" sz="1400" i="1" dirty="0" smtClean="0">
                <a:latin typeface="Courier"/>
                <a:cs typeface="Courier"/>
              </a:endParaRPr>
            </a:p>
            <a:p>
              <a:r>
                <a:rPr lang="en-US" sz="1400" dirty="0" err="1" smtClean="0">
                  <a:latin typeface="Courier"/>
                  <a:cs typeface="Courier"/>
                </a:rPr>
                <a:t>WriteAndUnlock</a:t>
              </a:r>
              <a:r>
                <a:rPr lang="en-US" sz="1400" dirty="0" smtClean="0">
                  <a:latin typeface="Courier"/>
                  <a:cs typeface="Courier"/>
                </a:rPr>
                <a:t>(B, t);</a:t>
              </a:r>
              <a:endParaRPr lang="en-US" sz="1400" i="1" dirty="0">
                <a:latin typeface="Courier"/>
                <a:cs typeface="Courier"/>
              </a:endParaRPr>
            </a:p>
          </p:txBody>
        </p:sp>
      </p:grpSp>
      <p:sp>
        <p:nvSpPr>
          <p:cNvPr id="6" name="Slide Number Placeholder 5"/>
          <p:cNvSpPr>
            <a:spLocks noGrp="1"/>
          </p:cNvSpPr>
          <p:nvPr>
            <p:ph type="sldNum" sz="quarter" idx="12"/>
          </p:nvPr>
        </p:nvSpPr>
        <p:spPr/>
        <p:txBody>
          <a:bodyPr/>
          <a:lstStyle/>
          <a:p>
            <a:fld id="{759DD0F1-4F51-5A43-ACDB-1A0BA498B5F5}" type="slidenum">
              <a:rPr lang="en-US" smtClean="0"/>
              <a:t>26</a:t>
            </a:fld>
            <a:endParaRPr lang="en-US"/>
          </a:p>
        </p:txBody>
      </p:sp>
      <p:cxnSp>
        <p:nvCxnSpPr>
          <p:cNvPr id="12" name="Straight Arrow Connector 11"/>
          <p:cNvCxnSpPr/>
          <p:nvPr/>
        </p:nvCxnSpPr>
        <p:spPr>
          <a:xfrm flipH="1" flipV="1">
            <a:off x="1217084" y="3270251"/>
            <a:ext cx="298449" cy="256116"/>
          </a:xfrm>
          <a:prstGeom prst="straightConnector1">
            <a:avLst/>
          </a:prstGeom>
          <a:ln>
            <a:solidFill>
              <a:srgbClr val="FF0000"/>
            </a:solidFill>
            <a:prstDash val="dash"/>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flipV="1">
            <a:off x="1515534" y="3687234"/>
            <a:ext cx="2546414" cy="1346199"/>
          </a:xfrm>
          <a:prstGeom prst="straightConnector1">
            <a:avLst/>
          </a:prstGeom>
          <a:ln>
            <a:solidFill>
              <a:srgbClr val="FF0000"/>
            </a:solidFill>
            <a:prstDash val="dash"/>
            <a:tailEnd type="arrow"/>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4800673" y="3294463"/>
            <a:ext cx="3196308" cy="461665"/>
          </a:xfrm>
          <a:prstGeom prst="rect">
            <a:avLst/>
          </a:prstGeom>
          <a:noFill/>
        </p:spPr>
        <p:txBody>
          <a:bodyPr wrap="none" rtlCol="0">
            <a:spAutoFit/>
          </a:bodyPr>
          <a:lstStyle/>
          <a:p>
            <a:r>
              <a:rPr lang="en-US" sz="2400" b="1" dirty="0" smtClean="0"/>
              <a:t>T2’s epoch ≥ T1’s epoch</a:t>
            </a:r>
            <a:endParaRPr lang="en-US" sz="2400" b="1" dirty="0"/>
          </a:p>
        </p:txBody>
      </p:sp>
      <p:sp>
        <p:nvSpPr>
          <p:cNvPr id="53" name="Circular Arrow 52"/>
          <p:cNvSpPr/>
          <p:nvPr/>
        </p:nvSpPr>
        <p:spPr>
          <a:xfrm rot="16200000">
            <a:off x="3636139" y="5075913"/>
            <a:ext cx="324294" cy="357865"/>
          </a:xfrm>
          <a:prstGeom prst="circular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55" name="Group 54"/>
          <p:cNvGrpSpPr/>
          <p:nvPr/>
        </p:nvGrpSpPr>
        <p:grpSpPr>
          <a:xfrm>
            <a:off x="249384" y="2073631"/>
            <a:ext cx="369332" cy="4424537"/>
            <a:chOff x="249384" y="2073631"/>
            <a:chExt cx="369332" cy="4424537"/>
          </a:xfrm>
        </p:grpSpPr>
        <p:cxnSp>
          <p:nvCxnSpPr>
            <p:cNvPr id="9" name="Straight Arrow Connector 8"/>
            <p:cNvCxnSpPr/>
            <p:nvPr/>
          </p:nvCxnSpPr>
          <p:spPr>
            <a:xfrm>
              <a:off x="618716" y="2073631"/>
              <a:ext cx="0" cy="44245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4" name="Rectangle 53"/>
            <p:cNvSpPr/>
            <p:nvPr/>
          </p:nvSpPr>
          <p:spPr>
            <a:xfrm rot="16200000">
              <a:off x="109363" y="3825141"/>
              <a:ext cx="649374" cy="369332"/>
            </a:xfrm>
            <a:prstGeom prst="rect">
              <a:avLst/>
            </a:prstGeom>
          </p:spPr>
          <p:txBody>
            <a:bodyPr wrap="none">
              <a:spAutoFit/>
            </a:bodyPr>
            <a:lstStyle/>
            <a:p>
              <a:r>
                <a:rPr lang="en-US" dirty="0"/>
                <a:t>Time</a:t>
              </a:r>
            </a:p>
          </p:txBody>
        </p:sp>
      </p:grpSp>
      <p:sp>
        <p:nvSpPr>
          <p:cNvPr id="56" name="TextBox 55"/>
          <p:cNvSpPr txBox="1"/>
          <p:nvPr/>
        </p:nvSpPr>
        <p:spPr>
          <a:xfrm>
            <a:off x="6449484" y="1935780"/>
            <a:ext cx="2154757" cy="830997"/>
          </a:xfrm>
          <a:prstGeom prst="rect">
            <a:avLst/>
          </a:prstGeom>
          <a:noFill/>
        </p:spPr>
        <p:txBody>
          <a:bodyPr wrap="none" rtlCol="0">
            <a:spAutoFit/>
          </a:bodyPr>
          <a:lstStyle/>
          <a:p>
            <a:r>
              <a:rPr lang="en-US" sz="1600" dirty="0" smtClean="0">
                <a:latin typeface="Courier"/>
                <a:cs typeface="Courier"/>
              </a:rPr>
              <a:t>T2() {</a:t>
            </a:r>
          </a:p>
          <a:p>
            <a:r>
              <a:rPr lang="en-US" sz="1600" dirty="0" smtClean="0">
                <a:latin typeface="Courier"/>
                <a:cs typeface="Courier"/>
              </a:rPr>
              <a:t>    Write(A, 2);</a:t>
            </a:r>
            <a:endParaRPr lang="en-US" sz="1600" dirty="0">
              <a:latin typeface="Courier"/>
              <a:cs typeface="Courier"/>
            </a:endParaRPr>
          </a:p>
          <a:p>
            <a:r>
              <a:rPr lang="en-US" sz="1600" dirty="0" smtClean="0">
                <a:latin typeface="Courier"/>
                <a:cs typeface="Courier"/>
              </a:rPr>
              <a:t>}</a:t>
            </a:r>
            <a:endParaRPr lang="en-US" sz="1600" dirty="0">
              <a:latin typeface="Courier"/>
              <a:cs typeface="Courier"/>
            </a:endParaRPr>
          </a:p>
        </p:txBody>
      </p:sp>
      <p:sp>
        <p:nvSpPr>
          <p:cNvPr id="57" name="TextBox 56"/>
          <p:cNvSpPr txBox="1"/>
          <p:nvPr/>
        </p:nvSpPr>
        <p:spPr>
          <a:xfrm>
            <a:off x="3884403" y="1944246"/>
            <a:ext cx="2401018" cy="1077218"/>
          </a:xfrm>
          <a:prstGeom prst="rect">
            <a:avLst/>
          </a:prstGeom>
          <a:noFill/>
        </p:spPr>
        <p:txBody>
          <a:bodyPr wrap="none" rtlCol="0">
            <a:spAutoFit/>
          </a:bodyPr>
          <a:lstStyle/>
          <a:p>
            <a:r>
              <a:rPr lang="en-US" sz="1600" dirty="0" smtClean="0">
                <a:latin typeface="Courier"/>
                <a:cs typeface="Courier"/>
              </a:rPr>
              <a:t>T1() {</a:t>
            </a:r>
          </a:p>
          <a:p>
            <a:r>
              <a:rPr lang="en-US" sz="1600" dirty="0" smtClean="0">
                <a:latin typeface="Courier"/>
                <a:cs typeface="Courier"/>
              </a:rPr>
              <a:t>    </a:t>
            </a:r>
            <a:r>
              <a:rPr lang="en-US" sz="1600" dirty="0" err="1" smtClean="0">
                <a:latin typeface="Courier"/>
                <a:cs typeface="Courier"/>
              </a:rPr>
              <a:t>tmp</a:t>
            </a:r>
            <a:r>
              <a:rPr lang="en-US" sz="1600" dirty="0" smtClean="0">
                <a:latin typeface="Courier"/>
                <a:cs typeface="Courier"/>
              </a:rPr>
              <a:t> = Read(A);</a:t>
            </a:r>
          </a:p>
          <a:p>
            <a:r>
              <a:rPr lang="en-US" sz="1600" dirty="0">
                <a:latin typeface="Courier"/>
                <a:cs typeface="Courier"/>
              </a:rPr>
              <a:t> </a:t>
            </a:r>
            <a:r>
              <a:rPr lang="en-US" sz="1600" dirty="0" smtClean="0">
                <a:latin typeface="Courier"/>
                <a:cs typeface="Courier"/>
              </a:rPr>
              <a:t>   Write(B, </a:t>
            </a:r>
            <a:r>
              <a:rPr lang="en-US" sz="1600" dirty="0" err="1" smtClean="0">
                <a:latin typeface="Courier"/>
                <a:cs typeface="Courier"/>
              </a:rPr>
              <a:t>tmp</a:t>
            </a:r>
            <a:r>
              <a:rPr lang="en-US" sz="1600" dirty="0" smtClean="0">
                <a:latin typeface="Courier"/>
                <a:cs typeface="Courier"/>
              </a:rPr>
              <a:t>);</a:t>
            </a:r>
            <a:endParaRPr lang="en-US" sz="1600" dirty="0">
              <a:latin typeface="Courier"/>
              <a:cs typeface="Courier"/>
            </a:endParaRPr>
          </a:p>
          <a:p>
            <a:r>
              <a:rPr lang="en-US" sz="1600" dirty="0" smtClean="0">
                <a:latin typeface="Courier"/>
                <a:cs typeface="Courier"/>
              </a:rPr>
              <a:t>}</a:t>
            </a:r>
            <a:endParaRPr lang="en-US" sz="1600" dirty="0">
              <a:latin typeface="Courier"/>
              <a:cs typeface="Courier"/>
            </a:endParaRPr>
          </a:p>
        </p:txBody>
      </p:sp>
      <p:grpSp>
        <p:nvGrpSpPr>
          <p:cNvPr id="58" name="Group 57"/>
          <p:cNvGrpSpPr/>
          <p:nvPr/>
        </p:nvGrpSpPr>
        <p:grpSpPr>
          <a:xfrm>
            <a:off x="6686550" y="5336115"/>
            <a:ext cx="2044149" cy="665151"/>
            <a:chOff x="6686550" y="5336115"/>
            <a:chExt cx="2044149" cy="665151"/>
          </a:xfrm>
        </p:grpSpPr>
        <p:cxnSp>
          <p:nvCxnSpPr>
            <p:cNvPr id="59" name="Straight Arrow Connector 58"/>
            <p:cNvCxnSpPr/>
            <p:nvPr/>
          </p:nvCxnSpPr>
          <p:spPr>
            <a:xfrm>
              <a:off x="7290168" y="5541435"/>
              <a:ext cx="799732" cy="0"/>
            </a:xfrm>
            <a:prstGeom prst="straightConnector1">
              <a:avLst/>
            </a:prstGeom>
            <a:ln>
              <a:solidFill>
                <a:srgbClr val="FF0000"/>
              </a:solidFill>
              <a:prstDash val="dash"/>
              <a:tailEnd type="arrow"/>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6959600" y="5337719"/>
              <a:ext cx="312906" cy="369332"/>
            </a:xfrm>
            <a:prstGeom prst="rect">
              <a:avLst/>
            </a:prstGeom>
            <a:noFill/>
          </p:spPr>
          <p:txBody>
            <a:bodyPr wrap="none" rtlCol="0">
              <a:spAutoFit/>
            </a:bodyPr>
            <a:lstStyle/>
            <a:p>
              <a:r>
                <a:rPr lang="en-US" b="1" dirty="0" smtClean="0"/>
                <a:t>B</a:t>
              </a:r>
              <a:endParaRPr lang="en-US" b="1" dirty="0"/>
            </a:p>
          </p:txBody>
        </p:sp>
        <p:sp>
          <p:nvSpPr>
            <p:cNvPr id="61" name="Rectangle 60"/>
            <p:cNvSpPr/>
            <p:nvPr/>
          </p:nvSpPr>
          <p:spPr>
            <a:xfrm>
              <a:off x="8089900" y="5336115"/>
              <a:ext cx="325730" cy="369332"/>
            </a:xfrm>
            <a:prstGeom prst="rect">
              <a:avLst/>
            </a:prstGeom>
          </p:spPr>
          <p:txBody>
            <a:bodyPr wrap="none">
              <a:spAutoFit/>
            </a:bodyPr>
            <a:lstStyle/>
            <a:p>
              <a:r>
                <a:rPr lang="en-US" b="1" dirty="0" smtClean="0"/>
                <a:t>A</a:t>
              </a:r>
              <a:endParaRPr lang="en-US" b="1" dirty="0"/>
            </a:p>
          </p:txBody>
        </p:sp>
        <p:sp>
          <p:nvSpPr>
            <p:cNvPr id="62" name="TextBox 61"/>
            <p:cNvSpPr txBox="1"/>
            <p:nvPr/>
          </p:nvSpPr>
          <p:spPr>
            <a:xfrm>
              <a:off x="6686550" y="5631934"/>
              <a:ext cx="2044149" cy="369332"/>
            </a:xfrm>
            <a:prstGeom prst="rect">
              <a:avLst/>
            </a:prstGeom>
            <a:noFill/>
          </p:spPr>
          <p:txBody>
            <a:bodyPr wrap="none" rtlCol="0">
              <a:spAutoFit/>
            </a:bodyPr>
            <a:lstStyle/>
            <a:p>
              <a:r>
                <a:rPr lang="en-US" dirty="0" smtClean="0"/>
                <a:t>A </a:t>
              </a:r>
              <a:r>
                <a:rPr lang="en-US" i="1" dirty="0" smtClean="0"/>
                <a:t>happens-before </a:t>
              </a:r>
              <a:r>
                <a:rPr lang="en-US" dirty="0" smtClean="0"/>
                <a:t>B</a:t>
              </a:r>
              <a:endParaRPr lang="en-US" dirty="0"/>
            </a:p>
          </p:txBody>
        </p:sp>
      </p:grpSp>
    </p:spTree>
    <p:extLst>
      <p:ext uri="{BB962C8B-B14F-4D97-AF65-F5344CB8AC3E}">
        <p14:creationId xmlns:p14="http://schemas.microsoft.com/office/powerpoint/2010/main" val="322140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dissolve">
                                      <p:cBhvr>
                                        <p:cTn id="34" dur="500"/>
                                        <p:tgtEl>
                                          <p:spTgt spid="5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dissolve">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p:bldP spid="53" grpId="0" animBg="1"/>
      <p:bldP spid="56" grpId="0"/>
      <p:bldP spid="5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Read-after-write example</a:t>
            </a:r>
            <a:endParaRPr lang="en-US" dirty="0"/>
          </a:p>
        </p:txBody>
      </p:sp>
      <p:sp>
        <p:nvSpPr>
          <p:cNvPr id="3" name="Content Placeholder 2"/>
          <p:cNvSpPr>
            <a:spLocks noGrp="1"/>
          </p:cNvSpPr>
          <p:nvPr>
            <p:ph idx="1"/>
          </p:nvPr>
        </p:nvSpPr>
        <p:spPr>
          <a:xfrm>
            <a:off x="457200" y="1272127"/>
            <a:ext cx="8229600" cy="4525963"/>
          </a:xfrm>
        </p:spPr>
        <p:txBody>
          <a:bodyPr/>
          <a:lstStyle/>
          <a:p>
            <a:r>
              <a:rPr lang="en-US" dirty="0" smtClean="0"/>
              <a:t>Say T2 reads a value T1 writes.</a:t>
            </a:r>
            <a:endParaRPr lang="en-US" dirty="0"/>
          </a:p>
        </p:txBody>
      </p:sp>
      <p:grpSp>
        <p:nvGrpSpPr>
          <p:cNvPr id="28" name="Group 27"/>
          <p:cNvGrpSpPr/>
          <p:nvPr/>
        </p:nvGrpSpPr>
        <p:grpSpPr>
          <a:xfrm>
            <a:off x="867838" y="1956328"/>
            <a:ext cx="2571750" cy="2031325"/>
            <a:chOff x="867838" y="1956328"/>
            <a:chExt cx="2571750" cy="2031325"/>
          </a:xfrm>
        </p:grpSpPr>
        <p:sp>
          <p:nvSpPr>
            <p:cNvPr id="25" name="Rounded Rectangle 24"/>
            <p:cNvSpPr/>
            <p:nvPr/>
          </p:nvSpPr>
          <p:spPr>
            <a:xfrm>
              <a:off x="878421" y="2611968"/>
              <a:ext cx="2391829" cy="48683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p:cNvSpPr/>
            <p:nvPr/>
          </p:nvSpPr>
          <p:spPr>
            <a:xfrm>
              <a:off x="878421" y="3141135"/>
              <a:ext cx="2391829" cy="4868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ounded Rectangle 26"/>
            <p:cNvSpPr/>
            <p:nvPr/>
          </p:nvSpPr>
          <p:spPr>
            <a:xfrm>
              <a:off x="878421" y="3672419"/>
              <a:ext cx="2391829" cy="296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67838" y="1956328"/>
              <a:ext cx="2571750" cy="2031325"/>
            </a:xfrm>
            <a:prstGeom prst="rect">
              <a:avLst/>
            </a:prstGeom>
          </p:spPr>
          <p:txBody>
            <a:bodyPr wrap="square">
              <a:spAutoFit/>
            </a:bodyPr>
            <a:lstStyle/>
            <a:p>
              <a:r>
                <a:rPr lang="en-US" sz="1400" b="1" dirty="0" smtClean="0">
                  <a:latin typeface="Courier"/>
                  <a:cs typeface="Courier"/>
                </a:rPr>
                <a:t>T1:</a:t>
              </a:r>
            </a:p>
            <a:p>
              <a:r>
                <a:rPr lang="en-US" sz="1400" dirty="0" err="1" smtClean="0">
                  <a:latin typeface="Courier"/>
                  <a:cs typeface="Courier"/>
                </a:rPr>
                <a:t>WriteLocal</a:t>
              </a:r>
              <a:r>
                <a:rPr lang="en-US" sz="1400" dirty="0" smtClean="0">
                  <a:latin typeface="Courier"/>
                  <a:cs typeface="Courier"/>
                </a:rPr>
                <a:t>(A, 2);</a:t>
              </a:r>
            </a:p>
            <a:p>
              <a:endParaRPr lang="en-US" sz="1400" i="1" dirty="0">
                <a:latin typeface="Courier"/>
                <a:cs typeface="Courier"/>
              </a:endParaRPr>
            </a:p>
            <a:p>
              <a:r>
                <a:rPr lang="en-US" sz="1400" dirty="0">
                  <a:latin typeface="Courier"/>
                  <a:cs typeface="Courier"/>
                </a:rPr>
                <a:t>Lock(A);</a:t>
              </a:r>
            </a:p>
            <a:p>
              <a:r>
                <a:rPr lang="en-US" sz="1400" dirty="0">
                  <a:latin typeface="Courier"/>
                  <a:cs typeface="Courier"/>
                </a:rPr>
                <a:t>e = </a:t>
              </a:r>
              <a:r>
                <a:rPr lang="en-US" sz="1400" dirty="0" err="1" smtClean="0">
                  <a:latin typeface="Courier"/>
                  <a:cs typeface="Courier"/>
                </a:rPr>
                <a:t>Global_Epoch</a:t>
              </a:r>
              <a:r>
                <a:rPr lang="en-US" sz="1400" dirty="0" smtClean="0">
                  <a:latin typeface="Courier"/>
                  <a:cs typeface="Courier"/>
                </a:rPr>
                <a:t>;</a:t>
              </a:r>
            </a:p>
            <a:p>
              <a:endParaRPr lang="en-US" sz="1400" i="1" dirty="0">
                <a:latin typeface="Courier"/>
                <a:cs typeface="Courier"/>
              </a:endParaRPr>
            </a:p>
            <a:p>
              <a:r>
                <a:rPr lang="en-US" sz="1400" dirty="0">
                  <a:latin typeface="Courier"/>
                  <a:cs typeface="Courier"/>
                </a:rPr>
                <a:t>t = </a:t>
              </a:r>
              <a:r>
                <a:rPr lang="en-US" sz="1400" dirty="0" err="1" smtClean="0">
                  <a:latin typeface="Courier"/>
                  <a:cs typeface="Courier"/>
                </a:rPr>
                <a:t>GenerateTID</a:t>
              </a:r>
              <a:r>
                <a:rPr lang="en-US" sz="1400" dirty="0">
                  <a:latin typeface="Courier"/>
                  <a:cs typeface="Courier"/>
                </a:rPr>
                <a:t>(e)</a:t>
              </a:r>
              <a:r>
                <a:rPr lang="en-US" sz="1400" dirty="0" smtClean="0">
                  <a:latin typeface="Courier"/>
                  <a:cs typeface="Courier"/>
                </a:rPr>
                <a:t>;</a:t>
              </a:r>
            </a:p>
            <a:p>
              <a:endParaRPr lang="en-US" sz="1400" i="1" dirty="0">
                <a:latin typeface="Courier"/>
                <a:cs typeface="Courier"/>
              </a:endParaRPr>
            </a:p>
            <a:p>
              <a:r>
                <a:rPr lang="en-US" sz="1400" dirty="0" err="1">
                  <a:latin typeface="Courier"/>
                  <a:cs typeface="Courier"/>
                </a:rPr>
                <a:t>WriteAndUnlock</a:t>
              </a:r>
              <a:r>
                <a:rPr lang="en-US" sz="1400" dirty="0">
                  <a:latin typeface="Courier"/>
                  <a:cs typeface="Courier"/>
                </a:rPr>
                <a:t>(A, t); </a:t>
              </a:r>
            </a:p>
          </p:txBody>
        </p:sp>
      </p:grpSp>
      <p:grpSp>
        <p:nvGrpSpPr>
          <p:cNvPr id="30" name="Group 29"/>
          <p:cNvGrpSpPr/>
          <p:nvPr/>
        </p:nvGrpSpPr>
        <p:grpSpPr>
          <a:xfrm>
            <a:off x="3577175" y="3939388"/>
            <a:ext cx="3194108" cy="2462213"/>
            <a:chOff x="3577175" y="3939388"/>
            <a:chExt cx="3194108" cy="2462213"/>
          </a:xfrm>
        </p:grpSpPr>
        <p:sp>
          <p:nvSpPr>
            <p:cNvPr id="23" name="Rounded Rectangle 22"/>
            <p:cNvSpPr/>
            <p:nvPr/>
          </p:nvSpPr>
          <p:spPr>
            <a:xfrm>
              <a:off x="3577175" y="5429251"/>
              <a:ext cx="2539992" cy="4868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ounded Rectangle 21"/>
            <p:cNvSpPr/>
            <p:nvPr/>
          </p:nvSpPr>
          <p:spPr>
            <a:xfrm>
              <a:off x="3577175" y="4847166"/>
              <a:ext cx="2539992" cy="48683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p:cNvSpPr/>
            <p:nvPr/>
          </p:nvSpPr>
          <p:spPr>
            <a:xfrm>
              <a:off x="3577175" y="6011335"/>
              <a:ext cx="2539992" cy="380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77181" y="3939388"/>
              <a:ext cx="3194102" cy="2462213"/>
            </a:xfrm>
            <a:prstGeom prst="rect">
              <a:avLst/>
            </a:prstGeom>
          </p:spPr>
          <p:txBody>
            <a:bodyPr wrap="square">
              <a:spAutoFit/>
            </a:bodyPr>
            <a:lstStyle/>
            <a:p>
              <a:r>
                <a:rPr lang="en-US" sz="1400" b="1" dirty="0" smtClean="0">
                  <a:latin typeface="Courier"/>
                  <a:cs typeface="Courier"/>
                </a:rPr>
                <a:t>T2:</a:t>
              </a:r>
            </a:p>
            <a:p>
              <a:r>
                <a:rPr lang="en-US" sz="1400" dirty="0" err="1" smtClean="0">
                  <a:latin typeface="Courier"/>
                  <a:cs typeface="Courier"/>
                </a:rPr>
                <a:t>tmp</a:t>
              </a:r>
              <a:r>
                <a:rPr lang="en-US" sz="1400" dirty="0" smtClean="0">
                  <a:latin typeface="Courier"/>
                  <a:cs typeface="Courier"/>
                </a:rPr>
                <a:t> </a:t>
              </a:r>
              <a:r>
                <a:rPr lang="en-US" sz="1400" dirty="0">
                  <a:latin typeface="Courier"/>
                  <a:cs typeface="Courier"/>
                </a:rPr>
                <a:t>= Read(A); </a:t>
              </a:r>
            </a:p>
            <a:p>
              <a:r>
                <a:rPr lang="en-US" sz="1400" dirty="0" err="1">
                  <a:latin typeface="Courier"/>
                  <a:cs typeface="Courier"/>
                </a:rPr>
                <a:t>WriteLocal</a:t>
              </a:r>
              <a:r>
                <a:rPr lang="en-US" sz="1400" dirty="0" smtClean="0">
                  <a:latin typeface="Courier"/>
                  <a:cs typeface="Courier"/>
                </a:rPr>
                <a:t>(A, tmp+1)</a:t>
              </a:r>
              <a:r>
                <a:rPr lang="en-US" sz="1400" dirty="0">
                  <a:latin typeface="Courier"/>
                  <a:cs typeface="Courier"/>
                </a:rPr>
                <a:t>; </a:t>
              </a:r>
              <a:endParaRPr lang="en-US" sz="1400" dirty="0" smtClean="0">
                <a:latin typeface="Courier"/>
                <a:cs typeface="Courier"/>
              </a:endParaRPr>
            </a:p>
            <a:p>
              <a:endParaRPr lang="en-US" sz="1400" i="1" dirty="0">
                <a:latin typeface="Courier"/>
                <a:cs typeface="Courier"/>
              </a:endParaRPr>
            </a:p>
            <a:p>
              <a:r>
                <a:rPr lang="en-US" sz="1400" dirty="0">
                  <a:latin typeface="Courier"/>
                  <a:cs typeface="Courier"/>
                </a:rPr>
                <a:t>Lock</a:t>
              </a:r>
              <a:r>
                <a:rPr lang="en-US" sz="1400" dirty="0" smtClean="0">
                  <a:latin typeface="Courier"/>
                  <a:cs typeface="Courier"/>
                </a:rPr>
                <a:t>(A)</a:t>
              </a:r>
              <a:r>
                <a:rPr lang="en-US" sz="1400" dirty="0">
                  <a:latin typeface="Courier"/>
                  <a:cs typeface="Courier"/>
                </a:rPr>
                <a:t>;</a:t>
              </a:r>
            </a:p>
            <a:p>
              <a:r>
                <a:rPr lang="en-US" sz="1400" dirty="0">
                  <a:latin typeface="Courier"/>
                  <a:cs typeface="Courier"/>
                </a:rPr>
                <a:t>e = </a:t>
              </a:r>
              <a:r>
                <a:rPr lang="en-US" sz="1400" dirty="0" err="1" smtClean="0">
                  <a:latin typeface="Courier"/>
                  <a:cs typeface="Courier"/>
                </a:rPr>
                <a:t>Global_Epoch</a:t>
              </a:r>
              <a:r>
                <a:rPr lang="en-US" sz="1400" dirty="0" smtClean="0">
                  <a:latin typeface="Courier"/>
                  <a:cs typeface="Courier"/>
                </a:rPr>
                <a:t>;</a:t>
              </a:r>
            </a:p>
            <a:p>
              <a:endParaRPr lang="en-US" sz="1400" i="1" dirty="0">
                <a:latin typeface="Courier"/>
                <a:cs typeface="Courier"/>
              </a:endParaRPr>
            </a:p>
            <a:p>
              <a:r>
                <a:rPr lang="en-US" sz="1400" dirty="0">
                  <a:latin typeface="Courier"/>
                  <a:cs typeface="Courier"/>
                </a:rPr>
                <a:t>Validate(A); </a:t>
              </a:r>
              <a:r>
                <a:rPr lang="en-US" sz="1400" i="1" dirty="0">
                  <a:latin typeface="Courier"/>
                  <a:cs typeface="Courier"/>
                </a:rPr>
                <a:t>// </a:t>
              </a:r>
              <a:r>
                <a:rPr lang="en-US" sz="1400" i="1" dirty="0" smtClean="0">
                  <a:latin typeface="Courier"/>
                  <a:cs typeface="Courier"/>
                </a:rPr>
                <a:t>passes</a:t>
              </a:r>
            </a:p>
            <a:p>
              <a:r>
                <a:rPr lang="en-US" sz="1400" dirty="0" smtClean="0">
                  <a:latin typeface="Courier"/>
                  <a:cs typeface="Courier"/>
                </a:rPr>
                <a:t>t = </a:t>
              </a:r>
              <a:r>
                <a:rPr lang="en-US" sz="1400" dirty="0" err="1" smtClean="0">
                  <a:latin typeface="Courier"/>
                  <a:cs typeface="Courier"/>
                </a:rPr>
                <a:t>GenerateTID</a:t>
              </a:r>
              <a:r>
                <a:rPr lang="en-US" sz="1400" dirty="0" smtClean="0">
                  <a:latin typeface="Courier"/>
                  <a:cs typeface="Courier"/>
                </a:rPr>
                <a:t>(e);</a:t>
              </a:r>
            </a:p>
            <a:p>
              <a:endParaRPr lang="en-US" sz="1400" i="1" dirty="0" smtClean="0">
                <a:latin typeface="Courier"/>
                <a:cs typeface="Courier"/>
              </a:endParaRPr>
            </a:p>
            <a:p>
              <a:r>
                <a:rPr lang="en-US" sz="1400" dirty="0" err="1" smtClean="0">
                  <a:latin typeface="Courier"/>
                  <a:cs typeface="Courier"/>
                </a:rPr>
                <a:t>WriteAndUnlock</a:t>
              </a:r>
              <a:r>
                <a:rPr lang="en-US" sz="1400" dirty="0" smtClean="0">
                  <a:latin typeface="Courier"/>
                  <a:cs typeface="Courier"/>
                </a:rPr>
                <a:t>(A, t);</a:t>
              </a:r>
              <a:endParaRPr lang="en-US" sz="1400" i="1" dirty="0">
                <a:latin typeface="Courier"/>
                <a:cs typeface="Courier"/>
              </a:endParaRPr>
            </a:p>
          </p:txBody>
        </p:sp>
      </p:grpSp>
      <p:sp>
        <p:nvSpPr>
          <p:cNvPr id="6" name="Slide Number Placeholder 5"/>
          <p:cNvSpPr>
            <a:spLocks noGrp="1"/>
          </p:cNvSpPr>
          <p:nvPr>
            <p:ph type="sldNum" sz="quarter" idx="12"/>
          </p:nvPr>
        </p:nvSpPr>
        <p:spPr/>
        <p:txBody>
          <a:bodyPr/>
          <a:lstStyle/>
          <a:p>
            <a:fld id="{759DD0F1-4F51-5A43-ACDB-1A0BA498B5F5}" type="slidenum">
              <a:rPr lang="en-US" smtClean="0"/>
              <a:t>27</a:t>
            </a:fld>
            <a:endParaRPr lang="en-US" dirty="0"/>
          </a:p>
        </p:txBody>
      </p:sp>
      <p:sp>
        <p:nvSpPr>
          <p:cNvPr id="10" name="TextBox 9"/>
          <p:cNvSpPr txBox="1"/>
          <p:nvPr/>
        </p:nvSpPr>
        <p:spPr>
          <a:xfrm>
            <a:off x="3862918" y="1918228"/>
            <a:ext cx="2154757" cy="830997"/>
          </a:xfrm>
          <a:prstGeom prst="rect">
            <a:avLst/>
          </a:prstGeom>
          <a:noFill/>
        </p:spPr>
        <p:txBody>
          <a:bodyPr wrap="none" rtlCol="0">
            <a:spAutoFit/>
          </a:bodyPr>
          <a:lstStyle/>
          <a:p>
            <a:r>
              <a:rPr lang="en-US" sz="1600" dirty="0" smtClean="0">
                <a:latin typeface="Courier"/>
                <a:cs typeface="Courier"/>
              </a:rPr>
              <a:t>T1() {</a:t>
            </a:r>
          </a:p>
          <a:p>
            <a:r>
              <a:rPr lang="en-US" sz="1600" dirty="0" smtClean="0">
                <a:latin typeface="Courier"/>
                <a:cs typeface="Courier"/>
              </a:rPr>
              <a:t>    Write(A, 2);</a:t>
            </a:r>
            <a:endParaRPr lang="en-US" sz="1600" dirty="0">
              <a:latin typeface="Courier"/>
              <a:cs typeface="Courier"/>
            </a:endParaRPr>
          </a:p>
          <a:p>
            <a:r>
              <a:rPr lang="en-US" sz="1600" dirty="0" smtClean="0">
                <a:latin typeface="Courier"/>
                <a:cs typeface="Courier"/>
              </a:rPr>
              <a:t>}</a:t>
            </a:r>
            <a:endParaRPr lang="en-US" sz="1600" dirty="0">
              <a:latin typeface="Courier"/>
              <a:cs typeface="Courier"/>
            </a:endParaRPr>
          </a:p>
        </p:txBody>
      </p:sp>
      <p:sp>
        <p:nvSpPr>
          <p:cNvPr id="11" name="TextBox 10"/>
          <p:cNvSpPr txBox="1"/>
          <p:nvPr/>
        </p:nvSpPr>
        <p:spPr>
          <a:xfrm>
            <a:off x="6285782" y="1937105"/>
            <a:ext cx="2647279" cy="1077218"/>
          </a:xfrm>
          <a:prstGeom prst="rect">
            <a:avLst/>
          </a:prstGeom>
          <a:noFill/>
        </p:spPr>
        <p:txBody>
          <a:bodyPr wrap="none" rtlCol="0">
            <a:spAutoFit/>
          </a:bodyPr>
          <a:lstStyle/>
          <a:p>
            <a:r>
              <a:rPr lang="en-US" sz="1600" dirty="0" smtClean="0">
                <a:latin typeface="Courier"/>
                <a:cs typeface="Courier"/>
              </a:rPr>
              <a:t>T2() {</a:t>
            </a:r>
          </a:p>
          <a:p>
            <a:r>
              <a:rPr lang="en-US" sz="1600" dirty="0" smtClean="0">
                <a:latin typeface="Courier"/>
                <a:cs typeface="Courier"/>
              </a:rPr>
              <a:t>    </a:t>
            </a:r>
            <a:r>
              <a:rPr lang="en-US" sz="1600" dirty="0" err="1" smtClean="0">
                <a:latin typeface="Courier"/>
                <a:cs typeface="Courier"/>
              </a:rPr>
              <a:t>tmp</a:t>
            </a:r>
            <a:r>
              <a:rPr lang="en-US" sz="1600" dirty="0" smtClean="0">
                <a:latin typeface="Courier"/>
                <a:cs typeface="Courier"/>
              </a:rPr>
              <a:t> = Read(A);</a:t>
            </a:r>
          </a:p>
          <a:p>
            <a:r>
              <a:rPr lang="en-US" sz="1600" dirty="0">
                <a:latin typeface="Courier"/>
                <a:cs typeface="Courier"/>
              </a:rPr>
              <a:t> </a:t>
            </a:r>
            <a:r>
              <a:rPr lang="en-US" sz="1600" dirty="0" smtClean="0">
                <a:latin typeface="Courier"/>
                <a:cs typeface="Courier"/>
              </a:rPr>
              <a:t>   Write(A, tmp+1);</a:t>
            </a:r>
            <a:endParaRPr lang="en-US" sz="1600" dirty="0">
              <a:latin typeface="Courier"/>
              <a:cs typeface="Courier"/>
            </a:endParaRPr>
          </a:p>
          <a:p>
            <a:r>
              <a:rPr lang="en-US" sz="1600" dirty="0" smtClean="0">
                <a:latin typeface="Courier"/>
                <a:cs typeface="Courier"/>
              </a:rPr>
              <a:t>}</a:t>
            </a:r>
            <a:endParaRPr lang="en-US" sz="1600" dirty="0">
              <a:latin typeface="Courier"/>
              <a:cs typeface="Courier"/>
            </a:endParaRPr>
          </a:p>
        </p:txBody>
      </p:sp>
      <p:cxnSp>
        <p:nvCxnSpPr>
          <p:cNvPr id="12" name="Straight Arrow Connector 11"/>
          <p:cNvCxnSpPr/>
          <p:nvPr/>
        </p:nvCxnSpPr>
        <p:spPr>
          <a:xfrm flipH="1" flipV="1">
            <a:off x="1270000" y="3014323"/>
            <a:ext cx="710860" cy="760563"/>
          </a:xfrm>
          <a:prstGeom prst="straightConnector1">
            <a:avLst/>
          </a:prstGeom>
          <a:ln>
            <a:solidFill>
              <a:srgbClr val="FF0000"/>
            </a:solidFill>
            <a:prstDash val="dash"/>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flipV="1">
            <a:off x="1980860" y="3929271"/>
            <a:ext cx="2517058" cy="293480"/>
          </a:xfrm>
          <a:prstGeom prst="straightConnector1">
            <a:avLst/>
          </a:prstGeom>
          <a:ln>
            <a:solidFill>
              <a:srgbClr val="FF0000"/>
            </a:solidFill>
            <a:prstDash val="dash"/>
            <a:tailEnd type="arrow"/>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V="1">
            <a:off x="3950068" y="4392382"/>
            <a:ext cx="547850" cy="745658"/>
          </a:xfrm>
          <a:prstGeom prst="straightConnector1">
            <a:avLst/>
          </a:prstGeom>
          <a:ln>
            <a:solidFill>
              <a:srgbClr val="FF0000"/>
            </a:solidFill>
            <a:prstDash val="dash"/>
            <a:tailEnd type="arrow"/>
          </a:ln>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4800673" y="3294463"/>
            <a:ext cx="3196308" cy="461665"/>
          </a:xfrm>
          <a:prstGeom prst="rect">
            <a:avLst/>
          </a:prstGeom>
          <a:noFill/>
        </p:spPr>
        <p:txBody>
          <a:bodyPr wrap="none" rtlCol="0">
            <a:spAutoFit/>
          </a:bodyPr>
          <a:lstStyle/>
          <a:p>
            <a:r>
              <a:rPr lang="en-US" sz="2400" b="1" dirty="0" smtClean="0"/>
              <a:t>T2’s epoch ≥ T1’s epoch</a:t>
            </a:r>
            <a:endParaRPr lang="en-US" sz="2400" b="1" dirty="0"/>
          </a:p>
        </p:txBody>
      </p:sp>
      <p:grpSp>
        <p:nvGrpSpPr>
          <p:cNvPr id="45" name="Group 44"/>
          <p:cNvGrpSpPr/>
          <p:nvPr/>
        </p:nvGrpSpPr>
        <p:grpSpPr>
          <a:xfrm>
            <a:off x="249384" y="2073631"/>
            <a:ext cx="369332" cy="4424537"/>
            <a:chOff x="249384" y="2073631"/>
            <a:chExt cx="369332" cy="4424537"/>
          </a:xfrm>
        </p:grpSpPr>
        <p:cxnSp>
          <p:nvCxnSpPr>
            <p:cNvPr id="9" name="Straight Arrow Connector 8"/>
            <p:cNvCxnSpPr/>
            <p:nvPr/>
          </p:nvCxnSpPr>
          <p:spPr>
            <a:xfrm>
              <a:off x="618716" y="2073631"/>
              <a:ext cx="0" cy="44245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Rectangle 43"/>
            <p:cNvSpPr/>
            <p:nvPr/>
          </p:nvSpPr>
          <p:spPr>
            <a:xfrm rot="16200000">
              <a:off x="109363" y="3825141"/>
              <a:ext cx="649374" cy="369332"/>
            </a:xfrm>
            <a:prstGeom prst="rect">
              <a:avLst/>
            </a:prstGeom>
          </p:spPr>
          <p:txBody>
            <a:bodyPr wrap="none">
              <a:spAutoFit/>
            </a:bodyPr>
            <a:lstStyle/>
            <a:p>
              <a:r>
                <a:rPr lang="en-US" dirty="0"/>
                <a:t>Time</a:t>
              </a:r>
            </a:p>
          </p:txBody>
        </p:sp>
      </p:grpSp>
      <p:grpSp>
        <p:nvGrpSpPr>
          <p:cNvPr id="51" name="Group 50"/>
          <p:cNvGrpSpPr/>
          <p:nvPr/>
        </p:nvGrpSpPr>
        <p:grpSpPr>
          <a:xfrm>
            <a:off x="6686550" y="5336115"/>
            <a:ext cx="2044149" cy="665151"/>
            <a:chOff x="6686550" y="5336115"/>
            <a:chExt cx="2044149" cy="665151"/>
          </a:xfrm>
        </p:grpSpPr>
        <p:cxnSp>
          <p:nvCxnSpPr>
            <p:cNvPr id="46" name="Straight Arrow Connector 45"/>
            <p:cNvCxnSpPr/>
            <p:nvPr/>
          </p:nvCxnSpPr>
          <p:spPr>
            <a:xfrm>
              <a:off x="7290168" y="5541435"/>
              <a:ext cx="799732" cy="0"/>
            </a:xfrm>
            <a:prstGeom prst="straightConnector1">
              <a:avLst/>
            </a:prstGeom>
            <a:ln>
              <a:solidFill>
                <a:srgbClr val="FF0000"/>
              </a:solidFill>
              <a:prstDash val="dash"/>
              <a:tailEnd type="arrow"/>
            </a:ln>
          </p:spPr>
          <p:style>
            <a:lnRef idx="3">
              <a:schemeClr val="dk1"/>
            </a:lnRef>
            <a:fillRef idx="0">
              <a:schemeClr val="dk1"/>
            </a:fillRef>
            <a:effectRef idx="2">
              <a:schemeClr val="dk1"/>
            </a:effectRef>
            <a:fontRef idx="minor">
              <a:schemeClr val="tx1"/>
            </a:fontRef>
          </p:style>
        </p:cxnSp>
        <p:sp>
          <p:nvSpPr>
            <p:cNvPr id="48" name="TextBox 47"/>
            <p:cNvSpPr txBox="1"/>
            <p:nvPr/>
          </p:nvSpPr>
          <p:spPr>
            <a:xfrm>
              <a:off x="6959600" y="5337719"/>
              <a:ext cx="312906" cy="369332"/>
            </a:xfrm>
            <a:prstGeom prst="rect">
              <a:avLst/>
            </a:prstGeom>
            <a:noFill/>
          </p:spPr>
          <p:txBody>
            <a:bodyPr wrap="none" rtlCol="0">
              <a:spAutoFit/>
            </a:bodyPr>
            <a:lstStyle/>
            <a:p>
              <a:r>
                <a:rPr lang="en-US" b="1" dirty="0" smtClean="0"/>
                <a:t>B</a:t>
              </a:r>
              <a:endParaRPr lang="en-US" b="1" dirty="0"/>
            </a:p>
          </p:txBody>
        </p:sp>
        <p:sp>
          <p:nvSpPr>
            <p:cNvPr id="49" name="Rectangle 48"/>
            <p:cNvSpPr/>
            <p:nvPr/>
          </p:nvSpPr>
          <p:spPr>
            <a:xfrm>
              <a:off x="8089900" y="5336115"/>
              <a:ext cx="325730" cy="369332"/>
            </a:xfrm>
            <a:prstGeom prst="rect">
              <a:avLst/>
            </a:prstGeom>
          </p:spPr>
          <p:txBody>
            <a:bodyPr wrap="none">
              <a:spAutoFit/>
            </a:bodyPr>
            <a:lstStyle/>
            <a:p>
              <a:r>
                <a:rPr lang="en-US" b="1" dirty="0" smtClean="0"/>
                <a:t>A</a:t>
              </a:r>
              <a:endParaRPr lang="en-US" b="1" dirty="0"/>
            </a:p>
          </p:txBody>
        </p:sp>
        <p:sp>
          <p:nvSpPr>
            <p:cNvPr id="50" name="TextBox 49"/>
            <p:cNvSpPr txBox="1"/>
            <p:nvPr/>
          </p:nvSpPr>
          <p:spPr>
            <a:xfrm>
              <a:off x="6686550" y="5631934"/>
              <a:ext cx="2044149" cy="369332"/>
            </a:xfrm>
            <a:prstGeom prst="rect">
              <a:avLst/>
            </a:prstGeom>
            <a:noFill/>
          </p:spPr>
          <p:txBody>
            <a:bodyPr wrap="none" rtlCol="0">
              <a:spAutoFit/>
            </a:bodyPr>
            <a:lstStyle/>
            <a:p>
              <a:r>
                <a:rPr lang="en-US" dirty="0" smtClean="0"/>
                <a:t>A </a:t>
              </a:r>
              <a:r>
                <a:rPr lang="en-US" i="1" dirty="0" smtClean="0"/>
                <a:t>happens-before </a:t>
              </a:r>
              <a:r>
                <a:rPr lang="en-US" dirty="0" smtClean="0"/>
                <a:t>B</a:t>
              </a:r>
              <a:endParaRPr lang="en-US" dirty="0"/>
            </a:p>
          </p:txBody>
        </p:sp>
      </p:grpSp>
      <p:cxnSp>
        <p:nvCxnSpPr>
          <p:cNvPr id="29" name="Straight Arrow Connector 28"/>
          <p:cNvCxnSpPr/>
          <p:nvPr/>
        </p:nvCxnSpPr>
        <p:spPr>
          <a:xfrm flipV="1">
            <a:off x="4863833" y="4392383"/>
            <a:ext cx="0" cy="1313064"/>
          </a:xfrm>
          <a:prstGeom prst="straightConnector1">
            <a:avLst/>
          </a:prstGeom>
          <a:ln>
            <a:solidFill>
              <a:srgbClr val="0000FF"/>
            </a:solidFill>
            <a:prstDash val="dash"/>
            <a:tailEnd type="arrow"/>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5156273" y="3662763"/>
            <a:ext cx="2494192" cy="461665"/>
          </a:xfrm>
          <a:prstGeom prst="rect">
            <a:avLst/>
          </a:prstGeom>
          <a:noFill/>
        </p:spPr>
        <p:txBody>
          <a:bodyPr wrap="none" rtlCol="0">
            <a:spAutoFit/>
          </a:bodyPr>
          <a:lstStyle/>
          <a:p>
            <a:r>
              <a:rPr lang="en-US" sz="2400" b="1" dirty="0" smtClean="0"/>
              <a:t>T2’s TID &gt; T1’s TID</a:t>
            </a:r>
            <a:endParaRPr lang="en-US" sz="2400" b="1" dirty="0"/>
          </a:p>
        </p:txBody>
      </p:sp>
      <p:cxnSp>
        <p:nvCxnSpPr>
          <p:cNvPr id="32" name="Straight Arrow Connector 31"/>
          <p:cNvCxnSpPr/>
          <p:nvPr/>
        </p:nvCxnSpPr>
        <p:spPr>
          <a:xfrm flipH="1" flipV="1">
            <a:off x="2120633" y="3939388"/>
            <a:ext cx="2377286" cy="283364"/>
          </a:xfrm>
          <a:prstGeom prst="straightConnector1">
            <a:avLst/>
          </a:prstGeom>
          <a:ln>
            <a:solidFill>
              <a:srgbClr val="0000FF"/>
            </a:solidFill>
            <a:prstDash val="dash"/>
            <a:tailEnd type="arrow"/>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V="1">
            <a:off x="2167199" y="3442592"/>
            <a:ext cx="0" cy="336990"/>
          </a:xfrm>
          <a:prstGeom prst="straightConnector1">
            <a:avLst/>
          </a:prstGeom>
          <a:ln>
            <a:solidFill>
              <a:srgbClr val="0000FF"/>
            </a:solidFill>
            <a:prstDash val="dash"/>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064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ssolve">
                                      <p:cBhvr>
                                        <p:cTn id="29" dur="500"/>
                                        <p:tgtEl>
                                          <p:spTgt spid="16"/>
                                        </p:tgtEl>
                                      </p:cBhvr>
                                    </p:animEffect>
                                  </p:childTnLst>
                                </p:cTn>
                              </p:par>
                              <p:par>
                                <p:cTn id="30" presetID="9" presetClass="entr" presetSubtype="0"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dissolve">
                                      <p:cBhvr>
                                        <p:cTn id="32" dur="500"/>
                                        <p:tgtEl>
                                          <p:spTgt spid="51"/>
                                        </p:tgtEl>
                                      </p:cBhvr>
                                    </p:animEffect>
                                  </p:childTnLst>
                                </p:cTn>
                              </p:par>
                              <p:par>
                                <p:cTn id="33" presetID="9"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ssolve">
                                      <p:cBhvr>
                                        <p:cTn id="35" dur="500"/>
                                        <p:tgtEl>
                                          <p:spTgt spid="12"/>
                                        </p:tgtEl>
                                      </p:cBhvr>
                                    </p:animEffect>
                                  </p:childTnLst>
                                </p:cTn>
                              </p:par>
                              <p:par>
                                <p:cTn id="36" presetID="9" presetClass="entr" presetSubtype="0" fill="hold"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dissolv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nodeType="clickEffect">
                                  <p:stCondLst>
                                    <p:cond delay="0"/>
                                  </p:stCondLst>
                                  <p:childTnLst>
                                    <p:animEffect transition="out" filter="dissolv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9" presetClass="exit" presetSubtype="0" fill="hold" nodeType="withEffect">
                                  <p:stCondLst>
                                    <p:cond delay="0"/>
                                  </p:stCondLst>
                                  <p:childTnLst>
                                    <p:animEffect transition="out" filter="dissolve">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par>
                                <p:cTn id="51" presetID="9" presetClass="exit" presetSubtype="0" fill="hold" nodeType="withEffect">
                                  <p:stCondLst>
                                    <p:cond delay="0"/>
                                  </p:stCondLst>
                                  <p:childTnLst>
                                    <p:animEffect transition="out" filter="dissolve">
                                      <p:cBhvr>
                                        <p:cTn id="52" dur="500"/>
                                        <p:tgtEl>
                                          <p:spTgt spid="35"/>
                                        </p:tgtEl>
                                      </p:cBhvr>
                                    </p:animEffect>
                                    <p:set>
                                      <p:cBhvr>
                                        <p:cTn id="53" dur="1" fill="hold">
                                          <p:stCondLst>
                                            <p:cond delay="499"/>
                                          </p:stCondLst>
                                        </p:cTn>
                                        <p:tgtEl>
                                          <p:spTgt spid="35"/>
                                        </p:tgtEl>
                                        <p:attrNameLst>
                                          <p:attrName>style.visibility</p:attrName>
                                        </p:attrNameLst>
                                      </p:cBhvr>
                                      <p:to>
                                        <p:strVal val="hidden"/>
                                      </p:to>
                                    </p:set>
                                  </p:childTnLst>
                                </p:cTn>
                              </p:par>
                              <p:par>
                                <p:cTn id="54" presetID="9" presetClass="entr" presetSubtype="0"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dissolve">
                                      <p:cBhvr>
                                        <p:cTn id="59" dur="500"/>
                                        <p:tgtEl>
                                          <p:spTgt spid="32"/>
                                        </p:tgtEl>
                                      </p:cBhvr>
                                    </p:animEffect>
                                  </p:childTnLst>
                                </p:cTn>
                              </p:par>
                              <p:par>
                                <p:cTn id="60" presetID="9" presetClass="entr" presetSubtype="0"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dissolve">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P spid="43" grpId="0"/>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4444"/>
            <a:ext cx="8229600" cy="1143000"/>
          </a:xfrm>
        </p:spPr>
        <p:txBody>
          <a:bodyPr/>
          <a:lstStyle/>
          <a:p>
            <a:r>
              <a:rPr lang="en-US" dirty="0" smtClean="0"/>
              <a:t>Storing the data</a:t>
            </a:r>
            <a:endParaRPr lang="en-US" dirty="0"/>
          </a:p>
        </p:txBody>
      </p:sp>
      <p:sp>
        <p:nvSpPr>
          <p:cNvPr id="3" name="Slide Number Placeholder 2"/>
          <p:cNvSpPr>
            <a:spLocks noGrp="1"/>
          </p:cNvSpPr>
          <p:nvPr>
            <p:ph type="sldNum" sz="quarter" idx="12"/>
          </p:nvPr>
        </p:nvSpPr>
        <p:spPr/>
        <p:txBody>
          <a:bodyPr/>
          <a:lstStyle/>
          <a:p>
            <a:fld id="{759DD0F1-4F51-5A43-ACDB-1A0BA498B5F5}" type="slidenum">
              <a:rPr lang="en-US" smtClean="0"/>
              <a:t>28</a:t>
            </a:fld>
            <a:endParaRPr lang="en-US"/>
          </a:p>
        </p:txBody>
      </p:sp>
    </p:spTree>
    <p:extLst>
      <p:ext uri="{BB962C8B-B14F-4D97-AF65-F5344CB8AC3E}">
        <p14:creationId xmlns:p14="http://schemas.microsoft.com/office/powerpoint/2010/main" val="19565817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the data</a:t>
            </a:r>
            <a:endParaRPr lang="en-US" dirty="0"/>
          </a:p>
        </p:txBody>
      </p:sp>
      <p:sp>
        <p:nvSpPr>
          <p:cNvPr id="3" name="Content Placeholder 2"/>
          <p:cNvSpPr>
            <a:spLocks noGrp="1"/>
          </p:cNvSpPr>
          <p:nvPr>
            <p:ph idx="1"/>
          </p:nvPr>
        </p:nvSpPr>
        <p:spPr/>
        <p:txBody>
          <a:bodyPr/>
          <a:lstStyle/>
          <a:p>
            <a:r>
              <a:rPr lang="en-US" dirty="0" smtClean="0"/>
              <a:t>A commit protocol requires a data structure to provide access to records.</a:t>
            </a:r>
          </a:p>
          <a:p>
            <a:r>
              <a:rPr lang="en-US" dirty="0"/>
              <a:t>We use </a:t>
            </a:r>
            <a:r>
              <a:rPr lang="en-US" dirty="0" err="1"/>
              <a:t>Masstree</a:t>
            </a:r>
            <a:r>
              <a:rPr lang="en-US" dirty="0"/>
              <a:t>, a fast </a:t>
            </a:r>
            <a:r>
              <a:rPr lang="en-US" i="1" dirty="0"/>
              <a:t>non-transactional </a:t>
            </a:r>
            <a:r>
              <a:rPr lang="en-US" dirty="0"/>
              <a:t>B-tree for multicores</a:t>
            </a:r>
            <a:r>
              <a:rPr lang="en-US" dirty="0" smtClean="0"/>
              <a:t>.</a:t>
            </a:r>
          </a:p>
          <a:p>
            <a:r>
              <a:rPr lang="en-US" dirty="0" smtClean="0"/>
              <a:t>But our protocol is agnostic to data structure.</a:t>
            </a:r>
          </a:p>
          <a:p>
            <a:pPr lvl="1"/>
            <a:r>
              <a:rPr lang="en-US" dirty="0" smtClean="0"/>
              <a:t>E.g. could use hash table instead.</a:t>
            </a:r>
          </a:p>
        </p:txBody>
      </p:sp>
      <p:sp>
        <p:nvSpPr>
          <p:cNvPr id="4" name="Slide Number Placeholder 3"/>
          <p:cNvSpPr>
            <a:spLocks noGrp="1"/>
          </p:cNvSpPr>
          <p:nvPr>
            <p:ph type="sldNum" sz="quarter" idx="12"/>
          </p:nvPr>
        </p:nvSpPr>
        <p:spPr/>
        <p:txBody>
          <a:bodyPr/>
          <a:lstStyle/>
          <a:p>
            <a:fld id="{759DD0F1-4F51-5A43-ACDB-1A0BA498B5F5}" type="slidenum">
              <a:rPr lang="en-US" smtClean="0"/>
              <a:t>29</a:t>
            </a:fld>
            <a:endParaRPr lang="en-US"/>
          </a:p>
        </p:txBody>
      </p:sp>
      <p:pic>
        <p:nvPicPr>
          <p:cNvPr id="5" name="Picture 4"/>
          <p:cNvPicPr>
            <a:picLocks noChangeAspect="1"/>
          </p:cNvPicPr>
          <p:nvPr/>
        </p:nvPicPr>
        <p:blipFill>
          <a:blip r:embed="rId3"/>
          <a:stretch>
            <a:fillRect/>
          </a:stretch>
        </p:blipFill>
        <p:spPr>
          <a:xfrm>
            <a:off x="5429250" y="4752975"/>
            <a:ext cx="2984500" cy="1905000"/>
          </a:xfrm>
          <a:prstGeom prst="rect">
            <a:avLst/>
          </a:prstGeom>
        </p:spPr>
      </p:pic>
    </p:spTree>
    <p:extLst>
      <p:ext uri="{BB962C8B-B14F-4D97-AF65-F5344CB8AC3E}">
        <p14:creationId xmlns:p14="http://schemas.microsoft.com/office/powerpoint/2010/main" val="345358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t>Optimistic Concurrency Control</a:t>
            </a:r>
            <a:endParaRPr lang="en-US" dirty="0"/>
          </a:p>
        </p:txBody>
      </p:sp>
      <p:sp>
        <p:nvSpPr>
          <p:cNvPr id="3" name="Content Placeholder 2"/>
          <p:cNvSpPr>
            <a:spLocks noGrp="1"/>
          </p:cNvSpPr>
          <p:nvPr>
            <p:ph idx="1"/>
          </p:nvPr>
        </p:nvSpPr>
        <p:spPr/>
        <p:txBody>
          <a:bodyPr>
            <a:normAutofit lnSpcReduction="10000"/>
          </a:bodyPr>
          <a:lstStyle/>
          <a:p>
            <a:pPr>
              <a:buNone/>
            </a:pPr>
            <a:r>
              <a:rPr lang="en-US" altLang="en-US" dirty="0"/>
              <a:t>Transactions have 3 phases:</a:t>
            </a:r>
          </a:p>
          <a:p>
            <a:r>
              <a:rPr lang="en-US" altLang="en-US" dirty="0" smtClean="0"/>
              <a:t> Read</a:t>
            </a:r>
          </a:p>
          <a:p>
            <a:pPr lvl="1"/>
            <a:r>
              <a:rPr lang="en-US" altLang="en-US" dirty="0" smtClean="0"/>
              <a:t>Track the read/write sets of </a:t>
            </a:r>
            <a:r>
              <a:rPr lang="en-US" altLang="en-US" dirty="0" err="1" smtClean="0"/>
              <a:t>txns</a:t>
            </a:r>
            <a:endParaRPr lang="en-US" altLang="en-US" dirty="0" smtClean="0"/>
          </a:p>
          <a:p>
            <a:pPr lvl="1"/>
            <a:r>
              <a:rPr lang="en-US" altLang="en-US" dirty="0" smtClean="0"/>
              <a:t>store their writes in a private workspace.</a:t>
            </a:r>
            <a:endParaRPr lang="en-US" altLang="en-US" dirty="0"/>
          </a:p>
          <a:p>
            <a:r>
              <a:rPr lang="en-US" altLang="en-US" dirty="0" smtClean="0"/>
              <a:t>Validate</a:t>
            </a:r>
            <a:endParaRPr lang="en-US" altLang="en-US" dirty="0"/>
          </a:p>
          <a:p>
            <a:pPr lvl="1"/>
            <a:r>
              <a:rPr lang="en-US" altLang="en-US" dirty="0" smtClean="0"/>
              <a:t>check whether it conflicts with other </a:t>
            </a:r>
            <a:r>
              <a:rPr lang="en-US" altLang="en-US" dirty="0" err="1" smtClean="0"/>
              <a:t>txns</a:t>
            </a:r>
            <a:r>
              <a:rPr lang="en-US" altLang="en-US" dirty="0" smtClean="0"/>
              <a:t>.</a:t>
            </a:r>
          </a:p>
          <a:p>
            <a:r>
              <a:rPr lang="en-US" altLang="en-US" dirty="0" smtClean="0"/>
              <a:t>Write</a:t>
            </a:r>
            <a:endParaRPr lang="en-US" altLang="en-US" dirty="0"/>
          </a:p>
          <a:p>
            <a:pPr lvl="1"/>
            <a:r>
              <a:rPr lang="en-US" altLang="en-US" dirty="0"/>
              <a:t>if validate </a:t>
            </a:r>
            <a:r>
              <a:rPr lang="en-US" altLang="en-US" dirty="0" smtClean="0"/>
              <a:t>succeeds, apply private changes to database. Otherwise abort and restart the </a:t>
            </a:r>
            <a:r>
              <a:rPr lang="en-US" altLang="en-US" dirty="0" err="1" smtClean="0"/>
              <a:t>txn</a:t>
            </a:r>
            <a:r>
              <a:rPr lang="en-US" altLang="en-US" dirty="0" smtClean="0"/>
              <a:t>.</a:t>
            </a:r>
            <a:endParaRPr lang="en-US" altLang="en-US" dirty="0"/>
          </a:p>
        </p:txBody>
      </p:sp>
      <p:sp>
        <p:nvSpPr>
          <p:cNvPr id="4" name="Slide Number Placeholder 3"/>
          <p:cNvSpPr>
            <a:spLocks noGrp="1"/>
          </p:cNvSpPr>
          <p:nvPr>
            <p:ph type="sldNum" sz="quarter" idx="12"/>
          </p:nvPr>
        </p:nvSpPr>
        <p:spPr/>
        <p:txBody>
          <a:bodyPr/>
          <a:lstStyle/>
          <a:p>
            <a:fld id="{759DD0F1-4F51-5A43-ACDB-1A0BA498B5F5}" type="slidenum">
              <a:rPr lang="en-US" smtClean="0"/>
              <a:t>3</a:t>
            </a:fld>
            <a:endParaRPr lang="en-US"/>
          </a:p>
        </p:txBody>
      </p:sp>
    </p:spTree>
    <p:extLst>
      <p:ext uri="{BB962C8B-B14F-4D97-AF65-F5344CB8AC3E}">
        <p14:creationId xmlns:p14="http://schemas.microsoft.com/office/powerpoint/2010/main" val="17406830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Masstree</a:t>
            </a:r>
            <a:r>
              <a:rPr lang="en-US" dirty="0" smtClean="0"/>
              <a:t> in Silo</a:t>
            </a:r>
            <a:endParaRPr lang="en-US" dirty="0"/>
          </a:p>
        </p:txBody>
      </p:sp>
      <p:sp>
        <p:nvSpPr>
          <p:cNvPr id="3" name="Content Placeholder 2"/>
          <p:cNvSpPr>
            <a:spLocks noGrp="1"/>
          </p:cNvSpPr>
          <p:nvPr>
            <p:ph idx="1"/>
          </p:nvPr>
        </p:nvSpPr>
        <p:spPr/>
        <p:txBody>
          <a:bodyPr/>
          <a:lstStyle/>
          <a:p>
            <a:r>
              <a:rPr lang="en-US" dirty="0" smtClean="0"/>
              <a:t>Silo uses a </a:t>
            </a:r>
            <a:r>
              <a:rPr lang="en-US" dirty="0" err="1" smtClean="0"/>
              <a:t>Masstree</a:t>
            </a:r>
            <a:r>
              <a:rPr lang="en-US" dirty="0" smtClean="0"/>
              <a:t> for each primary/secondary index.</a:t>
            </a:r>
          </a:p>
          <a:p>
            <a:r>
              <a:rPr lang="en-US" dirty="0" smtClean="0"/>
              <a:t>We adopt many parallel programming techniques used in </a:t>
            </a:r>
            <a:r>
              <a:rPr lang="en-US" dirty="0" err="1" smtClean="0"/>
              <a:t>Masstree</a:t>
            </a:r>
            <a:r>
              <a:rPr lang="en-US" dirty="0" smtClean="0"/>
              <a:t> and elsewhere.</a:t>
            </a:r>
            <a:endParaRPr lang="en-US" dirty="0"/>
          </a:p>
          <a:p>
            <a:pPr lvl="1"/>
            <a:r>
              <a:rPr lang="en-US" dirty="0" smtClean="0"/>
              <a:t>E.g. </a:t>
            </a:r>
            <a:r>
              <a:rPr lang="en-US" dirty="0"/>
              <a:t>r</a:t>
            </a:r>
            <a:r>
              <a:rPr lang="en-US" dirty="0" smtClean="0"/>
              <a:t>ead-copy-update (RCU), version number validation, software prefetching of </a:t>
            </a:r>
            <a:r>
              <a:rPr lang="en-US" dirty="0" err="1" smtClean="0"/>
              <a:t>cachelines</a:t>
            </a:r>
            <a:r>
              <a:rPr lang="en-US" dirty="0" smtClean="0"/>
              <a:t>. </a:t>
            </a:r>
          </a:p>
        </p:txBody>
      </p:sp>
      <p:sp>
        <p:nvSpPr>
          <p:cNvPr id="4" name="Slide Number Placeholder 3"/>
          <p:cNvSpPr>
            <a:spLocks noGrp="1"/>
          </p:cNvSpPr>
          <p:nvPr>
            <p:ph type="sldNum" sz="quarter" idx="12"/>
          </p:nvPr>
        </p:nvSpPr>
        <p:spPr/>
        <p:txBody>
          <a:bodyPr/>
          <a:lstStyle/>
          <a:p>
            <a:fld id="{759DD0F1-4F51-5A43-ACDB-1A0BA498B5F5}" type="slidenum">
              <a:rPr lang="en-US" smtClean="0"/>
              <a:t>30</a:t>
            </a:fld>
            <a:endParaRPr lang="en-US"/>
          </a:p>
        </p:txBody>
      </p:sp>
    </p:spTree>
    <p:extLst>
      <p:ext uri="{BB962C8B-B14F-4D97-AF65-F5344CB8AC3E}">
        <p14:creationId xmlns:p14="http://schemas.microsoft.com/office/powerpoint/2010/main" val="263357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a:t>
            </a:r>
            <a:r>
              <a:rPr lang="en-US" dirty="0" err="1"/>
              <a:t>Masstree</a:t>
            </a:r>
            <a:r>
              <a:rPr lang="en-US" dirty="0"/>
              <a:t> to Silo</a:t>
            </a:r>
          </a:p>
        </p:txBody>
      </p:sp>
      <p:sp>
        <p:nvSpPr>
          <p:cNvPr id="3" name="Content Placeholder 2"/>
          <p:cNvSpPr>
            <a:spLocks noGrp="1"/>
          </p:cNvSpPr>
          <p:nvPr>
            <p:ph idx="1"/>
          </p:nvPr>
        </p:nvSpPr>
        <p:spPr/>
        <p:txBody>
          <a:bodyPr>
            <a:normAutofit lnSpcReduction="10000"/>
          </a:bodyPr>
          <a:lstStyle/>
          <a:p>
            <a:r>
              <a:rPr lang="en-US" dirty="0" smtClean="0"/>
              <a:t>Inserts/removals/overwrites.</a:t>
            </a:r>
          </a:p>
          <a:p>
            <a:r>
              <a:rPr lang="en-US" dirty="0" smtClean="0"/>
              <a:t>Range scans (phantom problem).</a:t>
            </a:r>
          </a:p>
          <a:p>
            <a:r>
              <a:rPr lang="en-US" dirty="0" smtClean="0"/>
              <a:t>Garbage collection.</a:t>
            </a:r>
          </a:p>
          <a:p>
            <a:r>
              <a:rPr lang="en-US" dirty="0" smtClean="0"/>
              <a:t>Read-only snapshots in the past.</a:t>
            </a:r>
          </a:p>
          <a:p>
            <a:r>
              <a:rPr lang="en-US" dirty="0" smtClean="0"/>
              <a:t>Decentralized logger.</a:t>
            </a:r>
          </a:p>
          <a:p>
            <a:r>
              <a:rPr lang="en-US" dirty="0" smtClean="0"/>
              <a:t>NUMA awareness and CPU affinity.</a:t>
            </a:r>
          </a:p>
          <a:p>
            <a:r>
              <a:rPr lang="en-US" i="1" dirty="0" smtClean="0"/>
              <a:t>And dependencies among them!</a:t>
            </a:r>
          </a:p>
          <a:p>
            <a:pPr marL="0" indent="0">
              <a:buNone/>
            </a:pPr>
            <a:r>
              <a:rPr lang="en-US" dirty="0" smtClean="0"/>
              <a:t>See paper for more details.</a:t>
            </a:r>
            <a:endParaRPr lang="en-US" dirty="0"/>
          </a:p>
        </p:txBody>
      </p:sp>
      <p:sp>
        <p:nvSpPr>
          <p:cNvPr id="4" name="Slide Number Placeholder 3"/>
          <p:cNvSpPr>
            <a:spLocks noGrp="1"/>
          </p:cNvSpPr>
          <p:nvPr>
            <p:ph type="sldNum" sz="quarter" idx="12"/>
          </p:nvPr>
        </p:nvSpPr>
        <p:spPr/>
        <p:txBody>
          <a:bodyPr/>
          <a:lstStyle/>
          <a:p>
            <a:fld id="{759DD0F1-4F51-5A43-ACDB-1A0BA498B5F5}" type="slidenum">
              <a:rPr lang="en-US" smtClean="0"/>
              <a:t>31</a:t>
            </a:fld>
            <a:endParaRPr lang="en-US"/>
          </a:p>
        </p:txBody>
      </p:sp>
    </p:spTree>
    <p:extLst>
      <p:ext uri="{BB962C8B-B14F-4D97-AF65-F5344CB8AC3E}">
        <p14:creationId xmlns:p14="http://schemas.microsoft.com/office/powerpoint/2010/main" val="126537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62829"/>
            <a:ext cx="8229600" cy="1143000"/>
          </a:xfrm>
        </p:spPr>
        <p:txBody>
          <a:bodyPr/>
          <a:lstStyle/>
          <a:p>
            <a:r>
              <a:rPr lang="en-US" dirty="0" smtClean="0"/>
              <a:t>Evaluation</a:t>
            </a:r>
            <a:endParaRPr lang="en-US" dirty="0"/>
          </a:p>
        </p:txBody>
      </p:sp>
      <p:sp>
        <p:nvSpPr>
          <p:cNvPr id="3" name="Slide Number Placeholder 2"/>
          <p:cNvSpPr>
            <a:spLocks noGrp="1"/>
          </p:cNvSpPr>
          <p:nvPr>
            <p:ph type="sldNum" sz="quarter" idx="12"/>
          </p:nvPr>
        </p:nvSpPr>
        <p:spPr/>
        <p:txBody>
          <a:bodyPr/>
          <a:lstStyle/>
          <a:p>
            <a:fld id="{759DD0F1-4F51-5A43-ACDB-1A0BA498B5F5}" type="slidenum">
              <a:rPr lang="en-US" smtClean="0"/>
              <a:t>32</a:t>
            </a:fld>
            <a:endParaRPr lang="en-US"/>
          </a:p>
        </p:txBody>
      </p:sp>
    </p:spTree>
    <p:extLst>
      <p:ext uri="{BB962C8B-B14F-4D97-AF65-F5344CB8AC3E}">
        <p14:creationId xmlns:p14="http://schemas.microsoft.com/office/powerpoint/2010/main" val="11787683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smtClean="0"/>
              <a:t>32 core machine:</a:t>
            </a:r>
          </a:p>
          <a:p>
            <a:pPr lvl="1"/>
            <a:r>
              <a:rPr lang="en-US" dirty="0" smtClean="0"/>
              <a:t>2.</a:t>
            </a:r>
            <a:r>
              <a:rPr lang="en-US" dirty="0"/>
              <a:t>1</a:t>
            </a:r>
            <a:r>
              <a:rPr lang="en-US" dirty="0" smtClean="0"/>
              <a:t> GHz, L1 32KB, L2 256KB, L3 shared 24MB </a:t>
            </a:r>
          </a:p>
          <a:p>
            <a:pPr lvl="1"/>
            <a:r>
              <a:rPr lang="en-US" dirty="0" smtClean="0"/>
              <a:t>256GB RAM</a:t>
            </a:r>
          </a:p>
          <a:p>
            <a:pPr lvl="1"/>
            <a:r>
              <a:rPr lang="en-US" dirty="0" smtClean="0"/>
              <a:t>Three Fusion IO ioDrive2 drives, six 7200RPM disks in RAID-5</a:t>
            </a:r>
          </a:p>
          <a:p>
            <a:pPr lvl="1"/>
            <a:r>
              <a:rPr lang="en-US" dirty="0" smtClean="0"/>
              <a:t>Linux 3.2.0</a:t>
            </a:r>
          </a:p>
          <a:p>
            <a:r>
              <a:rPr lang="en-US" dirty="0" smtClean="0"/>
              <a:t>No networked clients.</a:t>
            </a:r>
          </a:p>
          <a:p>
            <a:pPr lvl="1"/>
            <a:endParaRPr lang="en-US" dirty="0"/>
          </a:p>
        </p:txBody>
      </p:sp>
      <p:sp>
        <p:nvSpPr>
          <p:cNvPr id="4" name="Slide Number Placeholder 3"/>
          <p:cNvSpPr>
            <a:spLocks noGrp="1"/>
          </p:cNvSpPr>
          <p:nvPr>
            <p:ph type="sldNum" sz="quarter" idx="12"/>
          </p:nvPr>
        </p:nvSpPr>
        <p:spPr/>
        <p:txBody>
          <a:bodyPr/>
          <a:lstStyle/>
          <a:p>
            <a:fld id="{759DD0F1-4F51-5A43-ACDB-1A0BA498B5F5}" type="slidenum">
              <a:rPr lang="en-US" smtClean="0"/>
              <a:t>33</a:t>
            </a:fld>
            <a:endParaRPr lang="en-US"/>
          </a:p>
        </p:txBody>
      </p:sp>
    </p:spTree>
    <p:extLst>
      <p:ext uri="{BB962C8B-B14F-4D97-AF65-F5344CB8AC3E}">
        <p14:creationId xmlns:p14="http://schemas.microsoft.com/office/powerpoint/2010/main" val="99894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TPC-C</a:t>
            </a:r>
            <a:r>
              <a:rPr lang="en-US" dirty="0"/>
              <a:t>: online retail store benchmark</a:t>
            </a:r>
            <a:r>
              <a:rPr lang="en-US" dirty="0" smtClean="0"/>
              <a:t>.</a:t>
            </a:r>
          </a:p>
          <a:p>
            <a:pPr lvl="1"/>
            <a:r>
              <a:rPr lang="en-US" b="1" dirty="0" smtClean="0"/>
              <a:t>Large transactions</a:t>
            </a:r>
            <a:r>
              <a:rPr lang="en-US" dirty="0" smtClean="0"/>
              <a:t> </a:t>
            </a:r>
            <a:r>
              <a:rPr lang="en-US" dirty="0"/>
              <a:t>(e.g. delivery is ~100 reads + ~100 writes). </a:t>
            </a:r>
          </a:p>
          <a:p>
            <a:pPr lvl="1"/>
            <a:r>
              <a:rPr lang="en-US" dirty="0"/>
              <a:t>Average log record length is ~1KB.</a:t>
            </a:r>
          </a:p>
          <a:p>
            <a:pPr lvl="1"/>
            <a:r>
              <a:rPr lang="en-US" dirty="0"/>
              <a:t>All loggers combined writing ~1GB/sec </a:t>
            </a:r>
            <a:r>
              <a:rPr lang="en-US" dirty="0" smtClean="0"/>
              <a:t>.</a:t>
            </a:r>
            <a:endParaRPr lang="en-US" b="1" dirty="0" smtClean="0"/>
          </a:p>
          <a:p>
            <a:r>
              <a:rPr lang="en-US" b="1" dirty="0" smtClean="0"/>
              <a:t>YCSB-like</a:t>
            </a:r>
            <a:r>
              <a:rPr lang="en-US" dirty="0" smtClean="0"/>
              <a:t>: key/value workload.</a:t>
            </a:r>
          </a:p>
          <a:p>
            <a:pPr lvl="1"/>
            <a:r>
              <a:rPr lang="en-US" b="1" dirty="0" smtClean="0"/>
              <a:t>Small transactions.</a:t>
            </a:r>
          </a:p>
          <a:p>
            <a:pPr lvl="1"/>
            <a:r>
              <a:rPr lang="en-US" dirty="0" smtClean="0"/>
              <a:t>80/20 read/read-modify-write.</a:t>
            </a:r>
          </a:p>
          <a:p>
            <a:pPr lvl="1"/>
            <a:r>
              <a:rPr lang="en-US" dirty="0" smtClean="0"/>
              <a:t>100 byte records.</a:t>
            </a:r>
          </a:p>
          <a:p>
            <a:pPr lvl="1"/>
            <a:r>
              <a:rPr lang="en-US" dirty="0"/>
              <a:t>U</a:t>
            </a:r>
            <a:r>
              <a:rPr lang="en-US" dirty="0" smtClean="0"/>
              <a:t>niform key distribution.</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59DD0F1-4F51-5A43-ACDB-1A0BA498B5F5}" type="slidenum">
              <a:rPr lang="en-US" smtClean="0"/>
              <a:t>34</a:t>
            </a:fld>
            <a:endParaRPr lang="en-US"/>
          </a:p>
        </p:txBody>
      </p:sp>
    </p:spTree>
    <p:extLst>
      <p:ext uri="{BB962C8B-B14F-4D97-AF65-F5344CB8AC3E}">
        <p14:creationId xmlns:p14="http://schemas.microsoft.com/office/powerpoint/2010/main" val="158587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42996" y="1445668"/>
            <a:ext cx="5522269" cy="3414183"/>
          </a:xfrm>
          <a:prstGeom prst="rect">
            <a:avLst/>
          </a:prstGeom>
        </p:spPr>
      </p:pic>
      <p:sp>
        <p:nvSpPr>
          <p:cNvPr id="2" name="Title 1"/>
          <p:cNvSpPr>
            <a:spLocks noGrp="1"/>
          </p:cNvSpPr>
          <p:nvPr>
            <p:ph type="title"/>
          </p:nvPr>
        </p:nvSpPr>
        <p:spPr/>
        <p:txBody>
          <a:bodyPr/>
          <a:lstStyle/>
          <a:p>
            <a:r>
              <a:rPr lang="en-US" dirty="0" smtClean="0"/>
              <a:t>Scalability of Silo on TPC-C</a:t>
            </a:r>
            <a:endParaRPr lang="en-US" dirty="0"/>
          </a:p>
        </p:txBody>
      </p:sp>
      <p:sp>
        <p:nvSpPr>
          <p:cNvPr id="5" name="TextBox 4"/>
          <p:cNvSpPr txBox="1"/>
          <p:nvPr/>
        </p:nvSpPr>
        <p:spPr>
          <a:xfrm>
            <a:off x="1060446" y="4788389"/>
            <a:ext cx="7372354" cy="1815882"/>
          </a:xfrm>
          <a:prstGeom prst="rect">
            <a:avLst/>
          </a:prstGeom>
          <a:noFill/>
        </p:spPr>
        <p:txBody>
          <a:bodyPr wrap="square" rtlCol="0">
            <a:spAutoFit/>
          </a:bodyPr>
          <a:lstStyle/>
          <a:p>
            <a:pPr marL="285750" indent="-285750">
              <a:buFont typeface="Arial"/>
              <a:buChar char="•"/>
            </a:pPr>
            <a:r>
              <a:rPr lang="en-US" sz="2800" dirty="0" smtClean="0"/>
              <a:t>I/O slightly limits scalability, protocol does not.</a:t>
            </a:r>
          </a:p>
          <a:p>
            <a:pPr marL="285750" indent="-285750">
              <a:buFont typeface="Arial"/>
              <a:buChar char="•"/>
            </a:pPr>
            <a:r>
              <a:rPr lang="en-US" sz="2800" b="1" dirty="0" smtClean="0"/>
              <a:t>Note</a:t>
            </a:r>
            <a:r>
              <a:rPr lang="en-US" sz="2800" dirty="0" smtClean="0"/>
              <a:t>: </a:t>
            </a:r>
            <a:r>
              <a:rPr lang="en-US" sz="2800" dirty="0"/>
              <a:t>N</a:t>
            </a:r>
            <a:r>
              <a:rPr lang="en-US" sz="2800" dirty="0" smtClean="0"/>
              <a:t>umbers several times faster than a leading commercial system + numbers better than those in paper.</a:t>
            </a:r>
          </a:p>
        </p:txBody>
      </p:sp>
      <p:sp>
        <p:nvSpPr>
          <p:cNvPr id="3" name="Slide Number Placeholder 2"/>
          <p:cNvSpPr>
            <a:spLocks noGrp="1"/>
          </p:cNvSpPr>
          <p:nvPr>
            <p:ph type="sldNum" sz="quarter" idx="12"/>
          </p:nvPr>
        </p:nvSpPr>
        <p:spPr/>
        <p:txBody>
          <a:bodyPr/>
          <a:lstStyle/>
          <a:p>
            <a:fld id="{759DD0F1-4F51-5A43-ACDB-1A0BA498B5F5}" type="slidenum">
              <a:rPr lang="en-US" smtClean="0"/>
              <a:t>35</a:t>
            </a:fld>
            <a:endParaRPr lang="en-US"/>
          </a:p>
        </p:txBody>
      </p:sp>
      <p:sp>
        <p:nvSpPr>
          <p:cNvPr id="9" name="Right Brace 8"/>
          <p:cNvSpPr/>
          <p:nvPr/>
        </p:nvSpPr>
        <p:spPr>
          <a:xfrm>
            <a:off x="6836660" y="1767930"/>
            <a:ext cx="228600" cy="20903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7065265" y="1669533"/>
            <a:ext cx="1302760" cy="923330"/>
          </a:xfrm>
          <a:prstGeom prst="rect">
            <a:avLst/>
          </a:prstGeom>
          <a:noFill/>
        </p:spPr>
        <p:txBody>
          <a:bodyPr wrap="none" rtlCol="0">
            <a:spAutoFit/>
          </a:bodyPr>
          <a:lstStyle/>
          <a:p>
            <a:r>
              <a:rPr lang="en-US" b="1" dirty="0" smtClean="0"/>
              <a:t>I/O </a:t>
            </a:r>
          </a:p>
          <a:p>
            <a:r>
              <a:rPr lang="en-US" dirty="0" smtClean="0"/>
              <a:t>(scalability </a:t>
            </a:r>
          </a:p>
          <a:p>
            <a:r>
              <a:rPr lang="en-US" dirty="0" smtClean="0"/>
              <a:t> bottleneck)</a:t>
            </a:r>
            <a:endParaRPr lang="en-US" dirty="0"/>
          </a:p>
        </p:txBody>
      </p:sp>
    </p:spTree>
    <p:extLst>
      <p:ext uri="{BB962C8B-B14F-4D97-AF65-F5344CB8AC3E}">
        <p14:creationId xmlns:p14="http://schemas.microsoft.com/office/powerpoint/2010/main" val="342353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transactions on YCSB</a:t>
            </a:r>
            <a:endParaRPr lang="en-US" dirty="0"/>
          </a:p>
        </p:txBody>
      </p:sp>
      <p:pic>
        <p:nvPicPr>
          <p:cNvPr id="3" name="Picture 2"/>
          <p:cNvPicPr>
            <a:picLocks noChangeAspect="1"/>
          </p:cNvPicPr>
          <p:nvPr/>
        </p:nvPicPr>
        <p:blipFill>
          <a:blip r:embed="rId3"/>
          <a:stretch>
            <a:fillRect/>
          </a:stretch>
        </p:blipFill>
        <p:spPr>
          <a:xfrm>
            <a:off x="1549400" y="1417638"/>
            <a:ext cx="5184455" cy="3232150"/>
          </a:xfrm>
          <a:prstGeom prst="rect">
            <a:avLst/>
          </a:prstGeom>
        </p:spPr>
      </p:pic>
      <p:sp>
        <p:nvSpPr>
          <p:cNvPr id="6" name="TextBox 5"/>
          <p:cNvSpPr txBox="1"/>
          <p:nvPr/>
        </p:nvSpPr>
        <p:spPr>
          <a:xfrm>
            <a:off x="886879" y="4744421"/>
            <a:ext cx="7799921" cy="1815882"/>
          </a:xfrm>
          <a:prstGeom prst="rect">
            <a:avLst/>
          </a:prstGeom>
          <a:noFill/>
        </p:spPr>
        <p:txBody>
          <a:bodyPr wrap="square" rtlCol="0">
            <a:spAutoFit/>
          </a:bodyPr>
          <a:lstStyle/>
          <a:p>
            <a:pPr marL="285750" indent="-285750">
              <a:buFont typeface="Arial"/>
              <a:buChar char="•"/>
            </a:pPr>
            <a:r>
              <a:rPr lang="en-US" sz="2800" b="1" dirty="0" smtClean="0"/>
              <a:t>Key-Value</a:t>
            </a:r>
            <a:r>
              <a:rPr lang="en-US" sz="2800" dirty="0" smtClean="0"/>
              <a:t>: </a:t>
            </a:r>
            <a:r>
              <a:rPr lang="en-US" sz="2800" dirty="0" err="1" smtClean="0"/>
              <a:t>Masstree</a:t>
            </a:r>
            <a:r>
              <a:rPr lang="en-US" sz="2800" dirty="0" smtClean="0"/>
              <a:t> (no multi-key transactions).</a:t>
            </a:r>
          </a:p>
          <a:p>
            <a:pPr marL="742950" lvl="1" indent="-285750">
              <a:buFont typeface="Arial"/>
              <a:buChar char="•"/>
            </a:pPr>
            <a:r>
              <a:rPr lang="en-US" sz="2800" dirty="0" smtClean="0"/>
              <a:t>Transactional commits are inexpensive.</a:t>
            </a:r>
          </a:p>
          <a:p>
            <a:pPr marL="285750" indent="-285750">
              <a:buFont typeface="Arial"/>
              <a:buChar char="•"/>
            </a:pPr>
            <a:r>
              <a:rPr lang="en-US" sz="2800" b="1" dirty="0" err="1" smtClean="0"/>
              <a:t>MemSilo+GlobalTID</a:t>
            </a:r>
            <a:r>
              <a:rPr lang="en-US" sz="2800" dirty="0" smtClean="0"/>
              <a:t>: A single compare-and-swap added to commit protocol.</a:t>
            </a:r>
          </a:p>
        </p:txBody>
      </p:sp>
      <p:sp>
        <p:nvSpPr>
          <p:cNvPr id="4" name="Slide Number Placeholder 3"/>
          <p:cNvSpPr>
            <a:spLocks noGrp="1"/>
          </p:cNvSpPr>
          <p:nvPr>
            <p:ph type="sldNum" sz="quarter" idx="12"/>
          </p:nvPr>
        </p:nvSpPr>
        <p:spPr/>
        <p:txBody>
          <a:bodyPr/>
          <a:lstStyle/>
          <a:p>
            <a:fld id="{759DD0F1-4F51-5A43-ACDB-1A0BA498B5F5}" type="slidenum">
              <a:rPr lang="en-US" smtClean="0"/>
              <a:t>36</a:t>
            </a:fld>
            <a:endParaRPr lang="en-US"/>
          </a:p>
        </p:txBody>
      </p:sp>
      <p:sp>
        <p:nvSpPr>
          <p:cNvPr id="7" name="TextBox 6"/>
          <p:cNvSpPr txBox="1"/>
          <p:nvPr/>
        </p:nvSpPr>
        <p:spPr>
          <a:xfrm>
            <a:off x="6707707" y="1523484"/>
            <a:ext cx="1584313" cy="369332"/>
          </a:xfrm>
          <a:prstGeom prst="rect">
            <a:avLst/>
          </a:prstGeom>
          <a:noFill/>
        </p:spPr>
        <p:txBody>
          <a:bodyPr wrap="none" rtlCol="0">
            <a:spAutoFit/>
          </a:bodyPr>
          <a:lstStyle/>
          <a:p>
            <a:r>
              <a:rPr lang="en-US" b="1" dirty="0" smtClean="0"/>
              <a:t>Protocol</a:t>
            </a:r>
            <a:r>
              <a:rPr lang="en-US" dirty="0" smtClean="0"/>
              <a:t> (~4%)</a:t>
            </a:r>
            <a:endParaRPr lang="en-US" dirty="0"/>
          </a:p>
        </p:txBody>
      </p:sp>
      <p:sp>
        <p:nvSpPr>
          <p:cNvPr id="9" name="TextBox 8"/>
          <p:cNvSpPr txBox="1"/>
          <p:nvPr/>
        </p:nvSpPr>
        <p:spPr>
          <a:xfrm>
            <a:off x="6707707" y="2144184"/>
            <a:ext cx="1886717" cy="369332"/>
          </a:xfrm>
          <a:prstGeom prst="rect">
            <a:avLst/>
          </a:prstGeom>
          <a:noFill/>
        </p:spPr>
        <p:txBody>
          <a:bodyPr wrap="none" rtlCol="0">
            <a:spAutoFit/>
          </a:bodyPr>
          <a:lstStyle/>
          <a:p>
            <a:r>
              <a:rPr lang="en-US" b="1" dirty="0" smtClean="0"/>
              <a:t>Global TID </a:t>
            </a:r>
            <a:r>
              <a:rPr lang="en-US" dirty="0" smtClean="0"/>
              <a:t>(~45%)</a:t>
            </a:r>
            <a:endParaRPr lang="en-US" dirty="0"/>
          </a:p>
        </p:txBody>
      </p:sp>
      <p:sp>
        <p:nvSpPr>
          <p:cNvPr id="11" name="Right Brace 10"/>
          <p:cNvSpPr/>
          <p:nvPr/>
        </p:nvSpPr>
        <p:spPr>
          <a:xfrm>
            <a:off x="6511605" y="1677486"/>
            <a:ext cx="228600" cy="12168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e 9"/>
          <p:cNvSpPr/>
          <p:nvPr/>
        </p:nvSpPr>
        <p:spPr>
          <a:xfrm>
            <a:off x="6511605" y="1799167"/>
            <a:ext cx="228600" cy="107418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264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62829"/>
            <a:ext cx="8229600" cy="1143000"/>
          </a:xfrm>
        </p:spPr>
        <p:txBody>
          <a:bodyPr/>
          <a:lstStyle/>
          <a:p>
            <a:r>
              <a:rPr lang="en-US" dirty="0" smtClean="0"/>
              <a:t>Related work</a:t>
            </a:r>
            <a:endParaRPr lang="en-US" dirty="0"/>
          </a:p>
        </p:txBody>
      </p:sp>
      <p:sp>
        <p:nvSpPr>
          <p:cNvPr id="3" name="Slide Number Placeholder 2"/>
          <p:cNvSpPr>
            <a:spLocks noGrp="1"/>
          </p:cNvSpPr>
          <p:nvPr>
            <p:ph type="sldNum" sz="quarter" idx="12"/>
          </p:nvPr>
        </p:nvSpPr>
        <p:spPr/>
        <p:txBody>
          <a:bodyPr/>
          <a:lstStyle/>
          <a:p>
            <a:fld id="{759DD0F1-4F51-5A43-ACDB-1A0BA498B5F5}" type="slidenum">
              <a:rPr lang="en-US" smtClean="0"/>
              <a:t>37</a:t>
            </a:fld>
            <a:endParaRPr lang="en-US"/>
          </a:p>
        </p:txBody>
      </p:sp>
    </p:spTree>
    <p:extLst>
      <p:ext uri="{BB962C8B-B14F-4D97-AF65-F5344CB8AC3E}">
        <p14:creationId xmlns:p14="http://schemas.microsoft.com/office/powerpoint/2010/main" val="15355246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landscape</a:t>
            </a:r>
            <a:endParaRPr lang="en-US" dirty="0"/>
          </a:p>
        </p:txBody>
      </p:sp>
      <p:sp>
        <p:nvSpPr>
          <p:cNvPr id="3" name="Content Placeholder 2"/>
          <p:cNvSpPr>
            <a:spLocks noGrp="1"/>
          </p:cNvSpPr>
          <p:nvPr>
            <p:ph idx="1"/>
          </p:nvPr>
        </p:nvSpPr>
        <p:spPr/>
        <p:txBody>
          <a:bodyPr>
            <a:normAutofit/>
          </a:bodyPr>
          <a:lstStyle/>
          <a:p>
            <a:r>
              <a:rPr lang="en-US" dirty="0" smtClean="0"/>
              <a:t>Shared database approach.</a:t>
            </a:r>
          </a:p>
          <a:p>
            <a:pPr lvl="1"/>
            <a:r>
              <a:rPr lang="en-US" dirty="0" smtClean="0"/>
              <a:t>E.g. </a:t>
            </a:r>
            <a:r>
              <a:rPr lang="en-US" dirty="0" err="1" smtClean="0"/>
              <a:t>Hekaton</a:t>
            </a:r>
            <a:r>
              <a:rPr lang="en-US" dirty="0" smtClean="0"/>
              <a:t>, Shore-MT, MySQL+</a:t>
            </a:r>
          </a:p>
          <a:p>
            <a:pPr lvl="1"/>
            <a:r>
              <a:rPr lang="en-US" dirty="0" smtClean="0"/>
              <a:t>Global critical sections limit multicore scalability.</a:t>
            </a:r>
          </a:p>
          <a:p>
            <a:r>
              <a:rPr lang="en-US" dirty="0" smtClean="0"/>
              <a:t>Partitioned </a:t>
            </a:r>
            <a:r>
              <a:rPr lang="en-US" dirty="0"/>
              <a:t>database approach.</a:t>
            </a:r>
          </a:p>
          <a:p>
            <a:pPr lvl="1"/>
            <a:r>
              <a:rPr lang="en-US" dirty="0"/>
              <a:t>E.g. H-Store/</a:t>
            </a:r>
            <a:r>
              <a:rPr lang="en-US" dirty="0" err="1"/>
              <a:t>VoltDB</a:t>
            </a:r>
            <a:r>
              <a:rPr lang="en-US" dirty="0"/>
              <a:t>, DORA, PLP</a:t>
            </a:r>
          </a:p>
          <a:p>
            <a:pPr lvl="1"/>
            <a:r>
              <a:rPr lang="en-US" dirty="0" smtClean="0"/>
              <a:t>Load balancing is tricky; experiments in paper.</a:t>
            </a:r>
            <a:endParaRPr lang="en-US" dirty="0"/>
          </a:p>
          <a:p>
            <a:pPr lvl="1"/>
            <a:endParaRPr lang="en-US" dirty="0"/>
          </a:p>
        </p:txBody>
      </p:sp>
      <p:sp>
        <p:nvSpPr>
          <p:cNvPr id="4" name="Slide Number Placeholder 3"/>
          <p:cNvSpPr>
            <a:spLocks noGrp="1"/>
          </p:cNvSpPr>
          <p:nvPr>
            <p:ph type="sldNum" sz="quarter" idx="12"/>
          </p:nvPr>
        </p:nvSpPr>
        <p:spPr/>
        <p:txBody>
          <a:bodyPr/>
          <a:lstStyle/>
          <a:p>
            <a:fld id="{759DD0F1-4F51-5A43-ACDB-1A0BA498B5F5}" type="slidenum">
              <a:rPr lang="en-US" smtClean="0"/>
              <a:t>38</a:t>
            </a:fld>
            <a:endParaRPr lang="en-US"/>
          </a:p>
        </p:txBody>
      </p:sp>
    </p:spTree>
    <p:extLst>
      <p:ext uri="{BB962C8B-B14F-4D97-AF65-F5344CB8AC3E}">
        <p14:creationId xmlns:p14="http://schemas.microsoft.com/office/powerpoint/2010/main" val="414864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Silo is a new in memory database designed for transactions on modern multicores.</a:t>
            </a:r>
          </a:p>
          <a:p>
            <a:r>
              <a:rPr lang="en-US" dirty="0" smtClean="0"/>
              <a:t>Key contribution: a scalable and </a:t>
            </a:r>
            <a:r>
              <a:rPr lang="en-US" dirty="0" err="1" smtClean="0"/>
              <a:t>serializable</a:t>
            </a:r>
            <a:r>
              <a:rPr lang="en-US" dirty="0" smtClean="0"/>
              <a:t> commit protocol.</a:t>
            </a:r>
          </a:p>
          <a:p>
            <a:r>
              <a:rPr lang="en-US" dirty="0" smtClean="0"/>
              <a:t>Great performance on popular benchmarks.</a:t>
            </a:r>
          </a:p>
          <a:p>
            <a:r>
              <a:rPr lang="en-US" dirty="0" smtClean="0"/>
              <a:t>Fork us on </a:t>
            </a:r>
            <a:r>
              <a:rPr lang="en-US" dirty="0" err="1" smtClean="0"/>
              <a:t>github</a:t>
            </a:r>
            <a:r>
              <a:rPr lang="en-US" dirty="0"/>
              <a:t>: </a:t>
            </a:r>
            <a:r>
              <a:rPr lang="en-US" dirty="0">
                <a:hlinkClick r:id="rId3"/>
              </a:rPr>
              <a:t>https://github.com/stephentu/</a:t>
            </a:r>
            <a:r>
              <a:rPr lang="en-US" dirty="0" smtClean="0">
                <a:hlinkClick r:id="rId3"/>
              </a:rPr>
              <a:t>silo</a:t>
            </a:r>
            <a:r>
              <a:rPr lang="en-US" dirty="0" smtClean="0"/>
              <a:t> </a:t>
            </a:r>
            <a:endParaRPr lang="en-US" dirty="0"/>
          </a:p>
        </p:txBody>
      </p:sp>
      <p:sp>
        <p:nvSpPr>
          <p:cNvPr id="4" name="Slide Number Placeholder 3"/>
          <p:cNvSpPr>
            <a:spLocks noGrp="1"/>
          </p:cNvSpPr>
          <p:nvPr>
            <p:ph type="sldNum" sz="quarter" idx="12"/>
          </p:nvPr>
        </p:nvSpPr>
        <p:spPr/>
        <p:txBody>
          <a:bodyPr/>
          <a:lstStyle/>
          <a:p>
            <a:fld id="{759DD0F1-4F51-5A43-ACDB-1A0BA498B5F5}" type="slidenum">
              <a:rPr lang="en-US" smtClean="0"/>
              <a:t>39</a:t>
            </a:fld>
            <a:endParaRPr lang="en-US"/>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25400" y="5422900"/>
            <a:ext cx="9144000" cy="1323975"/>
          </a:xfrm>
          <a:prstGeom prst="rect">
            <a:avLst/>
          </a:prstGeom>
        </p:spPr>
      </p:pic>
    </p:spTree>
    <p:extLst>
      <p:ext uri="{BB962C8B-B14F-4D97-AF65-F5344CB8AC3E}">
        <p14:creationId xmlns:p14="http://schemas.microsoft.com/office/powerpoint/2010/main" val="291635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Performance Issues</a:t>
            </a:r>
            <a:endParaRPr lang="en-US" dirty="0"/>
          </a:p>
        </p:txBody>
      </p:sp>
      <p:sp>
        <p:nvSpPr>
          <p:cNvPr id="4" name="Slide Number Placeholder 3"/>
          <p:cNvSpPr>
            <a:spLocks noGrp="1"/>
          </p:cNvSpPr>
          <p:nvPr>
            <p:ph type="sldNum" sz="quarter" idx="12"/>
          </p:nvPr>
        </p:nvSpPr>
        <p:spPr/>
        <p:txBody>
          <a:bodyPr/>
          <a:lstStyle/>
          <a:p>
            <a:fld id="{759DD0F1-4F51-5A43-ACDB-1A0BA498B5F5}" type="slidenum">
              <a:rPr lang="en-US" smtClean="0"/>
              <a:t>4</a:t>
            </a:fld>
            <a:endParaRPr lang="en-US"/>
          </a:p>
        </p:txBody>
      </p:sp>
      <p:sp>
        <p:nvSpPr>
          <p:cNvPr id="7" name="内容占位符 6"/>
          <p:cNvSpPr>
            <a:spLocks noGrp="1"/>
          </p:cNvSpPr>
          <p:nvPr>
            <p:ph idx="1"/>
          </p:nvPr>
        </p:nvSpPr>
        <p:spPr>
          <a:xfrm>
            <a:off x="457200" y="1600199"/>
            <a:ext cx="8229600" cy="5121275"/>
          </a:xfrm>
        </p:spPr>
        <p:txBody>
          <a:bodyPr/>
          <a:lstStyle/>
          <a:p>
            <a:r>
              <a:rPr lang="en-US" altLang="zh-CN" dirty="0"/>
              <a:t>Suffers from timestamp allocation bottleneck</a:t>
            </a:r>
          </a:p>
          <a:p>
            <a:r>
              <a:rPr lang="en-US" altLang="zh-CN" dirty="0"/>
              <a:t>Aborts are more wasteful because they only occur after a </a:t>
            </a:r>
            <a:r>
              <a:rPr lang="en-US" altLang="zh-CN" dirty="0" err="1"/>
              <a:t>txn</a:t>
            </a:r>
            <a:r>
              <a:rPr lang="en-US" altLang="zh-CN" dirty="0"/>
              <a:t> has already </a:t>
            </a:r>
            <a:r>
              <a:rPr lang="en-US" altLang="zh-CN" dirty="0" err="1"/>
              <a:t>excuted</a:t>
            </a:r>
            <a:endParaRPr lang="en-US" altLang="zh-CN" dirty="0"/>
          </a:p>
          <a:p>
            <a:r>
              <a:rPr lang="en-US" altLang="zh-CN" dirty="0" smtClean="0"/>
              <a:t>Validation/write phase bottlenecks</a:t>
            </a:r>
          </a:p>
        </p:txBody>
      </p:sp>
      <p:sp>
        <p:nvSpPr>
          <p:cNvPr id="8" name="圆角矩形 7"/>
          <p:cNvSpPr/>
          <p:nvPr/>
        </p:nvSpPr>
        <p:spPr>
          <a:xfrm>
            <a:off x="3341653" y="4069560"/>
            <a:ext cx="1393902" cy="4014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Read Phase</a:t>
            </a:r>
            <a:endParaRPr lang="zh-CN" altLang="en-US" dirty="0"/>
          </a:p>
        </p:txBody>
      </p:sp>
      <p:sp>
        <p:nvSpPr>
          <p:cNvPr id="9" name="圆角矩形 8"/>
          <p:cNvSpPr/>
          <p:nvPr/>
        </p:nvSpPr>
        <p:spPr>
          <a:xfrm>
            <a:off x="3341651" y="4835277"/>
            <a:ext cx="1393903" cy="5891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Validation Phase</a:t>
            </a:r>
            <a:endParaRPr lang="zh-CN" altLang="en-US" dirty="0"/>
          </a:p>
        </p:txBody>
      </p:sp>
      <p:sp>
        <p:nvSpPr>
          <p:cNvPr id="10" name="圆角矩形 9"/>
          <p:cNvSpPr/>
          <p:nvPr/>
        </p:nvSpPr>
        <p:spPr>
          <a:xfrm>
            <a:off x="3341652" y="5788706"/>
            <a:ext cx="1393903" cy="4014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Write Phase</a:t>
            </a:r>
            <a:endParaRPr lang="zh-CN" altLang="en-US" dirty="0"/>
          </a:p>
        </p:txBody>
      </p:sp>
      <p:cxnSp>
        <p:nvCxnSpPr>
          <p:cNvPr id="12" name="直接箭头连接符 11"/>
          <p:cNvCxnSpPr>
            <a:stCxn id="8" idx="2"/>
            <a:endCxn id="9" idx="0"/>
          </p:cNvCxnSpPr>
          <p:nvPr/>
        </p:nvCxnSpPr>
        <p:spPr>
          <a:xfrm flipH="1">
            <a:off x="4038603" y="4471004"/>
            <a:ext cx="1" cy="3642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a:stCxn id="9" idx="2"/>
            <a:endCxn id="10" idx="0"/>
          </p:cNvCxnSpPr>
          <p:nvPr/>
        </p:nvCxnSpPr>
        <p:spPr>
          <a:xfrm>
            <a:off x="4038603" y="5424433"/>
            <a:ext cx="1" cy="3642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椭圆 15"/>
          <p:cNvSpPr/>
          <p:nvPr/>
        </p:nvSpPr>
        <p:spPr>
          <a:xfrm>
            <a:off x="5181604" y="4835277"/>
            <a:ext cx="1103971" cy="58915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dirty="0" smtClean="0"/>
              <a:t>Abort</a:t>
            </a:r>
            <a:endParaRPr lang="zh-CN" altLang="en-US" dirty="0"/>
          </a:p>
        </p:txBody>
      </p:sp>
      <p:cxnSp>
        <p:nvCxnSpPr>
          <p:cNvPr id="18" name="直接箭头连接符 17"/>
          <p:cNvCxnSpPr>
            <a:stCxn id="9" idx="3"/>
            <a:endCxn id="16" idx="2"/>
          </p:cNvCxnSpPr>
          <p:nvPr/>
        </p:nvCxnSpPr>
        <p:spPr>
          <a:xfrm>
            <a:off x="4735554" y="5129855"/>
            <a:ext cx="4460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肘形连接符 4"/>
          <p:cNvCxnSpPr>
            <a:stCxn id="16" idx="0"/>
            <a:endCxn id="8" idx="3"/>
          </p:cNvCxnSpPr>
          <p:nvPr/>
        </p:nvCxnSpPr>
        <p:spPr>
          <a:xfrm rot="16200000" flipV="1">
            <a:off x="4952076" y="4053762"/>
            <a:ext cx="564995" cy="998035"/>
          </a:xfrm>
          <a:prstGeom prst="bentConnector2">
            <a:avLst/>
          </a:prstGeom>
          <a:ln>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60630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Transaction Healing: Scaling Optimistic Concurrency Control on Multicores</a:t>
            </a:r>
            <a:r>
              <a:rPr lang="en-US" sz="1600" b="1" i="1" dirty="0">
                <a:solidFill>
                  <a:schemeClr val="bg1">
                    <a:lumMod val="50000"/>
                  </a:schemeClr>
                </a:solidFill>
              </a:rPr>
              <a:t/>
            </a:r>
            <a:br>
              <a:rPr lang="en-US" sz="1600" b="1" i="1" dirty="0">
                <a:solidFill>
                  <a:schemeClr val="bg1">
                    <a:lumMod val="50000"/>
                  </a:schemeClr>
                </a:solidFill>
              </a:rPr>
            </a:br>
            <a:endParaRPr lang="en-US" b="1" i="1" dirty="0">
              <a:solidFill>
                <a:schemeClr val="bg1">
                  <a:lumMod val="50000"/>
                </a:schemeClr>
              </a:solidFill>
            </a:endParaRPr>
          </a:p>
        </p:txBody>
      </p:sp>
      <p:sp>
        <p:nvSpPr>
          <p:cNvPr id="3" name="Subtitle 2"/>
          <p:cNvSpPr>
            <a:spLocks noGrp="1"/>
          </p:cNvSpPr>
          <p:nvPr>
            <p:ph type="subTitle" idx="1"/>
          </p:nvPr>
        </p:nvSpPr>
        <p:spPr/>
        <p:txBody>
          <a:bodyPr>
            <a:normAutofit/>
          </a:bodyPr>
          <a:lstStyle/>
          <a:p>
            <a:r>
              <a:rPr lang="en-US" sz="2000" b="1" dirty="0">
                <a:solidFill>
                  <a:schemeClr val="tx1"/>
                </a:solidFill>
              </a:rPr>
              <a:t>Yingjun Wu</a:t>
            </a:r>
            <a:r>
              <a:rPr lang="en-US" sz="2000" dirty="0">
                <a:solidFill>
                  <a:schemeClr val="tx1"/>
                </a:solidFill>
              </a:rPr>
              <a:t>, Chee-Yong Chan, and Kian-Lee Tan</a:t>
            </a:r>
          </a:p>
          <a:p>
            <a:r>
              <a:rPr lang="en-US" sz="2000" i="1" dirty="0">
                <a:solidFill>
                  <a:schemeClr val="tx1"/>
                </a:solidFill>
              </a:rPr>
              <a:t>National University of Singapore</a:t>
            </a:r>
          </a:p>
        </p:txBody>
      </p:sp>
      <p:pic>
        <p:nvPicPr>
          <p:cNvPr id="4" name="Picture 3" descr="NUS_logo_full-horizont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8194" y="4574694"/>
            <a:ext cx="1903890" cy="1180686"/>
          </a:xfrm>
          <a:prstGeom prst="rect">
            <a:avLst/>
          </a:prstGeom>
        </p:spPr>
      </p:pic>
      <p:sp>
        <p:nvSpPr>
          <p:cNvPr id="6" name="Slide Number Placeholder 5"/>
          <p:cNvSpPr>
            <a:spLocks noGrp="1"/>
          </p:cNvSpPr>
          <p:nvPr>
            <p:ph type="sldNum" sz="quarter" idx="12"/>
          </p:nvPr>
        </p:nvSpPr>
        <p:spPr/>
        <p:txBody>
          <a:bodyPr/>
          <a:lstStyle/>
          <a:p>
            <a:fld id="{AF88E988-FB04-AB4E-BE5A-59F242AF7F7A}" type="slidenum">
              <a:rPr lang="en-US" smtClean="0"/>
              <a:t>40</a:t>
            </a:fld>
            <a:endParaRPr lang="en-US" dirty="0"/>
          </a:p>
        </p:txBody>
      </p:sp>
    </p:spTree>
    <p:extLst>
      <p:ext uri="{BB962C8B-B14F-4D97-AF65-F5344CB8AC3E}">
        <p14:creationId xmlns:p14="http://schemas.microsoft.com/office/powerpoint/2010/main" val="21566805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Motivation</a:t>
            </a:r>
          </a:p>
        </p:txBody>
      </p:sp>
      <p:sp>
        <p:nvSpPr>
          <p:cNvPr id="4" name="Slide Number Placeholder 3"/>
          <p:cNvSpPr>
            <a:spLocks noGrp="1"/>
          </p:cNvSpPr>
          <p:nvPr>
            <p:ph type="sldNum" sz="quarter" idx="12"/>
          </p:nvPr>
        </p:nvSpPr>
        <p:spPr/>
        <p:txBody>
          <a:bodyPr/>
          <a:lstStyle/>
          <a:p>
            <a:fld id="{2066355A-084C-D24E-9AD2-7E4FC41EA627}" type="slidenum">
              <a:rPr lang="en-US" smtClean="0"/>
              <a:t>41</a:t>
            </a:fld>
            <a:endParaRPr lang="en-US"/>
          </a:p>
        </p:txBody>
      </p:sp>
      <p:sp>
        <p:nvSpPr>
          <p:cNvPr id="14" name="TextBox 13"/>
          <p:cNvSpPr txBox="1"/>
          <p:nvPr/>
        </p:nvSpPr>
        <p:spPr>
          <a:xfrm>
            <a:off x="1402144" y="1933943"/>
            <a:ext cx="6217857" cy="707886"/>
          </a:xfrm>
          <a:prstGeom prst="rect">
            <a:avLst/>
          </a:prstGeom>
          <a:noFill/>
        </p:spPr>
        <p:txBody>
          <a:bodyPr wrap="square" rtlCol="0">
            <a:spAutoFit/>
          </a:bodyPr>
          <a:lstStyle/>
          <a:p>
            <a:pPr algn="ctr"/>
            <a:r>
              <a:rPr lang="en-US" sz="2000" b="1" dirty="0">
                <a:solidFill>
                  <a:srgbClr val="FF0000"/>
                </a:solidFill>
              </a:rPr>
              <a:t>Optimistic Concurrency control (OCC) cannot scale well under highly contended workload due to high abort rate!</a:t>
            </a:r>
          </a:p>
        </p:txBody>
      </p:sp>
      <p:sp>
        <p:nvSpPr>
          <p:cNvPr id="8" name="Rectangle 7"/>
          <p:cNvSpPr/>
          <p:nvPr/>
        </p:nvSpPr>
        <p:spPr>
          <a:xfrm>
            <a:off x="2222590" y="5194598"/>
            <a:ext cx="4925667" cy="646331"/>
          </a:xfrm>
          <a:prstGeom prst="rect">
            <a:avLst/>
          </a:prstGeom>
        </p:spPr>
        <p:txBody>
          <a:bodyPr wrap="square">
            <a:spAutoFit/>
          </a:bodyPr>
          <a:lstStyle/>
          <a:p>
            <a:r>
              <a:rPr lang="en-US" altLang="zh-CN" dirty="0"/>
              <a:t>Conventional OCC and Silo’s OCC on a 48 core machine using the TPC-C benchmark.</a:t>
            </a:r>
            <a:endParaRPr lang="zh-CN" altLang="en-US" dirty="0"/>
          </a:p>
        </p:txBody>
      </p:sp>
      <p:graphicFrame>
        <p:nvGraphicFramePr>
          <p:cNvPr id="11" name="Chart 10"/>
          <p:cNvGraphicFramePr>
            <a:graphicFrameLocks/>
          </p:cNvGraphicFramePr>
          <p:nvPr>
            <p:extLst/>
          </p:nvPr>
        </p:nvGraphicFramePr>
        <p:xfrm>
          <a:off x="2240302" y="2981395"/>
          <a:ext cx="4663396" cy="2200798"/>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2851114" y="3147950"/>
            <a:ext cx="1927274" cy="1645920"/>
          </a:xfrm>
          <a:prstGeom prst="rect">
            <a:avLst/>
          </a:prstGeom>
          <a:solidFill>
            <a:srgbClr val="FF0000">
              <a:alpha val="30196"/>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Rectangle 9"/>
          <p:cNvSpPr/>
          <p:nvPr/>
        </p:nvSpPr>
        <p:spPr>
          <a:xfrm>
            <a:off x="4778389" y="3147950"/>
            <a:ext cx="1949499" cy="1645920"/>
          </a:xfrm>
          <a:prstGeom prst="rect">
            <a:avLst/>
          </a:prstGeom>
          <a:solidFill>
            <a:srgbClr val="0066FF">
              <a:alpha val="30196"/>
            </a:srgbClr>
          </a:solidFill>
          <a:ln>
            <a:no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Rectangle 6"/>
          <p:cNvSpPr/>
          <p:nvPr/>
        </p:nvSpPr>
        <p:spPr>
          <a:xfrm>
            <a:off x="5168682" y="2856073"/>
            <a:ext cx="1072730" cy="261610"/>
          </a:xfrm>
          <a:prstGeom prst="rect">
            <a:avLst/>
          </a:prstGeom>
        </p:spPr>
        <p:txBody>
          <a:bodyPr wrap="none">
            <a:spAutoFit/>
          </a:bodyPr>
          <a:lstStyle/>
          <a:p>
            <a:r>
              <a:rPr lang="en-US" altLang="zh-CN" sz="1100" i="1" dirty="0">
                <a:solidFill>
                  <a:schemeClr val="accent1"/>
                </a:solidFill>
              </a:rPr>
              <a:t>Low-contention</a:t>
            </a:r>
            <a:endParaRPr lang="zh-CN" altLang="en-US" sz="1100" i="1" dirty="0">
              <a:solidFill>
                <a:schemeClr val="accent1"/>
              </a:solidFill>
            </a:endParaRPr>
          </a:p>
        </p:txBody>
      </p:sp>
      <p:sp>
        <p:nvSpPr>
          <p:cNvPr id="13" name="Rectangle 12"/>
          <p:cNvSpPr/>
          <p:nvPr/>
        </p:nvSpPr>
        <p:spPr>
          <a:xfrm>
            <a:off x="3230296" y="2862751"/>
            <a:ext cx="1104790" cy="261610"/>
          </a:xfrm>
          <a:prstGeom prst="rect">
            <a:avLst/>
          </a:prstGeom>
        </p:spPr>
        <p:txBody>
          <a:bodyPr wrap="none">
            <a:spAutoFit/>
          </a:bodyPr>
          <a:lstStyle/>
          <a:p>
            <a:r>
              <a:rPr lang="en-US" altLang="zh-CN" sz="1100" i="1" dirty="0">
                <a:solidFill>
                  <a:schemeClr val="accent2"/>
                </a:solidFill>
              </a:rPr>
              <a:t>High-contention</a:t>
            </a:r>
            <a:endParaRPr lang="zh-CN" altLang="en-US" sz="1100" i="1" dirty="0">
              <a:solidFill>
                <a:schemeClr val="accent2"/>
              </a:solidFill>
            </a:endParaRPr>
          </a:p>
        </p:txBody>
      </p:sp>
    </p:spTree>
    <p:extLst>
      <p:ext uri="{BB962C8B-B14F-4D97-AF65-F5344CB8AC3E}">
        <p14:creationId xmlns:p14="http://schemas.microsoft.com/office/powerpoint/2010/main" val="81053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Graphic spid="11" grpId="0">
        <p:bldAsOne/>
      </p:bldGraphic>
      <p:bldP spid="3" grpId="0" animBg="1"/>
      <p:bldP spid="10" grpId="0" animBg="1"/>
      <p:bldP spid="7"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Motivation</a:t>
            </a:r>
          </a:p>
        </p:txBody>
      </p:sp>
      <p:sp>
        <p:nvSpPr>
          <p:cNvPr id="4" name="Slide Number Placeholder 3"/>
          <p:cNvSpPr>
            <a:spLocks noGrp="1"/>
          </p:cNvSpPr>
          <p:nvPr>
            <p:ph type="sldNum" sz="quarter" idx="12"/>
          </p:nvPr>
        </p:nvSpPr>
        <p:spPr/>
        <p:txBody>
          <a:bodyPr/>
          <a:lstStyle/>
          <a:p>
            <a:fld id="{2066355A-084C-D24E-9AD2-7E4FC41EA627}" type="slidenum">
              <a:rPr lang="en-US" smtClean="0"/>
              <a:t>42</a:t>
            </a:fld>
            <a:endParaRPr lang="en-US"/>
          </a:p>
        </p:txBody>
      </p:sp>
      <p:sp>
        <p:nvSpPr>
          <p:cNvPr id="14" name="TextBox 13"/>
          <p:cNvSpPr txBox="1"/>
          <p:nvPr/>
        </p:nvSpPr>
        <p:spPr>
          <a:xfrm>
            <a:off x="1402144" y="1933943"/>
            <a:ext cx="6217857" cy="707886"/>
          </a:xfrm>
          <a:prstGeom prst="rect">
            <a:avLst/>
          </a:prstGeom>
          <a:noFill/>
        </p:spPr>
        <p:txBody>
          <a:bodyPr wrap="square" rtlCol="0">
            <a:spAutoFit/>
          </a:bodyPr>
          <a:lstStyle/>
          <a:p>
            <a:pPr algn="ctr"/>
            <a:r>
              <a:rPr lang="en-US" sz="2000" b="1" dirty="0">
                <a:solidFill>
                  <a:srgbClr val="FF0000"/>
                </a:solidFill>
              </a:rPr>
              <a:t>Optimistic Concurrency control (OCC) cannot scale well under highly contended workload due to high abort rate!</a:t>
            </a:r>
          </a:p>
        </p:txBody>
      </p:sp>
      <p:sp>
        <p:nvSpPr>
          <p:cNvPr id="8" name="Rectangle 7"/>
          <p:cNvSpPr/>
          <p:nvPr/>
        </p:nvSpPr>
        <p:spPr>
          <a:xfrm>
            <a:off x="2222590" y="5228051"/>
            <a:ext cx="4925667" cy="646331"/>
          </a:xfrm>
          <a:prstGeom prst="rect">
            <a:avLst/>
          </a:prstGeom>
        </p:spPr>
        <p:txBody>
          <a:bodyPr wrap="square">
            <a:spAutoFit/>
          </a:bodyPr>
          <a:lstStyle/>
          <a:p>
            <a:r>
              <a:rPr lang="en-US" altLang="zh-CN" dirty="0"/>
              <a:t>Conventional OCC and Silo’s OCC on a 48 core machine using the TPC-C benchmark.</a:t>
            </a:r>
            <a:endParaRPr lang="zh-CN" altLang="en-US" dirty="0"/>
          </a:p>
        </p:txBody>
      </p:sp>
      <p:sp>
        <p:nvSpPr>
          <p:cNvPr id="7" name="Rectangle 6"/>
          <p:cNvSpPr/>
          <p:nvPr/>
        </p:nvSpPr>
        <p:spPr>
          <a:xfrm>
            <a:off x="5168682" y="2856073"/>
            <a:ext cx="1072730" cy="261610"/>
          </a:xfrm>
          <a:prstGeom prst="rect">
            <a:avLst/>
          </a:prstGeom>
        </p:spPr>
        <p:txBody>
          <a:bodyPr wrap="none">
            <a:spAutoFit/>
          </a:bodyPr>
          <a:lstStyle/>
          <a:p>
            <a:r>
              <a:rPr lang="en-US" altLang="zh-CN" sz="1100" i="1" dirty="0">
                <a:solidFill>
                  <a:schemeClr val="accent1"/>
                </a:solidFill>
              </a:rPr>
              <a:t>Low-contention</a:t>
            </a:r>
            <a:endParaRPr lang="zh-CN" altLang="en-US" sz="1100" i="1" dirty="0">
              <a:solidFill>
                <a:schemeClr val="accent1"/>
              </a:solidFill>
            </a:endParaRPr>
          </a:p>
        </p:txBody>
      </p:sp>
      <p:sp>
        <p:nvSpPr>
          <p:cNvPr id="13" name="Rectangle 12"/>
          <p:cNvSpPr/>
          <p:nvPr/>
        </p:nvSpPr>
        <p:spPr>
          <a:xfrm>
            <a:off x="3230296" y="2862751"/>
            <a:ext cx="1104790" cy="261610"/>
          </a:xfrm>
          <a:prstGeom prst="rect">
            <a:avLst/>
          </a:prstGeom>
        </p:spPr>
        <p:txBody>
          <a:bodyPr wrap="none">
            <a:spAutoFit/>
          </a:bodyPr>
          <a:lstStyle/>
          <a:p>
            <a:r>
              <a:rPr lang="en-US" altLang="zh-CN" sz="1100" i="1" dirty="0">
                <a:solidFill>
                  <a:schemeClr val="accent2"/>
                </a:solidFill>
              </a:rPr>
              <a:t>High-contention</a:t>
            </a:r>
            <a:endParaRPr lang="zh-CN" altLang="en-US" sz="1100" i="1" dirty="0">
              <a:solidFill>
                <a:schemeClr val="accent2"/>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426" y="3081683"/>
            <a:ext cx="4647148" cy="2168670"/>
          </a:xfrm>
          <a:prstGeom prst="rect">
            <a:avLst/>
          </a:prstGeom>
        </p:spPr>
      </p:pic>
    </p:spTree>
    <p:extLst>
      <p:ext uri="{BB962C8B-B14F-4D97-AF65-F5344CB8AC3E}">
        <p14:creationId xmlns:p14="http://schemas.microsoft.com/office/powerpoint/2010/main" val="37320899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Motivation</a:t>
            </a:r>
          </a:p>
        </p:txBody>
      </p:sp>
      <p:sp>
        <p:nvSpPr>
          <p:cNvPr id="4" name="Slide Number Placeholder 3"/>
          <p:cNvSpPr>
            <a:spLocks noGrp="1"/>
          </p:cNvSpPr>
          <p:nvPr>
            <p:ph type="sldNum" sz="quarter" idx="12"/>
          </p:nvPr>
        </p:nvSpPr>
        <p:spPr/>
        <p:txBody>
          <a:bodyPr/>
          <a:lstStyle/>
          <a:p>
            <a:fld id="{2066355A-084C-D24E-9AD2-7E4FC41EA627}" type="slidenum">
              <a:rPr lang="en-US" smtClean="0"/>
              <a:t>43</a:t>
            </a:fld>
            <a:endParaRPr lang="en-US"/>
          </a:p>
        </p:txBody>
      </p:sp>
      <p:sp>
        <p:nvSpPr>
          <p:cNvPr id="14" name="TextBox 13"/>
          <p:cNvSpPr txBox="1"/>
          <p:nvPr/>
        </p:nvSpPr>
        <p:spPr>
          <a:xfrm>
            <a:off x="1402144" y="1933943"/>
            <a:ext cx="6217857" cy="707886"/>
          </a:xfrm>
          <a:prstGeom prst="rect">
            <a:avLst/>
          </a:prstGeom>
          <a:noFill/>
        </p:spPr>
        <p:txBody>
          <a:bodyPr wrap="square" rtlCol="0">
            <a:spAutoFit/>
          </a:bodyPr>
          <a:lstStyle/>
          <a:p>
            <a:r>
              <a:rPr lang="en-US" altLang="zh-CN" sz="2000" b="1" dirty="0" smtClean="0">
                <a:solidFill>
                  <a:srgbClr val="FF0000"/>
                </a:solidFill>
              </a:rPr>
              <a:t>The </a:t>
            </a:r>
            <a:r>
              <a:rPr lang="en-US" altLang="zh-CN" sz="2000" b="1" dirty="0">
                <a:solidFill>
                  <a:srgbClr val="FF0000"/>
                </a:solidFill>
              </a:rPr>
              <a:t>overheads incurred by OCC protocols </a:t>
            </a:r>
            <a:r>
              <a:rPr lang="en-US" altLang="zh-CN" sz="2000" b="1" dirty="0" smtClean="0">
                <a:solidFill>
                  <a:srgbClr val="FF0000"/>
                </a:solidFill>
              </a:rPr>
              <a:t>due to </a:t>
            </a:r>
            <a:r>
              <a:rPr lang="en-US" altLang="zh-CN" sz="2000" b="1" dirty="0">
                <a:solidFill>
                  <a:srgbClr val="FF0000"/>
                </a:solidFill>
              </a:rPr>
              <a:t>their abort-and-restart mechanism</a:t>
            </a:r>
            <a:endParaRPr lang="en-US" sz="2000" b="1" dirty="0">
              <a:solidFill>
                <a:srgbClr val="FF0000"/>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497" y="2755938"/>
            <a:ext cx="6707006" cy="2908882"/>
          </a:xfrm>
          <a:prstGeom prst="rect">
            <a:avLst/>
          </a:prstGeom>
        </p:spPr>
      </p:pic>
      <p:sp>
        <p:nvSpPr>
          <p:cNvPr id="10" name="Rectangle 7"/>
          <p:cNvSpPr/>
          <p:nvPr/>
        </p:nvSpPr>
        <p:spPr>
          <a:xfrm>
            <a:off x="2222590" y="5664820"/>
            <a:ext cx="4925667" cy="646331"/>
          </a:xfrm>
          <a:prstGeom prst="rect">
            <a:avLst/>
          </a:prstGeom>
        </p:spPr>
        <p:txBody>
          <a:bodyPr wrap="square">
            <a:spAutoFit/>
          </a:bodyPr>
          <a:lstStyle/>
          <a:p>
            <a:r>
              <a:rPr lang="en-US" altLang="zh-CN" dirty="0"/>
              <a:t>Overhead of the abort-and-restart mechanism with </a:t>
            </a:r>
            <a:r>
              <a:rPr lang="en-US" altLang="zh-CN" dirty="0" smtClean="0"/>
              <a:t>different degree </a:t>
            </a:r>
            <a:r>
              <a:rPr lang="en-US" altLang="zh-CN" dirty="0"/>
              <a:t>of </a:t>
            </a:r>
            <a:r>
              <a:rPr lang="en-US" altLang="zh-CN" dirty="0" smtClean="0"/>
              <a:t>contentions</a:t>
            </a:r>
            <a:endParaRPr lang="zh-CN" altLang="en-US" dirty="0"/>
          </a:p>
        </p:txBody>
      </p:sp>
    </p:spTree>
    <p:extLst>
      <p:ext uri="{BB962C8B-B14F-4D97-AF65-F5344CB8AC3E}">
        <p14:creationId xmlns:p14="http://schemas.microsoft.com/office/powerpoint/2010/main" val="37775839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600" dirty="0"/>
              <a:t>Solution Overview</a:t>
            </a:r>
            <a:endParaRPr lang="en-US" sz="3600" dirty="0"/>
          </a:p>
        </p:txBody>
      </p:sp>
      <p:sp>
        <p:nvSpPr>
          <p:cNvPr id="4" name="Slide Number Placeholder 3"/>
          <p:cNvSpPr>
            <a:spLocks noGrp="1"/>
          </p:cNvSpPr>
          <p:nvPr>
            <p:ph type="sldNum" sz="quarter" idx="12"/>
          </p:nvPr>
        </p:nvSpPr>
        <p:spPr/>
        <p:txBody>
          <a:bodyPr/>
          <a:lstStyle/>
          <a:p>
            <a:fld id="{2066355A-084C-D24E-9AD2-7E4FC41EA627}" type="slidenum">
              <a:rPr lang="en-US" smtClean="0"/>
              <a:t>44</a:t>
            </a:fld>
            <a:endParaRPr lang="en-US" dirty="0"/>
          </a:p>
        </p:txBody>
      </p:sp>
      <p:cxnSp>
        <p:nvCxnSpPr>
          <p:cNvPr id="24" name="Straight Connector 23"/>
          <p:cNvCxnSpPr/>
          <p:nvPr/>
        </p:nvCxnSpPr>
        <p:spPr>
          <a:xfrm flipV="1">
            <a:off x="2461001" y="4526971"/>
            <a:ext cx="2277277" cy="35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78618" y="3815390"/>
            <a:ext cx="4907372"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699254" y="3706422"/>
            <a:ext cx="994304" cy="218898"/>
          </a:xfrm>
          <a:prstGeom prst="round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MT" panose="020B0502020104020203" pitchFamily="34" charset="0"/>
              <a:cs typeface="Aharoni" panose="02010803020104030203" pitchFamily="2" charset="-79"/>
            </a:endParaRPr>
          </a:p>
        </p:txBody>
      </p:sp>
      <p:sp>
        <p:nvSpPr>
          <p:cNvPr id="27" name="Rounded Rectangle 26"/>
          <p:cNvSpPr/>
          <p:nvPr/>
        </p:nvSpPr>
        <p:spPr>
          <a:xfrm>
            <a:off x="3693558" y="3706422"/>
            <a:ext cx="250294" cy="218898"/>
          </a:xfrm>
          <a:prstGeom prst="round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MT" panose="020B0502020104020203" pitchFamily="34" charset="0"/>
              <a:cs typeface="Aharoni" panose="02010803020104030203" pitchFamily="2" charset="-79"/>
            </a:endParaRPr>
          </a:p>
        </p:txBody>
      </p:sp>
      <p:sp>
        <p:nvSpPr>
          <p:cNvPr id="28" name="Rounded Rectangle 27"/>
          <p:cNvSpPr/>
          <p:nvPr/>
        </p:nvSpPr>
        <p:spPr>
          <a:xfrm>
            <a:off x="4121347" y="3706422"/>
            <a:ext cx="994304" cy="218898"/>
          </a:xfrm>
          <a:prstGeom prst="round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MT" panose="020B0502020104020203" pitchFamily="34" charset="0"/>
              <a:cs typeface="Aharoni" panose="02010803020104030203" pitchFamily="2" charset="-79"/>
            </a:endParaRPr>
          </a:p>
        </p:txBody>
      </p:sp>
      <p:sp>
        <p:nvSpPr>
          <p:cNvPr id="29" name="Rounded Rectangle 28"/>
          <p:cNvSpPr/>
          <p:nvPr/>
        </p:nvSpPr>
        <p:spPr>
          <a:xfrm>
            <a:off x="5120659" y="3706422"/>
            <a:ext cx="245285" cy="218898"/>
          </a:xfrm>
          <a:prstGeom prst="round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MT" panose="020B0502020104020203" pitchFamily="34" charset="0"/>
              <a:cs typeface="Aharoni" panose="02010803020104030203" pitchFamily="2" charset="-79"/>
            </a:endParaRPr>
          </a:p>
        </p:txBody>
      </p:sp>
      <p:sp>
        <p:nvSpPr>
          <p:cNvPr id="30" name="Rounded Rectangle 29"/>
          <p:cNvSpPr/>
          <p:nvPr/>
        </p:nvSpPr>
        <p:spPr>
          <a:xfrm>
            <a:off x="5539216" y="3706899"/>
            <a:ext cx="994304" cy="218898"/>
          </a:xfrm>
          <a:prstGeom prst="round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MT" panose="020B0502020104020203" pitchFamily="34" charset="0"/>
              <a:cs typeface="Aharoni" panose="02010803020104030203" pitchFamily="2" charset="-79"/>
            </a:endParaRPr>
          </a:p>
        </p:txBody>
      </p:sp>
      <p:sp>
        <p:nvSpPr>
          <p:cNvPr id="31" name="Rounded Rectangle 30"/>
          <p:cNvSpPr/>
          <p:nvPr/>
        </p:nvSpPr>
        <p:spPr>
          <a:xfrm>
            <a:off x="6533521" y="3706899"/>
            <a:ext cx="466681" cy="218898"/>
          </a:xfrm>
          <a:prstGeom prst="round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MT" panose="020B0502020104020203" pitchFamily="34" charset="0"/>
              <a:cs typeface="Aharoni" panose="02010803020104030203" pitchFamily="2" charset="-79"/>
            </a:endParaRPr>
          </a:p>
        </p:txBody>
      </p:sp>
      <p:sp>
        <p:nvSpPr>
          <p:cNvPr id="32" name="Rounded Rectangle 31"/>
          <p:cNvSpPr/>
          <p:nvPr/>
        </p:nvSpPr>
        <p:spPr>
          <a:xfrm>
            <a:off x="2701002" y="4413948"/>
            <a:ext cx="994304" cy="218898"/>
          </a:xfrm>
          <a:prstGeom prst="round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MT" panose="020B0502020104020203" pitchFamily="34" charset="0"/>
              <a:cs typeface="Aharoni" panose="02010803020104030203" pitchFamily="2" charset="-79"/>
            </a:endParaRPr>
          </a:p>
        </p:txBody>
      </p:sp>
      <p:sp>
        <p:nvSpPr>
          <p:cNvPr id="33" name="Rounded Rectangle 32"/>
          <p:cNvSpPr/>
          <p:nvPr/>
        </p:nvSpPr>
        <p:spPr>
          <a:xfrm>
            <a:off x="3691579" y="4413948"/>
            <a:ext cx="246313" cy="218898"/>
          </a:xfrm>
          <a:prstGeom prst="round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MT" panose="020B0502020104020203" pitchFamily="34" charset="0"/>
              <a:cs typeface="Aharoni" panose="02010803020104030203" pitchFamily="2" charset="-79"/>
            </a:endParaRPr>
          </a:p>
        </p:txBody>
      </p:sp>
      <p:sp>
        <p:nvSpPr>
          <p:cNvPr id="34" name="Rounded Rectangle 33"/>
          <p:cNvSpPr/>
          <p:nvPr/>
        </p:nvSpPr>
        <p:spPr>
          <a:xfrm>
            <a:off x="3908842" y="4413471"/>
            <a:ext cx="81467" cy="218898"/>
          </a:xfrm>
          <a:prstGeom prst="round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MT" panose="020B0502020104020203" pitchFamily="34" charset="0"/>
              <a:cs typeface="Aharoni" panose="02010803020104030203" pitchFamily="2" charset="-79"/>
            </a:endParaRPr>
          </a:p>
        </p:txBody>
      </p:sp>
      <p:sp>
        <p:nvSpPr>
          <p:cNvPr id="35" name="TextBox 34"/>
          <p:cNvSpPr txBox="1"/>
          <p:nvPr/>
        </p:nvSpPr>
        <p:spPr>
          <a:xfrm>
            <a:off x="1642929" y="3630873"/>
            <a:ext cx="638316" cy="338554"/>
          </a:xfrm>
          <a:prstGeom prst="rect">
            <a:avLst/>
          </a:prstGeom>
          <a:noFill/>
          <a:ln w="38100">
            <a:noFill/>
          </a:ln>
        </p:spPr>
        <p:txBody>
          <a:bodyPr wrap="none" rtlCol="0">
            <a:spAutoFit/>
          </a:bodyPr>
          <a:lstStyle/>
          <a:p>
            <a:r>
              <a:rPr lang="en-US" sz="1600" b="1" i="1" dirty="0">
                <a:latin typeface="Gill Sans MT" panose="020B0502020104020203" pitchFamily="34" charset="0"/>
                <a:cs typeface="Aharoni" panose="02010803020104030203" pitchFamily="2" charset="-79"/>
              </a:rPr>
              <a:t>OCC</a:t>
            </a:r>
          </a:p>
        </p:txBody>
      </p:sp>
      <p:sp>
        <p:nvSpPr>
          <p:cNvPr id="36" name="TextBox 35"/>
          <p:cNvSpPr txBox="1"/>
          <p:nvPr/>
        </p:nvSpPr>
        <p:spPr>
          <a:xfrm>
            <a:off x="1497418" y="4264417"/>
            <a:ext cx="969302" cy="461665"/>
          </a:xfrm>
          <a:prstGeom prst="rect">
            <a:avLst/>
          </a:prstGeom>
          <a:noFill/>
          <a:ln w="38100">
            <a:noFill/>
          </a:ln>
        </p:spPr>
        <p:txBody>
          <a:bodyPr wrap="none" rtlCol="0">
            <a:spAutoFit/>
          </a:bodyPr>
          <a:lstStyle/>
          <a:p>
            <a:pPr algn="ctr"/>
            <a:r>
              <a:rPr lang="en-US" sz="1200" b="1" i="1" dirty="0">
                <a:latin typeface="Gill Sans MT" panose="020B0502020104020203" pitchFamily="34" charset="0"/>
                <a:cs typeface="Aharoni" panose="02010803020104030203" pitchFamily="2" charset="-79"/>
              </a:rPr>
              <a:t>Transaction</a:t>
            </a:r>
          </a:p>
          <a:p>
            <a:pPr algn="ctr"/>
            <a:r>
              <a:rPr lang="en-US" sz="1200" b="1" i="1" dirty="0">
                <a:latin typeface="Gill Sans MT" panose="020B0502020104020203" pitchFamily="34" charset="0"/>
                <a:cs typeface="Aharoni" panose="02010803020104030203" pitchFamily="2" charset="-79"/>
              </a:rPr>
              <a:t>healing</a:t>
            </a:r>
            <a:endParaRPr lang="en-US" sz="1050" b="1" i="1" dirty="0">
              <a:latin typeface="Gill Sans MT" panose="020B0502020104020203" pitchFamily="34" charset="0"/>
              <a:cs typeface="Aharoni" panose="02010803020104030203" pitchFamily="2" charset="-79"/>
            </a:endParaRPr>
          </a:p>
        </p:txBody>
      </p:sp>
      <p:grpSp>
        <p:nvGrpSpPr>
          <p:cNvPr id="37" name="Group 36"/>
          <p:cNvGrpSpPr/>
          <p:nvPr/>
        </p:nvGrpSpPr>
        <p:grpSpPr>
          <a:xfrm>
            <a:off x="2614891" y="3142246"/>
            <a:ext cx="729830" cy="276999"/>
            <a:chOff x="2695016" y="1080733"/>
            <a:chExt cx="409578" cy="172814"/>
          </a:xfrm>
        </p:grpSpPr>
        <p:sp>
          <p:nvSpPr>
            <p:cNvPr id="62" name="Rounded Rectangle 61"/>
            <p:cNvSpPr/>
            <p:nvPr/>
          </p:nvSpPr>
          <p:spPr>
            <a:xfrm>
              <a:off x="2695016" y="1112228"/>
              <a:ext cx="118872" cy="109728"/>
            </a:xfrm>
            <a:prstGeom prst="round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Gill Sans MT" panose="020B0502020104020203" pitchFamily="34" charset="0"/>
                <a:cs typeface="Aharoni" panose="02010803020104030203" pitchFamily="2" charset="-79"/>
              </a:endParaRPr>
            </a:p>
          </p:txBody>
        </p:sp>
        <p:sp>
          <p:nvSpPr>
            <p:cNvPr id="63" name="TextBox 62"/>
            <p:cNvSpPr txBox="1"/>
            <p:nvPr/>
          </p:nvSpPr>
          <p:spPr>
            <a:xfrm>
              <a:off x="2798550" y="1080733"/>
              <a:ext cx="306044" cy="172814"/>
            </a:xfrm>
            <a:prstGeom prst="rect">
              <a:avLst/>
            </a:prstGeom>
            <a:noFill/>
            <a:ln w="38100">
              <a:noFill/>
            </a:ln>
          </p:spPr>
          <p:txBody>
            <a:bodyPr wrap="none" rtlCol="0">
              <a:spAutoFit/>
            </a:bodyPr>
            <a:lstStyle/>
            <a:p>
              <a:r>
                <a:rPr lang="en-US" sz="1200" b="1" dirty="0">
                  <a:latin typeface="Gill Sans MT" panose="020B0502020104020203" pitchFamily="34" charset="0"/>
                  <a:cs typeface="Aharoni" panose="02010803020104030203" pitchFamily="2" charset="-79"/>
                </a:rPr>
                <a:t>Read</a:t>
              </a:r>
            </a:p>
          </p:txBody>
        </p:sp>
      </p:grpSp>
      <p:grpSp>
        <p:nvGrpSpPr>
          <p:cNvPr id="38" name="Group 37"/>
          <p:cNvGrpSpPr/>
          <p:nvPr/>
        </p:nvGrpSpPr>
        <p:grpSpPr>
          <a:xfrm>
            <a:off x="3404753" y="3142246"/>
            <a:ext cx="1085782" cy="276999"/>
            <a:chOff x="3152185" y="1080733"/>
            <a:chExt cx="609337" cy="172814"/>
          </a:xfrm>
        </p:grpSpPr>
        <p:sp>
          <p:nvSpPr>
            <p:cNvPr id="60" name="TextBox 59"/>
            <p:cNvSpPr txBox="1"/>
            <p:nvPr/>
          </p:nvSpPr>
          <p:spPr>
            <a:xfrm>
              <a:off x="3251953" y="1080733"/>
              <a:ext cx="509569" cy="172814"/>
            </a:xfrm>
            <a:prstGeom prst="rect">
              <a:avLst/>
            </a:prstGeom>
            <a:noFill/>
            <a:ln w="38100">
              <a:noFill/>
            </a:ln>
          </p:spPr>
          <p:txBody>
            <a:bodyPr wrap="none" rtlCol="0">
              <a:spAutoFit/>
            </a:bodyPr>
            <a:lstStyle/>
            <a:p>
              <a:r>
                <a:rPr lang="en-US" sz="1200" b="1" dirty="0">
                  <a:latin typeface="Gill Sans MT" panose="020B0502020104020203" pitchFamily="34" charset="0"/>
                  <a:cs typeface="Aharoni" panose="02010803020104030203" pitchFamily="2" charset="-79"/>
                </a:rPr>
                <a:t>Validation</a:t>
              </a:r>
            </a:p>
          </p:txBody>
        </p:sp>
        <p:sp>
          <p:nvSpPr>
            <p:cNvPr id="61" name="Rounded Rectangle 60"/>
            <p:cNvSpPr/>
            <p:nvPr/>
          </p:nvSpPr>
          <p:spPr>
            <a:xfrm>
              <a:off x="3152185" y="1114546"/>
              <a:ext cx="118872" cy="109728"/>
            </a:xfrm>
            <a:prstGeom prst="round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Gill Sans MT" panose="020B0502020104020203" pitchFamily="34" charset="0"/>
                <a:cs typeface="Aharoni" panose="02010803020104030203" pitchFamily="2" charset="-79"/>
              </a:endParaRPr>
            </a:p>
          </p:txBody>
        </p:sp>
      </p:grpSp>
      <p:grpSp>
        <p:nvGrpSpPr>
          <p:cNvPr id="39" name="Group 38"/>
          <p:cNvGrpSpPr/>
          <p:nvPr/>
        </p:nvGrpSpPr>
        <p:grpSpPr>
          <a:xfrm>
            <a:off x="4560842" y="3142698"/>
            <a:ext cx="913534" cy="276999"/>
            <a:chOff x="3764987" y="1074723"/>
            <a:chExt cx="512672" cy="172814"/>
          </a:xfrm>
        </p:grpSpPr>
        <p:sp>
          <p:nvSpPr>
            <p:cNvPr id="58" name="TextBox 57"/>
            <p:cNvSpPr txBox="1"/>
            <p:nvPr/>
          </p:nvSpPr>
          <p:spPr>
            <a:xfrm>
              <a:off x="3864563" y="1074723"/>
              <a:ext cx="413096" cy="172814"/>
            </a:xfrm>
            <a:prstGeom prst="rect">
              <a:avLst/>
            </a:prstGeom>
            <a:noFill/>
            <a:ln w="38100">
              <a:noFill/>
            </a:ln>
          </p:spPr>
          <p:txBody>
            <a:bodyPr wrap="none" rtlCol="0">
              <a:spAutoFit/>
            </a:bodyPr>
            <a:lstStyle/>
            <a:p>
              <a:r>
                <a:rPr lang="en-US" sz="1200" b="1" dirty="0">
                  <a:latin typeface="Gill Sans MT" panose="020B0502020104020203" pitchFamily="34" charset="0"/>
                  <a:cs typeface="Aharoni" panose="02010803020104030203" pitchFamily="2" charset="-79"/>
                </a:rPr>
                <a:t>Healing</a:t>
              </a:r>
            </a:p>
          </p:txBody>
        </p:sp>
        <p:sp>
          <p:nvSpPr>
            <p:cNvPr id="59" name="Rounded Rectangle 58"/>
            <p:cNvSpPr/>
            <p:nvPr/>
          </p:nvSpPr>
          <p:spPr>
            <a:xfrm>
              <a:off x="3764987" y="1108255"/>
              <a:ext cx="118872" cy="109728"/>
            </a:xfrm>
            <a:prstGeom prst="round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Gill Sans MT" panose="020B0502020104020203" pitchFamily="34" charset="0"/>
                <a:cs typeface="Aharoni" panose="02010803020104030203" pitchFamily="2" charset="-79"/>
              </a:endParaRPr>
            </a:p>
          </p:txBody>
        </p:sp>
      </p:grpSp>
      <p:cxnSp>
        <p:nvCxnSpPr>
          <p:cNvPr id="40" name="Straight Connector 39"/>
          <p:cNvCxnSpPr/>
          <p:nvPr/>
        </p:nvCxnSpPr>
        <p:spPr>
          <a:xfrm>
            <a:off x="1932585" y="3458293"/>
            <a:ext cx="5580932" cy="16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385989" y="3705463"/>
            <a:ext cx="0" cy="2198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738277" y="4412517"/>
            <a:ext cx="0" cy="2198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478618" y="4422027"/>
            <a:ext cx="0" cy="2198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479261" y="3705465"/>
            <a:ext cx="0" cy="2198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3966916" y="3701217"/>
            <a:ext cx="154433" cy="224096"/>
          </a:xfrm>
          <a:prstGeom prst="round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MT" panose="020B0502020104020203" pitchFamily="34" charset="0"/>
              <a:cs typeface="Aharoni" panose="02010803020104030203" pitchFamily="2" charset="-79"/>
            </a:endParaRPr>
          </a:p>
        </p:txBody>
      </p:sp>
      <p:sp>
        <p:nvSpPr>
          <p:cNvPr id="46" name="Rounded Rectangle 45"/>
          <p:cNvSpPr/>
          <p:nvPr/>
        </p:nvSpPr>
        <p:spPr>
          <a:xfrm>
            <a:off x="5388676" y="3706899"/>
            <a:ext cx="143805" cy="218898"/>
          </a:xfrm>
          <a:prstGeom prst="round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MT" panose="020B0502020104020203" pitchFamily="34" charset="0"/>
              <a:cs typeface="Aharoni" panose="02010803020104030203" pitchFamily="2" charset="-79"/>
            </a:endParaRPr>
          </a:p>
        </p:txBody>
      </p:sp>
      <p:grpSp>
        <p:nvGrpSpPr>
          <p:cNvPr id="47" name="Group 46"/>
          <p:cNvGrpSpPr/>
          <p:nvPr/>
        </p:nvGrpSpPr>
        <p:grpSpPr>
          <a:xfrm>
            <a:off x="6373177" y="3142246"/>
            <a:ext cx="802608" cy="276999"/>
            <a:chOff x="4998866" y="1074441"/>
            <a:chExt cx="450423" cy="172814"/>
          </a:xfrm>
        </p:grpSpPr>
        <p:sp>
          <p:nvSpPr>
            <p:cNvPr id="56" name="TextBox 55"/>
            <p:cNvSpPr txBox="1"/>
            <p:nvPr/>
          </p:nvSpPr>
          <p:spPr>
            <a:xfrm>
              <a:off x="5101036" y="1074441"/>
              <a:ext cx="348253" cy="172814"/>
            </a:xfrm>
            <a:prstGeom prst="rect">
              <a:avLst/>
            </a:prstGeom>
            <a:noFill/>
            <a:ln w="38100">
              <a:noFill/>
            </a:ln>
          </p:spPr>
          <p:txBody>
            <a:bodyPr wrap="none" rtlCol="0">
              <a:spAutoFit/>
            </a:bodyPr>
            <a:lstStyle/>
            <a:p>
              <a:r>
                <a:rPr lang="en-US" sz="1200" b="1" dirty="0">
                  <a:latin typeface="Gill Sans MT" panose="020B0502020104020203" pitchFamily="34" charset="0"/>
                  <a:cs typeface="Aharoni" panose="02010803020104030203" pitchFamily="2" charset="-79"/>
                </a:rPr>
                <a:t>Abort</a:t>
              </a:r>
            </a:p>
          </p:txBody>
        </p:sp>
        <p:sp>
          <p:nvSpPr>
            <p:cNvPr id="57" name="Rounded Rectangle 56"/>
            <p:cNvSpPr/>
            <p:nvPr/>
          </p:nvSpPr>
          <p:spPr>
            <a:xfrm>
              <a:off x="4998866" y="1109381"/>
              <a:ext cx="119199" cy="110052"/>
            </a:xfrm>
            <a:prstGeom prst="round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Gill Sans MT" panose="020B0502020104020203" pitchFamily="34" charset="0"/>
                <a:cs typeface="Aharoni" panose="02010803020104030203" pitchFamily="2" charset="-79"/>
              </a:endParaRPr>
            </a:p>
          </p:txBody>
        </p:sp>
      </p:grpSp>
      <p:sp>
        <p:nvSpPr>
          <p:cNvPr id="48" name="Rounded Rectangle 47"/>
          <p:cNvSpPr/>
          <p:nvPr/>
        </p:nvSpPr>
        <p:spPr>
          <a:xfrm>
            <a:off x="3978683" y="4413471"/>
            <a:ext cx="113379" cy="218898"/>
          </a:xfrm>
          <a:prstGeom prst="round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MT" panose="020B0502020104020203" pitchFamily="34" charset="0"/>
              <a:cs typeface="Aharoni" panose="02010803020104030203" pitchFamily="2" charset="-79"/>
            </a:endParaRPr>
          </a:p>
        </p:txBody>
      </p:sp>
      <p:sp>
        <p:nvSpPr>
          <p:cNvPr id="49" name="Rounded Rectangle 48"/>
          <p:cNvSpPr/>
          <p:nvPr/>
        </p:nvSpPr>
        <p:spPr>
          <a:xfrm>
            <a:off x="4072527" y="4412517"/>
            <a:ext cx="120651" cy="218898"/>
          </a:xfrm>
          <a:prstGeom prst="round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MT" panose="020B0502020104020203" pitchFamily="34" charset="0"/>
              <a:cs typeface="Aharoni" panose="02010803020104030203" pitchFamily="2" charset="-79"/>
            </a:endParaRPr>
          </a:p>
        </p:txBody>
      </p:sp>
      <p:sp>
        <p:nvSpPr>
          <p:cNvPr id="50" name="Rounded Rectangle 49"/>
          <p:cNvSpPr/>
          <p:nvPr/>
        </p:nvSpPr>
        <p:spPr>
          <a:xfrm>
            <a:off x="4165290" y="4412517"/>
            <a:ext cx="81467" cy="218898"/>
          </a:xfrm>
          <a:prstGeom prst="round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MT" panose="020B0502020104020203" pitchFamily="34" charset="0"/>
              <a:cs typeface="Aharoni" panose="02010803020104030203" pitchFamily="2" charset="-79"/>
            </a:endParaRPr>
          </a:p>
        </p:txBody>
      </p:sp>
      <p:sp>
        <p:nvSpPr>
          <p:cNvPr id="51" name="Rounded Rectangle 50"/>
          <p:cNvSpPr/>
          <p:nvPr/>
        </p:nvSpPr>
        <p:spPr>
          <a:xfrm>
            <a:off x="7028064" y="3706417"/>
            <a:ext cx="165031" cy="218898"/>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MT" panose="020B0502020104020203" pitchFamily="34" charset="0"/>
              <a:cs typeface="Aharoni" panose="02010803020104030203" pitchFamily="2" charset="-79"/>
            </a:endParaRPr>
          </a:p>
        </p:txBody>
      </p:sp>
      <p:sp>
        <p:nvSpPr>
          <p:cNvPr id="52" name="Rounded Rectangle 51"/>
          <p:cNvSpPr/>
          <p:nvPr/>
        </p:nvSpPr>
        <p:spPr>
          <a:xfrm>
            <a:off x="4273906" y="4412517"/>
            <a:ext cx="165031" cy="218898"/>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MT" panose="020B0502020104020203" pitchFamily="34" charset="0"/>
              <a:cs typeface="Aharoni" panose="02010803020104030203" pitchFamily="2" charset="-79"/>
            </a:endParaRPr>
          </a:p>
        </p:txBody>
      </p:sp>
      <p:grpSp>
        <p:nvGrpSpPr>
          <p:cNvPr id="53" name="Group 52"/>
          <p:cNvGrpSpPr/>
          <p:nvPr/>
        </p:nvGrpSpPr>
        <p:grpSpPr>
          <a:xfrm>
            <a:off x="5532480" y="3145885"/>
            <a:ext cx="793330" cy="276999"/>
            <a:chOff x="4293946" y="1076712"/>
            <a:chExt cx="445214" cy="172814"/>
          </a:xfrm>
        </p:grpSpPr>
        <p:sp>
          <p:nvSpPr>
            <p:cNvPr id="54" name="TextBox 53"/>
            <p:cNvSpPr txBox="1"/>
            <p:nvPr/>
          </p:nvSpPr>
          <p:spPr>
            <a:xfrm>
              <a:off x="4389935" y="1076712"/>
              <a:ext cx="349225" cy="172814"/>
            </a:xfrm>
            <a:prstGeom prst="rect">
              <a:avLst/>
            </a:prstGeom>
            <a:noFill/>
            <a:ln w="38100">
              <a:noFill/>
            </a:ln>
          </p:spPr>
          <p:txBody>
            <a:bodyPr wrap="none" rtlCol="0">
              <a:spAutoFit/>
            </a:bodyPr>
            <a:lstStyle/>
            <a:p>
              <a:r>
                <a:rPr lang="en-US" sz="1200" b="1" dirty="0">
                  <a:latin typeface="Gill Sans MT" panose="020B0502020104020203" pitchFamily="34" charset="0"/>
                  <a:cs typeface="Aharoni" panose="02010803020104030203" pitchFamily="2" charset="-79"/>
                </a:rPr>
                <a:t>Write</a:t>
              </a:r>
            </a:p>
          </p:txBody>
        </p:sp>
        <p:sp>
          <p:nvSpPr>
            <p:cNvPr id="55" name="Rounded Rectangle 54"/>
            <p:cNvSpPr/>
            <p:nvPr/>
          </p:nvSpPr>
          <p:spPr>
            <a:xfrm>
              <a:off x="4293946" y="1108255"/>
              <a:ext cx="118872" cy="109728"/>
            </a:xfrm>
            <a:prstGeom prst="round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Gill Sans MT" panose="020B0502020104020203" pitchFamily="34" charset="0"/>
                <a:cs typeface="Aharoni" panose="02010803020104030203" pitchFamily="2" charset="-79"/>
              </a:endParaRPr>
            </a:p>
          </p:txBody>
        </p:sp>
      </p:grpSp>
      <p:sp>
        <p:nvSpPr>
          <p:cNvPr id="3" name="Rectangle 2"/>
          <p:cNvSpPr/>
          <p:nvPr/>
        </p:nvSpPr>
        <p:spPr>
          <a:xfrm>
            <a:off x="2274842" y="2121883"/>
            <a:ext cx="4572000" cy="707886"/>
          </a:xfrm>
          <a:prstGeom prst="rect">
            <a:avLst/>
          </a:prstGeom>
        </p:spPr>
        <p:txBody>
          <a:bodyPr>
            <a:spAutoFit/>
          </a:bodyPr>
          <a:lstStyle/>
          <a:p>
            <a:pPr algn="ctr"/>
            <a:r>
              <a:rPr lang="en-US" altLang="zh-CN" sz="2000" dirty="0">
                <a:solidFill>
                  <a:srgbClr val="FF0000"/>
                </a:solidFill>
              </a:rPr>
              <a:t>Most of the processing time is wasted in re-executing aborted transactions!</a:t>
            </a:r>
            <a:endParaRPr lang="zh-CN" altLang="en-US" sz="2000" dirty="0">
              <a:solidFill>
                <a:srgbClr val="FF0000"/>
              </a:solidFill>
            </a:endParaRPr>
          </a:p>
        </p:txBody>
      </p:sp>
      <p:sp>
        <p:nvSpPr>
          <p:cNvPr id="8" name="Rectangle 7"/>
          <p:cNvSpPr/>
          <p:nvPr/>
        </p:nvSpPr>
        <p:spPr>
          <a:xfrm>
            <a:off x="1642930" y="4924631"/>
            <a:ext cx="6778171" cy="707886"/>
          </a:xfrm>
          <a:prstGeom prst="rect">
            <a:avLst/>
          </a:prstGeom>
        </p:spPr>
        <p:txBody>
          <a:bodyPr wrap="square">
            <a:spAutoFit/>
          </a:bodyPr>
          <a:lstStyle/>
          <a:p>
            <a:r>
              <a:rPr lang="en-US" altLang="zh-CN" sz="2000" b="1" i="1" dirty="0">
                <a:solidFill>
                  <a:srgbClr val="FF0000"/>
                </a:solidFill>
              </a:rPr>
              <a:t>Transaction healing </a:t>
            </a:r>
            <a:r>
              <a:rPr lang="en-US" altLang="zh-CN" sz="2000" dirty="0"/>
              <a:t>avoids successive aborts-and-restarts by restoring only non-serializable operations.</a:t>
            </a:r>
            <a:endParaRPr lang="zh-CN" altLang="en-US" sz="2000" dirty="0"/>
          </a:p>
        </p:txBody>
      </p:sp>
      <p:sp>
        <p:nvSpPr>
          <p:cNvPr id="64" name="Right Brace 63"/>
          <p:cNvSpPr/>
          <p:nvPr/>
        </p:nvSpPr>
        <p:spPr>
          <a:xfrm rot="5400000">
            <a:off x="3942343" y="2710191"/>
            <a:ext cx="351580" cy="2842166"/>
          </a:xfrm>
          <a:prstGeom prst="rightBrace">
            <a:avLst>
              <a:gd name="adj1" fmla="val 8333"/>
              <a:gd name="adj2" fmla="val 49872"/>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TextBox 64"/>
          <p:cNvSpPr txBox="1"/>
          <p:nvPr/>
        </p:nvSpPr>
        <p:spPr>
          <a:xfrm>
            <a:off x="3251213" y="4234443"/>
            <a:ext cx="2137463" cy="338554"/>
          </a:xfrm>
          <a:prstGeom prst="rect">
            <a:avLst/>
          </a:prstGeom>
          <a:noFill/>
        </p:spPr>
        <p:txBody>
          <a:bodyPr wrap="square" rtlCol="0">
            <a:spAutoFit/>
          </a:bodyPr>
          <a:lstStyle/>
          <a:p>
            <a:r>
              <a:rPr lang="en-US" altLang="zh-CN" sz="1600" i="1" dirty="0">
                <a:solidFill>
                  <a:srgbClr val="FF0000"/>
                </a:solidFill>
              </a:rPr>
              <a:t>wasted efforts!</a:t>
            </a:r>
            <a:endParaRPr lang="zh-CN" altLang="en-US" sz="1600" i="1" dirty="0">
              <a:solidFill>
                <a:srgbClr val="FF0000"/>
              </a:solidFill>
            </a:endParaRPr>
          </a:p>
        </p:txBody>
      </p:sp>
    </p:spTree>
    <p:extLst>
      <p:ext uri="{BB962C8B-B14F-4D97-AF65-F5344CB8AC3E}">
        <p14:creationId xmlns:p14="http://schemas.microsoft.com/office/powerpoint/2010/main" val="107980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1+#ppt_w/2"/>
                                          </p:val>
                                        </p:tav>
                                        <p:tav tm="100000">
                                          <p:val>
                                            <p:strVal val="#ppt_x"/>
                                          </p:val>
                                        </p:tav>
                                      </p:tavLst>
                                    </p:anim>
                                    <p:anim calcmode="lin" valueType="num">
                                      <p:cBhvr additive="base">
                                        <p:cTn id="3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1+#ppt_w/2"/>
                                          </p:val>
                                        </p:tav>
                                        <p:tav tm="100000">
                                          <p:val>
                                            <p:strVal val="#ppt_x"/>
                                          </p:val>
                                        </p:tav>
                                      </p:tavLst>
                                    </p:anim>
                                    <p:anim calcmode="lin" valueType="num">
                                      <p:cBhvr additive="base">
                                        <p:cTn id="3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1+#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1+#ppt_w/2"/>
                                          </p:val>
                                        </p:tav>
                                        <p:tav tm="100000">
                                          <p:val>
                                            <p:strVal val="#ppt_x"/>
                                          </p:val>
                                        </p:tav>
                                      </p:tavLst>
                                    </p:anim>
                                    <p:anim calcmode="lin" valueType="num">
                                      <p:cBhvr additive="base">
                                        <p:cTn id="4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1+#ppt_w/2"/>
                                          </p:val>
                                        </p:tav>
                                        <p:tav tm="100000">
                                          <p:val>
                                            <p:strVal val="#ppt_x"/>
                                          </p:val>
                                        </p:tav>
                                      </p:tavLst>
                                    </p:anim>
                                    <p:anim calcmode="lin" valueType="num">
                                      <p:cBhvr additive="base">
                                        <p:cTn id="54" dur="500" fill="hold"/>
                                        <p:tgtEl>
                                          <p:spTgt spid="29"/>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1+#ppt_w/2"/>
                                          </p:val>
                                        </p:tav>
                                        <p:tav tm="100000">
                                          <p:val>
                                            <p:strVal val="#ppt_x"/>
                                          </p:val>
                                        </p:tav>
                                      </p:tavLst>
                                    </p:anim>
                                    <p:anim calcmode="lin" valueType="num">
                                      <p:cBhvr additive="base">
                                        <p:cTn id="58" dur="500" fill="hold"/>
                                        <p:tgtEl>
                                          <p:spTgt spid="30"/>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1+#ppt_w/2"/>
                                          </p:val>
                                        </p:tav>
                                        <p:tav tm="100000">
                                          <p:val>
                                            <p:strVal val="#ppt_x"/>
                                          </p:val>
                                        </p:tav>
                                      </p:tavLst>
                                    </p:anim>
                                    <p:anim calcmode="lin" valueType="num">
                                      <p:cBhvr additive="base">
                                        <p:cTn id="62" dur="500" fill="hold"/>
                                        <p:tgtEl>
                                          <p:spTgt spid="31"/>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 calcmode="lin" valueType="num">
                                      <p:cBhvr additive="base">
                                        <p:cTn id="65" dur="500" fill="hold"/>
                                        <p:tgtEl>
                                          <p:spTgt spid="46"/>
                                        </p:tgtEl>
                                        <p:attrNameLst>
                                          <p:attrName>ppt_x</p:attrName>
                                        </p:attrNameLst>
                                      </p:cBhvr>
                                      <p:tavLst>
                                        <p:tav tm="0">
                                          <p:val>
                                            <p:strVal val="1+#ppt_w/2"/>
                                          </p:val>
                                        </p:tav>
                                        <p:tav tm="100000">
                                          <p:val>
                                            <p:strVal val="#ppt_x"/>
                                          </p:val>
                                        </p:tav>
                                      </p:tavLst>
                                    </p:anim>
                                    <p:anim calcmode="lin" valueType="num">
                                      <p:cBhvr additive="base">
                                        <p:cTn id="66" dur="500" fill="hold"/>
                                        <p:tgtEl>
                                          <p:spTgt spid="46"/>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 calcmode="lin" valueType="num">
                                      <p:cBhvr additive="base">
                                        <p:cTn id="69" dur="500" fill="hold"/>
                                        <p:tgtEl>
                                          <p:spTgt spid="51"/>
                                        </p:tgtEl>
                                        <p:attrNameLst>
                                          <p:attrName>ppt_x</p:attrName>
                                        </p:attrNameLst>
                                      </p:cBhvr>
                                      <p:tavLst>
                                        <p:tav tm="0">
                                          <p:val>
                                            <p:strVal val="1+#ppt_w/2"/>
                                          </p:val>
                                        </p:tav>
                                        <p:tav tm="100000">
                                          <p:val>
                                            <p:strVal val="#ppt_x"/>
                                          </p:val>
                                        </p:tav>
                                      </p:tavLst>
                                    </p:anim>
                                    <p:anim calcmode="lin" valueType="num">
                                      <p:cBhvr additive="base">
                                        <p:cTn id="70"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barn(inVertical)">
                                      <p:cBhvr>
                                        <p:cTn id="75" dur="500"/>
                                        <p:tgtEl>
                                          <p:spTgt spid="64"/>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65"/>
                                        </p:tgtEl>
                                        <p:attrNameLst>
                                          <p:attrName>style.visibility</p:attrName>
                                        </p:attrNameLst>
                                      </p:cBhvr>
                                      <p:to>
                                        <p:strVal val="visible"/>
                                      </p:to>
                                    </p:set>
                                    <p:animEffect transition="in" filter="barn(inVertical)">
                                      <p:cBhvr>
                                        <p:cTn id="78" dur="500"/>
                                        <p:tgtEl>
                                          <p:spTgt spid="65"/>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64"/>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6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additive="base">
                                        <p:cTn id="103" dur="500" fill="hold"/>
                                        <p:tgtEl>
                                          <p:spTgt spid="32"/>
                                        </p:tgtEl>
                                        <p:attrNameLst>
                                          <p:attrName>ppt_x</p:attrName>
                                        </p:attrNameLst>
                                      </p:cBhvr>
                                      <p:tavLst>
                                        <p:tav tm="0">
                                          <p:val>
                                            <p:strVal val="1+#ppt_w/2"/>
                                          </p:val>
                                        </p:tav>
                                        <p:tav tm="100000">
                                          <p:val>
                                            <p:strVal val="#ppt_x"/>
                                          </p:val>
                                        </p:tav>
                                      </p:tavLst>
                                    </p:anim>
                                    <p:anim calcmode="lin" valueType="num">
                                      <p:cBhvr additive="base">
                                        <p:cTn id="104"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500" fill="hold"/>
                                        <p:tgtEl>
                                          <p:spTgt spid="33"/>
                                        </p:tgtEl>
                                        <p:attrNameLst>
                                          <p:attrName>ppt_x</p:attrName>
                                        </p:attrNameLst>
                                      </p:cBhvr>
                                      <p:tavLst>
                                        <p:tav tm="0">
                                          <p:val>
                                            <p:strVal val="1+#ppt_w/2"/>
                                          </p:val>
                                        </p:tav>
                                        <p:tav tm="100000">
                                          <p:val>
                                            <p:strVal val="#ppt_x"/>
                                          </p:val>
                                        </p:tav>
                                      </p:tavLst>
                                    </p:anim>
                                    <p:anim calcmode="lin" valueType="num">
                                      <p:cBhvr additive="base">
                                        <p:cTn id="110"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6" presetClass="entr" presetSubtype="21" fill="hold" nodeType="click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barn(inVertical)">
                                      <p:cBhvr>
                                        <p:cTn id="115" dur="500"/>
                                        <p:tgtEl>
                                          <p:spTgt spid="39"/>
                                        </p:tgtEl>
                                      </p:cBhvr>
                                    </p:animEffect>
                                  </p:childTnLst>
                                </p:cTn>
                              </p:par>
                            </p:childTnLst>
                          </p:cTn>
                        </p:par>
                      </p:childTnLst>
                    </p:cTn>
                  </p:par>
                  <p:par>
                    <p:cTn id="116" fill="hold">
                      <p:stCondLst>
                        <p:cond delay="indefinite"/>
                      </p:stCondLst>
                      <p:childTnLst>
                        <p:par>
                          <p:cTn id="117" fill="hold">
                            <p:stCondLst>
                              <p:cond delay="0"/>
                            </p:stCondLst>
                            <p:childTnLst>
                              <p:par>
                                <p:cTn id="118" presetID="2" presetClass="entr" presetSubtype="2" fill="hold" grpId="0" nodeType="clickEffect">
                                  <p:stCondLst>
                                    <p:cond delay="0"/>
                                  </p:stCondLst>
                                  <p:childTnLst>
                                    <p:set>
                                      <p:cBhvr>
                                        <p:cTn id="119" dur="1" fill="hold">
                                          <p:stCondLst>
                                            <p:cond delay="0"/>
                                          </p:stCondLst>
                                        </p:cTn>
                                        <p:tgtEl>
                                          <p:spTgt spid="34"/>
                                        </p:tgtEl>
                                        <p:attrNameLst>
                                          <p:attrName>style.visibility</p:attrName>
                                        </p:attrNameLst>
                                      </p:cBhvr>
                                      <p:to>
                                        <p:strVal val="visible"/>
                                      </p:to>
                                    </p:set>
                                    <p:anim calcmode="lin" valueType="num">
                                      <p:cBhvr additive="base">
                                        <p:cTn id="120" dur="500" fill="hold"/>
                                        <p:tgtEl>
                                          <p:spTgt spid="34"/>
                                        </p:tgtEl>
                                        <p:attrNameLst>
                                          <p:attrName>ppt_x</p:attrName>
                                        </p:attrNameLst>
                                      </p:cBhvr>
                                      <p:tavLst>
                                        <p:tav tm="0">
                                          <p:val>
                                            <p:strVal val="1+#ppt_w/2"/>
                                          </p:val>
                                        </p:tav>
                                        <p:tav tm="100000">
                                          <p:val>
                                            <p:strVal val="#ppt_x"/>
                                          </p:val>
                                        </p:tav>
                                      </p:tavLst>
                                    </p:anim>
                                    <p:anim calcmode="lin" valueType="num">
                                      <p:cBhvr additive="base">
                                        <p:cTn id="121"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2" fill="hold" grpId="0" nodeType="clickEffect">
                                  <p:stCondLst>
                                    <p:cond delay="0"/>
                                  </p:stCondLst>
                                  <p:childTnLst>
                                    <p:set>
                                      <p:cBhvr>
                                        <p:cTn id="125" dur="1" fill="hold">
                                          <p:stCondLst>
                                            <p:cond delay="0"/>
                                          </p:stCondLst>
                                        </p:cTn>
                                        <p:tgtEl>
                                          <p:spTgt spid="48"/>
                                        </p:tgtEl>
                                        <p:attrNameLst>
                                          <p:attrName>style.visibility</p:attrName>
                                        </p:attrNameLst>
                                      </p:cBhvr>
                                      <p:to>
                                        <p:strVal val="visible"/>
                                      </p:to>
                                    </p:set>
                                    <p:anim calcmode="lin" valueType="num">
                                      <p:cBhvr additive="base">
                                        <p:cTn id="126" dur="500" fill="hold"/>
                                        <p:tgtEl>
                                          <p:spTgt spid="48"/>
                                        </p:tgtEl>
                                        <p:attrNameLst>
                                          <p:attrName>ppt_x</p:attrName>
                                        </p:attrNameLst>
                                      </p:cBhvr>
                                      <p:tavLst>
                                        <p:tav tm="0">
                                          <p:val>
                                            <p:strVal val="1+#ppt_w/2"/>
                                          </p:val>
                                        </p:tav>
                                        <p:tav tm="100000">
                                          <p:val>
                                            <p:strVal val="#ppt_x"/>
                                          </p:val>
                                        </p:tav>
                                      </p:tavLst>
                                    </p:anim>
                                    <p:anim calcmode="lin" valueType="num">
                                      <p:cBhvr additive="base">
                                        <p:cTn id="127"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2" fill="hold" grpId="0" nodeType="clickEffect">
                                  <p:stCondLst>
                                    <p:cond delay="0"/>
                                  </p:stCondLst>
                                  <p:childTnLst>
                                    <p:set>
                                      <p:cBhvr>
                                        <p:cTn id="131" dur="1" fill="hold">
                                          <p:stCondLst>
                                            <p:cond delay="0"/>
                                          </p:stCondLst>
                                        </p:cTn>
                                        <p:tgtEl>
                                          <p:spTgt spid="49"/>
                                        </p:tgtEl>
                                        <p:attrNameLst>
                                          <p:attrName>style.visibility</p:attrName>
                                        </p:attrNameLst>
                                      </p:cBhvr>
                                      <p:to>
                                        <p:strVal val="visible"/>
                                      </p:to>
                                    </p:set>
                                    <p:anim calcmode="lin" valueType="num">
                                      <p:cBhvr additive="base">
                                        <p:cTn id="132" dur="500" fill="hold"/>
                                        <p:tgtEl>
                                          <p:spTgt spid="49"/>
                                        </p:tgtEl>
                                        <p:attrNameLst>
                                          <p:attrName>ppt_x</p:attrName>
                                        </p:attrNameLst>
                                      </p:cBhvr>
                                      <p:tavLst>
                                        <p:tav tm="0">
                                          <p:val>
                                            <p:strVal val="1+#ppt_w/2"/>
                                          </p:val>
                                        </p:tav>
                                        <p:tav tm="100000">
                                          <p:val>
                                            <p:strVal val="#ppt_x"/>
                                          </p:val>
                                        </p:tav>
                                      </p:tavLst>
                                    </p:anim>
                                    <p:anim calcmode="lin" valueType="num">
                                      <p:cBhvr additive="base">
                                        <p:cTn id="133"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2" fill="hold" grpId="0" nodeType="clickEffect">
                                  <p:stCondLst>
                                    <p:cond delay="0"/>
                                  </p:stCondLst>
                                  <p:childTnLst>
                                    <p:set>
                                      <p:cBhvr>
                                        <p:cTn id="137" dur="1" fill="hold">
                                          <p:stCondLst>
                                            <p:cond delay="0"/>
                                          </p:stCondLst>
                                        </p:cTn>
                                        <p:tgtEl>
                                          <p:spTgt spid="50"/>
                                        </p:tgtEl>
                                        <p:attrNameLst>
                                          <p:attrName>style.visibility</p:attrName>
                                        </p:attrNameLst>
                                      </p:cBhvr>
                                      <p:to>
                                        <p:strVal val="visible"/>
                                      </p:to>
                                    </p:set>
                                    <p:anim calcmode="lin" valueType="num">
                                      <p:cBhvr additive="base">
                                        <p:cTn id="138" dur="500" fill="hold"/>
                                        <p:tgtEl>
                                          <p:spTgt spid="50"/>
                                        </p:tgtEl>
                                        <p:attrNameLst>
                                          <p:attrName>ppt_x</p:attrName>
                                        </p:attrNameLst>
                                      </p:cBhvr>
                                      <p:tavLst>
                                        <p:tav tm="0">
                                          <p:val>
                                            <p:strVal val="1+#ppt_w/2"/>
                                          </p:val>
                                        </p:tav>
                                        <p:tav tm="100000">
                                          <p:val>
                                            <p:strVal val="#ppt_x"/>
                                          </p:val>
                                        </p:tav>
                                      </p:tavLst>
                                    </p:anim>
                                    <p:anim calcmode="lin" valueType="num">
                                      <p:cBhvr additive="base">
                                        <p:cTn id="139" dur="500" fill="hold"/>
                                        <p:tgtEl>
                                          <p:spTgt spid="50"/>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52"/>
                                        </p:tgtEl>
                                        <p:attrNameLst>
                                          <p:attrName>style.visibility</p:attrName>
                                        </p:attrNameLst>
                                      </p:cBhvr>
                                      <p:to>
                                        <p:strVal val="visible"/>
                                      </p:to>
                                    </p:set>
                                    <p:anim calcmode="lin" valueType="num">
                                      <p:cBhvr additive="base">
                                        <p:cTn id="142" dur="500" fill="hold"/>
                                        <p:tgtEl>
                                          <p:spTgt spid="52"/>
                                        </p:tgtEl>
                                        <p:attrNameLst>
                                          <p:attrName>ppt_x</p:attrName>
                                        </p:attrNameLst>
                                      </p:cBhvr>
                                      <p:tavLst>
                                        <p:tav tm="0">
                                          <p:val>
                                            <p:strVal val="1+#ppt_w/2"/>
                                          </p:val>
                                        </p:tav>
                                        <p:tav tm="100000">
                                          <p:val>
                                            <p:strVal val="#ppt_x"/>
                                          </p:val>
                                        </p:tav>
                                      </p:tavLst>
                                    </p:anim>
                                    <p:anim calcmode="lin" valueType="num">
                                      <p:cBhvr additive="base">
                                        <p:cTn id="143"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p:bldP spid="36" grpId="0"/>
      <p:bldP spid="45" grpId="0" animBg="1"/>
      <p:bldP spid="46" grpId="0" animBg="1"/>
      <p:bldP spid="48" grpId="0" animBg="1"/>
      <p:bldP spid="49" grpId="0" animBg="1"/>
      <p:bldP spid="50" grpId="0" animBg="1"/>
      <p:bldP spid="51" grpId="0" animBg="1"/>
      <p:bldP spid="52" grpId="0" animBg="1"/>
      <p:bldP spid="8" grpId="0"/>
      <p:bldP spid="64" grpId="0" animBg="1"/>
      <p:bldP spid="64" grpId="1" animBg="1"/>
      <p:bldP spid="65" grpId="0"/>
      <p:bldP spid="65"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Solution Overview</a:t>
            </a:r>
            <a:endParaRPr lang="zh-CN" altLang="en-US" sz="3600" dirty="0"/>
          </a:p>
        </p:txBody>
      </p:sp>
      <p:sp>
        <p:nvSpPr>
          <p:cNvPr id="3" name="Content Placeholder 2"/>
          <p:cNvSpPr>
            <a:spLocks noGrp="1"/>
          </p:cNvSpPr>
          <p:nvPr>
            <p:ph idx="1"/>
          </p:nvPr>
        </p:nvSpPr>
        <p:spPr/>
        <p:txBody>
          <a:bodyPr/>
          <a:lstStyle/>
          <a:p>
            <a:r>
              <a:rPr lang="en-US" altLang="zh-CN" dirty="0"/>
              <a:t>Transaction healing</a:t>
            </a:r>
          </a:p>
          <a:p>
            <a:pPr lvl="1"/>
            <a:r>
              <a:rPr lang="en-US" altLang="zh-CN" sz="2400" dirty="0"/>
              <a:t>Static time: dependency extraction</a:t>
            </a:r>
          </a:p>
          <a:p>
            <a:pPr lvl="2"/>
            <a:r>
              <a:rPr lang="en-US" altLang="zh-CN" sz="2000" dirty="0"/>
              <a:t>Dependency graph</a:t>
            </a:r>
          </a:p>
          <a:p>
            <a:pPr lvl="1"/>
            <a:r>
              <a:rPr lang="en-US" altLang="zh-CN" sz="2400" dirty="0"/>
              <a:t>Read phase: runtime context maintenance</a:t>
            </a:r>
          </a:p>
          <a:p>
            <a:pPr lvl="2"/>
            <a:r>
              <a:rPr lang="en-US" altLang="zh-CN" sz="2000" dirty="0"/>
              <a:t>Access cache and read/write set</a:t>
            </a:r>
          </a:p>
          <a:p>
            <a:pPr lvl="1"/>
            <a:r>
              <a:rPr lang="en-US" altLang="zh-CN" sz="2400" dirty="0"/>
              <a:t>Validation &amp; healing phases: operation restoration</a:t>
            </a:r>
            <a:endParaRPr lang="zh-CN" altLang="en-US" sz="2400" dirty="0"/>
          </a:p>
        </p:txBody>
      </p:sp>
      <p:sp>
        <p:nvSpPr>
          <p:cNvPr id="4" name="Slide Number Placeholder 3"/>
          <p:cNvSpPr>
            <a:spLocks noGrp="1"/>
          </p:cNvSpPr>
          <p:nvPr>
            <p:ph type="sldNum" sz="quarter" idx="12"/>
          </p:nvPr>
        </p:nvSpPr>
        <p:spPr/>
        <p:txBody>
          <a:bodyPr/>
          <a:lstStyle/>
          <a:p>
            <a:fld id="{2066355A-084C-D24E-9AD2-7E4FC41EA627}" type="slidenum">
              <a:rPr lang="en-US" smtClean="0"/>
              <a:t>45</a:t>
            </a:fld>
            <a:endParaRPr lang="en-US"/>
          </a:p>
        </p:txBody>
      </p:sp>
    </p:spTree>
    <p:extLst>
      <p:ext uri="{BB962C8B-B14F-4D97-AF65-F5344CB8AC3E}">
        <p14:creationId xmlns:p14="http://schemas.microsoft.com/office/powerpoint/2010/main" val="313981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smtClean="0"/>
              <a:t>Example</a:t>
            </a:r>
            <a:endParaRPr lang="en-US" sz="3400" dirty="0"/>
          </a:p>
        </p:txBody>
      </p:sp>
      <p:sp>
        <p:nvSpPr>
          <p:cNvPr id="4" name="Slide Number Placeholder 3"/>
          <p:cNvSpPr>
            <a:spLocks noGrp="1"/>
          </p:cNvSpPr>
          <p:nvPr>
            <p:ph type="sldNum" sz="quarter" idx="12"/>
          </p:nvPr>
        </p:nvSpPr>
        <p:spPr/>
        <p:txBody>
          <a:bodyPr/>
          <a:lstStyle/>
          <a:p>
            <a:fld id="{2066355A-084C-D24E-9AD2-7E4FC41EA627}" type="slidenum">
              <a:rPr lang="en-US" smtClean="0"/>
              <a:t>46</a:t>
            </a:fld>
            <a:endParaRPr 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51" y="1538868"/>
            <a:ext cx="7662698" cy="3780264"/>
          </a:xfrm>
          <a:prstGeom prst="rect">
            <a:avLst/>
          </a:prstGeom>
        </p:spPr>
      </p:pic>
    </p:spTree>
    <p:extLst>
      <p:ext uri="{BB962C8B-B14F-4D97-AF65-F5344CB8AC3E}">
        <p14:creationId xmlns:p14="http://schemas.microsoft.com/office/powerpoint/2010/main" val="38583550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400" dirty="0"/>
              <a:t>Static Time</a:t>
            </a:r>
            <a:endParaRPr lang="en-US" sz="3400" dirty="0"/>
          </a:p>
        </p:txBody>
      </p:sp>
      <p:sp>
        <p:nvSpPr>
          <p:cNvPr id="4" name="Slide Number Placeholder 3"/>
          <p:cNvSpPr>
            <a:spLocks noGrp="1"/>
          </p:cNvSpPr>
          <p:nvPr>
            <p:ph type="sldNum" sz="quarter" idx="12"/>
          </p:nvPr>
        </p:nvSpPr>
        <p:spPr/>
        <p:txBody>
          <a:bodyPr/>
          <a:lstStyle/>
          <a:p>
            <a:fld id="{2066355A-084C-D24E-9AD2-7E4FC41EA627}" type="slidenum">
              <a:rPr lang="en-US" smtClean="0"/>
              <a:t>47</a:t>
            </a:fld>
            <a:endParaRPr lang="en-US"/>
          </a:p>
        </p:txBody>
      </p:sp>
      <p:cxnSp>
        <p:nvCxnSpPr>
          <p:cNvPr id="7" name="Straight Arrow Connector 6"/>
          <p:cNvCxnSpPr/>
          <p:nvPr/>
        </p:nvCxnSpPr>
        <p:spPr>
          <a:xfrm>
            <a:off x="6188932" y="3040256"/>
            <a:ext cx="620247" cy="243675"/>
          </a:xfrm>
          <a:prstGeom prst="straightConnector1">
            <a:avLst/>
          </a:prstGeom>
          <a:ln w="28575" cmpd="sng">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440056" y="3029119"/>
            <a:ext cx="500686" cy="250732"/>
          </a:xfrm>
          <a:prstGeom prst="straightConnector1">
            <a:avLst/>
          </a:prstGeom>
          <a:ln w="28575" cmpd="sng">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220037" y="2580579"/>
            <a:ext cx="2738" cy="719459"/>
          </a:xfrm>
          <a:prstGeom prst="straightConnector1">
            <a:avLst/>
          </a:prstGeom>
          <a:ln w="28575" cmpd="sng">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600919" y="2409931"/>
            <a:ext cx="1782206" cy="180322"/>
          </a:xfrm>
          <a:prstGeom prst="roundRect">
            <a:avLst/>
          </a:prstGeom>
          <a:solidFill>
            <a:schemeClr val="accent3">
              <a:lumMod val="20000"/>
              <a:lumOff val="80000"/>
            </a:schemeClr>
          </a:solidFill>
          <a:ln w="25400" cap="flat" cmpd="sng" algn="ctr">
            <a:solidFill>
              <a:sysClr val="windowText" lastClr="000000"/>
            </a:solidFill>
            <a:prstDash val="solid"/>
          </a:ln>
          <a:effectLst/>
        </p:spPr>
        <p:txBody>
          <a:bodyPr rtlCol="0" anchor="ctr"/>
          <a:lstStyle/>
          <a:p>
            <a:pPr algn="ctr" defTabSz="914400">
              <a:defRPr/>
            </a:pPr>
            <a:r>
              <a:rPr lang="en-US" altLang="zh-CN" sz="700" kern="0" dirty="0" err="1">
                <a:solidFill>
                  <a:prstClr val="black"/>
                </a:solidFill>
                <a:latin typeface="Courier New" pitchFamily="49" charset="0"/>
                <a:cs typeface="Courier New" pitchFamily="49" charset="0"/>
              </a:rPr>
              <a:t>srcV</a:t>
            </a:r>
            <a:r>
              <a:rPr lang="en-US" altLang="zh-CN" sz="700" kern="0" dirty="0">
                <a:solidFill>
                  <a:prstClr val="black"/>
                </a:solidFill>
                <a:latin typeface="Courier New" pitchFamily="49" charset="0"/>
                <a:cs typeface="Courier New" pitchFamily="49" charset="0"/>
              </a:rPr>
              <a:t>al&lt;-</a:t>
            </a:r>
            <a:r>
              <a:rPr lang="en-US" altLang="zh-CN" sz="700" b="1" kern="0" dirty="0">
                <a:solidFill>
                  <a:prstClr val="black"/>
                </a:solidFill>
                <a:latin typeface="Courier New" pitchFamily="49" charset="0"/>
                <a:cs typeface="Courier New" pitchFamily="49" charset="0"/>
              </a:rPr>
              <a:t>read</a:t>
            </a:r>
            <a:r>
              <a:rPr lang="en-US" altLang="zh-CN" sz="700" kern="0" dirty="0">
                <a:solidFill>
                  <a:prstClr val="black"/>
                </a:solidFill>
                <a:latin typeface="Courier New" pitchFamily="49" charset="0"/>
                <a:cs typeface="Courier New" pitchFamily="49" charset="0"/>
              </a:rPr>
              <a:t>(Balance, </a:t>
            </a:r>
            <a:r>
              <a:rPr lang="en-US" altLang="zh-CN" sz="700" kern="0" dirty="0" err="1">
                <a:solidFill>
                  <a:prstClr val="black"/>
                </a:solidFill>
                <a:latin typeface="Courier New" pitchFamily="49" charset="0"/>
                <a:cs typeface="Courier New" pitchFamily="49" charset="0"/>
              </a:rPr>
              <a:t>src</a:t>
            </a:r>
            <a:r>
              <a:rPr lang="en-US" altLang="zh-CN" sz="700" kern="0" dirty="0">
                <a:solidFill>
                  <a:prstClr val="black"/>
                </a:solidFill>
                <a:latin typeface="Courier New" pitchFamily="49" charset="0"/>
                <a:cs typeface="Courier New" pitchFamily="49" charset="0"/>
              </a:rPr>
              <a:t>Id)</a:t>
            </a:r>
            <a:endParaRPr lang="zh-CN" altLang="en-US" sz="700" kern="0" dirty="0">
              <a:solidFill>
                <a:prstClr val="black"/>
              </a:solidFill>
              <a:latin typeface="Courier New" pitchFamily="49" charset="0"/>
              <a:cs typeface="Courier New" pitchFamily="49" charset="0"/>
            </a:endParaRPr>
          </a:p>
        </p:txBody>
      </p:sp>
      <p:sp>
        <p:nvSpPr>
          <p:cNvPr id="11" name="Rounded Rectangle 10"/>
          <p:cNvSpPr/>
          <p:nvPr/>
        </p:nvSpPr>
        <p:spPr>
          <a:xfrm>
            <a:off x="7157292" y="2837925"/>
            <a:ext cx="1760972" cy="180322"/>
          </a:xfrm>
          <a:prstGeom prst="roundRect">
            <a:avLst/>
          </a:prstGeom>
          <a:solidFill>
            <a:schemeClr val="accent3">
              <a:lumMod val="20000"/>
              <a:lumOff val="80000"/>
            </a:schemeClr>
          </a:solidFill>
          <a:ln w="25400" cap="flat" cmpd="sng" algn="ctr">
            <a:solidFill>
              <a:sysClr val="windowText" lastClr="000000"/>
            </a:solidFill>
            <a:prstDash val="solid"/>
          </a:ln>
          <a:effectLst/>
        </p:spPr>
        <p:txBody>
          <a:bodyPr rtlCol="0" anchor="ctr"/>
          <a:lstStyle/>
          <a:p>
            <a:pPr algn="ctr" defTabSz="914400">
              <a:defRPr/>
            </a:pPr>
            <a:r>
              <a:rPr lang="en-US" altLang="zh-CN" sz="700" kern="0" dirty="0" err="1">
                <a:solidFill>
                  <a:prstClr val="black"/>
                </a:solidFill>
                <a:latin typeface="Courier New" pitchFamily="49" charset="0"/>
                <a:cs typeface="Courier New" pitchFamily="49" charset="0"/>
              </a:rPr>
              <a:t>dst</a:t>
            </a:r>
            <a:r>
              <a:rPr lang="en-US" altLang="zh-CN" sz="700" kern="0" dirty="0">
                <a:solidFill>
                  <a:prstClr val="black"/>
                </a:solidFill>
                <a:latin typeface="Courier New" pitchFamily="49" charset="0"/>
                <a:cs typeface="Courier New" pitchFamily="49" charset="0"/>
              </a:rPr>
              <a:t>Val&lt;-</a:t>
            </a:r>
            <a:r>
              <a:rPr lang="en-US" altLang="zh-CN" sz="700" b="1" kern="0" dirty="0">
                <a:solidFill>
                  <a:prstClr val="black"/>
                </a:solidFill>
                <a:latin typeface="Courier New" pitchFamily="49" charset="0"/>
                <a:cs typeface="Courier New" pitchFamily="49" charset="0"/>
              </a:rPr>
              <a:t>read</a:t>
            </a:r>
            <a:r>
              <a:rPr lang="en-US" altLang="zh-CN" sz="700" kern="0" dirty="0">
                <a:solidFill>
                  <a:prstClr val="black"/>
                </a:solidFill>
                <a:latin typeface="Courier New" pitchFamily="49" charset="0"/>
                <a:cs typeface="Courier New" pitchFamily="49" charset="0"/>
              </a:rPr>
              <a:t>(Balance, </a:t>
            </a:r>
            <a:r>
              <a:rPr lang="en-US" altLang="zh-CN" sz="700" kern="0" dirty="0" err="1">
                <a:solidFill>
                  <a:prstClr val="black"/>
                </a:solidFill>
                <a:latin typeface="Courier New" pitchFamily="49" charset="0"/>
                <a:cs typeface="Courier New" pitchFamily="49" charset="0"/>
              </a:rPr>
              <a:t>dst</a:t>
            </a:r>
            <a:r>
              <a:rPr lang="en-US" altLang="zh-CN" sz="700" kern="0" dirty="0">
                <a:solidFill>
                  <a:prstClr val="black"/>
                </a:solidFill>
                <a:latin typeface="Courier New" pitchFamily="49" charset="0"/>
                <a:cs typeface="Courier New" pitchFamily="49" charset="0"/>
              </a:rPr>
              <a:t>Id)</a:t>
            </a:r>
          </a:p>
        </p:txBody>
      </p:sp>
      <p:sp>
        <p:nvSpPr>
          <p:cNvPr id="12" name="Rounded Rectangle 11"/>
          <p:cNvSpPr/>
          <p:nvPr/>
        </p:nvSpPr>
        <p:spPr>
          <a:xfrm>
            <a:off x="5374974" y="2859932"/>
            <a:ext cx="1305048" cy="180322"/>
          </a:xfrm>
          <a:prstGeom prst="roundRect">
            <a:avLst/>
          </a:prstGeom>
          <a:solidFill>
            <a:sysClr val="window" lastClr="FFFFFF">
              <a:lumMod val="95000"/>
            </a:sysClr>
          </a:solidFill>
          <a:ln w="25400" cap="flat" cmpd="sng" algn="ctr">
            <a:solidFill>
              <a:sysClr val="windowText" lastClr="000000"/>
            </a:solidFill>
            <a:prstDash val="solid"/>
          </a:ln>
          <a:effectLst/>
        </p:spPr>
        <p:txBody>
          <a:bodyPr rtlCol="0" anchor="ctr"/>
          <a:lstStyle/>
          <a:p>
            <a:pPr algn="ctr" defTabSz="914400">
              <a:defRPr/>
            </a:pPr>
            <a:r>
              <a:rPr lang="en-US" altLang="zh-CN" sz="700" kern="0" dirty="0" err="1">
                <a:solidFill>
                  <a:prstClr val="black"/>
                </a:solidFill>
                <a:latin typeface="Courier New" pitchFamily="49" charset="0"/>
                <a:cs typeface="Courier New" pitchFamily="49" charset="0"/>
              </a:rPr>
              <a:t>tmp</a:t>
            </a:r>
            <a:r>
              <a:rPr lang="en-US" altLang="zh-CN" sz="700" kern="0" dirty="0">
                <a:solidFill>
                  <a:prstClr val="black"/>
                </a:solidFill>
                <a:latin typeface="Courier New" pitchFamily="49" charset="0"/>
                <a:cs typeface="Courier New" pitchFamily="49" charset="0"/>
              </a:rPr>
              <a:t>&lt;-0.01*</a:t>
            </a:r>
            <a:r>
              <a:rPr lang="en-US" altLang="zh-CN" sz="700" kern="0" dirty="0" err="1">
                <a:solidFill>
                  <a:prstClr val="black"/>
                </a:solidFill>
                <a:latin typeface="Courier New" pitchFamily="49" charset="0"/>
                <a:cs typeface="Courier New" pitchFamily="49" charset="0"/>
              </a:rPr>
              <a:t>src</a:t>
            </a:r>
            <a:r>
              <a:rPr lang="en-US" altLang="zh-CN" sz="700" kern="0" dirty="0">
                <a:solidFill>
                  <a:prstClr val="black"/>
                </a:solidFill>
                <a:latin typeface="Courier New" pitchFamily="49" charset="0"/>
                <a:cs typeface="Courier New" pitchFamily="49" charset="0"/>
              </a:rPr>
              <a:t>Val</a:t>
            </a:r>
          </a:p>
        </p:txBody>
      </p:sp>
      <p:sp>
        <p:nvSpPr>
          <p:cNvPr id="13" name="Rounded Rectangle 12"/>
          <p:cNvSpPr/>
          <p:nvPr/>
        </p:nvSpPr>
        <p:spPr>
          <a:xfrm>
            <a:off x="4096067" y="3292663"/>
            <a:ext cx="2067831" cy="180322"/>
          </a:xfrm>
          <a:prstGeom prst="roundRect">
            <a:avLst/>
          </a:prstGeom>
          <a:solidFill>
            <a:schemeClr val="accent5">
              <a:lumMod val="20000"/>
              <a:lumOff val="80000"/>
            </a:schemeClr>
          </a:solidFill>
          <a:ln w="25400" cap="flat" cmpd="sng" algn="ctr">
            <a:solidFill>
              <a:sysClr val="windowText" lastClr="000000"/>
            </a:solidFill>
            <a:prstDash val="solid"/>
          </a:ln>
          <a:effectLst/>
        </p:spPr>
        <p:txBody>
          <a:bodyPr rtlCol="0" anchor="ctr"/>
          <a:lstStyle/>
          <a:p>
            <a:pPr algn="ctr" defTabSz="914400">
              <a:defRPr/>
            </a:pPr>
            <a:r>
              <a:rPr lang="en-US" altLang="zh-CN" sz="700" b="1" kern="0" dirty="0">
                <a:solidFill>
                  <a:prstClr val="black"/>
                </a:solidFill>
                <a:latin typeface="Courier New" pitchFamily="49" charset="0"/>
                <a:cs typeface="Courier New" pitchFamily="49" charset="0"/>
              </a:rPr>
              <a:t>write</a:t>
            </a:r>
            <a:r>
              <a:rPr lang="en-US" altLang="zh-CN" sz="700" kern="0" dirty="0">
                <a:solidFill>
                  <a:prstClr val="black"/>
                </a:solidFill>
                <a:latin typeface="Courier New" pitchFamily="49" charset="0"/>
                <a:cs typeface="Courier New" pitchFamily="49" charset="0"/>
              </a:rPr>
              <a:t>(Balance, s</a:t>
            </a:r>
            <a:r>
              <a:rPr lang="en-US" altLang="zh-CN" sz="700" kern="0" dirty="0" err="1">
                <a:solidFill>
                  <a:prstClr val="black"/>
                </a:solidFill>
                <a:latin typeface="Courier New" pitchFamily="49" charset="0"/>
                <a:cs typeface="Courier New" pitchFamily="49" charset="0"/>
              </a:rPr>
              <a:t>rcI</a:t>
            </a:r>
            <a:r>
              <a:rPr lang="en-US" altLang="zh-CN" sz="700" kern="0" dirty="0">
                <a:solidFill>
                  <a:prstClr val="black"/>
                </a:solidFill>
                <a:latin typeface="Courier New" pitchFamily="49" charset="0"/>
                <a:cs typeface="Courier New" pitchFamily="49" charset="0"/>
              </a:rPr>
              <a:t>d, </a:t>
            </a:r>
            <a:r>
              <a:rPr lang="en-US" altLang="zh-CN" sz="700" kern="0" dirty="0" err="1">
                <a:solidFill>
                  <a:prstClr val="black"/>
                </a:solidFill>
                <a:latin typeface="Courier New" pitchFamily="49" charset="0"/>
                <a:cs typeface="Courier New" pitchFamily="49" charset="0"/>
              </a:rPr>
              <a:t>src</a:t>
            </a:r>
            <a:r>
              <a:rPr lang="en-US" altLang="zh-CN" sz="700" kern="0" dirty="0">
                <a:solidFill>
                  <a:prstClr val="black"/>
                </a:solidFill>
                <a:latin typeface="Courier New" pitchFamily="49" charset="0"/>
                <a:cs typeface="Courier New" pitchFamily="49" charset="0"/>
              </a:rPr>
              <a:t>Val-</a:t>
            </a:r>
            <a:r>
              <a:rPr lang="en-US" altLang="zh-CN" sz="700" kern="0" dirty="0" err="1">
                <a:solidFill>
                  <a:prstClr val="black"/>
                </a:solidFill>
                <a:latin typeface="Courier New" pitchFamily="49" charset="0"/>
                <a:cs typeface="Courier New" pitchFamily="49" charset="0"/>
              </a:rPr>
              <a:t>tmp</a:t>
            </a:r>
            <a:r>
              <a:rPr lang="en-US" altLang="zh-CN" sz="700" kern="0" dirty="0">
                <a:solidFill>
                  <a:prstClr val="black"/>
                </a:solidFill>
                <a:latin typeface="Courier New" pitchFamily="49" charset="0"/>
                <a:cs typeface="Courier New" pitchFamily="49" charset="0"/>
              </a:rPr>
              <a:t>)</a:t>
            </a:r>
          </a:p>
        </p:txBody>
      </p:sp>
      <p:sp>
        <p:nvSpPr>
          <p:cNvPr id="14" name="Rounded Rectangle 13"/>
          <p:cNvSpPr/>
          <p:nvPr/>
        </p:nvSpPr>
        <p:spPr>
          <a:xfrm>
            <a:off x="6327513" y="3292663"/>
            <a:ext cx="2066656" cy="180322"/>
          </a:xfrm>
          <a:prstGeom prst="roundRect">
            <a:avLst/>
          </a:prstGeom>
          <a:solidFill>
            <a:schemeClr val="accent5">
              <a:lumMod val="20000"/>
              <a:lumOff val="80000"/>
            </a:schemeClr>
          </a:solidFill>
          <a:ln w="25400" cap="flat" cmpd="sng" algn="ctr">
            <a:solidFill>
              <a:sysClr val="windowText" lastClr="000000"/>
            </a:solidFill>
            <a:prstDash val="solid"/>
          </a:ln>
          <a:effectLst/>
        </p:spPr>
        <p:txBody>
          <a:bodyPr rtlCol="0" anchor="ctr"/>
          <a:lstStyle/>
          <a:p>
            <a:pPr algn="ctr" defTabSz="914400">
              <a:defRPr/>
            </a:pPr>
            <a:r>
              <a:rPr lang="en-US" altLang="zh-CN" sz="700" b="1" kern="0" dirty="0">
                <a:solidFill>
                  <a:prstClr val="black"/>
                </a:solidFill>
                <a:latin typeface="Courier New" pitchFamily="49" charset="0"/>
                <a:cs typeface="Courier New" pitchFamily="49" charset="0"/>
              </a:rPr>
              <a:t>write</a:t>
            </a:r>
            <a:r>
              <a:rPr lang="en-US" altLang="zh-CN" sz="700" kern="0" dirty="0">
                <a:solidFill>
                  <a:prstClr val="black"/>
                </a:solidFill>
                <a:latin typeface="Courier New" pitchFamily="49" charset="0"/>
                <a:cs typeface="Courier New" pitchFamily="49" charset="0"/>
              </a:rPr>
              <a:t>(Balance, </a:t>
            </a:r>
            <a:r>
              <a:rPr lang="en-US" altLang="zh-CN" sz="700" kern="0" dirty="0" err="1">
                <a:solidFill>
                  <a:prstClr val="black"/>
                </a:solidFill>
                <a:latin typeface="Courier New" pitchFamily="49" charset="0"/>
                <a:cs typeface="Courier New" pitchFamily="49" charset="0"/>
              </a:rPr>
              <a:t>dst</a:t>
            </a:r>
            <a:r>
              <a:rPr lang="en-US" altLang="zh-CN" sz="700" kern="0" dirty="0">
                <a:solidFill>
                  <a:prstClr val="black"/>
                </a:solidFill>
                <a:latin typeface="Courier New" pitchFamily="49" charset="0"/>
                <a:cs typeface="Courier New" pitchFamily="49" charset="0"/>
              </a:rPr>
              <a:t>Id, </a:t>
            </a:r>
            <a:r>
              <a:rPr lang="en-US" altLang="zh-CN" sz="700" kern="0" dirty="0" err="1">
                <a:solidFill>
                  <a:prstClr val="black"/>
                </a:solidFill>
                <a:latin typeface="Courier New" pitchFamily="49" charset="0"/>
                <a:cs typeface="Courier New" pitchFamily="49" charset="0"/>
              </a:rPr>
              <a:t>dst</a:t>
            </a:r>
            <a:r>
              <a:rPr lang="en-US" altLang="zh-CN" sz="700" kern="0" dirty="0">
                <a:solidFill>
                  <a:prstClr val="black"/>
                </a:solidFill>
                <a:latin typeface="Courier New" pitchFamily="49" charset="0"/>
                <a:cs typeface="Courier New" pitchFamily="49" charset="0"/>
              </a:rPr>
              <a:t>V</a:t>
            </a:r>
            <a:r>
              <a:rPr lang="en-US" altLang="zh-CN" sz="700" kern="0" dirty="0" err="1">
                <a:solidFill>
                  <a:prstClr val="black"/>
                </a:solidFill>
                <a:latin typeface="Courier New" pitchFamily="49" charset="0"/>
                <a:cs typeface="Courier New" pitchFamily="49" charset="0"/>
              </a:rPr>
              <a:t>al+tmp</a:t>
            </a:r>
            <a:r>
              <a:rPr lang="en-US" altLang="zh-CN" sz="700" kern="0" dirty="0">
                <a:solidFill>
                  <a:prstClr val="black"/>
                </a:solidFill>
                <a:latin typeface="Courier New" pitchFamily="49" charset="0"/>
                <a:cs typeface="Courier New" pitchFamily="49" charset="0"/>
              </a:rPr>
              <a:t>)</a:t>
            </a:r>
          </a:p>
        </p:txBody>
      </p:sp>
      <p:sp>
        <p:nvSpPr>
          <p:cNvPr id="15" name="Rounded Rectangle 14"/>
          <p:cNvSpPr/>
          <p:nvPr/>
        </p:nvSpPr>
        <p:spPr>
          <a:xfrm>
            <a:off x="5640501" y="3633283"/>
            <a:ext cx="1631865" cy="180322"/>
          </a:xfrm>
          <a:prstGeom prst="roundRect">
            <a:avLst/>
          </a:prstGeom>
          <a:solidFill>
            <a:schemeClr val="accent3">
              <a:lumMod val="20000"/>
              <a:lumOff val="80000"/>
            </a:schemeClr>
          </a:solidFill>
          <a:ln w="25400" cap="flat" cmpd="sng" algn="ctr">
            <a:solidFill>
              <a:sysClr val="windowText" lastClr="000000"/>
            </a:solidFill>
            <a:prstDash val="solid"/>
          </a:ln>
          <a:effectLst/>
        </p:spPr>
        <p:txBody>
          <a:bodyPr rtlCol="0" anchor="ctr"/>
          <a:lstStyle/>
          <a:p>
            <a:pPr algn="ctr" defTabSz="914400">
              <a:defRPr/>
            </a:pPr>
            <a:r>
              <a:rPr lang="en-US" altLang="zh-CN" sz="700" kern="0" dirty="0">
                <a:solidFill>
                  <a:prstClr val="black"/>
                </a:solidFill>
                <a:latin typeface="Courier New" pitchFamily="49" charset="0"/>
                <a:cs typeface="Courier New" pitchFamily="49" charset="0"/>
              </a:rPr>
              <a:t> bonus&lt;-</a:t>
            </a:r>
            <a:r>
              <a:rPr lang="en-US" altLang="zh-CN" sz="700" b="1" kern="0" dirty="0">
                <a:solidFill>
                  <a:prstClr val="black"/>
                </a:solidFill>
                <a:latin typeface="Courier New" pitchFamily="49" charset="0"/>
                <a:cs typeface="Courier New" pitchFamily="49" charset="0"/>
              </a:rPr>
              <a:t>read</a:t>
            </a:r>
            <a:r>
              <a:rPr lang="en-US" altLang="zh-CN" sz="700" kern="0" dirty="0">
                <a:solidFill>
                  <a:prstClr val="black"/>
                </a:solidFill>
                <a:latin typeface="Courier New" pitchFamily="49" charset="0"/>
                <a:cs typeface="Courier New" pitchFamily="49" charset="0"/>
              </a:rPr>
              <a:t>(Bonus, </a:t>
            </a:r>
            <a:r>
              <a:rPr lang="en-US" altLang="zh-CN" sz="700" kern="0" dirty="0" err="1">
                <a:solidFill>
                  <a:prstClr val="black"/>
                </a:solidFill>
                <a:latin typeface="Courier New" pitchFamily="49" charset="0"/>
                <a:cs typeface="Courier New" pitchFamily="49" charset="0"/>
              </a:rPr>
              <a:t>src</a:t>
            </a:r>
            <a:r>
              <a:rPr lang="en-US" altLang="zh-CN" sz="700" kern="0" dirty="0">
                <a:solidFill>
                  <a:prstClr val="black"/>
                </a:solidFill>
                <a:latin typeface="Courier New" pitchFamily="49" charset="0"/>
                <a:cs typeface="Courier New" pitchFamily="49" charset="0"/>
              </a:rPr>
              <a:t>Id)</a:t>
            </a:r>
          </a:p>
        </p:txBody>
      </p:sp>
      <p:sp>
        <p:nvSpPr>
          <p:cNvPr id="16" name="Rounded Rectangle 15"/>
          <p:cNvSpPr/>
          <p:nvPr/>
        </p:nvSpPr>
        <p:spPr>
          <a:xfrm>
            <a:off x="5523170" y="4035178"/>
            <a:ext cx="1866527" cy="180322"/>
          </a:xfrm>
          <a:prstGeom prst="roundRect">
            <a:avLst/>
          </a:prstGeom>
          <a:solidFill>
            <a:schemeClr val="accent5">
              <a:lumMod val="20000"/>
              <a:lumOff val="80000"/>
            </a:schemeClr>
          </a:solidFill>
          <a:ln w="25400" cap="flat" cmpd="sng" algn="ctr">
            <a:solidFill>
              <a:sysClr val="windowText" lastClr="000000"/>
            </a:solidFill>
            <a:prstDash val="solid"/>
          </a:ln>
          <a:effectLst/>
        </p:spPr>
        <p:txBody>
          <a:bodyPr rtlCol="0" anchor="ctr"/>
          <a:lstStyle/>
          <a:p>
            <a:pPr algn="ctr" defTabSz="914400">
              <a:defRPr/>
            </a:pPr>
            <a:r>
              <a:rPr lang="en-US" altLang="zh-CN" sz="700" kern="0" dirty="0">
                <a:solidFill>
                  <a:prstClr val="black"/>
                </a:solidFill>
                <a:latin typeface="Courier New" pitchFamily="49" charset="0"/>
                <a:cs typeface="Courier New" pitchFamily="49" charset="0"/>
              </a:rPr>
              <a:t> </a:t>
            </a:r>
            <a:r>
              <a:rPr lang="en-US" altLang="zh-CN" sz="700" b="1" kern="0" dirty="0">
                <a:solidFill>
                  <a:prstClr val="black"/>
                </a:solidFill>
                <a:latin typeface="Courier New" pitchFamily="49" charset="0"/>
                <a:cs typeface="Courier New" pitchFamily="49" charset="0"/>
              </a:rPr>
              <a:t>write</a:t>
            </a:r>
            <a:r>
              <a:rPr lang="en-US" altLang="zh-CN" sz="700" kern="0" dirty="0">
                <a:solidFill>
                  <a:prstClr val="black"/>
                </a:solidFill>
                <a:latin typeface="Courier New" pitchFamily="49" charset="0"/>
                <a:cs typeface="Courier New" pitchFamily="49" charset="0"/>
              </a:rPr>
              <a:t>(Bonus, </a:t>
            </a:r>
            <a:r>
              <a:rPr lang="en-US" altLang="zh-CN" sz="700" kern="0" dirty="0" err="1">
                <a:solidFill>
                  <a:prstClr val="black"/>
                </a:solidFill>
                <a:latin typeface="Courier New" pitchFamily="49" charset="0"/>
                <a:cs typeface="Courier New" pitchFamily="49" charset="0"/>
              </a:rPr>
              <a:t>src</a:t>
            </a:r>
            <a:r>
              <a:rPr lang="en-US" altLang="zh-CN" sz="700" kern="0" dirty="0">
                <a:solidFill>
                  <a:prstClr val="black"/>
                </a:solidFill>
                <a:latin typeface="Courier New" pitchFamily="49" charset="0"/>
                <a:cs typeface="Courier New" pitchFamily="49" charset="0"/>
              </a:rPr>
              <a:t>Id, bonus+1)</a:t>
            </a:r>
          </a:p>
        </p:txBody>
      </p:sp>
      <p:sp>
        <p:nvSpPr>
          <p:cNvPr id="17" name="Rounded Rectangle 16"/>
          <p:cNvSpPr/>
          <p:nvPr/>
        </p:nvSpPr>
        <p:spPr>
          <a:xfrm>
            <a:off x="6559461" y="2420803"/>
            <a:ext cx="1669918" cy="180322"/>
          </a:xfrm>
          <a:prstGeom prst="roundRect">
            <a:avLst/>
          </a:prstGeom>
          <a:solidFill>
            <a:schemeClr val="accent3">
              <a:lumMod val="20000"/>
              <a:lumOff val="80000"/>
            </a:schemeClr>
          </a:solidFill>
          <a:ln w="25400" cap="flat" cmpd="sng" algn="ctr">
            <a:solidFill>
              <a:sysClr val="windowText" lastClr="000000"/>
            </a:solidFill>
            <a:prstDash val="solid"/>
          </a:ln>
          <a:effectLst/>
        </p:spPr>
        <p:txBody>
          <a:bodyPr rtlCol="0" anchor="ctr"/>
          <a:lstStyle/>
          <a:p>
            <a:pPr algn="ctr" defTabSz="914400">
              <a:defRPr/>
            </a:pPr>
            <a:r>
              <a:rPr lang="en-US" altLang="zh-CN" sz="700" kern="0" dirty="0" err="1">
                <a:solidFill>
                  <a:prstClr val="black"/>
                </a:solidFill>
                <a:latin typeface="Courier New" pitchFamily="49" charset="0"/>
                <a:cs typeface="Courier New" pitchFamily="49" charset="0"/>
              </a:rPr>
              <a:t>dstId</a:t>
            </a:r>
            <a:r>
              <a:rPr lang="en-US" altLang="zh-CN" sz="700" kern="0" dirty="0">
                <a:solidFill>
                  <a:prstClr val="black"/>
                </a:solidFill>
                <a:latin typeface="Courier New" pitchFamily="49" charset="0"/>
                <a:cs typeface="Courier New" pitchFamily="49" charset="0"/>
              </a:rPr>
              <a:t>&lt;-</a:t>
            </a:r>
            <a:r>
              <a:rPr lang="en-US" altLang="zh-CN" sz="700" b="1" kern="0" dirty="0">
                <a:solidFill>
                  <a:prstClr val="black"/>
                </a:solidFill>
                <a:latin typeface="Courier New" pitchFamily="49" charset="0"/>
                <a:cs typeface="Courier New" pitchFamily="49" charset="0"/>
              </a:rPr>
              <a:t>read</a:t>
            </a:r>
            <a:r>
              <a:rPr lang="en-US" altLang="zh-CN" sz="700" kern="0" dirty="0">
                <a:solidFill>
                  <a:prstClr val="black"/>
                </a:solidFill>
                <a:latin typeface="Courier New" pitchFamily="49" charset="0"/>
                <a:cs typeface="Courier New" pitchFamily="49" charset="0"/>
              </a:rPr>
              <a:t>(Family, </a:t>
            </a:r>
            <a:r>
              <a:rPr lang="en-US" altLang="zh-CN" sz="700" kern="0" dirty="0" err="1">
                <a:solidFill>
                  <a:prstClr val="black"/>
                </a:solidFill>
                <a:latin typeface="Courier New" pitchFamily="49" charset="0"/>
                <a:cs typeface="Courier New" pitchFamily="49" charset="0"/>
              </a:rPr>
              <a:t>srcId</a:t>
            </a:r>
            <a:r>
              <a:rPr lang="en-US" altLang="zh-CN" sz="700" kern="0" dirty="0">
                <a:solidFill>
                  <a:prstClr val="black"/>
                </a:solidFill>
                <a:latin typeface="Courier New" pitchFamily="49" charset="0"/>
                <a:cs typeface="Courier New" pitchFamily="49" charset="0"/>
              </a:rPr>
              <a:t>)</a:t>
            </a:r>
            <a:endParaRPr lang="zh-CN" altLang="en-US" sz="700" kern="0" dirty="0">
              <a:solidFill>
                <a:prstClr val="black"/>
              </a:solidFill>
              <a:latin typeface="Courier New" pitchFamily="49" charset="0"/>
              <a:cs typeface="Courier New" pitchFamily="49" charset="0"/>
            </a:endParaRPr>
          </a:p>
        </p:txBody>
      </p:sp>
      <p:sp>
        <p:nvSpPr>
          <p:cNvPr id="18" name="Oval 17"/>
          <p:cNvSpPr/>
          <p:nvPr/>
        </p:nvSpPr>
        <p:spPr>
          <a:xfrm>
            <a:off x="6489037" y="2336079"/>
            <a:ext cx="137035" cy="1363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solidFill>
                <a:schemeClr val="tx1"/>
              </a:solidFill>
              <a:latin typeface="Gill Sans MT" panose="020B0502020104020203" pitchFamily="34" charset="0"/>
            </a:endParaRPr>
          </a:p>
        </p:txBody>
      </p:sp>
      <p:sp>
        <p:nvSpPr>
          <p:cNvPr id="19" name="Oval 18"/>
          <p:cNvSpPr/>
          <p:nvPr/>
        </p:nvSpPr>
        <p:spPr>
          <a:xfrm>
            <a:off x="4532403" y="2335949"/>
            <a:ext cx="137035" cy="1363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solidFill>
                <a:schemeClr val="tx1"/>
              </a:solidFill>
              <a:latin typeface="Gill Sans MT" panose="020B0502020104020203" pitchFamily="34" charset="0"/>
            </a:endParaRPr>
          </a:p>
        </p:txBody>
      </p:sp>
      <p:sp>
        <p:nvSpPr>
          <p:cNvPr id="20" name="Oval 19"/>
          <p:cNvSpPr/>
          <p:nvPr/>
        </p:nvSpPr>
        <p:spPr>
          <a:xfrm>
            <a:off x="7105409" y="2769771"/>
            <a:ext cx="137035" cy="1363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solidFill>
                <a:schemeClr val="tx1"/>
              </a:solidFill>
              <a:latin typeface="Gill Sans MT" panose="020B0502020104020203" pitchFamily="34" charset="0"/>
            </a:endParaRPr>
          </a:p>
        </p:txBody>
      </p:sp>
      <p:sp>
        <p:nvSpPr>
          <p:cNvPr id="21" name="Oval 20"/>
          <p:cNvSpPr/>
          <p:nvPr/>
        </p:nvSpPr>
        <p:spPr>
          <a:xfrm>
            <a:off x="5328809" y="2797471"/>
            <a:ext cx="137035" cy="1363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solidFill>
                <a:schemeClr val="tx1"/>
              </a:solidFill>
              <a:latin typeface="Gill Sans MT" panose="020B0502020104020203" pitchFamily="34" charset="0"/>
            </a:endParaRPr>
          </a:p>
        </p:txBody>
      </p:sp>
      <p:sp>
        <p:nvSpPr>
          <p:cNvPr id="22" name="Oval 21"/>
          <p:cNvSpPr/>
          <p:nvPr/>
        </p:nvSpPr>
        <p:spPr>
          <a:xfrm>
            <a:off x="4023553" y="3238168"/>
            <a:ext cx="137035" cy="1363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solidFill>
                <a:schemeClr val="tx1"/>
              </a:solidFill>
              <a:latin typeface="Gill Sans MT" panose="020B0502020104020203" pitchFamily="34" charset="0"/>
            </a:endParaRPr>
          </a:p>
        </p:txBody>
      </p:sp>
      <p:sp>
        <p:nvSpPr>
          <p:cNvPr id="23" name="Oval 22"/>
          <p:cNvSpPr/>
          <p:nvPr/>
        </p:nvSpPr>
        <p:spPr>
          <a:xfrm>
            <a:off x="6274595" y="3224126"/>
            <a:ext cx="137035" cy="1363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solidFill>
                <a:schemeClr val="tx1"/>
              </a:solidFill>
              <a:latin typeface="Gill Sans MT" panose="020B0502020104020203" pitchFamily="34" charset="0"/>
            </a:endParaRPr>
          </a:p>
        </p:txBody>
      </p:sp>
      <p:sp>
        <p:nvSpPr>
          <p:cNvPr id="24" name="Oval 23"/>
          <p:cNvSpPr/>
          <p:nvPr/>
        </p:nvSpPr>
        <p:spPr>
          <a:xfrm>
            <a:off x="5577164" y="3565129"/>
            <a:ext cx="137035" cy="1363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solidFill>
                <a:schemeClr val="tx1"/>
              </a:solidFill>
              <a:latin typeface="Gill Sans MT" panose="020B0502020104020203" pitchFamily="34" charset="0"/>
            </a:endParaRPr>
          </a:p>
        </p:txBody>
      </p:sp>
      <p:sp>
        <p:nvSpPr>
          <p:cNvPr id="25" name="Oval 24"/>
          <p:cNvSpPr/>
          <p:nvPr/>
        </p:nvSpPr>
        <p:spPr>
          <a:xfrm>
            <a:off x="5465844" y="3958979"/>
            <a:ext cx="137035" cy="1363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solidFill>
                <a:schemeClr val="tx1"/>
              </a:solidFill>
              <a:latin typeface="Gill Sans MT" panose="020B0502020104020203" pitchFamily="34" charset="0"/>
            </a:endParaRPr>
          </a:p>
        </p:txBody>
      </p:sp>
      <p:cxnSp>
        <p:nvCxnSpPr>
          <p:cNvPr id="26" name="Straight Arrow Connector 25"/>
          <p:cNvCxnSpPr>
            <a:endCxn id="12" idx="0"/>
          </p:cNvCxnSpPr>
          <p:nvPr/>
        </p:nvCxnSpPr>
        <p:spPr>
          <a:xfrm>
            <a:off x="5397326" y="2590253"/>
            <a:ext cx="630172" cy="269680"/>
          </a:xfrm>
          <a:prstGeom prst="straightConnector1">
            <a:avLst/>
          </a:prstGeom>
          <a:ln w="28575" cmpd="sng">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012432" y="2601126"/>
            <a:ext cx="1" cy="683188"/>
          </a:xfrm>
          <a:prstGeom prst="straightConnector1">
            <a:avLst/>
          </a:prstGeom>
          <a:ln w="28575" cmpd="sng">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236638" y="3029119"/>
            <a:ext cx="557334" cy="250732"/>
          </a:xfrm>
          <a:prstGeom prst="straightConnector1">
            <a:avLst/>
          </a:prstGeom>
          <a:ln w="28575" cmpd="sng">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173925" y="2601126"/>
            <a:ext cx="620048" cy="236800"/>
          </a:xfrm>
          <a:prstGeom prst="straightConnector1">
            <a:avLst/>
          </a:prstGeom>
          <a:ln w="28575" cmpd="sng">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383127" y="3805560"/>
            <a:ext cx="1" cy="221573"/>
          </a:xfrm>
          <a:prstGeom prst="straightConnector1">
            <a:avLst/>
          </a:prstGeom>
          <a:ln w="28575" cmpd="sng">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58421" y="2312153"/>
            <a:ext cx="229550" cy="200055"/>
          </a:xfrm>
          <a:prstGeom prst="rect">
            <a:avLst/>
          </a:prstGeom>
          <a:noFill/>
        </p:spPr>
        <p:txBody>
          <a:bodyPr wrap="none" rtlCol="0">
            <a:spAutoFit/>
          </a:bodyPr>
          <a:lstStyle/>
          <a:p>
            <a:r>
              <a:rPr lang="en-US" sz="700" dirty="0"/>
              <a:t>2</a:t>
            </a:r>
          </a:p>
        </p:txBody>
      </p:sp>
      <p:sp>
        <p:nvSpPr>
          <p:cNvPr id="32" name="TextBox 31"/>
          <p:cNvSpPr txBox="1"/>
          <p:nvPr/>
        </p:nvSpPr>
        <p:spPr>
          <a:xfrm>
            <a:off x="5290540" y="2765515"/>
            <a:ext cx="229550" cy="200055"/>
          </a:xfrm>
          <a:prstGeom prst="rect">
            <a:avLst/>
          </a:prstGeom>
          <a:noFill/>
        </p:spPr>
        <p:txBody>
          <a:bodyPr wrap="none" rtlCol="0">
            <a:spAutoFit/>
          </a:bodyPr>
          <a:lstStyle/>
          <a:p>
            <a:r>
              <a:rPr lang="en-US" sz="700" dirty="0"/>
              <a:t>5</a:t>
            </a:r>
          </a:p>
        </p:txBody>
      </p:sp>
      <p:sp>
        <p:nvSpPr>
          <p:cNvPr id="33" name="TextBox 32"/>
          <p:cNvSpPr txBox="1"/>
          <p:nvPr/>
        </p:nvSpPr>
        <p:spPr>
          <a:xfrm>
            <a:off x="4500537" y="2312153"/>
            <a:ext cx="229550" cy="200055"/>
          </a:xfrm>
          <a:prstGeom prst="rect">
            <a:avLst/>
          </a:prstGeom>
          <a:noFill/>
        </p:spPr>
        <p:txBody>
          <a:bodyPr wrap="none" rtlCol="0">
            <a:spAutoFit/>
          </a:bodyPr>
          <a:lstStyle/>
          <a:p>
            <a:r>
              <a:rPr lang="en-US" sz="700" dirty="0"/>
              <a:t>3</a:t>
            </a:r>
          </a:p>
        </p:txBody>
      </p:sp>
      <p:sp>
        <p:nvSpPr>
          <p:cNvPr id="34" name="TextBox 33"/>
          <p:cNvSpPr txBox="1"/>
          <p:nvPr/>
        </p:nvSpPr>
        <p:spPr>
          <a:xfrm>
            <a:off x="3992937" y="3205774"/>
            <a:ext cx="229550" cy="200055"/>
          </a:xfrm>
          <a:prstGeom prst="rect">
            <a:avLst/>
          </a:prstGeom>
          <a:noFill/>
        </p:spPr>
        <p:txBody>
          <a:bodyPr wrap="none" rtlCol="0">
            <a:spAutoFit/>
          </a:bodyPr>
          <a:lstStyle/>
          <a:p>
            <a:r>
              <a:rPr lang="en-US" sz="700" dirty="0"/>
              <a:t>6</a:t>
            </a:r>
          </a:p>
        </p:txBody>
      </p:sp>
      <p:sp>
        <p:nvSpPr>
          <p:cNvPr id="35" name="TextBox 34"/>
          <p:cNvSpPr txBox="1"/>
          <p:nvPr/>
        </p:nvSpPr>
        <p:spPr>
          <a:xfrm>
            <a:off x="7067138" y="2736937"/>
            <a:ext cx="229550" cy="200055"/>
          </a:xfrm>
          <a:prstGeom prst="rect">
            <a:avLst/>
          </a:prstGeom>
          <a:noFill/>
        </p:spPr>
        <p:txBody>
          <a:bodyPr wrap="none" rtlCol="0">
            <a:spAutoFit/>
          </a:bodyPr>
          <a:lstStyle/>
          <a:p>
            <a:r>
              <a:rPr lang="en-US" sz="700" dirty="0"/>
              <a:t>4</a:t>
            </a:r>
          </a:p>
        </p:txBody>
      </p:sp>
      <p:sp>
        <p:nvSpPr>
          <p:cNvPr id="36" name="TextBox 35"/>
          <p:cNvSpPr txBox="1"/>
          <p:nvPr/>
        </p:nvSpPr>
        <p:spPr>
          <a:xfrm>
            <a:off x="6240879" y="3198793"/>
            <a:ext cx="229550" cy="200055"/>
          </a:xfrm>
          <a:prstGeom prst="rect">
            <a:avLst/>
          </a:prstGeom>
          <a:noFill/>
        </p:spPr>
        <p:txBody>
          <a:bodyPr wrap="none" rtlCol="0">
            <a:spAutoFit/>
          </a:bodyPr>
          <a:lstStyle/>
          <a:p>
            <a:r>
              <a:rPr lang="en-US" sz="700" dirty="0"/>
              <a:t>7</a:t>
            </a:r>
          </a:p>
        </p:txBody>
      </p:sp>
      <p:sp>
        <p:nvSpPr>
          <p:cNvPr id="37" name="TextBox 36"/>
          <p:cNvSpPr txBox="1"/>
          <p:nvPr/>
        </p:nvSpPr>
        <p:spPr>
          <a:xfrm>
            <a:off x="5544338" y="3530354"/>
            <a:ext cx="229550" cy="200055"/>
          </a:xfrm>
          <a:prstGeom prst="rect">
            <a:avLst/>
          </a:prstGeom>
          <a:noFill/>
        </p:spPr>
        <p:txBody>
          <a:bodyPr wrap="none" rtlCol="0">
            <a:spAutoFit/>
          </a:bodyPr>
          <a:lstStyle/>
          <a:p>
            <a:r>
              <a:rPr lang="en-US" sz="700" dirty="0"/>
              <a:t>8</a:t>
            </a:r>
          </a:p>
        </p:txBody>
      </p:sp>
      <p:sp>
        <p:nvSpPr>
          <p:cNvPr id="38" name="TextBox 37"/>
          <p:cNvSpPr txBox="1"/>
          <p:nvPr/>
        </p:nvSpPr>
        <p:spPr>
          <a:xfrm>
            <a:off x="5427914" y="3935053"/>
            <a:ext cx="229550" cy="200055"/>
          </a:xfrm>
          <a:prstGeom prst="rect">
            <a:avLst/>
          </a:prstGeom>
          <a:noFill/>
        </p:spPr>
        <p:txBody>
          <a:bodyPr wrap="none" rtlCol="0">
            <a:spAutoFit/>
          </a:bodyPr>
          <a:lstStyle/>
          <a:p>
            <a:r>
              <a:rPr lang="en-US" sz="700" dirty="0"/>
              <a:t>9</a:t>
            </a:r>
          </a:p>
        </p:txBody>
      </p:sp>
      <p:sp>
        <p:nvSpPr>
          <p:cNvPr id="40" name="Rectangle 39"/>
          <p:cNvSpPr/>
          <p:nvPr/>
        </p:nvSpPr>
        <p:spPr>
          <a:xfrm>
            <a:off x="1729742" y="4410366"/>
            <a:ext cx="5375666" cy="584775"/>
          </a:xfrm>
          <a:prstGeom prst="rect">
            <a:avLst/>
          </a:prstGeom>
        </p:spPr>
        <p:txBody>
          <a:bodyPr wrap="square">
            <a:spAutoFit/>
          </a:bodyPr>
          <a:lstStyle/>
          <a:p>
            <a:r>
              <a:rPr lang="en-US" altLang="zh-CN" sz="1600" b="1" i="1" dirty="0">
                <a:solidFill>
                  <a:srgbClr val="FF0000"/>
                </a:solidFill>
              </a:rPr>
              <a:t>Key dependency</a:t>
            </a:r>
            <a:r>
              <a:rPr lang="en-US" altLang="zh-CN" sz="1600" dirty="0"/>
              <a:t>: the preceding operation determines the accessing key of the subsequent operation.</a:t>
            </a:r>
            <a:endParaRPr lang="zh-CN" altLang="en-US" sz="1600" dirty="0"/>
          </a:p>
        </p:txBody>
      </p:sp>
      <p:sp>
        <p:nvSpPr>
          <p:cNvPr id="41" name="Rectangle 40"/>
          <p:cNvSpPr/>
          <p:nvPr/>
        </p:nvSpPr>
        <p:spPr>
          <a:xfrm>
            <a:off x="1729743" y="4983347"/>
            <a:ext cx="5531863" cy="584775"/>
          </a:xfrm>
          <a:prstGeom prst="rect">
            <a:avLst/>
          </a:prstGeom>
        </p:spPr>
        <p:txBody>
          <a:bodyPr wrap="square">
            <a:spAutoFit/>
          </a:bodyPr>
          <a:lstStyle/>
          <a:p>
            <a:r>
              <a:rPr lang="en-US" altLang="zh-CN" sz="1600" b="1" i="1" dirty="0">
                <a:solidFill>
                  <a:schemeClr val="tx2"/>
                </a:solidFill>
              </a:rPr>
              <a:t>Value dependency</a:t>
            </a:r>
            <a:r>
              <a:rPr lang="en-US" altLang="zh-CN" sz="1600" dirty="0"/>
              <a:t>: the preceding operation determines the non-key value used in the subsequent operations.</a:t>
            </a:r>
            <a:endParaRPr lang="zh-CN" altLang="en-US" sz="1600" dirty="0"/>
          </a:p>
        </p:txBody>
      </p:sp>
      <p:sp>
        <p:nvSpPr>
          <p:cNvPr id="39" name="TextBox 38"/>
          <p:cNvSpPr txBox="1"/>
          <p:nvPr/>
        </p:nvSpPr>
        <p:spPr>
          <a:xfrm>
            <a:off x="295313" y="2367852"/>
            <a:ext cx="3573414" cy="1831271"/>
          </a:xfrm>
          <a:prstGeom prst="rect">
            <a:avLst/>
          </a:prstGeom>
          <a:noFill/>
        </p:spPr>
        <p:txBody>
          <a:bodyPr wrap="none" rtlCol="0">
            <a:spAutoFit/>
          </a:bodyPr>
          <a:lstStyle/>
          <a:p>
            <a:pPr defTabSz="914400">
              <a:defRPr/>
            </a:pPr>
            <a:r>
              <a:rPr lang="en-US" altLang="zh-CN" sz="1100" kern="0" dirty="0">
                <a:solidFill>
                  <a:schemeClr val="bg1">
                    <a:lumMod val="65000"/>
                  </a:schemeClr>
                </a:solidFill>
                <a:latin typeface="Courier New" panose="02070309020205020404" pitchFamily="49" charset="0"/>
                <a:cs typeface="Courier New" panose="02070309020205020404" pitchFamily="49" charset="0"/>
              </a:rPr>
              <a:t> </a:t>
            </a:r>
            <a:r>
              <a:rPr lang="en-US" altLang="zh-CN" sz="1050" kern="0" dirty="0">
                <a:solidFill>
                  <a:schemeClr val="bg1">
                    <a:lumMod val="65000"/>
                  </a:schemeClr>
                </a:solidFill>
                <a:latin typeface="Courier New" panose="02070309020205020404" pitchFamily="49" charset="0"/>
                <a:cs typeface="Courier New" panose="02070309020205020404" pitchFamily="49" charset="0"/>
              </a:rPr>
              <a:t>1.</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 </a:t>
            </a:r>
            <a:r>
              <a:rPr lang="en-US" altLang="zh-CN" sz="1100" b="1" kern="0" dirty="0">
                <a:solidFill>
                  <a:sysClr val="windowText" lastClr="000000"/>
                </a:solidFill>
                <a:latin typeface="Courier New" panose="02070309020205020404" pitchFamily="49" charset="0"/>
                <a:cs typeface="Courier New" panose="02070309020205020404" pitchFamily="49" charset="0"/>
              </a:rPr>
              <a:t>PROCEDURE</a:t>
            </a:r>
            <a:r>
              <a:rPr lang="en-US" altLang="zh-CN" sz="1100" kern="0" dirty="0">
                <a:solidFill>
                  <a:sysClr val="windowText" lastClr="000000"/>
                </a:solidFill>
                <a:latin typeface="Courier New" panose="02070309020205020404" pitchFamily="49" charset="0"/>
                <a:cs typeface="Courier New" panose="02070309020205020404" pitchFamily="49" charset="0"/>
              </a:rPr>
              <a:t> Transfer(</a:t>
            </a:r>
            <a:r>
              <a:rPr lang="en-US" altLang="zh-CN" sz="11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100" kern="0" dirty="0">
                <a:solidFill>
                  <a:sysClr val="windowText" lastClr="000000"/>
                </a:solidFill>
                <a:latin typeface="Courier New" panose="02070309020205020404" pitchFamily="49" charset="0"/>
                <a:cs typeface="Courier New" panose="02070309020205020404" pitchFamily="49" charset="0"/>
              </a:rPr>
              <a:t>){</a:t>
            </a:r>
            <a:endParaRPr lang="en-US" altLang="zh-CN" sz="1100" i="1" kern="0" dirty="0">
              <a:solidFill>
                <a:sysClr val="windowText" lastClr="000000"/>
              </a:solidFill>
              <a:latin typeface="Courier New" panose="02070309020205020404" pitchFamily="49" charset="0"/>
              <a:cs typeface="Courier New" panose="02070309020205020404" pitchFamily="49" charset="0"/>
            </a:endParaRPr>
          </a:p>
          <a:p>
            <a:pPr defTabSz="914400">
              <a:defRPr/>
            </a:pPr>
            <a:r>
              <a:rPr lang="en-US" altLang="zh-CN" sz="1100" kern="0" dirty="0">
                <a:solidFill>
                  <a:sysClr val="windowText" lastClr="000000"/>
                </a:solidFill>
                <a:latin typeface="Courier New" panose="02070309020205020404" pitchFamily="49" charset="0"/>
                <a:cs typeface="Courier New" panose="02070309020205020404" pitchFamily="49" charset="0"/>
              </a:rPr>
              <a:t> </a:t>
            </a:r>
            <a:r>
              <a:rPr lang="en-US" altLang="zh-CN" sz="1050" kern="0" dirty="0">
                <a:solidFill>
                  <a:schemeClr val="bg1">
                    <a:lumMod val="65000"/>
                  </a:schemeClr>
                </a:solidFill>
                <a:latin typeface="Courier New" panose="02070309020205020404" pitchFamily="49" charset="0"/>
                <a:cs typeface="Courier New" panose="02070309020205020404" pitchFamily="49" charset="0"/>
              </a:rPr>
              <a:t>2.</a:t>
            </a:r>
            <a:r>
              <a:rPr lang="en-US" altLang="zh-CN" sz="11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err="1">
                <a:solidFill>
                  <a:sysClr val="windowText" lastClr="000000"/>
                </a:solidFill>
                <a:latin typeface="Courier New" panose="02070309020205020404" pitchFamily="49" charset="0"/>
                <a:cs typeface="Courier New" panose="02070309020205020404" pitchFamily="49" charset="0"/>
              </a:rPr>
              <a:t>dstId</a:t>
            </a:r>
            <a:r>
              <a:rPr lang="en-US" altLang="zh-CN" sz="1100" kern="0" dirty="0">
                <a:solidFill>
                  <a:sysClr val="windowText" lastClr="000000"/>
                </a:solidFill>
                <a:latin typeface="Courier New" panose="02070309020205020404" pitchFamily="49" charset="0"/>
                <a:cs typeface="Courier New" panose="02070309020205020404" pitchFamily="49" charset="0"/>
              </a:rPr>
              <a:t>&lt;-</a:t>
            </a:r>
            <a:r>
              <a:rPr lang="en-US" altLang="zh-CN" sz="1100" b="1" kern="0" dirty="0">
                <a:solidFill>
                  <a:schemeClr val="accent3">
                    <a:lumMod val="75000"/>
                  </a:schemeClr>
                </a:solidFill>
                <a:latin typeface="Courier New" panose="02070309020205020404" pitchFamily="49" charset="0"/>
                <a:cs typeface="Courier New" panose="02070309020205020404" pitchFamily="49" charset="0"/>
              </a:rPr>
              <a:t>read</a:t>
            </a:r>
            <a:r>
              <a:rPr lang="en-US" altLang="zh-CN" sz="1100" kern="0" dirty="0">
                <a:solidFill>
                  <a:sysClr val="windowText" lastClr="000000"/>
                </a:solidFill>
                <a:latin typeface="Courier New" panose="02070309020205020404" pitchFamily="49" charset="0"/>
                <a:cs typeface="Courier New" panose="02070309020205020404" pitchFamily="49" charset="0"/>
              </a:rPr>
              <a:t>(Family, </a:t>
            </a:r>
            <a:r>
              <a:rPr lang="en-US" altLang="zh-CN" sz="11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1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100" kern="0" dirty="0">
                <a:solidFill>
                  <a:sysClr val="windowText" lastClr="000000"/>
                </a:solidFill>
                <a:latin typeface="Courier New" panose="02070309020205020404" pitchFamily="49" charset="0"/>
                <a:cs typeface="Courier New" panose="02070309020205020404" pitchFamily="49" charset="0"/>
              </a:rPr>
              <a:t> </a:t>
            </a:r>
            <a:r>
              <a:rPr lang="en-US" altLang="zh-CN" sz="1050" kern="0" dirty="0">
                <a:solidFill>
                  <a:schemeClr val="bg1">
                    <a:lumMod val="65000"/>
                  </a:schemeClr>
                </a:solidFill>
                <a:latin typeface="Courier New" panose="02070309020205020404" pitchFamily="49" charset="0"/>
                <a:cs typeface="Courier New" panose="02070309020205020404" pitchFamily="49" charset="0"/>
              </a:rPr>
              <a:t>3.</a:t>
            </a:r>
            <a:r>
              <a:rPr lang="en-US" altLang="zh-CN" sz="11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err="1">
                <a:solidFill>
                  <a:sysClr val="windowText" lastClr="000000"/>
                </a:solidFill>
                <a:latin typeface="Courier New" panose="02070309020205020404" pitchFamily="49" charset="0"/>
                <a:cs typeface="Courier New" panose="02070309020205020404" pitchFamily="49" charset="0"/>
              </a:rPr>
              <a:t>srcVal</a:t>
            </a:r>
            <a:r>
              <a:rPr lang="en-US" altLang="zh-CN" sz="1100" kern="0" dirty="0">
                <a:solidFill>
                  <a:sysClr val="windowText" lastClr="000000"/>
                </a:solidFill>
                <a:latin typeface="Courier New" panose="02070309020205020404" pitchFamily="49" charset="0"/>
                <a:cs typeface="Courier New" panose="02070309020205020404" pitchFamily="49" charset="0"/>
              </a:rPr>
              <a:t>&lt;-</a:t>
            </a:r>
            <a:r>
              <a:rPr lang="en-US" altLang="zh-CN" sz="1100" b="1" kern="0" dirty="0">
                <a:solidFill>
                  <a:schemeClr val="accent3">
                    <a:lumMod val="75000"/>
                  </a:schemeClr>
                </a:solidFill>
                <a:latin typeface="Courier New" panose="02070309020205020404" pitchFamily="49" charset="0"/>
                <a:cs typeface="Courier New" panose="02070309020205020404" pitchFamily="49" charset="0"/>
              </a:rPr>
              <a:t>read</a:t>
            </a:r>
            <a:r>
              <a:rPr lang="en-US" altLang="zh-CN" sz="1100" kern="0" dirty="0">
                <a:solidFill>
                  <a:sysClr val="windowText" lastClr="000000"/>
                </a:solidFill>
                <a:latin typeface="Courier New" panose="02070309020205020404" pitchFamily="49" charset="0"/>
                <a:cs typeface="Courier New" panose="02070309020205020404" pitchFamily="49" charset="0"/>
              </a:rPr>
              <a:t>(Balance, </a:t>
            </a:r>
            <a:r>
              <a:rPr lang="en-US" altLang="zh-CN" sz="11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1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100" kern="0" dirty="0">
                <a:solidFill>
                  <a:sysClr val="windowText" lastClr="000000"/>
                </a:solidFill>
                <a:latin typeface="Courier New" panose="02070309020205020404" pitchFamily="49" charset="0"/>
                <a:cs typeface="Courier New" panose="02070309020205020404" pitchFamily="49" charset="0"/>
              </a:rPr>
              <a:t> </a:t>
            </a:r>
            <a:r>
              <a:rPr lang="en-US" altLang="zh-CN" sz="1050" kern="0" dirty="0">
                <a:solidFill>
                  <a:schemeClr val="bg1">
                    <a:lumMod val="65000"/>
                  </a:schemeClr>
                </a:solidFill>
                <a:latin typeface="Courier New" panose="02070309020205020404" pitchFamily="49" charset="0"/>
                <a:cs typeface="Courier New" panose="02070309020205020404" pitchFamily="49" charset="0"/>
              </a:rPr>
              <a:t>4.</a:t>
            </a:r>
            <a:r>
              <a:rPr lang="en-US" altLang="zh-CN" sz="11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err="1">
                <a:solidFill>
                  <a:sysClr val="windowText" lastClr="000000"/>
                </a:solidFill>
                <a:latin typeface="Courier New" panose="02070309020205020404" pitchFamily="49" charset="0"/>
                <a:cs typeface="Courier New" panose="02070309020205020404" pitchFamily="49" charset="0"/>
              </a:rPr>
              <a:t>dstVal</a:t>
            </a:r>
            <a:r>
              <a:rPr lang="en-US" altLang="zh-CN" sz="1100" kern="0" dirty="0">
                <a:solidFill>
                  <a:sysClr val="windowText" lastClr="000000"/>
                </a:solidFill>
                <a:latin typeface="Courier New" panose="02070309020205020404" pitchFamily="49" charset="0"/>
                <a:cs typeface="Courier New" panose="02070309020205020404" pitchFamily="49" charset="0"/>
              </a:rPr>
              <a:t>&lt;-</a:t>
            </a:r>
            <a:r>
              <a:rPr lang="en-US" altLang="zh-CN" sz="1100" b="1" kern="0" dirty="0">
                <a:solidFill>
                  <a:schemeClr val="accent3">
                    <a:lumMod val="75000"/>
                  </a:schemeClr>
                </a:solidFill>
                <a:latin typeface="Courier New" panose="02070309020205020404" pitchFamily="49" charset="0"/>
                <a:cs typeface="Courier New" panose="02070309020205020404" pitchFamily="49" charset="0"/>
              </a:rPr>
              <a:t>read</a:t>
            </a:r>
            <a:r>
              <a:rPr lang="en-US" altLang="zh-CN" sz="1100" kern="0" dirty="0">
                <a:solidFill>
                  <a:sysClr val="windowText" lastClr="000000"/>
                </a:solidFill>
                <a:latin typeface="Courier New" panose="02070309020205020404" pitchFamily="49" charset="0"/>
                <a:cs typeface="Courier New" panose="02070309020205020404" pitchFamily="49" charset="0"/>
              </a:rPr>
              <a:t>(Balance, </a:t>
            </a:r>
            <a:r>
              <a:rPr lang="en-US" altLang="zh-CN" sz="1100" kern="0" dirty="0" err="1">
                <a:solidFill>
                  <a:sysClr val="windowText" lastClr="000000"/>
                </a:solidFill>
                <a:latin typeface="Courier New" panose="02070309020205020404" pitchFamily="49" charset="0"/>
                <a:cs typeface="Courier New" panose="02070309020205020404" pitchFamily="49" charset="0"/>
              </a:rPr>
              <a:t>dstId</a:t>
            </a:r>
            <a:r>
              <a:rPr lang="en-US" altLang="zh-CN" sz="11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100" kern="0" dirty="0">
                <a:solidFill>
                  <a:sysClr val="windowText" lastClr="000000"/>
                </a:solidFill>
                <a:latin typeface="Courier New" panose="02070309020205020404" pitchFamily="49" charset="0"/>
                <a:cs typeface="Courier New" panose="02070309020205020404" pitchFamily="49" charset="0"/>
              </a:rPr>
              <a:t> </a:t>
            </a:r>
            <a:r>
              <a:rPr lang="en-US" altLang="zh-CN" sz="1050" kern="0" dirty="0">
                <a:solidFill>
                  <a:schemeClr val="bg1">
                    <a:lumMod val="65000"/>
                  </a:schemeClr>
                </a:solidFill>
                <a:latin typeface="Courier New" panose="02070309020205020404" pitchFamily="49" charset="0"/>
                <a:cs typeface="Courier New" panose="02070309020205020404" pitchFamily="49" charset="0"/>
              </a:rPr>
              <a:t>5.</a:t>
            </a:r>
            <a:r>
              <a:rPr lang="en-US" altLang="zh-CN" sz="11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err="1">
                <a:solidFill>
                  <a:sysClr val="windowText" lastClr="000000"/>
                </a:solidFill>
                <a:latin typeface="Courier New" panose="02070309020205020404" pitchFamily="49" charset="0"/>
                <a:cs typeface="Courier New" panose="02070309020205020404" pitchFamily="49" charset="0"/>
              </a:rPr>
              <a:t>tmp</a:t>
            </a:r>
            <a:r>
              <a:rPr lang="en-US" altLang="zh-CN" sz="1100" kern="0" dirty="0">
                <a:solidFill>
                  <a:sysClr val="windowText" lastClr="000000"/>
                </a:solidFill>
                <a:latin typeface="Courier New" panose="02070309020205020404" pitchFamily="49" charset="0"/>
                <a:cs typeface="Courier New" panose="02070309020205020404" pitchFamily="49" charset="0"/>
              </a:rPr>
              <a:t>&lt;-0.01*</a:t>
            </a:r>
            <a:r>
              <a:rPr lang="en-US" altLang="zh-CN" sz="1100" kern="0" dirty="0" err="1">
                <a:solidFill>
                  <a:sysClr val="windowText" lastClr="000000"/>
                </a:solidFill>
                <a:latin typeface="Courier New" panose="02070309020205020404" pitchFamily="49" charset="0"/>
                <a:cs typeface="Courier New" panose="02070309020205020404" pitchFamily="49" charset="0"/>
              </a:rPr>
              <a:t>srcVal</a:t>
            </a:r>
            <a:endParaRPr lang="en-US" altLang="zh-CN" sz="1100" kern="0" dirty="0">
              <a:solidFill>
                <a:sysClr val="windowText" lastClr="000000"/>
              </a:solidFill>
              <a:latin typeface="Courier New" panose="02070309020205020404" pitchFamily="49" charset="0"/>
              <a:cs typeface="Courier New" panose="02070309020205020404" pitchFamily="49" charset="0"/>
            </a:endParaRPr>
          </a:p>
          <a:p>
            <a:pPr defTabSz="914400">
              <a:defRPr/>
            </a:pPr>
            <a:r>
              <a:rPr lang="en-US" altLang="zh-CN" sz="1100" b="1" kern="0" dirty="0">
                <a:solidFill>
                  <a:sysClr val="windowText" lastClr="000000"/>
                </a:solidFill>
                <a:latin typeface="Courier New" panose="02070309020205020404" pitchFamily="49" charset="0"/>
                <a:cs typeface="Courier New" panose="02070309020205020404" pitchFamily="49" charset="0"/>
              </a:rPr>
              <a:t> </a:t>
            </a:r>
            <a:r>
              <a:rPr lang="en-US" altLang="zh-CN" sz="1050" kern="0" dirty="0">
                <a:solidFill>
                  <a:schemeClr val="bg1">
                    <a:lumMod val="65000"/>
                  </a:schemeClr>
                </a:solidFill>
                <a:latin typeface="Courier New" panose="02070309020205020404" pitchFamily="49" charset="0"/>
                <a:cs typeface="Courier New" panose="02070309020205020404" pitchFamily="49" charset="0"/>
              </a:rPr>
              <a:t>6.</a:t>
            </a:r>
            <a:r>
              <a:rPr lang="en-US" altLang="zh-CN" sz="1100" b="1" kern="0" dirty="0">
                <a:solidFill>
                  <a:sysClr val="windowText" lastClr="000000"/>
                </a:solidFill>
                <a:latin typeface="Courier New" panose="02070309020205020404" pitchFamily="49" charset="0"/>
                <a:cs typeface="Courier New" panose="02070309020205020404" pitchFamily="49" charset="0"/>
              </a:rPr>
              <a:t>    </a:t>
            </a:r>
            <a:r>
              <a:rPr lang="en-US" altLang="zh-CN" sz="1100" b="1" kern="0" dirty="0">
                <a:solidFill>
                  <a:schemeClr val="accent5">
                    <a:lumMod val="75000"/>
                  </a:schemeClr>
                </a:solidFill>
                <a:latin typeface="Courier New" panose="02070309020205020404" pitchFamily="49" charset="0"/>
                <a:cs typeface="Courier New" panose="02070309020205020404" pitchFamily="49" charset="0"/>
              </a:rPr>
              <a:t>write</a:t>
            </a:r>
            <a:r>
              <a:rPr lang="en-US" altLang="zh-CN" sz="1100" kern="0" dirty="0">
                <a:solidFill>
                  <a:sysClr val="windowText" lastClr="000000"/>
                </a:solidFill>
                <a:latin typeface="Courier New" panose="02070309020205020404" pitchFamily="49" charset="0"/>
                <a:cs typeface="Courier New" panose="02070309020205020404" pitchFamily="49" charset="0"/>
              </a:rPr>
              <a:t>(Balance, </a:t>
            </a:r>
            <a:r>
              <a:rPr lang="en-US" altLang="zh-CN" sz="11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1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err="1">
                <a:solidFill>
                  <a:sysClr val="windowText" lastClr="000000"/>
                </a:solidFill>
                <a:latin typeface="Courier New" panose="02070309020205020404" pitchFamily="49" charset="0"/>
                <a:cs typeface="Courier New" panose="02070309020205020404" pitchFamily="49" charset="0"/>
              </a:rPr>
              <a:t>srcVal-tmp</a:t>
            </a:r>
            <a:r>
              <a:rPr lang="en-US" altLang="zh-CN" sz="11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100" kern="0" dirty="0">
                <a:solidFill>
                  <a:sysClr val="windowText" lastClr="000000"/>
                </a:solidFill>
                <a:latin typeface="Courier New" panose="02070309020205020404" pitchFamily="49" charset="0"/>
                <a:cs typeface="Courier New" panose="02070309020205020404" pitchFamily="49" charset="0"/>
              </a:rPr>
              <a:t> </a:t>
            </a:r>
            <a:r>
              <a:rPr lang="en-US" altLang="zh-CN" sz="1050" kern="0" dirty="0">
                <a:solidFill>
                  <a:schemeClr val="bg1">
                    <a:lumMod val="65000"/>
                  </a:schemeClr>
                </a:solidFill>
                <a:latin typeface="Courier New" panose="02070309020205020404" pitchFamily="49" charset="0"/>
                <a:cs typeface="Courier New" panose="02070309020205020404" pitchFamily="49" charset="0"/>
              </a:rPr>
              <a:t>7.</a:t>
            </a:r>
            <a:r>
              <a:rPr lang="en-US" altLang="zh-CN" sz="1100" kern="0" dirty="0">
                <a:solidFill>
                  <a:sysClr val="windowText" lastClr="000000"/>
                </a:solidFill>
                <a:latin typeface="Courier New" panose="02070309020205020404" pitchFamily="49" charset="0"/>
                <a:cs typeface="Courier New" panose="02070309020205020404" pitchFamily="49" charset="0"/>
              </a:rPr>
              <a:t>    </a:t>
            </a:r>
            <a:r>
              <a:rPr lang="en-US" altLang="zh-CN" sz="1100" b="1" kern="0" dirty="0">
                <a:solidFill>
                  <a:schemeClr val="accent5">
                    <a:lumMod val="75000"/>
                  </a:schemeClr>
                </a:solidFill>
                <a:latin typeface="Courier New" panose="02070309020205020404" pitchFamily="49" charset="0"/>
                <a:cs typeface="Courier New" panose="02070309020205020404" pitchFamily="49" charset="0"/>
              </a:rPr>
              <a:t>write</a:t>
            </a:r>
            <a:r>
              <a:rPr lang="en-US" altLang="zh-CN" sz="1100" kern="0" dirty="0">
                <a:solidFill>
                  <a:sysClr val="windowText" lastClr="000000"/>
                </a:solidFill>
                <a:latin typeface="Courier New" panose="02070309020205020404" pitchFamily="49" charset="0"/>
                <a:cs typeface="Courier New" panose="02070309020205020404" pitchFamily="49" charset="0"/>
              </a:rPr>
              <a:t>(Balance, </a:t>
            </a:r>
            <a:r>
              <a:rPr lang="en-US" altLang="zh-CN" sz="1100" kern="0" dirty="0" err="1">
                <a:solidFill>
                  <a:sysClr val="windowText" lastClr="000000"/>
                </a:solidFill>
                <a:latin typeface="Courier New" panose="02070309020205020404" pitchFamily="49" charset="0"/>
                <a:cs typeface="Courier New" panose="02070309020205020404" pitchFamily="49" charset="0"/>
              </a:rPr>
              <a:t>dstId</a:t>
            </a:r>
            <a:r>
              <a:rPr lang="en-US" altLang="zh-CN" sz="11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err="1">
                <a:solidFill>
                  <a:sysClr val="windowText" lastClr="000000"/>
                </a:solidFill>
                <a:latin typeface="Courier New" panose="02070309020205020404" pitchFamily="49" charset="0"/>
                <a:cs typeface="Courier New" panose="02070309020205020404" pitchFamily="49" charset="0"/>
              </a:rPr>
              <a:t>dstVal+tmp</a:t>
            </a:r>
            <a:r>
              <a:rPr lang="en-US" altLang="zh-CN" sz="11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100" kern="0" dirty="0">
                <a:solidFill>
                  <a:sysClr val="windowText" lastClr="000000"/>
                </a:solidFill>
                <a:latin typeface="Courier New" panose="02070309020205020404" pitchFamily="49" charset="0"/>
                <a:cs typeface="Courier New" panose="02070309020205020404" pitchFamily="49" charset="0"/>
              </a:rPr>
              <a:t> </a:t>
            </a:r>
            <a:r>
              <a:rPr lang="en-US" altLang="zh-CN" sz="1050" kern="0" dirty="0">
                <a:solidFill>
                  <a:schemeClr val="bg1">
                    <a:lumMod val="65000"/>
                  </a:schemeClr>
                </a:solidFill>
                <a:latin typeface="Courier New" panose="02070309020205020404" pitchFamily="49" charset="0"/>
                <a:cs typeface="Courier New" panose="02070309020205020404" pitchFamily="49" charset="0"/>
              </a:rPr>
              <a:t>8.</a:t>
            </a:r>
            <a:r>
              <a:rPr lang="en-US" altLang="zh-CN" sz="1100" kern="0" dirty="0">
                <a:solidFill>
                  <a:sysClr val="windowText" lastClr="000000"/>
                </a:solidFill>
                <a:latin typeface="Courier New" panose="02070309020205020404" pitchFamily="49" charset="0"/>
                <a:cs typeface="Courier New" panose="02070309020205020404" pitchFamily="49" charset="0"/>
              </a:rPr>
              <a:t>    bonus&lt;-</a:t>
            </a:r>
            <a:r>
              <a:rPr lang="en-US" altLang="zh-CN" sz="1100" b="1" kern="0" dirty="0">
                <a:solidFill>
                  <a:schemeClr val="accent3">
                    <a:lumMod val="75000"/>
                  </a:schemeClr>
                </a:solidFill>
                <a:latin typeface="Courier New" panose="02070309020205020404" pitchFamily="49" charset="0"/>
                <a:cs typeface="Courier New" panose="02070309020205020404" pitchFamily="49" charset="0"/>
              </a:rPr>
              <a:t>read</a:t>
            </a:r>
            <a:r>
              <a:rPr lang="en-US" altLang="zh-CN" sz="1100" kern="0" dirty="0">
                <a:solidFill>
                  <a:sysClr val="windowText" lastClr="000000"/>
                </a:solidFill>
                <a:latin typeface="Courier New" panose="02070309020205020404" pitchFamily="49" charset="0"/>
                <a:cs typeface="Courier New" panose="02070309020205020404" pitchFamily="49" charset="0"/>
              </a:rPr>
              <a:t>(Bonus, </a:t>
            </a:r>
            <a:r>
              <a:rPr lang="en-US" altLang="zh-CN" sz="11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1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100" b="1" kern="0" dirty="0">
                <a:solidFill>
                  <a:sysClr val="windowText" lastClr="000000"/>
                </a:solidFill>
                <a:latin typeface="Courier New" panose="02070309020205020404" pitchFamily="49" charset="0"/>
                <a:cs typeface="Courier New" panose="02070309020205020404" pitchFamily="49" charset="0"/>
              </a:rPr>
              <a:t> </a:t>
            </a:r>
            <a:r>
              <a:rPr lang="en-US" altLang="zh-CN" sz="1050" kern="0" dirty="0">
                <a:solidFill>
                  <a:schemeClr val="bg1">
                    <a:lumMod val="65000"/>
                  </a:schemeClr>
                </a:solidFill>
                <a:latin typeface="Courier New" panose="02070309020205020404" pitchFamily="49" charset="0"/>
                <a:cs typeface="Courier New" panose="02070309020205020404" pitchFamily="49" charset="0"/>
              </a:rPr>
              <a:t>9.</a:t>
            </a:r>
            <a:r>
              <a:rPr lang="en-US" altLang="zh-CN" sz="1100" b="1" kern="0" dirty="0">
                <a:solidFill>
                  <a:sysClr val="windowText" lastClr="000000"/>
                </a:solidFill>
                <a:latin typeface="Courier New" panose="02070309020205020404" pitchFamily="49" charset="0"/>
                <a:cs typeface="Courier New" panose="02070309020205020404" pitchFamily="49" charset="0"/>
              </a:rPr>
              <a:t>    </a:t>
            </a:r>
            <a:r>
              <a:rPr lang="en-US" altLang="zh-CN" sz="1100" b="1" kern="0" dirty="0">
                <a:solidFill>
                  <a:schemeClr val="accent5">
                    <a:lumMod val="75000"/>
                  </a:schemeClr>
                </a:solidFill>
                <a:latin typeface="Courier New" panose="02070309020205020404" pitchFamily="49" charset="0"/>
                <a:cs typeface="Courier New" panose="02070309020205020404" pitchFamily="49" charset="0"/>
              </a:rPr>
              <a:t>write</a:t>
            </a:r>
            <a:r>
              <a:rPr lang="en-US" altLang="zh-CN" sz="1100" kern="0" dirty="0">
                <a:solidFill>
                  <a:sysClr val="windowText" lastClr="000000"/>
                </a:solidFill>
                <a:latin typeface="Courier New" panose="02070309020205020404" pitchFamily="49" charset="0"/>
                <a:cs typeface="Courier New" panose="02070309020205020404" pitchFamily="49" charset="0"/>
              </a:rPr>
              <a:t>(Bonus, </a:t>
            </a:r>
            <a:r>
              <a:rPr lang="en-US" altLang="zh-CN" sz="11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100" kern="0" dirty="0">
                <a:solidFill>
                  <a:sysClr val="windowText" lastClr="000000"/>
                </a:solidFill>
                <a:latin typeface="Courier New" panose="02070309020205020404" pitchFamily="49" charset="0"/>
                <a:cs typeface="Courier New" panose="02070309020205020404" pitchFamily="49" charset="0"/>
              </a:rPr>
              <a:t>, bonus+1)</a:t>
            </a:r>
          </a:p>
          <a:p>
            <a:pPr defTabSz="914400">
              <a:defRPr/>
            </a:pPr>
            <a:r>
              <a:rPr lang="en-US" altLang="zh-CN" sz="1050" kern="0" dirty="0">
                <a:solidFill>
                  <a:schemeClr val="bg1">
                    <a:lumMod val="65000"/>
                  </a:schemeClr>
                </a:solidFill>
                <a:latin typeface="Courier New" panose="02070309020205020404" pitchFamily="49" charset="0"/>
                <a:cs typeface="Courier New" panose="02070309020205020404" pitchFamily="49" charset="0"/>
              </a:rPr>
              <a:t>10.</a:t>
            </a:r>
            <a:r>
              <a:rPr lang="en-US" altLang="zh-CN" sz="1100" kern="0" dirty="0">
                <a:solidFill>
                  <a:sysClr val="windowText" lastClr="000000"/>
                </a:solidFill>
                <a:latin typeface="Courier New" panose="02070309020205020404" pitchFamily="49" charset="0"/>
                <a:cs typeface="Courier New" panose="02070309020205020404" pitchFamily="49" charset="0"/>
              </a:rPr>
              <a:t> }</a:t>
            </a:r>
            <a:endParaRPr lang="zh-CN" altLang="en-US" sz="1100" kern="0" dirty="0">
              <a:solidFill>
                <a:sysClr val="windowText" lastClr="000000"/>
              </a:solidFill>
              <a:latin typeface="Courier New" panose="02070309020205020404" pitchFamily="49" charset="0"/>
              <a:cs typeface="Courier New" panose="02070309020205020404" pitchFamily="49" charset="0"/>
            </a:endParaRPr>
          </a:p>
        </p:txBody>
      </p:sp>
      <p:sp>
        <p:nvSpPr>
          <p:cNvPr id="5" name="Rectangle 4"/>
          <p:cNvSpPr/>
          <p:nvPr/>
        </p:nvSpPr>
        <p:spPr>
          <a:xfrm>
            <a:off x="827334" y="2005371"/>
            <a:ext cx="2272225" cy="307777"/>
          </a:xfrm>
          <a:prstGeom prst="rect">
            <a:avLst/>
          </a:prstGeom>
        </p:spPr>
        <p:txBody>
          <a:bodyPr wrap="none">
            <a:spAutoFit/>
          </a:bodyPr>
          <a:lstStyle/>
          <a:p>
            <a:r>
              <a:rPr lang="en-US" altLang="zh-CN" sz="1400" b="1" i="1" dirty="0">
                <a:solidFill>
                  <a:srgbClr val="00B050"/>
                </a:solidFill>
              </a:rPr>
              <a:t>INPUT: transaction program</a:t>
            </a:r>
            <a:endParaRPr lang="zh-CN" altLang="en-US" sz="1400" i="1" dirty="0">
              <a:solidFill>
                <a:srgbClr val="00B050"/>
              </a:solidFill>
            </a:endParaRPr>
          </a:p>
        </p:txBody>
      </p:sp>
      <p:sp>
        <p:nvSpPr>
          <p:cNvPr id="42" name="Rectangle 41"/>
          <p:cNvSpPr/>
          <p:nvPr/>
        </p:nvSpPr>
        <p:spPr>
          <a:xfrm>
            <a:off x="5243995" y="1987900"/>
            <a:ext cx="2270622" cy="307777"/>
          </a:xfrm>
          <a:prstGeom prst="rect">
            <a:avLst/>
          </a:prstGeom>
        </p:spPr>
        <p:txBody>
          <a:bodyPr wrap="none">
            <a:spAutoFit/>
          </a:bodyPr>
          <a:lstStyle/>
          <a:p>
            <a:r>
              <a:rPr lang="en-US" altLang="zh-CN" sz="1400" b="1" i="1" dirty="0">
                <a:solidFill>
                  <a:srgbClr val="00B050"/>
                </a:solidFill>
              </a:rPr>
              <a:t>OUTPUT: dependency graph</a:t>
            </a:r>
            <a:endParaRPr lang="zh-CN" altLang="en-US" sz="1400" i="1" dirty="0">
              <a:solidFill>
                <a:srgbClr val="00B050"/>
              </a:solidFill>
            </a:endParaRPr>
          </a:p>
        </p:txBody>
      </p:sp>
      <p:sp>
        <p:nvSpPr>
          <p:cNvPr id="3" name="Rounded Rectangle 2"/>
          <p:cNvSpPr/>
          <p:nvPr/>
        </p:nvSpPr>
        <p:spPr>
          <a:xfrm>
            <a:off x="912395" y="2580578"/>
            <a:ext cx="618695" cy="156358"/>
          </a:xfrm>
          <a:prstGeom prst="roundRect">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3" name="Rounded Rectangle 42"/>
          <p:cNvSpPr/>
          <p:nvPr/>
        </p:nvSpPr>
        <p:spPr>
          <a:xfrm>
            <a:off x="2736360" y="2919190"/>
            <a:ext cx="618695" cy="156358"/>
          </a:xfrm>
          <a:prstGeom prst="roundRect">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4" name="Rounded Rectangle 43"/>
          <p:cNvSpPr/>
          <p:nvPr/>
        </p:nvSpPr>
        <p:spPr>
          <a:xfrm>
            <a:off x="2143608" y="3413447"/>
            <a:ext cx="618695" cy="156358"/>
          </a:xfrm>
          <a:prstGeom prst="roundRect">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787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barn(inVertical)">
                                      <p:cBhvr>
                                        <p:cTn id="65" dur="500"/>
                                        <p:tgtEl>
                                          <p:spTgt spid="29"/>
                                        </p:tgtEl>
                                      </p:cBhvr>
                                    </p:animEffect>
                                  </p:childTnLst>
                                </p:cTn>
                              </p:par>
                              <p:par>
                                <p:cTn id="66" presetID="16" presetClass="entr" presetSubtype="21" fill="hold"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barn(inVertical)">
                                      <p:cBhvr>
                                        <p:cTn id="68" dur="500"/>
                                        <p:tgtEl>
                                          <p:spTgt spid="27"/>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barn(inVertical)">
                                      <p:cBhvr>
                                        <p:cTn id="71" dur="500"/>
                                        <p:tgtEl>
                                          <p:spTgt spid="40"/>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barn(inVertical)">
                                      <p:cBhvr>
                                        <p:cTn id="76" dur="500"/>
                                        <p:tgtEl>
                                          <p:spTgt spid="43"/>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barn(inVertical)">
                                      <p:cBhvr>
                                        <p:cTn id="79" dur="500"/>
                                        <p:tgtEl>
                                          <p:spTgt spid="44"/>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barn(inVertical)">
                                      <p:cBhvr>
                                        <p:cTn id="84" dur="500"/>
                                        <p:tgtEl>
                                          <p:spTgt spid="3"/>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43"/>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44"/>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barn(inVertical)">
                                      <p:cBhvr>
                                        <p:cTn id="97" dur="500"/>
                                        <p:tgtEl>
                                          <p:spTgt spid="9"/>
                                        </p:tgtEl>
                                      </p:cBhvr>
                                    </p:animEffect>
                                  </p:childTnLst>
                                </p:cTn>
                              </p:par>
                              <p:par>
                                <p:cTn id="98" presetID="16" presetClass="entr" presetSubtype="21" fill="hold" nodeType="with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barn(inVertical)">
                                      <p:cBhvr>
                                        <p:cTn id="100" dur="500"/>
                                        <p:tgtEl>
                                          <p:spTgt spid="26"/>
                                        </p:tgtEl>
                                      </p:cBhvr>
                                    </p:animEffect>
                                  </p:childTnLst>
                                </p:cTn>
                              </p:par>
                              <p:par>
                                <p:cTn id="101" presetID="16" presetClass="entr" presetSubtype="21" fill="hold" nodeType="withEffect">
                                  <p:stCondLst>
                                    <p:cond delay="0"/>
                                  </p:stCondLst>
                                  <p:childTnLst>
                                    <p:set>
                                      <p:cBhvr>
                                        <p:cTn id="102" dur="1" fill="hold">
                                          <p:stCondLst>
                                            <p:cond delay="0"/>
                                          </p:stCondLst>
                                        </p:cTn>
                                        <p:tgtEl>
                                          <p:spTgt spid="8"/>
                                        </p:tgtEl>
                                        <p:attrNameLst>
                                          <p:attrName>style.visibility</p:attrName>
                                        </p:attrNameLst>
                                      </p:cBhvr>
                                      <p:to>
                                        <p:strVal val="visible"/>
                                      </p:to>
                                    </p:set>
                                    <p:animEffect transition="in" filter="barn(inVertical)">
                                      <p:cBhvr>
                                        <p:cTn id="103" dur="500"/>
                                        <p:tgtEl>
                                          <p:spTgt spid="8"/>
                                        </p:tgtEl>
                                      </p:cBhvr>
                                    </p:animEffect>
                                  </p:childTnLst>
                                </p:cTn>
                              </p:par>
                              <p:par>
                                <p:cTn id="104" presetID="16" presetClass="entr" presetSubtype="21" fill="hold" nodeType="with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barn(inVertical)">
                                      <p:cBhvr>
                                        <p:cTn id="106" dur="500"/>
                                        <p:tgtEl>
                                          <p:spTgt spid="7"/>
                                        </p:tgtEl>
                                      </p:cBhvr>
                                    </p:animEffect>
                                  </p:childTnLst>
                                </p:cTn>
                              </p:par>
                              <p:par>
                                <p:cTn id="107" presetID="16" presetClass="entr" presetSubtype="21" fill="hold" nodeType="with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barn(inVertical)">
                                      <p:cBhvr>
                                        <p:cTn id="109" dur="500"/>
                                        <p:tgtEl>
                                          <p:spTgt spid="28"/>
                                        </p:tgtEl>
                                      </p:cBhvr>
                                    </p:animEffect>
                                  </p:childTnLst>
                                </p:cTn>
                              </p:par>
                              <p:par>
                                <p:cTn id="110" presetID="16" presetClass="entr" presetSubtype="21" fill="hold"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barn(inVertical)">
                                      <p:cBhvr>
                                        <p:cTn id="112" dur="500"/>
                                        <p:tgtEl>
                                          <p:spTgt spid="30"/>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barn(inVertical)">
                                      <p:cBhvr>
                                        <p:cTn id="1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1" grpId="0"/>
      <p:bldP spid="32" grpId="0"/>
      <p:bldP spid="33" grpId="0"/>
      <p:bldP spid="34" grpId="0"/>
      <p:bldP spid="35" grpId="0"/>
      <p:bldP spid="36" grpId="0"/>
      <p:bldP spid="37" grpId="0"/>
      <p:bldP spid="38" grpId="0"/>
      <p:bldP spid="40" grpId="0"/>
      <p:bldP spid="41" grpId="0"/>
      <p:bldP spid="39" grpId="0"/>
      <p:bldP spid="5" grpId="0"/>
      <p:bldP spid="42" grpId="0"/>
      <p:bldP spid="3" grpId="0" animBg="1"/>
      <p:bldP spid="3" grpId="1" animBg="1"/>
      <p:bldP spid="43" grpId="0" animBg="1"/>
      <p:bldP spid="43" grpId="1" animBg="1"/>
      <p:bldP spid="44" grpId="0" animBg="1"/>
      <p:bldP spid="44"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a:t>Read Phase</a:t>
            </a:r>
          </a:p>
        </p:txBody>
      </p:sp>
      <p:sp>
        <p:nvSpPr>
          <p:cNvPr id="4" name="Slide Number Placeholder 3"/>
          <p:cNvSpPr>
            <a:spLocks noGrp="1"/>
          </p:cNvSpPr>
          <p:nvPr>
            <p:ph type="sldNum" sz="quarter" idx="12"/>
          </p:nvPr>
        </p:nvSpPr>
        <p:spPr/>
        <p:txBody>
          <a:bodyPr/>
          <a:lstStyle/>
          <a:p>
            <a:fld id="{2066355A-084C-D24E-9AD2-7E4FC41EA627}" type="slidenum">
              <a:rPr lang="en-US" smtClean="0"/>
              <a:t>48</a:t>
            </a:fld>
            <a:endParaRPr lang="en-US"/>
          </a:p>
        </p:txBody>
      </p:sp>
      <p:sp>
        <p:nvSpPr>
          <p:cNvPr id="56" name="Rectangle 55"/>
          <p:cNvSpPr/>
          <p:nvPr/>
        </p:nvSpPr>
        <p:spPr>
          <a:xfrm>
            <a:off x="239993" y="1879839"/>
            <a:ext cx="4845340" cy="1200329"/>
          </a:xfrm>
          <a:prstGeom prst="rect">
            <a:avLst/>
          </a:prstGeom>
        </p:spPr>
        <p:txBody>
          <a:bodyPr wrap="square">
            <a:spAutoFit/>
          </a:bodyPr>
          <a:lstStyle/>
          <a:p>
            <a:r>
              <a:rPr lang="en-US" altLang="zh-CN" dirty="0"/>
              <a:t>During the </a:t>
            </a:r>
            <a:r>
              <a:rPr lang="en-US" altLang="zh-CN" b="1" i="1" dirty="0">
                <a:solidFill>
                  <a:srgbClr val="FF0000"/>
                </a:solidFill>
              </a:rPr>
              <a:t>read phase</a:t>
            </a:r>
            <a:r>
              <a:rPr lang="en-US" altLang="zh-CN" dirty="0"/>
              <a:t>, transaction healing maintains a lightweight transaction-local access cache to keep track of the runtime behavior of each operation in the transaction.</a:t>
            </a:r>
            <a:endParaRPr lang="zh-CN" altLang="en-US" dirty="0"/>
          </a:p>
        </p:txBody>
      </p:sp>
      <p:sp>
        <p:nvSpPr>
          <p:cNvPr id="91" name="TextBox 90"/>
          <p:cNvSpPr txBox="1"/>
          <p:nvPr/>
        </p:nvSpPr>
        <p:spPr>
          <a:xfrm>
            <a:off x="5085334" y="1828421"/>
            <a:ext cx="3887603" cy="1923604"/>
          </a:xfrm>
          <a:prstGeom prst="rect">
            <a:avLst/>
          </a:prstGeom>
          <a:noFill/>
        </p:spPr>
        <p:txBody>
          <a:bodyPr wrap="none" rtlCol="0">
            <a:spAutoFit/>
          </a:bodyPr>
          <a:lstStyle/>
          <a:p>
            <a:pPr defTabSz="914400">
              <a:defRPr/>
            </a:pPr>
            <a:r>
              <a:rPr lang="en-US" altLang="zh-CN" sz="1200" kern="0" dirty="0">
                <a:solidFill>
                  <a:schemeClr val="bg1">
                    <a:lumMod val="65000"/>
                  </a:schemeClr>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1.</a:t>
            </a:r>
            <a:r>
              <a:rPr lang="en-US" altLang="zh-CN" sz="1200" kern="0" dirty="0">
                <a:solidFill>
                  <a:schemeClr val="bg1">
                    <a:lumMod val="65000"/>
                  </a:schemeClr>
                </a:solidFill>
                <a:latin typeface="Courier New" panose="02070309020205020404" pitchFamily="49" charset="0"/>
                <a:cs typeface="Courier New" panose="02070309020205020404" pitchFamily="49" charset="0"/>
              </a:rPr>
              <a:t> </a:t>
            </a:r>
            <a:r>
              <a:rPr lang="en-US" altLang="zh-CN" sz="1200" b="1" kern="0" dirty="0">
                <a:solidFill>
                  <a:sysClr val="windowText" lastClr="000000"/>
                </a:solidFill>
                <a:latin typeface="Courier New" panose="02070309020205020404" pitchFamily="49" charset="0"/>
                <a:cs typeface="Courier New" panose="02070309020205020404" pitchFamily="49" charset="0"/>
              </a:rPr>
              <a:t>PROCEDURE</a:t>
            </a:r>
            <a:r>
              <a:rPr lang="en-US" altLang="zh-CN" sz="1200" kern="0" dirty="0">
                <a:solidFill>
                  <a:sysClr val="windowText" lastClr="000000"/>
                </a:solidFill>
                <a:latin typeface="Courier New" panose="02070309020205020404" pitchFamily="49" charset="0"/>
                <a:cs typeface="Courier New" panose="02070309020205020404" pitchFamily="49" charset="0"/>
              </a:rPr>
              <a:t> Transfer(</a:t>
            </a:r>
            <a:r>
              <a:rPr lang="en-US" altLang="zh-CN" sz="12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200" kern="0" dirty="0">
                <a:solidFill>
                  <a:sysClr val="windowText" lastClr="000000"/>
                </a:solidFill>
                <a:latin typeface="Courier New" panose="02070309020205020404" pitchFamily="49" charset="0"/>
                <a:cs typeface="Courier New" panose="02070309020205020404" pitchFamily="49" charset="0"/>
              </a:rPr>
              <a:t>){</a:t>
            </a:r>
            <a:endParaRPr lang="en-US" altLang="zh-CN" sz="1200" i="1" kern="0" dirty="0">
              <a:solidFill>
                <a:sysClr val="windowText" lastClr="000000"/>
              </a:solidFill>
              <a:latin typeface="Courier New" panose="02070309020205020404" pitchFamily="49" charset="0"/>
              <a:cs typeface="Courier New" panose="02070309020205020404" pitchFamily="49" charset="0"/>
            </a:endParaRPr>
          </a:p>
          <a:p>
            <a:pPr defTabSz="914400">
              <a:defRPr/>
            </a:pP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2.</a:t>
            </a: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200" kern="0" dirty="0" err="1">
                <a:solidFill>
                  <a:sysClr val="windowText" lastClr="000000"/>
                </a:solidFill>
                <a:latin typeface="Courier New" panose="02070309020205020404" pitchFamily="49" charset="0"/>
                <a:cs typeface="Courier New" panose="02070309020205020404" pitchFamily="49" charset="0"/>
              </a:rPr>
              <a:t>dstId</a:t>
            </a:r>
            <a:r>
              <a:rPr lang="en-US" altLang="zh-CN" sz="1200" kern="0" dirty="0">
                <a:solidFill>
                  <a:sysClr val="windowText" lastClr="000000"/>
                </a:solidFill>
                <a:latin typeface="Courier New" panose="02070309020205020404" pitchFamily="49" charset="0"/>
                <a:cs typeface="Courier New" panose="02070309020205020404" pitchFamily="49" charset="0"/>
              </a:rPr>
              <a:t>&lt;-</a:t>
            </a:r>
            <a:r>
              <a:rPr lang="en-US" altLang="zh-CN" sz="1200" b="1" kern="0" dirty="0">
                <a:solidFill>
                  <a:schemeClr val="accent3">
                    <a:lumMod val="75000"/>
                  </a:schemeClr>
                </a:solidFill>
                <a:latin typeface="Courier New" panose="02070309020205020404" pitchFamily="49" charset="0"/>
                <a:cs typeface="Courier New" panose="02070309020205020404" pitchFamily="49" charset="0"/>
              </a:rPr>
              <a:t>read</a:t>
            </a:r>
            <a:r>
              <a:rPr lang="en-US" altLang="zh-CN" sz="1200" kern="0" dirty="0">
                <a:solidFill>
                  <a:sysClr val="windowText" lastClr="000000"/>
                </a:solidFill>
                <a:latin typeface="Courier New" panose="02070309020205020404" pitchFamily="49" charset="0"/>
                <a:cs typeface="Courier New" panose="02070309020205020404" pitchFamily="49" charset="0"/>
              </a:rPr>
              <a:t>(Client, </a:t>
            </a:r>
            <a:r>
              <a:rPr lang="en-US" altLang="zh-CN" sz="12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2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3.</a:t>
            </a: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200" kern="0" dirty="0" err="1">
                <a:solidFill>
                  <a:sysClr val="windowText" lastClr="000000"/>
                </a:solidFill>
                <a:latin typeface="Courier New" panose="02070309020205020404" pitchFamily="49" charset="0"/>
                <a:cs typeface="Courier New" panose="02070309020205020404" pitchFamily="49" charset="0"/>
              </a:rPr>
              <a:t>srcVal</a:t>
            </a:r>
            <a:r>
              <a:rPr lang="en-US" altLang="zh-CN" sz="1200" kern="0" dirty="0">
                <a:solidFill>
                  <a:sysClr val="windowText" lastClr="000000"/>
                </a:solidFill>
                <a:latin typeface="Courier New" panose="02070309020205020404" pitchFamily="49" charset="0"/>
                <a:cs typeface="Courier New" panose="02070309020205020404" pitchFamily="49" charset="0"/>
              </a:rPr>
              <a:t>&lt;-</a:t>
            </a:r>
            <a:r>
              <a:rPr lang="en-US" altLang="zh-CN" sz="1200" b="1" kern="0" dirty="0">
                <a:solidFill>
                  <a:schemeClr val="accent3">
                    <a:lumMod val="75000"/>
                  </a:schemeClr>
                </a:solidFill>
                <a:latin typeface="Courier New" panose="02070309020205020404" pitchFamily="49" charset="0"/>
                <a:cs typeface="Courier New" panose="02070309020205020404" pitchFamily="49" charset="0"/>
              </a:rPr>
              <a:t>read</a:t>
            </a:r>
            <a:r>
              <a:rPr lang="en-US" altLang="zh-CN" sz="1200" kern="0" dirty="0">
                <a:solidFill>
                  <a:sysClr val="windowText" lastClr="000000"/>
                </a:solidFill>
                <a:latin typeface="Courier New" panose="02070309020205020404" pitchFamily="49" charset="0"/>
                <a:cs typeface="Courier New" panose="02070309020205020404" pitchFamily="49" charset="0"/>
              </a:rPr>
              <a:t>(Balance, </a:t>
            </a:r>
            <a:r>
              <a:rPr lang="en-US" altLang="zh-CN" sz="12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2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4.</a:t>
            </a: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200" kern="0" dirty="0" err="1">
                <a:solidFill>
                  <a:sysClr val="windowText" lastClr="000000"/>
                </a:solidFill>
                <a:latin typeface="Courier New" panose="02070309020205020404" pitchFamily="49" charset="0"/>
                <a:cs typeface="Courier New" panose="02070309020205020404" pitchFamily="49" charset="0"/>
              </a:rPr>
              <a:t>dstVal</a:t>
            </a:r>
            <a:r>
              <a:rPr lang="en-US" altLang="zh-CN" sz="1200" kern="0" dirty="0">
                <a:solidFill>
                  <a:sysClr val="windowText" lastClr="000000"/>
                </a:solidFill>
                <a:latin typeface="Courier New" panose="02070309020205020404" pitchFamily="49" charset="0"/>
                <a:cs typeface="Courier New" panose="02070309020205020404" pitchFamily="49" charset="0"/>
              </a:rPr>
              <a:t>&lt;-</a:t>
            </a:r>
            <a:r>
              <a:rPr lang="en-US" altLang="zh-CN" sz="1200" b="1" kern="0" dirty="0">
                <a:solidFill>
                  <a:schemeClr val="accent3">
                    <a:lumMod val="75000"/>
                  </a:schemeClr>
                </a:solidFill>
                <a:latin typeface="Courier New" panose="02070309020205020404" pitchFamily="49" charset="0"/>
                <a:cs typeface="Courier New" panose="02070309020205020404" pitchFamily="49" charset="0"/>
              </a:rPr>
              <a:t>read</a:t>
            </a:r>
            <a:r>
              <a:rPr lang="en-US" altLang="zh-CN" sz="1200" kern="0" dirty="0">
                <a:solidFill>
                  <a:sysClr val="windowText" lastClr="000000"/>
                </a:solidFill>
                <a:latin typeface="Courier New" panose="02070309020205020404" pitchFamily="49" charset="0"/>
                <a:cs typeface="Courier New" panose="02070309020205020404" pitchFamily="49" charset="0"/>
              </a:rPr>
              <a:t>(Balance, </a:t>
            </a:r>
            <a:r>
              <a:rPr lang="en-US" altLang="zh-CN" sz="1200" kern="0" dirty="0" err="1">
                <a:solidFill>
                  <a:sysClr val="windowText" lastClr="000000"/>
                </a:solidFill>
                <a:latin typeface="Courier New" panose="02070309020205020404" pitchFamily="49" charset="0"/>
                <a:cs typeface="Courier New" panose="02070309020205020404" pitchFamily="49" charset="0"/>
              </a:rPr>
              <a:t>dstId</a:t>
            </a:r>
            <a:r>
              <a:rPr lang="en-US" altLang="zh-CN" sz="12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5.</a:t>
            </a: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200" kern="0" dirty="0" err="1">
                <a:solidFill>
                  <a:sysClr val="windowText" lastClr="000000"/>
                </a:solidFill>
                <a:latin typeface="Courier New" panose="02070309020205020404" pitchFamily="49" charset="0"/>
                <a:cs typeface="Courier New" panose="02070309020205020404" pitchFamily="49" charset="0"/>
              </a:rPr>
              <a:t>tmp</a:t>
            </a:r>
            <a:r>
              <a:rPr lang="en-US" altLang="zh-CN" sz="1200" kern="0" dirty="0">
                <a:solidFill>
                  <a:sysClr val="windowText" lastClr="000000"/>
                </a:solidFill>
                <a:latin typeface="Courier New" panose="02070309020205020404" pitchFamily="49" charset="0"/>
                <a:cs typeface="Courier New" panose="02070309020205020404" pitchFamily="49" charset="0"/>
              </a:rPr>
              <a:t>&lt;-0.01*</a:t>
            </a:r>
            <a:r>
              <a:rPr lang="en-US" altLang="zh-CN" sz="1200" kern="0" dirty="0" err="1">
                <a:solidFill>
                  <a:sysClr val="windowText" lastClr="000000"/>
                </a:solidFill>
                <a:latin typeface="Courier New" panose="02070309020205020404" pitchFamily="49" charset="0"/>
                <a:cs typeface="Courier New" panose="02070309020205020404" pitchFamily="49" charset="0"/>
              </a:rPr>
              <a:t>srcVal</a:t>
            </a:r>
            <a:endParaRPr lang="en-US" altLang="zh-CN" sz="1200" kern="0" dirty="0">
              <a:solidFill>
                <a:sysClr val="windowText" lastClr="000000"/>
              </a:solidFill>
              <a:latin typeface="Courier New" panose="02070309020205020404" pitchFamily="49" charset="0"/>
              <a:cs typeface="Courier New" panose="02070309020205020404" pitchFamily="49" charset="0"/>
            </a:endParaRPr>
          </a:p>
          <a:p>
            <a:pPr defTabSz="914400">
              <a:defRPr/>
            </a:pPr>
            <a:r>
              <a:rPr lang="en-US" altLang="zh-CN" sz="1200" b="1"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6.</a:t>
            </a:r>
            <a:r>
              <a:rPr lang="en-US" altLang="zh-CN" sz="1200" b="1" kern="0" dirty="0">
                <a:solidFill>
                  <a:sysClr val="windowText" lastClr="000000"/>
                </a:solidFill>
                <a:latin typeface="Courier New" panose="02070309020205020404" pitchFamily="49" charset="0"/>
                <a:cs typeface="Courier New" panose="02070309020205020404" pitchFamily="49" charset="0"/>
              </a:rPr>
              <a:t>    </a:t>
            </a:r>
            <a:r>
              <a:rPr lang="en-US" altLang="zh-CN" sz="1200" b="1" kern="0" dirty="0">
                <a:solidFill>
                  <a:schemeClr val="accent5">
                    <a:lumMod val="75000"/>
                  </a:schemeClr>
                </a:solidFill>
                <a:latin typeface="Courier New" panose="02070309020205020404" pitchFamily="49" charset="0"/>
                <a:cs typeface="Courier New" panose="02070309020205020404" pitchFamily="49" charset="0"/>
              </a:rPr>
              <a:t>write</a:t>
            </a:r>
            <a:r>
              <a:rPr lang="en-US" altLang="zh-CN" sz="1200" kern="0" dirty="0">
                <a:solidFill>
                  <a:sysClr val="windowText" lastClr="000000"/>
                </a:solidFill>
                <a:latin typeface="Courier New" panose="02070309020205020404" pitchFamily="49" charset="0"/>
                <a:cs typeface="Courier New" panose="02070309020205020404" pitchFamily="49" charset="0"/>
              </a:rPr>
              <a:t>(Balance, </a:t>
            </a:r>
            <a:r>
              <a:rPr lang="en-US" altLang="zh-CN" sz="12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200" kern="0" dirty="0" err="1">
                <a:solidFill>
                  <a:sysClr val="windowText" lastClr="000000"/>
                </a:solidFill>
                <a:latin typeface="Courier New" panose="02070309020205020404" pitchFamily="49" charset="0"/>
                <a:cs typeface="Courier New" panose="02070309020205020404" pitchFamily="49" charset="0"/>
              </a:rPr>
              <a:t>srcVal-tmp</a:t>
            </a:r>
            <a:r>
              <a:rPr lang="en-US" altLang="zh-CN" sz="12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7.</a:t>
            </a: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200" b="1" kern="0" dirty="0">
                <a:solidFill>
                  <a:schemeClr val="accent5">
                    <a:lumMod val="75000"/>
                  </a:schemeClr>
                </a:solidFill>
                <a:latin typeface="Courier New" panose="02070309020205020404" pitchFamily="49" charset="0"/>
                <a:cs typeface="Courier New" panose="02070309020205020404" pitchFamily="49" charset="0"/>
              </a:rPr>
              <a:t>write</a:t>
            </a:r>
            <a:r>
              <a:rPr lang="en-US" altLang="zh-CN" sz="1200" kern="0" dirty="0">
                <a:solidFill>
                  <a:sysClr val="windowText" lastClr="000000"/>
                </a:solidFill>
                <a:latin typeface="Courier New" panose="02070309020205020404" pitchFamily="49" charset="0"/>
                <a:cs typeface="Courier New" panose="02070309020205020404" pitchFamily="49" charset="0"/>
              </a:rPr>
              <a:t>(Balance, </a:t>
            </a:r>
            <a:r>
              <a:rPr lang="en-US" altLang="zh-CN" sz="1200" kern="0" dirty="0" err="1">
                <a:solidFill>
                  <a:sysClr val="windowText" lastClr="000000"/>
                </a:solidFill>
                <a:latin typeface="Courier New" panose="02070309020205020404" pitchFamily="49" charset="0"/>
                <a:cs typeface="Courier New" panose="02070309020205020404" pitchFamily="49" charset="0"/>
              </a:rPr>
              <a:t>dstId</a:t>
            </a: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200" kern="0" dirty="0" err="1">
                <a:solidFill>
                  <a:sysClr val="windowText" lastClr="000000"/>
                </a:solidFill>
                <a:latin typeface="Courier New" panose="02070309020205020404" pitchFamily="49" charset="0"/>
                <a:cs typeface="Courier New" panose="02070309020205020404" pitchFamily="49" charset="0"/>
              </a:rPr>
              <a:t>dstVal+tmp</a:t>
            </a:r>
            <a:r>
              <a:rPr lang="en-US" altLang="zh-CN" sz="12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8.</a:t>
            </a:r>
            <a:r>
              <a:rPr lang="en-US" altLang="zh-CN" sz="1200" kern="0" dirty="0">
                <a:solidFill>
                  <a:sysClr val="windowText" lastClr="000000"/>
                </a:solidFill>
                <a:latin typeface="Courier New" panose="02070309020205020404" pitchFamily="49" charset="0"/>
                <a:cs typeface="Courier New" panose="02070309020205020404" pitchFamily="49" charset="0"/>
              </a:rPr>
              <a:t>    bonus&lt;-</a:t>
            </a:r>
            <a:r>
              <a:rPr lang="en-US" altLang="zh-CN" sz="1200" b="1" kern="0" dirty="0">
                <a:solidFill>
                  <a:schemeClr val="accent3">
                    <a:lumMod val="75000"/>
                  </a:schemeClr>
                </a:solidFill>
                <a:latin typeface="Courier New" panose="02070309020205020404" pitchFamily="49" charset="0"/>
                <a:cs typeface="Courier New" panose="02070309020205020404" pitchFamily="49" charset="0"/>
              </a:rPr>
              <a:t>read</a:t>
            </a:r>
            <a:r>
              <a:rPr lang="en-US" altLang="zh-CN" sz="1200" kern="0" dirty="0">
                <a:solidFill>
                  <a:sysClr val="windowText" lastClr="000000"/>
                </a:solidFill>
                <a:latin typeface="Courier New" panose="02070309020205020404" pitchFamily="49" charset="0"/>
                <a:cs typeface="Courier New" panose="02070309020205020404" pitchFamily="49" charset="0"/>
              </a:rPr>
              <a:t>(Bonus, </a:t>
            </a:r>
            <a:r>
              <a:rPr lang="en-US" altLang="zh-CN" sz="12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2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200" b="1"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9.</a:t>
            </a:r>
            <a:r>
              <a:rPr lang="en-US" altLang="zh-CN" sz="1200" b="1" kern="0" dirty="0">
                <a:solidFill>
                  <a:sysClr val="windowText" lastClr="000000"/>
                </a:solidFill>
                <a:latin typeface="Courier New" panose="02070309020205020404" pitchFamily="49" charset="0"/>
                <a:cs typeface="Courier New" panose="02070309020205020404" pitchFamily="49" charset="0"/>
              </a:rPr>
              <a:t>    </a:t>
            </a:r>
            <a:r>
              <a:rPr lang="en-US" altLang="zh-CN" sz="1200" b="1" kern="0" dirty="0">
                <a:solidFill>
                  <a:schemeClr val="accent5">
                    <a:lumMod val="75000"/>
                  </a:schemeClr>
                </a:solidFill>
                <a:latin typeface="Courier New" panose="02070309020205020404" pitchFamily="49" charset="0"/>
                <a:cs typeface="Courier New" panose="02070309020205020404" pitchFamily="49" charset="0"/>
              </a:rPr>
              <a:t>write</a:t>
            </a:r>
            <a:r>
              <a:rPr lang="en-US" altLang="zh-CN" sz="1200" kern="0" dirty="0">
                <a:solidFill>
                  <a:sysClr val="windowText" lastClr="000000"/>
                </a:solidFill>
                <a:latin typeface="Courier New" panose="02070309020205020404" pitchFamily="49" charset="0"/>
                <a:cs typeface="Courier New" panose="02070309020205020404" pitchFamily="49" charset="0"/>
              </a:rPr>
              <a:t>(Bonus, </a:t>
            </a:r>
            <a:r>
              <a:rPr lang="en-US" altLang="zh-CN" sz="12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200" kern="0" dirty="0">
                <a:solidFill>
                  <a:sysClr val="windowText" lastClr="000000"/>
                </a:solidFill>
                <a:latin typeface="Courier New" panose="02070309020205020404" pitchFamily="49" charset="0"/>
                <a:cs typeface="Courier New" panose="02070309020205020404" pitchFamily="49" charset="0"/>
              </a:rPr>
              <a:t>, bonus+1)</a:t>
            </a:r>
          </a:p>
          <a:p>
            <a:pPr defTabSz="914400">
              <a:defRPr/>
            </a:pPr>
            <a:r>
              <a:rPr lang="en-US" altLang="zh-CN" sz="1100" kern="0" dirty="0">
                <a:solidFill>
                  <a:schemeClr val="bg1">
                    <a:lumMod val="65000"/>
                  </a:schemeClr>
                </a:solidFill>
                <a:latin typeface="Courier New" panose="02070309020205020404" pitchFamily="49" charset="0"/>
                <a:cs typeface="Courier New" panose="02070309020205020404" pitchFamily="49" charset="0"/>
              </a:rPr>
              <a:t>10.</a:t>
            </a:r>
            <a:r>
              <a:rPr lang="en-US" altLang="zh-CN" sz="1200" kern="0" dirty="0">
                <a:solidFill>
                  <a:sysClr val="windowText" lastClr="000000"/>
                </a:solidFill>
                <a:latin typeface="Courier New" panose="02070309020205020404" pitchFamily="49" charset="0"/>
                <a:cs typeface="Courier New" panose="02070309020205020404" pitchFamily="49" charset="0"/>
              </a:rPr>
              <a:t> }</a:t>
            </a:r>
            <a:endParaRPr lang="zh-CN" altLang="en-US" sz="1200" kern="0" dirty="0">
              <a:solidFill>
                <a:sysClr val="windowText" lastClr="000000"/>
              </a:solidFill>
              <a:latin typeface="Courier New" panose="02070309020205020404" pitchFamily="49" charset="0"/>
              <a:cs typeface="Courier New" panose="02070309020205020404" pitchFamily="49" charset="0"/>
            </a:endParaRPr>
          </a:p>
        </p:txBody>
      </p:sp>
      <p:cxnSp>
        <p:nvCxnSpPr>
          <p:cNvPr id="92" name="Straight Arrow Connector 91"/>
          <p:cNvCxnSpPr/>
          <p:nvPr/>
        </p:nvCxnSpPr>
        <p:spPr>
          <a:xfrm>
            <a:off x="4724399" y="4114312"/>
            <a:ext cx="517772" cy="29609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158553" y="3383625"/>
            <a:ext cx="1119217" cy="246221"/>
          </a:xfrm>
          <a:prstGeom prst="rect">
            <a:avLst/>
          </a:prstGeom>
          <a:noFill/>
        </p:spPr>
        <p:txBody>
          <a:bodyPr wrap="none" rtlCol="0">
            <a:spAutoFit/>
          </a:bodyPr>
          <a:lstStyle/>
          <a:p>
            <a:r>
              <a:rPr lang="en-US" altLang="zh-CN" sz="1000" b="1" i="1" u="sng" dirty="0">
                <a:latin typeface="Gill Sans MT" pitchFamily="34" charset="0"/>
              </a:rPr>
              <a:t>ACCESS CACHE</a:t>
            </a:r>
            <a:endParaRPr lang="zh-CN" altLang="en-US" sz="1000" b="1" i="1" u="sng" dirty="0">
              <a:latin typeface="Gill Sans MT" pitchFamily="34" charset="0"/>
            </a:endParaRPr>
          </a:p>
        </p:txBody>
      </p:sp>
      <p:sp>
        <p:nvSpPr>
          <p:cNvPr id="95" name="TextBox 94"/>
          <p:cNvSpPr txBox="1"/>
          <p:nvPr/>
        </p:nvSpPr>
        <p:spPr>
          <a:xfrm>
            <a:off x="6160076" y="3706866"/>
            <a:ext cx="1212191" cy="246221"/>
          </a:xfrm>
          <a:prstGeom prst="rect">
            <a:avLst/>
          </a:prstGeom>
          <a:noFill/>
        </p:spPr>
        <p:txBody>
          <a:bodyPr wrap="none" rtlCol="0">
            <a:spAutoFit/>
          </a:bodyPr>
          <a:lstStyle/>
          <a:p>
            <a:r>
              <a:rPr lang="en-US" altLang="zh-CN" sz="1000" b="1" i="1" u="sng" dirty="0">
                <a:latin typeface="Gill Sans MT" pitchFamily="34" charset="0"/>
              </a:rPr>
              <a:t>READ/WRITE SET</a:t>
            </a:r>
            <a:endParaRPr lang="zh-CN" altLang="en-US" sz="1000" b="1" i="1" u="sng" dirty="0">
              <a:latin typeface="Gill Sans MT" pitchFamily="34" charset="0"/>
            </a:endParaRPr>
          </a:p>
        </p:txBody>
      </p:sp>
      <p:cxnSp>
        <p:nvCxnSpPr>
          <p:cNvPr id="96" name="Straight Arrow Connector 95"/>
          <p:cNvCxnSpPr/>
          <p:nvPr/>
        </p:nvCxnSpPr>
        <p:spPr>
          <a:xfrm flipV="1">
            <a:off x="4737101" y="5205857"/>
            <a:ext cx="505071" cy="471644"/>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4712981" y="4686280"/>
            <a:ext cx="505072" cy="2085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4724399" y="5192454"/>
            <a:ext cx="517772" cy="233729"/>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3874295" y="3985343"/>
            <a:ext cx="668773" cy="230832"/>
          </a:xfrm>
          <a:prstGeom prst="rect">
            <a:avLst/>
          </a:prstGeom>
          <a:noFill/>
        </p:spPr>
        <p:txBody>
          <a:bodyPr wrap="none" rtlCol="0">
            <a:spAutoFit/>
          </a:bodyPr>
          <a:lstStyle/>
          <a:p>
            <a:r>
              <a:rPr lang="en-US" sz="900" dirty="0"/>
              <a:t>{                }</a:t>
            </a:r>
          </a:p>
        </p:txBody>
      </p:sp>
      <p:sp>
        <p:nvSpPr>
          <p:cNvPr id="100" name="TextBox 99"/>
          <p:cNvSpPr txBox="1"/>
          <p:nvPr/>
        </p:nvSpPr>
        <p:spPr>
          <a:xfrm>
            <a:off x="3874295" y="4253075"/>
            <a:ext cx="668773" cy="230832"/>
          </a:xfrm>
          <a:prstGeom prst="rect">
            <a:avLst/>
          </a:prstGeom>
          <a:noFill/>
        </p:spPr>
        <p:txBody>
          <a:bodyPr wrap="none" rtlCol="0">
            <a:spAutoFit/>
          </a:bodyPr>
          <a:lstStyle/>
          <a:p>
            <a:r>
              <a:rPr lang="en-US" sz="900" dirty="0"/>
              <a:t>{                }</a:t>
            </a:r>
          </a:p>
        </p:txBody>
      </p:sp>
      <p:sp>
        <p:nvSpPr>
          <p:cNvPr id="101" name="TextBox 100"/>
          <p:cNvSpPr txBox="1"/>
          <p:nvPr/>
        </p:nvSpPr>
        <p:spPr>
          <a:xfrm>
            <a:off x="3874295" y="4490546"/>
            <a:ext cx="668773" cy="230832"/>
          </a:xfrm>
          <a:prstGeom prst="rect">
            <a:avLst/>
          </a:prstGeom>
          <a:noFill/>
        </p:spPr>
        <p:txBody>
          <a:bodyPr wrap="none" rtlCol="0">
            <a:spAutoFit/>
          </a:bodyPr>
          <a:lstStyle/>
          <a:p>
            <a:r>
              <a:rPr lang="en-US" sz="900" dirty="0"/>
              <a:t>{                }</a:t>
            </a:r>
          </a:p>
        </p:txBody>
      </p:sp>
      <p:sp>
        <p:nvSpPr>
          <p:cNvPr id="102" name="TextBox 101"/>
          <p:cNvSpPr txBox="1"/>
          <p:nvPr/>
        </p:nvSpPr>
        <p:spPr>
          <a:xfrm>
            <a:off x="3874295" y="4773204"/>
            <a:ext cx="668773" cy="230832"/>
          </a:xfrm>
          <a:prstGeom prst="rect">
            <a:avLst/>
          </a:prstGeom>
          <a:noFill/>
        </p:spPr>
        <p:txBody>
          <a:bodyPr wrap="none" rtlCol="0">
            <a:spAutoFit/>
          </a:bodyPr>
          <a:lstStyle/>
          <a:p>
            <a:r>
              <a:rPr lang="en-US" sz="900" dirty="0"/>
              <a:t>{                }</a:t>
            </a:r>
          </a:p>
        </p:txBody>
      </p:sp>
      <p:sp>
        <p:nvSpPr>
          <p:cNvPr id="103" name="TextBox 102"/>
          <p:cNvSpPr txBox="1"/>
          <p:nvPr/>
        </p:nvSpPr>
        <p:spPr>
          <a:xfrm>
            <a:off x="3874295" y="5009944"/>
            <a:ext cx="668773" cy="230832"/>
          </a:xfrm>
          <a:prstGeom prst="rect">
            <a:avLst/>
          </a:prstGeom>
          <a:noFill/>
        </p:spPr>
        <p:txBody>
          <a:bodyPr wrap="none" rtlCol="0">
            <a:spAutoFit/>
          </a:bodyPr>
          <a:lstStyle/>
          <a:p>
            <a:r>
              <a:rPr lang="en-US" sz="900" dirty="0"/>
              <a:t>{                }</a:t>
            </a:r>
          </a:p>
        </p:txBody>
      </p:sp>
      <p:sp>
        <p:nvSpPr>
          <p:cNvPr id="104" name="TextBox 103"/>
          <p:cNvSpPr txBox="1"/>
          <p:nvPr/>
        </p:nvSpPr>
        <p:spPr>
          <a:xfrm>
            <a:off x="3874295" y="5299149"/>
            <a:ext cx="668773" cy="230832"/>
          </a:xfrm>
          <a:prstGeom prst="rect">
            <a:avLst/>
          </a:prstGeom>
          <a:noFill/>
        </p:spPr>
        <p:txBody>
          <a:bodyPr wrap="none" rtlCol="0">
            <a:spAutoFit/>
          </a:bodyPr>
          <a:lstStyle/>
          <a:p>
            <a:r>
              <a:rPr lang="en-US" sz="900" dirty="0"/>
              <a:t>{                }</a:t>
            </a:r>
          </a:p>
        </p:txBody>
      </p:sp>
      <p:sp>
        <p:nvSpPr>
          <p:cNvPr id="105" name="TextBox 104"/>
          <p:cNvSpPr txBox="1"/>
          <p:nvPr/>
        </p:nvSpPr>
        <p:spPr>
          <a:xfrm>
            <a:off x="3874295" y="5541481"/>
            <a:ext cx="668773" cy="230832"/>
          </a:xfrm>
          <a:prstGeom prst="rect">
            <a:avLst/>
          </a:prstGeom>
          <a:noFill/>
        </p:spPr>
        <p:txBody>
          <a:bodyPr wrap="none" rtlCol="0">
            <a:spAutoFit/>
          </a:bodyPr>
          <a:lstStyle/>
          <a:p>
            <a:r>
              <a:rPr lang="en-US" sz="900" dirty="0"/>
              <a:t>{                }</a:t>
            </a:r>
          </a:p>
        </p:txBody>
      </p:sp>
      <p:graphicFrame>
        <p:nvGraphicFramePr>
          <p:cNvPr id="106" name="Table 105"/>
          <p:cNvGraphicFramePr>
            <a:graphicFrameLocks noGrp="1"/>
          </p:cNvGraphicFramePr>
          <p:nvPr>
            <p:extLst/>
          </p:nvPr>
        </p:nvGraphicFramePr>
        <p:xfrm>
          <a:off x="460375" y="3667581"/>
          <a:ext cx="4267199" cy="2146705"/>
        </p:xfrm>
        <a:graphic>
          <a:graphicData uri="http://schemas.openxmlformats.org/drawingml/2006/table">
            <a:tbl>
              <a:tblPr firstRow="1" bandRow="1">
                <a:tableStyleId>{68D230F3-CF80-4859-8CE7-A43EE81993B5}</a:tableStyleId>
              </a:tblPr>
              <a:tblGrid>
                <a:gridCol w="918630">
                  <a:extLst>
                    <a:ext uri="{9D8B030D-6E8A-4147-A177-3AD203B41FA5}">
                      <a16:colId xmlns:a16="http://schemas.microsoft.com/office/drawing/2014/main" val="20000"/>
                    </a:ext>
                  </a:extLst>
                </a:gridCol>
                <a:gridCol w="918636">
                  <a:extLst>
                    <a:ext uri="{9D8B030D-6E8A-4147-A177-3AD203B41FA5}">
                      <a16:colId xmlns:a16="http://schemas.microsoft.com/office/drawing/2014/main" val="20001"/>
                    </a:ext>
                  </a:extLst>
                </a:gridCol>
                <a:gridCol w="765445">
                  <a:extLst>
                    <a:ext uri="{9D8B030D-6E8A-4147-A177-3AD203B41FA5}">
                      <a16:colId xmlns:a16="http://schemas.microsoft.com/office/drawing/2014/main" val="20002"/>
                    </a:ext>
                  </a:extLst>
                </a:gridCol>
                <a:gridCol w="770465">
                  <a:extLst>
                    <a:ext uri="{9D8B030D-6E8A-4147-A177-3AD203B41FA5}">
                      <a16:colId xmlns:a16="http://schemas.microsoft.com/office/drawing/2014/main" val="20003"/>
                    </a:ext>
                  </a:extLst>
                </a:gridCol>
                <a:gridCol w="894023">
                  <a:extLst>
                    <a:ext uri="{9D8B030D-6E8A-4147-A177-3AD203B41FA5}">
                      <a16:colId xmlns:a16="http://schemas.microsoft.com/office/drawing/2014/main" val="20004"/>
                    </a:ext>
                  </a:extLst>
                </a:gridCol>
              </a:tblGrid>
              <a:tr h="317955">
                <a:tc>
                  <a:txBody>
                    <a:bodyPr/>
                    <a:lstStyle/>
                    <a:p>
                      <a:pPr algn="ctr"/>
                      <a:r>
                        <a:rPr lang="en-US" altLang="zh-CN" sz="1100" baseline="0" dirty="0">
                          <a:latin typeface="+mj-lt"/>
                        </a:rPr>
                        <a:t>Bookmark</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i="0" dirty="0">
                          <a:latin typeface="+mj-lt"/>
                        </a:rPr>
                        <a:t>Inputs</a:t>
                      </a:r>
                      <a:endParaRPr lang="zh-CN" altLang="en-US" sz="110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i="0" dirty="0">
                          <a:latin typeface="+mj-lt"/>
                        </a:rPr>
                        <a:t>Updates</a:t>
                      </a:r>
                      <a:endParaRPr lang="zh-CN" altLang="en-US" sz="110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i="0" dirty="0">
                          <a:latin typeface="+mj-lt"/>
                        </a:rPr>
                        <a:t>Outputs</a:t>
                      </a:r>
                      <a:endParaRPr lang="zh-CN" altLang="en-US" sz="110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i="0" baseline="0" dirty="0">
                          <a:latin typeface="+mj-lt"/>
                        </a:rPr>
                        <a:t>Access set</a:t>
                      </a:r>
                      <a:endParaRPr lang="zh-CN" altLang="en-US" sz="110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8854">
                <a:tc>
                  <a:txBody>
                    <a:bodyPr/>
                    <a:lstStyle/>
                    <a:p>
                      <a:pPr algn="ctr"/>
                      <a:r>
                        <a:rPr lang="en-US" altLang="zh-CN" sz="1100" i="0" dirty="0">
                          <a:latin typeface="+mj-lt"/>
                        </a:rPr>
                        <a:t>Line </a:t>
                      </a:r>
                      <a:r>
                        <a:rPr lang="en-US" altLang="zh-CN" sz="1100" i="0" baseline="0" dirty="0">
                          <a:latin typeface="+mj-lt"/>
                        </a:rPr>
                        <a:t>2</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228854">
                <a:tc>
                  <a:txBody>
                    <a:bodyPr/>
                    <a:lstStyle/>
                    <a:p>
                      <a:pPr algn="ctr"/>
                      <a:r>
                        <a:rPr lang="en-US" altLang="zh-CN" sz="1100" i="0" dirty="0">
                          <a:latin typeface="+mj-lt"/>
                        </a:rPr>
                        <a:t>Line 3</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228854">
                <a:tc>
                  <a:txBody>
                    <a:bodyPr/>
                    <a:lstStyle/>
                    <a:p>
                      <a:pPr algn="ctr"/>
                      <a:r>
                        <a:rPr lang="en-US" altLang="zh-CN" sz="1100" i="0" dirty="0">
                          <a:latin typeface="+mj-lt"/>
                        </a:rPr>
                        <a:t>Line 4</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Dan</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1200</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0" dirty="0">
                          <a:latin typeface="+mj-lt"/>
                        </a:rPr>
                        <a:t>0xCCCC</a:t>
                      </a: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228854">
                <a:tc>
                  <a:txBody>
                    <a:bodyPr/>
                    <a:lstStyle/>
                    <a:p>
                      <a:pPr algn="ctr"/>
                      <a:r>
                        <a:rPr lang="en-US" altLang="zh-CN" sz="1100" i="0" dirty="0">
                          <a:latin typeface="+mj-lt"/>
                        </a:rPr>
                        <a:t>Line 6</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Amy,</a:t>
                      </a:r>
                      <a:r>
                        <a:rPr lang="en-US" altLang="zh-CN" sz="1100" b="0" i="1" baseline="0" dirty="0">
                          <a:latin typeface="+mj-lt"/>
                        </a:rPr>
                        <a:t> 1980</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1980</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0xBBBB</a:t>
                      </a: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4"/>
                  </a:ext>
                </a:extLst>
              </a:tr>
              <a:tr h="228854">
                <a:tc>
                  <a:txBody>
                    <a:bodyPr/>
                    <a:lstStyle/>
                    <a:p>
                      <a:pPr algn="ctr"/>
                      <a:r>
                        <a:rPr lang="en-US" altLang="zh-CN" sz="1100" i="0" dirty="0">
                          <a:latin typeface="+mj-lt"/>
                        </a:rPr>
                        <a:t>Line 7</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Dan, 1220</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1220</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0xCCCC</a:t>
                      </a: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274270">
                <a:tc>
                  <a:txBody>
                    <a:bodyPr/>
                    <a:lstStyle/>
                    <a:p>
                      <a:pPr algn="ctr"/>
                      <a:r>
                        <a:rPr lang="en-US" altLang="zh-CN" sz="1100" i="0" dirty="0">
                          <a:latin typeface="+mj-lt"/>
                        </a:rPr>
                        <a:t>Line 8</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Amy</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18</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0xDDDD</a:t>
                      </a: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6"/>
                  </a:ext>
                </a:extLst>
              </a:tr>
              <a:tr h="228854">
                <a:tc>
                  <a:txBody>
                    <a:bodyPr/>
                    <a:lstStyle/>
                    <a:p>
                      <a:pPr algn="ctr"/>
                      <a:r>
                        <a:rPr lang="en-US" altLang="zh-CN" sz="1100" i="0" dirty="0">
                          <a:latin typeface="+mj-lt"/>
                        </a:rPr>
                        <a:t>Line 9</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100" b="0" i="1" dirty="0">
                          <a:latin typeface="+mj-lt"/>
                        </a:rPr>
                        <a:t>Amy, 19</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100" b="0" i="1" dirty="0">
                          <a:latin typeface="+mj-lt"/>
                        </a:rPr>
                        <a:t>19</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100" b="0" i="1" dirty="0">
                          <a:latin typeface="+mj-lt"/>
                        </a:rPr>
                        <a:t>0xDDDD</a:t>
                      </a: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cxnSp>
        <p:nvCxnSpPr>
          <p:cNvPr id="107" name="Straight Arrow Connector 106"/>
          <p:cNvCxnSpPr/>
          <p:nvPr/>
        </p:nvCxnSpPr>
        <p:spPr>
          <a:xfrm>
            <a:off x="4724399" y="4387336"/>
            <a:ext cx="505072" cy="30339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4737101" y="4632759"/>
            <a:ext cx="480953" cy="30044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4737101" y="4937682"/>
            <a:ext cx="505071" cy="241074"/>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3" name="Rounded Rectangle 132"/>
          <p:cNvSpPr/>
          <p:nvPr/>
        </p:nvSpPr>
        <p:spPr>
          <a:xfrm>
            <a:off x="5113135" y="2048179"/>
            <a:ext cx="3755094" cy="189302"/>
          </a:xfrm>
          <a:prstGeom prst="roundRect">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4" name="Rounded Rectangle 133"/>
          <p:cNvSpPr/>
          <p:nvPr/>
        </p:nvSpPr>
        <p:spPr>
          <a:xfrm>
            <a:off x="5113135" y="2225979"/>
            <a:ext cx="3755094" cy="189302"/>
          </a:xfrm>
          <a:prstGeom prst="roundRect">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6" name="Rectangle 135"/>
          <p:cNvSpPr/>
          <p:nvPr/>
        </p:nvSpPr>
        <p:spPr>
          <a:xfrm>
            <a:off x="1613717" y="3979449"/>
            <a:ext cx="457176" cy="261610"/>
          </a:xfrm>
          <a:prstGeom prst="rect">
            <a:avLst/>
          </a:prstGeom>
        </p:spPr>
        <p:txBody>
          <a:bodyPr wrap="none">
            <a:spAutoFit/>
          </a:bodyPr>
          <a:lstStyle/>
          <a:p>
            <a:pPr algn="ctr"/>
            <a:r>
              <a:rPr lang="en-US" altLang="zh-CN" sz="1100" i="1" dirty="0"/>
              <a:t>Amy</a:t>
            </a:r>
            <a:endParaRPr lang="zh-CN" altLang="en-US" sz="1100" i="1" dirty="0"/>
          </a:p>
        </p:txBody>
      </p:sp>
      <p:sp>
        <p:nvSpPr>
          <p:cNvPr id="137" name="Rectangle 136"/>
          <p:cNvSpPr/>
          <p:nvPr/>
        </p:nvSpPr>
        <p:spPr>
          <a:xfrm>
            <a:off x="3249040" y="3981522"/>
            <a:ext cx="421910" cy="261610"/>
          </a:xfrm>
          <a:prstGeom prst="rect">
            <a:avLst/>
          </a:prstGeom>
        </p:spPr>
        <p:txBody>
          <a:bodyPr wrap="none">
            <a:spAutoFit/>
          </a:bodyPr>
          <a:lstStyle/>
          <a:p>
            <a:pPr algn="ctr"/>
            <a:r>
              <a:rPr lang="en-US" altLang="zh-CN" sz="1100" i="1" dirty="0"/>
              <a:t>Dan</a:t>
            </a:r>
            <a:endParaRPr lang="zh-CN" altLang="en-US" sz="1100" i="1" dirty="0"/>
          </a:p>
        </p:txBody>
      </p:sp>
      <p:sp>
        <p:nvSpPr>
          <p:cNvPr id="138" name="Rectangle 137"/>
          <p:cNvSpPr/>
          <p:nvPr/>
        </p:nvSpPr>
        <p:spPr>
          <a:xfrm>
            <a:off x="3961562" y="3981522"/>
            <a:ext cx="644727" cy="261610"/>
          </a:xfrm>
          <a:prstGeom prst="rect">
            <a:avLst/>
          </a:prstGeom>
        </p:spPr>
        <p:txBody>
          <a:bodyPr wrap="none">
            <a:spAutoFit/>
          </a:bodyPr>
          <a:lstStyle/>
          <a:p>
            <a:pPr algn="ctr"/>
            <a:r>
              <a:rPr lang="en-US" altLang="zh-CN" sz="1100" i="1" dirty="0"/>
              <a:t>0xAAAA</a:t>
            </a:r>
            <a:endParaRPr lang="zh-CN" altLang="en-US" sz="1100" dirty="0"/>
          </a:p>
        </p:txBody>
      </p:sp>
      <p:sp>
        <p:nvSpPr>
          <p:cNvPr id="139" name="Rectangle 138"/>
          <p:cNvSpPr/>
          <p:nvPr/>
        </p:nvSpPr>
        <p:spPr>
          <a:xfrm>
            <a:off x="1613717" y="4236485"/>
            <a:ext cx="457176" cy="261610"/>
          </a:xfrm>
          <a:prstGeom prst="rect">
            <a:avLst/>
          </a:prstGeom>
        </p:spPr>
        <p:txBody>
          <a:bodyPr wrap="none">
            <a:spAutoFit/>
          </a:bodyPr>
          <a:lstStyle/>
          <a:p>
            <a:r>
              <a:rPr lang="en-US" altLang="zh-CN" sz="1100" i="1" dirty="0"/>
              <a:t>Amy</a:t>
            </a:r>
            <a:endParaRPr lang="zh-CN" altLang="en-US" sz="1100" dirty="0"/>
          </a:p>
        </p:txBody>
      </p:sp>
      <p:graphicFrame>
        <p:nvGraphicFramePr>
          <p:cNvPr id="141" name="Table 140"/>
          <p:cNvGraphicFramePr>
            <a:graphicFrameLocks noGrp="1"/>
          </p:cNvGraphicFramePr>
          <p:nvPr>
            <p:extLst/>
          </p:nvPr>
        </p:nvGraphicFramePr>
        <p:xfrm>
          <a:off x="458482" y="3667987"/>
          <a:ext cx="4267199" cy="2146705"/>
        </p:xfrm>
        <a:graphic>
          <a:graphicData uri="http://schemas.openxmlformats.org/drawingml/2006/table">
            <a:tbl>
              <a:tblPr firstRow="1" bandRow="1">
                <a:tableStyleId>{68D230F3-CF80-4859-8CE7-A43EE81993B5}</a:tableStyleId>
              </a:tblPr>
              <a:tblGrid>
                <a:gridCol w="918630">
                  <a:extLst>
                    <a:ext uri="{9D8B030D-6E8A-4147-A177-3AD203B41FA5}">
                      <a16:colId xmlns:a16="http://schemas.microsoft.com/office/drawing/2014/main" val="20000"/>
                    </a:ext>
                  </a:extLst>
                </a:gridCol>
                <a:gridCol w="918636">
                  <a:extLst>
                    <a:ext uri="{9D8B030D-6E8A-4147-A177-3AD203B41FA5}">
                      <a16:colId xmlns:a16="http://schemas.microsoft.com/office/drawing/2014/main" val="20001"/>
                    </a:ext>
                  </a:extLst>
                </a:gridCol>
                <a:gridCol w="765445">
                  <a:extLst>
                    <a:ext uri="{9D8B030D-6E8A-4147-A177-3AD203B41FA5}">
                      <a16:colId xmlns:a16="http://schemas.microsoft.com/office/drawing/2014/main" val="20002"/>
                    </a:ext>
                  </a:extLst>
                </a:gridCol>
                <a:gridCol w="770465">
                  <a:extLst>
                    <a:ext uri="{9D8B030D-6E8A-4147-A177-3AD203B41FA5}">
                      <a16:colId xmlns:a16="http://schemas.microsoft.com/office/drawing/2014/main" val="20003"/>
                    </a:ext>
                  </a:extLst>
                </a:gridCol>
                <a:gridCol w="894023">
                  <a:extLst>
                    <a:ext uri="{9D8B030D-6E8A-4147-A177-3AD203B41FA5}">
                      <a16:colId xmlns:a16="http://schemas.microsoft.com/office/drawing/2014/main" val="20004"/>
                    </a:ext>
                  </a:extLst>
                </a:gridCol>
              </a:tblGrid>
              <a:tr h="317955">
                <a:tc>
                  <a:txBody>
                    <a:bodyPr/>
                    <a:lstStyle/>
                    <a:p>
                      <a:pPr algn="ctr"/>
                      <a:r>
                        <a:rPr lang="en-US" altLang="zh-CN" sz="1100" baseline="0" dirty="0">
                          <a:latin typeface="+mj-lt"/>
                        </a:rPr>
                        <a:t>Bookmark</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i="0" dirty="0">
                          <a:latin typeface="+mj-lt"/>
                        </a:rPr>
                        <a:t>Inputs</a:t>
                      </a:r>
                      <a:endParaRPr lang="zh-CN" altLang="en-US" sz="110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i="0" dirty="0">
                          <a:latin typeface="+mj-lt"/>
                        </a:rPr>
                        <a:t>Updates</a:t>
                      </a:r>
                      <a:endParaRPr lang="zh-CN" altLang="en-US" sz="110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i="0" dirty="0">
                          <a:latin typeface="+mj-lt"/>
                        </a:rPr>
                        <a:t>Outputs</a:t>
                      </a:r>
                      <a:endParaRPr lang="zh-CN" altLang="en-US" sz="110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i="0" baseline="0" dirty="0">
                          <a:latin typeface="+mj-lt"/>
                        </a:rPr>
                        <a:t>Access set</a:t>
                      </a:r>
                      <a:endParaRPr lang="zh-CN" altLang="en-US" sz="110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8854">
                <a:tc>
                  <a:txBody>
                    <a:bodyPr/>
                    <a:lstStyle/>
                    <a:p>
                      <a:pPr algn="ctr"/>
                      <a:r>
                        <a:rPr lang="en-US" altLang="zh-CN" sz="1100" i="0" dirty="0">
                          <a:latin typeface="+mj-lt"/>
                        </a:rPr>
                        <a:t>Line </a:t>
                      </a:r>
                      <a:r>
                        <a:rPr lang="en-US" altLang="zh-CN" sz="1100" i="0" baseline="0" dirty="0">
                          <a:latin typeface="+mj-lt"/>
                        </a:rPr>
                        <a:t>2</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228854">
                <a:tc>
                  <a:txBody>
                    <a:bodyPr/>
                    <a:lstStyle/>
                    <a:p>
                      <a:pPr algn="ctr"/>
                      <a:r>
                        <a:rPr lang="en-US" altLang="zh-CN" sz="1100" i="0" dirty="0">
                          <a:latin typeface="+mj-lt"/>
                        </a:rPr>
                        <a:t>Line 3</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228854">
                <a:tc>
                  <a:txBody>
                    <a:bodyPr/>
                    <a:lstStyle/>
                    <a:p>
                      <a:pPr algn="ctr"/>
                      <a:r>
                        <a:rPr lang="en-US" altLang="zh-CN" sz="1100" i="0" dirty="0">
                          <a:latin typeface="+mj-lt"/>
                        </a:rPr>
                        <a:t>Line 4</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228854">
                <a:tc>
                  <a:txBody>
                    <a:bodyPr/>
                    <a:lstStyle/>
                    <a:p>
                      <a:pPr algn="ctr"/>
                      <a:r>
                        <a:rPr lang="en-US" altLang="zh-CN" sz="1100" i="0" dirty="0">
                          <a:latin typeface="+mj-lt"/>
                        </a:rPr>
                        <a:t>Line 6</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4"/>
                  </a:ext>
                </a:extLst>
              </a:tr>
              <a:tr h="228854">
                <a:tc>
                  <a:txBody>
                    <a:bodyPr/>
                    <a:lstStyle/>
                    <a:p>
                      <a:pPr algn="ctr"/>
                      <a:r>
                        <a:rPr lang="en-US" altLang="zh-CN" sz="1100" i="0" dirty="0">
                          <a:latin typeface="+mj-lt"/>
                        </a:rPr>
                        <a:t>Line 7</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274270">
                <a:tc>
                  <a:txBody>
                    <a:bodyPr/>
                    <a:lstStyle/>
                    <a:p>
                      <a:pPr algn="ctr"/>
                      <a:r>
                        <a:rPr lang="en-US" altLang="zh-CN" sz="1100" i="0" dirty="0">
                          <a:latin typeface="+mj-lt"/>
                        </a:rPr>
                        <a:t>Line 8</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6"/>
                  </a:ext>
                </a:extLst>
              </a:tr>
              <a:tr h="228854">
                <a:tc>
                  <a:txBody>
                    <a:bodyPr/>
                    <a:lstStyle/>
                    <a:p>
                      <a:pPr algn="ctr"/>
                      <a:r>
                        <a:rPr lang="en-US" altLang="zh-CN" sz="1100" i="0" dirty="0">
                          <a:latin typeface="+mj-lt"/>
                        </a:rPr>
                        <a:t>Line 9</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42" name="Rectangle 141"/>
          <p:cNvSpPr/>
          <p:nvPr/>
        </p:nvSpPr>
        <p:spPr>
          <a:xfrm>
            <a:off x="3220186" y="4247181"/>
            <a:ext cx="479618" cy="261610"/>
          </a:xfrm>
          <a:prstGeom prst="rect">
            <a:avLst/>
          </a:prstGeom>
        </p:spPr>
        <p:txBody>
          <a:bodyPr wrap="none">
            <a:spAutoFit/>
          </a:bodyPr>
          <a:lstStyle/>
          <a:p>
            <a:r>
              <a:rPr lang="en-US" altLang="zh-CN" sz="1100" i="1" dirty="0"/>
              <a:t>2000</a:t>
            </a:r>
            <a:endParaRPr lang="zh-CN" altLang="en-US" sz="1100" dirty="0"/>
          </a:p>
        </p:txBody>
      </p:sp>
      <p:sp>
        <p:nvSpPr>
          <p:cNvPr id="143" name="Rectangle 142"/>
          <p:cNvSpPr/>
          <p:nvPr/>
        </p:nvSpPr>
        <p:spPr>
          <a:xfrm>
            <a:off x="3959156" y="4247181"/>
            <a:ext cx="649537" cy="261610"/>
          </a:xfrm>
          <a:prstGeom prst="rect">
            <a:avLst/>
          </a:prstGeom>
        </p:spPr>
        <p:txBody>
          <a:bodyPr wrap="none">
            <a:spAutoFit/>
          </a:bodyPr>
          <a:lstStyle/>
          <a:p>
            <a:pPr algn="ctr" defTabSz="914400">
              <a:defRPr/>
            </a:pPr>
            <a:r>
              <a:rPr lang="en-US" altLang="zh-CN" sz="1100" i="1" dirty="0"/>
              <a:t>0xBBBB</a:t>
            </a:r>
            <a:endParaRPr lang="zh-CN" altLang="en-US" sz="1100" dirty="0"/>
          </a:p>
        </p:txBody>
      </p:sp>
      <p:sp>
        <p:nvSpPr>
          <p:cNvPr id="147" name="Rectangle 146"/>
          <p:cNvSpPr/>
          <p:nvPr/>
        </p:nvSpPr>
        <p:spPr>
          <a:xfrm>
            <a:off x="5269958" y="4274544"/>
            <a:ext cx="644728" cy="261610"/>
          </a:xfrm>
          <a:prstGeom prst="rect">
            <a:avLst/>
          </a:prstGeom>
        </p:spPr>
        <p:txBody>
          <a:bodyPr wrap="none">
            <a:spAutoFit/>
          </a:bodyPr>
          <a:lstStyle/>
          <a:p>
            <a:r>
              <a:rPr lang="en-US" altLang="zh-CN" sz="1100" i="1" dirty="0">
                <a:cs typeface="Courier New" pitchFamily="49" charset="0"/>
              </a:rPr>
              <a:t>0xAAAA</a:t>
            </a:r>
            <a:endParaRPr lang="zh-CN" altLang="en-US" sz="1100" dirty="0"/>
          </a:p>
        </p:txBody>
      </p:sp>
      <p:graphicFrame>
        <p:nvGraphicFramePr>
          <p:cNvPr id="148" name="Table 147"/>
          <p:cNvGraphicFramePr>
            <a:graphicFrameLocks noGrp="1"/>
          </p:cNvGraphicFramePr>
          <p:nvPr>
            <p:extLst/>
          </p:nvPr>
        </p:nvGraphicFramePr>
        <p:xfrm>
          <a:off x="5247298" y="4015813"/>
          <a:ext cx="3047999" cy="1394116"/>
        </p:xfrm>
        <a:graphic>
          <a:graphicData uri="http://schemas.openxmlformats.org/drawingml/2006/table">
            <a:tbl>
              <a:tblPr firstRow="1" bandRow="1">
                <a:tableStyleId>{C083E6E3-FA7D-4D7B-A595-EF9225AFEA82}</a:tableStyleId>
              </a:tblPr>
              <a:tblGrid>
                <a:gridCol w="698499">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936870">
                  <a:extLst>
                    <a:ext uri="{9D8B030D-6E8A-4147-A177-3AD203B41FA5}">
                      <a16:colId xmlns:a16="http://schemas.microsoft.com/office/drawing/2014/main" val="20002"/>
                    </a:ext>
                  </a:extLst>
                </a:gridCol>
                <a:gridCol w="879230">
                  <a:extLst>
                    <a:ext uri="{9D8B030D-6E8A-4147-A177-3AD203B41FA5}">
                      <a16:colId xmlns:a16="http://schemas.microsoft.com/office/drawing/2014/main" val="20003"/>
                    </a:ext>
                  </a:extLst>
                </a:gridCol>
              </a:tblGrid>
              <a:tr h="279384">
                <a:tc>
                  <a:txBody>
                    <a:bodyPr/>
                    <a:lstStyle/>
                    <a:p>
                      <a:pPr algn="ctr"/>
                      <a:r>
                        <a:rPr lang="en-US" altLang="zh-CN" sz="1100" i="0" dirty="0">
                          <a:latin typeface="+mj-lt"/>
                        </a:rPr>
                        <a:t>Address</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algn="ctr"/>
                      <a:r>
                        <a:rPr lang="en-US" altLang="zh-CN" sz="1100" i="0" dirty="0">
                          <a:latin typeface="+mj-lt"/>
                        </a:rPr>
                        <a:t>Mode</a:t>
                      </a:r>
                      <a:endParaRPr lang="zh-CN" altLang="en-US" sz="1100" i="0"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algn="ctr"/>
                      <a:r>
                        <a:rPr lang="en-US" altLang="zh-CN" sz="1100" i="0" dirty="0">
                          <a:latin typeface="+mj-lt"/>
                        </a:rPr>
                        <a:t>Timestamp</a:t>
                      </a:r>
                      <a:endParaRPr lang="zh-CN" altLang="en-US" sz="1100" i="0"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algn="ctr"/>
                      <a:r>
                        <a:rPr lang="en-US" altLang="zh-CN" sz="1100" i="0" dirty="0">
                          <a:latin typeface="+mj-lt"/>
                        </a:rPr>
                        <a:t>Bookmark</a:t>
                      </a:r>
                      <a:endParaRPr lang="zh-CN" altLang="en-US" sz="1100" i="0"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2786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2786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2786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2786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49" name="Rectangle 148"/>
          <p:cNvSpPr/>
          <p:nvPr/>
        </p:nvSpPr>
        <p:spPr>
          <a:xfrm>
            <a:off x="6076081" y="4272065"/>
            <a:ext cx="266419" cy="261610"/>
          </a:xfrm>
          <a:prstGeom prst="rect">
            <a:avLst/>
          </a:prstGeom>
        </p:spPr>
        <p:txBody>
          <a:bodyPr wrap="none">
            <a:spAutoFit/>
          </a:bodyPr>
          <a:lstStyle/>
          <a:p>
            <a:pPr algn="ctr" defTabSz="914400">
              <a:defRPr/>
            </a:pPr>
            <a:r>
              <a:rPr lang="en-US" altLang="zh-CN" sz="1100" i="1" dirty="0">
                <a:cs typeface="Courier New" pitchFamily="49" charset="0"/>
              </a:rPr>
              <a:t>R</a:t>
            </a:r>
            <a:endParaRPr lang="zh-CN" altLang="en-US" sz="1100" i="1" dirty="0"/>
          </a:p>
        </p:txBody>
      </p:sp>
      <p:sp>
        <p:nvSpPr>
          <p:cNvPr id="150" name="Rectangle 149"/>
          <p:cNvSpPr/>
          <p:nvPr/>
        </p:nvSpPr>
        <p:spPr>
          <a:xfrm>
            <a:off x="6775735" y="4273248"/>
            <a:ext cx="332142" cy="261610"/>
          </a:xfrm>
          <a:prstGeom prst="rect">
            <a:avLst/>
          </a:prstGeom>
        </p:spPr>
        <p:txBody>
          <a:bodyPr wrap="none">
            <a:spAutoFit/>
          </a:bodyPr>
          <a:lstStyle/>
          <a:p>
            <a:pPr algn="ctr" defTabSz="914400">
              <a:defRPr/>
            </a:pPr>
            <a:r>
              <a:rPr lang="en-US" altLang="zh-CN" sz="1100" i="1" dirty="0"/>
              <a:t>25</a:t>
            </a:r>
            <a:endParaRPr lang="zh-CN" altLang="en-US" sz="1100" i="1" dirty="0"/>
          </a:p>
        </p:txBody>
      </p:sp>
      <p:sp>
        <p:nvSpPr>
          <p:cNvPr id="151" name="Rectangle 150"/>
          <p:cNvSpPr/>
          <p:nvPr/>
        </p:nvSpPr>
        <p:spPr>
          <a:xfrm>
            <a:off x="7592585" y="4286728"/>
            <a:ext cx="519693" cy="261610"/>
          </a:xfrm>
          <a:prstGeom prst="rect">
            <a:avLst/>
          </a:prstGeom>
        </p:spPr>
        <p:txBody>
          <a:bodyPr wrap="none">
            <a:spAutoFit/>
          </a:bodyPr>
          <a:lstStyle/>
          <a:p>
            <a:pPr algn="ctr" defTabSz="914400">
              <a:defRPr/>
            </a:pPr>
            <a:r>
              <a:rPr lang="en-US" altLang="zh-CN" sz="1100" i="1" dirty="0"/>
              <a:t>Line 2</a:t>
            </a:r>
            <a:endParaRPr lang="zh-CN" altLang="en-US" sz="1100" i="1" dirty="0"/>
          </a:p>
        </p:txBody>
      </p:sp>
      <p:sp>
        <p:nvSpPr>
          <p:cNvPr id="152" name="Rectangle 151"/>
          <p:cNvSpPr/>
          <p:nvPr/>
        </p:nvSpPr>
        <p:spPr>
          <a:xfrm>
            <a:off x="5276541" y="4563835"/>
            <a:ext cx="649537" cy="261610"/>
          </a:xfrm>
          <a:prstGeom prst="rect">
            <a:avLst/>
          </a:prstGeom>
        </p:spPr>
        <p:txBody>
          <a:bodyPr wrap="none">
            <a:spAutoFit/>
          </a:bodyPr>
          <a:lstStyle/>
          <a:p>
            <a:pPr algn="ctr" defTabSz="914400">
              <a:defRPr/>
            </a:pPr>
            <a:r>
              <a:rPr lang="en-US" altLang="zh-CN" sz="1100" i="1" dirty="0">
                <a:cs typeface="Courier New" pitchFamily="49" charset="0"/>
              </a:rPr>
              <a:t>0xBBBB</a:t>
            </a:r>
            <a:endParaRPr lang="zh-CN" altLang="en-US" sz="1100" i="1" dirty="0"/>
          </a:p>
        </p:txBody>
      </p:sp>
      <p:sp>
        <p:nvSpPr>
          <p:cNvPr id="155" name="Rectangle 154"/>
          <p:cNvSpPr/>
          <p:nvPr/>
        </p:nvSpPr>
        <p:spPr>
          <a:xfrm>
            <a:off x="6021377" y="4585698"/>
            <a:ext cx="266420" cy="261610"/>
          </a:xfrm>
          <a:prstGeom prst="rect">
            <a:avLst/>
          </a:prstGeom>
        </p:spPr>
        <p:txBody>
          <a:bodyPr wrap="none">
            <a:spAutoFit/>
          </a:bodyPr>
          <a:lstStyle/>
          <a:p>
            <a:r>
              <a:rPr lang="en-US" altLang="zh-CN" sz="1100" i="1" dirty="0">
                <a:cs typeface="Courier New" pitchFamily="49" charset="0"/>
              </a:rPr>
              <a:t>R</a:t>
            </a:r>
            <a:endParaRPr lang="zh-CN" altLang="en-US" sz="1100" dirty="0"/>
          </a:p>
        </p:txBody>
      </p:sp>
      <p:sp>
        <p:nvSpPr>
          <p:cNvPr id="157" name="Rectangle 156"/>
          <p:cNvSpPr/>
          <p:nvPr/>
        </p:nvSpPr>
        <p:spPr>
          <a:xfrm>
            <a:off x="6768625" y="4563835"/>
            <a:ext cx="332142" cy="261610"/>
          </a:xfrm>
          <a:prstGeom prst="rect">
            <a:avLst/>
          </a:prstGeom>
        </p:spPr>
        <p:txBody>
          <a:bodyPr wrap="none">
            <a:spAutoFit/>
          </a:bodyPr>
          <a:lstStyle/>
          <a:p>
            <a:r>
              <a:rPr lang="en-US" altLang="zh-CN" sz="1100" i="1" dirty="0"/>
              <a:t>27</a:t>
            </a:r>
            <a:endParaRPr lang="zh-CN" altLang="en-US" sz="1100" dirty="0"/>
          </a:p>
        </p:txBody>
      </p:sp>
      <p:sp>
        <p:nvSpPr>
          <p:cNvPr id="158" name="Rectangle 157"/>
          <p:cNvSpPr/>
          <p:nvPr/>
        </p:nvSpPr>
        <p:spPr>
          <a:xfrm>
            <a:off x="7592586" y="4563835"/>
            <a:ext cx="519693" cy="261610"/>
          </a:xfrm>
          <a:prstGeom prst="rect">
            <a:avLst/>
          </a:prstGeom>
        </p:spPr>
        <p:txBody>
          <a:bodyPr wrap="none">
            <a:spAutoFit/>
          </a:bodyPr>
          <a:lstStyle/>
          <a:p>
            <a:pPr algn="ctr" defTabSz="914400">
              <a:defRPr/>
            </a:pPr>
            <a:r>
              <a:rPr lang="en-US" altLang="zh-CN" sz="1100" i="1" dirty="0"/>
              <a:t>Line 3</a:t>
            </a:r>
            <a:endParaRPr lang="zh-CN" altLang="en-US" sz="1100" i="1" dirty="0"/>
          </a:p>
        </p:txBody>
      </p:sp>
      <p:sp>
        <p:nvSpPr>
          <p:cNvPr id="50" name="Rounded Rectangle 49"/>
          <p:cNvSpPr/>
          <p:nvPr/>
        </p:nvSpPr>
        <p:spPr>
          <a:xfrm>
            <a:off x="7480911" y="4032647"/>
            <a:ext cx="729010" cy="1330915"/>
          </a:xfrm>
          <a:prstGeom prst="roundRect">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51" name="Table 50"/>
          <p:cNvGraphicFramePr>
            <a:graphicFrameLocks noGrp="1"/>
          </p:cNvGraphicFramePr>
          <p:nvPr>
            <p:extLst/>
          </p:nvPr>
        </p:nvGraphicFramePr>
        <p:xfrm>
          <a:off x="5249365" y="4013803"/>
          <a:ext cx="3047999" cy="1394116"/>
        </p:xfrm>
        <a:graphic>
          <a:graphicData uri="http://schemas.openxmlformats.org/drawingml/2006/table">
            <a:tbl>
              <a:tblPr firstRow="1" bandRow="1">
                <a:tableStyleId>{C083E6E3-FA7D-4D7B-A595-EF9225AFEA82}</a:tableStyleId>
              </a:tblPr>
              <a:tblGrid>
                <a:gridCol w="698499">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936870">
                  <a:extLst>
                    <a:ext uri="{9D8B030D-6E8A-4147-A177-3AD203B41FA5}">
                      <a16:colId xmlns:a16="http://schemas.microsoft.com/office/drawing/2014/main" val="20002"/>
                    </a:ext>
                  </a:extLst>
                </a:gridCol>
                <a:gridCol w="879230">
                  <a:extLst>
                    <a:ext uri="{9D8B030D-6E8A-4147-A177-3AD203B41FA5}">
                      <a16:colId xmlns:a16="http://schemas.microsoft.com/office/drawing/2014/main" val="20003"/>
                    </a:ext>
                  </a:extLst>
                </a:gridCol>
              </a:tblGrid>
              <a:tr h="279384">
                <a:tc>
                  <a:txBody>
                    <a:bodyPr/>
                    <a:lstStyle/>
                    <a:p>
                      <a:pPr algn="ctr"/>
                      <a:r>
                        <a:rPr lang="en-US" altLang="zh-CN" sz="1100" i="0" dirty="0">
                          <a:latin typeface="+mj-lt"/>
                        </a:rPr>
                        <a:t>Address</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algn="ctr"/>
                      <a:r>
                        <a:rPr lang="en-US" altLang="zh-CN" sz="1100" i="0" dirty="0">
                          <a:latin typeface="+mj-lt"/>
                        </a:rPr>
                        <a:t>Mode</a:t>
                      </a:r>
                      <a:endParaRPr lang="zh-CN" altLang="en-US" sz="1100" i="0"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algn="ctr"/>
                      <a:r>
                        <a:rPr lang="en-US" altLang="zh-CN" sz="1100" i="0" dirty="0" smtClean="0">
                          <a:latin typeface="+mj-lt"/>
                        </a:rPr>
                        <a:t>Timestamp</a:t>
                      </a:r>
                      <a:endParaRPr lang="zh-CN" altLang="en-US" sz="1100" i="0"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algn="ctr"/>
                      <a:r>
                        <a:rPr lang="en-US" altLang="zh-CN" sz="1100" i="0" dirty="0">
                          <a:latin typeface="+mj-lt"/>
                        </a:rPr>
                        <a:t>Bookmark</a:t>
                      </a:r>
                      <a:endParaRPr lang="zh-CN" altLang="en-US" sz="1100" i="0"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2786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2786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cs typeface="Courier New" pitchFamily="49" charset="0"/>
                        </a:rPr>
                        <a:t>RW</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2786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rPr>
                        <a:t>0xCCCC</a:t>
                      </a:r>
                      <a:endParaRPr lang="zh-CN" altLang="en-US" sz="1100" i="1"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cs typeface="Courier New" pitchFamily="49" charset="0"/>
                        </a:rPr>
                        <a:t>RW</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rPr>
                        <a:t>10</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rPr>
                        <a:t>Line 4</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2786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rPr>
                        <a:t>0xDDDD</a:t>
                      </a:r>
                      <a:endParaRPr lang="zh-CN" altLang="en-US" sz="1100" i="1"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rPr>
                        <a:t>RW</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rPr>
                        <a:t>14</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rPr>
                        <a:t>Line 8</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870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barn(inVertical)">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7"/>
                                        </p:tgtEl>
                                        <p:attrNameLst>
                                          <p:attrName>style.visibility</p:attrName>
                                        </p:attrNameLst>
                                      </p:cBhvr>
                                      <p:to>
                                        <p:strVal val="visible"/>
                                      </p:to>
                                    </p:set>
                                    <p:anim calcmode="lin" valueType="num">
                                      <p:cBhvr additive="base">
                                        <p:cTn id="18" dur="500" fill="hold"/>
                                        <p:tgtEl>
                                          <p:spTgt spid="137"/>
                                        </p:tgtEl>
                                        <p:attrNameLst>
                                          <p:attrName>ppt_x</p:attrName>
                                        </p:attrNameLst>
                                      </p:cBhvr>
                                      <p:tavLst>
                                        <p:tav tm="0">
                                          <p:val>
                                            <p:strVal val="#ppt_x"/>
                                          </p:val>
                                        </p:tav>
                                        <p:tav tm="100000">
                                          <p:val>
                                            <p:strVal val="#ppt_x"/>
                                          </p:val>
                                        </p:tav>
                                      </p:tavLst>
                                    </p:anim>
                                    <p:anim calcmode="lin" valueType="num">
                                      <p:cBhvr additive="base">
                                        <p:cTn id="19"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9"/>
                                        </p:tgtEl>
                                        <p:attrNameLst>
                                          <p:attrName>style.visibility</p:attrName>
                                        </p:attrNameLst>
                                      </p:cBhvr>
                                      <p:to>
                                        <p:strVal val="visible"/>
                                      </p:to>
                                    </p:set>
                                    <p:anim calcmode="lin" valueType="num">
                                      <p:cBhvr additive="base">
                                        <p:cTn id="24" dur="500" fill="hold"/>
                                        <p:tgtEl>
                                          <p:spTgt spid="99"/>
                                        </p:tgtEl>
                                        <p:attrNameLst>
                                          <p:attrName>ppt_x</p:attrName>
                                        </p:attrNameLst>
                                      </p:cBhvr>
                                      <p:tavLst>
                                        <p:tav tm="0">
                                          <p:val>
                                            <p:strVal val="#ppt_x"/>
                                          </p:val>
                                        </p:tav>
                                        <p:tav tm="100000">
                                          <p:val>
                                            <p:strVal val="#ppt_x"/>
                                          </p:val>
                                        </p:tav>
                                      </p:tavLst>
                                    </p:anim>
                                    <p:anim calcmode="lin" valueType="num">
                                      <p:cBhvr additive="base">
                                        <p:cTn id="25" dur="500" fill="hold"/>
                                        <p:tgtEl>
                                          <p:spTgt spid="9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38"/>
                                        </p:tgtEl>
                                        <p:attrNameLst>
                                          <p:attrName>style.visibility</p:attrName>
                                        </p:attrNameLst>
                                      </p:cBhvr>
                                      <p:to>
                                        <p:strVal val="visible"/>
                                      </p:to>
                                    </p:set>
                                    <p:anim calcmode="lin" valueType="num">
                                      <p:cBhvr additive="base">
                                        <p:cTn id="28" dur="500" fill="hold"/>
                                        <p:tgtEl>
                                          <p:spTgt spid="138"/>
                                        </p:tgtEl>
                                        <p:attrNameLst>
                                          <p:attrName>ppt_x</p:attrName>
                                        </p:attrNameLst>
                                      </p:cBhvr>
                                      <p:tavLst>
                                        <p:tav tm="0">
                                          <p:val>
                                            <p:strVal val="#ppt_x"/>
                                          </p:val>
                                        </p:tav>
                                        <p:tav tm="100000">
                                          <p:val>
                                            <p:strVal val="#ppt_x"/>
                                          </p:val>
                                        </p:tav>
                                      </p:tavLst>
                                    </p:anim>
                                    <p:anim calcmode="lin" valueType="num">
                                      <p:cBhvr additive="base">
                                        <p:cTn id="29"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9"/>
                                        </p:tgtEl>
                                        <p:attrNameLst>
                                          <p:attrName>style.visibility</p:attrName>
                                        </p:attrNameLst>
                                      </p:cBhvr>
                                      <p:to>
                                        <p:strVal val="visible"/>
                                      </p:to>
                                    </p:set>
                                    <p:anim calcmode="lin" valueType="num">
                                      <p:cBhvr additive="base">
                                        <p:cTn id="34" dur="500" fill="hold"/>
                                        <p:tgtEl>
                                          <p:spTgt spid="149"/>
                                        </p:tgtEl>
                                        <p:attrNameLst>
                                          <p:attrName>ppt_x</p:attrName>
                                        </p:attrNameLst>
                                      </p:cBhvr>
                                      <p:tavLst>
                                        <p:tav tm="0">
                                          <p:val>
                                            <p:strVal val="#ppt_x"/>
                                          </p:val>
                                        </p:tav>
                                        <p:tav tm="100000">
                                          <p:val>
                                            <p:strVal val="#ppt_x"/>
                                          </p:val>
                                        </p:tav>
                                      </p:tavLst>
                                    </p:anim>
                                    <p:anim calcmode="lin" valueType="num">
                                      <p:cBhvr additive="base">
                                        <p:cTn id="35" dur="500" fill="hold"/>
                                        <p:tgtEl>
                                          <p:spTgt spid="14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47"/>
                                        </p:tgtEl>
                                        <p:attrNameLst>
                                          <p:attrName>style.visibility</p:attrName>
                                        </p:attrNameLst>
                                      </p:cBhvr>
                                      <p:to>
                                        <p:strVal val="visible"/>
                                      </p:to>
                                    </p:set>
                                    <p:anim calcmode="lin" valueType="num">
                                      <p:cBhvr additive="base">
                                        <p:cTn id="38" dur="500" fill="hold"/>
                                        <p:tgtEl>
                                          <p:spTgt spid="147"/>
                                        </p:tgtEl>
                                        <p:attrNameLst>
                                          <p:attrName>ppt_x</p:attrName>
                                        </p:attrNameLst>
                                      </p:cBhvr>
                                      <p:tavLst>
                                        <p:tav tm="0">
                                          <p:val>
                                            <p:strVal val="#ppt_x"/>
                                          </p:val>
                                        </p:tav>
                                        <p:tav tm="100000">
                                          <p:val>
                                            <p:strVal val="#ppt_x"/>
                                          </p:val>
                                        </p:tav>
                                      </p:tavLst>
                                    </p:anim>
                                    <p:anim calcmode="lin" valueType="num">
                                      <p:cBhvr additive="base">
                                        <p:cTn id="39" dur="500" fill="hold"/>
                                        <p:tgtEl>
                                          <p:spTgt spid="147"/>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50"/>
                                        </p:tgtEl>
                                        <p:attrNameLst>
                                          <p:attrName>style.visibility</p:attrName>
                                        </p:attrNameLst>
                                      </p:cBhvr>
                                      <p:to>
                                        <p:strVal val="visible"/>
                                      </p:to>
                                    </p:set>
                                    <p:anim calcmode="lin" valueType="num">
                                      <p:cBhvr additive="base">
                                        <p:cTn id="42" dur="500" fill="hold"/>
                                        <p:tgtEl>
                                          <p:spTgt spid="150"/>
                                        </p:tgtEl>
                                        <p:attrNameLst>
                                          <p:attrName>ppt_x</p:attrName>
                                        </p:attrNameLst>
                                      </p:cBhvr>
                                      <p:tavLst>
                                        <p:tav tm="0">
                                          <p:val>
                                            <p:strVal val="#ppt_x"/>
                                          </p:val>
                                        </p:tav>
                                        <p:tav tm="100000">
                                          <p:val>
                                            <p:strVal val="#ppt_x"/>
                                          </p:val>
                                        </p:tav>
                                      </p:tavLst>
                                    </p:anim>
                                    <p:anim calcmode="lin" valueType="num">
                                      <p:cBhvr additive="base">
                                        <p:cTn id="43" dur="500" fill="hold"/>
                                        <p:tgtEl>
                                          <p:spTgt spid="150"/>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51"/>
                                        </p:tgtEl>
                                        <p:attrNameLst>
                                          <p:attrName>style.visibility</p:attrName>
                                        </p:attrNameLst>
                                      </p:cBhvr>
                                      <p:to>
                                        <p:strVal val="visible"/>
                                      </p:to>
                                    </p:set>
                                    <p:anim calcmode="lin" valueType="num">
                                      <p:cBhvr additive="base">
                                        <p:cTn id="46" dur="500" fill="hold"/>
                                        <p:tgtEl>
                                          <p:spTgt spid="151"/>
                                        </p:tgtEl>
                                        <p:attrNameLst>
                                          <p:attrName>ppt_x</p:attrName>
                                        </p:attrNameLst>
                                      </p:cBhvr>
                                      <p:tavLst>
                                        <p:tav tm="0">
                                          <p:val>
                                            <p:strVal val="#ppt_x"/>
                                          </p:val>
                                        </p:tav>
                                        <p:tav tm="100000">
                                          <p:val>
                                            <p:strVal val="#ppt_x"/>
                                          </p:val>
                                        </p:tav>
                                      </p:tavLst>
                                    </p:anim>
                                    <p:anim calcmode="lin" valueType="num">
                                      <p:cBhvr additive="base">
                                        <p:cTn id="47"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barn(inVertical)">
                                      <p:cBhvr>
                                        <p:cTn id="52" dur="500"/>
                                        <p:tgtEl>
                                          <p:spTgt spid="9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barn(inVertical)">
                                      <p:cBhvr>
                                        <p:cTn id="57" dur="500"/>
                                        <p:tgtEl>
                                          <p:spTgt spid="50"/>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133"/>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34"/>
                                        </p:tgtEl>
                                        <p:attrNameLst>
                                          <p:attrName>style.visibility</p:attrName>
                                        </p:attrNameLst>
                                      </p:cBhvr>
                                      <p:to>
                                        <p:strVal val="visible"/>
                                      </p:to>
                                    </p:set>
                                    <p:animEffect transition="in" filter="fade">
                                      <p:cBhvr>
                                        <p:cTn id="66" dur="500"/>
                                        <p:tgtEl>
                                          <p:spTgt spid="134"/>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39"/>
                                        </p:tgtEl>
                                        <p:attrNameLst>
                                          <p:attrName>style.visibility</p:attrName>
                                        </p:attrNameLst>
                                      </p:cBhvr>
                                      <p:to>
                                        <p:strVal val="visible"/>
                                      </p:to>
                                    </p:set>
                                    <p:anim calcmode="lin" valueType="num">
                                      <p:cBhvr additive="base">
                                        <p:cTn id="71" dur="500" fill="hold"/>
                                        <p:tgtEl>
                                          <p:spTgt spid="139"/>
                                        </p:tgtEl>
                                        <p:attrNameLst>
                                          <p:attrName>ppt_x</p:attrName>
                                        </p:attrNameLst>
                                      </p:cBhvr>
                                      <p:tavLst>
                                        <p:tav tm="0">
                                          <p:val>
                                            <p:strVal val="#ppt_x"/>
                                          </p:val>
                                        </p:tav>
                                        <p:tav tm="100000">
                                          <p:val>
                                            <p:strVal val="#ppt_x"/>
                                          </p:val>
                                        </p:tav>
                                      </p:tavLst>
                                    </p:anim>
                                    <p:anim calcmode="lin" valueType="num">
                                      <p:cBhvr additive="base">
                                        <p:cTn id="72" dur="500" fill="hold"/>
                                        <p:tgtEl>
                                          <p:spTgt spid="13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anim calcmode="lin" valueType="num">
                                      <p:cBhvr additive="base">
                                        <p:cTn id="75" dur="500" fill="hold"/>
                                        <p:tgtEl>
                                          <p:spTgt spid="142"/>
                                        </p:tgtEl>
                                        <p:attrNameLst>
                                          <p:attrName>ppt_x</p:attrName>
                                        </p:attrNameLst>
                                      </p:cBhvr>
                                      <p:tavLst>
                                        <p:tav tm="0">
                                          <p:val>
                                            <p:strVal val="#ppt_x"/>
                                          </p:val>
                                        </p:tav>
                                        <p:tav tm="100000">
                                          <p:val>
                                            <p:strVal val="#ppt_x"/>
                                          </p:val>
                                        </p:tav>
                                      </p:tavLst>
                                    </p:anim>
                                    <p:anim calcmode="lin" valueType="num">
                                      <p:cBhvr additive="base">
                                        <p:cTn id="76" dur="500" fill="hold"/>
                                        <p:tgtEl>
                                          <p:spTgt spid="14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 calcmode="lin" valueType="num">
                                      <p:cBhvr additive="base">
                                        <p:cTn id="79" dur="500" fill="hold"/>
                                        <p:tgtEl>
                                          <p:spTgt spid="100"/>
                                        </p:tgtEl>
                                        <p:attrNameLst>
                                          <p:attrName>ppt_x</p:attrName>
                                        </p:attrNameLst>
                                      </p:cBhvr>
                                      <p:tavLst>
                                        <p:tav tm="0">
                                          <p:val>
                                            <p:strVal val="#ppt_x"/>
                                          </p:val>
                                        </p:tav>
                                        <p:tav tm="100000">
                                          <p:val>
                                            <p:strVal val="#ppt_x"/>
                                          </p:val>
                                        </p:tav>
                                      </p:tavLst>
                                    </p:anim>
                                    <p:anim calcmode="lin" valueType="num">
                                      <p:cBhvr additive="base">
                                        <p:cTn id="80" dur="500" fill="hold"/>
                                        <p:tgtEl>
                                          <p:spTgt spid="10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43"/>
                                        </p:tgtEl>
                                        <p:attrNameLst>
                                          <p:attrName>style.visibility</p:attrName>
                                        </p:attrNameLst>
                                      </p:cBhvr>
                                      <p:to>
                                        <p:strVal val="visible"/>
                                      </p:to>
                                    </p:set>
                                    <p:anim calcmode="lin" valueType="num">
                                      <p:cBhvr additive="base">
                                        <p:cTn id="83" dur="500" fill="hold"/>
                                        <p:tgtEl>
                                          <p:spTgt spid="143"/>
                                        </p:tgtEl>
                                        <p:attrNameLst>
                                          <p:attrName>ppt_x</p:attrName>
                                        </p:attrNameLst>
                                      </p:cBhvr>
                                      <p:tavLst>
                                        <p:tav tm="0">
                                          <p:val>
                                            <p:strVal val="#ppt_x"/>
                                          </p:val>
                                        </p:tav>
                                        <p:tav tm="100000">
                                          <p:val>
                                            <p:strVal val="#ppt_x"/>
                                          </p:val>
                                        </p:tav>
                                      </p:tavLst>
                                    </p:anim>
                                    <p:anim calcmode="lin" valueType="num">
                                      <p:cBhvr additive="base">
                                        <p:cTn id="84"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52"/>
                                        </p:tgtEl>
                                        <p:attrNameLst>
                                          <p:attrName>style.visibility</p:attrName>
                                        </p:attrNameLst>
                                      </p:cBhvr>
                                      <p:to>
                                        <p:strVal val="visible"/>
                                      </p:to>
                                    </p:set>
                                    <p:anim calcmode="lin" valueType="num">
                                      <p:cBhvr additive="base">
                                        <p:cTn id="89" dur="500" fill="hold"/>
                                        <p:tgtEl>
                                          <p:spTgt spid="152"/>
                                        </p:tgtEl>
                                        <p:attrNameLst>
                                          <p:attrName>ppt_x</p:attrName>
                                        </p:attrNameLst>
                                      </p:cBhvr>
                                      <p:tavLst>
                                        <p:tav tm="0">
                                          <p:val>
                                            <p:strVal val="#ppt_x"/>
                                          </p:val>
                                        </p:tav>
                                        <p:tav tm="100000">
                                          <p:val>
                                            <p:strVal val="#ppt_x"/>
                                          </p:val>
                                        </p:tav>
                                      </p:tavLst>
                                    </p:anim>
                                    <p:anim calcmode="lin" valueType="num">
                                      <p:cBhvr additive="base">
                                        <p:cTn id="90" dur="500" fill="hold"/>
                                        <p:tgtEl>
                                          <p:spTgt spid="15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55"/>
                                        </p:tgtEl>
                                        <p:attrNameLst>
                                          <p:attrName>style.visibility</p:attrName>
                                        </p:attrNameLst>
                                      </p:cBhvr>
                                      <p:to>
                                        <p:strVal val="visible"/>
                                      </p:to>
                                    </p:set>
                                    <p:anim calcmode="lin" valueType="num">
                                      <p:cBhvr additive="base">
                                        <p:cTn id="93" dur="500" fill="hold"/>
                                        <p:tgtEl>
                                          <p:spTgt spid="155"/>
                                        </p:tgtEl>
                                        <p:attrNameLst>
                                          <p:attrName>ppt_x</p:attrName>
                                        </p:attrNameLst>
                                      </p:cBhvr>
                                      <p:tavLst>
                                        <p:tav tm="0">
                                          <p:val>
                                            <p:strVal val="#ppt_x"/>
                                          </p:val>
                                        </p:tav>
                                        <p:tav tm="100000">
                                          <p:val>
                                            <p:strVal val="#ppt_x"/>
                                          </p:val>
                                        </p:tav>
                                      </p:tavLst>
                                    </p:anim>
                                    <p:anim calcmode="lin" valueType="num">
                                      <p:cBhvr additive="base">
                                        <p:cTn id="94" dur="500" fill="hold"/>
                                        <p:tgtEl>
                                          <p:spTgt spid="15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57"/>
                                        </p:tgtEl>
                                        <p:attrNameLst>
                                          <p:attrName>style.visibility</p:attrName>
                                        </p:attrNameLst>
                                      </p:cBhvr>
                                      <p:to>
                                        <p:strVal val="visible"/>
                                      </p:to>
                                    </p:set>
                                    <p:anim calcmode="lin" valueType="num">
                                      <p:cBhvr additive="base">
                                        <p:cTn id="97" dur="500" fill="hold"/>
                                        <p:tgtEl>
                                          <p:spTgt spid="157"/>
                                        </p:tgtEl>
                                        <p:attrNameLst>
                                          <p:attrName>ppt_x</p:attrName>
                                        </p:attrNameLst>
                                      </p:cBhvr>
                                      <p:tavLst>
                                        <p:tav tm="0">
                                          <p:val>
                                            <p:strVal val="#ppt_x"/>
                                          </p:val>
                                        </p:tav>
                                        <p:tav tm="100000">
                                          <p:val>
                                            <p:strVal val="#ppt_x"/>
                                          </p:val>
                                        </p:tav>
                                      </p:tavLst>
                                    </p:anim>
                                    <p:anim calcmode="lin" valueType="num">
                                      <p:cBhvr additive="base">
                                        <p:cTn id="98" dur="500" fill="hold"/>
                                        <p:tgtEl>
                                          <p:spTgt spid="15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58"/>
                                        </p:tgtEl>
                                        <p:attrNameLst>
                                          <p:attrName>style.visibility</p:attrName>
                                        </p:attrNameLst>
                                      </p:cBhvr>
                                      <p:to>
                                        <p:strVal val="visible"/>
                                      </p:to>
                                    </p:set>
                                    <p:anim calcmode="lin" valueType="num">
                                      <p:cBhvr additive="base">
                                        <p:cTn id="101" dur="500" fill="hold"/>
                                        <p:tgtEl>
                                          <p:spTgt spid="158"/>
                                        </p:tgtEl>
                                        <p:attrNameLst>
                                          <p:attrName>ppt_x</p:attrName>
                                        </p:attrNameLst>
                                      </p:cBhvr>
                                      <p:tavLst>
                                        <p:tav tm="0">
                                          <p:val>
                                            <p:strVal val="#ppt_x"/>
                                          </p:val>
                                        </p:tav>
                                        <p:tav tm="100000">
                                          <p:val>
                                            <p:strVal val="#ppt_x"/>
                                          </p:val>
                                        </p:tav>
                                      </p:tavLst>
                                    </p:anim>
                                    <p:anim calcmode="lin" valueType="num">
                                      <p:cBhvr additive="base">
                                        <p:cTn id="102"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107"/>
                                        </p:tgtEl>
                                        <p:attrNameLst>
                                          <p:attrName>style.visibility</p:attrName>
                                        </p:attrNameLst>
                                      </p:cBhvr>
                                      <p:to>
                                        <p:strVal val="visible"/>
                                      </p:to>
                                    </p:set>
                                    <p:animEffect transition="in" filter="barn(inVertical)">
                                      <p:cBhvr>
                                        <p:cTn id="107" dur="500"/>
                                        <p:tgtEl>
                                          <p:spTgt spid="107"/>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34"/>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06"/>
                                        </p:tgtEl>
                                        <p:attrNameLst>
                                          <p:attrName>style.visibility</p:attrName>
                                        </p:attrNameLst>
                                      </p:cBhvr>
                                      <p:to>
                                        <p:strVal val="visible"/>
                                      </p:to>
                                    </p:set>
                                    <p:animEffect transition="in" filter="fade">
                                      <p:cBhvr>
                                        <p:cTn id="116" dur="500"/>
                                        <p:tgtEl>
                                          <p:spTgt spid="10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01"/>
                                        </p:tgtEl>
                                        <p:attrNameLst>
                                          <p:attrName>style.visibility</p:attrName>
                                        </p:attrNameLst>
                                      </p:cBhvr>
                                      <p:to>
                                        <p:strVal val="visible"/>
                                      </p:to>
                                    </p:set>
                                    <p:animEffect transition="in" filter="fade">
                                      <p:cBhvr>
                                        <p:cTn id="119" dur="500"/>
                                        <p:tgtEl>
                                          <p:spTgt spid="101"/>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02"/>
                                        </p:tgtEl>
                                        <p:attrNameLst>
                                          <p:attrName>style.visibility</p:attrName>
                                        </p:attrNameLst>
                                      </p:cBhvr>
                                      <p:to>
                                        <p:strVal val="visible"/>
                                      </p:to>
                                    </p:set>
                                    <p:animEffect transition="in" filter="fade">
                                      <p:cBhvr>
                                        <p:cTn id="122" dur="500"/>
                                        <p:tgtEl>
                                          <p:spTgt spid="102"/>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03"/>
                                        </p:tgtEl>
                                        <p:attrNameLst>
                                          <p:attrName>style.visibility</p:attrName>
                                        </p:attrNameLst>
                                      </p:cBhvr>
                                      <p:to>
                                        <p:strVal val="visible"/>
                                      </p:to>
                                    </p:set>
                                    <p:animEffect transition="in" filter="fade">
                                      <p:cBhvr>
                                        <p:cTn id="125" dur="500"/>
                                        <p:tgtEl>
                                          <p:spTgt spid="103"/>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04"/>
                                        </p:tgtEl>
                                        <p:attrNameLst>
                                          <p:attrName>style.visibility</p:attrName>
                                        </p:attrNameLst>
                                      </p:cBhvr>
                                      <p:to>
                                        <p:strVal val="visible"/>
                                      </p:to>
                                    </p:set>
                                    <p:animEffect transition="in" filter="fade">
                                      <p:cBhvr>
                                        <p:cTn id="128" dur="500"/>
                                        <p:tgtEl>
                                          <p:spTgt spid="104"/>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05"/>
                                        </p:tgtEl>
                                        <p:attrNameLst>
                                          <p:attrName>style.visibility</p:attrName>
                                        </p:attrNameLst>
                                      </p:cBhvr>
                                      <p:to>
                                        <p:strVal val="visible"/>
                                      </p:to>
                                    </p:set>
                                    <p:animEffect transition="in" filter="fade">
                                      <p:cBhvr>
                                        <p:cTn id="131" dur="500"/>
                                        <p:tgtEl>
                                          <p:spTgt spid="105"/>
                                        </p:tgtEl>
                                      </p:cBhvr>
                                    </p:animEffect>
                                  </p:childTnLst>
                                </p:cTn>
                              </p:par>
                              <p:par>
                                <p:cTn id="132" presetID="16" presetClass="entr" presetSubtype="21" fill="hold" nodeType="withEffect">
                                  <p:stCondLst>
                                    <p:cond delay="0"/>
                                  </p:stCondLst>
                                  <p:childTnLst>
                                    <p:set>
                                      <p:cBhvr>
                                        <p:cTn id="133" dur="1" fill="hold">
                                          <p:stCondLst>
                                            <p:cond delay="0"/>
                                          </p:stCondLst>
                                        </p:cTn>
                                        <p:tgtEl>
                                          <p:spTgt spid="96"/>
                                        </p:tgtEl>
                                        <p:attrNameLst>
                                          <p:attrName>style.visibility</p:attrName>
                                        </p:attrNameLst>
                                      </p:cBhvr>
                                      <p:to>
                                        <p:strVal val="visible"/>
                                      </p:to>
                                    </p:set>
                                    <p:animEffect transition="in" filter="barn(inVertical)">
                                      <p:cBhvr>
                                        <p:cTn id="134" dur="500"/>
                                        <p:tgtEl>
                                          <p:spTgt spid="96"/>
                                        </p:tgtEl>
                                      </p:cBhvr>
                                    </p:animEffect>
                                  </p:childTnLst>
                                </p:cTn>
                              </p:par>
                              <p:par>
                                <p:cTn id="135" presetID="16" presetClass="entr" presetSubtype="21" fill="hold" nodeType="withEffect">
                                  <p:stCondLst>
                                    <p:cond delay="0"/>
                                  </p:stCondLst>
                                  <p:childTnLst>
                                    <p:set>
                                      <p:cBhvr>
                                        <p:cTn id="136" dur="1" fill="hold">
                                          <p:stCondLst>
                                            <p:cond delay="0"/>
                                          </p:stCondLst>
                                        </p:cTn>
                                        <p:tgtEl>
                                          <p:spTgt spid="108"/>
                                        </p:tgtEl>
                                        <p:attrNameLst>
                                          <p:attrName>style.visibility</p:attrName>
                                        </p:attrNameLst>
                                      </p:cBhvr>
                                      <p:to>
                                        <p:strVal val="visible"/>
                                      </p:to>
                                    </p:set>
                                    <p:animEffect transition="in" filter="barn(inVertical)">
                                      <p:cBhvr>
                                        <p:cTn id="137" dur="500"/>
                                        <p:tgtEl>
                                          <p:spTgt spid="108"/>
                                        </p:tgtEl>
                                      </p:cBhvr>
                                    </p:animEffect>
                                  </p:childTnLst>
                                </p:cTn>
                              </p:par>
                              <p:par>
                                <p:cTn id="138" presetID="16" presetClass="entr" presetSubtype="21" fill="hold" nodeType="withEffect">
                                  <p:stCondLst>
                                    <p:cond delay="0"/>
                                  </p:stCondLst>
                                  <p:childTnLst>
                                    <p:set>
                                      <p:cBhvr>
                                        <p:cTn id="139" dur="1" fill="hold">
                                          <p:stCondLst>
                                            <p:cond delay="0"/>
                                          </p:stCondLst>
                                        </p:cTn>
                                        <p:tgtEl>
                                          <p:spTgt spid="97"/>
                                        </p:tgtEl>
                                        <p:attrNameLst>
                                          <p:attrName>style.visibility</p:attrName>
                                        </p:attrNameLst>
                                      </p:cBhvr>
                                      <p:to>
                                        <p:strVal val="visible"/>
                                      </p:to>
                                    </p:set>
                                    <p:animEffect transition="in" filter="barn(inVertical)">
                                      <p:cBhvr>
                                        <p:cTn id="140" dur="500"/>
                                        <p:tgtEl>
                                          <p:spTgt spid="97"/>
                                        </p:tgtEl>
                                      </p:cBhvr>
                                    </p:animEffect>
                                  </p:childTnLst>
                                </p:cTn>
                              </p:par>
                              <p:par>
                                <p:cTn id="141" presetID="16" presetClass="entr" presetSubtype="21" fill="hold" nodeType="withEffect">
                                  <p:stCondLst>
                                    <p:cond delay="0"/>
                                  </p:stCondLst>
                                  <p:childTnLst>
                                    <p:set>
                                      <p:cBhvr>
                                        <p:cTn id="142" dur="1" fill="hold">
                                          <p:stCondLst>
                                            <p:cond delay="0"/>
                                          </p:stCondLst>
                                        </p:cTn>
                                        <p:tgtEl>
                                          <p:spTgt spid="98"/>
                                        </p:tgtEl>
                                        <p:attrNameLst>
                                          <p:attrName>style.visibility</p:attrName>
                                        </p:attrNameLst>
                                      </p:cBhvr>
                                      <p:to>
                                        <p:strVal val="visible"/>
                                      </p:to>
                                    </p:set>
                                    <p:animEffect transition="in" filter="barn(inVertical)">
                                      <p:cBhvr>
                                        <p:cTn id="143" dur="500"/>
                                        <p:tgtEl>
                                          <p:spTgt spid="98"/>
                                        </p:tgtEl>
                                      </p:cBhvr>
                                    </p:animEffect>
                                  </p:childTnLst>
                                </p:cTn>
                              </p:par>
                              <p:par>
                                <p:cTn id="144" presetID="16" presetClass="entr" presetSubtype="21" fill="hold" nodeType="withEffect">
                                  <p:stCondLst>
                                    <p:cond delay="0"/>
                                  </p:stCondLst>
                                  <p:childTnLst>
                                    <p:set>
                                      <p:cBhvr>
                                        <p:cTn id="145" dur="1" fill="hold">
                                          <p:stCondLst>
                                            <p:cond delay="0"/>
                                          </p:stCondLst>
                                        </p:cTn>
                                        <p:tgtEl>
                                          <p:spTgt spid="109"/>
                                        </p:tgtEl>
                                        <p:attrNameLst>
                                          <p:attrName>style.visibility</p:attrName>
                                        </p:attrNameLst>
                                      </p:cBhvr>
                                      <p:to>
                                        <p:strVal val="visible"/>
                                      </p:to>
                                    </p:set>
                                    <p:animEffect transition="in" filter="barn(inVertical)">
                                      <p:cBhvr>
                                        <p:cTn id="146" dur="500"/>
                                        <p:tgtEl>
                                          <p:spTgt spid="109"/>
                                        </p:tgtEl>
                                      </p:cBhvr>
                                    </p:animEffect>
                                  </p:childTnLst>
                                </p:cTn>
                              </p:par>
                              <p:par>
                                <p:cTn id="147" presetID="10" presetClass="entr" presetSubtype="0" fill="hold" nodeType="withEffect">
                                  <p:stCondLst>
                                    <p:cond delay="0"/>
                                  </p:stCondLst>
                                  <p:childTnLst>
                                    <p:set>
                                      <p:cBhvr>
                                        <p:cTn id="148" dur="1" fill="hold">
                                          <p:stCondLst>
                                            <p:cond delay="0"/>
                                          </p:stCondLst>
                                        </p:cTn>
                                        <p:tgtEl>
                                          <p:spTgt spid="51"/>
                                        </p:tgtEl>
                                        <p:attrNameLst>
                                          <p:attrName>style.visibility</p:attrName>
                                        </p:attrNameLst>
                                      </p:cBhvr>
                                      <p:to>
                                        <p:strVal val="visible"/>
                                      </p:to>
                                    </p:set>
                                    <p:animEffect transition="in" filter="fade">
                                      <p:cBhvr>
                                        <p:cTn id="14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p:bldP spid="102" grpId="0"/>
      <p:bldP spid="103" grpId="0"/>
      <p:bldP spid="104" grpId="0"/>
      <p:bldP spid="105" grpId="0"/>
      <p:bldP spid="133" grpId="0" animBg="1"/>
      <p:bldP spid="133" grpId="1" animBg="1"/>
      <p:bldP spid="134" grpId="0" animBg="1"/>
      <p:bldP spid="134" grpId="1" animBg="1"/>
      <p:bldP spid="136" grpId="0"/>
      <p:bldP spid="137" grpId="0"/>
      <p:bldP spid="138" grpId="0"/>
      <p:bldP spid="139" grpId="0"/>
      <p:bldP spid="142" grpId="0"/>
      <p:bldP spid="143" grpId="0"/>
      <p:bldP spid="147" grpId="0"/>
      <p:bldP spid="149" grpId="0"/>
      <p:bldP spid="150" grpId="0"/>
      <p:bldP spid="151" grpId="0"/>
      <p:bldP spid="152" grpId="0"/>
      <p:bldP spid="155" grpId="0"/>
      <p:bldP spid="157" grpId="0"/>
      <p:bldP spid="158" grpId="0"/>
      <p:bldP spid="5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a:t>Validation &amp; Healing Phases</a:t>
            </a:r>
          </a:p>
        </p:txBody>
      </p:sp>
      <p:sp>
        <p:nvSpPr>
          <p:cNvPr id="4" name="Slide Number Placeholder 3"/>
          <p:cNvSpPr>
            <a:spLocks noGrp="1"/>
          </p:cNvSpPr>
          <p:nvPr>
            <p:ph type="sldNum" sz="quarter" idx="12"/>
          </p:nvPr>
        </p:nvSpPr>
        <p:spPr/>
        <p:txBody>
          <a:bodyPr/>
          <a:lstStyle/>
          <a:p>
            <a:fld id="{2066355A-084C-D24E-9AD2-7E4FC41EA627}" type="slidenum">
              <a:rPr lang="en-US" smtClean="0"/>
              <a:t>49</a:t>
            </a:fld>
            <a:endParaRPr lang="en-US"/>
          </a:p>
        </p:txBody>
      </p:sp>
      <p:sp>
        <p:nvSpPr>
          <p:cNvPr id="91" name="TextBox 90"/>
          <p:cNvSpPr txBox="1"/>
          <p:nvPr/>
        </p:nvSpPr>
        <p:spPr>
          <a:xfrm>
            <a:off x="5085334" y="1828421"/>
            <a:ext cx="3887603" cy="1923604"/>
          </a:xfrm>
          <a:prstGeom prst="rect">
            <a:avLst/>
          </a:prstGeom>
          <a:noFill/>
        </p:spPr>
        <p:txBody>
          <a:bodyPr wrap="none" rtlCol="0">
            <a:spAutoFit/>
          </a:bodyPr>
          <a:lstStyle/>
          <a:p>
            <a:pPr defTabSz="914400">
              <a:defRPr/>
            </a:pPr>
            <a:r>
              <a:rPr lang="en-US" altLang="zh-CN" sz="1200" kern="0" dirty="0">
                <a:solidFill>
                  <a:schemeClr val="bg1">
                    <a:lumMod val="65000"/>
                  </a:schemeClr>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1.</a:t>
            </a:r>
            <a:r>
              <a:rPr lang="en-US" altLang="zh-CN" sz="1200" kern="0" dirty="0">
                <a:solidFill>
                  <a:schemeClr val="bg1">
                    <a:lumMod val="65000"/>
                  </a:schemeClr>
                </a:solidFill>
                <a:latin typeface="Courier New" panose="02070309020205020404" pitchFamily="49" charset="0"/>
                <a:cs typeface="Courier New" panose="02070309020205020404" pitchFamily="49" charset="0"/>
              </a:rPr>
              <a:t> </a:t>
            </a:r>
            <a:r>
              <a:rPr lang="en-US" altLang="zh-CN" sz="1200" b="1" kern="0" dirty="0">
                <a:solidFill>
                  <a:sysClr val="windowText" lastClr="000000"/>
                </a:solidFill>
                <a:latin typeface="Courier New" panose="02070309020205020404" pitchFamily="49" charset="0"/>
                <a:cs typeface="Courier New" panose="02070309020205020404" pitchFamily="49" charset="0"/>
              </a:rPr>
              <a:t>PROCEDURE</a:t>
            </a:r>
            <a:r>
              <a:rPr lang="en-US" altLang="zh-CN" sz="1200" kern="0" dirty="0">
                <a:solidFill>
                  <a:sysClr val="windowText" lastClr="000000"/>
                </a:solidFill>
                <a:latin typeface="Courier New" panose="02070309020205020404" pitchFamily="49" charset="0"/>
                <a:cs typeface="Courier New" panose="02070309020205020404" pitchFamily="49" charset="0"/>
              </a:rPr>
              <a:t> Transfer(</a:t>
            </a:r>
            <a:r>
              <a:rPr lang="en-US" altLang="zh-CN" sz="12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200" kern="0" dirty="0">
                <a:solidFill>
                  <a:sysClr val="windowText" lastClr="000000"/>
                </a:solidFill>
                <a:latin typeface="Courier New" panose="02070309020205020404" pitchFamily="49" charset="0"/>
                <a:cs typeface="Courier New" panose="02070309020205020404" pitchFamily="49" charset="0"/>
              </a:rPr>
              <a:t>){</a:t>
            </a:r>
            <a:endParaRPr lang="en-US" altLang="zh-CN" sz="1200" i="1" kern="0" dirty="0">
              <a:solidFill>
                <a:sysClr val="windowText" lastClr="000000"/>
              </a:solidFill>
              <a:latin typeface="Courier New" panose="02070309020205020404" pitchFamily="49" charset="0"/>
              <a:cs typeface="Courier New" panose="02070309020205020404" pitchFamily="49" charset="0"/>
            </a:endParaRPr>
          </a:p>
          <a:p>
            <a:pPr defTabSz="914400">
              <a:defRPr/>
            </a:pP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2.</a:t>
            </a: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200" kern="0" dirty="0" err="1">
                <a:solidFill>
                  <a:sysClr val="windowText" lastClr="000000"/>
                </a:solidFill>
                <a:latin typeface="Courier New" panose="02070309020205020404" pitchFamily="49" charset="0"/>
                <a:cs typeface="Courier New" panose="02070309020205020404" pitchFamily="49" charset="0"/>
              </a:rPr>
              <a:t>dstId</a:t>
            </a:r>
            <a:r>
              <a:rPr lang="en-US" altLang="zh-CN" sz="1200" kern="0" dirty="0">
                <a:solidFill>
                  <a:sysClr val="windowText" lastClr="000000"/>
                </a:solidFill>
                <a:latin typeface="Courier New" panose="02070309020205020404" pitchFamily="49" charset="0"/>
                <a:cs typeface="Courier New" panose="02070309020205020404" pitchFamily="49" charset="0"/>
              </a:rPr>
              <a:t>&lt;-</a:t>
            </a:r>
            <a:r>
              <a:rPr lang="en-US" altLang="zh-CN" sz="1200" b="1" kern="0" dirty="0">
                <a:solidFill>
                  <a:schemeClr val="accent3">
                    <a:lumMod val="75000"/>
                  </a:schemeClr>
                </a:solidFill>
                <a:latin typeface="Courier New" panose="02070309020205020404" pitchFamily="49" charset="0"/>
                <a:cs typeface="Courier New" panose="02070309020205020404" pitchFamily="49" charset="0"/>
              </a:rPr>
              <a:t>read</a:t>
            </a:r>
            <a:r>
              <a:rPr lang="en-US" altLang="zh-CN" sz="1200" kern="0" dirty="0">
                <a:solidFill>
                  <a:sysClr val="windowText" lastClr="000000"/>
                </a:solidFill>
                <a:latin typeface="Courier New" panose="02070309020205020404" pitchFamily="49" charset="0"/>
                <a:cs typeface="Courier New" panose="02070309020205020404" pitchFamily="49" charset="0"/>
              </a:rPr>
              <a:t>(Family, </a:t>
            </a:r>
            <a:r>
              <a:rPr lang="en-US" altLang="zh-CN" sz="12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2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3.</a:t>
            </a: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200" kern="0" dirty="0" err="1">
                <a:solidFill>
                  <a:sysClr val="windowText" lastClr="000000"/>
                </a:solidFill>
                <a:latin typeface="Courier New" panose="02070309020205020404" pitchFamily="49" charset="0"/>
                <a:cs typeface="Courier New" panose="02070309020205020404" pitchFamily="49" charset="0"/>
              </a:rPr>
              <a:t>srcVal</a:t>
            </a:r>
            <a:r>
              <a:rPr lang="en-US" altLang="zh-CN" sz="1200" kern="0" dirty="0">
                <a:solidFill>
                  <a:sysClr val="windowText" lastClr="000000"/>
                </a:solidFill>
                <a:latin typeface="Courier New" panose="02070309020205020404" pitchFamily="49" charset="0"/>
                <a:cs typeface="Courier New" panose="02070309020205020404" pitchFamily="49" charset="0"/>
              </a:rPr>
              <a:t>&lt;-</a:t>
            </a:r>
            <a:r>
              <a:rPr lang="en-US" altLang="zh-CN" sz="1200" b="1" kern="0" dirty="0">
                <a:solidFill>
                  <a:schemeClr val="accent3">
                    <a:lumMod val="75000"/>
                  </a:schemeClr>
                </a:solidFill>
                <a:latin typeface="Courier New" panose="02070309020205020404" pitchFamily="49" charset="0"/>
                <a:cs typeface="Courier New" panose="02070309020205020404" pitchFamily="49" charset="0"/>
              </a:rPr>
              <a:t>read</a:t>
            </a:r>
            <a:r>
              <a:rPr lang="en-US" altLang="zh-CN" sz="1200" kern="0" dirty="0">
                <a:solidFill>
                  <a:sysClr val="windowText" lastClr="000000"/>
                </a:solidFill>
                <a:latin typeface="Courier New" panose="02070309020205020404" pitchFamily="49" charset="0"/>
                <a:cs typeface="Courier New" panose="02070309020205020404" pitchFamily="49" charset="0"/>
              </a:rPr>
              <a:t>(Balance, </a:t>
            </a:r>
            <a:r>
              <a:rPr lang="en-US" altLang="zh-CN" sz="12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2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4.</a:t>
            </a: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200" kern="0" dirty="0" err="1">
                <a:solidFill>
                  <a:sysClr val="windowText" lastClr="000000"/>
                </a:solidFill>
                <a:latin typeface="Courier New" panose="02070309020205020404" pitchFamily="49" charset="0"/>
                <a:cs typeface="Courier New" panose="02070309020205020404" pitchFamily="49" charset="0"/>
              </a:rPr>
              <a:t>dstVal</a:t>
            </a:r>
            <a:r>
              <a:rPr lang="en-US" altLang="zh-CN" sz="1200" kern="0" dirty="0">
                <a:solidFill>
                  <a:sysClr val="windowText" lastClr="000000"/>
                </a:solidFill>
                <a:latin typeface="Courier New" panose="02070309020205020404" pitchFamily="49" charset="0"/>
                <a:cs typeface="Courier New" panose="02070309020205020404" pitchFamily="49" charset="0"/>
              </a:rPr>
              <a:t>&lt;-</a:t>
            </a:r>
            <a:r>
              <a:rPr lang="en-US" altLang="zh-CN" sz="1200" b="1" kern="0" dirty="0">
                <a:solidFill>
                  <a:schemeClr val="accent3">
                    <a:lumMod val="75000"/>
                  </a:schemeClr>
                </a:solidFill>
                <a:latin typeface="Courier New" panose="02070309020205020404" pitchFamily="49" charset="0"/>
                <a:cs typeface="Courier New" panose="02070309020205020404" pitchFamily="49" charset="0"/>
              </a:rPr>
              <a:t>read</a:t>
            </a:r>
            <a:r>
              <a:rPr lang="en-US" altLang="zh-CN" sz="1200" kern="0" dirty="0">
                <a:solidFill>
                  <a:sysClr val="windowText" lastClr="000000"/>
                </a:solidFill>
                <a:latin typeface="Courier New" panose="02070309020205020404" pitchFamily="49" charset="0"/>
                <a:cs typeface="Courier New" panose="02070309020205020404" pitchFamily="49" charset="0"/>
              </a:rPr>
              <a:t>(Balance, </a:t>
            </a:r>
            <a:r>
              <a:rPr lang="en-US" altLang="zh-CN" sz="1200" kern="0" dirty="0" err="1">
                <a:solidFill>
                  <a:sysClr val="windowText" lastClr="000000"/>
                </a:solidFill>
                <a:latin typeface="Courier New" panose="02070309020205020404" pitchFamily="49" charset="0"/>
                <a:cs typeface="Courier New" panose="02070309020205020404" pitchFamily="49" charset="0"/>
              </a:rPr>
              <a:t>dstId</a:t>
            </a:r>
            <a:r>
              <a:rPr lang="en-US" altLang="zh-CN" sz="12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5.</a:t>
            </a: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200" kern="0" dirty="0" err="1">
                <a:solidFill>
                  <a:sysClr val="windowText" lastClr="000000"/>
                </a:solidFill>
                <a:latin typeface="Courier New" panose="02070309020205020404" pitchFamily="49" charset="0"/>
                <a:cs typeface="Courier New" panose="02070309020205020404" pitchFamily="49" charset="0"/>
              </a:rPr>
              <a:t>tmp</a:t>
            </a:r>
            <a:r>
              <a:rPr lang="en-US" altLang="zh-CN" sz="1200" kern="0" dirty="0">
                <a:solidFill>
                  <a:sysClr val="windowText" lastClr="000000"/>
                </a:solidFill>
                <a:latin typeface="Courier New" panose="02070309020205020404" pitchFamily="49" charset="0"/>
                <a:cs typeface="Courier New" panose="02070309020205020404" pitchFamily="49" charset="0"/>
              </a:rPr>
              <a:t>&lt;-0.01*</a:t>
            </a:r>
            <a:r>
              <a:rPr lang="en-US" altLang="zh-CN" sz="1200" kern="0" dirty="0" err="1">
                <a:solidFill>
                  <a:sysClr val="windowText" lastClr="000000"/>
                </a:solidFill>
                <a:latin typeface="Courier New" panose="02070309020205020404" pitchFamily="49" charset="0"/>
                <a:cs typeface="Courier New" panose="02070309020205020404" pitchFamily="49" charset="0"/>
              </a:rPr>
              <a:t>srcVal</a:t>
            </a:r>
            <a:endParaRPr lang="en-US" altLang="zh-CN" sz="1200" kern="0" dirty="0">
              <a:solidFill>
                <a:sysClr val="windowText" lastClr="000000"/>
              </a:solidFill>
              <a:latin typeface="Courier New" panose="02070309020205020404" pitchFamily="49" charset="0"/>
              <a:cs typeface="Courier New" panose="02070309020205020404" pitchFamily="49" charset="0"/>
            </a:endParaRPr>
          </a:p>
          <a:p>
            <a:pPr defTabSz="914400">
              <a:defRPr/>
            </a:pPr>
            <a:r>
              <a:rPr lang="en-US" altLang="zh-CN" sz="1200" b="1"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6.</a:t>
            </a:r>
            <a:r>
              <a:rPr lang="en-US" altLang="zh-CN" sz="1200" b="1" kern="0" dirty="0">
                <a:solidFill>
                  <a:sysClr val="windowText" lastClr="000000"/>
                </a:solidFill>
                <a:latin typeface="Courier New" panose="02070309020205020404" pitchFamily="49" charset="0"/>
                <a:cs typeface="Courier New" panose="02070309020205020404" pitchFamily="49" charset="0"/>
              </a:rPr>
              <a:t>    </a:t>
            </a:r>
            <a:r>
              <a:rPr lang="en-US" altLang="zh-CN" sz="1200" b="1" kern="0" dirty="0">
                <a:solidFill>
                  <a:schemeClr val="accent5">
                    <a:lumMod val="75000"/>
                  </a:schemeClr>
                </a:solidFill>
                <a:latin typeface="Courier New" panose="02070309020205020404" pitchFamily="49" charset="0"/>
                <a:cs typeface="Courier New" panose="02070309020205020404" pitchFamily="49" charset="0"/>
              </a:rPr>
              <a:t>write</a:t>
            </a:r>
            <a:r>
              <a:rPr lang="en-US" altLang="zh-CN" sz="1200" kern="0" dirty="0">
                <a:solidFill>
                  <a:sysClr val="windowText" lastClr="000000"/>
                </a:solidFill>
                <a:latin typeface="Courier New" panose="02070309020205020404" pitchFamily="49" charset="0"/>
                <a:cs typeface="Courier New" panose="02070309020205020404" pitchFamily="49" charset="0"/>
              </a:rPr>
              <a:t>(Balance, </a:t>
            </a:r>
            <a:r>
              <a:rPr lang="en-US" altLang="zh-CN" sz="12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200" kern="0" dirty="0" err="1">
                <a:solidFill>
                  <a:sysClr val="windowText" lastClr="000000"/>
                </a:solidFill>
                <a:latin typeface="Courier New" panose="02070309020205020404" pitchFamily="49" charset="0"/>
                <a:cs typeface="Courier New" panose="02070309020205020404" pitchFamily="49" charset="0"/>
              </a:rPr>
              <a:t>srcVal-tmp</a:t>
            </a:r>
            <a:r>
              <a:rPr lang="en-US" altLang="zh-CN" sz="12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7.</a:t>
            </a: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200" b="1" kern="0" dirty="0">
                <a:solidFill>
                  <a:schemeClr val="accent5">
                    <a:lumMod val="75000"/>
                  </a:schemeClr>
                </a:solidFill>
                <a:latin typeface="Courier New" panose="02070309020205020404" pitchFamily="49" charset="0"/>
                <a:cs typeface="Courier New" panose="02070309020205020404" pitchFamily="49" charset="0"/>
              </a:rPr>
              <a:t>write</a:t>
            </a:r>
            <a:r>
              <a:rPr lang="en-US" altLang="zh-CN" sz="1200" kern="0" dirty="0">
                <a:solidFill>
                  <a:sysClr val="windowText" lastClr="000000"/>
                </a:solidFill>
                <a:latin typeface="Courier New" panose="02070309020205020404" pitchFamily="49" charset="0"/>
                <a:cs typeface="Courier New" panose="02070309020205020404" pitchFamily="49" charset="0"/>
              </a:rPr>
              <a:t>(Balance, </a:t>
            </a:r>
            <a:r>
              <a:rPr lang="en-US" altLang="zh-CN" sz="1200" kern="0" dirty="0" err="1">
                <a:solidFill>
                  <a:sysClr val="windowText" lastClr="000000"/>
                </a:solidFill>
                <a:latin typeface="Courier New" panose="02070309020205020404" pitchFamily="49" charset="0"/>
                <a:cs typeface="Courier New" panose="02070309020205020404" pitchFamily="49" charset="0"/>
              </a:rPr>
              <a:t>dstId</a:t>
            </a: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200" kern="0" dirty="0" err="1">
                <a:solidFill>
                  <a:sysClr val="windowText" lastClr="000000"/>
                </a:solidFill>
                <a:latin typeface="Courier New" panose="02070309020205020404" pitchFamily="49" charset="0"/>
                <a:cs typeface="Courier New" panose="02070309020205020404" pitchFamily="49" charset="0"/>
              </a:rPr>
              <a:t>dstVal+tmp</a:t>
            </a:r>
            <a:r>
              <a:rPr lang="en-US" altLang="zh-CN" sz="12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200"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8.</a:t>
            </a:r>
            <a:r>
              <a:rPr lang="en-US" altLang="zh-CN" sz="1200" kern="0" dirty="0">
                <a:solidFill>
                  <a:sysClr val="windowText" lastClr="000000"/>
                </a:solidFill>
                <a:latin typeface="Courier New" panose="02070309020205020404" pitchFamily="49" charset="0"/>
                <a:cs typeface="Courier New" panose="02070309020205020404" pitchFamily="49" charset="0"/>
              </a:rPr>
              <a:t>    bonus&lt;-</a:t>
            </a:r>
            <a:r>
              <a:rPr lang="en-US" altLang="zh-CN" sz="1200" b="1" kern="0" dirty="0">
                <a:solidFill>
                  <a:schemeClr val="accent3">
                    <a:lumMod val="75000"/>
                  </a:schemeClr>
                </a:solidFill>
                <a:latin typeface="Courier New" panose="02070309020205020404" pitchFamily="49" charset="0"/>
                <a:cs typeface="Courier New" panose="02070309020205020404" pitchFamily="49" charset="0"/>
              </a:rPr>
              <a:t>read</a:t>
            </a:r>
            <a:r>
              <a:rPr lang="en-US" altLang="zh-CN" sz="1200" kern="0" dirty="0">
                <a:solidFill>
                  <a:sysClr val="windowText" lastClr="000000"/>
                </a:solidFill>
                <a:latin typeface="Courier New" panose="02070309020205020404" pitchFamily="49" charset="0"/>
                <a:cs typeface="Courier New" panose="02070309020205020404" pitchFamily="49" charset="0"/>
              </a:rPr>
              <a:t>(Bonus, </a:t>
            </a:r>
            <a:r>
              <a:rPr lang="en-US" altLang="zh-CN" sz="12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200" kern="0" dirty="0">
                <a:solidFill>
                  <a:sysClr val="windowText" lastClr="000000"/>
                </a:solidFill>
                <a:latin typeface="Courier New" panose="02070309020205020404" pitchFamily="49" charset="0"/>
                <a:cs typeface="Courier New" panose="02070309020205020404" pitchFamily="49" charset="0"/>
              </a:rPr>
              <a:t>)</a:t>
            </a:r>
          </a:p>
          <a:p>
            <a:pPr defTabSz="914400">
              <a:defRPr/>
            </a:pPr>
            <a:r>
              <a:rPr lang="en-US" altLang="zh-CN" sz="1200" b="1" kern="0" dirty="0">
                <a:solidFill>
                  <a:sysClr val="windowText" lastClr="000000"/>
                </a:solidFill>
                <a:latin typeface="Courier New" panose="02070309020205020404" pitchFamily="49" charset="0"/>
                <a:cs typeface="Courier New" panose="02070309020205020404" pitchFamily="49" charset="0"/>
              </a:rPr>
              <a:t> </a:t>
            </a:r>
            <a:r>
              <a:rPr lang="en-US" altLang="zh-CN" sz="1100" kern="0" dirty="0">
                <a:solidFill>
                  <a:schemeClr val="bg1">
                    <a:lumMod val="65000"/>
                  </a:schemeClr>
                </a:solidFill>
                <a:latin typeface="Courier New" panose="02070309020205020404" pitchFamily="49" charset="0"/>
                <a:cs typeface="Courier New" panose="02070309020205020404" pitchFamily="49" charset="0"/>
              </a:rPr>
              <a:t>9.</a:t>
            </a:r>
            <a:r>
              <a:rPr lang="en-US" altLang="zh-CN" sz="1200" b="1" kern="0" dirty="0">
                <a:solidFill>
                  <a:sysClr val="windowText" lastClr="000000"/>
                </a:solidFill>
                <a:latin typeface="Courier New" panose="02070309020205020404" pitchFamily="49" charset="0"/>
                <a:cs typeface="Courier New" panose="02070309020205020404" pitchFamily="49" charset="0"/>
              </a:rPr>
              <a:t>    </a:t>
            </a:r>
            <a:r>
              <a:rPr lang="en-US" altLang="zh-CN" sz="1200" b="1" kern="0" dirty="0">
                <a:solidFill>
                  <a:schemeClr val="accent5">
                    <a:lumMod val="75000"/>
                  </a:schemeClr>
                </a:solidFill>
                <a:latin typeface="Courier New" panose="02070309020205020404" pitchFamily="49" charset="0"/>
                <a:cs typeface="Courier New" panose="02070309020205020404" pitchFamily="49" charset="0"/>
              </a:rPr>
              <a:t>write</a:t>
            </a:r>
            <a:r>
              <a:rPr lang="en-US" altLang="zh-CN" sz="1200" kern="0" dirty="0">
                <a:solidFill>
                  <a:sysClr val="windowText" lastClr="000000"/>
                </a:solidFill>
                <a:latin typeface="Courier New" panose="02070309020205020404" pitchFamily="49" charset="0"/>
                <a:cs typeface="Courier New" panose="02070309020205020404" pitchFamily="49" charset="0"/>
              </a:rPr>
              <a:t>(Bonus, </a:t>
            </a:r>
            <a:r>
              <a:rPr lang="en-US" altLang="zh-CN" sz="1200" kern="0" dirty="0" err="1">
                <a:solidFill>
                  <a:sysClr val="windowText" lastClr="000000"/>
                </a:solidFill>
                <a:latin typeface="Courier New" panose="02070309020205020404" pitchFamily="49" charset="0"/>
                <a:cs typeface="Courier New" panose="02070309020205020404" pitchFamily="49" charset="0"/>
              </a:rPr>
              <a:t>srcId</a:t>
            </a:r>
            <a:r>
              <a:rPr lang="en-US" altLang="zh-CN" sz="1200" kern="0" dirty="0">
                <a:solidFill>
                  <a:sysClr val="windowText" lastClr="000000"/>
                </a:solidFill>
                <a:latin typeface="Courier New" panose="02070309020205020404" pitchFamily="49" charset="0"/>
                <a:cs typeface="Courier New" panose="02070309020205020404" pitchFamily="49" charset="0"/>
              </a:rPr>
              <a:t>, bonus+1)</a:t>
            </a:r>
          </a:p>
          <a:p>
            <a:pPr defTabSz="914400">
              <a:defRPr/>
            </a:pPr>
            <a:r>
              <a:rPr lang="en-US" altLang="zh-CN" sz="1100" kern="0" dirty="0">
                <a:solidFill>
                  <a:schemeClr val="bg1">
                    <a:lumMod val="65000"/>
                  </a:schemeClr>
                </a:solidFill>
                <a:latin typeface="Courier New" panose="02070309020205020404" pitchFamily="49" charset="0"/>
                <a:cs typeface="Courier New" panose="02070309020205020404" pitchFamily="49" charset="0"/>
              </a:rPr>
              <a:t>10.</a:t>
            </a:r>
            <a:r>
              <a:rPr lang="en-US" altLang="zh-CN" sz="1200" kern="0" dirty="0">
                <a:solidFill>
                  <a:sysClr val="windowText" lastClr="000000"/>
                </a:solidFill>
                <a:latin typeface="Courier New" panose="02070309020205020404" pitchFamily="49" charset="0"/>
                <a:cs typeface="Courier New" panose="02070309020205020404" pitchFamily="49" charset="0"/>
              </a:rPr>
              <a:t> }</a:t>
            </a:r>
            <a:endParaRPr lang="zh-CN" altLang="en-US" sz="1200" kern="0" dirty="0">
              <a:solidFill>
                <a:sysClr val="windowText" lastClr="000000"/>
              </a:solidFill>
              <a:latin typeface="Courier New" panose="02070309020205020404" pitchFamily="49" charset="0"/>
              <a:cs typeface="Courier New" panose="02070309020205020404" pitchFamily="49" charset="0"/>
            </a:endParaRPr>
          </a:p>
        </p:txBody>
      </p:sp>
      <p:cxnSp>
        <p:nvCxnSpPr>
          <p:cNvPr id="92" name="Straight Arrow Connector 91"/>
          <p:cNvCxnSpPr/>
          <p:nvPr/>
        </p:nvCxnSpPr>
        <p:spPr>
          <a:xfrm>
            <a:off x="4724399" y="4114312"/>
            <a:ext cx="517772" cy="29609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93" name="Table 92"/>
          <p:cNvGraphicFramePr>
            <a:graphicFrameLocks noGrp="1"/>
          </p:cNvGraphicFramePr>
          <p:nvPr>
            <p:extLst/>
          </p:nvPr>
        </p:nvGraphicFramePr>
        <p:xfrm>
          <a:off x="5242173" y="3997582"/>
          <a:ext cx="3047999" cy="1394116"/>
        </p:xfrm>
        <a:graphic>
          <a:graphicData uri="http://schemas.openxmlformats.org/drawingml/2006/table">
            <a:tbl>
              <a:tblPr firstRow="1" bandRow="1">
                <a:tableStyleId>{C083E6E3-FA7D-4D7B-A595-EF9225AFEA82}</a:tableStyleId>
              </a:tblPr>
              <a:tblGrid>
                <a:gridCol w="698499">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936870">
                  <a:extLst>
                    <a:ext uri="{9D8B030D-6E8A-4147-A177-3AD203B41FA5}">
                      <a16:colId xmlns:a16="http://schemas.microsoft.com/office/drawing/2014/main" val="20002"/>
                    </a:ext>
                  </a:extLst>
                </a:gridCol>
                <a:gridCol w="879230">
                  <a:extLst>
                    <a:ext uri="{9D8B030D-6E8A-4147-A177-3AD203B41FA5}">
                      <a16:colId xmlns:a16="http://schemas.microsoft.com/office/drawing/2014/main" val="20003"/>
                    </a:ext>
                  </a:extLst>
                </a:gridCol>
              </a:tblGrid>
              <a:tr h="279384">
                <a:tc>
                  <a:txBody>
                    <a:bodyPr/>
                    <a:lstStyle/>
                    <a:p>
                      <a:pPr algn="ctr"/>
                      <a:r>
                        <a:rPr lang="en-US" altLang="zh-CN" sz="1100" i="0" dirty="0">
                          <a:latin typeface="+mj-lt"/>
                        </a:rPr>
                        <a:t>Address</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algn="ctr"/>
                      <a:r>
                        <a:rPr lang="en-US" altLang="zh-CN" sz="1100" i="0" dirty="0">
                          <a:latin typeface="+mj-lt"/>
                        </a:rPr>
                        <a:t>Mode</a:t>
                      </a:r>
                      <a:endParaRPr lang="zh-CN" altLang="en-US" sz="1100" i="0"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algn="ctr"/>
                      <a:r>
                        <a:rPr lang="en-US" altLang="zh-CN" sz="1100" i="0" dirty="0">
                          <a:latin typeface="+mj-lt"/>
                        </a:rPr>
                        <a:t>Timestamp</a:t>
                      </a:r>
                      <a:endParaRPr lang="zh-CN" altLang="en-US" sz="1100" i="0"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algn="ctr"/>
                      <a:r>
                        <a:rPr lang="en-US" altLang="zh-CN" sz="1100" i="0" dirty="0">
                          <a:latin typeface="+mj-lt"/>
                        </a:rPr>
                        <a:t>Bookmark</a:t>
                      </a:r>
                      <a:endParaRPr lang="zh-CN" altLang="en-US" sz="1100" i="0"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2786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kern="1200" dirty="0">
                          <a:solidFill>
                            <a:schemeClr val="tx1"/>
                          </a:solidFill>
                          <a:latin typeface="+mn-lt"/>
                          <a:ea typeface="+mn-ea"/>
                          <a:cs typeface="Courier New" pitchFamily="49" charset="0"/>
                        </a:rPr>
                        <a:t>0xAAAA</a:t>
                      </a:r>
                      <a:endParaRPr lang="zh-CN" altLang="en-US" sz="1100" i="1"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cs typeface="Courier New" pitchFamily="49" charset="0"/>
                        </a:rPr>
                        <a:t>R</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rPr>
                        <a:t>25</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rPr>
                        <a:t>Line 2</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2786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kern="1200" dirty="0">
                          <a:solidFill>
                            <a:schemeClr val="tx1"/>
                          </a:solidFill>
                          <a:latin typeface="+mn-lt"/>
                          <a:ea typeface="+mn-ea"/>
                          <a:cs typeface="Courier New" pitchFamily="49" charset="0"/>
                        </a:rPr>
                        <a:t>0xBBBB</a:t>
                      </a:r>
                      <a:endParaRPr lang="zh-CN" altLang="en-US" sz="1100" i="1"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cs typeface="Courier New" pitchFamily="49" charset="0"/>
                        </a:rPr>
                        <a:t>RW</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rPr>
                        <a:t>27</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rPr>
                        <a:t>Line 3</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2786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kern="1200" dirty="0">
                          <a:solidFill>
                            <a:schemeClr val="tx1"/>
                          </a:solidFill>
                          <a:latin typeface="+mn-lt"/>
                          <a:ea typeface="+mn-ea"/>
                          <a:cs typeface="Courier New" pitchFamily="49" charset="0"/>
                        </a:rPr>
                        <a:t>0xCCCC</a:t>
                      </a:r>
                      <a:endParaRPr lang="zh-CN" altLang="en-US" sz="1100" i="1"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cs typeface="Courier New" pitchFamily="49" charset="0"/>
                        </a:rPr>
                        <a:t>RW</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rPr>
                        <a:t>10</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rPr>
                        <a:t>Line 4</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2786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kern="1200" dirty="0">
                          <a:solidFill>
                            <a:schemeClr val="tx1"/>
                          </a:solidFill>
                          <a:latin typeface="+mn-lt"/>
                          <a:ea typeface="+mn-ea"/>
                          <a:cs typeface="Courier New" pitchFamily="49" charset="0"/>
                        </a:rPr>
                        <a:t>0xDDDD</a:t>
                      </a:r>
                      <a:endParaRPr lang="zh-CN" altLang="en-US" sz="1100" i="1"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rPr>
                        <a:t>RW</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rPr>
                        <a:t>14</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accent3">
                          <a:lumMod val="60000"/>
                          <a:lumOff val="40000"/>
                        </a:schemeClr>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i="1" dirty="0">
                          <a:latin typeface="+mj-lt"/>
                        </a:rPr>
                        <a:t>Line 8</a:t>
                      </a:r>
                      <a:endParaRPr lang="zh-CN" altLang="en-US" sz="1100" i="1" dirty="0">
                        <a:latin typeface="+mj-lt"/>
                      </a:endParaRPr>
                    </a:p>
                  </a:txBody>
                  <a:tcPr anchor="ctr">
                    <a:lnL w="19050" cap="flat" cmpd="sng" algn="ctr">
                      <a:solidFill>
                        <a:schemeClr val="accent3">
                          <a:lumMod val="60000"/>
                          <a:lumOff val="4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3">
                          <a:lumMod val="60000"/>
                          <a:lumOff val="4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4" name="TextBox 93"/>
          <p:cNvSpPr txBox="1"/>
          <p:nvPr/>
        </p:nvSpPr>
        <p:spPr>
          <a:xfrm>
            <a:off x="2158553" y="3383625"/>
            <a:ext cx="1119217" cy="246221"/>
          </a:xfrm>
          <a:prstGeom prst="rect">
            <a:avLst/>
          </a:prstGeom>
          <a:noFill/>
        </p:spPr>
        <p:txBody>
          <a:bodyPr wrap="none" rtlCol="0">
            <a:spAutoFit/>
          </a:bodyPr>
          <a:lstStyle/>
          <a:p>
            <a:r>
              <a:rPr lang="en-US" altLang="zh-CN" sz="1000" b="1" i="1" u="sng" dirty="0">
                <a:latin typeface="Gill Sans MT" pitchFamily="34" charset="0"/>
              </a:rPr>
              <a:t>ACCESS CACHE</a:t>
            </a:r>
            <a:endParaRPr lang="zh-CN" altLang="en-US" sz="1000" b="1" i="1" u="sng" dirty="0">
              <a:latin typeface="Gill Sans MT" pitchFamily="34" charset="0"/>
            </a:endParaRPr>
          </a:p>
        </p:txBody>
      </p:sp>
      <p:sp>
        <p:nvSpPr>
          <p:cNvPr id="95" name="TextBox 94"/>
          <p:cNvSpPr txBox="1"/>
          <p:nvPr/>
        </p:nvSpPr>
        <p:spPr>
          <a:xfrm>
            <a:off x="6160076" y="3706866"/>
            <a:ext cx="1212191" cy="246221"/>
          </a:xfrm>
          <a:prstGeom prst="rect">
            <a:avLst/>
          </a:prstGeom>
          <a:noFill/>
        </p:spPr>
        <p:txBody>
          <a:bodyPr wrap="none" rtlCol="0">
            <a:spAutoFit/>
          </a:bodyPr>
          <a:lstStyle/>
          <a:p>
            <a:r>
              <a:rPr lang="en-US" altLang="zh-CN" sz="1000" b="1" i="1" u="sng" dirty="0">
                <a:latin typeface="Gill Sans MT" pitchFamily="34" charset="0"/>
              </a:rPr>
              <a:t>READ/WRITE SET</a:t>
            </a:r>
            <a:endParaRPr lang="zh-CN" altLang="en-US" sz="1000" b="1" i="1" u="sng" dirty="0">
              <a:latin typeface="Gill Sans MT" pitchFamily="34" charset="0"/>
            </a:endParaRPr>
          </a:p>
        </p:txBody>
      </p:sp>
      <p:cxnSp>
        <p:nvCxnSpPr>
          <p:cNvPr id="96" name="Straight Arrow Connector 95"/>
          <p:cNvCxnSpPr/>
          <p:nvPr/>
        </p:nvCxnSpPr>
        <p:spPr>
          <a:xfrm flipV="1">
            <a:off x="4737101" y="5205857"/>
            <a:ext cx="505071" cy="471644"/>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93" idx="1"/>
          </p:cNvCxnSpPr>
          <p:nvPr/>
        </p:nvCxnSpPr>
        <p:spPr>
          <a:xfrm flipV="1">
            <a:off x="4737100" y="4694640"/>
            <a:ext cx="505072" cy="2085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4724399" y="5192454"/>
            <a:ext cx="517772" cy="233729"/>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3874295" y="3985343"/>
            <a:ext cx="668773" cy="230832"/>
          </a:xfrm>
          <a:prstGeom prst="rect">
            <a:avLst/>
          </a:prstGeom>
          <a:noFill/>
        </p:spPr>
        <p:txBody>
          <a:bodyPr wrap="none" rtlCol="0">
            <a:spAutoFit/>
          </a:bodyPr>
          <a:lstStyle/>
          <a:p>
            <a:r>
              <a:rPr lang="en-US" sz="900" dirty="0"/>
              <a:t>{                }</a:t>
            </a:r>
          </a:p>
        </p:txBody>
      </p:sp>
      <p:sp>
        <p:nvSpPr>
          <p:cNvPr id="100" name="TextBox 99"/>
          <p:cNvSpPr txBox="1"/>
          <p:nvPr/>
        </p:nvSpPr>
        <p:spPr>
          <a:xfrm>
            <a:off x="3874295" y="4253075"/>
            <a:ext cx="668773" cy="230832"/>
          </a:xfrm>
          <a:prstGeom prst="rect">
            <a:avLst/>
          </a:prstGeom>
          <a:noFill/>
        </p:spPr>
        <p:txBody>
          <a:bodyPr wrap="none" rtlCol="0">
            <a:spAutoFit/>
          </a:bodyPr>
          <a:lstStyle/>
          <a:p>
            <a:r>
              <a:rPr lang="en-US" sz="900" dirty="0"/>
              <a:t>{                }</a:t>
            </a:r>
          </a:p>
        </p:txBody>
      </p:sp>
      <p:sp>
        <p:nvSpPr>
          <p:cNvPr id="101" name="TextBox 100"/>
          <p:cNvSpPr txBox="1"/>
          <p:nvPr/>
        </p:nvSpPr>
        <p:spPr>
          <a:xfrm>
            <a:off x="3874295" y="4490546"/>
            <a:ext cx="668773" cy="230832"/>
          </a:xfrm>
          <a:prstGeom prst="rect">
            <a:avLst/>
          </a:prstGeom>
          <a:noFill/>
        </p:spPr>
        <p:txBody>
          <a:bodyPr wrap="none" rtlCol="0">
            <a:spAutoFit/>
          </a:bodyPr>
          <a:lstStyle/>
          <a:p>
            <a:r>
              <a:rPr lang="en-US" sz="900" dirty="0"/>
              <a:t>{                }</a:t>
            </a:r>
          </a:p>
        </p:txBody>
      </p:sp>
      <p:sp>
        <p:nvSpPr>
          <p:cNvPr id="102" name="TextBox 101"/>
          <p:cNvSpPr txBox="1"/>
          <p:nvPr/>
        </p:nvSpPr>
        <p:spPr>
          <a:xfrm>
            <a:off x="3874295" y="4773204"/>
            <a:ext cx="668773" cy="230832"/>
          </a:xfrm>
          <a:prstGeom prst="rect">
            <a:avLst/>
          </a:prstGeom>
          <a:noFill/>
        </p:spPr>
        <p:txBody>
          <a:bodyPr wrap="none" rtlCol="0">
            <a:spAutoFit/>
          </a:bodyPr>
          <a:lstStyle/>
          <a:p>
            <a:r>
              <a:rPr lang="en-US" sz="900" dirty="0"/>
              <a:t>{                }</a:t>
            </a:r>
          </a:p>
        </p:txBody>
      </p:sp>
      <p:sp>
        <p:nvSpPr>
          <p:cNvPr id="103" name="TextBox 102"/>
          <p:cNvSpPr txBox="1"/>
          <p:nvPr/>
        </p:nvSpPr>
        <p:spPr>
          <a:xfrm>
            <a:off x="3874295" y="5009944"/>
            <a:ext cx="668773" cy="230832"/>
          </a:xfrm>
          <a:prstGeom prst="rect">
            <a:avLst/>
          </a:prstGeom>
          <a:noFill/>
        </p:spPr>
        <p:txBody>
          <a:bodyPr wrap="none" rtlCol="0">
            <a:spAutoFit/>
          </a:bodyPr>
          <a:lstStyle/>
          <a:p>
            <a:r>
              <a:rPr lang="en-US" sz="900" dirty="0"/>
              <a:t>{                }</a:t>
            </a:r>
          </a:p>
        </p:txBody>
      </p:sp>
      <p:sp>
        <p:nvSpPr>
          <p:cNvPr id="104" name="TextBox 103"/>
          <p:cNvSpPr txBox="1"/>
          <p:nvPr/>
        </p:nvSpPr>
        <p:spPr>
          <a:xfrm>
            <a:off x="3874295" y="5299149"/>
            <a:ext cx="668773" cy="230832"/>
          </a:xfrm>
          <a:prstGeom prst="rect">
            <a:avLst/>
          </a:prstGeom>
          <a:noFill/>
        </p:spPr>
        <p:txBody>
          <a:bodyPr wrap="none" rtlCol="0">
            <a:spAutoFit/>
          </a:bodyPr>
          <a:lstStyle/>
          <a:p>
            <a:r>
              <a:rPr lang="en-US" sz="900" dirty="0"/>
              <a:t>{                }</a:t>
            </a:r>
          </a:p>
        </p:txBody>
      </p:sp>
      <p:sp>
        <p:nvSpPr>
          <p:cNvPr id="105" name="TextBox 104"/>
          <p:cNvSpPr txBox="1"/>
          <p:nvPr/>
        </p:nvSpPr>
        <p:spPr>
          <a:xfrm>
            <a:off x="3874295" y="5541481"/>
            <a:ext cx="668773" cy="230832"/>
          </a:xfrm>
          <a:prstGeom prst="rect">
            <a:avLst/>
          </a:prstGeom>
          <a:noFill/>
        </p:spPr>
        <p:txBody>
          <a:bodyPr wrap="none" rtlCol="0">
            <a:spAutoFit/>
          </a:bodyPr>
          <a:lstStyle/>
          <a:p>
            <a:r>
              <a:rPr lang="en-US" sz="900" dirty="0"/>
              <a:t>{                }</a:t>
            </a:r>
          </a:p>
        </p:txBody>
      </p:sp>
      <p:graphicFrame>
        <p:nvGraphicFramePr>
          <p:cNvPr id="106" name="Table 105"/>
          <p:cNvGraphicFramePr>
            <a:graphicFrameLocks noGrp="1"/>
          </p:cNvGraphicFramePr>
          <p:nvPr>
            <p:extLst/>
          </p:nvPr>
        </p:nvGraphicFramePr>
        <p:xfrm>
          <a:off x="457201" y="3675153"/>
          <a:ext cx="4267199" cy="2146705"/>
        </p:xfrm>
        <a:graphic>
          <a:graphicData uri="http://schemas.openxmlformats.org/drawingml/2006/table">
            <a:tbl>
              <a:tblPr firstRow="1" bandRow="1">
                <a:tableStyleId>{68D230F3-CF80-4859-8CE7-A43EE81993B5}</a:tableStyleId>
              </a:tblPr>
              <a:tblGrid>
                <a:gridCol w="918630">
                  <a:extLst>
                    <a:ext uri="{9D8B030D-6E8A-4147-A177-3AD203B41FA5}">
                      <a16:colId xmlns:a16="http://schemas.microsoft.com/office/drawing/2014/main" val="20000"/>
                    </a:ext>
                  </a:extLst>
                </a:gridCol>
                <a:gridCol w="918636">
                  <a:extLst>
                    <a:ext uri="{9D8B030D-6E8A-4147-A177-3AD203B41FA5}">
                      <a16:colId xmlns:a16="http://schemas.microsoft.com/office/drawing/2014/main" val="20001"/>
                    </a:ext>
                  </a:extLst>
                </a:gridCol>
                <a:gridCol w="765445">
                  <a:extLst>
                    <a:ext uri="{9D8B030D-6E8A-4147-A177-3AD203B41FA5}">
                      <a16:colId xmlns:a16="http://schemas.microsoft.com/office/drawing/2014/main" val="20002"/>
                    </a:ext>
                  </a:extLst>
                </a:gridCol>
                <a:gridCol w="770465">
                  <a:extLst>
                    <a:ext uri="{9D8B030D-6E8A-4147-A177-3AD203B41FA5}">
                      <a16:colId xmlns:a16="http://schemas.microsoft.com/office/drawing/2014/main" val="20003"/>
                    </a:ext>
                  </a:extLst>
                </a:gridCol>
                <a:gridCol w="894023">
                  <a:extLst>
                    <a:ext uri="{9D8B030D-6E8A-4147-A177-3AD203B41FA5}">
                      <a16:colId xmlns:a16="http://schemas.microsoft.com/office/drawing/2014/main" val="20004"/>
                    </a:ext>
                  </a:extLst>
                </a:gridCol>
              </a:tblGrid>
              <a:tr h="317955">
                <a:tc>
                  <a:txBody>
                    <a:bodyPr/>
                    <a:lstStyle/>
                    <a:p>
                      <a:pPr algn="ctr"/>
                      <a:r>
                        <a:rPr lang="en-US" altLang="zh-CN" sz="1100" baseline="0" dirty="0">
                          <a:latin typeface="+mj-lt"/>
                        </a:rPr>
                        <a:t>Bookmark</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i="0" dirty="0">
                          <a:latin typeface="+mj-lt"/>
                        </a:rPr>
                        <a:t>Inputs</a:t>
                      </a:r>
                      <a:endParaRPr lang="zh-CN" altLang="en-US" sz="110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i="0" dirty="0">
                          <a:latin typeface="+mj-lt"/>
                        </a:rPr>
                        <a:t>Updates</a:t>
                      </a:r>
                      <a:endParaRPr lang="zh-CN" altLang="en-US" sz="110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i="0" dirty="0">
                          <a:latin typeface="+mj-lt"/>
                        </a:rPr>
                        <a:t>Outputs</a:t>
                      </a:r>
                      <a:endParaRPr lang="zh-CN" altLang="en-US" sz="110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i="0" baseline="0" dirty="0">
                          <a:latin typeface="+mj-lt"/>
                        </a:rPr>
                        <a:t>Access set</a:t>
                      </a:r>
                      <a:endParaRPr lang="zh-CN" altLang="en-US" sz="110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8854">
                <a:tc>
                  <a:txBody>
                    <a:bodyPr/>
                    <a:lstStyle/>
                    <a:p>
                      <a:pPr algn="ctr"/>
                      <a:r>
                        <a:rPr lang="en-US" altLang="zh-CN" sz="1100" i="0" dirty="0">
                          <a:latin typeface="+mj-lt"/>
                        </a:rPr>
                        <a:t>Line </a:t>
                      </a:r>
                      <a:r>
                        <a:rPr lang="en-US" altLang="zh-CN" sz="1100" i="0" baseline="0" dirty="0">
                          <a:latin typeface="+mj-lt"/>
                        </a:rPr>
                        <a:t>2</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Amy</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Dan</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baseline="0" dirty="0">
                          <a:latin typeface="+mj-lt"/>
                        </a:rPr>
                        <a:t>0xAAAA</a:t>
                      </a: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228854">
                <a:tc>
                  <a:txBody>
                    <a:bodyPr/>
                    <a:lstStyle/>
                    <a:p>
                      <a:pPr algn="ctr"/>
                      <a:r>
                        <a:rPr lang="en-US" altLang="zh-CN" sz="1100" i="0" dirty="0">
                          <a:latin typeface="+mj-lt"/>
                        </a:rPr>
                        <a:t>Line 3</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b="0" i="1" dirty="0">
                          <a:latin typeface="+mj-lt"/>
                        </a:rPr>
                        <a:t>Amy</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b="0" i="1" dirty="0">
                          <a:latin typeface="+mj-lt"/>
                        </a:rPr>
                        <a:t>-</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b="0" i="1" dirty="0">
                          <a:latin typeface="+mj-lt"/>
                        </a:rPr>
                        <a:t>2000</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b="0" i="1" dirty="0">
                          <a:latin typeface="+mj-lt"/>
                        </a:rPr>
                        <a:t>0xBBBB</a:t>
                      </a: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228854">
                <a:tc>
                  <a:txBody>
                    <a:bodyPr/>
                    <a:lstStyle/>
                    <a:p>
                      <a:pPr algn="ctr"/>
                      <a:r>
                        <a:rPr lang="en-US" altLang="zh-CN" sz="1100" i="0" dirty="0">
                          <a:latin typeface="+mj-lt"/>
                        </a:rPr>
                        <a:t>Line 4</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Dan</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1200</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0xCCCC</a:t>
                      </a: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228854">
                <a:tc>
                  <a:txBody>
                    <a:bodyPr/>
                    <a:lstStyle/>
                    <a:p>
                      <a:pPr algn="ctr"/>
                      <a:r>
                        <a:rPr lang="en-US" altLang="zh-CN" sz="1100" i="0" dirty="0">
                          <a:latin typeface="+mj-lt"/>
                        </a:rPr>
                        <a:t>Line 6</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Amy,</a:t>
                      </a:r>
                      <a:r>
                        <a:rPr lang="en-US" altLang="zh-CN" sz="1100" b="0" i="1" baseline="0" dirty="0">
                          <a:latin typeface="+mj-lt"/>
                        </a:rPr>
                        <a:t> 1980</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1980</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0xBBBB</a:t>
                      </a: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4"/>
                  </a:ext>
                </a:extLst>
              </a:tr>
              <a:tr h="228854">
                <a:tc>
                  <a:txBody>
                    <a:bodyPr/>
                    <a:lstStyle/>
                    <a:p>
                      <a:pPr algn="ctr"/>
                      <a:r>
                        <a:rPr lang="en-US" altLang="zh-CN" sz="1100" i="0" dirty="0">
                          <a:latin typeface="+mj-lt"/>
                        </a:rPr>
                        <a:t>Line 7</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Dan, 1220</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1220</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0xCCCC</a:t>
                      </a: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274270">
                <a:tc>
                  <a:txBody>
                    <a:bodyPr/>
                    <a:lstStyle/>
                    <a:p>
                      <a:pPr algn="ctr"/>
                      <a:r>
                        <a:rPr lang="en-US" altLang="zh-CN" sz="1100" i="0" dirty="0">
                          <a:latin typeface="+mj-lt"/>
                        </a:rPr>
                        <a:t>Line 8</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Amy</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18</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tc>
                  <a:txBody>
                    <a:bodyPr/>
                    <a:lstStyle/>
                    <a:p>
                      <a:pPr algn="ctr"/>
                      <a:r>
                        <a:rPr lang="en-US" altLang="zh-CN" sz="1100" b="0" i="1" dirty="0">
                          <a:latin typeface="+mj-lt"/>
                        </a:rPr>
                        <a:t>0xDDDD</a:t>
                      </a: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0006"/>
                  </a:ext>
                </a:extLst>
              </a:tr>
              <a:tr h="228854">
                <a:tc>
                  <a:txBody>
                    <a:bodyPr/>
                    <a:lstStyle/>
                    <a:p>
                      <a:pPr algn="ctr"/>
                      <a:r>
                        <a:rPr lang="en-US" altLang="zh-CN" sz="1100" i="0" dirty="0">
                          <a:latin typeface="+mj-lt"/>
                        </a:rPr>
                        <a:t>Line 9</a:t>
                      </a:r>
                      <a:endParaRPr lang="zh-CN" altLang="en-US" sz="1100" i="0" dirty="0">
                        <a:latin typeface="+mj-lt"/>
                      </a:endParaRPr>
                    </a:p>
                  </a:txBody>
                  <a:tcPr anchor="ctr">
                    <a:lnL w="19050" cap="flat" cmpd="sng" algn="ctr">
                      <a:solidFill>
                        <a:schemeClr val="tx1"/>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100" b="0" i="1" dirty="0">
                          <a:latin typeface="+mj-lt"/>
                        </a:rPr>
                        <a:t>Amy, 19</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100" b="0" i="1" dirty="0">
                          <a:latin typeface="+mj-lt"/>
                        </a:rPr>
                        <a:t>19</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100" b="0" i="1" dirty="0">
                          <a:latin typeface="+mj-lt"/>
                        </a:rPr>
                        <a:t>-</a:t>
                      </a:r>
                      <a:endParaRPr lang="zh-CN" altLang="en-US" sz="1100" b="0" i="1"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accent2">
                          <a:lumMod val="40000"/>
                          <a:lumOff val="60000"/>
                        </a:schemeClr>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1100" b="0" i="1" dirty="0">
                          <a:latin typeface="+mj-lt"/>
                        </a:rPr>
                        <a:t>0xDDDD</a:t>
                      </a:r>
                      <a:endParaRPr lang="zh-CN" altLang="en-US" sz="1100" b="0" i="0" dirty="0">
                        <a:latin typeface="+mj-lt"/>
                      </a:endParaRPr>
                    </a:p>
                  </a:txBody>
                  <a:tcPr anchor="ctr">
                    <a:lnL w="19050" cap="flat" cmpd="sng" algn="ctr">
                      <a:solidFill>
                        <a:schemeClr val="accent2">
                          <a:lumMod val="40000"/>
                          <a:lumOff val="60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2">
                          <a:lumMod val="40000"/>
                          <a:lumOff val="6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cxnSp>
        <p:nvCxnSpPr>
          <p:cNvPr id="107" name="Straight Arrow Connector 106"/>
          <p:cNvCxnSpPr/>
          <p:nvPr/>
        </p:nvCxnSpPr>
        <p:spPr>
          <a:xfrm>
            <a:off x="4724399" y="4387336"/>
            <a:ext cx="505072" cy="30339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4737101" y="4632759"/>
            <a:ext cx="480953" cy="30044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4737101" y="4937682"/>
            <a:ext cx="505071" cy="241074"/>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181123" y="4825817"/>
            <a:ext cx="3170094" cy="300279"/>
          </a:xfrm>
          <a:prstGeom prst="round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urved Connector 24"/>
          <p:cNvCxnSpPr/>
          <p:nvPr/>
        </p:nvCxnSpPr>
        <p:spPr>
          <a:xfrm rot="10800000">
            <a:off x="5266293" y="5141940"/>
            <a:ext cx="493650" cy="482574"/>
          </a:xfrm>
          <a:prstGeom prst="curvedConnector3">
            <a:avLst>
              <a:gd name="adj1" fmla="val 145703"/>
            </a:avLst>
          </a:prstGeom>
          <a:ln w="381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8363919" y="4973627"/>
            <a:ext cx="552253" cy="2328"/>
          </a:xfrm>
          <a:prstGeom prst="straightConnector1">
            <a:avLst/>
          </a:prstGeom>
          <a:ln w="381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306671" y="4563867"/>
            <a:ext cx="684803" cy="338554"/>
          </a:xfrm>
          <a:prstGeom prst="rect">
            <a:avLst/>
          </a:prstGeom>
          <a:noFill/>
        </p:spPr>
        <p:txBody>
          <a:bodyPr wrap="none" rtlCol="0">
            <a:spAutoFit/>
          </a:bodyPr>
          <a:lstStyle/>
          <a:p>
            <a:r>
              <a:rPr lang="en-US" sz="1600" i="1" dirty="0">
                <a:solidFill>
                  <a:srgbClr val="00B050"/>
                </a:solidFill>
                <a:latin typeface="Gill Sans MT" pitchFamily="34" charset="0"/>
              </a:rPr>
              <a:t>Delete</a:t>
            </a:r>
          </a:p>
        </p:txBody>
      </p:sp>
      <p:sp>
        <p:nvSpPr>
          <p:cNvPr id="28" name="TextBox 27"/>
          <p:cNvSpPr txBox="1"/>
          <p:nvPr/>
        </p:nvSpPr>
        <p:spPr>
          <a:xfrm>
            <a:off x="5696425" y="5426182"/>
            <a:ext cx="622478" cy="338554"/>
          </a:xfrm>
          <a:prstGeom prst="rect">
            <a:avLst/>
          </a:prstGeom>
          <a:noFill/>
        </p:spPr>
        <p:txBody>
          <a:bodyPr wrap="none" rtlCol="0">
            <a:spAutoFit/>
          </a:bodyPr>
          <a:lstStyle/>
          <a:p>
            <a:r>
              <a:rPr lang="en-US" sz="1600" i="1" dirty="0">
                <a:solidFill>
                  <a:srgbClr val="00B050"/>
                </a:solidFill>
                <a:latin typeface="Gill Sans MT" pitchFamily="34" charset="0"/>
              </a:rPr>
              <a:t>Insert</a:t>
            </a:r>
          </a:p>
        </p:txBody>
      </p:sp>
      <p:sp>
        <p:nvSpPr>
          <p:cNvPr id="29" name="Oval 28"/>
          <p:cNvSpPr/>
          <p:nvPr/>
        </p:nvSpPr>
        <p:spPr>
          <a:xfrm>
            <a:off x="7491491" y="4254192"/>
            <a:ext cx="685800" cy="351771"/>
          </a:xfrm>
          <a:prstGeom prst="ellipse">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cxnSp>
        <p:nvCxnSpPr>
          <p:cNvPr id="43" name="Straight Connector 42"/>
          <p:cNvCxnSpPr/>
          <p:nvPr/>
        </p:nvCxnSpPr>
        <p:spPr>
          <a:xfrm>
            <a:off x="1615019" y="4640332"/>
            <a:ext cx="44555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1436312" y="5154720"/>
            <a:ext cx="780907" cy="373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471361" y="5154720"/>
            <a:ext cx="421064" cy="186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948461" y="5147366"/>
            <a:ext cx="714892" cy="735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957584" y="4632978"/>
            <a:ext cx="714892" cy="735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239712" y="4632978"/>
            <a:ext cx="443289" cy="735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243910" y="1878950"/>
            <a:ext cx="4908488" cy="1200329"/>
          </a:xfrm>
          <a:prstGeom prst="rect">
            <a:avLst/>
          </a:prstGeom>
        </p:spPr>
        <p:txBody>
          <a:bodyPr wrap="square">
            <a:spAutoFit/>
          </a:bodyPr>
          <a:lstStyle/>
          <a:p>
            <a:r>
              <a:rPr lang="en-US" altLang="zh-CN" dirty="0"/>
              <a:t>During the </a:t>
            </a:r>
            <a:r>
              <a:rPr lang="en-US" altLang="zh-CN" b="1" i="1" dirty="0">
                <a:solidFill>
                  <a:srgbClr val="FF0000"/>
                </a:solidFill>
              </a:rPr>
              <a:t>validation and healing phases</a:t>
            </a:r>
            <a:r>
              <a:rPr lang="en-US" altLang="zh-CN" dirty="0"/>
              <a:t>, transaction healing detects inconsistencies and restores all the non-serializable operations according to extracted operation dependencies.</a:t>
            </a:r>
            <a:endParaRPr lang="zh-CN" altLang="en-US" dirty="0"/>
          </a:p>
        </p:txBody>
      </p:sp>
      <p:sp>
        <p:nvSpPr>
          <p:cNvPr id="84" name="TextBox 83"/>
          <p:cNvSpPr txBox="1"/>
          <p:nvPr/>
        </p:nvSpPr>
        <p:spPr>
          <a:xfrm>
            <a:off x="5375744" y="4131115"/>
            <a:ext cx="445956" cy="584775"/>
          </a:xfrm>
          <a:prstGeom prst="rect">
            <a:avLst/>
          </a:prstGeom>
          <a:noFill/>
        </p:spPr>
        <p:txBody>
          <a:bodyPr wrap="none" rtlCol="0">
            <a:spAutoFit/>
          </a:bodyPr>
          <a:lstStyle/>
          <a:p>
            <a:r>
              <a:rPr lang="zh-CN" altLang="en-US" sz="3200" b="1" dirty="0">
                <a:solidFill>
                  <a:srgbClr val="FF0000"/>
                </a:solidFill>
                <a:sym typeface="Wingdings" panose="05000000000000000000" pitchFamily="2" charset="2"/>
              </a:rPr>
              <a:t></a:t>
            </a:r>
            <a:endParaRPr lang="zh-CN" altLang="en-US" sz="3200" b="1" dirty="0">
              <a:solidFill>
                <a:srgbClr val="FF0000"/>
              </a:solidFill>
            </a:endParaRPr>
          </a:p>
        </p:txBody>
      </p:sp>
      <p:cxnSp>
        <p:nvCxnSpPr>
          <p:cNvPr id="87" name="Curved Connector 86"/>
          <p:cNvCxnSpPr>
            <a:stCxn id="31" idx="1"/>
            <a:endCxn id="110" idx="1"/>
          </p:cNvCxnSpPr>
          <p:nvPr/>
        </p:nvCxnSpPr>
        <p:spPr>
          <a:xfrm rot="10800000" flipV="1">
            <a:off x="5747225" y="2186175"/>
            <a:ext cx="7256" cy="326568"/>
          </a:xfrm>
          <a:prstGeom prst="curvedConnector3">
            <a:avLst>
              <a:gd name="adj1" fmla="val 2250345"/>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5754481" y="2065490"/>
            <a:ext cx="63518" cy="24137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0" name="Rounded Rectangle 109"/>
          <p:cNvSpPr/>
          <p:nvPr/>
        </p:nvSpPr>
        <p:spPr>
          <a:xfrm>
            <a:off x="5747225" y="2392058"/>
            <a:ext cx="63518" cy="24137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1" name="Rounded Rectangle 110"/>
          <p:cNvSpPr/>
          <p:nvPr/>
        </p:nvSpPr>
        <p:spPr>
          <a:xfrm>
            <a:off x="5761741" y="2972640"/>
            <a:ext cx="63518" cy="24137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12" name="Curved Connector 111"/>
          <p:cNvCxnSpPr>
            <a:stCxn id="31" idx="1"/>
            <a:endCxn id="111" idx="1"/>
          </p:cNvCxnSpPr>
          <p:nvPr/>
        </p:nvCxnSpPr>
        <p:spPr>
          <a:xfrm rot="10800000" flipH="1" flipV="1">
            <a:off x="5754481" y="2186175"/>
            <a:ext cx="7260" cy="907150"/>
          </a:xfrm>
          <a:prstGeom prst="curvedConnector3">
            <a:avLst>
              <a:gd name="adj1" fmla="val -4948044"/>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309328" y="3599626"/>
            <a:ext cx="1054584" cy="369332"/>
          </a:xfrm>
          <a:prstGeom prst="rect">
            <a:avLst/>
          </a:prstGeom>
        </p:spPr>
        <p:txBody>
          <a:bodyPr wrap="none">
            <a:spAutoFit/>
          </a:bodyPr>
          <a:lstStyle/>
          <a:p>
            <a:r>
              <a:rPr lang="en-US" altLang="zh-CN" b="1" i="1" dirty="0">
                <a:solidFill>
                  <a:srgbClr val="FF0000"/>
                </a:solidFill>
              </a:rPr>
              <a:t>Validate!</a:t>
            </a:r>
            <a:endParaRPr lang="zh-CN" altLang="en-US" dirty="0"/>
          </a:p>
        </p:txBody>
      </p:sp>
      <p:cxnSp>
        <p:nvCxnSpPr>
          <p:cNvPr id="50" name="Straight Connector 49"/>
          <p:cNvCxnSpPr/>
          <p:nvPr/>
        </p:nvCxnSpPr>
        <p:spPr>
          <a:xfrm>
            <a:off x="3237444" y="4154996"/>
            <a:ext cx="44555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52" idx="1"/>
            <a:endCxn id="53" idx="1"/>
          </p:cNvCxnSpPr>
          <p:nvPr/>
        </p:nvCxnSpPr>
        <p:spPr>
          <a:xfrm rot="10800000" flipV="1">
            <a:off x="5762063" y="3206880"/>
            <a:ext cx="7375" cy="234783"/>
          </a:xfrm>
          <a:prstGeom prst="curvedConnector3">
            <a:avLst>
              <a:gd name="adj1" fmla="val 3199661"/>
            </a:avLst>
          </a:prstGeom>
          <a:ln w="28575">
            <a:solidFill>
              <a:schemeClr val="accent1"/>
            </a:solidFill>
            <a:tailEnd type="stealth" w="lg" len="lg"/>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5769436" y="3086195"/>
            <a:ext cx="63518" cy="24137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Rounded Rectangle 52"/>
          <p:cNvSpPr/>
          <p:nvPr/>
        </p:nvSpPr>
        <p:spPr>
          <a:xfrm>
            <a:off x="5762061" y="3320978"/>
            <a:ext cx="63518" cy="24137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5379623" y="4948389"/>
            <a:ext cx="445956" cy="584775"/>
          </a:xfrm>
          <a:prstGeom prst="rect">
            <a:avLst/>
          </a:prstGeom>
          <a:noFill/>
        </p:spPr>
        <p:txBody>
          <a:bodyPr wrap="none" rtlCol="0">
            <a:spAutoFit/>
          </a:bodyPr>
          <a:lstStyle/>
          <a:p>
            <a:r>
              <a:rPr lang="zh-CN" altLang="en-US" sz="3200" b="1" dirty="0">
                <a:solidFill>
                  <a:srgbClr val="FF0000"/>
                </a:solidFill>
                <a:sym typeface="Wingdings" panose="05000000000000000000" pitchFamily="2" charset="2"/>
              </a:rPr>
              <a:t></a:t>
            </a:r>
            <a:endParaRPr lang="zh-CN" altLang="en-US" sz="3200" b="1" dirty="0">
              <a:solidFill>
                <a:srgbClr val="FF0000"/>
              </a:solidFill>
            </a:endParaRPr>
          </a:p>
        </p:txBody>
      </p:sp>
      <p:sp>
        <p:nvSpPr>
          <p:cNvPr id="55" name="Rounded Rectangle 54"/>
          <p:cNvSpPr/>
          <p:nvPr/>
        </p:nvSpPr>
        <p:spPr>
          <a:xfrm>
            <a:off x="3804102" y="5550765"/>
            <a:ext cx="953943" cy="300279"/>
          </a:xfrm>
          <a:prstGeom prst="roundRect">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763607" y="5567231"/>
            <a:ext cx="1795684" cy="338554"/>
          </a:xfrm>
          <a:prstGeom prst="rect">
            <a:avLst/>
          </a:prstGeom>
          <a:noFill/>
        </p:spPr>
        <p:txBody>
          <a:bodyPr wrap="none" rtlCol="0">
            <a:spAutoFit/>
          </a:bodyPr>
          <a:lstStyle/>
          <a:p>
            <a:r>
              <a:rPr lang="en-US" sz="1600" i="1" dirty="0">
                <a:solidFill>
                  <a:srgbClr val="0070C0"/>
                </a:solidFill>
                <a:latin typeface="Gill Sans MT" pitchFamily="34" charset="0"/>
              </a:rPr>
              <a:t>Bypass index lookup!</a:t>
            </a:r>
          </a:p>
        </p:txBody>
      </p:sp>
    </p:spTree>
    <p:extLst>
      <p:ext uri="{BB962C8B-B14F-4D97-AF65-F5344CB8AC3E}">
        <p14:creationId xmlns:p14="http://schemas.microsoft.com/office/powerpoint/2010/main" val="358725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barn(inVertical)">
                                      <p:cBhvr>
                                        <p:cTn id="13" dur="500"/>
                                        <p:tgtEl>
                                          <p:spTgt spid="8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arn(inVertical)">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barn(inVertical)">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12"/>
                                        </p:tgtEl>
                                        <p:attrNameLst>
                                          <p:attrName>style.visibility</p:attrName>
                                        </p:attrNameLst>
                                      </p:cBhvr>
                                      <p:to>
                                        <p:strVal val="visible"/>
                                      </p:to>
                                    </p:set>
                                    <p:animEffect transition="in" filter="barn(inVertical)">
                                      <p:cBhvr>
                                        <p:cTn id="28" dur="500"/>
                                        <p:tgtEl>
                                          <p:spTgt spid="112"/>
                                        </p:tgtEl>
                                      </p:cBhvr>
                                    </p:animEffect>
                                  </p:childTnLst>
                                </p:cTn>
                              </p:par>
                              <p:par>
                                <p:cTn id="29" presetID="16" presetClass="entr" presetSubtype="21" fill="hold" nodeType="with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barn(inVertical)">
                                      <p:cBhvr>
                                        <p:cTn id="31" dur="500"/>
                                        <p:tgtEl>
                                          <p:spTgt spid="8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barn(inVertical)">
                                      <p:cBhvr>
                                        <p:cTn id="36" dur="500"/>
                                        <p:tgtEl>
                                          <p:spTgt spid="43"/>
                                        </p:tgtEl>
                                      </p:cBhvr>
                                    </p:animEffect>
                                  </p:childTnLst>
                                </p:cTn>
                              </p:par>
                              <p:par>
                                <p:cTn id="37" presetID="16" presetClass="entr" presetSubtype="21"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barn(inVertical)">
                                      <p:cBhvr>
                                        <p:cTn id="39" dur="500"/>
                                        <p:tgtEl>
                                          <p:spTgt spid="47"/>
                                        </p:tgtEl>
                                      </p:cBhvr>
                                    </p:animEffect>
                                  </p:childTnLst>
                                </p:cTn>
                              </p:par>
                              <p:par>
                                <p:cTn id="40" presetID="16" presetClass="entr" presetSubtype="21"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arn(inVertical)">
                                      <p:cBhvr>
                                        <p:cTn id="42" dur="500"/>
                                        <p:tgtEl>
                                          <p:spTgt spid="44"/>
                                        </p:tgtEl>
                                      </p:cBhvr>
                                    </p:animEffect>
                                  </p:childTnLst>
                                </p:cTn>
                              </p:par>
                              <p:par>
                                <p:cTn id="43" presetID="16" presetClass="entr" presetSubtype="21"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barn(inVertical)">
                                      <p:cBhvr>
                                        <p:cTn id="45" dur="500"/>
                                        <p:tgtEl>
                                          <p:spTgt spid="46"/>
                                        </p:tgtEl>
                                      </p:cBhvr>
                                    </p:animEffect>
                                  </p:childTnLst>
                                </p:cTn>
                              </p:par>
                              <p:par>
                                <p:cTn id="46" presetID="16" presetClass="entr" presetSubtype="21" fill="hold"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barn(inVertical)">
                                      <p:cBhvr>
                                        <p:cTn id="48" dur="500"/>
                                        <p:tgtEl>
                                          <p:spTgt spid="45"/>
                                        </p:tgtEl>
                                      </p:cBhvr>
                                    </p:animEffect>
                                  </p:childTnLst>
                                </p:cTn>
                              </p:par>
                              <p:par>
                                <p:cTn id="49" presetID="16" presetClass="entr" presetSubtype="21"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arn(inVertical)">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par>
                                <p:cTn id="63" presetID="10"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84"/>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50"/>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43"/>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47"/>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44"/>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46"/>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45"/>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4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2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6"/>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27"/>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5"/>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2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barn(inVertical)">
                                      <p:cBhvr>
                                        <p:cTn id="107" dur="500"/>
                                        <p:tgtEl>
                                          <p:spTgt spid="51"/>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grpId="0" nodeType="clickEffect">
                                  <p:stCondLst>
                                    <p:cond delay="0"/>
                                  </p:stCondLst>
                                  <p:childTnLst>
                                    <p:set>
                                      <p:cBhvr>
                                        <p:cTn id="111" dur="1" fill="hold">
                                          <p:stCondLst>
                                            <p:cond delay="0"/>
                                          </p:stCondLst>
                                        </p:cTn>
                                        <p:tgtEl>
                                          <p:spTgt spid="55"/>
                                        </p:tgtEl>
                                        <p:attrNameLst>
                                          <p:attrName>style.visibility</p:attrName>
                                        </p:attrNameLst>
                                      </p:cBhvr>
                                      <p:to>
                                        <p:strVal val="visible"/>
                                      </p:to>
                                    </p:set>
                                    <p:animEffect transition="in" filter="barn(inVertical)">
                                      <p:cBhvr>
                                        <p:cTn id="112" dur="500"/>
                                        <p:tgtEl>
                                          <p:spTgt spid="55"/>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barn(inVertical)">
                                      <p:cBhvr>
                                        <p:cTn id="11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p:bldP spid="27" grpId="1"/>
      <p:bldP spid="28" grpId="0"/>
      <p:bldP spid="28" grpId="1"/>
      <p:bldP spid="29" grpId="0" animBg="1"/>
      <p:bldP spid="29" grpId="1" animBg="1"/>
      <p:bldP spid="84" grpId="0"/>
      <p:bldP spid="84" grpId="1"/>
      <p:bldP spid="3" grpId="0"/>
      <p:bldP spid="54" grpId="0"/>
      <p:bldP spid="55" grpId="0" animBg="1"/>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Silo</a:t>
            </a:r>
            <a:r>
              <a:rPr lang="en-US" dirty="0" smtClean="0"/>
              <a:t>: Speedy Transactions in Multicore In-Memory Databases</a:t>
            </a:r>
            <a:endParaRPr lang="en-US" dirty="0"/>
          </a:p>
        </p:txBody>
      </p:sp>
      <p:sp>
        <p:nvSpPr>
          <p:cNvPr id="3" name="Subtitle 2"/>
          <p:cNvSpPr>
            <a:spLocks noGrp="1"/>
          </p:cNvSpPr>
          <p:nvPr>
            <p:ph type="subTitle" idx="1"/>
          </p:nvPr>
        </p:nvSpPr>
        <p:spPr/>
        <p:txBody>
          <a:bodyPr>
            <a:normAutofit/>
          </a:bodyPr>
          <a:lstStyle/>
          <a:p>
            <a:r>
              <a:rPr lang="en-US" sz="2400" b="1" dirty="0" smtClean="0">
                <a:solidFill>
                  <a:srgbClr val="000090"/>
                </a:solidFill>
              </a:rPr>
              <a:t>Stephen Tu</a:t>
            </a:r>
            <a:r>
              <a:rPr lang="en-US" sz="2400" dirty="0" smtClean="0">
                <a:solidFill>
                  <a:srgbClr val="000090"/>
                </a:solidFill>
              </a:rPr>
              <a:t>, </a:t>
            </a:r>
            <a:r>
              <a:rPr lang="en-US" sz="2400" dirty="0" err="1" smtClean="0">
                <a:solidFill>
                  <a:srgbClr val="000090"/>
                </a:solidFill>
              </a:rPr>
              <a:t>Wenting</a:t>
            </a:r>
            <a:r>
              <a:rPr lang="en-US" sz="2400" dirty="0" smtClean="0">
                <a:solidFill>
                  <a:srgbClr val="000090"/>
                </a:solidFill>
              </a:rPr>
              <a:t> </a:t>
            </a:r>
            <a:r>
              <a:rPr lang="en-US" sz="2400" dirty="0" err="1" smtClean="0">
                <a:solidFill>
                  <a:srgbClr val="000090"/>
                </a:solidFill>
              </a:rPr>
              <a:t>Zheng</a:t>
            </a:r>
            <a:r>
              <a:rPr lang="en-US" sz="2400" dirty="0" smtClean="0">
                <a:solidFill>
                  <a:srgbClr val="000090"/>
                </a:solidFill>
              </a:rPr>
              <a:t>, Eddie Kohler</a:t>
            </a:r>
            <a:r>
              <a:rPr lang="en-US" sz="2400" baseline="30000" dirty="0" smtClean="0">
                <a:solidFill>
                  <a:srgbClr val="000090"/>
                </a:solidFill>
              </a:rPr>
              <a:t>†</a:t>
            </a:r>
            <a:r>
              <a:rPr lang="en-US" sz="2400" dirty="0" smtClean="0">
                <a:solidFill>
                  <a:srgbClr val="000090"/>
                </a:solidFill>
              </a:rPr>
              <a:t>, Barbara </a:t>
            </a:r>
            <a:r>
              <a:rPr lang="en-US" sz="2400" dirty="0" err="1" smtClean="0">
                <a:solidFill>
                  <a:srgbClr val="000090"/>
                </a:solidFill>
              </a:rPr>
              <a:t>Liskov</a:t>
            </a:r>
            <a:r>
              <a:rPr lang="en-US" sz="2400" dirty="0" smtClean="0">
                <a:solidFill>
                  <a:srgbClr val="000090"/>
                </a:solidFill>
              </a:rPr>
              <a:t>, Samuel Madden</a:t>
            </a:r>
          </a:p>
          <a:p>
            <a:r>
              <a:rPr lang="en-US" sz="2400" i="1" dirty="0" smtClean="0">
                <a:solidFill>
                  <a:srgbClr val="000090"/>
                </a:solidFill>
              </a:rPr>
              <a:t>MIT CSAIL, </a:t>
            </a:r>
            <a:r>
              <a:rPr lang="en-US" sz="2400" baseline="30000" dirty="0" smtClean="0">
                <a:solidFill>
                  <a:srgbClr val="000090"/>
                </a:solidFill>
              </a:rPr>
              <a:t>†</a:t>
            </a:r>
            <a:r>
              <a:rPr lang="en-US" sz="2400" i="1" dirty="0" smtClean="0">
                <a:solidFill>
                  <a:srgbClr val="000090"/>
                </a:solidFill>
              </a:rPr>
              <a:t>Harvard University</a:t>
            </a:r>
            <a:endParaRPr lang="en-US" sz="2400" i="1" dirty="0">
              <a:solidFill>
                <a:srgbClr val="000090"/>
              </a:solidFill>
            </a:endParaRPr>
          </a:p>
        </p:txBody>
      </p:sp>
      <p:sp>
        <p:nvSpPr>
          <p:cNvPr id="4" name="Slide Number Placeholder 3"/>
          <p:cNvSpPr>
            <a:spLocks noGrp="1"/>
          </p:cNvSpPr>
          <p:nvPr>
            <p:ph type="sldNum" sz="quarter" idx="12"/>
          </p:nvPr>
        </p:nvSpPr>
        <p:spPr/>
        <p:txBody>
          <a:bodyPr/>
          <a:lstStyle/>
          <a:p>
            <a:fld id="{759DD0F1-4F51-5A43-ACDB-1A0BA498B5F5}" type="slidenum">
              <a:rPr lang="en-US" smtClean="0"/>
              <a:t>5</a:t>
            </a:fld>
            <a:endParaRPr lang="en-US"/>
          </a:p>
        </p:txBody>
      </p:sp>
    </p:spTree>
    <p:extLst>
      <p:ext uri="{BB962C8B-B14F-4D97-AF65-F5344CB8AC3E}">
        <p14:creationId xmlns:p14="http://schemas.microsoft.com/office/powerpoint/2010/main" val="1396399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Performance Comparison</a:t>
            </a:r>
          </a:p>
        </p:txBody>
      </p:sp>
      <p:sp>
        <p:nvSpPr>
          <p:cNvPr id="3" name="Content Placeholder 2"/>
          <p:cNvSpPr>
            <a:spLocks noGrp="1"/>
          </p:cNvSpPr>
          <p:nvPr>
            <p:ph idx="1"/>
          </p:nvPr>
        </p:nvSpPr>
        <p:spPr>
          <a:xfrm>
            <a:off x="457199" y="2243923"/>
            <a:ext cx="8352263" cy="3394472"/>
          </a:xfrm>
        </p:spPr>
        <p:txBody>
          <a:bodyPr/>
          <a:lstStyle/>
          <a:p>
            <a:r>
              <a:rPr lang="en-US" sz="2600" dirty="0" smtClean="0"/>
              <a:t>4  12-core AMD </a:t>
            </a:r>
            <a:r>
              <a:rPr lang="en-US" sz="2600" dirty="0"/>
              <a:t>Opteron Processor </a:t>
            </a:r>
            <a:r>
              <a:rPr lang="en-US" sz="2600" dirty="0" smtClean="0"/>
              <a:t>6172(48 </a:t>
            </a:r>
            <a:r>
              <a:rPr lang="en-US" sz="2600" dirty="0"/>
              <a:t>cores in </a:t>
            </a:r>
            <a:r>
              <a:rPr lang="en-US" sz="2600" dirty="0" smtClean="0"/>
              <a:t>total)</a:t>
            </a:r>
            <a:endParaRPr lang="en-US" sz="2600" dirty="0"/>
          </a:p>
          <a:p>
            <a:r>
              <a:rPr lang="en-US" sz="2600" dirty="0"/>
              <a:t>We compare with the following protocols:</a:t>
            </a:r>
          </a:p>
          <a:p>
            <a:pPr lvl="1"/>
            <a:r>
              <a:rPr lang="en-US" sz="2200" dirty="0"/>
              <a:t>OCC: classic optimistic concurrency control</a:t>
            </a:r>
          </a:p>
          <a:p>
            <a:pPr lvl="1"/>
            <a:r>
              <a:rPr lang="en-US" sz="2200" dirty="0"/>
              <a:t>SILO: Silo’s OCC implementation</a:t>
            </a:r>
          </a:p>
          <a:p>
            <a:pPr lvl="1"/>
            <a:r>
              <a:rPr lang="en-US" altLang="zh-CN" sz="2200" dirty="0"/>
              <a:t>2PL: classic two-phase locking</a:t>
            </a:r>
            <a:endParaRPr lang="en-US" sz="2200" dirty="0"/>
          </a:p>
          <a:p>
            <a:pPr lvl="1"/>
            <a:r>
              <a:rPr lang="en-US" sz="2200" dirty="0"/>
              <a:t>HYBRID: Hybrid concurrency control </a:t>
            </a:r>
            <a:r>
              <a:rPr lang="en-US" sz="2200" dirty="0" smtClean="0"/>
              <a:t>protocol(OCC+2PL)</a:t>
            </a:r>
            <a:endParaRPr lang="en-US" sz="2200" dirty="0"/>
          </a:p>
          <a:p>
            <a:pPr lvl="1"/>
            <a:r>
              <a:rPr lang="en-US" sz="2200" dirty="0"/>
              <a:t>DETERMINISTIC: partitioned deterministic protocol</a:t>
            </a:r>
          </a:p>
          <a:p>
            <a:pPr lvl="1"/>
            <a:endParaRPr lang="en-US" sz="2200" dirty="0"/>
          </a:p>
        </p:txBody>
      </p:sp>
      <p:sp>
        <p:nvSpPr>
          <p:cNvPr id="4" name="Slide Number Placeholder 3"/>
          <p:cNvSpPr>
            <a:spLocks noGrp="1"/>
          </p:cNvSpPr>
          <p:nvPr>
            <p:ph type="sldNum" sz="quarter" idx="12"/>
          </p:nvPr>
        </p:nvSpPr>
        <p:spPr/>
        <p:txBody>
          <a:bodyPr/>
          <a:lstStyle/>
          <a:p>
            <a:fld id="{2066355A-084C-D24E-9AD2-7E4FC41EA627}" type="slidenum">
              <a:rPr lang="en-US" smtClean="0"/>
              <a:t>50</a:t>
            </a:fld>
            <a:endParaRPr lang="en-US"/>
          </a:p>
        </p:txBody>
      </p:sp>
    </p:spTree>
    <p:extLst>
      <p:ext uri="{BB962C8B-B14F-4D97-AF65-F5344CB8AC3E}">
        <p14:creationId xmlns:p14="http://schemas.microsoft.com/office/powerpoint/2010/main" val="38494603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Performance Comparison</a:t>
            </a:r>
          </a:p>
        </p:txBody>
      </p:sp>
      <p:sp>
        <p:nvSpPr>
          <p:cNvPr id="3" name="Content Placeholder 2"/>
          <p:cNvSpPr>
            <a:spLocks noGrp="1"/>
          </p:cNvSpPr>
          <p:nvPr>
            <p:ph idx="1"/>
          </p:nvPr>
        </p:nvSpPr>
        <p:spPr>
          <a:xfrm>
            <a:off x="457200" y="2243923"/>
            <a:ext cx="8229600" cy="3394472"/>
          </a:xfrm>
        </p:spPr>
        <p:txBody>
          <a:bodyPr>
            <a:normAutofit/>
          </a:bodyPr>
          <a:lstStyle/>
          <a:p>
            <a:r>
              <a:rPr lang="en-US" altLang="zh-CN" sz="2400" dirty="0"/>
              <a:t>TPC-C: Transaction rate achieved under different workload contentions.</a:t>
            </a:r>
            <a:endParaRPr lang="en-US" altLang="zh-CN" sz="2000" dirty="0"/>
          </a:p>
        </p:txBody>
      </p:sp>
      <p:sp>
        <p:nvSpPr>
          <p:cNvPr id="4" name="Slide Number Placeholder 3"/>
          <p:cNvSpPr>
            <a:spLocks noGrp="1"/>
          </p:cNvSpPr>
          <p:nvPr>
            <p:ph type="sldNum" sz="quarter" idx="12"/>
          </p:nvPr>
        </p:nvSpPr>
        <p:spPr/>
        <p:txBody>
          <a:bodyPr/>
          <a:lstStyle/>
          <a:p>
            <a:fld id="{2066355A-084C-D24E-9AD2-7E4FC41EA627}" type="slidenum">
              <a:rPr lang="en-US" smtClean="0"/>
              <a:t>51</a:t>
            </a:fld>
            <a:endParaRPr lang="en-US"/>
          </a:p>
        </p:txBody>
      </p:sp>
      <p:graphicFrame>
        <p:nvGraphicFramePr>
          <p:cNvPr id="8" name="Chart 7"/>
          <p:cNvGraphicFramePr>
            <a:graphicFrameLocks/>
          </p:cNvGraphicFramePr>
          <p:nvPr>
            <p:extLst/>
          </p:nvPr>
        </p:nvGraphicFramePr>
        <p:xfrm>
          <a:off x="1720972" y="3217036"/>
          <a:ext cx="5175080" cy="2521779"/>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2406581" y="3386035"/>
            <a:ext cx="2139293" cy="1922383"/>
          </a:xfrm>
          <a:prstGeom prst="rect">
            <a:avLst/>
          </a:prstGeom>
          <a:solidFill>
            <a:srgbClr val="FF0000">
              <a:alpha val="30196"/>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Rectangle 6"/>
          <p:cNvSpPr/>
          <p:nvPr/>
        </p:nvSpPr>
        <p:spPr>
          <a:xfrm>
            <a:off x="4545875" y="3399916"/>
            <a:ext cx="2159391" cy="1908503"/>
          </a:xfrm>
          <a:prstGeom prst="rect">
            <a:avLst/>
          </a:prstGeom>
          <a:solidFill>
            <a:srgbClr val="0066FF">
              <a:alpha val="30196"/>
            </a:srgbClr>
          </a:solidFill>
          <a:ln>
            <a:no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Rectangle 8"/>
          <p:cNvSpPr/>
          <p:nvPr/>
        </p:nvSpPr>
        <p:spPr>
          <a:xfrm>
            <a:off x="4814352" y="3083491"/>
            <a:ext cx="1311834" cy="307777"/>
          </a:xfrm>
          <a:prstGeom prst="rect">
            <a:avLst/>
          </a:prstGeom>
        </p:spPr>
        <p:txBody>
          <a:bodyPr wrap="none">
            <a:spAutoFit/>
          </a:bodyPr>
          <a:lstStyle/>
          <a:p>
            <a:r>
              <a:rPr lang="en-US" altLang="zh-CN" sz="1400" i="1" dirty="0">
                <a:solidFill>
                  <a:schemeClr val="accent1"/>
                </a:solidFill>
              </a:rPr>
              <a:t>Low-contention</a:t>
            </a:r>
            <a:endParaRPr lang="zh-CN" altLang="en-US" sz="1400" i="1" dirty="0">
              <a:solidFill>
                <a:schemeClr val="accent1"/>
              </a:solidFill>
            </a:endParaRPr>
          </a:p>
        </p:txBody>
      </p:sp>
      <p:sp>
        <p:nvSpPr>
          <p:cNvPr id="10" name="Rectangle 9"/>
          <p:cNvSpPr/>
          <p:nvPr/>
        </p:nvSpPr>
        <p:spPr>
          <a:xfrm>
            <a:off x="2755126" y="3092139"/>
            <a:ext cx="1357616" cy="307777"/>
          </a:xfrm>
          <a:prstGeom prst="rect">
            <a:avLst/>
          </a:prstGeom>
        </p:spPr>
        <p:txBody>
          <a:bodyPr wrap="none">
            <a:spAutoFit/>
          </a:bodyPr>
          <a:lstStyle/>
          <a:p>
            <a:r>
              <a:rPr lang="en-US" altLang="zh-CN" sz="1400" i="1" dirty="0">
                <a:solidFill>
                  <a:schemeClr val="accent2"/>
                </a:solidFill>
              </a:rPr>
              <a:t>High-contention</a:t>
            </a:r>
            <a:endParaRPr lang="zh-CN" altLang="en-US" sz="1400" i="1" dirty="0">
              <a:solidFill>
                <a:schemeClr val="accent2"/>
              </a:solidFill>
            </a:endParaRPr>
          </a:p>
        </p:txBody>
      </p:sp>
    </p:spTree>
    <p:extLst>
      <p:ext uri="{BB962C8B-B14F-4D97-AF65-F5344CB8AC3E}">
        <p14:creationId xmlns:p14="http://schemas.microsoft.com/office/powerpoint/2010/main" val="78369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Performance Comparison</a:t>
            </a:r>
          </a:p>
        </p:txBody>
      </p:sp>
      <p:sp>
        <p:nvSpPr>
          <p:cNvPr id="3" name="Content Placeholder 2"/>
          <p:cNvSpPr>
            <a:spLocks noGrp="1"/>
          </p:cNvSpPr>
          <p:nvPr>
            <p:ph idx="1"/>
          </p:nvPr>
        </p:nvSpPr>
        <p:spPr>
          <a:xfrm>
            <a:off x="457200" y="2243923"/>
            <a:ext cx="8229600" cy="3394472"/>
          </a:xfrm>
        </p:spPr>
        <p:txBody>
          <a:bodyPr>
            <a:normAutofit/>
          </a:bodyPr>
          <a:lstStyle/>
          <a:p>
            <a:r>
              <a:rPr lang="en-US" sz="2400" dirty="0"/>
              <a:t>TPC-C: Transaction rate achieved when processing high-contention workload (4 warehouses).</a:t>
            </a:r>
            <a:endParaRPr lang="en-US" sz="2000" dirty="0"/>
          </a:p>
        </p:txBody>
      </p:sp>
      <p:sp>
        <p:nvSpPr>
          <p:cNvPr id="4" name="Slide Number Placeholder 3"/>
          <p:cNvSpPr>
            <a:spLocks noGrp="1"/>
          </p:cNvSpPr>
          <p:nvPr>
            <p:ph type="sldNum" sz="quarter" idx="12"/>
          </p:nvPr>
        </p:nvSpPr>
        <p:spPr/>
        <p:txBody>
          <a:bodyPr/>
          <a:lstStyle/>
          <a:p>
            <a:fld id="{2066355A-084C-D24E-9AD2-7E4FC41EA627}" type="slidenum">
              <a:rPr lang="en-US" smtClean="0"/>
              <a:t>52</a:t>
            </a:fld>
            <a:endParaRPr lang="en-US"/>
          </a:p>
        </p:txBody>
      </p:sp>
      <p:graphicFrame>
        <p:nvGraphicFramePr>
          <p:cNvPr id="7" name="Chart 6"/>
          <p:cNvGraphicFramePr>
            <a:graphicFrameLocks/>
          </p:cNvGraphicFramePr>
          <p:nvPr>
            <p:extLst/>
          </p:nvPr>
        </p:nvGraphicFramePr>
        <p:xfrm>
          <a:off x="1720973" y="3116617"/>
          <a:ext cx="5156199" cy="2521779"/>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3466178" y="3234798"/>
            <a:ext cx="3224182" cy="1973472"/>
          </a:xfrm>
          <a:prstGeom prst="rect">
            <a:avLst/>
          </a:prstGeom>
          <a:solidFill>
            <a:schemeClr val="bg1">
              <a:lumMod val="85000"/>
              <a:alpha val="30196"/>
            </a:schemeClr>
          </a:solidFill>
          <a:ln>
            <a:no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8" name="Straight Arrow Connector 7"/>
          <p:cNvCxnSpPr/>
          <p:nvPr/>
        </p:nvCxnSpPr>
        <p:spPr>
          <a:xfrm>
            <a:off x="6877171" y="3554731"/>
            <a:ext cx="0" cy="792295"/>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877171" y="3749553"/>
            <a:ext cx="407484" cy="369332"/>
          </a:xfrm>
          <a:prstGeom prst="rect">
            <a:avLst/>
          </a:prstGeom>
          <a:noFill/>
        </p:spPr>
        <p:txBody>
          <a:bodyPr wrap="none" rtlCol="0">
            <a:spAutoFit/>
          </a:bodyPr>
          <a:lstStyle/>
          <a:p>
            <a:r>
              <a:rPr lang="en-US" altLang="zh-CN" b="1" dirty="0">
                <a:solidFill>
                  <a:srgbClr val="FF0000"/>
                </a:solidFill>
              </a:rPr>
              <a:t>2x</a:t>
            </a:r>
            <a:endParaRPr lang="zh-CN" altLang="en-US" b="1" dirty="0">
              <a:solidFill>
                <a:srgbClr val="FF0000"/>
              </a:solidFill>
            </a:endParaRPr>
          </a:p>
        </p:txBody>
      </p:sp>
    </p:spTree>
    <p:extLst>
      <p:ext uri="{BB962C8B-B14F-4D97-AF65-F5344CB8AC3E}">
        <p14:creationId xmlns:p14="http://schemas.microsoft.com/office/powerpoint/2010/main" val="341984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Conclusion</a:t>
            </a:r>
          </a:p>
        </p:txBody>
      </p:sp>
      <p:sp>
        <p:nvSpPr>
          <p:cNvPr id="3" name="Content Placeholder 2"/>
          <p:cNvSpPr>
            <a:spLocks noGrp="1"/>
          </p:cNvSpPr>
          <p:nvPr>
            <p:ph idx="1"/>
          </p:nvPr>
        </p:nvSpPr>
        <p:spPr>
          <a:xfrm>
            <a:off x="457200" y="2243923"/>
            <a:ext cx="8229600" cy="3394472"/>
          </a:xfrm>
        </p:spPr>
        <p:txBody>
          <a:bodyPr>
            <a:normAutofit/>
          </a:bodyPr>
          <a:lstStyle/>
          <a:p>
            <a:r>
              <a:rPr lang="en-US" sz="2400" dirty="0"/>
              <a:t>We introduced a new mechanism, called </a:t>
            </a:r>
            <a:r>
              <a:rPr lang="en-US" sz="2400" b="1" i="1" dirty="0">
                <a:solidFill>
                  <a:srgbClr val="FF0000"/>
                </a:solidFill>
              </a:rPr>
              <a:t>transaction healing</a:t>
            </a:r>
            <a:r>
              <a:rPr lang="en-US" sz="2400" dirty="0"/>
              <a:t>, which scales the conventional OCC towards dozens of cores even under high-contention workloads.</a:t>
            </a:r>
          </a:p>
          <a:p>
            <a:pPr lvl="1"/>
            <a:r>
              <a:rPr lang="en-US" sz="2200" dirty="0"/>
              <a:t>Extract program dependency graph at static time;</a:t>
            </a:r>
          </a:p>
          <a:p>
            <a:pPr lvl="1"/>
            <a:r>
              <a:rPr lang="en-US" sz="2200" dirty="0"/>
              <a:t>Restore non-serializable operations once inconsistency is detected during validation;</a:t>
            </a:r>
          </a:p>
          <a:p>
            <a:pPr lvl="1"/>
            <a:r>
              <a:rPr lang="en-US" sz="2200" dirty="0"/>
              <a:t>Maintain thread-local access cache to reduce re-execution overhead.</a:t>
            </a:r>
          </a:p>
          <a:p>
            <a:endParaRPr lang="en-US" sz="2200" dirty="0"/>
          </a:p>
        </p:txBody>
      </p:sp>
      <p:sp>
        <p:nvSpPr>
          <p:cNvPr id="4" name="Slide Number Placeholder 3"/>
          <p:cNvSpPr>
            <a:spLocks noGrp="1"/>
          </p:cNvSpPr>
          <p:nvPr>
            <p:ph type="sldNum" sz="quarter" idx="12"/>
          </p:nvPr>
        </p:nvSpPr>
        <p:spPr/>
        <p:txBody>
          <a:bodyPr/>
          <a:lstStyle/>
          <a:p>
            <a:fld id="{2066355A-084C-D24E-9AD2-7E4FC41EA627}" type="slidenum">
              <a:rPr lang="en-US" smtClean="0"/>
              <a:t>53</a:t>
            </a:fld>
            <a:endParaRPr lang="en-US"/>
          </a:p>
        </p:txBody>
      </p:sp>
      <p:sp>
        <p:nvSpPr>
          <p:cNvPr id="5" name="Rectangle 4"/>
          <p:cNvSpPr/>
          <p:nvPr/>
        </p:nvSpPr>
        <p:spPr>
          <a:xfrm>
            <a:off x="2596668" y="5330395"/>
            <a:ext cx="3571940" cy="369332"/>
          </a:xfrm>
          <a:prstGeom prst="rect">
            <a:avLst/>
          </a:prstGeom>
        </p:spPr>
        <p:txBody>
          <a:bodyPr wrap="none">
            <a:spAutoFit/>
          </a:bodyPr>
          <a:lstStyle/>
          <a:p>
            <a:r>
              <a:rPr lang="en-US" altLang="zh-CN" b="1" u="sng" dirty="0">
                <a:solidFill>
                  <a:srgbClr val="FF0000"/>
                </a:solidFill>
                <a:effectLst>
                  <a:outerShdw blurRad="38100" dist="38100" dir="2700000" algn="tl">
                    <a:srgbClr val="000000">
                      <a:alpha val="43137"/>
                    </a:srgbClr>
                  </a:outerShdw>
                </a:effectLst>
              </a:rPr>
              <a:t>https://github.com/Cavalia/Cavalia</a:t>
            </a:r>
            <a:endParaRPr lang="zh-CN" altLang="en-US" b="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043100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36344"/>
            <a:ext cx="8229600" cy="857250"/>
          </a:xfrm>
        </p:spPr>
        <p:txBody>
          <a:bodyPr>
            <a:normAutofit/>
          </a:bodyPr>
          <a:lstStyle/>
          <a:p>
            <a:r>
              <a:rPr lang="en-US" dirty="0"/>
              <a:t>Thanks!</a:t>
            </a:r>
          </a:p>
        </p:txBody>
      </p:sp>
      <p:sp>
        <p:nvSpPr>
          <p:cNvPr id="4" name="Slide Number Placeholder 3"/>
          <p:cNvSpPr>
            <a:spLocks noGrp="1"/>
          </p:cNvSpPr>
          <p:nvPr>
            <p:ph type="sldNum" sz="quarter" idx="12"/>
          </p:nvPr>
        </p:nvSpPr>
        <p:spPr/>
        <p:txBody>
          <a:bodyPr/>
          <a:lstStyle/>
          <a:p>
            <a:fld id="{2066355A-084C-D24E-9AD2-7E4FC41EA627}" type="slidenum">
              <a:rPr lang="en-US" smtClean="0"/>
              <a:t>54</a:t>
            </a:fld>
            <a:endParaRPr lang="en-US"/>
          </a:p>
        </p:txBody>
      </p:sp>
    </p:spTree>
    <p:extLst>
      <p:ext uri="{BB962C8B-B14F-4D97-AF65-F5344CB8AC3E}">
        <p14:creationId xmlns:p14="http://schemas.microsoft.com/office/powerpoint/2010/main" val="3399424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Extremely high throughput in-memory relational database.</a:t>
            </a:r>
          </a:p>
          <a:p>
            <a:pPr lvl="1"/>
            <a:r>
              <a:rPr lang="en-US" dirty="0" smtClean="0"/>
              <a:t>Fully </a:t>
            </a:r>
            <a:r>
              <a:rPr lang="en-US" dirty="0" err="1" smtClean="0"/>
              <a:t>serializable</a:t>
            </a:r>
            <a:r>
              <a:rPr lang="en-US" dirty="0" smtClean="0"/>
              <a:t> transactions.</a:t>
            </a:r>
          </a:p>
          <a:p>
            <a:pPr lvl="1"/>
            <a:r>
              <a:rPr lang="en-US" dirty="0" smtClean="0"/>
              <a:t>Can recover from crashes.</a:t>
            </a:r>
          </a:p>
        </p:txBody>
      </p:sp>
      <p:sp>
        <p:nvSpPr>
          <p:cNvPr id="4" name="Slide Number Placeholder 3"/>
          <p:cNvSpPr>
            <a:spLocks noGrp="1"/>
          </p:cNvSpPr>
          <p:nvPr>
            <p:ph type="sldNum" sz="quarter" idx="12"/>
          </p:nvPr>
        </p:nvSpPr>
        <p:spPr/>
        <p:txBody>
          <a:bodyPr/>
          <a:lstStyle/>
          <a:p>
            <a:fld id="{759DD0F1-4F51-5A43-ACDB-1A0BA498B5F5}" type="slidenum">
              <a:rPr lang="en-US" smtClean="0"/>
              <a:t>6</a:t>
            </a:fld>
            <a:endParaRPr lang="en-US"/>
          </a:p>
        </p:txBody>
      </p:sp>
    </p:spTree>
    <p:extLst>
      <p:ext uri="{BB962C8B-B14F-4D97-AF65-F5344CB8AC3E}">
        <p14:creationId xmlns:p14="http://schemas.microsoft.com/office/powerpoint/2010/main" val="126138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Multicores to the rescue?</a:t>
            </a:r>
            <a:endParaRPr lang="en-US" dirty="0"/>
          </a:p>
        </p:txBody>
      </p:sp>
      <p:pic>
        <p:nvPicPr>
          <p:cNvPr id="8" name="Picture 7"/>
          <p:cNvPicPr>
            <a:picLocks noChangeAspect="1"/>
          </p:cNvPicPr>
          <p:nvPr/>
        </p:nvPicPr>
        <p:blipFill>
          <a:blip r:embed="rId3"/>
          <a:stretch>
            <a:fillRect/>
          </a:stretch>
        </p:blipFill>
        <p:spPr>
          <a:xfrm>
            <a:off x="166914" y="1820333"/>
            <a:ext cx="2981284" cy="2235963"/>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719071" y="4494264"/>
            <a:ext cx="1992707" cy="1339036"/>
          </a:xfrm>
          <a:prstGeom prst="rect">
            <a:avLst/>
          </a:prstGeom>
        </p:spPr>
      </p:pic>
      <p:pic>
        <p:nvPicPr>
          <p:cNvPr id="26" name="Picture 25"/>
          <p:cNvPicPr>
            <a:picLocks noChangeAspect="1"/>
          </p:cNvPicPr>
          <p:nvPr/>
        </p:nvPicPr>
        <p:blipFill>
          <a:blip r:embed="rId5"/>
          <a:stretch>
            <a:fillRect/>
          </a:stretch>
        </p:blipFill>
        <p:spPr>
          <a:xfrm>
            <a:off x="1517731" y="3141842"/>
            <a:ext cx="1819837" cy="1819837"/>
          </a:xfrm>
          <a:prstGeom prst="rect">
            <a:avLst/>
          </a:prstGeom>
        </p:spPr>
      </p:pic>
      <p:sp>
        <p:nvSpPr>
          <p:cNvPr id="6" name="Slide Number Placeholder 5"/>
          <p:cNvSpPr>
            <a:spLocks noGrp="1"/>
          </p:cNvSpPr>
          <p:nvPr>
            <p:ph type="sldNum" sz="quarter" idx="12"/>
          </p:nvPr>
        </p:nvSpPr>
        <p:spPr/>
        <p:txBody>
          <a:bodyPr/>
          <a:lstStyle/>
          <a:p>
            <a:fld id="{759DD0F1-4F51-5A43-ACDB-1A0BA498B5F5}" type="slidenum">
              <a:rPr lang="en-US" smtClean="0"/>
              <a:t>7</a:t>
            </a:fld>
            <a:endParaRPr lang="en-US"/>
          </a:p>
        </p:txBody>
      </p:sp>
      <p:pic>
        <p:nvPicPr>
          <p:cNvPr id="10" name="Picture 9"/>
          <p:cNvPicPr>
            <a:picLocks noChangeAspect="1"/>
          </p:cNvPicPr>
          <p:nvPr/>
        </p:nvPicPr>
        <p:blipFill>
          <a:blip r:embed="rId6"/>
          <a:stretch>
            <a:fillRect/>
          </a:stretch>
        </p:blipFill>
        <p:spPr>
          <a:xfrm>
            <a:off x="3655068" y="1570038"/>
            <a:ext cx="4586958" cy="2836914"/>
          </a:xfrm>
          <a:prstGeom prst="rect">
            <a:avLst/>
          </a:prstGeom>
        </p:spPr>
      </p:pic>
      <p:pic>
        <p:nvPicPr>
          <p:cNvPr id="3" name="Picture 2"/>
          <p:cNvPicPr>
            <a:picLocks noChangeAspect="1"/>
          </p:cNvPicPr>
          <p:nvPr/>
        </p:nvPicPr>
        <p:blipFill>
          <a:blip r:embed="rId7"/>
          <a:stretch>
            <a:fillRect/>
          </a:stretch>
        </p:blipFill>
        <p:spPr>
          <a:xfrm>
            <a:off x="3655068" y="1570038"/>
            <a:ext cx="4586958" cy="2836914"/>
          </a:xfrm>
          <a:prstGeom prst="rect">
            <a:avLst/>
          </a:prstGeom>
        </p:spPr>
      </p:pic>
      <p:sp>
        <p:nvSpPr>
          <p:cNvPr id="25" name="TextBox 24"/>
          <p:cNvSpPr txBox="1"/>
          <p:nvPr/>
        </p:nvSpPr>
        <p:spPr>
          <a:xfrm>
            <a:off x="3217441" y="4741095"/>
            <a:ext cx="5679372" cy="1600438"/>
          </a:xfrm>
          <a:prstGeom prst="rect">
            <a:avLst/>
          </a:prstGeom>
          <a:noFill/>
        </p:spPr>
        <p:txBody>
          <a:bodyPr wrap="none" rtlCol="0">
            <a:spAutoFit/>
          </a:bodyPr>
          <a:lstStyle/>
          <a:p>
            <a:r>
              <a:rPr lang="en-US" sz="1400" dirty="0" err="1">
                <a:latin typeface="Courier"/>
                <a:cs typeface="Courier"/>
              </a:rPr>
              <a:t>t</a:t>
            </a:r>
            <a:r>
              <a:rPr lang="en-US" sz="1400" dirty="0" err="1" smtClean="0">
                <a:latin typeface="Courier"/>
                <a:cs typeface="Courier"/>
              </a:rPr>
              <a:t>xn_commit</a:t>
            </a:r>
            <a:r>
              <a:rPr lang="en-US" sz="1400" dirty="0" smtClean="0">
                <a:latin typeface="Courier"/>
                <a:cs typeface="Courier"/>
              </a:rPr>
              <a:t>() </a:t>
            </a:r>
          </a:p>
          <a:p>
            <a:r>
              <a:rPr lang="en-US" sz="1400" dirty="0" smtClean="0">
                <a:latin typeface="Courier"/>
                <a:cs typeface="Courier"/>
              </a:rPr>
              <a:t>{</a:t>
            </a:r>
          </a:p>
          <a:p>
            <a:r>
              <a:rPr lang="en-US" sz="1400" dirty="0" smtClean="0">
                <a:latin typeface="Courier"/>
                <a:cs typeface="Courier"/>
              </a:rPr>
              <a:t>    // prepare commit</a:t>
            </a:r>
          </a:p>
          <a:p>
            <a:r>
              <a:rPr lang="en-US" sz="1400" dirty="0" smtClean="0">
                <a:latin typeface="Courier"/>
                <a:cs typeface="Courier"/>
              </a:rPr>
              <a:t>    // […]</a:t>
            </a:r>
          </a:p>
          <a:p>
            <a:r>
              <a:rPr lang="en-US" sz="1400" dirty="0" smtClean="0">
                <a:latin typeface="Courier"/>
                <a:cs typeface="Courier"/>
              </a:rPr>
              <a:t>    </a:t>
            </a:r>
            <a:r>
              <a:rPr lang="en-US" sz="1400" b="1" dirty="0" err="1" smtClean="0">
                <a:solidFill>
                  <a:srgbClr val="FF0000"/>
                </a:solidFill>
                <a:latin typeface="Courier"/>
                <a:cs typeface="Courier"/>
              </a:rPr>
              <a:t>commit_tid</a:t>
            </a:r>
            <a:r>
              <a:rPr lang="en-US" sz="1400" b="1" dirty="0" smtClean="0">
                <a:solidFill>
                  <a:srgbClr val="FF0000"/>
                </a:solidFill>
                <a:latin typeface="Courier"/>
                <a:cs typeface="Courier"/>
              </a:rPr>
              <a:t> = </a:t>
            </a:r>
            <a:r>
              <a:rPr lang="en-US" sz="1400" b="1" dirty="0" err="1" smtClean="0">
                <a:solidFill>
                  <a:srgbClr val="FF0000"/>
                </a:solidFill>
                <a:latin typeface="Courier"/>
                <a:cs typeface="Courier"/>
              </a:rPr>
              <a:t>atomic_fetch_and_add</a:t>
            </a:r>
            <a:r>
              <a:rPr lang="en-US" sz="1400" b="1" dirty="0" smtClean="0">
                <a:solidFill>
                  <a:srgbClr val="FF0000"/>
                </a:solidFill>
                <a:latin typeface="Courier"/>
                <a:cs typeface="Courier"/>
              </a:rPr>
              <a:t>(&amp;</a:t>
            </a:r>
            <a:r>
              <a:rPr lang="en-US" sz="1400" b="1" dirty="0" err="1" smtClean="0">
                <a:solidFill>
                  <a:srgbClr val="FF0000"/>
                </a:solidFill>
                <a:latin typeface="Courier"/>
                <a:cs typeface="Courier"/>
              </a:rPr>
              <a:t>global_tid</a:t>
            </a:r>
            <a:r>
              <a:rPr lang="en-US" sz="1400" b="1" dirty="0" smtClean="0">
                <a:solidFill>
                  <a:srgbClr val="FF0000"/>
                </a:solidFill>
                <a:latin typeface="Courier"/>
                <a:cs typeface="Courier"/>
              </a:rPr>
              <a:t>);</a:t>
            </a:r>
          </a:p>
          <a:p>
            <a:r>
              <a:rPr lang="en-US" sz="1400" dirty="0" smtClean="0">
                <a:latin typeface="Courier"/>
                <a:cs typeface="Courier"/>
              </a:rPr>
              <a:t>    // quickly serialize transactions a la </a:t>
            </a:r>
            <a:r>
              <a:rPr lang="en-US" sz="1400" dirty="0" err="1" smtClean="0">
                <a:latin typeface="Courier"/>
                <a:cs typeface="Courier"/>
              </a:rPr>
              <a:t>Hekaton</a:t>
            </a:r>
            <a:endParaRPr lang="en-US" sz="1400" dirty="0" smtClean="0">
              <a:latin typeface="Courier"/>
              <a:cs typeface="Courier"/>
            </a:endParaRPr>
          </a:p>
          <a:p>
            <a:r>
              <a:rPr lang="en-US" sz="1400" dirty="0">
                <a:latin typeface="Courier"/>
                <a:cs typeface="Courier"/>
              </a:rPr>
              <a:t>}</a:t>
            </a:r>
          </a:p>
        </p:txBody>
      </p:sp>
      <p:sp>
        <p:nvSpPr>
          <p:cNvPr id="7" name="Oval 6"/>
          <p:cNvSpPr/>
          <p:nvPr/>
        </p:nvSpPr>
        <p:spPr>
          <a:xfrm>
            <a:off x="6468533" y="1729587"/>
            <a:ext cx="1665965" cy="402167"/>
          </a:xfrm>
          <a:prstGeom prst="ellipse">
            <a:avLst/>
          </a:prstGeom>
          <a:noFill/>
          <a:ln>
            <a:solidFill>
              <a:srgbClr val="0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 name="Straight Arrow Connector 8"/>
          <p:cNvCxnSpPr>
            <a:endCxn id="7" idx="4"/>
          </p:cNvCxnSpPr>
          <p:nvPr/>
        </p:nvCxnSpPr>
        <p:spPr>
          <a:xfrm flipV="1">
            <a:off x="5695950" y="2131754"/>
            <a:ext cx="1605566" cy="351366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5422330" y="1608138"/>
            <a:ext cx="1655211" cy="2381866"/>
          </a:xfrm>
          <a:prstGeom prst="rect">
            <a:avLst/>
          </a:prstGeom>
        </p:spPr>
      </p:pic>
      <p:pic>
        <p:nvPicPr>
          <p:cNvPr id="12" name="Picture 11"/>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a:off x="5365381" y="1915854"/>
            <a:ext cx="1724860" cy="1675211"/>
          </a:xfrm>
          <a:prstGeom prst="rect">
            <a:avLst/>
          </a:prstGeom>
        </p:spPr>
      </p:pic>
    </p:spTree>
    <p:extLst>
      <p:ext uri="{BB962C8B-B14F-4D97-AF65-F5344CB8AC3E}">
        <p14:creationId xmlns:p14="http://schemas.microsoft.com/office/powerpoint/2010/main" val="321303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2"/>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11"/>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10"/>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3798"/>
            <a:ext cx="8229600" cy="1143000"/>
          </a:xfrm>
        </p:spPr>
        <p:txBody>
          <a:bodyPr/>
          <a:lstStyle/>
          <a:p>
            <a:r>
              <a:rPr lang="en-US" dirty="0" smtClean="0"/>
              <a:t>Why have global TIDs?</a:t>
            </a:r>
            <a:endParaRPr lang="en-US" dirty="0"/>
          </a:p>
        </p:txBody>
      </p:sp>
      <p:sp>
        <p:nvSpPr>
          <p:cNvPr id="3" name="Slide Number Placeholder 2"/>
          <p:cNvSpPr>
            <a:spLocks noGrp="1"/>
          </p:cNvSpPr>
          <p:nvPr>
            <p:ph type="sldNum" sz="quarter" idx="12"/>
          </p:nvPr>
        </p:nvSpPr>
        <p:spPr/>
        <p:txBody>
          <a:bodyPr/>
          <a:lstStyle/>
          <a:p>
            <a:fld id="{759DD0F1-4F51-5A43-ACDB-1A0BA498B5F5}" type="slidenum">
              <a:rPr lang="en-US" smtClean="0"/>
              <a:t>8</a:t>
            </a:fld>
            <a:endParaRPr lang="en-US"/>
          </a:p>
        </p:txBody>
      </p:sp>
    </p:spTree>
    <p:extLst>
      <p:ext uri="{BB962C8B-B14F-4D97-AF65-F5344CB8AC3E}">
        <p14:creationId xmlns:p14="http://schemas.microsoft.com/office/powerpoint/2010/main" val="1111493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031985" y="2551173"/>
            <a:ext cx="1662234" cy="1077218"/>
          </a:xfrm>
          <a:prstGeom prst="rect">
            <a:avLst/>
          </a:prstGeom>
          <a:noFill/>
        </p:spPr>
        <p:txBody>
          <a:bodyPr wrap="none" rtlCol="0">
            <a:spAutoFit/>
          </a:bodyPr>
          <a:lstStyle/>
          <a:p>
            <a:r>
              <a:rPr lang="en-US" sz="1600" b="1" dirty="0" smtClean="0">
                <a:latin typeface="Courier"/>
                <a:cs typeface="Courier"/>
              </a:rPr>
              <a:t>T2:</a:t>
            </a:r>
          </a:p>
          <a:p>
            <a:r>
              <a:rPr lang="en-US" sz="1600" dirty="0" smtClean="0">
                <a:latin typeface="Courier"/>
                <a:cs typeface="Courier"/>
              </a:rPr>
              <a:t>Write(A, 2);</a:t>
            </a:r>
          </a:p>
          <a:p>
            <a:r>
              <a:rPr lang="en-US" sz="1600" dirty="0" smtClean="0">
                <a:latin typeface="Courier"/>
                <a:cs typeface="Courier"/>
              </a:rPr>
              <a:t>Commit();</a:t>
            </a:r>
            <a:endParaRPr lang="en-US" sz="1600" dirty="0">
              <a:latin typeface="Courier"/>
              <a:cs typeface="Courier"/>
            </a:endParaRPr>
          </a:p>
          <a:p>
            <a:endParaRPr lang="en-US" sz="1600" dirty="0">
              <a:latin typeface="Courier"/>
              <a:cs typeface="Courier"/>
            </a:endParaRPr>
          </a:p>
        </p:txBody>
      </p:sp>
      <p:sp>
        <p:nvSpPr>
          <p:cNvPr id="49" name="TextBox 48"/>
          <p:cNvSpPr txBox="1"/>
          <p:nvPr/>
        </p:nvSpPr>
        <p:spPr>
          <a:xfrm>
            <a:off x="1653183" y="1581791"/>
            <a:ext cx="3262932" cy="1323439"/>
          </a:xfrm>
          <a:prstGeom prst="rect">
            <a:avLst/>
          </a:prstGeom>
          <a:noFill/>
        </p:spPr>
        <p:txBody>
          <a:bodyPr wrap="none" rtlCol="0">
            <a:spAutoFit/>
          </a:bodyPr>
          <a:lstStyle/>
          <a:p>
            <a:r>
              <a:rPr lang="en-US" sz="1600" b="1" dirty="0" smtClean="0">
                <a:latin typeface="Courier"/>
                <a:cs typeface="Courier"/>
              </a:rPr>
              <a:t>T1:</a:t>
            </a:r>
          </a:p>
          <a:p>
            <a:r>
              <a:rPr lang="en-US" sz="1600" dirty="0" err="1" smtClean="0">
                <a:latin typeface="Courier"/>
                <a:cs typeface="Courier"/>
              </a:rPr>
              <a:t>tmp</a:t>
            </a:r>
            <a:r>
              <a:rPr lang="en-US" sz="1600" dirty="0" smtClean="0">
                <a:latin typeface="Courier"/>
                <a:cs typeface="Courier"/>
              </a:rPr>
              <a:t> = Read(A); </a:t>
            </a:r>
            <a:r>
              <a:rPr lang="en-US" sz="1600" i="1" dirty="0" smtClean="0">
                <a:latin typeface="Courier"/>
                <a:cs typeface="Courier"/>
              </a:rPr>
              <a:t>// </a:t>
            </a:r>
            <a:r>
              <a:rPr lang="en-US" sz="1600" i="1" dirty="0" err="1" smtClean="0">
                <a:latin typeface="Courier"/>
                <a:cs typeface="Courier"/>
              </a:rPr>
              <a:t>tmp</a:t>
            </a:r>
            <a:r>
              <a:rPr lang="en-US" sz="1600" i="1" dirty="0" smtClean="0">
                <a:latin typeface="Courier"/>
                <a:cs typeface="Courier"/>
              </a:rPr>
              <a:t> = 1</a:t>
            </a:r>
            <a:r>
              <a:rPr lang="en-US" sz="1600" dirty="0" smtClean="0">
                <a:latin typeface="Courier"/>
                <a:cs typeface="Courier"/>
              </a:rPr>
              <a:t> </a:t>
            </a:r>
          </a:p>
          <a:p>
            <a:r>
              <a:rPr lang="en-US" sz="1600" dirty="0" smtClean="0">
                <a:latin typeface="Courier"/>
                <a:cs typeface="Courier"/>
              </a:rPr>
              <a:t>Write(B, </a:t>
            </a:r>
            <a:r>
              <a:rPr lang="en-US" sz="1600" dirty="0" err="1" smtClean="0">
                <a:latin typeface="Courier"/>
                <a:cs typeface="Courier"/>
              </a:rPr>
              <a:t>tmp</a:t>
            </a:r>
            <a:r>
              <a:rPr lang="en-US" sz="1600" dirty="0" smtClean="0">
                <a:latin typeface="Courier"/>
                <a:cs typeface="Courier"/>
              </a:rPr>
              <a:t>);</a:t>
            </a:r>
          </a:p>
          <a:p>
            <a:r>
              <a:rPr lang="en-US" sz="1600" dirty="0" smtClean="0">
                <a:latin typeface="Courier"/>
                <a:cs typeface="Courier"/>
              </a:rPr>
              <a:t>Commit();</a:t>
            </a:r>
            <a:endParaRPr lang="en-US" sz="1600" dirty="0">
              <a:latin typeface="Courier"/>
              <a:cs typeface="Courier"/>
            </a:endParaRPr>
          </a:p>
          <a:p>
            <a:endParaRPr lang="en-US" sz="1600" dirty="0">
              <a:latin typeface="Courier"/>
              <a:cs typeface="Courier"/>
            </a:endParaRPr>
          </a:p>
        </p:txBody>
      </p:sp>
      <p:grpSp>
        <p:nvGrpSpPr>
          <p:cNvPr id="39" name="Group 38"/>
          <p:cNvGrpSpPr/>
          <p:nvPr/>
        </p:nvGrpSpPr>
        <p:grpSpPr>
          <a:xfrm>
            <a:off x="2730500" y="2534253"/>
            <a:ext cx="1438388" cy="564672"/>
            <a:chOff x="3024314" y="2709548"/>
            <a:chExt cx="1438388" cy="564672"/>
          </a:xfrm>
        </p:grpSpPr>
        <p:cxnSp>
          <p:nvCxnSpPr>
            <p:cNvPr id="31" name="Straight Arrow Connector 30"/>
            <p:cNvCxnSpPr/>
            <p:nvPr/>
          </p:nvCxnSpPr>
          <p:spPr>
            <a:xfrm flipH="1" flipV="1">
              <a:off x="3024314" y="2726468"/>
              <a:ext cx="1438388" cy="547752"/>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281903">
              <a:off x="3213209" y="2709548"/>
              <a:ext cx="1180582" cy="369332"/>
            </a:xfrm>
            <a:prstGeom prst="rect">
              <a:avLst/>
            </a:prstGeom>
            <a:noFill/>
          </p:spPr>
          <p:txBody>
            <a:bodyPr wrap="none" rtlCol="0">
              <a:spAutoFit/>
            </a:bodyPr>
            <a:lstStyle/>
            <a:p>
              <a:r>
                <a:rPr lang="en-US" b="1" dirty="0" smtClean="0"/>
                <a:t>Global TID</a:t>
              </a:r>
              <a:endParaRPr lang="en-US" b="1" dirty="0"/>
            </a:p>
          </p:txBody>
        </p:sp>
      </p:grpSp>
      <p:pic>
        <p:nvPicPr>
          <p:cNvPr id="44" name="Picture 4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333943" y="2510326"/>
            <a:ext cx="373323" cy="426654"/>
          </a:xfrm>
          <a:prstGeom prst="rect">
            <a:avLst/>
          </a:prstGeom>
        </p:spPr>
      </p:pic>
      <p:sp>
        <p:nvSpPr>
          <p:cNvPr id="2" name="Title 1"/>
          <p:cNvSpPr>
            <a:spLocks noGrp="1"/>
          </p:cNvSpPr>
          <p:nvPr>
            <p:ph type="title"/>
          </p:nvPr>
        </p:nvSpPr>
        <p:spPr/>
        <p:txBody>
          <a:bodyPr>
            <a:normAutofit/>
          </a:bodyPr>
          <a:lstStyle/>
          <a:p>
            <a:r>
              <a:rPr lang="en-US" dirty="0" smtClean="0"/>
              <a:t>Recovery with global TIDs</a:t>
            </a:r>
            <a:endParaRPr lang="en-US" dirty="0"/>
          </a:p>
        </p:txBody>
      </p:sp>
      <p:grpSp>
        <p:nvGrpSpPr>
          <p:cNvPr id="41" name="Group 40"/>
          <p:cNvGrpSpPr/>
          <p:nvPr/>
        </p:nvGrpSpPr>
        <p:grpSpPr>
          <a:xfrm>
            <a:off x="716969" y="1713796"/>
            <a:ext cx="393269" cy="4424537"/>
            <a:chOff x="716969" y="1713796"/>
            <a:chExt cx="393269" cy="4424537"/>
          </a:xfrm>
        </p:grpSpPr>
        <p:cxnSp>
          <p:nvCxnSpPr>
            <p:cNvPr id="6" name="Straight Arrow Connector 5"/>
            <p:cNvCxnSpPr/>
            <p:nvPr/>
          </p:nvCxnSpPr>
          <p:spPr>
            <a:xfrm>
              <a:off x="1110238" y="1713796"/>
              <a:ext cx="0" cy="44245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TextBox 6"/>
            <p:cNvSpPr txBox="1"/>
            <p:nvPr/>
          </p:nvSpPr>
          <p:spPr>
            <a:xfrm rot="16200000">
              <a:off x="576948" y="3524250"/>
              <a:ext cx="649374" cy="369332"/>
            </a:xfrm>
            <a:prstGeom prst="rect">
              <a:avLst/>
            </a:prstGeom>
            <a:noFill/>
          </p:spPr>
          <p:txBody>
            <a:bodyPr wrap="none" rtlCol="0">
              <a:spAutoFit/>
            </a:bodyPr>
            <a:lstStyle/>
            <a:p>
              <a:r>
                <a:rPr lang="en-US" dirty="0" smtClean="0"/>
                <a:t>Time</a:t>
              </a:r>
              <a:endParaRPr lang="en-US" dirty="0"/>
            </a:p>
          </p:txBody>
        </p:sp>
      </p:grpSp>
      <p:sp>
        <p:nvSpPr>
          <p:cNvPr id="3" name="Slide Number Placeholder 2"/>
          <p:cNvSpPr>
            <a:spLocks noGrp="1"/>
          </p:cNvSpPr>
          <p:nvPr>
            <p:ph type="sldNum" sz="quarter" idx="12"/>
          </p:nvPr>
        </p:nvSpPr>
        <p:spPr/>
        <p:txBody>
          <a:bodyPr/>
          <a:lstStyle/>
          <a:p>
            <a:fld id="{759DD0F1-4F51-5A43-ACDB-1A0BA498B5F5}" type="slidenum">
              <a:rPr lang="en-US" smtClean="0"/>
              <a:t>9</a:t>
            </a:fld>
            <a:endParaRPr lang="en-US" dirty="0"/>
          </a:p>
        </p:txBody>
      </p:sp>
      <p:sp>
        <p:nvSpPr>
          <p:cNvPr id="20" name="Rectangle 19"/>
          <p:cNvSpPr/>
          <p:nvPr/>
        </p:nvSpPr>
        <p:spPr>
          <a:xfrm>
            <a:off x="6186745" y="1615705"/>
            <a:ext cx="1662234" cy="338554"/>
          </a:xfrm>
          <a:prstGeom prst="rect">
            <a:avLst/>
          </a:prstGeom>
        </p:spPr>
        <p:txBody>
          <a:bodyPr wrap="none">
            <a:spAutoFit/>
          </a:bodyPr>
          <a:lstStyle/>
          <a:p>
            <a:r>
              <a:rPr lang="en-US" sz="1600" dirty="0" smtClean="0">
                <a:latin typeface="Courier"/>
                <a:cs typeface="Courier"/>
              </a:rPr>
              <a:t>{ A:1, B:0 }</a:t>
            </a:r>
            <a:endParaRPr lang="en-US" sz="1600" dirty="0">
              <a:latin typeface="Courier"/>
              <a:cs typeface="Courier"/>
            </a:endParaRPr>
          </a:p>
        </p:txBody>
      </p:sp>
      <p:sp>
        <p:nvSpPr>
          <p:cNvPr id="21" name="Rectangle 20"/>
          <p:cNvSpPr/>
          <p:nvPr/>
        </p:nvSpPr>
        <p:spPr>
          <a:xfrm>
            <a:off x="6573871" y="1353674"/>
            <a:ext cx="923450" cy="338554"/>
          </a:xfrm>
          <a:prstGeom prst="rect">
            <a:avLst/>
          </a:prstGeom>
        </p:spPr>
        <p:txBody>
          <a:bodyPr wrap="none">
            <a:spAutoFit/>
          </a:bodyPr>
          <a:lstStyle/>
          <a:p>
            <a:r>
              <a:rPr lang="en-US" sz="1600" b="1" dirty="0" smtClean="0">
                <a:latin typeface="Courier"/>
                <a:cs typeface="Courier"/>
              </a:rPr>
              <a:t>State:</a:t>
            </a:r>
            <a:endParaRPr lang="en-US" sz="1600" b="1" dirty="0">
              <a:latin typeface="Courier"/>
              <a:cs typeface="Courier"/>
            </a:endParaRPr>
          </a:p>
        </p:txBody>
      </p:sp>
      <p:sp>
        <p:nvSpPr>
          <p:cNvPr id="23" name="Rectangle 22"/>
          <p:cNvSpPr/>
          <p:nvPr/>
        </p:nvSpPr>
        <p:spPr>
          <a:xfrm>
            <a:off x="6186745" y="3049955"/>
            <a:ext cx="1662234" cy="338554"/>
          </a:xfrm>
          <a:prstGeom prst="rect">
            <a:avLst/>
          </a:prstGeom>
        </p:spPr>
        <p:txBody>
          <a:bodyPr wrap="none">
            <a:spAutoFit/>
          </a:bodyPr>
          <a:lstStyle/>
          <a:p>
            <a:r>
              <a:rPr lang="en-US" sz="1600" dirty="0" smtClean="0">
                <a:latin typeface="Courier"/>
                <a:cs typeface="Courier"/>
              </a:rPr>
              <a:t>{ A:2, B:1 }</a:t>
            </a:r>
            <a:endParaRPr lang="en-US" sz="1600" dirty="0">
              <a:latin typeface="Courier"/>
              <a:cs typeface="Courier"/>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553200" y="3728271"/>
            <a:ext cx="847056" cy="563677"/>
          </a:xfrm>
          <a:prstGeom prst="rect">
            <a:avLst/>
          </a:prstGeom>
        </p:spPr>
      </p:pic>
      <p:cxnSp>
        <p:nvCxnSpPr>
          <p:cNvPr id="26" name="Straight Connector 25"/>
          <p:cNvCxnSpPr/>
          <p:nvPr/>
        </p:nvCxnSpPr>
        <p:spPr>
          <a:xfrm>
            <a:off x="1653385" y="4033604"/>
            <a:ext cx="4533360" cy="0"/>
          </a:xfrm>
          <a:prstGeom prst="line">
            <a:avLst/>
          </a:prstGeom>
          <a:ln>
            <a:solidFill>
              <a:srgbClr val="FF0000"/>
            </a:solidFill>
            <a:prstDash val="solid"/>
          </a:ln>
        </p:spPr>
        <p:style>
          <a:lnRef idx="3">
            <a:schemeClr val="dk1"/>
          </a:lnRef>
          <a:fillRef idx="0">
            <a:schemeClr val="dk1"/>
          </a:fillRef>
          <a:effectRef idx="2">
            <a:schemeClr val="dk1"/>
          </a:effectRef>
          <a:fontRef idx="minor">
            <a:schemeClr val="tx1"/>
          </a:fontRef>
        </p:style>
      </p:cxnSp>
      <p:grpSp>
        <p:nvGrpSpPr>
          <p:cNvPr id="53" name="Group 52"/>
          <p:cNvGrpSpPr/>
          <p:nvPr/>
        </p:nvGrpSpPr>
        <p:grpSpPr>
          <a:xfrm>
            <a:off x="1615083" y="4276453"/>
            <a:ext cx="1646679" cy="1756047"/>
            <a:chOff x="1653183" y="4276453"/>
            <a:chExt cx="1646679" cy="1756047"/>
          </a:xfrm>
        </p:grpSpPr>
        <p:pic>
          <p:nvPicPr>
            <p:cNvPr id="51" name="Picture 50"/>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653183" y="4276453"/>
              <a:ext cx="1646679" cy="995245"/>
            </a:xfrm>
            <a:prstGeom prst="rect">
              <a:avLst/>
            </a:prstGeom>
          </p:spPr>
        </p:pic>
        <p:pic>
          <p:nvPicPr>
            <p:cNvPr id="52" name="Picture 51"/>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974442" y="4762500"/>
              <a:ext cx="1270000" cy="1270000"/>
            </a:xfrm>
            <a:prstGeom prst="rect">
              <a:avLst/>
            </a:prstGeom>
          </p:spPr>
        </p:pic>
      </p:grpSp>
      <p:grpSp>
        <p:nvGrpSpPr>
          <p:cNvPr id="54" name="Group 53"/>
          <p:cNvGrpSpPr/>
          <p:nvPr/>
        </p:nvGrpSpPr>
        <p:grpSpPr>
          <a:xfrm>
            <a:off x="3877215" y="4278596"/>
            <a:ext cx="1646679" cy="1756047"/>
            <a:chOff x="1653183" y="4276453"/>
            <a:chExt cx="1646679" cy="1756047"/>
          </a:xfrm>
        </p:grpSpPr>
        <p:pic>
          <p:nvPicPr>
            <p:cNvPr id="55" name="Picture 54"/>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653183" y="4276453"/>
              <a:ext cx="1646679" cy="995245"/>
            </a:xfrm>
            <a:prstGeom prst="rect">
              <a:avLst/>
            </a:prstGeom>
          </p:spPr>
        </p:pic>
        <p:pic>
          <p:nvPicPr>
            <p:cNvPr id="56" name="Picture 55"/>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974442" y="4762500"/>
              <a:ext cx="1270000" cy="1270000"/>
            </a:xfrm>
            <a:prstGeom prst="rect">
              <a:avLst/>
            </a:prstGeom>
          </p:spPr>
        </p:pic>
      </p:grpSp>
      <p:grpSp>
        <p:nvGrpSpPr>
          <p:cNvPr id="82" name="Group 81"/>
          <p:cNvGrpSpPr/>
          <p:nvPr/>
        </p:nvGrpSpPr>
        <p:grpSpPr>
          <a:xfrm>
            <a:off x="1049622" y="4762500"/>
            <a:ext cx="2528763" cy="1829832"/>
            <a:chOff x="1049622" y="4762500"/>
            <a:chExt cx="2528763" cy="1829832"/>
          </a:xfrm>
        </p:grpSpPr>
        <p:grpSp>
          <p:nvGrpSpPr>
            <p:cNvPr id="22" name="Group 21"/>
            <p:cNvGrpSpPr/>
            <p:nvPr/>
          </p:nvGrpSpPr>
          <p:grpSpPr>
            <a:xfrm>
              <a:off x="1049622" y="6197600"/>
              <a:ext cx="2528763" cy="394732"/>
              <a:chOff x="795622" y="6223000"/>
              <a:chExt cx="2528763" cy="394732"/>
            </a:xfrm>
          </p:grpSpPr>
          <p:cxnSp>
            <p:nvCxnSpPr>
              <p:cNvPr id="11" name="Straight Connector 10"/>
              <p:cNvCxnSpPr/>
              <p:nvPr/>
            </p:nvCxnSpPr>
            <p:spPr>
              <a:xfrm>
                <a:off x="850900" y="6248400"/>
                <a:ext cx="2410862" cy="0"/>
              </a:xfrm>
              <a:prstGeom prst="line">
                <a:avLst/>
              </a:prstGeom>
              <a:ln w="12700" cmpd="sng">
                <a:solidFill>
                  <a:schemeClr val="tx1"/>
                </a:solidFill>
              </a:ln>
              <a:effectLst/>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850900" y="6604000"/>
                <a:ext cx="2410862" cy="0"/>
              </a:xfrm>
              <a:prstGeom prst="line">
                <a:avLst/>
              </a:prstGeom>
              <a:ln w="12700" cmpd="sng">
                <a:solidFill>
                  <a:srgbClr val="000000"/>
                </a:solidFill>
              </a:ln>
              <a:effectLst/>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1143000" y="6223000"/>
                <a:ext cx="1666705" cy="369332"/>
              </a:xfrm>
              <a:prstGeom prst="rect">
                <a:avLst/>
              </a:prstGeom>
              <a:noFill/>
            </p:spPr>
            <p:txBody>
              <a:bodyPr wrap="none" rtlCol="0">
                <a:spAutoFit/>
              </a:bodyPr>
              <a:lstStyle/>
              <a:p>
                <a:r>
                  <a:rPr lang="en-US" dirty="0"/>
                  <a:t> </a:t>
                </a:r>
                <a:r>
                  <a:rPr lang="en-US" dirty="0" smtClean="0"/>
                  <a:t>   Record: [B:1]</a:t>
                </a:r>
                <a:endParaRPr lang="en-US" dirty="0"/>
              </a:p>
            </p:txBody>
          </p:sp>
          <p:cxnSp>
            <p:nvCxnSpPr>
              <p:cNvPr id="15" name="Straight Connector 14"/>
              <p:cNvCxnSpPr/>
              <p:nvPr/>
            </p:nvCxnSpPr>
            <p:spPr>
              <a:xfrm>
                <a:off x="1128631" y="6248400"/>
                <a:ext cx="0" cy="355600"/>
              </a:xfrm>
              <a:prstGeom prst="line">
                <a:avLst/>
              </a:prstGeom>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993046" y="6248400"/>
                <a:ext cx="0" cy="355600"/>
              </a:xfrm>
              <a:prstGeom prst="line">
                <a:avLst/>
              </a:prstGeom>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2980346" y="6248400"/>
                <a:ext cx="344039" cy="369332"/>
              </a:xfrm>
              <a:prstGeom prst="rect">
                <a:avLst/>
              </a:prstGeom>
            </p:spPr>
            <p:txBody>
              <a:bodyPr wrap="none">
                <a:spAutoFit/>
              </a:bodyPr>
              <a:lstStyle/>
              <a:p>
                <a:r>
                  <a:rPr lang="en-US" dirty="0" smtClean="0"/>
                  <a:t>…</a:t>
                </a:r>
                <a:endParaRPr lang="en-US" dirty="0"/>
              </a:p>
            </p:txBody>
          </p:sp>
          <p:sp>
            <p:nvSpPr>
              <p:cNvPr id="57" name="Rectangle 56"/>
              <p:cNvSpPr/>
              <p:nvPr/>
            </p:nvSpPr>
            <p:spPr>
              <a:xfrm>
                <a:off x="795622" y="6242051"/>
                <a:ext cx="344039" cy="369332"/>
              </a:xfrm>
              <a:prstGeom prst="rect">
                <a:avLst/>
              </a:prstGeom>
            </p:spPr>
            <p:txBody>
              <a:bodyPr wrap="none">
                <a:spAutoFit/>
              </a:bodyPr>
              <a:lstStyle/>
              <a:p>
                <a:r>
                  <a:rPr lang="en-US" dirty="0" smtClean="0"/>
                  <a:t>…</a:t>
                </a:r>
                <a:endParaRPr lang="en-US" dirty="0"/>
              </a:p>
            </p:txBody>
          </p:sp>
        </p:grpSp>
        <p:cxnSp>
          <p:nvCxnSpPr>
            <p:cNvPr id="42" name="Straight Connector 41"/>
            <p:cNvCxnSpPr>
              <a:endCxn id="52" idx="0"/>
            </p:cNvCxnSpPr>
            <p:nvPr/>
          </p:nvCxnSpPr>
          <p:spPr>
            <a:xfrm flipV="1">
              <a:off x="1104900" y="4762500"/>
              <a:ext cx="1466442" cy="1454151"/>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a:endCxn id="52" idx="0"/>
            </p:cNvCxnSpPr>
            <p:nvPr/>
          </p:nvCxnSpPr>
          <p:spPr>
            <a:xfrm flipH="1" flipV="1">
              <a:off x="2571342" y="4762500"/>
              <a:ext cx="944420" cy="1460500"/>
            </a:xfrm>
            <a:prstGeom prst="line">
              <a:avLst/>
            </a:prstGeom>
          </p:spPr>
          <p:style>
            <a:lnRef idx="1">
              <a:schemeClr val="dk1"/>
            </a:lnRef>
            <a:fillRef idx="0">
              <a:schemeClr val="dk1"/>
            </a:fillRef>
            <a:effectRef idx="0">
              <a:schemeClr val="dk1"/>
            </a:effectRef>
            <a:fontRef idx="minor">
              <a:schemeClr val="tx1"/>
            </a:fontRef>
          </p:style>
        </p:cxnSp>
      </p:grpSp>
      <p:grpSp>
        <p:nvGrpSpPr>
          <p:cNvPr id="83" name="Group 82"/>
          <p:cNvGrpSpPr/>
          <p:nvPr/>
        </p:nvGrpSpPr>
        <p:grpSpPr>
          <a:xfrm>
            <a:off x="3890147" y="4762502"/>
            <a:ext cx="2528763" cy="1823480"/>
            <a:chOff x="3890147" y="4762502"/>
            <a:chExt cx="2528763" cy="1823480"/>
          </a:xfrm>
        </p:grpSpPr>
        <p:grpSp>
          <p:nvGrpSpPr>
            <p:cNvPr id="58" name="Group 57"/>
            <p:cNvGrpSpPr/>
            <p:nvPr/>
          </p:nvGrpSpPr>
          <p:grpSpPr>
            <a:xfrm>
              <a:off x="3890147" y="6191250"/>
              <a:ext cx="2528763" cy="394732"/>
              <a:chOff x="795622" y="6223000"/>
              <a:chExt cx="2528763" cy="394732"/>
            </a:xfrm>
          </p:grpSpPr>
          <p:sp>
            <p:nvSpPr>
              <p:cNvPr id="64" name="Rectangle 63"/>
              <p:cNvSpPr/>
              <p:nvPr/>
            </p:nvSpPr>
            <p:spPr>
              <a:xfrm>
                <a:off x="2980346" y="6248400"/>
                <a:ext cx="344039" cy="369332"/>
              </a:xfrm>
              <a:prstGeom prst="rect">
                <a:avLst/>
              </a:prstGeom>
            </p:spPr>
            <p:txBody>
              <a:bodyPr wrap="none">
                <a:spAutoFit/>
              </a:bodyPr>
              <a:lstStyle/>
              <a:p>
                <a:r>
                  <a:rPr lang="en-US" dirty="0" smtClean="0"/>
                  <a:t>…</a:t>
                </a:r>
                <a:endParaRPr lang="en-US" dirty="0"/>
              </a:p>
            </p:txBody>
          </p:sp>
          <p:cxnSp>
            <p:nvCxnSpPr>
              <p:cNvPr id="59" name="Straight Connector 58"/>
              <p:cNvCxnSpPr/>
              <p:nvPr/>
            </p:nvCxnSpPr>
            <p:spPr>
              <a:xfrm>
                <a:off x="850900" y="6248400"/>
                <a:ext cx="2410862" cy="0"/>
              </a:xfrm>
              <a:prstGeom prst="line">
                <a:avLst/>
              </a:prstGeom>
              <a:ln w="12700" cmpd="sng">
                <a:solidFill>
                  <a:schemeClr val="tx1"/>
                </a:solidFill>
              </a:ln>
              <a:effectLst/>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850900" y="6604000"/>
                <a:ext cx="2410862" cy="0"/>
              </a:xfrm>
              <a:prstGeom prst="line">
                <a:avLst/>
              </a:prstGeom>
              <a:ln w="12700" cmpd="sng">
                <a:solidFill>
                  <a:srgbClr val="000000"/>
                </a:solidFill>
              </a:ln>
              <a:effectLst/>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1143000" y="6223000"/>
                <a:ext cx="1622522" cy="369332"/>
              </a:xfrm>
              <a:prstGeom prst="rect">
                <a:avLst/>
              </a:prstGeom>
              <a:noFill/>
            </p:spPr>
            <p:txBody>
              <a:bodyPr wrap="none" rtlCol="0">
                <a:spAutoFit/>
              </a:bodyPr>
              <a:lstStyle/>
              <a:p>
                <a:r>
                  <a:rPr lang="en-US" dirty="0"/>
                  <a:t> </a:t>
                </a:r>
                <a:r>
                  <a:rPr lang="en-US" dirty="0" smtClean="0"/>
                  <a:t>  Record: [A:</a:t>
                </a:r>
                <a:r>
                  <a:rPr lang="en-US" dirty="0"/>
                  <a:t>2</a:t>
                </a:r>
                <a:r>
                  <a:rPr lang="en-US" dirty="0" smtClean="0"/>
                  <a:t>]</a:t>
                </a:r>
                <a:endParaRPr lang="en-US" dirty="0"/>
              </a:p>
            </p:txBody>
          </p:sp>
          <p:cxnSp>
            <p:nvCxnSpPr>
              <p:cNvPr id="62" name="Straight Connector 61"/>
              <p:cNvCxnSpPr/>
              <p:nvPr/>
            </p:nvCxnSpPr>
            <p:spPr>
              <a:xfrm>
                <a:off x="1128631" y="6248400"/>
                <a:ext cx="0" cy="355600"/>
              </a:xfrm>
              <a:prstGeom prst="line">
                <a:avLst/>
              </a:prstGeom>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2993046" y="6248400"/>
                <a:ext cx="0" cy="355600"/>
              </a:xfrm>
              <a:prstGeom prst="line">
                <a:avLst/>
              </a:prstGeom>
              <a:ln/>
            </p:spPr>
            <p:style>
              <a:lnRef idx="1">
                <a:schemeClr val="dk1"/>
              </a:lnRef>
              <a:fillRef idx="0">
                <a:schemeClr val="dk1"/>
              </a:fillRef>
              <a:effectRef idx="0">
                <a:schemeClr val="dk1"/>
              </a:effectRef>
              <a:fontRef idx="minor">
                <a:schemeClr val="tx1"/>
              </a:fontRef>
            </p:style>
          </p:cxnSp>
          <p:sp>
            <p:nvSpPr>
              <p:cNvPr id="65" name="Rectangle 64"/>
              <p:cNvSpPr/>
              <p:nvPr/>
            </p:nvSpPr>
            <p:spPr>
              <a:xfrm>
                <a:off x="795622" y="6242051"/>
                <a:ext cx="344039" cy="369332"/>
              </a:xfrm>
              <a:prstGeom prst="rect">
                <a:avLst/>
              </a:prstGeom>
            </p:spPr>
            <p:txBody>
              <a:bodyPr wrap="none">
                <a:spAutoFit/>
              </a:bodyPr>
              <a:lstStyle/>
              <a:p>
                <a:r>
                  <a:rPr lang="en-US" dirty="0" smtClean="0"/>
                  <a:t>…</a:t>
                </a:r>
                <a:endParaRPr lang="en-US" dirty="0"/>
              </a:p>
            </p:txBody>
          </p:sp>
        </p:grpSp>
        <p:cxnSp>
          <p:nvCxnSpPr>
            <p:cNvPr id="74" name="Straight Connector 73"/>
            <p:cNvCxnSpPr>
              <a:endCxn id="56" idx="0"/>
            </p:cNvCxnSpPr>
            <p:nvPr/>
          </p:nvCxnSpPr>
          <p:spPr>
            <a:xfrm flipV="1">
              <a:off x="3945425" y="4764643"/>
              <a:ext cx="888049" cy="1445658"/>
            </a:xfrm>
            <a:prstGeom prst="line">
              <a:avLst/>
            </a:prstGeom>
            <a:ln/>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flipH="1" flipV="1">
              <a:off x="4833475" y="4762502"/>
              <a:ext cx="1522812" cy="1447799"/>
            </a:xfrm>
            <a:prstGeom prst="line">
              <a:avLst/>
            </a:prstGeom>
          </p:spPr>
          <p:style>
            <a:lnRef idx="1">
              <a:schemeClr val="dk1"/>
            </a:lnRef>
            <a:fillRef idx="0">
              <a:schemeClr val="dk1"/>
            </a:fillRef>
            <a:effectRef idx="0">
              <a:schemeClr val="dk1"/>
            </a:effectRef>
            <a:fontRef idx="minor">
              <a:schemeClr val="tx1"/>
            </a:fontRef>
          </p:style>
        </p:cxnSp>
      </p:grpSp>
      <p:sp>
        <p:nvSpPr>
          <p:cNvPr id="84" name="TextBox 83"/>
          <p:cNvSpPr txBox="1"/>
          <p:nvPr/>
        </p:nvSpPr>
        <p:spPr>
          <a:xfrm>
            <a:off x="1915522" y="3581257"/>
            <a:ext cx="3724096" cy="369332"/>
          </a:xfrm>
          <a:prstGeom prst="rect">
            <a:avLst/>
          </a:prstGeom>
          <a:noFill/>
        </p:spPr>
        <p:txBody>
          <a:bodyPr wrap="none" rtlCol="0">
            <a:spAutoFit/>
          </a:bodyPr>
          <a:lstStyle/>
          <a:p>
            <a:r>
              <a:rPr lang="en-US" b="1" dirty="0" smtClean="0"/>
              <a:t>How do we properly recover the DB?</a:t>
            </a:r>
            <a:endParaRPr lang="en-US" b="1" dirty="0"/>
          </a:p>
        </p:txBody>
      </p:sp>
      <p:grpSp>
        <p:nvGrpSpPr>
          <p:cNvPr id="8" name="Group 7"/>
          <p:cNvGrpSpPr/>
          <p:nvPr/>
        </p:nvGrpSpPr>
        <p:grpSpPr>
          <a:xfrm>
            <a:off x="1049622" y="4765403"/>
            <a:ext cx="5369288" cy="1829832"/>
            <a:chOff x="5735922" y="3628389"/>
            <a:chExt cx="5369288" cy="1829832"/>
          </a:xfrm>
        </p:grpSpPr>
        <p:grpSp>
          <p:nvGrpSpPr>
            <p:cNvPr id="66" name="Group 65"/>
            <p:cNvGrpSpPr/>
            <p:nvPr/>
          </p:nvGrpSpPr>
          <p:grpSpPr>
            <a:xfrm>
              <a:off x="5735922" y="3628389"/>
              <a:ext cx="2528763" cy="1829832"/>
              <a:chOff x="1049622" y="4762500"/>
              <a:chExt cx="2528763" cy="1829832"/>
            </a:xfrm>
          </p:grpSpPr>
          <p:grpSp>
            <p:nvGrpSpPr>
              <p:cNvPr id="67" name="Group 66"/>
              <p:cNvGrpSpPr/>
              <p:nvPr/>
            </p:nvGrpSpPr>
            <p:grpSpPr>
              <a:xfrm>
                <a:off x="1049622" y="6197600"/>
                <a:ext cx="2528763" cy="394732"/>
                <a:chOff x="795622" y="6223000"/>
                <a:chExt cx="2528763" cy="394732"/>
              </a:xfrm>
            </p:grpSpPr>
            <p:cxnSp>
              <p:nvCxnSpPr>
                <p:cNvPr id="71" name="Straight Connector 70"/>
                <p:cNvCxnSpPr/>
                <p:nvPr/>
              </p:nvCxnSpPr>
              <p:spPr>
                <a:xfrm>
                  <a:off x="850900" y="6248400"/>
                  <a:ext cx="2410862" cy="0"/>
                </a:xfrm>
                <a:prstGeom prst="line">
                  <a:avLst/>
                </a:prstGeom>
                <a:ln w="12700" cmpd="sng">
                  <a:solidFill>
                    <a:schemeClr val="tx1"/>
                  </a:solidFill>
                </a:ln>
                <a:effectLst/>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850900" y="6604000"/>
                  <a:ext cx="2410862" cy="0"/>
                </a:xfrm>
                <a:prstGeom prst="line">
                  <a:avLst/>
                </a:prstGeom>
                <a:ln w="12700" cmpd="sng">
                  <a:solidFill>
                    <a:srgbClr val="000000"/>
                  </a:solidFill>
                </a:ln>
                <a:effectLst/>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1143000" y="6223000"/>
                  <a:ext cx="1787869" cy="369332"/>
                </a:xfrm>
                <a:prstGeom prst="rect">
                  <a:avLst/>
                </a:prstGeom>
                <a:noFill/>
              </p:spPr>
              <p:txBody>
                <a:bodyPr wrap="none" rtlCol="0">
                  <a:spAutoFit/>
                </a:bodyPr>
                <a:lstStyle/>
                <a:p>
                  <a:r>
                    <a:rPr lang="en-US" dirty="0" smtClean="0"/>
                    <a:t> </a:t>
                  </a:r>
                  <a:r>
                    <a:rPr lang="en-US" dirty="0" smtClean="0">
                      <a:solidFill>
                        <a:srgbClr val="FF0000"/>
                      </a:solidFill>
                    </a:rPr>
                    <a:t>TID: 1</a:t>
                  </a:r>
                  <a:r>
                    <a:rPr lang="en-US" dirty="0" smtClean="0"/>
                    <a:t>, Rec: [B:1]</a:t>
                  </a:r>
                  <a:endParaRPr lang="en-US" dirty="0"/>
                </a:p>
              </p:txBody>
            </p:sp>
            <p:cxnSp>
              <p:nvCxnSpPr>
                <p:cNvPr id="75" name="Straight Connector 74"/>
                <p:cNvCxnSpPr/>
                <p:nvPr/>
              </p:nvCxnSpPr>
              <p:spPr>
                <a:xfrm>
                  <a:off x="1128631" y="6248400"/>
                  <a:ext cx="0" cy="355600"/>
                </a:xfrm>
                <a:prstGeom prst="line">
                  <a:avLst/>
                </a:prstGeom>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a:off x="2993046" y="6248400"/>
                  <a:ext cx="0" cy="355600"/>
                </a:xfrm>
                <a:prstGeom prst="line">
                  <a:avLst/>
                </a:prstGeom>
                <a:ln/>
              </p:spPr>
              <p:style>
                <a:lnRef idx="1">
                  <a:schemeClr val="dk1"/>
                </a:lnRef>
                <a:fillRef idx="0">
                  <a:schemeClr val="dk1"/>
                </a:fillRef>
                <a:effectRef idx="0">
                  <a:schemeClr val="dk1"/>
                </a:effectRef>
                <a:fontRef idx="minor">
                  <a:schemeClr val="tx1"/>
                </a:fontRef>
              </p:style>
            </p:cxnSp>
            <p:sp>
              <p:nvSpPr>
                <p:cNvPr id="77" name="Rectangle 76"/>
                <p:cNvSpPr/>
                <p:nvPr/>
              </p:nvSpPr>
              <p:spPr>
                <a:xfrm>
                  <a:off x="2980346" y="6248400"/>
                  <a:ext cx="344039" cy="369332"/>
                </a:xfrm>
                <a:prstGeom prst="rect">
                  <a:avLst/>
                </a:prstGeom>
              </p:spPr>
              <p:txBody>
                <a:bodyPr wrap="none">
                  <a:spAutoFit/>
                </a:bodyPr>
                <a:lstStyle/>
                <a:p>
                  <a:r>
                    <a:rPr lang="en-US" dirty="0" smtClean="0"/>
                    <a:t>…</a:t>
                  </a:r>
                  <a:endParaRPr lang="en-US" dirty="0"/>
                </a:p>
              </p:txBody>
            </p:sp>
            <p:sp>
              <p:nvSpPr>
                <p:cNvPr id="79" name="Rectangle 78"/>
                <p:cNvSpPr/>
                <p:nvPr/>
              </p:nvSpPr>
              <p:spPr>
                <a:xfrm>
                  <a:off x="795622" y="6242051"/>
                  <a:ext cx="344039" cy="369332"/>
                </a:xfrm>
                <a:prstGeom prst="rect">
                  <a:avLst/>
                </a:prstGeom>
              </p:spPr>
              <p:txBody>
                <a:bodyPr wrap="none">
                  <a:spAutoFit/>
                </a:bodyPr>
                <a:lstStyle/>
                <a:p>
                  <a:r>
                    <a:rPr lang="en-US" dirty="0" smtClean="0"/>
                    <a:t>…</a:t>
                  </a:r>
                  <a:endParaRPr lang="en-US" dirty="0"/>
                </a:p>
              </p:txBody>
            </p:sp>
          </p:grpSp>
          <p:cxnSp>
            <p:nvCxnSpPr>
              <p:cNvPr id="68" name="Straight Connector 67"/>
              <p:cNvCxnSpPr/>
              <p:nvPr/>
            </p:nvCxnSpPr>
            <p:spPr>
              <a:xfrm flipV="1">
                <a:off x="1104900" y="4762500"/>
                <a:ext cx="1466442" cy="1454151"/>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flipH="1" flipV="1">
                <a:off x="2571342" y="4762500"/>
                <a:ext cx="944420" cy="1460500"/>
              </a:xfrm>
              <a:prstGeom prst="line">
                <a:avLst/>
              </a:prstGeom>
            </p:spPr>
            <p:style>
              <a:lnRef idx="1">
                <a:schemeClr val="dk1"/>
              </a:lnRef>
              <a:fillRef idx="0">
                <a:schemeClr val="dk1"/>
              </a:fillRef>
              <a:effectRef idx="0">
                <a:schemeClr val="dk1"/>
              </a:effectRef>
              <a:fontRef idx="minor">
                <a:schemeClr val="tx1"/>
              </a:fontRef>
            </p:style>
          </p:cxnSp>
        </p:grpSp>
        <p:grpSp>
          <p:nvGrpSpPr>
            <p:cNvPr id="80" name="Group 79"/>
            <p:cNvGrpSpPr/>
            <p:nvPr/>
          </p:nvGrpSpPr>
          <p:grpSpPr>
            <a:xfrm>
              <a:off x="8576447" y="3628391"/>
              <a:ext cx="2528763" cy="1823480"/>
              <a:chOff x="3890147" y="4762502"/>
              <a:chExt cx="2528763" cy="1823480"/>
            </a:xfrm>
          </p:grpSpPr>
          <p:grpSp>
            <p:nvGrpSpPr>
              <p:cNvPr id="81" name="Group 80"/>
              <p:cNvGrpSpPr/>
              <p:nvPr/>
            </p:nvGrpSpPr>
            <p:grpSpPr>
              <a:xfrm>
                <a:off x="3890147" y="6191250"/>
                <a:ext cx="2528763" cy="394732"/>
                <a:chOff x="795622" y="6223000"/>
                <a:chExt cx="2528763" cy="394732"/>
              </a:xfrm>
            </p:grpSpPr>
            <p:sp>
              <p:nvSpPr>
                <p:cNvPr id="87" name="Rectangle 86"/>
                <p:cNvSpPr/>
                <p:nvPr/>
              </p:nvSpPr>
              <p:spPr>
                <a:xfrm>
                  <a:off x="2980346" y="6248400"/>
                  <a:ext cx="344039" cy="369332"/>
                </a:xfrm>
                <a:prstGeom prst="rect">
                  <a:avLst/>
                </a:prstGeom>
              </p:spPr>
              <p:txBody>
                <a:bodyPr wrap="none">
                  <a:spAutoFit/>
                </a:bodyPr>
                <a:lstStyle/>
                <a:p>
                  <a:r>
                    <a:rPr lang="en-US" dirty="0" smtClean="0"/>
                    <a:t>…</a:t>
                  </a:r>
                  <a:endParaRPr lang="en-US" dirty="0"/>
                </a:p>
              </p:txBody>
            </p:sp>
            <p:cxnSp>
              <p:nvCxnSpPr>
                <p:cNvPr id="88" name="Straight Connector 87"/>
                <p:cNvCxnSpPr/>
                <p:nvPr/>
              </p:nvCxnSpPr>
              <p:spPr>
                <a:xfrm>
                  <a:off x="850900" y="6248400"/>
                  <a:ext cx="2410862" cy="0"/>
                </a:xfrm>
                <a:prstGeom prst="line">
                  <a:avLst/>
                </a:prstGeom>
                <a:ln w="12700" cmpd="sng">
                  <a:solidFill>
                    <a:schemeClr val="tx1"/>
                  </a:solidFill>
                </a:ln>
                <a:effectLst/>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a:off x="850900" y="6604000"/>
                  <a:ext cx="2410862" cy="0"/>
                </a:xfrm>
                <a:prstGeom prst="line">
                  <a:avLst/>
                </a:prstGeom>
                <a:ln w="12700" cmpd="sng">
                  <a:solidFill>
                    <a:srgbClr val="000000"/>
                  </a:solidFill>
                </a:ln>
                <a:effectLst/>
              </p:spPr>
              <p:style>
                <a:lnRef idx="1">
                  <a:schemeClr val="dk1"/>
                </a:lnRef>
                <a:fillRef idx="0">
                  <a:schemeClr val="dk1"/>
                </a:fillRef>
                <a:effectRef idx="0">
                  <a:schemeClr val="dk1"/>
                </a:effectRef>
                <a:fontRef idx="minor">
                  <a:schemeClr val="tx1"/>
                </a:fontRef>
              </p:style>
            </p:cxnSp>
            <p:sp>
              <p:nvSpPr>
                <p:cNvPr id="90" name="TextBox 89"/>
                <p:cNvSpPr txBox="1"/>
                <p:nvPr/>
              </p:nvSpPr>
              <p:spPr>
                <a:xfrm>
                  <a:off x="1143000" y="6223000"/>
                  <a:ext cx="1795872" cy="369332"/>
                </a:xfrm>
                <a:prstGeom prst="rect">
                  <a:avLst/>
                </a:prstGeom>
                <a:noFill/>
              </p:spPr>
              <p:txBody>
                <a:bodyPr wrap="none" rtlCol="0">
                  <a:spAutoFit/>
                </a:bodyPr>
                <a:lstStyle/>
                <a:p>
                  <a:r>
                    <a:rPr lang="en-US" dirty="0" smtClean="0"/>
                    <a:t> </a:t>
                  </a:r>
                  <a:r>
                    <a:rPr lang="en-US" dirty="0" smtClean="0">
                      <a:solidFill>
                        <a:srgbClr val="FF0000"/>
                      </a:solidFill>
                    </a:rPr>
                    <a:t>TID: 2</a:t>
                  </a:r>
                  <a:r>
                    <a:rPr lang="en-US" dirty="0" smtClean="0"/>
                    <a:t>, Rec: [A:</a:t>
                  </a:r>
                  <a:r>
                    <a:rPr lang="en-US" dirty="0"/>
                    <a:t>2</a:t>
                  </a:r>
                  <a:r>
                    <a:rPr lang="en-US" dirty="0" smtClean="0"/>
                    <a:t>]</a:t>
                  </a:r>
                  <a:endParaRPr lang="en-US" dirty="0"/>
                </a:p>
              </p:txBody>
            </p:sp>
            <p:cxnSp>
              <p:nvCxnSpPr>
                <p:cNvPr id="91" name="Straight Connector 90"/>
                <p:cNvCxnSpPr/>
                <p:nvPr/>
              </p:nvCxnSpPr>
              <p:spPr>
                <a:xfrm>
                  <a:off x="1128631" y="6248400"/>
                  <a:ext cx="0" cy="355600"/>
                </a:xfrm>
                <a:prstGeom prst="line">
                  <a:avLst/>
                </a:prstGeom>
                <a:ln/>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a:off x="2993046" y="6248400"/>
                  <a:ext cx="0" cy="355600"/>
                </a:xfrm>
                <a:prstGeom prst="line">
                  <a:avLst/>
                </a:prstGeom>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795622" y="6242051"/>
                  <a:ext cx="344039" cy="369332"/>
                </a:xfrm>
                <a:prstGeom prst="rect">
                  <a:avLst/>
                </a:prstGeom>
              </p:spPr>
              <p:txBody>
                <a:bodyPr wrap="none">
                  <a:spAutoFit/>
                </a:bodyPr>
                <a:lstStyle/>
                <a:p>
                  <a:r>
                    <a:rPr lang="en-US" dirty="0" smtClean="0"/>
                    <a:t>…</a:t>
                  </a:r>
                  <a:endParaRPr lang="en-US" dirty="0"/>
                </a:p>
              </p:txBody>
            </p:sp>
          </p:grpSp>
          <p:cxnSp>
            <p:nvCxnSpPr>
              <p:cNvPr id="85" name="Straight Connector 84"/>
              <p:cNvCxnSpPr/>
              <p:nvPr/>
            </p:nvCxnSpPr>
            <p:spPr>
              <a:xfrm flipV="1">
                <a:off x="3945425" y="4764643"/>
                <a:ext cx="888049" cy="1445658"/>
              </a:xfrm>
              <a:prstGeom prst="line">
                <a:avLst/>
              </a:prstGeom>
              <a:ln/>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flipH="1" flipV="1">
                <a:off x="4833475" y="4762502"/>
                <a:ext cx="1522812" cy="1447799"/>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1868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8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8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20" grpId="0"/>
      <p:bldP spid="21" grpId="0"/>
      <p:bldP spid="23" grpId="0"/>
      <p:bldP spid="84" grpId="0"/>
    </p:bldLst>
  </p:timing>
</p:sld>
</file>

<file path=ppt/theme/theme1.xml><?xml version="1.0" encoding="utf-8"?>
<a:theme xmlns:a="http://schemas.openxmlformats.org/drawingml/2006/main" name="Office Theme">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12125</TotalTime>
  <Words>4059</Words>
  <Application>Microsoft Office PowerPoint</Application>
  <PresentationFormat>全屏显示(4:3)</PresentationFormat>
  <Paragraphs>746</Paragraphs>
  <Slides>54</Slides>
  <Notes>48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Aharoni</vt:lpstr>
      <vt:lpstr>Courier</vt:lpstr>
      <vt:lpstr>宋体</vt:lpstr>
      <vt:lpstr>Arial</vt:lpstr>
      <vt:lpstr>Calibri</vt:lpstr>
      <vt:lpstr>Courier New</vt:lpstr>
      <vt:lpstr>Gill Sans MT</vt:lpstr>
      <vt:lpstr>Wingdings</vt:lpstr>
      <vt:lpstr>Office Theme</vt:lpstr>
      <vt:lpstr>Validation-based Concurrency Control</vt:lpstr>
      <vt:lpstr>Optimistic Concurrency Control</vt:lpstr>
      <vt:lpstr>Optimistic Concurrency Control</vt:lpstr>
      <vt:lpstr>Performance Issues</vt:lpstr>
      <vt:lpstr>Silo: Speedy Transactions in Multicore In-Memory Databases</vt:lpstr>
      <vt:lpstr>Goal</vt:lpstr>
      <vt:lpstr>Multicores to the rescue?</vt:lpstr>
      <vt:lpstr>Why have global TIDs?</vt:lpstr>
      <vt:lpstr>Recovery with global TIDs</vt:lpstr>
      <vt:lpstr>PowerPoint 演示文稿</vt:lpstr>
      <vt:lpstr>Silo: transactions for multicores</vt:lpstr>
      <vt:lpstr>Secret sauce</vt:lpstr>
      <vt:lpstr>Solution from high above</vt:lpstr>
      <vt:lpstr>Epoch design</vt:lpstr>
      <vt:lpstr>Epochs</vt:lpstr>
      <vt:lpstr>Transaction Identifiers (TIDs)</vt:lpstr>
      <vt:lpstr>Transaction Identifiers (TIDs)</vt:lpstr>
      <vt:lpstr>Example</vt:lpstr>
      <vt:lpstr>Executing/committing transactions</vt:lpstr>
      <vt:lpstr>Pre-commit execution</vt:lpstr>
      <vt:lpstr>Commit Protocol</vt:lpstr>
      <vt:lpstr>PowerPoint 演示文稿</vt:lpstr>
      <vt:lpstr>Returning results</vt:lpstr>
      <vt:lpstr>Correctness</vt:lpstr>
      <vt:lpstr>Epoch read = serialization point</vt:lpstr>
      <vt:lpstr>Write-after-read example</vt:lpstr>
      <vt:lpstr>Read-after-write example</vt:lpstr>
      <vt:lpstr>Storing the data</vt:lpstr>
      <vt:lpstr>Storing the data</vt:lpstr>
      <vt:lpstr>Masstree in Silo</vt:lpstr>
      <vt:lpstr>From Masstree to Silo</vt:lpstr>
      <vt:lpstr>Evaluation</vt:lpstr>
      <vt:lpstr>Setup</vt:lpstr>
      <vt:lpstr>Workloads</vt:lpstr>
      <vt:lpstr>Scalability of Silo on TPC-C</vt:lpstr>
      <vt:lpstr>Cost of transactions on YCSB</vt:lpstr>
      <vt:lpstr>Related work</vt:lpstr>
      <vt:lpstr>Solution landscape</vt:lpstr>
      <vt:lpstr>Conclusion</vt:lpstr>
      <vt:lpstr>Transaction Healing: Scaling Optimistic Concurrency Control on Multicores </vt:lpstr>
      <vt:lpstr>Motivation</vt:lpstr>
      <vt:lpstr>Motivation</vt:lpstr>
      <vt:lpstr>Motivation</vt:lpstr>
      <vt:lpstr>Solution Overview</vt:lpstr>
      <vt:lpstr>Solution Overview</vt:lpstr>
      <vt:lpstr>Example</vt:lpstr>
      <vt:lpstr>Static Time</vt:lpstr>
      <vt:lpstr>Read Phase</vt:lpstr>
      <vt:lpstr>Validation &amp; Healing Phases</vt:lpstr>
      <vt:lpstr>Performance Comparison</vt:lpstr>
      <vt:lpstr>Performance Comparison</vt:lpstr>
      <vt:lpstr>Performance Comparison</vt:lpstr>
      <vt:lpstr>Conclusion</vt:lpstr>
      <vt:lpstr>Thanks!</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Silo: Speedy Transactions in Multicore In-Memory Databases</dc:title>
  <dc:creator>Stephen Tu</dc:creator>
  <cp:lastModifiedBy>国浩 丁</cp:lastModifiedBy>
  <cp:revision>850</cp:revision>
  <dcterms:created xsi:type="dcterms:W3CDTF">2013-10-21T15:36:22Z</dcterms:created>
  <dcterms:modified xsi:type="dcterms:W3CDTF">2018-06-13T07:42:24Z</dcterms:modified>
</cp:coreProperties>
</file>