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handoutMasterIdLst>
    <p:handoutMasterId r:id="rId28"/>
  </p:handoutMasterIdLst>
  <p:sldIdLst>
    <p:sldId id="257" r:id="rId3"/>
    <p:sldId id="258" r:id="rId4"/>
    <p:sldId id="260" r:id="rId5"/>
    <p:sldId id="293" r:id="rId6"/>
    <p:sldId id="294" r:id="rId7"/>
    <p:sldId id="295" r:id="rId8"/>
    <p:sldId id="306" r:id="rId9"/>
    <p:sldId id="296" r:id="rId10"/>
    <p:sldId id="297" r:id="rId11"/>
    <p:sldId id="298" r:id="rId12"/>
    <p:sldId id="299" r:id="rId13"/>
    <p:sldId id="300" r:id="rId14"/>
    <p:sldId id="301" r:id="rId15"/>
    <p:sldId id="307" r:id="rId16"/>
    <p:sldId id="303" r:id="rId17"/>
    <p:sldId id="302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27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3F"/>
    <a:srgbClr val="4A4A4A"/>
    <a:srgbClr val="BE6B75"/>
    <a:srgbClr val="77923B"/>
    <a:srgbClr val="E77066"/>
    <a:srgbClr val="375F92"/>
    <a:srgbClr val="C2D69C"/>
    <a:srgbClr val="A9C8C7"/>
    <a:srgbClr val="AD4552"/>
    <a:srgbClr val="D9D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0375" autoAdjust="0"/>
  </p:normalViewPr>
  <p:slideViewPr>
    <p:cSldViewPr snapToGrid="0">
      <p:cViewPr varScale="1">
        <p:scale>
          <a:sx n="92" d="100"/>
          <a:sy n="92" d="100"/>
        </p:scale>
        <p:origin x="5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28402-14F2-4473-9FE4-23C8A423FE1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6CDB-CB3F-449C-8082-FB60F24FB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78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B393C-BE43-47A9-B15C-047F13290AF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8957E-66B4-4F62-92EC-C5E16DF8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5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25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7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altLang="zh-CN" dirty="0" smtClean="0"/>
              <a:t>ELEDA 3.9</a:t>
            </a:r>
            <a:r>
              <a:rPr lang="zh-CN" altLang="en-US" dirty="0" smtClean="0"/>
              <a:t>百万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tmpfs</a:t>
            </a:r>
            <a:r>
              <a:rPr lang="zh-CN" altLang="en-US" dirty="0" smtClean="0"/>
              <a:t>下降是因为</a:t>
            </a:r>
            <a:r>
              <a:rPr lang="en-US" altLang="zh-CN" dirty="0" smtClean="0"/>
              <a:t>non-scalable</a:t>
            </a:r>
            <a:r>
              <a:rPr lang="en-US" altLang="zh-CN" baseline="0" dirty="0" smtClean="0"/>
              <a:t> lock</a:t>
            </a:r>
            <a:endParaRPr lang="en-US" altLang="zh-CN" dirty="0" smtClean="0"/>
          </a:p>
          <a:p>
            <a:pPr marL="228600" indent="-228600">
              <a:buAutoNum type="alphaLcParenBoth"/>
            </a:pPr>
            <a:r>
              <a:rPr lang="en-US" altLang="zh-CN" dirty="0" smtClean="0"/>
              <a:t>ELEDA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个线程之后下降，是因为事务管理器分配事务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的冲突导致的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48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0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8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03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04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91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00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88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2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62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58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0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0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2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0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6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7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8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957E-66B4-4F62-92EC-C5E16DF817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5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85000"/>
              </a:schemeClr>
            </a:gs>
            <a:gs pos="7000">
              <a:schemeClr val="bg1"/>
            </a:gs>
            <a:gs pos="83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02985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877" y="6437105"/>
            <a:ext cx="2057400" cy="365125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228850" y="6568073"/>
            <a:ext cx="691515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7306584" y="5851257"/>
            <a:ext cx="1569927" cy="576592"/>
            <a:chOff x="6063968" y="5524499"/>
            <a:chExt cx="1569927" cy="576592"/>
          </a:xfrm>
        </p:grpSpPr>
        <p:sp>
          <p:nvSpPr>
            <p:cNvPr id="9" name="圆角矩形 8"/>
            <p:cNvSpPr/>
            <p:nvPr userDrawn="1"/>
          </p:nvSpPr>
          <p:spPr>
            <a:xfrm rot="18900000">
              <a:off x="7423327" y="5722336"/>
              <a:ext cx="210568" cy="223146"/>
            </a:xfrm>
            <a:prstGeom prst="roundRect">
              <a:avLst/>
            </a:prstGeom>
            <a:noFill/>
            <a:ln w="38100">
              <a:solidFill>
                <a:srgbClr val="FFBE3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 userDrawn="1"/>
          </p:nvSpPr>
          <p:spPr>
            <a:xfrm>
              <a:off x="7058197" y="5524499"/>
              <a:ext cx="333262" cy="31213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 userDrawn="1"/>
          </p:nvSpPr>
          <p:spPr>
            <a:xfrm>
              <a:off x="6063968" y="5936847"/>
              <a:ext cx="175993" cy="164244"/>
            </a:xfrm>
            <a:prstGeom prst="roundRect">
              <a:avLst/>
            </a:prstGeom>
            <a:noFill/>
            <a:ln w="38100">
              <a:solidFill>
                <a:srgbClr val="1C8CA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 userDrawn="1"/>
          </p:nvSpPr>
          <p:spPr>
            <a:xfrm rot="18900000">
              <a:off x="6677456" y="5748376"/>
              <a:ext cx="210568" cy="223146"/>
            </a:xfrm>
            <a:prstGeom prst="roundRect">
              <a:avLst/>
            </a:prstGeom>
            <a:noFill/>
            <a:ln w="38100">
              <a:solidFill>
                <a:srgbClr val="E1301D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 userDrawn="1"/>
          </p:nvSpPr>
          <p:spPr>
            <a:xfrm rot="18900000">
              <a:off x="6247655" y="5804746"/>
              <a:ext cx="181966" cy="165969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0" y="6592477"/>
            <a:ext cx="9144000" cy="2617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94" y="6492875"/>
            <a:ext cx="2057400" cy="365125"/>
          </a:xfrm>
        </p:spPr>
        <p:txBody>
          <a:bodyPr/>
          <a:lstStyle/>
          <a:p>
            <a:fld id="{12DFAB74-AF77-42F3-A9B9-5F139481926E}" type="datetime1">
              <a:rPr lang="zh-CN" altLang="en-US" smtClean="0"/>
              <a:t>2018/3/28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9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7B0E-405F-45B9-B1E0-1994070CCBA2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292F-5AB8-4B14-8A5C-C4302558C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4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202-A4B2-4DB3-A4B9-A1081B91586E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292F-5AB8-4B14-8A5C-C4302558C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8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0A2C-462D-43A9-9CD2-0DD84A90AEDF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292F-5AB8-4B14-8A5C-C4302558C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79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1EAC-2303-49E7-BC31-6567E7A792F9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3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3F8-978C-47F2-B83A-D341C3B5F3FC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7554-E0D3-491E-9B12-BBCF48A2C61F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F107-25ED-4B34-8486-DB673331166E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4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3D2F-D62F-4D87-A458-9743F01BD92D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13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D10-737A-4351-BD3C-10BA21DBB8B3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7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87CB-C218-4E9E-BBC9-D2D1248814E8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9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21"/>
          <p:cNvSpPr>
            <a:spLocks noGrp="1"/>
          </p:cNvSpPr>
          <p:nvPr>
            <p:ph type="ctrTitle"/>
          </p:nvPr>
        </p:nvSpPr>
        <p:spPr>
          <a:xfrm>
            <a:off x="727482" y="1440928"/>
            <a:ext cx="7694524" cy="1377303"/>
          </a:xfrm>
        </p:spPr>
        <p:txBody>
          <a:bodyPr>
            <a:normAutofit/>
          </a:bodyPr>
          <a:lstStyle>
            <a:lvl1pPr algn="ctr"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Logging through Emerging New Hardware</a:t>
            </a:r>
            <a:endParaRPr lang="zh-CN" altLang="en-US" sz="4000" dirty="0"/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677925" y="4038600"/>
            <a:ext cx="1013715" cy="824836"/>
            <a:chOff x="677925" y="3704853"/>
            <a:chExt cx="1299695" cy="1158583"/>
          </a:xfrm>
        </p:grpSpPr>
        <p:sp>
          <p:nvSpPr>
            <p:cNvPr id="10" name="圆角矩形 9"/>
            <p:cNvSpPr/>
            <p:nvPr userDrawn="1"/>
          </p:nvSpPr>
          <p:spPr>
            <a:xfrm rot="18900000">
              <a:off x="1327240" y="4510106"/>
              <a:ext cx="314113" cy="314113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 userDrawn="1"/>
          </p:nvSpPr>
          <p:spPr>
            <a:xfrm>
              <a:off x="1037971" y="3704853"/>
              <a:ext cx="327235" cy="297800"/>
            </a:xfrm>
            <a:prstGeom prst="roundRect">
              <a:avLst/>
            </a:prstGeom>
            <a:noFill/>
            <a:ln w="38100">
              <a:solidFill>
                <a:srgbClr val="D4362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 userDrawn="1"/>
          </p:nvSpPr>
          <p:spPr>
            <a:xfrm>
              <a:off x="1037547" y="4617700"/>
              <a:ext cx="270025" cy="245736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677925" y="4147397"/>
              <a:ext cx="359622" cy="317842"/>
            </a:xfrm>
            <a:prstGeom prst="roundRect">
              <a:avLst/>
            </a:prstGeom>
            <a:noFill/>
            <a:ln w="38100">
              <a:solidFill>
                <a:srgbClr val="FFBE3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 userDrawn="1"/>
          </p:nvSpPr>
          <p:spPr>
            <a:xfrm>
              <a:off x="1621348" y="4147397"/>
              <a:ext cx="356272" cy="315197"/>
            </a:xfrm>
            <a:prstGeom prst="roundRect">
              <a:avLst/>
            </a:prstGeom>
            <a:noFill/>
            <a:ln w="38100">
              <a:solidFill>
                <a:srgbClr val="1C8CA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52829"/>
          </a:xfrm>
          <a:prstGeom prst="rect">
            <a:avLst/>
          </a:prstGeom>
        </p:spPr>
      </p:pic>
      <p:sp>
        <p:nvSpPr>
          <p:cNvPr id="50" name="矩形 49"/>
          <p:cNvSpPr/>
          <p:nvPr userDrawn="1"/>
        </p:nvSpPr>
        <p:spPr>
          <a:xfrm>
            <a:off x="0" y="6592477"/>
            <a:ext cx="9144000" cy="2617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1" name="直接连接符 50"/>
          <p:cNvCxnSpPr/>
          <p:nvPr userDrawn="1"/>
        </p:nvCxnSpPr>
        <p:spPr>
          <a:xfrm>
            <a:off x="2228850" y="6568073"/>
            <a:ext cx="691515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日期占位符 60"/>
          <p:cNvSpPr>
            <a:spLocks noGrp="1"/>
          </p:cNvSpPr>
          <p:nvPr>
            <p:ph type="dt" sz="half" idx="10"/>
          </p:nvPr>
        </p:nvSpPr>
        <p:spPr>
          <a:xfrm>
            <a:off x="171450" y="651494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BDC1F1-7048-4F9E-B696-0F14999C8813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62" name="页脚占位符 6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7" name="组合 66"/>
          <p:cNvGrpSpPr/>
          <p:nvPr userDrawn="1"/>
        </p:nvGrpSpPr>
        <p:grpSpPr>
          <a:xfrm>
            <a:off x="6063968" y="5524499"/>
            <a:ext cx="2988592" cy="1044800"/>
            <a:chOff x="6063968" y="5524499"/>
            <a:chExt cx="2988592" cy="1044800"/>
          </a:xfrm>
        </p:grpSpPr>
        <p:pic>
          <p:nvPicPr>
            <p:cNvPr id="68" name="图片 6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413" y="5836547"/>
              <a:ext cx="646147" cy="646147"/>
            </a:xfrm>
            <a:prstGeom prst="rect">
              <a:avLst/>
            </a:prstGeom>
          </p:spPr>
        </p:pic>
        <p:grpSp>
          <p:nvGrpSpPr>
            <p:cNvPr id="69" name="组合 68"/>
            <p:cNvGrpSpPr/>
            <p:nvPr userDrawn="1"/>
          </p:nvGrpSpPr>
          <p:grpSpPr>
            <a:xfrm>
              <a:off x="6063968" y="5524499"/>
              <a:ext cx="2383742" cy="1044800"/>
              <a:chOff x="6063968" y="5524499"/>
              <a:chExt cx="2383742" cy="1044800"/>
            </a:xfrm>
          </p:grpSpPr>
          <p:sp>
            <p:nvSpPr>
              <p:cNvPr id="70" name="圆角矩形 69"/>
              <p:cNvSpPr/>
              <p:nvPr userDrawn="1"/>
            </p:nvSpPr>
            <p:spPr>
              <a:xfrm rot="18900000">
                <a:off x="7423327" y="5722336"/>
                <a:ext cx="210568" cy="223146"/>
              </a:xfrm>
              <a:prstGeom prst="roundRect">
                <a:avLst/>
              </a:prstGeom>
              <a:noFill/>
              <a:ln w="38100">
                <a:solidFill>
                  <a:srgbClr val="FFBE3F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 userDrawn="1"/>
            </p:nvSpPr>
            <p:spPr>
              <a:xfrm>
                <a:off x="7058197" y="5524499"/>
                <a:ext cx="333262" cy="312139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 userDrawn="1"/>
            </p:nvSpPr>
            <p:spPr>
              <a:xfrm>
                <a:off x="6063968" y="5936847"/>
                <a:ext cx="175993" cy="164244"/>
              </a:xfrm>
              <a:prstGeom prst="roundRect">
                <a:avLst/>
              </a:prstGeom>
              <a:noFill/>
              <a:ln w="38100">
                <a:solidFill>
                  <a:srgbClr val="1C8CA1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 userDrawn="1"/>
            </p:nvSpPr>
            <p:spPr>
              <a:xfrm rot="18900000">
                <a:off x="6677456" y="5748376"/>
                <a:ext cx="210568" cy="223146"/>
              </a:xfrm>
              <a:prstGeom prst="roundRect">
                <a:avLst/>
              </a:prstGeom>
              <a:noFill/>
              <a:ln w="38100">
                <a:solidFill>
                  <a:srgbClr val="E1301D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 userDrawn="1"/>
            </p:nvSpPr>
            <p:spPr>
              <a:xfrm>
                <a:off x="7060792" y="5799858"/>
                <a:ext cx="1386918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4400" b="1" cap="none" spc="50" dirty="0" err="1" smtClean="0">
                    <a:ln w="9525" cmpd="sng">
                      <a:solidFill>
                        <a:srgbClr val="B482DA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DaSE</a:t>
                </a:r>
                <a:endParaRPr lang="zh-CN" altLang="en-US" sz="4400" b="1" cap="none" spc="50" dirty="0">
                  <a:ln w="9525" cmpd="sng">
                    <a:solidFill>
                      <a:srgbClr val="B482DA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5" name="圆角矩形 74"/>
              <p:cNvSpPr/>
              <p:nvPr userDrawn="1"/>
            </p:nvSpPr>
            <p:spPr>
              <a:xfrm rot="18900000">
                <a:off x="6247655" y="5804746"/>
                <a:ext cx="181966" cy="165969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sp>
        <p:nvSpPr>
          <p:cNvPr id="7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86363" y="3270453"/>
            <a:ext cx="6858000" cy="105176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err="1" smtClean="0"/>
              <a:t>Huan</a:t>
            </a:r>
            <a:r>
              <a:rPr lang="en-US" altLang="zh-CN" dirty="0" smtClean="0"/>
              <a:t> Zhou</a:t>
            </a:r>
          </a:p>
          <a:p>
            <a:endParaRPr lang="en-US" altLang="zh-CN" dirty="0" smtClean="0"/>
          </a:p>
          <a:p>
            <a:r>
              <a:rPr lang="en-US" altLang="zh-CN" sz="12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Software Engineering Institute</a:t>
            </a:r>
          </a:p>
          <a:p>
            <a:r>
              <a:rPr lang="zh-CN" altLang="en-US" sz="12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r>
              <a:rPr lang="en-US" altLang="zh-CN" sz="12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East China Normal University</a:t>
            </a:r>
            <a:endParaRPr lang="zh-CN" altLang="en-US" sz="12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9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E05E0-BC6C-4F01-8B69-EAAE0DA9F508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71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395F-7587-4151-BD6F-1D5FDC098D88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28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6817-7B5E-4CA9-8FAD-5F29F02F8407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267D-0CFA-48D9-9834-F56AA9119A35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chemeClr val="bg1">
                <a:lumMod val="85000"/>
              </a:schemeClr>
            </a:gs>
            <a:gs pos="7000">
              <a:schemeClr val="bg1"/>
            </a:gs>
            <a:gs pos="83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8"/>
          <p:cNvSpPr>
            <a:spLocks noGrp="1"/>
          </p:cNvSpPr>
          <p:nvPr>
            <p:ph type="title" hasCustomPrompt="1"/>
          </p:nvPr>
        </p:nvSpPr>
        <p:spPr>
          <a:xfrm>
            <a:off x="705128" y="62708"/>
            <a:ext cx="7743044" cy="692467"/>
          </a:xfrm>
        </p:spPr>
        <p:txBody>
          <a:bodyPr>
            <a:normAutofit fontScale="90000"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OUTLINE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0" y="6592477"/>
            <a:ext cx="9144000" cy="2617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7" name="直接连接符 46"/>
          <p:cNvCxnSpPr/>
          <p:nvPr userDrawn="1"/>
        </p:nvCxnSpPr>
        <p:spPr>
          <a:xfrm>
            <a:off x="2228850" y="6568073"/>
            <a:ext cx="691515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日期占位符 35"/>
          <p:cNvSpPr>
            <a:spLocks noGrp="1"/>
          </p:cNvSpPr>
          <p:nvPr>
            <p:ph type="dt" sz="half" idx="13"/>
          </p:nvPr>
        </p:nvSpPr>
        <p:spPr>
          <a:xfrm>
            <a:off x="8847" y="6577090"/>
            <a:ext cx="2057400" cy="2700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BDC1F1-7048-4F9E-B696-0F14999C8813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5"/>
          </p:nvPr>
        </p:nvSpPr>
        <p:spPr>
          <a:xfrm>
            <a:off x="6457950" y="655447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09292F-5AB8-4B14-8A5C-C4302558C74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2" name="组合 61"/>
          <p:cNvGrpSpPr/>
          <p:nvPr userDrawn="1"/>
        </p:nvGrpSpPr>
        <p:grpSpPr>
          <a:xfrm>
            <a:off x="7306584" y="5851257"/>
            <a:ext cx="1569927" cy="576592"/>
            <a:chOff x="6063968" y="5524499"/>
            <a:chExt cx="1569927" cy="576592"/>
          </a:xfrm>
        </p:grpSpPr>
        <p:sp>
          <p:nvSpPr>
            <p:cNvPr id="63" name="圆角矩形 62"/>
            <p:cNvSpPr/>
            <p:nvPr userDrawn="1"/>
          </p:nvSpPr>
          <p:spPr>
            <a:xfrm rot="18900000">
              <a:off x="7423327" y="5722336"/>
              <a:ext cx="210568" cy="223146"/>
            </a:xfrm>
            <a:prstGeom prst="roundRect">
              <a:avLst/>
            </a:prstGeom>
            <a:noFill/>
            <a:ln w="38100">
              <a:solidFill>
                <a:srgbClr val="FFBE3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 userDrawn="1"/>
          </p:nvSpPr>
          <p:spPr>
            <a:xfrm>
              <a:off x="7058197" y="5524499"/>
              <a:ext cx="333262" cy="31213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圆角矩形 64"/>
            <p:cNvSpPr/>
            <p:nvPr userDrawn="1"/>
          </p:nvSpPr>
          <p:spPr>
            <a:xfrm>
              <a:off x="6063968" y="5936847"/>
              <a:ext cx="175993" cy="164244"/>
            </a:xfrm>
            <a:prstGeom prst="roundRect">
              <a:avLst/>
            </a:prstGeom>
            <a:noFill/>
            <a:ln w="38100">
              <a:solidFill>
                <a:srgbClr val="1C8CA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 userDrawn="1"/>
          </p:nvSpPr>
          <p:spPr>
            <a:xfrm rot="18900000">
              <a:off x="6677456" y="5748376"/>
              <a:ext cx="210568" cy="223146"/>
            </a:xfrm>
            <a:prstGeom prst="roundRect">
              <a:avLst/>
            </a:prstGeom>
            <a:noFill/>
            <a:ln w="38100">
              <a:solidFill>
                <a:srgbClr val="E1301D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圆角矩形 67"/>
            <p:cNvSpPr/>
            <p:nvPr userDrawn="1"/>
          </p:nvSpPr>
          <p:spPr>
            <a:xfrm rot="18900000">
              <a:off x="6247655" y="5804746"/>
              <a:ext cx="181966" cy="165969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 userDrawn="1"/>
        </p:nvGrpSpPr>
        <p:grpSpPr>
          <a:xfrm>
            <a:off x="175260" y="198120"/>
            <a:ext cx="434340" cy="350520"/>
            <a:chOff x="211542" y="424350"/>
            <a:chExt cx="561191" cy="462646"/>
          </a:xfrm>
        </p:grpSpPr>
        <p:sp>
          <p:nvSpPr>
            <p:cNvPr id="77" name="圆角矩形 76"/>
            <p:cNvSpPr/>
            <p:nvPr/>
          </p:nvSpPr>
          <p:spPr>
            <a:xfrm>
              <a:off x="475217" y="424350"/>
              <a:ext cx="170946" cy="192360"/>
            </a:xfrm>
            <a:prstGeom prst="roundRect">
              <a:avLst/>
            </a:prstGeom>
            <a:noFill/>
            <a:ln w="28575">
              <a:solidFill>
                <a:srgbClr val="D4362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427798" y="738955"/>
              <a:ext cx="202514" cy="148041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211542" y="533007"/>
              <a:ext cx="248044" cy="240481"/>
            </a:xfrm>
            <a:prstGeom prst="roundRect">
              <a:avLst/>
            </a:prstGeom>
            <a:noFill/>
            <a:ln w="28575">
              <a:solidFill>
                <a:srgbClr val="FFBE3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68538" y="607785"/>
              <a:ext cx="204195" cy="165703"/>
            </a:xfrm>
            <a:prstGeom prst="roundRect">
              <a:avLst/>
            </a:prstGeom>
            <a:noFill/>
            <a:ln w="28575">
              <a:solidFill>
                <a:srgbClr val="1C8CA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402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>
          <a:gsLst>
            <a:gs pos="0">
              <a:schemeClr val="bg1">
                <a:lumMod val="85000"/>
              </a:schemeClr>
            </a:gs>
            <a:gs pos="7000">
              <a:schemeClr val="bg1"/>
            </a:gs>
            <a:gs pos="83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6"/>
          <p:cNvSpPr>
            <a:spLocks noGrp="1"/>
          </p:cNvSpPr>
          <p:nvPr>
            <p:ph idx="13" hasCustomPrompt="1"/>
          </p:nvPr>
        </p:nvSpPr>
        <p:spPr>
          <a:xfrm>
            <a:off x="272126" y="4552286"/>
            <a:ext cx="7886700" cy="52748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200"/>
              </a:spcAft>
              <a:buClrTx/>
              <a:buSzPct val="70000"/>
              <a:buFontTx/>
              <a:buNone/>
              <a:tabLst/>
              <a:defRPr sz="2400"/>
            </a:lvl1pPr>
            <a:lvl2pPr marL="728663" marR="0" indent="-385763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200"/>
              </a:spcAft>
              <a:buClrTx/>
              <a:buSzPct val="70000"/>
              <a:buFont typeface="Wingdings" panose="05000000000000000000" pitchFamily="2" charset="2"/>
              <a:buChar char="n"/>
              <a:tabLst/>
              <a:defRPr sz="2000"/>
            </a:lvl2pPr>
          </a:lstStyle>
          <a:p>
            <a:r>
              <a:rPr lang="en-US" altLang="zh-CN" sz="27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Heavy dep. tracking + slow I/O = showstoppers</a:t>
            </a:r>
            <a:endParaRPr lang="zh-CN" altLang="en-US" sz="2700" dirty="0" smtClean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85763" indent="-385763">
              <a:spcBef>
                <a:spcPts val="150"/>
              </a:spcBef>
              <a:buSzPct val="70000"/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85763" indent="-385763">
              <a:spcBef>
                <a:spcPts val="150"/>
              </a:spcBef>
              <a:buSzPct val="70000"/>
              <a:buFont typeface="Wingdings" panose="05000000000000000000" pitchFamily="2" charset="2"/>
              <a:buChar char="n"/>
            </a:pPr>
            <a:endParaRPr lang="en-US" altLang="zh-CN" sz="21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9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2400" dirty="0"/>
          </a:p>
        </p:txBody>
      </p:sp>
      <p:sp>
        <p:nvSpPr>
          <p:cNvPr id="64" name="矩形 63"/>
          <p:cNvSpPr/>
          <p:nvPr userDrawn="1"/>
        </p:nvSpPr>
        <p:spPr>
          <a:xfrm>
            <a:off x="0" y="6592477"/>
            <a:ext cx="9144000" cy="2617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5" name="直接连接符 64"/>
          <p:cNvCxnSpPr/>
          <p:nvPr userDrawn="1"/>
        </p:nvCxnSpPr>
        <p:spPr>
          <a:xfrm>
            <a:off x="2228850" y="6568073"/>
            <a:ext cx="691515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日期占位符 35"/>
          <p:cNvSpPr>
            <a:spLocks noGrp="1"/>
          </p:cNvSpPr>
          <p:nvPr>
            <p:ph type="dt" sz="half" idx="14"/>
          </p:nvPr>
        </p:nvSpPr>
        <p:spPr>
          <a:xfrm>
            <a:off x="8847" y="6554230"/>
            <a:ext cx="2057400" cy="2700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BDC1F1-7048-4F9E-B696-0F14999C8813}" type="datetime1">
              <a:rPr lang="zh-CN" altLang="en-US" smtClean="0"/>
              <a:pPr/>
              <a:t>2018/3/28</a:t>
            </a:fld>
            <a:endParaRPr lang="zh-CN" altLang="en-US" dirty="0"/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6"/>
          </p:nvPr>
        </p:nvSpPr>
        <p:spPr>
          <a:xfrm>
            <a:off x="6457950" y="6546851"/>
            <a:ext cx="2057400" cy="30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09292F-5AB8-4B14-8A5C-C4302558C74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175260" y="198120"/>
            <a:ext cx="434340" cy="350520"/>
            <a:chOff x="211542" y="424350"/>
            <a:chExt cx="561191" cy="462646"/>
          </a:xfrm>
        </p:grpSpPr>
        <p:sp>
          <p:nvSpPr>
            <p:cNvPr id="17" name="圆角矩形 16"/>
            <p:cNvSpPr/>
            <p:nvPr/>
          </p:nvSpPr>
          <p:spPr>
            <a:xfrm>
              <a:off x="475217" y="424350"/>
              <a:ext cx="170946" cy="192360"/>
            </a:xfrm>
            <a:prstGeom prst="roundRect">
              <a:avLst/>
            </a:prstGeom>
            <a:noFill/>
            <a:ln w="28575">
              <a:solidFill>
                <a:srgbClr val="D4362A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27798" y="738955"/>
              <a:ext cx="202514" cy="148041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11542" y="533007"/>
              <a:ext cx="248044" cy="240481"/>
            </a:xfrm>
            <a:prstGeom prst="roundRect">
              <a:avLst/>
            </a:prstGeom>
            <a:noFill/>
            <a:ln w="28575">
              <a:solidFill>
                <a:srgbClr val="FFBE3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8538" y="607785"/>
              <a:ext cx="204195" cy="165703"/>
            </a:xfrm>
            <a:prstGeom prst="roundRect">
              <a:avLst/>
            </a:prstGeom>
            <a:noFill/>
            <a:ln w="28575">
              <a:solidFill>
                <a:srgbClr val="1C8CA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标题 8"/>
          <p:cNvSpPr>
            <a:spLocks noGrp="1"/>
          </p:cNvSpPr>
          <p:nvPr>
            <p:ph type="title" hasCustomPrompt="1"/>
          </p:nvPr>
        </p:nvSpPr>
        <p:spPr>
          <a:xfrm>
            <a:off x="705128" y="62708"/>
            <a:ext cx="7743044" cy="692467"/>
          </a:xfrm>
        </p:spPr>
        <p:txBody>
          <a:bodyPr>
            <a:normAutofit fontScale="90000"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QUESTION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081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82B7-F4F3-4403-B48D-066B7B37868E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292F-5AB8-4B14-8A5C-C4302558C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8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CCC9-1A8B-4CE5-BBFF-D56C63FB94ED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292F-5AB8-4B14-8A5C-C4302558C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1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08C2-2E9B-490A-8D16-2F161F9A3EB2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292F-5AB8-4B14-8A5C-C4302558C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0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5556-9ED9-4819-84B4-880426A8B889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292F-5AB8-4B14-8A5C-C4302558C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3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268-962A-40A0-B398-D442F049455C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292F-5AB8-4B14-8A5C-C4302558C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0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8782" y="38187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C1F1-7048-4F9E-B696-0F14999C8813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292F-5AB8-4B14-8A5C-C4302558C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2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D06D-FC5D-4EA8-B7C3-BE8EEF7FCB35}" type="datetime1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C5D44-4E5C-4233-9937-0FB84525F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2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6121" y="1803917"/>
            <a:ext cx="7694524" cy="137730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SCALABLE LOGGING THROUGH EMERGING MEW HARDWARE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72888" y="6615263"/>
            <a:ext cx="2057400" cy="216140"/>
          </a:xfrm>
        </p:spPr>
        <p:txBody>
          <a:bodyPr/>
          <a:lstStyle/>
          <a:p>
            <a:fld id="{37502FFC-13C5-494F-B605-82C7E8A509D2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062853" y="3370115"/>
            <a:ext cx="3213972" cy="42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AC4654"/>
                </a:solidFill>
                <a:latin typeface="Trebuchet MS" panose="020B0603020202020204" pitchFamily="34" charset="0"/>
              </a:rPr>
              <a:t>PRESENTED BY HUAN ZHOU </a:t>
            </a:r>
          </a:p>
        </p:txBody>
      </p:sp>
    </p:spTree>
    <p:extLst>
      <p:ext uri="{BB962C8B-B14F-4D97-AF65-F5344CB8AC3E}">
        <p14:creationId xmlns:p14="http://schemas.microsoft.com/office/powerpoint/2010/main" val="20981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7780933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 STRUCTURES &amp; SBL-HOPPING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4" name="object 4"/>
          <p:cNvSpPr txBox="1"/>
          <p:nvPr/>
        </p:nvSpPr>
        <p:spPr>
          <a:xfrm>
            <a:off x="523825" y="812967"/>
            <a:ext cx="7733030" cy="2469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Grasshopper list</a:t>
            </a:r>
            <a:endParaRPr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managing LSNs that have been buffered but not confirmed to be durable yet</a:t>
            </a:r>
            <a:endParaRPr sz="20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-95" dirty="0" smtClean="0">
                <a:solidFill>
                  <a:srgbClr val="AD4552"/>
                </a:solidFill>
                <a:latin typeface="Trebuchet MS"/>
                <a:cs typeface="Trebuchet MS"/>
              </a:rPr>
              <a:t>a grasshopper list is created for each database thread</a:t>
            </a:r>
            <a:endParaRPr sz="2000" dirty="0"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15900" algn="l"/>
              </a:tabLst>
            </a:pPr>
            <a:r>
              <a:rPr lang="en-US" sz="2400" spc="-20" dirty="0" smtClean="0">
                <a:solidFill>
                  <a:srgbClr val="595959"/>
                </a:solidFill>
                <a:latin typeface="Trebuchet MS"/>
                <a:cs typeface="Trebuchet MS"/>
              </a:rPr>
              <a:t>Hopping index</a:t>
            </a:r>
            <a:endParaRPr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-10" dirty="0" smtClean="0">
                <a:solidFill>
                  <a:srgbClr val="AD4552"/>
                </a:solidFill>
                <a:latin typeface="Trebuchet MS"/>
                <a:cs typeface="Trebuchet MS"/>
              </a:rPr>
              <a:t>bookkeeping the cumulative byte count of buffered logs for one hopping distance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07" y="3537510"/>
            <a:ext cx="5374430" cy="194003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162088" y="5735018"/>
            <a:ext cx="2671011" cy="310797"/>
            <a:chOff x="1259305" y="5743804"/>
            <a:chExt cx="2671011" cy="310797"/>
          </a:xfrm>
        </p:grpSpPr>
        <p:grpSp>
          <p:nvGrpSpPr>
            <p:cNvPr id="10" name="组合 9"/>
            <p:cNvGrpSpPr/>
            <p:nvPr/>
          </p:nvGrpSpPr>
          <p:grpSpPr>
            <a:xfrm>
              <a:off x="1259305" y="5746824"/>
              <a:ext cx="978569" cy="307777"/>
              <a:chOff x="1259305" y="5746824"/>
              <a:chExt cx="978569" cy="307777"/>
            </a:xfrm>
          </p:grpSpPr>
          <p:sp>
            <p:nvSpPr>
              <p:cNvPr id="37" name="object 29"/>
              <p:cNvSpPr/>
              <p:nvPr/>
            </p:nvSpPr>
            <p:spPr>
              <a:xfrm>
                <a:off x="1275347" y="5794741"/>
                <a:ext cx="889007" cy="24922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noFill/>
              <a:ln w="19050">
                <a:solidFill>
                  <a:srgbClr val="4A4A4A"/>
                </a:solidFill>
                <a:prstDash val="solid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59305" y="5746824"/>
                <a:ext cx="9785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tabLst>
                    <a:tab pos="215900" algn="l"/>
                  </a:tabLst>
                </a:pPr>
                <a:r>
                  <a:rPr lang="en-US" altLang="zh-CN" sz="1400" i="1" dirty="0" err="1" smtClean="0">
                    <a:solidFill>
                      <a:srgbClr val="595959"/>
                    </a:solidFill>
                    <a:latin typeface="Trebuchet MS"/>
                    <a:cs typeface="Trebuchet MS"/>
                  </a:rPr>
                  <a:t>start_lsn</a:t>
                </a:r>
                <a:endParaRPr lang="en-US" altLang="zh-CN" sz="1400" i="1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42" name="object 29"/>
            <p:cNvSpPr/>
            <p:nvPr/>
          </p:nvSpPr>
          <p:spPr>
            <a:xfrm>
              <a:off x="2164354" y="5794741"/>
              <a:ext cx="787393" cy="24922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noFill/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矩形 42"/>
            <p:cNvSpPr/>
            <p:nvPr/>
          </p:nvSpPr>
          <p:spPr>
            <a:xfrm>
              <a:off x="2156333" y="5746824"/>
              <a:ext cx="9785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i="1" dirty="0" err="1" smtClean="0">
                  <a:solidFill>
                    <a:srgbClr val="595959"/>
                  </a:solidFill>
                  <a:latin typeface="Trebuchet MS"/>
                  <a:cs typeface="Trebuchet MS"/>
                </a:rPr>
                <a:t>end_lsn</a:t>
              </a:r>
              <a:endParaRPr lang="en-US" altLang="zh-CN" sz="1400" i="1" dirty="0">
                <a:latin typeface="Trebuchet MS"/>
                <a:cs typeface="Trebuchet MS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951747" y="5743804"/>
              <a:ext cx="978569" cy="307777"/>
              <a:chOff x="1259305" y="5746824"/>
              <a:chExt cx="978569" cy="307777"/>
            </a:xfrm>
          </p:grpSpPr>
          <p:sp>
            <p:nvSpPr>
              <p:cNvPr id="45" name="object 29"/>
              <p:cNvSpPr/>
              <p:nvPr/>
            </p:nvSpPr>
            <p:spPr>
              <a:xfrm>
                <a:off x="1275347" y="5794741"/>
                <a:ext cx="889007" cy="24922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494949"/>
              </a:solidFill>
              <a:ln w="19050">
                <a:solidFill>
                  <a:srgbClr val="4A4A4A"/>
                </a:solidFill>
                <a:prstDash val="solid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259305" y="5746824"/>
                <a:ext cx="9785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tabLst>
                    <a:tab pos="215900" algn="l"/>
                  </a:tabLst>
                </a:pPr>
                <a:r>
                  <a:rPr lang="en-US" altLang="zh-CN" sz="1400" i="1" dirty="0" smtClean="0">
                    <a:solidFill>
                      <a:srgbClr val="FBE59E"/>
                    </a:solidFill>
                    <a:latin typeface="Trebuchet MS"/>
                    <a:cs typeface="Trebuchet MS"/>
                  </a:rPr>
                  <a:t>callback</a:t>
                </a:r>
                <a:endParaRPr lang="en-US" altLang="zh-CN" sz="1400" i="1" dirty="0">
                  <a:solidFill>
                    <a:srgbClr val="FBE59E"/>
                  </a:solidFill>
                  <a:latin typeface="Trebuchet MS"/>
                  <a:cs typeface="Trebuchet MS"/>
                </a:endParaRP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3833099" y="5739144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b="1" dirty="0" smtClean="0">
                <a:solidFill>
                  <a:srgbClr val="595959"/>
                </a:solidFill>
                <a:latin typeface="Trebuchet MS"/>
                <a:cs typeface="Trebuchet MS"/>
              </a:rPr>
              <a:t>pending LSN node</a:t>
            </a:r>
            <a:endParaRPr lang="en-US" altLang="zh-CN" sz="1400" b="1" dirty="0">
              <a:latin typeface="Trebuchet MS"/>
              <a:cs typeface="Trebuchet M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667735" y="3381900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b="1" dirty="0" smtClean="0">
                <a:solidFill>
                  <a:srgbClr val="595959"/>
                </a:solidFill>
                <a:latin typeface="Trebuchet MS"/>
                <a:cs typeface="Trebuchet MS"/>
              </a:rPr>
              <a:t>Hopping index</a:t>
            </a:r>
            <a:endParaRPr lang="en-US" altLang="zh-CN" sz="1400" b="1" dirty="0">
              <a:latin typeface="Trebuchet MS"/>
              <a:cs typeface="Trebuchet M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90516" y="3797767"/>
            <a:ext cx="2361250" cy="1431714"/>
            <a:chOff x="6690516" y="3774065"/>
            <a:chExt cx="2361250" cy="1431714"/>
          </a:xfrm>
        </p:grpSpPr>
        <p:sp>
          <p:nvSpPr>
            <p:cNvPr id="72" name="矩形 71"/>
            <p:cNvSpPr/>
            <p:nvPr/>
          </p:nvSpPr>
          <p:spPr>
            <a:xfrm>
              <a:off x="8241929" y="4659492"/>
              <a:ext cx="809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200" dirty="0">
                  <a:solidFill>
                    <a:srgbClr val="595959"/>
                  </a:solidFill>
                  <a:latin typeface="Trebuchet MS"/>
                  <a:cs typeface="Trebuchet MS"/>
                </a:rPr>
                <a:t>(</a:t>
              </a:r>
              <a:r>
                <a:rPr lang="en-US" altLang="zh-CN" sz="12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i+2) </a:t>
              </a:r>
              <a:r>
                <a:rPr lang="en-US" altLang="zh-CN" sz="1200" dirty="0">
                  <a:solidFill>
                    <a:srgbClr val="595959"/>
                  </a:solidFill>
                  <a:latin typeface="Trebuchet MS"/>
                  <a:cs typeface="Trebuchet MS"/>
                </a:rPr>
                <a:t>* 2</a:t>
              </a:r>
              <a:r>
                <a:rPr lang="en-US" altLang="zh-CN" sz="1200" baseline="30000" dirty="0">
                  <a:solidFill>
                    <a:srgbClr val="595959"/>
                  </a:solidFill>
                  <a:latin typeface="Trebuchet MS"/>
                  <a:cs typeface="Trebuchet MS"/>
                </a:rPr>
                <a:t>H</a:t>
              </a:r>
              <a:endParaRPr lang="en-US" altLang="zh-CN" sz="1200" baseline="30000" dirty="0">
                <a:latin typeface="Trebuchet MS"/>
                <a:cs typeface="Trebuchet M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690516" y="3774065"/>
              <a:ext cx="2346010" cy="1431714"/>
              <a:chOff x="6690516" y="3774065"/>
              <a:chExt cx="2346010" cy="1431714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6698536" y="4483827"/>
                <a:ext cx="1352579" cy="340443"/>
                <a:chOff x="6454709" y="4893975"/>
                <a:chExt cx="1352579" cy="340443"/>
              </a:xfrm>
            </p:grpSpPr>
            <p:sp>
              <p:nvSpPr>
                <p:cNvPr id="58" name="object 29"/>
                <p:cNvSpPr/>
                <p:nvPr/>
              </p:nvSpPr>
              <p:spPr>
                <a:xfrm>
                  <a:off x="6454709" y="4893975"/>
                  <a:ext cx="1352579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990600">
                      <a:moveTo>
                        <a:pt x="0" y="990600"/>
                      </a:moveTo>
                      <a:lnTo>
                        <a:pt x="673100" y="990600"/>
                      </a:lnTo>
                      <a:lnTo>
                        <a:pt x="673100" y="0"/>
                      </a:lnTo>
                      <a:lnTo>
                        <a:pt x="0" y="0"/>
                      </a:lnTo>
                      <a:lnTo>
                        <a:pt x="0" y="990600"/>
                      </a:lnTo>
                      <a:close/>
                    </a:path>
                  </a:pathLst>
                </a:custGeom>
                <a:solidFill>
                  <a:srgbClr val="C8CCC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9" name="object 36"/>
                <p:cNvSpPr txBox="1"/>
                <p:nvPr/>
              </p:nvSpPr>
              <p:spPr>
                <a:xfrm>
                  <a:off x="6472109" y="4910307"/>
                  <a:ext cx="1335179" cy="283860"/>
                </a:xfrm>
                <a:prstGeom prst="rect">
                  <a:avLst/>
                </a:prstGeom>
                <a:solidFill>
                  <a:srgbClr val="C6C1B9"/>
                </a:solidFill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 algn="ctr">
                    <a:lnSpc>
                      <a:spcPts val="2365"/>
                    </a:lnSpc>
                  </a:pPr>
                  <a:r>
                    <a:rPr lang="en-US" altLang="zh-CN" dirty="0" smtClean="0">
                      <a:solidFill>
                        <a:srgbClr val="595959"/>
                      </a:solidFill>
                      <a:latin typeface="Trebuchet MS"/>
                      <a:cs typeface="Trebuchet MS"/>
                    </a:rPr>
                    <a:t>&lt;2</a:t>
                  </a:r>
                  <a:r>
                    <a:rPr lang="en-US" altLang="zh-CN" baseline="30000" dirty="0" smtClean="0">
                      <a:solidFill>
                        <a:srgbClr val="595959"/>
                      </a:solidFill>
                      <a:latin typeface="Trebuchet MS"/>
                      <a:cs typeface="Trebuchet MS"/>
                    </a:rPr>
                    <a:t>H</a:t>
                  </a:r>
                  <a:endParaRPr lang="en-US" altLang="zh-CN" baseline="30000" dirty="0"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6690516" y="4125516"/>
                <a:ext cx="1352579" cy="340443"/>
                <a:chOff x="6454709" y="4893975"/>
                <a:chExt cx="1352579" cy="340443"/>
              </a:xfrm>
            </p:grpSpPr>
            <p:sp>
              <p:nvSpPr>
                <p:cNvPr id="56" name="object 29"/>
                <p:cNvSpPr/>
                <p:nvPr/>
              </p:nvSpPr>
              <p:spPr>
                <a:xfrm>
                  <a:off x="6454709" y="4893975"/>
                  <a:ext cx="1352579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990600">
                      <a:moveTo>
                        <a:pt x="0" y="990600"/>
                      </a:moveTo>
                      <a:lnTo>
                        <a:pt x="673100" y="990600"/>
                      </a:lnTo>
                      <a:lnTo>
                        <a:pt x="673100" y="0"/>
                      </a:lnTo>
                      <a:lnTo>
                        <a:pt x="0" y="0"/>
                      </a:lnTo>
                      <a:lnTo>
                        <a:pt x="0" y="990600"/>
                      </a:lnTo>
                      <a:close/>
                    </a:path>
                  </a:pathLst>
                </a:custGeom>
                <a:solidFill>
                  <a:srgbClr val="A9C8C7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36"/>
                <p:cNvSpPr txBox="1"/>
                <p:nvPr/>
              </p:nvSpPr>
              <p:spPr>
                <a:xfrm>
                  <a:off x="6472109" y="4910307"/>
                  <a:ext cx="1335179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tabLst>
                      <a:tab pos="215900" algn="l"/>
                    </a:tabLst>
                  </a:pPr>
                  <a:r>
                    <a:rPr lang="en-US" altLang="zh-CN" dirty="0">
                      <a:solidFill>
                        <a:srgbClr val="595959"/>
                      </a:solidFill>
                      <a:latin typeface="Trebuchet MS"/>
                      <a:cs typeface="Trebuchet MS"/>
                    </a:rPr>
                    <a:t>2</a:t>
                  </a:r>
                  <a:r>
                    <a:rPr lang="en-US" altLang="zh-CN" baseline="30000" dirty="0">
                      <a:solidFill>
                        <a:srgbClr val="595959"/>
                      </a:solidFill>
                      <a:latin typeface="Trebuchet MS"/>
                      <a:cs typeface="Trebuchet MS"/>
                    </a:rPr>
                    <a:t>H</a:t>
                  </a:r>
                  <a:endParaRPr lang="en-US" altLang="zh-CN" baseline="30000" dirty="0">
                    <a:latin typeface="Trebuchet MS"/>
                    <a:cs typeface="Trebuchet MS"/>
                  </a:endParaRPr>
                </a:p>
              </p:txBody>
            </p:sp>
          </p:grpSp>
          <p:sp>
            <p:nvSpPr>
              <p:cNvPr id="53" name="object 29"/>
              <p:cNvSpPr/>
              <p:nvPr/>
            </p:nvSpPr>
            <p:spPr>
              <a:xfrm>
                <a:off x="6690516" y="3774066"/>
                <a:ext cx="135257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49494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30"/>
              <p:cNvSpPr/>
              <p:nvPr/>
            </p:nvSpPr>
            <p:spPr>
              <a:xfrm>
                <a:off x="6690516" y="3774065"/>
                <a:ext cx="1352579" cy="1205367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0"/>
                    </a:moveTo>
                    <a:lnTo>
                      <a:pt x="673100" y="0"/>
                    </a:lnTo>
                    <a:lnTo>
                      <a:pt x="673100" y="990600"/>
                    </a:lnTo>
                    <a:lnTo>
                      <a:pt x="0" y="990600"/>
                    </a:lnTo>
                    <a:lnTo>
                      <a:pt x="0" y="0"/>
                    </a:lnTo>
                    <a:close/>
                  </a:path>
                </a:pathLst>
              </a:custGeom>
              <a:ln w="19050">
                <a:solidFill>
                  <a:srgbClr val="4A4A4A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36"/>
              <p:cNvSpPr txBox="1"/>
              <p:nvPr/>
            </p:nvSpPr>
            <p:spPr>
              <a:xfrm>
                <a:off x="6700297" y="3790398"/>
                <a:ext cx="1335178" cy="27796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algn="ctr">
                  <a:lnSpc>
                    <a:spcPts val="2365"/>
                  </a:lnSpc>
                </a:pPr>
                <a:r>
                  <a:rPr lang="en-US" sz="1600" spc="-15" dirty="0" smtClean="0">
                    <a:solidFill>
                      <a:schemeClr val="bg1">
                        <a:lumMod val="95000"/>
                      </a:schemeClr>
                    </a:solidFill>
                    <a:latin typeface="Trebuchet MS"/>
                    <a:cs typeface="Trebuchet MS"/>
                  </a:rPr>
                  <a:t>Copied byte</a:t>
                </a:r>
                <a:endParaRPr sz="1600" dirty="0">
                  <a:solidFill>
                    <a:schemeClr val="bg1">
                      <a:lumMod val="95000"/>
                    </a:schemeClr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8241929" y="3957558"/>
                <a:ext cx="5373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tabLst>
                    <a:tab pos="215900" algn="l"/>
                  </a:tabLst>
                </a:pPr>
                <a:r>
                  <a:rPr lang="en-US" altLang="zh-CN" sz="1200" dirty="0" err="1" smtClean="0">
                    <a:solidFill>
                      <a:srgbClr val="595959"/>
                    </a:solidFill>
                    <a:latin typeface="Trebuchet MS"/>
                    <a:cs typeface="Trebuchet MS"/>
                  </a:rPr>
                  <a:t>i</a:t>
                </a:r>
                <a:r>
                  <a:rPr lang="en-US" altLang="zh-CN" sz="1200" dirty="0" smtClean="0">
                    <a:solidFill>
                      <a:srgbClr val="595959"/>
                    </a:solidFill>
                    <a:latin typeface="Trebuchet MS"/>
                    <a:cs typeface="Trebuchet MS"/>
                  </a:rPr>
                  <a:t> * 2</a:t>
                </a:r>
                <a:r>
                  <a:rPr lang="en-US" altLang="zh-CN" sz="1200" baseline="30000" dirty="0" smtClean="0">
                    <a:solidFill>
                      <a:srgbClr val="595959"/>
                    </a:solidFill>
                    <a:latin typeface="Trebuchet MS"/>
                    <a:cs typeface="Trebuchet MS"/>
                  </a:rPr>
                  <a:t>H</a:t>
                </a:r>
                <a:endParaRPr lang="en-US" altLang="zh-CN" sz="1200" baseline="30000" dirty="0">
                  <a:latin typeface="Trebuchet MS"/>
                  <a:cs typeface="Trebuchet MS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H="1">
                <a:off x="8102849" y="4111446"/>
                <a:ext cx="186092" cy="0"/>
              </a:xfrm>
              <a:prstGeom prst="straightConnector1">
                <a:avLst/>
              </a:prstGeom>
              <a:ln w="19050">
                <a:solidFill>
                  <a:srgbClr val="4A4A4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8226689" y="4326027"/>
                <a:ext cx="8098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lnSpc>
                    <a:spcPct val="100000"/>
                  </a:lnSpc>
                  <a:tabLst>
                    <a:tab pos="215900" algn="l"/>
                  </a:tabLst>
                </a:pPr>
                <a:r>
                  <a:rPr lang="en-US" altLang="zh-CN" sz="1200" dirty="0">
                    <a:solidFill>
                      <a:srgbClr val="595959"/>
                    </a:solidFill>
                    <a:latin typeface="Trebuchet MS"/>
                    <a:cs typeface="Trebuchet MS"/>
                  </a:rPr>
                  <a:t>(i+1) * 2</a:t>
                </a:r>
                <a:r>
                  <a:rPr lang="en-US" altLang="zh-CN" sz="1200" baseline="30000" dirty="0">
                    <a:solidFill>
                      <a:srgbClr val="595959"/>
                    </a:solidFill>
                    <a:latin typeface="Trebuchet MS"/>
                    <a:cs typeface="Trebuchet MS"/>
                  </a:rPr>
                  <a:t>H</a:t>
                </a:r>
                <a:endParaRPr lang="en-US" altLang="zh-CN" sz="1200" baseline="30000" dirty="0">
                  <a:latin typeface="Trebuchet MS"/>
                  <a:cs typeface="Trebuchet MS"/>
                </a:endParaRPr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 flipH="1">
                <a:off x="8102849" y="4465959"/>
                <a:ext cx="186092" cy="0"/>
              </a:xfrm>
              <a:prstGeom prst="straightConnector1">
                <a:avLst/>
              </a:prstGeom>
              <a:ln w="19050">
                <a:solidFill>
                  <a:srgbClr val="4A4A4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 flipH="1">
                <a:off x="8118089" y="4799424"/>
                <a:ext cx="186092" cy="0"/>
              </a:xfrm>
              <a:prstGeom prst="straightConnector1">
                <a:avLst/>
              </a:prstGeom>
              <a:ln w="19050">
                <a:solidFill>
                  <a:srgbClr val="4A4A4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 rot="5400000">
                <a:off x="7237488" y="4779540"/>
                <a:ext cx="452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 algn="ctr">
                  <a:lnSpc>
                    <a:spcPts val="2365"/>
                  </a:lnSpc>
                </a:pPr>
                <a:r>
                  <a:rPr lang="en-US" altLang="zh-CN" dirty="0" smtClean="0">
                    <a:solidFill>
                      <a:srgbClr val="595959"/>
                    </a:solidFill>
                    <a:latin typeface="Trebuchet MS"/>
                    <a:cs typeface="Trebuchet MS"/>
                  </a:rPr>
                  <a:t>...</a:t>
                </a:r>
                <a:endParaRPr lang="en-US" altLang="zh-CN" baseline="30000" dirty="0">
                  <a:latin typeface="Trebuchet MS"/>
                  <a:cs typeface="Trebuchet M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39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8072147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 STRUCTURES &amp; SBL-CRAWLING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4" name="object 4"/>
          <p:cNvSpPr txBox="1"/>
          <p:nvPr/>
        </p:nvSpPr>
        <p:spPr>
          <a:xfrm>
            <a:off x="523825" y="812967"/>
            <a:ext cx="7733030" cy="1715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LSN-heap</a:t>
            </a:r>
            <a:endParaRPr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built from the head nodes of per-thread crawling lists</a:t>
            </a:r>
            <a:endParaRPr sz="20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-95" dirty="0" smtClean="0">
                <a:solidFill>
                  <a:srgbClr val="AD4552"/>
                </a:solidFill>
                <a:latin typeface="Trebuchet MS"/>
                <a:cs typeface="Trebuchet MS"/>
              </a:rPr>
              <a:t>LSN-heap is exclusively managed by the ELEDA worker thread</a:t>
            </a:r>
          </a:p>
          <a:p>
            <a:pPr marL="635000" lvl="1" indent="-215900">
              <a:lnSpc>
                <a:spcPct val="100000"/>
              </a:lnSpc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-95" dirty="0" smtClean="0">
                <a:solidFill>
                  <a:srgbClr val="AD4552"/>
                </a:solidFill>
                <a:latin typeface="Trebuchet MS"/>
                <a:cs typeface="Trebuchet MS"/>
              </a:rPr>
              <a:t>the top of the LSN-heap is guaranteed to be the smallest pending LSN</a:t>
            </a:r>
            <a:endParaRPr sz="2000" dirty="0" smtClean="0">
              <a:latin typeface="Trebuchet MS"/>
              <a:cs typeface="Trebuchet MS"/>
            </a:endParaRPr>
          </a:p>
        </p:txBody>
      </p:sp>
      <p:sp>
        <p:nvSpPr>
          <p:cNvPr id="38" name="object 25"/>
          <p:cNvSpPr/>
          <p:nvPr/>
        </p:nvSpPr>
        <p:spPr>
          <a:xfrm rot="16200000">
            <a:off x="1868019" y="3822956"/>
            <a:ext cx="254822" cy="271502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107950" y="0"/>
                </a:moveTo>
                <a:lnTo>
                  <a:pt x="65933" y="8483"/>
                </a:lnTo>
                <a:lnTo>
                  <a:pt x="31619" y="31619"/>
                </a:lnTo>
                <a:lnTo>
                  <a:pt x="8483" y="65933"/>
                </a:lnTo>
                <a:lnTo>
                  <a:pt x="0" y="107950"/>
                </a:lnTo>
                <a:lnTo>
                  <a:pt x="8483" y="149966"/>
                </a:lnTo>
                <a:lnTo>
                  <a:pt x="31619" y="184280"/>
                </a:lnTo>
                <a:lnTo>
                  <a:pt x="65933" y="207416"/>
                </a:lnTo>
                <a:lnTo>
                  <a:pt x="107950" y="215900"/>
                </a:lnTo>
                <a:lnTo>
                  <a:pt x="149966" y="207416"/>
                </a:lnTo>
                <a:lnTo>
                  <a:pt x="184280" y="184280"/>
                </a:lnTo>
                <a:lnTo>
                  <a:pt x="207416" y="149966"/>
                </a:lnTo>
                <a:lnTo>
                  <a:pt x="215900" y="107950"/>
                </a:lnTo>
                <a:lnTo>
                  <a:pt x="207416" y="65933"/>
                </a:lnTo>
                <a:lnTo>
                  <a:pt x="184280" y="31619"/>
                </a:lnTo>
                <a:lnTo>
                  <a:pt x="149966" y="8483"/>
                </a:lnTo>
                <a:lnTo>
                  <a:pt x="107950" y="0"/>
                </a:lnTo>
                <a:close/>
              </a:path>
            </a:pathLst>
          </a:custGeom>
          <a:solidFill>
            <a:srgbClr val="E77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6"/>
          <p:cNvSpPr/>
          <p:nvPr/>
        </p:nvSpPr>
        <p:spPr>
          <a:xfrm rot="16200000">
            <a:off x="1868019" y="3822956"/>
            <a:ext cx="254822" cy="271502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107950"/>
                </a:moveTo>
                <a:lnTo>
                  <a:pt x="8483" y="65931"/>
                </a:lnTo>
                <a:lnTo>
                  <a:pt x="31617" y="31617"/>
                </a:lnTo>
                <a:lnTo>
                  <a:pt x="65931" y="8483"/>
                </a:lnTo>
                <a:lnTo>
                  <a:pt x="107950" y="0"/>
                </a:lnTo>
                <a:lnTo>
                  <a:pt x="149969" y="8483"/>
                </a:lnTo>
                <a:lnTo>
                  <a:pt x="184282" y="31617"/>
                </a:lnTo>
                <a:lnTo>
                  <a:pt x="207416" y="65931"/>
                </a:lnTo>
                <a:lnTo>
                  <a:pt x="215900" y="107950"/>
                </a:lnTo>
                <a:lnTo>
                  <a:pt x="207416" y="149969"/>
                </a:lnTo>
                <a:lnTo>
                  <a:pt x="184282" y="184282"/>
                </a:lnTo>
                <a:lnTo>
                  <a:pt x="149969" y="207416"/>
                </a:lnTo>
                <a:lnTo>
                  <a:pt x="107950" y="215900"/>
                </a:lnTo>
                <a:lnTo>
                  <a:pt x="65931" y="207416"/>
                </a:lnTo>
                <a:lnTo>
                  <a:pt x="31617" y="184282"/>
                </a:lnTo>
                <a:lnTo>
                  <a:pt x="8483" y="149969"/>
                </a:lnTo>
                <a:lnTo>
                  <a:pt x="0" y="107950"/>
                </a:lnTo>
                <a:close/>
              </a:path>
            </a:pathLst>
          </a:custGeom>
          <a:solidFill>
            <a:srgbClr val="D9DFD4"/>
          </a:solidFill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7"/>
          <p:cNvSpPr/>
          <p:nvPr/>
        </p:nvSpPr>
        <p:spPr>
          <a:xfrm rot="16200000">
            <a:off x="2283258" y="4137736"/>
            <a:ext cx="254822" cy="271502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107950" y="0"/>
                </a:moveTo>
                <a:lnTo>
                  <a:pt x="65933" y="8483"/>
                </a:lnTo>
                <a:lnTo>
                  <a:pt x="31619" y="31619"/>
                </a:lnTo>
                <a:lnTo>
                  <a:pt x="8483" y="65933"/>
                </a:lnTo>
                <a:lnTo>
                  <a:pt x="0" y="107950"/>
                </a:lnTo>
                <a:lnTo>
                  <a:pt x="8483" y="149966"/>
                </a:lnTo>
                <a:lnTo>
                  <a:pt x="31619" y="184280"/>
                </a:lnTo>
                <a:lnTo>
                  <a:pt x="65933" y="207416"/>
                </a:lnTo>
                <a:lnTo>
                  <a:pt x="107950" y="215900"/>
                </a:lnTo>
                <a:lnTo>
                  <a:pt x="149966" y="207416"/>
                </a:lnTo>
                <a:lnTo>
                  <a:pt x="184280" y="184280"/>
                </a:lnTo>
                <a:lnTo>
                  <a:pt x="207416" y="149966"/>
                </a:lnTo>
                <a:lnTo>
                  <a:pt x="215900" y="107950"/>
                </a:lnTo>
                <a:lnTo>
                  <a:pt x="207416" y="65933"/>
                </a:lnTo>
                <a:lnTo>
                  <a:pt x="184280" y="31619"/>
                </a:lnTo>
                <a:lnTo>
                  <a:pt x="149966" y="8483"/>
                </a:lnTo>
                <a:lnTo>
                  <a:pt x="107950" y="0"/>
                </a:lnTo>
                <a:close/>
              </a:path>
            </a:pathLst>
          </a:custGeom>
          <a:solidFill>
            <a:srgbClr val="A9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8"/>
          <p:cNvSpPr/>
          <p:nvPr/>
        </p:nvSpPr>
        <p:spPr>
          <a:xfrm rot="16200000">
            <a:off x="2283258" y="4137736"/>
            <a:ext cx="254822" cy="271502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107950"/>
                </a:moveTo>
                <a:lnTo>
                  <a:pt x="8483" y="65931"/>
                </a:lnTo>
                <a:lnTo>
                  <a:pt x="31617" y="31617"/>
                </a:lnTo>
                <a:lnTo>
                  <a:pt x="65931" y="8483"/>
                </a:lnTo>
                <a:lnTo>
                  <a:pt x="107950" y="0"/>
                </a:lnTo>
                <a:lnTo>
                  <a:pt x="149969" y="8483"/>
                </a:lnTo>
                <a:lnTo>
                  <a:pt x="184282" y="31617"/>
                </a:lnTo>
                <a:lnTo>
                  <a:pt x="207416" y="65931"/>
                </a:lnTo>
                <a:lnTo>
                  <a:pt x="215900" y="107950"/>
                </a:lnTo>
                <a:lnTo>
                  <a:pt x="207416" y="149969"/>
                </a:lnTo>
                <a:lnTo>
                  <a:pt x="184282" y="184282"/>
                </a:lnTo>
                <a:lnTo>
                  <a:pt x="149969" y="207416"/>
                </a:lnTo>
                <a:lnTo>
                  <a:pt x="107950" y="215900"/>
                </a:lnTo>
                <a:lnTo>
                  <a:pt x="65931" y="207416"/>
                </a:lnTo>
                <a:lnTo>
                  <a:pt x="31617" y="184282"/>
                </a:lnTo>
                <a:lnTo>
                  <a:pt x="8483" y="149969"/>
                </a:lnTo>
                <a:lnTo>
                  <a:pt x="0" y="107950"/>
                </a:lnTo>
                <a:close/>
              </a:path>
            </a:pathLst>
          </a:custGeom>
          <a:solidFill>
            <a:srgbClr val="D9DFD4"/>
          </a:solidFill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9"/>
          <p:cNvSpPr/>
          <p:nvPr/>
        </p:nvSpPr>
        <p:spPr>
          <a:xfrm rot="16200000">
            <a:off x="2283258" y="3493186"/>
            <a:ext cx="254822" cy="271502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107950" y="0"/>
                </a:moveTo>
                <a:lnTo>
                  <a:pt x="65933" y="8483"/>
                </a:lnTo>
                <a:lnTo>
                  <a:pt x="31619" y="31619"/>
                </a:lnTo>
                <a:lnTo>
                  <a:pt x="8483" y="65933"/>
                </a:lnTo>
                <a:lnTo>
                  <a:pt x="0" y="107950"/>
                </a:lnTo>
                <a:lnTo>
                  <a:pt x="8483" y="149966"/>
                </a:lnTo>
                <a:lnTo>
                  <a:pt x="31619" y="184280"/>
                </a:lnTo>
                <a:lnTo>
                  <a:pt x="65933" y="207416"/>
                </a:lnTo>
                <a:lnTo>
                  <a:pt x="107950" y="215900"/>
                </a:lnTo>
                <a:lnTo>
                  <a:pt x="149966" y="207416"/>
                </a:lnTo>
                <a:lnTo>
                  <a:pt x="184280" y="184280"/>
                </a:lnTo>
                <a:lnTo>
                  <a:pt x="207416" y="149966"/>
                </a:lnTo>
                <a:lnTo>
                  <a:pt x="215900" y="107950"/>
                </a:lnTo>
                <a:lnTo>
                  <a:pt x="207416" y="65933"/>
                </a:lnTo>
                <a:lnTo>
                  <a:pt x="184280" y="31619"/>
                </a:lnTo>
                <a:lnTo>
                  <a:pt x="149966" y="8483"/>
                </a:lnTo>
                <a:lnTo>
                  <a:pt x="107950" y="0"/>
                </a:lnTo>
                <a:close/>
              </a:path>
            </a:pathLst>
          </a:custGeom>
          <a:solidFill>
            <a:srgbClr val="E77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0"/>
          <p:cNvSpPr/>
          <p:nvPr/>
        </p:nvSpPr>
        <p:spPr>
          <a:xfrm rot="16200000">
            <a:off x="2283258" y="3493186"/>
            <a:ext cx="254822" cy="271502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107950"/>
                </a:moveTo>
                <a:lnTo>
                  <a:pt x="8483" y="65931"/>
                </a:lnTo>
                <a:lnTo>
                  <a:pt x="31617" y="31617"/>
                </a:lnTo>
                <a:lnTo>
                  <a:pt x="65931" y="8483"/>
                </a:lnTo>
                <a:lnTo>
                  <a:pt x="107950" y="0"/>
                </a:lnTo>
                <a:lnTo>
                  <a:pt x="149969" y="8483"/>
                </a:lnTo>
                <a:lnTo>
                  <a:pt x="184282" y="31617"/>
                </a:lnTo>
                <a:lnTo>
                  <a:pt x="207416" y="65931"/>
                </a:lnTo>
                <a:lnTo>
                  <a:pt x="215900" y="107950"/>
                </a:lnTo>
                <a:lnTo>
                  <a:pt x="207416" y="149969"/>
                </a:lnTo>
                <a:lnTo>
                  <a:pt x="184282" y="184282"/>
                </a:lnTo>
                <a:lnTo>
                  <a:pt x="149969" y="207416"/>
                </a:lnTo>
                <a:lnTo>
                  <a:pt x="107950" y="215900"/>
                </a:lnTo>
                <a:lnTo>
                  <a:pt x="65931" y="207416"/>
                </a:lnTo>
                <a:lnTo>
                  <a:pt x="31617" y="184282"/>
                </a:lnTo>
                <a:lnTo>
                  <a:pt x="8483" y="149969"/>
                </a:lnTo>
                <a:lnTo>
                  <a:pt x="0" y="107950"/>
                </a:lnTo>
                <a:close/>
              </a:path>
            </a:pathLst>
          </a:custGeom>
          <a:solidFill>
            <a:srgbClr val="D9DFD4"/>
          </a:solidFill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1"/>
          <p:cNvSpPr/>
          <p:nvPr/>
        </p:nvSpPr>
        <p:spPr>
          <a:xfrm rot="16200000">
            <a:off x="2060143" y="3660838"/>
            <a:ext cx="250325" cy="198037"/>
          </a:xfrm>
          <a:custGeom>
            <a:avLst/>
            <a:gdLst/>
            <a:ahLst/>
            <a:cxnLst/>
            <a:rect l="l" t="t" r="r" b="b"/>
            <a:pathLst>
              <a:path w="212089" h="157480">
                <a:moveTo>
                  <a:pt x="97675" y="120916"/>
                </a:moveTo>
                <a:lnTo>
                  <a:pt x="91465" y="126034"/>
                </a:lnTo>
                <a:lnTo>
                  <a:pt x="90119" y="140004"/>
                </a:lnTo>
                <a:lnTo>
                  <a:pt x="95237" y="146202"/>
                </a:lnTo>
                <a:lnTo>
                  <a:pt x="211696" y="157429"/>
                </a:lnTo>
                <a:lnTo>
                  <a:pt x="197516" y="125552"/>
                </a:lnTo>
                <a:lnTo>
                  <a:pt x="145707" y="125552"/>
                </a:lnTo>
                <a:lnTo>
                  <a:pt x="97675" y="120916"/>
                </a:lnTo>
                <a:close/>
              </a:path>
              <a:path w="212089" h="157480">
                <a:moveTo>
                  <a:pt x="14833" y="0"/>
                </a:moveTo>
                <a:lnTo>
                  <a:pt x="0" y="20599"/>
                </a:lnTo>
                <a:lnTo>
                  <a:pt x="145707" y="125552"/>
                </a:lnTo>
                <a:lnTo>
                  <a:pt x="197516" y="125552"/>
                </a:lnTo>
                <a:lnTo>
                  <a:pt x="188348" y="104940"/>
                </a:lnTo>
                <a:lnTo>
                  <a:pt x="160553" y="104940"/>
                </a:lnTo>
                <a:lnTo>
                  <a:pt x="14833" y="0"/>
                </a:lnTo>
                <a:close/>
              </a:path>
              <a:path w="212089" h="157480">
                <a:moveTo>
                  <a:pt x="156641" y="47650"/>
                </a:moveTo>
                <a:lnTo>
                  <a:pt x="143827" y="53352"/>
                </a:lnTo>
                <a:lnTo>
                  <a:pt x="140944" y="60858"/>
                </a:lnTo>
                <a:lnTo>
                  <a:pt x="160553" y="104940"/>
                </a:lnTo>
                <a:lnTo>
                  <a:pt x="188348" y="104940"/>
                </a:lnTo>
                <a:lnTo>
                  <a:pt x="164147" y="50533"/>
                </a:lnTo>
                <a:lnTo>
                  <a:pt x="156641" y="4765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2"/>
          <p:cNvSpPr/>
          <p:nvPr/>
        </p:nvSpPr>
        <p:spPr>
          <a:xfrm rot="16200000">
            <a:off x="2065392" y="4067525"/>
            <a:ext cx="234586" cy="192447"/>
          </a:xfrm>
          <a:custGeom>
            <a:avLst/>
            <a:gdLst/>
            <a:ahLst/>
            <a:cxnLst/>
            <a:rect l="l" t="t" r="r" b="b"/>
            <a:pathLst>
              <a:path w="198754" h="153035">
                <a:moveTo>
                  <a:pt x="52959" y="42176"/>
                </a:moveTo>
                <a:lnTo>
                  <a:pt x="45504" y="45212"/>
                </a:lnTo>
                <a:lnTo>
                  <a:pt x="0" y="152996"/>
                </a:lnTo>
                <a:lnTo>
                  <a:pt x="116230" y="139547"/>
                </a:lnTo>
                <a:lnTo>
                  <a:pt x="121221" y="133248"/>
                </a:lnTo>
                <a:lnTo>
                  <a:pt x="119671" y="119862"/>
                </a:lnTo>
                <a:lnTo>
                  <a:pt x="65379" y="119862"/>
                </a:lnTo>
                <a:lnTo>
                  <a:pt x="92486" y="99542"/>
                </a:lnTo>
                <a:lnTo>
                  <a:pt x="50139" y="99542"/>
                </a:lnTo>
                <a:lnTo>
                  <a:pt x="68910" y="55079"/>
                </a:lnTo>
                <a:lnTo>
                  <a:pt x="65887" y="47637"/>
                </a:lnTo>
                <a:lnTo>
                  <a:pt x="52959" y="42176"/>
                </a:lnTo>
                <a:close/>
              </a:path>
              <a:path w="198754" h="153035">
                <a:moveTo>
                  <a:pt x="113309" y="114325"/>
                </a:moveTo>
                <a:lnTo>
                  <a:pt x="65379" y="119862"/>
                </a:lnTo>
                <a:lnTo>
                  <a:pt x="119671" y="119862"/>
                </a:lnTo>
                <a:lnTo>
                  <a:pt x="119608" y="119316"/>
                </a:lnTo>
                <a:lnTo>
                  <a:pt x="113309" y="114325"/>
                </a:lnTo>
                <a:close/>
              </a:path>
              <a:path w="198754" h="153035">
                <a:moveTo>
                  <a:pt x="182930" y="0"/>
                </a:moveTo>
                <a:lnTo>
                  <a:pt x="50139" y="99542"/>
                </a:lnTo>
                <a:lnTo>
                  <a:pt x="92486" y="99542"/>
                </a:lnTo>
                <a:lnTo>
                  <a:pt x="198170" y="20320"/>
                </a:lnTo>
                <a:lnTo>
                  <a:pt x="182930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3"/>
          <p:cNvSpPr/>
          <p:nvPr/>
        </p:nvSpPr>
        <p:spPr>
          <a:xfrm rot="16200000">
            <a:off x="2540539" y="3645063"/>
            <a:ext cx="131158" cy="194843"/>
          </a:xfrm>
          <a:custGeom>
            <a:avLst/>
            <a:gdLst/>
            <a:ahLst/>
            <a:cxnLst/>
            <a:rect l="l" t="t" r="r" b="b"/>
            <a:pathLst>
              <a:path w="111125" h="154939">
                <a:moveTo>
                  <a:pt x="18580" y="30149"/>
                </a:moveTo>
                <a:lnTo>
                  <a:pt x="4724" y="32346"/>
                </a:lnTo>
                <a:lnTo>
                  <a:pt x="0" y="38862"/>
                </a:lnTo>
                <a:lnTo>
                  <a:pt x="18389" y="154406"/>
                </a:lnTo>
                <a:lnTo>
                  <a:pt x="97127" y="91706"/>
                </a:lnTo>
                <a:lnTo>
                  <a:pt x="56349" y="91706"/>
                </a:lnTo>
                <a:lnTo>
                  <a:pt x="59914" y="82524"/>
                </a:lnTo>
                <a:lnTo>
                  <a:pt x="32664" y="82524"/>
                </a:lnTo>
                <a:lnTo>
                  <a:pt x="25082" y="34874"/>
                </a:lnTo>
                <a:lnTo>
                  <a:pt x="18580" y="30149"/>
                </a:lnTo>
                <a:close/>
              </a:path>
              <a:path w="111125" h="154939">
                <a:moveTo>
                  <a:pt x="94094" y="61658"/>
                </a:moveTo>
                <a:lnTo>
                  <a:pt x="56349" y="91706"/>
                </a:lnTo>
                <a:lnTo>
                  <a:pt x="97127" y="91706"/>
                </a:lnTo>
                <a:lnTo>
                  <a:pt x="109918" y="81521"/>
                </a:lnTo>
                <a:lnTo>
                  <a:pt x="110820" y="73532"/>
                </a:lnTo>
                <a:lnTo>
                  <a:pt x="102082" y="62560"/>
                </a:lnTo>
                <a:lnTo>
                  <a:pt x="94094" y="61658"/>
                </a:lnTo>
                <a:close/>
              </a:path>
              <a:path w="111125" h="154939">
                <a:moveTo>
                  <a:pt x="64693" y="0"/>
                </a:moveTo>
                <a:lnTo>
                  <a:pt x="32664" y="82524"/>
                </a:lnTo>
                <a:lnTo>
                  <a:pt x="59914" y="82524"/>
                </a:lnTo>
                <a:lnTo>
                  <a:pt x="88379" y="9194"/>
                </a:lnTo>
                <a:lnTo>
                  <a:pt x="64693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4"/>
          <p:cNvSpPr/>
          <p:nvPr/>
        </p:nvSpPr>
        <p:spPr>
          <a:xfrm rot="16200000">
            <a:off x="2547037" y="4051255"/>
            <a:ext cx="128160" cy="206821"/>
          </a:xfrm>
          <a:custGeom>
            <a:avLst/>
            <a:gdLst/>
            <a:ahLst/>
            <a:cxnLst/>
            <a:rect l="l" t="t" r="r" b="b"/>
            <a:pathLst>
              <a:path w="108585" h="164464">
                <a:moveTo>
                  <a:pt x="15887" y="76492"/>
                </a:moveTo>
                <a:lnTo>
                  <a:pt x="7975" y="77939"/>
                </a:lnTo>
                <a:lnTo>
                  <a:pt x="0" y="89471"/>
                </a:lnTo>
                <a:lnTo>
                  <a:pt x="1447" y="97383"/>
                </a:lnTo>
                <a:lnTo>
                  <a:pt x="97688" y="163918"/>
                </a:lnTo>
                <a:lnTo>
                  <a:pt x="103114" y="103936"/>
                </a:lnTo>
                <a:lnTo>
                  <a:pt x="55587" y="103936"/>
                </a:lnTo>
                <a:lnTo>
                  <a:pt x="15887" y="76492"/>
                </a:lnTo>
                <a:close/>
              </a:path>
              <a:path w="108585" h="164464">
                <a:moveTo>
                  <a:pt x="34975" y="0"/>
                </a:moveTo>
                <a:lnTo>
                  <a:pt x="11963" y="10769"/>
                </a:lnTo>
                <a:lnTo>
                  <a:pt x="55587" y="103936"/>
                </a:lnTo>
                <a:lnTo>
                  <a:pt x="103114" y="103936"/>
                </a:lnTo>
                <a:lnTo>
                  <a:pt x="104088" y="93167"/>
                </a:lnTo>
                <a:lnTo>
                  <a:pt x="78587" y="93167"/>
                </a:lnTo>
                <a:lnTo>
                  <a:pt x="34975" y="0"/>
                </a:lnTo>
                <a:close/>
              </a:path>
              <a:path w="108585" h="164464">
                <a:moveTo>
                  <a:pt x="89115" y="39954"/>
                </a:moveTo>
                <a:lnTo>
                  <a:pt x="82931" y="45097"/>
                </a:lnTo>
                <a:lnTo>
                  <a:pt x="78587" y="93167"/>
                </a:lnTo>
                <a:lnTo>
                  <a:pt x="104088" y="93167"/>
                </a:lnTo>
                <a:lnTo>
                  <a:pt x="108229" y="47396"/>
                </a:lnTo>
                <a:lnTo>
                  <a:pt x="103085" y="41224"/>
                </a:lnTo>
                <a:lnTo>
                  <a:pt x="89115" y="39954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5"/>
          <p:cNvSpPr/>
          <p:nvPr/>
        </p:nvSpPr>
        <p:spPr>
          <a:xfrm rot="16200000">
            <a:off x="2722453" y="4384573"/>
            <a:ext cx="254822" cy="287473"/>
          </a:xfrm>
          <a:custGeom>
            <a:avLst/>
            <a:gdLst/>
            <a:ahLst/>
            <a:cxnLst/>
            <a:rect l="l" t="t" r="r" b="b"/>
            <a:pathLst>
              <a:path w="215900" h="228600">
                <a:moveTo>
                  <a:pt x="107950" y="0"/>
                </a:moveTo>
                <a:lnTo>
                  <a:pt x="65933" y="8981"/>
                </a:lnTo>
                <a:lnTo>
                  <a:pt x="31619" y="33475"/>
                </a:lnTo>
                <a:lnTo>
                  <a:pt x="8483" y="69806"/>
                </a:lnTo>
                <a:lnTo>
                  <a:pt x="0" y="114300"/>
                </a:lnTo>
                <a:lnTo>
                  <a:pt x="8483" y="158793"/>
                </a:lnTo>
                <a:lnTo>
                  <a:pt x="31619" y="195124"/>
                </a:lnTo>
                <a:lnTo>
                  <a:pt x="65933" y="219618"/>
                </a:lnTo>
                <a:lnTo>
                  <a:pt x="107950" y="228600"/>
                </a:lnTo>
                <a:lnTo>
                  <a:pt x="149966" y="219618"/>
                </a:lnTo>
                <a:lnTo>
                  <a:pt x="184280" y="195124"/>
                </a:lnTo>
                <a:lnTo>
                  <a:pt x="207416" y="158793"/>
                </a:lnTo>
                <a:lnTo>
                  <a:pt x="215900" y="114300"/>
                </a:lnTo>
                <a:lnTo>
                  <a:pt x="207416" y="69806"/>
                </a:lnTo>
                <a:lnTo>
                  <a:pt x="184280" y="33475"/>
                </a:lnTo>
                <a:lnTo>
                  <a:pt x="149966" y="8981"/>
                </a:lnTo>
                <a:lnTo>
                  <a:pt x="107950" y="0"/>
                </a:lnTo>
                <a:close/>
              </a:path>
            </a:pathLst>
          </a:custGeom>
          <a:solidFill>
            <a:srgbClr val="D9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6"/>
          <p:cNvSpPr/>
          <p:nvPr/>
        </p:nvSpPr>
        <p:spPr>
          <a:xfrm rot="16200000">
            <a:off x="2722453" y="4384573"/>
            <a:ext cx="254822" cy="287473"/>
          </a:xfrm>
          <a:custGeom>
            <a:avLst/>
            <a:gdLst/>
            <a:ahLst/>
            <a:cxnLst/>
            <a:rect l="l" t="t" r="r" b="b"/>
            <a:pathLst>
              <a:path w="215900" h="228600">
                <a:moveTo>
                  <a:pt x="0" y="114300"/>
                </a:moveTo>
                <a:lnTo>
                  <a:pt x="8483" y="69809"/>
                </a:lnTo>
                <a:lnTo>
                  <a:pt x="31617" y="33477"/>
                </a:lnTo>
                <a:lnTo>
                  <a:pt x="65931" y="8982"/>
                </a:lnTo>
                <a:lnTo>
                  <a:pt x="107950" y="0"/>
                </a:lnTo>
                <a:lnTo>
                  <a:pt x="149969" y="8982"/>
                </a:lnTo>
                <a:lnTo>
                  <a:pt x="184282" y="33477"/>
                </a:lnTo>
                <a:lnTo>
                  <a:pt x="207416" y="69809"/>
                </a:lnTo>
                <a:lnTo>
                  <a:pt x="215900" y="114300"/>
                </a:lnTo>
                <a:lnTo>
                  <a:pt x="207416" y="158790"/>
                </a:lnTo>
                <a:lnTo>
                  <a:pt x="184282" y="195122"/>
                </a:lnTo>
                <a:lnTo>
                  <a:pt x="149969" y="219617"/>
                </a:lnTo>
                <a:lnTo>
                  <a:pt x="107950" y="228600"/>
                </a:lnTo>
                <a:lnTo>
                  <a:pt x="65931" y="219617"/>
                </a:lnTo>
                <a:lnTo>
                  <a:pt x="31617" y="195122"/>
                </a:lnTo>
                <a:lnTo>
                  <a:pt x="8483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7"/>
          <p:cNvSpPr/>
          <p:nvPr/>
        </p:nvSpPr>
        <p:spPr>
          <a:xfrm rot="16200000">
            <a:off x="2721962" y="3965356"/>
            <a:ext cx="239832" cy="271502"/>
          </a:xfrm>
          <a:custGeom>
            <a:avLst/>
            <a:gdLst/>
            <a:ahLst/>
            <a:cxnLst/>
            <a:rect l="l" t="t" r="r" b="b"/>
            <a:pathLst>
              <a:path w="203200" h="215900">
                <a:moveTo>
                  <a:pt x="101600" y="0"/>
                </a:moveTo>
                <a:lnTo>
                  <a:pt x="62054" y="8483"/>
                </a:lnTo>
                <a:lnTo>
                  <a:pt x="29759" y="31619"/>
                </a:lnTo>
                <a:lnTo>
                  <a:pt x="7984" y="65933"/>
                </a:lnTo>
                <a:lnTo>
                  <a:pt x="0" y="107950"/>
                </a:lnTo>
                <a:lnTo>
                  <a:pt x="7984" y="149966"/>
                </a:lnTo>
                <a:lnTo>
                  <a:pt x="29759" y="184280"/>
                </a:lnTo>
                <a:lnTo>
                  <a:pt x="62054" y="207416"/>
                </a:lnTo>
                <a:lnTo>
                  <a:pt x="101600" y="215900"/>
                </a:lnTo>
                <a:lnTo>
                  <a:pt x="141145" y="207416"/>
                </a:lnTo>
                <a:lnTo>
                  <a:pt x="173440" y="184280"/>
                </a:lnTo>
                <a:lnTo>
                  <a:pt x="195215" y="149966"/>
                </a:lnTo>
                <a:lnTo>
                  <a:pt x="203200" y="107950"/>
                </a:lnTo>
                <a:lnTo>
                  <a:pt x="195215" y="65933"/>
                </a:lnTo>
                <a:lnTo>
                  <a:pt x="173440" y="31619"/>
                </a:lnTo>
                <a:lnTo>
                  <a:pt x="141145" y="8483"/>
                </a:lnTo>
                <a:lnTo>
                  <a:pt x="101600" y="0"/>
                </a:lnTo>
                <a:close/>
              </a:path>
            </a:pathLst>
          </a:custGeom>
          <a:solidFill>
            <a:srgbClr val="D9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8"/>
          <p:cNvSpPr/>
          <p:nvPr/>
        </p:nvSpPr>
        <p:spPr>
          <a:xfrm rot="16200000">
            <a:off x="2721962" y="3965356"/>
            <a:ext cx="239832" cy="271502"/>
          </a:xfrm>
          <a:custGeom>
            <a:avLst/>
            <a:gdLst/>
            <a:ahLst/>
            <a:cxnLst/>
            <a:rect l="l" t="t" r="r" b="b"/>
            <a:pathLst>
              <a:path w="203200" h="215900">
                <a:moveTo>
                  <a:pt x="0" y="107950"/>
                </a:moveTo>
                <a:lnTo>
                  <a:pt x="7984" y="65931"/>
                </a:lnTo>
                <a:lnTo>
                  <a:pt x="29757" y="31617"/>
                </a:lnTo>
                <a:lnTo>
                  <a:pt x="62052" y="8483"/>
                </a:lnTo>
                <a:lnTo>
                  <a:pt x="101600" y="0"/>
                </a:lnTo>
                <a:lnTo>
                  <a:pt x="141147" y="8483"/>
                </a:lnTo>
                <a:lnTo>
                  <a:pt x="173442" y="31617"/>
                </a:lnTo>
                <a:lnTo>
                  <a:pt x="195215" y="65931"/>
                </a:lnTo>
                <a:lnTo>
                  <a:pt x="203200" y="107950"/>
                </a:lnTo>
                <a:lnTo>
                  <a:pt x="195215" y="149969"/>
                </a:lnTo>
                <a:lnTo>
                  <a:pt x="173442" y="184282"/>
                </a:lnTo>
                <a:lnTo>
                  <a:pt x="141147" y="207416"/>
                </a:lnTo>
                <a:lnTo>
                  <a:pt x="101600" y="215900"/>
                </a:lnTo>
                <a:lnTo>
                  <a:pt x="62052" y="207416"/>
                </a:lnTo>
                <a:lnTo>
                  <a:pt x="29757" y="184282"/>
                </a:lnTo>
                <a:lnTo>
                  <a:pt x="7984" y="149969"/>
                </a:lnTo>
                <a:lnTo>
                  <a:pt x="0" y="1079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9"/>
          <p:cNvSpPr/>
          <p:nvPr/>
        </p:nvSpPr>
        <p:spPr>
          <a:xfrm rot="16200000">
            <a:off x="2524585" y="4327291"/>
            <a:ext cx="173129" cy="214008"/>
          </a:xfrm>
          <a:custGeom>
            <a:avLst/>
            <a:gdLst/>
            <a:ahLst/>
            <a:cxnLst/>
            <a:rect l="l" t="t" r="r" b="b"/>
            <a:pathLst>
              <a:path w="146685" h="170180">
                <a:moveTo>
                  <a:pt x="27025" y="49771"/>
                </a:moveTo>
                <a:lnTo>
                  <a:pt x="20434" y="54381"/>
                </a:lnTo>
                <a:lnTo>
                  <a:pt x="0" y="169583"/>
                </a:lnTo>
                <a:lnTo>
                  <a:pt x="110337" y="130657"/>
                </a:lnTo>
                <a:lnTo>
                  <a:pt x="113804" y="123405"/>
                </a:lnTo>
                <a:lnTo>
                  <a:pt x="113576" y="122758"/>
                </a:lnTo>
                <a:lnTo>
                  <a:pt x="56387" y="122758"/>
                </a:lnTo>
                <a:lnTo>
                  <a:pt x="70332" y="106324"/>
                </a:lnTo>
                <a:lnTo>
                  <a:pt x="37020" y="106324"/>
                </a:lnTo>
                <a:lnTo>
                  <a:pt x="45440" y="58813"/>
                </a:lnTo>
                <a:lnTo>
                  <a:pt x="40843" y="52222"/>
                </a:lnTo>
                <a:lnTo>
                  <a:pt x="27025" y="49771"/>
                </a:lnTo>
                <a:close/>
              </a:path>
              <a:path w="146685" h="170180">
                <a:moveTo>
                  <a:pt x="101892" y="106705"/>
                </a:moveTo>
                <a:lnTo>
                  <a:pt x="56387" y="122758"/>
                </a:lnTo>
                <a:lnTo>
                  <a:pt x="113576" y="122758"/>
                </a:lnTo>
                <a:lnTo>
                  <a:pt x="109143" y="110172"/>
                </a:lnTo>
                <a:lnTo>
                  <a:pt x="101892" y="106705"/>
                </a:lnTo>
                <a:close/>
              </a:path>
              <a:path w="146685" h="170180">
                <a:moveTo>
                  <a:pt x="127241" y="0"/>
                </a:moveTo>
                <a:lnTo>
                  <a:pt x="37020" y="106324"/>
                </a:lnTo>
                <a:lnTo>
                  <a:pt x="70332" y="106324"/>
                </a:lnTo>
                <a:lnTo>
                  <a:pt x="146608" y="16433"/>
                </a:lnTo>
                <a:lnTo>
                  <a:pt x="127241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0"/>
          <p:cNvSpPr/>
          <p:nvPr/>
        </p:nvSpPr>
        <p:spPr>
          <a:xfrm rot="16200000">
            <a:off x="2714467" y="3223375"/>
            <a:ext cx="254822" cy="271502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107950" y="0"/>
                </a:moveTo>
                <a:lnTo>
                  <a:pt x="65933" y="8483"/>
                </a:lnTo>
                <a:lnTo>
                  <a:pt x="31619" y="31619"/>
                </a:lnTo>
                <a:lnTo>
                  <a:pt x="8483" y="65933"/>
                </a:lnTo>
                <a:lnTo>
                  <a:pt x="0" y="107950"/>
                </a:lnTo>
                <a:lnTo>
                  <a:pt x="8483" y="149966"/>
                </a:lnTo>
                <a:lnTo>
                  <a:pt x="31619" y="184280"/>
                </a:lnTo>
                <a:lnTo>
                  <a:pt x="65933" y="207416"/>
                </a:lnTo>
                <a:lnTo>
                  <a:pt x="107950" y="215900"/>
                </a:lnTo>
                <a:lnTo>
                  <a:pt x="149966" y="207416"/>
                </a:lnTo>
                <a:lnTo>
                  <a:pt x="184280" y="184280"/>
                </a:lnTo>
                <a:lnTo>
                  <a:pt x="207416" y="149966"/>
                </a:lnTo>
                <a:lnTo>
                  <a:pt x="215900" y="107950"/>
                </a:lnTo>
                <a:lnTo>
                  <a:pt x="207416" y="65933"/>
                </a:lnTo>
                <a:lnTo>
                  <a:pt x="184280" y="31619"/>
                </a:lnTo>
                <a:lnTo>
                  <a:pt x="149966" y="8483"/>
                </a:lnTo>
                <a:lnTo>
                  <a:pt x="107950" y="0"/>
                </a:lnTo>
                <a:close/>
              </a:path>
            </a:pathLst>
          </a:custGeom>
          <a:solidFill>
            <a:srgbClr val="D9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41"/>
          <p:cNvSpPr/>
          <p:nvPr/>
        </p:nvSpPr>
        <p:spPr>
          <a:xfrm rot="16200000">
            <a:off x="2714467" y="3223375"/>
            <a:ext cx="254822" cy="271502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107950"/>
                </a:moveTo>
                <a:lnTo>
                  <a:pt x="8483" y="65931"/>
                </a:lnTo>
                <a:lnTo>
                  <a:pt x="31617" y="31617"/>
                </a:lnTo>
                <a:lnTo>
                  <a:pt x="65931" y="8483"/>
                </a:lnTo>
                <a:lnTo>
                  <a:pt x="107950" y="0"/>
                </a:lnTo>
                <a:lnTo>
                  <a:pt x="149969" y="8483"/>
                </a:lnTo>
                <a:lnTo>
                  <a:pt x="184282" y="31617"/>
                </a:lnTo>
                <a:lnTo>
                  <a:pt x="207416" y="65931"/>
                </a:lnTo>
                <a:lnTo>
                  <a:pt x="215900" y="107950"/>
                </a:lnTo>
                <a:lnTo>
                  <a:pt x="207416" y="149969"/>
                </a:lnTo>
                <a:lnTo>
                  <a:pt x="184282" y="184282"/>
                </a:lnTo>
                <a:lnTo>
                  <a:pt x="149969" y="207416"/>
                </a:lnTo>
                <a:lnTo>
                  <a:pt x="107950" y="215900"/>
                </a:lnTo>
                <a:lnTo>
                  <a:pt x="65931" y="207416"/>
                </a:lnTo>
                <a:lnTo>
                  <a:pt x="31617" y="184282"/>
                </a:lnTo>
                <a:lnTo>
                  <a:pt x="8483" y="149969"/>
                </a:lnTo>
                <a:lnTo>
                  <a:pt x="0" y="1079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42"/>
          <p:cNvSpPr/>
          <p:nvPr/>
        </p:nvSpPr>
        <p:spPr>
          <a:xfrm rot="16200000">
            <a:off x="2502965" y="3356447"/>
            <a:ext cx="200110" cy="200433"/>
          </a:xfrm>
          <a:custGeom>
            <a:avLst/>
            <a:gdLst/>
            <a:ahLst/>
            <a:cxnLst/>
            <a:rect l="l" t="t" r="r" b="b"/>
            <a:pathLst>
              <a:path w="169545" h="159385">
                <a:moveTo>
                  <a:pt x="60655" y="108445"/>
                </a:moveTo>
                <a:lnTo>
                  <a:pt x="53848" y="112737"/>
                </a:lnTo>
                <a:lnTo>
                  <a:pt x="50749" y="126415"/>
                </a:lnTo>
                <a:lnTo>
                  <a:pt x="55041" y="133222"/>
                </a:lnTo>
                <a:lnTo>
                  <a:pt x="169151" y="159080"/>
                </a:lnTo>
                <a:lnTo>
                  <a:pt x="157148" y="119113"/>
                </a:lnTo>
                <a:lnTo>
                  <a:pt x="107721" y="119113"/>
                </a:lnTo>
                <a:lnTo>
                  <a:pt x="60655" y="108445"/>
                </a:lnTo>
                <a:close/>
              </a:path>
              <a:path w="169545" h="159385">
                <a:moveTo>
                  <a:pt x="17322" y="0"/>
                </a:moveTo>
                <a:lnTo>
                  <a:pt x="0" y="18567"/>
                </a:lnTo>
                <a:lnTo>
                  <a:pt x="107721" y="119113"/>
                </a:lnTo>
                <a:lnTo>
                  <a:pt x="157148" y="119113"/>
                </a:lnTo>
                <a:lnTo>
                  <a:pt x="151572" y="100545"/>
                </a:lnTo>
                <a:lnTo>
                  <a:pt x="125044" y="100545"/>
                </a:lnTo>
                <a:lnTo>
                  <a:pt x="17322" y="0"/>
                </a:lnTo>
                <a:close/>
              </a:path>
              <a:path w="169545" h="159385">
                <a:moveTo>
                  <a:pt x="128409" y="43205"/>
                </a:moveTo>
                <a:lnTo>
                  <a:pt x="114973" y="47243"/>
                </a:lnTo>
                <a:lnTo>
                  <a:pt x="111163" y="54330"/>
                </a:lnTo>
                <a:lnTo>
                  <a:pt x="125044" y="100545"/>
                </a:lnTo>
                <a:lnTo>
                  <a:pt x="151572" y="100545"/>
                </a:lnTo>
                <a:lnTo>
                  <a:pt x="135496" y="47015"/>
                </a:lnTo>
                <a:lnTo>
                  <a:pt x="128409" y="43205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3"/>
          <p:cNvSpPr/>
          <p:nvPr/>
        </p:nvSpPr>
        <p:spPr>
          <a:xfrm rot="16200000">
            <a:off x="2714467" y="3658071"/>
            <a:ext cx="254822" cy="271502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107950" y="0"/>
                </a:moveTo>
                <a:lnTo>
                  <a:pt x="65933" y="8483"/>
                </a:lnTo>
                <a:lnTo>
                  <a:pt x="31619" y="31619"/>
                </a:lnTo>
                <a:lnTo>
                  <a:pt x="8483" y="65933"/>
                </a:lnTo>
                <a:lnTo>
                  <a:pt x="0" y="107950"/>
                </a:lnTo>
                <a:lnTo>
                  <a:pt x="8483" y="149966"/>
                </a:lnTo>
                <a:lnTo>
                  <a:pt x="31619" y="184280"/>
                </a:lnTo>
                <a:lnTo>
                  <a:pt x="65933" y="207416"/>
                </a:lnTo>
                <a:lnTo>
                  <a:pt x="107950" y="215900"/>
                </a:lnTo>
                <a:lnTo>
                  <a:pt x="149966" y="207416"/>
                </a:lnTo>
                <a:lnTo>
                  <a:pt x="184280" y="184280"/>
                </a:lnTo>
                <a:lnTo>
                  <a:pt x="207416" y="149966"/>
                </a:lnTo>
                <a:lnTo>
                  <a:pt x="215900" y="107950"/>
                </a:lnTo>
                <a:lnTo>
                  <a:pt x="207416" y="65933"/>
                </a:lnTo>
                <a:lnTo>
                  <a:pt x="184280" y="31619"/>
                </a:lnTo>
                <a:lnTo>
                  <a:pt x="149966" y="8483"/>
                </a:lnTo>
                <a:lnTo>
                  <a:pt x="107950" y="0"/>
                </a:lnTo>
                <a:close/>
              </a:path>
            </a:pathLst>
          </a:custGeom>
          <a:solidFill>
            <a:srgbClr val="D9D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4"/>
          <p:cNvSpPr/>
          <p:nvPr/>
        </p:nvSpPr>
        <p:spPr>
          <a:xfrm rot="16200000">
            <a:off x="2714467" y="3658071"/>
            <a:ext cx="254822" cy="271502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107950"/>
                </a:moveTo>
                <a:lnTo>
                  <a:pt x="8483" y="65931"/>
                </a:lnTo>
                <a:lnTo>
                  <a:pt x="31617" y="31617"/>
                </a:lnTo>
                <a:lnTo>
                  <a:pt x="65931" y="8483"/>
                </a:lnTo>
                <a:lnTo>
                  <a:pt x="107950" y="0"/>
                </a:lnTo>
                <a:lnTo>
                  <a:pt x="149969" y="8483"/>
                </a:lnTo>
                <a:lnTo>
                  <a:pt x="184282" y="31617"/>
                </a:lnTo>
                <a:lnTo>
                  <a:pt x="207416" y="65931"/>
                </a:lnTo>
                <a:lnTo>
                  <a:pt x="215900" y="107950"/>
                </a:lnTo>
                <a:lnTo>
                  <a:pt x="207416" y="149969"/>
                </a:lnTo>
                <a:lnTo>
                  <a:pt x="184282" y="184282"/>
                </a:lnTo>
                <a:lnTo>
                  <a:pt x="149969" y="207416"/>
                </a:lnTo>
                <a:lnTo>
                  <a:pt x="107950" y="215900"/>
                </a:lnTo>
                <a:lnTo>
                  <a:pt x="65931" y="207416"/>
                </a:lnTo>
                <a:lnTo>
                  <a:pt x="31617" y="184282"/>
                </a:lnTo>
                <a:lnTo>
                  <a:pt x="8483" y="149969"/>
                </a:lnTo>
                <a:lnTo>
                  <a:pt x="0" y="1079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组合 11"/>
          <p:cNvGrpSpPr/>
          <p:nvPr/>
        </p:nvGrpSpPr>
        <p:grpSpPr>
          <a:xfrm>
            <a:off x="3594450" y="3214688"/>
            <a:ext cx="2810979" cy="322863"/>
            <a:chOff x="3172727" y="3781796"/>
            <a:chExt cx="2810979" cy="322863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3754854" y="3943228"/>
              <a:ext cx="2228852" cy="7545"/>
            </a:xfrm>
            <a:prstGeom prst="straightConnector1">
              <a:avLst/>
            </a:prstGeom>
            <a:ln w="28575">
              <a:solidFill>
                <a:srgbClr val="4A4A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3172727" y="3781796"/>
              <a:ext cx="622232" cy="322863"/>
              <a:chOff x="3244917" y="3269156"/>
              <a:chExt cx="622232" cy="322863"/>
            </a:xfrm>
          </p:grpSpPr>
          <p:sp>
            <p:nvSpPr>
              <p:cNvPr id="86" name="object 29"/>
              <p:cNvSpPr/>
              <p:nvPr/>
            </p:nvSpPr>
            <p:spPr>
              <a:xfrm>
                <a:off x="3267777" y="3313898"/>
                <a:ext cx="229803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noFill/>
              <a:ln w="19050">
                <a:solidFill>
                  <a:srgbClr val="4A4A4A"/>
                </a:solidFill>
                <a:prstDash val="solid"/>
              </a:ln>
            </p:spPr>
            <p:txBody>
              <a:bodyPr wrap="square" lIns="0" tIns="0" rIns="0" bIns="0" rtlCol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244917" y="3284242"/>
                <a:ext cx="2298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tabLst>
                    <a:tab pos="215900" algn="l"/>
                  </a:tabLst>
                </a:pPr>
                <a:r>
                  <a:rPr lang="en-US" altLang="zh-CN" sz="1400" dirty="0">
                    <a:latin typeface="Trebuchet MS"/>
                    <a:cs typeface="Trebuchet MS"/>
                  </a:rPr>
                  <a:t>3</a:t>
                </a:r>
              </a:p>
            </p:txBody>
          </p:sp>
          <p:sp>
            <p:nvSpPr>
              <p:cNvPr id="84" name="object 29"/>
              <p:cNvSpPr/>
              <p:nvPr/>
            </p:nvSpPr>
            <p:spPr>
              <a:xfrm>
                <a:off x="3497745" y="3313898"/>
                <a:ext cx="324955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494949"/>
              </a:solidFill>
              <a:ln w="19050">
                <a:solidFill>
                  <a:srgbClr val="4A4A4A"/>
                </a:solidFill>
                <a:prstDash val="solid"/>
              </a:ln>
            </p:spPr>
            <p:txBody>
              <a:bodyPr wrap="square" lIns="0" tIns="0" rIns="0" bIns="0" rtlCol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462654" y="3269156"/>
                <a:ext cx="40449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tabLst>
                    <a:tab pos="215900" algn="l"/>
                  </a:tabLst>
                </a:pPr>
                <a:r>
                  <a:rPr lang="en-US" altLang="zh-CN" sz="1400" dirty="0" err="1" smtClean="0">
                    <a:solidFill>
                      <a:srgbClr val="FBE59E"/>
                    </a:solidFill>
                    <a:latin typeface="Trebuchet MS"/>
                    <a:cs typeface="Trebuchet MS"/>
                  </a:rPr>
                  <a:t>cb</a:t>
                </a:r>
                <a:endParaRPr lang="en-US" altLang="zh-CN" sz="1400" dirty="0">
                  <a:solidFill>
                    <a:srgbClr val="FBE59E"/>
                  </a:solidFill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4101695" y="3781796"/>
              <a:ext cx="622232" cy="322863"/>
              <a:chOff x="3244917" y="3269156"/>
              <a:chExt cx="622232" cy="322863"/>
            </a:xfrm>
          </p:grpSpPr>
          <p:sp>
            <p:nvSpPr>
              <p:cNvPr id="94" name="object 29"/>
              <p:cNvSpPr/>
              <p:nvPr/>
            </p:nvSpPr>
            <p:spPr>
              <a:xfrm>
                <a:off x="3267777" y="3313898"/>
                <a:ext cx="229803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4A4A4A"/>
                </a:solidFill>
                <a:prstDash val="solid"/>
              </a:ln>
            </p:spPr>
            <p:txBody>
              <a:bodyPr wrap="square" lIns="0" tIns="0" rIns="0" bIns="0" rtlCol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3244917" y="3284242"/>
                <a:ext cx="2298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tabLst>
                    <a:tab pos="215900" algn="l"/>
                  </a:tabLst>
                </a:pPr>
                <a:endParaRPr lang="en-US" altLang="zh-CN" sz="14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96" name="object 29"/>
              <p:cNvSpPr/>
              <p:nvPr/>
            </p:nvSpPr>
            <p:spPr>
              <a:xfrm>
                <a:off x="3497745" y="3313898"/>
                <a:ext cx="324955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494949"/>
              </a:solidFill>
              <a:ln w="19050">
                <a:solidFill>
                  <a:srgbClr val="4A4A4A"/>
                </a:solidFill>
                <a:prstDash val="solid"/>
              </a:ln>
            </p:spPr>
            <p:txBody>
              <a:bodyPr wrap="square" lIns="0" tIns="0" rIns="0" bIns="0" rtlCol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3462654" y="3269156"/>
                <a:ext cx="40449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tabLst>
                    <a:tab pos="215900" algn="l"/>
                  </a:tabLst>
                </a:pPr>
                <a:r>
                  <a:rPr lang="en-US" altLang="zh-CN" sz="1400" dirty="0" err="1" smtClean="0">
                    <a:solidFill>
                      <a:srgbClr val="FBE59E"/>
                    </a:solidFill>
                    <a:latin typeface="Trebuchet MS"/>
                    <a:cs typeface="Trebuchet MS"/>
                  </a:rPr>
                  <a:t>cb</a:t>
                </a:r>
                <a:endParaRPr lang="en-US" altLang="zh-CN" sz="1400" dirty="0">
                  <a:solidFill>
                    <a:srgbClr val="FBE59E"/>
                  </a:solidFill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4928369" y="3781796"/>
              <a:ext cx="662338" cy="322863"/>
              <a:chOff x="3204811" y="3269156"/>
              <a:chExt cx="662338" cy="322863"/>
            </a:xfrm>
          </p:grpSpPr>
          <p:sp>
            <p:nvSpPr>
              <p:cNvPr id="99" name="object 29"/>
              <p:cNvSpPr/>
              <p:nvPr/>
            </p:nvSpPr>
            <p:spPr>
              <a:xfrm>
                <a:off x="3267777" y="3313898"/>
                <a:ext cx="229803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4A4A4A"/>
                </a:solidFill>
                <a:prstDash val="solid"/>
              </a:ln>
            </p:spPr>
            <p:txBody>
              <a:bodyPr wrap="square" lIns="0" tIns="0" rIns="0" bIns="0" rtlCol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3204811" y="3284242"/>
                <a:ext cx="4574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tabLst>
                    <a:tab pos="215900" algn="l"/>
                  </a:tabLst>
                </a:pPr>
                <a:r>
                  <a:rPr lang="en-US" altLang="zh-CN" sz="1400" dirty="0" smtClean="0">
                    <a:latin typeface="Trebuchet MS"/>
                    <a:cs typeface="Trebuchet MS"/>
                  </a:rPr>
                  <a:t>29</a:t>
                </a:r>
                <a:endParaRPr lang="en-US" altLang="zh-CN" sz="14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101" name="object 29"/>
              <p:cNvSpPr/>
              <p:nvPr/>
            </p:nvSpPr>
            <p:spPr>
              <a:xfrm>
                <a:off x="3497745" y="3313898"/>
                <a:ext cx="324955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494949"/>
              </a:solidFill>
              <a:ln w="19050">
                <a:solidFill>
                  <a:srgbClr val="4A4A4A"/>
                </a:solidFill>
                <a:prstDash val="solid"/>
              </a:ln>
            </p:spPr>
            <p:txBody>
              <a:bodyPr wrap="square" lIns="0" tIns="0" rIns="0" bIns="0" rtlCol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462654" y="3269156"/>
                <a:ext cx="40449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00000"/>
                  </a:lnSpc>
                  <a:tabLst>
                    <a:tab pos="215900" algn="l"/>
                  </a:tabLst>
                </a:pPr>
                <a:r>
                  <a:rPr lang="en-US" altLang="zh-CN" sz="1400" dirty="0" err="1" smtClean="0">
                    <a:solidFill>
                      <a:srgbClr val="FBE59E"/>
                    </a:solidFill>
                    <a:latin typeface="Trebuchet MS"/>
                    <a:cs typeface="Trebuchet MS"/>
                  </a:rPr>
                  <a:t>cb</a:t>
                </a:r>
                <a:endParaRPr lang="en-US" altLang="zh-CN" sz="1400" dirty="0">
                  <a:solidFill>
                    <a:srgbClr val="FBE59E"/>
                  </a:solidFill>
                  <a:latin typeface="Trebuchet MS"/>
                  <a:cs typeface="Trebuchet MS"/>
                </a:endParaRPr>
              </a:p>
            </p:txBody>
          </p:sp>
        </p:grpSp>
      </p:grpSp>
      <p:cxnSp>
        <p:nvCxnSpPr>
          <p:cNvPr id="104" name="直接箭头连接符 103"/>
          <p:cNvCxnSpPr/>
          <p:nvPr/>
        </p:nvCxnSpPr>
        <p:spPr>
          <a:xfrm flipV="1">
            <a:off x="4176577" y="3937308"/>
            <a:ext cx="2228852" cy="7545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3594450" y="3775876"/>
            <a:ext cx="622232" cy="322863"/>
            <a:chOff x="3244917" y="3269156"/>
            <a:chExt cx="622232" cy="322863"/>
          </a:xfrm>
        </p:grpSpPr>
        <p:sp>
          <p:nvSpPr>
            <p:cNvPr id="116" name="object 29"/>
            <p:cNvSpPr/>
            <p:nvPr/>
          </p:nvSpPr>
          <p:spPr>
            <a:xfrm>
              <a:off x="3267777" y="3313898"/>
              <a:ext cx="229803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noFill/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7" name="矩形 116"/>
            <p:cNvSpPr/>
            <p:nvPr/>
          </p:nvSpPr>
          <p:spPr>
            <a:xfrm>
              <a:off x="3244917" y="3284242"/>
              <a:ext cx="2298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latin typeface="Trebuchet MS"/>
                  <a:cs typeface="Trebuchet MS"/>
                </a:rPr>
                <a:t>1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  <p:sp>
          <p:nvSpPr>
            <p:cNvPr id="118" name="object 29"/>
            <p:cNvSpPr/>
            <p:nvPr/>
          </p:nvSpPr>
          <p:spPr>
            <a:xfrm>
              <a:off x="3497745" y="3313898"/>
              <a:ext cx="324955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494949"/>
            </a:solidFill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462654" y="3269156"/>
              <a:ext cx="4044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err="1" smtClean="0">
                  <a:solidFill>
                    <a:srgbClr val="FBE59E"/>
                  </a:solidFill>
                  <a:latin typeface="Trebuchet MS"/>
                  <a:cs typeface="Trebuchet MS"/>
                </a:rPr>
                <a:t>cb</a:t>
              </a:r>
              <a:endParaRPr lang="en-US" altLang="zh-CN" sz="1400" dirty="0">
                <a:solidFill>
                  <a:srgbClr val="FBE59E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314871" y="3775876"/>
            <a:ext cx="670359" cy="322863"/>
            <a:chOff x="3196790" y="3269156"/>
            <a:chExt cx="670359" cy="322863"/>
          </a:xfrm>
        </p:grpSpPr>
        <p:sp>
          <p:nvSpPr>
            <p:cNvPr id="112" name="object 29"/>
            <p:cNvSpPr/>
            <p:nvPr/>
          </p:nvSpPr>
          <p:spPr>
            <a:xfrm>
              <a:off x="3267777" y="3313898"/>
              <a:ext cx="229803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196790" y="3284242"/>
              <a:ext cx="4330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latin typeface="Trebuchet MS"/>
                  <a:cs typeface="Trebuchet MS"/>
                </a:rPr>
                <a:t>11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  <p:sp>
          <p:nvSpPr>
            <p:cNvPr id="114" name="object 29"/>
            <p:cNvSpPr/>
            <p:nvPr/>
          </p:nvSpPr>
          <p:spPr>
            <a:xfrm>
              <a:off x="3497745" y="3313898"/>
              <a:ext cx="324955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494949"/>
            </a:solidFill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62654" y="3269156"/>
              <a:ext cx="4044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err="1" smtClean="0">
                  <a:solidFill>
                    <a:srgbClr val="FBE59E"/>
                  </a:solidFill>
                  <a:latin typeface="Trebuchet MS"/>
                  <a:cs typeface="Trebuchet MS"/>
                </a:rPr>
                <a:t>cb</a:t>
              </a:r>
              <a:endParaRPr lang="en-US" altLang="zh-CN" sz="1400" dirty="0">
                <a:solidFill>
                  <a:srgbClr val="FBE59E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117483" y="3775876"/>
            <a:ext cx="670359" cy="322863"/>
            <a:chOff x="3196790" y="3269156"/>
            <a:chExt cx="670359" cy="322863"/>
          </a:xfrm>
        </p:grpSpPr>
        <p:sp>
          <p:nvSpPr>
            <p:cNvPr id="108" name="object 29"/>
            <p:cNvSpPr/>
            <p:nvPr/>
          </p:nvSpPr>
          <p:spPr>
            <a:xfrm>
              <a:off x="3267777" y="3313898"/>
              <a:ext cx="229803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196790" y="3284242"/>
              <a:ext cx="4082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latin typeface="Trebuchet MS"/>
                  <a:cs typeface="Trebuchet MS"/>
                </a:rPr>
                <a:t>28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  <p:sp>
          <p:nvSpPr>
            <p:cNvPr id="110" name="object 29"/>
            <p:cNvSpPr/>
            <p:nvPr/>
          </p:nvSpPr>
          <p:spPr>
            <a:xfrm>
              <a:off x="3497745" y="3313898"/>
              <a:ext cx="324955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494949"/>
            </a:solidFill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462654" y="3269156"/>
              <a:ext cx="4044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err="1" smtClean="0">
                  <a:solidFill>
                    <a:srgbClr val="FBE59E"/>
                  </a:solidFill>
                  <a:latin typeface="Trebuchet MS"/>
                  <a:cs typeface="Trebuchet MS"/>
                </a:rPr>
                <a:t>cb</a:t>
              </a:r>
              <a:endParaRPr lang="en-US" altLang="zh-CN" sz="1400" dirty="0">
                <a:solidFill>
                  <a:srgbClr val="FBE59E"/>
                </a:solidFill>
                <a:latin typeface="Trebuchet MS"/>
                <a:cs typeface="Trebuchet MS"/>
              </a:endParaRPr>
            </a:p>
          </p:txBody>
        </p:sp>
      </p:grpSp>
      <p:cxnSp>
        <p:nvCxnSpPr>
          <p:cNvPr id="121" name="直接箭头连接符 120"/>
          <p:cNvCxnSpPr/>
          <p:nvPr/>
        </p:nvCxnSpPr>
        <p:spPr>
          <a:xfrm flipV="1">
            <a:off x="4176577" y="4466575"/>
            <a:ext cx="2228852" cy="7545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3594450" y="4305143"/>
            <a:ext cx="622232" cy="322863"/>
            <a:chOff x="3244917" y="3269156"/>
            <a:chExt cx="622232" cy="322863"/>
          </a:xfrm>
        </p:grpSpPr>
        <p:sp>
          <p:nvSpPr>
            <p:cNvPr id="133" name="object 29"/>
            <p:cNvSpPr/>
            <p:nvPr/>
          </p:nvSpPr>
          <p:spPr>
            <a:xfrm>
              <a:off x="3267777" y="3313898"/>
              <a:ext cx="229803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noFill/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" name="矩形 133"/>
            <p:cNvSpPr/>
            <p:nvPr/>
          </p:nvSpPr>
          <p:spPr>
            <a:xfrm>
              <a:off x="3244917" y="3284242"/>
              <a:ext cx="2298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latin typeface="Trebuchet MS"/>
                  <a:cs typeface="Trebuchet MS"/>
                </a:rPr>
                <a:t>2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  <p:sp>
          <p:nvSpPr>
            <p:cNvPr id="135" name="object 29"/>
            <p:cNvSpPr/>
            <p:nvPr/>
          </p:nvSpPr>
          <p:spPr>
            <a:xfrm>
              <a:off x="3497745" y="3313898"/>
              <a:ext cx="324955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494949"/>
            </a:solidFill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62654" y="3269156"/>
              <a:ext cx="4044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err="1" smtClean="0">
                  <a:solidFill>
                    <a:srgbClr val="FBE59E"/>
                  </a:solidFill>
                  <a:latin typeface="Trebuchet MS"/>
                  <a:cs typeface="Trebuchet MS"/>
                </a:rPr>
                <a:t>cb</a:t>
              </a:r>
              <a:endParaRPr lang="en-US" altLang="zh-CN" sz="1400" dirty="0">
                <a:solidFill>
                  <a:srgbClr val="FBE59E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419144" y="4305143"/>
            <a:ext cx="678380" cy="322863"/>
            <a:chOff x="3188769" y="3269156"/>
            <a:chExt cx="678380" cy="322863"/>
          </a:xfrm>
        </p:grpSpPr>
        <p:sp>
          <p:nvSpPr>
            <p:cNvPr id="129" name="object 29"/>
            <p:cNvSpPr/>
            <p:nvPr/>
          </p:nvSpPr>
          <p:spPr>
            <a:xfrm>
              <a:off x="3267777" y="3313898"/>
              <a:ext cx="229803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" name="矩形 129"/>
            <p:cNvSpPr/>
            <p:nvPr/>
          </p:nvSpPr>
          <p:spPr>
            <a:xfrm>
              <a:off x="3188769" y="3284242"/>
              <a:ext cx="4021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latin typeface="Trebuchet MS"/>
                  <a:cs typeface="Trebuchet MS"/>
                </a:rPr>
                <a:t>15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  <p:sp>
          <p:nvSpPr>
            <p:cNvPr id="131" name="object 29"/>
            <p:cNvSpPr/>
            <p:nvPr/>
          </p:nvSpPr>
          <p:spPr>
            <a:xfrm>
              <a:off x="3497745" y="3313898"/>
              <a:ext cx="324955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494949"/>
            </a:solidFill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" name="矩形 131"/>
            <p:cNvSpPr/>
            <p:nvPr/>
          </p:nvSpPr>
          <p:spPr>
            <a:xfrm>
              <a:off x="3462654" y="3269156"/>
              <a:ext cx="4044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err="1" smtClean="0">
                  <a:solidFill>
                    <a:srgbClr val="FBE59E"/>
                  </a:solidFill>
                  <a:latin typeface="Trebuchet MS"/>
                  <a:cs typeface="Trebuchet MS"/>
                </a:rPr>
                <a:t>cb</a:t>
              </a:r>
              <a:endParaRPr lang="en-US" altLang="zh-CN" sz="1400" dirty="0">
                <a:solidFill>
                  <a:srgbClr val="FBE59E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229777" y="4305143"/>
            <a:ext cx="662338" cy="322863"/>
            <a:chOff x="3204811" y="3269156"/>
            <a:chExt cx="662338" cy="322863"/>
          </a:xfrm>
        </p:grpSpPr>
        <p:sp>
          <p:nvSpPr>
            <p:cNvPr id="125" name="object 29"/>
            <p:cNvSpPr/>
            <p:nvPr/>
          </p:nvSpPr>
          <p:spPr>
            <a:xfrm>
              <a:off x="3267777" y="3313898"/>
              <a:ext cx="229803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204811" y="3284242"/>
              <a:ext cx="5179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latin typeface="Trebuchet MS"/>
                  <a:cs typeface="Trebuchet MS"/>
                </a:rPr>
                <a:t>27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  <p:sp>
          <p:nvSpPr>
            <p:cNvPr id="127" name="object 29"/>
            <p:cNvSpPr/>
            <p:nvPr/>
          </p:nvSpPr>
          <p:spPr>
            <a:xfrm>
              <a:off x="3497745" y="3313898"/>
              <a:ext cx="324955" cy="24620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494949"/>
            </a:solidFill>
            <a:ln w="19050">
              <a:solidFill>
                <a:srgbClr val="4A4A4A"/>
              </a:solidFill>
              <a:prstDash val="solid"/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462654" y="3269156"/>
              <a:ext cx="4044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err="1" smtClean="0">
                  <a:solidFill>
                    <a:srgbClr val="FBE59E"/>
                  </a:solidFill>
                  <a:latin typeface="Trebuchet MS"/>
                  <a:cs typeface="Trebuchet MS"/>
                </a:rPr>
                <a:t>cb</a:t>
              </a:r>
              <a:endParaRPr lang="en-US" altLang="zh-CN" sz="1400" dirty="0">
                <a:solidFill>
                  <a:srgbClr val="FBE59E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838090" y="375923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dirty="0">
                <a:latin typeface="Trebuchet MS"/>
                <a:cs typeface="Trebuchet MS"/>
              </a:rPr>
              <a:t>1</a:t>
            </a:r>
          </a:p>
        </p:txBody>
      </p:sp>
      <p:sp>
        <p:nvSpPr>
          <p:cNvPr id="20" name="矩形 19"/>
          <p:cNvSpPr/>
          <p:nvPr/>
        </p:nvSpPr>
        <p:spPr>
          <a:xfrm>
            <a:off x="2265308" y="408544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dirty="0" smtClean="0">
                <a:latin typeface="Trebuchet MS"/>
                <a:cs typeface="Trebuchet MS"/>
              </a:rPr>
              <a:t>2</a:t>
            </a:r>
            <a:endParaRPr lang="en-US" altLang="zh-CN" dirty="0">
              <a:latin typeface="Trebuchet MS"/>
              <a:cs typeface="Trebuchet M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265308" y="345432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dirty="0" smtClean="0">
                <a:latin typeface="Trebuchet MS"/>
                <a:cs typeface="Trebuchet MS"/>
              </a:rPr>
              <a:t>3</a:t>
            </a:r>
            <a:endParaRPr lang="en-US" altLang="zh-CN" dirty="0">
              <a:latin typeface="Trebuchet MS"/>
              <a:cs typeface="Trebuchet MS"/>
            </a:endParaRPr>
          </a:p>
        </p:txBody>
      </p:sp>
      <p:sp>
        <p:nvSpPr>
          <p:cNvPr id="139" name="矩形 138"/>
          <p:cNvSpPr/>
          <p:nvPr/>
        </p:nvSpPr>
        <p:spPr>
          <a:xfrm rot="5400000">
            <a:off x="4739371" y="4706951"/>
            <a:ext cx="452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ts val="2365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Trebuchet MS"/>
                <a:cs typeface="Trebuchet MS"/>
              </a:rPr>
              <a:t>...</a:t>
            </a:r>
            <a:endParaRPr lang="en-US" altLang="zh-CN" baseline="30000" dirty="0">
              <a:latin typeface="Trebuchet MS"/>
              <a:cs typeface="Trebuchet MS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117406" y="5149728"/>
            <a:ext cx="224369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b="1" dirty="0" smtClean="0">
                <a:solidFill>
                  <a:srgbClr val="595959"/>
                </a:solidFill>
                <a:latin typeface="Trebuchet MS"/>
                <a:cs typeface="Trebuchet MS"/>
              </a:rPr>
              <a:t>per-thread crawling lists</a:t>
            </a:r>
            <a:endParaRPr lang="en-US" altLang="zh-CN" sz="1400" b="1" dirty="0">
              <a:latin typeface="Trebuchet MS"/>
              <a:cs typeface="Trebuchet MS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994668" y="5078199"/>
            <a:ext cx="98296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b="1" dirty="0" smtClean="0">
                <a:solidFill>
                  <a:srgbClr val="595959"/>
                </a:solidFill>
                <a:latin typeface="Trebuchet MS"/>
                <a:cs typeface="Trebuchet MS"/>
              </a:rPr>
              <a:t>LSN-heap</a:t>
            </a:r>
            <a:endParaRPr lang="en-US" altLang="zh-CN" sz="1400" b="1" dirty="0">
              <a:latin typeface="Trebuchet MS"/>
              <a:cs typeface="Trebuchet M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463745" y="3222231"/>
            <a:ext cx="43304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latin typeface="Trebuchet MS"/>
                <a:cs typeface="Trebuchet MS"/>
              </a:rPr>
              <a:t>10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2422358" y="2966715"/>
            <a:ext cx="1187116" cy="538484"/>
          </a:xfrm>
          <a:custGeom>
            <a:avLst/>
            <a:gdLst>
              <a:gd name="connsiteX0" fmla="*/ 1187116 w 1187116"/>
              <a:gd name="connsiteY0" fmla="*/ 362402 h 482718"/>
              <a:gd name="connsiteX1" fmla="*/ 553453 w 1187116"/>
              <a:gd name="connsiteY1" fmla="*/ 1455 h 482718"/>
              <a:gd name="connsiteX2" fmla="*/ 0 w 1187116"/>
              <a:gd name="connsiteY2" fmla="*/ 482718 h 482718"/>
              <a:gd name="connsiteX3" fmla="*/ 0 w 1187116"/>
              <a:gd name="connsiteY3" fmla="*/ 482718 h 482718"/>
              <a:gd name="connsiteX4" fmla="*/ 0 w 1187116"/>
              <a:gd name="connsiteY4" fmla="*/ 482718 h 48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116" h="482718">
                <a:moveTo>
                  <a:pt x="1187116" y="362402"/>
                </a:moveTo>
                <a:cubicBezTo>
                  <a:pt x="969211" y="171902"/>
                  <a:pt x="751306" y="-18598"/>
                  <a:pt x="553453" y="1455"/>
                </a:cubicBezTo>
                <a:cubicBezTo>
                  <a:pt x="355600" y="21508"/>
                  <a:pt x="0" y="482718"/>
                  <a:pt x="0" y="482718"/>
                </a:cubicBezTo>
                <a:lnTo>
                  <a:pt x="0" y="482718"/>
                </a:lnTo>
                <a:lnTo>
                  <a:pt x="0" y="482718"/>
                </a:lnTo>
              </a:path>
            </a:pathLst>
          </a:custGeom>
          <a:noFill/>
          <a:ln w="28575">
            <a:solidFill>
              <a:srgbClr val="E77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任意多边形 166"/>
          <p:cNvSpPr/>
          <p:nvPr/>
        </p:nvSpPr>
        <p:spPr>
          <a:xfrm>
            <a:off x="2161752" y="3631904"/>
            <a:ext cx="1407877" cy="342237"/>
          </a:xfrm>
          <a:custGeom>
            <a:avLst/>
            <a:gdLst>
              <a:gd name="connsiteX0" fmla="*/ 1187116 w 1187116"/>
              <a:gd name="connsiteY0" fmla="*/ 362402 h 482718"/>
              <a:gd name="connsiteX1" fmla="*/ 553453 w 1187116"/>
              <a:gd name="connsiteY1" fmla="*/ 1455 h 482718"/>
              <a:gd name="connsiteX2" fmla="*/ 0 w 1187116"/>
              <a:gd name="connsiteY2" fmla="*/ 482718 h 482718"/>
              <a:gd name="connsiteX3" fmla="*/ 0 w 1187116"/>
              <a:gd name="connsiteY3" fmla="*/ 482718 h 482718"/>
              <a:gd name="connsiteX4" fmla="*/ 0 w 1187116"/>
              <a:gd name="connsiteY4" fmla="*/ 482718 h 48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116" h="482718">
                <a:moveTo>
                  <a:pt x="1187116" y="362402"/>
                </a:moveTo>
                <a:cubicBezTo>
                  <a:pt x="969211" y="171902"/>
                  <a:pt x="751306" y="-18598"/>
                  <a:pt x="553453" y="1455"/>
                </a:cubicBezTo>
                <a:cubicBezTo>
                  <a:pt x="355600" y="21508"/>
                  <a:pt x="0" y="482718"/>
                  <a:pt x="0" y="482718"/>
                </a:cubicBezTo>
                <a:lnTo>
                  <a:pt x="0" y="482718"/>
                </a:lnTo>
                <a:lnTo>
                  <a:pt x="0" y="482718"/>
                </a:lnTo>
              </a:path>
            </a:pathLst>
          </a:custGeom>
          <a:noFill/>
          <a:ln w="28575">
            <a:solidFill>
              <a:srgbClr val="E77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任意多边形 167"/>
          <p:cNvSpPr/>
          <p:nvPr/>
        </p:nvSpPr>
        <p:spPr>
          <a:xfrm rot="518960">
            <a:off x="2584625" y="4246130"/>
            <a:ext cx="1009659" cy="159007"/>
          </a:xfrm>
          <a:custGeom>
            <a:avLst/>
            <a:gdLst>
              <a:gd name="connsiteX0" fmla="*/ 1187116 w 1187116"/>
              <a:gd name="connsiteY0" fmla="*/ 362402 h 482718"/>
              <a:gd name="connsiteX1" fmla="*/ 553453 w 1187116"/>
              <a:gd name="connsiteY1" fmla="*/ 1455 h 482718"/>
              <a:gd name="connsiteX2" fmla="*/ 0 w 1187116"/>
              <a:gd name="connsiteY2" fmla="*/ 482718 h 482718"/>
              <a:gd name="connsiteX3" fmla="*/ 0 w 1187116"/>
              <a:gd name="connsiteY3" fmla="*/ 482718 h 482718"/>
              <a:gd name="connsiteX4" fmla="*/ 0 w 1187116"/>
              <a:gd name="connsiteY4" fmla="*/ 482718 h 48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116" h="482718">
                <a:moveTo>
                  <a:pt x="1187116" y="362402"/>
                </a:moveTo>
                <a:cubicBezTo>
                  <a:pt x="969211" y="171902"/>
                  <a:pt x="751306" y="-18598"/>
                  <a:pt x="553453" y="1455"/>
                </a:cubicBezTo>
                <a:cubicBezTo>
                  <a:pt x="355600" y="21508"/>
                  <a:pt x="0" y="482718"/>
                  <a:pt x="0" y="482718"/>
                </a:cubicBezTo>
                <a:lnTo>
                  <a:pt x="0" y="482718"/>
                </a:lnTo>
                <a:lnTo>
                  <a:pt x="0" y="482718"/>
                </a:lnTo>
              </a:path>
            </a:pathLst>
          </a:custGeom>
          <a:noFill/>
          <a:ln w="28575">
            <a:solidFill>
              <a:srgbClr val="E77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3387774" y="2725590"/>
            <a:ext cx="103265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head node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3904102" y="3027332"/>
            <a:ext cx="1" cy="189110"/>
          </a:xfrm>
          <a:prstGeom prst="straightConnector1">
            <a:avLst/>
          </a:prstGeom>
          <a:ln>
            <a:solidFill>
              <a:srgbClr val="4A4A4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8072147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EVALUATION SETUP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4" name="object 4"/>
          <p:cNvSpPr txBox="1"/>
          <p:nvPr/>
        </p:nvSpPr>
        <p:spPr>
          <a:xfrm>
            <a:off x="523825" y="812967"/>
            <a:ext cx="773303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Compare logging on Multicore server</a:t>
            </a:r>
            <a:endParaRPr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36 Hardware Threads &amp; 2 </a:t>
            </a:r>
            <a:r>
              <a:rPr lang="en-US" sz="2000" spc="15" dirty="0" err="1" smtClean="0">
                <a:solidFill>
                  <a:srgbClr val="AD4552"/>
                </a:solidFill>
                <a:latin typeface="Trebuchet MS"/>
                <a:cs typeface="Trebuchet MS"/>
              </a:rPr>
              <a:t>NVMe</a:t>
            </a:r>
            <a:r>
              <a:rPr lang="en-US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 SSDs</a:t>
            </a:r>
            <a:endParaRPr sz="20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-95" dirty="0" smtClean="0">
                <a:solidFill>
                  <a:srgbClr val="AD4552"/>
                </a:solidFill>
                <a:latin typeface="Trebuchet MS"/>
                <a:cs typeface="Trebuchet MS"/>
              </a:rPr>
              <a:t>I/O unit for flushing logs is set to 64K</a:t>
            </a:r>
            <a:endParaRPr lang="en-US" sz="20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-95" dirty="0" smtClean="0">
                <a:solidFill>
                  <a:srgbClr val="AD4552"/>
                </a:solidFill>
                <a:latin typeface="Trebuchet MS"/>
                <a:cs typeface="Trebuchet MS"/>
              </a:rPr>
              <a:t>H</a:t>
            </a:r>
            <a:r>
              <a:rPr lang="en-US" altLang="zh-CN" sz="2000" spc="-95" dirty="0" smtClean="0">
                <a:solidFill>
                  <a:srgbClr val="AD4552"/>
                </a:solidFill>
                <a:latin typeface="Trebuchet MS"/>
                <a:cs typeface="Trebuchet MS"/>
              </a:rPr>
              <a:t>opping distance is set to 4M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Use three variants and two database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Traditional logging on </a:t>
            </a:r>
            <a:r>
              <a:rPr lang="en-US" altLang="zh-CN" sz="2000" spc="15" dirty="0" err="1" smtClean="0">
                <a:solidFill>
                  <a:srgbClr val="AD4552"/>
                </a:solidFill>
                <a:latin typeface="Trebuchet MS"/>
                <a:cs typeface="Trebuchet MS"/>
              </a:rPr>
              <a:t>NVMe</a:t>
            </a: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 SSDs(</a:t>
            </a:r>
            <a:r>
              <a:rPr lang="en-US" altLang="zh-CN" sz="2000" spc="15" dirty="0" err="1" smtClean="0">
                <a:solidFill>
                  <a:srgbClr val="AD4552"/>
                </a:solidFill>
                <a:latin typeface="Trebuchet MS"/>
                <a:cs typeface="Trebuchet MS"/>
              </a:rPr>
              <a:t>NVMe</a:t>
            </a: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)</a:t>
            </a:r>
            <a:endParaRPr lang="en-US" altLang="zh-CN" sz="2000" dirty="0">
              <a:latin typeface="Trebuchet MS"/>
              <a:cs typeface="Trebuchet MS"/>
            </a:endParaRPr>
          </a:p>
          <a:p>
            <a:pPr marL="635000" lvl="1" indent="-215900"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>
                <a:solidFill>
                  <a:srgbClr val="AD4552"/>
                </a:solidFill>
                <a:latin typeface="Trebuchet MS"/>
                <a:cs typeface="Trebuchet MS"/>
              </a:rPr>
              <a:t>Traditional logging on </a:t>
            </a: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the </a:t>
            </a:r>
            <a:r>
              <a:rPr lang="en-US" altLang="zh-CN" sz="2000" spc="15" dirty="0" err="1" smtClean="0">
                <a:solidFill>
                  <a:srgbClr val="AD4552"/>
                </a:solidFill>
                <a:latin typeface="Trebuchet MS"/>
                <a:cs typeface="Trebuchet MS"/>
              </a:rPr>
              <a:t>tmpfs</a:t>
            </a: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 in-memory file system(</a:t>
            </a:r>
            <a:r>
              <a:rPr lang="en-US" altLang="zh-CN" sz="2000" spc="15" dirty="0" err="1" smtClean="0">
                <a:solidFill>
                  <a:srgbClr val="AD4552"/>
                </a:solidFill>
                <a:latin typeface="Trebuchet MS"/>
                <a:cs typeface="Trebuchet MS"/>
              </a:rPr>
              <a:t>tmpfs</a:t>
            </a: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)</a:t>
            </a:r>
            <a:endParaRPr lang="en-US" altLang="zh-CN" sz="2000" dirty="0">
              <a:latin typeface="Trebuchet MS"/>
              <a:cs typeface="Trebuchet MS"/>
            </a:endParaRPr>
          </a:p>
          <a:p>
            <a:pPr marL="635000" lvl="1" indent="-215900"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ELEDA-based logging on </a:t>
            </a:r>
            <a:r>
              <a:rPr lang="en-US" altLang="zh-CN" sz="2000" spc="15" dirty="0" err="1" smtClean="0">
                <a:solidFill>
                  <a:srgbClr val="AD4552"/>
                </a:solidFill>
                <a:latin typeface="Trebuchet MS"/>
                <a:cs typeface="Trebuchet MS"/>
              </a:rPr>
              <a:t>NVMe</a:t>
            </a: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 SSDs(ELEDA)</a:t>
            </a:r>
          </a:p>
          <a:p>
            <a:pPr marL="635000" lvl="1" indent="-215900"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err="1" smtClean="0">
                <a:solidFill>
                  <a:srgbClr val="AD4552"/>
                </a:solidFill>
                <a:latin typeface="Trebuchet MS"/>
                <a:cs typeface="Trebuchet MS"/>
              </a:rPr>
              <a:t>WiredTiger</a:t>
            </a: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 &amp; Shore-MT</a:t>
            </a:r>
            <a:endParaRPr lang="en-US" altLang="zh-CN" sz="2000" spc="-9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Benchmark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YCSB (50% Reads and 50% Writes)</a:t>
            </a:r>
            <a:endParaRPr lang="en-US" altLang="zh-CN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540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8072147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THROUGHPUT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95" y="1130263"/>
            <a:ext cx="5155405" cy="1765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86" y="3482002"/>
            <a:ext cx="5085714" cy="18190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87491" y="3004436"/>
            <a:ext cx="174862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b="1" dirty="0" smtClean="0">
                <a:solidFill>
                  <a:srgbClr val="595959"/>
                </a:solidFill>
                <a:latin typeface="Trebuchet MS"/>
                <a:cs typeface="Trebuchet MS"/>
              </a:rPr>
              <a:t>(a) </a:t>
            </a:r>
            <a:r>
              <a:rPr lang="en-US" altLang="zh-CN" b="1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WiredTiger</a:t>
            </a:r>
            <a:endParaRPr lang="en-US" altLang="zh-CN" b="1" dirty="0">
              <a:latin typeface="Trebuchet MS"/>
              <a:cs typeface="Trebuchet M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50421" y="5454857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b="1" dirty="0" smtClean="0">
                <a:solidFill>
                  <a:srgbClr val="595959"/>
                </a:solidFill>
                <a:latin typeface="Trebuchet MS"/>
                <a:cs typeface="Trebuchet MS"/>
              </a:rPr>
              <a:t>(b) Shore-MT</a:t>
            </a:r>
            <a:endParaRPr lang="en-US" altLang="zh-CN" b="1" dirty="0">
              <a:latin typeface="Trebuchet MS"/>
              <a:cs typeface="Trebuchet MS"/>
            </a:endParaRPr>
          </a:p>
        </p:txBody>
      </p:sp>
      <p:sp>
        <p:nvSpPr>
          <p:cNvPr id="11" name="object 28"/>
          <p:cNvSpPr txBox="1"/>
          <p:nvPr/>
        </p:nvSpPr>
        <p:spPr>
          <a:xfrm>
            <a:off x="6962381" y="1627932"/>
            <a:ext cx="7708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275" dirty="0" smtClean="0">
                <a:solidFill>
                  <a:srgbClr val="AD4552"/>
                </a:solidFill>
                <a:latin typeface="Trebuchet MS"/>
                <a:cs typeface="Trebuchet MS"/>
              </a:rPr>
              <a:t>71</a:t>
            </a:r>
            <a:r>
              <a:rPr sz="3200" b="1" dirty="0" smtClean="0">
                <a:solidFill>
                  <a:srgbClr val="AD4552"/>
                </a:solidFill>
                <a:latin typeface="Trebuchet MS"/>
                <a:cs typeface="Trebuchet MS"/>
              </a:rPr>
              <a:t>x</a:t>
            </a:r>
            <a:endParaRPr sz="3200" dirty="0">
              <a:solidFill>
                <a:srgbClr val="AD4552"/>
              </a:solidFill>
              <a:latin typeface="Trebuchet MS"/>
              <a:cs typeface="Trebuchet MS"/>
            </a:endParaRPr>
          </a:p>
        </p:txBody>
      </p:sp>
      <p:sp>
        <p:nvSpPr>
          <p:cNvPr id="12" name="object 30"/>
          <p:cNvSpPr/>
          <p:nvPr/>
        </p:nvSpPr>
        <p:spPr>
          <a:xfrm>
            <a:off x="6756400" y="1641268"/>
            <a:ext cx="190500" cy="481965"/>
          </a:xfrm>
          <a:custGeom>
            <a:avLst/>
            <a:gdLst/>
            <a:ahLst/>
            <a:cxnLst/>
            <a:rect l="l" t="t" r="r" b="b"/>
            <a:pathLst>
              <a:path w="190500" h="481964">
                <a:moveTo>
                  <a:pt x="127000" y="190500"/>
                </a:moveTo>
                <a:lnTo>
                  <a:pt x="63500" y="190500"/>
                </a:lnTo>
                <a:lnTo>
                  <a:pt x="63500" y="481431"/>
                </a:lnTo>
                <a:lnTo>
                  <a:pt x="127000" y="481431"/>
                </a:lnTo>
                <a:lnTo>
                  <a:pt x="127000" y="190500"/>
                </a:lnTo>
                <a:close/>
              </a:path>
              <a:path w="190500" h="481964">
                <a:moveTo>
                  <a:pt x="95250" y="0"/>
                </a:moveTo>
                <a:lnTo>
                  <a:pt x="0" y="19050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AD4552"/>
          </a:solidFill>
          <a:ln>
            <a:solidFill>
              <a:srgbClr val="AD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8"/>
          <p:cNvSpPr txBox="1"/>
          <p:nvPr/>
        </p:nvSpPr>
        <p:spPr>
          <a:xfrm>
            <a:off x="6962381" y="4097505"/>
            <a:ext cx="7708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275" dirty="0" smtClean="0">
                <a:solidFill>
                  <a:srgbClr val="AD4552"/>
                </a:solidFill>
                <a:latin typeface="Trebuchet MS"/>
                <a:cs typeface="Trebuchet MS"/>
              </a:rPr>
              <a:t>6.3</a:t>
            </a:r>
            <a:r>
              <a:rPr sz="3200" b="1" dirty="0" smtClean="0">
                <a:solidFill>
                  <a:srgbClr val="AD4552"/>
                </a:solidFill>
                <a:latin typeface="Trebuchet MS"/>
                <a:cs typeface="Trebuchet MS"/>
              </a:rPr>
              <a:t>x</a:t>
            </a:r>
            <a:endParaRPr sz="3200" dirty="0">
              <a:solidFill>
                <a:srgbClr val="AD455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0"/>
          <p:cNvSpPr/>
          <p:nvPr/>
        </p:nvSpPr>
        <p:spPr>
          <a:xfrm>
            <a:off x="6756400" y="4110841"/>
            <a:ext cx="190500" cy="481965"/>
          </a:xfrm>
          <a:custGeom>
            <a:avLst/>
            <a:gdLst/>
            <a:ahLst/>
            <a:cxnLst/>
            <a:rect l="l" t="t" r="r" b="b"/>
            <a:pathLst>
              <a:path w="190500" h="481964">
                <a:moveTo>
                  <a:pt x="127000" y="190500"/>
                </a:moveTo>
                <a:lnTo>
                  <a:pt x="63500" y="190500"/>
                </a:lnTo>
                <a:lnTo>
                  <a:pt x="63500" y="481431"/>
                </a:lnTo>
                <a:lnTo>
                  <a:pt x="127000" y="481431"/>
                </a:lnTo>
                <a:lnTo>
                  <a:pt x="127000" y="190500"/>
                </a:lnTo>
                <a:close/>
              </a:path>
              <a:path w="190500" h="481964">
                <a:moveTo>
                  <a:pt x="95250" y="0"/>
                </a:moveTo>
                <a:lnTo>
                  <a:pt x="0" y="19050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AD4552"/>
          </a:solidFill>
          <a:ln>
            <a:solidFill>
              <a:srgbClr val="AD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1"/>
          <p:cNvSpPr/>
          <p:nvPr/>
        </p:nvSpPr>
        <p:spPr>
          <a:xfrm>
            <a:off x="636548" y="5206621"/>
            <a:ext cx="7897852" cy="774700"/>
          </a:xfrm>
          <a:custGeom>
            <a:avLst/>
            <a:gdLst/>
            <a:ahLst/>
            <a:cxnLst/>
            <a:rect l="l" t="t" r="r" b="b"/>
            <a:pathLst>
              <a:path w="7315200" h="774700">
                <a:moveTo>
                  <a:pt x="7262939" y="0"/>
                </a:moveTo>
                <a:lnTo>
                  <a:pt x="52256" y="0"/>
                </a:lnTo>
                <a:lnTo>
                  <a:pt x="31915" y="4106"/>
                </a:lnTo>
                <a:lnTo>
                  <a:pt x="15305" y="15305"/>
                </a:lnTo>
                <a:lnTo>
                  <a:pt x="4106" y="31916"/>
                </a:lnTo>
                <a:lnTo>
                  <a:pt x="0" y="52260"/>
                </a:lnTo>
                <a:lnTo>
                  <a:pt x="0" y="722439"/>
                </a:lnTo>
                <a:lnTo>
                  <a:pt x="4106" y="742783"/>
                </a:lnTo>
                <a:lnTo>
                  <a:pt x="15305" y="759394"/>
                </a:lnTo>
                <a:lnTo>
                  <a:pt x="31915" y="770593"/>
                </a:lnTo>
                <a:lnTo>
                  <a:pt x="52256" y="774700"/>
                </a:lnTo>
                <a:lnTo>
                  <a:pt x="7262939" y="774700"/>
                </a:lnTo>
                <a:lnTo>
                  <a:pt x="7283283" y="770593"/>
                </a:lnTo>
                <a:lnTo>
                  <a:pt x="7299894" y="759394"/>
                </a:lnTo>
                <a:lnTo>
                  <a:pt x="7311093" y="742783"/>
                </a:lnTo>
                <a:lnTo>
                  <a:pt x="7315200" y="722439"/>
                </a:lnTo>
                <a:lnTo>
                  <a:pt x="7315200" y="52260"/>
                </a:lnTo>
                <a:lnTo>
                  <a:pt x="7311093" y="31916"/>
                </a:lnTo>
                <a:lnTo>
                  <a:pt x="7299894" y="15305"/>
                </a:lnTo>
                <a:lnTo>
                  <a:pt x="7283283" y="4106"/>
                </a:lnTo>
                <a:lnTo>
                  <a:pt x="7262939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矩形 4"/>
          <p:cNvSpPr/>
          <p:nvPr/>
        </p:nvSpPr>
        <p:spPr>
          <a:xfrm>
            <a:off x="632222" y="5301050"/>
            <a:ext cx="7917873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3760"/>
              </a:lnSpc>
            </a:pPr>
            <a:r>
              <a:rPr lang="en-US" altLang="zh-CN" sz="2000" spc="10" dirty="0" smtClean="0">
                <a:solidFill>
                  <a:srgbClr val="C2D69C"/>
                </a:solidFill>
                <a:latin typeface="Trebuchet MS"/>
                <a:cs typeface="Trebuchet MS"/>
              </a:rPr>
              <a:t>The drop in </a:t>
            </a:r>
            <a:r>
              <a:rPr lang="en-US" altLang="zh-CN" sz="2000" spc="10" dirty="0" err="1" smtClean="0">
                <a:solidFill>
                  <a:srgbClr val="C2D69C"/>
                </a:solidFill>
                <a:latin typeface="Trebuchet MS"/>
                <a:cs typeface="Trebuchet MS"/>
              </a:rPr>
              <a:t>WiredTiger</a:t>
            </a:r>
            <a:r>
              <a:rPr lang="en-US" altLang="zh-CN" sz="2000" spc="10" dirty="0" smtClean="0">
                <a:solidFill>
                  <a:srgbClr val="C2D69C"/>
                </a:solidFill>
                <a:latin typeface="Trebuchet MS"/>
                <a:cs typeface="Trebuchet MS"/>
              </a:rPr>
              <a:t>(</a:t>
            </a:r>
            <a:r>
              <a:rPr lang="en-US" altLang="zh-CN" sz="2000" spc="10" dirty="0" err="1" smtClean="0">
                <a:solidFill>
                  <a:srgbClr val="C2D69C"/>
                </a:solidFill>
                <a:latin typeface="Trebuchet MS"/>
                <a:cs typeface="Trebuchet MS"/>
              </a:rPr>
              <a:t>tmpfs</a:t>
            </a:r>
            <a:r>
              <a:rPr lang="en-US" altLang="zh-CN" sz="2000" spc="10" dirty="0" smtClean="0">
                <a:solidFill>
                  <a:srgbClr val="C2D69C"/>
                </a:solidFill>
                <a:latin typeface="Trebuchet MS"/>
                <a:cs typeface="Trebuchet MS"/>
              </a:rPr>
              <a:t>) is because of the non-scalable lock</a:t>
            </a:r>
            <a:endParaRPr lang="en-US" altLang="zh-CN" sz="2000" dirty="0">
              <a:latin typeface="Trebuchet MS"/>
              <a:cs typeface="Trebuchet MS"/>
            </a:endParaRPr>
          </a:p>
        </p:txBody>
      </p:sp>
      <p:sp>
        <p:nvSpPr>
          <p:cNvPr id="17" name="object 21"/>
          <p:cNvSpPr/>
          <p:nvPr/>
        </p:nvSpPr>
        <p:spPr>
          <a:xfrm>
            <a:off x="636548" y="5199651"/>
            <a:ext cx="7897852" cy="774700"/>
          </a:xfrm>
          <a:custGeom>
            <a:avLst/>
            <a:gdLst/>
            <a:ahLst/>
            <a:cxnLst/>
            <a:rect l="l" t="t" r="r" b="b"/>
            <a:pathLst>
              <a:path w="7315200" h="774700">
                <a:moveTo>
                  <a:pt x="7262939" y="0"/>
                </a:moveTo>
                <a:lnTo>
                  <a:pt x="52256" y="0"/>
                </a:lnTo>
                <a:lnTo>
                  <a:pt x="31915" y="4106"/>
                </a:lnTo>
                <a:lnTo>
                  <a:pt x="15305" y="15305"/>
                </a:lnTo>
                <a:lnTo>
                  <a:pt x="4106" y="31916"/>
                </a:lnTo>
                <a:lnTo>
                  <a:pt x="0" y="52260"/>
                </a:lnTo>
                <a:lnTo>
                  <a:pt x="0" y="722439"/>
                </a:lnTo>
                <a:lnTo>
                  <a:pt x="4106" y="742783"/>
                </a:lnTo>
                <a:lnTo>
                  <a:pt x="15305" y="759394"/>
                </a:lnTo>
                <a:lnTo>
                  <a:pt x="31915" y="770593"/>
                </a:lnTo>
                <a:lnTo>
                  <a:pt x="52256" y="774700"/>
                </a:lnTo>
                <a:lnTo>
                  <a:pt x="7262939" y="774700"/>
                </a:lnTo>
                <a:lnTo>
                  <a:pt x="7283283" y="770593"/>
                </a:lnTo>
                <a:lnTo>
                  <a:pt x="7299894" y="759394"/>
                </a:lnTo>
                <a:lnTo>
                  <a:pt x="7311093" y="742783"/>
                </a:lnTo>
                <a:lnTo>
                  <a:pt x="7315200" y="722439"/>
                </a:lnTo>
                <a:lnTo>
                  <a:pt x="7315200" y="52260"/>
                </a:lnTo>
                <a:lnTo>
                  <a:pt x="7311093" y="31916"/>
                </a:lnTo>
                <a:lnTo>
                  <a:pt x="7299894" y="15305"/>
                </a:lnTo>
                <a:lnTo>
                  <a:pt x="7283283" y="4106"/>
                </a:lnTo>
                <a:lnTo>
                  <a:pt x="7262939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矩形 17"/>
          <p:cNvSpPr/>
          <p:nvPr/>
        </p:nvSpPr>
        <p:spPr>
          <a:xfrm>
            <a:off x="632222" y="5294080"/>
            <a:ext cx="7917873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3760"/>
              </a:lnSpc>
            </a:pPr>
            <a:r>
              <a:rPr lang="en-US" altLang="zh-CN" sz="2000" spc="10" dirty="0" smtClean="0">
                <a:solidFill>
                  <a:srgbClr val="C2D69C"/>
                </a:solidFill>
                <a:latin typeface="Trebuchet MS"/>
                <a:cs typeface="Trebuchet MS"/>
              </a:rPr>
              <a:t>The drop in Shore-MT(ELEDA) is due to the assignment of TID </a:t>
            </a:r>
            <a:endParaRPr lang="en-US" altLang="zh-CN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8668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5" grpId="0"/>
      <p:bldP spid="5" grpId="1"/>
      <p:bldP spid="17" grpId="0" animBg="1"/>
      <p:bldP spid="17" grpId="1" animBg="1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0810" y="6492875"/>
            <a:ext cx="2057400" cy="365125"/>
          </a:xfrm>
        </p:spPr>
        <p:txBody>
          <a:bodyPr/>
          <a:lstStyle/>
          <a:p>
            <a:fld id="{12DFAB74-AF77-42F3-A9B9-5F139481926E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93982" y="6492875"/>
            <a:ext cx="2057400" cy="365125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01427" y="2350169"/>
            <a:ext cx="696992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NVRAM-AWARE LOGGING IN TRANSACTION SYSTEMS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object 3"/>
          <p:cNvSpPr/>
          <p:nvPr/>
        </p:nvSpPr>
        <p:spPr>
          <a:xfrm flipV="1">
            <a:off x="477921" y="3271988"/>
            <a:ext cx="7150100" cy="45719"/>
          </a:xfrm>
          <a:custGeom>
            <a:avLst/>
            <a:gdLst/>
            <a:ahLst/>
            <a:cxnLst/>
            <a:rect l="l" t="t" r="r" b="b"/>
            <a:pathLst>
              <a:path w="7886700">
                <a:moveTo>
                  <a:pt x="0" y="0"/>
                </a:moveTo>
                <a:lnTo>
                  <a:pt x="7886700" y="0"/>
                </a:lnTo>
              </a:path>
            </a:pathLst>
          </a:custGeom>
          <a:ln w="5080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8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4965355" cy="69246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LOGGING BOTTLENECKS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483549" y="2861090"/>
            <a:ext cx="789640" cy="584610"/>
            <a:chOff x="4902200" y="3340100"/>
            <a:chExt cx="800100" cy="800100"/>
          </a:xfrm>
        </p:grpSpPr>
        <p:sp>
          <p:nvSpPr>
            <p:cNvPr id="18" name="object 2"/>
            <p:cNvSpPr/>
            <p:nvPr/>
          </p:nvSpPr>
          <p:spPr>
            <a:xfrm rot="16200000">
              <a:off x="4902200" y="3340100"/>
              <a:ext cx="800100" cy="800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矩形 18"/>
            <p:cNvSpPr/>
            <p:nvPr/>
          </p:nvSpPr>
          <p:spPr>
            <a:xfrm>
              <a:off x="5105400" y="3498850"/>
              <a:ext cx="381000" cy="4699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object 45"/>
          <p:cNvSpPr txBox="1"/>
          <p:nvPr/>
        </p:nvSpPr>
        <p:spPr>
          <a:xfrm>
            <a:off x="6467507" y="3001179"/>
            <a:ext cx="789640" cy="28212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280"/>
              </a:spcBef>
            </a:pPr>
            <a:r>
              <a:rPr lang="en-US" sz="1600" spc="15" dirty="0" smtClean="0">
                <a:solidFill>
                  <a:schemeClr val="bg1"/>
                </a:solidFill>
                <a:latin typeface="Trebuchet MS"/>
                <a:cs typeface="Trebuchet MS"/>
              </a:rPr>
              <a:t>HDD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" name="object 5"/>
          <p:cNvSpPr/>
          <p:nvPr/>
        </p:nvSpPr>
        <p:spPr>
          <a:xfrm>
            <a:off x="2132112" y="2939470"/>
            <a:ext cx="788181" cy="390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627927" y="1415219"/>
            <a:ext cx="438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" dirty="0">
                <a:solidFill>
                  <a:srgbClr val="595959"/>
                </a:solidFill>
                <a:latin typeface="Trebuchet MS"/>
                <a:cs typeface="Trebuchet MS"/>
              </a:rPr>
              <a:t>T1</a:t>
            </a:r>
            <a:endParaRPr lang="zh-CN" altLang="en-US" dirty="0"/>
          </a:p>
        </p:txBody>
      </p:sp>
      <p:grpSp>
        <p:nvGrpSpPr>
          <p:cNvPr id="282" name="Group 1620"/>
          <p:cNvGrpSpPr>
            <a:grpSpLocks/>
          </p:cNvGrpSpPr>
          <p:nvPr/>
        </p:nvGrpSpPr>
        <p:grpSpPr bwMode="auto">
          <a:xfrm>
            <a:off x="1025636" y="1532030"/>
            <a:ext cx="481541" cy="176863"/>
            <a:chOff x="1119" y="2928"/>
            <a:chExt cx="415" cy="143"/>
          </a:xfrm>
        </p:grpSpPr>
        <p:grpSp>
          <p:nvGrpSpPr>
            <p:cNvPr id="283" name="Group 1621"/>
            <p:cNvGrpSpPr>
              <a:grpSpLocks noChangeAspect="1"/>
            </p:cNvGrpSpPr>
            <p:nvPr/>
          </p:nvGrpSpPr>
          <p:grpSpPr bwMode="auto">
            <a:xfrm flipH="1">
              <a:off x="1119" y="2928"/>
              <a:ext cx="59" cy="143"/>
              <a:chOff x="1296" y="2161"/>
              <a:chExt cx="658" cy="563"/>
            </a:xfrm>
          </p:grpSpPr>
          <p:sp>
            <p:nvSpPr>
              <p:cNvPr id="302" name="Arc 1622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3" name="Arc 1623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4" name="Group 1624"/>
            <p:cNvGrpSpPr>
              <a:grpSpLocks noChangeAspect="1"/>
            </p:cNvGrpSpPr>
            <p:nvPr/>
          </p:nvGrpSpPr>
          <p:grpSpPr bwMode="auto">
            <a:xfrm>
              <a:off x="1174" y="2928"/>
              <a:ext cx="59" cy="143"/>
              <a:chOff x="1296" y="2161"/>
              <a:chExt cx="658" cy="563"/>
            </a:xfrm>
          </p:grpSpPr>
          <p:sp>
            <p:nvSpPr>
              <p:cNvPr id="300" name="Arc 1625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1" name="Arc 1626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5" name="Group 1627"/>
            <p:cNvGrpSpPr>
              <a:grpSpLocks noChangeAspect="1"/>
            </p:cNvGrpSpPr>
            <p:nvPr/>
          </p:nvGrpSpPr>
          <p:grpSpPr bwMode="auto">
            <a:xfrm flipH="1">
              <a:off x="1236" y="2928"/>
              <a:ext cx="59" cy="143"/>
              <a:chOff x="1296" y="2161"/>
              <a:chExt cx="658" cy="563"/>
            </a:xfrm>
          </p:grpSpPr>
          <p:sp>
            <p:nvSpPr>
              <p:cNvPr id="298" name="Arc 1628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9" name="Arc 1629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6" name="Group 1630"/>
            <p:cNvGrpSpPr>
              <a:grpSpLocks noChangeAspect="1"/>
            </p:cNvGrpSpPr>
            <p:nvPr/>
          </p:nvGrpSpPr>
          <p:grpSpPr bwMode="auto">
            <a:xfrm>
              <a:off x="1293" y="2928"/>
              <a:ext cx="59" cy="143"/>
              <a:chOff x="1296" y="2161"/>
              <a:chExt cx="658" cy="563"/>
            </a:xfrm>
          </p:grpSpPr>
          <p:sp>
            <p:nvSpPr>
              <p:cNvPr id="296" name="Arc 1631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7" name="Arc 1632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7" name="Group 1633"/>
            <p:cNvGrpSpPr>
              <a:grpSpLocks noChangeAspect="1"/>
            </p:cNvGrpSpPr>
            <p:nvPr/>
          </p:nvGrpSpPr>
          <p:grpSpPr bwMode="auto">
            <a:xfrm flipH="1">
              <a:off x="1358" y="2928"/>
              <a:ext cx="59" cy="143"/>
              <a:chOff x="1296" y="2161"/>
              <a:chExt cx="658" cy="563"/>
            </a:xfrm>
          </p:grpSpPr>
          <p:sp>
            <p:nvSpPr>
              <p:cNvPr id="294" name="Arc 1634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5" name="Arc 1635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8" name="Group 1636"/>
            <p:cNvGrpSpPr>
              <a:grpSpLocks noChangeAspect="1"/>
            </p:cNvGrpSpPr>
            <p:nvPr/>
          </p:nvGrpSpPr>
          <p:grpSpPr bwMode="auto">
            <a:xfrm>
              <a:off x="1413" y="2928"/>
              <a:ext cx="59" cy="143"/>
              <a:chOff x="1296" y="2161"/>
              <a:chExt cx="658" cy="563"/>
            </a:xfrm>
          </p:grpSpPr>
          <p:sp>
            <p:nvSpPr>
              <p:cNvPr id="292" name="Arc 1637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3" name="Arc 1638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9" name="Group 1639"/>
            <p:cNvGrpSpPr>
              <a:grpSpLocks noChangeAspect="1"/>
            </p:cNvGrpSpPr>
            <p:nvPr/>
          </p:nvGrpSpPr>
          <p:grpSpPr bwMode="auto">
            <a:xfrm flipH="1">
              <a:off x="1475" y="2928"/>
              <a:ext cx="59" cy="143"/>
              <a:chOff x="1296" y="2161"/>
              <a:chExt cx="658" cy="563"/>
            </a:xfrm>
          </p:grpSpPr>
          <p:sp>
            <p:nvSpPr>
              <p:cNvPr id="290" name="Arc 1640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1" name="Arc 1641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pic>
        <p:nvPicPr>
          <p:cNvPr id="304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4842" y="1184624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" name="object 29"/>
          <p:cNvSpPr/>
          <p:nvPr/>
        </p:nvSpPr>
        <p:spPr>
          <a:xfrm>
            <a:off x="1518353" y="1454774"/>
            <a:ext cx="1143348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8CCC3"/>
          </a:solid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组合 44"/>
          <p:cNvGrpSpPr/>
          <p:nvPr/>
        </p:nvGrpSpPr>
        <p:grpSpPr>
          <a:xfrm>
            <a:off x="2542663" y="1184624"/>
            <a:ext cx="269620" cy="238001"/>
            <a:chOff x="2662978" y="2981333"/>
            <a:chExt cx="269620" cy="238001"/>
          </a:xfrm>
        </p:grpSpPr>
        <p:pic>
          <p:nvPicPr>
            <p:cNvPr id="306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308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1169528" y="2320144"/>
            <a:ext cx="697648" cy="176863"/>
            <a:chOff x="4365161" y="1936203"/>
            <a:chExt cx="697648" cy="176863"/>
          </a:xfrm>
        </p:grpSpPr>
        <p:grpSp>
          <p:nvGrpSpPr>
            <p:cNvPr id="310" name="Group 1539"/>
            <p:cNvGrpSpPr>
              <a:grpSpLocks/>
            </p:cNvGrpSpPr>
            <p:nvPr/>
          </p:nvGrpSpPr>
          <p:grpSpPr bwMode="auto">
            <a:xfrm>
              <a:off x="4365161" y="1936203"/>
              <a:ext cx="481541" cy="176863"/>
              <a:chOff x="1119" y="2928"/>
              <a:chExt cx="415" cy="143"/>
            </a:xfrm>
          </p:grpSpPr>
          <p:grpSp>
            <p:nvGrpSpPr>
              <p:cNvPr id="321" name="Group 1540"/>
              <p:cNvGrpSpPr>
                <a:grpSpLocks noChangeAspect="1"/>
              </p:cNvGrpSpPr>
              <p:nvPr/>
            </p:nvGrpSpPr>
            <p:grpSpPr bwMode="auto">
              <a:xfrm flipH="1">
                <a:off x="1119" y="2928"/>
                <a:ext cx="59" cy="143"/>
                <a:chOff x="1296" y="2161"/>
                <a:chExt cx="658" cy="563"/>
              </a:xfrm>
            </p:grpSpPr>
            <p:sp>
              <p:nvSpPr>
                <p:cNvPr id="340" name="Arc 154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41" name="Arc 154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2" name="Group 1543"/>
              <p:cNvGrpSpPr>
                <a:grpSpLocks noChangeAspect="1"/>
              </p:cNvGrpSpPr>
              <p:nvPr/>
            </p:nvGrpSpPr>
            <p:grpSpPr bwMode="auto">
              <a:xfrm>
                <a:off x="1174" y="2928"/>
                <a:ext cx="59" cy="143"/>
                <a:chOff x="1296" y="2161"/>
                <a:chExt cx="658" cy="563"/>
              </a:xfrm>
            </p:grpSpPr>
            <p:sp>
              <p:nvSpPr>
                <p:cNvPr id="338" name="Arc 154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9" name="Arc 154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3" name="Group 1546"/>
              <p:cNvGrpSpPr>
                <a:grpSpLocks noChangeAspect="1"/>
              </p:cNvGrpSpPr>
              <p:nvPr/>
            </p:nvGrpSpPr>
            <p:grpSpPr bwMode="auto">
              <a:xfrm flipH="1">
                <a:off x="1236" y="2928"/>
                <a:ext cx="59" cy="143"/>
                <a:chOff x="1296" y="2161"/>
                <a:chExt cx="658" cy="563"/>
              </a:xfrm>
            </p:grpSpPr>
            <p:sp>
              <p:nvSpPr>
                <p:cNvPr id="336" name="Arc 154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7" name="Arc 154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4" name="Group 1549"/>
              <p:cNvGrpSpPr>
                <a:grpSpLocks noChangeAspect="1"/>
              </p:cNvGrpSpPr>
              <p:nvPr/>
            </p:nvGrpSpPr>
            <p:grpSpPr bwMode="auto">
              <a:xfrm>
                <a:off x="1293" y="2928"/>
                <a:ext cx="59" cy="143"/>
                <a:chOff x="1296" y="2161"/>
                <a:chExt cx="658" cy="563"/>
              </a:xfrm>
            </p:grpSpPr>
            <p:sp>
              <p:nvSpPr>
                <p:cNvPr id="334" name="Arc 1550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5" name="Arc 1551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5" name="Group 1552"/>
              <p:cNvGrpSpPr>
                <a:grpSpLocks noChangeAspect="1"/>
              </p:cNvGrpSpPr>
              <p:nvPr/>
            </p:nvGrpSpPr>
            <p:grpSpPr bwMode="auto">
              <a:xfrm flipH="1">
                <a:off x="1358" y="2928"/>
                <a:ext cx="59" cy="143"/>
                <a:chOff x="1296" y="2161"/>
                <a:chExt cx="658" cy="563"/>
              </a:xfrm>
            </p:grpSpPr>
            <p:sp>
              <p:nvSpPr>
                <p:cNvPr id="332" name="Arc 1553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3" name="Arc 1554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6" name="Group 1555"/>
              <p:cNvGrpSpPr>
                <a:grpSpLocks noChangeAspect="1"/>
              </p:cNvGrpSpPr>
              <p:nvPr/>
            </p:nvGrpSpPr>
            <p:grpSpPr bwMode="auto">
              <a:xfrm>
                <a:off x="1413" y="2928"/>
                <a:ext cx="59" cy="143"/>
                <a:chOff x="1296" y="2161"/>
                <a:chExt cx="658" cy="563"/>
              </a:xfrm>
            </p:grpSpPr>
            <p:sp>
              <p:nvSpPr>
                <p:cNvPr id="330" name="Arc 1556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1" name="Arc 1557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7" name="Group 1558"/>
              <p:cNvGrpSpPr>
                <a:grpSpLocks noChangeAspect="1"/>
              </p:cNvGrpSpPr>
              <p:nvPr/>
            </p:nvGrpSpPr>
            <p:grpSpPr bwMode="auto">
              <a:xfrm flipH="1">
                <a:off x="1475" y="2928"/>
                <a:ext cx="59" cy="143"/>
                <a:chOff x="1296" y="2161"/>
                <a:chExt cx="658" cy="563"/>
              </a:xfrm>
            </p:grpSpPr>
            <p:sp>
              <p:nvSpPr>
                <p:cNvPr id="328" name="Arc 1559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9" name="Arc 1560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11" name="Group 1689"/>
            <p:cNvGrpSpPr>
              <a:grpSpLocks/>
            </p:cNvGrpSpPr>
            <p:nvPr/>
          </p:nvGrpSpPr>
          <p:grpSpPr bwMode="auto">
            <a:xfrm>
              <a:off x="4846694" y="1936203"/>
              <a:ext cx="216115" cy="176863"/>
              <a:chOff x="1264" y="2928"/>
              <a:chExt cx="193" cy="143"/>
            </a:xfrm>
          </p:grpSpPr>
          <p:grpSp>
            <p:nvGrpSpPr>
              <p:cNvPr id="312" name="Group 1680"/>
              <p:cNvGrpSpPr>
                <a:grpSpLocks noChangeAspect="1"/>
              </p:cNvGrpSpPr>
              <p:nvPr/>
            </p:nvGrpSpPr>
            <p:grpSpPr bwMode="auto">
              <a:xfrm>
                <a:off x="1264" y="2928"/>
                <a:ext cx="65" cy="143"/>
                <a:chOff x="1296" y="2161"/>
                <a:chExt cx="658" cy="563"/>
              </a:xfrm>
            </p:grpSpPr>
            <p:sp>
              <p:nvSpPr>
                <p:cNvPr id="319" name="Arc 168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0" name="Arc 168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3" name="Group 1683"/>
              <p:cNvGrpSpPr>
                <a:grpSpLocks noChangeAspect="1"/>
              </p:cNvGrpSpPr>
              <p:nvPr/>
            </p:nvGrpSpPr>
            <p:grpSpPr bwMode="auto">
              <a:xfrm flipH="1">
                <a:off x="1329" y="2928"/>
                <a:ext cx="63" cy="143"/>
                <a:chOff x="1296" y="2161"/>
                <a:chExt cx="658" cy="563"/>
              </a:xfrm>
            </p:grpSpPr>
            <p:sp>
              <p:nvSpPr>
                <p:cNvPr id="317" name="Arc 168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8" name="Arc 168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4" name="Group 1686"/>
              <p:cNvGrpSpPr>
                <a:grpSpLocks noChangeAspect="1"/>
              </p:cNvGrpSpPr>
              <p:nvPr/>
            </p:nvGrpSpPr>
            <p:grpSpPr bwMode="auto">
              <a:xfrm>
                <a:off x="1392" y="2928"/>
                <a:ext cx="65" cy="143"/>
                <a:chOff x="1296" y="2161"/>
                <a:chExt cx="658" cy="563"/>
              </a:xfrm>
            </p:grpSpPr>
            <p:sp>
              <p:nvSpPr>
                <p:cNvPr id="315" name="Arc 168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6" name="Arc 168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342" name="矩形 341"/>
          <p:cNvSpPr/>
          <p:nvPr/>
        </p:nvSpPr>
        <p:spPr>
          <a:xfrm>
            <a:off x="765955" y="2197327"/>
            <a:ext cx="438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T2</a:t>
            </a:r>
            <a:endParaRPr lang="zh-CN" altLang="en-US" dirty="0"/>
          </a:p>
        </p:txBody>
      </p:sp>
      <p:pic>
        <p:nvPicPr>
          <p:cNvPr id="343" name="Picture 18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7651" y="1957481"/>
            <a:ext cx="183594" cy="25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" name="object 29"/>
          <p:cNvSpPr/>
          <p:nvPr/>
        </p:nvSpPr>
        <p:spPr>
          <a:xfrm>
            <a:off x="1871672" y="2231191"/>
            <a:ext cx="790029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5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5589" y="1957481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6" name="object 29"/>
          <p:cNvSpPr/>
          <p:nvPr/>
        </p:nvSpPr>
        <p:spPr>
          <a:xfrm>
            <a:off x="2654080" y="2231191"/>
            <a:ext cx="539256" cy="343489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9C8C7"/>
          </a:solidFill>
          <a:ln w="381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7" name="组合 346"/>
          <p:cNvGrpSpPr/>
          <p:nvPr/>
        </p:nvGrpSpPr>
        <p:grpSpPr>
          <a:xfrm>
            <a:off x="2680566" y="1538644"/>
            <a:ext cx="697648" cy="176863"/>
            <a:chOff x="4365161" y="1936203"/>
            <a:chExt cx="697648" cy="176863"/>
          </a:xfrm>
        </p:grpSpPr>
        <p:grpSp>
          <p:nvGrpSpPr>
            <p:cNvPr id="348" name="Group 1539"/>
            <p:cNvGrpSpPr>
              <a:grpSpLocks/>
            </p:cNvGrpSpPr>
            <p:nvPr/>
          </p:nvGrpSpPr>
          <p:grpSpPr bwMode="auto">
            <a:xfrm>
              <a:off x="4365161" y="1936203"/>
              <a:ext cx="481541" cy="176863"/>
              <a:chOff x="1119" y="2928"/>
              <a:chExt cx="415" cy="143"/>
            </a:xfrm>
          </p:grpSpPr>
          <p:grpSp>
            <p:nvGrpSpPr>
              <p:cNvPr id="359" name="Group 1540"/>
              <p:cNvGrpSpPr>
                <a:grpSpLocks noChangeAspect="1"/>
              </p:cNvGrpSpPr>
              <p:nvPr/>
            </p:nvGrpSpPr>
            <p:grpSpPr bwMode="auto">
              <a:xfrm flipH="1">
                <a:off x="1119" y="2928"/>
                <a:ext cx="59" cy="143"/>
                <a:chOff x="1296" y="2161"/>
                <a:chExt cx="658" cy="563"/>
              </a:xfrm>
            </p:grpSpPr>
            <p:sp>
              <p:nvSpPr>
                <p:cNvPr id="378" name="Arc 154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9" name="Arc 154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0" name="Group 1543"/>
              <p:cNvGrpSpPr>
                <a:grpSpLocks noChangeAspect="1"/>
              </p:cNvGrpSpPr>
              <p:nvPr/>
            </p:nvGrpSpPr>
            <p:grpSpPr bwMode="auto">
              <a:xfrm>
                <a:off x="1174" y="2928"/>
                <a:ext cx="59" cy="143"/>
                <a:chOff x="1296" y="2161"/>
                <a:chExt cx="658" cy="563"/>
              </a:xfrm>
            </p:grpSpPr>
            <p:sp>
              <p:nvSpPr>
                <p:cNvPr id="376" name="Arc 154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7" name="Arc 154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1" name="Group 1546"/>
              <p:cNvGrpSpPr>
                <a:grpSpLocks noChangeAspect="1"/>
              </p:cNvGrpSpPr>
              <p:nvPr/>
            </p:nvGrpSpPr>
            <p:grpSpPr bwMode="auto">
              <a:xfrm flipH="1">
                <a:off x="1236" y="2928"/>
                <a:ext cx="59" cy="143"/>
                <a:chOff x="1296" y="2161"/>
                <a:chExt cx="658" cy="563"/>
              </a:xfrm>
            </p:grpSpPr>
            <p:sp>
              <p:nvSpPr>
                <p:cNvPr id="374" name="Arc 154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5" name="Arc 154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2" name="Group 1549"/>
              <p:cNvGrpSpPr>
                <a:grpSpLocks noChangeAspect="1"/>
              </p:cNvGrpSpPr>
              <p:nvPr/>
            </p:nvGrpSpPr>
            <p:grpSpPr bwMode="auto">
              <a:xfrm>
                <a:off x="1293" y="2928"/>
                <a:ext cx="59" cy="143"/>
                <a:chOff x="1296" y="2161"/>
                <a:chExt cx="658" cy="563"/>
              </a:xfrm>
            </p:grpSpPr>
            <p:sp>
              <p:nvSpPr>
                <p:cNvPr id="372" name="Arc 1550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3" name="Arc 1551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3" name="Group 1552"/>
              <p:cNvGrpSpPr>
                <a:grpSpLocks noChangeAspect="1"/>
              </p:cNvGrpSpPr>
              <p:nvPr/>
            </p:nvGrpSpPr>
            <p:grpSpPr bwMode="auto">
              <a:xfrm flipH="1">
                <a:off x="1358" y="2928"/>
                <a:ext cx="59" cy="143"/>
                <a:chOff x="1296" y="2161"/>
                <a:chExt cx="658" cy="563"/>
              </a:xfrm>
            </p:grpSpPr>
            <p:sp>
              <p:nvSpPr>
                <p:cNvPr id="370" name="Arc 1553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1" name="Arc 1554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4" name="Group 1555"/>
              <p:cNvGrpSpPr>
                <a:grpSpLocks noChangeAspect="1"/>
              </p:cNvGrpSpPr>
              <p:nvPr/>
            </p:nvGrpSpPr>
            <p:grpSpPr bwMode="auto">
              <a:xfrm>
                <a:off x="1413" y="2928"/>
                <a:ext cx="59" cy="143"/>
                <a:chOff x="1296" y="2161"/>
                <a:chExt cx="658" cy="563"/>
              </a:xfrm>
            </p:grpSpPr>
            <p:sp>
              <p:nvSpPr>
                <p:cNvPr id="368" name="Arc 1556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9" name="Arc 1557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5" name="Group 1558"/>
              <p:cNvGrpSpPr>
                <a:grpSpLocks noChangeAspect="1"/>
              </p:cNvGrpSpPr>
              <p:nvPr/>
            </p:nvGrpSpPr>
            <p:grpSpPr bwMode="auto">
              <a:xfrm flipH="1">
                <a:off x="1475" y="2928"/>
                <a:ext cx="59" cy="143"/>
                <a:chOff x="1296" y="2161"/>
                <a:chExt cx="658" cy="563"/>
              </a:xfrm>
            </p:grpSpPr>
            <p:sp>
              <p:nvSpPr>
                <p:cNvPr id="366" name="Arc 1559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7" name="Arc 1560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49" name="Group 1689"/>
            <p:cNvGrpSpPr>
              <a:grpSpLocks/>
            </p:cNvGrpSpPr>
            <p:nvPr/>
          </p:nvGrpSpPr>
          <p:grpSpPr bwMode="auto">
            <a:xfrm>
              <a:off x="4846694" y="1936203"/>
              <a:ext cx="216115" cy="176863"/>
              <a:chOff x="1264" y="2928"/>
              <a:chExt cx="193" cy="143"/>
            </a:xfrm>
          </p:grpSpPr>
          <p:grpSp>
            <p:nvGrpSpPr>
              <p:cNvPr id="350" name="Group 1680"/>
              <p:cNvGrpSpPr>
                <a:grpSpLocks noChangeAspect="1"/>
              </p:cNvGrpSpPr>
              <p:nvPr/>
            </p:nvGrpSpPr>
            <p:grpSpPr bwMode="auto">
              <a:xfrm>
                <a:off x="1264" y="2928"/>
                <a:ext cx="65" cy="143"/>
                <a:chOff x="1296" y="2161"/>
                <a:chExt cx="658" cy="563"/>
              </a:xfrm>
            </p:grpSpPr>
            <p:sp>
              <p:nvSpPr>
                <p:cNvPr id="357" name="Arc 168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8" name="Arc 168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51" name="Group 1683"/>
              <p:cNvGrpSpPr>
                <a:grpSpLocks noChangeAspect="1"/>
              </p:cNvGrpSpPr>
              <p:nvPr/>
            </p:nvGrpSpPr>
            <p:grpSpPr bwMode="auto">
              <a:xfrm flipH="1">
                <a:off x="1329" y="2928"/>
                <a:ext cx="63" cy="143"/>
                <a:chOff x="1296" y="2161"/>
                <a:chExt cx="658" cy="563"/>
              </a:xfrm>
            </p:grpSpPr>
            <p:sp>
              <p:nvSpPr>
                <p:cNvPr id="355" name="Arc 168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6" name="Arc 168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52" name="Group 1686"/>
              <p:cNvGrpSpPr>
                <a:grpSpLocks noChangeAspect="1"/>
              </p:cNvGrpSpPr>
              <p:nvPr/>
            </p:nvGrpSpPr>
            <p:grpSpPr bwMode="auto">
              <a:xfrm>
                <a:off x="1392" y="2928"/>
                <a:ext cx="65" cy="143"/>
                <a:chOff x="1296" y="2161"/>
                <a:chExt cx="658" cy="563"/>
              </a:xfrm>
            </p:grpSpPr>
            <p:sp>
              <p:nvSpPr>
                <p:cNvPr id="353" name="Arc 168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4" name="Arc 168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380" name="object 29"/>
          <p:cNvSpPr/>
          <p:nvPr/>
        </p:nvSpPr>
        <p:spPr>
          <a:xfrm>
            <a:off x="3394184" y="1463028"/>
            <a:ext cx="539256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6C1B9"/>
          </a:solidFill>
          <a:ln w="381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1" name="组合 380"/>
          <p:cNvGrpSpPr/>
          <p:nvPr/>
        </p:nvGrpSpPr>
        <p:grpSpPr>
          <a:xfrm>
            <a:off x="3226581" y="2365467"/>
            <a:ext cx="697648" cy="176863"/>
            <a:chOff x="4365161" y="1936203"/>
            <a:chExt cx="697648" cy="176863"/>
          </a:xfrm>
        </p:grpSpPr>
        <p:grpSp>
          <p:nvGrpSpPr>
            <p:cNvPr id="382" name="Group 1539"/>
            <p:cNvGrpSpPr>
              <a:grpSpLocks/>
            </p:cNvGrpSpPr>
            <p:nvPr/>
          </p:nvGrpSpPr>
          <p:grpSpPr bwMode="auto">
            <a:xfrm>
              <a:off x="4365161" y="1936203"/>
              <a:ext cx="481541" cy="176863"/>
              <a:chOff x="1119" y="2928"/>
              <a:chExt cx="415" cy="143"/>
            </a:xfrm>
          </p:grpSpPr>
          <p:grpSp>
            <p:nvGrpSpPr>
              <p:cNvPr id="393" name="Group 1540"/>
              <p:cNvGrpSpPr>
                <a:grpSpLocks noChangeAspect="1"/>
              </p:cNvGrpSpPr>
              <p:nvPr/>
            </p:nvGrpSpPr>
            <p:grpSpPr bwMode="auto">
              <a:xfrm flipH="1">
                <a:off x="1119" y="2928"/>
                <a:ext cx="59" cy="143"/>
                <a:chOff x="1296" y="2161"/>
                <a:chExt cx="658" cy="563"/>
              </a:xfrm>
            </p:grpSpPr>
            <p:sp>
              <p:nvSpPr>
                <p:cNvPr id="412" name="Arc 154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3" name="Arc 154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4" name="Group 1543"/>
              <p:cNvGrpSpPr>
                <a:grpSpLocks noChangeAspect="1"/>
              </p:cNvGrpSpPr>
              <p:nvPr/>
            </p:nvGrpSpPr>
            <p:grpSpPr bwMode="auto">
              <a:xfrm>
                <a:off x="1174" y="2928"/>
                <a:ext cx="59" cy="143"/>
                <a:chOff x="1296" y="2161"/>
                <a:chExt cx="658" cy="563"/>
              </a:xfrm>
            </p:grpSpPr>
            <p:sp>
              <p:nvSpPr>
                <p:cNvPr id="410" name="Arc 154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1" name="Arc 154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5" name="Group 1546"/>
              <p:cNvGrpSpPr>
                <a:grpSpLocks noChangeAspect="1"/>
              </p:cNvGrpSpPr>
              <p:nvPr/>
            </p:nvGrpSpPr>
            <p:grpSpPr bwMode="auto">
              <a:xfrm flipH="1">
                <a:off x="1236" y="2928"/>
                <a:ext cx="59" cy="143"/>
                <a:chOff x="1296" y="2161"/>
                <a:chExt cx="658" cy="563"/>
              </a:xfrm>
            </p:grpSpPr>
            <p:sp>
              <p:nvSpPr>
                <p:cNvPr id="408" name="Arc 154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9" name="Arc 154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6" name="Group 1549"/>
              <p:cNvGrpSpPr>
                <a:grpSpLocks noChangeAspect="1"/>
              </p:cNvGrpSpPr>
              <p:nvPr/>
            </p:nvGrpSpPr>
            <p:grpSpPr bwMode="auto">
              <a:xfrm>
                <a:off x="1293" y="2928"/>
                <a:ext cx="59" cy="143"/>
                <a:chOff x="1296" y="2161"/>
                <a:chExt cx="658" cy="563"/>
              </a:xfrm>
            </p:grpSpPr>
            <p:sp>
              <p:nvSpPr>
                <p:cNvPr id="406" name="Arc 1550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7" name="Arc 1551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7" name="Group 1552"/>
              <p:cNvGrpSpPr>
                <a:grpSpLocks noChangeAspect="1"/>
              </p:cNvGrpSpPr>
              <p:nvPr/>
            </p:nvGrpSpPr>
            <p:grpSpPr bwMode="auto">
              <a:xfrm flipH="1">
                <a:off x="1358" y="2928"/>
                <a:ext cx="59" cy="143"/>
                <a:chOff x="1296" y="2161"/>
                <a:chExt cx="658" cy="563"/>
              </a:xfrm>
            </p:grpSpPr>
            <p:sp>
              <p:nvSpPr>
                <p:cNvPr id="404" name="Arc 1553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5" name="Arc 1554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8" name="Group 1555"/>
              <p:cNvGrpSpPr>
                <a:grpSpLocks noChangeAspect="1"/>
              </p:cNvGrpSpPr>
              <p:nvPr/>
            </p:nvGrpSpPr>
            <p:grpSpPr bwMode="auto">
              <a:xfrm>
                <a:off x="1413" y="2928"/>
                <a:ext cx="59" cy="143"/>
                <a:chOff x="1296" y="2161"/>
                <a:chExt cx="658" cy="563"/>
              </a:xfrm>
            </p:grpSpPr>
            <p:sp>
              <p:nvSpPr>
                <p:cNvPr id="402" name="Arc 1556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3" name="Arc 1557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9" name="Group 1558"/>
              <p:cNvGrpSpPr>
                <a:grpSpLocks noChangeAspect="1"/>
              </p:cNvGrpSpPr>
              <p:nvPr/>
            </p:nvGrpSpPr>
            <p:grpSpPr bwMode="auto">
              <a:xfrm flipH="1">
                <a:off x="1475" y="2928"/>
                <a:ext cx="59" cy="143"/>
                <a:chOff x="1296" y="2161"/>
                <a:chExt cx="658" cy="563"/>
              </a:xfrm>
            </p:grpSpPr>
            <p:sp>
              <p:nvSpPr>
                <p:cNvPr id="400" name="Arc 1559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1" name="Arc 1560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83" name="Group 1689"/>
            <p:cNvGrpSpPr>
              <a:grpSpLocks/>
            </p:cNvGrpSpPr>
            <p:nvPr/>
          </p:nvGrpSpPr>
          <p:grpSpPr bwMode="auto">
            <a:xfrm>
              <a:off x="4846694" y="1936203"/>
              <a:ext cx="216115" cy="176863"/>
              <a:chOff x="1264" y="2928"/>
              <a:chExt cx="193" cy="143"/>
            </a:xfrm>
          </p:grpSpPr>
          <p:grpSp>
            <p:nvGrpSpPr>
              <p:cNvPr id="384" name="Group 1680"/>
              <p:cNvGrpSpPr>
                <a:grpSpLocks noChangeAspect="1"/>
              </p:cNvGrpSpPr>
              <p:nvPr/>
            </p:nvGrpSpPr>
            <p:grpSpPr bwMode="auto">
              <a:xfrm>
                <a:off x="1264" y="2928"/>
                <a:ext cx="65" cy="143"/>
                <a:chOff x="1296" y="2161"/>
                <a:chExt cx="658" cy="563"/>
              </a:xfrm>
            </p:grpSpPr>
            <p:sp>
              <p:nvSpPr>
                <p:cNvPr id="391" name="Arc 168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2" name="Arc 168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85" name="Group 1683"/>
              <p:cNvGrpSpPr>
                <a:grpSpLocks noChangeAspect="1"/>
              </p:cNvGrpSpPr>
              <p:nvPr/>
            </p:nvGrpSpPr>
            <p:grpSpPr bwMode="auto">
              <a:xfrm flipH="1">
                <a:off x="1329" y="2928"/>
                <a:ext cx="63" cy="143"/>
                <a:chOff x="1296" y="2161"/>
                <a:chExt cx="658" cy="563"/>
              </a:xfrm>
            </p:grpSpPr>
            <p:sp>
              <p:nvSpPr>
                <p:cNvPr id="389" name="Arc 168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0" name="Arc 168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86" name="Group 1686"/>
              <p:cNvGrpSpPr>
                <a:grpSpLocks noChangeAspect="1"/>
              </p:cNvGrpSpPr>
              <p:nvPr/>
            </p:nvGrpSpPr>
            <p:grpSpPr bwMode="auto">
              <a:xfrm>
                <a:off x="1392" y="2928"/>
                <a:ext cx="65" cy="143"/>
                <a:chOff x="1296" y="2161"/>
                <a:chExt cx="658" cy="563"/>
              </a:xfrm>
            </p:grpSpPr>
            <p:sp>
              <p:nvSpPr>
                <p:cNvPr id="387" name="Arc 168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8" name="Arc 168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cxnSp>
        <p:nvCxnSpPr>
          <p:cNvPr id="34" name="肘形连接符 33"/>
          <p:cNvCxnSpPr/>
          <p:nvPr/>
        </p:nvCxnSpPr>
        <p:spPr>
          <a:xfrm>
            <a:off x="3949410" y="1599885"/>
            <a:ext cx="2090534" cy="21733"/>
          </a:xfrm>
          <a:prstGeom prst="bentConnector3">
            <a:avLst>
              <a:gd name="adj1" fmla="val 50000"/>
            </a:avLst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组合 414"/>
          <p:cNvGrpSpPr/>
          <p:nvPr/>
        </p:nvGrpSpPr>
        <p:grpSpPr>
          <a:xfrm>
            <a:off x="6105431" y="1346676"/>
            <a:ext cx="1360599" cy="1205367"/>
            <a:chOff x="5045860" y="4946780"/>
            <a:chExt cx="1360599" cy="1205367"/>
          </a:xfrm>
        </p:grpSpPr>
        <p:grpSp>
          <p:nvGrpSpPr>
            <p:cNvPr id="416" name="组合 415"/>
            <p:cNvGrpSpPr/>
            <p:nvPr/>
          </p:nvGrpSpPr>
          <p:grpSpPr>
            <a:xfrm>
              <a:off x="5053880" y="5656542"/>
              <a:ext cx="1352579" cy="340443"/>
              <a:chOff x="6454709" y="4893975"/>
              <a:chExt cx="1352579" cy="340443"/>
            </a:xfrm>
          </p:grpSpPr>
          <p:sp>
            <p:nvSpPr>
              <p:cNvPr id="423" name="object 29"/>
              <p:cNvSpPr/>
              <p:nvPr/>
            </p:nvSpPr>
            <p:spPr>
              <a:xfrm>
                <a:off x="6454709" y="4893975"/>
                <a:ext cx="135257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C8CCC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4" name="object 36"/>
              <p:cNvSpPr txBox="1"/>
              <p:nvPr/>
            </p:nvSpPr>
            <p:spPr>
              <a:xfrm>
                <a:off x="6472109" y="4910307"/>
                <a:ext cx="1335179" cy="307777"/>
              </a:xfrm>
              <a:prstGeom prst="rect">
                <a:avLst/>
              </a:prstGeom>
              <a:solidFill>
                <a:srgbClr val="C6C1B9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2365"/>
                  </a:lnSpc>
                </a:pPr>
                <a:r>
                  <a:rPr lang="en-US" sz="1200" spc="-15" dirty="0" err="1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lsn</a:t>
                </a:r>
                <a:r>
                  <a:rPr lang="en-US" sz="1200" spc="-15" dirty="0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=3</a:t>
                </a:r>
                <a:r>
                  <a:rPr lang="en-US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, T1, </a:t>
                </a:r>
                <a:r>
                  <a:rPr lang="en-US" altLang="zh-CN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commit</a:t>
                </a:r>
                <a:endParaRPr sz="1200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417" name="组合 416"/>
            <p:cNvGrpSpPr/>
            <p:nvPr/>
          </p:nvGrpSpPr>
          <p:grpSpPr>
            <a:xfrm>
              <a:off x="5045860" y="5298231"/>
              <a:ext cx="1352579" cy="340443"/>
              <a:chOff x="6454709" y="4893975"/>
              <a:chExt cx="1352579" cy="340443"/>
            </a:xfrm>
          </p:grpSpPr>
          <p:sp>
            <p:nvSpPr>
              <p:cNvPr id="421" name="object 29"/>
              <p:cNvSpPr/>
              <p:nvPr/>
            </p:nvSpPr>
            <p:spPr>
              <a:xfrm>
                <a:off x="6454709" y="4893975"/>
                <a:ext cx="135257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A9C8C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2" name="object 36"/>
              <p:cNvSpPr txBox="1"/>
              <p:nvPr/>
            </p:nvSpPr>
            <p:spPr>
              <a:xfrm>
                <a:off x="6472109" y="4910307"/>
                <a:ext cx="1335179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2365"/>
                  </a:lnSpc>
                </a:pPr>
                <a:r>
                  <a:rPr lang="en-US" sz="1200" spc="-15" dirty="0" err="1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lsn</a:t>
                </a:r>
                <a:r>
                  <a:rPr lang="en-US" sz="1200" spc="-15" dirty="0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=2</a:t>
                </a:r>
                <a:r>
                  <a:rPr lang="en-US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, T1, B=150</a:t>
                </a:r>
                <a:endParaRPr sz="1200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418" name="object 29"/>
            <p:cNvSpPr/>
            <p:nvPr/>
          </p:nvSpPr>
          <p:spPr>
            <a:xfrm>
              <a:off x="5045860" y="4946781"/>
              <a:ext cx="1352579" cy="340443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30"/>
            <p:cNvSpPr/>
            <p:nvPr/>
          </p:nvSpPr>
          <p:spPr>
            <a:xfrm>
              <a:off x="5045860" y="4946780"/>
              <a:ext cx="1352579" cy="1205367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0"/>
                  </a:moveTo>
                  <a:lnTo>
                    <a:pt x="673100" y="0"/>
                  </a:lnTo>
                  <a:lnTo>
                    <a:pt x="6731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36"/>
            <p:cNvSpPr txBox="1"/>
            <p:nvPr/>
          </p:nvSpPr>
          <p:spPr>
            <a:xfrm>
              <a:off x="5063261" y="4963113"/>
              <a:ext cx="133517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65"/>
                </a:lnSpc>
              </a:pPr>
              <a:r>
                <a:rPr lang="en-US" sz="1200" spc="-15" dirty="0" err="1" smtClean="0">
                  <a:solidFill>
                    <a:srgbClr val="AD4552"/>
                  </a:solidFill>
                  <a:latin typeface="Trebuchet MS"/>
                  <a:cs typeface="Trebuchet MS"/>
                </a:rPr>
                <a:t>lsn</a:t>
              </a:r>
              <a:r>
                <a:rPr lang="en-US" sz="1200" spc="-15" dirty="0" smtClean="0">
                  <a:solidFill>
                    <a:srgbClr val="AD4552"/>
                  </a:solidFill>
                  <a:latin typeface="Trebuchet MS"/>
                  <a:cs typeface="Trebuchet MS"/>
                </a:rPr>
                <a:t>=1</a:t>
              </a:r>
              <a:r>
                <a:rPr lang="en-US" sz="1200" spc="-15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, T1, A=0</a:t>
              </a:r>
              <a:endParaRPr sz="1200" dirty="0">
                <a:latin typeface="Trebuchet MS"/>
                <a:cs typeface="Trebuchet MS"/>
              </a:endParaRPr>
            </a:p>
          </p:txBody>
        </p:sp>
      </p:grpSp>
      <p:sp>
        <p:nvSpPr>
          <p:cNvPr id="425" name="矩形 424"/>
          <p:cNvSpPr/>
          <p:nvPr/>
        </p:nvSpPr>
        <p:spPr>
          <a:xfrm>
            <a:off x="6374743" y="2611256"/>
            <a:ext cx="82586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Log File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426" name="Group 1819"/>
          <p:cNvGrpSpPr>
            <a:grpSpLocks/>
          </p:cNvGrpSpPr>
          <p:nvPr/>
        </p:nvGrpSpPr>
        <p:grpSpPr bwMode="auto">
          <a:xfrm>
            <a:off x="4832179" y="1404886"/>
            <a:ext cx="269620" cy="415956"/>
            <a:chOff x="2640" y="1824"/>
            <a:chExt cx="240" cy="336"/>
          </a:xfrm>
        </p:grpSpPr>
        <p:sp>
          <p:nvSpPr>
            <p:cNvPr id="427" name="AutoShape 1820"/>
            <p:cNvSpPr>
              <a:spLocks noChangeArrowheads="1"/>
            </p:cNvSpPr>
            <p:nvPr/>
          </p:nvSpPr>
          <p:spPr bwMode="auto">
            <a:xfrm>
              <a:off x="2640" y="1824"/>
              <a:ext cx="240" cy="336"/>
            </a:xfrm>
            <a:prstGeom prst="parallelogram">
              <a:avLst>
                <a:gd name="adj" fmla="val 69583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28" name="Line 1821"/>
            <p:cNvSpPr>
              <a:spLocks noChangeShapeType="1"/>
            </p:cNvSpPr>
            <p:nvPr/>
          </p:nvSpPr>
          <p:spPr bwMode="auto">
            <a:xfrm flipH="1">
              <a:off x="264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29" name="Line 1822"/>
            <p:cNvSpPr>
              <a:spLocks noChangeShapeType="1"/>
            </p:cNvSpPr>
            <p:nvPr/>
          </p:nvSpPr>
          <p:spPr bwMode="auto">
            <a:xfrm flipH="1">
              <a:off x="2736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430" name="矩形 429"/>
          <p:cNvSpPr/>
          <p:nvPr/>
        </p:nvSpPr>
        <p:spPr>
          <a:xfrm>
            <a:off x="3997176" y="1316166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Commit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431" name="object 29"/>
          <p:cNvSpPr/>
          <p:nvPr/>
        </p:nvSpPr>
        <p:spPr>
          <a:xfrm>
            <a:off x="3971757" y="2252420"/>
            <a:ext cx="539256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6C1B9"/>
          </a:solidFill>
          <a:ln w="381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526213" y="2455854"/>
            <a:ext cx="1513731" cy="0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Group 1819"/>
          <p:cNvGrpSpPr>
            <a:grpSpLocks/>
          </p:cNvGrpSpPr>
          <p:nvPr/>
        </p:nvGrpSpPr>
        <p:grpSpPr bwMode="auto">
          <a:xfrm>
            <a:off x="5057137" y="2252420"/>
            <a:ext cx="269620" cy="415956"/>
            <a:chOff x="2640" y="1824"/>
            <a:chExt cx="240" cy="336"/>
          </a:xfrm>
        </p:grpSpPr>
        <p:sp>
          <p:nvSpPr>
            <p:cNvPr id="433" name="AutoShape 1820"/>
            <p:cNvSpPr>
              <a:spLocks noChangeArrowheads="1"/>
            </p:cNvSpPr>
            <p:nvPr/>
          </p:nvSpPr>
          <p:spPr bwMode="auto">
            <a:xfrm>
              <a:off x="2640" y="1824"/>
              <a:ext cx="240" cy="336"/>
            </a:xfrm>
            <a:prstGeom prst="parallelogram">
              <a:avLst>
                <a:gd name="adj" fmla="val 69583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34" name="Line 1821"/>
            <p:cNvSpPr>
              <a:spLocks noChangeShapeType="1"/>
            </p:cNvSpPr>
            <p:nvPr/>
          </p:nvSpPr>
          <p:spPr bwMode="auto">
            <a:xfrm flipH="1">
              <a:off x="264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35" name="Line 1822"/>
            <p:cNvSpPr>
              <a:spLocks noChangeShapeType="1"/>
            </p:cNvSpPr>
            <p:nvPr/>
          </p:nvSpPr>
          <p:spPr bwMode="auto">
            <a:xfrm flipH="1">
              <a:off x="2736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436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20631" y="1183873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7" name="组合 436"/>
          <p:cNvGrpSpPr/>
          <p:nvPr/>
        </p:nvGrpSpPr>
        <p:grpSpPr>
          <a:xfrm>
            <a:off x="3830222" y="1175095"/>
            <a:ext cx="269620" cy="238001"/>
            <a:chOff x="2662978" y="2981333"/>
            <a:chExt cx="269620" cy="238001"/>
          </a:xfrm>
        </p:grpSpPr>
        <p:pic>
          <p:nvPicPr>
            <p:cNvPr id="438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9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40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41" name="组合 440"/>
          <p:cNvGrpSpPr/>
          <p:nvPr/>
        </p:nvGrpSpPr>
        <p:grpSpPr>
          <a:xfrm>
            <a:off x="3055415" y="1937437"/>
            <a:ext cx="269620" cy="238001"/>
            <a:chOff x="2662978" y="2981333"/>
            <a:chExt cx="269620" cy="238001"/>
          </a:xfrm>
        </p:grpSpPr>
        <p:pic>
          <p:nvPicPr>
            <p:cNvPr id="442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3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44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445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3340" y="1982587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6" name="组合 445"/>
          <p:cNvGrpSpPr/>
          <p:nvPr/>
        </p:nvGrpSpPr>
        <p:grpSpPr>
          <a:xfrm>
            <a:off x="4391403" y="1957481"/>
            <a:ext cx="269620" cy="238001"/>
            <a:chOff x="2662978" y="2981333"/>
            <a:chExt cx="269620" cy="238001"/>
          </a:xfrm>
        </p:grpSpPr>
        <p:pic>
          <p:nvPicPr>
            <p:cNvPr id="447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8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49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450" name="矩形 449"/>
          <p:cNvSpPr/>
          <p:nvPr/>
        </p:nvSpPr>
        <p:spPr>
          <a:xfrm>
            <a:off x="4451798" y="2178049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Commit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7373423" y="917403"/>
            <a:ext cx="1105017" cy="718409"/>
            <a:chOff x="7477696" y="2890574"/>
            <a:chExt cx="1105017" cy="718409"/>
          </a:xfrm>
        </p:grpSpPr>
        <p:sp>
          <p:nvSpPr>
            <p:cNvPr id="106" name="AutoShape 1831"/>
            <p:cNvSpPr>
              <a:spLocks noChangeArrowheads="1"/>
            </p:cNvSpPr>
            <p:nvPr/>
          </p:nvSpPr>
          <p:spPr bwMode="auto">
            <a:xfrm flipH="1">
              <a:off x="7477696" y="2925548"/>
              <a:ext cx="633659" cy="683435"/>
            </a:xfrm>
            <a:custGeom>
              <a:avLst/>
              <a:gdLst>
                <a:gd name="T0" fmla="*/ 167284 w 21600"/>
                <a:gd name="T1" fmla="*/ 873399 h 21600"/>
                <a:gd name="T2" fmla="*/ 465398 w 21600"/>
                <a:gd name="T3" fmla="*/ 934353 h 21600"/>
                <a:gd name="T4" fmla="*/ 240504 w 21600"/>
                <a:gd name="T5" fmla="*/ 784818 h 21600"/>
                <a:gd name="T6" fmla="*/ -109453 w 21600"/>
                <a:gd name="T7" fmla="*/ 611058 h 21600"/>
                <a:gd name="T8" fmla="*/ 31000 w 21600"/>
                <a:gd name="T9" fmla="*/ 398040 h 21600"/>
                <a:gd name="T10" fmla="*/ 236513 w 21600"/>
                <a:gd name="T11" fmla="*/ 54366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680" y="12325"/>
                  </a:moveTo>
                  <a:cubicBezTo>
                    <a:pt x="3395" y="16134"/>
                    <a:pt x="6662" y="18933"/>
                    <a:pt x="10535" y="19057"/>
                  </a:cubicBezTo>
                  <a:lnTo>
                    <a:pt x="10453" y="21594"/>
                  </a:lnTo>
                  <a:cubicBezTo>
                    <a:pt x="5391" y="21432"/>
                    <a:pt x="1121" y="17772"/>
                    <a:pt x="185" y="12794"/>
                  </a:cubicBezTo>
                  <a:lnTo>
                    <a:pt x="-2468" y="13293"/>
                  </a:lnTo>
                  <a:lnTo>
                    <a:pt x="699" y="8659"/>
                  </a:lnTo>
                  <a:lnTo>
                    <a:pt x="5333" y="11827"/>
                  </a:lnTo>
                  <a:lnTo>
                    <a:pt x="2680" y="12325"/>
                  </a:lnTo>
                  <a:close/>
                </a:path>
              </a:pathLst>
            </a:custGeom>
            <a:noFill/>
            <a:ln w="28575">
              <a:solidFill>
                <a:srgbClr val="4A4A4A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51" name="矩形 450"/>
            <p:cNvSpPr/>
            <p:nvPr/>
          </p:nvSpPr>
          <p:spPr>
            <a:xfrm>
              <a:off x="7944397" y="2890574"/>
              <a:ext cx="638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DONE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453" name="组合 452"/>
          <p:cNvGrpSpPr/>
          <p:nvPr/>
        </p:nvGrpSpPr>
        <p:grpSpPr>
          <a:xfrm>
            <a:off x="7396307" y="1761109"/>
            <a:ext cx="1105017" cy="718409"/>
            <a:chOff x="7477696" y="2890574"/>
            <a:chExt cx="1105017" cy="718409"/>
          </a:xfrm>
        </p:grpSpPr>
        <p:sp>
          <p:nvSpPr>
            <p:cNvPr id="454" name="AutoShape 1831"/>
            <p:cNvSpPr>
              <a:spLocks noChangeArrowheads="1"/>
            </p:cNvSpPr>
            <p:nvPr/>
          </p:nvSpPr>
          <p:spPr bwMode="auto">
            <a:xfrm flipH="1">
              <a:off x="7477696" y="2925548"/>
              <a:ext cx="633659" cy="683435"/>
            </a:xfrm>
            <a:custGeom>
              <a:avLst/>
              <a:gdLst>
                <a:gd name="T0" fmla="*/ 167284 w 21600"/>
                <a:gd name="T1" fmla="*/ 873399 h 21600"/>
                <a:gd name="T2" fmla="*/ 465398 w 21600"/>
                <a:gd name="T3" fmla="*/ 934353 h 21600"/>
                <a:gd name="T4" fmla="*/ 240504 w 21600"/>
                <a:gd name="T5" fmla="*/ 784818 h 21600"/>
                <a:gd name="T6" fmla="*/ -109453 w 21600"/>
                <a:gd name="T7" fmla="*/ 611058 h 21600"/>
                <a:gd name="T8" fmla="*/ 31000 w 21600"/>
                <a:gd name="T9" fmla="*/ 398040 h 21600"/>
                <a:gd name="T10" fmla="*/ 236513 w 21600"/>
                <a:gd name="T11" fmla="*/ 54366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680" y="12325"/>
                  </a:moveTo>
                  <a:cubicBezTo>
                    <a:pt x="3395" y="16134"/>
                    <a:pt x="6662" y="18933"/>
                    <a:pt x="10535" y="19057"/>
                  </a:cubicBezTo>
                  <a:lnTo>
                    <a:pt x="10453" y="21594"/>
                  </a:lnTo>
                  <a:cubicBezTo>
                    <a:pt x="5391" y="21432"/>
                    <a:pt x="1121" y="17772"/>
                    <a:pt x="185" y="12794"/>
                  </a:cubicBezTo>
                  <a:lnTo>
                    <a:pt x="-2468" y="13293"/>
                  </a:lnTo>
                  <a:lnTo>
                    <a:pt x="699" y="8659"/>
                  </a:lnTo>
                  <a:lnTo>
                    <a:pt x="5333" y="11827"/>
                  </a:lnTo>
                  <a:lnTo>
                    <a:pt x="2680" y="12325"/>
                  </a:lnTo>
                  <a:close/>
                </a:path>
              </a:pathLst>
            </a:custGeom>
            <a:noFill/>
            <a:ln w="28575">
              <a:solidFill>
                <a:srgbClr val="4A4A4A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7944397" y="2890574"/>
              <a:ext cx="638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DONE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</p:grpSp>
      <p:sp>
        <p:nvSpPr>
          <p:cNvPr id="192" name="object 5"/>
          <p:cNvSpPr txBox="1"/>
          <p:nvPr/>
        </p:nvSpPr>
        <p:spPr>
          <a:xfrm>
            <a:off x="943353" y="3746206"/>
            <a:ext cx="6896100" cy="1057982"/>
          </a:xfrm>
          <a:prstGeom prst="rect">
            <a:avLst/>
          </a:prstGeom>
          <a:solidFill>
            <a:srgbClr val="4A4A4A"/>
          </a:solidFill>
        </p:spPr>
        <p:txBody>
          <a:bodyPr vert="horz" wrap="square" lIns="0" tIns="723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70"/>
              </a:spcBef>
            </a:pPr>
            <a:r>
              <a:rPr lang="en-US" sz="2400" spc="25" dirty="0" smtClean="0">
                <a:solidFill>
                  <a:srgbClr val="A9C8C8"/>
                </a:solidFill>
                <a:latin typeface="Trebuchet MS"/>
                <a:cs typeface="Trebuchet MS"/>
              </a:rPr>
              <a:t>1. Multicore Scalability</a:t>
            </a:r>
            <a:endParaRPr sz="240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lang="en-US" altLang="zh-CN" sz="2000" spc="20" dirty="0" smtClean="0">
                <a:solidFill>
                  <a:srgbClr val="E77066"/>
                </a:solidFill>
                <a:latin typeface="Trebuchet MS"/>
                <a:cs typeface="Trebuchet MS"/>
              </a:rPr>
              <a:t>more transactions faces the serialization bottleneck when storing concurrently generated logs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93" name="object 6"/>
          <p:cNvSpPr txBox="1"/>
          <p:nvPr/>
        </p:nvSpPr>
        <p:spPr>
          <a:xfrm>
            <a:off x="943353" y="5008753"/>
            <a:ext cx="6896100" cy="1161215"/>
          </a:xfrm>
          <a:prstGeom prst="rect">
            <a:avLst/>
          </a:prstGeom>
          <a:solidFill>
            <a:srgbClr val="4A4A4A"/>
          </a:solidFill>
        </p:spPr>
        <p:txBody>
          <a:bodyPr vert="horz" wrap="square" lIns="0" tIns="5270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415"/>
              </a:spcBef>
            </a:pPr>
            <a:r>
              <a:rPr lang="en-US" sz="2400" spc="-15" dirty="0" smtClean="0">
                <a:solidFill>
                  <a:srgbClr val="FBE59E"/>
                </a:solidFill>
                <a:latin typeface="Trebuchet MS"/>
                <a:cs typeface="Trebuchet MS"/>
              </a:rPr>
              <a:t> 2. Synchronous I/O Delay</a:t>
            </a:r>
            <a:r>
              <a:rPr sz="2400" spc="-5" dirty="0" smtClean="0">
                <a:solidFill>
                  <a:srgbClr val="FBE59E"/>
                </a:solidFill>
                <a:latin typeface="Trebuchet MS"/>
                <a:cs typeface="Trebuchet MS"/>
              </a:rPr>
              <a:t>:</a:t>
            </a:r>
            <a:endParaRPr sz="2400" dirty="0">
              <a:latin typeface="Trebuchet MS"/>
              <a:cs typeface="Trebuchet MS"/>
            </a:endParaRPr>
          </a:p>
          <a:p>
            <a:pPr marR="635">
              <a:lnSpc>
                <a:spcPct val="100000"/>
              </a:lnSpc>
              <a:spcBef>
                <a:spcPts val="20"/>
              </a:spcBef>
            </a:pPr>
            <a:r>
              <a:rPr lang="en-US" sz="2400" spc="5" dirty="0" smtClean="0">
                <a:solidFill>
                  <a:srgbClr val="C2D69C"/>
                </a:solidFill>
                <a:latin typeface="Trebuchet MS"/>
                <a:cs typeface="Trebuchet MS"/>
              </a:rPr>
              <a:t>flushing a log buffer to stable storage by the WAL protocol incurs synchronous I/O delay</a:t>
            </a:r>
            <a:r>
              <a:rPr sz="2400" dirty="0" smtClean="0">
                <a:solidFill>
                  <a:srgbClr val="C2D69C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98" name="object 81"/>
          <p:cNvSpPr/>
          <p:nvPr/>
        </p:nvSpPr>
        <p:spPr>
          <a:xfrm>
            <a:off x="1743810" y="2648776"/>
            <a:ext cx="342900" cy="304800"/>
          </a:xfrm>
          <a:custGeom>
            <a:avLst/>
            <a:gdLst/>
            <a:ahLst/>
            <a:cxnLst/>
            <a:rect l="l" t="t" r="r" b="b"/>
            <a:pathLst>
              <a:path w="342900" h="304800">
                <a:moveTo>
                  <a:pt x="171450" y="0"/>
                </a:moveTo>
                <a:lnTo>
                  <a:pt x="125871" y="5444"/>
                </a:lnTo>
                <a:lnTo>
                  <a:pt x="84915" y="20808"/>
                </a:lnTo>
                <a:lnTo>
                  <a:pt x="50215" y="44638"/>
                </a:lnTo>
                <a:lnTo>
                  <a:pt x="23407" y="75483"/>
                </a:lnTo>
                <a:lnTo>
                  <a:pt x="6124" y="111887"/>
                </a:lnTo>
                <a:lnTo>
                  <a:pt x="0" y="152400"/>
                </a:lnTo>
                <a:lnTo>
                  <a:pt x="6124" y="192912"/>
                </a:lnTo>
                <a:lnTo>
                  <a:pt x="23407" y="229316"/>
                </a:lnTo>
                <a:lnTo>
                  <a:pt x="50215" y="260161"/>
                </a:lnTo>
                <a:lnTo>
                  <a:pt x="84915" y="283991"/>
                </a:lnTo>
                <a:lnTo>
                  <a:pt x="125871" y="299355"/>
                </a:lnTo>
                <a:lnTo>
                  <a:pt x="171450" y="304800"/>
                </a:lnTo>
                <a:lnTo>
                  <a:pt x="217028" y="299355"/>
                </a:lnTo>
                <a:lnTo>
                  <a:pt x="257984" y="283991"/>
                </a:lnTo>
                <a:lnTo>
                  <a:pt x="292684" y="260161"/>
                </a:lnTo>
                <a:lnTo>
                  <a:pt x="319492" y="229316"/>
                </a:lnTo>
                <a:lnTo>
                  <a:pt x="336775" y="192912"/>
                </a:lnTo>
                <a:lnTo>
                  <a:pt x="342900" y="152400"/>
                </a:lnTo>
                <a:lnTo>
                  <a:pt x="336775" y="111887"/>
                </a:lnTo>
                <a:lnTo>
                  <a:pt x="319492" y="75483"/>
                </a:lnTo>
                <a:lnTo>
                  <a:pt x="292684" y="44638"/>
                </a:lnTo>
                <a:lnTo>
                  <a:pt x="257984" y="20808"/>
                </a:lnTo>
                <a:lnTo>
                  <a:pt x="217028" y="5444"/>
                </a:lnTo>
                <a:lnTo>
                  <a:pt x="171450" y="0"/>
                </a:lnTo>
                <a:close/>
              </a:path>
            </a:pathLst>
          </a:custGeom>
          <a:solidFill>
            <a:srgbClr val="AD4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82"/>
          <p:cNvSpPr txBox="1"/>
          <p:nvPr/>
        </p:nvSpPr>
        <p:spPr>
          <a:xfrm>
            <a:off x="1837739" y="2634971"/>
            <a:ext cx="1587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0F0EA"/>
                </a:solidFill>
                <a:latin typeface="Trebuchet MS"/>
                <a:cs typeface="Trebuchet MS"/>
              </a:rPr>
              <a:t>1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00" name="object 83"/>
          <p:cNvSpPr/>
          <p:nvPr/>
        </p:nvSpPr>
        <p:spPr>
          <a:xfrm>
            <a:off x="5111464" y="1687354"/>
            <a:ext cx="342900" cy="317500"/>
          </a:xfrm>
          <a:custGeom>
            <a:avLst/>
            <a:gdLst/>
            <a:ahLst/>
            <a:cxnLst/>
            <a:rect l="l" t="t" r="r" b="b"/>
            <a:pathLst>
              <a:path w="342900" h="317500">
                <a:moveTo>
                  <a:pt x="171450" y="0"/>
                </a:moveTo>
                <a:lnTo>
                  <a:pt x="125871" y="5670"/>
                </a:lnTo>
                <a:lnTo>
                  <a:pt x="84915" y="21672"/>
                </a:lnTo>
                <a:lnTo>
                  <a:pt x="50215" y="46494"/>
                </a:lnTo>
                <a:lnTo>
                  <a:pt x="23407" y="78623"/>
                </a:lnTo>
                <a:lnTo>
                  <a:pt x="6124" y="116546"/>
                </a:lnTo>
                <a:lnTo>
                  <a:pt x="0" y="158750"/>
                </a:lnTo>
                <a:lnTo>
                  <a:pt x="6124" y="200953"/>
                </a:lnTo>
                <a:lnTo>
                  <a:pt x="23407" y="238876"/>
                </a:lnTo>
                <a:lnTo>
                  <a:pt x="50215" y="271005"/>
                </a:lnTo>
                <a:lnTo>
                  <a:pt x="84915" y="295827"/>
                </a:lnTo>
                <a:lnTo>
                  <a:pt x="125871" y="311829"/>
                </a:lnTo>
                <a:lnTo>
                  <a:pt x="171450" y="317500"/>
                </a:lnTo>
                <a:lnTo>
                  <a:pt x="217028" y="311829"/>
                </a:lnTo>
                <a:lnTo>
                  <a:pt x="257984" y="295827"/>
                </a:lnTo>
                <a:lnTo>
                  <a:pt x="292684" y="271005"/>
                </a:lnTo>
                <a:lnTo>
                  <a:pt x="319492" y="238876"/>
                </a:lnTo>
                <a:lnTo>
                  <a:pt x="336775" y="200953"/>
                </a:lnTo>
                <a:lnTo>
                  <a:pt x="342900" y="158750"/>
                </a:lnTo>
                <a:lnTo>
                  <a:pt x="336775" y="116546"/>
                </a:lnTo>
                <a:lnTo>
                  <a:pt x="319492" y="78623"/>
                </a:lnTo>
                <a:lnTo>
                  <a:pt x="292684" y="46494"/>
                </a:lnTo>
                <a:lnTo>
                  <a:pt x="257984" y="21672"/>
                </a:lnTo>
                <a:lnTo>
                  <a:pt x="217028" y="5670"/>
                </a:lnTo>
                <a:lnTo>
                  <a:pt x="171450" y="0"/>
                </a:lnTo>
                <a:close/>
              </a:path>
            </a:pathLst>
          </a:custGeom>
          <a:solidFill>
            <a:srgbClr val="AD4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84"/>
          <p:cNvSpPr txBox="1"/>
          <p:nvPr/>
        </p:nvSpPr>
        <p:spPr>
          <a:xfrm>
            <a:off x="5202268" y="1681372"/>
            <a:ext cx="1587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0F0EA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2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7780933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NON-VOLATILE MEMORY(NVM)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35" name="object 4"/>
          <p:cNvSpPr txBox="1"/>
          <p:nvPr/>
        </p:nvSpPr>
        <p:spPr>
          <a:xfrm>
            <a:off x="3556000" y="2273300"/>
            <a:ext cx="1828800" cy="609600"/>
          </a:xfrm>
          <a:prstGeom prst="rect">
            <a:avLst/>
          </a:prstGeom>
          <a:solidFill>
            <a:srgbClr val="C8CCC3"/>
          </a:solidFill>
        </p:spPr>
        <p:txBody>
          <a:bodyPr vert="horz" wrap="square" lIns="0" tIns="148590" rIns="0" bIns="0" rtlCol="0">
            <a:spAutoFit/>
          </a:bodyPr>
          <a:lstStyle/>
          <a:p>
            <a:pPr marR="13335" algn="ctr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solidFill>
                  <a:srgbClr val="4A4A4A"/>
                </a:solidFill>
                <a:latin typeface="Trebuchet MS"/>
                <a:cs typeface="Trebuchet MS"/>
              </a:rPr>
              <a:t>NVM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6" name="object 5"/>
          <p:cNvSpPr txBox="1"/>
          <p:nvPr/>
        </p:nvSpPr>
        <p:spPr>
          <a:xfrm>
            <a:off x="927100" y="2273300"/>
            <a:ext cx="1828800" cy="609600"/>
          </a:xfrm>
          <a:prstGeom prst="rect">
            <a:avLst/>
          </a:prstGeom>
          <a:solidFill>
            <a:srgbClr val="C8CCC3"/>
          </a:solidFill>
        </p:spPr>
        <p:txBody>
          <a:bodyPr vert="horz" wrap="square" lIns="0" tIns="148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solidFill>
                  <a:srgbClr val="4A4A4A"/>
                </a:solidFill>
                <a:latin typeface="Trebuchet MS"/>
                <a:cs typeface="Trebuchet MS"/>
              </a:rPr>
              <a:t>DRAM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7" name="object 6"/>
          <p:cNvSpPr/>
          <p:nvPr/>
        </p:nvSpPr>
        <p:spPr>
          <a:xfrm>
            <a:off x="1079500" y="1422400"/>
            <a:ext cx="1435100" cy="77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7"/>
          <p:cNvSpPr txBox="1"/>
          <p:nvPr/>
        </p:nvSpPr>
        <p:spPr>
          <a:xfrm>
            <a:off x="6070600" y="2273300"/>
            <a:ext cx="1828800" cy="609600"/>
          </a:xfrm>
          <a:prstGeom prst="rect">
            <a:avLst/>
          </a:prstGeom>
          <a:solidFill>
            <a:srgbClr val="C8CCC3"/>
          </a:solidFill>
        </p:spPr>
        <p:txBody>
          <a:bodyPr vert="horz" wrap="square" lIns="0" tIns="14859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170"/>
              </a:spcBef>
            </a:pPr>
            <a:r>
              <a:rPr sz="1800" spc="30" dirty="0">
                <a:solidFill>
                  <a:srgbClr val="4A4A4A"/>
                </a:solidFill>
                <a:latin typeface="Trebuchet MS"/>
                <a:cs typeface="Trebuchet MS"/>
              </a:rPr>
              <a:t>SSD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9" name="object 8"/>
          <p:cNvSpPr/>
          <p:nvPr/>
        </p:nvSpPr>
        <p:spPr>
          <a:xfrm>
            <a:off x="6426200" y="1346200"/>
            <a:ext cx="11176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9"/>
          <p:cNvSpPr txBox="1"/>
          <p:nvPr/>
        </p:nvSpPr>
        <p:spPr>
          <a:xfrm>
            <a:off x="927100" y="3048000"/>
            <a:ext cx="6972300" cy="425115"/>
          </a:xfrm>
          <a:prstGeom prst="rect">
            <a:avLst/>
          </a:prstGeom>
          <a:solidFill>
            <a:srgbClr val="4A4A4A"/>
          </a:solidFill>
        </p:spPr>
        <p:txBody>
          <a:bodyPr vert="horz" wrap="square" lIns="0" tIns="55244" rIns="0" bIns="0" rtlCol="0">
            <a:spAutoFit/>
          </a:bodyPr>
          <a:lstStyle/>
          <a:p>
            <a:pPr marL="727075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FBE59E"/>
                </a:solidFill>
                <a:latin typeface="Trebuchet MS"/>
                <a:cs typeface="Trebuchet MS"/>
              </a:rPr>
              <a:t>Like </a:t>
            </a:r>
            <a:r>
              <a:rPr sz="2400" dirty="0">
                <a:solidFill>
                  <a:srgbClr val="FBE59E"/>
                </a:solidFill>
                <a:latin typeface="Trebuchet MS"/>
                <a:cs typeface="Trebuchet MS"/>
              </a:rPr>
              <a:t>DRAM, low </a:t>
            </a:r>
            <a:r>
              <a:rPr sz="2400" spc="5" dirty="0">
                <a:solidFill>
                  <a:srgbClr val="FBE59E"/>
                </a:solidFill>
                <a:latin typeface="Trebuchet MS"/>
                <a:cs typeface="Trebuchet MS"/>
              </a:rPr>
              <a:t>latency </a:t>
            </a:r>
            <a:r>
              <a:rPr sz="2400" spc="-5" dirty="0">
                <a:solidFill>
                  <a:srgbClr val="FBE59E"/>
                </a:solidFill>
                <a:latin typeface="Trebuchet MS"/>
                <a:cs typeface="Trebuchet MS"/>
              </a:rPr>
              <a:t>loads </a:t>
            </a:r>
            <a:r>
              <a:rPr sz="2400" spc="5" dirty="0">
                <a:solidFill>
                  <a:srgbClr val="FBE59E"/>
                </a:solidFill>
                <a:latin typeface="Trebuchet MS"/>
                <a:cs typeface="Trebuchet MS"/>
              </a:rPr>
              <a:t>and</a:t>
            </a:r>
            <a:r>
              <a:rPr sz="2400" spc="-65" dirty="0">
                <a:solidFill>
                  <a:srgbClr val="FBE59E"/>
                </a:solidFill>
                <a:latin typeface="Trebuchet MS"/>
                <a:cs typeface="Trebuchet MS"/>
              </a:rPr>
              <a:t> </a:t>
            </a:r>
            <a:r>
              <a:rPr sz="2400" spc="5" dirty="0" smtClean="0">
                <a:solidFill>
                  <a:srgbClr val="FBE59E"/>
                </a:solidFill>
                <a:latin typeface="Trebuchet MS"/>
                <a:cs typeface="Trebuchet MS"/>
              </a:rPr>
              <a:t>stores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1" name="object 10"/>
          <p:cNvSpPr txBox="1"/>
          <p:nvPr/>
        </p:nvSpPr>
        <p:spPr>
          <a:xfrm>
            <a:off x="927100" y="3644900"/>
            <a:ext cx="6972300" cy="495300"/>
          </a:xfrm>
          <a:prstGeom prst="rect">
            <a:avLst/>
          </a:prstGeom>
          <a:solidFill>
            <a:srgbClr val="4A4A4A"/>
          </a:solidFill>
        </p:spPr>
        <p:txBody>
          <a:bodyPr vert="horz" wrap="square" lIns="0" tIns="4572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solidFill>
                  <a:srgbClr val="C8D5D0"/>
                </a:solidFill>
                <a:latin typeface="Trebuchet MS"/>
                <a:cs typeface="Trebuchet MS"/>
              </a:rPr>
              <a:t>Like </a:t>
            </a:r>
            <a:r>
              <a:rPr sz="2400" spc="25" dirty="0">
                <a:solidFill>
                  <a:srgbClr val="C8D5D0"/>
                </a:solidFill>
                <a:latin typeface="Trebuchet MS"/>
                <a:cs typeface="Trebuchet MS"/>
              </a:rPr>
              <a:t>SSD, </a:t>
            </a:r>
            <a:r>
              <a:rPr sz="2400" dirty="0">
                <a:solidFill>
                  <a:srgbClr val="C8D5D0"/>
                </a:solidFill>
                <a:latin typeface="Trebuchet MS"/>
                <a:cs typeface="Trebuchet MS"/>
              </a:rPr>
              <a:t>persistent writes </a:t>
            </a:r>
            <a:r>
              <a:rPr sz="2400" spc="5" dirty="0">
                <a:solidFill>
                  <a:srgbClr val="C8D5D0"/>
                </a:solidFill>
                <a:latin typeface="Trebuchet MS"/>
                <a:cs typeface="Trebuchet MS"/>
              </a:rPr>
              <a:t>and </a:t>
            </a:r>
            <a:r>
              <a:rPr sz="2400" spc="-5" dirty="0">
                <a:solidFill>
                  <a:srgbClr val="C8D5D0"/>
                </a:solidFill>
                <a:latin typeface="Trebuchet MS"/>
                <a:cs typeface="Trebuchet MS"/>
              </a:rPr>
              <a:t>high</a:t>
            </a:r>
            <a:r>
              <a:rPr sz="2400" spc="-150" dirty="0">
                <a:solidFill>
                  <a:srgbClr val="C8D5D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8D5D0"/>
                </a:solidFill>
                <a:latin typeface="Trebuchet MS"/>
                <a:cs typeface="Trebuchet MS"/>
              </a:rPr>
              <a:t>density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2" name="object 11"/>
          <p:cNvSpPr/>
          <p:nvPr/>
        </p:nvSpPr>
        <p:spPr>
          <a:xfrm>
            <a:off x="4012069" y="1553095"/>
            <a:ext cx="127927" cy="541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2"/>
          <p:cNvSpPr/>
          <p:nvPr/>
        </p:nvSpPr>
        <p:spPr>
          <a:xfrm>
            <a:off x="4012069" y="1394320"/>
            <a:ext cx="672198" cy="158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3"/>
          <p:cNvSpPr/>
          <p:nvPr/>
        </p:nvSpPr>
        <p:spPr>
          <a:xfrm>
            <a:off x="4012078" y="1394320"/>
            <a:ext cx="800116" cy="700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"/>
          <p:cNvSpPr/>
          <p:nvPr/>
        </p:nvSpPr>
        <p:spPr>
          <a:xfrm>
            <a:off x="4139993" y="1935873"/>
            <a:ext cx="672202" cy="158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5"/>
          <p:cNvSpPr/>
          <p:nvPr/>
        </p:nvSpPr>
        <p:spPr>
          <a:xfrm>
            <a:off x="4684276" y="1394320"/>
            <a:ext cx="127918" cy="5415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0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7780933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TO USE NVM IN DBMS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81574" y="1142536"/>
            <a:ext cx="2810953" cy="2313750"/>
            <a:chOff x="524582" y="1339850"/>
            <a:chExt cx="2523418" cy="2048789"/>
          </a:xfrm>
        </p:grpSpPr>
        <p:sp>
          <p:nvSpPr>
            <p:cNvPr id="18" name="矩形 17"/>
            <p:cNvSpPr/>
            <p:nvPr/>
          </p:nvSpPr>
          <p:spPr>
            <a:xfrm>
              <a:off x="524582" y="1339850"/>
              <a:ext cx="2523418" cy="381000"/>
            </a:xfrm>
            <a:prstGeom prst="rect">
              <a:avLst/>
            </a:prstGeom>
            <a:solidFill>
              <a:srgbClr val="AAC9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C9C7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43000" y="1371616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TRANSACTION</a:t>
              </a:r>
              <a:endParaRPr lang="zh-CN" altLang="en-US" sz="1400" dirty="0">
                <a:solidFill>
                  <a:srgbClr val="4A4A4A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4583" y="1819322"/>
              <a:ext cx="1206500" cy="523220"/>
            </a:xfrm>
            <a:prstGeom prst="rect">
              <a:avLst/>
            </a:prstGeom>
            <a:solidFill>
              <a:srgbClr val="C8CCC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LOG BUFFER</a:t>
              </a:r>
            </a:p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    (DRAM)</a:t>
              </a:r>
              <a:endParaRPr lang="zh-CN" altLang="en-US" sz="1400" dirty="0">
                <a:solidFill>
                  <a:srgbClr val="4A4A4A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41500" y="1808669"/>
              <a:ext cx="1206500" cy="523220"/>
            </a:xfrm>
            <a:prstGeom prst="rect">
              <a:avLst/>
            </a:prstGeom>
            <a:solidFill>
              <a:srgbClr val="C8CCC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PAGE CACHE</a:t>
              </a:r>
            </a:p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    (DRAM)</a:t>
              </a:r>
              <a:endParaRPr lang="zh-CN" altLang="en-US" sz="1400" dirty="0">
                <a:solidFill>
                  <a:srgbClr val="4A4A4A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4582" y="2419708"/>
              <a:ext cx="2523417" cy="52322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C9C7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5006" y="2419708"/>
              <a:ext cx="1790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C2B383"/>
                  </a:solidFill>
                  <a:latin typeface="Trebuchet MS" panose="020B0603020202020204" pitchFamily="34" charset="0"/>
                </a:rPr>
                <a:t>LOG AND DB TABLES</a:t>
              </a:r>
            </a:p>
            <a:p>
              <a:r>
                <a:rPr lang="en-US" altLang="zh-CN" sz="1400" dirty="0">
                  <a:solidFill>
                    <a:srgbClr val="C2B383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zh-CN" sz="1400" dirty="0" smtClean="0">
                  <a:solidFill>
                    <a:srgbClr val="C2B383"/>
                  </a:solidFill>
                  <a:latin typeface="Trebuchet MS" panose="020B0603020202020204" pitchFamily="34" charset="0"/>
                </a:rPr>
                <a:t>    (HDD/SDD)</a:t>
              </a:r>
              <a:endParaRPr lang="zh-CN" altLang="en-US" sz="1400" dirty="0">
                <a:solidFill>
                  <a:srgbClr val="C2B383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9681" y="3019307"/>
              <a:ext cx="2193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E06368"/>
                  </a:solidFill>
                  <a:latin typeface="Trebuchet MS" panose="020B0603020202020204" pitchFamily="34" charset="0"/>
                </a:rPr>
                <a:t>Traditional Design</a:t>
              </a:r>
              <a:endParaRPr lang="zh-CN" altLang="en-US" dirty="0">
                <a:solidFill>
                  <a:srgbClr val="E06368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98678" y="1117654"/>
            <a:ext cx="2810954" cy="2290434"/>
            <a:chOff x="524582" y="1339850"/>
            <a:chExt cx="2523418" cy="2049576"/>
          </a:xfrm>
        </p:grpSpPr>
        <p:sp>
          <p:nvSpPr>
            <p:cNvPr id="26" name="矩形 25"/>
            <p:cNvSpPr/>
            <p:nvPr/>
          </p:nvSpPr>
          <p:spPr>
            <a:xfrm>
              <a:off x="524582" y="1339850"/>
              <a:ext cx="2523418" cy="381000"/>
            </a:xfrm>
            <a:prstGeom prst="rect">
              <a:avLst/>
            </a:prstGeom>
            <a:solidFill>
              <a:srgbClr val="AAC9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C9C7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43000" y="1371616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TRANSACTION</a:t>
              </a:r>
              <a:endParaRPr lang="zh-CN" altLang="en-US" sz="1400" dirty="0">
                <a:solidFill>
                  <a:srgbClr val="4A4A4A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4583" y="1819322"/>
              <a:ext cx="1206500" cy="523220"/>
            </a:xfrm>
            <a:prstGeom prst="rect">
              <a:avLst/>
            </a:prstGeom>
            <a:solidFill>
              <a:srgbClr val="C8CCC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LOG BUFFER</a:t>
              </a:r>
            </a:p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    (DRAM)</a:t>
              </a:r>
              <a:endParaRPr lang="zh-CN" altLang="en-US" sz="1400" dirty="0">
                <a:solidFill>
                  <a:srgbClr val="4A4A4A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841500" y="1808669"/>
              <a:ext cx="1206500" cy="523220"/>
            </a:xfrm>
            <a:prstGeom prst="rect">
              <a:avLst/>
            </a:prstGeom>
            <a:solidFill>
              <a:srgbClr val="C8CCC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PAGE CACHE</a:t>
              </a:r>
            </a:p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    (DRAM)</a:t>
              </a:r>
              <a:endParaRPr lang="zh-CN" altLang="en-US" sz="1400" dirty="0">
                <a:solidFill>
                  <a:srgbClr val="4A4A4A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24582" y="2419708"/>
              <a:ext cx="2523417" cy="52322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C9C7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05006" y="2419708"/>
              <a:ext cx="1790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E06368"/>
                  </a:solidFill>
                  <a:latin typeface="Trebuchet MS" panose="020B0603020202020204" pitchFamily="34" charset="0"/>
                </a:rPr>
                <a:t>LOG AND DB TABLES</a:t>
              </a:r>
            </a:p>
            <a:p>
              <a:r>
                <a:rPr lang="en-US" altLang="zh-CN" sz="1400" dirty="0">
                  <a:solidFill>
                    <a:srgbClr val="E06368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zh-CN" sz="1400" dirty="0" smtClean="0">
                  <a:solidFill>
                    <a:srgbClr val="E06368"/>
                  </a:solidFill>
                  <a:latin typeface="Trebuchet MS" panose="020B0603020202020204" pitchFamily="34" charset="0"/>
                </a:rPr>
                <a:t>       (NVRAM)</a:t>
              </a:r>
              <a:endParaRPr lang="zh-CN" altLang="en-US" sz="1400" dirty="0">
                <a:solidFill>
                  <a:srgbClr val="E06368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120170" y="3020094"/>
              <a:ext cx="1587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E06368"/>
                  </a:solidFill>
                  <a:latin typeface="Trebuchet MS" panose="020B0603020202020204" pitchFamily="34" charset="0"/>
                </a:rPr>
                <a:t>All-in-NVRAM</a:t>
              </a:r>
              <a:endParaRPr lang="zh-CN" altLang="en-US" dirty="0">
                <a:solidFill>
                  <a:srgbClr val="E06368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51179" y="3742171"/>
            <a:ext cx="2810952" cy="2265022"/>
            <a:chOff x="524582" y="1339850"/>
            <a:chExt cx="2523418" cy="2049576"/>
          </a:xfrm>
        </p:grpSpPr>
        <p:sp>
          <p:nvSpPr>
            <p:cNvPr id="34" name="矩形 33"/>
            <p:cNvSpPr/>
            <p:nvPr/>
          </p:nvSpPr>
          <p:spPr>
            <a:xfrm>
              <a:off x="524582" y="1339850"/>
              <a:ext cx="2523418" cy="381000"/>
            </a:xfrm>
            <a:prstGeom prst="rect">
              <a:avLst/>
            </a:prstGeom>
            <a:solidFill>
              <a:srgbClr val="AAC9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C9C7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43000" y="1371616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TRANSACTION</a:t>
              </a:r>
              <a:endParaRPr lang="zh-CN" altLang="en-US" sz="1400" dirty="0">
                <a:solidFill>
                  <a:srgbClr val="4A4A4A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24583" y="1819322"/>
              <a:ext cx="1206500" cy="523220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E06368"/>
                  </a:solidFill>
                  <a:latin typeface="Trebuchet MS" panose="020B0603020202020204" pitchFamily="34" charset="0"/>
                </a:rPr>
                <a:t>LOG BUFFER</a:t>
              </a:r>
            </a:p>
            <a:p>
              <a:r>
                <a:rPr lang="en-US" altLang="zh-CN" sz="1400" dirty="0" smtClean="0">
                  <a:solidFill>
                    <a:srgbClr val="E06368"/>
                  </a:solidFill>
                  <a:latin typeface="Trebuchet MS" panose="020B0603020202020204" pitchFamily="34" charset="0"/>
                </a:rPr>
                <a:t>    (NVRAM)</a:t>
              </a:r>
              <a:endParaRPr lang="zh-CN" altLang="en-US" sz="1400" dirty="0">
                <a:solidFill>
                  <a:srgbClr val="E06368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41500" y="1808669"/>
              <a:ext cx="1206500" cy="523220"/>
            </a:xfrm>
            <a:prstGeom prst="rect">
              <a:avLst/>
            </a:prstGeom>
            <a:solidFill>
              <a:srgbClr val="C8CCC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PAGE CACHE</a:t>
              </a:r>
            </a:p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    (DRAM)</a:t>
              </a:r>
              <a:endParaRPr lang="zh-CN" altLang="en-US" sz="1400" dirty="0">
                <a:solidFill>
                  <a:srgbClr val="4A4A4A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4582" y="2419708"/>
              <a:ext cx="2523417" cy="52322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AC9C7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5006" y="2419708"/>
              <a:ext cx="1790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2B383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zh-CN" sz="1400" dirty="0" smtClean="0">
                  <a:solidFill>
                    <a:srgbClr val="C2B383"/>
                  </a:solidFill>
                  <a:latin typeface="Trebuchet MS" panose="020B0603020202020204" pitchFamily="34" charset="0"/>
                </a:rPr>
                <a:t>      DB TABLES</a:t>
              </a:r>
            </a:p>
            <a:p>
              <a:r>
                <a:rPr lang="en-US" altLang="zh-CN" sz="1400" dirty="0">
                  <a:solidFill>
                    <a:srgbClr val="C2B383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zh-CN" sz="1400" dirty="0" smtClean="0">
                  <a:solidFill>
                    <a:srgbClr val="C2B383"/>
                  </a:solidFill>
                  <a:latin typeface="Trebuchet MS" panose="020B0603020202020204" pitchFamily="34" charset="0"/>
                </a:rPr>
                <a:t>      (HDD/SSD)</a:t>
              </a:r>
              <a:endParaRPr lang="zh-CN" altLang="en-US" sz="1400" dirty="0">
                <a:solidFill>
                  <a:srgbClr val="C2B383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20170" y="3020094"/>
              <a:ext cx="1587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E06368"/>
                  </a:solidFill>
                  <a:latin typeface="Trebuchet MS" panose="020B0603020202020204" pitchFamily="34" charset="0"/>
                </a:rPr>
                <a:t>NVLogging</a:t>
              </a:r>
              <a:endParaRPr lang="zh-CN" altLang="en-US" dirty="0">
                <a:solidFill>
                  <a:srgbClr val="E06368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470459" y="3001091"/>
            <a:ext cx="6845641" cy="963843"/>
            <a:chOff x="237018" y="2213577"/>
            <a:chExt cx="7522842" cy="529044"/>
          </a:xfrm>
        </p:grpSpPr>
        <p:sp>
          <p:nvSpPr>
            <p:cNvPr id="42" name="object 21"/>
            <p:cNvSpPr/>
            <p:nvPr/>
          </p:nvSpPr>
          <p:spPr>
            <a:xfrm>
              <a:off x="237018" y="2213577"/>
              <a:ext cx="6798006" cy="421177"/>
            </a:xfrm>
            <a:custGeom>
              <a:avLst/>
              <a:gdLst/>
              <a:ahLst/>
              <a:cxnLst/>
              <a:rect l="l" t="t" r="r" b="b"/>
              <a:pathLst>
                <a:path w="7315200" h="774700">
                  <a:moveTo>
                    <a:pt x="7262939" y="0"/>
                  </a:moveTo>
                  <a:lnTo>
                    <a:pt x="52256" y="0"/>
                  </a:lnTo>
                  <a:lnTo>
                    <a:pt x="31915" y="4106"/>
                  </a:lnTo>
                  <a:lnTo>
                    <a:pt x="15305" y="15305"/>
                  </a:lnTo>
                  <a:lnTo>
                    <a:pt x="4106" y="31916"/>
                  </a:lnTo>
                  <a:lnTo>
                    <a:pt x="0" y="52260"/>
                  </a:lnTo>
                  <a:lnTo>
                    <a:pt x="0" y="722439"/>
                  </a:lnTo>
                  <a:lnTo>
                    <a:pt x="4106" y="742783"/>
                  </a:lnTo>
                  <a:lnTo>
                    <a:pt x="15305" y="759394"/>
                  </a:lnTo>
                  <a:lnTo>
                    <a:pt x="31915" y="770593"/>
                  </a:lnTo>
                  <a:lnTo>
                    <a:pt x="52256" y="774700"/>
                  </a:lnTo>
                  <a:lnTo>
                    <a:pt x="7262939" y="774700"/>
                  </a:lnTo>
                  <a:lnTo>
                    <a:pt x="7283283" y="770593"/>
                  </a:lnTo>
                  <a:lnTo>
                    <a:pt x="7299894" y="759394"/>
                  </a:lnTo>
                  <a:lnTo>
                    <a:pt x="7311093" y="742783"/>
                  </a:lnTo>
                  <a:lnTo>
                    <a:pt x="7315200" y="722439"/>
                  </a:lnTo>
                  <a:lnTo>
                    <a:pt x="7315200" y="52260"/>
                  </a:lnTo>
                  <a:lnTo>
                    <a:pt x="7311093" y="31916"/>
                  </a:lnTo>
                  <a:lnTo>
                    <a:pt x="7299894" y="15305"/>
                  </a:lnTo>
                  <a:lnTo>
                    <a:pt x="7283283" y="4106"/>
                  </a:lnTo>
                  <a:lnTo>
                    <a:pt x="7262939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3"/>
            <p:cNvSpPr txBox="1"/>
            <p:nvPr/>
          </p:nvSpPr>
          <p:spPr>
            <a:xfrm>
              <a:off x="1121751" y="2255308"/>
              <a:ext cx="6638109" cy="48731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3760"/>
                </a:lnSpc>
              </a:pPr>
              <a:r>
                <a:rPr lang="en-US" sz="2400" spc="10" dirty="0" smtClean="0">
                  <a:solidFill>
                    <a:srgbClr val="C2D69C"/>
                  </a:solidFill>
                  <a:latin typeface="Trebuchet MS"/>
                  <a:cs typeface="Trebuchet MS"/>
                </a:rPr>
                <a:t>Which one we should take?</a:t>
              </a:r>
              <a:endParaRPr sz="2400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29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8072147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USING NVM IN COST-EFFECTIVE WAY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69" name="object 2"/>
          <p:cNvSpPr/>
          <p:nvPr/>
        </p:nvSpPr>
        <p:spPr>
          <a:xfrm>
            <a:off x="7589857" y="4927029"/>
            <a:ext cx="232876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"/>
          <p:cNvSpPr/>
          <p:nvPr/>
        </p:nvSpPr>
        <p:spPr>
          <a:xfrm>
            <a:off x="5567831" y="4927029"/>
            <a:ext cx="1088710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4"/>
          <p:cNvSpPr/>
          <p:nvPr/>
        </p:nvSpPr>
        <p:spPr>
          <a:xfrm>
            <a:off x="3545804" y="4927029"/>
            <a:ext cx="1089776" cy="0"/>
          </a:xfrm>
          <a:custGeom>
            <a:avLst/>
            <a:gdLst/>
            <a:ahLst/>
            <a:cxnLst/>
            <a:rect l="l" t="t" r="r" b="b"/>
            <a:pathLst>
              <a:path w="1298575">
                <a:moveTo>
                  <a:pt x="0" y="0"/>
                </a:moveTo>
                <a:lnTo>
                  <a:pt x="129844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5"/>
          <p:cNvSpPr/>
          <p:nvPr/>
        </p:nvSpPr>
        <p:spPr>
          <a:xfrm>
            <a:off x="1757825" y="4927029"/>
            <a:ext cx="855834" cy="0"/>
          </a:xfrm>
          <a:custGeom>
            <a:avLst/>
            <a:gdLst/>
            <a:ahLst/>
            <a:cxnLst/>
            <a:rect l="l" t="t" r="r" b="b"/>
            <a:pathLst>
              <a:path w="1019810">
                <a:moveTo>
                  <a:pt x="0" y="0"/>
                </a:moveTo>
                <a:lnTo>
                  <a:pt x="101955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6"/>
          <p:cNvSpPr/>
          <p:nvPr/>
        </p:nvSpPr>
        <p:spPr>
          <a:xfrm>
            <a:off x="7589857" y="4746962"/>
            <a:ext cx="232876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7"/>
          <p:cNvSpPr/>
          <p:nvPr/>
        </p:nvSpPr>
        <p:spPr>
          <a:xfrm>
            <a:off x="5567831" y="4746962"/>
            <a:ext cx="1088710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8"/>
          <p:cNvSpPr/>
          <p:nvPr/>
        </p:nvSpPr>
        <p:spPr>
          <a:xfrm>
            <a:off x="3545804" y="4746962"/>
            <a:ext cx="1089776" cy="0"/>
          </a:xfrm>
          <a:custGeom>
            <a:avLst/>
            <a:gdLst/>
            <a:ahLst/>
            <a:cxnLst/>
            <a:rect l="l" t="t" r="r" b="b"/>
            <a:pathLst>
              <a:path w="1298575">
                <a:moveTo>
                  <a:pt x="0" y="0"/>
                </a:moveTo>
                <a:lnTo>
                  <a:pt x="129844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9"/>
          <p:cNvSpPr/>
          <p:nvPr/>
        </p:nvSpPr>
        <p:spPr>
          <a:xfrm>
            <a:off x="1757825" y="4746962"/>
            <a:ext cx="855834" cy="0"/>
          </a:xfrm>
          <a:custGeom>
            <a:avLst/>
            <a:gdLst/>
            <a:ahLst/>
            <a:cxnLst/>
            <a:rect l="l" t="t" r="r" b="b"/>
            <a:pathLst>
              <a:path w="1019810">
                <a:moveTo>
                  <a:pt x="0" y="0"/>
                </a:moveTo>
                <a:lnTo>
                  <a:pt x="101955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0"/>
          <p:cNvSpPr/>
          <p:nvPr/>
        </p:nvSpPr>
        <p:spPr>
          <a:xfrm>
            <a:off x="7589857" y="4566897"/>
            <a:ext cx="232876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1"/>
          <p:cNvSpPr/>
          <p:nvPr/>
        </p:nvSpPr>
        <p:spPr>
          <a:xfrm>
            <a:off x="5567831" y="4566897"/>
            <a:ext cx="1088710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2"/>
          <p:cNvSpPr/>
          <p:nvPr/>
        </p:nvSpPr>
        <p:spPr>
          <a:xfrm>
            <a:off x="3545804" y="4566897"/>
            <a:ext cx="1089776" cy="0"/>
          </a:xfrm>
          <a:custGeom>
            <a:avLst/>
            <a:gdLst/>
            <a:ahLst/>
            <a:cxnLst/>
            <a:rect l="l" t="t" r="r" b="b"/>
            <a:pathLst>
              <a:path w="1298575">
                <a:moveTo>
                  <a:pt x="0" y="0"/>
                </a:moveTo>
                <a:lnTo>
                  <a:pt x="129844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3"/>
          <p:cNvSpPr/>
          <p:nvPr/>
        </p:nvSpPr>
        <p:spPr>
          <a:xfrm>
            <a:off x="1757825" y="4566897"/>
            <a:ext cx="855834" cy="0"/>
          </a:xfrm>
          <a:custGeom>
            <a:avLst/>
            <a:gdLst/>
            <a:ahLst/>
            <a:cxnLst/>
            <a:rect l="l" t="t" r="r" b="b"/>
            <a:pathLst>
              <a:path w="1019810">
                <a:moveTo>
                  <a:pt x="0" y="0"/>
                </a:moveTo>
                <a:lnTo>
                  <a:pt x="101955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4"/>
          <p:cNvSpPr/>
          <p:nvPr/>
        </p:nvSpPr>
        <p:spPr>
          <a:xfrm>
            <a:off x="7589857" y="4386828"/>
            <a:ext cx="232876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5"/>
          <p:cNvSpPr/>
          <p:nvPr/>
        </p:nvSpPr>
        <p:spPr>
          <a:xfrm>
            <a:off x="5567831" y="4386828"/>
            <a:ext cx="1088710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6"/>
          <p:cNvSpPr/>
          <p:nvPr/>
        </p:nvSpPr>
        <p:spPr>
          <a:xfrm>
            <a:off x="3545804" y="4386828"/>
            <a:ext cx="1089776" cy="0"/>
          </a:xfrm>
          <a:custGeom>
            <a:avLst/>
            <a:gdLst/>
            <a:ahLst/>
            <a:cxnLst/>
            <a:rect l="l" t="t" r="r" b="b"/>
            <a:pathLst>
              <a:path w="1298575">
                <a:moveTo>
                  <a:pt x="0" y="0"/>
                </a:moveTo>
                <a:lnTo>
                  <a:pt x="129844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7"/>
          <p:cNvSpPr/>
          <p:nvPr/>
        </p:nvSpPr>
        <p:spPr>
          <a:xfrm>
            <a:off x="1757825" y="4386828"/>
            <a:ext cx="855834" cy="0"/>
          </a:xfrm>
          <a:custGeom>
            <a:avLst/>
            <a:gdLst/>
            <a:ahLst/>
            <a:cxnLst/>
            <a:rect l="l" t="t" r="r" b="b"/>
            <a:pathLst>
              <a:path w="1019810">
                <a:moveTo>
                  <a:pt x="0" y="0"/>
                </a:moveTo>
                <a:lnTo>
                  <a:pt x="101955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"/>
          <p:cNvSpPr/>
          <p:nvPr/>
        </p:nvSpPr>
        <p:spPr>
          <a:xfrm>
            <a:off x="7589857" y="4206762"/>
            <a:ext cx="232876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9"/>
          <p:cNvSpPr/>
          <p:nvPr/>
        </p:nvSpPr>
        <p:spPr>
          <a:xfrm>
            <a:off x="5567831" y="4206762"/>
            <a:ext cx="1088710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20"/>
          <p:cNvSpPr/>
          <p:nvPr/>
        </p:nvSpPr>
        <p:spPr>
          <a:xfrm>
            <a:off x="3235017" y="4206762"/>
            <a:ext cx="1400455" cy="0"/>
          </a:xfrm>
          <a:custGeom>
            <a:avLst/>
            <a:gdLst/>
            <a:ahLst/>
            <a:cxnLst/>
            <a:rect l="l" t="t" r="r" b="b"/>
            <a:pathLst>
              <a:path w="1668779">
                <a:moveTo>
                  <a:pt x="0" y="0"/>
                </a:moveTo>
                <a:lnTo>
                  <a:pt x="166878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21"/>
          <p:cNvSpPr/>
          <p:nvPr/>
        </p:nvSpPr>
        <p:spPr>
          <a:xfrm>
            <a:off x="1757825" y="4206762"/>
            <a:ext cx="855834" cy="0"/>
          </a:xfrm>
          <a:custGeom>
            <a:avLst/>
            <a:gdLst/>
            <a:ahLst/>
            <a:cxnLst/>
            <a:rect l="l" t="t" r="r" b="b"/>
            <a:pathLst>
              <a:path w="1019810">
                <a:moveTo>
                  <a:pt x="0" y="0"/>
                </a:moveTo>
                <a:lnTo>
                  <a:pt x="101955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22"/>
          <p:cNvSpPr/>
          <p:nvPr/>
        </p:nvSpPr>
        <p:spPr>
          <a:xfrm>
            <a:off x="7589857" y="4026695"/>
            <a:ext cx="232876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23"/>
          <p:cNvSpPr/>
          <p:nvPr/>
        </p:nvSpPr>
        <p:spPr>
          <a:xfrm>
            <a:off x="5567831" y="4026695"/>
            <a:ext cx="1088710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24"/>
          <p:cNvSpPr/>
          <p:nvPr/>
        </p:nvSpPr>
        <p:spPr>
          <a:xfrm>
            <a:off x="2924231" y="4026695"/>
            <a:ext cx="1711667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112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25"/>
          <p:cNvSpPr/>
          <p:nvPr/>
        </p:nvSpPr>
        <p:spPr>
          <a:xfrm>
            <a:off x="1757825" y="4026695"/>
            <a:ext cx="855834" cy="0"/>
          </a:xfrm>
          <a:custGeom>
            <a:avLst/>
            <a:gdLst/>
            <a:ahLst/>
            <a:cxnLst/>
            <a:rect l="l" t="t" r="r" b="b"/>
            <a:pathLst>
              <a:path w="1019810">
                <a:moveTo>
                  <a:pt x="0" y="0"/>
                </a:moveTo>
                <a:lnTo>
                  <a:pt x="101955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26"/>
          <p:cNvSpPr/>
          <p:nvPr/>
        </p:nvSpPr>
        <p:spPr>
          <a:xfrm>
            <a:off x="6968285" y="3846629"/>
            <a:ext cx="854768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27"/>
          <p:cNvSpPr/>
          <p:nvPr/>
        </p:nvSpPr>
        <p:spPr>
          <a:xfrm>
            <a:off x="5567831" y="3846629"/>
            <a:ext cx="1088710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28"/>
          <p:cNvSpPr/>
          <p:nvPr/>
        </p:nvSpPr>
        <p:spPr>
          <a:xfrm>
            <a:off x="1757825" y="3846629"/>
            <a:ext cx="2877647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29"/>
          <p:cNvSpPr/>
          <p:nvPr/>
        </p:nvSpPr>
        <p:spPr>
          <a:xfrm>
            <a:off x="5567831" y="3666562"/>
            <a:ext cx="2255223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681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30"/>
          <p:cNvSpPr/>
          <p:nvPr/>
        </p:nvSpPr>
        <p:spPr>
          <a:xfrm>
            <a:off x="1757825" y="3666562"/>
            <a:ext cx="2877647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31"/>
          <p:cNvSpPr/>
          <p:nvPr/>
        </p:nvSpPr>
        <p:spPr>
          <a:xfrm>
            <a:off x="5567831" y="3487619"/>
            <a:ext cx="2255223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681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32"/>
          <p:cNvSpPr/>
          <p:nvPr/>
        </p:nvSpPr>
        <p:spPr>
          <a:xfrm>
            <a:off x="1757825" y="3487619"/>
            <a:ext cx="2877647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33"/>
          <p:cNvSpPr/>
          <p:nvPr/>
        </p:nvSpPr>
        <p:spPr>
          <a:xfrm>
            <a:off x="5567831" y="3307553"/>
            <a:ext cx="2255223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6811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34"/>
          <p:cNvSpPr/>
          <p:nvPr/>
        </p:nvSpPr>
        <p:spPr>
          <a:xfrm>
            <a:off x="1757825" y="3307553"/>
            <a:ext cx="2877647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35"/>
          <p:cNvSpPr/>
          <p:nvPr/>
        </p:nvSpPr>
        <p:spPr>
          <a:xfrm>
            <a:off x="5257045" y="3127486"/>
            <a:ext cx="2565902" cy="0"/>
          </a:xfrm>
          <a:custGeom>
            <a:avLst/>
            <a:gdLst/>
            <a:ahLst/>
            <a:cxnLst/>
            <a:rect l="l" t="t" r="r" b="b"/>
            <a:pathLst>
              <a:path w="3057525">
                <a:moveTo>
                  <a:pt x="0" y="0"/>
                </a:moveTo>
                <a:lnTo>
                  <a:pt x="3057143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36"/>
          <p:cNvSpPr/>
          <p:nvPr/>
        </p:nvSpPr>
        <p:spPr>
          <a:xfrm>
            <a:off x="1757825" y="3127486"/>
            <a:ext cx="2877647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37"/>
          <p:cNvSpPr/>
          <p:nvPr/>
        </p:nvSpPr>
        <p:spPr>
          <a:xfrm>
            <a:off x="4946258" y="2947420"/>
            <a:ext cx="2876581" cy="0"/>
          </a:xfrm>
          <a:custGeom>
            <a:avLst/>
            <a:gdLst/>
            <a:ahLst/>
            <a:cxnLst/>
            <a:rect l="l" t="t" r="r" b="b"/>
            <a:pathLst>
              <a:path w="3427729">
                <a:moveTo>
                  <a:pt x="0" y="0"/>
                </a:moveTo>
                <a:lnTo>
                  <a:pt x="342747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38"/>
          <p:cNvSpPr/>
          <p:nvPr/>
        </p:nvSpPr>
        <p:spPr>
          <a:xfrm>
            <a:off x="1757825" y="2947420"/>
            <a:ext cx="2877647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39"/>
          <p:cNvSpPr/>
          <p:nvPr/>
        </p:nvSpPr>
        <p:spPr>
          <a:xfrm>
            <a:off x="4946258" y="2767353"/>
            <a:ext cx="2876581" cy="0"/>
          </a:xfrm>
          <a:custGeom>
            <a:avLst/>
            <a:gdLst/>
            <a:ahLst/>
            <a:cxnLst/>
            <a:rect l="l" t="t" r="r" b="b"/>
            <a:pathLst>
              <a:path w="3427729">
                <a:moveTo>
                  <a:pt x="0" y="0"/>
                </a:moveTo>
                <a:lnTo>
                  <a:pt x="342747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40"/>
          <p:cNvSpPr/>
          <p:nvPr/>
        </p:nvSpPr>
        <p:spPr>
          <a:xfrm>
            <a:off x="1757825" y="2767353"/>
            <a:ext cx="2877647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41"/>
          <p:cNvSpPr/>
          <p:nvPr/>
        </p:nvSpPr>
        <p:spPr>
          <a:xfrm>
            <a:off x="4946258" y="2587286"/>
            <a:ext cx="2876581" cy="0"/>
          </a:xfrm>
          <a:custGeom>
            <a:avLst/>
            <a:gdLst/>
            <a:ahLst/>
            <a:cxnLst/>
            <a:rect l="l" t="t" r="r" b="b"/>
            <a:pathLst>
              <a:path w="3427729">
                <a:moveTo>
                  <a:pt x="0" y="0"/>
                </a:moveTo>
                <a:lnTo>
                  <a:pt x="342747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42"/>
          <p:cNvSpPr/>
          <p:nvPr/>
        </p:nvSpPr>
        <p:spPr>
          <a:xfrm>
            <a:off x="1757825" y="2587286"/>
            <a:ext cx="2877647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43"/>
          <p:cNvSpPr/>
          <p:nvPr/>
        </p:nvSpPr>
        <p:spPr>
          <a:xfrm>
            <a:off x="1757825" y="2407220"/>
            <a:ext cx="6064907" cy="0"/>
          </a:xfrm>
          <a:custGeom>
            <a:avLst/>
            <a:gdLst/>
            <a:ahLst/>
            <a:cxnLst/>
            <a:rect l="l" t="t" r="r" b="b"/>
            <a:pathLst>
              <a:path w="7226934">
                <a:moveTo>
                  <a:pt x="0" y="0"/>
                </a:moveTo>
                <a:lnTo>
                  <a:pt x="722680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44"/>
          <p:cNvSpPr/>
          <p:nvPr/>
        </p:nvSpPr>
        <p:spPr>
          <a:xfrm>
            <a:off x="1757825" y="2407220"/>
            <a:ext cx="6064907" cy="2700064"/>
          </a:xfrm>
          <a:custGeom>
            <a:avLst/>
            <a:gdLst/>
            <a:ahLst/>
            <a:cxnLst/>
            <a:rect l="l" t="t" r="r" b="b"/>
            <a:pathLst>
              <a:path w="7226934" h="3656329">
                <a:moveTo>
                  <a:pt x="0" y="3656076"/>
                </a:moveTo>
                <a:lnTo>
                  <a:pt x="7226808" y="3656076"/>
                </a:lnTo>
                <a:lnTo>
                  <a:pt x="7226808" y="0"/>
                </a:lnTo>
                <a:lnTo>
                  <a:pt x="0" y="0"/>
                </a:lnTo>
                <a:lnTo>
                  <a:pt x="0" y="36560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45"/>
          <p:cNvSpPr/>
          <p:nvPr/>
        </p:nvSpPr>
        <p:spPr>
          <a:xfrm>
            <a:off x="1956063" y="5056452"/>
            <a:ext cx="4425181" cy="57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46"/>
          <p:cNvSpPr/>
          <p:nvPr/>
        </p:nvSpPr>
        <p:spPr>
          <a:xfrm>
            <a:off x="2266850" y="5020439"/>
            <a:ext cx="4425182" cy="93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47"/>
          <p:cNvSpPr/>
          <p:nvPr/>
        </p:nvSpPr>
        <p:spPr>
          <a:xfrm>
            <a:off x="2577636" y="2522012"/>
            <a:ext cx="4426462" cy="2591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48"/>
          <p:cNvSpPr/>
          <p:nvPr/>
        </p:nvSpPr>
        <p:spPr>
          <a:xfrm>
            <a:off x="2888422" y="2932789"/>
            <a:ext cx="4426462" cy="2181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49"/>
          <p:cNvSpPr/>
          <p:nvPr/>
        </p:nvSpPr>
        <p:spPr>
          <a:xfrm>
            <a:off x="3204470" y="3200090"/>
            <a:ext cx="4426460" cy="1892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50"/>
          <p:cNvSpPr/>
          <p:nvPr/>
        </p:nvSpPr>
        <p:spPr>
          <a:xfrm>
            <a:off x="1991873" y="5089089"/>
            <a:ext cx="311213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332" y="0"/>
                </a:lnTo>
              </a:path>
            </a:pathLst>
          </a:custGeom>
          <a:ln w="48767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51"/>
          <p:cNvSpPr/>
          <p:nvPr/>
        </p:nvSpPr>
        <p:spPr>
          <a:xfrm>
            <a:off x="4012622" y="5089089"/>
            <a:ext cx="311213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331" y="0"/>
                </a:lnTo>
              </a:path>
            </a:pathLst>
          </a:custGeom>
          <a:ln w="48767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52"/>
          <p:cNvSpPr/>
          <p:nvPr/>
        </p:nvSpPr>
        <p:spPr>
          <a:xfrm>
            <a:off x="6034649" y="5089089"/>
            <a:ext cx="311213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331" y="0"/>
                </a:lnTo>
              </a:path>
            </a:pathLst>
          </a:custGeom>
          <a:ln w="48767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53"/>
          <p:cNvSpPr/>
          <p:nvPr/>
        </p:nvSpPr>
        <p:spPr>
          <a:xfrm>
            <a:off x="2302661" y="5064332"/>
            <a:ext cx="311213" cy="43141"/>
          </a:xfrm>
          <a:custGeom>
            <a:avLst/>
            <a:gdLst/>
            <a:ahLst/>
            <a:cxnLst/>
            <a:rect l="l" t="t" r="r" b="b"/>
            <a:pathLst>
              <a:path w="370839" h="58420">
                <a:moveTo>
                  <a:pt x="370331" y="0"/>
                </a:moveTo>
                <a:lnTo>
                  <a:pt x="0" y="0"/>
                </a:lnTo>
                <a:lnTo>
                  <a:pt x="0" y="57911"/>
                </a:lnTo>
                <a:lnTo>
                  <a:pt x="370331" y="57911"/>
                </a:lnTo>
                <a:lnTo>
                  <a:pt x="370331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54"/>
          <p:cNvSpPr/>
          <p:nvPr/>
        </p:nvSpPr>
        <p:spPr>
          <a:xfrm>
            <a:off x="4323408" y="5057579"/>
            <a:ext cx="312278" cy="49706"/>
          </a:xfrm>
          <a:custGeom>
            <a:avLst/>
            <a:gdLst/>
            <a:ahLst/>
            <a:cxnLst/>
            <a:rect l="l" t="t" r="r" b="b"/>
            <a:pathLst>
              <a:path w="372110" h="67310">
                <a:moveTo>
                  <a:pt x="371856" y="0"/>
                </a:moveTo>
                <a:lnTo>
                  <a:pt x="0" y="0"/>
                </a:lnTo>
                <a:lnTo>
                  <a:pt x="0" y="67056"/>
                </a:lnTo>
                <a:lnTo>
                  <a:pt x="371856" y="67056"/>
                </a:lnTo>
                <a:lnTo>
                  <a:pt x="371856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55"/>
          <p:cNvSpPr/>
          <p:nvPr/>
        </p:nvSpPr>
        <p:spPr>
          <a:xfrm>
            <a:off x="6345434" y="5035070"/>
            <a:ext cx="311213" cy="72214"/>
          </a:xfrm>
          <a:custGeom>
            <a:avLst/>
            <a:gdLst/>
            <a:ahLst/>
            <a:cxnLst/>
            <a:rect l="l" t="t" r="r" b="b"/>
            <a:pathLst>
              <a:path w="370840" h="97789">
                <a:moveTo>
                  <a:pt x="370332" y="0"/>
                </a:moveTo>
                <a:lnTo>
                  <a:pt x="0" y="0"/>
                </a:lnTo>
                <a:lnTo>
                  <a:pt x="0" y="97535"/>
                </a:lnTo>
                <a:lnTo>
                  <a:pt x="370332" y="97535"/>
                </a:lnTo>
                <a:lnTo>
                  <a:pt x="37033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56"/>
          <p:cNvSpPr/>
          <p:nvPr/>
        </p:nvSpPr>
        <p:spPr>
          <a:xfrm>
            <a:off x="2613446" y="3944540"/>
            <a:ext cx="311213" cy="1162932"/>
          </a:xfrm>
          <a:custGeom>
            <a:avLst/>
            <a:gdLst/>
            <a:ahLst/>
            <a:cxnLst/>
            <a:rect l="l" t="t" r="r" b="b"/>
            <a:pathLst>
              <a:path w="370839" h="1574800">
                <a:moveTo>
                  <a:pt x="370331" y="0"/>
                </a:moveTo>
                <a:lnTo>
                  <a:pt x="0" y="0"/>
                </a:lnTo>
                <a:lnTo>
                  <a:pt x="0" y="1574292"/>
                </a:lnTo>
                <a:lnTo>
                  <a:pt x="370331" y="1574292"/>
                </a:lnTo>
                <a:lnTo>
                  <a:pt x="37033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57"/>
          <p:cNvSpPr/>
          <p:nvPr/>
        </p:nvSpPr>
        <p:spPr>
          <a:xfrm>
            <a:off x="4635472" y="2536641"/>
            <a:ext cx="311213" cy="2570642"/>
          </a:xfrm>
          <a:custGeom>
            <a:avLst/>
            <a:gdLst/>
            <a:ahLst/>
            <a:cxnLst/>
            <a:rect l="l" t="t" r="r" b="b"/>
            <a:pathLst>
              <a:path w="370839" h="3481070">
                <a:moveTo>
                  <a:pt x="370331" y="0"/>
                </a:moveTo>
                <a:lnTo>
                  <a:pt x="0" y="0"/>
                </a:lnTo>
                <a:lnTo>
                  <a:pt x="0" y="3480816"/>
                </a:lnTo>
                <a:lnTo>
                  <a:pt x="370331" y="3480816"/>
                </a:lnTo>
                <a:lnTo>
                  <a:pt x="37033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58"/>
          <p:cNvSpPr/>
          <p:nvPr/>
        </p:nvSpPr>
        <p:spPr>
          <a:xfrm>
            <a:off x="6656222" y="3666562"/>
            <a:ext cx="312278" cy="1440535"/>
          </a:xfrm>
          <a:custGeom>
            <a:avLst/>
            <a:gdLst/>
            <a:ahLst/>
            <a:cxnLst/>
            <a:rect l="l" t="t" r="r" b="b"/>
            <a:pathLst>
              <a:path w="372109" h="1950720">
                <a:moveTo>
                  <a:pt x="371855" y="0"/>
                </a:moveTo>
                <a:lnTo>
                  <a:pt x="0" y="0"/>
                </a:lnTo>
                <a:lnTo>
                  <a:pt x="0" y="1950720"/>
                </a:lnTo>
                <a:lnTo>
                  <a:pt x="371855" y="1950720"/>
                </a:lnTo>
                <a:lnTo>
                  <a:pt x="371855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59"/>
          <p:cNvSpPr/>
          <p:nvPr/>
        </p:nvSpPr>
        <p:spPr>
          <a:xfrm>
            <a:off x="2924231" y="4062708"/>
            <a:ext cx="311213" cy="1044763"/>
          </a:xfrm>
          <a:custGeom>
            <a:avLst/>
            <a:gdLst/>
            <a:ahLst/>
            <a:cxnLst/>
            <a:rect l="l" t="t" r="r" b="b"/>
            <a:pathLst>
              <a:path w="370839" h="1414779">
                <a:moveTo>
                  <a:pt x="370331" y="0"/>
                </a:moveTo>
                <a:lnTo>
                  <a:pt x="0" y="0"/>
                </a:lnTo>
                <a:lnTo>
                  <a:pt x="0" y="1414271"/>
                </a:lnTo>
                <a:lnTo>
                  <a:pt x="370331" y="1414271"/>
                </a:lnTo>
                <a:lnTo>
                  <a:pt x="37033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60"/>
          <p:cNvSpPr/>
          <p:nvPr/>
        </p:nvSpPr>
        <p:spPr>
          <a:xfrm>
            <a:off x="4946258" y="2947420"/>
            <a:ext cx="311213" cy="2159864"/>
          </a:xfrm>
          <a:custGeom>
            <a:avLst/>
            <a:gdLst/>
            <a:ahLst/>
            <a:cxnLst/>
            <a:rect l="l" t="t" r="r" b="b"/>
            <a:pathLst>
              <a:path w="370839" h="2924810">
                <a:moveTo>
                  <a:pt x="370332" y="0"/>
                </a:moveTo>
                <a:lnTo>
                  <a:pt x="0" y="0"/>
                </a:lnTo>
                <a:lnTo>
                  <a:pt x="0" y="2924556"/>
                </a:lnTo>
                <a:lnTo>
                  <a:pt x="370332" y="2924556"/>
                </a:lnTo>
                <a:lnTo>
                  <a:pt x="370332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61"/>
          <p:cNvSpPr/>
          <p:nvPr/>
        </p:nvSpPr>
        <p:spPr>
          <a:xfrm>
            <a:off x="6968285" y="3882642"/>
            <a:ext cx="311213" cy="1224830"/>
          </a:xfrm>
          <a:custGeom>
            <a:avLst/>
            <a:gdLst/>
            <a:ahLst/>
            <a:cxnLst/>
            <a:rect l="l" t="t" r="r" b="b"/>
            <a:pathLst>
              <a:path w="370840" h="1658620">
                <a:moveTo>
                  <a:pt x="370331" y="0"/>
                </a:moveTo>
                <a:lnTo>
                  <a:pt x="0" y="0"/>
                </a:lnTo>
                <a:lnTo>
                  <a:pt x="0" y="1658112"/>
                </a:lnTo>
                <a:lnTo>
                  <a:pt x="370331" y="1658112"/>
                </a:lnTo>
                <a:lnTo>
                  <a:pt x="37033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62"/>
          <p:cNvSpPr/>
          <p:nvPr/>
        </p:nvSpPr>
        <p:spPr>
          <a:xfrm>
            <a:off x="3235017" y="4206762"/>
            <a:ext cx="311213" cy="900335"/>
          </a:xfrm>
          <a:custGeom>
            <a:avLst/>
            <a:gdLst/>
            <a:ahLst/>
            <a:cxnLst/>
            <a:rect l="l" t="t" r="r" b="b"/>
            <a:pathLst>
              <a:path w="370839" h="1219200">
                <a:moveTo>
                  <a:pt x="370331" y="0"/>
                </a:moveTo>
                <a:lnTo>
                  <a:pt x="0" y="0"/>
                </a:lnTo>
                <a:lnTo>
                  <a:pt x="0" y="1219199"/>
                </a:lnTo>
                <a:lnTo>
                  <a:pt x="370331" y="1219199"/>
                </a:lnTo>
                <a:lnTo>
                  <a:pt x="370331" y="0"/>
                </a:lnTo>
                <a:close/>
              </a:path>
            </a:pathLst>
          </a:custGeom>
          <a:solidFill>
            <a:srgbClr val="375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63"/>
          <p:cNvSpPr/>
          <p:nvPr/>
        </p:nvSpPr>
        <p:spPr>
          <a:xfrm>
            <a:off x="5257045" y="3235527"/>
            <a:ext cx="311213" cy="1871945"/>
          </a:xfrm>
          <a:custGeom>
            <a:avLst/>
            <a:gdLst/>
            <a:ahLst/>
            <a:cxnLst/>
            <a:rect l="l" t="t" r="r" b="b"/>
            <a:pathLst>
              <a:path w="370839" h="2534920">
                <a:moveTo>
                  <a:pt x="370332" y="0"/>
                </a:moveTo>
                <a:lnTo>
                  <a:pt x="0" y="0"/>
                </a:lnTo>
                <a:lnTo>
                  <a:pt x="0" y="2534411"/>
                </a:lnTo>
                <a:lnTo>
                  <a:pt x="370332" y="2534411"/>
                </a:lnTo>
                <a:lnTo>
                  <a:pt x="370332" y="0"/>
                </a:lnTo>
                <a:close/>
              </a:path>
            </a:pathLst>
          </a:custGeom>
          <a:solidFill>
            <a:srgbClr val="375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64"/>
          <p:cNvSpPr/>
          <p:nvPr/>
        </p:nvSpPr>
        <p:spPr>
          <a:xfrm>
            <a:off x="7279072" y="3990682"/>
            <a:ext cx="311213" cy="1116509"/>
          </a:xfrm>
          <a:custGeom>
            <a:avLst/>
            <a:gdLst/>
            <a:ahLst/>
            <a:cxnLst/>
            <a:rect l="l" t="t" r="r" b="b"/>
            <a:pathLst>
              <a:path w="370840" h="1511935">
                <a:moveTo>
                  <a:pt x="370332" y="0"/>
                </a:moveTo>
                <a:lnTo>
                  <a:pt x="0" y="0"/>
                </a:lnTo>
                <a:lnTo>
                  <a:pt x="0" y="1511808"/>
                </a:lnTo>
                <a:lnTo>
                  <a:pt x="370332" y="1511808"/>
                </a:lnTo>
                <a:lnTo>
                  <a:pt x="370332" y="0"/>
                </a:lnTo>
                <a:close/>
              </a:path>
            </a:pathLst>
          </a:custGeom>
          <a:solidFill>
            <a:srgbClr val="375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65"/>
          <p:cNvSpPr/>
          <p:nvPr/>
        </p:nvSpPr>
        <p:spPr>
          <a:xfrm>
            <a:off x="1757825" y="2407220"/>
            <a:ext cx="0" cy="2700064"/>
          </a:xfrm>
          <a:custGeom>
            <a:avLst/>
            <a:gdLst/>
            <a:ahLst/>
            <a:cxnLst/>
            <a:rect l="l" t="t" r="r" b="b"/>
            <a:pathLst>
              <a:path h="3656329">
                <a:moveTo>
                  <a:pt x="0" y="365607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66"/>
          <p:cNvSpPr/>
          <p:nvPr/>
        </p:nvSpPr>
        <p:spPr>
          <a:xfrm>
            <a:off x="1692599" y="5107097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67"/>
          <p:cNvSpPr/>
          <p:nvPr/>
        </p:nvSpPr>
        <p:spPr>
          <a:xfrm>
            <a:off x="1692599" y="4927029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68"/>
          <p:cNvSpPr/>
          <p:nvPr/>
        </p:nvSpPr>
        <p:spPr>
          <a:xfrm>
            <a:off x="1692599" y="4746962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69"/>
          <p:cNvSpPr/>
          <p:nvPr/>
        </p:nvSpPr>
        <p:spPr>
          <a:xfrm>
            <a:off x="1692599" y="4566897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70"/>
          <p:cNvSpPr/>
          <p:nvPr/>
        </p:nvSpPr>
        <p:spPr>
          <a:xfrm>
            <a:off x="1692599" y="4386828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71"/>
          <p:cNvSpPr/>
          <p:nvPr/>
        </p:nvSpPr>
        <p:spPr>
          <a:xfrm>
            <a:off x="1692599" y="4206762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72"/>
          <p:cNvSpPr/>
          <p:nvPr/>
        </p:nvSpPr>
        <p:spPr>
          <a:xfrm>
            <a:off x="1692599" y="4026695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73"/>
          <p:cNvSpPr/>
          <p:nvPr/>
        </p:nvSpPr>
        <p:spPr>
          <a:xfrm>
            <a:off x="1692599" y="3846629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74"/>
          <p:cNvSpPr/>
          <p:nvPr/>
        </p:nvSpPr>
        <p:spPr>
          <a:xfrm>
            <a:off x="1692599" y="3666562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75"/>
          <p:cNvSpPr/>
          <p:nvPr/>
        </p:nvSpPr>
        <p:spPr>
          <a:xfrm>
            <a:off x="1692599" y="3487619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76"/>
          <p:cNvSpPr/>
          <p:nvPr/>
        </p:nvSpPr>
        <p:spPr>
          <a:xfrm>
            <a:off x="1692599" y="3307553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77"/>
          <p:cNvSpPr/>
          <p:nvPr/>
        </p:nvSpPr>
        <p:spPr>
          <a:xfrm>
            <a:off x="1692599" y="3127486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78"/>
          <p:cNvSpPr/>
          <p:nvPr/>
        </p:nvSpPr>
        <p:spPr>
          <a:xfrm>
            <a:off x="1692599" y="2947420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79"/>
          <p:cNvSpPr/>
          <p:nvPr/>
        </p:nvSpPr>
        <p:spPr>
          <a:xfrm>
            <a:off x="1692599" y="2767353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80"/>
          <p:cNvSpPr/>
          <p:nvPr/>
        </p:nvSpPr>
        <p:spPr>
          <a:xfrm>
            <a:off x="1692599" y="2587286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81"/>
          <p:cNvSpPr/>
          <p:nvPr/>
        </p:nvSpPr>
        <p:spPr>
          <a:xfrm>
            <a:off x="1692599" y="2407220"/>
            <a:ext cx="6554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82"/>
          <p:cNvSpPr/>
          <p:nvPr/>
        </p:nvSpPr>
        <p:spPr>
          <a:xfrm>
            <a:off x="1757825" y="5107097"/>
            <a:ext cx="6064907" cy="0"/>
          </a:xfrm>
          <a:custGeom>
            <a:avLst/>
            <a:gdLst/>
            <a:ahLst/>
            <a:cxnLst/>
            <a:rect l="l" t="t" r="r" b="b"/>
            <a:pathLst>
              <a:path w="7226934">
                <a:moveTo>
                  <a:pt x="0" y="0"/>
                </a:moveTo>
                <a:lnTo>
                  <a:pt x="72268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83"/>
          <p:cNvSpPr/>
          <p:nvPr/>
        </p:nvSpPr>
        <p:spPr>
          <a:xfrm>
            <a:off x="1757825" y="5107097"/>
            <a:ext cx="0" cy="5861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2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84"/>
          <p:cNvSpPr/>
          <p:nvPr/>
        </p:nvSpPr>
        <p:spPr>
          <a:xfrm>
            <a:off x="3779852" y="5107097"/>
            <a:ext cx="0" cy="5861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2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85"/>
          <p:cNvSpPr/>
          <p:nvPr/>
        </p:nvSpPr>
        <p:spPr>
          <a:xfrm>
            <a:off x="5801879" y="5107097"/>
            <a:ext cx="0" cy="5861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2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86"/>
          <p:cNvSpPr/>
          <p:nvPr/>
        </p:nvSpPr>
        <p:spPr>
          <a:xfrm>
            <a:off x="7822627" y="5107097"/>
            <a:ext cx="0" cy="5861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92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87"/>
          <p:cNvSpPr txBox="1"/>
          <p:nvPr/>
        </p:nvSpPr>
        <p:spPr>
          <a:xfrm>
            <a:off x="915306" y="1956295"/>
            <a:ext cx="243656" cy="323746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sz="1200" dirty="0">
                <a:latin typeface="Trebuchet MS" panose="020B0603020202020204" pitchFamily="34" charset="0"/>
                <a:cs typeface="Arial Narrow"/>
              </a:rPr>
              <a:t>Nor</a:t>
            </a:r>
            <a:r>
              <a:rPr sz="1200" spc="-10" dirty="0">
                <a:latin typeface="Trebuchet MS" panose="020B0603020202020204" pitchFamily="34" charset="0"/>
                <a:cs typeface="Arial Narrow"/>
              </a:rPr>
              <a:t>m</a:t>
            </a:r>
            <a:r>
              <a:rPr sz="1200" dirty="0">
                <a:latin typeface="Trebuchet MS" panose="020B0603020202020204" pitchFamily="34" charset="0"/>
                <a:cs typeface="Arial Narrow"/>
              </a:rPr>
              <a:t>a</a:t>
            </a:r>
            <a:r>
              <a:rPr sz="1200" spc="-10" dirty="0">
                <a:latin typeface="Trebuchet MS" panose="020B0603020202020204" pitchFamily="34" charset="0"/>
                <a:cs typeface="Arial Narrow"/>
              </a:rPr>
              <a:t>l</a:t>
            </a:r>
            <a:r>
              <a:rPr sz="1200" spc="-5" dirty="0">
                <a:latin typeface="Trebuchet MS" panose="020B0603020202020204" pitchFamily="34" charset="0"/>
                <a:cs typeface="Arial Narrow"/>
              </a:rPr>
              <a:t>ize</a:t>
            </a:r>
            <a:r>
              <a:rPr sz="1200" dirty="0">
                <a:latin typeface="Trebuchet MS" panose="020B0603020202020204" pitchFamily="34" charset="0"/>
                <a:cs typeface="Arial Narrow"/>
              </a:rPr>
              <a:t>d</a:t>
            </a:r>
            <a:r>
              <a:rPr sz="1200" spc="-10" dirty="0">
                <a:latin typeface="Trebuchet MS" panose="020B0603020202020204" pitchFamily="34" charset="0"/>
                <a:cs typeface="Arial Narrow"/>
              </a:rPr>
              <a:t> </a:t>
            </a:r>
            <a:r>
              <a:rPr sz="1200" dirty="0">
                <a:latin typeface="Trebuchet MS" panose="020B0603020202020204" pitchFamily="34" charset="0"/>
                <a:cs typeface="Arial Narrow"/>
              </a:rPr>
              <a:t>TPS</a:t>
            </a:r>
            <a:r>
              <a:rPr sz="1200" spc="5" dirty="0">
                <a:latin typeface="Trebuchet MS" panose="020B0603020202020204" pitchFamily="34" charset="0"/>
                <a:cs typeface="Arial Narrow"/>
              </a:rPr>
              <a:t> </a:t>
            </a:r>
            <a:r>
              <a:rPr sz="1200" dirty="0">
                <a:latin typeface="Trebuchet MS" panose="020B0603020202020204" pitchFamily="34" charset="0"/>
                <a:cs typeface="Arial Narrow"/>
              </a:rPr>
              <a:t>(a</a:t>
            </a:r>
            <a:r>
              <a:rPr sz="1200" spc="-10" dirty="0">
                <a:latin typeface="Trebuchet MS" panose="020B0603020202020204" pitchFamily="34" charset="0"/>
                <a:cs typeface="Arial Narrow"/>
              </a:rPr>
              <a:t>l</a:t>
            </a:r>
            <a:r>
              <a:rPr sz="1200" spc="-5" dirty="0">
                <a:latin typeface="Trebuchet MS" panose="020B0603020202020204" pitchFamily="34" charset="0"/>
                <a:cs typeface="Arial Narrow"/>
              </a:rPr>
              <a:t>l</a:t>
            </a:r>
            <a:r>
              <a:rPr sz="1200" dirty="0">
                <a:latin typeface="Trebuchet MS" panose="020B0603020202020204" pitchFamily="34" charset="0"/>
                <a:cs typeface="Arial Narrow"/>
              </a:rPr>
              <a:t>-</a:t>
            </a:r>
            <a:r>
              <a:rPr sz="1200" spc="-5" dirty="0">
                <a:latin typeface="Trebuchet MS" panose="020B0603020202020204" pitchFamily="34" charset="0"/>
                <a:cs typeface="Arial Narrow"/>
              </a:rPr>
              <a:t>in</a:t>
            </a:r>
            <a:r>
              <a:rPr sz="1200" dirty="0">
                <a:latin typeface="Trebuchet MS" panose="020B0603020202020204" pitchFamily="34" charset="0"/>
                <a:cs typeface="Arial Narrow"/>
              </a:rPr>
              <a:t>-HDD</a:t>
            </a:r>
            <a:r>
              <a:rPr sz="1200" spc="10" dirty="0">
                <a:latin typeface="Trebuchet MS" panose="020B0603020202020204" pitchFamily="34" charset="0"/>
                <a:cs typeface="Arial Narrow"/>
              </a:rPr>
              <a:t> </a:t>
            </a:r>
            <a:r>
              <a:rPr sz="1200" spc="-5" dirty="0">
                <a:latin typeface="Trebuchet MS" panose="020B0603020202020204" pitchFamily="34" charset="0"/>
                <a:cs typeface="Arial Narrow"/>
              </a:rPr>
              <a:t>a</a:t>
            </a:r>
            <a:r>
              <a:rPr sz="1200" dirty="0">
                <a:latin typeface="Trebuchet MS" panose="020B0603020202020204" pitchFamily="34" charset="0"/>
                <a:cs typeface="Arial Narrow"/>
              </a:rPr>
              <a:t>s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200" dirty="0">
                <a:latin typeface="Trebuchet MS" panose="020B0603020202020204" pitchFamily="34" charset="0"/>
                <a:cs typeface="Arial Narrow"/>
              </a:rPr>
              <a:t>t</a:t>
            </a:r>
            <a:r>
              <a:rPr sz="1200" spc="-10" dirty="0">
                <a:latin typeface="Trebuchet MS" panose="020B0603020202020204" pitchFamily="34" charset="0"/>
                <a:cs typeface="Arial Narrow"/>
              </a:rPr>
              <a:t>h</a:t>
            </a:r>
            <a:r>
              <a:rPr sz="1200" dirty="0">
                <a:latin typeface="Trebuchet MS" panose="020B0603020202020204" pitchFamily="34" charset="0"/>
                <a:cs typeface="Arial Narrow"/>
              </a:rPr>
              <a:t>e</a:t>
            </a:r>
            <a:r>
              <a:rPr sz="1200" spc="-5" dirty="0">
                <a:latin typeface="Trebuchet MS" panose="020B0603020202020204" pitchFamily="34" charset="0"/>
                <a:cs typeface="Arial Narrow"/>
              </a:rPr>
              <a:t> </a:t>
            </a:r>
            <a:r>
              <a:rPr sz="1200" dirty="0">
                <a:latin typeface="Trebuchet MS" panose="020B0603020202020204" pitchFamily="34" charset="0"/>
                <a:cs typeface="Arial Narrow"/>
              </a:rPr>
              <a:t>base</a:t>
            </a:r>
            <a:r>
              <a:rPr sz="1200" spc="-10" dirty="0">
                <a:latin typeface="Trebuchet MS" panose="020B0603020202020204" pitchFamily="34" charset="0"/>
                <a:cs typeface="Arial Narrow"/>
              </a:rPr>
              <a:t>l</a:t>
            </a:r>
            <a:r>
              <a:rPr sz="1200" spc="-5" dirty="0">
                <a:latin typeface="Trebuchet MS" panose="020B0603020202020204" pitchFamily="34" charset="0"/>
                <a:cs typeface="Arial Narrow"/>
              </a:rPr>
              <a:t>i</a:t>
            </a:r>
            <a:r>
              <a:rPr sz="1200" spc="-10" dirty="0">
                <a:latin typeface="Trebuchet MS" panose="020B0603020202020204" pitchFamily="34" charset="0"/>
                <a:cs typeface="Arial Narrow"/>
              </a:rPr>
              <a:t>n</a:t>
            </a:r>
            <a:r>
              <a:rPr sz="1200" dirty="0">
                <a:latin typeface="Trebuchet MS" panose="020B0603020202020204" pitchFamily="34" charset="0"/>
                <a:cs typeface="Arial Narrow"/>
              </a:rPr>
              <a:t>e)</a:t>
            </a:r>
          </a:p>
        </p:txBody>
      </p:sp>
      <p:sp>
        <p:nvSpPr>
          <p:cNvPr id="290" name="object 89"/>
          <p:cNvSpPr/>
          <p:nvPr/>
        </p:nvSpPr>
        <p:spPr>
          <a:xfrm>
            <a:off x="4770652" y="1331986"/>
            <a:ext cx="130560" cy="114887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8"/>
                </a:moveTo>
                <a:lnTo>
                  <a:pt x="155448" y="155448"/>
                </a:lnTo>
                <a:lnTo>
                  <a:pt x="15544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91"/>
          <p:cNvSpPr/>
          <p:nvPr/>
        </p:nvSpPr>
        <p:spPr>
          <a:xfrm>
            <a:off x="4770652" y="1607712"/>
            <a:ext cx="130560" cy="114887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8"/>
                </a:moveTo>
                <a:lnTo>
                  <a:pt x="155448" y="155448"/>
                </a:lnTo>
                <a:lnTo>
                  <a:pt x="15544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92"/>
          <p:cNvSpPr txBox="1"/>
          <p:nvPr/>
        </p:nvSpPr>
        <p:spPr>
          <a:xfrm>
            <a:off x="4962649" y="1526576"/>
            <a:ext cx="244546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spc="-5" dirty="0" err="1" smtClean="0">
                <a:solidFill>
                  <a:srgbClr val="E36C09"/>
                </a:solidFill>
                <a:latin typeface="Trebuchet MS" panose="020B0603020202020204" pitchFamily="34" charset="0"/>
                <a:cs typeface="Arial Narrow"/>
              </a:rPr>
              <a:t>db</a:t>
            </a:r>
            <a:r>
              <a:rPr sz="1400" spc="-5" dirty="0" smtClean="0">
                <a:solidFill>
                  <a:srgbClr val="E36C09"/>
                </a:solidFill>
                <a:latin typeface="Trebuchet MS" panose="020B0603020202020204" pitchFamily="34" charset="0"/>
                <a:cs typeface="Arial Narrow"/>
              </a:rPr>
              <a:t>-in-SSD,</a:t>
            </a:r>
            <a:r>
              <a:rPr sz="1400" spc="-95" dirty="0" smtClean="0">
                <a:solidFill>
                  <a:srgbClr val="E36C09"/>
                </a:solidFill>
                <a:latin typeface="Trebuchet MS" panose="020B0603020202020204" pitchFamily="34" charset="0"/>
                <a:cs typeface="Arial Narrow"/>
              </a:rPr>
              <a:t> </a:t>
            </a:r>
            <a:r>
              <a:rPr sz="1400" spc="-5" dirty="0" smtClean="0">
                <a:solidFill>
                  <a:srgbClr val="E36C09"/>
                </a:solidFill>
                <a:latin typeface="Trebuchet MS" panose="020B0603020202020204" pitchFamily="34" charset="0"/>
                <a:cs typeface="Arial Narrow"/>
              </a:rPr>
              <a:t>log-in-NVRAM</a:t>
            </a:r>
            <a:endParaRPr sz="14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56" name="object 93"/>
          <p:cNvSpPr/>
          <p:nvPr/>
        </p:nvSpPr>
        <p:spPr>
          <a:xfrm>
            <a:off x="1700382" y="1883898"/>
            <a:ext cx="129494" cy="113948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0" y="153924"/>
                </a:moveTo>
                <a:lnTo>
                  <a:pt x="153924" y="153924"/>
                </a:lnTo>
                <a:lnTo>
                  <a:pt x="153924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375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88"/>
          <p:cNvSpPr/>
          <p:nvPr/>
        </p:nvSpPr>
        <p:spPr>
          <a:xfrm>
            <a:off x="1700382" y="1332532"/>
            <a:ext cx="129494" cy="114887"/>
          </a:xfrm>
          <a:custGeom>
            <a:avLst/>
            <a:gdLst/>
            <a:ahLst/>
            <a:cxnLst/>
            <a:rect l="l" t="t" r="r" b="b"/>
            <a:pathLst>
              <a:path w="154305" h="155575">
                <a:moveTo>
                  <a:pt x="0" y="155448"/>
                </a:moveTo>
                <a:lnTo>
                  <a:pt x="153924" y="155448"/>
                </a:lnTo>
                <a:lnTo>
                  <a:pt x="153924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90"/>
          <p:cNvSpPr/>
          <p:nvPr/>
        </p:nvSpPr>
        <p:spPr>
          <a:xfrm>
            <a:off x="1690129" y="1608260"/>
            <a:ext cx="129494" cy="114887"/>
          </a:xfrm>
          <a:custGeom>
            <a:avLst/>
            <a:gdLst/>
            <a:ahLst/>
            <a:cxnLst/>
            <a:rect l="l" t="t" r="r" b="b"/>
            <a:pathLst>
              <a:path w="154305" h="155575">
                <a:moveTo>
                  <a:pt x="0" y="155448"/>
                </a:moveTo>
                <a:lnTo>
                  <a:pt x="153924" y="155448"/>
                </a:lnTo>
                <a:lnTo>
                  <a:pt x="153924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94"/>
          <p:cNvSpPr txBox="1"/>
          <p:nvPr/>
        </p:nvSpPr>
        <p:spPr>
          <a:xfrm>
            <a:off x="1886089" y="1817752"/>
            <a:ext cx="250888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60"/>
              </a:spcBef>
            </a:pPr>
            <a:r>
              <a:rPr sz="1400" b="1" spc="-5" dirty="0" err="1" smtClean="0">
                <a:solidFill>
                  <a:srgbClr val="375F92"/>
                </a:solidFill>
                <a:latin typeface="Trebuchet MS" panose="020B0603020202020204" pitchFamily="34" charset="0"/>
                <a:cs typeface="Arial Narrow"/>
              </a:rPr>
              <a:t>db</a:t>
            </a:r>
            <a:r>
              <a:rPr sz="1400" b="1" spc="-5" dirty="0" smtClean="0">
                <a:solidFill>
                  <a:srgbClr val="375F92"/>
                </a:solidFill>
                <a:latin typeface="Trebuchet MS" panose="020B0603020202020204" pitchFamily="34" charset="0"/>
                <a:cs typeface="Arial Narrow"/>
              </a:rPr>
              <a:t>-in-HDD</a:t>
            </a:r>
            <a:r>
              <a:rPr sz="1400" b="1" spc="-5" dirty="0">
                <a:solidFill>
                  <a:srgbClr val="375F92"/>
                </a:solidFill>
                <a:latin typeface="Trebuchet MS" panose="020B0603020202020204" pitchFamily="34" charset="0"/>
                <a:cs typeface="Arial Narrow"/>
              </a:rPr>
              <a:t>,</a:t>
            </a:r>
            <a:r>
              <a:rPr sz="1400" b="1" spc="-95" dirty="0">
                <a:solidFill>
                  <a:srgbClr val="375F92"/>
                </a:solidFill>
                <a:latin typeface="Trebuchet MS" panose="020B0603020202020204" pitchFamily="34" charset="0"/>
                <a:cs typeface="Arial Narrow"/>
              </a:rPr>
              <a:t> </a:t>
            </a:r>
            <a:r>
              <a:rPr sz="1400" b="1" spc="-5" dirty="0" smtClean="0">
                <a:solidFill>
                  <a:srgbClr val="375F92"/>
                </a:solidFill>
                <a:latin typeface="Trebuchet MS" panose="020B0603020202020204" pitchFamily="34" charset="0"/>
                <a:cs typeface="Arial Narrow"/>
              </a:rPr>
              <a:t>log-in-NVRAM</a:t>
            </a:r>
            <a:endParaRPr sz="1400" b="1" dirty="0">
              <a:solidFill>
                <a:srgbClr val="375F92"/>
              </a:solidFill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58" name="object 105"/>
          <p:cNvSpPr txBox="1"/>
          <p:nvPr/>
        </p:nvSpPr>
        <p:spPr>
          <a:xfrm>
            <a:off x="2646282" y="5132995"/>
            <a:ext cx="769965" cy="32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400" dirty="0">
                <a:latin typeface="Trebuchet MS" panose="020B0603020202020204" pitchFamily="34" charset="0"/>
                <a:cs typeface="Arial Narrow"/>
              </a:rPr>
              <a:t>TP</a:t>
            </a:r>
            <a:r>
              <a:rPr sz="1400" spc="-15" dirty="0">
                <a:latin typeface="Trebuchet MS" panose="020B0603020202020204" pitchFamily="34" charset="0"/>
                <a:cs typeface="Arial Narrow"/>
              </a:rPr>
              <a:t>C</a:t>
            </a:r>
            <a:r>
              <a:rPr sz="1400" dirty="0">
                <a:latin typeface="Trebuchet MS" panose="020B0603020202020204" pitchFamily="34" charset="0"/>
                <a:cs typeface="Arial Narrow"/>
              </a:rPr>
              <a:t>C</a:t>
            </a:r>
          </a:p>
        </p:txBody>
      </p:sp>
      <p:sp>
        <p:nvSpPr>
          <p:cNvPr id="259" name="object 106"/>
          <p:cNvSpPr txBox="1"/>
          <p:nvPr/>
        </p:nvSpPr>
        <p:spPr>
          <a:xfrm>
            <a:off x="4686864" y="5193756"/>
            <a:ext cx="429474" cy="32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400" dirty="0">
                <a:latin typeface="Trebuchet MS" panose="020B0603020202020204" pitchFamily="34" charset="0"/>
                <a:cs typeface="Arial Narrow"/>
              </a:rPr>
              <a:t>TA</a:t>
            </a:r>
            <a:r>
              <a:rPr sz="1400" spc="-15" dirty="0">
                <a:latin typeface="Trebuchet MS" panose="020B0603020202020204" pitchFamily="34" charset="0"/>
                <a:cs typeface="Arial Narrow"/>
              </a:rPr>
              <a:t>T</a:t>
            </a:r>
            <a:r>
              <a:rPr sz="1400" dirty="0">
                <a:latin typeface="Trebuchet MS" panose="020B0603020202020204" pitchFamily="34" charset="0"/>
                <a:cs typeface="Arial Narrow"/>
              </a:rPr>
              <a:t>P</a:t>
            </a:r>
          </a:p>
        </p:txBody>
      </p:sp>
      <p:sp>
        <p:nvSpPr>
          <p:cNvPr id="260" name="object 107"/>
          <p:cNvSpPr txBox="1"/>
          <p:nvPr/>
        </p:nvSpPr>
        <p:spPr>
          <a:xfrm>
            <a:off x="6790840" y="5193756"/>
            <a:ext cx="520451" cy="32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400" dirty="0">
                <a:latin typeface="Trebuchet MS" panose="020B0603020202020204" pitchFamily="34" charset="0"/>
                <a:cs typeface="Arial Narrow"/>
              </a:rPr>
              <a:t>TP</a:t>
            </a:r>
            <a:r>
              <a:rPr sz="1400" spc="-15" dirty="0">
                <a:latin typeface="Trebuchet MS" panose="020B0603020202020204" pitchFamily="34" charset="0"/>
                <a:cs typeface="Arial Narrow"/>
              </a:rPr>
              <a:t>C</a:t>
            </a:r>
            <a:r>
              <a:rPr sz="1400" dirty="0">
                <a:latin typeface="Trebuchet MS" panose="020B0603020202020204" pitchFamily="34" charset="0"/>
                <a:cs typeface="Arial Narrow"/>
              </a:rPr>
              <a:t>B</a:t>
            </a:r>
          </a:p>
        </p:txBody>
      </p:sp>
      <p:sp>
        <p:nvSpPr>
          <p:cNvPr id="261" name="object 102"/>
          <p:cNvSpPr txBox="1"/>
          <p:nvPr/>
        </p:nvSpPr>
        <p:spPr>
          <a:xfrm>
            <a:off x="5318860" y="2932787"/>
            <a:ext cx="423434" cy="25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680" algn="l"/>
                <a:tab pos="716280" algn="l"/>
              </a:tabLst>
            </a:pPr>
            <a:r>
              <a:rPr sz="1400" spc="-10" dirty="0" smtClean="0">
                <a:solidFill>
                  <a:srgbClr val="FF0000"/>
                </a:solidFill>
                <a:latin typeface="Trebuchet MS" panose="020B0603020202020204" pitchFamily="34" charset="0"/>
                <a:cs typeface="Arial Narrow"/>
              </a:rPr>
              <a:t>26</a:t>
            </a:r>
            <a:r>
              <a:rPr sz="1400" spc="-10" dirty="0">
                <a:solidFill>
                  <a:srgbClr val="FF0000"/>
                </a:solidFill>
                <a:latin typeface="Trebuchet MS" panose="020B0603020202020204" pitchFamily="34" charset="0"/>
                <a:cs typeface="Arial Narrow"/>
              </a:rPr>
              <a:t>%</a:t>
            </a:r>
            <a:endParaRPr sz="14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1394221" y="4923024"/>
            <a:ext cx="274128" cy="403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0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1351380" y="2173414"/>
            <a:ext cx="338749" cy="403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75</a:t>
            </a:r>
          </a:p>
        </p:txBody>
      </p:sp>
      <p:sp>
        <p:nvSpPr>
          <p:cNvPr id="264" name="矩形 263"/>
          <p:cNvSpPr/>
          <p:nvPr/>
        </p:nvSpPr>
        <p:spPr>
          <a:xfrm>
            <a:off x="4876897" y="2548131"/>
            <a:ext cx="584649" cy="443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400" spc="-10" dirty="0" smtClean="0">
                <a:solidFill>
                  <a:srgbClr val="FF0000"/>
                </a:solidFill>
                <a:latin typeface="Trebuchet MS" panose="020B0603020202020204" pitchFamily="34" charset="0"/>
                <a:cs typeface="Arial Narrow"/>
              </a:rPr>
              <a:t>18</a:t>
            </a:r>
            <a:r>
              <a:rPr lang="en-US" altLang="zh-CN" spc="-10" dirty="0" smtClean="0">
                <a:solidFill>
                  <a:srgbClr val="FF0000"/>
                </a:solidFill>
                <a:latin typeface="Arial Narrow"/>
                <a:cs typeface="Arial Narrow"/>
              </a:rPr>
              <a:t>%</a:t>
            </a:r>
            <a:endParaRPr lang="zh-CN" altLang="en-US" dirty="0">
              <a:latin typeface="Arial Narrow"/>
              <a:cs typeface="Arial Narrow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1351380" y="2374981"/>
            <a:ext cx="338749" cy="403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70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1388301" y="4704644"/>
            <a:ext cx="274128" cy="361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5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1357687" y="2574610"/>
            <a:ext cx="338749" cy="403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65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1361911" y="2756745"/>
            <a:ext cx="338749" cy="36182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60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361633" y="2912223"/>
            <a:ext cx="338749" cy="40313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55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1366743" y="3087825"/>
            <a:ext cx="338749" cy="40313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50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1361633" y="3275300"/>
            <a:ext cx="338749" cy="40313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45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1366514" y="3446124"/>
            <a:ext cx="338749" cy="36182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40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1361633" y="3623652"/>
            <a:ext cx="338749" cy="40313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35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1361633" y="3805343"/>
            <a:ext cx="338749" cy="40313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20"/>
              </a:lnSpc>
            </a:pPr>
            <a:r>
              <a:rPr lang="en-US" altLang="zh-CN" sz="900" dirty="0">
                <a:latin typeface="Trebuchet MS" panose="020B0603020202020204" pitchFamily="34" charset="0"/>
                <a:cs typeface="Arial Narrow"/>
              </a:rPr>
              <a:t>3</a:t>
            </a: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0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1361633" y="3969931"/>
            <a:ext cx="338749" cy="40313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25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1355844" y="4158481"/>
            <a:ext cx="338749" cy="36182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20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349165" y="4340172"/>
            <a:ext cx="338749" cy="40313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15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1355951" y="4509475"/>
            <a:ext cx="338749" cy="36182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920"/>
              </a:lnSpc>
            </a:pPr>
            <a:r>
              <a:rPr lang="en-US" altLang="zh-CN" sz="900" dirty="0" smtClean="0">
                <a:latin typeface="Trebuchet MS" panose="020B0603020202020204" pitchFamily="34" charset="0"/>
                <a:cs typeface="Arial Narrow"/>
              </a:rPr>
              <a:t>10</a:t>
            </a:r>
            <a:endParaRPr lang="en-US" altLang="zh-CN" sz="9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4617204" y="2351964"/>
            <a:ext cx="348341" cy="701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7" baseline="-13888" dirty="0" smtClean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$</a:t>
            </a:r>
            <a:endParaRPr lang="zh-CN" altLang="en-US" sz="3200" dirty="0">
              <a:latin typeface="Trebuchet MS" panose="020B0603020202020204" pitchFamily="34" charset="0"/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4623511" y="2789319"/>
            <a:ext cx="348341" cy="701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7" baseline="-13888" dirty="0" smtClean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$</a:t>
            </a:r>
            <a:endParaRPr lang="zh-CN" altLang="en-US" sz="3200" dirty="0">
              <a:latin typeface="Trebuchet MS" panose="020B0603020202020204" pitchFamily="34" charset="0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4623190" y="3305902"/>
            <a:ext cx="348341" cy="70164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pc="-7" baseline="-13888" dirty="0" smtClean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$</a:t>
            </a:r>
            <a:endParaRPr lang="zh-CN" altLang="en-US" sz="3200" dirty="0">
              <a:latin typeface="Trebuchet MS" panose="020B0603020202020204" pitchFamily="34" charset="0"/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4625455" y="3804949"/>
            <a:ext cx="348341" cy="70164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pc="-7" baseline="-13888" dirty="0" smtClean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$</a:t>
            </a:r>
            <a:endParaRPr lang="zh-CN" altLang="en-US" sz="3200" dirty="0">
              <a:latin typeface="Trebuchet MS" panose="020B0603020202020204" pitchFamily="34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4918032" y="2790840"/>
            <a:ext cx="348341" cy="70164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pc="-7" baseline="-13888" dirty="0" smtClean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$</a:t>
            </a:r>
            <a:endParaRPr lang="zh-CN" altLang="en-US" sz="3200" dirty="0">
              <a:latin typeface="Trebuchet MS" panose="020B0603020202020204" pitchFamily="34" charset="0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4904637" y="3353979"/>
            <a:ext cx="348341" cy="70164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pc="-7" baseline="-13888" dirty="0" smtClean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$</a:t>
            </a:r>
            <a:endParaRPr lang="zh-CN" altLang="en-US" sz="3200" dirty="0">
              <a:latin typeface="Trebuchet MS" panose="020B0603020202020204" pitchFamily="34" charset="0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5243277" y="3087477"/>
            <a:ext cx="348341" cy="70164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pc="-7" baseline="-13888" dirty="0" smtClean="0">
                <a:solidFill>
                  <a:srgbClr val="0000FF"/>
                </a:solidFill>
                <a:latin typeface="Trebuchet MS" panose="020B0603020202020204" pitchFamily="34" charset="0"/>
                <a:cs typeface="Arial Narrow"/>
              </a:rPr>
              <a:t>$</a:t>
            </a:r>
            <a:endParaRPr lang="zh-CN" altLang="en-US" sz="3200" dirty="0">
              <a:latin typeface="Trebuchet MS" panose="020B0603020202020204" pitchFamily="34" charset="0"/>
            </a:endParaRPr>
          </a:p>
        </p:txBody>
      </p:sp>
      <p:sp>
        <p:nvSpPr>
          <p:cNvPr id="286" name="object 21"/>
          <p:cNvSpPr/>
          <p:nvPr/>
        </p:nvSpPr>
        <p:spPr>
          <a:xfrm>
            <a:off x="1218752" y="5552299"/>
            <a:ext cx="6833439" cy="593966"/>
          </a:xfrm>
          <a:custGeom>
            <a:avLst/>
            <a:gdLst/>
            <a:ahLst/>
            <a:cxnLst/>
            <a:rect l="l" t="t" r="r" b="b"/>
            <a:pathLst>
              <a:path w="7315200" h="774700">
                <a:moveTo>
                  <a:pt x="7262939" y="0"/>
                </a:moveTo>
                <a:lnTo>
                  <a:pt x="52256" y="0"/>
                </a:lnTo>
                <a:lnTo>
                  <a:pt x="31915" y="4106"/>
                </a:lnTo>
                <a:lnTo>
                  <a:pt x="15305" y="15305"/>
                </a:lnTo>
                <a:lnTo>
                  <a:pt x="4106" y="31916"/>
                </a:lnTo>
                <a:lnTo>
                  <a:pt x="0" y="52260"/>
                </a:lnTo>
                <a:lnTo>
                  <a:pt x="0" y="722439"/>
                </a:lnTo>
                <a:lnTo>
                  <a:pt x="4106" y="742783"/>
                </a:lnTo>
                <a:lnTo>
                  <a:pt x="15305" y="759394"/>
                </a:lnTo>
                <a:lnTo>
                  <a:pt x="31915" y="770593"/>
                </a:lnTo>
                <a:lnTo>
                  <a:pt x="52256" y="774700"/>
                </a:lnTo>
                <a:lnTo>
                  <a:pt x="7262939" y="774700"/>
                </a:lnTo>
                <a:lnTo>
                  <a:pt x="7283283" y="770593"/>
                </a:lnTo>
                <a:lnTo>
                  <a:pt x="7299894" y="759394"/>
                </a:lnTo>
                <a:lnTo>
                  <a:pt x="7311093" y="742783"/>
                </a:lnTo>
                <a:lnTo>
                  <a:pt x="7315200" y="722439"/>
                </a:lnTo>
                <a:lnTo>
                  <a:pt x="7315200" y="52260"/>
                </a:lnTo>
                <a:lnTo>
                  <a:pt x="7311093" y="31916"/>
                </a:lnTo>
                <a:lnTo>
                  <a:pt x="7299894" y="15305"/>
                </a:lnTo>
                <a:lnTo>
                  <a:pt x="7283283" y="4106"/>
                </a:lnTo>
                <a:lnTo>
                  <a:pt x="7262939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pPr marL="12700">
              <a:lnSpc>
                <a:spcPts val="3760"/>
              </a:lnSpc>
            </a:pPr>
            <a:r>
              <a:rPr lang="en-US" altLang="zh-CN" sz="2400" spc="10" dirty="0" smtClean="0">
                <a:solidFill>
                  <a:srgbClr val="C2D69C"/>
                </a:solidFill>
                <a:latin typeface="Trebuchet MS"/>
                <a:cs typeface="Trebuchet MS"/>
              </a:rPr>
              <a:t>Bridging the performance gap with less cost</a:t>
            </a:r>
            <a:endParaRPr lang="en-US" altLang="zh-CN" sz="2400" dirty="0">
              <a:latin typeface="Trebuchet MS"/>
              <a:cs typeface="Trebuchet M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4167" y="1214011"/>
            <a:ext cx="1058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">
              <a:lnSpc>
                <a:spcPct val="100000"/>
              </a:lnSpc>
            </a:pPr>
            <a:r>
              <a:rPr lang="en-US" altLang="zh-CN" sz="1400" spc="-5" dirty="0">
                <a:solidFill>
                  <a:srgbClr val="4A4A4A"/>
                </a:solidFill>
                <a:latin typeface="Trebuchet MS" panose="020B0603020202020204" pitchFamily="34" charset="0"/>
                <a:cs typeface="Arial Narrow"/>
              </a:rPr>
              <a:t>all-in-HDD</a:t>
            </a:r>
            <a:endParaRPr lang="en-US" altLang="zh-CN" sz="1400" dirty="0">
              <a:solidFill>
                <a:srgbClr val="4A4A4A"/>
              </a:solidFill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4167" y="1506934"/>
            <a:ext cx="1275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">
              <a:lnSpc>
                <a:spcPct val="100000"/>
              </a:lnSpc>
              <a:spcBef>
                <a:spcPts val="60"/>
              </a:spcBef>
            </a:pPr>
            <a:r>
              <a:rPr lang="en-US" altLang="zh-CN" sz="1400" spc="-5" dirty="0">
                <a:solidFill>
                  <a:srgbClr val="77923B"/>
                </a:solidFill>
                <a:latin typeface="Trebuchet MS" panose="020B0603020202020204" pitchFamily="34" charset="0"/>
                <a:cs typeface="Arial Narrow"/>
              </a:rPr>
              <a:t>all-in-NVRAM</a:t>
            </a:r>
            <a:endParaRPr lang="en-US" altLang="zh-CN" sz="1400" dirty="0">
              <a:solidFill>
                <a:srgbClr val="77923B"/>
              </a:solidFill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897" y="1226055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400" spc="-5" dirty="0">
                <a:solidFill>
                  <a:srgbClr val="C0504D"/>
                </a:solidFill>
                <a:latin typeface="Trebuchet MS" panose="020B0603020202020204" pitchFamily="34" charset="0"/>
                <a:cs typeface="Arial Narrow"/>
              </a:rPr>
              <a:t>all-in-SSD</a:t>
            </a:r>
            <a:endParaRPr lang="en-US" altLang="zh-CN" sz="1400" dirty="0">
              <a:latin typeface="Trebuchet MS" panose="020B0603020202020204" pitchFamily="34" charset="0"/>
              <a:cs typeface="Arial Narrow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4457700" y="2548131"/>
            <a:ext cx="15240" cy="2472308"/>
          </a:xfrm>
          <a:prstGeom prst="straightConnector1">
            <a:avLst/>
          </a:prstGeom>
          <a:ln w="38100">
            <a:solidFill>
              <a:srgbClr val="E77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3985491" y="3485086"/>
            <a:ext cx="482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400" spc="-10" dirty="0" smtClean="0">
                <a:solidFill>
                  <a:srgbClr val="FF0000"/>
                </a:solidFill>
                <a:latin typeface="Trebuchet MS" panose="020B0603020202020204" pitchFamily="34" charset="0"/>
                <a:cs typeface="Arial Narrow"/>
              </a:rPr>
              <a:t>51X</a:t>
            </a:r>
            <a:endParaRPr lang="zh-CN" altLang="en-US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851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8072147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BOTTLENCK SHIFTED TO SOFTWARE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132" name="组合 131"/>
          <p:cNvGrpSpPr/>
          <p:nvPr/>
        </p:nvGrpSpPr>
        <p:grpSpPr>
          <a:xfrm>
            <a:off x="548640" y="1276350"/>
            <a:ext cx="7620000" cy="3787714"/>
            <a:chOff x="265341" y="1306321"/>
            <a:chExt cx="8185493" cy="4534104"/>
          </a:xfrm>
        </p:grpSpPr>
        <p:sp>
          <p:nvSpPr>
            <p:cNvPr id="133" name="object 4"/>
            <p:cNvSpPr/>
            <p:nvPr/>
          </p:nvSpPr>
          <p:spPr>
            <a:xfrm>
              <a:off x="8017764" y="4462271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70">
                  <a:moveTo>
                    <a:pt x="0" y="0"/>
                  </a:moveTo>
                  <a:lnTo>
                    <a:pt x="432815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5"/>
            <p:cNvSpPr/>
            <p:nvPr/>
          </p:nvSpPr>
          <p:spPr>
            <a:xfrm>
              <a:off x="6579107" y="4462271"/>
              <a:ext cx="862965" cy="0"/>
            </a:xfrm>
            <a:custGeom>
              <a:avLst/>
              <a:gdLst/>
              <a:ahLst/>
              <a:cxnLst/>
              <a:rect l="l" t="t" r="r" b="b"/>
              <a:pathLst>
                <a:path w="862965">
                  <a:moveTo>
                    <a:pt x="0" y="0"/>
                  </a:moveTo>
                  <a:lnTo>
                    <a:pt x="86258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6"/>
            <p:cNvSpPr/>
            <p:nvPr/>
          </p:nvSpPr>
          <p:spPr>
            <a:xfrm>
              <a:off x="5138928" y="4462271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4108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7"/>
            <p:cNvSpPr/>
            <p:nvPr/>
          </p:nvSpPr>
          <p:spPr>
            <a:xfrm>
              <a:off x="3698747" y="4462271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4107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"/>
            <p:cNvSpPr/>
            <p:nvPr/>
          </p:nvSpPr>
          <p:spPr>
            <a:xfrm>
              <a:off x="2258567" y="4462271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4107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9"/>
            <p:cNvSpPr/>
            <p:nvPr/>
          </p:nvSpPr>
          <p:spPr>
            <a:xfrm>
              <a:off x="1251203" y="4462271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291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0"/>
            <p:cNvSpPr/>
            <p:nvPr/>
          </p:nvSpPr>
          <p:spPr>
            <a:xfrm>
              <a:off x="8017764" y="3816096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70">
                  <a:moveTo>
                    <a:pt x="0" y="0"/>
                  </a:moveTo>
                  <a:lnTo>
                    <a:pt x="432815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1"/>
            <p:cNvSpPr/>
            <p:nvPr/>
          </p:nvSpPr>
          <p:spPr>
            <a:xfrm>
              <a:off x="6579107" y="3816096"/>
              <a:ext cx="862965" cy="0"/>
            </a:xfrm>
            <a:custGeom>
              <a:avLst/>
              <a:gdLst/>
              <a:ahLst/>
              <a:cxnLst/>
              <a:rect l="l" t="t" r="r" b="b"/>
              <a:pathLst>
                <a:path w="862965">
                  <a:moveTo>
                    <a:pt x="0" y="0"/>
                  </a:moveTo>
                  <a:lnTo>
                    <a:pt x="86258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2"/>
            <p:cNvSpPr/>
            <p:nvPr/>
          </p:nvSpPr>
          <p:spPr>
            <a:xfrm>
              <a:off x="5138928" y="3816096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4108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"/>
            <p:cNvSpPr/>
            <p:nvPr/>
          </p:nvSpPr>
          <p:spPr>
            <a:xfrm>
              <a:off x="3698747" y="3816096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4107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"/>
            <p:cNvSpPr/>
            <p:nvPr/>
          </p:nvSpPr>
          <p:spPr>
            <a:xfrm>
              <a:off x="2258567" y="3816096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4107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5"/>
            <p:cNvSpPr/>
            <p:nvPr/>
          </p:nvSpPr>
          <p:spPr>
            <a:xfrm>
              <a:off x="1251203" y="3816096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291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6"/>
            <p:cNvSpPr/>
            <p:nvPr/>
          </p:nvSpPr>
          <p:spPr>
            <a:xfrm>
              <a:off x="8017764" y="3171444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70">
                  <a:moveTo>
                    <a:pt x="0" y="0"/>
                  </a:moveTo>
                  <a:lnTo>
                    <a:pt x="432815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7"/>
            <p:cNvSpPr/>
            <p:nvPr/>
          </p:nvSpPr>
          <p:spPr>
            <a:xfrm>
              <a:off x="6579107" y="3171444"/>
              <a:ext cx="862965" cy="0"/>
            </a:xfrm>
            <a:custGeom>
              <a:avLst/>
              <a:gdLst/>
              <a:ahLst/>
              <a:cxnLst/>
              <a:rect l="l" t="t" r="r" b="b"/>
              <a:pathLst>
                <a:path w="862965">
                  <a:moveTo>
                    <a:pt x="0" y="0"/>
                  </a:moveTo>
                  <a:lnTo>
                    <a:pt x="86258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8"/>
            <p:cNvSpPr/>
            <p:nvPr/>
          </p:nvSpPr>
          <p:spPr>
            <a:xfrm>
              <a:off x="5138928" y="3171444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4108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9"/>
            <p:cNvSpPr/>
            <p:nvPr/>
          </p:nvSpPr>
          <p:spPr>
            <a:xfrm>
              <a:off x="3698747" y="3171444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4107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20"/>
            <p:cNvSpPr/>
            <p:nvPr/>
          </p:nvSpPr>
          <p:spPr>
            <a:xfrm>
              <a:off x="2258567" y="3171444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4107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21"/>
            <p:cNvSpPr/>
            <p:nvPr/>
          </p:nvSpPr>
          <p:spPr>
            <a:xfrm>
              <a:off x="1251203" y="3171444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291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22"/>
            <p:cNvSpPr/>
            <p:nvPr/>
          </p:nvSpPr>
          <p:spPr>
            <a:xfrm>
              <a:off x="8017764" y="2526792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70">
                  <a:moveTo>
                    <a:pt x="0" y="0"/>
                  </a:moveTo>
                  <a:lnTo>
                    <a:pt x="432815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23"/>
            <p:cNvSpPr/>
            <p:nvPr/>
          </p:nvSpPr>
          <p:spPr>
            <a:xfrm>
              <a:off x="6579107" y="2526792"/>
              <a:ext cx="862965" cy="0"/>
            </a:xfrm>
            <a:custGeom>
              <a:avLst/>
              <a:gdLst/>
              <a:ahLst/>
              <a:cxnLst/>
              <a:rect l="l" t="t" r="r" b="b"/>
              <a:pathLst>
                <a:path w="862965">
                  <a:moveTo>
                    <a:pt x="0" y="0"/>
                  </a:moveTo>
                  <a:lnTo>
                    <a:pt x="86258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24"/>
            <p:cNvSpPr/>
            <p:nvPr/>
          </p:nvSpPr>
          <p:spPr>
            <a:xfrm>
              <a:off x="5138928" y="2526792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4108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25"/>
            <p:cNvSpPr/>
            <p:nvPr/>
          </p:nvSpPr>
          <p:spPr>
            <a:xfrm>
              <a:off x="3698747" y="2526792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4107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26"/>
            <p:cNvSpPr/>
            <p:nvPr/>
          </p:nvSpPr>
          <p:spPr>
            <a:xfrm>
              <a:off x="1251203" y="2526792"/>
              <a:ext cx="1871980" cy="0"/>
            </a:xfrm>
            <a:custGeom>
              <a:avLst/>
              <a:gdLst/>
              <a:ahLst/>
              <a:cxnLst/>
              <a:rect l="l" t="t" r="r" b="b"/>
              <a:pathLst>
                <a:path w="1871980">
                  <a:moveTo>
                    <a:pt x="0" y="0"/>
                  </a:moveTo>
                  <a:lnTo>
                    <a:pt x="1871472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27"/>
            <p:cNvSpPr/>
            <p:nvPr/>
          </p:nvSpPr>
          <p:spPr>
            <a:xfrm>
              <a:off x="1251203" y="1882139"/>
              <a:ext cx="7199630" cy="0"/>
            </a:xfrm>
            <a:custGeom>
              <a:avLst/>
              <a:gdLst/>
              <a:ahLst/>
              <a:cxnLst/>
              <a:rect l="l" t="t" r="r" b="b"/>
              <a:pathLst>
                <a:path w="7199630">
                  <a:moveTo>
                    <a:pt x="0" y="0"/>
                  </a:moveTo>
                  <a:lnTo>
                    <a:pt x="7199376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28"/>
            <p:cNvSpPr/>
            <p:nvPr/>
          </p:nvSpPr>
          <p:spPr>
            <a:xfrm>
              <a:off x="1251203" y="1882139"/>
              <a:ext cx="7199630" cy="3225165"/>
            </a:xfrm>
            <a:custGeom>
              <a:avLst/>
              <a:gdLst/>
              <a:ahLst/>
              <a:cxnLst/>
              <a:rect l="l" t="t" r="r" b="b"/>
              <a:pathLst>
                <a:path w="7199630" h="3225165">
                  <a:moveTo>
                    <a:pt x="0" y="3224783"/>
                  </a:moveTo>
                  <a:lnTo>
                    <a:pt x="7199376" y="3224783"/>
                  </a:lnTo>
                  <a:lnTo>
                    <a:pt x="7199376" y="0"/>
                  </a:lnTo>
                  <a:lnTo>
                    <a:pt x="0" y="0"/>
                  </a:lnTo>
                  <a:lnTo>
                    <a:pt x="0" y="32247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30"/>
            <p:cNvSpPr/>
            <p:nvPr/>
          </p:nvSpPr>
          <p:spPr>
            <a:xfrm>
              <a:off x="1639823" y="2624327"/>
              <a:ext cx="6420612" cy="2325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31"/>
            <p:cNvSpPr/>
            <p:nvPr/>
          </p:nvSpPr>
          <p:spPr>
            <a:xfrm>
              <a:off x="1639823" y="2505455"/>
              <a:ext cx="6420612" cy="1856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32"/>
            <p:cNvSpPr/>
            <p:nvPr/>
          </p:nvSpPr>
          <p:spPr>
            <a:xfrm>
              <a:off x="1639823" y="2049779"/>
              <a:ext cx="6420612" cy="19019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33"/>
            <p:cNvSpPr/>
            <p:nvPr/>
          </p:nvSpPr>
          <p:spPr>
            <a:xfrm>
              <a:off x="1639823" y="1880616"/>
              <a:ext cx="6420612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34"/>
            <p:cNvSpPr/>
            <p:nvPr/>
          </p:nvSpPr>
          <p:spPr>
            <a:xfrm>
              <a:off x="1682495" y="2761488"/>
              <a:ext cx="576580" cy="2345690"/>
            </a:xfrm>
            <a:custGeom>
              <a:avLst/>
              <a:gdLst/>
              <a:ahLst/>
              <a:cxnLst/>
              <a:rect l="l" t="t" r="r" b="b"/>
              <a:pathLst>
                <a:path w="576580" h="2345690">
                  <a:moveTo>
                    <a:pt x="576072" y="0"/>
                  </a:moveTo>
                  <a:lnTo>
                    <a:pt x="0" y="0"/>
                  </a:lnTo>
                  <a:lnTo>
                    <a:pt x="0" y="2345436"/>
                  </a:lnTo>
                  <a:lnTo>
                    <a:pt x="576072" y="2345436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35"/>
            <p:cNvSpPr/>
            <p:nvPr/>
          </p:nvSpPr>
          <p:spPr>
            <a:xfrm>
              <a:off x="3122676" y="3142488"/>
              <a:ext cx="576580" cy="1964689"/>
            </a:xfrm>
            <a:custGeom>
              <a:avLst/>
              <a:gdLst/>
              <a:ahLst/>
              <a:cxnLst/>
              <a:rect l="l" t="t" r="r" b="b"/>
              <a:pathLst>
                <a:path w="576579" h="1964689">
                  <a:moveTo>
                    <a:pt x="576072" y="0"/>
                  </a:moveTo>
                  <a:lnTo>
                    <a:pt x="0" y="0"/>
                  </a:lnTo>
                  <a:lnTo>
                    <a:pt x="0" y="1964436"/>
                  </a:lnTo>
                  <a:lnTo>
                    <a:pt x="576072" y="1964436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36"/>
            <p:cNvSpPr/>
            <p:nvPr/>
          </p:nvSpPr>
          <p:spPr>
            <a:xfrm>
              <a:off x="4562855" y="4884420"/>
              <a:ext cx="576580" cy="222885"/>
            </a:xfrm>
            <a:custGeom>
              <a:avLst/>
              <a:gdLst/>
              <a:ahLst/>
              <a:cxnLst/>
              <a:rect l="l" t="t" r="r" b="b"/>
              <a:pathLst>
                <a:path w="576579" h="222885">
                  <a:moveTo>
                    <a:pt x="576072" y="0"/>
                  </a:moveTo>
                  <a:lnTo>
                    <a:pt x="0" y="0"/>
                  </a:lnTo>
                  <a:lnTo>
                    <a:pt x="0" y="222503"/>
                  </a:lnTo>
                  <a:lnTo>
                    <a:pt x="576072" y="222503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37"/>
            <p:cNvSpPr/>
            <p:nvPr/>
          </p:nvSpPr>
          <p:spPr>
            <a:xfrm>
              <a:off x="6003035" y="4875276"/>
              <a:ext cx="576580" cy="231775"/>
            </a:xfrm>
            <a:custGeom>
              <a:avLst/>
              <a:gdLst/>
              <a:ahLst/>
              <a:cxnLst/>
              <a:rect l="l" t="t" r="r" b="b"/>
              <a:pathLst>
                <a:path w="576579" h="231775">
                  <a:moveTo>
                    <a:pt x="576071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576071" y="231648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38"/>
            <p:cNvSpPr/>
            <p:nvPr/>
          </p:nvSpPr>
          <p:spPr>
            <a:xfrm>
              <a:off x="7441692" y="4733544"/>
              <a:ext cx="576580" cy="373380"/>
            </a:xfrm>
            <a:custGeom>
              <a:avLst/>
              <a:gdLst/>
              <a:ahLst/>
              <a:cxnLst/>
              <a:rect l="l" t="t" r="r" b="b"/>
              <a:pathLst>
                <a:path w="576579" h="373379">
                  <a:moveTo>
                    <a:pt x="576072" y="0"/>
                  </a:moveTo>
                  <a:lnTo>
                    <a:pt x="0" y="0"/>
                  </a:lnTo>
                  <a:lnTo>
                    <a:pt x="0" y="373379"/>
                  </a:lnTo>
                  <a:lnTo>
                    <a:pt x="576072" y="373379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39"/>
            <p:cNvSpPr/>
            <p:nvPr/>
          </p:nvSpPr>
          <p:spPr>
            <a:xfrm>
              <a:off x="1682495" y="2644139"/>
              <a:ext cx="576580" cy="117475"/>
            </a:xfrm>
            <a:custGeom>
              <a:avLst/>
              <a:gdLst/>
              <a:ahLst/>
              <a:cxnLst/>
              <a:rect l="l" t="t" r="r" b="b"/>
              <a:pathLst>
                <a:path w="576580" h="117475">
                  <a:moveTo>
                    <a:pt x="576072" y="0"/>
                  </a:moveTo>
                  <a:lnTo>
                    <a:pt x="0" y="0"/>
                  </a:lnTo>
                  <a:lnTo>
                    <a:pt x="0" y="117348"/>
                  </a:lnTo>
                  <a:lnTo>
                    <a:pt x="576072" y="117348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40"/>
            <p:cNvSpPr/>
            <p:nvPr/>
          </p:nvSpPr>
          <p:spPr>
            <a:xfrm>
              <a:off x="3122676" y="2997707"/>
              <a:ext cx="576580" cy="144780"/>
            </a:xfrm>
            <a:custGeom>
              <a:avLst/>
              <a:gdLst/>
              <a:ahLst/>
              <a:cxnLst/>
              <a:rect l="l" t="t" r="r" b="b"/>
              <a:pathLst>
                <a:path w="576579" h="144780">
                  <a:moveTo>
                    <a:pt x="576072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576072" y="144779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41"/>
            <p:cNvSpPr/>
            <p:nvPr/>
          </p:nvSpPr>
          <p:spPr>
            <a:xfrm>
              <a:off x="4562855" y="4296155"/>
              <a:ext cx="576580" cy="588645"/>
            </a:xfrm>
            <a:custGeom>
              <a:avLst/>
              <a:gdLst/>
              <a:ahLst/>
              <a:cxnLst/>
              <a:rect l="l" t="t" r="r" b="b"/>
              <a:pathLst>
                <a:path w="576579" h="588645">
                  <a:moveTo>
                    <a:pt x="576072" y="0"/>
                  </a:moveTo>
                  <a:lnTo>
                    <a:pt x="0" y="0"/>
                  </a:lnTo>
                  <a:lnTo>
                    <a:pt x="0" y="588264"/>
                  </a:lnTo>
                  <a:lnTo>
                    <a:pt x="576072" y="58826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42"/>
            <p:cNvSpPr/>
            <p:nvPr/>
          </p:nvSpPr>
          <p:spPr>
            <a:xfrm>
              <a:off x="6003035" y="4157471"/>
              <a:ext cx="576580" cy="718185"/>
            </a:xfrm>
            <a:custGeom>
              <a:avLst/>
              <a:gdLst/>
              <a:ahLst/>
              <a:cxnLst/>
              <a:rect l="l" t="t" r="r" b="b"/>
              <a:pathLst>
                <a:path w="576579" h="718185">
                  <a:moveTo>
                    <a:pt x="576071" y="0"/>
                  </a:moveTo>
                  <a:lnTo>
                    <a:pt x="0" y="0"/>
                  </a:lnTo>
                  <a:lnTo>
                    <a:pt x="0" y="717803"/>
                  </a:lnTo>
                  <a:lnTo>
                    <a:pt x="576071" y="717803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43"/>
            <p:cNvSpPr/>
            <p:nvPr/>
          </p:nvSpPr>
          <p:spPr>
            <a:xfrm>
              <a:off x="7441692" y="3843528"/>
              <a:ext cx="576580" cy="890269"/>
            </a:xfrm>
            <a:custGeom>
              <a:avLst/>
              <a:gdLst/>
              <a:ahLst/>
              <a:cxnLst/>
              <a:rect l="l" t="t" r="r" b="b"/>
              <a:pathLst>
                <a:path w="576579" h="890270">
                  <a:moveTo>
                    <a:pt x="576072" y="0"/>
                  </a:moveTo>
                  <a:lnTo>
                    <a:pt x="0" y="0"/>
                  </a:lnTo>
                  <a:lnTo>
                    <a:pt x="0" y="890016"/>
                  </a:lnTo>
                  <a:lnTo>
                    <a:pt x="576072" y="890016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44"/>
            <p:cNvSpPr/>
            <p:nvPr/>
          </p:nvSpPr>
          <p:spPr>
            <a:xfrm>
              <a:off x="1682495" y="2525267"/>
              <a:ext cx="576580" cy="119380"/>
            </a:xfrm>
            <a:custGeom>
              <a:avLst/>
              <a:gdLst/>
              <a:ahLst/>
              <a:cxnLst/>
              <a:rect l="l" t="t" r="r" b="b"/>
              <a:pathLst>
                <a:path w="576580" h="119380">
                  <a:moveTo>
                    <a:pt x="57607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576072" y="118872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45"/>
            <p:cNvSpPr/>
            <p:nvPr/>
          </p:nvSpPr>
          <p:spPr>
            <a:xfrm>
              <a:off x="3122676" y="2820923"/>
              <a:ext cx="576580" cy="177165"/>
            </a:xfrm>
            <a:custGeom>
              <a:avLst/>
              <a:gdLst/>
              <a:ahLst/>
              <a:cxnLst/>
              <a:rect l="l" t="t" r="r" b="b"/>
              <a:pathLst>
                <a:path w="576579" h="177164">
                  <a:moveTo>
                    <a:pt x="576072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576072" y="17678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46"/>
            <p:cNvSpPr/>
            <p:nvPr/>
          </p:nvSpPr>
          <p:spPr>
            <a:xfrm>
              <a:off x="4562855" y="3886200"/>
              <a:ext cx="576580" cy="410209"/>
            </a:xfrm>
            <a:custGeom>
              <a:avLst/>
              <a:gdLst/>
              <a:ahLst/>
              <a:cxnLst/>
              <a:rect l="l" t="t" r="r" b="b"/>
              <a:pathLst>
                <a:path w="576579" h="410210">
                  <a:moveTo>
                    <a:pt x="576072" y="0"/>
                  </a:moveTo>
                  <a:lnTo>
                    <a:pt x="0" y="0"/>
                  </a:lnTo>
                  <a:lnTo>
                    <a:pt x="0" y="409956"/>
                  </a:lnTo>
                  <a:lnTo>
                    <a:pt x="576072" y="409956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47"/>
            <p:cNvSpPr/>
            <p:nvPr/>
          </p:nvSpPr>
          <p:spPr>
            <a:xfrm>
              <a:off x="6003035" y="3875532"/>
              <a:ext cx="576580" cy="281940"/>
            </a:xfrm>
            <a:custGeom>
              <a:avLst/>
              <a:gdLst/>
              <a:ahLst/>
              <a:cxnLst/>
              <a:rect l="l" t="t" r="r" b="b"/>
              <a:pathLst>
                <a:path w="576579" h="281939">
                  <a:moveTo>
                    <a:pt x="576071" y="0"/>
                  </a:moveTo>
                  <a:lnTo>
                    <a:pt x="0" y="0"/>
                  </a:lnTo>
                  <a:lnTo>
                    <a:pt x="0" y="281940"/>
                  </a:lnTo>
                  <a:lnTo>
                    <a:pt x="576071" y="281940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48"/>
            <p:cNvSpPr/>
            <p:nvPr/>
          </p:nvSpPr>
          <p:spPr>
            <a:xfrm>
              <a:off x="7441692" y="3566159"/>
              <a:ext cx="576580" cy="277495"/>
            </a:xfrm>
            <a:custGeom>
              <a:avLst/>
              <a:gdLst/>
              <a:ahLst/>
              <a:cxnLst/>
              <a:rect l="l" t="t" r="r" b="b"/>
              <a:pathLst>
                <a:path w="576579" h="277495">
                  <a:moveTo>
                    <a:pt x="576072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576072" y="277367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49"/>
            <p:cNvSpPr/>
            <p:nvPr/>
          </p:nvSpPr>
          <p:spPr>
            <a:xfrm>
              <a:off x="1682495" y="2069592"/>
              <a:ext cx="576580" cy="455930"/>
            </a:xfrm>
            <a:custGeom>
              <a:avLst/>
              <a:gdLst/>
              <a:ahLst/>
              <a:cxnLst/>
              <a:rect l="l" t="t" r="r" b="b"/>
              <a:pathLst>
                <a:path w="576580" h="455930">
                  <a:moveTo>
                    <a:pt x="576072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576072" y="455675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50"/>
            <p:cNvSpPr/>
            <p:nvPr/>
          </p:nvSpPr>
          <p:spPr>
            <a:xfrm>
              <a:off x="3122676" y="2188464"/>
              <a:ext cx="576580" cy="632460"/>
            </a:xfrm>
            <a:custGeom>
              <a:avLst/>
              <a:gdLst/>
              <a:ahLst/>
              <a:cxnLst/>
              <a:rect l="l" t="t" r="r" b="b"/>
              <a:pathLst>
                <a:path w="576579" h="632460">
                  <a:moveTo>
                    <a:pt x="576072" y="0"/>
                  </a:moveTo>
                  <a:lnTo>
                    <a:pt x="0" y="0"/>
                  </a:lnTo>
                  <a:lnTo>
                    <a:pt x="0" y="632460"/>
                  </a:lnTo>
                  <a:lnTo>
                    <a:pt x="576072" y="63246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51"/>
            <p:cNvSpPr/>
            <p:nvPr/>
          </p:nvSpPr>
          <p:spPr>
            <a:xfrm>
              <a:off x="4562855" y="2441448"/>
              <a:ext cx="576580" cy="1445260"/>
            </a:xfrm>
            <a:custGeom>
              <a:avLst/>
              <a:gdLst/>
              <a:ahLst/>
              <a:cxnLst/>
              <a:rect l="l" t="t" r="r" b="b"/>
              <a:pathLst>
                <a:path w="576579" h="1445260">
                  <a:moveTo>
                    <a:pt x="576072" y="0"/>
                  </a:moveTo>
                  <a:lnTo>
                    <a:pt x="0" y="0"/>
                  </a:lnTo>
                  <a:lnTo>
                    <a:pt x="0" y="1444752"/>
                  </a:lnTo>
                  <a:lnTo>
                    <a:pt x="576072" y="1444752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52"/>
            <p:cNvSpPr/>
            <p:nvPr/>
          </p:nvSpPr>
          <p:spPr>
            <a:xfrm>
              <a:off x="6003035" y="2253995"/>
              <a:ext cx="576580" cy="1621790"/>
            </a:xfrm>
            <a:custGeom>
              <a:avLst/>
              <a:gdLst/>
              <a:ahLst/>
              <a:cxnLst/>
              <a:rect l="l" t="t" r="r" b="b"/>
              <a:pathLst>
                <a:path w="576579" h="1621789">
                  <a:moveTo>
                    <a:pt x="576071" y="0"/>
                  </a:moveTo>
                  <a:lnTo>
                    <a:pt x="0" y="0"/>
                  </a:lnTo>
                  <a:lnTo>
                    <a:pt x="0" y="1621535"/>
                  </a:lnTo>
                  <a:lnTo>
                    <a:pt x="576071" y="1621535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53"/>
            <p:cNvSpPr/>
            <p:nvPr/>
          </p:nvSpPr>
          <p:spPr>
            <a:xfrm>
              <a:off x="7441692" y="2301239"/>
              <a:ext cx="576580" cy="1264920"/>
            </a:xfrm>
            <a:custGeom>
              <a:avLst/>
              <a:gdLst/>
              <a:ahLst/>
              <a:cxnLst/>
              <a:rect l="l" t="t" r="r" b="b"/>
              <a:pathLst>
                <a:path w="576579" h="1264920">
                  <a:moveTo>
                    <a:pt x="576072" y="0"/>
                  </a:moveTo>
                  <a:lnTo>
                    <a:pt x="0" y="0"/>
                  </a:lnTo>
                  <a:lnTo>
                    <a:pt x="0" y="1264920"/>
                  </a:lnTo>
                  <a:lnTo>
                    <a:pt x="576072" y="126492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54"/>
            <p:cNvSpPr/>
            <p:nvPr/>
          </p:nvSpPr>
          <p:spPr>
            <a:xfrm>
              <a:off x="1682495" y="1882139"/>
              <a:ext cx="576580" cy="187960"/>
            </a:xfrm>
            <a:custGeom>
              <a:avLst/>
              <a:gdLst/>
              <a:ahLst/>
              <a:cxnLst/>
              <a:rect l="l" t="t" r="r" b="b"/>
              <a:pathLst>
                <a:path w="576580" h="187960">
                  <a:moveTo>
                    <a:pt x="576072" y="0"/>
                  </a:moveTo>
                  <a:lnTo>
                    <a:pt x="0" y="0"/>
                  </a:lnTo>
                  <a:lnTo>
                    <a:pt x="0" y="187451"/>
                  </a:lnTo>
                  <a:lnTo>
                    <a:pt x="576072" y="187451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55"/>
            <p:cNvSpPr/>
            <p:nvPr/>
          </p:nvSpPr>
          <p:spPr>
            <a:xfrm>
              <a:off x="3122676" y="1882139"/>
              <a:ext cx="576580" cy="306705"/>
            </a:xfrm>
            <a:custGeom>
              <a:avLst/>
              <a:gdLst/>
              <a:ahLst/>
              <a:cxnLst/>
              <a:rect l="l" t="t" r="r" b="b"/>
              <a:pathLst>
                <a:path w="576579" h="306705">
                  <a:moveTo>
                    <a:pt x="576072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576072" y="306324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56"/>
            <p:cNvSpPr/>
            <p:nvPr/>
          </p:nvSpPr>
          <p:spPr>
            <a:xfrm>
              <a:off x="4562855" y="1882139"/>
              <a:ext cx="576580" cy="559435"/>
            </a:xfrm>
            <a:custGeom>
              <a:avLst/>
              <a:gdLst/>
              <a:ahLst/>
              <a:cxnLst/>
              <a:rect l="l" t="t" r="r" b="b"/>
              <a:pathLst>
                <a:path w="576579" h="559435">
                  <a:moveTo>
                    <a:pt x="576072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576072" y="559308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57"/>
            <p:cNvSpPr/>
            <p:nvPr/>
          </p:nvSpPr>
          <p:spPr>
            <a:xfrm>
              <a:off x="6003035" y="1882139"/>
              <a:ext cx="576580" cy="372110"/>
            </a:xfrm>
            <a:custGeom>
              <a:avLst/>
              <a:gdLst/>
              <a:ahLst/>
              <a:cxnLst/>
              <a:rect l="l" t="t" r="r" b="b"/>
              <a:pathLst>
                <a:path w="576579" h="372110">
                  <a:moveTo>
                    <a:pt x="576071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576071" y="371856"/>
                  </a:lnTo>
                  <a:lnTo>
                    <a:pt x="57607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58"/>
            <p:cNvSpPr/>
            <p:nvPr/>
          </p:nvSpPr>
          <p:spPr>
            <a:xfrm>
              <a:off x="7441692" y="1882139"/>
              <a:ext cx="576580" cy="419100"/>
            </a:xfrm>
            <a:custGeom>
              <a:avLst/>
              <a:gdLst/>
              <a:ahLst/>
              <a:cxnLst/>
              <a:rect l="l" t="t" r="r" b="b"/>
              <a:pathLst>
                <a:path w="576579" h="419100">
                  <a:moveTo>
                    <a:pt x="576072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576072" y="4191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59"/>
            <p:cNvSpPr/>
            <p:nvPr/>
          </p:nvSpPr>
          <p:spPr>
            <a:xfrm>
              <a:off x="1251203" y="1882139"/>
              <a:ext cx="0" cy="3225165"/>
            </a:xfrm>
            <a:custGeom>
              <a:avLst/>
              <a:gdLst/>
              <a:ahLst/>
              <a:cxnLst/>
              <a:rect l="l" t="t" r="r" b="b"/>
              <a:pathLst>
                <a:path h="3225165">
                  <a:moveTo>
                    <a:pt x="0" y="322478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60"/>
            <p:cNvSpPr/>
            <p:nvPr/>
          </p:nvSpPr>
          <p:spPr>
            <a:xfrm>
              <a:off x="1179575" y="510692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5">
                  <a:moveTo>
                    <a:pt x="0" y="0"/>
                  </a:moveTo>
                  <a:lnTo>
                    <a:pt x="7162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61"/>
            <p:cNvSpPr/>
            <p:nvPr/>
          </p:nvSpPr>
          <p:spPr>
            <a:xfrm>
              <a:off x="1179575" y="4462271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5">
                  <a:moveTo>
                    <a:pt x="0" y="0"/>
                  </a:moveTo>
                  <a:lnTo>
                    <a:pt x="7162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62"/>
            <p:cNvSpPr/>
            <p:nvPr/>
          </p:nvSpPr>
          <p:spPr>
            <a:xfrm>
              <a:off x="1179575" y="38160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5">
                  <a:moveTo>
                    <a:pt x="0" y="0"/>
                  </a:moveTo>
                  <a:lnTo>
                    <a:pt x="7162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63"/>
            <p:cNvSpPr/>
            <p:nvPr/>
          </p:nvSpPr>
          <p:spPr>
            <a:xfrm>
              <a:off x="1179575" y="31714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5">
                  <a:moveTo>
                    <a:pt x="0" y="0"/>
                  </a:moveTo>
                  <a:lnTo>
                    <a:pt x="7162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64"/>
            <p:cNvSpPr/>
            <p:nvPr/>
          </p:nvSpPr>
          <p:spPr>
            <a:xfrm>
              <a:off x="1179575" y="2526792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5">
                  <a:moveTo>
                    <a:pt x="0" y="0"/>
                  </a:moveTo>
                  <a:lnTo>
                    <a:pt x="7162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65"/>
            <p:cNvSpPr/>
            <p:nvPr/>
          </p:nvSpPr>
          <p:spPr>
            <a:xfrm>
              <a:off x="1179575" y="188213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5">
                  <a:moveTo>
                    <a:pt x="0" y="0"/>
                  </a:moveTo>
                  <a:lnTo>
                    <a:pt x="7162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66"/>
            <p:cNvSpPr/>
            <p:nvPr/>
          </p:nvSpPr>
          <p:spPr>
            <a:xfrm>
              <a:off x="1251203" y="5106923"/>
              <a:ext cx="7199630" cy="0"/>
            </a:xfrm>
            <a:custGeom>
              <a:avLst/>
              <a:gdLst/>
              <a:ahLst/>
              <a:cxnLst/>
              <a:rect l="l" t="t" r="r" b="b"/>
              <a:pathLst>
                <a:path w="7199630">
                  <a:moveTo>
                    <a:pt x="0" y="0"/>
                  </a:moveTo>
                  <a:lnTo>
                    <a:pt x="719937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67"/>
            <p:cNvSpPr/>
            <p:nvPr/>
          </p:nvSpPr>
          <p:spPr>
            <a:xfrm>
              <a:off x="1251203" y="5106923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7010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68"/>
            <p:cNvSpPr/>
            <p:nvPr/>
          </p:nvSpPr>
          <p:spPr>
            <a:xfrm>
              <a:off x="2689860" y="5106923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7010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69"/>
            <p:cNvSpPr/>
            <p:nvPr/>
          </p:nvSpPr>
          <p:spPr>
            <a:xfrm>
              <a:off x="4130040" y="5106923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7010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70"/>
            <p:cNvSpPr/>
            <p:nvPr/>
          </p:nvSpPr>
          <p:spPr>
            <a:xfrm>
              <a:off x="5570220" y="5106923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7010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71"/>
            <p:cNvSpPr/>
            <p:nvPr/>
          </p:nvSpPr>
          <p:spPr>
            <a:xfrm>
              <a:off x="7010400" y="5106923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7010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72"/>
            <p:cNvSpPr/>
            <p:nvPr/>
          </p:nvSpPr>
          <p:spPr>
            <a:xfrm>
              <a:off x="8450580" y="5106923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7010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73"/>
            <p:cNvSpPr txBox="1"/>
            <p:nvPr/>
          </p:nvSpPr>
          <p:spPr>
            <a:xfrm>
              <a:off x="767283" y="4952745"/>
              <a:ext cx="295275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400" spc="-10" dirty="0">
                  <a:latin typeface="Trebuchet MS" panose="020B0603020202020204" pitchFamily="34" charset="0"/>
                  <a:cs typeface="Arial Narrow"/>
                </a:rPr>
                <a:t>0%</a:t>
              </a:r>
            </a:p>
          </p:txBody>
        </p:sp>
        <p:sp>
          <p:nvSpPr>
            <p:cNvPr id="325" name="object 74"/>
            <p:cNvSpPr txBox="1"/>
            <p:nvPr/>
          </p:nvSpPr>
          <p:spPr>
            <a:xfrm>
              <a:off x="663041" y="4307713"/>
              <a:ext cx="400685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400" spc="-10" dirty="0">
                  <a:latin typeface="Trebuchet MS" panose="020B0603020202020204" pitchFamily="34" charset="0"/>
                  <a:cs typeface="Arial Narrow"/>
                </a:rPr>
                <a:t>20%</a:t>
              </a:r>
            </a:p>
          </p:txBody>
        </p:sp>
        <p:sp>
          <p:nvSpPr>
            <p:cNvPr id="326" name="object 75"/>
            <p:cNvSpPr txBox="1"/>
            <p:nvPr/>
          </p:nvSpPr>
          <p:spPr>
            <a:xfrm>
              <a:off x="663041" y="3662426"/>
              <a:ext cx="400685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5" dirty="0">
                  <a:latin typeface="Trebuchet MS" panose="020B0603020202020204" pitchFamily="34" charset="0"/>
                  <a:cs typeface="Arial Narrow"/>
                </a:rPr>
                <a:t>40%</a:t>
              </a:r>
            </a:p>
          </p:txBody>
        </p:sp>
        <p:sp>
          <p:nvSpPr>
            <p:cNvPr id="327" name="object 76"/>
            <p:cNvSpPr txBox="1"/>
            <p:nvPr/>
          </p:nvSpPr>
          <p:spPr>
            <a:xfrm>
              <a:off x="663041" y="3017265"/>
              <a:ext cx="400685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5" dirty="0">
                  <a:latin typeface="Trebuchet MS" panose="020B0603020202020204" pitchFamily="34" charset="0"/>
                  <a:cs typeface="Arial Narrow"/>
                </a:rPr>
                <a:t>60%</a:t>
              </a:r>
            </a:p>
          </p:txBody>
        </p:sp>
        <p:sp>
          <p:nvSpPr>
            <p:cNvPr id="328" name="object 77"/>
            <p:cNvSpPr txBox="1"/>
            <p:nvPr/>
          </p:nvSpPr>
          <p:spPr>
            <a:xfrm>
              <a:off x="663041" y="2372233"/>
              <a:ext cx="400685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5" dirty="0">
                  <a:latin typeface="Trebuchet MS" panose="020B0603020202020204" pitchFamily="34" charset="0"/>
                  <a:cs typeface="Arial Narrow"/>
                </a:rPr>
                <a:t>80%</a:t>
              </a:r>
            </a:p>
          </p:txBody>
        </p:sp>
        <p:sp>
          <p:nvSpPr>
            <p:cNvPr id="329" name="object 78"/>
            <p:cNvSpPr txBox="1"/>
            <p:nvPr/>
          </p:nvSpPr>
          <p:spPr>
            <a:xfrm>
              <a:off x="558800" y="1726946"/>
              <a:ext cx="504825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400" spc="-10" dirty="0">
                  <a:latin typeface="Trebuchet MS" panose="020B0603020202020204" pitchFamily="34" charset="0"/>
                  <a:cs typeface="Arial Narrow"/>
                </a:rPr>
                <a:t>100%</a:t>
              </a:r>
            </a:p>
          </p:txBody>
        </p:sp>
        <p:sp>
          <p:nvSpPr>
            <p:cNvPr id="330" name="object 79"/>
            <p:cNvSpPr txBox="1"/>
            <p:nvPr/>
          </p:nvSpPr>
          <p:spPr>
            <a:xfrm>
              <a:off x="1359281" y="5248655"/>
              <a:ext cx="1181100" cy="5917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88265">
                <a:lnSpc>
                  <a:spcPts val="2070"/>
                </a:lnSpc>
              </a:pPr>
              <a:r>
                <a:rPr sz="1400" spc="5" dirty="0">
                  <a:latin typeface="Trebuchet MS" panose="020B0603020202020204" pitchFamily="34" charset="0"/>
                  <a:cs typeface="Arial Narrow"/>
                </a:rPr>
                <a:t>log-in-HDD,  db-in-NVRAM</a:t>
              </a:r>
            </a:p>
          </p:txBody>
        </p:sp>
        <p:sp>
          <p:nvSpPr>
            <p:cNvPr id="331" name="object 80"/>
            <p:cNvSpPr txBox="1"/>
            <p:nvPr/>
          </p:nvSpPr>
          <p:spPr>
            <a:xfrm>
              <a:off x="2820161" y="5248655"/>
              <a:ext cx="1181100" cy="5917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99060">
                <a:lnSpc>
                  <a:spcPts val="2070"/>
                </a:lnSpc>
              </a:pPr>
              <a:r>
                <a:rPr sz="1400" spc="5" dirty="0">
                  <a:latin typeface="Trebuchet MS" panose="020B0603020202020204" pitchFamily="34" charset="0"/>
                  <a:cs typeface="Arial Narrow"/>
                </a:rPr>
                <a:t>log-in-SSD,  db-in-NVRAM</a:t>
              </a:r>
            </a:p>
          </p:txBody>
        </p:sp>
        <p:sp>
          <p:nvSpPr>
            <p:cNvPr id="332" name="object 81"/>
            <p:cNvSpPr txBox="1"/>
            <p:nvPr/>
          </p:nvSpPr>
          <p:spPr>
            <a:xfrm>
              <a:off x="4213605" y="5248655"/>
              <a:ext cx="1275080" cy="5917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4945" marR="5080" indent="-182880">
                <a:lnSpc>
                  <a:spcPts val="2070"/>
                </a:lnSpc>
              </a:pPr>
              <a:r>
                <a:rPr sz="1400" spc="5" dirty="0">
                  <a:latin typeface="Trebuchet MS" panose="020B0603020202020204" pitchFamily="34" charset="0"/>
                  <a:cs typeface="Arial Narrow"/>
                </a:rPr>
                <a:t>log-in-NVRAM,  db-in-HDD</a:t>
              </a:r>
            </a:p>
          </p:txBody>
        </p:sp>
        <p:sp>
          <p:nvSpPr>
            <p:cNvPr id="333" name="object 82"/>
            <p:cNvSpPr txBox="1"/>
            <p:nvPr/>
          </p:nvSpPr>
          <p:spPr>
            <a:xfrm>
              <a:off x="5653784" y="5248655"/>
              <a:ext cx="1275080" cy="5917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05104" marR="5080" indent="-193040">
                <a:lnSpc>
                  <a:spcPts val="2070"/>
                </a:lnSpc>
              </a:pPr>
              <a:r>
                <a:rPr sz="1400" spc="5" dirty="0">
                  <a:latin typeface="Trebuchet MS" panose="020B0603020202020204" pitchFamily="34" charset="0"/>
                  <a:cs typeface="Arial Narrow"/>
                </a:rPr>
                <a:t>log-in-NVRAM,  db-in-SSD</a:t>
              </a:r>
            </a:p>
          </p:txBody>
        </p:sp>
        <p:sp>
          <p:nvSpPr>
            <p:cNvPr id="334" name="object 83"/>
            <p:cNvSpPr txBox="1"/>
            <p:nvPr/>
          </p:nvSpPr>
          <p:spPr>
            <a:xfrm>
              <a:off x="7151369" y="5230367"/>
              <a:ext cx="1160145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5" dirty="0">
                  <a:latin typeface="Trebuchet MS" panose="020B0603020202020204" pitchFamily="34" charset="0"/>
                  <a:cs typeface="Arial Narrow"/>
                </a:rPr>
                <a:t>all-in-NVRAM</a:t>
              </a:r>
            </a:p>
          </p:txBody>
        </p:sp>
        <p:sp>
          <p:nvSpPr>
            <p:cNvPr id="335" name="object 84"/>
            <p:cNvSpPr txBox="1"/>
            <p:nvPr/>
          </p:nvSpPr>
          <p:spPr>
            <a:xfrm>
              <a:off x="265341" y="2949861"/>
              <a:ext cx="226234" cy="10915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/>
              <a:r>
                <a:rPr sz="1400" spc="-10" dirty="0">
                  <a:latin typeface="Trebuchet MS" panose="020B0603020202020204" pitchFamily="34" charset="0"/>
                  <a:cs typeface="Arial Narrow"/>
                </a:rPr>
                <a:t>Percentage</a:t>
              </a:r>
            </a:p>
          </p:txBody>
        </p:sp>
        <p:sp>
          <p:nvSpPr>
            <p:cNvPr id="336" name="object 85"/>
            <p:cNvSpPr/>
            <p:nvPr/>
          </p:nvSpPr>
          <p:spPr>
            <a:xfrm>
              <a:off x="996696" y="140360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115824"/>
                  </a:moveTo>
                  <a:lnTo>
                    <a:pt x="115824" y="115824"/>
                  </a:lnTo>
                  <a:lnTo>
                    <a:pt x="115824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86"/>
            <p:cNvSpPr txBox="1"/>
            <p:nvPr/>
          </p:nvSpPr>
          <p:spPr>
            <a:xfrm>
              <a:off x="1154177" y="1336550"/>
              <a:ext cx="410208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-10" dirty="0">
                  <a:latin typeface="Trebuchet MS" panose="020B0603020202020204" pitchFamily="34" charset="0"/>
                  <a:cs typeface="Arial Narrow"/>
                </a:rPr>
                <a:t>M</a:t>
              </a:r>
              <a:r>
                <a:rPr sz="1400" spc="5" dirty="0">
                  <a:latin typeface="Trebuchet MS" panose="020B0603020202020204" pitchFamily="34" charset="0"/>
                  <a:cs typeface="Arial Narrow"/>
                </a:rPr>
                <a:t>i</a:t>
              </a:r>
              <a:r>
                <a:rPr sz="1400" spc="-10" dirty="0">
                  <a:latin typeface="Trebuchet MS" panose="020B0603020202020204" pitchFamily="34" charset="0"/>
                  <a:cs typeface="Arial Narrow"/>
                </a:rPr>
                <a:t>s</a:t>
              </a:r>
              <a:r>
                <a:rPr sz="1400" dirty="0">
                  <a:latin typeface="Trebuchet MS" panose="020B0603020202020204" pitchFamily="34" charset="0"/>
                  <a:cs typeface="Arial Narrow"/>
                </a:rPr>
                <a:t>c</a:t>
              </a:r>
            </a:p>
          </p:txBody>
        </p:sp>
        <p:sp>
          <p:nvSpPr>
            <p:cNvPr id="338" name="object 87"/>
            <p:cNvSpPr/>
            <p:nvPr/>
          </p:nvSpPr>
          <p:spPr>
            <a:xfrm>
              <a:off x="1729739" y="140360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115824"/>
                  </a:moveTo>
                  <a:lnTo>
                    <a:pt x="115824" y="115824"/>
                  </a:lnTo>
                  <a:lnTo>
                    <a:pt x="115824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88"/>
            <p:cNvSpPr txBox="1"/>
            <p:nvPr/>
          </p:nvSpPr>
          <p:spPr>
            <a:xfrm>
              <a:off x="1886839" y="1306321"/>
              <a:ext cx="1254760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defRPr sz="1400" spc="-10">
                  <a:latin typeface="Trebuchet MS" panose="020B0603020202020204" pitchFamily="34" charset="0"/>
                  <a:cs typeface="Arial Narrow"/>
                </a:defRPr>
              </a:lvl1pPr>
            </a:lstStyle>
            <a:p>
              <a:r>
                <a:rPr dirty="0"/>
                <a:t>DB Operations</a:t>
              </a:r>
            </a:p>
          </p:txBody>
        </p:sp>
        <p:sp>
          <p:nvSpPr>
            <p:cNvPr id="340" name="object 89"/>
            <p:cNvSpPr/>
            <p:nvPr/>
          </p:nvSpPr>
          <p:spPr>
            <a:xfrm>
              <a:off x="3305555" y="1403603"/>
              <a:ext cx="117475" cy="116205"/>
            </a:xfrm>
            <a:custGeom>
              <a:avLst/>
              <a:gdLst/>
              <a:ahLst/>
              <a:cxnLst/>
              <a:rect l="l" t="t" r="r" b="b"/>
              <a:pathLst>
                <a:path w="117475" h="116205">
                  <a:moveTo>
                    <a:pt x="0" y="115824"/>
                  </a:moveTo>
                  <a:lnTo>
                    <a:pt x="117348" y="115824"/>
                  </a:lnTo>
                  <a:lnTo>
                    <a:pt x="117348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90"/>
            <p:cNvSpPr txBox="1"/>
            <p:nvPr/>
          </p:nvSpPr>
          <p:spPr>
            <a:xfrm>
              <a:off x="3463797" y="1306321"/>
              <a:ext cx="1213485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defRPr sz="1400" spc="-10">
                  <a:latin typeface="Trebuchet MS" panose="020B0603020202020204" pitchFamily="34" charset="0"/>
                  <a:cs typeface="Arial Narrow"/>
                </a:defRPr>
              </a:lvl1pPr>
            </a:lstStyle>
            <a:p>
              <a:r>
                <a:rPr dirty="0"/>
                <a:t>Lock Manager</a:t>
              </a:r>
            </a:p>
          </p:txBody>
        </p:sp>
        <p:sp>
          <p:nvSpPr>
            <p:cNvPr id="342" name="object 91"/>
            <p:cNvSpPr/>
            <p:nvPr/>
          </p:nvSpPr>
          <p:spPr>
            <a:xfrm>
              <a:off x="4841747" y="140360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4" h="116205">
                  <a:moveTo>
                    <a:pt x="0" y="115824"/>
                  </a:moveTo>
                  <a:lnTo>
                    <a:pt x="115824" y="115824"/>
                  </a:lnTo>
                  <a:lnTo>
                    <a:pt x="115824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92"/>
            <p:cNvSpPr txBox="1"/>
            <p:nvPr/>
          </p:nvSpPr>
          <p:spPr>
            <a:xfrm>
              <a:off x="4999735" y="1306321"/>
              <a:ext cx="1297940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defRPr sz="1400" spc="-10">
                  <a:latin typeface="Trebuchet MS" panose="020B0603020202020204" pitchFamily="34" charset="0"/>
                  <a:cs typeface="Arial Narrow"/>
                </a:defRPr>
              </a:lvl1pPr>
            </a:lstStyle>
            <a:p>
              <a:r>
                <a:rPr dirty="0"/>
                <a:t>Log Contention</a:t>
              </a:r>
            </a:p>
          </p:txBody>
        </p:sp>
        <p:sp>
          <p:nvSpPr>
            <p:cNvPr id="344" name="object 93"/>
            <p:cNvSpPr/>
            <p:nvPr/>
          </p:nvSpPr>
          <p:spPr>
            <a:xfrm>
              <a:off x="6460235" y="1403603"/>
              <a:ext cx="117475" cy="116205"/>
            </a:xfrm>
            <a:custGeom>
              <a:avLst/>
              <a:gdLst/>
              <a:ahLst/>
              <a:cxnLst/>
              <a:rect l="l" t="t" r="r" b="b"/>
              <a:pathLst>
                <a:path w="117475" h="116205">
                  <a:moveTo>
                    <a:pt x="0" y="115824"/>
                  </a:moveTo>
                  <a:lnTo>
                    <a:pt x="117347" y="115824"/>
                  </a:lnTo>
                  <a:lnTo>
                    <a:pt x="117347" y="0"/>
                  </a:lnTo>
                  <a:lnTo>
                    <a:pt x="0" y="0"/>
                  </a:lnTo>
                  <a:lnTo>
                    <a:pt x="0" y="115824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94"/>
            <p:cNvSpPr txBox="1"/>
            <p:nvPr/>
          </p:nvSpPr>
          <p:spPr>
            <a:xfrm>
              <a:off x="6618858" y="1306321"/>
              <a:ext cx="1307465" cy="2487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defRPr sz="1400" spc="-10">
                  <a:latin typeface="Trebuchet MS" panose="020B0603020202020204" pitchFamily="34" charset="0"/>
                  <a:cs typeface="Arial Narrow"/>
                </a:defRPr>
              </a:lvl1pPr>
            </a:lstStyle>
            <a:p>
              <a:r>
                <a:rPr dirty="0"/>
                <a:t>Log Operations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136263" y="3244600"/>
            <a:ext cx="1389868" cy="339288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505207" y="3595770"/>
            <a:ext cx="1228373" cy="796975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255520" y="2443009"/>
            <a:ext cx="1123301" cy="302420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3358178" y="2739809"/>
            <a:ext cx="1504796" cy="1353433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834959" y="3979538"/>
            <a:ext cx="1323360" cy="121585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/>
          <p:nvPr/>
        </p:nvCxnSpPr>
        <p:spPr>
          <a:xfrm flipV="1">
            <a:off x="6158319" y="3851225"/>
            <a:ext cx="1323360" cy="121585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object 5"/>
          <p:cNvSpPr txBox="1"/>
          <p:nvPr/>
        </p:nvSpPr>
        <p:spPr>
          <a:xfrm>
            <a:off x="1191359" y="5350998"/>
            <a:ext cx="7106821" cy="811761"/>
          </a:xfrm>
          <a:prstGeom prst="rect">
            <a:avLst/>
          </a:prstGeom>
          <a:solidFill>
            <a:srgbClr val="4A4A4A"/>
          </a:solidFill>
        </p:spPr>
        <p:txBody>
          <a:bodyPr vert="horz" wrap="square" lIns="0" tIns="723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lang="en-US" sz="2400" spc="20" dirty="0" smtClean="0">
                <a:solidFill>
                  <a:srgbClr val="E77066"/>
                </a:solidFill>
                <a:latin typeface="Trebuchet MS"/>
                <a:cs typeface="Trebuchet MS"/>
              </a:rPr>
              <a:t>Software-induced overhead becomes the new bottleneck!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7175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7000">
              <a:schemeClr val="bg1"/>
            </a:gs>
            <a:gs pos="83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OUTLINE</a:t>
            </a:r>
            <a:endParaRPr lang="zh-CN" altLang="en-US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889B0306-0C67-4E9C-AE41-2FF652C3C3F5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128" y="755175"/>
            <a:ext cx="7102160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5" dirty="0">
                <a:solidFill>
                  <a:srgbClr val="595959"/>
                </a:solidFill>
                <a:latin typeface="Trebuchet MS"/>
                <a:cs typeface="Trebuchet MS"/>
              </a:rPr>
              <a:t>Introduction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5" dirty="0" smtClean="0">
                <a:solidFill>
                  <a:srgbClr val="AD4552"/>
                </a:solidFill>
                <a:latin typeface="Trebuchet MS"/>
                <a:cs typeface="Trebuchet MS"/>
              </a:rPr>
              <a:t>Logging Overview</a:t>
            </a:r>
            <a:endParaRPr lang="en-US" altLang="zh-CN" sz="20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Bottlenecks</a:t>
            </a:r>
            <a:endParaRPr lang="en-US" altLang="zh-CN" sz="2000" dirty="0"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Scalable Database Logging for Multicores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dirty="0" smtClean="0">
                <a:solidFill>
                  <a:srgbClr val="AD4552"/>
                </a:solidFill>
                <a:latin typeface="Trebuchet MS"/>
                <a:cs typeface="Trebuchet MS"/>
              </a:rPr>
              <a:t>Architecture</a:t>
            </a:r>
            <a:endParaRPr lang="en-US" altLang="zh-CN" sz="20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Design</a:t>
            </a:r>
          </a:p>
          <a:p>
            <a:pPr marL="215900" indent="-2032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NVRAM-aware Logging in Transaction Systems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dirty="0" smtClean="0">
                <a:solidFill>
                  <a:srgbClr val="AD4552"/>
                </a:solidFill>
                <a:latin typeface="Trebuchet MS"/>
                <a:cs typeface="Trebuchet MS"/>
              </a:rPr>
              <a:t>NVM</a:t>
            </a:r>
            <a:endParaRPr lang="en-US" altLang="zh-CN" sz="20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Design</a:t>
            </a:r>
            <a:endParaRPr lang="en-US" altLang="zh-CN" sz="2000" dirty="0"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5" dirty="0" smtClean="0">
                <a:solidFill>
                  <a:srgbClr val="595959"/>
                </a:solidFill>
                <a:latin typeface="Trebuchet MS"/>
                <a:cs typeface="Trebuchet MS"/>
              </a:rPr>
              <a:t>Conclusion</a:t>
            </a:r>
            <a:endParaRPr lang="en-US" altLang="zh-CN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142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8072147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DECENTRALIZED LOGGING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7922799" y="4560610"/>
            <a:ext cx="952500" cy="914400"/>
            <a:chOff x="609600" y="2755900"/>
            <a:chExt cx="952500" cy="914400"/>
          </a:xfrm>
        </p:grpSpPr>
        <p:sp>
          <p:nvSpPr>
            <p:cNvPr id="130" name="object 53"/>
            <p:cNvSpPr/>
            <p:nvPr/>
          </p:nvSpPr>
          <p:spPr>
            <a:xfrm>
              <a:off x="863600" y="2755900"/>
              <a:ext cx="469900" cy="91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55"/>
            <p:cNvSpPr txBox="1"/>
            <p:nvPr/>
          </p:nvSpPr>
          <p:spPr>
            <a:xfrm>
              <a:off x="609600" y="2984500"/>
              <a:ext cx="952500" cy="393700"/>
            </a:xfrm>
            <a:prstGeom prst="rect">
              <a:avLst/>
            </a:prstGeom>
            <a:solidFill>
              <a:srgbClr val="C8CCC3"/>
            </a:solidFill>
          </p:spPr>
          <p:txBody>
            <a:bodyPr vert="horz" wrap="square" lIns="0" tIns="30480" rIns="0" bIns="0" rtlCol="0">
              <a:spAutoFit/>
            </a:bodyPr>
            <a:lstStyle/>
            <a:p>
              <a:pPr marL="232410">
                <a:lnSpc>
                  <a:spcPct val="100000"/>
                </a:lnSpc>
                <a:spcBef>
                  <a:spcPts val="240"/>
                </a:spcBef>
              </a:pPr>
              <a:r>
                <a:rPr sz="2000" spc="15" dirty="0">
                  <a:solidFill>
                    <a:srgbClr val="4A4A4A"/>
                  </a:solidFill>
                  <a:latin typeface="Trebuchet MS"/>
                  <a:cs typeface="Trebuchet MS"/>
                </a:rPr>
                <a:t>NVM</a:t>
              </a:r>
              <a:endParaRPr sz="2000" dirty="0">
                <a:latin typeface="Trebuchet MS"/>
                <a:cs typeface="Trebuchet MS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7899554" y="2263031"/>
            <a:ext cx="952500" cy="914400"/>
            <a:chOff x="609600" y="1498600"/>
            <a:chExt cx="952500" cy="914400"/>
          </a:xfrm>
        </p:grpSpPr>
        <p:sp>
          <p:nvSpPr>
            <p:cNvPr id="128" name="object 52"/>
            <p:cNvSpPr/>
            <p:nvPr/>
          </p:nvSpPr>
          <p:spPr>
            <a:xfrm>
              <a:off x="863600" y="1498600"/>
              <a:ext cx="469900" cy="91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54"/>
            <p:cNvSpPr txBox="1"/>
            <p:nvPr/>
          </p:nvSpPr>
          <p:spPr>
            <a:xfrm>
              <a:off x="609600" y="1765300"/>
              <a:ext cx="952500" cy="393700"/>
            </a:xfrm>
            <a:prstGeom prst="rect">
              <a:avLst/>
            </a:prstGeom>
            <a:solidFill>
              <a:srgbClr val="C8CCC3"/>
            </a:solidFill>
          </p:spPr>
          <p:txBody>
            <a:bodyPr vert="horz" wrap="square" lIns="0" tIns="27305" rIns="0" bIns="0" rtlCol="0">
              <a:spAutoFit/>
            </a:bodyPr>
            <a:lstStyle/>
            <a:p>
              <a:pPr marL="155575">
                <a:lnSpc>
                  <a:spcPct val="100000"/>
                </a:lnSpc>
                <a:spcBef>
                  <a:spcPts val="215"/>
                </a:spcBef>
              </a:pPr>
              <a:r>
                <a:rPr sz="2000" spc="5" dirty="0">
                  <a:solidFill>
                    <a:srgbClr val="4A4A4A"/>
                  </a:solidFill>
                  <a:latin typeface="Trebuchet MS"/>
                  <a:cs typeface="Trebuchet MS"/>
                </a:rPr>
                <a:t>DRAM</a:t>
              </a:r>
              <a:endParaRPr sz="2000" dirty="0">
                <a:latin typeface="Trebuchet MS"/>
                <a:cs typeface="Trebuchet MS"/>
              </a:endParaRPr>
            </a:p>
          </p:txBody>
        </p:sp>
      </p:grpSp>
      <p:sp>
        <p:nvSpPr>
          <p:cNvPr id="108" name="object 56"/>
          <p:cNvSpPr/>
          <p:nvPr/>
        </p:nvSpPr>
        <p:spPr>
          <a:xfrm>
            <a:off x="863784" y="3399148"/>
            <a:ext cx="7760671" cy="116937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2" y="0"/>
                </a:lnTo>
              </a:path>
            </a:pathLst>
          </a:custGeom>
          <a:ln w="76200">
            <a:solidFill>
              <a:srgbClr val="C8CCC3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77" name="组合 76"/>
          <p:cNvGrpSpPr/>
          <p:nvPr/>
        </p:nvGrpSpPr>
        <p:grpSpPr>
          <a:xfrm>
            <a:off x="1551169" y="2056402"/>
            <a:ext cx="3870740" cy="931006"/>
            <a:chOff x="1216892" y="2056606"/>
            <a:chExt cx="3870740" cy="931006"/>
          </a:xfrm>
        </p:grpSpPr>
        <p:grpSp>
          <p:nvGrpSpPr>
            <p:cNvPr id="13" name="组合 12"/>
            <p:cNvGrpSpPr/>
            <p:nvPr/>
          </p:nvGrpSpPr>
          <p:grpSpPr>
            <a:xfrm>
              <a:off x="1216892" y="2056606"/>
              <a:ext cx="3870740" cy="320024"/>
              <a:chOff x="1390890" y="4905866"/>
              <a:chExt cx="4168239" cy="388173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390890" y="4920721"/>
                <a:ext cx="4081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spc="-10" dirty="0">
                    <a:solidFill>
                      <a:srgbClr val="595959"/>
                    </a:solidFill>
                    <a:latin typeface="Trebuchet MS"/>
                    <a:cs typeface="Trebuchet MS"/>
                  </a:rPr>
                  <a:t>T1</a:t>
                </a:r>
                <a:endParaRPr lang="zh-CN" altLang="en-US" sz="1600" dirty="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1888860" y="4905866"/>
                <a:ext cx="850280" cy="353409"/>
                <a:chOff x="521320" y="4856122"/>
                <a:chExt cx="850280" cy="353409"/>
              </a:xfrm>
            </p:grpSpPr>
            <p:sp>
              <p:nvSpPr>
                <p:cNvPr id="177" name="object 29"/>
                <p:cNvSpPr/>
                <p:nvPr/>
              </p:nvSpPr>
              <p:spPr>
                <a:xfrm>
                  <a:off x="521320" y="4856122"/>
                  <a:ext cx="850280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990600">
                      <a:moveTo>
                        <a:pt x="0" y="990600"/>
                      </a:moveTo>
                      <a:lnTo>
                        <a:pt x="673100" y="990600"/>
                      </a:lnTo>
                      <a:lnTo>
                        <a:pt x="673100" y="0"/>
                      </a:lnTo>
                      <a:lnTo>
                        <a:pt x="0" y="0"/>
                      </a:lnTo>
                      <a:lnTo>
                        <a:pt x="0" y="990600"/>
                      </a:lnTo>
                      <a:close/>
                    </a:path>
                  </a:pathLst>
                </a:custGeom>
                <a:solidFill>
                  <a:srgbClr val="C8CCC3"/>
                </a:solidFill>
                <a:ln w="38100">
                  <a:solidFill>
                    <a:srgbClr val="4A4A4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1400" dirty="0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521320" y="4870977"/>
                  <a:ext cx="7473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2700">
                    <a:lnSpc>
                      <a:spcPct val="100000"/>
                    </a:lnSpc>
                    <a:tabLst>
                      <a:tab pos="215900" algn="l"/>
                    </a:tabLst>
                  </a:pPr>
                  <a:r>
                    <a:rPr lang="en-US" altLang="zh-CN" sz="1600" dirty="0" smtClean="0">
                      <a:solidFill>
                        <a:srgbClr val="595959"/>
                      </a:solidFill>
                      <a:latin typeface="Trebuchet MS"/>
                      <a:cs typeface="Trebuchet MS"/>
                    </a:rPr>
                    <a:t>LSN=0</a:t>
                  </a:r>
                  <a:endParaRPr lang="en-US" altLang="zh-CN" sz="1600" dirty="0"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83" name="组合 182"/>
              <p:cNvGrpSpPr/>
              <p:nvPr/>
            </p:nvGrpSpPr>
            <p:grpSpPr>
              <a:xfrm>
                <a:off x="3303615" y="4905866"/>
                <a:ext cx="850280" cy="388173"/>
                <a:chOff x="521320" y="4856122"/>
                <a:chExt cx="850280" cy="388173"/>
              </a:xfrm>
            </p:grpSpPr>
            <p:sp>
              <p:nvSpPr>
                <p:cNvPr id="184" name="object 29"/>
                <p:cNvSpPr/>
                <p:nvPr/>
              </p:nvSpPr>
              <p:spPr>
                <a:xfrm>
                  <a:off x="521320" y="4856122"/>
                  <a:ext cx="850280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990600">
                      <a:moveTo>
                        <a:pt x="0" y="990600"/>
                      </a:moveTo>
                      <a:lnTo>
                        <a:pt x="673100" y="990600"/>
                      </a:lnTo>
                      <a:lnTo>
                        <a:pt x="673100" y="0"/>
                      </a:lnTo>
                      <a:lnTo>
                        <a:pt x="0" y="0"/>
                      </a:lnTo>
                      <a:lnTo>
                        <a:pt x="0" y="990600"/>
                      </a:lnTo>
                      <a:close/>
                    </a:path>
                  </a:pathLst>
                </a:custGeom>
                <a:solidFill>
                  <a:srgbClr val="C8CCC3"/>
                </a:solidFill>
                <a:ln w="38100">
                  <a:solidFill>
                    <a:srgbClr val="4A4A4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>
                  <a:off x="521320" y="4870977"/>
                  <a:ext cx="730531" cy="3733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2700">
                    <a:lnSpc>
                      <a:spcPct val="100000"/>
                    </a:lnSpc>
                    <a:tabLst>
                      <a:tab pos="215900" algn="l"/>
                    </a:tabLst>
                  </a:pPr>
                  <a:r>
                    <a:rPr lang="en-US" altLang="zh-CN" sz="1400" dirty="0" smtClean="0">
                      <a:solidFill>
                        <a:srgbClr val="595959"/>
                      </a:solidFill>
                      <a:latin typeface="Trebuchet MS"/>
                      <a:cs typeface="Trebuchet MS"/>
                    </a:rPr>
                    <a:t>LSN=2</a:t>
                  </a:r>
                  <a:endParaRPr lang="en-US" altLang="zh-CN" sz="1400" dirty="0"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86" name="组合 185"/>
              <p:cNvGrpSpPr/>
              <p:nvPr/>
            </p:nvGrpSpPr>
            <p:grpSpPr>
              <a:xfrm>
                <a:off x="4708849" y="4905866"/>
                <a:ext cx="850280" cy="388173"/>
                <a:chOff x="521320" y="4856122"/>
                <a:chExt cx="850280" cy="388173"/>
              </a:xfrm>
            </p:grpSpPr>
            <p:sp>
              <p:nvSpPr>
                <p:cNvPr id="187" name="object 29"/>
                <p:cNvSpPr/>
                <p:nvPr/>
              </p:nvSpPr>
              <p:spPr>
                <a:xfrm>
                  <a:off x="521320" y="4856122"/>
                  <a:ext cx="850280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990600">
                      <a:moveTo>
                        <a:pt x="0" y="990600"/>
                      </a:moveTo>
                      <a:lnTo>
                        <a:pt x="673100" y="990600"/>
                      </a:lnTo>
                      <a:lnTo>
                        <a:pt x="673100" y="0"/>
                      </a:lnTo>
                      <a:lnTo>
                        <a:pt x="0" y="0"/>
                      </a:lnTo>
                      <a:lnTo>
                        <a:pt x="0" y="990600"/>
                      </a:lnTo>
                      <a:close/>
                    </a:path>
                  </a:pathLst>
                </a:custGeom>
                <a:solidFill>
                  <a:srgbClr val="C8CCC3"/>
                </a:solidFill>
                <a:ln w="38100">
                  <a:solidFill>
                    <a:srgbClr val="4A4A4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>
                  <a:off x="521320" y="4870977"/>
                  <a:ext cx="730531" cy="3733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2700">
                    <a:lnSpc>
                      <a:spcPct val="100000"/>
                    </a:lnSpc>
                    <a:tabLst>
                      <a:tab pos="215900" algn="l"/>
                    </a:tabLst>
                  </a:pPr>
                  <a:r>
                    <a:rPr lang="en-US" altLang="zh-CN" sz="1400" dirty="0" smtClean="0">
                      <a:solidFill>
                        <a:srgbClr val="595959"/>
                      </a:solidFill>
                      <a:latin typeface="Trebuchet MS"/>
                      <a:cs typeface="Trebuchet MS"/>
                    </a:rPr>
                    <a:t>LSN=3</a:t>
                  </a:r>
                  <a:endParaRPr lang="en-US" altLang="zh-CN" sz="1400" dirty="0">
                    <a:latin typeface="Trebuchet MS"/>
                    <a:cs typeface="Trebuchet MS"/>
                  </a:endParaRPr>
                </a:p>
              </p:txBody>
            </p:sp>
          </p:grpSp>
          <p:cxnSp>
            <p:nvCxnSpPr>
              <p:cNvPr id="11" name="直接箭头连接符 10"/>
              <p:cNvCxnSpPr/>
              <p:nvPr/>
            </p:nvCxnSpPr>
            <p:spPr>
              <a:xfrm>
                <a:off x="2739140" y="5003849"/>
                <a:ext cx="549653" cy="0"/>
              </a:xfrm>
              <a:prstGeom prst="straightConnector1">
                <a:avLst/>
              </a:prstGeom>
              <a:ln w="28575">
                <a:solidFill>
                  <a:srgbClr val="4A4A4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/>
              <p:nvPr/>
            </p:nvCxnSpPr>
            <p:spPr>
              <a:xfrm>
                <a:off x="2731514" y="5156249"/>
                <a:ext cx="549653" cy="0"/>
              </a:xfrm>
              <a:prstGeom prst="straightConnector1">
                <a:avLst/>
              </a:prstGeom>
              <a:ln w="28575">
                <a:solidFill>
                  <a:srgbClr val="4A4A4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/>
              <p:cNvCxnSpPr/>
              <p:nvPr/>
            </p:nvCxnSpPr>
            <p:spPr>
              <a:xfrm>
                <a:off x="4153895" y="5003849"/>
                <a:ext cx="549653" cy="0"/>
              </a:xfrm>
              <a:prstGeom prst="straightConnector1">
                <a:avLst/>
              </a:prstGeom>
              <a:ln w="28575">
                <a:solidFill>
                  <a:srgbClr val="4A4A4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/>
              <p:cNvCxnSpPr/>
              <p:nvPr/>
            </p:nvCxnSpPr>
            <p:spPr>
              <a:xfrm>
                <a:off x="4146269" y="5156249"/>
                <a:ext cx="549653" cy="0"/>
              </a:xfrm>
              <a:prstGeom prst="straightConnector1">
                <a:avLst/>
              </a:prstGeom>
              <a:ln w="28575">
                <a:solidFill>
                  <a:srgbClr val="4A4A4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1807479" y="2644221"/>
              <a:ext cx="3268561" cy="343391"/>
              <a:chOff x="1411439" y="5618614"/>
              <a:chExt cx="3519777" cy="416516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21278" y="5618614"/>
                <a:ext cx="932162" cy="378253"/>
                <a:chOff x="553738" y="5568871"/>
                <a:chExt cx="932162" cy="378253"/>
              </a:xfrm>
            </p:grpSpPr>
            <p:sp>
              <p:nvSpPr>
                <p:cNvPr id="178" name="object 29"/>
                <p:cNvSpPr/>
                <p:nvPr/>
              </p:nvSpPr>
              <p:spPr>
                <a:xfrm>
                  <a:off x="553738" y="5568871"/>
                  <a:ext cx="932162" cy="343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990600">
                      <a:moveTo>
                        <a:pt x="0" y="990600"/>
                      </a:moveTo>
                      <a:lnTo>
                        <a:pt x="673100" y="990600"/>
                      </a:lnTo>
                      <a:lnTo>
                        <a:pt x="673100" y="0"/>
                      </a:lnTo>
                      <a:lnTo>
                        <a:pt x="0" y="0"/>
                      </a:lnTo>
                      <a:lnTo>
                        <a:pt x="0" y="990600"/>
                      </a:lnTo>
                      <a:close/>
                    </a:path>
                  </a:pathLst>
                </a:custGeom>
                <a:solidFill>
                  <a:srgbClr val="A9C8C7"/>
                </a:solidFill>
                <a:ln w="38100">
                  <a:solidFill>
                    <a:schemeClr val="tx1"/>
                  </a:solidFill>
                  <a:prstDash val="solid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592578" y="5573806"/>
                  <a:ext cx="730531" cy="3733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2700">
                    <a:lnSpc>
                      <a:spcPct val="100000"/>
                    </a:lnSpc>
                    <a:tabLst>
                      <a:tab pos="215900" algn="l"/>
                    </a:tabLst>
                  </a:pPr>
                  <a:r>
                    <a:rPr lang="en-US" altLang="zh-CN" sz="1400" dirty="0" smtClean="0">
                      <a:solidFill>
                        <a:srgbClr val="595959"/>
                      </a:solidFill>
                      <a:latin typeface="Trebuchet MS"/>
                      <a:cs typeface="Trebuchet MS"/>
                    </a:rPr>
                    <a:t>LSN=1</a:t>
                  </a:r>
                  <a:endParaRPr lang="en-US" altLang="zh-CN" sz="1400" dirty="0">
                    <a:latin typeface="Trebuchet MS"/>
                    <a:cs typeface="Trebuchet MS"/>
                  </a:endParaRPr>
                </a:p>
              </p:txBody>
            </p:sp>
          </p:grpSp>
          <p:sp>
            <p:nvSpPr>
              <p:cNvPr id="182" name="矩形 181"/>
              <p:cNvSpPr/>
              <p:nvPr/>
            </p:nvSpPr>
            <p:spPr>
              <a:xfrm>
                <a:off x="1411439" y="5696576"/>
                <a:ext cx="4081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spc="-10" dirty="0" smtClean="0">
                    <a:solidFill>
                      <a:srgbClr val="595959"/>
                    </a:solidFill>
                    <a:latin typeface="Trebuchet MS"/>
                    <a:cs typeface="Trebuchet MS"/>
                  </a:rPr>
                  <a:t>T2</a:t>
                </a:r>
                <a:endParaRPr lang="zh-CN" altLang="en-US" sz="1600" dirty="0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3427710" y="5618614"/>
                <a:ext cx="1503506" cy="343489"/>
                <a:chOff x="553738" y="5568871"/>
                <a:chExt cx="932162" cy="343489"/>
              </a:xfrm>
            </p:grpSpPr>
            <p:sp>
              <p:nvSpPr>
                <p:cNvPr id="191" name="object 29"/>
                <p:cNvSpPr/>
                <p:nvPr/>
              </p:nvSpPr>
              <p:spPr>
                <a:xfrm>
                  <a:off x="553738" y="5568871"/>
                  <a:ext cx="932162" cy="343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990600">
                      <a:moveTo>
                        <a:pt x="0" y="990600"/>
                      </a:moveTo>
                      <a:lnTo>
                        <a:pt x="673100" y="990600"/>
                      </a:lnTo>
                      <a:lnTo>
                        <a:pt x="673100" y="0"/>
                      </a:lnTo>
                      <a:lnTo>
                        <a:pt x="0" y="0"/>
                      </a:lnTo>
                      <a:lnTo>
                        <a:pt x="0" y="990600"/>
                      </a:lnTo>
                      <a:close/>
                    </a:path>
                  </a:pathLst>
                </a:custGeom>
                <a:solidFill>
                  <a:srgbClr val="A9C8C7"/>
                </a:solidFill>
                <a:ln w="38100">
                  <a:solidFill>
                    <a:schemeClr val="tx1"/>
                  </a:solidFill>
                  <a:prstDash val="solid"/>
                </a:ln>
              </p:spPr>
              <p:txBody>
                <a:bodyPr wrap="square" lIns="0" tIns="0" rIns="0" bIns="0" rtlCol="0"/>
                <a:lstStyle/>
                <a:p>
                  <a:endParaRPr sz="1400" dirty="0"/>
                </a:p>
              </p:txBody>
            </p:sp>
            <p:sp>
              <p:nvSpPr>
                <p:cNvPr id="192" name="矩形 191"/>
                <p:cNvSpPr/>
                <p:nvPr/>
              </p:nvSpPr>
              <p:spPr>
                <a:xfrm>
                  <a:off x="592578" y="5573806"/>
                  <a:ext cx="7473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2700">
                    <a:lnSpc>
                      <a:spcPct val="100000"/>
                    </a:lnSpc>
                    <a:tabLst>
                      <a:tab pos="215900" algn="l"/>
                    </a:tabLst>
                  </a:pPr>
                  <a:r>
                    <a:rPr lang="en-US" altLang="zh-CN" sz="1600" dirty="0" smtClean="0">
                      <a:solidFill>
                        <a:srgbClr val="595959"/>
                      </a:solidFill>
                      <a:latin typeface="Trebuchet MS"/>
                      <a:cs typeface="Trebuchet MS"/>
                    </a:rPr>
                    <a:t>LSN=4</a:t>
                  </a:r>
                  <a:endParaRPr lang="en-US" altLang="zh-CN" sz="1600" dirty="0">
                    <a:latin typeface="Trebuchet MS"/>
                    <a:cs typeface="Trebuchet MS"/>
                  </a:endParaRPr>
                </a:p>
              </p:txBody>
            </p:sp>
          </p:grpSp>
          <p:cxnSp>
            <p:nvCxnSpPr>
              <p:cNvPr id="196" name="直接箭头连接符 195"/>
              <p:cNvCxnSpPr/>
              <p:nvPr/>
            </p:nvCxnSpPr>
            <p:spPr>
              <a:xfrm>
                <a:off x="2878057" y="5727749"/>
                <a:ext cx="549653" cy="0"/>
              </a:xfrm>
              <a:prstGeom prst="straightConnector1">
                <a:avLst/>
              </a:prstGeom>
              <a:ln w="28575">
                <a:solidFill>
                  <a:srgbClr val="4A4A4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/>
              <p:cNvCxnSpPr/>
              <p:nvPr/>
            </p:nvCxnSpPr>
            <p:spPr>
              <a:xfrm>
                <a:off x="2870431" y="5880149"/>
                <a:ext cx="549653" cy="0"/>
              </a:xfrm>
              <a:prstGeom prst="straightConnector1">
                <a:avLst/>
              </a:prstGeom>
              <a:ln w="28575">
                <a:solidFill>
                  <a:srgbClr val="4A4A4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组合 73"/>
          <p:cNvGrpSpPr/>
          <p:nvPr/>
        </p:nvGrpSpPr>
        <p:grpSpPr>
          <a:xfrm>
            <a:off x="946303" y="3701664"/>
            <a:ext cx="5803587" cy="2625205"/>
            <a:chOff x="760054" y="2982834"/>
            <a:chExt cx="6056358" cy="2696339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321">
              <a:off x="760054" y="3241033"/>
              <a:ext cx="2243588" cy="2255040"/>
            </a:xfrm>
            <a:prstGeom prst="rect">
              <a:avLst/>
            </a:prstGeom>
          </p:spPr>
        </p:pic>
        <p:sp>
          <p:nvSpPr>
            <p:cNvPr id="198" name="矩形 197"/>
            <p:cNvSpPr/>
            <p:nvPr/>
          </p:nvSpPr>
          <p:spPr>
            <a:xfrm>
              <a:off x="1373211" y="4155046"/>
              <a:ext cx="1017273" cy="4741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algn="ctr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200" b="1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Log Entry Index</a:t>
              </a:r>
              <a:endParaRPr lang="en-US" altLang="zh-CN" sz="1200" b="1" dirty="0">
                <a:latin typeface="Trebuchet MS"/>
                <a:cs typeface="Trebuchet MS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3122865" y="2982834"/>
              <a:ext cx="1041148" cy="366359"/>
              <a:chOff x="3122865" y="2982834"/>
              <a:chExt cx="1041148" cy="366359"/>
            </a:xfrm>
          </p:grpSpPr>
          <p:sp>
            <p:nvSpPr>
              <p:cNvPr id="210" name="object 9"/>
              <p:cNvSpPr/>
              <p:nvPr/>
            </p:nvSpPr>
            <p:spPr>
              <a:xfrm>
                <a:off x="3122865" y="3001457"/>
                <a:ext cx="973419" cy="304979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120014">
                    <a:moveTo>
                      <a:pt x="0" y="119938"/>
                    </a:moveTo>
                    <a:lnTo>
                      <a:pt x="686586" y="119938"/>
                    </a:lnTo>
                    <a:lnTo>
                      <a:pt x="686586" y="0"/>
                    </a:lnTo>
                    <a:lnTo>
                      <a:pt x="0" y="0"/>
                    </a:lnTo>
                    <a:lnTo>
                      <a:pt x="0" y="119938"/>
                    </a:lnTo>
                    <a:close/>
                  </a:path>
                </a:pathLst>
              </a:custGeom>
              <a:solidFill>
                <a:srgbClr val="494949"/>
              </a:solidFill>
            </p:spPr>
            <p:txBody>
              <a:bodyPr wrap="square" lIns="0" tIns="0" rIns="0" bIns="0" rtlCol="0"/>
              <a:lstStyle/>
              <a:p>
                <a:endParaRPr lang="en-US" altLang="zh-CN" sz="14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11" name="矩形 210"/>
              <p:cNvSpPr/>
              <p:nvPr/>
            </p:nvSpPr>
            <p:spPr>
              <a:xfrm>
                <a:off x="3137309" y="2982834"/>
                <a:ext cx="1026704" cy="366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 err="1" smtClean="0">
                    <a:solidFill>
                      <a:srgbClr val="FBE59E"/>
                    </a:solidFill>
                    <a:latin typeface="Trebuchet MS" panose="020B0603020202020204" pitchFamily="34" charset="0"/>
                  </a:rPr>
                  <a:t>Log_head</a:t>
                </a:r>
                <a:endParaRPr lang="en-US" altLang="zh-CN" sz="14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</p:grpSp>
        <p:cxnSp>
          <p:nvCxnSpPr>
            <p:cNvPr id="56" name="肘形连接符 55"/>
            <p:cNvCxnSpPr/>
            <p:nvPr/>
          </p:nvCxnSpPr>
          <p:spPr>
            <a:xfrm flipV="1">
              <a:off x="1733472" y="3121333"/>
              <a:ext cx="1308178" cy="282203"/>
            </a:xfrm>
            <a:prstGeom prst="bentConnector3">
              <a:avLst>
                <a:gd name="adj1" fmla="val 948"/>
              </a:avLst>
            </a:prstGeom>
            <a:ln w="28575">
              <a:solidFill>
                <a:srgbClr val="4A4A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组合 216"/>
            <p:cNvGrpSpPr/>
            <p:nvPr/>
          </p:nvGrpSpPr>
          <p:grpSpPr>
            <a:xfrm>
              <a:off x="2700065" y="5355571"/>
              <a:ext cx="973419" cy="323602"/>
              <a:chOff x="3122865" y="2982834"/>
              <a:chExt cx="973419" cy="323602"/>
            </a:xfrm>
          </p:grpSpPr>
          <p:sp>
            <p:nvSpPr>
              <p:cNvPr id="218" name="object 9"/>
              <p:cNvSpPr/>
              <p:nvPr/>
            </p:nvSpPr>
            <p:spPr>
              <a:xfrm>
                <a:off x="3122865" y="3001457"/>
                <a:ext cx="973419" cy="304979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120014">
                    <a:moveTo>
                      <a:pt x="0" y="119938"/>
                    </a:moveTo>
                    <a:lnTo>
                      <a:pt x="686586" y="119938"/>
                    </a:lnTo>
                    <a:lnTo>
                      <a:pt x="686586" y="0"/>
                    </a:lnTo>
                    <a:lnTo>
                      <a:pt x="0" y="0"/>
                    </a:lnTo>
                    <a:lnTo>
                      <a:pt x="0" y="119938"/>
                    </a:lnTo>
                    <a:close/>
                  </a:path>
                </a:pathLst>
              </a:custGeom>
              <a:solidFill>
                <a:srgbClr val="494949"/>
              </a:solidFill>
            </p:spPr>
            <p:txBody>
              <a:bodyPr wrap="square" lIns="0" tIns="0" rIns="0" bIns="0" rtlCol="0"/>
              <a:lstStyle/>
              <a:p>
                <a:endParaRPr lang="en-US" altLang="zh-CN" sz="14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3137309" y="2982834"/>
                <a:ext cx="8258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 err="1" smtClean="0">
                    <a:solidFill>
                      <a:srgbClr val="FBE59E"/>
                    </a:solidFill>
                    <a:latin typeface="Trebuchet MS" panose="020B0603020202020204" pitchFamily="34" charset="0"/>
                  </a:rPr>
                  <a:t>Log_tail</a:t>
                </a:r>
                <a:endParaRPr lang="en-US" altLang="zh-CN" sz="14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</p:grpSp>
        <p:cxnSp>
          <p:nvCxnSpPr>
            <p:cNvPr id="60" name="肘形连接符 59"/>
            <p:cNvCxnSpPr/>
            <p:nvPr/>
          </p:nvCxnSpPr>
          <p:spPr>
            <a:xfrm>
              <a:off x="2302700" y="5181600"/>
              <a:ext cx="373660" cy="371738"/>
            </a:xfrm>
            <a:prstGeom prst="bentConnector3">
              <a:avLst>
                <a:gd name="adj1" fmla="val 2775"/>
              </a:avLst>
            </a:prstGeom>
            <a:ln w="28575">
              <a:solidFill>
                <a:srgbClr val="4A4A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3832938" y="3690756"/>
              <a:ext cx="2983474" cy="1252827"/>
              <a:chOff x="4254487" y="3633285"/>
              <a:chExt cx="2983474" cy="1252827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4278022" y="3633285"/>
                <a:ext cx="1755815" cy="340443"/>
                <a:chOff x="4501674" y="3560049"/>
                <a:chExt cx="1755815" cy="340443"/>
              </a:xfrm>
            </p:grpSpPr>
            <p:sp>
              <p:nvSpPr>
                <p:cNvPr id="236" name="object 29"/>
                <p:cNvSpPr/>
                <p:nvPr/>
              </p:nvSpPr>
              <p:spPr>
                <a:xfrm>
                  <a:off x="4501674" y="3560049"/>
                  <a:ext cx="879145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990600">
                      <a:moveTo>
                        <a:pt x="0" y="990600"/>
                      </a:moveTo>
                      <a:lnTo>
                        <a:pt x="673100" y="990600"/>
                      </a:lnTo>
                      <a:lnTo>
                        <a:pt x="673100" y="0"/>
                      </a:lnTo>
                      <a:lnTo>
                        <a:pt x="0" y="0"/>
                      </a:lnTo>
                      <a:lnTo>
                        <a:pt x="0" y="990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tx1"/>
                  </a:solidFill>
                  <a:prstDash val="solid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>
                  <a:off x="4609090" y="3576381"/>
                  <a:ext cx="6767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dirty="0" smtClean="0">
                      <a:solidFill>
                        <a:srgbClr val="4A4A4A"/>
                      </a:solidFill>
                      <a:latin typeface="Trebuchet MS" panose="020B0603020202020204" pitchFamily="34" charset="0"/>
                    </a:rPr>
                    <a:t>States</a:t>
                  </a:r>
                  <a:endParaRPr lang="en-US" altLang="zh-CN" sz="1400" dirty="0">
                    <a:solidFill>
                      <a:srgbClr val="4A4A4A"/>
                    </a:solidFill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38" name="object 29"/>
                <p:cNvSpPr/>
                <p:nvPr/>
              </p:nvSpPr>
              <p:spPr>
                <a:xfrm>
                  <a:off x="5378344" y="3560049"/>
                  <a:ext cx="879145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00" h="990600">
                      <a:moveTo>
                        <a:pt x="0" y="990600"/>
                      </a:moveTo>
                      <a:lnTo>
                        <a:pt x="673100" y="990600"/>
                      </a:lnTo>
                      <a:lnTo>
                        <a:pt x="673100" y="0"/>
                      </a:lnTo>
                      <a:lnTo>
                        <a:pt x="0" y="0"/>
                      </a:lnTo>
                      <a:lnTo>
                        <a:pt x="0" y="990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tx1"/>
                  </a:solidFill>
                  <a:prstDash val="solid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>
                  <a:off x="5472033" y="3584709"/>
                  <a:ext cx="75976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dirty="0" smtClean="0">
                      <a:solidFill>
                        <a:srgbClr val="4A4A4A"/>
                      </a:solidFill>
                      <a:latin typeface="Trebuchet MS" panose="020B0603020202020204" pitchFamily="34" charset="0"/>
                    </a:rPr>
                    <a:t>Pointer</a:t>
                  </a:r>
                  <a:endParaRPr lang="en-US" altLang="zh-CN" sz="1400" dirty="0">
                    <a:solidFill>
                      <a:srgbClr val="4A4A4A"/>
                    </a:solidFill>
                    <a:latin typeface="Trebuchet MS" panose="020B0603020202020204" pitchFamily="34" charset="0"/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4254487" y="4293557"/>
                <a:ext cx="975556" cy="592555"/>
                <a:chOff x="4496477" y="4324349"/>
                <a:chExt cx="975556" cy="592555"/>
              </a:xfrm>
            </p:grpSpPr>
            <p:sp>
              <p:nvSpPr>
                <p:cNvPr id="235" name="object 17"/>
                <p:cNvSpPr/>
                <p:nvPr/>
              </p:nvSpPr>
              <p:spPr>
                <a:xfrm>
                  <a:off x="4496477" y="4324349"/>
                  <a:ext cx="975556" cy="592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600" h="469900">
                      <a:moveTo>
                        <a:pt x="0" y="78319"/>
                      </a:moveTo>
                      <a:lnTo>
                        <a:pt x="6154" y="47834"/>
                      </a:lnTo>
                      <a:lnTo>
                        <a:pt x="22939" y="22939"/>
                      </a:lnTo>
                      <a:lnTo>
                        <a:pt x="47834" y="6154"/>
                      </a:lnTo>
                      <a:lnTo>
                        <a:pt x="78319" y="0"/>
                      </a:lnTo>
                      <a:lnTo>
                        <a:pt x="2690281" y="0"/>
                      </a:lnTo>
                      <a:lnTo>
                        <a:pt x="2720765" y="6154"/>
                      </a:lnTo>
                      <a:lnTo>
                        <a:pt x="2745660" y="22939"/>
                      </a:lnTo>
                      <a:lnTo>
                        <a:pt x="2762446" y="47834"/>
                      </a:lnTo>
                      <a:lnTo>
                        <a:pt x="2768601" y="78319"/>
                      </a:lnTo>
                      <a:lnTo>
                        <a:pt x="2768601" y="391580"/>
                      </a:lnTo>
                      <a:lnTo>
                        <a:pt x="2762446" y="422065"/>
                      </a:lnTo>
                      <a:lnTo>
                        <a:pt x="2745660" y="446960"/>
                      </a:lnTo>
                      <a:lnTo>
                        <a:pt x="2720765" y="463745"/>
                      </a:lnTo>
                      <a:lnTo>
                        <a:pt x="2690281" y="469900"/>
                      </a:lnTo>
                      <a:lnTo>
                        <a:pt x="78319" y="469900"/>
                      </a:lnTo>
                      <a:lnTo>
                        <a:pt x="47834" y="463745"/>
                      </a:lnTo>
                      <a:lnTo>
                        <a:pt x="22939" y="446960"/>
                      </a:lnTo>
                      <a:lnTo>
                        <a:pt x="6154" y="422065"/>
                      </a:lnTo>
                      <a:lnTo>
                        <a:pt x="0" y="391580"/>
                      </a:lnTo>
                      <a:lnTo>
                        <a:pt x="0" y="78319"/>
                      </a:lnTo>
                      <a:close/>
                    </a:path>
                  </a:pathLst>
                </a:custGeom>
                <a:ln w="63500">
                  <a:solidFill>
                    <a:srgbClr val="A9C8C7"/>
                  </a:solidFill>
                </a:ln>
              </p:spPr>
              <p:txBody>
                <a:bodyPr wrap="square" lIns="0" tIns="0" rIns="0" bIns="0" rtlCol="0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/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>
                  <a:off x="4572170" y="4368553"/>
                  <a:ext cx="8467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dirty="0" smtClean="0">
                      <a:solidFill>
                        <a:srgbClr val="4A4A4A"/>
                      </a:solidFill>
                      <a:latin typeface="Trebuchet MS" panose="020B0603020202020204" pitchFamily="34" charset="0"/>
                    </a:rPr>
                    <a:t>0: DRAM</a:t>
                  </a:r>
                </a:p>
                <a:p>
                  <a:r>
                    <a:rPr lang="en-US" altLang="zh-CN" sz="1400" dirty="0" smtClean="0">
                      <a:solidFill>
                        <a:srgbClr val="4A4A4A"/>
                      </a:solidFill>
                      <a:latin typeface="Trebuchet MS" panose="020B0603020202020204" pitchFamily="34" charset="0"/>
                    </a:rPr>
                    <a:t>1: NVM</a:t>
                  </a:r>
                  <a:endParaRPr lang="en-US" altLang="zh-CN" sz="1400" dirty="0">
                    <a:solidFill>
                      <a:srgbClr val="4A4A4A"/>
                    </a:solidFill>
                    <a:latin typeface="Trebuchet MS" panose="020B0603020202020204" pitchFamily="34" charset="0"/>
                  </a:endParaRPr>
                </a:p>
              </p:txBody>
            </p:sp>
          </p:grpSp>
          <p:grpSp>
            <p:nvGrpSpPr>
              <p:cNvPr id="242" name="组合 241"/>
              <p:cNvGrpSpPr/>
              <p:nvPr/>
            </p:nvGrpSpPr>
            <p:grpSpPr>
              <a:xfrm>
                <a:off x="5642763" y="4327943"/>
                <a:ext cx="1455342" cy="444948"/>
                <a:chOff x="4496477" y="4324349"/>
                <a:chExt cx="1455342" cy="592555"/>
              </a:xfrm>
            </p:grpSpPr>
            <p:sp>
              <p:nvSpPr>
                <p:cNvPr id="243" name="object 17"/>
                <p:cNvSpPr/>
                <p:nvPr/>
              </p:nvSpPr>
              <p:spPr>
                <a:xfrm>
                  <a:off x="4496477" y="4324349"/>
                  <a:ext cx="1416894" cy="592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600" h="469900">
                      <a:moveTo>
                        <a:pt x="0" y="78319"/>
                      </a:moveTo>
                      <a:lnTo>
                        <a:pt x="6154" y="47834"/>
                      </a:lnTo>
                      <a:lnTo>
                        <a:pt x="22939" y="22939"/>
                      </a:lnTo>
                      <a:lnTo>
                        <a:pt x="47834" y="6154"/>
                      </a:lnTo>
                      <a:lnTo>
                        <a:pt x="78319" y="0"/>
                      </a:lnTo>
                      <a:lnTo>
                        <a:pt x="2690281" y="0"/>
                      </a:lnTo>
                      <a:lnTo>
                        <a:pt x="2720765" y="6154"/>
                      </a:lnTo>
                      <a:lnTo>
                        <a:pt x="2745660" y="22939"/>
                      </a:lnTo>
                      <a:lnTo>
                        <a:pt x="2762446" y="47834"/>
                      </a:lnTo>
                      <a:lnTo>
                        <a:pt x="2768601" y="78319"/>
                      </a:lnTo>
                      <a:lnTo>
                        <a:pt x="2768601" y="391580"/>
                      </a:lnTo>
                      <a:lnTo>
                        <a:pt x="2762446" y="422065"/>
                      </a:lnTo>
                      <a:lnTo>
                        <a:pt x="2745660" y="446960"/>
                      </a:lnTo>
                      <a:lnTo>
                        <a:pt x="2720765" y="463745"/>
                      </a:lnTo>
                      <a:lnTo>
                        <a:pt x="2690281" y="469900"/>
                      </a:lnTo>
                      <a:lnTo>
                        <a:pt x="78319" y="469900"/>
                      </a:lnTo>
                      <a:lnTo>
                        <a:pt x="47834" y="463745"/>
                      </a:lnTo>
                      <a:lnTo>
                        <a:pt x="22939" y="446960"/>
                      </a:lnTo>
                      <a:lnTo>
                        <a:pt x="6154" y="422065"/>
                      </a:lnTo>
                      <a:lnTo>
                        <a:pt x="0" y="391580"/>
                      </a:lnTo>
                      <a:lnTo>
                        <a:pt x="0" y="78319"/>
                      </a:lnTo>
                      <a:close/>
                    </a:path>
                  </a:pathLst>
                </a:custGeom>
                <a:ln w="63500">
                  <a:solidFill>
                    <a:srgbClr val="A9C8C7"/>
                  </a:solidFill>
                </a:ln>
              </p:spPr>
              <p:txBody>
                <a:bodyPr wrap="square" lIns="0" tIns="0" rIns="0" bIns="0" rtlCol="0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400" dirty="0"/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>
                  <a:off x="4552203" y="4420210"/>
                  <a:ext cx="1399616" cy="4209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4A4A4A"/>
                      </a:solidFill>
                      <a:latin typeface="Trebuchet MS" panose="020B0603020202020204" pitchFamily="34" charset="0"/>
                    </a:rPr>
                    <a:t>LogRec</a:t>
                  </a:r>
                  <a:r>
                    <a:rPr lang="en-US" altLang="zh-CN" sz="1400" dirty="0" smtClean="0">
                      <a:solidFill>
                        <a:srgbClr val="4A4A4A"/>
                      </a:solidFill>
                      <a:latin typeface="Trebuchet MS" panose="020B0603020202020204" pitchFamily="34" charset="0"/>
                    </a:rPr>
                    <a:t> Object</a:t>
                  </a:r>
                  <a:endParaRPr lang="en-US" altLang="zh-CN" sz="1400" dirty="0">
                    <a:solidFill>
                      <a:srgbClr val="4A4A4A"/>
                    </a:solidFill>
                    <a:latin typeface="Trebuchet MS" panose="020B0603020202020204" pitchFamily="34" charset="0"/>
                  </a:endParaRPr>
                </a:p>
              </p:txBody>
            </p:sp>
          </p:grpSp>
          <p:cxnSp>
            <p:nvCxnSpPr>
              <p:cNvPr id="68" name="直接箭头连接符 67"/>
              <p:cNvCxnSpPr/>
              <p:nvPr/>
            </p:nvCxnSpPr>
            <p:spPr>
              <a:xfrm>
                <a:off x="4717594" y="3973728"/>
                <a:ext cx="0" cy="319829"/>
              </a:xfrm>
              <a:prstGeom prst="straightConnector1">
                <a:avLst/>
              </a:prstGeom>
              <a:ln w="28575">
                <a:solidFill>
                  <a:srgbClr val="4A4A4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箭头连接符 249"/>
              <p:cNvCxnSpPr/>
              <p:nvPr/>
            </p:nvCxnSpPr>
            <p:spPr>
              <a:xfrm>
                <a:off x="5798751" y="3996500"/>
                <a:ext cx="0" cy="319829"/>
              </a:xfrm>
              <a:prstGeom prst="straightConnector1">
                <a:avLst/>
              </a:prstGeom>
              <a:ln w="28575">
                <a:solidFill>
                  <a:srgbClr val="4A4A4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矩形 250"/>
              <p:cNvSpPr/>
              <p:nvPr/>
            </p:nvSpPr>
            <p:spPr>
              <a:xfrm>
                <a:off x="6042384" y="3633285"/>
                <a:ext cx="1195577" cy="316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 algn="ctr">
                  <a:lnSpc>
                    <a:spcPct val="100000"/>
                  </a:lnSpc>
                  <a:tabLst>
                    <a:tab pos="215900" algn="l"/>
                  </a:tabLst>
                </a:pPr>
                <a:r>
                  <a:rPr lang="en-US" altLang="zh-CN" sz="1400" b="1" dirty="0" smtClean="0">
                    <a:solidFill>
                      <a:srgbClr val="595959"/>
                    </a:solidFill>
                    <a:latin typeface="Trebuchet MS"/>
                    <a:cs typeface="Trebuchet MS"/>
                  </a:rPr>
                  <a:t>Log Entry</a:t>
                </a:r>
                <a:endParaRPr lang="en-US" altLang="zh-CN" sz="1400" b="1" dirty="0">
                  <a:latin typeface="Trebuchet MS"/>
                  <a:cs typeface="Trebuchet MS"/>
                </a:endParaRPr>
              </a:p>
            </p:txBody>
          </p:sp>
        </p:grpSp>
        <p:cxnSp>
          <p:nvCxnSpPr>
            <p:cNvPr id="73" name="直接连接符 72"/>
            <p:cNvCxnSpPr/>
            <p:nvPr/>
          </p:nvCxnSpPr>
          <p:spPr>
            <a:xfrm flipV="1">
              <a:off x="2729941" y="3892486"/>
              <a:ext cx="1102997" cy="85956"/>
            </a:xfrm>
            <a:prstGeom prst="line">
              <a:avLst/>
            </a:prstGeom>
            <a:ln w="28575">
              <a:solidFill>
                <a:srgbClr val="4A4A4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6037584" y="1974634"/>
            <a:ext cx="1592611" cy="987101"/>
            <a:chOff x="5777172" y="2024463"/>
            <a:chExt cx="1592611" cy="987101"/>
          </a:xfrm>
        </p:grpSpPr>
        <p:sp>
          <p:nvSpPr>
            <p:cNvPr id="259" name="object 29"/>
            <p:cNvSpPr/>
            <p:nvPr/>
          </p:nvSpPr>
          <p:spPr>
            <a:xfrm>
              <a:off x="5906552" y="2329112"/>
              <a:ext cx="1370915" cy="315110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矩形 259"/>
            <p:cNvSpPr/>
            <p:nvPr/>
          </p:nvSpPr>
          <p:spPr>
            <a:xfrm>
              <a:off x="5994400" y="2703787"/>
              <a:ext cx="11993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LSN (64 bits)</a:t>
              </a:r>
              <a:endParaRPr lang="en-US" altLang="zh-CN" sz="1400" dirty="0">
                <a:solidFill>
                  <a:srgbClr val="4A4A4A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5940091" y="2302001"/>
              <a:ext cx="1303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E06368"/>
                  </a:solidFill>
                  <a:latin typeface="Trebuchet MS" panose="020B0603020202020204" pitchFamily="34" charset="0"/>
                </a:rPr>
                <a:t>Global LSN</a:t>
              </a:r>
              <a:endParaRPr lang="zh-CN" altLang="en-US" sz="1600" dirty="0">
                <a:solidFill>
                  <a:srgbClr val="E06368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7090539" y="2024463"/>
              <a:ext cx="2792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0</a:t>
              </a:r>
              <a:endParaRPr lang="en-US" altLang="zh-CN" sz="1400" dirty="0">
                <a:solidFill>
                  <a:srgbClr val="4A4A4A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777172" y="2029550"/>
              <a:ext cx="3738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4A4A4A"/>
                  </a:solidFill>
                  <a:latin typeface="Trebuchet MS" panose="020B0603020202020204" pitchFamily="34" charset="0"/>
                </a:rPr>
                <a:t>63</a:t>
              </a:r>
              <a:endParaRPr lang="en-US" altLang="zh-CN" sz="1400" dirty="0">
                <a:solidFill>
                  <a:srgbClr val="4A4A4A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268" name="object 3"/>
          <p:cNvSpPr txBox="1"/>
          <p:nvPr/>
        </p:nvSpPr>
        <p:spPr>
          <a:xfrm>
            <a:off x="518610" y="885599"/>
            <a:ext cx="810484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leveraging </a:t>
            </a:r>
            <a:r>
              <a:rPr lang="en-US" sz="2400" spc="-10" dirty="0" smtClean="0">
                <a:solidFill>
                  <a:srgbClr val="BE6B75"/>
                </a:solidFill>
                <a:latin typeface="Trebuchet MS"/>
                <a:cs typeface="Trebuchet MS"/>
              </a:rPr>
              <a:t>per-transaction logging </a:t>
            </a: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for decentralized operation</a:t>
            </a:r>
          </a:p>
        </p:txBody>
      </p:sp>
      <p:cxnSp>
        <p:nvCxnSpPr>
          <p:cNvPr id="80" name="曲线连接符 79"/>
          <p:cNvCxnSpPr/>
          <p:nvPr/>
        </p:nvCxnSpPr>
        <p:spPr>
          <a:xfrm rot="16200000" flipV="1">
            <a:off x="1420972" y="3097211"/>
            <a:ext cx="1915019" cy="473450"/>
          </a:xfrm>
          <a:prstGeom prst="curvedConnector3">
            <a:avLst/>
          </a:prstGeom>
          <a:ln w="19050">
            <a:solidFill>
              <a:srgbClr val="4A4A4A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曲线连接符 270"/>
          <p:cNvCxnSpPr/>
          <p:nvPr/>
        </p:nvCxnSpPr>
        <p:spPr>
          <a:xfrm rot="5400000" flipH="1" flipV="1">
            <a:off x="2070038" y="3666498"/>
            <a:ext cx="1634046" cy="122554"/>
          </a:xfrm>
          <a:prstGeom prst="curvedConnector3">
            <a:avLst>
              <a:gd name="adj1" fmla="val 60174"/>
            </a:avLst>
          </a:prstGeom>
          <a:ln w="19050">
            <a:solidFill>
              <a:srgbClr val="4A4A4A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曲线连接符 274"/>
          <p:cNvCxnSpPr/>
          <p:nvPr/>
        </p:nvCxnSpPr>
        <p:spPr>
          <a:xfrm rot="5400000" flipH="1" flipV="1">
            <a:off x="2012750" y="3275655"/>
            <a:ext cx="2590214" cy="856631"/>
          </a:xfrm>
          <a:prstGeom prst="curvedConnector3">
            <a:avLst>
              <a:gd name="adj1" fmla="val 58023"/>
            </a:avLst>
          </a:prstGeom>
          <a:ln w="19050">
            <a:solidFill>
              <a:srgbClr val="4A4A4A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曲线连接符 278"/>
          <p:cNvCxnSpPr/>
          <p:nvPr/>
        </p:nvCxnSpPr>
        <p:spPr>
          <a:xfrm rot="5400000" flipH="1" flipV="1">
            <a:off x="2564286" y="2774711"/>
            <a:ext cx="2959299" cy="2181588"/>
          </a:xfrm>
          <a:prstGeom prst="curvedConnector3">
            <a:avLst>
              <a:gd name="adj1" fmla="val 39466"/>
            </a:avLst>
          </a:prstGeom>
          <a:ln w="19050">
            <a:solidFill>
              <a:srgbClr val="4A4A4A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曲线连接符 281"/>
          <p:cNvCxnSpPr/>
          <p:nvPr/>
        </p:nvCxnSpPr>
        <p:spPr>
          <a:xfrm rot="5400000" flipH="1" flipV="1">
            <a:off x="2273321" y="3338266"/>
            <a:ext cx="2671049" cy="1840072"/>
          </a:xfrm>
          <a:prstGeom prst="curvedConnector3">
            <a:avLst>
              <a:gd name="adj1" fmla="val 49611"/>
            </a:avLst>
          </a:prstGeom>
          <a:ln w="19050">
            <a:solidFill>
              <a:srgbClr val="4A4A4A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圆角右箭头 285"/>
          <p:cNvSpPr/>
          <p:nvPr/>
        </p:nvSpPr>
        <p:spPr>
          <a:xfrm rot="5400000">
            <a:off x="4991683" y="3225925"/>
            <a:ext cx="1567795" cy="563248"/>
          </a:xfrm>
          <a:prstGeom prst="bentArrow">
            <a:avLst>
              <a:gd name="adj1" fmla="val 23363"/>
              <a:gd name="adj2" fmla="val 25000"/>
              <a:gd name="adj3" fmla="val 25000"/>
              <a:gd name="adj4" fmla="val 43750"/>
            </a:avLst>
          </a:prstGeom>
          <a:solidFill>
            <a:srgbClr val="CE9098"/>
          </a:solidFill>
          <a:ln>
            <a:solidFill>
              <a:srgbClr val="CE9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5945270" y="3381799"/>
            <a:ext cx="1542410" cy="73866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AD4552"/>
                </a:solidFill>
                <a:latin typeface="Trebuchet MS"/>
                <a:cs typeface="Trebuchet MS"/>
              </a:rPr>
              <a:t>Flush-on-insert</a:t>
            </a:r>
          </a:p>
          <a:p>
            <a:pPr marL="12700" algn="ctr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AD4552"/>
                </a:solidFill>
                <a:latin typeface="Trebuchet MS"/>
                <a:cs typeface="Trebuchet MS"/>
              </a:rPr>
              <a:t>&amp;</a:t>
            </a:r>
          </a:p>
          <a:p>
            <a:pPr marL="12700" algn="ctr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AD4552"/>
                </a:solidFill>
                <a:latin typeface="Trebuchet MS"/>
                <a:cs typeface="Trebuchet MS"/>
              </a:rPr>
              <a:t>Flush-on-commit</a:t>
            </a:r>
            <a:endParaRPr lang="en-US" altLang="zh-CN" sz="1400" dirty="0">
              <a:solidFill>
                <a:srgbClr val="AD455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0265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  <p:bldP spid="2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8072147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EVALUATION SETUP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4" name="object 4"/>
          <p:cNvSpPr txBox="1"/>
          <p:nvPr/>
        </p:nvSpPr>
        <p:spPr>
          <a:xfrm>
            <a:off x="523824" y="812967"/>
            <a:ext cx="7892811" cy="3531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Compare logging on Intel Persistent Memory Emulator Platform</a:t>
            </a:r>
            <a:endParaRPr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16 Hardware Threads </a:t>
            </a: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-95" dirty="0" smtClean="0">
                <a:solidFill>
                  <a:srgbClr val="AD4552"/>
                </a:solidFill>
                <a:latin typeface="Trebuchet MS"/>
                <a:cs typeface="Trebuchet MS"/>
              </a:rPr>
              <a:t>64 GB DRAM + 256 GB NVM</a:t>
            </a:r>
            <a:endParaRPr lang="en-US" sz="2000" dirty="0"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Use </a:t>
            </a:r>
            <a:r>
              <a:rPr lang="en-US" altLang="zh-CN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three variants and one database</a:t>
            </a:r>
            <a:endParaRPr lang="en-US" altLang="zh-CN" sz="2400" dirty="0" smtClean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Traditional logging on NVM</a:t>
            </a:r>
          </a:p>
          <a:p>
            <a:pPr marL="635000" lvl="1" indent="-215900"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Distributed logging</a:t>
            </a:r>
          </a:p>
          <a:p>
            <a:pPr marL="635000" lvl="1" indent="-215900"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NV-logging</a:t>
            </a:r>
          </a:p>
          <a:p>
            <a:pPr marL="635000" lvl="1" indent="-215900"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Shore-MT</a:t>
            </a:r>
            <a:endParaRPr lang="en-US" altLang="zh-CN" sz="2000" spc="-95" dirty="0">
              <a:solidFill>
                <a:srgbClr val="AD4552"/>
              </a:solidFill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Benchmark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TPCB</a:t>
            </a:r>
            <a:endParaRPr lang="en-US" altLang="zh-CN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15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8072147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THROUGHPUT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7" name="object 2"/>
          <p:cNvSpPr/>
          <p:nvPr/>
        </p:nvSpPr>
        <p:spPr>
          <a:xfrm>
            <a:off x="7682304" y="3773855"/>
            <a:ext cx="219324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6069660" y="3773855"/>
            <a:ext cx="439811" cy="0"/>
          </a:xfrm>
          <a:custGeom>
            <a:avLst/>
            <a:gdLst/>
            <a:ahLst/>
            <a:cxnLst/>
            <a:rect l="l" t="t" r="r" b="b"/>
            <a:pathLst>
              <a:path w="480059">
                <a:moveTo>
                  <a:pt x="0" y="0"/>
                </a:moveTo>
                <a:lnTo>
                  <a:pt x="48005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4458413" y="3773855"/>
            <a:ext cx="439811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6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2847165" y="3773855"/>
            <a:ext cx="439811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5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1455125" y="3773855"/>
            <a:ext cx="219324" cy="0"/>
          </a:xfrm>
          <a:custGeom>
            <a:avLst/>
            <a:gdLst/>
            <a:ahLst/>
            <a:cxnLst/>
            <a:rect l="l" t="t" r="r" b="b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/>
          <p:nvPr/>
        </p:nvSpPr>
        <p:spPr>
          <a:xfrm>
            <a:off x="7682304" y="3468742"/>
            <a:ext cx="219324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6069660" y="3468742"/>
            <a:ext cx="439811" cy="0"/>
          </a:xfrm>
          <a:custGeom>
            <a:avLst/>
            <a:gdLst/>
            <a:ahLst/>
            <a:cxnLst/>
            <a:rect l="l" t="t" r="r" b="b"/>
            <a:pathLst>
              <a:path w="480059">
                <a:moveTo>
                  <a:pt x="0" y="0"/>
                </a:moveTo>
                <a:lnTo>
                  <a:pt x="48005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/>
          <p:nvPr/>
        </p:nvSpPr>
        <p:spPr>
          <a:xfrm>
            <a:off x="4458413" y="3468742"/>
            <a:ext cx="439811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6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/>
          <p:cNvSpPr/>
          <p:nvPr/>
        </p:nvSpPr>
        <p:spPr>
          <a:xfrm>
            <a:off x="2847165" y="3468742"/>
            <a:ext cx="439811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5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/>
          <p:nvPr/>
        </p:nvSpPr>
        <p:spPr>
          <a:xfrm>
            <a:off x="1455125" y="3468742"/>
            <a:ext cx="219324" cy="0"/>
          </a:xfrm>
          <a:custGeom>
            <a:avLst/>
            <a:gdLst/>
            <a:ahLst/>
            <a:cxnLst/>
            <a:rect l="l" t="t" r="r" b="b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7682304" y="3164894"/>
            <a:ext cx="219324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6069660" y="3164894"/>
            <a:ext cx="1026228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3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/>
          <p:cNvSpPr/>
          <p:nvPr/>
        </p:nvSpPr>
        <p:spPr>
          <a:xfrm>
            <a:off x="4458413" y="3164894"/>
            <a:ext cx="439811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6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/>
          <p:cNvSpPr/>
          <p:nvPr/>
        </p:nvSpPr>
        <p:spPr>
          <a:xfrm>
            <a:off x="2847165" y="3164894"/>
            <a:ext cx="439811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5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/>
          <p:cNvSpPr/>
          <p:nvPr/>
        </p:nvSpPr>
        <p:spPr>
          <a:xfrm>
            <a:off x="1455125" y="3164894"/>
            <a:ext cx="219324" cy="0"/>
          </a:xfrm>
          <a:custGeom>
            <a:avLst/>
            <a:gdLst/>
            <a:ahLst/>
            <a:cxnLst/>
            <a:rect l="l" t="t" r="r" b="b"/>
            <a:pathLst>
              <a:path w="239394">
                <a:moveTo>
                  <a:pt x="0" y="0"/>
                </a:moveTo>
                <a:lnTo>
                  <a:pt x="23926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/>
          <p:cNvSpPr/>
          <p:nvPr/>
        </p:nvSpPr>
        <p:spPr>
          <a:xfrm>
            <a:off x="7682304" y="2861048"/>
            <a:ext cx="219324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8"/>
          <p:cNvSpPr/>
          <p:nvPr/>
        </p:nvSpPr>
        <p:spPr>
          <a:xfrm>
            <a:off x="6069660" y="2861048"/>
            <a:ext cx="1026228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3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9"/>
          <p:cNvSpPr/>
          <p:nvPr/>
        </p:nvSpPr>
        <p:spPr>
          <a:xfrm>
            <a:off x="4458413" y="2861048"/>
            <a:ext cx="1026228" cy="0"/>
          </a:xfrm>
          <a:custGeom>
            <a:avLst/>
            <a:gdLst/>
            <a:ahLst/>
            <a:cxnLst/>
            <a:rect l="l" t="t" r="r" b="b"/>
            <a:pathLst>
              <a:path w="1120139">
                <a:moveTo>
                  <a:pt x="0" y="0"/>
                </a:moveTo>
                <a:lnTo>
                  <a:pt x="112013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0"/>
          <p:cNvSpPr/>
          <p:nvPr/>
        </p:nvSpPr>
        <p:spPr>
          <a:xfrm>
            <a:off x="2847165" y="2861048"/>
            <a:ext cx="1025064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61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1455125" y="2861048"/>
            <a:ext cx="805740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2"/>
          <p:cNvSpPr/>
          <p:nvPr/>
        </p:nvSpPr>
        <p:spPr>
          <a:xfrm>
            <a:off x="7682304" y="2555933"/>
            <a:ext cx="219324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3"/>
          <p:cNvSpPr/>
          <p:nvPr/>
        </p:nvSpPr>
        <p:spPr>
          <a:xfrm>
            <a:off x="6069660" y="2555933"/>
            <a:ext cx="1026228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3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4"/>
          <p:cNvSpPr/>
          <p:nvPr/>
        </p:nvSpPr>
        <p:spPr>
          <a:xfrm>
            <a:off x="4458413" y="2555933"/>
            <a:ext cx="1026228" cy="0"/>
          </a:xfrm>
          <a:custGeom>
            <a:avLst/>
            <a:gdLst/>
            <a:ahLst/>
            <a:cxnLst/>
            <a:rect l="l" t="t" r="r" b="b"/>
            <a:pathLst>
              <a:path w="1120139">
                <a:moveTo>
                  <a:pt x="0" y="0"/>
                </a:moveTo>
                <a:lnTo>
                  <a:pt x="112013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5"/>
          <p:cNvSpPr/>
          <p:nvPr/>
        </p:nvSpPr>
        <p:spPr>
          <a:xfrm>
            <a:off x="2847165" y="2555933"/>
            <a:ext cx="1025064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61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6"/>
          <p:cNvSpPr/>
          <p:nvPr/>
        </p:nvSpPr>
        <p:spPr>
          <a:xfrm>
            <a:off x="1455125" y="2555933"/>
            <a:ext cx="805740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0" y="0"/>
                </a:moveTo>
                <a:lnTo>
                  <a:pt x="87934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7"/>
          <p:cNvSpPr/>
          <p:nvPr/>
        </p:nvSpPr>
        <p:spPr>
          <a:xfrm>
            <a:off x="7682304" y="2252087"/>
            <a:ext cx="219324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8"/>
          <p:cNvSpPr/>
          <p:nvPr/>
        </p:nvSpPr>
        <p:spPr>
          <a:xfrm>
            <a:off x="6069660" y="2252087"/>
            <a:ext cx="1319436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9"/>
          <p:cNvSpPr/>
          <p:nvPr/>
        </p:nvSpPr>
        <p:spPr>
          <a:xfrm>
            <a:off x="4458413" y="2252087"/>
            <a:ext cx="1319436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0"/>
          <p:cNvSpPr/>
          <p:nvPr/>
        </p:nvSpPr>
        <p:spPr>
          <a:xfrm>
            <a:off x="2847165" y="2252087"/>
            <a:ext cx="1318272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656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1"/>
          <p:cNvSpPr/>
          <p:nvPr/>
        </p:nvSpPr>
        <p:spPr>
          <a:xfrm>
            <a:off x="1455125" y="2252087"/>
            <a:ext cx="1098948" cy="0"/>
          </a:xfrm>
          <a:custGeom>
            <a:avLst/>
            <a:gdLst/>
            <a:ahLst/>
            <a:cxnLst/>
            <a:rect l="l" t="t" r="r" b="b"/>
            <a:pathLst>
              <a:path w="1199514">
                <a:moveTo>
                  <a:pt x="0" y="0"/>
                </a:moveTo>
                <a:lnTo>
                  <a:pt x="119938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2"/>
          <p:cNvSpPr/>
          <p:nvPr/>
        </p:nvSpPr>
        <p:spPr>
          <a:xfrm>
            <a:off x="1455125" y="1948240"/>
            <a:ext cx="6446502" cy="0"/>
          </a:xfrm>
          <a:custGeom>
            <a:avLst/>
            <a:gdLst/>
            <a:ahLst/>
            <a:cxnLst/>
            <a:rect l="l" t="t" r="r" b="b"/>
            <a:pathLst>
              <a:path w="7036434">
                <a:moveTo>
                  <a:pt x="0" y="0"/>
                </a:moveTo>
                <a:lnTo>
                  <a:pt x="7036308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3"/>
          <p:cNvSpPr/>
          <p:nvPr/>
        </p:nvSpPr>
        <p:spPr>
          <a:xfrm>
            <a:off x="1455125" y="1948240"/>
            <a:ext cx="6446502" cy="2129569"/>
          </a:xfrm>
          <a:custGeom>
            <a:avLst/>
            <a:gdLst/>
            <a:ahLst/>
            <a:cxnLst/>
            <a:rect l="l" t="t" r="r" b="b"/>
            <a:pathLst>
              <a:path w="7036434" h="2563495">
                <a:moveTo>
                  <a:pt x="0" y="2563368"/>
                </a:moveTo>
                <a:lnTo>
                  <a:pt x="7036308" y="2563368"/>
                </a:lnTo>
                <a:lnTo>
                  <a:pt x="7036308" y="0"/>
                </a:lnTo>
                <a:lnTo>
                  <a:pt x="0" y="0"/>
                </a:lnTo>
                <a:lnTo>
                  <a:pt x="0" y="25633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4"/>
          <p:cNvSpPr/>
          <p:nvPr/>
        </p:nvSpPr>
        <p:spPr>
          <a:xfrm>
            <a:off x="1635239" y="3010439"/>
            <a:ext cx="5206536" cy="1074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5"/>
          <p:cNvSpPr/>
          <p:nvPr/>
        </p:nvSpPr>
        <p:spPr>
          <a:xfrm>
            <a:off x="1928446" y="2920550"/>
            <a:ext cx="5206535" cy="1164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6"/>
          <p:cNvSpPr/>
          <p:nvPr/>
        </p:nvSpPr>
        <p:spPr>
          <a:xfrm>
            <a:off x="2221654" y="2339443"/>
            <a:ext cx="5206536" cy="1745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7"/>
          <p:cNvSpPr/>
          <p:nvPr/>
        </p:nvSpPr>
        <p:spPr>
          <a:xfrm>
            <a:off x="2514863" y="2033063"/>
            <a:ext cx="5206536" cy="205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8"/>
          <p:cNvSpPr/>
          <p:nvPr/>
        </p:nvSpPr>
        <p:spPr>
          <a:xfrm>
            <a:off x="1674333" y="3034494"/>
            <a:ext cx="293208" cy="1043420"/>
          </a:xfrm>
          <a:custGeom>
            <a:avLst/>
            <a:gdLst/>
            <a:ahLst/>
            <a:cxnLst/>
            <a:rect l="l" t="t" r="r" b="b"/>
            <a:pathLst>
              <a:path w="320039" h="1256029">
                <a:moveTo>
                  <a:pt x="320039" y="0"/>
                </a:moveTo>
                <a:lnTo>
                  <a:pt x="0" y="0"/>
                </a:lnTo>
                <a:lnTo>
                  <a:pt x="0" y="1255775"/>
                </a:lnTo>
                <a:lnTo>
                  <a:pt x="320039" y="1255775"/>
                </a:lnTo>
                <a:lnTo>
                  <a:pt x="320039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9"/>
          <p:cNvSpPr/>
          <p:nvPr/>
        </p:nvSpPr>
        <p:spPr>
          <a:xfrm>
            <a:off x="3286977" y="3026898"/>
            <a:ext cx="292044" cy="1050805"/>
          </a:xfrm>
          <a:custGeom>
            <a:avLst/>
            <a:gdLst/>
            <a:ahLst/>
            <a:cxnLst/>
            <a:rect l="l" t="t" r="r" b="b"/>
            <a:pathLst>
              <a:path w="318770" h="1264920">
                <a:moveTo>
                  <a:pt x="318515" y="0"/>
                </a:moveTo>
                <a:lnTo>
                  <a:pt x="0" y="0"/>
                </a:lnTo>
                <a:lnTo>
                  <a:pt x="0" y="1264920"/>
                </a:lnTo>
                <a:lnTo>
                  <a:pt x="318515" y="1264920"/>
                </a:lnTo>
                <a:lnTo>
                  <a:pt x="318515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0"/>
          <p:cNvSpPr/>
          <p:nvPr/>
        </p:nvSpPr>
        <p:spPr>
          <a:xfrm>
            <a:off x="4898224" y="3078804"/>
            <a:ext cx="293208" cy="999109"/>
          </a:xfrm>
          <a:custGeom>
            <a:avLst/>
            <a:gdLst/>
            <a:ahLst/>
            <a:cxnLst/>
            <a:rect l="l" t="t" r="r" b="b"/>
            <a:pathLst>
              <a:path w="320039" h="1202689">
                <a:moveTo>
                  <a:pt x="320039" y="0"/>
                </a:moveTo>
                <a:lnTo>
                  <a:pt x="0" y="0"/>
                </a:lnTo>
                <a:lnTo>
                  <a:pt x="0" y="1202435"/>
                </a:lnTo>
                <a:lnTo>
                  <a:pt x="320039" y="1202435"/>
                </a:lnTo>
                <a:lnTo>
                  <a:pt x="320039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1"/>
          <p:cNvSpPr/>
          <p:nvPr/>
        </p:nvSpPr>
        <p:spPr>
          <a:xfrm>
            <a:off x="6509472" y="3277571"/>
            <a:ext cx="293208" cy="800236"/>
          </a:xfrm>
          <a:custGeom>
            <a:avLst/>
            <a:gdLst/>
            <a:ahLst/>
            <a:cxnLst/>
            <a:rect l="l" t="t" r="r" b="b"/>
            <a:pathLst>
              <a:path w="320040" h="963295">
                <a:moveTo>
                  <a:pt x="320040" y="0"/>
                </a:moveTo>
                <a:lnTo>
                  <a:pt x="0" y="0"/>
                </a:lnTo>
                <a:lnTo>
                  <a:pt x="0" y="963167"/>
                </a:lnTo>
                <a:lnTo>
                  <a:pt x="320040" y="963167"/>
                </a:lnTo>
                <a:lnTo>
                  <a:pt x="32004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2"/>
          <p:cNvSpPr/>
          <p:nvPr/>
        </p:nvSpPr>
        <p:spPr>
          <a:xfrm>
            <a:off x="1967540" y="2945872"/>
            <a:ext cx="293208" cy="1132042"/>
          </a:xfrm>
          <a:custGeom>
            <a:avLst/>
            <a:gdLst/>
            <a:ahLst/>
            <a:cxnLst/>
            <a:rect l="l" t="t" r="r" b="b"/>
            <a:pathLst>
              <a:path w="320039" h="1362710">
                <a:moveTo>
                  <a:pt x="320040" y="0"/>
                </a:moveTo>
                <a:lnTo>
                  <a:pt x="0" y="0"/>
                </a:lnTo>
                <a:lnTo>
                  <a:pt x="0" y="1362456"/>
                </a:lnTo>
                <a:lnTo>
                  <a:pt x="320040" y="1362456"/>
                </a:lnTo>
                <a:lnTo>
                  <a:pt x="32004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3"/>
          <p:cNvSpPr/>
          <p:nvPr/>
        </p:nvSpPr>
        <p:spPr>
          <a:xfrm>
            <a:off x="3578788" y="2937009"/>
            <a:ext cx="293208" cy="1141010"/>
          </a:xfrm>
          <a:custGeom>
            <a:avLst/>
            <a:gdLst/>
            <a:ahLst/>
            <a:cxnLst/>
            <a:rect l="l" t="t" r="r" b="b"/>
            <a:pathLst>
              <a:path w="320039" h="1373504">
                <a:moveTo>
                  <a:pt x="320040" y="0"/>
                </a:moveTo>
                <a:lnTo>
                  <a:pt x="0" y="0"/>
                </a:lnTo>
                <a:lnTo>
                  <a:pt x="0" y="1373123"/>
                </a:lnTo>
                <a:lnTo>
                  <a:pt x="320040" y="1373123"/>
                </a:lnTo>
                <a:lnTo>
                  <a:pt x="32004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4"/>
          <p:cNvSpPr/>
          <p:nvPr/>
        </p:nvSpPr>
        <p:spPr>
          <a:xfrm>
            <a:off x="5191433" y="2993981"/>
            <a:ext cx="293208" cy="1084039"/>
          </a:xfrm>
          <a:custGeom>
            <a:avLst/>
            <a:gdLst/>
            <a:ahLst/>
            <a:cxnLst/>
            <a:rect l="l" t="t" r="r" b="b"/>
            <a:pathLst>
              <a:path w="320039" h="1304925">
                <a:moveTo>
                  <a:pt x="320039" y="0"/>
                </a:moveTo>
                <a:lnTo>
                  <a:pt x="0" y="0"/>
                </a:lnTo>
                <a:lnTo>
                  <a:pt x="0" y="1304544"/>
                </a:lnTo>
                <a:lnTo>
                  <a:pt x="320039" y="1304544"/>
                </a:lnTo>
                <a:lnTo>
                  <a:pt x="32003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5"/>
          <p:cNvSpPr/>
          <p:nvPr/>
        </p:nvSpPr>
        <p:spPr>
          <a:xfrm>
            <a:off x="6802679" y="3210472"/>
            <a:ext cx="293208" cy="867231"/>
          </a:xfrm>
          <a:custGeom>
            <a:avLst/>
            <a:gdLst/>
            <a:ahLst/>
            <a:cxnLst/>
            <a:rect l="l" t="t" r="r" b="b"/>
            <a:pathLst>
              <a:path w="320040" h="1043939">
                <a:moveTo>
                  <a:pt x="320039" y="0"/>
                </a:moveTo>
                <a:lnTo>
                  <a:pt x="0" y="0"/>
                </a:lnTo>
                <a:lnTo>
                  <a:pt x="0" y="1043939"/>
                </a:lnTo>
                <a:lnTo>
                  <a:pt x="320039" y="1043939"/>
                </a:lnTo>
                <a:lnTo>
                  <a:pt x="32003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6"/>
          <p:cNvSpPr/>
          <p:nvPr/>
        </p:nvSpPr>
        <p:spPr>
          <a:xfrm>
            <a:off x="2260748" y="2355902"/>
            <a:ext cx="293208" cy="1721801"/>
          </a:xfrm>
          <a:custGeom>
            <a:avLst/>
            <a:gdLst/>
            <a:ahLst/>
            <a:cxnLst/>
            <a:rect l="l" t="t" r="r" b="b"/>
            <a:pathLst>
              <a:path w="320039" h="2072639">
                <a:moveTo>
                  <a:pt x="320039" y="0"/>
                </a:moveTo>
                <a:lnTo>
                  <a:pt x="0" y="0"/>
                </a:lnTo>
                <a:lnTo>
                  <a:pt x="0" y="2072639"/>
                </a:lnTo>
                <a:lnTo>
                  <a:pt x="320039" y="2072639"/>
                </a:lnTo>
                <a:lnTo>
                  <a:pt x="32003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7"/>
          <p:cNvSpPr/>
          <p:nvPr/>
        </p:nvSpPr>
        <p:spPr>
          <a:xfrm>
            <a:off x="3871997" y="2395148"/>
            <a:ext cx="293208" cy="1682766"/>
          </a:xfrm>
          <a:custGeom>
            <a:avLst/>
            <a:gdLst/>
            <a:ahLst/>
            <a:cxnLst/>
            <a:rect l="l" t="t" r="r" b="b"/>
            <a:pathLst>
              <a:path w="320039" h="2025650">
                <a:moveTo>
                  <a:pt x="320039" y="0"/>
                </a:moveTo>
                <a:lnTo>
                  <a:pt x="0" y="0"/>
                </a:lnTo>
                <a:lnTo>
                  <a:pt x="0" y="2025395"/>
                </a:lnTo>
                <a:lnTo>
                  <a:pt x="320039" y="2025395"/>
                </a:lnTo>
                <a:lnTo>
                  <a:pt x="32003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8"/>
          <p:cNvSpPr/>
          <p:nvPr/>
        </p:nvSpPr>
        <p:spPr>
          <a:xfrm>
            <a:off x="5484640" y="2452119"/>
            <a:ext cx="293208" cy="1625794"/>
          </a:xfrm>
          <a:custGeom>
            <a:avLst/>
            <a:gdLst/>
            <a:ahLst/>
            <a:cxnLst/>
            <a:rect l="l" t="t" r="r" b="b"/>
            <a:pathLst>
              <a:path w="320039" h="1957070">
                <a:moveTo>
                  <a:pt x="320039" y="0"/>
                </a:moveTo>
                <a:lnTo>
                  <a:pt x="0" y="0"/>
                </a:lnTo>
                <a:lnTo>
                  <a:pt x="0" y="1956816"/>
                </a:lnTo>
                <a:lnTo>
                  <a:pt x="320039" y="1956816"/>
                </a:lnTo>
                <a:lnTo>
                  <a:pt x="32003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9"/>
          <p:cNvSpPr/>
          <p:nvPr/>
        </p:nvSpPr>
        <p:spPr>
          <a:xfrm>
            <a:off x="7095887" y="2493899"/>
            <a:ext cx="293208" cy="1584121"/>
          </a:xfrm>
          <a:custGeom>
            <a:avLst/>
            <a:gdLst/>
            <a:ahLst/>
            <a:cxnLst/>
            <a:rect l="l" t="t" r="r" b="b"/>
            <a:pathLst>
              <a:path w="320040" h="1906904">
                <a:moveTo>
                  <a:pt x="320040" y="0"/>
                </a:moveTo>
                <a:lnTo>
                  <a:pt x="0" y="0"/>
                </a:lnTo>
                <a:lnTo>
                  <a:pt x="0" y="1906523"/>
                </a:lnTo>
                <a:lnTo>
                  <a:pt x="320040" y="1906523"/>
                </a:lnTo>
                <a:lnTo>
                  <a:pt x="32004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0"/>
          <p:cNvSpPr/>
          <p:nvPr/>
        </p:nvSpPr>
        <p:spPr>
          <a:xfrm>
            <a:off x="2553957" y="2049521"/>
            <a:ext cx="293208" cy="2028286"/>
          </a:xfrm>
          <a:custGeom>
            <a:avLst/>
            <a:gdLst/>
            <a:ahLst/>
            <a:cxnLst/>
            <a:rect l="l" t="t" r="r" b="b"/>
            <a:pathLst>
              <a:path w="320039" h="2441575">
                <a:moveTo>
                  <a:pt x="320040" y="0"/>
                </a:moveTo>
                <a:lnTo>
                  <a:pt x="0" y="0"/>
                </a:lnTo>
                <a:lnTo>
                  <a:pt x="0" y="2441447"/>
                </a:lnTo>
                <a:lnTo>
                  <a:pt x="320040" y="2441447"/>
                </a:lnTo>
                <a:lnTo>
                  <a:pt x="32004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1"/>
          <p:cNvSpPr/>
          <p:nvPr/>
        </p:nvSpPr>
        <p:spPr>
          <a:xfrm>
            <a:off x="4165204" y="2086237"/>
            <a:ext cx="293208" cy="1991888"/>
          </a:xfrm>
          <a:custGeom>
            <a:avLst/>
            <a:gdLst/>
            <a:ahLst/>
            <a:cxnLst/>
            <a:rect l="l" t="t" r="r" b="b"/>
            <a:pathLst>
              <a:path w="320039" h="2397760">
                <a:moveTo>
                  <a:pt x="320039" y="0"/>
                </a:moveTo>
                <a:lnTo>
                  <a:pt x="0" y="0"/>
                </a:lnTo>
                <a:lnTo>
                  <a:pt x="0" y="2397251"/>
                </a:lnTo>
                <a:lnTo>
                  <a:pt x="320039" y="2397251"/>
                </a:lnTo>
                <a:lnTo>
                  <a:pt x="320039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2"/>
          <p:cNvSpPr/>
          <p:nvPr/>
        </p:nvSpPr>
        <p:spPr>
          <a:xfrm>
            <a:off x="5777848" y="2095099"/>
            <a:ext cx="292044" cy="1982920"/>
          </a:xfrm>
          <a:custGeom>
            <a:avLst/>
            <a:gdLst/>
            <a:ahLst/>
            <a:cxnLst/>
            <a:rect l="l" t="t" r="r" b="b"/>
            <a:pathLst>
              <a:path w="318770" h="2386965">
                <a:moveTo>
                  <a:pt x="318516" y="0"/>
                </a:moveTo>
                <a:lnTo>
                  <a:pt x="0" y="0"/>
                </a:lnTo>
                <a:lnTo>
                  <a:pt x="0" y="2386584"/>
                </a:lnTo>
                <a:lnTo>
                  <a:pt x="318516" y="2386584"/>
                </a:lnTo>
                <a:lnTo>
                  <a:pt x="318516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3"/>
          <p:cNvSpPr/>
          <p:nvPr/>
        </p:nvSpPr>
        <p:spPr>
          <a:xfrm>
            <a:off x="7389096" y="2121686"/>
            <a:ext cx="293208" cy="1956017"/>
          </a:xfrm>
          <a:custGeom>
            <a:avLst/>
            <a:gdLst/>
            <a:ahLst/>
            <a:cxnLst/>
            <a:rect l="l" t="t" r="r" b="b"/>
            <a:pathLst>
              <a:path w="320040" h="2354579">
                <a:moveTo>
                  <a:pt x="320040" y="0"/>
                </a:moveTo>
                <a:lnTo>
                  <a:pt x="0" y="0"/>
                </a:lnTo>
                <a:lnTo>
                  <a:pt x="0" y="2354580"/>
                </a:lnTo>
                <a:lnTo>
                  <a:pt x="320040" y="2354580"/>
                </a:lnTo>
                <a:lnTo>
                  <a:pt x="32004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4"/>
          <p:cNvSpPr/>
          <p:nvPr/>
        </p:nvSpPr>
        <p:spPr>
          <a:xfrm>
            <a:off x="1455125" y="1948240"/>
            <a:ext cx="0" cy="2129569"/>
          </a:xfrm>
          <a:custGeom>
            <a:avLst/>
            <a:gdLst/>
            <a:ahLst/>
            <a:cxnLst/>
            <a:rect l="l" t="t" r="r" b="b"/>
            <a:pathLst>
              <a:path h="2563495">
                <a:moveTo>
                  <a:pt x="0" y="256336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5"/>
          <p:cNvSpPr/>
          <p:nvPr/>
        </p:nvSpPr>
        <p:spPr>
          <a:xfrm>
            <a:off x="1383918" y="4077703"/>
            <a:ext cx="7155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6"/>
          <p:cNvSpPr/>
          <p:nvPr/>
        </p:nvSpPr>
        <p:spPr>
          <a:xfrm>
            <a:off x="1383918" y="3773855"/>
            <a:ext cx="7155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7"/>
          <p:cNvSpPr/>
          <p:nvPr/>
        </p:nvSpPr>
        <p:spPr>
          <a:xfrm>
            <a:off x="1383918" y="3468742"/>
            <a:ext cx="7155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8"/>
          <p:cNvSpPr/>
          <p:nvPr/>
        </p:nvSpPr>
        <p:spPr>
          <a:xfrm>
            <a:off x="1383918" y="3164894"/>
            <a:ext cx="7155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9"/>
          <p:cNvSpPr/>
          <p:nvPr/>
        </p:nvSpPr>
        <p:spPr>
          <a:xfrm>
            <a:off x="1383918" y="2861048"/>
            <a:ext cx="7155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0"/>
          <p:cNvSpPr/>
          <p:nvPr/>
        </p:nvSpPr>
        <p:spPr>
          <a:xfrm>
            <a:off x="1383918" y="2555933"/>
            <a:ext cx="7155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1"/>
          <p:cNvSpPr/>
          <p:nvPr/>
        </p:nvSpPr>
        <p:spPr>
          <a:xfrm>
            <a:off x="1383918" y="2252087"/>
            <a:ext cx="7155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2"/>
          <p:cNvSpPr/>
          <p:nvPr/>
        </p:nvSpPr>
        <p:spPr>
          <a:xfrm>
            <a:off x="1383918" y="1948240"/>
            <a:ext cx="71557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3"/>
          <p:cNvSpPr/>
          <p:nvPr/>
        </p:nvSpPr>
        <p:spPr>
          <a:xfrm>
            <a:off x="1455125" y="4077703"/>
            <a:ext cx="6446502" cy="0"/>
          </a:xfrm>
          <a:custGeom>
            <a:avLst/>
            <a:gdLst/>
            <a:ahLst/>
            <a:cxnLst/>
            <a:rect l="l" t="t" r="r" b="b"/>
            <a:pathLst>
              <a:path w="7036434">
                <a:moveTo>
                  <a:pt x="0" y="0"/>
                </a:moveTo>
                <a:lnTo>
                  <a:pt x="70363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4"/>
          <p:cNvSpPr/>
          <p:nvPr/>
        </p:nvSpPr>
        <p:spPr>
          <a:xfrm>
            <a:off x="1455125" y="4077703"/>
            <a:ext cx="0" cy="64884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5"/>
          <p:cNvSpPr/>
          <p:nvPr/>
        </p:nvSpPr>
        <p:spPr>
          <a:xfrm>
            <a:off x="3066373" y="4077703"/>
            <a:ext cx="0" cy="64884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6"/>
          <p:cNvSpPr/>
          <p:nvPr/>
        </p:nvSpPr>
        <p:spPr>
          <a:xfrm>
            <a:off x="4679016" y="4077703"/>
            <a:ext cx="0" cy="64884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7"/>
          <p:cNvSpPr/>
          <p:nvPr/>
        </p:nvSpPr>
        <p:spPr>
          <a:xfrm>
            <a:off x="6290264" y="4077703"/>
            <a:ext cx="0" cy="64884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68"/>
          <p:cNvSpPr/>
          <p:nvPr/>
        </p:nvSpPr>
        <p:spPr>
          <a:xfrm>
            <a:off x="7901511" y="4077703"/>
            <a:ext cx="0" cy="64884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69"/>
          <p:cNvSpPr txBox="1"/>
          <p:nvPr/>
        </p:nvSpPr>
        <p:spPr>
          <a:xfrm>
            <a:off x="1075076" y="1825188"/>
            <a:ext cx="236195" cy="2418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dirty="0">
                <a:latin typeface="Trebuchet MS" panose="020B0603020202020204" pitchFamily="34" charset="0"/>
                <a:cs typeface="Arial Narrow"/>
              </a:rPr>
              <a:t>70</a:t>
            </a: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Trebuchet MS" panose="020B0603020202020204" pitchFamily="34" charset="0"/>
                <a:cs typeface="Arial Narrow"/>
              </a:rPr>
              <a:t>60</a:t>
            </a:r>
            <a:endParaRPr sz="1600" dirty="0">
              <a:latin typeface="Trebuchet MS" panose="020B0603020202020204" pitchFamily="34" charset="0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Trebuchet MS" panose="020B0603020202020204" pitchFamily="34" charset="0"/>
                <a:cs typeface="Arial Narrow"/>
              </a:rPr>
              <a:t>50</a:t>
            </a:r>
            <a:endParaRPr sz="1600" dirty="0">
              <a:latin typeface="Trebuchet MS" panose="020B0603020202020204" pitchFamily="34" charset="0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Trebuchet MS" panose="020B0603020202020204" pitchFamily="34" charset="0"/>
                <a:cs typeface="Arial Narrow"/>
              </a:rPr>
              <a:t>40</a:t>
            </a:r>
            <a:endParaRPr sz="1600" dirty="0">
              <a:latin typeface="Trebuchet MS" panose="020B0603020202020204" pitchFamily="34" charset="0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Trebuchet MS" panose="020B0603020202020204" pitchFamily="34" charset="0"/>
                <a:cs typeface="Arial Narrow"/>
              </a:rPr>
              <a:t>30</a:t>
            </a:r>
            <a:endParaRPr sz="1600" dirty="0">
              <a:latin typeface="Trebuchet MS" panose="020B0603020202020204" pitchFamily="34" charset="0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Trebuchet MS" panose="020B0603020202020204" pitchFamily="34" charset="0"/>
                <a:cs typeface="Arial Narrow"/>
              </a:rPr>
              <a:t>20</a:t>
            </a:r>
            <a:endParaRPr sz="1600" dirty="0">
              <a:latin typeface="Trebuchet MS" panose="020B0603020202020204" pitchFamily="34" charset="0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Trebuchet MS" panose="020B0603020202020204" pitchFamily="34" charset="0"/>
                <a:cs typeface="Arial Narrow"/>
              </a:rPr>
              <a:t>10</a:t>
            </a:r>
            <a:endParaRPr sz="1600" dirty="0">
              <a:latin typeface="Trebuchet MS" panose="020B0603020202020204" pitchFamily="34" charset="0"/>
              <a:cs typeface="Arial Narrow"/>
            </a:endParaRPr>
          </a:p>
          <a:p>
            <a:pPr marL="115570" algn="ctr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latin typeface="Trebuchet MS" panose="020B0603020202020204" pitchFamily="34" charset="0"/>
                <a:cs typeface="Arial Narrow"/>
              </a:rPr>
              <a:t>0</a:t>
            </a:r>
          </a:p>
        </p:txBody>
      </p:sp>
      <p:sp>
        <p:nvSpPr>
          <p:cNvPr id="77" name="object 70"/>
          <p:cNvSpPr txBox="1"/>
          <p:nvPr/>
        </p:nvSpPr>
        <p:spPr>
          <a:xfrm>
            <a:off x="669758" y="2208749"/>
            <a:ext cx="269304" cy="156671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400" dirty="0">
                <a:latin typeface="Trebuchet MS" panose="020B0603020202020204" pitchFamily="34" charset="0"/>
                <a:cs typeface="Arial Narrow"/>
              </a:rPr>
              <a:t>Th</a:t>
            </a:r>
            <a:r>
              <a:rPr sz="1400" spc="5" dirty="0">
                <a:latin typeface="Trebuchet MS" panose="020B0603020202020204" pitchFamily="34" charset="0"/>
                <a:cs typeface="Arial Narrow"/>
              </a:rPr>
              <a:t>r</a:t>
            </a:r>
            <a:r>
              <a:rPr sz="1400" spc="-5" dirty="0">
                <a:latin typeface="Trebuchet MS" panose="020B0603020202020204" pitchFamily="34" charset="0"/>
                <a:cs typeface="Arial Narrow"/>
              </a:rPr>
              <a:t>oug</a:t>
            </a:r>
            <a:r>
              <a:rPr sz="1400" spc="-10" dirty="0">
                <a:latin typeface="Trebuchet MS" panose="020B0603020202020204" pitchFamily="34" charset="0"/>
                <a:cs typeface="Arial Narrow"/>
              </a:rPr>
              <a:t>h</a:t>
            </a:r>
            <a:r>
              <a:rPr sz="1400" spc="-5" dirty="0">
                <a:latin typeface="Trebuchet MS" panose="020B0603020202020204" pitchFamily="34" charset="0"/>
                <a:cs typeface="Arial Narrow"/>
              </a:rPr>
              <a:t>pu</a:t>
            </a:r>
            <a:r>
              <a:rPr sz="1400" dirty="0">
                <a:latin typeface="Trebuchet MS" panose="020B0603020202020204" pitchFamily="34" charset="0"/>
                <a:cs typeface="Arial Narrow"/>
              </a:rPr>
              <a:t>t</a:t>
            </a:r>
            <a:r>
              <a:rPr sz="1400" spc="-20" dirty="0">
                <a:latin typeface="Trebuchet MS" panose="020B0603020202020204" pitchFamily="34" charset="0"/>
                <a:cs typeface="Arial Narrow"/>
              </a:rPr>
              <a:t> </a:t>
            </a:r>
            <a:r>
              <a:rPr sz="1400" dirty="0">
                <a:latin typeface="Trebuchet MS" panose="020B0603020202020204" pitchFamily="34" charset="0"/>
                <a:cs typeface="Arial Narrow"/>
              </a:rPr>
              <a:t>(K</a:t>
            </a:r>
            <a:r>
              <a:rPr sz="1400" spc="-35" dirty="0">
                <a:latin typeface="Trebuchet MS" panose="020B0603020202020204" pitchFamily="34" charset="0"/>
                <a:cs typeface="Arial Narrow"/>
              </a:rPr>
              <a:t> </a:t>
            </a:r>
            <a:r>
              <a:rPr sz="1400" dirty="0">
                <a:latin typeface="Trebuchet MS" panose="020B0603020202020204" pitchFamily="34" charset="0"/>
                <a:cs typeface="Arial Narrow"/>
              </a:rPr>
              <a:t>TPS)</a:t>
            </a:r>
          </a:p>
        </p:txBody>
      </p:sp>
      <p:sp>
        <p:nvSpPr>
          <p:cNvPr id="78" name="object 71"/>
          <p:cNvSpPr txBox="1"/>
          <p:nvPr/>
        </p:nvSpPr>
        <p:spPr>
          <a:xfrm>
            <a:off x="1715155" y="4157880"/>
            <a:ext cx="6087625" cy="505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4364" algn="l"/>
                <a:tab pos="3663950" algn="l"/>
                <a:tab pos="5423535" algn="l"/>
              </a:tabLst>
            </a:pPr>
            <a:r>
              <a:rPr sz="1600" dirty="0">
                <a:latin typeface="Trebuchet MS" panose="020B0603020202020204" pitchFamily="34" charset="0"/>
                <a:cs typeface="Arial Narrow"/>
              </a:rPr>
              <a:t>DRAM</a:t>
            </a:r>
            <a:r>
              <a:rPr sz="1600" dirty="0">
                <a:latin typeface="Arial Narrow"/>
                <a:cs typeface="Arial Narrow"/>
              </a:rPr>
              <a:t>	</a:t>
            </a:r>
            <a:r>
              <a:rPr sz="1600" dirty="0">
                <a:latin typeface="Trebuchet MS" panose="020B0603020202020204" pitchFamily="34" charset="0"/>
                <a:cs typeface="Arial Narrow"/>
              </a:rPr>
              <a:t>300</a:t>
            </a:r>
            <a:r>
              <a:rPr sz="1600" dirty="0">
                <a:latin typeface="Arial Narrow"/>
                <a:cs typeface="Arial Narrow"/>
              </a:rPr>
              <a:t>	</a:t>
            </a:r>
            <a:r>
              <a:rPr sz="1600" dirty="0">
                <a:latin typeface="Trebuchet MS" panose="020B0603020202020204" pitchFamily="34" charset="0"/>
                <a:cs typeface="Arial Narrow"/>
              </a:rPr>
              <a:t>400</a:t>
            </a:r>
            <a:r>
              <a:rPr sz="1600" dirty="0">
                <a:latin typeface="Arial Narrow"/>
                <a:cs typeface="Arial Narrow"/>
              </a:rPr>
              <a:t> 	</a:t>
            </a:r>
            <a:r>
              <a:rPr sz="1600" dirty="0">
                <a:latin typeface="Trebuchet MS" panose="020B0603020202020204" pitchFamily="34" charset="0"/>
                <a:cs typeface="Arial Narrow"/>
              </a:rPr>
              <a:t>500</a:t>
            </a:r>
          </a:p>
          <a:p>
            <a:pPr marL="147066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rebuchet MS" panose="020B0603020202020204" pitchFamily="34" charset="0"/>
                <a:cs typeface="Arial Narrow"/>
              </a:rPr>
              <a:t>NVRAM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dirty="0">
                <a:latin typeface="Trebuchet MS" panose="020B0603020202020204" pitchFamily="34" charset="0"/>
                <a:cs typeface="Arial Narrow"/>
              </a:rPr>
              <a:t>Latency</a:t>
            </a:r>
            <a:r>
              <a:rPr sz="1600" spc="-7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(</a:t>
            </a:r>
            <a:r>
              <a:rPr sz="1600" dirty="0">
                <a:latin typeface="Trebuchet MS" panose="020B0603020202020204" pitchFamily="34" charset="0"/>
                <a:cs typeface="Arial Narrow"/>
              </a:rPr>
              <a:t>nanoseconds</a:t>
            </a:r>
            <a:r>
              <a:rPr sz="1600" spc="-5" dirty="0">
                <a:latin typeface="Arial Narrow"/>
                <a:cs typeface="Arial Narrow"/>
              </a:rPr>
              <a:t>)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79" name="object 72"/>
          <p:cNvSpPr/>
          <p:nvPr/>
        </p:nvSpPr>
        <p:spPr>
          <a:xfrm>
            <a:off x="1730181" y="1222889"/>
            <a:ext cx="142532" cy="129241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8"/>
                </a:moveTo>
                <a:lnTo>
                  <a:pt x="155447" y="155448"/>
                </a:lnTo>
                <a:lnTo>
                  <a:pt x="155447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3"/>
          <p:cNvSpPr/>
          <p:nvPr/>
        </p:nvSpPr>
        <p:spPr>
          <a:xfrm>
            <a:off x="4808865" y="1221537"/>
            <a:ext cx="142532" cy="129241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8"/>
                </a:moveTo>
                <a:lnTo>
                  <a:pt x="155448" y="155448"/>
                </a:lnTo>
                <a:lnTo>
                  <a:pt x="15544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4"/>
          <p:cNvSpPr/>
          <p:nvPr/>
        </p:nvSpPr>
        <p:spPr>
          <a:xfrm>
            <a:off x="1737469" y="1464954"/>
            <a:ext cx="142532" cy="129241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8"/>
                </a:moveTo>
                <a:lnTo>
                  <a:pt x="155447" y="155448"/>
                </a:lnTo>
                <a:lnTo>
                  <a:pt x="155447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5"/>
          <p:cNvSpPr txBox="1"/>
          <p:nvPr/>
        </p:nvSpPr>
        <p:spPr>
          <a:xfrm>
            <a:off x="1928446" y="1147416"/>
            <a:ext cx="2694721" cy="252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00"/>
              </a:lnSpc>
            </a:pPr>
            <a:r>
              <a:rPr sz="1400" spc="-5" dirty="0">
                <a:solidFill>
                  <a:srgbClr val="F79546"/>
                </a:solidFill>
                <a:latin typeface="Trebuchet MS" panose="020B0603020202020204" pitchFamily="34" charset="0"/>
                <a:cs typeface="Arial Narrow"/>
              </a:rPr>
              <a:t>db-in-HDD, </a:t>
            </a:r>
            <a:r>
              <a:rPr sz="1400" spc="-5" dirty="0" smtClean="0">
                <a:solidFill>
                  <a:srgbClr val="F79546"/>
                </a:solidFill>
                <a:latin typeface="Trebuchet MS" panose="020B0603020202020204" pitchFamily="34" charset="0"/>
                <a:cs typeface="Arial Narrow"/>
              </a:rPr>
              <a:t>log-in-NVRAM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83" name="object 76"/>
          <p:cNvSpPr/>
          <p:nvPr/>
        </p:nvSpPr>
        <p:spPr>
          <a:xfrm>
            <a:off x="4808865" y="1463601"/>
            <a:ext cx="142532" cy="129241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8"/>
                </a:moveTo>
                <a:lnTo>
                  <a:pt x="155448" y="155448"/>
                </a:lnTo>
                <a:lnTo>
                  <a:pt x="15544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7"/>
          <p:cNvSpPr txBox="1"/>
          <p:nvPr/>
        </p:nvSpPr>
        <p:spPr>
          <a:xfrm>
            <a:off x="4982878" y="1169561"/>
            <a:ext cx="2669705" cy="252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00"/>
              </a:lnSpc>
            </a:pPr>
            <a:r>
              <a:rPr sz="1400" spc="-5" dirty="0">
                <a:solidFill>
                  <a:srgbClr val="4F81BC"/>
                </a:solidFill>
                <a:latin typeface="Trebuchet MS" panose="020B0603020202020204" pitchFamily="34" charset="0"/>
                <a:cs typeface="Arial Narrow"/>
              </a:rPr>
              <a:t>db-in-SSD, </a:t>
            </a:r>
            <a:r>
              <a:rPr sz="1400" spc="-5" dirty="0" smtClean="0">
                <a:solidFill>
                  <a:srgbClr val="4F81BC"/>
                </a:solidFill>
                <a:latin typeface="Trebuchet MS" panose="020B0603020202020204" pitchFamily="34" charset="0"/>
                <a:cs typeface="Arial Narrow"/>
              </a:rPr>
              <a:t>log-in-NVRAM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85" name="object 80"/>
          <p:cNvSpPr txBox="1"/>
          <p:nvPr/>
        </p:nvSpPr>
        <p:spPr>
          <a:xfrm>
            <a:off x="955104" y="5059949"/>
            <a:ext cx="7304847" cy="650178"/>
          </a:xfrm>
          <a:prstGeom prst="rect">
            <a:avLst/>
          </a:prstGeom>
          <a:solidFill>
            <a:srgbClr val="4A4A4A"/>
          </a:solidFill>
          <a:ln w="9144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70"/>
              </a:spcBef>
            </a:pPr>
            <a:r>
              <a:rPr sz="2000" spc="-5" dirty="0">
                <a:solidFill>
                  <a:srgbClr val="C2D69C"/>
                </a:solidFill>
                <a:latin typeface="Trebuchet MS" panose="020B0603020202020204" pitchFamily="34" charset="0"/>
                <a:cs typeface="Arial Narrow"/>
              </a:rPr>
              <a:t>NVLogging improves TPS by</a:t>
            </a:r>
            <a:r>
              <a:rPr sz="2000" dirty="0">
                <a:solidFill>
                  <a:srgbClr val="C2D69C"/>
                </a:solidFill>
                <a:latin typeface="Trebuchet MS" panose="020B0603020202020204" pitchFamily="34" charset="0"/>
                <a:cs typeface="Arial Narrow"/>
              </a:rPr>
              <a:t> </a:t>
            </a:r>
            <a:r>
              <a:rPr sz="2000" spc="-5" dirty="0">
                <a:solidFill>
                  <a:srgbClr val="C2D69C"/>
                </a:solidFill>
                <a:latin typeface="Trebuchet MS" panose="020B0603020202020204" pitchFamily="34" charset="0"/>
                <a:cs typeface="Arial Narrow"/>
              </a:rPr>
              <a:t>2.3x,</a:t>
            </a:r>
            <a:endParaRPr sz="2000" dirty="0">
              <a:solidFill>
                <a:srgbClr val="C2D69C"/>
              </a:solidFill>
              <a:latin typeface="Trebuchet MS" panose="020B0603020202020204" pitchFamily="34" charset="0"/>
              <a:cs typeface="Arial Narrow"/>
            </a:endParaRPr>
          </a:p>
          <a:p>
            <a:pPr marL="1001394">
              <a:lnSpc>
                <a:spcPct val="100000"/>
              </a:lnSpc>
            </a:pPr>
            <a:r>
              <a:rPr sz="2000" spc="-5" dirty="0">
                <a:solidFill>
                  <a:srgbClr val="C2D69C"/>
                </a:solidFill>
                <a:latin typeface="Trebuchet MS" panose="020B0603020202020204" pitchFamily="34" charset="0"/>
                <a:cs typeface="Arial Narrow"/>
              </a:rPr>
              <a:t>compared </a:t>
            </a:r>
            <a:r>
              <a:rPr sz="2000" dirty="0">
                <a:solidFill>
                  <a:srgbClr val="C2D69C"/>
                </a:solidFill>
                <a:latin typeface="Trebuchet MS" panose="020B0603020202020204" pitchFamily="34" charset="0"/>
                <a:cs typeface="Arial Narrow"/>
              </a:rPr>
              <a:t>to the </a:t>
            </a:r>
            <a:r>
              <a:rPr sz="2000" spc="-10" dirty="0">
                <a:solidFill>
                  <a:srgbClr val="C2D69C"/>
                </a:solidFill>
                <a:latin typeface="Trebuchet MS" panose="020B0603020202020204" pitchFamily="34" charset="0"/>
                <a:cs typeface="Arial Narrow"/>
              </a:rPr>
              <a:t>baseline </a:t>
            </a:r>
            <a:r>
              <a:rPr sz="2000" spc="-5" dirty="0">
                <a:solidFill>
                  <a:srgbClr val="C2D69C"/>
                </a:solidFill>
                <a:latin typeface="Trebuchet MS" panose="020B0603020202020204" pitchFamily="34" charset="0"/>
                <a:cs typeface="Arial Narrow"/>
              </a:rPr>
              <a:t>(db-in-SSD,</a:t>
            </a:r>
            <a:r>
              <a:rPr sz="2000" spc="114" dirty="0">
                <a:solidFill>
                  <a:srgbClr val="C2D69C"/>
                </a:solidFill>
                <a:latin typeface="Trebuchet MS" panose="020B0603020202020204" pitchFamily="34" charset="0"/>
                <a:cs typeface="Arial Narrow"/>
              </a:rPr>
              <a:t> </a:t>
            </a:r>
            <a:r>
              <a:rPr sz="2000" spc="-5" dirty="0">
                <a:solidFill>
                  <a:srgbClr val="C2D69C"/>
                </a:solidFill>
                <a:latin typeface="Trebuchet MS" panose="020B0603020202020204" pitchFamily="34" charset="0"/>
                <a:cs typeface="Arial Narrow"/>
              </a:rPr>
              <a:t>log-in-NVRAM)</a:t>
            </a:r>
            <a:endParaRPr sz="2000" dirty="0">
              <a:solidFill>
                <a:srgbClr val="C2D69C"/>
              </a:solidFill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880001" y="1349082"/>
            <a:ext cx="1735219" cy="3443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16500"/>
              </a:lnSpc>
            </a:pPr>
            <a:r>
              <a:rPr lang="en-US" altLang="zh-CN" sz="1400" dirty="0" smtClean="0">
                <a:solidFill>
                  <a:srgbClr val="C0504D"/>
                </a:solidFill>
                <a:latin typeface="Trebuchet MS" panose="020B0603020202020204" pitchFamily="34" charset="0"/>
                <a:cs typeface="Arial Narrow"/>
              </a:rPr>
              <a:t>Distributed</a:t>
            </a:r>
            <a:r>
              <a:rPr lang="en-US" altLang="zh-CN" sz="1400" spc="-114" dirty="0" smtClean="0">
                <a:solidFill>
                  <a:srgbClr val="C0504D"/>
                </a:solidFill>
                <a:latin typeface="Trebuchet MS" panose="020B0603020202020204" pitchFamily="34" charset="0"/>
                <a:cs typeface="Arial Narrow"/>
              </a:rPr>
              <a:t> </a:t>
            </a:r>
            <a:r>
              <a:rPr lang="en-US" altLang="zh-CN" sz="1400" spc="-5" dirty="0" smtClean="0">
                <a:solidFill>
                  <a:srgbClr val="C0504D"/>
                </a:solidFill>
                <a:latin typeface="Trebuchet MS" panose="020B0603020202020204" pitchFamily="34" charset="0"/>
                <a:cs typeface="Arial Narrow"/>
              </a:rPr>
              <a:t>Logging</a:t>
            </a:r>
            <a:endParaRPr lang="en-US" altLang="zh-CN" sz="1400" dirty="0">
              <a:latin typeface="Trebuchet MS" panose="020B0603020202020204" pitchFamily="34" charset="0"/>
              <a:cs typeface="Arial Narrow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951397" y="1342413"/>
            <a:ext cx="1028167" cy="3443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16500"/>
              </a:lnSpc>
            </a:pPr>
            <a:r>
              <a:rPr lang="en-US" altLang="zh-CN" sz="1400" dirty="0" err="1" smtClean="0">
                <a:solidFill>
                  <a:srgbClr val="9BBA58"/>
                </a:solidFill>
                <a:latin typeface="Trebuchet MS" panose="020B0603020202020204" pitchFamily="34" charset="0"/>
                <a:cs typeface="Arial Narrow"/>
              </a:rPr>
              <a:t>NVLogging</a:t>
            </a:r>
            <a:endParaRPr lang="en-US" altLang="zh-CN" sz="1400" dirty="0">
              <a:latin typeface="Trebuchet MS" panose="020B0603020202020204" pitchFamily="34" charset="0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431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8072147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CONCLUSION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4" name="object 4"/>
          <p:cNvSpPr txBox="1"/>
          <p:nvPr/>
        </p:nvSpPr>
        <p:spPr>
          <a:xfrm>
            <a:off x="523824" y="812967"/>
            <a:ext cx="7892811" cy="3531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Bottlenecks of AREIS-Logging</a:t>
            </a:r>
            <a:endParaRPr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Multicore Scalability</a:t>
            </a: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-95" dirty="0" smtClean="0">
                <a:solidFill>
                  <a:srgbClr val="AD4552"/>
                </a:solidFill>
                <a:latin typeface="Trebuchet MS"/>
                <a:cs typeface="Trebuchet MS"/>
              </a:rPr>
              <a:t>Synchronous I/O Delay</a:t>
            </a:r>
            <a:endParaRPr lang="en-US" sz="2000" dirty="0"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ELEDA eliminates the bottlenecks through</a:t>
            </a:r>
            <a:endParaRPr lang="en-US" altLang="zh-CN" sz="2400" dirty="0" smtClean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Scalable LSN acquisition and Concurrent data structures</a:t>
            </a:r>
          </a:p>
          <a:p>
            <a:pPr marL="635000" lvl="1" indent="-215900">
              <a:spcBef>
                <a:spcPts val="30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Latency-hiding techniques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altLang="zh-CN" sz="2400" spc="-150" dirty="0" smtClean="0">
                <a:solidFill>
                  <a:srgbClr val="595959"/>
                </a:solidFill>
                <a:latin typeface="Trebuchet MS"/>
                <a:cs typeface="Trebuchet MS"/>
              </a:rPr>
              <a:t>NVM-Logging improves the throughput by</a:t>
            </a:r>
            <a:endParaRPr lang="en-US" altLang="zh-CN" sz="2400" dirty="0">
              <a:latin typeface="Trebuchet MS"/>
              <a:cs typeface="Trebuchet MS"/>
            </a:endParaRP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Exploiting NVM’s non-volatility and low latency</a:t>
            </a: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altLang="zh-CN" sz="2000" spc="15" dirty="0" smtClean="0">
                <a:solidFill>
                  <a:srgbClr val="AD4552"/>
                </a:solidFill>
                <a:latin typeface="Trebuchet MS"/>
                <a:cs typeface="Trebuchet MS"/>
              </a:rPr>
              <a:t>designing per-transaction logging</a:t>
            </a: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endParaRPr lang="en-US" altLang="zh-CN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767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72888" y="6615263"/>
            <a:ext cx="2057400" cy="216140"/>
          </a:xfrm>
        </p:spPr>
        <p:txBody>
          <a:bodyPr/>
          <a:lstStyle/>
          <a:p>
            <a:fld id="{37502FFC-13C5-494F-B605-82C7E8A509D2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60732" y="3442181"/>
            <a:ext cx="7694524" cy="137730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cs typeface="Times New Roman" panose="02020603050405020304" pitchFamily="18" charset="0"/>
              </a:rPr>
              <a:t>Thanks!</a:t>
            </a:r>
            <a:endParaRPr lang="zh-CN" altLang="en-US" sz="40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3072063" y="1759834"/>
            <a:ext cx="2908635" cy="1377840"/>
            <a:chOff x="3625516" y="4211782"/>
            <a:chExt cx="2186740" cy="1171788"/>
          </a:xfrm>
        </p:grpSpPr>
        <p:sp>
          <p:nvSpPr>
            <p:cNvPr id="6" name="椭圆形标注 5"/>
            <p:cNvSpPr/>
            <p:nvPr/>
          </p:nvSpPr>
          <p:spPr>
            <a:xfrm>
              <a:off x="4657224" y="4283242"/>
              <a:ext cx="1155032" cy="1100328"/>
            </a:xfrm>
            <a:prstGeom prst="wedgeEllipseCallout">
              <a:avLst>
                <a:gd name="adj1" fmla="val -38194"/>
                <a:gd name="adj2" fmla="val 63958"/>
              </a:avLst>
            </a:prstGeom>
            <a:noFill/>
            <a:ln w="76200">
              <a:solidFill>
                <a:srgbClr val="FFBE3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圆角矩形标注 3"/>
            <p:cNvSpPr/>
            <p:nvPr/>
          </p:nvSpPr>
          <p:spPr>
            <a:xfrm rot="21122171">
              <a:off x="3625516" y="4275223"/>
              <a:ext cx="1251284" cy="1042737"/>
            </a:xfrm>
            <a:prstGeom prst="wedgeRoundRectCallout">
              <a:avLst>
                <a:gd name="adj1" fmla="val -2547"/>
                <a:gd name="adj2" fmla="val 77374"/>
                <a:gd name="adj3" fmla="val 16667"/>
              </a:avLst>
            </a:prstGeom>
            <a:noFill/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0711406">
              <a:off x="3851173" y="4231842"/>
              <a:ext cx="739000" cy="11255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000" dirty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sz="80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605932">
              <a:off x="4955824" y="4211782"/>
              <a:ext cx="653435" cy="11255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000" dirty="0" smtClean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80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6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8" y="75807"/>
            <a:ext cx="4628872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LOGGING OVERVIEW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3" name="object 3"/>
          <p:cNvSpPr txBox="1"/>
          <p:nvPr/>
        </p:nvSpPr>
        <p:spPr>
          <a:xfrm>
            <a:off x="518611" y="840903"/>
            <a:ext cx="776986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 log is a sequential file that stores information about  transactions.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Example of transaction: </a:t>
            </a:r>
          </a:p>
          <a:p>
            <a:pPr marL="12700">
              <a:tabLst>
                <a:tab pos="215900" algn="l"/>
              </a:tabLst>
            </a:pPr>
            <a:r>
              <a:rPr lang="en-US" altLang="zh-CN" sz="2400" dirty="0" smtClean="0">
                <a:solidFill>
                  <a:srgbClr val="AD4552"/>
                </a:solidFill>
                <a:latin typeface="Lucida Sans"/>
                <a:cs typeface="Lucida Sans"/>
              </a:rPr>
              <a:t>   </a:t>
            </a:r>
            <a:r>
              <a:rPr lang="en-US" altLang="zh-CN" sz="2000" dirty="0" smtClean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– T1: Transfer $50 from account A to account B</a:t>
            </a:r>
            <a:endParaRPr lang="en-US" sz="2000" spc="-10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71834" y="4770942"/>
            <a:ext cx="824570" cy="789640"/>
            <a:chOff x="535941" y="3782539"/>
            <a:chExt cx="824570" cy="789640"/>
          </a:xfrm>
        </p:grpSpPr>
        <p:grpSp>
          <p:nvGrpSpPr>
            <p:cNvPr id="15" name="组合 14"/>
            <p:cNvGrpSpPr/>
            <p:nvPr/>
          </p:nvGrpSpPr>
          <p:grpSpPr>
            <a:xfrm rot="5400000">
              <a:off x="569163" y="3832018"/>
              <a:ext cx="789640" cy="690682"/>
              <a:chOff x="4902200" y="3340100"/>
              <a:chExt cx="800100" cy="800100"/>
            </a:xfrm>
          </p:grpSpPr>
          <p:sp>
            <p:nvSpPr>
              <p:cNvPr id="18" name="object 2"/>
              <p:cNvSpPr/>
              <p:nvPr/>
            </p:nvSpPr>
            <p:spPr>
              <a:xfrm rot="16200000">
                <a:off x="4902200" y="3340100"/>
                <a:ext cx="800100" cy="8001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105400" y="3498850"/>
                <a:ext cx="381000" cy="4699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object 44"/>
            <p:cNvSpPr/>
            <p:nvPr/>
          </p:nvSpPr>
          <p:spPr>
            <a:xfrm>
              <a:off x="538271" y="3983083"/>
              <a:ext cx="822239" cy="310385"/>
            </a:xfrm>
            <a:custGeom>
              <a:avLst/>
              <a:gdLst/>
              <a:ahLst/>
              <a:cxnLst/>
              <a:rect l="l" t="t" r="r" b="b"/>
              <a:pathLst>
                <a:path w="952500" h="393700">
                  <a:moveTo>
                    <a:pt x="0" y="393700"/>
                  </a:moveTo>
                  <a:lnTo>
                    <a:pt x="952500" y="39370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3937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5"/>
            <p:cNvSpPr txBox="1"/>
            <p:nvPr/>
          </p:nvSpPr>
          <p:spPr>
            <a:xfrm>
              <a:off x="535941" y="3983082"/>
              <a:ext cx="824570" cy="282129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231775">
                <a:lnSpc>
                  <a:spcPct val="100000"/>
                </a:lnSpc>
                <a:spcBef>
                  <a:spcPts val="280"/>
                </a:spcBef>
              </a:pPr>
              <a:r>
                <a:rPr lang="en-US" sz="1600" spc="15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HDD</a:t>
              </a:r>
              <a:endParaRPr sz="1600" dirty="0">
                <a:latin typeface="Trebuchet MS"/>
                <a:cs typeface="Trebuchet M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66767" y="3196131"/>
            <a:ext cx="824569" cy="788181"/>
            <a:chOff x="535941" y="2005791"/>
            <a:chExt cx="824569" cy="788181"/>
          </a:xfrm>
        </p:grpSpPr>
        <p:sp>
          <p:nvSpPr>
            <p:cNvPr id="21" name="object 5"/>
            <p:cNvSpPr/>
            <p:nvPr/>
          </p:nvSpPr>
          <p:spPr>
            <a:xfrm rot="16200000">
              <a:off x="576509" y="2151281"/>
              <a:ext cx="788181" cy="4972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7"/>
            <p:cNvSpPr txBox="1"/>
            <p:nvPr/>
          </p:nvSpPr>
          <p:spPr>
            <a:xfrm>
              <a:off x="535941" y="2182863"/>
              <a:ext cx="824569" cy="300723"/>
            </a:xfrm>
            <a:prstGeom prst="rect">
              <a:avLst/>
            </a:prstGeom>
            <a:solidFill>
              <a:srgbClr val="C8CCC3"/>
            </a:solidFill>
          </p:spPr>
          <p:txBody>
            <a:bodyPr vert="horz" wrap="square" lIns="0" tIns="23495" rIns="0" bIns="0" rtlCol="0">
              <a:spAutoFit/>
            </a:bodyPr>
            <a:lstStyle/>
            <a:p>
              <a:pPr marL="155575">
                <a:lnSpc>
                  <a:spcPct val="100000"/>
                </a:lnSpc>
                <a:spcBef>
                  <a:spcPts val="185"/>
                </a:spcBef>
              </a:pPr>
              <a:r>
                <a:rPr spc="5" dirty="0">
                  <a:solidFill>
                    <a:srgbClr val="4A4A4A"/>
                  </a:solidFill>
                  <a:latin typeface="Trebuchet MS"/>
                  <a:cs typeface="Trebuchet MS"/>
                </a:rPr>
                <a:t>DRAM</a:t>
              </a:r>
              <a:endParaRPr dirty="0">
                <a:latin typeface="Trebuchet MS"/>
                <a:cs typeface="Trebuchet MS"/>
              </a:endParaRPr>
            </a:p>
          </p:txBody>
        </p:sp>
      </p:grpSp>
      <p:sp>
        <p:nvSpPr>
          <p:cNvPr id="25" name="object 56"/>
          <p:cNvSpPr/>
          <p:nvPr/>
        </p:nvSpPr>
        <p:spPr>
          <a:xfrm>
            <a:off x="1243264" y="4435289"/>
            <a:ext cx="6564024" cy="45719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2" y="0"/>
                </a:lnTo>
              </a:path>
            </a:pathLst>
          </a:custGeom>
          <a:ln w="76200">
            <a:solidFill>
              <a:srgbClr val="C8CCC3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7" name="组合 6"/>
          <p:cNvGrpSpPr/>
          <p:nvPr/>
        </p:nvGrpSpPr>
        <p:grpSpPr>
          <a:xfrm>
            <a:off x="4509299" y="4679187"/>
            <a:ext cx="1360599" cy="1205367"/>
            <a:chOff x="5045860" y="4946780"/>
            <a:chExt cx="1360599" cy="1205367"/>
          </a:xfrm>
        </p:grpSpPr>
        <p:grpSp>
          <p:nvGrpSpPr>
            <p:cNvPr id="61" name="组合 60"/>
            <p:cNvGrpSpPr/>
            <p:nvPr/>
          </p:nvGrpSpPr>
          <p:grpSpPr>
            <a:xfrm>
              <a:off x="5053880" y="5656542"/>
              <a:ext cx="1352579" cy="340443"/>
              <a:chOff x="6454709" y="4893975"/>
              <a:chExt cx="1352579" cy="340443"/>
            </a:xfrm>
          </p:grpSpPr>
          <p:sp>
            <p:nvSpPr>
              <p:cNvPr id="62" name="object 29"/>
              <p:cNvSpPr/>
              <p:nvPr/>
            </p:nvSpPr>
            <p:spPr>
              <a:xfrm>
                <a:off x="6454709" y="4893975"/>
                <a:ext cx="135257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C8CCC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36"/>
              <p:cNvSpPr txBox="1"/>
              <p:nvPr/>
            </p:nvSpPr>
            <p:spPr>
              <a:xfrm>
                <a:off x="6472109" y="4910307"/>
                <a:ext cx="1335179" cy="307777"/>
              </a:xfrm>
              <a:prstGeom prst="rect">
                <a:avLst/>
              </a:prstGeom>
              <a:solidFill>
                <a:srgbClr val="C6C1B9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2365"/>
                  </a:lnSpc>
                </a:pPr>
                <a:r>
                  <a:rPr lang="en-US" sz="1200" spc="-15" dirty="0" err="1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lsn</a:t>
                </a:r>
                <a:r>
                  <a:rPr lang="en-US" sz="1200" spc="-15" dirty="0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=3</a:t>
                </a:r>
                <a:r>
                  <a:rPr lang="en-US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, T1, </a:t>
                </a:r>
                <a:r>
                  <a:rPr lang="en-US" altLang="zh-CN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commit</a:t>
                </a:r>
                <a:endParaRPr sz="1200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045860" y="5298231"/>
              <a:ext cx="1352579" cy="340443"/>
              <a:chOff x="6454709" y="4893975"/>
              <a:chExt cx="1352579" cy="340443"/>
            </a:xfrm>
          </p:grpSpPr>
          <p:sp>
            <p:nvSpPr>
              <p:cNvPr id="60" name="object 29"/>
              <p:cNvSpPr/>
              <p:nvPr/>
            </p:nvSpPr>
            <p:spPr>
              <a:xfrm>
                <a:off x="6454709" y="4893975"/>
                <a:ext cx="135257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A9C8C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36"/>
              <p:cNvSpPr txBox="1"/>
              <p:nvPr/>
            </p:nvSpPr>
            <p:spPr>
              <a:xfrm>
                <a:off x="6472109" y="4910307"/>
                <a:ext cx="1335179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2365"/>
                  </a:lnSpc>
                </a:pPr>
                <a:r>
                  <a:rPr lang="en-US" sz="1200" spc="-15" dirty="0" err="1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lsn</a:t>
                </a:r>
                <a:r>
                  <a:rPr lang="en-US" sz="1200" spc="-15" dirty="0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=2</a:t>
                </a:r>
                <a:r>
                  <a:rPr lang="en-US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, T1, B=150</a:t>
                </a:r>
                <a:endParaRPr sz="1200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27" name="object 29"/>
            <p:cNvSpPr/>
            <p:nvPr/>
          </p:nvSpPr>
          <p:spPr>
            <a:xfrm>
              <a:off x="5045860" y="4946781"/>
              <a:ext cx="1352579" cy="340443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0"/>
            <p:cNvSpPr/>
            <p:nvPr/>
          </p:nvSpPr>
          <p:spPr>
            <a:xfrm>
              <a:off x="5045860" y="4946780"/>
              <a:ext cx="1352579" cy="1205367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0"/>
                  </a:moveTo>
                  <a:lnTo>
                    <a:pt x="673100" y="0"/>
                  </a:lnTo>
                  <a:lnTo>
                    <a:pt x="6731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6"/>
            <p:cNvSpPr txBox="1"/>
            <p:nvPr/>
          </p:nvSpPr>
          <p:spPr>
            <a:xfrm>
              <a:off x="5063261" y="4963113"/>
              <a:ext cx="133517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65"/>
                </a:lnSpc>
              </a:pPr>
              <a:r>
                <a:rPr lang="en-US" sz="1200" spc="-15" dirty="0" err="1" smtClean="0">
                  <a:solidFill>
                    <a:srgbClr val="AD4552"/>
                  </a:solidFill>
                  <a:latin typeface="Trebuchet MS"/>
                  <a:cs typeface="Trebuchet MS"/>
                </a:rPr>
                <a:t>lsn</a:t>
              </a:r>
              <a:r>
                <a:rPr lang="en-US" sz="1200" spc="-15" dirty="0" smtClean="0">
                  <a:solidFill>
                    <a:srgbClr val="AD4552"/>
                  </a:solidFill>
                  <a:latin typeface="Trebuchet MS"/>
                  <a:cs typeface="Trebuchet MS"/>
                </a:rPr>
                <a:t>=1</a:t>
              </a:r>
              <a:r>
                <a:rPr lang="en-US" sz="1200" spc="-15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, T1, A=0</a:t>
              </a:r>
              <a:endParaRPr sz="1200" dirty="0">
                <a:latin typeface="Trebuchet MS"/>
                <a:cs typeface="Trebuchet MS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7642513" y="2692186"/>
            <a:ext cx="77008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T1: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A=A-50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B=B+50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612182" y="4885840"/>
            <a:ext cx="571383" cy="461665"/>
            <a:chOff x="3386236" y="3887610"/>
            <a:chExt cx="571383" cy="461665"/>
          </a:xfrm>
        </p:grpSpPr>
        <p:sp>
          <p:nvSpPr>
            <p:cNvPr id="56" name="文本框 25"/>
            <p:cNvSpPr txBox="1"/>
            <p:nvPr/>
          </p:nvSpPr>
          <p:spPr>
            <a:xfrm>
              <a:off x="3386236" y="3887610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A 100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C 500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7" name="object 17"/>
            <p:cNvSpPr/>
            <p:nvPr/>
          </p:nvSpPr>
          <p:spPr>
            <a:xfrm>
              <a:off x="3386236" y="3890072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48" name="矩形 47"/>
          <p:cNvSpPr/>
          <p:nvPr/>
        </p:nvSpPr>
        <p:spPr>
          <a:xfrm>
            <a:off x="2665367" y="5406693"/>
            <a:ext cx="110479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Data Block 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264838" y="4885839"/>
            <a:ext cx="571383" cy="461665"/>
            <a:chOff x="5680982" y="1959691"/>
            <a:chExt cx="571383" cy="461665"/>
          </a:xfrm>
        </p:grpSpPr>
        <p:sp>
          <p:nvSpPr>
            <p:cNvPr id="54" name="文本框 28"/>
            <p:cNvSpPr txBox="1"/>
            <p:nvPr/>
          </p:nvSpPr>
          <p:spPr>
            <a:xfrm>
              <a:off x="5680982" y="1959691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B </a:t>
              </a:r>
              <a:r>
                <a:rPr lang="en-US" altLang="zh-CN" sz="1200" dirty="0" smtClean="0">
                  <a:solidFill>
                    <a:srgbClr val="AD4552"/>
                  </a:solidFill>
                  <a:latin typeface="Trebuchet MS" panose="020B0603020202020204" pitchFamily="34" charset="0"/>
                </a:rPr>
                <a:t>100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D 600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5" name="object 17"/>
            <p:cNvSpPr/>
            <p:nvPr/>
          </p:nvSpPr>
          <p:spPr>
            <a:xfrm>
              <a:off x="5680982" y="1962153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629582" y="4879714"/>
            <a:ext cx="571383" cy="461665"/>
            <a:chOff x="5680982" y="1959691"/>
            <a:chExt cx="571383" cy="461665"/>
          </a:xfrm>
        </p:grpSpPr>
        <p:sp>
          <p:nvSpPr>
            <p:cNvPr id="52" name="文本框 176"/>
            <p:cNvSpPr txBox="1"/>
            <p:nvPr/>
          </p:nvSpPr>
          <p:spPr>
            <a:xfrm>
              <a:off x="5680982" y="1959691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A </a:t>
              </a:r>
              <a:r>
                <a:rPr lang="en-US" altLang="zh-CN" sz="1200" dirty="0" smtClean="0">
                  <a:solidFill>
                    <a:srgbClr val="AD4552"/>
                  </a:solidFill>
                  <a:latin typeface="Trebuchet MS" panose="020B0603020202020204" pitchFamily="34" charset="0"/>
                </a:rPr>
                <a:t>50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C 500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3" name="object 17"/>
            <p:cNvSpPr/>
            <p:nvPr/>
          </p:nvSpPr>
          <p:spPr>
            <a:xfrm>
              <a:off x="5680982" y="1962153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64" name="矩形 63"/>
          <p:cNvSpPr/>
          <p:nvPr/>
        </p:nvSpPr>
        <p:spPr>
          <a:xfrm>
            <a:off x="4789374" y="5978423"/>
            <a:ext cx="82586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Log File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61865" y="5025820"/>
            <a:ext cx="115044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Log Records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79" name="object 8"/>
          <p:cNvSpPr/>
          <p:nvPr/>
        </p:nvSpPr>
        <p:spPr>
          <a:xfrm rot="16200000">
            <a:off x="5579253" y="5105614"/>
            <a:ext cx="867858" cy="198514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2209801" y="0"/>
                </a:moveTo>
                <a:lnTo>
                  <a:pt x="2207805" y="59320"/>
                </a:lnTo>
                <a:lnTo>
                  <a:pt x="2202362" y="107763"/>
                </a:lnTo>
                <a:lnTo>
                  <a:pt x="2194288" y="140423"/>
                </a:lnTo>
                <a:lnTo>
                  <a:pt x="2184401" y="152400"/>
                </a:lnTo>
                <a:lnTo>
                  <a:pt x="1130300" y="152400"/>
                </a:lnTo>
                <a:lnTo>
                  <a:pt x="1120412" y="164376"/>
                </a:lnTo>
                <a:lnTo>
                  <a:pt x="1112339" y="197037"/>
                </a:lnTo>
                <a:lnTo>
                  <a:pt x="1106896" y="245479"/>
                </a:lnTo>
                <a:lnTo>
                  <a:pt x="1104900" y="304800"/>
                </a:lnTo>
                <a:lnTo>
                  <a:pt x="1102904" y="245479"/>
                </a:lnTo>
                <a:lnTo>
                  <a:pt x="1097461" y="197037"/>
                </a:lnTo>
                <a:lnTo>
                  <a:pt x="1089388" y="164376"/>
                </a:lnTo>
                <a:lnTo>
                  <a:pt x="1079500" y="152400"/>
                </a:lnTo>
                <a:lnTo>
                  <a:pt x="25399" y="152400"/>
                </a:lnTo>
                <a:lnTo>
                  <a:pt x="15512" y="140423"/>
                </a:lnTo>
                <a:lnTo>
                  <a:pt x="7439" y="107763"/>
                </a:lnTo>
                <a:lnTo>
                  <a:pt x="1995" y="59320"/>
                </a:lnTo>
                <a:lnTo>
                  <a:pt x="0" y="0"/>
                </a:lnTo>
              </a:path>
            </a:pathLst>
          </a:custGeom>
          <a:ln w="28575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7" name="组合 106"/>
          <p:cNvGrpSpPr/>
          <p:nvPr/>
        </p:nvGrpSpPr>
        <p:grpSpPr>
          <a:xfrm>
            <a:off x="2664944" y="2696306"/>
            <a:ext cx="1219200" cy="1365028"/>
            <a:chOff x="2664944" y="2696306"/>
            <a:chExt cx="1219200" cy="1365028"/>
          </a:xfrm>
        </p:grpSpPr>
        <p:sp>
          <p:nvSpPr>
            <p:cNvPr id="67" name="object 52"/>
            <p:cNvSpPr/>
            <p:nvPr/>
          </p:nvSpPr>
          <p:spPr>
            <a:xfrm rot="5400000">
              <a:off x="2600778" y="2760472"/>
              <a:ext cx="1347532" cy="1219200"/>
            </a:xfrm>
            <a:custGeom>
              <a:avLst/>
              <a:gdLst/>
              <a:ahLst/>
              <a:cxnLst/>
              <a:rect l="l" t="t" r="r" b="b"/>
              <a:pathLst>
                <a:path w="2057400" h="660400">
                  <a:moveTo>
                    <a:pt x="0" y="0"/>
                  </a:moveTo>
                  <a:lnTo>
                    <a:pt x="2057401" y="0"/>
                  </a:lnTo>
                  <a:lnTo>
                    <a:pt x="2057401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753853" y="2841440"/>
              <a:ext cx="927472" cy="276999"/>
              <a:chOff x="1622617" y="2664029"/>
              <a:chExt cx="927472" cy="276999"/>
            </a:xfrm>
          </p:grpSpPr>
          <p:sp>
            <p:nvSpPr>
              <p:cNvPr id="68" name="object 9"/>
              <p:cNvSpPr/>
              <p:nvPr/>
            </p:nvSpPr>
            <p:spPr>
              <a:xfrm>
                <a:off x="1653097" y="2674423"/>
                <a:ext cx="896992" cy="256212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120014">
                    <a:moveTo>
                      <a:pt x="0" y="119938"/>
                    </a:moveTo>
                    <a:lnTo>
                      <a:pt x="686586" y="119938"/>
                    </a:lnTo>
                    <a:lnTo>
                      <a:pt x="686586" y="0"/>
                    </a:lnTo>
                    <a:lnTo>
                      <a:pt x="0" y="0"/>
                    </a:lnTo>
                    <a:lnTo>
                      <a:pt x="0" y="119938"/>
                    </a:lnTo>
                    <a:close/>
                  </a:path>
                </a:pathLst>
              </a:custGeom>
              <a:solidFill>
                <a:srgbClr val="494949"/>
              </a:solidFill>
            </p:spPr>
            <p:txBody>
              <a:bodyPr wrap="square" lIns="0" tIns="0" rIns="0" bIns="0" rtlCol="0"/>
              <a:lstStyle/>
              <a:p>
                <a:endParaRPr lang="en-US" altLang="zh-CN" sz="12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622617" y="2664029"/>
                <a:ext cx="7793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FBE59E"/>
                    </a:solidFill>
                    <a:latin typeface="Trebuchet MS" panose="020B0603020202020204" pitchFamily="34" charset="0"/>
                  </a:rPr>
                  <a:t>A= 50-50</a:t>
                </a:r>
                <a:endParaRPr lang="en-US" altLang="zh-CN" sz="12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761666" y="3185944"/>
              <a:ext cx="903342" cy="276999"/>
              <a:chOff x="1646747" y="3370427"/>
              <a:chExt cx="903342" cy="276999"/>
            </a:xfrm>
          </p:grpSpPr>
          <p:sp>
            <p:nvSpPr>
              <p:cNvPr id="73" name="object 9"/>
              <p:cNvSpPr/>
              <p:nvPr/>
            </p:nvSpPr>
            <p:spPr>
              <a:xfrm>
                <a:off x="1677227" y="3380821"/>
                <a:ext cx="872862" cy="256212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120014">
                    <a:moveTo>
                      <a:pt x="0" y="119938"/>
                    </a:moveTo>
                    <a:lnTo>
                      <a:pt x="686586" y="119938"/>
                    </a:lnTo>
                    <a:lnTo>
                      <a:pt x="686586" y="0"/>
                    </a:lnTo>
                    <a:lnTo>
                      <a:pt x="0" y="0"/>
                    </a:lnTo>
                    <a:lnTo>
                      <a:pt x="0" y="119938"/>
                    </a:lnTo>
                    <a:close/>
                  </a:path>
                </a:pathLst>
              </a:custGeom>
              <a:solidFill>
                <a:srgbClr val="494949"/>
              </a:solidFill>
            </p:spPr>
            <p:txBody>
              <a:bodyPr wrap="square" lIns="0" tIns="0" rIns="0" bIns="0" rtlCol="0"/>
              <a:lstStyle/>
              <a:p>
                <a:endParaRPr lang="en-US" altLang="zh-CN" sz="12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646747" y="3370427"/>
                <a:ext cx="8322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FBE59E"/>
                    </a:solidFill>
                    <a:latin typeface="Trebuchet MS" panose="020B0603020202020204" pitchFamily="34" charset="0"/>
                  </a:rPr>
                  <a:t>B=100+50</a:t>
                </a:r>
                <a:endParaRPr lang="en-US" altLang="zh-CN" sz="12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2717650" y="3538114"/>
              <a:ext cx="116174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Transaction Manager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6534956" y="5434587"/>
            <a:ext cx="115288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Commit Log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913925" y="5588475"/>
            <a:ext cx="559059" cy="45719"/>
          </a:xfrm>
          <a:prstGeom prst="rightArrow">
            <a:avLst/>
          </a:prstGeom>
          <a:solidFill>
            <a:srgbClr val="4A4A4A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肘形连接符 83"/>
          <p:cNvCxnSpPr/>
          <p:nvPr/>
        </p:nvCxnSpPr>
        <p:spPr>
          <a:xfrm>
            <a:off x="3658979" y="2979939"/>
            <a:ext cx="1828449" cy="1699248"/>
          </a:xfrm>
          <a:prstGeom prst="bentConnector3">
            <a:avLst>
              <a:gd name="adj1" fmla="val 100010"/>
            </a:avLst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rot="16200000" flipH="1">
            <a:off x="3624160" y="3378663"/>
            <a:ext cx="1354744" cy="1246303"/>
          </a:xfrm>
          <a:prstGeom prst="bentConnector3">
            <a:avLst>
              <a:gd name="adj1" fmla="val 858"/>
            </a:avLst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bject 48"/>
          <p:cNvSpPr txBox="1"/>
          <p:nvPr/>
        </p:nvSpPr>
        <p:spPr>
          <a:xfrm>
            <a:off x="4317246" y="3532833"/>
            <a:ext cx="1736683" cy="615553"/>
          </a:xfrm>
          <a:prstGeom prst="rect">
            <a:avLst/>
          </a:prstGeom>
          <a:solidFill>
            <a:srgbClr val="4A4A4A"/>
          </a:solidFill>
        </p:spPr>
        <p:txBody>
          <a:bodyPr vert="horz" wrap="square" lIns="0" tIns="0" rIns="0" bIns="0" rtlCol="0">
            <a:spAutoFit/>
          </a:bodyPr>
          <a:lstStyle/>
          <a:p>
            <a:pPr marL="377190">
              <a:lnSpc>
                <a:spcPts val="2395"/>
              </a:lnSpc>
            </a:pPr>
            <a:r>
              <a:rPr lang="en-US" sz="2000" spc="10" dirty="0" smtClean="0">
                <a:solidFill>
                  <a:srgbClr val="E77066"/>
                </a:solidFill>
                <a:latin typeface="Trebuchet MS"/>
                <a:cs typeface="Trebuchet MS"/>
              </a:rPr>
              <a:t>Excessive disk I/O !!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893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8" y="75807"/>
            <a:ext cx="4628872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LOGGING OVERVIEW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3" name="object 3"/>
          <p:cNvSpPr txBox="1"/>
          <p:nvPr/>
        </p:nvSpPr>
        <p:spPr>
          <a:xfrm>
            <a:off x="518611" y="840903"/>
            <a:ext cx="776986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 log is a sequential file that stores information about  transactions.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Example of transaction: </a:t>
            </a:r>
          </a:p>
          <a:p>
            <a:pPr marL="12700">
              <a:tabLst>
                <a:tab pos="215900" algn="l"/>
              </a:tabLst>
            </a:pPr>
            <a:r>
              <a:rPr lang="en-US" altLang="zh-CN" sz="2400" dirty="0" smtClean="0">
                <a:solidFill>
                  <a:srgbClr val="AD4552"/>
                </a:solidFill>
                <a:latin typeface="Lucida Sans"/>
                <a:cs typeface="Lucida Sans"/>
              </a:rPr>
              <a:t>   </a:t>
            </a:r>
            <a:r>
              <a:rPr lang="en-US" altLang="zh-CN" sz="2000" dirty="0" smtClean="0">
                <a:solidFill>
                  <a:srgbClr val="AD4552"/>
                </a:solidFill>
                <a:latin typeface="Trebuchet MS" panose="020B0603020202020204" pitchFamily="34" charset="0"/>
                <a:cs typeface="Lucida Sans"/>
              </a:rPr>
              <a:t>– T1: Transfer $50 from account A to account B</a:t>
            </a:r>
            <a:endParaRPr lang="en-US" sz="2000" spc="-10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71834" y="4770942"/>
            <a:ext cx="824570" cy="789640"/>
            <a:chOff x="535941" y="3782539"/>
            <a:chExt cx="824570" cy="789640"/>
          </a:xfrm>
        </p:grpSpPr>
        <p:grpSp>
          <p:nvGrpSpPr>
            <p:cNvPr id="15" name="组合 14"/>
            <p:cNvGrpSpPr/>
            <p:nvPr/>
          </p:nvGrpSpPr>
          <p:grpSpPr>
            <a:xfrm rot="5400000">
              <a:off x="569163" y="3832018"/>
              <a:ext cx="789640" cy="690682"/>
              <a:chOff x="4902200" y="3340100"/>
              <a:chExt cx="800100" cy="800100"/>
            </a:xfrm>
          </p:grpSpPr>
          <p:sp>
            <p:nvSpPr>
              <p:cNvPr id="18" name="object 2"/>
              <p:cNvSpPr/>
              <p:nvPr/>
            </p:nvSpPr>
            <p:spPr>
              <a:xfrm rot="16200000">
                <a:off x="4902200" y="3340100"/>
                <a:ext cx="800100" cy="80010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105400" y="3498850"/>
                <a:ext cx="381000" cy="4699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object 44"/>
            <p:cNvSpPr/>
            <p:nvPr/>
          </p:nvSpPr>
          <p:spPr>
            <a:xfrm>
              <a:off x="538271" y="3983083"/>
              <a:ext cx="822239" cy="310385"/>
            </a:xfrm>
            <a:custGeom>
              <a:avLst/>
              <a:gdLst/>
              <a:ahLst/>
              <a:cxnLst/>
              <a:rect l="l" t="t" r="r" b="b"/>
              <a:pathLst>
                <a:path w="952500" h="393700">
                  <a:moveTo>
                    <a:pt x="0" y="393700"/>
                  </a:moveTo>
                  <a:lnTo>
                    <a:pt x="952500" y="39370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3937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5"/>
            <p:cNvSpPr txBox="1"/>
            <p:nvPr/>
          </p:nvSpPr>
          <p:spPr>
            <a:xfrm>
              <a:off x="535941" y="3983082"/>
              <a:ext cx="824570" cy="282129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231775">
                <a:lnSpc>
                  <a:spcPct val="100000"/>
                </a:lnSpc>
                <a:spcBef>
                  <a:spcPts val="280"/>
                </a:spcBef>
              </a:pPr>
              <a:r>
                <a:rPr lang="en-US" sz="1600" spc="15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HDD</a:t>
              </a:r>
              <a:endParaRPr sz="1600" dirty="0">
                <a:latin typeface="Trebuchet MS"/>
                <a:cs typeface="Trebuchet M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66767" y="3196131"/>
            <a:ext cx="824569" cy="788181"/>
            <a:chOff x="535941" y="2005791"/>
            <a:chExt cx="824569" cy="788181"/>
          </a:xfrm>
        </p:grpSpPr>
        <p:sp>
          <p:nvSpPr>
            <p:cNvPr id="21" name="object 5"/>
            <p:cNvSpPr/>
            <p:nvPr/>
          </p:nvSpPr>
          <p:spPr>
            <a:xfrm rot="16200000">
              <a:off x="576509" y="2151281"/>
              <a:ext cx="788181" cy="4972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7"/>
            <p:cNvSpPr txBox="1"/>
            <p:nvPr/>
          </p:nvSpPr>
          <p:spPr>
            <a:xfrm>
              <a:off x="535941" y="2182863"/>
              <a:ext cx="824569" cy="300723"/>
            </a:xfrm>
            <a:prstGeom prst="rect">
              <a:avLst/>
            </a:prstGeom>
            <a:solidFill>
              <a:srgbClr val="C8CCC3"/>
            </a:solidFill>
          </p:spPr>
          <p:txBody>
            <a:bodyPr vert="horz" wrap="square" lIns="0" tIns="23495" rIns="0" bIns="0" rtlCol="0">
              <a:spAutoFit/>
            </a:bodyPr>
            <a:lstStyle/>
            <a:p>
              <a:pPr marL="155575">
                <a:lnSpc>
                  <a:spcPct val="100000"/>
                </a:lnSpc>
                <a:spcBef>
                  <a:spcPts val="185"/>
                </a:spcBef>
              </a:pPr>
              <a:r>
                <a:rPr spc="5" dirty="0">
                  <a:solidFill>
                    <a:srgbClr val="4A4A4A"/>
                  </a:solidFill>
                  <a:latin typeface="Trebuchet MS"/>
                  <a:cs typeface="Trebuchet MS"/>
                </a:rPr>
                <a:t>DRAM</a:t>
              </a:r>
              <a:endParaRPr dirty="0">
                <a:latin typeface="Trebuchet MS"/>
                <a:cs typeface="Trebuchet MS"/>
              </a:endParaRPr>
            </a:p>
          </p:txBody>
        </p:sp>
      </p:grpSp>
      <p:sp>
        <p:nvSpPr>
          <p:cNvPr id="25" name="object 56"/>
          <p:cNvSpPr/>
          <p:nvPr/>
        </p:nvSpPr>
        <p:spPr>
          <a:xfrm>
            <a:off x="1243264" y="4435289"/>
            <a:ext cx="6564024" cy="45719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2" y="0"/>
                </a:lnTo>
              </a:path>
            </a:pathLst>
          </a:custGeom>
          <a:ln w="76200">
            <a:solidFill>
              <a:srgbClr val="C8CCC3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7" name="组合 6"/>
          <p:cNvGrpSpPr/>
          <p:nvPr/>
        </p:nvGrpSpPr>
        <p:grpSpPr>
          <a:xfrm>
            <a:off x="4509299" y="4679187"/>
            <a:ext cx="1360599" cy="1205367"/>
            <a:chOff x="5045860" y="4946780"/>
            <a:chExt cx="1360599" cy="1205367"/>
          </a:xfrm>
        </p:grpSpPr>
        <p:grpSp>
          <p:nvGrpSpPr>
            <p:cNvPr id="61" name="组合 60"/>
            <p:cNvGrpSpPr/>
            <p:nvPr/>
          </p:nvGrpSpPr>
          <p:grpSpPr>
            <a:xfrm>
              <a:off x="5053880" y="5656542"/>
              <a:ext cx="1352579" cy="340443"/>
              <a:chOff x="6454709" y="4893975"/>
              <a:chExt cx="1352579" cy="340443"/>
            </a:xfrm>
          </p:grpSpPr>
          <p:sp>
            <p:nvSpPr>
              <p:cNvPr id="62" name="object 29"/>
              <p:cNvSpPr/>
              <p:nvPr/>
            </p:nvSpPr>
            <p:spPr>
              <a:xfrm>
                <a:off x="6454709" y="4893975"/>
                <a:ext cx="135257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C8CCC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36"/>
              <p:cNvSpPr txBox="1"/>
              <p:nvPr/>
            </p:nvSpPr>
            <p:spPr>
              <a:xfrm>
                <a:off x="6472109" y="4910307"/>
                <a:ext cx="1335179" cy="307777"/>
              </a:xfrm>
              <a:prstGeom prst="rect">
                <a:avLst/>
              </a:prstGeom>
              <a:solidFill>
                <a:srgbClr val="C6C1B9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2365"/>
                  </a:lnSpc>
                </a:pPr>
                <a:r>
                  <a:rPr lang="en-US" sz="1200" spc="-15" dirty="0" err="1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lsn</a:t>
                </a:r>
                <a:r>
                  <a:rPr lang="en-US" sz="1200" spc="-15" dirty="0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=3</a:t>
                </a:r>
                <a:r>
                  <a:rPr lang="en-US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, T1, </a:t>
                </a:r>
                <a:r>
                  <a:rPr lang="en-US" altLang="zh-CN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commit</a:t>
                </a:r>
                <a:endParaRPr sz="1200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045860" y="5298231"/>
              <a:ext cx="1352579" cy="340443"/>
              <a:chOff x="6454709" y="4893975"/>
              <a:chExt cx="1352579" cy="340443"/>
            </a:xfrm>
          </p:grpSpPr>
          <p:sp>
            <p:nvSpPr>
              <p:cNvPr id="60" name="object 29"/>
              <p:cNvSpPr/>
              <p:nvPr/>
            </p:nvSpPr>
            <p:spPr>
              <a:xfrm>
                <a:off x="6454709" y="4893975"/>
                <a:ext cx="135257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A9C8C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36"/>
              <p:cNvSpPr txBox="1"/>
              <p:nvPr/>
            </p:nvSpPr>
            <p:spPr>
              <a:xfrm>
                <a:off x="6472109" y="4910307"/>
                <a:ext cx="1335179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2365"/>
                  </a:lnSpc>
                </a:pPr>
                <a:r>
                  <a:rPr lang="en-US" sz="1200" spc="-15" dirty="0" err="1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lsn</a:t>
                </a:r>
                <a:r>
                  <a:rPr lang="en-US" sz="1200" spc="-15" dirty="0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=2</a:t>
                </a:r>
                <a:r>
                  <a:rPr lang="en-US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, T1, B=150</a:t>
                </a:r>
                <a:endParaRPr sz="1200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27" name="object 29"/>
            <p:cNvSpPr/>
            <p:nvPr/>
          </p:nvSpPr>
          <p:spPr>
            <a:xfrm>
              <a:off x="5045860" y="4946781"/>
              <a:ext cx="1352579" cy="340443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0"/>
            <p:cNvSpPr/>
            <p:nvPr/>
          </p:nvSpPr>
          <p:spPr>
            <a:xfrm>
              <a:off x="5045860" y="4946780"/>
              <a:ext cx="1352579" cy="1205367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0"/>
                  </a:moveTo>
                  <a:lnTo>
                    <a:pt x="673100" y="0"/>
                  </a:lnTo>
                  <a:lnTo>
                    <a:pt x="6731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6"/>
            <p:cNvSpPr txBox="1"/>
            <p:nvPr/>
          </p:nvSpPr>
          <p:spPr>
            <a:xfrm>
              <a:off x="5063261" y="4963113"/>
              <a:ext cx="133517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65"/>
                </a:lnSpc>
              </a:pPr>
              <a:r>
                <a:rPr lang="en-US" sz="1200" spc="-15" dirty="0" err="1" smtClean="0">
                  <a:solidFill>
                    <a:srgbClr val="AD4552"/>
                  </a:solidFill>
                  <a:latin typeface="Trebuchet MS"/>
                  <a:cs typeface="Trebuchet MS"/>
                </a:rPr>
                <a:t>lsn</a:t>
              </a:r>
              <a:r>
                <a:rPr lang="en-US" sz="1200" spc="-15" dirty="0" smtClean="0">
                  <a:solidFill>
                    <a:srgbClr val="AD4552"/>
                  </a:solidFill>
                  <a:latin typeface="Trebuchet MS"/>
                  <a:cs typeface="Trebuchet MS"/>
                </a:rPr>
                <a:t>=1</a:t>
              </a:r>
              <a:r>
                <a:rPr lang="en-US" sz="1200" spc="-15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, T1, A=0</a:t>
              </a:r>
              <a:endParaRPr sz="1200" dirty="0">
                <a:latin typeface="Trebuchet MS"/>
                <a:cs typeface="Trebuchet MS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7307619" y="2390860"/>
            <a:ext cx="77008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T1: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A=A-50</a:t>
            </a:r>
          </a:p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B=B+50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612182" y="4885840"/>
            <a:ext cx="571383" cy="461665"/>
            <a:chOff x="3386236" y="3887610"/>
            <a:chExt cx="571383" cy="461665"/>
          </a:xfrm>
        </p:grpSpPr>
        <p:sp>
          <p:nvSpPr>
            <p:cNvPr id="56" name="文本框 25"/>
            <p:cNvSpPr txBox="1"/>
            <p:nvPr/>
          </p:nvSpPr>
          <p:spPr>
            <a:xfrm>
              <a:off x="3386236" y="3887610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A 100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C 500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7" name="object 17"/>
            <p:cNvSpPr/>
            <p:nvPr/>
          </p:nvSpPr>
          <p:spPr>
            <a:xfrm>
              <a:off x="3386236" y="3890072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48" name="矩形 47"/>
          <p:cNvSpPr/>
          <p:nvPr/>
        </p:nvSpPr>
        <p:spPr>
          <a:xfrm>
            <a:off x="2665367" y="5406693"/>
            <a:ext cx="110479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Data Block 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264838" y="4885839"/>
            <a:ext cx="571383" cy="461665"/>
            <a:chOff x="5680982" y="1959691"/>
            <a:chExt cx="571383" cy="461665"/>
          </a:xfrm>
        </p:grpSpPr>
        <p:sp>
          <p:nvSpPr>
            <p:cNvPr id="54" name="文本框 28"/>
            <p:cNvSpPr txBox="1"/>
            <p:nvPr/>
          </p:nvSpPr>
          <p:spPr>
            <a:xfrm>
              <a:off x="5680982" y="1959691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B </a:t>
              </a:r>
              <a:r>
                <a:rPr lang="en-US" altLang="zh-CN" sz="1200" dirty="0" smtClean="0">
                  <a:solidFill>
                    <a:srgbClr val="AD4552"/>
                  </a:solidFill>
                  <a:latin typeface="Trebuchet MS" panose="020B0603020202020204" pitchFamily="34" charset="0"/>
                </a:rPr>
                <a:t>100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D 600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5" name="object 17"/>
            <p:cNvSpPr/>
            <p:nvPr/>
          </p:nvSpPr>
          <p:spPr>
            <a:xfrm>
              <a:off x="5680982" y="1962153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629582" y="4879714"/>
            <a:ext cx="571383" cy="461665"/>
            <a:chOff x="5680982" y="1959691"/>
            <a:chExt cx="571383" cy="461665"/>
          </a:xfrm>
        </p:grpSpPr>
        <p:sp>
          <p:nvSpPr>
            <p:cNvPr id="52" name="文本框 176"/>
            <p:cNvSpPr txBox="1"/>
            <p:nvPr/>
          </p:nvSpPr>
          <p:spPr>
            <a:xfrm>
              <a:off x="5680982" y="1959691"/>
              <a:ext cx="571383" cy="461665"/>
            </a:xfrm>
            <a:prstGeom prst="rect">
              <a:avLst/>
            </a:prstGeom>
            <a:solidFill>
              <a:srgbClr val="494949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A </a:t>
              </a:r>
              <a:r>
                <a:rPr lang="en-US" altLang="zh-CN" sz="1200" dirty="0" smtClean="0">
                  <a:solidFill>
                    <a:srgbClr val="AD4552"/>
                  </a:solidFill>
                  <a:latin typeface="Trebuchet MS" panose="020B0603020202020204" pitchFamily="34" charset="0"/>
                </a:rPr>
                <a:t>50</a:t>
              </a:r>
            </a:p>
            <a:p>
              <a:r>
                <a:rPr lang="en-US" altLang="zh-CN" sz="1200" dirty="0" smtClean="0">
                  <a:solidFill>
                    <a:srgbClr val="FBE59E"/>
                  </a:solidFill>
                  <a:latin typeface="Trebuchet MS" panose="020B0603020202020204" pitchFamily="34" charset="0"/>
                </a:rPr>
                <a:t>C 500</a:t>
              </a:r>
              <a:endParaRPr lang="zh-CN" altLang="en-US" sz="1200" dirty="0">
                <a:solidFill>
                  <a:srgbClr val="FBE59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3" name="object 17"/>
            <p:cNvSpPr/>
            <p:nvPr/>
          </p:nvSpPr>
          <p:spPr>
            <a:xfrm>
              <a:off x="5680982" y="1962153"/>
              <a:ext cx="571383" cy="451504"/>
            </a:xfrm>
            <a:custGeom>
              <a:avLst/>
              <a:gdLst/>
              <a:ahLst/>
              <a:cxnLst/>
              <a:rect l="l" t="t" r="r" b="b"/>
              <a:pathLst>
                <a:path w="2768600" h="469900">
                  <a:moveTo>
                    <a:pt x="0" y="78319"/>
                  </a:moveTo>
                  <a:lnTo>
                    <a:pt x="6154" y="47834"/>
                  </a:lnTo>
                  <a:lnTo>
                    <a:pt x="22939" y="22939"/>
                  </a:lnTo>
                  <a:lnTo>
                    <a:pt x="47834" y="6154"/>
                  </a:lnTo>
                  <a:lnTo>
                    <a:pt x="78319" y="0"/>
                  </a:lnTo>
                  <a:lnTo>
                    <a:pt x="2690281" y="0"/>
                  </a:lnTo>
                  <a:lnTo>
                    <a:pt x="2720765" y="6154"/>
                  </a:lnTo>
                  <a:lnTo>
                    <a:pt x="2745660" y="22939"/>
                  </a:lnTo>
                  <a:lnTo>
                    <a:pt x="2762446" y="47834"/>
                  </a:lnTo>
                  <a:lnTo>
                    <a:pt x="2768601" y="78319"/>
                  </a:lnTo>
                  <a:lnTo>
                    <a:pt x="2768601" y="391580"/>
                  </a:lnTo>
                  <a:lnTo>
                    <a:pt x="2762446" y="422065"/>
                  </a:lnTo>
                  <a:lnTo>
                    <a:pt x="2745660" y="446960"/>
                  </a:lnTo>
                  <a:lnTo>
                    <a:pt x="2720765" y="463745"/>
                  </a:lnTo>
                  <a:lnTo>
                    <a:pt x="2690281" y="469900"/>
                  </a:lnTo>
                  <a:lnTo>
                    <a:pt x="78319" y="469900"/>
                  </a:lnTo>
                  <a:lnTo>
                    <a:pt x="47834" y="463745"/>
                  </a:lnTo>
                  <a:lnTo>
                    <a:pt x="22939" y="446960"/>
                  </a:lnTo>
                  <a:lnTo>
                    <a:pt x="6154" y="422065"/>
                  </a:lnTo>
                  <a:lnTo>
                    <a:pt x="0" y="391580"/>
                  </a:lnTo>
                  <a:lnTo>
                    <a:pt x="0" y="78319"/>
                  </a:lnTo>
                  <a:close/>
                </a:path>
              </a:pathLst>
            </a:custGeom>
            <a:ln w="63500">
              <a:solidFill>
                <a:srgbClr val="A9C8C7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aphicFrame>
        <p:nvGraphicFramePr>
          <p:cNvPr id="58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61222"/>
              </p:ext>
            </p:extLst>
          </p:nvPr>
        </p:nvGraphicFramePr>
        <p:xfrm>
          <a:off x="4365262" y="3453413"/>
          <a:ext cx="2057400" cy="39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492"/>
                <a:gridCol w="411480"/>
                <a:gridCol w="411480"/>
                <a:gridCol w="411480"/>
                <a:gridCol w="415468"/>
              </a:tblGrid>
              <a:tr h="3937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494949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38100">
                      <a:solidFill>
                        <a:srgbClr val="4A4A4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4A4A4A"/>
                      </a:solidFill>
                      <a:prstDash val="solid"/>
                    </a:lnT>
                    <a:lnB w="38100">
                      <a:solidFill>
                        <a:srgbClr val="4A4A4A"/>
                      </a:solidFill>
                      <a:prstDash val="solid"/>
                    </a:lnB>
                    <a:solidFill>
                      <a:srgbClr val="D9DED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494949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4A4A4A"/>
                      </a:solidFill>
                      <a:prstDash val="solid"/>
                    </a:lnT>
                    <a:lnB w="38100">
                      <a:solidFill>
                        <a:srgbClr val="4A4A4A"/>
                      </a:solidFill>
                      <a:prstDash val="solid"/>
                    </a:lnB>
                    <a:solidFill>
                      <a:srgbClr val="A9C8C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494949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4A4A4A"/>
                      </a:solidFill>
                      <a:prstDash val="solid"/>
                    </a:lnT>
                    <a:lnB w="38100">
                      <a:solidFill>
                        <a:srgbClr val="4A4A4A"/>
                      </a:solidFill>
                      <a:prstDash val="solid"/>
                    </a:lnB>
                    <a:solidFill>
                      <a:srgbClr val="C6C1B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4A4A4A"/>
                      </a:solidFill>
                      <a:prstDash val="solid"/>
                    </a:lnT>
                    <a:lnB w="38100">
                      <a:solidFill>
                        <a:srgbClr val="4A4A4A"/>
                      </a:solidFill>
                      <a:prstDash val="solid"/>
                    </a:lnB>
                    <a:solidFill>
                      <a:srgbClr val="D9DFD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4A4A4A"/>
                      </a:solidFill>
                      <a:prstDash val="solid"/>
                    </a:lnR>
                    <a:lnT w="38100">
                      <a:solidFill>
                        <a:srgbClr val="4A4A4A"/>
                      </a:solidFill>
                      <a:prstDash val="solid"/>
                    </a:lnT>
                    <a:lnB w="38100">
                      <a:solidFill>
                        <a:srgbClr val="4A4A4A"/>
                      </a:solidFill>
                      <a:prstDash val="solid"/>
                    </a:lnB>
                    <a:solidFill>
                      <a:srgbClr val="A9C8C8"/>
                    </a:solidFill>
                  </a:tcPr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4789374" y="5978423"/>
            <a:ext cx="82586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Log File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61865" y="5025820"/>
            <a:ext cx="115044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Log Records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79" name="object 8"/>
          <p:cNvSpPr/>
          <p:nvPr/>
        </p:nvSpPr>
        <p:spPr>
          <a:xfrm rot="16200000">
            <a:off x="5579253" y="5105614"/>
            <a:ext cx="867858" cy="198514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2209801" y="0"/>
                </a:moveTo>
                <a:lnTo>
                  <a:pt x="2207805" y="59320"/>
                </a:lnTo>
                <a:lnTo>
                  <a:pt x="2202362" y="107763"/>
                </a:lnTo>
                <a:lnTo>
                  <a:pt x="2194288" y="140423"/>
                </a:lnTo>
                <a:lnTo>
                  <a:pt x="2184401" y="152400"/>
                </a:lnTo>
                <a:lnTo>
                  <a:pt x="1130300" y="152400"/>
                </a:lnTo>
                <a:lnTo>
                  <a:pt x="1120412" y="164376"/>
                </a:lnTo>
                <a:lnTo>
                  <a:pt x="1112339" y="197037"/>
                </a:lnTo>
                <a:lnTo>
                  <a:pt x="1106896" y="245479"/>
                </a:lnTo>
                <a:lnTo>
                  <a:pt x="1104900" y="304800"/>
                </a:lnTo>
                <a:lnTo>
                  <a:pt x="1102904" y="245479"/>
                </a:lnTo>
                <a:lnTo>
                  <a:pt x="1097461" y="197037"/>
                </a:lnTo>
                <a:lnTo>
                  <a:pt x="1089388" y="164376"/>
                </a:lnTo>
                <a:lnTo>
                  <a:pt x="1079500" y="152400"/>
                </a:lnTo>
                <a:lnTo>
                  <a:pt x="25399" y="152400"/>
                </a:lnTo>
                <a:lnTo>
                  <a:pt x="15512" y="140423"/>
                </a:lnTo>
                <a:lnTo>
                  <a:pt x="7439" y="107763"/>
                </a:lnTo>
                <a:lnTo>
                  <a:pt x="1995" y="59320"/>
                </a:lnTo>
                <a:lnTo>
                  <a:pt x="0" y="0"/>
                </a:lnTo>
              </a:path>
            </a:pathLst>
          </a:custGeom>
          <a:ln w="28575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7" name="组合 106"/>
          <p:cNvGrpSpPr/>
          <p:nvPr/>
        </p:nvGrpSpPr>
        <p:grpSpPr>
          <a:xfrm>
            <a:off x="2664944" y="2696306"/>
            <a:ext cx="1219200" cy="1365028"/>
            <a:chOff x="2664944" y="2696306"/>
            <a:chExt cx="1219200" cy="1365028"/>
          </a:xfrm>
        </p:grpSpPr>
        <p:sp>
          <p:nvSpPr>
            <p:cNvPr id="67" name="object 52"/>
            <p:cNvSpPr/>
            <p:nvPr/>
          </p:nvSpPr>
          <p:spPr>
            <a:xfrm rot="5400000">
              <a:off x="2600778" y="2760472"/>
              <a:ext cx="1347532" cy="1219200"/>
            </a:xfrm>
            <a:custGeom>
              <a:avLst/>
              <a:gdLst/>
              <a:ahLst/>
              <a:cxnLst/>
              <a:rect l="l" t="t" r="r" b="b"/>
              <a:pathLst>
                <a:path w="2057400" h="660400">
                  <a:moveTo>
                    <a:pt x="0" y="0"/>
                  </a:moveTo>
                  <a:lnTo>
                    <a:pt x="2057401" y="0"/>
                  </a:lnTo>
                  <a:lnTo>
                    <a:pt x="2057401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753853" y="2841440"/>
              <a:ext cx="927472" cy="276999"/>
              <a:chOff x="1622617" y="2664029"/>
              <a:chExt cx="927472" cy="276999"/>
            </a:xfrm>
          </p:grpSpPr>
          <p:sp>
            <p:nvSpPr>
              <p:cNvPr id="68" name="object 9"/>
              <p:cNvSpPr/>
              <p:nvPr/>
            </p:nvSpPr>
            <p:spPr>
              <a:xfrm>
                <a:off x="1653097" y="2674423"/>
                <a:ext cx="896992" cy="256212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120014">
                    <a:moveTo>
                      <a:pt x="0" y="119938"/>
                    </a:moveTo>
                    <a:lnTo>
                      <a:pt x="686586" y="119938"/>
                    </a:lnTo>
                    <a:lnTo>
                      <a:pt x="686586" y="0"/>
                    </a:lnTo>
                    <a:lnTo>
                      <a:pt x="0" y="0"/>
                    </a:lnTo>
                    <a:lnTo>
                      <a:pt x="0" y="119938"/>
                    </a:lnTo>
                    <a:close/>
                  </a:path>
                </a:pathLst>
              </a:custGeom>
              <a:solidFill>
                <a:srgbClr val="494949"/>
              </a:solidFill>
            </p:spPr>
            <p:txBody>
              <a:bodyPr wrap="square" lIns="0" tIns="0" rIns="0" bIns="0" rtlCol="0"/>
              <a:lstStyle/>
              <a:p>
                <a:endParaRPr lang="en-US" altLang="zh-CN" sz="12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622617" y="2664029"/>
                <a:ext cx="77938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FBE59E"/>
                    </a:solidFill>
                    <a:latin typeface="Trebuchet MS" panose="020B0603020202020204" pitchFamily="34" charset="0"/>
                  </a:rPr>
                  <a:t>A= 50-50</a:t>
                </a:r>
                <a:endParaRPr lang="en-US" altLang="zh-CN" sz="12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761666" y="3185944"/>
              <a:ext cx="903342" cy="276999"/>
              <a:chOff x="1646747" y="3370427"/>
              <a:chExt cx="903342" cy="276999"/>
            </a:xfrm>
          </p:grpSpPr>
          <p:sp>
            <p:nvSpPr>
              <p:cNvPr id="73" name="object 9"/>
              <p:cNvSpPr/>
              <p:nvPr/>
            </p:nvSpPr>
            <p:spPr>
              <a:xfrm>
                <a:off x="1677227" y="3380821"/>
                <a:ext cx="872862" cy="256212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120014">
                    <a:moveTo>
                      <a:pt x="0" y="119938"/>
                    </a:moveTo>
                    <a:lnTo>
                      <a:pt x="686586" y="119938"/>
                    </a:lnTo>
                    <a:lnTo>
                      <a:pt x="686586" y="0"/>
                    </a:lnTo>
                    <a:lnTo>
                      <a:pt x="0" y="0"/>
                    </a:lnTo>
                    <a:lnTo>
                      <a:pt x="0" y="119938"/>
                    </a:lnTo>
                    <a:close/>
                  </a:path>
                </a:pathLst>
              </a:custGeom>
              <a:solidFill>
                <a:srgbClr val="494949"/>
              </a:solidFill>
            </p:spPr>
            <p:txBody>
              <a:bodyPr wrap="square" lIns="0" tIns="0" rIns="0" bIns="0" rtlCol="0"/>
              <a:lstStyle/>
              <a:p>
                <a:endParaRPr lang="en-US" altLang="zh-CN" sz="12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646747" y="3370427"/>
                <a:ext cx="8322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FBE59E"/>
                    </a:solidFill>
                    <a:latin typeface="Trebuchet MS" panose="020B0603020202020204" pitchFamily="34" charset="0"/>
                  </a:rPr>
                  <a:t>B=100+50</a:t>
                </a:r>
                <a:endParaRPr lang="en-US" altLang="zh-CN" sz="1200" dirty="0">
                  <a:solidFill>
                    <a:srgbClr val="FBE59E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2717650" y="3538114"/>
              <a:ext cx="116174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Transaction Manager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4534719" y="3889950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Log Buffer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34956" y="5434587"/>
            <a:ext cx="115288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Commit Log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913925" y="5588475"/>
            <a:ext cx="559059" cy="45719"/>
          </a:xfrm>
          <a:prstGeom prst="rightArrow">
            <a:avLst/>
          </a:prstGeom>
          <a:solidFill>
            <a:srgbClr val="4A4A4A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肘形连接符 3"/>
          <p:cNvCxnSpPr/>
          <p:nvPr/>
        </p:nvCxnSpPr>
        <p:spPr>
          <a:xfrm>
            <a:off x="3681325" y="2919663"/>
            <a:ext cx="853394" cy="516912"/>
          </a:xfrm>
          <a:prstGeom prst="bentConnector3">
            <a:avLst>
              <a:gd name="adj1" fmla="val 99815"/>
            </a:avLst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3647062" y="3252650"/>
            <a:ext cx="1377516" cy="170641"/>
          </a:xfrm>
          <a:prstGeom prst="bentConnector3">
            <a:avLst>
              <a:gd name="adj1" fmla="val 100659"/>
            </a:avLst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719011" y="3889950"/>
            <a:ext cx="0" cy="789237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719011" y="4064842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>
                <a:solidFill>
                  <a:srgbClr val="AD4552"/>
                </a:solidFill>
                <a:latin typeface="Trebuchet MS"/>
                <a:cs typeface="Trebuchet MS"/>
              </a:rPr>
              <a:t>G</a:t>
            </a:r>
            <a:r>
              <a:rPr lang="en-US" altLang="zh-CN" sz="1400" dirty="0" smtClean="0">
                <a:solidFill>
                  <a:srgbClr val="AD4552"/>
                </a:solidFill>
                <a:latin typeface="Trebuchet MS"/>
                <a:cs typeface="Trebuchet MS"/>
              </a:rPr>
              <a:t>roup </a:t>
            </a:r>
            <a:r>
              <a:rPr lang="en-US" altLang="zh-CN" sz="1400" dirty="0">
                <a:solidFill>
                  <a:srgbClr val="AD4552"/>
                </a:solidFill>
                <a:latin typeface="Trebuchet MS"/>
                <a:cs typeface="Trebuchet MS"/>
              </a:rPr>
              <a:t>C</a:t>
            </a:r>
            <a:r>
              <a:rPr lang="en-US" altLang="zh-CN" sz="1400" dirty="0" smtClean="0">
                <a:solidFill>
                  <a:srgbClr val="AD4552"/>
                </a:solidFill>
                <a:latin typeface="Trebuchet MS"/>
                <a:cs typeface="Trebuchet MS"/>
              </a:rPr>
              <a:t>ommit</a:t>
            </a:r>
            <a:endParaRPr lang="en-US" altLang="zh-CN" sz="1400" dirty="0">
              <a:solidFill>
                <a:srgbClr val="AD455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8907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8" y="75807"/>
            <a:ext cx="4628872" cy="69246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LOGGING PROCEDURE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587822" y="4898429"/>
            <a:ext cx="789640" cy="690682"/>
            <a:chOff x="4902200" y="3340100"/>
            <a:chExt cx="800100" cy="800100"/>
          </a:xfrm>
        </p:grpSpPr>
        <p:sp>
          <p:nvSpPr>
            <p:cNvPr id="18" name="object 2"/>
            <p:cNvSpPr/>
            <p:nvPr/>
          </p:nvSpPr>
          <p:spPr>
            <a:xfrm rot="16200000">
              <a:off x="4902200" y="3340100"/>
              <a:ext cx="800100" cy="800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矩形 18"/>
            <p:cNvSpPr/>
            <p:nvPr/>
          </p:nvSpPr>
          <p:spPr>
            <a:xfrm>
              <a:off x="5105400" y="3498850"/>
              <a:ext cx="381000" cy="4699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object 44"/>
          <p:cNvSpPr/>
          <p:nvPr/>
        </p:nvSpPr>
        <p:spPr>
          <a:xfrm>
            <a:off x="6595753" y="5546442"/>
            <a:ext cx="822239" cy="310385"/>
          </a:xfrm>
          <a:custGeom>
            <a:avLst/>
            <a:gdLst/>
            <a:ahLst/>
            <a:cxnLst/>
            <a:rect l="l" t="t" r="r" b="b"/>
            <a:pathLst>
              <a:path w="952500" h="393700">
                <a:moveTo>
                  <a:pt x="0" y="393700"/>
                </a:moveTo>
                <a:lnTo>
                  <a:pt x="952500" y="393700"/>
                </a:lnTo>
                <a:lnTo>
                  <a:pt x="952500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C8C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5"/>
          <p:cNvSpPr txBox="1"/>
          <p:nvPr/>
        </p:nvSpPr>
        <p:spPr>
          <a:xfrm>
            <a:off x="6593423" y="5546441"/>
            <a:ext cx="824570" cy="28212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280"/>
              </a:spcBef>
            </a:pPr>
            <a:r>
              <a:rPr lang="en-US" sz="1600" spc="15" dirty="0" smtClean="0">
                <a:solidFill>
                  <a:srgbClr val="4A4A4A"/>
                </a:solidFill>
                <a:latin typeface="Trebuchet MS"/>
                <a:cs typeface="Trebuchet MS"/>
              </a:rPr>
              <a:t>HDD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1" name="object 5"/>
          <p:cNvSpPr/>
          <p:nvPr/>
        </p:nvSpPr>
        <p:spPr>
          <a:xfrm>
            <a:off x="2236385" y="4960767"/>
            <a:ext cx="788181" cy="497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/>
          <p:cNvSpPr txBox="1"/>
          <p:nvPr/>
        </p:nvSpPr>
        <p:spPr>
          <a:xfrm>
            <a:off x="2203669" y="5515321"/>
            <a:ext cx="824569" cy="300723"/>
          </a:xfrm>
          <a:prstGeom prst="rect">
            <a:avLst/>
          </a:prstGeom>
          <a:solidFill>
            <a:srgbClr val="C8CCC3"/>
          </a:solidFill>
        </p:spPr>
        <p:txBody>
          <a:bodyPr vert="horz" wrap="square" lIns="0" tIns="2349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85"/>
              </a:spcBef>
            </a:pPr>
            <a:r>
              <a:rPr spc="5" dirty="0">
                <a:solidFill>
                  <a:srgbClr val="4A4A4A"/>
                </a:solidFill>
                <a:latin typeface="Trebuchet MS"/>
                <a:cs typeface="Trebuchet MS"/>
              </a:rPr>
              <a:t>DRAM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2200" y="3388390"/>
            <a:ext cx="438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" dirty="0">
                <a:solidFill>
                  <a:srgbClr val="595959"/>
                </a:solidFill>
                <a:latin typeface="Trebuchet MS"/>
                <a:cs typeface="Trebuchet MS"/>
              </a:rPr>
              <a:t>T1</a:t>
            </a:r>
            <a:endParaRPr lang="zh-CN" altLang="en-US" dirty="0"/>
          </a:p>
        </p:txBody>
      </p:sp>
      <p:grpSp>
        <p:nvGrpSpPr>
          <p:cNvPr id="282" name="Group 1620"/>
          <p:cNvGrpSpPr>
            <a:grpSpLocks/>
          </p:cNvGrpSpPr>
          <p:nvPr/>
        </p:nvGrpSpPr>
        <p:grpSpPr bwMode="auto">
          <a:xfrm>
            <a:off x="1129909" y="3505201"/>
            <a:ext cx="481541" cy="176863"/>
            <a:chOff x="1119" y="2928"/>
            <a:chExt cx="415" cy="143"/>
          </a:xfrm>
        </p:grpSpPr>
        <p:grpSp>
          <p:nvGrpSpPr>
            <p:cNvPr id="283" name="Group 1621"/>
            <p:cNvGrpSpPr>
              <a:grpSpLocks noChangeAspect="1"/>
            </p:cNvGrpSpPr>
            <p:nvPr/>
          </p:nvGrpSpPr>
          <p:grpSpPr bwMode="auto">
            <a:xfrm flipH="1">
              <a:off x="1119" y="2928"/>
              <a:ext cx="59" cy="143"/>
              <a:chOff x="1296" y="2161"/>
              <a:chExt cx="658" cy="563"/>
            </a:xfrm>
          </p:grpSpPr>
          <p:sp>
            <p:nvSpPr>
              <p:cNvPr id="302" name="Arc 1622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3" name="Arc 1623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4" name="Group 1624"/>
            <p:cNvGrpSpPr>
              <a:grpSpLocks noChangeAspect="1"/>
            </p:cNvGrpSpPr>
            <p:nvPr/>
          </p:nvGrpSpPr>
          <p:grpSpPr bwMode="auto">
            <a:xfrm>
              <a:off x="1174" y="2928"/>
              <a:ext cx="59" cy="143"/>
              <a:chOff x="1296" y="2161"/>
              <a:chExt cx="658" cy="563"/>
            </a:xfrm>
          </p:grpSpPr>
          <p:sp>
            <p:nvSpPr>
              <p:cNvPr id="300" name="Arc 1625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1" name="Arc 1626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5" name="Group 1627"/>
            <p:cNvGrpSpPr>
              <a:grpSpLocks noChangeAspect="1"/>
            </p:cNvGrpSpPr>
            <p:nvPr/>
          </p:nvGrpSpPr>
          <p:grpSpPr bwMode="auto">
            <a:xfrm flipH="1">
              <a:off x="1236" y="2928"/>
              <a:ext cx="59" cy="143"/>
              <a:chOff x="1296" y="2161"/>
              <a:chExt cx="658" cy="563"/>
            </a:xfrm>
          </p:grpSpPr>
          <p:sp>
            <p:nvSpPr>
              <p:cNvPr id="298" name="Arc 1628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9" name="Arc 1629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6" name="Group 1630"/>
            <p:cNvGrpSpPr>
              <a:grpSpLocks noChangeAspect="1"/>
            </p:cNvGrpSpPr>
            <p:nvPr/>
          </p:nvGrpSpPr>
          <p:grpSpPr bwMode="auto">
            <a:xfrm>
              <a:off x="1293" y="2928"/>
              <a:ext cx="59" cy="143"/>
              <a:chOff x="1296" y="2161"/>
              <a:chExt cx="658" cy="563"/>
            </a:xfrm>
          </p:grpSpPr>
          <p:sp>
            <p:nvSpPr>
              <p:cNvPr id="296" name="Arc 1631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7" name="Arc 1632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7" name="Group 1633"/>
            <p:cNvGrpSpPr>
              <a:grpSpLocks noChangeAspect="1"/>
            </p:cNvGrpSpPr>
            <p:nvPr/>
          </p:nvGrpSpPr>
          <p:grpSpPr bwMode="auto">
            <a:xfrm flipH="1">
              <a:off x="1358" y="2928"/>
              <a:ext cx="59" cy="143"/>
              <a:chOff x="1296" y="2161"/>
              <a:chExt cx="658" cy="563"/>
            </a:xfrm>
          </p:grpSpPr>
          <p:sp>
            <p:nvSpPr>
              <p:cNvPr id="294" name="Arc 1634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5" name="Arc 1635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8" name="Group 1636"/>
            <p:cNvGrpSpPr>
              <a:grpSpLocks noChangeAspect="1"/>
            </p:cNvGrpSpPr>
            <p:nvPr/>
          </p:nvGrpSpPr>
          <p:grpSpPr bwMode="auto">
            <a:xfrm>
              <a:off x="1413" y="2928"/>
              <a:ext cx="59" cy="143"/>
              <a:chOff x="1296" y="2161"/>
              <a:chExt cx="658" cy="563"/>
            </a:xfrm>
          </p:grpSpPr>
          <p:sp>
            <p:nvSpPr>
              <p:cNvPr id="292" name="Arc 1637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3" name="Arc 1638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9" name="Group 1639"/>
            <p:cNvGrpSpPr>
              <a:grpSpLocks noChangeAspect="1"/>
            </p:cNvGrpSpPr>
            <p:nvPr/>
          </p:nvGrpSpPr>
          <p:grpSpPr bwMode="auto">
            <a:xfrm flipH="1">
              <a:off x="1475" y="2928"/>
              <a:ext cx="59" cy="143"/>
              <a:chOff x="1296" y="2161"/>
              <a:chExt cx="658" cy="563"/>
            </a:xfrm>
          </p:grpSpPr>
          <p:sp>
            <p:nvSpPr>
              <p:cNvPr id="290" name="Arc 1640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1" name="Arc 1641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pic>
        <p:nvPicPr>
          <p:cNvPr id="304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69115" y="3157795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" name="object 29"/>
          <p:cNvSpPr/>
          <p:nvPr/>
        </p:nvSpPr>
        <p:spPr>
          <a:xfrm>
            <a:off x="1622626" y="3427945"/>
            <a:ext cx="1143348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8CCC3"/>
          </a:solid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组合 44"/>
          <p:cNvGrpSpPr/>
          <p:nvPr/>
        </p:nvGrpSpPr>
        <p:grpSpPr>
          <a:xfrm>
            <a:off x="2646936" y="3157795"/>
            <a:ext cx="269620" cy="238001"/>
            <a:chOff x="2662978" y="2981333"/>
            <a:chExt cx="269620" cy="238001"/>
          </a:xfrm>
        </p:grpSpPr>
        <p:pic>
          <p:nvPicPr>
            <p:cNvPr id="306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308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1273801" y="4293315"/>
            <a:ext cx="697648" cy="176863"/>
            <a:chOff x="4365161" y="1936203"/>
            <a:chExt cx="697648" cy="176863"/>
          </a:xfrm>
        </p:grpSpPr>
        <p:grpSp>
          <p:nvGrpSpPr>
            <p:cNvPr id="310" name="Group 1539"/>
            <p:cNvGrpSpPr>
              <a:grpSpLocks/>
            </p:cNvGrpSpPr>
            <p:nvPr/>
          </p:nvGrpSpPr>
          <p:grpSpPr bwMode="auto">
            <a:xfrm>
              <a:off x="4365161" y="1936203"/>
              <a:ext cx="481541" cy="176863"/>
              <a:chOff x="1119" y="2928"/>
              <a:chExt cx="415" cy="143"/>
            </a:xfrm>
          </p:grpSpPr>
          <p:grpSp>
            <p:nvGrpSpPr>
              <p:cNvPr id="321" name="Group 1540"/>
              <p:cNvGrpSpPr>
                <a:grpSpLocks noChangeAspect="1"/>
              </p:cNvGrpSpPr>
              <p:nvPr/>
            </p:nvGrpSpPr>
            <p:grpSpPr bwMode="auto">
              <a:xfrm flipH="1">
                <a:off x="1119" y="2928"/>
                <a:ext cx="59" cy="143"/>
                <a:chOff x="1296" y="2161"/>
                <a:chExt cx="658" cy="563"/>
              </a:xfrm>
            </p:grpSpPr>
            <p:sp>
              <p:nvSpPr>
                <p:cNvPr id="340" name="Arc 154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41" name="Arc 154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2" name="Group 1543"/>
              <p:cNvGrpSpPr>
                <a:grpSpLocks noChangeAspect="1"/>
              </p:cNvGrpSpPr>
              <p:nvPr/>
            </p:nvGrpSpPr>
            <p:grpSpPr bwMode="auto">
              <a:xfrm>
                <a:off x="1174" y="2928"/>
                <a:ext cx="59" cy="143"/>
                <a:chOff x="1296" y="2161"/>
                <a:chExt cx="658" cy="563"/>
              </a:xfrm>
            </p:grpSpPr>
            <p:sp>
              <p:nvSpPr>
                <p:cNvPr id="338" name="Arc 154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9" name="Arc 154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3" name="Group 1546"/>
              <p:cNvGrpSpPr>
                <a:grpSpLocks noChangeAspect="1"/>
              </p:cNvGrpSpPr>
              <p:nvPr/>
            </p:nvGrpSpPr>
            <p:grpSpPr bwMode="auto">
              <a:xfrm flipH="1">
                <a:off x="1236" y="2928"/>
                <a:ext cx="59" cy="143"/>
                <a:chOff x="1296" y="2161"/>
                <a:chExt cx="658" cy="563"/>
              </a:xfrm>
            </p:grpSpPr>
            <p:sp>
              <p:nvSpPr>
                <p:cNvPr id="336" name="Arc 154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7" name="Arc 154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4" name="Group 1549"/>
              <p:cNvGrpSpPr>
                <a:grpSpLocks noChangeAspect="1"/>
              </p:cNvGrpSpPr>
              <p:nvPr/>
            </p:nvGrpSpPr>
            <p:grpSpPr bwMode="auto">
              <a:xfrm>
                <a:off x="1293" y="2928"/>
                <a:ext cx="59" cy="143"/>
                <a:chOff x="1296" y="2161"/>
                <a:chExt cx="658" cy="563"/>
              </a:xfrm>
            </p:grpSpPr>
            <p:sp>
              <p:nvSpPr>
                <p:cNvPr id="334" name="Arc 1550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5" name="Arc 1551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5" name="Group 1552"/>
              <p:cNvGrpSpPr>
                <a:grpSpLocks noChangeAspect="1"/>
              </p:cNvGrpSpPr>
              <p:nvPr/>
            </p:nvGrpSpPr>
            <p:grpSpPr bwMode="auto">
              <a:xfrm flipH="1">
                <a:off x="1358" y="2928"/>
                <a:ext cx="59" cy="143"/>
                <a:chOff x="1296" y="2161"/>
                <a:chExt cx="658" cy="563"/>
              </a:xfrm>
            </p:grpSpPr>
            <p:sp>
              <p:nvSpPr>
                <p:cNvPr id="332" name="Arc 1553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3" name="Arc 1554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6" name="Group 1555"/>
              <p:cNvGrpSpPr>
                <a:grpSpLocks noChangeAspect="1"/>
              </p:cNvGrpSpPr>
              <p:nvPr/>
            </p:nvGrpSpPr>
            <p:grpSpPr bwMode="auto">
              <a:xfrm>
                <a:off x="1413" y="2928"/>
                <a:ext cx="59" cy="143"/>
                <a:chOff x="1296" y="2161"/>
                <a:chExt cx="658" cy="563"/>
              </a:xfrm>
            </p:grpSpPr>
            <p:sp>
              <p:nvSpPr>
                <p:cNvPr id="330" name="Arc 1556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1" name="Arc 1557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7" name="Group 1558"/>
              <p:cNvGrpSpPr>
                <a:grpSpLocks noChangeAspect="1"/>
              </p:cNvGrpSpPr>
              <p:nvPr/>
            </p:nvGrpSpPr>
            <p:grpSpPr bwMode="auto">
              <a:xfrm flipH="1">
                <a:off x="1475" y="2928"/>
                <a:ext cx="59" cy="143"/>
                <a:chOff x="1296" y="2161"/>
                <a:chExt cx="658" cy="563"/>
              </a:xfrm>
            </p:grpSpPr>
            <p:sp>
              <p:nvSpPr>
                <p:cNvPr id="328" name="Arc 1559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9" name="Arc 1560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11" name="Group 1689"/>
            <p:cNvGrpSpPr>
              <a:grpSpLocks/>
            </p:cNvGrpSpPr>
            <p:nvPr/>
          </p:nvGrpSpPr>
          <p:grpSpPr bwMode="auto">
            <a:xfrm>
              <a:off x="4846694" y="1936203"/>
              <a:ext cx="216115" cy="176863"/>
              <a:chOff x="1264" y="2928"/>
              <a:chExt cx="193" cy="143"/>
            </a:xfrm>
          </p:grpSpPr>
          <p:grpSp>
            <p:nvGrpSpPr>
              <p:cNvPr id="312" name="Group 1680"/>
              <p:cNvGrpSpPr>
                <a:grpSpLocks noChangeAspect="1"/>
              </p:cNvGrpSpPr>
              <p:nvPr/>
            </p:nvGrpSpPr>
            <p:grpSpPr bwMode="auto">
              <a:xfrm>
                <a:off x="1264" y="2928"/>
                <a:ext cx="65" cy="143"/>
                <a:chOff x="1296" y="2161"/>
                <a:chExt cx="658" cy="563"/>
              </a:xfrm>
            </p:grpSpPr>
            <p:sp>
              <p:nvSpPr>
                <p:cNvPr id="319" name="Arc 168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0" name="Arc 168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3" name="Group 1683"/>
              <p:cNvGrpSpPr>
                <a:grpSpLocks noChangeAspect="1"/>
              </p:cNvGrpSpPr>
              <p:nvPr/>
            </p:nvGrpSpPr>
            <p:grpSpPr bwMode="auto">
              <a:xfrm flipH="1">
                <a:off x="1329" y="2928"/>
                <a:ext cx="63" cy="143"/>
                <a:chOff x="1296" y="2161"/>
                <a:chExt cx="658" cy="563"/>
              </a:xfrm>
            </p:grpSpPr>
            <p:sp>
              <p:nvSpPr>
                <p:cNvPr id="317" name="Arc 168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8" name="Arc 168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4" name="Group 1686"/>
              <p:cNvGrpSpPr>
                <a:grpSpLocks noChangeAspect="1"/>
              </p:cNvGrpSpPr>
              <p:nvPr/>
            </p:nvGrpSpPr>
            <p:grpSpPr bwMode="auto">
              <a:xfrm>
                <a:off x="1392" y="2928"/>
                <a:ext cx="65" cy="143"/>
                <a:chOff x="1296" y="2161"/>
                <a:chExt cx="658" cy="563"/>
              </a:xfrm>
            </p:grpSpPr>
            <p:sp>
              <p:nvSpPr>
                <p:cNvPr id="315" name="Arc 168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6" name="Arc 168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342" name="矩形 341"/>
          <p:cNvSpPr/>
          <p:nvPr/>
        </p:nvSpPr>
        <p:spPr>
          <a:xfrm>
            <a:off x="870228" y="4170498"/>
            <a:ext cx="438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T2</a:t>
            </a:r>
            <a:endParaRPr lang="zh-CN" altLang="en-US" dirty="0"/>
          </a:p>
        </p:txBody>
      </p:sp>
      <p:pic>
        <p:nvPicPr>
          <p:cNvPr id="343" name="Picture 18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71924" y="3930652"/>
            <a:ext cx="183594" cy="25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" name="object 29"/>
          <p:cNvSpPr/>
          <p:nvPr/>
        </p:nvSpPr>
        <p:spPr>
          <a:xfrm>
            <a:off x="1975945" y="4204362"/>
            <a:ext cx="790029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5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862" y="3930652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6" name="object 29"/>
          <p:cNvSpPr/>
          <p:nvPr/>
        </p:nvSpPr>
        <p:spPr>
          <a:xfrm>
            <a:off x="2758353" y="4204362"/>
            <a:ext cx="539256" cy="343489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9C8C7"/>
          </a:solidFill>
          <a:ln w="381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7" name="组合 346"/>
          <p:cNvGrpSpPr/>
          <p:nvPr/>
        </p:nvGrpSpPr>
        <p:grpSpPr>
          <a:xfrm>
            <a:off x="2784839" y="3511815"/>
            <a:ext cx="697648" cy="176863"/>
            <a:chOff x="4365161" y="1936203"/>
            <a:chExt cx="697648" cy="176863"/>
          </a:xfrm>
        </p:grpSpPr>
        <p:grpSp>
          <p:nvGrpSpPr>
            <p:cNvPr id="348" name="Group 1539"/>
            <p:cNvGrpSpPr>
              <a:grpSpLocks/>
            </p:cNvGrpSpPr>
            <p:nvPr/>
          </p:nvGrpSpPr>
          <p:grpSpPr bwMode="auto">
            <a:xfrm>
              <a:off x="4365161" y="1936203"/>
              <a:ext cx="481541" cy="176863"/>
              <a:chOff x="1119" y="2928"/>
              <a:chExt cx="415" cy="143"/>
            </a:xfrm>
          </p:grpSpPr>
          <p:grpSp>
            <p:nvGrpSpPr>
              <p:cNvPr id="359" name="Group 1540"/>
              <p:cNvGrpSpPr>
                <a:grpSpLocks noChangeAspect="1"/>
              </p:cNvGrpSpPr>
              <p:nvPr/>
            </p:nvGrpSpPr>
            <p:grpSpPr bwMode="auto">
              <a:xfrm flipH="1">
                <a:off x="1119" y="2928"/>
                <a:ext cx="59" cy="143"/>
                <a:chOff x="1296" y="2161"/>
                <a:chExt cx="658" cy="563"/>
              </a:xfrm>
            </p:grpSpPr>
            <p:sp>
              <p:nvSpPr>
                <p:cNvPr id="378" name="Arc 154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9" name="Arc 154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0" name="Group 1543"/>
              <p:cNvGrpSpPr>
                <a:grpSpLocks noChangeAspect="1"/>
              </p:cNvGrpSpPr>
              <p:nvPr/>
            </p:nvGrpSpPr>
            <p:grpSpPr bwMode="auto">
              <a:xfrm>
                <a:off x="1174" y="2928"/>
                <a:ext cx="59" cy="143"/>
                <a:chOff x="1296" y="2161"/>
                <a:chExt cx="658" cy="563"/>
              </a:xfrm>
            </p:grpSpPr>
            <p:sp>
              <p:nvSpPr>
                <p:cNvPr id="376" name="Arc 154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7" name="Arc 154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1" name="Group 1546"/>
              <p:cNvGrpSpPr>
                <a:grpSpLocks noChangeAspect="1"/>
              </p:cNvGrpSpPr>
              <p:nvPr/>
            </p:nvGrpSpPr>
            <p:grpSpPr bwMode="auto">
              <a:xfrm flipH="1">
                <a:off x="1236" y="2928"/>
                <a:ext cx="59" cy="143"/>
                <a:chOff x="1296" y="2161"/>
                <a:chExt cx="658" cy="563"/>
              </a:xfrm>
            </p:grpSpPr>
            <p:sp>
              <p:nvSpPr>
                <p:cNvPr id="374" name="Arc 154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5" name="Arc 154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2" name="Group 1549"/>
              <p:cNvGrpSpPr>
                <a:grpSpLocks noChangeAspect="1"/>
              </p:cNvGrpSpPr>
              <p:nvPr/>
            </p:nvGrpSpPr>
            <p:grpSpPr bwMode="auto">
              <a:xfrm>
                <a:off x="1293" y="2928"/>
                <a:ext cx="59" cy="143"/>
                <a:chOff x="1296" y="2161"/>
                <a:chExt cx="658" cy="563"/>
              </a:xfrm>
            </p:grpSpPr>
            <p:sp>
              <p:nvSpPr>
                <p:cNvPr id="372" name="Arc 1550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3" name="Arc 1551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3" name="Group 1552"/>
              <p:cNvGrpSpPr>
                <a:grpSpLocks noChangeAspect="1"/>
              </p:cNvGrpSpPr>
              <p:nvPr/>
            </p:nvGrpSpPr>
            <p:grpSpPr bwMode="auto">
              <a:xfrm flipH="1">
                <a:off x="1358" y="2928"/>
                <a:ext cx="59" cy="143"/>
                <a:chOff x="1296" y="2161"/>
                <a:chExt cx="658" cy="563"/>
              </a:xfrm>
            </p:grpSpPr>
            <p:sp>
              <p:nvSpPr>
                <p:cNvPr id="370" name="Arc 1553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1" name="Arc 1554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4" name="Group 1555"/>
              <p:cNvGrpSpPr>
                <a:grpSpLocks noChangeAspect="1"/>
              </p:cNvGrpSpPr>
              <p:nvPr/>
            </p:nvGrpSpPr>
            <p:grpSpPr bwMode="auto">
              <a:xfrm>
                <a:off x="1413" y="2928"/>
                <a:ext cx="59" cy="143"/>
                <a:chOff x="1296" y="2161"/>
                <a:chExt cx="658" cy="563"/>
              </a:xfrm>
            </p:grpSpPr>
            <p:sp>
              <p:nvSpPr>
                <p:cNvPr id="368" name="Arc 1556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9" name="Arc 1557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5" name="Group 1558"/>
              <p:cNvGrpSpPr>
                <a:grpSpLocks noChangeAspect="1"/>
              </p:cNvGrpSpPr>
              <p:nvPr/>
            </p:nvGrpSpPr>
            <p:grpSpPr bwMode="auto">
              <a:xfrm flipH="1">
                <a:off x="1475" y="2928"/>
                <a:ext cx="59" cy="143"/>
                <a:chOff x="1296" y="2161"/>
                <a:chExt cx="658" cy="563"/>
              </a:xfrm>
            </p:grpSpPr>
            <p:sp>
              <p:nvSpPr>
                <p:cNvPr id="366" name="Arc 1559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7" name="Arc 1560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49" name="Group 1689"/>
            <p:cNvGrpSpPr>
              <a:grpSpLocks/>
            </p:cNvGrpSpPr>
            <p:nvPr/>
          </p:nvGrpSpPr>
          <p:grpSpPr bwMode="auto">
            <a:xfrm>
              <a:off x="4846694" y="1936203"/>
              <a:ext cx="216115" cy="176863"/>
              <a:chOff x="1264" y="2928"/>
              <a:chExt cx="193" cy="143"/>
            </a:xfrm>
          </p:grpSpPr>
          <p:grpSp>
            <p:nvGrpSpPr>
              <p:cNvPr id="350" name="Group 1680"/>
              <p:cNvGrpSpPr>
                <a:grpSpLocks noChangeAspect="1"/>
              </p:cNvGrpSpPr>
              <p:nvPr/>
            </p:nvGrpSpPr>
            <p:grpSpPr bwMode="auto">
              <a:xfrm>
                <a:off x="1264" y="2928"/>
                <a:ext cx="65" cy="143"/>
                <a:chOff x="1296" y="2161"/>
                <a:chExt cx="658" cy="563"/>
              </a:xfrm>
            </p:grpSpPr>
            <p:sp>
              <p:nvSpPr>
                <p:cNvPr id="357" name="Arc 168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8" name="Arc 168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51" name="Group 1683"/>
              <p:cNvGrpSpPr>
                <a:grpSpLocks noChangeAspect="1"/>
              </p:cNvGrpSpPr>
              <p:nvPr/>
            </p:nvGrpSpPr>
            <p:grpSpPr bwMode="auto">
              <a:xfrm flipH="1">
                <a:off x="1329" y="2928"/>
                <a:ext cx="63" cy="143"/>
                <a:chOff x="1296" y="2161"/>
                <a:chExt cx="658" cy="563"/>
              </a:xfrm>
            </p:grpSpPr>
            <p:sp>
              <p:nvSpPr>
                <p:cNvPr id="355" name="Arc 168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6" name="Arc 168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52" name="Group 1686"/>
              <p:cNvGrpSpPr>
                <a:grpSpLocks noChangeAspect="1"/>
              </p:cNvGrpSpPr>
              <p:nvPr/>
            </p:nvGrpSpPr>
            <p:grpSpPr bwMode="auto">
              <a:xfrm>
                <a:off x="1392" y="2928"/>
                <a:ext cx="65" cy="143"/>
                <a:chOff x="1296" y="2161"/>
                <a:chExt cx="658" cy="563"/>
              </a:xfrm>
            </p:grpSpPr>
            <p:sp>
              <p:nvSpPr>
                <p:cNvPr id="353" name="Arc 168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4" name="Arc 168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380" name="object 29"/>
          <p:cNvSpPr/>
          <p:nvPr/>
        </p:nvSpPr>
        <p:spPr>
          <a:xfrm>
            <a:off x="3498457" y="3436199"/>
            <a:ext cx="539256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6C1B9"/>
          </a:solidFill>
          <a:ln w="381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1" name="组合 380"/>
          <p:cNvGrpSpPr/>
          <p:nvPr/>
        </p:nvGrpSpPr>
        <p:grpSpPr>
          <a:xfrm>
            <a:off x="3330854" y="4338638"/>
            <a:ext cx="697648" cy="176863"/>
            <a:chOff x="4365161" y="1936203"/>
            <a:chExt cx="697648" cy="176863"/>
          </a:xfrm>
        </p:grpSpPr>
        <p:grpSp>
          <p:nvGrpSpPr>
            <p:cNvPr id="382" name="Group 1539"/>
            <p:cNvGrpSpPr>
              <a:grpSpLocks/>
            </p:cNvGrpSpPr>
            <p:nvPr/>
          </p:nvGrpSpPr>
          <p:grpSpPr bwMode="auto">
            <a:xfrm>
              <a:off x="4365161" y="1936203"/>
              <a:ext cx="481541" cy="176863"/>
              <a:chOff x="1119" y="2928"/>
              <a:chExt cx="415" cy="143"/>
            </a:xfrm>
          </p:grpSpPr>
          <p:grpSp>
            <p:nvGrpSpPr>
              <p:cNvPr id="393" name="Group 1540"/>
              <p:cNvGrpSpPr>
                <a:grpSpLocks noChangeAspect="1"/>
              </p:cNvGrpSpPr>
              <p:nvPr/>
            </p:nvGrpSpPr>
            <p:grpSpPr bwMode="auto">
              <a:xfrm flipH="1">
                <a:off x="1119" y="2928"/>
                <a:ext cx="59" cy="143"/>
                <a:chOff x="1296" y="2161"/>
                <a:chExt cx="658" cy="563"/>
              </a:xfrm>
            </p:grpSpPr>
            <p:sp>
              <p:nvSpPr>
                <p:cNvPr id="412" name="Arc 154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3" name="Arc 154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4" name="Group 1543"/>
              <p:cNvGrpSpPr>
                <a:grpSpLocks noChangeAspect="1"/>
              </p:cNvGrpSpPr>
              <p:nvPr/>
            </p:nvGrpSpPr>
            <p:grpSpPr bwMode="auto">
              <a:xfrm>
                <a:off x="1174" y="2928"/>
                <a:ext cx="59" cy="143"/>
                <a:chOff x="1296" y="2161"/>
                <a:chExt cx="658" cy="563"/>
              </a:xfrm>
            </p:grpSpPr>
            <p:sp>
              <p:nvSpPr>
                <p:cNvPr id="410" name="Arc 154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1" name="Arc 154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5" name="Group 1546"/>
              <p:cNvGrpSpPr>
                <a:grpSpLocks noChangeAspect="1"/>
              </p:cNvGrpSpPr>
              <p:nvPr/>
            </p:nvGrpSpPr>
            <p:grpSpPr bwMode="auto">
              <a:xfrm flipH="1">
                <a:off x="1236" y="2928"/>
                <a:ext cx="59" cy="143"/>
                <a:chOff x="1296" y="2161"/>
                <a:chExt cx="658" cy="563"/>
              </a:xfrm>
            </p:grpSpPr>
            <p:sp>
              <p:nvSpPr>
                <p:cNvPr id="408" name="Arc 154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9" name="Arc 154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6" name="Group 1549"/>
              <p:cNvGrpSpPr>
                <a:grpSpLocks noChangeAspect="1"/>
              </p:cNvGrpSpPr>
              <p:nvPr/>
            </p:nvGrpSpPr>
            <p:grpSpPr bwMode="auto">
              <a:xfrm>
                <a:off x="1293" y="2928"/>
                <a:ext cx="59" cy="143"/>
                <a:chOff x="1296" y="2161"/>
                <a:chExt cx="658" cy="563"/>
              </a:xfrm>
            </p:grpSpPr>
            <p:sp>
              <p:nvSpPr>
                <p:cNvPr id="406" name="Arc 1550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7" name="Arc 1551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7" name="Group 1552"/>
              <p:cNvGrpSpPr>
                <a:grpSpLocks noChangeAspect="1"/>
              </p:cNvGrpSpPr>
              <p:nvPr/>
            </p:nvGrpSpPr>
            <p:grpSpPr bwMode="auto">
              <a:xfrm flipH="1">
                <a:off x="1358" y="2928"/>
                <a:ext cx="59" cy="143"/>
                <a:chOff x="1296" y="2161"/>
                <a:chExt cx="658" cy="563"/>
              </a:xfrm>
            </p:grpSpPr>
            <p:sp>
              <p:nvSpPr>
                <p:cNvPr id="404" name="Arc 1553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5" name="Arc 1554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8" name="Group 1555"/>
              <p:cNvGrpSpPr>
                <a:grpSpLocks noChangeAspect="1"/>
              </p:cNvGrpSpPr>
              <p:nvPr/>
            </p:nvGrpSpPr>
            <p:grpSpPr bwMode="auto">
              <a:xfrm>
                <a:off x="1413" y="2928"/>
                <a:ext cx="59" cy="143"/>
                <a:chOff x="1296" y="2161"/>
                <a:chExt cx="658" cy="563"/>
              </a:xfrm>
            </p:grpSpPr>
            <p:sp>
              <p:nvSpPr>
                <p:cNvPr id="402" name="Arc 1556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3" name="Arc 1557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9" name="Group 1558"/>
              <p:cNvGrpSpPr>
                <a:grpSpLocks noChangeAspect="1"/>
              </p:cNvGrpSpPr>
              <p:nvPr/>
            </p:nvGrpSpPr>
            <p:grpSpPr bwMode="auto">
              <a:xfrm flipH="1">
                <a:off x="1475" y="2928"/>
                <a:ext cx="59" cy="143"/>
                <a:chOff x="1296" y="2161"/>
                <a:chExt cx="658" cy="563"/>
              </a:xfrm>
            </p:grpSpPr>
            <p:sp>
              <p:nvSpPr>
                <p:cNvPr id="400" name="Arc 1559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1" name="Arc 1560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83" name="Group 1689"/>
            <p:cNvGrpSpPr>
              <a:grpSpLocks/>
            </p:cNvGrpSpPr>
            <p:nvPr/>
          </p:nvGrpSpPr>
          <p:grpSpPr bwMode="auto">
            <a:xfrm>
              <a:off x="4846694" y="1936203"/>
              <a:ext cx="216115" cy="176863"/>
              <a:chOff x="1264" y="2928"/>
              <a:chExt cx="193" cy="143"/>
            </a:xfrm>
          </p:grpSpPr>
          <p:grpSp>
            <p:nvGrpSpPr>
              <p:cNvPr id="384" name="Group 1680"/>
              <p:cNvGrpSpPr>
                <a:grpSpLocks noChangeAspect="1"/>
              </p:cNvGrpSpPr>
              <p:nvPr/>
            </p:nvGrpSpPr>
            <p:grpSpPr bwMode="auto">
              <a:xfrm>
                <a:off x="1264" y="2928"/>
                <a:ext cx="65" cy="143"/>
                <a:chOff x="1296" y="2161"/>
                <a:chExt cx="658" cy="563"/>
              </a:xfrm>
            </p:grpSpPr>
            <p:sp>
              <p:nvSpPr>
                <p:cNvPr id="391" name="Arc 168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2" name="Arc 168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85" name="Group 1683"/>
              <p:cNvGrpSpPr>
                <a:grpSpLocks noChangeAspect="1"/>
              </p:cNvGrpSpPr>
              <p:nvPr/>
            </p:nvGrpSpPr>
            <p:grpSpPr bwMode="auto">
              <a:xfrm flipH="1">
                <a:off x="1329" y="2928"/>
                <a:ext cx="63" cy="143"/>
                <a:chOff x="1296" y="2161"/>
                <a:chExt cx="658" cy="563"/>
              </a:xfrm>
            </p:grpSpPr>
            <p:sp>
              <p:nvSpPr>
                <p:cNvPr id="389" name="Arc 168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0" name="Arc 168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86" name="Group 1686"/>
              <p:cNvGrpSpPr>
                <a:grpSpLocks noChangeAspect="1"/>
              </p:cNvGrpSpPr>
              <p:nvPr/>
            </p:nvGrpSpPr>
            <p:grpSpPr bwMode="auto">
              <a:xfrm>
                <a:off x="1392" y="2928"/>
                <a:ext cx="65" cy="143"/>
                <a:chOff x="1296" y="2161"/>
                <a:chExt cx="658" cy="563"/>
              </a:xfrm>
            </p:grpSpPr>
            <p:sp>
              <p:nvSpPr>
                <p:cNvPr id="387" name="Arc 168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8" name="Arc 168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cxnSp>
        <p:nvCxnSpPr>
          <p:cNvPr id="34" name="肘形连接符 33"/>
          <p:cNvCxnSpPr/>
          <p:nvPr/>
        </p:nvCxnSpPr>
        <p:spPr>
          <a:xfrm>
            <a:off x="4053683" y="3573056"/>
            <a:ext cx="2090534" cy="21733"/>
          </a:xfrm>
          <a:prstGeom prst="bentConnector3">
            <a:avLst>
              <a:gd name="adj1" fmla="val 50000"/>
            </a:avLst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组合 414"/>
          <p:cNvGrpSpPr/>
          <p:nvPr/>
        </p:nvGrpSpPr>
        <p:grpSpPr>
          <a:xfrm>
            <a:off x="6209704" y="3319847"/>
            <a:ext cx="1360599" cy="1205367"/>
            <a:chOff x="5045860" y="4946780"/>
            <a:chExt cx="1360599" cy="1205367"/>
          </a:xfrm>
        </p:grpSpPr>
        <p:grpSp>
          <p:nvGrpSpPr>
            <p:cNvPr id="416" name="组合 415"/>
            <p:cNvGrpSpPr/>
            <p:nvPr/>
          </p:nvGrpSpPr>
          <p:grpSpPr>
            <a:xfrm>
              <a:off x="5053880" y="5656542"/>
              <a:ext cx="1352579" cy="340443"/>
              <a:chOff x="6454709" y="4893975"/>
              <a:chExt cx="1352579" cy="340443"/>
            </a:xfrm>
          </p:grpSpPr>
          <p:sp>
            <p:nvSpPr>
              <p:cNvPr id="423" name="object 29"/>
              <p:cNvSpPr/>
              <p:nvPr/>
            </p:nvSpPr>
            <p:spPr>
              <a:xfrm>
                <a:off x="6454709" y="4893975"/>
                <a:ext cx="135257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C8CCC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4" name="object 36"/>
              <p:cNvSpPr txBox="1"/>
              <p:nvPr/>
            </p:nvSpPr>
            <p:spPr>
              <a:xfrm>
                <a:off x="6472109" y="4910307"/>
                <a:ext cx="1335179" cy="307777"/>
              </a:xfrm>
              <a:prstGeom prst="rect">
                <a:avLst/>
              </a:prstGeom>
              <a:solidFill>
                <a:srgbClr val="C6C1B9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2365"/>
                  </a:lnSpc>
                </a:pPr>
                <a:r>
                  <a:rPr lang="en-US" sz="1200" spc="-15" dirty="0" err="1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lsn</a:t>
                </a:r>
                <a:r>
                  <a:rPr lang="en-US" sz="1200" spc="-15" dirty="0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=3</a:t>
                </a:r>
                <a:r>
                  <a:rPr lang="en-US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, T1, </a:t>
                </a:r>
                <a:r>
                  <a:rPr lang="en-US" altLang="zh-CN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commit</a:t>
                </a:r>
                <a:endParaRPr sz="1200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417" name="组合 416"/>
            <p:cNvGrpSpPr/>
            <p:nvPr/>
          </p:nvGrpSpPr>
          <p:grpSpPr>
            <a:xfrm>
              <a:off x="5045860" y="5298231"/>
              <a:ext cx="1352579" cy="340443"/>
              <a:chOff x="6454709" y="4893975"/>
              <a:chExt cx="1352579" cy="340443"/>
            </a:xfrm>
          </p:grpSpPr>
          <p:sp>
            <p:nvSpPr>
              <p:cNvPr id="421" name="object 29"/>
              <p:cNvSpPr/>
              <p:nvPr/>
            </p:nvSpPr>
            <p:spPr>
              <a:xfrm>
                <a:off x="6454709" y="4893975"/>
                <a:ext cx="135257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A9C8C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2" name="object 36"/>
              <p:cNvSpPr txBox="1"/>
              <p:nvPr/>
            </p:nvSpPr>
            <p:spPr>
              <a:xfrm>
                <a:off x="6472109" y="4910307"/>
                <a:ext cx="1335179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2365"/>
                  </a:lnSpc>
                </a:pPr>
                <a:r>
                  <a:rPr lang="en-US" sz="1200" spc="-15" dirty="0" err="1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lsn</a:t>
                </a:r>
                <a:r>
                  <a:rPr lang="en-US" sz="1200" spc="-15" dirty="0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=2</a:t>
                </a:r>
                <a:r>
                  <a:rPr lang="en-US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, T1, B=150</a:t>
                </a:r>
                <a:endParaRPr sz="1200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418" name="object 29"/>
            <p:cNvSpPr/>
            <p:nvPr/>
          </p:nvSpPr>
          <p:spPr>
            <a:xfrm>
              <a:off x="5045860" y="4946781"/>
              <a:ext cx="1352579" cy="340443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30"/>
            <p:cNvSpPr/>
            <p:nvPr/>
          </p:nvSpPr>
          <p:spPr>
            <a:xfrm>
              <a:off x="5045860" y="4946780"/>
              <a:ext cx="1352579" cy="1205367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0"/>
                  </a:moveTo>
                  <a:lnTo>
                    <a:pt x="673100" y="0"/>
                  </a:lnTo>
                  <a:lnTo>
                    <a:pt x="6731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36"/>
            <p:cNvSpPr txBox="1"/>
            <p:nvPr/>
          </p:nvSpPr>
          <p:spPr>
            <a:xfrm>
              <a:off x="5063261" y="4963113"/>
              <a:ext cx="133517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65"/>
                </a:lnSpc>
              </a:pPr>
              <a:r>
                <a:rPr lang="en-US" sz="1200" spc="-15" dirty="0" err="1" smtClean="0">
                  <a:solidFill>
                    <a:srgbClr val="AD4552"/>
                  </a:solidFill>
                  <a:latin typeface="Trebuchet MS"/>
                  <a:cs typeface="Trebuchet MS"/>
                </a:rPr>
                <a:t>lsn</a:t>
              </a:r>
              <a:r>
                <a:rPr lang="en-US" sz="1200" spc="-15" dirty="0" smtClean="0">
                  <a:solidFill>
                    <a:srgbClr val="AD4552"/>
                  </a:solidFill>
                  <a:latin typeface="Trebuchet MS"/>
                  <a:cs typeface="Trebuchet MS"/>
                </a:rPr>
                <a:t>=1</a:t>
              </a:r>
              <a:r>
                <a:rPr lang="en-US" sz="1200" spc="-15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, T1, A=0</a:t>
              </a:r>
              <a:endParaRPr sz="1200" dirty="0">
                <a:latin typeface="Trebuchet MS"/>
                <a:cs typeface="Trebuchet MS"/>
              </a:endParaRPr>
            </a:p>
          </p:txBody>
        </p:sp>
      </p:grpSp>
      <p:sp>
        <p:nvSpPr>
          <p:cNvPr id="425" name="矩形 424"/>
          <p:cNvSpPr/>
          <p:nvPr/>
        </p:nvSpPr>
        <p:spPr>
          <a:xfrm>
            <a:off x="6479016" y="4584427"/>
            <a:ext cx="82586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Log File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426" name="Group 1819"/>
          <p:cNvGrpSpPr>
            <a:grpSpLocks/>
          </p:cNvGrpSpPr>
          <p:nvPr/>
        </p:nvGrpSpPr>
        <p:grpSpPr bwMode="auto">
          <a:xfrm>
            <a:off x="4936452" y="3378057"/>
            <a:ext cx="269620" cy="415956"/>
            <a:chOff x="2640" y="1824"/>
            <a:chExt cx="240" cy="336"/>
          </a:xfrm>
        </p:grpSpPr>
        <p:sp>
          <p:nvSpPr>
            <p:cNvPr id="427" name="AutoShape 1820"/>
            <p:cNvSpPr>
              <a:spLocks noChangeArrowheads="1"/>
            </p:cNvSpPr>
            <p:nvPr/>
          </p:nvSpPr>
          <p:spPr bwMode="auto">
            <a:xfrm>
              <a:off x="2640" y="1824"/>
              <a:ext cx="240" cy="336"/>
            </a:xfrm>
            <a:prstGeom prst="parallelogram">
              <a:avLst>
                <a:gd name="adj" fmla="val 69583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28" name="Line 1821"/>
            <p:cNvSpPr>
              <a:spLocks noChangeShapeType="1"/>
            </p:cNvSpPr>
            <p:nvPr/>
          </p:nvSpPr>
          <p:spPr bwMode="auto">
            <a:xfrm flipH="1">
              <a:off x="264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29" name="Line 1822"/>
            <p:cNvSpPr>
              <a:spLocks noChangeShapeType="1"/>
            </p:cNvSpPr>
            <p:nvPr/>
          </p:nvSpPr>
          <p:spPr bwMode="auto">
            <a:xfrm flipH="1">
              <a:off x="2736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430" name="矩形 429"/>
          <p:cNvSpPr/>
          <p:nvPr/>
        </p:nvSpPr>
        <p:spPr>
          <a:xfrm>
            <a:off x="4101449" y="3289337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Commit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431" name="object 29"/>
          <p:cNvSpPr/>
          <p:nvPr/>
        </p:nvSpPr>
        <p:spPr>
          <a:xfrm>
            <a:off x="4076030" y="4225591"/>
            <a:ext cx="539256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6C1B9"/>
          </a:solidFill>
          <a:ln w="381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630486" y="4429025"/>
            <a:ext cx="1513731" cy="0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Group 1819"/>
          <p:cNvGrpSpPr>
            <a:grpSpLocks/>
          </p:cNvGrpSpPr>
          <p:nvPr/>
        </p:nvGrpSpPr>
        <p:grpSpPr bwMode="auto">
          <a:xfrm>
            <a:off x="5161410" y="4225591"/>
            <a:ext cx="269620" cy="415956"/>
            <a:chOff x="2640" y="1824"/>
            <a:chExt cx="240" cy="336"/>
          </a:xfrm>
        </p:grpSpPr>
        <p:sp>
          <p:nvSpPr>
            <p:cNvPr id="433" name="AutoShape 1820"/>
            <p:cNvSpPr>
              <a:spLocks noChangeArrowheads="1"/>
            </p:cNvSpPr>
            <p:nvPr/>
          </p:nvSpPr>
          <p:spPr bwMode="auto">
            <a:xfrm>
              <a:off x="2640" y="1824"/>
              <a:ext cx="240" cy="336"/>
            </a:xfrm>
            <a:prstGeom prst="parallelogram">
              <a:avLst>
                <a:gd name="adj" fmla="val 69583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34" name="Line 1821"/>
            <p:cNvSpPr>
              <a:spLocks noChangeShapeType="1"/>
            </p:cNvSpPr>
            <p:nvPr/>
          </p:nvSpPr>
          <p:spPr bwMode="auto">
            <a:xfrm flipH="1">
              <a:off x="264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35" name="Line 1822"/>
            <p:cNvSpPr>
              <a:spLocks noChangeShapeType="1"/>
            </p:cNvSpPr>
            <p:nvPr/>
          </p:nvSpPr>
          <p:spPr bwMode="auto">
            <a:xfrm flipH="1">
              <a:off x="2736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436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4904" y="3157044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7" name="组合 436"/>
          <p:cNvGrpSpPr/>
          <p:nvPr/>
        </p:nvGrpSpPr>
        <p:grpSpPr>
          <a:xfrm>
            <a:off x="3934495" y="3148266"/>
            <a:ext cx="269620" cy="238001"/>
            <a:chOff x="2662978" y="2981333"/>
            <a:chExt cx="269620" cy="238001"/>
          </a:xfrm>
        </p:grpSpPr>
        <p:pic>
          <p:nvPicPr>
            <p:cNvPr id="438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9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40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41" name="组合 440"/>
          <p:cNvGrpSpPr/>
          <p:nvPr/>
        </p:nvGrpSpPr>
        <p:grpSpPr>
          <a:xfrm>
            <a:off x="3159688" y="3910608"/>
            <a:ext cx="269620" cy="238001"/>
            <a:chOff x="2662978" y="2981333"/>
            <a:chExt cx="269620" cy="238001"/>
          </a:xfrm>
        </p:grpSpPr>
        <p:pic>
          <p:nvPicPr>
            <p:cNvPr id="442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3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44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445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7613" y="3955758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6" name="组合 445"/>
          <p:cNvGrpSpPr/>
          <p:nvPr/>
        </p:nvGrpSpPr>
        <p:grpSpPr>
          <a:xfrm>
            <a:off x="4495676" y="3930652"/>
            <a:ext cx="269620" cy="238001"/>
            <a:chOff x="2662978" y="2981333"/>
            <a:chExt cx="269620" cy="238001"/>
          </a:xfrm>
        </p:grpSpPr>
        <p:pic>
          <p:nvPicPr>
            <p:cNvPr id="447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8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49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450" name="矩形 449"/>
          <p:cNvSpPr/>
          <p:nvPr/>
        </p:nvSpPr>
        <p:spPr>
          <a:xfrm>
            <a:off x="4556071" y="4151220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Commit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7477696" y="2890574"/>
            <a:ext cx="1105017" cy="718409"/>
            <a:chOff x="7477696" y="2890574"/>
            <a:chExt cx="1105017" cy="718409"/>
          </a:xfrm>
        </p:grpSpPr>
        <p:sp>
          <p:nvSpPr>
            <p:cNvPr id="106" name="AutoShape 1831"/>
            <p:cNvSpPr>
              <a:spLocks noChangeArrowheads="1"/>
            </p:cNvSpPr>
            <p:nvPr/>
          </p:nvSpPr>
          <p:spPr bwMode="auto">
            <a:xfrm flipH="1">
              <a:off x="7477696" y="2925548"/>
              <a:ext cx="633659" cy="683435"/>
            </a:xfrm>
            <a:custGeom>
              <a:avLst/>
              <a:gdLst>
                <a:gd name="T0" fmla="*/ 167284 w 21600"/>
                <a:gd name="T1" fmla="*/ 873399 h 21600"/>
                <a:gd name="T2" fmla="*/ 465398 w 21600"/>
                <a:gd name="T3" fmla="*/ 934353 h 21600"/>
                <a:gd name="T4" fmla="*/ 240504 w 21600"/>
                <a:gd name="T5" fmla="*/ 784818 h 21600"/>
                <a:gd name="T6" fmla="*/ -109453 w 21600"/>
                <a:gd name="T7" fmla="*/ 611058 h 21600"/>
                <a:gd name="T8" fmla="*/ 31000 w 21600"/>
                <a:gd name="T9" fmla="*/ 398040 h 21600"/>
                <a:gd name="T10" fmla="*/ 236513 w 21600"/>
                <a:gd name="T11" fmla="*/ 54366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680" y="12325"/>
                  </a:moveTo>
                  <a:cubicBezTo>
                    <a:pt x="3395" y="16134"/>
                    <a:pt x="6662" y="18933"/>
                    <a:pt x="10535" y="19057"/>
                  </a:cubicBezTo>
                  <a:lnTo>
                    <a:pt x="10453" y="21594"/>
                  </a:lnTo>
                  <a:cubicBezTo>
                    <a:pt x="5391" y="21432"/>
                    <a:pt x="1121" y="17772"/>
                    <a:pt x="185" y="12794"/>
                  </a:cubicBezTo>
                  <a:lnTo>
                    <a:pt x="-2468" y="13293"/>
                  </a:lnTo>
                  <a:lnTo>
                    <a:pt x="699" y="8659"/>
                  </a:lnTo>
                  <a:lnTo>
                    <a:pt x="5333" y="11827"/>
                  </a:lnTo>
                  <a:lnTo>
                    <a:pt x="2680" y="12325"/>
                  </a:lnTo>
                  <a:close/>
                </a:path>
              </a:pathLst>
            </a:custGeom>
            <a:noFill/>
            <a:ln w="28575">
              <a:solidFill>
                <a:srgbClr val="4A4A4A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51" name="矩形 450"/>
            <p:cNvSpPr/>
            <p:nvPr/>
          </p:nvSpPr>
          <p:spPr>
            <a:xfrm>
              <a:off x="7944397" y="2890574"/>
              <a:ext cx="638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DONE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</p:grpSp>
      <p:sp>
        <p:nvSpPr>
          <p:cNvPr id="452" name="object 3"/>
          <p:cNvSpPr txBox="1"/>
          <p:nvPr/>
        </p:nvSpPr>
        <p:spPr>
          <a:xfrm>
            <a:off x="518611" y="840903"/>
            <a:ext cx="776986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r>
              <a:rPr lang="en-US" altLang="zh-CN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og record generation</a:t>
            </a:r>
            <a:r>
              <a:rPr lang="en-US" altLang="zh-CN" sz="2400" spc="-10" dirty="0">
                <a:solidFill>
                  <a:srgbClr val="595959"/>
                </a:solidFill>
                <a:latin typeface="Trebuchet MS"/>
                <a:cs typeface="Trebuchet MS"/>
              </a:rPr>
              <a:t>;</a:t>
            </a:r>
            <a:endParaRPr lang="en-US" sz="2400" spc="-10" dirty="0" smtClean="0">
              <a:solidFill>
                <a:srgbClr val="595959"/>
              </a:solidFill>
              <a:latin typeface="Trebuchet MS"/>
              <a:cs typeface="Trebuchet MS"/>
            </a:endParaRP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LSN generation and log buffer acquire;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Log record insertion;</a:t>
            </a:r>
            <a:endParaRPr lang="en-US" sz="2000" spc="-10" dirty="0">
              <a:solidFill>
                <a:srgbClr val="595959"/>
              </a:solidFill>
              <a:latin typeface="Trebuchet MS" panose="020B0603020202020204" pitchFamily="34" charset="0"/>
              <a:cs typeface="Trebuchet MS"/>
            </a:endParaRP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Log buffer release;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 panose="020B0603020202020204" pitchFamily="34" charset="0"/>
                <a:cs typeface="Trebuchet MS"/>
              </a:rPr>
              <a:t>log record persistent.</a:t>
            </a:r>
            <a:endParaRPr lang="en-US" sz="2400" spc="-10" dirty="0" smtClean="0">
              <a:solidFill>
                <a:srgbClr val="595959"/>
              </a:solidFill>
              <a:latin typeface="Trebuchet MS"/>
              <a:cs typeface="Trebuchet MS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7500580" y="3734280"/>
            <a:ext cx="1105017" cy="718409"/>
            <a:chOff x="7477696" y="2890574"/>
            <a:chExt cx="1105017" cy="718409"/>
          </a:xfrm>
        </p:grpSpPr>
        <p:sp>
          <p:nvSpPr>
            <p:cNvPr id="454" name="AutoShape 1831"/>
            <p:cNvSpPr>
              <a:spLocks noChangeArrowheads="1"/>
            </p:cNvSpPr>
            <p:nvPr/>
          </p:nvSpPr>
          <p:spPr bwMode="auto">
            <a:xfrm flipH="1">
              <a:off x="7477696" y="2925548"/>
              <a:ext cx="633659" cy="683435"/>
            </a:xfrm>
            <a:custGeom>
              <a:avLst/>
              <a:gdLst>
                <a:gd name="T0" fmla="*/ 167284 w 21600"/>
                <a:gd name="T1" fmla="*/ 873399 h 21600"/>
                <a:gd name="T2" fmla="*/ 465398 w 21600"/>
                <a:gd name="T3" fmla="*/ 934353 h 21600"/>
                <a:gd name="T4" fmla="*/ 240504 w 21600"/>
                <a:gd name="T5" fmla="*/ 784818 h 21600"/>
                <a:gd name="T6" fmla="*/ -109453 w 21600"/>
                <a:gd name="T7" fmla="*/ 611058 h 21600"/>
                <a:gd name="T8" fmla="*/ 31000 w 21600"/>
                <a:gd name="T9" fmla="*/ 398040 h 21600"/>
                <a:gd name="T10" fmla="*/ 236513 w 21600"/>
                <a:gd name="T11" fmla="*/ 54366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680" y="12325"/>
                  </a:moveTo>
                  <a:cubicBezTo>
                    <a:pt x="3395" y="16134"/>
                    <a:pt x="6662" y="18933"/>
                    <a:pt x="10535" y="19057"/>
                  </a:cubicBezTo>
                  <a:lnTo>
                    <a:pt x="10453" y="21594"/>
                  </a:lnTo>
                  <a:cubicBezTo>
                    <a:pt x="5391" y="21432"/>
                    <a:pt x="1121" y="17772"/>
                    <a:pt x="185" y="12794"/>
                  </a:cubicBezTo>
                  <a:lnTo>
                    <a:pt x="-2468" y="13293"/>
                  </a:lnTo>
                  <a:lnTo>
                    <a:pt x="699" y="8659"/>
                  </a:lnTo>
                  <a:lnTo>
                    <a:pt x="5333" y="11827"/>
                  </a:lnTo>
                  <a:lnTo>
                    <a:pt x="2680" y="12325"/>
                  </a:lnTo>
                  <a:close/>
                </a:path>
              </a:pathLst>
            </a:custGeom>
            <a:noFill/>
            <a:ln w="28575">
              <a:solidFill>
                <a:srgbClr val="4A4A4A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7944397" y="2890574"/>
              <a:ext cx="638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DONE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37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4" grpId="0" animBg="1"/>
      <p:bldP spid="346" grpId="0" animBg="1"/>
      <p:bldP spid="431" grpId="0" animBg="1"/>
      <p:bldP spid="4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4965355" cy="69246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LOGGING BOTTLENECKS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483549" y="2861090"/>
            <a:ext cx="789640" cy="584610"/>
            <a:chOff x="4902200" y="3340100"/>
            <a:chExt cx="800100" cy="800100"/>
          </a:xfrm>
        </p:grpSpPr>
        <p:sp>
          <p:nvSpPr>
            <p:cNvPr id="18" name="object 2"/>
            <p:cNvSpPr/>
            <p:nvPr/>
          </p:nvSpPr>
          <p:spPr>
            <a:xfrm rot="16200000">
              <a:off x="4902200" y="3340100"/>
              <a:ext cx="800100" cy="800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矩形 18"/>
            <p:cNvSpPr/>
            <p:nvPr/>
          </p:nvSpPr>
          <p:spPr>
            <a:xfrm>
              <a:off x="5105400" y="3498850"/>
              <a:ext cx="381000" cy="4699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object 45"/>
          <p:cNvSpPr txBox="1"/>
          <p:nvPr/>
        </p:nvSpPr>
        <p:spPr>
          <a:xfrm>
            <a:off x="6467507" y="3001179"/>
            <a:ext cx="789640" cy="28212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280"/>
              </a:spcBef>
            </a:pPr>
            <a:r>
              <a:rPr lang="en-US" sz="1600" spc="15" dirty="0" smtClean="0">
                <a:solidFill>
                  <a:schemeClr val="bg1"/>
                </a:solidFill>
                <a:latin typeface="Trebuchet MS"/>
                <a:cs typeface="Trebuchet MS"/>
              </a:rPr>
              <a:t>HDD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" name="object 5"/>
          <p:cNvSpPr/>
          <p:nvPr/>
        </p:nvSpPr>
        <p:spPr>
          <a:xfrm>
            <a:off x="2132112" y="2939470"/>
            <a:ext cx="788181" cy="390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627927" y="1415219"/>
            <a:ext cx="438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" dirty="0">
                <a:solidFill>
                  <a:srgbClr val="595959"/>
                </a:solidFill>
                <a:latin typeface="Trebuchet MS"/>
                <a:cs typeface="Trebuchet MS"/>
              </a:rPr>
              <a:t>T1</a:t>
            </a:r>
            <a:endParaRPr lang="zh-CN" altLang="en-US" dirty="0"/>
          </a:p>
        </p:txBody>
      </p:sp>
      <p:grpSp>
        <p:nvGrpSpPr>
          <p:cNvPr id="282" name="Group 1620"/>
          <p:cNvGrpSpPr>
            <a:grpSpLocks/>
          </p:cNvGrpSpPr>
          <p:nvPr/>
        </p:nvGrpSpPr>
        <p:grpSpPr bwMode="auto">
          <a:xfrm>
            <a:off x="1025636" y="1532030"/>
            <a:ext cx="481541" cy="176863"/>
            <a:chOff x="1119" y="2928"/>
            <a:chExt cx="415" cy="143"/>
          </a:xfrm>
        </p:grpSpPr>
        <p:grpSp>
          <p:nvGrpSpPr>
            <p:cNvPr id="283" name="Group 1621"/>
            <p:cNvGrpSpPr>
              <a:grpSpLocks noChangeAspect="1"/>
            </p:cNvGrpSpPr>
            <p:nvPr/>
          </p:nvGrpSpPr>
          <p:grpSpPr bwMode="auto">
            <a:xfrm flipH="1">
              <a:off x="1119" y="2928"/>
              <a:ext cx="59" cy="143"/>
              <a:chOff x="1296" y="2161"/>
              <a:chExt cx="658" cy="563"/>
            </a:xfrm>
          </p:grpSpPr>
          <p:sp>
            <p:nvSpPr>
              <p:cNvPr id="302" name="Arc 1622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3" name="Arc 1623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4" name="Group 1624"/>
            <p:cNvGrpSpPr>
              <a:grpSpLocks noChangeAspect="1"/>
            </p:cNvGrpSpPr>
            <p:nvPr/>
          </p:nvGrpSpPr>
          <p:grpSpPr bwMode="auto">
            <a:xfrm>
              <a:off x="1174" y="2928"/>
              <a:ext cx="59" cy="143"/>
              <a:chOff x="1296" y="2161"/>
              <a:chExt cx="658" cy="563"/>
            </a:xfrm>
          </p:grpSpPr>
          <p:sp>
            <p:nvSpPr>
              <p:cNvPr id="300" name="Arc 1625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1" name="Arc 1626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5" name="Group 1627"/>
            <p:cNvGrpSpPr>
              <a:grpSpLocks noChangeAspect="1"/>
            </p:cNvGrpSpPr>
            <p:nvPr/>
          </p:nvGrpSpPr>
          <p:grpSpPr bwMode="auto">
            <a:xfrm flipH="1">
              <a:off x="1236" y="2928"/>
              <a:ext cx="59" cy="143"/>
              <a:chOff x="1296" y="2161"/>
              <a:chExt cx="658" cy="563"/>
            </a:xfrm>
          </p:grpSpPr>
          <p:sp>
            <p:nvSpPr>
              <p:cNvPr id="298" name="Arc 1628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9" name="Arc 1629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6" name="Group 1630"/>
            <p:cNvGrpSpPr>
              <a:grpSpLocks noChangeAspect="1"/>
            </p:cNvGrpSpPr>
            <p:nvPr/>
          </p:nvGrpSpPr>
          <p:grpSpPr bwMode="auto">
            <a:xfrm>
              <a:off x="1293" y="2928"/>
              <a:ext cx="59" cy="143"/>
              <a:chOff x="1296" y="2161"/>
              <a:chExt cx="658" cy="563"/>
            </a:xfrm>
          </p:grpSpPr>
          <p:sp>
            <p:nvSpPr>
              <p:cNvPr id="296" name="Arc 1631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7" name="Arc 1632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7" name="Group 1633"/>
            <p:cNvGrpSpPr>
              <a:grpSpLocks noChangeAspect="1"/>
            </p:cNvGrpSpPr>
            <p:nvPr/>
          </p:nvGrpSpPr>
          <p:grpSpPr bwMode="auto">
            <a:xfrm flipH="1">
              <a:off x="1358" y="2928"/>
              <a:ext cx="59" cy="143"/>
              <a:chOff x="1296" y="2161"/>
              <a:chExt cx="658" cy="563"/>
            </a:xfrm>
          </p:grpSpPr>
          <p:sp>
            <p:nvSpPr>
              <p:cNvPr id="294" name="Arc 1634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5" name="Arc 1635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8" name="Group 1636"/>
            <p:cNvGrpSpPr>
              <a:grpSpLocks noChangeAspect="1"/>
            </p:cNvGrpSpPr>
            <p:nvPr/>
          </p:nvGrpSpPr>
          <p:grpSpPr bwMode="auto">
            <a:xfrm>
              <a:off x="1413" y="2928"/>
              <a:ext cx="59" cy="143"/>
              <a:chOff x="1296" y="2161"/>
              <a:chExt cx="658" cy="563"/>
            </a:xfrm>
          </p:grpSpPr>
          <p:sp>
            <p:nvSpPr>
              <p:cNvPr id="292" name="Arc 1637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3" name="Arc 1638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89" name="Group 1639"/>
            <p:cNvGrpSpPr>
              <a:grpSpLocks noChangeAspect="1"/>
            </p:cNvGrpSpPr>
            <p:nvPr/>
          </p:nvGrpSpPr>
          <p:grpSpPr bwMode="auto">
            <a:xfrm flipH="1">
              <a:off x="1475" y="2928"/>
              <a:ext cx="59" cy="143"/>
              <a:chOff x="1296" y="2161"/>
              <a:chExt cx="658" cy="563"/>
            </a:xfrm>
          </p:grpSpPr>
          <p:sp>
            <p:nvSpPr>
              <p:cNvPr id="290" name="Arc 1640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1" name="Arc 1641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pic>
        <p:nvPicPr>
          <p:cNvPr id="304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4842" y="1184624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" name="object 29"/>
          <p:cNvSpPr/>
          <p:nvPr/>
        </p:nvSpPr>
        <p:spPr>
          <a:xfrm>
            <a:off x="1518353" y="1454774"/>
            <a:ext cx="1143348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8CCC3"/>
          </a:solid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组合 44"/>
          <p:cNvGrpSpPr/>
          <p:nvPr/>
        </p:nvGrpSpPr>
        <p:grpSpPr>
          <a:xfrm>
            <a:off x="2542663" y="1184624"/>
            <a:ext cx="269620" cy="238001"/>
            <a:chOff x="2662978" y="2981333"/>
            <a:chExt cx="269620" cy="238001"/>
          </a:xfrm>
        </p:grpSpPr>
        <p:pic>
          <p:nvPicPr>
            <p:cNvPr id="306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308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1169528" y="2320144"/>
            <a:ext cx="697648" cy="176863"/>
            <a:chOff x="4365161" y="1936203"/>
            <a:chExt cx="697648" cy="176863"/>
          </a:xfrm>
        </p:grpSpPr>
        <p:grpSp>
          <p:nvGrpSpPr>
            <p:cNvPr id="310" name="Group 1539"/>
            <p:cNvGrpSpPr>
              <a:grpSpLocks/>
            </p:cNvGrpSpPr>
            <p:nvPr/>
          </p:nvGrpSpPr>
          <p:grpSpPr bwMode="auto">
            <a:xfrm>
              <a:off x="4365161" y="1936203"/>
              <a:ext cx="481541" cy="176863"/>
              <a:chOff x="1119" y="2928"/>
              <a:chExt cx="415" cy="143"/>
            </a:xfrm>
          </p:grpSpPr>
          <p:grpSp>
            <p:nvGrpSpPr>
              <p:cNvPr id="321" name="Group 1540"/>
              <p:cNvGrpSpPr>
                <a:grpSpLocks noChangeAspect="1"/>
              </p:cNvGrpSpPr>
              <p:nvPr/>
            </p:nvGrpSpPr>
            <p:grpSpPr bwMode="auto">
              <a:xfrm flipH="1">
                <a:off x="1119" y="2928"/>
                <a:ext cx="59" cy="143"/>
                <a:chOff x="1296" y="2161"/>
                <a:chExt cx="658" cy="563"/>
              </a:xfrm>
            </p:grpSpPr>
            <p:sp>
              <p:nvSpPr>
                <p:cNvPr id="340" name="Arc 154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41" name="Arc 154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2" name="Group 1543"/>
              <p:cNvGrpSpPr>
                <a:grpSpLocks noChangeAspect="1"/>
              </p:cNvGrpSpPr>
              <p:nvPr/>
            </p:nvGrpSpPr>
            <p:grpSpPr bwMode="auto">
              <a:xfrm>
                <a:off x="1174" y="2928"/>
                <a:ext cx="59" cy="143"/>
                <a:chOff x="1296" y="2161"/>
                <a:chExt cx="658" cy="563"/>
              </a:xfrm>
            </p:grpSpPr>
            <p:sp>
              <p:nvSpPr>
                <p:cNvPr id="338" name="Arc 154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9" name="Arc 154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3" name="Group 1546"/>
              <p:cNvGrpSpPr>
                <a:grpSpLocks noChangeAspect="1"/>
              </p:cNvGrpSpPr>
              <p:nvPr/>
            </p:nvGrpSpPr>
            <p:grpSpPr bwMode="auto">
              <a:xfrm flipH="1">
                <a:off x="1236" y="2928"/>
                <a:ext cx="59" cy="143"/>
                <a:chOff x="1296" y="2161"/>
                <a:chExt cx="658" cy="563"/>
              </a:xfrm>
            </p:grpSpPr>
            <p:sp>
              <p:nvSpPr>
                <p:cNvPr id="336" name="Arc 154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7" name="Arc 154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4" name="Group 1549"/>
              <p:cNvGrpSpPr>
                <a:grpSpLocks noChangeAspect="1"/>
              </p:cNvGrpSpPr>
              <p:nvPr/>
            </p:nvGrpSpPr>
            <p:grpSpPr bwMode="auto">
              <a:xfrm>
                <a:off x="1293" y="2928"/>
                <a:ext cx="59" cy="143"/>
                <a:chOff x="1296" y="2161"/>
                <a:chExt cx="658" cy="563"/>
              </a:xfrm>
            </p:grpSpPr>
            <p:sp>
              <p:nvSpPr>
                <p:cNvPr id="334" name="Arc 1550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5" name="Arc 1551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5" name="Group 1552"/>
              <p:cNvGrpSpPr>
                <a:grpSpLocks noChangeAspect="1"/>
              </p:cNvGrpSpPr>
              <p:nvPr/>
            </p:nvGrpSpPr>
            <p:grpSpPr bwMode="auto">
              <a:xfrm flipH="1">
                <a:off x="1358" y="2928"/>
                <a:ext cx="59" cy="143"/>
                <a:chOff x="1296" y="2161"/>
                <a:chExt cx="658" cy="563"/>
              </a:xfrm>
            </p:grpSpPr>
            <p:sp>
              <p:nvSpPr>
                <p:cNvPr id="332" name="Arc 1553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3" name="Arc 1554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6" name="Group 1555"/>
              <p:cNvGrpSpPr>
                <a:grpSpLocks noChangeAspect="1"/>
              </p:cNvGrpSpPr>
              <p:nvPr/>
            </p:nvGrpSpPr>
            <p:grpSpPr bwMode="auto">
              <a:xfrm>
                <a:off x="1413" y="2928"/>
                <a:ext cx="59" cy="143"/>
                <a:chOff x="1296" y="2161"/>
                <a:chExt cx="658" cy="563"/>
              </a:xfrm>
            </p:grpSpPr>
            <p:sp>
              <p:nvSpPr>
                <p:cNvPr id="330" name="Arc 1556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1" name="Arc 1557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27" name="Group 1558"/>
              <p:cNvGrpSpPr>
                <a:grpSpLocks noChangeAspect="1"/>
              </p:cNvGrpSpPr>
              <p:nvPr/>
            </p:nvGrpSpPr>
            <p:grpSpPr bwMode="auto">
              <a:xfrm flipH="1">
                <a:off x="1475" y="2928"/>
                <a:ext cx="59" cy="143"/>
                <a:chOff x="1296" y="2161"/>
                <a:chExt cx="658" cy="563"/>
              </a:xfrm>
            </p:grpSpPr>
            <p:sp>
              <p:nvSpPr>
                <p:cNvPr id="328" name="Arc 1559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9" name="Arc 1560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11" name="Group 1689"/>
            <p:cNvGrpSpPr>
              <a:grpSpLocks/>
            </p:cNvGrpSpPr>
            <p:nvPr/>
          </p:nvGrpSpPr>
          <p:grpSpPr bwMode="auto">
            <a:xfrm>
              <a:off x="4846694" y="1936203"/>
              <a:ext cx="216115" cy="176863"/>
              <a:chOff x="1264" y="2928"/>
              <a:chExt cx="193" cy="143"/>
            </a:xfrm>
          </p:grpSpPr>
          <p:grpSp>
            <p:nvGrpSpPr>
              <p:cNvPr id="312" name="Group 1680"/>
              <p:cNvGrpSpPr>
                <a:grpSpLocks noChangeAspect="1"/>
              </p:cNvGrpSpPr>
              <p:nvPr/>
            </p:nvGrpSpPr>
            <p:grpSpPr bwMode="auto">
              <a:xfrm>
                <a:off x="1264" y="2928"/>
                <a:ext cx="65" cy="143"/>
                <a:chOff x="1296" y="2161"/>
                <a:chExt cx="658" cy="563"/>
              </a:xfrm>
            </p:grpSpPr>
            <p:sp>
              <p:nvSpPr>
                <p:cNvPr id="319" name="Arc 168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0" name="Arc 168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3" name="Group 1683"/>
              <p:cNvGrpSpPr>
                <a:grpSpLocks noChangeAspect="1"/>
              </p:cNvGrpSpPr>
              <p:nvPr/>
            </p:nvGrpSpPr>
            <p:grpSpPr bwMode="auto">
              <a:xfrm flipH="1">
                <a:off x="1329" y="2928"/>
                <a:ext cx="63" cy="143"/>
                <a:chOff x="1296" y="2161"/>
                <a:chExt cx="658" cy="563"/>
              </a:xfrm>
            </p:grpSpPr>
            <p:sp>
              <p:nvSpPr>
                <p:cNvPr id="317" name="Arc 168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8" name="Arc 168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14" name="Group 1686"/>
              <p:cNvGrpSpPr>
                <a:grpSpLocks noChangeAspect="1"/>
              </p:cNvGrpSpPr>
              <p:nvPr/>
            </p:nvGrpSpPr>
            <p:grpSpPr bwMode="auto">
              <a:xfrm>
                <a:off x="1392" y="2928"/>
                <a:ext cx="65" cy="143"/>
                <a:chOff x="1296" y="2161"/>
                <a:chExt cx="658" cy="563"/>
              </a:xfrm>
            </p:grpSpPr>
            <p:sp>
              <p:nvSpPr>
                <p:cNvPr id="315" name="Arc 168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6" name="Arc 168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342" name="矩形 341"/>
          <p:cNvSpPr/>
          <p:nvPr/>
        </p:nvSpPr>
        <p:spPr>
          <a:xfrm>
            <a:off x="765955" y="2197327"/>
            <a:ext cx="438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T2</a:t>
            </a:r>
            <a:endParaRPr lang="zh-CN" altLang="en-US" dirty="0"/>
          </a:p>
        </p:txBody>
      </p:sp>
      <p:pic>
        <p:nvPicPr>
          <p:cNvPr id="343" name="Picture 18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7651" y="1957481"/>
            <a:ext cx="183594" cy="25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" name="object 29"/>
          <p:cNvSpPr/>
          <p:nvPr/>
        </p:nvSpPr>
        <p:spPr>
          <a:xfrm>
            <a:off x="1871672" y="2231191"/>
            <a:ext cx="790029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5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5589" y="1957481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6" name="object 29"/>
          <p:cNvSpPr/>
          <p:nvPr/>
        </p:nvSpPr>
        <p:spPr>
          <a:xfrm>
            <a:off x="2654080" y="2231191"/>
            <a:ext cx="539256" cy="343489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9C8C7"/>
          </a:solidFill>
          <a:ln w="381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7" name="组合 346"/>
          <p:cNvGrpSpPr/>
          <p:nvPr/>
        </p:nvGrpSpPr>
        <p:grpSpPr>
          <a:xfrm>
            <a:off x="2680566" y="1538644"/>
            <a:ext cx="697648" cy="176863"/>
            <a:chOff x="4365161" y="1936203"/>
            <a:chExt cx="697648" cy="176863"/>
          </a:xfrm>
        </p:grpSpPr>
        <p:grpSp>
          <p:nvGrpSpPr>
            <p:cNvPr id="348" name="Group 1539"/>
            <p:cNvGrpSpPr>
              <a:grpSpLocks/>
            </p:cNvGrpSpPr>
            <p:nvPr/>
          </p:nvGrpSpPr>
          <p:grpSpPr bwMode="auto">
            <a:xfrm>
              <a:off x="4365161" y="1936203"/>
              <a:ext cx="481541" cy="176863"/>
              <a:chOff x="1119" y="2928"/>
              <a:chExt cx="415" cy="143"/>
            </a:xfrm>
          </p:grpSpPr>
          <p:grpSp>
            <p:nvGrpSpPr>
              <p:cNvPr id="359" name="Group 1540"/>
              <p:cNvGrpSpPr>
                <a:grpSpLocks noChangeAspect="1"/>
              </p:cNvGrpSpPr>
              <p:nvPr/>
            </p:nvGrpSpPr>
            <p:grpSpPr bwMode="auto">
              <a:xfrm flipH="1">
                <a:off x="1119" y="2928"/>
                <a:ext cx="59" cy="143"/>
                <a:chOff x="1296" y="2161"/>
                <a:chExt cx="658" cy="563"/>
              </a:xfrm>
            </p:grpSpPr>
            <p:sp>
              <p:nvSpPr>
                <p:cNvPr id="378" name="Arc 154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9" name="Arc 154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0" name="Group 1543"/>
              <p:cNvGrpSpPr>
                <a:grpSpLocks noChangeAspect="1"/>
              </p:cNvGrpSpPr>
              <p:nvPr/>
            </p:nvGrpSpPr>
            <p:grpSpPr bwMode="auto">
              <a:xfrm>
                <a:off x="1174" y="2928"/>
                <a:ext cx="59" cy="143"/>
                <a:chOff x="1296" y="2161"/>
                <a:chExt cx="658" cy="563"/>
              </a:xfrm>
            </p:grpSpPr>
            <p:sp>
              <p:nvSpPr>
                <p:cNvPr id="376" name="Arc 154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7" name="Arc 154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1" name="Group 1546"/>
              <p:cNvGrpSpPr>
                <a:grpSpLocks noChangeAspect="1"/>
              </p:cNvGrpSpPr>
              <p:nvPr/>
            </p:nvGrpSpPr>
            <p:grpSpPr bwMode="auto">
              <a:xfrm flipH="1">
                <a:off x="1236" y="2928"/>
                <a:ext cx="59" cy="143"/>
                <a:chOff x="1296" y="2161"/>
                <a:chExt cx="658" cy="563"/>
              </a:xfrm>
            </p:grpSpPr>
            <p:sp>
              <p:nvSpPr>
                <p:cNvPr id="374" name="Arc 154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5" name="Arc 154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2" name="Group 1549"/>
              <p:cNvGrpSpPr>
                <a:grpSpLocks noChangeAspect="1"/>
              </p:cNvGrpSpPr>
              <p:nvPr/>
            </p:nvGrpSpPr>
            <p:grpSpPr bwMode="auto">
              <a:xfrm>
                <a:off x="1293" y="2928"/>
                <a:ext cx="59" cy="143"/>
                <a:chOff x="1296" y="2161"/>
                <a:chExt cx="658" cy="563"/>
              </a:xfrm>
            </p:grpSpPr>
            <p:sp>
              <p:nvSpPr>
                <p:cNvPr id="372" name="Arc 1550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3" name="Arc 1551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3" name="Group 1552"/>
              <p:cNvGrpSpPr>
                <a:grpSpLocks noChangeAspect="1"/>
              </p:cNvGrpSpPr>
              <p:nvPr/>
            </p:nvGrpSpPr>
            <p:grpSpPr bwMode="auto">
              <a:xfrm flipH="1">
                <a:off x="1358" y="2928"/>
                <a:ext cx="59" cy="143"/>
                <a:chOff x="1296" y="2161"/>
                <a:chExt cx="658" cy="563"/>
              </a:xfrm>
            </p:grpSpPr>
            <p:sp>
              <p:nvSpPr>
                <p:cNvPr id="370" name="Arc 1553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1" name="Arc 1554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4" name="Group 1555"/>
              <p:cNvGrpSpPr>
                <a:grpSpLocks noChangeAspect="1"/>
              </p:cNvGrpSpPr>
              <p:nvPr/>
            </p:nvGrpSpPr>
            <p:grpSpPr bwMode="auto">
              <a:xfrm>
                <a:off x="1413" y="2928"/>
                <a:ext cx="59" cy="143"/>
                <a:chOff x="1296" y="2161"/>
                <a:chExt cx="658" cy="563"/>
              </a:xfrm>
            </p:grpSpPr>
            <p:sp>
              <p:nvSpPr>
                <p:cNvPr id="368" name="Arc 1556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9" name="Arc 1557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5" name="Group 1558"/>
              <p:cNvGrpSpPr>
                <a:grpSpLocks noChangeAspect="1"/>
              </p:cNvGrpSpPr>
              <p:nvPr/>
            </p:nvGrpSpPr>
            <p:grpSpPr bwMode="auto">
              <a:xfrm flipH="1">
                <a:off x="1475" y="2928"/>
                <a:ext cx="59" cy="143"/>
                <a:chOff x="1296" y="2161"/>
                <a:chExt cx="658" cy="563"/>
              </a:xfrm>
            </p:grpSpPr>
            <p:sp>
              <p:nvSpPr>
                <p:cNvPr id="366" name="Arc 1559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7" name="Arc 1560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49" name="Group 1689"/>
            <p:cNvGrpSpPr>
              <a:grpSpLocks/>
            </p:cNvGrpSpPr>
            <p:nvPr/>
          </p:nvGrpSpPr>
          <p:grpSpPr bwMode="auto">
            <a:xfrm>
              <a:off x="4846694" y="1936203"/>
              <a:ext cx="216115" cy="176863"/>
              <a:chOff x="1264" y="2928"/>
              <a:chExt cx="193" cy="143"/>
            </a:xfrm>
          </p:grpSpPr>
          <p:grpSp>
            <p:nvGrpSpPr>
              <p:cNvPr id="350" name="Group 1680"/>
              <p:cNvGrpSpPr>
                <a:grpSpLocks noChangeAspect="1"/>
              </p:cNvGrpSpPr>
              <p:nvPr/>
            </p:nvGrpSpPr>
            <p:grpSpPr bwMode="auto">
              <a:xfrm>
                <a:off x="1264" y="2928"/>
                <a:ext cx="65" cy="143"/>
                <a:chOff x="1296" y="2161"/>
                <a:chExt cx="658" cy="563"/>
              </a:xfrm>
            </p:grpSpPr>
            <p:sp>
              <p:nvSpPr>
                <p:cNvPr id="357" name="Arc 168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8" name="Arc 168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51" name="Group 1683"/>
              <p:cNvGrpSpPr>
                <a:grpSpLocks noChangeAspect="1"/>
              </p:cNvGrpSpPr>
              <p:nvPr/>
            </p:nvGrpSpPr>
            <p:grpSpPr bwMode="auto">
              <a:xfrm flipH="1">
                <a:off x="1329" y="2928"/>
                <a:ext cx="63" cy="143"/>
                <a:chOff x="1296" y="2161"/>
                <a:chExt cx="658" cy="563"/>
              </a:xfrm>
            </p:grpSpPr>
            <p:sp>
              <p:nvSpPr>
                <p:cNvPr id="355" name="Arc 168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6" name="Arc 168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52" name="Group 1686"/>
              <p:cNvGrpSpPr>
                <a:grpSpLocks noChangeAspect="1"/>
              </p:cNvGrpSpPr>
              <p:nvPr/>
            </p:nvGrpSpPr>
            <p:grpSpPr bwMode="auto">
              <a:xfrm>
                <a:off x="1392" y="2928"/>
                <a:ext cx="65" cy="143"/>
                <a:chOff x="1296" y="2161"/>
                <a:chExt cx="658" cy="563"/>
              </a:xfrm>
            </p:grpSpPr>
            <p:sp>
              <p:nvSpPr>
                <p:cNvPr id="353" name="Arc 168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4" name="Arc 168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380" name="object 29"/>
          <p:cNvSpPr/>
          <p:nvPr/>
        </p:nvSpPr>
        <p:spPr>
          <a:xfrm>
            <a:off x="3394184" y="1463028"/>
            <a:ext cx="539256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6C1B9"/>
          </a:solidFill>
          <a:ln w="381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1" name="组合 380"/>
          <p:cNvGrpSpPr/>
          <p:nvPr/>
        </p:nvGrpSpPr>
        <p:grpSpPr>
          <a:xfrm>
            <a:off x="3226581" y="2365467"/>
            <a:ext cx="697648" cy="176863"/>
            <a:chOff x="4365161" y="1936203"/>
            <a:chExt cx="697648" cy="176863"/>
          </a:xfrm>
        </p:grpSpPr>
        <p:grpSp>
          <p:nvGrpSpPr>
            <p:cNvPr id="382" name="Group 1539"/>
            <p:cNvGrpSpPr>
              <a:grpSpLocks/>
            </p:cNvGrpSpPr>
            <p:nvPr/>
          </p:nvGrpSpPr>
          <p:grpSpPr bwMode="auto">
            <a:xfrm>
              <a:off x="4365161" y="1936203"/>
              <a:ext cx="481541" cy="176863"/>
              <a:chOff x="1119" y="2928"/>
              <a:chExt cx="415" cy="143"/>
            </a:xfrm>
          </p:grpSpPr>
          <p:grpSp>
            <p:nvGrpSpPr>
              <p:cNvPr id="393" name="Group 1540"/>
              <p:cNvGrpSpPr>
                <a:grpSpLocks noChangeAspect="1"/>
              </p:cNvGrpSpPr>
              <p:nvPr/>
            </p:nvGrpSpPr>
            <p:grpSpPr bwMode="auto">
              <a:xfrm flipH="1">
                <a:off x="1119" y="2928"/>
                <a:ext cx="59" cy="143"/>
                <a:chOff x="1296" y="2161"/>
                <a:chExt cx="658" cy="563"/>
              </a:xfrm>
            </p:grpSpPr>
            <p:sp>
              <p:nvSpPr>
                <p:cNvPr id="412" name="Arc 154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3" name="Arc 154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4" name="Group 1543"/>
              <p:cNvGrpSpPr>
                <a:grpSpLocks noChangeAspect="1"/>
              </p:cNvGrpSpPr>
              <p:nvPr/>
            </p:nvGrpSpPr>
            <p:grpSpPr bwMode="auto">
              <a:xfrm>
                <a:off x="1174" y="2928"/>
                <a:ext cx="59" cy="143"/>
                <a:chOff x="1296" y="2161"/>
                <a:chExt cx="658" cy="563"/>
              </a:xfrm>
            </p:grpSpPr>
            <p:sp>
              <p:nvSpPr>
                <p:cNvPr id="410" name="Arc 154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1" name="Arc 154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5" name="Group 1546"/>
              <p:cNvGrpSpPr>
                <a:grpSpLocks noChangeAspect="1"/>
              </p:cNvGrpSpPr>
              <p:nvPr/>
            </p:nvGrpSpPr>
            <p:grpSpPr bwMode="auto">
              <a:xfrm flipH="1">
                <a:off x="1236" y="2928"/>
                <a:ext cx="59" cy="143"/>
                <a:chOff x="1296" y="2161"/>
                <a:chExt cx="658" cy="563"/>
              </a:xfrm>
            </p:grpSpPr>
            <p:sp>
              <p:nvSpPr>
                <p:cNvPr id="408" name="Arc 154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9" name="Arc 154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6" name="Group 1549"/>
              <p:cNvGrpSpPr>
                <a:grpSpLocks noChangeAspect="1"/>
              </p:cNvGrpSpPr>
              <p:nvPr/>
            </p:nvGrpSpPr>
            <p:grpSpPr bwMode="auto">
              <a:xfrm>
                <a:off x="1293" y="2928"/>
                <a:ext cx="59" cy="143"/>
                <a:chOff x="1296" y="2161"/>
                <a:chExt cx="658" cy="563"/>
              </a:xfrm>
            </p:grpSpPr>
            <p:sp>
              <p:nvSpPr>
                <p:cNvPr id="406" name="Arc 1550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7" name="Arc 1551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7" name="Group 1552"/>
              <p:cNvGrpSpPr>
                <a:grpSpLocks noChangeAspect="1"/>
              </p:cNvGrpSpPr>
              <p:nvPr/>
            </p:nvGrpSpPr>
            <p:grpSpPr bwMode="auto">
              <a:xfrm flipH="1">
                <a:off x="1358" y="2928"/>
                <a:ext cx="59" cy="143"/>
                <a:chOff x="1296" y="2161"/>
                <a:chExt cx="658" cy="563"/>
              </a:xfrm>
            </p:grpSpPr>
            <p:sp>
              <p:nvSpPr>
                <p:cNvPr id="404" name="Arc 1553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5" name="Arc 1554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8" name="Group 1555"/>
              <p:cNvGrpSpPr>
                <a:grpSpLocks noChangeAspect="1"/>
              </p:cNvGrpSpPr>
              <p:nvPr/>
            </p:nvGrpSpPr>
            <p:grpSpPr bwMode="auto">
              <a:xfrm>
                <a:off x="1413" y="2928"/>
                <a:ext cx="59" cy="143"/>
                <a:chOff x="1296" y="2161"/>
                <a:chExt cx="658" cy="563"/>
              </a:xfrm>
            </p:grpSpPr>
            <p:sp>
              <p:nvSpPr>
                <p:cNvPr id="402" name="Arc 1556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3" name="Arc 1557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99" name="Group 1558"/>
              <p:cNvGrpSpPr>
                <a:grpSpLocks noChangeAspect="1"/>
              </p:cNvGrpSpPr>
              <p:nvPr/>
            </p:nvGrpSpPr>
            <p:grpSpPr bwMode="auto">
              <a:xfrm flipH="1">
                <a:off x="1475" y="2928"/>
                <a:ext cx="59" cy="143"/>
                <a:chOff x="1296" y="2161"/>
                <a:chExt cx="658" cy="563"/>
              </a:xfrm>
            </p:grpSpPr>
            <p:sp>
              <p:nvSpPr>
                <p:cNvPr id="400" name="Arc 1559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1" name="Arc 1560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383" name="Group 1689"/>
            <p:cNvGrpSpPr>
              <a:grpSpLocks/>
            </p:cNvGrpSpPr>
            <p:nvPr/>
          </p:nvGrpSpPr>
          <p:grpSpPr bwMode="auto">
            <a:xfrm>
              <a:off x="4846694" y="1936203"/>
              <a:ext cx="216115" cy="176863"/>
              <a:chOff x="1264" y="2928"/>
              <a:chExt cx="193" cy="143"/>
            </a:xfrm>
          </p:grpSpPr>
          <p:grpSp>
            <p:nvGrpSpPr>
              <p:cNvPr id="384" name="Group 1680"/>
              <p:cNvGrpSpPr>
                <a:grpSpLocks noChangeAspect="1"/>
              </p:cNvGrpSpPr>
              <p:nvPr/>
            </p:nvGrpSpPr>
            <p:grpSpPr bwMode="auto">
              <a:xfrm>
                <a:off x="1264" y="2928"/>
                <a:ext cx="65" cy="143"/>
                <a:chOff x="1296" y="2161"/>
                <a:chExt cx="658" cy="563"/>
              </a:xfrm>
            </p:grpSpPr>
            <p:sp>
              <p:nvSpPr>
                <p:cNvPr id="391" name="Arc 1681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2" name="Arc 1682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85" name="Group 1683"/>
              <p:cNvGrpSpPr>
                <a:grpSpLocks noChangeAspect="1"/>
              </p:cNvGrpSpPr>
              <p:nvPr/>
            </p:nvGrpSpPr>
            <p:grpSpPr bwMode="auto">
              <a:xfrm flipH="1">
                <a:off x="1329" y="2928"/>
                <a:ext cx="63" cy="143"/>
                <a:chOff x="1296" y="2161"/>
                <a:chExt cx="658" cy="563"/>
              </a:xfrm>
            </p:grpSpPr>
            <p:sp>
              <p:nvSpPr>
                <p:cNvPr id="389" name="Arc 1684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0" name="Arc 1685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86" name="Group 1686"/>
              <p:cNvGrpSpPr>
                <a:grpSpLocks noChangeAspect="1"/>
              </p:cNvGrpSpPr>
              <p:nvPr/>
            </p:nvGrpSpPr>
            <p:grpSpPr bwMode="auto">
              <a:xfrm>
                <a:off x="1392" y="2928"/>
                <a:ext cx="65" cy="143"/>
                <a:chOff x="1296" y="2161"/>
                <a:chExt cx="658" cy="563"/>
              </a:xfrm>
            </p:grpSpPr>
            <p:sp>
              <p:nvSpPr>
                <p:cNvPr id="387" name="Arc 1687"/>
                <p:cNvSpPr>
                  <a:spLocks noChangeAspect="1"/>
                </p:cNvSpPr>
                <p:nvPr/>
              </p:nvSpPr>
              <p:spPr bwMode="auto">
                <a:xfrm flipV="1">
                  <a:off x="1296" y="2161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8" name="Arc 1688"/>
                <p:cNvSpPr>
                  <a:spLocks noChangeAspect="1"/>
                </p:cNvSpPr>
                <p:nvPr/>
              </p:nvSpPr>
              <p:spPr bwMode="auto">
                <a:xfrm rot="10800000" flipV="1">
                  <a:off x="1620" y="2292"/>
                  <a:ext cx="334" cy="432"/>
                </a:xfrm>
                <a:custGeom>
                  <a:avLst/>
                  <a:gdLst>
                    <a:gd name="T0" fmla="*/ 0 w 16616"/>
                    <a:gd name="T1" fmla="*/ 0 h 21600"/>
                    <a:gd name="T2" fmla="*/ 334 w 16616"/>
                    <a:gd name="T3" fmla="*/ 156 h 21600"/>
                    <a:gd name="T4" fmla="*/ 0 w 16616"/>
                    <a:gd name="T5" fmla="*/ 432 h 21600"/>
                    <a:gd name="T6" fmla="*/ 0 60000 65536"/>
                    <a:gd name="T7" fmla="*/ 0 60000 65536"/>
                    <a:gd name="T8" fmla="*/ 0 60000 65536"/>
                    <a:gd name="T9" fmla="*/ 0 w 16616"/>
                    <a:gd name="T10" fmla="*/ 0 h 21600"/>
                    <a:gd name="T11" fmla="*/ 16616 w 166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616" h="21600" fill="none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</a:path>
                    <a:path w="16616" h="21600" stroke="0" extrusionOk="0">
                      <a:moveTo>
                        <a:pt x="-1" y="0"/>
                      </a:moveTo>
                      <a:cubicBezTo>
                        <a:pt x="6422" y="0"/>
                        <a:pt x="12512" y="2858"/>
                        <a:pt x="16616" y="779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4A4A4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l-GR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cxnSp>
        <p:nvCxnSpPr>
          <p:cNvPr id="34" name="肘形连接符 33"/>
          <p:cNvCxnSpPr/>
          <p:nvPr/>
        </p:nvCxnSpPr>
        <p:spPr>
          <a:xfrm>
            <a:off x="3949410" y="1599885"/>
            <a:ext cx="2090534" cy="21733"/>
          </a:xfrm>
          <a:prstGeom prst="bentConnector3">
            <a:avLst>
              <a:gd name="adj1" fmla="val 50000"/>
            </a:avLst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组合 414"/>
          <p:cNvGrpSpPr/>
          <p:nvPr/>
        </p:nvGrpSpPr>
        <p:grpSpPr>
          <a:xfrm>
            <a:off x="6105431" y="1346676"/>
            <a:ext cx="1360599" cy="1205367"/>
            <a:chOff x="5045860" y="4946780"/>
            <a:chExt cx="1360599" cy="1205367"/>
          </a:xfrm>
        </p:grpSpPr>
        <p:grpSp>
          <p:nvGrpSpPr>
            <p:cNvPr id="416" name="组合 415"/>
            <p:cNvGrpSpPr/>
            <p:nvPr/>
          </p:nvGrpSpPr>
          <p:grpSpPr>
            <a:xfrm>
              <a:off x="5053880" y="5656542"/>
              <a:ext cx="1352579" cy="340443"/>
              <a:chOff x="6454709" y="4893975"/>
              <a:chExt cx="1352579" cy="340443"/>
            </a:xfrm>
          </p:grpSpPr>
          <p:sp>
            <p:nvSpPr>
              <p:cNvPr id="423" name="object 29"/>
              <p:cNvSpPr/>
              <p:nvPr/>
            </p:nvSpPr>
            <p:spPr>
              <a:xfrm>
                <a:off x="6454709" y="4893975"/>
                <a:ext cx="135257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C8CCC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4" name="object 36"/>
              <p:cNvSpPr txBox="1"/>
              <p:nvPr/>
            </p:nvSpPr>
            <p:spPr>
              <a:xfrm>
                <a:off x="6472109" y="4910307"/>
                <a:ext cx="1335179" cy="307777"/>
              </a:xfrm>
              <a:prstGeom prst="rect">
                <a:avLst/>
              </a:prstGeom>
              <a:solidFill>
                <a:srgbClr val="C6C1B9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2365"/>
                  </a:lnSpc>
                </a:pPr>
                <a:r>
                  <a:rPr lang="en-US" sz="1200" spc="-15" dirty="0" err="1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lsn</a:t>
                </a:r>
                <a:r>
                  <a:rPr lang="en-US" sz="1200" spc="-15" dirty="0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=3</a:t>
                </a:r>
                <a:r>
                  <a:rPr lang="en-US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, T1, </a:t>
                </a:r>
                <a:r>
                  <a:rPr lang="en-US" altLang="zh-CN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commit</a:t>
                </a:r>
                <a:endParaRPr sz="1200" dirty="0"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417" name="组合 416"/>
            <p:cNvGrpSpPr/>
            <p:nvPr/>
          </p:nvGrpSpPr>
          <p:grpSpPr>
            <a:xfrm>
              <a:off x="5045860" y="5298231"/>
              <a:ext cx="1352579" cy="340443"/>
              <a:chOff x="6454709" y="4893975"/>
              <a:chExt cx="1352579" cy="340443"/>
            </a:xfrm>
          </p:grpSpPr>
          <p:sp>
            <p:nvSpPr>
              <p:cNvPr id="421" name="object 29"/>
              <p:cNvSpPr/>
              <p:nvPr/>
            </p:nvSpPr>
            <p:spPr>
              <a:xfrm>
                <a:off x="6454709" y="4893975"/>
                <a:ext cx="135257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990600">
                    <a:moveTo>
                      <a:pt x="0" y="990600"/>
                    </a:moveTo>
                    <a:lnTo>
                      <a:pt x="673100" y="990600"/>
                    </a:lnTo>
                    <a:lnTo>
                      <a:pt x="673100" y="0"/>
                    </a:lnTo>
                    <a:lnTo>
                      <a:pt x="0" y="0"/>
                    </a:lnTo>
                    <a:lnTo>
                      <a:pt x="0" y="990600"/>
                    </a:lnTo>
                    <a:close/>
                  </a:path>
                </a:pathLst>
              </a:custGeom>
              <a:solidFill>
                <a:srgbClr val="A9C8C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2" name="object 36"/>
              <p:cNvSpPr txBox="1"/>
              <p:nvPr/>
            </p:nvSpPr>
            <p:spPr>
              <a:xfrm>
                <a:off x="6472109" y="4910307"/>
                <a:ext cx="1335179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2365"/>
                  </a:lnSpc>
                </a:pPr>
                <a:r>
                  <a:rPr lang="en-US" sz="1200" spc="-15" dirty="0" err="1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lsn</a:t>
                </a:r>
                <a:r>
                  <a:rPr lang="en-US" sz="1200" spc="-15" dirty="0" smtClean="0">
                    <a:solidFill>
                      <a:srgbClr val="AD4552"/>
                    </a:solidFill>
                    <a:latin typeface="Trebuchet MS"/>
                    <a:cs typeface="Trebuchet MS"/>
                  </a:rPr>
                  <a:t>=2</a:t>
                </a:r>
                <a:r>
                  <a:rPr lang="en-US" sz="1200" spc="-15" dirty="0" smtClean="0">
                    <a:solidFill>
                      <a:srgbClr val="4A4A4A"/>
                    </a:solidFill>
                    <a:latin typeface="Trebuchet MS"/>
                    <a:cs typeface="Trebuchet MS"/>
                  </a:rPr>
                  <a:t>, T1, B=150</a:t>
                </a:r>
                <a:endParaRPr sz="1200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418" name="object 29"/>
            <p:cNvSpPr/>
            <p:nvPr/>
          </p:nvSpPr>
          <p:spPr>
            <a:xfrm>
              <a:off x="5045860" y="4946781"/>
              <a:ext cx="1352579" cy="340443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990600"/>
                  </a:moveTo>
                  <a:lnTo>
                    <a:pt x="673100" y="990600"/>
                  </a:lnTo>
                  <a:lnTo>
                    <a:pt x="6731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30"/>
            <p:cNvSpPr/>
            <p:nvPr/>
          </p:nvSpPr>
          <p:spPr>
            <a:xfrm>
              <a:off x="5045860" y="4946780"/>
              <a:ext cx="1352579" cy="1205367"/>
            </a:xfrm>
            <a:custGeom>
              <a:avLst/>
              <a:gdLst/>
              <a:ahLst/>
              <a:cxnLst/>
              <a:rect l="l" t="t" r="r" b="b"/>
              <a:pathLst>
                <a:path w="673100" h="990600">
                  <a:moveTo>
                    <a:pt x="0" y="0"/>
                  </a:moveTo>
                  <a:lnTo>
                    <a:pt x="673100" y="0"/>
                  </a:lnTo>
                  <a:lnTo>
                    <a:pt x="6731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A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36"/>
            <p:cNvSpPr txBox="1"/>
            <p:nvPr/>
          </p:nvSpPr>
          <p:spPr>
            <a:xfrm>
              <a:off x="5063261" y="4963113"/>
              <a:ext cx="1335178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65"/>
                </a:lnSpc>
              </a:pPr>
              <a:r>
                <a:rPr lang="en-US" sz="1200" spc="-15" dirty="0" err="1" smtClean="0">
                  <a:solidFill>
                    <a:srgbClr val="AD4552"/>
                  </a:solidFill>
                  <a:latin typeface="Trebuchet MS"/>
                  <a:cs typeface="Trebuchet MS"/>
                </a:rPr>
                <a:t>lsn</a:t>
              </a:r>
              <a:r>
                <a:rPr lang="en-US" sz="1200" spc="-15" dirty="0" smtClean="0">
                  <a:solidFill>
                    <a:srgbClr val="AD4552"/>
                  </a:solidFill>
                  <a:latin typeface="Trebuchet MS"/>
                  <a:cs typeface="Trebuchet MS"/>
                </a:rPr>
                <a:t>=1</a:t>
              </a:r>
              <a:r>
                <a:rPr lang="en-US" sz="1200" spc="-15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, T1, A=0</a:t>
              </a:r>
              <a:endParaRPr sz="1200" dirty="0">
                <a:latin typeface="Trebuchet MS"/>
                <a:cs typeface="Trebuchet MS"/>
              </a:endParaRPr>
            </a:p>
          </p:txBody>
        </p:sp>
      </p:grpSp>
      <p:sp>
        <p:nvSpPr>
          <p:cNvPr id="425" name="矩形 424"/>
          <p:cNvSpPr/>
          <p:nvPr/>
        </p:nvSpPr>
        <p:spPr>
          <a:xfrm>
            <a:off x="6374743" y="2611256"/>
            <a:ext cx="82586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Log File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426" name="Group 1819"/>
          <p:cNvGrpSpPr>
            <a:grpSpLocks/>
          </p:cNvGrpSpPr>
          <p:nvPr/>
        </p:nvGrpSpPr>
        <p:grpSpPr bwMode="auto">
          <a:xfrm>
            <a:off x="4832179" y="1404886"/>
            <a:ext cx="269620" cy="415956"/>
            <a:chOff x="2640" y="1824"/>
            <a:chExt cx="240" cy="336"/>
          </a:xfrm>
        </p:grpSpPr>
        <p:sp>
          <p:nvSpPr>
            <p:cNvPr id="427" name="AutoShape 1820"/>
            <p:cNvSpPr>
              <a:spLocks noChangeArrowheads="1"/>
            </p:cNvSpPr>
            <p:nvPr/>
          </p:nvSpPr>
          <p:spPr bwMode="auto">
            <a:xfrm>
              <a:off x="2640" y="1824"/>
              <a:ext cx="240" cy="336"/>
            </a:xfrm>
            <a:prstGeom prst="parallelogram">
              <a:avLst>
                <a:gd name="adj" fmla="val 69583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28" name="Line 1821"/>
            <p:cNvSpPr>
              <a:spLocks noChangeShapeType="1"/>
            </p:cNvSpPr>
            <p:nvPr/>
          </p:nvSpPr>
          <p:spPr bwMode="auto">
            <a:xfrm flipH="1">
              <a:off x="264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29" name="Line 1822"/>
            <p:cNvSpPr>
              <a:spLocks noChangeShapeType="1"/>
            </p:cNvSpPr>
            <p:nvPr/>
          </p:nvSpPr>
          <p:spPr bwMode="auto">
            <a:xfrm flipH="1">
              <a:off x="2736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430" name="矩形 429"/>
          <p:cNvSpPr/>
          <p:nvPr/>
        </p:nvSpPr>
        <p:spPr>
          <a:xfrm>
            <a:off x="3997176" y="1316166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Commit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431" name="object 29"/>
          <p:cNvSpPr/>
          <p:nvPr/>
        </p:nvSpPr>
        <p:spPr>
          <a:xfrm>
            <a:off x="3971757" y="2252420"/>
            <a:ext cx="539256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6C1B9"/>
          </a:solidFill>
          <a:ln w="381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526213" y="2455854"/>
            <a:ext cx="1513731" cy="0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Group 1819"/>
          <p:cNvGrpSpPr>
            <a:grpSpLocks/>
          </p:cNvGrpSpPr>
          <p:nvPr/>
        </p:nvGrpSpPr>
        <p:grpSpPr bwMode="auto">
          <a:xfrm>
            <a:off x="5057137" y="2252420"/>
            <a:ext cx="269620" cy="415956"/>
            <a:chOff x="2640" y="1824"/>
            <a:chExt cx="240" cy="336"/>
          </a:xfrm>
        </p:grpSpPr>
        <p:sp>
          <p:nvSpPr>
            <p:cNvPr id="433" name="AutoShape 1820"/>
            <p:cNvSpPr>
              <a:spLocks noChangeArrowheads="1"/>
            </p:cNvSpPr>
            <p:nvPr/>
          </p:nvSpPr>
          <p:spPr bwMode="auto">
            <a:xfrm>
              <a:off x="2640" y="1824"/>
              <a:ext cx="240" cy="336"/>
            </a:xfrm>
            <a:prstGeom prst="parallelogram">
              <a:avLst>
                <a:gd name="adj" fmla="val 69583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34" name="Line 1821"/>
            <p:cNvSpPr>
              <a:spLocks noChangeShapeType="1"/>
            </p:cNvSpPr>
            <p:nvPr/>
          </p:nvSpPr>
          <p:spPr bwMode="auto">
            <a:xfrm flipH="1">
              <a:off x="264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35" name="Line 1822"/>
            <p:cNvSpPr>
              <a:spLocks noChangeShapeType="1"/>
            </p:cNvSpPr>
            <p:nvPr/>
          </p:nvSpPr>
          <p:spPr bwMode="auto">
            <a:xfrm flipH="1">
              <a:off x="2736" y="182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436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20631" y="1183873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7" name="组合 436"/>
          <p:cNvGrpSpPr/>
          <p:nvPr/>
        </p:nvGrpSpPr>
        <p:grpSpPr>
          <a:xfrm>
            <a:off x="3830222" y="1175095"/>
            <a:ext cx="269620" cy="238001"/>
            <a:chOff x="2662978" y="2981333"/>
            <a:chExt cx="269620" cy="238001"/>
          </a:xfrm>
        </p:grpSpPr>
        <p:pic>
          <p:nvPicPr>
            <p:cNvPr id="438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9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40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41" name="组合 440"/>
          <p:cNvGrpSpPr/>
          <p:nvPr/>
        </p:nvGrpSpPr>
        <p:grpSpPr>
          <a:xfrm>
            <a:off x="3055415" y="1937437"/>
            <a:ext cx="269620" cy="238001"/>
            <a:chOff x="2662978" y="2981333"/>
            <a:chExt cx="269620" cy="238001"/>
          </a:xfrm>
        </p:grpSpPr>
        <p:pic>
          <p:nvPicPr>
            <p:cNvPr id="442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3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44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445" name="Picture 14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3340" y="1982587"/>
            <a:ext cx="169955" cy="2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6" name="组合 445"/>
          <p:cNvGrpSpPr/>
          <p:nvPr/>
        </p:nvGrpSpPr>
        <p:grpSpPr>
          <a:xfrm>
            <a:off x="4391403" y="1957481"/>
            <a:ext cx="269620" cy="238001"/>
            <a:chOff x="2662978" y="2981333"/>
            <a:chExt cx="269620" cy="238001"/>
          </a:xfrm>
        </p:grpSpPr>
        <p:pic>
          <p:nvPicPr>
            <p:cNvPr id="447" name="Picture 164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17531" y="2981333"/>
              <a:ext cx="169955" cy="23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8" name="Line 1644"/>
            <p:cNvSpPr>
              <a:spLocks noChangeShapeType="1"/>
            </p:cNvSpPr>
            <p:nvPr/>
          </p:nvSpPr>
          <p:spPr bwMode="auto">
            <a:xfrm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49" name="Line 1645"/>
            <p:cNvSpPr>
              <a:spLocks noChangeShapeType="1"/>
            </p:cNvSpPr>
            <p:nvPr/>
          </p:nvSpPr>
          <p:spPr bwMode="auto">
            <a:xfrm flipH="1">
              <a:off x="2662978" y="2981333"/>
              <a:ext cx="269620" cy="238001"/>
            </a:xfrm>
            <a:prstGeom prst="line">
              <a:avLst/>
            </a:prstGeom>
            <a:noFill/>
            <a:ln w="28575">
              <a:solidFill>
                <a:srgbClr val="AD4552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450" name="矩形 449"/>
          <p:cNvSpPr/>
          <p:nvPr/>
        </p:nvSpPr>
        <p:spPr>
          <a:xfrm>
            <a:off x="4451798" y="2178049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Commit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7373423" y="917403"/>
            <a:ext cx="1105017" cy="718409"/>
            <a:chOff x="7477696" y="2890574"/>
            <a:chExt cx="1105017" cy="718409"/>
          </a:xfrm>
        </p:grpSpPr>
        <p:sp>
          <p:nvSpPr>
            <p:cNvPr id="106" name="AutoShape 1831"/>
            <p:cNvSpPr>
              <a:spLocks noChangeArrowheads="1"/>
            </p:cNvSpPr>
            <p:nvPr/>
          </p:nvSpPr>
          <p:spPr bwMode="auto">
            <a:xfrm flipH="1">
              <a:off x="7477696" y="2925548"/>
              <a:ext cx="633659" cy="683435"/>
            </a:xfrm>
            <a:custGeom>
              <a:avLst/>
              <a:gdLst>
                <a:gd name="T0" fmla="*/ 167284 w 21600"/>
                <a:gd name="T1" fmla="*/ 873399 h 21600"/>
                <a:gd name="T2" fmla="*/ 465398 w 21600"/>
                <a:gd name="T3" fmla="*/ 934353 h 21600"/>
                <a:gd name="T4" fmla="*/ 240504 w 21600"/>
                <a:gd name="T5" fmla="*/ 784818 h 21600"/>
                <a:gd name="T6" fmla="*/ -109453 w 21600"/>
                <a:gd name="T7" fmla="*/ 611058 h 21600"/>
                <a:gd name="T8" fmla="*/ 31000 w 21600"/>
                <a:gd name="T9" fmla="*/ 398040 h 21600"/>
                <a:gd name="T10" fmla="*/ 236513 w 21600"/>
                <a:gd name="T11" fmla="*/ 54366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680" y="12325"/>
                  </a:moveTo>
                  <a:cubicBezTo>
                    <a:pt x="3395" y="16134"/>
                    <a:pt x="6662" y="18933"/>
                    <a:pt x="10535" y="19057"/>
                  </a:cubicBezTo>
                  <a:lnTo>
                    <a:pt x="10453" y="21594"/>
                  </a:lnTo>
                  <a:cubicBezTo>
                    <a:pt x="5391" y="21432"/>
                    <a:pt x="1121" y="17772"/>
                    <a:pt x="185" y="12794"/>
                  </a:cubicBezTo>
                  <a:lnTo>
                    <a:pt x="-2468" y="13293"/>
                  </a:lnTo>
                  <a:lnTo>
                    <a:pt x="699" y="8659"/>
                  </a:lnTo>
                  <a:lnTo>
                    <a:pt x="5333" y="11827"/>
                  </a:lnTo>
                  <a:lnTo>
                    <a:pt x="2680" y="12325"/>
                  </a:lnTo>
                  <a:close/>
                </a:path>
              </a:pathLst>
            </a:custGeom>
            <a:noFill/>
            <a:ln w="28575">
              <a:solidFill>
                <a:srgbClr val="4A4A4A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51" name="矩形 450"/>
            <p:cNvSpPr/>
            <p:nvPr/>
          </p:nvSpPr>
          <p:spPr>
            <a:xfrm>
              <a:off x="7944397" y="2890574"/>
              <a:ext cx="638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DONE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</p:grpSp>
      <p:grpSp>
        <p:nvGrpSpPr>
          <p:cNvPr id="453" name="组合 452"/>
          <p:cNvGrpSpPr/>
          <p:nvPr/>
        </p:nvGrpSpPr>
        <p:grpSpPr>
          <a:xfrm>
            <a:off x="7396307" y="1761109"/>
            <a:ext cx="1105017" cy="718409"/>
            <a:chOff x="7477696" y="2890574"/>
            <a:chExt cx="1105017" cy="718409"/>
          </a:xfrm>
        </p:grpSpPr>
        <p:sp>
          <p:nvSpPr>
            <p:cNvPr id="454" name="AutoShape 1831"/>
            <p:cNvSpPr>
              <a:spLocks noChangeArrowheads="1"/>
            </p:cNvSpPr>
            <p:nvPr/>
          </p:nvSpPr>
          <p:spPr bwMode="auto">
            <a:xfrm flipH="1">
              <a:off x="7477696" y="2925548"/>
              <a:ext cx="633659" cy="683435"/>
            </a:xfrm>
            <a:custGeom>
              <a:avLst/>
              <a:gdLst>
                <a:gd name="T0" fmla="*/ 167284 w 21600"/>
                <a:gd name="T1" fmla="*/ 873399 h 21600"/>
                <a:gd name="T2" fmla="*/ 465398 w 21600"/>
                <a:gd name="T3" fmla="*/ 934353 h 21600"/>
                <a:gd name="T4" fmla="*/ 240504 w 21600"/>
                <a:gd name="T5" fmla="*/ 784818 h 21600"/>
                <a:gd name="T6" fmla="*/ -109453 w 21600"/>
                <a:gd name="T7" fmla="*/ 611058 h 21600"/>
                <a:gd name="T8" fmla="*/ 31000 w 21600"/>
                <a:gd name="T9" fmla="*/ 398040 h 21600"/>
                <a:gd name="T10" fmla="*/ 236513 w 21600"/>
                <a:gd name="T11" fmla="*/ 54366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680" y="12325"/>
                  </a:moveTo>
                  <a:cubicBezTo>
                    <a:pt x="3395" y="16134"/>
                    <a:pt x="6662" y="18933"/>
                    <a:pt x="10535" y="19057"/>
                  </a:cubicBezTo>
                  <a:lnTo>
                    <a:pt x="10453" y="21594"/>
                  </a:lnTo>
                  <a:cubicBezTo>
                    <a:pt x="5391" y="21432"/>
                    <a:pt x="1121" y="17772"/>
                    <a:pt x="185" y="12794"/>
                  </a:cubicBezTo>
                  <a:lnTo>
                    <a:pt x="-2468" y="13293"/>
                  </a:lnTo>
                  <a:lnTo>
                    <a:pt x="699" y="8659"/>
                  </a:lnTo>
                  <a:lnTo>
                    <a:pt x="5333" y="11827"/>
                  </a:lnTo>
                  <a:lnTo>
                    <a:pt x="2680" y="12325"/>
                  </a:lnTo>
                  <a:close/>
                </a:path>
              </a:pathLst>
            </a:custGeom>
            <a:noFill/>
            <a:ln w="28575">
              <a:solidFill>
                <a:srgbClr val="4A4A4A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55" name="矩形 454"/>
            <p:cNvSpPr/>
            <p:nvPr/>
          </p:nvSpPr>
          <p:spPr>
            <a:xfrm>
              <a:off x="7944397" y="2890574"/>
              <a:ext cx="638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tabLst>
                  <a:tab pos="215900" algn="l"/>
                </a:tabLst>
              </a:pPr>
              <a:r>
                <a:rPr lang="en-US" altLang="zh-CN" sz="1400" dirty="0" smtClean="0">
                  <a:solidFill>
                    <a:srgbClr val="595959"/>
                  </a:solidFill>
                  <a:latin typeface="Trebuchet MS"/>
                  <a:cs typeface="Trebuchet MS"/>
                </a:rPr>
                <a:t>DONE</a:t>
              </a:r>
              <a:endParaRPr lang="en-US" altLang="zh-CN" sz="1400" dirty="0">
                <a:latin typeface="Trebuchet MS"/>
                <a:cs typeface="Trebuchet MS"/>
              </a:endParaRPr>
            </a:p>
          </p:txBody>
        </p:sp>
      </p:grpSp>
      <p:sp>
        <p:nvSpPr>
          <p:cNvPr id="192" name="object 5"/>
          <p:cNvSpPr txBox="1"/>
          <p:nvPr/>
        </p:nvSpPr>
        <p:spPr>
          <a:xfrm>
            <a:off x="943353" y="3746206"/>
            <a:ext cx="6896100" cy="1057982"/>
          </a:xfrm>
          <a:prstGeom prst="rect">
            <a:avLst/>
          </a:prstGeom>
          <a:solidFill>
            <a:srgbClr val="4A4A4A"/>
          </a:solidFill>
        </p:spPr>
        <p:txBody>
          <a:bodyPr vert="horz" wrap="square" lIns="0" tIns="723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70"/>
              </a:spcBef>
            </a:pPr>
            <a:r>
              <a:rPr lang="en-US" sz="2400" spc="25" dirty="0" smtClean="0">
                <a:solidFill>
                  <a:srgbClr val="A9C8C8"/>
                </a:solidFill>
                <a:latin typeface="Trebuchet MS"/>
                <a:cs typeface="Trebuchet MS"/>
              </a:rPr>
              <a:t>1. Multicore Scalability</a:t>
            </a:r>
            <a:endParaRPr sz="240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lang="en-US" altLang="zh-CN" sz="2000" spc="20" dirty="0" smtClean="0">
                <a:solidFill>
                  <a:srgbClr val="E77066"/>
                </a:solidFill>
                <a:latin typeface="Trebuchet MS"/>
                <a:cs typeface="Trebuchet MS"/>
              </a:rPr>
              <a:t>more transactions faces the serialization bottleneck when storing concurrently generated logs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93" name="object 6"/>
          <p:cNvSpPr txBox="1"/>
          <p:nvPr/>
        </p:nvSpPr>
        <p:spPr>
          <a:xfrm>
            <a:off x="943353" y="5008753"/>
            <a:ext cx="6896100" cy="1161215"/>
          </a:xfrm>
          <a:prstGeom prst="rect">
            <a:avLst/>
          </a:prstGeom>
          <a:solidFill>
            <a:srgbClr val="4A4A4A"/>
          </a:solidFill>
        </p:spPr>
        <p:txBody>
          <a:bodyPr vert="horz" wrap="square" lIns="0" tIns="5270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415"/>
              </a:spcBef>
            </a:pPr>
            <a:r>
              <a:rPr lang="en-US" sz="2400" spc="-15" dirty="0" smtClean="0">
                <a:solidFill>
                  <a:srgbClr val="FBE59E"/>
                </a:solidFill>
                <a:latin typeface="Trebuchet MS"/>
                <a:cs typeface="Trebuchet MS"/>
              </a:rPr>
              <a:t> 2. Synchronous I/O Delay</a:t>
            </a:r>
            <a:r>
              <a:rPr sz="2400" spc="-5" dirty="0" smtClean="0">
                <a:solidFill>
                  <a:srgbClr val="FBE59E"/>
                </a:solidFill>
                <a:latin typeface="Trebuchet MS"/>
                <a:cs typeface="Trebuchet MS"/>
              </a:rPr>
              <a:t>:</a:t>
            </a:r>
            <a:endParaRPr sz="2400" dirty="0">
              <a:latin typeface="Trebuchet MS"/>
              <a:cs typeface="Trebuchet MS"/>
            </a:endParaRPr>
          </a:p>
          <a:p>
            <a:pPr marR="635">
              <a:lnSpc>
                <a:spcPct val="100000"/>
              </a:lnSpc>
              <a:spcBef>
                <a:spcPts val="20"/>
              </a:spcBef>
            </a:pPr>
            <a:r>
              <a:rPr lang="en-US" sz="2400" spc="5" dirty="0" smtClean="0">
                <a:solidFill>
                  <a:srgbClr val="C2D69C"/>
                </a:solidFill>
                <a:latin typeface="Trebuchet MS"/>
                <a:cs typeface="Trebuchet MS"/>
              </a:rPr>
              <a:t>flushing a log buffer to stable storage by the WAL protocol incurs synchronous I/O delay</a:t>
            </a:r>
            <a:r>
              <a:rPr sz="2400" dirty="0" smtClean="0">
                <a:solidFill>
                  <a:srgbClr val="C2D69C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98" name="object 81"/>
          <p:cNvSpPr/>
          <p:nvPr/>
        </p:nvSpPr>
        <p:spPr>
          <a:xfrm>
            <a:off x="1743810" y="2648776"/>
            <a:ext cx="342900" cy="304800"/>
          </a:xfrm>
          <a:custGeom>
            <a:avLst/>
            <a:gdLst/>
            <a:ahLst/>
            <a:cxnLst/>
            <a:rect l="l" t="t" r="r" b="b"/>
            <a:pathLst>
              <a:path w="342900" h="304800">
                <a:moveTo>
                  <a:pt x="171450" y="0"/>
                </a:moveTo>
                <a:lnTo>
                  <a:pt x="125871" y="5444"/>
                </a:lnTo>
                <a:lnTo>
                  <a:pt x="84915" y="20808"/>
                </a:lnTo>
                <a:lnTo>
                  <a:pt x="50215" y="44638"/>
                </a:lnTo>
                <a:lnTo>
                  <a:pt x="23407" y="75483"/>
                </a:lnTo>
                <a:lnTo>
                  <a:pt x="6124" y="111887"/>
                </a:lnTo>
                <a:lnTo>
                  <a:pt x="0" y="152400"/>
                </a:lnTo>
                <a:lnTo>
                  <a:pt x="6124" y="192912"/>
                </a:lnTo>
                <a:lnTo>
                  <a:pt x="23407" y="229316"/>
                </a:lnTo>
                <a:lnTo>
                  <a:pt x="50215" y="260161"/>
                </a:lnTo>
                <a:lnTo>
                  <a:pt x="84915" y="283991"/>
                </a:lnTo>
                <a:lnTo>
                  <a:pt x="125871" y="299355"/>
                </a:lnTo>
                <a:lnTo>
                  <a:pt x="171450" y="304800"/>
                </a:lnTo>
                <a:lnTo>
                  <a:pt x="217028" y="299355"/>
                </a:lnTo>
                <a:lnTo>
                  <a:pt x="257984" y="283991"/>
                </a:lnTo>
                <a:lnTo>
                  <a:pt x="292684" y="260161"/>
                </a:lnTo>
                <a:lnTo>
                  <a:pt x="319492" y="229316"/>
                </a:lnTo>
                <a:lnTo>
                  <a:pt x="336775" y="192912"/>
                </a:lnTo>
                <a:lnTo>
                  <a:pt x="342900" y="152400"/>
                </a:lnTo>
                <a:lnTo>
                  <a:pt x="336775" y="111887"/>
                </a:lnTo>
                <a:lnTo>
                  <a:pt x="319492" y="75483"/>
                </a:lnTo>
                <a:lnTo>
                  <a:pt x="292684" y="44638"/>
                </a:lnTo>
                <a:lnTo>
                  <a:pt x="257984" y="20808"/>
                </a:lnTo>
                <a:lnTo>
                  <a:pt x="217028" y="5444"/>
                </a:lnTo>
                <a:lnTo>
                  <a:pt x="171450" y="0"/>
                </a:lnTo>
                <a:close/>
              </a:path>
            </a:pathLst>
          </a:custGeom>
          <a:solidFill>
            <a:srgbClr val="AD4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82"/>
          <p:cNvSpPr txBox="1"/>
          <p:nvPr/>
        </p:nvSpPr>
        <p:spPr>
          <a:xfrm>
            <a:off x="1837739" y="2634971"/>
            <a:ext cx="1587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0F0EA"/>
                </a:solidFill>
                <a:latin typeface="Trebuchet MS"/>
                <a:cs typeface="Trebuchet MS"/>
              </a:rPr>
              <a:t>1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00" name="object 83"/>
          <p:cNvSpPr/>
          <p:nvPr/>
        </p:nvSpPr>
        <p:spPr>
          <a:xfrm>
            <a:off x="5111464" y="1687354"/>
            <a:ext cx="342900" cy="317500"/>
          </a:xfrm>
          <a:custGeom>
            <a:avLst/>
            <a:gdLst/>
            <a:ahLst/>
            <a:cxnLst/>
            <a:rect l="l" t="t" r="r" b="b"/>
            <a:pathLst>
              <a:path w="342900" h="317500">
                <a:moveTo>
                  <a:pt x="171450" y="0"/>
                </a:moveTo>
                <a:lnTo>
                  <a:pt x="125871" y="5670"/>
                </a:lnTo>
                <a:lnTo>
                  <a:pt x="84915" y="21672"/>
                </a:lnTo>
                <a:lnTo>
                  <a:pt x="50215" y="46494"/>
                </a:lnTo>
                <a:lnTo>
                  <a:pt x="23407" y="78623"/>
                </a:lnTo>
                <a:lnTo>
                  <a:pt x="6124" y="116546"/>
                </a:lnTo>
                <a:lnTo>
                  <a:pt x="0" y="158750"/>
                </a:lnTo>
                <a:lnTo>
                  <a:pt x="6124" y="200953"/>
                </a:lnTo>
                <a:lnTo>
                  <a:pt x="23407" y="238876"/>
                </a:lnTo>
                <a:lnTo>
                  <a:pt x="50215" y="271005"/>
                </a:lnTo>
                <a:lnTo>
                  <a:pt x="84915" y="295827"/>
                </a:lnTo>
                <a:lnTo>
                  <a:pt x="125871" y="311829"/>
                </a:lnTo>
                <a:lnTo>
                  <a:pt x="171450" y="317500"/>
                </a:lnTo>
                <a:lnTo>
                  <a:pt x="217028" y="311829"/>
                </a:lnTo>
                <a:lnTo>
                  <a:pt x="257984" y="295827"/>
                </a:lnTo>
                <a:lnTo>
                  <a:pt x="292684" y="271005"/>
                </a:lnTo>
                <a:lnTo>
                  <a:pt x="319492" y="238876"/>
                </a:lnTo>
                <a:lnTo>
                  <a:pt x="336775" y="200953"/>
                </a:lnTo>
                <a:lnTo>
                  <a:pt x="342900" y="158750"/>
                </a:lnTo>
                <a:lnTo>
                  <a:pt x="336775" y="116546"/>
                </a:lnTo>
                <a:lnTo>
                  <a:pt x="319492" y="78623"/>
                </a:lnTo>
                <a:lnTo>
                  <a:pt x="292684" y="46494"/>
                </a:lnTo>
                <a:lnTo>
                  <a:pt x="257984" y="21672"/>
                </a:lnTo>
                <a:lnTo>
                  <a:pt x="217028" y="5670"/>
                </a:lnTo>
                <a:lnTo>
                  <a:pt x="171450" y="0"/>
                </a:lnTo>
                <a:close/>
              </a:path>
            </a:pathLst>
          </a:custGeom>
          <a:solidFill>
            <a:srgbClr val="AD4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84"/>
          <p:cNvSpPr txBox="1"/>
          <p:nvPr/>
        </p:nvSpPr>
        <p:spPr>
          <a:xfrm>
            <a:off x="5202268" y="1681372"/>
            <a:ext cx="1587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0F0EA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325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3" grpId="0" animBg="1"/>
      <p:bldP spid="198" grpId="0" animBg="1"/>
      <p:bldP spid="2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0810" y="6492875"/>
            <a:ext cx="2057400" cy="365125"/>
          </a:xfrm>
        </p:spPr>
        <p:txBody>
          <a:bodyPr/>
          <a:lstStyle/>
          <a:p>
            <a:fld id="{12DFAB74-AF77-42F3-A9B9-5F139481926E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93982" y="6492875"/>
            <a:ext cx="2057400" cy="365125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01427" y="2750401"/>
            <a:ext cx="7387016" cy="6665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SCALABLE LOGGING FOR MULTICORES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object 3"/>
          <p:cNvSpPr/>
          <p:nvPr/>
        </p:nvSpPr>
        <p:spPr>
          <a:xfrm flipV="1">
            <a:off x="477921" y="3271988"/>
            <a:ext cx="7150100" cy="45719"/>
          </a:xfrm>
          <a:custGeom>
            <a:avLst/>
            <a:gdLst/>
            <a:ahLst/>
            <a:cxnLst/>
            <a:rect l="l" t="t" r="r" b="b"/>
            <a:pathLst>
              <a:path w="7886700">
                <a:moveTo>
                  <a:pt x="0" y="0"/>
                </a:moveTo>
                <a:lnTo>
                  <a:pt x="7886700" y="0"/>
                </a:lnTo>
              </a:path>
            </a:pathLst>
          </a:custGeom>
          <a:ln w="5080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00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右箭头 29"/>
          <p:cNvSpPr/>
          <p:nvPr/>
        </p:nvSpPr>
        <p:spPr>
          <a:xfrm rot="10800000" flipH="1">
            <a:off x="3084108" y="4410865"/>
            <a:ext cx="574174" cy="1080600"/>
          </a:xfrm>
          <a:prstGeom prst="bentArrow">
            <a:avLst/>
          </a:prstGeom>
          <a:solidFill>
            <a:srgbClr val="CE9098"/>
          </a:solidFill>
          <a:ln>
            <a:solidFill>
              <a:srgbClr val="CE9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7780933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OVERALL ARICHITECTURE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95" name="object 3"/>
          <p:cNvSpPr txBox="1"/>
          <p:nvPr/>
        </p:nvSpPr>
        <p:spPr>
          <a:xfrm>
            <a:off x="518611" y="885599"/>
            <a:ext cx="77698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Multicore Scalability: LSN allocation is done by using the atomic </a:t>
            </a:r>
            <a:r>
              <a:rPr lang="en-US" sz="2400" i="1" spc="-10" dirty="0" smtClean="0">
                <a:solidFill>
                  <a:srgbClr val="AD4552"/>
                </a:solidFill>
                <a:latin typeface="Trebuchet MS"/>
                <a:cs typeface="Trebuchet MS"/>
              </a:rPr>
              <a:t>fetch-add</a:t>
            </a: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instruction.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Synchronous I/O delay: using </a:t>
            </a:r>
            <a:r>
              <a:rPr lang="en-US" sz="2400" spc="-10" dirty="0" smtClean="0">
                <a:solidFill>
                  <a:srgbClr val="AD4552"/>
                </a:solidFill>
                <a:latin typeface="Trebuchet MS"/>
                <a:cs typeface="Trebuchet MS"/>
              </a:rPr>
              <a:t>latency-hiding</a:t>
            </a: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 techniques </a:t>
            </a:r>
          </a:p>
        </p:txBody>
      </p:sp>
      <p:sp>
        <p:nvSpPr>
          <p:cNvPr id="223" name="object 29"/>
          <p:cNvSpPr/>
          <p:nvPr/>
        </p:nvSpPr>
        <p:spPr>
          <a:xfrm>
            <a:off x="1524870" y="4054096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4" name="Group 1620"/>
          <p:cNvGrpSpPr>
            <a:grpSpLocks/>
          </p:cNvGrpSpPr>
          <p:nvPr/>
        </p:nvGrpSpPr>
        <p:grpSpPr bwMode="auto">
          <a:xfrm rot="5400000">
            <a:off x="4631113" y="2679323"/>
            <a:ext cx="481541" cy="176863"/>
            <a:chOff x="1119" y="2928"/>
            <a:chExt cx="415" cy="143"/>
          </a:xfrm>
        </p:grpSpPr>
        <p:grpSp>
          <p:nvGrpSpPr>
            <p:cNvPr id="225" name="Group 1621"/>
            <p:cNvGrpSpPr>
              <a:grpSpLocks noChangeAspect="1"/>
            </p:cNvGrpSpPr>
            <p:nvPr/>
          </p:nvGrpSpPr>
          <p:grpSpPr bwMode="auto">
            <a:xfrm flipH="1">
              <a:off x="1119" y="2928"/>
              <a:ext cx="59" cy="143"/>
              <a:chOff x="1296" y="2161"/>
              <a:chExt cx="658" cy="563"/>
            </a:xfrm>
          </p:grpSpPr>
          <p:sp>
            <p:nvSpPr>
              <p:cNvPr id="244" name="Arc 1622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5" name="Arc 1623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26" name="Group 1624"/>
            <p:cNvGrpSpPr>
              <a:grpSpLocks noChangeAspect="1"/>
            </p:cNvGrpSpPr>
            <p:nvPr/>
          </p:nvGrpSpPr>
          <p:grpSpPr bwMode="auto">
            <a:xfrm>
              <a:off x="1174" y="2928"/>
              <a:ext cx="59" cy="143"/>
              <a:chOff x="1296" y="2161"/>
              <a:chExt cx="658" cy="563"/>
            </a:xfrm>
          </p:grpSpPr>
          <p:sp>
            <p:nvSpPr>
              <p:cNvPr id="242" name="Arc 1625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3" name="Arc 1626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27" name="Group 1627"/>
            <p:cNvGrpSpPr>
              <a:grpSpLocks noChangeAspect="1"/>
            </p:cNvGrpSpPr>
            <p:nvPr/>
          </p:nvGrpSpPr>
          <p:grpSpPr bwMode="auto">
            <a:xfrm flipH="1">
              <a:off x="1236" y="2928"/>
              <a:ext cx="59" cy="143"/>
              <a:chOff x="1296" y="2161"/>
              <a:chExt cx="658" cy="563"/>
            </a:xfrm>
          </p:grpSpPr>
          <p:sp>
            <p:nvSpPr>
              <p:cNvPr id="240" name="Arc 1628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1" name="Arc 1629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28" name="Group 1630"/>
            <p:cNvGrpSpPr>
              <a:grpSpLocks noChangeAspect="1"/>
            </p:cNvGrpSpPr>
            <p:nvPr/>
          </p:nvGrpSpPr>
          <p:grpSpPr bwMode="auto">
            <a:xfrm>
              <a:off x="1293" y="2928"/>
              <a:ext cx="59" cy="143"/>
              <a:chOff x="1296" y="2161"/>
              <a:chExt cx="658" cy="563"/>
            </a:xfrm>
          </p:grpSpPr>
          <p:sp>
            <p:nvSpPr>
              <p:cNvPr id="238" name="Arc 1631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9" name="Arc 1632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29" name="Group 1633"/>
            <p:cNvGrpSpPr>
              <a:grpSpLocks noChangeAspect="1"/>
            </p:cNvGrpSpPr>
            <p:nvPr/>
          </p:nvGrpSpPr>
          <p:grpSpPr bwMode="auto">
            <a:xfrm flipH="1">
              <a:off x="1358" y="2928"/>
              <a:ext cx="59" cy="143"/>
              <a:chOff x="1296" y="2161"/>
              <a:chExt cx="658" cy="563"/>
            </a:xfrm>
          </p:grpSpPr>
          <p:sp>
            <p:nvSpPr>
              <p:cNvPr id="236" name="Arc 1634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7" name="Arc 1635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30" name="Group 1636"/>
            <p:cNvGrpSpPr>
              <a:grpSpLocks noChangeAspect="1"/>
            </p:cNvGrpSpPr>
            <p:nvPr/>
          </p:nvGrpSpPr>
          <p:grpSpPr bwMode="auto">
            <a:xfrm>
              <a:off x="1413" y="2928"/>
              <a:ext cx="59" cy="143"/>
              <a:chOff x="1296" y="2161"/>
              <a:chExt cx="658" cy="563"/>
            </a:xfrm>
          </p:grpSpPr>
          <p:sp>
            <p:nvSpPr>
              <p:cNvPr id="234" name="Arc 1637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5" name="Arc 1638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31" name="Group 1639"/>
            <p:cNvGrpSpPr>
              <a:grpSpLocks noChangeAspect="1"/>
            </p:cNvGrpSpPr>
            <p:nvPr/>
          </p:nvGrpSpPr>
          <p:grpSpPr bwMode="auto">
            <a:xfrm flipH="1">
              <a:off x="1475" y="2928"/>
              <a:ext cx="59" cy="143"/>
              <a:chOff x="1296" y="2161"/>
              <a:chExt cx="658" cy="563"/>
            </a:xfrm>
          </p:grpSpPr>
          <p:sp>
            <p:nvSpPr>
              <p:cNvPr id="232" name="Arc 1640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3" name="Arc 1641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46" name="Group 1620"/>
          <p:cNvGrpSpPr>
            <a:grpSpLocks/>
          </p:cNvGrpSpPr>
          <p:nvPr/>
        </p:nvGrpSpPr>
        <p:grpSpPr bwMode="auto">
          <a:xfrm rot="5400000">
            <a:off x="5044439" y="2674160"/>
            <a:ext cx="481541" cy="176863"/>
            <a:chOff x="1119" y="2928"/>
            <a:chExt cx="415" cy="143"/>
          </a:xfrm>
        </p:grpSpPr>
        <p:grpSp>
          <p:nvGrpSpPr>
            <p:cNvPr id="247" name="Group 1621"/>
            <p:cNvGrpSpPr>
              <a:grpSpLocks noChangeAspect="1"/>
            </p:cNvGrpSpPr>
            <p:nvPr/>
          </p:nvGrpSpPr>
          <p:grpSpPr bwMode="auto">
            <a:xfrm flipH="1">
              <a:off x="1119" y="2928"/>
              <a:ext cx="59" cy="143"/>
              <a:chOff x="1296" y="2161"/>
              <a:chExt cx="658" cy="563"/>
            </a:xfrm>
          </p:grpSpPr>
          <p:sp>
            <p:nvSpPr>
              <p:cNvPr id="266" name="Arc 1622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7" name="Arc 1623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8" name="Group 1624"/>
            <p:cNvGrpSpPr>
              <a:grpSpLocks noChangeAspect="1"/>
            </p:cNvGrpSpPr>
            <p:nvPr/>
          </p:nvGrpSpPr>
          <p:grpSpPr bwMode="auto">
            <a:xfrm>
              <a:off x="1174" y="2928"/>
              <a:ext cx="59" cy="143"/>
              <a:chOff x="1296" y="2161"/>
              <a:chExt cx="658" cy="563"/>
            </a:xfrm>
          </p:grpSpPr>
          <p:sp>
            <p:nvSpPr>
              <p:cNvPr id="264" name="Arc 1625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5" name="Arc 1626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9" name="Group 1627"/>
            <p:cNvGrpSpPr>
              <a:grpSpLocks noChangeAspect="1"/>
            </p:cNvGrpSpPr>
            <p:nvPr/>
          </p:nvGrpSpPr>
          <p:grpSpPr bwMode="auto">
            <a:xfrm flipH="1">
              <a:off x="1236" y="2928"/>
              <a:ext cx="59" cy="143"/>
              <a:chOff x="1296" y="2161"/>
              <a:chExt cx="658" cy="563"/>
            </a:xfrm>
          </p:grpSpPr>
          <p:sp>
            <p:nvSpPr>
              <p:cNvPr id="262" name="Arc 1628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3" name="Arc 1629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50" name="Group 1630"/>
            <p:cNvGrpSpPr>
              <a:grpSpLocks noChangeAspect="1"/>
            </p:cNvGrpSpPr>
            <p:nvPr/>
          </p:nvGrpSpPr>
          <p:grpSpPr bwMode="auto">
            <a:xfrm>
              <a:off x="1293" y="2928"/>
              <a:ext cx="59" cy="143"/>
              <a:chOff x="1296" y="2161"/>
              <a:chExt cx="658" cy="563"/>
            </a:xfrm>
          </p:grpSpPr>
          <p:sp>
            <p:nvSpPr>
              <p:cNvPr id="260" name="Arc 1631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1" name="Arc 1632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51" name="Group 1633"/>
            <p:cNvGrpSpPr>
              <a:grpSpLocks noChangeAspect="1"/>
            </p:cNvGrpSpPr>
            <p:nvPr/>
          </p:nvGrpSpPr>
          <p:grpSpPr bwMode="auto">
            <a:xfrm flipH="1">
              <a:off x="1358" y="2928"/>
              <a:ext cx="59" cy="143"/>
              <a:chOff x="1296" y="2161"/>
              <a:chExt cx="658" cy="563"/>
            </a:xfrm>
          </p:grpSpPr>
          <p:sp>
            <p:nvSpPr>
              <p:cNvPr id="258" name="Arc 1634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9" name="Arc 1635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52" name="Group 1636"/>
            <p:cNvGrpSpPr>
              <a:grpSpLocks noChangeAspect="1"/>
            </p:cNvGrpSpPr>
            <p:nvPr/>
          </p:nvGrpSpPr>
          <p:grpSpPr bwMode="auto">
            <a:xfrm>
              <a:off x="1413" y="2928"/>
              <a:ext cx="59" cy="143"/>
              <a:chOff x="1296" y="2161"/>
              <a:chExt cx="658" cy="563"/>
            </a:xfrm>
          </p:grpSpPr>
          <p:sp>
            <p:nvSpPr>
              <p:cNvPr id="256" name="Arc 1637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7" name="Arc 1638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53" name="Group 1639"/>
            <p:cNvGrpSpPr>
              <a:grpSpLocks noChangeAspect="1"/>
            </p:cNvGrpSpPr>
            <p:nvPr/>
          </p:nvGrpSpPr>
          <p:grpSpPr bwMode="auto">
            <a:xfrm flipH="1">
              <a:off x="1475" y="2928"/>
              <a:ext cx="59" cy="143"/>
              <a:chOff x="1296" y="2161"/>
              <a:chExt cx="658" cy="563"/>
            </a:xfrm>
          </p:grpSpPr>
          <p:sp>
            <p:nvSpPr>
              <p:cNvPr id="254" name="Arc 1640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5" name="Arc 1641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l-G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68" name="Group 1620"/>
          <p:cNvGrpSpPr>
            <a:grpSpLocks/>
          </p:cNvGrpSpPr>
          <p:nvPr/>
        </p:nvGrpSpPr>
        <p:grpSpPr bwMode="auto">
          <a:xfrm rot="5400000">
            <a:off x="6219518" y="2674160"/>
            <a:ext cx="481541" cy="176863"/>
            <a:chOff x="1119" y="2928"/>
            <a:chExt cx="415" cy="143"/>
          </a:xfrm>
        </p:grpSpPr>
        <p:grpSp>
          <p:nvGrpSpPr>
            <p:cNvPr id="269" name="Group 1621"/>
            <p:cNvGrpSpPr>
              <a:grpSpLocks noChangeAspect="1"/>
            </p:cNvGrpSpPr>
            <p:nvPr/>
          </p:nvGrpSpPr>
          <p:grpSpPr bwMode="auto">
            <a:xfrm flipH="1">
              <a:off x="1119" y="2928"/>
              <a:ext cx="59" cy="143"/>
              <a:chOff x="1296" y="2161"/>
              <a:chExt cx="658" cy="563"/>
            </a:xfrm>
          </p:grpSpPr>
          <p:sp>
            <p:nvSpPr>
              <p:cNvPr id="460" name="Arc 1622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1" name="Arc 1623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70" name="Group 1624"/>
            <p:cNvGrpSpPr>
              <a:grpSpLocks noChangeAspect="1"/>
            </p:cNvGrpSpPr>
            <p:nvPr/>
          </p:nvGrpSpPr>
          <p:grpSpPr bwMode="auto">
            <a:xfrm>
              <a:off x="1174" y="2928"/>
              <a:ext cx="59" cy="143"/>
              <a:chOff x="1296" y="2161"/>
              <a:chExt cx="658" cy="563"/>
            </a:xfrm>
          </p:grpSpPr>
          <p:sp>
            <p:nvSpPr>
              <p:cNvPr id="458" name="Arc 1625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9" name="Arc 1626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71" name="Group 1627"/>
            <p:cNvGrpSpPr>
              <a:grpSpLocks noChangeAspect="1"/>
            </p:cNvGrpSpPr>
            <p:nvPr/>
          </p:nvGrpSpPr>
          <p:grpSpPr bwMode="auto">
            <a:xfrm flipH="1">
              <a:off x="1236" y="2928"/>
              <a:ext cx="59" cy="143"/>
              <a:chOff x="1296" y="2161"/>
              <a:chExt cx="658" cy="563"/>
            </a:xfrm>
          </p:grpSpPr>
          <p:sp>
            <p:nvSpPr>
              <p:cNvPr id="456" name="Arc 1628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7" name="Arc 1629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72" name="Group 1630"/>
            <p:cNvGrpSpPr>
              <a:grpSpLocks noChangeAspect="1"/>
            </p:cNvGrpSpPr>
            <p:nvPr/>
          </p:nvGrpSpPr>
          <p:grpSpPr bwMode="auto">
            <a:xfrm>
              <a:off x="1293" y="2928"/>
              <a:ext cx="59" cy="143"/>
              <a:chOff x="1296" y="2161"/>
              <a:chExt cx="658" cy="563"/>
            </a:xfrm>
          </p:grpSpPr>
          <p:sp>
            <p:nvSpPr>
              <p:cNvPr id="414" name="Arc 1631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2" name="Arc 1632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73" name="Group 1633"/>
            <p:cNvGrpSpPr>
              <a:grpSpLocks noChangeAspect="1"/>
            </p:cNvGrpSpPr>
            <p:nvPr/>
          </p:nvGrpSpPr>
          <p:grpSpPr bwMode="auto">
            <a:xfrm flipH="1">
              <a:off x="1358" y="2928"/>
              <a:ext cx="59" cy="143"/>
              <a:chOff x="1296" y="2161"/>
              <a:chExt cx="658" cy="563"/>
            </a:xfrm>
          </p:grpSpPr>
          <p:sp>
            <p:nvSpPr>
              <p:cNvPr id="280" name="Arc 1634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1" name="Arc 1635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74" name="Group 1636"/>
            <p:cNvGrpSpPr>
              <a:grpSpLocks noChangeAspect="1"/>
            </p:cNvGrpSpPr>
            <p:nvPr/>
          </p:nvGrpSpPr>
          <p:grpSpPr bwMode="auto">
            <a:xfrm>
              <a:off x="1413" y="2928"/>
              <a:ext cx="59" cy="143"/>
              <a:chOff x="1296" y="2161"/>
              <a:chExt cx="658" cy="563"/>
            </a:xfrm>
          </p:grpSpPr>
          <p:sp>
            <p:nvSpPr>
              <p:cNvPr id="278" name="Arc 1637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9" name="Arc 1638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75" name="Group 1639"/>
            <p:cNvGrpSpPr>
              <a:grpSpLocks noChangeAspect="1"/>
            </p:cNvGrpSpPr>
            <p:nvPr/>
          </p:nvGrpSpPr>
          <p:grpSpPr bwMode="auto">
            <a:xfrm flipH="1">
              <a:off x="1475" y="2928"/>
              <a:ext cx="59" cy="143"/>
              <a:chOff x="1296" y="2161"/>
              <a:chExt cx="658" cy="563"/>
            </a:xfrm>
          </p:grpSpPr>
          <p:sp>
            <p:nvSpPr>
              <p:cNvPr id="276" name="Arc 1640"/>
              <p:cNvSpPr>
                <a:spLocks noChangeAspect="1"/>
              </p:cNvSpPr>
              <p:nvPr/>
            </p:nvSpPr>
            <p:spPr bwMode="auto">
              <a:xfrm flipV="1">
                <a:off x="1296" y="2161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7" name="Arc 1641"/>
              <p:cNvSpPr>
                <a:spLocks noChangeAspect="1"/>
              </p:cNvSpPr>
              <p:nvPr/>
            </p:nvSpPr>
            <p:spPr bwMode="auto">
              <a:xfrm rot="10800000" flipV="1">
                <a:off x="1620" y="2292"/>
                <a:ext cx="334" cy="432"/>
              </a:xfrm>
              <a:custGeom>
                <a:avLst/>
                <a:gdLst>
                  <a:gd name="T0" fmla="*/ 0 w 16616"/>
                  <a:gd name="T1" fmla="*/ 0 h 21600"/>
                  <a:gd name="T2" fmla="*/ 334 w 16616"/>
                  <a:gd name="T3" fmla="*/ 156 h 21600"/>
                  <a:gd name="T4" fmla="*/ 0 w 16616"/>
                  <a:gd name="T5" fmla="*/ 432 h 21600"/>
                  <a:gd name="T6" fmla="*/ 0 60000 65536"/>
                  <a:gd name="T7" fmla="*/ 0 60000 65536"/>
                  <a:gd name="T8" fmla="*/ 0 60000 65536"/>
                  <a:gd name="T9" fmla="*/ 0 w 16616"/>
                  <a:gd name="T10" fmla="*/ 0 h 21600"/>
                  <a:gd name="T11" fmla="*/ 16616 w 166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16" h="21600" fill="none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</a:path>
                  <a:path w="16616" h="21600" stroke="0" extrusionOk="0">
                    <a:moveTo>
                      <a:pt x="-1" y="0"/>
                    </a:moveTo>
                    <a:cubicBezTo>
                      <a:pt x="6422" y="0"/>
                      <a:pt x="12512" y="2858"/>
                      <a:pt x="16616" y="77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4A4A4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462" name="矩形 461"/>
          <p:cNvSpPr/>
          <p:nvPr/>
        </p:nvSpPr>
        <p:spPr>
          <a:xfrm>
            <a:off x="5336821" y="2620531"/>
            <a:ext cx="106631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DB threads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463" name="矩形 462"/>
          <p:cNvSpPr/>
          <p:nvPr/>
        </p:nvSpPr>
        <p:spPr>
          <a:xfrm>
            <a:off x="4697672" y="2155510"/>
            <a:ext cx="3808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pc="-10" dirty="0">
                <a:solidFill>
                  <a:srgbClr val="595959"/>
                </a:solidFill>
                <a:latin typeface="Trebuchet MS"/>
                <a:cs typeface="Trebuchet MS"/>
              </a:rPr>
              <a:t>T1</a:t>
            </a:r>
            <a:endParaRPr lang="zh-CN" altLang="en-US" sz="1400" dirty="0"/>
          </a:p>
        </p:txBody>
      </p:sp>
      <p:sp>
        <p:nvSpPr>
          <p:cNvPr id="464" name="object 6"/>
          <p:cNvSpPr txBox="1"/>
          <p:nvPr/>
        </p:nvSpPr>
        <p:spPr>
          <a:xfrm>
            <a:off x="4552950" y="3260369"/>
            <a:ext cx="2316296" cy="331501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2349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85"/>
              </a:spcBef>
            </a:pPr>
            <a:r>
              <a:rPr lang="en-US" sz="2000" spc="-20" dirty="0" smtClean="0">
                <a:solidFill>
                  <a:srgbClr val="FBE59E"/>
                </a:solidFill>
                <a:latin typeface="Trebuchet MS"/>
                <a:cs typeface="Trebuchet MS"/>
              </a:rPr>
              <a:t>   ELEDA    APIs</a:t>
            </a:r>
            <a:endParaRPr sz="2000" dirty="0">
              <a:latin typeface="Trebuchet MS"/>
              <a:cs typeface="Trebuchet MS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862764" y="3062281"/>
            <a:ext cx="4511" cy="141371"/>
          </a:xfrm>
          <a:prstGeom prst="straightConnector1">
            <a:avLst/>
          </a:prstGeom>
          <a:ln w="19050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箭头连接符 464"/>
          <p:cNvCxnSpPr/>
          <p:nvPr/>
        </p:nvCxnSpPr>
        <p:spPr>
          <a:xfrm flipH="1">
            <a:off x="5281864" y="3062281"/>
            <a:ext cx="4511" cy="141371"/>
          </a:xfrm>
          <a:prstGeom prst="straightConnector1">
            <a:avLst/>
          </a:prstGeom>
          <a:ln w="19050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箭头连接符 465"/>
          <p:cNvCxnSpPr/>
          <p:nvPr/>
        </p:nvCxnSpPr>
        <p:spPr>
          <a:xfrm flipH="1">
            <a:off x="6472489" y="3062281"/>
            <a:ext cx="4511" cy="141371"/>
          </a:xfrm>
          <a:prstGeom prst="straightConnector1">
            <a:avLst/>
          </a:prstGeom>
          <a:ln w="19050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object 29"/>
          <p:cNvSpPr/>
          <p:nvPr/>
        </p:nvSpPr>
        <p:spPr>
          <a:xfrm>
            <a:off x="3197790" y="4060574"/>
            <a:ext cx="446634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pct75">
            <a:fgClr>
              <a:srgbClr val="A9C8C7"/>
            </a:fgClr>
            <a:bgClr>
              <a:schemeClr val="bg1">
                <a:lumMod val="50000"/>
              </a:schemeClr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29"/>
          <p:cNvSpPr/>
          <p:nvPr/>
        </p:nvSpPr>
        <p:spPr>
          <a:xfrm>
            <a:off x="1943100" y="4054096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29"/>
          <p:cNvSpPr/>
          <p:nvPr/>
        </p:nvSpPr>
        <p:spPr>
          <a:xfrm>
            <a:off x="2361330" y="4054096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2" name="object 29"/>
          <p:cNvSpPr/>
          <p:nvPr/>
        </p:nvSpPr>
        <p:spPr>
          <a:xfrm>
            <a:off x="2793762" y="4054095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3" name="object 29"/>
          <p:cNvSpPr/>
          <p:nvPr/>
        </p:nvSpPr>
        <p:spPr>
          <a:xfrm>
            <a:off x="3644751" y="4060574"/>
            <a:ext cx="446634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pct75">
            <a:fgClr>
              <a:srgbClr val="A9C8C7"/>
            </a:fgClr>
            <a:bgClr>
              <a:schemeClr val="bg1">
                <a:lumMod val="50000"/>
              </a:schemeClr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29"/>
          <p:cNvSpPr/>
          <p:nvPr/>
        </p:nvSpPr>
        <p:spPr>
          <a:xfrm>
            <a:off x="4091712" y="4060574"/>
            <a:ext cx="467148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pct75">
            <a:fgClr>
              <a:srgbClr val="A9C8C7"/>
            </a:fgClr>
            <a:bgClr>
              <a:schemeClr val="bg1">
                <a:lumMod val="50000"/>
              </a:schemeClr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29"/>
          <p:cNvSpPr/>
          <p:nvPr/>
        </p:nvSpPr>
        <p:spPr>
          <a:xfrm>
            <a:off x="4558859" y="4060574"/>
            <a:ext cx="613215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lgConfetti">
            <a:fgClr>
              <a:srgbClr val="C6C1B9"/>
            </a:fgClr>
            <a:bgClr>
              <a:schemeClr val="bg1"/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29"/>
          <p:cNvSpPr/>
          <p:nvPr/>
        </p:nvSpPr>
        <p:spPr>
          <a:xfrm>
            <a:off x="5168786" y="4060574"/>
            <a:ext cx="441439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pct75">
            <a:fgClr>
              <a:srgbClr val="A9C8C7"/>
            </a:fgClr>
            <a:bgClr>
              <a:schemeClr val="bg1">
                <a:lumMod val="50000"/>
              </a:schemeClr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29"/>
          <p:cNvSpPr/>
          <p:nvPr/>
        </p:nvSpPr>
        <p:spPr>
          <a:xfrm>
            <a:off x="6072304" y="4060574"/>
            <a:ext cx="654604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lgConfetti">
            <a:fgClr>
              <a:srgbClr val="C6C1B9"/>
            </a:fgClr>
            <a:bgClr>
              <a:schemeClr val="bg1"/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29"/>
          <p:cNvSpPr/>
          <p:nvPr/>
        </p:nvSpPr>
        <p:spPr>
          <a:xfrm>
            <a:off x="5613794" y="4060574"/>
            <a:ext cx="467571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pct75">
            <a:fgClr>
              <a:srgbClr val="A9C8C7"/>
            </a:fgClr>
            <a:bgClr>
              <a:schemeClr val="bg1">
                <a:lumMod val="50000"/>
              </a:schemeClr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29"/>
          <p:cNvSpPr/>
          <p:nvPr/>
        </p:nvSpPr>
        <p:spPr>
          <a:xfrm>
            <a:off x="6721607" y="4060030"/>
            <a:ext cx="1082279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noFill/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18"/>
          <p:cNvSpPr/>
          <p:nvPr/>
        </p:nvSpPr>
        <p:spPr>
          <a:xfrm>
            <a:off x="1143956" y="2459544"/>
            <a:ext cx="2641279" cy="1131381"/>
          </a:xfrm>
          <a:custGeom>
            <a:avLst/>
            <a:gdLst/>
            <a:ahLst/>
            <a:cxnLst/>
            <a:rect l="l" t="t" r="r" b="b"/>
            <a:pathLst>
              <a:path w="1600200" h="749300">
                <a:moveTo>
                  <a:pt x="0" y="124885"/>
                </a:moveTo>
                <a:lnTo>
                  <a:pt x="9814" y="76274"/>
                </a:lnTo>
                <a:lnTo>
                  <a:pt x="36578" y="36578"/>
                </a:lnTo>
                <a:lnTo>
                  <a:pt x="76274" y="9814"/>
                </a:lnTo>
                <a:lnTo>
                  <a:pt x="124885" y="0"/>
                </a:lnTo>
                <a:lnTo>
                  <a:pt x="1475310" y="0"/>
                </a:lnTo>
                <a:lnTo>
                  <a:pt x="1523925" y="9814"/>
                </a:lnTo>
                <a:lnTo>
                  <a:pt x="1563623" y="36578"/>
                </a:lnTo>
                <a:lnTo>
                  <a:pt x="1590387" y="76274"/>
                </a:lnTo>
                <a:lnTo>
                  <a:pt x="1600200" y="124885"/>
                </a:lnTo>
                <a:lnTo>
                  <a:pt x="1600200" y="624415"/>
                </a:lnTo>
                <a:lnTo>
                  <a:pt x="1590387" y="673026"/>
                </a:lnTo>
                <a:lnTo>
                  <a:pt x="1563623" y="712722"/>
                </a:lnTo>
                <a:lnTo>
                  <a:pt x="1523925" y="739486"/>
                </a:lnTo>
                <a:lnTo>
                  <a:pt x="1475310" y="749300"/>
                </a:lnTo>
                <a:lnTo>
                  <a:pt x="124885" y="749300"/>
                </a:lnTo>
                <a:lnTo>
                  <a:pt x="76274" y="739486"/>
                </a:lnTo>
                <a:lnTo>
                  <a:pt x="36578" y="712722"/>
                </a:lnTo>
                <a:lnTo>
                  <a:pt x="9814" y="673026"/>
                </a:lnTo>
                <a:lnTo>
                  <a:pt x="0" y="624415"/>
                </a:lnTo>
                <a:lnTo>
                  <a:pt x="0" y="124885"/>
                </a:lnTo>
                <a:close/>
              </a:path>
            </a:pathLst>
          </a:custGeom>
          <a:ln w="63500">
            <a:solidFill>
              <a:srgbClr val="A9C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"/>
          <p:cNvSpPr txBox="1"/>
          <p:nvPr/>
        </p:nvSpPr>
        <p:spPr>
          <a:xfrm>
            <a:off x="1270317" y="2613336"/>
            <a:ext cx="252478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5080" indent="-139700">
              <a:lnSpc>
                <a:spcPct val="100000"/>
              </a:lnSpc>
            </a:pPr>
            <a:r>
              <a:rPr lang="en-US" sz="1400" spc="35" dirty="0" smtClean="0">
                <a:solidFill>
                  <a:srgbClr val="404040"/>
                </a:solidFill>
                <a:latin typeface="Trebuchet MS"/>
                <a:cs typeface="Trebuchet MS"/>
              </a:rPr>
              <a:t>void </a:t>
            </a:r>
            <a:r>
              <a:rPr lang="en-US" sz="1400" spc="3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eleda_invoke_callback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82" name="object 4"/>
          <p:cNvSpPr txBox="1"/>
          <p:nvPr/>
        </p:nvSpPr>
        <p:spPr>
          <a:xfrm>
            <a:off x="1270317" y="2888958"/>
            <a:ext cx="252478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5080" indent="-139700">
              <a:lnSpc>
                <a:spcPct val="100000"/>
              </a:lnSpc>
            </a:pPr>
            <a:r>
              <a:rPr lang="en-US" sz="1400" spc="35" dirty="0" smtClean="0">
                <a:solidFill>
                  <a:srgbClr val="404040"/>
                </a:solidFill>
                <a:latin typeface="Trebuchet MS"/>
                <a:cs typeface="Trebuchet MS"/>
              </a:rPr>
              <a:t>long </a:t>
            </a:r>
            <a:r>
              <a:rPr lang="en-US" sz="1400" spc="3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eleda_reserve_lsn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83" name="object 4"/>
          <p:cNvSpPr txBox="1"/>
          <p:nvPr/>
        </p:nvSpPr>
        <p:spPr>
          <a:xfrm>
            <a:off x="1270317" y="3183283"/>
            <a:ext cx="252478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5080" indent="-139700">
              <a:lnSpc>
                <a:spcPct val="100000"/>
              </a:lnSpc>
            </a:pPr>
            <a:r>
              <a:rPr lang="en-US" sz="1400" spc="35" dirty="0" smtClean="0">
                <a:solidFill>
                  <a:srgbClr val="404040"/>
                </a:solidFill>
                <a:latin typeface="Trebuchet MS"/>
                <a:cs typeface="Trebuchet MS"/>
              </a:rPr>
              <a:t>void </a:t>
            </a:r>
            <a:r>
              <a:rPr lang="en-US" sz="1400" spc="35" dirty="0" err="1" smtClean="0">
                <a:solidFill>
                  <a:srgbClr val="404040"/>
                </a:solidFill>
                <a:latin typeface="Trebuchet MS"/>
                <a:cs typeface="Trebuchet MS"/>
              </a:rPr>
              <a:t>eleda_write_log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84" name="矩形 483"/>
          <p:cNvSpPr/>
          <p:nvPr/>
        </p:nvSpPr>
        <p:spPr>
          <a:xfrm>
            <a:off x="5110477" y="2155510"/>
            <a:ext cx="3808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T2</a:t>
            </a:r>
            <a:endParaRPr lang="zh-CN" altLang="en-US" sz="1400" dirty="0"/>
          </a:p>
        </p:txBody>
      </p:sp>
      <p:sp>
        <p:nvSpPr>
          <p:cNvPr id="485" name="矩形 484"/>
          <p:cNvSpPr/>
          <p:nvPr/>
        </p:nvSpPr>
        <p:spPr>
          <a:xfrm>
            <a:off x="6284032" y="2155510"/>
            <a:ext cx="38408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pc="-10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Tn</a:t>
            </a:r>
            <a:endParaRPr lang="zh-CN" altLang="en-US" sz="1400" dirty="0"/>
          </a:p>
        </p:txBody>
      </p:sp>
      <p:sp>
        <p:nvSpPr>
          <p:cNvPr id="22" name="下箭头 21"/>
          <p:cNvSpPr/>
          <p:nvPr/>
        </p:nvSpPr>
        <p:spPr>
          <a:xfrm>
            <a:off x="4695825" y="3648587"/>
            <a:ext cx="271654" cy="342900"/>
          </a:xfrm>
          <a:prstGeom prst="downArrow">
            <a:avLst/>
          </a:prstGeom>
          <a:solidFill>
            <a:srgbClr val="4A4A4A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下箭头 485"/>
          <p:cNvSpPr/>
          <p:nvPr/>
        </p:nvSpPr>
        <p:spPr>
          <a:xfrm>
            <a:off x="5219700" y="3648587"/>
            <a:ext cx="271654" cy="342900"/>
          </a:xfrm>
          <a:prstGeom prst="downArrow">
            <a:avLst/>
          </a:prstGeom>
          <a:solidFill>
            <a:srgbClr val="4A4A4A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下箭头 486"/>
          <p:cNvSpPr/>
          <p:nvPr/>
        </p:nvSpPr>
        <p:spPr>
          <a:xfrm>
            <a:off x="6336662" y="3648587"/>
            <a:ext cx="271654" cy="342900"/>
          </a:xfrm>
          <a:prstGeom prst="downArrow">
            <a:avLst/>
          </a:prstGeom>
          <a:solidFill>
            <a:srgbClr val="4A4A4A"/>
          </a:solidFill>
          <a:ln>
            <a:solidFill>
              <a:srgbClr val="4A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矩形 487"/>
          <p:cNvSpPr/>
          <p:nvPr/>
        </p:nvSpPr>
        <p:spPr>
          <a:xfrm>
            <a:off x="5480649" y="3658624"/>
            <a:ext cx="89479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Inserting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489" name="矩形 488"/>
          <p:cNvSpPr/>
          <p:nvPr/>
        </p:nvSpPr>
        <p:spPr>
          <a:xfrm>
            <a:off x="868689" y="3729991"/>
            <a:ext cx="238071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b="1" dirty="0" smtClean="0">
                <a:solidFill>
                  <a:srgbClr val="595959"/>
                </a:solidFill>
                <a:latin typeface="Trebuchet MS"/>
                <a:cs typeface="Trebuchet MS"/>
              </a:rPr>
              <a:t>Storage Durable LSN (SDL)</a:t>
            </a:r>
            <a:endParaRPr lang="en-US" altLang="zh-CN" sz="1400" b="1" dirty="0">
              <a:latin typeface="Trebuchet MS"/>
              <a:cs typeface="Trebuchet MS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220830" y="3729991"/>
            <a:ext cx="0" cy="307777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object 29"/>
          <p:cNvSpPr/>
          <p:nvPr/>
        </p:nvSpPr>
        <p:spPr>
          <a:xfrm>
            <a:off x="1106313" y="4059665"/>
            <a:ext cx="418230" cy="334330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矩形 490"/>
          <p:cNvSpPr/>
          <p:nvPr/>
        </p:nvSpPr>
        <p:spPr>
          <a:xfrm>
            <a:off x="1710669" y="4432585"/>
            <a:ext cx="286649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b="1" dirty="0" smtClean="0">
                <a:solidFill>
                  <a:srgbClr val="595959"/>
                </a:solidFill>
                <a:latin typeface="Trebuchet MS"/>
                <a:cs typeface="Trebuchet MS"/>
              </a:rPr>
              <a:t>Sequentially Buffered LSN (SBL)</a:t>
            </a:r>
            <a:endParaRPr lang="en-US" altLang="zh-CN" sz="1400" b="1" dirty="0">
              <a:latin typeface="Trebuchet MS"/>
              <a:cs typeface="Trebuchet MS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573901" y="4404010"/>
            <a:ext cx="0" cy="307777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矩形 491"/>
          <p:cNvSpPr/>
          <p:nvPr/>
        </p:nvSpPr>
        <p:spPr>
          <a:xfrm>
            <a:off x="5169348" y="4431543"/>
            <a:ext cx="256352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b="1" dirty="0" smtClean="0">
                <a:solidFill>
                  <a:srgbClr val="595959"/>
                </a:solidFill>
                <a:latin typeface="Trebuchet MS"/>
                <a:cs typeface="Trebuchet MS"/>
              </a:rPr>
              <a:t>Log Sequence Number (LSN)</a:t>
            </a:r>
            <a:endParaRPr lang="en-US" altLang="zh-CN" sz="1400" b="1" dirty="0">
              <a:latin typeface="Trebuchet MS"/>
              <a:cs typeface="Trebuchet MS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248275" y="4723118"/>
            <a:ext cx="2574661" cy="10807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object 30"/>
          <p:cNvSpPr/>
          <p:nvPr/>
        </p:nvSpPr>
        <p:spPr>
          <a:xfrm>
            <a:off x="3690695" y="5173271"/>
            <a:ext cx="3374387" cy="587077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0"/>
                </a:moveTo>
                <a:lnTo>
                  <a:pt x="673100" y="0"/>
                </a:lnTo>
                <a:lnTo>
                  <a:pt x="6731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29"/>
          <p:cNvSpPr/>
          <p:nvPr/>
        </p:nvSpPr>
        <p:spPr>
          <a:xfrm>
            <a:off x="4258498" y="5270118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29"/>
          <p:cNvSpPr/>
          <p:nvPr/>
        </p:nvSpPr>
        <p:spPr>
          <a:xfrm>
            <a:off x="4676728" y="5270118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29"/>
          <p:cNvSpPr/>
          <p:nvPr/>
        </p:nvSpPr>
        <p:spPr>
          <a:xfrm>
            <a:off x="5094958" y="5270118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6" name="object 29"/>
          <p:cNvSpPr/>
          <p:nvPr/>
        </p:nvSpPr>
        <p:spPr>
          <a:xfrm>
            <a:off x="5508340" y="5270117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7" name="object 29"/>
          <p:cNvSpPr/>
          <p:nvPr/>
        </p:nvSpPr>
        <p:spPr>
          <a:xfrm>
            <a:off x="3839941" y="5270117"/>
            <a:ext cx="418230" cy="339900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矩形 507"/>
          <p:cNvSpPr/>
          <p:nvPr/>
        </p:nvSpPr>
        <p:spPr>
          <a:xfrm>
            <a:off x="6029333" y="5293517"/>
            <a:ext cx="82586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Log File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509" name="矩形 508"/>
          <p:cNvSpPr/>
          <p:nvPr/>
        </p:nvSpPr>
        <p:spPr>
          <a:xfrm>
            <a:off x="3212631" y="4817793"/>
            <a:ext cx="121700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AD4552"/>
                </a:solidFill>
                <a:latin typeface="Trebuchet MS"/>
                <a:cs typeface="Trebuchet MS"/>
              </a:rPr>
              <a:t>Flushing logs</a:t>
            </a:r>
            <a:endParaRPr lang="en-US" altLang="zh-CN" sz="1400" dirty="0">
              <a:solidFill>
                <a:srgbClr val="AD4552"/>
              </a:solidFill>
              <a:latin typeface="Trebuchet MS"/>
              <a:cs typeface="Trebuchet MS"/>
            </a:endParaRPr>
          </a:p>
        </p:txBody>
      </p:sp>
      <p:sp>
        <p:nvSpPr>
          <p:cNvPr id="510" name="object 29"/>
          <p:cNvSpPr/>
          <p:nvPr/>
        </p:nvSpPr>
        <p:spPr>
          <a:xfrm>
            <a:off x="685862" y="4957434"/>
            <a:ext cx="314261" cy="215837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29"/>
          <p:cNvSpPr/>
          <p:nvPr/>
        </p:nvSpPr>
        <p:spPr>
          <a:xfrm>
            <a:off x="685862" y="5325903"/>
            <a:ext cx="314261" cy="215837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pct75">
            <a:fgClr>
              <a:srgbClr val="A9C8C7"/>
            </a:fgClr>
            <a:bgClr>
              <a:schemeClr val="bg1">
                <a:lumMod val="50000"/>
              </a:schemeClr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29"/>
          <p:cNvSpPr/>
          <p:nvPr/>
        </p:nvSpPr>
        <p:spPr>
          <a:xfrm>
            <a:off x="685862" y="5665231"/>
            <a:ext cx="314261" cy="222106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lgConfetti">
            <a:fgClr>
              <a:srgbClr val="C6C1B9"/>
            </a:fgClr>
            <a:bgClr>
              <a:schemeClr val="bg1"/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29"/>
          <p:cNvSpPr/>
          <p:nvPr/>
        </p:nvSpPr>
        <p:spPr>
          <a:xfrm>
            <a:off x="685862" y="5981884"/>
            <a:ext cx="314261" cy="222106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noFill/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矩形 514"/>
          <p:cNvSpPr/>
          <p:nvPr/>
        </p:nvSpPr>
        <p:spPr>
          <a:xfrm>
            <a:off x="977846" y="4911463"/>
            <a:ext cx="176362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Storage durable log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516" name="矩形 515"/>
          <p:cNvSpPr/>
          <p:nvPr/>
        </p:nvSpPr>
        <p:spPr>
          <a:xfrm>
            <a:off x="977846" y="5292784"/>
            <a:ext cx="162576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Fully buffered log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517" name="矩形 516"/>
          <p:cNvSpPr/>
          <p:nvPr/>
        </p:nvSpPr>
        <p:spPr>
          <a:xfrm>
            <a:off x="977846" y="5615286"/>
            <a:ext cx="190590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Partially buffered log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518" name="矩形 517"/>
          <p:cNvSpPr/>
          <p:nvPr/>
        </p:nvSpPr>
        <p:spPr>
          <a:xfrm>
            <a:off x="977846" y="5939046"/>
            <a:ext cx="162416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Unused log buffer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4414532" y="4849473"/>
            <a:ext cx="188199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ELEDA flusher thread</a:t>
            </a:r>
            <a:endParaRPr lang="en-US" altLang="zh-CN" sz="1400" dirty="0">
              <a:latin typeface="Trebuchet MS"/>
              <a:cs typeface="Trebuchet MS"/>
            </a:endParaRPr>
          </a:p>
        </p:txBody>
      </p:sp>
      <p:grpSp>
        <p:nvGrpSpPr>
          <p:cNvPr id="525" name="组合 524"/>
          <p:cNvGrpSpPr/>
          <p:nvPr/>
        </p:nvGrpSpPr>
        <p:grpSpPr>
          <a:xfrm>
            <a:off x="8006691" y="2968611"/>
            <a:ext cx="775284" cy="881851"/>
            <a:chOff x="535941" y="2005791"/>
            <a:chExt cx="824569" cy="788181"/>
          </a:xfrm>
        </p:grpSpPr>
        <p:sp>
          <p:nvSpPr>
            <p:cNvPr id="526" name="object 5"/>
            <p:cNvSpPr/>
            <p:nvPr/>
          </p:nvSpPr>
          <p:spPr>
            <a:xfrm rot="16200000">
              <a:off x="576509" y="2151281"/>
              <a:ext cx="788181" cy="4972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7"/>
            <p:cNvSpPr txBox="1"/>
            <p:nvPr/>
          </p:nvSpPr>
          <p:spPr>
            <a:xfrm>
              <a:off x="535941" y="2182863"/>
              <a:ext cx="824569" cy="300723"/>
            </a:xfrm>
            <a:prstGeom prst="rect">
              <a:avLst/>
            </a:prstGeom>
            <a:solidFill>
              <a:srgbClr val="C8CCC3"/>
            </a:solidFill>
          </p:spPr>
          <p:txBody>
            <a:bodyPr vert="horz" wrap="square" lIns="0" tIns="23495" rIns="0" bIns="0" rtlCol="0">
              <a:spAutoFit/>
            </a:bodyPr>
            <a:lstStyle/>
            <a:p>
              <a:pPr marL="155575">
                <a:lnSpc>
                  <a:spcPct val="100000"/>
                </a:lnSpc>
                <a:spcBef>
                  <a:spcPts val="185"/>
                </a:spcBef>
              </a:pPr>
              <a:r>
                <a:rPr spc="5" dirty="0">
                  <a:solidFill>
                    <a:srgbClr val="4A4A4A"/>
                  </a:solidFill>
                  <a:latin typeface="Trebuchet MS"/>
                  <a:cs typeface="Trebuchet MS"/>
                </a:rPr>
                <a:t>DRAM</a:t>
              </a:r>
              <a:endParaRPr dirty="0">
                <a:latin typeface="Trebuchet MS"/>
                <a:cs typeface="Trebuchet MS"/>
              </a:endParaRPr>
            </a:p>
          </p:txBody>
        </p:sp>
      </p:grpSp>
      <p:grpSp>
        <p:nvGrpSpPr>
          <p:cNvPr id="528" name="组合 527"/>
          <p:cNvGrpSpPr/>
          <p:nvPr/>
        </p:nvGrpSpPr>
        <p:grpSpPr>
          <a:xfrm>
            <a:off x="8046691" y="4849473"/>
            <a:ext cx="773384" cy="910875"/>
            <a:chOff x="535941" y="3782539"/>
            <a:chExt cx="824570" cy="789640"/>
          </a:xfrm>
        </p:grpSpPr>
        <p:grpSp>
          <p:nvGrpSpPr>
            <p:cNvPr id="529" name="组合 528"/>
            <p:cNvGrpSpPr/>
            <p:nvPr/>
          </p:nvGrpSpPr>
          <p:grpSpPr>
            <a:xfrm rot="5400000">
              <a:off x="569163" y="3832018"/>
              <a:ext cx="789640" cy="690682"/>
              <a:chOff x="4902200" y="3340100"/>
              <a:chExt cx="800100" cy="800100"/>
            </a:xfrm>
          </p:grpSpPr>
          <p:sp>
            <p:nvSpPr>
              <p:cNvPr id="532" name="object 2"/>
              <p:cNvSpPr/>
              <p:nvPr/>
            </p:nvSpPr>
            <p:spPr>
              <a:xfrm rot="16200000">
                <a:off x="4902200" y="3340100"/>
                <a:ext cx="800100" cy="80010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533" name="矩形 532"/>
              <p:cNvSpPr/>
              <p:nvPr/>
            </p:nvSpPr>
            <p:spPr>
              <a:xfrm>
                <a:off x="5105400" y="3498850"/>
                <a:ext cx="381000" cy="4699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530" name="object 44"/>
            <p:cNvSpPr/>
            <p:nvPr/>
          </p:nvSpPr>
          <p:spPr>
            <a:xfrm>
              <a:off x="538271" y="3983083"/>
              <a:ext cx="822239" cy="310385"/>
            </a:xfrm>
            <a:custGeom>
              <a:avLst/>
              <a:gdLst/>
              <a:ahLst/>
              <a:cxnLst/>
              <a:rect l="l" t="t" r="r" b="b"/>
              <a:pathLst>
                <a:path w="952500" h="393700">
                  <a:moveTo>
                    <a:pt x="0" y="393700"/>
                  </a:moveTo>
                  <a:lnTo>
                    <a:pt x="952500" y="39370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393700"/>
                  </a:lnTo>
                  <a:close/>
                </a:path>
              </a:pathLst>
            </a:custGeom>
            <a:solidFill>
              <a:srgbClr val="C8CCC3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1" name="object 45"/>
            <p:cNvSpPr txBox="1"/>
            <p:nvPr/>
          </p:nvSpPr>
          <p:spPr>
            <a:xfrm>
              <a:off x="535941" y="3983082"/>
              <a:ext cx="824570" cy="282129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1775">
                <a:lnSpc>
                  <a:spcPct val="100000"/>
                </a:lnSpc>
                <a:spcBef>
                  <a:spcPts val="280"/>
                </a:spcBef>
              </a:pPr>
              <a:r>
                <a:rPr lang="en-US" sz="1600" spc="15" dirty="0" smtClean="0">
                  <a:solidFill>
                    <a:srgbClr val="4A4A4A"/>
                  </a:solidFill>
                  <a:latin typeface="Trebuchet MS"/>
                  <a:cs typeface="Trebuchet MS"/>
                </a:rPr>
                <a:t>HDD</a:t>
              </a:r>
              <a:endParaRPr sz="1600" dirty="0">
                <a:latin typeface="Trebuchet MS"/>
                <a:cs typeface="Trebuchet MS"/>
              </a:endParaRPr>
            </a:p>
          </p:txBody>
        </p:sp>
      </p:grpSp>
      <p:sp>
        <p:nvSpPr>
          <p:cNvPr id="534" name="object 5"/>
          <p:cNvSpPr txBox="1"/>
          <p:nvPr/>
        </p:nvSpPr>
        <p:spPr>
          <a:xfrm>
            <a:off x="1204956" y="4565176"/>
            <a:ext cx="6626051" cy="811761"/>
          </a:xfrm>
          <a:prstGeom prst="rect">
            <a:avLst/>
          </a:prstGeom>
          <a:solidFill>
            <a:srgbClr val="4A4A4A"/>
          </a:solidFill>
        </p:spPr>
        <p:txBody>
          <a:bodyPr vert="horz" wrap="square" lIns="0" tIns="723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lang="en-US" altLang="zh-CN" sz="2400" spc="20" dirty="0" smtClean="0">
                <a:solidFill>
                  <a:srgbClr val="E77066"/>
                </a:solidFill>
                <a:latin typeface="Trebuchet MS"/>
                <a:cs typeface="Trebuchet MS"/>
              </a:rPr>
              <a:t>How to track LSN holes fast and advance SBL ?</a:t>
            </a: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857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07" y="75807"/>
            <a:ext cx="7780933" cy="692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ADVANCING SBL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171450" y="6615190"/>
            <a:ext cx="921544" cy="216140"/>
          </a:xfrm>
        </p:spPr>
        <p:txBody>
          <a:bodyPr/>
          <a:lstStyle/>
          <a:p>
            <a:fld id="{22268558-CB14-4A37-BB93-0307A5390D41}" type="datetime1">
              <a:rPr lang="zh-CN" altLang="en-US" smtClean="0"/>
              <a:t>2018/3/28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807288" y="6617798"/>
            <a:ext cx="962366" cy="228772"/>
          </a:xfrm>
        </p:spPr>
        <p:txBody>
          <a:bodyPr/>
          <a:lstStyle/>
          <a:p>
            <a:fld id="{5C09292F-5AB8-4B14-8A5C-C4302558C74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95" name="object 3"/>
          <p:cNvSpPr txBox="1"/>
          <p:nvPr/>
        </p:nvSpPr>
        <p:spPr>
          <a:xfrm>
            <a:off x="518611" y="885599"/>
            <a:ext cx="7769860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SBL-hopping</a:t>
            </a:r>
          </a:p>
          <a:p>
            <a:pPr marL="635000" lvl="1" indent="-215900"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15" dirty="0">
                <a:solidFill>
                  <a:srgbClr val="AD4552"/>
                </a:solidFill>
                <a:latin typeface="Trebuchet MS"/>
                <a:cs typeface="Trebuchet MS"/>
              </a:rPr>
              <a:t>advancing SBL by hopping the hopping distance, provided that logs in a given LSN range are all sequentially buffered.</a:t>
            </a:r>
          </a:p>
          <a:p>
            <a:pPr marL="215900" indent="-203200">
              <a:lnSpc>
                <a:spcPct val="100000"/>
              </a:lnSpc>
              <a:buFont typeface="Arial"/>
              <a:buChar char="•"/>
              <a:tabLst>
                <a:tab pos="215900" algn="l"/>
              </a:tabLst>
            </a:pPr>
            <a:r>
              <a:rPr lang="en-US" sz="2400" spc="-10" dirty="0" smtClean="0">
                <a:solidFill>
                  <a:srgbClr val="595959"/>
                </a:solidFill>
                <a:latin typeface="Trebuchet MS"/>
                <a:cs typeface="Trebuchet MS"/>
              </a:rPr>
              <a:t>SBL-crawling</a:t>
            </a:r>
          </a:p>
          <a:p>
            <a:pPr marL="635000" lvl="1" indent="-215900">
              <a:lnSpc>
                <a:spcPct val="100000"/>
              </a:lnSpc>
              <a:spcBef>
                <a:spcPts val="320"/>
              </a:spcBef>
              <a:buFont typeface="Lucida Sans"/>
              <a:buChar char="–"/>
              <a:tabLst>
                <a:tab pos="635000" algn="l"/>
              </a:tabLst>
            </a:pPr>
            <a:r>
              <a:rPr lang="en-US" sz="2000" spc="15" dirty="0">
                <a:solidFill>
                  <a:srgbClr val="AD4552"/>
                </a:solidFill>
                <a:latin typeface="Trebuchet MS"/>
                <a:cs typeface="Trebuchet MS"/>
              </a:rPr>
              <a:t> advancing SBL by chasing LSN holes thoroughly, once the presence of LSN holes.</a:t>
            </a:r>
          </a:p>
        </p:txBody>
      </p:sp>
      <p:sp>
        <p:nvSpPr>
          <p:cNvPr id="136" name="object 29"/>
          <p:cNvSpPr/>
          <p:nvPr/>
        </p:nvSpPr>
        <p:spPr>
          <a:xfrm>
            <a:off x="3057516" y="3883410"/>
            <a:ext cx="412287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pct75">
            <a:fgClr>
              <a:srgbClr val="A9C8C7"/>
            </a:fgClr>
            <a:bgClr>
              <a:schemeClr val="bg1">
                <a:lumMod val="50000"/>
              </a:schemeClr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29"/>
          <p:cNvSpPr/>
          <p:nvPr/>
        </p:nvSpPr>
        <p:spPr>
          <a:xfrm>
            <a:off x="1812351" y="3876932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29"/>
          <p:cNvSpPr/>
          <p:nvPr/>
        </p:nvSpPr>
        <p:spPr>
          <a:xfrm>
            <a:off x="2230581" y="3876932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9" name="object 29"/>
          <p:cNvSpPr/>
          <p:nvPr/>
        </p:nvSpPr>
        <p:spPr>
          <a:xfrm>
            <a:off x="2653488" y="3876931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0" name="object 29"/>
          <p:cNvSpPr/>
          <p:nvPr/>
        </p:nvSpPr>
        <p:spPr>
          <a:xfrm>
            <a:off x="3477318" y="3883410"/>
            <a:ext cx="446634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pct75">
            <a:fgClr>
              <a:srgbClr val="A9C8C7"/>
            </a:fgClr>
            <a:bgClr>
              <a:schemeClr val="bg1">
                <a:lumMod val="50000"/>
              </a:schemeClr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29"/>
          <p:cNvSpPr/>
          <p:nvPr/>
        </p:nvSpPr>
        <p:spPr>
          <a:xfrm>
            <a:off x="3924279" y="3883410"/>
            <a:ext cx="412303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pct75">
            <a:fgClr>
              <a:srgbClr val="A9C8C7"/>
            </a:fgClr>
            <a:bgClr>
              <a:schemeClr val="bg1">
                <a:lumMod val="50000"/>
              </a:schemeClr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29"/>
          <p:cNvSpPr/>
          <p:nvPr/>
        </p:nvSpPr>
        <p:spPr>
          <a:xfrm>
            <a:off x="4346162" y="3883410"/>
            <a:ext cx="413076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lgConfetti">
            <a:fgClr>
              <a:srgbClr val="C6C1B9"/>
            </a:fgClr>
            <a:bgClr>
              <a:schemeClr val="bg1"/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29"/>
          <p:cNvSpPr/>
          <p:nvPr/>
        </p:nvSpPr>
        <p:spPr>
          <a:xfrm>
            <a:off x="4771604" y="3883410"/>
            <a:ext cx="441439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pct75">
            <a:fgClr>
              <a:srgbClr val="A9C8C7"/>
            </a:fgClr>
            <a:bgClr>
              <a:schemeClr val="bg1">
                <a:lumMod val="50000"/>
              </a:schemeClr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29"/>
          <p:cNvSpPr/>
          <p:nvPr/>
        </p:nvSpPr>
        <p:spPr>
          <a:xfrm>
            <a:off x="5675122" y="3883410"/>
            <a:ext cx="654604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lgConfetti">
            <a:fgClr>
              <a:srgbClr val="C6C1B9"/>
            </a:fgClr>
            <a:bgClr>
              <a:schemeClr val="bg1"/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29"/>
          <p:cNvSpPr/>
          <p:nvPr/>
        </p:nvSpPr>
        <p:spPr>
          <a:xfrm>
            <a:off x="5216612" y="3883410"/>
            <a:ext cx="467571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pct75">
            <a:fgClr>
              <a:srgbClr val="A9C8C7"/>
            </a:fgClr>
            <a:bgClr>
              <a:schemeClr val="bg1">
                <a:lumMod val="50000"/>
              </a:schemeClr>
            </a:bgClr>
          </a:pattFill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29"/>
          <p:cNvSpPr/>
          <p:nvPr/>
        </p:nvSpPr>
        <p:spPr>
          <a:xfrm>
            <a:off x="6324425" y="3882866"/>
            <a:ext cx="1082279" cy="333964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noFill/>
          <a:ln w="38100">
            <a:solidFill>
              <a:srgbClr val="4A4A4A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9"/>
          <p:cNvSpPr/>
          <p:nvPr/>
        </p:nvSpPr>
        <p:spPr>
          <a:xfrm>
            <a:off x="1394121" y="3876387"/>
            <a:ext cx="418230" cy="340443"/>
          </a:xfrm>
          <a:custGeom>
            <a:avLst/>
            <a:gdLst/>
            <a:ahLst/>
            <a:cxnLst/>
            <a:rect l="l" t="t" r="r" b="b"/>
            <a:pathLst>
              <a:path w="673100" h="990600">
                <a:moveTo>
                  <a:pt x="0" y="990600"/>
                </a:moveTo>
                <a:lnTo>
                  <a:pt x="673100" y="990600"/>
                </a:lnTo>
                <a:lnTo>
                  <a:pt x="6731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rgbClr val="C8CCC3"/>
            </a:bgClr>
          </a:pattFill>
          <a:ln w="38100">
            <a:solidFill>
              <a:srgbClr val="4A4A4A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385068" y="3480436"/>
            <a:ext cx="0" cy="395951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3072588" y="3486915"/>
            <a:ext cx="0" cy="395951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394121" y="3737611"/>
            <a:ext cx="1677597" cy="9525"/>
          </a:xfrm>
          <a:prstGeom prst="straightConnector1">
            <a:avLst/>
          </a:prstGeom>
          <a:ln w="28575">
            <a:solidFill>
              <a:srgbClr val="4A4A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2019388" y="3386857"/>
            <a:ext cx="39466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600" i="1" dirty="0" smtClean="0">
                <a:solidFill>
                  <a:srgbClr val="595959"/>
                </a:solidFill>
                <a:latin typeface="Trebuchet MS"/>
                <a:cs typeface="Trebuchet MS"/>
              </a:rPr>
              <a:t>2</a:t>
            </a:r>
            <a:r>
              <a:rPr lang="en-US" altLang="zh-CN" sz="1600" i="1" baseline="50000" dirty="0" smtClean="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endParaRPr lang="en-US" altLang="zh-CN" sz="1600" i="1" baseline="50000" dirty="0">
              <a:latin typeface="Trebuchet MS"/>
              <a:cs typeface="Trebuchet MS"/>
            </a:endParaRPr>
          </a:p>
        </p:txBody>
      </p:sp>
      <p:cxnSp>
        <p:nvCxnSpPr>
          <p:cNvPr id="162" name="直接箭头连接符 161"/>
          <p:cNvCxnSpPr/>
          <p:nvPr/>
        </p:nvCxnSpPr>
        <p:spPr>
          <a:xfrm flipV="1">
            <a:off x="4771604" y="3510115"/>
            <a:ext cx="0" cy="395951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6441334" y="3486915"/>
            <a:ext cx="0" cy="395951"/>
          </a:xfrm>
          <a:prstGeom prst="straightConnector1">
            <a:avLst/>
          </a:prstGeom>
          <a:ln w="28575">
            <a:solidFill>
              <a:srgbClr val="4A4A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3086819" y="3737611"/>
            <a:ext cx="1677597" cy="9525"/>
          </a:xfrm>
          <a:prstGeom prst="straightConnector1">
            <a:avLst/>
          </a:prstGeom>
          <a:ln w="28575">
            <a:solidFill>
              <a:srgbClr val="4A4A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3684927" y="3386857"/>
            <a:ext cx="39466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600" i="1" dirty="0" smtClean="0">
                <a:solidFill>
                  <a:srgbClr val="595959"/>
                </a:solidFill>
                <a:latin typeface="Trebuchet MS"/>
                <a:cs typeface="Trebuchet MS"/>
              </a:rPr>
              <a:t>2</a:t>
            </a:r>
            <a:r>
              <a:rPr lang="en-US" altLang="zh-CN" sz="1600" i="1" baseline="50000" dirty="0" smtClean="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endParaRPr lang="en-US" altLang="zh-CN" sz="1600" i="1" baseline="50000" dirty="0">
              <a:latin typeface="Trebuchet MS"/>
              <a:cs typeface="Trebuchet MS"/>
            </a:endParaRPr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4753896" y="3754573"/>
            <a:ext cx="1677597" cy="9525"/>
          </a:xfrm>
          <a:prstGeom prst="straightConnector1">
            <a:avLst/>
          </a:prstGeom>
          <a:ln w="28575">
            <a:solidFill>
              <a:srgbClr val="4A4A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5528756" y="3478440"/>
            <a:ext cx="39466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600" i="1" dirty="0" smtClean="0">
                <a:solidFill>
                  <a:srgbClr val="595959"/>
                </a:solidFill>
                <a:latin typeface="Trebuchet MS"/>
                <a:cs typeface="Trebuchet MS"/>
              </a:rPr>
              <a:t>2</a:t>
            </a:r>
            <a:r>
              <a:rPr lang="en-US" altLang="zh-CN" sz="1600" i="1" baseline="50000" dirty="0" smtClean="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endParaRPr lang="en-US" altLang="zh-CN" sz="1600" i="1" baseline="50000" dirty="0">
              <a:latin typeface="Trebuchet MS"/>
              <a:cs typeface="Trebuchet MS"/>
            </a:endParaRPr>
          </a:p>
        </p:txBody>
      </p:sp>
      <p:sp>
        <p:nvSpPr>
          <p:cNvPr id="169" name="object 22"/>
          <p:cNvSpPr txBox="1"/>
          <p:nvPr/>
        </p:nvSpPr>
        <p:spPr>
          <a:xfrm>
            <a:off x="1683387" y="4592473"/>
            <a:ext cx="3293383" cy="381515"/>
          </a:xfrm>
          <a:prstGeom prst="rect">
            <a:avLst/>
          </a:prstGeom>
          <a:solidFill>
            <a:srgbClr val="494949"/>
          </a:solidFill>
        </p:spPr>
        <p:txBody>
          <a:bodyPr vert="horz" wrap="square" lIns="0" tIns="1206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95"/>
              </a:spcBef>
            </a:pPr>
            <a:r>
              <a:rPr lang="en-US" sz="2400" spc="20" dirty="0" smtClean="0">
                <a:solidFill>
                  <a:srgbClr val="FBE59E"/>
                </a:solidFill>
                <a:latin typeface="Trebuchet MS"/>
                <a:cs typeface="Trebuchet MS"/>
              </a:rPr>
              <a:t>2</a:t>
            </a:r>
            <a:r>
              <a:rPr lang="en-US" sz="2400" spc="20" baseline="30000" dirty="0" smtClean="0">
                <a:solidFill>
                  <a:srgbClr val="FBE59E"/>
                </a:solidFill>
                <a:latin typeface="Trebuchet MS"/>
                <a:cs typeface="Trebuchet MS"/>
              </a:rPr>
              <a:t>H </a:t>
            </a:r>
            <a:r>
              <a:rPr lang="en-US" sz="2400" spc="20" dirty="0" smtClean="0">
                <a:solidFill>
                  <a:srgbClr val="FBE59E"/>
                </a:solidFill>
                <a:latin typeface="Trebuchet MS"/>
                <a:cs typeface="Trebuchet MS"/>
              </a:rPr>
              <a:t>= hopping distance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70" name="object 23"/>
          <p:cNvSpPr/>
          <p:nvPr/>
        </p:nvSpPr>
        <p:spPr>
          <a:xfrm>
            <a:off x="1689736" y="4573423"/>
            <a:ext cx="3287033" cy="400565"/>
          </a:xfrm>
          <a:custGeom>
            <a:avLst/>
            <a:gdLst/>
            <a:ahLst/>
            <a:cxnLst/>
            <a:rect l="l" t="t" r="r" b="b"/>
            <a:pathLst>
              <a:path w="2768600" h="469900">
                <a:moveTo>
                  <a:pt x="0" y="78319"/>
                </a:moveTo>
                <a:lnTo>
                  <a:pt x="6154" y="47834"/>
                </a:lnTo>
                <a:lnTo>
                  <a:pt x="22939" y="22939"/>
                </a:lnTo>
                <a:lnTo>
                  <a:pt x="47834" y="6154"/>
                </a:lnTo>
                <a:lnTo>
                  <a:pt x="78319" y="0"/>
                </a:lnTo>
                <a:lnTo>
                  <a:pt x="2690281" y="0"/>
                </a:lnTo>
                <a:lnTo>
                  <a:pt x="2720765" y="6154"/>
                </a:lnTo>
                <a:lnTo>
                  <a:pt x="2745660" y="22939"/>
                </a:lnTo>
                <a:lnTo>
                  <a:pt x="2762446" y="47834"/>
                </a:lnTo>
                <a:lnTo>
                  <a:pt x="2768601" y="78319"/>
                </a:lnTo>
                <a:lnTo>
                  <a:pt x="2768601" y="391580"/>
                </a:lnTo>
                <a:lnTo>
                  <a:pt x="2762446" y="422065"/>
                </a:lnTo>
                <a:lnTo>
                  <a:pt x="2745660" y="446960"/>
                </a:lnTo>
                <a:lnTo>
                  <a:pt x="2720765" y="463745"/>
                </a:lnTo>
                <a:lnTo>
                  <a:pt x="2690281" y="469900"/>
                </a:lnTo>
                <a:lnTo>
                  <a:pt x="78319" y="469900"/>
                </a:lnTo>
                <a:lnTo>
                  <a:pt x="47834" y="463745"/>
                </a:lnTo>
                <a:lnTo>
                  <a:pt x="22939" y="446960"/>
                </a:lnTo>
                <a:lnTo>
                  <a:pt x="6154" y="422065"/>
                </a:lnTo>
                <a:lnTo>
                  <a:pt x="0" y="391580"/>
                </a:lnTo>
                <a:lnTo>
                  <a:pt x="0" y="78319"/>
                </a:lnTo>
                <a:close/>
              </a:path>
            </a:pathLst>
          </a:custGeom>
          <a:ln w="63500">
            <a:solidFill>
              <a:srgbClr val="A9C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矩形 170"/>
          <p:cNvSpPr/>
          <p:nvPr/>
        </p:nvSpPr>
        <p:spPr>
          <a:xfrm>
            <a:off x="1086749" y="3180925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err="1" smtClean="0">
                <a:solidFill>
                  <a:srgbClr val="595959"/>
                </a:solidFill>
                <a:latin typeface="Trebuchet MS"/>
                <a:cs typeface="Trebuchet MS"/>
              </a:rPr>
              <a:t>i</a:t>
            </a: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 * 2</a:t>
            </a:r>
            <a:r>
              <a:rPr lang="en-US" altLang="zh-CN" sz="1400" baseline="30000" dirty="0" smtClean="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endParaRPr lang="en-US" altLang="zh-CN" sz="1400" baseline="30000" dirty="0">
              <a:latin typeface="Trebuchet MS"/>
              <a:cs typeface="Trebuchet MS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621105" y="3178866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(i+1) * 2</a:t>
            </a:r>
            <a:r>
              <a:rPr lang="en-US" altLang="zh-CN" sz="1400" baseline="30000" dirty="0" smtClean="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endParaRPr lang="en-US" altLang="zh-CN" sz="1400" baseline="30000" dirty="0">
              <a:latin typeface="Trebuchet MS"/>
              <a:cs typeface="Trebuchet MS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295276" y="3194998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(i+2) * 2</a:t>
            </a:r>
            <a:r>
              <a:rPr lang="en-US" altLang="zh-CN" sz="1400" baseline="30000" dirty="0" smtClean="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endParaRPr lang="en-US" altLang="zh-CN" sz="1400" baseline="30000" dirty="0">
              <a:latin typeface="Trebuchet MS"/>
              <a:cs typeface="Trebuchet MS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923416" y="3154841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tabLst>
                <a:tab pos="215900" algn="l"/>
              </a:tabLst>
            </a:pPr>
            <a:r>
              <a:rPr lang="en-US" altLang="zh-CN" sz="1400" dirty="0" smtClean="0">
                <a:solidFill>
                  <a:srgbClr val="595959"/>
                </a:solidFill>
                <a:latin typeface="Trebuchet MS"/>
                <a:cs typeface="Trebuchet MS"/>
              </a:rPr>
              <a:t>(i+3) * 2</a:t>
            </a:r>
            <a:r>
              <a:rPr lang="en-US" altLang="zh-CN" sz="1400" baseline="30000" dirty="0" smtClean="0">
                <a:solidFill>
                  <a:srgbClr val="595959"/>
                </a:solidFill>
                <a:latin typeface="Trebuchet MS"/>
                <a:cs typeface="Trebuchet MS"/>
              </a:rPr>
              <a:t>H</a:t>
            </a:r>
            <a:endParaRPr lang="en-US" altLang="zh-CN" sz="1400" baseline="30000" dirty="0">
              <a:latin typeface="Trebuchet MS"/>
              <a:cs typeface="Trebuchet MS"/>
            </a:endParaRPr>
          </a:p>
        </p:txBody>
      </p:sp>
      <p:sp>
        <p:nvSpPr>
          <p:cNvPr id="42" name="object 21"/>
          <p:cNvSpPr/>
          <p:nvPr/>
        </p:nvSpPr>
        <p:spPr>
          <a:xfrm>
            <a:off x="636548" y="5206621"/>
            <a:ext cx="7897852" cy="774700"/>
          </a:xfrm>
          <a:custGeom>
            <a:avLst/>
            <a:gdLst/>
            <a:ahLst/>
            <a:cxnLst/>
            <a:rect l="l" t="t" r="r" b="b"/>
            <a:pathLst>
              <a:path w="7315200" h="774700">
                <a:moveTo>
                  <a:pt x="7262939" y="0"/>
                </a:moveTo>
                <a:lnTo>
                  <a:pt x="52256" y="0"/>
                </a:lnTo>
                <a:lnTo>
                  <a:pt x="31915" y="4106"/>
                </a:lnTo>
                <a:lnTo>
                  <a:pt x="15305" y="15305"/>
                </a:lnTo>
                <a:lnTo>
                  <a:pt x="4106" y="31916"/>
                </a:lnTo>
                <a:lnTo>
                  <a:pt x="0" y="52260"/>
                </a:lnTo>
                <a:lnTo>
                  <a:pt x="0" y="722439"/>
                </a:lnTo>
                <a:lnTo>
                  <a:pt x="4106" y="742783"/>
                </a:lnTo>
                <a:lnTo>
                  <a:pt x="15305" y="759394"/>
                </a:lnTo>
                <a:lnTo>
                  <a:pt x="31915" y="770593"/>
                </a:lnTo>
                <a:lnTo>
                  <a:pt x="52256" y="774700"/>
                </a:lnTo>
                <a:lnTo>
                  <a:pt x="7262939" y="774700"/>
                </a:lnTo>
                <a:lnTo>
                  <a:pt x="7283283" y="770593"/>
                </a:lnTo>
                <a:lnTo>
                  <a:pt x="7299894" y="759394"/>
                </a:lnTo>
                <a:lnTo>
                  <a:pt x="7311093" y="742783"/>
                </a:lnTo>
                <a:lnTo>
                  <a:pt x="7315200" y="722439"/>
                </a:lnTo>
                <a:lnTo>
                  <a:pt x="7315200" y="52260"/>
                </a:lnTo>
                <a:lnTo>
                  <a:pt x="7311093" y="31916"/>
                </a:lnTo>
                <a:lnTo>
                  <a:pt x="7299894" y="15305"/>
                </a:lnTo>
                <a:lnTo>
                  <a:pt x="7283283" y="4106"/>
                </a:lnTo>
                <a:lnTo>
                  <a:pt x="7262939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3"/>
          <p:cNvSpPr txBox="1"/>
          <p:nvPr/>
        </p:nvSpPr>
        <p:spPr>
          <a:xfrm>
            <a:off x="656052" y="5322199"/>
            <a:ext cx="7946927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lang="en-US" sz="2400" spc="10" dirty="0" smtClean="0">
                <a:solidFill>
                  <a:srgbClr val="C2D69C"/>
                </a:solidFill>
                <a:latin typeface="Trebuchet MS"/>
                <a:cs typeface="Trebuchet MS"/>
              </a:rPr>
              <a:t>A dedicated ELEDA worker thread is used to advance SBL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65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7914</TotalTime>
  <Words>1255</Words>
  <Application>Microsoft Office PowerPoint</Application>
  <PresentationFormat>全屏显示(4:3)</PresentationFormat>
  <Paragraphs>457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 Unicode MS</vt:lpstr>
      <vt:lpstr>Malgun Gothic Semilight</vt:lpstr>
      <vt:lpstr>宋体</vt:lpstr>
      <vt:lpstr>Arial</vt:lpstr>
      <vt:lpstr>Arial Narrow</vt:lpstr>
      <vt:lpstr>Calibri</vt:lpstr>
      <vt:lpstr>Calibri Light</vt:lpstr>
      <vt:lpstr>Lucida Sans</vt:lpstr>
      <vt:lpstr>Times New Roman</vt:lpstr>
      <vt:lpstr>Trebuchet MS</vt:lpstr>
      <vt:lpstr>Wingdings</vt:lpstr>
      <vt:lpstr>Office 主题</vt:lpstr>
      <vt:lpstr>自定义设计方案</vt:lpstr>
      <vt:lpstr>SCALABLE LOGGING THROUGH EMERGING MEW HARDWARE</vt:lpstr>
      <vt:lpstr>OUTLINE</vt:lpstr>
      <vt:lpstr>LOGGING OVERVIEW</vt:lpstr>
      <vt:lpstr>LOGGING OVERVIEW</vt:lpstr>
      <vt:lpstr>LOGGING PROCEDURE</vt:lpstr>
      <vt:lpstr>LOGGING BOTTLENECKS</vt:lpstr>
      <vt:lpstr>PowerPoint 演示文稿</vt:lpstr>
      <vt:lpstr>OVERALL ARICHITECTURE</vt:lpstr>
      <vt:lpstr>ADVANCING SBL</vt:lpstr>
      <vt:lpstr>DATA STRUCTURES &amp; SBL-HOPPING</vt:lpstr>
      <vt:lpstr>DATA STRUCTURES &amp; SBL-CRAWLING</vt:lpstr>
      <vt:lpstr>EVALUATION SETUP</vt:lpstr>
      <vt:lpstr>THROUGHPUT</vt:lpstr>
      <vt:lpstr>PowerPoint 演示文稿</vt:lpstr>
      <vt:lpstr>LOGGING BOTTLENECKS</vt:lpstr>
      <vt:lpstr>NON-VOLATILE MEMORY(NVM)</vt:lpstr>
      <vt:lpstr>HOW TO USE NVM IN DBMS</vt:lpstr>
      <vt:lpstr>USING NVM IN COST-EFFECTIVE WAY</vt:lpstr>
      <vt:lpstr>BOTTLENCK SHIFTED TO SOFTWARE</vt:lpstr>
      <vt:lpstr>DECENTRALIZED LOGGING</vt:lpstr>
      <vt:lpstr>EVALUATION SETUP</vt:lpstr>
      <vt:lpstr>THROUGHPUT</vt:lpstr>
      <vt:lpstr>CONCLUSION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Aimee</dc:creator>
  <cp:lastModifiedBy>Huan Zhou</cp:lastModifiedBy>
  <cp:revision>439</cp:revision>
  <dcterms:created xsi:type="dcterms:W3CDTF">2016-01-06T03:20:57Z</dcterms:created>
  <dcterms:modified xsi:type="dcterms:W3CDTF">2018-03-28T04:31:55Z</dcterms:modified>
</cp:coreProperties>
</file>