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65" r:id="rId3"/>
    <p:sldId id="266" r:id="rId4"/>
    <p:sldId id="263" r:id="rId5"/>
    <p:sldId id="267" r:id="rId6"/>
    <p:sldId id="304" r:id="rId7"/>
    <p:sldId id="268" r:id="rId8"/>
    <p:sldId id="269" r:id="rId9"/>
    <p:sldId id="260" r:id="rId10"/>
    <p:sldId id="264" r:id="rId11"/>
    <p:sldId id="261" r:id="rId12"/>
    <p:sldId id="257" r:id="rId13"/>
    <p:sldId id="259" r:id="rId14"/>
    <p:sldId id="258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7" r:id="rId24"/>
    <p:sldId id="283" r:id="rId25"/>
    <p:sldId id="286" r:id="rId26"/>
    <p:sldId id="282" r:id="rId27"/>
    <p:sldId id="297" r:id="rId28"/>
    <p:sldId id="298" r:id="rId29"/>
    <p:sldId id="299" r:id="rId30"/>
    <p:sldId id="296" r:id="rId31"/>
    <p:sldId id="300" r:id="rId32"/>
    <p:sldId id="302" r:id="rId33"/>
    <p:sldId id="301" r:id="rId34"/>
    <p:sldId id="303" r:id="rId35"/>
    <p:sldId id="290" r:id="rId36"/>
    <p:sldId id="292" r:id="rId37"/>
    <p:sldId id="288" r:id="rId38"/>
    <p:sldId id="293" r:id="rId39"/>
    <p:sldId id="294" r:id="rId40"/>
    <p:sldId id="289" r:id="rId41"/>
    <p:sldId id="285" r:id="rId42"/>
    <p:sldId id="295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14" autoAdjust="0"/>
  </p:normalViewPr>
  <p:slideViewPr>
    <p:cSldViewPr snapToGrid="0">
      <p:cViewPr varScale="1">
        <p:scale>
          <a:sx n="114" d="100"/>
          <a:sy n="114" d="100"/>
        </p:scale>
        <p:origin x="8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1FA33-2DDE-4346-9D54-BE472F6624DF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2F765-E40D-4B7A-9D7C-0BA6B063A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75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hase-change_memory#cite_note-scaling-13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Please give a slow speech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F765-E40D-4B7A-9D7C-0BA6B063AAE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685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灰色是在做</a:t>
            </a:r>
            <a:r>
              <a:rPr lang="en-US" altLang="zh-CN" dirty="0" smtClean="0"/>
              <a:t>checkpoint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F765-E40D-4B7A-9D7C-0BA6B063AAE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45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 write times for common Flash devices are on the order of 0.1ms (for a block of data), about 10,000 times the typical 10 ns read time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PRAM's switching time and inherent scalability</a:t>
            </a:r>
            <a:r>
              <a:rPr lang="en-US" altLang="zh-CN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[13]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make it most appealing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F765-E40D-4B7A-9D7C-0BA6B063AAE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822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第四基本电路元件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忆阻器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F765-E40D-4B7A-9D7C-0BA6B063AAE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0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Transaction level</a:t>
            </a:r>
          </a:p>
          <a:p>
            <a:r>
              <a:rPr lang="en-US" altLang="zh-CN" dirty="0" smtClean="0"/>
              <a:t>Redo: </a:t>
            </a:r>
            <a:r>
              <a:rPr lang="zh-CN" altLang="en-US" dirty="0" smtClean="0"/>
              <a:t>需要解决</a:t>
            </a:r>
            <a:r>
              <a:rPr lang="en-US" altLang="zh-CN" dirty="0" smtClean="0"/>
              <a:t>dependency</a:t>
            </a:r>
            <a:r>
              <a:rPr lang="zh-CN" altLang="en-US" dirty="0" smtClean="0"/>
              <a:t>，全局事务排序</a:t>
            </a:r>
            <a:endParaRPr lang="en-US" altLang="zh-CN" dirty="0" smtClean="0"/>
          </a:p>
          <a:p>
            <a:r>
              <a:rPr lang="en-US" altLang="zh-CN" dirty="0" smtClean="0"/>
              <a:t>Undo: 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undo</a:t>
            </a:r>
            <a:r>
              <a:rPr lang="zh-CN" altLang="en-US" dirty="0" smtClean="0"/>
              <a:t>的全在一个</a:t>
            </a:r>
            <a:r>
              <a:rPr lang="en-US" altLang="zh-CN" dirty="0" smtClean="0"/>
              <a:t>transaction</a:t>
            </a:r>
            <a:r>
              <a:rPr lang="zh-CN" altLang="en-US" dirty="0" smtClean="0"/>
              <a:t>内部</a:t>
            </a:r>
            <a:endParaRPr lang="en-US" altLang="zh-CN" dirty="0" smtClean="0"/>
          </a:p>
          <a:p>
            <a:r>
              <a:rPr lang="en-US" altLang="zh-CN" dirty="0" smtClean="0"/>
              <a:t>Redo</a:t>
            </a:r>
            <a:r>
              <a:rPr lang="zh-CN" altLang="en-US" dirty="0" smtClean="0"/>
              <a:t>解决办法：</a:t>
            </a:r>
            <a:r>
              <a:rPr lang="en-US" altLang="zh-CN" dirty="0" smtClean="0"/>
              <a:t>map reduce</a:t>
            </a:r>
            <a:r>
              <a:rPr lang="zh-CN" altLang="en-US" dirty="0" smtClean="0"/>
              <a:t>，第一阶段将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按照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分区到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个桶里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F765-E40D-4B7A-9D7C-0BA6B063AAE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786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PGC passive group commit </a:t>
            </a:r>
            <a:r>
              <a:rPr lang="zh-CN" altLang="en-US" dirty="0" smtClean="0"/>
              <a:t>非</a:t>
            </a:r>
            <a:r>
              <a:rPr lang="en-US" altLang="zh-CN" dirty="0" smtClean="0"/>
              <a:t>durable cache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F765-E40D-4B7A-9D7C-0BA6B063AAE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95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解释一下为啥叫反依赖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F765-E40D-4B7A-9D7C-0BA6B063AAE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638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其实省事儿</a:t>
            </a:r>
            <a:r>
              <a:rPr lang="zh-CN" altLang="en-US" smtClean="0"/>
              <a:t>了，日志虽然写到不同的地方，但是他们在全局还是有序的，下周</a:t>
            </a:r>
            <a:r>
              <a:rPr lang="zh-CN" altLang="en-US" dirty="0" smtClean="0"/>
              <a:t>肖冰给大家带来完全意义上的无序日志的写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F765-E40D-4B7A-9D7C-0BA6B063AAE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174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清明假期玩的开心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F765-E40D-4B7A-9D7C-0BA6B063AAE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3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多核</a:t>
            </a:r>
            <a:endParaRPr lang="en-US" altLang="zh-CN" dirty="0" smtClean="0"/>
          </a:p>
          <a:p>
            <a:r>
              <a:rPr lang="zh-CN" altLang="en-US" dirty="0" smtClean="0"/>
              <a:t>内存环境下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F765-E40D-4B7A-9D7C-0BA6B063AAE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344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不要集中式的，找一个线程来产生时间戳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F765-E40D-4B7A-9D7C-0BA6B063AAE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14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Epoch</a:t>
            </a:r>
            <a:r>
              <a:rPr lang="zh-CN" altLang="en-US" dirty="0" smtClean="0"/>
              <a:t>是全序的，不同</a:t>
            </a:r>
            <a:r>
              <a:rPr lang="en-US" altLang="zh-CN" dirty="0" smtClean="0"/>
              <a:t>Epoch</a:t>
            </a:r>
            <a:r>
              <a:rPr lang="zh-CN" altLang="en-US" dirty="0" smtClean="0"/>
              <a:t>的日志是有完全先后顺序的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F765-E40D-4B7A-9D7C-0BA6B063AAE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737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F765-E40D-4B7A-9D7C-0BA6B063AAE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993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Buffer</a:t>
            </a:r>
            <a:r>
              <a:rPr lang="zh-CN" altLang="en-US" dirty="0" smtClean="0"/>
              <a:t>两个问题</a:t>
            </a:r>
            <a:endParaRPr lang="en-US" altLang="zh-CN" dirty="0" smtClean="0"/>
          </a:p>
          <a:p>
            <a:r>
              <a:rPr lang="en-US" altLang="zh-CN" dirty="0" smtClean="0"/>
              <a:t>when</a:t>
            </a:r>
            <a:r>
              <a:rPr lang="zh-CN" altLang="en-US" dirty="0" smtClean="0"/>
              <a:t>往里填东西</a:t>
            </a:r>
            <a:endParaRPr lang="en-US" altLang="zh-CN" dirty="0" smtClean="0"/>
          </a:p>
          <a:p>
            <a:r>
              <a:rPr lang="en-US" altLang="zh-CN" dirty="0" smtClean="0"/>
              <a:t>When</a:t>
            </a:r>
            <a:r>
              <a:rPr lang="zh-CN" altLang="en-US" dirty="0" smtClean="0"/>
              <a:t>往外扔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F765-E40D-4B7A-9D7C-0BA6B063AAE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729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e1 e2 </a:t>
            </a:r>
            <a:r>
              <a:rPr lang="zh-CN" altLang="en-US" dirty="0" smtClean="0"/>
              <a:t>最近一次提交的</a:t>
            </a:r>
            <a:r>
              <a:rPr lang="en-US" altLang="zh-CN" dirty="0" smtClean="0"/>
              <a:t>epoch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F765-E40D-4B7A-9D7C-0BA6B063AAE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503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每个</a:t>
            </a:r>
            <a:r>
              <a:rPr lang="en-US" altLang="zh-CN" dirty="0" err="1" smtClean="0"/>
              <a:t>checkpointer</a:t>
            </a:r>
            <a:r>
              <a:rPr lang="zh-CN" altLang="en-US" dirty="0" smtClean="0"/>
              <a:t>负责一个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的数据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Btree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扫描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F765-E40D-4B7A-9D7C-0BA6B063AAE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19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检查点：啥时候算开始，啥时候算结束，我在</a:t>
            </a:r>
            <a:r>
              <a:rPr lang="en-US" altLang="zh-CN" dirty="0" smtClean="0"/>
              <a:t>CP</a:t>
            </a:r>
            <a:r>
              <a:rPr lang="zh-CN" altLang="en-US" dirty="0" smtClean="0"/>
              <a:t>期间我能够</a:t>
            </a:r>
            <a:r>
              <a:rPr lang="en-US" altLang="zh-CN" dirty="0" smtClean="0"/>
              <a:t>cover</a:t>
            </a:r>
            <a:r>
              <a:rPr lang="zh-CN" altLang="en-US" dirty="0" smtClean="0"/>
              <a:t>那些日志，结束之后那些日志可以删掉，如何恢复到一个一致性的点</a:t>
            </a:r>
            <a:endParaRPr lang="en-US" altLang="zh-CN" dirty="0" smtClean="0"/>
          </a:p>
          <a:p>
            <a:r>
              <a:rPr lang="en-US" altLang="zh-CN" dirty="0" smtClean="0"/>
              <a:t>Ep persistent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2F765-E40D-4B7A-9D7C-0BA6B063AAE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93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D2E9-764E-4FB4-AB18-A5DE29D207E5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AF90-6661-43B6-870E-5C6755151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336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D2E9-764E-4FB4-AB18-A5DE29D207E5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AF90-6661-43B6-870E-5C6755151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21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D2E9-764E-4FB4-AB18-A5DE29D207E5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AF90-6661-43B6-870E-5C6755151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89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 indent="-270000">
              <a:buSzPct val="100000"/>
              <a:buFont typeface="微软雅黑" panose="020B0503020204020204" pitchFamily="34" charset="-122"/>
              <a:buChar char="□"/>
              <a:defRPr/>
            </a:lvl1pPr>
            <a:lvl2pPr marL="540000" indent="-172800">
              <a:buSzPct val="50000"/>
              <a:buFont typeface="等线" panose="02010600030101010101" pitchFamily="2" charset="-122"/>
              <a:buChar char="■"/>
              <a:defRPr/>
            </a:lvl2pPr>
            <a:lvl3pPr marL="857250" indent="-171450">
              <a:buSzPct val="100000"/>
              <a:buFont typeface="Calibri" panose="020F0502020204030204" pitchFamily="34" charset="0"/>
              <a:buChar char="○"/>
              <a:defRPr/>
            </a:lvl3pPr>
            <a:lvl4pPr marL="1200150" indent="-171450">
              <a:buSzPct val="50000"/>
              <a:buFont typeface="Wingdings" panose="05000000000000000000" pitchFamily="2" charset="2"/>
              <a:buChar char="n"/>
              <a:defRPr/>
            </a:lvl4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D2E9-764E-4FB4-AB18-A5DE29D207E5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AF90-6661-43B6-870E-5C67551515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590" y="6014812"/>
            <a:ext cx="706664" cy="706664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628650" y="1400404"/>
            <a:ext cx="7886700" cy="103186"/>
            <a:chOff x="628650" y="1690689"/>
            <a:chExt cx="7886700" cy="103186"/>
          </a:xfrm>
        </p:grpSpPr>
        <p:sp>
          <p:nvSpPr>
            <p:cNvPr id="8" name="矩形 7"/>
            <p:cNvSpPr/>
            <p:nvPr/>
          </p:nvSpPr>
          <p:spPr>
            <a:xfrm>
              <a:off x="628650" y="1690689"/>
              <a:ext cx="3377293" cy="10318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628650" y="1690689"/>
              <a:ext cx="78867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011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D2E9-764E-4FB4-AB18-A5DE29D207E5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AF90-6661-43B6-870E-5C6755151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87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D2E9-764E-4FB4-AB18-A5DE29D207E5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AF90-6661-43B6-870E-5C6755151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85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D2E9-764E-4FB4-AB18-A5DE29D207E5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AF90-6661-43B6-870E-5C6755151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89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D2E9-764E-4FB4-AB18-A5DE29D207E5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AF90-6661-43B6-870E-5C6755151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31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D2E9-764E-4FB4-AB18-A5DE29D207E5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AF90-6661-43B6-870E-5C6755151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60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D2E9-764E-4FB4-AB18-A5DE29D207E5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AF90-6661-43B6-870E-5C6755151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96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D2E9-764E-4FB4-AB18-A5DE29D207E5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AF90-6661-43B6-870E-5C6755151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71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0D2E9-764E-4FB4-AB18-A5DE29D207E5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2AF90-6661-43B6-870E-5C6755151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54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alcogenide_glas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rysta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/>
              <a:t>Speedy </a:t>
            </a:r>
            <a:r>
              <a:rPr lang="en-US" altLang="zh-CN" sz="4800" dirty="0"/>
              <a:t>T</a:t>
            </a:r>
            <a:r>
              <a:rPr lang="en-US" altLang="zh-CN" sz="4800" dirty="0" smtClean="0"/>
              <a:t>ransactions and Parallel Logging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440937"/>
            <a:ext cx="6858000" cy="1655762"/>
          </a:xfrm>
        </p:spPr>
        <p:txBody>
          <a:bodyPr>
            <a:normAutofit fontScale="85000" lnSpcReduction="20000"/>
          </a:bodyPr>
          <a:lstStyle/>
          <a:p>
            <a:pPr algn="r"/>
            <a:endParaRPr lang="en-US" altLang="zh-CN" sz="2400" dirty="0" smtClean="0"/>
          </a:p>
          <a:p>
            <a:pPr algn="r"/>
            <a:r>
              <a:rPr lang="en-US" altLang="zh-CN" sz="2400" dirty="0" smtClean="0"/>
              <a:t>——Silo and </a:t>
            </a:r>
            <a:r>
              <a:rPr lang="en-US" altLang="zh-CN" sz="2400" dirty="0" err="1" smtClean="0"/>
              <a:t>SiloR</a:t>
            </a:r>
            <a:r>
              <a:rPr lang="en-US" altLang="zh-CN" sz="2400" dirty="0" smtClean="0"/>
              <a:t> Introduction</a:t>
            </a:r>
          </a:p>
          <a:p>
            <a:pPr algn="r"/>
            <a:r>
              <a:rPr lang="zh-CN" altLang="en-US" sz="2400" dirty="0" smtClean="0"/>
              <a:t>王嘉豪</a:t>
            </a:r>
            <a:endParaRPr lang="en-US" altLang="zh-CN" sz="2400" dirty="0" smtClean="0"/>
          </a:p>
          <a:p>
            <a:pPr algn="r"/>
            <a:r>
              <a:rPr lang="en-US" altLang="zh-CN" sz="2400" dirty="0" err="1" smtClean="0"/>
              <a:t>DaSE</a:t>
            </a:r>
            <a:endParaRPr lang="en-US" altLang="zh-CN" sz="2400" dirty="0" smtClean="0"/>
          </a:p>
          <a:p>
            <a:pPr algn="r"/>
            <a:r>
              <a:rPr lang="en-US" altLang="zh-CN" sz="2400" dirty="0" smtClean="0"/>
              <a:t>20180404</a:t>
            </a:r>
            <a:endParaRPr lang="zh-CN" altLang="en-US" sz="2400" dirty="0"/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1143000" y="3655737"/>
            <a:ext cx="6858000" cy="785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Stephen </a:t>
            </a:r>
            <a:r>
              <a:rPr lang="en-US" altLang="zh-CN" sz="2400" dirty="0" err="1" smtClean="0"/>
              <a:t>Tu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Wenting</a:t>
            </a:r>
            <a:r>
              <a:rPr lang="en-US" altLang="zh-CN" sz="2400" dirty="0" smtClean="0"/>
              <a:t> Zheng</a:t>
            </a:r>
          </a:p>
          <a:p>
            <a:r>
              <a:rPr lang="en-US" altLang="zh-CN" sz="2400" dirty="0" smtClean="0"/>
              <a:t>MIT CSAIL and Harvard University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087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SiloR</a:t>
            </a:r>
            <a:r>
              <a:rPr lang="en-US" altLang="zh-CN" dirty="0" smtClean="0"/>
              <a:t> Goal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Small </a:t>
            </a:r>
            <a:r>
              <a:rPr lang="en-US" altLang="zh-CN" dirty="0"/>
              <a:t>performance impact on runtime throughput and </a:t>
            </a:r>
            <a:r>
              <a:rPr lang="en-US" altLang="zh-CN" dirty="0" smtClean="0"/>
              <a:t>latency</a:t>
            </a:r>
          </a:p>
          <a:p>
            <a:endParaRPr lang="en-US" altLang="zh-CN" dirty="0"/>
          </a:p>
          <a:p>
            <a:r>
              <a:rPr lang="en-US" altLang="zh-CN" dirty="0" smtClean="0"/>
              <a:t>Recovery </a:t>
            </a:r>
            <a:r>
              <a:rPr lang="en-US" altLang="zh-CN" dirty="0"/>
              <a:t>of a big database in a few minutes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594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Must use multiple </a:t>
            </a:r>
            <a:r>
              <a:rPr lang="en-US" altLang="zh-CN" dirty="0" smtClean="0"/>
              <a:t>disks</a:t>
            </a:r>
          </a:p>
          <a:p>
            <a:r>
              <a:rPr lang="en-US" altLang="zh-CN" dirty="0" smtClean="0"/>
              <a:t>One </a:t>
            </a:r>
            <a:r>
              <a:rPr lang="en-US" altLang="zh-CN" dirty="0"/>
              <a:t>logger per </a:t>
            </a:r>
            <a:r>
              <a:rPr lang="en-US" altLang="zh-CN" dirty="0" smtClean="0"/>
              <a:t>disk</a:t>
            </a:r>
          </a:p>
          <a:p>
            <a:r>
              <a:rPr lang="en-US" altLang="zh-CN" dirty="0"/>
              <a:t>Multiple workers for one logger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337" y="1825625"/>
            <a:ext cx="35909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8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Buffer management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55514" y="1825625"/>
            <a:ext cx="4404392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Worker</a:t>
            </a:r>
          </a:p>
          <a:p>
            <a:pPr lvl="1"/>
            <a:r>
              <a:rPr lang="en-US" altLang="zh-CN" dirty="0" smtClean="0"/>
              <a:t>One individual log buffer (512KB)</a:t>
            </a:r>
          </a:p>
          <a:p>
            <a:pPr lvl="1"/>
            <a:r>
              <a:rPr lang="en-US" altLang="zh-CN" dirty="0" smtClean="0"/>
              <a:t>When push to Logger : </a:t>
            </a:r>
          </a:p>
          <a:p>
            <a:pPr lvl="2"/>
            <a:r>
              <a:rPr lang="en-US" altLang="zh-CN" dirty="0" smtClean="0"/>
              <a:t>Full</a:t>
            </a:r>
          </a:p>
          <a:p>
            <a:pPr lvl="2"/>
            <a:r>
              <a:rPr lang="en-US" altLang="zh-CN" dirty="0" smtClean="0"/>
              <a:t>At an Epoch boundary</a:t>
            </a:r>
          </a:p>
          <a:p>
            <a:pPr lvl="2"/>
            <a:endParaRPr lang="en-US" altLang="zh-CN" dirty="0" smtClean="0"/>
          </a:p>
          <a:p>
            <a:r>
              <a:rPr lang="en-US" altLang="zh-CN" dirty="0" smtClean="0"/>
              <a:t>Logger</a:t>
            </a:r>
          </a:p>
          <a:p>
            <a:pPr lvl="1"/>
            <a:r>
              <a:rPr lang="en-US" altLang="zh-CN" dirty="0" smtClean="0"/>
              <a:t>Many Log buffers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# of workers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When flush to Disk</a:t>
            </a:r>
          </a:p>
          <a:p>
            <a:pPr lvl="2"/>
            <a:r>
              <a:rPr lang="en-US" altLang="zh-CN" dirty="0" smtClean="0"/>
              <a:t>Regularly</a:t>
            </a:r>
          </a:p>
          <a:p>
            <a:pPr lvl="2"/>
            <a:endParaRPr lang="en-US" altLang="zh-CN" dirty="0" smtClean="0"/>
          </a:p>
          <a:p>
            <a:r>
              <a:rPr lang="en-US" altLang="zh-CN" dirty="0" smtClean="0"/>
              <a:t>Log file on Disk</a:t>
            </a:r>
          </a:p>
          <a:p>
            <a:pPr lvl="1"/>
            <a:r>
              <a:rPr lang="en-US" altLang="zh-CN" dirty="0" smtClean="0"/>
              <a:t>Logs are not ordered</a:t>
            </a:r>
          </a:p>
          <a:p>
            <a:pPr lvl="1"/>
            <a:r>
              <a:rPr lang="en-US" altLang="zh-CN" dirty="0" smtClean="0"/>
              <a:t>Create New file every 100 epochs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85" y="1758158"/>
            <a:ext cx="4037529" cy="419520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27833" y="6020827"/>
            <a:ext cx="56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69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Persistence epoch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4539" y="1825625"/>
            <a:ext cx="54949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8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 rotation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799" y="1825625"/>
            <a:ext cx="76444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6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Parallel </a:t>
            </a:r>
            <a:r>
              <a:rPr lang="en-US" altLang="zh-CN" dirty="0" err="1"/>
              <a:t>checkpointing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04654" y="1825625"/>
            <a:ext cx="37346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Parallel </a:t>
            </a:r>
            <a:r>
              <a:rPr lang="en-US" altLang="zh-CN" dirty="0" err="1"/>
              <a:t>checkpointing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4838700" cy="4351338"/>
          </a:xfrm>
        </p:spPr>
        <p:txBody>
          <a:bodyPr/>
          <a:lstStyle/>
          <a:p>
            <a:r>
              <a:rPr lang="en-US" altLang="zh-CN" dirty="0"/>
              <a:t>Tree walk over a range of each table - inconsistent checkpoint </a:t>
            </a:r>
            <a:endParaRPr lang="en-US" altLang="zh-CN" dirty="0" smtClean="0"/>
          </a:p>
          <a:p>
            <a:r>
              <a:rPr lang="en-US" altLang="zh-CN" dirty="0"/>
              <a:t>Only committed records in checkpoint </a:t>
            </a:r>
            <a:endParaRPr lang="en-US" altLang="zh-CN" dirty="0" smtClean="0"/>
          </a:p>
          <a:p>
            <a:r>
              <a:rPr lang="en-US" altLang="zh-CN" dirty="0"/>
              <a:t>Writes out to multiple files, enabling easy recovery parallelism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4" b="98844" l="9073" r="85714">
                        <a14:foregroundMark x1="46525" y1="46098" x2="29730" y2="77023"/>
                        <a14:foregroundMark x1="10232" y1="87139" x2="56950" y2="87717"/>
                        <a14:foregroundMark x1="44595" y1="77023" x2="54826" y2="93931"/>
                        <a14:foregroundMark x1="52896" y1="91185" x2="37452" y2="96821"/>
                        <a14:foregroundMark x1="37645" y1="41763" x2="50965" y2="403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62884" y="1825625"/>
            <a:ext cx="3457266" cy="461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3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Checkpoint Design Detail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41642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Checkpoint starts in epoch </a:t>
            </a:r>
            <a:r>
              <a:rPr lang="en-US" altLang="zh-CN" sz="2400" b="1" dirty="0" err="1" smtClean="0"/>
              <a:t>e</a:t>
            </a:r>
            <a:r>
              <a:rPr lang="en-US" altLang="zh-CN" sz="2400" b="1" baseline="-25000" dirty="0" err="1" smtClean="0"/>
              <a:t>L</a:t>
            </a:r>
            <a:endParaRPr lang="en-US" altLang="zh-CN" sz="2400" b="1" baseline="-25000" dirty="0" smtClean="0"/>
          </a:p>
          <a:p>
            <a:pPr lvl="1"/>
            <a:r>
              <a:rPr lang="en-US" altLang="zh-CN" sz="2400" dirty="0" smtClean="0"/>
              <a:t>skips </a:t>
            </a:r>
            <a:r>
              <a:rPr lang="en-US" altLang="zh-CN" sz="2400" dirty="0"/>
              <a:t>over records with </a:t>
            </a:r>
            <a:r>
              <a:rPr lang="en-US" altLang="zh-CN" sz="2400" dirty="0" err="1"/>
              <a:t>TID.</a:t>
            </a:r>
            <a:r>
              <a:rPr lang="en-US" altLang="zh-CN" sz="2400" b="1" dirty="0" err="1"/>
              <a:t>e</a:t>
            </a:r>
            <a:r>
              <a:rPr lang="en-US" altLang="zh-CN" sz="2400" b="1" dirty="0"/>
              <a:t> </a:t>
            </a:r>
            <a:r>
              <a:rPr lang="en-US" altLang="zh-CN" sz="2400" dirty="0"/>
              <a:t>such that </a:t>
            </a:r>
            <a:r>
              <a:rPr lang="en-US" altLang="zh-CN" sz="2400" b="1" dirty="0" smtClean="0"/>
              <a:t>e&gt;= </a:t>
            </a:r>
            <a:r>
              <a:rPr lang="en-US" altLang="zh-CN" sz="2400" b="1" dirty="0" err="1"/>
              <a:t>e</a:t>
            </a:r>
            <a:r>
              <a:rPr lang="en-US" altLang="zh-CN" sz="1400" b="1" dirty="0" err="1"/>
              <a:t>L</a:t>
            </a:r>
            <a:r>
              <a:rPr lang="en-US" altLang="zh-CN" sz="2400" b="1" dirty="0" smtClean="0"/>
              <a:t>!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Checkpoint </a:t>
            </a:r>
            <a:r>
              <a:rPr lang="en-US" altLang="zh-CN" sz="2400" dirty="0"/>
              <a:t>ends in epoch </a:t>
            </a:r>
            <a:r>
              <a:rPr lang="en-US" altLang="zh-CN" sz="2400" b="1" dirty="0" err="1" smtClean="0"/>
              <a:t>e</a:t>
            </a:r>
            <a:r>
              <a:rPr lang="en-US" altLang="zh-CN" sz="2400" b="1" baseline="-25000" dirty="0" err="1" smtClean="0"/>
              <a:t>H</a:t>
            </a:r>
            <a:endParaRPr lang="en-US" altLang="zh-CN" sz="2400" b="1" dirty="0"/>
          </a:p>
          <a:p>
            <a:pPr lvl="1"/>
            <a:r>
              <a:rPr lang="en-US" altLang="zh-CN" sz="2000" dirty="0"/>
              <a:t>usable once </a:t>
            </a:r>
            <a:r>
              <a:rPr lang="en-US" altLang="zh-CN" sz="2000" b="1" dirty="0" err="1"/>
              <a:t>e</a:t>
            </a:r>
            <a:r>
              <a:rPr lang="en-US" altLang="zh-CN" sz="2400" b="1" baseline="-25000" dirty="0" err="1"/>
              <a:t>H</a:t>
            </a:r>
            <a:r>
              <a:rPr lang="en-US" altLang="zh-CN" sz="2000" b="1" dirty="0"/>
              <a:t> </a:t>
            </a:r>
            <a:r>
              <a:rPr lang="en-US" altLang="zh-CN" sz="2000" dirty="0"/>
              <a:t>&lt;= </a:t>
            </a:r>
            <a:r>
              <a:rPr lang="en-US" altLang="zh-CN" sz="2000" b="1" dirty="0" err="1" smtClean="0"/>
              <a:t>e</a:t>
            </a:r>
            <a:r>
              <a:rPr lang="en-US" altLang="zh-CN" sz="2400" b="1" baseline="-25000" dirty="0" err="1" smtClean="0"/>
              <a:t>P</a:t>
            </a:r>
            <a:endParaRPr lang="en-US" altLang="zh-CN" sz="2400" b="1" baseline="-25000" dirty="0" smtClean="0"/>
          </a:p>
          <a:p>
            <a:pPr lvl="1"/>
            <a:r>
              <a:rPr lang="en-US" altLang="zh-CN" sz="2000" dirty="0"/>
              <a:t>removes </a:t>
            </a:r>
            <a:r>
              <a:rPr lang="en-US" altLang="zh-CN" sz="2000" b="1" dirty="0" err="1"/>
              <a:t>old_data.e</a:t>
            </a:r>
            <a:r>
              <a:rPr lang="en-US" altLang="zh-CN" sz="2000" b="1" dirty="0"/>
              <a:t> </a:t>
            </a:r>
            <a:r>
              <a:rPr lang="en-US" altLang="zh-CN" sz="2000" dirty="0"/>
              <a:t>log file where </a:t>
            </a:r>
            <a:r>
              <a:rPr lang="en-US" altLang="zh-CN" sz="2000" b="1" dirty="0"/>
              <a:t>e </a:t>
            </a:r>
            <a:r>
              <a:rPr lang="en-US" altLang="zh-CN" sz="2000" dirty="0"/>
              <a:t>&lt; </a:t>
            </a:r>
            <a:r>
              <a:rPr lang="en-US" altLang="zh-CN" sz="2000" b="1" dirty="0" err="1"/>
              <a:t>e</a:t>
            </a:r>
            <a:r>
              <a:rPr lang="en-US" altLang="zh-CN" sz="2400" b="1" baseline="-25000" dirty="0" err="1"/>
              <a:t>L</a:t>
            </a:r>
            <a:endParaRPr lang="zh-CN" altLang="en-US" sz="2400" b="1" baseline="-250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962025" y="4991100"/>
            <a:ext cx="55800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412875" y="4845050"/>
            <a:ext cx="0" cy="2921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492625" y="4845050"/>
            <a:ext cx="0" cy="2921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086475" y="4845050"/>
            <a:ext cx="0" cy="2921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93800" y="5214700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e</a:t>
            </a:r>
            <a:r>
              <a:rPr lang="en-US" altLang="zh-CN" b="1" baseline="-25000" dirty="0" err="1" smtClean="0"/>
              <a:t>L</a:t>
            </a:r>
            <a:endParaRPr lang="en-US" altLang="zh-CN" b="1" baseline="-25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273550" y="5214700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e</a:t>
            </a:r>
            <a:r>
              <a:rPr lang="en-US" altLang="zh-CN" b="1" baseline="-25000" dirty="0" err="1" smtClean="0"/>
              <a:t>H</a:t>
            </a:r>
            <a:endParaRPr lang="en-US" altLang="zh-CN" b="1" baseline="-250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867399" y="5214700"/>
            <a:ext cx="67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e</a:t>
            </a:r>
            <a:r>
              <a:rPr lang="en-US" altLang="zh-CN" b="1" baseline="-25000" dirty="0" err="1" smtClean="0"/>
              <a:t>now</a:t>
            </a:r>
            <a:endParaRPr lang="en-US" altLang="zh-CN" b="1" baseline="-25000" dirty="0"/>
          </a:p>
        </p:txBody>
      </p:sp>
      <p:sp>
        <p:nvSpPr>
          <p:cNvPr id="19" name="矩形 18"/>
          <p:cNvSpPr/>
          <p:nvPr/>
        </p:nvSpPr>
        <p:spPr>
          <a:xfrm>
            <a:off x="5564124" y="5748968"/>
            <a:ext cx="444500" cy="4344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b="1" dirty="0" err="1" smtClean="0"/>
              <a:t>e</a:t>
            </a:r>
            <a:r>
              <a:rPr lang="en-US" altLang="zh-CN" b="1" baseline="-25000" dirty="0" err="1" smtClean="0"/>
              <a:t>H</a:t>
            </a:r>
            <a:endParaRPr lang="en-US" altLang="zh-CN" b="1" baseline="-25000" dirty="0" smtClean="0"/>
          </a:p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030724" y="5748968"/>
            <a:ext cx="444500" cy="4344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b="1" dirty="0" err="1" smtClean="0"/>
              <a:t>e</a:t>
            </a:r>
            <a:r>
              <a:rPr lang="en-US" altLang="zh-CN" b="1" baseline="-25000" dirty="0" err="1" smtClean="0"/>
              <a:t>H</a:t>
            </a:r>
            <a:endParaRPr lang="en-US" altLang="zh-CN" b="1" baseline="-25000" dirty="0" smtClean="0"/>
          </a:p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497324" y="5748968"/>
            <a:ext cx="444500" cy="4344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b="1" dirty="0" err="1" smtClean="0"/>
              <a:t>e</a:t>
            </a:r>
            <a:r>
              <a:rPr lang="en-US" altLang="zh-CN" b="1" baseline="-25000" dirty="0" err="1" smtClean="0"/>
              <a:t>H</a:t>
            </a:r>
            <a:endParaRPr lang="en-US" altLang="zh-CN" b="1" baseline="-25000" dirty="0" smtClean="0"/>
          </a:p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097524" y="5748968"/>
            <a:ext cx="444500" cy="4344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b="1" dirty="0" smtClean="0"/>
              <a:t>e</a:t>
            </a:r>
            <a:r>
              <a:rPr lang="en-US" altLang="zh-CN" sz="1050" b="1" baseline="-25000" dirty="0" smtClean="0"/>
              <a:t>H+1</a:t>
            </a:r>
          </a:p>
          <a:p>
            <a:pPr algn="ctr"/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093088" y="4486835"/>
            <a:ext cx="202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Checkpointing</a:t>
            </a:r>
            <a:r>
              <a:rPr lang="en-US" altLang="zh-CN" dirty="0" smtClean="0"/>
              <a:t> CP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713988" y="5774250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LOG: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212588" y="6229787"/>
            <a:ext cx="1747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000" b="1" dirty="0" err="1" smtClean="0"/>
              <a:t>e</a:t>
            </a:r>
            <a:r>
              <a:rPr lang="en-US" altLang="zh-CN" sz="2400" b="1" baseline="-25000" dirty="0" err="1" smtClean="0"/>
              <a:t>H</a:t>
            </a:r>
            <a:r>
              <a:rPr lang="en-US" altLang="zh-CN" sz="2000" b="1" dirty="0" smtClean="0"/>
              <a:t> </a:t>
            </a:r>
            <a:r>
              <a:rPr lang="en-US" altLang="zh-CN" sz="2000" dirty="0" smtClean="0"/>
              <a:t>= </a:t>
            </a:r>
            <a:r>
              <a:rPr lang="en-US" altLang="zh-CN" sz="2000" b="1" dirty="0" err="1" smtClean="0"/>
              <a:t>e</a:t>
            </a:r>
            <a:r>
              <a:rPr lang="en-US" altLang="zh-CN" sz="2400" b="1" baseline="-25000" dirty="0" err="1" smtClean="0"/>
              <a:t>P</a:t>
            </a:r>
            <a:endParaRPr lang="en-US" altLang="zh-CN" sz="2400" b="1" baseline="-25000" dirty="0" smtClean="0"/>
          </a:p>
        </p:txBody>
      </p:sp>
      <p:sp>
        <p:nvSpPr>
          <p:cNvPr id="26" name="文本框 25"/>
          <p:cNvSpPr txBox="1"/>
          <p:nvPr/>
        </p:nvSpPr>
        <p:spPr>
          <a:xfrm>
            <a:off x="5609398" y="6534834"/>
            <a:ext cx="1190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Enable </a:t>
            </a:r>
            <a:r>
              <a:rPr lang="en-US" altLang="zh-CN" dirty="0" smtClean="0"/>
              <a:t>CP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80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Recovery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3985295" cy="4351338"/>
          </a:xfrm>
        </p:spPr>
        <p:txBody>
          <a:bodyPr/>
          <a:lstStyle/>
          <a:p>
            <a:r>
              <a:rPr lang="en-US" altLang="zh-CN" dirty="0"/>
              <a:t>Easy </a:t>
            </a:r>
            <a:r>
              <a:rPr lang="en-US" altLang="zh-CN" dirty="0" smtClean="0"/>
              <a:t>parallelism: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one checkpoint recovery thread </a:t>
            </a:r>
            <a:r>
              <a:rPr lang="en-US" altLang="zh-CN" dirty="0"/>
              <a:t>per file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716" y="1975701"/>
            <a:ext cx="3994327" cy="420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0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 Replay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Value logging enables log files </a:t>
            </a:r>
            <a:r>
              <a:rPr lang="en-US" altLang="zh-CN" dirty="0" smtClean="0"/>
              <a:t>to be </a:t>
            </a:r>
            <a:r>
              <a:rPr lang="en-US" altLang="zh-CN" dirty="0"/>
              <a:t>played in </a:t>
            </a:r>
            <a:r>
              <a:rPr lang="en-US" altLang="zh-CN" i="1" u="sng" dirty="0"/>
              <a:t>any order </a:t>
            </a:r>
            <a:r>
              <a:rPr lang="en-US" altLang="zh-CN" dirty="0"/>
              <a:t>— </a:t>
            </a:r>
            <a:r>
              <a:rPr lang="en-US" altLang="zh-CN" dirty="0" smtClean="0"/>
              <a:t>highest TID </a:t>
            </a:r>
            <a:r>
              <a:rPr lang="en-US" altLang="zh-CN" dirty="0"/>
              <a:t>per key </a:t>
            </a:r>
            <a:r>
              <a:rPr lang="en-US" altLang="zh-CN" dirty="0" smtClean="0"/>
              <a:t>wins</a:t>
            </a:r>
          </a:p>
          <a:p>
            <a:pPr lvl="1"/>
            <a:r>
              <a:rPr lang="en-US" altLang="zh-CN" dirty="0"/>
              <a:t>logs in later epochs replayed </a:t>
            </a:r>
            <a:r>
              <a:rPr lang="en-US" altLang="zh-CN" dirty="0" smtClean="0"/>
              <a:t>first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No </a:t>
            </a:r>
            <a:r>
              <a:rPr lang="en-US" altLang="zh-CN" dirty="0"/>
              <a:t>log record from epoch &gt; e</a:t>
            </a:r>
            <a:r>
              <a:rPr lang="en-US" altLang="zh-CN" baseline="-25000" dirty="0"/>
              <a:t>p</a:t>
            </a:r>
            <a:r>
              <a:rPr lang="en-US" altLang="zh-CN" dirty="0"/>
              <a:t> </a:t>
            </a:r>
            <a:r>
              <a:rPr lang="en-US" altLang="zh-CN" dirty="0" smtClean="0"/>
              <a:t>is replayed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21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</a:t>
            </a:r>
            <a:r>
              <a:rPr lang="en-US" altLang="zh-CN" dirty="0" smtClean="0"/>
              <a:t>Purpose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dirty="0" smtClean="0"/>
          </a:p>
          <a:p>
            <a:r>
              <a:rPr lang="en-US" altLang="zh-CN" sz="2400" dirty="0" smtClean="0"/>
              <a:t>Parallelism </a:t>
            </a:r>
            <a:r>
              <a:rPr lang="en-US" altLang="zh-CN" sz="2400" dirty="0"/>
              <a:t>in all parts of the system both runtime and </a:t>
            </a:r>
            <a:r>
              <a:rPr lang="en-US" altLang="zh-CN" sz="2400" dirty="0" smtClean="0"/>
              <a:t>recovery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/>
              <a:t>Introduce both the mechanism and the theory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4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&amp; Workload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Experiment </a:t>
            </a:r>
            <a:r>
              <a:rPr lang="en-US" altLang="zh-CN" sz="2400" dirty="0" smtClean="0"/>
              <a:t>setup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single </a:t>
            </a:r>
            <a:r>
              <a:rPr lang="en-US" altLang="zh-CN" sz="2000" dirty="0"/>
              <a:t>machine with four 8 core </a:t>
            </a:r>
            <a:r>
              <a:rPr lang="en-US" altLang="zh-CN" sz="2000" dirty="0" smtClean="0"/>
              <a:t>Intel</a:t>
            </a:r>
          </a:p>
          <a:p>
            <a:pPr lvl="1"/>
            <a:r>
              <a:rPr lang="en-US" altLang="zh-CN" sz="2000" dirty="0" smtClean="0"/>
              <a:t>Xeon </a:t>
            </a:r>
            <a:r>
              <a:rPr lang="en-US" altLang="zh-CN" sz="2000" dirty="0"/>
              <a:t>E7-4830 processors (</a:t>
            </a:r>
            <a:r>
              <a:rPr lang="en-US" altLang="zh-CN" sz="2000" dirty="0" smtClean="0"/>
              <a:t>32 physical cores)</a:t>
            </a:r>
          </a:p>
          <a:p>
            <a:pPr lvl="1"/>
            <a:r>
              <a:rPr lang="en-US" altLang="zh-CN" sz="2000" dirty="0" smtClean="0"/>
              <a:t>machine </a:t>
            </a:r>
            <a:r>
              <a:rPr lang="en-US" altLang="zh-CN" sz="2000" dirty="0"/>
              <a:t>has 256 GB of DRAM, </a:t>
            </a:r>
            <a:r>
              <a:rPr lang="en-US" altLang="zh-CN" sz="2000" dirty="0" smtClean="0"/>
              <a:t>64GB </a:t>
            </a:r>
            <a:r>
              <a:rPr lang="en-US" altLang="zh-CN" sz="2000" dirty="0"/>
              <a:t>of DRAM attached to each </a:t>
            </a:r>
            <a:r>
              <a:rPr lang="en-US" altLang="zh-CN" sz="2000" dirty="0" smtClean="0"/>
              <a:t>socket</a:t>
            </a:r>
          </a:p>
          <a:p>
            <a:pPr lvl="1"/>
            <a:r>
              <a:rPr lang="en-US" altLang="zh-CN" sz="2000" dirty="0" smtClean="0"/>
              <a:t>4 </a:t>
            </a:r>
            <a:r>
              <a:rPr lang="en-US" altLang="zh-CN" sz="2000" dirty="0"/>
              <a:t>disks: 3 Fusion IO drives, 1 </a:t>
            </a:r>
            <a:r>
              <a:rPr lang="en-US" altLang="zh-CN" sz="2000" dirty="0" smtClean="0"/>
              <a:t>RAID-5 disk array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YCSB-A Key-value </a:t>
            </a:r>
            <a:r>
              <a:rPr lang="en-US" altLang="zh-CN" dirty="0"/>
              <a:t>benchmark</a:t>
            </a:r>
          </a:p>
          <a:p>
            <a:pPr lvl="1"/>
            <a:r>
              <a:rPr lang="en-US" altLang="zh-CN" dirty="0" smtClean="0"/>
              <a:t>400 </a:t>
            </a:r>
            <a:r>
              <a:rPr lang="en-US" altLang="zh-CN" dirty="0"/>
              <a:t>million keys, 100 </a:t>
            </a:r>
            <a:r>
              <a:rPr lang="en-US" altLang="zh-CN" dirty="0" smtClean="0"/>
              <a:t>byte records</a:t>
            </a:r>
            <a:endParaRPr lang="en-US" altLang="zh-CN" dirty="0"/>
          </a:p>
          <a:p>
            <a:pPr lvl="1"/>
            <a:r>
              <a:rPr lang="en-US" altLang="zh-CN" dirty="0" smtClean="0"/>
              <a:t>70</a:t>
            </a:r>
            <a:r>
              <a:rPr lang="en-US" altLang="zh-CN" dirty="0"/>
              <a:t>% read, 30% </a:t>
            </a:r>
            <a:r>
              <a:rPr lang="en-US" altLang="zh-CN" dirty="0" smtClean="0"/>
              <a:t>write</a:t>
            </a:r>
          </a:p>
          <a:p>
            <a:pPr lvl="1"/>
            <a:r>
              <a:rPr lang="en-US" altLang="zh-CN" dirty="0" smtClean="0"/>
              <a:t>28 </a:t>
            </a:r>
            <a:r>
              <a:rPr lang="en-US" altLang="zh-CN" dirty="0"/>
              <a:t>workers, 4 loggers, </a:t>
            </a:r>
            <a:r>
              <a:rPr lang="en-US" altLang="zh-CN" dirty="0" smtClean="0"/>
              <a:t>4 checkpoint threads</a:t>
            </a:r>
          </a:p>
          <a:p>
            <a:pPr lvl="1"/>
            <a:r>
              <a:rPr lang="en-US" altLang="zh-CN" dirty="0" smtClean="0"/>
              <a:t>Database </a:t>
            </a:r>
            <a:r>
              <a:rPr lang="en-US" altLang="zh-CN" dirty="0"/>
              <a:t>does not grow</a:t>
            </a:r>
            <a:endParaRPr lang="zh-CN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82290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- </a:t>
            </a:r>
            <a:r>
              <a:rPr lang="en-US" altLang="zh-CN" dirty="0" smtClean="0"/>
              <a:t>YCSB-A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9593" y="1690691"/>
            <a:ext cx="7886700" cy="425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4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Recovery for YCSB-A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Simulates crash right before </a:t>
            </a:r>
            <a:r>
              <a:rPr lang="en-US" altLang="zh-CN" dirty="0" smtClean="0"/>
              <a:t>the </a:t>
            </a:r>
            <a:r>
              <a:rPr lang="en-US" altLang="zh-CN" i="1" dirty="0" smtClean="0"/>
              <a:t>second </a:t>
            </a:r>
            <a:r>
              <a:rPr lang="en-US" altLang="zh-CN" dirty="0"/>
              <a:t>checkpoint </a:t>
            </a:r>
            <a:r>
              <a:rPr lang="en-US" altLang="zh-CN" dirty="0" smtClean="0"/>
              <a:t>completes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834" y="2888641"/>
            <a:ext cx="5901557" cy="266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9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/>
              <a:t>Scalable Logging through Emerging Non-Volatile Memory</a:t>
            </a:r>
            <a:endParaRPr lang="zh-CN" altLang="en-US" sz="48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143000" y="3677539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 smtClean="0"/>
              <a:t>Tianzheng</a:t>
            </a:r>
            <a:r>
              <a:rPr lang="en-US" altLang="zh-CN" sz="2400" dirty="0" smtClean="0"/>
              <a:t> Wang</a:t>
            </a:r>
          </a:p>
          <a:p>
            <a:r>
              <a:rPr lang="en-US" altLang="zh-CN" sz="2400" dirty="0" smtClean="0"/>
              <a:t>University of Toronto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868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NV-DIMMs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DIMMs + batteries or flash</a:t>
            </a:r>
            <a:endParaRPr lang="zh-CN" altLang="en-US" dirty="0"/>
          </a:p>
        </p:txBody>
      </p:sp>
      <p:pic>
        <p:nvPicPr>
          <p:cNvPr id="2052" name="Picture 4" descr="Image result for nv dim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476" y="2961211"/>
            <a:ext cx="554355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137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Phase-change </a:t>
            </a:r>
            <a:r>
              <a:rPr lang="en-US" altLang="zh-CN" dirty="0" smtClean="0"/>
              <a:t>memory (PCM)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PRAMs exploit the unique </a:t>
            </a:r>
            <a:r>
              <a:rPr lang="en-US" altLang="zh-CN" dirty="0" err="1"/>
              <a:t>behaviour</a:t>
            </a:r>
            <a:r>
              <a:rPr lang="en-US" altLang="zh-CN" dirty="0"/>
              <a:t> of </a:t>
            </a:r>
            <a:r>
              <a:rPr lang="en-US" altLang="zh-CN" dirty="0">
                <a:hlinkClick r:id="rId3" tooltip="Chalcogenide glass"/>
              </a:rPr>
              <a:t>chalcogenide glass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Stores data by changing the state of underlying material.</a:t>
            </a:r>
          </a:p>
          <a:p>
            <a:pPr lvl="1"/>
            <a:r>
              <a:rPr lang="en-US" altLang="zh-CN" dirty="0" smtClean="0"/>
              <a:t>Heat </a:t>
            </a:r>
            <a:r>
              <a:rPr lang="en-US" altLang="zh-CN" dirty="0"/>
              <a:t>produced by the passage of an electric current through a heating </a:t>
            </a:r>
            <a:r>
              <a:rPr lang="en-US" altLang="zh-CN" dirty="0" smtClean="0"/>
              <a:t>element </a:t>
            </a:r>
            <a:r>
              <a:rPr lang="en-US" altLang="zh-CN" dirty="0"/>
              <a:t> switching it to a </a:t>
            </a:r>
            <a:r>
              <a:rPr lang="en-US" altLang="zh-CN" dirty="0">
                <a:hlinkClick r:id="rId4" tooltip="Crystal"/>
              </a:rPr>
              <a:t>crystalline</a:t>
            </a:r>
            <a:r>
              <a:rPr lang="en-US" altLang="zh-CN" dirty="0"/>
              <a:t> </a:t>
            </a:r>
            <a:r>
              <a:rPr lang="en-US" altLang="zh-CN" dirty="0" smtClean="0"/>
              <a:t>state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PCM </a:t>
            </a:r>
            <a:r>
              <a:rPr lang="en-US" altLang="zh-CN" dirty="0"/>
              <a:t>also has the ability to achieve a number of </a:t>
            </a:r>
            <a:r>
              <a:rPr lang="en-US" altLang="zh-CN" dirty="0">
                <a:solidFill>
                  <a:srgbClr val="FF0000"/>
                </a:solidFill>
              </a:rPr>
              <a:t>distinct intermediary states</a:t>
            </a:r>
            <a:r>
              <a:rPr lang="en-US" altLang="zh-CN" dirty="0"/>
              <a:t>, thereby having the ability to hold multiple bits in a single </a:t>
            </a:r>
            <a:r>
              <a:rPr lang="en-US" altLang="zh-CN" dirty="0" smtClean="0"/>
              <a:t>cell</a:t>
            </a:r>
          </a:p>
          <a:p>
            <a:endParaRPr lang="en-US" altLang="zh-CN" dirty="0"/>
          </a:p>
          <a:p>
            <a:r>
              <a:rPr lang="en-US" altLang="zh-CN" dirty="0" smtClean="0"/>
              <a:t>Longer </a:t>
            </a:r>
            <a:r>
              <a:rPr lang="en-US" altLang="zh-CN" dirty="0" err="1" smtClean="0"/>
              <a:t>lantency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80ns – 1μs    (DRAM 20ns – 50ns)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708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Memristor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memristor</a:t>
            </a:r>
            <a:r>
              <a:rPr lang="en-US" altLang="zh-CN" dirty="0" smtClean="0"/>
              <a:t> </a:t>
            </a:r>
            <a:r>
              <a:rPr lang="en-US" altLang="zh-CN" dirty="0"/>
              <a:t>present resistance depends on how much electric charge has flowed in what direction through it in the </a:t>
            </a:r>
            <a:r>
              <a:rPr lang="en-US" altLang="zh-CN" dirty="0" smtClean="0"/>
              <a:t>past</a:t>
            </a:r>
          </a:p>
          <a:p>
            <a:r>
              <a:rPr lang="en-US" altLang="zh-CN" dirty="0" smtClean="0"/>
              <a:t>Latency Low</a:t>
            </a:r>
          </a:p>
          <a:p>
            <a:pPr lvl="1"/>
            <a:r>
              <a:rPr lang="en-US" altLang="zh-CN" dirty="0" smtClean="0"/>
              <a:t>hundreds of pico-seconds to tens of nanoseconds</a:t>
            </a:r>
          </a:p>
          <a:p>
            <a:r>
              <a:rPr lang="en-US" altLang="zh-CN" dirty="0" smtClean="0"/>
              <a:t>100TB </a:t>
            </a:r>
            <a:r>
              <a:rPr lang="en-US" altLang="zh-CN" dirty="0" err="1" smtClean="0"/>
              <a:t>memristor</a:t>
            </a:r>
            <a:r>
              <a:rPr lang="en-US" altLang="zh-CN" dirty="0" smtClean="0"/>
              <a:t> drives may be available at 2018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490" y="4376290"/>
            <a:ext cx="2876190" cy="2057143"/>
          </a:xfrm>
          <a:prstGeom prst="rect">
            <a:avLst/>
          </a:prstGeom>
        </p:spPr>
      </p:pic>
      <p:pic>
        <p:nvPicPr>
          <p:cNvPr id="1028" name="Picture 4" descr="File:Two-terminal non-linear circuit elements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765" y="3768500"/>
            <a:ext cx="3089500" cy="30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323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Centralized log: a serious bottleneck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301" y="1825625"/>
            <a:ext cx="71693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0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(impractical) distributed log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234" y="1825625"/>
            <a:ext cx="71435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2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#1: LSN gives partial order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LSNs only good in any one </a:t>
            </a:r>
            <a:r>
              <a:rPr lang="en-US" altLang="zh-CN" dirty="0" smtClean="0"/>
              <a:t>log</a:t>
            </a:r>
          </a:p>
          <a:p>
            <a:r>
              <a:rPr lang="en-US" altLang="zh-CN" dirty="0"/>
              <a:t>Recovery needs total order in any </a:t>
            </a:r>
            <a:r>
              <a:rPr lang="en-US" altLang="zh-CN" dirty="0" smtClean="0"/>
              <a:t>log/transaction/page</a:t>
            </a:r>
          </a:p>
          <a:p>
            <a:r>
              <a:rPr lang="en-US" altLang="zh-CN" dirty="0"/>
              <a:t>Solution: global sequence number (GSN)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98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Hard to scale up with Global TID</a:t>
            </a:r>
            <a:endParaRPr lang="zh-CN" altLang="en-US" dirty="0"/>
          </a:p>
        </p:txBody>
      </p:sp>
      <p:pic>
        <p:nvPicPr>
          <p:cNvPr id="5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818" y="1860829"/>
            <a:ext cx="4216681" cy="2605352"/>
          </a:xfrm>
          <a:prstGeom prst="rect">
            <a:avLst/>
          </a:prstGeom>
        </p:spPr>
      </p:pic>
      <p:sp>
        <p:nvSpPr>
          <p:cNvPr id="6" name="TextBox 24"/>
          <p:cNvSpPr txBox="1"/>
          <p:nvPr/>
        </p:nvSpPr>
        <p:spPr>
          <a:xfrm>
            <a:off x="1074316" y="4636320"/>
            <a:ext cx="567937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t</a:t>
            </a:r>
            <a:r>
              <a:rPr lang="en-US" sz="1400" dirty="0" err="1" smtClean="0">
                <a:latin typeface="Courier"/>
                <a:cs typeface="Courier"/>
              </a:rPr>
              <a:t>xn_commit</a:t>
            </a:r>
            <a:r>
              <a:rPr lang="en-US" sz="1400" dirty="0" smtClean="0">
                <a:latin typeface="Courier"/>
                <a:cs typeface="Courier"/>
              </a:rPr>
              <a:t>() </a:t>
            </a:r>
          </a:p>
          <a:p>
            <a:r>
              <a:rPr lang="en-US" sz="1400" dirty="0" smtClean="0">
                <a:latin typeface="Courier"/>
                <a:cs typeface="Courier"/>
              </a:rPr>
              <a:t>{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// prepare commit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// […]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b="1" dirty="0" err="1" smtClean="0">
                <a:solidFill>
                  <a:srgbClr val="FF0000"/>
                </a:solidFill>
                <a:latin typeface="Courier"/>
                <a:cs typeface="Courier"/>
              </a:rPr>
              <a:t>commit_tid</a:t>
            </a:r>
            <a:r>
              <a:rPr lang="en-US" sz="1400" b="1" dirty="0" smtClean="0">
                <a:solidFill>
                  <a:srgbClr val="FF0000"/>
                </a:solidFill>
                <a:latin typeface="Courier"/>
                <a:cs typeface="Courier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"/>
                <a:cs typeface="Courier"/>
              </a:rPr>
              <a:t>atomic_fetch_and_add</a:t>
            </a:r>
            <a:r>
              <a:rPr lang="en-US" sz="1400" b="1" dirty="0" smtClean="0">
                <a:solidFill>
                  <a:srgbClr val="FF0000"/>
                </a:solidFill>
                <a:latin typeface="Courier"/>
                <a:cs typeface="Courier"/>
              </a:rPr>
              <a:t>(&amp;</a:t>
            </a:r>
            <a:r>
              <a:rPr lang="en-US" sz="1400" b="1" dirty="0" err="1" smtClean="0">
                <a:solidFill>
                  <a:srgbClr val="FF0000"/>
                </a:solidFill>
                <a:latin typeface="Courier"/>
                <a:cs typeface="Courier"/>
              </a:rPr>
              <a:t>global_tid</a:t>
            </a:r>
            <a:r>
              <a:rPr lang="en-US" sz="1400" b="1" dirty="0" smtClean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// quickly serialize transactions a la </a:t>
            </a:r>
            <a:r>
              <a:rPr lang="en-US" sz="1400" dirty="0" err="1" smtClean="0">
                <a:latin typeface="Courier"/>
                <a:cs typeface="Courier"/>
              </a:rPr>
              <a:t>Hekaton</a:t>
            </a:r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62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Global sequence number (GSN)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Based on logical clock</a:t>
            </a:r>
          </a:p>
          <a:p>
            <a:r>
              <a:rPr lang="en-US" altLang="zh-CN" dirty="0" smtClean="0"/>
              <a:t>GSN is maintained in each page, transaction and log</a:t>
            </a:r>
          </a:p>
          <a:p>
            <a:r>
              <a:rPr lang="en-US" altLang="zh-CN" dirty="0" smtClean="0"/>
              <a:t>Pinning a page in buffer pool sets page GSNs to max(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GSN, page GSN) + 1</a:t>
            </a:r>
          </a:p>
          <a:p>
            <a:r>
              <a:rPr lang="en-US" altLang="zh-CN" dirty="0" smtClean="0"/>
              <a:t>If update that page, set transaction GSNs to </a:t>
            </a:r>
            <a:r>
              <a:rPr lang="en-US" altLang="zh-CN" dirty="0"/>
              <a:t>max(</a:t>
            </a:r>
            <a:r>
              <a:rPr lang="en-US" altLang="zh-CN" dirty="0" err="1"/>
              <a:t>tx</a:t>
            </a:r>
            <a:r>
              <a:rPr lang="en-US" altLang="zh-CN" dirty="0"/>
              <a:t> GSN, page GSN) + </a:t>
            </a:r>
            <a:r>
              <a:rPr lang="en-US" altLang="zh-CN" dirty="0" smtClean="0"/>
              <a:t>1, otherwise </a:t>
            </a:r>
            <a:r>
              <a:rPr lang="en-US" altLang="zh-CN" dirty="0"/>
              <a:t>max(</a:t>
            </a:r>
            <a:r>
              <a:rPr lang="en-US" altLang="zh-CN" dirty="0" err="1"/>
              <a:t>tx</a:t>
            </a:r>
            <a:r>
              <a:rPr lang="en-US" altLang="zh-CN" dirty="0"/>
              <a:t> GSN, page GSN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Insert a log record will set both transaction and page GSNs to max(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GSN, page GSN) + 1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7891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#2: NUMA effects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603" y="1825625"/>
            <a:ext cx="77227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4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Recovery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Page-level</a:t>
            </a:r>
          </a:p>
          <a:p>
            <a:pPr lvl="1"/>
            <a:r>
              <a:rPr lang="en-US" altLang="zh-CN" dirty="0" smtClean="0"/>
              <a:t>Easy parallel redo</a:t>
            </a:r>
          </a:p>
          <a:p>
            <a:pPr lvl="1"/>
            <a:r>
              <a:rPr lang="en-US" altLang="zh-CN" dirty="0" smtClean="0"/>
              <a:t>Expensive parallel undo (need to hop among multiple logs)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Transaction-level</a:t>
            </a:r>
          </a:p>
          <a:p>
            <a:pPr lvl="1"/>
            <a:r>
              <a:rPr lang="en-US" altLang="zh-CN" dirty="0" smtClean="0"/>
              <a:t>Log synchronization needed for parallel redo</a:t>
            </a:r>
          </a:p>
          <a:p>
            <a:pPr lvl="1"/>
            <a:r>
              <a:rPr lang="en-US" altLang="zh-CN" dirty="0" smtClean="0"/>
              <a:t>Cheap parallel undo by transactions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441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#3: Volatile CPU caches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755" y="1825625"/>
            <a:ext cx="7636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8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with TPC-C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Shore-MT + 4-socket x 6-core Xeon, everything in </a:t>
            </a:r>
            <a:r>
              <a:rPr lang="en-US" altLang="zh-CN" dirty="0" smtClean="0"/>
              <a:t>DRAM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62" y="2309257"/>
            <a:ext cx="7181476" cy="41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/>
              <a:t>Detail Correctness Discussion</a:t>
            </a:r>
            <a:endParaRPr lang="zh-CN" altLang="en-US" sz="48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143000" y="3417480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333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Correctness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Silo has a generated TID for each commit transaction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Why Silo need to replay the whole log unit of epoch 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85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Behind the veil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Logging need sequenced logs</a:t>
            </a:r>
          </a:p>
          <a:p>
            <a:endParaRPr lang="en-US" altLang="zh-CN" dirty="0"/>
          </a:p>
          <a:p>
            <a:r>
              <a:rPr lang="en-US" altLang="zh-CN" dirty="0" smtClean="0"/>
              <a:t>Dependency of transaction =&gt; log sequence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Key </a:t>
            </a:r>
            <a:r>
              <a:rPr lang="en-US" altLang="zh-CN" dirty="0"/>
              <a:t>of </a:t>
            </a:r>
            <a:r>
              <a:rPr lang="en-US" altLang="zh-CN" dirty="0" smtClean="0"/>
              <a:t>bottlenecks : 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It </a:t>
            </a:r>
            <a:r>
              <a:rPr lang="en-US" altLang="zh-CN" dirty="0"/>
              <a:t>is </a:t>
            </a:r>
            <a:r>
              <a:rPr lang="en-US" altLang="zh-CN" dirty="0" smtClean="0">
                <a:solidFill>
                  <a:srgbClr val="FF0000"/>
                </a:solidFill>
              </a:rPr>
              <a:t>anti-dependency</a:t>
            </a:r>
            <a:r>
              <a:rPr lang="en-US" altLang="zh-CN" dirty="0" smtClean="0"/>
              <a:t> </a:t>
            </a:r>
            <a:r>
              <a:rPr lang="en-US" altLang="zh-CN" dirty="0"/>
              <a:t>(write-after-read conflict) </a:t>
            </a:r>
            <a:r>
              <a:rPr lang="en-US" altLang="zh-CN" dirty="0" smtClean="0"/>
              <a:t>!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What is this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73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WR dependency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441" y="2101752"/>
            <a:ext cx="6199117" cy="401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3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WW dependency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441" y="2101752"/>
            <a:ext cx="6199117" cy="401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7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we need TID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Answer </a:t>
            </a:r>
            <a:r>
              <a:rPr lang="zh-CN" altLang="en-US" dirty="0" smtClean="0"/>
              <a:t>：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77611" y="3678128"/>
            <a:ext cx="4588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Logging and Recovery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6953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W </a:t>
            </a:r>
            <a:r>
              <a:rPr lang="en-US" altLang="zh-CN" dirty="0"/>
              <a:t>dependency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anti-dependency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2441" y="2101523"/>
            <a:ext cx="6199117" cy="401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Silo Commit </a:t>
            </a:r>
            <a:r>
              <a:rPr lang="en-US" altLang="zh-CN" dirty="0" smtClean="0"/>
              <a:t>Protocol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Take </a:t>
            </a:r>
            <a:r>
              <a:rPr lang="en-US" altLang="zh-CN" dirty="0"/>
              <a:t>the smallest number in the current epoch larger than all record TIDs </a:t>
            </a:r>
            <a:r>
              <a:rPr lang="en-US" altLang="zh-CN" dirty="0" smtClean="0"/>
              <a:t>observed (Read/Write) </a:t>
            </a:r>
            <a:r>
              <a:rPr lang="en-US" altLang="zh-CN" dirty="0"/>
              <a:t>in the transaction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Wang’s Protocol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Update GSNs when transaction</a:t>
            </a:r>
          </a:p>
          <a:p>
            <a:pPr lvl="2"/>
            <a:r>
              <a:rPr lang="en-US" altLang="zh-CN" dirty="0"/>
              <a:t>latches pages </a:t>
            </a:r>
            <a:endParaRPr lang="en-US" altLang="zh-CN" dirty="0" smtClean="0"/>
          </a:p>
          <a:p>
            <a:pPr lvl="2"/>
            <a:r>
              <a:rPr lang="en-US" altLang="zh-CN" dirty="0"/>
              <a:t>inserts log records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log sets its GSN to max(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GSN, page GSN, log GSN)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03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494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Recovery with global TIDs</a:t>
            </a:r>
            <a:endParaRPr lang="zh-CN" altLang="en-US" dirty="0"/>
          </a:p>
        </p:txBody>
      </p:sp>
      <p:sp>
        <p:nvSpPr>
          <p:cNvPr id="4" name="TextBox 47"/>
          <p:cNvSpPr txBox="1"/>
          <p:nvPr/>
        </p:nvSpPr>
        <p:spPr>
          <a:xfrm>
            <a:off x="4031985" y="2551173"/>
            <a:ext cx="16622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"/>
                <a:cs typeface="Courier"/>
              </a:rPr>
              <a:t>T2:</a:t>
            </a:r>
          </a:p>
          <a:p>
            <a:r>
              <a:rPr lang="en-US" sz="1600" dirty="0" smtClean="0">
                <a:latin typeface="Courier"/>
                <a:cs typeface="Courier"/>
              </a:rPr>
              <a:t>Write(A, 2);</a:t>
            </a:r>
          </a:p>
          <a:p>
            <a:r>
              <a:rPr lang="en-US" sz="1600" dirty="0" smtClean="0">
                <a:latin typeface="Courier"/>
                <a:cs typeface="Courier"/>
              </a:rPr>
              <a:t>Commit();</a:t>
            </a:r>
            <a:endParaRPr lang="en-US" sz="1600" dirty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1653183" y="1581791"/>
            <a:ext cx="32629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"/>
                <a:cs typeface="Courier"/>
              </a:rPr>
              <a:t>T1:</a:t>
            </a:r>
          </a:p>
          <a:p>
            <a:r>
              <a:rPr lang="en-US" sz="1600" dirty="0" err="1" smtClean="0">
                <a:latin typeface="Courier"/>
                <a:cs typeface="Courier"/>
              </a:rPr>
              <a:t>tmp</a:t>
            </a:r>
            <a:r>
              <a:rPr lang="en-US" sz="1600" dirty="0" smtClean="0">
                <a:latin typeface="Courier"/>
                <a:cs typeface="Courier"/>
              </a:rPr>
              <a:t> = Read(A); </a:t>
            </a:r>
            <a:r>
              <a:rPr lang="en-US" sz="1600" i="1" dirty="0" smtClean="0">
                <a:latin typeface="Courier"/>
                <a:cs typeface="Courier"/>
              </a:rPr>
              <a:t>// </a:t>
            </a:r>
            <a:r>
              <a:rPr lang="en-US" sz="1600" i="1" dirty="0" err="1" smtClean="0">
                <a:latin typeface="Courier"/>
                <a:cs typeface="Courier"/>
              </a:rPr>
              <a:t>tmp</a:t>
            </a:r>
            <a:r>
              <a:rPr lang="en-US" sz="1600" i="1" dirty="0" smtClean="0">
                <a:latin typeface="Courier"/>
                <a:cs typeface="Courier"/>
              </a:rPr>
              <a:t> = 1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</a:p>
          <a:p>
            <a:r>
              <a:rPr lang="en-US" sz="1600" dirty="0" smtClean="0">
                <a:latin typeface="Courier"/>
                <a:cs typeface="Courier"/>
              </a:rPr>
              <a:t>Write(B, </a:t>
            </a:r>
            <a:r>
              <a:rPr lang="en-US" sz="1600" dirty="0" err="1" smtClean="0">
                <a:latin typeface="Courier"/>
                <a:cs typeface="Courier"/>
              </a:rPr>
              <a:t>tmp</a:t>
            </a:r>
            <a:r>
              <a:rPr lang="en-US" sz="1600" dirty="0" smtClean="0">
                <a:latin typeface="Courier"/>
                <a:cs typeface="Courier"/>
              </a:rPr>
              <a:t>);</a:t>
            </a:r>
          </a:p>
          <a:p>
            <a:r>
              <a:rPr lang="en-US" sz="1600" dirty="0" smtClean="0">
                <a:latin typeface="Courier"/>
                <a:cs typeface="Courier"/>
              </a:rPr>
              <a:t>Commit();</a:t>
            </a:r>
            <a:endParaRPr lang="en-US" sz="1600" dirty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</p:txBody>
      </p:sp>
      <p:grpSp>
        <p:nvGrpSpPr>
          <p:cNvPr id="6" name="Group 38"/>
          <p:cNvGrpSpPr/>
          <p:nvPr/>
        </p:nvGrpSpPr>
        <p:grpSpPr>
          <a:xfrm>
            <a:off x="2730500" y="2534253"/>
            <a:ext cx="1438388" cy="564672"/>
            <a:chOff x="3024314" y="2709548"/>
            <a:chExt cx="1438388" cy="564672"/>
          </a:xfrm>
        </p:grpSpPr>
        <p:cxnSp>
          <p:nvCxnSpPr>
            <p:cNvPr id="7" name="Straight Arrow Connector 30"/>
            <p:cNvCxnSpPr/>
            <p:nvPr/>
          </p:nvCxnSpPr>
          <p:spPr>
            <a:xfrm flipH="1" flipV="1">
              <a:off x="3024314" y="2726468"/>
              <a:ext cx="1438388" cy="547752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31"/>
            <p:cNvSpPr txBox="1"/>
            <p:nvPr/>
          </p:nvSpPr>
          <p:spPr>
            <a:xfrm rot="1281903">
              <a:off x="3213209" y="2709548"/>
              <a:ext cx="118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Global TID</a:t>
              </a:r>
              <a:endParaRPr lang="en-US" b="1" dirty="0"/>
            </a:p>
          </p:txBody>
        </p:sp>
      </p:grpSp>
      <p:pic>
        <p:nvPicPr>
          <p:cNvPr id="9" name="Pictur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3943" y="2510326"/>
            <a:ext cx="373323" cy="426654"/>
          </a:xfrm>
          <a:prstGeom prst="rect">
            <a:avLst/>
          </a:prstGeom>
        </p:spPr>
      </p:pic>
      <p:grpSp>
        <p:nvGrpSpPr>
          <p:cNvPr id="10" name="Group 40"/>
          <p:cNvGrpSpPr/>
          <p:nvPr/>
        </p:nvGrpSpPr>
        <p:grpSpPr>
          <a:xfrm>
            <a:off x="716969" y="1713796"/>
            <a:ext cx="393269" cy="4424537"/>
            <a:chOff x="716969" y="1713796"/>
            <a:chExt cx="393269" cy="4424537"/>
          </a:xfrm>
        </p:grpSpPr>
        <p:cxnSp>
          <p:nvCxnSpPr>
            <p:cNvPr id="11" name="Straight Arrow Connector 5"/>
            <p:cNvCxnSpPr/>
            <p:nvPr/>
          </p:nvCxnSpPr>
          <p:spPr>
            <a:xfrm>
              <a:off x="1110238" y="1713796"/>
              <a:ext cx="0" cy="44245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6"/>
            <p:cNvSpPr txBox="1"/>
            <p:nvPr/>
          </p:nvSpPr>
          <p:spPr>
            <a:xfrm rot="16200000">
              <a:off x="576948" y="3524250"/>
              <a:ext cx="649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3" name="Rectangle 19"/>
          <p:cNvSpPr/>
          <p:nvPr/>
        </p:nvSpPr>
        <p:spPr>
          <a:xfrm>
            <a:off x="6186745" y="1615705"/>
            <a:ext cx="16622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{ A:1, B:0 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4" name="Rectangle 20"/>
          <p:cNvSpPr/>
          <p:nvPr/>
        </p:nvSpPr>
        <p:spPr>
          <a:xfrm>
            <a:off x="6573871" y="1353674"/>
            <a:ext cx="9234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Courier"/>
                <a:cs typeface="Courier"/>
              </a:rPr>
              <a:t>State:</a:t>
            </a:r>
            <a:endParaRPr lang="en-US" sz="1600" b="1" dirty="0">
              <a:latin typeface="Courier"/>
              <a:cs typeface="Courier"/>
            </a:endParaRPr>
          </a:p>
        </p:txBody>
      </p:sp>
      <p:sp>
        <p:nvSpPr>
          <p:cNvPr id="15" name="Rectangle 22"/>
          <p:cNvSpPr/>
          <p:nvPr/>
        </p:nvSpPr>
        <p:spPr>
          <a:xfrm>
            <a:off x="6186745" y="3049955"/>
            <a:ext cx="16622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{ A:2, B:1 }</a:t>
            </a:r>
            <a:endParaRPr lang="en-US" sz="1600" dirty="0">
              <a:latin typeface="Courier"/>
              <a:cs typeface="Courier"/>
            </a:endParaRPr>
          </a:p>
        </p:txBody>
      </p:sp>
      <p:pic>
        <p:nvPicPr>
          <p:cNvPr id="16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3200" y="3728271"/>
            <a:ext cx="847056" cy="563677"/>
          </a:xfrm>
          <a:prstGeom prst="rect">
            <a:avLst/>
          </a:prstGeom>
        </p:spPr>
      </p:pic>
      <p:cxnSp>
        <p:nvCxnSpPr>
          <p:cNvPr id="17" name="Straight Connector 25"/>
          <p:cNvCxnSpPr/>
          <p:nvPr/>
        </p:nvCxnSpPr>
        <p:spPr>
          <a:xfrm>
            <a:off x="1653385" y="4033604"/>
            <a:ext cx="4533360" cy="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Group 52"/>
          <p:cNvGrpSpPr/>
          <p:nvPr/>
        </p:nvGrpSpPr>
        <p:grpSpPr>
          <a:xfrm>
            <a:off x="1615083" y="4276453"/>
            <a:ext cx="1646679" cy="1756047"/>
            <a:chOff x="1653183" y="4276453"/>
            <a:chExt cx="1646679" cy="1756047"/>
          </a:xfrm>
        </p:grpSpPr>
        <p:pic>
          <p:nvPicPr>
            <p:cNvPr id="19" name="Picture 5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53183" y="4276453"/>
              <a:ext cx="1646679" cy="995245"/>
            </a:xfrm>
            <a:prstGeom prst="rect">
              <a:avLst/>
            </a:prstGeom>
          </p:spPr>
        </p:pic>
        <p:pic>
          <p:nvPicPr>
            <p:cNvPr id="20" name="Picture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74442" y="4762500"/>
              <a:ext cx="1270000" cy="1270000"/>
            </a:xfrm>
            <a:prstGeom prst="rect">
              <a:avLst/>
            </a:prstGeom>
          </p:spPr>
        </p:pic>
      </p:grpSp>
      <p:grpSp>
        <p:nvGrpSpPr>
          <p:cNvPr id="21" name="Group 53"/>
          <p:cNvGrpSpPr/>
          <p:nvPr/>
        </p:nvGrpSpPr>
        <p:grpSpPr>
          <a:xfrm>
            <a:off x="3877215" y="4278596"/>
            <a:ext cx="1646679" cy="1756047"/>
            <a:chOff x="1653183" y="4276453"/>
            <a:chExt cx="1646679" cy="1756047"/>
          </a:xfrm>
        </p:grpSpPr>
        <p:pic>
          <p:nvPicPr>
            <p:cNvPr id="22" name="Picture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53183" y="4276453"/>
              <a:ext cx="1646679" cy="995245"/>
            </a:xfrm>
            <a:prstGeom prst="rect">
              <a:avLst/>
            </a:prstGeom>
          </p:spPr>
        </p:pic>
        <p:pic>
          <p:nvPicPr>
            <p:cNvPr id="23" name="Picture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74442" y="4762500"/>
              <a:ext cx="1270000" cy="1270000"/>
            </a:xfrm>
            <a:prstGeom prst="rect">
              <a:avLst/>
            </a:prstGeom>
          </p:spPr>
        </p:pic>
      </p:grpSp>
      <p:grpSp>
        <p:nvGrpSpPr>
          <p:cNvPr id="24" name="Group 81"/>
          <p:cNvGrpSpPr/>
          <p:nvPr/>
        </p:nvGrpSpPr>
        <p:grpSpPr>
          <a:xfrm>
            <a:off x="1049622" y="4762500"/>
            <a:ext cx="2528763" cy="1829832"/>
            <a:chOff x="1049622" y="4762500"/>
            <a:chExt cx="2528763" cy="1829832"/>
          </a:xfrm>
        </p:grpSpPr>
        <p:grpSp>
          <p:nvGrpSpPr>
            <p:cNvPr id="25" name="Group 21"/>
            <p:cNvGrpSpPr/>
            <p:nvPr/>
          </p:nvGrpSpPr>
          <p:grpSpPr>
            <a:xfrm>
              <a:off x="1049622" y="6197600"/>
              <a:ext cx="2528763" cy="394732"/>
              <a:chOff x="795622" y="6223000"/>
              <a:chExt cx="2528763" cy="394732"/>
            </a:xfrm>
          </p:grpSpPr>
          <p:cxnSp>
            <p:nvCxnSpPr>
              <p:cNvPr id="28" name="Straight Connector 10"/>
              <p:cNvCxnSpPr/>
              <p:nvPr/>
            </p:nvCxnSpPr>
            <p:spPr>
              <a:xfrm>
                <a:off x="850900" y="6248400"/>
                <a:ext cx="2410862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36"/>
              <p:cNvCxnSpPr/>
              <p:nvPr/>
            </p:nvCxnSpPr>
            <p:spPr>
              <a:xfrm>
                <a:off x="850900" y="6604000"/>
                <a:ext cx="2410862" cy="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12"/>
              <p:cNvSpPr txBox="1"/>
              <p:nvPr/>
            </p:nvSpPr>
            <p:spPr>
              <a:xfrm>
                <a:off x="1143000" y="6223000"/>
                <a:ext cx="1666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smtClean="0"/>
                  <a:t>   Record: [B:1]</a:t>
                </a:r>
                <a:endParaRPr lang="en-US" dirty="0"/>
              </a:p>
            </p:txBody>
          </p:sp>
          <p:cxnSp>
            <p:nvCxnSpPr>
              <p:cNvPr id="31" name="Straight Connector 14"/>
              <p:cNvCxnSpPr/>
              <p:nvPr/>
            </p:nvCxnSpPr>
            <p:spPr>
              <a:xfrm>
                <a:off x="1128631" y="6248400"/>
                <a:ext cx="0" cy="3556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42"/>
              <p:cNvCxnSpPr/>
              <p:nvPr/>
            </p:nvCxnSpPr>
            <p:spPr>
              <a:xfrm>
                <a:off x="2993046" y="6248400"/>
                <a:ext cx="0" cy="3556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Rectangle 18"/>
              <p:cNvSpPr/>
              <p:nvPr/>
            </p:nvSpPr>
            <p:spPr>
              <a:xfrm>
                <a:off x="2980346" y="6248400"/>
                <a:ext cx="3440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34" name="Rectangle 56"/>
              <p:cNvSpPr/>
              <p:nvPr/>
            </p:nvSpPr>
            <p:spPr>
              <a:xfrm>
                <a:off x="795622" y="6242051"/>
                <a:ext cx="3440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cxnSp>
          <p:nvCxnSpPr>
            <p:cNvPr id="26" name="Straight Connector 41"/>
            <p:cNvCxnSpPr>
              <a:endCxn id="20" idx="0"/>
            </p:cNvCxnSpPr>
            <p:nvPr/>
          </p:nvCxnSpPr>
          <p:spPr>
            <a:xfrm flipV="1">
              <a:off x="1104900" y="4762500"/>
              <a:ext cx="1466442" cy="1454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68"/>
            <p:cNvCxnSpPr>
              <a:endCxn id="20" idx="0"/>
            </p:cNvCxnSpPr>
            <p:nvPr/>
          </p:nvCxnSpPr>
          <p:spPr>
            <a:xfrm flipH="1" flipV="1">
              <a:off x="2571342" y="4762500"/>
              <a:ext cx="944420" cy="1460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82"/>
          <p:cNvGrpSpPr/>
          <p:nvPr/>
        </p:nvGrpSpPr>
        <p:grpSpPr>
          <a:xfrm>
            <a:off x="3890147" y="4762502"/>
            <a:ext cx="2528763" cy="1823480"/>
            <a:chOff x="3890147" y="4762502"/>
            <a:chExt cx="2528763" cy="1823480"/>
          </a:xfrm>
        </p:grpSpPr>
        <p:grpSp>
          <p:nvGrpSpPr>
            <p:cNvPr id="36" name="Group 57"/>
            <p:cNvGrpSpPr/>
            <p:nvPr/>
          </p:nvGrpSpPr>
          <p:grpSpPr>
            <a:xfrm>
              <a:off x="3890147" y="6191250"/>
              <a:ext cx="2528763" cy="394732"/>
              <a:chOff x="795622" y="6223000"/>
              <a:chExt cx="2528763" cy="394732"/>
            </a:xfrm>
          </p:grpSpPr>
          <p:sp>
            <p:nvSpPr>
              <p:cNvPr id="39" name="Rectangle 63"/>
              <p:cNvSpPr/>
              <p:nvPr/>
            </p:nvSpPr>
            <p:spPr>
              <a:xfrm>
                <a:off x="2980346" y="6248400"/>
                <a:ext cx="3440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cxnSp>
            <p:nvCxnSpPr>
              <p:cNvPr id="40" name="Straight Connector 58"/>
              <p:cNvCxnSpPr/>
              <p:nvPr/>
            </p:nvCxnSpPr>
            <p:spPr>
              <a:xfrm>
                <a:off x="850900" y="6248400"/>
                <a:ext cx="2410862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59"/>
              <p:cNvCxnSpPr/>
              <p:nvPr/>
            </p:nvCxnSpPr>
            <p:spPr>
              <a:xfrm>
                <a:off x="850900" y="6604000"/>
                <a:ext cx="2410862" cy="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60"/>
              <p:cNvSpPr txBox="1"/>
              <p:nvPr/>
            </p:nvSpPr>
            <p:spPr>
              <a:xfrm>
                <a:off x="1143000" y="6223000"/>
                <a:ext cx="1622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smtClean="0"/>
                  <a:t>  Record: [A:</a:t>
                </a:r>
                <a:r>
                  <a:rPr lang="en-US" dirty="0"/>
                  <a:t>2</a:t>
                </a:r>
                <a:r>
                  <a:rPr lang="en-US" dirty="0" smtClean="0"/>
                  <a:t>]</a:t>
                </a:r>
                <a:endParaRPr lang="en-US" dirty="0"/>
              </a:p>
            </p:txBody>
          </p:sp>
          <p:cxnSp>
            <p:nvCxnSpPr>
              <p:cNvPr id="43" name="Straight Connector 61"/>
              <p:cNvCxnSpPr/>
              <p:nvPr/>
            </p:nvCxnSpPr>
            <p:spPr>
              <a:xfrm>
                <a:off x="1128631" y="6248400"/>
                <a:ext cx="0" cy="3556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62"/>
              <p:cNvCxnSpPr/>
              <p:nvPr/>
            </p:nvCxnSpPr>
            <p:spPr>
              <a:xfrm>
                <a:off x="2993046" y="6248400"/>
                <a:ext cx="0" cy="3556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Rectangle 64"/>
              <p:cNvSpPr/>
              <p:nvPr/>
            </p:nvSpPr>
            <p:spPr>
              <a:xfrm>
                <a:off x="795622" y="6242051"/>
                <a:ext cx="3440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cxnSp>
          <p:nvCxnSpPr>
            <p:cNvPr id="37" name="Straight Connector 73"/>
            <p:cNvCxnSpPr>
              <a:endCxn id="23" idx="0"/>
            </p:cNvCxnSpPr>
            <p:nvPr/>
          </p:nvCxnSpPr>
          <p:spPr>
            <a:xfrm flipV="1">
              <a:off x="3945425" y="4764643"/>
              <a:ext cx="888049" cy="144565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77"/>
            <p:cNvCxnSpPr/>
            <p:nvPr/>
          </p:nvCxnSpPr>
          <p:spPr>
            <a:xfrm flipH="1" flipV="1">
              <a:off x="4833475" y="4762502"/>
              <a:ext cx="1522812" cy="14477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Box 83"/>
          <p:cNvSpPr txBox="1"/>
          <p:nvPr/>
        </p:nvSpPr>
        <p:spPr>
          <a:xfrm>
            <a:off x="1915522" y="3581257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How do we properly recover the DB?</a:t>
            </a:r>
            <a:endParaRPr lang="en-US" b="1" dirty="0"/>
          </a:p>
        </p:txBody>
      </p:sp>
      <p:grpSp>
        <p:nvGrpSpPr>
          <p:cNvPr id="47" name="Group 7"/>
          <p:cNvGrpSpPr/>
          <p:nvPr/>
        </p:nvGrpSpPr>
        <p:grpSpPr>
          <a:xfrm>
            <a:off x="1049622" y="4765403"/>
            <a:ext cx="5369288" cy="1829832"/>
            <a:chOff x="5735922" y="3628389"/>
            <a:chExt cx="5369288" cy="1829832"/>
          </a:xfrm>
        </p:grpSpPr>
        <p:grpSp>
          <p:nvGrpSpPr>
            <p:cNvPr id="48" name="Group 65"/>
            <p:cNvGrpSpPr/>
            <p:nvPr/>
          </p:nvGrpSpPr>
          <p:grpSpPr>
            <a:xfrm>
              <a:off x="5735922" y="3628389"/>
              <a:ext cx="2528763" cy="1829832"/>
              <a:chOff x="1049622" y="4762500"/>
              <a:chExt cx="2528763" cy="1829832"/>
            </a:xfrm>
          </p:grpSpPr>
          <p:grpSp>
            <p:nvGrpSpPr>
              <p:cNvPr id="60" name="Group 66"/>
              <p:cNvGrpSpPr/>
              <p:nvPr/>
            </p:nvGrpSpPr>
            <p:grpSpPr>
              <a:xfrm>
                <a:off x="1049622" y="6197600"/>
                <a:ext cx="2528763" cy="394732"/>
                <a:chOff x="795622" y="6223000"/>
                <a:chExt cx="2528763" cy="394732"/>
              </a:xfrm>
            </p:grpSpPr>
            <p:cxnSp>
              <p:nvCxnSpPr>
                <p:cNvPr id="63" name="Straight Connector 70"/>
                <p:cNvCxnSpPr/>
                <p:nvPr/>
              </p:nvCxnSpPr>
              <p:spPr>
                <a:xfrm>
                  <a:off x="850900" y="6248400"/>
                  <a:ext cx="2410862" cy="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71"/>
                <p:cNvCxnSpPr/>
                <p:nvPr/>
              </p:nvCxnSpPr>
              <p:spPr>
                <a:xfrm>
                  <a:off x="850900" y="6604000"/>
                  <a:ext cx="2410862" cy="0"/>
                </a:xfrm>
                <a:prstGeom prst="line">
                  <a:avLst/>
                </a:prstGeom>
                <a:ln w="12700" cmpd="sng"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5" name="TextBox 72"/>
                <p:cNvSpPr txBox="1"/>
                <p:nvPr/>
              </p:nvSpPr>
              <p:spPr>
                <a:xfrm>
                  <a:off x="1143000" y="6223000"/>
                  <a:ext cx="17878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 </a:t>
                  </a:r>
                  <a:r>
                    <a:rPr lang="en-US" dirty="0" smtClean="0">
                      <a:solidFill>
                        <a:srgbClr val="FF0000"/>
                      </a:solidFill>
                    </a:rPr>
                    <a:t>TID: 1</a:t>
                  </a:r>
                  <a:r>
                    <a:rPr lang="en-US" dirty="0" smtClean="0"/>
                    <a:t>, Rec: [B:1]</a:t>
                  </a:r>
                  <a:endParaRPr lang="en-US" dirty="0"/>
                </a:p>
              </p:txBody>
            </p:sp>
            <p:cxnSp>
              <p:nvCxnSpPr>
                <p:cNvPr id="66" name="Straight Connector 74"/>
                <p:cNvCxnSpPr/>
                <p:nvPr/>
              </p:nvCxnSpPr>
              <p:spPr>
                <a:xfrm>
                  <a:off x="1128631" y="6248400"/>
                  <a:ext cx="0" cy="35560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75"/>
                <p:cNvCxnSpPr/>
                <p:nvPr/>
              </p:nvCxnSpPr>
              <p:spPr>
                <a:xfrm>
                  <a:off x="2993046" y="6248400"/>
                  <a:ext cx="0" cy="35560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8" name="Rectangle 76"/>
                <p:cNvSpPr/>
                <p:nvPr/>
              </p:nvSpPr>
              <p:spPr>
                <a:xfrm>
                  <a:off x="2980346" y="6248400"/>
                  <a:ext cx="3440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endParaRPr lang="en-US" dirty="0"/>
                </a:p>
              </p:txBody>
            </p:sp>
            <p:sp>
              <p:nvSpPr>
                <p:cNvPr id="69" name="Rectangle 78"/>
                <p:cNvSpPr/>
                <p:nvPr/>
              </p:nvSpPr>
              <p:spPr>
                <a:xfrm>
                  <a:off x="795622" y="6242051"/>
                  <a:ext cx="3440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endParaRPr lang="en-US" dirty="0"/>
                </a:p>
              </p:txBody>
            </p:sp>
          </p:grpSp>
          <p:cxnSp>
            <p:nvCxnSpPr>
              <p:cNvPr id="61" name="Straight Connector 67"/>
              <p:cNvCxnSpPr/>
              <p:nvPr/>
            </p:nvCxnSpPr>
            <p:spPr>
              <a:xfrm flipV="1">
                <a:off x="1104900" y="4762500"/>
                <a:ext cx="1466442" cy="145415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9"/>
              <p:cNvCxnSpPr/>
              <p:nvPr/>
            </p:nvCxnSpPr>
            <p:spPr>
              <a:xfrm flipH="1" flipV="1">
                <a:off x="2571342" y="4762500"/>
                <a:ext cx="944420" cy="14605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79"/>
            <p:cNvGrpSpPr/>
            <p:nvPr/>
          </p:nvGrpSpPr>
          <p:grpSpPr>
            <a:xfrm>
              <a:off x="8576447" y="3628391"/>
              <a:ext cx="2528763" cy="1823480"/>
              <a:chOff x="3890147" y="4762502"/>
              <a:chExt cx="2528763" cy="1823480"/>
            </a:xfrm>
          </p:grpSpPr>
          <p:grpSp>
            <p:nvGrpSpPr>
              <p:cNvPr id="50" name="Group 80"/>
              <p:cNvGrpSpPr/>
              <p:nvPr/>
            </p:nvGrpSpPr>
            <p:grpSpPr>
              <a:xfrm>
                <a:off x="3890147" y="6191250"/>
                <a:ext cx="2528763" cy="394732"/>
                <a:chOff x="795622" y="6223000"/>
                <a:chExt cx="2528763" cy="394732"/>
              </a:xfrm>
            </p:grpSpPr>
            <p:sp>
              <p:nvSpPr>
                <p:cNvPr id="53" name="Rectangle 86"/>
                <p:cNvSpPr/>
                <p:nvPr/>
              </p:nvSpPr>
              <p:spPr>
                <a:xfrm>
                  <a:off x="2980346" y="6248400"/>
                  <a:ext cx="3440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endParaRPr lang="en-US" dirty="0"/>
                </a:p>
              </p:txBody>
            </p:sp>
            <p:cxnSp>
              <p:nvCxnSpPr>
                <p:cNvPr id="54" name="Straight Connector 87"/>
                <p:cNvCxnSpPr/>
                <p:nvPr/>
              </p:nvCxnSpPr>
              <p:spPr>
                <a:xfrm>
                  <a:off x="850900" y="6248400"/>
                  <a:ext cx="2410862" cy="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88"/>
                <p:cNvCxnSpPr/>
                <p:nvPr/>
              </p:nvCxnSpPr>
              <p:spPr>
                <a:xfrm>
                  <a:off x="850900" y="6604000"/>
                  <a:ext cx="2410862" cy="0"/>
                </a:xfrm>
                <a:prstGeom prst="line">
                  <a:avLst/>
                </a:prstGeom>
                <a:ln w="12700" cmpd="sng"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89"/>
                <p:cNvSpPr txBox="1"/>
                <p:nvPr/>
              </p:nvSpPr>
              <p:spPr>
                <a:xfrm>
                  <a:off x="1143000" y="6223000"/>
                  <a:ext cx="17958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 </a:t>
                  </a:r>
                  <a:r>
                    <a:rPr lang="en-US" dirty="0" smtClean="0">
                      <a:solidFill>
                        <a:srgbClr val="FF0000"/>
                      </a:solidFill>
                    </a:rPr>
                    <a:t>TID: 2</a:t>
                  </a:r>
                  <a:r>
                    <a:rPr lang="en-US" dirty="0" smtClean="0"/>
                    <a:t>, Rec: [A:</a:t>
                  </a:r>
                  <a:r>
                    <a:rPr lang="en-US" dirty="0"/>
                    <a:t>2</a:t>
                  </a:r>
                  <a:r>
                    <a:rPr lang="en-US" dirty="0" smtClean="0"/>
                    <a:t>]</a:t>
                  </a:r>
                  <a:endParaRPr lang="en-US" dirty="0"/>
                </a:p>
              </p:txBody>
            </p:sp>
            <p:cxnSp>
              <p:nvCxnSpPr>
                <p:cNvPr id="57" name="Straight Connector 90"/>
                <p:cNvCxnSpPr/>
                <p:nvPr/>
              </p:nvCxnSpPr>
              <p:spPr>
                <a:xfrm>
                  <a:off x="1128631" y="6248400"/>
                  <a:ext cx="0" cy="35560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91"/>
                <p:cNvCxnSpPr/>
                <p:nvPr/>
              </p:nvCxnSpPr>
              <p:spPr>
                <a:xfrm>
                  <a:off x="2993046" y="6248400"/>
                  <a:ext cx="0" cy="35560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9" name="Rectangle 92"/>
                <p:cNvSpPr/>
                <p:nvPr/>
              </p:nvSpPr>
              <p:spPr>
                <a:xfrm>
                  <a:off x="795622" y="6242051"/>
                  <a:ext cx="3440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…</a:t>
                  </a:r>
                  <a:endParaRPr lang="en-US" dirty="0"/>
                </a:p>
              </p:txBody>
            </p:sp>
          </p:grpSp>
          <p:cxnSp>
            <p:nvCxnSpPr>
              <p:cNvPr id="51" name="Straight Connector 84"/>
              <p:cNvCxnSpPr/>
              <p:nvPr/>
            </p:nvCxnSpPr>
            <p:spPr>
              <a:xfrm flipV="1">
                <a:off x="3945425" y="4764643"/>
                <a:ext cx="888049" cy="144565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85"/>
              <p:cNvCxnSpPr/>
              <p:nvPr/>
            </p:nvCxnSpPr>
            <p:spPr>
              <a:xfrm flipH="1" flipV="1">
                <a:off x="4833475" y="4762502"/>
                <a:ext cx="1522812" cy="14477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5821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/>
      <p:bldP spid="14" grpId="0"/>
      <p:bldP spid="15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 bottleneck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Global TID generation in a multi-core hardware</a:t>
            </a:r>
            <a:endParaRPr lang="en-US" altLang="zh-CN" dirty="0"/>
          </a:p>
          <a:p>
            <a:r>
              <a:rPr lang="en-US" altLang="zh-CN" dirty="0" smtClean="0"/>
              <a:t>Solution : </a:t>
            </a:r>
          </a:p>
          <a:p>
            <a:pPr lvl="1"/>
            <a:r>
              <a:rPr lang="en-US" altLang="zh-CN" dirty="0" smtClean="0"/>
              <a:t>epoch-based group commit </a:t>
            </a:r>
          </a:p>
        </p:txBody>
      </p:sp>
    </p:spTree>
    <p:extLst>
      <p:ext uri="{BB962C8B-B14F-4D97-AF65-F5344CB8AC3E}">
        <p14:creationId xmlns:p14="http://schemas.microsoft.com/office/powerpoint/2010/main" val="122730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Epoch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Divide time into epochs</a:t>
            </a:r>
            <a:r>
              <a:rPr lang="en-US" altLang="zh-CN" dirty="0" smtClean="0"/>
              <a:t>. (every 40ms)</a:t>
            </a:r>
            <a:endParaRPr lang="en-US" altLang="zh-CN" dirty="0"/>
          </a:p>
          <a:p>
            <a:r>
              <a:rPr lang="en-US" altLang="zh-CN" dirty="0"/>
              <a:t>A single thread advances the current epoch.</a:t>
            </a:r>
          </a:p>
          <a:p>
            <a:r>
              <a:rPr lang="en-US" altLang="zh-CN" dirty="0"/>
              <a:t>Use epoch numbers as recovery boundaries.</a:t>
            </a:r>
          </a:p>
          <a:p>
            <a:r>
              <a:rPr lang="en-US" altLang="zh-CN" dirty="0"/>
              <a:t>Reduces non data driven shared writes to happening very infrequently.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Serialization point is now a memory read of the epoch number!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137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Data-Driven </a:t>
            </a:r>
            <a:r>
              <a:rPr lang="en-US" altLang="zh-CN" dirty="0" smtClean="0"/>
              <a:t>TID generation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Each record contains TID of its last writer.</a:t>
            </a:r>
          </a:p>
          <a:p>
            <a:r>
              <a:rPr lang="en-US" altLang="zh-CN" dirty="0"/>
              <a:t>TID is broken into three pieces: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Assign TID at commit time (after reads).</a:t>
            </a:r>
          </a:p>
          <a:p>
            <a:r>
              <a:rPr lang="en-US" altLang="zh-CN" dirty="0" smtClean="0"/>
              <a:t>Epoch number :</a:t>
            </a:r>
          </a:p>
          <a:p>
            <a:pPr lvl="1"/>
            <a:r>
              <a:rPr lang="en-US" altLang="zh-CN" dirty="0" smtClean="0"/>
              <a:t>Read from the global counter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Sequence number :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Take </a:t>
            </a:r>
            <a:r>
              <a:rPr lang="en-US" altLang="zh-CN" dirty="0">
                <a:solidFill>
                  <a:srgbClr val="FF0000"/>
                </a:solidFill>
              </a:rPr>
              <a:t>the smallest number in the current epoch larger than all record TIDs observed in the transaction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Limitation : Commit the whole log of one epoch or not.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662924"/>
              </p:ext>
            </p:extLst>
          </p:nvPr>
        </p:nvGraphicFramePr>
        <p:xfrm>
          <a:off x="1394585" y="2725797"/>
          <a:ext cx="6096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97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6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Status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Sequence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Epoch 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43755" y="305635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88925" y="3056352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/>
      <p:bldP spid="6" grpId="0" uiExpan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Logging and recovery Issues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3516074" cy="4351338"/>
          </a:xfrm>
        </p:spPr>
        <p:txBody>
          <a:bodyPr/>
          <a:lstStyle/>
          <a:p>
            <a:r>
              <a:rPr lang="en-US" altLang="zh-CN" dirty="0" smtClean="0"/>
              <a:t>Sequential flush</a:t>
            </a:r>
          </a:p>
          <a:p>
            <a:pPr lvl="1"/>
            <a:r>
              <a:rPr lang="en-US" altLang="zh-CN" b="1" dirty="0"/>
              <a:t>One</a:t>
            </a:r>
            <a:r>
              <a:rPr lang="en-US" altLang="zh-CN" dirty="0"/>
              <a:t> logging file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One</a:t>
            </a:r>
            <a:r>
              <a:rPr lang="en-US" altLang="zh-CN" dirty="0" smtClean="0"/>
              <a:t> commit thread</a:t>
            </a:r>
          </a:p>
          <a:p>
            <a:pPr lvl="1"/>
            <a:r>
              <a:rPr lang="en-US" altLang="zh-CN" b="1" dirty="0" smtClean="0"/>
              <a:t>One</a:t>
            </a:r>
            <a:r>
              <a:rPr lang="en-US" altLang="zh-CN" dirty="0" smtClean="0"/>
              <a:t> Log buffer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Sequential replay</a:t>
            </a:r>
          </a:p>
          <a:p>
            <a:pPr lvl="1"/>
            <a:r>
              <a:rPr lang="en-US" altLang="zh-CN" dirty="0" smtClean="0"/>
              <a:t>Read logs </a:t>
            </a:r>
            <a:r>
              <a:rPr lang="en-US" altLang="zh-CN" b="1" dirty="0" smtClean="0"/>
              <a:t>sequentially</a:t>
            </a:r>
          </a:p>
          <a:p>
            <a:pPr lvl="1"/>
            <a:r>
              <a:rPr lang="en-US" altLang="zh-CN" dirty="0" smtClean="0"/>
              <a:t>Replay them </a:t>
            </a:r>
            <a:r>
              <a:rPr lang="en-US" altLang="zh-CN" b="1" dirty="0" smtClean="0"/>
              <a:t>one by one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according to TID</a:t>
            </a:r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724" y="1860550"/>
            <a:ext cx="4534563" cy="377983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156357" y="5919500"/>
            <a:ext cx="2831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Solved by </a:t>
            </a:r>
            <a:r>
              <a:rPr lang="en-US" altLang="zh-CN" sz="3200" dirty="0" err="1" smtClean="0"/>
              <a:t>SiloR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0983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s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e" id="{42C077D9-CDA2-436A-A701-1ABB615F0D7F}" vid="{C06CB128-7097-4ADD-8ABC-3746DEC0CA8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dase</Template>
  <TotalTime>9560</TotalTime>
  <Words>1260</Words>
  <Application>Microsoft Office PowerPoint</Application>
  <PresentationFormat>全屏显示(4:3)</PresentationFormat>
  <Paragraphs>275</Paragraphs>
  <Slides>42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9" baseType="lpstr">
      <vt:lpstr>Courier</vt:lpstr>
      <vt:lpstr>等线</vt:lpstr>
      <vt:lpstr>微软雅黑</vt:lpstr>
      <vt:lpstr>Arial</vt:lpstr>
      <vt:lpstr>Calibri</vt:lpstr>
      <vt:lpstr>Wingdings</vt:lpstr>
      <vt:lpstr>dase</vt:lpstr>
      <vt:lpstr>Speedy Transactions and Parallel Logging</vt:lpstr>
      <vt:lpstr>Main Purpose</vt:lpstr>
      <vt:lpstr>Hard to scale up with Global TID</vt:lpstr>
      <vt:lpstr>Why we need TID</vt:lpstr>
      <vt:lpstr>Recovery with global TIDs</vt:lpstr>
      <vt:lpstr>Key bottleneck</vt:lpstr>
      <vt:lpstr>Epoch design</vt:lpstr>
      <vt:lpstr>Data-Driven TID generation</vt:lpstr>
      <vt:lpstr>Logging and recovery Issues</vt:lpstr>
      <vt:lpstr>SiloR Goal</vt:lpstr>
      <vt:lpstr>Idea</vt:lpstr>
      <vt:lpstr>Buffer management</vt:lpstr>
      <vt:lpstr>Persistence epoch</vt:lpstr>
      <vt:lpstr>Log rotation</vt:lpstr>
      <vt:lpstr>Parallel checkpointing</vt:lpstr>
      <vt:lpstr>Parallel checkpointing</vt:lpstr>
      <vt:lpstr>Checkpoint Design Detail</vt:lpstr>
      <vt:lpstr>Recovery</vt:lpstr>
      <vt:lpstr>Log Replay</vt:lpstr>
      <vt:lpstr>Experiment &amp; Workload</vt:lpstr>
      <vt:lpstr>Evaluation - YCSB-A</vt:lpstr>
      <vt:lpstr>Recovery for YCSB-A</vt:lpstr>
      <vt:lpstr>Scalable Logging through Emerging Non-Volatile Memory</vt:lpstr>
      <vt:lpstr>NV-DIMMs</vt:lpstr>
      <vt:lpstr>Phase-change memory (PCM)</vt:lpstr>
      <vt:lpstr>Memristor</vt:lpstr>
      <vt:lpstr>Centralized log: a serious bottleneck</vt:lpstr>
      <vt:lpstr>The (impractical) distributed log</vt:lpstr>
      <vt:lpstr>Problem #1: LSN gives partial order</vt:lpstr>
      <vt:lpstr>Global sequence number (GSN)</vt:lpstr>
      <vt:lpstr>Problem #2: NUMA effects</vt:lpstr>
      <vt:lpstr>Recovery</vt:lpstr>
      <vt:lpstr>Problem #3: Volatile CPU caches</vt:lpstr>
      <vt:lpstr>Evaluation with TPC-C</vt:lpstr>
      <vt:lpstr>Detail Correctness Discussion</vt:lpstr>
      <vt:lpstr>Correctness</vt:lpstr>
      <vt:lpstr>Behind the veil</vt:lpstr>
      <vt:lpstr>WR dependency</vt:lpstr>
      <vt:lpstr>WW dependency</vt:lpstr>
      <vt:lpstr>RW dependency（anti-dependency）</vt:lpstr>
      <vt:lpstr>Review</vt:lpstr>
      <vt:lpstr>Thank you！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Parallelized Logging</dc:title>
  <dc:creator>wjhh2008 .XDU</dc:creator>
  <cp:lastModifiedBy>wjhh2008 .XDU</cp:lastModifiedBy>
  <cp:revision>106</cp:revision>
  <dcterms:created xsi:type="dcterms:W3CDTF">2018-03-28T12:45:08Z</dcterms:created>
  <dcterms:modified xsi:type="dcterms:W3CDTF">2018-04-04T04:05:46Z</dcterms:modified>
</cp:coreProperties>
</file>