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348" r:id="rId4"/>
    <p:sldId id="343" r:id="rId5"/>
    <p:sldId id="349" r:id="rId6"/>
    <p:sldId id="350" r:id="rId7"/>
    <p:sldId id="351" r:id="rId8"/>
    <p:sldId id="352" r:id="rId9"/>
    <p:sldId id="354" r:id="rId10"/>
    <p:sldId id="355" r:id="rId11"/>
    <p:sldId id="353" r:id="rId12"/>
    <p:sldId id="356" r:id="rId13"/>
    <p:sldId id="357" r:id="rId14"/>
    <p:sldId id="358" r:id="rId15"/>
    <p:sldId id="360" r:id="rId16"/>
    <p:sldId id="359" r:id="rId17"/>
    <p:sldId id="361" r:id="rId18"/>
    <p:sldId id="34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94B6D2"/>
    <a:srgbClr val="9966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4" autoAdjust="0"/>
    <p:restoredTop sz="65580" autoAdjust="0"/>
  </p:normalViewPr>
  <p:slideViewPr>
    <p:cSldViewPr snapToGrid="0" snapToObjects="1">
      <p:cViewPr varScale="1">
        <p:scale>
          <a:sx n="86" d="100"/>
          <a:sy n="86" d="100"/>
        </p:scale>
        <p:origin x="225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29D121-D10D-4F0C-8B5C-A4A810C856C2}" type="datetime1">
              <a:rPr lang="en-US" altLang="zh-CN" smtClean="0"/>
              <a:t>4/10/2018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90986D-4C6D-4C8B-A52D-FCE58E87D155}" type="slidenum">
              <a:rPr lang="zh-CN" altLang="en-US" smtClean="0"/>
              <a:t>‹#›</a:t>
            </a:fld>
            <a:endParaRPr lang="zh-CN" altLang="en-US"/>
          </a:p>
        </p:txBody>
      </p:sp>
    </p:spTree>
    <p:extLst>
      <p:ext uri="{BB962C8B-B14F-4D97-AF65-F5344CB8AC3E}">
        <p14:creationId xmlns:p14="http://schemas.microsoft.com/office/powerpoint/2010/main" val="405775736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9B136B-7901-40C3-A276-4634FE9C07C7}" type="datetime1">
              <a:rPr lang="en-US" altLang="zh-CN" smtClean="0"/>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E7965-F0FE-AE4F-A763-082F6E55A561}" type="slidenum">
              <a:rPr lang="en-US" smtClean="0"/>
              <a:t>‹#›</a:t>
            </a:fld>
            <a:endParaRPr lang="en-US"/>
          </a:p>
        </p:txBody>
      </p:sp>
    </p:spTree>
    <p:extLst>
      <p:ext uri="{BB962C8B-B14F-4D97-AF65-F5344CB8AC3E}">
        <p14:creationId xmlns:p14="http://schemas.microsoft.com/office/powerpoint/2010/main" val="1274292590"/>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为数据日志和命令日志都提供了恢复的并行</a:t>
            </a:r>
            <a:endParaRPr lang="en-US" altLang="zh-CN" dirty="0" smtClean="0"/>
          </a:p>
          <a:p>
            <a:r>
              <a:rPr lang="en-US" altLang="zh-CN" dirty="0" smtClean="0"/>
              <a:t>DBx1000</a:t>
            </a:r>
            <a:endParaRPr lang="zh-CN" altLang="en-US" dirty="0"/>
          </a:p>
        </p:txBody>
      </p:sp>
      <p:sp>
        <p:nvSpPr>
          <p:cNvPr id="4" name="灯片编号占位符 3"/>
          <p:cNvSpPr>
            <a:spLocks noGrp="1"/>
          </p:cNvSpPr>
          <p:nvPr>
            <p:ph type="sldNum" sz="quarter" idx="10"/>
          </p:nvPr>
        </p:nvSpPr>
        <p:spPr/>
        <p:txBody>
          <a:bodyPr/>
          <a:lstStyle/>
          <a:p>
            <a:fld id="{A9CE7965-F0FE-AE4F-A763-082F6E55A561}" type="slidenum">
              <a:rPr lang="en-US" smtClean="0"/>
              <a:t>1</a:t>
            </a:fld>
            <a:endParaRPr lang="en-US"/>
          </a:p>
        </p:txBody>
      </p:sp>
      <p:sp>
        <p:nvSpPr>
          <p:cNvPr id="5" name="日期占位符 4"/>
          <p:cNvSpPr>
            <a:spLocks noGrp="1"/>
          </p:cNvSpPr>
          <p:nvPr>
            <p:ph type="dt" idx="11"/>
          </p:nvPr>
        </p:nvSpPr>
        <p:spPr/>
        <p:txBody>
          <a:bodyPr/>
          <a:lstStyle/>
          <a:p>
            <a:fld id="{689C195E-3386-4906-99A8-3313AC750D56}" type="datetime1">
              <a:rPr lang="en-US" altLang="zh-CN" smtClean="0"/>
              <a:t>4/10/2018</a:t>
            </a:fld>
            <a:endParaRPr lang="en-US"/>
          </a:p>
        </p:txBody>
      </p:sp>
    </p:spTree>
    <p:extLst>
      <p:ext uri="{BB962C8B-B14F-4D97-AF65-F5344CB8AC3E}">
        <p14:creationId xmlns:p14="http://schemas.microsoft.com/office/powerpoint/2010/main" val="382018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Garbage</a:t>
            </a:r>
            <a:r>
              <a:rPr lang="en-US" altLang="zh-CN" baseline="0" dirty="0" smtClean="0"/>
              <a:t> collecting transactions from the same log file in the </a:t>
            </a:r>
            <a:r>
              <a:rPr lang="en-US" altLang="zh-CN" baseline="0" dirty="0" err="1" smtClean="0"/>
              <a:t>txn_id</a:t>
            </a:r>
            <a:r>
              <a:rPr lang="en-US" altLang="zh-CN" baseline="0" dirty="0" smtClean="0"/>
              <a:t> order</a:t>
            </a:r>
          </a:p>
          <a:p>
            <a:r>
              <a:rPr lang="en-US" altLang="zh-CN" baseline="0" dirty="0" smtClean="0"/>
              <a:t>System remembers </a:t>
            </a:r>
            <a:r>
              <a:rPr lang="en-US" altLang="zh-CN" baseline="0" dirty="0" err="1" smtClean="0"/>
              <a:t>min_gc_id</a:t>
            </a:r>
            <a:r>
              <a:rPr lang="en-US" altLang="zh-CN" baseline="0" dirty="0" smtClean="0"/>
              <a:t> for each log file</a:t>
            </a:r>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10</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132637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11</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92308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For WAR</a:t>
            </a:r>
          </a:p>
          <a:p>
            <a:r>
              <a:rPr lang="en-US" altLang="zh-CN" dirty="0" smtClean="0"/>
              <a:t>No</a:t>
            </a:r>
            <a:r>
              <a:rPr lang="en-US" altLang="zh-CN" baseline="0" dirty="0" smtClean="0"/>
              <a:t> tuples are overwritten in multi-version</a:t>
            </a:r>
          </a:p>
          <a:p>
            <a:r>
              <a:rPr lang="zh-CN" altLang="en-US" baseline="0" dirty="0" smtClean="0"/>
              <a:t>假设所有的事务日志均落盘了</a:t>
            </a:r>
            <a:endParaRPr lang="en-US" altLang="zh-CN" baseline="0" dirty="0" smtClean="0"/>
          </a:p>
          <a:p>
            <a:r>
              <a:rPr lang="en-US" altLang="zh-CN" baseline="0" dirty="0" smtClean="0"/>
              <a:t>GC</a:t>
            </a:r>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12</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247935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13</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1500768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14</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1848182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15</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2087122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16</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160281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17</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981036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C59B136B-7901-40C3-A276-4634FE9C07C7}" type="datetime1">
              <a:rPr lang="en-US" altLang="zh-CN" smtClean="0"/>
              <a:t>4/10/2018</a:t>
            </a:fld>
            <a:endParaRPr lang="en-US"/>
          </a:p>
        </p:txBody>
      </p:sp>
      <p:sp>
        <p:nvSpPr>
          <p:cNvPr id="5" name="灯片编号占位符 4"/>
          <p:cNvSpPr>
            <a:spLocks noGrp="1"/>
          </p:cNvSpPr>
          <p:nvPr>
            <p:ph type="sldNum" sz="quarter" idx="11"/>
          </p:nvPr>
        </p:nvSpPr>
        <p:spPr/>
        <p:txBody>
          <a:bodyPr/>
          <a:lstStyle/>
          <a:p>
            <a:fld id="{A9CE7965-F0FE-AE4F-A763-082F6E55A561}" type="slidenum">
              <a:rPr lang="en-US" smtClean="0"/>
              <a:t>18</a:t>
            </a:fld>
            <a:endParaRPr lang="en-US"/>
          </a:p>
        </p:txBody>
      </p:sp>
    </p:spTree>
    <p:extLst>
      <p:ext uri="{BB962C8B-B14F-4D97-AF65-F5344CB8AC3E}">
        <p14:creationId xmlns:p14="http://schemas.microsoft.com/office/powerpoint/2010/main" val="347839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C59B136B-7901-40C3-A276-4634FE9C07C7}" type="datetime1">
              <a:rPr lang="en-US" altLang="zh-CN" smtClean="0"/>
              <a:t>4/10/2018</a:t>
            </a:fld>
            <a:endParaRPr lang="en-US"/>
          </a:p>
        </p:txBody>
      </p:sp>
      <p:sp>
        <p:nvSpPr>
          <p:cNvPr id="5" name="灯片编号占位符 4"/>
          <p:cNvSpPr>
            <a:spLocks noGrp="1"/>
          </p:cNvSpPr>
          <p:nvPr>
            <p:ph type="sldNum" sz="quarter" idx="11"/>
          </p:nvPr>
        </p:nvSpPr>
        <p:spPr/>
        <p:txBody>
          <a:bodyPr/>
          <a:lstStyle/>
          <a:p>
            <a:fld id="{A9CE7965-F0FE-AE4F-A763-082F6E55A561}" type="slidenum">
              <a:rPr lang="en-US" smtClean="0"/>
              <a:t>2</a:t>
            </a:fld>
            <a:endParaRPr lang="en-US"/>
          </a:p>
        </p:txBody>
      </p:sp>
    </p:spTree>
    <p:extLst>
      <p:ext uri="{BB962C8B-B14F-4D97-AF65-F5344CB8AC3E}">
        <p14:creationId xmlns:p14="http://schemas.microsoft.com/office/powerpoint/2010/main" val="167215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打破</a:t>
            </a:r>
            <a:r>
              <a:rPr lang="en-US" altLang="zh-CN" dirty="0" smtClean="0"/>
              <a:t>LSN</a:t>
            </a:r>
            <a:r>
              <a:rPr lang="zh-CN" altLang="en-US" dirty="0" smtClean="0"/>
              <a:t>的抽象概念和在多核条件下的限制；允许日志记录和恢复的并行，通过</a:t>
            </a:r>
            <a:r>
              <a:rPr lang="zh-CN" altLang="en-US" dirty="0" smtClean="0"/>
              <a:t>追踪事务</a:t>
            </a:r>
            <a:r>
              <a:rPr lang="zh-CN" altLang="en-US" dirty="0" smtClean="0"/>
              <a:t>间依赖实现。</a:t>
            </a:r>
            <a:endParaRPr lang="en-US" altLang="zh-CN" dirty="0" smtClean="0"/>
          </a:p>
          <a:p>
            <a:pPr marL="228600" indent="-228600">
              <a:buAutoNum type="arabicPeriod"/>
            </a:pPr>
            <a:r>
              <a:rPr lang="zh-CN" altLang="en-US" baseline="0" dirty="0" smtClean="0"/>
              <a:t>解耦了事务的日志顺序和提交顺序，允许</a:t>
            </a:r>
            <a:r>
              <a:rPr lang="en-US" altLang="zh-CN" baseline="0" dirty="0" smtClean="0"/>
              <a:t>”</a:t>
            </a:r>
            <a:r>
              <a:rPr lang="zh-CN" altLang="en-US" baseline="0" dirty="0" smtClean="0"/>
              <a:t>事务</a:t>
            </a:r>
            <a:r>
              <a:rPr lang="en-US" altLang="zh-CN" baseline="0" dirty="0" smtClean="0"/>
              <a:t>”</a:t>
            </a:r>
            <a:r>
              <a:rPr lang="zh-CN" altLang="en-US" baseline="0" dirty="0" smtClean="0"/>
              <a:t>独立、并行地刷盘</a:t>
            </a:r>
            <a:r>
              <a:rPr lang="en-US" altLang="zh-CN" baseline="0" dirty="0" smtClean="0"/>
              <a:t>. – </a:t>
            </a:r>
            <a:r>
              <a:rPr lang="zh-CN" altLang="en-US" baseline="0" dirty="0" smtClean="0"/>
              <a:t>提交前刷盘的事务会在恢复时根据日志记录的依赖信息被发现并且忽略掉</a:t>
            </a:r>
            <a:endParaRPr lang="en-US" altLang="zh-CN" baseline="0" dirty="0" smtClean="0"/>
          </a:p>
          <a:p>
            <a:pPr marL="228600" indent="-228600">
              <a:buAutoNum type="arabicPeriod"/>
            </a:pPr>
            <a:r>
              <a:rPr lang="zh-CN" altLang="en-US" baseline="0" dirty="0" smtClean="0"/>
              <a:t>可利用多个存储设备记日志</a:t>
            </a:r>
            <a:endParaRPr lang="en-US" altLang="zh-CN" baseline="0" dirty="0" smtClean="0"/>
          </a:p>
          <a:p>
            <a:pPr marL="228600" indent="-228600">
              <a:buAutoNum type="arabicPeriod"/>
            </a:pPr>
            <a:r>
              <a:rPr lang="zh-CN" altLang="en-US" baseline="0" dirty="0" smtClean="0"/>
              <a:t>可利用多个设备和多个工作线程并行恢复</a:t>
            </a:r>
            <a:endParaRPr lang="en-US" altLang="zh-CN" baseline="0" dirty="0" smtClean="0"/>
          </a:p>
          <a:p>
            <a:pPr marL="228600" indent="-228600">
              <a:buAutoNum type="arabicPeriod"/>
            </a:pPr>
            <a:r>
              <a:rPr lang="en-US" altLang="zh-CN" dirty="0" smtClean="0"/>
              <a:t>For both data an command</a:t>
            </a:r>
            <a:r>
              <a:rPr lang="en-US" altLang="zh-CN" baseline="0" dirty="0" smtClean="0"/>
              <a:t> logging</a:t>
            </a:r>
            <a:endParaRPr lang="zh-CN" altLang="en-US" dirty="0"/>
          </a:p>
        </p:txBody>
      </p:sp>
      <p:sp>
        <p:nvSpPr>
          <p:cNvPr id="4" name="日期占位符 3"/>
          <p:cNvSpPr>
            <a:spLocks noGrp="1"/>
          </p:cNvSpPr>
          <p:nvPr>
            <p:ph type="dt" idx="10"/>
          </p:nvPr>
        </p:nvSpPr>
        <p:spPr/>
        <p:txBody>
          <a:bodyPr/>
          <a:lstStyle/>
          <a:p>
            <a:fld id="{C59B136B-7901-40C3-A276-4634FE9C07C7}" type="datetime1">
              <a:rPr lang="en-US" altLang="zh-CN" smtClean="0"/>
              <a:t>4/10/2018</a:t>
            </a:fld>
            <a:endParaRPr lang="en-US"/>
          </a:p>
        </p:txBody>
      </p:sp>
      <p:sp>
        <p:nvSpPr>
          <p:cNvPr id="5" name="灯片编号占位符 4"/>
          <p:cNvSpPr>
            <a:spLocks noGrp="1"/>
          </p:cNvSpPr>
          <p:nvPr>
            <p:ph type="sldNum" sz="quarter" idx="11"/>
          </p:nvPr>
        </p:nvSpPr>
        <p:spPr/>
        <p:txBody>
          <a:bodyPr/>
          <a:lstStyle/>
          <a:p>
            <a:fld id="{A9CE7965-F0FE-AE4F-A763-082F6E55A561}" type="slidenum">
              <a:rPr lang="en-US" smtClean="0"/>
              <a:t>3</a:t>
            </a:fld>
            <a:endParaRPr lang="en-US"/>
          </a:p>
        </p:txBody>
      </p:sp>
    </p:spTree>
    <p:extLst>
      <p:ext uri="{BB962C8B-B14F-4D97-AF65-F5344CB8AC3E}">
        <p14:creationId xmlns:p14="http://schemas.microsoft.com/office/powerpoint/2010/main" val="411416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ACID</a:t>
            </a:r>
            <a:r>
              <a:rPr lang="zh-CN" altLang="en-US" dirty="0" smtClean="0"/>
              <a:t>最后的</a:t>
            </a:r>
            <a:r>
              <a:rPr lang="en-US" altLang="zh-CN" dirty="0" smtClean="0"/>
              <a:t>D</a:t>
            </a:r>
            <a:r>
              <a:rPr lang="zh-CN" altLang="en-US" dirty="0" smtClean="0"/>
              <a:t>： 保证提交的事务在系统崩溃后可恢复</a:t>
            </a:r>
            <a:endParaRPr lang="en-US" altLang="zh-CN" dirty="0" smtClean="0"/>
          </a:p>
          <a:p>
            <a:endParaRPr lang="en-US" altLang="zh-CN" dirty="0" smtClean="0"/>
          </a:p>
          <a:p>
            <a:r>
              <a:rPr lang="zh-CN" altLang="en-US" dirty="0" smtClean="0"/>
              <a:t>预提交：意味着事务不会被中止，除非系统崩溃</a:t>
            </a:r>
            <a:endParaRPr lang="en-US" altLang="zh-CN" dirty="0" smtClean="0"/>
          </a:p>
          <a:p>
            <a:r>
              <a:rPr lang="en-US" altLang="zh-CN" dirty="0" smtClean="0"/>
              <a:t>Commit</a:t>
            </a:r>
            <a:r>
              <a:rPr lang="en-US" altLang="zh-CN" baseline="0" dirty="0" smtClean="0"/>
              <a:t> only after </a:t>
            </a:r>
            <a:r>
              <a:rPr lang="en-US" altLang="zh-CN" baseline="0" dirty="0" smtClean="0"/>
              <a:t>committable</a:t>
            </a:r>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4</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4062918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可串行</a:t>
            </a:r>
            <a:r>
              <a:rPr lang="zh-CN" altLang="en-US" dirty="0" smtClean="0"/>
              <a:t>化</a:t>
            </a:r>
            <a:r>
              <a:rPr lang="en-US" altLang="zh-CN" dirty="0" smtClean="0"/>
              <a:t>(</a:t>
            </a:r>
            <a:r>
              <a:rPr lang="zh-CN" altLang="en-US" dirty="0" smtClean="0"/>
              <a:t>恢复</a:t>
            </a:r>
            <a:r>
              <a:rPr lang="en-US" altLang="zh-CN" dirty="0" smtClean="0"/>
              <a:t>)</a:t>
            </a:r>
            <a:r>
              <a:rPr lang="zh-CN" altLang="en-US" dirty="0" smtClean="0"/>
              <a:t>理论</a:t>
            </a:r>
            <a:r>
              <a:rPr lang="zh-CN" altLang="en-US" dirty="0" smtClean="0"/>
              <a:t>：如果每一个事务都在其所读对应的事务提交之后提交，那么这段历史是可恢复的</a:t>
            </a:r>
            <a:endParaRPr lang="en-US" altLang="zh-CN" dirty="0" smtClean="0"/>
          </a:p>
          <a:p>
            <a:r>
              <a:rPr lang="en-US" altLang="zh-CN" dirty="0" smtClean="0"/>
              <a:t>All</a:t>
            </a:r>
            <a:r>
              <a:rPr lang="en-US" altLang="zh-CN" baseline="0" dirty="0" smtClean="0"/>
              <a:t> and only committable transactions should be recovered </a:t>
            </a:r>
          </a:p>
          <a:p>
            <a:r>
              <a:rPr lang="en-US" altLang="zh-CN" baseline="0" dirty="0" smtClean="0"/>
              <a:t>Recovery: committable transaction identification + proper order </a:t>
            </a:r>
            <a:endParaRPr lang="en-US" altLang="zh-CN" baseline="0" dirty="0" smtClean="0"/>
          </a:p>
          <a:p>
            <a:endParaRPr lang="en-US" altLang="zh-CN" baseline="0" dirty="0" smtClean="0"/>
          </a:p>
          <a:p>
            <a:r>
              <a:rPr lang="en-US" altLang="zh-CN" dirty="0" smtClean="0"/>
              <a:t>Taurus</a:t>
            </a:r>
            <a:r>
              <a:rPr lang="zh-CN" altLang="en-US" dirty="0" smtClean="0"/>
              <a:t>将依赖信息写入日志记录，使得</a:t>
            </a:r>
            <a:endParaRPr lang="en-US" altLang="zh-CN" dirty="0" smtClean="0"/>
          </a:p>
          <a:p>
            <a:pPr marL="228600" indent="-228600">
              <a:buAutoNum type="arabicPeriod"/>
            </a:pPr>
            <a:r>
              <a:rPr lang="zh-CN" altLang="en-US" baseline="0" dirty="0" smtClean="0"/>
              <a:t>提交和恢复的顺序只在真的有依赖的事务之间才会需要</a:t>
            </a:r>
            <a:endParaRPr lang="en-US" altLang="zh-CN" baseline="0" dirty="0" smtClean="0"/>
          </a:p>
          <a:p>
            <a:pPr marL="228600" indent="-228600">
              <a:buAutoNum type="arabicPeriod"/>
            </a:pPr>
            <a:r>
              <a:rPr lang="zh-CN" altLang="en-US" baseline="0" dirty="0" smtClean="0"/>
              <a:t>记日志和提交的过程是解耦的， 因为依赖关系可以在不需要日志顺序的情况下确定事务合适的提交和恢复顺序</a:t>
            </a:r>
            <a:endParaRPr lang="en-US" altLang="zh-CN" baseline="0" dirty="0" smtClean="0"/>
          </a:p>
          <a:p>
            <a:pPr marL="228600" indent="-228600">
              <a:buAutoNum type="arabicPeriod"/>
            </a:pPr>
            <a:endParaRPr lang="en-US" altLang="zh-CN" baseline="0" dirty="0" smtClean="0"/>
          </a:p>
          <a:p>
            <a:pPr marL="0" indent="0">
              <a:buNone/>
            </a:pPr>
            <a:r>
              <a:rPr lang="en-US" altLang="zh-CN" baseline="0" dirty="0" smtClean="0"/>
              <a:t>LSN – global serial order – all data dependencies</a:t>
            </a:r>
          </a:p>
          <a:p>
            <a:pPr marL="0" indent="0">
              <a:buNone/>
            </a:pPr>
            <a:r>
              <a:rPr lang="en-US" altLang="zh-CN" baseline="0" dirty="0" smtClean="0"/>
              <a:t>Taurus</a:t>
            </a:r>
            <a:r>
              <a:rPr lang="zh-CN" altLang="en-US" baseline="0" dirty="0" smtClean="0"/>
              <a:t>只跟踪</a:t>
            </a:r>
            <a:r>
              <a:rPr lang="en-US" altLang="zh-CN" baseline="0" dirty="0" smtClean="0"/>
              <a:t>RAW</a:t>
            </a:r>
            <a:r>
              <a:rPr lang="zh-CN" altLang="en-US" baseline="0" dirty="0" smtClean="0"/>
              <a:t>和</a:t>
            </a:r>
            <a:r>
              <a:rPr lang="en-US" altLang="zh-CN" baseline="0" dirty="0" smtClean="0"/>
              <a:t>WAW</a:t>
            </a:r>
            <a:r>
              <a:rPr lang="zh-CN" altLang="en-US" baseline="0" dirty="0" smtClean="0"/>
              <a:t>， 而不需要跟踪</a:t>
            </a:r>
            <a:r>
              <a:rPr lang="en-US" altLang="zh-CN" baseline="0" dirty="0" smtClean="0"/>
              <a:t>WAR</a:t>
            </a:r>
            <a:endParaRPr lang="zh-CN" altLang="en-US" dirty="0" smtClean="0"/>
          </a:p>
          <a:p>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5</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4/11/2018</a:t>
            </a:fld>
            <a:endParaRPr lang="en-US"/>
          </a:p>
        </p:txBody>
      </p:sp>
    </p:spTree>
    <p:extLst>
      <p:ext uri="{BB962C8B-B14F-4D97-AF65-F5344CB8AC3E}">
        <p14:creationId xmlns:p14="http://schemas.microsoft.com/office/powerpoint/2010/main" val="370151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在恢复阶段：？</a:t>
            </a:r>
            <a:endParaRPr lang="en-US" altLang="zh-CN" dirty="0" smtClean="0"/>
          </a:p>
          <a:p>
            <a:r>
              <a:rPr lang="en-US" altLang="zh-CN" dirty="0" smtClean="0"/>
              <a:t>Fo</a:t>
            </a:r>
            <a:r>
              <a:rPr lang="en-US" altLang="zh-CN" baseline="0" dirty="0" smtClean="0"/>
              <a:t>r  data logging: WAW</a:t>
            </a:r>
            <a:r>
              <a:rPr lang="zh-CN" altLang="en-US" baseline="0" dirty="0" smtClean="0"/>
              <a:t>的前驱恢复</a:t>
            </a:r>
            <a:r>
              <a:rPr lang="zh-CN" altLang="en-US" baseline="0" dirty="0" smtClean="0"/>
              <a:t>好以后恢复自己  ？</a:t>
            </a:r>
            <a:endParaRPr lang="en-US" altLang="zh-CN" baseline="0" dirty="0" smtClean="0"/>
          </a:p>
          <a:p>
            <a:r>
              <a:rPr lang="en-US" altLang="zh-CN" baseline="0" dirty="0" smtClean="0"/>
              <a:t>For  command logging: RAW</a:t>
            </a:r>
            <a:r>
              <a:rPr lang="zh-CN" altLang="en-US" baseline="0" dirty="0" smtClean="0"/>
              <a:t>和</a:t>
            </a:r>
            <a:r>
              <a:rPr lang="en-US" altLang="zh-CN" baseline="0" dirty="0" smtClean="0"/>
              <a:t>WAW</a:t>
            </a:r>
            <a:r>
              <a:rPr lang="zh-CN" altLang="en-US" baseline="0" dirty="0" smtClean="0"/>
              <a:t>的前驱恢复</a:t>
            </a:r>
            <a:r>
              <a:rPr lang="zh-CN" altLang="en-US" baseline="0" dirty="0" smtClean="0"/>
              <a:t>好以后恢复自己 ？</a:t>
            </a:r>
            <a:endParaRPr lang="en-US" altLang="zh-CN" baseline="0" dirty="0" smtClean="0"/>
          </a:p>
          <a:p>
            <a:endParaRPr lang="en-US" altLang="zh-CN" baseline="0" dirty="0" smtClean="0"/>
          </a:p>
          <a:p>
            <a:r>
              <a:rPr lang="en-US" altLang="zh-CN" baseline="0" dirty="0" smtClean="0"/>
              <a:t>T1 T3 T4</a:t>
            </a:r>
            <a:r>
              <a:rPr lang="zh-CN" altLang="en-US" baseline="0" dirty="0" smtClean="0"/>
              <a:t>刷入任意的</a:t>
            </a:r>
            <a:r>
              <a:rPr lang="en-US" altLang="zh-CN" baseline="0" dirty="0" smtClean="0"/>
              <a:t>logger</a:t>
            </a:r>
            <a:r>
              <a:rPr lang="zh-CN" altLang="en-US" baseline="0" dirty="0" smtClean="0"/>
              <a:t>即可提交，因为没有</a:t>
            </a:r>
            <a:r>
              <a:rPr lang="en-US" altLang="zh-CN" baseline="0" dirty="0" smtClean="0"/>
              <a:t>RAW</a:t>
            </a:r>
            <a:r>
              <a:rPr lang="zh-CN" altLang="en-US" baseline="0" dirty="0" smtClean="0"/>
              <a:t>依赖于其他的事务</a:t>
            </a:r>
            <a:r>
              <a:rPr lang="en-US" altLang="zh-CN" baseline="0" dirty="0" smtClean="0"/>
              <a:t>; crash</a:t>
            </a:r>
            <a:r>
              <a:rPr lang="zh-CN" altLang="en-US" baseline="0" dirty="0" smtClean="0"/>
              <a:t>后也是可以无条件恢复的</a:t>
            </a:r>
            <a:endParaRPr lang="en-US" altLang="zh-CN" baseline="0" dirty="0" smtClean="0"/>
          </a:p>
          <a:p>
            <a:r>
              <a:rPr lang="en-US" altLang="zh-CN" baseline="0" dirty="0" smtClean="0"/>
              <a:t>T2 T1</a:t>
            </a:r>
            <a:r>
              <a:rPr lang="zh-CN" altLang="en-US" baseline="0" dirty="0" smtClean="0"/>
              <a:t>的</a:t>
            </a:r>
            <a:r>
              <a:rPr lang="en-US" altLang="zh-CN" baseline="0" dirty="0" smtClean="0"/>
              <a:t>RAW</a:t>
            </a:r>
            <a:r>
              <a:rPr lang="zh-CN" altLang="en-US" baseline="0" dirty="0" smtClean="0"/>
              <a:t>关系限制了提交顺序但是不影响记日志的顺序，他们可以刷入任意的</a:t>
            </a:r>
            <a:r>
              <a:rPr lang="en-US" altLang="zh-CN" baseline="0" dirty="0" smtClean="0"/>
              <a:t>logger</a:t>
            </a:r>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6</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183792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事务执行阶段：</a:t>
            </a:r>
            <a:endParaRPr lang="en-US" altLang="zh-CN" dirty="0" smtClean="0"/>
          </a:p>
          <a:p>
            <a:r>
              <a:rPr lang="zh-CN" altLang="en-US" dirty="0" smtClean="0"/>
              <a:t>访问</a:t>
            </a:r>
            <a:r>
              <a:rPr lang="en-US" altLang="zh-CN" dirty="0" smtClean="0"/>
              <a:t>tuple</a:t>
            </a:r>
            <a:r>
              <a:rPr lang="zh-CN" altLang="en-US" dirty="0" smtClean="0"/>
              <a:t>，</a:t>
            </a:r>
            <a:r>
              <a:rPr lang="zh-CN" altLang="en-US" baseline="0" dirty="0" smtClean="0"/>
              <a:t> 除了</a:t>
            </a:r>
            <a:r>
              <a:rPr lang="en-US" altLang="zh-CN" baseline="0" dirty="0" smtClean="0"/>
              <a:t>data </a:t>
            </a:r>
            <a:r>
              <a:rPr lang="en-US" altLang="zh-CN" baseline="0" dirty="0" err="1" smtClean="0"/>
              <a:t>ccinfo</a:t>
            </a:r>
            <a:r>
              <a:rPr lang="zh-CN" altLang="en-US" baseline="0" dirty="0" smtClean="0"/>
              <a:t>还要访问</a:t>
            </a:r>
            <a:r>
              <a:rPr lang="en-US" altLang="zh-CN" baseline="0" dirty="0" smtClean="0"/>
              <a:t>last writer,</a:t>
            </a:r>
            <a:r>
              <a:rPr lang="zh-CN" altLang="en-US" baseline="0" dirty="0" smtClean="0"/>
              <a:t>并记载</a:t>
            </a:r>
            <a:r>
              <a:rPr lang="en-US" altLang="zh-CN" baseline="0" dirty="0" smtClean="0"/>
              <a:t>predecessor</a:t>
            </a:r>
            <a:r>
              <a:rPr lang="zh-CN" altLang="en-US" baseline="0" dirty="0" smtClean="0"/>
              <a:t>中</a:t>
            </a:r>
            <a:endParaRPr lang="en-US" altLang="zh-CN" dirty="0" smtClean="0"/>
          </a:p>
          <a:p>
            <a:endParaRPr lang="en-US" altLang="zh-CN" dirty="0" smtClean="0"/>
          </a:p>
          <a:p>
            <a:r>
              <a:rPr lang="zh-CN" altLang="en-US" dirty="0" smtClean="0"/>
              <a:t>当事</a:t>
            </a:r>
            <a:r>
              <a:rPr lang="zh-CN" altLang="en-US" dirty="0" smtClean="0"/>
              <a:t>务要预提交时：</a:t>
            </a:r>
            <a:endParaRPr lang="en-US" altLang="zh-CN" dirty="0" smtClean="0"/>
          </a:p>
          <a:p>
            <a:pPr marL="228600" indent="-228600">
              <a:buAutoNum type="arabicPeriod"/>
            </a:pPr>
            <a:r>
              <a:rPr lang="zh-CN" altLang="en-US" baseline="0" dirty="0" smtClean="0"/>
              <a:t>更新</a:t>
            </a:r>
            <a:r>
              <a:rPr lang="en-US" altLang="zh-CN" baseline="0" dirty="0" smtClean="0"/>
              <a:t>tuple</a:t>
            </a:r>
            <a:r>
              <a:rPr lang="zh-CN" altLang="en-US" baseline="0" dirty="0" smtClean="0"/>
              <a:t>的</a:t>
            </a:r>
            <a:r>
              <a:rPr lang="en-US" altLang="zh-CN" baseline="0" dirty="0" err="1" smtClean="0"/>
              <a:t>last_writer</a:t>
            </a:r>
            <a:endParaRPr lang="en-US" altLang="zh-CN" baseline="0" dirty="0" smtClean="0"/>
          </a:p>
          <a:p>
            <a:pPr marL="228600" indent="-228600">
              <a:buAutoNum type="arabicPeriod"/>
            </a:pPr>
            <a:r>
              <a:rPr lang="en-US" altLang="zh-CN" baseline="0" dirty="0" smtClean="0"/>
              <a:t>Create a log record</a:t>
            </a:r>
          </a:p>
          <a:p>
            <a:pPr marL="228600" indent="-228600">
              <a:buAutoNum type="arabicPeriod"/>
            </a:pPr>
            <a:r>
              <a:rPr lang="en-US" altLang="zh-CN" baseline="0" dirty="0" smtClean="0"/>
              <a:t>Write log record to a logger</a:t>
            </a:r>
          </a:p>
          <a:p>
            <a:pPr marL="228600" indent="-228600">
              <a:buAutoNum type="arabicPeriod"/>
            </a:pPr>
            <a:r>
              <a:rPr lang="en-US" altLang="zh-CN" baseline="0" dirty="0" smtClean="0"/>
              <a:t>(maybe) T</a:t>
            </a:r>
            <a:r>
              <a:rPr lang="zh-CN" altLang="en-US" baseline="0" dirty="0" smtClean="0"/>
              <a:t>更新自己在提交依赖表中的</a:t>
            </a:r>
            <a:r>
              <a:rPr lang="en-US" altLang="zh-CN" baseline="0" dirty="0" smtClean="0"/>
              <a:t>predecessor vector</a:t>
            </a:r>
          </a:p>
          <a:p>
            <a:pPr marL="228600" indent="-228600">
              <a:buAutoNum type="arabicPeriod"/>
            </a:pPr>
            <a:r>
              <a:rPr lang="en-US" altLang="zh-CN" baseline="0" dirty="0" smtClean="0"/>
              <a:t>Logger thread flush log record to persistent storage in background</a:t>
            </a:r>
          </a:p>
          <a:p>
            <a:pPr marL="228600" indent="-228600">
              <a:buAutoNum type="arabicPeriod"/>
            </a:pPr>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7</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2234268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不需要追踪整张依赖图，而只需要针对每个要提交的</a:t>
            </a:r>
            <a:r>
              <a:rPr lang="zh-CN" altLang="en-US" dirty="0" smtClean="0"/>
              <a:t>事务，</a:t>
            </a:r>
            <a:r>
              <a:rPr lang="zh-CN" altLang="en-US" dirty="0" smtClean="0"/>
              <a:t>追踪每个日志文件中必须要为此持久化的位置</a:t>
            </a:r>
            <a:r>
              <a:rPr lang="en-US" altLang="zh-CN" dirty="0" smtClean="0"/>
              <a:t>.</a:t>
            </a:r>
          </a:p>
          <a:p>
            <a:r>
              <a:rPr lang="en-US" altLang="zh-CN" dirty="0" smtClean="0"/>
              <a:t>Persistent vector is maintained</a:t>
            </a:r>
            <a:r>
              <a:rPr lang="en-US" altLang="zh-CN" baseline="0" dirty="0" smtClean="0"/>
              <a:t> here, </a:t>
            </a:r>
            <a:r>
              <a:rPr lang="zh-CN" altLang="en-US" baseline="0" dirty="0" smtClean="0"/>
              <a:t>大于或等于</a:t>
            </a:r>
            <a:r>
              <a:rPr lang="en-US" altLang="zh-CN" baseline="0" dirty="0" smtClean="0"/>
              <a:t>preprocessor vector</a:t>
            </a:r>
            <a:r>
              <a:rPr lang="zh-CN" altLang="en-US" baseline="0" dirty="0" smtClean="0"/>
              <a:t>时，事务可提交并从提交依赖表中删除</a:t>
            </a:r>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8</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273356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Optimized parallel</a:t>
            </a:r>
            <a:r>
              <a:rPr lang="en-US" altLang="zh-CN" baseline="0" dirty="0" smtClean="0"/>
              <a:t> recovery phases:</a:t>
            </a:r>
          </a:p>
          <a:p>
            <a:pPr marL="228600" indent="-228600">
              <a:buAutoNum type="arabicPeriod"/>
            </a:pPr>
            <a:r>
              <a:rPr lang="en-US" altLang="zh-CN" baseline="0" dirty="0" smtClean="0"/>
              <a:t>Phase 2+phase 3 during phase 1</a:t>
            </a:r>
          </a:p>
          <a:p>
            <a:pPr marL="228600" indent="-228600">
              <a:buAutoNum type="arabicPeriod"/>
            </a:pPr>
            <a:r>
              <a:rPr lang="en-US" altLang="zh-CN" baseline="0" dirty="0" smtClean="0"/>
              <a:t>Logging threads handle garbage </a:t>
            </a:r>
            <a:r>
              <a:rPr lang="en-US" altLang="zh-CN" baseline="0" dirty="0" smtClean="0"/>
              <a:t>collection as transaction get recovered</a:t>
            </a:r>
            <a:endParaRPr lang="en-US" altLang="zh-CN" baseline="0" dirty="0" smtClean="0"/>
          </a:p>
          <a:p>
            <a:pPr marL="228600" indent="-228600">
              <a:buAutoNum type="arabicPeriod"/>
            </a:pPr>
            <a:r>
              <a:rPr lang="en-US" altLang="zh-CN" baseline="0" dirty="0" err="1" smtClean="0"/>
              <a:t>Recover_queue</a:t>
            </a:r>
            <a:r>
              <a:rPr lang="en-US" altLang="zh-CN" baseline="0" dirty="0" smtClean="0"/>
              <a:t> </a:t>
            </a:r>
            <a:r>
              <a:rPr lang="zh-CN" altLang="en-US" baseline="0" dirty="0" smtClean="0"/>
              <a:t>（</a:t>
            </a:r>
            <a:r>
              <a:rPr lang="en-US" altLang="zh-CN" baseline="0" dirty="0" smtClean="0"/>
              <a:t>no WAW conflict transactions</a:t>
            </a:r>
            <a:r>
              <a:rPr lang="zh-CN" altLang="en-US" baseline="0" dirty="0" smtClean="0"/>
              <a:t>）</a:t>
            </a:r>
            <a:r>
              <a:rPr lang="en-US" altLang="zh-CN" baseline="0" dirty="0" smtClean="0"/>
              <a:t>for worker threads</a:t>
            </a:r>
            <a:endParaRPr lang="en-US" altLang="zh-CN" dirty="0" smtClean="0"/>
          </a:p>
        </p:txBody>
      </p:sp>
      <p:sp>
        <p:nvSpPr>
          <p:cNvPr id="4" name="Slide Number Placeholder 3"/>
          <p:cNvSpPr>
            <a:spLocks noGrp="1"/>
          </p:cNvSpPr>
          <p:nvPr>
            <p:ph type="sldNum" sz="quarter" idx="10"/>
          </p:nvPr>
        </p:nvSpPr>
        <p:spPr/>
        <p:txBody>
          <a:bodyPr/>
          <a:lstStyle/>
          <a:p>
            <a:fld id="{A9CE7965-F0FE-AE4F-A763-082F6E55A561}" type="slidenum">
              <a:rPr lang="en-US" smtClean="0"/>
              <a:t>9</a:t>
            </a:fld>
            <a:endParaRPr lang="en-US"/>
          </a:p>
        </p:txBody>
      </p:sp>
      <p:sp>
        <p:nvSpPr>
          <p:cNvPr id="5" name="日期占位符 4"/>
          <p:cNvSpPr>
            <a:spLocks noGrp="1"/>
          </p:cNvSpPr>
          <p:nvPr>
            <p:ph type="dt" idx="11"/>
          </p:nvPr>
        </p:nvSpPr>
        <p:spPr/>
        <p:txBody>
          <a:bodyPr/>
          <a:lstStyle/>
          <a:p>
            <a:fld id="{CBF0F373-0BE6-479D-9FFF-6719FD83266D}" type="datetime1">
              <a:rPr lang="en-US" altLang="zh-CN" smtClean="0"/>
              <a:t>4/10/2018</a:t>
            </a:fld>
            <a:endParaRPr lang="en-US"/>
          </a:p>
        </p:txBody>
      </p:sp>
    </p:spTree>
    <p:extLst>
      <p:ext uri="{BB962C8B-B14F-4D97-AF65-F5344CB8AC3E}">
        <p14:creationId xmlns:p14="http://schemas.microsoft.com/office/powerpoint/2010/main" val="376127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FA17DD03-7FE4-4644-8B08-AEAAD3C985E9}" type="datetime1">
              <a:rPr lang="en-US" altLang="zh-CN" smtClean="0"/>
              <a:t>4/10/2018</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717BE20-7690-4122-B239-932AAC939A97}" type="datetime1">
              <a:rPr lang="en-US" altLang="zh-CN" smtClean="0"/>
              <a:t>4/10/2018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08E52159-3E69-455F-9569-E16EDD4D98E0}" type="datetime1">
              <a:rPr lang="en-US" altLang="zh-CN" smtClean="0"/>
              <a:t>4/10/2018</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5B07C305-A121-4768-B6E8-C8CCF036FD24}" type="datetime1">
              <a:rPr lang="en-US" altLang="zh-CN" smtClean="0"/>
              <a:t>4/10/2018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DC943EC1-10AF-4AAF-A58D-C916DCE522BF}" type="datetime1">
              <a:rPr lang="en-US" altLang="zh-CN" smtClean="0"/>
              <a:t>4/10/2018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481D54D7-4123-4EEC-A1DF-89CF9E8C1629}" type="datetime1">
              <a:rPr lang="en-US" altLang="zh-CN" smtClean="0"/>
              <a:t>4/10/2018</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9BC3EA33-8B93-4A23-A928-67EE36EFD101}" type="datetime1">
              <a:rPr lang="en-US" altLang="zh-CN" smtClean="0"/>
              <a:t>4/10/2018</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1B24EDB-0CD7-46CA-A675-3F8C58ED0ADE}" type="datetime1">
              <a:rPr lang="en-US" altLang="zh-CN" smtClean="0"/>
              <a:t>4/10/2018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6CA006F7-1EEA-48AD-AB83-E44117476C2D}" type="datetime1">
              <a:rPr lang="en-US" altLang="zh-CN" smtClean="0"/>
              <a:t>4/10/2018</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366796DF-2388-4074-8250-081B2B743ADD}" type="datetime1">
              <a:rPr lang="en-US" altLang="zh-CN" smtClean="0"/>
              <a:t>4/10/2018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A4DF81AF-7B9A-4912-9556-C0A794F46D55}" type="datetime1">
              <a:rPr lang="en-US" altLang="zh-CN" smtClean="0"/>
              <a:t>4/10/2018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F28F4B70-43CB-4A8B-ACFC-89C41893FEC2}" type="datetime1">
              <a:rPr lang="en-US" altLang="zh-CN" smtClean="0"/>
              <a:t>4/10/2018</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338" y="468352"/>
            <a:ext cx="8551242" cy="5096108"/>
          </a:xfrm>
        </p:spPr>
        <p:txBody>
          <a:bodyPr>
            <a:noAutofit/>
          </a:bodyPr>
          <a:lstStyle/>
          <a:p>
            <a:r>
              <a:rPr lang="en-US" altLang="zh-CN" b="1" cap="none" dirty="0" smtClean="0">
                <a:solidFill>
                  <a:schemeClr val="accent2"/>
                </a:solidFill>
                <a:latin typeface="华文新魏" panose="02010800040101010101" pitchFamily="2" charset="-122"/>
                <a:ea typeface="华文新魏" panose="02010800040101010101" pitchFamily="2" charset="-122"/>
              </a:rPr>
              <a:t>Taurus: A Parallel Transaction Recovery Method Based on Fine-Granularity Dependency Tracking</a:t>
            </a:r>
            <a:r>
              <a:rPr lang="en-US" altLang="zh-CN" sz="2000" b="1" cap="none" dirty="0">
                <a:solidFill>
                  <a:schemeClr val="accent2"/>
                </a:solidFill>
                <a:latin typeface="华文新魏" panose="02010800040101010101" pitchFamily="2" charset="-122"/>
                <a:ea typeface="华文新魏" panose="02010800040101010101" pitchFamily="2" charset="-122"/>
              </a:rPr>
              <a:t/>
            </a:r>
            <a:br>
              <a:rPr lang="en-US" altLang="zh-CN" sz="2000" b="1" cap="none" dirty="0">
                <a:solidFill>
                  <a:schemeClr val="accent2"/>
                </a:solidFill>
                <a:latin typeface="华文新魏" panose="02010800040101010101" pitchFamily="2" charset="-122"/>
                <a:ea typeface="华文新魏" panose="02010800040101010101" pitchFamily="2" charset="-122"/>
              </a:rPr>
            </a:br>
            <a:r>
              <a:rPr lang="en-US" altLang="zh-CN" sz="2000" b="1" cap="none" dirty="0" smtClean="0">
                <a:solidFill>
                  <a:schemeClr val="accent2"/>
                </a:solidFill>
                <a:latin typeface="华文新魏" panose="02010800040101010101" pitchFamily="2" charset="-122"/>
                <a:ea typeface="华文新魏" panose="02010800040101010101" pitchFamily="2" charset="-122"/>
              </a:rPr>
              <a:t/>
            </a:r>
            <a:br>
              <a:rPr lang="en-US" altLang="zh-CN" sz="2000" b="1" cap="none" dirty="0" smtClean="0">
                <a:solidFill>
                  <a:schemeClr val="accent2"/>
                </a:solidFill>
                <a:latin typeface="华文新魏" panose="02010800040101010101" pitchFamily="2" charset="-122"/>
                <a:ea typeface="华文新魏" panose="02010800040101010101" pitchFamily="2" charset="-122"/>
              </a:rPr>
            </a:br>
            <a:r>
              <a:rPr lang="en-US" altLang="zh-CN" sz="2000" b="1" cap="none" dirty="0">
                <a:solidFill>
                  <a:schemeClr val="accent2"/>
                </a:solidFill>
                <a:latin typeface="华文新魏" panose="02010800040101010101" pitchFamily="2" charset="-122"/>
                <a:ea typeface="华文新魏" panose="02010800040101010101" pitchFamily="2" charset="-122"/>
              </a:rPr>
              <a:t/>
            </a:r>
            <a:br>
              <a:rPr lang="en-US" altLang="zh-CN" sz="2000" b="1" cap="none" dirty="0">
                <a:solidFill>
                  <a:schemeClr val="accent2"/>
                </a:solidFill>
                <a:latin typeface="华文新魏" panose="02010800040101010101" pitchFamily="2" charset="-122"/>
                <a:ea typeface="华文新魏" panose="02010800040101010101" pitchFamily="2" charset="-122"/>
              </a:rPr>
            </a:br>
            <a:r>
              <a:rPr lang="en-US" altLang="zh-CN" sz="2000" b="1" cap="none" dirty="0">
                <a:solidFill>
                  <a:schemeClr val="accent2"/>
                </a:solidFill>
                <a:latin typeface="华文新魏" panose="02010800040101010101" pitchFamily="2" charset="-122"/>
                <a:ea typeface="华文新魏" panose="02010800040101010101" pitchFamily="2" charset="-122"/>
              </a:rPr>
              <a:t>         </a:t>
            </a:r>
            <a:r>
              <a:rPr lang="en-US" altLang="zh-CN" sz="2000" dirty="0" smtClean="0"/>
              <a:t>XIANGYAO YU                   SIYE ZHU  	            Justin </a:t>
            </a:r>
            <a:r>
              <a:rPr lang="en-US" altLang="zh-CN" sz="2000" dirty="0" err="1" smtClean="0"/>
              <a:t>kaashoek</a:t>
            </a:r>
            <a:r>
              <a:rPr lang="en-US" altLang="zh-CN" sz="2000" b="1" cap="none" dirty="0">
                <a:solidFill>
                  <a:schemeClr val="accent2"/>
                </a:solidFill>
                <a:latin typeface="华文新魏" panose="02010800040101010101" pitchFamily="2" charset="-122"/>
                <a:ea typeface="华文新魏" panose="02010800040101010101" pitchFamily="2" charset="-122"/>
              </a:rPr>
              <a:t/>
            </a:r>
            <a:br>
              <a:rPr lang="en-US" altLang="zh-CN" sz="2000" b="1" cap="none" dirty="0">
                <a:solidFill>
                  <a:schemeClr val="accent2"/>
                </a:solidFill>
                <a:latin typeface="华文新魏" panose="02010800040101010101" pitchFamily="2" charset="-122"/>
                <a:ea typeface="华文新魏" panose="02010800040101010101" pitchFamily="2" charset="-122"/>
              </a:rPr>
            </a:br>
            <a:r>
              <a:rPr lang="en-US" altLang="zh-CN" sz="2000" b="1" cap="none" dirty="0">
                <a:solidFill>
                  <a:schemeClr val="accent2"/>
                </a:solidFill>
                <a:latin typeface="华文新魏" panose="02010800040101010101" pitchFamily="2" charset="-122"/>
                <a:ea typeface="华文新魏" panose="02010800040101010101" pitchFamily="2" charset="-122"/>
              </a:rPr>
              <a:t>     </a:t>
            </a:r>
            <a:r>
              <a:rPr lang="en-US" altLang="zh-CN" sz="2000" b="1" cap="none" dirty="0" smtClean="0">
                <a:solidFill>
                  <a:schemeClr val="accent2"/>
                </a:solidFill>
                <a:latin typeface="华文新魏" panose="02010800040101010101" pitchFamily="2" charset="-122"/>
                <a:ea typeface="华文新魏" panose="02010800040101010101" pitchFamily="2" charset="-122"/>
              </a:rPr>
              <a:t>   	</a:t>
            </a:r>
            <a:r>
              <a:rPr lang="en-US" altLang="zh-CN" sz="2000" b="1" cap="none" dirty="0">
                <a:solidFill>
                  <a:schemeClr val="accent2"/>
                </a:solidFill>
                <a:latin typeface="华文新魏" panose="02010800040101010101" pitchFamily="2" charset="-122"/>
                <a:ea typeface="华文新魏" panose="02010800040101010101" pitchFamily="2" charset="-122"/>
              </a:rPr>
              <a:t> </a:t>
            </a:r>
            <a:r>
              <a:rPr lang="en-US" altLang="zh-CN" sz="2000" b="1" cap="none" dirty="0" smtClean="0">
                <a:solidFill>
                  <a:schemeClr val="accent2"/>
                </a:solidFill>
                <a:latin typeface="华文新魏" panose="02010800040101010101" pitchFamily="2" charset="-122"/>
                <a:ea typeface="华文新魏" panose="02010800040101010101" pitchFamily="2" charset="-122"/>
              </a:rPr>
              <a:t>         </a:t>
            </a:r>
            <a:r>
              <a:rPr lang="en-US" altLang="zh-CN" sz="2000" dirty="0" smtClean="0"/>
              <a:t>Andrew </a:t>
            </a:r>
            <a:r>
              <a:rPr lang="en-US" altLang="zh-CN" sz="2000" dirty="0" err="1" smtClean="0"/>
              <a:t>pavlo</a:t>
            </a:r>
            <a:r>
              <a:rPr lang="en-US" altLang="zh-CN" sz="2000" dirty="0" smtClean="0"/>
              <a:t>		SRINIVAS DEVADAS</a:t>
            </a:r>
            <a:br>
              <a:rPr lang="en-US" altLang="zh-CN" sz="2000" dirty="0" smtClean="0"/>
            </a:br>
            <a:r>
              <a:rPr lang="en-US" altLang="zh-CN" sz="2000" b="1" cap="none" dirty="0">
                <a:solidFill>
                  <a:schemeClr val="accent2"/>
                </a:solidFill>
                <a:latin typeface="华文新魏" panose="02010800040101010101" pitchFamily="2" charset="-122"/>
                <a:ea typeface="华文新魏" panose="02010800040101010101" pitchFamily="2" charset="-122"/>
              </a:rPr>
              <a:t/>
            </a:r>
            <a:br>
              <a:rPr lang="en-US" altLang="zh-CN" sz="2000" b="1" cap="none" dirty="0">
                <a:solidFill>
                  <a:schemeClr val="accent2"/>
                </a:solidFill>
                <a:latin typeface="华文新魏" panose="02010800040101010101" pitchFamily="2" charset="-122"/>
                <a:ea typeface="华文新魏" panose="02010800040101010101" pitchFamily="2" charset="-122"/>
              </a:rPr>
            </a:br>
            <a:r>
              <a:rPr lang="en-US" altLang="zh-CN" sz="2000" b="1" cap="none" dirty="0">
                <a:solidFill>
                  <a:schemeClr val="accent2"/>
                </a:solidFill>
                <a:latin typeface="华文新魏" panose="02010800040101010101" pitchFamily="2" charset="-122"/>
                <a:ea typeface="华文新魏" panose="02010800040101010101" pitchFamily="2" charset="-122"/>
              </a:rPr>
              <a:t>         </a:t>
            </a:r>
            <a:r>
              <a:rPr lang="en-US" altLang="zh-CN" sz="2000" b="1" cap="none" dirty="0" smtClean="0">
                <a:solidFill>
                  <a:schemeClr val="accent2"/>
                </a:solidFill>
                <a:latin typeface="华文新魏" panose="02010800040101010101" pitchFamily="2" charset="-122"/>
                <a:ea typeface="华文新魏" panose="02010800040101010101" pitchFamily="2" charset="-122"/>
              </a:rPr>
              <a:t>		</a:t>
            </a:r>
            <a:br>
              <a:rPr lang="en-US" altLang="zh-CN" sz="2000" b="1" cap="none" dirty="0" smtClean="0">
                <a:solidFill>
                  <a:schemeClr val="accent2"/>
                </a:solidFill>
                <a:latin typeface="华文新魏" panose="02010800040101010101" pitchFamily="2" charset="-122"/>
                <a:ea typeface="华文新魏" panose="02010800040101010101" pitchFamily="2" charset="-122"/>
              </a:rPr>
            </a:br>
            <a:r>
              <a:rPr lang="en-US" altLang="zh-CN" sz="2000" b="1" cap="none" dirty="0">
                <a:solidFill>
                  <a:schemeClr val="accent2"/>
                </a:solidFill>
                <a:latin typeface="华文新魏" panose="02010800040101010101" pitchFamily="2" charset="-122"/>
                <a:ea typeface="华文新魏" panose="02010800040101010101" pitchFamily="2" charset="-122"/>
              </a:rPr>
              <a:t> </a:t>
            </a:r>
            <a:r>
              <a:rPr lang="en-US" altLang="zh-CN" sz="2000" b="1" cap="none" dirty="0" smtClean="0">
                <a:solidFill>
                  <a:schemeClr val="accent2"/>
                </a:solidFill>
                <a:latin typeface="华文新魏" panose="02010800040101010101" pitchFamily="2" charset="-122"/>
                <a:ea typeface="华文新魏" panose="02010800040101010101" pitchFamily="2" charset="-122"/>
              </a:rPr>
              <a:t>                 </a:t>
            </a:r>
            <a:r>
              <a:rPr lang="en-US" altLang="zh-CN" sz="2000" b="1" cap="none" dirty="0">
                <a:solidFill>
                  <a:schemeClr val="accent2"/>
                </a:solidFill>
                <a:latin typeface="华文新魏" panose="02010800040101010101" pitchFamily="2" charset="-122"/>
                <a:ea typeface="华文新魏" panose="02010800040101010101" pitchFamily="2" charset="-122"/>
              </a:rPr>
              <a:t>           </a:t>
            </a:r>
            <a:r>
              <a:rPr lang="en-US" altLang="zh-CN" sz="2000" b="1" cap="none" dirty="0" smtClean="0">
                <a:solidFill>
                  <a:schemeClr val="accent2"/>
                </a:solidFill>
                <a:latin typeface="华文新魏" panose="02010800040101010101" pitchFamily="2" charset="-122"/>
                <a:ea typeface="华文新魏" panose="02010800040101010101" pitchFamily="2" charset="-122"/>
              </a:rPr>
              <a:t>Semantic Scholar</a:t>
            </a:r>
            <a:endParaRPr lang="en-US" sz="2000" dirty="0">
              <a:solidFill>
                <a:schemeClr val="accent2"/>
              </a:solidFill>
            </a:endParaRPr>
          </a:p>
        </p:txBody>
      </p:sp>
      <p:sp>
        <p:nvSpPr>
          <p:cNvPr id="3" name="Subtitle 2"/>
          <p:cNvSpPr>
            <a:spLocks noGrp="1"/>
          </p:cNvSpPr>
          <p:nvPr>
            <p:ph type="subTitle" idx="1"/>
          </p:nvPr>
        </p:nvSpPr>
        <p:spPr/>
        <p:txBody>
          <a:bodyPr/>
          <a:lstStyle/>
          <a:p>
            <a:r>
              <a:rPr lang="en-US" dirty="0" smtClean="0"/>
              <a:t>Bing Xiao</a:t>
            </a:r>
            <a:endParaRPr lang="en-US" dirty="0"/>
          </a:p>
        </p:txBody>
      </p:sp>
      <p:sp>
        <p:nvSpPr>
          <p:cNvPr id="4" name="日期占位符 3"/>
          <p:cNvSpPr>
            <a:spLocks noGrp="1"/>
          </p:cNvSpPr>
          <p:nvPr>
            <p:ph type="dt" sz="half" idx="10"/>
          </p:nvPr>
        </p:nvSpPr>
        <p:spPr/>
        <p:txBody>
          <a:bodyPr/>
          <a:lstStyle/>
          <a:p>
            <a:pPr algn="ctr" eaLnBrk="1" latinLnBrk="0" hangingPunct="1"/>
            <a:fld id="{05F488E8-2492-4546-BFA5-44CA6F73CB16}" type="datetime1">
              <a:rPr lang="en-US" altLang="zh-CN" smtClean="0"/>
              <a:t>4/10/2018</a:t>
            </a:fld>
            <a:endParaRPr lang="en-US" sz="2000" dirty="0">
              <a:solidFill>
                <a:srgbClr val="FFFFFF"/>
              </a:solidFill>
            </a:endParaRPr>
          </a:p>
        </p:txBody>
      </p:sp>
      <p:sp>
        <p:nvSpPr>
          <p:cNvPr id="5" name="灯片编号占位符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a:t>
            </a:fld>
            <a:endParaRPr kumimoji="0" lang="en-US" dirty="0">
              <a:solidFill>
                <a:schemeClr val="tx2"/>
              </a:solidFill>
            </a:endParaRPr>
          </a:p>
        </p:txBody>
      </p:sp>
    </p:spTree>
    <p:extLst>
      <p:ext uri="{BB962C8B-B14F-4D97-AF65-F5344CB8AC3E}">
        <p14:creationId xmlns:p14="http://schemas.microsoft.com/office/powerpoint/2010/main" val="99286473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Logging</a:t>
            </a:r>
            <a:endParaRPr lang="en-US" dirty="0"/>
          </a:p>
        </p:txBody>
      </p:sp>
      <p:sp>
        <p:nvSpPr>
          <p:cNvPr id="3" name="Content Placeholder 2"/>
          <p:cNvSpPr>
            <a:spLocks noGrp="1"/>
          </p:cNvSpPr>
          <p:nvPr>
            <p:ph sz="quarter" idx="1"/>
          </p:nvPr>
        </p:nvSpPr>
        <p:spPr>
          <a:xfrm>
            <a:off x="612648" y="1600199"/>
            <a:ext cx="8153400" cy="5057775"/>
          </a:xfrm>
        </p:spPr>
        <p:txBody>
          <a:bodyPr>
            <a:normAutofit/>
          </a:bodyPr>
          <a:lstStyle/>
          <a:p>
            <a:r>
              <a:rPr lang="en-US" altLang="zh-CN" sz="2600" dirty="0" smtClean="0"/>
              <a:t>Transaction status</a:t>
            </a:r>
            <a:r>
              <a:rPr lang="zh-CN" altLang="en-US" sz="2600" dirty="0" smtClean="0"/>
              <a:t>：</a:t>
            </a:r>
            <a:endParaRPr lang="en-US" altLang="zh-CN" sz="2600" dirty="0" smtClean="0"/>
          </a:p>
          <a:p>
            <a:pPr lvl="1"/>
            <a:r>
              <a:rPr lang="en-US" altLang="zh-CN" sz="2300" dirty="0" smtClean="0"/>
              <a:t>Unrecoverable</a:t>
            </a:r>
          </a:p>
          <a:p>
            <a:pPr lvl="1"/>
            <a:r>
              <a:rPr lang="en-US" altLang="zh-CN" sz="2300" dirty="0" smtClean="0"/>
              <a:t>Recoverable</a:t>
            </a:r>
          </a:p>
          <a:p>
            <a:pPr lvl="1"/>
            <a:r>
              <a:rPr lang="en-US" altLang="zh-CN" sz="2300" dirty="0" err="1" smtClean="0"/>
              <a:t>ReadyForRecovery</a:t>
            </a:r>
            <a:endParaRPr lang="en-US" altLang="zh-CN" sz="2300" dirty="0" smtClean="0"/>
          </a:p>
          <a:p>
            <a:pPr lvl="1"/>
            <a:r>
              <a:rPr lang="en-US" altLang="zh-CN" sz="2300" dirty="0" smtClean="0"/>
              <a:t>Recovered</a:t>
            </a:r>
            <a:endParaRPr lang="en-US" altLang="zh-CN" sz="2600" dirty="0" smtClean="0"/>
          </a:p>
          <a:p>
            <a:endParaRPr lang="en-US" altLang="zh-CN" dirty="0"/>
          </a:p>
          <a:p>
            <a:pPr lvl="1"/>
            <a:endParaRPr lang="en-US" dirty="0" smtClean="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10</a:t>
            </a:fld>
            <a:endParaRPr kumimoji="0" lang="en-US" dirty="0">
              <a:solidFill>
                <a:srgbClr val="FFFFFF"/>
              </a:solidFill>
            </a:endParaRPr>
          </a:p>
        </p:txBody>
      </p:sp>
      <p:pic>
        <p:nvPicPr>
          <p:cNvPr id="8" name="图片 7"/>
          <p:cNvPicPr>
            <a:picLocks noChangeAspect="1"/>
          </p:cNvPicPr>
          <p:nvPr/>
        </p:nvPicPr>
        <p:blipFill>
          <a:blip r:embed="rId3"/>
          <a:stretch>
            <a:fillRect/>
          </a:stretch>
        </p:blipFill>
        <p:spPr>
          <a:xfrm>
            <a:off x="1181362" y="3674349"/>
            <a:ext cx="5746060" cy="2383551"/>
          </a:xfrm>
          <a:prstGeom prst="rect">
            <a:avLst/>
          </a:prstGeom>
        </p:spPr>
      </p:pic>
      <p:pic>
        <p:nvPicPr>
          <p:cNvPr id="9" name="图片 8"/>
          <p:cNvPicPr>
            <a:picLocks noChangeAspect="1"/>
          </p:cNvPicPr>
          <p:nvPr/>
        </p:nvPicPr>
        <p:blipFill>
          <a:blip r:embed="rId4"/>
          <a:stretch>
            <a:fillRect/>
          </a:stretch>
        </p:blipFill>
        <p:spPr>
          <a:xfrm>
            <a:off x="2549732" y="4955851"/>
            <a:ext cx="741819" cy="766142"/>
          </a:xfrm>
          <a:prstGeom prst="rect">
            <a:avLst/>
          </a:prstGeom>
        </p:spPr>
      </p:pic>
      <p:pic>
        <p:nvPicPr>
          <p:cNvPr id="7" name="图片 6"/>
          <p:cNvPicPr>
            <a:picLocks noChangeAspect="1"/>
          </p:cNvPicPr>
          <p:nvPr/>
        </p:nvPicPr>
        <p:blipFill>
          <a:blip r:embed="rId5"/>
          <a:stretch>
            <a:fillRect/>
          </a:stretch>
        </p:blipFill>
        <p:spPr>
          <a:xfrm>
            <a:off x="4715046" y="2140825"/>
            <a:ext cx="4143375" cy="1152525"/>
          </a:xfrm>
          <a:prstGeom prst="rect">
            <a:avLst/>
          </a:prstGeom>
        </p:spPr>
      </p:pic>
    </p:spTree>
    <p:extLst>
      <p:ext uri="{BB962C8B-B14F-4D97-AF65-F5344CB8AC3E}">
        <p14:creationId xmlns:p14="http://schemas.microsoft.com/office/powerpoint/2010/main" val="29900769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Logging</a:t>
            </a:r>
            <a:endParaRPr lang="en-US" dirty="0"/>
          </a:p>
        </p:txBody>
      </p:sp>
      <p:sp>
        <p:nvSpPr>
          <p:cNvPr id="3" name="Content Placeholder 2"/>
          <p:cNvSpPr>
            <a:spLocks noGrp="1"/>
          </p:cNvSpPr>
          <p:nvPr>
            <p:ph sz="quarter" idx="1"/>
          </p:nvPr>
        </p:nvSpPr>
        <p:spPr>
          <a:xfrm>
            <a:off x="613837" y="1600199"/>
            <a:ext cx="8153400" cy="5057775"/>
          </a:xfrm>
        </p:spPr>
        <p:txBody>
          <a:bodyPr>
            <a:normAutofit/>
          </a:bodyPr>
          <a:lstStyle/>
          <a:p>
            <a:r>
              <a:rPr lang="en-US" altLang="zh-CN" sz="2600" dirty="0" smtClean="0"/>
              <a:t>Same parallel logging algorithm as data logging</a:t>
            </a:r>
          </a:p>
          <a:p>
            <a:r>
              <a:rPr lang="en-US" altLang="zh-CN" sz="2600" dirty="0" smtClean="0">
                <a:solidFill>
                  <a:srgbClr val="DD8047"/>
                </a:solidFill>
              </a:rPr>
              <a:t>Store procedure needs to read tuples while recovering</a:t>
            </a:r>
          </a:p>
          <a:p>
            <a:r>
              <a:rPr lang="en-US" altLang="zh-CN" sz="2600" dirty="0" smtClean="0"/>
              <a:t>Recover from RAW besides WAW</a:t>
            </a:r>
          </a:p>
          <a:p>
            <a:r>
              <a:rPr lang="en-US" altLang="zh-CN" sz="2600" dirty="0" smtClean="0"/>
              <a:t>WAR brings side effect</a:t>
            </a:r>
          </a:p>
          <a:p>
            <a:endParaRPr lang="en-US" altLang="zh-CN" sz="2600" dirty="0" smtClean="0"/>
          </a:p>
          <a:p>
            <a:endParaRPr lang="en-US" altLang="zh-CN" sz="2600" dirty="0" smtClean="0"/>
          </a:p>
          <a:p>
            <a:endParaRPr lang="en-US" altLang="zh-CN" b="1" dirty="0">
              <a:solidFill>
                <a:schemeClr val="accent1">
                  <a:lumMod val="75000"/>
                </a:schemeClr>
              </a:solidFill>
            </a:endParaRPr>
          </a:p>
          <a:p>
            <a:pPr lvl="1"/>
            <a:endParaRPr lang="en-US" altLang="zh-CN" dirty="0"/>
          </a:p>
          <a:p>
            <a:pPr lvl="1"/>
            <a:endParaRPr lang="en-US" dirty="0" smtClean="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11</a:t>
            </a:fld>
            <a:endParaRPr kumimoji="0" lang="en-US" dirty="0">
              <a:solidFill>
                <a:srgbClr val="FFFFFF"/>
              </a:solidFill>
            </a:endParaRPr>
          </a:p>
        </p:txBody>
      </p:sp>
      <p:pic>
        <p:nvPicPr>
          <p:cNvPr id="6" name="图片 5"/>
          <p:cNvPicPr>
            <a:picLocks noChangeAspect="1"/>
          </p:cNvPicPr>
          <p:nvPr/>
        </p:nvPicPr>
        <p:blipFill>
          <a:blip r:embed="rId3"/>
          <a:stretch>
            <a:fillRect/>
          </a:stretch>
        </p:blipFill>
        <p:spPr>
          <a:xfrm>
            <a:off x="1181362" y="3674349"/>
            <a:ext cx="5746060" cy="2383551"/>
          </a:xfrm>
          <a:prstGeom prst="rect">
            <a:avLst/>
          </a:prstGeom>
        </p:spPr>
      </p:pic>
      <p:pic>
        <p:nvPicPr>
          <p:cNvPr id="7" name="图片 6"/>
          <p:cNvPicPr>
            <a:picLocks noChangeAspect="1"/>
          </p:cNvPicPr>
          <p:nvPr/>
        </p:nvPicPr>
        <p:blipFill>
          <a:blip r:embed="rId4"/>
          <a:stretch>
            <a:fillRect/>
          </a:stretch>
        </p:blipFill>
        <p:spPr>
          <a:xfrm>
            <a:off x="2549732" y="4955851"/>
            <a:ext cx="741819" cy="766142"/>
          </a:xfrm>
          <a:prstGeom prst="rect">
            <a:avLst/>
          </a:prstGeom>
        </p:spPr>
      </p:pic>
    </p:spTree>
    <p:extLst>
      <p:ext uri="{BB962C8B-B14F-4D97-AF65-F5344CB8AC3E}">
        <p14:creationId xmlns:p14="http://schemas.microsoft.com/office/powerpoint/2010/main" val="897607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Logging</a:t>
            </a:r>
            <a:endParaRPr lang="en-US" dirty="0"/>
          </a:p>
        </p:txBody>
      </p:sp>
      <p:sp>
        <p:nvSpPr>
          <p:cNvPr id="3" name="Content Placeholder 2"/>
          <p:cNvSpPr>
            <a:spLocks noGrp="1"/>
          </p:cNvSpPr>
          <p:nvPr>
            <p:ph sz="quarter" idx="1"/>
          </p:nvPr>
        </p:nvSpPr>
        <p:spPr>
          <a:xfrm>
            <a:off x="613837" y="1600199"/>
            <a:ext cx="8153400" cy="5057775"/>
          </a:xfrm>
        </p:spPr>
        <p:txBody>
          <a:bodyPr>
            <a:normAutofit/>
          </a:bodyPr>
          <a:lstStyle/>
          <a:p>
            <a:r>
              <a:rPr lang="en-US" altLang="zh-CN" sz="2600" dirty="0" smtClean="0"/>
              <a:t>Multi-version Parallel Recovery</a:t>
            </a:r>
          </a:p>
          <a:p>
            <a:r>
              <a:rPr lang="en-US" altLang="zh-CN" sz="2600" dirty="0" smtClean="0"/>
              <a:t>plus commit timestamp in each log record</a:t>
            </a:r>
          </a:p>
          <a:p>
            <a:r>
              <a:rPr lang="en-US" altLang="zh-CN" sz="2600" dirty="0" smtClean="0"/>
              <a:t> </a:t>
            </a:r>
            <a:r>
              <a:rPr lang="en-US" altLang="zh-CN" sz="2600" dirty="0" err="1" smtClean="0"/>
              <a:t>ReadyForRecovery</a:t>
            </a:r>
            <a:r>
              <a:rPr lang="en-US" altLang="zh-CN" sz="2600" dirty="0" smtClean="0"/>
              <a:t> state: RAW+WAW</a:t>
            </a:r>
          </a:p>
          <a:p>
            <a:endParaRPr lang="en-US" altLang="zh-CN" sz="2600" dirty="0" smtClean="0"/>
          </a:p>
          <a:p>
            <a:endParaRPr lang="en-US" altLang="zh-CN" b="1" dirty="0">
              <a:solidFill>
                <a:schemeClr val="accent1">
                  <a:lumMod val="75000"/>
                </a:schemeClr>
              </a:solidFill>
            </a:endParaRPr>
          </a:p>
          <a:p>
            <a:pPr lvl="1"/>
            <a:endParaRPr lang="en-US" altLang="zh-CN" dirty="0"/>
          </a:p>
          <a:p>
            <a:pPr lvl="1"/>
            <a:endParaRPr lang="en-US" dirty="0" smtClean="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12</a:t>
            </a:fld>
            <a:endParaRPr kumimoji="0" lang="en-US" dirty="0">
              <a:solidFill>
                <a:srgbClr val="FFFFFF"/>
              </a:solidFill>
            </a:endParaRPr>
          </a:p>
        </p:txBody>
      </p:sp>
      <p:pic>
        <p:nvPicPr>
          <p:cNvPr id="6" name="图片 5"/>
          <p:cNvPicPr>
            <a:picLocks noChangeAspect="1"/>
          </p:cNvPicPr>
          <p:nvPr/>
        </p:nvPicPr>
        <p:blipFill>
          <a:blip r:embed="rId3"/>
          <a:stretch>
            <a:fillRect/>
          </a:stretch>
        </p:blipFill>
        <p:spPr>
          <a:xfrm>
            <a:off x="1181362" y="3674349"/>
            <a:ext cx="5746060" cy="2383551"/>
          </a:xfrm>
          <a:prstGeom prst="rect">
            <a:avLst/>
          </a:prstGeom>
        </p:spPr>
      </p:pic>
      <p:cxnSp>
        <p:nvCxnSpPr>
          <p:cNvPr id="8" name="直接连接符 7"/>
          <p:cNvCxnSpPr/>
          <p:nvPr/>
        </p:nvCxnSpPr>
        <p:spPr>
          <a:xfrm>
            <a:off x="2626111" y="5054824"/>
            <a:ext cx="579864" cy="604223"/>
          </a:xfrm>
          <a:prstGeom prst="line">
            <a:avLst/>
          </a:prstGeom>
          <a:ln w="76200"/>
        </p:spPr>
        <p:style>
          <a:lnRef idx="2">
            <a:schemeClr val="accent2"/>
          </a:lnRef>
          <a:fillRef idx="0">
            <a:schemeClr val="accent2"/>
          </a:fillRef>
          <a:effectRef idx="1">
            <a:schemeClr val="accent2"/>
          </a:effectRef>
          <a:fontRef idx="minor">
            <a:schemeClr val="tx1"/>
          </a:fontRef>
        </p:style>
      </p:cxnSp>
      <p:cxnSp>
        <p:nvCxnSpPr>
          <p:cNvPr id="9" name="直接连接符 8"/>
          <p:cNvCxnSpPr/>
          <p:nvPr/>
        </p:nvCxnSpPr>
        <p:spPr>
          <a:xfrm flipH="1">
            <a:off x="2626111" y="5036436"/>
            <a:ext cx="496230" cy="622611"/>
          </a:xfrm>
          <a:prstGeom prst="line">
            <a:avLst/>
          </a:prstGeom>
          <a:ln w="76200"/>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04905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Experimental Setup</a:t>
            </a:r>
            <a:endParaRPr lang="en-US" dirty="0"/>
          </a:p>
        </p:txBody>
      </p:sp>
      <p:sp>
        <p:nvSpPr>
          <p:cNvPr id="3" name="Content Placeholder 2"/>
          <p:cNvSpPr>
            <a:spLocks noGrp="1"/>
          </p:cNvSpPr>
          <p:nvPr>
            <p:ph sz="quarter" idx="1"/>
          </p:nvPr>
        </p:nvSpPr>
        <p:spPr>
          <a:xfrm>
            <a:off x="613837" y="1600199"/>
            <a:ext cx="8153400" cy="5057775"/>
          </a:xfrm>
        </p:spPr>
        <p:txBody>
          <a:bodyPr>
            <a:normAutofit/>
          </a:bodyPr>
          <a:lstStyle/>
          <a:p>
            <a:r>
              <a:rPr lang="en-US" altLang="zh-CN" sz="2600" dirty="0" smtClean="0"/>
              <a:t>DBx1000 uses the scalable timestamp ordering-based CC</a:t>
            </a:r>
          </a:p>
          <a:p>
            <a:r>
              <a:rPr lang="en-US" altLang="zh-CN" sz="2600" dirty="0" smtClean="0"/>
              <a:t>8 cores * 4 CPU *2 </a:t>
            </a:r>
            <a:r>
              <a:rPr lang="en-US" altLang="zh-CN" sz="2600" dirty="0" err="1" smtClean="0"/>
              <a:t>hyperthreading</a:t>
            </a:r>
            <a:r>
              <a:rPr lang="en-US" altLang="zh-CN" sz="2600" dirty="0" smtClean="0"/>
              <a:t> on</a:t>
            </a:r>
          </a:p>
          <a:p>
            <a:r>
              <a:rPr lang="en-US" altLang="zh-CN" sz="2600" dirty="0" smtClean="0"/>
              <a:t>3 Fusion IO ioDrive2 flash drives +1 RAID5 (2GB/s)</a:t>
            </a:r>
          </a:p>
          <a:p>
            <a:r>
              <a:rPr lang="en-US" altLang="zh-CN" sz="2600" dirty="0" smtClean="0"/>
              <a:t>16 MB buffer for each logger in group commit</a:t>
            </a:r>
          </a:p>
          <a:p>
            <a:r>
              <a:rPr lang="en-US" altLang="zh-CN" sz="2600" dirty="0" smtClean="0"/>
              <a:t>YCSB  TPC-C</a:t>
            </a:r>
          </a:p>
          <a:p>
            <a:endParaRPr lang="en-US" altLang="zh-CN" b="1" dirty="0">
              <a:solidFill>
                <a:schemeClr val="accent1">
                  <a:lumMod val="75000"/>
                </a:schemeClr>
              </a:solidFill>
            </a:endParaRPr>
          </a:p>
          <a:p>
            <a:pPr lvl="1"/>
            <a:endParaRPr lang="en-US" altLang="zh-CN" dirty="0"/>
          </a:p>
          <a:p>
            <a:pPr lvl="1"/>
            <a:endParaRPr lang="en-US" dirty="0" smtClean="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13</a:t>
            </a:fld>
            <a:endParaRPr kumimoji="0" lang="en-US" dirty="0">
              <a:solidFill>
                <a:srgbClr val="FFFFFF"/>
              </a:solidFill>
            </a:endParaRPr>
          </a:p>
        </p:txBody>
      </p:sp>
    </p:spTree>
    <p:extLst>
      <p:ext uri="{BB962C8B-B14F-4D97-AF65-F5344CB8AC3E}">
        <p14:creationId xmlns:p14="http://schemas.microsoft.com/office/powerpoint/2010/main" val="225696715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Logging Performance</a:t>
            </a:r>
            <a:endParaRPr lang="en-US" dirty="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14</a:t>
            </a:fld>
            <a:endParaRPr kumimoji="0" lang="en-US" dirty="0">
              <a:solidFill>
                <a:srgbClr val="FFFFFF"/>
              </a:solidFill>
            </a:endParaRPr>
          </a:p>
        </p:txBody>
      </p:sp>
      <p:pic>
        <p:nvPicPr>
          <p:cNvPr id="8" name="图片 7"/>
          <p:cNvPicPr>
            <a:picLocks noChangeAspect="1"/>
          </p:cNvPicPr>
          <p:nvPr/>
        </p:nvPicPr>
        <p:blipFill>
          <a:blip r:embed="rId3"/>
          <a:stretch>
            <a:fillRect/>
          </a:stretch>
        </p:blipFill>
        <p:spPr>
          <a:xfrm>
            <a:off x="84118" y="1516698"/>
            <a:ext cx="8970247" cy="5341302"/>
          </a:xfrm>
          <a:prstGeom prst="rect">
            <a:avLst/>
          </a:prstGeom>
        </p:spPr>
      </p:pic>
    </p:spTree>
    <p:extLst>
      <p:ext uri="{BB962C8B-B14F-4D97-AF65-F5344CB8AC3E}">
        <p14:creationId xmlns:p14="http://schemas.microsoft.com/office/powerpoint/2010/main" val="199371044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Logging </a:t>
            </a:r>
            <a:r>
              <a:rPr lang="en-US" dirty="0" smtClean="0"/>
              <a:t>Time Breakdown</a:t>
            </a:r>
            <a:endParaRPr lang="en-US" dirty="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15</a:t>
            </a:fld>
            <a:endParaRPr kumimoji="0" lang="en-US" dirty="0">
              <a:solidFill>
                <a:srgbClr val="FFFFFF"/>
              </a:solidFill>
            </a:endParaRPr>
          </a:p>
        </p:txBody>
      </p:sp>
      <p:pic>
        <p:nvPicPr>
          <p:cNvPr id="3" name="图片 2"/>
          <p:cNvPicPr>
            <a:picLocks noChangeAspect="1"/>
          </p:cNvPicPr>
          <p:nvPr/>
        </p:nvPicPr>
        <p:blipFill>
          <a:blip r:embed="rId3"/>
          <a:stretch>
            <a:fillRect/>
          </a:stretch>
        </p:blipFill>
        <p:spPr>
          <a:xfrm>
            <a:off x="363979" y="1547271"/>
            <a:ext cx="8149744" cy="5066254"/>
          </a:xfrm>
          <a:prstGeom prst="rect">
            <a:avLst/>
          </a:prstGeom>
        </p:spPr>
      </p:pic>
    </p:spTree>
    <p:extLst>
      <p:ext uri="{BB962C8B-B14F-4D97-AF65-F5344CB8AC3E}">
        <p14:creationId xmlns:p14="http://schemas.microsoft.com/office/powerpoint/2010/main" val="395403313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Recovery Performance</a:t>
            </a:r>
            <a:endParaRPr lang="en-US" dirty="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16</a:t>
            </a:fld>
            <a:endParaRPr kumimoji="0" lang="en-US" dirty="0">
              <a:solidFill>
                <a:srgbClr val="FFFFFF"/>
              </a:solidFill>
            </a:endParaRPr>
          </a:p>
        </p:txBody>
      </p:sp>
      <p:pic>
        <p:nvPicPr>
          <p:cNvPr id="3" name="图片 2"/>
          <p:cNvPicPr>
            <a:picLocks noChangeAspect="1"/>
          </p:cNvPicPr>
          <p:nvPr/>
        </p:nvPicPr>
        <p:blipFill>
          <a:blip r:embed="rId3"/>
          <a:stretch>
            <a:fillRect/>
          </a:stretch>
        </p:blipFill>
        <p:spPr>
          <a:xfrm>
            <a:off x="-94204" y="2083251"/>
            <a:ext cx="9238204" cy="3301097"/>
          </a:xfrm>
          <a:prstGeom prst="rect">
            <a:avLst/>
          </a:prstGeom>
        </p:spPr>
      </p:pic>
    </p:spTree>
    <p:extLst>
      <p:ext uri="{BB962C8B-B14F-4D97-AF65-F5344CB8AC3E}">
        <p14:creationId xmlns:p14="http://schemas.microsoft.com/office/powerpoint/2010/main" val="15905228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Scalability</a:t>
            </a:r>
            <a:endParaRPr lang="en-US" dirty="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17</a:t>
            </a:fld>
            <a:endParaRPr kumimoji="0" lang="en-US" dirty="0">
              <a:solidFill>
                <a:srgbClr val="FFFFFF"/>
              </a:solidFill>
            </a:endParaRPr>
          </a:p>
        </p:txBody>
      </p:sp>
      <p:pic>
        <p:nvPicPr>
          <p:cNvPr id="6" name="图片 5"/>
          <p:cNvPicPr>
            <a:picLocks noChangeAspect="1"/>
          </p:cNvPicPr>
          <p:nvPr/>
        </p:nvPicPr>
        <p:blipFill>
          <a:blip r:embed="rId3"/>
          <a:stretch>
            <a:fillRect/>
          </a:stretch>
        </p:blipFill>
        <p:spPr>
          <a:xfrm>
            <a:off x="915561" y="1865506"/>
            <a:ext cx="7067550" cy="4152900"/>
          </a:xfrm>
          <a:prstGeom prst="rect">
            <a:avLst/>
          </a:prstGeom>
        </p:spPr>
      </p:pic>
    </p:spTree>
    <p:extLst>
      <p:ext uri="{BB962C8B-B14F-4D97-AF65-F5344CB8AC3E}">
        <p14:creationId xmlns:p14="http://schemas.microsoft.com/office/powerpoint/2010/main" val="412409992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26219" y="1596483"/>
            <a:ext cx="6477000" cy="1828800"/>
          </a:xfrm>
        </p:spPr>
        <p:txBody>
          <a:bodyPr/>
          <a:lstStyle/>
          <a:p>
            <a:r>
              <a:rPr lang="en-US" altLang="zh-CN" dirty="0" smtClean="0"/>
              <a:t>THANKS FOR LISTENING !</a:t>
            </a:r>
            <a:endParaRPr lang="zh-CN" altLang="en-US" dirty="0"/>
          </a:p>
        </p:txBody>
      </p:sp>
      <p:sp>
        <p:nvSpPr>
          <p:cNvPr id="3" name="副标题 2"/>
          <p:cNvSpPr>
            <a:spLocks noGrp="1"/>
          </p:cNvSpPr>
          <p:nvPr>
            <p:ph type="subTitle" idx="1"/>
          </p:nvPr>
        </p:nvSpPr>
        <p:spPr/>
        <p:txBody>
          <a:bodyPr>
            <a:normAutofit/>
          </a:bodyPr>
          <a:lstStyle/>
          <a:p>
            <a:r>
              <a:rPr lang="en-US" altLang="zh-CN" b="1" dirty="0" smtClean="0">
                <a:solidFill>
                  <a:schemeClr val="accent2"/>
                </a:solidFill>
                <a:latin typeface="华文新魏" panose="02010800040101010101" pitchFamily="2" charset="-122"/>
                <a:ea typeface="华文新魏" panose="02010800040101010101" pitchFamily="2" charset="-122"/>
              </a:rPr>
              <a:t>Taurus</a:t>
            </a:r>
            <a:endParaRPr lang="zh-CN" altLang="en-US" dirty="0"/>
          </a:p>
        </p:txBody>
      </p:sp>
      <p:sp>
        <p:nvSpPr>
          <p:cNvPr id="4" name="日期占位符 3"/>
          <p:cNvSpPr>
            <a:spLocks noGrp="1"/>
          </p:cNvSpPr>
          <p:nvPr>
            <p:ph type="dt" sz="half" idx="10"/>
          </p:nvPr>
        </p:nvSpPr>
        <p:spPr/>
        <p:txBody>
          <a:bodyPr/>
          <a:lstStyle/>
          <a:p>
            <a:pPr algn="ctr" eaLnBrk="1" latinLnBrk="0" hangingPunct="1"/>
            <a:fld id="{FA17DD03-7FE4-4644-8B08-AEAAD3C985E9}" type="datetime1">
              <a:rPr lang="en-US" altLang="zh-CN" smtClean="0"/>
              <a:t>4/10/2018</a:t>
            </a:fld>
            <a:endParaRPr lang="en-US" sz="2000" dirty="0">
              <a:solidFill>
                <a:srgbClr val="FFFFFF"/>
              </a:solidFill>
            </a:endParaRPr>
          </a:p>
        </p:txBody>
      </p:sp>
      <p:sp>
        <p:nvSpPr>
          <p:cNvPr id="5" name="灯片编号占位符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18</a:t>
            </a:fld>
            <a:endParaRPr kumimoji="0" lang="en-US" dirty="0">
              <a:solidFill>
                <a:schemeClr val="tx2"/>
              </a:solidFill>
            </a:endParaRPr>
          </a:p>
        </p:txBody>
      </p:sp>
    </p:spTree>
    <p:extLst>
      <p:ext uri="{BB962C8B-B14F-4D97-AF65-F5344CB8AC3E}">
        <p14:creationId xmlns:p14="http://schemas.microsoft.com/office/powerpoint/2010/main" val="2998079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Motivation</a:t>
            </a:r>
          </a:p>
          <a:p>
            <a:r>
              <a:rPr lang="en-US" dirty="0" smtClean="0"/>
              <a:t>Background</a:t>
            </a:r>
          </a:p>
          <a:p>
            <a:r>
              <a:rPr lang="en-US" dirty="0" smtClean="0"/>
              <a:t>TAURUS Dependency Tracking</a:t>
            </a:r>
          </a:p>
          <a:p>
            <a:r>
              <a:rPr lang="en-US" dirty="0" smtClean="0"/>
              <a:t>E</a:t>
            </a:r>
            <a:r>
              <a:rPr lang="en-US" altLang="zh-CN" dirty="0" smtClean="0"/>
              <a:t>valuation</a:t>
            </a:r>
          </a:p>
        </p:txBody>
      </p:sp>
      <p:sp>
        <p:nvSpPr>
          <p:cNvPr id="6" name="灯片编号占位符 5"/>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a:t>
            </a:fld>
            <a:endParaRPr kumimoji="0" lang="en-US" dirty="0">
              <a:solidFill>
                <a:srgbClr val="FFFFFF"/>
              </a:solidFill>
            </a:endParaRPr>
          </a:p>
        </p:txBody>
      </p:sp>
    </p:spTree>
    <p:extLst>
      <p:ext uri="{BB962C8B-B14F-4D97-AF65-F5344CB8AC3E}">
        <p14:creationId xmlns:p14="http://schemas.microsoft.com/office/powerpoint/2010/main" val="276680705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Database</a:t>
            </a:r>
            <a:endParaRPr lang="en-US" dirty="0"/>
          </a:p>
        </p:txBody>
      </p:sp>
      <p:sp>
        <p:nvSpPr>
          <p:cNvPr id="3" name="Content Placeholder 2"/>
          <p:cNvSpPr>
            <a:spLocks noGrp="1"/>
          </p:cNvSpPr>
          <p:nvPr>
            <p:ph sz="quarter" idx="1"/>
          </p:nvPr>
        </p:nvSpPr>
        <p:spPr/>
        <p:txBody>
          <a:bodyPr/>
          <a:lstStyle/>
          <a:p>
            <a:r>
              <a:rPr lang="en-US" dirty="0" smtClean="0"/>
              <a:t>Data Logging</a:t>
            </a:r>
          </a:p>
          <a:p>
            <a:r>
              <a:rPr lang="en-US" dirty="0" smtClean="0"/>
              <a:t>Command Logging</a:t>
            </a:r>
          </a:p>
          <a:p>
            <a:endParaRPr lang="en-US" dirty="0"/>
          </a:p>
          <a:p>
            <a:r>
              <a:rPr lang="en-US" dirty="0" smtClean="0"/>
              <a:t>Multi-core </a:t>
            </a:r>
            <a:r>
              <a:rPr lang="en-US" dirty="0" smtClean="0"/>
              <a:t>trend</a:t>
            </a:r>
            <a:endParaRPr lang="en-US" dirty="0" smtClean="0"/>
          </a:p>
          <a:p>
            <a:r>
              <a:rPr lang="en-US" dirty="0" smtClean="0"/>
              <a:t>Multiple persistent storage</a:t>
            </a:r>
          </a:p>
          <a:p>
            <a:r>
              <a:rPr lang="en-US" dirty="0" smtClean="0"/>
              <a:t>Limitation of global LSN</a:t>
            </a:r>
          </a:p>
          <a:p>
            <a:endParaRPr lang="en-US" dirty="0"/>
          </a:p>
          <a:p>
            <a:r>
              <a:rPr lang="en-US" dirty="0" smtClean="0"/>
              <a:t>Data-oriented Logging</a:t>
            </a:r>
          </a:p>
        </p:txBody>
      </p:sp>
      <p:sp>
        <p:nvSpPr>
          <p:cNvPr id="6" name="灯片编号占位符 5"/>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a:t>
            </a:fld>
            <a:endParaRPr kumimoji="0" lang="en-US" dirty="0">
              <a:solidFill>
                <a:srgbClr val="FFFFFF"/>
              </a:solidFill>
            </a:endParaRPr>
          </a:p>
        </p:txBody>
      </p:sp>
      <p:pic>
        <p:nvPicPr>
          <p:cNvPr id="5" name="图片 4"/>
          <p:cNvPicPr>
            <a:picLocks noChangeAspect="1"/>
          </p:cNvPicPr>
          <p:nvPr/>
        </p:nvPicPr>
        <p:blipFill>
          <a:blip r:embed="rId3"/>
          <a:stretch>
            <a:fillRect/>
          </a:stretch>
        </p:blipFill>
        <p:spPr>
          <a:xfrm>
            <a:off x="4930219" y="1750741"/>
            <a:ext cx="4213781" cy="2956583"/>
          </a:xfrm>
          <a:prstGeom prst="rect">
            <a:avLst/>
          </a:prstGeom>
        </p:spPr>
      </p:pic>
    </p:spTree>
    <p:extLst>
      <p:ext uri="{BB962C8B-B14F-4D97-AF65-F5344CB8AC3E}">
        <p14:creationId xmlns:p14="http://schemas.microsoft.com/office/powerpoint/2010/main" val="29737105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sz="quarter" idx="1"/>
          </p:nvPr>
        </p:nvSpPr>
        <p:spPr>
          <a:xfrm>
            <a:off x="612648" y="1600199"/>
            <a:ext cx="8153400" cy="5057775"/>
          </a:xfrm>
        </p:spPr>
        <p:txBody>
          <a:bodyPr>
            <a:normAutofit/>
          </a:bodyPr>
          <a:lstStyle/>
          <a:p>
            <a:r>
              <a:rPr lang="en-US" altLang="zh-CN" sz="2600" dirty="0" smtClean="0"/>
              <a:t>ACI</a:t>
            </a:r>
            <a:r>
              <a:rPr lang="en-US" altLang="zh-CN" sz="2600" b="1" dirty="0" smtClean="0">
                <a:solidFill>
                  <a:schemeClr val="accent1">
                    <a:lumMod val="75000"/>
                  </a:schemeClr>
                </a:solidFill>
              </a:rPr>
              <a:t>D</a:t>
            </a:r>
          </a:p>
          <a:p>
            <a:r>
              <a:rPr lang="en-US" altLang="zh-CN" sz="2600" dirty="0" smtClean="0"/>
              <a:t>Main-memory  DBMS</a:t>
            </a:r>
          </a:p>
          <a:p>
            <a:pPr lvl="1"/>
            <a:r>
              <a:rPr lang="en-US" altLang="zh-CN" sz="2300" dirty="0" smtClean="0"/>
              <a:t>Uncommitted data stays in DRAM</a:t>
            </a:r>
          </a:p>
          <a:p>
            <a:pPr lvl="1"/>
            <a:r>
              <a:rPr lang="en-US" altLang="zh-CN" sz="2300" dirty="0" smtClean="0"/>
              <a:t>Only needs REDO but not UNDO </a:t>
            </a:r>
            <a:r>
              <a:rPr lang="en-US" altLang="zh-CN" sz="2300" dirty="0" smtClean="0"/>
              <a:t>data in the form of log</a:t>
            </a:r>
            <a:endParaRPr lang="en-US" altLang="zh-CN" sz="2300" dirty="0" smtClean="0"/>
          </a:p>
          <a:p>
            <a:r>
              <a:rPr lang="en-US" altLang="zh-CN" sz="2600" dirty="0" smtClean="0"/>
              <a:t>Assumptions</a:t>
            </a:r>
          </a:p>
          <a:p>
            <a:pPr lvl="1"/>
            <a:r>
              <a:rPr lang="en-US" altLang="zh-CN" sz="2300" dirty="0" smtClean="0"/>
              <a:t>A single log record of each transaction</a:t>
            </a:r>
          </a:p>
          <a:p>
            <a:pPr lvl="1"/>
            <a:r>
              <a:rPr lang="en-US" altLang="zh-CN" sz="2300" dirty="0" smtClean="0"/>
              <a:t>Log records are flushed in </a:t>
            </a:r>
            <a:r>
              <a:rPr lang="en-US" altLang="zh-CN" sz="2300" dirty="0" smtClean="0"/>
              <a:t>batches to multiple storage devices</a:t>
            </a:r>
            <a:endParaRPr lang="en-US" altLang="zh-CN" sz="2300" dirty="0" smtClean="0"/>
          </a:p>
          <a:p>
            <a:r>
              <a:rPr lang="en-US" altLang="zh-CN" sz="2600" dirty="0" smtClean="0"/>
              <a:t>Transaction execution phase</a:t>
            </a:r>
          </a:p>
          <a:p>
            <a:pPr lvl="1"/>
            <a:r>
              <a:rPr lang="en-US" altLang="zh-CN" sz="2300" dirty="0" smtClean="0"/>
              <a:t>Read and write logic</a:t>
            </a:r>
          </a:p>
          <a:p>
            <a:pPr lvl="1"/>
            <a:r>
              <a:rPr lang="en-US" altLang="zh-CN" sz="2300" dirty="0" smtClean="0"/>
              <a:t>Pre-commit </a:t>
            </a:r>
          </a:p>
          <a:p>
            <a:endParaRPr lang="en-US" altLang="zh-CN" b="1" dirty="0">
              <a:solidFill>
                <a:schemeClr val="accent1">
                  <a:lumMod val="75000"/>
                </a:schemeClr>
              </a:solidFill>
            </a:endParaRPr>
          </a:p>
          <a:p>
            <a:pPr lvl="1"/>
            <a:endParaRPr lang="en-US" altLang="zh-CN" dirty="0"/>
          </a:p>
          <a:p>
            <a:pPr lvl="1"/>
            <a:endParaRPr lang="en-US" dirty="0" smtClean="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16280633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a:t>
            </a:r>
            <a:r>
              <a:rPr lang="en-US" altLang="zh-CN" dirty="0" err="1" smtClean="0"/>
              <a:t>ommittability</a:t>
            </a:r>
            <a:r>
              <a:rPr lang="en-US" altLang="zh-CN" dirty="0" smtClean="0"/>
              <a:t> &amp; </a:t>
            </a:r>
            <a:r>
              <a:rPr lang="en-US" dirty="0" smtClean="0"/>
              <a:t>D</a:t>
            </a:r>
            <a:r>
              <a:rPr lang="en-US" altLang="zh-CN" dirty="0" smtClean="0"/>
              <a:t>urability</a:t>
            </a:r>
            <a:endParaRPr lang="en-US" dirty="0"/>
          </a:p>
        </p:txBody>
      </p:sp>
      <p:sp>
        <p:nvSpPr>
          <p:cNvPr id="3" name="Content Placeholder 2"/>
          <p:cNvSpPr>
            <a:spLocks noGrp="1"/>
          </p:cNvSpPr>
          <p:nvPr>
            <p:ph sz="quarter" idx="1"/>
          </p:nvPr>
        </p:nvSpPr>
        <p:spPr>
          <a:xfrm>
            <a:off x="612648" y="1600199"/>
            <a:ext cx="8153400" cy="5057775"/>
          </a:xfrm>
        </p:spPr>
        <p:txBody>
          <a:bodyPr>
            <a:normAutofit/>
          </a:bodyPr>
          <a:lstStyle/>
          <a:p>
            <a:r>
              <a:rPr lang="en-US" altLang="zh-CN" sz="2600" dirty="0" err="1" smtClean="0"/>
              <a:t>Serializability</a:t>
            </a:r>
            <a:r>
              <a:rPr lang="en-US" altLang="zh-CN" sz="2600" dirty="0" smtClean="0"/>
              <a:t> Theory</a:t>
            </a:r>
          </a:p>
          <a:p>
            <a:pPr lvl="1"/>
            <a:r>
              <a:rPr lang="en-US" altLang="zh-CN" sz="2300" dirty="0" smtClean="0"/>
              <a:t>RAW </a:t>
            </a:r>
          </a:p>
          <a:p>
            <a:r>
              <a:rPr lang="en-US" altLang="zh-CN" sz="2600" dirty="0" err="1" smtClean="0"/>
              <a:t>Committability</a:t>
            </a:r>
            <a:endParaRPr lang="en-US" altLang="zh-CN" sz="2600" dirty="0"/>
          </a:p>
          <a:p>
            <a:pPr lvl="1"/>
            <a:r>
              <a:rPr lang="en-US" altLang="zh-CN" sz="2300" dirty="0" smtClean="0"/>
              <a:t>Predecessors in RAW is committable too</a:t>
            </a:r>
          </a:p>
          <a:p>
            <a:pPr lvl="1"/>
            <a:r>
              <a:rPr lang="en-US" altLang="zh-CN" sz="2300" dirty="0" smtClean="0"/>
              <a:t>REDO log is persistent</a:t>
            </a:r>
            <a:endParaRPr lang="en-US" altLang="zh-CN" dirty="0"/>
          </a:p>
          <a:p>
            <a:pPr lvl="1"/>
            <a:endParaRPr lang="en-US" dirty="0" smtClean="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4/11/2018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5</a:t>
            </a:fld>
            <a:endParaRPr kumimoji="0" lang="en-US" dirty="0">
              <a:solidFill>
                <a:srgbClr val="FFFFFF"/>
              </a:solidFill>
            </a:endParaRPr>
          </a:p>
        </p:txBody>
      </p:sp>
      <p:pic>
        <p:nvPicPr>
          <p:cNvPr id="6" name="图片 5"/>
          <p:cNvPicPr>
            <a:picLocks noChangeAspect="1"/>
          </p:cNvPicPr>
          <p:nvPr/>
        </p:nvPicPr>
        <p:blipFill>
          <a:blip r:embed="rId3"/>
          <a:stretch>
            <a:fillRect/>
          </a:stretch>
        </p:blipFill>
        <p:spPr>
          <a:xfrm>
            <a:off x="1673147" y="3858721"/>
            <a:ext cx="5756353" cy="2389679"/>
          </a:xfrm>
          <a:prstGeom prst="rect">
            <a:avLst/>
          </a:prstGeom>
        </p:spPr>
      </p:pic>
      <p:cxnSp>
        <p:nvCxnSpPr>
          <p:cNvPr id="9" name="直接连接符 8"/>
          <p:cNvCxnSpPr/>
          <p:nvPr/>
        </p:nvCxnSpPr>
        <p:spPr>
          <a:xfrm>
            <a:off x="3122341" y="5199790"/>
            <a:ext cx="579864" cy="604223"/>
          </a:xfrm>
          <a:prstGeom prst="line">
            <a:avLst/>
          </a:prstGeom>
          <a:ln w="76200"/>
        </p:spPr>
        <p:style>
          <a:lnRef idx="2">
            <a:schemeClr val="accent2"/>
          </a:lnRef>
          <a:fillRef idx="0">
            <a:schemeClr val="accent2"/>
          </a:fillRef>
          <a:effectRef idx="1">
            <a:schemeClr val="accent2"/>
          </a:effectRef>
          <a:fontRef idx="minor">
            <a:schemeClr val="tx1"/>
          </a:fontRef>
        </p:style>
      </p:cxnSp>
      <p:cxnSp>
        <p:nvCxnSpPr>
          <p:cNvPr id="14" name="直接连接符 13"/>
          <p:cNvCxnSpPr/>
          <p:nvPr/>
        </p:nvCxnSpPr>
        <p:spPr>
          <a:xfrm flipH="1">
            <a:off x="3122341" y="5181402"/>
            <a:ext cx="496230" cy="622611"/>
          </a:xfrm>
          <a:prstGeom prst="line">
            <a:avLst/>
          </a:prstGeom>
          <a:ln w="76200"/>
        </p:spPr>
        <p:style>
          <a:lnRef idx="2">
            <a:schemeClr val="accent2"/>
          </a:lnRef>
          <a:fillRef idx="0">
            <a:schemeClr val="accent2"/>
          </a:fillRef>
          <a:effectRef idx="1">
            <a:schemeClr val="accent2"/>
          </a:effectRef>
          <a:fontRef idx="minor">
            <a:schemeClr val="tx1"/>
          </a:fontRef>
        </p:style>
      </p:cxnSp>
      <p:cxnSp>
        <p:nvCxnSpPr>
          <p:cNvPr id="20" name="直接连接符 19"/>
          <p:cNvCxnSpPr/>
          <p:nvPr/>
        </p:nvCxnSpPr>
        <p:spPr>
          <a:xfrm>
            <a:off x="5426927" y="5425633"/>
            <a:ext cx="579864" cy="604223"/>
          </a:xfrm>
          <a:prstGeom prst="line">
            <a:avLst/>
          </a:prstGeom>
          <a:ln w="76200"/>
        </p:spPr>
        <p:style>
          <a:lnRef idx="2">
            <a:schemeClr val="accent2"/>
          </a:lnRef>
          <a:fillRef idx="0">
            <a:schemeClr val="accent2"/>
          </a:fillRef>
          <a:effectRef idx="1">
            <a:schemeClr val="accent2"/>
          </a:effectRef>
          <a:fontRef idx="minor">
            <a:schemeClr val="tx1"/>
          </a:fontRef>
        </p:style>
      </p:cxnSp>
      <p:cxnSp>
        <p:nvCxnSpPr>
          <p:cNvPr id="21" name="直接连接符 20"/>
          <p:cNvCxnSpPr/>
          <p:nvPr/>
        </p:nvCxnSpPr>
        <p:spPr>
          <a:xfrm flipH="1">
            <a:off x="5426927" y="5407245"/>
            <a:ext cx="496230" cy="622611"/>
          </a:xfrm>
          <a:prstGeom prst="line">
            <a:avLst/>
          </a:prstGeom>
          <a:ln w="76200"/>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26797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Dependency Tracking</a:t>
            </a:r>
            <a:endParaRPr lang="en-US" dirty="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6</a:t>
            </a:fld>
            <a:endParaRPr kumimoji="0" lang="en-US" dirty="0">
              <a:solidFill>
                <a:srgbClr val="FFFFFF"/>
              </a:solidFill>
            </a:endParaRPr>
          </a:p>
        </p:txBody>
      </p:sp>
      <p:pic>
        <p:nvPicPr>
          <p:cNvPr id="7" name="图片 6"/>
          <p:cNvPicPr>
            <a:picLocks noChangeAspect="1"/>
          </p:cNvPicPr>
          <p:nvPr/>
        </p:nvPicPr>
        <p:blipFill>
          <a:blip r:embed="rId3"/>
          <a:stretch>
            <a:fillRect/>
          </a:stretch>
        </p:blipFill>
        <p:spPr>
          <a:xfrm>
            <a:off x="2266950" y="4371394"/>
            <a:ext cx="3829050" cy="2352675"/>
          </a:xfrm>
          <a:prstGeom prst="rect">
            <a:avLst/>
          </a:prstGeom>
        </p:spPr>
      </p:pic>
      <p:pic>
        <p:nvPicPr>
          <p:cNvPr id="8" name="图片 7"/>
          <p:cNvPicPr>
            <a:picLocks noChangeAspect="1"/>
          </p:cNvPicPr>
          <p:nvPr/>
        </p:nvPicPr>
        <p:blipFill>
          <a:blip r:embed="rId4"/>
          <a:stretch>
            <a:fillRect/>
          </a:stretch>
        </p:blipFill>
        <p:spPr>
          <a:xfrm>
            <a:off x="1315175" y="1600377"/>
            <a:ext cx="5761219" cy="2389839"/>
          </a:xfrm>
          <a:prstGeom prst="rect">
            <a:avLst/>
          </a:prstGeom>
        </p:spPr>
      </p:pic>
      <p:grpSp>
        <p:nvGrpSpPr>
          <p:cNvPr id="16" name="组合 15"/>
          <p:cNvGrpSpPr/>
          <p:nvPr/>
        </p:nvGrpSpPr>
        <p:grpSpPr>
          <a:xfrm>
            <a:off x="2832409" y="2962309"/>
            <a:ext cx="579864" cy="622611"/>
            <a:chOff x="3122341" y="5144626"/>
            <a:chExt cx="579864" cy="622611"/>
          </a:xfrm>
        </p:grpSpPr>
        <p:cxnSp>
          <p:nvCxnSpPr>
            <p:cNvPr id="17" name="直接连接符 16"/>
            <p:cNvCxnSpPr/>
            <p:nvPr/>
          </p:nvCxnSpPr>
          <p:spPr>
            <a:xfrm>
              <a:off x="3122341" y="5163014"/>
              <a:ext cx="579864" cy="604223"/>
            </a:xfrm>
            <a:prstGeom prst="line">
              <a:avLst/>
            </a:prstGeom>
            <a:ln w="76200"/>
          </p:spPr>
          <p:style>
            <a:lnRef idx="2">
              <a:schemeClr val="accent2"/>
            </a:lnRef>
            <a:fillRef idx="0">
              <a:schemeClr val="accent2"/>
            </a:fillRef>
            <a:effectRef idx="1">
              <a:schemeClr val="accent2"/>
            </a:effectRef>
            <a:fontRef idx="minor">
              <a:schemeClr val="tx1"/>
            </a:fontRef>
          </p:style>
        </p:cxnSp>
        <p:cxnSp>
          <p:nvCxnSpPr>
            <p:cNvPr id="22" name="直接连接符 21"/>
            <p:cNvCxnSpPr/>
            <p:nvPr/>
          </p:nvCxnSpPr>
          <p:spPr>
            <a:xfrm flipH="1">
              <a:off x="3122341" y="5144626"/>
              <a:ext cx="496230" cy="622611"/>
            </a:xfrm>
            <a:prstGeom prst="line">
              <a:avLst/>
            </a:prstGeom>
            <a:ln w="76200"/>
          </p:spPr>
          <p:style>
            <a:lnRef idx="2">
              <a:schemeClr val="accent2"/>
            </a:lnRef>
            <a:fillRef idx="0">
              <a:schemeClr val="accent2"/>
            </a:fillRef>
            <a:effectRef idx="1">
              <a:schemeClr val="accent2"/>
            </a:effectRef>
            <a:fontRef idx="minor">
              <a:schemeClr val="tx1"/>
            </a:fontRef>
          </p:style>
        </p:cxnSp>
      </p:grpSp>
      <p:sp>
        <p:nvSpPr>
          <p:cNvPr id="11" name="左弧形箭头 10"/>
          <p:cNvSpPr/>
          <p:nvPr/>
        </p:nvSpPr>
        <p:spPr>
          <a:xfrm rot="20253152">
            <a:off x="818032" y="3335120"/>
            <a:ext cx="873627" cy="2038010"/>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0" y="3978162"/>
            <a:ext cx="2352907" cy="446276"/>
          </a:xfrm>
          <a:prstGeom prst="rect">
            <a:avLst/>
          </a:prstGeom>
          <a:noFill/>
        </p:spPr>
        <p:txBody>
          <a:bodyPr wrap="square" rtlCol="0">
            <a:spAutoFit/>
          </a:bodyPr>
          <a:lstStyle/>
          <a:p>
            <a:r>
              <a:rPr lang="en-US" altLang="zh-CN" sz="2300" dirty="0" smtClean="0"/>
              <a:t>in log records</a:t>
            </a:r>
            <a:endParaRPr lang="zh-CN" altLang="en-US" sz="2300" dirty="0"/>
          </a:p>
        </p:txBody>
      </p:sp>
      <p:sp>
        <p:nvSpPr>
          <p:cNvPr id="15" name="下弧形箭头 14"/>
          <p:cNvSpPr/>
          <p:nvPr/>
        </p:nvSpPr>
        <p:spPr>
          <a:xfrm rot="16533708">
            <a:off x="6443574" y="3668495"/>
            <a:ext cx="1996965" cy="933453"/>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3" name="文本框 22"/>
          <p:cNvSpPr txBox="1"/>
          <p:nvPr/>
        </p:nvSpPr>
        <p:spPr>
          <a:xfrm>
            <a:off x="6296718" y="3933559"/>
            <a:ext cx="2891883" cy="446276"/>
          </a:xfrm>
          <a:prstGeom prst="rect">
            <a:avLst/>
          </a:prstGeom>
          <a:noFill/>
        </p:spPr>
        <p:txBody>
          <a:bodyPr wrap="square" rtlCol="0">
            <a:spAutoFit/>
          </a:bodyPr>
          <a:lstStyle/>
          <a:p>
            <a:r>
              <a:rPr lang="en-US" altLang="zh-CN" sz="2300" dirty="0"/>
              <a:t>c</a:t>
            </a:r>
            <a:r>
              <a:rPr lang="en-US" altLang="zh-CN" sz="2300" dirty="0" smtClean="0"/>
              <a:t>onstruct and recover</a:t>
            </a:r>
            <a:endParaRPr lang="zh-CN" altLang="en-US" sz="2300" dirty="0"/>
          </a:p>
        </p:txBody>
      </p:sp>
    </p:spTree>
    <p:extLst>
      <p:ext uri="{BB962C8B-B14F-4D97-AF65-F5344CB8AC3E}">
        <p14:creationId xmlns:p14="http://schemas.microsoft.com/office/powerpoint/2010/main" val="3057939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arn(inVertical)">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5"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Logging</a:t>
            </a:r>
            <a:endParaRPr lang="en-US" dirty="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7</a:t>
            </a:fld>
            <a:endParaRPr kumimoji="0" lang="en-US" dirty="0">
              <a:solidFill>
                <a:srgbClr val="FFFFFF"/>
              </a:solidFill>
            </a:endParaRPr>
          </a:p>
        </p:txBody>
      </p:sp>
      <p:pic>
        <p:nvPicPr>
          <p:cNvPr id="8" name="图片 7"/>
          <p:cNvPicPr>
            <a:picLocks noChangeAspect="1"/>
          </p:cNvPicPr>
          <p:nvPr/>
        </p:nvPicPr>
        <p:blipFill>
          <a:blip r:embed="rId3"/>
          <a:stretch>
            <a:fillRect/>
          </a:stretch>
        </p:blipFill>
        <p:spPr>
          <a:xfrm>
            <a:off x="709293" y="1887692"/>
            <a:ext cx="6019800" cy="4086225"/>
          </a:xfrm>
          <a:prstGeom prst="rect">
            <a:avLst/>
          </a:prstGeom>
        </p:spPr>
      </p:pic>
      <p:sp>
        <p:nvSpPr>
          <p:cNvPr id="9" name="云形标注 8"/>
          <p:cNvSpPr/>
          <p:nvPr/>
        </p:nvSpPr>
        <p:spPr>
          <a:xfrm>
            <a:off x="6959552" y="2129883"/>
            <a:ext cx="1260087" cy="962723"/>
          </a:xfrm>
          <a:prstGeom prst="cloudCallout">
            <a:avLst>
              <a:gd name="adj1" fmla="val -115476"/>
              <a:gd name="adj2" fmla="val 417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RAW/WAW</a:t>
            </a:r>
            <a:endParaRPr lang="zh-CN" altLang="en-US" dirty="0"/>
          </a:p>
        </p:txBody>
      </p:sp>
      <p:sp>
        <p:nvSpPr>
          <p:cNvPr id="10" name="云形标注 9"/>
          <p:cNvSpPr/>
          <p:nvPr/>
        </p:nvSpPr>
        <p:spPr>
          <a:xfrm>
            <a:off x="7253869" y="4594304"/>
            <a:ext cx="1260087" cy="862362"/>
          </a:xfrm>
          <a:prstGeom prst="cloudCallout">
            <a:avLst>
              <a:gd name="adj1" fmla="val -97777"/>
              <a:gd name="adj2" fmla="val 443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RAW/WAW</a:t>
            </a:r>
            <a:endParaRPr lang="zh-CN" altLang="en-US" dirty="0"/>
          </a:p>
        </p:txBody>
      </p:sp>
      <p:sp>
        <p:nvSpPr>
          <p:cNvPr id="11" name="云形标注 10"/>
          <p:cNvSpPr/>
          <p:nvPr/>
        </p:nvSpPr>
        <p:spPr>
          <a:xfrm>
            <a:off x="6214279" y="3448166"/>
            <a:ext cx="2093380" cy="862362"/>
          </a:xfrm>
          <a:prstGeom prst="cloudCallout">
            <a:avLst>
              <a:gd name="adj1" fmla="val -91849"/>
              <a:gd name="adj2" fmla="val -2201"/>
            </a:avLst>
          </a:prstGeom>
          <a:solidFill>
            <a:srgbClr val="DD804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t>txn</a:t>
            </a:r>
            <a:r>
              <a:rPr lang="en-US" altLang="zh-CN" dirty="0"/>
              <a:t> </a:t>
            </a:r>
            <a:r>
              <a:rPr lang="en-US" altLang="zh-CN" dirty="0" smtClean="0"/>
              <a:t>addresses in loggers</a:t>
            </a:r>
            <a:endParaRPr lang="zh-CN" altLang="en-US" dirty="0"/>
          </a:p>
        </p:txBody>
      </p:sp>
    </p:spTree>
    <p:extLst>
      <p:ext uri="{BB962C8B-B14F-4D97-AF65-F5344CB8AC3E}">
        <p14:creationId xmlns:p14="http://schemas.microsoft.com/office/powerpoint/2010/main" val="119553806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Logging</a:t>
            </a:r>
            <a:endParaRPr lang="en-US" dirty="0"/>
          </a:p>
        </p:txBody>
      </p:sp>
      <p:sp>
        <p:nvSpPr>
          <p:cNvPr id="3" name="Content Placeholder 2"/>
          <p:cNvSpPr>
            <a:spLocks noGrp="1"/>
          </p:cNvSpPr>
          <p:nvPr>
            <p:ph sz="quarter" idx="1"/>
          </p:nvPr>
        </p:nvSpPr>
        <p:spPr>
          <a:xfrm>
            <a:off x="612648" y="1600199"/>
            <a:ext cx="8153400" cy="5057775"/>
          </a:xfrm>
        </p:spPr>
        <p:txBody>
          <a:bodyPr>
            <a:normAutofit/>
          </a:bodyPr>
          <a:lstStyle/>
          <a:p>
            <a:r>
              <a:rPr lang="en-US" altLang="zh-CN" sz="2600" dirty="0" err="1" smtClean="0"/>
              <a:t>Committability</a:t>
            </a:r>
            <a:r>
              <a:rPr lang="en-US" altLang="zh-CN" sz="2600" dirty="0" smtClean="0"/>
              <a:t> from RAW</a:t>
            </a:r>
          </a:p>
          <a:p>
            <a:r>
              <a:rPr lang="en-US" altLang="zh-CN" sz="2600" dirty="0" smtClean="0"/>
              <a:t>Tradeoff: dependency graph maintaining overhead</a:t>
            </a:r>
          </a:p>
          <a:p>
            <a:endParaRPr lang="en-US" altLang="zh-CN" sz="2600" dirty="0" smtClean="0"/>
          </a:p>
          <a:p>
            <a:endParaRPr lang="en-US" altLang="zh-CN" dirty="0"/>
          </a:p>
          <a:p>
            <a:pPr lvl="1"/>
            <a:endParaRPr lang="en-US" dirty="0" smtClean="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8</a:t>
            </a:fld>
            <a:endParaRPr kumimoji="0" lang="en-US" dirty="0">
              <a:solidFill>
                <a:srgbClr val="FFFFFF"/>
              </a:solidFill>
            </a:endParaRPr>
          </a:p>
        </p:txBody>
      </p:sp>
      <p:pic>
        <p:nvPicPr>
          <p:cNvPr id="6" name="图片 5"/>
          <p:cNvPicPr>
            <a:picLocks noChangeAspect="1"/>
          </p:cNvPicPr>
          <p:nvPr/>
        </p:nvPicPr>
        <p:blipFill>
          <a:blip r:embed="rId3"/>
          <a:stretch>
            <a:fillRect/>
          </a:stretch>
        </p:blipFill>
        <p:spPr>
          <a:xfrm>
            <a:off x="854202" y="2688840"/>
            <a:ext cx="5238750" cy="4057650"/>
          </a:xfrm>
          <a:prstGeom prst="rect">
            <a:avLst/>
          </a:prstGeom>
        </p:spPr>
      </p:pic>
      <p:sp>
        <p:nvSpPr>
          <p:cNvPr id="7" name="文本框 6"/>
          <p:cNvSpPr txBox="1"/>
          <p:nvPr/>
        </p:nvSpPr>
        <p:spPr>
          <a:xfrm>
            <a:off x="6565020" y="4394499"/>
            <a:ext cx="2197980" cy="646331"/>
          </a:xfrm>
          <a:prstGeom prst="rect">
            <a:avLst/>
          </a:prstGeom>
          <a:noFill/>
        </p:spPr>
        <p:txBody>
          <a:bodyPr wrap="square" rtlCol="0">
            <a:spAutoFit/>
          </a:bodyPr>
          <a:lstStyle/>
          <a:p>
            <a:r>
              <a:rPr lang="en-US" altLang="zh-CN" dirty="0" smtClean="0"/>
              <a:t>Cooperate with a persistent vector</a:t>
            </a:r>
            <a:endParaRPr lang="zh-CN" altLang="en-US" dirty="0"/>
          </a:p>
        </p:txBody>
      </p:sp>
      <p:pic>
        <p:nvPicPr>
          <p:cNvPr id="9" name="图片 8"/>
          <p:cNvPicPr>
            <a:picLocks noChangeAspect="1"/>
          </p:cNvPicPr>
          <p:nvPr/>
        </p:nvPicPr>
        <p:blipFill>
          <a:blip r:embed="rId4"/>
          <a:stretch>
            <a:fillRect/>
          </a:stretch>
        </p:blipFill>
        <p:spPr>
          <a:xfrm>
            <a:off x="4750912" y="2453475"/>
            <a:ext cx="4410075" cy="800100"/>
          </a:xfrm>
          <a:prstGeom prst="rect">
            <a:avLst/>
          </a:prstGeom>
        </p:spPr>
      </p:pic>
    </p:spTree>
    <p:extLst>
      <p:ext uri="{BB962C8B-B14F-4D97-AF65-F5344CB8AC3E}">
        <p14:creationId xmlns:p14="http://schemas.microsoft.com/office/powerpoint/2010/main" val="29259851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Logging</a:t>
            </a:r>
            <a:endParaRPr lang="en-US" dirty="0"/>
          </a:p>
        </p:txBody>
      </p:sp>
      <p:sp>
        <p:nvSpPr>
          <p:cNvPr id="3" name="Content Placeholder 2"/>
          <p:cNvSpPr>
            <a:spLocks noGrp="1"/>
          </p:cNvSpPr>
          <p:nvPr>
            <p:ph sz="quarter" idx="1"/>
          </p:nvPr>
        </p:nvSpPr>
        <p:spPr>
          <a:xfrm>
            <a:off x="612648" y="1600199"/>
            <a:ext cx="8153400" cy="5057775"/>
          </a:xfrm>
        </p:spPr>
        <p:txBody>
          <a:bodyPr>
            <a:normAutofit/>
          </a:bodyPr>
          <a:lstStyle/>
          <a:p>
            <a:r>
              <a:rPr lang="en-US" altLang="zh-CN" sz="2600" dirty="0" smtClean="0"/>
              <a:t>Recoverability from RAW	</a:t>
            </a:r>
          </a:p>
          <a:p>
            <a:r>
              <a:rPr lang="en-US" altLang="zh-CN" sz="2600" dirty="0" smtClean="0"/>
              <a:t>Recovery order from WAW</a:t>
            </a:r>
          </a:p>
          <a:p>
            <a:r>
              <a:rPr lang="en-US" altLang="zh-CN" sz="2600" dirty="0" smtClean="0"/>
              <a:t>3 phases:</a:t>
            </a:r>
          </a:p>
          <a:p>
            <a:pPr lvl="1"/>
            <a:r>
              <a:rPr lang="en-US" altLang="zh-CN" sz="2300" dirty="0" smtClean="0"/>
              <a:t>Construct recovery dependency graph (logging threads)</a:t>
            </a:r>
          </a:p>
          <a:p>
            <a:pPr lvl="1"/>
            <a:r>
              <a:rPr lang="en-US" altLang="zh-CN" sz="2300" dirty="0" smtClean="0"/>
              <a:t>Determine recoverability (worker threads)</a:t>
            </a:r>
          </a:p>
          <a:p>
            <a:pPr lvl="1"/>
            <a:r>
              <a:rPr lang="en-US" altLang="zh-CN" sz="2300" dirty="0" smtClean="0"/>
              <a:t>Recover transactions (worker threads)</a:t>
            </a:r>
            <a:endParaRPr lang="en-US" altLang="zh-CN" sz="2600" dirty="0" smtClean="0"/>
          </a:p>
          <a:p>
            <a:endParaRPr lang="en-US" altLang="zh-CN" sz="2600" dirty="0" smtClean="0"/>
          </a:p>
          <a:p>
            <a:endParaRPr lang="en-US" altLang="zh-CN" dirty="0"/>
          </a:p>
          <a:p>
            <a:pPr lvl="1"/>
            <a:endParaRPr lang="en-US" dirty="0" smtClean="0"/>
          </a:p>
        </p:txBody>
      </p:sp>
      <p:sp>
        <p:nvSpPr>
          <p:cNvPr id="4" name="日期占位符 3"/>
          <p:cNvSpPr>
            <a:spLocks noGrp="1"/>
          </p:cNvSpPr>
          <p:nvPr>
            <p:ph type="dt" sz="half" idx="10"/>
          </p:nvPr>
        </p:nvSpPr>
        <p:spPr/>
        <p:txBody>
          <a:bodyPr/>
          <a:lstStyle/>
          <a:p>
            <a:pPr eaLnBrk="1" latinLnBrk="0" hangingPunct="1"/>
            <a:fld id="{1D4435C5-5AEA-4359-A93B-B3E5256D19B3}" type="datetime1">
              <a:rPr lang="en-US" altLang="zh-CN" smtClean="0"/>
              <a:t>4/10/2018</a:t>
            </a:fld>
            <a:endParaRPr lang="en-US" dirty="0"/>
          </a:p>
        </p:txBody>
      </p:sp>
      <p:sp>
        <p:nvSpPr>
          <p:cNvPr id="5" name="灯片编号占位符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9</a:t>
            </a:fld>
            <a:endParaRPr kumimoji="0" lang="en-US" dirty="0">
              <a:solidFill>
                <a:srgbClr val="FFFFFF"/>
              </a:solidFill>
            </a:endParaRPr>
          </a:p>
        </p:txBody>
      </p:sp>
      <p:pic>
        <p:nvPicPr>
          <p:cNvPr id="6" name="图片 5"/>
          <p:cNvPicPr>
            <a:picLocks noChangeAspect="1"/>
          </p:cNvPicPr>
          <p:nvPr/>
        </p:nvPicPr>
        <p:blipFill>
          <a:blip r:embed="rId3"/>
          <a:stretch>
            <a:fillRect/>
          </a:stretch>
        </p:blipFill>
        <p:spPr>
          <a:xfrm>
            <a:off x="1315175" y="4377030"/>
            <a:ext cx="5761219" cy="2389839"/>
          </a:xfrm>
          <a:prstGeom prst="rect">
            <a:avLst/>
          </a:prstGeom>
        </p:spPr>
      </p:pic>
      <p:pic>
        <p:nvPicPr>
          <p:cNvPr id="7" name="图片 6"/>
          <p:cNvPicPr>
            <a:picLocks noChangeAspect="1"/>
          </p:cNvPicPr>
          <p:nvPr/>
        </p:nvPicPr>
        <p:blipFill>
          <a:blip r:embed="rId4"/>
          <a:stretch>
            <a:fillRect/>
          </a:stretch>
        </p:blipFill>
        <p:spPr>
          <a:xfrm>
            <a:off x="2683546" y="5662799"/>
            <a:ext cx="743776" cy="768163"/>
          </a:xfrm>
          <a:prstGeom prst="rect">
            <a:avLst/>
          </a:prstGeom>
        </p:spPr>
      </p:pic>
    </p:spTree>
    <p:extLst>
      <p:ext uri="{BB962C8B-B14F-4D97-AF65-F5344CB8AC3E}">
        <p14:creationId xmlns:p14="http://schemas.microsoft.com/office/powerpoint/2010/main" val="3670811976"/>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31991</TotalTime>
  <Words>847</Words>
  <Application>Microsoft Office PowerPoint</Application>
  <PresentationFormat>全屏显示(4:3)</PresentationFormat>
  <Paragraphs>205</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华文仿宋</vt:lpstr>
      <vt:lpstr>华文新魏</vt:lpstr>
      <vt:lpstr>宋体</vt:lpstr>
      <vt:lpstr>Calibri</vt:lpstr>
      <vt:lpstr>Tw Cen MT</vt:lpstr>
      <vt:lpstr>Wingdings</vt:lpstr>
      <vt:lpstr>Wingdings 2</vt:lpstr>
      <vt:lpstr>Median</vt:lpstr>
      <vt:lpstr>Taurus: A Parallel Transaction Recovery Method Based on Fine-Granularity Dependency Tracking            XIANGYAO YU                   SIYE ZHU               Justin kaashoek                    Andrew pavlo  SRINIVAS DEVADAS                                           Semantic Scholar</vt:lpstr>
      <vt:lpstr>Overview</vt:lpstr>
      <vt:lpstr>Logging in Database</vt:lpstr>
      <vt:lpstr>Background</vt:lpstr>
      <vt:lpstr>Committability &amp; Durability</vt:lpstr>
      <vt:lpstr>Parallel Dependency Tracking</vt:lpstr>
      <vt:lpstr>Data Logging</vt:lpstr>
      <vt:lpstr>Data Logging</vt:lpstr>
      <vt:lpstr>Data Logging</vt:lpstr>
      <vt:lpstr>Data Logging</vt:lpstr>
      <vt:lpstr>Command Logging</vt:lpstr>
      <vt:lpstr>Command Logging</vt:lpstr>
      <vt:lpstr>Experimental Setup</vt:lpstr>
      <vt:lpstr>Logging Performance</vt:lpstr>
      <vt:lpstr>Logging Time Breakdown</vt:lpstr>
      <vt:lpstr>Recovery Performance</vt:lpstr>
      <vt:lpstr>Scalability</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Bingo</dc:creator>
  <cp:lastModifiedBy>bing</cp:lastModifiedBy>
  <cp:revision>1557</cp:revision>
  <dcterms:created xsi:type="dcterms:W3CDTF">2015-12-14T05:02:51Z</dcterms:created>
  <dcterms:modified xsi:type="dcterms:W3CDTF">2018-04-11T04:20:00Z</dcterms:modified>
</cp:coreProperties>
</file>