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0.xml" ContentType="application/vnd.openxmlformats-officedocument.presentationml.notesSlide+xml"/>
  <Override PartName="/ppt/tags/tag117.xml" ContentType="application/vnd.openxmlformats-officedocument.presentationml.tags+xml"/>
  <Override PartName="/ppt/notesSlides/notesSlide3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2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4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5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6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7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5"/>
  </p:notesMasterIdLst>
  <p:sldIdLst>
    <p:sldId id="256" r:id="rId3"/>
    <p:sldId id="308" r:id="rId4"/>
    <p:sldId id="261" r:id="rId5"/>
    <p:sldId id="267" r:id="rId6"/>
    <p:sldId id="259" r:id="rId7"/>
    <p:sldId id="263" r:id="rId8"/>
    <p:sldId id="264" r:id="rId9"/>
    <p:sldId id="265" r:id="rId10"/>
    <p:sldId id="270" r:id="rId11"/>
    <p:sldId id="268" r:id="rId12"/>
    <p:sldId id="266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4" r:id="rId23"/>
    <p:sldId id="283" r:id="rId24"/>
    <p:sldId id="282" r:id="rId25"/>
    <p:sldId id="285" r:id="rId26"/>
    <p:sldId id="286" r:id="rId27"/>
    <p:sldId id="280" r:id="rId28"/>
    <p:sldId id="281" r:id="rId29"/>
    <p:sldId id="287" r:id="rId30"/>
    <p:sldId id="288" r:id="rId31"/>
    <p:sldId id="289" r:id="rId32"/>
    <p:sldId id="258" r:id="rId33"/>
    <p:sldId id="290" r:id="rId34"/>
    <p:sldId id="291" r:id="rId35"/>
    <p:sldId id="293" r:id="rId36"/>
    <p:sldId id="294" r:id="rId37"/>
    <p:sldId id="292" r:id="rId38"/>
    <p:sldId id="301" r:id="rId39"/>
    <p:sldId id="303" r:id="rId40"/>
    <p:sldId id="304" r:id="rId41"/>
    <p:sldId id="306" r:id="rId42"/>
    <p:sldId id="307" r:id="rId43"/>
    <p:sldId id="26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91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0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00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3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2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17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prepared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数据倾斜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0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8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9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5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11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0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0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73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42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73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47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96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无直接连接关系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step 3 </a:t>
            </a:r>
            <a:r>
              <a:rPr lang="zh-CN" altLang="en-US" dirty="0" smtClean="0"/>
              <a:t>省略图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81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32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88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30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43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5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2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48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08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77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9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08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15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5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46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4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5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78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3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7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3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1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5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6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052" y="1868557"/>
            <a:ext cx="9144000" cy="16414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052" y="3602039"/>
            <a:ext cx="9144000" cy="54324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052" y="1868557"/>
            <a:ext cx="9144000" cy="16414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052" y="3602039"/>
            <a:ext cx="9144000" cy="54324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8" name="文本框 7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 HERE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2029" y="3809997"/>
            <a:ext cx="7927943" cy="705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029" y="4589464"/>
            <a:ext cx="7927943" cy="5311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68880"/>
            <a:ext cx="9723120" cy="120396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838200" y="3673475"/>
            <a:ext cx="9723438" cy="1066165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4040" y="365125"/>
            <a:ext cx="18897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3820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198121"/>
            <a:ext cx="10515600" cy="8951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2029" y="3809997"/>
            <a:ext cx="7927943" cy="705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029" y="4589464"/>
            <a:ext cx="7927943" cy="5311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99651" y="5279954"/>
            <a:ext cx="1569660" cy="1202528"/>
            <a:chOff x="9491651" y="5279954"/>
            <a:chExt cx="1569660" cy="1202528"/>
          </a:xfrm>
        </p:grpSpPr>
        <p:sp>
          <p:nvSpPr>
            <p:cNvPr id="7" name="文本框 6"/>
            <p:cNvSpPr txBox="1"/>
            <p:nvPr/>
          </p:nvSpPr>
          <p:spPr>
            <a:xfrm>
              <a:off x="9491651" y="61131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91651" y="60969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68880"/>
            <a:ext cx="9723120" cy="120396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838200" y="3673475"/>
            <a:ext cx="9723438" cy="1066165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4040" y="365125"/>
            <a:ext cx="18897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3820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944880" y="198121"/>
            <a:ext cx="10515600" cy="89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02635"/>
            <a:ext cx="105156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>
            <a:biLevel thresh="50000"/>
            <a:lum bright="-12000" contrast="-100000"/>
          </a:blip>
          <a:srcRect/>
          <a:stretch>
            <a:fillRect/>
          </a:stretch>
        </p:blipFill>
        <p:spPr bwMode="auto">
          <a:xfrm>
            <a:off x="11303635" y="5953125"/>
            <a:ext cx="803910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5" cstate="print">
            <a:biLevel thresh="50000"/>
            <a:lum bright="-6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" y="88900"/>
            <a:ext cx="902335" cy="90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98121"/>
            <a:ext cx="10515600" cy="89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02635"/>
            <a:ext cx="105156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9" Type="http://schemas.openxmlformats.org/officeDocument/2006/relationships/image" Target="../media/image9.png"/><Relationship Id="rId21" Type="http://schemas.openxmlformats.org/officeDocument/2006/relationships/tags" Target="../tags/tag31.xml"/><Relationship Id="rId34" Type="http://schemas.openxmlformats.org/officeDocument/2006/relationships/image" Target="../media/image4.png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41" Type="http://schemas.openxmlformats.org/officeDocument/2006/relationships/image" Target="../media/image11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notesSlide" Target="../notesSlides/notesSlide3.xml"/><Relationship Id="rId37" Type="http://schemas.openxmlformats.org/officeDocument/2006/relationships/image" Target="../media/image7.png"/><Relationship Id="rId40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image" Target="../media/image6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image" Target="../media/image5.png"/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2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Query Optimizer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da-DK" altLang="zh-CN" dirty="0">
                <a:sym typeface="+mn-lt"/>
              </a:rPr>
              <a:t>Implementation</a:t>
            </a:r>
            <a:r>
              <a:rPr lang="en-US" altLang="da-DK" dirty="0">
                <a:sym typeface="+mn-lt"/>
              </a:rPr>
              <a:t>s</a:t>
            </a:r>
            <a:r>
              <a:rPr lang="da-DK" altLang="zh-CN" dirty="0">
                <a:sym typeface="+mn-lt"/>
              </a:rPr>
              <a:t> </a:t>
            </a:r>
            <a:r>
              <a:rPr lang="en-US" altLang="da-DK" dirty="0">
                <a:sym typeface="+mn-lt"/>
              </a:rPr>
              <a:t>&amp; Cost Models</a:t>
            </a:r>
          </a:p>
        </p:txBody>
      </p:sp>
      <p:sp>
        <p:nvSpPr>
          <p:cNvPr id="6" name="标题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141562" y="5822829"/>
            <a:ext cx="2141125" cy="634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段惠</a:t>
            </a:r>
            <a:r>
              <a:rPr lang="zh-CN" altLang="en-US" sz="1800" dirty="0" smtClean="0"/>
              <a:t>超</a:t>
            </a:r>
            <a:endParaRPr lang="en-US" altLang="zh-CN" sz="1800" dirty="0" smtClean="0"/>
          </a:p>
          <a:p>
            <a:r>
              <a:rPr lang="en-US" altLang="zh-CN" sz="1800" dirty="0" smtClean="0"/>
              <a:t>dhc@hcduan.cn</a:t>
            </a:r>
            <a:endParaRPr lang="en-US" altLang="zh-CN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2029" y="3809997"/>
            <a:ext cx="7927943" cy="705343"/>
          </a:xfrm>
        </p:spPr>
        <p:txBody>
          <a:bodyPr wrap="square"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Design Decisions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4737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cs typeface="+mn-cs"/>
              </a:rPr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330" y="4589780"/>
            <a:ext cx="7927975" cy="1659890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Optimization Granularity 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Optimization Timing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Prepared Statements 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Plan Stability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Optimization Granularity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6460" y="1219145"/>
            <a:ext cx="10515600" cy="497432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Choice #1: Single Query</a:t>
            </a:r>
          </a:p>
          <a:p>
            <a:pPr lvl="1"/>
            <a:r>
              <a:rPr lang="zh-CN" altLang="en-US" sz="2800" dirty="0"/>
              <a:t>Much smaller search space.</a:t>
            </a:r>
          </a:p>
          <a:p>
            <a:pPr lvl="1"/>
            <a:r>
              <a:rPr lang="zh-CN" altLang="en-US" sz="2800" dirty="0"/>
              <a:t>DBMS cannot reuse results across queries.</a:t>
            </a:r>
          </a:p>
          <a:p>
            <a:pPr lvl="1"/>
            <a:r>
              <a:rPr lang="zh-CN" altLang="en-US" sz="2800" dirty="0"/>
              <a:t>In order to account for resource contention, the cost model must account for what is currently running.</a:t>
            </a:r>
          </a:p>
          <a:p>
            <a:endParaRPr lang="zh-CN" altLang="en-US" sz="3600" dirty="0"/>
          </a:p>
          <a:p>
            <a:r>
              <a:rPr lang="zh-CN" altLang="en-US" sz="3600" dirty="0"/>
              <a:t>Choice #2: Multiple Queries</a:t>
            </a:r>
          </a:p>
          <a:p>
            <a:pPr lvl="1"/>
            <a:r>
              <a:rPr lang="zh-CN" altLang="en-US" sz="2800" dirty="0"/>
              <a:t>More efficient if there are many similar queries.</a:t>
            </a:r>
          </a:p>
          <a:p>
            <a:pPr lvl="1"/>
            <a:r>
              <a:rPr lang="zh-CN" altLang="en-US" sz="2800" dirty="0"/>
              <a:t>Search space is much larger.</a:t>
            </a:r>
          </a:p>
          <a:p>
            <a:pPr lvl="1"/>
            <a:r>
              <a:rPr lang="zh-CN" altLang="en-US" sz="2800" dirty="0"/>
              <a:t>Useful for scan sharing.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Optimization Timing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4298" y="948199"/>
            <a:ext cx="10515600" cy="547624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Choice #1: Static Optimization</a:t>
            </a:r>
          </a:p>
          <a:p>
            <a:pPr lvl="1"/>
            <a:r>
              <a:rPr lang="zh-CN" altLang="en-US" sz="2800" dirty="0"/>
              <a:t>Select the best plan prior to execution.</a:t>
            </a:r>
          </a:p>
          <a:p>
            <a:pPr lvl="1"/>
            <a:r>
              <a:rPr lang="zh-CN" altLang="en-US" sz="2800" dirty="0"/>
              <a:t>Plan quality is dependent on cost model accuracy.</a:t>
            </a:r>
          </a:p>
          <a:p>
            <a:pPr lvl="1"/>
            <a:r>
              <a:rPr lang="zh-CN" altLang="en-US" sz="2800" dirty="0"/>
              <a:t>Can amortize over executions with prepared stmts.</a:t>
            </a:r>
          </a:p>
          <a:p>
            <a:r>
              <a:rPr lang="zh-CN" altLang="en-US" sz="3200" dirty="0"/>
              <a:t>Choice #2: Dynamic Optimization</a:t>
            </a:r>
          </a:p>
          <a:p>
            <a:pPr lvl="1"/>
            <a:r>
              <a:rPr lang="zh-CN" altLang="en-US" sz="2800" dirty="0"/>
              <a:t>Select operator plans on-the-fly as queries execute.</a:t>
            </a:r>
          </a:p>
          <a:p>
            <a:pPr lvl="1"/>
            <a:r>
              <a:rPr lang="zh-CN" altLang="en-US" sz="2800" dirty="0"/>
              <a:t>Will have re-optimize for multiple executions.</a:t>
            </a:r>
          </a:p>
          <a:p>
            <a:pPr lvl="1"/>
            <a:r>
              <a:rPr lang="zh-CN" altLang="en-US" sz="2800" dirty="0"/>
              <a:t>Difficult to implement/debug (non-deterministic)</a:t>
            </a:r>
          </a:p>
          <a:p>
            <a:pPr lvl="0"/>
            <a:r>
              <a:rPr lang="zh-CN" altLang="en-US" sz="4000" dirty="0"/>
              <a:t>Choice #3: Hybrid Optimization</a:t>
            </a:r>
          </a:p>
          <a:p>
            <a:pPr lvl="1"/>
            <a:r>
              <a:rPr lang="zh-CN" altLang="en-US" sz="2800" dirty="0"/>
              <a:t>Compile using a static algorithm.</a:t>
            </a:r>
          </a:p>
          <a:p>
            <a:pPr lvl="1"/>
            <a:r>
              <a:rPr lang="zh-CN" altLang="en-US" sz="2800" dirty="0"/>
              <a:t>If the error in estimate &gt; threshold, re-optimize</a:t>
            </a:r>
          </a:p>
        </p:txBody>
      </p:sp>
      <p:sp>
        <p:nvSpPr>
          <p:cNvPr id="4" name="矩形 3"/>
          <p:cNvSpPr/>
          <p:nvPr/>
        </p:nvSpPr>
        <p:spPr>
          <a:xfrm>
            <a:off x="2622625" y="6424439"/>
            <a:ext cx="7996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Paper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Enabling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Incremental Query Re-Optimization. SIGMOD '16 </a:t>
            </a:r>
            <a:endParaRPr lang="en-US" altLang="zh-CN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Prepared Statements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1190" y="1504950"/>
            <a:ext cx="4305300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90" y="1504950"/>
            <a:ext cx="4323715" cy="189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90" y="3652520"/>
            <a:ext cx="22098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90" y="1504950"/>
            <a:ext cx="4304665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190" y="3652520"/>
            <a:ext cx="3980815" cy="266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3595" y="4415790"/>
            <a:ext cx="37884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What should be the join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order </a:t>
            </a:r>
            <a:r>
              <a:rPr lang="zh-CN" altLang="en-US" sz="2400"/>
              <a:t>for A, B, and C?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2065" y="1427480"/>
            <a:ext cx="4218940" cy="2856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Prepared Statements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5960" y="1077595"/>
            <a:ext cx="10795000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Choice #1: Re-Optimize</a:t>
            </a:r>
          </a:p>
          <a:p>
            <a:pPr lvl="1"/>
            <a:r>
              <a:rPr lang="zh-CN" altLang="en-US" sz="2800" dirty="0"/>
              <a:t>Rerun optimizer each time the query is invoked.</a:t>
            </a:r>
          </a:p>
          <a:p>
            <a:pPr lvl="1"/>
            <a:r>
              <a:rPr lang="zh-CN" altLang="en-US" sz="2800" dirty="0"/>
              <a:t>Tricky to reuse existing plan as starting point</a:t>
            </a:r>
            <a:r>
              <a:rPr lang="zh-CN" altLang="en-US" sz="2800" dirty="0" smtClean="0"/>
              <a:t>.</a:t>
            </a:r>
            <a:endParaRPr lang="zh-CN" altLang="en-US" sz="2800" dirty="0"/>
          </a:p>
          <a:p>
            <a:r>
              <a:rPr lang="zh-CN" altLang="en-US" sz="3600" dirty="0"/>
              <a:t>Choice #2: Multiple Plans</a:t>
            </a:r>
          </a:p>
          <a:p>
            <a:pPr lvl="1"/>
            <a:r>
              <a:rPr lang="zh-CN" altLang="en-US" sz="2800" dirty="0"/>
              <a:t>Generate multiple plans for different values of the parameters (e.g., buckets</a:t>
            </a:r>
            <a:r>
              <a:rPr lang="zh-CN" altLang="en-US" sz="2800" dirty="0" smtClean="0"/>
              <a:t>).</a:t>
            </a:r>
            <a:endParaRPr lang="zh-CN" altLang="en-US" sz="2800" dirty="0"/>
          </a:p>
          <a:p>
            <a:r>
              <a:rPr lang="zh-CN" altLang="en-US" sz="3600" dirty="0"/>
              <a:t>Choice #3: Average Plan</a:t>
            </a:r>
          </a:p>
          <a:p>
            <a:pPr lvl="1" algn="l"/>
            <a:r>
              <a:rPr lang="zh-CN" altLang="en-US" sz="2800" dirty="0"/>
              <a:t>Choose the average value for a parameter and use that for all invocations.</a:t>
            </a:r>
          </a:p>
        </p:txBody>
      </p:sp>
      <p:sp>
        <p:nvSpPr>
          <p:cNvPr id="4" name="矩形 3"/>
          <p:cNvSpPr/>
          <p:nvPr/>
        </p:nvSpPr>
        <p:spPr>
          <a:xfrm>
            <a:off x="1994715" y="5814530"/>
            <a:ext cx="847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Paper:Leveraging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Re-costing for Online Optimization of Parameterized Queries with Guarantees . </a:t>
            </a:r>
            <a:r>
              <a:rPr lang="en-US" altLang="zh-CN" dirty="0" err="1">
                <a:solidFill>
                  <a:srgbClr val="FF0000"/>
                </a:solidFill>
              </a:rPr>
              <a:t>Anshuman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Dutt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en-US" altLang="zh-CN" dirty="0">
                <a:solidFill>
                  <a:srgbClr val="FF0000"/>
                </a:solidFill>
              </a:rPr>
              <a:t>Microsoft </a:t>
            </a:r>
            <a:r>
              <a:rPr lang="en-US" altLang="zh-CN" dirty="0" smtClean="0">
                <a:solidFill>
                  <a:srgbClr val="FF0000"/>
                </a:solidFill>
              </a:rPr>
              <a:t>Research. </a:t>
            </a:r>
            <a:r>
              <a:rPr lang="en-US" altLang="zh-CN" dirty="0">
                <a:solidFill>
                  <a:srgbClr val="FF0000"/>
                </a:solidFill>
              </a:rPr>
              <a:t>SIGMOD '17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Plan Stability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515600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Choice #1: Hints</a:t>
            </a:r>
          </a:p>
          <a:p>
            <a:pPr lvl="1"/>
            <a:r>
              <a:rPr lang="zh-CN" altLang="en-US" sz="3000" dirty="0"/>
              <a:t>Allow the DBA to provide hints to the optimizer</a:t>
            </a:r>
            <a:r>
              <a:rPr lang="en-US" altLang="zh-CN" sz="3000" dirty="0"/>
              <a:t>.</a:t>
            </a:r>
          </a:p>
          <a:p>
            <a:pPr lvl="1"/>
            <a:endParaRPr lang="en-US" altLang="zh-CN" sz="3000" dirty="0"/>
          </a:p>
          <a:p>
            <a:r>
              <a:rPr lang="zh-CN" altLang="en-US" sz="3600" dirty="0"/>
              <a:t>Choice #2: Fixed Optimizer Versions</a:t>
            </a:r>
          </a:p>
          <a:p>
            <a:pPr lvl="1"/>
            <a:r>
              <a:rPr lang="zh-CN" altLang="en-US" sz="3000" dirty="0"/>
              <a:t>Set the optimizer version number and migrate queries one-by-one to the new optimizer.</a:t>
            </a:r>
          </a:p>
          <a:p>
            <a:pPr lvl="1"/>
            <a:endParaRPr lang="zh-CN" altLang="en-US" sz="3600" dirty="0"/>
          </a:p>
          <a:p>
            <a:r>
              <a:rPr lang="zh-CN" altLang="en-US" sz="3600" dirty="0"/>
              <a:t>Choice #3: Backwards-Compatible Plans</a:t>
            </a:r>
          </a:p>
          <a:p>
            <a:pPr lvl="1" algn="l"/>
            <a:r>
              <a:rPr lang="zh-CN" altLang="en-US" sz="3000" dirty="0"/>
              <a:t>Save query plan from old version and provide it to the new DBMS.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2029" y="3809997"/>
            <a:ext cx="7927943" cy="705343"/>
          </a:xfrm>
        </p:spPr>
        <p:txBody>
          <a:bodyPr wrap="square"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Optimizer Search Strategies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4737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cs typeface="+mn-cs"/>
              </a:rPr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330" y="4589780"/>
            <a:ext cx="7927975" cy="165989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Heuristics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Heuristics + Cost-based Join Order Search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Randomized Algorithms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Stratified Search</a:t>
            </a:r>
          </a:p>
          <a:p>
            <a:r>
              <a:rPr lang="en-US" altLang="zh-CN" sz="7200" b="1" smtClean="0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</a:rPr>
              <a:t>Unified Search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Optimizer Search Strategies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95020" y="1194435"/>
            <a:ext cx="1087564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Choice #1: Heuristics</a:t>
            </a:r>
          </a:p>
          <a:p>
            <a:pPr lvl="1"/>
            <a:r>
              <a:rPr lang="zh-CN" altLang="en-US" sz="2800" dirty="0"/>
              <a:t>INGRES, Oracle (until mid 1990s)</a:t>
            </a:r>
          </a:p>
          <a:p>
            <a:r>
              <a:rPr lang="zh-CN" altLang="en-US" sz="3600" dirty="0"/>
              <a:t>Choice #2: Heuristics + Cost-based Join Search</a:t>
            </a:r>
          </a:p>
          <a:p>
            <a:pPr lvl="1"/>
            <a:r>
              <a:rPr lang="zh-CN" altLang="en-US" sz="2800" dirty="0"/>
              <a:t>System R, early IBM DB2, most open-source DBMSs</a:t>
            </a:r>
          </a:p>
          <a:p>
            <a:r>
              <a:rPr lang="zh-CN" altLang="en-US" sz="3600" dirty="0"/>
              <a:t>Choice #3: Randomized </a:t>
            </a:r>
            <a:r>
              <a:rPr lang="zh-CN" altLang="en-US" sz="3600" dirty="0">
                <a:sym typeface="+mn-ea"/>
              </a:rPr>
              <a:t>Algorithms</a:t>
            </a:r>
            <a:endParaRPr lang="zh-CN" altLang="en-US" sz="3600" dirty="0"/>
          </a:p>
          <a:p>
            <a:pPr lvl="1"/>
            <a:r>
              <a:rPr lang="zh-CN" altLang="en-US" sz="2800" dirty="0"/>
              <a:t>Academics in the 1980s, current Postgres</a:t>
            </a:r>
          </a:p>
          <a:p>
            <a:r>
              <a:rPr lang="zh-CN" altLang="en-US" sz="3600" dirty="0"/>
              <a:t>Choice #4: Stratified Search</a:t>
            </a:r>
          </a:p>
          <a:p>
            <a:pPr lvl="1"/>
            <a:r>
              <a:rPr lang="zh-CN" altLang="en-US" sz="2800" dirty="0"/>
              <a:t>IBM’s STARBURST (late 1980s), now IBM DB2 + Oracle</a:t>
            </a:r>
          </a:p>
          <a:p>
            <a:r>
              <a:rPr lang="zh-CN" altLang="en-US" sz="3600" dirty="0"/>
              <a:t>Choice #5: Unified Search</a:t>
            </a:r>
          </a:p>
          <a:p>
            <a:pPr lvl="1"/>
            <a:r>
              <a:rPr lang="zh-CN" altLang="en-US" sz="2800" dirty="0"/>
              <a:t>Volcano/Cascades in 1990s, now MSSQL + Greenplum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Heuristics</a:t>
            </a:r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-Based Optimization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19150" y="1202690"/>
            <a:ext cx="964628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Define static rules that transform logical operators to a physical plan.</a:t>
            </a:r>
          </a:p>
          <a:p>
            <a:pPr lvl="1"/>
            <a:r>
              <a:rPr lang="zh-CN" altLang="en-US" sz="3000" dirty="0"/>
              <a:t>Perform most restrictive selection early</a:t>
            </a:r>
          </a:p>
          <a:p>
            <a:pPr lvl="1"/>
            <a:r>
              <a:rPr lang="zh-CN" altLang="en-US" sz="3000" dirty="0"/>
              <a:t>Perform all selections before joins</a:t>
            </a:r>
          </a:p>
          <a:p>
            <a:pPr lvl="1"/>
            <a:r>
              <a:rPr lang="zh-CN" altLang="en-US" sz="3000" dirty="0"/>
              <a:t>Predicate/Limit/Projection pushdowns</a:t>
            </a:r>
          </a:p>
          <a:p>
            <a:pPr lvl="1"/>
            <a:r>
              <a:rPr lang="zh-CN" altLang="en-US" sz="3000" dirty="0"/>
              <a:t>Join ordering based on cardinality</a:t>
            </a:r>
          </a:p>
          <a:p>
            <a:r>
              <a:rPr lang="zh-CN" altLang="en-US" sz="3600" dirty="0"/>
              <a:t>Example: Original versions of INGRES and Oracle</a:t>
            </a:r>
          </a:p>
          <a:p>
            <a:pPr marL="0" indent="0">
              <a:buNone/>
            </a:pPr>
            <a:r>
              <a:rPr lang="zh-CN" altLang="en-US" sz="3600" dirty="0"/>
              <a:t>(until mid 1990s)</a:t>
            </a:r>
          </a:p>
        </p:txBody>
      </p:sp>
      <p:sp>
        <p:nvSpPr>
          <p:cNvPr id="6" name="矩形 5"/>
          <p:cNvSpPr/>
          <p:nvPr/>
        </p:nvSpPr>
        <p:spPr>
          <a:xfrm>
            <a:off x="4695646" y="53772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Paper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Processing In A Relational Database Management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System.VLDB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1979</a:t>
            </a:r>
            <a:endParaRPr lang="en-US" altLang="zh-CN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Example Database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50315" y="1955800"/>
            <a:ext cx="4187190" cy="158305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tx2"/>
                </a:solidFill>
              </a:rPr>
              <a:t>CREATE TABLE </a:t>
            </a:r>
            <a:r>
              <a:rPr lang="zh-CN" altLang="en-US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ARTIST </a:t>
            </a:r>
            <a:r>
              <a:rPr lang="zh-CN" altLang="en-US" b="1">
                <a:solidFill>
                  <a:schemeClr val="tx2"/>
                </a:solidFill>
              </a:rPr>
              <a:t>(</a:t>
            </a:r>
          </a:p>
          <a:p>
            <a:pPr lvl="1" algn="l"/>
            <a:r>
              <a:rPr lang="zh-CN" altLang="en-US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ID </a:t>
            </a:r>
            <a:r>
              <a:rPr lang="zh-CN" altLang="en-US" b="1">
                <a:solidFill>
                  <a:schemeClr val="tx2"/>
                </a:solidFill>
              </a:rPr>
              <a:t>INT PRIMARY KEY,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NAME VARCHAR(32)</a:t>
            </a:r>
          </a:p>
          <a:p>
            <a:pPr algn="l"/>
            <a:r>
              <a:rPr lang="zh-CN" altLang="en-US" b="1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50315" y="3752215"/>
            <a:ext cx="4187825" cy="158305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tx2"/>
                </a:solidFill>
              </a:rPr>
              <a:t>CREATE TABLE </a:t>
            </a:r>
            <a:r>
              <a:rPr lang="zh-CN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ALBUM </a:t>
            </a:r>
            <a:r>
              <a:rPr lang="zh-CN" altLang="en-US" b="1">
                <a:solidFill>
                  <a:schemeClr val="tx2"/>
                </a:solidFill>
              </a:rPr>
              <a:t>(</a:t>
            </a:r>
          </a:p>
          <a:p>
            <a:pPr lvl="1" algn="l"/>
            <a:r>
              <a:rPr lang="zh-CN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ID </a:t>
            </a:r>
            <a:r>
              <a:rPr lang="zh-CN" altLang="en-US" b="1">
                <a:solidFill>
                  <a:schemeClr val="tx2"/>
                </a:solidFill>
              </a:rPr>
              <a:t>INT PRIMARY KEY,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NAME VARCHAR(32) UNIQUE</a:t>
            </a:r>
          </a:p>
          <a:p>
            <a:pPr algn="l"/>
            <a:r>
              <a:rPr lang="zh-CN" altLang="en-US" b="1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644515" y="1955800"/>
            <a:ext cx="4700905" cy="338010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tx2"/>
                </a:solidFill>
              </a:rPr>
              <a:t>CREATE TABLE APPEARS (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ARTIST_ID INT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↪REFERENCES </a:t>
            </a:r>
            <a:r>
              <a:rPr lang="zh-CN" altLang="en-US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ARTIST</a:t>
            </a:r>
            <a:r>
              <a:rPr lang="zh-CN" altLang="en-US" b="1">
                <a:solidFill>
                  <a:schemeClr val="tx2"/>
                </a:solidFill>
              </a:rPr>
              <a:t>(</a:t>
            </a:r>
            <a:r>
              <a:rPr lang="zh-CN" altLang="en-US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ID</a:t>
            </a:r>
            <a:r>
              <a:rPr lang="zh-CN" altLang="en-US" b="1">
                <a:solidFill>
                  <a:schemeClr val="tx2"/>
                </a:solidFill>
              </a:rPr>
              <a:t>),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ALBUM_ID INT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↪REFERENCES </a:t>
            </a:r>
            <a:r>
              <a:rPr lang="zh-CN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ALBUM</a:t>
            </a:r>
            <a:r>
              <a:rPr lang="zh-CN" altLang="en-US" b="1">
                <a:solidFill>
                  <a:schemeClr val="tx2"/>
                </a:solidFill>
              </a:rPr>
              <a:t>(</a:t>
            </a:r>
            <a:r>
              <a:rPr lang="zh-CN" alt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ID</a:t>
            </a:r>
            <a:r>
              <a:rPr lang="zh-CN" altLang="en-US" b="1">
                <a:solidFill>
                  <a:schemeClr val="tx2"/>
                </a:solidFill>
              </a:rPr>
              <a:t>),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PRIMARY KEY</a:t>
            </a:r>
          </a:p>
          <a:p>
            <a:pPr lvl="1" algn="l"/>
            <a:r>
              <a:rPr lang="zh-CN" altLang="en-US" b="1">
                <a:solidFill>
                  <a:schemeClr val="tx2"/>
                </a:solidFill>
              </a:rPr>
              <a:t>↪(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ARTIST_ID, ALBUM_ID</a:t>
            </a:r>
            <a:r>
              <a:rPr lang="zh-CN" altLang="en-US" b="1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zh-CN" altLang="en-US" b="1">
                <a:solidFill>
                  <a:schemeClr val="tx2"/>
                </a:solidFill>
              </a:rPr>
              <a:t>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 smtClean="0"/>
              <a:t>Topic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04942"/>
              </p:ext>
            </p:extLst>
          </p:nvPr>
        </p:nvGraphicFramePr>
        <p:xfrm>
          <a:off x="621103" y="1526875"/>
          <a:ext cx="10990052" cy="435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6059"/>
                <a:gridCol w="5311853"/>
                <a:gridCol w="939957"/>
                <a:gridCol w="1322183"/>
              </a:tblGrid>
              <a:tr h="4630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NewSQL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环境下查询优化器实例 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The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MemSQL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Query Optimizer: {A} modern optimizer for real-time analytics in a distributed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database,PVLDB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2016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屈兴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solidFill>
                            <a:schemeClr val="tx2"/>
                          </a:solidFill>
                          <a:effectLst/>
                        </a:rPr>
                        <a:t>2018.07.11</a:t>
                      </a:r>
                      <a:endParaRPr lang="en-US" altLang="zh-CN" sz="1200" b="0" i="0" u="none" strike="noStrike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</a:tr>
              <a:tr h="463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Orca: A Modular Query Optimizer Architecture for Big </a:t>
                      </a:r>
                      <a:r>
                        <a:rPr lang="en-US" sz="1200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Data.SIGMOD</a:t>
                      </a:r>
                      <a:r>
                        <a:rPr lang="en-US" sz="1200" u="none" strike="noStrike" baseline="0" dirty="0" smtClean="0">
                          <a:solidFill>
                            <a:schemeClr val="tx2"/>
                          </a:solidFill>
                          <a:effectLst/>
                        </a:rPr>
                        <a:t> 14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00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查询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优化器评估及 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Adaptive Query Processing/Re-optimization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How Good are Query Optimizers, Really?, V. Leis, et al.,  VLDB, 2015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王彦召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solidFill>
                            <a:schemeClr val="tx2"/>
                          </a:solidFill>
                          <a:effectLst/>
                        </a:rPr>
                        <a:t>2018.07.18</a:t>
                      </a:r>
                      <a:endParaRPr lang="en-US" altLang="zh-CN" sz="1200" b="0" i="0" u="none" strike="noStrike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</a:tr>
              <a:tr h="463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Adaptive Query Processing in the Looking Glass[J].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Babu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S,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Bizarro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P.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Cidr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, 2005:238--249.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3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3. Leveraging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Recosting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for Online Optimization of Parameterized Queries with Guarantees.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Anshuman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Dutt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, et al. SIGMOD.2017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0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结合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机器学习的数据库技术 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self-tuning 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databasse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Toward a Database that Becomes Smarter Every Time.  SIGMOD 17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黄建伟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solidFill>
                            <a:schemeClr val="tx2"/>
                          </a:solidFill>
                          <a:effectLst/>
                        </a:rPr>
                        <a:t>2018.07.25</a:t>
                      </a:r>
                      <a:endParaRPr lang="en-US" altLang="zh-CN" sz="1200" b="0" i="0" u="none" strike="noStrike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</a:tr>
              <a:tr h="4630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Query-based Workload Forecasting for Self-Driving Database Management Systems SIGMOD 18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39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Learned 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model for index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The Data Calculator∗: Data Structure Design and Cost Synthesis from First Principles and Learned Cost Models  SIGMOD 18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魏星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solidFill>
                            <a:schemeClr val="tx2"/>
                          </a:solidFill>
                          <a:effectLst/>
                        </a:rPr>
                        <a:t>2018.08.01</a:t>
                      </a:r>
                      <a:endParaRPr lang="en-US" altLang="zh-CN" sz="1200" b="0" i="0" u="none" strike="noStrike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ctr">
                    <a:solidFill>
                      <a:schemeClr val="bg1"/>
                    </a:solidFill>
                  </a:tcPr>
                </a:tc>
              </a:tr>
              <a:tr h="272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ADS: The Adaptive Data Series Index VLDB 16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7772" marR="77772" marT="38886" marB="38886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759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INGRES Optimizer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255" y="4624070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Step #1: Decompose into single variable queries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71475" y="1864360"/>
            <a:ext cx="4947285" cy="218440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ARTIST.NAME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ARTIST, APPEARS, ALBUM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                              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    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ARTIST.ID=APPEARS.ARTIST_ID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AND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APPEARS.ALBUM_ID=ALBUM.ID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AND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ALBUM.NAME="Andy's OG Remix"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47690" y="1224915"/>
            <a:ext cx="5843270" cy="14839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Q1: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ALBUM.ID AS ALBUM_ID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INTO TEMP1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 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ALBUM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ALBUM.NAME="Andy's OG Remix"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647690" y="3057525"/>
            <a:ext cx="5843270" cy="156654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Q2: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ARTIST.NAME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 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ARTIST, APPEARS,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TEMP1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ARTIST.ID=APPEARS.ARTIST_ID</a:t>
            </a:r>
          </a:p>
          <a:p>
            <a:pPr algn="l"/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AND    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APPEARS.ALBUM_ID=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TEMP1.ALBUM_ID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647690" y="3057525"/>
            <a:ext cx="5843270" cy="114046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Q3: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APPEARS.ARTIST_ID INTO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TEMP2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  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APPEARS,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TEMP1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APPEARS.ALBUM_ID=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TEMP1.ALBUM_ID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647690" y="4376420"/>
            <a:ext cx="5843270" cy="114046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Q4: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ARTIST.NAME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ARTIST,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TEMP2</a:t>
            </a:r>
          </a:p>
          <a:p>
            <a:pPr algn="l"/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ARTIST.ARTIST_ID=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TEMP2.ARTIST_ID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255" y="4624070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Step #1: Decompose into single variable queries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6255" y="5516880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Step #2: Substitute the values from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Q1→Q3→Q4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0" y="1614170"/>
            <a:ext cx="1390650" cy="704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475" y="3094355"/>
            <a:ext cx="1400175" cy="1066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400" y="4499610"/>
            <a:ext cx="1847850" cy="6953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5400" y="5359400"/>
            <a:ext cx="1838325" cy="695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3" grpId="0" bldLvl="0" animBg="1"/>
      <p:bldP spid="13" grpId="1" bldLvl="0" animBg="1"/>
      <p:bldP spid="15" grpId="0"/>
      <p:bldP spid="15" grpId="1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Heuristics</a:t>
            </a:r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-Based Optimization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19150" y="1202690"/>
            <a:ext cx="964628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Advantages:</a:t>
            </a:r>
          </a:p>
          <a:p>
            <a:pPr lvl="1"/>
            <a:r>
              <a:rPr lang="zh-CN" altLang="en-US" sz="3000" dirty="0"/>
              <a:t>Easy to implement and debug.</a:t>
            </a:r>
          </a:p>
          <a:p>
            <a:pPr lvl="1"/>
            <a:r>
              <a:rPr lang="zh-CN" altLang="en-US" sz="3000" dirty="0"/>
              <a:t>Works reasonably well and is fast for simple queries.</a:t>
            </a:r>
          </a:p>
          <a:p>
            <a:pPr marL="457200" lvl="1" indent="0">
              <a:buNone/>
            </a:pPr>
            <a:endParaRPr lang="zh-CN" altLang="en-US" sz="3000" dirty="0"/>
          </a:p>
          <a:p>
            <a:r>
              <a:rPr lang="zh-CN" altLang="en-US" sz="3600" dirty="0"/>
              <a:t>Disadvantages:</a:t>
            </a:r>
          </a:p>
          <a:p>
            <a:pPr lvl="1"/>
            <a:r>
              <a:rPr lang="zh-CN" altLang="en-US" sz="3000" dirty="0"/>
              <a:t>Relies on magic constants that predict the efficacy of a planning decision.</a:t>
            </a:r>
            <a:endParaRPr lang="zh-CN" altLang="en-US" sz="3240" dirty="0"/>
          </a:p>
          <a:p>
            <a:pPr lvl="1"/>
            <a:r>
              <a:rPr lang="zh-CN" altLang="en-US" sz="3000" dirty="0"/>
              <a:t>Nearly impossible to generate good plans when operators have complex inter-dependencies.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Heuristics + Cost-based Join Search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71500" y="1202690"/>
            <a:ext cx="981138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Use static rules to perform initial optimization.</a:t>
            </a:r>
          </a:p>
          <a:p>
            <a:r>
              <a:rPr lang="zh-CN" altLang="en-US" sz="3600" dirty="0"/>
              <a:t>Then use dynamic programming to determine</a:t>
            </a:r>
          </a:p>
          <a:p>
            <a:pPr marL="0" indent="0">
              <a:buNone/>
            </a:pPr>
            <a:r>
              <a:rPr lang="zh-CN" altLang="en-US" sz="3600" dirty="0"/>
              <a:t>the best join order for tables.</a:t>
            </a:r>
          </a:p>
          <a:p>
            <a:pPr lvl="1"/>
            <a:r>
              <a:rPr lang="zh-CN" altLang="en-US" sz="3000" dirty="0"/>
              <a:t>First cost-based query optimizer</a:t>
            </a:r>
          </a:p>
          <a:p>
            <a:pPr lvl="1"/>
            <a:r>
              <a:rPr lang="zh-CN" altLang="en-US" sz="3000" dirty="0"/>
              <a:t>Bottom-up planning (forward chaining) using a divideand-conquer search method</a:t>
            </a:r>
          </a:p>
          <a:p>
            <a:endParaRPr lang="zh-CN" altLang="en-US" sz="3600" dirty="0"/>
          </a:p>
          <a:p>
            <a:pPr marL="0" indent="0">
              <a:buNone/>
            </a:pPr>
            <a:r>
              <a:rPr lang="zh-CN" altLang="en-US" sz="3600" dirty="0"/>
              <a:t>Example: System R, early IBM DB2, most open source DBMSs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2885" y="2366645"/>
            <a:ext cx="1600200" cy="212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3705" y="4634230"/>
            <a:ext cx="1178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Selinger</a:t>
            </a:r>
          </a:p>
        </p:txBody>
      </p:sp>
      <p:sp>
        <p:nvSpPr>
          <p:cNvPr id="6" name="矩形 5"/>
          <p:cNvSpPr/>
          <p:nvPr/>
        </p:nvSpPr>
        <p:spPr>
          <a:xfrm>
            <a:off x="3535577" y="6032599"/>
            <a:ext cx="790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Paper:Access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path selection in a relational database management 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system. P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. Griffiths </a:t>
            </a:r>
            <a:r>
              <a:rPr lang="en-US" altLang="zh-CN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Selinger,et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 al. 1979 SIGMOD</a:t>
            </a:r>
            <a:endParaRPr lang="en-US" altLang="zh-CN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System R Optimizer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19150" y="1202690"/>
            <a:ext cx="1106614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Break query up into blocks and generate the logical</a:t>
            </a:r>
          </a:p>
          <a:p>
            <a:pPr marL="0" indent="0">
              <a:buNone/>
            </a:pPr>
            <a:r>
              <a:rPr lang="zh-CN" altLang="en-US" sz="3600" dirty="0"/>
              <a:t>operators for each block.</a:t>
            </a:r>
          </a:p>
          <a:p>
            <a:r>
              <a:rPr lang="zh-CN" altLang="en-US" sz="3600" dirty="0"/>
              <a:t>For each logical operator, generate a set of physical</a:t>
            </a:r>
          </a:p>
          <a:p>
            <a:pPr marL="0" indent="0">
              <a:buNone/>
            </a:pPr>
            <a:r>
              <a:rPr lang="zh-CN" altLang="en-US" sz="3600" dirty="0"/>
              <a:t>operators that implement it.</a:t>
            </a:r>
          </a:p>
          <a:p>
            <a:pPr lvl="1"/>
            <a:r>
              <a:rPr lang="zh-CN" altLang="en-US" sz="3000" dirty="0"/>
              <a:t>All combinations of join algorithms and access paths</a:t>
            </a:r>
          </a:p>
          <a:p>
            <a:r>
              <a:rPr lang="zh-CN" altLang="en-US" sz="3600" dirty="0"/>
              <a:t>Then iteratively construct a “left-deep” tree that</a:t>
            </a:r>
          </a:p>
          <a:p>
            <a:pPr marL="0" indent="0">
              <a:buNone/>
            </a:pPr>
            <a:r>
              <a:rPr lang="zh-CN" altLang="en-US" sz="3600" dirty="0"/>
              <a:t>minimizes the estimated amount of work to execute the plan.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System R Optimizer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945" y="4197985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Step #1: Choose the best access paths to each table 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3985" y="1503045"/>
            <a:ext cx="5226685" cy="244411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SELECT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ARTIST.NAME</a:t>
            </a:r>
          </a:p>
          <a:p>
            <a:pPr algn="l"/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FROM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ARTIST, APPEARS, ALBUM</a:t>
            </a:r>
          </a:p>
          <a:p>
            <a:pPr algn="l"/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WHERE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ARTIST.ID=APPEARS.ARTIST_ID</a:t>
            </a:r>
          </a:p>
          <a:p>
            <a:pPr algn="l"/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AND     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APPEARS.ALBUM_ID=ALBUM.ID</a:t>
            </a:r>
          </a:p>
          <a:p>
            <a:pPr algn="l"/>
            <a:r>
              <a:rPr lang="zh-CN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AND    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ALBUM.NAME=“Andy's OG Remix”</a:t>
            </a:r>
          </a:p>
          <a:p>
            <a:pPr algn="l"/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ORDER BY ARTIST.ID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47690" y="1224915"/>
            <a:ext cx="5843270" cy="14839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ARTIST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: 	Sequential Scan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APPEARS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: 	Sequential Scan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ALBUM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: 	Index Look-up on NAME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647690" y="3115310"/>
            <a:ext cx="5843270" cy="238125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ARTIST		⨝ APPEARS	⨝ ALBUM</a:t>
            </a:r>
          </a:p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APPEARS 	⨝ ALBUM      	⨝ ARTIST</a:t>
            </a:r>
          </a:p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ALBUM     	⨝ APPEARS  	⨝ ARTIST</a:t>
            </a:r>
          </a:p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APPEARS 	⨝ ARTIST      	⨝ ALBUM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ARTIST     	× ALBUM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    	⨝ APPEARS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ALBUM     	× ARTIST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    	⨝ APPEARS</a:t>
            </a:r>
          </a:p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       ⋮               	      ⋮                          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945" y="4957445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Step #2: Enumerate all possible join orderings for tables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8945" y="5789295"/>
            <a:ext cx="4422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Step #3: Determine the join ordering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with the lowest cost</a:t>
            </a: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11" grpId="0" bldLvl="0" animBg="1"/>
      <p:bldP spid="1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Heuristics + Cost-based Join Search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71500" y="1202690"/>
            <a:ext cx="10641330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Advantages:</a:t>
            </a:r>
          </a:p>
          <a:p>
            <a:pPr lvl="1"/>
            <a:r>
              <a:rPr lang="zh-CN" altLang="en-US" sz="3000" dirty="0"/>
              <a:t>Usually finds a reasonable plan without having to perform an exhaustive search.</a:t>
            </a:r>
          </a:p>
          <a:p>
            <a:pPr marL="457200" lvl="1" indent="0">
              <a:buNone/>
            </a:pPr>
            <a:endParaRPr lang="zh-CN" altLang="en-US" sz="3000" dirty="0"/>
          </a:p>
          <a:p>
            <a:r>
              <a:rPr lang="zh-CN" altLang="en-US" sz="3600" dirty="0"/>
              <a:t>Disadvantages:</a:t>
            </a:r>
          </a:p>
          <a:p>
            <a:pPr lvl="1"/>
            <a:r>
              <a:rPr lang="zh-CN" altLang="en-US" sz="3000" dirty="0"/>
              <a:t>All the same problems as the heuristic-only approach.</a:t>
            </a:r>
          </a:p>
          <a:p>
            <a:pPr lvl="1"/>
            <a:r>
              <a:rPr lang="zh-CN" altLang="en-US" sz="3000" dirty="0"/>
              <a:t>Left-deep join trees are not always optimal.</a:t>
            </a:r>
          </a:p>
          <a:p>
            <a:pPr lvl="1"/>
            <a:r>
              <a:rPr lang="zh-CN" altLang="en-US" sz="3000" dirty="0"/>
              <a:t>Have to take in consideration the physical properties of data in the cost model (e.g., sort order).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Randomized Algorithms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19150" y="1202690"/>
            <a:ext cx="1018730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Perform a random walk over a solution space of all possible (valid) plans for a query.</a:t>
            </a:r>
          </a:p>
          <a:p>
            <a:endParaRPr lang="zh-CN" altLang="en-US" sz="3600" dirty="0"/>
          </a:p>
          <a:p>
            <a:r>
              <a:rPr lang="zh-CN" altLang="en-US" sz="3600" dirty="0"/>
              <a:t>Continue searching until a cost threshold is reached or the optimizer runs for a particular length of time.</a:t>
            </a:r>
          </a:p>
          <a:p>
            <a:pPr lvl="1"/>
            <a:endParaRPr lang="zh-CN" altLang="en-US" sz="3000" dirty="0"/>
          </a:p>
          <a:p>
            <a:endParaRPr lang="zh-CN" altLang="en-US" sz="3600" dirty="0"/>
          </a:p>
          <a:p>
            <a:r>
              <a:rPr lang="zh-CN" altLang="en-US" sz="3600" dirty="0"/>
              <a:t>Example: Postgres’genetic algorithm.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Simulated Annealing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1950" y="1248291"/>
            <a:ext cx="10495280" cy="449937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Start with a query plan that is generated using the heuristic-only approach.</a:t>
            </a:r>
          </a:p>
          <a:p>
            <a:r>
              <a:rPr lang="zh-CN" altLang="en-US" sz="3600" dirty="0"/>
              <a:t>Compute random permutations of operators (e.g.,swap the join order of two tables)</a:t>
            </a:r>
          </a:p>
          <a:p>
            <a:pPr lvl="1"/>
            <a:r>
              <a:rPr lang="zh-CN" altLang="en-US" sz="3000" dirty="0"/>
              <a:t>Always accept a change that reduces cost</a:t>
            </a:r>
          </a:p>
          <a:p>
            <a:pPr lvl="1"/>
            <a:r>
              <a:rPr lang="zh-CN" altLang="en-US" sz="3000" dirty="0"/>
              <a:t>Only accept a change that increases cost with some probability.</a:t>
            </a:r>
          </a:p>
          <a:p>
            <a:pPr lvl="1"/>
            <a:r>
              <a:rPr lang="zh-CN" altLang="en-US" sz="3000" dirty="0"/>
              <a:t>Reject any change that violates correctness (e.g., sort ordering)</a:t>
            </a:r>
          </a:p>
        </p:txBody>
      </p:sp>
      <p:sp>
        <p:nvSpPr>
          <p:cNvPr id="4" name="矩形 3"/>
          <p:cNvSpPr/>
          <p:nvPr/>
        </p:nvSpPr>
        <p:spPr>
          <a:xfrm>
            <a:off x="1260941" y="5918522"/>
            <a:ext cx="5892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Paper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optimization by simulated annealing. 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Yannis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E. Ioannidis, Eugene Wong.1987 </a:t>
            </a:r>
            <a:r>
              <a:rPr lang="en-US" altLang="zh-CN" dirty="0">
                <a:solidFill>
                  <a:srgbClr val="FF0000"/>
                </a:solidFill>
              </a:rPr>
              <a:t>SIGMOD</a:t>
            </a:r>
            <a:r>
              <a:rPr lang="en-US" altLang="zh-CN" dirty="0"/>
              <a:t> </a:t>
            </a:r>
            <a:endParaRPr lang="en-US" altLang="zh-CN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7287" y="2943649"/>
            <a:ext cx="1114286" cy="14380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246643" y="4381744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</a:rPr>
              <a:t>Yannis</a:t>
            </a:r>
            <a:r>
              <a:rPr lang="en-US" altLang="zh-CN" b="1" dirty="0">
                <a:latin typeface="Arial" panose="020B0604020202020204" pitchFamily="34" charset="0"/>
              </a:rPr>
              <a:t> Ioannidis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Postgres 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More complicated queries use a </a:t>
            </a:r>
            <a:r>
              <a:rPr lang="zh-CN" altLang="en-US" sz="3600" b="1" dirty="0">
                <a:solidFill>
                  <a:srgbClr val="FF0000"/>
                </a:solidFill>
              </a:rPr>
              <a:t>genetic algorithm</a:t>
            </a:r>
            <a:r>
              <a:rPr lang="zh-CN" altLang="en-US" sz="3600" dirty="0"/>
              <a:t> that selects join orderings.</a:t>
            </a:r>
          </a:p>
          <a:p>
            <a:endParaRPr lang="zh-CN" altLang="en-US" sz="3600" dirty="0"/>
          </a:p>
          <a:p>
            <a:r>
              <a:rPr lang="zh-CN" altLang="en-US" sz="3600" dirty="0"/>
              <a:t>At the beginning of each round, generate different variants of the query plan.</a:t>
            </a:r>
          </a:p>
          <a:p>
            <a:endParaRPr lang="zh-CN" altLang="en-US" sz="3600" dirty="0"/>
          </a:p>
          <a:p>
            <a:r>
              <a:rPr lang="zh-CN" altLang="en-US" sz="3600" dirty="0"/>
              <a:t>Select the plans that have the lowest cost and permute them with other plans. Repeat.</a:t>
            </a:r>
          </a:p>
          <a:p>
            <a:pPr lvl="1"/>
            <a:r>
              <a:rPr lang="zh-CN" altLang="en-US" sz="3000" dirty="0"/>
              <a:t>The mutator function only generates valid plans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Postgres 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Imposes a rigid workflow for query optimization:</a:t>
            </a:r>
          </a:p>
          <a:p>
            <a:pPr lvl="1"/>
            <a:r>
              <a:rPr lang="zh-CN" altLang="en-US" sz="3000" dirty="0"/>
              <a:t>First stage performs initial rewriting with </a:t>
            </a:r>
            <a:r>
              <a:rPr lang="zh-CN" altLang="en-US" sz="3000" dirty="0">
                <a:solidFill>
                  <a:srgbClr val="FF0000"/>
                </a:solidFill>
              </a:rPr>
              <a:t>heuristics</a:t>
            </a:r>
          </a:p>
          <a:p>
            <a:pPr lvl="1"/>
            <a:r>
              <a:rPr lang="zh-CN" altLang="en-US" sz="3000" dirty="0"/>
              <a:t>It then executes a </a:t>
            </a:r>
            <a:r>
              <a:rPr lang="zh-CN" altLang="en-US" sz="3000" dirty="0">
                <a:solidFill>
                  <a:srgbClr val="FF0000"/>
                </a:solidFill>
              </a:rPr>
              <a:t>cost-based search</a:t>
            </a:r>
            <a:r>
              <a:rPr lang="zh-CN" altLang="en-US" sz="3000" dirty="0"/>
              <a:t> to find optimal join ordering.</a:t>
            </a:r>
          </a:p>
          <a:p>
            <a:pPr lvl="1"/>
            <a:r>
              <a:rPr lang="zh-CN" altLang="en-US" sz="3000" dirty="0" smtClean="0"/>
              <a:t>Then </a:t>
            </a:r>
            <a:r>
              <a:rPr lang="zh-CN" altLang="en-US" sz="3000" dirty="0"/>
              <a:t>recursively descends into sub-queries.</a:t>
            </a:r>
          </a:p>
          <a:p>
            <a:endParaRPr lang="zh-CN" altLang="en-US" sz="3600" dirty="0"/>
          </a:p>
          <a:p>
            <a:r>
              <a:rPr lang="zh-CN" altLang="en-US" sz="3600" dirty="0"/>
              <a:t>Difficult to modify or extend because the ordering has to be preserved.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050523" y="362243"/>
            <a:ext cx="3288081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400" b="1" smtClean="0">
                <a:effectLst>
                  <a:outerShdw dist="25400" dir="5400000" algn="t" rotWithShape="0">
                    <a:schemeClr val="tx1"/>
                  </a:outerShdw>
                </a:effectLst>
                <a:latin typeface="+mj-lt"/>
                <a:ea typeface="+mj-ea"/>
                <a:cs typeface="+mj-cs"/>
                <a:sym typeface="+mn-lt"/>
              </a:rPr>
              <a:t>CONTENTS</a:t>
            </a: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719849" y="2111467"/>
            <a:ext cx="668481" cy="706755"/>
            <a:chOff x="5823759" y="1390609"/>
            <a:chExt cx="903990" cy="955749"/>
          </a:xfrm>
        </p:grpSpPr>
        <p:sp>
          <p:nvSpPr>
            <p:cNvPr id="582" name="椭圆 581"/>
            <p:cNvSpPr/>
            <p:nvPr>
              <p:custDataLst>
                <p:tags r:id="rId29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0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1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4"/>
            </p:custDataLst>
          </p:nvPr>
        </p:nvSpPr>
        <p:spPr>
          <a:xfrm>
            <a:off x="6496636" y="2214416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Background</a:t>
            </a:r>
          </a:p>
          <a:p>
            <a:endParaRPr lang="en-US" altLang="zh-CN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64" name="组合 63"/>
          <p:cNvGrpSpPr/>
          <p:nvPr>
            <p:custDataLst>
              <p:tags r:id="rId5"/>
            </p:custDataLst>
          </p:nvPr>
        </p:nvGrpSpPr>
        <p:grpSpPr>
          <a:xfrm>
            <a:off x="5719849" y="2897131"/>
            <a:ext cx="668481" cy="706755"/>
            <a:chOff x="5823759" y="1390609"/>
            <a:chExt cx="903990" cy="955749"/>
          </a:xfrm>
        </p:grpSpPr>
        <p:sp>
          <p:nvSpPr>
            <p:cNvPr id="66" name="椭圆 65"/>
            <p:cNvSpPr/>
            <p:nvPr>
              <p:custDataLst>
                <p:tags r:id="rId27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28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2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6496636" y="3010471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Implementation Design Decisions</a:t>
            </a:r>
          </a:p>
        </p:txBody>
      </p:sp>
      <p:grpSp>
        <p:nvGrpSpPr>
          <p:cNvPr id="69" name="组合 68"/>
          <p:cNvGrpSpPr/>
          <p:nvPr>
            <p:custDataLst>
              <p:tags r:id="rId7"/>
            </p:custDataLst>
          </p:nvPr>
        </p:nvGrpSpPr>
        <p:grpSpPr>
          <a:xfrm>
            <a:off x="5719849" y="3682795"/>
            <a:ext cx="668481" cy="706755"/>
            <a:chOff x="5823759" y="1390609"/>
            <a:chExt cx="903990" cy="955749"/>
          </a:xfrm>
        </p:grpSpPr>
        <p:sp>
          <p:nvSpPr>
            <p:cNvPr id="71" name="椭圆 70"/>
            <p:cNvSpPr/>
            <p:nvPr>
              <p:custDataLst>
                <p:tags r:id="rId25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26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3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>
            <p:custDataLst>
              <p:tags r:id="rId8"/>
            </p:custDataLst>
          </p:nvPr>
        </p:nvSpPr>
        <p:spPr>
          <a:xfrm>
            <a:off x="6496636" y="3796135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Optimizer Search Strategies</a:t>
            </a:r>
          </a:p>
        </p:txBody>
      </p:sp>
      <p:grpSp>
        <p:nvGrpSpPr>
          <p:cNvPr id="74" name="组合 73"/>
          <p:cNvGrpSpPr/>
          <p:nvPr>
            <p:custDataLst>
              <p:tags r:id="rId9"/>
            </p:custDataLst>
          </p:nvPr>
        </p:nvGrpSpPr>
        <p:grpSpPr>
          <a:xfrm>
            <a:off x="5719849" y="4468459"/>
            <a:ext cx="668481" cy="706755"/>
            <a:chOff x="5823759" y="1390609"/>
            <a:chExt cx="903990" cy="955749"/>
          </a:xfrm>
        </p:grpSpPr>
        <p:sp>
          <p:nvSpPr>
            <p:cNvPr id="76" name="椭圆 75"/>
            <p:cNvSpPr/>
            <p:nvPr>
              <p:custDataLst>
                <p:tags r:id="rId23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24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4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5" name="文本框 74"/>
          <p:cNvSpPr txBox="1"/>
          <p:nvPr>
            <p:custDataLst>
              <p:tags r:id="rId10"/>
            </p:custDataLst>
          </p:nvPr>
        </p:nvSpPr>
        <p:spPr>
          <a:xfrm>
            <a:off x="6496636" y="4581799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Cost Models &amp; Cost </a:t>
            </a:r>
            <a:r>
              <a:rPr lang="en-US" altLang="zh-CN" sz="2800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Estimation</a:t>
            </a:r>
            <a:endParaRPr lang="en-US" altLang="zh-CN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sp>
        <p:nvSpPr>
          <p:cNvPr id="85" name="文本框 84"/>
          <p:cNvSpPr txBox="1"/>
          <p:nvPr>
            <p:custDataLst>
              <p:tags r:id="rId11"/>
            </p:custDataLst>
          </p:nvPr>
        </p:nvSpPr>
        <p:spPr>
          <a:xfrm>
            <a:off x="6496636" y="5678673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  </a:t>
            </a:r>
          </a:p>
        </p:txBody>
      </p:sp>
      <p:sp>
        <p:nvSpPr>
          <p:cNvPr id="88" name="Freeform 10"/>
          <p:cNvSpPr/>
          <p:nvPr>
            <p:custDataLst>
              <p:tags r:id="rId12"/>
            </p:custDataLst>
          </p:nvPr>
        </p:nvSpPr>
        <p:spPr bwMode="auto">
          <a:xfrm flipH="1">
            <a:off x="785395" y="1334095"/>
            <a:ext cx="4580398" cy="5555578"/>
          </a:xfrm>
          <a:custGeom>
            <a:avLst/>
            <a:gdLst>
              <a:gd name="T0" fmla="*/ 2405 w 2432"/>
              <a:gd name="T1" fmla="*/ 1520 h 2960"/>
              <a:gd name="T2" fmla="*/ 2170 w 2432"/>
              <a:gd name="T3" fmla="*/ 1221 h 2960"/>
              <a:gd name="T4" fmla="*/ 2181 w 2432"/>
              <a:gd name="T5" fmla="*/ 1035 h 2960"/>
              <a:gd name="T6" fmla="*/ 2069 w 2432"/>
              <a:gd name="T7" fmla="*/ 608 h 2960"/>
              <a:gd name="T8" fmla="*/ 1077 w 2432"/>
              <a:gd name="T9" fmla="*/ 0 h 2960"/>
              <a:gd name="T10" fmla="*/ 144 w 2432"/>
              <a:gd name="T11" fmla="*/ 555 h 2960"/>
              <a:gd name="T12" fmla="*/ 154 w 2432"/>
              <a:gd name="T13" fmla="*/ 1328 h 2960"/>
              <a:gd name="T14" fmla="*/ 176 w 2432"/>
              <a:gd name="T15" fmla="*/ 1371 h 2960"/>
              <a:gd name="T16" fmla="*/ 464 w 2432"/>
              <a:gd name="T17" fmla="*/ 1797 h 2960"/>
              <a:gd name="T18" fmla="*/ 565 w 2432"/>
              <a:gd name="T19" fmla="*/ 2021 h 2960"/>
              <a:gd name="T20" fmla="*/ 538 w 2432"/>
              <a:gd name="T21" fmla="*/ 2283 h 2960"/>
              <a:gd name="T22" fmla="*/ 202 w 2432"/>
              <a:gd name="T23" fmla="*/ 2960 h 2960"/>
              <a:gd name="T24" fmla="*/ 1808 w 2432"/>
              <a:gd name="T25" fmla="*/ 2960 h 2960"/>
              <a:gd name="T26" fmla="*/ 1509 w 2432"/>
              <a:gd name="T27" fmla="*/ 2672 h 2960"/>
              <a:gd name="T28" fmla="*/ 1541 w 2432"/>
              <a:gd name="T29" fmla="*/ 2485 h 2960"/>
              <a:gd name="T30" fmla="*/ 1642 w 2432"/>
              <a:gd name="T31" fmla="*/ 2315 h 2960"/>
              <a:gd name="T32" fmla="*/ 1696 w 2432"/>
              <a:gd name="T33" fmla="*/ 2304 h 2960"/>
              <a:gd name="T34" fmla="*/ 2005 w 2432"/>
              <a:gd name="T35" fmla="*/ 2304 h 2960"/>
              <a:gd name="T36" fmla="*/ 2176 w 2432"/>
              <a:gd name="T37" fmla="*/ 2208 h 2960"/>
              <a:gd name="T38" fmla="*/ 2160 w 2432"/>
              <a:gd name="T39" fmla="*/ 2085 h 2960"/>
              <a:gd name="T40" fmla="*/ 2202 w 2432"/>
              <a:gd name="T41" fmla="*/ 1979 h 2960"/>
              <a:gd name="T42" fmla="*/ 2197 w 2432"/>
              <a:gd name="T43" fmla="*/ 1877 h 2960"/>
              <a:gd name="T44" fmla="*/ 2240 w 2432"/>
              <a:gd name="T45" fmla="*/ 1851 h 2960"/>
              <a:gd name="T46" fmla="*/ 2245 w 2432"/>
              <a:gd name="T47" fmla="*/ 1744 h 2960"/>
              <a:gd name="T48" fmla="*/ 2245 w 2432"/>
              <a:gd name="T49" fmla="*/ 1659 h 2960"/>
              <a:gd name="T50" fmla="*/ 2378 w 2432"/>
              <a:gd name="T51" fmla="*/ 1605 h 2960"/>
              <a:gd name="T52" fmla="*/ 2405 w 2432"/>
              <a:gd name="T53" fmla="*/ 1520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2" h="2960">
                <a:moveTo>
                  <a:pt x="2405" y="1520"/>
                </a:moveTo>
                <a:cubicBezTo>
                  <a:pt x="2405" y="1520"/>
                  <a:pt x="2256" y="1312"/>
                  <a:pt x="2170" y="1221"/>
                </a:cubicBezTo>
                <a:cubicBezTo>
                  <a:pt x="2080" y="1120"/>
                  <a:pt x="2181" y="1035"/>
                  <a:pt x="2181" y="1035"/>
                </a:cubicBezTo>
                <a:cubicBezTo>
                  <a:pt x="2192" y="885"/>
                  <a:pt x="2069" y="608"/>
                  <a:pt x="2069" y="608"/>
                </a:cubicBezTo>
                <a:cubicBezTo>
                  <a:pt x="1834" y="112"/>
                  <a:pt x="1402" y="0"/>
                  <a:pt x="1077" y="0"/>
                </a:cubicBezTo>
                <a:cubicBezTo>
                  <a:pt x="752" y="0"/>
                  <a:pt x="288" y="160"/>
                  <a:pt x="144" y="555"/>
                </a:cubicBezTo>
                <a:cubicBezTo>
                  <a:pt x="0" y="955"/>
                  <a:pt x="154" y="1328"/>
                  <a:pt x="154" y="1328"/>
                </a:cubicBezTo>
                <a:cubicBezTo>
                  <a:pt x="154" y="1328"/>
                  <a:pt x="170" y="1360"/>
                  <a:pt x="176" y="1371"/>
                </a:cubicBezTo>
                <a:cubicBezTo>
                  <a:pt x="197" y="1435"/>
                  <a:pt x="368" y="1664"/>
                  <a:pt x="464" y="1797"/>
                </a:cubicBezTo>
                <a:cubicBezTo>
                  <a:pt x="560" y="1931"/>
                  <a:pt x="549" y="1947"/>
                  <a:pt x="565" y="2021"/>
                </a:cubicBezTo>
                <a:cubicBezTo>
                  <a:pt x="581" y="2096"/>
                  <a:pt x="538" y="2283"/>
                  <a:pt x="538" y="2283"/>
                </a:cubicBezTo>
                <a:cubicBezTo>
                  <a:pt x="480" y="2587"/>
                  <a:pt x="202" y="2960"/>
                  <a:pt x="202" y="2960"/>
                </a:cubicBezTo>
                <a:cubicBezTo>
                  <a:pt x="1808" y="2960"/>
                  <a:pt x="1808" y="2960"/>
                  <a:pt x="1808" y="2960"/>
                </a:cubicBezTo>
                <a:cubicBezTo>
                  <a:pt x="1509" y="2795"/>
                  <a:pt x="1509" y="2672"/>
                  <a:pt x="1509" y="2672"/>
                </a:cubicBezTo>
                <a:cubicBezTo>
                  <a:pt x="1509" y="2672"/>
                  <a:pt x="1520" y="2619"/>
                  <a:pt x="1541" y="2485"/>
                </a:cubicBezTo>
                <a:cubicBezTo>
                  <a:pt x="1562" y="2357"/>
                  <a:pt x="1642" y="2315"/>
                  <a:pt x="1642" y="2315"/>
                </a:cubicBezTo>
                <a:cubicBezTo>
                  <a:pt x="1642" y="2315"/>
                  <a:pt x="1642" y="2315"/>
                  <a:pt x="1696" y="2304"/>
                </a:cubicBezTo>
                <a:cubicBezTo>
                  <a:pt x="1760" y="2293"/>
                  <a:pt x="2005" y="2304"/>
                  <a:pt x="2005" y="2304"/>
                </a:cubicBezTo>
                <a:cubicBezTo>
                  <a:pt x="2112" y="2288"/>
                  <a:pt x="2154" y="2251"/>
                  <a:pt x="2176" y="2208"/>
                </a:cubicBezTo>
                <a:cubicBezTo>
                  <a:pt x="2192" y="2165"/>
                  <a:pt x="2165" y="2117"/>
                  <a:pt x="2160" y="2085"/>
                </a:cubicBezTo>
                <a:cubicBezTo>
                  <a:pt x="2154" y="2053"/>
                  <a:pt x="2144" y="2027"/>
                  <a:pt x="2202" y="1979"/>
                </a:cubicBezTo>
                <a:cubicBezTo>
                  <a:pt x="2261" y="1925"/>
                  <a:pt x="2197" y="1877"/>
                  <a:pt x="2197" y="1877"/>
                </a:cubicBezTo>
                <a:cubicBezTo>
                  <a:pt x="2197" y="1877"/>
                  <a:pt x="2213" y="1872"/>
                  <a:pt x="2240" y="1851"/>
                </a:cubicBezTo>
                <a:cubicBezTo>
                  <a:pt x="2266" y="1835"/>
                  <a:pt x="2282" y="1781"/>
                  <a:pt x="2245" y="1744"/>
                </a:cubicBezTo>
                <a:cubicBezTo>
                  <a:pt x="2202" y="1707"/>
                  <a:pt x="2213" y="1685"/>
                  <a:pt x="2245" y="1659"/>
                </a:cubicBezTo>
                <a:cubicBezTo>
                  <a:pt x="2277" y="1632"/>
                  <a:pt x="2320" y="1632"/>
                  <a:pt x="2378" y="1605"/>
                </a:cubicBezTo>
                <a:cubicBezTo>
                  <a:pt x="2432" y="1579"/>
                  <a:pt x="2405" y="1520"/>
                  <a:pt x="2405" y="1520"/>
                </a:cubicBezTo>
              </a:path>
            </a:pathLst>
          </a:custGeom>
          <a:solidFill>
            <a:schemeClr val="bg1">
              <a:alpha val="20000"/>
            </a:schemeClr>
          </a:solidFill>
          <a:ln w="0">
            <a:solidFill>
              <a:schemeClr val="accent1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sp>
        <p:nvSpPr>
          <p:cNvPr id="89" name="Freeform 9"/>
          <p:cNvSpPr/>
          <p:nvPr>
            <p:custDataLst>
              <p:tags r:id="rId13"/>
            </p:custDataLst>
          </p:nvPr>
        </p:nvSpPr>
        <p:spPr bwMode="auto">
          <a:xfrm>
            <a:off x="1605142" y="1629202"/>
            <a:ext cx="3404850" cy="3045087"/>
          </a:xfrm>
          <a:custGeom>
            <a:avLst/>
            <a:gdLst>
              <a:gd name="T0" fmla="*/ 178 w 229"/>
              <a:gd name="T1" fmla="*/ 199 h 205"/>
              <a:gd name="T2" fmla="*/ 164 w 229"/>
              <a:gd name="T3" fmla="*/ 179 h 205"/>
              <a:gd name="T4" fmla="*/ 159 w 229"/>
              <a:gd name="T5" fmla="*/ 168 h 205"/>
              <a:gd name="T6" fmla="*/ 163 w 229"/>
              <a:gd name="T7" fmla="*/ 167 h 205"/>
              <a:gd name="T8" fmla="*/ 173 w 229"/>
              <a:gd name="T9" fmla="*/ 168 h 205"/>
              <a:gd name="T10" fmla="*/ 192 w 229"/>
              <a:gd name="T11" fmla="*/ 164 h 205"/>
              <a:gd name="T12" fmla="*/ 216 w 229"/>
              <a:gd name="T13" fmla="*/ 150 h 205"/>
              <a:gd name="T14" fmla="*/ 227 w 229"/>
              <a:gd name="T15" fmla="*/ 130 h 205"/>
              <a:gd name="T16" fmla="*/ 224 w 229"/>
              <a:gd name="T17" fmla="*/ 114 h 205"/>
              <a:gd name="T18" fmla="*/ 219 w 229"/>
              <a:gd name="T19" fmla="*/ 107 h 205"/>
              <a:gd name="T20" fmla="*/ 227 w 229"/>
              <a:gd name="T21" fmla="*/ 99 h 205"/>
              <a:gd name="T22" fmla="*/ 229 w 229"/>
              <a:gd name="T23" fmla="*/ 87 h 205"/>
              <a:gd name="T24" fmla="*/ 227 w 229"/>
              <a:gd name="T25" fmla="*/ 77 h 205"/>
              <a:gd name="T26" fmla="*/ 224 w 229"/>
              <a:gd name="T27" fmla="*/ 72 h 205"/>
              <a:gd name="T28" fmla="*/ 223 w 229"/>
              <a:gd name="T29" fmla="*/ 62 h 205"/>
              <a:gd name="T30" fmla="*/ 219 w 229"/>
              <a:gd name="T31" fmla="*/ 54 h 205"/>
              <a:gd name="T32" fmla="*/ 215 w 229"/>
              <a:gd name="T33" fmla="*/ 46 h 205"/>
              <a:gd name="T34" fmla="*/ 210 w 229"/>
              <a:gd name="T35" fmla="*/ 38 h 205"/>
              <a:gd name="T36" fmla="*/ 202 w 229"/>
              <a:gd name="T37" fmla="*/ 34 h 205"/>
              <a:gd name="T38" fmla="*/ 189 w 229"/>
              <a:gd name="T39" fmla="*/ 21 h 205"/>
              <a:gd name="T40" fmla="*/ 174 w 229"/>
              <a:gd name="T41" fmla="*/ 12 h 205"/>
              <a:gd name="T42" fmla="*/ 163 w 229"/>
              <a:gd name="T43" fmla="*/ 7 h 205"/>
              <a:gd name="T44" fmla="*/ 151 w 229"/>
              <a:gd name="T45" fmla="*/ 2 h 205"/>
              <a:gd name="T46" fmla="*/ 138 w 229"/>
              <a:gd name="T47" fmla="*/ 0 h 205"/>
              <a:gd name="T48" fmla="*/ 128 w 229"/>
              <a:gd name="T49" fmla="*/ 2 h 205"/>
              <a:gd name="T50" fmla="*/ 116 w 229"/>
              <a:gd name="T51" fmla="*/ 1 h 205"/>
              <a:gd name="T52" fmla="*/ 105 w 229"/>
              <a:gd name="T53" fmla="*/ 3 h 205"/>
              <a:gd name="T54" fmla="*/ 92 w 229"/>
              <a:gd name="T55" fmla="*/ 5 h 205"/>
              <a:gd name="T56" fmla="*/ 84 w 229"/>
              <a:gd name="T57" fmla="*/ 9 h 205"/>
              <a:gd name="T58" fmla="*/ 73 w 229"/>
              <a:gd name="T59" fmla="*/ 9 h 205"/>
              <a:gd name="T60" fmla="*/ 63 w 229"/>
              <a:gd name="T61" fmla="*/ 16 h 205"/>
              <a:gd name="T62" fmla="*/ 54 w 229"/>
              <a:gd name="T63" fmla="*/ 18 h 205"/>
              <a:gd name="T64" fmla="*/ 42 w 229"/>
              <a:gd name="T65" fmla="*/ 23 h 205"/>
              <a:gd name="T66" fmla="*/ 33 w 229"/>
              <a:gd name="T67" fmla="*/ 30 h 205"/>
              <a:gd name="T68" fmla="*/ 27 w 229"/>
              <a:gd name="T69" fmla="*/ 37 h 205"/>
              <a:gd name="T70" fmla="*/ 22 w 229"/>
              <a:gd name="T71" fmla="*/ 39 h 205"/>
              <a:gd name="T72" fmla="*/ 13 w 229"/>
              <a:gd name="T73" fmla="*/ 53 h 205"/>
              <a:gd name="T74" fmla="*/ 13 w 229"/>
              <a:gd name="T75" fmla="*/ 60 h 205"/>
              <a:gd name="T76" fmla="*/ 4 w 229"/>
              <a:gd name="T77" fmla="*/ 67 h 205"/>
              <a:gd name="T78" fmla="*/ 0 w 229"/>
              <a:gd name="T79" fmla="*/ 76 h 205"/>
              <a:gd name="T80" fmla="*/ 2 w 229"/>
              <a:gd name="T81" fmla="*/ 87 h 205"/>
              <a:gd name="T82" fmla="*/ 4 w 229"/>
              <a:gd name="T83" fmla="*/ 92 h 205"/>
              <a:gd name="T84" fmla="*/ 1 w 229"/>
              <a:gd name="T85" fmla="*/ 101 h 205"/>
              <a:gd name="T86" fmla="*/ 3 w 229"/>
              <a:gd name="T87" fmla="*/ 109 h 205"/>
              <a:gd name="T88" fmla="*/ 15 w 229"/>
              <a:gd name="T89" fmla="*/ 123 h 205"/>
              <a:gd name="T90" fmla="*/ 33 w 229"/>
              <a:gd name="T91" fmla="*/ 132 h 205"/>
              <a:gd name="T92" fmla="*/ 52 w 229"/>
              <a:gd name="T93" fmla="*/ 135 h 205"/>
              <a:gd name="T94" fmla="*/ 69 w 229"/>
              <a:gd name="T95" fmla="*/ 132 h 205"/>
              <a:gd name="T96" fmla="*/ 72 w 229"/>
              <a:gd name="T97" fmla="*/ 143 h 205"/>
              <a:gd name="T98" fmla="*/ 81 w 229"/>
              <a:gd name="T99" fmla="*/ 150 h 205"/>
              <a:gd name="T100" fmla="*/ 95 w 229"/>
              <a:gd name="T101" fmla="*/ 154 h 205"/>
              <a:gd name="T102" fmla="*/ 109 w 229"/>
              <a:gd name="T103" fmla="*/ 150 h 205"/>
              <a:gd name="T104" fmla="*/ 117 w 229"/>
              <a:gd name="T105" fmla="*/ 159 h 205"/>
              <a:gd name="T106" fmla="*/ 128 w 229"/>
              <a:gd name="T107" fmla="*/ 170 h 205"/>
              <a:gd name="T108" fmla="*/ 135 w 229"/>
              <a:gd name="T109" fmla="*/ 173 h 205"/>
              <a:gd name="T110" fmla="*/ 141 w 229"/>
              <a:gd name="T111" fmla="*/ 185 h 205"/>
              <a:gd name="T112" fmla="*/ 150 w 229"/>
              <a:gd name="T113" fmla="*/ 196 h 205"/>
              <a:gd name="T114" fmla="*/ 155 w 229"/>
              <a:gd name="T11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" h="205">
                <a:moveTo>
                  <a:pt x="155" y="205"/>
                </a:moveTo>
                <a:cubicBezTo>
                  <a:pt x="178" y="199"/>
                  <a:pt x="178" y="199"/>
                  <a:pt x="178" y="199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59" y="168"/>
                  <a:pt x="159" y="168"/>
                  <a:pt x="159" y="168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63" y="167"/>
                  <a:pt x="163" y="167"/>
                  <a:pt x="163" y="167"/>
                </a:cubicBezTo>
                <a:cubicBezTo>
                  <a:pt x="163" y="167"/>
                  <a:pt x="166" y="169"/>
                  <a:pt x="167" y="169"/>
                </a:cubicBezTo>
                <a:cubicBezTo>
                  <a:pt x="168" y="169"/>
                  <a:pt x="171" y="168"/>
                  <a:pt x="173" y="168"/>
                </a:cubicBezTo>
                <a:cubicBezTo>
                  <a:pt x="175" y="168"/>
                  <a:pt x="180" y="167"/>
                  <a:pt x="182" y="167"/>
                </a:cubicBezTo>
                <a:cubicBezTo>
                  <a:pt x="185" y="166"/>
                  <a:pt x="190" y="165"/>
                  <a:pt x="192" y="164"/>
                </a:cubicBezTo>
                <a:cubicBezTo>
                  <a:pt x="196" y="163"/>
                  <a:pt x="202" y="160"/>
                  <a:pt x="205" y="158"/>
                </a:cubicBezTo>
                <a:cubicBezTo>
                  <a:pt x="208" y="156"/>
                  <a:pt x="213" y="152"/>
                  <a:pt x="216" y="150"/>
                </a:cubicBezTo>
                <a:cubicBezTo>
                  <a:pt x="218" y="148"/>
                  <a:pt x="223" y="143"/>
                  <a:pt x="224" y="141"/>
                </a:cubicBezTo>
                <a:cubicBezTo>
                  <a:pt x="226" y="138"/>
                  <a:pt x="227" y="133"/>
                  <a:pt x="227" y="130"/>
                </a:cubicBezTo>
                <a:cubicBezTo>
                  <a:pt x="228" y="128"/>
                  <a:pt x="227" y="123"/>
                  <a:pt x="227" y="121"/>
                </a:cubicBezTo>
                <a:cubicBezTo>
                  <a:pt x="226" y="119"/>
                  <a:pt x="225" y="115"/>
                  <a:pt x="224" y="114"/>
                </a:cubicBezTo>
                <a:cubicBezTo>
                  <a:pt x="223" y="112"/>
                  <a:pt x="221" y="110"/>
                  <a:pt x="220" y="109"/>
                </a:cubicBezTo>
                <a:cubicBezTo>
                  <a:pt x="220" y="108"/>
                  <a:pt x="219" y="108"/>
                  <a:pt x="219" y="107"/>
                </a:cubicBezTo>
                <a:cubicBezTo>
                  <a:pt x="220" y="106"/>
                  <a:pt x="224" y="105"/>
                  <a:pt x="225" y="104"/>
                </a:cubicBezTo>
                <a:cubicBezTo>
                  <a:pt x="225" y="103"/>
                  <a:pt x="227" y="100"/>
                  <a:pt x="227" y="99"/>
                </a:cubicBezTo>
                <a:cubicBezTo>
                  <a:pt x="227" y="98"/>
                  <a:pt x="226" y="96"/>
                  <a:pt x="226" y="95"/>
                </a:cubicBezTo>
                <a:cubicBezTo>
                  <a:pt x="226" y="93"/>
                  <a:pt x="229" y="89"/>
                  <a:pt x="229" y="87"/>
                </a:cubicBezTo>
                <a:cubicBezTo>
                  <a:pt x="229" y="86"/>
                  <a:pt x="229" y="84"/>
                  <a:pt x="228" y="83"/>
                </a:cubicBezTo>
                <a:cubicBezTo>
                  <a:pt x="228" y="82"/>
                  <a:pt x="227" y="79"/>
                  <a:pt x="227" y="77"/>
                </a:cubicBezTo>
                <a:cubicBezTo>
                  <a:pt x="227" y="77"/>
                  <a:pt x="226" y="75"/>
                  <a:pt x="226" y="74"/>
                </a:cubicBezTo>
                <a:cubicBezTo>
                  <a:pt x="226" y="73"/>
                  <a:pt x="224" y="73"/>
                  <a:pt x="224" y="72"/>
                </a:cubicBezTo>
                <a:cubicBezTo>
                  <a:pt x="224" y="71"/>
                  <a:pt x="224" y="67"/>
                  <a:pt x="224" y="66"/>
                </a:cubicBezTo>
                <a:cubicBezTo>
                  <a:pt x="224" y="65"/>
                  <a:pt x="223" y="63"/>
                  <a:pt x="223" y="62"/>
                </a:cubicBezTo>
                <a:cubicBezTo>
                  <a:pt x="223" y="61"/>
                  <a:pt x="222" y="59"/>
                  <a:pt x="221" y="58"/>
                </a:cubicBezTo>
                <a:cubicBezTo>
                  <a:pt x="221" y="57"/>
                  <a:pt x="220" y="55"/>
                  <a:pt x="219" y="54"/>
                </a:cubicBezTo>
                <a:cubicBezTo>
                  <a:pt x="218" y="53"/>
                  <a:pt x="216" y="53"/>
                  <a:pt x="216" y="53"/>
                </a:cubicBezTo>
                <a:cubicBezTo>
                  <a:pt x="215" y="51"/>
                  <a:pt x="215" y="48"/>
                  <a:pt x="215" y="46"/>
                </a:cubicBezTo>
                <a:cubicBezTo>
                  <a:pt x="214" y="45"/>
                  <a:pt x="213" y="42"/>
                  <a:pt x="213" y="41"/>
                </a:cubicBezTo>
                <a:cubicBezTo>
                  <a:pt x="212" y="40"/>
                  <a:pt x="211" y="39"/>
                  <a:pt x="210" y="38"/>
                </a:cubicBezTo>
                <a:cubicBezTo>
                  <a:pt x="209" y="37"/>
                  <a:pt x="207" y="36"/>
                  <a:pt x="206" y="35"/>
                </a:cubicBezTo>
                <a:cubicBezTo>
                  <a:pt x="205" y="34"/>
                  <a:pt x="203" y="34"/>
                  <a:pt x="202" y="34"/>
                </a:cubicBezTo>
                <a:cubicBezTo>
                  <a:pt x="200" y="32"/>
                  <a:pt x="197" y="27"/>
                  <a:pt x="196" y="25"/>
                </a:cubicBezTo>
                <a:cubicBezTo>
                  <a:pt x="194" y="24"/>
                  <a:pt x="191" y="22"/>
                  <a:pt x="189" y="21"/>
                </a:cubicBezTo>
                <a:cubicBezTo>
                  <a:pt x="188" y="21"/>
                  <a:pt x="185" y="19"/>
                  <a:pt x="184" y="18"/>
                </a:cubicBezTo>
                <a:cubicBezTo>
                  <a:pt x="181" y="17"/>
                  <a:pt x="177" y="13"/>
                  <a:pt x="174" y="12"/>
                </a:cubicBezTo>
                <a:cubicBezTo>
                  <a:pt x="173" y="11"/>
                  <a:pt x="171" y="10"/>
                  <a:pt x="169" y="9"/>
                </a:cubicBezTo>
                <a:cubicBezTo>
                  <a:pt x="168" y="9"/>
                  <a:pt x="164" y="8"/>
                  <a:pt x="163" y="7"/>
                </a:cubicBezTo>
                <a:cubicBezTo>
                  <a:pt x="162" y="7"/>
                  <a:pt x="160" y="6"/>
                  <a:pt x="159" y="6"/>
                </a:cubicBezTo>
                <a:cubicBezTo>
                  <a:pt x="157" y="5"/>
                  <a:pt x="153" y="2"/>
                  <a:pt x="151" y="2"/>
                </a:cubicBezTo>
                <a:cubicBezTo>
                  <a:pt x="149" y="1"/>
                  <a:pt x="145" y="0"/>
                  <a:pt x="143" y="0"/>
                </a:cubicBezTo>
                <a:cubicBezTo>
                  <a:pt x="142" y="0"/>
                  <a:pt x="140" y="0"/>
                  <a:pt x="138" y="0"/>
                </a:cubicBezTo>
                <a:cubicBezTo>
                  <a:pt x="136" y="0"/>
                  <a:pt x="133" y="1"/>
                  <a:pt x="131" y="1"/>
                </a:cubicBezTo>
                <a:cubicBezTo>
                  <a:pt x="130" y="2"/>
                  <a:pt x="129" y="2"/>
                  <a:pt x="128" y="2"/>
                </a:cubicBezTo>
                <a:cubicBezTo>
                  <a:pt x="127" y="3"/>
                  <a:pt x="124" y="2"/>
                  <a:pt x="123" y="1"/>
                </a:cubicBezTo>
                <a:cubicBezTo>
                  <a:pt x="121" y="1"/>
                  <a:pt x="118" y="1"/>
                  <a:pt x="116" y="1"/>
                </a:cubicBezTo>
                <a:cubicBezTo>
                  <a:pt x="115" y="1"/>
                  <a:pt x="112" y="2"/>
                  <a:pt x="111" y="2"/>
                </a:cubicBezTo>
                <a:cubicBezTo>
                  <a:pt x="110" y="2"/>
                  <a:pt x="106" y="2"/>
                  <a:pt x="105" y="3"/>
                </a:cubicBezTo>
                <a:cubicBezTo>
                  <a:pt x="103" y="3"/>
                  <a:pt x="100" y="3"/>
                  <a:pt x="99" y="4"/>
                </a:cubicBezTo>
                <a:cubicBezTo>
                  <a:pt x="97" y="4"/>
                  <a:pt x="94" y="5"/>
                  <a:pt x="92" y="5"/>
                </a:cubicBezTo>
                <a:cubicBezTo>
                  <a:pt x="91" y="6"/>
                  <a:pt x="89" y="6"/>
                  <a:pt x="88" y="6"/>
                </a:cubicBezTo>
                <a:cubicBezTo>
                  <a:pt x="87" y="7"/>
                  <a:pt x="85" y="8"/>
                  <a:pt x="84" y="9"/>
                </a:cubicBezTo>
                <a:cubicBezTo>
                  <a:pt x="82" y="9"/>
                  <a:pt x="80" y="9"/>
                  <a:pt x="78" y="9"/>
                </a:cubicBezTo>
                <a:cubicBezTo>
                  <a:pt x="77" y="9"/>
                  <a:pt x="74" y="9"/>
                  <a:pt x="73" y="9"/>
                </a:cubicBezTo>
                <a:cubicBezTo>
                  <a:pt x="71" y="10"/>
                  <a:pt x="68" y="11"/>
                  <a:pt x="66" y="12"/>
                </a:cubicBezTo>
                <a:cubicBezTo>
                  <a:pt x="65" y="13"/>
                  <a:pt x="64" y="15"/>
                  <a:pt x="63" y="16"/>
                </a:cubicBezTo>
                <a:cubicBezTo>
                  <a:pt x="62" y="16"/>
                  <a:pt x="62" y="17"/>
                  <a:pt x="61" y="18"/>
                </a:cubicBezTo>
                <a:cubicBezTo>
                  <a:pt x="59" y="18"/>
                  <a:pt x="55" y="18"/>
                  <a:pt x="54" y="18"/>
                </a:cubicBezTo>
                <a:cubicBezTo>
                  <a:pt x="51" y="19"/>
                  <a:pt x="47" y="20"/>
                  <a:pt x="45" y="21"/>
                </a:cubicBezTo>
                <a:cubicBezTo>
                  <a:pt x="44" y="21"/>
                  <a:pt x="43" y="22"/>
                  <a:pt x="42" y="23"/>
                </a:cubicBezTo>
                <a:cubicBezTo>
                  <a:pt x="41" y="23"/>
                  <a:pt x="39" y="25"/>
                  <a:pt x="38" y="26"/>
                </a:cubicBezTo>
                <a:cubicBezTo>
                  <a:pt x="37" y="27"/>
                  <a:pt x="34" y="29"/>
                  <a:pt x="33" y="30"/>
                </a:cubicBezTo>
                <a:cubicBezTo>
                  <a:pt x="31" y="31"/>
                  <a:pt x="29" y="34"/>
                  <a:pt x="28" y="35"/>
                </a:cubicBezTo>
                <a:cubicBezTo>
                  <a:pt x="27" y="36"/>
                  <a:pt x="27" y="37"/>
                  <a:pt x="27" y="37"/>
                </a:cubicBezTo>
                <a:cubicBezTo>
                  <a:pt x="26" y="37"/>
                  <a:pt x="26" y="38"/>
                  <a:pt x="26" y="38"/>
                </a:cubicBezTo>
                <a:cubicBezTo>
                  <a:pt x="25" y="38"/>
                  <a:pt x="22" y="39"/>
                  <a:pt x="22" y="39"/>
                </a:cubicBezTo>
                <a:cubicBezTo>
                  <a:pt x="20" y="40"/>
                  <a:pt x="19" y="43"/>
                  <a:pt x="18" y="44"/>
                </a:cubicBezTo>
                <a:cubicBezTo>
                  <a:pt x="16" y="46"/>
                  <a:pt x="14" y="51"/>
                  <a:pt x="13" y="53"/>
                </a:cubicBezTo>
                <a:cubicBezTo>
                  <a:pt x="12" y="54"/>
                  <a:pt x="12" y="56"/>
                  <a:pt x="12" y="57"/>
                </a:cubicBezTo>
                <a:cubicBezTo>
                  <a:pt x="12" y="58"/>
                  <a:pt x="13" y="59"/>
                  <a:pt x="13" y="60"/>
                </a:cubicBezTo>
                <a:cubicBezTo>
                  <a:pt x="12" y="61"/>
                  <a:pt x="9" y="60"/>
                  <a:pt x="8" y="61"/>
                </a:cubicBezTo>
                <a:cubicBezTo>
                  <a:pt x="7" y="62"/>
                  <a:pt x="5" y="66"/>
                  <a:pt x="4" y="67"/>
                </a:cubicBezTo>
                <a:cubicBezTo>
                  <a:pt x="4" y="69"/>
                  <a:pt x="2" y="71"/>
                  <a:pt x="2" y="72"/>
                </a:cubicBezTo>
                <a:cubicBezTo>
                  <a:pt x="1" y="73"/>
                  <a:pt x="1" y="75"/>
                  <a:pt x="0" y="76"/>
                </a:cubicBezTo>
                <a:cubicBezTo>
                  <a:pt x="0" y="77"/>
                  <a:pt x="0" y="79"/>
                  <a:pt x="0" y="80"/>
                </a:cubicBezTo>
                <a:cubicBezTo>
                  <a:pt x="0" y="82"/>
                  <a:pt x="1" y="85"/>
                  <a:pt x="2" y="87"/>
                </a:cubicBezTo>
                <a:cubicBezTo>
                  <a:pt x="2" y="88"/>
                  <a:pt x="2" y="89"/>
                  <a:pt x="3" y="90"/>
                </a:cubicBezTo>
                <a:cubicBezTo>
                  <a:pt x="3" y="91"/>
                  <a:pt x="4" y="91"/>
                  <a:pt x="4" y="92"/>
                </a:cubicBezTo>
                <a:cubicBezTo>
                  <a:pt x="4" y="93"/>
                  <a:pt x="2" y="96"/>
                  <a:pt x="1" y="97"/>
                </a:cubicBezTo>
                <a:cubicBezTo>
                  <a:pt x="1" y="98"/>
                  <a:pt x="1" y="100"/>
                  <a:pt x="1" y="101"/>
                </a:cubicBezTo>
                <a:cubicBezTo>
                  <a:pt x="1" y="103"/>
                  <a:pt x="1" y="105"/>
                  <a:pt x="2" y="107"/>
                </a:cubicBezTo>
                <a:cubicBezTo>
                  <a:pt x="2" y="107"/>
                  <a:pt x="3" y="109"/>
                  <a:pt x="3" y="109"/>
                </a:cubicBezTo>
                <a:cubicBezTo>
                  <a:pt x="5" y="112"/>
                  <a:pt x="8" y="117"/>
                  <a:pt x="10" y="119"/>
                </a:cubicBezTo>
                <a:cubicBezTo>
                  <a:pt x="11" y="120"/>
                  <a:pt x="14" y="122"/>
                  <a:pt x="15" y="123"/>
                </a:cubicBezTo>
                <a:cubicBezTo>
                  <a:pt x="17" y="124"/>
                  <a:pt x="22" y="127"/>
                  <a:pt x="24" y="128"/>
                </a:cubicBezTo>
                <a:cubicBezTo>
                  <a:pt x="26" y="129"/>
                  <a:pt x="30" y="132"/>
                  <a:pt x="33" y="132"/>
                </a:cubicBezTo>
                <a:cubicBezTo>
                  <a:pt x="36" y="133"/>
                  <a:pt x="42" y="135"/>
                  <a:pt x="45" y="136"/>
                </a:cubicBezTo>
                <a:cubicBezTo>
                  <a:pt x="47" y="136"/>
                  <a:pt x="51" y="136"/>
                  <a:pt x="52" y="135"/>
                </a:cubicBezTo>
                <a:cubicBezTo>
                  <a:pt x="56" y="135"/>
                  <a:pt x="63" y="133"/>
                  <a:pt x="67" y="132"/>
                </a:cubicBezTo>
                <a:cubicBezTo>
                  <a:pt x="67" y="132"/>
                  <a:pt x="68" y="132"/>
                  <a:pt x="69" y="132"/>
                </a:cubicBezTo>
                <a:cubicBezTo>
                  <a:pt x="70" y="133"/>
                  <a:pt x="69" y="137"/>
                  <a:pt x="70" y="139"/>
                </a:cubicBezTo>
                <a:cubicBezTo>
                  <a:pt x="70" y="140"/>
                  <a:pt x="71" y="142"/>
                  <a:pt x="72" y="143"/>
                </a:cubicBezTo>
                <a:cubicBezTo>
                  <a:pt x="72" y="144"/>
                  <a:pt x="74" y="146"/>
                  <a:pt x="75" y="147"/>
                </a:cubicBezTo>
                <a:cubicBezTo>
                  <a:pt x="77" y="148"/>
                  <a:pt x="79" y="150"/>
                  <a:pt x="81" y="150"/>
                </a:cubicBezTo>
                <a:cubicBezTo>
                  <a:pt x="83" y="151"/>
                  <a:pt x="88" y="152"/>
                  <a:pt x="91" y="152"/>
                </a:cubicBezTo>
                <a:cubicBezTo>
                  <a:pt x="92" y="153"/>
                  <a:pt x="94" y="153"/>
                  <a:pt x="95" y="154"/>
                </a:cubicBezTo>
                <a:cubicBezTo>
                  <a:pt x="97" y="154"/>
                  <a:pt x="101" y="153"/>
                  <a:pt x="102" y="152"/>
                </a:cubicBezTo>
                <a:cubicBezTo>
                  <a:pt x="104" y="152"/>
                  <a:pt x="108" y="150"/>
                  <a:pt x="109" y="150"/>
                </a:cubicBezTo>
                <a:cubicBezTo>
                  <a:pt x="109" y="150"/>
                  <a:pt x="111" y="149"/>
                  <a:pt x="112" y="150"/>
                </a:cubicBezTo>
                <a:cubicBezTo>
                  <a:pt x="114" y="151"/>
                  <a:pt x="115" y="157"/>
                  <a:pt x="117" y="159"/>
                </a:cubicBezTo>
                <a:cubicBezTo>
                  <a:pt x="118" y="161"/>
                  <a:pt x="122" y="165"/>
                  <a:pt x="124" y="166"/>
                </a:cubicBezTo>
                <a:cubicBezTo>
                  <a:pt x="125" y="167"/>
                  <a:pt x="127" y="169"/>
                  <a:pt x="128" y="170"/>
                </a:cubicBezTo>
                <a:cubicBezTo>
                  <a:pt x="129" y="171"/>
                  <a:pt x="132" y="172"/>
                  <a:pt x="133" y="172"/>
                </a:cubicBezTo>
                <a:cubicBezTo>
                  <a:pt x="133" y="173"/>
                  <a:pt x="134" y="173"/>
                  <a:pt x="135" y="173"/>
                </a:cubicBezTo>
                <a:cubicBezTo>
                  <a:pt x="136" y="175"/>
                  <a:pt x="137" y="178"/>
                  <a:pt x="137" y="179"/>
                </a:cubicBezTo>
                <a:cubicBezTo>
                  <a:pt x="138" y="181"/>
                  <a:pt x="140" y="183"/>
                  <a:pt x="141" y="185"/>
                </a:cubicBezTo>
                <a:cubicBezTo>
                  <a:pt x="142" y="186"/>
                  <a:pt x="144" y="189"/>
                  <a:pt x="145" y="190"/>
                </a:cubicBezTo>
                <a:cubicBezTo>
                  <a:pt x="147" y="192"/>
                  <a:pt x="149" y="194"/>
                  <a:pt x="150" y="196"/>
                </a:cubicBezTo>
                <a:cubicBezTo>
                  <a:pt x="151" y="197"/>
                  <a:pt x="153" y="200"/>
                  <a:pt x="153" y="201"/>
                </a:cubicBezTo>
                <a:cubicBezTo>
                  <a:pt x="154" y="202"/>
                  <a:pt x="155" y="205"/>
                  <a:pt x="155" y="20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9" y="2615250"/>
            <a:ext cx="634039" cy="682811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4" y="2011279"/>
            <a:ext cx="640135" cy="621846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70" y="1894463"/>
            <a:ext cx="566977" cy="768163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35" y="1936719"/>
            <a:ext cx="512108" cy="475529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78" y="2950448"/>
            <a:ext cx="688908" cy="66452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10" y="2728532"/>
            <a:ext cx="554784" cy="4572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01" y="3318578"/>
            <a:ext cx="390178" cy="579170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6" y="3211092"/>
            <a:ext cx="634039" cy="701101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81" y="2523812"/>
            <a:ext cx="518205" cy="6950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Randomized Algorithms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19150" y="1202690"/>
            <a:ext cx="1018730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Advantages:</a:t>
            </a:r>
          </a:p>
          <a:p>
            <a:pPr lvl="1"/>
            <a:r>
              <a:rPr lang="zh-CN" altLang="en-US" sz="3000" dirty="0"/>
              <a:t>Jumping around the search space randomly allows the optimizer to get out of local minimums.</a:t>
            </a:r>
          </a:p>
          <a:p>
            <a:pPr lvl="1"/>
            <a:r>
              <a:rPr lang="zh-CN" altLang="en-US" sz="3000" dirty="0"/>
              <a:t>Low memory overhead (if no history is kept). </a:t>
            </a:r>
          </a:p>
          <a:p>
            <a:r>
              <a:rPr lang="zh-CN" altLang="en-US" sz="3600" dirty="0"/>
              <a:t>Disadvantages:</a:t>
            </a:r>
          </a:p>
          <a:p>
            <a:pPr lvl="1"/>
            <a:r>
              <a:rPr lang="zh-CN" altLang="en-US" sz="3000" dirty="0"/>
              <a:t>Difficult to determine why the DBMS may have chosen a particular plan.</a:t>
            </a:r>
          </a:p>
          <a:p>
            <a:pPr lvl="1"/>
            <a:r>
              <a:rPr lang="zh-CN" altLang="en-US" sz="3000" dirty="0" smtClean="0"/>
              <a:t>Still </a:t>
            </a:r>
            <a:r>
              <a:rPr lang="zh-CN" altLang="en-US" sz="3000" dirty="0"/>
              <a:t>have to implement correctness rules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OBSERVATION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Writing query transformation rules in a procedural language is </a:t>
            </a:r>
            <a:r>
              <a:rPr lang="zh-CN" altLang="en-US" sz="3600">
                <a:solidFill>
                  <a:srgbClr val="FF0000"/>
                </a:solidFill>
              </a:rPr>
              <a:t>hard and error-prone</a:t>
            </a:r>
            <a:r>
              <a:rPr lang="zh-CN" altLang="en-US" sz="3600"/>
              <a:t>.</a:t>
            </a:r>
          </a:p>
          <a:p>
            <a:pPr lvl="1"/>
            <a:r>
              <a:rPr lang="zh-CN" altLang="en-US" sz="2800"/>
              <a:t>No easy way to </a:t>
            </a:r>
            <a:r>
              <a:rPr lang="zh-CN" altLang="en-US" sz="2800">
                <a:solidFill>
                  <a:srgbClr val="FF0000"/>
                </a:solidFill>
              </a:rPr>
              <a:t>verify </a:t>
            </a:r>
            <a:r>
              <a:rPr lang="zh-CN" altLang="en-US" sz="2800"/>
              <a:t>that the rules are correct without running a lot of fuzz </a:t>
            </a:r>
            <a:r>
              <a:rPr lang="zh-CN" altLang="en-US" sz="2800">
                <a:solidFill>
                  <a:srgbClr val="FF0000"/>
                </a:solidFill>
              </a:rPr>
              <a:t>tests</a:t>
            </a:r>
            <a:r>
              <a:rPr lang="zh-CN" altLang="en-US" sz="2800"/>
              <a:t>.</a:t>
            </a:r>
          </a:p>
          <a:p>
            <a:pPr lvl="1"/>
            <a:r>
              <a:rPr lang="zh-CN" altLang="en-US" sz="2800"/>
              <a:t>Generation of physical operators per logical operator is decoupled from deeper semantics about query.</a:t>
            </a:r>
          </a:p>
          <a:p>
            <a:r>
              <a:rPr lang="zh-CN" altLang="en-US" sz="3600"/>
              <a:t>A better approach is to use a declarative DSL to write the </a:t>
            </a:r>
            <a:r>
              <a:rPr lang="zh-CN" altLang="en-US" sz="3600">
                <a:solidFill>
                  <a:srgbClr val="FF0000"/>
                </a:solidFill>
              </a:rPr>
              <a:t>transformation rules</a:t>
            </a:r>
            <a:r>
              <a:rPr lang="zh-CN" altLang="en-US" sz="3600"/>
              <a:t> and then have the optimizer enforce them during planning.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ea"/>
              </a:rPr>
              <a:t>Optimizer Generators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Use a rule engine that allows transformations to modify the query plan operators.</a:t>
            </a:r>
          </a:p>
          <a:p>
            <a:r>
              <a:rPr lang="zh-CN" altLang="en-US" sz="3600" dirty="0"/>
              <a:t>The physical properties of data is embedded with the operators themselves.</a:t>
            </a:r>
          </a:p>
          <a:p>
            <a:endParaRPr lang="zh-CN" altLang="en-US" sz="3600" dirty="0"/>
          </a:p>
          <a:p>
            <a:r>
              <a:rPr lang="zh-CN" altLang="en-US" sz="3600" dirty="0"/>
              <a:t>Choice #1: Stratified Search</a:t>
            </a:r>
          </a:p>
          <a:p>
            <a:pPr lvl="1"/>
            <a:r>
              <a:rPr lang="zh-CN" altLang="en-US" sz="3000" dirty="0"/>
              <a:t>Planning is done in multiple stages</a:t>
            </a:r>
          </a:p>
          <a:p>
            <a:r>
              <a:rPr lang="zh-CN" altLang="en-US" sz="3600" dirty="0"/>
              <a:t>Choice #2: Unified Search</a:t>
            </a:r>
          </a:p>
          <a:p>
            <a:pPr lvl="1"/>
            <a:r>
              <a:rPr lang="zh-CN" altLang="en-US" sz="3000" dirty="0"/>
              <a:t>Perform query planning all at once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Stratified Search</a:t>
            </a:r>
            <a:endParaRPr lang="en-US" altLang="zh-CN" b="1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First rewrite the logical query plan using transformation rules.</a:t>
            </a:r>
          </a:p>
          <a:p>
            <a:pPr lvl="1"/>
            <a:r>
              <a:rPr lang="zh-CN" altLang="en-US" sz="3000" dirty="0"/>
              <a:t>The engine checks whether the transformation is allowed before it can be applied.</a:t>
            </a:r>
          </a:p>
          <a:p>
            <a:pPr lvl="1"/>
            <a:r>
              <a:rPr lang="zh-CN" altLang="en-US" sz="3000" dirty="0"/>
              <a:t>Cost is never considered in this step.</a:t>
            </a:r>
          </a:p>
          <a:p>
            <a:pPr lvl="1"/>
            <a:endParaRPr lang="zh-CN" altLang="en-US" sz="3000" dirty="0"/>
          </a:p>
          <a:p>
            <a:r>
              <a:rPr lang="zh-CN" altLang="en-US" sz="3600" dirty="0"/>
              <a:t>Then perform a cost-based search to map the logical plan to a physical plan.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/>
              <a:t>STARBURST </a:t>
            </a:r>
            <a:r>
              <a:rPr lang="en-US" altLang="zh-CN" b="1" dirty="0" smtClean="0"/>
              <a:t>OPTIMIZER</a:t>
            </a:r>
            <a:endParaRPr lang="en-US" altLang="zh-CN" b="1" dirty="0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23491" y="1077595"/>
            <a:ext cx="10855325" cy="516793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Better implementation of the System R optimizer that uses declarative rules.</a:t>
            </a:r>
          </a:p>
          <a:p>
            <a:r>
              <a:rPr lang="zh-CN" altLang="en-US" sz="3600" dirty="0"/>
              <a:t>Stage #1: Query Rewrite</a:t>
            </a:r>
          </a:p>
          <a:p>
            <a:pPr lvl="1"/>
            <a:r>
              <a:rPr lang="zh-CN" altLang="en-US" sz="3000" dirty="0"/>
              <a:t>Compute a SQL-block-level, relational calculus-like representation of queries.</a:t>
            </a:r>
          </a:p>
          <a:p>
            <a:r>
              <a:rPr lang="zh-CN" altLang="en-US" sz="3600" dirty="0"/>
              <a:t>Stage #2: Plan Optimization</a:t>
            </a:r>
          </a:p>
          <a:p>
            <a:pPr lvl="1"/>
            <a:r>
              <a:rPr lang="zh-CN" altLang="en-US" sz="3000" dirty="0"/>
              <a:t>Execute a System R-style dynamic programming phase once query rewrite has completed.</a:t>
            </a:r>
          </a:p>
          <a:p>
            <a:pPr lvl="1"/>
            <a:endParaRPr lang="zh-CN" altLang="en-US" sz="3000" dirty="0"/>
          </a:p>
          <a:p>
            <a:r>
              <a:rPr lang="zh-CN" altLang="en-US" sz="3600" dirty="0"/>
              <a:t>Example: Latest version of IBM DB2</a:t>
            </a:r>
          </a:p>
        </p:txBody>
      </p:sp>
      <p:sp>
        <p:nvSpPr>
          <p:cNvPr id="4" name="矩形 3"/>
          <p:cNvSpPr/>
          <p:nvPr/>
        </p:nvSpPr>
        <p:spPr>
          <a:xfrm>
            <a:off x="2116347" y="6245525"/>
            <a:ext cx="9262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Paper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Grammar-like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functional rules for representing query optimization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alternatives.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Guy M. Lohman </a:t>
            </a:r>
            <a:r>
              <a:rPr lang="en-US" altLang="zh-CN" dirty="0" smtClean="0">
                <a:solidFill>
                  <a:srgbClr val="FF0000"/>
                </a:solidFill>
              </a:rPr>
              <a:t>.1988 SIGMOD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491" y="1912095"/>
            <a:ext cx="1492237" cy="19652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37642" y="39381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Lohman 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en-US" altLang="zh-CN" b="1" dirty="0"/>
              <a:t>STARBURST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b="1" dirty="0"/>
              <a:t>OPTIMIZER</a:t>
            </a:r>
            <a:endParaRPr lang="en-US" altLang="zh-CN" b="1" dirty="0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Advantages:</a:t>
            </a:r>
          </a:p>
          <a:p>
            <a:pPr lvl="1"/>
            <a:r>
              <a:rPr lang="zh-CN" altLang="en-US" sz="3000" dirty="0"/>
              <a:t>Works well in practice with fast performance.</a:t>
            </a:r>
          </a:p>
          <a:p>
            <a:endParaRPr lang="zh-CN" altLang="en-US" sz="3600" dirty="0"/>
          </a:p>
          <a:p>
            <a:r>
              <a:rPr lang="zh-CN" altLang="en-US" sz="3600" dirty="0"/>
              <a:t>Disadvantages:</a:t>
            </a:r>
          </a:p>
          <a:p>
            <a:pPr lvl="1"/>
            <a:r>
              <a:rPr lang="zh-CN" altLang="en-US" sz="3000" dirty="0"/>
              <a:t>Difficult to assign priorities to transformations</a:t>
            </a:r>
          </a:p>
          <a:p>
            <a:pPr lvl="1"/>
            <a:r>
              <a:rPr lang="zh-CN" altLang="en-US" sz="3000" dirty="0"/>
              <a:t>Some transformations are difficult to assess without computing multiple cost estimations.</a:t>
            </a:r>
          </a:p>
          <a:p>
            <a:pPr lvl="1"/>
            <a:r>
              <a:rPr lang="zh-CN" altLang="en-US" sz="3000" dirty="0"/>
              <a:t>Rules maintenance is a huge pain.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Unified Search</a:t>
            </a:r>
            <a:endParaRPr lang="en-US" altLang="zh-CN" b="1" dirty="0" smtClean="0">
              <a:effectLst>
                <a:outerShdw dist="25400" dir="5400000" algn="t" rotWithShape="0">
                  <a:prstClr val="black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Unify the notion of both logical→logical </a:t>
            </a:r>
            <a:r>
              <a:rPr lang="en-US" altLang="zh-CN" sz="3600" dirty="0"/>
              <a:t> </a:t>
            </a:r>
            <a:r>
              <a:rPr lang="zh-CN" altLang="en-US" sz="3600" dirty="0" smtClean="0"/>
              <a:t>and </a:t>
            </a:r>
            <a:r>
              <a:rPr lang="zh-CN" altLang="en-US" sz="3600" dirty="0"/>
              <a:t>logical→physical transformations.</a:t>
            </a:r>
          </a:p>
          <a:p>
            <a:pPr lvl="1"/>
            <a:r>
              <a:rPr lang="zh-CN" altLang="en-US" sz="3000" dirty="0"/>
              <a:t>No need for separate stages because everything is transformations.</a:t>
            </a:r>
          </a:p>
          <a:p>
            <a:pPr lvl="1"/>
            <a:endParaRPr lang="zh-CN" altLang="en-US" sz="3000" dirty="0"/>
          </a:p>
          <a:p>
            <a:r>
              <a:rPr lang="zh-CN" altLang="en-US" sz="3600" dirty="0"/>
              <a:t>This approach generates a lot more transformations so it makes heavy use of memoization to reduce redundant work.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VOLCANO 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937831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General purpose cost-based query optimizer, based on equivalence rules on algebras.</a:t>
            </a:r>
          </a:p>
          <a:p>
            <a:pPr lvl="1"/>
            <a:r>
              <a:rPr lang="zh-CN" altLang="en-US" sz="3000" dirty="0"/>
              <a:t>Easily add new operations and equivalence rules.</a:t>
            </a:r>
          </a:p>
          <a:p>
            <a:pPr lvl="1"/>
            <a:r>
              <a:rPr lang="zh-CN" altLang="en-US" sz="3000" dirty="0"/>
              <a:t>Treats physical properties of data as first-class entities during planning.</a:t>
            </a:r>
          </a:p>
          <a:p>
            <a:pPr lvl="1"/>
            <a:r>
              <a:rPr lang="zh-CN" altLang="en-US" sz="3000" dirty="0"/>
              <a:t>Top-down approach (backward chaining) using branch-and-bound search.</a:t>
            </a:r>
          </a:p>
          <a:p>
            <a:pPr lvl="1"/>
            <a:endParaRPr lang="zh-CN" altLang="en-US" sz="3000" dirty="0"/>
          </a:p>
          <a:p>
            <a:r>
              <a:rPr lang="zh-CN" altLang="en-US" sz="3600" dirty="0"/>
              <a:t>Example: Academic prototypes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2295" y="2581275"/>
            <a:ext cx="1266825" cy="1695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54055" y="4441825"/>
            <a:ext cx="1043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Graefe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5987057"/>
            <a:ext cx="882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Paper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Volcano Optimizer Generator: Extensibility and Efficient Search. Goetz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Graefe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William J.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McKenna. Proceedings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of the Ninth International Conference on Data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Engineering 1993</a:t>
            </a:r>
            <a:endParaRPr lang="en-US" altLang="zh-CN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TOP-DOWN VS. BOTTOM-UP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077595"/>
            <a:ext cx="10855325" cy="54762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Top-down Optimization</a:t>
            </a:r>
          </a:p>
          <a:p>
            <a:pPr lvl="1"/>
            <a:r>
              <a:rPr lang="zh-CN" altLang="en-US" sz="3000" dirty="0"/>
              <a:t>Start with the final outcome that you want, and then work down the tree to find the optimal plan that gets you to that goal.</a:t>
            </a:r>
          </a:p>
          <a:p>
            <a:pPr lvl="1"/>
            <a:r>
              <a:rPr lang="zh-CN" altLang="en-US" sz="3000" dirty="0"/>
              <a:t>Example: Volcano, Cascades</a:t>
            </a:r>
          </a:p>
          <a:p>
            <a:r>
              <a:rPr lang="zh-CN" altLang="en-US" sz="3600" dirty="0"/>
              <a:t>Bottom-up Optimization</a:t>
            </a:r>
          </a:p>
          <a:p>
            <a:pPr lvl="1"/>
            <a:r>
              <a:rPr lang="zh-CN" altLang="en-US" sz="3000" dirty="0"/>
              <a:t>Start with nothing and then build up the plan to get to the final outcome that you want.</a:t>
            </a:r>
          </a:p>
          <a:p>
            <a:pPr lvl="1"/>
            <a:r>
              <a:rPr lang="zh-CN" altLang="en-US" sz="3000" dirty="0"/>
              <a:t>Examples: System R, Starburst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VOLCANO </a:t>
            </a:r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Optimizer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4040" y="1398905"/>
            <a:ext cx="4085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Start with a logical plan of what we want the query to be</a:t>
            </a:r>
            <a:endParaRPr lang="zh-CN" altLang="en-US" b="1"/>
          </a:p>
        </p:txBody>
      </p:sp>
      <p:sp>
        <p:nvSpPr>
          <p:cNvPr id="9" name="圆角矩形 8"/>
          <p:cNvSpPr/>
          <p:nvPr/>
        </p:nvSpPr>
        <p:spPr>
          <a:xfrm>
            <a:off x="6515735" y="1163955"/>
            <a:ext cx="4907280" cy="66548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ARTIST(A1)⨝ APPEARS(A2) ⨝ALBUM(A3)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ORDER-BY(ARTIST.ID)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30670" y="404304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 dirty="0">
                <a:solidFill>
                  <a:schemeClr val="tx1"/>
                </a:solidFill>
                <a:sym typeface="+mn-ea"/>
              </a:rPr>
              <a:t>A1⨝A2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4040" y="4645660"/>
            <a:ext cx="40855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Can create “</a:t>
            </a:r>
            <a:r>
              <a:rPr lang="zh-CN" altLang="en-US" b="1" dirty="0">
                <a:solidFill>
                  <a:srgbClr val="FF0000"/>
                </a:solidFill>
              </a:rPr>
              <a:t>enforcer</a:t>
            </a:r>
            <a:r>
              <a:rPr lang="zh-CN" altLang="en-US" b="1" dirty="0">
                <a:solidFill>
                  <a:schemeClr val="tx1"/>
                </a:solidFill>
              </a:rPr>
              <a:t>” rules that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require input to have certain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properties.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4040" y="2179320"/>
            <a:ext cx="43815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Invoke rules to create new nodes and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traverse tree.</a:t>
            </a: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b="1">
                <a:solidFill>
                  <a:schemeClr val="tx1"/>
                </a:solidFill>
              </a:rPr>
              <a:t>Logical→Logical: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         JOIN(A,B) to JOIN(B,A)</a:t>
            </a: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b="1">
                <a:solidFill>
                  <a:schemeClr val="tx1"/>
                </a:solidFill>
              </a:rPr>
              <a:t>Logical→Physical: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        JOIN(A,B) to HASH_JOIN(A,B)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166735" y="404304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A2⨝A3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712960" y="404304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solidFill>
                  <a:schemeClr val="tx1"/>
                </a:solidFill>
                <a:sym typeface="+mn-ea"/>
              </a:rPr>
              <a:t>A1⨝A3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30670" y="588327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A1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166735" y="588327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A2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712960" y="5883275"/>
            <a:ext cx="1083310" cy="41719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A3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7109012" y="2931459"/>
            <a:ext cx="1586752" cy="1093694"/>
          </a:xfrm>
          <a:custGeom>
            <a:avLst/>
            <a:gdLst>
              <a:gd name="connsiteX0" fmla="*/ 0 w 1586752"/>
              <a:gd name="connsiteY0" fmla="*/ 1093694 h 1093694"/>
              <a:gd name="connsiteX1" fmla="*/ 1246094 w 1586752"/>
              <a:gd name="connsiteY1" fmla="*/ 376517 h 1093694"/>
              <a:gd name="connsiteX2" fmla="*/ 1550894 w 1586752"/>
              <a:gd name="connsiteY2" fmla="*/ 89647 h 1093694"/>
              <a:gd name="connsiteX3" fmla="*/ 1568823 w 1586752"/>
              <a:gd name="connsiteY3" fmla="*/ 0 h 109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2" h="1093694">
                <a:moveTo>
                  <a:pt x="0" y="1093694"/>
                </a:moveTo>
                <a:cubicBezTo>
                  <a:pt x="493806" y="818776"/>
                  <a:pt x="987612" y="543858"/>
                  <a:pt x="1246094" y="376517"/>
                </a:cubicBezTo>
                <a:cubicBezTo>
                  <a:pt x="1504576" y="209176"/>
                  <a:pt x="1497106" y="152400"/>
                  <a:pt x="1550894" y="89647"/>
                </a:cubicBezTo>
                <a:cubicBezTo>
                  <a:pt x="1604682" y="26894"/>
                  <a:pt x="1586752" y="13447"/>
                  <a:pt x="156882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8721331" y="2928845"/>
            <a:ext cx="1666074" cy="2954430"/>
          </a:xfrm>
          <a:custGeom>
            <a:avLst/>
            <a:gdLst>
              <a:gd name="connsiteX0" fmla="*/ 19257 w 19257"/>
              <a:gd name="connsiteY0" fmla="*/ 2943037 h 2943037"/>
              <a:gd name="connsiteX1" fmla="*/ 1328 w 19257"/>
              <a:gd name="connsiteY1" fmla="*/ 343273 h 2943037"/>
              <a:gd name="connsiteX2" fmla="*/ 1328 w 19257"/>
              <a:gd name="connsiteY2" fmla="*/ 29508 h 2943037"/>
              <a:gd name="connsiteX3" fmla="*/ 1328 w 19257"/>
              <a:gd name="connsiteY3" fmla="*/ 29508 h 29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7" h="2943037">
                <a:moveTo>
                  <a:pt x="19257" y="2943037"/>
                </a:moveTo>
                <a:cubicBezTo>
                  <a:pt x="11786" y="1885949"/>
                  <a:pt x="4316" y="828861"/>
                  <a:pt x="1328" y="343273"/>
                </a:cubicBezTo>
                <a:cubicBezTo>
                  <a:pt x="-1660" y="-142315"/>
                  <a:pt x="1328" y="29508"/>
                  <a:pt x="1328" y="29508"/>
                </a:cubicBezTo>
                <a:lnTo>
                  <a:pt x="1328" y="29508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310418" y="2553634"/>
            <a:ext cx="2488006" cy="448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SM_J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A1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⨝ 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8839200" y="1767480"/>
            <a:ext cx="63138" cy="859179"/>
          </a:xfrm>
          <a:custGeom>
            <a:avLst/>
            <a:gdLst>
              <a:gd name="connsiteX0" fmla="*/ 0 w 63138"/>
              <a:gd name="connsiteY0" fmla="*/ 859179 h 859179"/>
              <a:gd name="connsiteX1" fmla="*/ 53788 w 63138"/>
              <a:gd name="connsiteY1" fmla="*/ 70285 h 859179"/>
              <a:gd name="connsiteX2" fmla="*/ 62753 w 63138"/>
              <a:gd name="connsiteY2" fmla="*/ 88214 h 85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38" h="859179">
                <a:moveTo>
                  <a:pt x="0" y="859179"/>
                </a:moveTo>
                <a:cubicBezTo>
                  <a:pt x="21664" y="528979"/>
                  <a:pt x="43329" y="198779"/>
                  <a:pt x="53788" y="70285"/>
                </a:cubicBezTo>
                <a:cubicBezTo>
                  <a:pt x="64247" y="-58209"/>
                  <a:pt x="63500" y="15002"/>
                  <a:pt x="62753" y="88214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7" idx="0"/>
          </p:cNvCxnSpPr>
          <p:nvPr/>
        </p:nvCxnSpPr>
        <p:spPr>
          <a:xfrm flipH="1" flipV="1">
            <a:off x="6047832" y="5423647"/>
            <a:ext cx="1124493" cy="45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</p:cNvCxnSpPr>
          <p:nvPr/>
        </p:nvCxnSpPr>
        <p:spPr>
          <a:xfrm flipH="1" flipV="1">
            <a:off x="6911788" y="5423647"/>
            <a:ext cx="1796602" cy="45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326363" y="4947639"/>
            <a:ext cx="2006766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SM_J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A1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⨝ 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0"/>
            <a:endCxn id="11" idx="2"/>
          </p:cNvCxnSpPr>
          <p:nvPr/>
        </p:nvCxnSpPr>
        <p:spPr>
          <a:xfrm flipV="1">
            <a:off x="6329746" y="4460240"/>
            <a:ext cx="842579" cy="4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628965" y="4940842"/>
            <a:ext cx="2169459" cy="4482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Hash_J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A1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⨝ 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7" idx="0"/>
          </p:cNvCxnSpPr>
          <p:nvPr/>
        </p:nvCxnSpPr>
        <p:spPr>
          <a:xfrm flipV="1">
            <a:off x="7172325" y="5423647"/>
            <a:ext cx="1380004" cy="459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0"/>
          </p:cNvCxnSpPr>
          <p:nvPr/>
        </p:nvCxnSpPr>
        <p:spPr>
          <a:xfrm flipH="1" flipV="1">
            <a:off x="8552329" y="5395875"/>
            <a:ext cx="156061" cy="48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1" idx="2"/>
          </p:cNvCxnSpPr>
          <p:nvPr/>
        </p:nvCxnSpPr>
        <p:spPr>
          <a:xfrm flipH="1" flipV="1">
            <a:off x="7172325" y="4460240"/>
            <a:ext cx="1541370" cy="480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9250045" y="3219598"/>
            <a:ext cx="2790228" cy="4482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2"/>
                </a:solidFill>
              </a:rPr>
              <a:t>Hash_J</a:t>
            </a:r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A1</a:t>
            </a: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⨝ </a:t>
            </a:r>
            <a:r>
              <a:rPr lang="en-US" altLang="zh-CN" b="1" dirty="0" smtClean="0">
                <a:solidFill>
                  <a:schemeClr val="tx2"/>
                </a:solidFill>
              </a:rPr>
              <a:t>A2</a:t>
            </a:r>
            <a:r>
              <a:rPr lang="zh-CN" altLang="en-US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A3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  <a:endCxn id="9" idx="2"/>
          </p:cNvCxnSpPr>
          <p:nvPr/>
        </p:nvCxnSpPr>
        <p:spPr>
          <a:xfrm flipH="1" flipV="1">
            <a:off x="8969375" y="1829435"/>
            <a:ext cx="1675784" cy="139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511697" y="4082208"/>
            <a:ext cx="2790228" cy="4482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2"/>
                </a:solidFill>
              </a:rPr>
              <a:t>Hash_J</a:t>
            </a:r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A1</a:t>
            </a:r>
            <a:r>
              <a:rPr lang="en-US" altLang="zh-CN" b="1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⨝ </a:t>
            </a:r>
            <a:r>
              <a:rPr lang="en-US" altLang="zh-CN" b="1" dirty="0" smtClean="0">
                <a:solidFill>
                  <a:schemeClr val="tx2"/>
                </a:solidFill>
              </a:rPr>
              <a:t>A2</a:t>
            </a:r>
            <a:r>
              <a:rPr lang="zh-CN" altLang="en-US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A3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293217" y="3025475"/>
            <a:ext cx="2790228" cy="4482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Sort(A1.ID)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44" idx="2"/>
          </p:cNvCxnSpPr>
          <p:nvPr/>
        </p:nvCxnSpPr>
        <p:spPr>
          <a:xfrm flipV="1">
            <a:off x="4906811" y="3473711"/>
            <a:ext cx="781520" cy="60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0"/>
          </p:cNvCxnSpPr>
          <p:nvPr/>
        </p:nvCxnSpPr>
        <p:spPr>
          <a:xfrm flipV="1">
            <a:off x="5688331" y="1829435"/>
            <a:ext cx="3150869" cy="119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11" grpId="0" bldLvl="0" animBg="1"/>
      <p:bldP spid="15" grpId="0"/>
      <p:bldP spid="16" grpId="0"/>
      <p:bldP spid="4" grpId="0" bldLvl="0" animBg="1"/>
      <p:bldP spid="5" grpId="0" bldLvl="0" animBg="1"/>
      <p:bldP spid="7" grpId="0" bldLvl="0" animBg="1"/>
      <p:bldP spid="12" grpId="0" bldLvl="0" animBg="1"/>
      <p:bldP spid="14" grpId="0" bldLvl="0" animBg="1"/>
      <p:bldP spid="13" grpId="0" animBg="1"/>
      <p:bldP spid="17" grpId="0" animBg="1"/>
      <p:bldP spid="18" grpId="0" animBg="1"/>
      <p:bldP spid="19" grpId="0" animBg="1"/>
      <p:bldP spid="25" grpId="0" animBg="1"/>
      <p:bldP spid="28" grpId="0" animBg="1"/>
      <p:bldP spid="40" grpId="0" animBg="1"/>
      <p:bldP spid="40" grpId="1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Background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cs typeface="+mn-cs"/>
              </a:rPr>
              <a:t>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VOLCANO OPTIMIZER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The optimizer needs to enumerate all possible transformations without repeating. </a:t>
            </a:r>
            <a:endParaRPr lang="en-US" altLang="zh-CN" sz="3600" dirty="0" smtClean="0"/>
          </a:p>
          <a:p>
            <a:r>
              <a:rPr lang="en-US" altLang="zh-CN" sz="3600" dirty="0" smtClean="0"/>
              <a:t>Go </a:t>
            </a:r>
            <a:r>
              <a:rPr lang="en-US" altLang="zh-CN" sz="3600" dirty="0"/>
              <a:t>from logical to physical plan as fast as possible, then try alternative plans. 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Use </a:t>
            </a:r>
            <a:r>
              <a:rPr lang="en-US" altLang="zh-CN" sz="2800" dirty="0"/>
              <a:t>a top-down rules engine that performs </a:t>
            </a:r>
            <a:r>
              <a:rPr lang="en-US" altLang="zh-CN" sz="2800" dirty="0" smtClean="0"/>
              <a:t>branch-and-bound </a:t>
            </a:r>
            <a:r>
              <a:rPr lang="en-US" altLang="zh-CN" sz="2800" dirty="0"/>
              <a:t>pruning</a:t>
            </a:r>
            <a:r>
              <a:rPr lang="en-US" altLang="zh-CN" sz="2800" dirty="0" smtClean="0"/>
              <a:t>.</a:t>
            </a:r>
          </a:p>
          <a:p>
            <a:pPr lvl="1"/>
            <a:r>
              <a:rPr lang="en-US" altLang="zh-CN" sz="2800" dirty="0" smtClean="0"/>
              <a:t>Use </a:t>
            </a:r>
            <a:r>
              <a:rPr lang="en-US" altLang="zh-CN" sz="2800" dirty="0" err="1"/>
              <a:t>memoization</a:t>
            </a:r>
            <a:r>
              <a:rPr lang="en-US" altLang="zh-CN" sz="2800" dirty="0"/>
              <a:t> to cache equivalent operators.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VOLCANO OPTIMIZER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2635"/>
            <a:ext cx="10376647" cy="4974328"/>
          </a:xfrm>
        </p:spPr>
        <p:txBody>
          <a:bodyPr/>
          <a:lstStyle/>
          <a:p>
            <a:r>
              <a:rPr lang="en-US" altLang="zh-CN" sz="3600" dirty="0" smtClean="0"/>
              <a:t>Advantages</a:t>
            </a:r>
          </a:p>
          <a:p>
            <a:pPr lvl="1"/>
            <a:r>
              <a:rPr lang="en-US" altLang="zh-CN" sz="2800" dirty="0" smtClean="0"/>
              <a:t>Use </a:t>
            </a:r>
            <a:r>
              <a:rPr lang="en-US" altLang="zh-CN" sz="2800" dirty="0"/>
              <a:t>declarative rules to generate </a:t>
            </a:r>
            <a:r>
              <a:rPr lang="en-US" altLang="zh-CN" sz="2800" dirty="0" smtClean="0"/>
              <a:t>transformations</a:t>
            </a:r>
          </a:p>
          <a:p>
            <a:pPr lvl="1"/>
            <a:r>
              <a:rPr lang="en-US" altLang="zh-CN" sz="2800" dirty="0" smtClean="0"/>
              <a:t>Better </a:t>
            </a:r>
            <a:r>
              <a:rPr lang="en-US" altLang="zh-CN" sz="2800" dirty="0"/>
              <a:t>extensibility with an efficient search </a:t>
            </a:r>
            <a:r>
              <a:rPr lang="en-US" altLang="zh-CN" sz="2800" dirty="0" smtClean="0"/>
              <a:t>engine</a:t>
            </a:r>
          </a:p>
          <a:p>
            <a:pPr lvl="1"/>
            <a:r>
              <a:rPr lang="en-US" altLang="zh-CN" sz="2800" dirty="0" smtClean="0"/>
              <a:t>Reduce </a:t>
            </a:r>
            <a:r>
              <a:rPr lang="en-US" altLang="zh-CN" sz="2800" dirty="0"/>
              <a:t>redundant estimations using </a:t>
            </a:r>
            <a:r>
              <a:rPr lang="en-US" altLang="zh-CN" sz="2800" dirty="0" err="1"/>
              <a:t>memoization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r>
              <a:rPr lang="en-US" altLang="zh-CN" sz="3600" dirty="0" smtClean="0"/>
              <a:t>Disadvantages</a:t>
            </a:r>
          </a:p>
          <a:p>
            <a:pPr lvl="1"/>
            <a:r>
              <a:rPr lang="en-US" altLang="zh-CN" sz="2800" dirty="0" smtClean="0"/>
              <a:t>All </a:t>
            </a:r>
            <a:r>
              <a:rPr lang="en-US" altLang="zh-CN" sz="2800" dirty="0"/>
              <a:t>equivalence classes are completely expanded to generate all possible logical operators before the optimization </a:t>
            </a:r>
            <a:r>
              <a:rPr lang="en-US" altLang="zh-CN" sz="2800" dirty="0" smtClean="0"/>
              <a:t>search</a:t>
            </a:r>
          </a:p>
          <a:p>
            <a:pPr lvl="1"/>
            <a:r>
              <a:rPr lang="en-US" altLang="zh-CN" sz="2800" dirty="0" smtClean="0"/>
              <a:t>Not </a:t>
            </a:r>
            <a:r>
              <a:rPr lang="en-US" altLang="zh-CN" sz="2800" dirty="0"/>
              <a:t>easy to modify predicates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54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FOR YOUR ATTENTION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/>
              <a:t>Query Optimization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6460" y="1219145"/>
            <a:ext cx="10515600" cy="497432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For a given query, find a </a:t>
            </a:r>
            <a:r>
              <a:rPr lang="zh-CN" altLang="en-US" sz="3600" b="1" u="sng" dirty="0">
                <a:solidFill>
                  <a:srgbClr val="FF0000"/>
                </a:solidFill>
              </a:rPr>
              <a:t>correct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zh-CN" altLang="en-US" sz="3600" dirty="0"/>
              <a:t>execution plan that has the lowest "</a:t>
            </a:r>
            <a:r>
              <a:rPr lang="zh-CN" altLang="en-US" sz="3600" b="1" u="sng" dirty="0">
                <a:solidFill>
                  <a:srgbClr val="FF0000"/>
                </a:solidFill>
              </a:rPr>
              <a:t>cost</a:t>
            </a:r>
            <a:r>
              <a:rPr lang="zh-CN" altLang="en-US" sz="3600" dirty="0"/>
              <a:t>".</a:t>
            </a:r>
          </a:p>
          <a:p>
            <a:endParaRPr lang="zh-CN" altLang="en-US" sz="3600" dirty="0"/>
          </a:p>
          <a:p>
            <a:r>
              <a:rPr lang="zh-CN" altLang="en-US" sz="3600" dirty="0"/>
              <a:t>This is the part of a DBMS that is the hardest to implement well (proven to be NP-Complete).</a:t>
            </a:r>
          </a:p>
          <a:p>
            <a:endParaRPr lang="zh-CN" altLang="en-US" sz="3600" dirty="0"/>
          </a:p>
          <a:p>
            <a:r>
              <a:rPr lang="zh-CN" altLang="en-US" sz="3600" dirty="0"/>
              <a:t>No optimizer truly produces the "optimal" plan</a:t>
            </a:r>
          </a:p>
          <a:p>
            <a:pPr lvl="1"/>
            <a:r>
              <a:rPr lang="zh-CN" altLang="en-US" sz="2800" dirty="0"/>
              <a:t>Use </a:t>
            </a:r>
            <a:r>
              <a:rPr lang="zh-CN" altLang="en-US" sz="2800" dirty="0">
                <a:solidFill>
                  <a:srgbClr val="FF0000"/>
                </a:solidFill>
              </a:rPr>
              <a:t>estimation</a:t>
            </a:r>
            <a:r>
              <a:rPr lang="zh-CN" altLang="en-US" sz="2800" dirty="0"/>
              <a:t> techniques to </a:t>
            </a:r>
            <a:r>
              <a:rPr lang="zh-CN" altLang="en-US" sz="2800" dirty="0">
                <a:solidFill>
                  <a:srgbClr val="FF0000"/>
                </a:solidFill>
              </a:rPr>
              <a:t>guess</a:t>
            </a:r>
            <a:r>
              <a:rPr lang="zh-CN" altLang="en-US" sz="2800" dirty="0"/>
              <a:t> real plan cost.</a:t>
            </a:r>
          </a:p>
          <a:p>
            <a:pPr lvl="1"/>
            <a:r>
              <a:rPr lang="zh-CN" altLang="en-US" sz="2800" dirty="0"/>
              <a:t>Use </a:t>
            </a:r>
            <a:r>
              <a:rPr lang="zh-CN" altLang="en-US" sz="2800" dirty="0">
                <a:solidFill>
                  <a:srgbClr val="FF0000"/>
                </a:solidFill>
              </a:rPr>
              <a:t>heuristics</a:t>
            </a:r>
            <a:r>
              <a:rPr lang="zh-CN" altLang="en-US" sz="2800" dirty="0"/>
              <a:t> to limit the search space.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/>
              <a:t>Architecture Overview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2" y="1077430"/>
            <a:ext cx="11167315" cy="49743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/>
              <a:t>Logical VS. Physical Plans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6460" y="1219145"/>
            <a:ext cx="10515600" cy="497432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The optimizer generates a mapping of a logical algebra expression to the optimal equivalent physical algebra expression.</a:t>
            </a:r>
          </a:p>
          <a:p>
            <a:endParaRPr lang="zh-CN" altLang="en-US" sz="3600" dirty="0"/>
          </a:p>
          <a:p>
            <a:r>
              <a:rPr lang="zh-CN" altLang="en-US" sz="3600" dirty="0"/>
              <a:t>Physical operators define a specific execution strategy using a particular access path.</a:t>
            </a:r>
          </a:p>
          <a:p>
            <a:pPr lvl="1"/>
            <a:r>
              <a:rPr lang="zh-CN" altLang="en-US" sz="2800" dirty="0"/>
              <a:t>They can depend on the physical format of the data that they process (i.e., sorting, compression).</a:t>
            </a:r>
          </a:p>
          <a:p>
            <a:pPr lvl="1"/>
            <a:r>
              <a:rPr lang="zh-CN" altLang="en-US" sz="2800" dirty="0"/>
              <a:t>Not always a 1:1 mapping from logical to physical.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Relational Algebra Equivalences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6460" y="1219145"/>
            <a:ext cx="10515600" cy="497432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Two relational algebra expressions are said to be equivalent if on every legal database instance the two expressions generate the same set of tuples.</a:t>
            </a:r>
          </a:p>
          <a:p>
            <a:endParaRPr lang="zh-CN" altLang="en-US" sz="3600" dirty="0"/>
          </a:p>
          <a:p>
            <a:r>
              <a:rPr lang="zh-CN" altLang="en-US" sz="3600" dirty="0"/>
              <a:t>Example: (A ⨝ (B ⨝ C)) = (B ⨝ (A ⨝ C))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5360" y="182246"/>
            <a:ext cx="10515600" cy="895184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Cost Estimation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86460" y="1219145"/>
            <a:ext cx="10515600" cy="497432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Generate an estimate of the cost of executing a plan for the current state of the database.</a:t>
            </a:r>
          </a:p>
          <a:p>
            <a:pPr lvl="1"/>
            <a:r>
              <a:rPr lang="zh-CN" altLang="en-US" sz="3000" dirty="0"/>
              <a:t>Interactions with other work in DBMS</a:t>
            </a:r>
          </a:p>
          <a:p>
            <a:pPr lvl="1"/>
            <a:r>
              <a:rPr lang="zh-CN" altLang="en-US" sz="3000" dirty="0"/>
              <a:t>Size of intermediate results</a:t>
            </a:r>
          </a:p>
          <a:p>
            <a:pPr lvl="1"/>
            <a:r>
              <a:rPr lang="zh-CN" altLang="en-US" sz="3000" dirty="0"/>
              <a:t>Choices of algorithms, access methods</a:t>
            </a:r>
          </a:p>
          <a:p>
            <a:pPr lvl="1"/>
            <a:r>
              <a:rPr lang="zh-CN" altLang="en-US" sz="3000" dirty="0"/>
              <a:t>Resource utilization (CPU, I/O, network)</a:t>
            </a:r>
          </a:p>
          <a:p>
            <a:pPr lvl="1"/>
            <a:r>
              <a:rPr lang="zh-CN" altLang="en-US" sz="3000" dirty="0"/>
              <a:t>Data properties (skew, order, placement)</a:t>
            </a:r>
            <a:endParaRPr lang="zh-CN" altLang="en-US" sz="3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1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11*i*1"/>
  <p:tag name="KSO_WM_TEMPLATE_CATEGORY" val="custom"/>
  <p:tag name="KSO_WM_TEMPLATE_INDEX" val="160485"/>
  <p:tag name="KSO_WM_UNIT_INDEX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1_1"/>
  <p:tag name="KSO_WM_UNIT_ID" val="custom160485_11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9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 YOU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29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FOR YOUR ATTEN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11*i*7"/>
  <p:tag name="KSO_WM_TEMPLATE_CATEGORY" val="custom"/>
  <p:tag name="KSO_WM_TEMPLATE_INDEX" val="160485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2_1"/>
  <p:tag name="KSO_WM_UNIT_ID" val="custom160485_11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11*i*13"/>
  <p:tag name="KSO_WM_TEMPLATE_CATEGORY" val="custom"/>
  <p:tag name="KSO_WM_TEMPLATE_INDEX" val="160485"/>
  <p:tag name="KSO_WM_UNIT_INDEX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3_1"/>
  <p:tag name="KSO_WM_UNIT_ID" val="custom160485_11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11*i*19"/>
  <p:tag name="KSO_WM_TEMPLATE_CATEGORY" val="custom"/>
  <p:tag name="KSO_WM_TEMPLATE_INDEX" val="160485"/>
  <p:tag name="KSO_WM_UNIT_INDEX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4_1"/>
  <p:tag name="KSO_WM_UNIT_ID" val="custom160485_11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6_1"/>
  <p:tag name="KSO_WM_UNIT_ID" val="custom160485_11*l_h_f*1_6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3"/>
  <p:tag name="KSO_WM_UNIT_ID" val="custom160485_11*l_i*1_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4"/>
  <p:tag name="KSO_WM_UNIT_ID" val="custom160485_11*l_i*1_1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5"/>
  <p:tag name="KSO_WM_UNIT_ID" val="custom160485_11*l_i*1_15"/>
  <p:tag name="KSO_WM_UNIT_CLEAR" val="1"/>
  <p:tag name="KSO_WM_UNIT_LAYERLEVEL" val="1_1"/>
  <p:tag name="KSO_WM_DIAGRAM_GROUP_CODE" val="l1-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6"/>
  <p:tag name="KSO_WM_UNIT_ID" val="custom160485_11*l_i*1_16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7"/>
  <p:tag name="KSO_WM_UNIT_ID" val="custom160485_11*l_i*1_17"/>
  <p:tag name="KSO_WM_UNIT_CLEAR" val="1"/>
  <p:tag name="KSO_WM_UNIT_LAYERLEVEL" val="1_1"/>
  <p:tag name="KSO_WM_DIAGRAM_GROUP_CODE" val="l1-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8"/>
  <p:tag name="KSO_WM_UNIT_ID" val="custom160485_11*l_i*1_18"/>
  <p:tag name="KSO_WM_UNIT_CLEAR" val="1"/>
  <p:tag name="KSO_WM_UNIT_LAYERLEVEL" val="1_1"/>
  <p:tag name="KSO_WM_DIAGRAM_GROUP_CODE" val="l1-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9"/>
  <p:tag name="KSO_WM_UNIT_ID" val="custom160485_11*l_i*1_19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0"/>
  <p:tag name="KSO_WM_UNIT_ID" val="custom160485_11*l_i*1_20"/>
  <p:tag name="KSO_WM_UNIT_CLEAR" val="1"/>
  <p:tag name="KSO_WM_UNIT_LAYERLEVEL" val="1_1"/>
  <p:tag name="KSO_WM_DIAGRAM_GROUP_CODE" val="l1-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1"/>
  <p:tag name="KSO_WM_UNIT_ID" val="custom160485_11*l_i*1_21"/>
  <p:tag name="KSO_WM_UNIT_CLEAR" val="1"/>
  <p:tag name="KSO_WM_UNIT_LAYERLEVEL" val="1_1"/>
  <p:tag name="KSO_WM_DIAGRAM_GROUP_CODE" val="l1-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2"/>
  <p:tag name="KSO_WM_UNIT_ID" val="custom160485_11*l_i*1_22"/>
  <p:tag name="KSO_WM_UNIT_CLEAR" val="1"/>
  <p:tag name="KSO_WM_UNIT_LAYERLEVEL" val="1_1"/>
  <p:tag name="KSO_WM_DIAGRAM_GROUP_CODE" val="l1-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3"/>
  <p:tag name="KSO_WM_UNIT_ID" val="custom160485_11*l_i*1_23"/>
  <p:tag name="KSO_WM_UNIT_CLEAR" val="1"/>
  <p:tag name="KSO_WM_UNIT_LAYERLEVEL" val="1_1"/>
  <p:tag name="KSO_WM_DIAGRAM_GROUP_CODE" val="l1-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7"/>
  <p:tag name="KSO_WM_UNIT_ID" val="custom160485_11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8"/>
  <p:tag name="KSO_WM_UNIT_ID" val="custom160485_11*l_i*1_8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5"/>
  <p:tag name="KSO_WM_UNIT_ID" val="custom160485_11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6"/>
  <p:tag name="KSO_WM_UNIT_ID" val="custom160485_11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3"/>
  <p:tag name="KSO_WM_UNIT_ID" val="custom160485_11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4"/>
  <p:tag name="KSO_WM_UNIT_ID" val="custom160485_11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"/>
  <p:tag name="KSO_WM_UNIT_ID" val="custom160485_11*l_i*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"/>
  <p:tag name="KSO_WM_UNIT_ID" val="custom160485_11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heme/theme1.xml><?xml version="1.0" encoding="utf-8"?>
<a:theme xmlns:a="http://schemas.openxmlformats.org/drawingml/2006/main" name="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2638</Words>
  <Application>Microsoft Office PowerPoint</Application>
  <PresentationFormat>宽屏</PresentationFormat>
  <Paragraphs>423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等线</vt:lpstr>
      <vt:lpstr>黑体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1_Office 主题</vt:lpstr>
      <vt:lpstr>Query Optimizer</vt:lpstr>
      <vt:lpstr>Topic</vt:lpstr>
      <vt:lpstr>PowerPoint 演示文稿</vt:lpstr>
      <vt:lpstr>Background</vt:lpstr>
      <vt:lpstr>Query Optimization</vt:lpstr>
      <vt:lpstr>Architecture Overview</vt:lpstr>
      <vt:lpstr>Logical VS. Physical Plans</vt:lpstr>
      <vt:lpstr>Relational Algebra Equivalences</vt:lpstr>
      <vt:lpstr>Cost Estimation</vt:lpstr>
      <vt:lpstr>Design Decisions</vt:lpstr>
      <vt:lpstr>Optimization Granularity </vt:lpstr>
      <vt:lpstr>Optimization Timing</vt:lpstr>
      <vt:lpstr>Prepared Statements</vt:lpstr>
      <vt:lpstr>Prepared Statements</vt:lpstr>
      <vt:lpstr>Plan Stability</vt:lpstr>
      <vt:lpstr>Optimizer Search Strategies</vt:lpstr>
      <vt:lpstr>Optimizer Search Strategies</vt:lpstr>
      <vt:lpstr>Heuristics-Based Optimization</vt:lpstr>
      <vt:lpstr>Example Database</vt:lpstr>
      <vt:lpstr>INGRES Optimizer</vt:lpstr>
      <vt:lpstr>Heuristics-Based Optimization</vt:lpstr>
      <vt:lpstr>Heuristics + Cost-based Join Search</vt:lpstr>
      <vt:lpstr>System R Optimizer</vt:lpstr>
      <vt:lpstr>System R Optimizer</vt:lpstr>
      <vt:lpstr>Heuristics + Cost-based Join Search</vt:lpstr>
      <vt:lpstr>Randomized Algorithms</vt:lpstr>
      <vt:lpstr>Simulated Annealing</vt:lpstr>
      <vt:lpstr>Postgres Optimizer</vt:lpstr>
      <vt:lpstr>Postgres Optimizer</vt:lpstr>
      <vt:lpstr>Randomized Algorithms</vt:lpstr>
      <vt:lpstr>OBSERVATION</vt:lpstr>
      <vt:lpstr>Optimizer Generators</vt:lpstr>
      <vt:lpstr>Stratified Search</vt:lpstr>
      <vt:lpstr>STARBURST OPTIMIZER</vt:lpstr>
      <vt:lpstr>STARBURST OPTIMIZER</vt:lpstr>
      <vt:lpstr>Unified Search</vt:lpstr>
      <vt:lpstr>VOLCANO OPTIMIZER</vt:lpstr>
      <vt:lpstr>TOP-DOWN VS. BOTTOM-UP</vt:lpstr>
      <vt:lpstr>VOLCANO Optimizer</vt:lpstr>
      <vt:lpstr>VOLCANO OPTIMIZER</vt:lpstr>
      <vt:lpstr>VOLCANO OPTIMIZER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Optimizer</dc:title>
  <dc:creator>段惠超</dc:creator>
  <cp:lastModifiedBy>段 惠超</cp:lastModifiedBy>
  <cp:revision>75</cp:revision>
  <dcterms:created xsi:type="dcterms:W3CDTF">2015-05-05T08:02:00Z</dcterms:created>
  <dcterms:modified xsi:type="dcterms:W3CDTF">2018-06-27T03:48:03Z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