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1" r:id="rId2"/>
    <p:sldId id="263" r:id="rId3"/>
    <p:sldId id="265" r:id="rId4"/>
    <p:sldId id="267" r:id="rId5"/>
    <p:sldId id="268" r:id="rId6"/>
    <p:sldId id="269" r:id="rId7"/>
    <p:sldId id="272" r:id="rId8"/>
    <p:sldId id="319" r:id="rId9"/>
    <p:sldId id="270" r:id="rId10"/>
    <p:sldId id="298" r:id="rId11"/>
    <p:sldId id="297" r:id="rId12"/>
    <p:sldId id="299" r:id="rId13"/>
    <p:sldId id="300" r:id="rId14"/>
    <p:sldId id="301" r:id="rId15"/>
    <p:sldId id="302" r:id="rId16"/>
    <p:sldId id="305" r:id="rId17"/>
    <p:sldId id="308" r:id="rId18"/>
    <p:sldId id="310" r:id="rId19"/>
    <p:sldId id="320" r:id="rId20"/>
    <p:sldId id="313" r:id="rId21"/>
    <p:sldId id="316" r:id="rId22"/>
    <p:sldId id="317" r:id="rId23"/>
    <p:sldId id="318" r:id="rId24"/>
    <p:sldId id="259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816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baseline="0">
                <a:ea typeface="微软雅黑"/>
              </a:defRPr>
            </a:pPr>
            <a:r>
              <a:rPr lang="zh-CN" sz="2000" baseline="0" dirty="0" smtClean="0">
                <a:ea typeface="微软雅黑"/>
              </a:rPr>
              <a:t>满载事务</a:t>
            </a:r>
            <a:r>
              <a:rPr lang="zh-CN" altLang="en-US" sz="2000" baseline="0" dirty="0" smtClean="0">
                <a:ea typeface="微软雅黑"/>
              </a:rPr>
              <a:t>处理资源</a:t>
            </a:r>
            <a:r>
              <a:rPr lang="zh-CN" sz="2000" baseline="0" dirty="0" smtClean="0">
                <a:ea typeface="微软雅黑"/>
              </a:rPr>
              <a:t>利用率</a:t>
            </a:r>
            <a:endParaRPr lang="zh-CN" sz="2000" baseline="0" dirty="0">
              <a:ea typeface="微软雅黑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Usage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c:spPr>
          <c:invertIfNegative val="1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工作表1!$A$2:$A$3</c:f>
              <c:strCache>
                <c:ptCount val="2"/>
                <c:pt idx="0">
                  <c:v>MySQL 5.7(InnoDB)</c:v>
                </c:pt>
                <c:pt idx="1">
                  <c:v>X-DB(X-Engine)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35.0</c:v>
                </c:pt>
                <c:pt idx="1">
                  <c:v>95.0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Idle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/>
          </c:spPr>
          <c:invertIfNegative val="0"/>
          <c:cat>
            <c:strRef>
              <c:f>工作表1!$A$2:$A$3</c:f>
              <c:strCache>
                <c:ptCount val="2"/>
                <c:pt idx="0">
                  <c:v>MySQL 5.7(InnoDB)</c:v>
                </c:pt>
                <c:pt idx="1">
                  <c:v>X-DB(X-Engine)</c:v>
                </c:pt>
              </c:strCache>
            </c:strRef>
          </c:cat>
          <c:val>
            <c:numRef>
              <c:f>工作表1!$C$2:$C$3</c:f>
              <c:numCache>
                <c:formatCode>General</c:formatCode>
                <c:ptCount val="2"/>
                <c:pt idx="0">
                  <c:v>65.0</c:v>
                </c:pt>
                <c:pt idx="1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34119272"/>
        <c:axId val="-2121303096"/>
      </c:barChart>
      <c:catAx>
        <c:axId val="-20341192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zh-CN"/>
          </a:p>
        </c:txPr>
        <c:crossAx val="-2121303096"/>
        <c:crosses val="autoZero"/>
        <c:auto val="1"/>
        <c:lblAlgn val="ctr"/>
        <c:lblOffset val="100"/>
        <c:noMultiLvlLbl val="0"/>
      </c:catAx>
      <c:valAx>
        <c:axId val="-2121303096"/>
        <c:scaling>
          <c:orientation val="minMax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spPr>
          <a:ln w="9525">
            <a:noFill/>
          </a:ln>
        </c:spPr>
        <c:crossAx val="-2034119272"/>
        <c:crosses val="autoZero"/>
        <c:crossBetween val="between"/>
      </c:valAx>
      <c:spPr>
        <a:effectLst/>
      </c:spPr>
    </c:plotArea>
    <c:legend>
      <c:legendPos val="b"/>
      <c:layout/>
      <c:overlay val="0"/>
      <c:txPr>
        <a:bodyPr/>
        <a:lstStyle/>
        <a:p>
          <a:pPr rtl="0">
            <a:defRPr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zh-CN" altLang="en-US" sz="2000" dirty="0" smtClean="0"/>
              <a:t>事务处理能力</a:t>
            </a:r>
            <a:endParaRPr lang="zh-CN" altLang="en-US" sz="2000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单核处理能力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工作表1!$A$2:$A$3</c:f>
              <c:strCache>
                <c:ptCount val="2"/>
                <c:pt idx="0">
                  <c:v>MySQL5.7(InnoDB)</c:v>
                </c:pt>
                <c:pt idx="1">
                  <c:v>X-DB(X-Engine)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5000.0</c:v>
                </c:pt>
                <c:pt idx="1">
                  <c:v>15000.0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单机处理能力</c:v>
                </c:pt>
              </c:strCache>
            </c:strRef>
          </c:tx>
          <c:spPr>
            <a:solidFill>
              <a:schemeClr val="accent2"/>
            </a:solidFill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工作表1!$A$2:$A$3</c:f>
              <c:strCache>
                <c:ptCount val="2"/>
                <c:pt idx="0">
                  <c:v>MySQL5.7(InnoDB)</c:v>
                </c:pt>
                <c:pt idx="1">
                  <c:v>X-DB(X-Engine)</c:v>
                </c:pt>
              </c:strCache>
            </c:strRef>
          </c:cat>
          <c:val>
            <c:numRef>
              <c:f>工作表1!$C$2:$C$3</c:f>
              <c:numCache>
                <c:formatCode>General</c:formatCode>
                <c:ptCount val="2"/>
                <c:pt idx="0">
                  <c:v>110000.0</c:v>
                </c:pt>
                <c:pt idx="1">
                  <c:v>650000.0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137901048"/>
        <c:axId val="-2137987656"/>
      </c:barChart>
      <c:catAx>
        <c:axId val="-213790104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zh-CN"/>
          </a:p>
        </c:txPr>
        <c:crossAx val="-2137987656"/>
        <c:crosses val="autoZero"/>
        <c:auto val="1"/>
        <c:lblAlgn val="ctr"/>
        <c:lblOffset val="100"/>
        <c:noMultiLvlLbl val="0"/>
      </c:catAx>
      <c:valAx>
        <c:axId val="-213798765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37901048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E0443-6F86-49AE-A21C-094777B3DAFB}" type="datetimeFigureOut">
              <a:rPr lang="zh-CN" altLang="en-US" smtClean="0"/>
              <a:t>17/11/29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AFEA9-81D7-4C73-AB06-5C39978CE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942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A5810-E92D-4AD1-8E6F-741845DAA12A}" type="datetimeFigureOut">
              <a:rPr lang="zh-CN" altLang="en-US" smtClean="0"/>
              <a:t>17/11/29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F13F6-121F-4F97-817E-AF6E8B1F2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463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E:\工作\BDTC招商方案美化需求\BJ-4比3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7920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5259070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 eaLnBrk="1" latinLnBrk="0" hangingPunct="1">
              <a:defRPr sz="2000" b="1" u="none" strike="noStrike" kern="1200" cap="none" spc="0" normalizeH="0" baseline="0">
                <a:solidFill>
                  <a:schemeClr val="bg1"/>
                </a:solidFill>
                <a:uFillTx/>
                <a:ea typeface="宋体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916832"/>
            <a:ext cx="7886712" cy="317780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611565" y="908730"/>
            <a:ext cx="7929563" cy="77030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12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E:\工作\BDTC招商方案美化需求\BJ-4比3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780938"/>
            <a:ext cx="7772400" cy="8219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单击此处编辑结束语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eg"/><Relationship Id="rId6" Type="http://schemas.openxmlformats.org/officeDocument/2006/relationships/image" Target="../media/image2.png"/><Relationship Id="rId7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E:\BDTC招商方案美化需求\1600X120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9"/>
            <a:ext cx="9144000" cy="68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BDTC招商方案美化需求\BDTC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8" y="218156"/>
            <a:ext cx="2838722" cy="25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E:\BDTC招商方案美化需求\20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47049"/>
            <a:ext cx="9144000" cy="11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dos.csail.mit.edu/papers/masstree:eurosys12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296144"/>
          </a:xfrm>
        </p:spPr>
        <p:txBody>
          <a:bodyPr/>
          <a:lstStyle/>
          <a:p>
            <a:r>
              <a:rPr kumimoji="1" lang="en-US" altLang="zh-CN" dirty="0" smtClean="0"/>
              <a:t>X-DB</a:t>
            </a:r>
            <a:br>
              <a:rPr kumimoji="1" lang="en-US" altLang="zh-CN" dirty="0" smtClean="0"/>
            </a:br>
            <a:r>
              <a:rPr kumimoji="1" lang="zh-CN" altLang="en-US" sz="3200" dirty="0" smtClean="0"/>
              <a:t>阿里巴巴新一代自研分布式关系型数据库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581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0" y="0"/>
            <a:ext cx="5184576" cy="64807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u="none" strike="noStrike" kern="1200" cap="none" spc="0" normalizeH="0" baseline="0">
                <a:solidFill>
                  <a:schemeClr val="bg1"/>
                </a:solidFill>
                <a:uFillTx/>
                <a:latin typeface="+mj-lt"/>
                <a:ea typeface="宋体" charset="0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X-DB </a:t>
            </a:r>
            <a:r>
              <a:rPr lang="en-US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整体架构</a:t>
            </a:r>
            <a:endParaRPr lang="en-US" altLang="zh-CN" sz="32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7193" y="3023092"/>
            <a:ext cx="2136404" cy="234949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57193" y="2573336"/>
            <a:ext cx="2136404" cy="3412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 smtClean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rPr>
              <a:t>AZ1</a:t>
            </a:r>
            <a:endParaRPr kumimoji="0" lang="en-US" altLang="zh-CN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58359" y="3023092"/>
            <a:ext cx="2136404" cy="2349499"/>
          </a:xfrm>
          <a:prstGeom prst="rect">
            <a:avLst/>
          </a:prstGeom>
          <a:solidFill>
            <a:srgbClr val="EEECE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97625" y="3023092"/>
            <a:ext cx="2136404" cy="2349499"/>
          </a:xfrm>
          <a:prstGeom prst="rect">
            <a:avLst/>
          </a:prstGeom>
          <a:solidFill>
            <a:srgbClr val="EEECE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7193" y="5541400"/>
            <a:ext cx="2136404" cy="61338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PANGU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58359" y="5541400"/>
            <a:ext cx="2136404" cy="61338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PANGU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97625" y="5541400"/>
            <a:ext cx="2136404" cy="61338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PANGU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9838" y="2573326"/>
            <a:ext cx="2451100" cy="3778410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22887" y="2573326"/>
            <a:ext cx="2451100" cy="3778410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35936" y="2573326"/>
            <a:ext cx="2451100" cy="3778410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522537" y="1119346"/>
            <a:ext cx="1148044" cy="635585"/>
            <a:chOff x="756958" y="412164"/>
            <a:chExt cx="1148044" cy="635585"/>
          </a:xfrm>
        </p:grpSpPr>
        <p:sp>
          <p:nvSpPr>
            <p:cNvPr id="19" name="矩形 18"/>
            <p:cNvSpPr/>
            <p:nvPr/>
          </p:nvSpPr>
          <p:spPr>
            <a:xfrm>
              <a:off x="756958" y="412164"/>
              <a:ext cx="1148044" cy="368886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App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56958" y="781050"/>
              <a:ext cx="1148044" cy="2666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XDriver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1" name="左右箭头 20"/>
          <p:cNvSpPr/>
          <p:nvPr/>
        </p:nvSpPr>
        <p:spPr>
          <a:xfrm rot="5400000">
            <a:off x="4305370" y="1943069"/>
            <a:ext cx="457197" cy="384548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95538" y="966936"/>
            <a:ext cx="8280400" cy="90170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95538" y="2402036"/>
            <a:ext cx="8280400" cy="40513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458359" y="2573336"/>
            <a:ext cx="2136404" cy="3412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 smtClean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rPr>
              <a:t>AZ2</a:t>
            </a:r>
            <a:endParaRPr kumimoji="0" lang="en-US" altLang="zh-CN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297625" y="2573336"/>
            <a:ext cx="2136404" cy="3412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 smtClean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rPr>
              <a:t>AZ3</a:t>
            </a:r>
            <a:endParaRPr kumimoji="0" lang="en-US" altLang="zh-CN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1895967" y="1119346"/>
            <a:ext cx="1148044" cy="635585"/>
            <a:chOff x="756958" y="412164"/>
            <a:chExt cx="1148044" cy="635585"/>
          </a:xfrm>
        </p:grpSpPr>
        <p:sp>
          <p:nvSpPr>
            <p:cNvPr id="27" name="矩形 26"/>
            <p:cNvSpPr/>
            <p:nvPr/>
          </p:nvSpPr>
          <p:spPr>
            <a:xfrm>
              <a:off x="756958" y="412164"/>
              <a:ext cx="1148044" cy="368886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App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56958" y="781050"/>
              <a:ext cx="1148044" cy="2666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XDriver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9" name="组 28"/>
          <p:cNvGrpSpPr/>
          <p:nvPr/>
        </p:nvGrpSpPr>
        <p:grpSpPr>
          <a:xfrm>
            <a:off x="3269400" y="1119346"/>
            <a:ext cx="1148044" cy="635585"/>
            <a:chOff x="756958" y="412164"/>
            <a:chExt cx="1148044" cy="635585"/>
          </a:xfrm>
        </p:grpSpPr>
        <p:sp>
          <p:nvSpPr>
            <p:cNvPr id="30" name="矩形 29"/>
            <p:cNvSpPr/>
            <p:nvPr/>
          </p:nvSpPr>
          <p:spPr>
            <a:xfrm>
              <a:off x="756958" y="412164"/>
              <a:ext cx="1148044" cy="368886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App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756958" y="781050"/>
              <a:ext cx="1148044" cy="2666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XDriver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2" name="组 31"/>
          <p:cNvGrpSpPr/>
          <p:nvPr/>
        </p:nvGrpSpPr>
        <p:grpSpPr>
          <a:xfrm>
            <a:off x="4642830" y="1119346"/>
            <a:ext cx="1148044" cy="635585"/>
            <a:chOff x="756958" y="412164"/>
            <a:chExt cx="1148044" cy="635585"/>
          </a:xfrm>
        </p:grpSpPr>
        <p:sp>
          <p:nvSpPr>
            <p:cNvPr id="33" name="矩形 32"/>
            <p:cNvSpPr/>
            <p:nvPr/>
          </p:nvSpPr>
          <p:spPr>
            <a:xfrm>
              <a:off x="756958" y="412164"/>
              <a:ext cx="1148044" cy="368886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App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756958" y="781050"/>
              <a:ext cx="1148044" cy="2666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XDriver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6016260" y="1119346"/>
            <a:ext cx="1148044" cy="635585"/>
            <a:chOff x="756958" y="412164"/>
            <a:chExt cx="1148044" cy="635585"/>
          </a:xfrm>
        </p:grpSpPr>
        <p:sp>
          <p:nvSpPr>
            <p:cNvPr id="36" name="矩形 35"/>
            <p:cNvSpPr/>
            <p:nvPr/>
          </p:nvSpPr>
          <p:spPr>
            <a:xfrm>
              <a:off x="756958" y="412164"/>
              <a:ext cx="1148044" cy="368886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App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756958" y="781050"/>
              <a:ext cx="1148044" cy="2666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XDriver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8" name="组 37"/>
          <p:cNvGrpSpPr/>
          <p:nvPr/>
        </p:nvGrpSpPr>
        <p:grpSpPr>
          <a:xfrm>
            <a:off x="7389693" y="1119346"/>
            <a:ext cx="1148044" cy="635585"/>
            <a:chOff x="756958" y="412164"/>
            <a:chExt cx="1148044" cy="635585"/>
          </a:xfrm>
        </p:grpSpPr>
        <p:sp>
          <p:nvSpPr>
            <p:cNvPr id="39" name="矩形 38"/>
            <p:cNvSpPr/>
            <p:nvPr/>
          </p:nvSpPr>
          <p:spPr>
            <a:xfrm>
              <a:off x="756958" y="412164"/>
              <a:ext cx="1148044" cy="368886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App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56958" y="781050"/>
              <a:ext cx="1148044" cy="2666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XDriver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1" name="组 40"/>
          <p:cNvGrpSpPr/>
          <p:nvPr/>
        </p:nvGrpSpPr>
        <p:grpSpPr>
          <a:xfrm>
            <a:off x="791465" y="3319520"/>
            <a:ext cx="903923" cy="719695"/>
            <a:chOff x="1587500" y="3153804"/>
            <a:chExt cx="903923" cy="719695"/>
          </a:xfrm>
        </p:grpSpPr>
        <p:sp>
          <p:nvSpPr>
            <p:cNvPr id="42" name="矩形 41"/>
            <p:cNvSpPr/>
            <p:nvPr/>
          </p:nvSpPr>
          <p:spPr>
            <a:xfrm>
              <a:off x="1587500" y="3153804"/>
              <a:ext cx="903923" cy="719695"/>
            </a:xfrm>
            <a:prstGeom prst="rect">
              <a:avLst/>
            </a:prstGeom>
            <a:noFill/>
            <a:ln w="12700" cap="flat" cmpd="sng" algn="ctr">
              <a:solidFill>
                <a:srgbClr val="632523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zh-CN" sz="1200" dirty="0" smtClean="0">
                <a:solidFill>
                  <a:schemeClr val="tx2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694144" y="3230004"/>
              <a:ext cx="310645" cy="27533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066478" y="3230004"/>
              <a:ext cx="310645" cy="275330"/>
            </a:xfrm>
            <a:prstGeom prst="rect">
              <a:avLst/>
            </a:prstGeom>
            <a:solidFill>
              <a:srgbClr val="40315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694144" y="3547504"/>
              <a:ext cx="310645" cy="275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066478" y="3547504"/>
              <a:ext cx="310645" cy="27533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47" name="组 46"/>
          <p:cNvGrpSpPr/>
          <p:nvPr/>
        </p:nvGrpSpPr>
        <p:grpSpPr>
          <a:xfrm>
            <a:off x="1805241" y="4352923"/>
            <a:ext cx="903923" cy="719695"/>
            <a:chOff x="1587500" y="3153804"/>
            <a:chExt cx="903923" cy="719695"/>
          </a:xfrm>
        </p:grpSpPr>
        <p:sp>
          <p:nvSpPr>
            <p:cNvPr id="48" name="矩形 47"/>
            <p:cNvSpPr/>
            <p:nvPr/>
          </p:nvSpPr>
          <p:spPr>
            <a:xfrm>
              <a:off x="1587500" y="3153804"/>
              <a:ext cx="903923" cy="719695"/>
            </a:xfrm>
            <a:prstGeom prst="rect">
              <a:avLst/>
            </a:prstGeom>
            <a:noFill/>
            <a:ln w="12700" cap="flat" cmpd="sng" algn="ctr">
              <a:solidFill>
                <a:srgbClr val="632523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zh-CN" sz="1200" dirty="0" smtClean="0">
                <a:solidFill>
                  <a:schemeClr val="tx2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694144" y="3230004"/>
              <a:ext cx="310645" cy="27533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066478" y="3230004"/>
              <a:ext cx="310645" cy="27533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694144" y="3547504"/>
              <a:ext cx="310645" cy="27533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066478" y="3547504"/>
              <a:ext cx="310645" cy="275330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53" name="组 52"/>
          <p:cNvGrpSpPr/>
          <p:nvPr/>
        </p:nvGrpSpPr>
        <p:grpSpPr>
          <a:xfrm>
            <a:off x="3513524" y="3319520"/>
            <a:ext cx="903923" cy="719695"/>
            <a:chOff x="1587500" y="3153804"/>
            <a:chExt cx="903923" cy="719695"/>
          </a:xfrm>
        </p:grpSpPr>
        <p:sp>
          <p:nvSpPr>
            <p:cNvPr id="54" name="矩形 53"/>
            <p:cNvSpPr/>
            <p:nvPr/>
          </p:nvSpPr>
          <p:spPr>
            <a:xfrm>
              <a:off x="1587500" y="3153804"/>
              <a:ext cx="903923" cy="719695"/>
            </a:xfrm>
            <a:prstGeom prst="rect">
              <a:avLst/>
            </a:prstGeom>
            <a:noFill/>
            <a:ln w="12700" cap="flat" cmpd="sng" algn="ctr">
              <a:solidFill>
                <a:srgbClr val="632523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zh-CN" sz="1200" dirty="0" smtClean="0">
                <a:solidFill>
                  <a:schemeClr val="tx2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694144" y="3230004"/>
              <a:ext cx="310645" cy="27533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066478" y="3230004"/>
              <a:ext cx="310645" cy="275330"/>
            </a:xfrm>
            <a:prstGeom prst="rect">
              <a:avLst/>
            </a:prstGeom>
            <a:solidFill>
              <a:srgbClr val="8064A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1694144" y="3547504"/>
              <a:ext cx="310645" cy="27533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066478" y="3547504"/>
              <a:ext cx="310645" cy="27533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4606350" y="4352923"/>
            <a:ext cx="903923" cy="719695"/>
            <a:chOff x="1587500" y="3153804"/>
            <a:chExt cx="903923" cy="719695"/>
          </a:xfrm>
        </p:grpSpPr>
        <p:sp>
          <p:nvSpPr>
            <p:cNvPr id="60" name="矩形 59"/>
            <p:cNvSpPr/>
            <p:nvPr/>
          </p:nvSpPr>
          <p:spPr>
            <a:xfrm>
              <a:off x="1587500" y="3153804"/>
              <a:ext cx="903923" cy="719695"/>
            </a:xfrm>
            <a:prstGeom prst="rect">
              <a:avLst/>
            </a:prstGeom>
            <a:noFill/>
            <a:ln w="12700" cap="flat" cmpd="sng" algn="ctr">
              <a:solidFill>
                <a:srgbClr val="632523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zh-CN" sz="1200" dirty="0" smtClean="0">
                <a:solidFill>
                  <a:schemeClr val="tx2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694144" y="3230004"/>
              <a:ext cx="310645" cy="27533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2066478" y="3230004"/>
              <a:ext cx="310645" cy="27533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1694144" y="3547504"/>
              <a:ext cx="310645" cy="275330"/>
            </a:xfrm>
            <a:prstGeom prst="rect">
              <a:avLst/>
            </a:prstGeom>
            <a:solidFill>
              <a:srgbClr val="98480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066478" y="3547504"/>
              <a:ext cx="310645" cy="275330"/>
            </a:xfrm>
            <a:prstGeom prst="rect">
              <a:avLst/>
            </a:prstGeom>
            <a:solidFill>
              <a:srgbClr val="4BACC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65" name="组 64"/>
          <p:cNvGrpSpPr/>
          <p:nvPr/>
        </p:nvGrpSpPr>
        <p:grpSpPr>
          <a:xfrm>
            <a:off x="6389879" y="3319520"/>
            <a:ext cx="903923" cy="719695"/>
            <a:chOff x="1587500" y="3153804"/>
            <a:chExt cx="903923" cy="719695"/>
          </a:xfrm>
        </p:grpSpPr>
        <p:sp>
          <p:nvSpPr>
            <p:cNvPr id="66" name="矩形 65"/>
            <p:cNvSpPr/>
            <p:nvPr/>
          </p:nvSpPr>
          <p:spPr>
            <a:xfrm>
              <a:off x="1587500" y="3153804"/>
              <a:ext cx="903923" cy="719695"/>
            </a:xfrm>
            <a:prstGeom prst="rect">
              <a:avLst/>
            </a:prstGeom>
            <a:noFill/>
            <a:ln w="12700" cap="flat" cmpd="sng" algn="ctr">
              <a:solidFill>
                <a:srgbClr val="632523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zh-CN" sz="1200" dirty="0" smtClean="0">
                <a:solidFill>
                  <a:schemeClr val="tx2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694144" y="3230004"/>
              <a:ext cx="310645" cy="275330"/>
            </a:xfrm>
            <a:prstGeom prst="rect">
              <a:avLst/>
            </a:prstGeom>
            <a:solidFill>
              <a:srgbClr val="948A5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2066478" y="3230004"/>
              <a:ext cx="310645" cy="275330"/>
            </a:xfrm>
            <a:prstGeom prst="rect">
              <a:avLst/>
            </a:prstGeom>
            <a:solidFill>
              <a:srgbClr val="40315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1694144" y="3547504"/>
              <a:ext cx="310645" cy="27533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2066478" y="3547504"/>
              <a:ext cx="310645" cy="275330"/>
            </a:xfrm>
            <a:prstGeom prst="rect">
              <a:avLst/>
            </a:prstGeom>
            <a:solidFill>
              <a:srgbClr val="98480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71" name="组 70"/>
          <p:cNvGrpSpPr/>
          <p:nvPr/>
        </p:nvGrpSpPr>
        <p:grpSpPr>
          <a:xfrm>
            <a:off x="7465896" y="4352923"/>
            <a:ext cx="903923" cy="719695"/>
            <a:chOff x="1587500" y="3153804"/>
            <a:chExt cx="903923" cy="719695"/>
          </a:xfrm>
        </p:grpSpPr>
        <p:sp>
          <p:nvSpPr>
            <p:cNvPr id="72" name="矩形 71"/>
            <p:cNvSpPr/>
            <p:nvPr/>
          </p:nvSpPr>
          <p:spPr>
            <a:xfrm>
              <a:off x="1587500" y="3153804"/>
              <a:ext cx="903923" cy="719695"/>
            </a:xfrm>
            <a:prstGeom prst="rect">
              <a:avLst/>
            </a:prstGeom>
            <a:noFill/>
            <a:ln w="12700" cap="flat" cmpd="sng" algn="ctr">
              <a:solidFill>
                <a:srgbClr val="632523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zh-CN" sz="1200" dirty="0" smtClean="0">
                <a:solidFill>
                  <a:schemeClr val="tx2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1694144" y="3230004"/>
              <a:ext cx="310645" cy="275330"/>
            </a:xfrm>
            <a:prstGeom prst="rect">
              <a:avLst/>
            </a:prstGeom>
            <a:solidFill>
              <a:srgbClr val="8064A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2066478" y="3230004"/>
              <a:ext cx="310645" cy="275330"/>
            </a:xfrm>
            <a:prstGeom prst="rect">
              <a:avLst/>
            </a:prstGeom>
            <a:solidFill>
              <a:srgbClr val="4BACC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694144" y="3547504"/>
              <a:ext cx="310645" cy="27533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2066478" y="3547504"/>
              <a:ext cx="310645" cy="275330"/>
            </a:xfrm>
            <a:prstGeom prst="rect">
              <a:avLst/>
            </a:prstGeom>
            <a:solidFill>
              <a:srgbClr val="1F497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1924075" y="3321286"/>
            <a:ext cx="785084" cy="275330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readnode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924075" y="3763884"/>
            <a:ext cx="785084" cy="275330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readnode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91460" y="4353047"/>
            <a:ext cx="785084" cy="275330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readnode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91460" y="4797278"/>
            <a:ext cx="785084" cy="275330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readnode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81" name="直线箭头连接符 80"/>
          <p:cNvCxnSpPr>
            <a:stCxn id="15" idx="3"/>
            <a:endCxn id="16" idx="1"/>
          </p:cNvCxnSpPr>
          <p:nvPr/>
        </p:nvCxnSpPr>
        <p:spPr>
          <a:xfrm>
            <a:off x="2960936" y="4462531"/>
            <a:ext cx="361950" cy="0"/>
          </a:xfrm>
          <a:prstGeom prst="straightConnector1">
            <a:avLst/>
          </a:prstGeom>
          <a:ln w="38100" cmpd="sng">
            <a:solidFill>
              <a:schemeClr val="tx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/>
          <p:cNvCxnSpPr>
            <a:stCxn id="16" idx="3"/>
            <a:endCxn id="17" idx="1"/>
          </p:cNvCxnSpPr>
          <p:nvPr/>
        </p:nvCxnSpPr>
        <p:spPr>
          <a:xfrm>
            <a:off x="5773986" y="4462531"/>
            <a:ext cx="361950" cy="0"/>
          </a:xfrm>
          <a:prstGeom prst="straightConnector1">
            <a:avLst/>
          </a:prstGeom>
          <a:ln w="38100" cmpd="sng">
            <a:solidFill>
              <a:schemeClr val="tx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/>
          <p:cNvCxnSpPr>
            <a:stCxn id="48" idx="2"/>
          </p:cNvCxnSpPr>
          <p:nvPr/>
        </p:nvCxnSpPr>
        <p:spPr>
          <a:xfrm>
            <a:off x="2257198" y="5072608"/>
            <a:ext cx="0" cy="468782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左右箭头 83"/>
          <p:cNvSpPr/>
          <p:nvPr/>
        </p:nvSpPr>
        <p:spPr>
          <a:xfrm rot="5400000">
            <a:off x="1758981" y="1943070"/>
            <a:ext cx="457197" cy="384548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5" name="左右箭头 84"/>
          <p:cNvSpPr/>
          <p:nvPr/>
        </p:nvSpPr>
        <p:spPr>
          <a:xfrm rot="5400000">
            <a:off x="6635489" y="1943069"/>
            <a:ext cx="457197" cy="384548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86" name="直线箭头连接符 85"/>
          <p:cNvCxnSpPr>
            <a:stCxn id="80" idx="2"/>
          </p:cNvCxnSpPr>
          <p:nvPr/>
        </p:nvCxnSpPr>
        <p:spPr>
          <a:xfrm>
            <a:off x="1184002" y="5072608"/>
            <a:ext cx="0" cy="468782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77" idx="1"/>
            <a:endCxn id="42" idx="3"/>
          </p:cNvCxnSpPr>
          <p:nvPr/>
        </p:nvCxnSpPr>
        <p:spPr>
          <a:xfrm flipH="1">
            <a:off x="1695385" y="3458951"/>
            <a:ext cx="228692" cy="220416"/>
          </a:xfrm>
          <a:prstGeom prst="straightConnector1">
            <a:avLst/>
          </a:prstGeom>
          <a:ln w="12700" cmpd="sng">
            <a:solidFill>
              <a:schemeClr val="accent4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/>
          <p:cNvCxnSpPr>
            <a:stCxn id="78" idx="1"/>
            <a:endCxn id="42" idx="3"/>
          </p:cNvCxnSpPr>
          <p:nvPr/>
        </p:nvCxnSpPr>
        <p:spPr>
          <a:xfrm flipH="1" flipV="1">
            <a:off x="1695385" y="3679367"/>
            <a:ext cx="228692" cy="222182"/>
          </a:xfrm>
          <a:prstGeom prst="straightConnector1">
            <a:avLst/>
          </a:prstGeom>
          <a:ln w="12700" cmpd="sng">
            <a:solidFill>
              <a:schemeClr val="accent4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/>
          <p:cNvCxnSpPr>
            <a:stCxn id="80" idx="3"/>
            <a:endCxn id="48" idx="1"/>
          </p:cNvCxnSpPr>
          <p:nvPr/>
        </p:nvCxnSpPr>
        <p:spPr>
          <a:xfrm flipV="1">
            <a:off x="1576546" y="4712761"/>
            <a:ext cx="228692" cy="222182"/>
          </a:xfrm>
          <a:prstGeom prst="straightConnector1">
            <a:avLst/>
          </a:prstGeom>
          <a:ln w="12700" cmpd="sng">
            <a:solidFill>
              <a:schemeClr val="accent4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/>
          <p:cNvCxnSpPr>
            <a:stCxn id="79" idx="3"/>
            <a:endCxn id="48" idx="1"/>
          </p:cNvCxnSpPr>
          <p:nvPr/>
        </p:nvCxnSpPr>
        <p:spPr>
          <a:xfrm>
            <a:off x="1576546" y="4490722"/>
            <a:ext cx="228692" cy="222049"/>
          </a:xfrm>
          <a:prstGeom prst="straightConnector1">
            <a:avLst/>
          </a:prstGeom>
          <a:ln w="12700" cmpd="sng">
            <a:solidFill>
              <a:schemeClr val="accent4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4726240" y="3319519"/>
            <a:ext cx="785084" cy="275330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readnode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726240" y="3762117"/>
            <a:ext cx="785084" cy="275330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readnode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584730" y="3319519"/>
            <a:ext cx="785084" cy="275330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readnode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584730" y="3762117"/>
            <a:ext cx="785084" cy="275330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readnode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518059" y="4369454"/>
            <a:ext cx="785084" cy="275330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readnode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518059" y="4813685"/>
            <a:ext cx="785084" cy="275330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readnode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6394414" y="4353047"/>
            <a:ext cx="785084" cy="275330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readnode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394414" y="4797278"/>
            <a:ext cx="785084" cy="275330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readnode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99" name="直线箭头连接符 98"/>
          <p:cNvCxnSpPr/>
          <p:nvPr/>
        </p:nvCxnSpPr>
        <p:spPr>
          <a:xfrm flipH="1">
            <a:off x="4463986" y="3458951"/>
            <a:ext cx="228692" cy="220416"/>
          </a:xfrm>
          <a:prstGeom prst="straightConnector1">
            <a:avLst/>
          </a:prstGeom>
          <a:ln w="12700" cmpd="sng">
            <a:solidFill>
              <a:schemeClr val="accent4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99"/>
          <p:cNvCxnSpPr/>
          <p:nvPr/>
        </p:nvCxnSpPr>
        <p:spPr>
          <a:xfrm flipH="1" flipV="1">
            <a:off x="4463986" y="3679367"/>
            <a:ext cx="228692" cy="222182"/>
          </a:xfrm>
          <a:prstGeom prst="straightConnector1">
            <a:avLst/>
          </a:prstGeom>
          <a:ln w="12700" cmpd="sng">
            <a:solidFill>
              <a:schemeClr val="accent4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/>
          <p:cNvCxnSpPr/>
          <p:nvPr/>
        </p:nvCxnSpPr>
        <p:spPr>
          <a:xfrm flipH="1">
            <a:off x="7335682" y="3450633"/>
            <a:ext cx="228692" cy="220416"/>
          </a:xfrm>
          <a:prstGeom prst="straightConnector1">
            <a:avLst/>
          </a:prstGeom>
          <a:ln w="12700" cmpd="sng">
            <a:solidFill>
              <a:schemeClr val="accent4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/>
          <p:cNvCxnSpPr/>
          <p:nvPr/>
        </p:nvCxnSpPr>
        <p:spPr>
          <a:xfrm flipH="1" flipV="1">
            <a:off x="7335682" y="3671049"/>
            <a:ext cx="228692" cy="222182"/>
          </a:xfrm>
          <a:prstGeom prst="straightConnector1">
            <a:avLst/>
          </a:prstGeom>
          <a:ln w="12700" cmpd="sng">
            <a:solidFill>
              <a:schemeClr val="accent4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/>
          <p:cNvCxnSpPr/>
          <p:nvPr/>
        </p:nvCxnSpPr>
        <p:spPr>
          <a:xfrm flipV="1">
            <a:off x="4328989" y="4712761"/>
            <a:ext cx="228692" cy="222182"/>
          </a:xfrm>
          <a:prstGeom prst="straightConnector1">
            <a:avLst/>
          </a:prstGeom>
          <a:ln w="12700" cmpd="sng">
            <a:solidFill>
              <a:schemeClr val="accent4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/>
          <p:cNvCxnSpPr/>
          <p:nvPr/>
        </p:nvCxnSpPr>
        <p:spPr>
          <a:xfrm>
            <a:off x="4328989" y="4490722"/>
            <a:ext cx="228692" cy="222049"/>
          </a:xfrm>
          <a:prstGeom prst="straightConnector1">
            <a:avLst/>
          </a:prstGeom>
          <a:ln w="12700" cmpd="sng">
            <a:solidFill>
              <a:schemeClr val="accent4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/>
          <p:cNvCxnSpPr/>
          <p:nvPr/>
        </p:nvCxnSpPr>
        <p:spPr>
          <a:xfrm flipV="1">
            <a:off x="7221337" y="4712761"/>
            <a:ext cx="228692" cy="222182"/>
          </a:xfrm>
          <a:prstGeom prst="straightConnector1">
            <a:avLst/>
          </a:prstGeom>
          <a:ln w="12700" cmpd="sng">
            <a:solidFill>
              <a:schemeClr val="accent4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/>
          <p:cNvCxnSpPr/>
          <p:nvPr/>
        </p:nvCxnSpPr>
        <p:spPr>
          <a:xfrm>
            <a:off x="7221337" y="4490722"/>
            <a:ext cx="228692" cy="222049"/>
          </a:xfrm>
          <a:prstGeom prst="straightConnector1">
            <a:avLst/>
          </a:prstGeom>
          <a:ln w="12700" cmpd="sng">
            <a:solidFill>
              <a:schemeClr val="accent4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/>
          <p:cNvCxnSpPr>
            <a:stCxn id="60" idx="2"/>
          </p:cNvCxnSpPr>
          <p:nvPr/>
        </p:nvCxnSpPr>
        <p:spPr>
          <a:xfrm>
            <a:off x="5058307" y="5072608"/>
            <a:ext cx="0" cy="468782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/>
          <p:cNvCxnSpPr>
            <a:stCxn id="96" idx="2"/>
          </p:cNvCxnSpPr>
          <p:nvPr/>
        </p:nvCxnSpPr>
        <p:spPr>
          <a:xfrm>
            <a:off x="3910600" y="5089025"/>
            <a:ext cx="0" cy="452375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/>
          <p:cNvCxnSpPr>
            <a:stCxn id="72" idx="2"/>
          </p:cNvCxnSpPr>
          <p:nvPr/>
        </p:nvCxnSpPr>
        <p:spPr>
          <a:xfrm>
            <a:off x="7917853" y="5072608"/>
            <a:ext cx="0" cy="468782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/>
          <p:cNvCxnSpPr>
            <a:stCxn id="98" idx="2"/>
          </p:cNvCxnSpPr>
          <p:nvPr/>
        </p:nvCxnSpPr>
        <p:spPr>
          <a:xfrm>
            <a:off x="6786955" y="5072608"/>
            <a:ext cx="0" cy="468782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1302841" y="3023082"/>
            <a:ext cx="785084" cy="27533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X-Server</a:t>
            </a:r>
          </a:p>
        </p:txBody>
      </p:sp>
      <p:sp>
        <p:nvSpPr>
          <p:cNvPr id="112" name="矩形 111"/>
          <p:cNvSpPr/>
          <p:nvPr/>
        </p:nvSpPr>
        <p:spPr>
          <a:xfrm>
            <a:off x="4122991" y="3023082"/>
            <a:ext cx="785084" cy="27533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X-Server</a:t>
            </a:r>
          </a:p>
        </p:txBody>
      </p:sp>
      <p:sp>
        <p:nvSpPr>
          <p:cNvPr id="113" name="矩形 112"/>
          <p:cNvSpPr/>
          <p:nvPr/>
        </p:nvSpPr>
        <p:spPr>
          <a:xfrm>
            <a:off x="6943141" y="3023082"/>
            <a:ext cx="785084" cy="27533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X-Server</a:t>
            </a:r>
          </a:p>
        </p:txBody>
      </p:sp>
    </p:spTree>
    <p:extLst>
      <p:ext uri="{BB962C8B-B14F-4D97-AF65-F5344CB8AC3E}">
        <p14:creationId xmlns:p14="http://schemas.microsoft.com/office/powerpoint/2010/main" val="1807828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496" y="72008"/>
            <a:ext cx="5259070" cy="620688"/>
          </a:xfrm>
        </p:spPr>
        <p:txBody>
          <a:bodyPr>
            <a:noAutofit/>
          </a:bodyPr>
          <a:lstStyle/>
          <a:p>
            <a:r>
              <a:rPr kumimoji="1" lang="en-US" altLang="zh-CN" sz="2800" dirty="0" smtClean="0">
                <a:latin typeface="微软雅黑"/>
                <a:ea typeface="微软雅黑"/>
                <a:cs typeface="微软雅黑"/>
              </a:rPr>
              <a:t>X-DB : </a:t>
            </a:r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存储与计算分离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3" name="内容占位符 2"/>
          <p:cNvSpPr>
            <a:spLocks noGrp="1"/>
          </p:cNvSpPr>
          <p:nvPr>
            <p:ph idx="1"/>
          </p:nvPr>
        </p:nvSpPr>
        <p:spPr>
          <a:xfrm>
            <a:off x="467544" y="764705"/>
            <a:ext cx="8229600" cy="792088"/>
          </a:xfrm>
        </p:spPr>
        <p:txBody>
          <a:bodyPr/>
          <a:lstStyle/>
          <a:p>
            <a:r>
              <a:rPr lang="en-US" altLang="zh-CN" sz="1600" dirty="0" smtClean="0">
                <a:latin typeface="微软雅黑"/>
                <a:ea typeface="微软雅黑"/>
                <a:cs typeface="微软雅黑"/>
              </a:rPr>
              <a:t>AZ</a:t>
            </a:r>
            <a:r>
              <a:rPr lang="zh-CN" altLang="en-US" sz="1600" dirty="0" smtClean="0">
                <a:latin typeface="微软雅黑"/>
                <a:ea typeface="微软雅黑"/>
                <a:cs typeface="微软雅黑"/>
              </a:rPr>
              <a:t>内一写多读</a:t>
            </a:r>
            <a:endParaRPr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lang="zh-CN" altLang="en-US" sz="1600" dirty="0" smtClean="0">
                <a:latin typeface="微软雅黑"/>
                <a:ea typeface="微软雅黑"/>
                <a:cs typeface="微软雅黑"/>
              </a:rPr>
              <a:t>基于分布式存储系统，将计算与存储分离</a:t>
            </a:r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，</a:t>
            </a:r>
            <a:r>
              <a:rPr lang="zh-CN" altLang="en-US" sz="1600" dirty="0" smtClean="0">
                <a:latin typeface="微软雅黑"/>
                <a:ea typeface="微软雅黑"/>
                <a:cs typeface="微软雅黑"/>
              </a:rPr>
              <a:t>提供可独立扩展计算节点的弹性能力</a:t>
            </a:r>
            <a:endParaRPr lang="zh-CN" altLang="en-US" sz="1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4" name="Rectangle 96"/>
          <p:cNvSpPr/>
          <p:nvPr/>
        </p:nvSpPr>
        <p:spPr bwMode="auto">
          <a:xfrm>
            <a:off x="899592" y="5445224"/>
            <a:ext cx="7488832" cy="9361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</a:pPr>
            <a:endParaRPr lang="en-US" sz="1600" b="1" dirty="0">
              <a:ln w="6350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101"/>
          <p:cNvSpPr txBox="1"/>
          <p:nvPr/>
        </p:nvSpPr>
        <p:spPr>
          <a:xfrm>
            <a:off x="899593" y="5445224"/>
            <a:ext cx="9361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PANGU</a:t>
            </a:r>
            <a:endParaRPr lang="en-US" b="1" dirty="0"/>
          </a:p>
        </p:txBody>
      </p:sp>
      <p:sp>
        <p:nvSpPr>
          <p:cNvPr id="46" name="Rectangle 99"/>
          <p:cNvSpPr/>
          <p:nvPr/>
        </p:nvSpPr>
        <p:spPr bwMode="auto">
          <a:xfrm>
            <a:off x="2627784" y="5661259"/>
            <a:ext cx="1293048" cy="5596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</a:pPr>
            <a:endParaRPr lang="en-US" altLang="zh-CN" sz="1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</a:pPr>
            <a:endParaRPr lang="en-US" altLang="zh-CN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</a:pPr>
            <a:endParaRPr lang="en-US" altLang="zh-CN" sz="1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</a:pP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Data/Meta </a:t>
            </a:r>
          </a:p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</a:pP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Redo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</a:t>
            </a:r>
          </a:p>
        </p:txBody>
      </p:sp>
      <p:grpSp>
        <p:nvGrpSpPr>
          <p:cNvPr id="47" name="组 46"/>
          <p:cNvGrpSpPr/>
          <p:nvPr/>
        </p:nvGrpSpPr>
        <p:grpSpPr>
          <a:xfrm>
            <a:off x="5004048" y="5589240"/>
            <a:ext cx="1372408" cy="648072"/>
            <a:chOff x="8241486" y="5397229"/>
            <a:chExt cx="1266344" cy="648072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8" name="Rectangle 99"/>
            <p:cNvSpPr/>
            <p:nvPr/>
          </p:nvSpPr>
          <p:spPr bwMode="auto">
            <a:xfrm>
              <a:off x="8241486" y="5397229"/>
              <a:ext cx="1075992" cy="415587"/>
            </a:xfrm>
            <a:prstGeom prst="rect">
              <a:avLst/>
            </a:prstGeom>
            <a:grpFill/>
            <a:ln w="6350" cmpd="sng">
              <a:solidFill>
                <a:schemeClr val="bg1">
                  <a:lumMod val="8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</a:pPr>
              <a:endPara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Rectangle 99"/>
            <p:cNvSpPr/>
            <p:nvPr/>
          </p:nvSpPr>
          <p:spPr bwMode="auto">
            <a:xfrm>
              <a:off x="8328248" y="5517232"/>
              <a:ext cx="1075992" cy="415587"/>
            </a:xfrm>
            <a:prstGeom prst="rect">
              <a:avLst/>
            </a:prstGeom>
            <a:grpFill/>
            <a:ln w="6350" cmpd="sng">
              <a:solidFill>
                <a:schemeClr val="bg1">
                  <a:lumMod val="8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</a:pPr>
              <a:endPara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Rectangle 99"/>
            <p:cNvSpPr/>
            <p:nvPr/>
          </p:nvSpPr>
          <p:spPr bwMode="auto">
            <a:xfrm>
              <a:off x="8431838" y="5629714"/>
              <a:ext cx="1075992" cy="415587"/>
            </a:xfrm>
            <a:prstGeom prst="rect">
              <a:avLst/>
            </a:prstGeom>
            <a:grpFill/>
            <a:ln w="6350" cmpd="sng">
              <a:solidFill>
                <a:schemeClr val="bg1">
                  <a:lumMod val="8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</a:pPr>
              <a:endPara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Data File </a:t>
              </a:r>
            </a:p>
          </p:txBody>
        </p:sp>
      </p:grpSp>
      <p:grpSp>
        <p:nvGrpSpPr>
          <p:cNvPr id="51" name="组 50"/>
          <p:cNvGrpSpPr/>
          <p:nvPr/>
        </p:nvGrpSpPr>
        <p:grpSpPr>
          <a:xfrm>
            <a:off x="899592" y="2204864"/>
            <a:ext cx="1944216" cy="2664296"/>
            <a:chOff x="1847528" y="2204864"/>
            <a:chExt cx="2592288" cy="2664296"/>
          </a:xfrm>
        </p:grpSpPr>
        <p:sp>
          <p:nvSpPr>
            <p:cNvPr id="52" name="Rectangle 96"/>
            <p:cNvSpPr/>
            <p:nvPr/>
          </p:nvSpPr>
          <p:spPr bwMode="auto">
            <a:xfrm>
              <a:off x="1847528" y="2204864"/>
              <a:ext cx="2592288" cy="2664296"/>
            </a:xfrm>
            <a:prstGeom prst="rect">
              <a:avLst/>
            </a:prstGeom>
            <a:noFill/>
            <a:ln>
              <a:solidFill>
                <a:srgbClr val="4F81BD"/>
              </a:solidFill>
              <a:prstDash val="soli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</a:pPr>
              <a:endParaRPr lang="en-US" sz="1600" b="1" dirty="0">
                <a:ln w="6350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Rectangle 97"/>
            <p:cNvSpPr/>
            <p:nvPr/>
          </p:nvSpPr>
          <p:spPr bwMode="auto">
            <a:xfrm>
              <a:off x="1991544" y="2708920"/>
              <a:ext cx="2304256" cy="410936"/>
            </a:xfrm>
            <a:prstGeom prst="rect">
              <a:avLst/>
            </a:prstGeom>
            <a:ln w="635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</a:pPr>
              <a:r>
                <a:rPr lang="en-US" altLang="zh-CN" sz="140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SQL</a:t>
              </a:r>
              <a:endParaRPr lang="en-US" sz="1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Rectangle 96"/>
            <p:cNvSpPr/>
            <p:nvPr/>
          </p:nvSpPr>
          <p:spPr bwMode="auto">
            <a:xfrm>
              <a:off x="1991544" y="3212976"/>
              <a:ext cx="2304256" cy="1008112"/>
            </a:xfrm>
            <a:prstGeom prst="rect">
              <a:avLst/>
            </a:prstGeom>
            <a:noFill/>
            <a:ln w="12700" cmpd="sng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</a:pPr>
              <a:endParaRPr 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Rectangle 99"/>
            <p:cNvSpPr/>
            <p:nvPr/>
          </p:nvSpPr>
          <p:spPr bwMode="auto">
            <a:xfrm>
              <a:off x="2063552" y="3645024"/>
              <a:ext cx="936104" cy="43204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</a:pPr>
              <a:endPara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</a:pPr>
              <a:r>
                <a:rPr lang="en-US" altLang="zh-CN" sz="12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MemTable</a:t>
              </a:r>
              <a:endPara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101"/>
            <p:cNvSpPr txBox="1"/>
            <p:nvPr/>
          </p:nvSpPr>
          <p:spPr>
            <a:xfrm>
              <a:off x="1991544" y="3204898"/>
              <a:ext cx="12207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0000"/>
                  </a:solidFill>
                </a:rPr>
                <a:t>X-Engine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57" name="Rectangle 102"/>
            <p:cNvSpPr/>
            <p:nvPr/>
          </p:nvSpPr>
          <p:spPr bwMode="auto">
            <a:xfrm>
              <a:off x="3215680" y="3645024"/>
              <a:ext cx="936104" cy="43204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</a:pPr>
              <a:endPara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</a:pP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Block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Cache</a:t>
              </a:r>
            </a:p>
          </p:txBody>
        </p:sp>
        <p:sp>
          <p:nvSpPr>
            <p:cNvPr id="58" name="TextBox 101"/>
            <p:cNvSpPr txBox="1"/>
            <p:nvPr/>
          </p:nvSpPr>
          <p:spPr>
            <a:xfrm>
              <a:off x="1847528" y="2204864"/>
              <a:ext cx="1564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0000"/>
                  </a:solidFill>
                </a:rPr>
                <a:t>Write Node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59" name="Rectangle 97"/>
            <p:cNvSpPr/>
            <p:nvPr/>
          </p:nvSpPr>
          <p:spPr bwMode="auto">
            <a:xfrm>
              <a:off x="1991544" y="4365104"/>
              <a:ext cx="2304256" cy="360040"/>
            </a:xfrm>
            <a:prstGeom prst="rect">
              <a:avLst/>
            </a:prstGeom>
            <a:ln w="635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</a:pPr>
              <a:r>
                <a:rPr lang="en-US" sz="140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X-</a:t>
              </a:r>
              <a:r>
                <a:rPr lang="en-US" sz="1400" b="1" dirty="0" err="1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Paxos</a:t>
              </a:r>
              <a:endParaRPr lang="en-US" sz="1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3526318" y="2204864"/>
            <a:ext cx="1134126" cy="2664296"/>
            <a:chOff x="1847528" y="2204864"/>
            <a:chExt cx="1512168" cy="2664296"/>
          </a:xfrm>
        </p:grpSpPr>
        <p:sp>
          <p:nvSpPr>
            <p:cNvPr id="61" name="Rectangle 96"/>
            <p:cNvSpPr/>
            <p:nvPr/>
          </p:nvSpPr>
          <p:spPr bwMode="auto">
            <a:xfrm>
              <a:off x="1847528" y="2204864"/>
              <a:ext cx="1512168" cy="2664296"/>
            </a:xfrm>
            <a:prstGeom prst="rect">
              <a:avLst/>
            </a:prstGeom>
            <a:noFill/>
            <a:ln>
              <a:solidFill>
                <a:srgbClr val="4F81BD"/>
              </a:solidFill>
              <a:prstDash val="soli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</a:pPr>
              <a:endParaRPr lang="en-US" sz="1600" b="1" dirty="0">
                <a:ln w="6350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Rectangle 97"/>
            <p:cNvSpPr/>
            <p:nvPr/>
          </p:nvSpPr>
          <p:spPr bwMode="auto">
            <a:xfrm>
              <a:off x="1991544" y="2708920"/>
              <a:ext cx="1224136" cy="410936"/>
            </a:xfrm>
            <a:prstGeom prst="rect">
              <a:avLst/>
            </a:prstGeom>
            <a:ln w="635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</a:pPr>
              <a:r>
                <a:rPr lang="en-US" altLang="zh-CN" sz="140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SQL</a:t>
              </a:r>
              <a:endParaRPr lang="en-US" sz="1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Rectangle 96"/>
            <p:cNvSpPr/>
            <p:nvPr/>
          </p:nvSpPr>
          <p:spPr bwMode="auto">
            <a:xfrm>
              <a:off x="1991544" y="3212976"/>
              <a:ext cx="1224136" cy="1008112"/>
            </a:xfrm>
            <a:prstGeom prst="rect">
              <a:avLst/>
            </a:prstGeom>
            <a:noFill/>
            <a:ln w="12700" cmpd="sng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</a:pPr>
              <a:endParaRPr 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Rectangle 99"/>
            <p:cNvSpPr/>
            <p:nvPr/>
          </p:nvSpPr>
          <p:spPr bwMode="auto">
            <a:xfrm>
              <a:off x="2063552" y="3645024"/>
              <a:ext cx="432048" cy="43204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</a:pP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</a:t>
              </a:r>
            </a:p>
          </p:txBody>
        </p:sp>
        <p:sp>
          <p:nvSpPr>
            <p:cNvPr id="65" name="TextBox 101"/>
            <p:cNvSpPr txBox="1"/>
            <p:nvPr/>
          </p:nvSpPr>
          <p:spPr>
            <a:xfrm>
              <a:off x="1991544" y="3204898"/>
              <a:ext cx="12207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0000"/>
                  </a:solidFill>
                </a:rPr>
                <a:t>X-Engine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66" name="Rectangle 102"/>
            <p:cNvSpPr/>
            <p:nvPr/>
          </p:nvSpPr>
          <p:spPr bwMode="auto">
            <a:xfrm>
              <a:off x="2639616" y="3645024"/>
              <a:ext cx="504056" cy="43204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</a:pP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67" name="TextBox 101"/>
            <p:cNvSpPr txBox="1"/>
            <p:nvPr/>
          </p:nvSpPr>
          <p:spPr>
            <a:xfrm>
              <a:off x="1847528" y="2204864"/>
              <a:ext cx="14944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0000"/>
                  </a:solidFill>
                </a:rPr>
                <a:t>Read Node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68" name="Rectangle 97"/>
            <p:cNvSpPr/>
            <p:nvPr/>
          </p:nvSpPr>
          <p:spPr bwMode="auto">
            <a:xfrm>
              <a:off x="1991544" y="4365104"/>
              <a:ext cx="1224136" cy="360040"/>
            </a:xfrm>
            <a:prstGeom prst="rect">
              <a:avLst/>
            </a:prstGeom>
            <a:ln w="635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</a:pPr>
              <a:r>
                <a:rPr lang="en-US" sz="140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X-</a:t>
              </a:r>
              <a:r>
                <a:rPr lang="en-US" sz="1400" b="1" dirty="0" err="1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Paxos</a:t>
              </a:r>
              <a:endParaRPr lang="en-US" sz="1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9" name="组 68"/>
          <p:cNvGrpSpPr/>
          <p:nvPr/>
        </p:nvGrpSpPr>
        <p:grpSpPr>
          <a:xfrm>
            <a:off x="5342959" y="2204864"/>
            <a:ext cx="1138823" cy="2664296"/>
            <a:chOff x="1841266" y="2204864"/>
            <a:chExt cx="1518430" cy="2664296"/>
          </a:xfrm>
        </p:grpSpPr>
        <p:sp>
          <p:nvSpPr>
            <p:cNvPr id="70" name="Rectangle 96"/>
            <p:cNvSpPr/>
            <p:nvPr/>
          </p:nvSpPr>
          <p:spPr bwMode="auto">
            <a:xfrm>
              <a:off x="1847528" y="2204864"/>
              <a:ext cx="1512168" cy="2664296"/>
            </a:xfrm>
            <a:prstGeom prst="rect">
              <a:avLst/>
            </a:prstGeom>
            <a:noFill/>
            <a:ln>
              <a:solidFill>
                <a:srgbClr val="4F81BD"/>
              </a:solidFill>
              <a:prstDash val="soli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</a:pPr>
              <a:endParaRPr lang="en-US" sz="1600" b="1" dirty="0">
                <a:ln w="6350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Rectangle 97"/>
            <p:cNvSpPr/>
            <p:nvPr/>
          </p:nvSpPr>
          <p:spPr bwMode="auto">
            <a:xfrm>
              <a:off x="1991544" y="2708920"/>
              <a:ext cx="1224136" cy="410936"/>
            </a:xfrm>
            <a:prstGeom prst="rect">
              <a:avLst/>
            </a:prstGeom>
            <a:ln w="635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</a:pPr>
              <a:r>
                <a:rPr lang="en-US" altLang="zh-CN" sz="140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SQL</a:t>
              </a:r>
              <a:endParaRPr lang="en-US" sz="1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Rectangle 96"/>
            <p:cNvSpPr/>
            <p:nvPr/>
          </p:nvSpPr>
          <p:spPr bwMode="auto">
            <a:xfrm>
              <a:off x="1991544" y="3212976"/>
              <a:ext cx="1224136" cy="1008112"/>
            </a:xfrm>
            <a:prstGeom prst="rect">
              <a:avLst/>
            </a:prstGeom>
            <a:noFill/>
            <a:ln w="12700" cmpd="sng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</a:pPr>
              <a:endParaRPr 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Rectangle 99"/>
            <p:cNvSpPr/>
            <p:nvPr/>
          </p:nvSpPr>
          <p:spPr bwMode="auto">
            <a:xfrm>
              <a:off x="2063552" y="3645024"/>
              <a:ext cx="432048" cy="432048"/>
            </a:xfrm>
            <a:prstGeom prst="rect">
              <a:avLst/>
            </a:prstGeom>
            <a:solidFill>
              <a:srgbClr val="95B3D7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</a:pP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</a:t>
              </a:r>
            </a:p>
          </p:txBody>
        </p:sp>
        <p:sp>
          <p:nvSpPr>
            <p:cNvPr id="74" name="TextBox 101"/>
            <p:cNvSpPr txBox="1"/>
            <p:nvPr/>
          </p:nvSpPr>
          <p:spPr>
            <a:xfrm>
              <a:off x="1991545" y="3204898"/>
              <a:ext cx="12207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0000"/>
                  </a:solidFill>
                </a:rPr>
                <a:t>X-Engine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75" name="Rectangle 102"/>
            <p:cNvSpPr/>
            <p:nvPr/>
          </p:nvSpPr>
          <p:spPr bwMode="auto">
            <a:xfrm>
              <a:off x="2639616" y="3645024"/>
              <a:ext cx="504056" cy="432048"/>
            </a:xfrm>
            <a:prstGeom prst="rect">
              <a:avLst/>
            </a:prstGeom>
            <a:solidFill>
              <a:srgbClr val="95B3D7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</a:pP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76" name="TextBox 101"/>
            <p:cNvSpPr txBox="1"/>
            <p:nvPr/>
          </p:nvSpPr>
          <p:spPr>
            <a:xfrm>
              <a:off x="1841266" y="2204864"/>
              <a:ext cx="14944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0000"/>
                  </a:solidFill>
                </a:rPr>
                <a:t>Read Node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77" name="Rectangle 97"/>
            <p:cNvSpPr/>
            <p:nvPr/>
          </p:nvSpPr>
          <p:spPr bwMode="auto">
            <a:xfrm>
              <a:off x="1991544" y="4365104"/>
              <a:ext cx="1224136" cy="360040"/>
            </a:xfrm>
            <a:prstGeom prst="rect">
              <a:avLst/>
            </a:prstGeom>
            <a:ln w="635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</a:pPr>
              <a:r>
                <a:rPr lang="en-US" sz="140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X-</a:t>
              </a:r>
              <a:r>
                <a:rPr lang="en-US" sz="1400" b="1" dirty="0" err="1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Paxos</a:t>
              </a:r>
              <a:endParaRPr lang="en-US" sz="1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8" name="组 77"/>
          <p:cNvGrpSpPr/>
          <p:nvPr/>
        </p:nvGrpSpPr>
        <p:grpSpPr>
          <a:xfrm>
            <a:off x="7164293" y="2204864"/>
            <a:ext cx="1156825" cy="2664296"/>
            <a:chOff x="1817263" y="2204864"/>
            <a:chExt cx="1542433" cy="2664296"/>
          </a:xfrm>
        </p:grpSpPr>
        <p:sp>
          <p:nvSpPr>
            <p:cNvPr id="79" name="Rectangle 96"/>
            <p:cNvSpPr/>
            <p:nvPr/>
          </p:nvSpPr>
          <p:spPr bwMode="auto">
            <a:xfrm>
              <a:off x="1847528" y="2204864"/>
              <a:ext cx="1512168" cy="2664296"/>
            </a:xfrm>
            <a:prstGeom prst="rect">
              <a:avLst/>
            </a:prstGeom>
            <a:noFill/>
            <a:ln>
              <a:solidFill>
                <a:srgbClr val="4F81BD"/>
              </a:solidFill>
              <a:prstDash val="soli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</a:pPr>
              <a:endParaRPr lang="en-US" sz="1600" b="1" dirty="0">
                <a:ln w="6350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Rectangle 97"/>
            <p:cNvSpPr/>
            <p:nvPr/>
          </p:nvSpPr>
          <p:spPr bwMode="auto">
            <a:xfrm>
              <a:off x="1991544" y="2708920"/>
              <a:ext cx="1224136" cy="410936"/>
            </a:xfrm>
            <a:prstGeom prst="rect">
              <a:avLst/>
            </a:prstGeom>
            <a:ln w="635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</a:pPr>
              <a:r>
                <a:rPr lang="en-US" altLang="zh-CN" sz="140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SQL</a:t>
              </a:r>
              <a:endParaRPr lang="en-US" sz="1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Rectangle 96"/>
            <p:cNvSpPr/>
            <p:nvPr/>
          </p:nvSpPr>
          <p:spPr bwMode="auto">
            <a:xfrm>
              <a:off x="1991544" y="3212976"/>
              <a:ext cx="1224136" cy="1008112"/>
            </a:xfrm>
            <a:prstGeom prst="rect">
              <a:avLst/>
            </a:prstGeom>
            <a:noFill/>
            <a:ln w="12700" cmpd="sng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</a:pPr>
              <a:endParaRPr 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Rectangle 99"/>
            <p:cNvSpPr/>
            <p:nvPr/>
          </p:nvSpPr>
          <p:spPr bwMode="auto">
            <a:xfrm>
              <a:off x="2063552" y="3645024"/>
              <a:ext cx="432048" cy="432048"/>
            </a:xfrm>
            <a:prstGeom prst="rect">
              <a:avLst/>
            </a:prstGeom>
            <a:solidFill>
              <a:srgbClr val="95B3D7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</a:pP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</a:t>
              </a:r>
            </a:p>
          </p:txBody>
        </p:sp>
        <p:sp>
          <p:nvSpPr>
            <p:cNvPr id="83" name="TextBox 101"/>
            <p:cNvSpPr txBox="1"/>
            <p:nvPr/>
          </p:nvSpPr>
          <p:spPr>
            <a:xfrm>
              <a:off x="1991544" y="3204898"/>
              <a:ext cx="12207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0000"/>
                  </a:solidFill>
                </a:rPr>
                <a:t>X-Engine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84" name="Rectangle 102"/>
            <p:cNvSpPr/>
            <p:nvPr/>
          </p:nvSpPr>
          <p:spPr bwMode="auto">
            <a:xfrm>
              <a:off x="2639616" y="3645024"/>
              <a:ext cx="504056" cy="432048"/>
            </a:xfrm>
            <a:prstGeom prst="rect">
              <a:avLst/>
            </a:prstGeom>
            <a:solidFill>
              <a:srgbClr val="95B3D7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</a:pP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85" name="TextBox 101"/>
            <p:cNvSpPr txBox="1"/>
            <p:nvPr/>
          </p:nvSpPr>
          <p:spPr>
            <a:xfrm>
              <a:off x="1817263" y="2204864"/>
              <a:ext cx="14944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0000"/>
                  </a:solidFill>
                </a:rPr>
                <a:t>Read Node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Rectangle 97"/>
            <p:cNvSpPr/>
            <p:nvPr/>
          </p:nvSpPr>
          <p:spPr bwMode="auto">
            <a:xfrm>
              <a:off x="1991544" y="4365104"/>
              <a:ext cx="1224136" cy="360040"/>
            </a:xfrm>
            <a:prstGeom prst="rect">
              <a:avLst/>
            </a:prstGeom>
            <a:ln w="635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</a:pPr>
              <a:r>
                <a:rPr lang="en-US" sz="140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X-</a:t>
              </a:r>
              <a:r>
                <a:rPr lang="en-US" sz="1400" b="1" dirty="0" err="1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Paxos</a:t>
              </a:r>
              <a:endParaRPr lang="en-US" sz="1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87" name="直接箭头连接符 20"/>
          <p:cNvCxnSpPr>
            <a:stCxn id="59" idx="3"/>
            <a:endCxn id="68" idx="1"/>
          </p:cNvCxnSpPr>
          <p:nvPr/>
        </p:nvCxnSpPr>
        <p:spPr>
          <a:xfrm>
            <a:off x="2735796" y="4545124"/>
            <a:ext cx="898534" cy="0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75000"/>
              </a:schemeClr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88" name="直接箭头连接符 20"/>
          <p:cNvCxnSpPr>
            <a:stCxn id="68" idx="3"/>
            <a:endCxn id="77" idx="1"/>
          </p:cNvCxnSpPr>
          <p:nvPr/>
        </p:nvCxnSpPr>
        <p:spPr>
          <a:xfrm>
            <a:off x="4552433" y="4545124"/>
            <a:ext cx="903231" cy="0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75000"/>
              </a:schemeClr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89" name="直接箭头连接符 20"/>
          <p:cNvCxnSpPr>
            <a:stCxn id="77" idx="3"/>
            <a:endCxn id="86" idx="1"/>
          </p:cNvCxnSpPr>
          <p:nvPr/>
        </p:nvCxnSpPr>
        <p:spPr>
          <a:xfrm>
            <a:off x="6373765" y="4545124"/>
            <a:ext cx="921234" cy="0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75000"/>
              </a:schemeClr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90" name="左弧形箭头 141"/>
          <p:cNvSpPr/>
          <p:nvPr/>
        </p:nvSpPr>
        <p:spPr>
          <a:xfrm>
            <a:off x="6678234" y="5661248"/>
            <a:ext cx="702078" cy="648072"/>
          </a:xfrm>
          <a:prstGeom prst="curvedLef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6732240" y="5661248"/>
            <a:ext cx="1020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Compact</a:t>
            </a:r>
            <a:endParaRPr kumimoji="1" lang="zh-CN" altLang="en-US" dirty="0"/>
          </a:p>
        </p:txBody>
      </p:sp>
      <p:cxnSp>
        <p:nvCxnSpPr>
          <p:cNvPr id="92" name="直线箭头连接符 91"/>
          <p:cNvCxnSpPr/>
          <p:nvPr/>
        </p:nvCxnSpPr>
        <p:spPr>
          <a:xfrm>
            <a:off x="1444134" y="5013176"/>
            <a:ext cx="0" cy="360040"/>
          </a:xfrm>
          <a:prstGeom prst="straightConnector1">
            <a:avLst/>
          </a:prstGeom>
          <a:ln w="38100" cmpd="sng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/>
          <p:cNvCxnSpPr/>
          <p:nvPr/>
        </p:nvCxnSpPr>
        <p:spPr>
          <a:xfrm>
            <a:off x="2254224" y="5013176"/>
            <a:ext cx="0" cy="360040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/>
          <p:cNvCxnSpPr/>
          <p:nvPr/>
        </p:nvCxnSpPr>
        <p:spPr>
          <a:xfrm flipV="1">
            <a:off x="5940152" y="5013176"/>
            <a:ext cx="0" cy="360040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20"/>
          <p:cNvCxnSpPr>
            <a:endCxn id="64" idx="2"/>
          </p:cNvCxnSpPr>
          <p:nvPr/>
        </p:nvCxnSpPr>
        <p:spPr>
          <a:xfrm flipH="1" flipV="1">
            <a:off x="3850354" y="4077072"/>
            <a:ext cx="1566" cy="288032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75000"/>
              </a:schemeClr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05" name="直接箭头连接符 20"/>
          <p:cNvCxnSpPr/>
          <p:nvPr/>
        </p:nvCxnSpPr>
        <p:spPr>
          <a:xfrm flipV="1">
            <a:off x="5652120" y="4077072"/>
            <a:ext cx="0" cy="288032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75000"/>
              </a:schemeClr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06" name="直接箭头连接符 20"/>
          <p:cNvCxnSpPr/>
          <p:nvPr/>
        </p:nvCxnSpPr>
        <p:spPr>
          <a:xfrm flipV="1">
            <a:off x="7524328" y="4077072"/>
            <a:ext cx="0" cy="288032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75000"/>
              </a:schemeClr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07" name="直线箭头连接符 106"/>
          <p:cNvCxnSpPr/>
          <p:nvPr/>
        </p:nvCxnSpPr>
        <p:spPr>
          <a:xfrm>
            <a:off x="1025704" y="1751330"/>
            <a:ext cx="324036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/>
          <p:cNvCxnSpPr/>
          <p:nvPr/>
        </p:nvCxnSpPr>
        <p:spPr>
          <a:xfrm>
            <a:off x="3347864" y="1751330"/>
            <a:ext cx="324036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1403656" y="1556792"/>
            <a:ext cx="1368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data/meta log</a:t>
            </a:r>
            <a:endParaRPr kumimoji="1" lang="zh-CN" altLang="en-US" sz="1600" dirty="0"/>
          </a:p>
        </p:txBody>
      </p:sp>
      <p:sp>
        <p:nvSpPr>
          <p:cNvPr id="110" name="文本框 109"/>
          <p:cNvSpPr txBox="1"/>
          <p:nvPr/>
        </p:nvSpPr>
        <p:spPr>
          <a:xfrm>
            <a:off x="3707909" y="1556792"/>
            <a:ext cx="1468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read/flush data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13810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496" y="72008"/>
            <a:ext cx="5259070" cy="620688"/>
          </a:xfrm>
        </p:spPr>
        <p:txBody>
          <a:bodyPr>
            <a:noAutofit/>
          </a:bodyPr>
          <a:lstStyle/>
          <a:p>
            <a:r>
              <a:rPr kumimoji="1" lang="en-US" altLang="zh-CN" sz="2800" dirty="0" smtClean="0">
                <a:latin typeface="微软雅黑"/>
                <a:ea typeface="微软雅黑"/>
                <a:cs typeface="微软雅黑"/>
              </a:rPr>
              <a:t>X-DB : </a:t>
            </a:r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分层存储引擎</a:t>
            </a:r>
            <a:r>
              <a:rPr kumimoji="1" lang="en-US" altLang="zh-CN" sz="2800" dirty="0" smtClean="0">
                <a:latin typeface="微软雅黑"/>
                <a:ea typeface="微软雅黑"/>
                <a:cs typeface="微软雅黑"/>
              </a:rPr>
              <a:t>X-Engine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3" name="内容占位符 2"/>
          <p:cNvSpPr>
            <a:spLocks noGrp="1"/>
          </p:cNvSpPr>
          <p:nvPr>
            <p:ph idx="1"/>
          </p:nvPr>
        </p:nvSpPr>
        <p:spPr>
          <a:xfrm>
            <a:off x="467544" y="836723"/>
            <a:ext cx="8229600" cy="1080119"/>
          </a:xfrm>
        </p:spPr>
        <p:txBody>
          <a:bodyPr/>
          <a:lstStyle/>
          <a:p>
            <a:r>
              <a:rPr lang="en-US" altLang="en-US" sz="1600" dirty="0" smtClean="0">
                <a:latin typeface="微软雅黑"/>
                <a:ea typeface="微软雅黑"/>
                <a:cs typeface="微软雅黑"/>
              </a:rPr>
              <a:t>自动</a:t>
            </a:r>
            <a:r>
              <a:rPr lang="zh-CN" altLang="en-US" sz="1600" dirty="0" smtClean="0">
                <a:latin typeface="微软雅黑"/>
                <a:ea typeface="微软雅黑"/>
                <a:cs typeface="微软雅黑"/>
              </a:rPr>
              <a:t>识别区分</a:t>
            </a:r>
            <a:r>
              <a:rPr lang="en-US" altLang="en-US" sz="1600" dirty="0" smtClean="0">
                <a:latin typeface="微软雅黑"/>
                <a:ea typeface="微软雅黑"/>
                <a:cs typeface="微软雅黑"/>
              </a:rPr>
              <a:t>冷热数据</a:t>
            </a:r>
          </a:p>
          <a:p>
            <a:r>
              <a:rPr lang="en-US" altLang="en-US" sz="1600" dirty="0" smtClean="0">
                <a:latin typeface="微软雅黑"/>
                <a:ea typeface="微软雅黑"/>
                <a:cs typeface="微软雅黑"/>
              </a:rPr>
              <a:t>使用不同的存储格式，索引技术，压缩方式</a:t>
            </a:r>
          </a:p>
          <a:p>
            <a:r>
              <a:rPr lang="zh-CN" altLang="en-US" sz="1600" dirty="0" smtClean="0">
                <a:latin typeface="微软雅黑"/>
                <a:ea typeface="微软雅黑"/>
                <a:cs typeface="微软雅黑"/>
              </a:rPr>
              <a:t>存储在不同层次的存储介质中</a:t>
            </a:r>
            <a:endParaRPr lang="zh-CN" altLang="en-US" sz="1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532830" y="4423048"/>
            <a:ext cx="2603500" cy="15367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771650" y="4705843"/>
            <a:ext cx="541227" cy="18711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mpd="sng"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kumimoji="1" lang="zh-CN" altLang="en-US" sz="1000" dirty="0"/>
          </a:p>
        </p:txBody>
      </p:sp>
      <p:sp>
        <p:nvSpPr>
          <p:cNvPr id="97" name="矩形 96"/>
          <p:cNvSpPr/>
          <p:nvPr/>
        </p:nvSpPr>
        <p:spPr>
          <a:xfrm>
            <a:off x="4318727" y="4705843"/>
            <a:ext cx="541227" cy="18711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mpd="sng"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kumimoji="1" lang="zh-CN" altLang="en-US" sz="1000" dirty="0"/>
          </a:p>
        </p:txBody>
      </p:sp>
      <p:sp>
        <p:nvSpPr>
          <p:cNvPr id="98" name="矩形 97"/>
          <p:cNvSpPr/>
          <p:nvPr/>
        </p:nvSpPr>
        <p:spPr>
          <a:xfrm>
            <a:off x="4865804" y="4706993"/>
            <a:ext cx="541227" cy="18711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mpd="sng"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kumimoji="1" lang="zh-CN" altLang="en-US" sz="1000" dirty="0"/>
          </a:p>
        </p:txBody>
      </p:sp>
      <p:sp>
        <p:nvSpPr>
          <p:cNvPr id="99" name="矩形 98"/>
          <p:cNvSpPr/>
          <p:nvPr/>
        </p:nvSpPr>
        <p:spPr>
          <a:xfrm>
            <a:off x="5409584" y="4708792"/>
            <a:ext cx="541227" cy="18377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mpd="sng"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kumimoji="1" lang="zh-CN" altLang="en-US" sz="1000" dirty="0"/>
          </a:p>
        </p:txBody>
      </p:sp>
      <p:sp>
        <p:nvSpPr>
          <p:cNvPr id="100" name="矩形 99"/>
          <p:cNvSpPr/>
          <p:nvPr/>
        </p:nvSpPr>
        <p:spPr>
          <a:xfrm>
            <a:off x="3701317" y="4617733"/>
            <a:ext cx="2334811" cy="364125"/>
          </a:xfrm>
          <a:prstGeom prst="rect">
            <a:avLst/>
          </a:prstGeom>
          <a:noFill/>
          <a:ln w="12700" cmpd="sng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101" name="组合 124"/>
          <p:cNvGrpSpPr/>
          <p:nvPr/>
        </p:nvGrpSpPr>
        <p:grpSpPr>
          <a:xfrm>
            <a:off x="3699134" y="5371349"/>
            <a:ext cx="2334811" cy="385209"/>
            <a:chOff x="852856" y="5211462"/>
            <a:chExt cx="2334811" cy="385209"/>
          </a:xfrm>
        </p:grpSpPr>
        <p:sp>
          <p:nvSpPr>
            <p:cNvPr id="102" name="矩形 101"/>
            <p:cNvSpPr/>
            <p:nvPr/>
          </p:nvSpPr>
          <p:spPr>
            <a:xfrm>
              <a:off x="894013" y="5299572"/>
              <a:ext cx="1119668" cy="20819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mpd="sng">
              <a:solidFill>
                <a:srgbClr val="7F7F7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endParaRPr kumimoji="1" lang="zh-CN" altLang="en-US" sz="1000" dirty="0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2019531" y="5299572"/>
              <a:ext cx="1091971" cy="20819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mpd="sng">
              <a:solidFill>
                <a:srgbClr val="7F7F7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endParaRPr kumimoji="1" lang="zh-CN" altLang="en-US" sz="1000" dirty="0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852856" y="5211462"/>
              <a:ext cx="2334811" cy="385209"/>
            </a:xfrm>
            <a:prstGeom prst="rect">
              <a:avLst/>
            </a:prstGeom>
            <a:noFill/>
            <a:ln w="12700" cmpd="sng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112" name="上下箭头 111"/>
          <p:cNvSpPr/>
          <p:nvPr/>
        </p:nvSpPr>
        <p:spPr>
          <a:xfrm>
            <a:off x="4625035" y="4963070"/>
            <a:ext cx="341921" cy="390875"/>
          </a:xfrm>
          <a:prstGeom prst="upDownArrow">
            <a:avLst/>
          </a:prstGeom>
          <a:solidFill>
            <a:srgbClr val="604A7B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6199830" y="5211419"/>
            <a:ext cx="1993900" cy="735630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noProof="0" dirty="0" smtClean="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rPr>
              <a:t>cold data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compressed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column</a:t>
            </a:r>
            <a:r>
              <a:rPr lang="en-US" altLang="zh-CN" sz="1200" b="1" dirty="0" smtClean="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r>
              <a:rPr kumimoji="0" lang="en-US" altLang="zh-CN" sz="1200" b="1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encoded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noProof="0" dirty="0" smtClean="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rPr>
              <a:t>HDD</a:t>
            </a:r>
            <a:endParaRPr kumimoji="0" lang="en-US" altLang="zh-CN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6199832" y="4467791"/>
            <a:ext cx="1993899" cy="597288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noProof="0" dirty="0" smtClean="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rPr>
              <a:t>cold data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compressed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noProof="0" dirty="0" smtClean="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rPr>
              <a:t>SSD/HDD</a:t>
            </a:r>
            <a:endParaRPr kumimoji="0" lang="en-US" altLang="zh-CN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199831" y="3763623"/>
            <a:ext cx="1993898" cy="557835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 smtClean="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rPr>
              <a:t>hot data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smtClean="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rPr>
              <a:t>uncompressed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NVMe,SSD</a:t>
            </a:r>
            <a:endParaRPr kumimoji="0" lang="en-US" altLang="zh-CN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532830" y="3584855"/>
            <a:ext cx="2603500" cy="74930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17" name="组合 44"/>
          <p:cNvGrpSpPr/>
          <p:nvPr/>
        </p:nvGrpSpPr>
        <p:grpSpPr>
          <a:xfrm>
            <a:off x="3707376" y="3776316"/>
            <a:ext cx="2334811" cy="380034"/>
            <a:chOff x="852856" y="5108331"/>
            <a:chExt cx="2334811" cy="380034"/>
          </a:xfrm>
        </p:grpSpPr>
        <p:sp>
          <p:nvSpPr>
            <p:cNvPr id="118" name="矩形 117"/>
            <p:cNvSpPr/>
            <p:nvPr/>
          </p:nvSpPr>
          <p:spPr>
            <a:xfrm>
              <a:off x="923194" y="5183741"/>
              <a:ext cx="552928" cy="21572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endParaRPr kumimoji="1" lang="en-US" altLang="zh-CN" sz="1000" dirty="0" smtClean="0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1470271" y="5183741"/>
              <a:ext cx="552928" cy="21572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endParaRPr kumimoji="1" lang="zh-CN" altLang="en-US" sz="1000" dirty="0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2020261" y="5183741"/>
              <a:ext cx="552928" cy="21572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endParaRPr kumimoji="1" lang="zh-CN" altLang="en-US" sz="1000" dirty="0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2564425" y="5183741"/>
              <a:ext cx="552928" cy="21572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endParaRPr kumimoji="1" lang="zh-CN" altLang="en-US" sz="1000" dirty="0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852856" y="5108331"/>
              <a:ext cx="2334811" cy="380034"/>
            </a:xfrm>
            <a:prstGeom prst="rect">
              <a:avLst/>
            </a:prstGeom>
            <a:noFill/>
            <a:ln w="12700" cmpd="sng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123" name="矩形 122"/>
          <p:cNvSpPr/>
          <p:nvPr/>
        </p:nvSpPr>
        <p:spPr>
          <a:xfrm>
            <a:off x="3532830" y="2060858"/>
            <a:ext cx="2603500" cy="1447803"/>
          </a:xfrm>
          <a:prstGeom prst="rect">
            <a:avLst/>
          </a:prstGeom>
          <a:solidFill>
            <a:schemeClr val="bg2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6199832" y="2404716"/>
            <a:ext cx="1993899" cy="635530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 smtClean="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rPr>
              <a:t>hot data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 smtClean="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rPr>
              <a:t>cache conscious index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DRAM</a:t>
            </a:r>
          </a:p>
        </p:txBody>
      </p:sp>
      <p:sp>
        <p:nvSpPr>
          <p:cNvPr id="125" name="圆角矩形 124"/>
          <p:cNvSpPr/>
          <p:nvPr/>
        </p:nvSpPr>
        <p:spPr>
          <a:xfrm>
            <a:off x="4332931" y="2162449"/>
            <a:ext cx="406400" cy="203200"/>
          </a:xfrm>
          <a:prstGeom prst="roundRect">
            <a:avLst/>
          </a:prstGeom>
          <a:noFill/>
          <a:ln w="6350" cmpd="sng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6" name="圆角矩形 125"/>
          <p:cNvSpPr/>
          <p:nvPr/>
        </p:nvSpPr>
        <p:spPr>
          <a:xfrm>
            <a:off x="3977332" y="2556149"/>
            <a:ext cx="406400" cy="203200"/>
          </a:xfrm>
          <a:prstGeom prst="roundRect">
            <a:avLst/>
          </a:prstGeom>
          <a:noFill/>
          <a:ln w="6350" cmpd="sng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7" name="圆角矩形 126"/>
          <p:cNvSpPr/>
          <p:nvPr/>
        </p:nvSpPr>
        <p:spPr>
          <a:xfrm>
            <a:off x="4891732" y="2556149"/>
            <a:ext cx="406400" cy="203200"/>
          </a:xfrm>
          <a:prstGeom prst="roundRect">
            <a:avLst/>
          </a:prstGeom>
          <a:noFill/>
          <a:ln w="6350" cmpd="sng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8" name="圆角矩形 127"/>
          <p:cNvSpPr/>
          <p:nvPr/>
        </p:nvSpPr>
        <p:spPr>
          <a:xfrm>
            <a:off x="5564830" y="2556149"/>
            <a:ext cx="406400" cy="203200"/>
          </a:xfrm>
          <a:prstGeom prst="roundRect">
            <a:avLst/>
          </a:prstGeom>
          <a:noFill/>
          <a:ln w="6350" cmpd="sng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9" name="直线箭头连接符 128"/>
          <p:cNvCxnSpPr>
            <a:stCxn id="125" idx="2"/>
            <a:endCxn id="126" idx="0"/>
          </p:cNvCxnSpPr>
          <p:nvPr/>
        </p:nvCxnSpPr>
        <p:spPr>
          <a:xfrm flipH="1">
            <a:off x="4180530" y="2365649"/>
            <a:ext cx="355600" cy="190500"/>
          </a:xfrm>
          <a:prstGeom prst="straightConnector1">
            <a:avLst/>
          </a:prstGeom>
          <a:ln w="6350" cmpd="sng">
            <a:solidFill>
              <a:schemeClr val="tx2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箭头连接符 129"/>
          <p:cNvCxnSpPr>
            <a:stCxn id="125" idx="2"/>
            <a:endCxn id="127" idx="0"/>
          </p:cNvCxnSpPr>
          <p:nvPr/>
        </p:nvCxnSpPr>
        <p:spPr>
          <a:xfrm>
            <a:off x="4536130" y="2365649"/>
            <a:ext cx="558800" cy="190500"/>
          </a:xfrm>
          <a:prstGeom prst="straightConnector1">
            <a:avLst/>
          </a:prstGeom>
          <a:ln w="6350" cmpd="sng">
            <a:solidFill>
              <a:schemeClr val="tx2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线箭头连接符 130"/>
          <p:cNvCxnSpPr>
            <a:stCxn id="125" idx="2"/>
            <a:endCxn id="128" idx="0"/>
          </p:cNvCxnSpPr>
          <p:nvPr/>
        </p:nvCxnSpPr>
        <p:spPr>
          <a:xfrm>
            <a:off x="4536132" y="2365649"/>
            <a:ext cx="1231900" cy="190500"/>
          </a:xfrm>
          <a:prstGeom prst="straightConnector1">
            <a:avLst/>
          </a:prstGeom>
          <a:ln w="6350" cmpd="sng">
            <a:solidFill>
              <a:schemeClr val="tx2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2" name="组 131"/>
          <p:cNvGrpSpPr/>
          <p:nvPr/>
        </p:nvGrpSpPr>
        <p:grpSpPr>
          <a:xfrm>
            <a:off x="3725916" y="3040256"/>
            <a:ext cx="993184" cy="341403"/>
            <a:chOff x="3332458" y="5691097"/>
            <a:chExt cx="993184" cy="341403"/>
          </a:xfrm>
          <a:noFill/>
        </p:grpSpPr>
        <p:sp>
          <p:nvSpPr>
            <p:cNvPr id="133" name="矩形 132"/>
            <p:cNvSpPr/>
            <p:nvPr/>
          </p:nvSpPr>
          <p:spPr>
            <a:xfrm>
              <a:off x="3332458" y="5691097"/>
              <a:ext cx="198142" cy="341403"/>
            </a:xfrm>
            <a:prstGeom prst="rect">
              <a:avLst/>
            </a:prstGeom>
            <a:grpFill/>
            <a:ln w="12700" cmpd="sng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3530600" y="5691097"/>
              <a:ext cx="198142" cy="341403"/>
            </a:xfrm>
            <a:prstGeom prst="rect">
              <a:avLst/>
            </a:prstGeom>
            <a:grpFill/>
            <a:ln w="12700" cmpd="sng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3726158" y="5691097"/>
              <a:ext cx="198142" cy="341403"/>
            </a:xfrm>
            <a:prstGeom prst="rect">
              <a:avLst/>
            </a:prstGeom>
            <a:grpFill/>
            <a:ln w="12700" cmpd="sng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3924300" y="5691097"/>
              <a:ext cx="198142" cy="341403"/>
            </a:xfrm>
            <a:prstGeom prst="rect">
              <a:avLst/>
            </a:prstGeom>
            <a:grpFill/>
            <a:ln w="12700" cmpd="sng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4127500" y="5691097"/>
              <a:ext cx="198142" cy="341403"/>
            </a:xfrm>
            <a:prstGeom prst="rect">
              <a:avLst/>
            </a:prstGeom>
            <a:grpFill/>
            <a:ln w="12700" cmpd="sng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138" name="组 137"/>
          <p:cNvGrpSpPr/>
          <p:nvPr/>
        </p:nvGrpSpPr>
        <p:grpSpPr>
          <a:xfrm>
            <a:off x="4919715" y="3040256"/>
            <a:ext cx="993184" cy="341403"/>
            <a:chOff x="3332458" y="5691097"/>
            <a:chExt cx="993184" cy="341403"/>
          </a:xfrm>
        </p:grpSpPr>
        <p:sp>
          <p:nvSpPr>
            <p:cNvPr id="139" name="矩形 138"/>
            <p:cNvSpPr/>
            <p:nvPr/>
          </p:nvSpPr>
          <p:spPr>
            <a:xfrm>
              <a:off x="3332458" y="5691097"/>
              <a:ext cx="198142" cy="341403"/>
            </a:xfrm>
            <a:prstGeom prst="rect">
              <a:avLst/>
            </a:prstGeom>
            <a:noFill/>
            <a:ln w="12700" cmpd="sng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3530600" y="5691097"/>
              <a:ext cx="198142" cy="341403"/>
            </a:xfrm>
            <a:prstGeom prst="rect">
              <a:avLst/>
            </a:prstGeom>
            <a:noFill/>
            <a:ln w="12700" cmpd="sng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3726158" y="5691097"/>
              <a:ext cx="198142" cy="341403"/>
            </a:xfrm>
            <a:prstGeom prst="rect">
              <a:avLst/>
            </a:prstGeom>
            <a:noFill/>
            <a:ln w="12700" cmpd="sng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3924300" y="5691097"/>
              <a:ext cx="198142" cy="341403"/>
            </a:xfrm>
            <a:prstGeom prst="rect">
              <a:avLst/>
            </a:prstGeom>
            <a:noFill/>
            <a:ln w="12700" cmpd="sng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4127500" y="5691097"/>
              <a:ext cx="198142" cy="341403"/>
            </a:xfrm>
            <a:prstGeom prst="rect">
              <a:avLst/>
            </a:prstGeom>
            <a:noFill/>
            <a:ln w="12700" cmpd="sng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cxnSp>
        <p:nvCxnSpPr>
          <p:cNvPr id="144" name="直线箭头连接符 143"/>
          <p:cNvCxnSpPr>
            <a:stCxn id="126" idx="2"/>
            <a:endCxn id="135" idx="0"/>
          </p:cNvCxnSpPr>
          <p:nvPr/>
        </p:nvCxnSpPr>
        <p:spPr>
          <a:xfrm>
            <a:off x="4180535" y="2759359"/>
            <a:ext cx="38155" cy="280897"/>
          </a:xfrm>
          <a:prstGeom prst="straightConnector1">
            <a:avLst/>
          </a:prstGeom>
          <a:ln w="6350" cmpd="sng">
            <a:solidFill>
              <a:schemeClr val="tx2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线箭头连接符 144"/>
          <p:cNvCxnSpPr>
            <a:stCxn id="126" idx="2"/>
            <a:endCxn id="141" idx="0"/>
          </p:cNvCxnSpPr>
          <p:nvPr/>
        </p:nvCxnSpPr>
        <p:spPr>
          <a:xfrm>
            <a:off x="4180535" y="2759359"/>
            <a:ext cx="1231955" cy="280897"/>
          </a:xfrm>
          <a:prstGeom prst="straightConnector1">
            <a:avLst/>
          </a:prstGeom>
          <a:ln w="6350" cmpd="sng">
            <a:solidFill>
              <a:schemeClr val="tx2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下箭头 145"/>
          <p:cNvSpPr/>
          <p:nvPr/>
        </p:nvSpPr>
        <p:spPr>
          <a:xfrm>
            <a:off x="4625035" y="3419755"/>
            <a:ext cx="341921" cy="381965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7" name="下箭头 146"/>
          <p:cNvSpPr/>
          <p:nvPr/>
        </p:nvSpPr>
        <p:spPr>
          <a:xfrm>
            <a:off x="4625035" y="4208128"/>
            <a:ext cx="341921" cy="381965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699598" y="3584850"/>
            <a:ext cx="2692400" cy="2349498"/>
          </a:xfrm>
          <a:prstGeom prst="rect">
            <a:avLst/>
          </a:prstGeom>
          <a:solidFill>
            <a:schemeClr val="bg2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9" name="圆角矩形 148"/>
          <p:cNvSpPr/>
          <p:nvPr/>
        </p:nvSpPr>
        <p:spPr>
          <a:xfrm>
            <a:off x="1498564" y="4182718"/>
            <a:ext cx="406400" cy="203200"/>
          </a:xfrm>
          <a:prstGeom prst="roundRect">
            <a:avLst/>
          </a:prstGeom>
          <a:noFill/>
          <a:ln w="635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0" name="圆角矩形 149"/>
          <p:cNvSpPr/>
          <p:nvPr/>
        </p:nvSpPr>
        <p:spPr>
          <a:xfrm>
            <a:off x="1142962" y="4576418"/>
            <a:ext cx="406400" cy="203200"/>
          </a:xfrm>
          <a:prstGeom prst="roundRect">
            <a:avLst/>
          </a:prstGeom>
          <a:noFill/>
          <a:ln w="635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1" name="圆角矩形 150"/>
          <p:cNvSpPr/>
          <p:nvPr/>
        </p:nvSpPr>
        <p:spPr>
          <a:xfrm>
            <a:off x="2057362" y="4576418"/>
            <a:ext cx="406400" cy="203200"/>
          </a:xfrm>
          <a:prstGeom prst="roundRect">
            <a:avLst/>
          </a:prstGeom>
          <a:noFill/>
          <a:ln w="635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2" name="圆角矩形 151"/>
          <p:cNvSpPr/>
          <p:nvPr/>
        </p:nvSpPr>
        <p:spPr>
          <a:xfrm>
            <a:off x="2730463" y="4576418"/>
            <a:ext cx="406400" cy="203200"/>
          </a:xfrm>
          <a:prstGeom prst="roundRect">
            <a:avLst/>
          </a:prstGeom>
          <a:noFill/>
          <a:ln w="635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3" name="直线箭头连接符 152"/>
          <p:cNvCxnSpPr>
            <a:stCxn id="149" idx="2"/>
            <a:endCxn id="150" idx="0"/>
          </p:cNvCxnSpPr>
          <p:nvPr/>
        </p:nvCxnSpPr>
        <p:spPr>
          <a:xfrm flipH="1">
            <a:off x="1346163" y="4385918"/>
            <a:ext cx="355600" cy="190500"/>
          </a:xfrm>
          <a:prstGeom prst="straightConnector1">
            <a:avLst/>
          </a:prstGeom>
          <a:ln w="6350" cmpd="sng">
            <a:solidFill>
              <a:schemeClr val="bg2">
                <a:lumMod val="2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直线箭头连接符 153"/>
          <p:cNvCxnSpPr>
            <a:stCxn id="149" idx="2"/>
            <a:endCxn id="151" idx="0"/>
          </p:cNvCxnSpPr>
          <p:nvPr/>
        </p:nvCxnSpPr>
        <p:spPr>
          <a:xfrm>
            <a:off x="1701763" y="4385918"/>
            <a:ext cx="558800" cy="190500"/>
          </a:xfrm>
          <a:prstGeom prst="straightConnector1">
            <a:avLst/>
          </a:prstGeom>
          <a:ln w="6350" cmpd="sng">
            <a:solidFill>
              <a:schemeClr val="bg2">
                <a:lumMod val="2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线箭头连接符 154"/>
          <p:cNvCxnSpPr>
            <a:stCxn id="149" idx="2"/>
            <a:endCxn id="152" idx="0"/>
          </p:cNvCxnSpPr>
          <p:nvPr/>
        </p:nvCxnSpPr>
        <p:spPr>
          <a:xfrm>
            <a:off x="1701762" y="4385918"/>
            <a:ext cx="1231900" cy="190500"/>
          </a:xfrm>
          <a:prstGeom prst="straightConnector1">
            <a:avLst/>
          </a:prstGeom>
          <a:ln w="6350" cmpd="sng">
            <a:solidFill>
              <a:schemeClr val="bg2">
                <a:lumMod val="2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6" name="组 155"/>
          <p:cNvGrpSpPr/>
          <p:nvPr/>
        </p:nvGrpSpPr>
        <p:grpSpPr>
          <a:xfrm>
            <a:off x="891546" y="5060525"/>
            <a:ext cx="993184" cy="341403"/>
            <a:chOff x="3332458" y="5691097"/>
            <a:chExt cx="993184" cy="341403"/>
          </a:xfrm>
          <a:noFill/>
        </p:grpSpPr>
        <p:sp>
          <p:nvSpPr>
            <p:cNvPr id="157" name="矩形 156"/>
            <p:cNvSpPr/>
            <p:nvPr/>
          </p:nvSpPr>
          <p:spPr>
            <a:xfrm>
              <a:off x="3332458" y="5691097"/>
              <a:ext cx="198142" cy="341403"/>
            </a:xfrm>
            <a:prstGeom prst="rect">
              <a:avLst/>
            </a:prstGeom>
            <a:grpFill/>
            <a:ln w="12700" cmpd="sng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3530600" y="5691097"/>
              <a:ext cx="198142" cy="341403"/>
            </a:xfrm>
            <a:prstGeom prst="rect">
              <a:avLst/>
            </a:prstGeom>
            <a:grpFill/>
            <a:ln w="12700" cmpd="sng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3726158" y="5691097"/>
              <a:ext cx="198142" cy="341403"/>
            </a:xfrm>
            <a:prstGeom prst="rect">
              <a:avLst/>
            </a:prstGeom>
            <a:grpFill/>
            <a:ln w="12700" cmpd="sng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3924300" y="5691097"/>
              <a:ext cx="198142" cy="341403"/>
            </a:xfrm>
            <a:prstGeom prst="rect">
              <a:avLst/>
            </a:prstGeom>
            <a:grpFill/>
            <a:ln w="12700" cmpd="sng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61" name="矩形 160"/>
            <p:cNvSpPr/>
            <p:nvPr/>
          </p:nvSpPr>
          <p:spPr>
            <a:xfrm>
              <a:off x="4127500" y="5691097"/>
              <a:ext cx="198142" cy="341403"/>
            </a:xfrm>
            <a:prstGeom prst="rect">
              <a:avLst/>
            </a:prstGeom>
            <a:grpFill/>
            <a:ln w="12700" cmpd="sng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162" name="组 161"/>
          <p:cNvGrpSpPr/>
          <p:nvPr/>
        </p:nvGrpSpPr>
        <p:grpSpPr>
          <a:xfrm>
            <a:off x="2085348" y="5060525"/>
            <a:ext cx="993184" cy="341403"/>
            <a:chOff x="3332458" y="5691097"/>
            <a:chExt cx="993184" cy="341403"/>
          </a:xfrm>
          <a:noFill/>
        </p:grpSpPr>
        <p:sp>
          <p:nvSpPr>
            <p:cNvPr id="163" name="矩形 162"/>
            <p:cNvSpPr/>
            <p:nvPr/>
          </p:nvSpPr>
          <p:spPr>
            <a:xfrm>
              <a:off x="3332458" y="5691097"/>
              <a:ext cx="198142" cy="341403"/>
            </a:xfrm>
            <a:prstGeom prst="rect">
              <a:avLst/>
            </a:prstGeom>
            <a:grpFill/>
            <a:ln w="12700" cmpd="sng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3530600" y="5691097"/>
              <a:ext cx="198142" cy="341403"/>
            </a:xfrm>
            <a:prstGeom prst="rect">
              <a:avLst/>
            </a:prstGeom>
            <a:grpFill/>
            <a:ln w="12700" cmpd="sng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65" name="矩形 164"/>
            <p:cNvSpPr/>
            <p:nvPr/>
          </p:nvSpPr>
          <p:spPr>
            <a:xfrm>
              <a:off x="3726158" y="5691097"/>
              <a:ext cx="198142" cy="341403"/>
            </a:xfrm>
            <a:prstGeom prst="rect">
              <a:avLst/>
            </a:prstGeom>
            <a:grpFill/>
            <a:ln w="12700" cmpd="sng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66" name="矩形 165"/>
            <p:cNvSpPr/>
            <p:nvPr/>
          </p:nvSpPr>
          <p:spPr>
            <a:xfrm>
              <a:off x="3924300" y="5691097"/>
              <a:ext cx="198142" cy="341403"/>
            </a:xfrm>
            <a:prstGeom prst="rect">
              <a:avLst/>
            </a:prstGeom>
            <a:grpFill/>
            <a:ln w="12700" cmpd="sng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67" name="矩形 166"/>
            <p:cNvSpPr/>
            <p:nvPr/>
          </p:nvSpPr>
          <p:spPr>
            <a:xfrm>
              <a:off x="4127500" y="5691097"/>
              <a:ext cx="198142" cy="341403"/>
            </a:xfrm>
            <a:prstGeom prst="rect">
              <a:avLst/>
            </a:prstGeom>
            <a:grpFill/>
            <a:ln w="12700" cmpd="sng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cxnSp>
        <p:nvCxnSpPr>
          <p:cNvPr id="168" name="直线箭头连接符 167"/>
          <p:cNvCxnSpPr>
            <a:stCxn id="150" idx="2"/>
            <a:endCxn id="159" idx="0"/>
          </p:cNvCxnSpPr>
          <p:nvPr/>
        </p:nvCxnSpPr>
        <p:spPr>
          <a:xfrm>
            <a:off x="1346167" y="4779628"/>
            <a:ext cx="38155" cy="280897"/>
          </a:xfrm>
          <a:prstGeom prst="straightConnector1">
            <a:avLst/>
          </a:prstGeom>
          <a:ln w="6350" cmpd="sng">
            <a:solidFill>
              <a:schemeClr val="bg2">
                <a:lumMod val="2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直线箭头连接符 168"/>
          <p:cNvCxnSpPr>
            <a:stCxn id="150" idx="2"/>
            <a:endCxn id="165" idx="0"/>
          </p:cNvCxnSpPr>
          <p:nvPr/>
        </p:nvCxnSpPr>
        <p:spPr>
          <a:xfrm>
            <a:off x="1346167" y="4779628"/>
            <a:ext cx="1231955" cy="280897"/>
          </a:xfrm>
          <a:prstGeom prst="straightConnector1">
            <a:avLst/>
          </a:prstGeom>
          <a:ln w="6350" cmpd="sng">
            <a:solidFill>
              <a:schemeClr val="bg2">
                <a:lumMod val="2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曲线连接符 169"/>
          <p:cNvCxnSpPr>
            <a:stCxn id="159" idx="2"/>
            <a:endCxn id="102" idx="2"/>
          </p:cNvCxnSpPr>
          <p:nvPr/>
        </p:nvCxnSpPr>
        <p:spPr>
          <a:xfrm rot="16200000" flipH="1">
            <a:off x="2709353" y="4076891"/>
            <a:ext cx="265730" cy="2915803"/>
          </a:xfrm>
          <a:prstGeom prst="curvedConnector3">
            <a:avLst>
              <a:gd name="adj1" fmla="val 186027"/>
            </a:avLst>
          </a:prstGeom>
          <a:ln w="3175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曲线连接符 170"/>
          <p:cNvCxnSpPr>
            <a:stCxn id="166" idx="2"/>
            <a:endCxn id="96" idx="1"/>
          </p:cNvCxnSpPr>
          <p:nvPr/>
        </p:nvCxnSpPr>
        <p:spPr>
          <a:xfrm rot="5400000" flipH="1" flipV="1">
            <a:off x="2972695" y="4602964"/>
            <a:ext cx="602527" cy="995391"/>
          </a:xfrm>
          <a:prstGeom prst="curvedConnector4">
            <a:avLst>
              <a:gd name="adj1" fmla="val -37940"/>
              <a:gd name="adj2" fmla="val 54976"/>
            </a:avLst>
          </a:prstGeom>
          <a:ln w="3175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曲线连接符 171"/>
          <p:cNvCxnSpPr>
            <a:stCxn id="167" idx="3"/>
            <a:endCxn id="122" idx="1"/>
          </p:cNvCxnSpPr>
          <p:nvPr/>
        </p:nvCxnSpPr>
        <p:spPr>
          <a:xfrm flipV="1">
            <a:off x="3078535" y="3966333"/>
            <a:ext cx="628841" cy="1264884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矩形 172"/>
          <p:cNvSpPr/>
          <p:nvPr/>
        </p:nvSpPr>
        <p:spPr>
          <a:xfrm>
            <a:off x="699598" y="3701528"/>
            <a:ext cx="1993898" cy="36592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In-Memory</a:t>
            </a: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 </a:t>
            </a:r>
            <a:r>
              <a:rPr kumimoji="0" lang="en-US" altLang="zh-CN" sz="1200" b="0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MetaData</a:t>
            </a: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 Index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74" name="文本框 149"/>
          <p:cNvSpPr txBox="1"/>
          <p:nvPr/>
        </p:nvSpPr>
        <p:spPr>
          <a:xfrm>
            <a:off x="4965904" y="5008775"/>
            <a:ext cx="1323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 smtClean="0"/>
              <a:t>data exchange</a:t>
            </a:r>
            <a:endParaRPr kumimoji="1" lang="zh-CN" altLang="en-US" sz="1400" b="1" dirty="0"/>
          </a:p>
        </p:txBody>
      </p:sp>
      <p:sp>
        <p:nvSpPr>
          <p:cNvPr id="175" name="文本框 149"/>
          <p:cNvSpPr txBox="1"/>
          <p:nvPr/>
        </p:nvSpPr>
        <p:spPr>
          <a:xfrm>
            <a:off x="4965908" y="3457852"/>
            <a:ext cx="1068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 smtClean="0"/>
              <a:t>page out</a:t>
            </a:r>
            <a:endParaRPr kumimoji="1" lang="zh-CN" altLang="en-US" sz="1400" b="1" dirty="0"/>
          </a:p>
        </p:txBody>
      </p:sp>
      <p:sp>
        <p:nvSpPr>
          <p:cNvPr id="176" name="文本框 149"/>
          <p:cNvSpPr txBox="1"/>
          <p:nvPr/>
        </p:nvSpPr>
        <p:spPr>
          <a:xfrm>
            <a:off x="4953118" y="4208128"/>
            <a:ext cx="1323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 smtClean="0"/>
              <a:t>data compact</a:t>
            </a:r>
            <a:endParaRPr kumimoji="1" lang="zh-CN" altLang="en-US" sz="1400" b="1" dirty="0"/>
          </a:p>
        </p:txBody>
      </p:sp>
      <p:sp>
        <p:nvSpPr>
          <p:cNvPr id="177" name="矩形 176"/>
          <p:cNvSpPr/>
          <p:nvPr/>
        </p:nvSpPr>
        <p:spPr>
          <a:xfrm>
            <a:off x="699598" y="2060848"/>
            <a:ext cx="2692400" cy="144303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78" name="下箭头 177"/>
          <p:cNvSpPr/>
          <p:nvPr/>
        </p:nvSpPr>
        <p:spPr>
          <a:xfrm rot="5400000">
            <a:off x="3220968" y="2113429"/>
            <a:ext cx="341921" cy="626787"/>
          </a:xfrm>
          <a:prstGeom prst="downArrow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9" name="下箭头 178"/>
          <p:cNvSpPr/>
          <p:nvPr/>
        </p:nvSpPr>
        <p:spPr>
          <a:xfrm rot="10800000">
            <a:off x="1714627" y="3381648"/>
            <a:ext cx="341921" cy="345278"/>
          </a:xfrm>
          <a:prstGeom prst="downArrow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891546" y="2216470"/>
            <a:ext cx="2042116" cy="5034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Redo Logs</a:t>
            </a:r>
            <a:endParaRPr kumimoji="1" lang="zh-CN" altLang="en-US" sz="1400" dirty="0"/>
          </a:p>
        </p:txBody>
      </p:sp>
      <p:sp>
        <p:nvSpPr>
          <p:cNvPr id="181" name="矩形 180"/>
          <p:cNvSpPr/>
          <p:nvPr/>
        </p:nvSpPr>
        <p:spPr>
          <a:xfrm>
            <a:off x="891546" y="2832570"/>
            <a:ext cx="2042116" cy="5034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MetaData</a:t>
            </a:r>
            <a:r>
              <a:rPr kumimoji="1" lang="en-US" altLang="zh-CN" sz="1400" dirty="0" smtClean="0"/>
              <a:t> </a:t>
            </a:r>
          </a:p>
          <a:p>
            <a:pPr algn="ctr"/>
            <a:r>
              <a:rPr kumimoji="1" lang="en-US" altLang="zh-CN" sz="1400" dirty="0" smtClean="0"/>
              <a:t>Change Logs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77056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496" y="72008"/>
            <a:ext cx="5259070" cy="620688"/>
          </a:xfrm>
        </p:spPr>
        <p:txBody>
          <a:bodyPr>
            <a:noAutofit/>
          </a:bodyPr>
          <a:lstStyle/>
          <a:p>
            <a:r>
              <a:rPr kumimoji="1" lang="en-US" altLang="zh-CN" sz="2800" dirty="0" smtClean="0">
                <a:latin typeface="微软雅黑"/>
                <a:ea typeface="微软雅黑"/>
                <a:cs typeface="微软雅黑"/>
              </a:rPr>
              <a:t>X-Engine:</a:t>
            </a:r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高效内存索引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179512" y="836717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 err="1" smtClean="0"/>
              <a:t>MassTree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EuroSys</a:t>
            </a:r>
            <a:r>
              <a:rPr lang="en-US" altLang="zh-CN" dirty="0" smtClean="0"/>
              <a:t> 12. </a:t>
            </a:r>
            <a:r>
              <a:rPr lang="en-US" altLang="zh-CN" dirty="0">
                <a:hlinkClick r:id="rId2"/>
              </a:rPr>
              <a:t>Cache Craftiness for Fast Multicore Key-Value Storage</a:t>
            </a:r>
            <a:endParaRPr lang="zh-CN" altLang="en-US" dirty="0"/>
          </a:p>
        </p:txBody>
      </p:sp>
      <p:sp>
        <p:nvSpPr>
          <p:cNvPr id="90" name="圆角矩形 89"/>
          <p:cNvSpPr/>
          <p:nvPr/>
        </p:nvSpPr>
        <p:spPr>
          <a:xfrm>
            <a:off x="4252912" y="1953343"/>
            <a:ext cx="406400" cy="203200"/>
          </a:xfrm>
          <a:prstGeom prst="roundRect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3922714" y="2397843"/>
            <a:ext cx="406400" cy="203200"/>
          </a:xfrm>
          <a:prstGeom prst="roundRect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4684714" y="2397843"/>
            <a:ext cx="406400" cy="203200"/>
          </a:xfrm>
          <a:prstGeom prst="roundRect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5357812" y="2397843"/>
            <a:ext cx="406400" cy="203200"/>
          </a:xfrm>
          <a:prstGeom prst="roundRect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94" name="直线箭头连接符 8"/>
          <p:cNvCxnSpPr>
            <a:stCxn id="90" idx="2"/>
            <a:endCxn id="91" idx="0"/>
          </p:cNvCxnSpPr>
          <p:nvPr/>
        </p:nvCxnSpPr>
        <p:spPr>
          <a:xfrm flipH="1">
            <a:off x="4125913" y="2156543"/>
            <a:ext cx="330200" cy="24130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4" name="直线箭头连接符 9"/>
          <p:cNvCxnSpPr>
            <a:stCxn id="90" idx="2"/>
            <a:endCxn id="92" idx="0"/>
          </p:cNvCxnSpPr>
          <p:nvPr/>
        </p:nvCxnSpPr>
        <p:spPr>
          <a:xfrm>
            <a:off x="4456113" y="2156543"/>
            <a:ext cx="431800" cy="24130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5" name="直线箭头连接符 12"/>
          <p:cNvCxnSpPr>
            <a:stCxn id="90" idx="2"/>
            <a:endCxn id="93" idx="0"/>
          </p:cNvCxnSpPr>
          <p:nvPr/>
        </p:nvCxnSpPr>
        <p:spPr>
          <a:xfrm>
            <a:off x="4456112" y="2156543"/>
            <a:ext cx="1104900" cy="24130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6" name="圆角矩形 105"/>
          <p:cNvSpPr/>
          <p:nvPr/>
        </p:nvSpPr>
        <p:spPr>
          <a:xfrm>
            <a:off x="3567112" y="2855043"/>
            <a:ext cx="406400" cy="203200"/>
          </a:xfrm>
          <a:prstGeom prst="roundRect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4481512" y="2855043"/>
            <a:ext cx="406400" cy="203200"/>
          </a:xfrm>
          <a:prstGeom prst="roundRect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5154613" y="2855043"/>
            <a:ext cx="406400" cy="203200"/>
          </a:xfrm>
          <a:prstGeom prst="roundRect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09" name="直线箭头连接符 21"/>
          <p:cNvCxnSpPr>
            <a:stCxn id="91" idx="2"/>
            <a:endCxn id="106" idx="0"/>
          </p:cNvCxnSpPr>
          <p:nvPr/>
        </p:nvCxnSpPr>
        <p:spPr>
          <a:xfrm flipH="1">
            <a:off x="3770313" y="2601043"/>
            <a:ext cx="355600" cy="25400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0" name="直线箭头连接符 24"/>
          <p:cNvCxnSpPr>
            <a:stCxn id="91" idx="2"/>
            <a:endCxn id="107" idx="0"/>
          </p:cNvCxnSpPr>
          <p:nvPr/>
        </p:nvCxnSpPr>
        <p:spPr>
          <a:xfrm>
            <a:off x="4125913" y="2601043"/>
            <a:ext cx="558800" cy="25400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82" name="直线箭头连接符 27"/>
          <p:cNvCxnSpPr>
            <a:stCxn id="91" idx="2"/>
            <a:endCxn id="108" idx="0"/>
          </p:cNvCxnSpPr>
          <p:nvPr/>
        </p:nvCxnSpPr>
        <p:spPr>
          <a:xfrm>
            <a:off x="4125912" y="2601043"/>
            <a:ext cx="1231900" cy="25400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183" name="组 36"/>
          <p:cNvGrpSpPr/>
          <p:nvPr/>
        </p:nvGrpSpPr>
        <p:grpSpPr>
          <a:xfrm>
            <a:off x="2791122" y="3478842"/>
            <a:ext cx="993184" cy="341403"/>
            <a:chOff x="3332458" y="5691097"/>
            <a:chExt cx="993184" cy="341403"/>
          </a:xfrm>
        </p:grpSpPr>
        <p:sp>
          <p:nvSpPr>
            <p:cNvPr id="184" name="矩形 183"/>
            <p:cNvSpPr/>
            <p:nvPr/>
          </p:nvSpPr>
          <p:spPr>
            <a:xfrm>
              <a:off x="3332458" y="5691097"/>
              <a:ext cx="198142" cy="34140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3530600" y="5691097"/>
              <a:ext cx="198142" cy="34140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6" name="矩形 185"/>
            <p:cNvSpPr/>
            <p:nvPr/>
          </p:nvSpPr>
          <p:spPr>
            <a:xfrm>
              <a:off x="3726158" y="5691097"/>
              <a:ext cx="198142" cy="34140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7" name="矩形 186"/>
            <p:cNvSpPr/>
            <p:nvPr/>
          </p:nvSpPr>
          <p:spPr>
            <a:xfrm>
              <a:off x="3924300" y="5691097"/>
              <a:ext cx="198142" cy="34140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8" name="矩形 187"/>
            <p:cNvSpPr/>
            <p:nvPr/>
          </p:nvSpPr>
          <p:spPr>
            <a:xfrm>
              <a:off x="4127500" y="5691097"/>
              <a:ext cx="198142" cy="34140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89" name="组 37"/>
          <p:cNvGrpSpPr/>
          <p:nvPr/>
        </p:nvGrpSpPr>
        <p:grpSpPr>
          <a:xfrm>
            <a:off x="3984921" y="3478842"/>
            <a:ext cx="993184" cy="341403"/>
            <a:chOff x="3332458" y="5691097"/>
            <a:chExt cx="993184" cy="341403"/>
          </a:xfrm>
        </p:grpSpPr>
        <p:sp>
          <p:nvSpPr>
            <p:cNvPr id="190" name="矩形 189"/>
            <p:cNvSpPr/>
            <p:nvPr/>
          </p:nvSpPr>
          <p:spPr>
            <a:xfrm>
              <a:off x="3332458" y="5691097"/>
              <a:ext cx="198142" cy="34140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1" name="矩形 190"/>
            <p:cNvSpPr/>
            <p:nvPr/>
          </p:nvSpPr>
          <p:spPr>
            <a:xfrm>
              <a:off x="3530600" y="5691097"/>
              <a:ext cx="198142" cy="34140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3726158" y="5691097"/>
              <a:ext cx="198142" cy="34140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3" name="矩形 192"/>
            <p:cNvSpPr/>
            <p:nvPr/>
          </p:nvSpPr>
          <p:spPr>
            <a:xfrm>
              <a:off x="3924300" y="5691097"/>
              <a:ext cx="198142" cy="34140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" name="矩形 193"/>
            <p:cNvSpPr/>
            <p:nvPr/>
          </p:nvSpPr>
          <p:spPr>
            <a:xfrm>
              <a:off x="4127500" y="5691097"/>
              <a:ext cx="198142" cy="34140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95" name="组 43"/>
          <p:cNvGrpSpPr/>
          <p:nvPr/>
        </p:nvGrpSpPr>
        <p:grpSpPr>
          <a:xfrm>
            <a:off x="5318421" y="3478842"/>
            <a:ext cx="993184" cy="341403"/>
            <a:chOff x="3332458" y="5691097"/>
            <a:chExt cx="993184" cy="341403"/>
          </a:xfrm>
        </p:grpSpPr>
        <p:sp>
          <p:nvSpPr>
            <p:cNvPr id="196" name="矩形 195"/>
            <p:cNvSpPr/>
            <p:nvPr/>
          </p:nvSpPr>
          <p:spPr>
            <a:xfrm>
              <a:off x="3332458" y="5691097"/>
              <a:ext cx="198142" cy="34140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" name="矩形 196"/>
            <p:cNvSpPr/>
            <p:nvPr/>
          </p:nvSpPr>
          <p:spPr>
            <a:xfrm>
              <a:off x="3530600" y="5691097"/>
              <a:ext cx="198142" cy="34140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8" name="矩形 197"/>
            <p:cNvSpPr/>
            <p:nvPr/>
          </p:nvSpPr>
          <p:spPr>
            <a:xfrm>
              <a:off x="3726158" y="5691097"/>
              <a:ext cx="198142" cy="34140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9" name="矩形 198"/>
            <p:cNvSpPr/>
            <p:nvPr/>
          </p:nvSpPr>
          <p:spPr>
            <a:xfrm>
              <a:off x="3924300" y="5691097"/>
              <a:ext cx="198142" cy="34140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0" name="矩形 199"/>
            <p:cNvSpPr/>
            <p:nvPr/>
          </p:nvSpPr>
          <p:spPr>
            <a:xfrm>
              <a:off x="4127500" y="5691097"/>
              <a:ext cx="198142" cy="34140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01" name="直线箭头连接符 49"/>
          <p:cNvCxnSpPr>
            <a:stCxn id="106" idx="2"/>
            <a:endCxn id="186" idx="0"/>
          </p:cNvCxnSpPr>
          <p:nvPr/>
        </p:nvCxnSpPr>
        <p:spPr>
          <a:xfrm flipH="1">
            <a:off x="3283896" y="3058253"/>
            <a:ext cx="486421" cy="420597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2" name="直线箭头连接符 52"/>
          <p:cNvCxnSpPr>
            <a:stCxn id="106" idx="2"/>
            <a:endCxn id="192" idx="0"/>
          </p:cNvCxnSpPr>
          <p:nvPr/>
        </p:nvCxnSpPr>
        <p:spPr>
          <a:xfrm>
            <a:off x="3770312" y="3058253"/>
            <a:ext cx="707379" cy="420597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3" name="直线箭头连接符 55"/>
          <p:cNvCxnSpPr>
            <a:stCxn id="106" idx="2"/>
            <a:endCxn id="198" idx="0"/>
          </p:cNvCxnSpPr>
          <p:nvPr/>
        </p:nvCxnSpPr>
        <p:spPr>
          <a:xfrm>
            <a:off x="3770312" y="3058253"/>
            <a:ext cx="2040879" cy="420597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4" name="矩形 203"/>
          <p:cNvSpPr/>
          <p:nvPr/>
        </p:nvSpPr>
        <p:spPr>
          <a:xfrm>
            <a:off x="2627313" y="1796181"/>
            <a:ext cx="3860800" cy="2201862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ys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05" name="直线连接符 63"/>
          <p:cNvCxnSpPr/>
          <p:nvPr/>
        </p:nvCxnSpPr>
        <p:spPr>
          <a:xfrm>
            <a:off x="36512" y="4163143"/>
            <a:ext cx="914400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6" name="文本框 205"/>
          <p:cNvSpPr txBox="1"/>
          <p:nvPr/>
        </p:nvSpPr>
        <p:spPr>
          <a:xfrm>
            <a:off x="6723368" y="2636901"/>
            <a:ext cx="1733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Layer 0, 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Indexed by 0~7 bytes</a:t>
            </a:r>
            <a:endParaRPr kumimoji="1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6723373" y="5499441"/>
            <a:ext cx="1824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Layer 1, 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Indexed by 8~15 bytes</a:t>
            </a:r>
            <a:endParaRPr kumimoji="1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08" name="圆角矩形 207"/>
          <p:cNvSpPr/>
          <p:nvPr/>
        </p:nvSpPr>
        <p:spPr>
          <a:xfrm>
            <a:off x="1865314" y="4584763"/>
            <a:ext cx="406400" cy="203200"/>
          </a:xfrm>
          <a:prstGeom prst="roundRect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9" name="圆角矩形 208"/>
          <p:cNvSpPr/>
          <p:nvPr/>
        </p:nvSpPr>
        <p:spPr>
          <a:xfrm>
            <a:off x="1509712" y="5041963"/>
            <a:ext cx="406400" cy="203200"/>
          </a:xfrm>
          <a:prstGeom prst="roundRect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0" name="圆角矩形 209"/>
          <p:cNvSpPr/>
          <p:nvPr/>
        </p:nvSpPr>
        <p:spPr>
          <a:xfrm>
            <a:off x="2424112" y="5041963"/>
            <a:ext cx="406400" cy="203200"/>
          </a:xfrm>
          <a:prstGeom prst="roundRect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1" name="圆角矩形 210"/>
          <p:cNvSpPr/>
          <p:nvPr/>
        </p:nvSpPr>
        <p:spPr>
          <a:xfrm>
            <a:off x="3097213" y="5041963"/>
            <a:ext cx="406400" cy="203200"/>
          </a:xfrm>
          <a:prstGeom prst="roundRect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2" name="直线箭头连接符 77"/>
          <p:cNvCxnSpPr>
            <a:stCxn id="208" idx="2"/>
            <a:endCxn id="209" idx="0"/>
          </p:cNvCxnSpPr>
          <p:nvPr/>
        </p:nvCxnSpPr>
        <p:spPr>
          <a:xfrm flipH="1">
            <a:off x="1712912" y="4787963"/>
            <a:ext cx="355600" cy="25400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3" name="直线箭头连接符 78"/>
          <p:cNvCxnSpPr>
            <a:stCxn id="208" idx="2"/>
            <a:endCxn id="210" idx="0"/>
          </p:cNvCxnSpPr>
          <p:nvPr/>
        </p:nvCxnSpPr>
        <p:spPr>
          <a:xfrm>
            <a:off x="2068513" y="4787963"/>
            <a:ext cx="558800" cy="25400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4" name="直线箭头连接符 79"/>
          <p:cNvCxnSpPr>
            <a:stCxn id="208" idx="2"/>
            <a:endCxn id="211" idx="0"/>
          </p:cNvCxnSpPr>
          <p:nvPr/>
        </p:nvCxnSpPr>
        <p:spPr>
          <a:xfrm>
            <a:off x="2068512" y="4787963"/>
            <a:ext cx="1231900" cy="25400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215" name="组 80"/>
          <p:cNvGrpSpPr/>
          <p:nvPr/>
        </p:nvGrpSpPr>
        <p:grpSpPr>
          <a:xfrm>
            <a:off x="733722" y="5665770"/>
            <a:ext cx="993184" cy="341403"/>
            <a:chOff x="3332458" y="5691097"/>
            <a:chExt cx="993184" cy="341403"/>
          </a:xfrm>
        </p:grpSpPr>
        <p:sp>
          <p:nvSpPr>
            <p:cNvPr id="216" name="矩形 215"/>
            <p:cNvSpPr/>
            <p:nvPr/>
          </p:nvSpPr>
          <p:spPr>
            <a:xfrm>
              <a:off x="3332458" y="5691097"/>
              <a:ext cx="198142" cy="34140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7" name="矩形 216"/>
            <p:cNvSpPr/>
            <p:nvPr/>
          </p:nvSpPr>
          <p:spPr>
            <a:xfrm>
              <a:off x="3530600" y="5691097"/>
              <a:ext cx="198142" cy="34140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726158" y="5691097"/>
              <a:ext cx="198142" cy="34140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3924300" y="5691097"/>
              <a:ext cx="198142" cy="34140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4127500" y="5691097"/>
              <a:ext cx="198142" cy="34140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1" name="组 86"/>
          <p:cNvGrpSpPr/>
          <p:nvPr/>
        </p:nvGrpSpPr>
        <p:grpSpPr>
          <a:xfrm>
            <a:off x="1927520" y="5665770"/>
            <a:ext cx="993184" cy="341403"/>
            <a:chOff x="3332458" y="5691097"/>
            <a:chExt cx="993184" cy="341403"/>
          </a:xfrm>
        </p:grpSpPr>
        <p:sp>
          <p:nvSpPr>
            <p:cNvPr id="222" name="矩形 221"/>
            <p:cNvSpPr/>
            <p:nvPr/>
          </p:nvSpPr>
          <p:spPr>
            <a:xfrm>
              <a:off x="3332458" y="5691097"/>
              <a:ext cx="198142" cy="34140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3" name="矩形 222"/>
            <p:cNvSpPr/>
            <p:nvPr/>
          </p:nvSpPr>
          <p:spPr>
            <a:xfrm>
              <a:off x="3530600" y="5691097"/>
              <a:ext cx="198142" cy="34140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4" name="矩形 223"/>
            <p:cNvSpPr/>
            <p:nvPr/>
          </p:nvSpPr>
          <p:spPr>
            <a:xfrm>
              <a:off x="3726158" y="5691097"/>
              <a:ext cx="198142" cy="34140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" name="矩形 224"/>
            <p:cNvSpPr/>
            <p:nvPr/>
          </p:nvSpPr>
          <p:spPr>
            <a:xfrm>
              <a:off x="3924300" y="5691097"/>
              <a:ext cx="198142" cy="34140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6" name="矩形 225"/>
            <p:cNvSpPr/>
            <p:nvPr/>
          </p:nvSpPr>
          <p:spPr>
            <a:xfrm>
              <a:off x="4127500" y="5691097"/>
              <a:ext cx="198142" cy="34140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7" name="组 92"/>
          <p:cNvGrpSpPr/>
          <p:nvPr/>
        </p:nvGrpSpPr>
        <p:grpSpPr>
          <a:xfrm>
            <a:off x="3261021" y="5665770"/>
            <a:ext cx="993184" cy="341403"/>
            <a:chOff x="3332458" y="5691097"/>
            <a:chExt cx="993184" cy="341403"/>
          </a:xfrm>
        </p:grpSpPr>
        <p:sp>
          <p:nvSpPr>
            <p:cNvPr id="228" name="矩形 227"/>
            <p:cNvSpPr/>
            <p:nvPr/>
          </p:nvSpPr>
          <p:spPr>
            <a:xfrm>
              <a:off x="3332458" y="5691097"/>
              <a:ext cx="198142" cy="34140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9" name="矩形 228"/>
            <p:cNvSpPr/>
            <p:nvPr/>
          </p:nvSpPr>
          <p:spPr>
            <a:xfrm>
              <a:off x="3530600" y="5691097"/>
              <a:ext cx="198142" cy="34140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0" name="矩形 229"/>
            <p:cNvSpPr/>
            <p:nvPr/>
          </p:nvSpPr>
          <p:spPr>
            <a:xfrm>
              <a:off x="3726158" y="5691097"/>
              <a:ext cx="198142" cy="34140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>
              <a:off x="3924300" y="5691097"/>
              <a:ext cx="198142" cy="34140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2" name="矩形 231"/>
            <p:cNvSpPr/>
            <p:nvPr/>
          </p:nvSpPr>
          <p:spPr>
            <a:xfrm>
              <a:off x="4127500" y="5691097"/>
              <a:ext cx="198142" cy="34140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33" name="直线箭头连接符 98"/>
          <p:cNvCxnSpPr>
            <a:stCxn id="209" idx="2"/>
            <a:endCxn id="218" idx="0"/>
          </p:cNvCxnSpPr>
          <p:nvPr/>
        </p:nvCxnSpPr>
        <p:spPr>
          <a:xfrm flipH="1">
            <a:off x="1226496" y="5245173"/>
            <a:ext cx="486421" cy="420597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4" name="直线箭头连接符 99"/>
          <p:cNvCxnSpPr>
            <a:stCxn id="209" idx="2"/>
            <a:endCxn id="224" idx="0"/>
          </p:cNvCxnSpPr>
          <p:nvPr/>
        </p:nvCxnSpPr>
        <p:spPr>
          <a:xfrm>
            <a:off x="1712912" y="5245173"/>
            <a:ext cx="707379" cy="420597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5" name="直线箭头连接符 100"/>
          <p:cNvCxnSpPr>
            <a:stCxn id="209" idx="2"/>
            <a:endCxn id="230" idx="0"/>
          </p:cNvCxnSpPr>
          <p:nvPr/>
        </p:nvCxnSpPr>
        <p:spPr>
          <a:xfrm>
            <a:off x="1712912" y="5245173"/>
            <a:ext cx="2040879" cy="420597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36" name="矩形 235"/>
          <p:cNvSpPr/>
          <p:nvPr/>
        </p:nvSpPr>
        <p:spPr>
          <a:xfrm>
            <a:off x="569913" y="4429843"/>
            <a:ext cx="3860800" cy="1755120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ys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37" name="直线箭头连接符 102"/>
          <p:cNvCxnSpPr>
            <a:stCxn id="184" idx="2"/>
            <a:endCxn id="208" idx="0"/>
          </p:cNvCxnSpPr>
          <p:nvPr/>
        </p:nvCxnSpPr>
        <p:spPr>
          <a:xfrm flipH="1">
            <a:off x="2068514" y="3820243"/>
            <a:ext cx="821679" cy="76452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238" name="组 105"/>
          <p:cNvGrpSpPr/>
          <p:nvPr/>
        </p:nvGrpSpPr>
        <p:grpSpPr>
          <a:xfrm>
            <a:off x="5318421" y="4685628"/>
            <a:ext cx="993184" cy="341403"/>
            <a:chOff x="3332458" y="5691097"/>
            <a:chExt cx="993184" cy="341403"/>
          </a:xfrm>
        </p:grpSpPr>
        <p:sp>
          <p:nvSpPr>
            <p:cNvPr id="239" name="矩形 238"/>
            <p:cNvSpPr/>
            <p:nvPr/>
          </p:nvSpPr>
          <p:spPr>
            <a:xfrm>
              <a:off x="3332458" y="5691097"/>
              <a:ext cx="198142" cy="34140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0" name="矩形 239"/>
            <p:cNvSpPr/>
            <p:nvPr/>
          </p:nvSpPr>
          <p:spPr>
            <a:xfrm>
              <a:off x="3530600" y="5691097"/>
              <a:ext cx="198142" cy="34140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1" name="矩形 240"/>
            <p:cNvSpPr/>
            <p:nvPr/>
          </p:nvSpPr>
          <p:spPr>
            <a:xfrm>
              <a:off x="3726158" y="5691097"/>
              <a:ext cx="198142" cy="34140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>
              <a:off x="3924300" y="5691097"/>
              <a:ext cx="198142" cy="34140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3" name="矩形 242"/>
            <p:cNvSpPr/>
            <p:nvPr/>
          </p:nvSpPr>
          <p:spPr>
            <a:xfrm>
              <a:off x="4127500" y="5691097"/>
              <a:ext cx="198142" cy="34140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44" name="直线箭头连接符 111"/>
          <p:cNvCxnSpPr>
            <a:stCxn id="192" idx="2"/>
            <a:endCxn id="241" idx="0"/>
          </p:cNvCxnSpPr>
          <p:nvPr/>
        </p:nvCxnSpPr>
        <p:spPr>
          <a:xfrm>
            <a:off x="4477691" y="3820253"/>
            <a:ext cx="1333500" cy="86537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45" name="直线连接符 114"/>
          <p:cNvCxnSpPr/>
          <p:nvPr/>
        </p:nvCxnSpPr>
        <p:spPr>
          <a:xfrm>
            <a:off x="36512" y="6347543"/>
            <a:ext cx="914400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46" name="文本框 245"/>
          <p:cNvSpPr txBox="1"/>
          <p:nvPr/>
        </p:nvSpPr>
        <p:spPr>
          <a:xfrm>
            <a:off x="2637836" y="1874623"/>
            <a:ext cx="1146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interior node</a:t>
            </a:r>
          </a:p>
        </p:txBody>
      </p:sp>
      <p:cxnSp>
        <p:nvCxnSpPr>
          <p:cNvPr id="247" name="直线箭头连接符 117"/>
          <p:cNvCxnSpPr>
            <a:stCxn id="223" idx="2"/>
          </p:cNvCxnSpPr>
          <p:nvPr/>
        </p:nvCxnSpPr>
        <p:spPr>
          <a:xfrm flipH="1">
            <a:off x="1697038" y="6007173"/>
            <a:ext cx="527696" cy="51818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48" name="矩形 247"/>
          <p:cNvSpPr/>
          <p:nvPr/>
        </p:nvSpPr>
        <p:spPr>
          <a:xfrm>
            <a:off x="4697412" y="4429843"/>
            <a:ext cx="2266950" cy="776942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ys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9" name="文本框 248"/>
          <p:cNvSpPr txBox="1"/>
          <p:nvPr/>
        </p:nvSpPr>
        <p:spPr>
          <a:xfrm>
            <a:off x="403543" y="3058253"/>
            <a:ext cx="2262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every node fits in cache line</a:t>
            </a:r>
          </a:p>
        </p:txBody>
      </p:sp>
    </p:spTree>
    <p:extLst>
      <p:ext uri="{BB962C8B-B14F-4D97-AF65-F5344CB8AC3E}">
        <p14:creationId xmlns:p14="http://schemas.microsoft.com/office/powerpoint/2010/main" val="4140488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496" y="72008"/>
            <a:ext cx="5259070" cy="620688"/>
          </a:xfrm>
        </p:spPr>
        <p:txBody>
          <a:bodyPr>
            <a:noAutofit/>
          </a:bodyPr>
          <a:lstStyle/>
          <a:p>
            <a:r>
              <a:rPr kumimoji="1" lang="en-US" altLang="zh-CN" sz="2800" dirty="0" err="1" smtClean="0">
                <a:latin typeface="微软雅黑"/>
                <a:ea typeface="微软雅黑"/>
                <a:cs typeface="微软雅黑"/>
              </a:rPr>
              <a:t>X-Engine:</a:t>
            </a:r>
            <a:r>
              <a:rPr kumimoji="1" lang="en-US" altLang="en-US" sz="2800" dirty="0" err="1" smtClean="0">
                <a:latin typeface="微软雅黑"/>
                <a:ea typeface="微软雅黑"/>
                <a:cs typeface="微软雅黑"/>
              </a:rPr>
              <a:t>流水线事务处理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073301" y="5750520"/>
            <a:ext cx="1089629" cy="558800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Commited</a:t>
            </a:r>
            <a:endParaRPr kumimoji="1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162924" y="5750519"/>
            <a:ext cx="977547" cy="558800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Flushed</a:t>
            </a:r>
            <a:endParaRPr kumimoji="1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3140472" y="5750520"/>
            <a:ext cx="381000" cy="5588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vert="eaVert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Log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Entry</a:t>
            </a:r>
            <a:endParaRPr kumimoji="1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902472" y="5750520"/>
            <a:ext cx="381000" cy="5588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521472" y="5750520"/>
            <a:ext cx="381000" cy="5588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4283472" y="5750520"/>
            <a:ext cx="381000" cy="5588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vert="eaVert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append</a:t>
            </a:r>
            <a:endParaRPr kumimoji="1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4756093" y="5860643"/>
            <a:ext cx="1165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</a:rPr>
              <a:t>LogBuffer</a:t>
            </a:r>
            <a:r>
              <a:rPr kumimoji="1" lang="mr-I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</a:rPr>
              <a:t>…</a:t>
            </a:r>
            <a:endParaRPr kumimoji="1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6666016" y="5750519"/>
            <a:ext cx="1168400" cy="55351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MemTable</a:t>
            </a:r>
            <a:endParaRPr kumimoji="1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98" name="曲线连接符 97"/>
          <p:cNvCxnSpPr>
            <a:stCxn id="103" idx="2"/>
            <a:endCxn id="95" idx="0"/>
          </p:cNvCxnSpPr>
          <p:nvPr/>
        </p:nvCxnSpPr>
        <p:spPr>
          <a:xfrm rot="16200000" flipH="1">
            <a:off x="2727429" y="4003987"/>
            <a:ext cx="468912" cy="3024173"/>
          </a:xfrm>
          <a:prstGeom prst="curvedConnector3">
            <a:avLst>
              <a:gd name="adj1" fmla="val 50000"/>
            </a:avLst>
          </a:prstGeom>
          <a:noFill/>
          <a:ln w="6350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9" name="曲线连接符 98"/>
          <p:cNvCxnSpPr>
            <a:stCxn id="111" idx="2"/>
            <a:endCxn id="85" idx="0"/>
          </p:cNvCxnSpPr>
          <p:nvPr/>
        </p:nvCxnSpPr>
        <p:spPr>
          <a:xfrm rot="5400000">
            <a:off x="2806508" y="5126808"/>
            <a:ext cx="468911" cy="778520"/>
          </a:xfrm>
          <a:prstGeom prst="curvedConnector3">
            <a:avLst>
              <a:gd name="adj1" fmla="val 50000"/>
            </a:avLst>
          </a:prstGeom>
          <a:noFill/>
          <a:ln w="6350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0" name="曲线连接符 99"/>
          <p:cNvCxnSpPr>
            <a:stCxn id="113" idx="2"/>
            <a:endCxn id="84" idx="0"/>
          </p:cNvCxnSpPr>
          <p:nvPr/>
        </p:nvCxnSpPr>
        <p:spPr>
          <a:xfrm rot="5400000">
            <a:off x="4229215" y="2670519"/>
            <a:ext cx="468913" cy="5691109"/>
          </a:xfrm>
          <a:prstGeom prst="curvedConnector3">
            <a:avLst>
              <a:gd name="adj1" fmla="val 50000"/>
            </a:avLst>
          </a:prstGeom>
          <a:noFill/>
          <a:ln w="6350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1" name="曲线连接符 100"/>
          <p:cNvCxnSpPr>
            <a:stCxn id="112" idx="2"/>
            <a:endCxn id="85" idx="0"/>
          </p:cNvCxnSpPr>
          <p:nvPr/>
        </p:nvCxnSpPr>
        <p:spPr>
          <a:xfrm rot="5400000">
            <a:off x="3797936" y="4135386"/>
            <a:ext cx="468911" cy="2761375"/>
          </a:xfrm>
          <a:prstGeom prst="curvedConnector3">
            <a:avLst>
              <a:gd name="adj1" fmla="val 50000"/>
            </a:avLst>
          </a:prstGeom>
          <a:noFill/>
          <a:ln w="6350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2" name="曲线连接符 101"/>
          <p:cNvCxnSpPr>
            <a:stCxn id="112" idx="2"/>
            <a:endCxn id="97" idx="0"/>
          </p:cNvCxnSpPr>
          <p:nvPr/>
        </p:nvCxnSpPr>
        <p:spPr>
          <a:xfrm rot="16200000" flipH="1">
            <a:off x="6097193" y="4597502"/>
            <a:ext cx="468911" cy="1837141"/>
          </a:xfrm>
          <a:prstGeom prst="curvedConnector3">
            <a:avLst>
              <a:gd name="adj1" fmla="val 50000"/>
            </a:avLst>
          </a:prstGeom>
          <a:noFill/>
          <a:ln w="6350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3" name="矩形 102"/>
          <p:cNvSpPr/>
          <p:nvPr/>
        </p:nvSpPr>
        <p:spPr>
          <a:xfrm>
            <a:off x="1100099" y="4893578"/>
            <a:ext cx="699399" cy="388030"/>
          </a:xfrm>
          <a:prstGeom prst="rect">
            <a:avLst/>
          </a:prstGeom>
          <a:solidFill>
            <a:srgbClr val="EEECE1">
              <a:lumMod val="50000"/>
            </a:srgbClr>
          </a:soli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Log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Copy</a:t>
            </a:r>
            <a:endParaRPr kumimoji="1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957964" y="4893578"/>
            <a:ext cx="944508" cy="388030"/>
          </a:xfrm>
          <a:prstGeom prst="rect">
            <a:avLst/>
          </a:prstGeom>
          <a:solidFill>
            <a:srgbClr val="EEECE1">
              <a:lumMod val="50000"/>
            </a:srgbClr>
          </a:soli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Log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Flush</a:t>
            </a:r>
            <a:endParaRPr kumimoji="1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4922238" y="4893587"/>
            <a:ext cx="981670" cy="388031"/>
          </a:xfrm>
          <a:prstGeom prst="rect">
            <a:avLst/>
          </a:prstGeom>
          <a:solidFill>
            <a:srgbClr val="EEECE1">
              <a:lumMod val="50000"/>
            </a:srgbClr>
          </a:soli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Apply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MemTable</a:t>
            </a:r>
            <a:endParaRPr kumimoji="1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877864" y="4893577"/>
            <a:ext cx="862721" cy="388030"/>
          </a:xfrm>
          <a:prstGeom prst="rect">
            <a:avLst/>
          </a:prstGeom>
          <a:solidFill>
            <a:srgbClr val="EEECE1">
              <a:lumMod val="50000"/>
            </a:srgbClr>
          </a:soli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Trx</a:t>
            </a:r>
            <a:endParaRPr kumimoji="1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Commit</a:t>
            </a:r>
            <a:endParaRPr kumimoji="1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" name="右箭头 113"/>
          <p:cNvSpPr/>
          <p:nvPr/>
        </p:nvSpPr>
        <p:spPr>
          <a:xfrm>
            <a:off x="2164160" y="5004581"/>
            <a:ext cx="441589" cy="182678"/>
          </a:xfrm>
          <a:prstGeom prst="rightArrow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" name="右箭头 114"/>
          <p:cNvSpPr/>
          <p:nvPr/>
        </p:nvSpPr>
        <p:spPr>
          <a:xfrm>
            <a:off x="4215066" y="5016915"/>
            <a:ext cx="441589" cy="182678"/>
          </a:xfrm>
          <a:prstGeom prst="rightArrow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974624" y="4796403"/>
            <a:ext cx="6859791" cy="581178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" name="文本框 149"/>
          <p:cNvSpPr txBox="1"/>
          <p:nvPr/>
        </p:nvSpPr>
        <p:spPr>
          <a:xfrm>
            <a:off x="4734518" y="4447685"/>
            <a:ext cx="1931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trx</a:t>
            </a:r>
            <a:r>
              <a:rPr kumimoji="1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process pipeline</a:t>
            </a:r>
            <a:endParaRPr kumimoji="1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18" name="组合 26"/>
          <p:cNvGrpSpPr/>
          <p:nvPr/>
        </p:nvGrpSpPr>
        <p:grpSpPr>
          <a:xfrm>
            <a:off x="1073913" y="2791899"/>
            <a:ext cx="1090246" cy="1525507"/>
            <a:chOff x="1714819" y="2653690"/>
            <a:chExt cx="1090246" cy="1525507"/>
          </a:xfrm>
        </p:grpSpPr>
        <p:sp>
          <p:nvSpPr>
            <p:cNvPr id="119" name="矩形 118"/>
            <p:cNvSpPr/>
            <p:nvPr/>
          </p:nvSpPr>
          <p:spPr>
            <a:xfrm>
              <a:off x="1786729" y="2731846"/>
              <a:ext cx="946426" cy="27940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transaction</a:t>
              </a:r>
              <a:endParaRPr kumimoji="1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1786729" y="3011246"/>
              <a:ext cx="946426" cy="27940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transaction</a:t>
              </a:r>
              <a:endParaRPr kumimoji="1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1786729" y="3290646"/>
              <a:ext cx="946426" cy="27940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transaction</a:t>
              </a:r>
              <a:endParaRPr kumimoji="1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1786729" y="3570046"/>
              <a:ext cx="946426" cy="27940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transaction</a:t>
              </a:r>
              <a:endParaRPr kumimoji="1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1714819" y="2653690"/>
              <a:ext cx="1090246" cy="1511445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" name="文本框 149"/>
            <p:cNvSpPr txBox="1"/>
            <p:nvPr/>
          </p:nvSpPr>
          <p:spPr>
            <a:xfrm>
              <a:off x="1714819" y="3902198"/>
              <a:ext cx="1089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task queue</a:t>
              </a:r>
              <a:endParaRPr kumimoji="1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5" name="矩形 124"/>
          <p:cNvSpPr/>
          <p:nvPr/>
        </p:nvSpPr>
        <p:spPr>
          <a:xfrm>
            <a:off x="971602" y="2641798"/>
            <a:ext cx="6862814" cy="1806976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049564" y="1931949"/>
            <a:ext cx="850899" cy="281434"/>
          </a:xfrm>
          <a:prstGeom prst="rect">
            <a:avLst/>
          </a:prstGeom>
          <a:solidFill>
            <a:srgbClr val="EEECE1">
              <a:lumMod val="90000"/>
            </a:srgbClr>
          </a:soli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writer</a:t>
            </a:r>
          </a:p>
        </p:txBody>
      </p:sp>
      <p:sp>
        <p:nvSpPr>
          <p:cNvPr id="127" name="矩形 126"/>
          <p:cNvSpPr/>
          <p:nvPr/>
        </p:nvSpPr>
        <p:spPr>
          <a:xfrm>
            <a:off x="2010716" y="1931949"/>
            <a:ext cx="850899" cy="281434"/>
          </a:xfrm>
          <a:prstGeom prst="rect">
            <a:avLst/>
          </a:prstGeom>
          <a:solidFill>
            <a:srgbClr val="EEECE1">
              <a:lumMod val="90000"/>
            </a:srgbClr>
          </a:soli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writer</a:t>
            </a:r>
          </a:p>
        </p:txBody>
      </p:sp>
      <p:sp>
        <p:nvSpPr>
          <p:cNvPr id="128" name="矩形 127"/>
          <p:cNvSpPr/>
          <p:nvPr/>
        </p:nvSpPr>
        <p:spPr>
          <a:xfrm>
            <a:off x="2964799" y="1940440"/>
            <a:ext cx="850899" cy="281434"/>
          </a:xfrm>
          <a:prstGeom prst="rect">
            <a:avLst/>
          </a:prstGeom>
          <a:solidFill>
            <a:srgbClr val="EEECE1">
              <a:lumMod val="90000"/>
            </a:srgbClr>
          </a:soli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writer</a:t>
            </a:r>
          </a:p>
        </p:txBody>
      </p:sp>
      <p:sp>
        <p:nvSpPr>
          <p:cNvPr id="129" name="矩形 128"/>
          <p:cNvSpPr/>
          <p:nvPr/>
        </p:nvSpPr>
        <p:spPr>
          <a:xfrm>
            <a:off x="3923477" y="1931949"/>
            <a:ext cx="850899" cy="281434"/>
          </a:xfrm>
          <a:prstGeom prst="rect">
            <a:avLst/>
          </a:prstGeom>
          <a:solidFill>
            <a:srgbClr val="EEECE1">
              <a:lumMod val="90000"/>
            </a:srgbClr>
          </a:soli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writer</a:t>
            </a:r>
          </a:p>
        </p:txBody>
      </p:sp>
      <p:sp>
        <p:nvSpPr>
          <p:cNvPr id="130" name="矩形 129"/>
          <p:cNvSpPr/>
          <p:nvPr/>
        </p:nvSpPr>
        <p:spPr>
          <a:xfrm>
            <a:off x="971602" y="1812978"/>
            <a:ext cx="6862814" cy="555193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4879097" y="1931949"/>
            <a:ext cx="850899" cy="281434"/>
          </a:xfrm>
          <a:prstGeom prst="rect">
            <a:avLst/>
          </a:prstGeom>
          <a:solidFill>
            <a:srgbClr val="EEECE1">
              <a:lumMod val="90000"/>
            </a:srgbClr>
          </a:soli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writer</a:t>
            </a:r>
          </a:p>
        </p:txBody>
      </p:sp>
      <p:sp>
        <p:nvSpPr>
          <p:cNvPr id="132" name="右箭头 131"/>
          <p:cNvSpPr/>
          <p:nvPr/>
        </p:nvSpPr>
        <p:spPr>
          <a:xfrm rot="5400000">
            <a:off x="4219186" y="2407535"/>
            <a:ext cx="311259" cy="182678"/>
          </a:xfrm>
          <a:prstGeom prst="rightArrow">
            <a:avLst/>
          </a:prstGeom>
          <a:solidFill>
            <a:srgbClr val="C0504D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右箭头 132"/>
          <p:cNvSpPr/>
          <p:nvPr/>
        </p:nvSpPr>
        <p:spPr>
          <a:xfrm rot="5400000">
            <a:off x="4213148" y="4530711"/>
            <a:ext cx="323326" cy="182677"/>
          </a:xfrm>
          <a:prstGeom prst="rightArrow">
            <a:avLst/>
          </a:prstGeom>
          <a:solidFill>
            <a:srgbClr val="C0504D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4" name="直线连接符 127"/>
          <p:cNvCxnSpPr/>
          <p:nvPr/>
        </p:nvCxnSpPr>
        <p:spPr>
          <a:xfrm>
            <a:off x="4664477" y="5750519"/>
            <a:ext cx="1158977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135" name="直线连接符 128"/>
          <p:cNvCxnSpPr/>
          <p:nvPr/>
        </p:nvCxnSpPr>
        <p:spPr>
          <a:xfrm>
            <a:off x="4664477" y="6304031"/>
            <a:ext cx="1158977" cy="0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sp>
        <p:nvSpPr>
          <p:cNvPr id="136" name="矩形 135"/>
          <p:cNvSpPr/>
          <p:nvPr/>
        </p:nvSpPr>
        <p:spPr>
          <a:xfrm>
            <a:off x="5828390" y="1943632"/>
            <a:ext cx="850899" cy="281434"/>
          </a:xfrm>
          <a:prstGeom prst="rect">
            <a:avLst/>
          </a:prstGeom>
          <a:solidFill>
            <a:srgbClr val="EEECE1">
              <a:lumMod val="90000"/>
            </a:srgbClr>
          </a:soli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writer</a:t>
            </a:r>
          </a:p>
        </p:txBody>
      </p:sp>
      <p:sp>
        <p:nvSpPr>
          <p:cNvPr id="137" name="矩形 136"/>
          <p:cNvSpPr/>
          <p:nvPr/>
        </p:nvSpPr>
        <p:spPr>
          <a:xfrm>
            <a:off x="6818390" y="1943632"/>
            <a:ext cx="850899" cy="281434"/>
          </a:xfrm>
          <a:prstGeom prst="rect">
            <a:avLst/>
          </a:prstGeom>
          <a:solidFill>
            <a:srgbClr val="EEECE1">
              <a:lumMod val="90000"/>
            </a:srgbClr>
          </a:soli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writer</a:t>
            </a:r>
          </a:p>
        </p:txBody>
      </p:sp>
      <p:sp>
        <p:nvSpPr>
          <p:cNvPr id="138" name="右箭头 137"/>
          <p:cNvSpPr/>
          <p:nvPr/>
        </p:nvSpPr>
        <p:spPr>
          <a:xfrm>
            <a:off x="6209367" y="5016915"/>
            <a:ext cx="441589" cy="182678"/>
          </a:xfrm>
          <a:prstGeom prst="rightArrow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39" name="组合 26"/>
          <p:cNvGrpSpPr/>
          <p:nvPr/>
        </p:nvGrpSpPr>
        <p:grpSpPr>
          <a:xfrm>
            <a:off x="2412471" y="2791899"/>
            <a:ext cx="1090246" cy="1525507"/>
            <a:chOff x="1714819" y="2653690"/>
            <a:chExt cx="1090246" cy="1525507"/>
          </a:xfrm>
        </p:grpSpPr>
        <p:sp>
          <p:nvSpPr>
            <p:cNvPr id="140" name="矩形 139"/>
            <p:cNvSpPr/>
            <p:nvPr/>
          </p:nvSpPr>
          <p:spPr>
            <a:xfrm>
              <a:off x="1786729" y="2731846"/>
              <a:ext cx="946426" cy="27940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transaction</a:t>
              </a:r>
              <a:endParaRPr kumimoji="1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1786729" y="3011246"/>
              <a:ext cx="946426" cy="27940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transaction</a:t>
              </a:r>
              <a:endParaRPr kumimoji="1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1786729" y="3290646"/>
              <a:ext cx="946426" cy="27940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transaction</a:t>
              </a:r>
              <a:endParaRPr kumimoji="1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1786729" y="3570046"/>
              <a:ext cx="946426" cy="27940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transaction</a:t>
              </a:r>
              <a:endParaRPr kumimoji="1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1714819" y="2653690"/>
              <a:ext cx="1090246" cy="1511445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5" name="文本框 149"/>
            <p:cNvSpPr txBox="1"/>
            <p:nvPr/>
          </p:nvSpPr>
          <p:spPr>
            <a:xfrm>
              <a:off x="1714819" y="3902198"/>
              <a:ext cx="1089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task queue</a:t>
              </a:r>
              <a:endParaRPr kumimoji="1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6" name="组合 26"/>
          <p:cNvGrpSpPr/>
          <p:nvPr/>
        </p:nvGrpSpPr>
        <p:grpSpPr>
          <a:xfrm>
            <a:off x="3831993" y="2791899"/>
            <a:ext cx="1090246" cy="1525507"/>
            <a:chOff x="1714819" y="2653690"/>
            <a:chExt cx="1090246" cy="1525507"/>
          </a:xfrm>
        </p:grpSpPr>
        <p:sp>
          <p:nvSpPr>
            <p:cNvPr id="147" name="矩形 146"/>
            <p:cNvSpPr/>
            <p:nvPr/>
          </p:nvSpPr>
          <p:spPr>
            <a:xfrm>
              <a:off x="1786729" y="2731846"/>
              <a:ext cx="946426" cy="27940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transaction</a:t>
              </a:r>
              <a:endParaRPr kumimoji="1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1786729" y="3011246"/>
              <a:ext cx="946426" cy="27940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transaction</a:t>
              </a:r>
              <a:endParaRPr kumimoji="1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1786729" y="3290646"/>
              <a:ext cx="946426" cy="27940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transaction</a:t>
              </a:r>
              <a:endParaRPr kumimoji="1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1786729" y="3570046"/>
              <a:ext cx="946426" cy="27940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transaction</a:t>
              </a:r>
              <a:endParaRPr kumimoji="1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1714819" y="2653690"/>
              <a:ext cx="1090246" cy="1511445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2" name="文本框 149"/>
            <p:cNvSpPr txBox="1"/>
            <p:nvPr/>
          </p:nvSpPr>
          <p:spPr>
            <a:xfrm>
              <a:off x="1714819" y="3902198"/>
              <a:ext cx="1089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task queue</a:t>
              </a:r>
              <a:endParaRPr kumimoji="1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3" name="组合 26"/>
          <p:cNvGrpSpPr/>
          <p:nvPr/>
        </p:nvGrpSpPr>
        <p:grpSpPr>
          <a:xfrm>
            <a:off x="5206416" y="2791899"/>
            <a:ext cx="1090246" cy="1525507"/>
            <a:chOff x="1714819" y="2653690"/>
            <a:chExt cx="1090246" cy="1525507"/>
          </a:xfrm>
        </p:grpSpPr>
        <p:sp>
          <p:nvSpPr>
            <p:cNvPr id="154" name="矩形 153"/>
            <p:cNvSpPr/>
            <p:nvPr/>
          </p:nvSpPr>
          <p:spPr>
            <a:xfrm>
              <a:off x="1786729" y="2731846"/>
              <a:ext cx="946426" cy="27940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transaction</a:t>
              </a:r>
              <a:endParaRPr kumimoji="1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" name="矩形 154"/>
            <p:cNvSpPr/>
            <p:nvPr/>
          </p:nvSpPr>
          <p:spPr>
            <a:xfrm>
              <a:off x="1786729" y="3011246"/>
              <a:ext cx="946426" cy="27940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transaction</a:t>
              </a:r>
              <a:endParaRPr kumimoji="1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1786729" y="3290646"/>
              <a:ext cx="946426" cy="27940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transaction</a:t>
              </a:r>
              <a:endParaRPr kumimoji="1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7" name="矩形 156"/>
            <p:cNvSpPr/>
            <p:nvPr/>
          </p:nvSpPr>
          <p:spPr>
            <a:xfrm>
              <a:off x="1786729" y="3570046"/>
              <a:ext cx="946426" cy="27940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transaction</a:t>
              </a:r>
              <a:endParaRPr kumimoji="1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1714819" y="2653690"/>
              <a:ext cx="1090246" cy="1511445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9" name="文本框 149"/>
            <p:cNvSpPr txBox="1"/>
            <p:nvPr/>
          </p:nvSpPr>
          <p:spPr>
            <a:xfrm>
              <a:off x="1714819" y="3902198"/>
              <a:ext cx="1089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task queue</a:t>
              </a:r>
              <a:endParaRPr kumimoji="1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0" name="组合 26"/>
          <p:cNvGrpSpPr/>
          <p:nvPr/>
        </p:nvGrpSpPr>
        <p:grpSpPr>
          <a:xfrm>
            <a:off x="6579042" y="2791899"/>
            <a:ext cx="1090246" cy="1525507"/>
            <a:chOff x="1714819" y="2653690"/>
            <a:chExt cx="1090246" cy="1525507"/>
          </a:xfrm>
        </p:grpSpPr>
        <p:sp>
          <p:nvSpPr>
            <p:cNvPr id="161" name="矩形 160"/>
            <p:cNvSpPr/>
            <p:nvPr/>
          </p:nvSpPr>
          <p:spPr>
            <a:xfrm>
              <a:off x="1786729" y="2731846"/>
              <a:ext cx="946426" cy="27940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transaction</a:t>
              </a:r>
              <a:endParaRPr kumimoji="1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1786729" y="3011246"/>
              <a:ext cx="946426" cy="27940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transaction</a:t>
              </a:r>
              <a:endParaRPr kumimoji="1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3" name="矩形 162"/>
            <p:cNvSpPr/>
            <p:nvPr/>
          </p:nvSpPr>
          <p:spPr>
            <a:xfrm>
              <a:off x="1786729" y="3290646"/>
              <a:ext cx="946426" cy="27940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transaction</a:t>
              </a:r>
              <a:endParaRPr kumimoji="1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" name="矩形 163"/>
            <p:cNvSpPr/>
            <p:nvPr/>
          </p:nvSpPr>
          <p:spPr>
            <a:xfrm>
              <a:off x="1786729" y="3570046"/>
              <a:ext cx="946426" cy="27940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transaction</a:t>
              </a:r>
              <a:endParaRPr kumimoji="1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1714819" y="2653690"/>
              <a:ext cx="1090246" cy="1511445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6" name="文本框 149"/>
            <p:cNvSpPr txBox="1"/>
            <p:nvPr/>
          </p:nvSpPr>
          <p:spPr>
            <a:xfrm>
              <a:off x="1714819" y="3902198"/>
              <a:ext cx="1089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task queue</a:t>
              </a:r>
              <a:endParaRPr kumimoji="1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7" name="矩形 166"/>
          <p:cNvSpPr/>
          <p:nvPr/>
        </p:nvSpPr>
        <p:spPr>
          <a:xfrm>
            <a:off x="971602" y="1126233"/>
            <a:ext cx="6862814" cy="40374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8" name="右箭头 167"/>
          <p:cNvSpPr/>
          <p:nvPr/>
        </p:nvSpPr>
        <p:spPr>
          <a:xfrm rot="5400000">
            <a:off x="4246007" y="1567439"/>
            <a:ext cx="257606" cy="182678"/>
          </a:xfrm>
          <a:prstGeom prst="rightArrow">
            <a:avLst/>
          </a:prstGeom>
          <a:solidFill>
            <a:srgbClr val="C0504D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4043794" y="1136268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Client</a:t>
            </a:r>
            <a:endParaRPr kumimoji="1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70" name="曲线连接符 169"/>
          <p:cNvCxnSpPr>
            <a:stCxn id="113" idx="3"/>
            <a:endCxn id="167" idx="3"/>
          </p:cNvCxnSpPr>
          <p:nvPr/>
        </p:nvCxnSpPr>
        <p:spPr>
          <a:xfrm flipV="1">
            <a:off x="7740580" y="1328096"/>
            <a:ext cx="93834" cy="3759496"/>
          </a:xfrm>
          <a:prstGeom prst="curvedConnector3">
            <a:avLst>
              <a:gd name="adj1" fmla="val 343622"/>
            </a:avLst>
          </a:prstGeom>
          <a:noFill/>
          <a:ln w="6350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016100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496" y="72008"/>
            <a:ext cx="5259070" cy="620688"/>
          </a:xfrm>
        </p:spPr>
        <p:txBody>
          <a:bodyPr>
            <a:noAutofit/>
          </a:bodyPr>
          <a:lstStyle/>
          <a:p>
            <a:r>
              <a:rPr kumimoji="1" lang="en-US" altLang="zh-CN" sz="28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en-US" sz="2800" dirty="0" err="1" smtClean="0">
                <a:latin typeface="微软雅黑"/>
                <a:ea typeface="微软雅黑"/>
                <a:cs typeface="微软雅黑"/>
              </a:rPr>
              <a:t>数据一致性组件：X-Paxos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5" name="内容占位符 2"/>
          <p:cNvSpPr txBox="1">
            <a:spLocks/>
          </p:cNvSpPr>
          <p:nvPr/>
        </p:nvSpPr>
        <p:spPr>
          <a:xfrm>
            <a:off x="179512" y="1484784"/>
            <a:ext cx="2232248" cy="216024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l"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DengXian"/>
              </a:rPr>
              <a:t>为分布式设计：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DengXian"/>
              </a:rPr>
              <a:t>X-</a:t>
            </a: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DengXian"/>
              </a:rPr>
              <a:t>Paxos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DengXian"/>
            </a:endParaRPr>
          </a:p>
          <a:p>
            <a:pPr marL="285750" marR="0" lvl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l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DengXian"/>
              </a:rPr>
              <a:t>实现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DengXian"/>
              </a:rPr>
              <a:t>X-DB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DengXian"/>
              </a:rPr>
              <a:t>跨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DengXian"/>
              </a:rPr>
              <a:t>AZ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DengXian"/>
              </a:rPr>
              <a:t>、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DengXian"/>
              </a:rPr>
              <a:t>Region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DengXian"/>
              </a:rPr>
              <a:t>的数据强一致能力</a:t>
            </a:r>
            <a:endParaRPr lang="en-US" altLang="zh-CN" sz="1400" dirty="0">
              <a:solidFill>
                <a:sysClr val="windowText" lastClr="000000"/>
              </a:solidFill>
              <a:latin typeface="DengXian"/>
            </a:endParaRPr>
          </a:p>
          <a:p>
            <a:pPr marL="285750" marR="0" lvl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l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DengXian"/>
              </a:rPr>
              <a:t>实现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DengXian"/>
              </a:rPr>
              <a:t>X-DB 5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DengXian"/>
              </a:rPr>
              <a:t>个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DengXian"/>
              </a:rPr>
              <a:t>9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DengXian"/>
              </a:rPr>
              <a:t>以上的持续可用率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DengXian"/>
            </a:endParaRPr>
          </a:p>
          <a:p>
            <a:pPr marR="0" lvl="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1400" dirty="0">
              <a:solidFill>
                <a:sysClr val="windowText" lastClr="000000"/>
              </a:solidFill>
              <a:latin typeface="DengXian"/>
            </a:endParaRPr>
          </a:p>
        </p:txBody>
      </p:sp>
      <p:sp>
        <p:nvSpPr>
          <p:cNvPr id="86" name="Rounded Rectangle 3"/>
          <p:cNvSpPr/>
          <p:nvPr/>
        </p:nvSpPr>
        <p:spPr>
          <a:xfrm>
            <a:off x="2872636" y="5733256"/>
            <a:ext cx="4536504" cy="415348"/>
          </a:xfrm>
          <a:prstGeom prst="roundRect">
            <a:avLst/>
          </a:prstGeom>
          <a:solidFill>
            <a:srgbClr val="5B9BD5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Net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(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libeasy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)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ounded Rectangle 4"/>
          <p:cNvSpPr/>
          <p:nvPr/>
        </p:nvSpPr>
        <p:spPr>
          <a:xfrm>
            <a:off x="2872636" y="4869170"/>
            <a:ext cx="1944216" cy="432049"/>
          </a:xfrm>
          <a:prstGeom prst="roundRect">
            <a:avLst/>
          </a:prstGeom>
          <a:solidFill>
            <a:srgbClr val="FFC000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Worker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Pool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ounded Rectangle 5"/>
          <p:cNvSpPr/>
          <p:nvPr/>
        </p:nvSpPr>
        <p:spPr>
          <a:xfrm>
            <a:off x="5392917" y="4869170"/>
            <a:ext cx="2002048" cy="432049"/>
          </a:xfrm>
          <a:prstGeom prst="roundRect">
            <a:avLst/>
          </a:prstGeom>
          <a:solidFill>
            <a:srgbClr val="FFC000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Async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Timer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Service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Snip Single Corner Rectangle 7"/>
          <p:cNvSpPr/>
          <p:nvPr/>
        </p:nvSpPr>
        <p:spPr>
          <a:xfrm>
            <a:off x="2872636" y="2790412"/>
            <a:ext cx="4536504" cy="1502684"/>
          </a:xfrm>
          <a:prstGeom prst="snip1Rect">
            <a:avLst/>
          </a:prstGeom>
          <a:noFill/>
          <a:ln w="6350" cap="flat" cmpd="sng" algn="ctr">
            <a:solidFill>
              <a:srgbClr val="44546A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ounded Rectangle 8"/>
          <p:cNvSpPr/>
          <p:nvPr/>
        </p:nvSpPr>
        <p:spPr>
          <a:xfrm>
            <a:off x="5188072" y="3788175"/>
            <a:ext cx="2005049" cy="360906"/>
          </a:xfrm>
          <a:prstGeom prst="roundRect">
            <a:avLst/>
          </a:prstGeom>
          <a:solidFill>
            <a:srgbClr val="A5A5A5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Leader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Election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Module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Rounded Rectangle 10"/>
          <p:cNvSpPr/>
          <p:nvPr/>
        </p:nvSpPr>
        <p:spPr>
          <a:xfrm>
            <a:off x="3088665" y="3212976"/>
            <a:ext cx="1833019" cy="389822"/>
          </a:xfrm>
          <a:prstGeom prst="roundRect">
            <a:avLst/>
          </a:prstGeom>
          <a:solidFill>
            <a:srgbClr val="A5A5A5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Replicate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Log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Module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ounded Rectangle 11"/>
          <p:cNvSpPr/>
          <p:nvPr/>
        </p:nvSpPr>
        <p:spPr>
          <a:xfrm>
            <a:off x="3088660" y="3789040"/>
            <a:ext cx="1833018" cy="360905"/>
          </a:xfrm>
          <a:prstGeom prst="roundRect">
            <a:avLst/>
          </a:prstGeom>
          <a:solidFill>
            <a:srgbClr val="A5A5A5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Heartbeat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Module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Rounded Rectangle 12"/>
          <p:cNvSpPr/>
          <p:nvPr/>
        </p:nvSpPr>
        <p:spPr>
          <a:xfrm>
            <a:off x="5176892" y="3212976"/>
            <a:ext cx="2005050" cy="389822"/>
          </a:xfrm>
          <a:prstGeom prst="roundRect">
            <a:avLst/>
          </a:prstGeom>
          <a:solidFill>
            <a:srgbClr val="A5A5A5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Command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Module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TextBox 13"/>
          <p:cNvSpPr txBox="1"/>
          <p:nvPr/>
        </p:nvSpPr>
        <p:spPr>
          <a:xfrm>
            <a:off x="2872638" y="2780928"/>
            <a:ext cx="3168352" cy="37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DengXian"/>
                <a:cs typeface="+mn-cs"/>
              </a:rPr>
              <a:t>Consensus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DengXian"/>
                <a:cs typeface="+mn-cs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DengXian"/>
                <a:cs typeface="+mn-cs"/>
              </a:rPr>
              <a:t>Protocol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DengXian"/>
                <a:cs typeface="+mn-cs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DengXian"/>
                <a:cs typeface="+mn-cs"/>
              </a:rPr>
              <a:t>Stack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DengXian"/>
                <a:cs typeface="+mn-cs"/>
              </a:rPr>
              <a:t> 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104" name="Rectangle 14"/>
          <p:cNvSpPr/>
          <p:nvPr/>
        </p:nvSpPr>
        <p:spPr>
          <a:xfrm>
            <a:off x="2728620" y="2348880"/>
            <a:ext cx="4752528" cy="3960440"/>
          </a:xfrm>
          <a:prstGeom prst="rect">
            <a:avLst/>
          </a:prstGeom>
          <a:noFill/>
          <a:ln w="28575" cap="flat" cmpd="sng" algn="ctr">
            <a:solidFill>
              <a:srgbClr val="8EB4E3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Left-Right Arrow 35"/>
          <p:cNvSpPr/>
          <p:nvPr/>
        </p:nvSpPr>
        <p:spPr>
          <a:xfrm>
            <a:off x="2037369" y="5085184"/>
            <a:ext cx="691252" cy="432048"/>
          </a:xfrm>
          <a:prstGeom prst="leftRightArrow">
            <a:avLst/>
          </a:prstGeom>
          <a:solidFill>
            <a:srgbClr val="FFC000">
              <a:lumMod val="75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Left-Right Arrow 37"/>
          <p:cNvSpPr/>
          <p:nvPr/>
        </p:nvSpPr>
        <p:spPr>
          <a:xfrm>
            <a:off x="7524330" y="5085184"/>
            <a:ext cx="691252" cy="432048"/>
          </a:xfrm>
          <a:prstGeom prst="leftRightArrow">
            <a:avLst/>
          </a:prstGeom>
          <a:solidFill>
            <a:srgbClr val="FFC000">
              <a:lumMod val="75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7" name="Straight Arrow Connector 40"/>
          <p:cNvCxnSpPr/>
          <p:nvPr/>
        </p:nvCxnSpPr>
        <p:spPr>
          <a:xfrm flipV="1">
            <a:off x="6401028" y="4357125"/>
            <a:ext cx="0" cy="491197"/>
          </a:xfrm>
          <a:prstGeom prst="straightConnector1">
            <a:avLst/>
          </a:prstGeom>
          <a:noFill/>
          <a:ln w="53975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08" name="Straight Arrow Connector 42"/>
          <p:cNvCxnSpPr/>
          <p:nvPr/>
        </p:nvCxnSpPr>
        <p:spPr>
          <a:xfrm flipV="1">
            <a:off x="3736732" y="5301208"/>
            <a:ext cx="0" cy="432048"/>
          </a:xfrm>
          <a:prstGeom prst="straightConnector1">
            <a:avLst/>
          </a:prstGeom>
          <a:noFill/>
          <a:ln w="53975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09" name="Straight Arrow Connector 43"/>
          <p:cNvCxnSpPr/>
          <p:nvPr/>
        </p:nvCxnSpPr>
        <p:spPr>
          <a:xfrm flipV="1">
            <a:off x="5104884" y="4365104"/>
            <a:ext cx="0" cy="1296144"/>
          </a:xfrm>
          <a:prstGeom prst="straightConnector1">
            <a:avLst/>
          </a:prstGeom>
          <a:noFill/>
          <a:ln w="53975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110" name="TextBox 46"/>
          <p:cNvSpPr txBox="1"/>
          <p:nvPr/>
        </p:nvSpPr>
        <p:spPr>
          <a:xfrm>
            <a:off x="2872638" y="237036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DengXian"/>
                <a:cs typeface="+mn-cs"/>
              </a:rPr>
              <a:t>X-Paxos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DengXian"/>
              <a:cs typeface="+mn-cs"/>
            </a:endParaRPr>
          </a:p>
        </p:txBody>
      </p:sp>
      <p:sp>
        <p:nvSpPr>
          <p:cNvPr id="182" name="Up Arrow 50"/>
          <p:cNvSpPr/>
          <p:nvPr/>
        </p:nvSpPr>
        <p:spPr>
          <a:xfrm rot="10800000">
            <a:off x="3232677" y="1916843"/>
            <a:ext cx="438540" cy="432047"/>
          </a:xfrm>
          <a:prstGeom prst="upArrow">
            <a:avLst/>
          </a:prstGeom>
          <a:solidFill>
            <a:srgbClr val="ED7D31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3" name="TextBox 51"/>
          <p:cNvSpPr txBox="1"/>
          <p:nvPr/>
        </p:nvSpPr>
        <p:spPr>
          <a:xfrm>
            <a:off x="2872638" y="1484794"/>
            <a:ext cx="144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DengXian"/>
                <a:cs typeface="+mn-cs"/>
              </a:rPr>
              <a:t>PutLogEntry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184" name="Up Arrow 52"/>
          <p:cNvSpPr/>
          <p:nvPr/>
        </p:nvSpPr>
        <p:spPr>
          <a:xfrm>
            <a:off x="4162289" y="1844825"/>
            <a:ext cx="438540" cy="427817"/>
          </a:xfrm>
          <a:prstGeom prst="upArrow">
            <a:avLst/>
          </a:prstGeom>
          <a:solidFill>
            <a:srgbClr val="ED7D31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5" name="TextBox 53"/>
          <p:cNvSpPr txBox="1"/>
          <p:nvPr/>
        </p:nvSpPr>
        <p:spPr>
          <a:xfrm>
            <a:off x="3972840" y="1484794"/>
            <a:ext cx="1354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OnCommit</a:t>
            </a:r>
          </a:p>
        </p:txBody>
      </p:sp>
      <p:sp>
        <p:nvSpPr>
          <p:cNvPr id="186" name="Up Arrow 54"/>
          <p:cNvSpPr/>
          <p:nvPr/>
        </p:nvSpPr>
        <p:spPr>
          <a:xfrm>
            <a:off x="5170401" y="1844824"/>
            <a:ext cx="438540" cy="432046"/>
          </a:xfrm>
          <a:prstGeom prst="upArrow">
            <a:avLst/>
          </a:prstGeom>
          <a:solidFill>
            <a:srgbClr val="ED7D31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" name="TextBox 55"/>
          <p:cNvSpPr txBox="1"/>
          <p:nvPr/>
        </p:nvSpPr>
        <p:spPr>
          <a:xfrm>
            <a:off x="4990402" y="1484794"/>
            <a:ext cx="985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DengXian"/>
                <a:cs typeface="+mn-cs"/>
              </a:rPr>
              <a:t>GetInfo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188" name="Up Arrow 56"/>
          <p:cNvSpPr/>
          <p:nvPr/>
        </p:nvSpPr>
        <p:spPr>
          <a:xfrm rot="10800000">
            <a:off x="6096405" y="1916843"/>
            <a:ext cx="376632" cy="432047"/>
          </a:xfrm>
          <a:prstGeom prst="upArrow">
            <a:avLst/>
          </a:prstGeom>
          <a:solidFill>
            <a:srgbClr val="ED7D31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9" name="TextBox 57"/>
          <p:cNvSpPr txBox="1"/>
          <p:nvPr/>
        </p:nvSpPr>
        <p:spPr>
          <a:xfrm>
            <a:off x="5820008" y="1484794"/>
            <a:ext cx="1847478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DengXian"/>
                <a:cs typeface="+mn-cs"/>
              </a:rPr>
              <a:t>AdminCommand</a:t>
            </a:r>
          </a:p>
        </p:txBody>
      </p:sp>
      <p:sp>
        <p:nvSpPr>
          <p:cNvPr id="190" name="Rectangle 58"/>
          <p:cNvSpPr/>
          <p:nvPr/>
        </p:nvSpPr>
        <p:spPr>
          <a:xfrm>
            <a:off x="2728620" y="1484784"/>
            <a:ext cx="4752528" cy="360040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TextBox 59"/>
          <p:cNvSpPr txBox="1"/>
          <p:nvPr/>
        </p:nvSpPr>
        <p:spPr>
          <a:xfrm>
            <a:off x="2944645" y="1124744"/>
            <a:ext cx="430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DengXian"/>
                <a:cs typeface="+mn-cs"/>
              </a:rPr>
              <a:t>Various Distributed System 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DengXian"/>
              <a:cs typeface="+mn-cs"/>
            </a:endParaRPr>
          </a:p>
        </p:txBody>
      </p:sp>
      <p:grpSp>
        <p:nvGrpSpPr>
          <p:cNvPr id="192" name="组 63"/>
          <p:cNvGrpSpPr/>
          <p:nvPr/>
        </p:nvGrpSpPr>
        <p:grpSpPr>
          <a:xfrm>
            <a:off x="150685" y="4221098"/>
            <a:ext cx="1901036" cy="2053873"/>
            <a:chOff x="9686663" y="4417267"/>
            <a:chExt cx="1739792" cy="2053873"/>
          </a:xfrm>
        </p:grpSpPr>
        <p:sp>
          <p:nvSpPr>
            <p:cNvPr id="193" name="Rectangle 15"/>
            <p:cNvSpPr/>
            <p:nvPr/>
          </p:nvSpPr>
          <p:spPr>
            <a:xfrm>
              <a:off x="9686663" y="4417267"/>
              <a:ext cx="1739792" cy="2053873"/>
            </a:xfrm>
            <a:prstGeom prst="rec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Rounded Rectangle 21"/>
            <p:cNvSpPr/>
            <p:nvPr/>
          </p:nvSpPr>
          <p:spPr>
            <a:xfrm>
              <a:off x="9770271" y="6101808"/>
              <a:ext cx="1584176" cy="187667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A5A5A5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Rounded Rectangle 22"/>
            <p:cNvSpPr/>
            <p:nvPr/>
          </p:nvSpPr>
          <p:spPr>
            <a:xfrm>
              <a:off x="9770271" y="5746318"/>
              <a:ext cx="760681" cy="239935"/>
            </a:xfrm>
            <a:prstGeom prst="roundRect">
              <a:avLst/>
            </a:prstGeom>
            <a:solidFill>
              <a:srgbClr val="D7E4BD"/>
            </a:solidFill>
            <a:ln w="12700" cap="flat" cmpd="sng" algn="ctr">
              <a:solidFill>
                <a:srgbClr val="A5A5A5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Rounded Rectangle 23"/>
            <p:cNvSpPr/>
            <p:nvPr/>
          </p:nvSpPr>
          <p:spPr>
            <a:xfrm>
              <a:off x="10634367" y="5746319"/>
              <a:ext cx="735839" cy="226092"/>
            </a:xfrm>
            <a:prstGeom prst="roundRect">
              <a:avLst/>
            </a:prstGeom>
            <a:solidFill>
              <a:srgbClr val="D7E4BD"/>
            </a:solidFill>
            <a:ln w="12700" cap="flat" cmpd="sng" algn="ctr">
              <a:solidFill>
                <a:srgbClr val="A5A5A5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Snip Single Corner Rectangle 24"/>
            <p:cNvSpPr/>
            <p:nvPr/>
          </p:nvSpPr>
          <p:spPr>
            <a:xfrm>
              <a:off x="9770271" y="4757954"/>
              <a:ext cx="1584176" cy="795103"/>
            </a:xfrm>
            <a:prstGeom prst="snip1Rect">
              <a:avLst/>
            </a:prstGeom>
            <a:noFill/>
            <a:ln w="12700" cap="flat" cmpd="sng" algn="ctr">
              <a:solidFill>
                <a:srgbClr val="44546A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TextBox 46"/>
            <p:cNvSpPr txBox="1"/>
            <p:nvPr/>
          </p:nvSpPr>
          <p:spPr>
            <a:xfrm>
              <a:off x="9984431" y="4941168"/>
              <a:ext cx="13249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4546A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DengXian"/>
                  <a:cs typeface="+mn-cs"/>
                </a:rPr>
                <a:t>X-Paxos</a:t>
              </a:r>
              <a:endPara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DengXian"/>
                <a:cs typeface="+mn-cs"/>
              </a:endParaRPr>
            </a:p>
          </p:txBody>
        </p:sp>
      </p:grpSp>
      <p:cxnSp>
        <p:nvCxnSpPr>
          <p:cNvPr id="199" name="Straight Arrow Connector 40"/>
          <p:cNvCxnSpPr/>
          <p:nvPr/>
        </p:nvCxnSpPr>
        <p:spPr>
          <a:xfrm flipV="1">
            <a:off x="3736732" y="4377973"/>
            <a:ext cx="0" cy="491197"/>
          </a:xfrm>
          <a:prstGeom prst="straightConnector1">
            <a:avLst/>
          </a:prstGeom>
          <a:noFill/>
          <a:ln w="53975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207" name="TextBox 46"/>
          <p:cNvSpPr txBox="1"/>
          <p:nvPr/>
        </p:nvSpPr>
        <p:spPr>
          <a:xfrm>
            <a:off x="8172402" y="5085184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DengXian"/>
                <a:cs typeface="+mn-cs"/>
              </a:rPr>
              <a:t>X-Paxos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DengXian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7977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496" y="72008"/>
            <a:ext cx="5259070" cy="620688"/>
          </a:xfrm>
        </p:spPr>
        <p:txBody>
          <a:bodyPr>
            <a:noAutofit/>
          </a:bodyPr>
          <a:lstStyle/>
          <a:p>
            <a:r>
              <a:rPr kumimoji="1" lang="en-US" altLang="zh-CN" sz="2800" dirty="0" smtClean="0">
                <a:latin typeface="微软雅黑"/>
                <a:ea typeface="微软雅黑"/>
                <a:cs typeface="微软雅黑"/>
              </a:rPr>
              <a:t>X-</a:t>
            </a:r>
            <a:r>
              <a:rPr kumimoji="1" lang="en-US" altLang="zh-CN" sz="2800" dirty="0" err="1" smtClean="0">
                <a:latin typeface="微软雅黑"/>
                <a:ea typeface="微软雅黑"/>
                <a:cs typeface="微软雅黑"/>
              </a:rPr>
              <a:t>Paxos</a:t>
            </a:r>
            <a:r>
              <a:rPr kumimoji="1" lang="en-US" altLang="zh-CN" sz="2800" dirty="0" smtClean="0">
                <a:latin typeface="微软雅黑"/>
                <a:ea typeface="微软雅黑"/>
                <a:cs typeface="微软雅黑"/>
              </a:rPr>
              <a:t>: </a:t>
            </a:r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批量与流水线优化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4" name="灯片编号占位符 4"/>
          <p:cNvSpPr txBox="1">
            <a:spLocks/>
          </p:cNvSpPr>
          <p:nvPr/>
        </p:nvSpPr>
        <p:spPr>
          <a:xfrm>
            <a:off x="6553200" y="6356362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85" name="文本框 6"/>
          <p:cNvSpPr txBox="1"/>
          <p:nvPr/>
        </p:nvSpPr>
        <p:spPr>
          <a:xfrm>
            <a:off x="2843809" y="1700810"/>
            <a:ext cx="3591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 smtClean="0">
                <a:solidFill>
                  <a:srgbClr val="8064A2"/>
                </a:solidFill>
                <a:latin typeface="Microsoft YaHei"/>
                <a:ea typeface="Microsoft YaHei"/>
                <a:cs typeface="Microsoft YaHei"/>
              </a:rPr>
              <a:t>Batching </a:t>
            </a:r>
            <a:r>
              <a:rPr kumimoji="1" lang="en-US" altLang="zh-CN" sz="1400" b="1" dirty="0">
                <a:solidFill>
                  <a:srgbClr val="8064A2"/>
                </a:solidFill>
                <a:latin typeface="Microsoft YaHei"/>
                <a:ea typeface="Microsoft YaHei"/>
                <a:cs typeface="Microsoft YaHei"/>
              </a:rPr>
              <a:t>&amp; </a:t>
            </a:r>
            <a:r>
              <a:rPr kumimoji="1" lang="en-US" altLang="zh-CN" sz="1400" b="1" dirty="0" smtClean="0">
                <a:solidFill>
                  <a:srgbClr val="8064A2"/>
                </a:solidFill>
                <a:latin typeface="Microsoft YaHei"/>
                <a:ea typeface="Microsoft YaHei"/>
                <a:cs typeface="Microsoft YaHei"/>
              </a:rPr>
              <a:t>Pipelining</a:t>
            </a:r>
            <a:r>
              <a:rPr kumimoji="1" lang="zh-CN" altLang="en-US" sz="1400" b="1" dirty="0" smtClean="0">
                <a:solidFill>
                  <a:srgbClr val="8064A2"/>
                </a:solidFill>
                <a:latin typeface="Microsoft YaHei"/>
                <a:ea typeface="Microsoft YaHei"/>
                <a:cs typeface="Microsoft YaHei"/>
              </a:rPr>
              <a:t>（跨</a:t>
            </a:r>
            <a:r>
              <a:rPr kumimoji="1" lang="en-US" altLang="zh-CN" sz="1400" b="1" dirty="0" smtClean="0">
                <a:solidFill>
                  <a:srgbClr val="8064A2"/>
                </a:solidFill>
                <a:latin typeface="Microsoft YaHei"/>
                <a:ea typeface="Microsoft YaHei"/>
                <a:cs typeface="Microsoft YaHei"/>
              </a:rPr>
              <a:t>Region</a:t>
            </a:r>
            <a:r>
              <a:rPr kumimoji="1" lang="zh-CN" altLang="en-US" sz="1400" b="1" dirty="0" smtClean="0">
                <a:solidFill>
                  <a:srgbClr val="8064A2"/>
                </a:solidFill>
                <a:latin typeface="Microsoft YaHei"/>
                <a:ea typeface="Microsoft YaHei"/>
                <a:cs typeface="Microsoft YaHei"/>
              </a:rPr>
              <a:t>优化）</a:t>
            </a:r>
            <a:endParaRPr kumimoji="1" lang="en-US" altLang="zh-CN" sz="1400" b="1" dirty="0">
              <a:solidFill>
                <a:srgbClr val="8064A2"/>
              </a:solidFill>
              <a:latin typeface="Microsoft YaHei"/>
              <a:ea typeface="Microsoft YaHei"/>
              <a:cs typeface="Microsoft YaHei"/>
            </a:endParaRPr>
          </a:p>
        </p:txBody>
      </p:sp>
      <p:grpSp>
        <p:nvGrpSpPr>
          <p:cNvPr id="86" name="Group 223"/>
          <p:cNvGrpSpPr/>
          <p:nvPr/>
        </p:nvGrpSpPr>
        <p:grpSpPr>
          <a:xfrm>
            <a:off x="899593" y="1700808"/>
            <a:ext cx="7450184" cy="4049220"/>
            <a:chOff x="734385" y="1178097"/>
            <a:chExt cx="11790983" cy="4876004"/>
          </a:xfrm>
        </p:grpSpPr>
        <p:sp>
          <p:nvSpPr>
            <p:cNvPr id="87" name="Rectangle 3"/>
            <p:cNvSpPr/>
            <p:nvPr/>
          </p:nvSpPr>
          <p:spPr>
            <a:xfrm>
              <a:off x="2800350" y="2948940"/>
              <a:ext cx="525780" cy="274320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Rectangle 4"/>
            <p:cNvSpPr/>
            <p:nvPr/>
          </p:nvSpPr>
          <p:spPr>
            <a:xfrm>
              <a:off x="3326130" y="2948940"/>
              <a:ext cx="2594610" cy="274320"/>
            </a:xfrm>
            <a:prstGeom prst="rect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Rectangle 5"/>
            <p:cNvSpPr/>
            <p:nvPr/>
          </p:nvSpPr>
          <p:spPr>
            <a:xfrm>
              <a:off x="5920740" y="2948940"/>
              <a:ext cx="525780" cy="274320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Rectangle 6"/>
            <p:cNvSpPr/>
            <p:nvPr/>
          </p:nvSpPr>
          <p:spPr>
            <a:xfrm>
              <a:off x="2724150" y="2667000"/>
              <a:ext cx="525780" cy="274320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Rectangle 7"/>
            <p:cNvSpPr/>
            <p:nvPr/>
          </p:nvSpPr>
          <p:spPr>
            <a:xfrm>
              <a:off x="2636520" y="2373630"/>
              <a:ext cx="525780" cy="274320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Rectangle 8"/>
            <p:cNvSpPr/>
            <p:nvPr/>
          </p:nvSpPr>
          <p:spPr>
            <a:xfrm>
              <a:off x="2899410" y="3230880"/>
              <a:ext cx="525780" cy="274320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Rectangle 9"/>
            <p:cNvSpPr/>
            <p:nvPr/>
          </p:nvSpPr>
          <p:spPr>
            <a:xfrm>
              <a:off x="3006090" y="3512820"/>
              <a:ext cx="525780" cy="274320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Rectangle 10"/>
            <p:cNvSpPr/>
            <p:nvPr/>
          </p:nvSpPr>
          <p:spPr>
            <a:xfrm>
              <a:off x="3086100" y="3787140"/>
              <a:ext cx="525780" cy="274320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Rectangle 192"/>
            <p:cNvSpPr/>
            <p:nvPr/>
          </p:nvSpPr>
          <p:spPr>
            <a:xfrm>
              <a:off x="6446520" y="2948940"/>
              <a:ext cx="2594610" cy="274320"/>
            </a:xfrm>
            <a:prstGeom prst="rect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Rectangle 15"/>
            <p:cNvSpPr/>
            <p:nvPr/>
          </p:nvSpPr>
          <p:spPr>
            <a:xfrm>
              <a:off x="9044940" y="2948940"/>
              <a:ext cx="525780" cy="274320"/>
            </a:xfrm>
            <a:prstGeom prst="rect">
              <a:avLst/>
            </a:prstGeom>
            <a:solidFill>
              <a:srgbClr val="7030A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Rectangle 16"/>
            <p:cNvSpPr/>
            <p:nvPr/>
          </p:nvSpPr>
          <p:spPr>
            <a:xfrm>
              <a:off x="3615689" y="3787140"/>
              <a:ext cx="2790111" cy="274320"/>
            </a:xfrm>
            <a:prstGeom prst="rect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Rectangle 17"/>
            <p:cNvSpPr/>
            <p:nvPr/>
          </p:nvSpPr>
          <p:spPr>
            <a:xfrm>
              <a:off x="6384605" y="3787140"/>
              <a:ext cx="525780" cy="274320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Rectangle 18"/>
            <p:cNvSpPr/>
            <p:nvPr/>
          </p:nvSpPr>
          <p:spPr>
            <a:xfrm>
              <a:off x="6914196" y="3787140"/>
              <a:ext cx="2416493" cy="274320"/>
            </a:xfrm>
            <a:prstGeom prst="rect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Rectangle 19"/>
            <p:cNvSpPr/>
            <p:nvPr/>
          </p:nvSpPr>
          <p:spPr>
            <a:xfrm>
              <a:off x="9334500" y="3787140"/>
              <a:ext cx="525780" cy="274320"/>
            </a:xfrm>
            <a:prstGeom prst="rect">
              <a:avLst/>
            </a:prstGeom>
            <a:solidFill>
              <a:srgbClr val="7030A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Rectangle 20"/>
            <p:cNvSpPr/>
            <p:nvPr/>
          </p:nvSpPr>
          <p:spPr>
            <a:xfrm>
              <a:off x="3162300" y="4069080"/>
              <a:ext cx="525780" cy="274320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Rectangle 21"/>
            <p:cNvSpPr/>
            <p:nvPr/>
          </p:nvSpPr>
          <p:spPr>
            <a:xfrm>
              <a:off x="3268980" y="4351020"/>
              <a:ext cx="525780" cy="274320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Rectangle 22"/>
            <p:cNvSpPr/>
            <p:nvPr/>
          </p:nvSpPr>
          <p:spPr>
            <a:xfrm>
              <a:off x="3348990" y="4625340"/>
              <a:ext cx="525780" cy="274320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Rectangle 23"/>
            <p:cNvSpPr/>
            <p:nvPr/>
          </p:nvSpPr>
          <p:spPr>
            <a:xfrm>
              <a:off x="3878579" y="4625340"/>
              <a:ext cx="2287905" cy="274320"/>
            </a:xfrm>
            <a:prstGeom prst="rect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Rectangle 24"/>
            <p:cNvSpPr/>
            <p:nvPr/>
          </p:nvSpPr>
          <p:spPr>
            <a:xfrm>
              <a:off x="6170295" y="4625340"/>
              <a:ext cx="525780" cy="274320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Rectangle 25"/>
            <p:cNvSpPr/>
            <p:nvPr/>
          </p:nvSpPr>
          <p:spPr>
            <a:xfrm>
              <a:off x="6696075" y="4625340"/>
              <a:ext cx="2505075" cy="274320"/>
            </a:xfrm>
            <a:prstGeom prst="rect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Rectangle 26"/>
            <p:cNvSpPr/>
            <p:nvPr/>
          </p:nvSpPr>
          <p:spPr>
            <a:xfrm>
              <a:off x="9216390" y="4625340"/>
              <a:ext cx="525780" cy="274320"/>
            </a:xfrm>
            <a:prstGeom prst="rect">
              <a:avLst/>
            </a:prstGeom>
            <a:solidFill>
              <a:srgbClr val="7030A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121" name="Straight Arrow Connector 28"/>
            <p:cNvCxnSpPr/>
            <p:nvPr/>
          </p:nvCxnSpPr>
          <p:spPr>
            <a:xfrm>
              <a:off x="1725930" y="1610261"/>
              <a:ext cx="8972550" cy="34290"/>
            </a:xfrm>
            <a:prstGeom prst="straightConnector1">
              <a:avLst/>
            </a:prstGeom>
            <a:noFill/>
            <a:ln w="41275" cap="flat" cmpd="sng" algn="ctr">
              <a:solidFill>
                <a:schemeClr val="accent2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22" name="Straight Arrow Connector 30"/>
            <p:cNvCxnSpPr/>
            <p:nvPr/>
          </p:nvCxnSpPr>
          <p:spPr>
            <a:xfrm>
              <a:off x="2636520" y="1627406"/>
              <a:ext cx="0" cy="74622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23" name="Straight Arrow Connector 31"/>
            <p:cNvCxnSpPr/>
            <p:nvPr/>
          </p:nvCxnSpPr>
          <p:spPr>
            <a:xfrm flipV="1">
              <a:off x="9559290" y="2373630"/>
              <a:ext cx="11430" cy="56769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24" name="Right Arrow 35"/>
            <p:cNvSpPr/>
            <p:nvPr/>
          </p:nvSpPr>
          <p:spPr>
            <a:xfrm>
              <a:off x="9041130" y="2253615"/>
              <a:ext cx="1657350" cy="148590"/>
            </a:xfrm>
            <a:prstGeom prst="rightArrow">
              <a:avLst/>
            </a:prstGeom>
            <a:solidFill>
              <a:srgbClr val="7030A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Right Arrow 36"/>
            <p:cNvSpPr/>
            <p:nvPr/>
          </p:nvSpPr>
          <p:spPr>
            <a:xfrm>
              <a:off x="5644515" y="5389245"/>
              <a:ext cx="1657350" cy="148590"/>
            </a:xfrm>
            <a:prstGeom prst="rightArrow">
              <a:avLst/>
            </a:prstGeom>
            <a:solidFill>
              <a:srgbClr val="ED7D31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126" name="Straight Arrow Connector 38"/>
            <p:cNvCxnSpPr/>
            <p:nvPr/>
          </p:nvCxnSpPr>
          <p:spPr>
            <a:xfrm flipV="1">
              <a:off x="9858375" y="2373630"/>
              <a:ext cx="0" cy="141351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27" name="Straight Arrow Connector 40"/>
            <p:cNvCxnSpPr/>
            <p:nvPr/>
          </p:nvCxnSpPr>
          <p:spPr>
            <a:xfrm flipH="1" flipV="1">
              <a:off x="9742170" y="2373630"/>
              <a:ext cx="6668" cy="225171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28" name="Straight Arrow Connector 42"/>
            <p:cNvCxnSpPr/>
            <p:nvPr/>
          </p:nvCxnSpPr>
          <p:spPr>
            <a:xfrm flipH="1">
              <a:off x="2720341" y="1610261"/>
              <a:ext cx="1428" cy="1045309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29" name="Straight Arrow Connector 44"/>
            <p:cNvCxnSpPr/>
            <p:nvPr/>
          </p:nvCxnSpPr>
          <p:spPr>
            <a:xfrm flipH="1">
              <a:off x="2791778" y="1627406"/>
              <a:ext cx="4286" cy="132153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30" name="Straight Arrow Connector 47"/>
            <p:cNvCxnSpPr/>
            <p:nvPr/>
          </p:nvCxnSpPr>
          <p:spPr>
            <a:xfrm flipV="1">
              <a:off x="9570720" y="1667411"/>
              <a:ext cx="0" cy="59573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31" name="Straight Arrow Connector 49"/>
            <p:cNvCxnSpPr/>
            <p:nvPr/>
          </p:nvCxnSpPr>
          <p:spPr>
            <a:xfrm flipV="1">
              <a:off x="9858375" y="1667411"/>
              <a:ext cx="5715" cy="595729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32" name="Straight Arrow Connector 50"/>
            <p:cNvCxnSpPr>
              <a:stCxn id="99" idx="2"/>
            </p:cNvCxnSpPr>
            <p:nvPr/>
          </p:nvCxnSpPr>
          <p:spPr>
            <a:xfrm flipH="1">
              <a:off x="5950745" y="3223260"/>
              <a:ext cx="232885" cy="224028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33" name="Straight Arrow Connector 54"/>
            <p:cNvCxnSpPr/>
            <p:nvPr/>
          </p:nvCxnSpPr>
          <p:spPr>
            <a:xfrm>
              <a:off x="6181724" y="4899660"/>
              <a:ext cx="169188" cy="55626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34" name="Straight Arrow Connector 56"/>
            <p:cNvCxnSpPr/>
            <p:nvPr/>
          </p:nvCxnSpPr>
          <p:spPr>
            <a:xfrm flipH="1">
              <a:off x="6155055" y="4069080"/>
              <a:ext cx="250746" cy="139446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35" name="TextBox 68"/>
            <p:cNvSpPr txBox="1"/>
            <p:nvPr/>
          </p:nvSpPr>
          <p:spPr>
            <a:xfrm>
              <a:off x="5606302" y="5646420"/>
              <a:ext cx="2534638" cy="407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乱序接收日志</a:t>
              </a: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36" name="TextBox 69"/>
            <p:cNvSpPr txBox="1"/>
            <p:nvPr/>
          </p:nvSpPr>
          <p:spPr>
            <a:xfrm>
              <a:off x="10050858" y="2498955"/>
              <a:ext cx="2474510" cy="704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乱序确认，顺序提交</a:t>
              </a: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37" name="TextBox 70"/>
            <p:cNvSpPr txBox="1"/>
            <p:nvPr/>
          </p:nvSpPr>
          <p:spPr>
            <a:xfrm>
              <a:off x="734385" y="3259157"/>
              <a:ext cx="2051333" cy="704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Arial"/>
                </a:rPr>
                <a:t>批量流水线发送</a:t>
              </a:r>
            </a:p>
          </p:txBody>
        </p:sp>
        <p:sp>
          <p:nvSpPr>
            <p:cNvPr id="138" name="TextBox 71"/>
            <p:cNvSpPr txBox="1"/>
            <p:nvPr/>
          </p:nvSpPr>
          <p:spPr>
            <a:xfrm>
              <a:off x="1646089" y="1178097"/>
              <a:ext cx="1623061" cy="4076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客户程序</a:t>
              </a: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139" name="内容占位符 2"/>
          <p:cNvSpPr>
            <a:spLocks noGrp="1"/>
          </p:cNvSpPr>
          <p:nvPr>
            <p:ph idx="1"/>
          </p:nvPr>
        </p:nvSpPr>
        <p:spPr>
          <a:xfrm>
            <a:off x="457200" y="980731"/>
            <a:ext cx="8229600" cy="432046"/>
          </a:xfrm>
        </p:spPr>
        <p:txBody>
          <a:bodyPr/>
          <a:lstStyle/>
          <a:p>
            <a:r>
              <a:rPr lang="zh-CN" altLang="en-US" sz="2000" dirty="0" smtClean="0"/>
              <a:t>高延时跨域网络环境下仍然保持高吞吐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87869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496" y="72008"/>
            <a:ext cx="5259070" cy="620688"/>
          </a:xfrm>
        </p:spPr>
        <p:txBody>
          <a:bodyPr>
            <a:noAutofit/>
          </a:bodyPr>
          <a:lstStyle/>
          <a:p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软硬件结合</a:t>
            </a:r>
            <a:r>
              <a:rPr kumimoji="1" lang="en-US" altLang="zh-CN" sz="2800" dirty="0" smtClean="0">
                <a:latin typeface="微软雅黑"/>
                <a:ea typeface="微软雅黑"/>
                <a:cs typeface="微软雅黑"/>
              </a:rPr>
              <a:t>: FPGA</a:t>
            </a:r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异构计算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39" name="内容占位符 2"/>
          <p:cNvSpPr>
            <a:spLocks noGrp="1"/>
          </p:cNvSpPr>
          <p:nvPr>
            <p:ph idx="1"/>
          </p:nvPr>
        </p:nvSpPr>
        <p:spPr>
          <a:xfrm>
            <a:off x="251520" y="980736"/>
            <a:ext cx="8229600" cy="720077"/>
          </a:xfrm>
        </p:spPr>
        <p:txBody>
          <a:bodyPr/>
          <a:lstStyle/>
          <a:p>
            <a:pPr lvl="1">
              <a:buFont typeface="Wingdings" charset="2"/>
              <a:buChar char="l"/>
            </a:pPr>
            <a:r>
              <a:rPr lang="zh-CN" altLang="en-US" sz="2000" dirty="0"/>
              <a:t>数据库与</a:t>
            </a:r>
            <a:r>
              <a:rPr lang="en-US" altLang="zh-CN" sz="2000" dirty="0"/>
              <a:t>FPGA</a:t>
            </a:r>
            <a:r>
              <a:rPr lang="zh-CN" altLang="en-US" sz="2000" dirty="0"/>
              <a:t>的深度结合，实现从单纯用</a:t>
            </a:r>
            <a:r>
              <a:rPr lang="en-US" altLang="zh-CN" sz="2000" dirty="0"/>
              <a:t>FPGA</a:t>
            </a:r>
            <a:r>
              <a:rPr lang="zh-CN" altLang="en-US" sz="2000" dirty="0"/>
              <a:t>到自研</a:t>
            </a:r>
            <a:r>
              <a:rPr lang="en-US" altLang="zh-CN" sz="2000" dirty="0"/>
              <a:t>FPGA IP</a:t>
            </a:r>
            <a:r>
              <a:rPr lang="zh-CN" altLang="en-US" sz="2000" dirty="0"/>
              <a:t>的升级（</a:t>
            </a:r>
            <a:r>
              <a:rPr lang="en-US" altLang="zh-CN" sz="2000" dirty="0"/>
              <a:t>FPGA</a:t>
            </a:r>
            <a:r>
              <a:rPr lang="zh-CN" altLang="en-US" sz="2000" dirty="0"/>
              <a:t>加速与</a:t>
            </a:r>
            <a:r>
              <a:rPr lang="en-US" altLang="zh-CN" sz="2000" dirty="0"/>
              <a:t>X-Engine</a:t>
            </a:r>
            <a:r>
              <a:rPr lang="zh-CN" altLang="en-US" sz="2000" dirty="0"/>
              <a:t>存储引擎紧密结合）</a:t>
            </a:r>
            <a:endParaRPr lang="en-US" altLang="zh-CN" sz="2000" dirty="0"/>
          </a:p>
        </p:txBody>
      </p:sp>
      <p:pic>
        <p:nvPicPr>
          <p:cNvPr id="46" name="内容占位符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44829"/>
            <a:ext cx="7920880" cy="417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24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496" y="72008"/>
            <a:ext cx="5259070" cy="620688"/>
          </a:xfrm>
        </p:spPr>
        <p:txBody>
          <a:bodyPr>
            <a:noAutofit/>
          </a:bodyPr>
          <a:lstStyle/>
          <a:p>
            <a:r>
              <a:rPr kumimoji="1" lang="en-US" altLang="zh-CN" sz="2800" dirty="0" smtClean="0">
                <a:latin typeface="微软雅黑"/>
                <a:ea typeface="微软雅黑"/>
                <a:cs typeface="微软雅黑"/>
              </a:rPr>
              <a:t>SQL Engine</a:t>
            </a:r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增强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46868" y="1307905"/>
            <a:ext cx="8229600" cy="5145435"/>
          </a:xfrm>
        </p:spPr>
        <p:txBody>
          <a:bodyPr/>
          <a:lstStyle/>
          <a:p>
            <a:r>
              <a:rPr lang="en-US" altLang="zh-CN" sz="1800" b="1" dirty="0" smtClean="0"/>
              <a:t>Plan Cache</a:t>
            </a:r>
          </a:p>
          <a:p>
            <a:pPr lvl="1"/>
            <a:r>
              <a:rPr lang="zh-CN" altLang="en-US" sz="1800" dirty="0"/>
              <a:t>执行</a:t>
            </a:r>
            <a:r>
              <a:rPr lang="zh-CN" altLang="en-US" sz="1800" dirty="0" smtClean="0"/>
              <a:t>计划缓存，弥补</a:t>
            </a:r>
            <a:r>
              <a:rPr lang="en-US" altLang="zh-CN" sz="1800" dirty="0" smtClean="0"/>
              <a:t>MySQL</a:t>
            </a:r>
            <a:r>
              <a:rPr lang="zh-CN" altLang="en-US" sz="1800" dirty="0" smtClean="0"/>
              <a:t>生态最大的不足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下</a:t>
            </a:r>
            <a:r>
              <a:rPr lang="zh-CN" altLang="en-US" sz="1800" dirty="0" smtClean="0"/>
              <a:t>图：</a:t>
            </a:r>
            <a:r>
              <a:rPr lang="en-US" altLang="zh-CN" sz="1800" dirty="0" smtClean="0"/>
              <a:t>X-DB Plan Cache</a:t>
            </a:r>
            <a:r>
              <a:rPr lang="zh-CN" altLang="en-US" sz="1800" dirty="0" smtClean="0"/>
              <a:t>；右图：</a:t>
            </a:r>
            <a:r>
              <a:rPr lang="en-US" altLang="zh-CN" sz="1800" dirty="0" smtClean="0"/>
              <a:t>Oracle Plan Cache</a:t>
            </a:r>
          </a:p>
          <a:p>
            <a:pPr lvl="1"/>
            <a:r>
              <a:rPr lang="zh-CN" altLang="en-US" sz="1800" dirty="0" smtClean="0"/>
              <a:t>性能提升：</a:t>
            </a:r>
            <a:r>
              <a:rPr lang="en-US" altLang="zh-CN" sz="1800" dirty="0" smtClean="0"/>
              <a:t>39%-173%</a:t>
            </a:r>
            <a:r>
              <a:rPr lang="zh-CN" altLang="en-US" sz="1800" dirty="0" smtClean="0"/>
              <a:t>（视不同应用场景）</a:t>
            </a:r>
            <a:endParaRPr lang="en-US" altLang="zh-CN" sz="1800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30" y="2852930"/>
            <a:ext cx="5306403" cy="36004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862" y="1138380"/>
            <a:ext cx="2414588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6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39554" y="2060848"/>
            <a:ext cx="7632848" cy="8640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just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阿里巴巴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OLTP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数据库应用特点</a:t>
            </a:r>
          </a:p>
        </p:txBody>
      </p:sp>
      <p:sp>
        <p:nvSpPr>
          <p:cNvPr id="11" name="矩形 10"/>
          <p:cNvSpPr/>
          <p:nvPr/>
        </p:nvSpPr>
        <p:spPr>
          <a:xfrm>
            <a:off x="539554" y="3140968"/>
            <a:ext cx="7632848" cy="8640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</a:pP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X-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DB: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架构与</a:t>
            </a:r>
            <a:r>
              <a:rPr lang="en-US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en-US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9554" y="4221088"/>
            <a:ext cx="7632848" cy="8640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</a:pPr>
            <a:r>
              <a:rPr lang="en-US" altLang="zh-CN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X-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DB: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性能与应用场景</a:t>
            </a:r>
            <a:endParaRPr lang="zh-CN" altLang="en-US" sz="3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 2"/>
          <p:cNvSpPr>
            <a:spLocks noGrp="1"/>
          </p:cNvSpPr>
          <p:nvPr>
            <p:ph type="title"/>
          </p:nvPr>
        </p:nvSpPr>
        <p:spPr>
          <a:xfrm>
            <a:off x="35496" y="72008"/>
            <a:ext cx="5259070" cy="620688"/>
          </a:xfrm>
        </p:spPr>
        <p:txBody>
          <a:bodyPr>
            <a:noAutofit/>
          </a:bodyPr>
          <a:lstStyle/>
          <a:p>
            <a:r>
              <a:rPr kumimoji="1" lang="en-US" altLang="en-US" sz="2800" dirty="0" smtClean="0">
                <a:latin typeface="微软雅黑"/>
                <a:ea typeface="微软雅黑"/>
                <a:cs typeface="微软雅黑"/>
              </a:rPr>
              <a:t>Agenda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571927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39554" y="2060848"/>
            <a:ext cx="7632848" cy="8640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just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</a:pPr>
            <a:r>
              <a:rPr lang="zh-CN" altLang="en-US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阿里巴巴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OLTP</a:t>
            </a:r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数据库应用特点</a:t>
            </a:r>
          </a:p>
        </p:txBody>
      </p:sp>
      <p:sp>
        <p:nvSpPr>
          <p:cNvPr id="11" name="矩形 10"/>
          <p:cNvSpPr/>
          <p:nvPr/>
        </p:nvSpPr>
        <p:spPr>
          <a:xfrm>
            <a:off x="539554" y="3140968"/>
            <a:ext cx="7632848" cy="8640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</a:pP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X-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DB: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架构与</a:t>
            </a:r>
            <a:r>
              <a:rPr lang="en-US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en-US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9554" y="4221088"/>
            <a:ext cx="7632848" cy="8640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</a:pP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X-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DB: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性能与应用场景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 2"/>
          <p:cNvSpPr>
            <a:spLocks noGrp="1"/>
          </p:cNvSpPr>
          <p:nvPr>
            <p:ph type="title"/>
          </p:nvPr>
        </p:nvSpPr>
        <p:spPr>
          <a:xfrm>
            <a:off x="35496" y="72008"/>
            <a:ext cx="5259070" cy="620688"/>
          </a:xfrm>
        </p:spPr>
        <p:txBody>
          <a:bodyPr>
            <a:noAutofit/>
          </a:bodyPr>
          <a:lstStyle/>
          <a:p>
            <a:r>
              <a:rPr kumimoji="1" lang="en-US" altLang="en-US" sz="2800" dirty="0" smtClean="0">
                <a:latin typeface="微软雅黑"/>
                <a:ea typeface="微软雅黑"/>
                <a:cs typeface="微软雅黑"/>
              </a:rPr>
              <a:t>Agenda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175580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496" y="72008"/>
            <a:ext cx="5259070" cy="620688"/>
          </a:xfrm>
        </p:spPr>
        <p:txBody>
          <a:bodyPr>
            <a:noAutofit/>
          </a:bodyPr>
          <a:lstStyle/>
          <a:p>
            <a:r>
              <a:rPr lang="en-US" altLang="zh-CN" sz="2800" dirty="0" err="1">
                <a:latin typeface="微软雅黑"/>
                <a:ea typeface="微软雅黑"/>
                <a:cs typeface="微软雅黑"/>
              </a:rPr>
              <a:t>X-</a:t>
            </a:r>
            <a:r>
              <a:rPr lang="en-US" altLang="zh-CN" sz="2800" dirty="0" err="1" smtClean="0">
                <a:latin typeface="微软雅黑"/>
                <a:ea typeface="微软雅黑"/>
                <a:cs typeface="微软雅黑"/>
              </a:rPr>
              <a:t>DB:Sysbench</a:t>
            </a:r>
            <a:r>
              <a:rPr lang="zh-CN" altLang="en-US" sz="2800" dirty="0">
                <a:latin typeface="微软雅黑"/>
                <a:ea typeface="微软雅黑"/>
                <a:cs typeface="微软雅黑"/>
              </a:rPr>
              <a:t>测试（性能）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439935008"/>
              </p:ext>
            </p:extLst>
          </p:nvPr>
        </p:nvGraphicFramePr>
        <p:xfrm>
          <a:off x="528817" y="1196752"/>
          <a:ext cx="4137022" cy="3769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内容占位符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060537"/>
              </p:ext>
            </p:extLst>
          </p:nvPr>
        </p:nvGraphicFramePr>
        <p:xfrm>
          <a:off x="5093146" y="1196752"/>
          <a:ext cx="3655318" cy="3769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26413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496" y="72008"/>
            <a:ext cx="5259070" cy="620688"/>
          </a:xfrm>
        </p:spPr>
        <p:txBody>
          <a:bodyPr>
            <a:noAutofit/>
          </a:bodyPr>
          <a:lstStyle/>
          <a:p>
            <a:r>
              <a:rPr lang="en-US" altLang="zh-CN" sz="2800" dirty="0">
                <a:latin typeface="微软雅黑"/>
                <a:ea typeface="微软雅黑"/>
                <a:cs typeface="微软雅黑"/>
              </a:rPr>
              <a:t>X-</a:t>
            </a:r>
            <a:r>
              <a:rPr lang="en-US" altLang="zh-CN" sz="2800" dirty="0" smtClean="0">
                <a:latin typeface="微软雅黑"/>
                <a:ea typeface="微软雅黑"/>
                <a:cs typeface="微软雅黑"/>
              </a:rPr>
              <a:t>DB:</a:t>
            </a:r>
            <a:r>
              <a:rPr lang="en-US" altLang="zh-CN" sz="28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数据成本对比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内容占位符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1426864"/>
            <a:ext cx="3607901" cy="28803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649" y="1417340"/>
            <a:ext cx="3607307" cy="288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11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496" y="72008"/>
            <a:ext cx="5259070" cy="620688"/>
          </a:xfrm>
        </p:spPr>
        <p:txBody>
          <a:bodyPr>
            <a:noAutofit/>
          </a:bodyPr>
          <a:lstStyle/>
          <a:p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典型应用场景</a:t>
            </a:r>
            <a:r>
              <a:rPr kumimoji="1" lang="en-US" altLang="zh-CN" sz="2800" dirty="0" smtClean="0"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同城跨</a:t>
            </a:r>
            <a:r>
              <a:rPr kumimoji="1" lang="en-US" altLang="zh-CN" sz="2800" dirty="0" smtClean="0">
                <a:latin typeface="微软雅黑"/>
                <a:ea typeface="微软雅黑"/>
                <a:cs typeface="微软雅黑"/>
              </a:rPr>
              <a:t>AZ)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8997" y="1700808"/>
            <a:ext cx="5099479" cy="364034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5556" y="1128803"/>
            <a:ext cx="356439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数据强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一致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AZ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不可用数据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丢失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AZ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不可用秒级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切换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切换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自封闭，无第三方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主备模式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持续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备份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RPO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1s</a:t>
            </a: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4820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496" y="72008"/>
            <a:ext cx="5259070" cy="620688"/>
          </a:xfrm>
        </p:spPr>
        <p:txBody>
          <a:bodyPr>
            <a:noAutofit/>
          </a:bodyPr>
          <a:lstStyle/>
          <a:p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典型应用场景</a:t>
            </a:r>
            <a:r>
              <a:rPr kumimoji="1" lang="en-US" altLang="zh-CN" sz="2800" dirty="0" smtClean="0"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跨</a:t>
            </a:r>
            <a:r>
              <a:rPr kumimoji="1" lang="en-US" altLang="zh-CN" sz="2800" dirty="0" smtClean="0">
                <a:latin typeface="微软雅黑"/>
                <a:ea typeface="微软雅黑"/>
                <a:cs typeface="微软雅黑"/>
              </a:rPr>
              <a:t>Region</a:t>
            </a:r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部署</a:t>
            </a:r>
            <a:r>
              <a:rPr kumimoji="1" lang="en-US" altLang="zh-CN" sz="2800" dirty="0" smtClean="0">
                <a:latin typeface="微软雅黑"/>
                <a:ea typeface="微软雅黑"/>
                <a:cs typeface="微软雅黑"/>
              </a:rPr>
              <a:t>)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灯片编号占位符 4"/>
          <p:cNvSpPr txBox="1">
            <a:spLocks/>
          </p:cNvSpPr>
          <p:nvPr/>
        </p:nvSpPr>
        <p:spPr>
          <a:xfrm>
            <a:off x="6553200" y="6356362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z="1400" smtClean="0"/>
              <a:pPr/>
              <a:t>23</a:t>
            </a:fld>
            <a:endParaRPr lang="zh-CN" altLang="en-US" sz="140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353310" y="984791"/>
            <a:ext cx="3354594" cy="49685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p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1" dirty="0" smtClean="0"/>
              <a:t>Multi-Region</a:t>
            </a:r>
            <a:r>
              <a:rPr lang="zh-CN" altLang="en-US" sz="1800" b="1" dirty="0" smtClean="0"/>
              <a:t>部署</a:t>
            </a:r>
            <a:endParaRPr lang="en-US" altLang="zh-CN" sz="1800" b="1" dirty="0" smtClean="0"/>
          </a:p>
          <a:p>
            <a:pPr lvl="1"/>
            <a:r>
              <a:rPr lang="zh-CN" altLang="en-US" sz="1400" dirty="0" smtClean="0"/>
              <a:t>真正</a:t>
            </a:r>
            <a:r>
              <a:rPr lang="en-US" altLang="zh-CN" sz="1400" dirty="0" smtClean="0"/>
              <a:t>Region</a:t>
            </a:r>
            <a:r>
              <a:rPr lang="zh-CN" altLang="en-US" sz="1400" dirty="0" smtClean="0"/>
              <a:t>级的强一致能力</a:t>
            </a:r>
            <a:endParaRPr lang="en-US" altLang="zh-CN" sz="1400" dirty="0" smtClean="0"/>
          </a:p>
          <a:p>
            <a:pPr lvl="2"/>
            <a:r>
              <a:rPr lang="zh-CN" altLang="en-US" sz="1400" dirty="0" smtClean="0"/>
              <a:t>单个</a:t>
            </a:r>
            <a:r>
              <a:rPr lang="en-US" altLang="zh-CN" sz="1400" dirty="0" smtClean="0"/>
              <a:t>Region</a:t>
            </a:r>
            <a:r>
              <a:rPr lang="zh-CN" altLang="en-US" sz="1400" dirty="0" smtClean="0"/>
              <a:t>不可用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数据丢失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高性能</a:t>
            </a:r>
            <a:endParaRPr lang="en-US" altLang="zh-CN" sz="1400" dirty="0" smtClean="0"/>
          </a:p>
          <a:p>
            <a:pPr lvl="2"/>
            <a:r>
              <a:rPr lang="zh-CN" altLang="en-US" sz="1400" dirty="0" smtClean="0"/>
              <a:t>跨</a:t>
            </a:r>
            <a:r>
              <a:rPr lang="en-US" altLang="zh-CN" sz="1400" dirty="0" smtClean="0"/>
              <a:t>Region</a:t>
            </a:r>
            <a:r>
              <a:rPr lang="zh-CN" altLang="en-US" sz="1400" dirty="0" smtClean="0"/>
              <a:t>强同步下依然保持高性能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灵活的切换策略</a:t>
            </a:r>
            <a:endParaRPr lang="en-US" altLang="zh-CN" sz="1400" dirty="0" smtClean="0"/>
          </a:p>
          <a:p>
            <a:pPr lvl="2"/>
            <a:r>
              <a:rPr lang="zh-CN" altLang="en-US" sz="1400" dirty="0" smtClean="0"/>
              <a:t>优先切换同</a:t>
            </a:r>
            <a:r>
              <a:rPr lang="en-US" altLang="zh-CN" sz="1400" dirty="0" smtClean="0"/>
              <a:t>Region</a:t>
            </a:r>
          </a:p>
          <a:p>
            <a:pPr lvl="2"/>
            <a:r>
              <a:rPr lang="zh-CN" altLang="en-US" sz="1400" dirty="0" smtClean="0"/>
              <a:t>定制跨</a:t>
            </a:r>
            <a:r>
              <a:rPr lang="en-US" altLang="zh-CN" sz="1400" dirty="0" smtClean="0"/>
              <a:t>Region</a:t>
            </a:r>
            <a:r>
              <a:rPr lang="zh-CN" altLang="en-US" sz="1400" dirty="0" smtClean="0"/>
              <a:t>切换顺序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高伸缩性</a:t>
            </a:r>
            <a:endParaRPr lang="en-US" altLang="zh-CN" sz="1400" dirty="0" smtClean="0"/>
          </a:p>
          <a:p>
            <a:pPr lvl="2"/>
            <a:r>
              <a:rPr lang="zh-CN" altLang="en-US" sz="1400" dirty="0" smtClean="0"/>
              <a:t>可无限制的扩充</a:t>
            </a:r>
            <a:r>
              <a:rPr lang="en-US" altLang="zh-CN" sz="1400" dirty="0" smtClean="0"/>
              <a:t>Region/AZ</a:t>
            </a:r>
            <a:r>
              <a:rPr lang="zh-CN" altLang="en-US" sz="1400" dirty="0" smtClean="0"/>
              <a:t>的部署数量和节点数量</a:t>
            </a:r>
            <a:endParaRPr lang="en-US" altLang="zh-CN" sz="1400" dirty="0" smtClean="0"/>
          </a:p>
          <a:p>
            <a:pPr lvl="2"/>
            <a:r>
              <a:rPr lang="zh-CN" altLang="en-US" sz="1400" dirty="0" smtClean="0"/>
              <a:t>可自由的调节</a:t>
            </a:r>
            <a:r>
              <a:rPr lang="en-US" altLang="zh-CN" sz="1400" dirty="0" smtClean="0"/>
              <a:t>Region/AZ</a:t>
            </a:r>
            <a:r>
              <a:rPr lang="zh-CN" altLang="en-US" sz="1400" dirty="0" smtClean="0"/>
              <a:t>内是否部署数据节点，以及数据节点数量</a:t>
            </a:r>
            <a:endParaRPr lang="en-US" altLang="zh-CN" sz="1400" dirty="0" smtClean="0"/>
          </a:p>
        </p:txBody>
      </p:sp>
      <p:sp>
        <p:nvSpPr>
          <p:cNvPr id="10" name="Can 2"/>
          <p:cNvSpPr/>
          <p:nvPr/>
        </p:nvSpPr>
        <p:spPr bwMode="auto">
          <a:xfrm>
            <a:off x="6149510" y="2246052"/>
            <a:ext cx="831921" cy="648072"/>
          </a:xfrm>
          <a:prstGeom prst="ca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</a:pP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Leader</a:t>
            </a:r>
            <a:endParaRPr 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Oval 13"/>
          <p:cNvSpPr/>
          <p:nvPr/>
        </p:nvSpPr>
        <p:spPr bwMode="auto">
          <a:xfrm>
            <a:off x="5610406" y="1154909"/>
            <a:ext cx="3233989" cy="2194247"/>
          </a:xfrm>
          <a:prstGeom prst="ellipse">
            <a:avLst/>
          </a:prstGeom>
          <a:noFill/>
          <a:ln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</a:pPr>
            <a:endParaRPr 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ounded Rectangle 20"/>
          <p:cNvSpPr/>
          <p:nvPr/>
        </p:nvSpPr>
        <p:spPr bwMode="auto">
          <a:xfrm>
            <a:off x="7459963" y="2125020"/>
            <a:ext cx="1019599" cy="908595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</a:pPr>
            <a:endParaRPr 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Can 22"/>
          <p:cNvSpPr/>
          <p:nvPr/>
        </p:nvSpPr>
        <p:spPr bwMode="auto">
          <a:xfrm>
            <a:off x="7546301" y="2246052"/>
            <a:ext cx="831921" cy="648072"/>
          </a:xfrm>
          <a:prstGeom prst="ca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</a:pP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Follower</a:t>
            </a:r>
            <a:endParaRPr 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Can 26"/>
          <p:cNvSpPr/>
          <p:nvPr/>
        </p:nvSpPr>
        <p:spPr bwMode="auto">
          <a:xfrm>
            <a:off x="4243127" y="5066953"/>
            <a:ext cx="831921" cy="648072"/>
          </a:xfrm>
          <a:prstGeom prst="ca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sz="14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Loger</a:t>
            </a:r>
            <a:endParaRPr 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Oval 28"/>
          <p:cNvSpPr/>
          <p:nvPr/>
        </p:nvSpPr>
        <p:spPr bwMode="auto">
          <a:xfrm>
            <a:off x="3750559" y="3872734"/>
            <a:ext cx="3233989" cy="2364581"/>
          </a:xfrm>
          <a:prstGeom prst="ellipse">
            <a:avLst/>
          </a:prstGeom>
          <a:noFill/>
          <a:ln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</a:pPr>
            <a:endParaRPr 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Can 30"/>
          <p:cNvSpPr/>
          <p:nvPr/>
        </p:nvSpPr>
        <p:spPr bwMode="auto">
          <a:xfrm>
            <a:off x="5686454" y="5066953"/>
            <a:ext cx="831921" cy="648072"/>
          </a:xfrm>
          <a:prstGeom prst="ca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</a:pPr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Follower</a:t>
            </a:r>
            <a:endParaRPr 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Oval 31"/>
          <p:cNvSpPr/>
          <p:nvPr/>
        </p:nvSpPr>
        <p:spPr bwMode="auto">
          <a:xfrm flipV="1">
            <a:off x="7146241" y="4213249"/>
            <a:ext cx="1873380" cy="2024062"/>
          </a:xfrm>
          <a:prstGeom prst="ellipse">
            <a:avLst/>
          </a:prstGeom>
          <a:noFill/>
          <a:ln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</a:pPr>
            <a:endParaRPr 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Can 33"/>
          <p:cNvSpPr/>
          <p:nvPr/>
        </p:nvSpPr>
        <p:spPr bwMode="auto">
          <a:xfrm>
            <a:off x="7697144" y="5063037"/>
            <a:ext cx="831921" cy="648072"/>
          </a:xfrm>
          <a:prstGeom prst="ca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</a:pPr>
            <a:r>
              <a:rPr lang="en-US" altLang="zh-CN" sz="14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Loger</a:t>
            </a:r>
            <a:endParaRPr 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Straight Arrow Connector 34"/>
          <p:cNvCxnSpPr/>
          <p:nvPr/>
        </p:nvCxnSpPr>
        <p:spPr>
          <a:xfrm>
            <a:off x="7004156" y="2634808"/>
            <a:ext cx="502665" cy="40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35"/>
          <p:cNvCxnSpPr/>
          <p:nvPr/>
        </p:nvCxnSpPr>
        <p:spPr>
          <a:xfrm flipH="1">
            <a:off x="6590115" y="2935456"/>
            <a:ext cx="45962" cy="20644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37"/>
          <p:cNvCxnSpPr/>
          <p:nvPr/>
        </p:nvCxnSpPr>
        <p:spPr>
          <a:xfrm flipH="1">
            <a:off x="5137559" y="5415136"/>
            <a:ext cx="439024" cy="12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39"/>
          <p:cNvCxnSpPr/>
          <p:nvPr/>
        </p:nvCxnSpPr>
        <p:spPr>
          <a:xfrm>
            <a:off x="6933594" y="3000240"/>
            <a:ext cx="638032" cy="17033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42"/>
          <p:cNvSpPr txBox="1"/>
          <p:nvPr/>
        </p:nvSpPr>
        <p:spPr>
          <a:xfrm>
            <a:off x="6228184" y="1858471"/>
            <a:ext cx="59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AZ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4" name="TextBox 43"/>
          <p:cNvSpPr txBox="1"/>
          <p:nvPr/>
        </p:nvSpPr>
        <p:spPr>
          <a:xfrm>
            <a:off x="7752008" y="1855551"/>
            <a:ext cx="636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AZ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25" name="TextBox 44"/>
          <p:cNvSpPr txBox="1"/>
          <p:nvPr/>
        </p:nvSpPr>
        <p:spPr>
          <a:xfrm>
            <a:off x="4355976" y="4666783"/>
            <a:ext cx="56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AZ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3</a:t>
            </a:r>
            <a:endParaRPr lang="en-US" sz="1400" dirty="0"/>
          </a:p>
        </p:txBody>
      </p:sp>
      <p:sp>
        <p:nvSpPr>
          <p:cNvPr id="26" name="TextBox 45"/>
          <p:cNvSpPr txBox="1"/>
          <p:nvPr/>
        </p:nvSpPr>
        <p:spPr>
          <a:xfrm>
            <a:off x="5826074" y="4661375"/>
            <a:ext cx="618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AZ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7" name="TextBox 46"/>
          <p:cNvSpPr txBox="1"/>
          <p:nvPr/>
        </p:nvSpPr>
        <p:spPr>
          <a:xfrm>
            <a:off x="7829242" y="4653136"/>
            <a:ext cx="631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AZ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28" name="TextBox 47"/>
          <p:cNvSpPr txBox="1"/>
          <p:nvPr/>
        </p:nvSpPr>
        <p:spPr>
          <a:xfrm>
            <a:off x="5626340" y="984788"/>
            <a:ext cx="819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Region</a:t>
            </a:r>
            <a:r>
              <a:rPr lang="zh-CN" altLang="en-US" sz="1400" b="1" dirty="0"/>
              <a:t> </a:t>
            </a:r>
            <a:r>
              <a:rPr lang="en-US" altLang="zh-CN" sz="1400" b="1" dirty="0" smtClean="0"/>
              <a:t>1</a:t>
            </a:r>
            <a:endParaRPr lang="en-US" sz="1400" b="1" dirty="0"/>
          </a:p>
        </p:txBody>
      </p:sp>
      <p:sp>
        <p:nvSpPr>
          <p:cNvPr id="29" name="TextBox 48"/>
          <p:cNvSpPr txBox="1"/>
          <p:nvPr/>
        </p:nvSpPr>
        <p:spPr>
          <a:xfrm>
            <a:off x="3707906" y="3764646"/>
            <a:ext cx="819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Region</a:t>
            </a:r>
            <a:r>
              <a:rPr lang="zh-CN" altLang="en-US" sz="1400" b="1" dirty="0"/>
              <a:t> </a:t>
            </a:r>
            <a:r>
              <a:rPr lang="en-US" altLang="zh-CN" sz="1400" b="1" dirty="0" smtClean="0"/>
              <a:t>2</a:t>
            </a:r>
            <a:endParaRPr lang="en-US" sz="1400" b="1" dirty="0"/>
          </a:p>
        </p:txBody>
      </p:sp>
      <p:sp>
        <p:nvSpPr>
          <p:cNvPr id="30" name="TextBox 49"/>
          <p:cNvSpPr txBox="1"/>
          <p:nvPr/>
        </p:nvSpPr>
        <p:spPr>
          <a:xfrm>
            <a:off x="6909234" y="3988675"/>
            <a:ext cx="819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Region</a:t>
            </a:r>
            <a:r>
              <a:rPr lang="zh-CN" altLang="en-US" sz="1400" b="1" dirty="0"/>
              <a:t> </a:t>
            </a:r>
            <a:r>
              <a:rPr lang="en-US" altLang="zh-CN" sz="1400" b="1" dirty="0" smtClean="0"/>
              <a:t>3</a:t>
            </a:r>
            <a:endParaRPr lang="en-US" sz="1400" b="1" dirty="0"/>
          </a:p>
        </p:txBody>
      </p:sp>
      <p:sp>
        <p:nvSpPr>
          <p:cNvPr id="31" name="Rounded Rectangle 51"/>
          <p:cNvSpPr/>
          <p:nvPr/>
        </p:nvSpPr>
        <p:spPr bwMode="auto">
          <a:xfrm>
            <a:off x="6055671" y="2118439"/>
            <a:ext cx="1019599" cy="908595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</a:pPr>
            <a:endParaRPr 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Rounded Rectangle 52"/>
          <p:cNvSpPr/>
          <p:nvPr/>
        </p:nvSpPr>
        <p:spPr bwMode="auto">
          <a:xfrm>
            <a:off x="4149288" y="4928588"/>
            <a:ext cx="1019599" cy="908595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</a:pPr>
            <a:endParaRPr 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Rounded Rectangle 53"/>
          <p:cNvSpPr/>
          <p:nvPr/>
        </p:nvSpPr>
        <p:spPr bwMode="auto">
          <a:xfrm>
            <a:off x="7602853" y="4934703"/>
            <a:ext cx="1019599" cy="908595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</a:pPr>
            <a:endParaRPr 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Rounded Rectangle 54"/>
          <p:cNvSpPr/>
          <p:nvPr/>
        </p:nvSpPr>
        <p:spPr bwMode="auto">
          <a:xfrm>
            <a:off x="5583003" y="4960841"/>
            <a:ext cx="1019599" cy="908595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</a:pPr>
            <a:endParaRPr 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Rectangle 57"/>
          <p:cNvSpPr/>
          <p:nvPr/>
        </p:nvSpPr>
        <p:spPr bwMode="auto">
          <a:xfrm>
            <a:off x="6923196" y="1248820"/>
            <a:ext cx="722159" cy="328982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endParaRPr 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Rectangle 58"/>
          <p:cNvSpPr/>
          <p:nvPr/>
        </p:nvSpPr>
        <p:spPr bwMode="auto">
          <a:xfrm>
            <a:off x="6930896" y="1586250"/>
            <a:ext cx="714459" cy="15249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X-Driver</a:t>
            </a:r>
            <a:endParaRPr 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Straight Arrow Connector 60"/>
          <p:cNvCxnSpPr/>
          <p:nvPr/>
        </p:nvCxnSpPr>
        <p:spPr>
          <a:xfrm flipV="1">
            <a:off x="6909234" y="1738746"/>
            <a:ext cx="328190" cy="379693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63"/>
          <p:cNvCxnSpPr/>
          <p:nvPr/>
        </p:nvCxnSpPr>
        <p:spPr>
          <a:xfrm>
            <a:off x="7399442" y="1738745"/>
            <a:ext cx="329769" cy="386275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68"/>
          <p:cNvCxnSpPr>
            <a:endCxn id="26" idx="1"/>
          </p:cNvCxnSpPr>
          <p:nvPr/>
        </p:nvCxnSpPr>
        <p:spPr>
          <a:xfrm>
            <a:off x="5576581" y="4576476"/>
            <a:ext cx="249493" cy="238788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73"/>
          <p:cNvSpPr/>
          <p:nvPr/>
        </p:nvSpPr>
        <p:spPr bwMode="auto">
          <a:xfrm>
            <a:off x="5017022" y="4051610"/>
            <a:ext cx="722159" cy="328982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endParaRPr 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Rectangle 74"/>
          <p:cNvSpPr/>
          <p:nvPr/>
        </p:nvSpPr>
        <p:spPr bwMode="auto">
          <a:xfrm>
            <a:off x="5024722" y="4389040"/>
            <a:ext cx="714459" cy="15249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X-Driver</a:t>
            </a:r>
            <a:endParaRPr 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2" name="Straight Arrow Connector 77"/>
          <p:cNvCxnSpPr/>
          <p:nvPr/>
        </p:nvCxnSpPr>
        <p:spPr>
          <a:xfrm flipV="1">
            <a:off x="5486286" y="3008597"/>
            <a:ext cx="792094" cy="1024633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967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>
            <a:spLocks noGrp="1"/>
          </p:cNvSpPr>
          <p:nvPr>
            <p:ph type="ctrTitle"/>
          </p:nvPr>
        </p:nvSpPr>
        <p:spPr>
          <a:xfrm>
            <a:off x="251520" y="2780928"/>
            <a:ext cx="8583930" cy="79208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5892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68"/>
          <p:cNvSpPr txBox="1">
            <a:spLocks/>
          </p:cNvSpPr>
          <p:nvPr/>
        </p:nvSpPr>
        <p:spPr>
          <a:xfrm>
            <a:off x="251521" y="4437122"/>
            <a:ext cx="8341970" cy="1592149"/>
          </a:xfrm>
          <a:prstGeom prst="rect">
            <a:avLst/>
          </a:prstGeom>
        </p:spPr>
        <p:txBody>
          <a:bodyPr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p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195" indent="-409195" defTabSz="303966">
              <a:spcBef>
                <a:spcPts val="2100"/>
              </a:spcBef>
              <a:defRPr sz="1924"/>
            </a:pPr>
            <a:r>
              <a:rPr lang="zh-CN" altLang="en-US" sz="1924" dirty="0" smtClean="0"/>
              <a:t>资源：业务高速发展，单地资源容量受限</a:t>
            </a:r>
          </a:p>
          <a:p>
            <a:pPr marL="409195" indent="-409195" defTabSz="303966">
              <a:spcBef>
                <a:spcPts val="2100"/>
              </a:spcBef>
              <a:defRPr sz="1924"/>
            </a:pPr>
            <a:r>
              <a:rPr lang="zh-CN" altLang="en-US" sz="1924" dirty="0" smtClean="0"/>
              <a:t>扩展：业务多元化对异地部署需求</a:t>
            </a:r>
          </a:p>
          <a:p>
            <a:pPr marL="409195" indent="-409195" defTabSz="303966">
              <a:spcBef>
                <a:spcPts val="2100"/>
              </a:spcBef>
              <a:defRPr sz="1924"/>
            </a:pPr>
            <a:r>
              <a:rPr lang="zh-CN" altLang="en-US" sz="1924" dirty="0" smtClean="0"/>
              <a:t>成本：在尽可能小的预算成本内完成业务目标</a:t>
            </a:r>
            <a:endParaRPr lang="zh-CN" altLang="en-US" sz="1924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3473"/>
          <a:stretch/>
        </p:blipFill>
        <p:spPr>
          <a:xfrm>
            <a:off x="5432" y="1124744"/>
            <a:ext cx="9144000" cy="3096344"/>
          </a:xfrm>
          <a:prstGeom prst="rect">
            <a:avLst/>
          </a:prstGeom>
        </p:spPr>
      </p:pic>
      <p:sp>
        <p:nvSpPr>
          <p:cNvPr id="10" name="标题 2"/>
          <p:cNvSpPr>
            <a:spLocks noGrp="1"/>
          </p:cNvSpPr>
          <p:nvPr>
            <p:ph type="title"/>
          </p:nvPr>
        </p:nvSpPr>
        <p:spPr>
          <a:xfrm>
            <a:off x="35496" y="72008"/>
            <a:ext cx="5259070" cy="620688"/>
          </a:xfrm>
        </p:spPr>
        <p:txBody>
          <a:bodyPr>
            <a:noAutofit/>
          </a:bodyPr>
          <a:lstStyle/>
          <a:p>
            <a:r>
              <a:rPr kumimoji="1" lang="en-US" altLang="en-US" sz="2800" dirty="0" err="1">
                <a:latin typeface="微软雅黑"/>
                <a:ea typeface="微软雅黑"/>
                <a:cs typeface="微软雅黑"/>
              </a:rPr>
              <a:t>双十一:对性能无止境的需求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704564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5656" y="1124744"/>
            <a:ext cx="6179438" cy="4758784"/>
          </a:xfrm>
          <a:prstGeom prst="rect">
            <a:avLst/>
          </a:prstGeom>
          <a:ln w="3175">
            <a:miter lim="400000"/>
          </a:ln>
        </p:spPr>
      </p:pic>
      <p:sp>
        <p:nvSpPr>
          <p:cNvPr id="10" name="标题 2"/>
          <p:cNvSpPr>
            <a:spLocks noGrp="1"/>
          </p:cNvSpPr>
          <p:nvPr>
            <p:ph type="title"/>
          </p:nvPr>
        </p:nvSpPr>
        <p:spPr>
          <a:xfrm>
            <a:off x="35496" y="72008"/>
            <a:ext cx="5259070" cy="620688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异地多活对数据库的挑战</a:t>
            </a:r>
            <a:endParaRPr lang="en-US" altLang="zh-CN" sz="28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736654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24780" y="0"/>
            <a:ext cx="5184576" cy="64807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u="none" strike="noStrike" kern="1200" cap="none" spc="0" normalizeH="0" baseline="0">
                <a:solidFill>
                  <a:schemeClr val="bg1"/>
                </a:solidFill>
                <a:uFillTx/>
                <a:latin typeface="+mj-lt"/>
                <a:ea typeface="宋体" charset="0"/>
                <a:cs typeface="+mj-cs"/>
              </a:defRPr>
            </a:lvl1pPr>
          </a:lstStyle>
          <a:p>
            <a:r>
              <a:rPr lang="zh-CN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库存：热点行的极限</a:t>
            </a:r>
            <a:r>
              <a:rPr lang="en-US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挑战</a:t>
            </a:r>
            <a:endParaRPr lang="en-US" altLang="zh-CN" sz="32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276862"/>
            <a:ext cx="4032448" cy="27812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2276862"/>
            <a:ext cx="4464496" cy="2664616"/>
          </a:xfrm>
          <a:prstGeom prst="rect">
            <a:avLst/>
          </a:prstGeom>
        </p:spPr>
      </p:pic>
      <p:grpSp>
        <p:nvGrpSpPr>
          <p:cNvPr id="7" name="组 326"/>
          <p:cNvGrpSpPr/>
          <p:nvPr/>
        </p:nvGrpSpPr>
        <p:grpSpPr>
          <a:xfrm>
            <a:off x="179512" y="1412776"/>
            <a:ext cx="2160240" cy="665777"/>
            <a:chOff x="522987" y="1050692"/>
            <a:chExt cx="1957208" cy="448689"/>
          </a:xfrm>
        </p:grpSpPr>
        <p:sp>
          <p:nvSpPr>
            <p:cNvPr id="10" name="圆角矩形 9"/>
            <p:cNvSpPr/>
            <p:nvPr/>
          </p:nvSpPr>
          <p:spPr>
            <a:xfrm>
              <a:off x="522987" y="1050692"/>
              <a:ext cx="1896128" cy="448689"/>
            </a:xfrm>
            <a:prstGeom prst="roundRect">
              <a:avLst/>
            </a:prstGeom>
            <a:noFill/>
            <a:ln w="127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1" name="文本框 328"/>
            <p:cNvSpPr txBox="1"/>
            <p:nvPr/>
          </p:nvSpPr>
          <p:spPr>
            <a:xfrm>
              <a:off x="522987" y="1083536"/>
              <a:ext cx="1957208" cy="248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自动化热点识别</a:t>
              </a:r>
            </a:p>
          </p:txBody>
        </p:sp>
      </p:grpSp>
      <p:grpSp>
        <p:nvGrpSpPr>
          <p:cNvPr id="12" name="组 326"/>
          <p:cNvGrpSpPr/>
          <p:nvPr/>
        </p:nvGrpSpPr>
        <p:grpSpPr>
          <a:xfrm>
            <a:off x="2983159" y="1412776"/>
            <a:ext cx="2757264" cy="665777"/>
            <a:chOff x="522987" y="1050692"/>
            <a:chExt cx="1980438" cy="448689"/>
          </a:xfrm>
        </p:grpSpPr>
        <p:sp>
          <p:nvSpPr>
            <p:cNvPr id="13" name="圆角矩形 12"/>
            <p:cNvSpPr/>
            <p:nvPr/>
          </p:nvSpPr>
          <p:spPr>
            <a:xfrm>
              <a:off x="522987" y="1050692"/>
              <a:ext cx="1896128" cy="448689"/>
            </a:xfrm>
            <a:prstGeom prst="roundRect">
              <a:avLst/>
            </a:prstGeom>
            <a:noFill/>
            <a:ln w="127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4" name="文本框 328"/>
            <p:cNvSpPr txBox="1"/>
            <p:nvPr/>
          </p:nvSpPr>
          <p:spPr>
            <a:xfrm>
              <a:off x="546217" y="1083536"/>
              <a:ext cx="1957208" cy="248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事务批量提交</a:t>
              </a:r>
            </a:p>
          </p:txBody>
        </p:sp>
      </p:grpSp>
      <p:grpSp>
        <p:nvGrpSpPr>
          <p:cNvPr id="15" name="组 326"/>
          <p:cNvGrpSpPr/>
          <p:nvPr/>
        </p:nvGrpSpPr>
        <p:grpSpPr>
          <a:xfrm>
            <a:off x="6383832" y="1412776"/>
            <a:ext cx="2724922" cy="665777"/>
            <a:chOff x="522987" y="1050692"/>
            <a:chExt cx="1957208" cy="448689"/>
          </a:xfrm>
        </p:grpSpPr>
        <p:sp>
          <p:nvSpPr>
            <p:cNvPr id="16" name="圆角矩形 15"/>
            <p:cNvSpPr/>
            <p:nvPr/>
          </p:nvSpPr>
          <p:spPr>
            <a:xfrm>
              <a:off x="522987" y="1050692"/>
              <a:ext cx="1896128" cy="448689"/>
            </a:xfrm>
            <a:prstGeom prst="roundRect">
              <a:avLst/>
            </a:prstGeom>
            <a:noFill/>
            <a:ln w="127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7" name="文本框 328"/>
            <p:cNvSpPr txBox="1"/>
            <p:nvPr/>
          </p:nvSpPr>
          <p:spPr>
            <a:xfrm>
              <a:off x="522987" y="1083536"/>
              <a:ext cx="1957208" cy="248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流水线处理、热点锁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251524" y="5157182"/>
            <a:ext cx="86409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不破坏事务语义的前提下，热点处理性能比</a:t>
            </a:r>
            <a:r>
              <a:rPr lang="en-US" altLang="zh-CN" sz="2000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提升近</a:t>
            </a:r>
            <a:r>
              <a:rPr lang="en-US" altLang="zh-CN" sz="2000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000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倍</a:t>
            </a:r>
            <a:endParaRPr lang="en-US" altLang="zh-CN" sz="2000" dirty="0" smtClean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MySQL 1000 TPS  VS  </a:t>
            </a:r>
            <a:r>
              <a:rPr lang="zh-CN" altLang="en-US" sz="2000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本方案</a:t>
            </a:r>
            <a:r>
              <a:rPr lang="en-US" altLang="zh-CN" sz="2000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100000 TPS</a:t>
            </a:r>
            <a:r>
              <a:rPr lang="zh-CN" altLang="en-US" sz="2000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562607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35496" y="44624"/>
            <a:ext cx="5544616" cy="5760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u="none" strike="noStrike" kern="1200" cap="none" spc="0" normalizeH="0" baseline="0">
                <a:solidFill>
                  <a:schemeClr val="bg1"/>
                </a:solidFill>
                <a:uFillTx/>
                <a:latin typeface="+mj-lt"/>
                <a:ea typeface="宋体" charset="0"/>
                <a:cs typeface="+mj-cs"/>
              </a:defRPr>
            </a:lvl1pPr>
          </a:lstStyle>
          <a:p>
            <a:r>
              <a:rPr lang="en-US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庞大的数据量以及明显的热点</a:t>
            </a:r>
            <a:endParaRPr lang="en-US" altLang="zh-CN" sz="32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4249918" cy="4283950"/>
          </a:xfrm>
        </p:spPr>
        <p:txBody>
          <a:bodyPr/>
          <a:lstStyle/>
          <a:p>
            <a:r>
              <a:rPr lang="zh-CN" altLang="en-US" sz="2000" b="1" dirty="0" smtClean="0">
                <a:latin typeface="微软雅黑"/>
                <a:ea typeface="微软雅黑"/>
                <a:cs typeface="微软雅黑"/>
              </a:rPr>
              <a:t>数据量大</a:t>
            </a:r>
            <a:endParaRPr lang="en-US" altLang="zh-CN" sz="2000" b="1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数据存储空间要求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 lvl="1"/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sz="2000" b="1" dirty="0" smtClean="0">
                <a:latin typeface="微软雅黑"/>
                <a:ea typeface="微软雅黑"/>
                <a:cs typeface="微软雅黑"/>
              </a:rPr>
              <a:t>数据冷热分离特性明显</a:t>
            </a:r>
            <a:endParaRPr lang="en-US" altLang="zh-CN" sz="2000" b="1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如何基于数据的冷热特性，提升整体数据库的存储效率</a:t>
            </a:r>
            <a:endParaRPr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884" y="1412777"/>
            <a:ext cx="3802564" cy="424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78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0" y="0"/>
            <a:ext cx="5184576" cy="64807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u="none" strike="noStrike" kern="1200" cap="none" spc="0" normalizeH="0" baseline="0">
                <a:solidFill>
                  <a:schemeClr val="bg1"/>
                </a:solidFill>
                <a:uFillTx/>
                <a:latin typeface="+mj-lt"/>
                <a:ea typeface="宋体" charset="0"/>
                <a:cs typeface="+mj-cs"/>
              </a:defRPr>
            </a:lvl1pPr>
          </a:lstStyle>
          <a:p>
            <a:r>
              <a:rPr lang="zh-CN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新硬件蕴含的机会</a:t>
            </a:r>
            <a:endParaRPr lang="en-US" altLang="zh-CN" sz="32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83568" y="1124744"/>
            <a:ext cx="7562800" cy="5184576"/>
          </a:xfrm>
        </p:spPr>
        <p:txBody>
          <a:bodyPr/>
          <a:lstStyle/>
          <a:p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阿里巴巴业务体量巨大，性能要求高，服务器资源消耗大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确保我们能够在第一梯队，拿到最新市场上的新硬件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lvl="1"/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计算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CPU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：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Multi-Core</a:t>
            </a:r>
          </a:p>
          <a:p>
            <a:pPr lvl="1"/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GPU/FPGA</a:t>
            </a:r>
          </a:p>
          <a:p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存储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SSD/</a:t>
            </a:r>
            <a:r>
              <a:rPr lang="en-US" altLang="zh-CN" sz="2000" dirty="0" err="1" smtClean="0">
                <a:latin typeface="微软雅黑"/>
                <a:ea typeface="微软雅黑"/>
                <a:cs typeface="微软雅黑"/>
              </a:rPr>
              <a:t>AliFlash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 lvl="1"/>
            <a:r>
              <a:rPr lang="en-US" altLang="zh-CN" sz="2000" dirty="0" err="1" smtClean="0">
                <a:latin typeface="微软雅黑"/>
                <a:ea typeface="微软雅黑"/>
                <a:cs typeface="微软雅黑"/>
              </a:rPr>
              <a:t>Optane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2000" dirty="0" err="1" smtClean="0">
                <a:latin typeface="微软雅黑"/>
                <a:ea typeface="微软雅黑"/>
                <a:cs typeface="微软雅黑"/>
              </a:rPr>
              <a:t>NVMe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/AEP</a:t>
            </a:r>
          </a:p>
          <a:p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网络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 lvl="1"/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RDMA</a:t>
            </a:r>
          </a:p>
          <a:p>
            <a:pPr lvl="1"/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r>
              <a:rPr lang="zh-CN" altLang="en-US" sz="2000" b="1" dirty="0" smtClean="0">
                <a:latin typeface="微软雅黑"/>
                <a:ea typeface="微软雅黑"/>
                <a:cs typeface="微软雅黑"/>
              </a:rPr>
              <a:t>问题：</a:t>
            </a:r>
            <a:endParaRPr lang="en-US" altLang="zh-CN" sz="2000" b="1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数据库如何发挥出最新硬件的优势？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565301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39554" y="2060848"/>
            <a:ext cx="7632848" cy="8640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just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阿里巴巴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OLTP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数据库应用特点</a:t>
            </a:r>
          </a:p>
        </p:txBody>
      </p:sp>
      <p:sp>
        <p:nvSpPr>
          <p:cNvPr id="11" name="矩形 10"/>
          <p:cNvSpPr/>
          <p:nvPr/>
        </p:nvSpPr>
        <p:spPr>
          <a:xfrm>
            <a:off x="539554" y="3140968"/>
            <a:ext cx="7632848" cy="8640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</a:pPr>
            <a:r>
              <a:rPr lang="en-US" altLang="zh-CN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X-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DB: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架构与</a:t>
            </a:r>
            <a:r>
              <a:rPr lang="en-US" altLang="en-US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en-US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  <a:endParaRPr lang="zh-CN" altLang="en-US" sz="3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9554" y="4221088"/>
            <a:ext cx="7632848" cy="8640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</a:pP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X-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DB: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性能与应用场景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 2"/>
          <p:cNvSpPr>
            <a:spLocks noGrp="1"/>
          </p:cNvSpPr>
          <p:nvPr>
            <p:ph type="title"/>
          </p:nvPr>
        </p:nvSpPr>
        <p:spPr>
          <a:xfrm>
            <a:off x="35496" y="72008"/>
            <a:ext cx="5259070" cy="620688"/>
          </a:xfrm>
        </p:spPr>
        <p:txBody>
          <a:bodyPr>
            <a:noAutofit/>
          </a:bodyPr>
          <a:lstStyle/>
          <a:p>
            <a:r>
              <a:rPr kumimoji="1" lang="en-US" altLang="en-US" sz="2800" dirty="0" smtClean="0">
                <a:latin typeface="微软雅黑"/>
                <a:ea typeface="微软雅黑"/>
                <a:cs typeface="微软雅黑"/>
              </a:rPr>
              <a:t>Agenda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897744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0" y="0"/>
            <a:ext cx="5184576" cy="64807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u="none" strike="noStrike" kern="1200" cap="none" spc="0" normalizeH="0" baseline="0">
                <a:solidFill>
                  <a:schemeClr val="bg1"/>
                </a:solidFill>
                <a:uFillTx/>
                <a:latin typeface="+mj-lt"/>
                <a:ea typeface="宋体" charset="0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X-DB </a:t>
            </a:r>
            <a:r>
              <a:rPr lang="zh-CN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是什么</a:t>
            </a:r>
            <a:endParaRPr lang="en-US" altLang="zh-CN" sz="32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79512" y="1268770"/>
            <a:ext cx="2980674" cy="3168351"/>
          </a:xfrm>
        </p:spPr>
        <p:txBody>
          <a:bodyPr/>
          <a:lstStyle/>
          <a:p>
            <a:r>
              <a:rPr lang="zh-CN" altLang="en-US" sz="2000" b="1" dirty="0" smtClean="0">
                <a:latin typeface="微软雅黑"/>
                <a:ea typeface="微软雅黑"/>
                <a:cs typeface="微软雅黑"/>
              </a:rPr>
              <a:t>阿里在线业务的需求</a:t>
            </a:r>
            <a:endParaRPr lang="en-US" altLang="zh-CN" sz="2000" b="1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高性能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高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可用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高可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扩展性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低成本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充分发挥新硬件效率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…</a:t>
            </a:r>
            <a:endParaRPr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47828" y="1268761"/>
            <a:ext cx="4428492" cy="47525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p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smtClean="0"/>
              <a:t>X-DB</a:t>
            </a:r>
            <a:endParaRPr lang="en-US" altLang="zh-CN" sz="1600" b="1" dirty="0"/>
          </a:p>
          <a:p>
            <a:pPr lvl="1"/>
            <a:r>
              <a:rPr lang="zh-CN" altLang="en-US" sz="1600" dirty="0" smtClean="0"/>
              <a:t>阿里巴巴自研高性能分布式数据库</a:t>
            </a:r>
            <a:endParaRPr lang="en-US" altLang="zh-CN" sz="1600" dirty="0" smtClean="0"/>
          </a:p>
          <a:p>
            <a:r>
              <a:rPr lang="zh-CN" altLang="en-US" sz="1600" b="1" dirty="0" smtClean="0"/>
              <a:t>愿景</a:t>
            </a:r>
            <a:endParaRPr lang="en-US" altLang="zh-CN" sz="1600" b="1" dirty="0" smtClean="0"/>
          </a:p>
          <a:p>
            <a:pPr lvl="1"/>
            <a:r>
              <a:rPr lang="zh-CN" altLang="en-US" sz="1600" dirty="0"/>
              <a:t>世界</a:t>
            </a:r>
            <a:r>
              <a:rPr lang="zh-CN" altLang="en-US" sz="1600" dirty="0" smtClean="0"/>
              <a:t>最快、成本最低的</a:t>
            </a:r>
            <a:r>
              <a:rPr lang="en-US" altLang="zh-CN" sz="1600" dirty="0" smtClean="0"/>
              <a:t>OLTP</a:t>
            </a:r>
            <a:r>
              <a:rPr lang="zh-CN" altLang="en-US" sz="1600" dirty="0" smtClean="0"/>
              <a:t>数据库</a:t>
            </a:r>
            <a:endParaRPr lang="en-US" altLang="zh-CN" sz="1600" dirty="0"/>
          </a:p>
          <a:p>
            <a:r>
              <a:rPr lang="zh-CN" altLang="en-US" sz="1600" b="1" dirty="0" smtClean="0"/>
              <a:t>设计理念</a:t>
            </a:r>
            <a:endParaRPr lang="en-US" altLang="zh-CN" sz="1600" b="1" dirty="0" smtClean="0"/>
          </a:p>
          <a:p>
            <a:pPr lvl="1"/>
            <a:r>
              <a:rPr lang="zh-CN" altLang="en-US" sz="1600" dirty="0" smtClean="0"/>
              <a:t>关注用户使用效率，全面兼容</a:t>
            </a:r>
            <a:r>
              <a:rPr lang="en-US" altLang="zh-CN" sz="1600" dirty="0" smtClean="0"/>
              <a:t>MySQL</a:t>
            </a:r>
            <a:r>
              <a:rPr lang="zh-CN" altLang="en-US" sz="1600" dirty="0" smtClean="0"/>
              <a:t>生态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关注软硬件</a:t>
            </a:r>
            <a:r>
              <a:rPr lang="en-US" altLang="zh-CN" sz="1600" dirty="0" smtClean="0"/>
              <a:t>Co-</a:t>
            </a:r>
            <a:r>
              <a:rPr lang="en-US" altLang="zh-CN" sz="1600" dirty="0" err="1" smtClean="0"/>
              <a:t>Desion</a:t>
            </a:r>
            <a:r>
              <a:rPr lang="zh-CN" altLang="en-US" sz="1600" dirty="0" smtClean="0"/>
              <a:t>，充分发挥硬件效率</a:t>
            </a:r>
            <a:endParaRPr lang="en-US" altLang="zh-CN" sz="1600" dirty="0"/>
          </a:p>
          <a:p>
            <a:r>
              <a:rPr lang="zh-CN" altLang="en-US" sz="1600" b="1" dirty="0" smtClean="0"/>
              <a:t>核心指标</a:t>
            </a:r>
            <a:endParaRPr lang="en-US" altLang="zh-CN" sz="1600" b="1" dirty="0" smtClean="0"/>
          </a:p>
          <a:p>
            <a:pPr lvl="1"/>
            <a:r>
              <a:rPr lang="zh-CN" altLang="en-US" sz="1600" dirty="0"/>
              <a:t>全面兼容</a:t>
            </a:r>
            <a:r>
              <a:rPr lang="en-US" altLang="zh-CN" sz="1600" dirty="0"/>
              <a:t>MySQL</a:t>
            </a:r>
            <a:r>
              <a:rPr lang="zh-CN" altLang="en-US" sz="1600" dirty="0"/>
              <a:t>生态体系</a:t>
            </a:r>
          </a:p>
          <a:p>
            <a:pPr lvl="1"/>
            <a:r>
              <a:rPr lang="en-US" altLang="zh-CN" sz="1600" dirty="0"/>
              <a:t>10</a:t>
            </a:r>
            <a:r>
              <a:rPr lang="zh-CN" altLang="en-US" sz="1600" dirty="0"/>
              <a:t>倍的</a:t>
            </a:r>
            <a:r>
              <a:rPr lang="en-US" altLang="zh-CN" sz="1600" dirty="0"/>
              <a:t>MySQL</a:t>
            </a:r>
            <a:r>
              <a:rPr lang="zh-CN" altLang="en-US" sz="1600" dirty="0"/>
              <a:t>事务处理性能，百万</a:t>
            </a:r>
            <a:r>
              <a:rPr lang="en-US" altLang="zh-CN" sz="1600" dirty="0"/>
              <a:t>TPS</a:t>
            </a:r>
          </a:p>
          <a:p>
            <a:pPr lvl="1"/>
            <a:r>
              <a:rPr lang="en-US" altLang="zh-CN" sz="1600" dirty="0"/>
              <a:t>MySQL 1/10</a:t>
            </a:r>
            <a:r>
              <a:rPr lang="zh-CN" altLang="en-US" sz="1600" dirty="0"/>
              <a:t>的存储成本</a:t>
            </a:r>
          </a:p>
          <a:p>
            <a:pPr lvl="1"/>
            <a:r>
              <a:rPr lang="zh-CN" altLang="en-US" sz="1600" dirty="0"/>
              <a:t>集高可用、数据强一致、分布式、数据生命周期管理能力于一体</a:t>
            </a:r>
          </a:p>
          <a:p>
            <a:pPr lvl="1"/>
            <a:endParaRPr lang="zh-CN" altLang="en-US" sz="1600" b="1" dirty="0"/>
          </a:p>
          <a:p>
            <a:pPr lvl="1"/>
            <a:endParaRPr lang="zh-CN" altLang="en-US" sz="1600" b="1" dirty="0"/>
          </a:p>
          <a:p>
            <a:pPr lvl="1"/>
            <a:endParaRPr lang="en-US" altLang="zh-CN" sz="1600" b="1" dirty="0" smtClean="0"/>
          </a:p>
        </p:txBody>
      </p:sp>
      <p:sp>
        <p:nvSpPr>
          <p:cNvPr id="6" name="右箭头 5"/>
          <p:cNvSpPr/>
          <p:nvPr/>
        </p:nvSpPr>
        <p:spPr bwMode="auto">
          <a:xfrm>
            <a:off x="3203848" y="2204864"/>
            <a:ext cx="1242138" cy="1152128"/>
          </a:xfrm>
          <a:prstGeom prst="rightArrow">
            <a:avLst/>
          </a:prstGeom>
          <a:solidFill>
            <a:schemeClr val="bg1">
              <a:lumMod val="65000"/>
              <a:alpha val="50000"/>
            </a:schemeClr>
          </a:solidFill>
          <a:ln w="254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0701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DengXian Light"/>
      <a:ea typeface=""/>
      <a:cs typeface=""/>
      <a:font script="Jpan" typeface="Yu Gothic Light"/>
      <a:font script="Hang" typeface="맑은 고딕"/>
      <a:font script="Hans" typeface="DengXian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DengXian"/>
      <a:ea typeface=""/>
      <a:cs typeface=""/>
      <a:font script="Jpan" typeface="Yu Gothic"/>
      <a:font script="Hang" typeface="맑은 고딕"/>
      <a:font script="Hans" typeface="DengXian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DengXian Light"/>
      <a:ea typeface=""/>
      <a:cs typeface=""/>
      <a:font script="Jpan" typeface="Yu Gothic Light"/>
      <a:font script="Hang" typeface="맑은 고딕"/>
      <a:font script="Hans" typeface="DengXian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DengXian"/>
      <a:ea typeface=""/>
      <a:cs typeface=""/>
      <a:font script="Jpan" typeface="Yu Gothic"/>
      <a:font script="Hang" typeface="맑은 고딕"/>
      <a:font script="Hans" typeface="DengXian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864</Words>
  <Application>Microsoft Macintosh PowerPoint</Application>
  <PresentationFormat>全屏显示(4:3)</PresentationFormat>
  <Paragraphs>303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X-DB 阿里巴巴新一代自研分布式关系型数据库</vt:lpstr>
      <vt:lpstr>Agenda</vt:lpstr>
      <vt:lpstr>双十一:对性能无止境的需求</vt:lpstr>
      <vt:lpstr>异地多活对数据库的挑战</vt:lpstr>
      <vt:lpstr>PowerPoint 演示文稿</vt:lpstr>
      <vt:lpstr>PowerPoint 演示文稿</vt:lpstr>
      <vt:lpstr>PowerPoint 演示文稿</vt:lpstr>
      <vt:lpstr>Agenda</vt:lpstr>
      <vt:lpstr>PowerPoint 演示文稿</vt:lpstr>
      <vt:lpstr>PowerPoint 演示文稿</vt:lpstr>
      <vt:lpstr>X-DB : 存储与计算分离</vt:lpstr>
      <vt:lpstr>X-DB : 分层存储引擎X-Engine</vt:lpstr>
      <vt:lpstr>X-Engine:高效内存索引</vt:lpstr>
      <vt:lpstr>X-Engine:流水线事务处理</vt:lpstr>
      <vt:lpstr> 数据一致性组件：X-Paxos</vt:lpstr>
      <vt:lpstr>X-Paxos: 批量与流水线优化</vt:lpstr>
      <vt:lpstr>软硬件结合: FPGA异构计算</vt:lpstr>
      <vt:lpstr>SQL Engine增强</vt:lpstr>
      <vt:lpstr>Agenda</vt:lpstr>
      <vt:lpstr>X-DB:Sysbench测试（性能）</vt:lpstr>
      <vt:lpstr>X-DB: 数据成本对比</vt:lpstr>
      <vt:lpstr>典型应用场景(同城跨AZ)</vt:lpstr>
      <vt:lpstr>典型应用场景(跨Region部署)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张晓晓</dc:creator>
  <cp:lastModifiedBy>Gui Huang</cp:lastModifiedBy>
  <cp:revision>98</cp:revision>
  <dcterms:created xsi:type="dcterms:W3CDTF">2017-10-20T07:02:17Z</dcterms:created>
  <dcterms:modified xsi:type="dcterms:W3CDTF">2017-11-29T05:43:38Z</dcterms:modified>
</cp:coreProperties>
</file>