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 autoAdjust="0"/>
    <p:restoredTop sz="95970"/>
  </p:normalViewPr>
  <p:slideViewPr>
    <p:cSldViewPr snapToGrid="0">
      <p:cViewPr>
        <p:scale>
          <a:sx n="100" d="100"/>
          <a:sy n="100" d="100"/>
        </p:scale>
        <p:origin x="8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0C2BB-8C32-40ED-9A74-1719CD6DF9BA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7603-0987-4218-8A99-6171CD1B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这个读操作流程的优势</a:t>
            </a:r>
            <a:r>
              <a:rPr lang="en-US" altLang="zh-CN" dirty="0" smtClean="0"/>
              <a:t>(</a:t>
            </a:r>
            <a:r>
              <a:rPr lang="zh-CN" altLang="en-US" dirty="0" smtClean="0"/>
              <a:t>并发，增量在内存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与劣势</a:t>
            </a:r>
            <a:r>
              <a:rPr lang="en-US" altLang="zh-CN" dirty="0" smtClean="0"/>
              <a:t>(RPC)</a:t>
            </a:r>
            <a:r>
              <a:rPr lang="zh-CN" altLang="en-US" dirty="0" smtClean="0"/>
              <a:t>；选择</a:t>
            </a:r>
            <a:r>
              <a:rPr lang="en-US" altLang="zh-CN" dirty="0" smtClean="0"/>
              <a:t>MS</a:t>
            </a:r>
            <a:r>
              <a:rPr lang="zh-CN" altLang="en-US" dirty="0" smtClean="0"/>
              <a:t>：内部表，定期更新；选择</a:t>
            </a:r>
            <a:r>
              <a:rPr lang="en-US" altLang="zh-CN" dirty="0" smtClean="0"/>
              <a:t>CS</a:t>
            </a:r>
            <a:r>
              <a:rPr lang="zh-CN" altLang="en-US" dirty="0" smtClean="0"/>
              <a:t>的原则：本机群优先，</a:t>
            </a:r>
            <a:r>
              <a:rPr lang="en-US" altLang="zh-CN" dirty="0" smtClean="0"/>
              <a:t>RT</a:t>
            </a:r>
            <a:r>
              <a:rPr lang="zh-CN" altLang="en-US" dirty="0" smtClean="0"/>
              <a:t>衰减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D777F-273A-4227-AB25-978C09A51C8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8E-111E-44A4-AED0-DD615F5C27B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C226-F956-41DD-97F5-19BBC8B15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9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8E-111E-44A4-AED0-DD615F5C27B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C226-F956-41DD-97F5-19BBC8B15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12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8E-111E-44A4-AED0-DD615F5C27B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C226-F956-41DD-97F5-19BBC8B15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4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8E-111E-44A4-AED0-DD615F5C27B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C226-F956-41DD-97F5-19BBC8B15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4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8E-111E-44A4-AED0-DD615F5C27B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C226-F956-41DD-97F5-19BBC8B15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8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8E-111E-44A4-AED0-DD615F5C27B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C226-F956-41DD-97F5-19BBC8B15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8E-111E-44A4-AED0-DD615F5C27B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C226-F956-41DD-97F5-19BBC8B15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8E-111E-44A4-AED0-DD615F5C27B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C226-F956-41DD-97F5-19BBC8B15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1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8E-111E-44A4-AED0-DD615F5C27B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C226-F956-41DD-97F5-19BBC8B15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8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8E-111E-44A4-AED0-DD615F5C27B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C226-F956-41DD-97F5-19BBC8B15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9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4B8E-111E-44A4-AED0-DD615F5C27B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C226-F956-41DD-97F5-19BBC8B15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9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4B8E-111E-44A4-AED0-DD615F5C27B2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BC226-F956-41DD-97F5-19BBC8B15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Cedar SQL </a:t>
            </a:r>
            <a:r>
              <a:rPr lang="zh-CN" altLang="en-US" smtClean="0"/>
              <a:t>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朱涛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6861" y="44624"/>
            <a:ext cx="7233596" cy="72008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读操作流程</a:t>
            </a:r>
            <a:endParaRPr lang="en-US" sz="4000" dirty="0"/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1631504" y="3429000"/>
            <a:ext cx="4736131" cy="3168352"/>
          </a:xfrm>
        </p:spPr>
        <p:txBody>
          <a:bodyPr>
            <a:normAutofit/>
          </a:bodyPr>
          <a:lstStyle/>
          <a:p>
            <a:pPr marL="514338" indent="-514338">
              <a:buClr>
                <a:schemeClr val="tx2"/>
              </a:buClr>
              <a:buFont typeface="+mj-ea"/>
              <a:buAutoNum type="circleNumDbPlain"/>
              <a:defRPr/>
            </a:pPr>
            <a:r>
              <a:rPr lang="zh-CN" altLang="en-US" b="1" dirty="0" smtClean="0">
                <a:latin typeface="+mj-ea"/>
                <a:ea typeface="+mj-ea"/>
              </a:rPr>
              <a:t>用户向</a:t>
            </a:r>
            <a:r>
              <a:rPr lang="en-US" altLang="zh-CN" b="1" dirty="0" smtClean="0">
                <a:latin typeface="+mj-ea"/>
                <a:ea typeface="+mj-ea"/>
              </a:rPr>
              <a:t>MS</a:t>
            </a:r>
            <a:r>
              <a:rPr lang="zh-CN" altLang="en-US" b="1" dirty="0" smtClean="0">
                <a:latin typeface="+mj-ea"/>
                <a:ea typeface="+mj-ea"/>
              </a:rPr>
              <a:t>发送</a:t>
            </a:r>
            <a:r>
              <a:rPr lang="en-US" altLang="zh-CN" b="1" dirty="0" smtClean="0">
                <a:latin typeface="+mj-ea"/>
                <a:ea typeface="+mj-ea"/>
              </a:rPr>
              <a:t>SQL</a:t>
            </a:r>
            <a:r>
              <a:rPr lang="zh-CN" altLang="en-US" b="1" dirty="0" smtClean="0">
                <a:latin typeface="+mj-ea"/>
                <a:ea typeface="+mj-ea"/>
              </a:rPr>
              <a:t>请求</a:t>
            </a:r>
            <a:endParaRPr lang="en-US" altLang="zh-CN" b="1" dirty="0" smtClean="0">
              <a:latin typeface="+mj-ea"/>
              <a:ea typeface="+mj-ea"/>
            </a:endParaRPr>
          </a:p>
          <a:p>
            <a:pPr marL="914377" lvl="1" indent="-514338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latin typeface="+mj-ea"/>
                <a:ea typeface="+mj-ea"/>
              </a:rPr>
              <a:t>如何定位和选择</a:t>
            </a:r>
            <a:r>
              <a:rPr lang="en-US" altLang="zh-CN" b="1" dirty="0" smtClean="0">
                <a:latin typeface="+mj-ea"/>
                <a:ea typeface="+mj-ea"/>
              </a:rPr>
              <a:t>MS</a:t>
            </a:r>
            <a:r>
              <a:rPr lang="zh-CN" altLang="en-US" b="1" dirty="0" smtClean="0">
                <a:latin typeface="+mj-ea"/>
                <a:ea typeface="+mj-ea"/>
              </a:rPr>
              <a:t>？</a:t>
            </a:r>
            <a:endParaRPr lang="en-US" altLang="zh-CN" b="1" dirty="0" smtClean="0">
              <a:latin typeface="+mj-ea"/>
              <a:ea typeface="+mj-ea"/>
            </a:endParaRPr>
          </a:p>
          <a:p>
            <a:pPr marL="514338" indent="-514338">
              <a:buClr>
                <a:schemeClr val="tx2"/>
              </a:buClr>
              <a:buFont typeface="+mj-ea"/>
              <a:buAutoNum type="circleNumDbPlain"/>
              <a:defRPr/>
            </a:pPr>
            <a:r>
              <a:rPr lang="en-US" altLang="zh-CN" b="1" dirty="0" smtClean="0">
                <a:latin typeface="+mj-ea"/>
                <a:ea typeface="+mj-ea"/>
              </a:rPr>
              <a:t>MS</a:t>
            </a:r>
            <a:r>
              <a:rPr lang="zh-CN" altLang="en-US" b="1" dirty="0" smtClean="0">
                <a:latin typeface="+mj-ea"/>
              </a:rPr>
              <a:t>生成</a:t>
            </a:r>
            <a:r>
              <a:rPr lang="en-US" altLang="zh-CN" b="1" dirty="0" smtClean="0">
                <a:latin typeface="+mj-ea"/>
                <a:ea typeface="+mj-ea"/>
              </a:rPr>
              <a:t>SQL</a:t>
            </a:r>
            <a:r>
              <a:rPr lang="zh-CN" altLang="en-US" b="1" dirty="0" smtClean="0">
                <a:latin typeface="+mj-ea"/>
                <a:ea typeface="+mj-ea"/>
              </a:rPr>
              <a:t>执行计划并执行：向</a:t>
            </a:r>
            <a:r>
              <a:rPr lang="en-US" altLang="zh-CN" b="1" dirty="0" smtClean="0">
                <a:latin typeface="+mj-ea"/>
                <a:ea typeface="+mj-ea"/>
              </a:rPr>
              <a:t>CS</a:t>
            </a:r>
            <a:r>
              <a:rPr lang="zh-CN" altLang="en-US" b="1" dirty="0" smtClean="0">
                <a:latin typeface="+mj-ea"/>
                <a:ea typeface="+mj-ea"/>
              </a:rPr>
              <a:t>请求数据</a:t>
            </a:r>
            <a:endParaRPr lang="en-US" altLang="zh-CN" b="1" dirty="0" smtClean="0">
              <a:latin typeface="+mj-ea"/>
              <a:ea typeface="+mj-ea"/>
            </a:endParaRPr>
          </a:p>
          <a:p>
            <a:pPr marL="914377" lvl="1" indent="-514338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latin typeface="+mj-ea"/>
                <a:ea typeface="+mj-ea"/>
              </a:rPr>
              <a:t>如何定位和定位</a:t>
            </a:r>
            <a:r>
              <a:rPr lang="en-US" altLang="zh-CN" b="1" dirty="0" smtClean="0">
                <a:latin typeface="+mj-ea"/>
                <a:ea typeface="+mj-ea"/>
              </a:rPr>
              <a:t>CS</a:t>
            </a:r>
            <a:r>
              <a:rPr lang="zh-CN" altLang="en-US" b="1" dirty="0" smtClean="0">
                <a:latin typeface="+mj-ea"/>
                <a:ea typeface="+mj-ea"/>
              </a:rPr>
              <a:t>？</a:t>
            </a:r>
            <a:endParaRPr lang="en-US" altLang="zh-CN" b="1" dirty="0" smtClean="0">
              <a:latin typeface="+mj-ea"/>
              <a:ea typeface="+mj-ea"/>
            </a:endParaRPr>
          </a:p>
          <a:p>
            <a:pPr marL="514338" indent="-514338">
              <a:buClr>
                <a:schemeClr val="tx2"/>
              </a:buClr>
              <a:buFont typeface="+mj-ea"/>
              <a:buAutoNum type="circleNumDbPlain"/>
              <a:defRPr/>
            </a:pPr>
            <a:r>
              <a:rPr lang="en-US" altLang="zh-CN" b="1" dirty="0" smtClean="0">
                <a:latin typeface="+mj-ea"/>
                <a:ea typeface="+mj-ea"/>
              </a:rPr>
              <a:t>CS</a:t>
            </a:r>
            <a:r>
              <a:rPr lang="zh-CN" altLang="en-US" b="1" dirty="0">
                <a:latin typeface="+mj-ea"/>
                <a:ea typeface="+mj-ea"/>
              </a:rPr>
              <a:t>向</a:t>
            </a:r>
            <a:r>
              <a:rPr lang="en-US" altLang="zh-CN" b="1" dirty="0" smtClean="0">
                <a:latin typeface="+mj-ea"/>
              </a:rPr>
              <a:t>UPS</a:t>
            </a:r>
            <a:r>
              <a:rPr lang="zh-CN" altLang="en-US" b="1" dirty="0" smtClean="0">
                <a:latin typeface="+mj-ea"/>
              </a:rPr>
              <a:t>请求增量数据</a:t>
            </a:r>
            <a:endParaRPr lang="en-US" altLang="zh-CN" b="1" dirty="0" smtClean="0">
              <a:latin typeface="+mj-ea"/>
            </a:endParaRPr>
          </a:p>
          <a:p>
            <a:pPr marL="914377" lvl="1" indent="-514338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latin typeface="+mj-ea"/>
              </a:rPr>
              <a:t>选择主还是备</a:t>
            </a:r>
            <a:r>
              <a:rPr lang="en-US" altLang="zh-CN" b="1" dirty="0" smtClean="0">
                <a:latin typeface="+mj-ea"/>
              </a:rPr>
              <a:t>UPS</a:t>
            </a:r>
            <a:r>
              <a:rPr lang="zh-CN" altLang="en-US" b="1" dirty="0" smtClean="0">
                <a:latin typeface="+mj-ea"/>
              </a:rPr>
              <a:t>？</a:t>
            </a:r>
            <a:endParaRPr lang="en-US" altLang="zh-CN" b="1" dirty="0" smtClean="0">
              <a:latin typeface="+mj-ea"/>
            </a:endParaRPr>
          </a:p>
        </p:txBody>
      </p:sp>
      <p:grpSp>
        <p:nvGrpSpPr>
          <p:cNvPr id="41" name="组合 64"/>
          <p:cNvGrpSpPr/>
          <p:nvPr/>
        </p:nvGrpSpPr>
        <p:grpSpPr>
          <a:xfrm>
            <a:off x="1919536" y="764706"/>
            <a:ext cx="8136904" cy="461665"/>
            <a:chOff x="827584" y="1124744"/>
            <a:chExt cx="7272808" cy="761110"/>
          </a:xfrm>
        </p:grpSpPr>
        <p:sp>
          <p:nvSpPr>
            <p:cNvPr id="43" name="TextBox 42"/>
            <p:cNvSpPr txBox="1"/>
            <p:nvPr/>
          </p:nvSpPr>
          <p:spPr>
            <a:xfrm>
              <a:off x="827584" y="1124744"/>
              <a:ext cx="720081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63688" y="1124744"/>
              <a:ext cx="720081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99792" y="1124744"/>
              <a:ext cx="720081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1124744"/>
              <a:ext cx="720081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0" y="1124744"/>
              <a:ext cx="720081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08104" y="1124744"/>
              <a:ext cx="720081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44208" y="1124744"/>
              <a:ext cx="720081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80311" y="1124744"/>
              <a:ext cx="720081" cy="761110"/>
            </a:xfrm>
            <a:prstGeom prst="rect">
              <a:avLst/>
            </a:prstGeom>
            <a:noFill/>
            <a:ln w="19050"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SQL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" name="椭圆 62"/>
          <p:cNvSpPr/>
          <p:nvPr/>
        </p:nvSpPr>
        <p:spPr>
          <a:xfrm>
            <a:off x="5951985" y="2561164"/>
            <a:ext cx="1728192" cy="7958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+mj-ea"/>
                <a:ea typeface="+mj-ea"/>
              </a:rPr>
              <a:t>Update</a:t>
            </a:r>
          </a:p>
          <a:p>
            <a:pPr algn="ctr"/>
            <a:r>
              <a:rPr lang="en-US" altLang="zh-CN" sz="2000" b="1" dirty="0">
                <a:latin typeface="+mj-ea"/>
                <a:ea typeface="+mj-ea"/>
              </a:rPr>
              <a:t>Server</a:t>
            </a:r>
            <a:endParaRPr lang="zh-CN" altLang="en-US" sz="2000" b="1" dirty="0">
              <a:latin typeface="+mj-ea"/>
              <a:ea typeface="+mj-ea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360158" y="1484785"/>
            <a:ext cx="1539439" cy="793703"/>
            <a:chOff x="4065526" y="2518667"/>
            <a:chExt cx="1539438" cy="793702"/>
          </a:xfrm>
        </p:grpSpPr>
        <p:sp>
          <p:nvSpPr>
            <p:cNvPr id="65" name="椭圆 64"/>
            <p:cNvSpPr/>
            <p:nvPr/>
          </p:nvSpPr>
          <p:spPr>
            <a:xfrm>
              <a:off x="4065526" y="2518667"/>
              <a:ext cx="1539438" cy="79370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椭圆 4"/>
            <p:cNvSpPr/>
            <p:nvPr/>
          </p:nvSpPr>
          <p:spPr>
            <a:xfrm>
              <a:off x="4290971" y="2634902"/>
              <a:ext cx="1088548" cy="56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1" tIns="8891" rIns="8891" bIns="8891" numCol="1" spcCol="1270" anchor="ctr" anchorCtr="0">
              <a:noAutofit/>
            </a:bodyPr>
            <a:lstStyle/>
            <a:p>
              <a:pPr algn="ctr" defTabSz="622284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+mj-ea"/>
                  <a:ea typeface="+mj-ea"/>
                </a:rPr>
                <a:t>Merge</a:t>
              </a:r>
            </a:p>
            <a:p>
              <a:pPr algn="ctr" defTabSz="622284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+mj-ea"/>
                  <a:ea typeface="+mj-ea"/>
                </a:rPr>
                <a:t>Server</a:t>
              </a:r>
            </a:p>
          </p:txBody>
        </p:sp>
      </p:grpSp>
      <p:cxnSp>
        <p:nvCxnSpPr>
          <p:cNvPr id="67" name="直接箭头连接符 66"/>
          <p:cNvCxnSpPr/>
          <p:nvPr/>
        </p:nvCxnSpPr>
        <p:spPr>
          <a:xfrm>
            <a:off x="2423592" y="1124744"/>
            <a:ext cx="3162011" cy="720080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 flipV="1">
            <a:off x="2567608" y="980729"/>
            <a:ext cx="3168352" cy="69229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2639617" y="2491282"/>
            <a:ext cx="1539439" cy="793703"/>
            <a:chOff x="4065526" y="2518667"/>
            <a:chExt cx="1539438" cy="793702"/>
          </a:xfrm>
        </p:grpSpPr>
        <p:sp>
          <p:nvSpPr>
            <p:cNvPr id="70" name="椭圆 69"/>
            <p:cNvSpPr/>
            <p:nvPr/>
          </p:nvSpPr>
          <p:spPr>
            <a:xfrm>
              <a:off x="4065526" y="2518667"/>
              <a:ext cx="1539438" cy="79370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椭圆 4"/>
            <p:cNvSpPr/>
            <p:nvPr/>
          </p:nvSpPr>
          <p:spPr>
            <a:xfrm>
              <a:off x="4290971" y="2634902"/>
              <a:ext cx="1088548" cy="56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1" tIns="8891" rIns="8891" bIns="8891" numCol="1" spcCol="1270" anchor="ctr" anchorCtr="0">
              <a:noAutofit/>
            </a:bodyPr>
            <a:lstStyle/>
            <a:p>
              <a:pPr algn="ctr" defTabSz="622284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+mj-ea"/>
                  <a:ea typeface="+mj-ea"/>
                </a:rPr>
                <a:t>Chunk</a:t>
              </a:r>
            </a:p>
            <a:p>
              <a:pPr algn="ctr" defTabSz="622284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+mj-ea"/>
                  <a:ea typeface="+mj-ea"/>
                </a:rPr>
                <a:t>Server</a:t>
              </a:r>
              <a:endParaRPr lang="zh-CN" altLang="en-US" sz="2000" b="1" dirty="0">
                <a:latin typeface="+mj-ea"/>
                <a:ea typeface="+mj-ea"/>
              </a:endParaRPr>
            </a:p>
          </p:txBody>
        </p:sp>
      </p:grpSp>
      <p:cxnSp>
        <p:nvCxnSpPr>
          <p:cNvPr id="72" name="直接箭头连接符 71"/>
          <p:cNvCxnSpPr/>
          <p:nvPr/>
        </p:nvCxnSpPr>
        <p:spPr>
          <a:xfrm flipH="1">
            <a:off x="3647729" y="1988840"/>
            <a:ext cx="1853327" cy="565848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3863753" y="2167887"/>
            <a:ext cx="1762068" cy="541035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4014190" y="2817742"/>
            <a:ext cx="1937797" cy="1063"/>
          </a:xfrm>
          <a:prstGeom prst="straightConnector1">
            <a:avLst/>
          </a:prstGeom>
          <a:ln w="635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953609" y="3067144"/>
            <a:ext cx="1998376" cy="0"/>
          </a:xfrm>
          <a:prstGeom prst="straightConnector1">
            <a:avLst/>
          </a:prstGeom>
          <a:ln w="635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19821" y="1844824"/>
            <a:ext cx="402641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Wingdings 2"/>
              </a:rPr>
              <a:t>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70713" y="2952980"/>
            <a:ext cx="402641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Wingdings 2"/>
              </a:rPr>
              <a:t>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78022" y="2401724"/>
            <a:ext cx="402641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Wingdings 2"/>
              </a:rPr>
              <a:t>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17181" y="2310484"/>
            <a:ext cx="402641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Wingdings 2"/>
              </a:rPr>
              <a:t>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55841" y="1101107"/>
            <a:ext cx="402641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Wingdings 2"/>
              </a:rPr>
              <a:t>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75722" y="1268760"/>
            <a:ext cx="402641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Wingdings 2"/>
              </a:rPr>
              <a:t>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384032" y="3429000"/>
            <a:ext cx="4176464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p"/>
              <a:defRPr sz="2800" kern="1200" baseline="0">
                <a:solidFill>
                  <a:schemeClr val="tx1"/>
                </a:solidFill>
                <a:latin typeface="Arial Unicode MS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2400" kern="1200" baseline="0">
                <a:solidFill>
                  <a:schemeClr val="tx1"/>
                </a:solidFill>
                <a:latin typeface="Arial Unicode MS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 Unicode MS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1"/>
                </a:solidFill>
                <a:latin typeface="Arial Unicode MS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 baseline="0">
                <a:solidFill>
                  <a:schemeClr val="tx1"/>
                </a:solidFill>
                <a:latin typeface="Arial Unicode MS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38" indent="-514338">
              <a:buClr>
                <a:schemeClr val="tx2"/>
              </a:buClr>
              <a:buFont typeface="+mj-ea"/>
              <a:buAutoNum type="circleNumDbPlain" startAt="4"/>
              <a:defRPr/>
            </a:pPr>
            <a:r>
              <a:rPr lang="en-US" altLang="zh-CN" b="1" dirty="0">
                <a:latin typeface="+mj-ea"/>
                <a:ea typeface="+mj-ea"/>
              </a:rPr>
              <a:t>UPS</a:t>
            </a:r>
            <a:r>
              <a:rPr lang="zh-CN" altLang="en-US" b="1" dirty="0">
                <a:latin typeface="+mj-ea"/>
                <a:ea typeface="+mj-ea"/>
              </a:rPr>
              <a:t>返回</a:t>
            </a:r>
            <a:r>
              <a:rPr lang="en-US" altLang="zh-CN" b="1" dirty="0">
                <a:latin typeface="+mj-ea"/>
                <a:ea typeface="+mj-ea"/>
              </a:rPr>
              <a:t>CS</a:t>
            </a:r>
            <a:r>
              <a:rPr lang="zh-CN" altLang="en-US" b="1" dirty="0">
                <a:latin typeface="+mj-ea"/>
                <a:ea typeface="+mj-ea"/>
              </a:rPr>
              <a:t>增量数据</a:t>
            </a:r>
            <a:endParaRPr lang="en-US" altLang="zh-CN" b="1" dirty="0">
              <a:latin typeface="+mj-ea"/>
              <a:ea typeface="+mj-ea"/>
            </a:endParaRPr>
          </a:p>
          <a:p>
            <a:pPr marL="514338" indent="-514338">
              <a:buClr>
                <a:schemeClr val="tx2"/>
              </a:buClr>
              <a:buFont typeface="+mj-ea"/>
              <a:buAutoNum type="circleNumDbPlain" startAt="4"/>
              <a:defRPr/>
            </a:pPr>
            <a:r>
              <a:rPr lang="en-US" altLang="zh-CN" b="1" dirty="0">
                <a:latin typeface="+mj-ea"/>
                <a:ea typeface="+mj-ea"/>
              </a:rPr>
              <a:t>CS</a:t>
            </a:r>
            <a:r>
              <a:rPr lang="zh-CN" altLang="en-US" b="1" dirty="0">
                <a:latin typeface="+mj-ea"/>
                <a:ea typeface="+mj-ea"/>
              </a:rPr>
              <a:t>返回</a:t>
            </a:r>
            <a:r>
              <a:rPr lang="en-US" altLang="zh-CN" b="1" dirty="0">
                <a:latin typeface="+mj-ea"/>
                <a:ea typeface="+mj-ea"/>
              </a:rPr>
              <a:t>MS</a:t>
            </a:r>
            <a:r>
              <a:rPr lang="zh-CN" altLang="en-US" b="1" dirty="0">
                <a:latin typeface="+mj-ea"/>
                <a:ea typeface="+mj-ea"/>
              </a:rPr>
              <a:t>数据</a:t>
            </a:r>
            <a:endParaRPr lang="en-US" altLang="zh-CN" b="1" dirty="0">
              <a:latin typeface="+mj-ea"/>
              <a:ea typeface="+mj-ea"/>
            </a:endParaRPr>
          </a:p>
          <a:p>
            <a:pPr marL="514338" indent="-514338">
              <a:buClr>
                <a:schemeClr val="tx2"/>
              </a:buClr>
              <a:buFont typeface="+mj-ea"/>
              <a:buAutoNum type="circleNumDbPlain" startAt="4"/>
              <a:defRPr/>
            </a:pPr>
            <a:r>
              <a:rPr lang="en-US" altLang="zh-CN" b="1" dirty="0">
                <a:latin typeface="+mj-ea"/>
                <a:ea typeface="+mj-ea"/>
              </a:rPr>
              <a:t>MS</a:t>
            </a:r>
            <a:r>
              <a:rPr lang="zh-CN" altLang="en-US" b="1" dirty="0">
                <a:latin typeface="+mj-ea"/>
                <a:ea typeface="+mj-ea"/>
              </a:rPr>
              <a:t>返回用户结果</a:t>
            </a:r>
            <a:endParaRPr lang="en-US" altLang="zh-CN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400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400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uiExpand="1" build="p"/>
      <p:bldP spid="63" grpId="0" animBg="1"/>
      <p:bldP spid="36" grpId="0"/>
      <p:bldP spid="37" grpId="0"/>
      <p:bldP spid="38" grpId="0"/>
      <p:bldP spid="39" grpId="0"/>
      <p:bldP spid="40" grpId="0"/>
      <p:bldP spid="42" grpId="0"/>
      <p:bldP spid="3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85" y="154514"/>
            <a:ext cx="8831317" cy="64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2667671" cy="1587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14" y="663574"/>
            <a:ext cx="10595935" cy="59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99" y="768349"/>
            <a:ext cx="10967402" cy="53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61" y="1676400"/>
            <a:ext cx="11408010" cy="4857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900"/>
            <a:ext cx="266767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2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52" y="591699"/>
            <a:ext cx="10262523" cy="61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33" y="1311275"/>
            <a:ext cx="10903933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121</Words>
  <Application>Microsoft Macintosh PowerPoint</Application>
  <PresentationFormat>宽屏</PresentationFormat>
  <Paragraphs>34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Wingdings</vt:lpstr>
      <vt:lpstr>Wingdings 2</vt:lpstr>
      <vt:lpstr>等线</vt:lpstr>
      <vt:lpstr>等线 Light</vt:lpstr>
      <vt:lpstr>微软雅黑</vt:lpstr>
      <vt:lpstr>Office 主题​​</vt:lpstr>
      <vt:lpstr>Cedar SQL 分析</vt:lpstr>
      <vt:lpstr>读操作流程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Cedar SQL分析</dc:title>
  <dc:creator>Tao Zhu</dc:creator>
  <cp:lastModifiedBy>Tao Zhu</cp:lastModifiedBy>
  <cp:revision>12</cp:revision>
  <dcterms:created xsi:type="dcterms:W3CDTF">2017-11-08T02:21:41Z</dcterms:created>
  <dcterms:modified xsi:type="dcterms:W3CDTF">2017-11-08T14:09:17Z</dcterms:modified>
</cp:coreProperties>
</file>