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331" r:id="rId4"/>
    <p:sldId id="343" r:id="rId5"/>
    <p:sldId id="316" r:id="rId6"/>
    <p:sldId id="308" r:id="rId7"/>
    <p:sldId id="309" r:id="rId8"/>
    <p:sldId id="310" r:id="rId9"/>
    <p:sldId id="323" r:id="rId10"/>
    <p:sldId id="324" r:id="rId11"/>
    <p:sldId id="295" r:id="rId12"/>
    <p:sldId id="325" r:id="rId13"/>
    <p:sldId id="258" r:id="rId14"/>
    <p:sldId id="326" r:id="rId15"/>
    <p:sldId id="319" r:id="rId16"/>
    <p:sldId id="322" r:id="rId17"/>
    <p:sldId id="317" r:id="rId18"/>
    <p:sldId id="327" r:id="rId19"/>
    <p:sldId id="321" r:id="rId20"/>
    <p:sldId id="318" r:id="rId21"/>
    <p:sldId id="320" r:id="rId22"/>
    <p:sldId id="329" r:id="rId23"/>
    <p:sldId id="330" r:id="rId24"/>
    <p:sldId id="332" r:id="rId25"/>
    <p:sldId id="333" r:id="rId26"/>
    <p:sldId id="334" r:id="rId27"/>
    <p:sldId id="335" r:id="rId28"/>
    <p:sldId id="336" r:id="rId29"/>
    <p:sldId id="338" r:id="rId30"/>
    <p:sldId id="339" r:id="rId31"/>
    <p:sldId id="328" r:id="rId32"/>
    <p:sldId id="344" r:id="rId33"/>
    <p:sldId id="346" r:id="rId34"/>
    <p:sldId id="304" r:id="rId35"/>
    <p:sldId id="305" r:id="rId36"/>
    <p:sldId id="340" r:id="rId37"/>
    <p:sldId id="341" r:id="rId38"/>
    <p:sldId id="34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4" autoAdjust="0"/>
    <p:restoredTop sz="65580" autoAdjust="0"/>
  </p:normalViewPr>
  <p:slideViewPr>
    <p:cSldViewPr snapToGrid="0" snapToObjects="1">
      <p:cViewPr varScale="1">
        <p:scale>
          <a:sx n="86" d="100"/>
          <a:sy n="86" d="100"/>
        </p:scale>
        <p:origin x="22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121-D10D-4F0C-8B5C-A4A810C856C2}" type="datetime1">
              <a:rPr lang="en-US" altLang="zh-CN" smtClean="0"/>
              <a:t>11/22/2017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986D-4C6D-4C8B-A52D-FCE58E87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965-F0FE-AE4F-A763-082F6E5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25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9C195E-3386-4906-99A8-3313AC750D56}" type="datetime1">
              <a:rPr lang="en-US" altLang="zh-CN" smtClean="0"/>
              <a:t>11/22/2017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10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77EB160-CA44-4548-9FD9-B41F103D7822}" type="datetime1">
              <a:rPr lang="en-US" altLang="zh-CN" smtClean="0"/>
              <a:t>11/22/2017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91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39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8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9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14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77EB160-CA44-4548-9FD9-B41F103D7822}" type="datetime1">
              <a:rPr lang="en-US" altLang="zh-CN" smtClean="0"/>
              <a:t>11/22/2017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72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69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4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6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55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Assumptions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Modular design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3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4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93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67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44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96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98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8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err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48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3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实现：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lock ||  </a:t>
            </a:r>
            <a:r>
              <a:rPr lang="en-US" altLang="zh-CN" baseline="0" dirty="0" err="1" smtClean="0"/>
              <a:t>MVCC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不同隔离级别上的并发事务关系到应用设计者处理生产的正确性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当事务串行化将获得最高隔离级别，但是会增加锁的开销以及死锁的出现，顾一般会避免串行化级别</a:t>
            </a:r>
            <a:endParaRPr lang="en-US" altLang="zh-CN" dirty="0" smtClean="0"/>
          </a:p>
          <a:p>
            <a:r>
              <a:rPr lang="zh-CN" altLang="en-US" dirty="0" smtClean="0"/>
              <a:t>降低隔离级别获取更大的吞吐量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5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82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Virtual machines:  64-bit processor, 4 virtual cores, 15GB RAM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Blotter: inside DC - N=2 replicas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1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3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Adding small overhead in a single data center</a:t>
            </a:r>
            <a:r>
              <a:rPr lang="en-US" altLang="zh-CN" baseline="0" dirty="0" smtClean="0"/>
              <a:t>  </a:t>
            </a:r>
            <a:r>
              <a:rPr lang="en-US" altLang="zh-CN" dirty="0" smtClean="0"/>
              <a:t>Suitable when several replicas are separated by high latency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Suitable when performance is critical and the semantic differences between NMSI and SI are tolerated by the application</a:t>
            </a:r>
          </a:p>
          <a:p>
            <a:endParaRPr lang="en-US" altLang="zh-CN" baseline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50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35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D2E8F10-57AA-4BA6-A9E4-4B56CE872CBF}" type="datetime1">
              <a:rPr lang="en-US" altLang="zh-CN" smtClean="0"/>
              <a:t>11/22/2017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47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06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37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BF0F373-0BE6-479D-9FFF-6719FD83266D}" type="datetime1">
              <a:rPr lang="en-US" altLang="zh-CN" smtClean="0"/>
              <a:t>11/22/2017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4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4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BF0F373-0BE6-479D-9FFF-6719FD83266D}" type="datetime1">
              <a:rPr lang="en-US" altLang="zh-CN" smtClean="0"/>
              <a:t>11/22/2017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18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3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6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BF0F373-0BE6-479D-9FFF-6719FD83266D}" type="datetime1">
              <a:rPr lang="en-US" altLang="zh-CN" smtClean="0"/>
              <a:t>11/22/2017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8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7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11/22/2017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8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6EC970-9F92-4430-9079-3228A6FFFA30}" type="datetime1">
              <a:rPr lang="en-US" altLang="zh-CN" smtClean="0"/>
              <a:t>11/22/2017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4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（重）定义需要明确：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所有事务可见的值，读能够返回最新事务写下的值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写同一个对象的事务是全序的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保证事务获取的快照能够反应在该事务开始前所有提交的操作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9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77EB160-CA44-4548-9FD9-B41F103D7822}" type="datetime1">
              <a:rPr lang="en-US" altLang="zh-CN" smtClean="0"/>
              <a:t>11/22/2017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11/22/2017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17BE20-7690-4122-B239-932AAC939A97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08E52159-3E69-455F-9569-E16EDD4D98E0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81D54D7-4123-4EEC-A1DF-89CF9E8C1629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BC3EA33-8B93-4A23-A928-67EE36EFD101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24EDB-0CD7-46CA-A675-3F8C58ED0ADE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A006F7-1EEA-48AD-AB83-E44117476C2D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796DF-2388-4074-8250-081B2B743ADD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A4DF81AF-7B9A-4912-9556-C0A794F46D55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28F4B70-43CB-4A8B-ACFC-89C41893FEC2}" type="datetime1">
              <a:rPr lang="en-US" altLang="zh-CN" smtClean="0"/>
              <a:t>11/22/2017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338" y="928687"/>
            <a:ext cx="8424862" cy="4352925"/>
          </a:xfrm>
        </p:spPr>
        <p:txBody>
          <a:bodyPr>
            <a:noAutofit/>
          </a:bodyPr>
          <a:lstStyle/>
          <a:p>
            <a:r>
              <a:rPr lang="en-US" altLang="zh-CN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Blotter: Low Latency Transactions</a:t>
            </a:r>
            <a:br>
              <a:rPr lang="en-US" altLang="zh-CN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 Geo-Replicated Storage</a:t>
            </a:r>
            <a: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0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20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0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sz="2000" dirty="0"/>
              <a:t>Henrique </a:t>
            </a:r>
            <a:r>
              <a:rPr lang="en-US" altLang="zh-CN" sz="2000" dirty="0" smtClean="0"/>
              <a:t>Moniz         </a:t>
            </a:r>
            <a:r>
              <a:rPr lang="en-US" altLang="zh-CN" sz="2000" dirty="0" err="1"/>
              <a:t>João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Leitão</a:t>
            </a:r>
            <a: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		</a:t>
            </a:r>
            <a:r>
              <a:rPr lang="en-US" altLang="zh-CN" sz="2000" dirty="0"/>
              <a:t>Ricardo J. </a:t>
            </a:r>
            <a:r>
              <a:rPr lang="en-US" altLang="zh-CN" sz="2000" dirty="0" smtClean="0"/>
              <a:t>Dias3         </a:t>
            </a:r>
            <a:r>
              <a:rPr lang="en-US" altLang="zh-CN" sz="2000" dirty="0"/>
              <a:t>Johannes </a:t>
            </a:r>
            <a:r>
              <a:rPr lang="en-US" altLang="zh-CN" sz="2000" dirty="0" err="1" smtClean="0"/>
              <a:t>Gehrke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0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br>
              <a:rPr lang="en-US" altLang="zh-CN" sz="20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en-US" altLang="zh-CN" sz="20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WWW 2017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Bing Xiao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05F488E8-2492-4546-BFA5-44CA6F73CB16}" type="datetime1">
              <a:rPr lang="en-US" altLang="zh-CN" smtClean="0"/>
              <a:t>11/22/2017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 Isolation </a:t>
            </a:r>
            <a:r>
              <a:rPr lang="en-US" altLang="zh-CN" dirty="0" smtClean="0"/>
              <a:t>in partial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fr-FR" altLang="zh-CN" dirty="0" smtClean="0"/>
              <a:t>An example of non-SI execution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T2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FCW</a:t>
            </a:r>
            <a:r>
              <a:rPr lang="fr-FR" altLang="zh-CN" dirty="0" smtClean="0"/>
              <a:t>:</a:t>
            </a:r>
          </a:p>
          <a:p>
            <a:endParaRPr lang="fr-FR" altLang="zh-CN" dirty="0" smtClean="0"/>
          </a:p>
          <a:p>
            <a:endParaRPr lang="fr-FR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An 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write-skew</a:t>
            </a:r>
            <a:r>
              <a:rPr lang="zh-CN" altLang="en-US" dirty="0"/>
              <a:t> </a:t>
            </a:r>
            <a:r>
              <a:rPr lang="en-US" altLang="zh-CN" dirty="0"/>
              <a:t>anomaly</a:t>
            </a:r>
            <a:r>
              <a:rPr lang="zh-CN" altLang="en-US" dirty="0"/>
              <a:t> </a:t>
            </a:r>
            <a:r>
              <a:rPr lang="en-US" altLang="zh-CN" dirty="0" smtClean="0"/>
              <a:t>allowed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</a:t>
            </a:r>
            <a:r>
              <a:rPr lang="en-US" altLang="zh-CN" dirty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SI:</a:t>
            </a:r>
            <a:endParaRPr lang="fr-FR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60536C2-68B2-42D0-8C77-C3F5ED54143C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87" y="2762253"/>
            <a:ext cx="5673551" cy="12658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409" y="5081589"/>
            <a:ext cx="5438269" cy="10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67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dirty="0" smtClean="0"/>
              <a:t>NMSI vs</a:t>
            </a:r>
            <a:r>
              <a:rPr lang="zh-CN" altLang="en-US" dirty="0" smtClean="0"/>
              <a:t> </a:t>
            </a:r>
            <a:r>
              <a:rPr lang="en-US" altLang="zh-CN" dirty="0" smtClean="0"/>
              <a:t>SI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dirty="0" smtClean="0"/>
              <a:t>Concepts &amp;  Definition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Non-Monotonic Snapshot Isolation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11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29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NMSI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344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Aims at strong consistency for scalability</a:t>
            </a:r>
          </a:p>
          <a:p>
            <a:pPr lvl="1"/>
            <a:r>
              <a:rPr lang="en-US" altLang="zh-CN" sz="3100" dirty="0"/>
              <a:t>only replicas </a:t>
            </a:r>
            <a:r>
              <a:rPr lang="en-US" altLang="zh-CN" sz="3100" dirty="0" smtClean="0"/>
              <a:t>updated by </a:t>
            </a:r>
            <a:r>
              <a:rPr lang="en-US" altLang="zh-CN" sz="3100" dirty="0"/>
              <a:t>a transaction </a:t>
            </a:r>
            <a:r>
              <a:rPr lang="en-US" altLang="zh-CN" sz="3100" i="1" dirty="0"/>
              <a:t>T </a:t>
            </a:r>
            <a:r>
              <a:rPr lang="en-US" altLang="zh-CN" sz="3100" dirty="0"/>
              <a:t>make steps to execute </a:t>
            </a:r>
            <a:r>
              <a:rPr lang="en-US" altLang="zh-CN" sz="3100" i="1" dirty="0"/>
              <a:t>T</a:t>
            </a:r>
            <a:r>
              <a:rPr lang="en-US" altLang="zh-CN" sz="3100" dirty="0" smtClean="0"/>
              <a:t>;</a:t>
            </a:r>
          </a:p>
          <a:p>
            <a:pPr lvl="1"/>
            <a:r>
              <a:rPr lang="en-US" altLang="zh-CN" sz="3100" dirty="0" smtClean="0"/>
              <a:t>a read-only transaction </a:t>
            </a:r>
            <a:r>
              <a:rPr lang="en-US" altLang="zh-CN" sz="3100" dirty="0"/>
              <a:t>never waits for concurrent transactions and </a:t>
            </a:r>
            <a:r>
              <a:rPr lang="en-US" altLang="zh-CN" sz="3100" dirty="0" smtClean="0"/>
              <a:t>always commits</a:t>
            </a:r>
            <a:r>
              <a:rPr lang="en-US" altLang="zh-CN" sz="3100" dirty="0"/>
              <a:t>; </a:t>
            </a:r>
            <a:endParaRPr lang="en-US" altLang="zh-CN" sz="3100" dirty="0" smtClean="0"/>
          </a:p>
          <a:p>
            <a:pPr lvl="1"/>
            <a:r>
              <a:rPr lang="en-US" altLang="zh-CN" sz="3100" dirty="0" smtClean="0"/>
              <a:t>a </a:t>
            </a:r>
            <a:r>
              <a:rPr lang="en-US" altLang="zh-CN" sz="3100" dirty="0"/>
              <a:t>transaction may read object versions </a:t>
            </a:r>
            <a:r>
              <a:rPr lang="en-US" altLang="zh-CN" sz="3100" dirty="0" smtClean="0"/>
              <a:t>committed after </a:t>
            </a:r>
            <a:r>
              <a:rPr lang="en-US" altLang="zh-CN" sz="3100" dirty="0"/>
              <a:t>it started; and </a:t>
            </a:r>
            <a:endParaRPr lang="en-US" altLang="zh-CN" sz="3100" dirty="0" smtClean="0"/>
          </a:p>
          <a:p>
            <a:pPr lvl="1"/>
            <a:r>
              <a:rPr lang="en-US" altLang="zh-CN" sz="3100" dirty="0" smtClean="0"/>
              <a:t>two </a:t>
            </a:r>
            <a:r>
              <a:rPr lang="en-US" altLang="zh-CN" sz="3100" dirty="0"/>
              <a:t>transactions synchronize with </a:t>
            </a:r>
            <a:r>
              <a:rPr lang="en-US" altLang="zh-CN" sz="3100" dirty="0" smtClean="0"/>
              <a:t>each other </a:t>
            </a:r>
            <a:r>
              <a:rPr lang="en-US" altLang="zh-CN" sz="3100" dirty="0"/>
              <a:t>only if their </a:t>
            </a:r>
            <a:r>
              <a:rPr lang="en-US" altLang="zh-CN" sz="3100" dirty="0" smtClean="0"/>
              <a:t>writes conflict</a:t>
            </a:r>
            <a:endParaRPr lang="en-US" sz="3100" dirty="0" smtClean="0"/>
          </a:p>
          <a:p>
            <a:r>
              <a:rPr lang="en-US" dirty="0" smtClean="0"/>
              <a:t>For </a:t>
            </a:r>
            <a:r>
              <a:rPr lang="en-US" dirty="0"/>
              <a:t>object x, transaction t must read the value written </a:t>
            </a:r>
            <a:r>
              <a:rPr lang="en-US" dirty="0" smtClean="0"/>
              <a:t>by the </a:t>
            </a:r>
            <a:r>
              <a:rPr lang="en-US" dirty="0"/>
              <a:t>“latest” transaction that updated </a:t>
            </a:r>
            <a:r>
              <a:rPr lang="en-US" dirty="0" smtClean="0"/>
              <a:t>x;</a:t>
            </a:r>
          </a:p>
          <a:p>
            <a:r>
              <a:rPr lang="en-US" altLang="zh-CN" dirty="0" smtClean="0"/>
              <a:t>Any </a:t>
            </a:r>
            <a:r>
              <a:rPr lang="en-US" altLang="zh-CN" dirty="0"/>
              <a:t>pair of transactions that write the same object x must </a:t>
            </a:r>
            <a:r>
              <a:rPr lang="en-US" altLang="zh-CN" dirty="0" smtClean="0"/>
              <a:t>have a relative(partial) order.</a:t>
            </a:r>
          </a:p>
          <a:p>
            <a:r>
              <a:rPr lang="en-US" altLang="zh-CN" dirty="0"/>
              <a:t>NMSI « </a:t>
            </a:r>
            <a:r>
              <a:rPr lang="en-US" altLang="zh-CN" dirty="0" smtClean="0"/>
              <a:t>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8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altLang="zh-CN" dirty="0" smtClean="0"/>
              <a:t>eakened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</a:t>
            </a:r>
            <a:r>
              <a:rPr lang="zh-CN" alt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</a:t>
            </a:r>
            <a:r>
              <a:rPr lang="zh-CN" alt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/>
              <a:t>anomaly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allowed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</a:t>
            </a:r>
            <a:r>
              <a:rPr lang="en-US" altLang="zh-CN" dirty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NMSI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</a:t>
            </a:r>
            <a:r>
              <a:rPr lang="en-US" altLang="zh-CN" dirty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SI: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An example of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freshness </a:t>
            </a:r>
            <a:r>
              <a:rPr lang="en-US" altLang="zh-CN" dirty="0" smtClean="0"/>
              <a:t>giving the flexibility to reflect a more convenient set of transactions in the snapshot under NMSI:</a:t>
            </a:r>
          </a:p>
          <a:p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19" y="2685097"/>
            <a:ext cx="6815859" cy="9153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419" y="5096826"/>
            <a:ext cx="7210521" cy="107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14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NMSI </a:t>
            </a:r>
            <a:r>
              <a:rPr lang="en-US" altLang="zh-CN" dirty="0" smtClean="0"/>
              <a:t>in partial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fr-FR" altLang="zh-CN" dirty="0" smtClean="0"/>
              <a:t>An </a:t>
            </a:r>
            <a:r>
              <a:rPr lang="en-US" altLang="zh-CN" dirty="0" smtClean="0"/>
              <a:t>implementation </a:t>
            </a:r>
            <a:r>
              <a:rPr lang="en-US" altLang="zh-CN" dirty="0"/>
              <a:t>of a transactional system obeys NMSI if, for </a:t>
            </a:r>
            <a:r>
              <a:rPr lang="en-US" altLang="zh-CN" dirty="0" smtClean="0"/>
              <a:t>any trace </a:t>
            </a:r>
            <a:r>
              <a:rPr lang="en-US" altLang="zh-CN" dirty="0"/>
              <a:t>of the system execution, there exists a partial order 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≺ </a:t>
            </a:r>
            <a:r>
              <a:rPr lang="en-US" altLang="zh-CN" dirty="0" smtClean="0"/>
              <a:t>among transactions </a:t>
            </a:r>
            <a:r>
              <a:rPr lang="en-US" altLang="zh-CN" dirty="0"/>
              <a:t>that obeys the following rules, for any pair of </a:t>
            </a:r>
            <a:r>
              <a:rPr lang="en-US" altLang="zh-CN" dirty="0" smtClean="0"/>
              <a:t>transactions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dirty="0"/>
              <a:t> in the </a:t>
            </a:r>
            <a:r>
              <a:rPr lang="en-US" altLang="zh-CN" dirty="0" smtClean="0"/>
              <a:t>trace: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dirty="0"/>
              <a:t> reads a value for object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dirty="0"/>
              <a:t> written by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/>
              <a:t>then</a:t>
            </a:r>
          </a:p>
          <a:p>
            <a:pPr marL="365760" lvl="1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≺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∄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/>
              <a:t>writing </a:t>
            </a:r>
            <a:r>
              <a:rPr lang="en-US" altLang="zh-CN" dirty="0"/>
              <a:t>to x :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≺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≺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dirty="0"/>
              <a:t> write to the same object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dirty="0"/>
              <a:t> then either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≺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≺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strike="sngStrik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zh-CN" altLang="en-US" sz="2800" strike="sngStrik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≺ </a:t>
            </a:r>
            <a:r>
              <a:rPr lang="en-US" altLang="zh-CN" strike="sngStrik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strike="sngStrik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trike="sngStrike" dirty="0"/>
              <a:t>if and only if </a:t>
            </a:r>
            <a:r>
              <a:rPr lang="en-US" altLang="zh-CN" strike="sngStrike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altLang="zh-CN" strike="sngStrik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trike="sngStrike" dirty="0"/>
              <a:t>commits before </a:t>
            </a:r>
            <a:r>
              <a:rPr lang="en-US" altLang="zh-CN" strike="sngStrike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strike="sngStrik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trike="sngStrike" dirty="0"/>
              <a:t>begins</a:t>
            </a:r>
            <a:endParaRPr lang="en-US" altLang="zh-CN" strike="sngStrike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60536C2-68B2-42D0-8C77-C3F5ED54143C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67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dirty="0" smtClean="0"/>
              <a:t>Enables:</a:t>
            </a:r>
          </a:p>
          <a:p>
            <a:pPr lvl="1"/>
            <a:r>
              <a:rPr lang="en-US" altLang="zh-CN" dirty="0" smtClean="0"/>
              <a:t>a single(local) replica to make a decision concerning what data the snapshot should read (long fork)</a:t>
            </a:r>
          </a:p>
          <a:p>
            <a:pPr lvl="2"/>
            <a:r>
              <a:rPr lang="en-US" altLang="zh-CN" dirty="0" smtClean="0"/>
              <a:t>for highly available design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a transaction in most cases can read the most recent version of a given replica (forward freshness)</a:t>
            </a:r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voids a kind of conflict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71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altLang="zh-CN" dirty="0" smtClean="0"/>
              <a:t>on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CN" dirty="0"/>
              <a:t>Programmer needs to make </a:t>
            </a:r>
            <a:r>
              <a:rPr lang="en-US" altLang="zh-CN" dirty="0" smtClean="0"/>
              <a:t>decision:</a:t>
            </a:r>
            <a:endParaRPr lang="en-US" altLang="zh-CN" dirty="0"/>
          </a:p>
          <a:p>
            <a:pPr lvl="1"/>
            <a:r>
              <a:rPr lang="en-US" dirty="0" smtClean="0"/>
              <a:t>Long fork</a:t>
            </a:r>
          </a:p>
          <a:p>
            <a:pPr lvl="2"/>
            <a:r>
              <a:rPr lang="en-US" altLang="zh-CN" sz="2600" dirty="0"/>
              <a:t>updates made by users may not become instantly visible </a:t>
            </a:r>
            <a:r>
              <a:rPr lang="en-US" altLang="zh-CN" sz="2600" dirty="0" smtClean="0"/>
              <a:t>across all replicas</a:t>
            </a:r>
          </a:p>
          <a:p>
            <a:pPr lvl="2"/>
            <a:r>
              <a:rPr lang="en-US" sz="2600" dirty="0" smtClean="0"/>
              <a:t>Is this admissible ?</a:t>
            </a:r>
            <a:endParaRPr lang="en-US" dirty="0" smtClean="0"/>
          </a:p>
          <a:p>
            <a:pPr lvl="1"/>
            <a:r>
              <a:rPr lang="en-US" altLang="zh-CN" dirty="0"/>
              <a:t>Forward </a:t>
            </a:r>
            <a:r>
              <a:rPr lang="en-US" altLang="zh-CN" dirty="0" smtClean="0"/>
              <a:t>freshness</a:t>
            </a:r>
          </a:p>
          <a:p>
            <a:pPr lvl="2"/>
            <a:r>
              <a:rPr lang="en-US" dirty="0" smtClean="0"/>
              <a:t>a transaction x </a:t>
            </a:r>
            <a:r>
              <a:rPr lang="en-US" altLang="zh-CN" dirty="0" smtClean="0"/>
              <a:t>can observe the effects of another transaction y that committed after x began in real time</a:t>
            </a:r>
          </a:p>
          <a:p>
            <a:pPr lvl="2"/>
            <a:r>
              <a:rPr lang="en-US" dirty="0" smtClean="0"/>
              <a:t>Is this a violation of the application semantics 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dirty="0" smtClean="0"/>
              <a:t>Overview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dirty="0" smtClean="0"/>
              <a:t>Architecture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dirty="0" smtClean="0"/>
              <a:t>Single data center protocol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dirty="0" smtClean="0"/>
              <a:t>Extension in Geo-replication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Design of Blotter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17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83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For geo-replicated storage</a:t>
            </a:r>
          </a:p>
          <a:p>
            <a:r>
              <a:rPr lang="en-US" altLang="zh-CN" dirty="0" smtClean="0"/>
              <a:t>Using NMSI to achieve ACID with low latency</a:t>
            </a:r>
          </a:p>
          <a:p>
            <a:r>
              <a:rPr lang="en-US" altLang="zh-CN" dirty="0" smtClean="0"/>
              <a:t>Based on Cassandra</a:t>
            </a:r>
          </a:p>
          <a:p>
            <a:r>
              <a:rPr lang="en-US" altLang="zh-CN" dirty="0" smtClean="0"/>
              <a:t>Read from local data center</a:t>
            </a:r>
          </a:p>
          <a:p>
            <a:r>
              <a:rPr lang="en-US" altLang="zh-CN" dirty="0" smtClean="0"/>
              <a:t>Update to a subset of replicas</a:t>
            </a:r>
          </a:p>
          <a:p>
            <a:r>
              <a:rPr lang="en-US" altLang="zh-CN" dirty="0" smtClean="0"/>
              <a:t>Run parallel instances of </a:t>
            </a:r>
            <a:r>
              <a:rPr lang="en-US" altLang="zh-CN" dirty="0" err="1" smtClean="0"/>
              <a:t>Paxos</a:t>
            </a:r>
            <a:r>
              <a:rPr lang="en-US" altLang="zh-CN" dirty="0" smtClean="0"/>
              <a:t> for different objects</a:t>
            </a:r>
          </a:p>
          <a:p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18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411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Each data object is replicated at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altLang="zh-CN" dirty="0" smtClean="0"/>
              <a:t> data centers</a:t>
            </a:r>
          </a:p>
          <a:p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</a:t>
            </a:r>
            <a:r>
              <a:rPr lang="en-US" altLang="zh-CN" dirty="0" smtClean="0"/>
              <a:t> data objects are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replicated and partitioned </a:t>
            </a:r>
            <a:r>
              <a:rPr lang="en-US" altLang="zh-CN" dirty="0" smtClean="0"/>
              <a:t>across several nodes with no restrictions</a:t>
            </a:r>
          </a:p>
          <a:p>
            <a:r>
              <a:rPr lang="en-US" altLang="zh-CN" dirty="0" smtClean="0"/>
              <a:t>Nodes can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recover</a:t>
            </a:r>
            <a:r>
              <a:rPr lang="en-US" altLang="zh-CN" dirty="0" smtClean="0"/>
              <a:t> from crashing failure</a:t>
            </a:r>
          </a:p>
          <a:p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Asynchronous</a:t>
            </a:r>
            <a:r>
              <a:rPr lang="en-US" altLang="zh-CN" dirty="0" smtClean="0"/>
              <a:t> without assuming bounds on computation and communication delays</a:t>
            </a:r>
          </a:p>
          <a:p>
            <a:r>
              <a:rPr lang="en-US" altLang="zh-CN" dirty="0" smtClean="0"/>
              <a:t>Allows for plugging in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replication protocols </a:t>
            </a:r>
            <a:r>
              <a:rPr lang="en-US" altLang="zh-CN" dirty="0" smtClean="0"/>
              <a:t>that run within each data center</a:t>
            </a:r>
          </a:p>
          <a:p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0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Snapshot Isolation Review</a:t>
            </a:r>
          </a:p>
          <a:p>
            <a:r>
              <a:rPr lang="en-US" dirty="0" smtClean="0"/>
              <a:t>Non-monotonic Snapshot Isolation</a:t>
            </a:r>
          </a:p>
          <a:p>
            <a:r>
              <a:rPr lang="en-US" dirty="0" smtClean="0"/>
              <a:t>Design of Blotter</a:t>
            </a:r>
          </a:p>
          <a:p>
            <a:r>
              <a:rPr lang="en-US" dirty="0" smtClean="0"/>
              <a:t>Summary and Conclusion</a:t>
            </a:r>
          </a:p>
          <a:p>
            <a:r>
              <a:rPr lang="en-US" altLang="zh-CN" dirty="0"/>
              <a:t>Snapshot Isolation </a:t>
            </a:r>
            <a:r>
              <a:rPr lang="en-US" altLang="zh-CN" dirty="0" smtClean="0"/>
              <a:t>Spectrum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07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API: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begin, read, write, commit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Blotter intra-data center replication</a:t>
            </a:r>
          </a:p>
          <a:p>
            <a:pPr lvl="1"/>
            <a:r>
              <a:rPr lang="en-US" altLang="zh-CN" dirty="0" smtClean="0"/>
              <a:t>It has a protocol that provides the vision of a single logical copy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data center </a:t>
            </a:r>
            <a:r>
              <a:rPr lang="en-US" altLang="zh-CN" dirty="0" smtClean="0"/>
              <a:t>of each data object.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prescribed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Blotter Concurrency Control</a:t>
            </a:r>
          </a:p>
          <a:p>
            <a:pPr lvl="1"/>
            <a:r>
              <a:rPr lang="en-US" altLang="zh-CN" dirty="0" smtClean="0"/>
              <a:t>It ensures transaction atomicity and NMSI isolation in a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data center</a:t>
            </a:r>
            <a:r>
              <a:rPr lang="en-US" altLang="zh-CN" dirty="0" smtClean="0"/>
              <a:t>, and are extensible to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data centers</a:t>
            </a:r>
            <a:r>
              <a:rPr lang="en-US" altLang="zh-CN" dirty="0" smtClean="0"/>
              <a:t> by serializing a single protocol step.</a:t>
            </a:r>
          </a:p>
          <a:p>
            <a:r>
              <a:rPr lang="en-US" altLang="zh-CN" dirty="0" err="1" smtClean="0"/>
              <a:t>Paxos</a:t>
            </a:r>
            <a:endParaRPr lang="en-US" altLang="zh-CN" dirty="0" smtClean="0"/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t replicates a subset of the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of the concurrency control protocol </a:t>
            </a:r>
            <a:r>
              <a:rPr lang="en-US" altLang="zh-CN" dirty="0" smtClean="0"/>
              <a:t>across data centers, at the same time needs to avoid unnecessary coordination across data centers.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20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92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Data Center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Partial Order</a:t>
            </a:r>
          </a:p>
          <a:p>
            <a:pPr lvl="1"/>
            <a:r>
              <a:rPr lang="en-US" altLang="zh-CN" sz="2900" dirty="0"/>
              <a:t>if </a:t>
            </a:r>
            <a:r>
              <a:rPr lang="en-US" altLang="zh-CN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altLang="zh-CN" sz="3200" dirty="0" smtClean="0"/>
              <a:t> </a:t>
            </a:r>
            <a:r>
              <a:rPr lang="en-US" altLang="zh-CN" sz="2900" dirty="0" smtClean="0"/>
              <a:t>writes </a:t>
            </a:r>
            <a:r>
              <a:rPr lang="en-US" altLang="zh-CN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900" dirty="0" smtClean="0"/>
              <a:t>and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900" u="sng" dirty="0" smtClean="0"/>
              <a:t>writes</a:t>
            </a:r>
            <a:r>
              <a:rPr lang="en-US" altLang="zh-CN" sz="2900" dirty="0" smtClean="0"/>
              <a:t> </a:t>
            </a:r>
            <a:r>
              <a:rPr lang="en-US" altLang="zh-CN" sz="28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xn</a:t>
            </a:r>
            <a:r>
              <a:rPr lang="en-US" altLang="zh-CN" sz="2900" dirty="0" smtClean="0"/>
              <a:t>, </a:t>
            </a:r>
          </a:p>
          <a:p>
            <a:pPr marL="365760" lvl="1" indent="0">
              <a:buNone/>
            </a:pPr>
            <a:r>
              <a:rPr lang="en-US" altLang="zh-CN" sz="2900" dirty="0"/>
              <a:t> </a:t>
            </a:r>
            <a:r>
              <a:rPr lang="en-US" altLang="zh-CN" sz="2900" dirty="0" smtClean="0"/>
              <a:t>  then 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≺ 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⇔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&lt; n</a:t>
            </a:r>
          </a:p>
          <a:p>
            <a:pPr lvl="1"/>
            <a:r>
              <a:rPr lang="en-US" altLang="zh-CN" sz="2900" dirty="0" smtClean="0"/>
              <a:t>if 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altLang="zh-CN" sz="3200" dirty="0"/>
              <a:t> </a:t>
            </a:r>
            <a:r>
              <a:rPr lang="en-US" altLang="zh-CN" sz="2900" dirty="0" smtClean="0"/>
              <a:t>writes </a:t>
            </a:r>
            <a:r>
              <a:rPr lang="en-US" altLang="zh-CN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900" dirty="0" smtClean="0"/>
              <a:t>and 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900" u="sng" dirty="0" smtClean="0"/>
              <a:t>reads</a:t>
            </a:r>
            <a:r>
              <a:rPr lang="en-US" altLang="zh-CN" sz="2900" dirty="0" smtClean="0"/>
              <a:t> </a:t>
            </a:r>
            <a:r>
              <a:rPr lang="en-US" altLang="zh-CN" sz="28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xn</a:t>
            </a:r>
            <a:r>
              <a:rPr lang="en-US" altLang="zh-CN" sz="2900" dirty="0" smtClean="0"/>
              <a:t>,</a:t>
            </a:r>
          </a:p>
          <a:p>
            <a:pPr marL="365760" lvl="1" indent="0">
              <a:buNone/>
            </a:pPr>
            <a:r>
              <a:rPr lang="en-US" altLang="zh-CN" sz="2900" dirty="0"/>
              <a:t> </a:t>
            </a:r>
            <a:r>
              <a:rPr lang="en-US" altLang="zh-CN" sz="2900" dirty="0" smtClean="0"/>
              <a:t>  then 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≺ 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⇔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≤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52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Data Center Protocol--overview 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22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150074"/>
            <a:ext cx="6492240" cy="317833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Reading the </a:t>
            </a:r>
            <a:r>
              <a:rPr lang="en-US" altLang="zh-CN" dirty="0" smtClean="0"/>
              <a:t>“latest” </a:t>
            </a:r>
            <a:r>
              <a:rPr lang="en-US" altLang="zh-CN" dirty="0"/>
              <a:t>preceding version</a:t>
            </a:r>
          </a:p>
          <a:p>
            <a:r>
              <a:rPr lang="en-US" altLang="zh-CN" dirty="0"/>
              <a:t>Preventing illegal overwrites</a:t>
            </a:r>
          </a:p>
          <a:p>
            <a:r>
              <a:rPr lang="en-US" altLang="zh-CN" dirty="0"/>
              <a:t>Applying the rules transitively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28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Data Center Protocol--design 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Client library</a:t>
            </a:r>
          </a:p>
          <a:p>
            <a:pPr lvl="1"/>
            <a:r>
              <a:rPr lang="en-US" dirty="0" smtClean="0"/>
              <a:t>Provide system interface: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begin, read, write, commit</a:t>
            </a:r>
            <a:r>
              <a:rPr lang="en-US" altLang="zh-CN" dirty="0" smtClean="0"/>
              <a:t> </a:t>
            </a:r>
            <a:endParaRPr lang="en-US" dirty="0" smtClean="0"/>
          </a:p>
          <a:p>
            <a:r>
              <a:rPr lang="en-US" dirty="0" smtClean="0"/>
              <a:t>Transaction Manager(TM)</a:t>
            </a:r>
          </a:p>
          <a:p>
            <a:pPr lvl="1"/>
            <a:r>
              <a:rPr lang="en-US" altLang="zh-CN" dirty="0" smtClean="0"/>
              <a:t>Relay reads and reply to or from DM</a:t>
            </a:r>
          </a:p>
          <a:p>
            <a:pPr lvl="1"/>
            <a:r>
              <a:rPr lang="en-US" dirty="0" smtClean="0"/>
              <a:t>Coordinate writes as receiving commit request </a:t>
            </a:r>
            <a:r>
              <a:rPr lang="en-US" altLang="zh-CN" dirty="0" smtClean="0"/>
              <a:t>to DM</a:t>
            </a:r>
            <a:endParaRPr lang="en-US" dirty="0" smtClean="0"/>
          </a:p>
          <a:p>
            <a:r>
              <a:rPr lang="en-US" dirty="0" smtClean="0"/>
              <a:t>Data Manager(DM, the replicated component)</a:t>
            </a:r>
          </a:p>
          <a:p>
            <a:pPr lvl="1"/>
            <a:r>
              <a:rPr lang="en-US" dirty="0" smtClean="0"/>
              <a:t>The core of concurrency control logic</a:t>
            </a:r>
          </a:p>
          <a:p>
            <a:pPr lvl="1"/>
            <a:r>
              <a:rPr lang="en-US" dirty="0" smtClean="0"/>
              <a:t>M</a:t>
            </a:r>
            <a:r>
              <a:rPr lang="en-US" altLang="zh-CN" dirty="0" smtClean="0"/>
              <a:t>anage information associated with data objects</a:t>
            </a:r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6" name="曲线连接符 5"/>
          <p:cNvCxnSpPr/>
          <p:nvPr/>
        </p:nvCxnSpPr>
        <p:spPr>
          <a:xfrm rot="10800000">
            <a:off x="3094331" y="1894638"/>
            <a:ext cx="2070201" cy="409651"/>
          </a:xfrm>
          <a:prstGeom prst="curvedConnector3">
            <a:avLst>
              <a:gd name="adj1" fmla="val -83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10800000">
            <a:off x="3094331" y="1894638"/>
            <a:ext cx="3533240" cy="409652"/>
          </a:xfrm>
          <a:prstGeom prst="curvedConnector3">
            <a:avLst>
              <a:gd name="adj1" fmla="val -38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10800000" flipV="1">
            <a:off x="4762196" y="2501798"/>
            <a:ext cx="1163117" cy="424282"/>
          </a:xfrm>
          <a:prstGeom prst="curvedConnector3">
            <a:avLst>
              <a:gd name="adj1" fmla="val -210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10800000" flipV="1">
            <a:off x="4762199" y="2501797"/>
            <a:ext cx="2962653" cy="424283"/>
          </a:xfrm>
          <a:prstGeom prst="curvedConnector3">
            <a:avLst>
              <a:gd name="adj1" fmla="val -62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/>
        </p:nvCxnSpPr>
        <p:spPr>
          <a:xfrm>
            <a:off x="4911147" y="3076993"/>
            <a:ext cx="2928160" cy="1283134"/>
          </a:xfrm>
          <a:prstGeom prst="curvedConnector3">
            <a:avLst>
              <a:gd name="adj1" fmla="val 1417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>
            <a:off x="4860951" y="3076993"/>
            <a:ext cx="2978356" cy="1283134"/>
          </a:xfrm>
          <a:prstGeom prst="curvedConnector3">
            <a:avLst>
              <a:gd name="adj1" fmla="val 12076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05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Data Center Protoco</a:t>
            </a:r>
            <a:r>
              <a:rPr lang="en-US" altLang="zh-CN" dirty="0" smtClean="0"/>
              <a:t>l --</a:t>
            </a:r>
            <a:r>
              <a:rPr lang="en-US" altLang="zh-CN" sz="4000" dirty="0" smtClean="0"/>
              <a:t> </a:t>
            </a:r>
            <a:r>
              <a:rPr lang="en-US" sz="4000" dirty="0" smtClean="0"/>
              <a:t>DM </a:t>
            </a:r>
            <a:endParaRPr 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24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16" y="2121634"/>
            <a:ext cx="6870121" cy="2963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7136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Data Center Protoco</a:t>
            </a:r>
            <a:r>
              <a:rPr lang="en-US" altLang="zh-CN" dirty="0" smtClean="0"/>
              <a:t>l --</a:t>
            </a:r>
            <a:r>
              <a:rPr lang="en-US" altLang="zh-CN" sz="4000" dirty="0" smtClean="0"/>
              <a:t> </a:t>
            </a:r>
            <a:r>
              <a:rPr lang="en-US" sz="4000" dirty="0" smtClean="0"/>
              <a:t>DM </a:t>
            </a:r>
            <a:endParaRPr 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25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31" y="2544917"/>
            <a:ext cx="7230633" cy="2377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195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Data Center Protoco</a:t>
            </a:r>
            <a:r>
              <a:rPr lang="en-US" altLang="zh-CN" dirty="0" smtClean="0"/>
              <a:t>l --</a:t>
            </a:r>
            <a:r>
              <a:rPr lang="en-US" altLang="zh-CN" sz="4000" dirty="0" smtClean="0"/>
              <a:t> </a:t>
            </a:r>
            <a:r>
              <a:rPr lang="en-US" sz="4000" dirty="0" smtClean="0"/>
              <a:t>DM </a:t>
            </a:r>
            <a:endParaRPr 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26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75" y="4696764"/>
            <a:ext cx="4057565" cy="198966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367940" y="1605776"/>
            <a:ext cx="4775073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Garbage Collection</a:t>
            </a:r>
          </a:p>
          <a:p>
            <a:pPr lvl="1"/>
            <a:r>
              <a:rPr lang="en-US" altLang="zh-CN" sz="2900" dirty="0"/>
              <a:t>an entry for T </a:t>
            </a:r>
            <a:r>
              <a:rPr lang="en-US" altLang="zh-CN" sz="2900" dirty="0" smtClean="0"/>
              <a:t>in </a:t>
            </a:r>
            <a:r>
              <a:rPr lang="en-US" altLang="zh-CN" sz="3200" dirty="0" smtClean="0"/>
              <a:t>the </a:t>
            </a:r>
            <a:r>
              <a:rPr lang="en-US" altLang="zh-CN" sz="3200" dirty="0"/>
              <a:t>snapshot data structure only needs to be maintained while </a:t>
            </a:r>
            <a:r>
              <a:rPr lang="en-US" altLang="zh-CN" sz="3200" dirty="0" smtClean="0"/>
              <a:t>T is </a:t>
            </a:r>
            <a:r>
              <a:rPr lang="en-US" altLang="zh-CN" sz="3200" dirty="0"/>
              <a:t>executing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Each transaction T has a TTL(Time To Live)</a:t>
            </a:r>
          </a:p>
          <a:p>
            <a:pPr lvl="1"/>
            <a:r>
              <a:rPr lang="en-US" dirty="0"/>
              <a:t>After the TTL </a:t>
            </a:r>
            <a:r>
              <a:rPr lang="en-US" dirty="0" smtClean="0"/>
              <a:t>of T </a:t>
            </a:r>
            <a:r>
              <a:rPr lang="en-US" dirty="0"/>
              <a:t>expires, any entries for T are automatically garbage collected.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75" y="1605776"/>
            <a:ext cx="4101240" cy="26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3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Single Data Center Protocol </a:t>
            </a:r>
            <a:r>
              <a:rPr lang="en-US" altLang="zh-CN" dirty="0" smtClean="0"/>
              <a:t>–</a:t>
            </a:r>
            <a:r>
              <a:rPr lang="en-US" altLang="zh-CN" sz="4000" dirty="0" smtClean="0"/>
              <a:t> extend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Drawbacks when extended to geo-replication:</a:t>
            </a:r>
          </a:p>
          <a:p>
            <a:pPr lvl="1"/>
            <a:r>
              <a:rPr lang="en-US" dirty="0"/>
              <a:t>read operations </a:t>
            </a:r>
            <a:r>
              <a:rPr lang="en-US" dirty="0" smtClean="0"/>
              <a:t>are </a:t>
            </a:r>
            <a:r>
              <a:rPr lang="en-US" dirty="0"/>
              <a:t>state </a:t>
            </a:r>
            <a:r>
              <a:rPr lang="en-US" dirty="0" smtClean="0"/>
              <a:t>machine commands </a:t>
            </a:r>
            <a:r>
              <a:rPr lang="en-US" dirty="0"/>
              <a:t>that mutate the state, thus requiring an </a:t>
            </a:r>
            <a:r>
              <a:rPr lang="en-US" dirty="0" smtClean="0"/>
              <a:t>expensive consensus round</a:t>
            </a:r>
          </a:p>
          <a:p>
            <a:pPr lvl="1"/>
            <a:r>
              <a:rPr lang="en-US" dirty="0"/>
              <a:t>the total order of the state machine </a:t>
            </a:r>
            <a:r>
              <a:rPr lang="en-US" dirty="0" smtClean="0"/>
              <a:t>precludes the </a:t>
            </a:r>
            <a:r>
              <a:rPr lang="en-US" dirty="0"/>
              <a:t>concurrent execution of two commits, even for transactions </a:t>
            </a:r>
            <a:r>
              <a:rPr lang="en-US" dirty="0" smtClean="0"/>
              <a:t>that do </a:t>
            </a:r>
            <a:r>
              <a:rPr lang="en-US" dirty="0"/>
              <a:t>not </a:t>
            </a:r>
            <a:r>
              <a:rPr lang="en-US" dirty="0" smtClean="0"/>
              <a:t>conflict ???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Paxos</a:t>
            </a:r>
            <a:r>
              <a:rPr lang="en-US" dirty="0"/>
              <a:t>-based state machine </a:t>
            </a:r>
            <a:r>
              <a:rPr lang="en-US" dirty="0" smtClean="0"/>
              <a:t>command requires </a:t>
            </a:r>
            <a:r>
              <a:rPr lang="en-US" dirty="0"/>
              <a:t>several cross-data center message delays</a:t>
            </a:r>
          </a:p>
        </p:txBody>
      </p:sp>
    </p:spTree>
    <p:extLst>
      <p:ext uri="{BB962C8B-B14F-4D97-AF65-F5344CB8AC3E}">
        <p14:creationId xmlns:p14="http://schemas.microsoft.com/office/powerpoint/2010/main" val="1347123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Blotter Geo-replication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200"/>
            <a:ext cx="8153400" cy="4648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Local Read Operations</a:t>
            </a:r>
          </a:p>
          <a:p>
            <a:pPr lvl="1"/>
            <a:r>
              <a:rPr lang="en-US" dirty="0" smtClean="0"/>
              <a:t>Observation: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ead </a:t>
            </a:r>
            <a:r>
              <a:rPr lang="en-US" dirty="0"/>
              <a:t>operations modify the </a:t>
            </a:r>
            <a:r>
              <a:rPr lang="en-US" dirty="0" smtClean="0"/>
              <a:t>snapshot</a:t>
            </a:r>
            <a:r>
              <a:rPr lang="zh-CN" altLang="en-US" dirty="0" smtClean="0"/>
              <a:t> </a:t>
            </a:r>
            <a:r>
              <a:rPr lang="en-US" dirty="0" smtClean="0"/>
              <a:t>variable </a:t>
            </a:r>
            <a:r>
              <a:rPr lang="en-US" dirty="0"/>
              <a:t>state and need to be executed in the state </a:t>
            </a:r>
            <a:r>
              <a:rPr lang="en-US" dirty="0" smtClean="0"/>
              <a:t>machine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Solution:</a:t>
            </a:r>
          </a:p>
          <a:p>
            <a:pPr lvl="2"/>
            <a:r>
              <a:rPr lang="en-US" dirty="0" smtClean="0"/>
              <a:t>snapshot variable is independently maintained by each replica, </a:t>
            </a:r>
            <a:r>
              <a:rPr lang="en-US" altLang="zh-CN" dirty="0"/>
              <a:t>only the replica in the data center where T is initiated records the information for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snapshot[T]</a:t>
            </a:r>
          </a:p>
          <a:p>
            <a:pPr lvl="2"/>
            <a:r>
              <a:rPr lang="en-US" dirty="0" smtClean="0"/>
              <a:t>the snapshot information is forwarded with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en-US" dirty="0" smtClean="0"/>
              <a:t> command for all data centers to check write-write conflicts</a:t>
            </a:r>
          </a:p>
          <a:p>
            <a:pPr lvl="1"/>
            <a:r>
              <a:rPr lang="en-US" altLang="zh-CN" dirty="0" smtClean="0"/>
              <a:t>Connection to NMSI:</a:t>
            </a:r>
          </a:p>
          <a:p>
            <a:pPr lvl="2"/>
            <a:r>
              <a:rPr lang="en-US" dirty="0" smtClean="0"/>
              <a:t>NMSI allows for independence between the state reflected by transactions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28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Blotter Geo-replication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199"/>
            <a:ext cx="8153400" cy="501332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Concurrent execution of database operations</a:t>
            </a:r>
          </a:p>
          <a:p>
            <a:pPr lvl="1"/>
            <a:r>
              <a:rPr lang="en-US" dirty="0" smtClean="0"/>
              <a:t>Observation: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serializing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-prewrite</a:t>
            </a:r>
            <a:r>
              <a:rPr lang="en-US" altLang="zh-CN" dirty="0"/>
              <a:t> operation on per-object basis can build partial order in NMSI</a:t>
            </a:r>
          </a:p>
          <a:p>
            <a:pPr lvl="1"/>
            <a:r>
              <a:rPr lang="en-US" dirty="0" smtClean="0"/>
              <a:t>Solution:</a:t>
            </a:r>
          </a:p>
          <a:p>
            <a:pPr lvl="2"/>
            <a:r>
              <a:rPr lang="en-US" altLang="zh-CN" dirty="0"/>
              <a:t>one state machine per </a:t>
            </a:r>
            <a:r>
              <a:rPr lang="en-US" altLang="zh-CN" dirty="0" smtClean="0"/>
              <a:t>object supporting only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-prewrite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/>
              <a:t>operation</a:t>
            </a:r>
            <a:endParaRPr lang="en-US" altLang="zh-CN" dirty="0"/>
          </a:p>
          <a:p>
            <a:pPr lvl="1"/>
            <a:r>
              <a:rPr lang="en-US" altLang="zh-CN" dirty="0" smtClean="0"/>
              <a:t>Connection to NMSI:</a:t>
            </a:r>
          </a:p>
          <a:p>
            <a:pPr lvl="2"/>
            <a:r>
              <a:rPr lang="en-US" altLang="zh-CN" dirty="0" smtClean="0"/>
              <a:t>possible of having long fork</a:t>
            </a:r>
          </a:p>
          <a:p>
            <a:pPr lvl="1"/>
            <a:r>
              <a:rPr lang="en-US" dirty="0" smtClean="0"/>
              <a:t>Deadlock Resolution</a:t>
            </a:r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eadlocks are replicated across different data centers</a:t>
            </a:r>
          </a:p>
          <a:p>
            <a:pPr lvl="2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edge-chasing can be employed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65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isolation?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ACID</a:t>
            </a:r>
            <a:endParaRPr lang="en-US" dirty="0" smtClean="0"/>
          </a:p>
          <a:p>
            <a:r>
              <a:rPr lang="en-US" dirty="0" smtClean="0"/>
              <a:t>In database systems, isolation determines how transaction integrity is visible to other users or systems.</a:t>
            </a:r>
          </a:p>
          <a:p>
            <a:r>
              <a:rPr lang="en-US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isolation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concurrency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might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encounter(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Read).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isolation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/>
              <a:t> </a:t>
            </a:r>
            <a:r>
              <a:rPr lang="en-US" altLang="zh-CN" dirty="0" smtClean="0"/>
              <a:t>opposites.</a:t>
            </a:r>
          </a:p>
          <a:p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55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Blotter Geo-replication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199"/>
            <a:ext cx="8153400" cy="484520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Paxos</a:t>
            </a:r>
            <a:r>
              <a:rPr lang="en-US" altLang="zh-CN" dirty="0" smtClean="0"/>
              <a:t> with a single cross-data center round-trip</a:t>
            </a:r>
            <a:endParaRPr lang="en-US" altLang="zh-CN" dirty="0"/>
          </a:p>
          <a:p>
            <a:pPr lvl="1"/>
            <a:r>
              <a:rPr lang="en-US" dirty="0" smtClean="0"/>
              <a:t>Goal:</a:t>
            </a:r>
            <a:endParaRPr lang="en-US" altLang="zh-CN" dirty="0" smtClean="0"/>
          </a:p>
          <a:p>
            <a:pPr lvl="2"/>
            <a:r>
              <a:rPr lang="en-US" altLang="zh-CN" dirty="0"/>
              <a:t>r</a:t>
            </a:r>
            <a:r>
              <a:rPr lang="en-US" altLang="zh-CN" dirty="0" smtClean="0"/>
              <a:t>educe the cross data center steps to a single round-trip</a:t>
            </a:r>
          </a:p>
          <a:p>
            <a:pPr lvl="1"/>
            <a:r>
              <a:rPr lang="en-US" dirty="0" smtClean="0"/>
              <a:t>Solution:</a:t>
            </a:r>
          </a:p>
          <a:p>
            <a:pPr lvl="2"/>
            <a:r>
              <a:rPr lang="en-US" altLang="zh-CN" dirty="0" smtClean="0"/>
              <a:t>Multi-</a:t>
            </a:r>
            <a:r>
              <a:rPr lang="en-US" altLang="zh-CN" dirty="0" err="1" smtClean="0"/>
              <a:t>Paxos</a:t>
            </a:r>
            <a:r>
              <a:rPr lang="en-US" altLang="zh-CN" dirty="0" smtClean="0"/>
              <a:t>: client(TM) · </a:t>
            </a:r>
            <a:r>
              <a:rPr lang="en-US" altLang="zh-CN" dirty="0" err="1" smtClean="0"/>
              <a:t>Paxos</a:t>
            </a:r>
            <a:r>
              <a:rPr lang="en-US" altLang="zh-CN" dirty="0" smtClean="0"/>
              <a:t> leader</a:t>
            </a:r>
            <a:r>
              <a:rPr lang="en-US" altLang="zh-CN" dirty="0"/>
              <a:t> · </a:t>
            </a:r>
            <a:r>
              <a:rPr lang="en-US" altLang="zh-CN" dirty="0" smtClean="0"/>
              <a:t>replicas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onfigure </a:t>
            </a:r>
            <a:r>
              <a:rPr lang="en-US" altLang="zh-CN" dirty="0" err="1" smtClean="0"/>
              <a:t>Paxos</a:t>
            </a:r>
            <a:r>
              <a:rPr lang="en-US" altLang="zh-CN" dirty="0" smtClean="0"/>
              <a:t> to only tolerate one unplanned outage of a data center</a:t>
            </a:r>
          </a:p>
          <a:p>
            <a:pPr lvl="2"/>
            <a:r>
              <a:rPr lang="en-US" altLang="zh-CN" dirty="0"/>
              <a:t>p</a:t>
            </a:r>
            <a:r>
              <a:rPr lang="en-US" altLang="zh-CN" dirty="0" smtClean="0"/>
              <a:t>arameterize </a:t>
            </a:r>
            <a:r>
              <a:rPr lang="en-US" altLang="zh-CN" dirty="0" err="1" smtClean="0"/>
              <a:t>Paxos</a:t>
            </a:r>
            <a:r>
              <a:rPr lang="en-US" altLang="zh-CN" dirty="0" smtClean="0"/>
              <a:t> to use </a:t>
            </a:r>
            <a:r>
              <a:rPr lang="en-US" altLang="zh-CN" dirty="0"/>
              <a:t>read quorums </a:t>
            </a:r>
            <a:r>
              <a:rPr lang="en-US" altLang="zh-CN" dirty="0" smtClean="0"/>
              <a:t>of N-1 </a:t>
            </a:r>
            <a:r>
              <a:rPr lang="en-US" altLang="zh-CN" dirty="0"/>
              <a:t>and write quorums of 2 processes</a:t>
            </a:r>
          </a:p>
          <a:p>
            <a:pPr lvl="1"/>
            <a:r>
              <a:rPr lang="en-US" altLang="zh-CN" dirty="0" smtClean="0"/>
              <a:t>Connection to NMSI:</a:t>
            </a:r>
          </a:p>
          <a:p>
            <a:pPr lvl="2"/>
            <a:r>
              <a:rPr lang="en-US" dirty="0" smtClean="0"/>
              <a:t>NMSI allows using </a:t>
            </a:r>
            <a:r>
              <a:rPr lang="en-US" dirty="0"/>
              <a:t>asymmetric quorums </a:t>
            </a:r>
            <a:r>
              <a:rPr lang="en-US" dirty="0" smtClean="0"/>
              <a:t>and optimize </a:t>
            </a:r>
            <a:r>
              <a:rPr lang="en-US" dirty="0"/>
              <a:t>the location of the </a:t>
            </a:r>
            <a:r>
              <a:rPr lang="en-US" dirty="0" err="1"/>
              <a:t>Paxos</a:t>
            </a:r>
            <a:r>
              <a:rPr lang="en-US" dirty="0"/>
              <a:t> leader per-object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47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Benchmark &amp; Workloads:</a:t>
            </a:r>
          </a:p>
          <a:p>
            <a:pPr lvl="1"/>
            <a:r>
              <a:rPr lang="en-US" dirty="0" err="1" smtClean="0"/>
              <a:t>Microbenchmark</a:t>
            </a:r>
            <a:r>
              <a:rPr lang="en-US" dirty="0" smtClean="0"/>
              <a:t> for latency and throughput</a:t>
            </a:r>
          </a:p>
          <a:p>
            <a:pPr lvl="1"/>
            <a:r>
              <a:rPr lang="en-US" dirty="0" err="1" smtClean="0"/>
              <a:t>RUBiS</a:t>
            </a:r>
            <a:r>
              <a:rPr lang="en-US" dirty="0" smtClean="0"/>
              <a:t> benchmark to key-value store</a:t>
            </a:r>
          </a:p>
          <a:p>
            <a:pPr lvl="1"/>
            <a:r>
              <a:rPr lang="en-US" dirty="0" smtClean="0"/>
              <a:t>Social networking workload</a:t>
            </a:r>
          </a:p>
          <a:p>
            <a:r>
              <a:rPr lang="en-US" dirty="0" smtClean="0"/>
              <a:t>Setup	</a:t>
            </a:r>
          </a:p>
          <a:p>
            <a:pPr lvl="1"/>
            <a:r>
              <a:rPr lang="en-US" dirty="0" smtClean="0"/>
              <a:t>DCs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Ireland(EU), Virginia(US-E), California(US-E)</a:t>
            </a:r>
          </a:p>
          <a:p>
            <a:pPr lvl="1"/>
            <a:r>
              <a:rPr lang="en-US" dirty="0" smtClean="0"/>
              <a:t>Virtual machines: 4 of server cluster + 4 clients</a:t>
            </a:r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Blo</a:t>
            </a:r>
            <a:r>
              <a:rPr lang="en-US" altLang="zh-CN" dirty="0" smtClean="0"/>
              <a:t>tter · Cassandra </a:t>
            </a:r>
            <a:r>
              <a:rPr lang="en-US" altLang="zh-CN" dirty="0"/>
              <a:t>· </a:t>
            </a:r>
            <a:r>
              <a:rPr lang="en-US" altLang="zh-CN" dirty="0" smtClean="0"/>
              <a:t>Spanner’s 2PL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68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RUBiS</a:t>
            </a:r>
            <a:endParaRPr lang="en-US" altLang="zh-CN" dirty="0" smtClean="0"/>
          </a:p>
          <a:p>
            <a:pPr lvl="1"/>
            <a:r>
              <a:rPr lang="en-US" altLang="zh-CN" dirty="0" err="1"/>
              <a:t>a</a:t>
            </a:r>
            <a:r>
              <a:rPr lang="en-US" altLang="zh-CN" dirty="0" err="1" smtClean="0"/>
              <a:t>dditionaly</a:t>
            </a:r>
            <a:r>
              <a:rPr lang="en-US" altLang="zh-CN" dirty="0" smtClean="0"/>
              <a:t> store index and foreign key data </a:t>
            </a:r>
          </a:p>
          <a:p>
            <a:pPr lvl="1"/>
            <a:r>
              <a:rPr lang="en-US" dirty="0" smtClean="0"/>
              <a:t>85% read-only + 15% read-write</a:t>
            </a:r>
          </a:p>
          <a:p>
            <a:pPr lvl="1"/>
            <a:r>
              <a:rPr lang="en-US" dirty="0" smtClean="0"/>
              <a:t>initially load with 10,000 users, 1,000 old items and 32,667 active items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32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3511013"/>
            <a:ext cx="3902927" cy="33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73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52572" cy="4495800"/>
          </a:xfrm>
        </p:spPr>
        <p:txBody>
          <a:bodyPr/>
          <a:lstStyle/>
          <a:p>
            <a:r>
              <a:rPr lang="en-US" altLang="zh-CN" dirty="0" smtClean="0"/>
              <a:t>Microblogging</a:t>
            </a:r>
          </a:p>
          <a:p>
            <a:pPr lvl="1"/>
            <a:r>
              <a:rPr lang="en-US" dirty="0" smtClean="0"/>
              <a:t>85% read-timeline + 10% post-tweet </a:t>
            </a:r>
            <a:r>
              <a:rPr lang="en-US" altLang="zh-CN" dirty="0" smtClean="0"/>
              <a:t>+ 5% follow-user</a:t>
            </a:r>
            <a:endParaRPr lang="en-US" dirty="0" smtClean="0"/>
          </a:p>
          <a:p>
            <a:pPr lvl="1"/>
            <a:r>
              <a:rPr lang="en-US" dirty="0" smtClean="0"/>
              <a:t>initially load with 100,000 users, each has an average of 6 followers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08719E-9F6E-4770-B2EB-20930F648BBE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33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629" y="3471862"/>
            <a:ext cx="4008371" cy="32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93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Summary and </a:t>
            </a:r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34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22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Summary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531352" cy="50577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Blotter uses NMSI to improve the performance of geo-replicated transactional systems with proposed new concurrency control protocols mainly in two ways :</a:t>
            </a:r>
          </a:p>
          <a:p>
            <a:pPr lvl="1"/>
            <a:r>
              <a:rPr lang="en-US" altLang="zh-CN" dirty="0" smtClean="0"/>
              <a:t>reduce coordinate demands</a:t>
            </a:r>
          </a:p>
          <a:p>
            <a:pPr lvl="1"/>
            <a:r>
              <a:rPr lang="en-US" altLang="zh-CN" dirty="0" smtClean="0"/>
              <a:t>limit replica communication times</a:t>
            </a:r>
          </a:p>
          <a:p>
            <a:r>
              <a:rPr lang="en-US" altLang="zh-CN" dirty="0" smtClean="0"/>
              <a:t>Limitation still exists 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onfiguration of </a:t>
            </a:r>
            <a:r>
              <a:rPr lang="en-US" altLang="zh-CN" dirty="0" err="1" smtClean="0"/>
              <a:t>Paxos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60D32BA-2227-4EAC-9A7F-FD4F1506CC50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97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Snapshot </a:t>
            </a:r>
            <a:r>
              <a:rPr lang="en-US" altLang="zh-CN" dirty="0"/>
              <a:t>Isolation </a:t>
            </a:r>
            <a:r>
              <a:rPr lang="en-US" altLang="zh-CN" dirty="0" smtClean="0"/>
              <a:t>Spectrum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36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5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 Isolation </a:t>
            </a:r>
            <a:r>
              <a:rPr lang="en-US" altLang="zh-CN" dirty="0"/>
              <a:t>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en-US" dirty="0" smtClean="0"/>
              <a:t>05-</a:t>
            </a:r>
            <a:r>
              <a:rPr lang="en-US" altLang="zh-CN" dirty="0" smtClean="0"/>
              <a:t>GSI(Generalized Snapshot Isolation)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llows transaction to read from older snapshots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dirty="0" smtClean="0"/>
              <a:t>11-PSI(Parallel Snapshot Isolation)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non-monotonic variant of SI allowing long fork</a:t>
            </a:r>
          </a:p>
          <a:p>
            <a:r>
              <a:rPr lang="en-US" dirty="0" smtClean="0"/>
              <a:t>13</a:t>
            </a:r>
            <a:r>
              <a:rPr lang="en-US" altLang="zh-CN" dirty="0" smtClean="0"/>
              <a:t>-NMSI(Non-Monotonic Snapshot Isolation)</a:t>
            </a:r>
          </a:p>
          <a:p>
            <a:pPr lvl="1"/>
            <a:r>
              <a:rPr lang="en-US" altLang="zh-CN" dirty="0" smtClean="0"/>
              <a:t>first used in Jessy which focus on partial replication settings</a:t>
            </a:r>
          </a:p>
          <a:p>
            <a:r>
              <a:rPr lang="en-US" altLang="zh-CN" dirty="0" smtClean="0"/>
              <a:t>13-Serializable 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eplica commit</a:t>
            </a:r>
            <a:r>
              <a:rPr lang="en-US" altLang="zh-CN" smtClean="0"/>
              <a:t>, etc.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D4435C5-5AEA-4359-A93B-B3E5256D19B3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19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6219" y="1596483"/>
            <a:ext cx="6477000" cy="1828800"/>
          </a:xfrm>
        </p:spPr>
        <p:txBody>
          <a:bodyPr/>
          <a:lstStyle/>
          <a:p>
            <a:r>
              <a:rPr lang="en-US" altLang="zh-CN" dirty="0" smtClean="0"/>
              <a:t>THANKS FOR LISTENING !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Blotter: Low Latency Transactions</a:t>
            </a:r>
            <a:br>
              <a:rPr lang="en-US" altLang="zh-CN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 Geo-Replicated Storage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FA17DD03-7FE4-4644-8B08-AEAAD3C985E9}" type="datetime1">
              <a:rPr lang="en-US" altLang="zh-CN" smtClean="0"/>
              <a:t>11/22/2017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38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Anomaly define Isolation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en-US" altLang="zh-CN" sz="2600" dirty="0" smtClean="0"/>
              <a:t>w1(x</a:t>
            </a:r>
            <a:r>
              <a:rPr lang="en-US" altLang="zh-CN" sz="2600" dirty="0"/>
              <a:t>)…w2(x)...(a1 OR c1)             </a:t>
            </a:r>
            <a:r>
              <a:rPr lang="en-US" altLang="zh-CN" sz="2600" dirty="0" smtClean="0"/>
              <a:t>             (</a:t>
            </a:r>
            <a:r>
              <a:rPr lang="en-US" altLang="zh-CN" sz="2600" dirty="0"/>
              <a:t>Dirty Write)</a:t>
            </a:r>
          </a:p>
          <a:p>
            <a:r>
              <a:rPr lang="en-US" altLang="zh-CN" sz="2600" dirty="0" smtClean="0"/>
              <a:t>w1(x</a:t>
            </a:r>
            <a:r>
              <a:rPr lang="en-US" altLang="zh-CN" sz="2600" dirty="0"/>
              <a:t>)…r2(x)...(a1 OR c1)             </a:t>
            </a:r>
            <a:r>
              <a:rPr lang="en-US" altLang="zh-CN" sz="2600" dirty="0" smtClean="0"/>
              <a:t>              (</a:t>
            </a:r>
            <a:r>
              <a:rPr lang="en-US" altLang="zh-CN" sz="2600" dirty="0"/>
              <a:t>Dirty Read)</a:t>
            </a:r>
          </a:p>
          <a:p>
            <a:r>
              <a:rPr lang="en-US" altLang="zh-CN" sz="2600" dirty="0" smtClean="0"/>
              <a:t>r1(x</a:t>
            </a:r>
            <a:r>
              <a:rPr lang="en-US" altLang="zh-CN" sz="2600" dirty="0"/>
              <a:t>)…w2(x)...(a1 OR c1)          </a:t>
            </a:r>
            <a:r>
              <a:rPr lang="en-US" altLang="zh-CN" sz="2600" dirty="0" smtClean="0"/>
              <a:t>                 (</a:t>
            </a:r>
            <a:r>
              <a:rPr lang="en-US" altLang="zh-CN" sz="2600" dirty="0"/>
              <a:t>Fuzzy Read)</a:t>
            </a:r>
          </a:p>
          <a:p>
            <a:r>
              <a:rPr lang="en-US" altLang="zh-CN" sz="2600" dirty="0" smtClean="0"/>
              <a:t>r1(P</a:t>
            </a:r>
            <a:r>
              <a:rPr lang="en-US" altLang="zh-CN" sz="2600" dirty="0"/>
              <a:t>)…w2(y in P)...(a1 OR c1)       </a:t>
            </a:r>
            <a:r>
              <a:rPr lang="en-US" altLang="zh-CN" sz="2600" dirty="0" smtClean="0"/>
              <a:t>              (</a:t>
            </a:r>
            <a:r>
              <a:rPr lang="en-US" altLang="zh-CN" sz="2600" dirty="0"/>
              <a:t>Phantom</a:t>
            </a:r>
            <a:r>
              <a:rPr lang="en-US" altLang="zh-CN" sz="2600" dirty="0" smtClean="0"/>
              <a:t>)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CN" dirty="0" smtClean="0"/>
              <a:t>r1(x</a:t>
            </a:r>
            <a:r>
              <a:rPr lang="en-US" altLang="zh-CN" dirty="0"/>
              <a:t>)...w2(x)...w1(x)... c1               </a:t>
            </a:r>
            <a:r>
              <a:rPr lang="en-US" altLang="zh-CN" dirty="0" smtClean="0"/>
              <a:t>              (</a:t>
            </a:r>
            <a:r>
              <a:rPr lang="en-US" altLang="zh-CN" dirty="0"/>
              <a:t>Lost Update</a:t>
            </a:r>
            <a:r>
              <a:rPr lang="en-US" altLang="zh-CN" dirty="0" smtClean="0"/>
              <a:t>)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CN" dirty="0" smtClean="0"/>
              <a:t>r1(x</a:t>
            </a:r>
            <a:r>
              <a:rPr lang="en-US" altLang="zh-CN" dirty="0"/>
              <a:t>)...w2(x)...w2(y)...c2...r1(y)...(c1 </a:t>
            </a:r>
            <a:r>
              <a:rPr lang="en-US" altLang="zh-CN" dirty="0" smtClean="0"/>
              <a:t>OR </a:t>
            </a:r>
            <a:r>
              <a:rPr lang="en-US" altLang="zh-CN" dirty="0"/>
              <a:t>a1</a:t>
            </a:r>
            <a:r>
              <a:rPr lang="en-US" altLang="zh-CN" dirty="0" smtClean="0"/>
              <a:t>)  (</a:t>
            </a:r>
            <a:r>
              <a:rPr lang="en-US" altLang="zh-CN" dirty="0"/>
              <a:t>Read Skew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CN" dirty="0" smtClean="0"/>
              <a:t>r1(x</a:t>
            </a:r>
            <a:r>
              <a:rPr lang="en-US" altLang="zh-CN" dirty="0"/>
              <a:t>)...r2(y)...w2(x)...w1(y)...(c1 </a:t>
            </a:r>
            <a:r>
              <a:rPr lang="en-US" altLang="zh-CN" dirty="0" smtClean="0"/>
              <a:t>AND c2)      (</a:t>
            </a:r>
            <a:r>
              <a:rPr lang="en-US" altLang="zh-CN" dirty="0"/>
              <a:t>Write Skew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D4435C5-5AEA-4359-A93B-B3E5256D19B3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58699"/>
            <a:ext cx="8150352" cy="18273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2648" y="935854"/>
            <a:ext cx="467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1995 </a:t>
            </a:r>
            <a: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A Critique of ANSI SQL Isolation Levels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Snapshot Isolation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11/22/2017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3" y="2656855"/>
            <a:ext cx="8497700" cy="359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6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Each transaction </a:t>
            </a:r>
            <a:r>
              <a:rPr lang="en-US" altLang="zh-CN" dirty="0" smtClean="0"/>
              <a:t>reads data </a:t>
            </a:r>
            <a:r>
              <a:rPr lang="en-US" altLang="zh-CN" dirty="0"/>
              <a:t>from a snapshot of the (committed) data as of </a:t>
            </a:r>
            <a:r>
              <a:rPr lang="en-US" altLang="zh-CN" dirty="0" smtClean="0"/>
              <a:t>the time </a:t>
            </a:r>
            <a:r>
              <a:rPr lang="en-US" altLang="zh-CN" dirty="0"/>
              <a:t>the transaction started, called its </a:t>
            </a:r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Start-Timestamp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 transaction running in Snapshot Isolation is </a:t>
            </a:r>
            <a:r>
              <a:rPr lang="en-US" altLang="zh-CN" dirty="0" smtClean="0"/>
              <a:t>never blocked </a:t>
            </a:r>
            <a:r>
              <a:rPr lang="en-US" altLang="zh-CN" dirty="0"/>
              <a:t>attempting a read as long as the snapshot data </a:t>
            </a:r>
            <a:r>
              <a:rPr lang="en-US" altLang="zh-CN" dirty="0" smtClean="0"/>
              <a:t>from its </a:t>
            </a:r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Start-Timestamp</a:t>
            </a:r>
            <a:r>
              <a:rPr lang="en-US" altLang="zh-CN" dirty="0"/>
              <a:t> can be maintained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</a:t>
            </a:r>
            <a:r>
              <a:rPr lang="en-US" altLang="zh-CN" dirty="0" smtClean="0"/>
              <a:t>transaction's writes </a:t>
            </a:r>
            <a:r>
              <a:rPr lang="en-US" altLang="zh-CN" dirty="0"/>
              <a:t>(updates, inserts, and deletes) will also be reflected </a:t>
            </a:r>
            <a:r>
              <a:rPr lang="en-US" altLang="zh-CN" dirty="0" smtClean="0"/>
              <a:t>in this </a:t>
            </a:r>
            <a:r>
              <a:rPr lang="en-US" altLang="zh-CN" dirty="0"/>
              <a:t>snapshot, to be read again if the transaction </a:t>
            </a:r>
            <a:r>
              <a:rPr lang="en-US" altLang="zh-CN" dirty="0" smtClean="0"/>
              <a:t>accesses (i.e</a:t>
            </a:r>
            <a:r>
              <a:rPr lang="en-US" altLang="zh-CN" dirty="0"/>
              <a:t>., reads or updates) the data a second time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Updates </a:t>
            </a:r>
            <a:r>
              <a:rPr lang="en-US" altLang="zh-CN" dirty="0" smtClean="0"/>
              <a:t>by other </a:t>
            </a:r>
            <a:r>
              <a:rPr lang="en-US" altLang="zh-CN" dirty="0"/>
              <a:t>transactions active after the transaction </a:t>
            </a:r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Start-Timestamp </a:t>
            </a:r>
            <a:r>
              <a:rPr lang="en-US" altLang="zh-CN" dirty="0"/>
              <a:t>are invisible to the transaction.</a:t>
            </a:r>
          </a:p>
          <a:p>
            <a:pPr lvl="1"/>
            <a:endParaRPr lang="en-US" altLang="zh-CN" dirty="0"/>
          </a:p>
          <a:p>
            <a:pPr lvl="1"/>
            <a:endParaRPr 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D4435C5-5AEA-4359-A93B-B3E5256D19B3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373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en-US" altLang="zh-CN" dirty="0"/>
              <a:t>When the transaction T1 is ready to commit, it gets </a:t>
            </a:r>
            <a:r>
              <a:rPr lang="en-US" altLang="zh-CN" dirty="0" smtClean="0"/>
              <a:t>a </a:t>
            </a:r>
            <a:r>
              <a:rPr lang="en-US" altLang="zh-CN" sz="27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Commit-Timestamp</a:t>
            </a:r>
            <a:r>
              <a:rPr lang="en-US" altLang="zh-CN" dirty="0"/>
              <a:t>, which is larger than any existing </a:t>
            </a:r>
            <a:r>
              <a:rPr lang="en-US" altLang="zh-CN" sz="27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Start-Timestamp </a:t>
            </a:r>
            <a:r>
              <a:rPr lang="en-US" altLang="zh-CN" dirty="0"/>
              <a:t>or </a:t>
            </a:r>
            <a:r>
              <a:rPr lang="en-US" altLang="zh-CN" sz="27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Commit-Timestamp</a:t>
            </a:r>
            <a:r>
              <a:rPr lang="en-US" altLang="zh-CN" dirty="0" smtClean="0"/>
              <a:t>.</a:t>
            </a:r>
          </a:p>
          <a:p>
            <a:r>
              <a:rPr lang="en-US" sz="27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First-committer </a:t>
            </a:r>
            <a:r>
              <a:rPr lang="en-US" sz="27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wins </a:t>
            </a:r>
            <a:r>
              <a:rPr lang="en-US" sz="2000" dirty="0"/>
              <a:t>(</a:t>
            </a:r>
            <a:r>
              <a:rPr lang="en-US" altLang="zh-CN" sz="2000" dirty="0" smtClean="0"/>
              <a:t>a feature)</a:t>
            </a:r>
          </a:p>
          <a:p>
            <a:pPr lvl="1"/>
            <a:r>
              <a:rPr lang="en-US" altLang="zh-CN" sz="2400" dirty="0"/>
              <a:t>The transaction </a:t>
            </a:r>
            <a:r>
              <a:rPr lang="en-US" altLang="zh-CN" sz="2400" dirty="0" smtClean="0"/>
              <a:t>successfully commits </a:t>
            </a:r>
            <a:r>
              <a:rPr lang="en-US" altLang="zh-CN" sz="2400" dirty="0"/>
              <a:t>only if no other transaction T2 with </a:t>
            </a:r>
            <a:r>
              <a:rPr lang="en-US" altLang="zh-CN" sz="2400" dirty="0" smtClean="0"/>
              <a:t>a </a:t>
            </a:r>
            <a:r>
              <a:rPr lang="en-US" altLang="zh-CN" sz="24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Commit-Timestamp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in T1’s execution interval [</a:t>
            </a:r>
            <a:r>
              <a:rPr lang="en-US" altLang="zh-CN" sz="24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Start-Timestamp, Commit-Timestamp</a:t>
            </a:r>
            <a:r>
              <a:rPr lang="en-US" altLang="zh-CN" sz="2400" dirty="0"/>
              <a:t>] wrote data that T1 </a:t>
            </a:r>
            <a:r>
              <a:rPr lang="en-US" altLang="zh-CN" sz="2400" dirty="0" smtClean="0"/>
              <a:t>also wrote</a:t>
            </a:r>
            <a:r>
              <a:rPr lang="en-US" altLang="zh-CN" sz="2400" dirty="0"/>
              <a:t>. Otherwise, T1 will abort.</a:t>
            </a:r>
            <a:endParaRPr lang="en-US" altLang="zh-CN" sz="2400" dirty="0" smtClean="0"/>
          </a:p>
          <a:p>
            <a:r>
              <a:rPr lang="en-US" dirty="0"/>
              <a:t>Snapshot Isolation is a multi-version (MV) </a:t>
            </a:r>
            <a:r>
              <a:rPr lang="en-US" dirty="0" smtClean="0"/>
              <a:t>method.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00AFA6C-EA9D-40C9-A11A-6E4F373057A4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96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 Isolation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50577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altLang="zh-CN" sz="2200" b="1" dirty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H1: </a:t>
                </a:r>
                <a:r>
                  <a:rPr lang="pt-BR" altLang="zh-CN" sz="22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r1(x=50) w1(x=10) </a:t>
                </a:r>
                <a:r>
                  <a:rPr lang="pt-BR" altLang="zh-CN" sz="2200" b="1" dirty="0">
                    <a:ln w="1905"/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r2(x=10) r2(y=50) c2 </a:t>
                </a:r>
                <a:r>
                  <a:rPr lang="pt-BR" altLang="zh-CN" sz="22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r1(y=50) w1(y=90) </a:t>
                </a:r>
                <a:r>
                  <a:rPr lang="pt-BR" altLang="zh-CN" sz="2200" b="1" dirty="0" smtClean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c1</a:t>
                </a:r>
                <a:endParaRPr lang="en-US" sz="2200" dirty="0" smtClean="0"/>
              </a:p>
              <a:p>
                <a:r>
                  <a:rPr lang="en-US" dirty="0" smtClean="0"/>
                  <a:t>Reconsider H1 as a multi-valued one:</a:t>
                </a:r>
              </a:p>
              <a:p>
                <a:pPr marL="0" indent="0">
                  <a:buNone/>
                </a:pPr>
                <a:r>
                  <a:rPr lang="pt-BR" altLang="zh-CN" sz="2000" b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H1.SI: </a:t>
                </a:r>
                <a:r>
                  <a:rPr lang="pt-BR" altLang="zh-CN" sz="20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r1(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1" i="1" dirty="0">
                            <a:ln w="1905"/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n w="1905"/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ln w="1905"/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BR" altLang="zh-CN" sz="20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=50) w1(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1" i="1" dirty="0">
                            <a:ln w="1905"/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n w="1905"/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ln w="1905"/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altLang="zh-CN" sz="20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=10) </a:t>
                </a:r>
                <a:r>
                  <a:rPr lang="pt-BR" altLang="zh-CN" sz="2000" b="1" dirty="0">
                    <a:ln w="1905"/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r2(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1" i="1">
                            <a:ln w="1905"/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n w="1905"/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ln w="1905"/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BR" altLang="zh-CN" sz="2000" b="1" dirty="0">
                    <a:ln w="1905"/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=50) r2(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1" i="1">
                            <a:ln w="1905"/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n w="1905"/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>
                            <a:ln w="1905"/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BR" altLang="zh-CN" sz="2000" b="1" dirty="0">
                    <a:ln w="1905"/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=50) c2 </a:t>
                </a:r>
                <a:r>
                  <a:rPr lang="pt-BR" altLang="zh-CN" sz="20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r1(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1" i="1" dirty="0">
                            <a:ln w="1905"/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n w="1905"/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dirty="0">
                            <a:ln w="1905"/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BR" altLang="zh-CN" sz="20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=50) w1(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1" i="1" dirty="0">
                            <a:ln w="1905"/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n w="1905"/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dirty="0">
                            <a:ln w="1905"/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altLang="zh-CN" sz="20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=90) </a:t>
                </a:r>
                <a:r>
                  <a:rPr lang="pt-BR" altLang="zh-CN" sz="2000" b="1" dirty="0" smtClean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c1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serializable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can map to the </a:t>
                </a:r>
                <a:r>
                  <a:rPr lang="en-US" dirty="0" err="1" smtClean="0"/>
                  <a:t>serializable</a:t>
                </a:r>
                <a:r>
                  <a:rPr lang="en-US" dirty="0" smtClean="0"/>
                  <a:t> single-valued(</a:t>
                </a:r>
                <a:r>
                  <a:rPr lang="en-US" dirty="0" err="1" smtClean="0"/>
                  <a:t>SV</a:t>
                </a:r>
                <a:r>
                  <a:rPr lang="en-US" dirty="0" smtClean="0"/>
                  <a:t>) history  </a:t>
                </a:r>
              </a:p>
              <a:p>
                <a:pPr marL="0" indent="0">
                  <a:buNone/>
                </a:pPr>
                <a:r>
                  <a:rPr lang="pt-BR" altLang="zh-CN" sz="2000" b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H1.SI.SV: </a:t>
                </a:r>
                <a:r>
                  <a:rPr lang="pt-BR" altLang="zh-CN" sz="2000" b="1" dirty="0" smtClean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r1(x=50</a:t>
                </a:r>
                <a:r>
                  <a:rPr lang="pt-BR" altLang="zh-CN" sz="20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) </a:t>
                </a:r>
                <a:r>
                  <a:rPr lang="pt-BR" altLang="zh-CN" sz="2000" b="1" dirty="0" smtClean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r1(y=50</a:t>
                </a:r>
                <a:r>
                  <a:rPr lang="pt-BR" altLang="zh-CN" sz="20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)</a:t>
                </a:r>
                <a:r>
                  <a:rPr lang="pt-BR" altLang="zh-CN" sz="2000" b="1" dirty="0">
                    <a:ln w="1905"/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 </a:t>
                </a:r>
                <a:r>
                  <a:rPr lang="pt-BR" altLang="zh-CN" sz="2000" b="1" dirty="0" smtClean="0">
                    <a:ln w="1905"/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r2(x=50</a:t>
                </a:r>
                <a:r>
                  <a:rPr lang="pt-BR" altLang="zh-CN" sz="2000" b="1" dirty="0">
                    <a:ln w="1905"/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) </a:t>
                </a:r>
                <a:r>
                  <a:rPr lang="pt-BR" altLang="zh-CN" sz="2000" b="1" dirty="0" smtClean="0">
                    <a:ln w="1905"/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r2(y=50</a:t>
                </a:r>
                <a:r>
                  <a:rPr lang="pt-BR" altLang="zh-CN" sz="2000" b="1" dirty="0">
                    <a:ln w="1905"/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) c2</a:t>
                </a:r>
                <a:r>
                  <a:rPr lang="pt-BR" altLang="zh-CN" sz="20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 </a:t>
                </a:r>
                <a:r>
                  <a:rPr lang="pt-BR" altLang="zh-CN" sz="2000" b="1" dirty="0" smtClean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w1(x=10</a:t>
                </a:r>
                <a:r>
                  <a:rPr lang="pt-BR" altLang="zh-CN" sz="20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) </a:t>
                </a:r>
                <a:r>
                  <a:rPr lang="pt-BR" altLang="zh-CN" sz="2000" b="1" dirty="0" smtClean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w1(y=90</a:t>
                </a:r>
                <a:r>
                  <a:rPr lang="pt-BR" altLang="zh-CN" sz="20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) c1</a:t>
                </a:r>
                <a:endParaRPr lang="en-US" altLang="zh-CN" sz="2000" dirty="0"/>
              </a:p>
              <a:p>
                <a:r>
                  <a:rPr lang="en-US" dirty="0" smtClean="0"/>
                  <a:t>Snapshot Isolation is non-</a:t>
                </a:r>
                <a:r>
                  <a:rPr lang="en-US" dirty="0" err="1" smtClean="0"/>
                  <a:t>serializable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pt-BR" altLang="zh-CN" sz="2200" b="1" dirty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H5: </a:t>
                </a:r>
                <a:r>
                  <a:rPr lang="pt-BR" altLang="zh-CN" sz="22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r1(x=50) r1(y=50)</a:t>
                </a:r>
                <a:r>
                  <a:rPr lang="pt-BR" altLang="zh-CN" sz="2200" b="1" dirty="0">
                    <a:ln w="1905"/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 r2(x=50) r2(y=50) </a:t>
                </a:r>
                <a:r>
                  <a:rPr lang="pt-BR" altLang="zh-CN" sz="22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w1(</a:t>
                </a:r>
                <a:r>
                  <a:rPr lang="en-US" altLang="zh-CN" sz="22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y</a:t>
                </a:r>
                <a:r>
                  <a:rPr lang="pt-BR" altLang="zh-CN" sz="22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=-40) </a:t>
                </a:r>
                <a:r>
                  <a:rPr lang="pt-BR" altLang="zh-CN" sz="2200" b="1" dirty="0">
                    <a:ln w="1905"/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w2(x=-40) </a:t>
                </a:r>
                <a:r>
                  <a:rPr lang="pt-BR" altLang="zh-CN" sz="22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c1</a:t>
                </a:r>
                <a:r>
                  <a:rPr lang="pt-BR" altLang="zh-CN" sz="2200" b="1" dirty="0">
                    <a:ln w="1905"/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 c2</a:t>
                </a:r>
                <a:r>
                  <a:rPr lang="pt-BR" altLang="zh-CN" sz="2200" b="1" dirty="0">
                    <a:ln w="1905"/>
                    <a:solidFill>
                      <a:schemeClr val="accent2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entury Gothic"/>
                    <a:cs typeface="Century Gothic"/>
                  </a:rPr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non-</a:t>
                </a:r>
                <a:r>
                  <a:rPr lang="en-US" dirty="0" err="1" smtClean="0"/>
                  <a:t>serializable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violate some constraint like x+y</a:t>
                </a:r>
                <a:r>
                  <a:rPr lang="en-US" altLang="zh-CN" dirty="0" smtClean="0"/>
                  <a:t>〉0</a:t>
                </a:r>
                <a:r>
                  <a:rPr lang="en-US" dirty="0" smtClean="0"/>
                  <a:t> if there is any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5057775"/>
              </a:xfrm>
              <a:blipFill rotWithShape="0">
                <a:blip r:embed="rId3"/>
                <a:stretch>
                  <a:fillRect l="-823" t="-1325" r="-2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21D3A9C-AB85-4DAF-93B8-7951AA5C1F26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201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 Isolation </a:t>
            </a:r>
            <a:r>
              <a:rPr lang="en-US" altLang="zh-CN" dirty="0" smtClean="0"/>
              <a:t>in partial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fr-FR" altLang="zh-CN" dirty="0" smtClean="0"/>
              <a:t>An 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</a:t>
            </a:r>
            <a:r>
              <a:rPr lang="en-US" altLang="zh-CN" dirty="0"/>
              <a:t>a transactional system obeys SI if, for any trace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an </a:t>
            </a:r>
            <a:r>
              <a:rPr lang="en-US" altLang="zh-CN" dirty="0"/>
              <a:t>execution of that system, there exists a partial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zh-CN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≺</a:t>
            </a:r>
            <a:r>
              <a:rPr lang="en-US" altLang="zh-CN" dirty="0" smtClean="0"/>
              <a:t> among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transactions </a:t>
            </a:r>
            <a:r>
              <a:rPr lang="en-US" altLang="zh-CN" dirty="0"/>
              <a:t>that obeys the following rules, for any pair of </a:t>
            </a:r>
            <a:r>
              <a:rPr lang="en-US" altLang="zh-CN" dirty="0" smtClean="0"/>
              <a:t>transactions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dirty="0"/>
              <a:t> in that trace: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dirty="0"/>
              <a:t> reads a value for object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dirty="0"/>
              <a:t> written by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/>
              <a:t>then</a:t>
            </a:r>
          </a:p>
          <a:p>
            <a:pPr marL="365760" lvl="1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≺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∄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/>
              <a:t>writing </a:t>
            </a:r>
            <a:r>
              <a:rPr lang="en-US" altLang="zh-CN" dirty="0"/>
              <a:t>to x :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≺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≺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dirty="0"/>
              <a:t> write to the same object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dirty="0"/>
              <a:t> then either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≺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≺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≺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/>
              <a:t>if and only if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/>
              <a:t>commits before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/>
              <a:t>begins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60536C2-68B2-42D0-8C77-C3F5ED54143C}" type="datetime1">
              <a:rPr lang="en-US" altLang="zh-CN" smtClean="0"/>
              <a:t>11/22/2017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28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17737</TotalTime>
  <Words>2045</Words>
  <Application>Microsoft Office PowerPoint</Application>
  <PresentationFormat>全屏显示(4:3)</PresentationFormat>
  <Paragraphs>399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华文仿宋</vt:lpstr>
      <vt:lpstr>华文新魏</vt:lpstr>
      <vt:lpstr>宋体</vt:lpstr>
      <vt:lpstr>Calibri</vt:lpstr>
      <vt:lpstr>Cambria Math</vt:lpstr>
      <vt:lpstr>Century Gothic</vt:lpstr>
      <vt:lpstr>Tw Cen MT</vt:lpstr>
      <vt:lpstr>Wingdings</vt:lpstr>
      <vt:lpstr>Wingdings 2</vt:lpstr>
      <vt:lpstr>Median</vt:lpstr>
      <vt:lpstr>Blotter: Low Latency Transactions for Geo-Replicated Storage              Henrique Moniz         João Leitão           Ricardo J. Dias3         Johannes Gehrke                                           WWW 2017</vt:lpstr>
      <vt:lpstr>Overview</vt:lpstr>
      <vt:lpstr>What is isolation? </vt:lpstr>
      <vt:lpstr>Anomaly define Isolation Levels</vt:lpstr>
      <vt:lpstr>Snapshot Isolation</vt:lpstr>
      <vt:lpstr>Snapshot Isolation</vt:lpstr>
      <vt:lpstr>Snapshot Isolation</vt:lpstr>
      <vt:lpstr>Snapshot Isolation</vt:lpstr>
      <vt:lpstr>Snapshot Isolation in partial order</vt:lpstr>
      <vt:lpstr>Snapshot Isolation in partial order</vt:lpstr>
      <vt:lpstr>Non-Monotonic Snapshot Isolation</vt:lpstr>
      <vt:lpstr>What is NMSI ? </vt:lpstr>
      <vt:lpstr>Weakened Snapshot Isolation</vt:lpstr>
      <vt:lpstr>NMSI in partial order</vt:lpstr>
      <vt:lpstr>Pros</vt:lpstr>
      <vt:lpstr>Cons</vt:lpstr>
      <vt:lpstr>Design of Blotter</vt:lpstr>
      <vt:lpstr>Overview</vt:lpstr>
      <vt:lpstr>System Model</vt:lpstr>
      <vt:lpstr>Architecture</vt:lpstr>
      <vt:lpstr>Single Data Center Protocol</vt:lpstr>
      <vt:lpstr>Single Data Center Protocol--overview </vt:lpstr>
      <vt:lpstr>Single Data Center Protocol--design </vt:lpstr>
      <vt:lpstr>Single Data Center Protocol -- DM </vt:lpstr>
      <vt:lpstr>Single Data Center Protocol -- DM </vt:lpstr>
      <vt:lpstr>Single Data Center Protocol -- DM </vt:lpstr>
      <vt:lpstr>Single Data Center Protocol – extend</vt:lpstr>
      <vt:lpstr>Blotter Geo-replication</vt:lpstr>
      <vt:lpstr>Blotter Geo-replication</vt:lpstr>
      <vt:lpstr>Blotter Geo-replication</vt:lpstr>
      <vt:lpstr>Evaluation</vt:lpstr>
      <vt:lpstr>Evaluation</vt:lpstr>
      <vt:lpstr>Evaluation</vt:lpstr>
      <vt:lpstr>Summary and Conclusion</vt:lpstr>
      <vt:lpstr>Summary and Conclusion</vt:lpstr>
      <vt:lpstr>Snapshot Isolation Spectrum</vt:lpstr>
      <vt:lpstr>Snapshot Isolation Spectrum</vt:lpstr>
      <vt:lpstr>THANKS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Bingo</dc:creator>
  <cp:lastModifiedBy>bing</cp:lastModifiedBy>
  <cp:revision>1292</cp:revision>
  <dcterms:created xsi:type="dcterms:W3CDTF">2015-12-14T05:02:51Z</dcterms:created>
  <dcterms:modified xsi:type="dcterms:W3CDTF">2017-11-22T02:27:15Z</dcterms:modified>
</cp:coreProperties>
</file>