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1783" r:id="rId3"/>
    <p:sldId id="1791" r:id="rId4"/>
    <p:sldId id="1782" r:id="rId5"/>
    <p:sldId id="1773" r:id="rId6"/>
    <p:sldId id="1789" r:id="rId7"/>
    <p:sldId id="1780" r:id="rId8"/>
    <p:sldId id="1768" r:id="rId9"/>
    <p:sldId id="1784" r:id="rId10"/>
    <p:sldId id="1767" r:id="rId11"/>
    <p:sldId id="1792" r:id="rId12"/>
    <p:sldId id="1775" r:id="rId13"/>
    <p:sldId id="1772" r:id="rId14"/>
    <p:sldId id="1769" r:id="rId15"/>
    <p:sldId id="1785" r:id="rId16"/>
    <p:sldId id="1788" r:id="rId17"/>
    <p:sldId id="1778" r:id="rId18"/>
    <p:sldId id="1786" r:id="rId19"/>
    <p:sldId id="1787" r:id="rId20"/>
    <p:sldId id="1793" r:id="rId21"/>
    <p:sldId id="1777" r:id="rId22"/>
  </p:sldIdLst>
  <p:sldSz cx="9144000" cy="6858000" type="screen4x3"/>
  <p:notesSz cx="7104063" cy="10234613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4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E0F7"/>
    <a:srgbClr val="BE6AAB"/>
    <a:srgbClr val="0000FF"/>
    <a:srgbClr val="33A5FF"/>
    <a:srgbClr val="92D050"/>
    <a:srgbClr val="CC6600"/>
    <a:srgbClr val="FFCC99"/>
    <a:srgbClr val="F0AB00"/>
    <a:srgbClr val="FFCC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9" autoAdjust="0"/>
    <p:restoredTop sz="79820" autoAdjust="0"/>
  </p:normalViewPr>
  <p:slideViewPr>
    <p:cSldViewPr>
      <p:cViewPr>
        <p:scale>
          <a:sx n="81" d="100"/>
          <a:sy n="81" d="100"/>
        </p:scale>
        <p:origin x="-1640" y="-80"/>
      </p:cViewPr>
      <p:guideLst>
        <p:guide orient="horz" pos="384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946"/>
    </p:cViewPr>
  </p:sorterViewPr>
  <p:notesViewPr>
    <p:cSldViewPr>
      <p:cViewPr>
        <p:scale>
          <a:sx n="90" d="100"/>
          <a:sy n="90" d="100"/>
        </p:scale>
        <p:origin x="-3654" y="-3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639" cy="512763"/>
          </a:xfrm>
          <a:prstGeom prst="rect">
            <a:avLst/>
          </a:prstGeom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36" y="1"/>
            <a:ext cx="3078639" cy="512763"/>
          </a:xfrm>
          <a:prstGeom prst="rect">
            <a:avLst/>
          </a:prstGeom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29F31BE-DC4C-4E00-B876-82DAF21828EB}" type="datetime1">
              <a:rPr lang="en-US" altLang="zh-CN"/>
              <a:pPr>
                <a:defRPr/>
              </a:pPr>
              <a:t>17/12/27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263"/>
            <a:ext cx="3078639" cy="512762"/>
          </a:xfrm>
          <a:prstGeom prst="rect">
            <a:avLst/>
          </a:prstGeom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36" y="9720263"/>
            <a:ext cx="3078639" cy="512762"/>
          </a:xfrm>
          <a:prstGeom prst="rect">
            <a:avLst/>
          </a:prstGeom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6B79FBD-33F1-44C9-BC85-1FE86E149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534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677" y="4862514"/>
            <a:ext cx="5680709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263"/>
            <a:ext cx="3078639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0263"/>
            <a:ext cx="3078639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31A611E-599A-498A-9402-23A102AB6B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96726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6%85%E7%BA%BF%E7%A8%8B%E6%8A%80%E6%9C%AF" TargetMode="External"/><Relationship Id="rId4" Type="http://schemas.openxmlformats.org/officeDocument/2006/relationships/hyperlink" Target="https://baike.baidu.com/item/%E5%A4%84%E7%90%86%E5%99%A8" TargetMode="External"/><Relationship Id="rId5" Type="http://schemas.openxmlformats.org/officeDocument/2006/relationships/hyperlink" Target="https://baike.baidu.com/item/%E5%B9%B6%E8%A1%8C%E8%AE%A1%E7%AE%97" TargetMode="External"/><Relationship Id="rId6" Type="http://schemas.openxmlformats.org/officeDocument/2006/relationships/hyperlink" Target="http://product.pconline.com.cn/itbk/diy/mb/1107/2474316.html" TargetMode="External"/><Relationship Id="rId7" Type="http://schemas.openxmlformats.org/officeDocument/2006/relationships/hyperlink" Target="https://www.baidu.com/s?wd=%E5%86%85%E5%AD%98%E6%8E%A7%E5%88%B6%E5%99%A8&amp;tn=44039180_cpr&amp;fenlei=mv6quAkxTZn0IZRqIHckPjm4nH00T1Y3nARdrHn1rj64nWwbPHR10ZwV5Hcvrjm3rH6sPfKWUMw85HfYnjn4nH6sgvPsT6KdThsqpZwYTjCEQLGCpyw9Uz4Bmy-bIi4WUvYETgN-TLwGUv3Erj03n1nkPjDLnHf4nj6snHTz" TargetMode="External"/><Relationship Id="rId8" Type="http://schemas.openxmlformats.org/officeDocument/2006/relationships/hyperlink" Target="https://www.baidu.com/s?wd=%E7%9B%B8%E4%BA%92%E7%8B%AC%E7%AB%8B&amp;tn=44039180_cpr&amp;fenlei=mv6quAkxTZn0IZRqIHckPjm4nH00T1Y3nARdrHn1rj64nWwbPHR10ZwV5Hcvrjm3rH6sPfKWUMw85HfYnjn4nH6sgvPsT6KdThsqpZwYTjCEQLGCpyw9Uz4Bmy-bIi4WUvYETgN-TLwGUv3Erj03n1nkPjDLnHf4nj6snHTz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7A6655D1-BEA6-4A16-AEAE-7450D0E922D5}" type="slidenum">
              <a:rPr lang="en-US" altLang="zh-CN" sz="1300" smtClean="0"/>
              <a:pPr eaLnBrk="1" hangingPunct="1"/>
              <a:t>1</a:t>
            </a:fld>
            <a:endParaRPr lang="en-US" altLang="zh-CN" sz="13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200" dirty="0" err="1" smtClean="0"/>
              <a:t>Mihnea</a:t>
            </a:r>
            <a:r>
              <a:rPr lang="en-US" altLang="zh-CN" sz="1200" dirty="0" smtClean="0"/>
              <a:t> Andrei:</a:t>
            </a:r>
            <a:r>
              <a:rPr lang="en-US" altLang="zh-CN" sz="1200" baseline="0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Technical Director at SAP.</a:t>
            </a:r>
          </a:p>
          <a:p>
            <a:pPr eaLnBrk="1" hangingPunct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Thomas is a software engineer working since 2005 in Intel's Developer Relations Division. 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3181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3336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1059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008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当存储导致页面错误时，文件系统可以用新的分配填充该空间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，覆盖原来的内容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ＭＳ Ｐゴシック" pitchFamily="-112" charset="-128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刷新变化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函数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msync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(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ＭＳ Ｐゴシック" pitchFamily="-112" charset="-128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可以通过调用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msync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函数来实现磁盘文件内容与共享内存区中的内容一致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即同步操作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685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1105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  <a:hlinkClick r:id="rId3"/>
              </a:rPr>
              <a:t>超线程技术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就是利用特殊的硬件指令，把一个物理内核模拟成两个逻辑内核，让单个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  <a:hlinkClick r:id="rId4"/>
              </a:rPr>
              <a:t>处理器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都能使用线程级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  <a:hlinkClick r:id="rId5"/>
              </a:rPr>
              <a:t>并行计算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，进而兼容多线程操作系统和软件，减少了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的闲置时间，提高的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的运行速度。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ＭＳ Ｐゴシック" pitchFamily="-112" charset="-128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虽然采用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  <a:hlinkClick r:id="rId3"/>
              </a:rPr>
              <a:t>超线程技术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能同时执行两个线程，但它并不象两个真正的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那样，每个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都具有独立的资源。当两个线程都同时需要某一个资源时，其中一个要暂时停止，并让出资源，直到这些资源闲置后才能继续。因此超线程的性能并不等于两颗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的性能。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ＭＳ Ｐゴシック" pitchFamily="-112" charset="-128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ＭＳ Ｐゴシック" pitchFamily="-112" charset="-128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  <a:hlinkClick r:id="rId6"/>
              </a:rPr>
              <a:t>BIOS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是英文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"Basic Input Output System"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的缩略语，直译过来后中文名称就是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基本输入输出系统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。其实，它是一组固化到计算机内主板上一个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ROM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</a:rPr>
              <a:t>芯片上的程序，它保存着计算机最重要的基本输入输出的程序、系统设置信息、开机后自检程序和系统自启动程序。 其主要功能是为计算机提供最底层的、最直接的硬件设置和控制。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ＭＳ Ｐゴシック" pitchFamily="-112" charset="-128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ＭＳ Ｐゴシック" pitchFamily="-112" charset="-128"/>
            </a:endParaRPr>
          </a:p>
          <a:p>
            <a:r>
              <a:rPr lang="zh-CN" altLang="en-US" dirty="0" smtClean="0"/>
              <a:t>双通道，就是在北桥（又称之为</a:t>
            </a:r>
            <a:r>
              <a:rPr lang="en-US" altLang="zh-CN" dirty="0" smtClean="0"/>
              <a:t>MCH</a:t>
            </a:r>
            <a:r>
              <a:rPr lang="zh-CN" altLang="en-US" dirty="0" smtClean="0"/>
              <a:t>）芯片级里设计两个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  <a:hlinkClick r:id="rId7"/>
              </a:rPr>
              <a:t>内存控制器</a:t>
            </a:r>
            <a:r>
              <a:rPr lang="zh-CN" altLang="en-US" dirty="0" smtClean="0"/>
              <a:t>，这两个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  <a:hlinkClick r:id="rId7"/>
              </a:rPr>
              <a:t>内存控制器</a:t>
            </a:r>
            <a:r>
              <a:rPr lang="zh-CN" altLang="en-US" dirty="0" smtClean="0"/>
              <a:t>可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ＭＳ Ｐゴシック" pitchFamily="-112" charset="-128"/>
                <a:hlinkClick r:id="rId8"/>
              </a:rPr>
              <a:t>相互独立</a:t>
            </a:r>
            <a:r>
              <a:rPr lang="zh-CN" altLang="en-US" dirty="0" smtClean="0"/>
              <a:t>工作，每个控制器控制一个内存通道。在这两个内存通过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可分别寻址、读取数据，从而使内存的带宽增加一倍，数据存取速度也相应增加一倍（理论上）。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3452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Insert in a table with 4m rows and 500</a:t>
            </a:r>
            <a:r>
              <a:rPr lang="en-US" altLang="zh-CN" baseline="0" dirty="0" smtClean="0"/>
              <a:t> columns. All data in the table resides in main store,100000insert</a:t>
            </a:r>
            <a:r>
              <a:rPr lang="zh-CN" altLang="en-US" baseline="0" dirty="0" smtClean="0"/>
              <a:t>的时间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6767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8219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9405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283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9584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2832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863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4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HANA</a:t>
            </a:r>
            <a:r>
              <a:rPr lang="zh-CN" altLang="en-US" dirty="0" smtClean="0"/>
              <a:t>支持列存也支持行存，可由用户配置，因为列存做过优化，大部分用户使用的时候都选择列存，本文主要讨论列存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1299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1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2809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r>
              <a:rPr lang="en-US" altLang="zh-CN" smtClean="0"/>
              <a:t>NVM</a:t>
            </a:r>
            <a:r>
              <a:rPr lang="zh-CN" altLang="en-US" smtClean="0"/>
              <a:t>而采用这样的架构的原因是：</a:t>
            </a:r>
            <a:r>
              <a:rPr lang="en-US" altLang="zh-CN" smtClean="0"/>
              <a:t>1.</a:t>
            </a:r>
            <a:r>
              <a:rPr lang="zh-CN" altLang="en-US" smtClean="0"/>
              <a:t>不想大动</a:t>
            </a:r>
            <a:r>
              <a:rPr lang="en-US" altLang="zh-CN" smtClean="0"/>
              <a:t>Hana</a:t>
            </a:r>
            <a:r>
              <a:rPr lang="zh-CN" altLang="en-US" smtClean="0"/>
              <a:t>原有结构与执行流程。</a:t>
            </a:r>
            <a:r>
              <a:rPr lang="en-US" altLang="zh-CN" smtClean="0"/>
              <a:t>2.NVM</a:t>
            </a:r>
            <a:r>
              <a:rPr lang="zh-CN" altLang="en-US" smtClean="0"/>
              <a:t>对读的性能比较好，并且顺序写性能高于其随机写性能，则将其中</a:t>
            </a:r>
            <a:r>
              <a:rPr lang="en-US" altLang="zh-CN" smtClean="0"/>
              <a:t>main</a:t>
            </a:r>
            <a:r>
              <a:rPr lang="zh-CN" altLang="en-US" smtClean="0"/>
              <a:t>数据放在</a:t>
            </a:r>
            <a:r>
              <a:rPr lang="en-US" altLang="zh-CN" smtClean="0"/>
              <a:t>NVM</a:t>
            </a:r>
            <a:r>
              <a:rPr lang="zh-CN" altLang="en-US" smtClean="0"/>
              <a:t>中。这样不会影响原有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813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601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A611E-599A-498A-9402-23A102AB6B7C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377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whiteclou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04"/>
          <a:stretch>
            <a:fillRect/>
          </a:stretch>
        </p:blipFill>
        <p:spPr bwMode="auto">
          <a:xfrm>
            <a:off x="5791200" y="0"/>
            <a:ext cx="3352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6" descr="Coudcomputing_titl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3025"/>
            <a:ext cx="91440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1698625" cy="15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94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52600" y="1676400"/>
            <a:ext cx="6972300" cy="1524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9994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200400"/>
            <a:ext cx="5210175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Wingdings" pitchFamily="-16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94667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980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178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5486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5486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18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85738"/>
            <a:ext cx="8039100" cy="7921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588" y="1162050"/>
            <a:ext cx="4011612" cy="44767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162050"/>
            <a:ext cx="4013200" cy="21621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3600" y="3476625"/>
            <a:ext cx="4013200" cy="21621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287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09588" y="1162050"/>
            <a:ext cx="4011612" cy="4476750"/>
          </a:xfrm>
        </p:spPr>
        <p:txBody>
          <a:bodyPr/>
          <a:lstStyle/>
          <a:p>
            <a:pPr lvl="0"/>
            <a:r>
              <a:rPr lang="en-US" altLang="zh-CN" noProof="0" smtClean="0"/>
              <a:t>Click icon to add clip art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3600" y="1162050"/>
            <a:ext cx="4013200" cy="44767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9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64" y="124264"/>
            <a:ext cx="8562536" cy="7921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162050"/>
            <a:ext cx="8329612" cy="48577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07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88015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588" y="1162050"/>
            <a:ext cx="4011612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162050"/>
            <a:ext cx="4013200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88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7023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97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461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67588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74249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162050"/>
            <a:ext cx="8177212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9489" tIns="69745" rIns="139489" bIns="69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28" name="Picture 20" descr="whiteclou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t="-7140"/>
          <a:stretch>
            <a:fillRect/>
          </a:stretch>
        </p:blipFill>
        <p:spPr bwMode="auto">
          <a:xfrm>
            <a:off x="6213475" y="5715000"/>
            <a:ext cx="2930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2" descr="Coudcomputing_fooot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0"/>
          <a:stretch>
            <a:fillRect/>
          </a:stretch>
        </p:blipFill>
        <p:spPr bwMode="auto">
          <a:xfrm>
            <a:off x="0" y="5741988"/>
            <a:ext cx="914558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0" descr="whiteclou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7" t="-7149"/>
          <a:stretch>
            <a:fillRect/>
          </a:stretch>
        </p:blipFill>
        <p:spPr bwMode="auto">
          <a:xfrm>
            <a:off x="5791200" y="5549900"/>
            <a:ext cx="3352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799969" y="6191194"/>
            <a:ext cx="1344031" cy="666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34" charset="-128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 pitchFamily="-112" charset="-128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333333"/>
          </a:solidFill>
          <a:latin typeface="+mn-lt"/>
          <a:ea typeface="ＭＳ Ｐゴシック" pitchFamily="34" charset="-128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bg2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bg2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34" charset="-128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slide" Target="slide2.xml"/><Relationship Id="rId5" Type="http://schemas.openxmlformats.org/officeDocument/2006/relationships/slide" Target="slide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9.xml"/><Relationship Id="rId6" Type="http://schemas.openxmlformats.org/officeDocument/2006/relationships/slide" Target="slide10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emf"/><Relationship Id="rId5" Type="http://schemas.openxmlformats.org/officeDocument/2006/relationships/slide" Target="slide2.xml"/><Relationship Id="rId6" Type="http://schemas.openxmlformats.org/officeDocument/2006/relationships/slide" Target="slide8.xml"/><Relationship Id="rId7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slide" Target="slide2.xml"/><Relationship Id="rId5" Type="http://schemas.openxmlformats.org/officeDocument/2006/relationships/slide" Target="slide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slide" Target="slide10.xml"/><Relationship Id="rId5" Type="http://schemas.openxmlformats.org/officeDocument/2006/relationships/slide" Target="slide2.xml"/><Relationship Id="rId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2.xml"/><Relationship Id="rId5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9"/>
          <p:cNvSpPr txBox="1">
            <a:spLocks noChangeArrowheads="1"/>
          </p:cNvSpPr>
          <p:nvPr/>
        </p:nvSpPr>
        <p:spPr bwMode="auto">
          <a:xfrm>
            <a:off x="179512" y="1826890"/>
            <a:ext cx="8744272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 HANA Adoption of Non-Volatile Memory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(VLDB 2017)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altLang="zh-CN" sz="2000" dirty="0" err="1"/>
              <a:t>Mihnea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Andrei</a:t>
            </a:r>
            <a:r>
              <a:rPr lang="en-US" altLang="zh-CN" sz="2000" dirty="0"/>
              <a:t>,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Rolando </a:t>
            </a:r>
            <a:r>
              <a:rPr lang="en-US" altLang="zh-CN" sz="2000" dirty="0" smtClean="0"/>
              <a:t>Blanco, </a:t>
            </a:r>
            <a:r>
              <a:rPr lang="en-US" altLang="zh-CN" sz="2000" dirty="0"/>
              <a:t>Daniel </a:t>
            </a:r>
            <a:r>
              <a:rPr lang="en-US" altLang="zh-CN" sz="2000" dirty="0" err="1" smtClean="0"/>
              <a:t>Booss</a:t>
            </a:r>
            <a:r>
              <a:rPr lang="en-US" altLang="zh-CN" sz="2000" dirty="0" smtClean="0"/>
              <a:t> (SAP SE)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altLang="zh-CN" sz="2000" dirty="0"/>
              <a:t>Thomas </a:t>
            </a:r>
            <a:r>
              <a:rPr lang="en-US" altLang="zh-CN" sz="2000" dirty="0" err="1" smtClean="0"/>
              <a:t>Willhalm</a:t>
            </a:r>
            <a:r>
              <a:rPr lang="en-US" altLang="zh-CN" sz="2000" dirty="0" smtClean="0"/>
              <a:t>  (Intel)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</a:t>
            </a:r>
            <a:r>
              <a:rPr kumimoji="1" lang="en-US" altLang="zh-CN" dirty="0" err="1" smtClean="0"/>
              <a:t>H</a:t>
            </a:r>
            <a:r>
              <a:rPr kumimoji="1" lang="en-US" altLang="zh-CN" dirty="0" err="1" smtClean="0"/>
              <a:t>ushuang</a:t>
            </a:r>
            <a:endParaRPr kumimoji="1" lang="zh-CN" altLang="en-US" dirty="0"/>
          </a:p>
        </p:txBody>
      </p:sp>
    </p:spTree>
  </p:cSld>
  <p:clrMapOvr>
    <a:masterClrMapping/>
  </p:clrMapOvr>
  <p:transition xmlns:p14="http://schemas.microsoft.com/office/powerpoint/2010/main" advTm="10344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188640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Challenge1--</a:t>
            </a:r>
            <a:r>
              <a:rPr lang="en-US" altLang="zh-CN" b="0" dirty="0"/>
              <a:t> </a:t>
            </a:r>
            <a:r>
              <a:rPr lang="en-US" altLang="zh-CN" kern="1200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handling of the pointer values  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456075"/>
            <a:ext cx="7992888" cy="1569660"/>
          </a:xfrm>
          <a:prstGeom prst="rect">
            <a:avLst/>
          </a:prstGeom>
          <a:solidFill>
            <a:srgbClr val="D1E0F7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HANA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starts, all the memory allocations (including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NVRAM blocks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mapped to different virtual memory addresses.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pointer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persisted in NVRAM therefore will need to be remapped.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501008"/>
            <a:ext cx="7992888" cy="1569660"/>
          </a:xfrm>
          <a:prstGeom prst="rect">
            <a:avLst/>
          </a:prstGeom>
          <a:ln w="28575">
            <a:solidFill>
              <a:srgbClr val="D1E0F7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write of a Column Fragment into NVRAM,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descriptive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pointers to content data are kept in DRAM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pointers are switched from DRAM addresses to the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addresses within the mapped NVRAM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16416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11/21</a:t>
            </a:r>
            <a:endParaRPr lang="zh-CN" altLang="en-US" dirty="0"/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9299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188640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Challenge2--</a:t>
            </a:r>
            <a:r>
              <a:rPr lang="zh-CN" altLang="en-US" kern="1200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different </a:t>
            </a:r>
            <a:r>
              <a:rPr lang="en-US" altLang="zh-CN" kern="1200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persistence </a:t>
            </a:r>
            <a:r>
              <a:rPr lang="zh-CN" altLang="en-US" kern="1200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life cycle</a:t>
            </a:r>
            <a:r>
              <a:rPr lang="en-US" altLang="zh-CN" kern="1200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kern="120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3528" y="1124744"/>
            <a:ext cx="8640960" cy="4648516"/>
            <a:chOff x="323528" y="1124744"/>
            <a:chExt cx="8640960" cy="464851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28" y="1124744"/>
              <a:ext cx="8640960" cy="464851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7744" y="4581128"/>
              <a:ext cx="1724266" cy="98121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67544" y="4365104"/>
              <a:ext cx="1800200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316416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12/21</a:t>
            </a:r>
            <a:endParaRPr lang="zh-CN" altLang="en-US" dirty="0"/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28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372"/>
            <a:ext cx="8208912" cy="688190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316416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4176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188640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Challenge3—guarantee of the data lost</a:t>
            </a:r>
            <a:endParaRPr lang="en-US" altLang="zh-CN" kern="120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124744"/>
            <a:ext cx="8171741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NVRAM technology </a:t>
            </a:r>
            <a:r>
              <a:rPr lang="en-US" altLang="zh-CN" dirty="0" smtClean="0"/>
              <a:t>on Linux </a:t>
            </a:r>
            <a:r>
              <a:rPr lang="en-US" altLang="zh-CN" dirty="0"/>
              <a:t>will be based on DAX (“Direct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（直接访问）</a:t>
            </a:r>
            <a:r>
              <a:rPr lang="en-US" altLang="zh-CN" dirty="0" smtClean="0"/>
              <a:t>”</a:t>
            </a:r>
            <a:r>
              <a:rPr lang="en-US" altLang="zh-CN" dirty="0" smtClean="0"/>
              <a:t>). Linux </a:t>
            </a:r>
            <a:r>
              <a:rPr lang="en-US" altLang="zh-CN" dirty="0"/>
              <a:t>filesystems often create files </a:t>
            </a:r>
            <a:r>
              <a:rPr lang="en-US" altLang="zh-CN" dirty="0" smtClean="0"/>
              <a:t>with holes (storage is physically allocated only at the time of actual writes to the file).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With </a:t>
            </a:r>
            <a:r>
              <a:rPr lang="en-US" altLang="zh-CN" dirty="0"/>
              <a:t>the </a:t>
            </a:r>
            <a:r>
              <a:rPr lang="en-US" altLang="zh-CN" dirty="0" smtClean="0"/>
              <a:t>DAX-based architecture</a:t>
            </a:r>
            <a:r>
              <a:rPr lang="en-US" altLang="zh-CN" dirty="0"/>
              <a:t>, NVRAM relies on user-space flushing (</a:t>
            </a:r>
            <a:r>
              <a:rPr lang="en-US" altLang="zh-CN" dirty="0" smtClean="0">
                <a:solidFill>
                  <a:srgbClr val="0070C0"/>
                </a:solidFill>
              </a:rPr>
              <a:t>using hardware </a:t>
            </a:r>
            <a:r>
              <a:rPr lang="en-US" altLang="zh-CN" dirty="0">
                <a:solidFill>
                  <a:srgbClr val="0070C0"/>
                </a:solidFill>
              </a:rPr>
              <a:t>instructions</a:t>
            </a:r>
            <a:r>
              <a:rPr lang="en-US" altLang="zh-CN" dirty="0"/>
              <a:t>, </a:t>
            </a:r>
            <a:r>
              <a:rPr lang="en-US" altLang="zh-CN" dirty="0" smtClean="0"/>
              <a:t>CLFLUSH) When the </a:t>
            </a:r>
            <a:r>
              <a:rPr lang="en-US" altLang="zh-CN" dirty="0"/>
              <a:t>store causes a page fault so the file </a:t>
            </a:r>
            <a:r>
              <a:rPr lang="en-US" altLang="zh-CN" dirty="0" smtClean="0"/>
              <a:t>system can </a:t>
            </a:r>
            <a:r>
              <a:rPr lang="en-US" altLang="zh-CN" dirty="0"/>
              <a:t>fill the hole with a new allocation. The file system </a:t>
            </a:r>
            <a:r>
              <a:rPr lang="en-US" altLang="zh-CN" dirty="0">
                <a:solidFill>
                  <a:srgbClr val="0070C0"/>
                </a:solidFill>
              </a:rPr>
              <a:t>metadata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that gets updated by that fault </a:t>
            </a:r>
            <a:r>
              <a:rPr lang="en-US" altLang="zh-CN" dirty="0"/>
              <a:t>may not be flushed to </a:t>
            </a:r>
            <a:r>
              <a:rPr lang="en-US" altLang="zh-CN" dirty="0" smtClean="0"/>
              <a:t>persistence until </a:t>
            </a:r>
            <a:r>
              <a:rPr lang="en-US" altLang="zh-CN" dirty="0" err="1"/>
              <a:t>msync</a:t>
            </a:r>
            <a:r>
              <a:rPr lang="en-US" altLang="zh-CN" dirty="0"/>
              <a:t>() is called.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16416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14/21</a:t>
            </a:r>
            <a:endParaRPr lang="zh-CN" altLang="en-US" dirty="0"/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78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-171400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Challenge3</a:t>
            </a:r>
            <a:endParaRPr lang="en-US" altLang="zh-CN" kern="120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8640"/>
            <a:ext cx="8477290" cy="61653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16416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15/21</a:t>
            </a:r>
            <a:endParaRPr lang="zh-CN" altLang="en-US" dirty="0"/>
          </a:p>
        </p:txBody>
      </p:sp>
      <p:sp>
        <p:nvSpPr>
          <p:cNvPr id="7" name="矩形 6">
            <a:hlinkClick r:id="rId4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375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188640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Evaluation</a:t>
            </a:r>
            <a:endParaRPr lang="en-US" altLang="zh-CN" kern="120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1268760"/>
            <a:ext cx="7416824" cy="341632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system </a:t>
            </a:r>
            <a:r>
              <a:rPr lang="en-US" altLang="zh-CN" dirty="0" smtClean="0"/>
              <a:t>is equipped </a:t>
            </a:r>
            <a:r>
              <a:rPr lang="en-US" altLang="zh-CN" dirty="0"/>
              <a:t>with 2 Intel Xeon processors E5-4620 v2 with 8 </a:t>
            </a:r>
            <a:r>
              <a:rPr lang="en-US" altLang="zh-CN" dirty="0" smtClean="0"/>
              <a:t>cores each</a:t>
            </a:r>
            <a:r>
              <a:rPr lang="en-US" altLang="zh-CN" dirty="0"/>
              <a:t>, running at 2.6 GHz without </a:t>
            </a:r>
            <a:r>
              <a:rPr lang="en-US" altLang="zh-CN" dirty="0" smtClean="0"/>
              <a:t>Hyper-Threading</a:t>
            </a:r>
            <a:r>
              <a:rPr lang="zh-CN" altLang="en-US" dirty="0" smtClean="0"/>
              <a:t>（超线程技术）</a:t>
            </a:r>
            <a:r>
              <a:rPr lang="en-US" altLang="zh-CN" dirty="0" smtClean="0"/>
              <a:t>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Our </a:t>
            </a:r>
            <a:r>
              <a:rPr lang="en-US" altLang="zh-CN" dirty="0"/>
              <a:t>system was </a:t>
            </a:r>
            <a:r>
              <a:rPr lang="en-US" altLang="zh-CN" dirty="0" smtClean="0"/>
              <a:t>equipped with </a:t>
            </a:r>
            <a:r>
              <a:rPr lang="en-US" altLang="zh-CN" dirty="0"/>
              <a:t>256GB of memory, with 128GB configured as PMEM </a:t>
            </a:r>
            <a:r>
              <a:rPr lang="en-US" altLang="zh-CN" dirty="0" smtClean="0"/>
              <a:t>and 128GB </a:t>
            </a:r>
            <a:r>
              <a:rPr lang="en-US" altLang="zh-CN" dirty="0"/>
              <a:t>as </a:t>
            </a:r>
            <a:r>
              <a:rPr lang="en-US" altLang="zh-CN" dirty="0" smtClean="0"/>
              <a:t>DRAM. This </a:t>
            </a:r>
            <a:r>
              <a:rPr lang="en-US" altLang="zh-CN" dirty="0"/>
              <a:t>special processor and BIOS has the capability to </a:t>
            </a:r>
            <a:r>
              <a:rPr lang="en-US" altLang="zh-CN" dirty="0" smtClean="0">
                <a:solidFill>
                  <a:srgbClr val="0070C0"/>
                </a:solidFill>
              </a:rPr>
              <a:t>add memory </a:t>
            </a:r>
            <a:r>
              <a:rPr lang="en-US" altLang="zh-CN" dirty="0">
                <a:solidFill>
                  <a:srgbClr val="0070C0"/>
                </a:solidFill>
              </a:rPr>
              <a:t>latency </a:t>
            </a:r>
            <a:r>
              <a:rPr lang="en-US" altLang="zh-CN" dirty="0"/>
              <a:t>to certain memory regions.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16416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16/21</a:t>
            </a:r>
            <a:endParaRPr lang="zh-CN" altLang="en-US" dirty="0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774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188640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Evaluation</a:t>
            </a:r>
            <a:endParaRPr lang="en-US" altLang="zh-CN" kern="120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80803"/>
            <a:ext cx="7602011" cy="46012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16416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17/21</a:t>
            </a:r>
            <a:endParaRPr lang="zh-CN" altLang="en-US" dirty="0"/>
          </a:p>
        </p:txBody>
      </p:sp>
      <p:sp>
        <p:nvSpPr>
          <p:cNvPr id="5" name="矩形 4">
            <a:hlinkClick r:id="rId4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699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188640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Evaluation</a:t>
            </a:r>
            <a:endParaRPr lang="en-US" altLang="zh-CN" kern="120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76" y="908720"/>
            <a:ext cx="7516274" cy="459169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16416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18/21</a:t>
            </a:r>
            <a:endParaRPr lang="zh-CN" altLang="en-US" dirty="0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645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188640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Evaluation</a:t>
            </a:r>
            <a:endParaRPr lang="en-US" altLang="zh-CN" kern="120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80728"/>
            <a:ext cx="7786884" cy="47524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16416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19/21</a:t>
            </a:r>
            <a:endParaRPr lang="zh-CN" altLang="en-US" dirty="0"/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24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188640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Evaluation</a:t>
            </a:r>
            <a:endParaRPr lang="en-US" altLang="zh-CN" kern="120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980803"/>
            <a:ext cx="7579723" cy="47524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16416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20/21</a:t>
            </a:r>
            <a:endParaRPr lang="zh-CN" altLang="en-US" dirty="0"/>
          </a:p>
        </p:txBody>
      </p:sp>
      <p:sp>
        <p:nvSpPr>
          <p:cNvPr id="7" name="矩形 6">
            <a:hlinkClick r:id="rId4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hlinkClick r:id="rId5" action="ppaction://hlinksldjump"/>
          </p:cNvPr>
          <p:cNvSpPr/>
          <p:nvPr/>
        </p:nvSpPr>
        <p:spPr>
          <a:xfrm>
            <a:off x="0" y="0"/>
            <a:ext cx="899592" cy="764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899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-99392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Index</a:t>
            </a:r>
            <a:endParaRPr lang="en-US" altLang="zh-CN" kern="120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0065" y="619300"/>
            <a:ext cx="79439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Motivation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Architecture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Challenges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Challenge1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handling of the pointer values 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Challenge2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--different persistence life cycle 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Challenge3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--guarantee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Evaluation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8424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3879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188640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Conclusion</a:t>
            </a:r>
            <a:endParaRPr lang="en-US" altLang="zh-CN" kern="120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16416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20/21</a:t>
            </a:r>
            <a:endParaRPr lang="zh-CN" altLang="en-US" dirty="0"/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hlinkClick r:id="rId4" action="ppaction://hlinksldjump"/>
          </p:cNvPr>
          <p:cNvSpPr/>
          <p:nvPr/>
        </p:nvSpPr>
        <p:spPr>
          <a:xfrm>
            <a:off x="0" y="0"/>
            <a:ext cx="899592" cy="764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5616" y="1268760"/>
            <a:ext cx="7272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1.HANA-NVM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是内存数据库中引入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NVM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的早期尝试，指出了其中的三个挑战：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DRAM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与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NVRAM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的指针映射，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NVRAM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数据的管理与宕机恢复的实现，并给出了相应的解决方案。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2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.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实验验证，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HANA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-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NVM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保持了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HANA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原有的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AP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与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TP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的性能，并且宕机恢复的性能在引入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NVM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之后有了显著提高。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00764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420888"/>
            <a:ext cx="3524508" cy="115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619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-99392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Motivation</a:t>
            </a:r>
            <a:endParaRPr lang="en-US" altLang="zh-CN" kern="120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6" y="1642258"/>
            <a:ext cx="3953427" cy="41630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0065" y="619300"/>
            <a:ext cx="7943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HANA is the integration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workloads within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system.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682301"/>
            <a:ext cx="3624075" cy="21627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8023" y="4077072"/>
            <a:ext cx="35520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accent3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When the Delta fragment becomes too large, it </a:t>
            </a:r>
            <a:r>
              <a:rPr lang="en-US" altLang="zh-CN" sz="2000" dirty="0" smtClean="0"/>
              <a:t>is </a:t>
            </a:r>
            <a:r>
              <a:rPr lang="en-US" altLang="zh-CN" sz="2000" dirty="0" smtClean="0">
                <a:solidFill>
                  <a:srgbClr val="0070C0"/>
                </a:solidFill>
              </a:rPr>
              <a:t>merged </a:t>
            </a:r>
            <a:r>
              <a:rPr lang="en-US" altLang="zh-CN" sz="2000" dirty="0">
                <a:solidFill>
                  <a:srgbClr val="0070C0"/>
                </a:solidFill>
              </a:rPr>
              <a:t>into </a:t>
            </a:r>
            <a:r>
              <a:rPr lang="en-US" altLang="zh-CN" sz="2000" dirty="0" smtClean="0"/>
              <a:t>the Main fragment </a:t>
            </a:r>
            <a:r>
              <a:rPr lang="en-US" altLang="zh-CN" sz="2000" dirty="0"/>
              <a:t>and a new empty Delta is created.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8424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hlinkClick r:id="rId6" action="ppaction://hlinksldjump"/>
          </p:cNvPr>
          <p:cNvSpPr/>
          <p:nvPr/>
        </p:nvSpPr>
        <p:spPr>
          <a:xfrm>
            <a:off x="8340091" y="2852936"/>
            <a:ext cx="803909" cy="992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hlinkClick r:id="rId7" action="ppaction://hlinksldjump"/>
          </p:cNvPr>
          <p:cNvSpPr/>
          <p:nvPr/>
        </p:nvSpPr>
        <p:spPr>
          <a:xfrm>
            <a:off x="8340091" y="1682301"/>
            <a:ext cx="803909" cy="102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793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-99392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Motivation</a:t>
            </a:r>
            <a:endParaRPr lang="en-US" altLang="zh-CN" kern="120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5536" y="980728"/>
            <a:ext cx="3539280" cy="3534268"/>
            <a:chOff x="4860032" y="1439113"/>
            <a:chExt cx="3539280" cy="353426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0032" y="1439113"/>
              <a:ext cx="3238952" cy="3534268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380312" y="1628800"/>
              <a:ext cx="936104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463208" y="3301090"/>
              <a:ext cx="936104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777966" y="2929062"/>
            <a:ext cx="5114514" cy="3399422"/>
            <a:chOff x="3662454" y="2959771"/>
            <a:chExt cx="5114514" cy="3399422"/>
          </a:xfrm>
        </p:grpSpPr>
        <p:sp>
          <p:nvSpPr>
            <p:cNvPr id="2" name="矩形 1"/>
            <p:cNvSpPr/>
            <p:nvPr/>
          </p:nvSpPr>
          <p:spPr>
            <a:xfrm>
              <a:off x="3662454" y="2959771"/>
              <a:ext cx="4752745" cy="646331"/>
            </a:xfrm>
            <a:prstGeom prst="rect">
              <a:avLst/>
            </a:prstGeom>
            <a:noFill/>
            <a:ln w="28575">
              <a:noFill/>
              <a:prstDash val="lg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fragment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reader-friendly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752826" y="3527649"/>
              <a:ext cx="5024142" cy="2831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containing most of the data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changing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rarely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sorted dictionaries(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字典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算法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run length(</a:t>
              </a:r>
              <a:r>
                <a:rPr lang="en-US" altLang="zh-CN" dirty="0">
                  <a:solidFill>
                    <a:srgbClr val="272A3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Run-length encoding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77966" y="786180"/>
            <a:ext cx="5123399" cy="2834862"/>
            <a:chOff x="3690422" y="845374"/>
            <a:chExt cx="5123399" cy="2834862"/>
          </a:xfrm>
        </p:grpSpPr>
        <p:sp>
          <p:nvSpPr>
            <p:cNvPr id="3" name="矩形 2"/>
            <p:cNvSpPr/>
            <p:nvPr/>
          </p:nvSpPr>
          <p:spPr>
            <a:xfrm>
              <a:off x="3690422" y="845374"/>
              <a:ext cx="4696811" cy="579967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Delta fragment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writer-friendly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71853" y="1371912"/>
              <a:ext cx="504196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containing smaller part of the data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non-sorted dictionaries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N-bit compressed(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固定位长算法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388424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hlinkClick r:id="rId5" action="ppaction://hlinksldjump"/>
          </p:cNvPr>
          <p:cNvSpPr/>
          <p:nvPr/>
        </p:nvSpPr>
        <p:spPr>
          <a:xfrm>
            <a:off x="7884368" y="2996952"/>
            <a:ext cx="122413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27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188640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Motivation</a:t>
            </a:r>
          </a:p>
        </p:txBody>
      </p:sp>
      <p:sp>
        <p:nvSpPr>
          <p:cNvPr id="16" name="矩形 15"/>
          <p:cNvSpPr/>
          <p:nvPr/>
        </p:nvSpPr>
        <p:spPr>
          <a:xfrm>
            <a:off x="683568" y="980803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-&gt; providing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read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performance.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But…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 data is lost once the power is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turned off.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bound by the per-node available memory limit.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estarting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in-memory DBMS involves reloading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tables/columns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rebuilding the auxiliary data structures.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88424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19" name="矩形 18">
            <a:hlinkClick r:id="rId3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hlinkClick r:id="rId4" action="ppaction://hlinksldjump"/>
          </p:cNvPr>
          <p:cNvSpPr/>
          <p:nvPr/>
        </p:nvSpPr>
        <p:spPr>
          <a:xfrm>
            <a:off x="0" y="0"/>
            <a:ext cx="971600" cy="980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815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188640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Motivation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1085835"/>
            <a:ext cx="8315757" cy="830997"/>
          </a:xfrm>
          <a:prstGeom prst="rect">
            <a:avLst/>
          </a:prstGeom>
          <a:ln w="28575">
            <a:solidFill>
              <a:srgbClr val="D1E0F7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in-memory database like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HANA can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advantage of NVRAM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minimizing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impact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2319229"/>
            <a:ext cx="8315757" cy="1200329"/>
          </a:xfrm>
          <a:prstGeom prst="rect">
            <a:avLst/>
          </a:prstGeom>
          <a:solidFill>
            <a:srgbClr val="D1E0F7"/>
          </a:solidFill>
          <a:ln w="2857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HANA has grown into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mature DBMS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Re-implementing all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features based 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NVRAM would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huge effort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would have diluted our focus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矩形 14"/>
          <p:cNvSpPr/>
          <p:nvPr/>
        </p:nvSpPr>
        <p:spPr>
          <a:xfrm>
            <a:off x="395536" y="3933056"/>
            <a:ext cx="8315757" cy="1569660"/>
          </a:xfrm>
          <a:prstGeom prst="rect">
            <a:avLst/>
          </a:prstGeom>
          <a:ln w="28575">
            <a:solidFill>
              <a:srgbClr val="D1E0F7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thus decided to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the disk-based persistency, and</a:t>
            </a:r>
          </a:p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 NVRAM beside 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focused on an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adoption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HANA consumes NVRAM without heart surgery on the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relational engine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8424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257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188640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Architecture </a:t>
            </a:r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of HANA-NVM </a:t>
            </a:r>
            <a:endParaRPr lang="en-US" altLang="zh-CN" kern="120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72816"/>
            <a:ext cx="7201202" cy="417646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9773" y="836712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adoption architecture is thus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NVRAM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replace DRAM for the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Column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 Structures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483768" y="4941168"/>
            <a:ext cx="64807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88424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15" name="矩形 14">
            <a:hlinkClick r:id="rId5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hlinkClick r:id="rId6" action="ppaction://hlinksldjump"/>
          </p:cNvPr>
          <p:cNvSpPr/>
          <p:nvPr/>
        </p:nvSpPr>
        <p:spPr>
          <a:xfrm>
            <a:off x="0" y="0"/>
            <a:ext cx="1331640" cy="980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598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188640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Why?</a:t>
            </a:r>
            <a:endParaRPr lang="en-US" altLang="zh-CN" kern="120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2687" y="1268760"/>
            <a:ext cx="7899754" cy="2795958"/>
          </a:xfrm>
          <a:prstGeom prst="rect">
            <a:avLst/>
          </a:prstGeom>
          <a:ln w="28575">
            <a:solidFill>
              <a:srgbClr val="D1E0F7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NVRAM writes need to explicitly keep in-sync (the traditional HANA persistency layer and the NVRAM)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scans fare better in NVRAM than point reads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vector data is sequentially scanned in many cases, more often within analytical workload</a:t>
            </a:r>
          </a:p>
        </p:txBody>
      </p:sp>
      <p:sp>
        <p:nvSpPr>
          <p:cNvPr id="8" name="矩形 7"/>
          <p:cNvSpPr/>
          <p:nvPr/>
        </p:nvSpPr>
        <p:spPr>
          <a:xfrm>
            <a:off x="641021" y="4437112"/>
            <a:ext cx="7899754" cy="830997"/>
          </a:xfrm>
          <a:prstGeom prst="rect">
            <a:avLst/>
          </a:prstGeom>
          <a:solidFill>
            <a:srgbClr val="D1E0F7"/>
          </a:solidFill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Luckily, updates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Main Column Fragment data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are infrequent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actually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writer is the Delta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process.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88424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187624" cy="980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hlinkClick r:id="rId5" action="ppaction://hlinksldjump"/>
          </p:cNvPr>
          <p:cNvSpPr/>
          <p:nvPr/>
        </p:nvSpPr>
        <p:spPr>
          <a:xfrm>
            <a:off x="0" y="0"/>
            <a:ext cx="1187624" cy="980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944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20326" y="188640"/>
            <a:ext cx="8562975" cy="792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kern="12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Challenges</a:t>
            </a:r>
            <a:endParaRPr lang="en-US" altLang="zh-CN" kern="1200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1124744"/>
            <a:ext cx="7406767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How </a:t>
            </a:r>
            <a:r>
              <a:rPr lang="en-US" altLang="zh-CN" dirty="0"/>
              <a:t>to handle </a:t>
            </a:r>
            <a:r>
              <a:rPr lang="en-US" altLang="zh-CN" dirty="0" smtClean="0"/>
              <a:t>NVRAM mixed </a:t>
            </a:r>
            <a:r>
              <a:rPr lang="en-US" altLang="zh-CN" dirty="0"/>
              <a:t>with DRAM in the DBMS virtual memory address space.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What data structures to place in NVRAM. How to handle </a:t>
            </a:r>
            <a:r>
              <a:rPr lang="en-US" altLang="zh-CN" dirty="0" smtClean="0"/>
              <a:t>their persistent </a:t>
            </a:r>
            <a:r>
              <a:rPr lang="en-US" altLang="zh-CN" dirty="0"/>
              <a:t>lifecycle. 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Extra care will need to be taken to guarantee </a:t>
            </a:r>
            <a:r>
              <a:rPr lang="en-US" altLang="zh-CN" dirty="0" smtClean="0"/>
              <a:t>that filesystem </a:t>
            </a:r>
            <a:r>
              <a:rPr lang="en-US" altLang="zh-CN" dirty="0"/>
              <a:t>metadata gets flushed</a:t>
            </a:r>
            <a:r>
              <a:rPr lang="en-US" altLang="zh-CN" dirty="0" smtClean="0"/>
              <a:t>.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316416" y="58052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10/21</a:t>
            </a:r>
            <a:endParaRPr lang="zh-CN" altLang="en-US" dirty="0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7812360" y="6165304"/>
            <a:ext cx="1331640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025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20024&quot;&gt;&lt;/object&gt;&lt;object type=&quot;2&quot; unique_id=&quot;20025&quot;&gt;&lt;object type=&quot;3&quot; unique_id=&quot;22536&quot;&gt;&lt;property id=&quot;20148&quot; value=&quot;5&quot;/&gt;&lt;property id=&quot;20300&quot; value=&quot;Slide 1 - &amp;quot;Marc Benioff&amp;quot;&quot;/&gt;&lt;property id=&quot;20307&quot; value=&quot;256&quot;/&gt;&lt;/object&gt;&lt;object type=&quot;3&quot; unique_id=&quot;22537&quot;&gt;&lt;property id=&quot;20148&quot; value=&quot;5&quot;/&gt;&lt;property id=&quot;20300&quot; value=&quot;Slide 2 - &amp;quot;Safe Harbor&amp;quot;&quot;/&gt;&lt;property id=&quot;20307&quot; value=&quot;261&quot;/&gt;&lt;/object&gt;&lt;object type=&quot;3&quot; unique_id=&quot;22540&quot;&gt;&lt;property id=&quot;20148&quot; value=&quot;5&quot;/&gt;&lt;property id=&quot;20300&quot; value=&quot;Slide 4 - &amp;quot;Salesforce.com’s Mission: &amp;#x0D;&amp;#x0A;Innovation Driver, Catalyst &amp;amp; Evangelist&amp;quot;&quot;/&gt;&lt;property id=&quot;20307&quot; value=&quot;262&quot;/&gt;&lt;/object&gt;&lt;object type=&quot;3&quot; unique_id=&quot;22541&quot;&gt;&lt;property id=&quot;20148&quot; value=&quot;5&quot;/&gt;&lt;property id=&quot;20300&quot; value=&quot;Slide 5 - &amp;quot;The SaaS Model: Multi-Tenant, Subscriptions&amp;quot;&quot;/&gt;&lt;property id=&quot;20307&quot; value=&quot;418&quot;/&gt;&lt;/object&gt;&lt;object type=&quot;3&quot; unique_id=&quot;22542&quot;&gt;&lt;property id=&quot;20148&quot; value=&quot;5&quot;/&gt;&lt;property id=&quot;20300&quot; value=&quot;Slide 6 - &amp;quot;Multi-Tenancy Serves Companies of All Sizes&amp;quot;&quot;/&gt;&lt;property id=&quot;20307&quot; value=&quot;419&quot;/&gt;&lt;/object&gt;&lt;object type=&quot;3&quot; unique_id=&quot;22543&quot;&gt;&lt;property id=&quot;20148&quot; value=&quot;5&quot;/&gt;&lt;property id=&quot;20300&quot; value=&quot;Slide 7 - &amp;quot;Continuous Innovation – 24 Major Releases in 8 Years&amp;quot;&quot;/&gt;&lt;property id=&quot;20307&quot; value=&quot;263&quot;/&gt;&lt;/object&gt;&lt;object type=&quot;3&quot; unique_id=&quot;22544&quot;&gt;&lt;property id=&quot;20148&quot; value=&quot;5&quot;/&gt;&lt;property id=&quot;20300&quot; value=&quot;Slide 8 - &amp;quot;Broad Industry Recognition for Innovation&amp;quot;&quot;/&gt;&lt;property id=&quot;20307&quot; value=&quot;264&quot;/&gt;&lt;/object&gt;&lt;object type=&quot;3&quot; unique_id=&quot;22545&quot;&gt;&lt;property id=&quot;20148&quot; value=&quot;5&quot;/&gt;&lt;property id=&quot;20300&quot; value=&quot;Slide 10 - &amp;quot;Growing Towards the First $1 Billion SaaS Company&amp;quot;&quot;/&gt;&lt;property id=&quot;20307&quot; value=&quot;265&quot;/&gt;&lt;/object&gt;&lt;object type=&quot;3&quot; unique_id=&quot;22546&quot;&gt;&lt;property id=&quot;20148&quot; value=&quot;5&quot;/&gt;&lt;property id=&quot;20300&quot; value=&quot;Slide 11 - &amp;quot;Strong Growth in New Customers&amp;quot;&quot;/&gt;&lt;property id=&quot;20307&quot; value=&quot;266&quot;/&gt;&lt;/object&gt;&lt;object type=&quot;3&quot; unique_id=&quot;22548&quot;&gt;&lt;property id=&quot;20148&quot; value=&quot;5&quot;/&gt;&lt;property id=&quot;20300&quot; value=&quot;Slide 14 - &amp;quot;Welcoming Our Newest High Technology Customer&amp;quot;&quot;/&gt;&lt;property id=&quot;20307&quot; value=&quot;455&quot;/&gt;&lt;/object&gt;&lt;object type=&quot;3&quot; unique_id=&quot;22549&quot;&gt;&lt;property id=&quot;20148&quot; value=&quot;5&quot;/&gt;&lt;property id=&quot;20300&quot; value=&quot;Slide 17 - &amp;quot;Our Vision: The World’s First Multi-Application, &amp;#x0D;&amp;#x0A;Multi-Category SaaS Company&amp;quot;&quot;/&gt;&lt;property id=&quot;20307&quot; value=&quot;355&quot;/&gt;&lt;/object&gt;&lt;object type=&quot;3&quot; unique_id=&quot;23880&quot;&gt;&lt;property id=&quot;20148&quot; value=&quot;5&quot;/&gt;&lt;property id=&quot;20300&quot; value=&quot;Slide 16 - &amp;quot;Welcoming Our Newest Communications Customer&amp;quot;&quot;/&gt;&lt;property id=&quot;20307&quot; value=&quot;465&quot;/&gt;&lt;/object&gt;&lt;object type=&quot;3&quot; unique_id=&quot;23881&quot;&gt;&lt;property id=&quot;20148&quot; value=&quot;5&quot;/&gt;&lt;property id=&quot;20300&quot; value=&quot;Slide 15 - &amp;quot;Welcoming Our Newest Insurance Customer&amp;quot;&quot;/&gt;&lt;property id=&quot;20307&quot; value=&quot;464&quot;/&gt;&lt;/object&gt;&lt;object type=&quot;3&quot; unique_id=&quot;23882&quot;&gt;&lt;property id=&quot;20148&quot; value=&quot;5&quot;/&gt;&lt;property id=&quot;20300&quot; value=&quot;Slide 9 - &amp;quot;1/1/1 Model for Strategic Corporate Philanthropy&amp;quot;&quot;/&gt;&lt;property id=&quot;20307&quot; value=&quot;466&quot;/&gt;&lt;/object&gt;&lt;object type=&quot;3&quot; unique_id=&quot;23890&quot;&gt;&lt;property id=&quot;20148&quot; value=&quot;5&quot;/&gt;&lt;property id=&quot;20300&quot; value=&quot;Slide 44 - &amp;quot;Enterprises Need a Cloud Computing Architecture&amp;quot;&quot;/&gt;&lt;property id=&quot;20307&quot; value=&quot;475&quot;/&gt;&lt;/object&gt;&lt;object type=&quot;3&quot; unique_id=&quot;23897&quot;&gt;&lt;property id=&quot;20148&quot; value=&quot;5&quot;/&gt;&lt;property id=&quot;20300&quot; value=&quot;Slide 65 - &amp;quot;Marc Benioff&amp;quot;&quot;/&gt;&lt;property id=&quot;20307&quot; value=&quot;481&quot;/&gt;&lt;/object&gt;&lt;object type=&quot;3&quot; unique_id=&quot;27615&quot;&gt;&lt;property id=&quot;20148&quot; value=&quot;5&quot;/&gt;&lt;property id=&quot;20300&quot; value=&quot;Slide 12 - &amp;quot;Celebrating our Community of…&amp;quot;&quot;/&gt;&lt;property id=&quot;20307&quot; value=&quot;500&quot;/&gt;&lt;/object&gt;&lt;object type=&quot;3&quot; unique_id=&quot;28293&quot;&gt;&lt;property id=&quot;20148&quot; value=&quot;5&quot;/&gt;&lt;property id=&quot;20300&quot; value=&quot;Slide 3 - &amp;quot;Welcome to Tour de Force&amp;quot;&quot;/&gt;&lt;property id=&quot;20307&quot; value=&quot;505&quot;/&gt;&lt;/object&gt;&lt;object type=&quot;3&quot; unique_id=&quot;28302&quot;&gt;&lt;property id=&quot;20148&quot; value=&quot;5&quot;/&gt;&lt;property id=&quot;20300&quot; value=&quot;Slide 48 - &amp;quot;Steve Fisher&amp;quot;&quot;/&gt;&lt;property id=&quot;20307&quot; value=&quot;509&quot;/&gt;&lt;/object&gt;&lt;object type=&quot;3&quot; unique_id=&quot;28303&quot;&gt;&lt;property id=&quot;20148&quot; value=&quot;5&quot;/&gt;&lt;property id=&quot;20300&quot; value=&quot;Slide 49&quot;/&gt;&lt;property id=&quot;20307&quot; value=&quot;510&quot;/&gt;&lt;/object&gt;&lt;object type=&quot;3&quot; unique_id=&quot;28305&quot;&gt;&lt;property id=&quot;20148&quot; value=&quot;5&quot;/&gt;&lt;property id=&quot;20300&quot; value=&quot;Slide 50&quot;/&gt;&lt;property id=&quot;20307&quot; value=&quot;512&quot;/&gt;&lt;/object&gt;&lt;object type=&quot;3&quot; unique_id=&quot;28308&quot;&gt;&lt;property id=&quot;20148&quot; value=&quot;5&quot;/&gt;&lt;property id=&quot;20300&quot; value=&quot;Slide 53 - &amp;quot;World’s First Development Tools and Services for the Cloud&amp;quot;&quot;/&gt;&lt;property id=&quot;20307&quot; value=&quot;515&quot;/&gt;&lt;/object&gt;&lt;object type=&quot;3&quot; unique_id=&quot;28309&quot;&gt;&lt;property id=&quot;20148&quot; value=&quot;5&quot;/&gt;&lt;property id=&quot;20300&quot; value=&quot;Slide 54 - &amp;quot;Key Breakthrough: First On-Demand Development API&amp;#x0D;&amp;#x0A;Beyond Data to Definitions&amp;quot;&quot;/&gt;&lt;property id=&quot;20307&quot; value=&quot;516&quot;/&gt;&lt;/object&gt;&lt;object type=&quot;3&quot; unique_id=&quot;28310&quot;&gt;&lt;property id=&quot;20148&quot; value=&quot;5&quot;/&gt;&lt;property id=&quot;20300&quot; value=&quot;Slide 55 - &amp;quot;Metadata API …. Let’s Look at the Code&amp;quot;&quot;/&gt;&lt;property id=&quot;20307&quot; value=&quot;517&quot;/&gt;&lt;/object&gt;&lt;object type=&quot;3&quot; unique_id=&quot;28311&quot;&gt;&lt;property id=&quot;20148&quot; value=&quot;5&quot;/&gt;&lt;property id=&quot;20300&quot; value=&quot;Slide 56 - &amp;quot;World’s First IDE for On-Demand Development&amp;quot;&quot;/&gt;&lt;property id=&quot;20307&quot; value=&quot;518&quot;/&gt;&lt;/object&gt;&lt;object type=&quot;3&quot; unique_id=&quot;28312&quot;&gt;&lt;property id=&quot;20148&quot; value=&quot;5&quot;/&gt;&lt;property id=&quot;20300&quot; value=&quot;Slide 58 - &amp;quot;Easy to Move Your Apps’ Metadata and Code&amp;quot;&quot;/&gt;&lt;property id=&quot;20307&quot; value=&quot;519&quot;/&gt;&lt;/object&gt;&lt;object type=&quot;3&quot; unique_id=&quot;28314&quot;&gt;&lt;property id=&quot;20148&quot; value=&quot;5&quot;/&gt;&lt;property id=&quot;20300&quot; value=&quot;Slide 60&quot;/&gt;&lt;property id=&quot;20307&quot; value=&quot;521&quot;/&gt;&lt;/object&gt;&lt;object type=&quot;3&quot; unique_id=&quot;28316&quot;&gt;&lt;property id=&quot;20148&quot; value=&quot;5&quot;/&gt;&lt;property id=&quot;20300&quot; value=&quot;Slide 61 - &amp;quot;Adam Gross&amp;quot;&quot;/&gt;&lt;property id=&quot;20307&quot; value=&quot;523&quot;/&gt;&lt;/object&gt;&lt;object type=&quot;3&quot; unique_id=&quot;28317&quot;&gt;&lt;property id=&quot;20148&quot; value=&quot;5&quot;/&gt;&lt;property id=&quot;20300&quot; value=&quot;Slide 62 - &amp;quot;Marc Andreesen&amp;quot;&quot;/&gt;&lt;property id=&quot;20307&quot; value=&quot;524&quot;/&gt;&lt;/object&gt;&lt;object type=&quot;3&quot; unique_id=&quot;28318&quot;&gt;&lt;property id=&quot;20148&quot; value=&quot;5&quot;/&gt;&lt;property id=&quot;20300&quot; value=&quot;Slide 63 - &amp;quot;Marc Andreesen&amp;quot;&quot;/&gt;&lt;property id=&quot;20307&quot; value=&quot;525&quot;/&gt;&lt;/object&gt;&lt;object type=&quot;3&quot; unique_id=&quot;31740&quot;&gt;&lt;property id=&quot;20148&quot; value=&quot;5&quot;/&gt;&lt;property id=&quot;20300&quot; value=&quot;Slide 18 - &amp;quot;Global Infrastructure as a Service&amp;quot;&quot;/&gt;&lt;property id=&quot;20307&quot; value=&quot;543&quot;/&gt;&lt;/object&gt;&lt;object type=&quot;3&quot; unique_id=&quot;31741&quot;&gt;&lt;property id=&quot;20148&quot; value=&quot;5&quot;/&gt;&lt;property id=&quot;20300&quot; value=&quot;Slide 19 - &amp;quot;The Most Trusted &amp;amp; Secure Infrastructure&amp;quot;&quot;/&gt;&lt;property id=&quot;20307&quot; value=&quot;544&quot;/&gt;&lt;/object&gt;&lt;object type=&quot;3&quot; unique_id=&quot;31742&quot;&gt;&lt;property id=&quot;20148&quot; value=&quot;5&quot;/&gt;&lt;property id=&quot;20300&quot; value=&quot;Slide 20 - &amp;quot;Your Database on Our Service&amp;quot;&quot;/&gt;&lt;property id=&quot;20307&quot; value=&quot;545&quot;/&gt;&lt;/object&gt;&lt;object type=&quot;3&quot; unique_id=&quot;31743&quot;&gt;&lt;property id=&quot;20148&quot; value=&quot;5&quot;/&gt;&lt;property id=&quot;20300&quot; value=&quot;Slide 21 - &amp;quot;Your Integrations on Our Service&amp;quot;&quot;/&gt;&lt;property id=&quot;20307&quot; value=&quot;546&quot;/&gt;&lt;/object&gt;&lt;object type=&quot;3&quot; unique_id=&quot;31744&quot;&gt;&lt;property id=&quot;20148&quot; value=&quot;5&quot;/&gt;&lt;property id=&quot;20300&quot; value=&quot;Slide 22 - &amp;quot;Your Workflow on Our Service&amp;quot;&quot;/&gt;&lt;property id=&quot;20307&quot; value=&quot;547&quot;/&gt;&lt;/object&gt;&lt;object type=&quot;3&quot; unique_id=&quot;31745&quot;&gt;&lt;property id=&quot;20148&quot; value=&quot;5&quot;/&gt;&lt;property id=&quot;20300&quot; value=&quot;Slide 23 - &amp;quot;Your Code on Our Service&amp;quot;&quot;/&gt;&lt;property id=&quot;20307&quot; value=&quot;548&quot;/&gt;&lt;/object&gt;&lt;object type=&quot;3&quot; unique_id=&quot;31746&quot;&gt;&lt;property id=&quot;20148&quot; value=&quot;5&quot;/&gt;&lt;property id=&quot;20300&quot; value=&quot;Slide 24 - &amp;quot;Customers Success with Apex&amp;quot;&quot;/&gt;&lt;property id=&quot;20307&quot; value=&quot;549&quot;/&gt;&lt;/object&gt;&lt;object type=&quot;3&quot; unique_id=&quot;31747&quot;&gt;&lt;property id=&quot;20148&quot; value=&quot;5&quot;/&gt;&lt;property id=&quot;20300&quot; value=&quot;Slide 25&quot;/&gt;&lt;property id=&quot;20307&quot; value=&quot;550&quot;/&gt;&lt;/object&gt;&lt;object type=&quot;3&quot; unique_id=&quot;31748&quot;&gt;&lt;property id=&quot;20148&quot; value=&quot;5&quot;/&gt;&lt;property id=&quot;20300&quot; value=&quot;Slide 26 - &amp;quot;Create Any Application and Any Interface&amp;quot;&quot;/&gt;&lt;property id=&quot;20307&quot; value=&quot;551&quot;/&gt;&lt;/object&gt;&lt;object type=&quot;3&quot; unique_id=&quot;31749&quot;&gt;&lt;property id=&quot;20148&quot; value=&quot;5&quot;/&gt;&lt;property id=&quot;20300&quot; value=&quot;Slide 27 - &amp;quot;Customer Success with Visualforce&amp;quot;&quot;/&gt;&lt;property id=&quot;20307&quot; value=&quot;552&quot;/&gt;&lt;/object&gt;&lt;object type=&quot;3&quot; unique_id=&quot;31750&quot;&gt;&lt;property id=&quot;20148&quot; value=&quot;5&quot;/&gt;&lt;property id=&quot;20300&quot; value=&quot;Slide 28 - &amp;quot;Application Exchange as a Service&amp;quot;&quot;/&gt;&lt;property id=&quot;20307&quot; value=&quot;553&quot;/&gt;&lt;/object&gt;&lt;object type=&quot;3&quot; unique_id=&quot;35337&quot;&gt;&lt;property id=&quot;20148&quot; value=&quot;5&quot;/&gt;&lt;property id=&quot;20300&quot; value=&quot;Slide 13 - &amp;quot;The Enterprise Standard for SaaS&amp;quot;&quot;/&gt;&lt;property id=&quot;20307&quot; value=&quot;562&quot;/&gt;&lt;/object&gt;&lt;object type=&quot;3&quot; unique_id=&quot;35338&quot;&gt;&lt;property id=&quot;20148&quot; value=&quot;5&quot;/&gt;&lt;property id=&quot;20300&quot; value=&quot;Slide 30 - &amp;quot;Customer and Partner Success&amp;quot;&quot;/&gt;&lt;property id=&quot;20307&quot; value=&quot;571&quot;/&gt;&lt;/object&gt;&lt;object type=&quot;3&quot; unique_id=&quot;35339&quot;&gt;&lt;property id=&quot;20148&quot; value=&quot;5&quot;/&gt;&lt;property id=&quot;20300&quot; value=&quot;Slide 31&quot;/&gt;&lt;property id=&quot;20307&quot; value=&quot;572&quot;/&gt;&lt;/object&gt;&lt;object type=&quot;3&quot; unique_id=&quot;35340&quot;&gt;&lt;property id=&quot;20148&quot; value=&quot;5&quot;/&gt;&lt;property id=&quot;20300&quot; value=&quot;Slide 32&quot;/&gt;&lt;property id=&quot;20307&quot; value=&quot;573&quot;/&gt;&lt;/object&gt;&lt;object type=&quot;3&quot; unique_id=&quot;35341&quot;&gt;&lt;property id=&quot;20148&quot; value=&quot;5&quot;/&gt;&lt;property id=&quot;20300&quot; value=&quot;Slide 33&quot;/&gt;&lt;property id=&quot;20307&quot; value=&quot;575&quot;/&gt;&lt;/object&gt;&lt;object type=&quot;3&quot; unique_id=&quot;35342&quot;&gt;&lt;property id=&quot;20148&quot; value=&quot;5&quot;/&gt;&lt;property id=&quot;20300&quot; value=&quot;Slide 34&quot;/&gt;&lt;property id=&quot;20307&quot; value=&quot;576&quot;/&gt;&lt;/object&gt;&lt;object type=&quot;3&quot; unique_id=&quot;35343&quot;&gt;&lt;property id=&quot;20148&quot; value=&quot;5&quot;/&gt;&lt;property id=&quot;20300&quot; value=&quot;Slide 35&quot;/&gt;&lt;property id=&quot;20307&quot; value=&quot;577&quot;/&gt;&lt;/object&gt;&lt;object type=&quot;3&quot; unique_id=&quot;35344&quot;&gt;&lt;property id=&quot;20148&quot; value=&quot;5&quot;/&gt;&lt;property id=&quot;20300&quot; value=&quot;Slide 36&quot;/&gt;&lt;property id=&quot;20307&quot; value=&quot;578&quot;/&gt;&lt;/object&gt;&lt;object type=&quot;3&quot; unique_id=&quot;35345&quot;&gt;&lt;property id=&quot;20148&quot; value=&quot;5&quot;/&gt;&lt;property id=&quot;20300&quot; value=&quot;Slide 37&quot;/&gt;&lt;property id=&quot;20307&quot; value=&quot;563&quot;/&gt;&lt;/object&gt;&lt;object type=&quot;3&quot; unique_id=&quot;35346&quot;&gt;&lt;property id=&quot;20148&quot; value=&quot;5&quot;/&gt;&lt;property id=&quot;20300&quot; value=&quot;Slide 38 - &amp;quot;Platform As A Service Gaining Momentum&amp;quot;&quot;/&gt;&lt;property id=&quot;20307&quot; value=&quot;564&quot;/&gt;&lt;/object&gt;&lt;object type=&quot;3&quot; unique_id=&quot;35347&quot;&gt;&lt;property id=&quot;20148&quot; value=&quot;5&quot;/&gt;&lt;property id=&quot;20300&quot; value=&quot;Slide 39 - &amp;quot;The Cloud Empowers The Developer&amp;quot;&quot;/&gt;&lt;property id=&quot;20307&quot; value=&quot;565&quot;/&gt;&lt;/object&gt;&lt;object type=&quot;3&quot; unique_id=&quot;35348&quot;&gt;&lt;property id=&quot;20148&quot; value=&quot;5&quot;/&gt;&lt;property id=&quot;20300&quot; value=&quot;Slide 40 - &amp;quot;Empowering Every Developer, Globally&amp;quot;&quot;/&gt;&lt;property id=&quot;20307&quot; value=&quot;566&quot;/&gt;&lt;/object&gt;&lt;object type=&quot;3&quot; unique_id=&quot;35356&quot;&gt;&lt;property id=&quot;20148&quot; value=&quot;5&quot;/&gt;&lt;property id=&quot;20300&quot; value=&quot;Slide 64&quot;/&gt;&lt;property id=&quot;20307&quot; value=&quot;584&quot;/&gt;&lt;/object&gt;&lt;object type=&quot;3&quot; unique_id=&quot;36031&quot;&gt;&lt;property id=&quot;20148&quot; value=&quot;5&quot;/&gt;&lt;property id=&quot;20300&quot; value=&quot;Slide 42 - &amp;quot;New Types of Applications for the Cloud &amp;quot;&quot;/&gt;&lt;property id=&quot;20307&quot; value=&quot;587&quot;/&gt;&lt;/object&gt;&lt;object type=&quot;3&quot; unique_id=&quot;36033&quot;&gt;&lt;property id=&quot;20148&quot; value=&quot;5&quot;/&gt;&lt;property id=&quot;20300&quot; value=&quot;Slide 47 - &amp;quot;Cloud Computing Architecture: Development as a Service&amp;quot;&quot;/&gt;&lt;property id=&quot;20307&quot; value=&quot;589&quot;/&gt;&lt;/object&gt;&lt;object type=&quot;3&quot; unique_id=&quot;37286&quot;&gt;&lt;property id=&quot;20148&quot; value=&quot;5&quot;/&gt;&lt;property id=&quot;20300&quot; value=&quot;Slide 41 - &amp;quot;Core Computer Services for Cloud Computing Today&amp;quot;&quot;/&gt;&lt;property id=&quot;20307&quot; value=&quot;594&quot;/&gt;&lt;/object&gt;&lt;object type=&quot;3&quot; unique_id=&quot;37887&quot;&gt;&lt;property id=&quot;20148&quot; value=&quot;5&quot;/&gt;&lt;property id=&quot;20300&quot; value=&quot;Slide 29 - &amp;quot;Amazing Custom Development on Force.com&amp;quot;&quot;/&gt;&lt;property id=&quot;20307&quot; value=&quot;600&quot;/&gt;&lt;/object&gt;&lt;object type=&quot;3&quot; unique_id=&quot;37888&quot;&gt;&lt;property id=&quot;20148&quot; value=&quot;5&quot;/&gt;&lt;property id=&quot;20300&quot; value=&quot;Slide 43 - &amp;quot;But what if developers want to develop enterprise applications for the cloud?&amp;quot;&quot;/&gt;&lt;property id=&quot;20307&quot; value=&quot;599&quot;/&gt;&lt;/object&gt;&lt;object type=&quot;3&quot; unique_id=&quot;37889&quot;&gt;&lt;property id=&quot;20148&quot; value=&quot;5&quot;/&gt;&lt;property id=&quot;20300&quot; value=&quot;Slide 51&quot;/&gt;&lt;property id=&quot;20307&quot; value=&quot;598&quot;/&gt;&lt;/object&gt;&lt;object type=&quot;3&quot; unique_id=&quot;37890&quot;&gt;&lt;property id=&quot;20148&quot; value=&quot;5&quot;/&gt;&lt;property id=&quot;20300&quot; value=&quot;Slide 52 - &amp;quot;Introducing:&amp;quot;&quot;/&gt;&lt;property id=&quot;20307&quot; value=&quot;597&quot;/&gt;&lt;/object&gt;&lt;object type=&quot;3&quot; unique_id=&quot;37958&quot;&gt;&lt;property id=&quot;20148&quot; value=&quot;5&quot;/&gt;&lt;property id=&quot;20300&quot; value=&quot;Slide 59 - &amp;quot;First Complete Development Lifecycle for the Cloud&amp;quot;&quot;/&gt;&lt;property id=&quot;20307&quot; value=&quot;601&quot;/&gt;&lt;/object&gt;&lt;object type=&quot;3&quot; unique_id=&quot;38228&quot;&gt;&lt;property id=&quot;20148&quot; value=&quot;5&quot;/&gt;&lt;property id=&quot;20300&quot; value=&quot;Slide 57 - &amp;quot;Complete Sandbox Development Environment&amp;quot;&quot;/&gt;&lt;property id=&quot;20307&quot; value=&quot;602&quot;/&gt;&lt;/object&gt;&lt;object type=&quot;3&quot; unique_id=&quot;38638&quot;&gt;&lt;property id=&quot;20148&quot; value=&quot;5&quot;/&gt;&lt;property id=&quot;20300&quot; value=&quot;Slide 46&quot;/&gt;&lt;property id=&quot;20307&quot; value=&quot;605&quot;/&gt;&lt;/object&gt;&lt;object type=&quot;3&quot; unique_id=&quot;38640&quot;&gt;&lt;property id=&quot;20148&quot; value=&quot;5&quot;/&gt;&lt;property id=&quot;20300&quot; value=&quot;Slide 45 - &amp;quot;Introducing New                     Cloud Pricing &amp;quot;&quot;/&gt;&lt;property id=&quot;20307&quot; value=&quot;607&quot;/&gt;&lt;/object&gt;&lt;/object&gt;&lt;/object&gt;&lt;/database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oud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112874</TotalTime>
  <Words>1099</Words>
  <Application>Microsoft Macintosh PowerPoint</Application>
  <PresentationFormat>全屏显示(4:3)</PresentationFormat>
  <Paragraphs>130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cloud</vt:lpstr>
      <vt:lpstr>PowerPoint 演示文稿</vt:lpstr>
      <vt:lpstr>Index</vt:lpstr>
      <vt:lpstr>Motivation</vt:lpstr>
      <vt:lpstr>Motivation</vt:lpstr>
      <vt:lpstr>Motivation</vt:lpstr>
      <vt:lpstr>Motivation</vt:lpstr>
      <vt:lpstr>Architecture of HANA-NVM </vt:lpstr>
      <vt:lpstr>Why?</vt:lpstr>
      <vt:lpstr>Challenges</vt:lpstr>
      <vt:lpstr>Challenge1-- handling of the pointer values  </vt:lpstr>
      <vt:lpstr>Challenge2--different persistence life cycle </vt:lpstr>
      <vt:lpstr>PowerPoint 演示文稿</vt:lpstr>
      <vt:lpstr>Challenge3—guarantee of the data lost</vt:lpstr>
      <vt:lpstr>Challenge3</vt:lpstr>
      <vt:lpstr>Evaluation</vt:lpstr>
      <vt:lpstr>Evaluation</vt:lpstr>
      <vt:lpstr>Evaluation</vt:lpstr>
      <vt:lpstr>Evaluation</vt:lpstr>
      <vt:lpstr>Evaluation</vt:lpstr>
      <vt:lpstr>Conclusion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Robin Daniels</dc:title>
  <dc:creator>chujiajia</dc:creator>
  <cp:lastModifiedBy>爽 胡</cp:lastModifiedBy>
  <cp:revision>2851</cp:revision>
  <cp:lastPrinted>2014-03-11T00:54:56Z</cp:lastPrinted>
  <dcterms:created xsi:type="dcterms:W3CDTF">2010-05-07T00:41:40Z</dcterms:created>
  <dcterms:modified xsi:type="dcterms:W3CDTF">2017-12-27T04:05:06Z</dcterms:modified>
</cp:coreProperties>
</file>