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6" r:id="rId18"/>
    <p:sldId id="275" r:id="rId19"/>
    <p:sldId id="277" r:id="rId20"/>
    <p:sldId id="278" r:id="rId21"/>
    <p:sldId id="279" r:id="rId22"/>
    <p:sldId id="280" r:id="rId23"/>
    <p:sldId id="281" r:id="rId24"/>
    <p:sldId id="282" r:id="rId25"/>
    <p:sldId id="283" r:id="rId26"/>
    <p:sldId id="28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3084"/>
  </p:normalViewPr>
  <p:slideViewPr>
    <p:cSldViewPr snapToGrid="0" snapToObjects="1">
      <p:cViewPr varScale="1">
        <p:scale>
          <a:sx n="95" d="100"/>
          <a:sy n="95" d="100"/>
        </p:scale>
        <p:origin x="115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48B3F3-D60F-8149-92BC-47115961EAE4}" type="datetimeFigureOut">
              <a:rPr kumimoji="1" lang="zh-CN" altLang="en-US" smtClean="0"/>
              <a:t>2017/11/7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BA92EC-AFAD-364C-9A8D-14AC8E7D163A}" type="slidenum">
              <a:rPr kumimoji="1" lang="zh-CN" altLang="en-US" smtClean="0"/>
              <a:t>‹#›</a:t>
            </a:fld>
            <a:endParaRPr kumimoji="1" lang="zh-CN" altLang="en-US"/>
          </a:p>
        </p:txBody>
      </p:sp>
    </p:spTree>
    <p:extLst>
      <p:ext uri="{BB962C8B-B14F-4D97-AF65-F5344CB8AC3E}">
        <p14:creationId xmlns:p14="http://schemas.microsoft.com/office/powerpoint/2010/main" val="1788207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smtClean="0"/>
              <a:t>ObMalloc.cpp</a:t>
            </a:r>
            <a:endParaRPr kumimoji="1" lang="zh-CN" altLang="en-US" dirty="0"/>
          </a:p>
        </p:txBody>
      </p:sp>
      <p:sp>
        <p:nvSpPr>
          <p:cNvPr id="4" name="幻灯片编号占位符 3"/>
          <p:cNvSpPr>
            <a:spLocks noGrp="1"/>
          </p:cNvSpPr>
          <p:nvPr>
            <p:ph type="sldNum" sz="quarter" idx="10"/>
          </p:nvPr>
        </p:nvSpPr>
        <p:spPr/>
        <p:txBody>
          <a:bodyPr/>
          <a:lstStyle/>
          <a:p>
            <a:fld id="{8CBA92EC-AFAD-364C-9A8D-14AC8E7D163A}" type="slidenum">
              <a:rPr kumimoji="1" lang="zh-CN" altLang="en-US" smtClean="0"/>
              <a:t>4</a:t>
            </a:fld>
            <a:endParaRPr kumimoji="1" lang="zh-CN" altLang="en-US"/>
          </a:p>
        </p:txBody>
      </p:sp>
    </p:spTree>
    <p:extLst>
      <p:ext uri="{BB962C8B-B14F-4D97-AF65-F5344CB8AC3E}">
        <p14:creationId xmlns:p14="http://schemas.microsoft.com/office/powerpoint/2010/main" val="366434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a:t>
            </a:r>
            <a:r>
              <a:rPr kumimoji="1" lang="en-US" altLang="zh-CN" dirty="0" err="1" smtClean="0"/>
              <a:t>ob</a:t>
            </a:r>
            <a:r>
              <a:rPr kumimoji="1" lang="zh-CN" altLang="en-US" dirty="0" smtClean="0"/>
              <a:t>当中，所有的工作线程在各个</a:t>
            </a:r>
            <a:r>
              <a:rPr kumimoji="1" lang="en-US" altLang="zh-CN" dirty="0" smtClean="0"/>
              <a:t>server</a:t>
            </a:r>
            <a:r>
              <a:rPr kumimoji="1" lang="zh-CN" altLang="en-US" dirty="0" smtClean="0"/>
              <a:t>启动的时候就已经启动好了</a:t>
            </a:r>
            <a:endParaRPr kumimoji="1" lang="zh-CN" altLang="en-US" dirty="0"/>
          </a:p>
        </p:txBody>
      </p:sp>
      <p:sp>
        <p:nvSpPr>
          <p:cNvPr id="4" name="幻灯片编号占位符 3"/>
          <p:cNvSpPr>
            <a:spLocks noGrp="1"/>
          </p:cNvSpPr>
          <p:nvPr>
            <p:ph type="sldNum" sz="quarter" idx="10"/>
          </p:nvPr>
        </p:nvSpPr>
        <p:spPr/>
        <p:txBody>
          <a:bodyPr/>
          <a:lstStyle/>
          <a:p>
            <a:fld id="{8CBA92EC-AFAD-364C-9A8D-14AC8E7D163A}" type="slidenum">
              <a:rPr kumimoji="1" lang="zh-CN" altLang="en-US" smtClean="0"/>
              <a:t>8</a:t>
            </a:fld>
            <a:endParaRPr kumimoji="1" lang="zh-CN" altLang="en-US"/>
          </a:p>
        </p:txBody>
      </p:sp>
    </p:spTree>
    <p:extLst>
      <p:ext uri="{BB962C8B-B14F-4D97-AF65-F5344CB8AC3E}">
        <p14:creationId xmlns:p14="http://schemas.microsoft.com/office/powerpoint/2010/main" val="1548097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CBA92EC-AFAD-364C-9A8D-14AC8E7D163A}" type="slidenum">
              <a:rPr kumimoji="1" lang="zh-CN" altLang="en-US" smtClean="0"/>
              <a:t>10</a:t>
            </a:fld>
            <a:endParaRPr kumimoji="1" lang="zh-CN" altLang="en-US"/>
          </a:p>
        </p:txBody>
      </p:sp>
    </p:spTree>
    <p:extLst>
      <p:ext uri="{BB962C8B-B14F-4D97-AF65-F5344CB8AC3E}">
        <p14:creationId xmlns:p14="http://schemas.microsoft.com/office/powerpoint/2010/main" val="1038403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CBA92EC-AFAD-364C-9A8D-14AC8E7D163A}" type="slidenum">
              <a:rPr kumimoji="1" lang="zh-CN" altLang="en-US" smtClean="0"/>
              <a:t>11</a:t>
            </a:fld>
            <a:endParaRPr kumimoji="1" lang="zh-CN" altLang="en-US"/>
          </a:p>
        </p:txBody>
      </p:sp>
    </p:spTree>
    <p:extLst>
      <p:ext uri="{BB962C8B-B14F-4D97-AF65-F5344CB8AC3E}">
        <p14:creationId xmlns:p14="http://schemas.microsoft.com/office/powerpoint/2010/main" val="282653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smtClean="0"/>
              <a:t>yyparse</a:t>
            </a:r>
            <a:r>
              <a:rPr kumimoji="1" lang="zh-CN" altLang="en-US" dirty="0" smtClean="0"/>
              <a:t>是语法分析的入口函数</a:t>
            </a:r>
            <a:endParaRPr kumimoji="1" lang="en-US" altLang="zh-CN" dirty="0" smtClean="0"/>
          </a:p>
          <a:p>
            <a:r>
              <a:rPr lang="zh-CN" altLang="en-US" sz="1200" b="0" i="0" kern="1200" dirty="0" smtClean="0">
                <a:solidFill>
                  <a:schemeClr val="tx1"/>
                </a:solidFill>
                <a:effectLst/>
                <a:latin typeface="+mn-lt"/>
                <a:ea typeface="+mn-ea"/>
                <a:cs typeface="+mn-cs"/>
              </a:rPr>
              <a:t>默认情况下 </a:t>
            </a:r>
            <a:r>
              <a:rPr lang="en-US" altLang="zh-CN" sz="1200" b="0" i="0" kern="1200" dirty="0" err="1" smtClean="0">
                <a:solidFill>
                  <a:schemeClr val="tx1"/>
                </a:solidFill>
                <a:effectLst/>
                <a:latin typeface="+mn-lt"/>
                <a:ea typeface="+mn-ea"/>
                <a:cs typeface="+mn-cs"/>
              </a:rPr>
              <a:t>yyparse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函数是没有参数的</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可以通过</a:t>
            </a:r>
            <a:r>
              <a:rPr lang="en-US" altLang="zh-CN" dirty="0" smtClean="0"/>
              <a:t>%parse-</a:t>
            </a:r>
            <a:r>
              <a:rPr lang="en-US" altLang="zh-CN" dirty="0" err="1" smtClean="0"/>
              <a:t>param</a:t>
            </a:r>
            <a:r>
              <a:rPr lang="en-US" altLang="zh-CN" dirty="0" smtClean="0"/>
              <a:t> {</a:t>
            </a:r>
            <a:r>
              <a:rPr lang="en-US" altLang="zh-CN" dirty="0" err="1" smtClean="0"/>
              <a:t>param</a:t>
            </a:r>
            <a:r>
              <a:rPr lang="en-US" altLang="zh-CN" dirty="0" smtClean="0"/>
              <a: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来传递参数</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调用的时候也是 </a:t>
            </a:r>
            <a:r>
              <a:rPr lang="en-US" altLang="zh-CN" dirty="0" err="1" smtClean="0"/>
              <a:t>yyparse</a:t>
            </a:r>
            <a:r>
              <a:rPr lang="en-US" altLang="zh-CN" dirty="0" smtClean="0"/>
              <a:t>(</a:t>
            </a:r>
            <a:r>
              <a:rPr lang="en-US" altLang="zh-CN" dirty="0" err="1" smtClean="0"/>
              <a:t>param</a:t>
            </a:r>
            <a:r>
              <a:rPr lang="en-US" altLang="zh-CN" dirty="0" smtClean="0"/>
              <a:t>)</a:t>
            </a:r>
            <a:r>
              <a:rPr lang="zh-CN" altLang="en-US" sz="1200" b="0" i="0" kern="1200" dirty="0" smtClean="0">
                <a:solidFill>
                  <a:schemeClr val="tx1"/>
                </a:solidFill>
                <a:effectLst/>
                <a:latin typeface="+mn-lt"/>
                <a:ea typeface="+mn-ea"/>
                <a:cs typeface="+mn-cs"/>
              </a:rPr>
              <a:t>的形式</a:t>
            </a:r>
            <a:r>
              <a:rPr lang="en-US" altLang="zh-CN" sz="1200" b="0" i="0" kern="1200" dirty="0" smtClean="0">
                <a:solidFill>
                  <a:schemeClr val="tx1"/>
                </a:solidFill>
                <a:effectLst/>
                <a:latin typeface="+mn-lt"/>
                <a:ea typeface="+mn-ea"/>
                <a:cs typeface="+mn-cs"/>
              </a:rPr>
              <a:t>. </a:t>
            </a:r>
            <a:endParaRPr kumimoji="1" lang="zh-CN" altLang="en-US" dirty="0"/>
          </a:p>
        </p:txBody>
      </p:sp>
      <p:sp>
        <p:nvSpPr>
          <p:cNvPr id="4" name="幻灯片编号占位符 3"/>
          <p:cNvSpPr>
            <a:spLocks noGrp="1"/>
          </p:cNvSpPr>
          <p:nvPr>
            <p:ph type="sldNum" sz="quarter" idx="10"/>
          </p:nvPr>
        </p:nvSpPr>
        <p:spPr/>
        <p:txBody>
          <a:bodyPr/>
          <a:lstStyle/>
          <a:p>
            <a:fld id="{8CBA92EC-AFAD-364C-9A8D-14AC8E7D163A}" type="slidenum">
              <a:rPr kumimoji="1" lang="zh-CN" altLang="en-US" smtClean="0"/>
              <a:t>13</a:t>
            </a:fld>
            <a:endParaRPr kumimoji="1" lang="zh-CN" altLang="en-US"/>
          </a:p>
        </p:txBody>
      </p:sp>
    </p:spTree>
    <p:extLst>
      <p:ext uri="{BB962C8B-B14F-4D97-AF65-F5344CB8AC3E}">
        <p14:creationId xmlns:p14="http://schemas.microsoft.com/office/powerpoint/2010/main" val="119672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http://www.infoq.com/cn/articles/an-article-mastering-sql-on-hadoop-core-technology</a:t>
            </a:r>
          </a:p>
          <a:p>
            <a:endParaRPr lang="en-US" altLang="zh-CN" dirty="0" smtClean="0"/>
          </a:p>
          <a:p>
            <a:r>
              <a:rPr lang="en-US" altLang="zh-CN" dirty="0" smtClean="0"/>
              <a:t>http://mysql.taobao.org/monthly/2017/01/06/</a:t>
            </a:r>
          </a:p>
          <a:p>
            <a:endParaRPr lang="en-US" altLang="zh-CN" dirty="0" smtClean="0"/>
          </a:p>
          <a:p>
            <a:r>
              <a:rPr lang="zh-CN" altLang="en-US" sz="1200" b="0" i="0" kern="1200" dirty="0" smtClean="0">
                <a:solidFill>
                  <a:schemeClr val="tx1"/>
                </a:solidFill>
                <a:effectLst/>
                <a:latin typeface="+mn-lt"/>
                <a:ea typeface="+mn-ea"/>
                <a:cs typeface="+mn-cs"/>
              </a:rPr>
              <a:t>首先，火山模型的 </a:t>
            </a:r>
            <a:r>
              <a:rPr lang="en-US" altLang="zh-CN" sz="1200" b="0" i="0" kern="1200" dirty="0" smtClean="0">
                <a:solidFill>
                  <a:schemeClr val="tx1"/>
                </a:solidFill>
                <a:effectLst/>
                <a:latin typeface="+mn-lt"/>
                <a:ea typeface="+mn-ea"/>
                <a:cs typeface="+mn-cs"/>
              </a:rPr>
              <a:t>next </a:t>
            </a:r>
            <a:r>
              <a:rPr lang="zh-CN" altLang="en-US" sz="1200" b="0" i="0" kern="1200" dirty="0" smtClean="0">
                <a:solidFill>
                  <a:schemeClr val="tx1"/>
                </a:solidFill>
                <a:effectLst/>
                <a:latin typeface="+mn-lt"/>
                <a:ea typeface="+mn-ea"/>
                <a:cs typeface="+mn-cs"/>
              </a:rPr>
              <a:t>方法通常实现为一个虚函数，在编译器中，虚函数调用需要查找虚函数表</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并且虚函数调用是一个非直接跳转 </a:t>
            </a:r>
            <a:r>
              <a:rPr lang="en-US" altLang="zh-CN" sz="1200" b="0" i="0" kern="1200" dirty="0" smtClean="0">
                <a:solidFill>
                  <a:schemeClr val="tx1"/>
                </a:solidFill>
                <a:effectLst/>
                <a:latin typeface="+mn-lt"/>
                <a:ea typeface="+mn-ea"/>
                <a:cs typeface="+mn-cs"/>
              </a:rPr>
              <a:t>(indirect jump), </a:t>
            </a:r>
            <a:r>
              <a:rPr lang="zh-CN" altLang="en-US" sz="1200" b="0" i="0" kern="1200" dirty="0" smtClean="0">
                <a:solidFill>
                  <a:schemeClr val="tx1"/>
                </a:solidFill>
                <a:effectLst/>
                <a:latin typeface="+mn-lt"/>
                <a:ea typeface="+mn-ea"/>
                <a:cs typeface="+mn-cs"/>
              </a:rPr>
              <a:t>会导致一次错误的 </a:t>
            </a:r>
            <a:r>
              <a:rPr lang="en-US" altLang="zh-CN" sz="1200" b="0" i="0" kern="1200" dirty="0" smtClean="0">
                <a:solidFill>
                  <a:schemeClr val="tx1"/>
                </a:solidFill>
                <a:effectLst/>
                <a:latin typeface="+mn-lt"/>
                <a:ea typeface="+mn-ea"/>
                <a:cs typeface="+mn-cs"/>
              </a:rPr>
              <a:t>CPU </a:t>
            </a:r>
            <a:r>
              <a:rPr lang="zh-CN" altLang="en-US" sz="1200" b="0" i="0" kern="1200" dirty="0" smtClean="0">
                <a:solidFill>
                  <a:schemeClr val="tx1"/>
                </a:solidFill>
                <a:effectLst/>
                <a:latin typeface="+mn-lt"/>
                <a:ea typeface="+mn-ea"/>
                <a:cs typeface="+mn-cs"/>
              </a:rPr>
              <a:t>分支预测 </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brance</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misprediction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一次错误的分支预测需要十几个周期的开销。火山模型为了返回一个元组，需要调用多次 </a:t>
            </a:r>
            <a:r>
              <a:rPr lang="en-US" altLang="zh-CN" sz="1200" b="0" i="0" kern="1200" dirty="0" smtClean="0">
                <a:solidFill>
                  <a:schemeClr val="tx1"/>
                </a:solidFill>
                <a:effectLst/>
                <a:latin typeface="+mn-lt"/>
                <a:ea typeface="+mn-ea"/>
                <a:cs typeface="+mn-cs"/>
              </a:rPr>
              <a:t>next </a:t>
            </a:r>
            <a:r>
              <a:rPr lang="zh-CN" altLang="en-US" sz="1200" b="0" i="0" kern="1200" dirty="0" smtClean="0">
                <a:solidFill>
                  <a:schemeClr val="tx1"/>
                </a:solidFill>
                <a:effectLst/>
                <a:latin typeface="+mn-lt"/>
                <a:ea typeface="+mn-ea"/>
                <a:cs typeface="+mn-cs"/>
              </a:rPr>
              <a:t>方法，导致昂贵的函数调用开销。</a:t>
            </a:r>
            <a:endParaRPr lang="zh-CN" altLang="en-US" dirty="0"/>
          </a:p>
        </p:txBody>
      </p:sp>
      <p:sp>
        <p:nvSpPr>
          <p:cNvPr id="4" name="灯片编号占位符 3"/>
          <p:cNvSpPr>
            <a:spLocks noGrp="1"/>
          </p:cNvSpPr>
          <p:nvPr>
            <p:ph type="sldNum" sz="quarter" idx="10"/>
          </p:nvPr>
        </p:nvSpPr>
        <p:spPr/>
        <p:txBody>
          <a:bodyPr/>
          <a:lstStyle/>
          <a:p>
            <a:fld id="{8CBA92EC-AFAD-364C-9A8D-14AC8E7D163A}" type="slidenum">
              <a:rPr kumimoji="1" lang="zh-CN" altLang="en-US" smtClean="0"/>
              <a:t>25</a:t>
            </a:fld>
            <a:endParaRPr kumimoji="1" lang="zh-CN" altLang="en-US"/>
          </a:p>
        </p:txBody>
      </p:sp>
    </p:spTree>
    <p:extLst>
      <p:ext uri="{BB962C8B-B14F-4D97-AF65-F5344CB8AC3E}">
        <p14:creationId xmlns:p14="http://schemas.microsoft.com/office/powerpoint/2010/main" val="878959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0EBB0C4-6273-4C6E-B9BD-2EDC30F1CD52}" type="datetimeFigureOut">
              <a:rPr lang="en-US" dirty="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11/7/2017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11/7/2017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accent3"/>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9CAD897-D46E-4AD2-BD9B-49DD3E640873}" type="datetimeFigureOut">
              <a:rPr lang="en-US" dirty="0"/>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11/7/2017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2.wmf"/><Relationship Id="rId4"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blog.csdn.net/xy010902100449/article/details/47263049"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6.xml"/><Relationship Id="rId5" Type="http://schemas.openxmlformats.org/officeDocument/2006/relationships/slide" Target="slide5.xml"/><Relationship Id="rId4" Type="http://schemas.openxmlformats.org/officeDocument/2006/relationships/hyperlink" Target="http://valgrind.org/" TargetMode="External"/></Relationships>
</file>

<file path=ppt/slides/_rels/slide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blog.csdn.net/xiaoyeyopulei/article/details/7963279"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blog.csdn.net/cashey1991/article/details/7942809"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cnblogs.com/foxmailed/archive/2013/02/17/2908180.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cnblogs.com/foxmailed/archive/2013/02/17/2910041.html"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web.iitd.ac.in/~sumeet/flex__bison.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Cedar</a:t>
            </a:r>
            <a:r>
              <a:rPr kumimoji="1" lang="zh-CN" altLang="en-US" dirty="0" smtClean="0"/>
              <a:t>之查询编译</a:t>
            </a:r>
            <a:endParaRPr kumimoji="1" lang="zh-CN" altLang="en-US" dirty="0"/>
          </a:p>
        </p:txBody>
      </p:sp>
      <p:sp>
        <p:nvSpPr>
          <p:cNvPr id="3" name="副标题 2"/>
          <p:cNvSpPr>
            <a:spLocks noGrp="1"/>
          </p:cNvSpPr>
          <p:nvPr>
            <p:ph type="subTitle" idx="1"/>
          </p:nvPr>
        </p:nvSpPr>
        <p:spPr/>
        <p:txBody>
          <a:bodyPr/>
          <a:lstStyle/>
          <a:p>
            <a:pPr algn="r"/>
            <a:endParaRPr kumimoji="1" lang="en-US" altLang="zh-CN" dirty="0" smtClean="0"/>
          </a:p>
          <a:p>
            <a:pPr algn="r"/>
            <a:r>
              <a:rPr kumimoji="1" lang="en-US" altLang="zh-CN" dirty="0"/>
              <a:t> </a:t>
            </a:r>
            <a:endParaRPr kumimoji="1" lang="zh-CN" altLang="en-US" dirty="0"/>
          </a:p>
        </p:txBody>
      </p:sp>
    </p:spTree>
    <p:extLst>
      <p:ext uri="{BB962C8B-B14F-4D97-AF65-F5344CB8AC3E}">
        <p14:creationId xmlns:p14="http://schemas.microsoft.com/office/powerpoint/2010/main" val="17632566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词法、语法分析</a:t>
            </a:r>
            <a:endParaRPr kumimoji="1" lang="zh-CN" altLang="en-US" dirty="0"/>
          </a:p>
        </p:txBody>
      </p:sp>
      <p:sp>
        <p:nvSpPr>
          <p:cNvPr id="3" name="内容占位符 2"/>
          <p:cNvSpPr>
            <a:spLocks noGrp="1"/>
          </p:cNvSpPr>
          <p:nvPr>
            <p:ph idx="1"/>
          </p:nvPr>
        </p:nvSpPr>
        <p:spPr/>
        <p:txBody>
          <a:bodyPr/>
          <a:lstStyle/>
          <a:p>
            <a:r>
              <a:rPr kumimoji="1" lang="en-US" altLang="zh-CN" dirty="0" smtClean="0"/>
              <a:t>flex</a:t>
            </a:r>
            <a:r>
              <a:rPr kumimoji="1" lang="zh-CN" altLang="en-US" dirty="0" smtClean="0"/>
              <a:t>文件由</a:t>
            </a:r>
            <a:r>
              <a:rPr kumimoji="1" lang="en-US" altLang="zh-CN" dirty="0" smtClean="0"/>
              <a:t>3</a:t>
            </a:r>
            <a:r>
              <a:rPr kumimoji="1" lang="zh-CN" altLang="en-US" dirty="0" smtClean="0"/>
              <a:t>个部分组成，以</a:t>
            </a:r>
            <a:r>
              <a:rPr kumimoji="1" lang="en-US" altLang="zh-CN" dirty="0" smtClean="0"/>
              <a:t>%%</a:t>
            </a:r>
            <a:r>
              <a:rPr kumimoji="1" lang="zh-CN" altLang="en-US" dirty="0" smtClean="0"/>
              <a:t>分割</a:t>
            </a:r>
            <a:endParaRPr kumimoji="1" lang="en-US" altLang="zh-CN" dirty="0" smtClean="0"/>
          </a:p>
          <a:p>
            <a:r>
              <a:rPr kumimoji="1" lang="zh-CN" altLang="en-US" dirty="0" smtClean="0"/>
              <a:t>第一部分：包含申明和选项设置</a:t>
            </a:r>
            <a:endParaRPr kumimoji="1" lang="en-US" altLang="zh-CN" dirty="0" smtClean="0"/>
          </a:p>
          <a:p>
            <a:pPr lvl="1"/>
            <a:r>
              <a:rPr kumimoji="1" lang="en-US" altLang="zh-CN" dirty="0" smtClean="0"/>
              <a:t>%{ </a:t>
            </a:r>
            <a:r>
              <a:rPr kumimoji="1" lang="zh-CN" altLang="en-US" dirty="0" smtClean="0"/>
              <a:t>和</a:t>
            </a:r>
            <a:r>
              <a:rPr kumimoji="1" lang="en-US" altLang="zh-CN" dirty="0"/>
              <a:t> </a:t>
            </a:r>
            <a:r>
              <a:rPr kumimoji="1" lang="en-US" altLang="zh-CN" dirty="0" smtClean="0"/>
              <a:t>%}</a:t>
            </a:r>
            <a:r>
              <a:rPr kumimoji="1" lang="zh-CN" altLang="en-US" dirty="0" smtClean="0"/>
              <a:t>之间的代码被复制到生成的</a:t>
            </a:r>
            <a:r>
              <a:rPr kumimoji="1" lang="en-US" altLang="zh-CN" dirty="0" smtClean="0"/>
              <a:t>C</a:t>
            </a:r>
            <a:r>
              <a:rPr kumimoji="1" lang="zh-CN" altLang="en-US" dirty="0" smtClean="0"/>
              <a:t>源文件的开头</a:t>
            </a:r>
            <a:endParaRPr kumimoji="1" lang="en-US" altLang="zh-CN" dirty="0" smtClean="0"/>
          </a:p>
          <a:p>
            <a:r>
              <a:rPr kumimoji="1" lang="zh-CN" altLang="en-US" dirty="0"/>
              <a:t> </a:t>
            </a:r>
            <a:r>
              <a:rPr kumimoji="1" lang="zh-CN" altLang="en-US" dirty="0" smtClean="0"/>
              <a:t>第二部分：第二部分制定了词法模式及其匹配的动作</a:t>
            </a:r>
            <a:endParaRPr kumimoji="1" lang="en-US" altLang="zh-CN" dirty="0"/>
          </a:p>
          <a:p>
            <a:pPr lvl="1"/>
            <a:r>
              <a:rPr kumimoji="1" lang="zh-CN" altLang="en-US" dirty="0" smtClean="0"/>
              <a:t>每个词法模式必须顶格写</a:t>
            </a:r>
            <a:endParaRPr kumimoji="1" lang="en-US" altLang="zh-CN" dirty="0"/>
          </a:p>
          <a:p>
            <a:r>
              <a:rPr kumimoji="1" lang="zh-CN" altLang="en-US" dirty="0" smtClean="0"/>
              <a:t> 第三部分：是</a:t>
            </a:r>
            <a:r>
              <a:rPr kumimoji="1" lang="en-US" altLang="zh-CN" dirty="0" smtClean="0"/>
              <a:t>c</a:t>
            </a:r>
            <a:r>
              <a:rPr kumimoji="1" lang="zh-CN" altLang="en-US" dirty="0" smtClean="0"/>
              <a:t>代码，直接拷贝到生成的文件当中</a:t>
            </a:r>
            <a:endParaRPr kumimoji="1" lang="en-US" altLang="zh-CN" dirty="0" smtClean="0"/>
          </a:p>
        </p:txBody>
      </p:sp>
    </p:spTree>
    <p:extLst>
      <p:ext uri="{BB962C8B-B14F-4D97-AF65-F5344CB8AC3E}">
        <p14:creationId xmlns:p14="http://schemas.microsoft.com/office/powerpoint/2010/main" val="1784361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词法、语法分析</a:t>
            </a:r>
            <a:endParaRPr kumimoji="1" lang="zh-CN" altLang="en-US" dirty="0"/>
          </a:p>
        </p:txBody>
      </p:sp>
      <p:pic>
        <p:nvPicPr>
          <p:cNvPr id="6" name="内容占位符 5"/>
          <p:cNvPicPr>
            <a:picLocks noGrp="1" noChangeAspect="1"/>
          </p:cNvPicPr>
          <p:nvPr>
            <p:ph idx="1"/>
          </p:nvPr>
        </p:nvPicPr>
        <p:blipFill>
          <a:blip r:embed="rId3"/>
          <a:stretch>
            <a:fillRect/>
          </a:stretch>
        </p:blipFill>
        <p:spPr>
          <a:xfrm>
            <a:off x="1212850" y="2063750"/>
            <a:ext cx="9512300" cy="1244600"/>
          </a:xfrm>
          <a:prstGeom prst="rect">
            <a:avLst/>
          </a:prstGeom>
        </p:spPr>
      </p:pic>
      <p:sp>
        <p:nvSpPr>
          <p:cNvPr id="8" name="文本框 7"/>
          <p:cNvSpPr txBox="1"/>
          <p:nvPr/>
        </p:nvSpPr>
        <p:spPr>
          <a:xfrm>
            <a:off x="1212850" y="3429000"/>
            <a:ext cx="9512300" cy="2308324"/>
          </a:xfrm>
          <a:prstGeom prst="rect">
            <a:avLst/>
          </a:prstGeom>
          <a:noFill/>
        </p:spPr>
        <p:txBody>
          <a:bodyPr wrap="square" rtlCol="0">
            <a:spAutoFit/>
          </a:bodyPr>
          <a:lstStyle/>
          <a:p>
            <a:r>
              <a:rPr kumimoji="1" lang="zh-CN" altLang="en-US" dirty="0" smtClean="0"/>
              <a:t>这些都是</a:t>
            </a:r>
            <a:r>
              <a:rPr kumimoji="1" lang="en-US" altLang="zh-CN" dirty="0" smtClean="0"/>
              <a:t>flex</a:t>
            </a:r>
            <a:r>
              <a:rPr kumimoji="1" lang="zh-CN" altLang="en-US" dirty="0" smtClean="0"/>
              <a:t>的选项</a:t>
            </a:r>
            <a:endParaRPr kumimoji="1" lang="en-US" altLang="zh-CN" dirty="0" smtClean="0"/>
          </a:p>
          <a:p>
            <a:pPr marL="285750" indent="-285750">
              <a:buFont typeface="Arial" charset="0"/>
              <a:buChar char="•"/>
            </a:pPr>
            <a:r>
              <a:rPr kumimoji="1" lang="en-US" altLang="zh-CN" dirty="0" smtClean="0"/>
              <a:t>header-file</a:t>
            </a:r>
            <a:r>
              <a:rPr kumimoji="1" lang="zh-CN" altLang="en-US" dirty="0" smtClean="0"/>
              <a:t> 告诉</a:t>
            </a:r>
            <a:r>
              <a:rPr kumimoji="1" lang="en-US" altLang="zh-CN" dirty="0" smtClean="0"/>
              <a:t>flex</a:t>
            </a:r>
            <a:r>
              <a:rPr kumimoji="1" lang="zh-CN" altLang="en-US" dirty="0" smtClean="0"/>
              <a:t>生成名为</a:t>
            </a:r>
            <a:r>
              <a:rPr kumimoji="1" lang="en-US" altLang="zh-CN" dirty="0" err="1" smtClean="0"/>
              <a:t>sql_parser.lex.h</a:t>
            </a:r>
            <a:r>
              <a:rPr kumimoji="1" lang="zh-CN" altLang="en-US" dirty="0" smtClean="0"/>
              <a:t>的头文件</a:t>
            </a:r>
            <a:endParaRPr kumimoji="1" lang="en-US" altLang="zh-CN" dirty="0" smtClean="0"/>
          </a:p>
          <a:p>
            <a:pPr marL="285750" indent="-285750">
              <a:buFont typeface="Arial" charset="0"/>
              <a:buChar char="•"/>
            </a:pPr>
            <a:r>
              <a:rPr kumimoji="1" lang="en-US" altLang="zh-CN" dirty="0" err="1" smtClean="0"/>
              <a:t>noyywarp</a:t>
            </a:r>
            <a:r>
              <a:rPr kumimoji="1" lang="zh-CN" altLang="en-US" dirty="0" smtClean="0"/>
              <a:t> 告诉</a:t>
            </a:r>
            <a:r>
              <a:rPr kumimoji="1" lang="en-US" altLang="zh-CN" dirty="0" smtClean="0"/>
              <a:t>flex</a:t>
            </a:r>
            <a:r>
              <a:rPr kumimoji="1" lang="zh-CN" altLang="en-US" dirty="0" smtClean="0"/>
              <a:t>不要使用</a:t>
            </a:r>
            <a:r>
              <a:rPr kumimoji="1" lang="en-US" altLang="zh-CN" dirty="0" err="1" smtClean="0"/>
              <a:t>yywrap</a:t>
            </a:r>
            <a:r>
              <a:rPr kumimoji="1" lang="en-US" altLang="zh-CN" dirty="0" smtClean="0"/>
              <a:t>()</a:t>
            </a:r>
            <a:r>
              <a:rPr kumimoji="1" lang="zh-CN" altLang="en-US" dirty="0" smtClean="0"/>
              <a:t>函数，</a:t>
            </a:r>
            <a:r>
              <a:rPr kumimoji="1" lang="en-US" altLang="zh-CN" dirty="0" err="1" smtClean="0"/>
              <a:t>yywarp</a:t>
            </a:r>
            <a:r>
              <a:rPr kumimoji="1" lang="en-US" altLang="zh-CN" dirty="0" smtClean="0"/>
              <a:t>()</a:t>
            </a:r>
            <a:r>
              <a:rPr kumimoji="1" lang="zh-CN" altLang="en-US" dirty="0" smtClean="0"/>
              <a:t>用来解析多个文件，也就是说</a:t>
            </a:r>
            <a:r>
              <a:rPr kumimoji="1" lang="en-US" altLang="zh-CN" dirty="0" err="1" smtClean="0"/>
              <a:t>ob</a:t>
            </a:r>
            <a:r>
              <a:rPr kumimoji="1" lang="zh-CN" altLang="en-US" dirty="0" smtClean="0"/>
              <a:t>只能使用一个</a:t>
            </a:r>
            <a:r>
              <a:rPr kumimoji="1" lang="en-US" altLang="zh-CN" dirty="0" smtClean="0"/>
              <a:t>flex</a:t>
            </a:r>
            <a:r>
              <a:rPr kumimoji="1" lang="zh-CN" altLang="en-US" dirty="0" smtClean="0"/>
              <a:t>源文件</a:t>
            </a:r>
            <a:endParaRPr kumimoji="1" lang="en-US" altLang="zh-CN" dirty="0" smtClean="0"/>
          </a:p>
          <a:p>
            <a:pPr marL="285750" indent="-285750">
              <a:buFont typeface="Arial" charset="0"/>
              <a:buChar char="•"/>
            </a:pPr>
            <a:r>
              <a:rPr kumimoji="1" lang="en-US" altLang="zh-CN" dirty="0" err="1" smtClean="0"/>
              <a:t>yylineno</a:t>
            </a:r>
            <a:r>
              <a:rPr kumimoji="1" lang="zh-CN" altLang="en-US" dirty="0" smtClean="0"/>
              <a:t>记录当前符号行号信息</a:t>
            </a:r>
            <a:endParaRPr kumimoji="1" lang="en-US" altLang="zh-CN" dirty="0" smtClean="0"/>
          </a:p>
          <a:p>
            <a:pPr marL="285750" indent="-285750">
              <a:buFont typeface="Arial" charset="0"/>
              <a:buChar char="•"/>
            </a:pPr>
            <a:r>
              <a:rPr kumimoji="1" lang="en-US" altLang="zh-CN" dirty="0" err="1" smtClean="0"/>
              <a:t>noyyalloc</a:t>
            </a:r>
            <a:r>
              <a:rPr kumimoji="1" lang="zh-CN" altLang="en-US" dirty="0" smtClean="0"/>
              <a:t>，</a:t>
            </a:r>
            <a:r>
              <a:rPr kumimoji="1" lang="en-US" altLang="zh-CN" dirty="0" err="1" smtClean="0"/>
              <a:t>noyyrealloc</a:t>
            </a:r>
            <a:r>
              <a:rPr kumimoji="1" lang="zh-CN" altLang="en-US" dirty="0" smtClean="0"/>
              <a:t>，</a:t>
            </a:r>
            <a:r>
              <a:rPr kumimoji="1" lang="en-US" altLang="zh-CN" dirty="0" err="1" smtClean="0"/>
              <a:t>noyyfree</a:t>
            </a:r>
            <a:r>
              <a:rPr kumimoji="1" lang="zh-CN" altLang="en-US" dirty="0" smtClean="0"/>
              <a:t> 不要使用</a:t>
            </a:r>
            <a:r>
              <a:rPr kumimoji="1" lang="en-US" altLang="zh-CN" dirty="0" smtClean="0"/>
              <a:t>flex</a:t>
            </a:r>
            <a:r>
              <a:rPr kumimoji="1" lang="zh-CN" altLang="en-US" dirty="0" smtClean="0"/>
              <a:t>默认的内存分配函数，在第三部分重定义</a:t>
            </a:r>
            <a:endParaRPr kumimoji="1" lang="en-US" altLang="zh-CN" dirty="0" smtClean="0"/>
          </a:p>
          <a:p>
            <a:pPr marL="285750" indent="-285750">
              <a:buFont typeface="Arial" charset="0"/>
              <a:buChar char="•"/>
            </a:pPr>
            <a:r>
              <a:rPr kumimoji="1" lang="en-US" altLang="zh-CN" dirty="0" smtClean="0"/>
              <a:t>reentrant</a:t>
            </a:r>
            <a:r>
              <a:rPr kumimoji="1" lang="zh-CN" altLang="en-US" dirty="0" smtClean="0"/>
              <a:t> 生成可重用的</a:t>
            </a:r>
            <a:r>
              <a:rPr kumimoji="1" lang="en-US" altLang="zh-CN" dirty="0" smtClean="0"/>
              <a:t>flex</a:t>
            </a:r>
            <a:r>
              <a:rPr kumimoji="1" lang="zh-CN" altLang="en-US" dirty="0" smtClean="0"/>
              <a:t> </a:t>
            </a:r>
            <a:r>
              <a:rPr kumimoji="1" lang="en-US" altLang="zh-CN" dirty="0" smtClean="0"/>
              <a:t>API</a:t>
            </a:r>
            <a:r>
              <a:rPr kumimoji="1" lang="zh-CN" altLang="en-US" dirty="0" smtClean="0"/>
              <a:t>，这些</a:t>
            </a:r>
            <a:r>
              <a:rPr kumimoji="1" lang="en-US" altLang="zh-CN" dirty="0" smtClean="0"/>
              <a:t>API</a:t>
            </a:r>
            <a:r>
              <a:rPr kumimoji="1" lang="zh-CN" altLang="en-US" dirty="0" smtClean="0"/>
              <a:t>可以用于多线程环境</a:t>
            </a:r>
            <a:endParaRPr kumimoji="1" lang="en-US" altLang="zh-CN" dirty="0" smtClean="0"/>
          </a:p>
          <a:p>
            <a:pPr marL="285750" indent="-285750">
              <a:buFont typeface="Arial" charset="0"/>
              <a:buChar char="•"/>
            </a:pPr>
            <a:r>
              <a:rPr kumimoji="1" lang="en-US" altLang="zh-CN" dirty="0" smtClean="0"/>
              <a:t>bison-bridge</a:t>
            </a:r>
            <a:r>
              <a:rPr kumimoji="1" lang="zh-CN" altLang="en-US" dirty="0" smtClean="0"/>
              <a:t> 生成的</a:t>
            </a:r>
            <a:r>
              <a:rPr kumimoji="1" lang="en-US" altLang="zh-CN" dirty="0" smtClean="0"/>
              <a:t>API</a:t>
            </a:r>
            <a:r>
              <a:rPr kumimoji="1" lang="zh-CN" altLang="en-US" dirty="0" smtClean="0"/>
              <a:t>能够被</a:t>
            </a:r>
            <a:r>
              <a:rPr kumimoji="1" lang="en-US" altLang="zh-CN" dirty="0" smtClean="0"/>
              <a:t>bison</a:t>
            </a:r>
            <a:r>
              <a:rPr kumimoji="1" lang="zh-CN" altLang="en-US" dirty="0" smtClean="0"/>
              <a:t>调用</a:t>
            </a:r>
            <a:endParaRPr kumimoji="1" lang="en-US" altLang="zh-CN" dirty="0" smtClean="0"/>
          </a:p>
        </p:txBody>
      </p:sp>
      <p:sp>
        <p:nvSpPr>
          <p:cNvPr id="9" name="文本框 8"/>
          <p:cNvSpPr txBox="1"/>
          <p:nvPr/>
        </p:nvSpPr>
        <p:spPr>
          <a:xfrm>
            <a:off x="1212850" y="5857974"/>
            <a:ext cx="8200091" cy="369332"/>
          </a:xfrm>
          <a:prstGeom prst="rect">
            <a:avLst/>
          </a:prstGeom>
          <a:noFill/>
        </p:spPr>
        <p:txBody>
          <a:bodyPr wrap="square" rtlCol="0">
            <a:spAutoFit/>
          </a:bodyPr>
          <a:lstStyle/>
          <a:p>
            <a:pPr marL="285750" indent="-285750">
              <a:buFont typeface="Wingdings" charset="2"/>
              <a:buChar char="Ø"/>
            </a:pPr>
            <a:r>
              <a:rPr kumimoji="1" lang="en-US" altLang="zh-CN" dirty="0"/>
              <a:t>%x</a:t>
            </a:r>
            <a:r>
              <a:rPr kumimoji="1" lang="zh-CN" altLang="en-US" dirty="0"/>
              <a:t>指定</a:t>
            </a:r>
            <a:r>
              <a:rPr kumimoji="1" lang="en-US" altLang="zh-CN" dirty="0"/>
              <a:t>flex</a:t>
            </a:r>
            <a:r>
              <a:rPr kumimoji="1" lang="zh-CN" altLang="en-US" dirty="0"/>
              <a:t>的一种状态，只有进入状态之后，该状态后面的模式才能匹配上</a:t>
            </a:r>
            <a:r>
              <a:rPr kumimoji="1" lang="zh-CN" altLang="en-US" dirty="0" smtClean="0"/>
              <a:t>。</a:t>
            </a:r>
            <a:endParaRPr kumimoji="1" lang="zh-CN" altLang="en-US" dirty="0"/>
          </a:p>
        </p:txBody>
      </p:sp>
    </p:spTree>
    <p:extLst>
      <p:ext uri="{BB962C8B-B14F-4D97-AF65-F5344CB8AC3E}">
        <p14:creationId xmlns:p14="http://schemas.microsoft.com/office/powerpoint/2010/main" val="3924843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词法、语法分析</a:t>
            </a:r>
          </a:p>
        </p:txBody>
      </p:sp>
      <p:pic>
        <p:nvPicPr>
          <p:cNvPr id="4" name="内容占位符 3"/>
          <p:cNvPicPr>
            <a:picLocks noGrp="1" noChangeAspect="1"/>
          </p:cNvPicPr>
          <p:nvPr>
            <p:ph idx="1"/>
          </p:nvPr>
        </p:nvPicPr>
        <p:blipFill>
          <a:blip r:embed="rId2"/>
          <a:stretch>
            <a:fillRect/>
          </a:stretch>
        </p:blipFill>
        <p:spPr>
          <a:xfrm>
            <a:off x="1097280" y="2154331"/>
            <a:ext cx="5715000" cy="2895600"/>
          </a:xfrm>
          <a:prstGeom prst="rect">
            <a:avLst/>
          </a:prstGeom>
        </p:spPr>
      </p:pic>
      <p:sp>
        <p:nvSpPr>
          <p:cNvPr id="5" name="文本框 4"/>
          <p:cNvSpPr txBox="1"/>
          <p:nvPr/>
        </p:nvSpPr>
        <p:spPr>
          <a:xfrm>
            <a:off x="7328647" y="2286000"/>
            <a:ext cx="3827033" cy="2585323"/>
          </a:xfrm>
          <a:prstGeom prst="rect">
            <a:avLst/>
          </a:prstGeom>
          <a:noFill/>
        </p:spPr>
        <p:txBody>
          <a:bodyPr wrap="square" rtlCol="0">
            <a:spAutoFit/>
          </a:bodyPr>
          <a:lstStyle/>
          <a:p>
            <a:r>
              <a:rPr kumimoji="1" lang="zh-CN" altLang="en-US" dirty="0" smtClean="0"/>
              <a:t>语法树节点定义在</a:t>
            </a:r>
            <a:r>
              <a:rPr kumimoji="1" lang="en-US" altLang="zh-CN" dirty="0" err="1" smtClean="0"/>
              <a:t>parse_node.h</a:t>
            </a:r>
            <a:r>
              <a:rPr kumimoji="1" lang="zh-CN" altLang="en-US" dirty="0" smtClean="0"/>
              <a:t>中</a:t>
            </a:r>
            <a:endParaRPr kumimoji="1" lang="en-US" altLang="zh-CN" dirty="0" smtClean="0"/>
          </a:p>
          <a:p>
            <a:endParaRPr kumimoji="1" lang="en-US" altLang="zh-CN" dirty="0"/>
          </a:p>
          <a:p>
            <a:r>
              <a:rPr kumimoji="1" lang="zh-CN" altLang="en-US" dirty="0" smtClean="0"/>
              <a:t>语法树中的节点分为两类：</a:t>
            </a:r>
            <a:endParaRPr kumimoji="1" lang="en-US" altLang="zh-CN" dirty="0" smtClean="0"/>
          </a:p>
          <a:p>
            <a:pPr marL="285750" indent="-285750">
              <a:buFont typeface="Arial" charset="0"/>
              <a:buChar char="•"/>
            </a:pPr>
            <a:r>
              <a:rPr kumimoji="1" lang="zh-CN" altLang="en-US" dirty="0" smtClean="0"/>
              <a:t>一类是叶子结点，节点的值存在</a:t>
            </a:r>
            <a:r>
              <a:rPr kumimoji="1" lang="en-US" altLang="zh-CN" dirty="0" smtClean="0"/>
              <a:t>value_</a:t>
            </a:r>
            <a:r>
              <a:rPr kumimoji="1" lang="zh-CN" altLang="en-US" dirty="0" smtClean="0"/>
              <a:t>或者</a:t>
            </a:r>
            <a:r>
              <a:rPr kumimoji="1" lang="en-US" altLang="zh-CN" dirty="0" err="1" smtClean="0"/>
              <a:t>str_value</a:t>
            </a:r>
            <a:r>
              <a:rPr kumimoji="1" lang="en-US" altLang="zh-CN" dirty="0" smtClean="0"/>
              <a:t>_</a:t>
            </a:r>
            <a:r>
              <a:rPr kumimoji="1" lang="zh-CN" altLang="en-US" dirty="0" smtClean="0"/>
              <a:t>中；</a:t>
            </a:r>
            <a:endParaRPr kumimoji="1" lang="en-US" altLang="zh-CN" dirty="0" smtClean="0"/>
          </a:p>
          <a:p>
            <a:pPr marL="285750" indent="-285750">
              <a:buFont typeface="Arial" charset="0"/>
              <a:buChar char="•"/>
            </a:pPr>
            <a:endParaRPr kumimoji="1" lang="en-US" altLang="zh-CN" dirty="0" smtClean="0"/>
          </a:p>
          <a:p>
            <a:pPr marL="285750" indent="-285750">
              <a:buFont typeface="Arial" charset="0"/>
              <a:buChar char="•"/>
            </a:pPr>
            <a:r>
              <a:rPr kumimoji="1" lang="zh-CN" altLang="en-US" dirty="0" smtClean="0"/>
              <a:t>另一类是非叶节点，对于非叶节点，记录其孩子的个数以及其孩子数组的首地址</a:t>
            </a:r>
            <a:endParaRPr kumimoji="1" lang="en-US" altLang="zh-CN" dirty="0" smtClean="0"/>
          </a:p>
        </p:txBody>
      </p:sp>
    </p:spTree>
    <p:extLst>
      <p:ext uri="{BB962C8B-B14F-4D97-AF65-F5344CB8AC3E}">
        <p14:creationId xmlns:p14="http://schemas.microsoft.com/office/powerpoint/2010/main" val="13076549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词法、语法分析</a:t>
            </a:r>
          </a:p>
        </p:txBody>
      </p:sp>
      <p:sp>
        <p:nvSpPr>
          <p:cNvPr id="3" name="内容占位符 2"/>
          <p:cNvSpPr>
            <a:spLocks noGrp="1"/>
          </p:cNvSpPr>
          <p:nvPr>
            <p:ph idx="1"/>
          </p:nvPr>
        </p:nvSpPr>
        <p:spPr>
          <a:xfrm>
            <a:off x="1097280" y="1845734"/>
            <a:ext cx="10058400" cy="4474384"/>
          </a:xfrm>
        </p:spPr>
        <p:txBody>
          <a:bodyPr/>
          <a:lstStyle/>
          <a:p>
            <a:r>
              <a:rPr kumimoji="1" lang="zh-CN" altLang="en-US" dirty="0" smtClean="0"/>
              <a:t>与</a:t>
            </a:r>
            <a:r>
              <a:rPr kumimoji="1" lang="en-US" altLang="zh-CN" dirty="0" smtClean="0"/>
              <a:t>flex</a:t>
            </a:r>
            <a:r>
              <a:rPr kumimoji="1" lang="zh-CN" altLang="en-US" dirty="0" smtClean="0"/>
              <a:t>文件类似，</a:t>
            </a:r>
            <a:r>
              <a:rPr kumimoji="1" lang="en-US" altLang="zh-CN" dirty="0" smtClean="0"/>
              <a:t>bison</a:t>
            </a:r>
            <a:r>
              <a:rPr kumimoji="1" lang="zh-CN" altLang="en-US" dirty="0" smtClean="0"/>
              <a:t>文件也分为三个部分：</a:t>
            </a:r>
            <a:endParaRPr kumimoji="1" lang="en-US" altLang="zh-CN" dirty="0" smtClean="0"/>
          </a:p>
          <a:p>
            <a:pPr lvl="1"/>
            <a:r>
              <a:rPr kumimoji="1" lang="zh-CN" altLang="en-US" dirty="0" smtClean="0"/>
              <a:t>声明部分</a:t>
            </a:r>
            <a:endParaRPr kumimoji="1" lang="en-US" altLang="zh-CN" dirty="0" smtClean="0"/>
          </a:p>
          <a:p>
            <a:pPr lvl="1"/>
            <a:r>
              <a:rPr kumimoji="1" lang="zh-CN" altLang="en-US" dirty="0" smtClean="0"/>
              <a:t>规则部分</a:t>
            </a:r>
            <a:endParaRPr kumimoji="1" lang="en-US" altLang="zh-CN" dirty="0"/>
          </a:p>
          <a:p>
            <a:pPr lvl="1"/>
            <a:r>
              <a:rPr kumimoji="1" lang="en-US" altLang="zh-CN" dirty="0" smtClean="0"/>
              <a:t>C</a:t>
            </a:r>
            <a:r>
              <a:rPr kumimoji="1" lang="zh-CN" altLang="en-US" dirty="0" smtClean="0"/>
              <a:t>语言代码处理部分</a:t>
            </a:r>
            <a:endParaRPr kumimoji="1" lang="en-US" altLang="zh-CN" dirty="0" smtClean="0"/>
          </a:p>
          <a:p>
            <a:endParaRPr kumimoji="1" lang="zh-CN" altLang="en-US" dirty="0"/>
          </a:p>
        </p:txBody>
      </p:sp>
      <p:pic>
        <p:nvPicPr>
          <p:cNvPr id="5" name="图片 4"/>
          <p:cNvPicPr>
            <a:picLocks noChangeAspect="1"/>
          </p:cNvPicPr>
          <p:nvPr/>
        </p:nvPicPr>
        <p:blipFill>
          <a:blip r:embed="rId3"/>
          <a:stretch>
            <a:fillRect/>
          </a:stretch>
        </p:blipFill>
        <p:spPr>
          <a:xfrm>
            <a:off x="5497157" y="2737423"/>
            <a:ext cx="5334000" cy="1028700"/>
          </a:xfrm>
          <a:prstGeom prst="rect">
            <a:avLst/>
          </a:prstGeom>
        </p:spPr>
      </p:pic>
      <p:sp>
        <p:nvSpPr>
          <p:cNvPr id="6" name="文本框 5"/>
          <p:cNvSpPr txBox="1"/>
          <p:nvPr/>
        </p:nvSpPr>
        <p:spPr>
          <a:xfrm>
            <a:off x="1194099" y="3993776"/>
            <a:ext cx="9864762" cy="1477328"/>
          </a:xfrm>
          <a:prstGeom prst="rect">
            <a:avLst/>
          </a:prstGeom>
          <a:noFill/>
        </p:spPr>
        <p:txBody>
          <a:bodyPr wrap="square" rtlCol="0">
            <a:spAutoFit/>
          </a:bodyPr>
          <a:lstStyle/>
          <a:p>
            <a:r>
              <a:rPr kumimoji="1" lang="en-US" altLang="zh-CN" dirty="0" smtClean="0"/>
              <a:t>%union</a:t>
            </a:r>
            <a:r>
              <a:rPr kumimoji="1" lang="zh-CN" altLang="en-US" dirty="0" smtClean="0"/>
              <a:t>用来声明语法分析器中符号值所得类型，这个变量是连接词法分析程序和语法分析程序的关键，由上可以看出语法分析中每个符号可能有三种类型：</a:t>
            </a:r>
            <a:endParaRPr kumimoji="1" lang="en-US" altLang="zh-CN" dirty="0" smtClean="0"/>
          </a:p>
          <a:p>
            <a:pPr marL="342900" indent="-342900">
              <a:buFont typeface="+mj-lt"/>
              <a:buAutoNum type="arabicPeriod"/>
            </a:pPr>
            <a:r>
              <a:rPr kumimoji="1" lang="en-US" altLang="zh-CN" dirty="0" smtClean="0"/>
              <a:t>_</a:t>
            </a:r>
            <a:r>
              <a:rPr kumimoji="1" lang="en-US" altLang="zh-CN" dirty="0" err="1" smtClean="0"/>
              <a:t>ParseNode</a:t>
            </a:r>
            <a:r>
              <a:rPr kumimoji="1" lang="zh-CN" altLang="en-US" dirty="0" smtClean="0"/>
              <a:t>类型</a:t>
            </a:r>
            <a:endParaRPr kumimoji="1" lang="en-US" altLang="zh-CN" dirty="0" smtClean="0"/>
          </a:p>
          <a:p>
            <a:pPr marL="342900" indent="-342900">
              <a:buFont typeface="+mj-lt"/>
              <a:buAutoNum type="arabicPeriod"/>
            </a:pPr>
            <a:r>
              <a:rPr kumimoji="1" lang="en-US" altLang="zh-CN" dirty="0" smtClean="0"/>
              <a:t>_</a:t>
            </a:r>
            <a:r>
              <a:rPr kumimoji="1" lang="en-US" altLang="zh-CN" dirty="0" err="1" smtClean="0"/>
              <a:t>NonReserveKeyword</a:t>
            </a:r>
            <a:r>
              <a:rPr kumimoji="1" lang="zh-CN" altLang="en-US" dirty="0" smtClean="0"/>
              <a:t>类型</a:t>
            </a:r>
            <a:endParaRPr kumimoji="1" lang="en-US" altLang="zh-CN" dirty="0" smtClean="0"/>
          </a:p>
          <a:p>
            <a:pPr marL="342900" indent="-342900">
              <a:buFont typeface="+mj-lt"/>
              <a:buAutoNum type="arabicPeriod"/>
            </a:pPr>
            <a:r>
              <a:rPr kumimoji="1" lang="zh-CN" altLang="en-US" dirty="0" smtClean="0"/>
              <a:t>整型</a:t>
            </a:r>
            <a:endParaRPr kumimoji="1" lang="zh-CN" altLang="en-US" dirty="0"/>
          </a:p>
        </p:txBody>
      </p:sp>
      <p:sp>
        <p:nvSpPr>
          <p:cNvPr id="7" name="矩形 6"/>
          <p:cNvSpPr/>
          <p:nvPr/>
        </p:nvSpPr>
        <p:spPr>
          <a:xfrm>
            <a:off x="1194099" y="5698757"/>
            <a:ext cx="5928226" cy="369332"/>
          </a:xfrm>
          <a:prstGeom prst="rect">
            <a:avLst/>
          </a:prstGeom>
        </p:spPr>
        <p:txBody>
          <a:bodyPr wrap="none">
            <a:spAutoFit/>
          </a:bodyPr>
          <a:lstStyle/>
          <a:p>
            <a:r>
              <a:rPr lang="en-US" altLang="zh-CN" dirty="0"/>
              <a:t>%parse-</a:t>
            </a:r>
            <a:r>
              <a:rPr lang="en-US" altLang="zh-CN" dirty="0" err="1"/>
              <a:t>param</a:t>
            </a:r>
            <a:r>
              <a:rPr lang="en-US" altLang="zh-CN" dirty="0">
                <a:solidFill>
                  <a:srgbClr val="C0C0C0"/>
                </a:solidFill>
              </a:rPr>
              <a:t> </a:t>
            </a:r>
            <a:r>
              <a:rPr lang="en-US" altLang="zh-CN" dirty="0"/>
              <a:t>{</a:t>
            </a:r>
            <a:r>
              <a:rPr lang="en-US" altLang="zh-CN" dirty="0" err="1"/>
              <a:t>ParseResult</a:t>
            </a:r>
            <a:r>
              <a:rPr lang="en-US" altLang="zh-CN" dirty="0"/>
              <a:t>*</a:t>
            </a:r>
            <a:r>
              <a:rPr lang="en-US" altLang="zh-CN" dirty="0">
                <a:solidFill>
                  <a:srgbClr val="C0C0C0"/>
                </a:solidFill>
              </a:rPr>
              <a:t> </a:t>
            </a:r>
            <a:r>
              <a:rPr lang="en-US" altLang="zh-CN" dirty="0" smtClean="0"/>
              <a:t>result}</a:t>
            </a:r>
            <a:r>
              <a:rPr lang="zh-CN" altLang="en-US" dirty="0"/>
              <a:t> </a:t>
            </a:r>
            <a:r>
              <a:rPr lang="zh-CN" altLang="en-US" dirty="0" smtClean="0"/>
              <a:t>  指定了</a:t>
            </a:r>
            <a:r>
              <a:rPr lang="en-US" altLang="zh-CN" dirty="0" err="1" smtClean="0"/>
              <a:t>yyparse</a:t>
            </a:r>
            <a:r>
              <a:rPr lang="en-US" altLang="zh-CN" dirty="0" smtClean="0"/>
              <a:t>()</a:t>
            </a:r>
            <a:r>
              <a:rPr lang="zh-CN" altLang="en-US" dirty="0" smtClean="0"/>
              <a:t>的参数</a:t>
            </a:r>
            <a:endParaRPr lang="zh-CN" altLang="en-US" dirty="0"/>
          </a:p>
        </p:txBody>
      </p:sp>
    </p:spTree>
    <p:extLst>
      <p:ext uri="{BB962C8B-B14F-4D97-AF65-F5344CB8AC3E}">
        <p14:creationId xmlns:p14="http://schemas.microsoft.com/office/powerpoint/2010/main" val="4201662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词法、语法分析</a:t>
            </a:r>
          </a:p>
        </p:txBody>
      </p:sp>
      <p:sp>
        <p:nvSpPr>
          <p:cNvPr id="3" name="内容占位符 2"/>
          <p:cNvSpPr>
            <a:spLocks noGrp="1"/>
          </p:cNvSpPr>
          <p:nvPr>
            <p:ph idx="1"/>
          </p:nvPr>
        </p:nvSpPr>
        <p:spPr/>
        <p:txBody>
          <a:bodyPr/>
          <a:lstStyle/>
          <a:p>
            <a:pPr>
              <a:buFont typeface="Wingdings" charset="2"/>
              <a:buChar char="Ø"/>
            </a:pPr>
            <a:r>
              <a:rPr kumimoji="1" lang="zh-CN" altLang="en-US" dirty="0" smtClean="0"/>
              <a:t> </a:t>
            </a:r>
            <a:r>
              <a:rPr kumimoji="1" lang="en-US" altLang="zh-CN" dirty="0" smtClean="0"/>
              <a:t>%token</a:t>
            </a:r>
            <a:r>
              <a:rPr kumimoji="1" lang="zh-CN" altLang="en-US" dirty="0" smtClean="0"/>
              <a:t>定义语法树中节点的类型，由</a:t>
            </a:r>
            <a:r>
              <a:rPr kumimoji="1" lang="en-US" altLang="zh-CN" dirty="0" smtClean="0"/>
              <a:t>&lt;</a:t>
            </a:r>
            <a:r>
              <a:rPr kumimoji="1" lang="mr-IN" altLang="zh-CN" dirty="0" smtClean="0"/>
              <a:t>…</a:t>
            </a:r>
            <a:r>
              <a:rPr kumimoji="1" lang="en-US" altLang="zh-CN" dirty="0" smtClean="0"/>
              <a:t>&gt;</a:t>
            </a:r>
            <a:r>
              <a:rPr kumimoji="1" lang="zh-CN" altLang="en-US" dirty="0" smtClean="0"/>
              <a:t>中的值指定，对应于</a:t>
            </a:r>
            <a:r>
              <a:rPr kumimoji="1" lang="en-US" altLang="zh-CN" dirty="0" smtClean="0"/>
              <a:t>%union</a:t>
            </a:r>
            <a:r>
              <a:rPr kumimoji="1" lang="zh-CN" altLang="en-US" dirty="0" smtClean="0"/>
              <a:t>中的某一项，如果没有</a:t>
            </a:r>
            <a:r>
              <a:rPr kumimoji="1" lang="en-US" altLang="zh-CN" dirty="0" smtClean="0"/>
              <a:t>&lt;&gt;</a:t>
            </a:r>
            <a:r>
              <a:rPr kumimoji="1" lang="zh-CN" altLang="en-US" dirty="0" smtClean="0"/>
              <a:t>，默认为整型</a:t>
            </a:r>
            <a:endParaRPr kumimoji="1" lang="en-US" altLang="zh-CN" dirty="0" smtClean="0"/>
          </a:p>
          <a:p>
            <a:pPr>
              <a:buFont typeface="Wingdings" charset="2"/>
              <a:buChar char="Ø"/>
            </a:pPr>
            <a:r>
              <a:rPr kumimoji="1" lang="zh-CN" altLang="en-US" dirty="0" smtClean="0"/>
              <a:t> </a:t>
            </a:r>
            <a:r>
              <a:rPr kumimoji="1" lang="en-US" altLang="zh-CN" dirty="0" smtClean="0"/>
              <a:t>%left</a:t>
            </a:r>
            <a:r>
              <a:rPr kumimoji="1" lang="zh-CN" altLang="en-US" dirty="0" smtClean="0"/>
              <a:t>代表运算符是左结合</a:t>
            </a:r>
            <a:endParaRPr kumimoji="1" lang="en-US" altLang="zh-CN" dirty="0" smtClean="0"/>
          </a:p>
          <a:p>
            <a:pPr>
              <a:buFont typeface="Wingdings" charset="2"/>
              <a:buChar char="Ø"/>
            </a:pPr>
            <a:r>
              <a:rPr kumimoji="1" lang="zh-CN" altLang="en-US" dirty="0" smtClean="0"/>
              <a:t> </a:t>
            </a:r>
            <a:r>
              <a:rPr kumimoji="1" lang="en-US" altLang="zh-CN" dirty="0" smtClean="0"/>
              <a:t>%right</a:t>
            </a:r>
            <a:r>
              <a:rPr kumimoji="1" lang="zh-CN" altLang="en-US" dirty="0" smtClean="0"/>
              <a:t>代表运算符是右结合</a:t>
            </a:r>
            <a:endParaRPr kumimoji="1" lang="en-US" altLang="zh-CN" dirty="0" smtClean="0"/>
          </a:p>
          <a:p>
            <a:pPr>
              <a:buFont typeface="Wingdings" charset="2"/>
              <a:buChar char="Ø"/>
            </a:pPr>
            <a:r>
              <a:rPr kumimoji="1" lang="zh-CN" altLang="en-US" dirty="0"/>
              <a:t> </a:t>
            </a:r>
            <a:r>
              <a:rPr kumimoji="1" lang="en-US" altLang="zh-CN" dirty="0" smtClean="0"/>
              <a:t>%</a:t>
            </a:r>
            <a:r>
              <a:rPr kumimoji="1" lang="en-US" altLang="zh-CN" dirty="0" err="1" smtClean="0"/>
              <a:t>nonassoc</a:t>
            </a:r>
            <a:r>
              <a:rPr kumimoji="1" lang="zh-CN" altLang="en-US" dirty="0" smtClean="0"/>
              <a:t>代表单目运算符，无结合性</a:t>
            </a:r>
            <a:endParaRPr kumimoji="1" lang="en-US" altLang="zh-CN" dirty="0" smtClean="0"/>
          </a:p>
          <a:p>
            <a:pPr>
              <a:buFont typeface="Wingdings" charset="2"/>
              <a:buChar char="Ø"/>
            </a:pPr>
            <a:r>
              <a:rPr kumimoji="1" lang="zh-CN" altLang="en-US" dirty="0" smtClean="0"/>
              <a:t> 写在后面的运算符具有更高的优先级</a:t>
            </a:r>
            <a:endParaRPr kumimoji="1" lang="en-US" altLang="zh-CN" dirty="0" smtClean="0"/>
          </a:p>
          <a:p>
            <a:pPr>
              <a:buFont typeface="Wingdings" charset="2"/>
              <a:buChar char="Ø"/>
            </a:pPr>
            <a:r>
              <a:rPr kumimoji="1" lang="zh-CN" altLang="en-US" dirty="0"/>
              <a:t> </a:t>
            </a:r>
            <a:r>
              <a:rPr kumimoji="1" lang="en-US" altLang="zh-CN" dirty="0" smtClean="0"/>
              <a:t>%token</a:t>
            </a:r>
            <a:r>
              <a:rPr kumimoji="1" lang="zh-CN" altLang="en-US" dirty="0" smtClean="0"/>
              <a:t>指定终结符，</a:t>
            </a:r>
            <a:r>
              <a:rPr kumimoji="1" lang="en-US" altLang="zh-CN" dirty="0" smtClean="0"/>
              <a:t>%type</a:t>
            </a:r>
            <a:r>
              <a:rPr kumimoji="1" lang="zh-CN" altLang="en-US" dirty="0" smtClean="0"/>
              <a:t>指定非终结符</a:t>
            </a:r>
            <a:endParaRPr kumimoji="1" lang="en-US" altLang="zh-CN" dirty="0" smtClean="0"/>
          </a:p>
          <a:p>
            <a:pPr>
              <a:buFont typeface="Wingdings" charset="2"/>
              <a:buChar char="Ø"/>
            </a:pPr>
            <a:r>
              <a:rPr lang="zh-CN" altLang="en-US" dirty="0" smtClean="0"/>
              <a:t> 默认</a:t>
            </a:r>
            <a:r>
              <a:rPr lang="zh-CN" altLang="en-US" dirty="0"/>
              <a:t>认为语法规则中出现的第一个非终结符是开始符号，也可以通过</a:t>
            </a:r>
            <a:r>
              <a:rPr lang="en-US" altLang="zh-CN" dirty="0"/>
              <a:t>%start symbol</a:t>
            </a:r>
            <a:r>
              <a:rPr lang="zh-CN" altLang="en-US" dirty="0"/>
              <a:t>来明确</a:t>
            </a:r>
            <a:r>
              <a:rPr lang="zh-CN" altLang="en-US" dirty="0" smtClean="0"/>
              <a:t>指定，</a:t>
            </a:r>
            <a:r>
              <a:rPr lang="en-US" altLang="zh-CN" dirty="0" smtClean="0"/>
              <a:t>OB</a:t>
            </a:r>
            <a:r>
              <a:rPr lang="zh-CN" altLang="en-US" dirty="0" smtClean="0"/>
              <a:t>中</a:t>
            </a:r>
            <a:r>
              <a:rPr lang="en-US" altLang="zh-CN" dirty="0"/>
              <a:t>%start </a:t>
            </a:r>
            <a:r>
              <a:rPr lang="en-US" altLang="zh-CN" dirty="0" err="1"/>
              <a:t>sql_stmt</a:t>
            </a:r>
            <a:endParaRPr kumimoji="1" lang="en-US" altLang="zh-CN" dirty="0" smtClean="0"/>
          </a:p>
          <a:p>
            <a:endParaRPr kumimoji="1" lang="en-US" altLang="zh-CN" dirty="0"/>
          </a:p>
        </p:txBody>
      </p:sp>
    </p:spTree>
    <p:extLst>
      <p:ext uri="{BB962C8B-B14F-4D97-AF65-F5344CB8AC3E}">
        <p14:creationId xmlns:p14="http://schemas.microsoft.com/office/powerpoint/2010/main" val="16967965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词法、语法分析</a:t>
            </a:r>
            <a:endParaRPr kumimoji="1" lang="zh-CN" altLang="en-US" dirty="0"/>
          </a:p>
        </p:txBody>
      </p:sp>
      <p:pic>
        <p:nvPicPr>
          <p:cNvPr id="8" name="内容占位符 7"/>
          <p:cNvPicPr>
            <a:picLocks noGrp="1" noChangeAspect="1"/>
          </p:cNvPicPr>
          <p:nvPr>
            <p:ph idx="1"/>
          </p:nvPr>
        </p:nvPicPr>
        <p:blipFill>
          <a:blip r:embed="rId2"/>
          <a:stretch>
            <a:fillRect/>
          </a:stretch>
        </p:blipFill>
        <p:spPr>
          <a:xfrm>
            <a:off x="1198936" y="1929467"/>
            <a:ext cx="5981700" cy="1651000"/>
          </a:xfrm>
          <a:prstGeom prst="rect">
            <a:avLst/>
          </a:prstGeom>
        </p:spPr>
      </p:pic>
      <p:sp>
        <p:nvSpPr>
          <p:cNvPr id="9" name="文本框 8"/>
          <p:cNvSpPr txBox="1"/>
          <p:nvPr/>
        </p:nvSpPr>
        <p:spPr>
          <a:xfrm>
            <a:off x="1198936" y="3913094"/>
            <a:ext cx="9956744" cy="1754326"/>
          </a:xfrm>
          <a:prstGeom prst="rect">
            <a:avLst/>
          </a:prstGeom>
          <a:noFill/>
        </p:spPr>
        <p:txBody>
          <a:bodyPr wrap="square" rtlCol="0">
            <a:spAutoFit/>
          </a:bodyPr>
          <a:lstStyle/>
          <a:p>
            <a:r>
              <a:rPr kumimoji="1" lang="en-US" altLang="zh-CN" dirty="0" err="1" smtClean="0"/>
              <a:t>sql_stmt</a:t>
            </a:r>
            <a:r>
              <a:rPr kumimoji="1" lang="zh-CN" altLang="en-US" dirty="0" smtClean="0"/>
              <a:t>是非终结符，被解释成为</a:t>
            </a:r>
            <a:r>
              <a:rPr kumimoji="1" lang="en-US" altLang="zh-CN" dirty="0" err="1" smtClean="0"/>
              <a:t>sql_stmt</a:t>
            </a:r>
            <a:r>
              <a:rPr kumimoji="1" lang="en-US" altLang="zh-CN" dirty="0" smtClean="0"/>
              <a:t> ::= </a:t>
            </a:r>
            <a:r>
              <a:rPr kumimoji="1" lang="en-US" altLang="zh-CN" dirty="0" err="1" smtClean="0"/>
              <a:t>stmt_list</a:t>
            </a:r>
            <a:r>
              <a:rPr kumimoji="1" lang="en-US" altLang="zh-CN" dirty="0" smtClean="0"/>
              <a:t> END_P</a:t>
            </a:r>
            <a:r>
              <a:rPr kumimoji="1" lang="zh-CN" altLang="en-US" dirty="0" smtClean="0"/>
              <a:t> 对应的</a:t>
            </a:r>
            <a:r>
              <a:rPr kumimoji="1" lang="en-US" altLang="zh-CN" dirty="0" smtClean="0"/>
              <a:t>C</a:t>
            </a:r>
            <a:r>
              <a:rPr kumimoji="1" lang="zh-CN" altLang="en-US" dirty="0" smtClean="0"/>
              <a:t>语言处理代码用</a:t>
            </a:r>
            <a:r>
              <a:rPr kumimoji="1" lang="en-US" altLang="zh-CN" dirty="0" smtClean="0"/>
              <a:t>{}</a:t>
            </a:r>
            <a:r>
              <a:rPr kumimoji="1" lang="zh-CN" altLang="en-US" dirty="0" smtClean="0"/>
              <a:t>包含起来</a:t>
            </a:r>
            <a:endParaRPr kumimoji="1" lang="en-US" altLang="zh-CN" dirty="0" smtClean="0"/>
          </a:p>
          <a:p>
            <a:r>
              <a:rPr kumimoji="1" lang="zh-CN" altLang="en-US" dirty="0" smtClean="0"/>
              <a:t>在文件中</a:t>
            </a:r>
            <a:r>
              <a:rPr kumimoji="1" lang="en-US" altLang="zh-CN" dirty="0" smtClean="0"/>
              <a:t>$$</a:t>
            </a:r>
            <a:r>
              <a:rPr kumimoji="1" lang="zh-CN" altLang="en-US" dirty="0" smtClean="0"/>
              <a:t>表示 </a:t>
            </a:r>
            <a:r>
              <a:rPr kumimoji="1" lang="en-US" altLang="zh-CN" dirty="0" smtClean="0"/>
              <a:t>::= </a:t>
            </a:r>
            <a:r>
              <a:rPr kumimoji="1" lang="zh-CN" altLang="en-US" dirty="0" smtClean="0"/>
              <a:t>左边的语法符号的值，即</a:t>
            </a:r>
            <a:r>
              <a:rPr kumimoji="1" lang="en-US" altLang="zh-CN" dirty="0" err="1" smtClean="0"/>
              <a:t>stmt_list</a:t>
            </a:r>
            <a:r>
              <a:rPr kumimoji="1" lang="zh-CN" altLang="en-US" dirty="0"/>
              <a:t>；</a:t>
            </a:r>
            <a:r>
              <a:rPr kumimoji="1" lang="zh-CN" altLang="en-US" dirty="0" smtClean="0"/>
              <a:t> </a:t>
            </a:r>
            <a:r>
              <a:rPr kumimoji="1" lang="en-US" altLang="zh-CN" dirty="0" smtClean="0"/>
              <a:t>$1</a:t>
            </a:r>
            <a:r>
              <a:rPr kumimoji="1" lang="zh-CN" altLang="en-US" dirty="0" smtClean="0"/>
              <a:t>表示右边第一个符号的值，即</a:t>
            </a:r>
            <a:r>
              <a:rPr kumimoji="1" lang="en-US" altLang="zh-CN" dirty="0" err="1" smtClean="0"/>
              <a:t>stmt_list</a:t>
            </a:r>
            <a:r>
              <a:rPr kumimoji="1" lang="zh-CN" altLang="en-US" dirty="0" smtClean="0"/>
              <a:t>；</a:t>
            </a:r>
            <a:r>
              <a:rPr kumimoji="1" lang="en-US" altLang="zh-CN" dirty="0" smtClean="0"/>
              <a:t>$2</a:t>
            </a:r>
            <a:r>
              <a:rPr kumimoji="1" lang="zh-CN" altLang="en-US" dirty="0" smtClean="0"/>
              <a:t>表示右边第二个符号的值，即</a:t>
            </a:r>
            <a:r>
              <a:rPr kumimoji="1" lang="en-US" altLang="zh-CN" dirty="0" smtClean="0"/>
              <a:t>END_P</a:t>
            </a:r>
            <a:r>
              <a:rPr kumimoji="1" lang="zh-CN" altLang="en-US" dirty="0" smtClean="0"/>
              <a:t>； 如有更多，以此类推。</a:t>
            </a:r>
            <a:endParaRPr kumimoji="1" lang="en-US" altLang="zh-CN" dirty="0" smtClean="0"/>
          </a:p>
          <a:p>
            <a:endParaRPr kumimoji="1" lang="en-US" altLang="zh-CN" dirty="0"/>
          </a:p>
          <a:p>
            <a:r>
              <a:rPr lang="en-US" altLang="zh-CN" dirty="0"/>
              <a:t>@1.first_column, @</a:t>
            </a:r>
            <a:r>
              <a:rPr lang="en-US" altLang="zh-CN" dirty="0" smtClean="0"/>
              <a:t>1.last_column</a:t>
            </a:r>
            <a:r>
              <a:rPr lang="zh-CN" altLang="en-US" dirty="0" smtClean="0"/>
              <a:t>表示右边第一个符号第一个词素的列信息以及最后一个词素的列信息</a:t>
            </a:r>
            <a:endParaRPr kumimoji="1" lang="en-US" altLang="zh-CN" dirty="0"/>
          </a:p>
        </p:txBody>
      </p:sp>
    </p:spTree>
    <p:extLst>
      <p:ext uri="{BB962C8B-B14F-4D97-AF65-F5344CB8AC3E}">
        <p14:creationId xmlns:p14="http://schemas.microsoft.com/office/powerpoint/2010/main" val="15284642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词法、语法分析</a:t>
            </a:r>
            <a:endParaRPr kumimoji="1" lang="zh-CN" altLang="en-US" dirty="0"/>
          </a:p>
        </p:txBody>
      </p:sp>
      <p:sp>
        <p:nvSpPr>
          <p:cNvPr id="8" name="Rectangle 5"/>
          <p:cNvSpPr>
            <a:spLocks noChangeArrowheads="1"/>
          </p:cNvSpPr>
          <p:nvPr/>
        </p:nvSpPr>
        <p:spPr bwMode="auto">
          <a:xfrm>
            <a:off x="-1" y="-1"/>
            <a:ext cx="2419691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Text Box 4"/>
          <p:cNvSpPr txBox="1">
            <a:spLocks noChangeArrowheads="1"/>
          </p:cNvSpPr>
          <p:nvPr/>
        </p:nvSpPr>
        <p:spPr bwMode="auto">
          <a:xfrm>
            <a:off x="1097280" y="2864435"/>
            <a:ext cx="2829261" cy="20313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Arial" charset="0"/>
              </a:rPr>
              <a:t>Select </a:t>
            </a:r>
            <a:r>
              <a:rPr kumimoji="0" lang="en-US" altLang="zh-CN" sz="1800" b="0" i="0" u="none" strike="noStrike" cap="none" normalizeH="0" baseline="0" dirty="0" smtClean="0">
                <a:ln>
                  <a:noFill/>
                </a:ln>
                <a:solidFill>
                  <a:schemeClr val="tx1"/>
                </a:solidFill>
                <a:effectLst/>
                <a:latin typeface="Arial" charset="0"/>
              </a:rPr>
              <a:t>*</a:t>
            </a:r>
            <a:endParaRPr kumimoji="0" lang="zh-CN" altLang="zh-CN" sz="1800" b="0" i="0" u="none" strike="noStrike" cap="none" normalizeH="0" baseline="0" dirty="0" smtClean="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Arial" charset="0"/>
              </a:rPr>
              <a:t>From t1</a:t>
            </a:r>
            <a:endParaRPr kumimoji="0" lang="zh-CN" altLang="zh-CN" sz="18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Arial" charset="0"/>
              </a:rPr>
              <a:t>Where</a:t>
            </a:r>
            <a:r>
              <a:rPr kumimoji="0" lang="zh-CN" altLang="en-US" sz="1800" b="0" i="0" u="none" strike="noStrike" cap="none" normalizeH="0" dirty="0" smtClean="0">
                <a:ln>
                  <a:noFill/>
                </a:ln>
                <a:solidFill>
                  <a:schemeClr val="tx1"/>
                </a:solidFill>
                <a:effectLst/>
                <a:latin typeface="Arial" charset="0"/>
              </a:rPr>
              <a:t> </a:t>
            </a:r>
            <a:r>
              <a:rPr kumimoji="0" lang="en-US" altLang="zh-CN" sz="1800" b="0" i="0" u="none" strike="noStrike" cap="none" normalizeH="0" dirty="0" smtClean="0">
                <a:ln>
                  <a:noFill/>
                </a:ln>
                <a:solidFill>
                  <a:schemeClr val="tx1"/>
                </a:solidFill>
                <a:effectLst/>
                <a:latin typeface="Arial" charset="0"/>
              </a:rPr>
              <a:t>t1.</a:t>
            </a:r>
            <a:r>
              <a:rPr kumimoji="0" lang="zh-CN" altLang="zh-CN" sz="1800" b="0" i="0" u="none" strike="noStrike" cap="none" normalizeH="0" baseline="0" dirty="0" smtClean="0">
                <a:ln>
                  <a:noFill/>
                </a:ln>
                <a:solidFill>
                  <a:schemeClr val="tx1"/>
                </a:solidFill>
                <a:effectLst/>
                <a:latin typeface="Arial" charset="0"/>
              </a:rPr>
              <a:t>c3 </a:t>
            </a:r>
            <a:r>
              <a:rPr kumimoji="0" lang="zh-CN" altLang="zh-CN" sz="1800" b="0" i="0" u="none" strike="noStrike" cap="none" normalizeH="0" baseline="0" dirty="0">
                <a:ln>
                  <a:noFill/>
                </a:ln>
                <a:solidFill>
                  <a:schemeClr val="tx1"/>
                </a:solidFill>
                <a:effectLst/>
                <a:latin typeface="Arial" charset="0"/>
              </a:rPr>
              <a:t>&gt; 5</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Arial" charset="0"/>
              </a:rPr>
              <a:t>Group </a:t>
            </a:r>
            <a:r>
              <a:rPr kumimoji="0" lang="zh-CN" altLang="zh-CN" sz="1800" b="0" i="0" u="none" strike="noStrike" cap="none" normalizeH="0" baseline="0" dirty="0">
                <a:ln>
                  <a:noFill/>
                </a:ln>
                <a:solidFill>
                  <a:schemeClr val="tx1"/>
                </a:solidFill>
                <a:effectLst/>
                <a:latin typeface="Arial" charset="0"/>
              </a:rPr>
              <a:t>by </a:t>
            </a:r>
            <a:r>
              <a:rPr lang="en-US" altLang="zh-CN" dirty="0" smtClean="0">
                <a:latin typeface="Arial" charset="0"/>
              </a:rPr>
              <a:t>c1</a:t>
            </a:r>
            <a:endParaRPr kumimoji="0" lang="zh-CN" altLang="zh-CN" sz="18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charset="0"/>
              </a:rPr>
              <a:t>Having count</a:t>
            </a:r>
            <a:r>
              <a:rPr kumimoji="0" lang="zh-CN" altLang="zh-CN" sz="1800" b="0" i="0" u="none" strike="noStrike" cap="none" normalizeH="0" baseline="0" dirty="0" smtClean="0">
                <a:ln>
                  <a:noFill/>
                </a:ln>
                <a:solidFill>
                  <a:schemeClr val="tx1"/>
                </a:solidFill>
                <a:effectLst/>
                <a:latin typeface="Arial" charset="0"/>
              </a:rPr>
              <a:t>(qty</a:t>
            </a:r>
            <a:r>
              <a:rPr kumimoji="0" lang="zh-CN" altLang="zh-CN" sz="1800" b="0" i="0" u="none" strike="noStrike" cap="none" normalizeH="0" baseline="0" dirty="0">
                <a:ln>
                  <a:noFill/>
                </a:ln>
                <a:solidFill>
                  <a:schemeClr val="tx1"/>
                </a:solidFill>
                <a:effectLst/>
                <a:latin typeface="Arial" charset="0"/>
              </a:rPr>
              <a:t>) &lt; 3</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charset="0"/>
              </a:rPr>
              <a:t>Order by </a:t>
            </a:r>
            <a:r>
              <a:rPr kumimoji="0" lang="zh-CN" altLang="zh-CN" sz="1800" b="0" i="0" u="none" strike="noStrike" cap="none" normalizeH="0" baseline="0" dirty="0" smtClean="0">
                <a:ln>
                  <a:noFill/>
                </a:ln>
                <a:solidFill>
                  <a:schemeClr val="tx1"/>
                </a:solidFill>
                <a:effectLst/>
                <a:latin typeface="Arial" charset="0"/>
              </a:rPr>
              <a:t>c1</a:t>
            </a:r>
            <a:endParaRPr kumimoji="0" lang="zh-CN" altLang="zh-CN" sz="18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Arial" charset="0"/>
              </a:rPr>
              <a:t>Limit 2;</a:t>
            </a:r>
            <a:endParaRPr kumimoji="0" lang="zh-CN" altLang="zh-CN" sz="1800" b="0" i="0" u="none" strike="noStrike" cap="none" normalizeH="0" baseline="0" dirty="0">
              <a:ln>
                <a:noFill/>
              </a:ln>
              <a:solidFill>
                <a:schemeClr val="tx1"/>
              </a:solidFill>
              <a:effectLst/>
              <a:latin typeface="Arial" charset="0"/>
            </a:endParaRPr>
          </a:p>
        </p:txBody>
      </p:sp>
      <p:sp>
        <p:nvSpPr>
          <p:cNvPr id="10" name="文本框 9"/>
          <p:cNvSpPr txBox="1"/>
          <p:nvPr/>
        </p:nvSpPr>
        <p:spPr>
          <a:xfrm>
            <a:off x="1097280" y="2148322"/>
            <a:ext cx="2031325" cy="369332"/>
          </a:xfrm>
          <a:prstGeom prst="rect">
            <a:avLst/>
          </a:prstGeom>
          <a:noFill/>
        </p:spPr>
        <p:txBody>
          <a:bodyPr wrap="none" rtlCol="0">
            <a:spAutoFit/>
          </a:bodyPr>
          <a:lstStyle/>
          <a:p>
            <a:r>
              <a:rPr kumimoji="1" lang="zh-CN" altLang="en-US" dirty="0" smtClean="0"/>
              <a:t>以单表扫描为例：</a:t>
            </a:r>
            <a:endParaRPr kumimoji="1"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2527595536"/>
              </p:ext>
            </p:extLst>
          </p:nvPr>
        </p:nvGraphicFramePr>
        <p:xfrm>
          <a:off x="1097280" y="5359985"/>
          <a:ext cx="914400" cy="828675"/>
        </p:xfrm>
        <a:graphic>
          <a:graphicData uri="http://schemas.openxmlformats.org/presentationml/2006/ole">
            <mc:AlternateContent xmlns:mc="http://schemas.openxmlformats.org/markup-compatibility/2006">
              <mc:Choice xmlns:v="urn:schemas-microsoft-com:vml" Requires="v">
                <p:oleObj spid="_x0000_s1046" name="Visio" showAsIcon="1" r:id="rId3" imgW="914400" imgH="828720" progId="Visio.Drawing.15">
                  <p:embed/>
                </p:oleObj>
              </mc:Choice>
              <mc:Fallback>
                <p:oleObj name="Visio" showAsIcon="1" r:id="rId3" imgW="914400" imgH="828720" progId="Visio.Drawing.15">
                  <p:embed/>
                  <p:pic>
                    <p:nvPicPr>
                      <p:cNvPr id="0" name=""/>
                      <p:cNvPicPr/>
                      <p:nvPr/>
                    </p:nvPicPr>
                    <p:blipFill>
                      <a:blip r:embed="rId4"/>
                      <a:stretch>
                        <a:fillRect/>
                      </a:stretch>
                    </p:blipFill>
                    <p:spPr>
                      <a:xfrm>
                        <a:off x="1097280" y="5359985"/>
                        <a:ext cx="914400" cy="828675"/>
                      </a:xfrm>
                      <a:prstGeom prst="rect">
                        <a:avLst/>
                      </a:prstGeom>
                    </p:spPr>
                  </p:pic>
                </p:oleObj>
              </mc:Fallback>
            </mc:AlternateContent>
          </a:graphicData>
        </a:graphic>
      </p:graphicFrame>
      <p:sp>
        <p:nvSpPr>
          <p:cNvPr id="4" name="矩形 3"/>
          <p:cNvSpPr/>
          <p:nvPr/>
        </p:nvSpPr>
        <p:spPr>
          <a:xfrm>
            <a:off x="4584970" y="1941343"/>
            <a:ext cx="6096000" cy="4247317"/>
          </a:xfrm>
          <a:prstGeom prst="rect">
            <a:avLst/>
          </a:prstGeom>
        </p:spPr>
        <p:txBody>
          <a:bodyPr>
            <a:spAutoFit/>
          </a:bodyPr>
          <a:lstStyle/>
          <a:p>
            <a:r>
              <a:rPr kumimoji="1" lang="zh-CN" altLang="en-US" dirty="0"/>
              <a:t>几个重要的函数：</a:t>
            </a:r>
            <a:endParaRPr kumimoji="1" lang="en-US" altLang="zh-CN" dirty="0"/>
          </a:p>
          <a:p>
            <a:pPr>
              <a:buFont typeface="Wingdings" charset="2"/>
              <a:buChar char="Ø"/>
            </a:pPr>
            <a:r>
              <a:rPr lang="zh-CN" altLang="en-US" dirty="0"/>
              <a:t> </a:t>
            </a:r>
            <a:r>
              <a:rPr lang="en-US" altLang="zh-CN" b="1" dirty="0"/>
              <a:t>#define </a:t>
            </a:r>
            <a:r>
              <a:rPr lang="en-US" altLang="zh-CN" b="1" dirty="0" err="1"/>
              <a:t>malloc_non_terminal_node</a:t>
            </a:r>
            <a:r>
              <a:rPr lang="en-US" altLang="zh-CN" b="1" dirty="0"/>
              <a:t>(node, </a:t>
            </a:r>
            <a:r>
              <a:rPr lang="en-US" altLang="zh-CN" b="1" dirty="0" err="1"/>
              <a:t>malloc_pool</a:t>
            </a:r>
            <a:r>
              <a:rPr lang="en-US" altLang="zh-CN" b="1" dirty="0"/>
              <a:t>, </a:t>
            </a:r>
            <a:r>
              <a:rPr lang="en-US" altLang="zh-CN" b="1" dirty="0" err="1"/>
              <a:t>node_tag</a:t>
            </a:r>
            <a:r>
              <a:rPr lang="en-US" altLang="zh-CN" b="1" dirty="0"/>
              <a:t>, ...) </a:t>
            </a:r>
            <a:br>
              <a:rPr lang="en-US" altLang="zh-CN" b="1" dirty="0"/>
            </a:br>
            <a:r>
              <a:rPr lang="zh-CN" altLang="en-US" dirty="0"/>
              <a:t>申请非叶节点的内存</a:t>
            </a:r>
            <a:endParaRPr lang="en-US" altLang="zh-CN" dirty="0"/>
          </a:p>
          <a:p>
            <a:pPr>
              <a:buFont typeface="Wingdings" charset="2"/>
              <a:buChar char="Ø"/>
            </a:pPr>
            <a:r>
              <a:rPr lang="zh-CN" altLang="en-US" b="1" dirty="0"/>
              <a:t> </a:t>
            </a:r>
            <a:r>
              <a:rPr lang="en-US" altLang="zh-CN" b="1" dirty="0"/>
              <a:t>#define </a:t>
            </a:r>
            <a:r>
              <a:rPr lang="en-US" altLang="zh-CN" b="1" dirty="0" err="1"/>
              <a:t>malloc_terminal_node</a:t>
            </a:r>
            <a:r>
              <a:rPr lang="en-US" altLang="zh-CN" b="1" dirty="0"/>
              <a:t>(node, </a:t>
            </a:r>
            <a:r>
              <a:rPr lang="en-US" altLang="zh-CN" b="1" dirty="0" err="1"/>
              <a:t>malloc_pool</a:t>
            </a:r>
            <a:r>
              <a:rPr lang="en-US" altLang="zh-CN" b="1" dirty="0"/>
              <a:t>, type)</a:t>
            </a:r>
          </a:p>
          <a:p>
            <a:r>
              <a:rPr lang="zh-CN" altLang="en-US" dirty="0"/>
              <a:t>申请叶子节点内存</a:t>
            </a:r>
            <a:endParaRPr lang="en-US" altLang="zh-CN" dirty="0"/>
          </a:p>
          <a:p>
            <a:pPr>
              <a:buFont typeface="Wingdings" charset="2"/>
              <a:buChar char="Ø"/>
            </a:pPr>
            <a:r>
              <a:rPr lang="zh-CN" altLang="en-US" dirty="0"/>
              <a:t> </a:t>
            </a:r>
            <a:r>
              <a:rPr lang="en-US" altLang="zh-CN" b="1" dirty="0"/>
              <a:t>#define </a:t>
            </a:r>
            <a:r>
              <a:rPr lang="en-US" altLang="zh-CN" b="1" dirty="0" err="1"/>
              <a:t>merge_nodes</a:t>
            </a:r>
            <a:r>
              <a:rPr lang="en-US" altLang="zh-CN" b="1" dirty="0"/>
              <a:t>(node, </a:t>
            </a:r>
            <a:r>
              <a:rPr lang="en-US" altLang="zh-CN" b="1" dirty="0" err="1"/>
              <a:t>malloc_pool</a:t>
            </a:r>
            <a:r>
              <a:rPr lang="en-US" altLang="zh-CN" b="1" dirty="0"/>
              <a:t>, </a:t>
            </a:r>
            <a:r>
              <a:rPr lang="en-US" altLang="zh-CN" b="1" dirty="0" err="1"/>
              <a:t>node_tag</a:t>
            </a:r>
            <a:r>
              <a:rPr lang="en-US" altLang="zh-CN" b="1" dirty="0"/>
              <a:t>, </a:t>
            </a:r>
            <a:r>
              <a:rPr lang="en-US" altLang="zh-CN" b="1" dirty="0" err="1"/>
              <a:t>source_tree</a:t>
            </a:r>
            <a:r>
              <a:rPr lang="en-US" altLang="zh-CN" b="1" dirty="0"/>
              <a:t>)</a:t>
            </a:r>
          </a:p>
          <a:p>
            <a:r>
              <a:rPr lang="zh-CN" altLang="en-US" dirty="0"/>
              <a:t>将</a:t>
            </a:r>
            <a:r>
              <a:rPr lang="en-US" altLang="zh-CN" dirty="0" err="1"/>
              <a:t>source_tree</a:t>
            </a:r>
            <a:r>
              <a:rPr lang="zh-CN" altLang="en-US" dirty="0"/>
              <a:t>作为</a:t>
            </a:r>
            <a:r>
              <a:rPr lang="en-US" altLang="zh-CN" dirty="0"/>
              <a:t>node</a:t>
            </a:r>
            <a:r>
              <a:rPr lang="zh-CN" altLang="en-US" dirty="0"/>
              <a:t>的子树；如果</a:t>
            </a:r>
            <a:r>
              <a:rPr lang="en-US" altLang="zh-CN" dirty="0" err="1"/>
              <a:t>source_tree</a:t>
            </a:r>
            <a:r>
              <a:rPr lang="zh-CN" altLang="en-US" dirty="0"/>
              <a:t>是连接类型（</a:t>
            </a:r>
            <a:r>
              <a:rPr lang="en-US" altLang="zh-CN" dirty="0"/>
              <a:t>T_LINK_NODE</a:t>
            </a:r>
            <a:r>
              <a:rPr lang="zh-CN" altLang="en-US" dirty="0"/>
              <a:t>），那么将</a:t>
            </a:r>
            <a:r>
              <a:rPr lang="en-US" altLang="zh-CN" dirty="0" err="1"/>
              <a:t>source_tree</a:t>
            </a:r>
            <a:r>
              <a:rPr lang="zh-CN" altLang="en-US" dirty="0"/>
              <a:t>的子树作为</a:t>
            </a:r>
            <a:r>
              <a:rPr lang="en-US" altLang="zh-CN" dirty="0"/>
              <a:t>node</a:t>
            </a:r>
            <a:r>
              <a:rPr lang="zh-CN" altLang="en-US" dirty="0"/>
              <a:t>的子树，并摧毁</a:t>
            </a:r>
            <a:r>
              <a:rPr lang="en-US" altLang="zh-CN" dirty="0" err="1"/>
              <a:t>source_tree</a:t>
            </a:r>
            <a:endParaRPr lang="en-US" altLang="zh-CN" dirty="0"/>
          </a:p>
          <a:p>
            <a:pPr>
              <a:buFont typeface="Wingdings" charset="2"/>
              <a:buChar char="Ø"/>
            </a:pPr>
            <a:r>
              <a:rPr lang="zh-CN" altLang="en-US" b="1" dirty="0"/>
              <a:t> </a:t>
            </a:r>
            <a:r>
              <a:rPr lang="en-US" altLang="zh-CN" b="1" dirty="0"/>
              <a:t>#define </a:t>
            </a:r>
            <a:r>
              <a:rPr lang="en-US" altLang="zh-CN" b="1" dirty="0" err="1"/>
              <a:t>dup_expr_string</a:t>
            </a:r>
            <a:r>
              <a:rPr lang="en-US" altLang="zh-CN" b="1" dirty="0"/>
              <a:t>(</a:t>
            </a:r>
            <a:r>
              <a:rPr lang="en-US" altLang="zh-CN" b="1" dirty="0" err="1"/>
              <a:t>str_ptr</a:t>
            </a:r>
            <a:r>
              <a:rPr lang="en-US" altLang="zh-CN" b="1" dirty="0"/>
              <a:t>, result, </a:t>
            </a:r>
            <a:r>
              <a:rPr lang="en-US" altLang="zh-CN" b="1" dirty="0" err="1"/>
              <a:t>expr_start</a:t>
            </a:r>
            <a:r>
              <a:rPr lang="en-US" altLang="zh-CN" b="1" dirty="0"/>
              <a:t>, </a:t>
            </a:r>
            <a:r>
              <a:rPr lang="en-US" altLang="zh-CN" b="1" dirty="0" err="1"/>
              <a:t>expr_end</a:t>
            </a:r>
            <a:r>
              <a:rPr lang="en-US" altLang="zh-CN" b="1" dirty="0"/>
              <a:t>)</a:t>
            </a:r>
          </a:p>
          <a:p>
            <a:r>
              <a:rPr lang="zh-CN" altLang="en-US" dirty="0"/>
              <a:t>将列</a:t>
            </a:r>
            <a:r>
              <a:rPr lang="en-US" altLang="zh-CN" dirty="0" err="1"/>
              <a:t>expr_start</a:t>
            </a:r>
            <a:r>
              <a:rPr lang="zh-CN" altLang="en-US" dirty="0"/>
              <a:t>到</a:t>
            </a:r>
            <a:r>
              <a:rPr lang="en-US" altLang="zh-CN" dirty="0" err="1"/>
              <a:t>expr_end</a:t>
            </a:r>
            <a:r>
              <a:rPr lang="zh-CN" altLang="en-US" dirty="0"/>
              <a:t>之间的字符串拷贝到</a:t>
            </a:r>
            <a:r>
              <a:rPr lang="en-US" altLang="zh-CN" dirty="0" err="1"/>
              <a:t>str_ptr</a:t>
            </a:r>
            <a:r>
              <a:rPr lang="zh-CN" altLang="en-US" dirty="0"/>
              <a:t>所指的内存空间</a:t>
            </a:r>
            <a:endParaRPr lang="en-US" altLang="zh-CN" dirty="0"/>
          </a:p>
        </p:txBody>
      </p:sp>
      <p:sp>
        <p:nvSpPr>
          <p:cNvPr id="5" name="文本框 4"/>
          <p:cNvSpPr txBox="1"/>
          <p:nvPr/>
        </p:nvSpPr>
        <p:spPr>
          <a:xfrm>
            <a:off x="1097280" y="2544551"/>
            <a:ext cx="1265776" cy="369332"/>
          </a:xfrm>
          <a:prstGeom prst="rect">
            <a:avLst/>
          </a:prstGeom>
          <a:noFill/>
        </p:spPr>
        <p:txBody>
          <a:bodyPr wrap="square" rtlCol="0">
            <a:spAutoFit/>
          </a:bodyPr>
          <a:lstStyle/>
          <a:p>
            <a:r>
              <a:rPr lang="en-US" altLang="zh-CN" dirty="0" smtClean="0"/>
              <a:t>Query1:</a:t>
            </a:r>
            <a:endParaRPr lang="zh-CN" altLang="en-US" dirty="0"/>
          </a:p>
        </p:txBody>
      </p:sp>
    </p:spTree>
    <p:extLst>
      <p:ext uri="{BB962C8B-B14F-4D97-AF65-F5344CB8AC3E}">
        <p14:creationId xmlns:p14="http://schemas.microsoft.com/office/powerpoint/2010/main" val="21032444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12192000" cy="6313714"/>
          </a:xfrm>
          <a:prstGeom prst="rect">
            <a:avLst/>
          </a:prstGeom>
        </p:spPr>
      </p:pic>
    </p:spTree>
    <p:extLst>
      <p:ext uri="{BB962C8B-B14F-4D97-AF65-F5344CB8AC3E}">
        <p14:creationId xmlns:p14="http://schemas.microsoft.com/office/powerpoint/2010/main" val="5148876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逻辑执行计划</a:t>
            </a:r>
            <a:endParaRPr kumimoji="1" lang="zh-CN" altLang="en-US" dirty="0"/>
          </a:p>
        </p:txBody>
      </p:sp>
      <p:sp>
        <p:nvSpPr>
          <p:cNvPr id="3" name="内容占位符 2"/>
          <p:cNvSpPr>
            <a:spLocks noGrp="1"/>
          </p:cNvSpPr>
          <p:nvPr>
            <p:ph idx="1"/>
          </p:nvPr>
        </p:nvSpPr>
        <p:spPr/>
        <p:txBody>
          <a:bodyPr>
            <a:normAutofit fontScale="77500" lnSpcReduction="20000"/>
          </a:bodyPr>
          <a:lstStyle/>
          <a:p>
            <a:pPr>
              <a:buFont typeface="Wingdings" charset="2"/>
              <a:buChar char="Ø"/>
            </a:pPr>
            <a:endParaRPr kumimoji="1" lang="en-US" altLang="zh-CN" dirty="0"/>
          </a:p>
          <a:p>
            <a:pPr>
              <a:buFont typeface="Wingdings" charset="2"/>
              <a:buChar char="Ø"/>
            </a:pPr>
            <a:endParaRPr kumimoji="1" lang="en-US" altLang="zh-CN" dirty="0" smtClean="0"/>
          </a:p>
          <a:p>
            <a:pPr>
              <a:buFont typeface="Wingdings" charset="2"/>
              <a:buChar char="Ø"/>
            </a:pPr>
            <a:endParaRPr kumimoji="1" lang="en-US" altLang="zh-CN" dirty="0"/>
          </a:p>
          <a:p>
            <a:pPr>
              <a:buFont typeface="Wingdings" charset="2"/>
              <a:buChar char="Ø"/>
            </a:pPr>
            <a:endParaRPr kumimoji="1" lang="en-US" altLang="zh-CN" dirty="0" smtClean="0"/>
          </a:p>
          <a:p>
            <a:pPr>
              <a:buFont typeface="Wingdings" charset="2"/>
              <a:buChar char="Ø"/>
            </a:pPr>
            <a:endParaRPr kumimoji="1" lang="en-US" altLang="zh-CN" dirty="0"/>
          </a:p>
          <a:p>
            <a:pPr>
              <a:buFont typeface="Wingdings" charset="2"/>
              <a:buChar char="Ø"/>
            </a:pPr>
            <a:endParaRPr kumimoji="1" lang="en-US" altLang="zh-CN" sz="2900" dirty="0" smtClean="0"/>
          </a:p>
          <a:p>
            <a:pPr>
              <a:buFont typeface="Wingdings" charset="2"/>
              <a:buChar char="Ø"/>
            </a:pPr>
            <a:endParaRPr kumimoji="1" lang="en-US" altLang="zh-CN" sz="2900" dirty="0" smtClean="0"/>
          </a:p>
          <a:p>
            <a:pPr>
              <a:buFont typeface="Wingdings" charset="2"/>
              <a:buChar char="Ø"/>
            </a:pPr>
            <a:r>
              <a:rPr kumimoji="1" lang="zh-CN" altLang="en-US" sz="2900" dirty="0" smtClean="0"/>
              <a:t>词法</a:t>
            </a:r>
            <a:r>
              <a:rPr kumimoji="1" lang="zh-CN" altLang="en-US" sz="2900" dirty="0"/>
              <a:t>语法分析入口函数 </a:t>
            </a:r>
            <a:r>
              <a:rPr kumimoji="1" lang="en-US" altLang="zh-CN" sz="2900" dirty="0"/>
              <a:t>--&gt; </a:t>
            </a:r>
            <a:r>
              <a:rPr lang="en-US" altLang="zh-CN" sz="2900" dirty="0" err="1"/>
              <a:t>int</a:t>
            </a:r>
            <a:r>
              <a:rPr lang="en-US" altLang="zh-CN" sz="2900" dirty="0"/>
              <a:t> </a:t>
            </a:r>
            <a:r>
              <a:rPr lang="en-US" altLang="zh-CN" sz="2900" b="1" dirty="0" err="1"/>
              <a:t>parse_sql</a:t>
            </a:r>
            <a:r>
              <a:rPr lang="en-US" altLang="zh-CN" sz="2900" dirty="0"/>
              <a:t>(</a:t>
            </a:r>
            <a:r>
              <a:rPr lang="en-US" altLang="zh-CN" sz="2900" dirty="0" err="1"/>
              <a:t>ParseResult</a:t>
            </a:r>
            <a:r>
              <a:rPr lang="en-US" altLang="zh-CN" sz="2900" dirty="0"/>
              <a:t>* p, </a:t>
            </a:r>
            <a:r>
              <a:rPr lang="en-US" altLang="zh-CN" sz="2900" dirty="0" err="1"/>
              <a:t>const</a:t>
            </a:r>
            <a:r>
              <a:rPr lang="en-US" altLang="zh-CN" sz="2900" dirty="0"/>
              <a:t> char* </a:t>
            </a:r>
            <a:r>
              <a:rPr lang="en-US" altLang="zh-CN" sz="2900" dirty="0" err="1"/>
              <a:t>buf</a:t>
            </a:r>
            <a:r>
              <a:rPr lang="en-US" altLang="zh-CN" sz="2900" dirty="0"/>
              <a:t>, </a:t>
            </a:r>
            <a:r>
              <a:rPr lang="en-US" altLang="zh-CN" sz="2900" dirty="0" err="1"/>
              <a:t>size_t</a:t>
            </a:r>
            <a:r>
              <a:rPr lang="en-US" altLang="zh-CN" sz="2900" dirty="0"/>
              <a:t> </a:t>
            </a:r>
            <a:r>
              <a:rPr lang="en-US" altLang="zh-CN" sz="2900" dirty="0" err="1"/>
              <a:t>len</a:t>
            </a:r>
            <a:r>
              <a:rPr lang="en-US" altLang="zh-CN" sz="2900" dirty="0" smtClean="0"/>
              <a:t>)</a:t>
            </a:r>
            <a:endParaRPr kumimoji="1" lang="en-US" altLang="zh-CN" sz="2900" dirty="0"/>
          </a:p>
          <a:p>
            <a:pPr>
              <a:buFont typeface="Wingdings" charset="2"/>
              <a:buChar char="Ø"/>
            </a:pPr>
            <a:r>
              <a:rPr kumimoji="1" lang="en-US" altLang="zh-CN" sz="2900" dirty="0"/>
              <a:t> </a:t>
            </a:r>
            <a:r>
              <a:rPr kumimoji="1" lang="zh-CN" altLang="en-US" sz="2900" dirty="0"/>
              <a:t>生成逻辑计划的入口函数 </a:t>
            </a:r>
            <a:r>
              <a:rPr kumimoji="1" lang="en-US" altLang="zh-CN" sz="2900" dirty="0"/>
              <a:t>--&gt; </a:t>
            </a:r>
            <a:r>
              <a:rPr lang="en-US" altLang="zh-CN" sz="2900" dirty="0" err="1"/>
              <a:t>int</a:t>
            </a:r>
            <a:r>
              <a:rPr lang="en-US" altLang="zh-CN" sz="2900" dirty="0"/>
              <a:t> </a:t>
            </a:r>
            <a:r>
              <a:rPr lang="en-US" altLang="zh-CN" sz="2900" b="1" dirty="0"/>
              <a:t>resolve</a:t>
            </a:r>
            <a:r>
              <a:rPr lang="en-US" altLang="zh-CN" sz="2900" dirty="0"/>
              <a:t>(</a:t>
            </a:r>
            <a:r>
              <a:rPr lang="en-US" altLang="zh-CN" sz="2900" dirty="0" err="1"/>
              <a:t>ResultPlan</a:t>
            </a:r>
            <a:r>
              <a:rPr lang="en-US" altLang="zh-CN" sz="2900" dirty="0"/>
              <a:t>* </a:t>
            </a:r>
            <a:r>
              <a:rPr lang="en-US" altLang="zh-CN" sz="2900" dirty="0" err="1"/>
              <a:t>result_plan</a:t>
            </a:r>
            <a:r>
              <a:rPr lang="en-US" altLang="zh-CN" sz="2900" dirty="0"/>
              <a:t>, </a:t>
            </a:r>
            <a:r>
              <a:rPr lang="en-US" altLang="zh-CN" sz="2900" dirty="0" err="1"/>
              <a:t>ParseNode</a:t>
            </a:r>
            <a:r>
              <a:rPr lang="en-US" altLang="zh-CN" sz="2900" dirty="0"/>
              <a:t>* node</a:t>
            </a:r>
            <a:r>
              <a:rPr lang="en-US" altLang="zh-CN" sz="2900" dirty="0" smtClean="0"/>
              <a:t>)</a:t>
            </a:r>
            <a:endParaRPr kumimoji="1" lang="en-US" altLang="zh-CN" sz="2900" dirty="0"/>
          </a:p>
          <a:p>
            <a:pPr lvl="0">
              <a:buFont typeface="Wingdings" charset="2"/>
              <a:buChar char="Ø"/>
            </a:pPr>
            <a:r>
              <a:rPr kumimoji="1" lang="zh-CN" altLang="en-US" sz="2900" dirty="0"/>
              <a:t> 生成物理计划的入口函数 </a:t>
            </a:r>
            <a:r>
              <a:rPr kumimoji="1" lang="en-US" altLang="zh-CN" sz="2900" dirty="0"/>
              <a:t>--&gt; </a:t>
            </a:r>
            <a:r>
              <a:rPr lang="zh-CN" altLang="zh-CN" sz="2900" dirty="0">
                <a:solidFill>
                  <a:schemeClr val="tx1"/>
                </a:solidFill>
                <a:latin typeface="Arial Unicode MS" charset="0"/>
              </a:rPr>
              <a:t>int generate_physical_plan(</a:t>
            </a:r>
            <a:r>
              <a:rPr lang="mr-IN" altLang="zh-CN" sz="2900" dirty="0">
                <a:solidFill>
                  <a:schemeClr val="tx1"/>
                </a:solidFill>
                <a:latin typeface="Arial Unicode MS" charset="0"/>
              </a:rPr>
              <a:t>…</a:t>
            </a:r>
            <a:r>
              <a:rPr lang="en-US" altLang="zh-CN" sz="2900" dirty="0">
                <a:solidFill>
                  <a:schemeClr val="tx1"/>
                </a:solidFill>
                <a:latin typeface="Arial Unicode MS" charset="0"/>
              </a:rPr>
              <a:t>);</a:t>
            </a:r>
            <a:r>
              <a:rPr lang="zh-CN" altLang="zh-CN" sz="2900" dirty="0">
                <a:solidFill>
                  <a:schemeClr val="tx1"/>
                </a:solidFill>
                <a:latin typeface="Arial Unicode MS" charset="0"/>
              </a:rPr>
              <a:t/>
            </a:r>
            <a:br>
              <a:rPr lang="zh-CN" altLang="zh-CN" sz="2900" dirty="0">
                <a:solidFill>
                  <a:schemeClr val="tx1"/>
                </a:solidFill>
                <a:latin typeface="Arial Unicode MS" charset="0"/>
              </a:rPr>
            </a:br>
            <a:endParaRPr lang="zh-CN" altLang="zh-CN" sz="2900" dirty="0">
              <a:solidFill>
                <a:schemeClr val="tx1"/>
              </a:solidFill>
              <a:latin typeface="Arial" charset="0"/>
            </a:endParaRPr>
          </a:p>
          <a:p>
            <a:pPr>
              <a:buFont typeface="Wingdings" charset="2"/>
              <a:buChar char="Ø"/>
            </a:pPr>
            <a:endParaRPr kumimoji="1" lang="zh-CN" altLang="en-US" dirty="0"/>
          </a:p>
          <a:p>
            <a:endParaRPr kumimoji="1" lang="zh-CN" altLang="en-US" dirty="0"/>
          </a:p>
        </p:txBody>
      </p:sp>
      <p:sp>
        <p:nvSpPr>
          <p:cNvPr id="4" name="矩形 3"/>
          <p:cNvSpPr/>
          <p:nvPr/>
        </p:nvSpPr>
        <p:spPr>
          <a:xfrm>
            <a:off x="1224367" y="1845734"/>
            <a:ext cx="9314480" cy="2062103"/>
          </a:xfrm>
          <a:prstGeom prst="rect">
            <a:avLst/>
          </a:prstGeom>
          <a:noFill/>
        </p:spPr>
        <p:txBody>
          <a:bodyPr wrap="square" lIns="91440" tIns="45720" rIns="91440" bIns="45720">
            <a:spAutoFit/>
          </a:bodyPr>
          <a:lstStyle/>
          <a:p>
            <a:r>
              <a:rPr lang="zh-CN" altLang="en-US" sz="3200" dirty="0">
                <a:ln w="0"/>
                <a:effectLst>
                  <a:outerShdw blurRad="38100" dist="19050" dir="2700000" algn="tl" rotWithShape="0">
                    <a:schemeClr val="dk1">
                      <a:alpha val="40000"/>
                    </a:schemeClr>
                  </a:outerShdw>
                </a:effectLst>
              </a:rPr>
              <a:t>通过客户端敲的</a:t>
            </a:r>
            <a:r>
              <a:rPr lang="en-US" altLang="zh-CN" sz="3200" dirty="0">
                <a:ln w="0"/>
                <a:effectLst>
                  <a:outerShdw blurRad="38100" dist="19050" dir="2700000" algn="tl" rotWithShape="0">
                    <a:schemeClr val="dk1">
                      <a:alpha val="40000"/>
                    </a:schemeClr>
                  </a:outerShdw>
                </a:effectLst>
              </a:rPr>
              <a:t>SQL</a:t>
            </a:r>
            <a:r>
              <a:rPr lang="zh-CN" altLang="en-US" sz="3200" dirty="0">
                <a:ln w="0"/>
                <a:effectLst>
                  <a:outerShdw blurRad="38100" dist="19050" dir="2700000" algn="tl" rotWithShape="0">
                    <a:schemeClr val="dk1">
                      <a:alpha val="40000"/>
                    </a:schemeClr>
                  </a:outerShdw>
                </a:effectLst>
              </a:rPr>
              <a:t>的</a:t>
            </a:r>
          </a:p>
          <a:p>
            <a:r>
              <a:rPr lang="zh-CN" altLang="en-US" sz="3200" b="0" cap="none" spc="0" dirty="0" smtClean="0">
                <a:ln w="0"/>
                <a:solidFill>
                  <a:schemeClr val="tx1"/>
                </a:solidFill>
                <a:effectLst>
                  <a:outerShdw blurRad="38100" dist="19050" dir="2700000" algn="tl" rotWithShape="0">
                    <a:schemeClr val="dk1">
                      <a:alpha val="40000"/>
                    </a:schemeClr>
                  </a:outerShdw>
                </a:effectLst>
              </a:rPr>
              <a:t>入口函数： </a:t>
            </a:r>
            <a:endParaRPr lang="en-US" altLang="zh-CN" sz="3200" b="0" cap="none" spc="0" dirty="0" smtClean="0">
              <a:ln w="0"/>
              <a:solidFill>
                <a:schemeClr val="tx1"/>
              </a:solidFill>
              <a:effectLst>
                <a:outerShdw blurRad="38100" dist="19050" dir="2700000" algn="tl" rotWithShape="0">
                  <a:schemeClr val="dk1">
                    <a:alpha val="40000"/>
                  </a:schemeClr>
                </a:outerShdw>
              </a:effectLst>
            </a:endParaRPr>
          </a:p>
          <a:p>
            <a:r>
              <a:rPr lang="en-US" altLang="zh-CN" sz="3200" dirty="0" smtClean="0">
                <a:ln w="0"/>
                <a:effectLst>
                  <a:outerShdw blurRad="38100" dist="19050" dir="2700000" algn="tl" rotWithShape="0">
                    <a:schemeClr val="dk1">
                      <a:alpha val="40000"/>
                    </a:schemeClr>
                  </a:outerShdw>
                </a:effectLst>
              </a:rPr>
              <a:t>				</a:t>
            </a:r>
            <a:r>
              <a:rPr lang="en-US" altLang="zh-CN" sz="3200" dirty="0" err="1" smtClean="0">
                <a:ln w="0"/>
                <a:effectLst>
                  <a:outerShdw blurRad="38100" dist="19050" dir="2700000" algn="tl" rotWithShape="0">
                    <a:schemeClr val="dk1">
                      <a:alpha val="40000"/>
                    </a:schemeClr>
                  </a:outerShdw>
                </a:effectLst>
              </a:rPr>
              <a:t>do_com_query</a:t>
            </a:r>
            <a:r>
              <a:rPr lang="zh-CN" altLang="en-US" sz="3200" dirty="0" smtClean="0">
                <a:ln w="0"/>
                <a:effectLst>
                  <a:outerShdw blurRad="38100" dist="19050" dir="2700000" algn="tl" rotWithShape="0">
                    <a:schemeClr val="dk1">
                      <a:alpha val="40000"/>
                    </a:schemeClr>
                  </a:outerShdw>
                </a:effectLst>
              </a:rPr>
              <a:t>！！！</a:t>
            </a:r>
            <a:endParaRPr lang="en-US" altLang="zh-CN" sz="3200" dirty="0" smtClean="0">
              <a:ln w="0"/>
              <a:effectLst>
                <a:outerShdw blurRad="38100" dist="19050" dir="2700000" algn="tl" rotWithShape="0">
                  <a:schemeClr val="dk1">
                    <a:alpha val="40000"/>
                  </a:schemeClr>
                </a:outerShdw>
              </a:effectLst>
            </a:endParaRPr>
          </a:p>
          <a:p>
            <a:pPr algn="ctr"/>
            <a:endParaRPr lang="en-US" altLang="zh-CN"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28009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逻辑执行计划</a:t>
            </a:r>
            <a:endParaRPr kumimoji="1" lang="zh-CN" altLang="en-US" dirty="0"/>
          </a:p>
        </p:txBody>
      </p:sp>
      <p:pic>
        <p:nvPicPr>
          <p:cNvPr id="4" name="内容占位符 3"/>
          <p:cNvPicPr>
            <a:picLocks noGrp="1" noChangeAspect="1"/>
          </p:cNvPicPr>
          <p:nvPr>
            <p:ph idx="1"/>
          </p:nvPr>
        </p:nvPicPr>
        <p:blipFill>
          <a:blip r:embed="rId2"/>
          <a:stretch>
            <a:fillRect/>
          </a:stretch>
        </p:blipFill>
        <p:spPr>
          <a:xfrm>
            <a:off x="1248005" y="2023963"/>
            <a:ext cx="6561905" cy="3038095"/>
          </a:xfrm>
          <a:prstGeom prst="rect">
            <a:avLst/>
          </a:prstGeom>
        </p:spPr>
      </p:pic>
      <p:sp>
        <p:nvSpPr>
          <p:cNvPr id="6"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0" tIns="0" rIns="0" bIns="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0" y="318701"/>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0" tIns="0" rIns="0" bIns="0" numCol="1" anchor="ctr" anchorCtr="0" compatLnSpc="1">
            <a:prstTxWarp prst="textNoShape">
              <a:avLst/>
            </a:prstTxWarp>
            <a:spAutoFit/>
          </a:bodyPr>
          <a:lstStyle/>
          <a:p>
            <a:pPr lvl="0" defTabSz="914400" eaLnBrk="0" fontAlgn="base" hangingPunct="0">
              <a:spcBef>
                <a:spcPct val="0"/>
              </a:spcBef>
              <a:spcAft>
                <a:spcPct val="0"/>
              </a:spcAft>
            </a:pPr>
            <a:endParaRPr kumimoji="0" lang="zh-CN" altLang="zh-CN" sz="1800" b="0" i="0" u="none" strike="noStrike" cap="none" normalizeH="0" baseline="0" dirty="0">
              <a:ln>
                <a:noFill/>
              </a:ln>
              <a:solidFill>
                <a:schemeClr val="tx1"/>
              </a:solidFill>
              <a:effectLst/>
              <a:latin typeface="Arial" charset="0"/>
            </a:endParaRPr>
          </a:p>
        </p:txBody>
      </p:sp>
      <p:sp>
        <p:nvSpPr>
          <p:cNvPr id="5" name="文本框 4"/>
          <p:cNvSpPr txBox="1"/>
          <p:nvPr/>
        </p:nvSpPr>
        <p:spPr>
          <a:xfrm>
            <a:off x="8289890" y="2361363"/>
            <a:ext cx="3902110" cy="2031325"/>
          </a:xfrm>
          <a:prstGeom prst="rect">
            <a:avLst/>
          </a:prstGeom>
          <a:noFill/>
        </p:spPr>
        <p:txBody>
          <a:bodyPr wrap="square" rtlCol="0">
            <a:spAutoFit/>
          </a:bodyPr>
          <a:lstStyle/>
          <a:p>
            <a:r>
              <a:rPr lang="zh-CN" altLang="en-US" dirty="0" smtClean="0"/>
              <a:t>这是系统中打印出来的</a:t>
            </a:r>
            <a:r>
              <a:rPr lang="en-US" altLang="zh-CN" dirty="0" smtClean="0"/>
              <a:t>Query1</a:t>
            </a:r>
            <a:r>
              <a:rPr lang="zh-CN" altLang="en-US" dirty="0" smtClean="0"/>
              <a:t>逻辑计划。（需将日志级别调整到</a:t>
            </a:r>
            <a:r>
              <a:rPr lang="en-US" altLang="zh-CN" dirty="0" smtClean="0"/>
              <a:t>debug</a:t>
            </a:r>
            <a:r>
              <a:rPr lang="zh-CN" altLang="en-US" dirty="0" smtClean="0"/>
              <a:t>级别）</a:t>
            </a:r>
            <a:endParaRPr lang="en-US" altLang="zh-CN" dirty="0" smtClean="0"/>
          </a:p>
          <a:p>
            <a:endParaRPr lang="en-US" altLang="zh-CN" dirty="0"/>
          </a:p>
          <a:p>
            <a:r>
              <a:rPr lang="zh-CN" altLang="en-US" dirty="0" smtClean="0"/>
              <a:t>图中的</a:t>
            </a:r>
            <a:r>
              <a:rPr lang="en-US" altLang="zh-CN" dirty="0" smtClean="0"/>
              <a:t>1</a:t>
            </a:r>
            <a:r>
              <a:rPr lang="zh-CN" altLang="en-US" dirty="0" smtClean="0"/>
              <a:t>，</a:t>
            </a:r>
            <a:r>
              <a:rPr lang="en-US" altLang="zh-CN" dirty="0" smtClean="0"/>
              <a:t>2~11</a:t>
            </a:r>
            <a:r>
              <a:rPr lang="zh-CN" altLang="en-US" dirty="0" smtClean="0"/>
              <a:t>代表的是表达式的</a:t>
            </a:r>
            <a:r>
              <a:rPr lang="en-US" altLang="zh-CN" dirty="0" smtClean="0"/>
              <a:t>id</a:t>
            </a:r>
          </a:p>
          <a:p>
            <a:endParaRPr lang="en-US" altLang="zh-CN" dirty="0"/>
          </a:p>
          <a:p>
            <a:endParaRPr lang="zh-CN" altLang="en-US" dirty="0"/>
          </a:p>
        </p:txBody>
      </p:sp>
    </p:spTree>
    <p:extLst>
      <p:ext uri="{BB962C8B-B14F-4D97-AF65-F5344CB8AC3E}">
        <p14:creationId xmlns:p14="http://schemas.microsoft.com/office/powerpoint/2010/main" val="351663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提纲</a:t>
            </a:r>
            <a:endParaRPr kumimoji="1" lang="zh-CN" altLang="en-US" dirty="0"/>
          </a:p>
        </p:txBody>
      </p:sp>
      <p:sp>
        <p:nvSpPr>
          <p:cNvPr id="3" name="内容占位符 2"/>
          <p:cNvSpPr>
            <a:spLocks noGrp="1"/>
          </p:cNvSpPr>
          <p:nvPr>
            <p:ph idx="1"/>
          </p:nvPr>
        </p:nvSpPr>
        <p:spPr/>
        <p:txBody>
          <a:bodyPr/>
          <a:lstStyle/>
          <a:p>
            <a:r>
              <a:rPr kumimoji="1" lang="en-US" altLang="zh-CN" dirty="0" smtClean="0"/>
              <a:t>1.</a:t>
            </a:r>
            <a:r>
              <a:rPr kumimoji="1" lang="zh-CN" altLang="en-US" dirty="0" smtClean="0"/>
              <a:t>  </a:t>
            </a:r>
            <a:r>
              <a:rPr kumimoji="1" lang="en-US" altLang="zh-CN" dirty="0" smtClean="0"/>
              <a:t>Cedar</a:t>
            </a:r>
            <a:r>
              <a:rPr kumimoji="1" lang="zh-CN" altLang="en-US" dirty="0" smtClean="0"/>
              <a:t>启动过程</a:t>
            </a:r>
            <a:endParaRPr kumimoji="1" lang="en-US" altLang="zh-CN" dirty="0" smtClean="0"/>
          </a:p>
          <a:p>
            <a:r>
              <a:rPr kumimoji="1" lang="en-US" altLang="zh-CN" dirty="0" smtClean="0"/>
              <a:t>2.</a:t>
            </a:r>
            <a:r>
              <a:rPr kumimoji="1" lang="zh-CN" altLang="en-US" dirty="0" smtClean="0"/>
              <a:t>  词法语法部分</a:t>
            </a:r>
            <a:endParaRPr kumimoji="1" lang="en-US" altLang="zh-CN" dirty="0" smtClean="0"/>
          </a:p>
          <a:p>
            <a:r>
              <a:rPr kumimoji="1" lang="en-US" altLang="zh-CN" dirty="0" smtClean="0"/>
              <a:t>3.</a:t>
            </a:r>
            <a:r>
              <a:rPr kumimoji="1" lang="zh-CN" altLang="en-US" dirty="0" smtClean="0"/>
              <a:t>  逻辑执行计划</a:t>
            </a:r>
            <a:endParaRPr kumimoji="1" lang="en-US" altLang="zh-CN" dirty="0" smtClean="0"/>
          </a:p>
          <a:p>
            <a:r>
              <a:rPr kumimoji="1" lang="en-US" altLang="zh-CN" dirty="0" smtClean="0"/>
              <a:t>4.</a:t>
            </a:r>
            <a:r>
              <a:rPr kumimoji="1" lang="zh-CN" altLang="en-US" dirty="0" smtClean="0"/>
              <a:t>  物理执行计划</a:t>
            </a:r>
            <a:endParaRPr kumimoji="1" lang="en-US" altLang="zh-CN" dirty="0" smtClean="0"/>
          </a:p>
          <a:p>
            <a:r>
              <a:rPr kumimoji="1" lang="en-US" altLang="zh-CN" dirty="0" smtClean="0"/>
              <a:t>5.</a:t>
            </a:r>
            <a:r>
              <a:rPr kumimoji="1" lang="zh-CN" altLang="en-US" dirty="0" smtClean="0"/>
              <a:t>  实例</a:t>
            </a:r>
            <a:endParaRPr kumimoji="1" lang="zh-CN" altLang="en-US" dirty="0"/>
          </a:p>
        </p:txBody>
      </p:sp>
    </p:spTree>
    <p:extLst>
      <p:ext uri="{BB962C8B-B14F-4D97-AF65-F5344CB8AC3E}">
        <p14:creationId xmlns:p14="http://schemas.microsoft.com/office/powerpoint/2010/main" val="4563666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逻辑执行计划</a:t>
            </a:r>
            <a:endParaRPr lang="zh-CN" altLang="en-US" dirty="0"/>
          </a:p>
        </p:txBody>
      </p:sp>
      <p:sp>
        <p:nvSpPr>
          <p:cNvPr id="5" name="内容占位符 4"/>
          <p:cNvSpPr>
            <a:spLocks noGrp="1"/>
          </p:cNvSpPr>
          <p:nvPr>
            <p:ph idx="1"/>
          </p:nvPr>
        </p:nvSpPr>
        <p:spPr/>
        <p:txBody>
          <a:bodyPr/>
          <a:lstStyle/>
          <a:p>
            <a:endParaRPr lang="zh-CN" altLang="en-US"/>
          </a:p>
        </p:txBody>
      </p:sp>
      <p:pic>
        <p:nvPicPr>
          <p:cNvPr id="6" name="图片 5"/>
          <p:cNvPicPr>
            <a:picLocks noChangeAspect="1"/>
          </p:cNvPicPr>
          <p:nvPr/>
        </p:nvPicPr>
        <p:blipFill>
          <a:blip r:embed="rId2"/>
          <a:stretch>
            <a:fillRect/>
          </a:stretch>
        </p:blipFill>
        <p:spPr>
          <a:xfrm>
            <a:off x="1097280" y="1845734"/>
            <a:ext cx="4247619" cy="3742857"/>
          </a:xfrm>
          <a:prstGeom prst="rect">
            <a:avLst/>
          </a:prstGeom>
        </p:spPr>
      </p:pic>
      <p:pic>
        <p:nvPicPr>
          <p:cNvPr id="7" name="图片 6"/>
          <p:cNvPicPr>
            <a:picLocks noChangeAspect="1"/>
          </p:cNvPicPr>
          <p:nvPr/>
        </p:nvPicPr>
        <p:blipFill>
          <a:blip r:embed="rId3"/>
          <a:stretch>
            <a:fillRect/>
          </a:stretch>
        </p:blipFill>
        <p:spPr>
          <a:xfrm>
            <a:off x="5895368" y="549497"/>
            <a:ext cx="4409524" cy="3619048"/>
          </a:xfrm>
          <a:prstGeom prst="rect">
            <a:avLst/>
          </a:prstGeom>
        </p:spPr>
      </p:pic>
      <p:pic>
        <p:nvPicPr>
          <p:cNvPr id="8" name="图片 7"/>
          <p:cNvPicPr>
            <a:picLocks noChangeAspect="1"/>
          </p:cNvPicPr>
          <p:nvPr/>
        </p:nvPicPr>
        <p:blipFill>
          <a:blip r:embed="rId4"/>
          <a:stretch>
            <a:fillRect/>
          </a:stretch>
        </p:blipFill>
        <p:spPr>
          <a:xfrm>
            <a:off x="5895368" y="4168545"/>
            <a:ext cx="4000000" cy="1600000"/>
          </a:xfrm>
          <a:prstGeom prst="rect">
            <a:avLst/>
          </a:prstGeom>
        </p:spPr>
      </p:pic>
    </p:spTree>
    <p:extLst>
      <p:ext uri="{BB962C8B-B14F-4D97-AF65-F5344CB8AC3E}">
        <p14:creationId xmlns:p14="http://schemas.microsoft.com/office/powerpoint/2010/main" val="29148262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逻辑执行计划</a:t>
            </a:r>
            <a:endParaRPr lang="zh-CN" altLang="en-US" dirty="0"/>
          </a:p>
        </p:txBody>
      </p:sp>
      <p:sp>
        <p:nvSpPr>
          <p:cNvPr id="3" name="内容占位符 2"/>
          <p:cNvSpPr>
            <a:spLocks noGrp="1"/>
          </p:cNvSpPr>
          <p:nvPr>
            <p:ph idx="1"/>
          </p:nvPr>
        </p:nvSpPr>
        <p:spPr>
          <a:xfrm>
            <a:off x="1097280" y="1845734"/>
            <a:ext cx="4881489" cy="4023360"/>
          </a:xfrm>
        </p:spPr>
        <p:txBody>
          <a:bodyPr/>
          <a:lstStyle/>
          <a:p>
            <a:r>
              <a:rPr lang="zh-CN" altLang="en-US" dirty="0" smtClean="0"/>
              <a:t>逻辑执行计划的解析完成的功能是将词法语法分析树中的节点信息转化为系统中各个</a:t>
            </a:r>
            <a:r>
              <a:rPr lang="zh-CN" altLang="en-US" b="1" i="1" dirty="0" smtClean="0"/>
              <a:t>数据结构</a:t>
            </a:r>
            <a:r>
              <a:rPr lang="zh-CN" altLang="en-US" dirty="0" smtClean="0"/>
              <a:t>。</a:t>
            </a:r>
            <a:endParaRPr lang="en-US" altLang="zh-CN" dirty="0" smtClean="0"/>
          </a:p>
          <a:p>
            <a:r>
              <a:rPr lang="zh-CN" altLang="en-US" dirty="0" smtClean="0"/>
              <a:t>逻辑计划解析的顺序：</a:t>
            </a:r>
            <a:endParaRPr lang="en-US" altLang="zh-CN" dirty="0" smtClean="0"/>
          </a:p>
          <a:p>
            <a:pPr marL="749808" lvl="1" indent="-457200">
              <a:spcBef>
                <a:spcPts val="0"/>
              </a:spcBef>
              <a:spcAft>
                <a:spcPts val="0"/>
              </a:spcAft>
              <a:buFont typeface="+mj-lt"/>
              <a:buAutoNum type="arabicPeriod"/>
            </a:pPr>
            <a:r>
              <a:rPr lang="en-US" altLang="zh-CN" dirty="0"/>
              <a:t>set </a:t>
            </a:r>
            <a:r>
              <a:rPr lang="en-US" altLang="zh-CN" dirty="0" smtClean="0"/>
              <a:t>clause</a:t>
            </a:r>
          </a:p>
          <a:p>
            <a:pPr marL="749808" lvl="1" indent="-457200">
              <a:spcBef>
                <a:spcPts val="0"/>
              </a:spcBef>
              <a:spcAft>
                <a:spcPts val="0"/>
              </a:spcAft>
              <a:buFont typeface="+mj-lt"/>
              <a:buAutoNum type="arabicPeriod"/>
            </a:pPr>
            <a:r>
              <a:rPr lang="en-US" altLang="zh-CN" dirty="0"/>
              <a:t>from </a:t>
            </a:r>
            <a:r>
              <a:rPr lang="en-US" altLang="zh-CN" dirty="0" smtClean="0"/>
              <a:t>clause</a:t>
            </a:r>
          </a:p>
          <a:p>
            <a:pPr marL="749808" lvl="1" indent="-457200">
              <a:spcBef>
                <a:spcPts val="0"/>
              </a:spcBef>
              <a:spcAft>
                <a:spcPts val="0"/>
              </a:spcAft>
              <a:buFont typeface="+mj-lt"/>
              <a:buAutoNum type="arabicPeriod"/>
            </a:pPr>
            <a:r>
              <a:rPr lang="en-US" altLang="zh-CN" dirty="0"/>
              <a:t>select </a:t>
            </a:r>
            <a:r>
              <a:rPr lang="en-US" altLang="zh-CN" dirty="0" smtClean="0"/>
              <a:t>clause</a:t>
            </a:r>
          </a:p>
          <a:p>
            <a:pPr marL="749808" lvl="1" indent="-457200">
              <a:spcBef>
                <a:spcPts val="0"/>
              </a:spcBef>
              <a:spcAft>
                <a:spcPts val="0"/>
              </a:spcAft>
              <a:buFont typeface="+mj-lt"/>
              <a:buAutoNum type="arabicPeriod"/>
            </a:pPr>
            <a:r>
              <a:rPr lang="en-US" altLang="zh-CN" dirty="0"/>
              <a:t>where </a:t>
            </a:r>
            <a:r>
              <a:rPr lang="en-US" altLang="zh-CN" dirty="0" smtClean="0"/>
              <a:t>clause</a:t>
            </a:r>
          </a:p>
          <a:p>
            <a:pPr marL="749808" lvl="1" indent="-457200">
              <a:spcBef>
                <a:spcPts val="0"/>
              </a:spcBef>
              <a:spcAft>
                <a:spcPts val="0"/>
              </a:spcAft>
              <a:buFont typeface="+mj-lt"/>
              <a:buAutoNum type="arabicPeriod"/>
            </a:pPr>
            <a:r>
              <a:rPr lang="en-US" altLang="zh-CN" dirty="0"/>
              <a:t>group by </a:t>
            </a:r>
            <a:r>
              <a:rPr lang="en-US" altLang="zh-CN" dirty="0" smtClean="0"/>
              <a:t>clause</a:t>
            </a:r>
          </a:p>
          <a:p>
            <a:pPr marL="749808" lvl="1" indent="-457200">
              <a:spcBef>
                <a:spcPts val="0"/>
              </a:spcBef>
              <a:spcAft>
                <a:spcPts val="0"/>
              </a:spcAft>
              <a:buFont typeface="+mj-lt"/>
              <a:buAutoNum type="arabicPeriod"/>
            </a:pPr>
            <a:r>
              <a:rPr lang="en-US" altLang="zh-CN" dirty="0"/>
              <a:t>having </a:t>
            </a:r>
            <a:r>
              <a:rPr lang="en-US" altLang="zh-CN" dirty="0" smtClean="0"/>
              <a:t>clause</a:t>
            </a:r>
          </a:p>
          <a:p>
            <a:pPr marL="749808" lvl="1" indent="-457200">
              <a:spcBef>
                <a:spcPts val="0"/>
              </a:spcBef>
              <a:spcAft>
                <a:spcPts val="0"/>
              </a:spcAft>
              <a:buFont typeface="+mj-lt"/>
              <a:buAutoNum type="arabicPeriod"/>
            </a:pPr>
            <a:r>
              <a:rPr lang="en-US" altLang="zh-CN" dirty="0"/>
              <a:t>order by </a:t>
            </a:r>
            <a:r>
              <a:rPr lang="en-US" altLang="zh-CN" dirty="0" smtClean="0"/>
              <a:t>clause</a:t>
            </a:r>
          </a:p>
          <a:p>
            <a:pPr marL="749808" lvl="1" indent="-457200">
              <a:spcBef>
                <a:spcPts val="0"/>
              </a:spcBef>
              <a:spcAft>
                <a:spcPts val="0"/>
              </a:spcAft>
              <a:buFont typeface="+mj-lt"/>
              <a:buAutoNum type="arabicPeriod"/>
            </a:pPr>
            <a:r>
              <a:rPr lang="en-US" altLang="zh-CN" dirty="0"/>
              <a:t>limit clause</a:t>
            </a:r>
            <a:endParaRPr lang="en-US" altLang="zh-CN" dirty="0" smtClean="0"/>
          </a:p>
        </p:txBody>
      </p:sp>
      <p:cxnSp>
        <p:nvCxnSpPr>
          <p:cNvPr id="13" name="直接箭头连接符 12"/>
          <p:cNvCxnSpPr>
            <a:endCxn id="14" idx="1"/>
          </p:cNvCxnSpPr>
          <p:nvPr/>
        </p:nvCxnSpPr>
        <p:spPr>
          <a:xfrm>
            <a:off x="2602523" y="2582426"/>
            <a:ext cx="3523957" cy="675751"/>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14" name="图片 13"/>
          <p:cNvPicPr>
            <a:picLocks noChangeAspect="1"/>
          </p:cNvPicPr>
          <p:nvPr/>
        </p:nvPicPr>
        <p:blipFill>
          <a:blip r:embed="rId2"/>
          <a:stretch>
            <a:fillRect/>
          </a:stretch>
        </p:blipFill>
        <p:spPr>
          <a:xfrm>
            <a:off x="6126480" y="472462"/>
            <a:ext cx="5733333" cy="5571429"/>
          </a:xfrm>
          <a:prstGeom prst="rect">
            <a:avLst/>
          </a:prstGeom>
        </p:spPr>
      </p:pic>
    </p:spTree>
    <p:extLst>
      <p:ext uri="{BB962C8B-B14F-4D97-AF65-F5344CB8AC3E}">
        <p14:creationId xmlns:p14="http://schemas.microsoft.com/office/powerpoint/2010/main" val="15217272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Question</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2247900" y="2761852"/>
            <a:ext cx="7829550" cy="1938992"/>
          </a:xfrm>
          <a:prstGeom prst="rect">
            <a:avLst/>
          </a:prstGeom>
          <a:noFill/>
        </p:spPr>
        <p:txBody>
          <a:bodyPr wrap="square" lIns="91440" tIns="45720" rIns="91440" bIns="45720">
            <a:spAutoFit/>
          </a:bodyPr>
          <a:lstStyle/>
          <a:p>
            <a:r>
              <a:rPr lang="en-US" altLang="zh-CN" sz="4000" dirty="0" smtClean="0">
                <a:ln w="0"/>
                <a:effectLst>
                  <a:outerShdw blurRad="38100" dist="19050" dir="2700000" algn="tl" rotWithShape="0">
                    <a:schemeClr val="dk1">
                      <a:alpha val="40000"/>
                    </a:schemeClr>
                  </a:outerShdw>
                </a:effectLst>
              </a:rPr>
              <a:t>Cedar</a:t>
            </a:r>
            <a:r>
              <a:rPr lang="zh-CN" altLang="en-US" sz="4000" dirty="0" smtClean="0">
                <a:ln w="0"/>
                <a:effectLst>
                  <a:outerShdw blurRad="38100" dist="19050" dir="2700000" algn="tl" rotWithShape="0">
                    <a:schemeClr val="dk1">
                      <a:alpha val="40000"/>
                    </a:schemeClr>
                  </a:outerShdw>
                </a:effectLst>
              </a:rPr>
              <a:t>中</a:t>
            </a:r>
            <a:r>
              <a:rPr lang="zh-CN" altLang="en-US" sz="4000" dirty="0">
                <a:ln w="0"/>
                <a:effectLst>
                  <a:outerShdw blurRad="38100" dist="19050" dir="2700000" algn="tl" rotWithShape="0">
                    <a:schemeClr val="dk1">
                      <a:alpha val="40000"/>
                    </a:schemeClr>
                  </a:outerShdw>
                </a:effectLst>
              </a:rPr>
              <a:t>第一</a:t>
            </a:r>
            <a:r>
              <a:rPr lang="zh-CN" altLang="en-US" sz="4000" dirty="0" smtClean="0">
                <a:ln w="0"/>
                <a:effectLst>
                  <a:outerShdw blurRad="38100" dist="19050" dir="2700000" algn="tl" rotWithShape="0">
                    <a:schemeClr val="dk1">
                      <a:alpha val="40000"/>
                    </a:schemeClr>
                  </a:outerShdw>
                </a:effectLst>
              </a:rPr>
              <a:t>张表的</a:t>
            </a:r>
            <a:r>
              <a:rPr lang="en-US" altLang="zh-CN" sz="4000" dirty="0" err="1" smtClean="0">
                <a:ln w="0"/>
                <a:effectLst>
                  <a:outerShdw blurRad="38100" dist="19050" dir="2700000" algn="tl" rotWithShape="0">
                    <a:schemeClr val="dk1">
                      <a:alpha val="40000"/>
                    </a:schemeClr>
                  </a:outerShdw>
                </a:effectLst>
              </a:rPr>
              <a:t>table_id</a:t>
            </a:r>
            <a:r>
              <a:rPr lang="zh-CN" altLang="en-US" sz="4000" dirty="0" smtClean="0">
                <a:ln w="0"/>
                <a:effectLst>
                  <a:outerShdw blurRad="38100" dist="19050" dir="2700000" algn="tl" rotWithShape="0">
                    <a:schemeClr val="dk1">
                      <a:alpha val="40000"/>
                    </a:schemeClr>
                  </a:outerShdw>
                </a:effectLst>
              </a:rPr>
              <a:t>默认会被设置为</a:t>
            </a:r>
            <a:r>
              <a:rPr lang="en-US" altLang="zh-CN" sz="4000" dirty="0" smtClean="0">
                <a:ln w="0"/>
                <a:effectLst>
                  <a:outerShdw blurRad="38100" dist="19050" dir="2700000" algn="tl" rotWithShape="0">
                    <a:schemeClr val="dk1">
                      <a:alpha val="40000"/>
                    </a:schemeClr>
                  </a:outerShdw>
                </a:effectLst>
              </a:rPr>
              <a:t>3001</a:t>
            </a:r>
            <a:r>
              <a:rPr lang="zh-CN" altLang="en-US" sz="4000" dirty="0" smtClean="0">
                <a:ln w="0"/>
                <a:effectLst>
                  <a:outerShdw blurRad="38100" dist="19050" dir="2700000" algn="tl" rotWithShape="0">
                    <a:schemeClr val="dk1">
                      <a:alpha val="40000"/>
                    </a:schemeClr>
                  </a:outerShdw>
                </a:effectLst>
              </a:rPr>
              <a:t>，你能找到是在什么地方完成的吗？</a:t>
            </a:r>
            <a:endParaRPr lang="zh-CN" altLang="en-US" sz="40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9483140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物理执行计划</a:t>
            </a:r>
            <a:endParaRPr lang="zh-CN" altLang="en-US" dirty="0"/>
          </a:p>
        </p:txBody>
      </p:sp>
      <p:sp>
        <p:nvSpPr>
          <p:cNvPr id="7" name="内容占位符 6"/>
          <p:cNvSpPr>
            <a:spLocks noGrp="1"/>
          </p:cNvSpPr>
          <p:nvPr>
            <p:ph idx="1"/>
          </p:nvPr>
        </p:nvSpPr>
        <p:spPr/>
        <p:txBody>
          <a:bodyPr/>
          <a:lstStyle/>
          <a:p>
            <a:r>
              <a:rPr lang="zh-CN" altLang="en-US" dirty="0" smtClean="0"/>
              <a:t>物理执行计划树中的每个节点都是一个物理执行算子</a:t>
            </a:r>
            <a:endParaRPr lang="en-US" altLang="zh-CN" dirty="0" smtClean="0"/>
          </a:p>
          <a:p>
            <a:pPr marL="0" indent="0">
              <a:buNone/>
            </a:pPr>
            <a:r>
              <a:rPr lang="zh-CN" altLang="en-US" dirty="0" smtClean="0"/>
              <a:t>在</a:t>
            </a:r>
            <a:r>
              <a:rPr lang="en-US" altLang="zh-CN" dirty="0" smtClean="0"/>
              <a:t>Cedar</a:t>
            </a:r>
            <a:r>
              <a:rPr lang="zh-CN" altLang="en-US" dirty="0" smtClean="0"/>
              <a:t>中，</a:t>
            </a:r>
            <a:r>
              <a:rPr lang="en-US" altLang="zh-CN" dirty="0"/>
              <a:t>class </a:t>
            </a:r>
            <a:r>
              <a:rPr lang="en-US" altLang="zh-CN" dirty="0" err="1" smtClean="0"/>
              <a:t>ObPhyOperator</a:t>
            </a:r>
            <a:r>
              <a:rPr lang="zh-CN" altLang="en-US" dirty="0" smtClean="0"/>
              <a:t>是所有物理运算符（定义在</a:t>
            </a:r>
            <a:r>
              <a:rPr lang="en-US" altLang="zh-CN" dirty="0" err="1" smtClean="0"/>
              <a:t>ob_phy_operator.h</a:t>
            </a:r>
            <a:r>
              <a:rPr lang="zh-CN" altLang="en-US" dirty="0" smtClean="0"/>
              <a:t>中），即算子的父类。其中，定义了三个基本接口：</a:t>
            </a:r>
            <a:endParaRPr lang="en-US" altLang="zh-CN" dirty="0" smtClean="0"/>
          </a:p>
          <a:p>
            <a:pPr>
              <a:buFont typeface="Wingdings" panose="05000000000000000000" pitchFamily="2" charset="2"/>
              <a:buChar char="Ø"/>
            </a:pPr>
            <a:r>
              <a:rPr lang="en-US" altLang="zh-CN" dirty="0" smtClean="0"/>
              <a:t> virtual </a:t>
            </a:r>
            <a:r>
              <a:rPr lang="en-US" altLang="zh-CN" dirty="0" err="1"/>
              <a:t>int</a:t>
            </a:r>
            <a:r>
              <a:rPr lang="en-US" altLang="zh-CN" dirty="0"/>
              <a:t> </a:t>
            </a:r>
            <a:r>
              <a:rPr lang="en-US" altLang="zh-CN" i="1" dirty="0"/>
              <a:t>open</a:t>
            </a:r>
            <a:r>
              <a:rPr lang="en-US" altLang="zh-CN" dirty="0"/>
              <a:t>() = 0</a:t>
            </a:r>
            <a:r>
              <a:rPr lang="en-US" altLang="zh-CN" dirty="0" smtClean="0"/>
              <a:t>;</a:t>
            </a:r>
            <a:br>
              <a:rPr lang="en-US" altLang="zh-CN" dirty="0" smtClean="0"/>
            </a:br>
            <a:r>
              <a:rPr lang="zh-CN" altLang="en-US" dirty="0" smtClean="0"/>
              <a:t>打开</a:t>
            </a:r>
            <a:r>
              <a:rPr lang="zh-CN" altLang="en-US" dirty="0"/>
              <a:t>物理运算符。申请资源，打开子运算符等。构造</a:t>
            </a:r>
            <a:r>
              <a:rPr lang="en-US" altLang="zh-CN" dirty="0"/>
              <a:t>row</a:t>
            </a:r>
            <a:r>
              <a:rPr lang="zh-CN" altLang="en-US" dirty="0"/>
              <a:t> </a:t>
            </a:r>
            <a:r>
              <a:rPr lang="en-US" altLang="zh-CN" dirty="0"/>
              <a:t>description</a:t>
            </a:r>
            <a:r>
              <a:rPr lang="zh-CN" altLang="en-US" dirty="0"/>
              <a:t>；给子运算符传递配置</a:t>
            </a:r>
            <a:r>
              <a:rPr lang="zh-CN" altLang="en-US" dirty="0" smtClean="0"/>
              <a:t>等</a:t>
            </a:r>
            <a:endParaRPr lang="en-US" altLang="zh-CN" dirty="0" smtClean="0"/>
          </a:p>
          <a:p>
            <a:pPr>
              <a:buFont typeface="Wingdings" panose="05000000000000000000" pitchFamily="2" charset="2"/>
              <a:buChar char="Ø"/>
            </a:pPr>
            <a:r>
              <a:rPr lang="en-US" altLang="zh-CN" dirty="0"/>
              <a:t>virtual </a:t>
            </a:r>
            <a:r>
              <a:rPr lang="en-US" altLang="zh-CN" dirty="0" err="1"/>
              <a:t>int</a:t>
            </a:r>
            <a:r>
              <a:rPr lang="en-US" altLang="zh-CN" dirty="0"/>
              <a:t> </a:t>
            </a:r>
            <a:r>
              <a:rPr lang="en-US" altLang="zh-CN" i="1" dirty="0" err="1"/>
              <a:t>get_next_row</a:t>
            </a:r>
            <a:r>
              <a:rPr lang="en-US" altLang="zh-CN" dirty="0"/>
              <a:t>(</a:t>
            </a:r>
            <a:r>
              <a:rPr lang="en-US" altLang="zh-CN" dirty="0" err="1"/>
              <a:t>const</a:t>
            </a:r>
            <a:r>
              <a:rPr lang="en-US" altLang="zh-CN" dirty="0"/>
              <a:t> common::</a:t>
            </a:r>
            <a:r>
              <a:rPr lang="en-US" altLang="zh-CN" dirty="0" err="1"/>
              <a:t>ObRow</a:t>
            </a:r>
            <a:r>
              <a:rPr lang="en-US" altLang="zh-CN" dirty="0"/>
              <a:t> *&amp;row) = 0</a:t>
            </a:r>
            <a:r>
              <a:rPr lang="en-US" altLang="zh-CN" dirty="0" smtClean="0"/>
              <a:t>;</a:t>
            </a:r>
            <a:br>
              <a:rPr lang="en-US" altLang="zh-CN" dirty="0" smtClean="0"/>
            </a:br>
            <a:r>
              <a:rPr lang="zh-CN" altLang="en-US" dirty="0"/>
              <a:t>获得下</a:t>
            </a:r>
            <a:r>
              <a:rPr lang="zh-CN" altLang="en-US" dirty="0" smtClean="0"/>
              <a:t>一行，</a:t>
            </a:r>
            <a:r>
              <a:rPr lang="zh-CN" altLang="en-US" dirty="0"/>
              <a:t>在下次调用</a:t>
            </a:r>
            <a:r>
              <a:rPr lang="en-US" altLang="zh-CN" dirty="0" err="1"/>
              <a:t>get_next</a:t>
            </a:r>
            <a:r>
              <a:rPr lang="zh-CN" altLang="en-US" dirty="0"/>
              <a:t>或者</a:t>
            </a:r>
            <a:r>
              <a:rPr lang="en-US" altLang="zh-CN" dirty="0"/>
              <a:t>close</a:t>
            </a:r>
            <a:r>
              <a:rPr lang="zh-CN" altLang="en-US" dirty="0"/>
              <a:t>前，返回的</a:t>
            </a:r>
            <a:r>
              <a:rPr lang="en-US" altLang="zh-CN" dirty="0"/>
              <a:t>row</a:t>
            </a:r>
            <a:r>
              <a:rPr lang="zh-CN" altLang="en-US" dirty="0" smtClean="0"/>
              <a:t>有效</a:t>
            </a:r>
            <a:endParaRPr lang="en-US" altLang="zh-CN" dirty="0" smtClean="0"/>
          </a:p>
          <a:p>
            <a:pPr>
              <a:buFont typeface="Wingdings" panose="05000000000000000000" pitchFamily="2" charset="2"/>
              <a:buChar char="Ø"/>
            </a:pPr>
            <a:r>
              <a:rPr lang="en-US" altLang="zh-CN" dirty="0"/>
              <a:t>virtual </a:t>
            </a:r>
            <a:r>
              <a:rPr lang="en-US" altLang="zh-CN" dirty="0" err="1"/>
              <a:t>int</a:t>
            </a:r>
            <a:r>
              <a:rPr lang="en-US" altLang="zh-CN" dirty="0"/>
              <a:t> </a:t>
            </a:r>
            <a:r>
              <a:rPr lang="en-US" altLang="zh-CN" i="1" dirty="0"/>
              <a:t>close</a:t>
            </a:r>
            <a:r>
              <a:rPr lang="en-US" altLang="zh-CN" dirty="0"/>
              <a:t>() = 0</a:t>
            </a:r>
            <a:r>
              <a:rPr lang="en-US" altLang="zh-CN" dirty="0" smtClean="0"/>
              <a:t>;</a:t>
            </a:r>
            <a:br>
              <a:rPr lang="en-US" altLang="zh-CN" dirty="0" smtClean="0"/>
            </a:br>
            <a:r>
              <a:rPr lang="zh-CN" altLang="en-US" dirty="0" smtClean="0"/>
              <a:t>关闭</a:t>
            </a:r>
            <a:r>
              <a:rPr lang="zh-CN" altLang="en-US" dirty="0"/>
              <a:t>物理运算符。释放资源，关闭子运算符等。</a:t>
            </a:r>
            <a:endParaRPr lang="en-US" altLang="zh-CN" dirty="0" smtClean="0"/>
          </a:p>
        </p:txBody>
      </p:sp>
    </p:spTree>
    <p:extLst>
      <p:ext uri="{BB962C8B-B14F-4D97-AF65-F5344CB8AC3E}">
        <p14:creationId xmlns:p14="http://schemas.microsoft.com/office/powerpoint/2010/main" val="1905777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物理执行计划</a:t>
            </a:r>
          </a:p>
        </p:txBody>
      </p:sp>
      <p:pic>
        <p:nvPicPr>
          <p:cNvPr id="6" name="内容占位符 5"/>
          <p:cNvPicPr>
            <a:picLocks noGrp="1" noChangeAspect="1"/>
          </p:cNvPicPr>
          <p:nvPr>
            <p:ph idx="1"/>
          </p:nvPr>
        </p:nvPicPr>
        <p:blipFill>
          <a:blip r:embed="rId3"/>
          <a:stretch>
            <a:fillRect/>
          </a:stretch>
        </p:blipFill>
        <p:spPr>
          <a:xfrm>
            <a:off x="1498558" y="2008188"/>
            <a:ext cx="3292559" cy="4022725"/>
          </a:xfrm>
          <a:prstGeom prst="rect">
            <a:avLst/>
          </a:prstGeom>
        </p:spPr>
      </p:pic>
      <p:graphicFrame>
        <p:nvGraphicFramePr>
          <p:cNvPr id="7" name="对象 6"/>
          <p:cNvGraphicFramePr>
            <a:graphicFrameLocks noChangeAspect="1"/>
          </p:cNvGraphicFramePr>
          <p:nvPr>
            <p:extLst>
              <p:ext uri="{D42A27DB-BD31-4B8C-83A1-F6EECF244321}">
                <p14:modId xmlns:p14="http://schemas.microsoft.com/office/powerpoint/2010/main" val="3061340371"/>
              </p:ext>
            </p:extLst>
          </p:nvPr>
        </p:nvGraphicFramePr>
        <p:xfrm>
          <a:off x="7143750" y="2184400"/>
          <a:ext cx="914400" cy="828675"/>
        </p:xfrm>
        <a:graphic>
          <a:graphicData uri="http://schemas.openxmlformats.org/presentationml/2006/ole">
            <mc:AlternateContent xmlns:mc="http://schemas.openxmlformats.org/markup-compatibility/2006">
              <mc:Choice xmlns:v="urn:schemas-microsoft-com:vml" Requires="v">
                <p:oleObj spid="_x0000_s4103" name="文档" showAsIcon="1" r:id="rId4" imgW="914400" imgH="828720" progId="Word.Document.12">
                  <p:embed/>
                </p:oleObj>
              </mc:Choice>
              <mc:Fallback>
                <p:oleObj name="文档" showAsIcon="1" r:id="rId4" imgW="914400" imgH="828720" progId="Word.Document.12">
                  <p:embed/>
                  <p:pic>
                    <p:nvPicPr>
                      <p:cNvPr id="0" name=""/>
                      <p:cNvPicPr/>
                      <p:nvPr/>
                    </p:nvPicPr>
                    <p:blipFill>
                      <a:blip r:embed="rId5"/>
                      <a:stretch>
                        <a:fillRect/>
                      </a:stretch>
                    </p:blipFill>
                    <p:spPr>
                      <a:xfrm>
                        <a:off x="7143750" y="2184400"/>
                        <a:ext cx="914400" cy="828675"/>
                      </a:xfrm>
                      <a:prstGeom prst="rect">
                        <a:avLst/>
                      </a:prstGeom>
                    </p:spPr>
                  </p:pic>
                </p:oleObj>
              </mc:Fallback>
            </mc:AlternateContent>
          </a:graphicData>
        </a:graphic>
      </p:graphicFrame>
    </p:spTree>
    <p:extLst>
      <p:ext uri="{BB962C8B-B14F-4D97-AF65-F5344CB8AC3E}">
        <p14:creationId xmlns:p14="http://schemas.microsoft.com/office/powerpoint/2010/main" val="18070267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物理执行计划</a:t>
            </a:r>
            <a:endParaRPr lang="zh-CN" altLang="en-US" dirty="0"/>
          </a:p>
        </p:txBody>
      </p:sp>
      <p:pic>
        <p:nvPicPr>
          <p:cNvPr id="4" name="内容占位符 3"/>
          <p:cNvPicPr>
            <a:picLocks noGrp="1" noChangeAspect="1"/>
          </p:cNvPicPr>
          <p:nvPr>
            <p:ph idx="1"/>
          </p:nvPr>
        </p:nvPicPr>
        <p:blipFill>
          <a:blip r:embed="rId3"/>
          <a:stretch>
            <a:fillRect/>
          </a:stretch>
        </p:blipFill>
        <p:spPr>
          <a:xfrm>
            <a:off x="1420192" y="1846263"/>
            <a:ext cx="5468592" cy="4022725"/>
          </a:xfrm>
          <a:prstGeom prst="rect">
            <a:avLst/>
          </a:prstGeom>
        </p:spPr>
      </p:pic>
      <p:sp>
        <p:nvSpPr>
          <p:cNvPr id="5" name="文本框 4"/>
          <p:cNvSpPr txBox="1"/>
          <p:nvPr/>
        </p:nvSpPr>
        <p:spPr>
          <a:xfrm>
            <a:off x="7117080" y="1898670"/>
            <a:ext cx="4038600" cy="3693319"/>
          </a:xfrm>
          <a:prstGeom prst="rect">
            <a:avLst/>
          </a:prstGeom>
          <a:noFill/>
        </p:spPr>
        <p:txBody>
          <a:bodyPr wrap="square" rtlCol="0">
            <a:spAutoFit/>
          </a:bodyPr>
          <a:lstStyle/>
          <a:p>
            <a:r>
              <a:rPr lang="zh-CN" altLang="en-US" dirty="0" smtClean="0"/>
              <a:t>火山模型的特点：</a:t>
            </a:r>
            <a:endParaRPr lang="en-US" altLang="zh-CN" dirty="0" smtClean="0"/>
          </a:p>
          <a:p>
            <a:pPr lvl="1"/>
            <a:r>
              <a:rPr lang="en-US" altLang="zh-CN" dirty="0" smtClean="0"/>
              <a:t>one-tuple-at-a-time</a:t>
            </a:r>
          </a:p>
          <a:p>
            <a:r>
              <a:rPr lang="zh-CN" altLang="en-US" dirty="0"/>
              <a:t>火山模型的主要缺点是昂贵的解释开销 </a:t>
            </a:r>
            <a:r>
              <a:rPr lang="en-US" altLang="zh-CN" dirty="0"/>
              <a:t>(interpretation overhead) </a:t>
            </a:r>
            <a:r>
              <a:rPr lang="zh-CN" altLang="en-US" dirty="0"/>
              <a:t>和低下的 </a:t>
            </a:r>
            <a:r>
              <a:rPr lang="en-US" altLang="zh-CN" dirty="0"/>
              <a:t>CPU Cache </a:t>
            </a:r>
            <a:r>
              <a:rPr lang="zh-CN" altLang="en-US" dirty="0" smtClean="0"/>
              <a:t>命中率。</a:t>
            </a:r>
            <a:endParaRPr lang="en-US" altLang="zh-CN" dirty="0" smtClean="0"/>
          </a:p>
          <a:p>
            <a:endParaRPr lang="en-US" altLang="zh-CN" dirty="0"/>
          </a:p>
          <a:p>
            <a:r>
              <a:rPr lang="zh-CN" altLang="en-US" dirty="0" smtClean="0"/>
              <a:t>向量化执行的核心思想：</a:t>
            </a:r>
            <a:r>
              <a:rPr lang="zh-CN" altLang="en-US" dirty="0"/>
              <a:t>尽可能的在一次 </a:t>
            </a:r>
            <a:r>
              <a:rPr lang="en-US" altLang="zh-CN" dirty="0"/>
              <a:t>next </a:t>
            </a:r>
            <a:r>
              <a:rPr lang="zh-CN" altLang="en-US" dirty="0"/>
              <a:t>方法调用返回多条数据，然后使用动态代码生成技术来优化循环，表达式计算从而减少解释开销，提高 </a:t>
            </a:r>
            <a:r>
              <a:rPr lang="en-US" altLang="zh-CN" dirty="0"/>
              <a:t>CPU Cache </a:t>
            </a:r>
            <a:r>
              <a:rPr lang="zh-CN" altLang="en-US" dirty="0"/>
              <a:t>命中率，减少分支预测</a:t>
            </a:r>
            <a:r>
              <a:rPr lang="zh-CN" altLang="en-US" dirty="0" smtClean="0"/>
              <a:t>。</a:t>
            </a:r>
            <a:endParaRPr lang="en-US" altLang="zh-CN" dirty="0" smtClean="0"/>
          </a:p>
          <a:p>
            <a:r>
              <a:rPr lang="zh-CN" altLang="en-US" dirty="0" smtClean="0"/>
              <a:t>缺点：需要数据库提供列存支持，场景有限</a:t>
            </a:r>
            <a:endParaRPr lang="zh-CN" altLang="en-US" dirty="0"/>
          </a:p>
        </p:txBody>
      </p:sp>
    </p:spTree>
    <p:extLst>
      <p:ext uri="{BB962C8B-B14F-4D97-AF65-F5344CB8AC3E}">
        <p14:creationId xmlns:p14="http://schemas.microsoft.com/office/powerpoint/2010/main" val="30656074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a:t>
            </a:r>
            <a:endParaRPr lang="zh-CN" altLang="en-US" dirty="0"/>
          </a:p>
        </p:txBody>
      </p:sp>
      <p:graphicFrame>
        <p:nvGraphicFramePr>
          <p:cNvPr id="5" name="内容占位符 4"/>
          <p:cNvGraphicFramePr>
            <a:graphicFrameLocks noGrp="1" noChangeAspect="1"/>
          </p:cNvGraphicFramePr>
          <p:nvPr>
            <p:ph idx="1"/>
            <p:extLst>
              <p:ext uri="{D42A27DB-BD31-4B8C-83A1-F6EECF244321}">
                <p14:modId xmlns:p14="http://schemas.microsoft.com/office/powerpoint/2010/main" val="2565136709"/>
              </p:ext>
            </p:extLst>
          </p:nvPr>
        </p:nvGraphicFramePr>
        <p:xfrm>
          <a:off x="5668963" y="3443288"/>
          <a:ext cx="914400" cy="828675"/>
        </p:xfrm>
        <a:graphic>
          <a:graphicData uri="http://schemas.openxmlformats.org/presentationml/2006/ole">
            <mc:AlternateContent xmlns:mc="http://schemas.openxmlformats.org/markup-compatibility/2006">
              <mc:Choice xmlns:v="urn:schemas-microsoft-com:vml" Requires="v">
                <p:oleObj spid="_x0000_s5122" name="Acrobat Document" showAsIcon="1" r:id="rId3" imgW="914400" imgH="828720" progId="AcroExch.Document.DC">
                  <p:embed/>
                </p:oleObj>
              </mc:Choice>
              <mc:Fallback>
                <p:oleObj name="Acrobat Document" showAsIcon="1" r:id="rId3" imgW="914400" imgH="828720" progId="AcroExch.Document.DC">
                  <p:embed/>
                  <p:pic>
                    <p:nvPicPr>
                      <p:cNvPr id="0" name=""/>
                      <p:cNvPicPr/>
                      <p:nvPr/>
                    </p:nvPicPr>
                    <p:blipFill>
                      <a:blip r:embed="rId4"/>
                      <a:stretch>
                        <a:fillRect/>
                      </a:stretch>
                    </p:blipFill>
                    <p:spPr>
                      <a:xfrm>
                        <a:off x="5668963" y="3443288"/>
                        <a:ext cx="914400" cy="828675"/>
                      </a:xfrm>
                      <a:prstGeom prst="rect">
                        <a:avLst/>
                      </a:prstGeom>
                    </p:spPr>
                  </p:pic>
                </p:oleObj>
              </mc:Fallback>
            </mc:AlternateContent>
          </a:graphicData>
        </a:graphic>
      </p:graphicFrame>
    </p:spTree>
    <p:extLst>
      <p:ext uri="{BB962C8B-B14F-4D97-AF65-F5344CB8AC3E}">
        <p14:creationId xmlns:p14="http://schemas.microsoft.com/office/powerpoint/2010/main" val="3842305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Cedar</a:t>
            </a:r>
            <a:r>
              <a:rPr kumimoji="1" lang="zh-CN" altLang="en-US" dirty="0" smtClean="0"/>
              <a:t>启动过程</a:t>
            </a:r>
            <a:endParaRPr kumimoji="1" lang="zh-CN" altLang="en-US" dirty="0"/>
          </a:p>
        </p:txBody>
      </p:sp>
      <p:sp>
        <p:nvSpPr>
          <p:cNvPr id="3" name="内容占位符 2"/>
          <p:cNvSpPr>
            <a:spLocks noGrp="1"/>
          </p:cNvSpPr>
          <p:nvPr>
            <p:ph idx="1"/>
          </p:nvPr>
        </p:nvSpPr>
        <p:spPr/>
        <p:txBody>
          <a:bodyPr/>
          <a:lstStyle/>
          <a:p>
            <a:endParaRPr kumimoji="1" lang="zh-CN" altLang="en-US" dirty="0"/>
          </a:p>
        </p:txBody>
      </p:sp>
      <p:sp>
        <p:nvSpPr>
          <p:cNvPr id="4" name="矩形 3"/>
          <p:cNvSpPr/>
          <p:nvPr/>
        </p:nvSpPr>
        <p:spPr>
          <a:xfrm>
            <a:off x="2887433" y="2967335"/>
            <a:ext cx="6417142" cy="923330"/>
          </a:xfrm>
          <a:prstGeom prst="rect">
            <a:avLst/>
          </a:prstGeom>
          <a:noFill/>
        </p:spPr>
        <p:txBody>
          <a:bodyPr wrap="none" lIns="91440" tIns="45720" rIns="91440" bIns="45720">
            <a:spAutoFit/>
          </a:bodyPr>
          <a:lstStyle/>
          <a:p>
            <a:pPr algn="ctr"/>
            <a:r>
              <a:rPr lang="zh-CN" altLang="en-US" sz="5400" b="1" cap="none" spc="0" dirty="0" smtClean="0">
                <a:ln w="22225">
                  <a:solidFill>
                    <a:schemeClr val="accent2"/>
                  </a:solidFill>
                  <a:prstDash val="solid"/>
                </a:ln>
                <a:solidFill>
                  <a:schemeClr val="accent2">
                    <a:lumMod val="40000"/>
                    <a:lumOff val="60000"/>
                  </a:schemeClr>
                </a:solidFill>
                <a:effectLst/>
              </a:rPr>
              <a:t>启动过程干了什么？</a:t>
            </a:r>
            <a:endParaRPr lang="zh-CN" alt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433507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Cedar</a:t>
            </a:r>
            <a:r>
              <a:rPr kumimoji="1" lang="zh-CN" altLang="en-US" dirty="0" smtClean="0"/>
              <a:t>启动过程</a:t>
            </a:r>
            <a:endParaRPr kumimoji="1" lang="zh-CN" altLang="en-US" dirty="0"/>
          </a:p>
        </p:txBody>
      </p:sp>
      <p:sp>
        <p:nvSpPr>
          <p:cNvPr id="3" name="内容占位符 2"/>
          <p:cNvSpPr>
            <a:spLocks noGrp="1"/>
          </p:cNvSpPr>
          <p:nvPr>
            <p:ph idx="1"/>
          </p:nvPr>
        </p:nvSpPr>
        <p:spPr/>
        <p:txBody>
          <a:bodyPr/>
          <a:lstStyle/>
          <a:p>
            <a:pPr marL="514350" indent="-514350">
              <a:lnSpc>
                <a:spcPct val="100000"/>
              </a:lnSpc>
              <a:spcBef>
                <a:spcPts val="0"/>
              </a:spcBef>
              <a:spcAft>
                <a:spcPts val="0"/>
              </a:spcAft>
              <a:buSzTx/>
              <a:buFont typeface="+mj-ea"/>
              <a:buAutoNum type="ea1JpnChsDbPeriod"/>
              <a:defRPr/>
            </a:pPr>
            <a:r>
              <a:rPr lang="en-US" altLang="zh-CN" sz="3200" dirty="0" err="1" smtClean="0">
                <a:ln w="0"/>
                <a:solidFill>
                  <a:schemeClr val="tx1"/>
                </a:solidFill>
                <a:effectLst>
                  <a:outerShdw blurRad="38100" dist="19050" dir="2700000" algn="tl" rotWithShape="0">
                    <a:schemeClr val="dk1">
                      <a:alpha val="40000"/>
                    </a:schemeClr>
                  </a:outerShdw>
                </a:effectLst>
              </a:rPr>
              <a:t>ob_init_memory_pool</a:t>
            </a:r>
            <a:r>
              <a:rPr lang="zh-CN" altLang="en-US" sz="3200" dirty="0" smtClean="0">
                <a:ln w="0"/>
                <a:solidFill>
                  <a:schemeClr val="tx1"/>
                </a:solidFill>
                <a:effectLst>
                  <a:outerShdw blurRad="38100" dist="19050" dir="2700000" algn="tl" rotWithShape="0">
                    <a:schemeClr val="dk1">
                      <a:alpha val="40000"/>
                    </a:schemeClr>
                  </a:outerShdw>
                </a:effectLst>
              </a:rPr>
              <a:t>  初始化内存管理模块</a:t>
            </a:r>
            <a:endParaRPr lang="en-US" altLang="zh-CN" sz="3200" dirty="0" smtClean="0">
              <a:ln w="0"/>
              <a:solidFill>
                <a:schemeClr val="tx1"/>
              </a:solidFill>
              <a:effectLst>
                <a:outerShdw blurRad="38100" dist="19050" dir="2700000" algn="tl" rotWithShape="0">
                  <a:schemeClr val="dk1">
                    <a:alpha val="40000"/>
                  </a:schemeClr>
                </a:outerShdw>
              </a:effectLst>
            </a:endParaRPr>
          </a:p>
          <a:p>
            <a:pPr marL="749808" lvl="1" indent="-457200">
              <a:lnSpc>
                <a:spcPct val="100000"/>
              </a:lnSpc>
              <a:spcBef>
                <a:spcPts val="0"/>
              </a:spcBef>
              <a:spcAft>
                <a:spcPts val="0"/>
              </a:spcAft>
              <a:buFont typeface="Calibri" panose="020F0502020204030204" pitchFamily="34" charset="0"/>
              <a:buAutoNum type="arabicPeriod"/>
              <a:defRPr/>
            </a:pPr>
            <a:r>
              <a:rPr lang="zh-CN" altLang="en-US" sz="2000" dirty="0" smtClean="0"/>
              <a:t>申请内存（</a:t>
            </a:r>
            <a:r>
              <a:rPr lang="en-US" altLang="zh-CN" sz="2000" dirty="0" smtClean="0"/>
              <a:t>ObMalloc.cpp:49</a:t>
            </a:r>
            <a:r>
              <a:rPr lang="zh-CN" altLang="en-US" sz="2000" dirty="0" smtClean="0"/>
              <a:t>）</a:t>
            </a:r>
            <a:r>
              <a:rPr lang="en-US" altLang="zh-CN" dirty="0" smtClean="0"/>
              <a:t/>
            </a:r>
            <a:br>
              <a:rPr lang="en-US" altLang="zh-CN" dirty="0" smtClean="0"/>
            </a:br>
            <a:r>
              <a:rPr lang="en-US" altLang="zh-CN" b="1" dirty="0"/>
              <a:t>__attribute__((constructor)) // </a:t>
            </a:r>
            <a:r>
              <a:rPr lang="zh-CN" altLang="en-US" b="1" dirty="0"/>
              <a:t>在</a:t>
            </a:r>
            <a:r>
              <a:rPr lang="en-US" altLang="zh-CN" b="1" dirty="0"/>
              <a:t>main</a:t>
            </a:r>
            <a:r>
              <a:rPr lang="zh-CN" altLang="en-US" b="1" dirty="0"/>
              <a:t>函数被调用之前</a:t>
            </a:r>
            <a:r>
              <a:rPr lang="zh-CN" altLang="en-US" b="1" dirty="0" smtClean="0"/>
              <a:t>调用</a:t>
            </a:r>
            <a:r>
              <a:rPr lang="en-US" altLang="zh-CN" b="1" dirty="0"/>
              <a:t/>
            </a:r>
            <a:br>
              <a:rPr lang="en-US" altLang="zh-CN" b="1" dirty="0"/>
            </a:br>
            <a:r>
              <a:rPr lang="en-US" altLang="zh-CN" b="1" dirty="0" smtClean="0"/>
              <a:t>__</a:t>
            </a:r>
            <a:r>
              <a:rPr lang="en-US" altLang="zh-CN" b="1" dirty="0"/>
              <a:t>attribute__((destructor)) // </a:t>
            </a:r>
            <a:r>
              <a:rPr lang="zh-CN" altLang="en-US" b="1" dirty="0"/>
              <a:t>在</a:t>
            </a:r>
            <a:r>
              <a:rPr lang="en-US" altLang="zh-CN" b="1" dirty="0"/>
              <a:t>main</a:t>
            </a:r>
            <a:r>
              <a:rPr lang="zh-CN" altLang="en-US" b="1" dirty="0"/>
              <a:t>函数被调用之后</a:t>
            </a:r>
            <a:r>
              <a:rPr lang="zh-CN" altLang="en-US" b="1" dirty="0" smtClean="0"/>
              <a:t>调用</a:t>
            </a:r>
            <a:r>
              <a:rPr lang="en-US" altLang="zh-CN" b="1" dirty="0" smtClean="0"/>
              <a:t/>
            </a:r>
            <a:br>
              <a:rPr lang="en-US" altLang="zh-CN" b="1" dirty="0" smtClean="0"/>
            </a:br>
            <a:r>
              <a:rPr lang="en-US" altLang="zh-CN" b="1" dirty="0" smtClean="0">
                <a:hlinkClick r:id="rId3"/>
              </a:rPr>
              <a:t>case</a:t>
            </a:r>
            <a:endParaRPr lang="en-US" altLang="zh-CN" b="1" dirty="0"/>
          </a:p>
          <a:p>
            <a:pPr marL="749808" lvl="1" indent="-457200">
              <a:lnSpc>
                <a:spcPct val="100000"/>
              </a:lnSpc>
              <a:spcBef>
                <a:spcPts val="0"/>
              </a:spcBef>
              <a:spcAft>
                <a:spcPts val="0"/>
              </a:spcAft>
              <a:buFont typeface="Calibri" panose="020F0502020204030204" pitchFamily="34" charset="0"/>
              <a:buAutoNum type="arabicPeriod"/>
              <a:defRPr/>
            </a:pPr>
            <a:r>
              <a:rPr lang="en-US" altLang="zh-CN" sz="2000" dirty="0"/>
              <a:t>__OB_MALLOC_DIRECT</a:t>
            </a:r>
            <a:r>
              <a:rPr lang="en-US" altLang="zh-CN" sz="2000" dirty="0" smtClean="0"/>
              <a:t>__</a:t>
            </a:r>
            <a:br>
              <a:rPr lang="en-US" altLang="zh-CN" sz="2000" dirty="0" smtClean="0"/>
            </a:br>
            <a:r>
              <a:rPr lang="zh-CN" altLang="en-US" dirty="0" smtClean="0"/>
              <a:t>通过设置此环境变量，可以直接从系统分配定长内存，以便可以使用</a:t>
            </a:r>
            <a:r>
              <a:rPr lang="en-US" altLang="zh-CN" dirty="0" smtClean="0">
                <a:hlinkClick r:id="rId4"/>
              </a:rPr>
              <a:t>valgrind</a:t>
            </a:r>
            <a:r>
              <a:rPr lang="zh-CN" altLang="en-US" dirty="0" smtClean="0"/>
              <a:t>之类的内存调试工具</a:t>
            </a:r>
            <a:r>
              <a:rPr lang="en-US" altLang="zh-CN" dirty="0"/>
              <a:t/>
            </a:r>
            <a:br>
              <a:rPr lang="en-US" altLang="zh-CN" dirty="0"/>
            </a:br>
            <a:r>
              <a:rPr lang="zh-CN" altLang="en-US" i="1" dirty="0" smtClean="0"/>
              <a:t>类似于</a:t>
            </a:r>
            <a:r>
              <a:rPr lang="en-US" altLang="zh-CN" i="1" dirty="0" err="1" smtClean="0"/>
              <a:t>malloc</a:t>
            </a:r>
            <a:r>
              <a:rPr lang="zh-CN" altLang="en-US" i="1" dirty="0" smtClean="0"/>
              <a:t>和</a:t>
            </a:r>
            <a:r>
              <a:rPr lang="en-US" altLang="zh-CN" i="1" dirty="0" smtClean="0"/>
              <a:t>new</a:t>
            </a:r>
            <a:r>
              <a:rPr lang="zh-CN" altLang="en-US" i="1" dirty="0" smtClean="0"/>
              <a:t>的区别</a:t>
            </a:r>
            <a:endParaRPr lang="en-US" altLang="zh-CN" dirty="0"/>
          </a:p>
          <a:p>
            <a:pPr marL="749808" lvl="1" indent="-457200">
              <a:lnSpc>
                <a:spcPct val="100000"/>
              </a:lnSpc>
              <a:spcBef>
                <a:spcPts val="0"/>
              </a:spcBef>
              <a:spcAft>
                <a:spcPts val="0"/>
              </a:spcAft>
              <a:buFont typeface="Calibri" panose="020F0502020204030204" pitchFamily="34" charset="0"/>
              <a:buAutoNum type="arabicPeriod"/>
              <a:defRPr/>
            </a:pPr>
            <a:r>
              <a:rPr lang="zh-CN" altLang="en-US" sz="2000" dirty="0" smtClean="0">
                <a:hlinkClick r:id="rId5" action="ppaction://hlinksldjump"/>
              </a:rPr>
              <a:t>定长内存分配方式</a:t>
            </a:r>
            <a:r>
              <a:rPr lang="en-US" altLang="zh-CN" sz="2000" dirty="0" smtClean="0"/>
              <a:t>(</a:t>
            </a:r>
            <a:r>
              <a:rPr lang="en-US" altLang="zh-CN" sz="2000" dirty="0" err="1" smtClean="0"/>
              <a:t>ob_malloc</a:t>
            </a:r>
            <a:r>
              <a:rPr lang="en-US" altLang="zh-CN" sz="2000" dirty="0" smtClean="0"/>
              <a:t>())</a:t>
            </a:r>
          </a:p>
          <a:p>
            <a:pPr marL="749808" lvl="1" indent="-457200">
              <a:lnSpc>
                <a:spcPct val="100000"/>
              </a:lnSpc>
              <a:spcBef>
                <a:spcPts val="0"/>
              </a:spcBef>
              <a:spcAft>
                <a:spcPts val="0"/>
              </a:spcAft>
              <a:buFont typeface="Calibri" panose="020F0502020204030204" pitchFamily="34" charset="0"/>
              <a:buAutoNum type="arabicPeriod"/>
              <a:defRPr/>
            </a:pPr>
            <a:r>
              <a:rPr lang="zh-CN" altLang="en-US" sz="2000" dirty="0" smtClean="0">
                <a:hlinkClick r:id="rId6" action="ppaction://hlinksldjump"/>
              </a:rPr>
              <a:t>内存分配接口</a:t>
            </a:r>
            <a:endParaRPr lang="en-US" altLang="zh-CN" sz="2000" dirty="0" smtClean="0"/>
          </a:p>
          <a:p>
            <a:pPr marL="749808" lvl="1" indent="-457200">
              <a:lnSpc>
                <a:spcPct val="100000"/>
              </a:lnSpc>
              <a:spcBef>
                <a:spcPts val="0"/>
              </a:spcBef>
              <a:spcAft>
                <a:spcPts val="0"/>
              </a:spcAft>
              <a:buFont typeface="Calibri" panose="020F0502020204030204" pitchFamily="34" charset="0"/>
              <a:buAutoNum type="arabicPeriod"/>
              <a:defRPr/>
            </a:pPr>
            <a:endParaRPr lang="en-US" altLang="zh-CN" sz="2000" dirty="0" smtClean="0"/>
          </a:p>
          <a:p>
            <a:pPr marL="749808" lvl="1" indent="-457200">
              <a:lnSpc>
                <a:spcPct val="100000"/>
              </a:lnSpc>
              <a:spcBef>
                <a:spcPts val="0"/>
              </a:spcBef>
              <a:spcAft>
                <a:spcPts val="0"/>
              </a:spcAft>
              <a:buFont typeface="Calibri" panose="020F0502020204030204" pitchFamily="34" charset="0"/>
              <a:buAutoNum type="arabicPeriod"/>
              <a:defRPr/>
            </a:pPr>
            <a:endParaRPr lang="en-US" altLang="zh-CN" dirty="0"/>
          </a:p>
          <a:p>
            <a:pPr marL="749808" lvl="1" indent="-457200">
              <a:lnSpc>
                <a:spcPct val="100000"/>
              </a:lnSpc>
              <a:spcBef>
                <a:spcPts val="0"/>
              </a:spcBef>
              <a:spcAft>
                <a:spcPts val="0"/>
              </a:spcAft>
              <a:buFont typeface="Calibri" panose="020F0502020204030204" pitchFamily="34" charset="0"/>
              <a:buAutoNum type="arabicPeriod"/>
              <a:defRPr/>
            </a:pPr>
            <a:endParaRPr lang="en-US" altLang="zh-CN" dirty="0" smtClean="0"/>
          </a:p>
          <a:p>
            <a:pPr marL="749808" lvl="1" indent="-457200">
              <a:lnSpc>
                <a:spcPct val="100000"/>
              </a:lnSpc>
              <a:spcBef>
                <a:spcPts val="0"/>
              </a:spcBef>
              <a:spcAft>
                <a:spcPts val="0"/>
              </a:spcAft>
              <a:buFont typeface="Calibri" panose="020F0502020204030204" pitchFamily="34" charset="0"/>
              <a:buAutoNum type="arabicPeriod"/>
              <a:defRPr/>
            </a:pPr>
            <a:endParaRPr lang="en-US" altLang="zh-CN" dirty="0"/>
          </a:p>
          <a:p>
            <a:pPr marL="749808" lvl="1" indent="-457200">
              <a:lnSpc>
                <a:spcPct val="100000"/>
              </a:lnSpc>
              <a:spcBef>
                <a:spcPts val="0"/>
              </a:spcBef>
              <a:spcAft>
                <a:spcPts val="0"/>
              </a:spcAft>
              <a:buFont typeface="Calibri" panose="020F0502020204030204" pitchFamily="34" charset="0"/>
              <a:buAutoNum type="arabicPeriod"/>
              <a:defRPr/>
            </a:pPr>
            <a:endParaRPr lang="en-US" altLang="zh-CN" dirty="0" smtClean="0"/>
          </a:p>
          <a:p>
            <a:pPr marL="749808" lvl="1" indent="-457200">
              <a:lnSpc>
                <a:spcPct val="100000"/>
              </a:lnSpc>
              <a:spcBef>
                <a:spcPts val="0"/>
              </a:spcBef>
              <a:spcAft>
                <a:spcPts val="0"/>
              </a:spcAft>
              <a:buFont typeface="Calibri" panose="020F0502020204030204" pitchFamily="34" charset="0"/>
              <a:buAutoNum type="arabicPeriod"/>
              <a:defRPr/>
            </a:pPr>
            <a:endParaRPr lang="en-US" altLang="zh-CN" b="1" dirty="0"/>
          </a:p>
          <a:p>
            <a:pPr marL="749808" lvl="1" indent="-457200">
              <a:lnSpc>
                <a:spcPct val="100000"/>
              </a:lnSpc>
              <a:spcBef>
                <a:spcPts val="0"/>
              </a:spcBef>
              <a:spcAft>
                <a:spcPts val="0"/>
              </a:spcAft>
              <a:buFont typeface="Calibri" panose="020F0502020204030204" pitchFamily="34" charset="0"/>
              <a:buAutoNum type="arabicPeriod"/>
              <a:defRPr/>
            </a:pPr>
            <a:endParaRPr lang="en-US" altLang="zh-CN" b="1" dirty="0"/>
          </a:p>
          <a:p>
            <a:pPr marL="457200" lvl="0" indent="-457200">
              <a:lnSpc>
                <a:spcPct val="100000"/>
              </a:lnSpc>
              <a:spcBef>
                <a:spcPts val="0"/>
              </a:spcBef>
              <a:spcAft>
                <a:spcPts val="0"/>
              </a:spcAft>
              <a:buSzTx/>
              <a:buAutoNum type="ea1JpnChsDbPeriod"/>
              <a:defRPr/>
            </a:pPr>
            <a:endParaRPr kumimoji="1" lang="en-US" altLang="zh-CN" dirty="0" smtClean="0"/>
          </a:p>
        </p:txBody>
      </p:sp>
    </p:spTree>
    <p:extLst>
      <p:ext uri="{BB962C8B-B14F-4D97-AF65-F5344CB8AC3E}">
        <p14:creationId xmlns:p14="http://schemas.microsoft.com/office/powerpoint/2010/main" val="19748347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定长内存分配方式</a:t>
            </a:r>
            <a:endParaRPr kumimoji="1" lang="zh-CN" altLang="en-US" dirty="0"/>
          </a:p>
        </p:txBody>
      </p:sp>
      <p:sp>
        <p:nvSpPr>
          <p:cNvPr id="3" name="内容占位符 2"/>
          <p:cNvSpPr>
            <a:spLocks noGrp="1"/>
          </p:cNvSpPr>
          <p:nvPr>
            <p:ph idx="1"/>
          </p:nvPr>
        </p:nvSpPr>
        <p:spPr/>
        <p:txBody>
          <a:bodyPr/>
          <a:lstStyle/>
          <a:p>
            <a:r>
              <a:rPr kumimoji="1" lang="zh-CN" altLang="en-US" dirty="0" smtClean="0"/>
              <a:t>系统有一个全局内存池，维护了</a:t>
            </a:r>
            <a:r>
              <a:rPr kumimoji="1" lang="en-US" altLang="zh-CN" dirty="0" smtClean="0"/>
              <a:t>64KB</a:t>
            </a:r>
            <a:r>
              <a:rPr kumimoji="1" lang="zh-CN" altLang="en-US" dirty="0" smtClean="0"/>
              <a:t>大小的定长内存块组成的空闲链表</a:t>
            </a:r>
            <a:endParaRPr kumimoji="1" lang="en-US" altLang="zh-CN" dirty="0"/>
          </a:p>
          <a:p>
            <a:pPr marL="457200" indent="-457200">
              <a:buFont typeface="+mj-lt"/>
              <a:buAutoNum type="arabicPeriod"/>
            </a:pPr>
            <a:r>
              <a:rPr kumimoji="1" lang="zh-CN" altLang="en-US" dirty="0" smtClean="0"/>
              <a:t>如果申请内存大于</a:t>
            </a:r>
            <a:r>
              <a:rPr kumimoji="1" lang="en-US" altLang="zh-CN" dirty="0" smtClean="0"/>
              <a:t>64KB</a:t>
            </a:r>
            <a:r>
              <a:rPr kumimoji="1" lang="zh-CN" altLang="en-US" dirty="0" smtClean="0"/>
              <a:t>，从操作系统申请用户所需大小的内存块。释放时，直接还给操作系统</a:t>
            </a:r>
            <a:endParaRPr kumimoji="1" lang="en-US" altLang="zh-CN" dirty="0" smtClean="0"/>
          </a:p>
          <a:p>
            <a:pPr marL="457200" indent="-457200">
              <a:buFont typeface="+mj-lt"/>
              <a:buAutoNum type="arabicPeriod"/>
            </a:pPr>
            <a:r>
              <a:rPr kumimoji="1" lang="zh-CN" altLang="en-US" dirty="0" smtClean="0"/>
              <a:t>如果不超过</a:t>
            </a:r>
            <a:r>
              <a:rPr kumimoji="1" lang="en-US" altLang="zh-CN" dirty="0" smtClean="0"/>
              <a:t>64KB</a:t>
            </a:r>
            <a:r>
              <a:rPr kumimoji="1" lang="zh-CN" altLang="en-US" dirty="0" smtClean="0"/>
              <a:t>，从空闲链表中获取</a:t>
            </a:r>
            <a:r>
              <a:rPr kumimoji="1" lang="en-US" altLang="zh-CN" dirty="0" smtClean="0"/>
              <a:t>64KB</a:t>
            </a:r>
            <a:r>
              <a:rPr kumimoji="1" lang="zh-CN" altLang="en-US" dirty="0" smtClean="0"/>
              <a:t>内存块给申请者；如果空闲链表为空，则从操作系统申请一批大小为</a:t>
            </a:r>
            <a:r>
              <a:rPr kumimoji="1" lang="en-US" altLang="zh-CN" dirty="0" smtClean="0"/>
              <a:t>64KB</a:t>
            </a:r>
            <a:r>
              <a:rPr kumimoji="1" lang="zh-CN" altLang="en-US" dirty="0" smtClean="0"/>
              <a:t>度内存块加入空闲链表。释放时，将内存块重新加入空闲链表。</a:t>
            </a:r>
            <a:r>
              <a:rPr kumimoji="1" lang="en-US" altLang="zh-CN" dirty="0" smtClean="0"/>
              <a:t/>
            </a:r>
            <a:br>
              <a:rPr kumimoji="1" lang="en-US" altLang="zh-CN" dirty="0" smtClean="0"/>
            </a:br>
            <a:r>
              <a:rPr kumimoji="1" lang="en-US" altLang="zh-CN" dirty="0" smtClean="0"/>
              <a:t/>
            </a:r>
            <a:br>
              <a:rPr kumimoji="1" lang="en-US" altLang="zh-CN" dirty="0" smtClean="0"/>
            </a:br>
            <a:r>
              <a:rPr kumimoji="1" lang="en-US" altLang="zh-CN" dirty="0" smtClean="0"/>
              <a:t/>
            </a:r>
            <a:br>
              <a:rPr kumimoji="1" lang="en-US" altLang="zh-CN" dirty="0" smtClean="0"/>
            </a:br>
            <a:endParaRPr kumimoji="1" lang="en-US" altLang="zh-CN" dirty="0" smtClean="0"/>
          </a:p>
        </p:txBody>
      </p:sp>
      <p:sp>
        <p:nvSpPr>
          <p:cNvPr id="4" name="矩形 3"/>
          <p:cNvSpPr/>
          <p:nvPr/>
        </p:nvSpPr>
        <p:spPr>
          <a:xfrm>
            <a:off x="1097280" y="4433063"/>
            <a:ext cx="2262159" cy="923330"/>
          </a:xfrm>
          <a:prstGeom prst="rect">
            <a:avLst/>
          </a:prstGeom>
          <a:noFill/>
        </p:spPr>
        <p:txBody>
          <a:bodyPr wrap="none" lIns="91440" tIns="45720" rIns="91440" bIns="45720">
            <a:spAutoFit/>
          </a:bodyPr>
          <a:lstStyle/>
          <a:p>
            <a:pPr algn="ctr"/>
            <a:r>
              <a:rPr lang="zh-CN" altLang="en-US" sz="5400" b="0" cap="none" spc="0" dirty="0" smtClean="0">
                <a:ln w="0"/>
                <a:solidFill>
                  <a:schemeClr val="tx1"/>
                </a:solidFill>
                <a:effectLst>
                  <a:outerShdw blurRad="38100" dist="19050" dir="2700000" algn="tl" rotWithShape="0">
                    <a:schemeClr val="dk1">
                      <a:alpha val="40000"/>
                    </a:schemeClr>
                  </a:outerShdw>
                </a:effectLst>
              </a:rPr>
              <a:t>缺点？</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矩形 4"/>
          <p:cNvSpPr/>
          <p:nvPr/>
        </p:nvSpPr>
        <p:spPr>
          <a:xfrm>
            <a:off x="4048989" y="4017565"/>
            <a:ext cx="6417141" cy="1754326"/>
          </a:xfrm>
          <a:prstGeom prst="rect">
            <a:avLst/>
          </a:prstGeom>
          <a:noFill/>
        </p:spPr>
        <p:txBody>
          <a:bodyPr wrap="none" lIns="91440" tIns="45720" rIns="91440" bIns="45720">
            <a:spAutoFit/>
          </a:bodyPr>
          <a:lstStyle/>
          <a:p>
            <a:pPr algn="ctr"/>
            <a:r>
              <a:rPr lang="zh-CN" altLang="en-US" sz="5400" b="0" cap="none" spc="0" dirty="0" smtClean="0">
                <a:ln w="0"/>
                <a:solidFill>
                  <a:schemeClr val="tx1"/>
                </a:solidFill>
                <a:effectLst>
                  <a:outerShdw blurRad="38100" dist="19050" dir="2700000" algn="tl" rotWithShape="0">
                    <a:schemeClr val="dk1">
                      <a:alpha val="40000"/>
                    </a:schemeClr>
                  </a:outerShdw>
                </a:effectLst>
              </a:rPr>
              <a:t>内存使用效率低，</a:t>
            </a:r>
            <a:endParaRPr lang="en-US" altLang="zh-CN" sz="5400" b="0" cap="none" spc="0" dirty="0" smtClean="0">
              <a:ln w="0"/>
              <a:solidFill>
                <a:schemeClr val="tx1"/>
              </a:solidFill>
              <a:effectLst>
                <a:outerShdw blurRad="38100" dist="19050" dir="2700000" algn="tl" rotWithShape="0">
                  <a:schemeClr val="dk1">
                    <a:alpha val="40000"/>
                  </a:schemeClr>
                </a:outerShdw>
              </a:effectLst>
            </a:endParaRPr>
          </a:p>
          <a:p>
            <a:pPr algn="ctr"/>
            <a:r>
              <a:rPr lang="zh-CN" altLang="en-US" sz="5400" b="0" cap="none" spc="0" dirty="0" smtClean="0">
                <a:ln w="0"/>
                <a:solidFill>
                  <a:schemeClr val="tx1"/>
                </a:solidFill>
                <a:effectLst>
                  <a:outerShdw blurRad="38100" dist="19050" dir="2700000" algn="tl" rotWithShape="0">
                    <a:schemeClr val="dk1">
                      <a:alpha val="40000"/>
                    </a:schemeClr>
                  </a:outerShdw>
                </a:effectLst>
              </a:rPr>
              <a:t>不适合管理小内存块</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左弧形箭头 5">
            <a:hlinkClick r:id="rId2" action="ppaction://hlinksldjump"/>
          </p:cNvPr>
          <p:cNvSpPr/>
          <p:nvPr/>
        </p:nvSpPr>
        <p:spPr>
          <a:xfrm>
            <a:off x="11362765" y="5356393"/>
            <a:ext cx="712694" cy="883042"/>
          </a:xfrm>
          <a:prstGeom prst="curvedLef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1300497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内存分配接口</a:t>
            </a:r>
            <a:endParaRPr kumimoji="1" lang="zh-CN" altLang="en-US" dirty="0"/>
          </a:p>
        </p:txBody>
      </p:sp>
      <p:sp>
        <p:nvSpPr>
          <p:cNvPr id="3" name="内容占位符 2"/>
          <p:cNvSpPr>
            <a:spLocks noGrp="1"/>
          </p:cNvSpPr>
          <p:nvPr>
            <p:ph idx="1"/>
          </p:nvPr>
        </p:nvSpPr>
        <p:spPr/>
        <p:txBody>
          <a:bodyPr/>
          <a:lstStyle/>
          <a:p>
            <a:pPr>
              <a:buFont typeface="Wingdings" charset="2"/>
              <a:buChar char="Ø"/>
            </a:pPr>
            <a:r>
              <a:rPr kumimoji="1" lang="zh-CN" altLang="en-US" dirty="0"/>
              <a:t> </a:t>
            </a:r>
            <a:r>
              <a:rPr lang="en-US" altLang="zh-CN" dirty="0"/>
              <a:t>void *</a:t>
            </a:r>
            <a:r>
              <a:rPr lang="en-US" altLang="zh-CN" b="1" dirty="0" err="1"/>
              <a:t>ob_malloc</a:t>
            </a:r>
            <a:r>
              <a:rPr lang="en-US" altLang="zh-CN" dirty="0"/>
              <a:t>(</a:t>
            </a:r>
            <a:r>
              <a:rPr lang="en-US" altLang="zh-CN" dirty="0" err="1"/>
              <a:t>const</a:t>
            </a:r>
            <a:r>
              <a:rPr lang="en-US" altLang="zh-CN" dirty="0"/>
              <a:t> int64_t </a:t>
            </a:r>
            <a:r>
              <a:rPr lang="en-US" altLang="zh-CN" dirty="0" err="1"/>
              <a:t>nbyte</a:t>
            </a:r>
            <a:r>
              <a:rPr lang="en-US" altLang="zh-CN" dirty="0"/>
              <a:t>, </a:t>
            </a:r>
            <a:r>
              <a:rPr lang="en-US" altLang="zh-CN" dirty="0" err="1"/>
              <a:t>const</a:t>
            </a:r>
            <a:r>
              <a:rPr lang="en-US" altLang="zh-CN" dirty="0"/>
              <a:t> int32_t </a:t>
            </a:r>
            <a:r>
              <a:rPr lang="en-US" altLang="zh-CN" dirty="0" err="1"/>
              <a:t>mod_id</a:t>
            </a:r>
            <a:r>
              <a:rPr lang="en-US" altLang="zh-CN" dirty="0"/>
              <a:t>, int64_t *</a:t>
            </a:r>
            <a:r>
              <a:rPr lang="en-US" altLang="zh-CN" dirty="0" err="1"/>
              <a:t>got_size</a:t>
            </a:r>
            <a:r>
              <a:rPr lang="en-US" altLang="zh-CN" dirty="0"/>
              <a:t> = NULL</a:t>
            </a:r>
            <a:r>
              <a:rPr lang="en-US" altLang="zh-CN" dirty="0" smtClean="0"/>
              <a:t>);</a:t>
            </a:r>
            <a:endParaRPr kumimoji="1" lang="en-US" altLang="zh-CN" dirty="0"/>
          </a:p>
          <a:p>
            <a:pPr>
              <a:buFont typeface="Wingdings" charset="2"/>
              <a:buChar char="Ø"/>
            </a:pPr>
            <a:r>
              <a:rPr lang="en-US" altLang="zh-CN" dirty="0"/>
              <a:t>void *</a:t>
            </a:r>
            <a:r>
              <a:rPr lang="en-US" altLang="zh-CN" b="1" dirty="0" err="1"/>
              <a:t>ob_tc_malloc</a:t>
            </a:r>
            <a:r>
              <a:rPr lang="en-US" altLang="zh-CN" dirty="0"/>
              <a:t>(</a:t>
            </a:r>
            <a:r>
              <a:rPr lang="en-US" altLang="zh-CN" dirty="0" err="1"/>
              <a:t>const</a:t>
            </a:r>
            <a:r>
              <a:rPr lang="en-US" altLang="zh-CN" dirty="0"/>
              <a:t> int64_t </a:t>
            </a:r>
            <a:r>
              <a:rPr lang="en-US" altLang="zh-CN" dirty="0" err="1"/>
              <a:t>nbyte</a:t>
            </a:r>
            <a:r>
              <a:rPr lang="en-US" altLang="zh-CN" dirty="0"/>
              <a:t>, </a:t>
            </a:r>
            <a:r>
              <a:rPr lang="en-US" altLang="zh-CN" dirty="0" err="1"/>
              <a:t>const</a:t>
            </a:r>
            <a:r>
              <a:rPr lang="en-US" altLang="zh-CN" dirty="0"/>
              <a:t> int32_t </a:t>
            </a:r>
            <a:r>
              <a:rPr lang="en-US" altLang="zh-CN" dirty="0" err="1"/>
              <a:t>mod_id</a:t>
            </a:r>
            <a:r>
              <a:rPr lang="en-US" altLang="zh-CN" dirty="0"/>
              <a:t> = 0</a:t>
            </a:r>
            <a:r>
              <a:rPr lang="en-US" altLang="zh-CN" dirty="0" smtClean="0"/>
              <a:t>);</a:t>
            </a:r>
            <a:endParaRPr kumimoji="1" lang="en-US" altLang="zh-CN" dirty="0"/>
          </a:p>
          <a:p>
            <a:pPr>
              <a:buFont typeface="Wingdings" charset="2"/>
              <a:buChar char="Ø"/>
            </a:pPr>
            <a:r>
              <a:rPr lang="mr-IN" altLang="zh-CN" dirty="0"/>
              <a:t>OB_NEW(</a:t>
            </a:r>
            <a:r>
              <a:rPr lang="mr-IN" altLang="zh-CN" dirty="0" err="1"/>
              <a:t>T</a:t>
            </a:r>
            <a:r>
              <a:rPr lang="mr-IN" altLang="zh-CN" dirty="0"/>
              <a:t>, </a:t>
            </a:r>
            <a:r>
              <a:rPr lang="mr-IN" altLang="zh-CN" dirty="0" err="1"/>
              <a:t>mod_id</a:t>
            </a:r>
            <a:r>
              <a:rPr lang="mr-IN" altLang="zh-CN" dirty="0"/>
              <a:t>, ...)</a:t>
            </a:r>
            <a:endParaRPr kumimoji="1" lang="en-US" altLang="zh-CN" dirty="0" smtClean="0"/>
          </a:p>
        </p:txBody>
      </p:sp>
      <p:sp>
        <p:nvSpPr>
          <p:cNvPr id="5" name="文本框 4"/>
          <p:cNvSpPr txBox="1"/>
          <p:nvPr/>
        </p:nvSpPr>
        <p:spPr>
          <a:xfrm>
            <a:off x="1097280" y="3617259"/>
            <a:ext cx="6177579" cy="1477328"/>
          </a:xfrm>
          <a:prstGeom prst="rect">
            <a:avLst/>
          </a:prstGeom>
          <a:noFill/>
        </p:spPr>
        <p:txBody>
          <a:bodyPr wrap="square" rtlCol="0">
            <a:spAutoFit/>
          </a:bodyPr>
          <a:lstStyle/>
          <a:p>
            <a:r>
              <a:rPr kumimoji="1" lang="zh-CN" altLang="en-US" dirty="0" smtClean="0"/>
              <a:t>区别：</a:t>
            </a:r>
            <a:endParaRPr kumimoji="1" lang="en-US" altLang="zh-CN" dirty="0" smtClean="0"/>
          </a:p>
          <a:p>
            <a:r>
              <a:rPr kumimoji="1" lang="en-US" altLang="zh-CN" dirty="0" err="1" smtClean="0"/>
              <a:t>ob_malloc</a:t>
            </a:r>
            <a:r>
              <a:rPr kumimoji="1" lang="zh-CN" altLang="en-US" dirty="0" smtClean="0"/>
              <a:t>从全局内存池申请内存块</a:t>
            </a:r>
            <a:endParaRPr kumimoji="1" lang="en-US" altLang="zh-CN" dirty="0" smtClean="0"/>
          </a:p>
          <a:p>
            <a:r>
              <a:rPr kumimoji="1" lang="en-US" altLang="zh-CN" dirty="0" err="1" smtClean="0"/>
              <a:t>ob_tc_malloc</a:t>
            </a:r>
            <a:r>
              <a:rPr kumimoji="1" lang="zh-CN" altLang="en-US" dirty="0" smtClean="0"/>
              <a:t>支持线程缓存，在类</a:t>
            </a:r>
            <a:r>
              <a:rPr lang="en-US" altLang="zh-CN" dirty="0" err="1" smtClean="0"/>
              <a:t>TSIBlockCache</a:t>
            </a:r>
            <a:r>
              <a:rPr lang="zh-CN" altLang="en-US" dirty="0" smtClean="0"/>
              <a:t>初始化函数中调用</a:t>
            </a:r>
            <a:r>
              <a:rPr lang="en-US" altLang="zh-CN" dirty="0" err="1" smtClean="0">
                <a:hlinkClick r:id="rId2"/>
              </a:rPr>
              <a:t>pthread_key_create</a:t>
            </a:r>
            <a:r>
              <a:rPr lang="zh-CN" altLang="en-US" dirty="0" smtClean="0"/>
              <a:t>，为每个线程创建唯一标识</a:t>
            </a:r>
            <a:endParaRPr kumimoji="1" lang="en-US" altLang="zh-CN" dirty="0" smtClean="0"/>
          </a:p>
          <a:p>
            <a:r>
              <a:rPr kumimoji="1" lang="en-US" altLang="zh-CN" dirty="0" smtClean="0"/>
              <a:t>OB_NEW</a:t>
            </a:r>
            <a:r>
              <a:rPr kumimoji="1" lang="zh-CN" altLang="en-US" dirty="0" smtClean="0"/>
              <a:t>是个宏函数，封装了</a:t>
            </a:r>
            <a:r>
              <a:rPr kumimoji="1" lang="en-US" altLang="zh-CN" dirty="0" err="1" smtClean="0"/>
              <a:t>ob_malloc</a:t>
            </a:r>
            <a:r>
              <a:rPr kumimoji="1" lang="en-US" altLang="zh-CN" dirty="0" smtClean="0"/>
              <a:t> </a:t>
            </a:r>
            <a:endParaRPr kumimoji="1" lang="zh-CN" altLang="en-US" dirty="0"/>
          </a:p>
        </p:txBody>
      </p:sp>
    </p:spTree>
    <p:extLst>
      <p:ext uri="{BB962C8B-B14F-4D97-AF65-F5344CB8AC3E}">
        <p14:creationId xmlns:p14="http://schemas.microsoft.com/office/powerpoint/2010/main" val="13445445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Cedar</a:t>
            </a:r>
            <a:r>
              <a:rPr kumimoji="1" lang="zh-CN" altLang="en-US" dirty="0"/>
              <a:t>启动过程</a:t>
            </a:r>
          </a:p>
        </p:txBody>
      </p:sp>
      <p:sp>
        <p:nvSpPr>
          <p:cNvPr id="3" name="内容占位符 2"/>
          <p:cNvSpPr>
            <a:spLocks noGrp="1"/>
          </p:cNvSpPr>
          <p:nvPr>
            <p:ph idx="1"/>
          </p:nvPr>
        </p:nvSpPr>
        <p:spPr/>
        <p:txBody>
          <a:bodyPr/>
          <a:lstStyle/>
          <a:p>
            <a:pPr marL="514350" indent="-514350">
              <a:buFont typeface="+mj-ea"/>
              <a:buAutoNum type="ea1JpnChsDbPeriod" startAt="2"/>
            </a:pPr>
            <a:r>
              <a:rPr kumimoji="1" lang="zh-CN" altLang="en-US" dirty="0" smtClean="0"/>
              <a:t>解析命令行参数 </a:t>
            </a:r>
            <a:r>
              <a:rPr kumimoji="1" lang="en-US" altLang="zh-CN" dirty="0" smtClean="0"/>
              <a:t/>
            </a:r>
            <a:br>
              <a:rPr kumimoji="1" lang="en-US" altLang="zh-CN" dirty="0" smtClean="0"/>
            </a:br>
            <a:r>
              <a:rPr lang="en-US" altLang="zh-CN" dirty="0"/>
              <a:t>virtual void </a:t>
            </a:r>
            <a:r>
              <a:rPr lang="en-US" altLang="zh-CN" b="1" i="1" dirty="0" err="1"/>
              <a:t>parse_cmd_line</a:t>
            </a:r>
            <a:r>
              <a:rPr lang="en-US" altLang="zh-CN" dirty="0"/>
              <a:t>(</a:t>
            </a:r>
            <a:r>
              <a:rPr lang="en-US" altLang="zh-CN" dirty="0" err="1"/>
              <a:t>const</a:t>
            </a:r>
            <a:r>
              <a:rPr lang="en-US" altLang="zh-CN" dirty="0"/>
              <a:t> </a:t>
            </a:r>
            <a:r>
              <a:rPr lang="en-US" altLang="zh-CN" dirty="0" err="1"/>
              <a:t>int</a:t>
            </a:r>
            <a:r>
              <a:rPr lang="en-US" altLang="zh-CN" dirty="0"/>
              <a:t> </a:t>
            </a:r>
            <a:r>
              <a:rPr lang="en-US" altLang="zh-CN" dirty="0" err="1"/>
              <a:t>argc</a:t>
            </a:r>
            <a:r>
              <a:rPr lang="en-US" altLang="zh-CN" dirty="0"/>
              <a:t>, char *</a:t>
            </a:r>
            <a:r>
              <a:rPr lang="en-US" altLang="zh-CN" dirty="0" err="1"/>
              <a:t>const</a:t>
            </a:r>
            <a:r>
              <a:rPr lang="en-US" altLang="zh-CN" dirty="0"/>
              <a:t> </a:t>
            </a:r>
            <a:r>
              <a:rPr lang="en-US" altLang="zh-CN" dirty="0" err="1"/>
              <a:t>argv</a:t>
            </a:r>
            <a:r>
              <a:rPr lang="en-US" altLang="zh-CN" dirty="0" smtClean="0"/>
              <a:t>[]);</a:t>
            </a:r>
            <a:br>
              <a:rPr lang="en-US" altLang="zh-CN" dirty="0" smtClean="0"/>
            </a:br>
            <a:r>
              <a:rPr lang="en-US" altLang="zh-CN" dirty="0">
                <a:hlinkClick r:id="rId2"/>
              </a:rPr>
              <a:t>getopt_long(argc, argv, opt_string, longopts, NULL</a:t>
            </a:r>
            <a:r>
              <a:rPr lang="en-US" altLang="zh-CN" dirty="0" smtClean="0">
                <a:hlinkClick r:id="rId2"/>
              </a:rPr>
              <a:t>))</a:t>
            </a:r>
            <a:endParaRPr lang="en-US" altLang="zh-CN" dirty="0" smtClean="0"/>
          </a:p>
          <a:p>
            <a:pPr marL="514350" indent="-514350">
              <a:buFont typeface="+mj-ea"/>
              <a:buAutoNum type="ea1JpnChsDbPeriod" startAt="2"/>
            </a:pPr>
            <a:r>
              <a:rPr lang="zh-CN" altLang="en-US" dirty="0" smtClean="0"/>
              <a:t>生成记录</a:t>
            </a:r>
            <a:r>
              <a:rPr lang="en-US" altLang="zh-CN" dirty="0" err="1" smtClean="0"/>
              <a:t>pid</a:t>
            </a:r>
            <a:r>
              <a:rPr lang="zh-CN" altLang="en-US" dirty="0" smtClean="0"/>
              <a:t>和日志的对应文件</a:t>
            </a:r>
            <a:r>
              <a:rPr lang="en-US" altLang="zh-CN" dirty="0"/>
              <a:t/>
            </a:r>
            <a:br>
              <a:rPr lang="en-US" altLang="zh-CN" dirty="0"/>
            </a:br>
            <a:r>
              <a:rPr lang="zh-CN" altLang="en-US" dirty="0" smtClean="0"/>
              <a:t>默认目录分别为：</a:t>
            </a:r>
            <a:r>
              <a:rPr lang="mr-IN" altLang="zh-CN" dirty="0" smtClean="0"/>
              <a:t>“./</a:t>
            </a:r>
            <a:r>
              <a:rPr lang="mr-IN" altLang="zh-CN" dirty="0" err="1" smtClean="0"/>
              <a:t>run</a:t>
            </a:r>
            <a:r>
              <a:rPr lang="mr-IN" altLang="zh-CN" dirty="0" smtClean="0"/>
              <a:t>”</a:t>
            </a:r>
            <a:r>
              <a:rPr lang="en-US" altLang="zh-CN" dirty="0" smtClean="0"/>
              <a:t>, </a:t>
            </a:r>
            <a:r>
              <a:rPr lang="mr-IN" altLang="zh-CN" dirty="0" smtClean="0"/>
              <a:t>“./</a:t>
            </a:r>
            <a:r>
              <a:rPr lang="mr-IN" altLang="zh-CN" dirty="0" err="1" smtClean="0"/>
              <a:t>log</a:t>
            </a:r>
            <a:r>
              <a:rPr lang="mr-IN" altLang="zh-CN" dirty="0" smtClean="0"/>
              <a:t>”</a:t>
            </a:r>
            <a:r>
              <a:rPr lang="en-US" altLang="zh-CN" dirty="0"/>
              <a:t> </a:t>
            </a:r>
            <a:r>
              <a:rPr lang="en-US" altLang="zh-CN" dirty="0" smtClean="0"/>
              <a:t/>
            </a:r>
            <a:br>
              <a:rPr lang="en-US" altLang="zh-CN" dirty="0" smtClean="0"/>
            </a:br>
            <a:r>
              <a:rPr lang="en-US" altLang="zh-CN" dirty="0" smtClean="0"/>
              <a:t>.</a:t>
            </a:r>
            <a:r>
              <a:rPr lang="zh-CN" altLang="en-US" dirty="0" smtClean="0"/>
              <a:t>代表你在哪个目录执行的启动</a:t>
            </a:r>
            <a:r>
              <a:rPr lang="en-US" altLang="zh-CN" dirty="0" err="1" smtClean="0"/>
              <a:t>ob</a:t>
            </a:r>
            <a:r>
              <a:rPr lang="zh-CN" altLang="en-US" dirty="0" smtClean="0"/>
              <a:t>的命令</a:t>
            </a:r>
            <a:endParaRPr lang="en-US" altLang="zh-CN" dirty="0" smtClean="0"/>
          </a:p>
          <a:p>
            <a:pPr marL="514350" indent="-514350">
              <a:buFont typeface="+mj-ea"/>
              <a:buAutoNum type="ea1JpnChsDbPeriod" startAt="2"/>
            </a:pPr>
            <a:r>
              <a:rPr lang="zh-CN" altLang="en-US" dirty="0" smtClean="0"/>
              <a:t>创建信号量捕捉函数</a:t>
            </a:r>
            <a:r>
              <a:rPr lang="en-US" altLang="zh-CN" dirty="0" smtClean="0"/>
              <a:t>(40~52)</a:t>
            </a:r>
            <a:br>
              <a:rPr lang="en-US" altLang="zh-CN" dirty="0" smtClean="0"/>
            </a:br>
            <a:r>
              <a:rPr lang="zh-CN" altLang="en-US" dirty="0" smtClean="0"/>
              <a:t>其中用到比较多的是</a:t>
            </a:r>
            <a:r>
              <a:rPr lang="en-US" altLang="zh-CN" dirty="0" smtClean="0"/>
              <a:t>41</a:t>
            </a:r>
            <a:r>
              <a:rPr lang="zh-CN" altLang="en-US" dirty="0" smtClean="0"/>
              <a:t>（提升日志级别）、</a:t>
            </a:r>
            <a:r>
              <a:rPr lang="en-US" altLang="zh-CN" dirty="0" smtClean="0"/>
              <a:t>42</a:t>
            </a:r>
            <a:r>
              <a:rPr lang="zh-CN" altLang="en-US" dirty="0" smtClean="0"/>
              <a:t>（降低日志级别）和</a:t>
            </a:r>
            <a:r>
              <a:rPr lang="en-US" altLang="zh-CN" dirty="0" smtClean="0"/>
              <a:t>49</a:t>
            </a:r>
            <a:r>
              <a:rPr lang="zh-CN" altLang="en-US" dirty="0" smtClean="0"/>
              <a:t>（打印内存使用情况）</a:t>
            </a:r>
            <a:endParaRPr lang="en-US" altLang="zh-CN" dirty="0" smtClean="0"/>
          </a:p>
          <a:p>
            <a:pPr marL="514350" indent="-514350">
              <a:buFont typeface="+mj-ea"/>
              <a:buAutoNum type="ea1JpnChsDbPeriod" startAt="2"/>
            </a:pPr>
            <a:r>
              <a:rPr lang="zh-CN" altLang="en-US" dirty="0" smtClean="0"/>
              <a:t>读取配置文件</a:t>
            </a:r>
            <a:r>
              <a:rPr lang="en-US" altLang="zh-CN" dirty="0"/>
              <a:t/>
            </a:r>
            <a:br>
              <a:rPr lang="en-US" altLang="zh-CN" dirty="0"/>
            </a:br>
            <a:r>
              <a:rPr lang="zh-CN" altLang="en-US" dirty="0" smtClean="0"/>
              <a:t>配置文件目录</a:t>
            </a:r>
            <a:r>
              <a:rPr lang="en-US" altLang="zh-CN" dirty="0" smtClean="0"/>
              <a:t>(“</a:t>
            </a:r>
            <a:r>
              <a:rPr lang="en-US" altLang="zh-CN" dirty="0" err="1" smtClean="0"/>
              <a:t>etc</a:t>
            </a:r>
            <a:r>
              <a:rPr lang="en-US" altLang="zh-CN" dirty="0"/>
              <a:t>/%</a:t>
            </a:r>
            <a:r>
              <a:rPr lang="en-US" altLang="zh-CN" dirty="0" err="1" smtClean="0"/>
              <a:t>s.config.bin</a:t>
            </a:r>
            <a:r>
              <a:rPr lang="en-US" altLang="zh-CN" dirty="0" smtClean="0"/>
              <a:t>”, </a:t>
            </a:r>
            <a:r>
              <a:rPr lang="en-US" altLang="zh-CN" dirty="0" err="1"/>
              <a:t>server_name</a:t>
            </a:r>
            <a:r>
              <a:rPr lang="en-US" altLang="zh-CN" dirty="0" smtClean="0"/>
              <a:t>_)</a:t>
            </a:r>
            <a:r>
              <a:rPr lang="zh-CN" altLang="en-US" dirty="0"/>
              <a:t>；</a:t>
            </a:r>
            <a:r>
              <a:rPr lang="zh-CN" altLang="en-US" dirty="0" smtClean="0"/>
              <a:t>如果目录为空，则会生成默认的配置文件（接口：</a:t>
            </a:r>
            <a:r>
              <a:rPr lang="en-US" altLang="zh-CN" dirty="0" err="1" smtClean="0"/>
              <a:t>int</a:t>
            </a:r>
            <a:r>
              <a:rPr lang="en-US" altLang="zh-CN" dirty="0" smtClean="0"/>
              <a:t> </a:t>
            </a:r>
            <a:r>
              <a:rPr lang="en-US" altLang="zh-CN" dirty="0" err="1"/>
              <a:t>ObConfigManager</a:t>
            </a:r>
            <a:r>
              <a:rPr lang="en-US" altLang="zh-CN" dirty="0"/>
              <a:t>::</a:t>
            </a:r>
            <a:r>
              <a:rPr lang="en-US" altLang="zh-CN" b="1" dirty="0" err="1"/>
              <a:t>update_local</a:t>
            </a:r>
            <a:r>
              <a:rPr lang="en-US" altLang="zh-CN" dirty="0" smtClean="0"/>
              <a:t>()</a:t>
            </a:r>
            <a:r>
              <a:rPr lang="zh-CN" altLang="en-US" dirty="0" smtClean="0"/>
              <a:t>）</a:t>
            </a:r>
            <a:endParaRPr lang="en-US" altLang="zh-CN" dirty="0" smtClean="0"/>
          </a:p>
          <a:p>
            <a:pPr marL="514350" indent="-514350">
              <a:buFont typeface="+mj-ea"/>
              <a:buAutoNum type="ea1JpnChsDbPeriod" startAt="2"/>
            </a:pPr>
            <a:endParaRPr lang="en-US" altLang="zh-CN" dirty="0"/>
          </a:p>
          <a:p>
            <a:pPr marL="514350" indent="-514350">
              <a:buFont typeface="+mj-ea"/>
              <a:buAutoNum type="ea1JpnChsDbPeriod" startAt="2"/>
            </a:pPr>
            <a:endParaRPr lang="en-US" altLang="zh-CN" i="1" dirty="0"/>
          </a:p>
        </p:txBody>
      </p:sp>
    </p:spTree>
    <p:extLst>
      <p:ext uri="{BB962C8B-B14F-4D97-AF65-F5344CB8AC3E}">
        <p14:creationId xmlns:p14="http://schemas.microsoft.com/office/powerpoint/2010/main" val="17326586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Cedar</a:t>
            </a:r>
            <a:r>
              <a:rPr kumimoji="1" lang="zh-CN" altLang="en-US" dirty="0" smtClean="0"/>
              <a:t>启动过程</a:t>
            </a:r>
            <a:endParaRPr kumimoji="1" lang="zh-CN" altLang="en-US" dirty="0"/>
          </a:p>
        </p:txBody>
      </p:sp>
      <p:sp>
        <p:nvSpPr>
          <p:cNvPr id="3" name="内容占位符 2"/>
          <p:cNvSpPr>
            <a:spLocks noGrp="1"/>
          </p:cNvSpPr>
          <p:nvPr>
            <p:ph idx="1"/>
          </p:nvPr>
        </p:nvSpPr>
        <p:spPr/>
        <p:txBody>
          <a:bodyPr/>
          <a:lstStyle/>
          <a:p>
            <a:pPr marL="514350" indent="-514350">
              <a:buFont typeface="+mj-ea"/>
              <a:buAutoNum type="ea1JpnChsDbPeriod" startAt="6"/>
            </a:pPr>
            <a:r>
              <a:rPr kumimoji="1" lang="zh-CN" altLang="en-US" dirty="0" smtClean="0"/>
              <a:t>启动</a:t>
            </a:r>
            <a:r>
              <a:rPr kumimoji="1" lang="en-US" altLang="zh-CN" dirty="0" smtClean="0"/>
              <a:t>MS</a:t>
            </a:r>
          </a:p>
          <a:p>
            <a:pPr marL="806958" lvl="1" indent="-514350">
              <a:buFont typeface="+mj-lt"/>
              <a:buAutoNum type="arabicPeriod"/>
            </a:pPr>
            <a:r>
              <a:rPr kumimoji="1" lang="zh-CN" altLang="en-US" dirty="0" smtClean="0"/>
              <a:t>初始化网络服务并启动</a:t>
            </a:r>
            <a:r>
              <a:rPr kumimoji="1" lang="en-US" altLang="zh-CN" dirty="0" err="1" smtClean="0"/>
              <a:t>io</a:t>
            </a:r>
            <a:r>
              <a:rPr kumimoji="1" lang="zh-CN" altLang="en-US" dirty="0" smtClean="0"/>
              <a:t>线程</a:t>
            </a:r>
            <a:r>
              <a:rPr kumimoji="1" lang="en-US" altLang="zh-CN" dirty="0"/>
              <a:t/>
            </a:r>
            <a:br>
              <a:rPr kumimoji="1" lang="en-US" altLang="zh-CN" dirty="0"/>
            </a:br>
            <a:r>
              <a:rPr kumimoji="1" lang="en-US" altLang="zh-CN" dirty="0">
                <a:hlinkClick r:id="rId3"/>
              </a:rPr>
              <a:t>libeasy</a:t>
            </a:r>
            <a:r>
              <a:rPr kumimoji="1" lang="zh-CN" altLang="en-US" dirty="0">
                <a:hlinkClick r:id="rId3"/>
              </a:rPr>
              <a:t>服务器端源码分析</a:t>
            </a:r>
            <a:r>
              <a:rPr kumimoji="1" lang="zh-CN" altLang="en-US" dirty="0"/>
              <a:t>  </a:t>
            </a:r>
            <a:r>
              <a:rPr kumimoji="1" lang="en-US" altLang="zh-CN" dirty="0"/>
              <a:t>	</a:t>
            </a:r>
            <a:r>
              <a:rPr kumimoji="1" lang="en-US" altLang="zh-CN" dirty="0">
                <a:hlinkClick r:id="rId4"/>
              </a:rPr>
              <a:t>libeasy</a:t>
            </a:r>
            <a:r>
              <a:rPr kumimoji="1" lang="zh-CN" altLang="en-US" dirty="0">
                <a:hlinkClick r:id="rId4"/>
              </a:rPr>
              <a:t>客户端源码分析</a:t>
            </a:r>
            <a:endParaRPr kumimoji="1" lang="en-US" altLang="zh-CN" dirty="0"/>
          </a:p>
          <a:p>
            <a:pPr marL="806958" lvl="1" indent="-514350">
              <a:buFont typeface="+mj-ea"/>
              <a:buAutoNum type="arabicPeriod"/>
            </a:pPr>
            <a:r>
              <a:rPr kumimoji="1" lang="zh-CN" altLang="en-US" dirty="0" smtClean="0"/>
              <a:t>申请</a:t>
            </a:r>
            <a:r>
              <a:rPr kumimoji="1" lang="en-US" altLang="zh-CN" dirty="0" smtClean="0"/>
              <a:t>Schema</a:t>
            </a:r>
            <a:r>
              <a:rPr kumimoji="1" lang="zh-CN" altLang="en-US" dirty="0" smtClean="0"/>
              <a:t>管理模块的内存</a:t>
            </a:r>
            <a:endParaRPr kumimoji="1" lang="en-US" altLang="zh-CN" dirty="0" smtClean="0"/>
          </a:p>
          <a:p>
            <a:pPr marL="806958" lvl="1" indent="-514350">
              <a:buFont typeface="+mj-ea"/>
              <a:buAutoNum type="arabicPeriod"/>
            </a:pPr>
            <a:r>
              <a:rPr kumimoji="1" lang="zh-CN" altLang="en-US" dirty="0" smtClean="0"/>
              <a:t>向</a:t>
            </a:r>
            <a:r>
              <a:rPr kumimoji="1" lang="en-US" altLang="zh-CN" dirty="0" err="1" smtClean="0"/>
              <a:t>Rs</a:t>
            </a:r>
            <a:r>
              <a:rPr kumimoji="1" lang="zh-CN" altLang="en-US" dirty="0" smtClean="0"/>
              <a:t>注册 （接口：</a:t>
            </a:r>
            <a:r>
              <a:rPr kumimoji="1" lang="en-US" altLang="zh-CN" dirty="0" err="1" smtClean="0"/>
              <a:t>i</a:t>
            </a:r>
            <a:r>
              <a:rPr lang="en-US" altLang="zh-CN" dirty="0" err="1" smtClean="0"/>
              <a:t>nt</a:t>
            </a:r>
            <a:r>
              <a:rPr lang="en-US" altLang="zh-CN" dirty="0" smtClean="0"/>
              <a:t> </a:t>
            </a:r>
            <a:r>
              <a:rPr lang="en-US" altLang="zh-CN" dirty="0" err="1"/>
              <a:t>ObMergeServerService</a:t>
            </a:r>
            <a:r>
              <a:rPr lang="en-US" altLang="zh-CN" dirty="0"/>
              <a:t>::</a:t>
            </a:r>
            <a:r>
              <a:rPr lang="en-US" altLang="zh-CN" b="1" dirty="0" err="1"/>
              <a:t>register_root_server</a:t>
            </a:r>
            <a:r>
              <a:rPr lang="en-US" altLang="zh-CN" dirty="0"/>
              <a:t>()</a:t>
            </a:r>
            <a:r>
              <a:rPr kumimoji="1" lang="zh-CN" altLang="en-US" dirty="0" smtClean="0"/>
              <a:t>）</a:t>
            </a:r>
            <a:endParaRPr kumimoji="1" lang="en-US" altLang="zh-CN" dirty="0" smtClean="0"/>
          </a:p>
          <a:p>
            <a:pPr marL="806958" lvl="1" indent="-514350">
              <a:buFont typeface="+mj-ea"/>
              <a:buAutoNum type="arabicPeriod"/>
            </a:pPr>
            <a:r>
              <a:rPr kumimoji="1" lang="zh-CN" altLang="en-US" dirty="0" smtClean="0"/>
              <a:t>启动一些定时任务和一些多线程</a:t>
            </a:r>
            <a:r>
              <a:rPr kumimoji="1" lang="en-US" altLang="zh-CN" dirty="0"/>
              <a:t/>
            </a:r>
            <a:br>
              <a:rPr kumimoji="1" lang="en-US" altLang="zh-CN" dirty="0"/>
            </a:br>
            <a:r>
              <a:rPr kumimoji="1" lang="zh-CN" altLang="en-US" dirty="0" smtClean="0"/>
              <a:t>如检查租约，监控任务等任务</a:t>
            </a:r>
            <a:r>
              <a:rPr kumimoji="1" lang="en-US" altLang="zh-CN" dirty="0" smtClean="0"/>
              <a:t/>
            </a:r>
            <a:br>
              <a:rPr kumimoji="1" lang="en-US" altLang="zh-CN" dirty="0" smtClean="0"/>
            </a:br>
            <a:endParaRPr kumimoji="1" lang="en-US" altLang="zh-CN" dirty="0" smtClean="0"/>
          </a:p>
          <a:p>
            <a:pPr marL="514350" indent="-514350">
              <a:buFont typeface="+mj-ea"/>
              <a:buAutoNum type="ea1JpnChsDbPeriod" startAt="6"/>
            </a:pPr>
            <a:r>
              <a:rPr kumimoji="1" lang="zh-CN" altLang="en-US" dirty="0" smtClean="0"/>
              <a:t>启动</a:t>
            </a:r>
            <a:r>
              <a:rPr kumimoji="1" lang="en-US" altLang="zh-CN" dirty="0" smtClean="0"/>
              <a:t>SQL_SERVER</a:t>
            </a:r>
            <a:r>
              <a:rPr kumimoji="1" lang="en-US" altLang="zh-CN" dirty="0"/>
              <a:t/>
            </a:r>
            <a:br>
              <a:rPr kumimoji="1" lang="en-US" altLang="zh-CN" dirty="0"/>
            </a:br>
            <a:r>
              <a:rPr kumimoji="1" lang="zh-CN" altLang="en-US" dirty="0" smtClean="0"/>
              <a:t>负责处理</a:t>
            </a:r>
            <a:r>
              <a:rPr kumimoji="1" lang="en-US" altLang="zh-CN" dirty="0" err="1" smtClean="0"/>
              <a:t>mysql</a:t>
            </a:r>
            <a:r>
              <a:rPr kumimoji="1" lang="zh-CN" altLang="en-US" dirty="0" smtClean="0"/>
              <a:t>客户端／</a:t>
            </a:r>
            <a:r>
              <a:rPr kumimoji="1" lang="en-US" altLang="zh-CN" dirty="0" err="1" smtClean="0"/>
              <a:t>jdbc</a:t>
            </a:r>
            <a:r>
              <a:rPr kumimoji="1" lang="zh-CN" altLang="en-US" dirty="0" smtClean="0"/>
              <a:t>／</a:t>
            </a:r>
            <a:r>
              <a:rPr kumimoji="1" lang="en-US" altLang="zh-CN" dirty="0" err="1" smtClean="0"/>
              <a:t>odbc</a:t>
            </a:r>
            <a:r>
              <a:rPr kumimoji="1" lang="zh-CN" altLang="en-US" dirty="0" smtClean="0"/>
              <a:t>等接口发来的请求。包含会话管理器，</a:t>
            </a:r>
            <a:r>
              <a:rPr kumimoji="1" lang="en-US" altLang="zh-CN" dirty="0" err="1" smtClean="0"/>
              <a:t>PrepareStatment</a:t>
            </a:r>
            <a:r>
              <a:rPr kumimoji="1" lang="zh-CN" altLang="en-US" dirty="0" smtClean="0"/>
              <a:t>管理器，命令队列等</a:t>
            </a:r>
            <a:endParaRPr kumimoji="1" lang="en-US" altLang="zh-CN" dirty="0" smtClean="0"/>
          </a:p>
          <a:p>
            <a:pPr marL="514350" indent="-514350">
              <a:buFont typeface="+mj-ea"/>
              <a:buAutoNum type="ea1JpnChsDbPeriod" startAt="6"/>
            </a:pPr>
            <a:r>
              <a:rPr kumimoji="1" lang="zh-CN" altLang="en-US" dirty="0" smtClean="0"/>
              <a:t>阻塞监听</a:t>
            </a:r>
            <a:endParaRPr kumimoji="1" lang="en-US" altLang="zh-CN" dirty="0"/>
          </a:p>
        </p:txBody>
      </p:sp>
    </p:spTree>
    <p:extLst>
      <p:ext uri="{BB962C8B-B14F-4D97-AF65-F5344CB8AC3E}">
        <p14:creationId xmlns:p14="http://schemas.microsoft.com/office/powerpoint/2010/main" val="13831795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词法、语法分析</a:t>
            </a:r>
            <a:endParaRPr kumimoji="1" lang="zh-CN" altLang="en-US" dirty="0"/>
          </a:p>
        </p:txBody>
      </p:sp>
      <p:sp>
        <p:nvSpPr>
          <p:cNvPr id="3" name="内容占位符 2"/>
          <p:cNvSpPr>
            <a:spLocks noGrp="1"/>
          </p:cNvSpPr>
          <p:nvPr>
            <p:ph idx="1"/>
          </p:nvPr>
        </p:nvSpPr>
        <p:spPr/>
        <p:txBody>
          <a:bodyPr/>
          <a:lstStyle/>
          <a:p>
            <a:pPr>
              <a:buFont typeface="Wingdings" charset="2"/>
              <a:buChar char="Ø"/>
            </a:pPr>
            <a:r>
              <a:rPr kumimoji="1" lang="zh-CN" altLang="en-US" dirty="0" smtClean="0"/>
              <a:t> 使用的工具</a:t>
            </a:r>
            <a:endParaRPr kumimoji="1" lang="en-US" altLang="zh-CN" dirty="0" smtClean="0"/>
          </a:p>
          <a:p>
            <a:pPr lvl="1">
              <a:buFont typeface="Wingdings" charset="2"/>
              <a:buChar char="Ø"/>
            </a:pPr>
            <a:r>
              <a:rPr kumimoji="1" lang="zh-CN" altLang="en-US" dirty="0"/>
              <a:t> </a:t>
            </a:r>
            <a:r>
              <a:rPr kumimoji="1" lang="zh-CN" altLang="en-US" dirty="0" smtClean="0"/>
              <a:t> </a:t>
            </a:r>
            <a:r>
              <a:rPr kumimoji="1" lang="en-US" altLang="zh-CN" dirty="0" smtClean="0">
                <a:hlinkClick r:id="rId2"/>
              </a:rPr>
              <a:t>Flex&amp;Bison</a:t>
            </a:r>
            <a:endParaRPr kumimoji="1" lang="en-US" altLang="zh-CN" dirty="0"/>
          </a:p>
          <a:p>
            <a:pPr>
              <a:buFont typeface="Wingdings" charset="2"/>
              <a:buChar char="Ø"/>
            </a:pPr>
            <a:r>
              <a:rPr kumimoji="1" lang="zh-CN" altLang="en-US" dirty="0"/>
              <a:t> </a:t>
            </a:r>
            <a:r>
              <a:rPr kumimoji="1" lang="zh-CN" altLang="en-US" dirty="0" smtClean="0"/>
              <a:t>涉及到的文件</a:t>
            </a:r>
            <a:endParaRPr kumimoji="1" lang="en-US" altLang="zh-CN" dirty="0"/>
          </a:p>
          <a:p>
            <a:pPr lvl="1">
              <a:buFont typeface="Wingdings" charset="2"/>
              <a:buChar char="Ø"/>
            </a:pPr>
            <a:r>
              <a:rPr kumimoji="1" lang="zh-CN" altLang="en-US" dirty="0" smtClean="0"/>
              <a:t> 词法分析文件</a:t>
            </a:r>
            <a:r>
              <a:rPr kumimoji="1" lang="en-US" altLang="zh-CN" dirty="0" smtClean="0"/>
              <a:t> </a:t>
            </a:r>
            <a:r>
              <a:rPr kumimoji="1" lang="en-US" altLang="zh-CN" dirty="0" err="1" smtClean="0"/>
              <a:t>sql_parser.l</a:t>
            </a:r>
            <a:r>
              <a:rPr kumimoji="1" lang="zh-CN" altLang="en-US" dirty="0" smtClean="0"/>
              <a:t> </a:t>
            </a:r>
            <a:endParaRPr kumimoji="1" lang="en-US" altLang="zh-CN" dirty="0" smtClean="0"/>
          </a:p>
          <a:p>
            <a:pPr lvl="1">
              <a:buFont typeface="Wingdings" charset="2"/>
              <a:buChar char="Ø"/>
            </a:pPr>
            <a:r>
              <a:rPr kumimoji="1" lang="zh-CN" altLang="en-US" dirty="0"/>
              <a:t> </a:t>
            </a:r>
            <a:r>
              <a:rPr kumimoji="1" lang="zh-CN" altLang="en-US" dirty="0" smtClean="0"/>
              <a:t>语法分析文件</a:t>
            </a:r>
            <a:r>
              <a:rPr kumimoji="1" lang="en-US" altLang="zh-CN" dirty="0" smtClean="0"/>
              <a:t> </a:t>
            </a:r>
            <a:r>
              <a:rPr kumimoji="1" lang="en-US" altLang="zh-CN" dirty="0" err="1" smtClean="0"/>
              <a:t>sql_parser.y</a:t>
            </a:r>
            <a:endParaRPr kumimoji="1" lang="en-US" altLang="zh-CN" dirty="0" smtClean="0"/>
          </a:p>
          <a:p>
            <a:pPr>
              <a:buFont typeface="Wingdings" charset="2"/>
              <a:buChar char="Ø"/>
            </a:pPr>
            <a:r>
              <a:rPr kumimoji="1" lang="zh-CN" altLang="en-US" dirty="0"/>
              <a:t> </a:t>
            </a:r>
            <a:r>
              <a:rPr kumimoji="1" lang="zh-CN" altLang="en-US" dirty="0" smtClean="0"/>
              <a:t>如何使用</a:t>
            </a:r>
            <a:endParaRPr kumimoji="1" lang="en-US" altLang="zh-CN" dirty="0" smtClean="0"/>
          </a:p>
          <a:p>
            <a:pPr lvl="1">
              <a:buFont typeface="Wingdings" charset="2"/>
              <a:buChar char="Ø"/>
            </a:pPr>
            <a:r>
              <a:rPr kumimoji="1" lang="en-US" altLang="zh-CN" dirty="0"/>
              <a:t> </a:t>
            </a:r>
            <a:r>
              <a:rPr kumimoji="1" lang="en-US" altLang="zh-CN" dirty="0" err="1" smtClean="0"/>
              <a:t>chmod</a:t>
            </a:r>
            <a:r>
              <a:rPr kumimoji="1" lang="en-US" altLang="zh-CN" dirty="0" smtClean="0"/>
              <a:t> </a:t>
            </a:r>
            <a:r>
              <a:rPr kumimoji="1" lang="en-US" altLang="zh-CN" dirty="0" err="1" smtClean="0"/>
              <a:t>u+x</a:t>
            </a:r>
            <a:r>
              <a:rPr kumimoji="1" lang="en-US" altLang="zh-CN" dirty="0" smtClean="0"/>
              <a:t> </a:t>
            </a:r>
            <a:r>
              <a:rPr kumimoji="1" lang="en-US" altLang="zh-CN" dirty="0" err="1" smtClean="0"/>
              <a:t>src</a:t>
            </a:r>
            <a:r>
              <a:rPr kumimoji="1" lang="en-US" altLang="zh-CN" dirty="0" smtClean="0"/>
              <a:t>/</a:t>
            </a:r>
            <a:r>
              <a:rPr kumimoji="1" lang="en-US" altLang="zh-CN" dirty="0" err="1" smtClean="0"/>
              <a:t>sql</a:t>
            </a:r>
            <a:r>
              <a:rPr kumimoji="1" lang="en-US" altLang="zh-CN" dirty="0" smtClean="0"/>
              <a:t>/</a:t>
            </a:r>
            <a:r>
              <a:rPr kumimoji="1" lang="en-US" altLang="zh-CN" dirty="0" err="1" smtClean="0"/>
              <a:t>gen_parser.sh</a:t>
            </a:r>
            <a:endParaRPr kumimoji="1" lang="en-US" altLang="zh-CN" dirty="0" smtClean="0"/>
          </a:p>
          <a:p>
            <a:pPr lvl="1">
              <a:buFont typeface="Wingdings" charset="2"/>
              <a:buChar char="Ø"/>
            </a:pPr>
            <a:r>
              <a:rPr kumimoji="1" lang="en-US" altLang="zh-CN" dirty="0"/>
              <a:t> </a:t>
            </a:r>
            <a:r>
              <a:rPr kumimoji="1" lang="en-US" altLang="zh-CN" dirty="0" err="1" smtClean="0"/>
              <a:t>sh</a:t>
            </a:r>
            <a:r>
              <a:rPr kumimoji="1" lang="en-US" altLang="zh-CN" dirty="0" smtClean="0"/>
              <a:t> </a:t>
            </a:r>
            <a:r>
              <a:rPr kumimoji="1" lang="en-US" altLang="zh-CN" dirty="0" err="1" smtClean="0"/>
              <a:t>src</a:t>
            </a:r>
            <a:r>
              <a:rPr kumimoji="1" lang="en-US" altLang="zh-CN" dirty="0" smtClean="0"/>
              <a:t>/</a:t>
            </a:r>
            <a:r>
              <a:rPr kumimoji="1" lang="en-US" altLang="zh-CN" dirty="0" err="1" smtClean="0"/>
              <a:t>sql</a:t>
            </a:r>
            <a:r>
              <a:rPr kumimoji="1" lang="en-US" altLang="zh-CN" dirty="0" smtClean="0"/>
              <a:t>/</a:t>
            </a:r>
            <a:r>
              <a:rPr kumimoji="1" lang="en-US" altLang="zh-CN" dirty="0" err="1" smtClean="0"/>
              <a:t>gen_parser.sh</a:t>
            </a:r>
            <a:endParaRPr kumimoji="1" lang="en-US" altLang="zh-CN" dirty="0" smtClean="0"/>
          </a:p>
          <a:p>
            <a:endParaRPr kumimoji="1" lang="zh-CN" altLang="en-US" dirty="0"/>
          </a:p>
        </p:txBody>
      </p:sp>
    </p:spTree>
    <p:extLst>
      <p:ext uri="{BB962C8B-B14F-4D97-AF65-F5344CB8AC3E}">
        <p14:creationId xmlns:p14="http://schemas.microsoft.com/office/powerpoint/2010/main" val="1299156623"/>
      </p:ext>
    </p:extLst>
  </p:cSld>
  <p:clrMapOvr>
    <a:masterClrMapping/>
  </p:clrMapOvr>
  <p:timing>
    <p:tnLst>
      <p:par>
        <p:cTn id="1" dur="indefinite" restart="never" nodeType="tmRoot"/>
      </p:par>
    </p:tnLst>
  </p:timing>
</p:sld>
</file>

<file path=ppt/theme/theme1.xml><?xml version="1.0" encoding="utf-8"?>
<a:theme xmlns:a="http://schemas.openxmlformats.org/drawingml/2006/main" name="怀旧">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回顾</Template>
  <TotalTime>5907</TotalTime>
  <Words>1352</Words>
  <Application>Microsoft Office PowerPoint</Application>
  <PresentationFormat>宽屏</PresentationFormat>
  <Paragraphs>186</Paragraphs>
  <Slides>26</Slides>
  <Notes>6</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26</vt:i4>
      </vt:variant>
    </vt:vector>
  </HeadingPairs>
  <TitlesOfParts>
    <vt:vector size="38" baseType="lpstr">
      <vt:lpstr>Arial Unicode MS</vt:lpstr>
      <vt:lpstr>Mangal</vt:lpstr>
      <vt:lpstr>DengXian</vt:lpstr>
      <vt:lpstr>宋体</vt:lpstr>
      <vt:lpstr>Arial</vt:lpstr>
      <vt:lpstr>Calibri</vt:lpstr>
      <vt:lpstr>Calibri Light</vt:lpstr>
      <vt:lpstr>Wingdings</vt:lpstr>
      <vt:lpstr>怀旧</vt:lpstr>
      <vt:lpstr>Visio</vt:lpstr>
      <vt:lpstr>文档</vt:lpstr>
      <vt:lpstr>Adobe Acrobat Document</vt:lpstr>
      <vt:lpstr>Cedar之查询编译</vt:lpstr>
      <vt:lpstr>提纲</vt:lpstr>
      <vt:lpstr>Cedar启动过程</vt:lpstr>
      <vt:lpstr>Cedar启动过程</vt:lpstr>
      <vt:lpstr>定长内存分配方式</vt:lpstr>
      <vt:lpstr>内存分配接口</vt:lpstr>
      <vt:lpstr>Cedar启动过程</vt:lpstr>
      <vt:lpstr>Cedar启动过程</vt:lpstr>
      <vt:lpstr>词法、语法分析</vt:lpstr>
      <vt:lpstr>词法、语法分析</vt:lpstr>
      <vt:lpstr>词法、语法分析</vt:lpstr>
      <vt:lpstr>词法、语法分析</vt:lpstr>
      <vt:lpstr>词法、语法分析</vt:lpstr>
      <vt:lpstr>词法、语法分析</vt:lpstr>
      <vt:lpstr>词法、语法分析</vt:lpstr>
      <vt:lpstr>词法、语法分析</vt:lpstr>
      <vt:lpstr>PowerPoint 演示文稿</vt:lpstr>
      <vt:lpstr>逻辑执行计划</vt:lpstr>
      <vt:lpstr>逻辑执行计划</vt:lpstr>
      <vt:lpstr>逻辑执行计划</vt:lpstr>
      <vt:lpstr>逻辑执行计划</vt:lpstr>
      <vt:lpstr>Question</vt:lpstr>
      <vt:lpstr>物理执行计划</vt:lpstr>
      <vt:lpstr>物理执行计划</vt:lpstr>
      <vt:lpstr>物理执行计划</vt:lpstr>
      <vt:lpstr>实例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Cedar之查询处理</dc:title>
  <dc:creator>fei long</dc:creator>
  <cp:lastModifiedBy>fei long</cp:lastModifiedBy>
  <cp:revision>78</cp:revision>
  <dcterms:created xsi:type="dcterms:W3CDTF">2017-11-03T08:52:40Z</dcterms:created>
  <dcterms:modified xsi:type="dcterms:W3CDTF">2017-11-07T14:39:34Z</dcterms:modified>
</cp:coreProperties>
</file>