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6" r:id="rId11"/>
    <p:sldId id="264" r:id="rId12"/>
    <p:sldId id="266" r:id="rId13"/>
    <p:sldId id="274" r:id="rId14"/>
    <p:sldId id="267" r:id="rId15"/>
    <p:sldId id="271" r:id="rId16"/>
    <p:sldId id="269" r:id="rId17"/>
    <p:sldId id="270" r:id="rId18"/>
    <p:sldId id="268" r:id="rId19"/>
    <p:sldId id="275" r:id="rId20"/>
    <p:sldId id="272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191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B2E77-D64F-4752-A60A-09E8597C3887}" type="datetimeFigureOut">
              <a:rPr lang="zh-CN" altLang="en-US" smtClean="0"/>
              <a:t>17/12/8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8EAA9-3572-496D-8CAE-A9BE8B425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9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EAA9-3572-496D-8CAE-A9BE8B425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0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B1C7-CE25-1249-9C9D-521A90221F49}" type="datetimeFigureOut">
              <a:rPr kumimoji="1" lang="zh-CN" altLang="en-US" smtClean="0"/>
              <a:t>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5893-95EE-9D4D-B7C5-DF3B30BD65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112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B1C7-CE25-1249-9C9D-521A90221F49}" type="datetimeFigureOut">
              <a:rPr kumimoji="1" lang="zh-CN" altLang="en-US" smtClean="0"/>
              <a:t>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5893-95EE-9D4D-B7C5-DF3B30BD65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6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B1C7-CE25-1249-9C9D-521A90221F49}" type="datetimeFigureOut">
              <a:rPr kumimoji="1" lang="zh-CN" altLang="en-US" smtClean="0"/>
              <a:t>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5893-95EE-9D4D-B7C5-DF3B30BD65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36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B1C7-CE25-1249-9C9D-521A90221F49}" type="datetimeFigureOut">
              <a:rPr kumimoji="1" lang="zh-CN" altLang="en-US" smtClean="0"/>
              <a:t>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5893-95EE-9D4D-B7C5-DF3B30BD65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1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B1C7-CE25-1249-9C9D-521A90221F49}" type="datetimeFigureOut">
              <a:rPr kumimoji="1" lang="zh-CN" altLang="en-US" smtClean="0"/>
              <a:t>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5893-95EE-9D4D-B7C5-DF3B30BD65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12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B1C7-CE25-1249-9C9D-521A90221F49}" type="datetimeFigureOut">
              <a:rPr kumimoji="1" lang="zh-CN" altLang="en-US" smtClean="0"/>
              <a:t>17/12/8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5893-95EE-9D4D-B7C5-DF3B30BD65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52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B1C7-CE25-1249-9C9D-521A90221F49}" type="datetimeFigureOut">
              <a:rPr kumimoji="1" lang="zh-CN" altLang="en-US" smtClean="0"/>
              <a:t>17/12/8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5893-95EE-9D4D-B7C5-DF3B30BD65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40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B1C7-CE25-1249-9C9D-521A90221F49}" type="datetimeFigureOut">
              <a:rPr kumimoji="1" lang="zh-CN" altLang="en-US" smtClean="0"/>
              <a:t>17/12/8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5893-95EE-9D4D-B7C5-DF3B30BD65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07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B1C7-CE25-1249-9C9D-521A90221F49}" type="datetimeFigureOut">
              <a:rPr kumimoji="1" lang="zh-CN" altLang="en-US" smtClean="0"/>
              <a:t>17/12/8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5893-95EE-9D4D-B7C5-DF3B30BD65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27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B1C7-CE25-1249-9C9D-521A90221F49}" type="datetimeFigureOut">
              <a:rPr kumimoji="1" lang="zh-CN" altLang="en-US" smtClean="0"/>
              <a:t>17/12/8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5893-95EE-9D4D-B7C5-DF3B30BD65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77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B1C7-CE25-1249-9C9D-521A90221F49}" type="datetimeFigureOut">
              <a:rPr kumimoji="1" lang="zh-CN" altLang="en-US" smtClean="0"/>
              <a:t>17/12/8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5893-95EE-9D4D-B7C5-DF3B30BD65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87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B1C7-CE25-1249-9C9D-521A90221F49}" type="datetimeFigureOut">
              <a:rPr kumimoji="1" lang="zh-CN" altLang="en-US" smtClean="0"/>
              <a:t>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45893-95EE-9D4D-B7C5-DF3B30BD65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4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Column Store Of Cedar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胡爽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01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Row store &amp; Column store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73" y="1417638"/>
            <a:ext cx="4692452" cy="13020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53" y="3285659"/>
            <a:ext cx="5382841" cy="24273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2012" y="2724339"/>
            <a:ext cx="7648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//</a:t>
            </a:r>
            <a:r>
              <a:rPr lang="zh-CN" altLang="zh-CN" sz="1400" dirty="0"/>
              <a:t>数据</a:t>
            </a:r>
            <a:r>
              <a:rPr lang="zh-CN" altLang="zh-CN" sz="1400" dirty="0" smtClean="0"/>
              <a:t>读取，</a:t>
            </a:r>
            <a:r>
              <a:rPr lang="zh-CN" altLang="zh-CN" sz="1400" dirty="0"/>
              <a:t>行式存储通常先将</a:t>
            </a:r>
            <a:r>
              <a:rPr lang="zh-CN" altLang="zh-CN" sz="1400" dirty="0" smtClean="0"/>
              <a:t>一行</a:t>
            </a:r>
            <a:r>
              <a:rPr lang="zh-CN" altLang="zh-CN" sz="1400" dirty="0"/>
              <a:t>数据完全读出，若</a:t>
            </a:r>
            <a:r>
              <a:rPr lang="zh-CN" altLang="zh-CN" sz="1400" dirty="0" smtClean="0"/>
              <a:t>只需几</a:t>
            </a:r>
            <a:r>
              <a:rPr lang="zh-CN" altLang="zh-CN" sz="1400" dirty="0"/>
              <a:t>列数据</a:t>
            </a:r>
            <a:r>
              <a:rPr lang="zh-CN" altLang="zh-CN" sz="1400" dirty="0" smtClean="0"/>
              <a:t>，冗余列在</a:t>
            </a:r>
            <a:r>
              <a:rPr lang="zh-CN" altLang="zh-CN" sz="1400" dirty="0"/>
              <a:t>内存中进行消除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//</a:t>
            </a:r>
            <a:r>
              <a:rPr lang="zh-CN" altLang="zh-CN" sz="1400" dirty="0" smtClean="0"/>
              <a:t>数据写入，</a:t>
            </a:r>
            <a:r>
              <a:rPr lang="zh-CN" altLang="en-US" sz="1400" dirty="0" smtClean="0"/>
              <a:t>写入一行记录</a:t>
            </a:r>
            <a:r>
              <a:rPr lang="zh-CN" altLang="zh-CN" sz="1400" dirty="0" smtClean="0"/>
              <a:t>行式</a:t>
            </a:r>
            <a:r>
              <a:rPr lang="zh-CN" altLang="zh-CN" sz="1400" dirty="0"/>
              <a:t>存储一般只需一</a:t>
            </a:r>
            <a:r>
              <a:rPr lang="zh-CN" altLang="zh-CN" sz="1400" dirty="0" smtClean="0"/>
              <a:t>次磁盘</a:t>
            </a:r>
            <a:r>
              <a:rPr lang="zh-CN" altLang="zh-CN" sz="1400" dirty="0"/>
              <a:t>定位就可移到相应行的</a:t>
            </a:r>
            <a:r>
              <a:rPr lang="zh-CN" altLang="zh-CN" sz="1400" dirty="0" smtClean="0"/>
              <a:t>位置</a:t>
            </a:r>
            <a:r>
              <a:rPr lang="zh-CN" altLang="en-US" sz="1400" dirty="0"/>
              <a:t>写入</a:t>
            </a:r>
            <a:r>
              <a:rPr lang="zh-CN" altLang="zh-CN" sz="1400" dirty="0" smtClean="0"/>
              <a:t>。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809624" y="5710950"/>
            <a:ext cx="77009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j-lt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latin typeface="+mj-lt"/>
                <a:cs typeface="Times New Roman" panose="02020603050405020304" pitchFamily="18" charset="0"/>
              </a:rPr>
              <a:t>数据读取，</a:t>
            </a:r>
            <a:r>
              <a:rPr lang="zh-CN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列式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存储可将请求所需的对应列直接读出，内存中不存在冗余列的</a:t>
            </a:r>
            <a:r>
              <a:rPr lang="zh-CN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现象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+mj-lt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数据写入，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在列式存储中</a:t>
            </a:r>
            <a:r>
              <a:rPr lang="zh-CN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，一行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记录的各个属性列不是连续分布的</a:t>
            </a:r>
            <a:r>
              <a:rPr lang="zh-CN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，数据写入需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多次磁盘定位以把请求数据的各个属性值追加到对应列的末尾处。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871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Row Store Of Cedar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SSTable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8117"/>
            <a:ext cx="8266946" cy="39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Column Store Of Cedar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Parquet</a:t>
            </a:r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Apache </a:t>
            </a:r>
            <a:r>
              <a:rPr lang="en-US" altLang="zh-CN" sz="2000" dirty="0"/>
              <a:t>Parquet</a:t>
            </a:r>
            <a:r>
              <a:rPr lang="zh-CN" altLang="zh-CN" sz="2000" dirty="0"/>
              <a:t>是</a:t>
            </a:r>
            <a:r>
              <a:rPr lang="en-US" altLang="zh-CN" sz="2000" dirty="0" err="1"/>
              <a:t>Hadoop</a:t>
            </a:r>
            <a:r>
              <a:rPr lang="zh-CN" altLang="zh-CN" sz="2000" dirty="0"/>
              <a:t>生态圈中一种新型列式存储格式，它可以兼容</a:t>
            </a:r>
            <a:r>
              <a:rPr lang="en-US" altLang="zh-CN" sz="2000" dirty="0" err="1"/>
              <a:t>Hadoop</a:t>
            </a:r>
            <a:r>
              <a:rPr lang="zh-CN" altLang="zh-CN" sz="2000" dirty="0"/>
              <a:t>生态圈中大多数计算框架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Hadoop</a:t>
            </a:r>
            <a:r>
              <a:rPr lang="zh-CN" altLang="zh-CN" sz="2000" dirty="0"/>
              <a:t>、</a:t>
            </a:r>
            <a:r>
              <a:rPr lang="en-US" altLang="zh-CN" sz="2000" dirty="0"/>
              <a:t>Spark</a:t>
            </a:r>
            <a:r>
              <a:rPr lang="zh-CN" altLang="zh-CN" sz="2000" dirty="0"/>
              <a:t>等</a:t>
            </a:r>
            <a:r>
              <a:rPr lang="en-US" altLang="zh-CN" sz="2000" dirty="0"/>
              <a:t>)</a:t>
            </a:r>
            <a:r>
              <a:rPr lang="zh-CN" altLang="zh-CN" sz="2000" dirty="0"/>
              <a:t>，被多种查询引擎支持（</a:t>
            </a:r>
            <a:r>
              <a:rPr lang="en-US" altLang="zh-CN" sz="2000" dirty="0"/>
              <a:t>Hive</a:t>
            </a:r>
            <a:r>
              <a:rPr lang="zh-CN" altLang="zh-CN" sz="2000" dirty="0"/>
              <a:t>、</a:t>
            </a:r>
            <a:r>
              <a:rPr lang="en-US" altLang="zh-CN" sz="2000" dirty="0" smtClean="0"/>
              <a:t>Impala</a:t>
            </a:r>
            <a:r>
              <a:rPr lang="zh-CN" altLang="zh-CN" sz="2000" dirty="0" smtClean="0"/>
              <a:t>等</a:t>
            </a:r>
            <a:r>
              <a:rPr lang="zh-CN" altLang="zh-CN" sz="2000" dirty="0"/>
              <a:t>），并且它是语言和平台无关的。</a:t>
            </a:r>
            <a:r>
              <a:rPr lang="en-US" altLang="zh-CN" sz="2000" dirty="0"/>
              <a:t>Parquet</a:t>
            </a:r>
            <a:r>
              <a:rPr lang="zh-CN" altLang="zh-CN" sz="2000" dirty="0"/>
              <a:t>最初是由</a:t>
            </a:r>
            <a:r>
              <a:rPr lang="en-US" altLang="zh-CN" sz="2000" dirty="0"/>
              <a:t>Twitter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Cloudera</a:t>
            </a:r>
            <a:r>
              <a:rPr lang="en-US" altLang="zh-CN" sz="2000" dirty="0"/>
              <a:t>(</a:t>
            </a:r>
            <a:r>
              <a:rPr lang="zh-CN" altLang="zh-CN" sz="2000" dirty="0"/>
              <a:t>由于</a:t>
            </a:r>
            <a:r>
              <a:rPr lang="en-US" altLang="zh-CN" sz="2000" dirty="0"/>
              <a:t>Impala</a:t>
            </a:r>
            <a:r>
              <a:rPr lang="zh-CN" altLang="zh-CN" sz="2000" dirty="0"/>
              <a:t>的缘故</a:t>
            </a:r>
            <a:r>
              <a:rPr lang="en-US" altLang="zh-CN" sz="2000" dirty="0"/>
              <a:t>)</a:t>
            </a:r>
            <a:r>
              <a:rPr lang="zh-CN" altLang="zh-CN" sz="2000" dirty="0"/>
              <a:t>合作开发完成并开源，</a:t>
            </a:r>
            <a:r>
              <a:rPr lang="en-US" altLang="zh-CN" sz="2000" dirty="0"/>
              <a:t>2015</a:t>
            </a:r>
            <a:r>
              <a:rPr lang="zh-CN" altLang="zh-CN" sz="2000" dirty="0"/>
              <a:t>年</a:t>
            </a:r>
            <a:r>
              <a:rPr lang="en-US" altLang="zh-CN" sz="2000" dirty="0"/>
              <a:t>5</a:t>
            </a:r>
            <a:r>
              <a:rPr lang="zh-CN" altLang="zh-CN" sz="2000" dirty="0"/>
              <a:t>月从</a:t>
            </a:r>
            <a:r>
              <a:rPr lang="en-US" altLang="zh-CN" sz="2000" dirty="0"/>
              <a:t>Apache</a:t>
            </a:r>
            <a:r>
              <a:rPr lang="zh-CN" altLang="zh-CN" sz="2000" dirty="0"/>
              <a:t>的孵化器里毕业成为</a:t>
            </a:r>
            <a:r>
              <a:rPr lang="en-US" altLang="zh-CN" sz="2000" dirty="0"/>
              <a:t>Apache</a:t>
            </a:r>
            <a:r>
              <a:rPr lang="zh-CN" altLang="zh-CN" sz="2000" dirty="0"/>
              <a:t>顶级项目，最新的版本是</a:t>
            </a:r>
            <a:r>
              <a:rPr lang="en-US" altLang="zh-CN" sz="2000" dirty="0"/>
              <a:t>1.8.1</a:t>
            </a:r>
            <a:r>
              <a:rPr lang="zh-CN" altLang="zh-CN" sz="2000" dirty="0"/>
              <a:t>。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575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Column Store Of Cedar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Parquet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64" y="1896290"/>
            <a:ext cx="5325218" cy="41534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1116" y="2249481"/>
            <a:ext cx="255814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row group</a:t>
            </a:r>
            <a:r>
              <a:rPr lang="en-US" altLang="zh-CN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  <a:r>
              <a:rPr lang="zh-CN" altLang="en-US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所有数据被水平切分成</a:t>
            </a:r>
            <a:r>
              <a:rPr lang="en-US" altLang="zh-CN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row groups, </a:t>
            </a:r>
            <a:r>
              <a:rPr lang="zh-CN" altLang="en-US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一个</a:t>
            </a:r>
            <a:r>
              <a:rPr lang="en-US" altLang="zh-CN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row 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group</a:t>
            </a:r>
            <a:r>
              <a:rPr lang="zh-CN" altLang="en-US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包含对应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的区间内的所有列的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column chunk</a:t>
            </a:r>
            <a:r>
              <a:rPr lang="zh-CN" altLang="en-US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。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 Row group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是数据读写时候的缓存</a:t>
            </a:r>
            <a:r>
              <a:rPr lang="zh-CN" altLang="en-US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单元。</a:t>
            </a:r>
            <a:endParaRPr lang="en-US" altLang="zh-CN" sz="12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altLang="zh-CN" sz="12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sz="1400" b="1" dirty="0" smtClean="0"/>
              <a:t>column chunk</a:t>
            </a:r>
            <a:r>
              <a:rPr lang="zh-CN" altLang="en-US" sz="1200" dirty="0" smtClean="0"/>
              <a:t>：负责</a:t>
            </a:r>
            <a:r>
              <a:rPr lang="zh-CN" altLang="en-US" sz="1200" dirty="0"/>
              <a:t>存储某一列的数据</a:t>
            </a:r>
            <a:r>
              <a:rPr lang="zh-CN" altLang="en-US" sz="1200" dirty="0" smtClean="0"/>
              <a:t>，包含这</a:t>
            </a:r>
            <a:r>
              <a:rPr lang="zh-CN" altLang="en-US" sz="1200" dirty="0"/>
              <a:t>一列的</a:t>
            </a:r>
            <a:r>
              <a:rPr lang="en-US" altLang="zh-CN" sz="1200" dirty="0"/>
              <a:t>Repetition levels, Definition levels</a:t>
            </a:r>
            <a:r>
              <a:rPr lang="zh-CN" altLang="en-US" sz="1200" dirty="0"/>
              <a:t>和</a:t>
            </a:r>
            <a:r>
              <a:rPr lang="en-US" altLang="zh-CN" sz="1200" dirty="0" smtClean="0"/>
              <a:t>values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sz="14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page</a:t>
            </a:r>
            <a:r>
              <a:rPr lang="en-US" altLang="zh-CN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  <a:r>
              <a:rPr lang="zh-CN" altLang="en-US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压缩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和编码的单元，对数据模型来说是透明的</a:t>
            </a:r>
            <a:r>
              <a:rPr lang="zh-CN" altLang="en-US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。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一个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column chunk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是</a:t>
            </a:r>
            <a:r>
              <a:rPr lang="zh-CN" altLang="en-US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由</a:t>
            </a:r>
            <a:r>
              <a:rPr lang="en-US" altLang="zh-CN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page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组成的</a:t>
            </a:r>
            <a:r>
              <a:rPr lang="zh-CN" altLang="en-US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。</a:t>
            </a:r>
            <a:endParaRPr lang="en-US" altLang="zh-CN" sz="12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altLang="zh-CN" sz="12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Helvetica" panose="020B0604020202020204" pitchFamily="34" charset="0"/>
              </a:rPr>
              <a:t>f</a:t>
            </a:r>
            <a:r>
              <a:rPr lang="en-US" altLang="zh-CN" sz="14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ooter</a:t>
            </a:r>
            <a:r>
              <a:rPr lang="zh-CN" altLang="en-US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：作为一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个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Parquet</a:t>
            </a:r>
            <a:r>
              <a:rPr lang="zh-CN" altLang="en-US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文件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结尾</a:t>
            </a:r>
            <a:r>
              <a:rPr lang="zh-CN" altLang="en-US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存储了文件的元数据信息和统计信息</a:t>
            </a:r>
            <a:r>
              <a:rPr lang="zh-CN" altLang="en-US" sz="1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。</a:t>
            </a:r>
            <a:endParaRPr lang="en-US" altLang="zh-CN" sz="12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505" y="2542533"/>
            <a:ext cx="229050" cy="272161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78" y="2694933"/>
            <a:ext cx="102933" cy="17532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634" y="2917420"/>
            <a:ext cx="61975" cy="105561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492170" y="3268988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rgbClr val="000000"/>
                </a:solidFill>
                <a:latin typeface="Helvetica" panose="020B0604020202020204" pitchFamily="34" charset="0"/>
              </a:rPr>
              <a:t>page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145928" y="3175528"/>
            <a:ext cx="55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Column</a:t>
            </a:r>
          </a:p>
          <a:p>
            <a:r>
              <a:rPr lang="en-US" altLang="zh-CN" sz="800" b="1" dirty="0" smtClean="0"/>
              <a:t> </a:t>
            </a:r>
            <a:r>
              <a:rPr lang="en-US" altLang="zh-CN" sz="800" b="1" dirty="0"/>
              <a:t>chunk</a:t>
            </a:r>
            <a:endParaRPr lang="zh-CN" altLang="en-US" sz="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763014" y="3175528"/>
            <a:ext cx="49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0000"/>
                </a:solidFill>
                <a:latin typeface="Helvetica" panose="020B0604020202020204" pitchFamily="34" charset="0"/>
              </a:rPr>
              <a:t>r</a:t>
            </a:r>
            <a:r>
              <a:rPr lang="en-US" altLang="zh-CN" sz="8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ow</a:t>
            </a:r>
          </a:p>
          <a:p>
            <a:r>
              <a:rPr lang="en-US" altLang="zh-CN" sz="8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group </a:t>
            </a:r>
          </a:p>
        </p:txBody>
      </p:sp>
    </p:spTree>
    <p:extLst>
      <p:ext uri="{BB962C8B-B14F-4D97-AF65-F5344CB8AC3E}">
        <p14:creationId xmlns:p14="http://schemas.microsoft.com/office/powerpoint/2010/main" val="87350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混合存储的</a:t>
            </a:r>
            <a:r>
              <a:rPr kumimoji="1" lang="en-US" altLang="zh-CN" dirty="0" smtClean="0"/>
              <a:t>Cedar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493" y="1632381"/>
            <a:ext cx="6547013" cy="44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4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通过</a:t>
            </a:r>
            <a:r>
              <a:rPr kumimoji="1" lang="en-US" altLang="zh-CN" sz="2800" dirty="0" smtClean="0"/>
              <a:t>create </a:t>
            </a:r>
            <a:r>
              <a:rPr kumimoji="1" lang="en-US" altLang="zh-CN" sz="2800" dirty="0" err="1" smtClean="0"/>
              <a:t>parquet_table</a:t>
            </a:r>
            <a:r>
              <a:rPr kumimoji="1" lang="en-US" altLang="zh-CN" sz="2800" dirty="0" smtClean="0"/>
              <a:t> t(col1 val1,</a:t>
            </a:r>
            <a:r>
              <a:rPr kumimoji="1" lang="mr-IN" altLang="zh-CN" sz="2800" dirty="0" smtClean="0"/>
              <a:t>……</a:t>
            </a:r>
            <a:r>
              <a:rPr kumimoji="1" lang="en-US" altLang="zh-CN" sz="2800" dirty="0" smtClean="0"/>
              <a:t>);</a:t>
            </a:r>
            <a:r>
              <a:rPr kumimoji="1" lang="zh-CN" altLang="en-US" sz="2800" dirty="0" smtClean="0"/>
              <a:t>创建指定的列式表格。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对该表格进行写操作时，现将数据写到</a:t>
            </a:r>
            <a:r>
              <a:rPr kumimoji="1" lang="en-US" altLang="zh-CN" sz="2800" dirty="0" smtClean="0"/>
              <a:t>ups</a:t>
            </a:r>
            <a:r>
              <a:rPr kumimoji="1" lang="zh-CN" altLang="en-US" sz="2800" dirty="0" smtClean="0"/>
              <a:t>上，此时仍然是行式的存储</a:t>
            </a:r>
            <a:r>
              <a:rPr kumimoji="1" lang="en-US" altLang="zh-CN" sz="2800" dirty="0" err="1" smtClean="0"/>
              <a:t>sstable</a:t>
            </a:r>
            <a:r>
              <a:rPr kumimoji="1" lang="zh-CN" altLang="en-US" sz="2800" dirty="0" smtClean="0"/>
              <a:t>；待合并后，在</a:t>
            </a:r>
            <a:r>
              <a:rPr kumimoji="1" lang="en-US" altLang="zh-CN" sz="2800" dirty="0" err="1" smtClean="0"/>
              <a:t>cs</a:t>
            </a:r>
            <a:r>
              <a:rPr kumimoji="1" lang="zh-CN" altLang="en-US" sz="2800" dirty="0" smtClean="0"/>
              <a:t>上分别存储</a:t>
            </a:r>
            <a:r>
              <a:rPr kumimoji="1" lang="en-US" altLang="zh-CN" sz="2800" dirty="0" err="1" smtClean="0"/>
              <a:t>sstable</a:t>
            </a:r>
            <a:r>
              <a:rPr kumimoji="1" lang="zh-CN" altLang="en-US" sz="2800" dirty="0" smtClean="0"/>
              <a:t>与</a:t>
            </a:r>
            <a:r>
              <a:rPr kumimoji="1" lang="en-US" altLang="zh-CN" sz="2800" dirty="0" smtClean="0"/>
              <a:t>parquet</a:t>
            </a:r>
            <a:r>
              <a:rPr kumimoji="1" lang="zh-CN" altLang="en-US" sz="2800" dirty="0" smtClean="0"/>
              <a:t>两种格式。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对表格进行读操作时，从</a:t>
            </a:r>
            <a:r>
              <a:rPr kumimoji="1" lang="en-US" altLang="zh-CN" sz="2800" dirty="0" err="1" smtClean="0"/>
              <a:t>cs</a:t>
            </a:r>
            <a:r>
              <a:rPr kumimoji="1" lang="zh-CN" altLang="en-US" sz="2800" dirty="0" smtClean="0"/>
              <a:t>上拉取</a:t>
            </a:r>
            <a:r>
              <a:rPr kumimoji="1" lang="en-US" altLang="zh-CN" sz="2800" dirty="0" smtClean="0"/>
              <a:t>parquet</a:t>
            </a:r>
            <a:r>
              <a:rPr kumimoji="1" lang="zh-CN" altLang="en-US" sz="2800" dirty="0" smtClean="0"/>
              <a:t>相关列与</a:t>
            </a:r>
            <a:r>
              <a:rPr kumimoji="1" lang="en-US" altLang="zh-CN" sz="2800" dirty="0" smtClean="0"/>
              <a:t>ups</a:t>
            </a:r>
            <a:r>
              <a:rPr kumimoji="1" lang="zh-CN" altLang="en-US" sz="2800" dirty="0" smtClean="0"/>
              <a:t>上的行数据合并后返回结果。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929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新的读取流程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47" y="1417638"/>
            <a:ext cx="7293541" cy="495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8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新的写入流程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346" y="1765432"/>
            <a:ext cx="5825307" cy="40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2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新的合并流程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12" y="1236333"/>
            <a:ext cx="6451576" cy="438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新的合并流程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37" y="1979858"/>
            <a:ext cx="7596826" cy="30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 </a:t>
            </a:r>
            <a:r>
              <a:rPr kumimoji="1" lang="zh-CN" altLang="en-US" dirty="0" smtClean="0"/>
              <a:t>背景与驱动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34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大数据时代下，</a:t>
            </a:r>
            <a:r>
              <a:rPr lang="zh-CN" altLang="zh-CN" sz="2400" dirty="0" smtClean="0"/>
              <a:t>许多领域数据分析以及</a:t>
            </a:r>
            <a:r>
              <a:rPr lang="zh-CN" altLang="zh-CN" sz="2400" dirty="0"/>
              <a:t>金融行业实时交易数据的处理，都需要解决由</a:t>
            </a:r>
            <a:r>
              <a:rPr lang="en-US" altLang="zh-CN" sz="2400" dirty="0"/>
              <a:t>TB</a:t>
            </a:r>
            <a:r>
              <a:rPr lang="zh-CN" altLang="zh-CN" sz="2400" dirty="0"/>
              <a:t>甚至</a:t>
            </a:r>
            <a:r>
              <a:rPr lang="en-US" altLang="zh-CN" sz="2400" dirty="0"/>
              <a:t>PB</a:t>
            </a:r>
            <a:r>
              <a:rPr lang="zh-CN" altLang="zh-CN" sz="2400" dirty="0"/>
              <a:t>级别的数据规模，对存储管理和数据处理系统提出了更高的需求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endParaRPr lang="zh-CN" altLang="zh-CN" sz="2400" dirty="0"/>
          </a:p>
          <a:p>
            <a:pPr lvl="0"/>
            <a:r>
              <a:rPr lang="zh-CN" altLang="zh-CN" dirty="0"/>
              <a:t>支持面向</a:t>
            </a:r>
            <a:r>
              <a:rPr lang="en-US" altLang="zh-CN" dirty="0"/>
              <a:t>OLTP</a:t>
            </a:r>
            <a:r>
              <a:rPr lang="zh-CN" altLang="zh-CN" dirty="0"/>
              <a:t>的高性能，低延迟，高并发</a:t>
            </a:r>
            <a:r>
              <a:rPr lang="zh-CN" altLang="zh-CN" dirty="0" smtClean="0"/>
              <a:t>的事务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  <a:p>
            <a:pPr lvl="0"/>
            <a:r>
              <a:rPr lang="zh-CN" altLang="zh-CN" dirty="0"/>
              <a:t>支持面向</a:t>
            </a:r>
            <a:r>
              <a:rPr lang="en-US" altLang="zh-CN" dirty="0"/>
              <a:t>OLAP</a:t>
            </a:r>
            <a:r>
              <a:rPr lang="zh-CN" altLang="zh-CN" dirty="0"/>
              <a:t>的大数据挖掘与分析</a:t>
            </a:r>
            <a:r>
              <a:rPr lang="zh-CN" altLang="zh-CN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12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UPS</a:t>
            </a:r>
            <a:r>
              <a:rPr kumimoji="1" lang="zh-CN" altLang="en-US" dirty="0" smtClean="0"/>
              <a:t>实时响应高并发、跨行跨表的</a:t>
            </a:r>
            <a:r>
              <a:rPr kumimoji="1" lang="en-US" altLang="zh-CN" dirty="0" smtClean="0"/>
              <a:t>ACID</a:t>
            </a:r>
            <a:r>
              <a:rPr kumimoji="1" lang="zh-CN" altLang="en-US" dirty="0" smtClean="0"/>
              <a:t>事务。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MS</a:t>
            </a:r>
            <a:r>
              <a:rPr kumimoji="1" lang="zh-CN" altLang="en-US" dirty="0" smtClean="0"/>
              <a:t>能进行复杂查询。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Parquet</a:t>
            </a:r>
            <a:r>
              <a:rPr kumimoji="1" lang="zh-CN" altLang="en-US" dirty="0" smtClean="0"/>
              <a:t>列式存储格式与其他系统存储兼容，可以通过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等平台进行二次数据挖掘。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46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面向列存的缓存优化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数据的并发读取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查询算子的优化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数据分区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51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OLTP</a:t>
            </a:r>
            <a:r>
              <a:rPr lang="zh-CN" altLang="zh-CN" sz="2400" dirty="0"/>
              <a:t>和</a:t>
            </a:r>
            <a:r>
              <a:rPr lang="en-US" altLang="zh-CN" sz="2400" dirty="0"/>
              <a:t>OLAP</a:t>
            </a:r>
            <a:r>
              <a:rPr lang="zh-CN" altLang="zh-CN" sz="2400" dirty="0"/>
              <a:t>工作负载由不同架构的两个系统（用于</a:t>
            </a:r>
            <a:r>
              <a:rPr lang="en-US" altLang="zh-CN" sz="2400" dirty="0"/>
              <a:t>OLTP</a:t>
            </a:r>
            <a:r>
              <a:rPr lang="zh-CN" altLang="zh-CN" sz="2400" dirty="0"/>
              <a:t>的</a:t>
            </a:r>
            <a:r>
              <a:rPr lang="en-US" altLang="zh-CN" sz="2400" dirty="0"/>
              <a:t>RDBMS</a:t>
            </a:r>
            <a:r>
              <a:rPr lang="zh-CN" altLang="zh-CN" sz="2400" dirty="0"/>
              <a:t>和用于</a:t>
            </a:r>
            <a:r>
              <a:rPr lang="en-US" altLang="zh-CN" sz="2400" dirty="0"/>
              <a:t>OLAP</a:t>
            </a:r>
            <a:r>
              <a:rPr lang="zh-CN" altLang="zh-CN" sz="2400" dirty="0"/>
              <a:t>的数据仓库系统）分别处理的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OLTP</a:t>
            </a:r>
            <a:r>
              <a:rPr lang="zh-CN" altLang="zh-CN" sz="2400" dirty="0"/>
              <a:t>的存储</a:t>
            </a:r>
            <a:r>
              <a:rPr lang="zh-CN" altLang="zh-CN" sz="2400" dirty="0" smtClean="0"/>
              <a:t>结构</a:t>
            </a:r>
            <a:r>
              <a:rPr lang="zh-CN" altLang="en-US" sz="2400" dirty="0" smtClean="0"/>
              <a:t>主要</a:t>
            </a:r>
            <a:r>
              <a:rPr lang="zh-CN" altLang="zh-CN" sz="2400" dirty="0" smtClean="0"/>
              <a:t>以</a:t>
            </a:r>
            <a:r>
              <a:rPr lang="zh-CN" altLang="zh-CN" sz="2400" dirty="0"/>
              <a:t>行存为主，高效地支持事务处理，而对于复杂查询具有局限性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DB2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OLAP</a:t>
            </a:r>
            <a:r>
              <a:rPr lang="zh-CN" altLang="zh-CN" sz="2400" dirty="0" smtClean="0"/>
              <a:t>系统</a:t>
            </a:r>
            <a:r>
              <a:rPr lang="zh-CN" altLang="en-US" sz="2400" dirty="0" smtClean="0"/>
              <a:t>越来越多</a:t>
            </a:r>
            <a:r>
              <a:rPr lang="zh-CN" altLang="zh-CN" sz="2400" dirty="0" smtClean="0"/>
              <a:t>使用列存进行分析，</a:t>
            </a:r>
            <a:r>
              <a:rPr lang="zh-CN" altLang="zh-CN" sz="2400" dirty="0"/>
              <a:t>但事务处理性能较差</a:t>
            </a:r>
            <a:r>
              <a:rPr lang="zh-CN" altLang="zh-CN" sz="2400" dirty="0" smtClean="0"/>
              <a:t>。批处理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ETL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导致了一些</a:t>
            </a:r>
            <a:r>
              <a:rPr lang="zh-CN" altLang="zh-CN" sz="2400" dirty="0"/>
              <a:t>局限性，</a:t>
            </a:r>
            <a:r>
              <a:rPr lang="zh-CN" altLang="zh-CN" sz="2400" dirty="0" smtClean="0"/>
              <a:t>如数据新鲜度</a:t>
            </a:r>
            <a:r>
              <a:rPr lang="zh-CN" altLang="zh-CN" sz="2400" dirty="0"/>
              <a:t>不足，数据存储冗余和高维护成本。</a:t>
            </a:r>
            <a:r>
              <a:rPr lang="zh-CN" altLang="zh-CN" sz="2400" dirty="0" smtClean="0">
                <a:effectLst/>
              </a:rPr>
              <a:t> </a:t>
            </a:r>
            <a:r>
              <a:rPr lang="zh-CN" altLang="en-US" sz="2400" dirty="0" smtClean="0">
                <a:effectLst/>
              </a:rPr>
              <a:t>如</a:t>
            </a:r>
            <a:r>
              <a:rPr lang="en-US" altLang="zh-CN" sz="2400" dirty="0" err="1" smtClean="0">
                <a:effectLst/>
              </a:rPr>
              <a:t>Hadoop+HB</a:t>
            </a:r>
            <a:r>
              <a:rPr lang="en-US" altLang="zh-CN" sz="2400" dirty="0" err="1" smtClean="0"/>
              <a:t>ase</a:t>
            </a:r>
            <a:r>
              <a:rPr lang="en-US" altLang="zh-CN" sz="2400" dirty="0" smtClean="0"/>
              <a:t>,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Greenplum</a:t>
            </a:r>
            <a:r>
              <a:rPr lang="zh-CN" altLang="zh-CN" sz="2400" dirty="0"/>
              <a:t> 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impala</a:t>
            </a:r>
            <a:r>
              <a:rPr lang="zh-CN" altLang="zh-CN" sz="2400" dirty="0"/>
              <a:t> </a:t>
            </a:r>
            <a:r>
              <a:rPr lang="zh-CN" altLang="en-US" sz="2400" dirty="0" smtClean="0"/>
              <a:t>等。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709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	</a:t>
            </a:r>
          </a:p>
          <a:p>
            <a:pPr marL="0" indent="0">
              <a:buNone/>
            </a:pPr>
            <a:r>
              <a:rPr lang="en-US" altLang="zh-CN" dirty="0" smtClean="0"/>
              <a:t>	   </a:t>
            </a:r>
            <a:r>
              <a:rPr lang="zh-CN" altLang="zh-CN" dirty="0" smtClean="0"/>
              <a:t>构</a:t>
            </a:r>
            <a:r>
              <a:rPr lang="zh-CN" altLang="zh-CN" dirty="0"/>
              <a:t>建高并发，低延迟事务性能，</a:t>
            </a:r>
            <a:r>
              <a:rPr lang="zh-CN" altLang="zh-CN" dirty="0" smtClean="0"/>
              <a:t>并且</a:t>
            </a:r>
            <a:r>
              <a:rPr lang="zh-CN" altLang="en-US" dirty="0" smtClean="0"/>
              <a:t>又</a:t>
            </a:r>
            <a:r>
              <a:rPr lang="zh-CN" altLang="zh-CN" dirty="0" smtClean="0"/>
              <a:t>能够支持复杂查询</a:t>
            </a:r>
            <a:r>
              <a:rPr lang="zh-CN" altLang="zh-CN" dirty="0"/>
              <a:t>，数据分析的系统成为迫切需</a:t>
            </a:r>
            <a:r>
              <a:rPr lang="zh-CN" altLang="zh-CN" dirty="0" smtClean="0"/>
              <a:t>求</a:t>
            </a:r>
            <a:r>
              <a:rPr lang="zh-CN" altLang="zh-CN" dirty="0"/>
              <a:t>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87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HybridDB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MySQL </a:t>
            </a:r>
            <a:r>
              <a:rPr lang="zh-CN" altLang="zh-CN" sz="2400" dirty="0" smtClean="0"/>
              <a:t>加入了计算存储分离与行列混合存储等技术</a:t>
            </a:r>
            <a:r>
              <a:rPr lang="zh-CN" altLang="en-US" sz="2400" dirty="0" smtClean="0"/>
              <a:t>。但</a:t>
            </a:r>
            <a:r>
              <a:rPr lang="zh-CN" altLang="zh-CN" sz="2400" dirty="0" smtClean="0"/>
              <a:t>不适合</a:t>
            </a:r>
            <a:r>
              <a:rPr lang="zh-CN" altLang="zh-CN" sz="2400" dirty="0"/>
              <a:t>小数量的</a:t>
            </a:r>
            <a:r>
              <a:rPr lang="en-US" altLang="zh-CN" sz="2400" dirty="0" err="1"/>
              <a:t>sql</a:t>
            </a:r>
            <a:r>
              <a:rPr lang="zh-CN" altLang="zh-CN" sz="2400" dirty="0"/>
              <a:t>查询与更新（通过中间表实现的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dirty="0"/>
              <a:t>SAP </a:t>
            </a:r>
            <a:r>
              <a:rPr lang="en-US" altLang="zh-CN" dirty="0" smtClean="0"/>
              <a:t>HANA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混合存储，对列存进行了优化，</a:t>
            </a:r>
            <a:r>
              <a:rPr lang="zh-CN" altLang="zh-CN" sz="2400" dirty="0" smtClean="0"/>
              <a:t>通过支持列式内存格式来处理</a:t>
            </a:r>
            <a:r>
              <a:rPr lang="en-US" altLang="zh-CN" sz="2400" dirty="0" smtClean="0"/>
              <a:t>OLAP</a:t>
            </a:r>
            <a:r>
              <a:rPr lang="zh-CN" altLang="zh-CN" sz="2400" dirty="0" smtClean="0"/>
              <a:t>工作负载；</a:t>
            </a:r>
            <a:endParaRPr lang="en-US" altLang="zh-CN" sz="2400" dirty="0" smtClean="0"/>
          </a:p>
          <a:p>
            <a:r>
              <a:rPr lang="en-US" altLang="zh-CN" dirty="0" err="1" smtClean="0"/>
              <a:t>HyPer</a:t>
            </a:r>
            <a:r>
              <a:rPr lang="en-US" altLang="zh-CN" dirty="0" smtClean="0"/>
              <a:t> </a:t>
            </a:r>
            <a:r>
              <a:rPr lang="zh-CN" altLang="zh-CN" sz="2400" dirty="0" smtClean="0"/>
              <a:t>混合存储；</a:t>
            </a:r>
            <a:r>
              <a:rPr lang="zh-CN" altLang="en-US" sz="2400" dirty="0" smtClean="0"/>
              <a:t>使</a:t>
            </a:r>
            <a:r>
              <a:rPr lang="zh-CN" altLang="zh-CN" sz="2400" dirty="0" smtClean="0"/>
              <a:t>用</a:t>
            </a:r>
            <a:r>
              <a:rPr lang="en-US" altLang="zh-CN" sz="2400" dirty="0"/>
              <a:t>copy-on-write</a:t>
            </a:r>
            <a:r>
              <a:rPr lang="zh-CN" altLang="zh-CN" sz="2400" dirty="0"/>
              <a:t>机制创建一个虚拟</a:t>
            </a:r>
            <a:r>
              <a:rPr lang="zh-CN" altLang="zh-CN" sz="2400" dirty="0" smtClean="0"/>
              <a:t>内存</a:t>
            </a:r>
            <a:r>
              <a:rPr lang="en-US" altLang="zh-CN" sz="2400" dirty="0" smtClean="0"/>
              <a:t>snapshot</a:t>
            </a:r>
            <a:r>
              <a:rPr lang="zh-CN" altLang="zh-CN" sz="2400" dirty="0"/>
              <a:t>来进行</a:t>
            </a:r>
            <a:r>
              <a:rPr lang="en-US" altLang="zh-CN" sz="2400" dirty="0"/>
              <a:t>OLAP</a:t>
            </a:r>
            <a:r>
              <a:rPr lang="zh-CN" altLang="zh-CN" sz="2400" dirty="0"/>
              <a:t>查询</a:t>
            </a:r>
            <a:r>
              <a:rPr lang="en-US" altLang="zh-CN" sz="2400" dirty="0"/>
              <a:t>,</a:t>
            </a:r>
            <a:r>
              <a:rPr lang="zh-CN" altLang="zh-CN" sz="2400" dirty="0"/>
              <a:t>局限于</a:t>
            </a:r>
            <a:r>
              <a:rPr lang="en-US" altLang="zh-CN" sz="2400" dirty="0" err="1" smtClean="0"/>
              <a:t>partitionable</a:t>
            </a:r>
            <a:r>
              <a:rPr lang="en-US" altLang="zh-CN" sz="2400" dirty="0" smtClean="0"/>
              <a:t> workload</a:t>
            </a:r>
            <a:r>
              <a:rPr lang="zh-CN" altLang="zh-CN" sz="2400" dirty="0" smtClean="0"/>
              <a:t>（</a:t>
            </a:r>
            <a:r>
              <a:rPr lang="en-US" altLang="zh-CN" sz="2400" dirty="0"/>
              <a:t>serial </a:t>
            </a:r>
            <a:r>
              <a:rPr lang="en-US" altLang="zh-CN" sz="2400" dirty="0" err="1"/>
              <a:t>excution</a:t>
            </a:r>
            <a:r>
              <a:rPr lang="zh-CN" altLang="zh-CN" sz="2400" dirty="0" smtClean="0"/>
              <a:t>）。</a:t>
            </a:r>
            <a:endParaRPr lang="en-US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81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设计并实现一种基于读写分离架构的混合存储引擎</a:t>
            </a:r>
            <a:r>
              <a:rPr lang="zh-CN" altLang="zh-CN" dirty="0"/>
              <a:t>，既能实时响应高并发、跨行跨表的</a:t>
            </a:r>
            <a:r>
              <a:rPr lang="en-US" altLang="zh-CN" dirty="0"/>
              <a:t>ACID</a:t>
            </a:r>
            <a:r>
              <a:rPr lang="zh-CN" altLang="zh-CN" dirty="0"/>
              <a:t>事务，又能够支持复杂、分析型的数据仓库应用，</a:t>
            </a:r>
            <a:r>
              <a:rPr lang="zh-CN" altLang="zh-CN" dirty="0" smtClean="0"/>
              <a:t>以满足对大数据的实时分析需</a:t>
            </a:r>
            <a:r>
              <a:rPr lang="zh-CN" altLang="zh-CN" dirty="0"/>
              <a:t>求。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35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Cedar</a:t>
            </a:r>
            <a:r>
              <a:rPr kumimoji="1" lang="zh-CN" altLang="en-US" dirty="0" smtClean="0"/>
              <a:t>的读流程</a:t>
            </a:r>
            <a:endParaRPr kumimoji="1" lang="zh-CN" altLang="en-US" dirty="0"/>
          </a:p>
        </p:txBody>
      </p:sp>
      <p:pic>
        <p:nvPicPr>
          <p:cNvPr id="6" name="图片 5" descr="LSM_OB_Readrequ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8" y="1333499"/>
            <a:ext cx="7980062" cy="45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7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Cedar</a:t>
            </a:r>
            <a:r>
              <a:rPr kumimoji="1" lang="zh-CN" altLang="en-US" dirty="0" smtClean="0"/>
              <a:t>的写流程</a:t>
            </a:r>
            <a:endParaRPr kumimoji="1" lang="zh-CN" altLang="en-US" dirty="0"/>
          </a:p>
        </p:txBody>
      </p:sp>
      <p:pic>
        <p:nvPicPr>
          <p:cNvPr id="8" name="图片 7" descr="1511697053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4" y="1524000"/>
            <a:ext cx="6569420" cy="36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2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Cedar</a:t>
            </a:r>
            <a:r>
              <a:rPr kumimoji="1" lang="zh-CN" altLang="en-US" dirty="0" smtClean="0"/>
              <a:t>的合并流程</a:t>
            </a:r>
            <a:endParaRPr kumimoji="1" lang="zh-CN" altLang="en-US" dirty="0"/>
          </a:p>
        </p:txBody>
      </p:sp>
      <p:pic>
        <p:nvPicPr>
          <p:cNvPr id="4" name="图片 3" descr="LSM_OB_freez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08" y="1602654"/>
            <a:ext cx="7407162" cy="397540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114270" y="2333625"/>
            <a:ext cx="0" cy="26225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534</Words>
  <Application>Microsoft Macintosh PowerPoint</Application>
  <PresentationFormat>全屏显示(4:3)</PresentationFormat>
  <Paragraphs>71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Column Store Of Cedar</vt:lpstr>
      <vt:lpstr> 背景与驱动</vt:lpstr>
      <vt:lpstr>现状</vt:lpstr>
      <vt:lpstr>PowerPoint 演示文稿</vt:lpstr>
      <vt:lpstr>相关工作</vt:lpstr>
      <vt:lpstr>目标</vt:lpstr>
      <vt:lpstr>Cedar的读流程</vt:lpstr>
      <vt:lpstr>Cedar的写流程</vt:lpstr>
      <vt:lpstr>Cedar的合并流程</vt:lpstr>
      <vt:lpstr>Row store &amp; Column store</vt:lpstr>
      <vt:lpstr>Row Store Of Cedar</vt:lpstr>
      <vt:lpstr>Column Store Of Cedar</vt:lpstr>
      <vt:lpstr>Column Store Of Cedar</vt:lpstr>
      <vt:lpstr>混合存储的Cedar架构</vt:lpstr>
      <vt:lpstr>PowerPoint 演示文稿</vt:lpstr>
      <vt:lpstr>新的读取流程</vt:lpstr>
      <vt:lpstr>新的写入流程</vt:lpstr>
      <vt:lpstr>新的合并流程</vt:lpstr>
      <vt:lpstr>新的合并流程</vt:lpstr>
      <vt:lpstr>特点</vt:lpstr>
      <vt:lpstr>计划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 Store Of Cedar</dc:title>
  <dc:creator>爽 胡</dc:creator>
  <cp:lastModifiedBy>爽 胡</cp:lastModifiedBy>
  <cp:revision>40</cp:revision>
  <dcterms:created xsi:type="dcterms:W3CDTF">2017-11-25T02:22:36Z</dcterms:created>
  <dcterms:modified xsi:type="dcterms:W3CDTF">2017-12-08T01:56:24Z</dcterms:modified>
</cp:coreProperties>
</file>