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4" r:id="rId2"/>
    <p:sldId id="370" r:id="rId3"/>
    <p:sldId id="345" r:id="rId4"/>
    <p:sldId id="372" r:id="rId5"/>
    <p:sldId id="371" r:id="rId6"/>
    <p:sldId id="348" r:id="rId7"/>
    <p:sldId id="349" r:id="rId8"/>
    <p:sldId id="350" r:id="rId9"/>
    <p:sldId id="374" r:id="rId10"/>
    <p:sldId id="373" r:id="rId11"/>
    <p:sldId id="351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40" r:id="rId20"/>
    <p:sldId id="369" r:id="rId21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967"/>
    <a:srgbClr val="D64B55"/>
    <a:srgbClr val="A43A53"/>
    <a:srgbClr val="ACA49B"/>
    <a:srgbClr val="474747"/>
    <a:srgbClr val="3F6CAF"/>
    <a:srgbClr val="315386"/>
    <a:srgbClr val="F9E08D"/>
    <a:srgbClr val="963744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89" autoAdjust="0"/>
  </p:normalViewPr>
  <p:slideViewPr>
    <p:cSldViewPr>
      <p:cViewPr varScale="1">
        <p:scale>
          <a:sx n="40" d="100"/>
          <a:sy n="40" d="100"/>
        </p:scale>
        <p:origin x="-128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BD86-C829-4C4D-884B-B3D170188D52}" type="datetimeFigureOut">
              <a:rPr lang="zh-CN" altLang="en-US" smtClean="0"/>
              <a:t>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BE79D-C600-4267-8F90-7DFEB374E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9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内部一致性是指数据库一系列的完整性约束。比如所有的主键值都是唯一的，比如某些数据值需处于某一特定范围（如社会保险号不能为空），外键约束， 员工的工资不能高于经理的工资等等。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5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9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4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8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8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E79D-C600-4267-8F90-7DFEB374E8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100" y="185216"/>
            <a:ext cx="5511800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998" y="986116"/>
            <a:ext cx="7543800" cy="294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18/1/5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0" y="25400"/>
            <a:ext cx="1143000" cy="3429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5"/>
              </a:spcBef>
            </a:pPr>
            <a:r>
              <a:rPr sz="1300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520700"/>
            <a:ext cx="6096000" cy="381000"/>
          </a:xfrm>
          <a:custGeom>
            <a:avLst/>
            <a:gdLst/>
            <a:ahLst/>
            <a:cxnLst/>
            <a:rect l="l" t="t" r="r" b="b"/>
            <a:pathLst>
              <a:path w="6096000" h="381000">
                <a:moveTo>
                  <a:pt x="0" y="381000"/>
                </a:moveTo>
                <a:lnTo>
                  <a:pt x="6096000" y="381000"/>
                </a:lnTo>
                <a:lnTo>
                  <a:pt x="6096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25400"/>
            <a:ext cx="1143000" cy="342900"/>
          </a:xfrm>
          <a:custGeom>
            <a:avLst/>
            <a:gdLst/>
            <a:ahLst/>
            <a:cxnLst/>
            <a:rect l="l" t="t" r="r" b="b"/>
            <a:pathLst>
              <a:path w="1143000" h="342900">
                <a:moveTo>
                  <a:pt x="0" y="342900"/>
                </a:moveTo>
                <a:lnTo>
                  <a:pt x="1143000" y="342900"/>
                </a:lnTo>
                <a:lnTo>
                  <a:pt x="1143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/>
          <p:cNvSpPr txBox="1"/>
          <p:nvPr/>
        </p:nvSpPr>
        <p:spPr>
          <a:xfrm>
            <a:off x="304800" y="642761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9B9B9B"/>
                </a:solidFill>
                <a:latin typeface="Trebuchet MS" panose="020B06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DATABASE LOGGING AND RECOVERY</a:t>
            </a:r>
            <a:endParaRPr lang="zh-CN" altLang="en-US" sz="4800" dirty="0">
              <a:solidFill>
                <a:srgbClr val="9B9B9B"/>
              </a:solidFill>
              <a:latin typeface="Trebuchet MS" panose="020B0603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1000" y="3028950"/>
            <a:ext cx="7467600" cy="0"/>
          </a:xfrm>
          <a:prstGeom prst="line">
            <a:avLst/>
          </a:prstGeom>
          <a:ln w="38100"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9969" y="3193018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AC4654"/>
                </a:solidFill>
                <a:latin typeface="Trebuchet MS" panose="020B06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HUAN ZHOU</a:t>
            </a:r>
          </a:p>
        </p:txBody>
      </p:sp>
      <p:sp>
        <p:nvSpPr>
          <p:cNvPr id="8" name="矩形 7"/>
          <p:cNvSpPr/>
          <p:nvPr/>
        </p:nvSpPr>
        <p:spPr>
          <a:xfrm>
            <a:off x="339969" y="3562350"/>
            <a:ext cx="201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AC4654"/>
                </a:solidFill>
                <a:latin typeface="Trebuchet MS" panose="020B06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5th January, 2018</a:t>
            </a:r>
          </a:p>
        </p:txBody>
      </p:sp>
    </p:spTree>
    <p:extLst>
      <p:ext uri="{BB962C8B-B14F-4D97-AF65-F5344CB8AC3E}">
        <p14:creationId xmlns:p14="http://schemas.microsoft.com/office/powerpoint/2010/main" val="280402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209550"/>
            <a:ext cx="457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        LOGGING           </a:t>
            </a:r>
            <a:r>
              <a:rPr lang="en-US" u="none" spc="-10" dirty="0" smtClean="0"/>
              <a:t>   </a:t>
            </a:r>
            <a:endParaRPr spc="-20" dirty="0"/>
          </a:p>
        </p:txBody>
      </p:sp>
      <p:sp>
        <p:nvSpPr>
          <p:cNvPr id="7" name="object 3"/>
          <p:cNvSpPr txBox="1"/>
          <p:nvPr/>
        </p:nvSpPr>
        <p:spPr>
          <a:xfrm>
            <a:off x="535939" y="986116"/>
            <a:ext cx="7693661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Record REDO and UNDO information (</a:t>
            </a:r>
            <a:r>
              <a:rPr lang="en-US" sz="2400" i="1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log record</a:t>
            </a: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), for every update in a transaction, in a log</a:t>
            </a:r>
            <a:endParaRPr sz="2400" dirty="0" smtClean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Sequential writes to log file (put it on a separate disk)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572783" y="2202771"/>
            <a:ext cx="7428218" cy="202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Write-Ahead Logging</a:t>
            </a:r>
            <a:endParaRPr sz="2400" dirty="0" smtClean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Must force the log record for an update before the corresponding data block gets to disk (UNDO RULE)</a:t>
            </a: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Must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write all log records for a transaction before commit (REDO RULE)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endParaRPr lang="en-US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2310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209550"/>
            <a:ext cx="403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LOG STRUCTURE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9" name="object 3"/>
          <p:cNvSpPr txBox="1"/>
          <p:nvPr/>
        </p:nvSpPr>
        <p:spPr>
          <a:xfrm>
            <a:off x="609600" y="1096939"/>
            <a:ext cx="7467600" cy="17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og : an ordered list of REDO/UNDO actions</a:t>
            </a:r>
            <a:endParaRPr sz="2400" dirty="0" smtClean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Each log record has a unique Log Sequence Number (LSN)</a:t>
            </a: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Log record contains:</a:t>
            </a:r>
          </a:p>
          <a:p>
            <a:pPr marL="419100">
              <a:spcBef>
                <a:spcPts val="320"/>
              </a:spcBef>
            </a:pP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&lt;LSN,TID, </a:t>
            </a:r>
            <a:r>
              <a:rPr lang="en-US" sz="2000" spc="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PreLSN,Type,PageID,offset,length,before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image, after image&gt;</a:t>
            </a:r>
          </a:p>
        </p:txBody>
      </p:sp>
      <p:sp>
        <p:nvSpPr>
          <p:cNvPr id="4" name="矩形 165"/>
          <p:cNvSpPr/>
          <p:nvPr/>
        </p:nvSpPr>
        <p:spPr>
          <a:xfrm>
            <a:off x="7772400" y="2876550"/>
            <a:ext cx="122623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START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Read(A=100)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= A -50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Write(A=50)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Read(B=100)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 = B + 50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Write(B=150)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85800" y="333375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&lt;LSN=0,T1, 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preLSN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null,START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4F81BD"/>
                </a:solidFill>
                <a:latin typeface="Trebuchet MS" panose="020B0603020202020204" pitchFamily="34" charset="0"/>
              </a:rPr>
              <a:t>&lt;LSN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=1,T1, 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preLSN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=0, UPDATE, B1,Axxx, xxx, 100, 50&gt;</a:t>
            </a:r>
          </a:p>
          <a:p>
            <a:r>
              <a:rPr lang="en-US" altLang="zh-CN" sz="2000" b="1" dirty="0">
                <a:solidFill>
                  <a:srgbClr val="4F81BD"/>
                </a:solidFill>
                <a:latin typeface="Trebuchet MS" panose="020B0603020202020204" pitchFamily="34" charset="0"/>
              </a:rPr>
              <a:t>&lt;LSN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=2,T1, 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preLSN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=1, UPDATE, B2, 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Bxxx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, xxx,  100,150&gt;</a:t>
            </a:r>
          </a:p>
          <a:p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&lt;LSN=3,T1, </a:t>
            </a:r>
            <a:r>
              <a:rPr lang="en-US" altLang="zh-CN" sz="2000" b="1" dirty="0" err="1" smtClean="0">
                <a:solidFill>
                  <a:srgbClr val="4F81BD"/>
                </a:solidFill>
                <a:latin typeface="Trebuchet MS" panose="020B0603020202020204" pitchFamily="34" charset="0"/>
              </a:rPr>
              <a:t>preLSN</a:t>
            </a:r>
            <a:r>
              <a:rPr lang="en-US" altLang="zh-CN" sz="20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=2, COMMIT/ABORT&gt;</a:t>
            </a:r>
            <a:endParaRPr lang="en-US" altLang="zh-CN" sz="2000" dirty="0" smtClean="0">
              <a:solidFill>
                <a:srgbClr val="595959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800350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Example: T1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584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203"/>
          <p:cNvGrpSpPr/>
          <p:nvPr/>
        </p:nvGrpSpPr>
        <p:grpSpPr>
          <a:xfrm>
            <a:off x="5867400" y="2419350"/>
            <a:ext cx="667844" cy="387350"/>
            <a:chOff x="4872604" y="2886701"/>
            <a:chExt cx="667844" cy="387350"/>
          </a:xfrm>
        </p:grpSpPr>
        <p:sp>
          <p:nvSpPr>
            <p:cNvPr id="44" name="object 42"/>
            <p:cNvSpPr/>
            <p:nvPr/>
          </p:nvSpPr>
          <p:spPr>
            <a:xfrm>
              <a:off x="4872604" y="2886701"/>
              <a:ext cx="667844" cy="3873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矩形 205"/>
            <p:cNvSpPr/>
            <p:nvPr/>
          </p:nvSpPr>
          <p:spPr>
            <a:xfrm>
              <a:off x="4923676" y="2904719"/>
              <a:ext cx="615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log2</a:t>
              </a:r>
              <a:endParaRPr lang="zh-CN" altLang="en-US" dirty="0"/>
            </a:p>
          </p:txBody>
        </p:sp>
      </p:grpSp>
      <p:cxnSp>
        <p:nvCxnSpPr>
          <p:cNvPr id="138" name="直接箭头连接符 92"/>
          <p:cNvCxnSpPr/>
          <p:nvPr/>
        </p:nvCxnSpPr>
        <p:spPr>
          <a:xfrm>
            <a:off x="3810000" y="1809750"/>
            <a:ext cx="762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209550"/>
            <a:ext cx="403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    RUNTIME    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17" name="object 56"/>
          <p:cNvSpPr/>
          <p:nvPr/>
        </p:nvSpPr>
        <p:spPr>
          <a:xfrm>
            <a:off x="1219200" y="3257550"/>
            <a:ext cx="7010400" cy="7620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2" y="0"/>
                </a:lnTo>
              </a:path>
            </a:pathLst>
          </a:custGeom>
          <a:ln w="76200">
            <a:solidFill>
              <a:srgbClr val="C8CCC3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4572000" y="1123950"/>
            <a:ext cx="2971800" cy="914400"/>
            <a:chOff x="5791200" y="1047750"/>
            <a:chExt cx="2376764" cy="588939"/>
          </a:xfrm>
        </p:grpSpPr>
        <p:sp>
          <p:nvSpPr>
            <p:cNvPr id="22" name="object 8"/>
            <p:cNvSpPr/>
            <p:nvPr/>
          </p:nvSpPr>
          <p:spPr>
            <a:xfrm>
              <a:off x="5798482" y="1059710"/>
              <a:ext cx="787886" cy="190273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D9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/>
            <p:cNvSpPr/>
            <p:nvPr/>
          </p:nvSpPr>
          <p:spPr>
            <a:xfrm>
              <a:off x="6585813" y="1059710"/>
              <a:ext cx="787886" cy="107027"/>
            </a:xfrm>
            <a:custGeom>
              <a:avLst/>
              <a:gdLst/>
              <a:ahLst/>
              <a:cxnLst/>
              <a:rect l="l" t="t" r="r" b="b"/>
              <a:pathLst>
                <a:path w="687070" h="120014">
                  <a:moveTo>
                    <a:pt x="0" y="119938"/>
                  </a:moveTo>
                  <a:lnTo>
                    <a:pt x="686586" y="119938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119938"/>
                  </a:lnTo>
                  <a:close/>
                </a:path>
              </a:pathLst>
            </a:custGeom>
            <a:solidFill>
              <a:srgbClr val="A9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0"/>
            <p:cNvSpPr/>
            <p:nvPr/>
          </p:nvSpPr>
          <p:spPr>
            <a:xfrm>
              <a:off x="7373145" y="1059710"/>
              <a:ext cx="787886" cy="190273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C6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/>
            <p:cNvSpPr/>
            <p:nvPr/>
          </p:nvSpPr>
          <p:spPr>
            <a:xfrm>
              <a:off x="5798482" y="1249982"/>
              <a:ext cx="262143" cy="190273"/>
            </a:xfrm>
            <a:custGeom>
              <a:avLst/>
              <a:gdLst/>
              <a:ahLst/>
              <a:cxnLst/>
              <a:rect l="l" t="t" r="r" b="b"/>
              <a:pathLst>
                <a:path w="228600" h="213360">
                  <a:moveTo>
                    <a:pt x="0" y="213360"/>
                  </a:moveTo>
                  <a:lnTo>
                    <a:pt x="228600" y="21336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D9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/>
            <p:cNvSpPr/>
            <p:nvPr/>
          </p:nvSpPr>
          <p:spPr>
            <a:xfrm>
              <a:off x="7895626" y="1249982"/>
              <a:ext cx="265056" cy="190273"/>
            </a:xfrm>
            <a:custGeom>
              <a:avLst/>
              <a:gdLst/>
              <a:ahLst/>
              <a:cxnLst/>
              <a:rect l="l" t="t" r="r" b="b"/>
              <a:pathLst>
                <a:path w="231139" h="213360">
                  <a:moveTo>
                    <a:pt x="0" y="213360"/>
                  </a:moveTo>
                  <a:lnTo>
                    <a:pt x="230960" y="213360"/>
                  </a:lnTo>
                  <a:lnTo>
                    <a:pt x="230960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C6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/>
            <p:cNvSpPr/>
            <p:nvPr/>
          </p:nvSpPr>
          <p:spPr>
            <a:xfrm>
              <a:off x="5798482" y="1440255"/>
              <a:ext cx="787886" cy="190273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D9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/>
            <p:cNvSpPr/>
            <p:nvPr/>
          </p:nvSpPr>
          <p:spPr>
            <a:xfrm>
              <a:off x="7373145" y="1440255"/>
              <a:ext cx="787886" cy="190273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C6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/>
            <p:cNvSpPr/>
            <p:nvPr/>
          </p:nvSpPr>
          <p:spPr>
            <a:xfrm>
              <a:off x="6585812" y="1054047"/>
              <a:ext cx="0" cy="112690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28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/>
            <p:cNvSpPr/>
            <p:nvPr/>
          </p:nvSpPr>
          <p:spPr>
            <a:xfrm>
              <a:off x="7373141" y="1054047"/>
              <a:ext cx="0" cy="112690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28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0"/>
            <p:cNvSpPr/>
            <p:nvPr/>
          </p:nvSpPr>
          <p:spPr>
            <a:xfrm>
              <a:off x="7895626" y="1244320"/>
              <a:ext cx="272338" cy="11326"/>
            </a:xfrm>
            <a:custGeom>
              <a:avLst/>
              <a:gdLst/>
              <a:ahLst/>
              <a:cxnLst/>
              <a:rect l="l" t="t" r="r" b="b"/>
              <a:pathLst>
                <a:path w="237489" h="12700">
                  <a:moveTo>
                    <a:pt x="0" y="0"/>
                  </a:moveTo>
                  <a:lnTo>
                    <a:pt x="237311" y="0"/>
                  </a:lnTo>
                  <a:lnTo>
                    <a:pt x="237311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1"/>
            <p:cNvSpPr/>
            <p:nvPr/>
          </p:nvSpPr>
          <p:spPr>
            <a:xfrm>
              <a:off x="5791200" y="1244320"/>
              <a:ext cx="269425" cy="11326"/>
            </a:xfrm>
            <a:custGeom>
              <a:avLst/>
              <a:gdLst/>
              <a:ahLst/>
              <a:cxnLst/>
              <a:rect l="l" t="t" r="r" b="b"/>
              <a:pathLst>
                <a:path w="234950" h="12700">
                  <a:moveTo>
                    <a:pt x="0" y="0"/>
                  </a:moveTo>
                  <a:lnTo>
                    <a:pt x="234949" y="0"/>
                  </a:lnTo>
                  <a:lnTo>
                    <a:pt x="234949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2"/>
            <p:cNvSpPr/>
            <p:nvPr/>
          </p:nvSpPr>
          <p:spPr>
            <a:xfrm>
              <a:off x="7895626" y="1440255"/>
              <a:ext cx="272338" cy="0"/>
            </a:xfrm>
            <a:custGeom>
              <a:avLst/>
              <a:gdLst/>
              <a:ahLst/>
              <a:cxnLst/>
              <a:rect l="l" t="t" r="r" b="b"/>
              <a:pathLst>
                <a:path w="237489">
                  <a:moveTo>
                    <a:pt x="0" y="0"/>
                  </a:moveTo>
                  <a:lnTo>
                    <a:pt x="23731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3"/>
            <p:cNvSpPr/>
            <p:nvPr/>
          </p:nvSpPr>
          <p:spPr>
            <a:xfrm>
              <a:off x="5791200" y="1440255"/>
              <a:ext cx="269425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94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4"/>
            <p:cNvSpPr/>
            <p:nvPr/>
          </p:nvSpPr>
          <p:spPr>
            <a:xfrm>
              <a:off x="5798482" y="1054047"/>
              <a:ext cx="0" cy="582144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5"/>
            <p:cNvSpPr/>
            <p:nvPr/>
          </p:nvSpPr>
          <p:spPr>
            <a:xfrm>
              <a:off x="8160477" y="1054047"/>
              <a:ext cx="0" cy="582144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6"/>
            <p:cNvSpPr/>
            <p:nvPr/>
          </p:nvSpPr>
          <p:spPr>
            <a:xfrm>
              <a:off x="5791200" y="1059710"/>
              <a:ext cx="2376763" cy="0"/>
            </a:xfrm>
            <a:custGeom>
              <a:avLst/>
              <a:gdLst/>
              <a:ahLst/>
              <a:cxnLst/>
              <a:rect l="l" t="t" r="r" b="b"/>
              <a:pathLst>
                <a:path w="2072639">
                  <a:moveTo>
                    <a:pt x="0" y="0"/>
                  </a:moveTo>
                  <a:lnTo>
                    <a:pt x="20724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8"/>
            <p:cNvSpPr/>
            <p:nvPr/>
          </p:nvSpPr>
          <p:spPr>
            <a:xfrm>
              <a:off x="6060625" y="1166670"/>
              <a:ext cx="1835002" cy="362424"/>
            </a:xfrm>
            <a:custGeom>
              <a:avLst/>
              <a:gdLst/>
              <a:ahLst/>
              <a:cxnLst/>
              <a:rect l="l" t="t" r="r" b="b"/>
              <a:pathLst>
                <a:path w="1600200" h="406400">
                  <a:moveTo>
                    <a:pt x="0" y="406400"/>
                  </a:moveTo>
                  <a:lnTo>
                    <a:pt x="1600200" y="4064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C7CBC2"/>
            </a:solidFill>
          </p:spPr>
          <p:txBody>
            <a:bodyPr wrap="square" lIns="0" tIns="0" rIns="0" bIns="0" rtlCol="0"/>
            <a:lstStyle/>
            <a:p>
              <a:pPr marL="588010" algn="ctr">
                <a:lnSpc>
                  <a:spcPct val="100000"/>
                </a:lnSpc>
              </a:pPr>
              <a:endParaRPr lang="en-US" altLang="zh-CN" dirty="0">
                <a:latin typeface="Trebuchet MS"/>
                <a:cs typeface="Trebuchet MS"/>
              </a:endParaRPr>
            </a:p>
          </p:txBody>
        </p:sp>
        <p:sp>
          <p:nvSpPr>
            <p:cNvPr id="39" name="object 31"/>
            <p:cNvSpPr/>
            <p:nvPr/>
          </p:nvSpPr>
          <p:spPr>
            <a:xfrm>
              <a:off x="5805764" y="1047750"/>
              <a:ext cx="2359288" cy="588939"/>
            </a:xfrm>
            <a:custGeom>
              <a:avLst/>
              <a:gdLst/>
              <a:ahLst/>
              <a:cxnLst/>
              <a:rect l="l" t="t" r="r" b="b"/>
              <a:pathLst>
                <a:path w="2057400" h="660400">
                  <a:moveTo>
                    <a:pt x="0" y="0"/>
                  </a:moveTo>
                  <a:lnTo>
                    <a:pt x="2057401" y="0"/>
                  </a:lnTo>
                  <a:lnTo>
                    <a:pt x="20574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5"/>
            <p:cNvSpPr txBox="1"/>
            <p:nvPr/>
          </p:nvSpPr>
          <p:spPr>
            <a:xfrm>
              <a:off x="6130738" y="1251578"/>
              <a:ext cx="1760346" cy="23787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</a:pPr>
              <a:r>
                <a:rPr lang="en-US" spc="-2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Transaction Manager</a:t>
              </a:r>
              <a:endParaRPr dirty="0">
                <a:latin typeface="Trebuchet MS"/>
                <a:cs typeface="Trebuchet MS"/>
              </a:endParaRPr>
            </a:p>
          </p:txBody>
        </p:sp>
        <p:sp>
          <p:nvSpPr>
            <p:cNvPr id="42" name="object 14"/>
            <p:cNvSpPr/>
            <p:nvPr/>
          </p:nvSpPr>
          <p:spPr>
            <a:xfrm>
              <a:off x="6591465" y="1518810"/>
              <a:ext cx="787886" cy="101932"/>
            </a:xfrm>
            <a:custGeom>
              <a:avLst/>
              <a:gdLst/>
              <a:ahLst/>
              <a:cxnLst/>
              <a:rect l="l" t="t" r="r" b="b"/>
              <a:pathLst>
                <a:path w="687070" h="114300">
                  <a:moveTo>
                    <a:pt x="0" y="113741"/>
                  </a:moveTo>
                  <a:lnTo>
                    <a:pt x="686586" y="113741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113741"/>
                  </a:lnTo>
                  <a:close/>
                </a:path>
              </a:pathLst>
            </a:custGeom>
            <a:solidFill>
              <a:srgbClr val="A9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组合 68"/>
          <p:cNvGrpSpPr/>
          <p:nvPr/>
        </p:nvGrpSpPr>
        <p:grpSpPr>
          <a:xfrm>
            <a:off x="990600" y="3486150"/>
            <a:ext cx="824570" cy="789640"/>
            <a:chOff x="535941" y="3782539"/>
            <a:chExt cx="824570" cy="789640"/>
          </a:xfrm>
        </p:grpSpPr>
        <p:grpSp>
          <p:nvGrpSpPr>
            <p:cNvPr id="63" name="组合 59"/>
            <p:cNvGrpSpPr/>
            <p:nvPr/>
          </p:nvGrpSpPr>
          <p:grpSpPr>
            <a:xfrm rot="5400000">
              <a:off x="569163" y="3832018"/>
              <a:ext cx="789640" cy="690682"/>
              <a:chOff x="4902200" y="3340100"/>
              <a:chExt cx="800100" cy="800100"/>
            </a:xfrm>
          </p:grpSpPr>
          <p:sp>
            <p:nvSpPr>
              <p:cNvPr id="66" name="object 2"/>
              <p:cNvSpPr/>
              <p:nvPr/>
            </p:nvSpPr>
            <p:spPr>
              <a:xfrm rot="16200000">
                <a:off x="4902200" y="3340100"/>
                <a:ext cx="800100" cy="8001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矩形 63"/>
              <p:cNvSpPr/>
              <p:nvPr/>
            </p:nvSpPr>
            <p:spPr>
              <a:xfrm>
                <a:off x="5105400" y="3498850"/>
                <a:ext cx="381000" cy="469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object 44"/>
            <p:cNvSpPr/>
            <p:nvPr/>
          </p:nvSpPr>
          <p:spPr>
            <a:xfrm>
              <a:off x="538271" y="3983083"/>
              <a:ext cx="822239" cy="310385"/>
            </a:xfrm>
            <a:custGeom>
              <a:avLst/>
              <a:gdLst/>
              <a:ahLst/>
              <a:cxnLst/>
              <a:rect l="l" t="t" r="r" b="b"/>
              <a:pathLst>
                <a:path w="952500" h="393700">
                  <a:moveTo>
                    <a:pt x="0" y="393700"/>
                  </a:moveTo>
                  <a:lnTo>
                    <a:pt x="952500" y="3937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5"/>
            <p:cNvSpPr txBox="1"/>
            <p:nvPr/>
          </p:nvSpPr>
          <p:spPr>
            <a:xfrm>
              <a:off x="535941" y="3983082"/>
              <a:ext cx="824570" cy="3129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231775">
                <a:lnSpc>
                  <a:spcPct val="100000"/>
                </a:lnSpc>
                <a:spcBef>
                  <a:spcPts val="280"/>
                </a:spcBef>
              </a:pPr>
              <a:r>
                <a:rPr lang="en-US" spc="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SSD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66800" y="1885950"/>
            <a:ext cx="824569" cy="788181"/>
            <a:chOff x="535941" y="2005791"/>
            <a:chExt cx="824569" cy="788181"/>
          </a:xfrm>
        </p:grpSpPr>
        <p:sp>
          <p:nvSpPr>
            <p:cNvPr id="69" name="object 5"/>
            <p:cNvSpPr/>
            <p:nvPr/>
          </p:nvSpPr>
          <p:spPr>
            <a:xfrm rot="16200000">
              <a:off x="576509" y="2151281"/>
              <a:ext cx="788181" cy="497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"/>
            <p:cNvSpPr txBox="1"/>
            <p:nvPr/>
          </p:nvSpPr>
          <p:spPr>
            <a:xfrm>
              <a:off x="535941" y="2182863"/>
              <a:ext cx="824569" cy="300723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349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185"/>
                </a:spcBef>
              </a:pPr>
              <a:r>
                <a:rPr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200" y="1428750"/>
            <a:ext cx="1371600" cy="1371600"/>
            <a:chOff x="1916493" y="1631950"/>
            <a:chExt cx="2077657" cy="768884"/>
          </a:xfrm>
        </p:grpSpPr>
        <p:sp>
          <p:nvSpPr>
            <p:cNvPr id="72" name="object 29"/>
            <p:cNvSpPr/>
            <p:nvPr/>
          </p:nvSpPr>
          <p:spPr>
            <a:xfrm>
              <a:off x="1922843" y="1640535"/>
              <a:ext cx="687070" cy="213360"/>
            </a:xfrm>
            <a:custGeom>
              <a:avLst/>
              <a:gdLst/>
              <a:ahLst/>
              <a:cxnLst/>
              <a:rect l="l" t="t" r="r" b="b"/>
              <a:pathLst>
                <a:path w="687069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0"/>
            <p:cNvSpPr/>
            <p:nvPr/>
          </p:nvSpPr>
          <p:spPr>
            <a:xfrm>
              <a:off x="2609430" y="1640535"/>
              <a:ext cx="687070" cy="125095"/>
            </a:xfrm>
            <a:custGeom>
              <a:avLst/>
              <a:gdLst/>
              <a:ahLst/>
              <a:cxnLst/>
              <a:rect l="l" t="t" r="r" b="b"/>
              <a:pathLst>
                <a:path w="687070" h="125094">
                  <a:moveTo>
                    <a:pt x="0" y="124764"/>
                  </a:moveTo>
                  <a:lnTo>
                    <a:pt x="686586" y="124764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124764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1"/>
            <p:cNvSpPr/>
            <p:nvPr/>
          </p:nvSpPr>
          <p:spPr>
            <a:xfrm>
              <a:off x="3296018" y="1640535"/>
              <a:ext cx="687070" cy="213360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2"/>
            <p:cNvSpPr/>
            <p:nvPr/>
          </p:nvSpPr>
          <p:spPr>
            <a:xfrm>
              <a:off x="1922843" y="1853895"/>
              <a:ext cx="223520" cy="213360"/>
            </a:xfrm>
            <a:custGeom>
              <a:avLst/>
              <a:gdLst/>
              <a:ahLst/>
              <a:cxnLst/>
              <a:rect l="l" t="t" r="r" b="b"/>
              <a:pathLst>
                <a:path w="223519" h="213360">
                  <a:moveTo>
                    <a:pt x="0" y="213360"/>
                  </a:moveTo>
                  <a:lnTo>
                    <a:pt x="223456" y="213360"/>
                  </a:lnTo>
                  <a:lnTo>
                    <a:pt x="22345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3"/>
            <p:cNvSpPr/>
            <p:nvPr/>
          </p:nvSpPr>
          <p:spPr>
            <a:xfrm>
              <a:off x="3746500" y="1853895"/>
              <a:ext cx="236220" cy="213360"/>
            </a:xfrm>
            <a:custGeom>
              <a:avLst/>
              <a:gdLst/>
              <a:ahLst/>
              <a:cxnLst/>
              <a:rect l="l" t="t" r="r" b="b"/>
              <a:pathLst>
                <a:path w="236220" h="213360">
                  <a:moveTo>
                    <a:pt x="0" y="213360"/>
                  </a:moveTo>
                  <a:lnTo>
                    <a:pt x="236104" y="213360"/>
                  </a:lnTo>
                  <a:lnTo>
                    <a:pt x="236104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34"/>
            <p:cNvSpPr/>
            <p:nvPr/>
          </p:nvSpPr>
          <p:spPr>
            <a:xfrm>
              <a:off x="1922843" y="2067255"/>
              <a:ext cx="687070" cy="213360"/>
            </a:xfrm>
            <a:custGeom>
              <a:avLst/>
              <a:gdLst/>
              <a:ahLst/>
              <a:cxnLst/>
              <a:rect l="l" t="t" r="r" b="b"/>
              <a:pathLst>
                <a:path w="687069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35"/>
            <p:cNvSpPr/>
            <p:nvPr/>
          </p:nvSpPr>
          <p:spPr>
            <a:xfrm>
              <a:off x="2609430" y="2171700"/>
              <a:ext cx="687070" cy="109220"/>
            </a:xfrm>
            <a:custGeom>
              <a:avLst/>
              <a:gdLst/>
              <a:ahLst/>
              <a:cxnLst/>
              <a:rect l="l" t="t" r="r" b="b"/>
              <a:pathLst>
                <a:path w="687070" h="109219">
                  <a:moveTo>
                    <a:pt x="0" y="108915"/>
                  </a:moveTo>
                  <a:lnTo>
                    <a:pt x="686586" y="108915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108915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6"/>
            <p:cNvSpPr/>
            <p:nvPr/>
          </p:nvSpPr>
          <p:spPr>
            <a:xfrm>
              <a:off x="3296018" y="2067255"/>
              <a:ext cx="687070" cy="213360"/>
            </a:xfrm>
            <a:custGeom>
              <a:avLst/>
              <a:gdLst/>
              <a:ahLst/>
              <a:cxnLst/>
              <a:rect l="l" t="t" r="r" b="b"/>
              <a:pathLst>
                <a:path w="687070" h="213360">
                  <a:moveTo>
                    <a:pt x="0" y="213360"/>
                  </a:moveTo>
                  <a:lnTo>
                    <a:pt x="686586" y="213360"/>
                  </a:lnTo>
                  <a:lnTo>
                    <a:pt x="68658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F0F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7"/>
            <p:cNvSpPr/>
            <p:nvPr/>
          </p:nvSpPr>
          <p:spPr>
            <a:xfrm>
              <a:off x="2609429" y="1634185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11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8"/>
            <p:cNvSpPr/>
            <p:nvPr/>
          </p:nvSpPr>
          <p:spPr>
            <a:xfrm>
              <a:off x="2609429" y="2171700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11526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9"/>
            <p:cNvSpPr/>
            <p:nvPr/>
          </p:nvSpPr>
          <p:spPr>
            <a:xfrm>
              <a:off x="3296014" y="1634185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11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0"/>
            <p:cNvSpPr/>
            <p:nvPr/>
          </p:nvSpPr>
          <p:spPr>
            <a:xfrm>
              <a:off x="3296014" y="2171700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11526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41"/>
            <p:cNvSpPr/>
            <p:nvPr/>
          </p:nvSpPr>
          <p:spPr>
            <a:xfrm>
              <a:off x="3746500" y="1847545"/>
              <a:ext cx="242570" cy="12700"/>
            </a:xfrm>
            <a:custGeom>
              <a:avLst/>
              <a:gdLst/>
              <a:ahLst/>
              <a:cxnLst/>
              <a:rect l="l" t="t" r="r" b="b"/>
              <a:pathLst>
                <a:path w="242570" h="12700">
                  <a:moveTo>
                    <a:pt x="0" y="0"/>
                  </a:moveTo>
                  <a:lnTo>
                    <a:pt x="242454" y="0"/>
                  </a:lnTo>
                  <a:lnTo>
                    <a:pt x="242454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42"/>
            <p:cNvSpPr/>
            <p:nvPr/>
          </p:nvSpPr>
          <p:spPr>
            <a:xfrm>
              <a:off x="1916493" y="1847545"/>
              <a:ext cx="229870" cy="12700"/>
            </a:xfrm>
            <a:custGeom>
              <a:avLst/>
              <a:gdLst/>
              <a:ahLst/>
              <a:cxnLst/>
              <a:rect l="l" t="t" r="r" b="b"/>
              <a:pathLst>
                <a:path w="229869" h="12700">
                  <a:moveTo>
                    <a:pt x="0" y="0"/>
                  </a:moveTo>
                  <a:lnTo>
                    <a:pt x="229806" y="0"/>
                  </a:lnTo>
                  <a:lnTo>
                    <a:pt x="229806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3"/>
            <p:cNvSpPr/>
            <p:nvPr/>
          </p:nvSpPr>
          <p:spPr>
            <a:xfrm>
              <a:off x="3746500" y="2067255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70">
                  <a:moveTo>
                    <a:pt x="0" y="0"/>
                  </a:moveTo>
                  <a:lnTo>
                    <a:pt x="24245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4"/>
            <p:cNvSpPr/>
            <p:nvPr/>
          </p:nvSpPr>
          <p:spPr>
            <a:xfrm>
              <a:off x="1916493" y="2067255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69">
                  <a:moveTo>
                    <a:pt x="0" y="0"/>
                  </a:moveTo>
                  <a:lnTo>
                    <a:pt x="22980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5"/>
            <p:cNvSpPr/>
            <p:nvPr/>
          </p:nvSpPr>
          <p:spPr>
            <a:xfrm>
              <a:off x="1922843" y="1634185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46"/>
            <p:cNvSpPr/>
            <p:nvPr/>
          </p:nvSpPr>
          <p:spPr>
            <a:xfrm>
              <a:off x="3982604" y="1634185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47"/>
            <p:cNvSpPr/>
            <p:nvPr/>
          </p:nvSpPr>
          <p:spPr>
            <a:xfrm>
              <a:off x="1916493" y="1640535"/>
              <a:ext cx="2072639" cy="0"/>
            </a:xfrm>
            <a:custGeom>
              <a:avLst/>
              <a:gdLst/>
              <a:ahLst/>
              <a:cxnLst/>
              <a:rect l="l" t="t" r="r" b="b"/>
              <a:pathLst>
                <a:path w="2072639">
                  <a:moveTo>
                    <a:pt x="0" y="0"/>
                  </a:moveTo>
                  <a:lnTo>
                    <a:pt x="20724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48"/>
            <p:cNvSpPr/>
            <p:nvPr/>
          </p:nvSpPr>
          <p:spPr>
            <a:xfrm>
              <a:off x="1916493" y="2280615"/>
              <a:ext cx="2072639" cy="0"/>
            </a:xfrm>
            <a:custGeom>
              <a:avLst/>
              <a:gdLst/>
              <a:ahLst/>
              <a:cxnLst/>
              <a:rect l="l" t="t" r="r" b="b"/>
              <a:pathLst>
                <a:path w="2072639">
                  <a:moveTo>
                    <a:pt x="0" y="0"/>
                  </a:moveTo>
                  <a:lnTo>
                    <a:pt x="20724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9"/>
            <p:cNvSpPr/>
            <p:nvPr/>
          </p:nvSpPr>
          <p:spPr>
            <a:xfrm>
              <a:off x="2146300" y="1765300"/>
              <a:ext cx="1600200" cy="406400"/>
            </a:xfrm>
            <a:custGeom>
              <a:avLst/>
              <a:gdLst/>
              <a:ahLst/>
              <a:cxnLst/>
              <a:rect l="l" t="t" r="r" b="b"/>
              <a:pathLst>
                <a:path w="1600200" h="406400">
                  <a:moveTo>
                    <a:pt x="0" y="406400"/>
                  </a:moveTo>
                  <a:lnTo>
                    <a:pt x="1600200" y="4064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0"/>
            <p:cNvSpPr txBox="1"/>
            <p:nvPr/>
          </p:nvSpPr>
          <p:spPr>
            <a:xfrm>
              <a:off x="2308225" y="1800669"/>
              <a:ext cx="1294130" cy="600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20" dirty="0">
                  <a:solidFill>
                    <a:srgbClr val="4A4A4A"/>
                  </a:solidFill>
                  <a:latin typeface="Trebuchet MS"/>
                  <a:cs typeface="Trebuchet MS"/>
                </a:rPr>
                <a:t>Buffer</a:t>
              </a:r>
              <a:r>
                <a:rPr spc="45" dirty="0">
                  <a:solidFill>
                    <a:srgbClr val="4A4A4A"/>
                  </a:solidFill>
                  <a:latin typeface="Trebuchet MS"/>
                  <a:cs typeface="Trebuchet MS"/>
                </a:rPr>
                <a:t> </a:t>
              </a:r>
              <a:r>
                <a:rPr lang="en-US" spc="-20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Manager</a:t>
              </a:r>
              <a:endParaRPr dirty="0">
                <a:latin typeface="Trebuchet MS"/>
                <a:cs typeface="Trebuchet MS"/>
              </a:endParaRPr>
            </a:p>
          </p:txBody>
        </p:sp>
        <p:sp>
          <p:nvSpPr>
            <p:cNvPr id="94" name="object 51"/>
            <p:cNvSpPr/>
            <p:nvPr/>
          </p:nvSpPr>
          <p:spPr>
            <a:xfrm>
              <a:off x="1924050" y="1631950"/>
              <a:ext cx="2070100" cy="660400"/>
            </a:xfrm>
            <a:custGeom>
              <a:avLst/>
              <a:gdLst/>
              <a:ahLst/>
              <a:cxnLst/>
              <a:rect l="l" t="t" r="r" b="b"/>
              <a:pathLst>
                <a:path w="2070100" h="660400">
                  <a:moveTo>
                    <a:pt x="0" y="0"/>
                  </a:moveTo>
                  <a:lnTo>
                    <a:pt x="2070101" y="0"/>
                  </a:lnTo>
                  <a:lnTo>
                    <a:pt x="20701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3619965"/>
            <a:ext cx="2362200" cy="551985"/>
            <a:chOff x="4267200" y="3696165"/>
            <a:chExt cx="2362200" cy="551985"/>
          </a:xfrm>
        </p:grpSpPr>
        <p:sp>
          <p:nvSpPr>
            <p:cNvPr id="52" name="object 29"/>
            <p:cNvSpPr/>
            <p:nvPr/>
          </p:nvSpPr>
          <p:spPr>
            <a:xfrm>
              <a:off x="4267200" y="3696165"/>
              <a:ext cx="2362200" cy="551985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r>
                <a:rPr lang="en-US" spc="-20" dirty="0">
                  <a:solidFill>
                    <a:srgbClr val="4A4A4A"/>
                  </a:solidFill>
                  <a:latin typeface="Trebuchet MS"/>
                  <a:cs typeface="Trebuchet MS"/>
                </a:rPr>
                <a:t> </a:t>
              </a:r>
              <a:endParaRPr dirty="0"/>
            </a:p>
          </p:txBody>
        </p:sp>
        <p:sp>
          <p:nvSpPr>
            <p:cNvPr id="53" name="object 30"/>
            <p:cNvSpPr/>
            <p:nvPr/>
          </p:nvSpPr>
          <p:spPr>
            <a:xfrm>
              <a:off x="4267200" y="3696166"/>
              <a:ext cx="2362200" cy="551984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0"/>
            <p:cNvSpPr txBox="1"/>
            <p:nvPr/>
          </p:nvSpPr>
          <p:spPr>
            <a:xfrm>
              <a:off x="4800600" y="3818751"/>
              <a:ext cx="12954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pc="-20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   Log Files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438400" y="3638550"/>
            <a:ext cx="1180983" cy="764977"/>
            <a:chOff x="1905000" y="3333750"/>
            <a:chExt cx="1180983" cy="764977"/>
          </a:xfrm>
        </p:grpSpPr>
        <p:grpSp>
          <p:nvGrpSpPr>
            <p:cNvPr id="120" name="组合 168"/>
            <p:cNvGrpSpPr/>
            <p:nvPr/>
          </p:nvGrpSpPr>
          <p:grpSpPr>
            <a:xfrm>
              <a:off x="1905000" y="3333750"/>
              <a:ext cx="571383" cy="461665"/>
              <a:chOff x="3386236" y="3887610"/>
              <a:chExt cx="571383" cy="461665"/>
            </a:xfrm>
          </p:grpSpPr>
          <p:sp>
            <p:nvSpPr>
              <p:cNvPr id="121" name="文本框 25"/>
              <p:cNvSpPr txBox="1"/>
              <p:nvPr/>
            </p:nvSpPr>
            <p:spPr>
              <a:xfrm>
                <a:off x="3386236" y="3887610"/>
                <a:ext cx="571383" cy="461665"/>
              </a:xfrm>
              <a:prstGeom prst="rect">
                <a:avLst/>
              </a:prstGeom>
              <a:solidFill>
                <a:srgbClr val="49494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A 100</a:t>
                </a:r>
              </a:p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C 500</a:t>
                </a:r>
                <a:endParaRPr lang="zh-CN" altLang="en-US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22" name="object 17"/>
              <p:cNvSpPr/>
              <p:nvPr/>
            </p:nvSpPr>
            <p:spPr>
              <a:xfrm>
                <a:off x="3386236" y="3890072"/>
                <a:ext cx="571383" cy="451504"/>
              </a:xfrm>
              <a:custGeom>
                <a:avLst/>
                <a:gdLst/>
                <a:ahLst/>
                <a:cxnLst/>
                <a:rect l="l" t="t" r="r" b="b"/>
                <a:pathLst>
                  <a:path w="2768600" h="469900">
                    <a:moveTo>
                      <a:pt x="0" y="78319"/>
                    </a:moveTo>
                    <a:lnTo>
                      <a:pt x="6154" y="47834"/>
                    </a:lnTo>
                    <a:lnTo>
                      <a:pt x="22939" y="22939"/>
                    </a:lnTo>
                    <a:lnTo>
                      <a:pt x="47834" y="6154"/>
                    </a:lnTo>
                    <a:lnTo>
                      <a:pt x="78319" y="0"/>
                    </a:lnTo>
                    <a:lnTo>
                      <a:pt x="2690281" y="0"/>
                    </a:lnTo>
                    <a:lnTo>
                      <a:pt x="2720765" y="6154"/>
                    </a:lnTo>
                    <a:lnTo>
                      <a:pt x="2745660" y="22939"/>
                    </a:lnTo>
                    <a:lnTo>
                      <a:pt x="2762446" y="47834"/>
                    </a:lnTo>
                    <a:lnTo>
                      <a:pt x="2768601" y="78319"/>
                    </a:lnTo>
                    <a:lnTo>
                      <a:pt x="2768601" y="391580"/>
                    </a:lnTo>
                    <a:lnTo>
                      <a:pt x="2762446" y="422065"/>
                    </a:lnTo>
                    <a:lnTo>
                      <a:pt x="2745660" y="446960"/>
                    </a:lnTo>
                    <a:lnTo>
                      <a:pt x="2720765" y="463745"/>
                    </a:lnTo>
                    <a:lnTo>
                      <a:pt x="2690281" y="469900"/>
                    </a:lnTo>
                    <a:lnTo>
                      <a:pt x="78319" y="469900"/>
                    </a:lnTo>
                    <a:lnTo>
                      <a:pt x="47834" y="463745"/>
                    </a:lnTo>
                    <a:lnTo>
                      <a:pt x="22939" y="446960"/>
                    </a:lnTo>
                    <a:lnTo>
                      <a:pt x="6154" y="422065"/>
                    </a:lnTo>
                    <a:lnTo>
                      <a:pt x="0" y="391580"/>
                    </a:lnTo>
                    <a:lnTo>
                      <a:pt x="0" y="78319"/>
                    </a:lnTo>
                    <a:close/>
                  </a:path>
                </a:pathLst>
              </a:custGeom>
              <a:ln w="63500">
                <a:solidFill>
                  <a:srgbClr val="A9C8C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3" name="组合 27"/>
            <p:cNvGrpSpPr/>
            <p:nvPr/>
          </p:nvGrpSpPr>
          <p:grpSpPr>
            <a:xfrm>
              <a:off x="2514600" y="3333750"/>
              <a:ext cx="571383" cy="461665"/>
              <a:chOff x="5680982" y="1959691"/>
              <a:chExt cx="571383" cy="461665"/>
            </a:xfrm>
          </p:grpSpPr>
          <p:sp>
            <p:nvSpPr>
              <p:cNvPr id="124" name="文本框 28"/>
              <p:cNvSpPr txBox="1"/>
              <p:nvPr/>
            </p:nvSpPr>
            <p:spPr>
              <a:xfrm>
                <a:off x="5680982" y="1959691"/>
                <a:ext cx="571383" cy="461665"/>
              </a:xfrm>
              <a:prstGeom prst="rect">
                <a:avLst/>
              </a:prstGeom>
              <a:solidFill>
                <a:srgbClr val="49494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B 100</a:t>
                </a:r>
              </a:p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D 600</a:t>
                </a:r>
                <a:endParaRPr lang="zh-CN" altLang="en-US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25" name="object 17"/>
              <p:cNvSpPr/>
              <p:nvPr/>
            </p:nvSpPr>
            <p:spPr>
              <a:xfrm>
                <a:off x="5680982" y="1962153"/>
                <a:ext cx="571383" cy="451504"/>
              </a:xfrm>
              <a:custGeom>
                <a:avLst/>
                <a:gdLst/>
                <a:ahLst/>
                <a:cxnLst/>
                <a:rect l="l" t="t" r="r" b="b"/>
                <a:pathLst>
                  <a:path w="2768600" h="469900">
                    <a:moveTo>
                      <a:pt x="0" y="78319"/>
                    </a:moveTo>
                    <a:lnTo>
                      <a:pt x="6154" y="47834"/>
                    </a:lnTo>
                    <a:lnTo>
                      <a:pt x="22939" y="22939"/>
                    </a:lnTo>
                    <a:lnTo>
                      <a:pt x="47834" y="6154"/>
                    </a:lnTo>
                    <a:lnTo>
                      <a:pt x="78319" y="0"/>
                    </a:lnTo>
                    <a:lnTo>
                      <a:pt x="2690281" y="0"/>
                    </a:lnTo>
                    <a:lnTo>
                      <a:pt x="2720765" y="6154"/>
                    </a:lnTo>
                    <a:lnTo>
                      <a:pt x="2745660" y="22939"/>
                    </a:lnTo>
                    <a:lnTo>
                      <a:pt x="2762446" y="47834"/>
                    </a:lnTo>
                    <a:lnTo>
                      <a:pt x="2768601" y="78319"/>
                    </a:lnTo>
                    <a:lnTo>
                      <a:pt x="2768601" y="391580"/>
                    </a:lnTo>
                    <a:lnTo>
                      <a:pt x="2762446" y="422065"/>
                    </a:lnTo>
                    <a:lnTo>
                      <a:pt x="2745660" y="446960"/>
                    </a:lnTo>
                    <a:lnTo>
                      <a:pt x="2720765" y="463745"/>
                    </a:lnTo>
                    <a:lnTo>
                      <a:pt x="2690281" y="469900"/>
                    </a:lnTo>
                    <a:lnTo>
                      <a:pt x="78319" y="469900"/>
                    </a:lnTo>
                    <a:lnTo>
                      <a:pt x="47834" y="463745"/>
                    </a:lnTo>
                    <a:lnTo>
                      <a:pt x="22939" y="446960"/>
                    </a:lnTo>
                    <a:lnTo>
                      <a:pt x="6154" y="422065"/>
                    </a:lnTo>
                    <a:lnTo>
                      <a:pt x="0" y="391580"/>
                    </a:lnTo>
                    <a:lnTo>
                      <a:pt x="0" y="78319"/>
                    </a:lnTo>
                    <a:close/>
                  </a:path>
                </a:pathLst>
              </a:custGeom>
              <a:ln w="63500">
                <a:solidFill>
                  <a:srgbClr val="A9C8C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9" name="矩形 3"/>
            <p:cNvSpPr/>
            <p:nvPr/>
          </p:nvSpPr>
          <p:spPr>
            <a:xfrm>
              <a:off x="1981200" y="3790950"/>
              <a:ext cx="380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B1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30" name="矩形 3"/>
            <p:cNvSpPr/>
            <p:nvPr/>
          </p:nvSpPr>
          <p:spPr>
            <a:xfrm>
              <a:off x="2590800" y="3790950"/>
              <a:ext cx="380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B2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132" name="右箭头 162"/>
          <p:cNvSpPr/>
          <p:nvPr/>
        </p:nvSpPr>
        <p:spPr>
          <a:xfrm rot="16200000">
            <a:off x="2695055" y="3064068"/>
            <a:ext cx="729075" cy="201641"/>
          </a:xfrm>
          <a:prstGeom prst="rightArrow">
            <a:avLst>
              <a:gd name="adj1" fmla="val 21207"/>
              <a:gd name="adj2" fmla="val 78793"/>
            </a:avLst>
          </a:prstGeom>
          <a:solidFill>
            <a:srgbClr val="494949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63"/>
          <p:cNvSpPr/>
          <p:nvPr/>
        </p:nvSpPr>
        <p:spPr>
          <a:xfrm>
            <a:off x="2480471" y="2952750"/>
            <a:ext cx="643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Load 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cxnSp>
        <p:nvCxnSpPr>
          <p:cNvPr id="134" name="直接箭头连接符 92"/>
          <p:cNvCxnSpPr/>
          <p:nvPr/>
        </p:nvCxnSpPr>
        <p:spPr>
          <a:xfrm>
            <a:off x="3810000" y="165735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93"/>
          <p:cNvSpPr/>
          <p:nvPr/>
        </p:nvSpPr>
        <p:spPr>
          <a:xfrm>
            <a:off x="3886200" y="1380351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read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sp>
        <p:nvSpPr>
          <p:cNvPr id="139" name="矩形 93"/>
          <p:cNvSpPr/>
          <p:nvPr/>
        </p:nvSpPr>
        <p:spPr>
          <a:xfrm>
            <a:off x="3886200" y="1837551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write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sp>
        <p:nvSpPr>
          <p:cNvPr id="142" name="右箭头 162"/>
          <p:cNvSpPr/>
          <p:nvPr/>
        </p:nvSpPr>
        <p:spPr>
          <a:xfrm rot="5400000">
            <a:off x="5756083" y="3140267"/>
            <a:ext cx="729075" cy="201641"/>
          </a:xfrm>
          <a:prstGeom prst="rightArrow">
            <a:avLst>
              <a:gd name="adj1" fmla="val 21207"/>
              <a:gd name="adj2" fmla="val 78793"/>
            </a:avLst>
          </a:prstGeom>
          <a:solidFill>
            <a:srgbClr val="494949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203"/>
          <p:cNvGrpSpPr/>
          <p:nvPr/>
        </p:nvGrpSpPr>
        <p:grpSpPr>
          <a:xfrm>
            <a:off x="5181600" y="2413000"/>
            <a:ext cx="667844" cy="387350"/>
            <a:chOff x="4872604" y="2886701"/>
            <a:chExt cx="667844" cy="387350"/>
          </a:xfrm>
        </p:grpSpPr>
        <p:sp>
          <p:nvSpPr>
            <p:cNvPr id="145" name="object 42"/>
            <p:cNvSpPr/>
            <p:nvPr/>
          </p:nvSpPr>
          <p:spPr>
            <a:xfrm>
              <a:off x="4872604" y="2886701"/>
              <a:ext cx="667844" cy="3873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矩形 205"/>
            <p:cNvSpPr/>
            <p:nvPr/>
          </p:nvSpPr>
          <p:spPr>
            <a:xfrm>
              <a:off x="4923676" y="2904719"/>
              <a:ext cx="615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log1</a:t>
              </a:r>
              <a:endParaRPr lang="zh-CN" altLang="en-US" dirty="0"/>
            </a:p>
          </p:txBody>
        </p:sp>
      </p:grpSp>
      <p:sp>
        <p:nvSpPr>
          <p:cNvPr id="143" name="object 52"/>
          <p:cNvSpPr/>
          <p:nvPr/>
        </p:nvSpPr>
        <p:spPr>
          <a:xfrm rot="5400000">
            <a:off x="5791200" y="1809750"/>
            <a:ext cx="381000" cy="1600200"/>
          </a:xfrm>
          <a:custGeom>
            <a:avLst/>
            <a:gdLst/>
            <a:ahLst/>
            <a:cxnLst/>
            <a:rect l="l" t="t" r="r" b="b"/>
            <a:pathLst>
              <a:path w="2057400" h="660400">
                <a:moveTo>
                  <a:pt x="0" y="0"/>
                </a:moveTo>
                <a:lnTo>
                  <a:pt x="2057401" y="0"/>
                </a:lnTo>
                <a:lnTo>
                  <a:pt x="2057401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25"/>
          <p:cNvSpPr txBox="1"/>
          <p:nvPr/>
        </p:nvSpPr>
        <p:spPr>
          <a:xfrm>
            <a:off x="6934200" y="2495550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25" dirty="0" smtClean="0">
                <a:solidFill>
                  <a:srgbClr val="4A4A4A"/>
                </a:solidFill>
                <a:latin typeface="Trebuchet MS"/>
                <a:cs typeface="Trebuchet MS"/>
              </a:rPr>
              <a:t>Log Manager</a:t>
            </a:r>
            <a:endParaRPr dirty="0">
              <a:latin typeface="Trebuchet MS"/>
              <a:cs typeface="Trebuchet MS"/>
            </a:endParaRPr>
          </a:p>
        </p:txBody>
      </p:sp>
      <p:cxnSp>
        <p:nvCxnSpPr>
          <p:cNvPr id="148" name="直接箭头连接符 92"/>
          <p:cNvCxnSpPr/>
          <p:nvPr/>
        </p:nvCxnSpPr>
        <p:spPr>
          <a:xfrm flipV="1">
            <a:off x="6172200" y="2038350"/>
            <a:ext cx="0" cy="381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93"/>
          <p:cNvSpPr/>
          <p:nvPr/>
        </p:nvSpPr>
        <p:spPr>
          <a:xfrm>
            <a:off x="6096000" y="203835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copy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sp>
        <p:nvSpPr>
          <p:cNvPr id="152" name="矩形 163"/>
          <p:cNvSpPr/>
          <p:nvPr/>
        </p:nvSpPr>
        <p:spPr>
          <a:xfrm>
            <a:off x="6248400" y="3257550"/>
            <a:ext cx="643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flush 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5417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209550"/>
            <a:ext cx="6248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    LOG-IMPOSED DELAY    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95" name="Line 1792"/>
          <p:cNvSpPr>
            <a:spLocks noChangeShapeType="1"/>
          </p:cNvSpPr>
          <p:nvPr/>
        </p:nvSpPr>
        <p:spPr bwMode="auto">
          <a:xfrm>
            <a:off x="3573463" y="1239837"/>
            <a:ext cx="0" cy="2332038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828"/>
          <p:cNvSpPr>
            <a:spLocks noChangeShapeType="1"/>
          </p:cNvSpPr>
          <p:nvPr/>
        </p:nvSpPr>
        <p:spPr bwMode="auto">
          <a:xfrm>
            <a:off x="6426200" y="1239837"/>
            <a:ext cx="0" cy="2332038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Rectangle 1883"/>
          <p:cNvSpPr>
            <a:spLocks noChangeArrowheads="1"/>
          </p:cNvSpPr>
          <p:nvPr/>
        </p:nvSpPr>
        <p:spPr bwMode="auto">
          <a:xfrm>
            <a:off x="4760912" y="2317750"/>
            <a:ext cx="163513" cy="258763"/>
          </a:xfrm>
          <a:prstGeom prst="rect">
            <a:avLst/>
          </a:prstGeom>
          <a:solidFill>
            <a:srgbClr val="A9C8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1793"/>
          <p:cNvSpPr>
            <a:spLocks noChangeArrowheads="1"/>
          </p:cNvSpPr>
          <p:nvPr/>
        </p:nvSpPr>
        <p:spPr bwMode="auto">
          <a:xfrm>
            <a:off x="3130550" y="2317750"/>
            <a:ext cx="327025" cy="258763"/>
          </a:xfrm>
          <a:prstGeom prst="rect">
            <a:avLst/>
          </a:prstGeom>
          <a:solidFill>
            <a:schemeClr val="bg1"/>
          </a:solidFill>
          <a:ln w="19050">
            <a:solidFill>
              <a:srgbClr val="494949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99" name="Picture 14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5387" y="1004887"/>
            <a:ext cx="2571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 Box 1409"/>
          <p:cNvSpPr txBox="1">
            <a:spLocks noChangeArrowheads="1"/>
          </p:cNvSpPr>
          <p:nvPr/>
        </p:nvSpPr>
        <p:spPr bwMode="auto">
          <a:xfrm>
            <a:off x="1255712" y="1382712"/>
            <a:ext cx="7334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dirty="0" err="1">
                <a:solidFill>
                  <a:srgbClr val="474747"/>
                </a:solidFill>
                <a:latin typeface="Trebuchet MS"/>
                <a:cs typeface="Trebuchet MS"/>
              </a:rPr>
              <a:t>Xct</a:t>
            </a:r>
            <a:r>
              <a:rPr lang="en-US" dirty="0">
                <a:solidFill>
                  <a:srgbClr val="474747"/>
                </a:solidFill>
              </a:rPr>
              <a:t> 1</a:t>
            </a:r>
          </a:p>
        </p:txBody>
      </p:sp>
      <p:sp>
        <p:nvSpPr>
          <p:cNvPr id="101" name="Text Box 1410"/>
          <p:cNvSpPr txBox="1">
            <a:spLocks noChangeArrowheads="1"/>
          </p:cNvSpPr>
          <p:nvPr/>
        </p:nvSpPr>
        <p:spPr bwMode="auto">
          <a:xfrm>
            <a:off x="1255712" y="2232025"/>
            <a:ext cx="733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dirty="0" err="1">
                <a:solidFill>
                  <a:srgbClr val="474747"/>
                </a:solidFill>
                <a:latin typeface="Trebuchet MS"/>
                <a:cs typeface="Trebuchet MS"/>
              </a:rPr>
              <a:t>Xct</a:t>
            </a:r>
            <a:r>
              <a:rPr lang="en-US" dirty="0">
                <a:solidFill>
                  <a:srgbClr val="474747"/>
                </a:solidFill>
              </a:rPr>
              <a:t> 2</a:t>
            </a:r>
          </a:p>
        </p:txBody>
      </p:sp>
      <p:sp>
        <p:nvSpPr>
          <p:cNvPr id="102" name="Rectangle 1484"/>
          <p:cNvSpPr>
            <a:spLocks noChangeArrowheads="1"/>
          </p:cNvSpPr>
          <p:nvPr/>
        </p:nvSpPr>
        <p:spPr bwMode="auto">
          <a:xfrm>
            <a:off x="2397125" y="1436687"/>
            <a:ext cx="163512" cy="258763"/>
          </a:xfrm>
          <a:prstGeom prst="rect">
            <a:avLst/>
          </a:prstGeom>
          <a:solidFill>
            <a:srgbClr val="A9C8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1539"/>
          <p:cNvGrpSpPr>
            <a:grpSpLocks/>
          </p:cNvGrpSpPr>
          <p:nvPr/>
        </p:nvGrpSpPr>
        <p:grpSpPr bwMode="auto">
          <a:xfrm>
            <a:off x="2076450" y="2317750"/>
            <a:ext cx="728662" cy="257175"/>
            <a:chOff x="1119" y="2928"/>
            <a:chExt cx="415" cy="143"/>
          </a:xfrm>
        </p:grpSpPr>
        <p:grpSp>
          <p:nvGrpSpPr>
            <p:cNvPr id="104" name="Group 1540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136" name="Arc 154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rc 154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" name="Group 1543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128" name="Arc 154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rc 154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6" name="Group 1546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126" name="Arc 154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rc 154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7" name="Group 1549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117" name="Arc 155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155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" name="Group 1552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115" name="Arc 1553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rc 1554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" name="Group 1555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113" name="Arc 1556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1557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558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111" name="Arc 155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156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9" name="Group 1609"/>
          <p:cNvGrpSpPr>
            <a:grpSpLocks/>
          </p:cNvGrpSpPr>
          <p:nvPr/>
        </p:nvGrpSpPr>
        <p:grpSpPr bwMode="auto">
          <a:xfrm>
            <a:off x="2565400" y="1436687"/>
            <a:ext cx="320675" cy="257175"/>
            <a:chOff x="771" y="2784"/>
            <a:chExt cx="176" cy="143"/>
          </a:xfrm>
        </p:grpSpPr>
        <p:grpSp>
          <p:nvGrpSpPr>
            <p:cNvPr id="150" name="Group 1588"/>
            <p:cNvGrpSpPr>
              <a:grpSpLocks noChangeAspect="1"/>
            </p:cNvGrpSpPr>
            <p:nvPr/>
          </p:nvGrpSpPr>
          <p:grpSpPr bwMode="auto">
            <a:xfrm flipH="1">
              <a:off x="771" y="2784"/>
              <a:ext cx="59" cy="143"/>
              <a:chOff x="1296" y="2161"/>
              <a:chExt cx="658" cy="563"/>
            </a:xfrm>
          </p:grpSpPr>
          <p:sp>
            <p:nvSpPr>
              <p:cNvPr id="159" name="Arc 158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159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" name="Group 1591"/>
            <p:cNvGrpSpPr>
              <a:grpSpLocks noChangeAspect="1"/>
            </p:cNvGrpSpPr>
            <p:nvPr/>
          </p:nvGrpSpPr>
          <p:grpSpPr bwMode="auto">
            <a:xfrm>
              <a:off x="826" y="2784"/>
              <a:ext cx="59" cy="143"/>
              <a:chOff x="1296" y="2161"/>
              <a:chExt cx="658" cy="563"/>
            </a:xfrm>
          </p:grpSpPr>
          <p:sp>
            <p:nvSpPr>
              <p:cNvPr id="157" name="Arc 159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159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" name="Group 1594"/>
            <p:cNvGrpSpPr>
              <a:grpSpLocks noChangeAspect="1"/>
            </p:cNvGrpSpPr>
            <p:nvPr/>
          </p:nvGrpSpPr>
          <p:grpSpPr bwMode="auto">
            <a:xfrm flipH="1">
              <a:off x="888" y="2784"/>
              <a:ext cx="59" cy="143"/>
              <a:chOff x="1296" y="2161"/>
              <a:chExt cx="658" cy="563"/>
            </a:xfrm>
          </p:grpSpPr>
          <p:sp>
            <p:nvSpPr>
              <p:cNvPr id="155" name="Arc 159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159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1" name="Group 1620"/>
          <p:cNvGrpSpPr>
            <a:grpSpLocks/>
          </p:cNvGrpSpPr>
          <p:nvPr/>
        </p:nvGrpSpPr>
        <p:grpSpPr bwMode="auto">
          <a:xfrm>
            <a:off x="3462337" y="1436687"/>
            <a:ext cx="728663" cy="257175"/>
            <a:chOff x="1119" y="2928"/>
            <a:chExt cx="415" cy="143"/>
          </a:xfrm>
        </p:grpSpPr>
        <p:grpSp>
          <p:nvGrpSpPr>
            <p:cNvPr id="162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181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179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177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5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175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6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173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7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171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169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" name="Rectangle 1642"/>
          <p:cNvSpPr>
            <a:spLocks noChangeArrowheads="1"/>
          </p:cNvSpPr>
          <p:nvPr/>
        </p:nvSpPr>
        <p:spPr bwMode="auto">
          <a:xfrm>
            <a:off x="4516437" y="1436687"/>
            <a:ext cx="1304925" cy="258763"/>
          </a:xfrm>
          <a:prstGeom prst="rect">
            <a:avLst/>
          </a:prstGeom>
          <a:solidFill>
            <a:schemeClr val="bg1"/>
          </a:solidFill>
          <a:ln w="19050">
            <a:solidFill>
              <a:srgbClr val="494949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" name="Picture 16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75" y="1004887"/>
            <a:ext cx="2571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Line 1644"/>
          <p:cNvSpPr>
            <a:spLocks noChangeShapeType="1"/>
          </p:cNvSpPr>
          <p:nvPr/>
        </p:nvSpPr>
        <p:spPr bwMode="auto">
          <a:xfrm>
            <a:off x="5902325" y="1004887"/>
            <a:ext cx="407987" cy="3460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Line 1645"/>
          <p:cNvSpPr>
            <a:spLocks noChangeShapeType="1"/>
          </p:cNvSpPr>
          <p:nvPr/>
        </p:nvSpPr>
        <p:spPr bwMode="auto">
          <a:xfrm flipH="1">
            <a:off x="5902325" y="1004887"/>
            <a:ext cx="407987" cy="3460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roup 1649"/>
          <p:cNvGrpSpPr>
            <a:grpSpLocks/>
          </p:cNvGrpSpPr>
          <p:nvPr/>
        </p:nvGrpSpPr>
        <p:grpSpPr bwMode="auto">
          <a:xfrm>
            <a:off x="5332412" y="1263650"/>
            <a:ext cx="407988" cy="604837"/>
            <a:chOff x="2640" y="1824"/>
            <a:chExt cx="240" cy="336"/>
          </a:xfrm>
        </p:grpSpPr>
        <p:sp>
          <p:nvSpPr>
            <p:cNvPr id="188" name="AutoShape 1648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646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47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1689"/>
          <p:cNvGrpSpPr>
            <a:grpSpLocks/>
          </p:cNvGrpSpPr>
          <p:nvPr/>
        </p:nvGrpSpPr>
        <p:grpSpPr bwMode="auto">
          <a:xfrm>
            <a:off x="2805112" y="2317750"/>
            <a:ext cx="327025" cy="257175"/>
            <a:chOff x="1264" y="2928"/>
            <a:chExt cx="193" cy="143"/>
          </a:xfrm>
        </p:grpSpPr>
        <p:grpSp>
          <p:nvGrpSpPr>
            <p:cNvPr id="192" name="Group 1680"/>
            <p:cNvGrpSpPr>
              <a:grpSpLocks noChangeAspect="1"/>
            </p:cNvGrpSpPr>
            <p:nvPr/>
          </p:nvGrpSpPr>
          <p:grpSpPr bwMode="auto">
            <a:xfrm>
              <a:off x="1264" y="2928"/>
              <a:ext cx="65" cy="143"/>
              <a:chOff x="1296" y="2161"/>
              <a:chExt cx="658" cy="563"/>
            </a:xfrm>
          </p:grpSpPr>
          <p:sp>
            <p:nvSpPr>
              <p:cNvPr id="199" name="Arc 168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rc 168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1683"/>
            <p:cNvGrpSpPr>
              <a:grpSpLocks noChangeAspect="1"/>
            </p:cNvGrpSpPr>
            <p:nvPr/>
          </p:nvGrpSpPr>
          <p:grpSpPr bwMode="auto">
            <a:xfrm flipH="1">
              <a:off x="1329" y="2928"/>
              <a:ext cx="63" cy="143"/>
              <a:chOff x="1296" y="2161"/>
              <a:chExt cx="658" cy="563"/>
            </a:xfrm>
          </p:grpSpPr>
          <p:sp>
            <p:nvSpPr>
              <p:cNvPr id="197" name="Arc 168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rc 168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" name="Group 1686"/>
            <p:cNvGrpSpPr>
              <a:grpSpLocks noChangeAspect="1"/>
            </p:cNvGrpSpPr>
            <p:nvPr/>
          </p:nvGrpSpPr>
          <p:grpSpPr bwMode="auto">
            <a:xfrm>
              <a:off x="1392" y="2928"/>
              <a:ext cx="65" cy="143"/>
              <a:chOff x="1296" y="2161"/>
              <a:chExt cx="658" cy="563"/>
            </a:xfrm>
          </p:grpSpPr>
          <p:sp>
            <p:nvSpPr>
              <p:cNvPr id="195" name="Arc 168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rc 168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1" name="Rectangle 1700"/>
          <p:cNvSpPr>
            <a:spLocks noChangeArrowheads="1"/>
          </p:cNvSpPr>
          <p:nvPr/>
        </p:nvSpPr>
        <p:spPr bwMode="auto">
          <a:xfrm>
            <a:off x="6146800" y="1436687"/>
            <a:ext cx="163512" cy="258763"/>
          </a:xfrm>
          <a:prstGeom prst="rect">
            <a:avLst/>
          </a:prstGeom>
          <a:solidFill>
            <a:srgbClr val="A9C8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1701"/>
          <p:cNvGrpSpPr>
            <a:grpSpLocks/>
          </p:cNvGrpSpPr>
          <p:nvPr/>
        </p:nvGrpSpPr>
        <p:grpSpPr bwMode="auto">
          <a:xfrm>
            <a:off x="5826125" y="1436687"/>
            <a:ext cx="320675" cy="257175"/>
            <a:chOff x="771" y="2784"/>
            <a:chExt cx="176" cy="143"/>
          </a:xfrm>
        </p:grpSpPr>
        <p:grpSp>
          <p:nvGrpSpPr>
            <p:cNvPr id="203" name="Group 1702"/>
            <p:cNvGrpSpPr>
              <a:grpSpLocks noChangeAspect="1"/>
            </p:cNvGrpSpPr>
            <p:nvPr/>
          </p:nvGrpSpPr>
          <p:grpSpPr bwMode="auto">
            <a:xfrm flipH="1">
              <a:off x="771" y="2784"/>
              <a:ext cx="59" cy="143"/>
              <a:chOff x="1296" y="2161"/>
              <a:chExt cx="658" cy="563"/>
            </a:xfrm>
          </p:grpSpPr>
          <p:sp>
            <p:nvSpPr>
              <p:cNvPr id="210" name="Arc 1703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rc 1704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" name="Group 1705"/>
            <p:cNvGrpSpPr>
              <a:grpSpLocks noChangeAspect="1"/>
            </p:cNvGrpSpPr>
            <p:nvPr/>
          </p:nvGrpSpPr>
          <p:grpSpPr bwMode="auto">
            <a:xfrm>
              <a:off x="826" y="2784"/>
              <a:ext cx="59" cy="143"/>
              <a:chOff x="1296" y="2161"/>
              <a:chExt cx="658" cy="563"/>
            </a:xfrm>
          </p:grpSpPr>
          <p:sp>
            <p:nvSpPr>
              <p:cNvPr id="208" name="Arc 1706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rc 1707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" name="Group 1708"/>
            <p:cNvGrpSpPr>
              <a:grpSpLocks noChangeAspect="1"/>
            </p:cNvGrpSpPr>
            <p:nvPr/>
          </p:nvGrpSpPr>
          <p:grpSpPr bwMode="auto">
            <a:xfrm flipH="1">
              <a:off x="888" y="2784"/>
              <a:ext cx="59" cy="143"/>
              <a:chOff x="1296" y="2161"/>
              <a:chExt cx="658" cy="563"/>
            </a:xfrm>
          </p:grpSpPr>
          <p:sp>
            <p:nvSpPr>
              <p:cNvPr id="206" name="Arc 170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rc 171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2" name="Group 1721"/>
          <p:cNvGrpSpPr>
            <a:grpSpLocks/>
          </p:cNvGrpSpPr>
          <p:nvPr/>
        </p:nvGrpSpPr>
        <p:grpSpPr bwMode="auto">
          <a:xfrm>
            <a:off x="6316662" y="1436687"/>
            <a:ext cx="320675" cy="257175"/>
            <a:chOff x="771" y="2784"/>
            <a:chExt cx="176" cy="143"/>
          </a:xfrm>
        </p:grpSpPr>
        <p:grpSp>
          <p:nvGrpSpPr>
            <p:cNvPr id="213" name="Group 1722"/>
            <p:cNvGrpSpPr>
              <a:grpSpLocks noChangeAspect="1"/>
            </p:cNvGrpSpPr>
            <p:nvPr/>
          </p:nvGrpSpPr>
          <p:grpSpPr bwMode="auto">
            <a:xfrm flipH="1">
              <a:off x="771" y="2784"/>
              <a:ext cx="59" cy="143"/>
              <a:chOff x="1296" y="2161"/>
              <a:chExt cx="658" cy="563"/>
            </a:xfrm>
          </p:grpSpPr>
          <p:sp>
            <p:nvSpPr>
              <p:cNvPr id="220" name="Arc 1723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rc 1724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1725"/>
            <p:cNvGrpSpPr>
              <a:grpSpLocks noChangeAspect="1"/>
            </p:cNvGrpSpPr>
            <p:nvPr/>
          </p:nvGrpSpPr>
          <p:grpSpPr bwMode="auto">
            <a:xfrm>
              <a:off x="826" y="2784"/>
              <a:ext cx="59" cy="143"/>
              <a:chOff x="1296" y="2161"/>
              <a:chExt cx="658" cy="563"/>
            </a:xfrm>
          </p:grpSpPr>
          <p:sp>
            <p:nvSpPr>
              <p:cNvPr id="218" name="Arc 1726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rc 1727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" name="Group 1728"/>
            <p:cNvGrpSpPr>
              <a:grpSpLocks noChangeAspect="1"/>
            </p:cNvGrpSpPr>
            <p:nvPr/>
          </p:nvGrpSpPr>
          <p:grpSpPr bwMode="auto">
            <a:xfrm flipH="1">
              <a:off x="888" y="2784"/>
              <a:ext cx="59" cy="143"/>
              <a:chOff x="1296" y="2161"/>
              <a:chExt cx="658" cy="563"/>
            </a:xfrm>
          </p:grpSpPr>
          <p:sp>
            <p:nvSpPr>
              <p:cNvPr id="216" name="Arc 172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rc 173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2" name="Group 1742"/>
          <p:cNvGrpSpPr>
            <a:grpSpLocks/>
          </p:cNvGrpSpPr>
          <p:nvPr/>
        </p:nvGrpSpPr>
        <p:grpSpPr bwMode="auto">
          <a:xfrm>
            <a:off x="6478587" y="2317750"/>
            <a:ext cx="728663" cy="257175"/>
            <a:chOff x="1119" y="2928"/>
            <a:chExt cx="415" cy="143"/>
          </a:xfrm>
        </p:grpSpPr>
        <p:grpSp>
          <p:nvGrpSpPr>
            <p:cNvPr id="223" name="Group 1743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242" name="Arc 174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174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" name="Group 1746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240" name="Arc 174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174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" name="Group 1749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38" name="Arc 175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rc 175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" name="Group 1752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36" name="Arc 1753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rc 1754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" name="Group 1755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34" name="Arc 1756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rc 1757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" name="Group 1758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32" name="Arc 175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rc 176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9" name="Group 1761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30" name="Arc 176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rc 176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4" name="Group 1777"/>
          <p:cNvGrpSpPr>
            <a:grpSpLocks/>
          </p:cNvGrpSpPr>
          <p:nvPr/>
        </p:nvGrpSpPr>
        <p:grpSpPr bwMode="auto">
          <a:xfrm>
            <a:off x="2076450" y="1436687"/>
            <a:ext cx="320675" cy="257175"/>
            <a:chOff x="771" y="2784"/>
            <a:chExt cx="176" cy="143"/>
          </a:xfrm>
        </p:grpSpPr>
        <p:grpSp>
          <p:nvGrpSpPr>
            <p:cNvPr id="245" name="Group 1778"/>
            <p:cNvGrpSpPr>
              <a:grpSpLocks noChangeAspect="1"/>
            </p:cNvGrpSpPr>
            <p:nvPr/>
          </p:nvGrpSpPr>
          <p:grpSpPr bwMode="auto">
            <a:xfrm flipH="1">
              <a:off x="771" y="2784"/>
              <a:ext cx="59" cy="143"/>
              <a:chOff x="1296" y="2161"/>
              <a:chExt cx="658" cy="563"/>
            </a:xfrm>
          </p:grpSpPr>
          <p:sp>
            <p:nvSpPr>
              <p:cNvPr id="252" name="Arc 177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rc 178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" name="Group 1781"/>
            <p:cNvGrpSpPr>
              <a:grpSpLocks noChangeAspect="1"/>
            </p:cNvGrpSpPr>
            <p:nvPr/>
          </p:nvGrpSpPr>
          <p:grpSpPr bwMode="auto">
            <a:xfrm>
              <a:off x="826" y="2784"/>
              <a:ext cx="59" cy="143"/>
              <a:chOff x="1296" y="2161"/>
              <a:chExt cx="658" cy="563"/>
            </a:xfrm>
          </p:grpSpPr>
          <p:sp>
            <p:nvSpPr>
              <p:cNvPr id="250" name="Arc 178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Arc 178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" name="Group 1784"/>
            <p:cNvGrpSpPr>
              <a:grpSpLocks noChangeAspect="1"/>
            </p:cNvGrpSpPr>
            <p:nvPr/>
          </p:nvGrpSpPr>
          <p:grpSpPr bwMode="auto">
            <a:xfrm flipH="1">
              <a:off x="888" y="2784"/>
              <a:ext cx="59" cy="143"/>
              <a:chOff x="1296" y="2161"/>
              <a:chExt cx="658" cy="563"/>
            </a:xfrm>
          </p:grpSpPr>
          <p:sp>
            <p:nvSpPr>
              <p:cNvPr id="248" name="Arc 178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178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4" name="Group 1795"/>
          <p:cNvGrpSpPr>
            <a:grpSpLocks/>
          </p:cNvGrpSpPr>
          <p:nvPr/>
        </p:nvGrpSpPr>
        <p:grpSpPr bwMode="auto">
          <a:xfrm>
            <a:off x="4032250" y="2317750"/>
            <a:ext cx="728662" cy="257175"/>
            <a:chOff x="1119" y="2928"/>
            <a:chExt cx="415" cy="143"/>
          </a:xfrm>
        </p:grpSpPr>
        <p:grpSp>
          <p:nvGrpSpPr>
            <p:cNvPr id="255" name="Group 1796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274" name="Arc 179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Arc 179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" name="Group 1799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272" name="Arc 180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Arc 180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7" name="Group 1802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70" name="Arc 1803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Arc 1804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8" name="Group 1805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68" name="Arc 1806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Arc 1807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9" name="Group 1808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66" name="Arc 1809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Arc 1810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0" name="Group 1811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64" name="Arc 181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Arc 181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1" name="Group 1814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62" name="Arc 181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Arc 181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76" name="Picture 18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0912" y="1885950"/>
            <a:ext cx="2778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" name="Rectangle 1818"/>
          <p:cNvSpPr>
            <a:spLocks noChangeArrowheads="1"/>
          </p:cNvSpPr>
          <p:nvPr/>
        </p:nvSpPr>
        <p:spPr bwMode="auto">
          <a:xfrm>
            <a:off x="4924425" y="2317750"/>
            <a:ext cx="1385887" cy="258763"/>
          </a:xfrm>
          <a:prstGeom prst="rect">
            <a:avLst/>
          </a:prstGeom>
          <a:solidFill>
            <a:schemeClr val="bg1"/>
          </a:solidFill>
          <a:ln w="19050">
            <a:solidFill>
              <a:srgbClr val="494949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/>
          </a:p>
        </p:txBody>
      </p:sp>
      <p:grpSp>
        <p:nvGrpSpPr>
          <p:cNvPr id="278" name="Group 1819"/>
          <p:cNvGrpSpPr>
            <a:grpSpLocks/>
          </p:cNvGrpSpPr>
          <p:nvPr/>
        </p:nvGrpSpPr>
        <p:grpSpPr bwMode="auto">
          <a:xfrm>
            <a:off x="5343525" y="2114550"/>
            <a:ext cx="407987" cy="604837"/>
            <a:chOff x="2640" y="1824"/>
            <a:chExt cx="240" cy="336"/>
          </a:xfrm>
        </p:grpSpPr>
        <p:sp>
          <p:nvSpPr>
            <p:cNvPr id="279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2" name="Picture 18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8575" y="1885950"/>
            <a:ext cx="2587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" name="Rectangle 1826"/>
          <p:cNvSpPr>
            <a:spLocks noChangeArrowheads="1"/>
          </p:cNvSpPr>
          <p:nvPr/>
        </p:nvSpPr>
        <p:spPr bwMode="auto">
          <a:xfrm>
            <a:off x="6310312" y="2317750"/>
            <a:ext cx="163513" cy="258763"/>
          </a:xfrm>
          <a:prstGeom prst="rect">
            <a:avLst/>
          </a:prstGeom>
          <a:solidFill>
            <a:srgbClr val="A9C8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AutoShape 1831"/>
          <p:cNvSpPr>
            <a:spLocks noChangeArrowheads="1"/>
          </p:cNvSpPr>
          <p:nvPr/>
        </p:nvSpPr>
        <p:spPr bwMode="auto">
          <a:xfrm flipH="1">
            <a:off x="6310312" y="895350"/>
            <a:ext cx="958850" cy="714375"/>
          </a:xfrm>
          <a:custGeom>
            <a:avLst/>
            <a:gdLst>
              <a:gd name="T0" fmla="*/ 167284 w 21600"/>
              <a:gd name="T1" fmla="*/ 873399 h 21600"/>
              <a:gd name="T2" fmla="*/ 465398 w 21600"/>
              <a:gd name="T3" fmla="*/ 934353 h 21600"/>
              <a:gd name="T4" fmla="*/ 240504 w 21600"/>
              <a:gd name="T5" fmla="*/ 784818 h 21600"/>
              <a:gd name="T6" fmla="*/ -109453 w 21600"/>
              <a:gd name="T7" fmla="*/ 611058 h 21600"/>
              <a:gd name="T8" fmla="*/ 31000 w 21600"/>
              <a:gd name="T9" fmla="*/ 398040 h 21600"/>
              <a:gd name="T10" fmla="*/ 236513 w 21600"/>
              <a:gd name="T11" fmla="*/ 54366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680" y="12325"/>
                </a:moveTo>
                <a:cubicBezTo>
                  <a:pt x="3395" y="16134"/>
                  <a:pt x="6662" y="18933"/>
                  <a:pt x="10535" y="19057"/>
                </a:cubicBezTo>
                <a:lnTo>
                  <a:pt x="10453" y="21594"/>
                </a:lnTo>
                <a:cubicBezTo>
                  <a:pt x="5391" y="21432"/>
                  <a:pt x="1121" y="17772"/>
                  <a:pt x="185" y="12794"/>
                </a:cubicBezTo>
                <a:lnTo>
                  <a:pt x="-2468" y="13293"/>
                </a:lnTo>
                <a:lnTo>
                  <a:pt x="699" y="8659"/>
                </a:lnTo>
                <a:lnTo>
                  <a:pt x="5333" y="11827"/>
                </a:lnTo>
                <a:lnTo>
                  <a:pt x="2680" y="12325"/>
                </a:lnTo>
                <a:close/>
              </a:path>
            </a:pathLst>
          </a:custGeom>
          <a:noFill/>
          <a:ln w="9525">
            <a:solidFill>
              <a:srgbClr val="49494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Text Box 1832"/>
          <p:cNvSpPr txBox="1">
            <a:spLocks noChangeArrowheads="1"/>
          </p:cNvSpPr>
          <p:nvPr/>
        </p:nvSpPr>
        <p:spPr bwMode="auto">
          <a:xfrm>
            <a:off x="6718300" y="819150"/>
            <a:ext cx="977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474747"/>
                </a:solidFill>
                <a:latin typeface="Trebuchet MS"/>
                <a:cs typeface="Trebuchet MS"/>
              </a:rPr>
              <a:t>Done</a:t>
            </a:r>
            <a:r>
              <a:rPr lang="en-US" dirty="0">
                <a:solidFill>
                  <a:srgbClr val="474747"/>
                </a:solidFill>
              </a:rPr>
              <a:t>!</a:t>
            </a:r>
          </a:p>
        </p:txBody>
      </p:sp>
      <p:sp>
        <p:nvSpPr>
          <p:cNvPr id="286" name="Text Box 1842"/>
          <p:cNvSpPr txBox="1">
            <a:spLocks noChangeArrowheads="1"/>
          </p:cNvSpPr>
          <p:nvPr/>
        </p:nvSpPr>
        <p:spPr bwMode="auto">
          <a:xfrm>
            <a:off x="4191000" y="1092200"/>
            <a:ext cx="977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474747"/>
                </a:solidFill>
                <a:latin typeface="Trebuchet MS"/>
                <a:cs typeface="Trebuchet MS"/>
              </a:rPr>
              <a:t>Commit</a:t>
            </a:r>
          </a:p>
        </p:txBody>
      </p:sp>
      <p:sp>
        <p:nvSpPr>
          <p:cNvPr id="287" name="Rectangle 1857" descr="Wide upward diagonal"/>
          <p:cNvSpPr>
            <a:spLocks noChangeArrowheads="1"/>
          </p:cNvSpPr>
          <p:nvPr/>
        </p:nvSpPr>
        <p:spPr bwMode="auto">
          <a:xfrm>
            <a:off x="4191000" y="1436687"/>
            <a:ext cx="325437" cy="25876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" name="Rectangle 1870" descr="Wide upward diagonal"/>
          <p:cNvSpPr>
            <a:spLocks noChangeArrowheads="1"/>
          </p:cNvSpPr>
          <p:nvPr/>
        </p:nvSpPr>
        <p:spPr bwMode="auto">
          <a:xfrm>
            <a:off x="2886075" y="1436687"/>
            <a:ext cx="571500" cy="25876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Rectangle 1872" descr="Wide upward diagonal"/>
          <p:cNvSpPr>
            <a:spLocks noChangeArrowheads="1"/>
          </p:cNvSpPr>
          <p:nvPr/>
        </p:nvSpPr>
        <p:spPr bwMode="auto">
          <a:xfrm>
            <a:off x="3457575" y="2317750"/>
            <a:ext cx="569912" cy="25876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90" name="Group 202"/>
          <p:cNvGrpSpPr>
            <a:grpSpLocks/>
          </p:cNvGrpSpPr>
          <p:nvPr/>
        </p:nvGrpSpPr>
        <p:grpSpPr bwMode="auto">
          <a:xfrm>
            <a:off x="1524000" y="2876550"/>
            <a:ext cx="5867400" cy="381000"/>
            <a:chOff x="457200" y="4343400"/>
            <a:chExt cx="5867400" cy="381000"/>
          </a:xfrm>
        </p:grpSpPr>
        <p:grpSp>
          <p:nvGrpSpPr>
            <p:cNvPr id="291" name="Group 1876"/>
            <p:cNvGrpSpPr>
              <a:grpSpLocks/>
            </p:cNvGrpSpPr>
            <p:nvPr/>
          </p:nvGrpSpPr>
          <p:grpSpPr bwMode="auto">
            <a:xfrm>
              <a:off x="3579814" y="4343412"/>
              <a:ext cx="1601788" cy="381001"/>
              <a:chOff x="2255" y="2736"/>
              <a:chExt cx="1009" cy="240"/>
            </a:xfrm>
          </p:grpSpPr>
          <p:grpSp>
            <p:nvGrpSpPr>
              <p:cNvPr id="300" name="Group 1843"/>
              <p:cNvGrpSpPr>
                <a:grpSpLocks/>
              </p:cNvGrpSpPr>
              <p:nvPr/>
            </p:nvGrpSpPr>
            <p:grpSpPr bwMode="auto">
              <a:xfrm>
                <a:off x="2255" y="2784"/>
                <a:ext cx="188" cy="143"/>
                <a:chOff x="771" y="2784"/>
                <a:chExt cx="176" cy="143"/>
              </a:xfrm>
            </p:grpSpPr>
            <p:grpSp>
              <p:nvGrpSpPr>
                <p:cNvPr id="302" name="Group 1844"/>
                <p:cNvGrpSpPr>
                  <a:grpSpLocks noChangeAspect="1"/>
                </p:cNvGrpSpPr>
                <p:nvPr/>
              </p:nvGrpSpPr>
              <p:grpSpPr bwMode="auto">
                <a:xfrm flipH="1">
                  <a:off x="771" y="2784"/>
                  <a:ext cx="59" cy="143"/>
                  <a:chOff x="1296" y="2161"/>
                  <a:chExt cx="658" cy="563"/>
                </a:xfrm>
              </p:grpSpPr>
              <p:sp>
                <p:nvSpPr>
                  <p:cNvPr id="309" name="Arc 184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296" y="2161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0" name="Arc 1846"/>
                  <p:cNvSpPr>
                    <a:spLocks noChangeAspect="1"/>
                  </p:cNvSpPr>
                  <p:nvPr/>
                </p:nvSpPr>
                <p:spPr bwMode="auto">
                  <a:xfrm rot="10800000" flipV="1">
                    <a:off x="1620" y="2292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3" name="Group 1847"/>
                <p:cNvGrpSpPr>
                  <a:grpSpLocks noChangeAspect="1"/>
                </p:cNvGrpSpPr>
                <p:nvPr/>
              </p:nvGrpSpPr>
              <p:grpSpPr bwMode="auto">
                <a:xfrm>
                  <a:off x="826" y="2784"/>
                  <a:ext cx="59" cy="143"/>
                  <a:chOff x="1296" y="2161"/>
                  <a:chExt cx="658" cy="563"/>
                </a:xfrm>
              </p:grpSpPr>
              <p:sp>
                <p:nvSpPr>
                  <p:cNvPr id="307" name="Arc 184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296" y="2161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49494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" name="Arc 1849"/>
                  <p:cNvSpPr>
                    <a:spLocks noChangeAspect="1"/>
                  </p:cNvSpPr>
                  <p:nvPr/>
                </p:nvSpPr>
                <p:spPr bwMode="auto">
                  <a:xfrm rot="10800000" flipV="1">
                    <a:off x="1620" y="2292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4" name="Group 1850"/>
                <p:cNvGrpSpPr>
                  <a:grpSpLocks noChangeAspect="1"/>
                </p:cNvGrpSpPr>
                <p:nvPr/>
              </p:nvGrpSpPr>
              <p:grpSpPr bwMode="auto">
                <a:xfrm flipH="1">
                  <a:off x="888" y="2784"/>
                  <a:ext cx="59" cy="143"/>
                  <a:chOff x="1296" y="2161"/>
                  <a:chExt cx="658" cy="563"/>
                </a:xfrm>
              </p:grpSpPr>
              <p:sp>
                <p:nvSpPr>
                  <p:cNvPr id="305" name="Arc 185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296" y="2161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Arc 1852"/>
                  <p:cNvSpPr>
                    <a:spLocks noChangeAspect="1"/>
                  </p:cNvSpPr>
                  <p:nvPr/>
                </p:nvSpPr>
                <p:spPr bwMode="auto">
                  <a:xfrm rot="10800000" flipV="1">
                    <a:off x="1620" y="2292"/>
                    <a:ext cx="334" cy="432"/>
                  </a:xfrm>
                  <a:custGeom>
                    <a:avLst/>
                    <a:gdLst>
                      <a:gd name="T0" fmla="*/ 0 w 16616"/>
                      <a:gd name="T1" fmla="*/ 0 h 21600"/>
                      <a:gd name="T2" fmla="*/ 334 w 16616"/>
                      <a:gd name="T3" fmla="*/ 156 h 21600"/>
                      <a:gd name="T4" fmla="*/ 0 w 16616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16616"/>
                      <a:gd name="T10" fmla="*/ 0 h 21600"/>
                      <a:gd name="T11" fmla="*/ 16616 w 166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616" h="21600" fill="none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</a:path>
                      <a:path w="16616" h="21600" stroke="0" extrusionOk="0">
                        <a:moveTo>
                          <a:pt x="-1" y="0"/>
                        </a:moveTo>
                        <a:cubicBezTo>
                          <a:pt x="6422" y="0"/>
                          <a:pt x="12512" y="2858"/>
                          <a:pt x="16616" y="7798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01" name="Text Box 1853"/>
              <p:cNvSpPr txBox="1">
                <a:spLocks noChangeArrowheads="1"/>
              </p:cNvSpPr>
              <p:nvPr/>
            </p:nvSpPr>
            <p:spPr bwMode="auto">
              <a:xfrm>
                <a:off x="2496" y="2736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474747"/>
                    </a:solidFill>
                    <a:latin typeface="Trebuchet MS"/>
                    <a:cs typeface="Trebuchet MS"/>
                  </a:rPr>
                  <a:t>Working</a:t>
                </a:r>
              </a:p>
            </p:txBody>
          </p:sp>
        </p:grpSp>
        <p:grpSp>
          <p:nvGrpSpPr>
            <p:cNvPr id="292" name="Group 1862"/>
            <p:cNvGrpSpPr>
              <a:grpSpLocks/>
            </p:cNvGrpSpPr>
            <p:nvPr/>
          </p:nvGrpSpPr>
          <p:grpSpPr bwMode="auto">
            <a:xfrm>
              <a:off x="457200" y="4343400"/>
              <a:ext cx="1600200" cy="381000"/>
              <a:chOff x="1392" y="2784"/>
              <a:chExt cx="1008" cy="240"/>
            </a:xfrm>
          </p:grpSpPr>
          <p:sp>
            <p:nvSpPr>
              <p:cNvPr id="298" name="Rectangle 1854"/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192" cy="144"/>
              </a:xfrm>
              <a:prstGeom prst="rect">
                <a:avLst/>
              </a:prstGeom>
              <a:solidFill>
                <a:srgbClr val="A9C8C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Text Box 1856"/>
              <p:cNvSpPr txBox="1">
                <a:spLocks noChangeArrowheads="1"/>
              </p:cNvSpPr>
              <p:nvPr/>
            </p:nvSpPr>
            <p:spPr bwMode="auto">
              <a:xfrm>
                <a:off x="1632" y="2784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474747"/>
                    </a:solidFill>
                  </a:rPr>
                  <a:t>Lock Mgr</a:t>
                </a:r>
                <a:r>
                  <a:rPr lang="en-US" dirty="0"/>
                  <a:t>.</a:t>
                </a:r>
              </a:p>
            </p:txBody>
          </p:sp>
        </p:grpSp>
        <p:grpSp>
          <p:nvGrpSpPr>
            <p:cNvPr id="293" name="Group 1863"/>
            <p:cNvGrpSpPr>
              <a:grpSpLocks/>
            </p:cNvGrpSpPr>
            <p:nvPr/>
          </p:nvGrpSpPr>
          <p:grpSpPr bwMode="auto">
            <a:xfrm>
              <a:off x="2057400" y="4343400"/>
              <a:ext cx="1600200" cy="381000"/>
              <a:chOff x="1392" y="2592"/>
              <a:chExt cx="1008" cy="240"/>
            </a:xfrm>
          </p:grpSpPr>
          <p:sp>
            <p:nvSpPr>
              <p:cNvPr id="296" name="Rectangle 1858" descr="Wide upward diagonal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144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 Box 1859"/>
              <p:cNvSpPr txBox="1">
                <a:spLocks noChangeArrowheads="1"/>
              </p:cNvSpPr>
              <p:nvPr/>
            </p:nvSpPr>
            <p:spPr bwMode="auto">
              <a:xfrm>
                <a:off x="1632" y="259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474747"/>
                    </a:solidFill>
                    <a:latin typeface="Trebuchet MS"/>
                    <a:cs typeface="Trebuchet MS"/>
                  </a:rPr>
                  <a:t>Log Mgr</a:t>
                </a:r>
                <a:r>
                  <a:rPr lang="en-US" dirty="0">
                    <a:latin typeface="Trebuchet MS"/>
                    <a:cs typeface="Trebuchet MS"/>
                  </a:rPr>
                  <a:t>.</a:t>
                </a:r>
              </a:p>
            </p:txBody>
          </p:sp>
        </p:grpSp>
        <p:sp>
          <p:nvSpPr>
            <p:cNvPr id="294" name="Rectangle 1860"/>
            <p:cNvSpPr>
              <a:spLocks noChangeArrowheads="1"/>
            </p:cNvSpPr>
            <p:nvPr/>
          </p:nvSpPr>
          <p:spPr bwMode="auto">
            <a:xfrm>
              <a:off x="5181600" y="4419600"/>
              <a:ext cx="3048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5" name="Text Box 1861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762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474747"/>
                  </a:solidFill>
                </a:rPr>
                <a:t>I/O </a:t>
              </a:r>
              <a:r>
                <a:rPr lang="en-US" dirty="0">
                  <a:solidFill>
                    <a:srgbClr val="474747"/>
                  </a:solidFill>
                  <a:latin typeface="Trebuchet MS"/>
                  <a:cs typeface="Trebuchet MS"/>
                </a:rPr>
                <a:t>Waiting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343400" y="1652885"/>
            <a:ext cx="35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A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34099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A: I/O-related delays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B: Increased lock contention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C: Scheduler overload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D: Log buffer contention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4800600" y="2491085"/>
            <a:ext cx="3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B</a:t>
            </a:r>
            <a:endParaRPr lang="en-US" sz="2000" b="1" dirty="0"/>
          </a:p>
        </p:txBody>
      </p:sp>
      <p:sp>
        <p:nvSpPr>
          <p:cNvPr id="325" name="Rectangle 324"/>
          <p:cNvSpPr/>
          <p:nvPr/>
        </p:nvSpPr>
        <p:spPr>
          <a:xfrm>
            <a:off x="5410200" y="1657350"/>
            <a:ext cx="341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C</a:t>
            </a:r>
            <a:endParaRPr lang="en-US" sz="2000" b="1" dirty="0"/>
          </a:p>
        </p:txBody>
      </p:sp>
      <p:sp>
        <p:nvSpPr>
          <p:cNvPr id="326" name="Rectangle 325"/>
          <p:cNvSpPr/>
          <p:nvPr/>
        </p:nvSpPr>
        <p:spPr>
          <a:xfrm>
            <a:off x="3046564" y="2491085"/>
            <a:ext cx="349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D</a:t>
            </a:r>
            <a:endParaRPr lang="en-US" sz="2000" b="1" dirty="0"/>
          </a:p>
        </p:txBody>
      </p:sp>
      <p:sp>
        <p:nvSpPr>
          <p:cNvPr id="327" name="Rectangle 326"/>
          <p:cNvSpPr/>
          <p:nvPr/>
        </p:nvSpPr>
        <p:spPr>
          <a:xfrm>
            <a:off x="5410200" y="3409950"/>
            <a:ext cx="188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Group commit</a:t>
            </a:r>
            <a:endParaRPr lang="en-US" sz="2000" b="1" dirty="0"/>
          </a:p>
        </p:txBody>
      </p:sp>
      <p:sp>
        <p:nvSpPr>
          <p:cNvPr id="328" name="Rectangle 327"/>
          <p:cNvSpPr/>
          <p:nvPr/>
        </p:nvSpPr>
        <p:spPr>
          <a:xfrm>
            <a:off x="5181600" y="3714750"/>
            <a:ext cx="2310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Early lock release</a:t>
            </a:r>
            <a:endParaRPr lang="en-US" sz="2000" b="1" dirty="0"/>
          </a:p>
        </p:txBody>
      </p:sp>
      <p:sp>
        <p:nvSpPr>
          <p:cNvPr id="329" name="Rectangle 328"/>
          <p:cNvSpPr/>
          <p:nvPr/>
        </p:nvSpPr>
        <p:spPr>
          <a:xfrm>
            <a:off x="5334000" y="4019550"/>
            <a:ext cx="2084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Flush pipelining</a:t>
            </a:r>
            <a:endParaRPr lang="en-US" sz="2000" b="1" dirty="0"/>
          </a:p>
        </p:txBody>
      </p:sp>
      <p:sp>
        <p:nvSpPr>
          <p:cNvPr id="330" name="Rectangle 329"/>
          <p:cNvSpPr/>
          <p:nvPr/>
        </p:nvSpPr>
        <p:spPr>
          <a:xfrm>
            <a:off x="4605863" y="4324350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Scalable centralized log buffer</a:t>
            </a:r>
            <a:endParaRPr lang="en-US" sz="2000" b="1" dirty="0"/>
          </a:p>
        </p:txBody>
      </p:sp>
      <p:sp>
        <p:nvSpPr>
          <p:cNvPr id="331" name="object 18"/>
          <p:cNvSpPr/>
          <p:nvPr/>
        </p:nvSpPr>
        <p:spPr>
          <a:xfrm>
            <a:off x="342900" y="4705350"/>
            <a:ext cx="2667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09600" y="4813923"/>
            <a:ext cx="4572000" cy="214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75000"/>
              </a:lnSpc>
            </a:pPr>
            <a:r>
              <a:rPr lang="en-US" sz="1000" spc="2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Ather</a:t>
            </a:r>
            <a:r>
              <a:rPr lang="en-US" sz="1000" spc="20" dirty="0" smtClean="0">
                <a:solidFill>
                  <a:srgbClr val="595959"/>
                </a:solidFill>
                <a:latin typeface="Trebuchet MS"/>
                <a:cs typeface="Trebuchet MS"/>
              </a:rPr>
              <a:t>: A Scalable Approach to Logging</a:t>
            </a:r>
            <a:endParaRPr lang="en-US"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196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101" grpId="0"/>
      <p:bldP spid="277" grpId="0" animBg="1"/>
      <p:bldP spid="283" grpId="0" animBg="1"/>
      <p:bldP spid="289" grpId="0" animBg="1"/>
      <p:bldP spid="2" grpId="0"/>
      <p:bldP spid="4" grpId="0"/>
      <p:bldP spid="324" grpId="0"/>
      <p:bldP spid="325" grpId="0"/>
      <p:bldP spid="326" grpId="0"/>
      <p:bldP spid="327" grpId="0"/>
      <p:bldP spid="328" grpId="0"/>
      <p:bldP spid="329" grpId="0"/>
      <p:bldP spid="3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09550"/>
            <a:ext cx="403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    RECOVERY    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311" name="object 3"/>
          <p:cNvSpPr txBox="1"/>
          <p:nvPr/>
        </p:nvSpPr>
        <p:spPr>
          <a:xfrm>
            <a:off x="535939" y="986116"/>
            <a:ext cx="7693661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Problems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procedure:</a:t>
            </a:r>
            <a:endParaRPr lang="en-US" sz="20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searching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the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entire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log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is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time-consuming</a:t>
            </a:r>
            <a:endParaRPr lang="en-US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unnecessarily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redo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transactions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which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have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flush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their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data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modification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disk.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312" name="object 3"/>
          <p:cNvSpPr txBox="1"/>
          <p:nvPr/>
        </p:nvSpPr>
        <p:spPr>
          <a:xfrm>
            <a:off x="612139" y="2343150"/>
            <a:ext cx="76936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accelerate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recovery,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DBMSs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periodically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perform</a:t>
            </a:r>
            <a:r>
              <a:rPr lang="zh-CN" altLang="en-US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err="1" smtClean="0">
                <a:solidFill>
                  <a:srgbClr val="3F6CAF"/>
                </a:solidFill>
                <a:latin typeface="Trebuchet MS"/>
                <a:cs typeface="Trebuchet MS"/>
              </a:rPr>
              <a:t>checkpointing</a:t>
            </a:r>
            <a:r>
              <a:rPr lang="zh-CN" altLang="zh-CN" sz="2000" spc="-10" dirty="0">
                <a:solidFill>
                  <a:srgbClr val="3F6CAF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474747"/>
                </a:solidFill>
                <a:latin typeface="Trebuchet MS"/>
                <a:cs typeface="Trebuchet MS"/>
              </a:rPr>
              <a:t>during</a:t>
            </a:r>
            <a:r>
              <a:rPr lang="zh-CN" altLang="en-US" sz="2000" spc="-10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474747"/>
                </a:solidFill>
                <a:latin typeface="Trebuchet MS"/>
                <a:cs typeface="Trebuchet MS"/>
              </a:rPr>
              <a:t>normal</a:t>
            </a:r>
            <a:r>
              <a:rPr lang="zh-CN" altLang="en-US" sz="2000" spc="-10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474747"/>
                </a:solidFill>
                <a:latin typeface="Trebuchet MS"/>
                <a:cs typeface="Trebuchet MS"/>
              </a:rPr>
              <a:t>processing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lang="en-US" sz="2000" spc="-10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459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09550"/>
            <a:ext cx="441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    CHECKPOINTING    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311" name="object 3"/>
          <p:cNvSpPr txBox="1"/>
          <p:nvPr/>
        </p:nvSpPr>
        <p:spPr>
          <a:xfrm>
            <a:off x="535939" y="986116"/>
            <a:ext cx="7693661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Checkpointing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procedure:</a:t>
            </a:r>
            <a:endParaRPr lang="en-US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store current database state in disk</a:t>
            </a:r>
            <a:endParaRPr lang="en-US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write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checkpoint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record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&lt;checkpoint&gt;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into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log</a:t>
            </a:r>
            <a:r>
              <a:rPr lang="en-US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s</a:t>
            </a:r>
            <a:endParaRPr lang="en-US" altLang="zh-CN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zh-CN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-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Store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LSN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of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checkpoint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record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in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meta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file(in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disk)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2098" y="4629150"/>
            <a:ext cx="74850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crash</a:t>
            </a:r>
            <a:r>
              <a:rPr lang="en-US" altLang="zh-CN" sz="1600" b="1" dirty="0">
                <a:solidFill>
                  <a:srgbClr val="AD455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54797" y="2921092"/>
            <a:ext cx="469354" cy="16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T1</a:t>
            </a:r>
          </a:p>
          <a:p>
            <a:r>
              <a:rPr lang="en-US" altLang="zh-CN" sz="20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T2</a:t>
            </a:r>
          </a:p>
          <a:p>
            <a:r>
              <a:rPr lang="en-US" altLang="zh-CN" sz="20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T3</a:t>
            </a:r>
          </a:p>
          <a:p>
            <a:r>
              <a:rPr lang="en-US" altLang="zh-CN" sz="20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T4</a:t>
            </a:r>
          </a:p>
          <a:p>
            <a:r>
              <a:rPr lang="en-US" altLang="zh-CN" sz="20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T5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911617" y="3163888"/>
            <a:ext cx="1187450" cy="0"/>
          </a:xfrm>
          <a:prstGeom prst="line">
            <a:avLst/>
          </a:prstGeom>
          <a:noFill/>
          <a:ln w="50800">
            <a:solidFill>
              <a:srgbClr val="A9C8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75180" y="3470275"/>
            <a:ext cx="1185862" cy="0"/>
          </a:xfrm>
          <a:prstGeom prst="line">
            <a:avLst/>
          </a:prstGeom>
          <a:noFill/>
          <a:ln w="50800">
            <a:solidFill>
              <a:srgbClr val="4F81B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349892" y="3806825"/>
            <a:ext cx="1187450" cy="0"/>
          </a:xfrm>
          <a:prstGeom prst="line">
            <a:avLst/>
          </a:prstGeom>
          <a:noFill/>
          <a:ln w="50800">
            <a:solidFill>
              <a:srgbClr val="4F81B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779855" y="4079875"/>
            <a:ext cx="3441700" cy="0"/>
          </a:xfrm>
          <a:prstGeom prst="line">
            <a:avLst/>
          </a:prstGeom>
          <a:noFill/>
          <a:ln w="50800">
            <a:solidFill>
              <a:srgbClr val="AD455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411930" y="4386262"/>
            <a:ext cx="812800" cy="0"/>
          </a:xfrm>
          <a:prstGeom prst="line">
            <a:avLst/>
          </a:prstGeom>
          <a:noFill/>
          <a:ln w="50800">
            <a:solidFill>
              <a:srgbClr val="AD455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8243098" y="2952749"/>
            <a:ext cx="0" cy="1524001"/>
          </a:xfrm>
          <a:prstGeom prst="line">
            <a:avLst/>
          </a:prstGeom>
          <a:noFill/>
          <a:ln w="50800">
            <a:solidFill>
              <a:srgbClr val="AD455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11617" y="310515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099067" y="310515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475180" y="3409950"/>
            <a:ext cx="0" cy="119062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661042" y="3409950"/>
            <a:ext cx="0" cy="119062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349892" y="374650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537342" y="374650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802080" y="401955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411930" y="4324350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185698" y="2952750"/>
            <a:ext cx="0" cy="1776413"/>
          </a:xfrm>
          <a:prstGeom prst="line">
            <a:avLst/>
          </a:prstGeom>
          <a:noFill/>
          <a:ln w="50800">
            <a:solidFill>
              <a:srgbClr val="3F6CAF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22411" y="4594754"/>
            <a:ext cx="17014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smtClean="0">
                <a:solidFill>
                  <a:srgbClr val="3F6CAF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Last</a:t>
            </a:r>
            <a:r>
              <a:rPr lang="zh-CN" altLang="en-US" sz="1600" b="1" dirty="0" smtClean="0">
                <a:solidFill>
                  <a:srgbClr val="3F6CAF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3F6CAF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checkpoint</a:t>
            </a:r>
            <a:endParaRPr lang="en-US" altLang="zh-CN" sz="1600" b="1" dirty="0">
              <a:solidFill>
                <a:srgbClr val="3F6CAF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4280698" y="4552950"/>
            <a:ext cx="4093257" cy="0"/>
          </a:xfrm>
          <a:prstGeom prst="line">
            <a:avLst/>
          </a:prstGeom>
          <a:noFill/>
          <a:ln w="50800">
            <a:solidFill>
              <a:srgbClr val="49494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3"/>
          <p:cNvSpPr/>
          <p:nvPr/>
        </p:nvSpPr>
        <p:spPr>
          <a:xfrm>
            <a:off x="685800" y="3028950"/>
            <a:ext cx="3429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215900" algn="l"/>
              </a:tabLst>
            </a:pPr>
            <a:r>
              <a:rPr lang="en-US" altLang="zh-CN" sz="2000" dirty="0" smtClean="0">
                <a:solidFill>
                  <a:srgbClr val="474747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–T1</a:t>
            </a:r>
            <a:r>
              <a:rPr lang="zh-CN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can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be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ignored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if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modifications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are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forced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  </a:t>
            </a:r>
            <a:endParaRPr lang="en-US" altLang="zh-CN" sz="2000" dirty="0" smtClean="0">
              <a:solidFill>
                <a:srgbClr val="474747"/>
              </a:solidFill>
              <a:latin typeface="Trebuchet MS" panose="020B0603020202020204" pitchFamily="34" charset="0"/>
              <a:cs typeface="Lucida Sans"/>
            </a:endParaRPr>
          </a:p>
          <a:p>
            <a:pPr marL="12700">
              <a:tabLst>
                <a:tab pos="215900" algn="l"/>
              </a:tabLst>
            </a:pPr>
            <a:r>
              <a:rPr lang="en-US" altLang="zh-CN" sz="2000" dirty="0" smtClean="0">
                <a:solidFill>
                  <a:srgbClr val="474747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–T2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and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T3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REDO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000" dirty="0" smtClean="0">
                <a:solidFill>
                  <a:srgbClr val="474747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–T4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and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T5</a:t>
            </a:r>
            <a:r>
              <a:rPr lang="zh-CN" altLang="en-US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Trebuchet MS" panose="020B0603020202020204" pitchFamily="34" charset="0"/>
                <a:cs typeface="Lucida Sans"/>
              </a:rPr>
              <a:t>UNDO</a:t>
            </a:r>
          </a:p>
          <a:p>
            <a:pPr marL="12700">
              <a:tabLst>
                <a:tab pos="215900" algn="l"/>
              </a:tabLst>
            </a:pPr>
            <a:endParaRPr lang="en-US" altLang="zh-CN" sz="2000" dirty="0" smtClean="0">
              <a:solidFill>
                <a:srgbClr val="474747"/>
              </a:solidFill>
              <a:latin typeface="Trebuchet MS" panose="020B0603020202020204" pitchFamily="34" charset="0"/>
              <a:cs typeface="Lucida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56728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Example</a:t>
            </a:r>
            <a:endParaRPr lang="en-US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2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209550"/>
            <a:ext cx="6019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   CHECKPOINT</a:t>
            </a:r>
            <a:r>
              <a:rPr lang="zh-CN" altLang="en-US" spc="-10" dirty="0" smtClean="0"/>
              <a:t> </a:t>
            </a:r>
            <a:r>
              <a:rPr lang="en-US" altLang="zh-CN" spc="-10" dirty="0" smtClean="0"/>
              <a:t>RECORD</a:t>
            </a:r>
            <a:r>
              <a:rPr lang="en-US" spc="-10" dirty="0" smtClean="0"/>
              <a:t>      </a:t>
            </a:r>
            <a:r>
              <a:rPr lang="en-US" u="none" spc="-10" dirty="0" smtClean="0"/>
              <a:t> </a:t>
            </a:r>
            <a:endParaRPr spc="-20" dirty="0"/>
          </a:p>
        </p:txBody>
      </p:sp>
      <p:sp>
        <p:nvSpPr>
          <p:cNvPr id="311" name="object 3"/>
          <p:cNvSpPr txBox="1"/>
          <p:nvPr/>
        </p:nvSpPr>
        <p:spPr>
          <a:xfrm>
            <a:off x="535939" y="819150"/>
            <a:ext cx="7693661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Checkpoint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record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contains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current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Transaction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table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Dirty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page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table.</a:t>
            </a:r>
            <a:endParaRPr lang="en-US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transaction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table: contains status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information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for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each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active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transaction</a:t>
            </a:r>
            <a:endParaRPr lang="en-US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dirty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page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table: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contains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information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for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each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“dirty”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page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(data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modification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does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not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flush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disk)</a:t>
            </a:r>
          </a:p>
        </p:txBody>
      </p:sp>
      <p:graphicFrame>
        <p:nvGraphicFramePr>
          <p:cNvPr id="3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8365"/>
              </p:ext>
            </p:extLst>
          </p:nvPr>
        </p:nvGraphicFramePr>
        <p:xfrm>
          <a:off x="1662221" y="2965247"/>
          <a:ext cx="2554573" cy="33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643"/>
                <a:gridCol w="1117626"/>
                <a:gridCol w="798304"/>
              </a:tblGrid>
              <a:tr h="335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spc="-5" dirty="0" smtClean="0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TID</a:t>
                      </a:r>
                      <a:endParaRPr sz="1400" b="0" dirty="0"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Last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 LSN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marL="24828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Status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668572" y="3278538"/>
            <a:ext cx="2548223" cy="264108"/>
            <a:chOff x="1033815" y="3659538"/>
            <a:chExt cx="2548223" cy="264108"/>
          </a:xfrm>
        </p:grpSpPr>
        <p:sp>
          <p:nvSpPr>
            <p:cNvPr id="36" name="object 28"/>
            <p:cNvSpPr/>
            <p:nvPr/>
          </p:nvSpPr>
          <p:spPr>
            <a:xfrm>
              <a:off x="1659803" y="3669254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/>
            <p:cNvSpPr/>
            <p:nvPr/>
          </p:nvSpPr>
          <p:spPr>
            <a:xfrm>
              <a:off x="1033815" y="3661406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en-US" sz="1400" dirty="0" smtClean="0">
                  <a:latin typeface="Trebuchet MS" panose="020B0603020202020204" pitchFamily="34" charset="0"/>
                </a:rPr>
                <a:t>1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1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38" name="object 46"/>
            <p:cNvSpPr/>
            <p:nvPr/>
          </p:nvSpPr>
          <p:spPr>
            <a:xfrm>
              <a:off x="2791697" y="3659538"/>
              <a:ext cx="790341" cy="264108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0" y="370840"/>
                  </a:moveTo>
                  <a:lnTo>
                    <a:pt x="838201" y="370840"/>
                  </a:lnTo>
                  <a:lnTo>
                    <a:pt x="838201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矩形 200"/>
          <p:cNvSpPr/>
          <p:nvPr/>
        </p:nvSpPr>
        <p:spPr>
          <a:xfrm>
            <a:off x="2640122" y="3257550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rebuchet MS" panose="020B0603020202020204" pitchFamily="34" charset="0"/>
              </a:rPr>
              <a:t>26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sp>
        <p:nvSpPr>
          <p:cNvPr id="40" name="矩形 201"/>
          <p:cNvSpPr/>
          <p:nvPr/>
        </p:nvSpPr>
        <p:spPr>
          <a:xfrm>
            <a:off x="3454157" y="3254573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rebuchet MS" panose="020B0603020202020204" pitchFamily="34" charset="0"/>
              </a:rPr>
              <a:t>C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ommit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graphicFrame>
        <p:nvGraphicFramePr>
          <p:cNvPr id="4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39707"/>
              </p:ext>
            </p:extLst>
          </p:nvPr>
        </p:nvGraphicFramePr>
        <p:xfrm>
          <a:off x="5571631" y="2952750"/>
          <a:ext cx="1756269" cy="33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643"/>
                <a:gridCol w="1117626"/>
              </a:tblGrid>
              <a:tr h="335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spc="-5" dirty="0" err="1" smtClean="0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PageID</a:t>
                      </a:r>
                      <a:endParaRPr sz="1400" b="0" dirty="0"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Recv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 LSN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77982" y="3267909"/>
            <a:ext cx="1746251" cy="262240"/>
            <a:chOff x="5577982" y="3712659"/>
            <a:chExt cx="1746251" cy="262240"/>
          </a:xfrm>
        </p:grpSpPr>
        <p:sp>
          <p:nvSpPr>
            <p:cNvPr id="43" name="object 28"/>
            <p:cNvSpPr/>
            <p:nvPr/>
          </p:nvSpPr>
          <p:spPr>
            <a:xfrm>
              <a:off x="6203970" y="3720507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5577982" y="3712659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zh-CN" altLang="en-US" dirty="0" smtClean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>
                  <a:latin typeface="Trebuchet MS" panose="020B0603020202020204" pitchFamily="34" charset="0"/>
                </a:rPr>
                <a:t>1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5" name="矩形 216"/>
          <p:cNvSpPr/>
          <p:nvPr/>
        </p:nvSpPr>
        <p:spPr>
          <a:xfrm>
            <a:off x="6553200" y="3275757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rebuchet MS" panose="020B0603020202020204" pitchFamily="34" charset="0"/>
              </a:rPr>
              <a:t>1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6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sp>
        <p:nvSpPr>
          <p:cNvPr id="46" name="矩形 219"/>
          <p:cNvSpPr/>
          <p:nvPr/>
        </p:nvSpPr>
        <p:spPr>
          <a:xfrm>
            <a:off x="5560246" y="3867150"/>
            <a:ext cx="1983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dirty="0" smtClean="0">
                <a:solidFill>
                  <a:srgbClr val="595959"/>
                </a:solidFill>
                <a:latin typeface="Trebuchet MS"/>
                <a:cs typeface="Trebuchet MS"/>
              </a:rPr>
              <a:t>Dirty Page Table</a:t>
            </a:r>
            <a:endParaRPr lang="en-US" altLang="zh-CN" dirty="0">
              <a:latin typeface="Trebuchet MS"/>
              <a:cs typeface="Trebuchet MS"/>
            </a:endParaRPr>
          </a:p>
        </p:txBody>
      </p:sp>
      <p:sp>
        <p:nvSpPr>
          <p:cNvPr id="47" name="矩形 220"/>
          <p:cNvSpPr/>
          <p:nvPr/>
        </p:nvSpPr>
        <p:spPr>
          <a:xfrm>
            <a:off x="1829028" y="3867150"/>
            <a:ext cx="2387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dirty="0" smtClean="0">
                <a:solidFill>
                  <a:srgbClr val="595959"/>
                </a:solidFill>
                <a:latin typeface="Trebuchet MS"/>
                <a:cs typeface="Trebuchet MS"/>
              </a:rPr>
              <a:t>Transaction Table</a:t>
            </a:r>
            <a:endParaRPr lang="en-US" altLang="zh-CN" dirty="0">
              <a:latin typeface="Trebuchet MS"/>
              <a:cs typeface="Trebuchet M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68572" y="3556396"/>
            <a:ext cx="2547585" cy="264108"/>
            <a:chOff x="1033815" y="3937396"/>
            <a:chExt cx="2547585" cy="264108"/>
          </a:xfrm>
        </p:grpSpPr>
        <p:sp>
          <p:nvSpPr>
            <p:cNvPr id="49" name="object 28"/>
            <p:cNvSpPr/>
            <p:nvPr/>
          </p:nvSpPr>
          <p:spPr>
            <a:xfrm>
              <a:off x="1659165" y="3937396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0"/>
            <p:cNvSpPr/>
            <p:nvPr/>
          </p:nvSpPr>
          <p:spPr>
            <a:xfrm>
              <a:off x="1033815" y="3937396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en-US" sz="1400" dirty="0" smtClean="0">
                  <a:latin typeface="Trebuchet MS" panose="020B0603020202020204" pitchFamily="34" charset="0"/>
                </a:rPr>
                <a:t>1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2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51" name="object 46"/>
            <p:cNvSpPr/>
            <p:nvPr/>
          </p:nvSpPr>
          <p:spPr>
            <a:xfrm>
              <a:off x="2791059" y="3937396"/>
              <a:ext cx="790341" cy="264108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0" y="370840"/>
                  </a:moveTo>
                  <a:lnTo>
                    <a:pt x="838201" y="370840"/>
                  </a:lnTo>
                  <a:lnTo>
                    <a:pt x="838201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矩形 200"/>
          <p:cNvSpPr/>
          <p:nvPr/>
        </p:nvSpPr>
        <p:spPr>
          <a:xfrm>
            <a:off x="2639484" y="3556396"/>
            <a:ext cx="3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rebuchet MS" panose="020B0603020202020204" pitchFamily="34" charset="0"/>
              </a:rPr>
              <a:t>28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sp>
        <p:nvSpPr>
          <p:cNvPr id="53" name="矩形 201"/>
          <p:cNvSpPr/>
          <p:nvPr/>
        </p:nvSpPr>
        <p:spPr>
          <a:xfrm>
            <a:off x="3513025" y="3556396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rebuchet MS" panose="020B0603020202020204" pitchFamily="34" charset="0"/>
              </a:rPr>
              <a:t>Active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77982" y="3563975"/>
            <a:ext cx="1746251" cy="262240"/>
            <a:chOff x="5577982" y="4008725"/>
            <a:chExt cx="1746251" cy="262240"/>
          </a:xfrm>
        </p:grpSpPr>
        <p:sp>
          <p:nvSpPr>
            <p:cNvPr id="55" name="object 28"/>
            <p:cNvSpPr/>
            <p:nvPr/>
          </p:nvSpPr>
          <p:spPr>
            <a:xfrm>
              <a:off x="6203970" y="4016573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0"/>
            <p:cNvSpPr/>
            <p:nvPr/>
          </p:nvSpPr>
          <p:spPr>
            <a:xfrm>
              <a:off x="5577982" y="4008725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zh-CN" altLang="en-US" dirty="0" smtClean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2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57" name="矩形 216"/>
          <p:cNvSpPr/>
          <p:nvPr/>
        </p:nvSpPr>
        <p:spPr>
          <a:xfrm>
            <a:off x="6553200" y="3574800"/>
            <a:ext cx="4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26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400" y="4248150"/>
            <a:ext cx="76962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1600" spc="5" dirty="0" err="1" smtClean="0">
                <a:solidFill>
                  <a:srgbClr val="474747"/>
                </a:solidFill>
                <a:latin typeface="Trebuchet MS"/>
                <a:cs typeface="Trebuchet MS"/>
              </a:rPr>
              <a:t>L</a:t>
            </a:r>
            <a:r>
              <a:rPr lang="en-US" altLang="zh-CN" sz="1600" spc="5" dirty="0" err="1" smtClean="0">
                <a:solidFill>
                  <a:srgbClr val="474747"/>
                </a:solidFill>
                <a:latin typeface="Trebuchet MS"/>
                <a:cs typeface="Trebuchet MS"/>
              </a:rPr>
              <a:t>astLSN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is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the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LSN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of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the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most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recent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log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record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written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by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the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transaction</a:t>
            </a: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1600" spc="5" dirty="0" err="1" smtClean="0">
                <a:solidFill>
                  <a:srgbClr val="474747"/>
                </a:solidFill>
                <a:latin typeface="Trebuchet MS"/>
                <a:cs typeface="Trebuchet MS"/>
              </a:rPr>
              <a:t>RecvLSN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is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the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LSN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of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log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record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caused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the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page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to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become</a:t>
            </a:r>
            <a:r>
              <a:rPr lang="zh-CN" altLang="en-US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 </a:t>
            </a:r>
            <a:r>
              <a:rPr lang="en-US" altLang="zh-CN" sz="1600" spc="5" dirty="0" smtClean="0">
                <a:solidFill>
                  <a:srgbClr val="474747"/>
                </a:solidFill>
                <a:latin typeface="Trebuchet MS"/>
                <a:cs typeface="Trebuchet MS"/>
              </a:rPr>
              <a:t>dirty</a:t>
            </a:r>
            <a:endParaRPr lang="en-US" sz="1600" spc="5" dirty="0">
              <a:solidFill>
                <a:srgbClr val="474747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399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85216"/>
            <a:ext cx="5511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0" dirty="0"/>
              <a:t> </a:t>
            </a:r>
            <a:r>
              <a:rPr lang="en-US" spc="-15" dirty="0" smtClean="0"/>
              <a:t>RECOVERY PROTOCOL</a:t>
            </a:r>
            <a:endParaRPr spc="-50" dirty="0"/>
          </a:p>
        </p:txBody>
      </p:sp>
      <p:sp>
        <p:nvSpPr>
          <p:cNvPr id="7" name="object 3"/>
          <p:cNvSpPr txBox="1"/>
          <p:nvPr/>
        </p:nvSpPr>
        <p:spPr>
          <a:xfrm>
            <a:off x="535939" y="819150"/>
            <a:ext cx="7693661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 procedure:</a:t>
            </a:r>
            <a:endParaRPr lang="en-US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Find</a:t>
            </a:r>
            <a:r>
              <a:rPr lang="zh-CN" altLang="en-US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the</a:t>
            </a:r>
            <a:r>
              <a:rPr lang="zh-CN" altLang="en-US" sz="2000" dirty="0">
                <a:solidFill>
                  <a:srgbClr val="AD4552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recent</a:t>
            </a:r>
            <a:r>
              <a:rPr lang="zh-CN" altLang="en-US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checkpoint</a:t>
            </a:r>
            <a:r>
              <a:rPr lang="zh-CN" altLang="en-US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record</a:t>
            </a:r>
            <a:r>
              <a:rPr lang="zh-CN" altLang="en-US" sz="2000" spc="5" dirty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based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on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the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meta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file</a:t>
            </a:r>
            <a:endParaRPr lang="en-US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Analysis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phase</a:t>
            </a: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 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figure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out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which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trans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committed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since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checkpoint,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which</a:t>
            </a: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zh-CN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 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failed.</a:t>
            </a: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Redo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phase</a:t>
            </a:r>
          </a:p>
          <a:p>
            <a:pPr marL="419100">
              <a:spcBef>
                <a:spcPts val="320"/>
              </a:spcBef>
            </a:pPr>
            <a:r>
              <a:rPr lang="zh-CN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 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redo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all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actions(repeat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history)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en-US" altLang="zh-CN" sz="20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Undo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phase</a:t>
            </a:r>
          </a:p>
          <a:p>
            <a:pPr marL="419100">
              <a:spcBef>
                <a:spcPts val="320"/>
              </a:spcBef>
            </a:pPr>
            <a:r>
              <a:rPr lang="zh-CN" altLang="zh-CN" sz="2000" spc="5" dirty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 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undo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effects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of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failed</a:t>
            </a:r>
            <a:r>
              <a:rPr lang="zh-CN" alt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transactions</a:t>
            </a:r>
            <a:endParaRPr lang="en-US" altLang="zh-CN" sz="20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endParaRPr lang="en-US" altLang="zh-CN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4706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85216"/>
            <a:ext cx="5511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0" dirty="0"/>
              <a:t> </a:t>
            </a:r>
            <a:r>
              <a:rPr lang="en-US" spc="-15" dirty="0" smtClean="0"/>
              <a:t>RECOVERY PROTOCOL</a:t>
            </a:r>
            <a:endParaRPr spc="-50" dirty="0"/>
          </a:p>
        </p:txBody>
      </p:sp>
      <p:sp>
        <p:nvSpPr>
          <p:cNvPr id="15" name="矩形 4"/>
          <p:cNvSpPr/>
          <p:nvPr/>
        </p:nvSpPr>
        <p:spPr>
          <a:xfrm>
            <a:off x="6934200" y="1733550"/>
            <a:ext cx="990600" cy="381000"/>
          </a:xfrm>
          <a:prstGeom prst="rect">
            <a:avLst/>
          </a:prstGeom>
          <a:solidFill>
            <a:srgbClr val="AA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Analysis</a:t>
            </a:r>
            <a:endParaRPr lang="en-US" altLang="zh-CN" sz="1400" dirty="0">
              <a:solidFill>
                <a:srgbClr val="4A4A4A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1581150"/>
            <a:ext cx="0" cy="228600"/>
          </a:xfrm>
          <a:prstGeom prst="line">
            <a:avLst/>
          </a:prstGeom>
          <a:ln>
            <a:solidFill>
              <a:srgbClr val="4747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496379" y="906376"/>
            <a:ext cx="81882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b="1" dirty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crash</a:t>
            </a:r>
            <a:r>
              <a:rPr lang="en-US" altLang="zh-CN" b="1" dirty="0">
                <a:solidFill>
                  <a:srgbClr val="AD455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5200" y="127635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474747"/>
                </a:solidFill>
                <a:latin typeface="Trebuchet MS"/>
                <a:cs typeface="Trebuchet MS"/>
              </a:rPr>
              <a:t>Log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6934200" y="2343150"/>
            <a:ext cx="990600" cy="381000"/>
          </a:xfrm>
          <a:prstGeom prst="rect">
            <a:avLst/>
          </a:prstGeom>
          <a:solidFill>
            <a:srgbClr val="AA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Redo</a:t>
            </a:r>
            <a:endParaRPr lang="en-US" altLang="zh-CN" sz="1400" dirty="0">
              <a:solidFill>
                <a:srgbClr val="4A4A4A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6934200" y="3028950"/>
            <a:ext cx="990600" cy="381000"/>
          </a:xfrm>
          <a:prstGeom prst="rect">
            <a:avLst/>
          </a:prstGeom>
          <a:solidFill>
            <a:srgbClr val="AA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Undo</a:t>
            </a:r>
            <a:endParaRPr lang="en-US" altLang="zh-CN" sz="1400" dirty="0">
              <a:solidFill>
                <a:srgbClr val="4A4A4A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2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75511"/>
              </p:ext>
            </p:extLst>
          </p:nvPr>
        </p:nvGraphicFramePr>
        <p:xfrm>
          <a:off x="1357421" y="3730177"/>
          <a:ext cx="2554573" cy="33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643"/>
                <a:gridCol w="1117626"/>
                <a:gridCol w="798304"/>
              </a:tblGrid>
              <a:tr h="335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spc="-5" dirty="0" smtClean="0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TID</a:t>
                      </a:r>
                      <a:endParaRPr sz="1400" b="0" dirty="0"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Last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 LSN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marL="24828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Status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</a:tr>
            </a:tbl>
          </a:graphicData>
        </a:graphic>
      </p:graphicFrame>
      <p:sp>
        <p:nvSpPr>
          <p:cNvPr id="31" name="object 28"/>
          <p:cNvSpPr/>
          <p:nvPr/>
        </p:nvSpPr>
        <p:spPr>
          <a:xfrm>
            <a:off x="1989760" y="4053184"/>
            <a:ext cx="1120263" cy="254392"/>
          </a:xfrm>
          <a:custGeom>
            <a:avLst/>
            <a:gdLst/>
            <a:ahLst/>
            <a:cxnLst/>
            <a:rect l="l" t="t" r="r" b="b"/>
            <a:pathLst>
              <a:path w="1322704" h="370839">
                <a:moveTo>
                  <a:pt x="0" y="370840"/>
                </a:moveTo>
                <a:lnTo>
                  <a:pt x="1322514" y="370840"/>
                </a:lnTo>
                <a:lnTo>
                  <a:pt x="132251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3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0"/>
          <p:cNvSpPr/>
          <p:nvPr/>
        </p:nvSpPr>
        <p:spPr>
          <a:xfrm>
            <a:off x="1363772" y="4045336"/>
            <a:ext cx="614357" cy="262240"/>
          </a:xfrm>
          <a:custGeom>
            <a:avLst/>
            <a:gdLst/>
            <a:ahLst/>
            <a:cxnLst/>
            <a:rect l="l" t="t" r="r" b="b"/>
            <a:pathLst>
              <a:path w="971550" h="367664">
                <a:moveTo>
                  <a:pt x="0" y="367319"/>
                </a:moveTo>
                <a:lnTo>
                  <a:pt x="971550" y="367319"/>
                </a:lnTo>
                <a:lnTo>
                  <a:pt x="971550" y="0"/>
                </a:lnTo>
                <a:lnTo>
                  <a:pt x="0" y="0"/>
                </a:lnTo>
                <a:lnTo>
                  <a:pt x="0" y="367319"/>
                </a:lnTo>
                <a:close/>
              </a:path>
            </a:pathLst>
          </a:custGeom>
          <a:solidFill>
            <a:srgbClr val="D9DFD4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  </a:t>
            </a:r>
            <a:r>
              <a:rPr lang="zh-CN" altLang="en-US" sz="1400" dirty="0"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3</a:t>
            </a:r>
            <a:endParaRPr sz="1400" dirty="0">
              <a:latin typeface="Trebuchet MS" panose="020B0603020202020204" pitchFamily="34" charset="0"/>
            </a:endParaRPr>
          </a:p>
        </p:txBody>
      </p:sp>
      <p:sp>
        <p:nvSpPr>
          <p:cNvPr id="33" name="object 46"/>
          <p:cNvSpPr/>
          <p:nvPr/>
        </p:nvSpPr>
        <p:spPr>
          <a:xfrm>
            <a:off x="3121654" y="4043468"/>
            <a:ext cx="790341" cy="264108"/>
          </a:xfrm>
          <a:custGeom>
            <a:avLst/>
            <a:gdLst/>
            <a:ahLst/>
            <a:cxnLst/>
            <a:rect l="l" t="t" r="r" b="b"/>
            <a:pathLst>
              <a:path w="838200" h="370839">
                <a:moveTo>
                  <a:pt x="0" y="370840"/>
                </a:moveTo>
                <a:lnTo>
                  <a:pt x="838201" y="370840"/>
                </a:lnTo>
                <a:lnTo>
                  <a:pt x="83820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矩形 200"/>
          <p:cNvSpPr/>
          <p:nvPr/>
        </p:nvSpPr>
        <p:spPr>
          <a:xfrm>
            <a:off x="2335322" y="4022480"/>
            <a:ext cx="4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10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sp>
        <p:nvSpPr>
          <p:cNvPr id="35" name="矩形 201"/>
          <p:cNvSpPr/>
          <p:nvPr/>
        </p:nvSpPr>
        <p:spPr>
          <a:xfrm>
            <a:off x="3200400" y="4034977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Active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graphicFrame>
        <p:nvGraphicFramePr>
          <p:cNvPr id="3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67664"/>
              </p:ext>
            </p:extLst>
          </p:nvPr>
        </p:nvGraphicFramePr>
        <p:xfrm>
          <a:off x="5101731" y="3714750"/>
          <a:ext cx="1756269" cy="33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643"/>
                <a:gridCol w="1117626"/>
              </a:tblGrid>
              <a:tr h="335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spc="-5" dirty="0" err="1" smtClean="0">
                          <a:solidFill>
                            <a:srgbClr val="FFFFFF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PageID</a:t>
                      </a:r>
                      <a:endParaRPr sz="1400" b="0" dirty="0"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Recv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Rockwell"/>
                        </a:rPr>
                        <a:t> LSN</a:t>
                      </a:r>
                      <a:endParaRPr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Rockwel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49"/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108082" y="4029909"/>
            <a:ext cx="1746251" cy="262240"/>
            <a:chOff x="5577982" y="3712659"/>
            <a:chExt cx="1746251" cy="262240"/>
          </a:xfrm>
        </p:grpSpPr>
        <p:sp>
          <p:nvSpPr>
            <p:cNvPr id="38" name="object 28"/>
            <p:cNvSpPr/>
            <p:nvPr/>
          </p:nvSpPr>
          <p:spPr>
            <a:xfrm>
              <a:off x="6203970" y="3720507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/>
            <p:cNvSpPr/>
            <p:nvPr/>
          </p:nvSpPr>
          <p:spPr>
            <a:xfrm>
              <a:off x="5577982" y="3712659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zh-CN" altLang="en-US" dirty="0" smtClean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>
                  <a:latin typeface="Trebuchet MS" panose="020B0603020202020204" pitchFamily="34" charset="0"/>
                </a:rPr>
                <a:t>1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0" name="矩形 216"/>
          <p:cNvSpPr/>
          <p:nvPr/>
        </p:nvSpPr>
        <p:spPr>
          <a:xfrm>
            <a:off x="6083300" y="4037757"/>
            <a:ext cx="3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rebuchet MS" panose="020B0603020202020204" pitchFamily="34" charset="0"/>
              </a:rPr>
              <a:t>11</a:t>
            </a:r>
            <a:endParaRPr lang="en-US" altLang="zh-CN" sz="1400" dirty="0">
              <a:latin typeface="Trebuchet MS" panose="020B0603020202020204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63772" y="4321326"/>
            <a:ext cx="2547585" cy="307777"/>
            <a:chOff x="1211372" y="4534499"/>
            <a:chExt cx="2547585" cy="307777"/>
          </a:xfrm>
        </p:grpSpPr>
        <p:grpSp>
          <p:nvGrpSpPr>
            <p:cNvPr id="21" name="Group 20"/>
            <p:cNvGrpSpPr/>
            <p:nvPr/>
          </p:nvGrpSpPr>
          <p:grpSpPr>
            <a:xfrm>
              <a:off x="1211372" y="4534499"/>
              <a:ext cx="2547585" cy="264108"/>
              <a:chOff x="1211372" y="4534499"/>
              <a:chExt cx="2547585" cy="264108"/>
            </a:xfrm>
          </p:grpSpPr>
          <p:sp>
            <p:nvSpPr>
              <p:cNvPr id="42" name="object 28"/>
              <p:cNvSpPr/>
              <p:nvPr/>
            </p:nvSpPr>
            <p:spPr>
              <a:xfrm>
                <a:off x="1836722" y="4534499"/>
                <a:ext cx="1120263" cy="254392"/>
              </a:xfrm>
              <a:custGeom>
                <a:avLst/>
                <a:gdLst/>
                <a:ahLst/>
                <a:cxnLst/>
                <a:rect l="l" t="t" r="r" b="b"/>
                <a:pathLst>
                  <a:path w="1322704" h="370839">
                    <a:moveTo>
                      <a:pt x="0" y="370840"/>
                    </a:moveTo>
                    <a:lnTo>
                      <a:pt x="1322514" y="370840"/>
                    </a:lnTo>
                    <a:lnTo>
                      <a:pt x="1322514" y="0"/>
                    </a:lnTo>
                    <a:lnTo>
                      <a:pt x="0" y="0"/>
                    </a:lnTo>
                    <a:lnTo>
                      <a:pt x="0" y="370840"/>
                    </a:lnTo>
                    <a:close/>
                  </a:path>
                </a:pathLst>
              </a:custGeom>
              <a:solidFill>
                <a:srgbClr val="E3EA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/>
              <p:cNvSpPr/>
              <p:nvPr/>
            </p:nvSpPr>
            <p:spPr>
              <a:xfrm>
                <a:off x="1211372" y="4534499"/>
                <a:ext cx="614357" cy="262240"/>
              </a:xfrm>
              <a:custGeom>
                <a:avLst/>
                <a:gdLst/>
                <a:ahLst/>
                <a:cxnLst/>
                <a:rect l="l" t="t" r="r" b="b"/>
                <a:pathLst>
                  <a:path w="971550" h="367664">
                    <a:moveTo>
                      <a:pt x="0" y="367319"/>
                    </a:moveTo>
                    <a:lnTo>
                      <a:pt x="971550" y="367319"/>
                    </a:lnTo>
                    <a:lnTo>
                      <a:pt x="971550" y="0"/>
                    </a:lnTo>
                    <a:lnTo>
                      <a:pt x="0" y="0"/>
                    </a:lnTo>
                    <a:lnTo>
                      <a:pt x="0" y="367319"/>
                    </a:lnTo>
                    <a:close/>
                  </a:path>
                </a:pathLst>
              </a:custGeom>
              <a:solidFill>
                <a:srgbClr val="D9DFD4"/>
              </a:solidFill>
            </p:spPr>
            <p:txBody>
              <a:bodyPr wrap="square" lIns="0" tIns="0" rIns="0" bIns="0" rtlCol="0"/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 </a:t>
                </a:r>
                <a:r>
                  <a:rPr lang="en-US" dirty="0" smtClean="0">
                    <a:latin typeface="Trebuchet MS" panose="020B0603020202020204" pitchFamily="34" charset="0"/>
                  </a:rPr>
                  <a:t>  </a:t>
                </a:r>
                <a:r>
                  <a:rPr lang="zh-CN" altLang="en-US" sz="1400" dirty="0">
                    <a:latin typeface="Trebuchet MS" panose="020B0603020202020204" pitchFamily="34" charset="0"/>
                  </a:rPr>
                  <a:t> </a:t>
                </a:r>
                <a:r>
                  <a:rPr lang="en-US" altLang="zh-CN" sz="1400" dirty="0" smtClean="0">
                    <a:latin typeface="Trebuchet MS" panose="020B0603020202020204" pitchFamily="34" charset="0"/>
                  </a:rPr>
                  <a:t>2</a:t>
                </a:r>
                <a:endParaRPr sz="140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4" name="object 46"/>
              <p:cNvSpPr/>
              <p:nvPr/>
            </p:nvSpPr>
            <p:spPr>
              <a:xfrm>
                <a:off x="2968616" y="4534499"/>
                <a:ext cx="790341" cy="264108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370839">
                    <a:moveTo>
                      <a:pt x="0" y="370840"/>
                    </a:moveTo>
                    <a:lnTo>
                      <a:pt x="838201" y="370840"/>
                    </a:lnTo>
                    <a:lnTo>
                      <a:pt x="838201" y="0"/>
                    </a:lnTo>
                    <a:lnTo>
                      <a:pt x="0" y="0"/>
                    </a:lnTo>
                    <a:lnTo>
                      <a:pt x="0" y="370840"/>
                    </a:lnTo>
                    <a:close/>
                  </a:path>
                </a:pathLst>
              </a:custGeom>
              <a:solidFill>
                <a:srgbClr val="EBEB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矩形 200"/>
            <p:cNvSpPr/>
            <p:nvPr/>
          </p:nvSpPr>
          <p:spPr>
            <a:xfrm>
              <a:off x="2182284" y="4534499"/>
              <a:ext cx="3729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rebuchet MS" panose="020B0603020202020204" pitchFamily="34" charset="0"/>
                </a:rPr>
                <a:t>11</a:t>
              </a:r>
              <a:endParaRPr lang="en-US" altLang="zh-CN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46" name="矩形 201"/>
            <p:cNvSpPr/>
            <p:nvPr/>
          </p:nvSpPr>
          <p:spPr>
            <a:xfrm>
              <a:off x="3055825" y="4534499"/>
              <a:ext cx="6864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rebuchet MS" panose="020B0603020202020204" pitchFamily="34" charset="0"/>
                </a:rPr>
                <a:t>Active</a:t>
              </a:r>
              <a:endParaRPr lang="en-US" altLang="zh-CN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108082" y="4325975"/>
            <a:ext cx="1746251" cy="318602"/>
            <a:chOff x="4955682" y="4539148"/>
            <a:chExt cx="1746251" cy="318602"/>
          </a:xfrm>
        </p:grpSpPr>
        <p:grpSp>
          <p:nvGrpSpPr>
            <p:cNvPr id="47" name="Group 46"/>
            <p:cNvGrpSpPr/>
            <p:nvPr/>
          </p:nvGrpSpPr>
          <p:grpSpPr>
            <a:xfrm>
              <a:off x="4955682" y="4539148"/>
              <a:ext cx="1746251" cy="262240"/>
              <a:chOff x="5577982" y="4008725"/>
              <a:chExt cx="1746251" cy="262240"/>
            </a:xfrm>
          </p:grpSpPr>
          <p:sp>
            <p:nvSpPr>
              <p:cNvPr id="48" name="object 28"/>
              <p:cNvSpPr/>
              <p:nvPr/>
            </p:nvSpPr>
            <p:spPr>
              <a:xfrm>
                <a:off x="6203970" y="4016573"/>
                <a:ext cx="1120263" cy="254392"/>
              </a:xfrm>
              <a:custGeom>
                <a:avLst/>
                <a:gdLst/>
                <a:ahLst/>
                <a:cxnLst/>
                <a:rect l="l" t="t" r="r" b="b"/>
                <a:pathLst>
                  <a:path w="1322704" h="370839">
                    <a:moveTo>
                      <a:pt x="0" y="370840"/>
                    </a:moveTo>
                    <a:lnTo>
                      <a:pt x="1322514" y="370840"/>
                    </a:lnTo>
                    <a:lnTo>
                      <a:pt x="1322514" y="0"/>
                    </a:lnTo>
                    <a:lnTo>
                      <a:pt x="0" y="0"/>
                    </a:lnTo>
                    <a:lnTo>
                      <a:pt x="0" y="370840"/>
                    </a:lnTo>
                    <a:close/>
                  </a:path>
                </a:pathLst>
              </a:custGeom>
              <a:solidFill>
                <a:srgbClr val="E3EA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0"/>
              <p:cNvSpPr/>
              <p:nvPr/>
            </p:nvSpPr>
            <p:spPr>
              <a:xfrm>
                <a:off x="5577982" y="4008725"/>
                <a:ext cx="614357" cy="262240"/>
              </a:xfrm>
              <a:custGeom>
                <a:avLst/>
                <a:gdLst/>
                <a:ahLst/>
                <a:cxnLst/>
                <a:rect l="l" t="t" r="r" b="b"/>
                <a:pathLst>
                  <a:path w="971550" h="367664">
                    <a:moveTo>
                      <a:pt x="0" y="367319"/>
                    </a:moveTo>
                    <a:lnTo>
                      <a:pt x="971550" y="367319"/>
                    </a:lnTo>
                    <a:lnTo>
                      <a:pt x="971550" y="0"/>
                    </a:lnTo>
                    <a:lnTo>
                      <a:pt x="0" y="0"/>
                    </a:lnTo>
                    <a:lnTo>
                      <a:pt x="0" y="367319"/>
                    </a:lnTo>
                    <a:close/>
                  </a:path>
                </a:pathLst>
              </a:custGeom>
              <a:solidFill>
                <a:srgbClr val="D9DFD4"/>
              </a:solidFill>
            </p:spPr>
            <p:txBody>
              <a:bodyPr wrap="square" lIns="0" tIns="0" rIns="0" bIns="0" rtlCol="0"/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 </a:t>
                </a:r>
                <a:r>
                  <a:rPr lang="en-US" dirty="0" smtClean="0">
                    <a:latin typeface="Trebuchet MS" panose="020B0603020202020204" pitchFamily="34" charset="0"/>
                  </a:rPr>
                  <a:t>  </a:t>
                </a:r>
                <a:r>
                  <a:rPr lang="zh-CN" altLang="en-US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altLang="zh-CN" sz="1400" dirty="0" smtClean="0">
                    <a:latin typeface="Trebuchet MS" panose="020B0603020202020204" pitchFamily="34" charset="0"/>
                  </a:rPr>
                  <a:t>3</a:t>
                </a:r>
                <a:endParaRPr sz="1400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50" name="矩形 216"/>
            <p:cNvSpPr/>
            <p:nvPr/>
          </p:nvSpPr>
          <p:spPr>
            <a:xfrm>
              <a:off x="5930900" y="4549973"/>
              <a:ext cx="4627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15</a:t>
              </a:r>
              <a:endParaRPr lang="en-US" altLang="zh-CN" sz="1400" dirty="0">
                <a:latin typeface="Trebuchet MS" panose="020B0603020202020204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84" idx="3"/>
          </p:cNvCxnSpPr>
          <p:nvPr/>
        </p:nvCxnSpPr>
        <p:spPr>
          <a:xfrm flipV="1">
            <a:off x="3965576" y="1962150"/>
            <a:ext cx="2892424" cy="1489"/>
          </a:xfrm>
          <a:prstGeom prst="straightConnector1">
            <a:avLst/>
          </a:prstGeom>
          <a:ln>
            <a:solidFill>
              <a:srgbClr val="47474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90600" y="1276350"/>
            <a:ext cx="914400" cy="307777"/>
            <a:chOff x="762000" y="1276350"/>
            <a:chExt cx="914400" cy="307777"/>
          </a:xfrm>
        </p:grpSpPr>
        <p:sp>
          <p:nvSpPr>
            <p:cNvPr id="55" name="object 42"/>
            <p:cNvSpPr/>
            <p:nvPr/>
          </p:nvSpPr>
          <p:spPr>
            <a:xfrm>
              <a:off x="762000" y="1276351"/>
              <a:ext cx="914400" cy="3005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矩形 205"/>
            <p:cNvSpPr/>
            <p:nvPr/>
          </p:nvSpPr>
          <p:spPr>
            <a:xfrm>
              <a:off x="762000" y="1276350"/>
              <a:ext cx="914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>
                  <a:solidFill>
                    <a:srgbClr val="FBE59E"/>
                  </a:solidFill>
                  <a:latin typeface="Trebuchet MS"/>
                  <a:cs typeface="Trebuchet MS"/>
                </a:rPr>
                <a:t>t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3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>
                  <a:solidFill>
                    <a:srgbClr val="FBE59E"/>
                  </a:solidFill>
                  <a:latin typeface="Trebuchet MS"/>
                  <a:cs typeface="Trebuchet MS"/>
                </a:rPr>
                <a:t>l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10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p2</a:t>
              </a:r>
              <a:endParaRPr lang="zh-CN" altLang="en-US" sz="14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6858000" y="1504950"/>
            <a:ext cx="304800" cy="0"/>
          </a:xfrm>
          <a:prstGeom prst="straightConnector1">
            <a:avLst/>
          </a:prstGeom>
          <a:ln>
            <a:solidFill>
              <a:srgbClr val="474747"/>
            </a:solidFill>
            <a:prstDash val="dot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145"/>
          <p:cNvSpPr txBox="1"/>
          <p:nvPr/>
        </p:nvSpPr>
        <p:spPr>
          <a:xfrm>
            <a:off x="2743200" y="1809750"/>
            <a:ext cx="12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06368"/>
                </a:solidFill>
                <a:latin typeface="Trebuchet MS" panose="020B0603020202020204" pitchFamily="34" charset="0"/>
              </a:rPr>
              <a:t>Checkpoint</a:t>
            </a:r>
            <a:endParaRPr lang="zh-CN" altLang="en-US" sz="1400" dirty="0">
              <a:solidFill>
                <a:srgbClr val="E06368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905000" y="1276350"/>
            <a:ext cx="914400" cy="307777"/>
            <a:chOff x="914400" y="1806773"/>
            <a:chExt cx="914400" cy="307777"/>
          </a:xfrm>
        </p:grpSpPr>
        <p:sp>
          <p:nvSpPr>
            <p:cNvPr id="90" name="object 42"/>
            <p:cNvSpPr/>
            <p:nvPr/>
          </p:nvSpPr>
          <p:spPr>
            <a:xfrm>
              <a:off x="914400" y="1806774"/>
              <a:ext cx="914400" cy="3005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1" name="矩形 205"/>
            <p:cNvSpPr/>
            <p:nvPr/>
          </p:nvSpPr>
          <p:spPr>
            <a:xfrm>
              <a:off x="914400" y="1806773"/>
              <a:ext cx="914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t2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l11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p1</a:t>
              </a:r>
              <a:endParaRPr lang="zh-CN" altLang="en-US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819400" y="1276350"/>
            <a:ext cx="914400" cy="307777"/>
            <a:chOff x="914400" y="1806773"/>
            <a:chExt cx="914400" cy="307777"/>
          </a:xfrm>
        </p:grpSpPr>
        <p:sp>
          <p:nvSpPr>
            <p:cNvPr id="98" name="object 42"/>
            <p:cNvSpPr/>
            <p:nvPr/>
          </p:nvSpPr>
          <p:spPr>
            <a:xfrm>
              <a:off x="914400" y="1806774"/>
              <a:ext cx="914400" cy="3005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9" name="矩形 205"/>
            <p:cNvSpPr/>
            <p:nvPr/>
          </p:nvSpPr>
          <p:spPr>
            <a:xfrm>
              <a:off x="914400" y="1806773"/>
              <a:ext cx="914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 smtClean="0">
                  <a:solidFill>
                    <a:srgbClr val="F95967"/>
                  </a:solidFill>
                  <a:latin typeface="Trebuchet MS"/>
                  <a:cs typeface="Trebuchet MS"/>
                </a:rPr>
                <a:t>L12chept</a:t>
              </a:r>
              <a:endParaRPr lang="zh-CN" altLang="en-US" sz="1400" dirty="0">
                <a:solidFill>
                  <a:srgbClr val="F95967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33800" y="1276350"/>
            <a:ext cx="1219200" cy="304801"/>
            <a:chOff x="914400" y="1806773"/>
            <a:chExt cx="1219200" cy="304801"/>
          </a:xfrm>
        </p:grpSpPr>
        <p:sp>
          <p:nvSpPr>
            <p:cNvPr id="101" name="object 42"/>
            <p:cNvSpPr/>
            <p:nvPr/>
          </p:nvSpPr>
          <p:spPr>
            <a:xfrm>
              <a:off x="914400" y="1806773"/>
              <a:ext cx="1143000" cy="304799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2" name="矩形 205"/>
            <p:cNvSpPr/>
            <p:nvPr/>
          </p:nvSpPr>
          <p:spPr>
            <a:xfrm>
              <a:off x="914400" y="1806774"/>
              <a:ext cx="1219200" cy="304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t2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l13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>
                  <a:solidFill>
                    <a:srgbClr val="FBE59E"/>
                  </a:solidFill>
                  <a:latin typeface="Trebuchet MS"/>
                  <a:cs typeface="Trebuchet MS"/>
                </a:rPr>
                <a:t>C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om</a:t>
              </a:r>
              <a:endParaRPr lang="zh-CN" altLang="en-US" sz="1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876800" y="1276350"/>
            <a:ext cx="1219200" cy="304801"/>
            <a:chOff x="914400" y="1806773"/>
            <a:chExt cx="1219200" cy="304801"/>
          </a:xfrm>
        </p:grpSpPr>
        <p:sp>
          <p:nvSpPr>
            <p:cNvPr id="104" name="object 42"/>
            <p:cNvSpPr/>
            <p:nvPr/>
          </p:nvSpPr>
          <p:spPr>
            <a:xfrm>
              <a:off x="914400" y="1806773"/>
              <a:ext cx="1143000" cy="304799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5" name="矩形 205"/>
            <p:cNvSpPr/>
            <p:nvPr/>
          </p:nvSpPr>
          <p:spPr>
            <a:xfrm>
              <a:off x="914400" y="1806774"/>
              <a:ext cx="1219200" cy="304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t4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l14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Start</a:t>
              </a:r>
              <a:endParaRPr lang="zh-CN" alt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19800" y="1276350"/>
            <a:ext cx="914400" cy="307777"/>
            <a:chOff x="914400" y="1806773"/>
            <a:chExt cx="914400" cy="307777"/>
          </a:xfrm>
        </p:grpSpPr>
        <p:sp>
          <p:nvSpPr>
            <p:cNvPr id="107" name="object 42"/>
            <p:cNvSpPr/>
            <p:nvPr/>
          </p:nvSpPr>
          <p:spPr>
            <a:xfrm>
              <a:off x="914400" y="1806774"/>
              <a:ext cx="914400" cy="300550"/>
            </a:xfrm>
            <a:custGeom>
              <a:avLst/>
              <a:gdLst/>
              <a:ahLst/>
              <a:cxnLst/>
              <a:rect l="l" t="t" r="r" b="b"/>
              <a:pathLst>
                <a:path w="914400" h="495300">
                  <a:moveTo>
                    <a:pt x="0" y="495300"/>
                  </a:moveTo>
                  <a:lnTo>
                    <a:pt x="914400" y="4953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8" name="矩形 205"/>
            <p:cNvSpPr/>
            <p:nvPr/>
          </p:nvSpPr>
          <p:spPr>
            <a:xfrm>
              <a:off x="914400" y="1806773"/>
              <a:ext cx="914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t4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l15</a:t>
              </a:r>
              <a:r>
                <a:rPr lang="zh-CN" altLang="en-US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 </a:t>
              </a:r>
              <a:r>
                <a:rPr lang="en-US" altLang="zh-CN" sz="1400" spc="5" dirty="0" smtClean="0">
                  <a:solidFill>
                    <a:srgbClr val="FBE59E"/>
                  </a:solidFill>
                  <a:latin typeface="Trebuchet MS"/>
                  <a:cs typeface="Trebuchet MS"/>
                </a:rPr>
                <a:t>p3</a:t>
              </a:r>
              <a:endParaRPr lang="zh-CN" alt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371600" y="4336800"/>
            <a:ext cx="2616195" cy="310754"/>
            <a:chOff x="609600" y="3181350"/>
            <a:chExt cx="2616195" cy="310754"/>
          </a:xfrm>
        </p:grpSpPr>
        <p:sp>
          <p:nvSpPr>
            <p:cNvPr id="112" name="object 28"/>
            <p:cNvSpPr/>
            <p:nvPr/>
          </p:nvSpPr>
          <p:spPr>
            <a:xfrm>
              <a:off x="1234950" y="3181350"/>
              <a:ext cx="1120263" cy="254392"/>
            </a:xfrm>
            <a:custGeom>
              <a:avLst/>
              <a:gdLst/>
              <a:ahLst/>
              <a:cxnLst/>
              <a:rect l="l" t="t" r="r" b="b"/>
              <a:pathLst>
                <a:path w="1322704" h="370839">
                  <a:moveTo>
                    <a:pt x="0" y="370840"/>
                  </a:moveTo>
                  <a:lnTo>
                    <a:pt x="1322514" y="370840"/>
                  </a:lnTo>
                  <a:lnTo>
                    <a:pt x="1322514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3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0"/>
            <p:cNvSpPr/>
            <p:nvPr/>
          </p:nvSpPr>
          <p:spPr>
            <a:xfrm>
              <a:off x="609600" y="3181350"/>
              <a:ext cx="614357" cy="262240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0" y="367319"/>
                  </a:moveTo>
                  <a:lnTo>
                    <a:pt x="971550" y="367319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367319"/>
                  </a:lnTo>
                  <a:close/>
                </a:path>
              </a:pathLst>
            </a:custGeom>
            <a:solidFill>
              <a:srgbClr val="D9DFD4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latin typeface="Trebuchet MS" panose="020B0603020202020204" pitchFamily="34" charset="0"/>
                </a:rPr>
                <a:t> </a:t>
              </a:r>
              <a:r>
                <a:rPr lang="en-US" dirty="0" smtClean="0">
                  <a:latin typeface="Trebuchet MS" panose="020B0603020202020204" pitchFamily="34" charset="0"/>
                </a:rPr>
                <a:t>  </a:t>
              </a:r>
              <a:r>
                <a:rPr lang="zh-CN" altLang="en-US" sz="1400" dirty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4</a:t>
              </a:r>
              <a:endParaRPr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114" name="object 46"/>
            <p:cNvSpPr/>
            <p:nvPr/>
          </p:nvSpPr>
          <p:spPr>
            <a:xfrm>
              <a:off x="2366844" y="3181350"/>
              <a:ext cx="790341" cy="264108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0" y="370840"/>
                  </a:moveTo>
                  <a:lnTo>
                    <a:pt x="838201" y="370840"/>
                  </a:lnTo>
                  <a:lnTo>
                    <a:pt x="838201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矩形 200"/>
            <p:cNvSpPr/>
            <p:nvPr/>
          </p:nvSpPr>
          <p:spPr>
            <a:xfrm>
              <a:off x="1600200" y="3181350"/>
              <a:ext cx="3729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Trebuchet MS" panose="020B0603020202020204" pitchFamily="34" charset="0"/>
                </a:rPr>
                <a:t>15</a:t>
              </a:r>
              <a:endParaRPr lang="en-US" altLang="zh-CN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116" name="矩形 201"/>
            <p:cNvSpPr/>
            <p:nvPr/>
          </p:nvSpPr>
          <p:spPr>
            <a:xfrm>
              <a:off x="2438400" y="3184327"/>
              <a:ext cx="7873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latin typeface="Trebuchet MS" panose="020B0603020202020204" pitchFamily="34" charset="0"/>
                </a:rPr>
                <a:t>Active</a:t>
              </a:r>
              <a:endParaRPr lang="en-US" altLang="zh-CN"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1600200" y="2190750"/>
            <a:ext cx="137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Earliest</a:t>
            </a:r>
            <a:r>
              <a: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Redo</a:t>
            </a:r>
            <a:r>
              <a: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Log</a:t>
            </a:r>
            <a:r>
              <a: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rPr>
              <a:t>Record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362200" y="1581150"/>
            <a:ext cx="0" cy="609600"/>
          </a:xfrm>
          <a:prstGeom prst="line">
            <a:avLst/>
          </a:prstGeom>
          <a:ln>
            <a:solidFill>
              <a:srgbClr val="4747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2895600" y="2495550"/>
            <a:ext cx="3962400" cy="1490"/>
          </a:xfrm>
          <a:prstGeom prst="straightConnector1">
            <a:avLst/>
          </a:prstGeom>
          <a:ln>
            <a:solidFill>
              <a:srgbClr val="47474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209800" y="3181350"/>
            <a:ext cx="4572000" cy="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62000" y="2876550"/>
            <a:ext cx="137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Oldest</a:t>
            </a:r>
            <a:r>
              <a:rPr lang="zh-CN" altLang="en-US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Active</a:t>
            </a:r>
            <a:r>
              <a:rPr lang="zh-CN" altLang="en-US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4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Transaction</a:t>
            </a:r>
            <a:endParaRPr lang="en-US" altLang="zh-CN" sz="1400" dirty="0">
              <a:solidFill>
                <a:srgbClr val="4A4A4A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447800" y="1581150"/>
            <a:ext cx="0" cy="1295400"/>
          </a:xfrm>
          <a:prstGeom prst="line">
            <a:avLst/>
          </a:prstGeom>
          <a:ln>
            <a:solidFill>
              <a:srgbClr val="4747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19400" y="2233940"/>
            <a:ext cx="3962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Only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if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LSN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&gt;=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100" dirty="0" err="1" smtClean="0">
                <a:solidFill>
                  <a:srgbClr val="4A4A4A"/>
                </a:solidFill>
                <a:latin typeface="Trebuchet MS" panose="020B0603020202020204" pitchFamily="34" charset="0"/>
              </a:rPr>
              <a:t>RecvLSN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 panose="020B0603020202020204" pitchFamily="34" charset="0"/>
              </a:rPr>
              <a:t> </a:t>
            </a:r>
            <a:r>
              <a:rPr lang="zh-CN" altLang="zh-CN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&amp;&amp;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lang="en-US" altLang="zh-CN" sz="1100" dirty="0" err="1" smtClean="0">
                <a:solidFill>
                  <a:srgbClr val="4A4A4A"/>
                </a:solidFill>
                <a:latin typeface="Trebuchet MS"/>
                <a:cs typeface="Trebuchet MS"/>
              </a:rPr>
              <a:t>PageLSN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&lt;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lang="en-US" altLang="zh-CN" sz="1100" dirty="0" err="1" smtClean="0">
                <a:solidFill>
                  <a:srgbClr val="4A4A4A"/>
                </a:solidFill>
                <a:latin typeface="Trebuchet MS"/>
                <a:cs typeface="Trebuchet MS"/>
              </a:rPr>
              <a:t>RecvLSN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,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lang="en-US" altLang="zh-CN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redo</a:t>
            </a:r>
            <a:r>
              <a:rPr lang="zh-CN" altLang="en-US" sz="1100" dirty="0" smtClean="0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endParaRPr lang="en-US" altLang="zh-CN" sz="1100" dirty="0">
              <a:solidFill>
                <a:srgbClr val="4A4A4A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338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09550"/>
            <a:ext cx="4365587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20" dirty="0" smtClean="0"/>
              <a:t>   </a:t>
            </a:r>
            <a:r>
              <a:rPr lang="en-US" spc="-20" dirty="0" smtClean="0"/>
              <a:t>CONCLUSION</a:t>
            </a:r>
            <a:r>
              <a:rPr lang="zh-CN" altLang="en-US" spc="-20" dirty="0" smtClean="0"/>
              <a:t>      </a:t>
            </a:r>
            <a:r>
              <a:rPr lang="zh-CN" altLang="en-US" u="none" spc="-20" dirty="0" smtClean="0"/>
              <a:t>   </a:t>
            </a:r>
            <a:r>
              <a:rPr lang="zh-CN" altLang="en-US" spc="-20" dirty="0" smtClean="0"/>
              <a:t>    </a:t>
            </a:r>
            <a:endParaRPr spc="-15" dirty="0"/>
          </a:p>
        </p:txBody>
      </p:sp>
      <p:sp>
        <p:nvSpPr>
          <p:cNvPr id="26" name="object 3"/>
          <p:cNvSpPr txBox="1"/>
          <p:nvPr/>
        </p:nvSpPr>
        <p:spPr>
          <a:xfrm>
            <a:off x="535939" y="819150"/>
            <a:ext cx="8074661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Manager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guarantees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Atomicity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Durability;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Use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WAL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allow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STEAL/NO-FORCE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without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sacrificing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correctness;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LSNs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identify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log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records;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linked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into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backwards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chains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per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transaction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via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prevLSN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Checkpointing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: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quick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way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limit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amount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log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scan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Recovery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works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3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phases: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analysis,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redo,</a:t>
            </a:r>
            <a:r>
              <a:rPr lang="zh-CN" alt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undo</a:t>
            </a:r>
            <a:endParaRPr lang="en-US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1339" algn="l"/>
                <a:tab pos="5498465" algn="l"/>
              </a:tabLst>
            </a:pPr>
            <a:r>
              <a:rPr dirty="0"/>
              <a:t> 	</a:t>
            </a:r>
            <a:r>
              <a:rPr spc="-15" dirty="0"/>
              <a:t>OUTLINE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60716"/>
            <a:ext cx="5179060" cy="2741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5" dirty="0" smtClean="0">
                <a:solidFill>
                  <a:srgbClr val="595959"/>
                </a:solidFill>
                <a:latin typeface="Trebuchet MS"/>
                <a:cs typeface="Trebuchet MS"/>
              </a:rPr>
              <a:t>Introduce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10" dirty="0" smtClean="0">
                <a:solidFill>
                  <a:srgbClr val="AD4552"/>
                </a:solidFill>
                <a:latin typeface="Trebuchet MS"/>
                <a:cs typeface="Trebuchet MS"/>
              </a:rPr>
              <a:t>Transaction</a:t>
            </a:r>
            <a:endParaRPr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buFont typeface="Lucida Sans"/>
              <a:buChar char="–"/>
              <a:tabLst>
                <a:tab pos="635000" algn="l"/>
              </a:tabLst>
            </a:pPr>
            <a:r>
              <a:rPr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Motivation</a:t>
            </a: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for Recovery</a:t>
            </a:r>
            <a:endParaRPr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15900" algn="l"/>
              </a:tabLst>
            </a:pPr>
            <a:r>
              <a:rPr sz="2400" spc="-10" dirty="0">
                <a:solidFill>
                  <a:srgbClr val="595959"/>
                </a:solidFill>
                <a:latin typeface="Trebuchet MS"/>
                <a:cs typeface="Trebuchet MS"/>
              </a:rPr>
              <a:t>Blueprint </a:t>
            </a:r>
            <a:r>
              <a:rPr sz="2400" spc="5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lang="en-US" sz="2400" spc="15" dirty="0" smtClean="0">
                <a:solidFill>
                  <a:srgbClr val="595959"/>
                </a:solidFill>
                <a:latin typeface="Trebuchet MS"/>
                <a:cs typeface="Trebuchet MS"/>
              </a:rPr>
              <a:t>Log-based Recovery</a:t>
            </a:r>
            <a:endParaRPr sz="2400" dirty="0" smtClean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dirty="0" smtClean="0">
                <a:solidFill>
                  <a:srgbClr val="AD4552"/>
                </a:solidFill>
                <a:latin typeface="Trebuchet MS"/>
                <a:cs typeface="Trebuchet MS"/>
              </a:rPr>
              <a:t>Write Ahead Logging</a:t>
            </a:r>
            <a:endParaRPr sz="2000" dirty="0" smtClean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Checkpointing</a:t>
            </a:r>
            <a:endParaRPr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1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0" dirty="0" smtClean="0">
                <a:solidFill>
                  <a:srgbClr val="AD4552"/>
                </a:solidFill>
                <a:latin typeface="Trebuchet MS"/>
                <a:cs typeface="Trebuchet MS"/>
              </a:rPr>
              <a:t>Recovery</a:t>
            </a:r>
            <a:endParaRPr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15900" algn="l"/>
              </a:tabLst>
            </a:pPr>
            <a:r>
              <a:rPr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Conclusion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6256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0" y="25400"/>
            <a:ext cx="1143000" cy="3429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5"/>
              </a:spcBef>
            </a:pPr>
            <a:r>
              <a:rPr sz="1300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520700"/>
            <a:ext cx="6096000" cy="381000"/>
          </a:xfrm>
          <a:custGeom>
            <a:avLst/>
            <a:gdLst/>
            <a:ahLst/>
            <a:cxnLst/>
            <a:rect l="l" t="t" r="r" b="b"/>
            <a:pathLst>
              <a:path w="6096000" h="381000">
                <a:moveTo>
                  <a:pt x="0" y="381000"/>
                </a:moveTo>
                <a:lnTo>
                  <a:pt x="6096000" y="381000"/>
                </a:lnTo>
                <a:lnTo>
                  <a:pt x="6096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25400"/>
            <a:ext cx="1143000" cy="342900"/>
          </a:xfrm>
          <a:custGeom>
            <a:avLst/>
            <a:gdLst/>
            <a:ahLst/>
            <a:cxnLst/>
            <a:rect l="l" t="t" r="r" b="b"/>
            <a:pathLst>
              <a:path w="1143000" h="342900">
                <a:moveTo>
                  <a:pt x="0" y="342900"/>
                </a:moveTo>
                <a:lnTo>
                  <a:pt x="1143000" y="342900"/>
                </a:lnTo>
                <a:lnTo>
                  <a:pt x="1143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/>
          <p:cNvSpPr txBox="1"/>
          <p:nvPr/>
        </p:nvSpPr>
        <p:spPr>
          <a:xfrm>
            <a:off x="2362200" y="203835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AC4654"/>
                </a:solidFill>
                <a:latin typeface="Trebuchet MS" panose="020B06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THANKS! Q&amp;A</a:t>
            </a:r>
            <a:endParaRPr lang="zh-CN" altLang="en-US" sz="4800" dirty="0">
              <a:solidFill>
                <a:srgbClr val="AC4654"/>
              </a:solidFill>
              <a:latin typeface="Trebuchet MS" panose="020B0603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1000" y="3028950"/>
            <a:ext cx="7467600" cy="0"/>
          </a:xfrm>
          <a:prstGeom prst="line">
            <a:avLst/>
          </a:prstGeom>
          <a:ln w="38100"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9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640" algn="l"/>
                <a:tab pos="5498465" algn="l"/>
              </a:tabLst>
            </a:pPr>
            <a:r>
              <a:rPr dirty="0"/>
              <a:t> 	</a:t>
            </a:r>
            <a:r>
              <a:rPr lang="en-US" dirty="0" smtClean="0"/>
              <a:t>      </a:t>
            </a:r>
            <a:r>
              <a:rPr lang="en-US" spc="-40" dirty="0" smtClean="0"/>
              <a:t>TRANSACTION</a:t>
            </a:r>
            <a:r>
              <a:rPr spc="-40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6116"/>
            <a:ext cx="776986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transaction is an action, or a series of actions, carried out by an application program, which reads or update the contents of a database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Example of transaction: 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 smtClean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T1: Transfer $50 from account A to account B</a:t>
            </a:r>
            <a:endParaRPr lang="en-US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832775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START TRANSACTION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SELECT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balance INTO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: balance1 FROM  Accounts  WHERE </a:t>
            </a:r>
            <a:r>
              <a:rPr lang="en-US" altLang="zh-CN" sz="1600" dirty="0" err="1" smtClean="0">
                <a:solidFill>
                  <a:srgbClr val="595959"/>
                </a:solidFill>
                <a:latin typeface="Trebuchet MS" panose="020B0603020202020204" pitchFamily="34" charset="0"/>
              </a:rPr>
              <a:t>acctNo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=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A;</a:t>
            </a:r>
            <a:endParaRPr lang="en-US" altLang="zh-CN" sz="1600" dirty="0">
              <a:solidFill>
                <a:srgbClr val="595959"/>
              </a:solidFill>
              <a:latin typeface="Trebuchet MS" panose="020B0603020202020204" pitchFamily="34" charset="0"/>
            </a:endParaRPr>
          </a:p>
          <a:p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if  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(balance1 &gt;=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50)</a:t>
            </a:r>
          </a:p>
          <a:p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  </a:t>
            </a:r>
            <a:r>
              <a:rPr lang="en-US" altLang="zh-CN" sz="16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UPDATE</a:t>
            </a:r>
            <a:r>
              <a:rPr lang="en-US" altLang="zh-CN" sz="16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Accounts SET 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balance = balance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+ 50   WHERE </a:t>
            </a:r>
            <a:r>
              <a:rPr lang="en-US" altLang="zh-CN" sz="1600" dirty="0" err="1">
                <a:solidFill>
                  <a:srgbClr val="595959"/>
                </a:solidFill>
                <a:latin typeface="Trebuchet MS" panose="020B0603020202020204" pitchFamily="34" charset="0"/>
              </a:rPr>
              <a:t>acctNo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= B;</a:t>
            </a:r>
            <a:endParaRPr lang="en-US" altLang="zh-CN" sz="1600" dirty="0">
              <a:solidFill>
                <a:srgbClr val="595959"/>
              </a:solidFill>
              <a:latin typeface="Trebuchet MS" panose="020B0603020202020204" pitchFamily="34" charset="0"/>
            </a:endParaRPr>
          </a:p>
          <a:p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   </a:t>
            </a:r>
            <a:r>
              <a:rPr lang="en-US" altLang="zh-CN" sz="16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UPDATE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Accounts  SET </a:t>
            </a:r>
            <a:r>
              <a:rPr lang="en-US" altLang="zh-CN" sz="1600" dirty="0">
                <a:solidFill>
                  <a:srgbClr val="595959"/>
                </a:solidFill>
                <a:latin typeface="Trebuchet MS" panose="020B0603020202020204" pitchFamily="34" charset="0"/>
              </a:rPr>
              <a:t>balance = balance 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– 50  WHERE  </a:t>
            </a:r>
            <a:r>
              <a:rPr lang="en-US" altLang="zh-CN" sz="1600" dirty="0" err="1" smtClean="0">
                <a:solidFill>
                  <a:srgbClr val="595959"/>
                </a:solidFill>
                <a:latin typeface="Trebuchet MS" panose="020B0603020202020204" pitchFamily="34" charset="0"/>
              </a:rPr>
              <a:t>acctNo</a:t>
            </a:r>
            <a:r>
              <a:rPr lang="en-US" altLang="zh-CN" sz="1600" dirty="0" smtClean="0">
                <a:solidFill>
                  <a:srgbClr val="595959"/>
                </a:solidFill>
                <a:latin typeface="Trebuchet MS" panose="020B0603020202020204" pitchFamily="34" charset="0"/>
              </a:rPr>
              <a:t> = A;</a:t>
            </a:r>
          </a:p>
          <a:p>
            <a:r>
              <a:rPr lang="en-US" altLang="zh-CN" sz="1600" b="1" dirty="0" smtClean="0">
                <a:solidFill>
                  <a:srgbClr val="4F81BD"/>
                </a:solidFill>
                <a:latin typeface="Trebuchet MS" panose="020B0603020202020204" pitchFamily="34" charset="0"/>
              </a:rPr>
              <a:t>COMMIT/ABORT;</a:t>
            </a:r>
            <a:endParaRPr lang="en-US" altLang="zh-CN" sz="1600" b="1" dirty="0">
              <a:solidFill>
                <a:srgbClr val="4F81BD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33350"/>
            <a:ext cx="7010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640" algn="l"/>
                <a:tab pos="5498465" algn="l"/>
              </a:tabLst>
            </a:pPr>
            <a:r>
              <a:rPr lang="en-US" spc="-40" dirty="0" smtClean="0"/>
              <a:t>TRANSACTION ACID PROPERITES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86116"/>
            <a:ext cx="792226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Atomicity: 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 smtClean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–All actions of a transaction  complete, or none of them do.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Consistency: 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 smtClean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Each transaction transitions the dataset from one internally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      consistent state to another.</a:t>
            </a:r>
            <a:endParaRPr lang="en-US" altLang="zh-CN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Isolation: </a:t>
            </a:r>
            <a:endParaRPr lang="en-US" altLang="zh-CN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12700">
              <a:tabLst>
                <a:tab pos="215900" algn="l"/>
              </a:tabLst>
            </a:pPr>
            <a:r>
              <a:rPr lang="en-US" altLang="zh-CN" sz="2400" dirty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A transaction’s behavior is not impacted by the other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000" dirty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    transactions that may accessing the same data concurrently.</a:t>
            </a:r>
            <a:endParaRPr lang="en-US" altLang="zh-CN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Durability: </a:t>
            </a:r>
            <a:endParaRPr lang="en-US" altLang="zh-CN" sz="2400" spc="-1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12700">
              <a:tabLst>
                <a:tab pos="215900" algn="l"/>
              </a:tabLst>
            </a:pPr>
            <a:r>
              <a:rPr lang="en-US" altLang="zh-CN" sz="2400" dirty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Updates made by a transaction T are never lost once T commits.</a:t>
            </a:r>
            <a:endParaRPr lang="en-US" altLang="zh-CN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>
              <a:tabLst>
                <a:tab pos="215900" algn="l"/>
              </a:tabLst>
            </a:pPr>
            <a:endParaRPr lang="en-US" sz="2000" spc="-10" dirty="0" smtClean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3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280" y="185598"/>
            <a:ext cx="6337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640" algn="l"/>
                <a:tab pos="5498465" algn="l"/>
              </a:tabLst>
            </a:pPr>
            <a:r>
              <a:rPr lang="en-US" spc="-40" dirty="0" smtClean="0"/>
              <a:t>MOTIVATION FOR RECOVERY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975219"/>
            <a:ext cx="73888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Data Access of T1</a:t>
            </a:r>
            <a:r>
              <a:rPr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2400" spc="5" dirty="0" smtClean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2400" spc="5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rebuchet MS"/>
                <a:cs typeface="Trebuchet MS"/>
              </a:rPr>
              <a:t>an </a:t>
            </a:r>
            <a:r>
              <a:rPr lang="en-US" sz="2400" spc="-15" dirty="0" smtClean="0">
                <a:solidFill>
                  <a:srgbClr val="595959"/>
                </a:solidFill>
                <a:latin typeface="Trebuchet MS"/>
                <a:cs typeface="Trebuchet MS"/>
              </a:rPr>
              <a:t>Traditional</a:t>
            </a:r>
            <a:r>
              <a:rPr sz="2400" spc="-35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15" dirty="0" smtClean="0">
                <a:solidFill>
                  <a:srgbClr val="595959"/>
                </a:solidFill>
                <a:latin typeface="Trebuchet MS"/>
                <a:cs typeface="Trebuchet MS"/>
              </a:rPr>
              <a:t>DBMS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685800" y="3473387"/>
            <a:ext cx="6744207" cy="62244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2" y="0"/>
                </a:lnTo>
              </a:path>
            </a:pathLst>
          </a:custGeom>
          <a:ln w="76200">
            <a:solidFill>
              <a:srgbClr val="C8CCC3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69" name="组合 68"/>
          <p:cNvGrpSpPr/>
          <p:nvPr/>
        </p:nvGrpSpPr>
        <p:grpSpPr>
          <a:xfrm>
            <a:off x="690867" y="3667645"/>
            <a:ext cx="824570" cy="789640"/>
            <a:chOff x="535941" y="3782539"/>
            <a:chExt cx="824570" cy="789640"/>
          </a:xfrm>
        </p:grpSpPr>
        <p:grpSp>
          <p:nvGrpSpPr>
            <p:cNvPr id="60" name="组合 59"/>
            <p:cNvGrpSpPr/>
            <p:nvPr/>
          </p:nvGrpSpPr>
          <p:grpSpPr>
            <a:xfrm rot="5400000">
              <a:off x="569163" y="3832018"/>
              <a:ext cx="789640" cy="690682"/>
              <a:chOff x="4902200" y="3340100"/>
              <a:chExt cx="800100" cy="800100"/>
            </a:xfrm>
          </p:grpSpPr>
          <p:sp>
            <p:nvSpPr>
              <p:cNvPr id="63" name="object 2"/>
              <p:cNvSpPr/>
              <p:nvPr/>
            </p:nvSpPr>
            <p:spPr>
              <a:xfrm rot="16200000">
                <a:off x="4902200" y="3340100"/>
                <a:ext cx="800100" cy="8001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105400" y="3498850"/>
                <a:ext cx="381000" cy="469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object 44"/>
            <p:cNvSpPr/>
            <p:nvPr/>
          </p:nvSpPr>
          <p:spPr>
            <a:xfrm>
              <a:off x="538271" y="3983083"/>
              <a:ext cx="822239" cy="310385"/>
            </a:xfrm>
            <a:custGeom>
              <a:avLst/>
              <a:gdLst/>
              <a:ahLst/>
              <a:cxnLst/>
              <a:rect l="l" t="t" r="r" b="b"/>
              <a:pathLst>
                <a:path w="952500" h="393700">
                  <a:moveTo>
                    <a:pt x="0" y="393700"/>
                  </a:moveTo>
                  <a:lnTo>
                    <a:pt x="952500" y="3937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5"/>
            <p:cNvSpPr txBox="1"/>
            <p:nvPr/>
          </p:nvSpPr>
          <p:spPr>
            <a:xfrm>
              <a:off x="535941" y="3983082"/>
              <a:ext cx="824570" cy="3129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231775">
                <a:lnSpc>
                  <a:spcPct val="100000"/>
                </a:lnSpc>
                <a:spcBef>
                  <a:spcPts val="280"/>
                </a:spcBef>
              </a:pPr>
              <a:r>
                <a:rPr lang="en-US" spc="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SSD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5800" y="2092834"/>
            <a:ext cx="824569" cy="788181"/>
            <a:chOff x="535941" y="2005791"/>
            <a:chExt cx="824569" cy="788181"/>
          </a:xfrm>
        </p:grpSpPr>
        <p:sp>
          <p:nvSpPr>
            <p:cNvPr id="66" name="object 5"/>
            <p:cNvSpPr/>
            <p:nvPr/>
          </p:nvSpPr>
          <p:spPr>
            <a:xfrm rot="16200000">
              <a:off x="576509" y="2151281"/>
              <a:ext cx="788181" cy="497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"/>
            <p:cNvSpPr txBox="1"/>
            <p:nvPr/>
          </p:nvSpPr>
          <p:spPr>
            <a:xfrm>
              <a:off x="535941" y="2182863"/>
              <a:ext cx="824569" cy="300723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349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185"/>
                </a:spcBef>
              </a:pPr>
              <a:r>
                <a:rPr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057990" y="3887610"/>
            <a:ext cx="571383" cy="461665"/>
            <a:chOff x="3386236" y="3887610"/>
            <a:chExt cx="571383" cy="461665"/>
          </a:xfrm>
        </p:grpSpPr>
        <p:sp>
          <p:nvSpPr>
            <p:cNvPr id="26" name="文本框 25"/>
            <p:cNvSpPr txBox="1"/>
            <p:nvPr/>
          </p:nvSpPr>
          <p:spPr>
            <a:xfrm>
              <a:off x="3386236" y="3887610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9" name="object 17"/>
            <p:cNvSpPr/>
            <p:nvPr/>
          </p:nvSpPr>
          <p:spPr>
            <a:xfrm>
              <a:off x="3386236" y="3890072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矩形 3"/>
          <p:cNvSpPr/>
          <p:nvPr/>
        </p:nvSpPr>
        <p:spPr>
          <a:xfrm>
            <a:off x="2942920" y="4408482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Block 1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21930" y="4408482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Block 2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69236" y="3887610"/>
            <a:ext cx="571383" cy="461665"/>
            <a:chOff x="5680982" y="1959691"/>
            <a:chExt cx="571383" cy="461665"/>
          </a:xfrm>
        </p:grpSpPr>
        <p:sp>
          <p:nvSpPr>
            <p:cNvPr id="29" name="文本框 28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B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D 600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8"/>
          <p:cNvSpPr/>
          <p:nvPr/>
        </p:nvSpPr>
        <p:spPr>
          <a:xfrm>
            <a:off x="2548862" y="2364723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126288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2548862" y="28974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09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235446" y="2364723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126288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3235446" y="289741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09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 rot="5400000">
            <a:off x="2262301" y="1769986"/>
            <a:ext cx="1347532" cy="1148621"/>
          </a:xfrm>
          <a:custGeom>
            <a:avLst/>
            <a:gdLst/>
            <a:ahLst/>
            <a:cxnLst/>
            <a:rect l="l" t="t" r="r" b="b"/>
            <a:pathLst>
              <a:path w="2057400" h="660400">
                <a:moveTo>
                  <a:pt x="0" y="0"/>
                </a:moveTo>
                <a:lnTo>
                  <a:pt x="2057401" y="0"/>
                </a:lnTo>
                <a:lnTo>
                  <a:pt x="2057401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/>
          <p:cNvSpPr txBox="1"/>
          <p:nvPr/>
        </p:nvSpPr>
        <p:spPr>
          <a:xfrm>
            <a:off x="1447800" y="1618270"/>
            <a:ext cx="8396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aseline="30555" dirty="0">
                <a:solidFill>
                  <a:srgbClr val="F0F0EA"/>
                </a:solidFill>
                <a:latin typeface="Trebuchet MS"/>
                <a:cs typeface="Trebuchet MS"/>
              </a:rPr>
              <a:t>1 </a:t>
            </a:r>
            <a:r>
              <a:rPr lang="en-US" sz="1400" spc="-25" dirty="0" smtClean="0">
                <a:solidFill>
                  <a:srgbClr val="4A4A4A"/>
                </a:solidFill>
                <a:latin typeface="Trebuchet MS"/>
                <a:cs typeface="Trebuchet MS"/>
              </a:rPr>
              <a:t>Buffer Manager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586292" y="1791270"/>
            <a:ext cx="571383" cy="461665"/>
            <a:chOff x="5680982" y="1959691"/>
            <a:chExt cx="571383" cy="461665"/>
          </a:xfrm>
        </p:grpSpPr>
        <p:sp>
          <p:nvSpPr>
            <p:cNvPr id="78" name="文本框 77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9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590800" y="2419350"/>
            <a:ext cx="571383" cy="461665"/>
            <a:chOff x="5680982" y="1959691"/>
            <a:chExt cx="571383" cy="461665"/>
          </a:xfrm>
        </p:grpSpPr>
        <p:sp>
          <p:nvSpPr>
            <p:cNvPr id="81" name="文本框 80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B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D 600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52"/>
          <p:cNvSpPr/>
          <p:nvPr/>
        </p:nvSpPr>
        <p:spPr>
          <a:xfrm rot="5400000">
            <a:off x="4741612" y="1734696"/>
            <a:ext cx="1347532" cy="1219200"/>
          </a:xfrm>
          <a:custGeom>
            <a:avLst/>
            <a:gdLst/>
            <a:ahLst/>
            <a:cxnLst/>
            <a:rect l="l" t="t" r="r" b="b"/>
            <a:pathLst>
              <a:path w="2057400" h="660400">
                <a:moveTo>
                  <a:pt x="0" y="0"/>
                </a:moveTo>
                <a:lnTo>
                  <a:pt x="2057401" y="0"/>
                </a:lnTo>
                <a:lnTo>
                  <a:pt x="2057401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5"/>
          <p:cNvSpPr txBox="1"/>
          <p:nvPr/>
        </p:nvSpPr>
        <p:spPr>
          <a:xfrm>
            <a:off x="5855170" y="2594106"/>
            <a:ext cx="1301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aseline="30555" dirty="0">
                <a:solidFill>
                  <a:srgbClr val="F0F0EA"/>
                </a:solidFill>
                <a:latin typeface="Trebuchet MS"/>
                <a:cs typeface="Trebuchet MS"/>
              </a:rPr>
              <a:t>1 </a:t>
            </a:r>
            <a:r>
              <a:rPr lang="en-US" sz="1400" spc="-25" dirty="0" smtClean="0">
                <a:solidFill>
                  <a:srgbClr val="4A4A4A"/>
                </a:solidFill>
                <a:latin typeface="Trebuchet MS"/>
                <a:cs typeface="Trebuchet MS"/>
              </a:rPr>
              <a:t>Transaction Manager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5" name="object 9"/>
          <p:cNvSpPr/>
          <p:nvPr/>
        </p:nvSpPr>
        <p:spPr>
          <a:xfrm>
            <a:off x="4999716" y="1792945"/>
            <a:ext cx="896992" cy="256212"/>
          </a:xfrm>
          <a:custGeom>
            <a:avLst/>
            <a:gdLst/>
            <a:ahLst/>
            <a:cxnLst/>
            <a:rect l="l" t="t" r="r" b="b"/>
            <a:pathLst>
              <a:path w="687070" h="120014">
                <a:moveTo>
                  <a:pt x="0" y="119938"/>
                </a:moveTo>
                <a:lnTo>
                  <a:pt x="686586" y="119938"/>
                </a:lnTo>
                <a:lnTo>
                  <a:pt x="686586" y="0"/>
                </a:lnTo>
                <a:lnTo>
                  <a:pt x="0" y="0"/>
                </a:lnTo>
                <a:lnTo>
                  <a:pt x="0" y="119938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 lang="en-US" altLang="zh-CN" sz="1200" dirty="0">
              <a:solidFill>
                <a:srgbClr val="FBE59E"/>
              </a:solidFill>
              <a:latin typeface="Trebuchet MS" panose="020B0603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69236" y="1782551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BE59E"/>
                </a:solidFill>
                <a:latin typeface="Trebuchet MS" panose="020B0603020202020204" pitchFamily="34" charset="0"/>
              </a:rPr>
              <a:t>100</a:t>
            </a:r>
            <a:endParaRPr lang="en-US" altLang="zh-CN" sz="1200" dirty="0">
              <a:solidFill>
                <a:srgbClr val="FBE59E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339178" y="1782551"/>
            <a:ext cx="453250" cy="276999"/>
            <a:chOff x="5257800" y="2000344"/>
            <a:chExt cx="453250" cy="276999"/>
          </a:xfrm>
        </p:grpSpPr>
        <p:cxnSp>
          <p:nvCxnSpPr>
            <p:cNvPr id="89" name="直接箭头连接符 88"/>
            <p:cNvCxnSpPr/>
            <p:nvPr/>
          </p:nvCxnSpPr>
          <p:spPr>
            <a:xfrm>
              <a:off x="5257800" y="2138843"/>
              <a:ext cx="152400" cy="0"/>
            </a:xfrm>
            <a:prstGeom prst="straightConnector1">
              <a:avLst/>
            </a:prstGeom>
            <a:ln>
              <a:solidFill>
                <a:srgbClr val="FBE5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5366084" y="2000344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50</a:t>
              </a:r>
              <a:endParaRPr lang="en-US" altLang="zh-CN" sz="1200" dirty="0">
                <a:solidFill>
                  <a:srgbClr val="AD4552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93" name="直接箭头连接符 92"/>
          <p:cNvCxnSpPr/>
          <p:nvPr/>
        </p:nvCxnSpPr>
        <p:spPr>
          <a:xfrm>
            <a:off x="3235446" y="1868975"/>
            <a:ext cx="173379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709746" y="1602350"/>
            <a:ext cx="899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 read(100)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sp>
        <p:nvSpPr>
          <p:cNvPr id="97" name="object 9"/>
          <p:cNvSpPr/>
          <p:nvPr/>
        </p:nvSpPr>
        <p:spPr>
          <a:xfrm>
            <a:off x="5023846" y="2499343"/>
            <a:ext cx="872862" cy="256212"/>
          </a:xfrm>
          <a:custGeom>
            <a:avLst/>
            <a:gdLst/>
            <a:ahLst/>
            <a:cxnLst/>
            <a:rect l="l" t="t" r="r" b="b"/>
            <a:pathLst>
              <a:path w="687070" h="120014">
                <a:moveTo>
                  <a:pt x="0" y="119938"/>
                </a:moveTo>
                <a:lnTo>
                  <a:pt x="686586" y="119938"/>
                </a:lnTo>
                <a:lnTo>
                  <a:pt x="686586" y="0"/>
                </a:lnTo>
                <a:lnTo>
                  <a:pt x="0" y="0"/>
                </a:lnTo>
                <a:lnTo>
                  <a:pt x="0" y="119938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 lang="en-US" altLang="zh-CN" sz="1200" dirty="0">
              <a:solidFill>
                <a:srgbClr val="FBE59E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93366" y="2488949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BE59E"/>
                </a:solidFill>
                <a:latin typeface="Trebuchet MS" panose="020B0603020202020204" pitchFamily="34" charset="0"/>
              </a:rPr>
              <a:t>100</a:t>
            </a:r>
            <a:endParaRPr lang="en-US" altLang="zh-CN" sz="1200" dirty="0">
              <a:solidFill>
                <a:srgbClr val="FBE59E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63308" y="2488949"/>
            <a:ext cx="533400" cy="276999"/>
            <a:chOff x="5257800" y="2000344"/>
            <a:chExt cx="533400" cy="276999"/>
          </a:xfrm>
        </p:grpSpPr>
        <p:cxnSp>
          <p:nvCxnSpPr>
            <p:cNvPr id="100" name="直接箭头连接符 99"/>
            <p:cNvCxnSpPr/>
            <p:nvPr/>
          </p:nvCxnSpPr>
          <p:spPr>
            <a:xfrm>
              <a:off x="5257800" y="2138843"/>
              <a:ext cx="152400" cy="0"/>
            </a:xfrm>
            <a:prstGeom prst="straightConnector1">
              <a:avLst/>
            </a:prstGeom>
            <a:ln>
              <a:solidFill>
                <a:srgbClr val="FBE5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5366084" y="2000344"/>
              <a:ext cx="4251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150</a:t>
              </a:r>
              <a:endParaRPr lang="en-US" altLang="zh-CN" sz="1200" dirty="0">
                <a:solidFill>
                  <a:srgbClr val="AD4552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107" name="直接箭头连接符 106"/>
          <p:cNvCxnSpPr/>
          <p:nvPr/>
        </p:nvCxnSpPr>
        <p:spPr>
          <a:xfrm>
            <a:off x="3235446" y="2559970"/>
            <a:ext cx="173379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757821" y="2288150"/>
            <a:ext cx="842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read(100)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3124200" y="1962150"/>
            <a:ext cx="1733790" cy="63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757821" y="1952683"/>
            <a:ext cx="899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write(50)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3244336" y="2676375"/>
            <a:ext cx="1733790" cy="63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747265" y="2641349"/>
            <a:ext cx="899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write(150)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3376821" y="3273752"/>
            <a:ext cx="762000" cy="470080"/>
            <a:chOff x="4198021" y="3510110"/>
            <a:chExt cx="762000" cy="470080"/>
          </a:xfrm>
        </p:grpSpPr>
        <p:sp>
          <p:nvSpPr>
            <p:cNvPr id="76" name="矩形 75"/>
            <p:cNvSpPr/>
            <p:nvPr/>
          </p:nvSpPr>
          <p:spPr>
            <a:xfrm>
              <a:off x="4198021" y="3681150"/>
              <a:ext cx="76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2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flush B1</a:t>
              </a:r>
              <a:endParaRPr lang="en-US" altLang="zh-CN" sz="1200" dirty="0">
                <a:latin typeface="Trebuchet MS"/>
                <a:cs typeface="Trebuchet MS"/>
              </a:endParaRPr>
            </a:p>
          </p:txBody>
        </p:sp>
        <p:sp>
          <p:nvSpPr>
            <p:cNvPr id="113" name="右箭头 112"/>
            <p:cNvSpPr/>
            <p:nvPr/>
          </p:nvSpPr>
          <p:spPr>
            <a:xfrm rot="5400000">
              <a:off x="4017330" y="3722290"/>
              <a:ext cx="470080" cy="45719"/>
            </a:xfrm>
            <a:prstGeom prst="rightArrow">
              <a:avLst>
                <a:gd name="adj1" fmla="val 25381"/>
                <a:gd name="adj2" fmla="val 91032"/>
              </a:avLst>
            </a:prstGeom>
            <a:solidFill>
              <a:srgbClr val="4A4A4A"/>
            </a:solidFill>
            <a:ln w="127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034378" y="3273752"/>
            <a:ext cx="762000" cy="470080"/>
            <a:chOff x="4198021" y="3510110"/>
            <a:chExt cx="762000" cy="470080"/>
          </a:xfrm>
        </p:grpSpPr>
        <p:sp>
          <p:nvSpPr>
            <p:cNvPr id="161" name="矩形 160"/>
            <p:cNvSpPr/>
            <p:nvPr/>
          </p:nvSpPr>
          <p:spPr>
            <a:xfrm>
              <a:off x="4198021" y="3681150"/>
              <a:ext cx="76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2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flush B2</a:t>
              </a:r>
              <a:endParaRPr lang="en-US" altLang="zh-CN" sz="1200" dirty="0">
                <a:latin typeface="Trebuchet MS"/>
                <a:cs typeface="Trebuchet MS"/>
              </a:endParaRPr>
            </a:p>
          </p:txBody>
        </p:sp>
        <p:sp>
          <p:nvSpPr>
            <p:cNvPr id="162" name="右箭头 161"/>
            <p:cNvSpPr/>
            <p:nvPr/>
          </p:nvSpPr>
          <p:spPr>
            <a:xfrm rot="5400000">
              <a:off x="4017330" y="3722290"/>
              <a:ext cx="470080" cy="45719"/>
            </a:xfrm>
            <a:prstGeom prst="rightArrow">
              <a:avLst>
                <a:gd name="adj1" fmla="val 25381"/>
                <a:gd name="adj2" fmla="val 91032"/>
              </a:avLst>
            </a:prstGeom>
            <a:solidFill>
              <a:srgbClr val="4A4A4A"/>
            </a:solidFill>
            <a:ln w="127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右箭头 162"/>
          <p:cNvSpPr/>
          <p:nvPr/>
        </p:nvSpPr>
        <p:spPr>
          <a:xfrm rot="16200000">
            <a:off x="2237855" y="3416126"/>
            <a:ext cx="729075" cy="201641"/>
          </a:xfrm>
          <a:prstGeom prst="rightArrow">
            <a:avLst>
              <a:gd name="adj1" fmla="val 21207"/>
              <a:gd name="adj2" fmla="val 78793"/>
            </a:avLst>
          </a:prstGeom>
          <a:solidFill>
            <a:srgbClr val="494949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1870871" y="3436813"/>
            <a:ext cx="76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595959"/>
                </a:solidFill>
                <a:latin typeface="Trebuchet MS"/>
                <a:cs typeface="Trebuchet MS"/>
              </a:rPr>
              <a:t>load B1 load B2</a:t>
            </a:r>
            <a:endParaRPr lang="en-US" altLang="zh-CN" sz="1200" dirty="0">
              <a:latin typeface="Trebuchet MS"/>
              <a:cs typeface="Trebuchet M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536219" y="1315181"/>
            <a:ext cx="122623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START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Read(A=100)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= A -50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Write(A=50)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Read(B=100)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 = B + 50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Write(B=150)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586292" y="1776540"/>
            <a:ext cx="571383" cy="461665"/>
            <a:chOff x="5680982" y="1959691"/>
            <a:chExt cx="571383" cy="461665"/>
          </a:xfrm>
        </p:grpSpPr>
        <p:sp>
          <p:nvSpPr>
            <p:cNvPr id="171" name="文本框 170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50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2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075390" y="3881484"/>
            <a:ext cx="571383" cy="461665"/>
            <a:chOff x="5680982" y="1959691"/>
            <a:chExt cx="571383" cy="461665"/>
          </a:xfrm>
        </p:grpSpPr>
        <p:sp>
          <p:nvSpPr>
            <p:cNvPr id="177" name="文本框 176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50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8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Rectangle 11"/>
          <p:cNvSpPr>
            <a:spLocks noChangeArrowheads="1"/>
          </p:cNvSpPr>
          <p:nvPr/>
        </p:nvSpPr>
        <p:spPr bwMode="auto">
          <a:xfrm>
            <a:off x="6824527" y="1900397"/>
            <a:ext cx="79508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smtClean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Abort!</a:t>
            </a:r>
            <a:endParaRPr lang="en-US" altLang="zh-CN" sz="1600" b="1" dirty="0">
              <a:solidFill>
                <a:srgbClr val="AD4552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6925051" y="2216204"/>
            <a:ext cx="1837401" cy="3459"/>
          </a:xfrm>
          <a:prstGeom prst="line">
            <a:avLst/>
          </a:prstGeom>
          <a:ln>
            <a:solidFill>
              <a:srgbClr val="AD4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1"/>
          <p:cNvSpPr>
            <a:spLocks noChangeArrowheads="1"/>
          </p:cNvSpPr>
          <p:nvPr/>
        </p:nvSpPr>
        <p:spPr bwMode="auto">
          <a:xfrm>
            <a:off x="6833091" y="2220774"/>
            <a:ext cx="78707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smtClean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Crash!</a:t>
            </a:r>
            <a:endParaRPr lang="en-US" altLang="zh-CN" sz="1600" b="1" dirty="0">
              <a:solidFill>
                <a:srgbClr val="AD4552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>
            <a:off x="7006099" y="3057399"/>
            <a:ext cx="1837401" cy="3459"/>
          </a:xfrm>
          <a:prstGeom prst="line">
            <a:avLst/>
          </a:prstGeom>
          <a:ln>
            <a:solidFill>
              <a:srgbClr val="AD4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1"/>
          <p:cNvSpPr>
            <a:spLocks noChangeArrowheads="1"/>
          </p:cNvSpPr>
          <p:nvPr/>
        </p:nvSpPr>
        <p:spPr bwMode="auto">
          <a:xfrm>
            <a:off x="6914139" y="3061969"/>
            <a:ext cx="78707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smtClean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Crash!</a:t>
            </a:r>
            <a:endParaRPr lang="en-US" altLang="zh-CN" sz="1600" b="1" dirty="0">
              <a:solidFill>
                <a:srgbClr val="AD4552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" name="组合 79"/>
          <p:cNvGrpSpPr/>
          <p:nvPr/>
        </p:nvGrpSpPr>
        <p:grpSpPr>
          <a:xfrm>
            <a:off x="2590800" y="2419350"/>
            <a:ext cx="571383" cy="461665"/>
            <a:chOff x="5680982" y="1959691"/>
            <a:chExt cx="571383" cy="461665"/>
          </a:xfrm>
        </p:grpSpPr>
        <p:sp>
          <p:nvSpPr>
            <p:cNvPr id="75" name="文本框 80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B </a:t>
              </a:r>
              <a:r>
                <a:rPr lang="en-US" altLang="zh-CN" sz="1200" dirty="0" smtClean="0">
                  <a:solidFill>
                    <a:srgbClr val="A43A53"/>
                  </a:solidFill>
                  <a:latin typeface="Trebuchet MS" panose="020B0603020202020204" pitchFamily="34" charset="0"/>
                </a:rPr>
                <a:t>150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D 600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6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02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85" grpId="0"/>
      <p:bldP spid="185" grpId="1"/>
      <p:bldP spid="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207538"/>
            <a:ext cx="584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DBMS FAILURE SCENARIOS</a:t>
            </a:r>
            <a:endParaRPr spc="-20" dirty="0"/>
          </a:p>
        </p:txBody>
      </p:sp>
      <p:sp>
        <p:nvSpPr>
          <p:cNvPr id="120" name="矩形 119"/>
          <p:cNvSpPr/>
          <p:nvPr/>
        </p:nvSpPr>
        <p:spPr>
          <a:xfrm>
            <a:off x="3352800" y="1205988"/>
            <a:ext cx="26350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System failure: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Hardware failure , 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00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bugs in DBMS/OS</a:t>
            </a:r>
          </a:p>
        </p:txBody>
      </p:sp>
      <p:sp>
        <p:nvSpPr>
          <p:cNvPr id="153" name="object 5"/>
          <p:cNvSpPr/>
          <p:nvPr/>
        </p:nvSpPr>
        <p:spPr>
          <a:xfrm>
            <a:off x="6588690" y="2495550"/>
            <a:ext cx="1879113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矩形 153"/>
          <p:cNvSpPr/>
          <p:nvPr/>
        </p:nvSpPr>
        <p:spPr>
          <a:xfrm>
            <a:off x="360640" y="1200150"/>
            <a:ext cx="28679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Transaction failure: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00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Aborted by DBMS/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00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Application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019800" y="1200150"/>
            <a:ext cx="26154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Media failure: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00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Data loss, 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200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  Storage corruption</a:t>
            </a: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19350"/>
            <a:ext cx="2081448" cy="20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>
          <a:xfrm>
            <a:off x="457200" y="1128827"/>
            <a:ext cx="5764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Desired Behavior after system restarts:</a:t>
            </a:r>
            <a:endParaRPr lang="en-US" altLang="zh-CN" sz="2400" dirty="0">
              <a:latin typeface="Trebuchet MS"/>
              <a:cs typeface="Trebuchet MS"/>
            </a:endParaRPr>
          </a:p>
        </p:txBody>
      </p:sp>
      <p:sp>
        <p:nvSpPr>
          <p:cNvPr id="67" name="object 52"/>
          <p:cNvSpPr/>
          <p:nvPr/>
        </p:nvSpPr>
        <p:spPr>
          <a:xfrm rot="5400000">
            <a:off x="5598092" y="859858"/>
            <a:ext cx="2291216" cy="4343401"/>
          </a:xfrm>
          <a:custGeom>
            <a:avLst/>
            <a:gdLst/>
            <a:ahLst/>
            <a:cxnLst/>
            <a:rect l="l" t="t" r="r" b="b"/>
            <a:pathLst>
              <a:path w="2057400" h="660400">
                <a:moveTo>
                  <a:pt x="0" y="0"/>
                </a:moveTo>
                <a:lnTo>
                  <a:pt x="2057401" y="0"/>
                </a:lnTo>
                <a:lnTo>
                  <a:pt x="2057401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851253" y="1917810"/>
            <a:ext cx="102912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AD4552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crash</a:t>
            </a:r>
            <a:r>
              <a:rPr lang="en-US" altLang="zh-CN" sz="2400" b="1" dirty="0">
                <a:solidFill>
                  <a:srgbClr val="AD455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546099" y="2165948"/>
            <a:ext cx="525785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T1</a:t>
            </a:r>
          </a:p>
          <a:p>
            <a:r>
              <a:rPr lang="en-US" altLang="zh-CN" sz="24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T2</a:t>
            </a:r>
          </a:p>
          <a:p>
            <a:r>
              <a:rPr lang="en-US" altLang="zh-CN" sz="24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T3</a:t>
            </a:r>
          </a:p>
          <a:p>
            <a:r>
              <a:rPr lang="en-US" altLang="zh-CN" sz="24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T4</a:t>
            </a:r>
          </a:p>
          <a:p>
            <a:r>
              <a:rPr lang="en-US" altLang="zh-CN" sz="2400" dirty="0">
                <a:solidFill>
                  <a:srgbClr val="4A4A4A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T5</a:t>
            </a:r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>
            <a:off x="5202919" y="2451554"/>
            <a:ext cx="1187450" cy="0"/>
          </a:xfrm>
          <a:prstGeom prst="line">
            <a:avLst/>
          </a:prstGeom>
          <a:noFill/>
          <a:ln w="50800">
            <a:solidFill>
              <a:srgbClr val="4F81B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>
            <a:off x="5766482" y="2753179"/>
            <a:ext cx="1185862" cy="0"/>
          </a:xfrm>
          <a:prstGeom prst="line">
            <a:avLst/>
          </a:prstGeom>
          <a:noFill/>
          <a:ln w="50800">
            <a:solidFill>
              <a:srgbClr val="4F81B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9"/>
          <p:cNvSpPr>
            <a:spLocks noChangeShapeType="1"/>
          </p:cNvSpPr>
          <p:nvPr/>
        </p:nvSpPr>
        <p:spPr bwMode="auto">
          <a:xfrm>
            <a:off x="6641194" y="3135766"/>
            <a:ext cx="1187450" cy="0"/>
          </a:xfrm>
          <a:prstGeom prst="line">
            <a:avLst/>
          </a:prstGeom>
          <a:noFill/>
          <a:ln w="50800">
            <a:solidFill>
              <a:srgbClr val="4F81B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5071157" y="3508829"/>
            <a:ext cx="3441700" cy="0"/>
          </a:xfrm>
          <a:prstGeom prst="line">
            <a:avLst/>
          </a:prstGeom>
          <a:noFill/>
          <a:ln w="50800">
            <a:solidFill>
              <a:srgbClr val="AD455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1"/>
          <p:cNvSpPr>
            <a:spLocks noChangeShapeType="1"/>
          </p:cNvSpPr>
          <p:nvPr/>
        </p:nvSpPr>
        <p:spPr bwMode="auto">
          <a:xfrm>
            <a:off x="7703232" y="3821566"/>
            <a:ext cx="812800" cy="0"/>
          </a:xfrm>
          <a:prstGeom prst="line">
            <a:avLst/>
          </a:prstGeom>
          <a:noFill/>
          <a:ln w="50800">
            <a:solidFill>
              <a:srgbClr val="AD455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2"/>
          <p:cNvSpPr>
            <a:spLocks noChangeShapeType="1"/>
          </p:cNvSpPr>
          <p:nvPr/>
        </p:nvSpPr>
        <p:spPr bwMode="auto">
          <a:xfrm>
            <a:off x="8516032" y="2440441"/>
            <a:ext cx="0" cy="1624013"/>
          </a:xfrm>
          <a:prstGeom prst="line">
            <a:avLst/>
          </a:prstGeom>
          <a:noFill/>
          <a:ln w="50800">
            <a:solidFill>
              <a:srgbClr val="AD455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auto">
          <a:xfrm>
            <a:off x="5202919" y="2392816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6390369" y="2392816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5766482" y="2692854"/>
            <a:ext cx="0" cy="119062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6952344" y="2692854"/>
            <a:ext cx="0" cy="119062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6641194" y="3075441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7828644" y="3075441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5093382" y="3448504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>
            <a:off x="7703232" y="3759654"/>
            <a:ext cx="0" cy="120650"/>
          </a:xfrm>
          <a:prstGeom prst="line">
            <a:avLst/>
          </a:prstGeom>
          <a:noFill/>
          <a:ln w="50800">
            <a:solidFill>
              <a:srgbClr val="4A4A4A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object 2"/>
          <p:cNvSpPr txBox="1">
            <a:spLocks/>
          </p:cNvSpPr>
          <p:nvPr/>
        </p:nvSpPr>
        <p:spPr>
          <a:xfrm>
            <a:off x="1564141" y="305536"/>
            <a:ext cx="64897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 u="sng">
                <a:solidFill>
                  <a:srgbClr val="59595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tabLst>
                <a:tab pos="548640" algn="l"/>
                <a:tab pos="5498465" algn="l"/>
              </a:tabLst>
            </a:pPr>
            <a:r>
              <a:rPr lang="en-US" kern="0" spc="-40" dirty="0" smtClean="0"/>
              <a:t>    DATABASE CORRECTNESS	</a:t>
            </a:r>
            <a:endParaRPr lang="en-US" kern="0" spc="-40" dirty="0"/>
          </a:p>
        </p:txBody>
      </p:sp>
      <p:sp>
        <p:nvSpPr>
          <p:cNvPr id="4" name="矩形 3"/>
          <p:cNvSpPr/>
          <p:nvPr/>
        </p:nvSpPr>
        <p:spPr>
          <a:xfrm>
            <a:off x="840536" y="1917810"/>
            <a:ext cx="31026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215900" algn="l"/>
              </a:tabLst>
            </a:pPr>
            <a:r>
              <a:rPr lang="en-US" altLang="zh-CN" sz="2400" dirty="0">
                <a:solidFill>
                  <a:srgbClr val="4A4A4A"/>
                </a:solidFill>
                <a:latin typeface="Lucida Sans"/>
                <a:cs typeface="Lucida Sans"/>
              </a:rPr>
              <a:t> 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–</a:t>
            </a:r>
            <a:r>
              <a:rPr lang="en-US" altLang="zh-CN" sz="2400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T1, T2, T3 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should be durable. (</a:t>
            </a:r>
            <a:r>
              <a:rPr lang="en-US" altLang="zh-CN" sz="2400" dirty="0" smtClean="0">
                <a:solidFill>
                  <a:srgbClr val="4F81BD"/>
                </a:solidFill>
                <a:latin typeface="Trebuchet MS" panose="020B0603020202020204" pitchFamily="34" charset="0"/>
                <a:cs typeface="Lucida Sans"/>
              </a:rPr>
              <a:t>REDO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)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 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-</a:t>
            </a:r>
            <a:r>
              <a:rPr lang="en-US" altLang="zh-CN" sz="24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T4, T5 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should be abort(effects not seen) (</a:t>
            </a:r>
            <a:r>
              <a:rPr lang="en-US" altLang="zh-CN" sz="24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UNDO</a:t>
            </a:r>
            <a:r>
              <a:rPr lang="en-US" altLang="zh-CN" sz="2400" dirty="0" smtClean="0">
                <a:solidFill>
                  <a:srgbClr val="4A4A4A"/>
                </a:solidFill>
                <a:latin typeface="Trebuchet MS" panose="020B0603020202020204" pitchFamily="34" charset="0"/>
                <a:cs typeface="Lucida Sans"/>
              </a:rPr>
              <a:t>)</a:t>
            </a:r>
            <a:endParaRPr lang="en-US" altLang="zh-CN" sz="2400" dirty="0">
              <a:solidFill>
                <a:srgbClr val="4A4A4A"/>
              </a:solidFill>
              <a:latin typeface="Trebuchet MS" panose="020B0603020202020204" pitchFamily="34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4715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207538"/>
            <a:ext cx="61341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DATA MANAGEMENT POLICY</a:t>
            </a:r>
            <a:endParaRPr spc="-20" dirty="0"/>
          </a:p>
        </p:txBody>
      </p:sp>
      <p:sp>
        <p:nvSpPr>
          <p:cNvPr id="8" name="object 3"/>
          <p:cNvSpPr txBox="1"/>
          <p:nvPr/>
        </p:nvSpPr>
        <p:spPr>
          <a:xfrm>
            <a:off x="535939" y="986116"/>
            <a:ext cx="5368477" cy="167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Steal</a:t>
            </a:r>
            <a:endParaRPr sz="2400" dirty="0" smtClean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Allow data modification made by an uncommitted transaction to flush into disk</a:t>
            </a:r>
          </a:p>
          <a:p>
            <a:pPr marL="419100">
              <a:spcBef>
                <a:spcPts val="320"/>
              </a:spcBef>
            </a:pP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Lucida Sans"/>
              </a:rPr>
              <a:t>Can cause dirty writes , but better performance</a:t>
            </a:r>
            <a:endParaRPr lang="en-US" altLang="zh-CN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28943" y="2863161"/>
            <a:ext cx="4676457" cy="167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No Force</a:t>
            </a:r>
            <a:endParaRPr sz="2400" dirty="0" smtClean="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Don’t force all transaction updates to disk before committing</a:t>
            </a:r>
          </a:p>
          <a:p>
            <a:pPr marL="419100">
              <a:spcBef>
                <a:spcPts val="320"/>
              </a:spcBef>
            </a:pPr>
            <a:r>
              <a:rPr lang="en-US" altLang="zh-CN" sz="2000" dirty="0" smtClean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Lucida Sans"/>
              </a:rPr>
              <a:t>Difficult to guarantee durability , but better performance</a:t>
            </a:r>
            <a:endParaRPr lang="en-US" altLang="zh-CN" sz="2000" spc="5" dirty="0" smtClean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98479" y="2863219"/>
            <a:ext cx="88485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Force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67300" y="3744596"/>
            <a:ext cx="129843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rgbClr val="686868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Force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303370" y="2205423"/>
            <a:ext cx="117179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No Steal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874119" y="2188646"/>
            <a:ext cx="77745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Steal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60795" y="2663498"/>
            <a:ext cx="2379663" cy="1726893"/>
            <a:chOff x="6094413" y="2819400"/>
            <a:chExt cx="2819400" cy="22860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100763" y="2825750"/>
              <a:ext cx="2806700" cy="2273300"/>
            </a:xfrm>
            <a:prstGeom prst="rect">
              <a:avLst/>
            </a:prstGeom>
            <a:noFill/>
            <a:ln w="38100">
              <a:solidFill>
                <a:srgbClr val="4A4A4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6094413" y="3962400"/>
              <a:ext cx="2819400" cy="0"/>
            </a:xfrm>
            <a:prstGeom prst="line">
              <a:avLst/>
            </a:prstGeom>
            <a:noFill/>
            <a:ln w="28575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7542213" y="2819400"/>
              <a:ext cx="0" cy="2286000"/>
            </a:xfrm>
            <a:prstGeom prst="line">
              <a:avLst/>
            </a:prstGeom>
            <a:noFill/>
            <a:ln w="38100">
              <a:solidFill>
                <a:srgbClr val="4A4A4A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6305550" y="3184525"/>
              <a:ext cx="1010462" cy="489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AD4552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Trivial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0150" y="3968750"/>
              <a:ext cx="1358900" cy="1130300"/>
            </a:xfrm>
            <a:prstGeom prst="rect">
              <a:avLst/>
            </a:prstGeom>
            <a:solidFill>
              <a:srgbClr val="49494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7600950" y="4327525"/>
              <a:ext cx="1223099" cy="489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 dirty="0">
                  <a:solidFill>
                    <a:srgbClr val="FBE59E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Desired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04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209550"/>
            <a:ext cx="49149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LOG-BASED RECOVERY</a:t>
            </a:r>
            <a:endParaRPr spc="-20" dirty="0"/>
          </a:p>
        </p:txBody>
      </p:sp>
      <p:sp>
        <p:nvSpPr>
          <p:cNvPr id="7" name="object 3"/>
          <p:cNvSpPr txBox="1"/>
          <p:nvPr/>
        </p:nvSpPr>
        <p:spPr>
          <a:xfrm>
            <a:off x="535939" y="986116"/>
            <a:ext cx="7693661" cy="22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To ensure atomicity and durability despite failure. Databases employ log-based recovery algorithm(AREIS).</a:t>
            </a:r>
          </a:p>
          <a:p>
            <a:pPr marL="419100">
              <a:lnSpc>
                <a:spcPct val="100000"/>
              </a:lnSpc>
              <a:spcBef>
                <a:spcPts val="320"/>
              </a:spcBef>
            </a:pPr>
            <a:r>
              <a:rPr lang="en-US" sz="24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sz="24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Logging mechanism during normal processing</a:t>
            </a:r>
            <a:endParaRPr lang="en-US" sz="24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419100">
              <a:spcBef>
                <a:spcPts val="320"/>
              </a:spcBef>
            </a:pPr>
            <a:r>
              <a:rPr lang="en-US" altLang="zh-CN" sz="2400" dirty="0">
                <a:solidFill>
                  <a:srgbClr val="AD4552"/>
                </a:solidFill>
                <a:latin typeface="Lucida Sans"/>
                <a:cs typeface="Lucida Sans"/>
              </a:rPr>
              <a:t>– </a:t>
            </a:r>
            <a:r>
              <a:rPr lang="en-US" altLang="zh-CN" sz="24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Recovery during restarting</a:t>
            </a:r>
            <a:endParaRPr lang="en-US" altLang="zh-CN" sz="2400" spc="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endParaRPr sz="2400" dirty="0" smtClean="0">
              <a:latin typeface="Trebuchet MS"/>
              <a:cs typeface="Trebuchet M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9600" y="2952750"/>
            <a:ext cx="769366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For simplicity, we assume that transactions run serially.</a:t>
            </a:r>
            <a:endParaRPr sz="24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795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1299</Words>
  <Application>Microsoft Macintosh PowerPoint</Application>
  <PresentationFormat>On-screen Show (16:9)</PresentationFormat>
  <Paragraphs>293</Paragraphs>
  <Slides>20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  OUTLINE </vt:lpstr>
      <vt:lpstr>        TRANSACTION </vt:lpstr>
      <vt:lpstr>TRANSACTION ACID PROPERITES</vt:lpstr>
      <vt:lpstr>MOTIVATION FOR RECOVERY</vt:lpstr>
      <vt:lpstr>DBMS FAILURE SCENARIOS</vt:lpstr>
      <vt:lpstr>PowerPoint Presentation</vt:lpstr>
      <vt:lpstr>DATA MANAGEMENT POLICY</vt:lpstr>
      <vt:lpstr>LOG-BASED RECOVERY</vt:lpstr>
      <vt:lpstr>           LOGGING              </vt:lpstr>
      <vt:lpstr>  LOG STRUCTURE   </vt:lpstr>
      <vt:lpstr>       RUNTIME       </vt:lpstr>
      <vt:lpstr>       LOG-IMPOSED DELAY       </vt:lpstr>
      <vt:lpstr>       RECOVERY       </vt:lpstr>
      <vt:lpstr>       CHECKPOINTING       </vt:lpstr>
      <vt:lpstr>   CHECKPOINT RECORD       </vt:lpstr>
      <vt:lpstr> RECOVERY PROTOCOL</vt:lpstr>
      <vt:lpstr> RECOVERY PROTOCOL</vt:lpstr>
      <vt:lpstr>   CONCLUSION       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huan</dc:creator>
  <cp:lastModifiedBy>Aimee Chou</cp:lastModifiedBy>
  <cp:revision>313</cp:revision>
  <dcterms:created xsi:type="dcterms:W3CDTF">2017-09-12T05:39:03Z</dcterms:created>
  <dcterms:modified xsi:type="dcterms:W3CDTF">2018-01-05T02:57:19Z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2017-09-12T00:00:00Z</vt:filetime>
  </property>
</Properties>
</file>