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67" r:id="rId3"/>
    <p:sldId id="268" r:id="rId4"/>
    <p:sldId id="269" r:id="rId5"/>
    <p:sldId id="289" r:id="rId6"/>
    <p:sldId id="288" r:id="rId7"/>
    <p:sldId id="287" r:id="rId8"/>
    <p:sldId id="282" r:id="rId9"/>
    <p:sldId id="272" r:id="rId10"/>
    <p:sldId id="283" r:id="rId11"/>
    <p:sldId id="284" r:id="rId12"/>
    <p:sldId id="285" r:id="rId13"/>
    <p:sldId id="286" r:id="rId14"/>
    <p:sldId id="270" r:id="rId15"/>
    <p:sldId id="271" r:id="rId16"/>
    <p:sldId id="273" r:id="rId17"/>
    <p:sldId id="274" r:id="rId18"/>
    <p:sldId id="275" r:id="rId19"/>
    <p:sldId id="276" r:id="rId20"/>
    <p:sldId id="278" r:id="rId21"/>
    <p:sldId id="277" r:id="rId22"/>
    <p:sldId id="279" r:id="rId23"/>
    <p:sldId id="280" r:id="rId24"/>
    <p:sldId id="281" r:id="rId25"/>
    <p:sldId id="290" r:id="rId26"/>
    <p:sldId id="291" r:id="rId27"/>
    <p:sldId id="307" r:id="rId28"/>
    <p:sldId id="308" r:id="rId29"/>
    <p:sldId id="309" r:id="rId30"/>
    <p:sldId id="292" r:id="rId31"/>
    <p:sldId id="293" r:id="rId32"/>
    <p:sldId id="295" r:id="rId33"/>
    <p:sldId id="296" r:id="rId34"/>
    <p:sldId id="300" r:id="rId35"/>
    <p:sldId id="306" r:id="rId36"/>
    <p:sldId id="305" r:id="rId37"/>
    <p:sldId id="304" r:id="rId38"/>
    <p:sldId id="303" r:id="rId39"/>
    <p:sldId id="302" r:id="rId40"/>
    <p:sldId id="299" r:id="rId41"/>
    <p:sldId id="301" r:id="rId42"/>
    <p:sldId id="298" r:id="rId43"/>
    <p:sldId id="297" r:id="rId4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640" autoAdjust="0"/>
  </p:normalViewPr>
  <p:slideViewPr>
    <p:cSldViewPr snapToGrid="0">
      <p:cViewPr varScale="1">
        <p:scale>
          <a:sx n="107" d="100"/>
          <a:sy n="107" d="100"/>
        </p:scale>
        <p:origin x="750" y="10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0CA0680-4C68-400E-9D99-25CCDC418FFD}" type="datetime1">
              <a:rPr lang="zh-CN" altLang="en-US" smtClean="0">
                <a:latin typeface="Microsoft YaHei UI" panose="020B0503020204020204" pitchFamily="34" charset="-122"/>
                <a:ea typeface="Microsoft YaHei UI" panose="020B0503020204020204" pitchFamily="34" charset="-122"/>
              </a:rPr>
              <a:t>2018/10/24</a:t>
            </a:fld>
            <a:endParaRPr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DE4C80B-8910-445E-8D30-7A590951118B}" type="slidenum">
              <a:rPr lang="en-US" altLang="zh-CN">
                <a:latin typeface="Microsoft YaHei UI" panose="020B0503020204020204" pitchFamily="34" charset="-122"/>
                <a:ea typeface="Microsoft YaHei UI" panose="020B0503020204020204" pitchFamily="34" charset="-122"/>
              </a:rPr>
              <a:t>‹#›</a:t>
            </a:fld>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947690C-47BF-47A4-B05D-0432ABB87517}" type="datetime1">
              <a:rPr lang="zh-CN" altLang="en-US" smtClean="0"/>
              <a:pPr/>
              <a:t>2018/10/24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5D81F1E7-4EFD-4BFF-B438-FCD52FD36B17}" type="slidenum">
              <a:rPr lang="en-US" altLang="zh-CN" noProof="0" smtClean="0"/>
              <a:pPr/>
              <a:t>‹#›</a:t>
            </a:fld>
            <a:endParaRPr lang="zh-CN" altLang="en-US" noProof="0" dirty="0"/>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smtClean="0"/>
              <a:pPr/>
              <a:t>1</a:t>
            </a:fld>
            <a:endParaRPr lang="zh-CN" altLang="en-US" dirty="0"/>
          </a:p>
        </p:txBody>
      </p:sp>
    </p:spTree>
    <p:extLst>
      <p:ext uri="{BB962C8B-B14F-4D97-AF65-F5344CB8AC3E}">
        <p14:creationId xmlns:p14="http://schemas.microsoft.com/office/powerpoint/2010/main" val="144174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幻灯片编号占位符 3"/>
          <p:cNvSpPr>
            <a:spLocks noGrp="1"/>
          </p:cNvSpPr>
          <p:nvPr>
            <p:ph type="sldNum" sz="quarter" idx="10"/>
          </p:nvPr>
        </p:nvSpPr>
        <p:spPr/>
        <p:txBody>
          <a:bodyPr rtlCol="0"/>
          <a:lstStyle/>
          <a:p>
            <a:pPr rtl="0"/>
            <a:fld id="{5D81F1E7-4EFD-4BFF-B438-FCD52FD36B17}" type="slidenum">
              <a:rPr lang="en-US" smtClean="0"/>
              <a:t>2</a:t>
            </a:fld>
            <a:endParaRPr lang="en-US"/>
          </a:p>
        </p:txBody>
      </p:sp>
    </p:spTree>
    <p:extLst>
      <p:ext uri="{BB962C8B-B14F-4D97-AF65-F5344CB8AC3E}">
        <p14:creationId xmlns:p14="http://schemas.microsoft.com/office/powerpoint/2010/main" val="202474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改进应用程序的性能是一项非常耗时耗力的工作，但是究竟程序中是哪些函数消耗掉了大部分执行时间，这通常都不是非常明显的。</a:t>
            </a:r>
            <a:r>
              <a:rPr lang="en-US" altLang="zh-CN" dirty="0" smtClean="0"/>
              <a:t>GNU </a:t>
            </a:r>
            <a:r>
              <a:rPr lang="zh-CN" altLang="en-US" dirty="0" smtClean="0"/>
              <a:t>编译器工具包所提供了一种剖析工具 （</a:t>
            </a:r>
            <a:r>
              <a:rPr lang="en-US" altLang="zh-CN" dirty="0" err="1" smtClean="0"/>
              <a:t>gprof</a:t>
            </a:r>
            <a:r>
              <a:rPr lang="zh-CN" altLang="en-US" dirty="0" smtClean="0"/>
              <a:t>）。</a:t>
            </a:r>
            <a:r>
              <a:rPr lang="en-US" altLang="zh-CN" dirty="0" err="1" smtClean="0"/>
              <a:t>gprof</a:t>
            </a:r>
            <a:r>
              <a:rPr lang="en-US" altLang="zh-CN" dirty="0" smtClean="0"/>
              <a:t> </a:t>
            </a:r>
            <a:r>
              <a:rPr lang="zh-CN" altLang="en-US" dirty="0" smtClean="0"/>
              <a:t>可以为 </a:t>
            </a:r>
            <a:r>
              <a:rPr lang="en-US" altLang="zh-CN" dirty="0" smtClean="0"/>
              <a:t>Linux</a:t>
            </a:r>
            <a:r>
              <a:rPr lang="zh-CN" altLang="en-US" dirty="0" smtClean="0"/>
              <a:t>平台上的程序精确分析性能瓶颈。</a:t>
            </a:r>
            <a:r>
              <a:rPr lang="en-US" altLang="zh-CN" dirty="0" err="1" smtClean="0"/>
              <a:t>gprof</a:t>
            </a:r>
            <a:r>
              <a:rPr lang="zh-CN" altLang="en-US" dirty="0" smtClean="0"/>
              <a:t>精确地给出函数被调用的时间和次数，给出函数调用关系。</a:t>
            </a:r>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3</a:t>
            </a:fld>
            <a:endParaRPr lang="zh-CN" altLang="en-US" noProof="0" dirty="0"/>
          </a:p>
        </p:txBody>
      </p:sp>
    </p:spTree>
    <p:extLst>
      <p:ext uri="{BB962C8B-B14F-4D97-AF65-F5344CB8AC3E}">
        <p14:creationId xmlns:p14="http://schemas.microsoft.com/office/powerpoint/2010/main" val="325787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注：程序的累积执行时间只是包括</a:t>
            </a:r>
            <a:r>
              <a:rPr lang="en-US" altLang="zh-CN" dirty="0" err="1" smtClean="0"/>
              <a:t>gprof</a:t>
            </a:r>
            <a:r>
              <a:rPr lang="zh-CN" altLang="en-US" dirty="0" smtClean="0"/>
              <a:t>能够监控到的函数。工作在内核态的函数和没有加</a:t>
            </a:r>
            <a:r>
              <a:rPr lang="en-US" altLang="zh-CN" dirty="0" smtClean="0"/>
              <a:t>-</a:t>
            </a:r>
            <a:r>
              <a:rPr lang="en-US" altLang="zh-CN" dirty="0" err="1" smtClean="0"/>
              <a:t>pg</a:t>
            </a:r>
            <a:r>
              <a:rPr lang="zh-CN" altLang="en-US" dirty="0" smtClean="0"/>
              <a:t>编译的第三方库函数是无法被</a:t>
            </a:r>
            <a:r>
              <a:rPr lang="en-US" altLang="zh-CN" dirty="0" err="1" smtClean="0"/>
              <a:t>gprof</a:t>
            </a:r>
            <a:r>
              <a:rPr lang="zh-CN" altLang="en-US" dirty="0" smtClean="0"/>
              <a:t>能够监控到的，（如</a:t>
            </a:r>
            <a:r>
              <a:rPr lang="en-US" altLang="zh-CN" dirty="0" smtClean="0"/>
              <a:t>sleep</a:t>
            </a:r>
            <a:r>
              <a:rPr lang="zh-CN" altLang="en-US" dirty="0" smtClean="0"/>
              <a:t>（）等）</a:t>
            </a:r>
            <a:endParaRPr lang="en-US" altLang="zh-CN" dirty="0" smtClean="0"/>
          </a:p>
          <a:p>
            <a:r>
              <a:rPr lang="en-US" altLang="zh-CN" dirty="0" err="1" smtClean="0"/>
              <a:t>gprof</a:t>
            </a:r>
            <a:r>
              <a:rPr lang="en-US" altLang="zh-CN" dirty="0" smtClean="0"/>
              <a:t> </a:t>
            </a:r>
            <a:r>
              <a:rPr lang="zh-CN" altLang="en-US" dirty="0" smtClean="0"/>
              <a:t>的最大缺陷：它只能分析应用程序在运行过程中所消耗掉的用户时间，无法得到程序内核空间的运行时间。通常来说，应用程序在运行时既要花费一些时间来运行用户代码，也要花费一些时间来运行 “系统代码”，例如内核系统调用</a:t>
            </a:r>
            <a:r>
              <a:rPr lang="en-US" altLang="zh-CN" dirty="0" smtClean="0"/>
              <a:t>sleep()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5</a:t>
            </a:fld>
            <a:endParaRPr lang="zh-CN" altLang="en-US" noProof="0" dirty="0"/>
          </a:p>
        </p:txBody>
      </p:sp>
    </p:spTree>
    <p:extLst>
      <p:ext uri="{BB962C8B-B14F-4D97-AF65-F5344CB8AC3E}">
        <p14:creationId xmlns:p14="http://schemas.microsoft.com/office/powerpoint/2010/main" val="346280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f1,f2,f3,f4,f5</a:t>
            </a:r>
            <a:r>
              <a:rPr lang="zh-CN" altLang="en-US" dirty="0" smtClean="0"/>
              <a:t>分别耗时占比（总时间）：</a:t>
            </a:r>
            <a:r>
              <a:rPr lang="en-US" altLang="zh-CN" dirty="0" smtClean="0"/>
              <a:t>26.88%</a:t>
            </a:r>
            <a:r>
              <a:rPr lang="zh-CN" altLang="en-US" dirty="0" smtClean="0"/>
              <a:t>、</a:t>
            </a:r>
            <a:r>
              <a:rPr lang="en-US" altLang="zh-CN" dirty="0" smtClean="0"/>
              <a:t>29.57%</a:t>
            </a:r>
            <a:r>
              <a:rPr lang="zh-CN" altLang="en-US" dirty="0" smtClean="0"/>
              <a:t>、</a:t>
            </a:r>
            <a:r>
              <a:rPr lang="en-US" altLang="zh-CN" dirty="0" smtClean="0"/>
              <a:t>20.16</a:t>
            </a:r>
            <a:r>
              <a:rPr lang="zh-CN" altLang="en-US" dirty="0" smtClean="0"/>
              <a:t>、</a:t>
            </a:r>
            <a:r>
              <a:rPr lang="en-US" altLang="zh-CN" dirty="0" smtClean="0"/>
              <a:t>0%</a:t>
            </a:r>
            <a:r>
              <a:rPr lang="zh-CN" altLang="en-US" dirty="0" smtClean="0"/>
              <a:t>、</a:t>
            </a:r>
            <a:r>
              <a:rPr lang="en-US" altLang="zh-CN" dirty="0" smtClean="0"/>
              <a:t>24.2%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6</a:t>
            </a:fld>
            <a:endParaRPr lang="zh-CN" altLang="en-US" noProof="0" dirty="0"/>
          </a:p>
        </p:txBody>
      </p:sp>
    </p:spTree>
    <p:extLst>
      <p:ext uri="{BB962C8B-B14F-4D97-AF65-F5344CB8AC3E}">
        <p14:creationId xmlns:p14="http://schemas.microsoft.com/office/powerpoint/2010/main" val="308402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12</a:t>
            </a:fld>
            <a:endParaRPr lang="zh-CN" altLang="en-US" noProof="0" dirty="0"/>
          </a:p>
        </p:txBody>
      </p:sp>
    </p:spTree>
    <p:extLst>
      <p:ext uri="{BB962C8B-B14F-4D97-AF65-F5344CB8AC3E}">
        <p14:creationId xmlns:p14="http://schemas.microsoft.com/office/powerpoint/2010/main" val="262728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strace</a:t>
            </a:r>
            <a:r>
              <a:rPr lang="zh-CN" altLang="en-US" dirty="0" smtClean="0"/>
              <a:t>显示这些调用的参数并返回符号形式的值。</a:t>
            </a:r>
          </a:p>
          <a:p>
            <a:r>
              <a:rPr lang="en-US" altLang="zh-CN" dirty="0" err="1" smtClean="0"/>
              <a:t>strace</a:t>
            </a:r>
            <a:r>
              <a:rPr lang="zh-CN" altLang="en-US" dirty="0" smtClean="0"/>
              <a:t>从内核接收信息，而且不需要以任何特殊的方式来构建内核</a:t>
            </a:r>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17</a:t>
            </a:fld>
            <a:endParaRPr lang="zh-CN" altLang="en-US" noProof="0" dirty="0"/>
          </a:p>
        </p:txBody>
      </p:sp>
    </p:spTree>
    <p:extLst>
      <p:ext uri="{BB962C8B-B14F-4D97-AF65-F5344CB8AC3E}">
        <p14:creationId xmlns:p14="http://schemas.microsoft.com/office/powerpoint/2010/main" val="192067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编译器的优化选项的</a:t>
            </a:r>
            <a:r>
              <a:rPr lang="en-US" altLang="zh-CN" dirty="0" smtClean="0"/>
              <a:t>4</a:t>
            </a:r>
            <a:r>
              <a:rPr lang="zh-CN" altLang="en-US" dirty="0" smtClean="0"/>
              <a:t>个级别，</a:t>
            </a:r>
            <a:r>
              <a:rPr lang="en-US" altLang="zh-CN" dirty="0" smtClean="0"/>
              <a:t>-</a:t>
            </a:r>
            <a:r>
              <a:rPr lang="en-US" altLang="zh-CN" dirty="0" err="1" smtClean="0"/>
              <a:t>O0</a:t>
            </a:r>
            <a:r>
              <a:rPr lang="zh-CN" altLang="en-US" dirty="0" smtClean="0"/>
              <a:t>表示没有优化</a:t>
            </a:r>
            <a:r>
              <a:rPr lang="en-US" altLang="zh-CN" dirty="0" smtClean="0"/>
              <a:t>,-</a:t>
            </a:r>
            <a:r>
              <a:rPr lang="en-US" altLang="zh-CN" dirty="0" err="1" smtClean="0"/>
              <a:t>O1</a:t>
            </a:r>
            <a:r>
              <a:rPr lang="zh-CN" altLang="en-US" dirty="0" smtClean="0"/>
              <a:t>为缺省值</a:t>
            </a:r>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32</a:t>
            </a:fld>
            <a:endParaRPr lang="zh-CN" altLang="en-US" noProof="0" dirty="0"/>
          </a:p>
        </p:txBody>
      </p:sp>
    </p:spTree>
    <p:extLst>
      <p:ext uri="{BB962C8B-B14F-4D97-AF65-F5344CB8AC3E}">
        <p14:creationId xmlns:p14="http://schemas.microsoft.com/office/powerpoint/2010/main" val="1476351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609600" y="4740333"/>
            <a:ext cx="10972800" cy="1263534"/>
          </a:xfrm>
        </p:spPr>
        <p:txBody>
          <a:bodyPr rtlCol="0" anchor="ctr">
            <a:normAutofit/>
          </a:bodyPr>
          <a:lstStyle>
            <a:lvl1pPr algn="l">
              <a:defRPr sz="580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cxnSp>
        <p:nvCxnSpPr>
          <p:cNvPr id="8" name="直接连接符​​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
          </p:nvPr>
        </p:nvSpPr>
        <p:spPr>
          <a:xfrm>
            <a:off x="609600" y="6286500"/>
            <a:ext cx="10972800" cy="457200"/>
          </a:xfrm>
        </p:spPr>
        <p:txBody>
          <a:bodyPr rtlCol="0" anchor="ctr">
            <a:normAutofit/>
          </a:bodyPr>
          <a:lstStyle>
            <a:lvl1pPr marL="0" indent="0" algn="l">
              <a:spcBef>
                <a:spcPts val="0"/>
              </a:spcBef>
              <a:buNone/>
              <a:defRPr sz="180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smtClean="0"/>
              <a:t>单击以编辑母版副标题样式</a:t>
            </a:r>
            <a:endParaRPr dirty="0"/>
          </a:p>
        </p:txBody>
      </p:sp>
      <p:pic>
        <p:nvPicPr>
          <p:cNvPr id="9" name="图片 8" descr="试管特写"/>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竖排文字占位符 2"/>
          <p:cNvSpPr>
            <a:spLocks noGrp="1"/>
          </p:cNvSpPr>
          <p:nvPr>
            <p:ph type="body" orient="vert" idx="1"/>
          </p:nvPr>
        </p:nvSpPr>
        <p:spPr/>
        <p:txBody>
          <a:bodyPr vert="eaVert" rtlCol="0"/>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6" name="幻灯片编号占位符 3"/>
          <p:cNvSpPr>
            <a:spLocks noGrp="1"/>
          </p:cNvSpPr>
          <p:nvPr>
            <p:ph type="sldNum" sz="quarter" idx="12"/>
          </p:nvPr>
        </p:nvSpPr>
        <p:spPr/>
        <p:txBody>
          <a:bodyPr rtlCol="0"/>
          <a:lstStyle/>
          <a:p>
            <a:pPr rtl="0"/>
            <a:fld id="{5F4C9F40-B079-4B71-A627-7266DFEA7F03}" type="slidenum">
              <a:rPr/>
              <a:t>‹#›</a:t>
            </a:fld>
            <a:endParaRPr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5"/>
          <p:cNvSpPr>
            <a:spLocks noGrp="1"/>
          </p:cNvSpPr>
          <p:nvPr>
            <p:ph type="dt" sz="half" idx="10"/>
          </p:nvPr>
        </p:nvSpPr>
        <p:spPr/>
        <p:txBody>
          <a:bodyPr rtlCol="0"/>
          <a:lstStyle>
            <a:lvl1pPr>
              <a:defRPr/>
            </a:lvl1pPr>
          </a:lstStyle>
          <a:p>
            <a:fld id="{430FB01C-453B-4669-838C-6083CF54755C}" type="datetime1">
              <a:rPr lang="zh-CN" altLang="en-US" smtClean="0"/>
              <a:pPr/>
              <a:t>2018/10/24</a:t>
            </a:fld>
            <a:endParaRPr lang="zh-CN" altLang="en-US" dirty="0"/>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矩形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cxnSp>
        <p:nvCxnSpPr>
          <p:cNvPr id="8" name="直接连接符​​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486900" y="685800"/>
            <a:ext cx="2324100" cy="5486399"/>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sp>
        <p:nvSpPr>
          <p:cNvPr id="3" name="竖排文字占位符 2"/>
          <p:cNvSpPr>
            <a:spLocks noGrp="1"/>
          </p:cNvSpPr>
          <p:nvPr>
            <p:ph type="body" orient="vert" idx="1"/>
          </p:nvPr>
        </p:nvSpPr>
        <p:spPr>
          <a:xfrm>
            <a:off x="838199" y="685800"/>
            <a:ext cx="8105775" cy="5486399"/>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6" name="幻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F4C9F40-B079-4B71-A627-7266DFEA7F03}" type="slidenum">
              <a:rPr lang="en-US" altLang="zh-CN" smtClean="0"/>
              <a:pPr/>
              <a:t>‹#›</a:t>
            </a:fld>
            <a:endParaRPr lang="en-US" altLang="zh-CN"/>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5"/>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FDC05F9-0AC2-4D4C-9817-191EAFC449A8}" type="datetime1">
              <a:rPr lang="zh-CN" altLang="en-US" smtClean="0"/>
              <a:pPr/>
              <a:t>2018/10/24</a:t>
            </a:fld>
            <a:endParaRPr lang="zh-CN" altLang="en-US" dirty="0"/>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内容占位符 2"/>
          <p:cNvSpPr>
            <a:spLocks noGrp="1"/>
          </p:cNvSpPr>
          <p:nvPr>
            <p:ph idx="1"/>
          </p:nvPr>
        </p:nvSpPr>
        <p:spPr/>
        <p:txBody>
          <a:bodyPr rtlCol="0"/>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6" name="幻灯片编号占位符 3"/>
          <p:cNvSpPr>
            <a:spLocks noGrp="1"/>
          </p:cNvSpPr>
          <p:nvPr>
            <p:ph type="sldNum" sz="quarter" idx="12"/>
          </p:nvPr>
        </p:nvSpPr>
        <p:spPr/>
        <p:txBody>
          <a:bodyPr rtlCol="0"/>
          <a:lstStyle/>
          <a:p>
            <a:pPr rtl="0"/>
            <a:fld id="{5F4C9F40-B079-4B71-A627-7266DFEA7F03}" type="slidenum">
              <a:rPr/>
              <a:t>‹#›</a:t>
            </a:fld>
            <a:endParaRPr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5"/>
          <p:cNvSpPr>
            <a:spLocks noGrp="1"/>
          </p:cNvSpPr>
          <p:nvPr>
            <p:ph type="dt" sz="half" idx="10"/>
          </p:nvPr>
        </p:nvSpPr>
        <p:spPr/>
        <p:txBody>
          <a:bodyPr rtlCol="0"/>
          <a:lstStyle>
            <a:lvl1pPr>
              <a:defRPr/>
            </a:lvl1pPr>
          </a:lstStyle>
          <a:p>
            <a:fld id="{BBB9980C-DD30-4AC3-853D-5A181F32B344}" type="datetime1">
              <a:rPr lang="zh-CN" altLang="en-US" smtClean="0"/>
              <a:pPr/>
              <a:t>2018/10/24</a:t>
            </a:fld>
            <a:endParaRPr lang="zh-CN" altLang="en-US" dirty="0"/>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09600" y="3153095"/>
            <a:ext cx="10972800" cy="2286000"/>
          </a:xfrm>
        </p:spPr>
        <p:txBody>
          <a:bodyPr rtlCol="0" anchor="b">
            <a:normAutofit/>
          </a:bodyPr>
          <a:lstStyle>
            <a:lvl1pPr>
              <a:defRPr sz="5800" b="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cxnSp>
        <p:nvCxnSpPr>
          <p:cNvPr id="8" name="直接连接符​​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603250" y="5864054"/>
            <a:ext cx="10972800" cy="450042"/>
          </a:xfrm>
        </p:spPr>
        <p:txBody>
          <a:bodyPr rtlCol="0" anchor="ctr"/>
          <a:lstStyle>
            <a:lvl1pPr marL="0" indent="0">
              <a:spcBef>
                <a:spcPts val="0"/>
              </a:spcBef>
              <a:buNone/>
              <a:defRPr sz="200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smtClean="0"/>
              <a:t>编辑母版文本样式</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内容占位符 2"/>
          <p:cNvSpPr>
            <a:spLocks noGrp="1"/>
          </p:cNvSpPr>
          <p:nvPr>
            <p:ph sz="half" idx="1"/>
          </p:nvPr>
        </p:nvSpPr>
        <p:spPr>
          <a:xfrm>
            <a:off x="1066800"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4" name="内容占位符 3"/>
          <p:cNvSpPr>
            <a:spLocks noGrp="1"/>
          </p:cNvSpPr>
          <p:nvPr>
            <p:ph sz="half" idx="2"/>
          </p:nvPr>
        </p:nvSpPr>
        <p:spPr>
          <a:xfrm>
            <a:off x="6373091"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7" name="幻灯片编号占位符 4"/>
          <p:cNvSpPr>
            <a:spLocks noGrp="1"/>
          </p:cNvSpPr>
          <p:nvPr>
            <p:ph type="sldNum" sz="quarter" idx="12"/>
          </p:nvPr>
        </p:nvSpPr>
        <p:spPr/>
        <p:txBody>
          <a:bodyPr rtlCol="0"/>
          <a:lstStyle/>
          <a:p>
            <a:pPr rtl="0"/>
            <a:fld id="{5F4C9F40-B079-4B71-A627-7266DFEA7F03}" type="slidenum">
              <a:rPr/>
              <a:t>‹#›</a:t>
            </a:fld>
            <a:endParaRPr/>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5" name="日期占位符 6"/>
          <p:cNvSpPr>
            <a:spLocks noGrp="1"/>
          </p:cNvSpPr>
          <p:nvPr>
            <p:ph type="dt" sz="half" idx="10"/>
          </p:nvPr>
        </p:nvSpPr>
        <p:spPr/>
        <p:txBody>
          <a:bodyPr rtlCol="0"/>
          <a:lstStyle>
            <a:lvl1pPr>
              <a:defRPr/>
            </a:lvl1pPr>
          </a:lstStyle>
          <a:p>
            <a:fld id="{827A0AF8-91F1-4FEF-8C8E-9AD204E42954}" type="datetime1">
              <a:rPr lang="zh-CN" altLang="en-US" smtClean="0"/>
              <a:pPr/>
              <a:t>2018/10/24</a:t>
            </a:fld>
            <a:endParaRPr lang="zh-CN" altLang="en-US" dirty="0"/>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文本占位符 2"/>
          <p:cNvSpPr>
            <a:spLocks noGrp="1"/>
          </p:cNvSpPr>
          <p:nvPr>
            <p:ph type="body" idx="1"/>
          </p:nvPr>
        </p:nvSpPr>
        <p:spPr>
          <a:xfrm>
            <a:off x="106680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4" name="内容占位符 3"/>
          <p:cNvSpPr>
            <a:spLocks noGrp="1"/>
          </p:cNvSpPr>
          <p:nvPr>
            <p:ph sz="half" idx="2"/>
          </p:nvPr>
        </p:nvSpPr>
        <p:spPr>
          <a:xfrm>
            <a:off x="106680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5" name="文本占位符 4"/>
          <p:cNvSpPr>
            <a:spLocks noGrp="1"/>
          </p:cNvSpPr>
          <p:nvPr>
            <p:ph type="body" sz="quarter" idx="3"/>
          </p:nvPr>
        </p:nvSpPr>
        <p:spPr>
          <a:xfrm>
            <a:off x="637032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6" name="内容占位符 5"/>
          <p:cNvSpPr>
            <a:spLocks noGrp="1"/>
          </p:cNvSpPr>
          <p:nvPr>
            <p:ph sz="quarter" idx="4"/>
          </p:nvPr>
        </p:nvSpPr>
        <p:spPr>
          <a:xfrm>
            <a:off x="637032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9" name="幻灯片编号占位符 6"/>
          <p:cNvSpPr>
            <a:spLocks noGrp="1"/>
          </p:cNvSpPr>
          <p:nvPr>
            <p:ph type="sldNum" sz="quarter" idx="12"/>
          </p:nvPr>
        </p:nvSpPr>
        <p:spPr/>
        <p:txBody>
          <a:bodyPr rtlCol="0"/>
          <a:lstStyle/>
          <a:p>
            <a:pPr rtl="0"/>
            <a:fld id="{5F4C9F40-B079-4B71-A627-7266DFEA7F03}" type="slidenum">
              <a:rPr/>
              <a:t>‹#›</a:t>
            </a:fld>
            <a:endParaRPr/>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7" name="日期占位符 8"/>
          <p:cNvSpPr>
            <a:spLocks noGrp="1"/>
          </p:cNvSpPr>
          <p:nvPr>
            <p:ph type="dt" sz="half" idx="10"/>
          </p:nvPr>
        </p:nvSpPr>
        <p:spPr/>
        <p:txBody>
          <a:bodyPr rtlCol="0"/>
          <a:lstStyle>
            <a:lvl1pPr>
              <a:defRPr/>
            </a:lvl1pPr>
          </a:lstStyle>
          <a:p>
            <a:fld id="{EBEF4ADF-2152-4F79-87D6-2F2FD14C928D}" type="datetime1">
              <a:rPr lang="zh-CN" altLang="en-US" smtClean="0"/>
              <a:pPr/>
              <a:t>2018/10/24</a:t>
            </a:fld>
            <a:endParaRPr lang="zh-CN" altLang="en-US" dirty="0"/>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5" name="幻灯片编号占位符 2"/>
          <p:cNvSpPr>
            <a:spLocks noGrp="1"/>
          </p:cNvSpPr>
          <p:nvPr>
            <p:ph type="sldNum" sz="quarter" idx="12"/>
          </p:nvPr>
        </p:nvSpPr>
        <p:spPr/>
        <p:txBody>
          <a:bodyPr rtlCol="0"/>
          <a:lstStyle/>
          <a:p>
            <a:pPr rtl="0"/>
            <a:fld id="{5F4C9F40-B079-4B71-A627-7266DFEA7F03}" type="slidenum">
              <a:rPr/>
              <a:t>‹#›</a:t>
            </a:fld>
            <a:endParaRPr/>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3" name="日期占位符 5"/>
          <p:cNvSpPr>
            <a:spLocks noGrp="1"/>
          </p:cNvSpPr>
          <p:nvPr>
            <p:ph type="dt" sz="half" idx="10"/>
          </p:nvPr>
        </p:nvSpPr>
        <p:spPr/>
        <p:txBody>
          <a:bodyPr rtlCol="0"/>
          <a:lstStyle>
            <a:lvl1pPr>
              <a:defRPr/>
            </a:lvl1pPr>
          </a:lstStyle>
          <a:p>
            <a:fld id="{A43136F2-6EEE-4B79-9693-35C44BD16280}" type="datetime1">
              <a:rPr lang="zh-CN" altLang="en-US" smtClean="0"/>
              <a:pPr/>
              <a:t>2018/10/24</a:t>
            </a:fld>
            <a:endParaRPr lang="zh-CN" altLang="en-US" dirty="0"/>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幻灯片编号占位符 1"/>
          <p:cNvSpPr>
            <a:spLocks noGrp="1"/>
          </p:cNvSpPr>
          <p:nvPr>
            <p:ph type="sldNum" sz="quarter" idx="12"/>
          </p:nvPr>
        </p:nvSpPr>
        <p:spPr/>
        <p:txBody>
          <a:bodyPr rtlCol="0"/>
          <a:lstStyle/>
          <a:p>
            <a:pPr rtl="0"/>
            <a:fld id="{5F4C9F40-B079-4B71-A627-7266DFEA7F03}" type="slidenum">
              <a:rPr/>
              <a:t>‹#›</a:t>
            </a:fld>
            <a:endParaRPr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3"/>
          <p:cNvSpPr>
            <a:spLocks noGrp="1"/>
          </p:cNvSpPr>
          <p:nvPr>
            <p:ph type="dt" sz="half" idx="10"/>
          </p:nvPr>
        </p:nvSpPr>
        <p:spPr/>
        <p:txBody>
          <a:bodyPr rtlCol="0"/>
          <a:lstStyle>
            <a:lvl1pPr>
              <a:defRPr/>
            </a:lvl1pPr>
          </a:lstStyle>
          <a:p>
            <a:fld id="{2A5D1CD9-CF5A-48FB-91D8-7EF99BAC1C0C}" type="datetime1">
              <a:rPr lang="zh-CN" altLang="en-US" smtClean="0"/>
              <a:pPr/>
              <a:t>2018/10/24</a:t>
            </a:fld>
            <a:endParaRPr lang="zh-CN" altLang="en-US"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13" name="矩形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cxnSp>
        <p:nvCxnSpPr>
          <p:cNvPr id="9" name="直接连接符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80519" y="465512"/>
            <a:ext cx="3506162" cy="1600200"/>
          </a:xfrm>
        </p:spPr>
        <p:txBody>
          <a:bodyPr rtlCol="0" anchor="t">
            <a:normAutofit/>
          </a:bodyPr>
          <a:lstStyle>
            <a:lvl1pPr>
              <a:defRPr sz="2800" b="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sp>
        <p:nvSpPr>
          <p:cNvPr id="4" name="文本占位符 3"/>
          <p:cNvSpPr>
            <a:spLocks noGrp="1"/>
          </p:cNvSpPr>
          <p:nvPr>
            <p:ph type="body" sz="half" idx="2"/>
          </p:nvPr>
        </p:nvSpPr>
        <p:spPr>
          <a:xfrm>
            <a:off x="380519" y="3746500"/>
            <a:ext cx="3506162" cy="24257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3" name="内容占位符 2"/>
          <p:cNvSpPr>
            <a:spLocks noGrp="1"/>
          </p:cNvSpPr>
          <p:nvPr>
            <p:ph idx="1"/>
          </p:nvPr>
        </p:nvSpPr>
        <p:spPr>
          <a:xfrm>
            <a:off x="4699000" y="465513"/>
            <a:ext cx="7048500" cy="5935287"/>
          </a:xfrm>
        </p:spPr>
        <p:txBody>
          <a:bodyPr rtlCol="0">
            <a:normAutofit/>
          </a:bodyPr>
          <a:lstStyle>
            <a:lvl1pPr>
              <a:defRPr sz="22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cxnSp>
        <p:nvCxnSpPr>
          <p:cNvPr id="9" name="直接连接符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84048" y="466344"/>
            <a:ext cx="3502152" cy="1600200"/>
          </a:xfrm>
        </p:spPr>
        <p:txBody>
          <a:bodyPr rtlCol="0" anchor="t">
            <a:normAutofit/>
          </a:bodyPr>
          <a:lstStyle>
            <a:lvl1pPr>
              <a:defRPr sz="2800" b="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sp>
        <p:nvSpPr>
          <p:cNvPr id="4" name="文本占位符 3"/>
          <p:cNvSpPr>
            <a:spLocks noGrp="1"/>
          </p:cNvSpPr>
          <p:nvPr>
            <p:ph type="body" sz="half" idx="2"/>
          </p:nvPr>
        </p:nvSpPr>
        <p:spPr>
          <a:xfrm>
            <a:off x="384048" y="3749040"/>
            <a:ext cx="3502152" cy="242316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3" name="图片占位符 2" descr="为添加图像预留的空占位符。单击占位符，选择要添加的图像。"/>
          <p:cNvSpPr>
            <a:spLocks noGrp="1"/>
          </p:cNvSpPr>
          <p:nvPr>
            <p:ph type="pic" idx="1"/>
          </p:nvPr>
        </p:nvSpPr>
        <p:spPr>
          <a:xfrm>
            <a:off x="4309872" y="0"/>
            <a:ext cx="7882128" cy="6858000"/>
          </a:xfrm>
        </p:spPr>
        <p:txBody>
          <a:bodyPr tIns="73152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矩形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pPr rtl="0"/>
            <a:r>
              <a:rPr lang="zh-cn" dirty="0"/>
              <a:t>单击此处编辑母版标题样式</a:t>
            </a:r>
            <a:endParaRPr dirty="0"/>
          </a:p>
        </p:txBody>
      </p:sp>
      <p:cxnSp>
        <p:nvCxnSpPr>
          <p:cNvPr id="9" name="直接连接符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dirty="0"/>
          </a:p>
        </p:txBody>
      </p:sp>
      <p:sp>
        <p:nvSpPr>
          <p:cNvPr id="6" name="幻灯片编号占位符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latin typeface="Microsoft YaHei UI" panose="020B0503020204020204" pitchFamily="34" charset="-122"/>
                <a:ea typeface="Microsoft YaHei UI" panose="020B0503020204020204" pitchFamily="34" charset="-122"/>
              </a:defRPr>
            </a:lvl1pPr>
          </a:lstStyle>
          <a:p>
            <a:fld id="{5F4C9F40-B079-4B71-A627-7266DFEA7F03}" type="slidenum">
              <a:rPr lang="en-US" altLang="zh-CN" noProof="0" smtClean="0"/>
              <a:pPr/>
              <a:t>‹#›</a:t>
            </a:fld>
            <a:endParaRPr lang="zh-CN" altLang="en-US" noProof="0" dirty="0"/>
          </a:p>
        </p:txBody>
      </p:sp>
      <p:sp>
        <p:nvSpPr>
          <p:cNvPr id="5" name="页脚占位符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latin typeface="Microsoft YaHei UI" panose="020B0503020204020204" pitchFamily="34" charset="-122"/>
                <a:ea typeface="Microsoft YaHei UI" panose="020B0503020204020204" pitchFamily="34" charset="-122"/>
              </a:defRPr>
            </a:lvl1pPr>
          </a:lstStyle>
          <a:p>
            <a:fld id="{78A97A38-4C3D-4314-84B0-10F2742CF5CE}" type="datetime1">
              <a:rPr lang="zh-CN" altLang="en-US" smtClean="0"/>
              <a:pPr/>
              <a:t>2018/10/24</a:t>
            </a:fld>
            <a:endParaRPr lang="zh-CN" altLang="en-US"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icrosoft YaHei UI" panose="020B0503020204020204" pitchFamily="34" charset="-122"/>
          <a:ea typeface="Microsoft YaHei UI" panose="020B0503020204020204" pitchFamily="34" charset="-122"/>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pPr rtl="0"/>
            <a:r>
              <a:rPr lang="zh-CN" altLang="en-US" dirty="0" smtClean="0"/>
              <a:t>软件工程</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编译并执行</a:t>
            </a:r>
          </a:p>
        </p:txBody>
      </p:sp>
      <p:sp>
        <p:nvSpPr>
          <p:cNvPr id="3" name="内容占位符 2"/>
          <p:cNvSpPr>
            <a:spLocks noGrp="1"/>
          </p:cNvSpPr>
          <p:nvPr>
            <p:ph idx="1"/>
          </p:nvPr>
        </p:nvSpPr>
        <p:spPr/>
        <p:txBody>
          <a:bodyPr/>
          <a:lstStyle/>
          <a:p>
            <a:pPr marL="0" indent="0">
              <a:buNone/>
            </a:pPr>
            <a:r>
              <a:rPr lang="en-US" altLang="zh-CN" dirty="0"/>
              <a:t>g++  -</a:t>
            </a:r>
            <a:r>
              <a:rPr lang="en-US" altLang="zh-CN" dirty="0" err="1"/>
              <a:t>pg</a:t>
            </a:r>
            <a:r>
              <a:rPr lang="en-US" altLang="zh-CN" dirty="0"/>
              <a:t> </a:t>
            </a:r>
            <a:r>
              <a:rPr lang="en-US" altLang="zh-CN" dirty="0" err="1"/>
              <a:t>test_gprof.cpp</a:t>
            </a:r>
            <a:r>
              <a:rPr lang="en-US" altLang="zh-CN" dirty="0"/>
              <a:t> </a:t>
            </a:r>
            <a:r>
              <a:rPr lang="en-US" altLang="zh-CN" dirty="0" err="1"/>
              <a:t>test_gprof_new.cpp</a:t>
            </a:r>
            <a:r>
              <a:rPr lang="en-US" altLang="zh-CN" dirty="0"/>
              <a:t> -o </a:t>
            </a:r>
            <a:r>
              <a:rPr lang="en-US" altLang="zh-CN" dirty="0" err="1" smtClean="0"/>
              <a:t>test_gprof</a:t>
            </a:r>
            <a:endParaRPr lang="en-US" altLang="zh-CN" dirty="0" smtClean="0"/>
          </a:p>
          <a:p>
            <a:pPr marL="0" indent="0">
              <a:buNone/>
            </a:pPr>
            <a:r>
              <a:rPr lang="zh-CN" altLang="en-US" dirty="0"/>
              <a:t>可以看到执行后会新生成一个</a:t>
            </a:r>
            <a:r>
              <a:rPr lang="en-US" altLang="zh-CN" dirty="0" err="1"/>
              <a:t>gmon.out</a:t>
            </a:r>
            <a:r>
              <a:rPr lang="zh-CN" altLang="en-US" dirty="0"/>
              <a:t>文件</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200400"/>
            <a:ext cx="9087960" cy="2805545"/>
          </a:xfrm>
          <a:prstGeom prst="rect">
            <a:avLst/>
          </a:prstGeom>
        </p:spPr>
      </p:pic>
    </p:spTree>
    <p:extLst>
      <p:ext uri="{BB962C8B-B14F-4D97-AF65-F5344CB8AC3E}">
        <p14:creationId xmlns:p14="http://schemas.microsoft.com/office/powerpoint/2010/main" val="76384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运行性能测试工具</a:t>
            </a:r>
          </a:p>
        </p:txBody>
      </p:sp>
      <p:sp>
        <p:nvSpPr>
          <p:cNvPr id="3" name="内容占位符 2"/>
          <p:cNvSpPr>
            <a:spLocks noGrp="1"/>
          </p:cNvSpPr>
          <p:nvPr>
            <p:ph idx="1"/>
          </p:nvPr>
        </p:nvSpPr>
        <p:spPr>
          <a:xfrm>
            <a:off x="1066800" y="1620982"/>
            <a:ext cx="10058400" cy="4551218"/>
          </a:xfrm>
        </p:spPr>
        <p:txBody>
          <a:bodyPr/>
          <a:lstStyle/>
          <a:p>
            <a:pPr marL="0" indent="0">
              <a:buNone/>
            </a:pPr>
            <a:r>
              <a:rPr lang="en-US" altLang="zh-CN" dirty="0" err="1"/>
              <a:t>gprof</a:t>
            </a:r>
            <a:r>
              <a:rPr lang="en-US" altLang="zh-CN" dirty="0"/>
              <a:t> </a:t>
            </a:r>
            <a:r>
              <a:rPr lang="en-US" altLang="zh-CN" dirty="0" err="1"/>
              <a:t>test_gprof</a:t>
            </a:r>
            <a:r>
              <a:rPr lang="en-US" altLang="zh-CN" dirty="0"/>
              <a:t> </a:t>
            </a:r>
            <a:r>
              <a:rPr lang="en-US" altLang="zh-CN" dirty="0" err="1" smtClean="0"/>
              <a:t>gmon.out</a:t>
            </a:r>
            <a:r>
              <a:rPr lang="en-US" altLang="zh-CN" dirty="0" smtClean="0"/>
              <a:t>  </a:t>
            </a:r>
            <a:r>
              <a:rPr lang="zh-CN" altLang="en-US" dirty="0" smtClean="0"/>
              <a:t>（</a:t>
            </a:r>
            <a:r>
              <a:rPr lang="en-US" altLang="zh-CN" dirty="0"/>
              <a:t>&gt;</a:t>
            </a:r>
            <a:r>
              <a:rPr lang="en-US" altLang="zh-CN" dirty="0" err="1"/>
              <a:t>report.txt</a:t>
            </a:r>
            <a:r>
              <a:rPr lang="en-US" altLang="zh-CN" dirty="0"/>
              <a:t> </a:t>
            </a:r>
            <a:r>
              <a:rPr lang="zh-CN" altLang="en-US" dirty="0" smtClean="0"/>
              <a:t>）</a:t>
            </a:r>
            <a:endParaRPr lang="en-US" altLang="zh-CN" dirty="0" smtClean="0"/>
          </a:p>
          <a:p>
            <a:pPr marL="0" indent="0">
              <a:buNone/>
            </a:pPr>
            <a:r>
              <a:rPr lang="zh-CN" altLang="en-US" dirty="0" smtClean="0"/>
              <a:t>可以</a:t>
            </a:r>
            <a:r>
              <a:rPr lang="zh-CN" altLang="en-US" dirty="0"/>
              <a:t>看到</a:t>
            </a:r>
            <a:r>
              <a:rPr lang="zh-CN" altLang="en-US" dirty="0" smtClean="0"/>
              <a:t>各种参数出现在屏幕上</a:t>
            </a:r>
            <a:endParaRPr lang="en-US" altLang="zh-CN" dirty="0" smtClean="0"/>
          </a:p>
          <a:p>
            <a:pPr marL="0" indent="0">
              <a:buNone/>
            </a:pPr>
            <a:r>
              <a:rPr lang="zh-CN" altLang="en-US" dirty="0"/>
              <a:t>（</a:t>
            </a:r>
            <a:r>
              <a:rPr lang="en-US" altLang="zh-CN" dirty="0"/>
              <a:t>1</a:t>
            </a:r>
            <a:r>
              <a:rPr lang="zh-CN" altLang="en-US" dirty="0"/>
              <a:t>）</a:t>
            </a:r>
            <a:r>
              <a:rPr lang="en-US" altLang="zh-CN" dirty="0"/>
              <a:t>flat profile</a:t>
            </a:r>
            <a:r>
              <a:rPr lang="zh-CN" altLang="en-US" dirty="0"/>
              <a:t>，包括每个函数的调用次数，以及每个函数消耗的处理器时间</a:t>
            </a:r>
          </a:p>
        </p:txBody>
      </p:sp>
      <p:pic>
        <p:nvPicPr>
          <p:cNvPr id="4" name="图片 3"/>
          <p:cNvPicPr>
            <a:picLocks noChangeAspect="1"/>
          </p:cNvPicPr>
          <p:nvPr/>
        </p:nvPicPr>
        <p:blipFill>
          <a:blip r:embed="rId2"/>
          <a:stretch>
            <a:fillRect/>
          </a:stretch>
        </p:blipFill>
        <p:spPr>
          <a:xfrm>
            <a:off x="1066800" y="3519055"/>
            <a:ext cx="9743267" cy="2939011"/>
          </a:xfrm>
          <a:prstGeom prst="rect">
            <a:avLst/>
          </a:prstGeom>
        </p:spPr>
      </p:pic>
    </p:spTree>
    <p:extLst>
      <p:ext uri="{BB962C8B-B14F-4D97-AF65-F5344CB8AC3E}">
        <p14:creationId xmlns:p14="http://schemas.microsoft.com/office/powerpoint/2010/main" val="188162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a:t>
            </a:r>
            <a:r>
              <a:rPr lang="en-US" altLang="zh-CN" dirty="0"/>
              <a:t>2</a:t>
            </a:r>
            <a:r>
              <a:rPr lang="zh-CN" altLang="en-US" dirty="0"/>
              <a:t>）</a:t>
            </a:r>
            <a:r>
              <a:rPr lang="en-US" altLang="zh-CN" dirty="0"/>
              <a:t>call graph</a:t>
            </a:r>
            <a:r>
              <a:rPr lang="zh-CN" altLang="en-US" dirty="0"/>
              <a:t>包括函数的调用关系，每个函数调用花费的时间</a:t>
            </a:r>
          </a:p>
        </p:txBody>
      </p:sp>
      <p:pic>
        <p:nvPicPr>
          <p:cNvPr id="4" name="图片 3"/>
          <p:cNvPicPr>
            <a:picLocks noChangeAspect="1"/>
          </p:cNvPicPr>
          <p:nvPr/>
        </p:nvPicPr>
        <p:blipFill>
          <a:blip r:embed="rId3"/>
          <a:stretch>
            <a:fillRect/>
          </a:stretch>
        </p:blipFill>
        <p:spPr>
          <a:xfrm>
            <a:off x="1413163" y="2367075"/>
            <a:ext cx="7816994" cy="4295345"/>
          </a:xfrm>
          <a:prstGeom prst="rect">
            <a:avLst/>
          </a:prstGeom>
        </p:spPr>
      </p:pic>
    </p:spTree>
    <p:extLst>
      <p:ext uri="{BB962C8B-B14F-4D97-AF65-F5344CB8AC3E}">
        <p14:creationId xmlns:p14="http://schemas.microsoft.com/office/powerpoint/2010/main" val="56980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DOT</a:t>
            </a:r>
            <a:r>
              <a:rPr lang="zh-CN" altLang="en-US" dirty="0"/>
              <a:t>图形化</a:t>
            </a:r>
          </a:p>
        </p:txBody>
      </p:sp>
      <p:sp>
        <p:nvSpPr>
          <p:cNvPr id="3" name="内容占位符 2"/>
          <p:cNvSpPr>
            <a:spLocks noGrp="1"/>
          </p:cNvSpPr>
          <p:nvPr>
            <p:ph idx="1"/>
          </p:nvPr>
        </p:nvSpPr>
        <p:spPr/>
        <p:txBody>
          <a:bodyPr>
            <a:normAutofit/>
          </a:bodyPr>
          <a:lstStyle/>
          <a:p>
            <a:pPr marL="0" indent="0">
              <a:buNone/>
            </a:pPr>
            <a:r>
              <a:rPr lang="zh-CN" altLang="en-US" dirty="0" smtClean="0"/>
              <a:t>把</a:t>
            </a:r>
            <a:r>
              <a:rPr lang="en-US" altLang="zh-CN" dirty="0"/>
              <a:t>TXT</a:t>
            </a:r>
            <a:r>
              <a:rPr lang="zh-CN" altLang="en-US" dirty="0"/>
              <a:t>报告转换成图片，需要</a:t>
            </a:r>
            <a:r>
              <a:rPr lang="en-US" altLang="zh-CN" dirty="0"/>
              <a:t>Python</a:t>
            </a:r>
            <a:r>
              <a:rPr lang="zh-CN" altLang="en-US" dirty="0"/>
              <a:t>和</a:t>
            </a:r>
            <a:r>
              <a:rPr lang="en-US" altLang="zh-CN" dirty="0"/>
              <a:t>dot</a:t>
            </a:r>
            <a:r>
              <a:rPr lang="zh-CN" altLang="en-US" dirty="0"/>
              <a:t>，还要下载</a:t>
            </a:r>
            <a:r>
              <a:rPr lang="en-US" altLang="zh-CN" dirty="0" err="1"/>
              <a:t>gprof2dot.py</a:t>
            </a:r>
            <a:r>
              <a:rPr lang="zh-CN" altLang="en-US" dirty="0"/>
              <a:t>的脚本</a:t>
            </a:r>
            <a:r>
              <a:rPr lang="zh-CN" altLang="en-US" dirty="0" smtClean="0"/>
              <a:t>。</a:t>
            </a:r>
            <a:endParaRPr lang="en-US" altLang="zh-CN" dirty="0" smtClean="0"/>
          </a:p>
          <a:p>
            <a:pPr marL="0" indent="0">
              <a:buNone/>
            </a:pPr>
            <a:r>
              <a:rPr lang="en-US" altLang="zh-CN" dirty="0"/>
              <a:t>Dot</a:t>
            </a:r>
            <a:r>
              <a:rPr lang="zh-CN" altLang="en-US" dirty="0"/>
              <a:t>是</a:t>
            </a:r>
            <a:r>
              <a:rPr lang="en-US" altLang="zh-CN" dirty="0" err="1"/>
              <a:t>graphviz</a:t>
            </a:r>
            <a:r>
              <a:rPr lang="zh-CN" altLang="en-US" dirty="0"/>
              <a:t>提供的一个工具，在</a:t>
            </a:r>
            <a:r>
              <a:rPr lang="en-US" altLang="zh-CN" dirty="0"/>
              <a:t>CentOS</a:t>
            </a:r>
            <a:r>
              <a:rPr lang="zh-CN" altLang="en-US" dirty="0"/>
              <a:t>下，可以执行下面命令安装</a:t>
            </a:r>
            <a:r>
              <a:rPr lang="zh-CN" altLang="en-US" dirty="0" smtClean="0"/>
              <a:t>：</a:t>
            </a:r>
          </a:p>
          <a:p>
            <a:pPr marL="0" indent="0">
              <a:buNone/>
            </a:pPr>
            <a:r>
              <a:rPr lang="en-US" altLang="zh-CN" dirty="0" smtClean="0"/>
              <a:t>#</a:t>
            </a:r>
            <a:r>
              <a:rPr lang="en-US" altLang="zh-CN" dirty="0"/>
              <a:t>yum install </a:t>
            </a:r>
            <a:r>
              <a:rPr lang="en-US" altLang="zh-CN" dirty="0" err="1" smtClean="0"/>
              <a:t>graphviz</a:t>
            </a:r>
            <a:endParaRPr lang="en-US" altLang="zh-CN" dirty="0" smtClean="0"/>
          </a:p>
          <a:p>
            <a:pPr marL="0" indent="0">
              <a:buNone/>
            </a:pPr>
            <a:endParaRPr lang="en-US" altLang="zh-CN" dirty="0"/>
          </a:p>
          <a:p>
            <a:pPr marL="0" indent="0">
              <a:buNone/>
            </a:pPr>
            <a:r>
              <a:rPr lang="zh-CN" altLang="en-US" dirty="0"/>
              <a:t>安装之后，执行</a:t>
            </a:r>
            <a:r>
              <a:rPr lang="zh-CN" altLang="en-US" dirty="0" smtClean="0"/>
              <a:t>：</a:t>
            </a:r>
            <a:endParaRPr lang="zh-CN" altLang="en-US" dirty="0"/>
          </a:p>
          <a:p>
            <a:pPr marL="0" indent="0">
              <a:buNone/>
            </a:pPr>
            <a:r>
              <a:rPr lang="en-US" altLang="zh-CN" dirty="0"/>
              <a:t># python </a:t>
            </a:r>
            <a:r>
              <a:rPr lang="en-US" altLang="zh-CN" dirty="0" err="1"/>
              <a:t>gprof2dot.py</a:t>
            </a:r>
            <a:r>
              <a:rPr lang="en-US" altLang="zh-CN" dirty="0"/>
              <a:t> </a:t>
            </a:r>
            <a:r>
              <a:rPr lang="en-US" altLang="zh-CN" dirty="0" err="1"/>
              <a:t>report.txt</a:t>
            </a:r>
            <a:r>
              <a:rPr lang="en-US" altLang="zh-CN" dirty="0"/>
              <a:t> | dot -</a:t>
            </a:r>
            <a:r>
              <a:rPr lang="en-US" altLang="zh-CN" dirty="0" err="1"/>
              <a:t>Tpng</a:t>
            </a:r>
            <a:r>
              <a:rPr lang="en-US" altLang="zh-CN" dirty="0"/>
              <a:t> -o </a:t>
            </a:r>
            <a:r>
              <a:rPr lang="en-US" altLang="zh-CN" dirty="0" err="1" smtClean="0"/>
              <a:t>ast.png</a:t>
            </a:r>
            <a:endParaRPr lang="en-US" altLang="zh-CN" dirty="0"/>
          </a:p>
          <a:p>
            <a:pPr marL="0" indent="0">
              <a:buNone/>
            </a:pPr>
            <a:r>
              <a:rPr lang="zh-CN" altLang="en-US" dirty="0"/>
              <a:t>其中</a:t>
            </a:r>
            <a:r>
              <a:rPr lang="en-US" altLang="zh-CN" dirty="0" err="1"/>
              <a:t>report.txt</a:t>
            </a:r>
            <a:r>
              <a:rPr lang="zh-CN" altLang="en-US" dirty="0"/>
              <a:t>就是前面</a:t>
            </a:r>
            <a:r>
              <a:rPr lang="en-US" altLang="zh-CN" dirty="0" err="1"/>
              <a:t>gprof</a:t>
            </a:r>
            <a:r>
              <a:rPr lang="zh-CN" altLang="en-US" dirty="0"/>
              <a:t>输出的文本报告，这时，当前目录下就生成一个名为</a:t>
            </a:r>
            <a:r>
              <a:rPr lang="en-US" altLang="zh-CN" dirty="0" err="1"/>
              <a:t>ast.png</a:t>
            </a:r>
            <a:r>
              <a:rPr lang="zh-CN" altLang="en-US" dirty="0"/>
              <a:t>的文件</a:t>
            </a:r>
            <a:r>
              <a:rPr lang="zh-CN" altLang="en-US" dirty="0" smtClean="0"/>
              <a:t>了。</a:t>
            </a:r>
            <a:endParaRPr lang="zh-CN" altLang="en-US" dirty="0"/>
          </a:p>
        </p:txBody>
      </p:sp>
    </p:spTree>
    <p:extLst>
      <p:ext uri="{BB962C8B-B14F-4D97-AF65-F5344CB8AC3E}">
        <p14:creationId xmlns:p14="http://schemas.microsoft.com/office/powerpoint/2010/main" val="38757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使用注意：</a:t>
            </a:r>
          </a:p>
        </p:txBody>
      </p:sp>
      <p:sp>
        <p:nvSpPr>
          <p:cNvPr id="3" name="内容占位符 2"/>
          <p:cNvSpPr>
            <a:spLocks noGrp="1"/>
          </p:cNvSpPr>
          <p:nvPr>
            <p:ph idx="1"/>
          </p:nvPr>
        </p:nvSpPr>
        <p:spPr/>
        <p:txBody>
          <a:bodyPr/>
          <a:lstStyle/>
          <a:p>
            <a:r>
              <a:rPr lang="en-US" altLang="zh-CN" dirty="0" smtClean="0"/>
              <a:t>(1</a:t>
            </a:r>
            <a:r>
              <a:rPr lang="zh-CN" altLang="en-US" dirty="0"/>
              <a:t>） 一般</a:t>
            </a:r>
            <a:r>
              <a:rPr lang="en-US" altLang="zh-CN" dirty="0" err="1"/>
              <a:t>gprof</a:t>
            </a:r>
            <a:r>
              <a:rPr lang="zh-CN" altLang="en-US" dirty="0"/>
              <a:t>只能查看用户函数信息。如果想查看库函数的信息，需要在编译是再加入“</a:t>
            </a:r>
            <a:r>
              <a:rPr lang="en-US" altLang="zh-CN" dirty="0"/>
              <a:t>-</a:t>
            </a:r>
            <a:r>
              <a:rPr lang="en-US" altLang="zh-CN" dirty="0" err="1"/>
              <a:t>lc_p</a:t>
            </a:r>
            <a:r>
              <a:rPr lang="en-US" altLang="zh-CN" dirty="0"/>
              <a:t>”</a:t>
            </a:r>
            <a:r>
              <a:rPr lang="zh-CN" altLang="en-US" dirty="0"/>
              <a:t>编译参数代替“</a:t>
            </a:r>
            <a:r>
              <a:rPr lang="en-US" altLang="zh-CN" dirty="0"/>
              <a:t>-</a:t>
            </a:r>
            <a:r>
              <a:rPr lang="en-US" altLang="zh-CN" dirty="0" err="1"/>
              <a:t>lc</a:t>
            </a:r>
            <a:r>
              <a:rPr lang="en-US" altLang="zh-CN" dirty="0"/>
              <a:t>”</a:t>
            </a:r>
            <a:r>
              <a:rPr lang="zh-CN" altLang="en-US" dirty="0"/>
              <a:t>编译参数，这样程序会链接</a:t>
            </a:r>
            <a:r>
              <a:rPr lang="en-US" altLang="zh-CN" dirty="0" err="1"/>
              <a:t>libc_p.a</a:t>
            </a:r>
            <a:r>
              <a:rPr lang="zh-CN" altLang="en-US" dirty="0"/>
              <a:t>库，才可以产生库函数的</a:t>
            </a:r>
            <a:r>
              <a:rPr lang="en-US" altLang="zh-CN" dirty="0"/>
              <a:t>profiling</a:t>
            </a:r>
            <a:r>
              <a:rPr lang="zh-CN" altLang="en-US" dirty="0"/>
              <a:t>信息</a:t>
            </a:r>
            <a:r>
              <a:rPr lang="zh-CN" altLang="en-US" dirty="0" smtClean="0"/>
              <a:t>。</a:t>
            </a:r>
            <a:endParaRPr lang="en-US" altLang="zh-CN" dirty="0" smtClean="0"/>
          </a:p>
          <a:p>
            <a:endParaRPr lang="zh-CN" altLang="en-US" dirty="0"/>
          </a:p>
          <a:p>
            <a:r>
              <a:rPr lang="en-US" altLang="zh-CN" dirty="0" smtClean="0"/>
              <a:t>(2</a:t>
            </a:r>
            <a:r>
              <a:rPr lang="zh-CN" altLang="en-US" dirty="0"/>
              <a:t>） </a:t>
            </a:r>
            <a:r>
              <a:rPr lang="en-US" altLang="zh-CN" dirty="0" err="1"/>
              <a:t>gprof</a:t>
            </a:r>
            <a:r>
              <a:rPr lang="zh-CN" altLang="en-US" dirty="0"/>
              <a:t>只能在程序正常结束退出之后才能生成程序测评报告，原因是</a:t>
            </a:r>
            <a:r>
              <a:rPr lang="en-US" altLang="zh-CN" dirty="0" err="1"/>
              <a:t>gprof</a:t>
            </a:r>
            <a:r>
              <a:rPr lang="zh-CN" altLang="en-US" dirty="0"/>
              <a:t>通过在</a:t>
            </a:r>
            <a:r>
              <a:rPr lang="en-US" altLang="zh-CN" dirty="0" err="1"/>
              <a:t>atexit</a:t>
            </a:r>
            <a:r>
              <a:rPr lang="en-US" altLang="zh-CN" dirty="0"/>
              <a:t>()</a:t>
            </a:r>
            <a:r>
              <a:rPr lang="zh-CN" altLang="en-US" dirty="0"/>
              <a:t>里注册了一个函数来产生结果信息，任何非正常退出都不会执行</a:t>
            </a:r>
            <a:r>
              <a:rPr lang="en-US" altLang="zh-CN" dirty="0" err="1"/>
              <a:t>atexit</a:t>
            </a:r>
            <a:r>
              <a:rPr lang="en-US" altLang="zh-CN" dirty="0"/>
              <a:t>()</a:t>
            </a:r>
            <a:r>
              <a:rPr lang="zh-CN" altLang="en-US" dirty="0"/>
              <a:t>的动作，所以不会产生</a:t>
            </a:r>
            <a:r>
              <a:rPr lang="en-US" altLang="zh-CN" dirty="0" err="1"/>
              <a:t>gmon.out</a:t>
            </a:r>
            <a:r>
              <a:rPr lang="zh-CN" altLang="en-US" dirty="0"/>
              <a:t>文件。</a:t>
            </a:r>
          </a:p>
        </p:txBody>
      </p:sp>
    </p:spTree>
    <p:extLst>
      <p:ext uri="{BB962C8B-B14F-4D97-AF65-F5344CB8AC3E}">
        <p14:creationId xmlns:p14="http://schemas.microsoft.com/office/powerpoint/2010/main" val="225811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使用注意：</a:t>
            </a:r>
          </a:p>
        </p:txBody>
      </p:sp>
      <p:sp>
        <p:nvSpPr>
          <p:cNvPr id="3" name="内容占位符 2"/>
          <p:cNvSpPr>
            <a:spLocks noGrp="1"/>
          </p:cNvSpPr>
          <p:nvPr>
            <p:ph idx="1"/>
          </p:nvPr>
        </p:nvSpPr>
        <p:spPr>
          <a:xfrm>
            <a:off x="1066799" y="1714499"/>
            <a:ext cx="10183091" cy="5018810"/>
          </a:xfrm>
        </p:spPr>
        <p:txBody>
          <a:bodyPr>
            <a:normAutofit fontScale="85000" lnSpcReduction="20000"/>
          </a:bodyPr>
          <a:lstStyle/>
          <a:p>
            <a:pPr>
              <a:lnSpc>
                <a:spcPct val="120000"/>
              </a:lnSpc>
            </a:pPr>
            <a:r>
              <a:rPr lang="zh-CN" altLang="zh-CN" dirty="0"/>
              <a:t>如果你的程序是一个不会退出的服务程序，那就只有修改代码来达到目的。如果不想改变程序的运行方式，可以添加一个信号处理函数解决问题（这样对代码修改最少），如下所示：</a:t>
            </a:r>
            <a:r>
              <a:rPr lang="en-US" altLang="zh-CN" dirty="0"/>
              <a:t/>
            </a:r>
            <a:br>
              <a:rPr lang="en-US" altLang="zh-CN" dirty="0"/>
            </a:br>
            <a:r>
              <a:rPr lang="en-US" altLang="zh-CN" dirty="0"/>
              <a:t>     #include &lt;</a:t>
            </a:r>
            <a:r>
              <a:rPr lang="en-US" altLang="zh-CN" dirty="0" err="1"/>
              <a:t>stdio.h</a:t>
            </a:r>
            <a:r>
              <a:rPr lang="en-US" altLang="zh-CN" dirty="0"/>
              <a:t>&gt;</a:t>
            </a:r>
            <a:br>
              <a:rPr lang="en-US" altLang="zh-CN" dirty="0"/>
            </a:br>
            <a:r>
              <a:rPr lang="en-US" altLang="zh-CN" dirty="0"/>
              <a:t>     #include &lt;</a:t>
            </a:r>
            <a:r>
              <a:rPr lang="en-US" altLang="zh-CN" dirty="0" err="1"/>
              <a:t>stdlib.h</a:t>
            </a:r>
            <a:r>
              <a:rPr lang="en-US" altLang="zh-CN" dirty="0"/>
              <a:t>&gt;</a:t>
            </a:r>
            <a:br>
              <a:rPr lang="en-US" altLang="zh-CN" dirty="0"/>
            </a:br>
            <a:r>
              <a:rPr lang="en-US" altLang="zh-CN" dirty="0"/>
              <a:t>     #include &lt;</a:t>
            </a:r>
            <a:r>
              <a:rPr lang="en-US" altLang="zh-CN" dirty="0" err="1"/>
              <a:t>unistd.h</a:t>
            </a:r>
            <a:r>
              <a:rPr lang="en-US" altLang="zh-CN" dirty="0"/>
              <a:t>&gt;</a:t>
            </a:r>
            <a:br>
              <a:rPr lang="en-US" altLang="zh-CN" dirty="0"/>
            </a:br>
            <a:r>
              <a:rPr lang="en-US" altLang="zh-CN" dirty="0"/>
              <a:t>     #include &lt;</a:t>
            </a:r>
            <a:r>
              <a:rPr lang="en-US" altLang="zh-CN" dirty="0" err="1"/>
              <a:t>signal.h</a:t>
            </a:r>
            <a:r>
              <a:rPr lang="en-US" altLang="zh-CN" dirty="0"/>
              <a:t>&gt;</a:t>
            </a:r>
            <a:endParaRPr lang="zh-CN" altLang="zh-CN" dirty="0"/>
          </a:p>
          <a:p>
            <a:pPr marL="0" indent="0">
              <a:buNone/>
            </a:pPr>
            <a:r>
              <a:rPr lang="en-US" altLang="zh-CN" dirty="0"/>
              <a:t>     static void </a:t>
            </a:r>
            <a:r>
              <a:rPr lang="en-US" altLang="zh-CN" dirty="0" err="1"/>
              <a:t>sighandler</a:t>
            </a:r>
            <a:r>
              <a:rPr lang="en-US" altLang="zh-CN" dirty="0"/>
              <a:t>( </a:t>
            </a:r>
            <a:r>
              <a:rPr lang="en-US" altLang="zh-CN" dirty="0" err="1"/>
              <a:t>int</a:t>
            </a:r>
            <a:r>
              <a:rPr lang="en-US" altLang="zh-CN" dirty="0"/>
              <a:t> </a:t>
            </a:r>
            <a:r>
              <a:rPr lang="en-US" altLang="zh-CN" dirty="0" err="1"/>
              <a:t>sig_no</a:t>
            </a:r>
            <a:r>
              <a:rPr lang="en-US" altLang="zh-CN" dirty="0"/>
              <a:t> )</a:t>
            </a:r>
            <a:br>
              <a:rPr lang="en-US" altLang="zh-CN" dirty="0"/>
            </a:br>
            <a:r>
              <a:rPr lang="en-US" altLang="zh-CN" dirty="0"/>
              <a:t>     {</a:t>
            </a:r>
            <a:br>
              <a:rPr lang="en-US" altLang="zh-CN" dirty="0"/>
            </a:br>
            <a:r>
              <a:rPr lang="en-US" altLang="zh-CN" dirty="0"/>
              <a:t>          exit(0);</a:t>
            </a:r>
            <a:br>
              <a:rPr lang="en-US" altLang="zh-CN" dirty="0"/>
            </a:br>
            <a:r>
              <a:rPr lang="en-US" altLang="zh-CN" dirty="0"/>
              <a:t>     }</a:t>
            </a:r>
            <a:br>
              <a:rPr lang="en-US" altLang="zh-CN" dirty="0"/>
            </a:br>
            <a:r>
              <a:rPr lang="en-US" altLang="zh-CN" dirty="0"/>
              <a:t>     </a:t>
            </a:r>
            <a:r>
              <a:rPr lang="en-US" altLang="zh-CN" dirty="0" err="1"/>
              <a:t>int</a:t>
            </a:r>
            <a:r>
              <a:rPr lang="en-US" altLang="zh-CN" dirty="0"/>
              <a:t> main() {</a:t>
            </a:r>
            <a:br>
              <a:rPr lang="en-US" altLang="zh-CN" dirty="0"/>
            </a:br>
            <a:r>
              <a:rPr lang="en-US" altLang="zh-CN" dirty="0"/>
              <a:t>          signal(</a:t>
            </a:r>
            <a:r>
              <a:rPr lang="en-US" altLang="zh-CN" dirty="0" err="1"/>
              <a:t>SIGUSR1,sighandler</a:t>
            </a:r>
            <a:r>
              <a:rPr lang="en-US" altLang="zh-CN" dirty="0"/>
              <a:t>);     </a:t>
            </a:r>
            <a:endParaRPr lang="zh-CN" altLang="zh-CN" dirty="0"/>
          </a:p>
          <a:p>
            <a:pPr marL="0" indent="0">
              <a:buNone/>
            </a:pPr>
            <a:r>
              <a:rPr lang="en-US" altLang="zh-CN" dirty="0"/>
              <a:t>          //</a:t>
            </a:r>
            <a:r>
              <a:rPr lang="zh-CN" altLang="zh-CN" dirty="0"/>
              <a:t>其它正常程序代码</a:t>
            </a:r>
          </a:p>
          <a:p>
            <a:pPr marL="0" indent="0">
              <a:buNone/>
            </a:pPr>
            <a:r>
              <a:rPr lang="en-US" altLang="zh-CN" dirty="0"/>
              <a:t>      }</a:t>
            </a:r>
            <a:br>
              <a:rPr lang="en-US" altLang="zh-CN" dirty="0"/>
            </a:br>
            <a:r>
              <a:rPr lang="zh-CN" altLang="zh-CN" dirty="0"/>
              <a:t>当使用</a:t>
            </a:r>
            <a:r>
              <a:rPr lang="en-US" altLang="zh-CN" dirty="0"/>
              <a:t>kill -</a:t>
            </a:r>
            <a:r>
              <a:rPr lang="en-US" altLang="zh-CN" dirty="0" err="1"/>
              <a:t>USR1</a:t>
            </a:r>
            <a:r>
              <a:rPr lang="en-US" altLang="zh-CN" dirty="0"/>
              <a:t> </a:t>
            </a:r>
            <a:r>
              <a:rPr lang="en-US" altLang="zh-CN" dirty="0" err="1"/>
              <a:t>pid</a:t>
            </a:r>
            <a:r>
              <a:rPr lang="en-US" altLang="zh-CN" dirty="0"/>
              <a:t> </a:t>
            </a:r>
            <a:r>
              <a:rPr lang="zh-CN" altLang="zh-CN" dirty="0"/>
              <a:t>后，程序退出，生成</a:t>
            </a:r>
            <a:r>
              <a:rPr lang="en-US" altLang="zh-CN" dirty="0" err="1"/>
              <a:t>gmon.out</a:t>
            </a:r>
            <a:r>
              <a:rPr lang="zh-CN" altLang="zh-CN" dirty="0"/>
              <a:t>文件。</a:t>
            </a:r>
            <a:endParaRPr lang="zh-CN" altLang="en-US" dirty="0"/>
          </a:p>
        </p:txBody>
      </p:sp>
    </p:spTree>
    <p:extLst>
      <p:ext uri="{BB962C8B-B14F-4D97-AF65-F5344CB8AC3E}">
        <p14:creationId xmlns:p14="http://schemas.microsoft.com/office/powerpoint/2010/main" val="243794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Strace</a:t>
            </a:r>
            <a:r>
              <a:rPr lang="zh-CN" altLang="en-US" dirty="0" smtClean="0"/>
              <a:t>命令</a:t>
            </a:r>
            <a:endParaRPr lang="zh-CN" altLang="en-US" dirty="0"/>
          </a:p>
        </p:txBody>
      </p:sp>
      <p:sp>
        <p:nvSpPr>
          <p:cNvPr id="3" name="内容占位符 2"/>
          <p:cNvSpPr>
            <a:spLocks noGrp="1"/>
          </p:cNvSpPr>
          <p:nvPr>
            <p:ph idx="1"/>
          </p:nvPr>
        </p:nvSpPr>
        <p:spPr/>
        <p:txBody>
          <a:bodyPr/>
          <a:lstStyle/>
          <a:p>
            <a:pPr marL="0" indent="0">
              <a:buNone/>
            </a:pPr>
            <a:r>
              <a:rPr lang="en-US" altLang="zh-CN" dirty="0"/>
              <a:t>Linux</a:t>
            </a:r>
            <a:r>
              <a:rPr lang="zh-CN" altLang="en-US" dirty="0"/>
              <a:t>下，进程不能直接访问硬件设备。当进程需要访问硬件设备时（读取磁盘文件、接收网络数据等），则必须由用户态切换为内核态，然后通过系统调用来访问硬件设备</a:t>
            </a:r>
            <a:r>
              <a:rPr lang="zh-CN" altLang="en-US" dirty="0" smtClean="0"/>
              <a:t>。</a:t>
            </a:r>
            <a:endParaRPr lang="en-US" altLang="zh-CN" dirty="0" smtClean="0"/>
          </a:p>
          <a:p>
            <a:pPr marL="0" indent="0">
              <a:buNone/>
            </a:pPr>
            <a:r>
              <a:rPr lang="en-US" altLang="zh-CN" dirty="0" err="1"/>
              <a:t>strace</a:t>
            </a:r>
            <a:r>
              <a:rPr lang="zh-CN" altLang="en-US" dirty="0"/>
              <a:t>是跟踪进程执行时的系统调用和所接收的信号（即它跟踪到一个进程产生的系统调用，包括参数、返回值、执行消耗的时间）</a:t>
            </a:r>
            <a:r>
              <a:rPr lang="zh-CN" altLang="en-US" dirty="0" smtClean="0"/>
              <a:t>。</a:t>
            </a:r>
            <a:endParaRPr lang="en-US" altLang="zh-CN" dirty="0" smtClean="0"/>
          </a:p>
          <a:p>
            <a:pPr marL="0" indent="0">
              <a:buNone/>
            </a:pPr>
            <a:r>
              <a:rPr lang="en-US" altLang="zh-CN" dirty="0" err="1"/>
              <a:t>strace</a:t>
            </a:r>
            <a:r>
              <a:rPr lang="zh-CN" altLang="en-US" dirty="0"/>
              <a:t>最简单的用法是执行一个指定的命令（过程中，</a:t>
            </a:r>
            <a:r>
              <a:rPr lang="en-US" altLang="zh-CN" dirty="0" err="1"/>
              <a:t>starce</a:t>
            </a:r>
            <a:r>
              <a:rPr lang="zh-CN" altLang="en-US" dirty="0"/>
              <a:t>会记录和解析命令进程的所有系统调用及这个进程的所有的信号值），在指定命令结束后立即</a:t>
            </a:r>
            <a:r>
              <a:rPr lang="zh-CN" altLang="en-US" dirty="0" smtClean="0"/>
              <a:t>退出</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377943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Strace</a:t>
            </a:r>
            <a:r>
              <a:rPr lang="zh-CN" altLang="en-US" dirty="0" smtClean="0"/>
              <a:t>执行</a:t>
            </a:r>
            <a:r>
              <a:rPr lang="zh-CN" altLang="en-US" dirty="0"/>
              <a:t>一个</a:t>
            </a:r>
            <a:r>
              <a:rPr lang="zh-CN" altLang="en-US" dirty="0" smtClean="0"/>
              <a:t>指定命令</a:t>
            </a:r>
            <a:endParaRPr lang="zh-CN" altLang="en-US" dirty="0"/>
          </a:p>
        </p:txBody>
      </p:sp>
      <p:pic>
        <p:nvPicPr>
          <p:cNvPr id="5" name="内容占位符 4"/>
          <p:cNvPicPr>
            <a:picLocks noGrp="1" noChangeAspect="1"/>
          </p:cNvPicPr>
          <p:nvPr>
            <p:ph idx="1"/>
          </p:nvPr>
        </p:nvPicPr>
        <p:blipFill>
          <a:blip r:embed="rId3"/>
          <a:stretch>
            <a:fillRect/>
          </a:stretch>
        </p:blipFill>
        <p:spPr>
          <a:xfrm>
            <a:off x="1066800" y="1691598"/>
            <a:ext cx="8617971" cy="3349529"/>
          </a:xfrm>
          <a:prstGeom prst="rect">
            <a:avLst/>
          </a:prstGeom>
        </p:spPr>
      </p:pic>
      <p:sp>
        <p:nvSpPr>
          <p:cNvPr id="6" name="矩形 5"/>
          <p:cNvSpPr/>
          <p:nvPr/>
        </p:nvSpPr>
        <p:spPr>
          <a:xfrm>
            <a:off x="1099061" y="5540569"/>
            <a:ext cx="9396661" cy="369332"/>
          </a:xfrm>
          <a:prstGeom prst="rect">
            <a:avLst/>
          </a:prstGeom>
        </p:spPr>
        <p:txBody>
          <a:bodyPr wrap="square">
            <a:spAutoFit/>
          </a:bodyPr>
          <a:lstStyle/>
          <a:p>
            <a:r>
              <a:rPr lang="zh-CN" altLang="en-US" dirty="0"/>
              <a:t>每一行都是一条系统调用，等号左边是系统调用的函数名和参数，右边是该调用的返回值</a:t>
            </a:r>
          </a:p>
        </p:txBody>
      </p:sp>
    </p:spTree>
    <p:extLst>
      <p:ext uri="{BB962C8B-B14F-4D97-AF65-F5344CB8AC3E}">
        <p14:creationId xmlns:p14="http://schemas.microsoft.com/office/powerpoint/2010/main" val="399277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4" name="文本框 3"/>
          <p:cNvSpPr txBox="1"/>
          <p:nvPr/>
        </p:nvSpPr>
        <p:spPr>
          <a:xfrm flipH="1">
            <a:off x="1002063" y="1622760"/>
            <a:ext cx="5734880" cy="923330"/>
          </a:xfrm>
          <a:prstGeom prst="rect">
            <a:avLst/>
          </a:prstGeom>
          <a:noFill/>
        </p:spPr>
        <p:txBody>
          <a:bodyPr wrap="square" rtlCol="0">
            <a:spAutoFit/>
          </a:bodyPr>
          <a:lstStyle/>
          <a:p>
            <a:r>
              <a:rPr lang="en-US" altLang="zh-CN" dirty="0"/>
              <a:t>1.</a:t>
            </a:r>
            <a:r>
              <a:rPr lang="zh-CN" altLang="en-US" dirty="0"/>
              <a:t>追踪系统</a:t>
            </a:r>
            <a:r>
              <a:rPr lang="zh-CN" altLang="en-US" dirty="0" smtClean="0"/>
              <a:t>调用</a:t>
            </a:r>
            <a:endParaRPr lang="en-US" altLang="zh-CN" dirty="0" smtClean="0"/>
          </a:p>
          <a:p>
            <a:r>
              <a:rPr lang="en-US" altLang="zh-CN" dirty="0" err="1" smtClean="0"/>
              <a:t>test.c</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1066800" y="2375461"/>
            <a:ext cx="2419350" cy="1552575"/>
          </a:xfrm>
          <a:prstGeom prst="rect">
            <a:avLst/>
          </a:prstGeom>
        </p:spPr>
      </p:pic>
      <p:sp>
        <p:nvSpPr>
          <p:cNvPr id="7" name="文本框 6"/>
          <p:cNvSpPr txBox="1"/>
          <p:nvPr/>
        </p:nvSpPr>
        <p:spPr>
          <a:xfrm>
            <a:off x="1066800" y="4369701"/>
            <a:ext cx="3980577" cy="369332"/>
          </a:xfrm>
          <a:prstGeom prst="rect">
            <a:avLst/>
          </a:prstGeom>
          <a:noFill/>
        </p:spPr>
        <p:txBody>
          <a:bodyPr wrap="none" rtlCol="0">
            <a:spAutoFit/>
          </a:bodyPr>
          <a:lstStyle/>
          <a:p>
            <a:r>
              <a:rPr lang="zh-CN" altLang="en-US" dirty="0"/>
              <a:t>然后</a:t>
            </a:r>
            <a:r>
              <a:rPr lang="en-US" altLang="zh-CN" dirty="0" err="1"/>
              <a:t>gcc</a:t>
            </a:r>
            <a:r>
              <a:rPr lang="en-US" altLang="zh-CN" dirty="0"/>
              <a:t> </a:t>
            </a:r>
            <a:r>
              <a:rPr lang="en-US" altLang="zh-CN" dirty="0" err="1"/>
              <a:t>test.c</a:t>
            </a:r>
            <a:r>
              <a:rPr lang="zh-CN" altLang="en-US" dirty="0"/>
              <a:t>，生成可执行文件</a:t>
            </a:r>
            <a:r>
              <a:rPr lang="en-US" altLang="zh-CN" dirty="0" err="1"/>
              <a:t>a.out</a:t>
            </a:r>
            <a:endParaRPr lang="zh-CN" altLang="en-US" dirty="0"/>
          </a:p>
        </p:txBody>
      </p:sp>
      <p:pic>
        <p:nvPicPr>
          <p:cNvPr id="8" name="图片 7"/>
          <p:cNvPicPr>
            <a:picLocks noChangeAspect="1"/>
          </p:cNvPicPr>
          <p:nvPr/>
        </p:nvPicPr>
        <p:blipFill>
          <a:blip r:embed="rId3"/>
          <a:stretch>
            <a:fillRect/>
          </a:stretch>
        </p:blipFill>
        <p:spPr>
          <a:xfrm>
            <a:off x="1066800" y="4994580"/>
            <a:ext cx="3324225" cy="866775"/>
          </a:xfrm>
          <a:prstGeom prst="rect">
            <a:avLst/>
          </a:prstGeom>
        </p:spPr>
      </p:pic>
    </p:spTree>
    <p:extLst>
      <p:ext uri="{BB962C8B-B14F-4D97-AF65-F5344CB8AC3E}">
        <p14:creationId xmlns:p14="http://schemas.microsoft.com/office/powerpoint/2010/main" val="155263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追踪</a:t>
            </a:r>
            <a:r>
              <a:rPr lang="zh-CN" altLang="en-US" dirty="0"/>
              <a:t>系统</a:t>
            </a:r>
            <a:r>
              <a:rPr lang="zh-CN" altLang="en-US" dirty="0" smtClean="0"/>
              <a:t>调用</a:t>
            </a:r>
            <a:endParaRPr lang="zh-CN" altLang="en-US" dirty="0"/>
          </a:p>
        </p:txBody>
      </p:sp>
      <p:pic>
        <p:nvPicPr>
          <p:cNvPr id="4" name="图片 3"/>
          <p:cNvPicPr>
            <a:picLocks noChangeAspect="1"/>
          </p:cNvPicPr>
          <p:nvPr/>
        </p:nvPicPr>
        <p:blipFill>
          <a:blip r:embed="rId2"/>
          <a:stretch>
            <a:fillRect/>
          </a:stretch>
        </p:blipFill>
        <p:spPr>
          <a:xfrm>
            <a:off x="1281485" y="2252662"/>
            <a:ext cx="3000375" cy="523875"/>
          </a:xfrm>
          <a:prstGeom prst="rect">
            <a:avLst/>
          </a:prstGeom>
        </p:spPr>
      </p:pic>
      <p:sp>
        <p:nvSpPr>
          <p:cNvPr id="6" name="文本框 5"/>
          <p:cNvSpPr txBox="1"/>
          <p:nvPr/>
        </p:nvSpPr>
        <p:spPr>
          <a:xfrm>
            <a:off x="1281485" y="1709530"/>
            <a:ext cx="2757778" cy="646331"/>
          </a:xfrm>
          <a:prstGeom prst="rect">
            <a:avLst/>
          </a:prstGeom>
          <a:noFill/>
        </p:spPr>
        <p:txBody>
          <a:bodyPr wrap="square" rtlCol="0">
            <a:spAutoFit/>
          </a:bodyPr>
          <a:lstStyle/>
          <a:p>
            <a:r>
              <a:rPr lang="en-US" altLang="zh-CN" dirty="0"/>
              <a:t>(1)</a:t>
            </a:r>
            <a:r>
              <a:rPr lang="zh-CN" altLang="en-US" dirty="0"/>
              <a:t>直接执行</a:t>
            </a:r>
            <a:r>
              <a:rPr lang="en-US" altLang="zh-CN" dirty="0" err="1"/>
              <a:t>a.out</a:t>
            </a:r>
            <a:endParaRPr lang="en-US" altLang="zh-CN" dirty="0"/>
          </a:p>
          <a:p>
            <a:endParaRPr lang="zh-CN" altLang="en-US" dirty="0"/>
          </a:p>
        </p:txBody>
      </p:sp>
      <p:sp>
        <p:nvSpPr>
          <p:cNvPr id="7" name="矩形 6"/>
          <p:cNvSpPr/>
          <p:nvPr/>
        </p:nvSpPr>
        <p:spPr>
          <a:xfrm>
            <a:off x="1281485" y="3135003"/>
            <a:ext cx="2531462" cy="369332"/>
          </a:xfrm>
          <a:prstGeom prst="rect">
            <a:avLst/>
          </a:prstGeom>
        </p:spPr>
        <p:txBody>
          <a:bodyPr wrap="none">
            <a:spAutoFit/>
          </a:bodyPr>
          <a:lstStyle/>
          <a:p>
            <a:r>
              <a:rPr lang="en-US" altLang="zh-CN" dirty="0"/>
              <a:t>(2)</a:t>
            </a:r>
            <a:r>
              <a:rPr lang="zh-CN" altLang="en-US" dirty="0"/>
              <a:t>通过</a:t>
            </a:r>
            <a:r>
              <a:rPr lang="en-US" altLang="zh-CN" dirty="0" err="1"/>
              <a:t>strace</a:t>
            </a:r>
            <a:r>
              <a:rPr lang="zh-CN" altLang="en-US" dirty="0"/>
              <a:t>执行</a:t>
            </a:r>
            <a:r>
              <a:rPr lang="en-US" altLang="zh-CN" dirty="0" err="1"/>
              <a:t>a.out</a:t>
            </a:r>
            <a:endParaRPr lang="zh-CN" altLang="en-US" dirty="0"/>
          </a:p>
        </p:txBody>
      </p:sp>
      <p:pic>
        <p:nvPicPr>
          <p:cNvPr id="10" name="图片 9"/>
          <p:cNvPicPr>
            <a:picLocks noChangeAspect="1"/>
          </p:cNvPicPr>
          <p:nvPr/>
        </p:nvPicPr>
        <p:blipFill>
          <a:blip r:embed="rId3"/>
          <a:stretch>
            <a:fillRect/>
          </a:stretch>
        </p:blipFill>
        <p:spPr>
          <a:xfrm>
            <a:off x="1206459" y="3862801"/>
            <a:ext cx="5212976" cy="1814430"/>
          </a:xfrm>
          <a:prstGeom prst="rect">
            <a:avLst/>
          </a:prstGeom>
        </p:spPr>
      </p:pic>
      <p:sp>
        <p:nvSpPr>
          <p:cNvPr id="12" name="矩形 11"/>
          <p:cNvSpPr/>
          <p:nvPr/>
        </p:nvSpPr>
        <p:spPr>
          <a:xfrm>
            <a:off x="1281485" y="5944450"/>
            <a:ext cx="7996986" cy="369332"/>
          </a:xfrm>
          <a:prstGeom prst="rect">
            <a:avLst/>
          </a:prstGeom>
        </p:spPr>
        <p:txBody>
          <a:bodyPr wrap="square">
            <a:spAutoFit/>
          </a:bodyPr>
          <a:lstStyle/>
          <a:p>
            <a:r>
              <a:rPr lang="zh-CN" altLang="en-US" dirty="0"/>
              <a:t>系统首先调用</a:t>
            </a:r>
            <a:r>
              <a:rPr lang="en-US" altLang="zh-CN" dirty="0" err="1"/>
              <a:t>execve</a:t>
            </a:r>
            <a:r>
              <a:rPr lang="zh-CN" altLang="en-US" dirty="0"/>
              <a:t>开始一个新的进程，接着进行环境的初始化操作</a:t>
            </a:r>
          </a:p>
        </p:txBody>
      </p:sp>
    </p:spTree>
    <p:extLst>
      <p:ext uri="{BB962C8B-B14F-4D97-AF65-F5344CB8AC3E}">
        <p14:creationId xmlns:p14="http://schemas.microsoft.com/office/powerpoint/2010/main" val="237662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课程内容</a:t>
            </a:r>
            <a:endParaRPr lang="en-US" dirty="0"/>
          </a:p>
        </p:txBody>
      </p:sp>
      <p:sp>
        <p:nvSpPr>
          <p:cNvPr id="3" name="内容占位符 2"/>
          <p:cNvSpPr>
            <a:spLocks noGrp="1"/>
          </p:cNvSpPr>
          <p:nvPr>
            <p:ph idx="1"/>
          </p:nvPr>
        </p:nvSpPr>
        <p:spPr/>
        <p:txBody>
          <a:bodyPr rtlCol="0"/>
          <a:lstStyle/>
          <a:p>
            <a:r>
              <a:rPr lang="en-US" altLang="zh-CN" dirty="0" smtClean="0"/>
              <a:t>prof/</a:t>
            </a:r>
            <a:r>
              <a:rPr lang="en-US" altLang="zh-CN" dirty="0" err="1" smtClean="0"/>
              <a:t>gprof</a:t>
            </a:r>
            <a:endParaRPr lang="en-US" altLang="zh-CN" dirty="0" smtClean="0"/>
          </a:p>
          <a:p>
            <a:r>
              <a:rPr lang="en-US" altLang="zh-CN" dirty="0" err="1"/>
              <a:t>strace</a:t>
            </a:r>
            <a:r>
              <a:rPr lang="en-US" altLang="zh-CN" dirty="0"/>
              <a:t> </a:t>
            </a:r>
            <a:r>
              <a:rPr lang="zh-CN" altLang="en-US" dirty="0" smtClean="0"/>
              <a:t>和 </a:t>
            </a:r>
            <a:r>
              <a:rPr lang="en-US" altLang="zh-CN" dirty="0" err="1" smtClean="0"/>
              <a:t>ltrace</a:t>
            </a:r>
            <a:endParaRPr lang="en-US" altLang="zh-CN" dirty="0" smtClean="0"/>
          </a:p>
          <a:p>
            <a:r>
              <a:rPr lang="en-US" altLang="zh-CN" dirty="0" err="1"/>
              <a:t>Valgrind</a:t>
            </a:r>
            <a:endParaRPr lang="en-US" altLang="zh-CN" dirty="0" smtClean="0"/>
          </a:p>
        </p:txBody>
      </p:sp>
    </p:spTree>
    <p:extLst>
      <p:ext uri="{BB962C8B-B14F-4D97-AF65-F5344CB8AC3E}">
        <p14:creationId xmlns:p14="http://schemas.microsoft.com/office/powerpoint/2010/main" val="243666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追踪</a:t>
            </a:r>
            <a:r>
              <a:rPr lang="zh-CN" altLang="en-US" dirty="0"/>
              <a:t>系统</a:t>
            </a:r>
            <a:r>
              <a:rPr lang="zh-CN" altLang="en-US" dirty="0" smtClean="0"/>
              <a:t>调用</a:t>
            </a:r>
            <a:endParaRPr lang="zh-CN" altLang="en-US" dirty="0"/>
          </a:p>
        </p:txBody>
      </p:sp>
      <p:pic>
        <p:nvPicPr>
          <p:cNvPr id="4" name="图片 3"/>
          <p:cNvPicPr>
            <a:picLocks noChangeAspect="1"/>
          </p:cNvPicPr>
          <p:nvPr/>
        </p:nvPicPr>
        <p:blipFill>
          <a:blip r:embed="rId2"/>
          <a:stretch>
            <a:fillRect/>
          </a:stretch>
        </p:blipFill>
        <p:spPr>
          <a:xfrm>
            <a:off x="1214225" y="1788306"/>
            <a:ext cx="4706520" cy="1707028"/>
          </a:xfrm>
          <a:prstGeom prst="rect">
            <a:avLst/>
          </a:prstGeom>
        </p:spPr>
      </p:pic>
      <p:sp>
        <p:nvSpPr>
          <p:cNvPr id="5" name="矩形 4"/>
          <p:cNvSpPr/>
          <p:nvPr/>
        </p:nvSpPr>
        <p:spPr>
          <a:xfrm>
            <a:off x="1214225" y="3608973"/>
            <a:ext cx="9106568" cy="369332"/>
          </a:xfrm>
          <a:prstGeom prst="rect">
            <a:avLst/>
          </a:prstGeom>
        </p:spPr>
        <p:txBody>
          <a:bodyPr wrap="square">
            <a:spAutoFit/>
          </a:bodyPr>
          <a:lstStyle/>
          <a:p>
            <a:r>
              <a:rPr lang="zh-CN" altLang="en-US" dirty="0"/>
              <a:t>最后停顿</a:t>
            </a:r>
            <a:r>
              <a:rPr lang="zh-CN" altLang="en-US" dirty="0" smtClean="0"/>
              <a:t>在上图</a:t>
            </a:r>
            <a:r>
              <a:rPr lang="zh-CN" altLang="en-US" dirty="0"/>
              <a:t>中的</a:t>
            </a:r>
            <a:r>
              <a:rPr lang="en-US" altLang="zh-CN" dirty="0"/>
              <a:t>read(0</a:t>
            </a:r>
            <a:r>
              <a:rPr lang="en-US" altLang="zh-CN" dirty="0" smtClean="0"/>
              <a:t>,“”)</a:t>
            </a:r>
            <a:r>
              <a:rPr lang="zh-CN" altLang="en-US" dirty="0"/>
              <a:t>，这相当于我们的</a:t>
            </a:r>
            <a:r>
              <a:rPr lang="en-US" altLang="zh-CN" dirty="0" err="1"/>
              <a:t>scanf</a:t>
            </a:r>
            <a:r>
              <a:rPr lang="en-US" altLang="zh-CN" dirty="0"/>
              <a:t>()</a:t>
            </a:r>
            <a:r>
              <a:rPr lang="zh-CN" altLang="en-US" dirty="0"/>
              <a:t>函数，等待</a:t>
            </a:r>
            <a:r>
              <a:rPr lang="zh-CN" altLang="en-US" dirty="0" smtClean="0"/>
              <a:t>输入。</a:t>
            </a:r>
            <a:endParaRPr lang="zh-CN" altLang="en-US" dirty="0"/>
          </a:p>
        </p:txBody>
      </p:sp>
      <p:pic>
        <p:nvPicPr>
          <p:cNvPr id="6" name="图片 5"/>
          <p:cNvPicPr>
            <a:picLocks noChangeAspect="1"/>
          </p:cNvPicPr>
          <p:nvPr/>
        </p:nvPicPr>
        <p:blipFill>
          <a:blip r:embed="rId3"/>
          <a:stretch>
            <a:fillRect/>
          </a:stretch>
        </p:blipFill>
        <p:spPr>
          <a:xfrm>
            <a:off x="1214225" y="4609681"/>
            <a:ext cx="3648075" cy="838200"/>
          </a:xfrm>
          <a:prstGeom prst="rect">
            <a:avLst/>
          </a:prstGeom>
        </p:spPr>
      </p:pic>
      <p:sp>
        <p:nvSpPr>
          <p:cNvPr id="7" name="矩形 6"/>
          <p:cNvSpPr/>
          <p:nvPr/>
        </p:nvSpPr>
        <p:spPr>
          <a:xfrm>
            <a:off x="1195672" y="5511752"/>
            <a:ext cx="9929528" cy="646331"/>
          </a:xfrm>
          <a:prstGeom prst="rect">
            <a:avLst/>
          </a:prstGeom>
        </p:spPr>
        <p:txBody>
          <a:bodyPr wrap="square">
            <a:spAutoFit/>
          </a:bodyPr>
          <a:lstStyle/>
          <a:p>
            <a:r>
              <a:rPr lang="zh-CN" altLang="en-US" dirty="0"/>
              <a:t>输入</a:t>
            </a:r>
            <a:r>
              <a:rPr lang="en-US" altLang="zh-CN" dirty="0"/>
              <a:t>78</a:t>
            </a:r>
            <a:r>
              <a:rPr lang="zh-CN" altLang="en-US" dirty="0"/>
              <a:t>后，调用</a:t>
            </a:r>
            <a:r>
              <a:rPr lang="en-US" altLang="zh-CN" dirty="0"/>
              <a:t>write()</a:t>
            </a:r>
            <a:r>
              <a:rPr lang="zh-CN" altLang="en-US" dirty="0"/>
              <a:t>函数将格式化的数值</a:t>
            </a:r>
            <a:r>
              <a:rPr lang="en-US" altLang="zh-CN" dirty="0"/>
              <a:t>000000078</a:t>
            </a:r>
            <a:r>
              <a:rPr lang="zh-CN" altLang="en-US" dirty="0"/>
              <a:t>输出到屏幕上，最后调用</a:t>
            </a:r>
            <a:r>
              <a:rPr lang="en-US" altLang="zh-CN" dirty="0" err="1"/>
              <a:t>exit_group</a:t>
            </a:r>
            <a:r>
              <a:rPr lang="en-US" altLang="zh-CN" dirty="0"/>
              <a:t>()</a:t>
            </a:r>
            <a:r>
              <a:rPr lang="zh-CN" altLang="en-US" dirty="0"/>
              <a:t>函数退出进程，完成整个程序的运行。</a:t>
            </a:r>
          </a:p>
        </p:txBody>
      </p:sp>
    </p:spTree>
    <p:extLst>
      <p:ext uri="{BB962C8B-B14F-4D97-AF65-F5344CB8AC3E}">
        <p14:creationId xmlns:p14="http://schemas.microsoft.com/office/powerpoint/2010/main" val="139886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跟踪信号传递</a:t>
            </a:r>
          </a:p>
        </p:txBody>
      </p:sp>
      <p:sp>
        <p:nvSpPr>
          <p:cNvPr id="4" name="矩形 3"/>
          <p:cNvSpPr/>
          <p:nvPr/>
        </p:nvSpPr>
        <p:spPr>
          <a:xfrm>
            <a:off x="800431" y="1558456"/>
            <a:ext cx="10591137" cy="1200329"/>
          </a:xfrm>
          <a:prstGeom prst="rect">
            <a:avLst/>
          </a:prstGeom>
        </p:spPr>
        <p:txBody>
          <a:bodyPr wrap="square">
            <a:spAutoFit/>
          </a:bodyPr>
          <a:lstStyle/>
          <a:p>
            <a:r>
              <a:rPr lang="zh-CN" altLang="en-US" dirty="0"/>
              <a:t>首先，</a:t>
            </a:r>
            <a:r>
              <a:rPr lang="en-US" altLang="zh-CN" dirty="0" err="1"/>
              <a:t>strace</a:t>
            </a:r>
            <a:r>
              <a:rPr lang="en-US" altLang="zh-CN" dirty="0"/>
              <a:t> ./</a:t>
            </a:r>
            <a:r>
              <a:rPr lang="en-US" altLang="zh-CN" dirty="0" err="1"/>
              <a:t>a.out</a:t>
            </a:r>
            <a:r>
              <a:rPr lang="zh-CN" altLang="en-US" dirty="0"/>
              <a:t>，等到等待输入的那一步时，不输入任何东西，然后打开另外一个窗口，输入命令：</a:t>
            </a:r>
            <a:r>
              <a:rPr lang="en-US" altLang="zh-CN" dirty="0" err="1"/>
              <a:t>killall</a:t>
            </a:r>
            <a:r>
              <a:rPr lang="en-US" altLang="zh-CN" dirty="0"/>
              <a:t> </a:t>
            </a:r>
            <a:r>
              <a:rPr lang="en-US" altLang="zh-CN" dirty="0" err="1"/>
              <a:t>a.out</a:t>
            </a:r>
            <a:endParaRPr lang="en-US" altLang="zh-CN" dirty="0"/>
          </a:p>
          <a:p>
            <a:endParaRPr lang="en-US" altLang="zh-CN" dirty="0"/>
          </a:p>
          <a:p>
            <a:r>
              <a:rPr lang="zh-CN" altLang="en-US" dirty="0"/>
              <a:t>我们观察第一次打开的</a:t>
            </a:r>
            <a:r>
              <a:rPr lang="en-US" altLang="zh-CN" dirty="0" err="1"/>
              <a:t>strace</a:t>
            </a:r>
            <a:r>
              <a:rPr lang="zh-CN" altLang="en-US" dirty="0"/>
              <a:t>窗口中，此时，我们看见程序退出了，结果如下</a:t>
            </a:r>
          </a:p>
        </p:txBody>
      </p:sp>
      <p:pic>
        <p:nvPicPr>
          <p:cNvPr id="5" name="图片 4"/>
          <p:cNvPicPr>
            <a:picLocks noChangeAspect="1"/>
          </p:cNvPicPr>
          <p:nvPr/>
        </p:nvPicPr>
        <p:blipFill>
          <a:blip r:embed="rId2"/>
          <a:stretch>
            <a:fillRect/>
          </a:stretch>
        </p:blipFill>
        <p:spPr>
          <a:xfrm>
            <a:off x="800431" y="3092961"/>
            <a:ext cx="6238875" cy="1095375"/>
          </a:xfrm>
          <a:prstGeom prst="rect">
            <a:avLst/>
          </a:prstGeom>
        </p:spPr>
      </p:pic>
    </p:spTree>
    <p:extLst>
      <p:ext uri="{BB962C8B-B14F-4D97-AF65-F5344CB8AC3E}">
        <p14:creationId xmlns:p14="http://schemas.microsoft.com/office/powerpoint/2010/main" val="284725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系统调用统计</a:t>
            </a:r>
          </a:p>
        </p:txBody>
      </p:sp>
      <p:sp>
        <p:nvSpPr>
          <p:cNvPr id="4" name="矩形 3"/>
          <p:cNvSpPr/>
          <p:nvPr/>
        </p:nvSpPr>
        <p:spPr>
          <a:xfrm>
            <a:off x="1066800" y="1507623"/>
            <a:ext cx="7704814" cy="369332"/>
          </a:xfrm>
          <a:prstGeom prst="rect">
            <a:avLst/>
          </a:prstGeom>
        </p:spPr>
        <p:txBody>
          <a:bodyPr wrap="square">
            <a:spAutoFit/>
          </a:bodyPr>
          <a:lstStyle/>
          <a:p>
            <a:r>
              <a:rPr lang="zh-CN" altLang="en-US" dirty="0"/>
              <a:t>使用</a:t>
            </a:r>
            <a:r>
              <a:rPr lang="en-US" altLang="zh-CN" dirty="0"/>
              <a:t>-c</a:t>
            </a:r>
            <a:r>
              <a:rPr lang="zh-CN" altLang="en-US" dirty="0"/>
              <a:t>参数，它会将进程的所有系统调用做一个统计分析展示出来</a:t>
            </a:r>
          </a:p>
        </p:txBody>
      </p:sp>
      <p:pic>
        <p:nvPicPr>
          <p:cNvPr id="5" name="图片 4"/>
          <p:cNvPicPr>
            <a:picLocks noChangeAspect="1"/>
          </p:cNvPicPr>
          <p:nvPr/>
        </p:nvPicPr>
        <p:blipFill>
          <a:blip r:embed="rId2"/>
          <a:stretch>
            <a:fillRect/>
          </a:stretch>
        </p:blipFill>
        <p:spPr>
          <a:xfrm>
            <a:off x="1209179" y="2033077"/>
            <a:ext cx="5543550" cy="3429000"/>
          </a:xfrm>
          <a:prstGeom prst="rect">
            <a:avLst/>
          </a:prstGeom>
        </p:spPr>
      </p:pic>
      <p:sp>
        <p:nvSpPr>
          <p:cNvPr id="6" name="矩形 5"/>
          <p:cNvSpPr/>
          <p:nvPr/>
        </p:nvSpPr>
        <p:spPr>
          <a:xfrm>
            <a:off x="1066799" y="5686681"/>
            <a:ext cx="10287663" cy="646331"/>
          </a:xfrm>
          <a:prstGeom prst="rect">
            <a:avLst/>
          </a:prstGeom>
        </p:spPr>
        <p:txBody>
          <a:bodyPr wrap="square">
            <a:spAutoFit/>
          </a:bodyPr>
          <a:lstStyle/>
          <a:p>
            <a:r>
              <a:rPr lang="zh-CN" altLang="en-US" dirty="0"/>
              <a:t>这里清楚的告诉我们，在这一过程中调用了哪些系统函数，调用了多少次，消耗了多少时间等信息，这对我们分析一个程序是很有帮助的</a:t>
            </a:r>
          </a:p>
        </p:txBody>
      </p:sp>
    </p:spTree>
    <p:extLst>
      <p:ext uri="{BB962C8B-B14F-4D97-AF65-F5344CB8AC3E}">
        <p14:creationId xmlns:p14="http://schemas.microsoft.com/office/powerpoint/2010/main" val="2288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其他常用参数的使用：</a:t>
            </a:r>
          </a:p>
        </p:txBody>
      </p:sp>
      <p:sp>
        <p:nvSpPr>
          <p:cNvPr id="5" name="矩形 4"/>
          <p:cNvSpPr/>
          <p:nvPr/>
        </p:nvSpPr>
        <p:spPr>
          <a:xfrm>
            <a:off x="1066800" y="1423485"/>
            <a:ext cx="3275256" cy="369332"/>
          </a:xfrm>
          <a:prstGeom prst="rect">
            <a:avLst/>
          </a:prstGeom>
        </p:spPr>
        <p:txBody>
          <a:bodyPr wrap="none">
            <a:spAutoFit/>
          </a:bodyPr>
          <a:lstStyle/>
          <a:p>
            <a:r>
              <a:rPr lang="en-US" altLang="zh-CN" dirty="0"/>
              <a:t>(1)</a:t>
            </a:r>
            <a:r>
              <a:rPr lang="zh-CN" altLang="en-US" dirty="0"/>
              <a:t>重定向</a:t>
            </a:r>
            <a:r>
              <a:rPr lang="zh-CN" altLang="en-US" dirty="0" smtClean="0"/>
              <a:t>输出        </a:t>
            </a:r>
            <a:r>
              <a:rPr lang="en-US" altLang="zh-CN" dirty="0" smtClean="0"/>
              <a:t>-</a:t>
            </a:r>
            <a:r>
              <a:rPr lang="en-US" altLang="zh-CN" dirty="0"/>
              <a:t>o filename</a:t>
            </a:r>
            <a:endParaRPr lang="zh-CN" altLang="en-US" dirty="0"/>
          </a:p>
        </p:txBody>
      </p:sp>
      <p:sp>
        <p:nvSpPr>
          <p:cNvPr id="6" name="矩形 5"/>
          <p:cNvSpPr/>
          <p:nvPr/>
        </p:nvSpPr>
        <p:spPr>
          <a:xfrm>
            <a:off x="1066800" y="1830971"/>
            <a:ext cx="10567283" cy="369332"/>
          </a:xfrm>
          <a:prstGeom prst="rect">
            <a:avLst/>
          </a:prstGeom>
        </p:spPr>
        <p:txBody>
          <a:bodyPr wrap="square">
            <a:spAutoFit/>
          </a:bodyPr>
          <a:lstStyle/>
          <a:p>
            <a:r>
              <a:rPr lang="en-US" altLang="zh-CN" dirty="0"/>
              <a:t>-o </a:t>
            </a:r>
            <a:r>
              <a:rPr lang="zh-CN" altLang="en-US" dirty="0"/>
              <a:t>将</a:t>
            </a:r>
            <a:r>
              <a:rPr lang="en-US" altLang="zh-CN" dirty="0" err="1"/>
              <a:t>strace</a:t>
            </a:r>
            <a:r>
              <a:rPr lang="en-US" altLang="zh-CN" dirty="0"/>
              <a:t> </a:t>
            </a:r>
            <a:r>
              <a:rPr lang="zh-CN" altLang="en-US" dirty="0"/>
              <a:t>的结果输出到文件</a:t>
            </a:r>
            <a:r>
              <a:rPr lang="zh-CN" altLang="en-US" dirty="0" smtClean="0"/>
              <a:t>中，若</a:t>
            </a:r>
            <a:r>
              <a:rPr lang="zh-CN" altLang="en-US" dirty="0"/>
              <a:t>不指定 </a:t>
            </a:r>
            <a:r>
              <a:rPr lang="en-US" altLang="zh-CN" dirty="0"/>
              <a:t>-o </a:t>
            </a:r>
            <a:r>
              <a:rPr lang="zh-CN" altLang="en-US" dirty="0"/>
              <a:t>参数的话，默认的输出设备是</a:t>
            </a:r>
            <a:r>
              <a:rPr lang="en-US" altLang="zh-CN" dirty="0" err="1" smtClean="0"/>
              <a:t>STDERR</a:t>
            </a:r>
            <a:endParaRPr lang="zh-CN" altLang="en-US" dirty="0"/>
          </a:p>
        </p:txBody>
      </p:sp>
      <p:pic>
        <p:nvPicPr>
          <p:cNvPr id="8" name="图片 7"/>
          <p:cNvPicPr>
            <a:picLocks noChangeAspect="1"/>
          </p:cNvPicPr>
          <p:nvPr/>
        </p:nvPicPr>
        <p:blipFill>
          <a:blip r:embed="rId2"/>
          <a:stretch>
            <a:fillRect/>
          </a:stretch>
        </p:blipFill>
        <p:spPr>
          <a:xfrm>
            <a:off x="1170786" y="2806994"/>
            <a:ext cx="5286375" cy="3657600"/>
          </a:xfrm>
          <a:prstGeom prst="rect">
            <a:avLst/>
          </a:prstGeom>
        </p:spPr>
      </p:pic>
    </p:spTree>
    <p:extLst>
      <p:ext uri="{BB962C8B-B14F-4D97-AF65-F5344CB8AC3E}">
        <p14:creationId xmlns:p14="http://schemas.microsoft.com/office/powerpoint/2010/main" val="206713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407582"/>
            <a:ext cx="2544286" cy="369332"/>
          </a:xfrm>
          <a:prstGeom prst="rect">
            <a:avLst/>
          </a:prstGeom>
        </p:spPr>
        <p:txBody>
          <a:bodyPr wrap="none">
            <a:spAutoFit/>
          </a:bodyPr>
          <a:lstStyle/>
          <a:p>
            <a:r>
              <a:rPr lang="en-US" altLang="zh-CN" dirty="0"/>
              <a:t>(2)</a:t>
            </a:r>
            <a:r>
              <a:rPr lang="zh-CN" altLang="en-US" dirty="0"/>
              <a:t>对系统调用进行计时</a:t>
            </a:r>
          </a:p>
        </p:txBody>
      </p:sp>
      <p:sp>
        <p:nvSpPr>
          <p:cNvPr id="5" name="矩形 4"/>
          <p:cNvSpPr/>
          <p:nvPr/>
        </p:nvSpPr>
        <p:spPr>
          <a:xfrm>
            <a:off x="1066800" y="1882631"/>
            <a:ext cx="10058400" cy="646331"/>
          </a:xfrm>
          <a:prstGeom prst="rect">
            <a:avLst/>
          </a:prstGeom>
        </p:spPr>
        <p:txBody>
          <a:bodyPr wrap="square">
            <a:spAutoFit/>
          </a:bodyPr>
          <a:lstStyle/>
          <a:p>
            <a:r>
              <a:rPr lang="en-US" altLang="zh-CN" dirty="0"/>
              <a:t>-T </a:t>
            </a:r>
            <a:r>
              <a:rPr lang="zh-CN" altLang="en-US" dirty="0"/>
              <a:t>将每个系统调用所花费的时间打印</a:t>
            </a:r>
            <a:r>
              <a:rPr lang="zh-CN" altLang="en-US" dirty="0" smtClean="0"/>
              <a:t>出来</a:t>
            </a:r>
            <a:endParaRPr lang="zh-CN" altLang="en-US" dirty="0"/>
          </a:p>
          <a:p>
            <a:r>
              <a:rPr lang="zh-CN" altLang="en-US" dirty="0"/>
              <a:t>每个调用的花销体现在调用行最右边的尖括号里边（下面只是调用的一部分）</a:t>
            </a:r>
          </a:p>
        </p:txBody>
      </p:sp>
      <p:pic>
        <p:nvPicPr>
          <p:cNvPr id="6" name="图片 5"/>
          <p:cNvPicPr>
            <a:picLocks noChangeAspect="1"/>
          </p:cNvPicPr>
          <p:nvPr/>
        </p:nvPicPr>
        <p:blipFill>
          <a:blip r:embed="rId2"/>
          <a:stretch>
            <a:fillRect/>
          </a:stretch>
        </p:blipFill>
        <p:spPr>
          <a:xfrm>
            <a:off x="1066800" y="3187313"/>
            <a:ext cx="6229350" cy="2505075"/>
          </a:xfrm>
          <a:prstGeom prst="rect">
            <a:avLst/>
          </a:prstGeom>
        </p:spPr>
      </p:pic>
    </p:spTree>
    <p:extLst>
      <p:ext uri="{BB962C8B-B14F-4D97-AF65-F5344CB8AC3E}">
        <p14:creationId xmlns:p14="http://schemas.microsoft.com/office/powerpoint/2010/main" val="224409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66800" y="1518901"/>
            <a:ext cx="3147015" cy="646331"/>
          </a:xfrm>
          <a:prstGeom prst="rect">
            <a:avLst/>
          </a:prstGeom>
        </p:spPr>
        <p:txBody>
          <a:bodyPr wrap="none">
            <a:spAutoFit/>
          </a:bodyPr>
          <a:lstStyle/>
          <a:p>
            <a:r>
              <a:rPr lang="en-US" altLang="zh-CN" dirty="0"/>
              <a:t>(3)</a:t>
            </a:r>
            <a:r>
              <a:rPr lang="zh-CN" altLang="en-US" dirty="0"/>
              <a:t>系统调用的</a:t>
            </a:r>
            <a:r>
              <a:rPr lang="zh-CN" altLang="en-US" dirty="0" smtClean="0"/>
              <a:t>时间     </a:t>
            </a:r>
            <a:r>
              <a:rPr lang="en-US" altLang="zh-CN" dirty="0"/>
              <a:t>-t/-</a:t>
            </a:r>
            <a:r>
              <a:rPr lang="en-US" altLang="zh-CN" dirty="0" err="1"/>
              <a:t>tt</a:t>
            </a:r>
            <a:r>
              <a:rPr lang="en-US" altLang="zh-CN" dirty="0"/>
              <a:t>/-</a:t>
            </a:r>
            <a:r>
              <a:rPr lang="en-US" altLang="zh-CN" dirty="0" err="1"/>
              <a:t>ttt</a:t>
            </a:r>
            <a:endParaRPr lang="en-US" altLang="zh-CN" dirty="0"/>
          </a:p>
          <a:p>
            <a:endParaRPr lang="zh-CN" altLang="en-US" dirty="0"/>
          </a:p>
        </p:txBody>
      </p:sp>
      <p:sp>
        <p:nvSpPr>
          <p:cNvPr id="6" name="矩形 5"/>
          <p:cNvSpPr/>
          <p:nvPr/>
        </p:nvSpPr>
        <p:spPr>
          <a:xfrm>
            <a:off x="1066800" y="1888233"/>
            <a:ext cx="6096000" cy="369332"/>
          </a:xfrm>
          <a:prstGeom prst="rect">
            <a:avLst/>
          </a:prstGeom>
        </p:spPr>
        <p:txBody>
          <a:bodyPr>
            <a:spAutoFit/>
          </a:bodyPr>
          <a:lstStyle/>
          <a:p>
            <a:r>
              <a:rPr lang="en-US" altLang="zh-CN" dirty="0" smtClean="0"/>
              <a:t>-</a:t>
            </a:r>
            <a:r>
              <a:rPr lang="en-US" altLang="zh-CN" dirty="0"/>
              <a:t>t </a:t>
            </a:r>
            <a:r>
              <a:rPr lang="zh-CN" altLang="en-US" dirty="0"/>
              <a:t>精确到秒</a:t>
            </a:r>
          </a:p>
        </p:txBody>
      </p:sp>
      <p:pic>
        <p:nvPicPr>
          <p:cNvPr id="7" name="图片 6"/>
          <p:cNvPicPr>
            <a:picLocks noChangeAspect="1"/>
          </p:cNvPicPr>
          <p:nvPr/>
        </p:nvPicPr>
        <p:blipFill>
          <a:blip r:embed="rId2"/>
          <a:stretch>
            <a:fillRect/>
          </a:stretch>
        </p:blipFill>
        <p:spPr>
          <a:xfrm>
            <a:off x="1066800" y="2210387"/>
            <a:ext cx="3295650" cy="314325"/>
          </a:xfrm>
          <a:prstGeom prst="rect">
            <a:avLst/>
          </a:prstGeom>
        </p:spPr>
      </p:pic>
      <p:pic>
        <p:nvPicPr>
          <p:cNvPr id="8" name="图片 7"/>
          <p:cNvPicPr>
            <a:picLocks noChangeAspect="1"/>
          </p:cNvPicPr>
          <p:nvPr/>
        </p:nvPicPr>
        <p:blipFill>
          <a:blip r:embed="rId3"/>
          <a:stretch>
            <a:fillRect/>
          </a:stretch>
        </p:blipFill>
        <p:spPr>
          <a:xfrm>
            <a:off x="1066800" y="2626897"/>
            <a:ext cx="7715250" cy="1562100"/>
          </a:xfrm>
          <a:prstGeom prst="rect">
            <a:avLst/>
          </a:prstGeom>
        </p:spPr>
      </p:pic>
      <p:sp>
        <p:nvSpPr>
          <p:cNvPr id="9" name="矩形 8"/>
          <p:cNvSpPr/>
          <p:nvPr/>
        </p:nvSpPr>
        <p:spPr>
          <a:xfrm>
            <a:off x="968054" y="4291182"/>
            <a:ext cx="1672253" cy="369332"/>
          </a:xfrm>
          <a:prstGeom prst="rect">
            <a:avLst/>
          </a:prstGeom>
        </p:spPr>
        <p:txBody>
          <a:bodyPr wrap="none">
            <a:spAutoFit/>
          </a:bodyPr>
          <a:lstStyle/>
          <a:p>
            <a:r>
              <a:rPr lang="en-US" altLang="zh-CN" dirty="0"/>
              <a:t>-</a:t>
            </a:r>
            <a:r>
              <a:rPr lang="en-US" altLang="zh-CN" dirty="0" err="1"/>
              <a:t>tt</a:t>
            </a:r>
            <a:r>
              <a:rPr lang="en-US" altLang="zh-CN" dirty="0"/>
              <a:t>  </a:t>
            </a:r>
            <a:r>
              <a:rPr lang="zh-CN" altLang="en-US" dirty="0"/>
              <a:t>精确到微秒</a:t>
            </a:r>
          </a:p>
        </p:txBody>
      </p:sp>
      <p:pic>
        <p:nvPicPr>
          <p:cNvPr id="10" name="图片 9"/>
          <p:cNvPicPr>
            <a:picLocks noChangeAspect="1"/>
          </p:cNvPicPr>
          <p:nvPr/>
        </p:nvPicPr>
        <p:blipFill>
          <a:blip r:embed="rId4"/>
          <a:stretch>
            <a:fillRect/>
          </a:stretch>
        </p:blipFill>
        <p:spPr>
          <a:xfrm>
            <a:off x="1066800" y="4660514"/>
            <a:ext cx="3352800" cy="295275"/>
          </a:xfrm>
          <a:prstGeom prst="rect">
            <a:avLst/>
          </a:prstGeom>
        </p:spPr>
      </p:pic>
      <p:pic>
        <p:nvPicPr>
          <p:cNvPr id="11" name="图片 10"/>
          <p:cNvPicPr>
            <a:picLocks noChangeAspect="1"/>
          </p:cNvPicPr>
          <p:nvPr/>
        </p:nvPicPr>
        <p:blipFill>
          <a:blip r:embed="rId5"/>
          <a:stretch>
            <a:fillRect/>
          </a:stretch>
        </p:blipFill>
        <p:spPr>
          <a:xfrm>
            <a:off x="1066800" y="5029846"/>
            <a:ext cx="7810500" cy="1457325"/>
          </a:xfrm>
          <a:prstGeom prst="rect">
            <a:avLst/>
          </a:prstGeom>
        </p:spPr>
      </p:pic>
    </p:spTree>
    <p:extLst>
      <p:ext uri="{BB962C8B-B14F-4D97-AF65-F5344CB8AC3E}">
        <p14:creationId xmlns:p14="http://schemas.microsoft.com/office/powerpoint/2010/main" val="304956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66800" y="1439388"/>
            <a:ext cx="2082621" cy="369332"/>
          </a:xfrm>
          <a:prstGeom prst="rect">
            <a:avLst/>
          </a:prstGeom>
        </p:spPr>
        <p:txBody>
          <a:bodyPr wrap="none">
            <a:spAutoFit/>
          </a:bodyPr>
          <a:lstStyle/>
          <a:p>
            <a:r>
              <a:rPr lang="en-US" altLang="zh-CN" dirty="0" smtClean="0"/>
              <a:t>(4)</a:t>
            </a:r>
            <a:r>
              <a:rPr lang="zh-CN" altLang="en-US" dirty="0"/>
              <a:t>追踪现有的进程</a:t>
            </a:r>
          </a:p>
        </p:txBody>
      </p:sp>
      <p:sp>
        <p:nvSpPr>
          <p:cNvPr id="6" name="矩形 5"/>
          <p:cNvSpPr/>
          <p:nvPr/>
        </p:nvSpPr>
        <p:spPr>
          <a:xfrm>
            <a:off x="1066800" y="1733587"/>
            <a:ext cx="761747" cy="369332"/>
          </a:xfrm>
          <a:prstGeom prst="rect">
            <a:avLst/>
          </a:prstGeom>
        </p:spPr>
        <p:txBody>
          <a:bodyPr wrap="none">
            <a:spAutoFit/>
          </a:bodyPr>
          <a:lstStyle/>
          <a:p>
            <a:r>
              <a:rPr lang="en-US" altLang="zh-CN" dirty="0"/>
              <a:t>-p </a:t>
            </a:r>
            <a:r>
              <a:rPr lang="en-US" altLang="zh-CN" dirty="0" err="1"/>
              <a:t>pid</a:t>
            </a:r>
            <a:endParaRPr lang="zh-CN" altLang="en-US" dirty="0"/>
          </a:p>
        </p:txBody>
      </p:sp>
      <p:pic>
        <p:nvPicPr>
          <p:cNvPr id="8" name="图片 7"/>
          <p:cNvPicPr>
            <a:picLocks noChangeAspect="1"/>
          </p:cNvPicPr>
          <p:nvPr/>
        </p:nvPicPr>
        <p:blipFill>
          <a:blip r:embed="rId2"/>
          <a:stretch>
            <a:fillRect/>
          </a:stretch>
        </p:blipFill>
        <p:spPr>
          <a:xfrm>
            <a:off x="1066800" y="2568313"/>
            <a:ext cx="8258175" cy="3248025"/>
          </a:xfrm>
          <a:prstGeom prst="rect">
            <a:avLst/>
          </a:prstGeom>
        </p:spPr>
      </p:pic>
    </p:spTree>
    <p:extLst>
      <p:ext uri="{BB962C8B-B14F-4D97-AF65-F5344CB8AC3E}">
        <p14:creationId xmlns:p14="http://schemas.microsoft.com/office/powerpoint/2010/main" val="90276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ltrace</a:t>
            </a:r>
            <a:endParaRPr lang="zh-CN" altLang="en-US" dirty="0"/>
          </a:p>
        </p:txBody>
      </p:sp>
      <p:sp>
        <p:nvSpPr>
          <p:cNvPr id="4" name="矩形 3"/>
          <p:cNvSpPr/>
          <p:nvPr/>
        </p:nvSpPr>
        <p:spPr>
          <a:xfrm>
            <a:off x="1066800" y="1608729"/>
            <a:ext cx="8534400" cy="646331"/>
          </a:xfrm>
          <a:prstGeom prst="rect">
            <a:avLst/>
          </a:prstGeom>
        </p:spPr>
        <p:txBody>
          <a:bodyPr wrap="square">
            <a:spAutoFit/>
          </a:bodyPr>
          <a:lstStyle/>
          <a:p>
            <a:r>
              <a:rPr lang="en-US" altLang="zh-CN" dirty="0" err="1" smtClean="0"/>
              <a:t>strace</a:t>
            </a:r>
            <a:r>
              <a:rPr lang="zh-CN" altLang="en-US" dirty="0" smtClean="0"/>
              <a:t>是</a:t>
            </a:r>
            <a:r>
              <a:rPr lang="zh-CN" altLang="en-US" dirty="0"/>
              <a:t>跟踪程序的每个系统</a:t>
            </a:r>
            <a:r>
              <a:rPr lang="zh-CN" altLang="en-US" dirty="0" smtClean="0"/>
              <a:t>调用，而</a:t>
            </a:r>
            <a:r>
              <a:rPr lang="en-US" altLang="zh-CN" dirty="0" err="1" smtClean="0"/>
              <a:t>ltrace</a:t>
            </a:r>
            <a:r>
              <a:rPr lang="zh-CN" altLang="en-US" dirty="0"/>
              <a:t>能够跟踪进程的库函数调用</a:t>
            </a:r>
            <a:r>
              <a:rPr lang="en-US" altLang="zh-CN" dirty="0"/>
              <a:t>,</a:t>
            </a:r>
            <a:r>
              <a:rPr lang="zh-CN" altLang="en-US" dirty="0"/>
              <a:t>它会显现出哪个库函数被</a:t>
            </a:r>
            <a:r>
              <a:rPr lang="zh-CN" altLang="en-US" dirty="0" smtClean="0"/>
              <a:t>调用。</a:t>
            </a:r>
            <a:endParaRPr lang="zh-CN" altLang="en-US" dirty="0"/>
          </a:p>
        </p:txBody>
      </p:sp>
      <p:sp>
        <p:nvSpPr>
          <p:cNvPr id="5" name="矩形 4"/>
          <p:cNvSpPr/>
          <p:nvPr/>
        </p:nvSpPr>
        <p:spPr>
          <a:xfrm>
            <a:off x="1066800" y="2338898"/>
            <a:ext cx="3454792" cy="369332"/>
          </a:xfrm>
          <a:prstGeom prst="rect">
            <a:avLst/>
          </a:prstGeom>
        </p:spPr>
        <p:txBody>
          <a:bodyPr wrap="none">
            <a:spAutoFit/>
          </a:bodyPr>
          <a:lstStyle/>
          <a:p>
            <a:r>
              <a:rPr lang="zh-CN" altLang="en-US" dirty="0"/>
              <a:t>下面是一个</a:t>
            </a:r>
            <a:r>
              <a:rPr lang="en-US" altLang="zh-CN" dirty="0" err="1"/>
              <a:t>ltrace</a:t>
            </a:r>
            <a:r>
              <a:rPr lang="zh-CN" altLang="en-US" dirty="0"/>
              <a:t>与</a:t>
            </a:r>
            <a:r>
              <a:rPr lang="en-US" altLang="zh-CN" dirty="0" err="1"/>
              <a:t>strace</a:t>
            </a:r>
            <a:r>
              <a:rPr lang="zh-CN" altLang="en-US" dirty="0"/>
              <a:t>的对比</a:t>
            </a:r>
          </a:p>
        </p:txBody>
      </p:sp>
      <p:sp>
        <p:nvSpPr>
          <p:cNvPr id="6" name="矩形 5"/>
          <p:cNvSpPr/>
          <p:nvPr/>
        </p:nvSpPr>
        <p:spPr>
          <a:xfrm>
            <a:off x="1066800" y="2952128"/>
            <a:ext cx="6096000" cy="3139321"/>
          </a:xfrm>
          <a:prstGeom prst="rect">
            <a:avLst/>
          </a:prstGeom>
        </p:spPr>
        <p:txBody>
          <a:bodyPr>
            <a:spAutoFit/>
          </a:bodyPr>
          <a:lstStyle/>
          <a:p>
            <a:r>
              <a:rPr lang="zh-CN" altLang="en-US" dirty="0"/>
              <a:t>我们用输出</a:t>
            </a:r>
            <a:r>
              <a:rPr lang="en-US" altLang="zh-CN" dirty="0"/>
              <a:t>hello world</a:t>
            </a:r>
            <a:r>
              <a:rPr lang="zh-CN" altLang="en-US" dirty="0"/>
              <a:t>的程序做如下测试</a:t>
            </a:r>
            <a:r>
              <a:rPr lang="en-US" altLang="zh-CN" dirty="0" smtClean="0"/>
              <a:t>:</a:t>
            </a:r>
          </a:p>
          <a:p>
            <a:endParaRPr lang="en-US" altLang="zh-CN" dirty="0"/>
          </a:p>
          <a:p>
            <a:r>
              <a:rPr lang="en-US" altLang="zh-CN" dirty="0"/>
              <a:t>#include &lt;</a:t>
            </a:r>
            <a:r>
              <a:rPr lang="en-US" altLang="zh-CN" dirty="0" err="1"/>
              <a:t>stdio.h</a:t>
            </a:r>
            <a:r>
              <a:rPr lang="en-US" altLang="zh-CN" dirty="0"/>
              <a:t>&gt;</a:t>
            </a:r>
          </a:p>
          <a:p>
            <a:r>
              <a:rPr lang="en-US" altLang="zh-CN" dirty="0" err="1"/>
              <a:t>i</a:t>
            </a:r>
            <a:r>
              <a:rPr lang="en-US" altLang="zh-CN" dirty="0" err="1" smtClean="0"/>
              <a:t>nt</a:t>
            </a:r>
            <a:r>
              <a:rPr lang="en-US" altLang="zh-CN" dirty="0" smtClean="0"/>
              <a:t> main </a:t>
            </a:r>
            <a:r>
              <a:rPr lang="en-US" altLang="zh-CN" dirty="0"/>
              <a:t>()</a:t>
            </a:r>
          </a:p>
          <a:p>
            <a:r>
              <a:rPr lang="en-US" altLang="zh-CN" dirty="0"/>
              <a:t>{</a:t>
            </a:r>
          </a:p>
          <a:p>
            <a:r>
              <a:rPr lang="en-US" altLang="zh-CN" dirty="0"/>
              <a:t>        </a:t>
            </a:r>
            <a:r>
              <a:rPr lang="en-US" altLang="zh-CN" dirty="0" err="1"/>
              <a:t>printf</a:t>
            </a:r>
            <a:r>
              <a:rPr lang="en-US" altLang="zh-CN" dirty="0"/>
              <a:t>("Hello world!\n");</a:t>
            </a:r>
          </a:p>
          <a:p>
            <a:r>
              <a:rPr lang="en-US" altLang="zh-CN" dirty="0"/>
              <a:t>        return 0;</a:t>
            </a:r>
          </a:p>
          <a:p>
            <a:r>
              <a:rPr lang="en-US" altLang="zh-CN" dirty="0" smtClean="0"/>
              <a:t>}</a:t>
            </a:r>
          </a:p>
          <a:p>
            <a:endParaRPr lang="en-US" altLang="zh-CN" dirty="0"/>
          </a:p>
          <a:p>
            <a:endParaRPr lang="en-US" altLang="zh-CN" dirty="0"/>
          </a:p>
          <a:p>
            <a:r>
              <a:rPr lang="en-US" altLang="zh-CN" dirty="0" err="1"/>
              <a:t>gcc</a:t>
            </a:r>
            <a:r>
              <a:rPr lang="en-US" altLang="zh-CN" dirty="0"/>
              <a:t> </a:t>
            </a:r>
            <a:r>
              <a:rPr lang="en-US" altLang="zh-CN" dirty="0" err="1"/>
              <a:t>hello.c</a:t>
            </a:r>
            <a:r>
              <a:rPr lang="en-US" altLang="zh-CN" dirty="0"/>
              <a:t> -o hello</a:t>
            </a:r>
            <a:endParaRPr lang="zh-CN" altLang="en-US" dirty="0"/>
          </a:p>
        </p:txBody>
      </p:sp>
    </p:spTree>
    <p:extLst>
      <p:ext uri="{BB962C8B-B14F-4D97-AF65-F5344CB8AC3E}">
        <p14:creationId xmlns:p14="http://schemas.microsoft.com/office/powerpoint/2010/main" val="289148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496216"/>
            <a:ext cx="2980303" cy="646331"/>
          </a:xfrm>
          <a:prstGeom prst="rect">
            <a:avLst/>
          </a:prstGeom>
        </p:spPr>
        <p:txBody>
          <a:bodyPr wrap="none">
            <a:spAutoFit/>
          </a:bodyPr>
          <a:lstStyle/>
          <a:p>
            <a:r>
              <a:rPr lang="zh-CN" altLang="en-US" dirty="0"/>
              <a:t>用</a:t>
            </a:r>
            <a:r>
              <a:rPr lang="en-US" altLang="zh-CN" dirty="0" err="1"/>
              <a:t>ltrace</a:t>
            </a:r>
            <a:r>
              <a:rPr lang="zh-CN" altLang="en-US" dirty="0"/>
              <a:t>跟踪</a:t>
            </a:r>
            <a:r>
              <a:rPr lang="en-US" altLang="zh-CN" dirty="0"/>
              <a:t>hello</a:t>
            </a:r>
            <a:r>
              <a:rPr lang="zh-CN" altLang="en-US" dirty="0"/>
              <a:t>程序</a:t>
            </a:r>
            <a:r>
              <a:rPr lang="en-US" altLang="zh-CN" dirty="0"/>
              <a:t>,</a:t>
            </a:r>
            <a:r>
              <a:rPr lang="zh-CN" altLang="en-US" dirty="0"/>
              <a:t>如下</a:t>
            </a:r>
            <a:r>
              <a:rPr lang="en-US" altLang="zh-CN" dirty="0" smtClean="0"/>
              <a:t>:</a:t>
            </a:r>
            <a:endParaRPr lang="en-US" altLang="zh-CN" dirty="0"/>
          </a:p>
          <a:p>
            <a:r>
              <a:rPr lang="en-US" altLang="zh-CN" dirty="0" err="1"/>
              <a:t>ltrace</a:t>
            </a:r>
            <a:r>
              <a:rPr lang="en-US" altLang="zh-CN" dirty="0"/>
              <a:t> ./hello</a:t>
            </a:r>
          </a:p>
        </p:txBody>
      </p:sp>
      <p:pic>
        <p:nvPicPr>
          <p:cNvPr id="5" name="图片 4"/>
          <p:cNvPicPr>
            <a:picLocks noChangeAspect="1"/>
          </p:cNvPicPr>
          <p:nvPr/>
        </p:nvPicPr>
        <p:blipFill>
          <a:blip r:embed="rId2"/>
          <a:stretch>
            <a:fillRect/>
          </a:stretch>
        </p:blipFill>
        <p:spPr>
          <a:xfrm>
            <a:off x="1066800" y="2525525"/>
            <a:ext cx="6391275" cy="1304925"/>
          </a:xfrm>
          <a:prstGeom prst="rect">
            <a:avLst/>
          </a:prstGeom>
        </p:spPr>
      </p:pic>
      <p:sp>
        <p:nvSpPr>
          <p:cNvPr id="6" name="矩形 5"/>
          <p:cNvSpPr/>
          <p:nvPr/>
        </p:nvSpPr>
        <p:spPr>
          <a:xfrm>
            <a:off x="1066800" y="4504167"/>
            <a:ext cx="4826962" cy="369332"/>
          </a:xfrm>
          <a:prstGeom prst="rect">
            <a:avLst/>
          </a:prstGeom>
        </p:spPr>
        <p:txBody>
          <a:bodyPr wrap="none">
            <a:spAutoFit/>
          </a:bodyPr>
          <a:lstStyle/>
          <a:p>
            <a:r>
              <a:rPr lang="zh-CN" altLang="en-US" dirty="0"/>
              <a:t>注</a:t>
            </a:r>
            <a:r>
              <a:rPr lang="en-US" altLang="zh-CN" dirty="0"/>
              <a:t>:</a:t>
            </a:r>
            <a:r>
              <a:rPr lang="zh-CN" altLang="en-US" dirty="0"/>
              <a:t>我们看到程序调用了</a:t>
            </a:r>
            <a:r>
              <a:rPr lang="en-US" altLang="zh-CN" dirty="0"/>
              <a:t>puts();</a:t>
            </a:r>
            <a:r>
              <a:rPr lang="zh-CN" altLang="en-US" dirty="0"/>
              <a:t>库函数做了输出</a:t>
            </a:r>
          </a:p>
        </p:txBody>
      </p:sp>
    </p:spTree>
    <p:extLst>
      <p:ext uri="{BB962C8B-B14F-4D97-AF65-F5344CB8AC3E}">
        <p14:creationId xmlns:p14="http://schemas.microsoft.com/office/powerpoint/2010/main" val="2563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04047" y="1608729"/>
            <a:ext cx="6096000" cy="646331"/>
          </a:xfrm>
          <a:prstGeom prst="rect">
            <a:avLst/>
          </a:prstGeom>
        </p:spPr>
        <p:txBody>
          <a:bodyPr>
            <a:spAutoFit/>
          </a:bodyPr>
          <a:lstStyle/>
          <a:p>
            <a:r>
              <a:rPr lang="zh-CN" altLang="en-US" dirty="0"/>
              <a:t>用</a:t>
            </a:r>
            <a:r>
              <a:rPr lang="en-US" altLang="zh-CN" dirty="0" err="1"/>
              <a:t>strace</a:t>
            </a:r>
            <a:r>
              <a:rPr lang="zh-CN" altLang="en-US" dirty="0"/>
              <a:t>跟踪</a:t>
            </a:r>
            <a:r>
              <a:rPr lang="en-US" altLang="zh-CN" dirty="0"/>
              <a:t>hello</a:t>
            </a:r>
            <a:r>
              <a:rPr lang="zh-CN" altLang="en-US" dirty="0"/>
              <a:t>程序</a:t>
            </a:r>
            <a:r>
              <a:rPr lang="en-US" altLang="zh-CN" dirty="0"/>
              <a:t>,</a:t>
            </a:r>
            <a:r>
              <a:rPr lang="zh-CN" altLang="en-US" dirty="0"/>
              <a:t>如下</a:t>
            </a:r>
            <a:r>
              <a:rPr lang="en-US" altLang="zh-CN" dirty="0"/>
              <a:t>:</a:t>
            </a:r>
          </a:p>
          <a:p>
            <a:r>
              <a:rPr lang="en-US" altLang="zh-CN" dirty="0" err="1"/>
              <a:t>strace</a:t>
            </a:r>
            <a:r>
              <a:rPr lang="en-US" altLang="zh-CN" dirty="0"/>
              <a:t> ./hello</a:t>
            </a:r>
            <a:endParaRPr lang="zh-CN" altLang="en-US" dirty="0"/>
          </a:p>
        </p:txBody>
      </p:sp>
      <p:pic>
        <p:nvPicPr>
          <p:cNvPr id="5" name="图片 4"/>
          <p:cNvPicPr>
            <a:picLocks noChangeAspect="1"/>
          </p:cNvPicPr>
          <p:nvPr/>
        </p:nvPicPr>
        <p:blipFill>
          <a:blip r:embed="rId2"/>
          <a:stretch>
            <a:fillRect/>
          </a:stretch>
        </p:blipFill>
        <p:spPr>
          <a:xfrm>
            <a:off x="1066800" y="2255060"/>
            <a:ext cx="5597058" cy="3669121"/>
          </a:xfrm>
          <a:prstGeom prst="rect">
            <a:avLst/>
          </a:prstGeom>
        </p:spPr>
      </p:pic>
      <p:sp>
        <p:nvSpPr>
          <p:cNvPr id="6" name="矩形 5"/>
          <p:cNvSpPr/>
          <p:nvPr/>
        </p:nvSpPr>
        <p:spPr>
          <a:xfrm>
            <a:off x="1066800" y="6010400"/>
            <a:ext cx="9735671" cy="646331"/>
          </a:xfrm>
          <a:prstGeom prst="rect">
            <a:avLst/>
          </a:prstGeom>
        </p:spPr>
        <p:txBody>
          <a:bodyPr wrap="square">
            <a:spAutoFit/>
          </a:bodyPr>
          <a:lstStyle/>
          <a:p>
            <a:r>
              <a:rPr lang="zh-CN" altLang="en-US" dirty="0"/>
              <a:t>注</a:t>
            </a:r>
            <a:r>
              <a:rPr lang="en-US" altLang="zh-CN" dirty="0"/>
              <a:t>:</a:t>
            </a:r>
            <a:r>
              <a:rPr lang="zh-CN" altLang="en-US" dirty="0"/>
              <a:t>我们看到程序调用</a:t>
            </a:r>
            <a:r>
              <a:rPr lang="en-US" altLang="zh-CN" dirty="0"/>
              <a:t>write()</a:t>
            </a:r>
            <a:r>
              <a:rPr lang="zh-CN" altLang="en-US" dirty="0"/>
              <a:t>系统调用做了输出</a:t>
            </a:r>
            <a:r>
              <a:rPr lang="en-US" altLang="zh-CN" dirty="0"/>
              <a:t>,</a:t>
            </a:r>
            <a:r>
              <a:rPr lang="zh-CN" altLang="en-US" dirty="0"/>
              <a:t>同时</a:t>
            </a:r>
            <a:r>
              <a:rPr lang="en-US" altLang="zh-CN" dirty="0" err="1"/>
              <a:t>strace</a:t>
            </a:r>
            <a:r>
              <a:rPr lang="zh-CN" altLang="en-US" dirty="0"/>
              <a:t>还把</a:t>
            </a:r>
            <a:r>
              <a:rPr lang="en-US" altLang="zh-CN" dirty="0"/>
              <a:t>hello</a:t>
            </a:r>
            <a:r>
              <a:rPr lang="zh-CN" altLang="en-US" dirty="0"/>
              <a:t>程序运行时所做的系统调用都打印出来了</a:t>
            </a:r>
            <a:r>
              <a:rPr lang="en-US" altLang="zh-CN" dirty="0"/>
              <a:t>.</a:t>
            </a:r>
            <a:endParaRPr lang="zh-CN" altLang="en-US" dirty="0"/>
          </a:p>
        </p:txBody>
      </p:sp>
    </p:spTree>
    <p:extLst>
      <p:ext uri="{BB962C8B-B14F-4D97-AF65-F5344CB8AC3E}">
        <p14:creationId xmlns:p14="http://schemas.microsoft.com/office/powerpoint/2010/main" val="191148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Gprof</a:t>
            </a:r>
            <a:r>
              <a:rPr lang="zh-CN" altLang="en-US" dirty="0"/>
              <a:t>工具介绍</a:t>
            </a:r>
          </a:p>
        </p:txBody>
      </p:sp>
      <p:sp>
        <p:nvSpPr>
          <p:cNvPr id="3" name="内容占位符 2"/>
          <p:cNvSpPr>
            <a:spLocks noGrp="1"/>
          </p:cNvSpPr>
          <p:nvPr>
            <p:ph idx="1"/>
          </p:nvPr>
        </p:nvSpPr>
        <p:spPr/>
        <p:txBody>
          <a:bodyPr/>
          <a:lstStyle/>
          <a:p>
            <a:r>
              <a:rPr lang="en-US" altLang="zh-CN" dirty="0" err="1"/>
              <a:t>gprof</a:t>
            </a:r>
            <a:r>
              <a:rPr lang="zh-CN" altLang="en-US" dirty="0"/>
              <a:t>是一个</a:t>
            </a:r>
            <a:r>
              <a:rPr lang="zh-CN" altLang="en-US" dirty="0" smtClean="0"/>
              <a:t>用于输出程序</a:t>
            </a:r>
            <a:r>
              <a:rPr lang="zh-CN" altLang="en-US" dirty="0"/>
              <a:t>的函数调用次数和函数消耗时间的工具</a:t>
            </a:r>
            <a:r>
              <a:rPr lang="zh-CN" altLang="en-US" dirty="0" smtClean="0"/>
              <a:t>。</a:t>
            </a:r>
            <a:endParaRPr lang="en-US" altLang="zh-CN" dirty="0" smtClean="0"/>
          </a:p>
          <a:p>
            <a:endParaRPr lang="en-US" altLang="zh-CN" dirty="0" smtClean="0"/>
          </a:p>
          <a:p>
            <a:r>
              <a:rPr lang="en-US" altLang="zh-CN" dirty="0" err="1"/>
              <a:t>gprof</a:t>
            </a:r>
            <a:r>
              <a:rPr lang="zh-CN" altLang="en-US" dirty="0"/>
              <a:t>采用两种方法来收集程序的统计信息</a:t>
            </a:r>
            <a:r>
              <a:rPr lang="zh-CN" altLang="en-US" dirty="0" smtClean="0"/>
              <a:t>：</a:t>
            </a:r>
            <a:endParaRPr lang="en-US" altLang="zh-CN" dirty="0" smtClean="0"/>
          </a:p>
          <a:p>
            <a:pPr marL="0" indent="0">
              <a:buNone/>
            </a:pPr>
            <a:r>
              <a:rPr lang="en-US" altLang="zh-CN" dirty="0" smtClean="0"/>
              <a:t>(1)</a:t>
            </a:r>
            <a:r>
              <a:rPr lang="zh-CN" altLang="en-US" dirty="0" smtClean="0"/>
              <a:t>函数</a:t>
            </a:r>
            <a:r>
              <a:rPr lang="zh-CN" altLang="en-US" dirty="0"/>
              <a:t>调用次数：使用检测方法，在编译过程中在函数入口处插入计数器用于收集每个函数的被调用情况和被调用次数；</a:t>
            </a:r>
          </a:p>
          <a:p>
            <a:pPr marL="0" indent="0">
              <a:buNone/>
            </a:pPr>
            <a:r>
              <a:rPr lang="en-US" altLang="zh-CN" dirty="0" smtClean="0"/>
              <a:t>(2)</a:t>
            </a:r>
            <a:r>
              <a:rPr lang="zh-CN" altLang="en-US" dirty="0" smtClean="0"/>
              <a:t>函数</a:t>
            </a:r>
            <a:r>
              <a:rPr lang="zh-CN" altLang="en-US" dirty="0"/>
              <a:t>消耗时间：使用采样方法，在运行时按一定间隔去检查程序计数器并在分析时找出程序计数器对应的函数来统计函数占用的时间。</a:t>
            </a:r>
          </a:p>
          <a:p>
            <a:endParaRPr lang="zh-CN" altLang="en-US" dirty="0"/>
          </a:p>
        </p:txBody>
      </p:sp>
    </p:spTree>
    <p:extLst>
      <p:ext uri="{BB962C8B-B14F-4D97-AF65-F5344CB8AC3E}">
        <p14:creationId xmlns:p14="http://schemas.microsoft.com/office/powerpoint/2010/main" val="36532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Valgrind</a:t>
            </a:r>
            <a:endParaRPr lang="zh-CN" altLang="en-US" dirty="0"/>
          </a:p>
        </p:txBody>
      </p:sp>
      <p:sp>
        <p:nvSpPr>
          <p:cNvPr id="4" name="文本框 3"/>
          <p:cNvSpPr txBox="1"/>
          <p:nvPr/>
        </p:nvSpPr>
        <p:spPr>
          <a:xfrm>
            <a:off x="1066800" y="1407381"/>
            <a:ext cx="1107996" cy="369332"/>
          </a:xfrm>
          <a:prstGeom prst="rect">
            <a:avLst/>
          </a:prstGeom>
          <a:noFill/>
        </p:spPr>
        <p:txBody>
          <a:bodyPr wrap="none" rtlCol="0">
            <a:spAutoFit/>
          </a:bodyPr>
          <a:lstStyle/>
          <a:p>
            <a:r>
              <a:rPr lang="zh-CN" altLang="en-US" dirty="0"/>
              <a:t>体系结构</a:t>
            </a:r>
          </a:p>
        </p:txBody>
      </p:sp>
      <p:sp>
        <p:nvSpPr>
          <p:cNvPr id="5" name="矩形 4"/>
          <p:cNvSpPr/>
          <p:nvPr/>
        </p:nvSpPr>
        <p:spPr>
          <a:xfrm>
            <a:off x="1066800" y="1776713"/>
            <a:ext cx="8696077" cy="1754326"/>
          </a:xfrm>
          <a:prstGeom prst="rect">
            <a:avLst/>
          </a:prstGeom>
        </p:spPr>
        <p:txBody>
          <a:bodyPr wrap="square">
            <a:spAutoFit/>
          </a:bodyPr>
          <a:lstStyle/>
          <a:p>
            <a:pPr marL="285750" indent="-285750">
              <a:buFont typeface="Arial" panose="020B0604020202020204" pitchFamily="34" charset="0"/>
              <a:buChar char="•"/>
            </a:pPr>
            <a:r>
              <a:rPr lang="en-US" altLang="zh-CN" dirty="0" err="1"/>
              <a:t>Valgrind</a:t>
            </a:r>
            <a:r>
              <a:rPr lang="zh-CN" altLang="en-US" dirty="0"/>
              <a:t>是一套</a:t>
            </a:r>
            <a:r>
              <a:rPr lang="en-US" altLang="zh-CN" dirty="0"/>
              <a:t>Linux</a:t>
            </a:r>
            <a:r>
              <a:rPr lang="zh-CN" altLang="en-US" dirty="0"/>
              <a:t>下，</a:t>
            </a:r>
            <a:r>
              <a:rPr lang="zh-CN" altLang="en-US" dirty="0" smtClean="0"/>
              <a:t>开源的</a:t>
            </a:r>
            <a:r>
              <a:rPr lang="zh-CN" altLang="en-US" dirty="0"/>
              <a:t>仿真调试工具的集合</a:t>
            </a:r>
            <a:r>
              <a:rPr lang="zh-CN" altLang="en-US" dirty="0" smtClean="0"/>
              <a:t>。</a:t>
            </a:r>
            <a:endParaRPr lang="en-US" altLang="zh-CN" dirty="0"/>
          </a:p>
          <a:p>
            <a:pPr marL="285750" indent="-285750">
              <a:buFont typeface="Arial" panose="020B0604020202020204" pitchFamily="34" charset="0"/>
              <a:buChar char="•"/>
            </a:pPr>
            <a:r>
              <a:rPr lang="en-US" altLang="zh-CN" dirty="0" err="1" smtClean="0"/>
              <a:t>Valgrind</a:t>
            </a:r>
            <a:r>
              <a:rPr lang="zh-CN" altLang="en-US" dirty="0"/>
              <a:t>由内核（</a:t>
            </a:r>
            <a:r>
              <a:rPr lang="en-US" altLang="zh-CN" dirty="0"/>
              <a:t>core</a:t>
            </a:r>
            <a:r>
              <a:rPr lang="zh-CN" altLang="en-US" dirty="0"/>
              <a:t>）以及基于内核的其他调试工具组成</a:t>
            </a:r>
            <a:r>
              <a:rPr lang="zh-CN" altLang="en-US" dirty="0" smtClean="0"/>
              <a:t>。</a:t>
            </a:r>
            <a:endParaRPr lang="en-US" altLang="zh-CN" dirty="0"/>
          </a:p>
          <a:p>
            <a:pPr marL="285750" indent="-285750">
              <a:buFont typeface="Arial" panose="020B0604020202020204" pitchFamily="34" charset="0"/>
              <a:buChar char="•"/>
            </a:pPr>
            <a:r>
              <a:rPr lang="zh-CN" altLang="en-US" dirty="0" smtClean="0"/>
              <a:t>内核</a:t>
            </a:r>
            <a:r>
              <a:rPr lang="zh-CN" altLang="en-US" dirty="0"/>
              <a:t>类似于一个框架（</a:t>
            </a:r>
            <a:r>
              <a:rPr lang="en-US" altLang="zh-CN" dirty="0"/>
              <a:t>framework</a:t>
            </a:r>
            <a:r>
              <a:rPr lang="zh-CN" altLang="en-US" dirty="0"/>
              <a:t>），它模拟了一个</a:t>
            </a:r>
            <a:r>
              <a:rPr lang="en-US" altLang="zh-CN" dirty="0"/>
              <a:t>CPU</a:t>
            </a:r>
            <a:r>
              <a:rPr lang="zh-CN" altLang="en-US" dirty="0"/>
              <a:t>环境，并提供服务给其他工具；而其他工具则类似于插件 </a:t>
            </a:r>
            <a:r>
              <a:rPr lang="en-US" altLang="zh-CN" dirty="0"/>
              <a:t>(plug-in)</a:t>
            </a:r>
            <a:r>
              <a:rPr lang="zh-CN" altLang="en-US" dirty="0"/>
              <a:t>，利用内核提供的服务完成各种特定的内存调试任务</a:t>
            </a:r>
            <a:r>
              <a:rPr lang="zh-CN" altLang="en-US" dirty="0" smtClean="0"/>
              <a:t>。</a:t>
            </a:r>
            <a:endParaRPr lang="en-US" altLang="zh-CN" dirty="0"/>
          </a:p>
          <a:p>
            <a:pPr marL="285750" indent="-285750">
              <a:buFont typeface="Arial" panose="020B0604020202020204" pitchFamily="34" charset="0"/>
              <a:buChar char="•"/>
            </a:pPr>
            <a:r>
              <a:rPr lang="en-US" altLang="zh-CN" dirty="0" err="1" smtClean="0"/>
              <a:t>Valgrind</a:t>
            </a:r>
            <a:r>
              <a:rPr lang="zh-CN" altLang="en-US" dirty="0"/>
              <a:t>的体系结构如下图所示：</a:t>
            </a:r>
          </a:p>
        </p:txBody>
      </p:sp>
      <p:pic>
        <p:nvPicPr>
          <p:cNvPr id="6" name="图片 5"/>
          <p:cNvPicPr>
            <a:picLocks noChangeAspect="1"/>
          </p:cNvPicPr>
          <p:nvPr/>
        </p:nvPicPr>
        <p:blipFill>
          <a:blip r:embed="rId2"/>
          <a:stretch>
            <a:fillRect/>
          </a:stretch>
        </p:blipFill>
        <p:spPr>
          <a:xfrm>
            <a:off x="1066800" y="3688502"/>
            <a:ext cx="5327746" cy="2822305"/>
          </a:xfrm>
          <a:prstGeom prst="rect">
            <a:avLst/>
          </a:prstGeom>
        </p:spPr>
      </p:pic>
    </p:spTree>
    <p:extLst>
      <p:ext uri="{BB962C8B-B14F-4D97-AF65-F5344CB8AC3E}">
        <p14:creationId xmlns:p14="http://schemas.microsoft.com/office/powerpoint/2010/main" val="206281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Valgrind</a:t>
            </a:r>
            <a:r>
              <a:rPr lang="zh-CN" altLang="en-US" dirty="0"/>
              <a:t>包括如下一些工具</a:t>
            </a:r>
            <a:r>
              <a:rPr lang="zh-CN" altLang="en-US" dirty="0" smtClean="0"/>
              <a:t>：</a:t>
            </a:r>
            <a:endParaRPr lang="zh-CN" altLang="en-US" dirty="0"/>
          </a:p>
        </p:txBody>
      </p:sp>
      <p:sp>
        <p:nvSpPr>
          <p:cNvPr id="5" name="矩形 4"/>
          <p:cNvSpPr/>
          <p:nvPr/>
        </p:nvSpPr>
        <p:spPr>
          <a:xfrm>
            <a:off x="1066800" y="1992024"/>
            <a:ext cx="10058400" cy="3693319"/>
          </a:xfrm>
          <a:prstGeom prst="rect">
            <a:avLst/>
          </a:prstGeom>
        </p:spPr>
        <p:txBody>
          <a:bodyPr wrap="square">
            <a:spAutoFit/>
          </a:bodyPr>
          <a:lstStyle/>
          <a:p>
            <a:pPr marL="285750" indent="-285750">
              <a:buFont typeface="Arial" panose="020B0604020202020204" pitchFamily="34" charset="0"/>
              <a:buChar char="•"/>
            </a:pPr>
            <a:r>
              <a:rPr lang="en-US" altLang="zh-CN" dirty="0" err="1"/>
              <a:t>Memcheck</a:t>
            </a:r>
            <a:r>
              <a:rPr lang="zh-CN" altLang="en-US" dirty="0"/>
              <a:t>。这是</a:t>
            </a:r>
            <a:r>
              <a:rPr lang="en-US" altLang="zh-CN" dirty="0" err="1"/>
              <a:t>valgrind</a:t>
            </a:r>
            <a:r>
              <a:rPr lang="zh-CN" altLang="en-US" dirty="0"/>
              <a:t>应用最广泛的工具，一个重量级的内存检查器，能够发现开发中绝大多数内存错误使用情况，比如：使用未初始化的内存，使用已经释放了的内存，内存访问越界等。这也</a:t>
            </a:r>
            <a:r>
              <a:rPr lang="zh-CN" altLang="en-US" dirty="0" smtClean="0"/>
              <a:t>是将</a:t>
            </a:r>
            <a:r>
              <a:rPr lang="zh-CN" altLang="en-US" dirty="0"/>
              <a:t>重点介绍的部分</a:t>
            </a:r>
            <a:r>
              <a:rPr lang="zh-CN" altLang="en-US"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err="1" smtClean="0"/>
              <a:t>Callgrind</a:t>
            </a:r>
            <a:r>
              <a:rPr lang="zh-CN" altLang="en-US" dirty="0"/>
              <a:t>。它主要用来检查程序中函数调用过程中出现的问题</a:t>
            </a:r>
            <a:r>
              <a:rPr lang="zh-CN" altLang="en-US"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err="1" smtClean="0"/>
              <a:t>Cachegrind</a:t>
            </a:r>
            <a:r>
              <a:rPr lang="zh-CN" altLang="en-US" dirty="0"/>
              <a:t>。它主要用来检查程序中缓存使用出现的问题</a:t>
            </a:r>
            <a:r>
              <a:rPr lang="zh-CN" altLang="en-US"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err="1" smtClean="0"/>
              <a:t>Helgrind</a:t>
            </a:r>
            <a:r>
              <a:rPr lang="zh-CN" altLang="en-US" dirty="0"/>
              <a:t>。它主要用来检查多线程程序中出现的竞争问题</a:t>
            </a:r>
            <a:r>
              <a:rPr lang="zh-CN" altLang="en-US"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Massif</a:t>
            </a:r>
            <a:r>
              <a:rPr lang="zh-CN" altLang="en-US" dirty="0"/>
              <a:t>。它主要用来检查程序中堆栈使用中出现的问题</a:t>
            </a:r>
            <a:r>
              <a:rPr lang="zh-CN" altLang="en-US"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Extension</a:t>
            </a:r>
            <a:r>
              <a:rPr lang="zh-CN" altLang="en-US" dirty="0"/>
              <a:t>。可以利用</a:t>
            </a:r>
            <a:r>
              <a:rPr lang="en-US" altLang="zh-CN" dirty="0"/>
              <a:t>core</a:t>
            </a:r>
            <a:r>
              <a:rPr lang="zh-CN" altLang="en-US" dirty="0"/>
              <a:t>提供的功能，自己编写特定的内存调试工具。</a:t>
            </a:r>
          </a:p>
        </p:txBody>
      </p:sp>
    </p:spTree>
    <p:extLst>
      <p:ext uri="{BB962C8B-B14F-4D97-AF65-F5344CB8AC3E}">
        <p14:creationId xmlns:p14="http://schemas.microsoft.com/office/powerpoint/2010/main" val="24555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Valgrind</a:t>
            </a:r>
            <a:r>
              <a:rPr lang="en-US" altLang="zh-CN" dirty="0"/>
              <a:t> </a:t>
            </a:r>
            <a:r>
              <a:rPr lang="zh-CN" altLang="en-US" dirty="0"/>
              <a:t>使用</a:t>
            </a:r>
          </a:p>
        </p:txBody>
      </p:sp>
      <p:sp>
        <p:nvSpPr>
          <p:cNvPr id="5" name="矩形 4"/>
          <p:cNvSpPr/>
          <p:nvPr/>
        </p:nvSpPr>
        <p:spPr>
          <a:xfrm>
            <a:off x="1066800" y="1502998"/>
            <a:ext cx="2262158" cy="369332"/>
          </a:xfrm>
          <a:prstGeom prst="rect">
            <a:avLst/>
          </a:prstGeom>
        </p:spPr>
        <p:txBody>
          <a:bodyPr wrap="none">
            <a:spAutoFit/>
          </a:bodyPr>
          <a:lstStyle/>
          <a:p>
            <a:r>
              <a:rPr lang="zh-CN" altLang="en-US" dirty="0"/>
              <a:t>第一步：准备好程序</a:t>
            </a:r>
          </a:p>
        </p:txBody>
      </p:sp>
      <p:sp>
        <p:nvSpPr>
          <p:cNvPr id="6" name="矩形 5"/>
          <p:cNvSpPr/>
          <p:nvPr/>
        </p:nvSpPr>
        <p:spPr>
          <a:xfrm>
            <a:off x="1066800" y="1941617"/>
            <a:ext cx="10058400" cy="646331"/>
          </a:xfrm>
          <a:prstGeom prst="rect">
            <a:avLst/>
          </a:prstGeom>
        </p:spPr>
        <p:txBody>
          <a:bodyPr wrap="square">
            <a:spAutoFit/>
          </a:bodyPr>
          <a:lstStyle/>
          <a:p>
            <a:r>
              <a:rPr lang="zh-CN" altLang="en-US" dirty="0"/>
              <a:t>为了使</a:t>
            </a:r>
            <a:r>
              <a:rPr lang="en-US" altLang="zh-CN" dirty="0" err="1"/>
              <a:t>valgrind</a:t>
            </a:r>
            <a:r>
              <a:rPr lang="zh-CN" altLang="en-US" dirty="0"/>
              <a:t>发现的错误更精确，如能够定位到源代码行，建议在编译时加上</a:t>
            </a:r>
            <a:r>
              <a:rPr lang="en-US" altLang="zh-CN" dirty="0"/>
              <a:t>-g</a:t>
            </a:r>
            <a:r>
              <a:rPr lang="zh-CN" altLang="en-US" dirty="0"/>
              <a:t>参数，编译优化选项请选择</a:t>
            </a:r>
            <a:r>
              <a:rPr lang="en-US" altLang="zh-CN" dirty="0" err="1"/>
              <a:t>O0</a:t>
            </a:r>
            <a:r>
              <a:rPr lang="zh-CN" altLang="en-US" dirty="0"/>
              <a:t>，虽然这会降低程序的执行效率。</a:t>
            </a:r>
          </a:p>
        </p:txBody>
      </p:sp>
      <p:sp>
        <p:nvSpPr>
          <p:cNvPr id="7" name="矩形 6"/>
          <p:cNvSpPr/>
          <p:nvPr/>
        </p:nvSpPr>
        <p:spPr>
          <a:xfrm>
            <a:off x="1066800" y="2657235"/>
            <a:ext cx="5160387" cy="369332"/>
          </a:xfrm>
          <a:prstGeom prst="rect">
            <a:avLst/>
          </a:prstGeom>
        </p:spPr>
        <p:txBody>
          <a:bodyPr wrap="none">
            <a:spAutoFit/>
          </a:bodyPr>
          <a:lstStyle/>
          <a:p>
            <a:r>
              <a:rPr lang="zh-CN" altLang="en-US" dirty="0"/>
              <a:t>生成可执行程序 </a:t>
            </a:r>
            <a:r>
              <a:rPr lang="en-US" altLang="zh-CN" dirty="0" err="1"/>
              <a:t>gcc</a:t>
            </a:r>
            <a:r>
              <a:rPr lang="en-US" altLang="zh-CN" dirty="0"/>
              <a:t> –g –</a:t>
            </a:r>
            <a:r>
              <a:rPr lang="en-US" altLang="zh-CN" dirty="0" err="1"/>
              <a:t>O0</a:t>
            </a:r>
            <a:r>
              <a:rPr lang="en-US" altLang="zh-CN" dirty="0"/>
              <a:t> </a:t>
            </a:r>
            <a:r>
              <a:rPr lang="en-US" altLang="zh-CN" dirty="0" err="1"/>
              <a:t>sample.c</a:t>
            </a:r>
            <a:r>
              <a:rPr lang="en-US" altLang="zh-CN" dirty="0"/>
              <a:t> –o sample</a:t>
            </a:r>
            <a:endParaRPr lang="zh-CN" altLang="en-US" dirty="0"/>
          </a:p>
        </p:txBody>
      </p:sp>
      <p:pic>
        <p:nvPicPr>
          <p:cNvPr id="8" name="图片 7"/>
          <p:cNvPicPr>
            <a:picLocks noChangeAspect="1"/>
          </p:cNvPicPr>
          <p:nvPr/>
        </p:nvPicPr>
        <p:blipFill>
          <a:blip r:embed="rId3"/>
          <a:stretch>
            <a:fillRect/>
          </a:stretch>
        </p:blipFill>
        <p:spPr>
          <a:xfrm>
            <a:off x="1066800" y="3305285"/>
            <a:ext cx="5526099" cy="2924755"/>
          </a:xfrm>
          <a:prstGeom prst="rect">
            <a:avLst/>
          </a:prstGeom>
        </p:spPr>
      </p:pic>
    </p:spTree>
    <p:extLst>
      <p:ext uri="{BB962C8B-B14F-4D97-AF65-F5344CB8AC3E}">
        <p14:creationId xmlns:p14="http://schemas.microsoft.com/office/powerpoint/2010/main" val="332458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866691" y="2830663"/>
            <a:ext cx="9955033" cy="2308324"/>
          </a:xfrm>
          <a:prstGeom prst="rect">
            <a:avLst/>
          </a:prstGeom>
        </p:spPr>
        <p:txBody>
          <a:bodyPr wrap="square">
            <a:spAutoFit/>
          </a:bodyPr>
          <a:lstStyle/>
          <a:p>
            <a:r>
              <a:rPr lang="zh-CN" altLang="en-US" dirty="0"/>
              <a:t>利用</a:t>
            </a:r>
            <a:r>
              <a:rPr lang="en-US" altLang="zh-CN" dirty="0" err="1"/>
              <a:t>valgrind</a:t>
            </a:r>
            <a:r>
              <a:rPr lang="zh-CN" altLang="en-US" dirty="0"/>
              <a:t>调试内存问题，不需要重新编译源程序，它的输入就是二进制的可执行程序。调用</a:t>
            </a:r>
            <a:r>
              <a:rPr lang="en-US" altLang="zh-CN" dirty="0" err="1"/>
              <a:t>Valgrind</a:t>
            </a:r>
            <a:r>
              <a:rPr lang="zh-CN" altLang="en-US" dirty="0"/>
              <a:t>的通用格式是：</a:t>
            </a:r>
            <a:r>
              <a:rPr lang="en-US" altLang="zh-CN" dirty="0" err="1"/>
              <a:t>valgrind</a:t>
            </a:r>
            <a:r>
              <a:rPr lang="en-US" altLang="zh-CN" dirty="0"/>
              <a:t> [</a:t>
            </a:r>
            <a:r>
              <a:rPr lang="en-US" altLang="zh-CN" dirty="0" err="1"/>
              <a:t>valgrind</a:t>
            </a:r>
            <a:r>
              <a:rPr lang="en-US" altLang="zh-CN" dirty="0"/>
              <a:t>-options] your-</a:t>
            </a:r>
            <a:r>
              <a:rPr lang="en-US" altLang="zh-CN" dirty="0" err="1"/>
              <a:t>prog</a:t>
            </a:r>
            <a:r>
              <a:rPr lang="en-US" altLang="zh-CN" dirty="0"/>
              <a:t> [your-</a:t>
            </a:r>
            <a:r>
              <a:rPr lang="en-US" altLang="zh-CN" dirty="0" err="1"/>
              <a:t>prog</a:t>
            </a:r>
            <a:r>
              <a:rPr lang="en-US" altLang="zh-CN" dirty="0"/>
              <a:t>-options]</a:t>
            </a:r>
          </a:p>
          <a:p>
            <a:endParaRPr lang="en-US" altLang="zh-CN" dirty="0"/>
          </a:p>
          <a:p>
            <a:r>
              <a:rPr lang="en-US" altLang="zh-CN" dirty="0" err="1"/>
              <a:t>Valgrind</a:t>
            </a:r>
            <a:r>
              <a:rPr lang="en-US" altLang="zh-CN" dirty="0"/>
              <a:t> </a:t>
            </a:r>
            <a:r>
              <a:rPr lang="zh-CN" altLang="en-US" dirty="0"/>
              <a:t>的参数分为两类，一类是 </a:t>
            </a:r>
            <a:r>
              <a:rPr lang="en-US" altLang="zh-CN" dirty="0"/>
              <a:t>core </a:t>
            </a:r>
            <a:r>
              <a:rPr lang="zh-CN" altLang="en-US" dirty="0"/>
              <a:t>的参数，它对所有的工具都适用；另外一类就是具体某个工具如 </a:t>
            </a:r>
            <a:r>
              <a:rPr lang="en-US" altLang="zh-CN" dirty="0" err="1"/>
              <a:t>memcheck</a:t>
            </a:r>
            <a:r>
              <a:rPr lang="en-US" altLang="zh-CN" dirty="0"/>
              <a:t> </a:t>
            </a:r>
            <a:r>
              <a:rPr lang="zh-CN" altLang="en-US" dirty="0"/>
              <a:t>的参数。</a:t>
            </a:r>
            <a:r>
              <a:rPr lang="en-US" altLang="zh-CN" dirty="0" err="1"/>
              <a:t>Valgrind</a:t>
            </a:r>
            <a:r>
              <a:rPr lang="en-US" altLang="zh-CN" dirty="0"/>
              <a:t> </a:t>
            </a:r>
            <a:r>
              <a:rPr lang="zh-CN" altLang="en-US" dirty="0"/>
              <a:t>默认的工具就是 </a:t>
            </a:r>
            <a:r>
              <a:rPr lang="en-US" altLang="zh-CN" dirty="0" err="1"/>
              <a:t>memcheck</a:t>
            </a:r>
            <a:r>
              <a:rPr lang="zh-CN" altLang="en-US" dirty="0"/>
              <a:t>，也可以通过“</a:t>
            </a:r>
            <a:r>
              <a:rPr lang="en-US" altLang="zh-CN" dirty="0"/>
              <a:t>--tool=tool name”</a:t>
            </a:r>
            <a:r>
              <a:rPr lang="zh-CN" altLang="en-US" dirty="0"/>
              <a:t>指定其他的工具。</a:t>
            </a:r>
            <a:r>
              <a:rPr lang="en-US" altLang="zh-CN" dirty="0" err="1"/>
              <a:t>Valgrind</a:t>
            </a:r>
            <a:r>
              <a:rPr lang="en-US" altLang="zh-CN" dirty="0"/>
              <a:t> </a:t>
            </a:r>
            <a:r>
              <a:rPr lang="zh-CN" altLang="en-US" dirty="0"/>
              <a:t>提供了大量的参数满足你特定的调试需求，具体可参考其用户手册。</a:t>
            </a:r>
          </a:p>
          <a:p>
            <a:endParaRPr lang="zh-CN" altLang="en-US" dirty="0"/>
          </a:p>
          <a:p>
            <a:r>
              <a:rPr lang="zh-CN" altLang="en-US" dirty="0"/>
              <a:t>这个例子将使用 </a:t>
            </a:r>
            <a:r>
              <a:rPr lang="en-US" altLang="zh-CN" dirty="0" err="1"/>
              <a:t>memcheck</a:t>
            </a:r>
            <a:r>
              <a:rPr lang="zh-CN" altLang="en-US" dirty="0"/>
              <a:t>，于是可以输入命令入下：</a:t>
            </a:r>
            <a:r>
              <a:rPr lang="en-US" altLang="zh-CN" dirty="0" err="1"/>
              <a:t>valgrind</a:t>
            </a:r>
            <a:r>
              <a:rPr lang="en-US" altLang="zh-CN" dirty="0"/>
              <a:t> &lt;Path&gt;/sample.</a:t>
            </a:r>
            <a:endParaRPr lang="zh-CN" altLang="en-US" dirty="0"/>
          </a:p>
        </p:txBody>
      </p:sp>
      <p:sp>
        <p:nvSpPr>
          <p:cNvPr id="6" name="矩形 5"/>
          <p:cNvSpPr/>
          <p:nvPr/>
        </p:nvSpPr>
        <p:spPr>
          <a:xfrm>
            <a:off x="866691" y="1842805"/>
            <a:ext cx="4455066" cy="369332"/>
          </a:xfrm>
          <a:prstGeom prst="rect">
            <a:avLst/>
          </a:prstGeom>
        </p:spPr>
        <p:txBody>
          <a:bodyPr wrap="none">
            <a:spAutoFit/>
          </a:bodyPr>
          <a:lstStyle/>
          <a:p>
            <a:r>
              <a:rPr lang="zh-CN" altLang="en-US" dirty="0"/>
              <a:t>第二步：在</a:t>
            </a:r>
            <a:r>
              <a:rPr lang="en-US" altLang="zh-CN" dirty="0" err="1"/>
              <a:t>valgrind</a:t>
            </a:r>
            <a:r>
              <a:rPr lang="zh-CN" altLang="en-US" dirty="0"/>
              <a:t>下，运行可执行程序。</a:t>
            </a:r>
          </a:p>
        </p:txBody>
      </p:sp>
    </p:spTree>
    <p:extLst>
      <p:ext uri="{BB962C8B-B14F-4D97-AF65-F5344CB8AC3E}">
        <p14:creationId xmlns:p14="http://schemas.microsoft.com/office/powerpoint/2010/main" val="47725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495047"/>
            <a:ext cx="3890809" cy="369332"/>
          </a:xfrm>
          <a:prstGeom prst="rect">
            <a:avLst/>
          </a:prstGeom>
        </p:spPr>
        <p:txBody>
          <a:bodyPr wrap="none">
            <a:spAutoFit/>
          </a:bodyPr>
          <a:lstStyle/>
          <a:p>
            <a:r>
              <a:rPr lang="zh-CN" altLang="en-US" dirty="0"/>
              <a:t>第三步：分析 </a:t>
            </a:r>
            <a:r>
              <a:rPr lang="en-US" altLang="zh-CN" dirty="0" err="1"/>
              <a:t>valgrind</a:t>
            </a:r>
            <a:r>
              <a:rPr lang="en-US" altLang="zh-CN" dirty="0"/>
              <a:t> </a:t>
            </a:r>
            <a:r>
              <a:rPr lang="zh-CN" altLang="en-US" dirty="0"/>
              <a:t>的输出信息。</a:t>
            </a:r>
          </a:p>
        </p:txBody>
      </p:sp>
      <p:sp>
        <p:nvSpPr>
          <p:cNvPr id="5" name="矩形 4"/>
          <p:cNvSpPr/>
          <p:nvPr/>
        </p:nvSpPr>
        <p:spPr>
          <a:xfrm>
            <a:off x="1066800" y="1864379"/>
            <a:ext cx="3416320" cy="369332"/>
          </a:xfrm>
          <a:prstGeom prst="rect">
            <a:avLst/>
          </a:prstGeom>
        </p:spPr>
        <p:txBody>
          <a:bodyPr wrap="none">
            <a:spAutoFit/>
          </a:bodyPr>
          <a:lstStyle/>
          <a:p>
            <a:r>
              <a:rPr lang="zh-CN" altLang="en-US" dirty="0"/>
              <a:t>以下是运行上述命令后的输出。</a:t>
            </a:r>
          </a:p>
        </p:txBody>
      </p:sp>
      <p:pic>
        <p:nvPicPr>
          <p:cNvPr id="6" name="图片 5"/>
          <p:cNvPicPr>
            <a:picLocks noChangeAspect="1"/>
          </p:cNvPicPr>
          <p:nvPr/>
        </p:nvPicPr>
        <p:blipFill>
          <a:blip r:embed="rId2"/>
          <a:stretch>
            <a:fillRect/>
          </a:stretch>
        </p:blipFill>
        <p:spPr>
          <a:xfrm>
            <a:off x="828260" y="2494783"/>
            <a:ext cx="5067300" cy="3705225"/>
          </a:xfrm>
          <a:prstGeom prst="rect">
            <a:avLst/>
          </a:prstGeom>
        </p:spPr>
      </p:pic>
      <p:sp>
        <p:nvSpPr>
          <p:cNvPr id="7" name="矩形 6"/>
          <p:cNvSpPr/>
          <p:nvPr/>
        </p:nvSpPr>
        <p:spPr>
          <a:xfrm>
            <a:off x="6196716" y="2506689"/>
            <a:ext cx="5603020" cy="3323987"/>
          </a:xfrm>
          <a:prstGeom prst="rect">
            <a:avLst/>
          </a:prstGeom>
        </p:spPr>
        <p:txBody>
          <a:bodyPr wrap="square">
            <a:spAutoFit/>
          </a:bodyPr>
          <a:lstStyle/>
          <a:p>
            <a:pPr marL="171450" indent="-171450">
              <a:buFont typeface="Arial" panose="020B0604020202020204" pitchFamily="34" charset="0"/>
              <a:buChar char="•"/>
            </a:pPr>
            <a:r>
              <a:rPr lang="zh-CN" altLang="en-US" sz="1400" dirty="0"/>
              <a:t>左边显示类似行号的数字（</a:t>
            </a:r>
            <a:r>
              <a:rPr lang="en-US" altLang="zh-CN" sz="1400" dirty="0"/>
              <a:t>32372</a:t>
            </a:r>
            <a:r>
              <a:rPr lang="zh-CN" altLang="en-US" sz="1400" dirty="0"/>
              <a:t>）表示的是 </a:t>
            </a:r>
            <a:r>
              <a:rPr lang="en-US" altLang="zh-CN" sz="1400" dirty="0"/>
              <a:t>Process ID</a:t>
            </a:r>
            <a:r>
              <a:rPr lang="zh-CN" altLang="en-US" sz="1400" dirty="0" smtClean="0"/>
              <a:t>。</a:t>
            </a:r>
            <a:endParaRPr lang="en-US" altLang="zh-CN" sz="1400" dirty="0" smtClean="0"/>
          </a:p>
          <a:p>
            <a:pPr marL="171450" indent="-171450">
              <a:buFont typeface="Arial" panose="020B0604020202020204" pitchFamily="34" charset="0"/>
              <a:buChar char="•"/>
            </a:pPr>
            <a:endParaRPr lang="en-US" altLang="zh-CN" sz="1400" dirty="0" smtClean="0"/>
          </a:p>
          <a:p>
            <a:pPr marL="171450" indent="-171450">
              <a:buFont typeface="Arial" panose="020B0604020202020204" pitchFamily="34" charset="0"/>
              <a:buChar char="•"/>
            </a:pPr>
            <a:r>
              <a:rPr lang="zh-CN" altLang="en-US" sz="1400" dirty="0" smtClean="0"/>
              <a:t>最</a:t>
            </a:r>
            <a:r>
              <a:rPr lang="zh-CN" altLang="en-US" sz="1400" dirty="0"/>
              <a:t>上面的红色方框表示的是 </a:t>
            </a:r>
            <a:r>
              <a:rPr lang="en-US" altLang="zh-CN" sz="1400" dirty="0" err="1"/>
              <a:t>valgrind</a:t>
            </a:r>
            <a:r>
              <a:rPr lang="en-US" altLang="zh-CN" sz="1400" dirty="0"/>
              <a:t> </a:t>
            </a:r>
            <a:r>
              <a:rPr lang="zh-CN" altLang="en-US" sz="1400" dirty="0"/>
              <a:t>的版本</a:t>
            </a:r>
            <a:r>
              <a:rPr lang="zh-CN" altLang="en-US" sz="1400" dirty="0" smtClean="0"/>
              <a:t>信息。</a:t>
            </a:r>
            <a:endParaRPr lang="en-US" altLang="zh-CN" sz="1400" dirty="0" smtClean="0"/>
          </a:p>
          <a:p>
            <a:pPr marL="171450" indent="-171450">
              <a:buFont typeface="Arial" panose="020B0604020202020204" pitchFamily="34" charset="0"/>
              <a:buChar char="•"/>
            </a:pPr>
            <a:endParaRPr lang="en-US" altLang="zh-CN" sz="1400" dirty="0" smtClean="0"/>
          </a:p>
          <a:p>
            <a:pPr marL="171450" indent="-171450">
              <a:buFont typeface="Arial" panose="020B0604020202020204" pitchFamily="34" charset="0"/>
              <a:buChar char="•"/>
            </a:pPr>
            <a:r>
              <a:rPr lang="zh-CN" altLang="en-US" sz="1400" dirty="0" smtClean="0"/>
              <a:t>中间</a:t>
            </a:r>
            <a:r>
              <a:rPr lang="zh-CN" altLang="en-US" sz="1400" dirty="0"/>
              <a:t>的红色方框表示 </a:t>
            </a:r>
            <a:r>
              <a:rPr lang="en-US" altLang="zh-CN" sz="1400" dirty="0" err="1"/>
              <a:t>valgrind</a:t>
            </a:r>
            <a:r>
              <a:rPr lang="en-US" altLang="zh-CN" sz="1400" dirty="0"/>
              <a:t> </a:t>
            </a:r>
            <a:r>
              <a:rPr lang="zh-CN" altLang="en-US" sz="1400" dirty="0"/>
              <a:t>通过运行被测试程序，发现的内存问题。通过阅读这些信息，可以发现：</a:t>
            </a:r>
          </a:p>
          <a:p>
            <a:pPr marL="685800" lvl="1" indent="-228600">
              <a:buFont typeface="+mj-lt"/>
              <a:buAutoNum type="arabicPeriod"/>
            </a:pPr>
            <a:r>
              <a:rPr lang="zh-CN" altLang="en-US" sz="1400" dirty="0" smtClean="0"/>
              <a:t>这</a:t>
            </a:r>
            <a:r>
              <a:rPr lang="zh-CN" altLang="en-US" sz="1400" dirty="0"/>
              <a:t>是一个对内存的非法写操作，非法写操作的内存是</a:t>
            </a:r>
            <a:r>
              <a:rPr lang="en-US" altLang="zh-CN" sz="1400" dirty="0"/>
              <a:t>4 bytes</a:t>
            </a:r>
            <a:r>
              <a:rPr lang="zh-CN" altLang="en-US" sz="1400" dirty="0" smtClean="0"/>
              <a:t>。</a:t>
            </a:r>
            <a:endParaRPr lang="en-US" altLang="zh-CN" sz="1400" dirty="0" smtClean="0"/>
          </a:p>
          <a:p>
            <a:pPr marL="685800" lvl="1" indent="-228600">
              <a:buFont typeface="+mj-lt"/>
              <a:buAutoNum type="arabicPeriod"/>
            </a:pPr>
            <a:r>
              <a:rPr lang="zh-CN" altLang="en-US" sz="1400" dirty="0" smtClean="0"/>
              <a:t>发生</a:t>
            </a:r>
            <a:r>
              <a:rPr lang="zh-CN" altLang="en-US" sz="1400" dirty="0"/>
              <a:t>错误时的函数堆栈，以及具体的源代码行号</a:t>
            </a:r>
            <a:r>
              <a:rPr lang="zh-CN" altLang="en-US" sz="1400" dirty="0" smtClean="0"/>
              <a:t>。</a:t>
            </a:r>
            <a:endParaRPr lang="en-US" altLang="zh-CN" sz="1400" dirty="0" smtClean="0"/>
          </a:p>
          <a:p>
            <a:pPr marL="685800" lvl="1" indent="-228600">
              <a:buFont typeface="+mj-lt"/>
              <a:buAutoNum type="arabicPeriod"/>
            </a:pPr>
            <a:r>
              <a:rPr lang="zh-CN" altLang="en-US" sz="1400" dirty="0" smtClean="0"/>
              <a:t>非法</a:t>
            </a:r>
            <a:r>
              <a:rPr lang="zh-CN" altLang="en-US" sz="1400" dirty="0"/>
              <a:t>写操作的具体地址空间</a:t>
            </a:r>
            <a:r>
              <a:rPr lang="zh-CN" altLang="en-US" sz="1400" dirty="0" smtClean="0"/>
              <a:t>。</a:t>
            </a:r>
            <a:endParaRPr lang="en-US" altLang="zh-CN" sz="1400" dirty="0" smtClean="0"/>
          </a:p>
          <a:p>
            <a:pPr marL="685800" lvl="1" indent="-228600">
              <a:buFont typeface="+mj-lt"/>
              <a:buAutoNum type="arabicPeriod"/>
            </a:pPr>
            <a:endParaRPr lang="zh-CN" altLang="en-US" sz="1400" dirty="0"/>
          </a:p>
          <a:p>
            <a:pPr marL="171450" indent="-171450">
              <a:buFont typeface="Arial" panose="020B0604020202020204" pitchFamily="34" charset="0"/>
              <a:buChar char="•"/>
            </a:pPr>
            <a:r>
              <a:rPr lang="zh-CN" altLang="en-US" sz="1400" dirty="0"/>
              <a:t>最下面的红色方框是对发现的内存问题和内存泄露问题的总结。内存泄露的大小（</a:t>
            </a:r>
            <a:r>
              <a:rPr lang="en-US" altLang="zh-CN" sz="1400" dirty="0"/>
              <a:t>40 bytes</a:t>
            </a:r>
            <a:r>
              <a:rPr lang="zh-CN" altLang="en-US" sz="1400" dirty="0"/>
              <a:t>）也能够被检测出来</a:t>
            </a:r>
            <a:r>
              <a:rPr lang="zh-CN" altLang="en-US" sz="1400" dirty="0" smtClean="0"/>
              <a:t>。</a:t>
            </a:r>
            <a:endParaRPr lang="en-US" altLang="zh-CN" sz="1400" dirty="0" smtClean="0"/>
          </a:p>
          <a:p>
            <a:pPr marL="171450" indent="-1714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示例程序显然有两个问题，一是</a:t>
            </a:r>
            <a:r>
              <a:rPr lang="en-US" altLang="zh-CN" sz="1400" dirty="0"/>
              <a:t>fun</a:t>
            </a:r>
            <a:r>
              <a:rPr lang="zh-CN" altLang="en-US" sz="1400" dirty="0"/>
              <a:t>函数中动态申请的堆内存没有释放；二是对堆内存的访问越界。这两个问题均被</a:t>
            </a:r>
            <a:r>
              <a:rPr lang="en-US" altLang="zh-CN" sz="1400" dirty="0" err="1"/>
              <a:t>valgrind</a:t>
            </a:r>
            <a:r>
              <a:rPr lang="zh-CN" altLang="en-US" sz="1400" dirty="0"/>
              <a:t>发现。</a:t>
            </a:r>
          </a:p>
        </p:txBody>
      </p:sp>
    </p:spTree>
    <p:extLst>
      <p:ext uri="{BB962C8B-B14F-4D97-AF65-F5344CB8AC3E}">
        <p14:creationId xmlns:p14="http://schemas.microsoft.com/office/powerpoint/2010/main" val="376583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err="1"/>
              <a:t>Memcheck</a:t>
            </a:r>
            <a:r>
              <a:rPr lang="zh-CN" altLang="en-US" dirty="0"/>
              <a:t>发现常见的内存问题</a:t>
            </a:r>
          </a:p>
        </p:txBody>
      </p:sp>
      <p:sp>
        <p:nvSpPr>
          <p:cNvPr id="4" name="矩形 3"/>
          <p:cNvSpPr/>
          <p:nvPr/>
        </p:nvSpPr>
        <p:spPr>
          <a:xfrm>
            <a:off x="1066800" y="1447340"/>
            <a:ext cx="2723823" cy="369332"/>
          </a:xfrm>
          <a:prstGeom prst="rect">
            <a:avLst/>
          </a:prstGeom>
        </p:spPr>
        <p:txBody>
          <a:bodyPr wrap="none">
            <a:spAutoFit/>
          </a:bodyPr>
          <a:lstStyle/>
          <a:p>
            <a:r>
              <a:rPr lang="zh-CN" altLang="en-US" dirty="0" smtClean="0"/>
              <a:t>一、使用</a:t>
            </a:r>
            <a:r>
              <a:rPr lang="zh-CN" altLang="en-US" dirty="0"/>
              <a:t>未初始化的内存</a:t>
            </a:r>
          </a:p>
        </p:txBody>
      </p:sp>
      <p:sp>
        <p:nvSpPr>
          <p:cNvPr id="5" name="矩形 4"/>
          <p:cNvSpPr/>
          <p:nvPr/>
        </p:nvSpPr>
        <p:spPr>
          <a:xfrm>
            <a:off x="1066800" y="1859340"/>
            <a:ext cx="9834438" cy="2308324"/>
          </a:xfrm>
          <a:prstGeom prst="rect">
            <a:avLst/>
          </a:prstGeom>
        </p:spPr>
        <p:txBody>
          <a:bodyPr wrap="square">
            <a:spAutoFit/>
          </a:bodyPr>
          <a:lstStyle/>
          <a:p>
            <a:r>
              <a:rPr lang="zh-CN" altLang="en-US" dirty="0"/>
              <a:t>问题分析</a:t>
            </a:r>
            <a:r>
              <a:rPr lang="zh-CN" altLang="en-US" dirty="0" smtClean="0"/>
              <a:t>：</a:t>
            </a:r>
            <a:endParaRPr lang="zh-CN" altLang="en-US" dirty="0"/>
          </a:p>
          <a:p>
            <a:r>
              <a:rPr lang="zh-CN" altLang="en-US" dirty="0"/>
              <a:t>对于位于程序中不同段的变量，其初始值是不同的，全局变量和静态变量初始值为</a:t>
            </a:r>
            <a:r>
              <a:rPr lang="en-US" altLang="zh-CN" dirty="0"/>
              <a:t>0</a:t>
            </a:r>
            <a:r>
              <a:rPr lang="zh-CN" altLang="en-US" dirty="0"/>
              <a:t>，而局部变量和动态申请的变量，其初始值为随机值。如果程序使用了为随机值的变量，那么程序的行为就变得不可预期。</a:t>
            </a:r>
          </a:p>
          <a:p>
            <a:endParaRPr lang="zh-CN" altLang="en-US" dirty="0"/>
          </a:p>
          <a:p>
            <a:r>
              <a:rPr lang="zh-CN" altLang="en-US" dirty="0"/>
              <a:t>下面的程序就是一种常见的，使用了未初始化的变量的情况。数组</a:t>
            </a:r>
            <a:r>
              <a:rPr lang="en-US" altLang="zh-CN" dirty="0"/>
              <a:t>a</a:t>
            </a:r>
            <a:r>
              <a:rPr lang="zh-CN" altLang="en-US" dirty="0"/>
              <a:t>是局部变量，其初始值为随机值，而在初始化时并没有给其所有数组成员初始化，如此在接下来使用这个数组时就潜在有内存问题。</a:t>
            </a:r>
          </a:p>
        </p:txBody>
      </p:sp>
      <p:pic>
        <p:nvPicPr>
          <p:cNvPr id="6" name="图片 5"/>
          <p:cNvPicPr>
            <a:picLocks noChangeAspect="1"/>
          </p:cNvPicPr>
          <p:nvPr/>
        </p:nvPicPr>
        <p:blipFill>
          <a:blip r:embed="rId2"/>
          <a:stretch>
            <a:fillRect/>
          </a:stretch>
        </p:blipFill>
        <p:spPr>
          <a:xfrm>
            <a:off x="1219200" y="4496361"/>
            <a:ext cx="3352800" cy="2114550"/>
          </a:xfrm>
          <a:prstGeom prst="rect">
            <a:avLst/>
          </a:prstGeom>
        </p:spPr>
      </p:pic>
    </p:spTree>
    <p:extLst>
      <p:ext uri="{BB962C8B-B14F-4D97-AF65-F5344CB8AC3E}">
        <p14:creationId xmlns:p14="http://schemas.microsoft.com/office/powerpoint/2010/main" val="14962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矩形 4"/>
          <p:cNvSpPr/>
          <p:nvPr/>
        </p:nvSpPr>
        <p:spPr>
          <a:xfrm>
            <a:off x="1066800" y="1591706"/>
            <a:ext cx="6096000" cy="1200329"/>
          </a:xfrm>
          <a:prstGeom prst="rect">
            <a:avLst/>
          </a:prstGeom>
        </p:spPr>
        <p:txBody>
          <a:bodyPr>
            <a:spAutoFit/>
          </a:bodyPr>
          <a:lstStyle/>
          <a:p>
            <a:r>
              <a:rPr lang="zh-CN" altLang="en-US" dirty="0"/>
              <a:t>结果分析：</a:t>
            </a:r>
          </a:p>
          <a:p>
            <a:endParaRPr lang="zh-CN" altLang="en-US" dirty="0"/>
          </a:p>
          <a:p>
            <a:r>
              <a:rPr lang="zh-CN" altLang="en-US" dirty="0"/>
              <a:t>假设这个文件名为：</a:t>
            </a:r>
            <a:r>
              <a:rPr lang="en-US" altLang="zh-CN" dirty="0" err="1"/>
              <a:t>badloop.c</a:t>
            </a:r>
            <a:r>
              <a:rPr lang="zh-CN" altLang="en-US" dirty="0"/>
              <a:t>，生成的可执行程序为</a:t>
            </a:r>
            <a:r>
              <a:rPr lang="en-US" altLang="zh-CN" dirty="0" err="1"/>
              <a:t>badloop</a:t>
            </a:r>
            <a:r>
              <a:rPr lang="zh-CN" altLang="en-US" dirty="0"/>
              <a:t>。用</a:t>
            </a:r>
            <a:r>
              <a:rPr lang="en-US" altLang="zh-CN" dirty="0" err="1"/>
              <a:t>memcheck</a:t>
            </a:r>
            <a:r>
              <a:rPr lang="zh-CN" altLang="en-US" dirty="0"/>
              <a:t>对其进行测试，输出如下。</a:t>
            </a:r>
          </a:p>
        </p:txBody>
      </p:sp>
      <p:pic>
        <p:nvPicPr>
          <p:cNvPr id="6" name="图片 5"/>
          <p:cNvPicPr>
            <a:picLocks noChangeAspect="1"/>
          </p:cNvPicPr>
          <p:nvPr/>
        </p:nvPicPr>
        <p:blipFill>
          <a:blip r:embed="rId2"/>
          <a:stretch>
            <a:fillRect/>
          </a:stretch>
        </p:blipFill>
        <p:spPr>
          <a:xfrm>
            <a:off x="1066800" y="2940422"/>
            <a:ext cx="5727566" cy="1461247"/>
          </a:xfrm>
          <a:prstGeom prst="rect">
            <a:avLst/>
          </a:prstGeom>
        </p:spPr>
      </p:pic>
      <p:sp>
        <p:nvSpPr>
          <p:cNvPr id="7" name="矩形 6"/>
          <p:cNvSpPr/>
          <p:nvPr/>
        </p:nvSpPr>
        <p:spPr>
          <a:xfrm>
            <a:off x="1066799" y="4889811"/>
            <a:ext cx="9690847" cy="646331"/>
          </a:xfrm>
          <a:prstGeom prst="rect">
            <a:avLst/>
          </a:prstGeom>
        </p:spPr>
        <p:txBody>
          <a:bodyPr wrap="square">
            <a:spAutoFit/>
          </a:bodyPr>
          <a:lstStyle/>
          <a:p>
            <a:r>
              <a:rPr lang="zh-CN" altLang="en-US" dirty="0"/>
              <a:t>输出结果显示，在该程序第</a:t>
            </a:r>
            <a:r>
              <a:rPr lang="en-US" altLang="zh-CN" dirty="0"/>
              <a:t>11</a:t>
            </a:r>
            <a:r>
              <a:rPr lang="zh-CN" altLang="en-US" dirty="0"/>
              <a:t>行中，程序的跳转依赖于一个未初始化的变量。准确的发现了上述程序中存在的问题。</a:t>
            </a:r>
          </a:p>
        </p:txBody>
      </p:sp>
    </p:spTree>
    <p:extLst>
      <p:ext uri="{BB962C8B-B14F-4D97-AF65-F5344CB8AC3E}">
        <p14:creationId xmlns:p14="http://schemas.microsoft.com/office/powerpoint/2010/main" val="161898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424499"/>
            <a:ext cx="2031325" cy="369332"/>
          </a:xfrm>
          <a:prstGeom prst="rect">
            <a:avLst/>
          </a:prstGeom>
        </p:spPr>
        <p:txBody>
          <a:bodyPr wrap="none">
            <a:spAutoFit/>
          </a:bodyPr>
          <a:lstStyle/>
          <a:p>
            <a:r>
              <a:rPr lang="zh-CN" altLang="en-US" dirty="0" smtClean="0"/>
              <a:t>二、内存</a:t>
            </a:r>
            <a:r>
              <a:rPr lang="zh-CN" altLang="en-US" dirty="0"/>
              <a:t>读写越界</a:t>
            </a:r>
          </a:p>
        </p:txBody>
      </p:sp>
      <p:sp>
        <p:nvSpPr>
          <p:cNvPr id="5" name="矩形 4"/>
          <p:cNvSpPr/>
          <p:nvPr/>
        </p:nvSpPr>
        <p:spPr>
          <a:xfrm>
            <a:off x="1066800" y="1793831"/>
            <a:ext cx="10273553" cy="1477328"/>
          </a:xfrm>
          <a:prstGeom prst="rect">
            <a:avLst/>
          </a:prstGeom>
        </p:spPr>
        <p:txBody>
          <a:bodyPr wrap="square">
            <a:spAutoFit/>
          </a:bodyPr>
          <a:lstStyle/>
          <a:p>
            <a:r>
              <a:rPr lang="zh-CN" altLang="en-US" dirty="0"/>
              <a:t>问题分析</a:t>
            </a:r>
            <a:r>
              <a:rPr lang="zh-CN" altLang="en-US" dirty="0" smtClean="0"/>
              <a:t>：</a:t>
            </a:r>
            <a:endParaRPr lang="zh-CN" altLang="en-US" dirty="0"/>
          </a:p>
          <a:p>
            <a:r>
              <a:rPr lang="zh-CN" altLang="en-US" dirty="0"/>
              <a:t>这种情况是指：访问了你不应该</a:t>
            </a:r>
            <a:r>
              <a:rPr lang="en-US" altLang="zh-CN" dirty="0"/>
              <a:t>/</a:t>
            </a:r>
            <a:r>
              <a:rPr lang="zh-CN" altLang="en-US" dirty="0"/>
              <a:t>没有权限访问的内存地址空间，比如访问数组时越界；对动态内存访问时超出了申请的内存大小范围。下面的程序就是一个典型的数组越界问题。</a:t>
            </a:r>
            <a:r>
              <a:rPr lang="en-US" altLang="zh-CN" dirty="0" err="1"/>
              <a:t>pt</a:t>
            </a:r>
            <a:r>
              <a:rPr lang="zh-CN" altLang="en-US" dirty="0"/>
              <a:t>是一个局部数组变量，其大小为</a:t>
            </a:r>
            <a:r>
              <a:rPr lang="en-US" altLang="zh-CN" dirty="0"/>
              <a:t>4</a:t>
            </a:r>
            <a:r>
              <a:rPr lang="zh-CN" altLang="en-US" dirty="0"/>
              <a:t>，</a:t>
            </a:r>
            <a:r>
              <a:rPr lang="en-US" altLang="zh-CN" dirty="0"/>
              <a:t>p</a:t>
            </a:r>
            <a:r>
              <a:rPr lang="zh-CN" altLang="en-US" dirty="0"/>
              <a:t>初始指向</a:t>
            </a:r>
            <a:r>
              <a:rPr lang="en-US" altLang="zh-CN" dirty="0" err="1"/>
              <a:t>pt</a:t>
            </a:r>
            <a:r>
              <a:rPr lang="zh-CN" altLang="en-US" dirty="0"/>
              <a:t>数组的起始地址，但在对</a:t>
            </a:r>
            <a:r>
              <a:rPr lang="en-US" altLang="zh-CN" dirty="0"/>
              <a:t>p</a:t>
            </a:r>
            <a:r>
              <a:rPr lang="zh-CN" altLang="en-US" dirty="0"/>
              <a:t>循环叠加后，</a:t>
            </a:r>
            <a:r>
              <a:rPr lang="en-US" altLang="zh-CN" dirty="0"/>
              <a:t>p</a:t>
            </a:r>
            <a:r>
              <a:rPr lang="zh-CN" altLang="en-US" dirty="0"/>
              <a:t>超出了</a:t>
            </a:r>
            <a:r>
              <a:rPr lang="en-US" altLang="zh-CN" dirty="0" err="1"/>
              <a:t>pt</a:t>
            </a:r>
            <a:r>
              <a:rPr lang="zh-CN" altLang="en-US" dirty="0"/>
              <a:t>数组的范围，如果此时再对</a:t>
            </a:r>
            <a:r>
              <a:rPr lang="en-US" altLang="zh-CN" dirty="0"/>
              <a:t>p</a:t>
            </a:r>
            <a:r>
              <a:rPr lang="zh-CN" altLang="en-US" dirty="0"/>
              <a:t>进行写操作，那么后果将不可预期。</a:t>
            </a:r>
          </a:p>
        </p:txBody>
      </p:sp>
      <p:pic>
        <p:nvPicPr>
          <p:cNvPr id="6" name="图片 5"/>
          <p:cNvPicPr>
            <a:picLocks noChangeAspect="1"/>
          </p:cNvPicPr>
          <p:nvPr/>
        </p:nvPicPr>
        <p:blipFill>
          <a:blip r:embed="rId2"/>
          <a:stretch>
            <a:fillRect/>
          </a:stretch>
        </p:blipFill>
        <p:spPr>
          <a:xfrm>
            <a:off x="1257860" y="3512216"/>
            <a:ext cx="4049246" cy="2852425"/>
          </a:xfrm>
          <a:prstGeom prst="rect">
            <a:avLst/>
          </a:prstGeom>
        </p:spPr>
      </p:pic>
    </p:spTree>
    <p:extLst>
      <p:ext uri="{BB962C8B-B14F-4D97-AF65-F5344CB8AC3E}">
        <p14:creationId xmlns:p14="http://schemas.microsoft.com/office/powerpoint/2010/main" val="23457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537918"/>
            <a:ext cx="10058400" cy="923330"/>
          </a:xfrm>
          <a:prstGeom prst="rect">
            <a:avLst/>
          </a:prstGeom>
        </p:spPr>
        <p:txBody>
          <a:bodyPr wrap="square">
            <a:spAutoFit/>
          </a:bodyPr>
          <a:lstStyle/>
          <a:p>
            <a:r>
              <a:rPr lang="zh-CN" altLang="en-US" dirty="0"/>
              <a:t>结果分析</a:t>
            </a:r>
            <a:r>
              <a:rPr lang="zh-CN" altLang="en-US" dirty="0" smtClean="0"/>
              <a:t>：</a:t>
            </a:r>
            <a:endParaRPr lang="zh-CN" altLang="en-US" dirty="0"/>
          </a:p>
          <a:p>
            <a:r>
              <a:rPr lang="zh-CN" altLang="en-US" dirty="0"/>
              <a:t>假设这个文件名为</a:t>
            </a:r>
            <a:r>
              <a:rPr lang="en-US" altLang="zh-CN" dirty="0" err="1"/>
              <a:t>badacc.cpp</a:t>
            </a:r>
            <a:r>
              <a:rPr lang="zh-CN" altLang="en-US" dirty="0"/>
              <a:t>，生成的可执行程序为</a:t>
            </a:r>
            <a:r>
              <a:rPr lang="en-US" altLang="zh-CN" dirty="0" err="1"/>
              <a:t>badacc</a:t>
            </a:r>
            <a:r>
              <a:rPr lang="zh-CN" altLang="en-US" dirty="0"/>
              <a:t>，用</a:t>
            </a:r>
            <a:r>
              <a:rPr lang="en-US" altLang="zh-CN" dirty="0" err="1"/>
              <a:t>memcheck</a:t>
            </a:r>
            <a:r>
              <a:rPr lang="zh-CN" altLang="en-US" dirty="0"/>
              <a:t>对其进行测试，输出如下。</a:t>
            </a:r>
          </a:p>
        </p:txBody>
      </p:sp>
      <p:pic>
        <p:nvPicPr>
          <p:cNvPr id="5" name="图片 4"/>
          <p:cNvPicPr>
            <a:picLocks noChangeAspect="1"/>
          </p:cNvPicPr>
          <p:nvPr/>
        </p:nvPicPr>
        <p:blipFill>
          <a:blip r:embed="rId2"/>
          <a:stretch>
            <a:fillRect/>
          </a:stretch>
        </p:blipFill>
        <p:spPr>
          <a:xfrm>
            <a:off x="1066800" y="2461248"/>
            <a:ext cx="5804368" cy="2669328"/>
          </a:xfrm>
          <a:prstGeom prst="rect">
            <a:avLst/>
          </a:prstGeom>
        </p:spPr>
      </p:pic>
      <p:sp>
        <p:nvSpPr>
          <p:cNvPr id="6" name="矩形 5"/>
          <p:cNvSpPr/>
          <p:nvPr/>
        </p:nvSpPr>
        <p:spPr>
          <a:xfrm>
            <a:off x="1066800" y="5407575"/>
            <a:ext cx="10470776" cy="646331"/>
          </a:xfrm>
          <a:prstGeom prst="rect">
            <a:avLst/>
          </a:prstGeom>
        </p:spPr>
        <p:txBody>
          <a:bodyPr wrap="square">
            <a:spAutoFit/>
          </a:bodyPr>
          <a:lstStyle/>
          <a:p>
            <a:r>
              <a:rPr lang="zh-CN" altLang="en-US" dirty="0"/>
              <a:t>输出结果显示，在该程序的第</a:t>
            </a:r>
            <a:r>
              <a:rPr lang="en-US" altLang="zh-CN" dirty="0"/>
              <a:t>15</a:t>
            </a:r>
            <a:r>
              <a:rPr lang="zh-CN" altLang="en-US" dirty="0"/>
              <a:t>行，进行了非法的写操作；在第</a:t>
            </a:r>
            <a:r>
              <a:rPr lang="en-US" altLang="zh-CN" dirty="0"/>
              <a:t>16</a:t>
            </a:r>
            <a:r>
              <a:rPr lang="zh-CN" altLang="en-US" dirty="0"/>
              <a:t>行，进行了非法读操作。准确地发现了上述问题。</a:t>
            </a:r>
          </a:p>
        </p:txBody>
      </p:sp>
    </p:spTree>
    <p:extLst>
      <p:ext uri="{BB962C8B-B14F-4D97-AF65-F5344CB8AC3E}">
        <p14:creationId xmlns:p14="http://schemas.microsoft.com/office/powerpoint/2010/main" val="25253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505181"/>
            <a:ext cx="1569660" cy="369332"/>
          </a:xfrm>
          <a:prstGeom prst="rect">
            <a:avLst/>
          </a:prstGeom>
        </p:spPr>
        <p:txBody>
          <a:bodyPr wrap="none">
            <a:spAutoFit/>
          </a:bodyPr>
          <a:lstStyle/>
          <a:p>
            <a:r>
              <a:rPr lang="zh-CN" altLang="en-US" dirty="0" smtClean="0"/>
              <a:t>三、内存</a:t>
            </a:r>
            <a:r>
              <a:rPr lang="zh-CN" altLang="en-US" dirty="0"/>
              <a:t>覆盖</a:t>
            </a:r>
          </a:p>
        </p:txBody>
      </p:sp>
      <p:sp>
        <p:nvSpPr>
          <p:cNvPr id="5" name="矩形 4"/>
          <p:cNvSpPr/>
          <p:nvPr/>
        </p:nvSpPr>
        <p:spPr>
          <a:xfrm>
            <a:off x="1066800" y="1874513"/>
            <a:ext cx="10668000" cy="1477328"/>
          </a:xfrm>
          <a:prstGeom prst="rect">
            <a:avLst/>
          </a:prstGeom>
        </p:spPr>
        <p:txBody>
          <a:bodyPr wrap="square">
            <a:spAutoFit/>
          </a:bodyPr>
          <a:lstStyle/>
          <a:p>
            <a:r>
              <a:rPr lang="zh-CN" altLang="en-US" dirty="0"/>
              <a:t>问题分析</a:t>
            </a:r>
            <a:r>
              <a:rPr lang="zh-CN" altLang="en-US" dirty="0" smtClean="0"/>
              <a:t>：</a:t>
            </a:r>
            <a:endParaRPr lang="zh-CN" altLang="en-US" dirty="0"/>
          </a:p>
          <a:p>
            <a:r>
              <a:rPr lang="en-US" altLang="zh-CN" dirty="0"/>
              <a:t>C </a:t>
            </a:r>
            <a:r>
              <a:rPr lang="zh-CN" altLang="en-US" dirty="0"/>
              <a:t>语言的强大和可怕之处在于其可以直接操作内存，</a:t>
            </a:r>
            <a:r>
              <a:rPr lang="en-US" altLang="zh-CN" dirty="0"/>
              <a:t>C </a:t>
            </a:r>
            <a:r>
              <a:rPr lang="zh-CN" altLang="en-US" dirty="0"/>
              <a:t>标准库中提供了大量这样的函数，比如 </a:t>
            </a:r>
            <a:r>
              <a:rPr lang="en-US" altLang="zh-CN" dirty="0" err="1"/>
              <a:t>strcpy</a:t>
            </a:r>
            <a:r>
              <a:rPr lang="en-US" altLang="zh-CN" dirty="0"/>
              <a:t>, </a:t>
            </a:r>
            <a:r>
              <a:rPr lang="en-US" altLang="zh-CN" dirty="0" err="1"/>
              <a:t>strncpy</a:t>
            </a:r>
            <a:r>
              <a:rPr lang="en-US" altLang="zh-CN" dirty="0"/>
              <a:t>, </a:t>
            </a:r>
            <a:r>
              <a:rPr lang="en-US" altLang="zh-CN" dirty="0" err="1"/>
              <a:t>memcpy</a:t>
            </a:r>
            <a:r>
              <a:rPr lang="en-US" altLang="zh-CN" dirty="0"/>
              <a:t>, </a:t>
            </a:r>
            <a:r>
              <a:rPr lang="en-US" altLang="zh-CN" dirty="0" err="1"/>
              <a:t>strcat</a:t>
            </a:r>
            <a:r>
              <a:rPr lang="en-US" altLang="zh-CN" dirty="0"/>
              <a:t> </a:t>
            </a:r>
            <a:r>
              <a:rPr lang="zh-CN" altLang="en-US" dirty="0"/>
              <a:t>等，这些函数有一个共同的特点就是需要设置源地址 </a:t>
            </a:r>
            <a:r>
              <a:rPr lang="en-US" altLang="zh-CN" dirty="0"/>
              <a:t>(</a:t>
            </a:r>
            <a:r>
              <a:rPr lang="en-US" altLang="zh-CN" dirty="0" err="1"/>
              <a:t>src</a:t>
            </a:r>
            <a:r>
              <a:rPr lang="en-US" altLang="zh-CN" dirty="0"/>
              <a:t>)</a:t>
            </a:r>
            <a:r>
              <a:rPr lang="zh-CN" altLang="en-US" dirty="0"/>
              <a:t>，和目标地址</a:t>
            </a:r>
            <a:r>
              <a:rPr lang="en-US" altLang="zh-CN" dirty="0"/>
              <a:t>(</a:t>
            </a:r>
            <a:r>
              <a:rPr lang="en-US" altLang="zh-CN" dirty="0" err="1"/>
              <a:t>dst</a:t>
            </a:r>
            <a:r>
              <a:rPr lang="en-US" altLang="zh-CN" dirty="0"/>
              <a:t>)</a:t>
            </a:r>
            <a:r>
              <a:rPr lang="zh-CN" altLang="en-US" dirty="0"/>
              <a:t>，</a:t>
            </a:r>
            <a:r>
              <a:rPr lang="en-US" altLang="zh-CN" dirty="0" err="1"/>
              <a:t>src</a:t>
            </a:r>
            <a:r>
              <a:rPr lang="en-US" altLang="zh-CN" dirty="0"/>
              <a:t> </a:t>
            </a:r>
            <a:r>
              <a:rPr lang="zh-CN" altLang="en-US" dirty="0"/>
              <a:t>和 </a:t>
            </a:r>
            <a:r>
              <a:rPr lang="en-US" altLang="zh-CN" dirty="0" err="1"/>
              <a:t>dst</a:t>
            </a:r>
            <a:r>
              <a:rPr lang="en-US" altLang="zh-CN" dirty="0"/>
              <a:t> </a:t>
            </a:r>
            <a:r>
              <a:rPr lang="zh-CN" altLang="en-US" dirty="0"/>
              <a:t>指向的地址不能发生重叠，否则结果将不可预期。</a:t>
            </a:r>
          </a:p>
          <a:p>
            <a:endParaRPr lang="zh-CN" altLang="en-US" dirty="0"/>
          </a:p>
        </p:txBody>
      </p:sp>
      <p:pic>
        <p:nvPicPr>
          <p:cNvPr id="6" name="图片 5"/>
          <p:cNvPicPr>
            <a:picLocks noChangeAspect="1"/>
          </p:cNvPicPr>
          <p:nvPr/>
        </p:nvPicPr>
        <p:blipFill>
          <a:blip r:embed="rId2"/>
          <a:stretch>
            <a:fillRect/>
          </a:stretch>
        </p:blipFill>
        <p:spPr>
          <a:xfrm>
            <a:off x="7942410" y="2841812"/>
            <a:ext cx="3613096" cy="3914187"/>
          </a:xfrm>
          <a:prstGeom prst="rect">
            <a:avLst/>
          </a:prstGeom>
        </p:spPr>
      </p:pic>
      <p:sp>
        <p:nvSpPr>
          <p:cNvPr id="7" name="矩形 6"/>
          <p:cNvSpPr/>
          <p:nvPr/>
        </p:nvSpPr>
        <p:spPr>
          <a:xfrm>
            <a:off x="1066800" y="4002074"/>
            <a:ext cx="6445624" cy="1477328"/>
          </a:xfrm>
          <a:prstGeom prst="rect">
            <a:avLst/>
          </a:prstGeom>
        </p:spPr>
        <p:txBody>
          <a:bodyPr wrap="square">
            <a:spAutoFit/>
          </a:bodyPr>
          <a:lstStyle/>
          <a:p>
            <a:r>
              <a:rPr lang="zh-CN" altLang="en-US" dirty="0"/>
              <a:t>右边</a:t>
            </a:r>
            <a:r>
              <a:rPr lang="zh-CN" altLang="en-US" dirty="0" smtClean="0"/>
              <a:t>就是</a:t>
            </a:r>
            <a:r>
              <a:rPr lang="zh-CN" altLang="en-US" dirty="0"/>
              <a:t>一个 </a:t>
            </a:r>
            <a:r>
              <a:rPr lang="en-US" altLang="zh-CN" dirty="0" err="1"/>
              <a:t>src</a:t>
            </a:r>
            <a:r>
              <a:rPr lang="en-US" altLang="zh-CN" dirty="0"/>
              <a:t> </a:t>
            </a:r>
            <a:r>
              <a:rPr lang="zh-CN" altLang="en-US" dirty="0"/>
              <a:t>和 </a:t>
            </a:r>
            <a:r>
              <a:rPr lang="en-US" altLang="zh-CN" dirty="0" err="1"/>
              <a:t>dst</a:t>
            </a:r>
            <a:r>
              <a:rPr lang="en-US" altLang="zh-CN" dirty="0"/>
              <a:t> </a:t>
            </a:r>
            <a:r>
              <a:rPr lang="zh-CN" altLang="en-US" dirty="0"/>
              <a:t>发生重叠的例子。在 </a:t>
            </a:r>
            <a:r>
              <a:rPr lang="en-US" altLang="zh-CN" dirty="0"/>
              <a:t>15 </a:t>
            </a:r>
            <a:r>
              <a:rPr lang="zh-CN" altLang="en-US" dirty="0"/>
              <a:t>与 </a:t>
            </a:r>
            <a:r>
              <a:rPr lang="en-US" altLang="zh-CN" dirty="0"/>
              <a:t>17 </a:t>
            </a:r>
            <a:r>
              <a:rPr lang="zh-CN" altLang="en-US" dirty="0"/>
              <a:t>行中，</a:t>
            </a:r>
            <a:r>
              <a:rPr lang="en-US" altLang="zh-CN" dirty="0" err="1"/>
              <a:t>src</a:t>
            </a:r>
            <a:r>
              <a:rPr lang="en-US" altLang="zh-CN" dirty="0"/>
              <a:t> </a:t>
            </a:r>
            <a:r>
              <a:rPr lang="zh-CN" altLang="en-US" dirty="0"/>
              <a:t>和 </a:t>
            </a:r>
            <a:r>
              <a:rPr lang="en-US" altLang="zh-CN" dirty="0" err="1"/>
              <a:t>dst</a:t>
            </a:r>
            <a:r>
              <a:rPr lang="en-US" altLang="zh-CN" dirty="0"/>
              <a:t> </a:t>
            </a:r>
            <a:r>
              <a:rPr lang="zh-CN" altLang="en-US" dirty="0"/>
              <a:t>所指向的地址相差 </a:t>
            </a:r>
            <a:r>
              <a:rPr lang="en-US" altLang="zh-CN" dirty="0"/>
              <a:t>20</a:t>
            </a:r>
            <a:r>
              <a:rPr lang="zh-CN" altLang="en-US" dirty="0"/>
              <a:t>，但指定的拷贝长度却是 </a:t>
            </a:r>
            <a:r>
              <a:rPr lang="en-US" altLang="zh-CN" dirty="0"/>
              <a:t>21</a:t>
            </a:r>
            <a:r>
              <a:rPr lang="zh-CN" altLang="en-US" dirty="0"/>
              <a:t>，这样就会把之前的拷贝值覆盖。第 </a:t>
            </a:r>
            <a:r>
              <a:rPr lang="en-US" altLang="zh-CN" dirty="0"/>
              <a:t>24 </a:t>
            </a:r>
            <a:r>
              <a:rPr lang="zh-CN" altLang="en-US" dirty="0"/>
              <a:t>行程序类似，</a:t>
            </a:r>
            <a:r>
              <a:rPr lang="en-US" altLang="zh-CN" dirty="0" err="1"/>
              <a:t>src</a:t>
            </a:r>
            <a:r>
              <a:rPr lang="en-US" altLang="zh-CN" dirty="0"/>
              <a:t>(</a:t>
            </a:r>
            <a:r>
              <a:rPr lang="en-US" altLang="zh-CN" dirty="0" err="1"/>
              <a:t>x+20</a:t>
            </a:r>
            <a:r>
              <a:rPr lang="en-US" altLang="zh-CN" dirty="0"/>
              <a:t>) </a:t>
            </a:r>
            <a:r>
              <a:rPr lang="zh-CN" altLang="en-US" dirty="0"/>
              <a:t>与 </a:t>
            </a:r>
            <a:r>
              <a:rPr lang="en-US" altLang="zh-CN" dirty="0" err="1"/>
              <a:t>dst</a:t>
            </a:r>
            <a:r>
              <a:rPr lang="en-US" altLang="zh-CN" dirty="0"/>
              <a:t>(x) </a:t>
            </a:r>
            <a:r>
              <a:rPr lang="zh-CN" altLang="en-US" dirty="0"/>
              <a:t>所指向的地址相差 </a:t>
            </a:r>
            <a:r>
              <a:rPr lang="en-US" altLang="zh-CN" dirty="0"/>
              <a:t>20</a:t>
            </a:r>
            <a:r>
              <a:rPr lang="zh-CN" altLang="en-US" dirty="0"/>
              <a:t>，但 </a:t>
            </a:r>
            <a:r>
              <a:rPr lang="en-US" altLang="zh-CN" dirty="0" err="1"/>
              <a:t>dst</a:t>
            </a:r>
            <a:r>
              <a:rPr lang="en-US" altLang="zh-CN" dirty="0"/>
              <a:t> </a:t>
            </a:r>
            <a:r>
              <a:rPr lang="zh-CN" altLang="en-US" dirty="0"/>
              <a:t>的长度却为 </a:t>
            </a:r>
            <a:r>
              <a:rPr lang="en-US" altLang="zh-CN" dirty="0"/>
              <a:t>21</a:t>
            </a:r>
            <a:r>
              <a:rPr lang="zh-CN" altLang="en-US" dirty="0"/>
              <a:t>，这样也会发生内存覆盖。</a:t>
            </a:r>
          </a:p>
        </p:txBody>
      </p:sp>
    </p:spTree>
    <p:extLst>
      <p:ext uri="{BB962C8B-B14F-4D97-AF65-F5344CB8AC3E}">
        <p14:creationId xmlns:p14="http://schemas.microsoft.com/office/powerpoint/2010/main" val="25068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Gprof</a:t>
            </a:r>
            <a:r>
              <a:rPr lang="zh-CN" altLang="en-US" dirty="0"/>
              <a:t>工具原理</a:t>
            </a:r>
          </a:p>
        </p:txBody>
      </p:sp>
      <p:sp>
        <p:nvSpPr>
          <p:cNvPr id="3" name="内容占位符 2"/>
          <p:cNvSpPr>
            <a:spLocks noGrp="1"/>
          </p:cNvSpPr>
          <p:nvPr>
            <p:ph idx="1"/>
          </p:nvPr>
        </p:nvSpPr>
        <p:spPr/>
        <p:txBody>
          <a:bodyPr>
            <a:normAutofit/>
          </a:bodyPr>
          <a:lstStyle/>
          <a:p>
            <a:pPr>
              <a:lnSpc>
                <a:spcPct val="150000"/>
              </a:lnSpc>
            </a:pPr>
            <a:r>
              <a:rPr lang="zh-CN" altLang="en-US" sz="1800" dirty="0" smtClean="0"/>
              <a:t>在</a:t>
            </a:r>
            <a:r>
              <a:rPr lang="zh-CN" altLang="en-US" sz="1800" dirty="0"/>
              <a:t>编译和链接程序的时候（使用</a:t>
            </a:r>
            <a:r>
              <a:rPr lang="en-US" altLang="zh-CN" sz="1800" dirty="0"/>
              <a:t>-</a:t>
            </a:r>
            <a:r>
              <a:rPr lang="en-US" altLang="zh-CN" sz="1800" dirty="0" err="1"/>
              <a:t>pg</a:t>
            </a:r>
            <a:r>
              <a:rPr lang="zh-CN" altLang="en-US" sz="1800" dirty="0"/>
              <a:t>编译和链接选项），</a:t>
            </a:r>
            <a:r>
              <a:rPr lang="en-US" altLang="zh-CN" sz="1800" dirty="0" err="1"/>
              <a:t>gcc</a:t>
            </a:r>
            <a:r>
              <a:rPr lang="en-US" altLang="zh-CN" sz="1800" dirty="0"/>
              <a:t> </a:t>
            </a:r>
            <a:r>
              <a:rPr lang="zh-CN" altLang="en-US" sz="1800" dirty="0"/>
              <a:t>在你应用程序的每个函数中都加入了一个名为</a:t>
            </a:r>
            <a:r>
              <a:rPr lang="en-US" altLang="zh-CN" sz="1800" dirty="0" err="1"/>
              <a:t>mcount</a:t>
            </a:r>
            <a:r>
              <a:rPr lang="zh-CN" altLang="en-US" sz="1800" dirty="0"/>
              <a:t>（</a:t>
            </a:r>
            <a:r>
              <a:rPr lang="en-US" altLang="zh-CN" sz="1800" dirty="0"/>
              <a:t>or“_</a:t>
            </a:r>
            <a:r>
              <a:rPr lang="en-US" altLang="zh-CN" sz="1800" dirty="0" err="1"/>
              <a:t>mcount</a:t>
            </a:r>
            <a:r>
              <a:rPr lang="en-US" altLang="zh-CN" sz="1800" dirty="0"/>
              <a:t>”, or“__</a:t>
            </a:r>
            <a:r>
              <a:rPr lang="en-US" altLang="zh-CN" sz="1800" dirty="0" err="1"/>
              <a:t>mcount</a:t>
            </a:r>
            <a:r>
              <a:rPr lang="en-US" altLang="zh-CN" sz="1800" dirty="0"/>
              <a:t>”</a:t>
            </a:r>
            <a:r>
              <a:rPr lang="zh-CN" altLang="en-US" sz="1800" dirty="0"/>
              <a:t>）的函数，也就是说</a:t>
            </a:r>
            <a:r>
              <a:rPr lang="en-US" altLang="zh-CN" sz="1800" dirty="0"/>
              <a:t>-</a:t>
            </a:r>
            <a:r>
              <a:rPr lang="en-US" altLang="zh-CN" sz="1800" dirty="0" err="1"/>
              <a:t>pg</a:t>
            </a:r>
            <a:r>
              <a:rPr lang="zh-CN" altLang="en-US" sz="1800" dirty="0"/>
              <a:t>编译的应用程序里的每一个函数都会调用</a:t>
            </a:r>
            <a:r>
              <a:rPr lang="en-US" altLang="zh-CN" sz="1800" dirty="0" err="1"/>
              <a:t>mcount</a:t>
            </a:r>
            <a:r>
              <a:rPr lang="en-US" altLang="zh-CN" sz="1800" dirty="0"/>
              <a:t>, </a:t>
            </a:r>
            <a:r>
              <a:rPr lang="zh-CN" altLang="en-US" sz="1800" dirty="0"/>
              <a:t>而</a:t>
            </a:r>
            <a:r>
              <a:rPr lang="en-US" altLang="zh-CN" sz="1800" dirty="0" err="1"/>
              <a:t>mcount</a:t>
            </a:r>
            <a:r>
              <a:rPr lang="zh-CN" altLang="en-US" sz="1800" dirty="0"/>
              <a:t>会在内存中保存一张函数调用图，并通过函数调用堆栈的形式查找子函数和父函数的地址</a:t>
            </a:r>
            <a:r>
              <a:rPr lang="zh-CN" altLang="en-US" sz="1800" dirty="0" smtClean="0"/>
              <a:t>。</a:t>
            </a:r>
            <a:endParaRPr lang="en-US" altLang="zh-CN" sz="1800" dirty="0" smtClean="0"/>
          </a:p>
          <a:p>
            <a:pPr>
              <a:lnSpc>
                <a:spcPct val="150000"/>
              </a:lnSpc>
            </a:pPr>
            <a:r>
              <a:rPr lang="zh-CN" altLang="en-US" sz="1800" dirty="0" smtClean="0"/>
              <a:t>这</a:t>
            </a:r>
            <a:r>
              <a:rPr lang="zh-CN" altLang="en-US" sz="1800" dirty="0"/>
              <a:t>张调用图也保存了所有与函数相关的调用时间，调用次数等等的所有信息。程序运行结束后，会在程序退出的路径下生成一个</a:t>
            </a:r>
            <a:r>
              <a:rPr lang="en-US" altLang="zh-CN" sz="1800" dirty="0" err="1"/>
              <a:t>gmon.out</a:t>
            </a:r>
            <a:r>
              <a:rPr lang="zh-CN" altLang="en-US" sz="1800" dirty="0" smtClean="0"/>
              <a:t>文件</a:t>
            </a:r>
            <a:r>
              <a:rPr lang="zh-CN" altLang="en-US" sz="1800" dirty="0"/>
              <a:t>，</a:t>
            </a:r>
            <a:r>
              <a:rPr lang="zh-CN" altLang="en-US" sz="1800" dirty="0" smtClean="0"/>
              <a:t>这个</a:t>
            </a:r>
            <a:r>
              <a:rPr lang="zh-CN" altLang="en-US" sz="1800" dirty="0"/>
              <a:t>文件就是记录并保存下来的监控数据。</a:t>
            </a:r>
          </a:p>
        </p:txBody>
      </p:sp>
    </p:spTree>
    <p:extLst>
      <p:ext uri="{BB962C8B-B14F-4D97-AF65-F5344CB8AC3E}">
        <p14:creationId xmlns:p14="http://schemas.microsoft.com/office/powerpoint/2010/main" val="308730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493096"/>
            <a:ext cx="9152966" cy="1200329"/>
          </a:xfrm>
          <a:prstGeom prst="rect">
            <a:avLst/>
          </a:prstGeom>
        </p:spPr>
        <p:txBody>
          <a:bodyPr wrap="square">
            <a:spAutoFit/>
          </a:bodyPr>
          <a:lstStyle/>
          <a:p>
            <a:r>
              <a:rPr lang="zh-CN" altLang="en-US" dirty="0"/>
              <a:t>结果分析</a:t>
            </a:r>
            <a:r>
              <a:rPr lang="zh-CN" altLang="en-US" dirty="0" smtClean="0"/>
              <a:t>：</a:t>
            </a:r>
            <a:endParaRPr lang="en-US" altLang="zh-CN" dirty="0" smtClean="0"/>
          </a:p>
          <a:p>
            <a:endParaRPr lang="zh-CN" altLang="en-US" dirty="0"/>
          </a:p>
          <a:p>
            <a:r>
              <a:rPr lang="zh-CN" altLang="en-US" dirty="0"/>
              <a:t>假设这个文件名为 </a:t>
            </a:r>
            <a:r>
              <a:rPr lang="en-US" altLang="zh-CN" dirty="0" err="1"/>
              <a:t>badlap.cpp</a:t>
            </a:r>
            <a:r>
              <a:rPr lang="zh-CN" altLang="en-US" dirty="0"/>
              <a:t>，生成的可执行程序为 </a:t>
            </a:r>
            <a:r>
              <a:rPr lang="en-US" altLang="zh-CN" dirty="0" err="1"/>
              <a:t>badlap</a:t>
            </a:r>
            <a:r>
              <a:rPr lang="zh-CN" altLang="en-US" dirty="0"/>
              <a:t>，用 </a:t>
            </a:r>
            <a:r>
              <a:rPr lang="en-US" altLang="zh-CN" dirty="0" err="1"/>
              <a:t>memcheck</a:t>
            </a:r>
            <a:r>
              <a:rPr lang="en-US" altLang="zh-CN" dirty="0"/>
              <a:t> </a:t>
            </a:r>
            <a:r>
              <a:rPr lang="zh-CN" altLang="en-US" dirty="0"/>
              <a:t>对其进行测试，输出如下。</a:t>
            </a:r>
          </a:p>
        </p:txBody>
      </p:sp>
      <p:pic>
        <p:nvPicPr>
          <p:cNvPr id="5" name="图片 4"/>
          <p:cNvPicPr>
            <a:picLocks noChangeAspect="1"/>
          </p:cNvPicPr>
          <p:nvPr/>
        </p:nvPicPr>
        <p:blipFill>
          <a:blip r:embed="rId2"/>
          <a:stretch>
            <a:fillRect/>
          </a:stretch>
        </p:blipFill>
        <p:spPr>
          <a:xfrm>
            <a:off x="1066799" y="2831283"/>
            <a:ext cx="6990509" cy="1807672"/>
          </a:xfrm>
          <a:prstGeom prst="rect">
            <a:avLst/>
          </a:prstGeom>
        </p:spPr>
      </p:pic>
      <p:sp>
        <p:nvSpPr>
          <p:cNvPr id="6" name="矩形 5"/>
          <p:cNvSpPr/>
          <p:nvPr/>
        </p:nvSpPr>
        <p:spPr>
          <a:xfrm>
            <a:off x="1066799" y="5015317"/>
            <a:ext cx="9009529" cy="646331"/>
          </a:xfrm>
          <a:prstGeom prst="rect">
            <a:avLst/>
          </a:prstGeom>
        </p:spPr>
        <p:txBody>
          <a:bodyPr wrap="square">
            <a:spAutoFit/>
          </a:bodyPr>
          <a:lstStyle/>
          <a:p>
            <a:r>
              <a:rPr lang="zh-CN" altLang="en-US"/>
              <a:t>输出结果显示上述程序中第</a:t>
            </a:r>
            <a:r>
              <a:rPr lang="en-US" altLang="zh-CN" dirty="0"/>
              <a:t>15</a:t>
            </a:r>
            <a:r>
              <a:rPr lang="zh-CN" altLang="en-US" dirty="0"/>
              <a:t>，</a:t>
            </a:r>
            <a:r>
              <a:rPr lang="en-US" altLang="zh-CN" dirty="0"/>
              <a:t>17</a:t>
            </a:r>
            <a:r>
              <a:rPr lang="zh-CN" altLang="en-US" dirty="0"/>
              <a:t>，</a:t>
            </a:r>
            <a:r>
              <a:rPr lang="en-US" altLang="zh-CN" dirty="0"/>
              <a:t>24</a:t>
            </a:r>
            <a:r>
              <a:rPr lang="zh-CN" altLang="en-US" dirty="0"/>
              <a:t>行，源地址和目标地址设置出现重叠。准确的发现了上述问题。</a:t>
            </a:r>
          </a:p>
        </p:txBody>
      </p:sp>
    </p:spTree>
    <p:extLst>
      <p:ext uri="{BB962C8B-B14F-4D97-AF65-F5344CB8AC3E}">
        <p14:creationId xmlns:p14="http://schemas.microsoft.com/office/powerpoint/2010/main" val="402475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442428"/>
            <a:ext cx="2492990" cy="369332"/>
          </a:xfrm>
          <a:prstGeom prst="rect">
            <a:avLst/>
          </a:prstGeom>
        </p:spPr>
        <p:txBody>
          <a:bodyPr wrap="none">
            <a:spAutoFit/>
          </a:bodyPr>
          <a:lstStyle/>
          <a:p>
            <a:r>
              <a:rPr lang="zh-CN" altLang="en-US" dirty="0" smtClean="0"/>
              <a:t>四、动态</a:t>
            </a:r>
            <a:r>
              <a:rPr lang="zh-CN" altLang="en-US" dirty="0"/>
              <a:t>内存管理错误</a:t>
            </a:r>
          </a:p>
        </p:txBody>
      </p:sp>
      <p:sp>
        <p:nvSpPr>
          <p:cNvPr id="5" name="矩形 4"/>
          <p:cNvSpPr/>
          <p:nvPr/>
        </p:nvSpPr>
        <p:spPr>
          <a:xfrm>
            <a:off x="1066800" y="1811760"/>
            <a:ext cx="10318376" cy="1477328"/>
          </a:xfrm>
          <a:prstGeom prst="rect">
            <a:avLst/>
          </a:prstGeom>
        </p:spPr>
        <p:txBody>
          <a:bodyPr wrap="square">
            <a:spAutoFit/>
          </a:bodyPr>
          <a:lstStyle/>
          <a:p>
            <a:r>
              <a:rPr lang="zh-CN" altLang="en-US" dirty="0"/>
              <a:t>问题分析</a:t>
            </a:r>
            <a:r>
              <a:rPr lang="zh-CN" altLang="en-US" dirty="0" smtClean="0"/>
              <a:t>：</a:t>
            </a:r>
            <a:endParaRPr lang="zh-CN" altLang="en-US" dirty="0"/>
          </a:p>
          <a:p>
            <a:r>
              <a:rPr lang="zh-CN" altLang="en-US" dirty="0"/>
              <a:t>常见的内存分配方式分三种：静态存储，栈上分配，堆上分配。全局变量属于静态存储，它们是在编译时就被分配了存储空间，函数内的局部变量属于栈上分配，而最灵活的内存使用方式当属堆上分配，也叫做内存动态分配了。常用的内存动态分配函数包括：</a:t>
            </a:r>
            <a:r>
              <a:rPr lang="en-US" altLang="zh-CN" dirty="0" err="1"/>
              <a:t>malloc</a:t>
            </a:r>
            <a:r>
              <a:rPr lang="en-US" altLang="zh-CN" dirty="0"/>
              <a:t>, </a:t>
            </a:r>
            <a:r>
              <a:rPr lang="en-US" altLang="zh-CN" dirty="0" err="1"/>
              <a:t>alloc</a:t>
            </a:r>
            <a:r>
              <a:rPr lang="en-US" altLang="zh-CN" dirty="0"/>
              <a:t>, </a:t>
            </a:r>
            <a:r>
              <a:rPr lang="en-US" altLang="zh-CN" dirty="0" err="1"/>
              <a:t>realloc</a:t>
            </a:r>
            <a:r>
              <a:rPr lang="en-US" altLang="zh-CN" dirty="0"/>
              <a:t>, new</a:t>
            </a:r>
            <a:r>
              <a:rPr lang="zh-CN" altLang="en-US" dirty="0"/>
              <a:t>等，动态释放函数包括</a:t>
            </a:r>
            <a:r>
              <a:rPr lang="en-US" altLang="zh-CN" dirty="0"/>
              <a:t>free, delete</a:t>
            </a:r>
            <a:r>
              <a:rPr lang="zh-CN" altLang="en-US" dirty="0" smtClean="0"/>
              <a:t>。</a:t>
            </a:r>
            <a:endParaRPr lang="zh-CN" altLang="en-US" dirty="0"/>
          </a:p>
        </p:txBody>
      </p:sp>
      <p:sp>
        <p:nvSpPr>
          <p:cNvPr id="6" name="矩形 5"/>
          <p:cNvSpPr/>
          <p:nvPr/>
        </p:nvSpPr>
        <p:spPr>
          <a:xfrm>
            <a:off x="1066800" y="4061028"/>
            <a:ext cx="3711388" cy="1477328"/>
          </a:xfrm>
          <a:prstGeom prst="rect">
            <a:avLst/>
          </a:prstGeom>
        </p:spPr>
        <p:txBody>
          <a:bodyPr wrap="square">
            <a:spAutoFit/>
          </a:bodyPr>
          <a:lstStyle/>
          <a:p>
            <a:r>
              <a:rPr lang="zh-CN" altLang="en-US" dirty="0"/>
              <a:t>一旦成功申请了动态内存，我们就需要自己对其进行内存管理，而这又是最容易犯错误的</a:t>
            </a:r>
            <a:r>
              <a:rPr lang="zh-CN" altLang="en-US" dirty="0" smtClean="0"/>
              <a:t>。右面</a:t>
            </a:r>
            <a:r>
              <a:rPr lang="zh-CN" altLang="en-US" dirty="0"/>
              <a:t>的一段程序，就包括了内存动态管理中常见的错误。</a:t>
            </a:r>
          </a:p>
        </p:txBody>
      </p:sp>
      <p:pic>
        <p:nvPicPr>
          <p:cNvPr id="7" name="图片 6"/>
          <p:cNvPicPr>
            <a:picLocks noChangeAspect="1"/>
          </p:cNvPicPr>
          <p:nvPr/>
        </p:nvPicPr>
        <p:blipFill>
          <a:blip r:embed="rId2"/>
          <a:stretch>
            <a:fillRect/>
          </a:stretch>
        </p:blipFill>
        <p:spPr>
          <a:xfrm>
            <a:off x="6631360" y="3202800"/>
            <a:ext cx="3418075" cy="3308871"/>
          </a:xfrm>
          <a:prstGeom prst="rect">
            <a:avLst/>
          </a:prstGeom>
        </p:spPr>
      </p:pic>
    </p:spTree>
    <p:extLst>
      <p:ext uri="{BB962C8B-B14F-4D97-AF65-F5344CB8AC3E}">
        <p14:creationId xmlns:p14="http://schemas.microsoft.com/office/powerpoint/2010/main" val="324487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502164"/>
            <a:ext cx="9430870" cy="4801314"/>
          </a:xfrm>
          <a:prstGeom prst="rect">
            <a:avLst/>
          </a:prstGeom>
        </p:spPr>
        <p:txBody>
          <a:bodyPr wrap="square">
            <a:spAutoFit/>
          </a:bodyPr>
          <a:lstStyle/>
          <a:p>
            <a:r>
              <a:rPr lang="zh-CN" altLang="en-US" dirty="0" smtClean="0"/>
              <a:t>五、常见</a:t>
            </a:r>
            <a:r>
              <a:rPr lang="zh-CN" altLang="en-US" dirty="0"/>
              <a:t>的内存动态管理错误包括：</a:t>
            </a:r>
          </a:p>
          <a:p>
            <a:endParaRPr lang="zh-CN" altLang="en-US" dirty="0" smtClean="0"/>
          </a:p>
          <a:p>
            <a:r>
              <a:rPr lang="en-US" altLang="zh-CN" dirty="0" smtClean="0"/>
              <a:t>1.</a:t>
            </a:r>
            <a:r>
              <a:rPr lang="zh-CN" altLang="en-US" dirty="0" smtClean="0"/>
              <a:t>申请</a:t>
            </a:r>
            <a:r>
              <a:rPr lang="zh-CN" altLang="en-US" dirty="0"/>
              <a:t>和释放不一致</a:t>
            </a:r>
          </a:p>
          <a:p>
            <a:r>
              <a:rPr lang="zh-CN" altLang="en-US" dirty="0"/>
              <a:t>由于 </a:t>
            </a:r>
            <a:r>
              <a:rPr lang="en-US" altLang="zh-CN" dirty="0"/>
              <a:t>C++ </a:t>
            </a:r>
            <a:r>
              <a:rPr lang="zh-CN" altLang="en-US" dirty="0"/>
              <a:t>兼容 </a:t>
            </a:r>
            <a:r>
              <a:rPr lang="en-US" altLang="zh-CN" dirty="0"/>
              <a:t>C</a:t>
            </a:r>
            <a:r>
              <a:rPr lang="zh-CN" altLang="en-US" dirty="0"/>
              <a:t>，而 </a:t>
            </a:r>
            <a:r>
              <a:rPr lang="en-US" altLang="zh-CN" dirty="0"/>
              <a:t>C </a:t>
            </a:r>
            <a:r>
              <a:rPr lang="zh-CN" altLang="en-US" dirty="0"/>
              <a:t>与 </a:t>
            </a:r>
            <a:r>
              <a:rPr lang="en-US" altLang="zh-CN" dirty="0"/>
              <a:t>C++ </a:t>
            </a:r>
            <a:r>
              <a:rPr lang="zh-CN" altLang="en-US" dirty="0"/>
              <a:t>的内存申请和释放函数是不同的，因此在 </a:t>
            </a:r>
            <a:r>
              <a:rPr lang="en-US" altLang="zh-CN" dirty="0"/>
              <a:t>C++ </a:t>
            </a:r>
            <a:r>
              <a:rPr lang="zh-CN" altLang="en-US" dirty="0"/>
              <a:t>程序中，就有两套动态内存管理函数。一条不变的规则就是采用 </a:t>
            </a:r>
            <a:r>
              <a:rPr lang="en-US" altLang="zh-CN" dirty="0"/>
              <a:t>C </a:t>
            </a:r>
            <a:r>
              <a:rPr lang="zh-CN" altLang="en-US" dirty="0"/>
              <a:t>方式申请的内存就用 </a:t>
            </a:r>
            <a:r>
              <a:rPr lang="en-US" altLang="zh-CN" dirty="0"/>
              <a:t>C </a:t>
            </a:r>
            <a:r>
              <a:rPr lang="zh-CN" altLang="en-US" dirty="0"/>
              <a:t>方式释放；用 </a:t>
            </a:r>
            <a:r>
              <a:rPr lang="en-US" altLang="zh-CN" dirty="0"/>
              <a:t>C++ </a:t>
            </a:r>
            <a:r>
              <a:rPr lang="zh-CN" altLang="en-US" dirty="0"/>
              <a:t>方式申请的内存，用 </a:t>
            </a:r>
            <a:r>
              <a:rPr lang="en-US" altLang="zh-CN" dirty="0"/>
              <a:t>C++ </a:t>
            </a:r>
            <a:r>
              <a:rPr lang="zh-CN" altLang="en-US" dirty="0"/>
              <a:t>方式释放。也就是用 </a:t>
            </a:r>
            <a:r>
              <a:rPr lang="en-US" altLang="zh-CN" dirty="0" err="1"/>
              <a:t>malloc</a:t>
            </a:r>
            <a:r>
              <a:rPr lang="en-US" altLang="zh-CN" dirty="0"/>
              <a:t>/</a:t>
            </a:r>
            <a:r>
              <a:rPr lang="en-US" altLang="zh-CN" dirty="0" err="1"/>
              <a:t>alloc</a:t>
            </a:r>
            <a:r>
              <a:rPr lang="en-US" altLang="zh-CN" dirty="0"/>
              <a:t>/</a:t>
            </a:r>
            <a:r>
              <a:rPr lang="en-US" altLang="zh-CN" dirty="0" err="1"/>
              <a:t>realloc</a:t>
            </a:r>
            <a:r>
              <a:rPr lang="en-US" altLang="zh-CN" dirty="0"/>
              <a:t> </a:t>
            </a:r>
            <a:r>
              <a:rPr lang="zh-CN" altLang="en-US" dirty="0"/>
              <a:t>方式申请的内存，用 </a:t>
            </a:r>
            <a:r>
              <a:rPr lang="en-US" altLang="zh-CN" dirty="0"/>
              <a:t>free </a:t>
            </a:r>
            <a:r>
              <a:rPr lang="zh-CN" altLang="en-US" dirty="0"/>
              <a:t>释放；用 </a:t>
            </a:r>
            <a:r>
              <a:rPr lang="en-US" altLang="zh-CN" dirty="0"/>
              <a:t>new </a:t>
            </a:r>
            <a:r>
              <a:rPr lang="zh-CN" altLang="en-US" dirty="0"/>
              <a:t>方式申请的内存用 </a:t>
            </a:r>
            <a:r>
              <a:rPr lang="en-US" altLang="zh-CN" dirty="0"/>
              <a:t>delete </a:t>
            </a:r>
            <a:r>
              <a:rPr lang="zh-CN" altLang="en-US" dirty="0"/>
              <a:t>释放。在上述程序中，用 </a:t>
            </a:r>
            <a:r>
              <a:rPr lang="en-US" altLang="zh-CN" dirty="0" err="1"/>
              <a:t>malloc</a:t>
            </a:r>
            <a:r>
              <a:rPr lang="en-US" altLang="zh-CN" dirty="0"/>
              <a:t> </a:t>
            </a:r>
            <a:r>
              <a:rPr lang="zh-CN" altLang="en-US" dirty="0"/>
              <a:t>方式申请了内存却用 </a:t>
            </a:r>
            <a:r>
              <a:rPr lang="en-US" altLang="zh-CN" dirty="0"/>
              <a:t>delete </a:t>
            </a:r>
            <a:r>
              <a:rPr lang="zh-CN" altLang="en-US" dirty="0"/>
              <a:t>来释放，虽然这在很多情况下不会有问题，但这绝对是潜在的问题。</a:t>
            </a:r>
          </a:p>
          <a:p>
            <a:endParaRPr lang="zh-CN" altLang="en-US" dirty="0"/>
          </a:p>
          <a:p>
            <a:r>
              <a:rPr lang="en-US" altLang="zh-CN" dirty="0" smtClean="0"/>
              <a:t>2.</a:t>
            </a:r>
            <a:r>
              <a:rPr lang="zh-CN" altLang="en-US" dirty="0" smtClean="0"/>
              <a:t>申请</a:t>
            </a:r>
            <a:r>
              <a:rPr lang="zh-CN" altLang="en-US" dirty="0"/>
              <a:t>和释放不匹配</a:t>
            </a:r>
          </a:p>
          <a:p>
            <a:r>
              <a:rPr lang="zh-CN" altLang="en-US" dirty="0"/>
              <a:t>申请了多少内存，在使用完成后就要释放多少。如果没有释放，或者少释放了就是内存泄露；多释放了也会产生问题。上述程序中，指针</a:t>
            </a:r>
            <a:r>
              <a:rPr lang="en-US" altLang="zh-CN" dirty="0"/>
              <a:t>p</a:t>
            </a:r>
            <a:r>
              <a:rPr lang="zh-CN" altLang="en-US" dirty="0"/>
              <a:t>和</a:t>
            </a:r>
            <a:r>
              <a:rPr lang="en-US" altLang="zh-CN" dirty="0" err="1"/>
              <a:t>pt</a:t>
            </a:r>
            <a:r>
              <a:rPr lang="zh-CN" altLang="en-US" dirty="0"/>
              <a:t>指向的是同一块内存，却被先后释放两次。</a:t>
            </a:r>
          </a:p>
          <a:p>
            <a:endParaRPr lang="zh-CN" altLang="en-US" dirty="0"/>
          </a:p>
          <a:p>
            <a:r>
              <a:rPr lang="en-US" altLang="zh-CN" dirty="0" smtClean="0"/>
              <a:t>3.</a:t>
            </a:r>
            <a:r>
              <a:rPr lang="zh-CN" altLang="en-US" dirty="0" smtClean="0"/>
              <a:t>释放</a:t>
            </a:r>
            <a:r>
              <a:rPr lang="zh-CN" altLang="en-US" dirty="0"/>
              <a:t>后仍然读写</a:t>
            </a:r>
          </a:p>
          <a:p>
            <a:r>
              <a:rPr lang="zh-CN" altLang="en-US" dirty="0"/>
              <a:t>本质上说，系统会在堆上维护一个动态内存链表，如果被释放，就意味着该块内存可以继续被分配给其他部分，如果内存被释放后再访问，就可能覆盖其他部分的信息，这是一种严重的错误，上述程序第</a:t>
            </a:r>
            <a:r>
              <a:rPr lang="en-US" altLang="zh-CN" dirty="0"/>
              <a:t>16</a:t>
            </a:r>
            <a:r>
              <a:rPr lang="zh-CN" altLang="en-US" dirty="0"/>
              <a:t>行中就在释放后仍然写这块内存。</a:t>
            </a:r>
          </a:p>
        </p:txBody>
      </p:sp>
    </p:spTree>
    <p:extLst>
      <p:ext uri="{BB962C8B-B14F-4D97-AF65-F5344CB8AC3E}">
        <p14:creationId xmlns:p14="http://schemas.microsoft.com/office/powerpoint/2010/main" val="218586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475166"/>
            <a:ext cx="9646024" cy="1200329"/>
          </a:xfrm>
          <a:prstGeom prst="rect">
            <a:avLst/>
          </a:prstGeom>
        </p:spPr>
        <p:txBody>
          <a:bodyPr wrap="square">
            <a:spAutoFit/>
          </a:bodyPr>
          <a:lstStyle/>
          <a:p>
            <a:r>
              <a:rPr lang="zh-CN" altLang="en-US" dirty="0"/>
              <a:t>结果分析：</a:t>
            </a:r>
          </a:p>
          <a:p>
            <a:endParaRPr lang="zh-CN" altLang="en-US" dirty="0"/>
          </a:p>
          <a:p>
            <a:r>
              <a:rPr lang="zh-CN" altLang="en-US" dirty="0"/>
              <a:t>假设这个文件名为</a:t>
            </a:r>
            <a:r>
              <a:rPr lang="en-US" altLang="zh-CN" dirty="0" err="1"/>
              <a:t>badmac.cpp</a:t>
            </a:r>
            <a:r>
              <a:rPr lang="zh-CN" altLang="en-US" dirty="0"/>
              <a:t>，生成的可执行程序为</a:t>
            </a:r>
            <a:r>
              <a:rPr lang="en-US" altLang="zh-CN" dirty="0" err="1"/>
              <a:t>badmac</a:t>
            </a:r>
            <a:r>
              <a:rPr lang="zh-CN" altLang="en-US" dirty="0"/>
              <a:t>，用</a:t>
            </a:r>
            <a:r>
              <a:rPr lang="en-US" altLang="zh-CN" dirty="0" err="1"/>
              <a:t>memcheck</a:t>
            </a:r>
            <a:r>
              <a:rPr lang="zh-CN" altLang="en-US" dirty="0"/>
              <a:t>对其进行测试，输出如下。</a:t>
            </a:r>
          </a:p>
        </p:txBody>
      </p:sp>
      <p:pic>
        <p:nvPicPr>
          <p:cNvPr id="5" name="图片 4"/>
          <p:cNvPicPr>
            <a:picLocks noChangeAspect="1"/>
          </p:cNvPicPr>
          <p:nvPr/>
        </p:nvPicPr>
        <p:blipFill>
          <a:blip r:embed="rId2"/>
          <a:stretch>
            <a:fillRect/>
          </a:stretch>
        </p:blipFill>
        <p:spPr>
          <a:xfrm>
            <a:off x="1192306" y="2784561"/>
            <a:ext cx="4400550" cy="2419350"/>
          </a:xfrm>
          <a:prstGeom prst="rect">
            <a:avLst/>
          </a:prstGeom>
        </p:spPr>
      </p:pic>
      <p:sp>
        <p:nvSpPr>
          <p:cNvPr id="6" name="矩形 5"/>
          <p:cNvSpPr/>
          <p:nvPr/>
        </p:nvSpPr>
        <p:spPr>
          <a:xfrm>
            <a:off x="1066799" y="5312978"/>
            <a:ext cx="9439835" cy="646331"/>
          </a:xfrm>
          <a:prstGeom prst="rect">
            <a:avLst/>
          </a:prstGeom>
        </p:spPr>
        <p:txBody>
          <a:bodyPr wrap="square">
            <a:spAutoFit/>
          </a:bodyPr>
          <a:lstStyle/>
          <a:p>
            <a:r>
              <a:rPr lang="zh-CN" altLang="en-US"/>
              <a:t>输出结果显示，第</a:t>
            </a:r>
            <a:r>
              <a:rPr lang="en-US" altLang="zh-CN" dirty="0"/>
              <a:t>14</a:t>
            </a:r>
            <a:r>
              <a:rPr lang="zh-CN" altLang="en-US" dirty="0"/>
              <a:t>行分配和释放函数不一致；第</a:t>
            </a:r>
            <a:r>
              <a:rPr lang="en-US" altLang="zh-CN" dirty="0"/>
              <a:t>16</a:t>
            </a:r>
            <a:r>
              <a:rPr lang="zh-CN" altLang="en-US" dirty="0"/>
              <a:t>行发生非法写操作，也就是往释放后的内存地址写值；第</a:t>
            </a:r>
            <a:r>
              <a:rPr lang="en-US" altLang="zh-CN" dirty="0"/>
              <a:t>17</a:t>
            </a:r>
            <a:r>
              <a:rPr lang="zh-CN" altLang="en-US" dirty="0"/>
              <a:t>行释放内存函数无效。准确地发现了上述三个问题。</a:t>
            </a:r>
          </a:p>
        </p:txBody>
      </p:sp>
    </p:spTree>
    <p:extLst>
      <p:ext uri="{BB962C8B-B14F-4D97-AF65-F5344CB8AC3E}">
        <p14:creationId xmlns:p14="http://schemas.microsoft.com/office/powerpoint/2010/main" val="391207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Gprof</a:t>
            </a:r>
            <a:r>
              <a:rPr lang="zh-CN" altLang="en-US" dirty="0" smtClean="0"/>
              <a:t>产生的信息解释</a:t>
            </a:r>
            <a:endParaRPr lang="zh-CN" altLang="en-US" dirty="0"/>
          </a:p>
        </p:txBody>
      </p:sp>
      <p:pic>
        <p:nvPicPr>
          <p:cNvPr id="4" name="内容占位符 3"/>
          <p:cNvPicPr>
            <a:picLocks noGrp="1" noChangeAspect="1"/>
          </p:cNvPicPr>
          <p:nvPr>
            <p:ph idx="1"/>
          </p:nvPr>
        </p:nvPicPr>
        <p:blipFill>
          <a:blip r:embed="rId3"/>
          <a:stretch>
            <a:fillRect/>
          </a:stretch>
        </p:blipFill>
        <p:spPr>
          <a:xfrm>
            <a:off x="1480928" y="1596959"/>
            <a:ext cx="9230144" cy="2164268"/>
          </a:xfrm>
          <a:prstGeom prst="rect">
            <a:avLst/>
          </a:prstGeom>
        </p:spPr>
      </p:pic>
      <p:pic>
        <p:nvPicPr>
          <p:cNvPr id="5" name="图片 4"/>
          <p:cNvPicPr>
            <a:picLocks noChangeAspect="1"/>
          </p:cNvPicPr>
          <p:nvPr/>
        </p:nvPicPr>
        <p:blipFill>
          <a:blip r:embed="rId4"/>
          <a:stretch>
            <a:fillRect/>
          </a:stretch>
        </p:blipFill>
        <p:spPr>
          <a:xfrm>
            <a:off x="1480928" y="4372445"/>
            <a:ext cx="9230144" cy="1562100"/>
          </a:xfrm>
          <a:prstGeom prst="rect">
            <a:avLst/>
          </a:prstGeom>
        </p:spPr>
      </p:pic>
    </p:spTree>
    <p:extLst>
      <p:ext uri="{BB962C8B-B14F-4D97-AF65-F5344CB8AC3E}">
        <p14:creationId xmlns:p14="http://schemas.microsoft.com/office/powerpoint/2010/main" val="165960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使用效果</a:t>
            </a:r>
          </a:p>
        </p:txBody>
      </p:sp>
      <p:sp>
        <p:nvSpPr>
          <p:cNvPr id="3" name="内容占位符 2"/>
          <p:cNvSpPr>
            <a:spLocks noGrp="1"/>
          </p:cNvSpPr>
          <p:nvPr>
            <p:ph idx="1"/>
          </p:nvPr>
        </p:nvSpPr>
        <p:spPr/>
        <p:txBody>
          <a:bodyPr/>
          <a:lstStyle/>
          <a:p>
            <a:r>
              <a:rPr lang="en-US" altLang="zh-CN" dirty="0"/>
              <a:t>Main</a:t>
            </a:r>
            <a:r>
              <a:rPr lang="zh-CN" altLang="en-US" dirty="0"/>
              <a:t>函数除了在主循环中调用</a:t>
            </a:r>
            <a:r>
              <a:rPr lang="en-US" altLang="zh-CN" dirty="0" err="1"/>
              <a:t>f1,f2,f3</a:t>
            </a:r>
            <a:r>
              <a:rPr lang="zh-CN" altLang="en-US" dirty="0"/>
              <a:t>以外还调用了</a:t>
            </a:r>
            <a:r>
              <a:rPr lang="en-US" altLang="zh-CN" dirty="0" err="1"/>
              <a:t>f4</a:t>
            </a:r>
            <a:r>
              <a:rPr lang="zh-CN" altLang="en-US" dirty="0"/>
              <a:t>，而</a:t>
            </a:r>
            <a:r>
              <a:rPr lang="en-US" altLang="zh-CN" dirty="0" err="1"/>
              <a:t>f4</a:t>
            </a:r>
            <a:r>
              <a:rPr lang="zh-CN" altLang="en-US" dirty="0"/>
              <a:t>又调用到了</a:t>
            </a:r>
            <a:r>
              <a:rPr lang="en-US" altLang="zh-CN" dirty="0" err="1"/>
              <a:t>f5</a:t>
            </a:r>
            <a:r>
              <a:rPr lang="zh-CN" altLang="en-US" dirty="0"/>
              <a:t>和</a:t>
            </a:r>
            <a:r>
              <a:rPr lang="en-US" altLang="zh-CN" dirty="0" err="1"/>
              <a:t>f2</a:t>
            </a:r>
            <a:r>
              <a:rPr lang="zh-CN" altLang="en-US" dirty="0"/>
              <a:t>，最终的图形生成如下所示</a:t>
            </a:r>
            <a:r>
              <a:rPr lang="zh-CN" altLang="en-US" dirty="0" smtClean="0"/>
              <a:t>：</a:t>
            </a:r>
            <a:endParaRPr lang="en-US" altLang="zh-CN" dirty="0" smtClean="0"/>
          </a:p>
          <a:p>
            <a:pPr marL="0" indent="0">
              <a:buNone/>
            </a:pPr>
            <a:endParaRPr lang="zh-CN" altLang="en-US" dirty="0"/>
          </a:p>
        </p:txBody>
      </p:sp>
      <p:pic>
        <p:nvPicPr>
          <p:cNvPr id="4" name="图片 3"/>
          <p:cNvPicPr>
            <a:picLocks noChangeAspect="1"/>
          </p:cNvPicPr>
          <p:nvPr/>
        </p:nvPicPr>
        <p:blipFill>
          <a:blip r:embed="rId3"/>
          <a:stretch>
            <a:fillRect/>
          </a:stretch>
        </p:blipFill>
        <p:spPr>
          <a:xfrm>
            <a:off x="1716357" y="3101009"/>
            <a:ext cx="8530008" cy="2366557"/>
          </a:xfrm>
          <a:prstGeom prst="rect">
            <a:avLst/>
          </a:prstGeom>
        </p:spPr>
      </p:pic>
    </p:spTree>
    <p:extLst>
      <p:ext uri="{BB962C8B-B14F-4D97-AF65-F5344CB8AC3E}">
        <p14:creationId xmlns:p14="http://schemas.microsoft.com/office/powerpoint/2010/main" val="13057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工具生成</a:t>
            </a:r>
            <a:r>
              <a:rPr lang="zh-CN" altLang="en-US" dirty="0"/>
              <a:t>到的图片</a:t>
            </a:r>
          </a:p>
        </p:txBody>
      </p:sp>
      <p:pic>
        <p:nvPicPr>
          <p:cNvPr id="4" name="内容占位符 3"/>
          <p:cNvPicPr>
            <a:picLocks noGrp="1" noChangeAspect="1"/>
          </p:cNvPicPr>
          <p:nvPr>
            <p:ph idx="1"/>
          </p:nvPr>
        </p:nvPicPr>
        <p:blipFill>
          <a:blip r:embed="rId2"/>
          <a:stretch>
            <a:fillRect/>
          </a:stretch>
        </p:blipFill>
        <p:spPr>
          <a:xfrm>
            <a:off x="508722" y="1578119"/>
            <a:ext cx="5684260" cy="4809758"/>
          </a:xfrm>
          <a:prstGeom prst="rect">
            <a:avLst/>
          </a:prstGeom>
        </p:spPr>
      </p:pic>
      <p:sp>
        <p:nvSpPr>
          <p:cNvPr id="5" name="矩形 4"/>
          <p:cNvSpPr/>
          <p:nvPr/>
        </p:nvSpPr>
        <p:spPr>
          <a:xfrm>
            <a:off x="7010399" y="3105835"/>
            <a:ext cx="3823855" cy="1754326"/>
          </a:xfrm>
          <a:prstGeom prst="rect">
            <a:avLst/>
          </a:prstGeom>
        </p:spPr>
        <p:txBody>
          <a:bodyPr wrap="square">
            <a:spAutoFit/>
          </a:bodyPr>
          <a:lstStyle/>
          <a:p>
            <a:pPr>
              <a:lnSpc>
                <a:spcPct val="150000"/>
              </a:lnSpc>
            </a:pPr>
            <a:r>
              <a:rPr lang="en-US" altLang="zh-CN" sz="2400" dirty="0"/>
              <a:t>Main</a:t>
            </a:r>
            <a:r>
              <a:rPr lang="zh-CN" altLang="en-US" sz="2400" dirty="0" smtClean="0"/>
              <a:t>函数除了在</a:t>
            </a:r>
            <a:r>
              <a:rPr lang="zh-CN" altLang="en-US" sz="2400" dirty="0"/>
              <a:t>主循环中调用</a:t>
            </a:r>
            <a:r>
              <a:rPr lang="en-US" altLang="zh-CN" sz="2400" dirty="0" err="1"/>
              <a:t>f1,f2,f3</a:t>
            </a:r>
            <a:r>
              <a:rPr lang="zh-CN" altLang="en-US" sz="2400" dirty="0"/>
              <a:t>以外还调用了</a:t>
            </a:r>
            <a:r>
              <a:rPr lang="en-US" altLang="zh-CN" sz="2400" dirty="0" err="1"/>
              <a:t>f4</a:t>
            </a:r>
            <a:r>
              <a:rPr lang="zh-CN" altLang="en-US" sz="2400" dirty="0"/>
              <a:t>，而</a:t>
            </a:r>
            <a:r>
              <a:rPr lang="en-US" altLang="zh-CN" sz="2400" dirty="0" err="1"/>
              <a:t>f4</a:t>
            </a:r>
            <a:r>
              <a:rPr lang="zh-CN" altLang="en-US" sz="2400" dirty="0"/>
              <a:t>又调用到了</a:t>
            </a:r>
            <a:r>
              <a:rPr lang="en-US" altLang="zh-CN" sz="2400" dirty="0" err="1"/>
              <a:t>f5</a:t>
            </a:r>
            <a:r>
              <a:rPr lang="zh-CN" altLang="en-US" sz="2400" dirty="0"/>
              <a:t>和</a:t>
            </a:r>
            <a:r>
              <a:rPr lang="en-US" altLang="zh-CN" sz="2400" dirty="0" err="1"/>
              <a:t>f2</a:t>
            </a:r>
            <a:endParaRPr lang="zh-CN" altLang="en-US" sz="2400" dirty="0"/>
          </a:p>
        </p:txBody>
      </p:sp>
    </p:spTree>
    <p:extLst>
      <p:ext uri="{BB962C8B-B14F-4D97-AF65-F5344CB8AC3E}">
        <p14:creationId xmlns:p14="http://schemas.microsoft.com/office/powerpoint/2010/main" val="400405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使用流程</a:t>
            </a:r>
          </a:p>
        </p:txBody>
      </p:sp>
      <p:sp>
        <p:nvSpPr>
          <p:cNvPr id="3" name="内容占位符 2"/>
          <p:cNvSpPr>
            <a:spLocks noGrp="1"/>
          </p:cNvSpPr>
          <p:nvPr>
            <p:ph idx="1"/>
          </p:nvPr>
        </p:nvSpPr>
        <p:spPr/>
        <p:txBody>
          <a:bodyPr/>
          <a:lstStyle/>
          <a:p>
            <a:pPr marL="0" indent="0">
              <a:buNone/>
            </a:pPr>
            <a:r>
              <a:rPr lang="zh-CN" altLang="en-US" dirty="0"/>
              <a:t>（</a:t>
            </a:r>
            <a:r>
              <a:rPr lang="en-US" altLang="zh-CN" dirty="0"/>
              <a:t>1</a:t>
            </a:r>
            <a:r>
              <a:rPr lang="zh-CN" altLang="en-US" dirty="0"/>
              <a:t>）编译时候打开编译开关，</a:t>
            </a:r>
            <a:r>
              <a:rPr lang="en-US" altLang="zh-CN" dirty="0"/>
              <a:t>-</a:t>
            </a:r>
            <a:r>
              <a:rPr lang="en-US" altLang="zh-CN" dirty="0" err="1"/>
              <a:t>pg</a:t>
            </a:r>
            <a:endParaRPr lang="en-US" altLang="zh-CN" dirty="0"/>
          </a:p>
          <a:p>
            <a:pPr marL="0" indent="0">
              <a:buNone/>
            </a:pPr>
            <a:endParaRPr lang="en-US" altLang="zh-CN" dirty="0"/>
          </a:p>
          <a:p>
            <a:pPr marL="0" indent="0">
              <a:buNone/>
            </a:pPr>
            <a:r>
              <a:rPr lang="zh-CN" altLang="en-US" dirty="0"/>
              <a:t>（</a:t>
            </a:r>
            <a:r>
              <a:rPr lang="en-US" altLang="zh-CN" dirty="0"/>
              <a:t>2</a:t>
            </a:r>
            <a:r>
              <a:rPr lang="zh-CN" altLang="en-US" dirty="0"/>
              <a:t>）运行程序（程序一定要正常运行完毕才会生成性能报告）</a:t>
            </a:r>
          </a:p>
          <a:p>
            <a:pPr marL="0" indent="0">
              <a:buNone/>
            </a:pPr>
            <a:endParaRPr lang="zh-CN" altLang="en-US" dirty="0"/>
          </a:p>
          <a:p>
            <a:pPr marL="0" indent="0">
              <a:buNone/>
            </a:pPr>
            <a:r>
              <a:rPr lang="zh-CN" altLang="en-US" dirty="0"/>
              <a:t>（</a:t>
            </a:r>
            <a:r>
              <a:rPr lang="en-US" altLang="zh-CN" dirty="0"/>
              <a:t>3</a:t>
            </a:r>
            <a:r>
              <a:rPr lang="zh-CN" altLang="en-US" dirty="0"/>
              <a:t>）运行性能测试工具来生成报告。</a:t>
            </a:r>
          </a:p>
        </p:txBody>
      </p:sp>
    </p:spTree>
    <p:extLst>
      <p:ext uri="{BB962C8B-B14F-4D97-AF65-F5344CB8AC3E}">
        <p14:creationId xmlns:p14="http://schemas.microsoft.com/office/powerpoint/2010/main" val="22954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smtClean="0"/>
              <a:t>编码</a:t>
            </a:r>
            <a:endParaRPr lang="zh-CN" altLang="en-US" dirty="0"/>
          </a:p>
        </p:txBody>
      </p:sp>
      <p:sp>
        <p:nvSpPr>
          <p:cNvPr id="3" name="内容占位符 2"/>
          <p:cNvSpPr>
            <a:spLocks noGrp="1"/>
          </p:cNvSpPr>
          <p:nvPr>
            <p:ph idx="1"/>
          </p:nvPr>
        </p:nvSpPr>
        <p:spPr>
          <a:xfrm>
            <a:off x="692727" y="1548246"/>
            <a:ext cx="10058400" cy="4457700"/>
          </a:xfrm>
        </p:spPr>
        <p:txBody>
          <a:bodyPr/>
          <a:lstStyle/>
          <a:p>
            <a:pPr marL="0" indent="0">
              <a:buNone/>
            </a:pPr>
            <a:r>
              <a:rPr lang="zh-CN" altLang="en-US" dirty="0" smtClean="0"/>
              <a:t>这里</a:t>
            </a:r>
            <a:r>
              <a:rPr lang="zh-CN" altLang="en-US" dirty="0"/>
              <a:t>编写一个示例代码，随后对其进行性能</a:t>
            </a:r>
            <a:r>
              <a:rPr lang="zh-CN" altLang="en-US" dirty="0" smtClean="0"/>
              <a:t>测试</a:t>
            </a:r>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6248399" y="4500354"/>
            <a:ext cx="3182433" cy="2357646"/>
          </a:xfrm>
          <a:prstGeom prst="rect">
            <a:avLst/>
          </a:prstGeom>
        </p:spPr>
      </p:pic>
      <p:pic>
        <p:nvPicPr>
          <p:cNvPr id="6" name="图片 5"/>
          <p:cNvPicPr>
            <a:picLocks noChangeAspect="1"/>
          </p:cNvPicPr>
          <p:nvPr/>
        </p:nvPicPr>
        <p:blipFill>
          <a:blip r:embed="rId3"/>
          <a:stretch>
            <a:fillRect/>
          </a:stretch>
        </p:blipFill>
        <p:spPr>
          <a:xfrm>
            <a:off x="803565" y="2047491"/>
            <a:ext cx="3096492" cy="4745374"/>
          </a:xfrm>
          <a:prstGeom prst="rect">
            <a:avLst/>
          </a:prstGeom>
        </p:spPr>
      </p:pic>
      <p:pic>
        <p:nvPicPr>
          <p:cNvPr id="7" name="图片 6"/>
          <p:cNvPicPr>
            <a:picLocks noChangeAspect="1"/>
          </p:cNvPicPr>
          <p:nvPr/>
        </p:nvPicPr>
        <p:blipFill>
          <a:blip r:embed="rId4"/>
          <a:stretch>
            <a:fillRect/>
          </a:stretch>
        </p:blipFill>
        <p:spPr>
          <a:xfrm>
            <a:off x="6248400" y="2047491"/>
            <a:ext cx="3182433" cy="2239187"/>
          </a:xfrm>
          <a:prstGeom prst="rect">
            <a:avLst/>
          </a:prstGeom>
        </p:spPr>
      </p:pic>
    </p:spTree>
    <p:extLst>
      <p:ext uri="{BB962C8B-B14F-4D97-AF65-F5344CB8AC3E}">
        <p14:creationId xmlns:p14="http://schemas.microsoft.com/office/powerpoint/2010/main" val="168255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科学项目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792992_TF02922647_TF02922647" id="{2322DB2D-299D-4E6C-B3B9-FB12C66AF731}" vid="{D7C831E9-CF9C-4ACE-88D7-981B8FCAE1C1}"/>
    </a:ext>
  </a:extLst>
</a:theme>
</file>

<file path=ppt/theme/theme2.xml><?xml version="1.0" encoding="utf-8"?>
<a:theme xmlns:a="http://schemas.openxmlformats.org/drawingml/2006/main" name="办公室主题">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科学项目演示文稿（宽屏）</Template>
  <TotalTime>1244</TotalTime>
  <Words>3253</Words>
  <Application>Microsoft Office PowerPoint</Application>
  <PresentationFormat>宽屏</PresentationFormat>
  <Paragraphs>206</Paragraphs>
  <Slides>43</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43</vt:i4>
      </vt:variant>
    </vt:vector>
  </HeadingPairs>
  <TitlesOfParts>
    <vt:vector size="47" baseType="lpstr">
      <vt:lpstr>Microsoft YaHei UI</vt:lpstr>
      <vt:lpstr>幼圆</vt:lpstr>
      <vt:lpstr>Arial</vt:lpstr>
      <vt:lpstr>科学项目 16x9</vt:lpstr>
      <vt:lpstr>软件工程</vt:lpstr>
      <vt:lpstr>课程内容</vt:lpstr>
      <vt:lpstr>Gprof工具介绍</vt:lpstr>
      <vt:lpstr>Gprof工具原理</vt:lpstr>
      <vt:lpstr>Gprof产生的信息解释</vt:lpstr>
      <vt:lpstr>使用效果</vt:lpstr>
      <vt:lpstr>工具生成到的图片</vt:lpstr>
      <vt:lpstr>使用流程</vt:lpstr>
      <vt:lpstr>1.编码</vt:lpstr>
      <vt:lpstr>2.编译并执行</vt:lpstr>
      <vt:lpstr>3.运行性能测试工具</vt:lpstr>
      <vt:lpstr>PowerPoint 演示文稿</vt:lpstr>
      <vt:lpstr>利用DOT图形化</vt:lpstr>
      <vt:lpstr>使用注意：</vt:lpstr>
      <vt:lpstr>使用注意：</vt:lpstr>
      <vt:lpstr>Strace命令</vt:lpstr>
      <vt:lpstr>Strace执行一个指定命令</vt:lpstr>
      <vt:lpstr>实例：</vt:lpstr>
      <vt:lpstr>追踪系统调用</vt:lpstr>
      <vt:lpstr>追踪系统调用</vt:lpstr>
      <vt:lpstr>2.跟踪信号传递</vt:lpstr>
      <vt:lpstr>3.系统调用统计</vt:lpstr>
      <vt:lpstr>其他常用参数的使用：</vt:lpstr>
      <vt:lpstr>PowerPoint 演示文稿</vt:lpstr>
      <vt:lpstr>PowerPoint 演示文稿</vt:lpstr>
      <vt:lpstr>PowerPoint 演示文稿</vt:lpstr>
      <vt:lpstr>ltrace</vt:lpstr>
      <vt:lpstr>PowerPoint 演示文稿</vt:lpstr>
      <vt:lpstr>PowerPoint 演示文稿</vt:lpstr>
      <vt:lpstr>Valgrind</vt:lpstr>
      <vt:lpstr>Valgrind包括如下一些工具：</vt:lpstr>
      <vt:lpstr>Valgrind 使用</vt:lpstr>
      <vt:lpstr>PowerPoint 演示文稿</vt:lpstr>
      <vt:lpstr>PowerPoint 演示文稿</vt:lpstr>
      <vt:lpstr>利用Memcheck发现常见的内存问题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ecnu</dc:creator>
  <cp:lastModifiedBy>wang jixin</cp:lastModifiedBy>
  <cp:revision>88</cp:revision>
  <dcterms:created xsi:type="dcterms:W3CDTF">2018-08-29T16:23:50Z</dcterms:created>
  <dcterms:modified xsi:type="dcterms:W3CDTF">2018-10-24T16:24:22Z</dcterms:modified>
</cp:coreProperties>
</file>