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67" r:id="rId3"/>
    <p:sldId id="387" r:id="rId4"/>
    <p:sldId id="440" r:id="rId5"/>
    <p:sldId id="441" r:id="rId6"/>
    <p:sldId id="442" r:id="rId7"/>
    <p:sldId id="416" r:id="rId8"/>
    <p:sldId id="417" r:id="rId9"/>
    <p:sldId id="439" r:id="rId10"/>
    <p:sldId id="438" r:id="rId11"/>
    <p:sldId id="434" r:id="rId12"/>
    <p:sldId id="435" r:id="rId13"/>
    <p:sldId id="418" r:id="rId14"/>
    <p:sldId id="415" r:id="rId15"/>
    <p:sldId id="436" r:id="rId16"/>
    <p:sldId id="433" r:id="rId17"/>
    <p:sldId id="432" r:id="rId18"/>
    <p:sldId id="431" r:id="rId19"/>
    <p:sldId id="430" r:id="rId20"/>
    <p:sldId id="429" r:id="rId21"/>
    <p:sldId id="428" r:id="rId22"/>
    <p:sldId id="427" r:id="rId23"/>
    <p:sldId id="425" r:id="rId24"/>
    <p:sldId id="424" r:id="rId25"/>
    <p:sldId id="423" r:id="rId26"/>
    <p:sldId id="426" r:id="rId27"/>
    <p:sldId id="422" r:id="rId28"/>
    <p:sldId id="421" r:id="rId29"/>
    <p:sldId id="420" r:id="rId30"/>
    <p:sldId id="419" r:id="rId31"/>
    <p:sldId id="443" r:id="rId32"/>
    <p:sldId id="444" r:id="rId3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6" autoAdjust="0"/>
    <p:restoredTop sz="77156" autoAdjust="0"/>
  </p:normalViewPr>
  <p:slideViewPr>
    <p:cSldViewPr snapToGrid="0">
      <p:cViewPr varScale="1">
        <p:scale>
          <a:sx n="97" d="100"/>
          <a:sy n="97" d="100"/>
        </p:scale>
        <p:origin x="828" y="9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0CA0680-4C68-400E-9D99-25CCDC418FFD}" type="datetime1">
              <a:rPr lang="zh-CN" altLang="en-US" smtClean="0">
                <a:latin typeface="Microsoft YaHei UI" panose="020B0503020204020204" pitchFamily="34" charset="-122"/>
                <a:ea typeface="Microsoft YaHei UI" panose="020B0503020204020204" pitchFamily="34" charset="-122"/>
              </a:rPr>
              <a:t>2018/12/13</a:t>
            </a:fld>
            <a:endParaRPr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DE4C80B-8910-445E-8D30-7A590951118B}" type="slidenum">
              <a:rPr lang="en-US" altLang="zh-CN">
                <a:latin typeface="Microsoft YaHei UI" panose="020B0503020204020204" pitchFamily="34" charset="-122"/>
                <a:ea typeface="Microsoft YaHei UI" panose="020B0503020204020204" pitchFamily="34" charset="-122"/>
              </a:rPr>
              <a:t>‹#›</a:t>
            </a:fld>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947690C-47BF-47A4-B05D-0432ABB87517}" type="datetime1">
              <a:rPr lang="zh-CN" altLang="en-US" smtClean="0"/>
              <a:pPr/>
              <a:t>2018/12/13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5D81F1E7-4EFD-4BFF-B438-FCD52FD36B17}" type="slidenum">
              <a:rPr lang="en-US" altLang="zh-CN" noProof="0" smtClean="0"/>
              <a:pPr/>
              <a:t>‹#›</a:t>
            </a:fld>
            <a:endParaRPr lang="zh-CN" altLang="en-US" noProof="0" dirty="0"/>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smtClean="0"/>
              <a:pPr/>
              <a:t>1</a:t>
            </a:fld>
            <a:endParaRPr lang="zh-CN" altLang="en-US" dirty="0"/>
          </a:p>
        </p:txBody>
      </p:sp>
    </p:spTree>
    <p:extLst>
      <p:ext uri="{BB962C8B-B14F-4D97-AF65-F5344CB8AC3E}">
        <p14:creationId xmlns:p14="http://schemas.microsoft.com/office/powerpoint/2010/main" val="1441741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16</a:t>
            </a:fld>
            <a:endParaRPr lang="zh-CN" altLang="en-US" noProof="0" dirty="0"/>
          </a:p>
        </p:txBody>
      </p:sp>
    </p:spTree>
    <p:extLst>
      <p:ext uri="{BB962C8B-B14F-4D97-AF65-F5344CB8AC3E}">
        <p14:creationId xmlns:p14="http://schemas.microsoft.com/office/powerpoint/2010/main" val="2181053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18</a:t>
            </a:fld>
            <a:endParaRPr lang="zh-CN" altLang="en-US" noProof="0" dirty="0"/>
          </a:p>
        </p:txBody>
      </p:sp>
    </p:spTree>
    <p:extLst>
      <p:ext uri="{BB962C8B-B14F-4D97-AF65-F5344CB8AC3E}">
        <p14:creationId xmlns:p14="http://schemas.microsoft.com/office/powerpoint/2010/main" val="2060620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20</a:t>
            </a:fld>
            <a:endParaRPr lang="zh-CN" altLang="en-US" noProof="0" dirty="0"/>
          </a:p>
        </p:txBody>
      </p:sp>
    </p:spTree>
    <p:extLst>
      <p:ext uri="{BB962C8B-B14F-4D97-AF65-F5344CB8AC3E}">
        <p14:creationId xmlns:p14="http://schemas.microsoft.com/office/powerpoint/2010/main" val="1584916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26</a:t>
            </a:fld>
            <a:endParaRPr lang="zh-CN" altLang="en-US" noProof="0" dirty="0"/>
          </a:p>
        </p:txBody>
      </p:sp>
    </p:spTree>
    <p:extLst>
      <p:ext uri="{BB962C8B-B14F-4D97-AF65-F5344CB8AC3E}">
        <p14:creationId xmlns:p14="http://schemas.microsoft.com/office/powerpoint/2010/main" val="3941245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27</a:t>
            </a:fld>
            <a:endParaRPr lang="zh-CN" altLang="en-US" noProof="0" dirty="0"/>
          </a:p>
        </p:txBody>
      </p:sp>
    </p:spTree>
    <p:extLst>
      <p:ext uri="{BB962C8B-B14F-4D97-AF65-F5344CB8AC3E}">
        <p14:creationId xmlns:p14="http://schemas.microsoft.com/office/powerpoint/2010/main" val="2142213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32</a:t>
            </a:fld>
            <a:endParaRPr lang="zh-CN" altLang="en-US" noProof="0" dirty="0"/>
          </a:p>
        </p:txBody>
      </p:sp>
    </p:spTree>
    <p:extLst>
      <p:ext uri="{BB962C8B-B14F-4D97-AF65-F5344CB8AC3E}">
        <p14:creationId xmlns:p14="http://schemas.microsoft.com/office/powerpoint/2010/main" val="1621869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dirty="0"/>
              <a:t>按 3 到 5 个要点汇总你的研究。</a:t>
            </a:r>
            <a:endParaRPr lang="en-US" dirty="0"/>
          </a:p>
          <a:p>
            <a:pPr rtl="0"/>
            <a:endParaRPr lang="en-US" dirty="0"/>
          </a:p>
        </p:txBody>
      </p:sp>
      <p:sp>
        <p:nvSpPr>
          <p:cNvPr id="4" name="幻灯片编号占位符 3"/>
          <p:cNvSpPr>
            <a:spLocks noGrp="1"/>
          </p:cNvSpPr>
          <p:nvPr>
            <p:ph type="sldNum" sz="quarter" idx="10"/>
          </p:nvPr>
        </p:nvSpPr>
        <p:spPr/>
        <p:txBody>
          <a:bodyPr rtlCol="0"/>
          <a:lstStyle/>
          <a:p>
            <a:pPr rtl="0"/>
            <a:fld id="{5D81F1E7-4EFD-4BFF-B438-FCD52FD36B17}" type="slidenum">
              <a:rPr lang="en-US" smtClean="0"/>
              <a:t>2</a:t>
            </a:fld>
            <a:endParaRPr lang="en-US"/>
          </a:p>
        </p:txBody>
      </p:sp>
    </p:spTree>
    <p:extLst>
      <p:ext uri="{BB962C8B-B14F-4D97-AF65-F5344CB8AC3E}">
        <p14:creationId xmlns:p14="http://schemas.microsoft.com/office/powerpoint/2010/main" val="202474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5</a:t>
            </a:fld>
            <a:endParaRPr lang="zh-CN" altLang="en-US" noProof="0" dirty="0"/>
          </a:p>
        </p:txBody>
      </p:sp>
    </p:spTree>
    <p:extLst>
      <p:ext uri="{BB962C8B-B14F-4D97-AF65-F5344CB8AC3E}">
        <p14:creationId xmlns:p14="http://schemas.microsoft.com/office/powerpoint/2010/main" val="347562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我们看到，这里的主要矛盾是为了运行不同环境的</a:t>
            </a:r>
            <a:r>
              <a:rPr lang="en-US" altLang="zh-CN" dirty="0" smtClean="0"/>
              <a:t>app</a:t>
            </a:r>
            <a:r>
              <a:rPr lang="zh-CN" altLang="en-US" dirty="0" smtClean="0"/>
              <a:t>要把</a:t>
            </a:r>
            <a:r>
              <a:rPr lang="en-US" altLang="zh-CN" dirty="0" smtClean="0"/>
              <a:t>OS</a:t>
            </a:r>
            <a:r>
              <a:rPr lang="zh-CN" altLang="en-US" dirty="0" smtClean="0"/>
              <a:t>也加进来作为支撑环境，那么为了进一步容易管理和提升运行效率，能不能把</a:t>
            </a:r>
            <a:r>
              <a:rPr lang="en-US" altLang="zh-CN" dirty="0" smtClean="0"/>
              <a:t>OS</a:t>
            </a:r>
            <a:r>
              <a:rPr lang="zh-CN" altLang="en-US" dirty="0" smtClean="0"/>
              <a:t>这一层精简呢</a:t>
            </a:r>
            <a:r>
              <a:rPr lang="en-US" altLang="zh-CN" dirty="0" smtClean="0"/>
              <a:t>? </a:t>
            </a:r>
            <a:r>
              <a:rPr lang="zh-CN" altLang="en-US" dirty="0" smtClean="0"/>
              <a:t>答案是可以，这就是容器要做的事情，精简</a:t>
            </a:r>
            <a:r>
              <a:rPr lang="en-US" altLang="zh-CN" dirty="0" smtClean="0"/>
              <a:t>OS</a:t>
            </a:r>
            <a:r>
              <a:rPr lang="zh-CN" altLang="en-US" dirty="0" smtClean="0"/>
              <a:t>这一层。</a:t>
            </a:r>
            <a:endParaRPr lang="en-US" altLang="zh-CN" dirty="0" smtClean="0"/>
          </a:p>
          <a:p>
            <a:r>
              <a:rPr lang="zh-CN" altLang="en-US" dirty="0" smtClean="0"/>
              <a:t>精简</a:t>
            </a:r>
            <a:r>
              <a:rPr lang="en-US" altLang="zh-CN" dirty="0" smtClean="0"/>
              <a:t>OS</a:t>
            </a:r>
            <a:r>
              <a:rPr lang="zh-CN" altLang="en-US" dirty="0" smtClean="0"/>
              <a:t>这一层，各个</a:t>
            </a:r>
            <a:r>
              <a:rPr lang="en-US" altLang="zh-CN" dirty="0" smtClean="0"/>
              <a:t>app</a:t>
            </a:r>
            <a:r>
              <a:rPr lang="zh-CN" altLang="en-US" dirty="0" smtClean="0"/>
              <a:t>执行环境共享</a:t>
            </a:r>
            <a:r>
              <a:rPr lang="en-US" altLang="zh-CN" dirty="0" smtClean="0"/>
              <a:t>OS</a:t>
            </a:r>
            <a:r>
              <a:rPr lang="zh-CN" altLang="en-US" dirty="0" smtClean="0"/>
              <a:t>是一个有效的方法。我们先看看</a:t>
            </a:r>
            <a:r>
              <a:rPr lang="en-US" altLang="zh-CN" dirty="0" err="1" smtClean="0"/>
              <a:t>linux</a:t>
            </a:r>
            <a:r>
              <a:rPr lang="zh-CN" altLang="en-US" dirty="0" smtClean="0"/>
              <a:t>为什么能做到这一点。</a:t>
            </a:r>
            <a:endParaRPr lang="en-US" altLang="zh-CN" dirty="0" smtClean="0"/>
          </a:p>
          <a:p>
            <a:r>
              <a:rPr lang="zh-CN" altLang="en-US" dirty="0" smtClean="0"/>
              <a:t>如果你需要运行一个</a:t>
            </a:r>
            <a:r>
              <a:rPr lang="en-US" altLang="zh-CN" dirty="0" smtClean="0"/>
              <a:t>centos</a:t>
            </a:r>
            <a:r>
              <a:rPr lang="zh-CN" altLang="en-US" dirty="0" smtClean="0"/>
              <a:t>环境的容器和一个</a:t>
            </a:r>
            <a:r>
              <a:rPr lang="en-US" altLang="zh-CN" dirty="0" smtClean="0"/>
              <a:t>windows</a:t>
            </a:r>
            <a:r>
              <a:rPr lang="zh-CN" altLang="en-US" dirty="0" smtClean="0"/>
              <a:t>环境的容器，这时你需要的就是虚拟机了，而不是容器，或者说需要带有虚拟机内核功能的容器了。</a:t>
            </a:r>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6</a:t>
            </a:fld>
            <a:endParaRPr lang="zh-CN" altLang="en-US" noProof="0" dirty="0"/>
          </a:p>
        </p:txBody>
      </p:sp>
    </p:spTree>
    <p:extLst>
      <p:ext uri="{BB962C8B-B14F-4D97-AF65-F5344CB8AC3E}">
        <p14:creationId xmlns:p14="http://schemas.microsoft.com/office/powerpoint/2010/main" val="3439933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左图是虚拟机的工作原理图，对资源进行抽象，着重体现在硬件层面的虚拟化上，这种方式增加了两场调用链，对性能的损耗比较大，而且还会占用大量的内存资源。</a:t>
            </a:r>
            <a:endParaRPr lang="en-US" altLang="zh-CN" dirty="0" smtClean="0"/>
          </a:p>
          <a:p>
            <a:r>
              <a:rPr lang="zh-CN" altLang="en-US" dirty="0" smtClean="0"/>
              <a:t>右图是</a:t>
            </a:r>
            <a:r>
              <a:rPr lang="en-US" altLang="zh-CN" dirty="0" smtClean="0"/>
              <a:t>Docker</a:t>
            </a:r>
            <a:r>
              <a:rPr lang="zh-CN" altLang="en-US" dirty="0" smtClean="0"/>
              <a:t>的工作原理图，属于</a:t>
            </a:r>
            <a:r>
              <a:rPr lang="en-US" altLang="zh-CN" dirty="0" smtClean="0"/>
              <a:t>OS</a:t>
            </a:r>
            <a:r>
              <a:rPr lang="zh-CN" altLang="en-US" dirty="0" smtClean="0"/>
              <a:t>级别的虚拟化，</a:t>
            </a:r>
            <a:r>
              <a:rPr lang="en-US" altLang="zh-CN" dirty="0" smtClean="0"/>
              <a:t>kernel</a:t>
            </a:r>
            <a:r>
              <a:rPr lang="zh-CN" altLang="en-US" dirty="0" smtClean="0"/>
              <a:t>通过创建多个镜像来隔离不同的</a:t>
            </a:r>
            <a:r>
              <a:rPr lang="en-US" altLang="zh-CN" dirty="0" smtClean="0"/>
              <a:t>app</a:t>
            </a:r>
            <a:r>
              <a:rPr lang="zh-CN" altLang="en-US" dirty="0" smtClean="0"/>
              <a:t>进程，由于</a:t>
            </a:r>
            <a:r>
              <a:rPr lang="en-US" altLang="zh-CN" dirty="0" smtClean="0"/>
              <a:t>kernel</a:t>
            </a:r>
            <a:r>
              <a:rPr lang="zh-CN" altLang="en-US" dirty="0" smtClean="0"/>
              <a:t>是是共享，而且本身</a:t>
            </a:r>
            <a:r>
              <a:rPr lang="en-US" altLang="zh-CN" dirty="0" err="1" smtClean="0"/>
              <a:t>linux</a:t>
            </a:r>
            <a:r>
              <a:rPr lang="en-US" altLang="zh-CN" dirty="0" smtClean="0"/>
              <a:t> image</a:t>
            </a:r>
            <a:r>
              <a:rPr lang="zh-CN" altLang="en-US" dirty="0" smtClean="0"/>
              <a:t>也不大，性能损耗几乎可以不计，而且内存占用也不大，大大节约了设备成本。</a:t>
            </a:r>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8</a:t>
            </a:fld>
            <a:endParaRPr lang="zh-CN" altLang="en-US" noProof="0" dirty="0"/>
          </a:p>
        </p:txBody>
      </p:sp>
    </p:spTree>
    <p:extLst>
      <p:ext uri="{BB962C8B-B14F-4D97-AF65-F5344CB8AC3E}">
        <p14:creationId xmlns:p14="http://schemas.microsoft.com/office/powerpoint/2010/main" val="78757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9</a:t>
            </a:fld>
            <a:endParaRPr lang="zh-CN" altLang="en-US" noProof="0" dirty="0"/>
          </a:p>
        </p:txBody>
      </p:sp>
    </p:spTree>
    <p:extLst>
      <p:ext uri="{BB962C8B-B14F-4D97-AF65-F5344CB8AC3E}">
        <p14:creationId xmlns:p14="http://schemas.microsoft.com/office/powerpoint/2010/main" val="2028543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当前，</a:t>
            </a:r>
            <a:r>
              <a:rPr lang="en-US" altLang="zh-CN" dirty="0" err="1" smtClean="0"/>
              <a:t>docker</a:t>
            </a:r>
            <a:r>
              <a:rPr lang="zh-CN" altLang="en-US" dirty="0" smtClean="0"/>
              <a:t>几乎是容器的代名词，很多人以为</a:t>
            </a:r>
            <a:r>
              <a:rPr lang="en-US" altLang="zh-CN" dirty="0" err="1" smtClean="0"/>
              <a:t>docker</a:t>
            </a:r>
            <a:r>
              <a:rPr lang="zh-CN" altLang="en-US" dirty="0" smtClean="0"/>
              <a:t>就是容器。其实，这是错误的认识，除了</a:t>
            </a:r>
            <a:r>
              <a:rPr lang="en-US" altLang="zh-CN" dirty="0" err="1" smtClean="0"/>
              <a:t>docker</a:t>
            </a:r>
            <a:r>
              <a:rPr lang="en-US" altLang="zh-CN" dirty="0" smtClean="0"/>
              <a:t> </a:t>
            </a:r>
            <a:r>
              <a:rPr lang="zh-CN" altLang="en-US" dirty="0" smtClean="0"/>
              <a:t>还有</a:t>
            </a:r>
            <a:r>
              <a:rPr lang="en-US" altLang="zh-CN" dirty="0" err="1" smtClean="0"/>
              <a:t>coreos</a:t>
            </a:r>
            <a:r>
              <a:rPr lang="zh-CN" altLang="en-US" dirty="0" smtClean="0"/>
              <a:t>。所以，容器世界里并不是只有</a:t>
            </a:r>
            <a:r>
              <a:rPr lang="en-US" altLang="zh-CN" dirty="0" err="1" smtClean="0"/>
              <a:t>docker</a:t>
            </a:r>
            <a:r>
              <a:rPr lang="zh-CN" altLang="en-US" dirty="0" smtClean="0"/>
              <a:t>一家。既然不是一家就很容易出现分歧。任何技术出现都需要一个标准来规范它，不然各搞各的很容易导致技术实现的碎片化，出现大量的冲突和冗余。因此，在</a:t>
            </a:r>
            <a:r>
              <a:rPr lang="en-US" altLang="zh-CN" dirty="0" smtClean="0"/>
              <a:t>2015</a:t>
            </a:r>
            <a:r>
              <a:rPr lang="zh-CN" altLang="en-US" dirty="0" smtClean="0"/>
              <a:t>年，由</a:t>
            </a:r>
            <a:r>
              <a:rPr lang="en-US" altLang="zh-CN" dirty="0" smtClean="0"/>
              <a:t>Google</a:t>
            </a:r>
            <a:r>
              <a:rPr lang="zh-CN" altLang="en-US" dirty="0" smtClean="0"/>
              <a:t>，</a:t>
            </a:r>
            <a:r>
              <a:rPr lang="en-US" altLang="zh-CN" dirty="0" smtClean="0"/>
              <a:t>Docker</a:t>
            </a:r>
            <a:r>
              <a:rPr lang="zh-CN" altLang="en-US" dirty="0" smtClean="0"/>
              <a:t>、</a:t>
            </a:r>
            <a:r>
              <a:rPr lang="en-US" altLang="zh-CN" dirty="0" smtClean="0"/>
              <a:t>CoreOS</a:t>
            </a:r>
            <a:r>
              <a:rPr lang="zh-CN" altLang="en-US" dirty="0" smtClean="0"/>
              <a:t>、</a:t>
            </a:r>
            <a:r>
              <a:rPr lang="en-US" altLang="zh-CN" dirty="0" smtClean="0"/>
              <a:t>IBM</a:t>
            </a:r>
            <a:r>
              <a:rPr lang="zh-CN" altLang="en-US" dirty="0" smtClean="0"/>
              <a:t>、微软、红帽等厂商联合发起的</a:t>
            </a:r>
            <a:r>
              <a:rPr lang="en-US" altLang="zh-CN" dirty="0" err="1" smtClean="0"/>
              <a:t>OCI</a:t>
            </a:r>
            <a:r>
              <a:rPr lang="zh-CN" altLang="en-US" dirty="0" smtClean="0"/>
              <a:t>（</a:t>
            </a:r>
            <a:r>
              <a:rPr lang="en-US" altLang="zh-CN" dirty="0" smtClean="0"/>
              <a:t>Open Container Initiative</a:t>
            </a:r>
            <a:r>
              <a:rPr lang="zh-CN" altLang="en-US" dirty="0" smtClean="0"/>
              <a:t>）组织成立了，并于</a:t>
            </a:r>
            <a:r>
              <a:rPr lang="en-US" altLang="zh-CN" dirty="0" smtClean="0"/>
              <a:t>2016</a:t>
            </a:r>
            <a:r>
              <a:rPr lang="zh-CN" altLang="en-US" dirty="0" smtClean="0"/>
              <a:t>年</a:t>
            </a:r>
            <a:r>
              <a:rPr lang="en-US" altLang="zh-CN" dirty="0" smtClean="0"/>
              <a:t>4</a:t>
            </a:r>
            <a:r>
              <a:rPr lang="zh-CN" altLang="en-US" dirty="0" smtClean="0"/>
              <a:t>月推出了第一个开放容器标准。标准主要包括</a:t>
            </a:r>
            <a:r>
              <a:rPr lang="en-US" altLang="zh-CN" dirty="0" smtClean="0"/>
              <a:t>runtime</a:t>
            </a:r>
            <a:r>
              <a:rPr lang="zh-CN" altLang="en-US" dirty="0" smtClean="0"/>
              <a:t>运行时标准和</a:t>
            </a:r>
            <a:r>
              <a:rPr lang="en-US" altLang="zh-CN" dirty="0" smtClean="0"/>
              <a:t>image</a:t>
            </a:r>
            <a:r>
              <a:rPr lang="zh-CN" altLang="en-US" dirty="0" smtClean="0"/>
              <a:t>镜像标准。标准的推出，有助于替成长中市场带来稳定性，让企业能放心采用容器技术，用户在打包、部署应用程序后，可以自由选择不同的容器</a:t>
            </a:r>
            <a:r>
              <a:rPr lang="en-US" altLang="zh-CN" dirty="0" smtClean="0"/>
              <a:t>Runtime</a:t>
            </a:r>
            <a:r>
              <a:rPr lang="zh-CN" altLang="en-US" dirty="0" smtClean="0"/>
              <a:t>；同时，镜像打包、建立、认证、部署、命名也都能按照统一的规范来做。</a:t>
            </a:r>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11</a:t>
            </a:fld>
            <a:endParaRPr lang="zh-CN" altLang="en-US" noProof="0" dirty="0"/>
          </a:p>
        </p:txBody>
      </p:sp>
    </p:spTree>
    <p:extLst>
      <p:ext uri="{BB962C8B-B14F-4D97-AF65-F5344CB8AC3E}">
        <p14:creationId xmlns:p14="http://schemas.microsoft.com/office/powerpoint/2010/main" val="2376667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12</a:t>
            </a:fld>
            <a:endParaRPr lang="zh-CN" altLang="en-US" noProof="0" dirty="0"/>
          </a:p>
        </p:txBody>
      </p:sp>
    </p:spTree>
    <p:extLst>
      <p:ext uri="{BB962C8B-B14F-4D97-AF65-F5344CB8AC3E}">
        <p14:creationId xmlns:p14="http://schemas.microsoft.com/office/powerpoint/2010/main" val="2842533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a:t>
            </a:r>
            <a:r>
              <a:rPr lang="en-US" altLang="zh-CN" dirty="0" err="1" smtClean="0"/>
              <a:t>cloud.tencent.com</a:t>
            </a:r>
            <a:r>
              <a:rPr lang="en-US" altLang="zh-CN" dirty="0" smtClean="0"/>
              <a:t>/developer/article/</a:t>
            </a:r>
            <a:r>
              <a:rPr lang="en-US" altLang="zh-CN" dirty="0" err="1" smtClean="0"/>
              <a:t>1116709?fromSource</a:t>
            </a:r>
            <a:r>
              <a:rPr lang="en-US" altLang="zh-CN" dirty="0" smtClean="0"/>
              <a:t>=</a:t>
            </a:r>
            <a:r>
              <a:rPr lang="en-US" altLang="zh-CN" dirty="0" err="1" smtClean="0"/>
              <a:t>waitui</a:t>
            </a:r>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noProof="0" smtClean="0"/>
              <a:pPr/>
              <a:t>13</a:t>
            </a:fld>
            <a:endParaRPr lang="zh-CN" altLang="en-US" noProof="0" dirty="0"/>
          </a:p>
        </p:txBody>
      </p:sp>
    </p:spTree>
    <p:extLst>
      <p:ext uri="{BB962C8B-B14F-4D97-AF65-F5344CB8AC3E}">
        <p14:creationId xmlns:p14="http://schemas.microsoft.com/office/powerpoint/2010/main" val="767089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609600" y="4740333"/>
            <a:ext cx="10972800" cy="1263534"/>
          </a:xfrm>
        </p:spPr>
        <p:txBody>
          <a:bodyPr rtlCol="0" anchor="ctr">
            <a:normAutofit/>
          </a:bodyPr>
          <a:lstStyle>
            <a:lvl1pPr algn="l">
              <a:defRPr sz="580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cxnSp>
        <p:nvCxnSpPr>
          <p:cNvPr id="8" name="直接连接符​​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副标题 2"/>
          <p:cNvSpPr>
            <a:spLocks noGrp="1"/>
          </p:cNvSpPr>
          <p:nvPr>
            <p:ph type="subTitle" idx="1"/>
          </p:nvPr>
        </p:nvSpPr>
        <p:spPr>
          <a:xfrm>
            <a:off x="609600" y="6286500"/>
            <a:ext cx="10972800" cy="457200"/>
          </a:xfrm>
        </p:spPr>
        <p:txBody>
          <a:bodyPr rtlCol="0" anchor="ctr">
            <a:normAutofit/>
          </a:bodyPr>
          <a:lstStyle>
            <a:lvl1pPr marL="0" indent="0" algn="l">
              <a:spcBef>
                <a:spcPts val="0"/>
              </a:spcBef>
              <a:buNone/>
              <a:defRPr sz="1800">
                <a:solidFill>
                  <a:schemeClr val="tx1">
                    <a:lumMod val="50000"/>
                  </a:schemeClr>
                </a:solidFill>
                <a:latin typeface="Microsoft YaHei UI" panose="020B0503020204020204" pitchFamily="34" charset="-122"/>
                <a:ea typeface="Microsoft YaHei UI" panose="020B0503020204020204" pitchFamily="34" charset="-122"/>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smtClean="0"/>
              <a:t>单击以编辑母版副标题样式</a:t>
            </a:r>
            <a:endParaRPr dirty="0"/>
          </a:p>
        </p:txBody>
      </p:sp>
      <p:pic>
        <p:nvPicPr>
          <p:cNvPr id="9" name="图片 8" descr="试管特写"/>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竖排文字占位符 2"/>
          <p:cNvSpPr>
            <a:spLocks noGrp="1"/>
          </p:cNvSpPr>
          <p:nvPr>
            <p:ph type="body" orient="vert" idx="1"/>
          </p:nvPr>
        </p:nvSpPr>
        <p:spPr/>
        <p:txBody>
          <a:bodyPr vert="eaVert" rtlCol="0"/>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6" name="幻灯片编号占位符 3"/>
          <p:cNvSpPr>
            <a:spLocks noGrp="1"/>
          </p:cNvSpPr>
          <p:nvPr>
            <p:ph type="sldNum" sz="quarter" idx="12"/>
          </p:nvPr>
        </p:nvSpPr>
        <p:spPr/>
        <p:txBody>
          <a:bodyPr rtlCol="0"/>
          <a:lstStyle/>
          <a:p>
            <a:pPr rtl="0"/>
            <a:fld id="{5F4C9F40-B079-4B71-A627-7266DFEA7F03}" type="slidenum">
              <a:rPr/>
              <a:t>‹#›</a:t>
            </a:fld>
            <a:endParaRPr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4" name="日期占位符 5"/>
          <p:cNvSpPr>
            <a:spLocks noGrp="1"/>
          </p:cNvSpPr>
          <p:nvPr>
            <p:ph type="dt" sz="half" idx="10"/>
          </p:nvPr>
        </p:nvSpPr>
        <p:spPr/>
        <p:txBody>
          <a:bodyPr rtlCol="0"/>
          <a:lstStyle>
            <a:lvl1pPr>
              <a:defRPr/>
            </a:lvl1pPr>
          </a:lstStyle>
          <a:p>
            <a:fld id="{430FB01C-453B-4669-838C-6083CF54755C}" type="datetime1">
              <a:rPr lang="zh-CN" altLang="en-US" smtClean="0"/>
              <a:pPr/>
              <a:t>2018/12/13</a:t>
            </a:fld>
            <a:endParaRPr lang="zh-CN" altLang="en-US" dirty="0"/>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矩形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cxnSp>
        <p:nvCxnSpPr>
          <p:cNvPr id="8" name="直接连接符​​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486900" y="685800"/>
            <a:ext cx="2324100" cy="5486399"/>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sp>
        <p:nvSpPr>
          <p:cNvPr id="3" name="竖排文字占位符 2"/>
          <p:cNvSpPr>
            <a:spLocks noGrp="1"/>
          </p:cNvSpPr>
          <p:nvPr>
            <p:ph type="body" orient="vert" idx="1"/>
          </p:nvPr>
        </p:nvSpPr>
        <p:spPr>
          <a:xfrm>
            <a:off x="838199" y="685800"/>
            <a:ext cx="8105775" cy="5486399"/>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6" name="幻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F4C9F40-B079-4B71-A627-7266DFEA7F03}" type="slidenum">
              <a:rPr lang="en-US" altLang="zh-CN" smtClean="0"/>
              <a:pPr/>
              <a:t>‹#›</a:t>
            </a:fld>
            <a:endParaRPr lang="en-US" altLang="zh-CN"/>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5"/>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FDC05F9-0AC2-4D4C-9817-191EAFC449A8}" type="datetime1">
              <a:rPr lang="zh-CN" altLang="en-US" smtClean="0"/>
              <a:pPr/>
              <a:t>2018/12/13</a:t>
            </a:fld>
            <a:endParaRPr lang="zh-CN" altLang="en-US" dirty="0"/>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452" y="333375"/>
            <a:ext cx="8401049" cy="603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1" y="1371600"/>
            <a:ext cx="5473700" cy="4953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86501" y="1371600"/>
            <a:ext cx="5473700" cy="4953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36033" y="6453188"/>
            <a:ext cx="3352800" cy="304800"/>
          </a:xfrm>
        </p:spPr>
        <p:txBody>
          <a:bodyPr/>
          <a:lstStyle>
            <a:lvl1pPr>
              <a:defRPr/>
            </a:lvl1pPr>
          </a:lstStyle>
          <a:p>
            <a:endParaRPr lang="zh-CN" altLang="zh-CN"/>
          </a:p>
        </p:txBody>
      </p:sp>
      <p:sp>
        <p:nvSpPr>
          <p:cNvPr id="6" name="页脚占位符 5"/>
          <p:cNvSpPr>
            <a:spLocks noGrp="1"/>
          </p:cNvSpPr>
          <p:nvPr>
            <p:ph type="ftr" sz="quarter" idx="11"/>
          </p:nvPr>
        </p:nvSpPr>
        <p:spPr>
          <a:xfrm>
            <a:off x="7924800" y="6453188"/>
            <a:ext cx="3860800" cy="304800"/>
          </a:xfrm>
        </p:spPr>
        <p:txBody>
          <a:bodyPr/>
          <a:lstStyle>
            <a:lvl1pPr>
              <a:defRPr/>
            </a:lvl1pPr>
          </a:lstStyle>
          <a:p>
            <a:endParaRPr lang="zh-CN" altLang="zh-CN"/>
          </a:p>
        </p:txBody>
      </p:sp>
      <p:sp>
        <p:nvSpPr>
          <p:cNvPr id="7" name="灯片编号占位符 6"/>
          <p:cNvSpPr>
            <a:spLocks noGrp="1"/>
          </p:cNvSpPr>
          <p:nvPr>
            <p:ph type="sldNum" sz="quarter" idx="12"/>
          </p:nvPr>
        </p:nvSpPr>
        <p:spPr>
          <a:xfrm>
            <a:off x="4368800" y="6453188"/>
            <a:ext cx="2844800" cy="304800"/>
          </a:xfrm>
        </p:spPr>
        <p:txBody>
          <a:bodyPr/>
          <a:lstStyle>
            <a:lvl1pPr>
              <a:defRPr/>
            </a:lvl1pPr>
          </a:lstStyle>
          <a:p>
            <a:fld id="{EB61855D-A821-490D-B735-18A00AF13A0F}" type="slidenum">
              <a:rPr lang="zh-CN" altLang="en-US"/>
              <a:pPr/>
              <a:t>‹#›</a:t>
            </a:fld>
            <a:endParaRPr lang="en-US" altLang="zh-CN"/>
          </a:p>
        </p:txBody>
      </p:sp>
    </p:spTree>
    <p:extLst>
      <p:ext uri="{BB962C8B-B14F-4D97-AF65-F5344CB8AC3E}">
        <p14:creationId xmlns:p14="http://schemas.microsoft.com/office/powerpoint/2010/main" val="398424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内容占位符 2"/>
          <p:cNvSpPr>
            <a:spLocks noGrp="1"/>
          </p:cNvSpPr>
          <p:nvPr>
            <p:ph idx="1"/>
          </p:nvPr>
        </p:nvSpPr>
        <p:spPr/>
        <p:txBody>
          <a:bodyPr rtlCol="0"/>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6" name="幻灯片编号占位符 3"/>
          <p:cNvSpPr>
            <a:spLocks noGrp="1"/>
          </p:cNvSpPr>
          <p:nvPr>
            <p:ph type="sldNum" sz="quarter" idx="12"/>
          </p:nvPr>
        </p:nvSpPr>
        <p:spPr/>
        <p:txBody>
          <a:bodyPr rtlCol="0"/>
          <a:lstStyle/>
          <a:p>
            <a:pPr rtl="0"/>
            <a:fld id="{5F4C9F40-B079-4B71-A627-7266DFEA7F03}" type="slidenum">
              <a:rPr/>
              <a:t>‹#›</a:t>
            </a:fld>
            <a:endParaRPr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4" name="日期占位符 5"/>
          <p:cNvSpPr>
            <a:spLocks noGrp="1"/>
          </p:cNvSpPr>
          <p:nvPr>
            <p:ph type="dt" sz="half" idx="10"/>
          </p:nvPr>
        </p:nvSpPr>
        <p:spPr/>
        <p:txBody>
          <a:bodyPr rtlCol="0"/>
          <a:lstStyle>
            <a:lvl1pPr>
              <a:defRPr/>
            </a:lvl1pPr>
          </a:lstStyle>
          <a:p>
            <a:fld id="{BBB9980C-DD30-4AC3-853D-5A181F32B344}" type="datetime1">
              <a:rPr lang="zh-CN" altLang="en-US" smtClean="0"/>
              <a:pPr/>
              <a:t>2018/12/13</a:t>
            </a:fld>
            <a:endParaRPr lang="zh-CN" altLang="en-US" dirty="0"/>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09600" y="3153095"/>
            <a:ext cx="10972800" cy="2286000"/>
          </a:xfrm>
        </p:spPr>
        <p:txBody>
          <a:bodyPr rtlCol="0" anchor="b">
            <a:normAutofit/>
          </a:bodyPr>
          <a:lstStyle>
            <a:lvl1pPr>
              <a:defRPr sz="5800" b="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cxnSp>
        <p:nvCxnSpPr>
          <p:cNvPr id="8" name="直接连接符​​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603250" y="5864054"/>
            <a:ext cx="10972800" cy="450042"/>
          </a:xfrm>
        </p:spPr>
        <p:txBody>
          <a:bodyPr rtlCol="0" anchor="ctr"/>
          <a:lstStyle>
            <a:lvl1pPr marL="0" indent="0">
              <a:spcBef>
                <a:spcPts val="0"/>
              </a:spcBef>
              <a:buNone/>
              <a:defRPr sz="2000">
                <a:solidFill>
                  <a:schemeClr val="tx1">
                    <a:lumMod val="50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smtClean="0"/>
              <a:t>编辑母版文本样式</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内容占位符 2"/>
          <p:cNvSpPr>
            <a:spLocks noGrp="1"/>
          </p:cNvSpPr>
          <p:nvPr>
            <p:ph sz="half" idx="1"/>
          </p:nvPr>
        </p:nvSpPr>
        <p:spPr>
          <a:xfrm>
            <a:off x="1066800" y="1714501"/>
            <a:ext cx="4752109" cy="4457700"/>
          </a:xfrm>
        </p:spPr>
        <p:txBody>
          <a:bodyPr rtlCol="0">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4" name="内容占位符 3"/>
          <p:cNvSpPr>
            <a:spLocks noGrp="1"/>
          </p:cNvSpPr>
          <p:nvPr>
            <p:ph sz="half" idx="2"/>
          </p:nvPr>
        </p:nvSpPr>
        <p:spPr>
          <a:xfrm>
            <a:off x="6373091" y="1714501"/>
            <a:ext cx="4752109" cy="4457700"/>
          </a:xfrm>
        </p:spPr>
        <p:txBody>
          <a:bodyPr rtlCol="0">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7" name="幻灯片编号占位符 4"/>
          <p:cNvSpPr>
            <a:spLocks noGrp="1"/>
          </p:cNvSpPr>
          <p:nvPr>
            <p:ph type="sldNum" sz="quarter" idx="12"/>
          </p:nvPr>
        </p:nvSpPr>
        <p:spPr/>
        <p:txBody>
          <a:bodyPr rtlCol="0"/>
          <a:lstStyle/>
          <a:p>
            <a:pPr rtl="0"/>
            <a:fld id="{5F4C9F40-B079-4B71-A627-7266DFEA7F03}" type="slidenum">
              <a:rPr/>
              <a:t>‹#›</a:t>
            </a:fld>
            <a:endParaRPr/>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5" name="日期占位符 6"/>
          <p:cNvSpPr>
            <a:spLocks noGrp="1"/>
          </p:cNvSpPr>
          <p:nvPr>
            <p:ph type="dt" sz="half" idx="10"/>
          </p:nvPr>
        </p:nvSpPr>
        <p:spPr/>
        <p:txBody>
          <a:bodyPr rtlCol="0"/>
          <a:lstStyle>
            <a:lvl1pPr>
              <a:defRPr/>
            </a:lvl1pPr>
          </a:lstStyle>
          <a:p>
            <a:fld id="{827A0AF8-91F1-4FEF-8C8E-9AD204E42954}" type="datetime1">
              <a:rPr lang="zh-CN" altLang="en-US" smtClean="0"/>
              <a:pPr/>
              <a:t>2018/12/13</a:t>
            </a:fld>
            <a:endParaRPr lang="zh-CN" altLang="en-US" dirty="0"/>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文本占位符 2"/>
          <p:cNvSpPr>
            <a:spLocks noGrp="1"/>
          </p:cNvSpPr>
          <p:nvPr>
            <p:ph type="body" idx="1"/>
          </p:nvPr>
        </p:nvSpPr>
        <p:spPr>
          <a:xfrm>
            <a:off x="1066800" y="1529541"/>
            <a:ext cx="4754880" cy="811583"/>
          </a:xfrm>
        </p:spPr>
        <p:txBody>
          <a:bodyPr rtlCol="0"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4" name="内容占位符 3"/>
          <p:cNvSpPr>
            <a:spLocks noGrp="1"/>
          </p:cNvSpPr>
          <p:nvPr>
            <p:ph sz="half" idx="2"/>
          </p:nvPr>
        </p:nvSpPr>
        <p:spPr>
          <a:xfrm>
            <a:off x="1066800" y="2484692"/>
            <a:ext cx="4754880" cy="3687508"/>
          </a:xfrm>
        </p:spPr>
        <p:txBody>
          <a:bodyPr rtlCol="0"/>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5" name="文本占位符 4"/>
          <p:cNvSpPr>
            <a:spLocks noGrp="1"/>
          </p:cNvSpPr>
          <p:nvPr>
            <p:ph type="body" sz="quarter" idx="3"/>
          </p:nvPr>
        </p:nvSpPr>
        <p:spPr>
          <a:xfrm>
            <a:off x="6370320" y="1529541"/>
            <a:ext cx="4754880" cy="811583"/>
          </a:xfrm>
        </p:spPr>
        <p:txBody>
          <a:bodyPr rtlCol="0"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6" name="内容占位符 5"/>
          <p:cNvSpPr>
            <a:spLocks noGrp="1"/>
          </p:cNvSpPr>
          <p:nvPr>
            <p:ph sz="quarter" idx="4"/>
          </p:nvPr>
        </p:nvSpPr>
        <p:spPr>
          <a:xfrm>
            <a:off x="6370320" y="2484692"/>
            <a:ext cx="4754880" cy="3687508"/>
          </a:xfrm>
        </p:spPr>
        <p:txBody>
          <a:bodyPr rtlCol="0"/>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9" name="幻灯片编号占位符 6"/>
          <p:cNvSpPr>
            <a:spLocks noGrp="1"/>
          </p:cNvSpPr>
          <p:nvPr>
            <p:ph type="sldNum" sz="quarter" idx="12"/>
          </p:nvPr>
        </p:nvSpPr>
        <p:spPr/>
        <p:txBody>
          <a:bodyPr rtlCol="0"/>
          <a:lstStyle/>
          <a:p>
            <a:pPr rtl="0"/>
            <a:fld id="{5F4C9F40-B079-4B71-A627-7266DFEA7F03}" type="slidenum">
              <a:rPr/>
              <a:t>‹#›</a:t>
            </a:fld>
            <a:endParaRPr/>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7" name="日期占位符 8"/>
          <p:cNvSpPr>
            <a:spLocks noGrp="1"/>
          </p:cNvSpPr>
          <p:nvPr>
            <p:ph type="dt" sz="half" idx="10"/>
          </p:nvPr>
        </p:nvSpPr>
        <p:spPr/>
        <p:txBody>
          <a:bodyPr rtlCol="0"/>
          <a:lstStyle>
            <a:lvl1pPr>
              <a:defRPr/>
            </a:lvl1pPr>
          </a:lstStyle>
          <a:p>
            <a:fld id="{EBEF4ADF-2152-4F79-87D6-2F2FD14C928D}" type="datetime1">
              <a:rPr lang="zh-CN" altLang="en-US" smtClean="0"/>
              <a:pPr/>
              <a:t>2018/12/13</a:t>
            </a:fld>
            <a:endParaRPr lang="zh-CN" altLang="en-US" dirty="0"/>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5" name="幻灯片编号占位符 2"/>
          <p:cNvSpPr>
            <a:spLocks noGrp="1"/>
          </p:cNvSpPr>
          <p:nvPr>
            <p:ph type="sldNum" sz="quarter" idx="12"/>
          </p:nvPr>
        </p:nvSpPr>
        <p:spPr/>
        <p:txBody>
          <a:bodyPr rtlCol="0"/>
          <a:lstStyle/>
          <a:p>
            <a:pPr rtl="0"/>
            <a:fld id="{5F4C9F40-B079-4B71-A627-7266DFEA7F03}" type="slidenum">
              <a:rPr/>
              <a:t>‹#›</a:t>
            </a:fld>
            <a:endParaRPr/>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3" name="日期占位符 5"/>
          <p:cNvSpPr>
            <a:spLocks noGrp="1"/>
          </p:cNvSpPr>
          <p:nvPr>
            <p:ph type="dt" sz="half" idx="10"/>
          </p:nvPr>
        </p:nvSpPr>
        <p:spPr/>
        <p:txBody>
          <a:bodyPr rtlCol="0"/>
          <a:lstStyle>
            <a:lvl1pPr>
              <a:defRPr/>
            </a:lvl1pPr>
          </a:lstStyle>
          <a:p>
            <a:fld id="{A43136F2-6EEE-4B79-9693-35C44BD16280}" type="datetime1">
              <a:rPr lang="zh-CN" altLang="en-US" smtClean="0"/>
              <a:pPr/>
              <a:t>2018/12/13</a:t>
            </a:fld>
            <a:endParaRPr lang="zh-CN" altLang="en-US" dirty="0"/>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幻灯片编号占位符 1"/>
          <p:cNvSpPr>
            <a:spLocks noGrp="1"/>
          </p:cNvSpPr>
          <p:nvPr>
            <p:ph type="sldNum" sz="quarter" idx="12"/>
          </p:nvPr>
        </p:nvSpPr>
        <p:spPr/>
        <p:txBody>
          <a:bodyPr rtlCol="0"/>
          <a:lstStyle/>
          <a:p>
            <a:pPr rtl="0"/>
            <a:fld id="{5F4C9F40-B079-4B71-A627-7266DFEA7F03}" type="slidenum">
              <a:rPr/>
              <a:t>‹#›</a:t>
            </a:fld>
            <a:endParaRPr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3"/>
          <p:cNvSpPr>
            <a:spLocks noGrp="1"/>
          </p:cNvSpPr>
          <p:nvPr>
            <p:ph type="dt" sz="half" idx="10"/>
          </p:nvPr>
        </p:nvSpPr>
        <p:spPr/>
        <p:txBody>
          <a:bodyPr rtlCol="0"/>
          <a:lstStyle>
            <a:lvl1pPr>
              <a:defRPr/>
            </a:lvl1pPr>
          </a:lstStyle>
          <a:p>
            <a:fld id="{2A5D1CD9-CF5A-48FB-91D8-7EF99BAC1C0C}" type="datetime1">
              <a:rPr lang="zh-CN" altLang="en-US" smtClean="0"/>
              <a:pPr/>
              <a:t>2018/12/13</a:t>
            </a:fld>
            <a:endParaRPr lang="zh-CN" altLang="en-US"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13" name="矩形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cxnSp>
        <p:nvCxnSpPr>
          <p:cNvPr id="9" name="直接连接符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80519" y="465512"/>
            <a:ext cx="3506162" cy="1600200"/>
          </a:xfrm>
        </p:spPr>
        <p:txBody>
          <a:bodyPr rtlCol="0" anchor="t">
            <a:normAutofit/>
          </a:bodyPr>
          <a:lstStyle>
            <a:lvl1pPr>
              <a:defRPr sz="2800" b="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sp>
        <p:nvSpPr>
          <p:cNvPr id="4" name="文本占位符 3"/>
          <p:cNvSpPr>
            <a:spLocks noGrp="1"/>
          </p:cNvSpPr>
          <p:nvPr>
            <p:ph type="body" sz="half" idx="2"/>
          </p:nvPr>
        </p:nvSpPr>
        <p:spPr>
          <a:xfrm>
            <a:off x="380519" y="3746500"/>
            <a:ext cx="3506162" cy="24257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编辑母版文本样式</a:t>
            </a:r>
          </a:p>
        </p:txBody>
      </p:sp>
      <p:sp>
        <p:nvSpPr>
          <p:cNvPr id="3" name="内容占位符 2"/>
          <p:cNvSpPr>
            <a:spLocks noGrp="1"/>
          </p:cNvSpPr>
          <p:nvPr>
            <p:ph idx="1"/>
          </p:nvPr>
        </p:nvSpPr>
        <p:spPr>
          <a:xfrm>
            <a:off x="4699000" y="465513"/>
            <a:ext cx="7048500" cy="5935287"/>
          </a:xfrm>
        </p:spPr>
        <p:txBody>
          <a:bodyPr rtlCol="0">
            <a:normAutofit/>
          </a:bodyPr>
          <a:lstStyle>
            <a:lvl1pPr>
              <a:defRPr sz="22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cxnSp>
        <p:nvCxnSpPr>
          <p:cNvPr id="9" name="直接连接符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84048" y="466344"/>
            <a:ext cx="3502152" cy="1600200"/>
          </a:xfrm>
        </p:spPr>
        <p:txBody>
          <a:bodyPr rtlCol="0" anchor="t">
            <a:normAutofit/>
          </a:bodyPr>
          <a:lstStyle>
            <a:lvl1pPr>
              <a:defRPr sz="2800" b="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sp>
        <p:nvSpPr>
          <p:cNvPr id="4" name="文本占位符 3"/>
          <p:cNvSpPr>
            <a:spLocks noGrp="1"/>
          </p:cNvSpPr>
          <p:nvPr>
            <p:ph type="body" sz="half" idx="2"/>
          </p:nvPr>
        </p:nvSpPr>
        <p:spPr>
          <a:xfrm>
            <a:off x="384048" y="3749040"/>
            <a:ext cx="3502152" cy="242316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编辑母版文本样式</a:t>
            </a:r>
          </a:p>
        </p:txBody>
      </p:sp>
      <p:sp>
        <p:nvSpPr>
          <p:cNvPr id="3" name="图片占位符 2" descr="为添加图像预留的空占位符。单击占位符，选择要添加的图像。"/>
          <p:cNvSpPr>
            <a:spLocks noGrp="1"/>
          </p:cNvSpPr>
          <p:nvPr>
            <p:ph type="pic" idx="1"/>
          </p:nvPr>
        </p:nvSpPr>
        <p:spPr>
          <a:xfrm>
            <a:off x="4309872" y="0"/>
            <a:ext cx="7882128" cy="6858000"/>
          </a:xfrm>
        </p:spPr>
        <p:txBody>
          <a:bodyPr tIns="73152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矩形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pPr rtl="0"/>
            <a:r>
              <a:rPr lang="zh-cn" dirty="0"/>
              <a:t>单击此处编辑母版标题样式</a:t>
            </a:r>
            <a:endParaRPr dirty="0"/>
          </a:p>
        </p:txBody>
      </p:sp>
      <p:cxnSp>
        <p:nvCxnSpPr>
          <p:cNvPr id="9" name="直接连接符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dirty="0"/>
          </a:p>
        </p:txBody>
      </p:sp>
      <p:sp>
        <p:nvSpPr>
          <p:cNvPr id="6" name="幻灯片编号占位符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latin typeface="Microsoft YaHei UI" panose="020B0503020204020204" pitchFamily="34" charset="-122"/>
                <a:ea typeface="Microsoft YaHei UI" panose="020B0503020204020204" pitchFamily="34" charset="-122"/>
              </a:defRPr>
            </a:lvl1pPr>
          </a:lstStyle>
          <a:p>
            <a:fld id="{5F4C9F40-B079-4B71-A627-7266DFEA7F03}" type="slidenum">
              <a:rPr lang="en-US" altLang="zh-CN" noProof="0" smtClean="0"/>
              <a:pPr/>
              <a:t>‹#›</a:t>
            </a:fld>
            <a:endParaRPr lang="zh-CN" altLang="en-US" noProof="0" dirty="0"/>
          </a:p>
        </p:txBody>
      </p:sp>
      <p:sp>
        <p:nvSpPr>
          <p:cNvPr id="5" name="页脚占位符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latin typeface="Microsoft YaHei UI" panose="020B0503020204020204" pitchFamily="34" charset="-122"/>
                <a:ea typeface="Microsoft YaHei UI" panose="020B0503020204020204" pitchFamily="34" charset="-122"/>
              </a:defRPr>
            </a:lvl1pPr>
          </a:lstStyle>
          <a:p>
            <a:fld id="{78A97A38-4C3D-4314-84B0-10F2742CF5CE}" type="datetime1">
              <a:rPr lang="zh-CN" altLang="en-US" smtClean="0"/>
              <a:pPr/>
              <a:t>2018/12/13</a:t>
            </a:fld>
            <a:endParaRPr lang="zh-CN" altLang="en-US"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icrosoft YaHei UI" panose="020B0503020204020204" pitchFamily="34" charset="-122"/>
          <a:ea typeface="Microsoft YaHei UI" panose="020B0503020204020204" pitchFamily="34" charset="-122"/>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pPr rtl="0"/>
            <a:r>
              <a:rPr lang="zh-CN" altLang="en-US" dirty="0" smtClean="0"/>
              <a:t>软件工程</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容器的标准化</a:t>
            </a:r>
          </a:p>
        </p:txBody>
      </p:sp>
      <p:sp>
        <p:nvSpPr>
          <p:cNvPr id="3" name="内容占位符 2"/>
          <p:cNvSpPr>
            <a:spLocks noGrp="1"/>
          </p:cNvSpPr>
          <p:nvPr>
            <p:ph idx="1"/>
          </p:nvPr>
        </p:nvSpPr>
        <p:spPr/>
        <p:txBody>
          <a:bodyPr/>
          <a:lstStyle/>
          <a:p>
            <a:r>
              <a:rPr lang="en-US" altLang="zh-CN" dirty="0"/>
              <a:t>1. </a:t>
            </a:r>
            <a:r>
              <a:rPr lang="zh-CN" altLang="en-US" dirty="0"/>
              <a:t>容器运行时标准 （</a:t>
            </a:r>
            <a:r>
              <a:rPr lang="en-US" altLang="zh-CN" dirty="0"/>
              <a:t>runtime spec</a:t>
            </a:r>
            <a:r>
              <a:rPr lang="zh-CN" altLang="en-US" dirty="0" smtClean="0"/>
              <a:t>）</a:t>
            </a:r>
            <a:endParaRPr lang="en-US" altLang="zh-CN" dirty="0" smtClean="0"/>
          </a:p>
          <a:p>
            <a:endParaRPr lang="en-US" altLang="zh-CN" dirty="0" smtClean="0"/>
          </a:p>
          <a:p>
            <a:r>
              <a:rPr lang="en-US" altLang="zh-CN" dirty="0"/>
              <a:t>2. </a:t>
            </a:r>
            <a:r>
              <a:rPr lang="zh-CN" altLang="en-US" dirty="0"/>
              <a:t>容器镜像标准（</a:t>
            </a:r>
            <a:r>
              <a:rPr lang="en-US" altLang="zh-CN" dirty="0"/>
              <a:t>image spec</a:t>
            </a:r>
            <a:r>
              <a:rPr lang="zh-CN" altLang="en-US" dirty="0"/>
              <a:t>）</a:t>
            </a:r>
          </a:p>
        </p:txBody>
      </p:sp>
    </p:spTree>
    <p:extLst>
      <p:ext uri="{BB962C8B-B14F-4D97-AF65-F5344CB8AC3E}">
        <p14:creationId xmlns:p14="http://schemas.microsoft.com/office/powerpoint/2010/main" val="393605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容器运行时标准 （</a:t>
            </a:r>
            <a:r>
              <a:rPr lang="en-US" altLang="zh-CN" dirty="0"/>
              <a:t>runtime spec</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a</a:t>
            </a:r>
            <a:r>
              <a:rPr lang="en-US" altLang="zh-CN" dirty="0"/>
              <a:t>). creating</a:t>
            </a:r>
            <a:r>
              <a:rPr lang="zh-CN" altLang="en-US" dirty="0"/>
              <a:t>：使用 </a:t>
            </a:r>
            <a:r>
              <a:rPr lang="en-US" altLang="zh-CN" dirty="0"/>
              <a:t>create </a:t>
            </a:r>
            <a:r>
              <a:rPr lang="zh-CN" altLang="en-US" dirty="0"/>
              <a:t>命令创建容器，这个过程称为创建中</a:t>
            </a:r>
          </a:p>
          <a:p>
            <a:pPr marL="0" indent="0">
              <a:buNone/>
            </a:pPr>
            <a:r>
              <a:rPr lang="en-US" altLang="zh-CN" dirty="0"/>
              <a:t>b). created</a:t>
            </a:r>
            <a:r>
              <a:rPr lang="zh-CN" altLang="en-US" dirty="0"/>
              <a:t>：容器创建出来，但是还没有运行，表示镜像和配置没有错误，容器能够运行在当前平台</a:t>
            </a:r>
          </a:p>
          <a:p>
            <a:pPr marL="0" indent="0">
              <a:buNone/>
            </a:pPr>
            <a:r>
              <a:rPr lang="en-US" altLang="zh-CN" dirty="0"/>
              <a:t>c). running</a:t>
            </a:r>
            <a:r>
              <a:rPr lang="zh-CN" altLang="en-US" dirty="0"/>
              <a:t>：容器的运行状态，里面的进程处于 </a:t>
            </a:r>
            <a:r>
              <a:rPr lang="en-US" altLang="zh-CN" dirty="0"/>
              <a:t>up </a:t>
            </a:r>
            <a:r>
              <a:rPr lang="zh-CN" altLang="en-US" dirty="0"/>
              <a:t>状态，正在执行用户设定的任务</a:t>
            </a:r>
          </a:p>
          <a:p>
            <a:pPr marL="0" indent="0">
              <a:buNone/>
            </a:pPr>
            <a:r>
              <a:rPr lang="en-US" altLang="zh-CN" dirty="0"/>
              <a:t>d). stopped</a:t>
            </a:r>
            <a:r>
              <a:rPr lang="zh-CN" altLang="en-US" dirty="0"/>
              <a:t>：容器运行完成，或者运行出错，或者 </a:t>
            </a:r>
            <a:r>
              <a:rPr lang="en-US" altLang="zh-CN" dirty="0"/>
              <a:t>stop </a:t>
            </a:r>
            <a:r>
              <a:rPr lang="zh-CN" altLang="en-US" dirty="0"/>
              <a:t>命令之后，容器处于暂停状态。这个状态，容器还有很多信息保存在平台中，并没有完全被删除</a:t>
            </a:r>
          </a:p>
          <a:p>
            <a:pPr marL="0" indent="0">
              <a:buNone/>
            </a:pPr>
            <a:endParaRPr lang="zh-CN" altLang="en-US" dirty="0"/>
          </a:p>
        </p:txBody>
      </p:sp>
    </p:spTree>
    <p:extLst>
      <p:ext uri="{BB962C8B-B14F-4D97-AF65-F5344CB8AC3E}">
        <p14:creationId xmlns:p14="http://schemas.microsoft.com/office/powerpoint/2010/main" val="411377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容器镜像标准（</a:t>
            </a:r>
            <a:r>
              <a:rPr lang="en-US" altLang="zh-CN" dirty="0"/>
              <a:t>image spec</a:t>
            </a:r>
            <a:r>
              <a:rPr lang="zh-CN" altLang="en-US" dirty="0"/>
              <a:t>）</a:t>
            </a:r>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a</a:t>
            </a:r>
            <a:r>
              <a:rPr lang="en-US" altLang="zh-CN" dirty="0"/>
              <a:t>). </a:t>
            </a:r>
            <a:r>
              <a:rPr lang="zh-CN" altLang="en-US" dirty="0"/>
              <a:t>文件系统：以 </a:t>
            </a:r>
            <a:r>
              <a:rPr lang="en-US" altLang="zh-CN" dirty="0"/>
              <a:t>layer </a:t>
            </a:r>
            <a:r>
              <a:rPr lang="zh-CN" altLang="en-US" dirty="0"/>
              <a:t>保存的文件系统，每个 </a:t>
            </a:r>
            <a:r>
              <a:rPr lang="en-US" altLang="zh-CN" dirty="0"/>
              <a:t>layer </a:t>
            </a:r>
            <a:r>
              <a:rPr lang="zh-CN" altLang="en-US" dirty="0"/>
              <a:t>保存了和上层之间变化的部分，</a:t>
            </a:r>
            <a:r>
              <a:rPr lang="en-US" altLang="zh-CN" dirty="0" smtClean="0"/>
              <a:t>layer </a:t>
            </a:r>
            <a:r>
              <a:rPr lang="zh-CN" altLang="en-US" dirty="0"/>
              <a:t>应该保存哪些文件，怎么表示增加、修改和删除的文件等</a:t>
            </a:r>
            <a:r>
              <a:rPr lang="en-US" altLang="zh-CN" dirty="0"/>
              <a:t>;</a:t>
            </a:r>
          </a:p>
          <a:p>
            <a:pPr marL="0" indent="0">
              <a:buNone/>
            </a:pPr>
            <a:r>
              <a:rPr lang="en-US" altLang="zh-CN" dirty="0"/>
              <a:t>b). </a:t>
            </a:r>
            <a:r>
              <a:rPr lang="en-US" altLang="zh-CN" dirty="0" err="1" smtClean="0"/>
              <a:t>config</a:t>
            </a:r>
            <a:r>
              <a:rPr lang="en-US" altLang="zh-CN" dirty="0" smtClean="0"/>
              <a:t> </a:t>
            </a:r>
            <a:r>
              <a:rPr lang="zh-CN" altLang="en-US" dirty="0"/>
              <a:t>文件：保存了文件系统的层级信息（每个层级的 </a:t>
            </a:r>
            <a:r>
              <a:rPr lang="en-US" altLang="zh-CN" dirty="0"/>
              <a:t>hash </a:t>
            </a:r>
            <a:r>
              <a:rPr lang="zh-CN" altLang="en-US" dirty="0"/>
              <a:t>值，以及历史信息），以及容器运行时需要的一些信息（比如环境变量、工作目录、命令参数、</a:t>
            </a:r>
            <a:r>
              <a:rPr lang="en-US" altLang="zh-CN" dirty="0"/>
              <a:t>mount </a:t>
            </a:r>
            <a:r>
              <a:rPr lang="zh-CN" altLang="en-US" dirty="0"/>
              <a:t>列表），指定了镜像在某个特定平台和系统的配置。比较接近我们使用 </a:t>
            </a:r>
            <a:r>
              <a:rPr lang="en-US" altLang="zh-CN" dirty="0" err="1"/>
              <a:t>docker</a:t>
            </a:r>
            <a:r>
              <a:rPr lang="en-US" altLang="zh-CN" dirty="0"/>
              <a:t> inspect &lt;</a:t>
            </a:r>
            <a:r>
              <a:rPr lang="en-US" altLang="zh-CN" dirty="0" err="1"/>
              <a:t>image_id</a:t>
            </a:r>
            <a:r>
              <a:rPr lang="en-US" altLang="zh-CN" dirty="0"/>
              <a:t>&gt; </a:t>
            </a:r>
            <a:r>
              <a:rPr lang="zh-CN" altLang="en-US" dirty="0"/>
              <a:t>看到的内容</a:t>
            </a:r>
            <a:r>
              <a:rPr lang="en-US" altLang="zh-CN" dirty="0"/>
              <a:t>;</a:t>
            </a:r>
          </a:p>
          <a:p>
            <a:pPr marL="0" indent="0">
              <a:buNone/>
            </a:pPr>
            <a:r>
              <a:rPr lang="en-US" altLang="zh-CN" dirty="0"/>
              <a:t>c). manifest </a:t>
            </a:r>
            <a:r>
              <a:rPr lang="zh-CN" altLang="en-US" dirty="0"/>
              <a:t>文件：镜像的 </a:t>
            </a:r>
            <a:r>
              <a:rPr lang="en-US" altLang="zh-CN" dirty="0" err="1"/>
              <a:t>config</a:t>
            </a:r>
            <a:r>
              <a:rPr lang="en-US" altLang="zh-CN" dirty="0"/>
              <a:t> </a:t>
            </a:r>
            <a:r>
              <a:rPr lang="zh-CN" altLang="en-US" dirty="0"/>
              <a:t>文件索引，有哪些 </a:t>
            </a:r>
            <a:r>
              <a:rPr lang="en-US" altLang="zh-CN" dirty="0"/>
              <a:t>layer</a:t>
            </a:r>
            <a:r>
              <a:rPr lang="zh-CN" altLang="en-US" dirty="0"/>
              <a:t>，额外的 </a:t>
            </a:r>
            <a:r>
              <a:rPr lang="en-US" altLang="zh-CN" dirty="0"/>
              <a:t>annotation </a:t>
            </a:r>
            <a:r>
              <a:rPr lang="zh-CN" altLang="en-US" dirty="0"/>
              <a:t>信息，</a:t>
            </a:r>
            <a:r>
              <a:rPr lang="en-US" altLang="zh-CN" dirty="0"/>
              <a:t>manifest </a:t>
            </a:r>
            <a:r>
              <a:rPr lang="zh-CN" altLang="en-US" dirty="0"/>
              <a:t>文件中保存了很多和当前平台有关的信息</a:t>
            </a:r>
            <a:r>
              <a:rPr lang="en-US" altLang="zh-CN" dirty="0"/>
              <a:t>;</a:t>
            </a:r>
          </a:p>
          <a:p>
            <a:pPr marL="0" indent="0">
              <a:buNone/>
            </a:pPr>
            <a:r>
              <a:rPr lang="en-US" altLang="zh-CN" dirty="0"/>
              <a:t>d). index </a:t>
            </a:r>
            <a:r>
              <a:rPr lang="zh-CN" altLang="en-US" dirty="0"/>
              <a:t>文件：可选的文件，指向不同平台的 </a:t>
            </a:r>
            <a:r>
              <a:rPr lang="en-US" altLang="zh-CN" dirty="0"/>
              <a:t>manifest </a:t>
            </a:r>
            <a:r>
              <a:rPr lang="zh-CN" altLang="en-US" dirty="0"/>
              <a:t>文件，这个文件能保证一个镜像可以跨平台使用，每个平台拥有不同的 </a:t>
            </a:r>
            <a:r>
              <a:rPr lang="en-US" altLang="zh-CN" dirty="0"/>
              <a:t>manifest </a:t>
            </a:r>
            <a:r>
              <a:rPr lang="zh-CN" altLang="en-US" dirty="0"/>
              <a:t>文件，使用 </a:t>
            </a:r>
            <a:r>
              <a:rPr lang="en-US" altLang="zh-CN" dirty="0"/>
              <a:t>index </a:t>
            </a:r>
            <a:r>
              <a:rPr lang="zh-CN" altLang="en-US" dirty="0"/>
              <a:t>作为索引。</a:t>
            </a:r>
          </a:p>
        </p:txBody>
      </p:sp>
    </p:spTree>
    <p:extLst>
      <p:ext uri="{BB962C8B-B14F-4D97-AF65-F5344CB8AC3E}">
        <p14:creationId xmlns:p14="http://schemas.microsoft.com/office/powerpoint/2010/main" val="105780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容器的主要应用场景</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a:t>
            </a:r>
            <a:r>
              <a:rPr lang="en-US" altLang="zh-CN" dirty="0"/>
              <a:t>. </a:t>
            </a:r>
            <a:r>
              <a:rPr lang="zh-CN" altLang="en-US" dirty="0"/>
              <a:t>容器化传统</a:t>
            </a:r>
            <a:r>
              <a:rPr lang="zh-CN" altLang="en-US" dirty="0" smtClean="0"/>
              <a:t>应用</a:t>
            </a:r>
            <a:endParaRPr lang="en-US" altLang="zh-CN" dirty="0" smtClean="0"/>
          </a:p>
          <a:p>
            <a:pPr marL="0" indent="0">
              <a:buNone/>
            </a:pPr>
            <a:r>
              <a:rPr lang="en-US" altLang="zh-CN" dirty="0"/>
              <a:t>	</a:t>
            </a:r>
            <a:r>
              <a:rPr lang="zh-CN" altLang="en-US" dirty="0" smtClean="0"/>
              <a:t>容器</a:t>
            </a:r>
            <a:r>
              <a:rPr lang="zh-CN" altLang="en-US" dirty="0"/>
              <a:t>不仅能提高现有应用的安全性和可移植性，还能节约成本。</a:t>
            </a:r>
            <a:endParaRPr lang="en-US" altLang="zh-CN" dirty="0" smtClean="0"/>
          </a:p>
          <a:p>
            <a:r>
              <a:rPr lang="en-US" altLang="zh-CN" dirty="0"/>
              <a:t>2. </a:t>
            </a:r>
            <a:r>
              <a:rPr lang="zh-CN" altLang="en-US" dirty="0"/>
              <a:t>持续集成和持续部署 </a:t>
            </a:r>
            <a:r>
              <a:rPr lang="en-US" altLang="zh-CN" dirty="0"/>
              <a:t>(CI/CD</a:t>
            </a:r>
            <a:r>
              <a:rPr lang="en-US" altLang="zh-CN" dirty="0" smtClean="0"/>
              <a:t>)</a:t>
            </a:r>
          </a:p>
          <a:p>
            <a:pPr marL="0" indent="0">
              <a:buNone/>
            </a:pPr>
            <a:r>
              <a:rPr lang="en-US" altLang="zh-CN" dirty="0" smtClean="0"/>
              <a:t>	</a:t>
            </a:r>
            <a:r>
              <a:rPr lang="zh-CN" altLang="en-US" dirty="0"/>
              <a:t>通过 </a:t>
            </a:r>
            <a:r>
              <a:rPr lang="en-US" altLang="zh-CN" dirty="0"/>
              <a:t>Docker </a:t>
            </a:r>
            <a:r>
              <a:rPr lang="zh-CN" altLang="en-US" dirty="0"/>
              <a:t>加速应用管道自动化和应用部署，交付速度提高至少 </a:t>
            </a:r>
            <a:r>
              <a:rPr lang="en-US" altLang="zh-CN" dirty="0"/>
              <a:t>13 </a:t>
            </a:r>
            <a:r>
              <a:rPr lang="zh-CN" altLang="en-US" dirty="0"/>
              <a:t>倍。</a:t>
            </a:r>
            <a:endParaRPr lang="en-US" altLang="zh-CN" dirty="0" smtClean="0"/>
          </a:p>
          <a:p>
            <a:r>
              <a:rPr lang="en-US" altLang="zh-CN" dirty="0"/>
              <a:t>3. </a:t>
            </a:r>
            <a:r>
              <a:rPr lang="zh-CN" altLang="en-US" dirty="0" smtClean="0"/>
              <a:t>微服务</a:t>
            </a:r>
            <a:endParaRPr lang="en-US" altLang="zh-CN" dirty="0" smtClean="0"/>
          </a:p>
          <a:p>
            <a:pPr marL="320040" lvl="1" indent="0">
              <a:buNone/>
            </a:pPr>
            <a:r>
              <a:rPr lang="en-US" altLang="zh-CN" dirty="0" smtClean="0"/>
              <a:t>	</a:t>
            </a:r>
            <a:r>
              <a:rPr lang="zh-CN" altLang="en-US" dirty="0"/>
              <a:t>加速应用架构现代化进程。</a:t>
            </a:r>
            <a:endParaRPr lang="en-US" altLang="zh-CN" dirty="0" smtClean="0"/>
          </a:p>
          <a:p>
            <a:r>
              <a:rPr lang="en-US" altLang="zh-CN" dirty="0"/>
              <a:t>4. IT </a:t>
            </a:r>
            <a:r>
              <a:rPr lang="zh-CN" altLang="en-US" dirty="0" smtClean="0"/>
              <a:t>基础设施优化</a:t>
            </a:r>
            <a:endParaRPr lang="en-US" altLang="zh-CN" dirty="0" smtClean="0"/>
          </a:p>
          <a:p>
            <a:pPr marL="0" indent="0">
              <a:buNone/>
            </a:pPr>
            <a:r>
              <a:rPr lang="en-US" altLang="zh-CN" dirty="0"/>
              <a:t>	</a:t>
            </a:r>
            <a:r>
              <a:rPr lang="zh-CN" altLang="en-US" dirty="0"/>
              <a:t>充分利用基础设施，节省资金。</a:t>
            </a:r>
            <a:endParaRPr lang="en-US" altLang="zh-CN" dirty="0" smtClean="0"/>
          </a:p>
          <a:p>
            <a:endParaRPr lang="zh-CN" altLang="en-US" dirty="0"/>
          </a:p>
        </p:txBody>
      </p:sp>
    </p:spTree>
    <p:extLst>
      <p:ext uri="{BB962C8B-B14F-4D97-AF65-F5344CB8AC3E}">
        <p14:creationId xmlns:p14="http://schemas.microsoft.com/office/powerpoint/2010/main" val="311492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a:t>
            </a:r>
            <a:r>
              <a:rPr lang="zh-CN" altLang="en-US" dirty="0" smtClean="0"/>
              <a:t>基础介绍</a:t>
            </a:r>
            <a:endParaRPr lang="zh-CN" altLang="en-US" dirty="0"/>
          </a:p>
        </p:txBody>
      </p:sp>
      <p:sp>
        <p:nvSpPr>
          <p:cNvPr id="3" name="内容占位符 2"/>
          <p:cNvSpPr>
            <a:spLocks noGrp="1"/>
          </p:cNvSpPr>
          <p:nvPr>
            <p:ph idx="1"/>
          </p:nvPr>
        </p:nvSpPr>
        <p:spPr/>
        <p:txBody>
          <a:bodyPr>
            <a:normAutofit/>
          </a:bodyPr>
          <a:lstStyle/>
          <a:p>
            <a:r>
              <a:rPr lang="zh-CN" altLang="en-US" dirty="0" smtClean="0"/>
              <a:t>什么是</a:t>
            </a:r>
            <a:r>
              <a:rPr lang="en-US" altLang="zh-CN" dirty="0" smtClean="0"/>
              <a:t>Docker</a:t>
            </a:r>
          </a:p>
          <a:p>
            <a:r>
              <a:rPr lang="en-US" altLang="zh-CN" dirty="0" smtClean="0"/>
              <a:t>Docker</a:t>
            </a:r>
            <a:r>
              <a:rPr lang="zh-CN" altLang="en-US" dirty="0" smtClean="0"/>
              <a:t>基本架构</a:t>
            </a:r>
            <a:endParaRPr lang="en-US" altLang="zh-CN" dirty="0" smtClean="0"/>
          </a:p>
        </p:txBody>
      </p:sp>
    </p:spTree>
    <p:extLst>
      <p:ext uri="{BB962C8B-B14F-4D97-AF65-F5344CB8AC3E}">
        <p14:creationId xmlns:p14="http://schemas.microsoft.com/office/powerpoint/2010/main" val="407785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smtClean="0"/>
              <a:t>Docker</a:t>
            </a:r>
            <a:endParaRPr lang="zh-CN" altLang="en-US" dirty="0"/>
          </a:p>
        </p:txBody>
      </p:sp>
      <p:sp>
        <p:nvSpPr>
          <p:cNvPr id="3" name="内容占位符 2"/>
          <p:cNvSpPr>
            <a:spLocks noGrp="1"/>
          </p:cNvSpPr>
          <p:nvPr>
            <p:ph idx="1"/>
          </p:nvPr>
        </p:nvSpPr>
        <p:spPr/>
        <p:txBody>
          <a:bodyPr/>
          <a:lstStyle/>
          <a:p>
            <a:r>
              <a:rPr lang="en-US" altLang="zh-CN" dirty="0"/>
              <a:t>Docker </a:t>
            </a:r>
            <a:r>
              <a:rPr lang="zh-CN" altLang="en-US" dirty="0"/>
              <a:t>是一个开源的应用容器引擎，基于 </a:t>
            </a:r>
            <a:r>
              <a:rPr lang="en-US" altLang="zh-CN" dirty="0"/>
              <a:t>Go </a:t>
            </a:r>
            <a:r>
              <a:rPr lang="zh-CN" altLang="en-US" dirty="0"/>
              <a:t>语言 并遵从</a:t>
            </a:r>
            <a:r>
              <a:rPr lang="en-US" altLang="zh-CN" dirty="0" err="1"/>
              <a:t>Apache2.0</a:t>
            </a:r>
            <a:r>
              <a:rPr lang="zh-CN" altLang="en-US" dirty="0"/>
              <a:t>协议开源。</a:t>
            </a:r>
          </a:p>
          <a:p>
            <a:endParaRPr lang="zh-CN" altLang="en-US" dirty="0"/>
          </a:p>
          <a:p>
            <a:r>
              <a:rPr lang="en-US" altLang="zh-CN" dirty="0"/>
              <a:t>Docker </a:t>
            </a:r>
            <a:r>
              <a:rPr lang="zh-CN" altLang="en-US" dirty="0"/>
              <a:t>可以让开发者打包他们的应用以及依赖包到一个轻量级、可移植的容器中，然后发布到任何流行的 </a:t>
            </a:r>
            <a:r>
              <a:rPr lang="en-US" altLang="zh-CN" dirty="0"/>
              <a:t>Linux </a:t>
            </a:r>
            <a:r>
              <a:rPr lang="zh-CN" altLang="en-US" dirty="0"/>
              <a:t>机器上，也可以实现虚拟化。</a:t>
            </a:r>
          </a:p>
          <a:p>
            <a:endParaRPr lang="zh-CN" altLang="en-US" dirty="0"/>
          </a:p>
          <a:p>
            <a:r>
              <a:rPr lang="zh-CN" altLang="en-US" dirty="0"/>
              <a:t>容器是完全使用沙箱机制，相互之间不会有任何接口（类似 </a:t>
            </a:r>
            <a:r>
              <a:rPr lang="en-US" altLang="zh-CN" dirty="0"/>
              <a:t>iPhone </a:t>
            </a:r>
            <a:r>
              <a:rPr lang="zh-CN" altLang="en-US" dirty="0"/>
              <a:t>的 </a:t>
            </a:r>
            <a:r>
              <a:rPr lang="en-US" altLang="zh-CN" dirty="0"/>
              <a:t>app</a:t>
            </a:r>
            <a:r>
              <a:rPr lang="zh-CN" altLang="en-US" dirty="0"/>
              <a:t>）</a:t>
            </a:r>
            <a:r>
              <a:rPr lang="en-US" altLang="zh-CN" dirty="0"/>
              <a:t>,</a:t>
            </a:r>
            <a:r>
              <a:rPr lang="zh-CN" altLang="en-US" dirty="0"/>
              <a:t>更重要的是容器性能开销极低。</a:t>
            </a:r>
          </a:p>
        </p:txBody>
      </p:sp>
    </p:spTree>
    <p:extLst>
      <p:ext uri="{BB962C8B-B14F-4D97-AF65-F5344CB8AC3E}">
        <p14:creationId xmlns:p14="http://schemas.microsoft.com/office/powerpoint/2010/main" val="234853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a:t>
            </a:r>
            <a:r>
              <a:rPr lang="zh-CN" altLang="en-US" dirty="0"/>
              <a:t>基本</a:t>
            </a:r>
            <a:r>
              <a:rPr lang="zh-CN" altLang="en-US" dirty="0" smtClean="0"/>
              <a:t>架构</a:t>
            </a:r>
            <a:endParaRPr lang="zh-CN" altLang="en-US" dirty="0"/>
          </a:p>
        </p:txBody>
      </p:sp>
      <p:sp>
        <p:nvSpPr>
          <p:cNvPr id="3" name="内容占位符 2"/>
          <p:cNvSpPr>
            <a:spLocks noGrp="1"/>
          </p:cNvSpPr>
          <p:nvPr>
            <p:ph idx="1"/>
          </p:nvPr>
        </p:nvSpPr>
        <p:spPr/>
        <p:txBody>
          <a:bodyPr/>
          <a:lstStyle/>
          <a:p>
            <a:r>
              <a:rPr lang="en-US" altLang="zh-CN" dirty="0"/>
              <a:t>Docker </a:t>
            </a:r>
            <a:r>
              <a:rPr lang="zh-CN" altLang="en-US" dirty="0"/>
              <a:t>使用客户端</a:t>
            </a:r>
            <a:r>
              <a:rPr lang="en-US" altLang="zh-CN" dirty="0"/>
              <a:t>-</a:t>
            </a:r>
            <a:r>
              <a:rPr lang="zh-CN" altLang="en-US" dirty="0"/>
              <a:t>服务器 </a:t>
            </a:r>
            <a:r>
              <a:rPr lang="en-US" altLang="zh-CN" dirty="0"/>
              <a:t>(C/S) </a:t>
            </a:r>
            <a:r>
              <a:rPr lang="zh-CN" altLang="en-US" dirty="0"/>
              <a:t>架构模式，使用远程</a:t>
            </a:r>
            <a:r>
              <a:rPr lang="en-US" altLang="zh-CN" dirty="0"/>
              <a:t>API</a:t>
            </a:r>
            <a:r>
              <a:rPr lang="zh-CN" altLang="en-US" dirty="0"/>
              <a:t>来管理和创建</a:t>
            </a:r>
            <a:r>
              <a:rPr lang="en-US" altLang="zh-CN" dirty="0"/>
              <a:t>Docker</a:t>
            </a:r>
            <a:r>
              <a:rPr lang="zh-CN" altLang="en-US" dirty="0"/>
              <a:t>容器</a:t>
            </a:r>
            <a:r>
              <a:rPr lang="zh-CN" altLang="en-US" dirty="0" smtClean="0"/>
              <a:t>。</a:t>
            </a:r>
            <a:endParaRPr lang="zh-CN" altLang="en-US" dirty="0"/>
          </a:p>
          <a:p>
            <a:r>
              <a:rPr lang="en-US" altLang="zh-CN" dirty="0"/>
              <a:t>Docker </a:t>
            </a:r>
            <a:r>
              <a:rPr lang="zh-CN" altLang="en-US" dirty="0"/>
              <a:t>容器通过 </a:t>
            </a:r>
            <a:r>
              <a:rPr lang="en-US" altLang="zh-CN" dirty="0"/>
              <a:t>Docker </a:t>
            </a:r>
            <a:r>
              <a:rPr lang="zh-CN" altLang="en-US" dirty="0"/>
              <a:t>镜像来创建</a:t>
            </a:r>
            <a:r>
              <a:rPr lang="zh-CN" altLang="en-US" dirty="0" smtClean="0"/>
              <a:t>。</a:t>
            </a:r>
            <a:endParaRPr lang="zh-CN" altLang="en-US" dirty="0"/>
          </a:p>
          <a:p>
            <a:r>
              <a:rPr lang="zh-CN" altLang="en-US" dirty="0"/>
              <a:t>容器与镜像的关系类似于面向对象编程中的对象与类</a:t>
            </a:r>
          </a:p>
        </p:txBody>
      </p:sp>
      <p:pic>
        <p:nvPicPr>
          <p:cNvPr id="4" name="图片 3"/>
          <p:cNvPicPr>
            <a:picLocks noChangeAspect="1"/>
          </p:cNvPicPr>
          <p:nvPr/>
        </p:nvPicPr>
        <p:blipFill>
          <a:blip r:embed="rId3"/>
          <a:stretch>
            <a:fillRect/>
          </a:stretch>
        </p:blipFill>
        <p:spPr>
          <a:xfrm>
            <a:off x="1066800" y="4350774"/>
            <a:ext cx="9906892" cy="1351474"/>
          </a:xfrm>
          <a:prstGeom prst="rect">
            <a:avLst/>
          </a:prstGeom>
        </p:spPr>
      </p:pic>
    </p:spTree>
    <p:extLst>
      <p:ext uri="{BB962C8B-B14F-4D97-AF65-F5344CB8AC3E}">
        <p14:creationId xmlns:p14="http://schemas.microsoft.com/office/powerpoint/2010/main" val="393826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a:t>
            </a:r>
            <a:r>
              <a:rPr lang="zh-CN" altLang="en-US" dirty="0"/>
              <a:t>基本</a:t>
            </a:r>
            <a:r>
              <a:rPr lang="zh-CN" altLang="en-US" dirty="0" smtClean="0"/>
              <a:t>架构</a:t>
            </a:r>
            <a:endParaRPr lang="zh-CN" altLang="en-US" dirty="0"/>
          </a:p>
        </p:txBody>
      </p:sp>
      <p:pic>
        <p:nvPicPr>
          <p:cNvPr id="4" name="内容占位符 3"/>
          <p:cNvPicPr>
            <a:picLocks noGrp="1" noChangeAspect="1"/>
          </p:cNvPicPr>
          <p:nvPr>
            <p:ph idx="1"/>
          </p:nvPr>
        </p:nvPicPr>
        <p:blipFill>
          <a:blip r:embed="rId2"/>
          <a:stretch>
            <a:fillRect/>
          </a:stretch>
        </p:blipFill>
        <p:spPr>
          <a:xfrm>
            <a:off x="1563330" y="1505729"/>
            <a:ext cx="7580670" cy="5247119"/>
          </a:xfrm>
          <a:prstGeom prst="rect">
            <a:avLst/>
          </a:prstGeom>
        </p:spPr>
      </p:pic>
    </p:spTree>
    <p:extLst>
      <p:ext uri="{BB962C8B-B14F-4D97-AF65-F5344CB8AC3E}">
        <p14:creationId xmlns:p14="http://schemas.microsoft.com/office/powerpoint/2010/main" val="186305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a:t>
            </a:r>
            <a:r>
              <a:rPr lang="zh-CN" altLang="en-US" dirty="0"/>
              <a:t>基本架构</a:t>
            </a:r>
          </a:p>
        </p:txBody>
      </p:sp>
      <p:sp>
        <p:nvSpPr>
          <p:cNvPr id="5" name="内容占位符 4"/>
          <p:cNvSpPr>
            <a:spLocks noGrp="1"/>
          </p:cNvSpPr>
          <p:nvPr>
            <p:ph idx="1"/>
          </p:nvPr>
        </p:nvSpPr>
        <p:spPr>
          <a:xfrm>
            <a:off x="1066800" y="1224280"/>
            <a:ext cx="10058400" cy="5265010"/>
          </a:xfrm>
        </p:spPr>
        <p:txBody>
          <a:bodyPr>
            <a:normAutofit fontScale="92500"/>
          </a:bodyPr>
          <a:lstStyle/>
          <a:p>
            <a:pPr marL="0" indent="0">
              <a:buNone/>
            </a:pPr>
            <a:endParaRPr lang="en-US" altLang="zh-CN" dirty="0"/>
          </a:p>
          <a:p>
            <a:pPr marL="0" indent="0">
              <a:buNone/>
            </a:pPr>
            <a:r>
              <a:rPr lang="en-US" altLang="zh-CN" dirty="0"/>
              <a:t>Docker </a:t>
            </a:r>
            <a:r>
              <a:rPr lang="zh-CN" altLang="en-US" dirty="0"/>
              <a:t>镜像</a:t>
            </a:r>
            <a:r>
              <a:rPr lang="en-US" altLang="zh-CN" dirty="0"/>
              <a:t>(Images</a:t>
            </a:r>
            <a:r>
              <a:rPr lang="en-US" altLang="zh-CN" dirty="0" smtClean="0"/>
              <a:t>)</a:t>
            </a:r>
            <a:r>
              <a:rPr lang="zh-CN" altLang="en-US" dirty="0" smtClean="0"/>
              <a:t>，</a:t>
            </a:r>
            <a:r>
              <a:rPr lang="en-US" altLang="zh-CN" dirty="0"/>
              <a:t>Docker </a:t>
            </a:r>
            <a:r>
              <a:rPr lang="zh-CN" altLang="en-US" dirty="0"/>
              <a:t>镜像是用于创建 </a:t>
            </a:r>
            <a:r>
              <a:rPr lang="en-US" altLang="zh-CN" dirty="0"/>
              <a:t>Docker </a:t>
            </a:r>
            <a:r>
              <a:rPr lang="zh-CN" altLang="en-US" dirty="0"/>
              <a:t>容器的模板</a:t>
            </a:r>
            <a:r>
              <a:rPr lang="zh-CN" altLang="en-US" dirty="0" smtClean="0"/>
              <a:t>。</a:t>
            </a:r>
            <a:endParaRPr lang="en-US" altLang="zh-CN" dirty="0" smtClean="0"/>
          </a:p>
          <a:p>
            <a:pPr marL="0" indent="0">
              <a:buNone/>
            </a:pPr>
            <a:r>
              <a:rPr lang="en-US" altLang="zh-CN" dirty="0"/>
              <a:t>Docker </a:t>
            </a:r>
            <a:r>
              <a:rPr lang="zh-CN" altLang="en-US" dirty="0"/>
              <a:t>容器</a:t>
            </a:r>
            <a:r>
              <a:rPr lang="en-US" altLang="zh-CN" dirty="0"/>
              <a:t>(Container</a:t>
            </a:r>
            <a:r>
              <a:rPr lang="en-US" altLang="zh-CN" dirty="0" smtClean="0"/>
              <a:t>)</a:t>
            </a:r>
            <a:r>
              <a:rPr lang="zh-CN" altLang="en-US" dirty="0"/>
              <a:t>，容器是独立运行的一个或一组应用</a:t>
            </a:r>
            <a:r>
              <a:rPr lang="zh-CN" altLang="en-US" dirty="0" smtClean="0"/>
              <a:t>。</a:t>
            </a:r>
            <a:endParaRPr lang="en-US" altLang="zh-CN" dirty="0" smtClean="0"/>
          </a:p>
          <a:p>
            <a:pPr marL="0" indent="0">
              <a:buNone/>
            </a:pPr>
            <a:r>
              <a:rPr lang="en-US" altLang="zh-CN" dirty="0"/>
              <a:t>Docker </a:t>
            </a:r>
            <a:r>
              <a:rPr lang="zh-CN" altLang="en-US" dirty="0"/>
              <a:t>客户端</a:t>
            </a:r>
            <a:r>
              <a:rPr lang="en-US" altLang="zh-CN" dirty="0"/>
              <a:t>(Client</a:t>
            </a:r>
            <a:r>
              <a:rPr lang="en-US" altLang="zh-CN" dirty="0" smtClean="0"/>
              <a:t>)</a:t>
            </a:r>
            <a:r>
              <a:rPr lang="zh-CN" altLang="en-US" dirty="0" smtClean="0"/>
              <a:t>，</a:t>
            </a:r>
            <a:r>
              <a:rPr lang="en-US" altLang="zh-CN" dirty="0"/>
              <a:t>Docker </a:t>
            </a:r>
            <a:r>
              <a:rPr lang="zh-CN" altLang="en-US" dirty="0"/>
              <a:t>客户端通过命令行或者其他工具使用 </a:t>
            </a:r>
            <a:r>
              <a:rPr lang="en-US" altLang="zh-CN" dirty="0"/>
              <a:t>Docker API </a:t>
            </a:r>
            <a:r>
              <a:rPr lang="zh-CN" altLang="en-US" dirty="0" smtClean="0"/>
              <a:t>与 </a:t>
            </a:r>
            <a:r>
              <a:rPr lang="en-US" altLang="zh-CN" dirty="0"/>
              <a:t>Docker </a:t>
            </a:r>
            <a:r>
              <a:rPr lang="zh-CN" altLang="en-US" dirty="0"/>
              <a:t>的守护进程通信</a:t>
            </a:r>
            <a:r>
              <a:rPr lang="zh-CN" altLang="en-US" dirty="0" smtClean="0"/>
              <a:t>。</a:t>
            </a:r>
            <a:endParaRPr lang="en-US" altLang="zh-CN" dirty="0" smtClean="0"/>
          </a:p>
          <a:p>
            <a:pPr marL="0" indent="0">
              <a:buNone/>
            </a:pPr>
            <a:r>
              <a:rPr lang="en-US" altLang="zh-CN" dirty="0"/>
              <a:t>Docker </a:t>
            </a:r>
            <a:r>
              <a:rPr lang="zh-CN" altLang="en-US" dirty="0"/>
              <a:t>主机</a:t>
            </a:r>
            <a:r>
              <a:rPr lang="en-US" altLang="zh-CN" dirty="0"/>
              <a:t>(Host</a:t>
            </a:r>
            <a:r>
              <a:rPr lang="en-US" altLang="zh-CN" dirty="0" smtClean="0"/>
              <a:t>)</a:t>
            </a:r>
            <a:r>
              <a:rPr lang="zh-CN" altLang="en-US" dirty="0"/>
              <a:t>，一个物理或者虚拟的机器用于执行 </a:t>
            </a:r>
            <a:r>
              <a:rPr lang="en-US" altLang="zh-CN" dirty="0"/>
              <a:t>Docker </a:t>
            </a:r>
            <a:r>
              <a:rPr lang="zh-CN" altLang="en-US" dirty="0"/>
              <a:t>守护进程和容器</a:t>
            </a:r>
            <a:r>
              <a:rPr lang="zh-CN" altLang="en-US" dirty="0" smtClean="0"/>
              <a:t>。</a:t>
            </a:r>
            <a:endParaRPr lang="en-US" altLang="zh-CN" dirty="0" smtClean="0"/>
          </a:p>
          <a:p>
            <a:pPr marL="0" indent="0">
              <a:buNone/>
            </a:pPr>
            <a:r>
              <a:rPr lang="en-US" altLang="zh-CN" dirty="0"/>
              <a:t>Docker </a:t>
            </a:r>
            <a:r>
              <a:rPr lang="zh-CN" altLang="en-US" dirty="0"/>
              <a:t>仓库</a:t>
            </a:r>
            <a:r>
              <a:rPr lang="en-US" altLang="zh-CN" dirty="0"/>
              <a:t>(Registry</a:t>
            </a:r>
            <a:r>
              <a:rPr lang="en-US" altLang="zh-CN" dirty="0" smtClean="0"/>
              <a:t>)</a:t>
            </a:r>
            <a:r>
              <a:rPr lang="zh-CN" altLang="en-US" dirty="0" smtClean="0"/>
              <a:t>，</a:t>
            </a:r>
            <a:r>
              <a:rPr lang="en-US" altLang="zh-CN" dirty="0"/>
              <a:t>Docker </a:t>
            </a:r>
            <a:r>
              <a:rPr lang="zh-CN" altLang="en-US" dirty="0"/>
              <a:t>仓库用来保存镜像，可以理解为代码控制中的代码仓库</a:t>
            </a:r>
            <a:r>
              <a:rPr lang="zh-CN" altLang="en-US" dirty="0" smtClean="0"/>
              <a:t>。</a:t>
            </a:r>
            <a:endParaRPr lang="en-US" altLang="zh-CN" dirty="0" smtClean="0"/>
          </a:p>
          <a:p>
            <a:pPr marL="0" indent="0">
              <a:buNone/>
            </a:pPr>
            <a:r>
              <a:rPr lang="en-US" altLang="zh-CN" dirty="0"/>
              <a:t>Docker </a:t>
            </a:r>
            <a:r>
              <a:rPr lang="en-US" altLang="zh-CN" dirty="0" smtClean="0"/>
              <a:t>Machine</a:t>
            </a:r>
            <a:r>
              <a:rPr lang="zh-CN" altLang="en-US" dirty="0" smtClean="0"/>
              <a:t>，</a:t>
            </a:r>
            <a:r>
              <a:rPr lang="en-US" altLang="zh-CN" dirty="0"/>
              <a:t>Docker Machine</a:t>
            </a:r>
            <a:r>
              <a:rPr lang="zh-CN" altLang="en-US" dirty="0"/>
              <a:t>是一个简化</a:t>
            </a:r>
            <a:r>
              <a:rPr lang="en-US" altLang="zh-CN" dirty="0"/>
              <a:t>Docker</a:t>
            </a:r>
            <a:r>
              <a:rPr lang="zh-CN" altLang="en-US" dirty="0"/>
              <a:t>安装的命令行工具，通过一个简单的命令行即可在相应的平台上安装</a:t>
            </a:r>
            <a:r>
              <a:rPr lang="en-US" altLang="zh-CN" dirty="0"/>
              <a:t>Docker</a:t>
            </a:r>
            <a:r>
              <a:rPr lang="zh-CN" altLang="en-US" dirty="0"/>
              <a:t>，比如</a:t>
            </a:r>
            <a:r>
              <a:rPr lang="en-US" altLang="zh-CN" dirty="0" err="1"/>
              <a:t>VirtualBox</a:t>
            </a:r>
            <a:r>
              <a:rPr lang="zh-CN" altLang="en-US" dirty="0"/>
              <a:t>、 </a:t>
            </a:r>
            <a:r>
              <a:rPr lang="en-US" altLang="zh-CN" dirty="0"/>
              <a:t>Digital Ocean</a:t>
            </a:r>
            <a:r>
              <a:rPr lang="zh-CN" altLang="en-US" dirty="0"/>
              <a:t>、</a:t>
            </a:r>
            <a:r>
              <a:rPr lang="en-US" altLang="zh-CN" dirty="0"/>
              <a:t>Microsoft Azure</a:t>
            </a:r>
            <a:r>
              <a:rPr lang="zh-CN" altLang="en-US" dirty="0"/>
              <a:t>。</a:t>
            </a:r>
          </a:p>
        </p:txBody>
      </p:sp>
    </p:spTree>
    <p:extLst>
      <p:ext uri="{BB962C8B-B14F-4D97-AF65-F5344CB8AC3E}">
        <p14:creationId xmlns:p14="http://schemas.microsoft.com/office/powerpoint/2010/main" val="419622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a:t>
            </a:r>
            <a:r>
              <a:rPr lang="zh-CN" altLang="en-US" dirty="0"/>
              <a:t>部署</a:t>
            </a:r>
            <a:r>
              <a:rPr lang="en-US" altLang="zh-CN" dirty="0" smtClean="0"/>
              <a:t>Cedar</a:t>
            </a:r>
            <a:endParaRPr lang="zh-CN" altLang="en-US" dirty="0"/>
          </a:p>
        </p:txBody>
      </p:sp>
      <p:sp>
        <p:nvSpPr>
          <p:cNvPr id="3" name="内容占位符 2"/>
          <p:cNvSpPr>
            <a:spLocks noGrp="1"/>
          </p:cNvSpPr>
          <p:nvPr>
            <p:ph idx="1"/>
          </p:nvPr>
        </p:nvSpPr>
        <p:spPr/>
        <p:txBody>
          <a:bodyPr/>
          <a:lstStyle/>
          <a:p>
            <a:r>
              <a:rPr lang="en-US" altLang="zh-CN" dirty="0" smtClean="0"/>
              <a:t>Cedar</a:t>
            </a:r>
            <a:r>
              <a:rPr lang="zh-CN" altLang="en-US" dirty="0" smtClean="0"/>
              <a:t>架构</a:t>
            </a:r>
            <a:endParaRPr lang="en-US" altLang="zh-CN" dirty="0" smtClean="0"/>
          </a:p>
          <a:p>
            <a:r>
              <a:rPr lang="zh-CN" altLang="en-US" dirty="0" smtClean="0"/>
              <a:t>安装</a:t>
            </a:r>
            <a:r>
              <a:rPr lang="en-US" altLang="zh-CN" dirty="0" smtClean="0"/>
              <a:t>Docker</a:t>
            </a:r>
          </a:p>
          <a:p>
            <a:r>
              <a:rPr lang="zh-CN" altLang="en-US" dirty="0" smtClean="0"/>
              <a:t>创建镜像</a:t>
            </a:r>
            <a:endParaRPr lang="en-US" altLang="zh-CN" dirty="0" smtClean="0"/>
          </a:p>
          <a:p>
            <a:r>
              <a:rPr lang="zh-CN" altLang="en-US" dirty="0" smtClean="0"/>
              <a:t>配置</a:t>
            </a:r>
            <a:r>
              <a:rPr lang="en-US" altLang="zh-CN" dirty="0" smtClean="0"/>
              <a:t>cedar</a:t>
            </a:r>
          </a:p>
          <a:p>
            <a:r>
              <a:rPr lang="zh-CN" altLang="en-US" dirty="0" smtClean="0"/>
              <a:t>更新镜像</a:t>
            </a:r>
            <a:endParaRPr lang="en-US" altLang="zh-CN" dirty="0" smtClean="0"/>
          </a:p>
          <a:p>
            <a:r>
              <a:rPr lang="zh-CN" altLang="en-US" dirty="0"/>
              <a:t>将镜像</a:t>
            </a:r>
            <a:r>
              <a:rPr lang="en-US" altLang="zh-CN" dirty="0"/>
              <a:t>push</a:t>
            </a:r>
            <a:r>
              <a:rPr lang="zh-CN" altLang="en-US" dirty="0"/>
              <a:t>到</a:t>
            </a:r>
            <a:r>
              <a:rPr lang="en-US" altLang="zh-CN" dirty="0" err="1"/>
              <a:t>docker</a:t>
            </a:r>
            <a:r>
              <a:rPr lang="en-US" altLang="zh-CN" dirty="0"/>
              <a:t> hub</a:t>
            </a:r>
            <a:r>
              <a:rPr lang="zh-CN" altLang="en-US" dirty="0"/>
              <a:t>上</a:t>
            </a:r>
            <a:endParaRPr lang="en-US" altLang="zh-CN" dirty="0" smtClean="0"/>
          </a:p>
          <a:p>
            <a:r>
              <a:rPr lang="zh-CN" altLang="en-US" dirty="0" smtClean="0"/>
              <a:t>使用镜像</a:t>
            </a:r>
            <a:endParaRPr lang="zh-CN" altLang="en-US" dirty="0"/>
          </a:p>
        </p:txBody>
      </p:sp>
    </p:spTree>
    <p:extLst>
      <p:ext uri="{BB962C8B-B14F-4D97-AF65-F5344CB8AC3E}">
        <p14:creationId xmlns:p14="http://schemas.microsoft.com/office/powerpoint/2010/main" val="264596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课程内容</a:t>
            </a:r>
            <a:endParaRPr lang="en-US" dirty="0"/>
          </a:p>
        </p:txBody>
      </p:sp>
      <p:sp>
        <p:nvSpPr>
          <p:cNvPr id="3" name="内容占位符 2"/>
          <p:cNvSpPr>
            <a:spLocks noGrp="1"/>
          </p:cNvSpPr>
          <p:nvPr>
            <p:ph idx="1"/>
          </p:nvPr>
        </p:nvSpPr>
        <p:spPr/>
        <p:txBody>
          <a:bodyPr rtlCol="0"/>
          <a:lstStyle/>
          <a:p>
            <a:pPr rtl="0"/>
            <a:r>
              <a:rPr lang="zh-CN" altLang="en-US" dirty="0" smtClean="0"/>
              <a:t>容器基础</a:t>
            </a:r>
            <a:endParaRPr lang="en-US" altLang="zh-CN" dirty="0" smtClean="0"/>
          </a:p>
          <a:p>
            <a:pPr rtl="0"/>
            <a:r>
              <a:rPr lang="en-US" altLang="zh-CN" dirty="0" smtClean="0"/>
              <a:t>Docker</a:t>
            </a:r>
            <a:r>
              <a:rPr lang="zh-CN" altLang="en-US" dirty="0" smtClean="0"/>
              <a:t>基础介绍</a:t>
            </a:r>
            <a:endParaRPr lang="en-US" altLang="zh-CN" dirty="0" smtClean="0"/>
          </a:p>
          <a:p>
            <a:pPr rtl="0"/>
            <a:r>
              <a:rPr lang="en-US" altLang="zh-CN" dirty="0" smtClean="0"/>
              <a:t>Docker</a:t>
            </a:r>
            <a:r>
              <a:rPr lang="zh-CN" altLang="en-US" dirty="0" smtClean="0"/>
              <a:t>部署</a:t>
            </a:r>
            <a:r>
              <a:rPr lang="en-US" altLang="zh-CN" dirty="0"/>
              <a:t>C</a:t>
            </a:r>
            <a:r>
              <a:rPr lang="en-US" altLang="zh-CN" dirty="0" smtClean="0"/>
              <a:t>edar</a:t>
            </a:r>
          </a:p>
        </p:txBody>
      </p:sp>
    </p:spTree>
    <p:extLst>
      <p:ext uri="{BB962C8B-B14F-4D97-AF65-F5344CB8AC3E}">
        <p14:creationId xmlns:p14="http://schemas.microsoft.com/office/powerpoint/2010/main" val="243666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Cedar</a:t>
            </a:r>
            <a:r>
              <a:rPr lang="zh-CN" altLang="en-US" dirty="0" smtClean="0"/>
              <a:t>架构</a:t>
            </a:r>
            <a:endParaRPr lang="zh-CN" altLang="en-US" dirty="0"/>
          </a:p>
        </p:txBody>
      </p:sp>
      <p:pic>
        <p:nvPicPr>
          <p:cNvPr id="4" name="内容占位符 3"/>
          <p:cNvPicPr>
            <a:picLocks noGrp="1" noChangeAspect="1"/>
          </p:cNvPicPr>
          <p:nvPr>
            <p:ph idx="1"/>
          </p:nvPr>
        </p:nvPicPr>
        <p:blipFill>
          <a:blip r:embed="rId3"/>
          <a:stretch>
            <a:fillRect/>
          </a:stretch>
        </p:blipFill>
        <p:spPr>
          <a:xfrm>
            <a:off x="1505567" y="1642487"/>
            <a:ext cx="9180866" cy="4826048"/>
          </a:xfrm>
          <a:prstGeom prst="rect">
            <a:avLst/>
          </a:prstGeom>
        </p:spPr>
      </p:pic>
    </p:spTree>
    <p:extLst>
      <p:ext uri="{BB962C8B-B14F-4D97-AF65-F5344CB8AC3E}">
        <p14:creationId xmlns:p14="http://schemas.microsoft.com/office/powerpoint/2010/main" val="131217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Cedar</a:t>
            </a:r>
            <a:r>
              <a:rPr lang="zh-CN" altLang="en-US" dirty="0"/>
              <a:t>架构</a:t>
            </a:r>
          </a:p>
        </p:txBody>
      </p:sp>
      <p:sp>
        <p:nvSpPr>
          <p:cNvPr id="3" name="内容占位符 2"/>
          <p:cNvSpPr>
            <a:spLocks noGrp="1"/>
          </p:cNvSpPr>
          <p:nvPr>
            <p:ph idx="1"/>
          </p:nvPr>
        </p:nvSpPr>
        <p:spPr/>
        <p:txBody>
          <a:bodyPr/>
          <a:lstStyle/>
          <a:p>
            <a:r>
              <a:rPr lang="zh-CN" altLang="en-US" dirty="0"/>
              <a:t>客户端，用户使用 </a:t>
            </a:r>
            <a:r>
              <a:rPr lang="en-US" altLang="zh-CN" dirty="0" smtClean="0"/>
              <a:t>C</a:t>
            </a:r>
            <a:r>
              <a:rPr lang="en-US" altLang="zh-CN" dirty="0"/>
              <a:t>edar</a:t>
            </a:r>
            <a:r>
              <a:rPr lang="en-US" altLang="zh-CN" dirty="0" smtClean="0"/>
              <a:t> </a:t>
            </a:r>
            <a:r>
              <a:rPr lang="zh-CN" altLang="en-US" dirty="0"/>
              <a:t>的方式和 </a:t>
            </a:r>
            <a:r>
              <a:rPr lang="en-US" altLang="zh-CN" dirty="0" err="1"/>
              <a:t>Mysql</a:t>
            </a:r>
            <a:r>
              <a:rPr lang="en-US" altLang="zh-CN" dirty="0"/>
              <a:t> </a:t>
            </a:r>
            <a:r>
              <a:rPr lang="zh-CN" altLang="en-US" dirty="0"/>
              <a:t>数据库完全相同，支持 </a:t>
            </a:r>
            <a:r>
              <a:rPr lang="en-US" altLang="zh-CN" dirty="0" err="1"/>
              <a:t>JDBC</a:t>
            </a:r>
            <a:r>
              <a:rPr lang="zh-CN" altLang="en-US" dirty="0"/>
              <a:t>、 </a:t>
            </a:r>
            <a:r>
              <a:rPr lang="en-US" altLang="zh-CN" dirty="0" smtClean="0"/>
              <a:t>C</a:t>
            </a:r>
            <a:r>
              <a:rPr lang="zh-CN" altLang="en-US" dirty="0" smtClean="0"/>
              <a:t>客户端</a:t>
            </a:r>
            <a:r>
              <a:rPr lang="zh-CN" altLang="en-US" dirty="0"/>
              <a:t>访问，等等</a:t>
            </a:r>
            <a:r>
              <a:rPr lang="zh-CN" altLang="en-US" dirty="0" smtClean="0"/>
              <a:t>。</a:t>
            </a:r>
            <a:endParaRPr lang="en-US" altLang="zh-CN" dirty="0" smtClean="0"/>
          </a:p>
          <a:p>
            <a:r>
              <a:rPr lang="en-US" altLang="zh-CN" dirty="0" err="1" smtClean="0"/>
              <a:t>RootServer</a:t>
            </a:r>
            <a:r>
              <a:rPr lang="zh-CN" altLang="en-US" dirty="0"/>
              <a:t>，管理集群中的所有服务器， </a:t>
            </a:r>
            <a:r>
              <a:rPr lang="en-US" altLang="zh-CN" dirty="0"/>
              <a:t>Tablet </a:t>
            </a:r>
            <a:r>
              <a:rPr lang="zh-CN" altLang="en-US" dirty="0"/>
              <a:t>数据分布以及副本管理</a:t>
            </a:r>
            <a:r>
              <a:rPr lang="zh-CN" altLang="en-US" dirty="0" smtClean="0"/>
              <a:t>。</a:t>
            </a:r>
            <a:endParaRPr lang="en-US" altLang="zh-CN" dirty="0" smtClean="0"/>
          </a:p>
          <a:p>
            <a:r>
              <a:rPr lang="en-US" altLang="zh-CN" dirty="0" err="1" smtClean="0"/>
              <a:t>UpdateServer</a:t>
            </a:r>
            <a:r>
              <a:rPr lang="zh-CN" altLang="en-US" dirty="0"/>
              <a:t>，</a:t>
            </a:r>
            <a:r>
              <a:rPr lang="zh-CN" altLang="en-US" dirty="0" smtClean="0"/>
              <a:t>存储 </a:t>
            </a:r>
            <a:r>
              <a:rPr lang="en-US" altLang="zh-CN" dirty="0" smtClean="0"/>
              <a:t>Cedar </a:t>
            </a:r>
            <a:r>
              <a:rPr lang="zh-CN" altLang="en-US" dirty="0"/>
              <a:t>系统的增量更新数据</a:t>
            </a:r>
            <a:r>
              <a:rPr lang="zh-CN" altLang="en-US" dirty="0" smtClean="0"/>
              <a:t>。</a:t>
            </a:r>
            <a:endParaRPr lang="en-US" altLang="zh-CN" dirty="0" smtClean="0"/>
          </a:p>
          <a:p>
            <a:r>
              <a:rPr lang="en-US" altLang="zh-CN" dirty="0" err="1" smtClean="0"/>
              <a:t>ChunkServer</a:t>
            </a:r>
            <a:r>
              <a:rPr lang="zh-CN" altLang="en-US" dirty="0"/>
              <a:t>，存储 </a:t>
            </a:r>
            <a:r>
              <a:rPr lang="en-US" altLang="zh-CN" dirty="0" smtClean="0"/>
              <a:t>Cedar </a:t>
            </a:r>
            <a:r>
              <a:rPr lang="zh-CN" altLang="en-US" dirty="0"/>
              <a:t>系统的基准数据</a:t>
            </a:r>
            <a:r>
              <a:rPr lang="zh-CN" altLang="en-US" dirty="0" smtClean="0"/>
              <a:t>。</a:t>
            </a:r>
            <a:endParaRPr lang="en-US" altLang="zh-CN" dirty="0" smtClean="0"/>
          </a:p>
          <a:p>
            <a:r>
              <a:rPr lang="en-US" altLang="zh-CN" dirty="0" err="1" smtClean="0"/>
              <a:t>MergeServer</a:t>
            </a:r>
            <a:r>
              <a:rPr lang="zh-CN" altLang="en-US" dirty="0"/>
              <a:t>，接收并解析用户的 </a:t>
            </a:r>
            <a:r>
              <a:rPr lang="en-US" altLang="zh-CN" dirty="0"/>
              <a:t>SQL </a:t>
            </a:r>
            <a:r>
              <a:rPr lang="zh-CN" altLang="en-US" dirty="0"/>
              <a:t>请求，经过词法分析、语法分析、查询优化等</a:t>
            </a:r>
            <a:r>
              <a:rPr lang="zh-CN" altLang="en-US" dirty="0" smtClean="0"/>
              <a:t>一系列</a:t>
            </a:r>
            <a:r>
              <a:rPr lang="zh-CN" altLang="en-US" dirty="0"/>
              <a:t>操作后转发给相应的 </a:t>
            </a:r>
            <a:r>
              <a:rPr lang="en-US" altLang="zh-CN" dirty="0" err="1"/>
              <a:t>ChunkServer</a:t>
            </a:r>
            <a:r>
              <a:rPr lang="en-US" altLang="zh-CN" dirty="0"/>
              <a:t> </a:t>
            </a:r>
            <a:r>
              <a:rPr lang="zh-CN" altLang="en-US" dirty="0"/>
              <a:t>或者 </a:t>
            </a:r>
            <a:r>
              <a:rPr lang="en-US" altLang="zh-CN" dirty="0" err="1"/>
              <a:t>UpdateServer</a:t>
            </a:r>
            <a:r>
              <a:rPr lang="zh-CN" altLang="en-US" dirty="0"/>
              <a:t>。</a:t>
            </a:r>
          </a:p>
        </p:txBody>
      </p:sp>
    </p:spTree>
    <p:extLst>
      <p:ext uri="{BB962C8B-B14F-4D97-AF65-F5344CB8AC3E}">
        <p14:creationId xmlns:p14="http://schemas.microsoft.com/office/powerpoint/2010/main" val="105070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a:t>
            </a:r>
            <a:r>
              <a:rPr lang="en-US" altLang="zh-CN" dirty="0" smtClean="0"/>
              <a:t>Docker</a:t>
            </a:r>
            <a:endParaRPr lang="zh-CN" altLang="en-US" dirty="0"/>
          </a:p>
        </p:txBody>
      </p:sp>
      <p:sp>
        <p:nvSpPr>
          <p:cNvPr id="3" name="内容占位符 2"/>
          <p:cNvSpPr>
            <a:spLocks noGrp="1"/>
          </p:cNvSpPr>
          <p:nvPr>
            <p:ph idx="1"/>
          </p:nvPr>
        </p:nvSpPr>
        <p:spPr/>
        <p:txBody>
          <a:bodyPr/>
          <a:lstStyle/>
          <a:p>
            <a:pPr marL="0" indent="0">
              <a:buNone/>
            </a:pPr>
            <a:r>
              <a:rPr lang="zh-CN" altLang="en-US" dirty="0"/>
              <a:t>前提</a:t>
            </a:r>
            <a:r>
              <a:rPr lang="zh-CN" altLang="en-US" dirty="0" smtClean="0"/>
              <a:t>条件：</a:t>
            </a:r>
            <a:endParaRPr lang="en-US" altLang="zh-CN" dirty="0" smtClean="0"/>
          </a:p>
          <a:p>
            <a:pPr marL="0" indent="0">
              <a:buNone/>
            </a:pPr>
            <a:r>
              <a:rPr lang="en-US" altLang="zh-CN" dirty="0" smtClean="0"/>
              <a:t>Docker </a:t>
            </a:r>
            <a:r>
              <a:rPr lang="zh-CN" altLang="en-US" dirty="0"/>
              <a:t>运行在 </a:t>
            </a:r>
            <a:r>
              <a:rPr lang="en-US" altLang="zh-CN" dirty="0"/>
              <a:t>CentOS 7 </a:t>
            </a:r>
            <a:r>
              <a:rPr lang="zh-CN" altLang="en-US" dirty="0"/>
              <a:t>上，要求系统为</a:t>
            </a:r>
            <a:r>
              <a:rPr lang="en-US" altLang="zh-CN" dirty="0"/>
              <a:t>64</a:t>
            </a:r>
            <a:r>
              <a:rPr lang="zh-CN" altLang="en-US" dirty="0"/>
              <a:t>位、系统内核版本为 </a:t>
            </a:r>
            <a:r>
              <a:rPr lang="en-US" altLang="zh-CN" dirty="0"/>
              <a:t>3.10 </a:t>
            </a:r>
            <a:r>
              <a:rPr lang="zh-CN" altLang="en-US" dirty="0"/>
              <a:t>以上</a:t>
            </a:r>
            <a:r>
              <a:rPr lang="zh-CN" altLang="en-US" dirty="0" smtClean="0"/>
              <a:t>。</a:t>
            </a:r>
            <a:endParaRPr lang="zh-CN" altLang="en-US" dirty="0"/>
          </a:p>
          <a:p>
            <a:pPr marL="0" indent="0">
              <a:buNone/>
            </a:pPr>
            <a:r>
              <a:rPr lang="en-US" altLang="zh-CN" dirty="0" smtClean="0"/>
              <a:t>Docker </a:t>
            </a:r>
            <a:r>
              <a:rPr lang="zh-CN" altLang="en-US" dirty="0"/>
              <a:t>运行在 </a:t>
            </a:r>
            <a:r>
              <a:rPr lang="en-US" altLang="zh-CN" dirty="0"/>
              <a:t>CentOS-6.5 </a:t>
            </a:r>
            <a:r>
              <a:rPr lang="zh-CN" altLang="en-US" dirty="0"/>
              <a:t>或更高的版本的 </a:t>
            </a:r>
            <a:r>
              <a:rPr lang="en-US" altLang="zh-CN" dirty="0"/>
              <a:t>CentOS </a:t>
            </a:r>
            <a:r>
              <a:rPr lang="zh-CN" altLang="en-US" dirty="0"/>
              <a:t>上，要求系统为</a:t>
            </a:r>
            <a:r>
              <a:rPr lang="en-US" altLang="zh-CN" dirty="0"/>
              <a:t>64</a:t>
            </a:r>
            <a:r>
              <a:rPr lang="zh-CN" altLang="en-US" dirty="0"/>
              <a:t>位、系统内核版本为 </a:t>
            </a:r>
            <a:r>
              <a:rPr lang="en-US" altLang="zh-CN" dirty="0"/>
              <a:t>2.6.32-431 </a:t>
            </a:r>
            <a:r>
              <a:rPr lang="zh-CN" altLang="en-US" dirty="0"/>
              <a:t>或者更高版本</a:t>
            </a:r>
            <a:r>
              <a:rPr lang="zh-CN" altLang="en-US" dirty="0" smtClean="0"/>
              <a:t>。（</a:t>
            </a:r>
            <a:r>
              <a:rPr lang="en-US" altLang="zh-CN" dirty="0" smtClean="0"/>
              <a:t>1.7</a:t>
            </a:r>
            <a:r>
              <a:rPr lang="zh-CN" altLang="en-US" dirty="0" smtClean="0"/>
              <a:t>及以下版本）</a:t>
            </a:r>
            <a:endParaRPr lang="en-US" altLang="zh-CN" dirty="0"/>
          </a:p>
          <a:p>
            <a:pPr marL="0" indent="0">
              <a:buNone/>
            </a:pPr>
            <a:r>
              <a:rPr lang="en-US" altLang="zh-CN" dirty="0"/>
              <a:t>Docker </a:t>
            </a:r>
            <a:r>
              <a:rPr lang="zh-CN" altLang="en-US" dirty="0"/>
              <a:t>要求 </a:t>
            </a:r>
            <a:r>
              <a:rPr lang="en-US" altLang="zh-CN" dirty="0"/>
              <a:t>Ubuntu </a:t>
            </a:r>
            <a:r>
              <a:rPr lang="zh-CN" altLang="en-US" dirty="0"/>
              <a:t>系统的内核版本高于 </a:t>
            </a:r>
            <a:r>
              <a:rPr lang="en-US" altLang="zh-CN" dirty="0"/>
              <a:t>3.10 </a:t>
            </a:r>
            <a:r>
              <a:rPr lang="zh-CN" altLang="en-US" dirty="0" smtClean="0"/>
              <a:t>。</a:t>
            </a:r>
            <a:endParaRPr lang="en-US" altLang="zh-CN" dirty="0" smtClean="0"/>
          </a:p>
          <a:p>
            <a:pPr marL="0" indent="0">
              <a:buNone/>
            </a:pPr>
            <a:endParaRPr lang="en-US" altLang="zh-CN" dirty="0" smtClean="0"/>
          </a:p>
          <a:p>
            <a:pPr marL="0" indent="0">
              <a:buNone/>
            </a:pPr>
            <a:r>
              <a:rPr lang="zh-CN" altLang="en-US" dirty="0" smtClean="0"/>
              <a:t>具体安装过程参考官方文档</a:t>
            </a:r>
            <a:r>
              <a:rPr lang="en-US" altLang="zh-CN" dirty="0"/>
              <a:t> </a:t>
            </a:r>
            <a:r>
              <a:rPr lang="en-US" altLang="zh-CN" dirty="0" smtClean="0"/>
              <a:t>https</a:t>
            </a:r>
            <a:r>
              <a:rPr lang="en-US" altLang="zh-CN" dirty="0"/>
              <a:t>://</a:t>
            </a:r>
            <a:r>
              <a:rPr lang="en-US" altLang="zh-CN" dirty="0" err="1"/>
              <a:t>docs.docker.com</a:t>
            </a:r>
            <a:r>
              <a:rPr lang="en-US" altLang="zh-CN" dirty="0"/>
              <a:t>/</a:t>
            </a:r>
            <a:endParaRPr lang="zh-CN" altLang="en-US" dirty="0"/>
          </a:p>
        </p:txBody>
      </p:sp>
    </p:spTree>
    <p:extLst>
      <p:ext uri="{BB962C8B-B14F-4D97-AF65-F5344CB8AC3E}">
        <p14:creationId xmlns:p14="http://schemas.microsoft.com/office/powerpoint/2010/main" val="364018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1557867" y="2404476"/>
            <a:ext cx="8912930" cy="4224924"/>
          </a:xfrm>
          <a:prstGeom prst="rect">
            <a:avLst/>
          </a:prstGeom>
        </p:spPr>
      </p:pic>
      <p:sp>
        <p:nvSpPr>
          <p:cNvPr id="5" name="矩形 4"/>
          <p:cNvSpPr/>
          <p:nvPr/>
        </p:nvSpPr>
        <p:spPr>
          <a:xfrm>
            <a:off x="1303867" y="1629601"/>
            <a:ext cx="8940800" cy="646331"/>
          </a:xfrm>
          <a:prstGeom prst="rect">
            <a:avLst/>
          </a:prstGeom>
        </p:spPr>
        <p:txBody>
          <a:bodyPr wrap="square">
            <a:spAutoFit/>
          </a:bodyPr>
          <a:lstStyle/>
          <a:p>
            <a:r>
              <a:rPr lang="en-US" altLang="zh-CN" dirty="0"/>
              <a:t>Docker </a:t>
            </a:r>
            <a:r>
              <a:rPr lang="en-US" altLang="zh-CN" dirty="0" smtClean="0"/>
              <a:t>Hub</a:t>
            </a:r>
            <a:r>
              <a:rPr lang="zh-CN" altLang="en-US" dirty="0"/>
              <a:t>：公共镜像</a:t>
            </a:r>
            <a:r>
              <a:rPr lang="zh-CN" altLang="en-US" dirty="0" smtClean="0"/>
              <a:t>源。当</a:t>
            </a:r>
            <a:r>
              <a:rPr lang="zh-CN" altLang="en-US" dirty="0"/>
              <a:t>运行容器时，使用的镜像如果在本地中不存在，</a:t>
            </a:r>
            <a:r>
              <a:rPr lang="en-US" altLang="zh-CN" dirty="0" err="1"/>
              <a:t>docker</a:t>
            </a:r>
            <a:r>
              <a:rPr lang="en-US" altLang="zh-CN" dirty="0"/>
              <a:t> </a:t>
            </a:r>
            <a:r>
              <a:rPr lang="zh-CN" altLang="en-US" dirty="0"/>
              <a:t>就会自动从 </a:t>
            </a:r>
            <a:r>
              <a:rPr lang="en-US" altLang="zh-CN" dirty="0" err="1"/>
              <a:t>docker</a:t>
            </a:r>
            <a:r>
              <a:rPr lang="en-US" altLang="zh-CN" dirty="0"/>
              <a:t> </a:t>
            </a:r>
            <a:r>
              <a:rPr lang="zh-CN" altLang="en-US" dirty="0"/>
              <a:t>镜像仓库中下载，默认是从 </a:t>
            </a:r>
            <a:r>
              <a:rPr lang="en-US" altLang="zh-CN" dirty="0"/>
              <a:t>Docker Hub </a:t>
            </a:r>
            <a:r>
              <a:rPr lang="zh-CN" altLang="en-US" dirty="0" smtClean="0"/>
              <a:t>下载</a:t>
            </a:r>
            <a:r>
              <a:rPr lang="zh-CN" altLang="en-US" dirty="0"/>
              <a:t>。</a:t>
            </a:r>
          </a:p>
        </p:txBody>
      </p:sp>
    </p:spTree>
    <p:extLst>
      <p:ext uri="{BB962C8B-B14F-4D97-AF65-F5344CB8AC3E}">
        <p14:creationId xmlns:p14="http://schemas.microsoft.com/office/powerpoint/2010/main" val="339720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dirty="0"/>
              <a:t>当我们从</a:t>
            </a:r>
            <a:r>
              <a:rPr lang="en-US" altLang="zh-CN" dirty="0" err="1"/>
              <a:t>docker</a:t>
            </a:r>
            <a:r>
              <a:rPr lang="zh-CN" altLang="en-US" dirty="0"/>
              <a:t>镜像仓库中下载的镜像不能满足我们的需求时，我们可以通过以下两种方式对镜像进行更改</a:t>
            </a:r>
            <a:r>
              <a:rPr lang="zh-CN" altLang="en-US" dirty="0" smtClean="0"/>
              <a:t>。</a:t>
            </a:r>
            <a:endParaRPr lang="en-US" altLang="zh-CN" dirty="0" smtClean="0"/>
          </a:p>
          <a:p>
            <a:pPr marL="0" indent="0">
              <a:buNone/>
            </a:pPr>
            <a:endParaRPr lang="en-US" altLang="zh-CN" dirty="0" smtClean="0"/>
          </a:p>
          <a:p>
            <a:pPr marL="0" indent="0">
              <a:buNone/>
            </a:pPr>
            <a:r>
              <a:rPr lang="en-US" altLang="zh-CN" dirty="0"/>
              <a:t>1.</a:t>
            </a:r>
            <a:r>
              <a:rPr lang="zh-CN" altLang="en-US" dirty="0"/>
              <a:t>从已经创建的容器中更新镜像，并且提交这个镜像</a:t>
            </a:r>
          </a:p>
          <a:p>
            <a:pPr marL="0" indent="0">
              <a:buNone/>
            </a:pPr>
            <a:r>
              <a:rPr lang="en-US" altLang="zh-CN" dirty="0"/>
              <a:t>2.</a:t>
            </a:r>
            <a:r>
              <a:rPr lang="zh-CN" altLang="en-US" dirty="0"/>
              <a:t>使用 </a:t>
            </a:r>
            <a:r>
              <a:rPr lang="en-US" altLang="zh-CN" dirty="0" err="1"/>
              <a:t>Dockerfile</a:t>
            </a:r>
            <a:r>
              <a:rPr lang="en-US" altLang="zh-CN" dirty="0"/>
              <a:t> </a:t>
            </a:r>
            <a:r>
              <a:rPr lang="zh-CN" altLang="en-US" dirty="0"/>
              <a:t>指令来创建一个新的镜像</a:t>
            </a:r>
            <a:endParaRPr lang="en-US" altLang="zh-CN" dirty="0" smtClean="0"/>
          </a:p>
          <a:p>
            <a:endParaRPr lang="zh-CN" altLang="en-US" dirty="0"/>
          </a:p>
        </p:txBody>
      </p:sp>
    </p:spTree>
    <p:extLst>
      <p:ext uri="{BB962C8B-B14F-4D97-AF65-F5344CB8AC3E}">
        <p14:creationId xmlns:p14="http://schemas.microsoft.com/office/powerpoint/2010/main" val="332097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705503" y="1816100"/>
            <a:ext cx="6046582" cy="3246967"/>
          </a:xfrm>
          <a:prstGeom prst="rect">
            <a:avLst/>
          </a:prstGeom>
        </p:spPr>
      </p:pic>
      <p:sp>
        <p:nvSpPr>
          <p:cNvPr id="5" name="文本框 4"/>
          <p:cNvSpPr txBox="1"/>
          <p:nvPr/>
        </p:nvSpPr>
        <p:spPr>
          <a:xfrm>
            <a:off x="8280400" y="2658533"/>
            <a:ext cx="3185487" cy="646331"/>
          </a:xfrm>
          <a:prstGeom prst="rect">
            <a:avLst/>
          </a:prstGeom>
          <a:noFill/>
        </p:spPr>
        <p:txBody>
          <a:bodyPr wrap="none" rtlCol="0">
            <a:spAutoFit/>
          </a:bodyPr>
          <a:lstStyle/>
          <a:p>
            <a:r>
              <a:rPr lang="zh-CN" altLang="en-US" dirty="0" smtClean="0"/>
              <a:t>选取合适的基础镜像拉取下来</a:t>
            </a:r>
            <a:endParaRPr lang="en-US" altLang="zh-CN" dirty="0" smtClean="0"/>
          </a:p>
          <a:p>
            <a:r>
              <a:rPr lang="en-US" altLang="zh-CN" dirty="0" err="1"/>
              <a:t>docker</a:t>
            </a:r>
            <a:r>
              <a:rPr lang="en-US" altLang="zh-CN" dirty="0"/>
              <a:t> pull </a:t>
            </a:r>
            <a:r>
              <a:rPr lang="en-US" altLang="zh-CN" dirty="0" err="1" smtClean="0"/>
              <a:t>centos:6.8</a:t>
            </a:r>
            <a:endParaRPr lang="zh-CN" altLang="en-US" dirty="0"/>
          </a:p>
        </p:txBody>
      </p:sp>
      <p:pic>
        <p:nvPicPr>
          <p:cNvPr id="7" name="图片 6"/>
          <p:cNvPicPr>
            <a:picLocks noChangeAspect="1"/>
          </p:cNvPicPr>
          <p:nvPr/>
        </p:nvPicPr>
        <p:blipFill>
          <a:blip r:embed="rId3"/>
          <a:stretch>
            <a:fillRect/>
          </a:stretch>
        </p:blipFill>
        <p:spPr>
          <a:xfrm>
            <a:off x="705503" y="5343986"/>
            <a:ext cx="7772400" cy="1381125"/>
          </a:xfrm>
          <a:prstGeom prst="rect">
            <a:avLst/>
          </a:prstGeom>
        </p:spPr>
      </p:pic>
    </p:spTree>
    <p:extLst>
      <p:ext uri="{BB962C8B-B14F-4D97-AF65-F5344CB8AC3E}">
        <p14:creationId xmlns:p14="http://schemas.microsoft.com/office/powerpoint/2010/main" val="3154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矩形 4"/>
          <p:cNvSpPr/>
          <p:nvPr/>
        </p:nvSpPr>
        <p:spPr>
          <a:xfrm>
            <a:off x="419448" y="1586683"/>
            <a:ext cx="5968301" cy="369332"/>
          </a:xfrm>
          <a:prstGeom prst="rect">
            <a:avLst/>
          </a:prstGeom>
        </p:spPr>
        <p:txBody>
          <a:bodyPr wrap="none">
            <a:spAutoFit/>
          </a:bodyPr>
          <a:lstStyle/>
          <a:p>
            <a:r>
              <a:rPr lang="zh-CN" altLang="en-US" dirty="0"/>
              <a:t>我们可以使用 </a:t>
            </a:r>
            <a:r>
              <a:rPr lang="en-US" altLang="zh-CN" dirty="0" err="1"/>
              <a:t>docker</a:t>
            </a:r>
            <a:r>
              <a:rPr lang="en-US" altLang="zh-CN" dirty="0"/>
              <a:t> images </a:t>
            </a:r>
            <a:r>
              <a:rPr lang="zh-CN" altLang="en-US" dirty="0"/>
              <a:t>来列出本地主机上的镜像。</a:t>
            </a:r>
          </a:p>
        </p:txBody>
      </p:sp>
      <p:pic>
        <p:nvPicPr>
          <p:cNvPr id="7" name="内容占位符 6"/>
          <p:cNvPicPr>
            <a:picLocks noGrp="1" noChangeAspect="1"/>
          </p:cNvPicPr>
          <p:nvPr>
            <p:ph idx="1"/>
          </p:nvPr>
        </p:nvPicPr>
        <p:blipFill>
          <a:blip r:embed="rId3"/>
          <a:stretch>
            <a:fillRect/>
          </a:stretch>
        </p:blipFill>
        <p:spPr>
          <a:xfrm>
            <a:off x="517770" y="1958364"/>
            <a:ext cx="9463394" cy="2806313"/>
          </a:xfrm>
          <a:prstGeom prst="rect">
            <a:avLst/>
          </a:prstGeom>
        </p:spPr>
      </p:pic>
      <p:sp>
        <p:nvSpPr>
          <p:cNvPr id="8" name="矩形 7"/>
          <p:cNvSpPr/>
          <p:nvPr/>
        </p:nvSpPr>
        <p:spPr>
          <a:xfrm>
            <a:off x="419448" y="4875915"/>
            <a:ext cx="2954655" cy="369332"/>
          </a:xfrm>
          <a:prstGeom prst="rect">
            <a:avLst/>
          </a:prstGeom>
        </p:spPr>
        <p:txBody>
          <a:bodyPr wrap="none">
            <a:spAutoFit/>
          </a:bodyPr>
          <a:lstStyle/>
          <a:p>
            <a:r>
              <a:rPr lang="zh-CN" altLang="en-US" dirty="0"/>
              <a:t>运行镜像，创建对应的容器</a:t>
            </a:r>
          </a:p>
        </p:txBody>
      </p:sp>
      <p:sp>
        <p:nvSpPr>
          <p:cNvPr id="9" name="矩形 8"/>
          <p:cNvSpPr/>
          <p:nvPr/>
        </p:nvSpPr>
        <p:spPr>
          <a:xfrm>
            <a:off x="419448" y="5245247"/>
            <a:ext cx="4365298" cy="369332"/>
          </a:xfrm>
          <a:prstGeom prst="rect">
            <a:avLst/>
          </a:prstGeom>
        </p:spPr>
        <p:txBody>
          <a:bodyPr wrap="none">
            <a:spAutoFit/>
          </a:bodyPr>
          <a:lstStyle/>
          <a:p>
            <a:r>
              <a:rPr lang="sv-SE" altLang="zh-CN" dirty="0"/>
              <a:t>sudo docker run -t -i centos:6.8 /bin/bash</a:t>
            </a:r>
          </a:p>
        </p:txBody>
      </p:sp>
      <p:pic>
        <p:nvPicPr>
          <p:cNvPr id="10" name="图片 9"/>
          <p:cNvPicPr>
            <a:picLocks noChangeAspect="1"/>
          </p:cNvPicPr>
          <p:nvPr/>
        </p:nvPicPr>
        <p:blipFill>
          <a:blip r:embed="rId4"/>
          <a:stretch>
            <a:fillRect/>
          </a:stretch>
        </p:blipFill>
        <p:spPr>
          <a:xfrm>
            <a:off x="419448" y="5796419"/>
            <a:ext cx="6328196" cy="597460"/>
          </a:xfrm>
          <a:prstGeom prst="rect">
            <a:avLst/>
          </a:prstGeom>
        </p:spPr>
      </p:pic>
    </p:spTree>
    <p:extLst>
      <p:ext uri="{BB962C8B-B14F-4D97-AF65-F5344CB8AC3E}">
        <p14:creationId xmlns:p14="http://schemas.microsoft.com/office/powerpoint/2010/main" val="108809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smtClean="0"/>
              <a:t>Cedar</a:t>
            </a:r>
            <a:endParaRPr lang="zh-CN" altLang="en-US" dirty="0"/>
          </a:p>
        </p:txBody>
      </p:sp>
      <p:sp>
        <p:nvSpPr>
          <p:cNvPr id="7" name="矩形 6"/>
          <p:cNvSpPr/>
          <p:nvPr/>
        </p:nvSpPr>
        <p:spPr>
          <a:xfrm>
            <a:off x="973393" y="1591667"/>
            <a:ext cx="6096000" cy="369332"/>
          </a:xfrm>
          <a:prstGeom prst="rect">
            <a:avLst/>
          </a:prstGeom>
        </p:spPr>
        <p:txBody>
          <a:bodyPr>
            <a:spAutoFit/>
          </a:bodyPr>
          <a:lstStyle/>
          <a:p>
            <a:r>
              <a:rPr lang="en-US" altLang="zh-CN" dirty="0"/>
              <a:t>1</a:t>
            </a:r>
            <a:r>
              <a:rPr lang="zh-CN" altLang="en-US" dirty="0"/>
              <a:t>、</a:t>
            </a:r>
            <a:r>
              <a:rPr lang="zh-CN" altLang="en-US" dirty="0" smtClean="0"/>
              <a:t>查看当前容器</a:t>
            </a:r>
            <a:r>
              <a:rPr lang="en-US" altLang="zh-CN" dirty="0" smtClean="0"/>
              <a:t>ID</a:t>
            </a:r>
            <a:r>
              <a:rPr lang="zh-CN" altLang="en-US" dirty="0" smtClean="0"/>
              <a:t>：</a:t>
            </a:r>
            <a:r>
              <a:rPr lang="en-US" altLang="zh-CN" dirty="0" err="1" smtClean="0"/>
              <a:t>sudo</a:t>
            </a:r>
            <a:r>
              <a:rPr lang="en-US" altLang="zh-CN" dirty="0" smtClean="0"/>
              <a:t> </a:t>
            </a:r>
            <a:r>
              <a:rPr lang="en-US" altLang="zh-CN" dirty="0" err="1" smtClean="0"/>
              <a:t>docker</a:t>
            </a:r>
            <a:r>
              <a:rPr lang="en-US" altLang="zh-CN" dirty="0" smtClean="0"/>
              <a:t> </a:t>
            </a:r>
            <a:r>
              <a:rPr lang="en-US" altLang="zh-CN" dirty="0" err="1"/>
              <a:t>ps</a:t>
            </a:r>
            <a:r>
              <a:rPr lang="en-US" altLang="zh-CN" dirty="0"/>
              <a:t> -a </a:t>
            </a:r>
            <a:endParaRPr lang="zh-CN" altLang="en-US" dirty="0"/>
          </a:p>
        </p:txBody>
      </p:sp>
      <p:pic>
        <p:nvPicPr>
          <p:cNvPr id="8" name="图片 7"/>
          <p:cNvPicPr>
            <a:picLocks noChangeAspect="1"/>
          </p:cNvPicPr>
          <p:nvPr/>
        </p:nvPicPr>
        <p:blipFill>
          <a:blip r:embed="rId3"/>
          <a:stretch>
            <a:fillRect/>
          </a:stretch>
        </p:blipFill>
        <p:spPr>
          <a:xfrm>
            <a:off x="818716" y="2141573"/>
            <a:ext cx="10140419" cy="1594685"/>
          </a:xfrm>
          <a:prstGeom prst="rect">
            <a:avLst/>
          </a:prstGeom>
        </p:spPr>
      </p:pic>
      <p:sp>
        <p:nvSpPr>
          <p:cNvPr id="9" name="矩形 8"/>
          <p:cNvSpPr/>
          <p:nvPr/>
        </p:nvSpPr>
        <p:spPr>
          <a:xfrm>
            <a:off x="1066800" y="3916832"/>
            <a:ext cx="10058400" cy="646331"/>
          </a:xfrm>
          <a:prstGeom prst="rect">
            <a:avLst/>
          </a:prstGeom>
        </p:spPr>
        <p:txBody>
          <a:bodyPr wrap="square">
            <a:spAutoFit/>
          </a:bodyPr>
          <a:lstStyle/>
          <a:p>
            <a:r>
              <a:rPr lang="en-US" altLang="zh-CN" dirty="0"/>
              <a:t>2</a:t>
            </a:r>
            <a:r>
              <a:rPr lang="zh-CN" altLang="en-US" dirty="0"/>
              <a:t>、将运行</a:t>
            </a:r>
            <a:r>
              <a:rPr lang="en-US" altLang="zh-CN" dirty="0"/>
              <a:t>cedar</a:t>
            </a:r>
            <a:r>
              <a:rPr lang="zh-CN" altLang="en-US" dirty="0"/>
              <a:t>所需的文件复制到容器中：（所需文件见“</a:t>
            </a:r>
            <a:r>
              <a:rPr lang="en-US" altLang="zh-CN" dirty="0"/>
              <a:t>cedar</a:t>
            </a:r>
            <a:r>
              <a:rPr lang="zh-CN" altLang="en-US" dirty="0"/>
              <a:t>集群配置”）</a:t>
            </a:r>
          </a:p>
          <a:p>
            <a:r>
              <a:rPr lang="zh-CN" altLang="en-US" dirty="0"/>
              <a:t>    </a:t>
            </a:r>
            <a:r>
              <a:rPr lang="en-US" altLang="zh-CN" dirty="0" err="1"/>
              <a:t>sudo</a:t>
            </a:r>
            <a:r>
              <a:rPr lang="en-US" altLang="zh-CN" dirty="0"/>
              <a:t> </a:t>
            </a:r>
            <a:r>
              <a:rPr lang="en-US" altLang="zh-CN" dirty="0" err="1"/>
              <a:t>docker</a:t>
            </a:r>
            <a:r>
              <a:rPr lang="en-US" altLang="zh-CN" dirty="0"/>
              <a:t> </a:t>
            </a:r>
            <a:r>
              <a:rPr lang="en-US" altLang="zh-CN" dirty="0" err="1"/>
              <a:t>cp</a:t>
            </a:r>
            <a:r>
              <a:rPr lang="en-US" altLang="zh-CN" dirty="0"/>
              <a:t> </a:t>
            </a:r>
            <a:r>
              <a:rPr lang="en-US" altLang="zh-CN" dirty="0" err="1"/>
              <a:t>cedar_dev</a:t>
            </a:r>
            <a:r>
              <a:rPr lang="en-US" altLang="zh-CN" dirty="0"/>
              <a:t>  </a:t>
            </a:r>
            <a:r>
              <a:rPr lang="en-US" altLang="zh-CN" dirty="0" err="1"/>
              <a:t>mycontainer</a:t>
            </a:r>
            <a:r>
              <a:rPr lang="zh-CN" altLang="en-US" dirty="0"/>
              <a:t>：</a:t>
            </a:r>
            <a:r>
              <a:rPr lang="en-US" altLang="zh-CN" dirty="0"/>
              <a:t>/root/  </a:t>
            </a:r>
            <a:r>
              <a:rPr lang="zh-CN" altLang="en-US" dirty="0"/>
              <a:t>（其中</a:t>
            </a:r>
            <a:r>
              <a:rPr lang="en-US" altLang="zh-CN" dirty="0" err="1"/>
              <a:t>mycontainer</a:t>
            </a:r>
            <a:r>
              <a:rPr lang="zh-CN" altLang="en-US" dirty="0"/>
              <a:t>是上面查看的容器</a:t>
            </a:r>
            <a:r>
              <a:rPr lang="en-US" altLang="zh-CN" dirty="0"/>
              <a:t>id</a:t>
            </a:r>
            <a:r>
              <a:rPr lang="zh-CN" altLang="en-US" dirty="0"/>
              <a:t>）</a:t>
            </a:r>
          </a:p>
        </p:txBody>
      </p:sp>
      <p:pic>
        <p:nvPicPr>
          <p:cNvPr id="10" name="图片 9"/>
          <p:cNvPicPr>
            <a:picLocks noChangeAspect="1"/>
          </p:cNvPicPr>
          <p:nvPr/>
        </p:nvPicPr>
        <p:blipFill>
          <a:blip r:embed="rId4"/>
          <a:stretch>
            <a:fillRect/>
          </a:stretch>
        </p:blipFill>
        <p:spPr>
          <a:xfrm>
            <a:off x="1066800" y="4650659"/>
            <a:ext cx="5676900" cy="1784068"/>
          </a:xfrm>
          <a:prstGeom prst="rect">
            <a:avLst/>
          </a:prstGeom>
        </p:spPr>
      </p:pic>
    </p:spTree>
    <p:extLst>
      <p:ext uri="{BB962C8B-B14F-4D97-AF65-F5344CB8AC3E}">
        <p14:creationId xmlns:p14="http://schemas.microsoft.com/office/powerpoint/2010/main" val="393704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66800" y="1581835"/>
            <a:ext cx="6096000" cy="646331"/>
          </a:xfrm>
          <a:prstGeom prst="rect">
            <a:avLst/>
          </a:prstGeom>
        </p:spPr>
        <p:txBody>
          <a:bodyPr>
            <a:spAutoFit/>
          </a:bodyPr>
          <a:lstStyle/>
          <a:p>
            <a:r>
              <a:rPr lang="en-US" altLang="zh-CN" dirty="0"/>
              <a:t>3</a:t>
            </a:r>
            <a:r>
              <a:rPr lang="zh-CN" altLang="en-US" dirty="0"/>
              <a:t>、配置</a:t>
            </a:r>
            <a:r>
              <a:rPr lang="en-US" altLang="zh-CN" dirty="0"/>
              <a:t>cedar</a:t>
            </a:r>
            <a:r>
              <a:rPr lang="zh-CN" altLang="en-US" dirty="0"/>
              <a:t>环境，修改对应的脚本文件</a:t>
            </a:r>
          </a:p>
          <a:p>
            <a:r>
              <a:rPr lang="zh-CN" altLang="en-US" dirty="0"/>
              <a:t>    详见“</a:t>
            </a:r>
            <a:r>
              <a:rPr lang="en-US" altLang="zh-CN" dirty="0"/>
              <a:t>cedar</a:t>
            </a:r>
            <a:r>
              <a:rPr lang="zh-CN" altLang="en-US" dirty="0"/>
              <a:t>集群配置”</a:t>
            </a:r>
          </a:p>
        </p:txBody>
      </p:sp>
      <p:sp>
        <p:nvSpPr>
          <p:cNvPr id="5" name="矩形 4"/>
          <p:cNvSpPr/>
          <p:nvPr/>
        </p:nvSpPr>
        <p:spPr>
          <a:xfrm>
            <a:off x="1066800" y="2401055"/>
            <a:ext cx="5250155" cy="646331"/>
          </a:xfrm>
          <a:prstGeom prst="rect">
            <a:avLst/>
          </a:prstGeom>
        </p:spPr>
        <p:txBody>
          <a:bodyPr wrap="none">
            <a:spAutoFit/>
          </a:bodyPr>
          <a:lstStyle/>
          <a:p>
            <a:r>
              <a:rPr lang="en-US" altLang="zh-CN" dirty="0"/>
              <a:t>4</a:t>
            </a:r>
            <a:r>
              <a:rPr lang="zh-CN" altLang="en-US" dirty="0"/>
              <a:t>、安装所需的一些</a:t>
            </a:r>
            <a:r>
              <a:rPr lang="zh-CN" altLang="en-US" dirty="0" smtClean="0"/>
              <a:t>库</a:t>
            </a:r>
            <a:endParaRPr lang="en-US" altLang="zh-CN" dirty="0" smtClean="0"/>
          </a:p>
          <a:p>
            <a:r>
              <a:rPr lang="en-US" altLang="zh-CN" dirty="0"/>
              <a:t>yum -y install </a:t>
            </a:r>
            <a:r>
              <a:rPr lang="en-US" altLang="zh-CN" dirty="0" err="1"/>
              <a:t>lzo-devel</a:t>
            </a:r>
            <a:r>
              <a:rPr lang="en-US" altLang="zh-CN" dirty="0"/>
              <a:t> snappy-</a:t>
            </a:r>
            <a:r>
              <a:rPr lang="en-US" altLang="zh-CN" dirty="0" err="1"/>
              <a:t>devel</a:t>
            </a:r>
            <a:r>
              <a:rPr lang="en-US" altLang="zh-CN" dirty="0"/>
              <a:t> </a:t>
            </a:r>
            <a:r>
              <a:rPr lang="en-US" altLang="zh-CN" dirty="0" err="1" smtClean="0"/>
              <a:t>mysql-devel</a:t>
            </a:r>
            <a:endParaRPr lang="zh-CN" altLang="en-US" dirty="0"/>
          </a:p>
        </p:txBody>
      </p:sp>
      <p:sp>
        <p:nvSpPr>
          <p:cNvPr id="6" name="矩形 5"/>
          <p:cNvSpPr/>
          <p:nvPr/>
        </p:nvSpPr>
        <p:spPr>
          <a:xfrm>
            <a:off x="1066800" y="3220275"/>
            <a:ext cx="6186309" cy="369332"/>
          </a:xfrm>
          <a:prstGeom prst="rect">
            <a:avLst/>
          </a:prstGeom>
        </p:spPr>
        <p:txBody>
          <a:bodyPr wrap="none">
            <a:spAutoFit/>
          </a:bodyPr>
          <a:lstStyle/>
          <a:p>
            <a:r>
              <a:rPr lang="zh-CN" altLang="en-US" dirty="0" smtClean="0"/>
              <a:t>剩余操作与</a:t>
            </a:r>
            <a:r>
              <a:rPr lang="en-US" altLang="zh-CN" dirty="0" smtClean="0"/>
              <a:t>Cedar</a:t>
            </a:r>
            <a:r>
              <a:rPr lang="zh-CN" altLang="en-US" dirty="0"/>
              <a:t>集群部署类似，可参考“</a:t>
            </a:r>
            <a:r>
              <a:rPr lang="en-US" altLang="zh-CN" dirty="0"/>
              <a:t>cedar</a:t>
            </a:r>
            <a:r>
              <a:rPr lang="zh-CN" altLang="en-US" dirty="0"/>
              <a:t>集群配置”</a:t>
            </a:r>
          </a:p>
        </p:txBody>
      </p:sp>
    </p:spTree>
    <p:extLst>
      <p:ext uri="{BB962C8B-B14F-4D97-AF65-F5344CB8AC3E}">
        <p14:creationId xmlns:p14="http://schemas.microsoft.com/office/powerpoint/2010/main" val="260630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更新镜像</a:t>
            </a:r>
          </a:p>
        </p:txBody>
      </p:sp>
      <p:sp>
        <p:nvSpPr>
          <p:cNvPr id="4" name="矩形 3"/>
          <p:cNvSpPr/>
          <p:nvPr/>
        </p:nvSpPr>
        <p:spPr>
          <a:xfrm>
            <a:off x="1066799" y="1848465"/>
            <a:ext cx="10751575" cy="4247317"/>
          </a:xfrm>
          <a:prstGeom prst="rect">
            <a:avLst/>
          </a:prstGeom>
        </p:spPr>
        <p:txBody>
          <a:bodyPr wrap="square">
            <a:spAutoFit/>
          </a:bodyPr>
          <a:lstStyle/>
          <a:p>
            <a:pPr>
              <a:lnSpc>
                <a:spcPct val="150000"/>
              </a:lnSpc>
            </a:pPr>
            <a:r>
              <a:rPr lang="zh-CN" altLang="en-US" sz="2000" dirty="0"/>
              <a:t>在完成操作之后，输入 </a:t>
            </a:r>
            <a:r>
              <a:rPr lang="en-US" altLang="zh-CN" sz="2000" dirty="0"/>
              <a:t>exit</a:t>
            </a:r>
            <a:r>
              <a:rPr lang="zh-CN" altLang="en-US" sz="2000" dirty="0"/>
              <a:t>命令来退出这个容器。</a:t>
            </a:r>
          </a:p>
          <a:p>
            <a:pPr>
              <a:lnSpc>
                <a:spcPct val="150000"/>
              </a:lnSpc>
            </a:pPr>
            <a:r>
              <a:rPr lang="zh-CN" altLang="en-US" sz="2000" dirty="0"/>
              <a:t>我们可以通过命令 </a:t>
            </a:r>
            <a:r>
              <a:rPr lang="en-US" altLang="zh-CN" sz="2000" dirty="0" err="1"/>
              <a:t>docker</a:t>
            </a:r>
            <a:r>
              <a:rPr lang="en-US" altLang="zh-CN" sz="2000" dirty="0"/>
              <a:t> commit</a:t>
            </a:r>
            <a:r>
              <a:rPr lang="zh-CN" altLang="en-US" sz="2000" dirty="0"/>
              <a:t>来提交容器副本：</a:t>
            </a:r>
          </a:p>
          <a:p>
            <a:pPr>
              <a:lnSpc>
                <a:spcPct val="150000"/>
              </a:lnSpc>
            </a:pPr>
            <a:r>
              <a:rPr lang="en-US" altLang="zh-CN" sz="2000" dirty="0" err="1"/>
              <a:t>docker</a:t>
            </a:r>
            <a:r>
              <a:rPr lang="en-US" altLang="zh-CN" sz="2000" dirty="0"/>
              <a:t> commit -m="</a:t>
            </a:r>
            <a:r>
              <a:rPr lang="en-US" altLang="zh-CN" sz="2000" dirty="0" err="1"/>
              <a:t>cedar_dev</a:t>
            </a:r>
            <a:r>
              <a:rPr lang="en-US" altLang="zh-CN" sz="2000" dirty="0"/>
              <a:t>" -a="</a:t>
            </a:r>
            <a:r>
              <a:rPr lang="en-US" altLang="zh-CN" sz="2000" dirty="0" err="1"/>
              <a:t>clanmaps</a:t>
            </a:r>
            <a:r>
              <a:rPr lang="en-US" altLang="zh-CN" sz="2000" dirty="0"/>
              <a:t>" </a:t>
            </a:r>
            <a:r>
              <a:rPr lang="en-US" altLang="zh-CN" sz="2000" dirty="0" err="1" smtClean="0"/>
              <a:t>f95d9e6abc67</a:t>
            </a:r>
            <a:r>
              <a:rPr lang="en-US" altLang="zh-CN" sz="2000" dirty="0" smtClean="0"/>
              <a:t> </a:t>
            </a:r>
            <a:r>
              <a:rPr lang="en-US" altLang="zh-CN" sz="2000" dirty="0" err="1" smtClean="0"/>
              <a:t>clanmaps</a:t>
            </a:r>
            <a:r>
              <a:rPr lang="en-US" altLang="zh-CN" sz="2000" dirty="0" smtClean="0"/>
              <a:t>/</a:t>
            </a:r>
            <a:r>
              <a:rPr lang="en-US" altLang="zh-CN" sz="2000" dirty="0" err="1" smtClean="0"/>
              <a:t>centos6.8:v5</a:t>
            </a:r>
            <a:endParaRPr lang="en-US" altLang="zh-CN" sz="2000" dirty="0"/>
          </a:p>
          <a:p>
            <a:pPr>
              <a:lnSpc>
                <a:spcPct val="150000"/>
              </a:lnSpc>
            </a:pPr>
            <a:endParaRPr lang="en-US" altLang="zh-CN" sz="2000" dirty="0" smtClean="0"/>
          </a:p>
          <a:p>
            <a:pPr>
              <a:lnSpc>
                <a:spcPct val="150000"/>
              </a:lnSpc>
            </a:pPr>
            <a:r>
              <a:rPr lang="zh-CN" altLang="en-US" sz="2000" dirty="0" smtClean="0"/>
              <a:t>其中</a:t>
            </a:r>
            <a:r>
              <a:rPr lang="zh-CN" altLang="en-US" sz="2000" dirty="0"/>
              <a:t>：</a:t>
            </a:r>
          </a:p>
          <a:p>
            <a:pPr>
              <a:lnSpc>
                <a:spcPct val="150000"/>
              </a:lnSpc>
            </a:pPr>
            <a:r>
              <a:rPr lang="en-US" altLang="zh-CN" sz="2000" dirty="0"/>
              <a:t>-m:</a:t>
            </a:r>
            <a:r>
              <a:rPr lang="zh-CN" altLang="en-US" sz="2000" dirty="0"/>
              <a:t>提交的描述信息</a:t>
            </a:r>
          </a:p>
          <a:p>
            <a:pPr>
              <a:lnSpc>
                <a:spcPct val="150000"/>
              </a:lnSpc>
            </a:pPr>
            <a:r>
              <a:rPr lang="en-US" altLang="zh-CN" sz="2000" dirty="0"/>
              <a:t>-a:</a:t>
            </a:r>
            <a:r>
              <a:rPr lang="zh-CN" altLang="en-US" sz="2000" dirty="0"/>
              <a:t>指定镜像作者</a:t>
            </a:r>
          </a:p>
          <a:p>
            <a:pPr>
              <a:lnSpc>
                <a:spcPct val="150000"/>
              </a:lnSpc>
            </a:pPr>
            <a:r>
              <a:rPr lang="en-US" altLang="zh-CN" sz="2000" dirty="0" err="1"/>
              <a:t>f95d9e6abc67</a:t>
            </a:r>
            <a:r>
              <a:rPr lang="en-US" altLang="zh-CN" sz="2000" dirty="0"/>
              <a:t> </a:t>
            </a:r>
            <a:r>
              <a:rPr lang="zh-CN" altLang="en-US" sz="2000" dirty="0" smtClean="0"/>
              <a:t>：</a:t>
            </a:r>
            <a:r>
              <a:rPr lang="zh-CN" altLang="en-US" sz="2000" dirty="0"/>
              <a:t>容器</a:t>
            </a:r>
            <a:r>
              <a:rPr lang="en-US" altLang="zh-CN" sz="2000" dirty="0"/>
              <a:t>ID</a:t>
            </a:r>
          </a:p>
          <a:p>
            <a:pPr>
              <a:lnSpc>
                <a:spcPct val="150000"/>
              </a:lnSpc>
            </a:pPr>
            <a:r>
              <a:rPr lang="en-US" altLang="zh-CN" sz="2000" dirty="0" err="1" smtClean="0"/>
              <a:t>clanmps</a:t>
            </a:r>
            <a:r>
              <a:rPr lang="en-US" altLang="zh-CN" sz="2000" dirty="0" smtClean="0"/>
              <a:t>/</a:t>
            </a:r>
            <a:r>
              <a:rPr lang="en-US" altLang="zh-CN" sz="2000" dirty="0" err="1" smtClean="0"/>
              <a:t>centos6.8:v5</a:t>
            </a:r>
            <a:r>
              <a:rPr lang="en-US" altLang="zh-CN" sz="2000" dirty="0" smtClean="0"/>
              <a:t> </a:t>
            </a:r>
            <a:r>
              <a:rPr lang="en-US" altLang="zh-CN" sz="2000" dirty="0"/>
              <a:t>:</a:t>
            </a:r>
            <a:r>
              <a:rPr lang="zh-CN" altLang="en-US" sz="2000" dirty="0"/>
              <a:t>指定要创建的目标镜像名</a:t>
            </a:r>
          </a:p>
        </p:txBody>
      </p:sp>
    </p:spTree>
    <p:extLst>
      <p:ext uri="{BB962C8B-B14F-4D97-AF65-F5344CB8AC3E}">
        <p14:creationId xmlns:p14="http://schemas.microsoft.com/office/powerpoint/2010/main" val="378319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138C4ED-4B04-4A0B-931E-2A0FB079091C}" type="slidenum">
              <a:rPr lang="en-US" altLang="zh-CN"/>
              <a:pPr/>
              <a:t>3</a:t>
            </a:fld>
            <a:endParaRPr lang="en-US" altLang="zh-CN"/>
          </a:p>
        </p:txBody>
      </p:sp>
      <p:sp>
        <p:nvSpPr>
          <p:cNvPr id="2145282" name="Rectangle 2"/>
          <p:cNvSpPr>
            <a:spLocks noGrp="1" noChangeArrowheads="1"/>
          </p:cNvSpPr>
          <p:nvPr>
            <p:ph type="title"/>
          </p:nvPr>
        </p:nvSpPr>
        <p:spPr/>
        <p:txBody>
          <a:bodyPr/>
          <a:lstStyle/>
          <a:p>
            <a:r>
              <a:rPr lang="zh-CN" altLang="en-US" sz="3300" dirty="0" smtClean="0"/>
              <a:t>容器基础</a:t>
            </a:r>
            <a:endParaRPr lang="zh-CN" altLang="en-US" sz="3300" dirty="0"/>
          </a:p>
        </p:txBody>
      </p:sp>
      <p:sp>
        <p:nvSpPr>
          <p:cNvPr id="2145283" name="Rectangle 3"/>
          <p:cNvSpPr>
            <a:spLocks noGrp="1" noChangeArrowheads="1"/>
          </p:cNvSpPr>
          <p:nvPr>
            <p:ph type="body" idx="1"/>
          </p:nvPr>
        </p:nvSpPr>
        <p:spPr/>
        <p:txBody>
          <a:bodyPr/>
          <a:lstStyle/>
          <a:p>
            <a:r>
              <a:rPr lang="zh-CN" altLang="en-US" dirty="0" smtClean="0"/>
              <a:t>什么是容器</a:t>
            </a:r>
            <a:endParaRPr lang="en-US" altLang="zh-CN" dirty="0"/>
          </a:p>
          <a:p>
            <a:r>
              <a:rPr lang="zh-CN" altLang="en-US" dirty="0" smtClean="0"/>
              <a:t>容器</a:t>
            </a:r>
            <a:r>
              <a:rPr lang="en-US" altLang="zh-CN" dirty="0" smtClean="0"/>
              <a:t>VS</a:t>
            </a:r>
            <a:r>
              <a:rPr lang="zh-CN" altLang="en-US" dirty="0" smtClean="0"/>
              <a:t>虚拟机</a:t>
            </a:r>
            <a:endParaRPr lang="en-US" altLang="zh-CN" dirty="0" smtClean="0"/>
          </a:p>
          <a:p>
            <a:r>
              <a:rPr lang="zh-CN" altLang="en-US" dirty="0"/>
              <a:t>容器技术的</a:t>
            </a:r>
            <a:r>
              <a:rPr lang="zh-CN" altLang="en-US" dirty="0" smtClean="0"/>
              <a:t>特点</a:t>
            </a:r>
            <a:endParaRPr lang="en-US" altLang="zh-CN" dirty="0" smtClean="0"/>
          </a:p>
          <a:p>
            <a:r>
              <a:rPr lang="zh-CN" altLang="en-US" dirty="0"/>
              <a:t>容器的标准化</a:t>
            </a:r>
            <a:endParaRPr lang="en-US" altLang="zh-CN" dirty="0" smtClean="0"/>
          </a:p>
          <a:p>
            <a:r>
              <a:rPr lang="zh-CN" altLang="en-US" dirty="0"/>
              <a:t>容器的主要应用场景</a:t>
            </a:r>
            <a:endParaRPr lang="en-US" altLang="zh-CN" dirty="0" smtClean="0"/>
          </a:p>
        </p:txBody>
      </p:sp>
    </p:spTree>
    <p:extLst>
      <p:ext uri="{BB962C8B-B14F-4D97-AF65-F5344CB8AC3E}">
        <p14:creationId xmlns:p14="http://schemas.microsoft.com/office/powerpoint/2010/main" val="88630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将镜像</a:t>
            </a:r>
            <a:r>
              <a:rPr lang="en-US" altLang="zh-CN" dirty="0"/>
              <a:t>push</a:t>
            </a:r>
            <a:r>
              <a:rPr lang="zh-CN" altLang="en-US" dirty="0"/>
              <a:t>到</a:t>
            </a:r>
            <a:r>
              <a:rPr lang="en-US" altLang="zh-CN" dirty="0" err="1"/>
              <a:t>docker</a:t>
            </a:r>
            <a:r>
              <a:rPr lang="en-US" altLang="zh-CN" dirty="0"/>
              <a:t> hub</a:t>
            </a:r>
            <a:r>
              <a:rPr lang="zh-CN" altLang="en-US" dirty="0"/>
              <a:t>上</a:t>
            </a:r>
          </a:p>
        </p:txBody>
      </p:sp>
      <p:pic>
        <p:nvPicPr>
          <p:cNvPr id="4" name="图片 3"/>
          <p:cNvPicPr>
            <a:picLocks noChangeAspect="1"/>
          </p:cNvPicPr>
          <p:nvPr/>
        </p:nvPicPr>
        <p:blipFill>
          <a:blip r:embed="rId2"/>
          <a:stretch>
            <a:fillRect/>
          </a:stretch>
        </p:blipFill>
        <p:spPr>
          <a:xfrm>
            <a:off x="1066800" y="2158180"/>
            <a:ext cx="7372350" cy="1676400"/>
          </a:xfrm>
          <a:prstGeom prst="rect">
            <a:avLst/>
          </a:prstGeom>
        </p:spPr>
      </p:pic>
      <p:sp>
        <p:nvSpPr>
          <p:cNvPr id="5" name="矩形 4"/>
          <p:cNvSpPr/>
          <p:nvPr/>
        </p:nvSpPr>
        <p:spPr>
          <a:xfrm>
            <a:off x="1066800" y="1506564"/>
            <a:ext cx="4352474" cy="369332"/>
          </a:xfrm>
          <a:prstGeom prst="rect">
            <a:avLst/>
          </a:prstGeom>
        </p:spPr>
        <p:txBody>
          <a:bodyPr wrap="none">
            <a:spAutoFit/>
          </a:bodyPr>
          <a:lstStyle/>
          <a:p>
            <a:r>
              <a:rPr lang="en-US" altLang="zh-CN" dirty="0"/>
              <a:t>1</a:t>
            </a:r>
            <a:r>
              <a:rPr lang="zh-CN" altLang="en-US" dirty="0"/>
              <a:t>、查看当前的本地镜像：</a:t>
            </a:r>
            <a:r>
              <a:rPr lang="en-US" altLang="zh-CN" dirty="0" err="1"/>
              <a:t>docker</a:t>
            </a:r>
            <a:r>
              <a:rPr lang="en-US" altLang="zh-CN" dirty="0"/>
              <a:t> images</a:t>
            </a:r>
          </a:p>
        </p:txBody>
      </p:sp>
      <p:sp>
        <p:nvSpPr>
          <p:cNvPr id="6" name="矩形 5"/>
          <p:cNvSpPr/>
          <p:nvPr/>
        </p:nvSpPr>
        <p:spPr>
          <a:xfrm>
            <a:off x="1066800" y="3932198"/>
            <a:ext cx="4775666" cy="369332"/>
          </a:xfrm>
          <a:prstGeom prst="rect">
            <a:avLst/>
          </a:prstGeom>
        </p:spPr>
        <p:txBody>
          <a:bodyPr wrap="none">
            <a:spAutoFit/>
          </a:bodyPr>
          <a:lstStyle/>
          <a:p>
            <a:r>
              <a:rPr lang="en-US" altLang="zh-CN" dirty="0"/>
              <a:t>2</a:t>
            </a:r>
            <a:r>
              <a:rPr lang="zh-CN" altLang="en-US" dirty="0"/>
              <a:t>、登录自己的</a:t>
            </a:r>
            <a:r>
              <a:rPr lang="en-US" altLang="zh-CN" dirty="0" err="1"/>
              <a:t>docker</a:t>
            </a:r>
            <a:r>
              <a:rPr lang="en-US" altLang="zh-CN" dirty="0"/>
              <a:t> hub</a:t>
            </a:r>
            <a:r>
              <a:rPr lang="zh-CN" altLang="en-US" dirty="0"/>
              <a:t>账户：</a:t>
            </a:r>
            <a:r>
              <a:rPr lang="en-US" altLang="zh-CN" dirty="0" err="1"/>
              <a:t>docker</a:t>
            </a:r>
            <a:r>
              <a:rPr lang="en-US" altLang="zh-CN" dirty="0"/>
              <a:t> login</a:t>
            </a:r>
            <a:endParaRPr lang="zh-CN" altLang="en-US" dirty="0"/>
          </a:p>
        </p:txBody>
      </p:sp>
      <p:pic>
        <p:nvPicPr>
          <p:cNvPr id="10" name="图片 9"/>
          <p:cNvPicPr>
            <a:picLocks noChangeAspect="1"/>
          </p:cNvPicPr>
          <p:nvPr/>
        </p:nvPicPr>
        <p:blipFill>
          <a:blip r:embed="rId3"/>
          <a:stretch>
            <a:fillRect/>
          </a:stretch>
        </p:blipFill>
        <p:spPr>
          <a:xfrm>
            <a:off x="1066800" y="4477278"/>
            <a:ext cx="8105775" cy="1009650"/>
          </a:xfrm>
          <a:prstGeom prst="rect">
            <a:avLst/>
          </a:prstGeom>
        </p:spPr>
      </p:pic>
    </p:spTree>
    <p:extLst>
      <p:ext uri="{BB962C8B-B14F-4D97-AF65-F5344CB8AC3E}">
        <p14:creationId xmlns:p14="http://schemas.microsoft.com/office/powerpoint/2010/main" val="99956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66800" y="2190551"/>
            <a:ext cx="9048750" cy="1028700"/>
          </a:xfrm>
          <a:prstGeom prst="rect">
            <a:avLst/>
          </a:prstGeom>
        </p:spPr>
      </p:pic>
      <p:pic>
        <p:nvPicPr>
          <p:cNvPr id="5" name="图片 4"/>
          <p:cNvPicPr>
            <a:picLocks noChangeAspect="1"/>
          </p:cNvPicPr>
          <p:nvPr/>
        </p:nvPicPr>
        <p:blipFill>
          <a:blip r:embed="rId3"/>
          <a:stretch>
            <a:fillRect/>
          </a:stretch>
        </p:blipFill>
        <p:spPr>
          <a:xfrm>
            <a:off x="765380" y="1678443"/>
            <a:ext cx="8760711" cy="512108"/>
          </a:xfrm>
          <a:prstGeom prst="rect">
            <a:avLst/>
          </a:prstGeom>
        </p:spPr>
      </p:pic>
      <p:pic>
        <p:nvPicPr>
          <p:cNvPr id="6" name="图片 5"/>
          <p:cNvPicPr>
            <a:picLocks noChangeAspect="1"/>
          </p:cNvPicPr>
          <p:nvPr/>
        </p:nvPicPr>
        <p:blipFill>
          <a:blip r:embed="rId4"/>
          <a:stretch>
            <a:fillRect/>
          </a:stretch>
        </p:blipFill>
        <p:spPr>
          <a:xfrm>
            <a:off x="1066800" y="3731359"/>
            <a:ext cx="6069929" cy="2112553"/>
          </a:xfrm>
          <a:prstGeom prst="rect">
            <a:avLst/>
          </a:prstGeom>
        </p:spPr>
      </p:pic>
    </p:spTree>
    <p:extLst>
      <p:ext uri="{BB962C8B-B14F-4D97-AF65-F5344CB8AC3E}">
        <p14:creationId xmlns:p14="http://schemas.microsoft.com/office/powerpoint/2010/main" val="334525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zh-CN" altLang="en-US" dirty="0" smtClean="0"/>
              <a:t>镜像</a:t>
            </a:r>
            <a:endParaRPr lang="zh-CN" altLang="en-US" dirty="0"/>
          </a:p>
        </p:txBody>
      </p:sp>
      <p:pic>
        <p:nvPicPr>
          <p:cNvPr id="5" name="图片 4"/>
          <p:cNvPicPr>
            <a:picLocks noChangeAspect="1"/>
          </p:cNvPicPr>
          <p:nvPr/>
        </p:nvPicPr>
        <p:blipFill>
          <a:blip r:embed="rId3"/>
          <a:stretch>
            <a:fillRect/>
          </a:stretch>
        </p:blipFill>
        <p:spPr>
          <a:xfrm>
            <a:off x="1066800" y="2439321"/>
            <a:ext cx="6153150" cy="819150"/>
          </a:xfrm>
          <a:prstGeom prst="rect">
            <a:avLst/>
          </a:prstGeom>
        </p:spPr>
      </p:pic>
      <p:sp>
        <p:nvSpPr>
          <p:cNvPr id="6" name="矩形 5"/>
          <p:cNvSpPr/>
          <p:nvPr/>
        </p:nvSpPr>
        <p:spPr>
          <a:xfrm>
            <a:off x="1066800" y="1548190"/>
            <a:ext cx="4198585" cy="369332"/>
          </a:xfrm>
          <a:prstGeom prst="rect">
            <a:avLst/>
          </a:prstGeom>
        </p:spPr>
        <p:txBody>
          <a:bodyPr wrap="none">
            <a:spAutoFit/>
          </a:bodyPr>
          <a:lstStyle/>
          <a:p>
            <a:r>
              <a:rPr lang="en-US" altLang="zh-CN" dirty="0" smtClean="0"/>
              <a:t>1.</a:t>
            </a:r>
            <a:r>
              <a:rPr lang="zh-CN" altLang="en-US" dirty="0" smtClean="0"/>
              <a:t>使用刚刚创建好的镜像来创建</a:t>
            </a:r>
            <a:r>
              <a:rPr lang="en-US" altLang="zh-CN" dirty="0" smtClean="0"/>
              <a:t>4</a:t>
            </a:r>
            <a:r>
              <a:rPr lang="zh-CN" altLang="en-US" dirty="0" smtClean="0"/>
              <a:t>个容器</a:t>
            </a:r>
            <a:endParaRPr lang="zh-CN" altLang="en-US" dirty="0"/>
          </a:p>
        </p:txBody>
      </p:sp>
      <p:sp>
        <p:nvSpPr>
          <p:cNvPr id="7" name="矩形 6"/>
          <p:cNvSpPr/>
          <p:nvPr/>
        </p:nvSpPr>
        <p:spPr>
          <a:xfrm>
            <a:off x="1066800" y="1913228"/>
            <a:ext cx="4365298" cy="369332"/>
          </a:xfrm>
          <a:prstGeom prst="rect">
            <a:avLst/>
          </a:prstGeom>
        </p:spPr>
        <p:txBody>
          <a:bodyPr wrap="none">
            <a:spAutoFit/>
          </a:bodyPr>
          <a:lstStyle/>
          <a:p>
            <a:r>
              <a:rPr lang="sv-SE" altLang="zh-CN" dirty="0"/>
              <a:t>sudo docker run -t -i centos:6.8 /bin/bash</a:t>
            </a:r>
          </a:p>
        </p:txBody>
      </p:sp>
      <p:pic>
        <p:nvPicPr>
          <p:cNvPr id="8" name="图片 7"/>
          <p:cNvPicPr>
            <a:picLocks noChangeAspect="1"/>
          </p:cNvPicPr>
          <p:nvPr/>
        </p:nvPicPr>
        <p:blipFill>
          <a:blip r:embed="rId4"/>
          <a:stretch>
            <a:fillRect/>
          </a:stretch>
        </p:blipFill>
        <p:spPr>
          <a:xfrm>
            <a:off x="1066800" y="3415232"/>
            <a:ext cx="9776157" cy="1663359"/>
          </a:xfrm>
          <a:prstGeom prst="rect">
            <a:avLst/>
          </a:prstGeom>
        </p:spPr>
      </p:pic>
      <p:sp>
        <p:nvSpPr>
          <p:cNvPr id="9" name="矩形 8"/>
          <p:cNvSpPr/>
          <p:nvPr/>
        </p:nvSpPr>
        <p:spPr>
          <a:xfrm>
            <a:off x="1066799" y="5264757"/>
            <a:ext cx="4070345" cy="369332"/>
          </a:xfrm>
          <a:prstGeom prst="rect">
            <a:avLst/>
          </a:prstGeom>
        </p:spPr>
        <p:txBody>
          <a:bodyPr wrap="none">
            <a:spAutoFit/>
          </a:bodyPr>
          <a:lstStyle/>
          <a:p>
            <a:r>
              <a:rPr lang="en-US" altLang="zh-CN" dirty="0" smtClean="0"/>
              <a:t>2.</a:t>
            </a:r>
            <a:r>
              <a:rPr lang="zh-CN" altLang="en-US" dirty="0" smtClean="0"/>
              <a:t>在不同的容器中分别启动不同的服务</a:t>
            </a:r>
            <a:endParaRPr lang="zh-CN" altLang="en-US" dirty="0"/>
          </a:p>
        </p:txBody>
      </p:sp>
    </p:spTree>
    <p:extLst>
      <p:ext uri="{BB962C8B-B14F-4D97-AF65-F5344CB8AC3E}">
        <p14:creationId xmlns:p14="http://schemas.microsoft.com/office/powerpoint/2010/main" val="275286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zh-CN" altLang="en-US" dirty="0" smtClean="0"/>
              <a:t>容器</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关于</a:t>
            </a:r>
            <a:r>
              <a:rPr lang="en-US" altLang="zh-CN" dirty="0" err="1" smtClean="0"/>
              <a:t>linux</a:t>
            </a:r>
            <a:r>
              <a:rPr lang="zh-CN" altLang="en-US" dirty="0" smtClean="0"/>
              <a:t>系统的问题：</a:t>
            </a:r>
            <a:endParaRPr lang="zh-CN" altLang="en-US" dirty="0"/>
          </a:p>
          <a:p>
            <a:pPr marL="0" indent="0">
              <a:buNone/>
            </a:pPr>
            <a:r>
              <a:rPr lang="zh-CN" altLang="en-US" dirty="0"/>
              <a:t>首先：</a:t>
            </a:r>
          </a:p>
          <a:p>
            <a:pPr marL="0" indent="0">
              <a:buNone/>
            </a:pPr>
            <a:r>
              <a:rPr lang="zh-CN" altLang="en-US" dirty="0"/>
              <a:t>我们知道</a:t>
            </a:r>
            <a:r>
              <a:rPr lang="en-US" altLang="zh-CN" dirty="0" err="1"/>
              <a:t>linux</a:t>
            </a:r>
            <a:r>
              <a:rPr lang="zh-CN" altLang="en-US" dirty="0"/>
              <a:t>系统有很多发行版本，比如</a:t>
            </a:r>
            <a:r>
              <a:rPr lang="en-US" altLang="zh-CN" dirty="0"/>
              <a:t>centos</a:t>
            </a:r>
            <a:r>
              <a:rPr lang="zh-CN" altLang="en-US" dirty="0"/>
              <a:t>、</a:t>
            </a:r>
            <a:r>
              <a:rPr lang="en-US" altLang="zh-CN" dirty="0" err="1"/>
              <a:t>ubuntu</a:t>
            </a:r>
            <a:r>
              <a:rPr lang="zh-CN" altLang="en-US" dirty="0"/>
              <a:t>等。我们的应用有</a:t>
            </a:r>
            <a:r>
              <a:rPr lang="en-US" altLang="zh-CN" dirty="0" err="1"/>
              <a:t>app1</a:t>
            </a:r>
            <a:r>
              <a:rPr lang="en-US" altLang="zh-CN" dirty="0"/>
              <a:t> for centos</a:t>
            </a:r>
            <a:r>
              <a:rPr lang="zh-CN" altLang="en-US" dirty="0"/>
              <a:t>，也有</a:t>
            </a:r>
            <a:r>
              <a:rPr lang="en-US" altLang="zh-CN" dirty="0" err="1"/>
              <a:t>app2</a:t>
            </a:r>
            <a:r>
              <a:rPr lang="en-US" altLang="zh-CN" dirty="0"/>
              <a:t> for </a:t>
            </a:r>
            <a:r>
              <a:rPr lang="en-US" altLang="zh-CN" dirty="0" err="1"/>
              <a:t>ubuntu</a:t>
            </a:r>
            <a:r>
              <a:rPr lang="zh-CN" altLang="en-US" dirty="0"/>
              <a:t>的，那现在我需要在一个</a:t>
            </a:r>
            <a:r>
              <a:rPr lang="en-US" altLang="zh-CN" dirty="0"/>
              <a:t>OS</a:t>
            </a:r>
            <a:r>
              <a:rPr lang="zh-CN" altLang="en-US" dirty="0"/>
              <a:t>里能跑</a:t>
            </a:r>
            <a:r>
              <a:rPr lang="en-US" altLang="zh-CN" dirty="0" err="1"/>
              <a:t>app1</a:t>
            </a:r>
            <a:r>
              <a:rPr lang="zh-CN" altLang="en-US" dirty="0"/>
              <a:t>和</a:t>
            </a:r>
            <a:r>
              <a:rPr lang="en-US" altLang="zh-CN" dirty="0" err="1"/>
              <a:t>app2</a:t>
            </a:r>
            <a:r>
              <a:rPr lang="zh-CN" altLang="en-US" dirty="0"/>
              <a:t>，怎么办</a:t>
            </a:r>
            <a:r>
              <a:rPr lang="en-US" altLang="zh-CN" dirty="0"/>
              <a:t>?</a:t>
            </a:r>
          </a:p>
          <a:p>
            <a:pPr marL="0" indent="0">
              <a:buNone/>
            </a:pPr>
            <a:r>
              <a:rPr lang="zh-CN" altLang="en-US" dirty="0" smtClean="0"/>
              <a:t>其次：</a:t>
            </a:r>
            <a:endParaRPr lang="en-US" altLang="zh-CN" dirty="0" smtClean="0"/>
          </a:p>
          <a:p>
            <a:pPr marL="0" indent="0">
              <a:buNone/>
            </a:pPr>
            <a:r>
              <a:rPr lang="zh-CN" altLang="en-US" dirty="0" smtClean="0"/>
              <a:t>对于</a:t>
            </a:r>
            <a:r>
              <a:rPr lang="en-US" altLang="zh-CN" dirty="0" err="1" smtClean="0"/>
              <a:t>app1</a:t>
            </a:r>
            <a:r>
              <a:rPr lang="zh-CN" altLang="en-US" dirty="0" smtClean="0"/>
              <a:t>和</a:t>
            </a:r>
            <a:r>
              <a:rPr lang="en-US" altLang="zh-CN" dirty="0" err="1" smtClean="0"/>
              <a:t>app2</a:t>
            </a:r>
            <a:r>
              <a:rPr lang="zh-CN" altLang="en-US" dirty="0" smtClean="0"/>
              <a:t>的开发者需要编译出不同发行版的应用程序：</a:t>
            </a:r>
            <a:r>
              <a:rPr lang="en-US" altLang="zh-CN" dirty="0" smtClean="0"/>
              <a:t>for centos</a:t>
            </a:r>
            <a:r>
              <a:rPr lang="zh-CN" altLang="en-US" dirty="0" smtClean="0"/>
              <a:t>、</a:t>
            </a:r>
            <a:r>
              <a:rPr lang="en-US" altLang="zh-CN" dirty="0" smtClean="0"/>
              <a:t>for </a:t>
            </a:r>
            <a:r>
              <a:rPr lang="en-US" altLang="zh-CN" dirty="0" err="1" smtClean="0"/>
              <a:t>ubuntu</a:t>
            </a:r>
            <a:r>
              <a:rPr lang="zh-CN" altLang="en-US" dirty="0" smtClean="0"/>
              <a:t>等，如何实现？</a:t>
            </a:r>
          </a:p>
          <a:p>
            <a:pPr marL="0" indent="0">
              <a:buNone/>
            </a:pPr>
            <a:r>
              <a:rPr lang="zh-CN" altLang="en-US" dirty="0" smtClean="0"/>
              <a:t>最后：</a:t>
            </a:r>
          </a:p>
          <a:p>
            <a:pPr marL="0" indent="0">
              <a:buNone/>
            </a:pPr>
            <a:r>
              <a:rPr lang="zh-CN" altLang="en-US" dirty="0" smtClean="0"/>
              <a:t>对于</a:t>
            </a:r>
            <a:r>
              <a:rPr lang="zh-CN" altLang="en-US" dirty="0"/>
              <a:t>开发者而言</a:t>
            </a:r>
            <a:r>
              <a:rPr lang="en-US" altLang="zh-CN" dirty="0"/>
              <a:t>,</a:t>
            </a:r>
            <a:r>
              <a:rPr lang="zh-CN" altLang="en-US" dirty="0"/>
              <a:t>一个程序写好测试过后，在最终的地用户环境里可能会产生环境不匹配而导致运行异常的问题，如何解决？</a:t>
            </a:r>
          </a:p>
          <a:p>
            <a:pPr marL="0" indent="0">
              <a:buNone/>
            </a:pPr>
            <a:endParaRPr lang="zh-CN" altLang="en-US" dirty="0"/>
          </a:p>
        </p:txBody>
      </p:sp>
    </p:spTree>
    <p:extLst>
      <p:ext uri="{BB962C8B-B14F-4D97-AF65-F5344CB8AC3E}">
        <p14:creationId xmlns:p14="http://schemas.microsoft.com/office/powerpoint/2010/main" val="35308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什么是容器</a:t>
            </a:r>
          </a:p>
        </p:txBody>
      </p:sp>
      <p:sp>
        <p:nvSpPr>
          <p:cNvPr id="3" name="内容占位符 2"/>
          <p:cNvSpPr>
            <a:spLocks noGrp="1"/>
          </p:cNvSpPr>
          <p:nvPr>
            <p:ph idx="1"/>
          </p:nvPr>
        </p:nvSpPr>
        <p:spPr/>
        <p:txBody>
          <a:bodyPr>
            <a:normAutofit/>
          </a:bodyPr>
          <a:lstStyle/>
          <a:p>
            <a:pPr marL="0" indent="0">
              <a:buNone/>
            </a:pPr>
            <a:r>
              <a:rPr lang="zh-CN" altLang="en-US" dirty="0"/>
              <a:t>解决办法：“隔离”</a:t>
            </a:r>
            <a:r>
              <a:rPr lang="en-US" altLang="zh-CN" dirty="0"/>
              <a:t>+”</a:t>
            </a:r>
            <a:r>
              <a:rPr lang="zh-CN" altLang="en-US" dirty="0"/>
              <a:t>运行环境打包</a:t>
            </a:r>
            <a:r>
              <a:rPr lang="zh-CN" altLang="en-US" dirty="0" smtClean="0"/>
              <a:t>”</a:t>
            </a:r>
            <a:endParaRPr lang="en-US" altLang="zh-CN" dirty="0" smtClean="0"/>
          </a:p>
          <a:p>
            <a:pPr marL="0" indent="0">
              <a:buNone/>
            </a:pPr>
            <a:r>
              <a:rPr lang="zh-CN" altLang="en-US" dirty="0"/>
              <a:t>把各个程序或</a:t>
            </a:r>
            <a:r>
              <a:rPr lang="en-US" altLang="zh-CN" dirty="0"/>
              <a:t>app</a:t>
            </a:r>
            <a:r>
              <a:rPr lang="zh-CN" altLang="en-US" dirty="0"/>
              <a:t>及相应的运行环境打包交付成镜像，这样既可以避免环境兼容的问题，又可以互补干扰和破坏</a:t>
            </a:r>
            <a:r>
              <a:rPr lang="zh-CN" altLang="en-US" dirty="0" smtClean="0"/>
              <a:t>。</a:t>
            </a:r>
            <a:endParaRPr lang="en-US" altLang="zh-CN" dirty="0" smtClean="0"/>
          </a:p>
          <a:p>
            <a:pPr marL="0" indent="0">
              <a:buNone/>
            </a:pPr>
            <a:r>
              <a:rPr lang="zh-CN" altLang="en-US" dirty="0"/>
              <a:t>虚拟机可以做这样的事情，每个镜像就是一个虚拟机文件。但是我们现在只是希望在一台机器上高效运行多个程序，那么用虚拟机的方式缺点也很明显</a:t>
            </a:r>
            <a:r>
              <a:rPr lang="zh-CN" altLang="en-US" dirty="0" smtClean="0"/>
              <a:t>：</a:t>
            </a:r>
            <a:endParaRPr lang="en-US" altLang="zh-CN" dirty="0" smtClean="0"/>
          </a:p>
          <a:p>
            <a:pPr marL="0" indent="0">
              <a:buNone/>
            </a:pPr>
            <a:r>
              <a:rPr lang="en-US" altLang="zh-CN" dirty="0"/>
              <a:t>1.</a:t>
            </a:r>
            <a:r>
              <a:rPr lang="zh-CN" altLang="en-US" dirty="0"/>
              <a:t>每个</a:t>
            </a:r>
            <a:r>
              <a:rPr lang="en-US" altLang="zh-CN" dirty="0"/>
              <a:t>app</a:t>
            </a:r>
            <a:r>
              <a:rPr lang="zh-CN" altLang="en-US" dirty="0"/>
              <a:t>镜像里需要包含一个</a:t>
            </a:r>
            <a:r>
              <a:rPr lang="en-US" altLang="zh-CN" dirty="0"/>
              <a:t>OS</a:t>
            </a:r>
            <a:r>
              <a:rPr lang="zh-CN" altLang="en-US" dirty="0"/>
              <a:t>，体积过大</a:t>
            </a:r>
            <a:r>
              <a:rPr lang="zh-CN" altLang="en-US" dirty="0" smtClean="0"/>
              <a:t>；</a:t>
            </a:r>
            <a:endParaRPr lang="zh-CN" altLang="en-US" dirty="0"/>
          </a:p>
          <a:p>
            <a:pPr marL="0" indent="0">
              <a:buNone/>
            </a:pPr>
            <a:r>
              <a:rPr lang="en-US" altLang="zh-CN" dirty="0"/>
              <a:t>2.</a:t>
            </a:r>
            <a:r>
              <a:rPr lang="zh-CN" altLang="en-US" dirty="0"/>
              <a:t>一个机器运行多个不同环境的</a:t>
            </a:r>
            <a:r>
              <a:rPr lang="en-US" altLang="zh-CN" dirty="0"/>
              <a:t>app</a:t>
            </a:r>
            <a:r>
              <a:rPr lang="zh-CN" altLang="en-US" dirty="0"/>
              <a:t>需要多个</a:t>
            </a:r>
            <a:r>
              <a:rPr lang="en-US" altLang="zh-CN" dirty="0"/>
              <a:t>OS</a:t>
            </a:r>
            <a:r>
              <a:rPr lang="zh-CN" altLang="en-US" dirty="0"/>
              <a:t>虚拟机，管理和运行的效率成问题。</a:t>
            </a:r>
            <a:endParaRPr lang="en-US" altLang="zh-CN" dirty="0" smtClean="0"/>
          </a:p>
          <a:p>
            <a:pPr marL="0" indent="0">
              <a:buNone/>
            </a:pPr>
            <a:endParaRPr lang="en-US" altLang="zh-CN" dirty="0"/>
          </a:p>
        </p:txBody>
      </p:sp>
    </p:spTree>
    <p:extLst>
      <p:ext uri="{BB962C8B-B14F-4D97-AF65-F5344CB8AC3E}">
        <p14:creationId xmlns:p14="http://schemas.microsoft.com/office/powerpoint/2010/main" val="4228923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什么是容器</a:t>
            </a:r>
          </a:p>
        </p:txBody>
      </p:sp>
      <p:sp>
        <p:nvSpPr>
          <p:cNvPr id="3" name="内容占位符 2"/>
          <p:cNvSpPr>
            <a:spLocks noGrp="1"/>
          </p:cNvSpPr>
          <p:nvPr>
            <p:ph idx="1"/>
          </p:nvPr>
        </p:nvSpPr>
        <p:spPr/>
        <p:txBody>
          <a:bodyPr/>
          <a:lstStyle/>
          <a:p>
            <a:pPr marL="0" indent="0">
              <a:buNone/>
            </a:pPr>
            <a:r>
              <a:rPr lang="zh-CN" altLang="en-US" dirty="0"/>
              <a:t>精简</a:t>
            </a:r>
            <a:r>
              <a:rPr lang="en-US" altLang="zh-CN" dirty="0"/>
              <a:t>OS</a:t>
            </a:r>
            <a:r>
              <a:rPr lang="zh-CN" altLang="en-US" dirty="0" smtClean="0"/>
              <a:t>层</a:t>
            </a:r>
            <a:endParaRPr lang="en-US" altLang="zh-CN" dirty="0" smtClean="0"/>
          </a:p>
          <a:p>
            <a:pPr marL="0" indent="0">
              <a:buNone/>
            </a:pPr>
            <a:r>
              <a:rPr lang="en-US" altLang="zh-CN" dirty="0" err="1"/>
              <a:t>linux</a:t>
            </a:r>
            <a:r>
              <a:rPr lang="zh-CN" altLang="en-US" dirty="0"/>
              <a:t>可以理解为两部分，一是内核，一是发行环境。比如我们说的</a:t>
            </a:r>
            <a:r>
              <a:rPr lang="en-US" altLang="zh-CN" dirty="0"/>
              <a:t>centos</a:t>
            </a:r>
            <a:r>
              <a:rPr lang="zh-CN" altLang="en-US" dirty="0"/>
              <a:t>，</a:t>
            </a:r>
            <a:r>
              <a:rPr lang="en-US" altLang="zh-CN" dirty="0" err="1"/>
              <a:t>ubuntu</a:t>
            </a:r>
            <a:r>
              <a:rPr lang="zh-CN" altLang="en-US" dirty="0"/>
              <a:t>，</a:t>
            </a:r>
            <a:r>
              <a:rPr lang="en-US" altLang="zh-CN" dirty="0" err="1"/>
              <a:t>redhat</a:t>
            </a:r>
            <a:r>
              <a:rPr lang="zh-CN" altLang="en-US" dirty="0"/>
              <a:t>等，就是指的发行环境。大家都在相同的</a:t>
            </a:r>
            <a:r>
              <a:rPr lang="en-US" altLang="zh-CN" dirty="0" err="1"/>
              <a:t>linux</a:t>
            </a:r>
            <a:r>
              <a:rPr lang="zh-CN" altLang="en-US" dirty="0"/>
              <a:t>内核的外围发行自己的管理执行程序，各个发行版本就是目前的</a:t>
            </a:r>
            <a:r>
              <a:rPr lang="en-US" altLang="zh-CN" dirty="0"/>
              <a:t>centos</a:t>
            </a:r>
            <a:r>
              <a:rPr lang="zh-CN" altLang="en-US" dirty="0"/>
              <a:t>，</a:t>
            </a:r>
            <a:r>
              <a:rPr lang="en-US" altLang="zh-CN" dirty="0" err="1"/>
              <a:t>ubuntu</a:t>
            </a:r>
            <a:r>
              <a:rPr lang="zh-CN" altLang="en-US" dirty="0"/>
              <a:t>等，这时候解决方法就来了：提供多个发行环境共享一个</a:t>
            </a:r>
            <a:r>
              <a:rPr lang="en-US" altLang="zh-CN" dirty="0" err="1"/>
              <a:t>linux</a:t>
            </a:r>
            <a:r>
              <a:rPr lang="zh-CN" altLang="en-US" dirty="0"/>
              <a:t>内核的功能</a:t>
            </a:r>
            <a:r>
              <a:rPr lang="zh-CN" altLang="en-US" dirty="0" smtClean="0"/>
              <a:t>。</a:t>
            </a:r>
            <a:endParaRPr lang="en-US" altLang="zh-CN" dirty="0" smtClean="0"/>
          </a:p>
          <a:p>
            <a:pPr marL="0" indent="0">
              <a:buNone/>
            </a:pPr>
            <a:endParaRPr lang="en-US" altLang="zh-CN" dirty="0"/>
          </a:p>
          <a:p>
            <a:pPr marL="0" indent="0">
              <a:buNone/>
            </a:pPr>
            <a:r>
              <a:rPr lang="en-US" altLang="zh-CN" dirty="0" err="1"/>
              <a:t>linux</a:t>
            </a:r>
            <a:r>
              <a:rPr lang="zh-CN" altLang="en-US" dirty="0"/>
              <a:t>容器可以理解为多个发行环境共享一个内核，因此各容器可以有不同的发行环境（如</a:t>
            </a:r>
            <a:r>
              <a:rPr lang="en-US" altLang="zh-CN" dirty="0"/>
              <a:t>centos</a:t>
            </a:r>
            <a:r>
              <a:rPr lang="zh-CN" altLang="en-US" dirty="0"/>
              <a:t>，</a:t>
            </a:r>
            <a:r>
              <a:rPr lang="en-US" altLang="zh-CN" dirty="0" err="1"/>
              <a:t>ubuntu</a:t>
            </a:r>
            <a:r>
              <a:rPr lang="zh-CN" altLang="en-US" dirty="0"/>
              <a:t>等），但只有一个共同的内核，所以你不能启动一个其它内核的运行环境</a:t>
            </a:r>
            <a:r>
              <a:rPr lang="en-US" altLang="zh-CN" dirty="0"/>
              <a:t>(</a:t>
            </a:r>
            <a:r>
              <a:rPr lang="zh-CN" altLang="en-US" dirty="0"/>
              <a:t>如</a:t>
            </a:r>
            <a:r>
              <a:rPr lang="en-US" altLang="zh-CN" dirty="0"/>
              <a:t>windows)</a:t>
            </a:r>
            <a:r>
              <a:rPr lang="zh-CN" altLang="en-US" dirty="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85562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什么是容器</a:t>
            </a:r>
            <a:endParaRPr lang="zh-CN" altLang="en-US" dirty="0"/>
          </a:p>
        </p:txBody>
      </p:sp>
      <p:sp>
        <p:nvSpPr>
          <p:cNvPr id="3" name="内容占位符 2"/>
          <p:cNvSpPr>
            <a:spLocks noGrp="1"/>
          </p:cNvSpPr>
          <p:nvPr>
            <p:ph idx="1"/>
          </p:nvPr>
        </p:nvSpPr>
        <p:spPr>
          <a:xfrm>
            <a:off x="1066800" y="1714500"/>
            <a:ext cx="10058400" cy="566420"/>
          </a:xfrm>
        </p:spPr>
        <p:txBody>
          <a:bodyPr/>
          <a:lstStyle/>
          <a:p>
            <a:pPr marL="0" indent="0">
              <a:buNone/>
            </a:pPr>
            <a:r>
              <a:rPr lang="en-US" altLang="zh-CN" dirty="0" smtClean="0"/>
              <a:t>Linux Container</a:t>
            </a:r>
            <a:r>
              <a:rPr lang="zh-CN" altLang="en-US" dirty="0" smtClean="0"/>
              <a:t>（简称</a:t>
            </a:r>
            <a:r>
              <a:rPr lang="en-US" altLang="zh-CN" dirty="0" err="1" smtClean="0"/>
              <a:t>LXC</a:t>
            </a:r>
            <a:r>
              <a:rPr lang="zh-CN" altLang="en-US" dirty="0" smtClean="0"/>
              <a:t>）它是一种内核轻量级的操作系统层虚拟化技术。</a:t>
            </a: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1066800" y="2280920"/>
            <a:ext cx="4476750" cy="4381500"/>
          </a:xfrm>
          <a:prstGeom prst="rect">
            <a:avLst/>
          </a:prstGeom>
        </p:spPr>
      </p:pic>
      <p:sp>
        <p:nvSpPr>
          <p:cNvPr id="5" name="矩形 4"/>
          <p:cNvSpPr/>
          <p:nvPr/>
        </p:nvSpPr>
        <p:spPr>
          <a:xfrm>
            <a:off x="6096000" y="2566064"/>
            <a:ext cx="5923935" cy="2031325"/>
          </a:xfrm>
          <a:prstGeom prst="rect">
            <a:avLst/>
          </a:prstGeom>
        </p:spPr>
        <p:txBody>
          <a:bodyPr wrap="square">
            <a:spAutoFit/>
          </a:bodyPr>
          <a:lstStyle/>
          <a:p>
            <a:r>
              <a:rPr lang="en-US" altLang="zh-CN" dirty="0" smtClean="0"/>
              <a:t>Namespace </a:t>
            </a:r>
            <a:r>
              <a:rPr lang="zh-CN" altLang="en-US" dirty="0" smtClean="0"/>
              <a:t>也就是</a:t>
            </a:r>
            <a:r>
              <a:rPr lang="zh-CN" altLang="en-US" dirty="0"/>
              <a:t>名字空间，这个功能的基本作用就是隔离，比如两个用户</a:t>
            </a:r>
            <a:r>
              <a:rPr lang="en-US" altLang="zh-CN" dirty="0" err="1"/>
              <a:t>u1</a:t>
            </a:r>
            <a:r>
              <a:rPr lang="zh-CN" altLang="en-US" dirty="0"/>
              <a:t>和</a:t>
            </a:r>
            <a:r>
              <a:rPr lang="en-US" altLang="zh-CN" dirty="0" err="1"/>
              <a:t>u2</a:t>
            </a:r>
            <a:r>
              <a:rPr lang="zh-CN" altLang="en-US" dirty="0"/>
              <a:t>，在不同的</a:t>
            </a:r>
            <a:r>
              <a:rPr lang="en-US" altLang="zh-CN" dirty="0"/>
              <a:t>Namespace</a:t>
            </a:r>
            <a:r>
              <a:rPr lang="zh-CN" altLang="en-US" dirty="0"/>
              <a:t>下运行是互相不可见</a:t>
            </a:r>
            <a:r>
              <a:rPr lang="zh-CN" altLang="en-US" dirty="0" smtClean="0"/>
              <a:t>的</a:t>
            </a:r>
            <a:endParaRPr lang="en-US" altLang="zh-CN" dirty="0" smtClean="0"/>
          </a:p>
          <a:p>
            <a:endParaRPr lang="en-US" altLang="zh-CN" dirty="0"/>
          </a:p>
          <a:p>
            <a:r>
              <a:rPr lang="en-US" altLang="zh-CN" dirty="0" err="1" smtClean="0"/>
              <a:t>Cgroup</a:t>
            </a:r>
            <a:r>
              <a:rPr lang="en-US" altLang="zh-CN" dirty="0" smtClean="0"/>
              <a:t> </a:t>
            </a:r>
            <a:r>
              <a:rPr lang="zh-CN" altLang="en-US" dirty="0" smtClean="0"/>
              <a:t>此</a:t>
            </a:r>
            <a:r>
              <a:rPr lang="zh-CN" altLang="en-US" dirty="0"/>
              <a:t>功能是用来限制每个容器进程对资源使用量的，比如</a:t>
            </a:r>
            <a:r>
              <a:rPr lang="en-US" altLang="zh-CN" dirty="0"/>
              <a:t>CPU</a:t>
            </a:r>
            <a:r>
              <a:rPr lang="zh-CN" altLang="en-US" dirty="0"/>
              <a:t>，内存，</a:t>
            </a:r>
            <a:r>
              <a:rPr lang="en-US" altLang="zh-CN" dirty="0"/>
              <a:t>IO</a:t>
            </a:r>
            <a:r>
              <a:rPr lang="zh-CN" altLang="en-US" dirty="0"/>
              <a:t>等，这样避免一个容器进程占用资源过大而使其它资源进程受到影响。</a:t>
            </a:r>
          </a:p>
        </p:txBody>
      </p:sp>
    </p:spTree>
    <p:extLst>
      <p:ext uri="{BB962C8B-B14F-4D97-AF65-F5344CB8AC3E}">
        <p14:creationId xmlns:p14="http://schemas.microsoft.com/office/powerpoint/2010/main" val="364237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r>
              <a:rPr lang="en-US" altLang="zh-CN" dirty="0"/>
              <a:t>VS</a:t>
            </a:r>
            <a:r>
              <a:rPr lang="zh-CN" altLang="en-US" dirty="0" smtClean="0"/>
              <a:t>虚拟机</a:t>
            </a:r>
            <a:endParaRPr lang="zh-CN" altLang="en-US" dirty="0"/>
          </a:p>
        </p:txBody>
      </p:sp>
      <p:pic>
        <p:nvPicPr>
          <p:cNvPr id="4" name="内容占位符 3"/>
          <p:cNvPicPr>
            <a:picLocks noGrp="1" noChangeAspect="1"/>
          </p:cNvPicPr>
          <p:nvPr>
            <p:ph idx="1"/>
          </p:nvPr>
        </p:nvPicPr>
        <p:blipFill>
          <a:blip r:embed="rId3"/>
          <a:stretch>
            <a:fillRect/>
          </a:stretch>
        </p:blipFill>
        <p:spPr>
          <a:xfrm>
            <a:off x="556993" y="1891505"/>
            <a:ext cx="11249335" cy="3817317"/>
          </a:xfrm>
          <a:prstGeom prst="rect">
            <a:avLst/>
          </a:prstGeom>
        </p:spPr>
      </p:pic>
    </p:spTree>
    <p:extLst>
      <p:ext uri="{BB962C8B-B14F-4D97-AF65-F5344CB8AC3E}">
        <p14:creationId xmlns:p14="http://schemas.microsoft.com/office/powerpoint/2010/main" val="6823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容器技术的特点</a:t>
            </a:r>
          </a:p>
        </p:txBody>
      </p:sp>
      <p:sp>
        <p:nvSpPr>
          <p:cNvPr id="3" name="内容占位符 2"/>
          <p:cNvSpPr>
            <a:spLocks noGrp="1"/>
          </p:cNvSpPr>
          <p:nvPr>
            <p:ph idx="1"/>
          </p:nvPr>
        </p:nvSpPr>
        <p:spPr>
          <a:xfrm>
            <a:off x="1066799" y="1714500"/>
            <a:ext cx="10923639" cy="4457700"/>
          </a:xfrm>
        </p:spPr>
        <p:txBody>
          <a:bodyPr/>
          <a:lstStyle/>
          <a:p>
            <a:pPr marL="0" indent="0">
              <a:buNone/>
            </a:pPr>
            <a:r>
              <a:rPr lang="en-US" altLang="zh-CN" dirty="0"/>
              <a:t>1. </a:t>
            </a:r>
            <a:r>
              <a:rPr lang="zh-CN" altLang="en-US" dirty="0"/>
              <a:t>极其轻量：只打包了必要的</a:t>
            </a:r>
            <a:r>
              <a:rPr lang="en-US" altLang="zh-CN" dirty="0"/>
              <a:t>Bin/Lib</a:t>
            </a:r>
            <a:r>
              <a:rPr lang="zh-CN" altLang="en-US" dirty="0"/>
              <a:t>；</a:t>
            </a:r>
          </a:p>
          <a:p>
            <a:pPr marL="0" indent="0">
              <a:buNone/>
            </a:pPr>
            <a:r>
              <a:rPr lang="en-US" altLang="zh-CN" dirty="0"/>
              <a:t>2. </a:t>
            </a:r>
            <a:r>
              <a:rPr lang="zh-CN" altLang="en-US" dirty="0"/>
              <a:t>秒级部署：根据镜像的不同，容器的部署大概在毫秒与秒之间（比虚拟机强很多）；</a:t>
            </a:r>
          </a:p>
          <a:p>
            <a:pPr marL="0" indent="0">
              <a:buNone/>
            </a:pPr>
            <a:r>
              <a:rPr lang="en-US" altLang="zh-CN" dirty="0"/>
              <a:t>3. </a:t>
            </a:r>
            <a:r>
              <a:rPr lang="zh-CN" altLang="en-US" dirty="0"/>
              <a:t>易于移植：一次构建，随处部署；</a:t>
            </a:r>
          </a:p>
          <a:p>
            <a:pPr marL="0" indent="0">
              <a:buNone/>
            </a:pPr>
            <a:r>
              <a:rPr lang="en-US" altLang="zh-CN" dirty="0"/>
              <a:t>4. </a:t>
            </a:r>
            <a:r>
              <a:rPr lang="zh-CN" altLang="en-US" dirty="0"/>
              <a:t>弹性伸缩：</a:t>
            </a:r>
            <a:r>
              <a:rPr lang="en-US" altLang="zh-CN" dirty="0"/>
              <a:t>Kubernetes</a:t>
            </a:r>
            <a:r>
              <a:rPr lang="zh-CN" altLang="en-US" dirty="0"/>
              <a:t>、</a:t>
            </a:r>
            <a:r>
              <a:rPr lang="en-US" altLang="zh-CN" dirty="0"/>
              <a:t>Swam</a:t>
            </a:r>
            <a:r>
              <a:rPr lang="zh-CN" altLang="en-US" dirty="0"/>
              <a:t>、</a:t>
            </a:r>
            <a:r>
              <a:rPr lang="en-US" altLang="zh-CN" dirty="0" err="1"/>
              <a:t>Mesos</a:t>
            </a:r>
            <a:r>
              <a:rPr lang="zh-CN" altLang="en-US" dirty="0"/>
              <a:t>这类开源、方便、好使的容器管理平台有着非常强大的弹性管理能力。</a:t>
            </a:r>
          </a:p>
          <a:p>
            <a:pPr marL="0" indent="0">
              <a:buNone/>
            </a:pPr>
            <a:endParaRPr lang="zh-CN" altLang="en-US" dirty="0"/>
          </a:p>
        </p:txBody>
      </p:sp>
      <p:pic>
        <p:nvPicPr>
          <p:cNvPr id="5" name="图片 4"/>
          <p:cNvPicPr>
            <a:picLocks noChangeAspect="1"/>
          </p:cNvPicPr>
          <p:nvPr/>
        </p:nvPicPr>
        <p:blipFill>
          <a:blip r:embed="rId3"/>
          <a:stretch>
            <a:fillRect/>
          </a:stretch>
        </p:blipFill>
        <p:spPr>
          <a:xfrm>
            <a:off x="2388316" y="4424045"/>
            <a:ext cx="6648450" cy="2238375"/>
          </a:xfrm>
          <a:prstGeom prst="rect">
            <a:avLst/>
          </a:prstGeom>
        </p:spPr>
      </p:pic>
    </p:spTree>
    <p:extLst>
      <p:ext uri="{BB962C8B-B14F-4D97-AF65-F5344CB8AC3E}">
        <p14:creationId xmlns:p14="http://schemas.microsoft.com/office/powerpoint/2010/main" val="244259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科学项目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792992_TF02922647_TF02922647" id="{2322DB2D-299D-4E6C-B3B9-FB12C66AF731}" vid="{D7C831E9-CF9C-4ACE-88D7-981B8FCAE1C1}"/>
    </a:ext>
  </a:extLst>
</a:theme>
</file>

<file path=ppt/theme/theme2.xml><?xml version="1.0" encoding="utf-8"?>
<a:theme xmlns:a="http://schemas.openxmlformats.org/drawingml/2006/main" name="办公室主题">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科学项目演示文稿（宽屏）</Template>
  <TotalTime>2245</TotalTime>
  <Words>2262</Words>
  <Application>Microsoft Office PowerPoint</Application>
  <PresentationFormat>宽屏</PresentationFormat>
  <Paragraphs>168</Paragraphs>
  <Slides>32</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Microsoft YaHei UI</vt:lpstr>
      <vt:lpstr>幼圆</vt:lpstr>
      <vt:lpstr>Arial</vt:lpstr>
      <vt:lpstr>科学项目 16x9</vt:lpstr>
      <vt:lpstr>软件工程</vt:lpstr>
      <vt:lpstr>课程内容</vt:lpstr>
      <vt:lpstr>容器基础</vt:lpstr>
      <vt:lpstr>什么是容器</vt:lpstr>
      <vt:lpstr>什么是容器</vt:lpstr>
      <vt:lpstr>什么是容器</vt:lpstr>
      <vt:lpstr>什么是容器</vt:lpstr>
      <vt:lpstr>容器VS虚拟机</vt:lpstr>
      <vt:lpstr>容器技术的特点</vt:lpstr>
      <vt:lpstr>容器的标准化</vt:lpstr>
      <vt:lpstr>1. 容器运行时标准 （runtime spec）</vt:lpstr>
      <vt:lpstr>2. 容器镜像标准（image spec）</vt:lpstr>
      <vt:lpstr>容器的主要应用场景</vt:lpstr>
      <vt:lpstr>Docker基础介绍</vt:lpstr>
      <vt:lpstr>什么是Docker</vt:lpstr>
      <vt:lpstr>Docker基本架构</vt:lpstr>
      <vt:lpstr>Docker基本架构</vt:lpstr>
      <vt:lpstr>Docker基本架构</vt:lpstr>
      <vt:lpstr>Docker部署Cedar</vt:lpstr>
      <vt:lpstr>Cedar架构</vt:lpstr>
      <vt:lpstr>Cedar架构</vt:lpstr>
      <vt:lpstr>安装Docker</vt:lpstr>
      <vt:lpstr>PowerPoint 演示文稿</vt:lpstr>
      <vt:lpstr>PowerPoint 演示文稿</vt:lpstr>
      <vt:lpstr>PowerPoint 演示文稿</vt:lpstr>
      <vt:lpstr>PowerPoint 演示文稿</vt:lpstr>
      <vt:lpstr>配置Cedar</vt:lpstr>
      <vt:lpstr>PowerPoint 演示文稿</vt:lpstr>
      <vt:lpstr>更新镜像</vt:lpstr>
      <vt:lpstr>将镜像push到docker hub上</vt:lpstr>
      <vt:lpstr>PowerPoint 演示文稿</vt:lpstr>
      <vt:lpstr>使用镜像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ecnu</dc:creator>
  <cp:lastModifiedBy>wang jixin</cp:lastModifiedBy>
  <cp:revision>118</cp:revision>
  <dcterms:created xsi:type="dcterms:W3CDTF">2018-08-29T16:23:50Z</dcterms:created>
  <dcterms:modified xsi:type="dcterms:W3CDTF">2018-12-13T01:44:29Z</dcterms:modified>
</cp:coreProperties>
</file>