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4" r:id="rId3"/>
    <p:sldId id="267" r:id="rId4"/>
    <p:sldId id="268" r:id="rId5"/>
    <p:sldId id="277" r:id="rId6"/>
    <p:sldId id="276" r:id="rId7"/>
    <p:sldId id="278" r:id="rId8"/>
    <p:sldId id="279" r:id="rId9"/>
    <p:sldId id="280" r:id="rId10"/>
    <p:sldId id="285" r:id="rId11"/>
    <p:sldId id="282" r:id="rId12"/>
    <p:sldId id="283" r:id="rId13"/>
    <p:sldId id="287" r:id="rId14"/>
    <p:sldId id="288" r:id="rId15"/>
    <p:sldId id="289" r:id="rId16"/>
    <p:sldId id="290" r:id="rId17"/>
    <p:sldId id="291" r:id="rId18"/>
    <p:sldId id="293" r:id="rId19"/>
    <p:sldId id="284" r:id="rId20"/>
    <p:sldId id="274" r:id="rId21"/>
    <p:sldId id="286" r:id="rId22"/>
    <p:sldId id="295" r:id="rId23"/>
    <p:sldId id="296" r:id="rId24"/>
    <p:sldId id="297" r:id="rId25"/>
    <p:sldId id="298" r:id="rId26"/>
    <p:sldId id="299" r:id="rId27"/>
    <p:sldId id="300" r:id="rId28"/>
    <p:sldId id="302" r:id="rId29"/>
    <p:sldId id="301" r:id="rId30"/>
    <p:sldId id="273" r:id="rId31"/>
    <p:sldId id="303" r:id="rId32"/>
    <p:sldId id="271" r:id="rId3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7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5F712884-449D-4DB5-9953-28B7C76B95EA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需求分析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59B81DB-0329-4043-A334-D05EB5160B66}" type="parTrans" cxnId="{5BBBD0A9-97DA-480E-AD44-1947C76CE5E6}">
      <dgm:prSet/>
      <dgm:spPr/>
      <dgm:t>
        <a:bodyPr rtlCol="0"/>
        <a:lstStyle/>
        <a:p>
          <a:pPr rtl="0"/>
          <a:endParaRPr lang="en-US"/>
        </a:p>
      </dgm:t>
    </dgm:pt>
    <dgm:pt modelId="{EB5FE175-6B6D-4195-A86F-6DFA96778160}" type="sibTrans" cxnId="{5BBBD0A9-97DA-480E-AD44-1947C76CE5E6}">
      <dgm:prSet/>
      <dgm:spPr/>
      <dgm:t>
        <a:bodyPr rtlCol="0"/>
        <a:lstStyle/>
        <a:p>
          <a:pPr rtl="0"/>
          <a:endParaRPr lang="en-US"/>
        </a:p>
      </dgm:t>
    </dgm:pt>
    <dgm:pt modelId="{3C06DC45-D510-48CC-B9DC-C19564791119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解决什么问题？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5F5C7C6-EB25-442A-AB0B-B47F97609474}" type="parTrans" cxnId="{55246683-0A80-455D-B6B5-2B2736293CF2}">
      <dgm:prSet/>
      <dgm:spPr/>
      <dgm:t>
        <a:bodyPr rtlCol="0"/>
        <a:lstStyle/>
        <a:p>
          <a:pPr rtl="0"/>
          <a:endParaRPr lang="en-US"/>
        </a:p>
      </dgm:t>
    </dgm:pt>
    <dgm:pt modelId="{D1AB7263-DC38-4830-9C45-C1403EA8E20B}" type="sibTrans" cxnId="{55246683-0A80-455D-B6B5-2B2736293CF2}">
      <dgm:prSet/>
      <dgm:spPr/>
      <dgm:t>
        <a:bodyPr rtlCol="0"/>
        <a:lstStyle/>
        <a:p>
          <a:pPr rtl="0"/>
          <a:endParaRPr lang="en-US"/>
        </a:p>
      </dgm:t>
    </dgm:pt>
    <dgm:pt modelId="{981C2CD8-7E8A-4682-8B5A-A510268B34AC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概要设计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185AE54-EDEE-4D55-93F6-F7D354ED7C11}" type="parTrans" cxnId="{D95BF8C4-EEA0-4AAE-8693-AFAC7500B286}">
      <dgm:prSet/>
      <dgm:spPr/>
      <dgm:t>
        <a:bodyPr rtlCol="0"/>
        <a:lstStyle/>
        <a:p>
          <a:pPr rtl="0"/>
          <a:endParaRPr lang="en-US"/>
        </a:p>
      </dgm:t>
    </dgm:pt>
    <dgm:pt modelId="{D7467A3A-2B78-4CDD-91C9-D96452997227}" type="sibTrans" cxnId="{D95BF8C4-EEA0-4AAE-8693-AFAC7500B286}">
      <dgm:prSet/>
      <dgm:spPr/>
      <dgm:t>
        <a:bodyPr rtlCol="0"/>
        <a:lstStyle/>
        <a:p>
          <a:pPr rtl="0"/>
          <a:endParaRPr lang="en-US"/>
        </a:p>
      </dgm:t>
    </dgm:pt>
    <dgm:pt modelId="{CF1FE966-0BB0-47ED-84B3-EC7AB055925F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模块划分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B956851-3BB2-4FF1-A9D6-4692FA0EFDCA}" type="parTrans" cxnId="{7A81218D-5146-40F9-9731-5BD21503537E}">
      <dgm:prSet/>
      <dgm:spPr/>
      <dgm:t>
        <a:bodyPr rtlCol="0"/>
        <a:lstStyle/>
        <a:p>
          <a:pPr rtl="0"/>
          <a:endParaRPr lang="en-US"/>
        </a:p>
      </dgm:t>
    </dgm:pt>
    <dgm:pt modelId="{831C3CE2-0F23-433C-85CA-9D194AAC5E20}" type="sibTrans" cxnId="{7A81218D-5146-40F9-9731-5BD21503537E}">
      <dgm:prSet/>
      <dgm:spPr/>
      <dgm:t>
        <a:bodyPr rtlCol="0"/>
        <a:lstStyle/>
        <a:p>
          <a:pPr rtl="0"/>
          <a:endParaRPr lang="en-US"/>
        </a:p>
      </dgm:t>
    </dgm:pt>
    <dgm:pt modelId="{DC2DF88C-35A0-4E30-A3E4-E002DC34F521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详细设计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BB88C43-2261-4EC7-A70D-463964685938}" type="parTrans" cxnId="{63D5015B-3865-4A4B-AEB1-FBEF0DE71B9A}">
      <dgm:prSet/>
      <dgm:spPr/>
      <dgm:t>
        <a:bodyPr rtlCol="0"/>
        <a:lstStyle/>
        <a:p>
          <a:pPr rtl="0"/>
          <a:endParaRPr lang="en-US"/>
        </a:p>
      </dgm:t>
    </dgm:pt>
    <dgm:pt modelId="{4DFC88DE-E0F0-4976-9B83-58EADA7CE300}" type="sibTrans" cxnId="{63D5015B-3865-4A4B-AEB1-FBEF0DE71B9A}">
      <dgm:prSet/>
      <dgm:spPr/>
      <dgm:t>
        <a:bodyPr rtlCol="0"/>
        <a:lstStyle/>
        <a:p>
          <a:pPr rtl="0"/>
          <a:endParaRPr lang="en-US"/>
        </a:p>
      </dgm:t>
    </dgm:pt>
    <dgm:pt modelId="{DF9FD532-8B13-446E-B6A3-59BDF574BCA8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模块设计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A79FA23-5F3F-4F7D-B4AC-A9C282166E18}" type="parTrans" cxnId="{D998B319-C072-4BF0-B5CB-2075DB30B691}">
      <dgm:prSet/>
      <dgm:spPr/>
      <dgm:t>
        <a:bodyPr rtlCol="0"/>
        <a:lstStyle/>
        <a:p>
          <a:pPr rtl="0"/>
          <a:endParaRPr lang="en-US"/>
        </a:p>
      </dgm:t>
    </dgm:pt>
    <dgm:pt modelId="{31B32A6E-6E91-4EAA-96F6-92A0035B120A}" type="sibTrans" cxnId="{D998B319-C072-4BF0-B5CB-2075DB30B691}">
      <dgm:prSet/>
      <dgm:spPr/>
      <dgm:t>
        <a:bodyPr rtlCol="0"/>
        <a:lstStyle/>
        <a:p>
          <a:pPr rtl="0"/>
          <a:endParaRPr lang="en-US"/>
        </a:p>
      </dgm:t>
    </dgm:pt>
    <dgm:pt modelId="{F5961DD5-682B-4D21-A827-30C64679BB5F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编码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5D73089-01C8-4BC0-90ED-CA9D1B8E3ADF}" type="parTrans" cxnId="{73708078-FDBA-43F4-96AB-FB14C4C2602F}">
      <dgm:prSet/>
      <dgm:spPr/>
      <dgm:t>
        <a:bodyPr rtlCol="0"/>
        <a:lstStyle/>
        <a:p>
          <a:pPr rtl="0"/>
          <a:endParaRPr lang="en-US"/>
        </a:p>
      </dgm:t>
    </dgm:pt>
    <dgm:pt modelId="{CA7ED3B0-10D1-4E2F-8BA0-8D58C22A94D0}" type="sibTrans" cxnId="{73708078-FDBA-43F4-96AB-FB14C4C2602F}">
      <dgm:prSet/>
      <dgm:spPr/>
      <dgm:t>
        <a:bodyPr rtlCol="0"/>
        <a:lstStyle/>
        <a:p>
          <a:pPr rtl="0"/>
          <a:endParaRPr lang="en-US"/>
        </a:p>
      </dgm:t>
    </dgm:pt>
    <dgm:pt modelId="{7752A859-2ADC-4A9A-97B6-5DDB394FB62F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</a:t>
          </a:r>
          <a:endParaRPr lang="zh-CN" altLang="en-US" dirty="0"/>
        </a:p>
      </dgm:t>
    </dgm:pt>
    <dgm:pt modelId="{FCD187B2-623F-4EB2-869F-A16790F1CF60}" type="parTrans" cxnId="{95273BB8-84DE-4A58-A5C8-A94A72C030AE}">
      <dgm:prSet/>
      <dgm:spPr/>
      <dgm:t>
        <a:bodyPr/>
        <a:lstStyle/>
        <a:p>
          <a:endParaRPr lang="zh-CN" altLang="en-US"/>
        </a:p>
      </dgm:t>
    </dgm:pt>
    <dgm:pt modelId="{76C6A446-2A97-4ECD-95D4-5AEA17045EDA}" type="sibTrans" cxnId="{95273BB8-84DE-4A58-A5C8-A94A72C030AE}">
      <dgm:prSet/>
      <dgm:spPr/>
      <dgm:t>
        <a:bodyPr/>
        <a:lstStyle/>
        <a:p>
          <a:endParaRPr lang="zh-CN" altLang="en-US"/>
        </a:p>
      </dgm:t>
    </dgm:pt>
    <dgm:pt modelId="{DFAB3B07-15C3-4E87-876D-566460D68D75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</a:t>
          </a:r>
          <a:endParaRPr lang="zh-CN" altLang="en-US" dirty="0"/>
        </a:p>
      </dgm:t>
    </dgm:pt>
    <dgm:pt modelId="{654503CA-04CE-4627-9806-F987467D60D5}" type="parTrans" cxnId="{DABA2F82-2EC0-47E3-BE27-70ADA4ECDF7E}">
      <dgm:prSet/>
      <dgm:spPr/>
      <dgm:t>
        <a:bodyPr/>
        <a:lstStyle/>
        <a:p>
          <a:endParaRPr lang="zh-CN" altLang="en-US"/>
        </a:p>
      </dgm:t>
    </dgm:pt>
    <dgm:pt modelId="{534A7298-E774-4BE2-BACF-0E210E44BCFE}" type="sibTrans" cxnId="{DABA2F82-2EC0-47E3-BE27-70ADA4ECDF7E}">
      <dgm:prSet/>
      <dgm:spPr/>
      <dgm:t>
        <a:bodyPr/>
        <a:lstStyle/>
        <a:p>
          <a:endParaRPr lang="zh-CN" altLang="en-US"/>
        </a:p>
      </dgm:t>
    </dgm:pt>
    <dgm:pt modelId="{85337C89-152A-4EB6-8079-0A20BC9E0B0A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运维</a:t>
          </a:r>
          <a:endParaRPr lang="zh-CN" altLang="en-US" dirty="0"/>
        </a:p>
      </dgm:t>
    </dgm:pt>
    <dgm:pt modelId="{52BC3ED9-B162-4E69-872A-67F6B41683AF}" type="parTrans" cxnId="{83D738C2-6DB8-4485-B970-32B1B4FD6899}">
      <dgm:prSet/>
      <dgm:spPr/>
      <dgm:t>
        <a:bodyPr/>
        <a:lstStyle/>
        <a:p>
          <a:endParaRPr lang="zh-CN" altLang="en-US"/>
        </a:p>
      </dgm:t>
    </dgm:pt>
    <dgm:pt modelId="{39E2C677-2377-4564-A25C-C90231DB99B1}" type="sibTrans" cxnId="{83D738C2-6DB8-4485-B970-32B1B4FD6899}">
      <dgm:prSet/>
      <dgm:spPr/>
      <dgm:t>
        <a:bodyPr/>
        <a:lstStyle/>
        <a:p>
          <a:endParaRPr lang="zh-CN" altLang="en-US"/>
        </a:p>
      </dgm:t>
    </dgm:pt>
    <dgm:pt modelId="{FAC8DA91-8FA5-4540-A329-E00ED3DDA709}" type="pres">
      <dgm:prSet presAssocID="{CADE50C9-6A62-45AC-AF42-A90DC46A320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8500C74-31EC-4303-83D9-7EC4872DAEA2}" type="pres">
      <dgm:prSet presAssocID="{5F712884-449D-4DB5-9953-28B7C76B95E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4029A6-3D43-484B-8306-65D15F56FB2A}" type="pres">
      <dgm:prSet presAssocID="{EB5FE175-6B6D-4195-A86F-6DFA96778160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E2357A1F-CA2D-454F-9406-8D46F7BB5EBF}" type="pres">
      <dgm:prSet presAssocID="{EB5FE175-6B6D-4195-A86F-6DFA96778160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5461DA5B-82F3-42DE-A8FD-6AC91A1E1620}" type="pres">
      <dgm:prSet presAssocID="{981C2CD8-7E8A-4682-8B5A-A510268B34A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1996D-078A-4B01-A88D-D2E4B3819659}" type="pres">
      <dgm:prSet presAssocID="{D7467A3A-2B78-4CDD-91C9-D96452997227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54C2ABDF-0CD6-47E2-96CA-F0A14E80C533}" type="pres">
      <dgm:prSet presAssocID="{D7467A3A-2B78-4CDD-91C9-D96452997227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B1FD38F0-F6CC-40E6-93BE-87105D71FA2F}" type="pres">
      <dgm:prSet presAssocID="{DC2DF88C-35A0-4E30-A3E4-E002DC34F52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2B443-95C0-4634-AD5A-D78FEE97E5CB}" type="pres">
      <dgm:prSet presAssocID="{4DFC88DE-E0F0-4976-9B83-58EADA7CE300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C70E963B-8485-4CF2-A7FD-723B7AD30906}" type="pres">
      <dgm:prSet presAssocID="{4DFC88DE-E0F0-4976-9B83-58EADA7CE300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CE2C6ADC-459B-4427-B0C0-45083EEE1D24}" type="pres">
      <dgm:prSet presAssocID="{F5961DD5-682B-4D21-A827-30C64679BB5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938B1-FD34-4C3C-BD88-EBC67FF0FE52}" type="pres">
      <dgm:prSet presAssocID="{CA7ED3B0-10D1-4E2F-8BA0-8D58C22A94D0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4D70371E-23E1-46AA-9E45-340C47115C1F}" type="pres">
      <dgm:prSet presAssocID="{CA7ED3B0-10D1-4E2F-8BA0-8D58C22A94D0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DA713289-5569-4CFA-A41F-7F9B32EE3AD9}" type="pres">
      <dgm:prSet presAssocID="{7752A859-2ADC-4A9A-97B6-5DDB394FB62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4C05D3-F1A7-4175-9D6C-FE7C461072DF}" type="pres">
      <dgm:prSet presAssocID="{76C6A446-2A97-4ECD-95D4-5AEA17045EDA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2FB13028-615C-48A2-BDBA-AF55C852071B}" type="pres">
      <dgm:prSet presAssocID="{76C6A446-2A97-4ECD-95D4-5AEA17045EDA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7CE44D36-5E75-47A3-A1A8-BC5C44B610D1}" type="pres">
      <dgm:prSet presAssocID="{DFAB3B07-15C3-4E87-876D-566460D68D7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527D9E-8418-4138-8491-71F0B8D7FBDA}" type="pres">
      <dgm:prSet presAssocID="{534A7298-E774-4BE2-BACF-0E210E44BCFE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227FC317-53D6-4D7E-A3F8-9C916C43BA83}" type="pres">
      <dgm:prSet presAssocID="{534A7298-E774-4BE2-BACF-0E210E44BCFE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CB9A8D6C-9BC8-47E7-A384-77E47898F2EC}" type="pres">
      <dgm:prSet presAssocID="{85337C89-152A-4EB6-8079-0A20BC9E0B0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3AC70A-3C0D-42EE-AE38-E085DAA2F9B7}" type="presOf" srcId="{4DFC88DE-E0F0-4976-9B83-58EADA7CE300}" destId="{D6B2B443-95C0-4634-AD5A-D78FEE97E5CB}" srcOrd="0" destOrd="0" presId="urn:microsoft.com/office/officeart/2005/8/layout/process1"/>
    <dgm:cxn modelId="{A2BD236C-F077-4B6D-ACCC-0A2ACDF05EC0}" type="presOf" srcId="{F5961DD5-682B-4D21-A827-30C64679BB5F}" destId="{CE2C6ADC-459B-4427-B0C0-45083EEE1D24}" srcOrd="0" destOrd="0" presId="urn:microsoft.com/office/officeart/2005/8/layout/process1"/>
    <dgm:cxn modelId="{AFC697A2-7707-4C45-82A4-FA1ABFF1119D}" type="presOf" srcId="{76C6A446-2A97-4ECD-95D4-5AEA17045EDA}" destId="{2FB13028-615C-48A2-BDBA-AF55C852071B}" srcOrd="1" destOrd="0" presId="urn:microsoft.com/office/officeart/2005/8/layout/process1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9240B5F7-5CA9-4BD1-AC91-8BABCD992EA8}" type="presOf" srcId="{CA7ED3B0-10D1-4E2F-8BA0-8D58C22A94D0}" destId="{630938B1-FD34-4C3C-BD88-EBC67FF0FE52}" srcOrd="0" destOrd="0" presId="urn:microsoft.com/office/officeart/2005/8/layout/process1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0425A0F2-E6FD-4C13-8CBA-344F7D37D53D}" type="presOf" srcId="{85337C89-152A-4EB6-8079-0A20BC9E0B0A}" destId="{CB9A8D6C-9BC8-47E7-A384-77E47898F2EC}" srcOrd="0" destOrd="0" presId="urn:microsoft.com/office/officeart/2005/8/layout/process1"/>
    <dgm:cxn modelId="{A8B55C2D-7F76-4961-B28A-634CE3869FAB}" type="presOf" srcId="{D7467A3A-2B78-4CDD-91C9-D96452997227}" destId="{CBB1996D-078A-4B01-A88D-D2E4B3819659}" srcOrd="0" destOrd="0" presId="urn:microsoft.com/office/officeart/2005/8/layout/process1"/>
    <dgm:cxn modelId="{DABA2F82-2EC0-47E3-BE27-70ADA4ECDF7E}" srcId="{CADE50C9-6A62-45AC-AF42-A90DC46A3209}" destId="{DFAB3B07-15C3-4E87-876D-566460D68D75}" srcOrd="5" destOrd="0" parTransId="{654503CA-04CE-4627-9806-F987467D60D5}" sibTransId="{534A7298-E774-4BE2-BACF-0E210E44BCFE}"/>
    <dgm:cxn modelId="{72BF7790-F429-47AB-B46C-490714FF4F28}" type="presOf" srcId="{4DFC88DE-E0F0-4976-9B83-58EADA7CE300}" destId="{C70E963B-8485-4CF2-A7FD-723B7AD30906}" srcOrd="1" destOrd="0" presId="urn:microsoft.com/office/officeart/2005/8/layout/process1"/>
    <dgm:cxn modelId="{19D67DDE-521F-4F81-B828-78ECE94655D2}" type="presOf" srcId="{D7467A3A-2B78-4CDD-91C9-D96452997227}" destId="{54C2ABDF-0CD6-47E2-96CA-F0A14E80C533}" srcOrd="1" destOrd="0" presId="urn:microsoft.com/office/officeart/2005/8/layout/process1"/>
    <dgm:cxn modelId="{B946E267-E6E8-4E81-9055-32DD9AEECB34}" type="presOf" srcId="{CF1FE966-0BB0-47ED-84B3-EC7AB055925F}" destId="{5461DA5B-82F3-42DE-A8FD-6AC91A1E1620}" srcOrd="0" destOrd="1" presId="urn:microsoft.com/office/officeart/2005/8/layout/process1"/>
    <dgm:cxn modelId="{5E2308EB-3B9F-4A1A-9D4B-D9BB360CA646}" type="presOf" srcId="{CADE50C9-6A62-45AC-AF42-A90DC46A3209}" destId="{FAC8DA91-8FA5-4540-A329-E00ED3DDA709}" srcOrd="0" destOrd="0" presId="urn:microsoft.com/office/officeart/2005/8/layout/process1"/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6C7EF8C2-1A6D-4C33-9630-7111FD4B392D}" type="presOf" srcId="{7752A859-2ADC-4A9A-97B6-5DDB394FB62F}" destId="{DA713289-5569-4CFA-A41F-7F9B32EE3AD9}" srcOrd="0" destOrd="0" presId="urn:microsoft.com/office/officeart/2005/8/layout/process1"/>
    <dgm:cxn modelId="{7063921B-E17A-4519-8C71-2C098BBFF81E}" type="presOf" srcId="{3C06DC45-D510-48CC-B9DC-C19564791119}" destId="{98500C74-31EC-4303-83D9-7EC4872DAEA2}" srcOrd="0" destOrd="1" presId="urn:microsoft.com/office/officeart/2005/8/layout/process1"/>
    <dgm:cxn modelId="{B4DD2ABF-1DCF-4569-9BEC-0D841CE19390}" type="presOf" srcId="{EB5FE175-6B6D-4195-A86F-6DFA96778160}" destId="{E2357A1F-CA2D-454F-9406-8D46F7BB5EBF}" srcOrd="1" destOrd="0" presId="urn:microsoft.com/office/officeart/2005/8/layout/process1"/>
    <dgm:cxn modelId="{8CB8D5F0-9800-42C7-9501-332F6C95F9C4}" type="presOf" srcId="{CA7ED3B0-10D1-4E2F-8BA0-8D58C22A94D0}" destId="{4D70371E-23E1-46AA-9E45-340C47115C1F}" srcOrd="1" destOrd="0" presId="urn:microsoft.com/office/officeart/2005/8/layout/process1"/>
    <dgm:cxn modelId="{D9BB1E0D-74D6-4B1C-82AA-070299C06EF2}" type="presOf" srcId="{5F712884-449D-4DB5-9953-28B7C76B95EA}" destId="{98500C74-31EC-4303-83D9-7EC4872DAEA2}" srcOrd="0" destOrd="0" presId="urn:microsoft.com/office/officeart/2005/8/layout/process1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A2321F61-5211-4E0F-B27F-AC0BB6F0CDAC}" type="presOf" srcId="{DF9FD532-8B13-446E-B6A3-59BDF574BCA8}" destId="{B1FD38F0-F6CC-40E6-93BE-87105D71FA2F}" srcOrd="0" destOrd="1" presId="urn:microsoft.com/office/officeart/2005/8/layout/process1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DAF99536-45AF-430B-8483-A766B1AC3BB3}" type="presOf" srcId="{DFAB3B07-15C3-4E87-876D-566460D68D75}" destId="{7CE44D36-5E75-47A3-A1A8-BC5C44B610D1}" srcOrd="0" destOrd="0" presId="urn:microsoft.com/office/officeart/2005/8/layout/process1"/>
    <dgm:cxn modelId="{EDFF6095-4914-4059-A347-47F9352AC2EA}" type="presOf" srcId="{981C2CD8-7E8A-4682-8B5A-A510268B34AC}" destId="{5461DA5B-82F3-42DE-A8FD-6AC91A1E1620}" srcOrd="0" destOrd="0" presId="urn:microsoft.com/office/officeart/2005/8/layout/process1"/>
    <dgm:cxn modelId="{AE23BD2B-6BFF-4BCE-AD59-A97EA3475D93}" type="presOf" srcId="{534A7298-E774-4BE2-BACF-0E210E44BCFE}" destId="{227FC317-53D6-4D7E-A3F8-9C916C43BA83}" srcOrd="1" destOrd="0" presId="urn:microsoft.com/office/officeart/2005/8/layout/process1"/>
    <dgm:cxn modelId="{95273BB8-84DE-4A58-A5C8-A94A72C030AE}" srcId="{CADE50C9-6A62-45AC-AF42-A90DC46A3209}" destId="{7752A859-2ADC-4A9A-97B6-5DDB394FB62F}" srcOrd="4" destOrd="0" parTransId="{FCD187B2-623F-4EB2-869F-A16790F1CF60}" sibTransId="{76C6A446-2A97-4ECD-95D4-5AEA17045EDA}"/>
    <dgm:cxn modelId="{E9DB7676-93D0-4E96-A0F6-6CDE5234CEA3}" type="presOf" srcId="{534A7298-E774-4BE2-BACF-0E210E44BCFE}" destId="{D5527D9E-8418-4138-8491-71F0B8D7FBDA}" srcOrd="0" destOrd="0" presId="urn:microsoft.com/office/officeart/2005/8/layout/process1"/>
    <dgm:cxn modelId="{83D738C2-6DB8-4485-B970-32B1B4FD6899}" srcId="{CADE50C9-6A62-45AC-AF42-A90DC46A3209}" destId="{85337C89-152A-4EB6-8079-0A20BC9E0B0A}" srcOrd="6" destOrd="0" parTransId="{52BC3ED9-B162-4E69-872A-67F6B41683AF}" sibTransId="{39E2C677-2377-4564-A25C-C90231DB99B1}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65E22F13-9F30-41CB-9830-05C2A80210D4}" type="presOf" srcId="{76C6A446-2A97-4ECD-95D4-5AEA17045EDA}" destId="{BB4C05D3-F1A7-4175-9D6C-FE7C461072DF}" srcOrd="0" destOrd="0" presId="urn:microsoft.com/office/officeart/2005/8/layout/process1"/>
    <dgm:cxn modelId="{33E46210-EBCC-49B0-BBD6-7262B7D65FB9}" type="presOf" srcId="{EB5FE175-6B6D-4195-A86F-6DFA96778160}" destId="{BC4029A6-3D43-484B-8306-65D15F56FB2A}" srcOrd="0" destOrd="0" presId="urn:microsoft.com/office/officeart/2005/8/layout/process1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5C6B29AF-16E9-4A98-9F67-F854379D9600}" type="presOf" srcId="{DC2DF88C-35A0-4E30-A3E4-E002DC34F521}" destId="{B1FD38F0-F6CC-40E6-93BE-87105D71FA2F}" srcOrd="0" destOrd="0" presId="urn:microsoft.com/office/officeart/2005/8/layout/process1"/>
    <dgm:cxn modelId="{0102739F-ADC1-4122-B641-5B2E90755553}" type="presParOf" srcId="{FAC8DA91-8FA5-4540-A329-E00ED3DDA709}" destId="{98500C74-31EC-4303-83D9-7EC4872DAEA2}" srcOrd="0" destOrd="0" presId="urn:microsoft.com/office/officeart/2005/8/layout/process1"/>
    <dgm:cxn modelId="{F318CC29-131E-4E71-BC18-CBFE06C84EAB}" type="presParOf" srcId="{FAC8DA91-8FA5-4540-A329-E00ED3DDA709}" destId="{BC4029A6-3D43-484B-8306-65D15F56FB2A}" srcOrd="1" destOrd="0" presId="urn:microsoft.com/office/officeart/2005/8/layout/process1"/>
    <dgm:cxn modelId="{51ACC644-46BC-460F-B85F-35D634033E8F}" type="presParOf" srcId="{BC4029A6-3D43-484B-8306-65D15F56FB2A}" destId="{E2357A1F-CA2D-454F-9406-8D46F7BB5EBF}" srcOrd="0" destOrd="0" presId="urn:microsoft.com/office/officeart/2005/8/layout/process1"/>
    <dgm:cxn modelId="{038AE715-8D01-470B-A0F1-7BE95C1EA75E}" type="presParOf" srcId="{FAC8DA91-8FA5-4540-A329-E00ED3DDA709}" destId="{5461DA5B-82F3-42DE-A8FD-6AC91A1E1620}" srcOrd="2" destOrd="0" presId="urn:microsoft.com/office/officeart/2005/8/layout/process1"/>
    <dgm:cxn modelId="{5C2575FF-3E6A-4930-8719-160CFFB360A9}" type="presParOf" srcId="{FAC8DA91-8FA5-4540-A329-E00ED3DDA709}" destId="{CBB1996D-078A-4B01-A88D-D2E4B3819659}" srcOrd="3" destOrd="0" presId="urn:microsoft.com/office/officeart/2005/8/layout/process1"/>
    <dgm:cxn modelId="{4B4629B2-F07F-4E7E-AAF2-DA587E5267E2}" type="presParOf" srcId="{CBB1996D-078A-4B01-A88D-D2E4B3819659}" destId="{54C2ABDF-0CD6-47E2-96CA-F0A14E80C533}" srcOrd="0" destOrd="0" presId="urn:microsoft.com/office/officeart/2005/8/layout/process1"/>
    <dgm:cxn modelId="{01BF4493-1DB5-438A-A09E-52C2A3D07491}" type="presParOf" srcId="{FAC8DA91-8FA5-4540-A329-E00ED3DDA709}" destId="{B1FD38F0-F6CC-40E6-93BE-87105D71FA2F}" srcOrd="4" destOrd="0" presId="urn:microsoft.com/office/officeart/2005/8/layout/process1"/>
    <dgm:cxn modelId="{77523DAC-DDB9-4548-9E74-B75D7A9EE7E3}" type="presParOf" srcId="{FAC8DA91-8FA5-4540-A329-E00ED3DDA709}" destId="{D6B2B443-95C0-4634-AD5A-D78FEE97E5CB}" srcOrd="5" destOrd="0" presId="urn:microsoft.com/office/officeart/2005/8/layout/process1"/>
    <dgm:cxn modelId="{2046705D-E425-443D-A955-A4D76A0DF10E}" type="presParOf" srcId="{D6B2B443-95C0-4634-AD5A-D78FEE97E5CB}" destId="{C70E963B-8485-4CF2-A7FD-723B7AD30906}" srcOrd="0" destOrd="0" presId="urn:microsoft.com/office/officeart/2005/8/layout/process1"/>
    <dgm:cxn modelId="{7FB06E7E-401A-47C6-A3D0-264747C42BCE}" type="presParOf" srcId="{FAC8DA91-8FA5-4540-A329-E00ED3DDA709}" destId="{CE2C6ADC-459B-4427-B0C0-45083EEE1D24}" srcOrd="6" destOrd="0" presId="urn:microsoft.com/office/officeart/2005/8/layout/process1"/>
    <dgm:cxn modelId="{942C0E9F-41D3-44AE-B5F9-9C8EFC8CAD37}" type="presParOf" srcId="{FAC8DA91-8FA5-4540-A329-E00ED3DDA709}" destId="{630938B1-FD34-4C3C-BD88-EBC67FF0FE52}" srcOrd="7" destOrd="0" presId="urn:microsoft.com/office/officeart/2005/8/layout/process1"/>
    <dgm:cxn modelId="{9F9E68BB-0E1E-4240-AF60-3D2EEB4461C9}" type="presParOf" srcId="{630938B1-FD34-4C3C-BD88-EBC67FF0FE52}" destId="{4D70371E-23E1-46AA-9E45-340C47115C1F}" srcOrd="0" destOrd="0" presId="urn:microsoft.com/office/officeart/2005/8/layout/process1"/>
    <dgm:cxn modelId="{5FF12C1F-4C07-43C1-9663-9BE7C8A0BC51}" type="presParOf" srcId="{FAC8DA91-8FA5-4540-A329-E00ED3DDA709}" destId="{DA713289-5569-4CFA-A41F-7F9B32EE3AD9}" srcOrd="8" destOrd="0" presId="urn:microsoft.com/office/officeart/2005/8/layout/process1"/>
    <dgm:cxn modelId="{23CCC510-F37C-4201-A663-48CF7C1C439E}" type="presParOf" srcId="{FAC8DA91-8FA5-4540-A329-E00ED3DDA709}" destId="{BB4C05D3-F1A7-4175-9D6C-FE7C461072DF}" srcOrd="9" destOrd="0" presId="urn:microsoft.com/office/officeart/2005/8/layout/process1"/>
    <dgm:cxn modelId="{1843F9CD-3BD1-4449-88F0-638D02AE1902}" type="presParOf" srcId="{BB4C05D3-F1A7-4175-9D6C-FE7C461072DF}" destId="{2FB13028-615C-48A2-BDBA-AF55C852071B}" srcOrd="0" destOrd="0" presId="urn:microsoft.com/office/officeart/2005/8/layout/process1"/>
    <dgm:cxn modelId="{51BD4D11-B076-4305-B916-0EADD29D74BE}" type="presParOf" srcId="{FAC8DA91-8FA5-4540-A329-E00ED3DDA709}" destId="{7CE44D36-5E75-47A3-A1A8-BC5C44B610D1}" srcOrd="10" destOrd="0" presId="urn:microsoft.com/office/officeart/2005/8/layout/process1"/>
    <dgm:cxn modelId="{20BE21B6-C3F1-4FA6-8FC8-A7A30C5957A9}" type="presParOf" srcId="{FAC8DA91-8FA5-4540-A329-E00ED3DDA709}" destId="{D5527D9E-8418-4138-8491-71F0B8D7FBDA}" srcOrd="11" destOrd="0" presId="urn:microsoft.com/office/officeart/2005/8/layout/process1"/>
    <dgm:cxn modelId="{FF9FDBD5-CD16-4323-B456-B64C8EB81EC6}" type="presParOf" srcId="{D5527D9E-8418-4138-8491-71F0B8D7FBDA}" destId="{227FC317-53D6-4D7E-A3F8-9C916C43BA83}" srcOrd="0" destOrd="0" presId="urn:microsoft.com/office/officeart/2005/8/layout/process1"/>
    <dgm:cxn modelId="{5BBBA579-A7BB-4AAD-999F-A64FECA5D372}" type="presParOf" srcId="{FAC8DA91-8FA5-4540-A329-E00ED3DDA709}" destId="{CB9A8D6C-9BC8-47E7-A384-77E47898F2EC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00C74-31EC-4303-83D9-7EC4872DAEA2}">
      <dsp:nvSpPr>
        <dsp:cNvPr id="0" name=""/>
        <dsp:cNvSpPr/>
      </dsp:nvSpPr>
      <dsp:spPr>
        <a:xfrm>
          <a:off x="3148" y="1562557"/>
          <a:ext cx="1192204" cy="1218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需求分析</a:t>
          </a:r>
          <a:endParaRPr lang="zh-cn" sz="18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解决什么问题？</a:t>
          </a:r>
          <a:endParaRPr lang="zh-cn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8066" y="1597475"/>
        <a:ext cx="1122368" cy="1148448"/>
      </dsp:txXfrm>
    </dsp:sp>
    <dsp:sp modelId="{BC4029A6-3D43-484B-8306-65D15F56FB2A}">
      <dsp:nvSpPr>
        <dsp:cNvPr id="0" name=""/>
        <dsp:cNvSpPr/>
      </dsp:nvSpPr>
      <dsp:spPr>
        <a:xfrm>
          <a:off x="1314573" y="2023866"/>
          <a:ext cx="252747" cy="2956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14573" y="2082999"/>
        <a:ext cx="176923" cy="177400"/>
      </dsp:txXfrm>
    </dsp:sp>
    <dsp:sp modelId="{5461DA5B-82F3-42DE-A8FD-6AC91A1E1620}">
      <dsp:nvSpPr>
        <dsp:cNvPr id="0" name=""/>
        <dsp:cNvSpPr/>
      </dsp:nvSpPr>
      <dsp:spPr>
        <a:xfrm>
          <a:off x="1672234" y="1562557"/>
          <a:ext cx="1192204" cy="1218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概要设计</a:t>
          </a:r>
          <a:endParaRPr lang="zh-cn" sz="18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模块划分</a:t>
          </a:r>
          <a:endParaRPr lang="zh-cn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707152" y="1597475"/>
        <a:ext cx="1122368" cy="1148448"/>
      </dsp:txXfrm>
    </dsp:sp>
    <dsp:sp modelId="{CBB1996D-078A-4B01-A88D-D2E4B3819659}">
      <dsp:nvSpPr>
        <dsp:cNvPr id="0" name=""/>
        <dsp:cNvSpPr/>
      </dsp:nvSpPr>
      <dsp:spPr>
        <a:xfrm>
          <a:off x="2983660" y="2023866"/>
          <a:ext cx="252747" cy="2956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983660" y="2082999"/>
        <a:ext cx="176923" cy="177400"/>
      </dsp:txXfrm>
    </dsp:sp>
    <dsp:sp modelId="{B1FD38F0-F6CC-40E6-93BE-87105D71FA2F}">
      <dsp:nvSpPr>
        <dsp:cNvPr id="0" name=""/>
        <dsp:cNvSpPr/>
      </dsp:nvSpPr>
      <dsp:spPr>
        <a:xfrm>
          <a:off x="3341321" y="1562557"/>
          <a:ext cx="1192204" cy="1218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详细设计</a:t>
          </a:r>
          <a:endParaRPr lang="zh-cn" sz="18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模块设计</a:t>
          </a:r>
          <a:endParaRPr lang="zh-cn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376239" y="1597475"/>
        <a:ext cx="1122368" cy="1148448"/>
      </dsp:txXfrm>
    </dsp:sp>
    <dsp:sp modelId="{D6B2B443-95C0-4634-AD5A-D78FEE97E5CB}">
      <dsp:nvSpPr>
        <dsp:cNvPr id="0" name=""/>
        <dsp:cNvSpPr/>
      </dsp:nvSpPr>
      <dsp:spPr>
        <a:xfrm>
          <a:off x="4652747" y="2023866"/>
          <a:ext cx="252747" cy="2956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652747" y="2082999"/>
        <a:ext cx="176923" cy="177400"/>
      </dsp:txXfrm>
    </dsp:sp>
    <dsp:sp modelId="{CE2C6ADC-459B-4427-B0C0-45083EEE1D24}">
      <dsp:nvSpPr>
        <dsp:cNvPr id="0" name=""/>
        <dsp:cNvSpPr/>
      </dsp:nvSpPr>
      <dsp:spPr>
        <a:xfrm>
          <a:off x="5010408" y="1562557"/>
          <a:ext cx="1192204" cy="1218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编码</a:t>
          </a:r>
          <a:endParaRPr lang="zh-cn" sz="18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045326" y="1597475"/>
        <a:ext cx="1122368" cy="1148448"/>
      </dsp:txXfrm>
    </dsp:sp>
    <dsp:sp modelId="{630938B1-FD34-4C3C-BD88-EBC67FF0FE52}">
      <dsp:nvSpPr>
        <dsp:cNvPr id="0" name=""/>
        <dsp:cNvSpPr/>
      </dsp:nvSpPr>
      <dsp:spPr>
        <a:xfrm>
          <a:off x="6321833" y="2023866"/>
          <a:ext cx="252747" cy="2956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321833" y="2082999"/>
        <a:ext cx="176923" cy="177400"/>
      </dsp:txXfrm>
    </dsp:sp>
    <dsp:sp modelId="{DA713289-5569-4CFA-A41F-7F9B32EE3AD9}">
      <dsp:nvSpPr>
        <dsp:cNvPr id="0" name=""/>
        <dsp:cNvSpPr/>
      </dsp:nvSpPr>
      <dsp:spPr>
        <a:xfrm>
          <a:off x="6679495" y="1562557"/>
          <a:ext cx="1192204" cy="1218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</a:t>
          </a:r>
          <a:endParaRPr lang="zh-CN" altLang="en-US" sz="1800" kern="1200" dirty="0"/>
        </a:p>
      </dsp:txBody>
      <dsp:txXfrm>
        <a:off x="6714413" y="1597475"/>
        <a:ext cx="1122368" cy="1148448"/>
      </dsp:txXfrm>
    </dsp:sp>
    <dsp:sp modelId="{BB4C05D3-F1A7-4175-9D6C-FE7C461072DF}">
      <dsp:nvSpPr>
        <dsp:cNvPr id="0" name=""/>
        <dsp:cNvSpPr/>
      </dsp:nvSpPr>
      <dsp:spPr>
        <a:xfrm>
          <a:off x="7990920" y="2023866"/>
          <a:ext cx="252747" cy="2956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7990920" y="2082999"/>
        <a:ext cx="176923" cy="177400"/>
      </dsp:txXfrm>
    </dsp:sp>
    <dsp:sp modelId="{7CE44D36-5E75-47A3-A1A8-BC5C44B610D1}">
      <dsp:nvSpPr>
        <dsp:cNvPr id="0" name=""/>
        <dsp:cNvSpPr/>
      </dsp:nvSpPr>
      <dsp:spPr>
        <a:xfrm>
          <a:off x="8348582" y="1562557"/>
          <a:ext cx="1192204" cy="1218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</a:t>
          </a:r>
          <a:endParaRPr lang="zh-CN" altLang="en-US" sz="1800" kern="1200" dirty="0"/>
        </a:p>
      </dsp:txBody>
      <dsp:txXfrm>
        <a:off x="8383500" y="1597475"/>
        <a:ext cx="1122368" cy="1148448"/>
      </dsp:txXfrm>
    </dsp:sp>
    <dsp:sp modelId="{D5527D9E-8418-4138-8491-71F0B8D7FBDA}">
      <dsp:nvSpPr>
        <dsp:cNvPr id="0" name=""/>
        <dsp:cNvSpPr/>
      </dsp:nvSpPr>
      <dsp:spPr>
        <a:xfrm>
          <a:off x="9660007" y="2023866"/>
          <a:ext cx="252747" cy="2956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9660007" y="2082999"/>
        <a:ext cx="176923" cy="177400"/>
      </dsp:txXfrm>
    </dsp:sp>
    <dsp:sp modelId="{CB9A8D6C-9BC8-47E7-A384-77E47898F2EC}">
      <dsp:nvSpPr>
        <dsp:cNvPr id="0" name=""/>
        <dsp:cNvSpPr/>
      </dsp:nvSpPr>
      <dsp:spPr>
        <a:xfrm>
          <a:off x="10017668" y="1562557"/>
          <a:ext cx="1192204" cy="1218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运维</a:t>
          </a:r>
          <a:endParaRPr lang="zh-CN" altLang="en-US" sz="1800" kern="1200" dirty="0"/>
        </a:p>
      </dsp:txBody>
      <dsp:txXfrm>
        <a:off x="10052586" y="1597475"/>
        <a:ext cx="1122368" cy="1148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CA0680-4C68-400E-9D99-25CCDC418FFD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2018-09-11</a:t>
            </a:fld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47690C-47BF-47A4-B05D-0432ABB87517}" type="datetime1">
              <a:rPr lang="zh-CN" altLang="en-US" smtClean="0"/>
              <a:pPr/>
              <a:t>2018-09-11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D81F1E7-4EFD-4BFF-B438-FCD52FD36B1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74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10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940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11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00290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12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831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19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4639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20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3170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dirty="0"/>
              <a:t>按 3 到 5 个要点汇总你的研究。</a:t>
            </a:r>
            <a:endParaRPr lang="en-US" dirty="0"/>
          </a:p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4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30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52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32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817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72</a:t>
            </a:r>
            <a:r>
              <a:rPr lang="zh-CN" altLang="en-US" dirty="0" smtClean="0"/>
              <a:t>学时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讲课</a:t>
            </a:r>
            <a:r>
              <a:rPr lang="en-US" altLang="zh-CN" dirty="0" smtClean="0"/>
              <a:t>:36 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:36 )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694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dirty="0"/>
              <a:t>按 3 到 5 个要点汇总你的研究。</a:t>
            </a:r>
            <a:endParaRPr lang="en-US" dirty="0"/>
          </a:p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6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105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/>
              <a:t>列出完成实验所采取的所有步骤。</a:t>
            </a:r>
          </a:p>
          <a:p>
            <a:pPr rtl="0"/>
            <a:r>
              <a:rPr lang="zh-cn"/>
              <a:t>请记住为步骤编号。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1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71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823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594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61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cxnSp>
        <p:nvCxnSpPr>
          <p:cNvPr id="8" name="直接连接符​​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dirty="0"/>
          </a:p>
        </p:txBody>
      </p:sp>
      <p:pic>
        <p:nvPicPr>
          <p:cNvPr id="9" name="图片 8" descr="试管特写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0FB01C-453B-4669-838C-6083CF54755C}" type="datetime1">
              <a:rPr lang="zh-CN" altLang="en-US" smtClean="0"/>
              <a:pPr/>
              <a:t>2018-09-11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4C9F40-B079-4B71-A627-7266DFEA7F0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DC05F9-0AC2-4D4C-9817-191EAFC449A8}" type="datetime1">
              <a:rPr lang="zh-CN" altLang="en-US" smtClean="0"/>
              <a:pPr/>
              <a:t>2018-09-11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B9980C-DD30-4AC3-853D-5A181F32B344}" type="datetime1">
              <a:rPr lang="zh-CN" altLang="en-US" smtClean="0"/>
              <a:pPr/>
              <a:t>2018-09-11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cxnSp>
        <p:nvCxnSpPr>
          <p:cNvPr id="8" name="直接连接符​​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7A0AF8-91F1-4FEF-8C8E-9AD204E42954}" type="datetime1">
              <a:rPr lang="zh-CN" altLang="en-US" smtClean="0"/>
              <a:pPr/>
              <a:t>2018-09-11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9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EF4ADF-2152-4F79-87D6-2F2FD14C928D}" type="datetime1">
              <a:rPr lang="zh-CN" altLang="en-US" smtClean="0"/>
              <a:pPr/>
              <a:t>2018-09-11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5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3136F2-6EEE-4B79-9693-35C44BD16280}" type="datetime1">
              <a:rPr lang="zh-CN" altLang="en-US" smtClean="0"/>
              <a:pPr/>
              <a:t>2018-09-11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5D1CD9-CF5A-48FB-91D8-7EF99BAC1C0C}" type="datetime1">
              <a:rPr lang="zh-CN" altLang="en-US" smtClean="0"/>
              <a:pPr/>
              <a:t>2018-09-11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4C9F40-B079-4B71-A627-7266DFEA7F0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8A97A38-4C3D-4314-84B0-10F2742CF5CE}" type="datetime1">
              <a:rPr lang="zh-CN" altLang="en-US" smtClean="0"/>
              <a:pPr/>
              <a:t>2018-09-11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itbucket.org/account/signup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 smtClean="0"/>
              <a:t>软件工程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蔡鹏</a:t>
            </a:r>
            <a:r>
              <a:rPr lang="zh-cn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数据科学与工程学院</a:t>
            </a:r>
            <a:r>
              <a:rPr lang="zh-cn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华东师范大学</a:t>
            </a:r>
            <a:endParaRPr lang="zh-cn" dirty="0">
              <a:solidFill>
                <a:schemeClr val="tx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测试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/>
            <a:endParaRPr lang="en-US" altLang="zh-CN" dirty="0" smtClean="0"/>
          </a:p>
          <a:p>
            <a:pPr rtl="0"/>
            <a:endParaRPr lang="en-US" altLang="zh-CN" dirty="0"/>
          </a:p>
          <a:p>
            <a:pPr rtl="0"/>
            <a:endParaRPr lang="en-US" altLang="zh-CN" dirty="0" smtClean="0"/>
          </a:p>
          <a:p>
            <a:pPr rtl="0"/>
            <a:endParaRPr 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19200" y="18669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测试只能证明程序有错误，而不能证明程序没有错误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——</a:t>
            </a:r>
            <a:r>
              <a:rPr lang="en-US" altLang="zh-CN" dirty="0" err="1"/>
              <a:t>Edsger</a:t>
            </a:r>
            <a:r>
              <a:rPr lang="en-US" altLang="zh-CN" dirty="0"/>
              <a:t> </a:t>
            </a:r>
            <a:r>
              <a:rPr lang="en-US" altLang="zh-CN" dirty="0" err="1"/>
              <a:t>W.Dijkstra</a:t>
            </a:r>
            <a:endParaRPr lang="en-US" altLang="zh-CN" dirty="0"/>
          </a:p>
          <a:p>
            <a:r>
              <a:rPr lang="zh-CN" altLang="en-US" dirty="0" smtClean="0"/>
              <a:t>单独测试自己的代码</a:t>
            </a:r>
            <a:r>
              <a:rPr lang="en-US" altLang="zh-CN" dirty="0" smtClean="0"/>
              <a:t>(</a:t>
            </a:r>
            <a:r>
              <a:rPr lang="zh-CN" altLang="en-US" dirty="0"/>
              <a:t>小</a:t>
            </a:r>
            <a:r>
              <a:rPr lang="zh-CN" altLang="en-US" dirty="0" smtClean="0"/>
              <a:t>范围测试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大部分人都对自己的代码很自信，单独</a:t>
            </a:r>
            <a:r>
              <a:rPr lang="zh-CN" altLang="en-US" dirty="0"/>
              <a:t>测试都没有问题</a:t>
            </a:r>
            <a:endParaRPr lang="en-US" altLang="zh-CN" dirty="0" smtClean="0"/>
          </a:p>
          <a:p>
            <a:r>
              <a:rPr lang="zh-CN" altLang="en-US" dirty="0" smtClean="0"/>
              <a:t>联合测试多个人的代码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经常暴露单独测试无法发现的问题。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难点：如何保证覆盖所有可能的执行路径。</a:t>
            </a:r>
            <a:endParaRPr lang="en-US" altLang="zh-CN" dirty="0" smtClean="0"/>
          </a:p>
          <a:p>
            <a:r>
              <a:rPr lang="zh-CN" altLang="en-US" dirty="0" smtClean="0"/>
              <a:t>什么时候测试结束？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Bug</a:t>
            </a:r>
            <a:r>
              <a:rPr lang="zh-CN" altLang="en-US" dirty="0" smtClean="0"/>
              <a:t>出现的概率低于一定阈值。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179" y="1440860"/>
            <a:ext cx="26289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部署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/>
            <a:r>
              <a:rPr lang="zh-CN" altLang="en-US" dirty="0" smtClean="0"/>
              <a:t>部署前期准备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部署指南</a:t>
            </a:r>
            <a:endParaRPr lang="en-US" altLang="zh-CN" dirty="0"/>
          </a:p>
          <a:p>
            <a:pPr lvl="2"/>
            <a:r>
              <a:rPr lang="zh-CN" altLang="en-US" dirty="0"/>
              <a:t>用户</a:t>
            </a:r>
            <a:r>
              <a:rPr lang="zh-CN" altLang="en-US" dirty="0" smtClean="0"/>
              <a:t>操作指南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与老系统的关系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初始数据来自老系统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替换老系统的某个组成部分，比如替换数据库</a:t>
            </a:r>
            <a:endParaRPr lang="en-US" altLang="zh-CN" dirty="0" smtClean="0"/>
          </a:p>
          <a:p>
            <a:pPr rtl="0"/>
            <a:endParaRPr lang="en-US" altLang="zh-CN" dirty="0"/>
          </a:p>
          <a:p>
            <a:pPr rtl="0"/>
            <a:endParaRPr lang="en-US" altLang="zh-CN" dirty="0" smtClean="0"/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9420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运维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/>
            <a:endParaRPr lang="en-US" altLang="zh-CN" dirty="0" smtClean="0"/>
          </a:p>
          <a:p>
            <a:pPr rtl="0"/>
            <a:endParaRPr lang="en-US" altLang="zh-CN" dirty="0"/>
          </a:p>
          <a:p>
            <a:pPr rtl="0"/>
            <a:endParaRPr lang="en-US" altLang="zh-CN" dirty="0" smtClean="0"/>
          </a:p>
          <a:p>
            <a:pPr rtl="0"/>
            <a:endParaRPr 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19200" y="18669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运维工具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基于运维需求，开发相应的工具，比如，系统关键数据备份</a:t>
            </a:r>
            <a:r>
              <a:rPr lang="en-US" altLang="zh-CN" dirty="0" smtClean="0"/>
              <a:t>/</a:t>
            </a:r>
            <a:r>
              <a:rPr lang="zh-CN" altLang="en-US" dirty="0" smtClean="0"/>
              <a:t>恢复，实时健康监控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生产环境的问题分析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发现异常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保护现场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日志分析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描述</a:t>
            </a:r>
            <a:r>
              <a:rPr lang="en-US" altLang="zh-CN" dirty="0" smtClean="0">
                <a:sym typeface="Wingdings" panose="05000000000000000000" pitchFamily="2" charset="2"/>
              </a:rPr>
              <a:t>Bug</a:t>
            </a:r>
            <a:r>
              <a:rPr lang="zh-CN" altLang="en-US" dirty="0" smtClean="0">
                <a:sym typeface="Wingdings" panose="05000000000000000000" pitchFamily="2" charset="2"/>
              </a:rPr>
              <a:t>开发人员定位与解决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9231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需求分析文档</a:t>
            </a:r>
            <a:endParaRPr lang="en-US" altLang="zh-CN" dirty="0" smtClean="0"/>
          </a:p>
          <a:p>
            <a:r>
              <a:rPr lang="zh-CN" altLang="en-US" dirty="0" smtClean="0"/>
              <a:t>概要</a:t>
            </a:r>
            <a:r>
              <a:rPr lang="en-US" altLang="zh-CN" dirty="0" smtClean="0"/>
              <a:t>/</a:t>
            </a:r>
            <a:r>
              <a:rPr lang="zh-CN" altLang="en-US" dirty="0" smtClean="0"/>
              <a:t>详细设计文档</a:t>
            </a:r>
            <a:endParaRPr lang="en-US" altLang="zh-CN" dirty="0" smtClean="0"/>
          </a:p>
          <a:p>
            <a:r>
              <a:rPr lang="zh-CN" altLang="en-US" dirty="0" smtClean="0"/>
              <a:t>项目计划</a:t>
            </a:r>
            <a:endParaRPr lang="en-US" altLang="zh-CN" dirty="0"/>
          </a:p>
          <a:p>
            <a:r>
              <a:rPr lang="zh-CN" altLang="en-US" dirty="0" smtClean="0"/>
              <a:t>测试计划</a:t>
            </a:r>
            <a:endParaRPr lang="en-US" altLang="zh-CN" dirty="0" smtClean="0"/>
          </a:p>
          <a:p>
            <a:r>
              <a:rPr lang="zh-CN" altLang="en-US" dirty="0"/>
              <a:t>会议纪要</a:t>
            </a:r>
            <a:endParaRPr lang="en-US" altLang="zh-CN" dirty="0"/>
          </a:p>
          <a:p>
            <a:r>
              <a:rPr lang="zh-CN" altLang="en-US" dirty="0"/>
              <a:t>电子邮件</a:t>
            </a:r>
            <a:endParaRPr lang="en-US" altLang="zh-CN" dirty="0"/>
          </a:p>
          <a:p>
            <a:r>
              <a:rPr lang="zh-CN" altLang="en-US" dirty="0" smtClean="0"/>
              <a:t>用户手册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25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软件项目管理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项目经理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客户沟通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方案设计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进度跟踪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人员，硬件，资源等协调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164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软件项目管理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PERT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en-US" altLang="zh-CN" dirty="0"/>
              <a:t>PERT(</a:t>
            </a:r>
            <a:r>
              <a:rPr lang="zh-CN" altLang="en-US" dirty="0"/>
              <a:t>项目评估与评审技术，</a:t>
            </a:r>
            <a:r>
              <a:rPr lang="en-US" altLang="zh-CN" dirty="0"/>
              <a:t>Project Evaluation and Review Technique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来源于上世纪</a:t>
            </a:r>
            <a:r>
              <a:rPr lang="en-US" altLang="zh-CN" dirty="0" smtClean="0"/>
              <a:t>50</a:t>
            </a:r>
            <a:r>
              <a:rPr lang="zh-CN" altLang="en-US" dirty="0" smtClean="0"/>
              <a:t>年代，用于管理美国海军</a:t>
            </a:r>
            <a:r>
              <a:rPr lang="zh-CN" altLang="en-US" dirty="0"/>
              <a:t>计划和</a:t>
            </a:r>
            <a:r>
              <a:rPr lang="zh-CN" altLang="en-US" dirty="0" smtClean="0"/>
              <a:t>控制武器开发</a:t>
            </a:r>
            <a:r>
              <a:rPr lang="zh-CN" altLang="en-US" dirty="0"/>
              <a:t>项目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一种图形化的网络模型，描述一个项目中任务之间的关系。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83" y="3811036"/>
            <a:ext cx="5818142" cy="28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8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软件项目管理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甘特图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Henry </a:t>
            </a:r>
            <a:r>
              <a:rPr lang="en-US" altLang="zh-CN" dirty="0" err="1"/>
              <a:t>L.Gantt</a:t>
            </a:r>
            <a:r>
              <a:rPr lang="zh-CN" altLang="en-US" dirty="0"/>
              <a:t>在</a:t>
            </a:r>
            <a:r>
              <a:rPr lang="en-US" altLang="zh-CN" dirty="0"/>
              <a:t>1917</a:t>
            </a:r>
            <a:r>
              <a:rPr lang="zh-CN" altLang="en-US" dirty="0"/>
              <a:t>年</a:t>
            </a:r>
            <a:r>
              <a:rPr lang="zh-CN" altLang="en-US" dirty="0" smtClean="0"/>
              <a:t>提出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</a:t>
            </a:r>
            <a:r>
              <a:rPr lang="zh-CN" altLang="en-US" dirty="0"/>
              <a:t>调度和进展评估工具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种简单的水平条形图，它以一个日历为基准描述项目任务。每个条形表示一个命名的项目任务，任务名称垂直地列在左边的列中，水平轴是日历时间线。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77" y="4246925"/>
            <a:ext cx="80105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软件项目管理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开发任务的时间估算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难以准确估计任务时间。</a:t>
            </a:r>
            <a:endParaRPr lang="en-US" altLang="zh-CN" dirty="0" smtClean="0"/>
          </a:p>
          <a:p>
            <a:r>
              <a:rPr lang="zh-CN" altLang="en-US" dirty="0" smtClean="0"/>
              <a:t>改进措施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借鉴过去的经验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任务拆解到可估算的粒度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充分考虑以外情况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任务进度跟踪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被延期的任务，通过增加人手是否可以加快任务进度？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49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软件项目管理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风险管理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识别项目中的不确定性因素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人员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安全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应对措施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9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C++</a:t>
            </a:r>
            <a:r>
              <a:rPr lang="zh-CN" altLang="en-US" dirty="0" smtClean="0"/>
              <a:t>代码规范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zh-CN" altLang="en-US" dirty="0" smtClean="0"/>
              <a:t>为什么需要代码规范</a:t>
            </a:r>
            <a:endParaRPr lang="en-US" altLang="zh-CN" dirty="0" smtClean="0"/>
          </a:p>
          <a:p>
            <a:pPr lvl="1"/>
            <a:r>
              <a:rPr lang="zh-CN" altLang="en-US" dirty="0"/>
              <a:t>代码</a:t>
            </a:r>
            <a:r>
              <a:rPr lang="zh-CN" altLang="en-US" dirty="0" smtClean="0"/>
              <a:t>的可读性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减少沟通成本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项目维护成本</a:t>
            </a:r>
            <a:endParaRPr lang="en-US" altLang="zh-CN" dirty="0"/>
          </a:p>
          <a:p>
            <a:pPr lvl="1"/>
            <a:r>
              <a:rPr lang="zh-CN" altLang="en-US" dirty="0" smtClean="0"/>
              <a:t>提高代码质量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变量没有初始化导致程序运行随机出现</a:t>
            </a:r>
            <a:r>
              <a:rPr lang="en-US" altLang="zh-CN" dirty="0" smtClean="0"/>
              <a:t>BUG</a:t>
            </a:r>
          </a:p>
          <a:p>
            <a:pPr lvl="2"/>
            <a:r>
              <a:rPr lang="en-US" altLang="zh-CN" dirty="0" smtClean="0"/>
              <a:t>If (1 ==x) then ….</a:t>
            </a:r>
          </a:p>
          <a:p>
            <a:pPr lvl="2"/>
            <a:r>
              <a:rPr lang="zh-CN" altLang="en-US" dirty="0" smtClean="0"/>
              <a:t>内存释放后，指针置零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……</a:t>
            </a:r>
            <a:endParaRPr lang="en-US" altLang="zh-CN" dirty="0"/>
          </a:p>
          <a:p>
            <a:pPr lvl="1"/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http</a:t>
            </a:r>
            <a:r>
              <a:rPr lang="en-US" altLang="zh-CN" dirty="0"/>
              <a:t>://goodmath.scientopia.org/2011/07/14/stuff-everyone-should-do-part-2-coding-standards/</a:t>
            </a:r>
            <a:endParaRPr lang="en-US" altLang="zh-CN" dirty="0" smtClean="0"/>
          </a:p>
          <a:p>
            <a:pPr lvl="1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989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课程总体安排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目标：掌握</a:t>
            </a:r>
            <a:r>
              <a:rPr lang="zh-CN" altLang="en-US" dirty="0"/>
              <a:t>现代软件开发流程与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r>
              <a:rPr lang="en-US" altLang="zh-CN" dirty="0"/>
              <a:t>72</a:t>
            </a:r>
            <a:r>
              <a:rPr lang="zh-CN" altLang="en-US" dirty="0"/>
              <a:t>学时</a:t>
            </a:r>
            <a:r>
              <a:rPr lang="en-US" altLang="zh-CN" dirty="0"/>
              <a:t>(</a:t>
            </a:r>
            <a:r>
              <a:rPr lang="zh-CN" altLang="en-US" dirty="0"/>
              <a:t>讲课</a:t>
            </a:r>
            <a:r>
              <a:rPr lang="en-US" altLang="zh-CN" dirty="0"/>
              <a:t>:36 </a:t>
            </a:r>
            <a:r>
              <a:rPr lang="zh-CN" altLang="en-US" dirty="0"/>
              <a:t>实验</a:t>
            </a:r>
            <a:r>
              <a:rPr lang="en-US" altLang="zh-CN" dirty="0"/>
              <a:t>:36 ) </a:t>
            </a:r>
            <a:endParaRPr lang="zh-CN" altLang="en-US" dirty="0"/>
          </a:p>
          <a:p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代码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C/C++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zh-CN" altLang="en-US" dirty="0"/>
              <a:t>基于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的版本管理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</a:t>
            </a:r>
            <a:r>
              <a:rPr lang="zh-CN" altLang="en-US" dirty="0"/>
              <a:t>面向对象设计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</a:t>
            </a:r>
            <a:r>
              <a:rPr lang="zh-CN" altLang="en-US" dirty="0"/>
              <a:t>架构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主流</a:t>
            </a:r>
            <a:r>
              <a:rPr lang="zh-CN" altLang="en-US" dirty="0"/>
              <a:t>开发模式</a:t>
            </a:r>
            <a:r>
              <a:rPr lang="en-US" altLang="zh-CN" dirty="0"/>
              <a:t>(</a:t>
            </a:r>
            <a:r>
              <a:rPr lang="zh-CN" altLang="en-US" dirty="0"/>
              <a:t>敏捷</a:t>
            </a:r>
            <a:r>
              <a:rPr lang="en-US" altLang="zh-CN" dirty="0"/>
              <a:t>/DevOps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人员</a:t>
            </a:r>
            <a:r>
              <a:rPr lang="zh-CN" altLang="en-US" dirty="0"/>
              <a:t>与项目管理。</a:t>
            </a:r>
          </a:p>
        </p:txBody>
      </p:sp>
    </p:spTree>
    <p:extLst>
      <p:ext uri="{BB962C8B-B14F-4D97-AF65-F5344CB8AC3E}">
        <p14:creationId xmlns:p14="http://schemas.microsoft.com/office/powerpoint/2010/main" val="403652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C++</a:t>
            </a:r>
            <a:r>
              <a:rPr lang="zh-CN" altLang="en-US" dirty="0" smtClean="0"/>
              <a:t>代码规范</a:t>
            </a:r>
            <a:r>
              <a:rPr lang="en-US" altLang="zh-CN" dirty="0" smtClean="0"/>
              <a:t>(cont.)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反对的声音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规范约束了代码编写效率</a:t>
            </a:r>
            <a:endParaRPr lang="en-US" altLang="zh-CN" dirty="0" smtClean="0"/>
          </a:p>
          <a:p>
            <a:pPr lvl="1"/>
            <a:r>
              <a:rPr lang="zh-CN" altLang="en-US" dirty="0"/>
              <a:t>认为</a:t>
            </a:r>
            <a:r>
              <a:rPr lang="zh-CN" altLang="en-US" dirty="0" smtClean="0"/>
              <a:t>某些规范不合理</a:t>
            </a:r>
            <a:endParaRPr lang="en-US" altLang="zh-CN" dirty="0"/>
          </a:p>
          <a:p>
            <a:r>
              <a:rPr lang="zh-CN" altLang="en-US" dirty="0"/>
              <a:t>争论</a:t>
            </a:r>
            <a:endParaRPr lang="en-US" altLang="zh-CN" dirty="0" smtClean="0"/>
          </a:p>
          <a:p>
            <a:pPr lvl="2"/>
            <a:r>
              <a:rPr lang="zh-CN" altLang="en-US" dirty="0"/>
              <a:t>缩进是</a:t>
            </a:r>
            <a:r>
              <a:rPr lang="en-US" altLang="zh-CN" dirty="0"/>
              <a:t>4</a:t>
            </a:r>
            <a:r>
              <a:rPr lang="zh-CN" altLang="en-US" dirty="0"/>
              <a:t>个空格还是</a:t>
            </a:r>
            <a:r>
              <a:rPr lang="en-US" altLang="zh-CN" dirty="0"/>
              <a:t>2</a:t>
            </a:r>
            <a:r>
              <a:rPr lang="zh-CN" altLang="en-US" dirty="0"/>
              <a:t>个空格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</a:t>
            </a:r>
            <a:r>
              <a:rPr lang="zh-CN" altLang="en-US" dirty="0"/>
              <a:t>体左边花括号应该在行尾还是在行首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注释</a:t>
            </a:r>
            <a:r>
              <a:rPr lang="zh-CN" altLang="en-US" dirty="0"/>
              <a:t>应该用“</a:t>
            </a:r>
            <a:r>
              <a:rPr lang="en-US" altLang="zh-CN" dirty="0"/>
              <a:t>/**/”</a:t>
            </a:r>
            <a:r>
              <a:rPr lang="zh-CN" altLang="en-US" dirty="0"/>
              <a:t>还是用“</a:t>
            </a:r>
            <a:r>
              <a:rPr lang="en-US" altLang="zh-CN" dirty="0" smtClean="0"/>
              <a:t>//”</a:t>
            </a:r>
          </a:p>
          <a:p>
            <a:pPr lvl="2"/>
            <a:r>
              <a:rPr lang="en-US" altLang="zh-CN" dirty="0" smtClean="0"/>
              <a:t>….</a:t>
            </a:r>
          </a:p>
          <a:p>
            <a:pPr lvl="1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1834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上机习题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工具函数：</a:t>
            </a:r>
          </a:p>
          <a:p>
            <a:pPr lvl="1"/>
            <a:r>
              <a:rPr lang="zh-CN" altLang="en-US" dirty="0"/>
              <a:t>字符串转换为</a:t>
            </a:r>
            <a:r>
              <a:rPr lang="en-US" altLang="zh-CN" dirty="0" smtClean="0"/>
              <a:t>INT32</a:t>
            </a:r>
            <a:endParaRPr lang="en-US" altLang="zh-CN" dirty="0"/>
          </a:p>
          <a:p>
            <a:pPr lvl="1"/>
            <a:r>
              <a:rPr lang="zh-CN" altLang="en-US" dirty="0"/>
              <a:t>字符串转换为</a:t>
            </a:r>
            <a:r>
              <a:rPr lang="en-US" altLang="zh-CN" dirty="0"/>
              <a:t>DOUBLE</a:t>
            </a:r>
          </a:p>
          <a:p>
            <a:r>
              <a:rPr lang="zh-CN" altLang="en-US" dirty="0"/>
              <a:t>要求：</a:t>
            </a:r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代码满足规范</a:t>
            </a:r>
          </a:p>
          <a:p>
            <a:pPr lvl="1"/>
            <a:r>
              <a:rPr lang="en-US" altLang="zh-CN" dirty="0"/>
              <a:t>(2)</a:t>
            </a:r>
            <a:r>
              <a:rPr lang="zh-CN" altLang="en-US" dirty="0"/>
              <a:t>小组内部互相</a:t>
            </a:r>
            <a:r>
              <a:rPr lang="en-US" altLang="zh-CN" dirty="0" smtClean="0"/>
              <a:t>review </a:t>
            </a:r>
            <a:r>
              <a:rPr lang="zh-CN" altLang="en-US" dirty="0" smtClean="0"/>
              <a:t>代码</a:t>
            </a:r>
            <a:r>
              <a:rPr lang="zh-CN" altLang="en-US" dirty="0"/>
              <a:t>，找出哪些代码</a:t>
            </a:r>
            <a:r>
              <a:rPr lang="zh-CN" altLang="en-US" dirty="0" smtClean="0"/>
              <a:t>违反</a:t>
            </a:r>
            <a:r>
              <a:rPr lang="zh-CN" altLang="en-US" dirty="0"/>
              <a:t>规范。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3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代码规范评审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https://bitbucket.org/account/signup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注册账号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74" y="2850260"/>
            <a:ext cx="8099427" cy="38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1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r>
              <a:rPr lang="en-US" altLang="zh-CN" dirty="0"/>
              <a:t>——</a:t>
            </a:r>
            <a:r>
              <a:rPr lang="zh-CN" altLang="en-US" dirty="0"/>
              <a:t>代码规范评审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65" y="2274181"/>
            <a:ext cx="8034473" cy="42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r>
              <a:rPr lang="en-US" altLang="zh-CN" dirty="0"/>
              <a:t>——</a:t>
            </a:r>
            <a:r>
              <a:rPr lang="zh-CN" altLang="en-US" dirty="0"/>
              <a:t>代码规范评审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27" y="2724150"/>
            <a:ext cx="65722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4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r>
              <a:rPr lang="en-US" altLang="zh-CN" dirty="0"/>
              <a:t>——</a:t>
            </a:r>
            <a:r>
              <a:rPr lang="zh-CN" altLang="en-US" dirty="0"/>
              <a:t>代码规范评审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3" y="2007962"/>
            <a:ext cx="71151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r>
              <a:rPr lang="en-US" altLang="zh-CN" dirty="0"/>
              <a:t>——</a:t>
            </a:r>
            <a:r>
              <a:rPr lang="zh-CN" altLang="en-US" dirty="0"/>
              <a:t>代码规范评审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779" y="2564809"/>
            <a:ext cx="80676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9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r>
              <a:rPr lang="en-US" altLang="zh-CN" dirty="0"/>
              <a:t>——</a:t>
            </a:r>
            <a:r>
              <a:rPr lang="zh-CN" altLang="en-US" dirty="0"/>
              <a:t>代码规范评审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点击对应的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，展示此次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的详细内容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05" y="2435829"/>
            <a:ext cx="7454809" cy="42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4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r>
              <a:rPr lang="en-US" altLang="zh-CN" dirty="0"/>
              <a:t>——</a:t>
            </a:r>
            <a:r>
              <a:rPr lang="zh-CN" altLang="en-US" dirty="0"/>
              <a:t>代码规范评审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3" y="1714500"/>
            <a:ext cx="11438758" cy="47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r>
              <a:rPr lang="en-US" altLang="zh-CN" dirty="0"/>
              <a:t>——</a:t>
            </a:r>
            <a:r>
              <a:rPr lang="zh-CN" altLang="en-US" dirty="0"/>
              <a:t>代码规范评审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在违法代码规范的地方，书写评语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32" y="2390866"/>
            <a:ext cx="6126047" cy="421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4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课程内容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软件工程概述</a:t>
            </a:r>
            <a:endParaRPr lang="zh-cn" dirty="0"/>
          </a:p>
          <a:p>
            <a:pPr rtl="0"/>
            <a:r>
              <a:rPr lang="zh-CN" altLang="en-US" dirty="0" smtClean="0"/>
              <a:t>代码规范</a:t>
            </a:r>
            <a:endParaRPr lang="en-US" altLang="zh-CN" dirty="0" smtClean="0"/>
          </a:p>
          <a:p>
            <a:pPr rtl="0"/>
            <a:r>
              <a:rPr lang="zh-CN" altLang="en-US" dirty="0" smtClean="0"/>
              <a:t>课堂上机内容</a:t>
            </a:r>
            <a:endParaRPr lang="en-US" altLang="zh-CN" dirty="0" smtClean="0"/>
          </a:p>
          <a:p>
            <a:pPr rtl="0"/>
            <a:r>
              <a:rPr lang="zh-CN" altLang="en-US" dirty="0" smtClean="0"/>
              <a:t>课程项目说明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666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课程项目说明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zh-CN" altLang="en-US" dirty="0"/>
              <a:t>内存的</a:t>
            </a:r>
            <a:r>
              <a:rPr lang="en-US" altLang="zh-CN" dirty="0"/>
              <a:t>Key-Value</a:t>
            </a:r>
            <a:r>
              <a:rPr lang="zh-CN" altLang="en-US" dirty="0"/>
              <a:t>存储系统</a:t>
            </a:r>
          </a:p>
          <a:p>
            <a:pPr lvl="1"/>
            <a:r>
              <a:rPr lang="zh-CN" altLang="en-US" dirty="0"/>
              <a:t>存储了一组记录</a:t>
            </a:r>
          </a:p>
          <a:p>
            <a:pPr lvl="1"/>
            <a:r>
              <a:rPr lang="zh-CN" altLang="en-US" dirty="0"/>
              <a:t>每个记录包括两部分：</a:t>
            </a:r>
            <a:r>
              <a:rPr lang="en-US" altLang="zh-CN" dirty="0"/>
              <a:t>key</a:t>
            </a:r>
            <a:r>
              <a:rPr lang="zh-CN" altLang="en-US" dirty="0"/>
              <a:t>，</a:t>
            </a:r>
            <a:r>
              <a:rPr lang="en-US" altLang="zh-CN" dirty="0"/>
              <a:t>value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key</a:t>
            </a:r>
            <a:r>
              <a:rPr lang="zh-CN" altLang="en-US" dirty="0"/>
              <a:t>，查询，更新，删除记录</a:t>
            </a:r>
          </a:p>
          <a:p>
            <a:r>
              <a:rPr lang="zh-CN" altLang="en-US" dirty="0"/>
              <a:t>和</a:t>
            </a:r>
            <a:r>
              <a:rPr lang="zh-CN" altLang="en-US" dirty="0" smtClean="0"/>
              <a:t>关系数据库区别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无需预先定义</a:t>
            </a:r>
            <a:r>
              <a:rPr lang="en-US" altLang="zh-CN" dirty="0" smtClean="0"/>
              <a:t>scheme</a:t>
            </a:r>
            <a:endParaRPr lang="zh-CN" altLang="en-US" dirty="0"/>
          </a:p>
          <a:p>
            <a:pPr lvl="1"/>
            <a:r>
              <a:rPr lang="zh-CN" altLang="en-US" dirty="0" smtClean="0"/>
              <a:t>课后</a:t>
            </a:r>
            <a:r>
              <a:rPr lang="zh-CN" altLang="en-US" dirty="0"/>
              <a:t>阅读</a:t>
            </a:r>
          </a:p>
          <a:p>
            <a:pPr lvl="2"/>
            <a:r>
              <a:rPr lang="en-US" altLang="zh-CN" dirty="0"/>
              <a:t>https://en.wikipedia.org/wiki/Key-value_database</a:t>
            </a:r>
          </a:p>
          <a:p>
            <a:pPr lvl="1"/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301" y="1714500"/>
            <a:ext cx="28003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3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48" y="1470659"/>
            <a:ext cx="8386354" cy="526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4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课程项目说明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zh-CN" altLang="en-US" dirty="0" smtClean="0"/>
              <a:t>分组 </a:t>
            </a:r>
            <a:r>
              <a:rPr lang="en-US" altLang="zh-CN" dirty="0" smtClean="0"/>
              <a:t>(3</a:t>
            </a:r>
            <a:r>
              <a:rPr lang="zh-CN" altLang="en-US" dirty="0" smtClean="0"/>
              <a:t>人一组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基本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/>
              <a:t>Hash </a:t>
            </a:r>
            <a:r>
              <a:rPr lang="zh-CN" altLang="en-US" dirty="0"/>
              <a:t>实现，支持持久化；支持</a:t>
            </a:r>
            <a:r>
              <a:rPr lang="en-US" altLang="zh-CN" dirty="0"/>
              <a:t>CRUD </a:t>
            </a:r>
            <a:r>
              <a:rPr lang="zh-CN" altLang="en-US" dirty="0"/>
              <a:t>操作，以及多种数据类型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本周任务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熟悉背景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什么是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完成需求分析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系统的功能需求</a:t>
            </a:r>
            <a:r>
              <a:rPr lang="zh-CN" altLang="en-US" dirty="0"/>
              <a:t>，性能需求，可靠性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对外接口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项目命名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4167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 smtClean="0"/>
              <a:t>概述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zh-CN" altLang="en-US" dirty="0" smtClean="0"/>
              <a:t>软件工程是什么？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通过“工程化“的方法进行软件开发</a:t>
            </a:r>
            <a:endParaRPr lang="en-US" altLang="zh-CN" dirty="0" smtClean="0"/>
          </a:p>
          <a:p>
            <a:pPr lvl="1"/>
            <a:r>
              <a:rPr lang="en-US" altLang="zh-CN" dirty="0"/>
              <a:t>https://en.wikipedia.org/wiki/Software_engineering</a:t>
            </a:r>
            <a:endParaRPr lang="en-US" altLang="zh-CN" dirty="0" smtClean="0"/>
          </a:p>
          <a:p>
            <a:r>
              <a:rPr lang="zh-CN" altLang="en-US" dirty="0" smtClean="0"/>
              <a:t>为什么</a:t>
            </a:r>
            <a:r>
              <a:rPr lang="zh-CN" altLang="en-US" dirty="0"/>
              <a:t>需要软件工程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计算机的复杂性</a:t>
            </a:r>
            <a:endParaRPr lang="en-US" altLang="zh-CN" dirty="0"/>
          </a:p>
          <a:p>
            <a:pPr lvl="1"/>
            <a:r>
              <a:rPr lang="zh-CN" altLang="en-US" dirty="0" smtClean="0"/>
              <a:t>人员规模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代码规模</a:t>
            </a:r>
            <a:endParaRPr lang="en-US" altLang="zh-CN" dirty="0" smtClean="0"/>
          </a:p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lvl="1"/>
            <a:r>
              <a:rPr lang="en-US" altLang="zh-CN" dirty="0"/>
              <a:t>GNU/LINUX</a:t>
            </a:r>
            <a:r>
              <a:rPr lang="zh-CN" altLang="en-US" dirty="0"/>
              <a:t>环境编程 作者</a:t>
            </a:r>
            <a:r>
              <a:rPr lang="en-US" altLang="zh-CN" dirty="0"/>
              <a:t>: </a:t>
            </a:r>
            <a:r>
              <a:rPr lang="zh-CN" altLang="en-US" dirty="0"/>
              <a:t>琼斯；出版社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</a:p>
          <a:p>
            <a:pPr lvl="1"/>
            <a:r>
              <a:rPr lang="zh-CN" altLang="en-US" dirty="0"/>
              <a:t>软件工程入门经典   作者</a:t>
            </a:r>
            <a:r>
              <a:rPr lang="en-US" altLang="zh-CN" dirty="0"/>
              <a:t>: </a:t>
            </a:r>
            <a:r>
              <a:rPr lang="zh-CN" altLang="en-US" dirty="0"/>
              <a:t>罗德</a:t>
            </a:r>
            <a:r>
              <a:rPr lang="en-US" altLang="zh-CN" dirty="0"/>
              <a:t>·</a:t>
            </a:r>
            <a:r>
              <a:rPr lang="zh-CN" altLang="en-US" dirty="0"/>
              <a:t>斯蒂芬森 出版社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endParaRPr lang="en-US" altLang="zh-CN" dirty="0" smtClean="0"/>
          </a:p>
          <a:p>
            <a:pPr rtl="0"/>
            <a:endParaRPr lang="en-US" altLang="zh-CN" dirty="0"/>
          </a:p>
          <a:p>
            <a:pPr rtl="0"/>
            <a:endParaRPr lang="en-US" altLang="zh-CN" dirty="0" smtClean="0"/>
          </a:p>
          <a:p>
            <a:pPr rtl="0"/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010" y="1627142"/>
            <a:ext cx="3339257" cy="37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5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软件工程的主要任务</a:t>
            </a:r>
            <a:endParaRPr lang="zh-cn" dirty="0"/>
          </a:p>
        </p:txBody>
      </p:sp>
      <p:graphicFrame>
        <p:nvGraphicFramePr>
          <p:cNvPr id="4" name="内容占位符 2" descr="重点流程显示按从左到右的顺序排列的 4 个组，每组下方标有任务说明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953622"/>
              </p:ext>
            </p:extLst>
          </p:nvPr>
        </p:nvGraphicFramePr>
        <p:xfrm>
          <a:off x="817351" y="661436"/>
          <a:ext cx="11213022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右弧形箭头 5"/>
          <p:cNvSpPr/>
          <p:nvPr/>
        </p:nvSpPr>
        <p:spPr>
          <a:xfrm rot="5400000">
            <a:off x="1803794" y="2723294"/>
            <a:ext cx="530269" cy="1795250"/>
          </a:xfrm>
          <a:prstGeom prst="curvedLeftArrow">
            <a:avLst>
              <a:gd name="adj1" fmla="val 4548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 rot="5400000">
            <a:off x="3777245" y="2723295"/>
            <a:ext cx="530269" cy="1795250"/>
          </a:xfrm>
          <a:prstGeom prst="curvedLeftArrow">
            <a:avLst>
              <a:gd name="adj1" fmla="val 4548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 rot="5400000">
            <a:off x="5637044" y="2723295"/>
            <a:ext cx="530269" cy="1795250"/>
          </a:xfrm>
          <a:prstGeom prst="curvedLeftArrow">
            <a:avLst>
              <a:gd name="adj1" fmla="val 4548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右弧形箭头 12"/>
          <p:cNvSpPr/>
          <p:nvPr/>
        </p:nvSpPr>
        <p:spPr>
          <a:xfrm rot="5400000">
            <a:off x="7496843" y="2821451"/>
            <a:ext cx="530269" cy="1795250"/>
          </a:xfrm>
          <a:prstGeom prst="curvedLeftArrow">
            <a:avLst>
              <a:gd name="adj1" fmla="val 4548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右弧形箭头 13"/>
          <p:cNvSpPr/>
          <p:nvPr/>
        </p:nvSpPr>
        <p:spPr>
          <a:xfrm rot="5400000">
            <a:off x="9426363" y="2010279"/>
            <a:ext cx="530269" cy="3391544"/>
          </a:xfrm>
          <a:prstGeom prst="curvedLeftArrow">
            <a:avLst>
              <a:gd name="adj1" fmla="val 4548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800" y="4568037"/>
            <a:ext cx="895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不同的软件开发模型都会包含上述任务：有的注重详细的需求分析；有些注重快速迭代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61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需求分析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/>
            <a:endParaRPr lang="en-US" altLang="zh-CN" dirty="0" smtClean="0"/>
          </a:p>
          <a:p>
            <a:pPr rtl="0"/>
            <a:endParaRPr lang="en-US" altLang="zh-CN" dirty="0"/>
          </a:p>
          <a:p>
            <a:pPr rtl="0"/>
            <a:endParaRPr lang="en-US" altLang="zh-CN" dirty="0" smtClean="0"/>
          </a:p>
          <a:p>
            <a:pPr rtl="0"/>
            <a:endParaRPr 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9200" y="18669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软件工程面向多个应用领域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交通，银行，通讯，</a:t>
            </a:r>
            <a:r>
              <a:rPr lang="en-US" altLang="zh-CN" dirty="0" smtClean="0"/>
              <a:t>…..</a:t>
            </a:r>
          </a:p>
          <a:p>
            <a:r>
              <a:rPr lang="zh-CN" altLang="en-US" dirty="0" smtClean="0"/>
              <a:t>客户是谁？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企业内部系统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面向互联网用户的系统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面向企业的系统</a:t>
            </a:r>
            <a:endParaRPr lang="en-US" altLang="zh-CN" dirty="0" smtClean="0"/>
          </a:p>
          <a:p>
            <a:r>
              <a:rPr lang="zh-CN" altLang="en-US" dirty="0" smtClean="0"/>
              <a:t>需求收集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客户访谈</a:t>
            </a:r>
            <a:endParaRPr lang="en-US" altLang="zh-CN" dirty="0" smtClean="0"/>
          </a:p>
          <a:p>
            <a:r>
              <a:rPr lang="zh-CN" altLang="en-US" dirty="0" smtClean="0"/>
              <a:t>需求变更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298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概要设计</a:t>
            </a:r>
            <a:endParaRPr 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19200" y="18669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技术方案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开发语言，第三方系统</a:t>
            </a:r>
            <a:r>
              <a:rPr lang="en-US" altLang="zh-CN" dirty="0" smtClean="0"/>
              <a:t>/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部署环境</a:t>
            </a:r>
            <a:endParaRPr lang="en-US" altLang="zh-CN" dirty="0" smtClean="0"/>
          </a:p>
          <a:p>
            <a:r>
              <a:rPr lang="zh-CN" altLang="en-US" dirty="0" smtClean="0"/>
              <a:t>模块划分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模块接口定义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用户接口</a:t>
            </a:r>
            <a:endParaRPr lang="en-US" altLang="zh-CN" dirty="0"/>
          </a:p>
          <a:p>
            <a:r>
              <a:rPr lang="zh-CN" altLang="en-US" dirty="0" smtClean="0"/>
              <a:t>概要设计到何种程度？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4115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详细设计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/>
            <a:endParaRPr lang="en-US" altLang="zh-CN" dirty="0" smtClean="0"/>
          </a:p>
          <a:p>
            <a:pPr rtl="0"/>
            <a:endParaRPr lang="en-US" altLang="zh-CN" dirty="0"/>
          </a:p>
          <a:p>
            <a:pPr rtl="0"/>
            <a:endParaRPr lang="en-US" altLang="zh-CN" dirty="0" smtClean="0"/>
          </a:p>
          <a:p>
            <a:pPr rtl="0"/>
            <a:endParaRPr 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19200" y="18669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详细设计的目标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给予程序开发者清晰，明确的开发指导路线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无需给出过多实现细节</a:t>
            </a:r>
            <a:endParaRPr lang="en-US" altLang="zh-CN" dirty="0" smtClean="0"/>
          </a:p>
          <a:p>
            <a:r>
              <a:rPr lang="zh-CN" altLang="en-US" dirty="0" smtClean="0"/>
              <a:t>模块设计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公共类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特定模块的类定义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关键算法</a:t>
            </a:r>
            <a:endParaRPr lang="en-US" altLang="zh-CN" dirty="0" smtClean="0"/>
          </a:p>
          <a:p>
            <a:r>
              <a:rPr lang="zh-CN" altLang="en-US" dirty="0" smtClean="0"/>
              <a:t>设计模式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019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编码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/>
            <a:endParaRPr lang="en-US" altLang="zh-CN" dirty="0" smtClean="0"/>
          </a:p>
          <a:p>
            <a:pPr rtl="0"/>
            <a:endParaRPr lang="en-US" altLang="zh-CN" dirty="0"/>
          </a:p>
          <a:p>
            <a:pPr rtl="0"/>
            <a:endParaRPr lang="en-US" altLang="zh-CN" dirty="0" smtClean="0"/>
          </a:p>
          <a:p>
            <a:pPr rtl="0"/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449"/>
            <a:ext cx="121920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学项目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792992_TF02922647_TF02922647" id="{2322DB2D-299D-4E6C-B3B9-FB12C66AF731}" vid="{D7C831E9-CF9C-4ACE-88D7-981B8FCAE1C1}"/>
    </a:ext>
  </a:extLst>
</a:theme>
</file>

<file path=ppt/theme/theme2.xml><?xml version="1.0" encoding="utf-8"?>
<a:theme xmlns:a="http://schemas.openxmlformats.org/drawingml/2006/main" name="办公室主题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科学项目演示文稿（宽屏）</Template>
  <TotalTime>702</TotalTime>
  <Words>1019</Words>
  <Application>Microsoft Office PowerPoint</Application>
  <PresentationFormat>宽屏</PresentationFormat>
  <Paragraphs>247</Paragraphs>
  <Slides>32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Microsoft YaHei UI</vt:lpstr>
      <vt:lpstr>幼圆</vt:lpstr>
      <vt:lpstr>Arial</vt:lpstr>
      <vt:lpstr>Wingdings</vt:lpstr>
      <vt:lpstr>科学项目 16x9</vt:lpstr>
      <vt:lpstr>软件工程</vt:lpstr>
      <vt:lpstr>课程总体安排</vt:lpstr>
      <vt:lpstr>课程内容</vt:lpstr>
      <vt:lpstr>概述</vt:lpstr>
      <vt:lpstr>软件工程的主要任务</vt:lpstr>
      <vt:lpstr>需求分析</vt:lpstr>
      <vt:lpstr>概要设计</vt:lpstr>
      <vt:lpstr>详细设计</vt:lpstr>
      <vt:lpstr>编码</vt:lpstr>
      <vt:lpstr>测试</vt:lpstr>
      <vt:lpstr>部署</vt:lpstr>
      <vt:lpstr>运维</vt:lpstr>
      <vt:lpstr>文档管理</vt:lpstr>
      <vt:lpstr>软件项目管理</vt:lpstr>
      <vt:lpstr>软件项目管理</vt:lpstr>
      <vt:lpstr>软件项目管理</vt:lpstr>
      <vt:lpstr>软件项目管理</vt:lpstr>
      <vt:lpstr>软件项目管理</vt:lpstr>
      <vt:lpstr>C++代码规范</vt:lpstr>
      <vt:lpstr>C++代码规范(cont.)</vt:lpstr>
      <vt:lpstr>上机习题</vt:lpstr>
      <vt:lpstr>代码管理——代码规范评审</vt:lpstr>
      <vt:lpstr>代码管理——代码规范评审</vt:lpstr>
      <vt:lpstr>代码管理——代码规范评审</vt:lpstr>
      <vt:lpstr>代码管理——代码规范评审</vt:lpstr>
      <vt:lpstr>代码管理——代码规范评审</vt:lpstr>
      <vt:lpstr>代码管理——代码规范评审</vt:lpstr>
      <vt:lpstr>代码管理——代码规范评审</vt:lpstr>
      <vt:lpstr>代码管理——代码规范评审</vt:lpstr>
      <vt:lpstr>课程项目说明</vt:lpstr>
      <vt:lpstr>Redis</vt:lpstr>
      <vt:lpstr>课程项目说明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</dc:title>
  <dc:creator>ecnu</dc:creator>
  <cp:lastModifiedBy>ecnu</cp:lastModifiedBy>
  <cp:revision>50</cp:revision>
  <dcterms:created xsi:type="dcterms:W3CDTF">2018-08-29T16:23:50Z</dcterms:created>
  <dcterms:modified xsi:type="dcterms:W3CDTF">2018-09-10T17:08:26Z</dcterms:modified>
</cp:coreProperties>
</file>