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handoutMasterIdLst>
    <p:handoutMasterId r:id="rId100"/>
  </p:handoutMasterIdLst>
  <p:sldIdLst>
    <p:sldId id="256" r:id="rId2"/>
    <p:sldId id="267" r:id="rId3"/>
    <p:sldId id="34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7" r:id="rId72"/>
    <p:sldId id="343" r:id="rId73"/>
    <p:sldId id="349" r:id="rId74"/>
    <p:sldId id="380" r:id="rId75"/>
    <p:sldId id="356" r:id="rId76"/>
    <p:sldId id="357" r:id="rId77"/>
    <p:sldId id="358" r:id="rId78"/>
    <p:sldId id="359" r:id="rId79"/>
    <p:sldId id="360" r:id="rId80"/>
    <p:sldId id="361" r:id="rId81"/>
    <p:sldId id="363" r:id="rId82"/>
    <p:sldId id="364" r:id="rId83"/>
    <p:sldId id="365" r:id="rId84"/>
    <p:sldId id="366" r:id="rId85"/>
    <p:sldId id="367" r:id="rId86"/>
    <p:sldId id="368" r:id="rId87"/>
    <p:sldId id="369" r:id="rId88"/>
    <p:sldId id="370" r:id="rId89"/>
    <p:sldId id="371" r:id="rId90"/>
    <p:sldId id="372" r:id="rId91"/>
    <p:sldId id="373" r:id="rId92"/>
    <p:sldId id="374" r:id="rId93"/>
    <p:sldId id="381" r:id="rId94"/>
    <p:sldId id="382" r:id="rId95"/>
    <p:sldId id="383" r:id="rId96"/>
    <p:sldId id="384" r:id="rId97"/>
    <p:sldId id="379" r:id="rId9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448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CA0680-4C68-400E-9D99-25CCDC418FFD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2018-09-18</a:t>
            </a:fld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947690C-47BF-47A4-B05D-0432ABB87517}" type="datetime1">
              <a:rPr lang="zh-CN" altLang="en-US" smtClean="0"/>
              <a:pPr/>
              <a:t>2018-09-18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D81F1E7-4EFD-4BFF-B438-FCD52FD36B1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741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46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800" dirty="0" smtClean="0"/>
              <a:t>编辑器</a:t>
            </a:r>
            <a:r>
              <a:rPr lang="en-US" altLang="zh-CN" sz="800" dirty="0" smtClean="0"/>
              <a:t>vi</a:t>
            </a:r>
            <a:r>
              <a:rPr lang="zh-CN" altLang="en-US" sz="800" dirty="0" smtClean="0"/>
              <a:t>可以编辑各种无格式的文本文件，尤其便于编辑原程序。它可以实现输入、查找、替换、删除和块操作等许多基本的文本操作功能，而且用户可以根据自己的需要对其进行定制，以符合自己的习惯。在</a:t>
            </a:r>
            <a:r>
              <a:rPr lang="en-US" altLang="zh-CN" sz="800" dirty="0" smtClean="0"/>
              <a:t>vim</a:t>
            </a:r>
            <a:r>
              <a:rPr lang="zh-CN" altLang="en-US" sz="800" dirty="0" smtClean="0"/>
              <a:t>中，还有一些增强的功能，如撤消多行输入、参数高亮显示、命令行编辑和支持图形方式</a:t>
            </a:r>
            <a:r>
              <a:rPr lang="en-US" altLang="zh-CN" sz="800" dirty="0" smtClean="0"/>
              <a:t>vi</a:t>
            </a:r>
            <a:r>
              <a:rPr lang="zh-CN" altLang="en-US" sz="800" dirty="0" smtClean="0"/>
              <a:t>（</a:t>
            </a:r>
            <a:r>
              <a:rPr lang="en-US" altLang="zh-CN" sz="800" dirty="0" err="1" smtClean="0"/>
              <a:t>gvim</a:t>
            </a:r>
            <a:r>
              <a:rPr lang="zh-CN" altLang="en-US" sz="800" dirty="0" smtClean="0"/>
              <a:t>）的多窗口、多缓冲功能等。</a:t>
            </a:r>
            <a:br>
              <a:rPr lang="zh-CN" altLang="en-US" sz="800" dirty="0" smtClean="0"/>
            </a:br>
            <a:r>
              <a:rPr lang="zh-CN" altLang="en-US" sz="800" dirty="0" smtClean="0"/>
              <a:t>	由于</a:t>
            </a:r>
            <a:r>
              <a:rPr lang="en-US" altLang="zh-CN" sz="800" dirty="0" smtClean="0"/>
              <a:t>vi</a:t>
            </a:r>
            <a:r>
              <a:rPr lang="zh-CN" altLang="en-US" sz="800" dirty="0" smtClean="0"/>
              <a:t>是交互式的文本编辑器，它没有菜单，只有命令，而且命令非常多，所以很多初学者使用不习惯，但是在掌握了它的使用诀窍后很快会喜爱上它。</a:t>
            </a:r>
          </a:p>
          <a:p>
            <a:pPr eaLnBrk="1" hangingPunct="1"/>
            <a:r>
              <a:rPr lang="en-US" altLang="zh-CN" sz="800" dirty="0" smtClean="0"/>
              <a:t>vi</a:t>
            </a:r>
            <a:r>
              <a:rPr lang="zh-CN" altLang="en-US" sz="800" dirty="0" smtClean="0"/>
              <a:t>的更全面用法读者有需要可以查阅</a:t>
            </a:r>
            <a:r>
              <a:rPr lang="en-US" altLang="zh-CN" sz="800" dirty="0" smtClean="0"/>
              <a:t>vi</a:t>
            </a:r>
            <a:r>
              <a:rPr lang="zh-CN" altLang="en-US" sz="800" dirty="0" smtClean="0"/>
              <a:t>帮助手册或者其他的参考书籍。另外，由于</a:t>
            </a:r>
            <a:r>
              <a:rPr lang="en-US" altLang="zh-CN" sz="800" dirty="0" smtClean="0"/>
              <a:t>vi</a:t>
            </a:r>
            <a:r>
              <a:rPr lang="zh-CN" altLang="en-US" sz="800" dirty="0" smtClean="0"/>
              <a:t>的版本不同，其命令格式、功能和用法会有一些差别，</a:t>
            </a:r>
          </a:p>
          <a:p>
            <a:pPr eaLnBrk="1" hangingPunct="1"/>
            <a:endParaRPr lang="zh-CN" altLang="en-US" sz="800" dirty="0" smtClean="0"/>
          </a:p>
          <a:p>
            <a:pPr eaLnBrk="1" hangingPunct="1"/>
            <a:r>
              <a:rPr lang="zh-CN" altLang="en-US" sz="800" dirty="0" smtClean="0"/>
              <a:t>在</a:t>
            </a:r>
            <a:r>
              <a:rPr lang="en-US" altLang="zh-CN" sz="800" dirty="0" smtClean="0"/>
              <a:t>vi</a:t>
            </a:r>
            <a:r>
              <a:rPr lang="zh-CN" altLang="en-US" sz="800" dirty="0" smtClean="0"/>
              <a:t>中对文本文件所做的修改将被存放到内存缓冲区中，只要用户不输入存盘命令，那么随时都可以放弃这些修改。一般情况下，文件在存盘时</a:t>
            </a:r>
            <a:r>
              <a:rPr lang="en-US" altLang="zh-CN" sz="800" dirty="0" smtClean="0"/>
              <a:t>vi</a:t>
            </a:r>
            <a:r>
              <a:rPr lang="zh-CN" altLang="en-US" sz="800" dirty="0" smtClean="0"/>
              <a:t>不会自动保存备份文件；但是在打开文件时</a:t>
            </a:r>
            <a:r>
              <a:rPr lang="en-US" altLang="zh-CN" sz="800" dirty="0" smtClean="0"/>
              <a:t>Linux</a:t>
            </a:r>
            <a:r>
              <a:rPr lang="zh-CN" altLang="en-US" sz="800" dirty="0" smtClean="0"/>
              <a:t>系统会在磁盘相关目录下自动创建扩展名为</a:t>
            </a:r>
            <a:r>
              <a:rPr lang="en-US" altLang="zh-CN" sz="800" dirty="0" smtClean="0"/>
              <a:t>.</a:t>
            </a:r>
            <a:r>
              <a:rPr lang="en-US" altLang="zh-CN" sz="800" dirty="0" err="1" smtClean="0"/>
              <a:t>swp</a:t>
            </a:r>
            <a:r>
              <a:rPr lang="zh-CN" altLang="en-US" sz="800" dirty="0" smtClean="0"/>
              <a:t>的文件，这个文件也称为交换文件，如果由于某些原因，如编辑崩溃、系统断电或非法关机等操作时，该文件就作为备份文件使用，用户在下次启动系统时会在自己的主目录下收到相关邮件，由用户决定是否通过命令来恢复该文件。</a:t>
            </a:r>
          </a:p>
          <a:p>
            <a:pPr eaLnBrk="1" hangingPunct="1"/>
            <a:endParaRPr lang="zh-CN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873919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让环境变量的修改在退出</a:t>
            </a:r>
            <a:r>
              <a:rPr lang="en-US" altLang="zh-CN" smtClean="0"/>
              <a:t>shell</a:t>
            </a:r>
            <a:r>
              <a:rPr lang="zh-CN" altLang="en-US" smtClean="0"/>
              <a:t>再次登录时仍有效，一般需要在相关配置文件中修改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25575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000" smtClean="0"/>
              <a:t>/etc/environment</a:t>
            </a:r>
            <a:r>
              <a:rPr lang="zh-CN" altLang="en-US" sz="1000" smtClean="0"/>
              <a:t>是设置整个系统的环境，而</a:t>
            </a:r>
            <a:r>
              <a:rPr lang="en-US" altLang="zh-CN" sz="1000" smtClean="0"/>
              <a:t>/etc/profile</a:t>
            </a:r>
            <a:r>
              <a:rPr lang="zh-CN" altLang="en-US" sz="1000" smtClean="0"/>
              <a:t>是设置所有用户的环境，前者与登录用户无关，后者与登录用户有关。如果同一个变量在用户环境</a:t>
            </a:r>
            <a:r>
              <a:rPr lang="en-US" altLang="zh-CN" sz="1000" smtClean="0"/>
              <a:t>(/etc/profile)</a:t>
            </a:r>
            <a:r>
              <a:rPr lang="zh-CN" altLang="en-US" sz="1000" smtClean="0"/>
              <a:t>和系统环境</a:t>
            </a:r>
            <a:r>
              <a:rPr lang="en-US" altLang="zh-CN" sz="1000" smtClean="0"/>
              <a:t>(/etc/environment)</a:t>
            </a:r>
            <a:r>
              <a:rPr lang="zh-CN" altLang="en-US" sz="1000" smtClean="0"/>
              <a:t>有不同的值应该以用户环境为准。</a:t>
            </a:r>
            <a:endParaRPr lang="en-US" altLang="zh-CN" sz="10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1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000" smtClean="0"/>
              <a:t>/etc/profile:</a:t>
            </a:r>
            <a:r>
              <a:rPr lang="zh-CN" altLang="en-US" sz="1000" smtClean="0"/>
              <a:t>此文件为系统的每个用户设置环境信息</a:t>
            </a:r>
            <a:r>
              <a:rPr lang="en-US" altLang="zh-CN" sz="1000" smtClean="0"/>
              <a:t>,</a:t>
            </a:r>
            <a:r>
              <a:rPr lang="zh-CN" altLang="en-US" sz="1000" smtClean="0"/>
              <a:t>当用户第一次登录时</a:t>
            </a:r>
            <a:r>
              <a:rPr lang="en-US" altLang="zh-CN" sz="1000" smtClean="0"/>
              <a:t>,</a:t>
            </a:r>
            <a:r>
              <a:rPr lang="zh-CN" altLang="en-US" sz="1000" smtClean="0"/>
              <a:t>该文件被执行并从</a:t>
            </a:r>
            <a:r>
              <a:rPr lang="en-US" altLang="zh-CN" sz="1000" smtClean="0"/>
              <a:t>/etc/profile.d</a:t>
            </a:r>
            <a:r>
              <a:rPr lang="zh-CN" altLang="en-US" sz="1000" smtClean="0"/>
              <a:t>目录的配置文件中搜集</a:t>
            </a:r>
            <a:r>
              <a:rPr lang="en-US" altLang="zh-CN" sz="1000" smtClean="0"/>
              <a:t>shell</a:t>
            </a:r>
            <a:r>
              <a:rPr lang="zh-CN" altLang="en-US" sz="1000" smtClean="0"/>
              <a:t>的设置</a:t>
            </a:r>
            <a:r>
              <a:rPr lang="en-US" altLang="zh-CN" sz="100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000" smtClean="0"/>
              <a:t/>
            </a:r>
            <a:br>
              <a:rPr lang="en-US" altLang="zh-CN" sz="1000" smtClean="0"/>
            </a:br>
            <a:r>
              <a:rPr lang="en-US" altLang="zh-CN" sz="1000" smtClean="0"/>
              <a:t>~/.bash_profile:</a:t>
            </a:r>
            <a:r>
              <a:rPr lang="zh-CN" altLang="en-US" sz="1000" smtClean="0"/>
              <a:t>每个用户都可使用该文件输入专用于自己使用的</a:t>
            </a:r>
            <a:r>
              <a:rPr lang="en-US" altLang="zh-CN" sz="1000" smtClean="0"/>
              <a:t>shell</a:t>
            </a:r>
            <a:r>
              <a:rPr lang="zh-CN" altLang="en-US" sz="1000" smtClean="0"/>
              <a:t>信息</a:t>
            </a:r>
            <a:r>
              <a:rPr lang="en-US" altLang="zh-CN" sz="1000" smtClean="0"/>
              <a:t>,</a:t>
            </a:r>
            <a:r>
              <a:rPr lang="zh-CN" altLang="en-US" sz="1000" smtClean="0"/>
              <a:t>当用户登录时</a:t>
            </a:r>
            <a:r>
              <a:rPr lang="en-US" altLang="zh-CN" sz="1000" smtClean="0"/>
              <a:t>,</a:t>
            </a:r>
            <a:r>
              <a:rPr lang="zh-CN" altLang="en-US" sz="1000" smtClean="0"/>
              <a:t>该文件仅仅执行一次</a:t>
            </a:r>
            <a:r>
              <a:rPr lang="en-US" altLang="zh-CN" sz="1000" smtClean="0"/>
              <a:t>!</a:t>
            </a:r>
            <a:r>
              <a:rPr lang="zh-CN" altLang="en-US" sz="1000" smtClean="0"/>
              <a:t>默认情况下</a:t>
            </a:r>
            <a:r>
              <a:rPr lang="en-US" altLang="zh-CN" sz="1000" smtClean="0"/>
              <a:t>,</a:t>
            </a:r>
            <a:r>
              <a:rPr lang="zh-CN" altLang="en-US" sz="1000" smtClean="0"/>
              <a:t>他设置一些环境变量</a:t>
            </a:r>
            <a:r>
              <a:rPr lang="en-US" altLang="zh-CN" sz="1000" smtClean="0"/>
              <a:t>,</a:t>
            </a:r>
            <a:r>
              <a:rPr lang="zh-CN" altLang="en-US" sz="1000" smtClean="0"/>
              <a:t>执行用户的</a:t>
            </a:r>
            <a:r>
              <a:rPr lang="en-US" altLang="zh-CN" sz="1000" smtClean="0"/>
              <a:t>.bashrc</a:t>
            </a:r>
            <a:r>
              <a:rPr lang="zh-CN" altLang="en-US" sz="1000" smtClean="0"/>
              <a:t>文件</a:t>
            </a:r>
            <a:r>
              <a:rPr lang="en-US" altLang="zh-CN" sz="100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000" smtClean="0"/>
              <a:t/>
            </a:r>
            <a:br>
              <a:rPr lang="en-US" altLang="zh-CN" sz="1000" smtClean="0"/>
            </a:br>
            <a:r>
              <a:rPr lang="en-US" altLang="zh-CN" sz="1000" smtClean="0"/>
              <a:t>~/.bashrc:</a:t>
            </a:r>
            <a:r>
              <a:rPr lang="zh-CN" altLang="en-US" sz="1000" smtClean="0"/>
              <a:t>该文件包含专用于你的</a:t>
            </a:r>
            <a:r>
              <a:rPr lang="en-US" altLang="zh-CN" sz="1000" smtClean="0"/>
              <a:t>bash shell</a:t>
            </a:r>
            <a:r>
              <a:rPr lang="zh-CN" altLang="en-US" sz="1000" smtClean="0"/>
              <a:t>的</a:t>
            </a:r>
            <a:r>
              <a:rPr lang="en-US" altLang="zh-CN" sz="1000" smtClean="0"/>
              <a:t>bash</a:t>
            </a:r>
            <a:r>
              <a:rPr lang="zh-CN" altLang="en-US" sz="1000" smtClean="0"/>
              <a:t>信息</a:t>
            </a:r>
            <a:r>
              <a:rPr lang="en-US" altLang="zh-CN" sz="1000" smtClean="0"/>
              <a:t>,</a:t>
            </a:r>
            <a:r>
              <a:rPr lang="zh-CN" altLang="en-US" sz="1000" smtClean="0"/>
              <a:t>当登录时以及每次打开新的</a:t>
            </a:r>
            <a:r>
              <a:rPr lang="en-US" altLang="zh-CN" sz="1000" smtClean="0"/>
              <a:t>shell</a:t>
            </a:r>
            <a:r>
              <a:rPr lang="zh-CN" altLang="en-US" sz="1000" smtClean="0"/>
              <a:t>时</a:t>
            </a:r>
            <a:r>
              <a:rPr lang="en-US" altLang="zh-CN" sz="1000" smtClean="0"/>
              <a:t>,</a:t>
            </a:r>
            <a:r>
              <a:rPr lang="zh-CN" altLang="en-US" sz="1000" smtClean="0"/>
              <a:t>该该文件被读取</a:t>
            </a:r>
            <a:r>
              <a:rPr lang="en-US" altLang="zh-CN" sz="100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000" smtClean="0"/>
              <a:t/>
            </a:r>
            <a:br>
              <a:rPr lang="en-US" altLang="zh-CN" sz="1000" smtClean="0"/>
            </a:br>
            <a:r>
              <a:rPr lang="en-US" altLang="zh-CN" sz="1000" smtClean="0"/>
              <a:t>/etc/bashrc:</a:t>
            </a:r>
            <a:r>
              <a:rPr lang="zh-CN" altLang="en-US" sz="1000" smtClean="0"/>
              <a:t>为每一个运行</a:t>
            </a:r>
            <a:r>
              <a:rPr lang="en-US" altLang="zh-CN" sz="1000" smtClean="0"/>
              <a:t>bash shell</a:t>
            </a:r>
            <a:r>
              <a:rPr lang="zh-CN" altLang="en-US" sz="1000" smtClean="0"/>
              <a:t>的用户执行此文件</a:t>
            </a:r>
            <a:r>
              <a:rPr lang="en-US" altLang="zh-CN" sz="1000" smtClean="0"/>
              <a:t>.</a:t>
            </a:r>
            <a:r>
              <a:rPr lang="zh-CN" altLang="en-US" sz="1000" smtClean="0"/>
              <a:t>当</a:t>
            </a:r>
            <a:r>
              <a:rPr lang="en-US" altLang="zh-CN" sz="1000" smtClean="0"/>
              <a:t>bash shell</a:t>
            </a:r>
            <a:r>
              <a:rPr lang="zh-CN" altLang="en-US" sz="1000" smtClean="0"/>
              <a:t>被打开时</a:t>
            </a:r>
            <a:r>
              <a:rPr lang="en-US" altLang="zh-CN" sz="1000" smtClean="0"/>
              <a:t>,</a:t>
            </a:r>
            <a:r>
              <a:rPr lang="zh-CN" altLang="en-US" sz="1000" smtClean="0"/>
              <a:t>该文件被读取</a:t>
            </a:r>
            <a:r>
              <a:rPr lang="en-US" altLang="zh-CN" sz="100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000" smtClean="0"/>
              <a:t>~/.bash_logout:</a:t>
            </a:r>
            <a:r>
              <a:rPr lang="zh-CN" altLang="en-US" sz="1000" smtClean="0"/>
              <a:t>当每次退出系统</a:t>
            </a:r>
            <a:r>
              <a:rPr lang="en-US" altLang="zh-CN" sz="1000" smtClean="0"/>
              <a:t>(</a:t>
            </a:r>
            <a:r>
              <a:rPr lang="zh-CN" altLang="en-US" sz="1000" smtClean="0"/>
              <a:t>退出</a:t>
            </a:r>
            <a:r>
              <a:rPr lang="en-US" altLang="zh-CN" sz="1000" smtClean="0"/>
              <a:t>bash shell)</a:t>
            </a:r>
            <a:r>
              <a:rPr lang="zh-CN" altLang="en-US" sz="1000" smtClean="0"/>
              <a:t>时</a:t>
            </a:r>
            <a:r>
              <a:rPr lang="en-US" altLang="zh-CN" sz="1000" smtClean="0"/>
              <a:t>,</a:t>
            </a:r>
            <a:r>
              <a:rPr lang="zh-CN" altLang="en-US" sz="1000" smtClean="0"/>
              <a:t>执行该文件</a:t>
            </a:r>
            <a:r>
              <a:rPr lang="en-US" altLang="zh-CN" sz="1000" smtClean="0"/>
              <a:t>.</a:t>
            </a:r>
            <a:endParaRPr lang="en-US" altLang="zh-CN" sz="10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000" smtClean="0">
                <a:solidFill>
                  <a:schemeClr val="accent2"/>
                </a:solidFill>
              </a:rPr>
              <a:t>总之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000" smtClean="0">
                <a:solidFill>
                  <a:schemeClr val="accent2"/>
                </a:solidFill>
              </a:rPr>
              <a:t>/etc/profile</a:t>
            </a:r>
            <a:r>
              <a:rPr lang="zh-CN" altLang="en-US" sz="1000" smtClean="0">
                <a:solidFill>
                  <a:schemeClr val="accent2"/>
                </a:solidFill>
              </a:rPr>
              <a:t>：</a:t>
            </a:r>
            <a:r>
              <a:rPr lang="zh-CN" altLang="en-US" sz="1000" smtClean="0"/>
              <a:t>全局的系统环境变量的配置情况说明，只要登陆系统的用户都会执行里面的</a:t>
            </a:r>
            <a:r>
              <a:rPr lang="en-US" altLang="zh-CN" sz="1000" smtClean="0"/>
              <a:t>ENV</a:t>
            </a:r>
            <a:r>
              <a:rPr lang="zh-CN" altLang="en-US" sz="1000" smtClean="0"/>
              <a:t>环境变量设置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000" smtClean="0">
                <a:solidFill>
                  <a:schemeClr val="accent2"/>
                </a:solidFill>
              </a:rPr>
              <a:t>~/ .bash_profile</a:t>
            </a:r>
            <a:r>
              <a:rPr lang="zh-CN" altLang="en-US" sz="1000" smtClean="0">
                <a:solidFill>
                  <a:schemeClr val="accent2"/>
                </a:solidFill>
              </a:rPr>
              <a:t>：</a:t>
            </a:r>
            <a:r>
              <a:rPr lang="zh-CN" altLang="en-US" sz="900" smtClean="0">
                <a:latin typeface="楷体_GB2312" pitchFamily="49" charset="-122"/>
                <a:ea typeface="楷体_GB2312" pitchFamily="49" charset="-122"/>
              </a:rPr>
              <a:t>（采用</a:t>
            </a:r>
            <a:r>
              <a:rPr lang="en-US" altLang="zh-CN" sz="900" smtClean="0">
                <a:latin typeface="楷体_GB2312" pitchFamily="49" charset="-122"/>
                <a:ea typeface="楷体_GB2312" pitchFamily="49" charset="-122"/>
              </a:rPr>
              <a:t>bash</a:t>
            </a:r>
            <a:r>
              <a:rPr lang="zh-CN" altLang="en-US" sz="900" smtClean="0">
                <a:latin typeface="楷体_GB2312" pitchFamily="49" charset="-122"/>
                <a:ea typeface="楷体_GB2312" pitchFamily="49" charset="-122"/>
              </a:rPr>
              <a:t>的用户）</a:t>
            </a:r>
            <a:r>
              <a:rPr lang="zh-CN" altLang="en-US" sz="1000" smtClean="0"/>
              <a:t>该文件说明了用户个人的环境变量配置情况。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000" smtClean="0"/>
              <a:t>想让刚刚改变的</a:t>
            </a:r>
            <a:r>
              <a:rPr lang="en-US" altLang="zh-CN" sz="1000" smtClean="0"/>
              <a:t>.profile</a:t>
            </a:r>
            <a:r>
              <a:rPr lang="zh-CN" altLang="en-US" sz="1000" smtClean="0"/>
              <a:t>或</a:t>
            </a:r>
            <a:r>
              <a:rPr lang="en-US" altLang="zh-CN" sz="1000" smtClean="0"/>
              <a:t>.kshrc</a:t>
            </a:r>
            <a:r>
              <a:rPr lang="zh-CN" altLang="en-US" sz="1000" smtClean="0"/>
              <a:t>里面的设置马上生效使用，可以使用以下的命令：</a:t>
            </a:r>
            <a:br>
              <a:rPr lang="zh-CN" altLang="en-US" sz="1000" smtClean="0"/>
            </a:br>
            <a:r>
              <a:rPr lang="en-US" altLang="zh-CN" sz="1000" smtClean="0"/>
              <a:t>,/etc/profile</a:t>
            </a:r>
            <a:r>
              <a:rPr lang="zh-CN" altLang="en-US" sz="1000" smtClean="0"/>
              <a:t>中设定的变量</a:t>
            </a:r>
            <a:r>
              <a:rPr lang="en-US" altLang="zh-CN" sz="1000" smtClean="0"/>
              <a:t>(</a:t>
            </a:r>
            <a:r>
              <a:rPr lang="zh-CN" altLang="en-US" sz="1000" smtClean="0"/>
              <a:t>全局</a:t>
            </a:r>
            <a:r>
              <a:rPr lang="en-US" altLang="zh-CN" sz="1000" smtClean="0"/>
              <a:t>)</a:t>
            </a:r>
            <a:r>
              <a:rPr lang="zh-CN" altLang="en-US" sz="1000" smtClean="0"/>
              <a:t>的可以作用于任何用户</a:t>
            </a:r>
            <a:r>
              <a:rPr lang="en-US" altLang="zh-CN" sz="1000" smtClean="0"/>
              <a:t>,</a:t>
            </a:r>
            <a:r>
              <a:rPr lang="zh-CN" altLang="en-US" sz="1000" smtClean="0"/>
              <a:t>而</a:t>
            </a:r>
            <a:r>
              <a:rPr lang="en-US" altLang="zh-CN" sz="1000" smtClean="0"/>
              <a:t>~/.bashrc</a:t>
            </a:r>
            <a:r>
              <a:rPr lang="zh-CN" altLang="en-US" sz="1000" smtClean="0"/>
              <a:t>等中设定的变量</a:t>
            </a:r>
            <a:r>
              <a:rPr lang="en-US" altLang="zh-CN" sz="1000" smtClean="0"/>
              <a:t>(</a:t>
            </a:r>
            <a:r>
              <a:rPr lang="zh-CN" altLang="en-US" sz="1000" smtClean="0"/>
              <a:t>局部</a:t>
            </a:r>
            <a:r>
              <a:rPr lang="en-US" altLang="zh-CN" sz="1000" smtClean="0"/>
              <a:t>)</a:t>
            </a:r>
            <a:r>
              <a:rPr lang="zh-CN" altLang="en-US" sz="1000" smtClean="0"/>
              <a:t>只能继承</a:t>
            </a:r>
            <a:r>
              <a:rPr lang="en-US" altLang="zh-CN" sz="1000" smtClean="0"/>
              <a:t>/etc/profile</a:t>
            </a:r>
            <a:r>
              <a:rPr lang="zh-CN" altLang="en-US" sz="1000" smtClean="0"/>
              <a:t>中的变量</a:t>
            </a:r>
            <a:r>
              <a:rPr lang="en-US" altLang="zh-CN" sz="1000" smtClean="0"/>
              <a:t>,</a:t>
            </a:r>
            <a:r>
              <a:rPr lang="zh-CN" altLang="en-US" sz="1000" smtClean="0"/>
              <a:t>他们是</a:t>
            </a:r>
            <a:r>
              <a:rPr lang="en-US" altLang="zh-CN" sz="1000" smtClean="0"/>
              <a:t>"</a:t>
            </a:r>
            <a:r>
              <a:rPr lang="zh-CN" altLang="en-US" sz="1000" smtClean="0"/>
              <a:t>父子</a:t>
            </a:r>
            <a:r>
              <a:rPr lang="en-US" altLang="zh-CN" sz="1000" smtClean="0"/>
              <a:t>"</a:t>
            </a:r>
            <a:r>
              <a:rPr lang="zh-CN" altLang="en-US" sz="1000" smtClean="0"/>
              <a:t>关系</a:t>
            </a:r>
            <a:r>
              <a:rPr lang="en-US" altLang="zh-CN" sz="1000" smtClean="0"/>
              <a:t>.</a:t>
            </a:r>
            <a:br>
              <a:rPr lang="en-US" altLang="zh-CN" sz="1000" smtClean="0"/>
            </a:br>
            <a:endParaRPr lang="zh-CN" altLang="en-US" sz="1000" smtClean="0"/>
          </a:p>
          <a:p>
            <a:pPr eaLnBrk="1" hangingPunct="1">
              <a:lnSpc>
                <a:spcPct val="90000"/>
              </a:lnSpc>
            </a:pPr>
            <a:endParaRPr lang="zh-CN" altLang="en-US" sz="1000" smtClean="0"/>
          </a:p>
        </p:txBody>
      </p:sp>
    </p:spTree>
    <p:extLst>
      <p:ext uri="{BB962C8B-B14F-4D97-AF65-F5344CB8AC3E}">
        <p14:creationId xmlns:p14="http://schemas.microsoft.com/office/powerpoint/2010/main" val="2543688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 typeface="Wingdings" panose="05000000000000000000" pitchFamily="2" charset="2"/>
              <a:buNone/>
            </a:pPr>
            <a:endParaRPr lang="zh-CN" altLang="en-US" smtClean="0"/>
          </a:p>
          <a:p>
            <a:pPr marL="228600" indent="-228600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16508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rtlCol="0" anchor="ctr">
            <a:normAutofit/>
          </a:bodyPr>
          <a:lstStyle>
            <a:lvl1pPr algn="l">
              <a:defRPr sz="5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cxnSp>
        <p:nvCxnSpPr>
          <p:cNvPr id="8" name="直接连接符​​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dirty="0"/>
          </a:p>
        </p:txBody>
      </p:sp>
      <p:pic>
        <p:nvPicPr>
          <p:cNvPr id="9" name="图片 8" descr="试管特写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0FB01C-453B-4669-838C-6083CF54755C}" type="datetime1">
              <a:rPr lang="zh-CN" altLang="en-US" smtClean="0"/>
              <a:pPr/>
              <a:t>2018-09-18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F4C9F40-B079-4B71-A627-7266DFEA7F0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DC05F9-0AC2-4D4C-9817-191EAFC449A8}" type="datetime1">
              <a:rPr lang="zh-CN" altLang="en-US" smtClean="0"/>
              <a:pPr/>
              <a:t>2018-09-18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6367" y="277813"/>
            <a:ext cx="9795933" cy="4889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91888FC3-BE94-4C3D-85B6-4F7CDD5D78F8}" type="slidenum">
              <a:rPr lang="zh-CN" altLang="en-US"/>
              <a:pPr/>
              <a:t>‹#›</a:t>
            </a:fld>
            <a:endParaRPr lang="zh-CN" altLang="en-US" sz="18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500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BB9980C-DD30-4AC3-853D-5A181F32B344}" type="datetime1">
              <a:rPr lang="zh-CN" altLang="en-US" smtClean="0"/>
              <a:pPr/>
              <a:t>2018-09-18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rtlCol="0" anchor="b">
            <a:normAutofit/>
          </a:bodyPr>
          <a:lstStyle>
            <a:lvl1pPr>
              <a:defRPr sz="58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cxnSp>
        <p:nvCxnSpPr>
          <p:cNvPr id="8" name="直接连接符​​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7A0AF8-91F1-4FEF-8C8E-9AD204E42954}" type="datetime1">
              <a:rPr lang="zh-CN" altLang="en-US" smtClean="0"/>
              <a:pPr/>
              <a:t>2018-09-18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9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EF4ADF-2152-4F79-87D6-2F2FD14C928D}" type="datetime1">
              <a:rPr lang="zh-CN" altLang="en-US" smtClean="0"/>
              <a:pPr/>
              <a:t>2018-09-18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5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3136F2-6EEE-4B79-9693-35C44BD16280}" type="datetime1">
              <a:rPr lang="zh-CN" altLang="en-US" smtClean="0"/>
              <a:pPr/>
              <a:t>2018-09-18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5D1CD9-CF5A-48FB-91D8-7EF99BAC1C0C}" type="datetime1">
              <a:rPr lang="zh-CN" altLang="en-US" smtClean="0"/>
              <a:pPr/>
              <a:t>2018-09-18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rtlCol="0" anchor="t">
            <a:normAutofit/>
          </a:bodyPr>
          <a:lstStyle>
            <a:lvl1pPr>
              <a:defRPr sz="28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 rtlCol="0">
            <a:normAutofit/>
          </a:bodyPr>
          <a:lstStyle>
            <a:lvl1pPr>
              <a:defRPr sz="2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rtlCol="0" anchor="t">
            <a:normAutofit/>
          </a:bodyPr>
          <a:lstStyle>
            <a:lvl1pPr>
              <a:defRPr sz="28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F4C9F40-B079-4B71-A627-7266DFEA7F0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8A97A38-4C3D-4314-84B0-10F2742CF5CE}" type="datetime1">
              <a:rPr lang="zh-CN" altLang="en-US" smtClean="0"/>
              <a:pPr/>
              <a:t>2018-09-18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 smtClean="0"/>
              <a:t>软件工程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蔡鹏</a:t>
            </a:r>
            <a:r>
              <a:rPr lang="zh-cn" dirty="0" smtClean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数据科学与工程学院</a:t>
            </a:r>
            <a:r>
              <a:rPr lang="zh-cn" dirty="0" smtClean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华东师范大学</a:t>
            </a:r>
            <a:endParaRPr lang="zh-cn" dirty="0">
              <a:solidFill>
                <a:schemeClr val="tx1">
                  <a:lumMod val="9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A3268961-6CFC-47D0-96E2-1235E106F326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10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r>
              <a:rPr lang="en-US" altLang="zh-CN" sz="33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300"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的启动</a:t>
            </a:r>
          </a:p>
        </p:txBody>
      </p:sp>
      <p:sp>
        <p:nvSpPr>
          <p:cNvPr id="320515" name="Rectangle 3"/>
          <p:cNvSpPr>
            <a:spLocks noGrp="1"/>
          </p:cNvSpPr>
          <p:nvPr>
            <p:ph type="body" idx="1"/>
          </p:nvPr>
        </p:nvSpPr>
        <p:spPr>
          <a:xfrm>
            <a:off x="1307024" y="1539557"/>
            <a:ext cx="9751017" cy="5129213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启动命令：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vi my.txt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如果文件存在，则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显示文件内容并等待用户的命令。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如果指定的文件不存在，则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将告知用户这是未命名的文件，并进入一个空白的界面。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启动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时都是默认处于命令模式。用户必须使用命令切换到文本输入模式才能进行输入编辑，或者可执行删除、复制等编辑命令。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2057400" y="5791200"/>
            <a:ext cx="5423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latinLnBrk="1" hangingPunct="1"/>
            <a:r>
              <a:rPr lang="sv-SE" altLang="zh-CN" sz="2400" b="0" dirty="0">
                <a:solidFill>
                  <a:schemeClr val="tx2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vi </a:t>
            </a:r>
            <a:r>
              <a:rPr lang="sv-SE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–</a:t>
            </a:r>
            <a:r>
              <a:rPr lang="sv-SE" altLang="zh-CN" sz="2400" b="0" dirty="0">
                <a:solidFill>
                  <a:schemeClr val="tx2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 file_name</a:t>
            </a:r>
            <a:r>
              <a:rPr lang="zh-CN" altLang="sv-SE" sz="2400" b="0" dirty="0">
                <a:solidFill>
                  <a:schemeClr val="tx2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，以只读方式打开文件</a:t>
            </a:r>
            <a:endParaRPr lang="zh-CN" altLang="en-US" sz="2400" b="0" dirty="0">
              <a:solidFill>
                <a:schemeClr val="tx2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44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0AC685D-C805-44B1-A185-9B469C97C071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11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r>
              <a:rPr lang="en-US" altLang="zh-CN" sz="33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300"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的退出</a:t>
            </a:r>
          </a:p>
        </p:txBody>
      </p:sp>
      <p:sp>
        <p:nvSpPr>
          <p:cNvPr id="321539" name="Rectangle 3"/>
          <p:cNvSpPr>
            <a:spLocks noGrp="1"/>
          </p:cNvSpPr>
          <p:nvPr>
            <p:ph type="body" idx="1"/>
          </p:nvPr>
        </p:nvSpPr>
        <p:spPr>
          <a:xfrm>
            <a:off x="1338021" y="1484947"/>
            <a:ext cx="9929246" cy="5046663"/>
          </a:xfrm>
        </p:spPr>
        <p:txBody>
          <a:bodyPr/>
          <a:lstStyle/>
          <a:p>
            <a:pPr marL="495300" indent="-495300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冒号进命令行模式下：</a:t>
            </a:r>
          </a:p>
          <a:p>
            <a:pPr marL="495300" indent="-495300">
              <a:buNone/>
            </a:pPr>
            <a:r>
              <a:rPr lang="en-US" altLang="zh-CN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:q! 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不存档强制退出。</a:t>
            </a:r>
          </a:p>
          <a:p>
            <a:pPr marL="495300" indent="-495300">
              <a:buNone/>
            </a:pPr>
            <a:r>
              <a:rPr lang="en-US" altLang="zh-CN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:w </a:t>
            </a:r>
            <a:r>
              <a:rPr lang="zh-CN" altLang="en-US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保存但不退出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(rite)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可加所要存档的文档名。</a:t>
            </a:r>
          </a:p>
          <a:p>
            <a:pPr marL="495300" indent="-495300">
              <a:buNone/>
            </a:pPr>
            <a:r>
              <a:rPr lang="en-US" altLang="zh-CN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dirty="0" err="1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wq</a:t>
            </a:r>
            <a:r>
              <a:rPr lang="en-US" altLang="zh-CN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存档后退出。</a:t>
            </a:r>
          </a:p>
          <a:p>
            <a:pPr marL="914400" lvl="1" indent="-457200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命令模式下按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zz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功能与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wq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相同。</a:t>
            </a:r>
          </a:p>
          <a:p>
            <a:pPr marL="914400" lvl="1" indent="-457200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:x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wq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相同</a:t>
            </a:r>
          </a:p>
          <a:p>
            <a:pPr marL="495300" indent="-495300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命令模式：</a:t>
            </a:r>
          </a:p>
          <a:p>
            <a:pPr marL="495300" indent="-49530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ZZ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ZQ		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保存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不保存退出</a:t>
            </a:r>
          </a:p>
        </p:txBody>
      </p:sp>
    </p:spTree>
    <p:extLst>
      <p:ext uri="{BB962C8B-B14F-4D97-AF65-F5344CB8AC3E}">
        <p14:creationId xmlns:p14="http://schemas.microsoft.com/office/powerpoint/2010/main" val="367168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34471EC2-9E57-4E7A-A16E-736311BA7CD5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12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1469757" y="454026"/>
            <a:ext cx="7096125" cy="654050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、怎么编辑</a:t>
            </a:r>
          </a:p>
        </p:txBody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>
          <a:xfrm>
            <a:off x="757646" y="1568935"/>
            <a:ext cx="10176409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		必须从命令模式转入插入模式才能进行输入编辑，可用命令有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新增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(append)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：从光标所在位置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后面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开始新增资料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从光标所在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行最后面的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地方开始新增资料。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插入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(insert)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从光标所在位置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前面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开始插入资料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：从光标所在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的第一个非空白字元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前面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开始插入资料。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(open)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：在光标所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在行下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新增一列并进入输入模式。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O: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在光标所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在行上方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新增一列并进入输入模式。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2078563" y="5331642"/>
            <a:ext cx="58785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冒号进入行命令模式，输入</a:t>
            </a:r>
            <a:r>
              <a:rPr lang="en-US" altLang="zh-CN" dirty="0"/>
              <a:t>set nu</a:t>
            </a:r>
            <a:r>
              <a:rPr lang="zh-CN" altLang="en-US" dirty="0"/>
              <a:t>可设置</a:t>
            </a:r>
            <a:r>
              <a:rPr lang="en-US" altLang="zh-CN" dirty="0"/>
              <a:t>vi</a:t>
            </a:r>
            <a:r>
              <a:rPr lang="zh-CN" altLang="en-US" dirty="0"/>
              <a:t>显示行号</a:t>
            </a:r>
          </a:p>
        </p:txBody>
      </p:sp>
    </p:spTree>
    <p:extLst>
      <p:ext uri="{BB962C8B-B14F-4D97-AF65-F5344CB8AC3E}">
        <p14:creationId xmlns:p14="http://schemas.microsoft.com/office/powerpoint/2010/main" val="224784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61068A4A-D44A-453A-A972-8631F9506938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13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、命令模式下的操作：删除与修改</a:t>
            </a:r>
          </a:p>
        </p:txBody>
      </p:sp>
      <p:sp>
        <p:nvSpPr>
          <p:cNvPr id="13316" name="Rectangle 3"/>
          <p:cNvSpPr>
            <a:spLocks noGrp="1"/>
          </p:cNvSpPr>
          <p:nvPr>
            <p:ph type="body" sz="half" idx="1"/>
          </p:nvPr>
        </p:nvSpPr>
        <p:spPr>
          <a:xfrm>
            <a:off x="1066800" y="1430655"/>
            <a:ext cx="5031783" cy="2941637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/>
              <a:t>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/>
              <a:t>删除光标所在字符</a:t>
            </a:r>
          </a:p>
          <a:p>
            <a:r>
              <a:rPr lang="en-US" altLang="zh-CN" dirty="0" err="1" smtClean="0"/>
              <a:t>dw</a:t>
            </a:r>
            <a:r>
              <a:rPr lang="en-US" altLang="zh-CN" dirty="0" smtClean="0"/>
              <a:t> </a:t>
            </a:r>
            <a:r>
              <a:rPr lang="zh-CN" altLang="en-US" dirty="0" smtClean="0"/>
              <a:t>删除一个单词</a:t>
            </a: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/>
              <a:t>：删除光标所在的行</a:t>
            </a:r>
          </a:p>
          <a:p>
            <a:r>
              <a:rPr lang="en-US" altLang="zh-CN" dirty="0" smtClean="0"/>
              <a:t>s</a:t>
            </a:r>
            <a:r>
              <a:rPr lang="zh-CN" altLang="en-US" dirty="0" smtClean="0"/>
              <a:t>：删除光标所在字节，并进入输入模式</a:t>
            </a:r>
            <a:endParaRPr lang="zh-CN" altLang="en-US" sz="1800" dirty="0">
              <a:solidFill>
                <a:schemeClr val="accent2"/>
              </a:solidFill>
            </a:endParaRPr>
          </a:p>
        </p:txBody>
      </p:sp>
      <p:sp>
        <p:nvSpPr>
          <p:cNvPr id="323588" name="Rectangle 4"/>
          <p:cNvSpPr>
            <a:spLocks noGrp="1"/>
          </p:cNvSpPr>
          <p:nvPr>
            <p:ph type="body" sz="half" idx="2"/>
          </p:nvPr>
        </p:nvSpPr>
        <p:spPr>
          <a:xfrm>
            <a:off x="6393858" y="1430655"/>
            <a:ext cx="5508839" cy="367188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表示数字</a:t>
            </a:r>
          </a:p>
          <a:p>
            <a:pPr marL="0" indent="0">
              <a:lnSpc>
                <a:spcPct val="90000"/>
              </a:lnSpc>
            </a:pPr>
            <a:r>
              <a:rPr lang="en-US" altLang="zh-CN" dirty="0" smtClean="0"/>
              <a:t>#x </a:t>
            </a:r>
            <a:r>
              <a:rPr lang="zh-CN" altLang="en-US" dirty="0" smtClean="0"/>
              <a:t>删除几个字符，如</a:t>
            </a:r>
            <a:r>
              <a:rPr lang="en-US" altLang="zh-CN" dirty="0" smtClean="0"/>
              <a:t>3x</a:t>
            </a:r>
            <a:endParaRPr lang="zh-CN" altLang="en-US" dirty="0" smtClean="0"/>
          </a:p>
          <a:p>
            <a:pPr marL="0" indent="0">
              <a:lnSpc>
                <a:spcPct val="90000"/>
              </a:lnSpc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dw</a:t>
            </a:r>
            <a:r>
              <a:rPr lang="en-US" altLang="zh-CN" dirty="0" smtClean="0"/>
              <a:t> </a:t>
            </a:r>
            <a:r>
              <a:rPr lang="zh-CN" altLang="en-US" dirty="0" smtClean="0"/>
              <a:t>删除几个单词，如</a:t>
            </a:r>
            <a:r>
              <a:rPr lang="en-US" altLang="zh-CN" dirty="0" smtClean="0"/>
              <a:t>3dw</a:t>
            </a:r>
            <a:r>
              <a:rPr lang="zh-CN" altLang="en-US" dirty="0" smtClean="0"/>
              <a:t>表示删除三个单词</a:t>
            </a:r>
          </a:p>
          <a:p>
            <a:pPr marL="0" indent="0">
              <a:lnSpc>
                <a:spcPct val="90000"/>
              </a:lnSpc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 </a:t>
            </a:r>
            <a:r>
              <a:rPr lang="zh-CN" altLang="en-US" dirty="0" smtClean="0"/>
              <a:t>删除多个行，如</a:t>
            </a:r>
            <a:r>
              <a:rPr lang="en-US" altLang="zh-CN" dirty="0" smtClean="0"/>
              <a:t>3dd </a:t>
            </a:r>
            <a:r>
              <a:rPr lang="zh-CN" altLang="en-US" dirty="0" smtClean="0"/>
              <a:t>表示删除光标行及光标的下两行</a:t>
            </a:r>
          </a:p>
          <a:p>
            <a:pPr marL="0" indent="0">
              <a:lnSpc>
                <a:spcPct val="90000"/>
              </a:lnSpc>
            </a:pPr>
            <a:r>
              <a:rPr lang="en-US" altLang="zh-CN" dirty="0" smtClean="0"/>
              <a:t>d$ </a:t>
            </a:r>
            <a:r>
              <a:rPr lang="zh-CN" altLang="en-US" dirty="0" smtClean="0"/>
              <a:t>删除光标到行尾的内容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1362182" y="3994151"/>
            <a:ext cx="41052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latinLnBrk="1" hangingPunct="1"/>
            <a:r>
              <a:rPr kumimoji="1" lang="en-US" altLang="zh-CN" sz="2400" dirty="0">
                <a:latin typeface="楷体_GB2312" pitchFamily="49" charset="-122"/>
              </a:rPr>
              <a:t>d</a:t>
            </a:r>
            <a:r>
              <a:rPr kumimoji="1" lang="zh-CN" altLang="en-US" sz="2400" dirty="0">
                <a:latin typeface="楷体_GB2312" pitchFamily="49" charset="-122"/>
              </a:rPr>
              <a:t>光标键：</a:t>
            </a:r>
          </a:p>
          <a:p>
            <a:pPr eaLnBrk="1" latinLnBrk="1" hangingPunct="1"/>
            <a:r>
              <a:rPr kumimoji="1" lang="zh-CN" altLang="en-US" sz="2000" dirty="0">
                <a:latin typeface="楷体_GB2312" pitchFamily="49" charset="-122"/>
              </a:rPr>
              <a:t>左：删除光标前面的字符；</a:t>
            </a:r>
          </a:p>
          <a:p>
            <a:pPr eaLnBrk="1" latinLnBrk="1" hangingPunct="1"/>
            <a:r>
              <a:rPr kumimoji="1" lang="zh-CN" altLang="en-US" sz="2000" dirty="0">
                <a:latin typeface="楷体_GB2312" pitchFamily="49" charset="-122"/>
              </a:rPr>
              <a:t>右：删除光标所在的字符；</a:t>
            </a:r>
          </a:p>
          <a:p>
            <a:pPr eaLnBrk="1" latinLnBrk="1" hangingPunct="1"/>
            <a:r>
              <a:rPr kumimoji="1" lang="zh-CN" altLang="en-US" sz="2000" dirty="0">
                <a:latin typeface="楷体_GB2312" pitchFamily="49" charset="-122"/>
              </a:rPr>
              <a:t>上：将当前行与上一行删除；</a:t>
            </a:r>
          </a:p>
          <a:p>
            <a:pPr eaLnBrk="1" latinLnBrk="1" hangingPunct="1"/>
            <a:r>
              <a:rPr kumimoji="1" lang="zh-CN" altLang="en-US" sz="2000" dirty="0">
                <a:latin typeface="楷体_GB2312" pitchFamily="49" charset="-122"/>
              </a:rPr>
              <a:t>下：当前行与下一行删除</a:t>
            </a:r>
          </a:p>
        </p:txBody>
      </p:sp>
      <p:sp>
        <p:nvSpPr>
          <p:cNvPr id="323590" name="Rectangle 6"/>
          <p:cNvSpPr>
            <a:spLocks noChangeArrowheads="1"/>
          </p:cNvSpPr>
          <p:nvPr/>
        </p:nvSpPr>
        <p:spPr bwMode="auto">
          <a:xfrm>
            <a:off x="6393858" y="4619577"/>
            <a:ext cx="576025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dirty="0" err="1">
                <a:latin typeface="楷体_GB2312" pitchFamily="49" charset="-122"/>
              </a:rPr>
              <a:t>nd</a:t>
            </a:r>
            <a:r>
              <a:rPr kumimoji="1" lang="zh-CN" altLang="en-US" sz="2400" dirty="0">
                <a:latin typeface="楷体_GB2312" pitchFamily="49" charset="-122"/>
              </a:rPr>
              <a:t>上下光标键</a:t>
            </a:r>
            <a:r>
              <a:rPr kumimoji="1" lang="en-US" altLang="zh-CN" sz="2400" dirty="0">
                <a:latin typeface="楷体_GB2312" pitchFamily="49" charset="-122"/>
              </a:rPr>
              <a:t>:</a:t>
            </a:r>
          </a:p>
          <a:p>
            <a:pPr eaLnBrk="1" hangingPunct="1"/>
            <a:r>
              <a:rPr kumimoji="1" lang="zh-CN" altLang="en-US" sz="2000" dirty="0">
                <a:latin typeface="楷体_GB2312" pitchFamily="49" charset="-122"/>
              </a:rPr>
              <a:t>删除当前行之上、下的几行文本（包括当前行）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1362182" y="5822682"/>
            <a:ext cx="6572707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u:</a:t>
            </a:r>
            <a:r>
              <a:rPr lang="zh-CN" altLang="en-US" dirty="0"/>
              <a:t>恢复刚才被修改的文本  </a:t>
            </a:r>
            <a:r>
              <a:rPr lang="en-US" altLang="zh-CN" dirty="0"/>
              <a:t>U</a:t>
            </a:r>
            <a:r>
              <a:rPr lang="zh-CN" altLang="en-US" dirty="0"/>
              <a:t>：恢复光标所在行的所有修改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.:</a:t>
            </a:r>
            <a:r>
              <a:rPr lang="zh-CN" altLang="en-US" dirty="0"/>
              <a:t>重复上一次命令的操作</a:t>
            </a:r>
          </a:p>
        </p:txBody>
      </p:sp>
    </p:spTree>
    <p:extLst>
      <p:ext uri="{BB962C8B-B14F-4D97-AF65-F5344CB8AC3E}">
        <p14:creationId xmlns:p14="http://schemas.microsoft.com/office/powerpoint/2010/main" val="384727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8" grpId="0" build="p"/>
      <p:bldP spid="3235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F65BB1C7-599E-454E-A54E-7211ECEDA9A4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14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1322523" y="469578"/>
            <a:ext cx="7096125" cy="654050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命令模式下的操作：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文本复制、粘贴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4611" name="Rectangle 3"/>
          <p:cNvSpPr>
            <a:spLocks noGrp="1"/>
          </p:cNvSpPr>
          <p:nvPr>
            <p:ph type="body" idx="1"/>
          </p:nvPr>
        </p:nvSpPr>
        <p:spPr>
          <a:xfrm>
            <a:off x="1206286" y="1500811"/>
            <a:ext cx="9231823" cy="5129213"/>
          </a:xfrm>
        </p:spPr>
        <p:txBody>
          <a:bodyPr>
            <a:normAutofit lnSpcReduction="10000"/>
          </a:bodyPr>
          <a:lstStyle/>
          <a:p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复制命令：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</a:p>
          <a:p>
            <a:pPr lvl="1"/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yy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复制整行</a:t>
            </a:r>
          </a:p>
          <a:p>
            <a:pPr lvl="1"/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yw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复制光标所在的单词</a:t>
            </a:r>
          </a:p>
          <a:p>
            <a:pPr lvl="1"/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nyw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：复制包括光标所在的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个单词</a:t>
            </a:r>
          </a:p>
          <a:p>
            <a:pPr lvl="1"/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nyy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复制包括当前行在内的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</a:p>
          <a:p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粘贴命令</a:t>
            </a:r>
          </a:p>
          <a:p>
            <a:pPr lvl="1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光标移动</a:t>
            </a:r>
          </a:p>
          <a:p>
            <a:pPr lvl="1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</a:p>
          <a:p>
            <a:pPr lvl="1"/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nG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：移动到第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行行首</a:t>
            </a:r>
          </a:p>
        </p:txBody>
      </p:sp>
    </p:spTree>
    <p:extLst>
      <p:ext uri="{BB962C8B-B14F-4D97-AF65-F5344CB8AC3E}">
        <p14:creationId xmlns:p14="http://schemas.microsoft.com/office/powerpoint/2010/main" val="168246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D1CC2385-847A-4D8F-908E-67855CF531C1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15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1252780" y="539320"/>
            <a:ext cx="7096125" cy="654050"/>
          </a:xfrm>
        </p:spPr>
        <p:txBody>
          <a:bodyPr/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、行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命令模式下的操作：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字符串的查找、替换</a:t>
            </a:r>
          </a:p>
        </p:txBody>
      </p:sp>
      <p:sp>
        <p:nvSpPr>
          <p:cNvPr id="325635" name="Rectangle 3"/>
          <p:cNvSpPr>
            <a:spLocks noGrp="1"/>
          </p:cNvSpPr>
          <p:nvPr>
            <p:ph type="body" idx="1"/>
          </p:nvPr>
        </p:nvSpPr>
        <p:spPr>
          <a:xfrm>
            <a:off x="1252780" y="1539557"/>
            <a:ext cx="9650277" cy="512921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:/string	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搜索指定的字符串。</a:t>
            </a:r>
          </a:p>
          <a:p>
            <a:pPr lvl="1">
              <a:lnSpc>
                <a:spcPct val="8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按键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：继续进行搜索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如果写的是斜杠（</a:t>
            </a: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）：按</a:t>
            </a: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会从当前位置向后查找；如果写的是问号（？），按</a:t>
            </a: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键则从当前位置向前查找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查找且替换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:%s  /SEARCH /REPLACE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	把文档中所有</a:t>
            </a:r>
            <a:r>
              <a:rPr lang="en-US" altLang="zh-CN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SEARCH</a:t>
            </a:r>
            <a:r>
              <a:rPr lang="zh-CN" altLang="en-US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替换成</a:t>
            </a:r>
            <a:r>
              <a:rPr lang="en-US" altLang="zh-CN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REPLACE</a:t>
            </a:r>
            <a:r>
              <a:rPr lang="zh-CN" altLang="en-US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；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:#,#  s /SEARCH /REPLACE /g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＃号表示数字，表示从多少行到多少行，把</a:t>
            </a:r>
            <a:r>
              <a:rPr lang="en-US" altLang="zh-CN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SEARCH</a:t>
            </a:r>
            <a:r>
              <a:rPr lang="zh-CN" altLang="en-US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替换成</a:t>
            </a:r>
            <a:r>
              <a:rPr lang="en-US" altLang="zh-CN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REPLACE</a:t>
            </a:r>
            <a:r>
              <a:rPr lang="zh-CN" altLang="en-US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；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:s  /SEARCH /REPLACE /g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	把</a:t>
            </a:r>
            <a:r>
              <a:rPr lang="zh-CN" altLang="en-US" dirty="0" smtClean="0">
                <a:solidFill>
                  <a:srgbClr val="FF3300"/>
                </a:solidFill>
                <a:latin typeface="Arial Unicode MS" panose="020B0604020202020204" pitchFamily="34" charset="-122"/>
                <a:ea typeface="宋体" panose="02010600030101010101" pitchFamily="2" charset="-122"/>
              </a:rPr>
              <a:t>当前光标</a:t>
            </a:r>
            <a:r>
              <a:rPr lang="zh-CN" altLang="en-US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所在行中的</a:t>
            </a:r>
            <a:r>
              <a:rPr lang="en-US" altLang="zh-CN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SEARCH</a:t>
            </a:r>
            <a:r>
              <a:rPr lang="zh-CN" altLang="en-US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单词，替换成</a:t>
            </a:r>
            <a:r>
              <a:rPr lang="en-US" altLang="zh-CN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REPLACE</a:t>
            </a:r>
            <a:r>
              <a:rPr lang="zh-CN" altLang="en-US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，并把所有</a:t>
            </a:r>
            <a:r>
              <a:rPr lang="en-US" altLang="zh-CN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SEARCH</a:t>
            </a:r>
            <a:r>
              <a:rPr lang="zh-CN" altLang="en-US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高亮显示</a:t>
            </a:r>
          </a:p>
        </p:txBody>
      </p:sp>
    </p:spTree>
    <p:extLst>
      <p:ext uri="{BB962C8B-B14F-4D97-AF65-F5344CB8AC3E}">
        <p14:creationId xmlns:p14="http://schemas.microsoft.com/office/powerpoint/2010/main" val="83268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D431E7A6-02D0-49A4-BA4A-0B9B7FDD5A35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16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、设置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</a:p>
        </p:txBody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xfrm>
            <a:off x="1345850" y="1539557"/>
            <a:ext cx="10341053" cy="51292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全局的配置文件位于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etc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/vim/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vimrc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etc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vimrc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也可以拥有自己独立的配置文件，配置文件位“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~/.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vimrc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，如果没有该文件，也可以直接用如下命令创建并编辑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比如：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set nu ‘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显示行号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set ruler  ‘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显示光标位置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set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smartindent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‘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智能缩进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syntax on(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syn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on) ‘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语法高亮</a:t>
            </a:r>
          </a:p>
        </p:txBody>
      </p:sp>
    </p:spTree>
    <p:extLst>
      <p:ext uri="{BB962C8B-B14F-4D97-AF65-F5344CB8AC3E}">
        <p14:creationId xmlns:p14="http://schemas.microsoft.com/office/powerpoint/2010/main" val="193046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17A35816-C9D9-45B8-95E0-D010B61B977D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17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7411" name="Group 3"/>
          <p:cNvGrpSpPr>
            <a:grpSpLocks noChangeAspect="1"/>
          </p:cNvGrpSpPr>
          <p:nvPr/>
        </p:nvGrpSpPr>
        <p:grpSpPr bwMode="auto">
          <a:xfrm>
            <a:off x="1487488" y="2014539"/>
            <a:ext cx="8424863" cy="2135187"/>
            <a:chOff x="2527" y="12609"/>
            <a:chExt cx="7200" cy="1184"/>
          </a:xfrm>
        </p:grpSpPr>
        <p:sp>
          <p:nvSpPr>
            <p:cNvPr id="17413" name="AutoShape 4"/>
            <p:cNvSpPr>
              <a:spLocks noChangeAspect="1" noChangeArrowheads="1"/>
            </p:cNvSpPr>
            <p:nvPr/>
          </p:nvSpPr>
          <p:spPr bwMode="auto">
            <a:xfrm>
              <a:off x="2527" y="12609"/>
              <a:ext cx="7200" cy="1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14" name="Text Box 5"/>
            <p:cNvSpPr txBox="1">
              <a:spLocks noChangeArrowheads="1"/>
            </p:cNvSpPr>
            <p:nvPr/>
          </p:nvSpPr>
          <p:spPr bwMode="auto">
            <a:xfrm>
              <a:off x="2827" y="12873"/>
              <a:ext cx="1350" cy="3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文本输入状态</a:t>
              </a:r>
              <a:endParaRPr lang="zh-CN" altLang="en-US" dirty="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415" name="Text Box 6"/>
            <p:cNvSpPr txBox="1">
              <a:spLocks noChangeArrowheads="1"/>
            </p:cNvSpPr>
            <p:nvPr/>
          </p:nvSpPr>
          <p:spPr bwMode="auto">
            <a:xfrm>
              <a:off x="5827" y="12873"/>
              <a:ext cx="1050" cy="3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命令状态</a:t>
              </a:r>
            </a:p>
          </p:txBody>
        </p:sp>
        <p:sp>
          <p:nvSpPr>
            <p:cNvPr id="17416" name="Text Box 7"/>
            <p:cNvSpPr txBox="1">
              <a:spLocks noChangeArrowheads="1"/>
            </p:cNvSpPr>
            <p:nvPr/>
          </p:nvSpPr>
          <p:spPr bwMode="auto">
            <a:xfrm>
              <a:off x="8377" y="12873"/>
              <a:ext cx="1200" cy="3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行编辑状态</a:t>
              </a:r>
            </a:p>
          </p:txBody>
        </p:sp>
        <p:sp>
          <p:nvSpPr>
            <p:cNvPr id="17417" name="Line 8"/>
            <p:cNvSpPr>
              <a:spLocks noChangeShapeType="1"/>
            </p:cNvSpPr>
            <p:nvPr/>
          </p:nvSpPr>
          <p:spPr bwMode="auto">
            <a:xfrm>
              <a:off x="4177" y="13004"/>
              <a:ext cx="1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Line 9"/>
            <p:cNvSpPr>
              <a:spLocks noChangeShapeType="1"/>
            </p:cNvSpPr>
            <p:nvPr/>
          </p:nvSpPr>
          <p:spPr bwMode="auto">
            <a:xfrm flipH="1">
              <a:off x="4177" y="13136"/>
              <a:ext cx="1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>
              <a:off x="6877" y="13004"/>
              <a:ext cx="1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Line 11"/>
            <p:cNvSpPr>
              <a:spLocks noChangeShapeType="1"/>
            </p:cNvSpPr>
            <p:nvPr/>
          </p:nvSpPr>
          <p:spPr bwMode="auto">
            <a:xfrm flipH="1">
              <a:off x="6877" y="13136"/>
              <a:ext cx="1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Text Box 12"/>
            <p:cNvSpPr txBox="1">
              <a:spLocks noChangeArrowheads="1"/>
            </p:cNvSpPr>
            <p:nvPr/>
          </p:nvSpPr>
          <p:spPr bwMode="auto">
            <a:xfrm>
              <a:off x="4477" y="12609"/>
              <a:ext cx="120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按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ESC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键</a:t>
              </a:r>
            </a:p>
          </p:txBody>
        </p:sp>
        <p:sp>
          <p:nvSpPr>
            <p:cNvPr id="17422" name="Text Box 13"/>
            <p:cNvSpPr txBox="1">
              <a:spLocks noChangeArrowheads="1"/>
            </p:cNvSpPr>
            <p:nvPr/>
          </p:nvSpPr>
          <p:spPr bwMode="auto">
            <a:xfrm>
              <a:off x="4327" y="13268"/>
              <a:ext cx="1350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按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A,I,S,C,O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等命令</a:t>
              </a:r>
            </a:p>
          </p:txBody>
        </p:sp>
        <p:sp>
          <p:nvSpPr>
            <p:cNvPr id="17423" name="Text Box 14"/>
            <p:cNvSpPr txBox="1">
              <a:spLocks noChangeArrowheads="1"/>
            </p:cNvSpPr>
            <p:nvPr/>
          </p:nvSpPr>
          <p:spPr bwMode="auto">
            <a:xfrm>
              <a:off x="7027" y="12609"/>
              <a:ext cx="120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按“：”键</a:t>
              </a:r>
            </a:p>
          </p:txBody>
        </p:sp>
        <p:sp>
          <p:nvSpPr>
            <p:cNvPr id="17424" name="Text Box 15"/>
            <p:cNvSpPr txBox="1">
              <a:spLocks noChangeArrowheads="1"/>
            </p:cNvSpPr>
            <p:nvPr/>
          </p:nvSpPr>
          <p:spPr bwMode="auto">
            <a:xfrm>
              <a:off x="6877" y="13243"/>
              <a:ext cx="150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执行非退出命令，如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</a:p>
          </p:txBody>
        </p:sp>
      </p:grpSp>
      <p:sp>
        <p:nvSpPr>
          <p:cNvPr id="17412" name="Rectangle 16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三种模式间的转换关系</a:t>
            </a:r>
          </a:p>
        </p:txBody>
      </p:sp>
    </p:spTree>
    <p:extLst>
      <p:ext uri="{BB962C8B-B14F-4D97-AF65-F5344CB8AC3E}">
        <p14:creationId xmlns:p14="http://schemas.microsoft.com/office/powerpoint/2010/main" val="32912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375C399A-AE4A-4012-B7AF-D4F37A657BE6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18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1345771" y="578066"/>
            <a:ext cx="7096125" cy="654050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案例练习</a:t>
            </a:r>
          </a:p>
        </p:txBody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>
          <a:xfrm>
            <a:off x="1183038" y="1469273"/>
            <a:ext cx="9340311" cy="512921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41986" y="1590457"/>
            <a:ext cx="93406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1. 请在 /tmp 这个目录下建立一个名为 vitest 的目录； </a:t>
            </a:r>
          </a:p>
          <a:p>
            <a:r>
              <a:rPr lang="zh-CN" altLang="en-US" dirty="0"/>
              <a:t>2. 进入 vitest 这个目录当中； </a:t>
            </a:r>
          </a:p>
          <a:p>
            <a:r>
              <a:rPr lang="zh-CN" altLang="en-US" dirty="0"/>
              <a:t>3. 将 </a:t>
            </a:r>
            <a:r>
              <a:rPr lang="zh-CN" altLang="en-US" dirty="0" smtClean="0"/>
              <a:t>/etc/man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db.conf</a:t>
            </a:r>
            <a:r>
              <a:rPr lang="zh-CN" altLang="en-US" dirty="0" smtClean="0"/>
              <a:t> 拷贝</a:t>
            </a:r>
            <a:r>
              <a:rPr lang="zh-CN" altLang="en-US" dirty="0"/>
              <a:t>到本目录底下</a:t>
            </a:r>
          </a:p>
          <a:p>
            <a:r>
              <a:rPr lang="zh-CN" altLang="en-US" dirty="0"/>
              <a:t>4. 使用 </a:t>
            </a:r>
            <a:r>
              <a:rPr lang="zh-CN" altLang="en-US" dirty="0" smtClean="0"/>
              <a:t>vi </a:t>
            </a:r>
            <a:r>
              <a:rPr lang="zh-CN" altLang="en-US" dirty="0"/>
              <a:t>开启本目录下的 </a:t>
            </a:r>
            <a:r>
              <a:rPr lang="zh-CN" altLang="en-US" dirty="0" smtClean="0"/>
              <a:t>man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db.conf</a:t>
            </a:r>
            <a:r>
              <a:rPr lang="zh-CN" altLang="en-US" dirty="0" smtClean="0"/>
              <a:t> </a:t>
            </a:r>
            <a:r>
              <a:rPr lang="zh-CN" altLang="en-US" dirty="0"/>
              <a:t>这个档案； </a:t>
            </a:r>
          </a:p>
          <a:p>
            <a:r>
              <a:rPr lang="zh-CN" altLang="en-US" dirty="0"/>
              <a:t>5. 在 vi 中设定一下行号； </a:t>
            </a: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. </a:t>
            </a:r>
            <a:r>
              <a:rPr lang="zh-CN" altLang="en-US" dirty="0"/>
              <a:t>移动到第一行，并且向下搜寻</a:t>
            </a:r>
            <a:r>
              <a:rPr lang="zh-CN" altLang="en-US" dirty="0" smtClean="0"/>
              <a:t>一下“</a:t>
            </a:r>
            <a:r>
              <a:rPr lang="en-US" altLang="zh-CN" dirty="0" smtClean="0"/>
              <a:t>subdirectories</a:t>
            </a:r>
            <a:r>
              <a:rPr lang="zh-CN" altLang="en-US" dirty="0" smtClean="0"/>
              <a:t>”这个</a:t>
            </a:r>
            <a:r>
              <a:rPr lang="zh-CN" altLang="en-US" dirty="0"/>
              <a:t>字符串，请问他在第几行？ </a:t>
            </a:r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. </a:t>
            </a:r>
            <a:r>
              <a:rPr lang="zh-CN" altLang="en-US" dirty="0"/>
              <a:t>接着下来，我要将 50 到 100 行之间的 </a:t>
            </a:r>
            <a:r>
              <a:rPr lang="zh-CN" altLang="en-US" dirty="0" smtClean="0"/>
              <a:t>man </a:t>
            </a:r>
            <a:r>
              <a:rPr lang="zh-CN" altLang="en-US" dirty="0"/>
              <a:t>改为 MAN，并且一个一个挑选是否需要修改，如何下达指令？ </a:t>
            </a:r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. </a:t>
            </a:r>
            <a:r>
              <a:rPr lang="zh-CN" altLang="en-US" dirty="0"/>
              <a:t>修改完之后，突然反悔了，要全部复原，有哪些方法？ </a:t>
            </a:r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. </a:t>
            </a:r>
            <a:r>
              <a:rPr lang="zh-CN" altLang="en-US" dirty="0"/>
              <a:t>我要复制 51 到 60 行这十行的内容，并且贴到最后一行之后； </a:t>
            </a:r>
          </a:p>
          <a:p>
            <a:r>
              <a:rPr lang="zh-CN" altLang="en-US" dirty="0" smtClean="0"/>
              <a:t>1</a:t>
            </a:r>
            <a:r>
              <a:rPr lang="en-US" altLang="zh-CN" dirty="0" smtClean="0"/>
              <a:t>0</a:t>
            </a:r>
            <a:r>
              <a:rPr lang="zh-CN" altLang="en-US" dirty="0" smtClean="0"/>
              <a:t>. </a:t>
            </a:r>
            <a:r>
              <a:rPr lang="zh-CN" altLang="en-US" dirty="0"/>
              <a:t>删除 11 到 30 行之间的 20 行； </a:t>
            </a:r>
          </a:p>
          <a:p>
            <a:r>
              <a:rPr lang="zh-CN" altLang="en-US" dirty="0" smtClean="0"/>
              <a:t>1</a:t>
            </a:r>
            <a:r>
              <a:rPr lang="en-US" altLang="zh-CN" dirty="0" smtClean="0"/>
              <a:t>1</a:t>
            </a:r>
            <a:r>
              <a:rPr lang="zh-CN" altLang="en-US" dirty="0" smtClean="0"/>
              <a:t>. </a:t>
            </a:r>
            <a:r>
              <a:rPr lang="zh-CN" altLang="en-US" dirty="0"/>
              <a:t>将这个文件另存成一个 man.test.config 的文件； </a:t>
            </a:r>
          </a:p>
          <a:p>
            <a:r>
              <a:rPr lang="zh-CN" altLang="en-US" dirty="0" smtClean="0"/>
              <a:t>1</a:t>
            </a:r>
            <a:r>
              <a:rPr lang="en-US" altLang="zh-CN" dirty="0" smtClean="0"/>
              <a:t>2</a:t>
            </a:r>
            <a:r>
              <a:rPr lang="zh-CN" altLang="en-US" dirty="0" smtClean="0"/>
              <a:t>. </a:t>
            </a:r>
            <a:r>
              <a:rPr lang="zh-CN" altLang="en-US" dirty="0"/>
              <a:t>到第 </a:t>
            </a:r>
            <a:r>
              <a:rPr lang="en-US" altLang="zh-CN" dirty="0" smtClean="0"/>
              <a:t>43</a:t>
            </a:r>
            <a:r>
              <a:rPr lang="zh-CN" altLang="en-US" dirty="0" smtClean="0"/>
              <a:t> </a:t>
            </a:r>
            <a:r>
              <a:rPr lang="zh-CN" altLang="en-US" dirty="0"/>
              <a:t>行，并且删除 15 个字符； </a:t>
            </a:r>
          </a:p>
          <a:p>
            <a:r>
              <a:rPr lang="zh-CN" altLang="en-US" dirty="0" smtClean="0"/>
              <a:t>1</a:t>
            </a:r>
            <a:r>
              <a:rPr lang="en-US" altLang="zh-CN" dirty="0" smtClean="0"/>
              <a:t>3</a:t>
            </a:r>
            <a:r>
              <a:rPr lang="zh-CN" altLang="en-US" dirty="0" smtClean="0"/>
              <a:t>. </a:t>
            </a:r>
            <a:r>
              <a:rPr lang="zh-CN" altLang="en-US" dirty="0"/>
              <a:t>储存后离开</a:t>
            </a:r>
          </a:p>
        </p:txBody>
      </p:sp>
    </p:spTree>
    <p:extLst>
      <p:ext uri="{BB962C8B-B14F-4D97-AF65-F5344CB8AC3E}">
        <p14:creationId xmlns:p14="http://schemas.microsoft.com/office/powerpoint/2010/main" val="101963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E6693BDC-4E34-4480-9132-1C71D1AD9E3C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19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1149533" y="539024"/>
            <a:ext cx="7096125" cy="654050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变量与语法</a:t>
            </a:r>
          </a:p>
        </p:txBody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xfrm>
            <a:off x="1866719" y="2067151"/>
            <a:ext cx="7294698" cy="3793718"/>
          </a:xfrm>
        </p:spPr>
        <p:txBody>
          <a:bodyPr/>
          <a:lstStyle/>
          <a:p>
            <a:pPr marL="533400" indent="-533400"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  <a:endParaRPr lang="zh-CN" altLang="en-US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变量和符号</a:t>
            </a:r>
            <a:endParaRPr lang="zh-CN" altLang="en-US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控制流程语法</a:t>
            </a:r>
          </a:p>
          <a:p>
            <a:pPr marL="533400" indent="-533400"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中的输出重定向</a:t>
            </a:r>
            <a:endParaRPr lang="zh-CN" altLang="en-US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脚本实例</a:t>
            </a:r>
            <a:endParaRPr lang="zh-CN" altLang="en-US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/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09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课程内容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/>
              <a:t>工欲善其事</a:t>
            </a:r>
            <a:r>
              <a:rPr lang="en-US" altLang="zh-CN" dirty="0"/>
              <a:t>,</a:t>
            </a:r>
            <a:r>
              <a:rPr lang="zh-CN" altLang="en-US" dirty="0" smtClean="0"/>
              <a:t>必先利其器 </a:t>
            </a:r>
            <a:endParaRPr lang="en-US" altLang="zh-CN" dirty="0" smtClean="0"/>
          </a:p>
          <a:p>
            <a:pPr rtl="0"/>
            <a:r>
              <a:rPr lang="zh-CN" altLang="en-US" dirty="0" smtClean="0"/>
              <a:t>工具篇</a:t>
            </a:r>
            <a:endParaRPr lang="en-US" altLang="zh-CN" dirty="0" smtClean="0"/>
          </a:p>
          <a:p>
            <a:pPr lvl="1"/>
            <a:r>
              <a:rPr lang="zh-CN" altLang="en-US" dirty="0"/>
              <a:t>常用</a:t>
            </a:r>
            <a:r>
              <a:rPr lang="en-US" altLang="zh-CN" dirty="0"/>
              <a:t>Linux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/>
            <a:r>
              <a:rPr lang="en-US" altLang="zh-CN" dirty="0" smtClean="0"/>
              <a:t>vi</a:t>
            </a:r>
            <a:r>
              <a:rPr lang="zh-CN" altLang="en-US" dirty="0" smtClean="0"/>
              <a:t>编辑器</a:t>
            </a:r>
            <a:endParaRPr lang="zh-cn" dirty="0"/>
          </a:p>
          <a:p>
            <a:pPr lvl="1"/>
            <a:r>
              <a:rPr lang="en-US" altLang="zh-CN" dirty="0" smtClean="0"/>
              <a:t>Shell</a:t>
            </a:r>
            <a:r>
              <a:rPr lang="zh-CN" altLang="en-US" dirty="0" smtClean="0"/>
              <a:t>脚本基础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666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ADE2F7E4-1F5E-4029-884A-D3CF1AEDA0F8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20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1524001" y="1418273"/>
            <a:ext cx="8647610" cy="511333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的基本元素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/bin/bash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必须的，指出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的类型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注释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）变量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）控制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508" name="Rectangle 4"/>
          <p:cNvSpPr>
            <a:spLocks noGrp="1"/>
          </p:cNvSpPr>
          <p:nvPr>
            <p:ph type="title"/>
          </p:nvPr>
        </p:nvSpPr>
        <p:spPr>
          <a:xfrm>
            <a:off x="1297579" y="565150"/>
            <a:ext cx="7096125" cy="654050"/>
          </a:xfrm>
          <a:noFill/>
        </p:spPr>
        <p:txBody>
          <a:bodyPr/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081939" y="4443095"/>
            <a:ext cx="882015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accent1"/>
                </a:solidFill>
              </a:rPr>
              <a:t>一个</a:t>
            </a:r>
            <a:r>
              <a:rPr lang="en-US" altLang="zh-CN" sz="2000" dirty="0">
                <a:solidFill>
                  <a:schemeClr val="accent1"/>
                </a:solidFill>
              </a:rPr>
              <a:t>shell</a:t>
            </a:r>
            <a:r>
              <a:rPr lang="zh-CN" altLang="en-US" sz="2000" dirty="0">
                <a:solidFill>
                  <a:schemeClr val="accent1"/>
                </a:solidFill>
              </a:rPr>
              <a:t>脚本</a:t>
            </a:r>
          </a:p>
          <a:p>
            <a:pPr eaLnBrk="1" hangingPunct="1"/>
            <a:r>
              <a:rPr lang="en-US" altLang="zh-CN" sz="2000" dirty="0"/>
              <a:t>vi clearup.sh</a:t>
            </a:r>
          </a:p>
          <a:p>
            <a:pPr eaLnBrk="1" hangingPunct="1"/>
            <a:r>
              <a:rPr lang="en-US" altLang="zh-CN" sz="2000" dirty="0"/>
              <a:t>#</a:t>
            </a:r>
            <a:r>
              <a:rPr lang="zh-CN" altLang="en-US" sz="2000" dirty="0"/>
              <a:t>！</a:t>
            </a:r>
            <a:r>
              <a:rPr lang="en-US" altLang="zh-CN" sz="2000" dirty="0"/>
              <a:t>/bin/bash</a:t>
            </a:r>
          </a:p>
          <a:p>
            <a:pPr eaLnBrk="1" hangingPunct="1"/>
            <a:r>
              <a:rPr lang="en-US" altLang="zh-CN" sz="2000" dirty="0"/>
              <a:t># this is clear</a:t>
            </a:r>
          </a:p>
          <a:p>
            <a:pPr eaLnBrk="1" hangingPunct="1"/>
            <a:r>
              <a:rPr lang="en-US" altLang="zh-CN" sz="2000" dirty="0"/>
              <a:t>cd /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/log</a:t>
            </a:r>
          </a:p>
          <a:p>
            <a:pPr eaLnBrk="1" hangingPunct="1"/>
            <a:r>
              <a:rPr lang="en-US" altLang="zh-CN" sz="2000" dirty="0"/>
              <a:t>cat /dev/null&gt;/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/log/messages  </a:t>
            </a:r>
            <a:r>
              <a:rPr lang="en-US" altLang="zh-CN" sz="2000" dirty="0">
                <a:solidFill>
                  <a:schemeClr val="accent1"/>
                </a:solidFill>
              </a:rPr>
              <a:t>/dev/null Linux</a:t>
            </a:r>
            <a:r>
              <a:rPr lang="zh-CN" altLang="en-US" sz="2000" dirty="0">
                <a:solidFill>
                  <a:schemeClr val="accent1"/>
                </a:solidFill>
              </a:rPr>
              <a:t>中的无限大的垃圾回收站</a:t>
            </a:r>
          </a:p>
          <a:p>
            <a:pPr eaLnBrk="1" hangingPunct="1"/>
            <a:r>
              <a:rPr lang="en-US" altLang="zh-CN" sz="2000" dirty="0"/>
              <a:t>echo "Logs cleaned up."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1439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3C56884A-1899-434A-BFCC-2E414205C612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21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xfrm>
            <a:off x="1500753" y="1402397"/>
            <a:ext cx="8165761" cy="51292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、一般步骤：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）编辑文件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）保存文件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）将文件赋予可执行的权限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）运行及排错</a:t>
            </a:r>
          </a:p>
        </p:txBody>
      </p:sp>
    </p:spTree>
    <p:extLst>
      <p:ext uri="{BB962C8B-B14F-4D97-AF65-F5344CB8AC3E}">
        <p14:creationId xmlns:p14="http://schemas.microsoft.com/office/powerpoint/2010/main" val="29521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F00D8735-3B68-41ED-B33A-5C01434F2CCB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22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8163" name="Rectangle 3"/>
          <p:cNvSpPr>
            <a:spLocks noGrp="1"/>
          </p:cNvSpPr>
          <p:nvPr>
            <p:ph type="body" idx="1"/>
          </p:nvPr>
        </p:nvSpPr>
        <p:spPr>
          <a:xfrm>
            <a:off x="705394" y="1469273"/>
            <a:ext cx="11173097" cy="5129213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None/>
            </a:pPr>
            <a:r>
              <a:rPr lang="zh-CN" altLang="en-US" sz="32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</a:p>
          <a:p>
            <a:pPr marL="838200" lvl="1" indent="-381000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一般以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sh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为文件后缀。没有也能执行。</a:t>
            </a:r>
          </a:p>
          <a:p>
            <a:pPr marL="838200" lvl="1" indent="-381000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常见的两种执行方式</a:t>
            </a:r>
          </a:p>
          <a:p>
            <a:pPr marL="1371600" lvl="2" indent="-457200">
              <a:lnSpc>
                <a:spcPct val="90000"/>
              </a:lnSpc>
              <a:spcBef>
                <a:spcPct val="5000"/>
              </a:spcBef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文件名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	在当前目录下写明路径执行，要求文件必须有执行权限，如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2133600" lvl="4" indent="-304800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chmod 755 run.sh</a:t>
            </a:r>
          </a:p>
          <a:p>
            <a:pPr marL="2133600" lvl="4" indent="-304800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./run.sh</a:t>
            </a:r>
          </a:p>
          <a:p>
            <a:pPr marL="1371600" lvl="2" indent="-457200">
              <a:lnSpc>
                <a:spcPct val="90000"/>
              </a:lnSpc>
              <a:spcBef>
                <a:spcPct val="5000"/>
              </a:spcBef>
            </a:pP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sh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文件名</a:t>
            </a:r>
          </a:p>
          <a:p>
            <a:pPr marL="1371600" lvl="2" indent="-457200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sh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run.sh</a:t>
            </a:r>
          </a:p>
          <a:p>
            <a:pPr marL="838200" lvl="1" indent="-381000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文件开头指定一个或多个解释脚本程序的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，如	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#!/bin/bash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371600" lvl="2" indent="-457200">
              <a:lnSpc>
                <a:spcPct val="90000"/>
              </a:lnSpc>
              <a:spcBef>
                <a:spcPct val="50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如果指定，注意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/bin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不要漏了“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，否则用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方式执行会找不到路径。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371600" lvl="2" indent="-457200">
              <a:lnSpc>
                <a:spcPct val="90000"/>
              </a:lnSpc>
              <a:spcBef>
                <a:spcPct val="50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不指定的话一般默认以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/bin/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脚本</a:t>
            </a:r>
          </a:p>
        </p:txBody>
      </p:sp>
    </p:spTree>
    <p:extLst>
      <p:ext uri="{BB962C8B-B14F-4D97-AF65-F5344CB8AC3E}">
        <p14:creationId xmlns:p14="http://schemas.microsoft.com/office/powerpoint/2010/main" val="37365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32CF110-0FC0-4816-9547-0EC77BB8AAA3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23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406147" y="1391446"/>
            <a:ext cx="8892475" cy="52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dirty="0" smtClean="0"/>
              <a:t>Shell</a:t>
            </a:r>
            <a:r>
              <a:rPr lang="zh-CN" altLang="en-US" sz="2800" dirty="0" smtClean="0"/>
              <a:t>脚本的</a:t>
            </a:r>
            <a:r>
              <a:rPr lang="zh-CN" altLang="en-US" sz="2800" dirty="0"/>
              <a:t>一般结构</a:t>
            </a: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shell </a:t>
            </a:r>
            <a:r>
              <a:rPr lang="zh-CN" altLang="en-US" sz="2400" dirty="0">
                <a:solidFill>
                  <a:srgbClr val="FF0000"/>
                </a:solidFill>
              </a:rPr>
              <a:t>类型</a:t>
            </a: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  函数</a:t>
            </a: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  主过程</a:t>
            </a:r>
          </a:p>
          <a:p>
            <a:pPr eaLnBrk="1" hangingPunct="1"/>
            <a:r>
              <a:rPr lang="zh-CN" altLang="en-US" sz="2000" dirty="0"/>
              <a:t>一般模板  </a:t>
            </a:r>
            <a:r>
              <a:rPr lang="en-US" altLang="zh-CN" sz="2000" dirty="0"/>
              <a:t>abc.sh</a:t>
            </a:r>
          </a:p>
          <a:p>
            <a:pPr eaLnBrk="1" hangingPunct="1"/>
            <a:r>
              <a:rPr lang="en-US" altLang="zh-CN" dirty="0"/>
              <a:t>#!/bin/bash                           shell</a:t>
            </a:r>
            <a:r>
              <a:rPr lang="zh-CN" altLang="en-US" dirty="0"/>
              <a:t>类型</a:t>
            </a:r>
          </a:p>
          <a:p>
            <a:pPr eaLnBrk="1" hangingPunct="1"/>
            <a:r>
              <a:rPr lang="en-US" altLang="zh-CN" dirty="0"/>
              <a:t>#a simple shell script example</a:t>
            </a:r>
          </a:p>
          <a:p>
            <a:pPr eaLnBrk="1" hangingPunct="1"/>
            <a:r>
              <a:rPr lang="en-US" altLang="zh-CN" dirty="0"/>
              <a:t>#a function</a:t>
            </a:r>
          </a:p>
          <a:p>
            <a:pPr eaLnBrk="1" hangingPunct="1"/>
            <a:r>
              <a:rPr lang="en-US" altLang="zh-CN" dirty="0" err="1"/>
              <a:t>funciton</a:t>
            </a:r>
            <a:r>
              <a:rPr lang="en-US" altLang="zh-CN" dirty="0"/>
              <a:t> </a:t>
            </a:r>
            <a:r>
              <a:rPr lang="en-US" altLang="zh-CN" dirty="0" err="1"/>
              <a:t>sayhello</a:t>
            </a:r>
            <a:r>
              <a:rPr lang="en-US" altLang="zh-CN" dirty="0"/>
              <a:t>()                </a:t>
            </a:r>
            <a:r>
              <a:rPr lang="zh-CN" altLang="en-US" dirty="0"/>
              <a:t>函数</a:t>
            </a:r>
          </a:p>
          <a:p>
            <a:pPr eaLnBrk="1" hangingPunct="1"/>
            <a:r>
              <a:rPr lang="en-US" altLang="zh-CN" dirty="0"/>
              <a:t>{</a:t>
            </a:r>
          </a:p>
          <a:p>
            <a:pPr eaLnBrk="1" hangingPunct="1"/>
            <a:r>
              <a:rPr lang="en-US" altLang="zh-CN" dirty="0" smtClean="0"/>
              <a:t>    echo </a:t>
            </a:r>
            <a:r>
              <a:rPr lang="en-US" altLang="zh-CN" dirty="0"/>
              <a:t>"Enter Your name:"</a:t>
            </a:r>
          </a:p>
          <a:p>
            <a:pPr eaLnBrk="1" hangingPunct="1"/>
            <a:r>
              <a:rPr lang="en-US" altLang="zh-CN" dirty="0" smtClean="0"/>
              <a:t>    read </a:t>
            </a:r>
            <a:r>
              <a:rPr lang="en-US" altLang="zh-CN" dirty="0"/>
              <a:t>name          </a:t>
            </a:r>
            <a:r>
              <a:rPr lang="zh-CN" altLang="en-US" dirty="0"/>
              <a:t>读取来自键盘输入的变量</a:t>
            </a:r>
          </a:p>
          <a:p>
            <a:pPr eaLnBrk="1" hangingPunct="1"/>
            <a:r>
              <a:rPr lang="en-US" altLang="zh-CN" dirty="0" smtClean="0"/>
              <a:t>    echo </a:t>
            </a:r>
            <a:r>
              <a:rPr lang="en-US" altLang="zh-CN" dirty="0"/>
              <a:t>"Hello $name"</a:t>
            </a:r>
          </a:p>
          <a:p>
            <a:pPr eaLnBrk="1" hangingPunct="1"/>
            <a:r>
              <a:rPr lang="en-US" altLang="zh-CN" dirty="0"/>
              <a:t>}</a:t>
            </a:r>
          </a:p>
          <a:p>
            <a:pPr eaLnBrk="1" hangingPunct="1"/>
            <a:r>
              <a:rPr lang="en-US" altLang="zh-CN" dirty="0"/>
              <a:t>echo "</a:t>
            </a:r>
            <a:r>
              <a:rPr lang="en-US" altLang="zh-CN" dirty="0" err="1"/>
              <a:t>programme</a:t>
            </a:r>
            <a:r>
              <a:rPr lang="en-US" altLang="zh-CN" dirty="0"/>
              <a:t> starts here..."  </a:t>
            </a:r>
            <a:r>
              <a:rPr lang="zh-CN" altLang="en-US" dirty="0"/>
              <a:t>主过程</a:t>
            </a:r>
          </a:p>
          <a:p>
            <a:pPr eaLnBrk="1" hangingPunct="1"/>
            <a:r>
              <a:rPr lang="en-US" altLang="zh-CN" dirty="0" err="1"/>
              <a:t>sayhello</a:t>
            </a:r>
            <a:endParaRPr lang="en-US" altLang="zh-CN" dirty="0"/>
          </a:p>
          <a:p>
            <a:pPr eaLnBrk="1" hangingPunct="1"/>
            <a:r>
              <a:rPr lang="en-US" altLang="zh-CN" dirty="0"/>
              <a:t>echo "</a:t>
            </a:r>
            <a:r>
              <a:rPr lang="en-US" altLang="zh-CN" dirty="0" err="1"/>
              <a:t>programme</a:t>
            </a:r>
            <a:r>
              <a:rPr lang="en-US" altLang="zh-CN" dirty="0"/>
              <a:t> ends."</a:t>
            </a:r>
            <a:endParaRPr lang="zh-CN" altLang="en-US" dirty="0"/>
          </a:p>
        </p:txBody>
      </p:sp>
      <p:pic>
        <p:nvPicPr>
          <p:cNvPr id="4044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84" y="1446644"/>
            <a:ext cx="410527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72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3BC44CC-6373-4EB4-AE03-270200E45397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24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8818" name="Rectangle 2"/>
          <p:cNvSpPr>
            <a:spLocks noGrp="1"/>
          </p:cNvSpPr>
          <p:nvPr>
            <p:ph type="body" idx="1"/>
          </p:nvPr>
        </p:nvSpPr>
        <p:spPr>
          <a:xfrm>
            <a:off x="1128794" y="1402397"/>
            <a:ext cx="9875002" cy="51292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、注释符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#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除了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#!/bin/bash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里的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特殊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、美元符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变量符。与反斜杠转义符相反，使其后的普通字符作为变量名，如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$a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表示变量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的值。变量字符长度超过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个时，用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{}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括起来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、单引号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被引起的字符全部做普通字符，即全部原样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echo ‘my $SHELL’</a:t>
            </a:r>
          </a:p>
          <a:p>
            <a:pPr lvl="1"/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type="title"/>
          </p:nvPr>
        </p:nvSpPr>
        <p:spPr>
          <a:xfrm>
            <a:off x="1353520" y="454079"/>
            <a:ext cx="7096125" cy="654050"/>
          </a:xfrm>
          <a:noFill/>
        </p:spPr>
        <p:txBody>
          <a:bodyPr/>
          <a:lstStyle/>
          <a:p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中的特殊符号</a:t>
            </a:r>
          </a:p>
        </p:txBody>
      </p:sp>
    </p:spTree>
    <p:extLst>
      <p:ext uri="{BB962C8B-B14F-4D97-AF65-F5344CB8AC3E}">
        <p14:creationId xmlns:p14="http://schemas.microsoft.com/office/powerpoint/2010/main" val="421396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F3B3714C-9A08-4496-B951-CD83C2032276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25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9843" name="Rectangle 3"/>
          <p:cNvSpPr>
            <a:spLocks noGrp="1"/>
          </p:cNvSpPr>
          <p:nvPr>
            <p:ph type="body" idx="1"/>
          </p:nvPr>
        </p:nvSpPr>
        <p:spPr>
          <a:xfrm>
            <a:off x="1384516" y="1417182"/>
            <a:ext cx="7751763" cy="51292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、双引号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引号内的内容，除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、转义符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、倒引号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`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这三个保留特殊功能，其他字符均做普通字符。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、倒引号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数字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键旁边的那个键）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引号内的字符串当做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命令行解释执行，得到的结果取代整个倒引号括起来的部分。</a:t>
            </a:r>
          </a:p>
        </p:txBody>
      </p:sp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5579901" y="5360216"/>
            <a:ext cx="6300788" cy="831850"/>
          </a:xfrm>
          <a:prstGeom prst="rect">
            <a:avLst/>
          </a:prstGeom>
          <a:solidFill>
            <a:srgbClr val="CCFFCC"/>
          </a:solidFill>
          <a:ln w="9525">
            <a:solidFill>
              <a:srgbClr val="D6009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2"/>
                </a:solidFill>
              </a:rPr>
              <a:t>`</a:t>
            </a:r>
            <a:r>
              <a:rPr lang="en-US" altLang="zh-CN" sz="2400" dirty="0" err="1">
                <a:solidFill>
                  <a:schemeClr val="bg2"/>
                </a:solidFill>
              </a:rPr>
              <a:t>pwd</a:t>
            </a:r>
            <a:r>
              <a:rPr lang="en-US" altLang="zh-CN" sz="2400" dirty="0">
                <a:solidFill>
                  <a:schemeClr val="bg2"/>
                </a:solidFill>
              </a:rPr>
              <a:t>`			</a:t>
            </a:r>
            <a:r>
              <a:rPr lang="zh-CN" altLang="en-US" sz="2400" dirty="0">
                <a:solidFill>
                  <a:schemeClr val="bg2"/>
                </a:solidFill>
              </a:rPr>
              <a:t>即</a:t>
            </a:r>
            <a:r>
              <a:rPr lang="en-US" altLang="zh-CN" sz="2400" dirty="0" err="1">
                <a:solidFill>
                  <a:schemeClr val="bg2"/>
                </a:solidFill>
              </a:rPr>
              <a:t>pwd</a:t>
            </a:r>
            <a:r>
              <a:rPr lang="zh-CN" altLang="en-US" sz="2400" dirty="0">
                <a:solidFill>
                  <a:schemeClr val="bg2"/>
                </a:solidFill>
              </a:rPr>
              <a:t>命令的执行结果</a:t>
            </a:r>
          </a:p>
          <a:p>
            <a:pPr eaLnBrk="1" hangingPunct="1"/>
            <a:r>
              <a:rPr lang="en-US" altLang="zh-CN" sz="2400" dirty="0">
                <a:solidFill>
                  <a:schemeClr val="bg2"/>
                </a:solidFill>
              </a:rPr>
              <a:t>$LOGNAME		</a:t>
            </a:r>
            <a:r>
              <a:rPr lang="zh-CN" altLang="en-US" sz="2400" dirty="0">
                <a:solidFill>
                  <a:schemeClr val="bg2"/>
                </a:solidFill>
              </a:rPr>
              <a:t>系统变量</a:t>
            </a:r>
          </a:p>
        </p:txBody>
      </p:sp>
      <p:pic>
        <p:nvPicPr>
          <p:cNvPr id="2663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901" y="4672601"/>
            <a:ext cx="4391318" cy="643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07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3D55E928-2F7B-4B68-BC4B-B08DA9D4540E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26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xfrm>
            <a:off x="1196181" y="530316"/>
            <a:ext cx="7096125" cy="654050"/>
          </a:xfrm>
        </p:spPr>
        <p:txBody>
          <a:bodyPr/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练习一下：区别下面几句</a:t>
            </a:r>
          </a:p>
        </p:txBody>
      </p:sp>
      <p:sp>
        <p:nvSpPr>
          <p:cNvPr id="420867" name="Rectangle 3"/>
          <p:cNvSpPr>
            <a:spLocks noGrp="1"/>
          </p:cNvSpPr>
          <p:nvPr>
            <p:ph type="body" idx="1"/>
          </p:nvPr>
        </p:nvSpPr>
        <p:spPr>
          <a:xfrm>
            <a:off x="1196181" y="1539557"/>
            <a:ext cx="7751763" cy="5129213"/>
          </a:xfrm>
        </p:spPr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echo ‘my home is $HOME’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echo “my home is $HOME”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echo `my home is $HOME`</a:t>
            </a: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echo “my home is `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pwd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`”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echo ‘my home is `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pwd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`’</a:t>
            </a: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20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253" y="1847321"/>
            <a:ext cx="5119022" cy="2745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869" name="Rectangle 5"/>
          <p:cNvSpPr>
            <a:spLocks noChangeArrowheads="1"/>
          </p:cNvSpPr>
          <p:nvPr/>
        </p:nvSpPr>
        <p:spPr bwMode="auto">
          <a:xfrm>
            <a:off x="4850944" y="5458757"/>
            <a:ext cx="5526087" cy="1076325"/>
          </a:xfrm>
          <a:prstGeom prst="rect">
            <a:avLst/>
          </a:prstGeom>
          <a:solidFill>
            <a:srgbClr val="CCFFCC"/>
          </a:solidFill>
          <a:ln w="9525">
            <a:solidFill>
              <a:srgbClr val="D6009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2"/>
                </a:solidFill>
              </a:rPr>
              <a:t> `	</a:t>
            </a:r>
            <a:r>
              <a:rPr lang="zh-CN" altLang="en-US" sz="3200" dirty="0">
                <a:solidFill>
                  <a:schemeClr val="bg2"/>
                </a:solidFill>
              </a:rPr>
              <a:t>用于括起来</a:t>
            </a:r>
            <a:r>
              <a:rPr lang="en-US" altLang="zh-CN" sz="3200" dirty="0">
                <a:solidFill>
                  <a:schemeClr val="bg2"/>
                </a:solidFill>
              </a:rPr>
              <a:t>shell</a:t>
            </a:r>
            <a:r>
              <a:rPr lang="zh-CN" altLang="en-US" sz="3200" dirty="0">
                <a:solidFill>
                  <a:schemeClr val="bg2"/>
                </a:solidFill>
              </a:rPr>
              <a:t>命令</a:t>
            </a:r>
          </a:p>
          <a:p>
            <a:pPr eaLnBrk="1" hangingPunct="1"/>
            <a:r>
              <a:rPr lang="en-US" altLang="zh-CN" sz="3200" dirty="0">
                <a:solidFill>
                  <a:schemeClr val="bg2"/>
                </a:solidFill>
              </a:rPr>
              <a:t> ‘	</a:t>
            </a:r>
            <a:r>
              <a:rPr lang="zh-CN" altLang="en-US" sz="3200" dirty="0">
                <a:solidFill>
                  <a:schemeClr val="bg2"/>
                </a:solidFill>
              </a:rPr>
              <a:t>用于原样显示</a:t>
            </a:r>
            <a:endParaRPr lang="en-US" altLang="zh-CN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65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  <p:bldP spid="42086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D7391EAF-A4B4-4D61-85F5-E78166AFD20B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27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>
          <a:xfrm>
            <a:off x="1216618" y="1457325"/>
            <a:ext cx="10034856" cy="54006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6.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反斜线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反斜线是转义字符，它能把特殊字符变成普通字符。在某个字符前面利用反斜杠（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）能够阻止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把后面的字符解释为特殊字符。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yuqun@yuqun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~]$echo  “Filename  is  N0\$\*”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Filename  is  N0$*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注意：在单引号括起来的字符串中，反斜线也成为普通字符，而失去转义字符功能。</a:t>
            </a:r>
          </a:p>
        </p:txBody>
      </p:sp>
    </p:spTree>
    <p:extLst>
      <p:ext uri="{BB962C8B-B14F-4D97-AF65-F5344CB8AC3E}">
        <p14:creationId xmlns:p14="http://schemas.microsoft.com/office/powerpoint/2010/main" val="204063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A5101C5C-C5C1-40A0-9A57-40B61F1438C3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28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三、变量</a:t>
            </a:r>
          </a:p>
        </p:txBody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>
          <a:xfrm>
            <a:off x="1338020" y="1468196"/>
            <a:ext cx="10107478" cy="51292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shell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变量 可以保存如路径名、文件名或者一个数字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本地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局部变量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只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在创建它们的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中使用，可以在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程序内任意使用和修改它们。</a:t>
            </a: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环境变量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在创建它们的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及其派生出来的任意子程序中使用。有些变量是用户创建的，其他的则是专用的（比如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PATH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HOME)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。是系统环境的一部分，不必去定义它们，可以在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程序中使用它们 。还能在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中加以修改。</a:t>
            </a:r>
          </a:p>
          <a:p>
            <a:pPr eaLnBrk="1" hangingPunct="1">
              <a:buClr>
                <a:schemeClr val="accent1"/>
              </a:buClr>
              <a:buSzPct val="85000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内部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Clr>
                <a:schemeClr val="accent1"/>
              </a:buClr>
              <a:buSzPct val="85000"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系统提供的。与环境变量不同，但用户不能修改它们。</a:t>
            </a: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158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31AC3092-098D-4FD7-85BC-8CB80BD37275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29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604" y="1474470"/>
            <a:ext cx="7993063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1524001" y="981075"/>
            <a:ext cx="417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</a:rPr>
              <a:t>本地变量和环境变量的对比</a:t>
            </a:r>
          </a:p>
        </p:txBody>
      </p:sp>
    </p:spTree>
    <p:extLst>
      <p:ext uri="{BB962C8B-B14F-4D97-AF65-F5344CB8AC3E}">
        <p14:creationId xmlns:p14="http://schemas.microsoft.com/office/powerpoint/2010/main" val="334037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r>
              <a:rPr lang="en-US" altLang="zh-CN" dirty="0" smtClean="0"/>
              <a:t>Linux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文件操作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tail</a:t>
            </a:r>
          </a:p>
          <a:p>
            <a:pPr lvl="1"/>
            <a:r>
              <a:rPr lang="en-US" altLang="zh-CN" dirty="0" smtClean="0"/>
              <a:t>Ls, cp, </a:t>
            </a:r>
            <a:r>
              <a:rPr lang="en-US" altLang="zh-CN" dirty="0" err="1" smtClean="0"/>
              <a:t>rm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mv</a:t>
            </a:r>
            <a:endParaRPr lang="en-US" altLang="zh-CN" dirty="0"/>
          </a:p>
          <a:p>
            <a:pPr lvl="1"/>
            <a:r>
              <a:rPr lang="en-US" altLang="zh-CN" dirty="0" smtClean="0"/>
              <a:t>Find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grep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Chmod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Seq</a:t>
            </a:r>
            <a:r>
              <a:rPr lang="en-US" altLang="zh-CN" dirty="0" smtClean="0"/>
              <a:t>, sort</a:t>
            </a:r>
            <a:r>
              <a:rPr lang="zh-CN" altLang="en-US" dirty="0" smtClean="0"/>
              <a:t>，</a:t>
            </a:r>
            <a:r>
              <a:rPr lang="en-US" altLang="zh-CN" dirty="0"/>
              <a:t>cut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Pwd</a:t>
            </a:r>
            <a:r>
              <a:rPr lang="zh-CN" altLang="en-US" dirty="0" smtClean="0"/>
              <a:t>，</a:t>
            </a:r>
            <a:r>
              <a:rPr lang="en-US" altLang="zh-CN" dirty="0"/>
              <a:t> who, </a:t>
            </a:r>
            <a:r>
              <a:rPr lang="en-US" altLang="zh-CN" dirty="0" smtClean="0"/>
              <a:t>clear</a:t>
            </a:r>
          </a:p>
          <a:p>
            <a:pPr lvl="1"/>
            <a:r>
              <a:rPr lang="en-US" altLang="zh-CN" dirty="0" smtClean="0"/>
              <a:t>Yum</a:t>
            </a:r>
          </a:p>
          <a:p>
            <a:r>
              <a:rPr lang="zh-CN" altLang="en-US" dirty="0" smtClean="0"/>
              <a:t>字符处理</a:t>
            </a:r>
            <a:endParaRPr lang="en-US" altLang="zh-CN" dirty="0" smtClean="0"/>
          </a:p>
          <a:p>
            <a:pPr lvl="1"/>
            <a:r>
              <a:rPr lang="en-US" altLang="zh-CN" dirty="0" err="1"/>
              <a:t>awk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51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E9104CAE-BF5D-4C97-9BF9-1B12FC21E474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30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>
          <a:xfrm>
            <a:off x="1524001" y="1799681"/>
            <a:ext cx="7751763" cy="51292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、本地变量（局部变量、用户变量）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2208214" y="2518818"/>
            <a:ext cx="727233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400" dirty="0"/>
              <a:t>本地变量 在用户现在的</a:t>
            </a:r>
            <a:r>
              <a:rPr lang="en-US" altLang="zh-CN" sz="2400" dirty="0"/>
              <a:t>shell</a:t>
            </a:r>
            <a:r>
              <a:rPr lang="zh-CN" altLang="en-US" sz="2400" dirty="0"/>
              <a:t>生命期的脚本中使用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400" dirty="0"/>
              <a:t> 变量名</a:t>
            </a:r>
            <a:r>
              <a:rPr lang="en-US" altLang="zh-CN" sz="2400" dirty="0"/>
              <a:t>=</a:t>
            </a:r>
            <a:r>
              <a:rPr lang="zh-CN" altLang="en-US" sz="2400" dirty="0"/>
              <a:t>值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1"/>
                </a:solidFill>
              </a:rPr>
              <a:t>注意：</a:t>
            </a:r>
          </a:p>
          <a:p>
            <a:pPr eaLnBrk="1" hangingPunct="1"/>
            <a:r>
              <a:rPr lang="zh-CN" altLang="en-US" sz="2400" dirty="0"/>
              <a:t>   （</a:t>
            </a:r>
            <a:r>
              <a:rPr lang="en-US" altLang="zh-CN" sz="2400" dirty="0"/>
              <a:t>1</a:t>
            </a:r>
            <a:r>
              <a:rPr lang="zh-CN" altLang="en-US" sz="2400" dirty="0"/>
              <a:t>）等号两边不可以有空格</a:t>
            </a:r>
          </a:p>
          <a:p>
            <a:pPr eaLnBrk="1" hangingPunct="1"/>
            <a:r>
              <a:rPr lang="zh-CN" altLang="en-US" sz="2400" dirty="0"/>
              <a:t>   （</a:t>
            </a:r>
            <a:r>
              <a:rPr lang="en-US" altLang="zh-CN" sz="2400" dirty="0"/>
              <a:t>2</a:t>
            </a:r>
            <a:r>
              <a:rPr lang="zh-CN" altLang="en-US" sz="2400" dirty="0"/>
              <a:t>）取值包含空格，必须用双引号括起来</a:t>
            </a:r>
          </a:p>
          <a:p>
            <a:pPr eaLnBrk="1" hangingPunct="1"/>
            <a:r>
              <a:rPr lang="zh-CN" altLang="en-US" sz="2400" dirty="0"/>
              <a:t>   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Shell</a:t>
            </a:r>
            <a:r>
              <a:rPr lang="zh-CN" altLang="en-US" sz="2400" dirty="0"/>
              <a:t>变量可以用大小写字母，区分大小写</a:t>
            </a:r>
          </a:p>
        </p:txBody>
      </p:sp>
    </p:spTree>
    <p:extLst>
      <p:ext uri="{BB962C8B-B14F-4D97-AF65-F5344CB8AC3E}">
        <p14:creationId xmlns:p14="http://schemas.microsoft.com/office/powerpoint/2010/main" val="310085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AF5D1139-9E40-49B1-B6BF-8F98D4D28CAE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31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>
          <a:xfrm>
            <a:off x="1821726" y="1539557"/>
            <a:ext cx="8828857" cy="512921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变量的声明和使用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）变量是弱类型的（不用声明类型）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）变量声明及赋值格式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r>
              <a:rPr lang="en-US" altLang="zh-CN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（等号两边不能有空格）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）变量的引用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zh-CN" altLang="en-US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变量名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${</a:t>
            </a:r>
            <a:r>
              <a:rPr lang="zh-CN" altLang="en-US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变量名</a:t>
            </a:r>
            <a:r>
              <a:rPr lang="en-US" altLang="zh-CN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变量名为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个字符时建议使用方式一，多余一个字符时建议使用方式二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举例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 $a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${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8012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76559881-26F9-49E5-81A7-7466E485D484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32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>
          <a:xfrm>
            <a:off x="1659846" y="1539558"/>
            <a:ext cx="8243887" cy="51292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显示变量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echo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命令可以显示单个变量取值，变量名前加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2351089" y="2708275"/>
            <a:ext cx="6192837" cy="21288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echo $Name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echo $name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echo $</a:t>
            </a:r>
            <a:r>
              <a:rPr lang="en-US" altLang="zh-CN" sz="2400" dirty="0" err="1"/>
              <a:t>nameare</a:t>
            </a:r>
            <a:endParaRPr lang="en-US" altLang="zh-CN" sz="2400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echo ${name} are</a:t>
            </a:r>
          </a:p>
        </p:txBody>
      </p:sp>
      <p:sp>
        <p:nvSpPr>
          <p:cNvPr id="33798" name="AutoShape 5"/>
          <p:cNvSpPr>
            <a:spLocks noChangeArrowheads="1"/>
          </p:cNvSpPr>
          <p:nvPr/>
        </p:nvSpPr>
        <p:spPr bwMode="auto">
          <a:xfrm>
            <a:off x="3432175" y="5373688"/>
            <a:ext cx="4103688" cy="647700"/>
          </a:xfrm>
          <a:prstGeom prst="wedgeRectCallout">
            <a:avLst>
              <a:gd name="adj1" fmla="val -31894"/>
              <a:gd name="adj2" fmla="val -13431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accent1"/>
                </a:solidFill>
              </a:rPr>
              <a:t>输出引用变量时加</a:t>
            </a:r>
            <a:r>
              <a:rPr lang="en-US" altLang="zh-CN" sz="2400">
                <a:solidFill>
                  <a:schemeClr val="accent1"/>
                </a:solidFill>
              </a:rPr>
              <a:t>{}</a:t>
            </a:r>
            <a:r>
              <a:rPr lang="zh-CN" altLang="en-US" sz="2400">
                <a:solidFill>
                  <a:schemeClr val="accent1"/>
                </a:solidFill>
              </a:rPr>
              <a:t>比较好</a:t>
            </a:r>
          </a:p>
        </p:txBody>
      </p:sp>
    </p:spTree>
    <p:extLst>
      <p:ext uri="{BB962C8B-B14F-4D97-AF65-F5344CB8AC3E}">
        <p14:creationId xmlns:p14="http://schemas.microsoft.com/office/powerpoint/2010/main" val="206926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F1904E01-48F2-4DD1-90E6-4DB8607BA5A9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33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>
          <a:xfrm>
            <a:off x="1219201" y="1514609"/>
            <a:ext cx="8316913" cy="54006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清除变量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unset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变量名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举例：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echo ${name}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unset name </a:t>
            </a:r>
            <a:r>
              <a:rPr lang="en-US" altLang="zh-CN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en-US" altLang="zh-CN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zh-CN" altLang="en-US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前没有</a:t>
            </a:r>
            <a:r>
              <a:rPr lang="en-US" altLang="zh-CN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显示本地所有变量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695" y="4563290"/>
            <a:ext cx="3121923" cy="2034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70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A9938CD9-DF19-426E-8588-6A4C43DC54E7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34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>
          <a:xfrm>
            <a:off x="1384664" y="1623762"/>
            <a:ext cx="7751763" cy="51292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设置只读变量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1564051" y="2487362"/>
            <a:ext cx="76327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/>
              <a:t>设置变量时，不想再改变其值，可以将之设为只读变量</a:t>
            </a:r>
          </a:p>
          <a:p>
            <a:pPr eaLnBrk="1" hangingPunct="1"/>
            <a:r>
              <a:rPr lang="zh-CN" altLang="en-US" sz="2400" dirty="0"/>
              <a:t>     变量名</a:t>
            </a:r>
            <a:r>
              <a:rPr lang="en-US" altLang="zh-CN" sz="2400" dirty="0"/>
              <a:t>=</a:t>
            </a:r>
            <a:r>
              <a:rPr lang="zh-CN" altLang="en-US" sz="2400" dirty="0"/>
              <a:t>值</a:t>
            </a:r>
          </a:p>
          <a:p>
            <a:pPr eaLnBrk="1" hangingPunct="1"/>
            <a:r>
              <a:rPr lang="zh-CN" altLang="en-US" sz="2400" dirty="0"/>
              <a:t>     </a:t>
            </a:r>
            <a:r>
              <a:rPr lang="en-US" altLang="zh-CN" sz="2400" dirty="0" err="1"/>
              <a:t>readonly</a:t>
            </a:r>
            <a:r>
              <a:rPr lang="en-US" altLang="zh-CN" sz="2400" dirty="0"/>
              <a:t>  </a:t>
            </a:r>
            <a:r>
              <a:rPr lang="zh-CN" altLang="en-US" sz="2400" dirty="0"/>
              <a:t>变量名</a:t>
            </a:r>
          </a:p>
        </p:txBody>
      </p:sp>
      <p:pic>
        <p:nvPicPr>
          <p:cNvPr id="3584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882" y="4188369"/>
            <a:ext cx="3379003" cy="192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49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CD865FF-EA20-4169-9EF2-53E0702392EF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35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>
          <a:xfrm>
            <a:off x="1524000" y="1728787"/>
            <a:ext cx="7751763" cy="51292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、环境变量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1811383" y="2215833"/>
            <a:ext cx="871378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/>
              <a:t>环境变量用于所有用户进程（通常称为子进程）。登陆进程称为父进程，通过</a:t>
            </a:r>
            <a:r>
              <a:rPr lang="en-US" altLang="zh-CN" sz="2400" dirty="0" err="1"/>
              <a:t>pstree</a:t>
            </a:r>
            <a:r>
              <a:rPr lang="zh-CN" altLang="en-US" sz="2400" dirty="0"/>
              <a:t>可以查看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400" dirty="0"/>
              <a:t>环境变量可以用于所有子程序，着包括编辑器、脚本和应用</a:t>
            </a:r>
          </a:p>
          <a:p>
            <a:pPr eaLnBrk="1" hangingPunct="1"/>
            <a:r>
              <a:rPr lang="zh-CN" altLang="en-US" sz="2400" dirty="0"/>
              <a:t>    举例：</a:t>
            </a:r>
            <a:r>
              <a:rPr lang="en-US" altLang="zh-CN" sz="2400" dirty="0"/>
              <a:t>vi a.sh</a:t>
            </a:r>
          </a:p>
          <a:p>
            <a:pPr eaLnBrk="1" hangingPunct="1"/>
            <a:r>
              <a:rPr lang="en-US" altLang="zh-CN" sz="2400" dirty="0"/>
              <a:t>                #!/bin/bash</a:t>
            </a:r>
          </a:p>
          <a:p>
            <a:pPr eaLnBrk="1" hangingPunct="1"/>
            <a:r>
              <a:rPr lang="en-US" altLang="zh-CN" sz="2400" dirty="0"/>
              <a:t>                # </a:t>
            </a:r>
            <a:r>
              <a:rPr lang="zh-CN" altLang="en-US" sz="2400" dirty="0"/>
              <a:t>检测环境变量</a:t>
            </a:r>
          </a:p>
          <a:p>
            <a:pPr eaLnBrk="1" hangingPunct="1"/>
            <a:r>
              <a:rPr lang="zh-CN" altLang="en-US" sz="2400" dirty="0"/>
              <a:t>                </a:t>
            </a:r>
            <a:r>
              <a:rPr lang="en-US" altLang="zh-CN" sz="2400" dirty="0"/>
              <a:t>echo "</a:t>
            </a:r>
            <a:r>
              <a:rPr lang="zh-CN" altLang="en-US" sz="2400" dirty="0"/>
              <a:t>家目录是 </a:t>
            </a:r>
            <a:r>
              <a:rPr lang="en-US" altLang="zh-CN" sz="2400" dirty="0"/>
              <a:t>$HOME"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sz="2400" dirty="0"/>
              <a:t>   </a:t>
            </a:r>
            <a:r>
              <a:rPr lang="zh-CN" altLang="en-US" sz="2400" dirty="0"/>
              <a:t>环境变量可以在命令行中设置，但用户注销时这些值将丢失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400" dirty="0"/>
              <a:t>   环境变量均为大写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400" dirty="0"/>
              <a:t>   必须用</a:t>
            </a:r>
            <a:r>
              <a:rPr lang="en-US" altLang="zh-CN" sz="2400" dirty="0"/>
              <a:t>export</a:t>
            </a:r>
            <a:r>
              <a:rPr lang="zh-CN" altLang="en-US" sz="2400" dirty="0"/>
              <a:t>命令导出</a:t>
            </a:r>
          </a:p>
        </p:txBody>
      </p:sp>
    </p:spTree>
    <p:extLst>
      <p:ext uri="{BB962C8B-B14F-4D97-AF65-F5344CB8AC3E}">
        <p14:creationId xmlns:p14="http://schemas.microsoft.com/office/powerpoint/2010/main" val="134530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44B9FFE-BAE2-4C85-B34A-59350C4605EB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36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2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1524001" y="1539557"/>
            <a:ext cx="7751763" cy="5129213"/>
          </a:xfrm>
          <a:noFill/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设置环境变量 </a:t>
            </a: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variable-name=value</a:t>
            </a:r>
          </a:p>
          <a:p>
            <a:pPr lvl="1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export variable-name(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环境变量名大写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显示环境变量</a:t>
            </a: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env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可以看到所有的环境变量</a:t>
            </a: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echo $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环境变量名 （显示一个变量）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清除环境变量</a:t>
            </a: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unset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环境变量名</a:t>
            </a:r>
          </a:p>
        </p:txBody>
      </p:sp>
    </p:spTree>
    <p:extLst>
      <p:ext uri="{BB962C8B-B14F-4D97-AF65-F5344CB8AC3E}">
        <p14:creationId xmlns:p14="http://schemas.microsoft.com/office/powerpoint/2010/main" val="201633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3F1AD42A-A833-4656-AF22-AE872AF24B1D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37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792480" y="1125539"/>
            <a:ext cx="10310949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HOME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 代表使用者的家目录。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cd ~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去到使用者的家目录 或者利用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cd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就可以直接回到使用者家目录了。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PS1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的主提示符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SHELL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 目前这个环境使用的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SHELL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是哪个程序？ 如果是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bash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的话，预设是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/bin/bash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PWD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：用户当前工作目录的路径。它指出用户目前在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文件系统中处在什么位置。它是由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自动设置的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HISTSIZE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 这个与“历史命令”有关，曾经下达过的指令可以被系统记录下来，而记录的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数目”则是由这个值来设定的。 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MAIL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 当我们使用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mail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这个指令在收信时，系统会去读取的邮件信箱文件 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mailbox)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PATH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 就是执行文件搜寻的路径，目录与目录中间以冒号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(:)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分隔， 由于文件的搜寻是依序由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PATH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的变量内的目录来查询，所以，目录的顺序也是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重要。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LANG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 语系文件，很多数据都会用到他，当出现编码错误的时候往往需要设置它，中文编码是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zh_CN.UTF8</a:t>
            </a:r>
          </a:p>
        </p:txBody>
      </p:sp>
    </p:spTree>
    <p:extLst>
      <p:ext uri="{BB962C8B-B14F-4D97-AF65-F5344CB8AC3E}">
        <p14:creationId xmlns:p14="http://schemas.microsoft.com/office/powerpoint/2010/main" val="271644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3D45F5C6-6A55-4DE5-BCE3-7943CB839CEE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38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PATH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</a:p>
        </p:txBody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>
          <a:xfrm>
            <a:off x="1524001" y="981076"/>
            <a:ext cx="10101942" cy="587692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举例：配置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环境变量可使任何目录都能执行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javac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）需要配置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环境变量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JAVA_HOME(JDK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存放的路径）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CLASSPATH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（字节码的位置，让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知道要运行的类的字节码放在哪）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PATH 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让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找到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javac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等命令的存放的位置）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下配置它们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打开终端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vi .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bash_profile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在配置文件中追加内容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JAVA_HOME=JDK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存放位置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CLASSPATH=.(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当前目录）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PATH=$JAVA_HOME/BIN:$PATH(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不覆盖原来的内容，追加）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export JAVA_HOME CLASSPATH PATH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保存，让配置起作用（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source .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bash_profile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或者注销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24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44462" y="6472289"/>
            <a:ext cx="523875" cy="2743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7374FE5D-590A-4849-ADB1-9EB1FC5FBE75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39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xfrm>
            <a:off x="1524001" y="547739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7859" name="Rectangle 3"/>
          <p:cNvSpPr>
            <a:spLocks noGrp="1"/>
          </p:cNvSpPr>
          <p:nvPr>
            <p:ph type="body" idx="1"/>
          </p:nvPr>
        </p:nvSpPr>
        <p:spPr>
          <a:xfrm>
            <a:off x="1524001" y="1412928"/>
            <a:ext cx="8435975" cy="54879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让环境变量的修改在退出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再次登录时仍有效，需要在相关配置文件中修改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Bash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的初始化文件有：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/etc/profile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~/.bash_profile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~/.bash_login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~/.profile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~/.bashrc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/etc/bashrc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4151313" y="3429053"/>
            <a:ext cx="165735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/etc/profile</a:t>
            </a:r>
          </a:p>
        </p:txBody>
      </p:sp>
      <p:sp>
        <p:nvSpPr>
          <p:cNvPr id="40966" name="Line 5"/>
          <p:cNvSpPr>
            <a:spLocks noChangeShapeType="1"/>
          </p:cNvSpPr>
          <p:nvPr/>
        </p:nvSpPr>
        <p:spPr bwMode="auto">
          <a:xfrm>
            <a:off x="4872038" y="386085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3935414" y="4364089"/>
            <a:ext cx="216058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~/.bash_profile</a:t>
            </a:r>
          </a:p>
        </p:txBody>
      </p:sp>
      <p:sp>
        <p:nvSpPr>
          <p:cNvPr id="40968" name="Line 7"/>
          <p:cNvSpPr>
            <a:spLocks noChangeShapeType="1"/>
          </p:cNvSpPr>
          <p:nvPr/>
        </p:nvSpPr>
        <p:spPr bwMode="auto">
          <a:xfrm>
            <a:off x="4872038" y="4753027"/>
            <a:ext cx="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4008439" y="5229278"/>
            <a:ext cx="20161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~/.bashrc</a:t>
            </a: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4943475" y="5661077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4008438" y="6092877"/>
            <a:ext cx="2087562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/etc/bashrc</a:t>
            </a:r>
          </a:p>
        </p:txBody>
      </p:sp>
      <p:sp>
        <p:nvSpPr>
          <p:cNvPr id="40972" name="Line 11"/>
          <p:cNvSpPr>
            <a:spLocks noChangeShapeType="1"/>
          </p:cNvSpPr>
          <p:nvPr/>
        </p:nvSpPr>
        <p:spPr bwMode="auto">
          <a:xfrm>
            <a:off x="5951538" y="4795890"/>
            <a:ext cx="43180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3" name="Text Box 12"/>
          <p:cNvSpPr txBox="1">
            <a:spLocks noChangeArrowheads="1"/>
          </p:cNvSpPr>
          <p:nvPr/>
        </p:nvSpPr>
        <p:spPr bwMode="auto">
          <a:xfrm>
            <a:off x="6167439" y="5732515"/>
            <a:ext cx="1944687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~/.bash_login</a:t>
            </a:r>
          </a:p>
        </p:txBody>
      </p:sp>
      <p:sp>
        <p:nvSpPr>
          <p:cNvPr id="40974" name="Line 13"/>
          <p:cNvSpPr>
            <a:spLocks noChangeShapeType="1"/>
          </p:cNvSpPr>
          <p:nvPr/>
        </p:nvSpPr>
        <p:spPr bwMode="auto">
          <a:xfrm>
            <a:off x="6096000" y="4653014"/>
            <a:ext cx="8636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6959600" y="4795890"/>
            <a:ext cx="1728788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~/.profile</a:t>
            </a:r>
          </a:p>
        </p:txBody>
      </p:sp>
    </p:spTree>
    <p:extLst>
      <p:ext uri="{BB962C8B-B14F-4D97-AF65-F5344CB8AC3E}">
        <p14:creationId xmlns:p14="http://schemas.microsoft.com/office/powerpoint/2010/main" val="386956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/>
              <a:t>脚本</a:t>
            </a: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6280"/>
            <a:r>
              <a:rPr lang="en-US" altLang="zh-CN" dirty="0" smtClean="0"/>
              <a:t>shell</a:t>
            </a:r>
            <a:r>
              <a:rPr lang="zh-CN" altLang="en-US" dirty="0"/>
              <a:t>脚本能提高用户操作和管理员进行系统管理的</a:t>
            </a:r>
            <a:r>
              <a:rPr lang="zh-CN" altLang="en-US" dirty="0" smtClean="0"/>
              <a:t>效率</a:t>
            </a:r>
            <a:endParaRPr lang="en-US" altLang="zh-CN" dirty="0" smtClean="0"/>
          </a:p>
          <a:p>
            <a:pPr marL="716280"/>
            <a:r>
              <a:rPr lang="zh-CN" altLang="en-US" dirty="0" smtClean="0"/>
              <a:t>一般</a:t>
            </a:r>
            <a:r>
              <a:rPr lang="zh-CN" altLang="en-US" dirty="0"/>
              <a:t>步骤</a:t>
            </a:r>
          </a:p>
          <a:p>
            <a:pPr marL="1036320" lvl="1"/>
            <a:r>
              <a:rPr lang="zh-CN" altLang="en-US" dirty="0"/>
              <a:t>编辑器编写脚本程序</a:t>
            </a:r>
          </a:p>
          <a:p>
            <a:pPr marL="1036320" lvl="1"/>
            <a:r>
              <a:rPr lang="en-US" altLang="zh-CN" dirty="0"/>
              <a:t>shell</a:t>
            </a:r>
            <a:r>
              <a:rPr lang="zh-CN" altLang="en-US" dirty="0"/>
              <a:t>做解释程序，非交互地执行脚本，两种执行方式：</a:t>
            </a:r>
          </a:p>
          <a:p>
            <a:pPr marL="1371600" lvl="2"/>
            <a:r>
              <a:rPr lang="zh-CN" altLang="en-US" sz="2000" dirty="0"/>
              <a:t>用</a:t>
            </a:r>
            <a:r>
              <a:rPr lang="en-US" altLang="zh-CN" sz="2000" dirty="0" err="1"/>
              <a:t>sh</a:t>
            </a:r>
            <a:r>
              <a:rPr lang="zh-CN" altLang="en-US" sz="2000" dirty="0"/>
              <a:t>命令执行脚本文件</a:t>
            </a:r>
          </a:p>
          <a:p>
            <a:pPr marL="1371600" lvl="2"/>
            <a:r>
              <a:rPr lang="zh-CN" altLang="en-US" sz="2000" dirty="0"/>
              <a:t>给脚本文件添加执行权限，用</a:t>
            </a:r>
            <a:r>
              <a:rPr lang="en-US" altLang="zh-CN" sz="2000" dirty="0"/>
              <a:t>./</a:t>
            </a:r>
            <a:r>
              <a:rPr lang="zh-CN" altLang="en-US" sz="2000" dirty="0"/>
              <a:t>命令执行</a:t>
            </a:r>
          </a:p>
        </p:txBody>
      </p:sp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DF739546-85DB-4F08-8963-D0F490E52654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4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27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24B77CB0-194C-405B-870B-82A2F9BBBB9C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40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1463041" y="486773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>
          <a:xfrm>
            <a:off x="1149531" y="1547132"/>
            <a:ext cx="9135291" cy="5543550"/>
          </a:xfrm>
        </p:spPr>
        <p:txBody>
          <a:bodyPr/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etc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/profile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存放一些全局（共有）变量，不管哪个用户，登录时都会读取该文件。通常设置一些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PATH,USER,HOSTNAME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HISTSIZE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~/.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bash_profile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每个用户都可使用该文件输入专用于自己使用的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当用户登录时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该文件仅仅执行一次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默认情况下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他设置一些环境变量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执行用户的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bashrc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~/.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bashrc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该文件包含专用于你的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bash 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bash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当登录时以及每次打开新的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该该文件被读取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etc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bashrc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为每一个运行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bash 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的用户执行此文件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bash 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被打开时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该文件被读取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4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5451A872-FC54-480E-8C9B-07CA960D2ADE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41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>
          <a:xfrm>
            <a:off x="1524001" y="1539557"/>
            <a:ext cx="7751763" cy="512921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上述配置文件的作用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）登录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先启动系统配置文件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etc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/profile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，并从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etc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profile.d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目录的配置文件中搜集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的设置，为系统的</a:t>
            </a:r>
            <a:r>
              <a:rPr lang="zh-CN" altLang="en-US" sz="24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每个用户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设置环境信息。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）用户配置文件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~/.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bash_profile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，每个用户</a:t>
            </a:r>
            <a:r>
              <a:rPr lang="zh-CN" altLang="en-US" sz="24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专用于自己使用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仅用户</a:t>
            </a:r>
            <a:r>
              <a:rPr lang="zh-CN" altLang="en-US" sz="24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登录时执行一次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	默认情况下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此文件通过脚本执行同目录下用户的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bashrc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~/.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bashrc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文件包含专用于用户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bash 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bash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登录及每次打开新的</a:t>
            </a:r>
            <a:r>
              <a:rPr lang="en-US" altLang="zh-CN" sz="24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时都会执行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。里面又会调用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etc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bashrc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73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9FA23A10-FE7C-465B-A750-589ED3C490A7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42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xfrm>
            <a:off x="1175658" y="521607"/>
            <a:ext cx="7096125" cy="654050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设置用户自己的环境变量</a:t>
            </a:r>
          </a:p>
        </p:txBody>
      </p:sp>
      <p:sp>
        <p:nvSpPr>
          <p:cNvPr id="380931" name="Rectangle 3"/>
          <p:cNvSpPr>
            <a:spLocks noGrp="1"/>
          </p:cNvSpPr>
          <p:nvPr>
            <p:ph type="body" idx="1"/>
          </p:nvPr>
        </p:nvSpPr>
        <p:spPr>
          <a:xfrm>
            <a:off x="809897" y="1448593"/>
            <a:ext cx="11086011" cy="51292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/home/user/.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bash_profile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中定义下句，会怎样？</a:t>
            </a:r>
          </a:p>
          <a:p>
            <a:pPr lvl="1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alias la=‘ls –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a|grep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“\.*”’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答：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user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下次再登陆，其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会自动建立一个别名命令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，功能为查看当前目录下名字以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开头的文件。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写在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~/.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bash_profile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中，需重新登录才能有效。除非运行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source .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bash_profile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使其立即有效。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写在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~/.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bashrc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中，则打开新的终端中就有效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区别：</a:t>
            </a:r>
            <a:r>
              <a:rPr lang="en-US" altLang="zh-CN" sz="2400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bash_profile</a:t>
            </a:r>
            <a:r>
              <a:rPr lang="zh-CN" altLang="en-US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只在会话开始的时候读取一次，而</a:t>
            </a:r>
            <a:r>
              <a:rPr lang="en-US" altLang="zh-CN" sz="2400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bashrc</a:t>
            </a:r>
            <a:r>
              <a:rPr lang="zh-CN" altLang="en-US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则每次打开终端时都会读取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按照传统，定义的变量如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放到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bash_profile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中，而像别名函数等放在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bashrc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中，但是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bash_profile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先于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bashrc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读取内容，也可全放入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bashrc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2441531" y="6394450"/>
            <a:ext cx="540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accent1"/>
                </a:solidFill>
              </a:rPr>
              <a:t>习惯用各自的配置文件，编辑不需要</a:t>
            </a:r>
            <a:r>
              <a:rPr lang="en-US" altLang="zh-CN" dirty="0">
                <a:solidFill>
                  <a:schemeClr val="accent1"/>
                </a:solidFill>
              </a:rPr>
              <a:t>root</a:t>
            </a:r>
            <a:r>
              <a:rPr lang="zh-CN" altLang="en-US" dirty="0">
                <a:solidFill>
                  <a:schemeClr val="accent1"/>
                </a:solidFill>
              </a:rPr>
              <a:t>权限</a:t>
            </a:r>
          </a:p>
        </p:txBody>
      </p:sp>
    </p:spTree>
    <p:extLst>
      <p:ext uri="{BB962C8B-B14F-4D97-AF65-F5344CB8AC3E}">
        <p14:creationId xmlns:p14="http://schemas.microsoft.com/office/powerpoint/2010/main" val="140663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4723DAD-C8ED-4C46-972C-4FB1EB3CB05B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43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>
          <a:xfrm>
            <a:off x="1079863" y="1416504"/>
            <a:ext cx="10450286" cy="56165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、内部变量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内部变量是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所提供的一种特殊类型的变量，这类变量在程序中用来作出判断。在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程序内这类变量的值是不能修改的。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部分内部变量是：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$# ——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传送给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程序的位置参数的数量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$?——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最后命令的完成码或者在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程序内部执行的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程序（返回值）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$0——shell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程序的名称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$*——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程序时所传送的全部参数的单字符串，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1”“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2”…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形式保存的参数</a:t>
            </a:r>
          </a:p>
        </p:txBody>
      </p:sp>
    </p:spTree>
    <p:extLst>
      <p:ext uri="{BB962C8B-B14F-4D97-AF65-F5344CB8AC3E}">
        <p14:creationId xmlns:p14="http://schemas.microsoft.com/office/powerpoint/2010/main" val="243924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4E0C3915-02B2-42F3-989E-5B49E048CC92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44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>
          <a:xfrm>
            <a:off x="1524001" y="1728787"/>
            <a:ext cx="9490709" cy="512921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$@	“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1”“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2”…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形式保存的参数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$n	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个参数</a:t>
            </a:r>
          </a:p>
          <a:p>
            <a:pPr lvl="1">
              <a:buFont typeface="Wingdings" panose="05000000000000000000" pitchFamily="2" charset="2"/>
              <a:buChar char="u"/>
            </a:pP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$$	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本程序的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$!	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上一个命令的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</a:p>
        </p:txBody>
      </p:sp>
    </p:spTree>
    <p:extLst>
      <p:ext uri="{BB962C8B-B14F-4D97-AF65-F5344CB8AC3E}">
        <p14:creationId xmlns:p14="http://schemas.microsoft.com/office/powerpoint/2010/main" val="412962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A6BC6513-A26E-4CAC-9646-5C179D6E97B6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45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预定义变量的脚本举例</a:t>
            </a:r>
          </a:p>
        </p:txBody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>
          <a:xfrm>
            <a:off x="1524001" y="981076"/>
            <a:ext cx="7751763" cy="5129213"/>
          </a:xfrm>
        </p:spPr>
        <p:txBody>
          <a:bodyPr/>
          <a:lstStyle/>
          <a:p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710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557339"/>
            <a:ext cx="82804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28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3F0559B4-6CBB-4B36-B05E-0DB1E684E37D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46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>
          <a:xfrm>
            <a:off x="1375955" y="1494881"/>
            <a:ext cx="8540750" cy="70294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4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位置参数</a:t>
            </a:r>
            <a:b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位置参数及引用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可以编写一个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脚本，当从命令行或者从其他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脚本中调用它的时候，这个脚本接收若干参数。这些选项是通过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作为位置参数（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positional parameter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）提供给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程序的。在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脚本中应有变量，接收实参，这类变量的名称很特别，分别是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，这类变量称为位置变量。位置参数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存放在位置变量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中，位置参数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存放位置变量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，在程序中可以使用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$1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$2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来访问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01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1F66F243-4696-46AD-99EA-AA7238E4E120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47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>
          <a:xfrm>
            <a:off x="1524001" y="1749200"/>
            <a:ext cx="8540750" cy="54006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 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命令为位置参数赋值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程序中可以利用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命令为位置参数赋值或重新赋值。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一般格式：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set  [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参数表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说明：该命令后面无参数时，将显示系统中的系统变量的值；如果有参数将分别给位置参数赋值。</a:t>
            </a:r>
          </a:p>
        </p:txBody>
      </p:sp>
    </p:spTree>
    <p:extLst>
      <p:ext uri="{BB962C8B-B14F-4D97-AF65-F5344CB8AC3E}">
        <p14:creationId xmlns:p14="http://schemas.microsoft.com/office/powerpoint/2010/main" val="292261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2B93F297-F241-459C-AA71-2DE457CF5C6F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48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0180" name="Rectangle 2"/>
          <p:cNvSpPr>
            <a:spLocks noGrp="1"/>
          </p:cNvSpPr>
          <p:nvPr>
            <p:ph type="title"/>
          </p:nvPr>
        </p:nvSpPr>
        <p:spPr>
          <a:xfrm>
            <a:off x="1306286" y="439739"/>
            <a:ext cx="7096125" cy="654050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四、变量表达式</a:t>
            </a:r>
          </a:p>
        </p:txBody>
      </p:sp>
      <p:sp>
        <p:nvSpPr>
          <p:cNvPr id="382979" name="Rectangle 3"/>
          <p:cNvSpPr>
            <a:spLocks noGrp="1"/>
          </p:cNvSpPr>
          <p:nvPr>
            <p:ph type="body" idx="1"/>
          </p:nvPr>
        </p:nvSpPr>
        <p:spPr>
          <a:xfrm>
            <a:off x="1132115" y="1444626"/>
            <a:ext cx="10162902" cy="49498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、条件判断命令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test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test n1 -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参数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（或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–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参数 表达式）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真返回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，假返回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）整数，比较运算符见右表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test 1</a:t>
            </a:r>
            <a:r>
              <a:rPr lang="en-US" altLang="zh-CN"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–lt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 </a:t>
            </a:r>
            <a:r>
              <a:rPr lang="en-US" altLang="zh-CN" sz="20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20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</a:t>
            </a:r>
            <a:r>
              <a:rPr lang="en-US" altLang="zh-CN" sz="20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1&lt;4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echo $?	</a:t>
            </a:r>
            <a:r>
              <a:rPr lang="en-US" altLang="zh-CN" sz="20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 #</a:t>
            </a:r>
            <a:r>
              <a:rPr lang="zh-CN" altLang="en-US" sz="20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结果为</a:t>
            </a:r>
            <a:r>
              <a:rPr lang="en-US" altLang="zh-CN" sz="20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·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</a:t>
            </a:r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语句的等价形式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[ 1 </a:t>
            </a:r>
            <a:r>
              <a:rPr lang="en-US" altLang="zh-CN" sz="2400" dirty="0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–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lt 4 ]</a:t>
            </a: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可用中括号代替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test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，把表达式括起来实现判断</a:t>
            </a: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注意表达式与中括号间有空格。</a:t>
            </a:r>
            <a:endParaRPr lang="en-US" altLang="zh-CN" sz="1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7946934" y="2220913"/>
            <a:ext cx="2736850" cy="1930400"/>
          </a:xfrm>
          <a:prstGeom prst="rect">
            <a:avLst/>
          </a:prstGeom>
          <a:noFill/>
          <a:ln w="9525">
            <a:solidFill>
              <a:srgbClr val="D6009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accent2"/>
                </a:solidFill>
              </a:rPr>
              <a:t>-lt	</a:t>
            </a:r>
            <a:r>
              <a:rPr lang="zh-CN" altLang="en-US" sz="2000" dirty="0">
                <a:solidFill>
                  <a:schemeClr val="accent2"/>
                </a:solidFill>
              </a:rPr>
              <a:t>小于</a:t>
            </a:r>
          </a:p>
          <a:p>
            <a:pPr eaLnBrk="1" hangingPunct="1"/>
            <a:r>
              <a:rPr lang="en-US" altLang="zh-CN" sz="2000" dirty="0">
                <a:solidFill>
                  <a:schemeClr val="accent2"/>
                </a:solidFill>
              </a:rPr>
              <a:t>-le	</a:t>
            </a:r>
            <a:r>
              <a:rPr lang="zh-CN" altLang="en-US" sz="2000" dirty="0">
                <a:solidFill>
                  <a:schemeClr val="accent2"/>
                </a:solidFill>
              </a:rPr>
              <a:t>小于等于</a:t>
            </a:r>
          </a:p>
          <a:p>
            <a:pPr eaLnBrk="1" hangingPunct="1"/>
            <a:r>
              <a:rPr lang="en-US" altLang="zh-CN" sz="2000" dirty="0">
                <a:solidFill>
                  <a:schemeClr val="accent2"/>
                </a:solidFill>
              </a:rPr>
              <a:t>-</a:t>
            </a:r>
            <a:r>
              <a:rPr lang="en-US" altLang="zh-CN" sz="2000" dirty="0" err="1">
                <a:solidFill>
                  <a:schemeClr val="accent2"/>
                </a:solidFill>
              </a:rPr>
              <a:t>gt</a:t>
            </a:r>
            <a:r>
              <a:rPr lang="en-US" altLang="zh-CN" sz="2000" dirty="0">
                <a:solidFill>
                  <a:schemeClr val="accent2"/>
                </a:solidFill>
              </a:rPr>
              <a:t>	</a:t>
            </a:r>
            <a:r>
              <a:rPr lang="zh-CN" altLang="en-US" sz="2000" dirty="0">
                <a:solidFill>
                  <a:schemeClr val="accent2"/>
                </a:solidFill>
              </a:rPr>
              <a:t>大于</a:t>
            </a:r>
          </a:p>
          <a:p>
            <a:pPr eaLnBrk="1" hangingPunct="1"/>
            <a:r>
              <a:rPr lang="en-US" altLang="zh-CN" sz="2000" dirty="0">
                <a:solidFill>
                  <a:schemeClr val="accent2"/>
                </a:solidFill>
              </a:rPr>
              <a:t>-</a:t>
            </a:r>
            <a:r>
              <a:rPr lang="en-US" altLang="zh-CN" sz="2000" dirty="0" err="1">
                <a:solidFill>
                  <a:schemeClr val="accent2"/>
                </a:solidFill>
              </a:rPr>
              <a:t>ge</a:t>
            </a:r>
            <a:r>
              <a:rPr lang="en-US" altLang="zh-CN" sz="2000" dirty="0">
                <a:solidFill>
                  <a:schemeClr val="accent2"/>
                </a:solidFill>
              </a:rPr>
              <a:t>	</a:t>
            </a:r>
            <a:r>
              <a:rPr lang="zh-CN" altLang="en-US" sz="2000" dirty="0">
                <a:solidFill>
                  <a:schemeClr val="accent2"/>
                </a:solidFill>
              </a:rPr>
              <a:t>大于等于</a:t>
            </a:r>
          </a:p>
          <a:p>
            <a:pPr eaLnBrk="1" hangingPunct="1"/>
            <a:r>
              <a:rPr lang="en-US" altLang="zh-CN" sz="2000" dirty="0">
                <a:solidFill>
                  <a:schemeClr val="accent2"/>
                </a:solidFill>
              </a:rPr>
              <a:t>-</a:t>
            </a:r>
            <a:r>
              <a:rPr lang="en-US" altLang="zh-CN" sz="2000" dirty="0" err="1">
                <a:solidFill>
                  <a:schemeClr val="accent2"/>
                </a:solidFill>
              </a:rPr>
              <a:t>eq</a:t>
            </a:r>
            <a:r>
              <a:rPr lang="en-US" altLang="zh-CN" sz="2000" dirty="0">
                <a:solidFill>
                  <a:schemeClr val="accent2"/>
                </a:solidFill>
              </a:rPr>
              <a:t>	</a:t>
            </a:r>
            <a:r>
              <a:rPr lang="zh-CN" altLang="en-US" sz="2000" dirty="0">
                <a:solidFill>
                  <a:schemeClr val="accent2"/>
                </a:solidFill>
              </a:rPr>
              <a:t>等于</a:t>
            </a:r>
          </a:p>
          <a:p>
            <a:pPr eaLnBrk="1" hangingPunct="1"/>
            <a:r>
              <a:rPr lang="en-US" altLang="zh-CN" sz="2000" dirty="0">
                <a:solidFill>
                  <a:schemeClr val="accent2"/>
                </a:solidFill>
              </a:rPr>
              <a:t>-ne	</a:t>
            </a:r>
            <a:r>
              <a:rPr lang="zh-CN" altLang="en-US" sz="2000" dirty="0">
                <a:solidFill>
                  <a:schemeClr val="accent2"/>
                </a:solidFill>
              </a:rPr>
              <a:t>不等于</a:t>
            </a:r>
          </a:p>
        </p:txBody>
      </p:sp>
    </p:spTree>
    <p:extLst>
      <p:ext uri="{BB962C8B-B14F-4D97-AF65-F5344CB8AC3E}">
        <p14:creationId xmlns:p14="http://schemas.microsoft.com/office/powerpoint/2010/main" val="355077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8FF7EDAA-A825-4268-9860-887BB163107F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49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8035" name="Rectangle 3"/>
          <p:cNvSpPr>
            <a:spLocks noGrp="1"/>
          </p:cNvSpPr>
          <p:nvPr>
            <p:ph type="body" idx="1"/>
          </p:nvPr>
        </p:nvSpPr>
        <p:spPr>
          <a:xfrm>
            <a:off x="1443900" y="1860642"/>
            <a:ext cx="7751763" cy="5129213"/>
          </a:xfrm>
        </p:spPr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Eg1: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若输入的参数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是正数，显示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x number is positive</a:t>
            </a:r>
          </a:p>
        </p:txBody>
      </p:sp>
      <p:pic>
        <p:nvPicPr>
          <p:cNvPr id="428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730" y="3011760"/>
            <a:ext cx="5998665" cy="282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67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HELLO WORLD!</a:t>
            </a:r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vi hello.sh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按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进入插入模式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echo “hello world!”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wq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保存退出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sh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hello.sh</a:t>
            </a:r>
          </a:p>
          <a:p>
            <a:pPr marL="533400" indent="-53340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</a:p>
          <a:p>
            <a:pPr marL="533400" indent="-53340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chmod 755 hello.sh</a:t>
            </a:r>
          </a:p>
          <a:p>
            <a:pPr marL="533400" indent="-53340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./hello.sh</a:t>
            </a: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9DEDD945-8D8D-48CB-B68B-38651B827129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5</a:t>
            </a:fld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690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9CDEFD8E-ADFA-4844-BAEA-5A3BF829B040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50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>
          <a:xfrm>
            <a:off x="1314995" y="1688103"/>
            <a:ext cx="8459788" cy="55435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文件测试</a:t>
            </a:r>
          </a:p>
        </p:txBody>
      </p:sp>
      <p:sp>
        <p:nvSpPr>
          <p:cNvPr id="429060" name="Rectangle 4"/>
          <p:cNvSpPr>
            <a:spLocks/>
          </p:cNvSpPr>
          <p:nvPr/>
        </p:nvSpPr>
        <p:spPr bwMode="auto">
          <a:xfrm>
            <a:off x="1314995" y="2332401"/>
            <a:ext cx="3851275" cy="469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-f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存在且是普通文件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-d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存在且是目录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-s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存在且字节数大于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-r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存在且可读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-w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存在且可写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-x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存在且可执行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test -d “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mydoc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判断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mydoc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是否是目录</a:t>
            </a:r>
          </a:p>
        </p:txBody>
      </p:sp>
      <p:sp>
        <p:nvSpPr>
          <p:cNvPr id="52230" name="Text Box 5"/>
          <p:cNvSpPr txBox="1">
            <a:spLocks noChangeArrowheads="1"/>
          </p:cNvSpPr>
          <p:nvPr/>
        </p:nvSpPr>
        <p:spPr bwMode="auto">
          <a:xfrm>
            <a:off x="5448300" y="1125538"/>
            <a:ext cx="446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52231" name="Text Box 6"/>
          <p:cNvSpPr txBox="1">
            <a:spLocks noChangeArrowheads="1"/>
          </p:cNvSpPr>
          <p:nvPr/>
        </p:nvSpPr>
        <p:spPr bwMode="auto">
          <a:xfrm>
            <a:off x="3950122" y="1620601"/>
            <a:ext cx="4392612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eg2:</a:t>
            </a:r>
            <a:r>
              <a:rPr lang="zh-CN" altLang="en-US" dirty="0"/>
              <a:t>检测从命令行输入的文件是否存在</a:t>
            </a:r>
          </a:p>
          <a:p>
            <a:pPr eaLnBrk="1" hangingPunct="1">
              <a:spcBef>
                <a:spcPct val="50000"/>
              </a:spcBef>
            </a:pPr>
            <a:endParaRPr lang="zh-CN" altLang="en-US" dirty="0"/>
          </a:p>
        </p:txBody>
      </p:sp>
      <p:pic>
        <p:nvPicPr>
          <p:cNvPr id="5223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817" y="2461569"/>
            <a:ext cx="4010479" cy="4093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43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C1821F60-F34D-4A8F-B4C8-0DA70A16B030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51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3251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05" name="Rectangle 5"/>
          <p:cNvSpPr>
            <a:spLocks noGrp="1"/>
          </p:cNvSpPr>
          <p:nvPr>
            <p:ph type="body" sz="half" idx="2"/>
          </p:nvPr>
        </p:nvSpPr>
        <p:spPr>
          <a:xfrm>
            <a:off x="1835786" y="1639343"/>
            <a:ext cx="7993063" cy="5129212"/>
          </a:xfrm>
        </p:spPr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、字符串测试</a:t>
            </a:r>
          </a:p>
          <a:p>
            <a:pPr marL="457200" indent="-457200">
              <a:buNone/>
            </a:pPr>
            <a:r>
              <a:rPr lang="en-US" altLang="zh-CN" dirty="0" smtClean="0"/>
              <a:t>test s  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非空</a:t>
            </a:r>
          </a:p>
          <a:p>
            <a:pPr marL="457200" indent="-457200">
              <a:buNone/>
            </a:pPr>
            <a:r>
              <a:rPr lang="en-US" altLang="zh-CN" dirty="0" smtClean="0"/>
              <a:t>test s1=s2	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s1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s2</a:t>
            </a:r>
          </a:p>
          <a:p>
            <a:pPr marL="457200" indent="-457200">
              <a:buNone/>
            </a:pPr>
            <a:r>
              <a:rPr lang="en-US" altLang="zh-CN" dirty="0" smtClean="0"/>
              <a:t>test s1!=s2	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s1</a:t>
            </a:r>
            <a:r>
              <a:rPr lang="zh-CN" altLang="en-US" dirty="0" smtClean="0"/>
              <a:t>不等于</a:t>
            </a:r>
            <a:r>
              <a:rPr lang="en-US" altLang="zh-CN" dirty="0" smtClean="0"/>
              <a:t>s2 </a:t>
            </a:r>
          </a:p>
          <a:p>
            <a:pPr marL="457200" indent="-457200">
              <a:buNone/>
            </a:pPr>
            <a:r>
              <a:rPr lang="en-US" altLang="zh-CN" dirty="0" smtClean="0"/>
              <a:t>test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-z  s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字符串长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=0,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即为空串</a:t>
            </a:r>
          </a:p>
          <a:p>
            <a:pPr marL="457200" indent="-457200">
              <a:spcBef>
                <a:spcPct val="0"/>
              </a:spcBef>
              <a:buClrTx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 -n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字符串长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、其他参数</a:t>
            </a:r>
          </a:p>
          <a:p>
            <a:pPr marL="838200" lvl="1" indent="-381000">
              <a:buNone/>
            </a:pPr>
            <a:r>
              <a:rPr lang="en-US" altLang="zh-CN" sz="2400" dirty="0"/>
              <a:t>-a	</a:t>
            </a:r>
            <a:r>
              <a:rPr lang="zh-CN" altLang="en-US" sz="2400" dirty="0"/>
              <a:t>逻辑与</a:t>
            </a:r>
          </a:p>
          <a:p>
            <a:pPr marL="838200" lvl="1" indent="-381000">
              <a:buNone/>
            </a:pPr>
            <a:r>
              <a:rPr lang="en-US" altLang="zh-CN" sz="2400" dirty="0"/>
              <a:t>-o	</a:t>
            </a:r>
            <a:r>
              <a:rPr lang="zh-CN" altLang="en-US" sz="2400" dirty="0"/>
              <a:t>逻辑或</a:t>
            </a:r>
          </a:p>
          <a:p>
            <a:pPr marL="838200" lvl="1" indent="-381000">
              <a:buNone/>
            </a:pPr>
            <a:r>
              <a:rPr lang="zh-CN" altLang="en-US" sz="2400" dirty="0"/>
              <a:t>！	逻辑非</a:t>
            </a:r>
          </a:p>
          <a:p>
            <a:pPr marL="457200" indent="-457200">
              <a:spcBef>
                <a:spcPct val="0"/>
              </a:spcBef>
              <a:buClrTx/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127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64DBD45C-9F16-4B60-AB60-C74F25B2D29D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52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>
          <a:xfrm>
            <a:off x="1410790" y="547733"/>
            <a:ext cx="7096125" cy="654050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、控制流程</a:t>
            </a:r>
          </a:p>
        </p:txBody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>
          <a:xfrm>
            <a:off x="1524001" y="1728787"/>
            <a:ext cx="7740650" cy="5129213"/>
          </a:xfrm>
        </p:spPr>
        <p:txBody>
          <a:bodyPr/>
          <a:lstStyle/>
          <a:p>
            <a:pPr marL="533400" indent="-533400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运算符和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语言基本类似，也有分支、循环流程控制。</a:t>
            </a:r>
          </a:p>
          <a:p>
            <a:pPr marL="533400" indent="-533400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简单举例</a:t>
            </a:r>
          </a:p>
          <a:p>
            <a:pPr marL="533400" indent="-53340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	后面例子涉及的命令</a:t>
            </a:r>
          </a:p>
          <a:p>
            <a:pPr marL="914400" lvl="1" indent="-457200"/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seq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命令：产生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1-9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的数字序列</a:t>
            </a:r>
          </a:p>
          <a:p>
            <a:pPr marL="914400" lvl="1" indent="-45720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比如 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seq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1 4</a:t>
            </a:r>
          </a:p>
          <a:p>
            <a:pPr marL="914400" lvl="1" indent="-457200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expr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命令：对表达式求值</a:t>
            </a:r>
          </a:p>
          <a:p>
            <a:pPr marL="914400" lvl="1" indent="-457200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[]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直接求值命令：对被括起来的表达式求值</a:t>
            </a:r>
          </a:p>
          <a:p>
            <a:pPr marL="914400" lvl="1" indent="-457200"/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346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6FD43998-8269-4CF7-9801-E8C6349B7306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53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>
          <a:xfrm>
            <a:off x="1670323" y="1679531"/>
            <a:ext cx="8926557" cy="541813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表达式求值：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$ expr 1 + 3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$ expr 2 –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$ expr 1 \* 3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使用*要加转义符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$ echo `expr 1 + 3`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注意：表达式中，数字和</a:t>
            </a:r>
            <a:r>
              <a:rPr lang="zh-CN" altLang="en-US" sz="24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运算符之间要</a:t>
            </a:r>
            <a:r>
              <a:rPr lang="zh-CN" altLang="en-US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有空格，出现在语句中要加反引号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83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E134412F-A6C3-492C-BA35-0FD865E3C828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54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323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）分支结构</a:t>
            </a:r>
          </a:p>
        </p:txBody>
      </p:sp>
      <p:sp>
        <p:nvSpPr>
          <p:cNvPr id="56324" name="Rectangle 3"/>
          <p:cNvSpPr>
            <a:spLocks noGrp="1"/>
          </p:cNvSpPr>
          <p:nvPr>
            <p:ph type="body" sz="half" idx="1"/>
          </p:nvPr>
        </p:nvSpPr>
        <p:spPr>
          <a:xfrm>
            <a:off x="1066800" y="1625511"/>
            <a:ext cx="4628606" cy="5129213"/>
          </a:xfrm>
        </p:spPr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分支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if </a:t>
            </a:r>
            <a:r>
              <a:rPr lang="en-US" altLang="zh-CN" dirty="0">
                <a:solidFill>
                  <a:schemeClr val="accent2"/>
                </a:solidFill>
              </a:rPr>
              <a:t>[ $# -</a:t>
            </a:r>
            <a:r>
              <a:rPr lang="en-US" altLang="zh-CN" dirty="0" err="1">
                <a:solidFill>
                  <a:schemeClr val="accent2"/>
                </a:solidFill>
              </a:rPr>
              <a:t>eq</a:t>
            </a:r>
            <a:r>
              <a:rPr lang="en-US" altLang="zh-CN" dirty="0">
                <a:solidFill>
                  <a:schemeClr val="accent2"/>
                </a:solidFill>
              </a:rPr>
              <a:t> 0 </a:t>
            </a:r>
            <a:r>
              <a:rPr lang="en-US" altLang="zh-CN" dirty="0" smtClean="0">
                <a:solidFill>
                  <a:schemeClr val="accent2"/>
                </a:solidFill>
              </a:rPr>
              <a:t>] then 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echo “</a:t>
            </a:r>
            <a:r>
              <a:rPr lang="zh-CN" altLang="en-US" dirty="0"/>
              <a:t>输入了</a:t>
            </a:r>
            <a:r>
              <a:rPr lang="en-US" altLang="zh-CN" dirty="0"/>
              <a:t>0</a:t>
            </a:r>
            <a:r>
              <a:rPr lang="zh-CN" altLang="en-US" dirty="0"/>
              <a:t>个参数”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[ $# </a:t>
            </a:r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en-US" altLang="zh-CN" dirty="0" err="1" smtClean="0">
                <a:solidFill>
                  <a:schemeClr val="accent2"/>
                </a:solidFill>
              </a:rPr>
              <a:t>gt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 </a:t>
            </a:r>
            <a:r>
              <a:rPr lang="en-US" altLang="zh-CN" dirty="0" smtClean="0">
                <a:solidFill>
                  <a:schemeClr val="accent2"/>
                </a:solidFill>
              </a:rPr>
              <a:t>] then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    echo </a:t>
            </a:r>
            <a:r>
              <a:rPr lang="en-US" altLang="zh-CN" dirty="0"/>
              <a:t>“</a:t>
            </a:r>
            <a:r>
              <a:rPr lang="zh-CN" altLang="en-US" dirty="0"/>
              <a:t>输入了多个参数”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else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echo </a:t>
            </a:r>
            <a:r>
              <a:rPr lang="en-US" altLang="zh-CN" dirty="0"/>
              <a:t>“</a:t>
            </a:r>
            <a:r>
              <a:rPr lang="zh-CN" altLang="en-US" dirty="0"/>
              <a:t>输入了</a:t>
            </a:r>
            <a:r>
              <a:rPr lang="en-US" altLang="zh-CN" dirty="0"/>
              <a:t>1</a:t>
            </a:r>
            <a:r>
              <a:rPr lang="zh-CN" altLang="en-US" dirty="0"/>
              <a:t>个参数”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fi</a:t>
            </a:r>
          </a:p>
          <a:p>
            <a:endParaRPr lang="en-US" altLang="zh-CN" dirty="0"/>
          </a:p>
        </p:txBody>
      </p:sp>
      <p:sp>
        <p:nvSpPr>
          <p:cNvPr id="356357" name="Rectangle 5"/>
          <p:cNvSpPr>
            <a:spLocks noGrp="1"/>
          </p:cNvSpPr>
          <p:nvPr>
            <p:ph type="body" sz="half" idx="2"/>
          </p:nvPr>
        </p:nvSpPr>
        <p:spPr>
          <a:xfrm>
            <a:off x="5544095" y="1690961"/>
            <a:ext cx="5676899" cy="51292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800" dirty="0"/>
              <a:t>case</a:t>
            </a:r>
            <a:endParaRPr lang="zh-CN" altLang="en-US" sz="2800" dirty="0"/>
          </a:p>
          <a:p>
            <a:pPr>
              <a:spcBef>
                <a:spcPct val="0"/>
              </a:spcBef>
            </a:pPr>
            <a:endParaRPr lang="zh-CN" altLang="en-US" sz="2800" dirty="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case “$#” </a:t>
            </a:r>
            <a:r>
              <a:rPr lang="en-US" altLang="zh-CN" dirty="0">
                <a:solidFill>
                  <a:schemeClr val="accent2"/>
                </a:solidFill>
              </a:rPr>
              <a:t>in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0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en-US" altLang="zh-CN" dirty="0"/>
              <a:t> echo “</a:t>
            </a:r>
            <a:r>
              <a:rPr lang="zh-CN" altLang="en-US" dirty="0"/>
              <a:t>输入了</a:t>
            </a:r>
            <a:r>
              <a:rPr lang="en-US" altLang="zh-CN" dirty="0"/>
              <a:t>0</a:t>
            </a:r>
            <a:r>
              <a:rPr lang="zh-CN" altLang="en-US" dirty="0"/>
              <a:t>个参数</a:t>
            </a:r>
            <a:r>
              <a:rPr lang="en-US" altLang="zh-CN" dirty="0"/>
              <a:t>”	</a:t>
            </a:r>
            <a:r>
              <a:rPr lang="en-US" altLang="zh-CN" dirty="0">
                <a:solidFill>
                  <a:schemeClr val="accent2"/>
                </a:solidFill>
              </a:rPr>
              <a:t>;;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1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en-US" altLang="zh-CN" dirty="0"/>
              <a:t> echo “</a:t>
            </a:r>
            <a:r>
              <a:rPr lang="zh-CN" altLang="en-US" dirty="0"/>
              <a:t>输入了</a:t>
            </a:r>
            <a:r>
              <a:rPr lang="en-US" altLang="zh-CN" dirty="0"/>
              <a:t>1</a:t>
            </a:r>
            <a:r>
              <a:rPr lang="zh-CN" altLang="en-US" dirty="0"/>
              <a:t>个参数”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chemeClr val="accent2"/>
                </a:solidFill>
              </a:rPr>
              <a:t>;;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*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en-US" altLang="zh-CN" dirty="0"/>
              <a:t> echo “</a:t>
            </a:r>
            <a:r>
              <a:rPr lang="zh-CN" altLang="en-US" dirty="0"/>
              <a:t>输入了多个参数”</a:t>
            </a:r>
            <a:r>
              <a:rPr lang="en-US" altLang="zh-CN" dirty="0">
                <a:solidFill>
                  <a:schemeClr val="accent2"/>
                </a:solidFill>
              </a:rPr>
              <a:t>;;</a:t>
            </a:r>
            <a:r>
              <a:rPr lang="en-US" altLang="zh-CN" dirty="0"/>
              <a:t>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err="1"/>
              <a:t>esac</a:t>
            </a:r>
            <a:endParaRPr lang="en-US" altLang="zh-CN" dirty="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/>
              <a:t>每个分支条件后必须以两个分号结尾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4480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C183FF60-F865-4402-9473-97BF44B353A9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55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）循环结构</a:t>
            </a:r>
          </a:p>
        </p:txBody>
      </p:sp>
      <p:sp>
        <p:nvSpPr>
          <p:cNvPr id="357379" name="Rectangle 3"/>
          <p:cNvSpPr>
            <a:spLocks noGrp="1"/>
          </p:cNvSpPr>
          <p:nvPr>
            <p:ph type="body" idx="1"/>
          </p:nvPr>
        </p:nvSpPr>
        <p:spPr>
          <a:xfrm>
            <a:off x="1196181" y="1539558"/>
            <a:ext cx="8592253" cy="439098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例子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的倍数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for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in `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seq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1  9`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do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	echo `expr $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\* 10`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done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或写	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echo $(expr $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\* 10)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6600824" y="2492376"/>
            <a:ext cx="4920616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dirty="0"/>
              <a:t>乘号前加转义符，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800" dirty="0"/>
              <a:t>与数字间要有空格。</a:t>
            </a:r>
          </a:p>
        </p:txBody>
      </p:sp>
    </p:spTree>
    <p:extLst>
      <p:ext uri="{BB962C8B-B14F-4D97-AF65-F5344CB8AC3E}">
        <p14:creationId xmlns:p14="http://schemas.microsoft.com/office/powerpoint/2010/main" val="263850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5E72842A-0A41-4204-9DED-E42423252465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56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092950" cy="914400"/>
          </a:xfrm>
        </p:spPr>
        <p:txBody>
          <a:bodyPr/>
          <a:lstStyle/>
          <a:p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4243" name="Rectangle 3"/>
          <p:cNvSpPr>
            <a:spLocks noGrp="1"/>
          </p:cNvSpPr>
          <p:nvPr>
            <p:ph type="body" idx="1"/>
          </p:nvPr>
        </p:nvSpPr>
        <p:spPr>
          <a:xfrm>
            <a:off x="1365524" y="1628458"/>
            <a:ext cx="7777163" cy="5040312"/>
          </a:xfrm>
        </p:spPr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方正楷体简体" charset="-122"/>
              </a:rPr>
              <a:t>read </a:t>
            </a:r>
            <a:r>
              <a:rPr lang="zh-CN" altLang="en-US" dirty="0" smtClean="0">
                <a:latin typeface="宋体" panose="02010600030101010101" pitchFamily="2" charset="-122"/>
                <a:ea typeface="方正楷体简体" charset="-122"/>
              </a:rPr>
              <a:t>变量</a:t>
            </a:r>
            <a:r>
              <a:rPr lang="en-US" altLang="zh-CN" dirty="0" smtClean="0">
                <a:latin typeface="宋体" panose="02010600030101010101" pitchFamily="2" charset="-122"/>
                <a:ea typeface="方正楷体简体" charset="-122"/>
              </a:rPr>
              <a:t>1 [</a:t>
            </a:r>
            <a:r>
              <a:rPr lang="zh-CN" altLang="en-US" dirty="0" smtClean="0">
                <a:latin typeface="宋体" panose="02010600030101010101" pitchFamily="2" charset="-122"/>
                <a:ea typeface="方正楷体简体" charset="-122"/>
              </a:rPr>
              <a:t>变量</a:t>
            </a:r>
            <a:r>
              <a:rPr lang="en-US" altLang="zh-CN" dirty="0" smtClean="0">
                <a:latin typeface="宋体" panose="02010600030101010101" pitchFamily="2" charset="-122"/>
                <a:ea typeface="方正楷体简体" charset="-122"/>
              </a:rPr>
              <a:t>2 …]</a:t>
            </a: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方正楷体简体" charset="-122"/>
              </a:rPr>
              <a:t>可以从键盘上读取多个变量的值，用户输入数据时，以空格或者</a:t>
            </a:r>
            <a:r>
              <a:rPr lang="en-US" altLang="zh-CN" dirty="0" smtClean="0">
                <a:latin typeface="宋体" panose="02010600030101010101" pitchFamily="2" charset="-122"/>
                <a:ea typeface="方正楷体简体" charset="-122"/>
              </a:rPr>
              <a:t>Tab</a:t>
            </a:r>
            <a:r>
              <a:rPr lang="zh-CN" altLang="en-US" dirty="0" smtClean="0">
                <a:latin typeface="宋体" panose="02010600030101010101" pitchFamily="2" charset="-122"/>
                <a:ea typeface="方正楷体简体" charset="-122"/>
              </a:rPr>
              <a:t>键作为分隔。</a:t>
            </a: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方正楷体简体" charset="-122"/>
              </a:rPr>
              <a:t>如果输入的数据个数不够，则从左到右对应赋值，没有输入的变量为空；</a:t>
            </a: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方正楷体简体" charset="-122"/>
              </a:rPr>
              <a:t>如果输入的数据个数超了，则从左到右对应赋值，最后一个变量被赋予剩余的所有数据。</a:t>
            </a:r>
          </a:p>
        </p:txBody>
      </p:sp>
    </p:spTree>
    <p:extLst>
      <p:ext uri="{BB962C8B-B14F-4D97-AF65-F5344CB8AC3E}">
        <p14:creationId xmlns:p14="http://schemas.microsoft.com/office/powerpoint/2010/main" val="317373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1013E4FD-C4F7-4ED5-952A-DD81834B9176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57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>
          <a:xfrm>
            <a:off x="1384664" y="1608093"/>
            <a:ext cx="7751763" cy="51292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read a 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for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in `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seq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$a $b`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do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	echo `expr $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\* 10`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done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	输出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序列数各数的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倍数</a:t>
            </a:r>
          </a:p>
        </p:txBody>
      </p:sp>
    </p:spTree>
    <p:extLst>
      <p:ext uri="{BB962C8B-B14F-4D97-AF65-F5344CB8AC3E}">
        <p14:creationId xmlns:p14="http://schemas.microsoft.com/office/powerpoint/2010/main" val="346761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7D7A3622-DF84-4362-8CC4-75DCEE11BAF5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58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0419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>
          <a:xfrm>
            <a:off x="1428206" y="1634218"/>
            <a:ext cx="7751763" cy="512921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例子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的和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=1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sum=0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while [ $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–le 100 ]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do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	sum=$[$sum+$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=$[$i+1]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done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echo $sum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6600826" y="2636838"/>
            <a:ext cx="2182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/>
              <a:t>[ ]</a:t>
            </a:r>
            <a:r>
              <a:rPr lang="zh-CN" altLang="en-US"/>
              <a:t>：直接求值命令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49116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E62B0CEA-035C-490D-BEE9-C543D65663A6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59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五 命令结果重定向</a:t>
            </a:r>
          </a:p>
        </p:txBody>
      </p:sp>
      <p:sp>
        <p:nvSpPr>
          <p:cNvPr id="372739" name="Rectangle 3"/>
          <p:cNvSpPr>
            <a:spLocks noGrp="1"/>
          </p:cNvSpPr>
          <p:nvPr>
            <p:ph type="body" idx="1"/>
          </p:nvPr>
        </p:nvSpPr>
        <p:spPr>
          <a:xfrm>
            <a:off x="555671" y="1539557"/>
            <a:ext cx="9032784" cy="5129213"/>
          </a:xfrm>
        </p:spPr>
        <p:txBody>
          <a:bodyPr>
            <a:normAutofit fontScale="92500"/>
          </a:bodyPr>
          <a:lstStyle/>
          <a:p>
            <a:pPr lvl="1"/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1		</a:t>
            </a:r>
            <a:r>
              <a:rPr lang="en-US" altLang="zh-CN" sz="2600" dirty="0" err="1">
                <a:latin typeface="宋体" panose="02010600030101010101" pitchFamily="2" charset="-122"/>
                <a:ea typeface="宋体" panose="02010600030101010101" pitchFamily="2" charset="-122"/>
              </a:rPr>
              <a:t>stdout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标准输出</a:t>
            </a:r>
          </a:p>
          <a:p>
            <a:pPr lvl="1"/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2		</a:t>
            </a:r>
            <a:r>
              <a:rPr lang="en-US" altLang="zh-CN" sz="2600" dirty="0" err="1">
                <a:latin typeface="宋体" panose="02010600030101010101" pitchFamily="2" charset="-122"/>
                <a:ea typeface="宋体" panose="02010600030101010101" pitchFamily="2" charset="-122"/>
              </a:rPr>
              <a:t>stderr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标准错误</a:t>
            </a:r>
          </a:p>
          <a:p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输出重定向到文件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file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，终端上只能看到标准错误：</a:t>
            </a:r>
            <a:b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26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r>
              <a:rPr lang="en-US" altLang="zh-CN" sz="26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&gt;file</a:t>
            </a:r>
          </a:p>
          <a:p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错误重定向到文件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file 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，终端上只能看到标准输出：</a:t>
            </a:r>
            <a:b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26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2&gt;file</a:t>
            </a:r>
          </a:p>
          <a:p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标准输出和标准错误都重定向到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file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，终端上看不到任何信息：</a:t>
            </a:r>
            <a:b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&gt;file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 2&gt;&amp;1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727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2846" y="2412568"/>
            <a:ext cx="4032421" cy="208105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89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45108F6-55BF-4716-897E-870CCD3842DD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6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编辑器</a:t>
            </a:r>
          </a:p>
        </p:txBody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>
          <a:xfrm>
            <a:off x="1524001" y="2004178"/>
            <a:ext cx="8699862" cy="3041650"/>
          </a:xfrm>
        </p:spPr>
        <p:txBody>
          <a:bodyPr>
            <a:noAutofit/>
          </a:bodyPr>
          <a:lstStyle/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的三种工作模式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的启动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的退出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的文本编辑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命令模式下的操作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行命令模式下的操作</a:t>
            </a:r>
          </a:p>
        </p:txBody>
      </p:sp>
    </p:spTree>
    <p:extLst>
      <p:ext uri="{BB962C8B-B14F-4D97-AF65-F5344CB8AC3E}">
        <p14:creationId xmlns:p14="http://schemas.microsoft.com/office/powerpoint/2010/main" val="294862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762CC883-BC28-4D95-AA83-BD5335FBD3DE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60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>
          <a:xfrm>
            <a:off x="1071154" y="1323703"/>
            <a:ext cx="7164388" cy="914400"/>
          </a:xfrm>
        </p:spPr>
        <p:txBody>
          <a:bodyPr/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屏蔽命令任何输出的：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&gt;/dev/null  2&gt;&amp;1</a:t>
            </a:r>
          </a:p>
        </p:txBody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>
          <a:xfrm>
            <a:off x="1071154" y="2203269"/>
            <a:ext cx="10129791" cy="4654731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cp /</a:t>
            </a: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etc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my.conf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&gt;/dev/null  2&gt;&amp;1</a:t>
            </a:r>
          </a:p>
          <a:p>
            <a:pPr marL="522288" lvl="1" indent="101600"/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/dev/null		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空设备</a:t>
            </a:r>
          </a:p>
          <a:p>
            <a:pPr marL="457200" indent="-457200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此句命令的结果是：</a:t>
            </a:r>
          </a:p>
          <a:p>
            <a:pPr marL="522288" lvl="1" indent="101600">
              <a:buFont typeface="Wingdings" panose="05000000000000000000" pitchFamily="2" charset="2"/>
              <a:buAutoNum type="arabicPeriod"/>
            </a:pP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cp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命令没有目标文件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应该输出错误。 </a:t>
            </a:r>
          </a:p>
          <a:p>
            <a:pPr marL="522288" lvl="1" indent="101600">
              <a:buFont typeface="Wingdings" panose="05000000000000000000" pitchFamily="2" charset="2"/>
              <a:buAutoNum type="arabicPeriod"/>
            </a:pPr>
            <a:r>
              <a:rPr lang="en-US" altLang="zh-CN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2&gt;&amp;1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表示错误重定向指向标准输出。</a:t>
            </a:r>
          </a:p>
          <a:p>
            <a:pPr marL="522288" lvl="1" indent="101600">
              <a:buFont typeface="Wingdings" panose="05000000000000000000" pitchFamily="2" charset="2"/>
              <a:buAutoNum type="arabicPeriod"/>
            </a:pPr>
            <a:r>
              <a:rPr lang="en-US" altLang="zh-CN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&gt;/dev/null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又使标准输出重定向到空，就是不要输出信息</a:t>
            </a:r>
          </a:p>
          <a:p>
            <a:pPr marL="522288" lvl="1" indent="101600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即：一个错误的命令执行，什么功能都不实现，且没有任何信息或错误提示输出。</a:t>
            </a:r>
          </a:p>
        </p:txBody>
      </p:sp>
    </p:spTree>
    <p:extLst>
      <p:ext uri="{BB962C8B-B14F-4D97-AF65-F5344CB8AC3E}">
        <p14:creationId xmlns:p14="http://schemas.microsoft.com/office/powerpoint/2010/main" val="95826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AA3E268E-2CE1-4CCF-A0A4-FE454300B1A5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61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1715" name="Rectangle 3"/>
          <p:cNvSpPr>
            <a:spLocks noGrp="1"/>
          </p:cNvSpPr>
          <p:nvPr>
            <p:ph type="body" idx="1"/>
          </p:nvPr>
        </p:nvSpPr>
        <p:spPr>
          <a:xfrm>
            <a:off x="609599" y="1402397"/>
            <a:ext cx="10755086" cy="51292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command &gt;file 2&gt;file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command &gt;file 2&gt;&amp;1 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有什么区别？ 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     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）的写法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stdout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stderr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都直接送到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file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会出现两个同抢占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file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的管道，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file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会被打开两次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stdout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stderr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输出的信息会互相覆盖。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     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）的写法将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stdout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直接送向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file,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stderr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继承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的管道后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再被送往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file,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此时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,file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只被打开了一次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也只使用了一个管道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FD1,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它包括了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stdout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stderr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的内容。</a:t>
            </a:r>
            <a:b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      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IO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效率上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前一条命令的效率要比后面一条的命令效率要低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所以在编写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脚本的时候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常用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command &gt; file 2&gt;&amp;1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这样的写法。 </a:t>
            </a:r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9671050" y="5606415"/>
            <a:ext cx="2520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還可以：</a:t>
            </a:r>
          </a:p>
          <a:p>
            <a:r>
              <a:rPr lang="zh-CN" altLang="en-US" dirty="0"/>
              <a:t>命令 </a:t>
            </a:r>
            <a:r>
              <a:rPr lang="en-US" altLang="zh-CN" dirty="0"/>
              <a:t>2&gt;file &gt;&amp;2</a:t>
            </a:r>
          </a:p>
          <a:p>
            <a:r>
              <a:rPr lang="zh-CN" altLang="en-US" dirty="0"/>
              <a:t>命令 </a:t>
            </a:r>
            <a:r>
              <a:rPr lang="en-US" altLang="zh-CN" dirty="0"/>
              <a:t>&amp;&gt;/dev/null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290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606CD60-16C2-4393-95CE-A71F5D9280A7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62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4515" name="Rectangle 2"/>
          <p:cNvSpPr>
            <a:spLocks noGrp="1"/>
          </p:cNvSpPr>
          <p:nvPr>
            <p:ph type="title"/>
          </p:nvPr>
        </p:nvSpPr>
        <p:spPr>
          <a:xfrm>
            <a:off x="1349830" y="1601470"/>
            <a:ext cx="7096125" cy="654050"/>
          </a:xfrm>
        </p:spPr>
        <p:txBody>
          <a:bodyPr/>
          <a:lstStyle/>
          <a:p>
            <a:r>
              <a:rPr lang="zh-CN" altLang="en-US" sz="3600" i="1">
                <a:latin typeface="黑体" panose="02010609060101010101" pitchFamily="49" charset="-122"/>
                <a:ea typeface="黑体" panose="02010609060101010101" pitchFamily="49" charset="-122"/>
              </a:rPr>
              <a:t>* 有趣的</a:t>
            </a:r>
            <a:r>
              <a:rPr lang="en-US" altLang="zh-CN" sz="3600" i="1">
                <a:latin typeface="黑体" panose="02010609060101010101" pitchFamily="49" charset="-122"/>
                <a:ea typeface="黑体" panose="02010609060101010101" pitchFamily="49" charset="-122"/>
              </a:rPr>
              <a:t>IO Redirection</a:t>
            </a:r>
            <a:endParaRPr lang="zh-CN" altLang="en-US" sz="3600" i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>
          <a:xfrm>
            <a:off x="1454333" y="1790974"/>
            <a:ext cx="9248502" cy="5129213"/>
          </a:xfrm>
        </p:spPr>
        <p:txBody>
          <a:bodyPr/>
          <a:lstStyle/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$ cat &lt; file &gt; file		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文件內容会被洗掉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$ cat  file		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此处会没有内容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stdout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stderr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的管道先准备好才会从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stdin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读内容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&gt; file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会先清空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file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，然後才读进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 file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，但此时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file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已被清空，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因此再重定位读进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file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的为空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最后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cat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显示的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file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就成空了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758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14B41AC0-5C58-4D4D-94F6-6B4AF99E9B36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63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六 脚本实例</a:t>
            </a:r>
          </a:p>
        </p:txBody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>
          <a:xfrm>
            <a:off x="1071155" y="1728787"/>
            <a:ext cx="10049690" cy="5129213"/>
          </a:xfrm>
        </p:spPr>
        <p:txBody>
          <a:bodyPr>
            <a:normAutofit/>
          </a:bodyPr>
          <a:lstStyle/>
          <a:p>
            <a:pPr marL="533400" indent="-533400"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编写一个名为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iffile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程序，它执行时判断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/bin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目录下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date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文件是否存在？</a:t>
            </a:r>
          </a:p>
          <a:p>
            <a:pPr marL="533400" indent="-533400"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编写一个名为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greet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的问候程序，它执行时能根据系统当前的时间向用户输出问候信息。设从半夜到中午为早晨，中午到下午六点为下午，下午六点到半夜为晚上。</a:t>
            </a:r>
          </a:p>
          <a:p>
            <a:pPr marL="533400" indent="-533400"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编写一个名为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ifuser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的程序，它执行时带用户名作为命令行参数，判断该用户是否已经在系统中登录，并给出相关信息。</a:t>
            </a:r>
          </a:p>
          <a:p>
            <a:pPr marL="533400" indent="-533400"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编写一个名为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menu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的程序，实现简单的弹出式菜单功能，用户能根据显示的菜单项从键盘选择执行对应的命令。</a:t>
            </a:r>
          </a:p>
          <a:p>
            <a:pPr marL="533400" indent="-533400"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编写一个名为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chname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的程序，将当前目录下所有的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.txt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文件更名为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.doc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文件。</a:t>
            </a:r>
          </a:p>
          <a:p>
            <a:pPr marL="533400" indent="-533400"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编写一个名为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chuser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的程序，执行中每隔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分钟检查指定的用户是否登录系统，用户名从命令行输入；如果指定的用户已经登录，则显示相关信息。 </a:t>
            </a:r>
            <a:b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7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05FC14E6-C8BD-47F8-A2C2-3E10553E360E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64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>
          <a:xfrm>
            <a:off x="1088573" y="1930310"/>
            <a:ext cx="9805850" cy="5129213"/>
          </a:xfrm>
        </p:spPr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#! /bin/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sh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fname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=/bin/date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if (test –f “$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fname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”) then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	echo “exist”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fi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b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	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程序中经常需要判断所处理的文件是否存在。本程序采用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语句的简单格式测试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date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文件，如果存在，则显示相关信息，否则退出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语句。</a:t>
            </a:r>
          </a:p>
        </p:txBody>
      </p:sp>
      <p:sp>
        <p:nvSpPr>
          <p:cNvPr id="66564" name="Rectangle 4"/>
          <p:cNvSpPr>
            <a:spLocks noGrp="1"/>
          </p:cNvSpPr>
          <p:nvPr>
            <p:ph type="title"/>
          </p:nvPr>
        </p:nvSpPr>
        <p:spPr>
          <a:xfrm>
            <a:off x="940527" y="1375047"/>
            <a:ext cx="7096125" cy="65405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①判断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/bin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目录下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date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文件是否存在</a:t>
            </a:r>
          </a:p>
        </p:txBody>
      </p:sp>
    </p:spTree>
    <p:extLst>
      <p:ext uri="{BB962C8B-B14F-4D97-AF65-F5344CB8AC3E}">
        <p14:creationId xmlns:p14="http://schemas.microsoft.com/office/powerpoint/2010/main" val="143090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4A2ACC85-4F9E-4262-92E4-AA5E00DD9893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65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>
          <a:xfrm>
            <a:off x="1036319" y="1930310"/>
            <a:ext cx="10946675" cy="5129213"/>
          </a:xfrm>
        </p:spPr>
        <p:txBody>
          <a:bodyPr/>
          <a:lstStyle/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#! /bin/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sh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hour=`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date|cut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–c 10-11`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if test “$hour” –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ge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0 –a “$hour” –le 11; then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	echo “Good morning!”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elif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test “$hour” –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ge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12 –a “$hour” –le 17; then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	echo “Good afternoon!”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else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	echo “Good evening!”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fi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b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第一个有效语句是将命令执行的结果赋给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hour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变量，所以用反向单引号。</a:t>
            </a:r>
            <a:b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cut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命令从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date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命令的输出中切割出“小时”信息；这里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-c 10-11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选项表示只切割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列。</a:t>
            </a:r>
            <a:b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这个程序使用了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连用格式，也可以使用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完整格式的嵌套形式。</a:t>
            </a:r>
          </a:p>
        </p:txBody>
      </p:sp>
      <p:sp>
        <p:nvSpPr>
          <p:cNvPr id="67588" name="Rectangle 4"/>
          <p:cNvSpPr>
            <a:spLocks noGrp="1"/>
          </p:cNvSpPr>
          <p:nvPr>
            <p:ph type="title"/>
          </p:nvPr>
        </p:nvSpPr>
        <p:spPr>
          <a:xfrm>
            <a:off x="879566" y="1340213"/>
            <a:ext cx="7096125" cy="654050"/>
          </a:xfrm>
        </p:spPr>
        <p:txBody>
          <a:bodyPr/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②根据系统当前的时间向用户输出问候信息</a:t>
            </a:r>
          </a:p>
        </p:txBody>
      </p:sp>
    </p:spTree>
    <p:extLst>
      <p:ext uri="{BB962C8B-B14F-4D97-AF65-F5344CB8AC3E}">
        <p14:creationId xmlns:p14="http://schemas.microsoft.com/office/powerpoint/2010/main" val="391072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4742664A-B5D9-4C57-8BAC-4C720DF25DFC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66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>
          <a:xfrm>
            <a:off x="937034" y="2036582"/>
            <a:ext cx="9539378" cy="5129212"/>
          </a:xfrm>
        </p:spPr>
        <p:txBody>
          <a:bodyPr/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#! /bin/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sh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if test $# -ne 1 then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echo "Incorrect number of arguments"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	echo "Usage: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ifuser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username"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	user=$1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	if who |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grep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–q $user ; then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		echo $1 "user is logged on."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		exit 0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	else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		echo $1 "user is not logged on."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		exit 1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	fi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fi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612" name="Rectangle 4"/>
          <p:cNvSpPr>
            <a:spLocks noGrp="1"/>
          </p:cNvSpPr>
          <p:nvPr>
            <p:ph type="title"/>
          </p:nvPr>
        </p:nvSpPr>
        <p:spPr>
          <a:xfrm>
            <a:off x="853441" y="1382532"/>
            <a:ext cx="7096125" cy="65405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③判断用户是否已经在系统中登录</a:t>
            </a:r>
          </a:p>
        </p:txBody>
      </p:sp>
    </p:spTree>
    <p:extLst>
      <p:ext uri="{BB962C8B-B14F-4D97-AF65-F5344CB8AC3E}">
        <p14:creationId xmlns:p14="http://schemas.microsoft.com/office/powerpoint/2010/main" val="130067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D2F6BCA3-8704-4EE6-9D45-D9FC7729C277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67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9635" name="Rectangle 3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636" name="Rectangle 4"/>
          <p:cNvSpPr>
            <a:spLocks noGrp="1"/>
          </p:cNvSpPr>
          <p:nvPr>
            <p:ph type="body" idx="1"/>
          </p:nvPr>
        </p:nvSpPr>
        <p:spPr>
          <a:xfrm>
            <a:off x="1323704" y="2078356"/>
            <a:ext cx="9544593" cy="5129213"/>
          </a:xfrm>
        </p:spPr>
        <p:txBody>
          <a:bodyPr/>
          <a:lstStyle/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b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）由于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who |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grep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$user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不是表达式而是命令组合，所以不需要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test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语句测试；如果命令组合执行成功，即找到指定的用户名则返回码为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；否则为非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b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）在这个程序中使用了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grep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字符串搜索命令和“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|”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管道命令</a:t>
            </a:r>
            <a:b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）用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grep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–q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选项来禁止显示搜索到的信息。 </a:t>
            </a:r>
            <a:b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）还使用了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exit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命令，以终止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程序的执行。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exit 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表示程序终止后返回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值，而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exit 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表示程序终止后返回非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的值。</a:t>
            </a:r>
          </a:p>
        </p:txBody>
      </p:sp>
    </p:spTree>
    <p:extLst>
      <p:ext uri="{BB962C8B-B14F-4D97-AF65-F5344CB8AC3E}">
        <p14:creationId xmlns:p14="http://schemas.microsoft.com/office/powerpoint/2010/main" val="5695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FC417EB1-56AD-4791-921E-72C3FA12539D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68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0659" name="Rectangle 3"/>
          <p:cNvSpPr>
            <a:spLocks noGrp="1"/>
          </p:cNvSpPr>
          <p:nvPr>
            <p:ph type="title"/>
          </p:nvPr>
        </p:nvSpPr>
        <p:spPr>
          <a:xfrm>
            <a:off x="1515292" y="591275"/>
            <a:ext cx="7096125" cy="654050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④简单的菜单功能</a:t>
            </a:r>
          </a:p>
        </p:txBody>
      </p:sp>
      <p:sp>
        <p:nvSpPr>
          <p:cNvPr id="70660" name="Rectangle 4"/>
          <p:cNvSpPr>
            <a:spLocks noGrp="1"/>
          </p:cNvSpPr>
          <p:nvPr>
            <p:ph type="body" idx="1"/>
          </p:nvPr>
        </p:nvSpPr>
        <p:spPr>
          <a:xfrm>
            <a:off x="1297578" y="1625510"/>
            <a:ext cx="9196250" cy="5129213"/>
          </a:xfrm>
        </p:spPr>
        <p:txBody>
          <a:bodyPr/>
          <a:lstStyle/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#! /bin/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sh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	clear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echo "		-----------------MENU------------------"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echo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echo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"		1.Find files modified in last 24 hours"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echo "		2.The free disk space"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echo "		3.Space consumed by this user"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echo "		4.Exit"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echo 		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echo -n "		Select:"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read choice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case $choice in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1)find $HOME -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mtime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-1 -print;;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2)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df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;;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3)du -s $HOME;;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4)exit;;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*)echo "Invalid option"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esac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212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A1C7E0C7-6EA4-407E-BB5A-0F59D487335D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69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684" name="Rectangle 4"/>
          <p:cNvSpPr>
            <a:spLocks noGrp="1"/>
          </p:cNvSpPr>
          <p:nvPr>
            <p:ph type="body" idx="1"/>
          </p:nvPr>
        </p:nvSpPr>
        <p:spPr>
          <a:xfrm>
            <a:off x="1393373" y="1728787"/>
            <a:ext cx="9048204" cy="5129213"/>
          </a:xfrm>
        </p:spPr>
        <p:txBody>
          <a:bodyPr/>
          <a:lstStyle/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b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）本程序菜单的第一项是显示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/home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目录下，最近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小时内所有修改过的文件。命令中的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参数是数字“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1”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，表示一天（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小时）。第二项是检查磁盘空间。第三项是显示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/home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目录下文件的大小，命令中的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-s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选项是为了仅显示总计。第四项是退出程序。</a:t>
            </a:r>
            <a:b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）为了使程序美观，用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echo –n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实现输入的选择数字不换行。</a:t>
            </a:r>
            <a:b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）输入的数字不在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1-4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范围内时，显示无效的选项信息。</a:t>
            </a:r>
          </a:p>
        </p:txBody>
      </p:sp>
    </p:spTree>
    <p:extLst>
      <p:ext uri="{BB962C8B-B14F-4D97-AF65-F5344CB8AC3E}">
        <p14:creationId xmlns:p14="http://schemas.microsoft.com/office/powerpoint/2010/main" val="281902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12E6130B-C184-4307-872D-63751A979B35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7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1524001" y="260350"/>
            <a:ext cx="7096125" cy="654050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为什么学习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编辑器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6419" name="Rectangle 3"/>
          <p:cNvSpPr>
            <a:spLocks noGrp="1"/>
          </p:cNvSpPr>
          <p:nvPr>
            <p:ph type="body" idx="1"/>
          </p:nvPr>
        </p:nvSpPr>
        <p:spPr>
          <a:xfrm>
            <a:off x="1384517" y="1516310"/>
            <a:ext cx="9875002" cy="5129213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系统配置文件、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脚本文件等都是文本文件，编辑它们都要使用文本编辑器。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系统中有多种文本编辑器，其中既有字符界面如的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EMACAS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等，也有图形界面的如“附件”菜单下的“文本编辑器（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gedit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）”等，用户可以根据自己的喜好选择使用。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的方法：</a:t>
            </a:r>
            <a:b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的命令太多且难以记忆，而实际上真正经常使用的命令并不是太多，只要掌握几个关键的并加以适当练习很快就上手使用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359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8627A393-C67E-4C9D-9D4C-3DD18D00143B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70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>
          <a:xfrm>
            <a:off x="1306287" y="2383155"/>
            <a:ext cx="9483633" cy="5129213"/>
          </a:xfrm>
        </p:spPr>
        <p:txBody>
          <a:bodyPr/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#! /bin/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sh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for file in *.txt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do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leftname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=`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basename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$file .txt`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	mv $file $leftname.doc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done</a:t>
            </a: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b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系统中不支持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mv *.txt *.doc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这样的更名命令形式，如果需要将文件成批地更名最好编写一个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脚本文件。</a:t>
            </a:r>
            <a:b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语句的参数列表中使用了“*”通配符。</a:t>
            </a:r>
            <a:b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（在程序中用到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basename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命令，该命令从随后的文件名剥去指定的后缀。</a:t>
            </a:r>
          </a:p>
        </p:txBody>
      </p:sp>
      <p:sp>
        <p:nvSpPr>
          <p:cNvPr id="72708" name="Rectangle 4"/>
          <p:cNvSpPr>
            <a:spLocks noGrp="1"/>
          </p:cNvSpPr>
          <p:nvPr>
            <p:ph type="title"/>
          </p:nvPr>
        </p:nvSpPr>
        <p:spPr>
          <a:xfrm>
            <a:off x="1306287" y="1549219"/>
            <a:ext cx="7096125" cy="65405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⑤将当前目录下所有的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.txt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文件更名</a:t>
            </a:r>
          </a:p>
        </p:txBody>
      </p:sp>
    </p:spTree>
    <p:extLst>
      <p:ext uri="{BB962C8B-B14F-4D97-AF65-F5344CB8AC3E}">
        <p14:creationId xmlns:p14="http://schemas.microsoft.com/office/powerpoint/2010/main" val="141524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6121034E-DF4F-431E-9DF0-803FA131E162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71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>
          <a:xfrm>
            <a:off x="1201784" y="1965145"/>
            <a:ext cx="9448799" cy="51292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#! /bin/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sh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–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if test $# -ne 1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then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	echo “Usage: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chuser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username”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else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	user=”$1”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	until who |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grep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“$user”&gt;/dev/null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	do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		sleep 300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	done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	echo “$user has logged on!”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fi</a:t>
            </a:r>
          </a:p>
          <a:p>
            <a:pPr>
              <a:lnSpc>
                <a:spcPct val="9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b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	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）如果没有从命令行输入用户名，则测试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$# -ne 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为“真”，显示用法提示信息。</a:t>
            </a:r>
            <a:b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	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）程序中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until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语句的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expression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（循环条件）是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who|grep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“$user”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命令执行的返回码，如果没有找到指定的用户名，返回码为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非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（为“假”），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则用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命令暂停执行程序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分钟；找到后返回码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（为“真”），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则终止循环并显示该用户已经登录的信息。</a:t>
            </a:r>
            <a:b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	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）采用重定向到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/dev/null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空文件的目的是不显示查找到的用户其他信息。</a:t>
            </a:r>
          </a:p>
        </p:txBody>
      </p:sp>
      <p:sp>
        <p:nvSpPr>
          <p:cNvPr id="73732" name="Rectangle 4"/>
          <p:cNvSpPr>
            <a:spLocks noGrp="1"/>
          </p:cNvSpPr>
          <p:nvPr>
            <p:ph type="title"/>
          </p:nvPr>
        </p:nvSpPr>
        <p:spPr>
          <a:xfrm>
            <a:off x="1201784" y="1311095"/>
            <a:ext cx="7096125" cy="654050"/>
          </a:xfrm>
        </p:spPr>
        <p:txBody>
          <a:bodyPr/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⑥每隔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分钟检查指定的用户是否登录系统</a:t>
            </a:r>
          </a:p>
        </p:txBody>
      </p:sp>
    </p:spTree>
    <p:extLst>
      <p:ext uri="{BB962C8B-B14F-4D97-AF65-F5344CB8AC3E}">
        <p14:creationId xmlns:p14="http://schemas.microsoft.com/office/powerpoint/2010/main" val="92370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A3F38404-7C85-401B-AB80-6314BDB005C1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72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9875" name="Rectangle 2"/>
          <p:cNvSpPr>
            <a:spLocks noGrp="1"/>
          </p:cNvSpPr>
          <p:nvPr>
            <p:ph type="title"/>
          </p:nvPr>
        </p:nvSpPr>
        <p:spPr>
          <a:xfrm>
            <a:off x="1489167" y="330018"/>
            <a:ext cx="7096125" cy="654050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上机习题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>
          <a:xfrm>
            <a:off x="1280161" y="1539557"/>
            <a:ext cx="10489052" cy="51292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编写一个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脚本程序，它能根据输入的命令行参数采取不同的动作：如果是目录，则列出该目录中的文件；如果是可执行的文件，则用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执行之；如果是可读的文件，则分屏显示其内容。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编写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一个弹出式菜单的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程序并实现其简单的菜单功能：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************************************************</a:t>
            </a:r>
            <a:b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*                        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MENU               *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*            1.copy              2.rename       *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*            3.remove	    4.find            *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*                             5.exit            *                  ************************************************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即用户按下数字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，则提示用户输入源和目的文件名后执行复制；输入数字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，则提示用户输入要更名的文件或目录名后执行更名操作；输入数字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分别执行删除和查找操作；输入数字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，则退出该菜单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程序的执行。</a:t>
            </a:r>
          </a:p>
        </p:txBody>
      </p:sp>
    </p:spTree>
    <p:extLst>
      <p:ext uri="{BB962C8B-B14F-4D97-AF65-F5344CB8AC3E}">
        <p14:creationId xmlns:p14="http://schemas.microsoft.com/office/powerpoint/2010/main" val="206447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运维脚本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日志</a:t>
            </a:r>
            <a:r>
              <a:rPr lang="zh-CN" altLang="en-US" dirty="0"/>
              <a:t>定期清理；</a:t>
            </a:r>
          </a:p>
          <a:p>
            <a:pPr lvl="1"/>
            <a:r>
              <a:rPr lang="zh-CN" altLang="en-US" dirty="0"/>
              <a:t>数据文件定期备份；</a:t>
            </a:r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，磁盘，内存的信息监控脚本</a:t>
            </a:r>
          </a:p>
          <a:p>
            <a:r>
              <a:rPr lang="zh-CN" altLang="en-US" dirty="0"/>
              <a:t>项目</a:t>
            </a:r>
            <a:r>
              <a:rPr lang="en-US" altLang="zh-CN" dirty="0" smtClean="0"/>
              <a:t>1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）概要设计 </a:t>
            </a:r>
            <a:r>
              <a:rPr lang="en-US" altLang="zh-CN" dirty="0"/>
              <a:t>(</a:t>
            </a:r>
            <a:r>
              <a:rPr lang="zh-CN" altLang="en-US" dirty="0"/>
              <a:t>要求给出系统</a:t>
            </a:r>
            <a:r>
              <a:rPr lang="zh-CN" altLang="en-US" dirty="0" smtClean="0"/>
              <a:t>的主要</a:t>
            </a:r>
            <a:r>
              <a:rPr lang="zh-CN" altLang="en-US" dirty="0"/>
              <a:t>模块，每个模块的基本功能与接口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；确定第一次</a:t>
            </a:r>
            <a:r>
              <a:rPr lang="zh-CN" altLang="en-US" dirty="0"/>
              <a:t>迭代需要实现的核心功能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2)</a:t>
            </a:r>
            <a:r>
              <a:rPr lang="zh-CN" altLang="en-US" dirty="0"/>
              <a:t>思考日常运</a:t>
            </a:r>
            <a:r>
              <a:rPr lang="zh-CN" altLang="en-US" dirty="0" smtClean="0"/>
              <a:t>维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7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0857" y="592445"/>
            <a:ext cx="9795933" cy="4889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Shell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zh-CN" altLang="en-US" dirty="0">
                <a:sym typeface="Calibri" panose="020F0502020204030204" pitchFamily="34" charset="0"/>
              </a:rPr>
              <a:t>掌握字符串截断</a:t>
            </a:r>
          </a:p>
          <a:p>
            <a:pPr>
              <a:buFontTx/>
              <a:buChar char="•"/>
            </a:pPr>
            <a:r>
              <a:rPr lang="zh-CN" altLang="en-US" dirty="0">
                <a:sym typeface="Calibri" panose="020F0502020204030204" pitchFamily="34" charset="0"/>
              </a:rPr>
              <a:t>了解</a:t>
            </a:r>
            <a:r>
              <a:rPr lang="en-US" altLang="zh-CN" b="1" dirty="0">
                <a:sym typeface="Calibri" panose="020F0502020204030204" pitchFamily="34" charset="0"/>
              </a:rPr>
              <a:t>Shell</a:t>
            </a:r>
            <a:r>
              <a:rPr lang="zh-CN" altLang="en-US" dirty="0">
                <a:sym typeface="Calibri" panose="020F0502020204030204" pitchFamily="34" charset="0"/>
              </a:rPr>
              <a:t>函数</a:t>
            </a:r>
            <a:r>
              <a:rPr lang="zh-CN" altLang="en-US" dirty="0"/>
              <a:t>基本概念</a:t>
            </a:r>
          </a:p>
          <a:p>
            <a:pPr>
              <a:buFontTx/>
              <a:buChar char="•"/>
            </a:pPr>
            <a:r>
              <a:rPr lang="zh-CN" altLang="en-US" dirty="0">
                <a:sym typeface="Calibri" panose="020F0502020204030204" pitchFamily="34" charset="0"/>
              </a:rPr>
              <a:t>了解</a:t>
            </a:r>
            <a:r>
              <a:rPr lang="zh-CN" altLang="en-US" b="1" dirty="0">
                <a:sym typeface="Calibri" panose="020F0502020204030204" pitchFamily="34" charset="0"/>
              </a:rPr>
              <a:t>Shell</a:t>
            </a:r>
            <a:r>
              <a:rPr lang="zh-CN" altLang="en-US" dirty="0">
                <a:sym typeface="Calibri" panose="020F0502020204030204" pitchFamily="34" charset="0"/>
              </a:rPr>
              <a:t>函数的定义</a:t>
            </a:r>
            <a:endParaRPr lang="zh-CN" altLang="en-US" dirty="0"/>
          </a:p>
          <a:p>
            <a:pPr>
              <a:buFontTx/>
              <a:buChar char="•"/>
            </a:pPr>
            <a:r>
              <a:rPr lang="zh-CN" altLang="en-US" dirty="0">
                <a:sym typeface="Calibri" panose="020F0502020204030204" pitchFamily="34" charset="0"/>
              </a:rPr>
              <a:t>掌握</a:t>
            </a:r>
            <a:r>
              <a:rPr lang="zh-CN" altLang="en-US" b="1" dirty="0">
                <a:sym typeface="Calibri" panose="020F0502020204030204" pitchFamily="34" charset="0"/>
              </a:rPr>
              <a:t>Shell</a:t>
            </a:r>
            <a:r>
              <a:rPr lang="zh-CN" altLang="en-US" dirty="0">
                <a:sym typeface="Calibri" panose="020F0502020204030204" pitchFamily="34" charset="0"/>
              </a:rPr>
              <a:t>函数使用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181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3E040A-2265-4EFD-A54B-7AEFF2BC4C60}" type="slidenum">
              <a:rPr lang="zh-CN" altLang="en-US"/>
              <a:pPr/>
              <a:t>75</a:t>
            </a:fld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271" y="612110"/>
            <a:ext cx="9795933" cy="4889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字符串截断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63447" y="1714244"/>
            <a:ext cx="8220075" cy="4354512"/>
          </a:xfrm>
        </p:spPr>
        <p:txBody>
          <a:bodyPr/>
          <a:lstStyle/>
          <a:p>
            <a:pPr marL="152400" indent="-152400">
              <a:buFontTx/>
              <a:buChar char="•"/>
            </a:pPr>
            <a:r>
              <a:rPr lang="zh-CN" altLang="en-US" dirty="0"/>
              <a:t>Shell编程中经常要对字符串进行处理</a:t>
            </a:r>
          </a:p>
          <a:p>
            <a:pPr marL="152400" indent="-152400">
              <a:buFontTx/>
              <a:buChar char="•"/>
            </a:pPr>
            <a:r>
              <a:rPr lang="zh-CN" altLang="en-US" dirty="0"/>
              <a:t>对于文件名的简单截断，可以使用basename和dirname</a:t>
            </a:r>
          </a:p>
          <a:p>
            <a:pPr marL="152400" indent="-152400">
              <a:buFontTx/>
              <a:buChar char="•"/>
            </a:pPr>
            <a:r>
              <a:rPr lang="zh-CN" altLang="en-US" dirty="0"/>
              <a:t>如果要进行更复杂的截断，可以使用bash 内置的变量扩展功能</a:t>
            </a:r>
          </a:p>
        </p:txBody>
      </p:sp>
    </p:spTree>
    <p:extLst>
      <p:ext uri="{BB962C8B-B14F-4D97-AF65-F5344CB8AC3E}">
        <p14:creationId xmlns:p14="http://schemas.microsoft.com/office/powerpoint/2010/main" val="38328449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21B07-3666-4AED-B5CE-82B8603B01D3}" type="slidenum">
              <a:rPr lang="zh-CN" altLang="en-US"/>
              <a:pPr/>
              <a:t>76</a:t>
            </a:fld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前截断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/>
        </p:nvSpPr>
        <p:spPr bwMode="auto">
          <a:xfrm>
            <a:off x="1993901" y="1773239"/>
            <a:ext cx="8220075" cy="15128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1113" indent="-11113">
              <a:spcBef>
                <a:spcPct val="20000"/>
              </a:spcBef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Ø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9pPr>
          </a:lstStyle>
          <a:p>
            <a:r>
              <a:rPr lang="zh-CN" altLang="zh-CN" sz="2000" b="1">
                <a:latin typeface="Courier New" panose="02070309020205020404" pitchFamily="49" charset="0"/>
              </a:rPr>
              <a:t>#!/bin/sh </a:t>
            </a:r>
          </a:p>
          <a:p>
            <a:r>
              <a:rPr lang="zh-CN" altLang="zh-CN" sz="2000" b="1">
                <a:latin typeface="Courier New" panose="02070309020205020404" pitchFamily="49" charset="0"/>
              </a:rPr>
              <a:t>MYVAR=foodforthought.jpg</a:t>
            </a:r>
          </a:p>
          <a:p>
            <a:r>
              <a:rPr lang="zh-CN" altLang="zh-CN" sz="2000" b="1">
                <a:latin typeface="Courier New" panose="02070309020205020404" pitchFamily="49" charset="0"/>
              </a:rPr>
              <a:t>echo ${MYVAR##*fo}</a:t>
            </a:r>
          </a:p>
          <a:p>
            <a:r>
              <a:rPr lang="zh-CN" altLang="zh-CN" sz="2000" b="1">
                <a:latin typeface="Courier New" panose="02070309020205020404" pitchFamily="49" charset="0"/>
              </a:rPr>
              <a:t>echo ${MYVAR#*fo}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/>
        </p:nvSpPr>
        <p:spPr bwMode="auto">
          <a:xfrm>
            <a:off x="1990726" y="4870450"/>
            <a:ext cx="8220075" cy="9350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1113" indent="-11113">
              <a:spcBef>
                <a:spcPct val="20000"/>
              </a:spcBef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Ø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9pPr>
          </a:lstStyle>
          <a:p>
            <a:r>
              <a:rPr lang="zh-CN" altLang="zh-CN" sz="2000" b="1">
                <a:latin typeface="Courier New" panose="02070309020205020404" pitchFamily="49" charset="0"/>
              </a:rPr>
              <a:t>rthought.jpg</a:t>
            </a:r>
          </a:p>
          <a:p>
            <a:r>
              <a:rPr lang="zh-CN" altLang="zh-CN" sz="2000" b="1">
                <a:latin typeface="Courier New" panose="02070309020205020404" pitchFamily="49" charset="0"/>
              </a:rPr>
              <a:t>odforthought.jpg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9819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bldLvl="0" animBg="1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C36F46-7ED7-46E1-B9BA-36EAA420E3EC}" type="slidenum">
              <a:rPr lang="zh-CN" altLang="en-US"/>
              <a:pPr/>
              <a:t>77</a:t>
            </a:fld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注意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/>
        </p:nvSpPr>
        <p:spPr bwMode="auto">
          <a:xfrm>
            <a:off x="1774825" y="1773238"/>
            <a:ext cx="8643938" cy="439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1113" indent="-11113">
              <a:spcBef>
                <a:spcPct val="20000"/>
              </a:spcBef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Ø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66799" y="1709738"/>
            <a:ext cx="10938387" cy="4457700"/>
          </a:xfrm>
        </p:spPr>
        <p:txBody>
          <a:bodyPr/>
          <a:lstStyle/>
          <a:p>
            <a:pPr>
              <a:buFontTx/>
              <a:buChar char="•"/>
            </a:pPr>
            <a:r>
              <a:rPr lang="zh-CN" altLang="en-US" dirty="0"/>
              <a:t>在上述例子中，输入了 </a:t>
            </a:r>
            <a:r>
              <a:rPr lang="zh-CN" altLang="en-US" b="1" dirty="0">
                <a:latin typeface="Courier New" panose="02070309020205020404" pitchFamily="49" charset="0"/>
              </a:rPr>
              <a:t>${MYVAR##*fo}</a:t>
            </a:r>
            <a:r>
              <a:rPr lang="zh-CN" altLang="en-US" dirty="0"/>
              <a:t>。它的确切含义是什么？可以这样理解：</a:t>
            </a:r>
          </a:p>
          <a:p>
            <a:pPr>
              <a:buFontTx/>
              <a:buChar char="•"/>
            </a:pPr>
            <a:r>
              <a:rPr lang="zh-CN" altLang="en-US" dirty="0"/>
              <a:t>首先通过${ }找到变量MYVAR的值</a:t>
            </a:r>
            <a:r>
              <a:rPr lang="zh-CN" altLang="en-US" sz="2800" b="1" dirty="0">
                <a:latin typeface="Courier New" panose="02070309020205020404" pitchFamily="49" charset="0"/>
              </a:rPr>
              <a:t>"foodforthought.jpg"</a:t>
            </a:r>
            <a:r>
              <a:rPr lang="zh-CN" altLang="en-US" dirty="0"/>
              <a:t>。</a:t>
            </a:r>
          </a:p>
          <a:p>
            <a:pPr>
              <a:buFontTx/>
              <a:buChar char="•"/>
            </a:pPr>
            <a:r>
              <a:rPr lang="zh-CN" altLang="en-US" dirty="0"/>
              <a:t>然后在变量中查找能够匹配通配符 ("*fo")的子串。</a:t>
            </a:r>
          </a:p>
          <a:p>
            <a:pPr>
              <a:buFontTx/>
              <a:buChar char="•"/>
            </a:pPr>
            <a:r>
              <a:rPr lang="zh-CN" altLang="en-US" dirty="0"/>
              <a:t>两个 ##，说明是匹配通配符 "*fo" 的 最长子字符串</a:t>
            </a:r>
          </a:p>
          <a:p>
            <a:pPr>
              <a:buFontTx/>
              <a:buChar char="•"/>
            </a:pPr>
            <a:r>
              <a:rPr lang="zh-CN" altLang="en-US" dirty="0"/>
              <a:t>然后将源字符串从找到子字符串的开始处截去。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04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E4D4CB-EE10-4454-A61B-3A5A750EC6A5}" type="slidenum">
              <a:rPr lang="zh-CN" altLang="en-US"/>
              <a:pPr/>
              <a:t>78</a:t>
            </a:fld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467" y="573714"/>
            <a:ext cx="9795933" cy="4889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前截断说明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959508" y="2095216"/>
            <a:ext cx="4752975" cy="28892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2959509" y="2923767"/>
            <a:ext cx="4752975" cy="2889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959509" y="1846015"/>
            <a:ext cx="6096000" cy="36379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52400" indent="-152400">
              <a:lnSpc>
                <a:spcPct val="80000"/>
              </a:lnSpc>
            </a:pPr>
            <a:r>
              <a:rPr lang="zh-CN" altLang="en-US" b="1" dirty="0">
                <a:latin typeface="Courier New" panose="02070309020205020404" pitchFamily="49" charset="0"/>
              </a:rPr>
              <a:t>f   </a:t>
            </a:r>
          </a:p>
          <a:p>
            <a:pPr marL="152400" indent="-152400">
              <a:lnSpc>
                <a:spcPct val="80000"/>
              </a:lnSpc>
            </a:pPr>
            <a:r>
              <a:rPr lang="zh-CN" altLang="en-US" b="1" dirty="0">
                <a:latin typeface="Courier New" panose="02070309020205020404" pitchFamily="49" charset="0"/>
              </a:rPr>
              <a:t>fo      		MATCHES *fo</a:t>
            </a:r>
          </a:p>
          <a:p>
            <a:pPr marL="152400" indent="-152400">
              <a:lnSpc>
                <a:spcPct val="80000"/>
              </a:lnSpc>
            </a:pPr>
            <a:r>
              <a:rPr lang="zh-CN" altLang="en-US" b="1" dirty="0">
                <a:latin typeface="Courier New" panose="02070309020205020404" pitchFamily="49" charset="0"/>
              </a:rPr>
              <a:t>foo </a:t>
            </a:r>
          </a:p>
          <a:p>
            <a:pPr marL="152400" indent="-152400">
              <a:lnSpc>
                <a:spcPct val="80000"/>
              </a:lnSpc>
            </a:pPr>
            <a:r>
              <a:rPr lang="zh-CN" altLang="en-US" b="1" dirty="0">
                <a:latin typeface="Courier New" panose="02070309020205020404" pitchFamily="49" charset="0"/>
              </a:rPr>
              <a:t>food</a:t>
            </a:r>
          </a:p>
          <a:p>
            <a:pPr marL="152400" indent="-152400">
              <a:lnSpc>
                <a:spcPct val="80000"/>
              </a:lnSpc>
            </a:pPr>
            <a:r>
              <a:rPr lang="zh-CN" altLang="en-US" b="1" dirty="0">
                <a:latin typeface="Courier New" panose="02070309020205020404" pitchFamily="49" charset="0"/>
              </a:rPr>
              <a:t>foodf       </a:t>
            </a:r>
          </a:p>
          <a:p>
            <a:pPr marL="152400" indent="-152400">
              <a:lnSpc>
                <a:spcPct val="80000"/>
              </a:lnSpc>
            </a:pPr>
            <a:r>
              <a:rPr lang="zh-CN" altLang="en-US" b="1" dirty="0">
                <a:latin typeface="Courier New" panose="02070309020205020404" pitchFamily="49" charset="0"/>
              </a:rPr>
              <a:t>foodfo      		MATCHES *fo</a:t>
            </a:r>
          </a:p>
          <a:p>
            <a:pPr marL="152400" indent="-152400">
              <a:lnSpc>
                <a:spcPct val="80000"/>
              </a:lnSpc>
            </a:pPr>
            <a:r>
              <a:rPr lang="zh-CN" altLang="en-US" b="1" dirty="0">
                <a:latin typeface="Courier New" panose="02070309020205020404" pitchFamily="49" charset="0"/>
              </a:rPr>
              <a:t>foodfor</a:t>
            </a:r>
          </a:p>
          <a:p>
            <a:pPr marL="152400" indent="-152400">
              <a:lnSpc>
                <a:spcPct val="80000"/>
              </a:lnSpc>
            </a:pPr>
            <a:r>
              <a:rPr lang="zh-CN" altLang="en-US" b="1" dirty="0">
                <a:latin typeface="Courier New" panose="02070309020205020404" pitchFamily="49" charset="0"/>
              </a:rPr>
              <a:t>foodfort    </a:t>
            </a:r>
          </a:p>
          <a:p>
            <a:pPr marL="152400" indent="-152400">
              <a:lnSpc>
                <a:spcPct val="80000"/>
              </a:lnSpc>
            </a:pPr>
            <a:r>
              <a:rPr lang="zh-CN" altLang="en-US" b="1" dirty="0">
                <a:latin typeface="Courier New" panose="02070309020205020404" pitchFamily="49" charset="0"/>
              </a:rPr>
              <a:t>foodforth</a:t>
            </a:r>
          </a:p>
          <a:p>
            <a:pPr marL="152400" indent="-152400">
              <a:lnSpc>
                <a:spcPct val="80000"/>
              </a:lnSpc>
            </a:pPr>
            <a:r>
              <a:rPr lang="zh-CN" altLang="en-US" b="1" dirty="0">
                <a:latin typeface="Courier New" panose="02070309020205020404" pitchFamily="49" charset="0"/>
              </a:rPr>
              <a:t>foodfortho  </a:t>
            </a:r>
          </a:p>
          <a:p>
            <a:pPr marL="152400" indent="-152400">
              <a:lnSpc>
                <a:spcPct val="80000"/>
              </a:lnSpc>
            </a:pPr>
            <a:r>
              <a:rPr lang="zh-CN" altLang="en-US" b="1" dirty="0">
                <a:latin typeface="Courier New" panose="02070309020205020404" pitchFamily="49" charset="0"/>
              </a:rPr>
              <a:t>foodforthou</a:t>
            </a:r>
          </a:p>
          <a:p>
            <a:pPr marL="152400" indent="-152400">
              <a:lnSpc>
                <a:spcPct val="80000"/>
              </a:lnSpc>
            </a:pPr>
            <a:r>
              <a:rPr lang="zh-CN" altLang="en-US" b="1" dirty="0">
                <a:latin typeface="Courier New" panose="02070309020205020404" pitchFamily="49" charset="0"/>
              </a:rPr>
              <a:t>foodforthoug</a:t>
            </a:r>
          </a:p>
          <a:p>
            <a:pPr marL="152400" indent="-152400">
              <a:lnSpc>
                <a:spcPct val="80000"/>
              </a:lnSpc>
            </a:pPr>
            <a:r>
              <a:rPr lang="zh-CN" altLang="en-US" b="1" dirty="0">
                <a:latin typeface="Courier New" panose="02070309020205020404" pitchFamily="49" charset="0"/>
              </a:rPr>
              <a:t>foodforthought</a:t>
            </a:r>
          </a:p>
          <a:p>
            <a:pPr marL="152400" indent="-152400">
              <a:lnSpc>
                <a:spcPct val="80000"/>
              </a:lnSpc>
            </a:pPr>
            <a:r>
              <a:rPr lang="zh-CN" altLang="en-US" b="1" dirty="0">
                <a:latin typeface="Courier New" panose="02070309020205020404" pitchFamily="49" charset="0"/>
              </a:rPr>
              <a:t>foodforthought.j</a:t>
            </a:r>
          </a:p>
          <a:p>
            <a:pPr marL="152400" indent="-152400">
              <a:lnSpc>
                <a:spcPct val="80000"/>
              </a:lnSpc>
            </a:pPr>
            <a:r>
              <a:rPr lang="zh-CN" altLang="en-US" b="1" dirty="0">
                <a:latin typeface="Courier New" panose="02070309020205020404" pitchFamily="49" charset="0"/>
              </a:rPr>
              <a:t>foodforthought.jp</a:t>
            </a:r>
          </a:p>
          <a:p>
            <a:pPr marL="152400" indent="-152400">
              <a:lnSpc>
                <a:spcPct val="80000"/>
              </a:lnSpc>
            </a:pPr>
            <a:r>
              <a:rPr lang="zh-CN" altLang="en-US" b="1" dirty="0">
                <a:latin typeface="Courier New" panose="02070309020205020404" pitchFamily="49" charset="0"/>
              </a:rPr>
              <a:t>foodforthought.jpg</a:t>
            </a:r>
            <a:endParaRPr lang="zh-CN" alt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795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5C88A3-AB66-4C17-8E73-C4CCE03D1487}" type="slidenum">
              <a:rPr lang="zh-CN" altLang="en-US"/>
              <a:pPr/>
              <a:t>79</a:t>
            </a:fld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2406" y="592445"/>
            <a:ext cx="9795933" cy="4889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短截断与后截断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773238"/>
            <a:ext cx="8220075" cy="4608512"/>
          </a:xfrm>
        </p:spPr>
        <p:txBody>
          <a:bodyPr/>
          <a:lstStyle/>
          <a:p>
            <a:pPr marL="152400" indent="-152400">
              <a:buFontTx/>
              <a:buChar char="•"/>
            </a:pPr>
            <a:r>
              <a:rPr lang="zh-CN" altLang="en-US"/>
              <a:t>“##”表示长截断，是将匹配的最长字符串截断</a:t>
            </a:r>
          </a:p>
          <a:p>
            <a:pPr marL="152400" indent="-152400">
              <a:buFontTx/>
              <a:buChar char="•"/>
            </a:pPr>
            <a:r>
              <a:rPr lang="zh-CN" altLang="en-US"/>
              <a:t>“#”表示将匹配的最短字符串截断</a:t>
            </a:r>
          </a:p>
          <a:p>
            <a:pPr marL="152400" indent="-152400">
              <a:buFontTx/>
              <a:buChar char="•"/>
            </a:pPr>
            <a:r>
              <a:rPr lang="zh-CN" altLang="en-US"/>
              <a:t>若要将匹配字符串后面的内容截断，可以使用“%%”或“%”</a:t>
            </a:r>
          </a:p>
        </p:txBody>
      </p:sp>
    </p:spTree>
    <p:extLst>
      <p:ext uri="{BB962C8B-B14F-4D97-AF65-F5344CB8AC3E}">
        <p14:creationId xmlns:p14="http://schemas.microsoft.com/office/powerpoint/2010/main" val="1405349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65525BAB-8790-4593-B893-8DB505869C54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8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1237282" y="492825"/>
            <a:ext cx="7096125" cy="654050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为什么学习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编辑器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>
          <a:xfrm>
            <a:off x="966063" y="1539557"/>
            <a:ext cx="10215744" cy="5129213"/>
          </a:xfrm>
        </p:spPr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就使用的方便性而言，有比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更好的编辑器，还要图形化的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edit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，为什么还要用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历史久远，功能强大，在有些情况下系统中能够找到的编辑器只有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用户一旦熟悉后，使用非常方便；系统管理员使用正则表达式可以极大地提高工作效率，而学习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也是掌握正则表达式的有效途径。</a:t>
            </a:r>
          </a:p>
          <a:p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由于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vi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的版本不同，其命令格式、功能和用法会有一些差别。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Shell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中执行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vi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命令，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RedHat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系统实际上是执行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vim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，它是传统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vi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的增强版本</a:t>
            </a:r>
          </a:p>
        </p:txBody>
      </p:sp>
    </p:spTree>
    <p:extLst>
      <p:ext uri="{BB962C8B-B14F-4D97-AF65-F5344CB8AC3E}">
        <p14:creationId xmlns:p14="http://schemas.microsoft.com/office/powerpoint/2010/main" val="337145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B755A5-570A-4E16-9234-3AC84FD68B2B}" type="slidenum">
              <a:rPr lang="zh-CN" altLang="en-US"/>
              <a:pPr/>
              <a:t>80</a:t>
            </a:fld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前截断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/>
        </p:nvSpPr>
        <p:spPr bwMode="auto">
          <a:xfrm>
            <a:off x="1993901" y="1773239"/>
            <a:ext cx="8220075" cy="15128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1113" indent="-11113">
              <a:spcBef>
                <a:spcPct val="20000"/>
              </a:spcBef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Ø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9pPr>
          </a:lstStyle>
          <a:p>
            <a:r>
              <a:rPr lang="zh-CN" altLang="zh-CN" sz="2000" b="1">
                <a:latin typeface="Courier New" panose="02070309020205020404" pitchFamily="49" charset="0"/>
              </a:rPr>
              <a:t>#!/bin/sh </a:t>
            </a:r>
          </a:p>
          <a:p>
            <a:r>
              <a:rPr lang="zh-CN" altLang="zh-CN" sz="2000" b="1">
                <a:latin typeface="Courier New" panose="02070309020205020404" pitchFamily="49" charset="0"/>
              </a:rPr>
              <a:t>MYFOO="chickensoup.tar.gz"</a:t>
            </a:r>
          </a:p>
          <a:p>
            <a:r>
              <a:rPr lang="zh-CN" altLang="zh-CN" sz="2000" b="1">
                <a:latin typeface="Courier New" panose="02070309020205020404" pitchFamily="49" charset="0"/>
              </a:rPr>
              <a:t>echo ${MYFOO%%.*}</a:t>
            </a:r>
          </a:p>
          <a:p>
            <a:r>
              <a:rPr lang="zh-CN" altLang="zh-CN" sz="2000" b="1">
                <a:latin typeface="Courier New" panose="02070309020205020404" pitchFamily="49" charset="0"/>
              </a:rPr>
              <a:t>echo ${MYFOO%.*}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/>
        </p:nvSpPr>
        <p:spPr bwMode="auto">
          <a:xfrm>
            <a:off x="1990726" y="4870450"/>
            <a:ext cx="8220075" cy="9350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1113" indent="-11113">
              <a:spcBef>
                <a:spcPct val="20000"/>
              </a:spcBef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Ø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9pPr>
          </a:lstStyle>
          <a:p>
            <a:r>
              <a:rPr lang="zh-CN" altLang="en-US" sz="2000" b="1">
                <a:latin typeface="Courier New" panose="02070309020205020404" pitchFamily="49" charset="0"/>
              </a:rPr>
              <a:t>chickensoup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chickensoup.tar</a:t>
            </a:r>
          </a:p>
        </p:txBody>
      </p:sp>
    </p:spTree>
    <p:extLst>
      <p:ext uri="{BB962C8B-B14F-4D97-AF65-F5344CB8AC3E}">
        <p14:creationId xmlns:p14="http://schemas.microsoft.com/office/powerpoint/2010/main" val="26442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bldLvl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76D38A-EFB1-4945-8A42-529E97304325}" type="slidenum">
              <a:rPr lang="zh-CN" altLang="en-US"/>
              <a:pPr/>
              <a:t>81</a:t>
            </a:fld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4620" y="274484"/>
            <a:ext cx="10058400" cy="1097280"/>
          </a:xfrm>
        </p:spPr>
        <p:txBody>
          <a:bodyPr/>
          <a:lstStyle/>
          <a:p>
            <a:r>
              <a:rPr lang="zh-CN" altLang="en-US" dirty="0"/>
              <a:t>为什么要用函数</a:t>
            </a:r>
          </a:p>
        </p:txBody>
      </p:sp>
      <p:sp>
        <p:nvSpPr>
          <p:cNvPr id="16388" name="内容占位符 2"/>
          <p:cNvSpPr>
            <a:spLocks noGrp="1" noChangeArrowheads="1"/>
          </p:cNvSpPr>
          <p:nvPr/>
        </p:nvSpPr>
        <p:spPr bwMode="auto">
          <a:xfrm>
            <a:off x="1267747" y="1877040"/>
            <a:ext cx="942975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71450" indent="-171450">
              <a:spcBef>
                <a:spcPct val="20000"/>
              </a:spcBef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1pPr>
            <a:lvl2pPr marL="901700" indent="-285750">
              <a:spcBef>
                <a:spcPct val="20000"/>
              </a:spcBef>
              <a:buFont typeface="Arial" panose="020B0604020202020204" pitchFamily="34" charset="0"/>
              <a:buChar char="Ø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2pPr>
            <a:lvl3pPr marL="130175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3pPr>
            <a:lvl4pPr marL="175895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4pPr>
            <a:lvl5pPr marL="221615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5pPr>
            <a:lvl6pPr marL="267335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6pPr>
            <a:lvl7pPr marL="313055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7pPr>
            <a:lvl8pPr marL="358775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8pPr>
            <a:lvl9pPr marL="404495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r>
              <a:rPr lang="zh-CN" altLang="en-US" dirty="0"/>
              <a:t>函数定义后可以多次调用，提高代码重用性，提高开发效率。</a:t>
            </a:r>
          </a:p>
          <a:p>
            <a:pPr>
              <a:buFontTx/>
              <a:buChar char="•"/>
            </a:pPr>
            <a:r>
              <a:rPr lang="zh-CN" altLang="en-US" dirty="0"/>
              <a:t>函数修改方便，有利于提高代码灵活性。</a:t>
            </a:r>
          </a:p>
        </p:txBody>
      </p:sp>
    </p:spTree>
    <p:extLst>
      <p:ext uri="{BB962C8B-B14F-4D97-AF65-F5344CB8AC3E}">
        <p14:creationId xmlns:p14="http://schemas.microsoft.com/office/powerpoint/2010/main" val="64292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EAECF2-762A-4566-A88F-F9E3F5C429E8}" type="slidenum">
              <a:rPr lang="zh-CN" altLang="en-US"/>
              <a:pPr/>
              <a:t>82</a:t>
            </a:fld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562948"/>
            <a:ext cx="9795933" cy="4889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函数定义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773238"/>
            <a:ext cx="8220075" cy="4354512"/>
          </a:xfrm>
        </p:spPr>
        <p:txBody>
          <a:bodyPr/>
          <a:lstStyle/>
          <a:p>
            <a:pPr marL="152400" indent="-152400">
              <a:buFontTx/>
              <a:buChar char="•"/>
            </a:pPr>
            <a:r>
              <a:rPr lang="zh-CN" altLang="en-US"/>
              <a:t>函数定义的语法如下：</a:t>
            </a:r>
          </a:p>
          <a:p>
            <a:pPr marL="152400" indent="-152400"/>
            <a:r>
              <a:rPr lang="zh-CN" altLang="en-US"/>
              <a:t>	函数名()</a:t>
            </a:r>
          </a:p>
          <a:p>
            <a:pPr marL="152400" indent="-152400"/>
            <a:r>
              <a:rPr lang="zh-CN" altLang="en-US"/>
              <a:t>	{</a:t>
            </a:r>
          </a:p>
          <a:p>
            <a:pPr marL="152400" indent="-152400"/>
            <a:r>
              <a:rPr lang="zh-CN" altLang="en-US"/>
              <a:t>		body</a:t>
            </a:r>
          </a:p>
          <a:p>
            <a:pPr marL="152400" indent="-152400"/>
            <a:r>
              <a:rPr lang="zh-CN" altLang="en-US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463351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115D3D-BE4F-4287-9558-F87A18797066}" type="slidenum">
              <a:rPr lang="zh-CN" altLang="en-US"/>
              <a:pPr/>
              <a:t>83</a:t>
            </a:fld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显示文件内容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/>
        </p:nvSpPr>
        <p:spPr bwMode="auto">
          <a:xfrm>
            <a:off x="1992314" y="1771650"/>
            <a:ext cx="8220075" cy="4394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1113" indent="-11113">
              <a:spcBef>
                <a:spcPct val="20000"/>
              </a:spcBef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Ø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9pPr>
          </a:lstStyle>
          <a:p>
            <a:r>
              <a:rPr lang="zh-CN" altLang="en-US" sz="2000" b="1">
                <a:latin typeface="Courier New" panose="02070309020205020404" pitchFamily="49" charset="0"/>
              </a:rPr>
              <a:t>#!/bin/sh 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tarview() {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     echo -n "Displaying contents of $1 "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     if [ ${1##*.} = tar ]; then 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         echo "(uncompressed tar)"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         tar tvf $1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     elif [ ${1##*.} = gz ]; then 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         echo "(gzip-compressed tar)"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         tar tzvf $1; then 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         echo "(bzip2-compressed tar)"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		fi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79423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77F9BF-759C-434B-ACA2-3BA097DDD7A5}" type="slidenum">
              <a:rPr lang="zh-CN" altLang="en-US"/>
              <a:pPr/>
              <a:t>84</a:t>
            </a:fld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又见$1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/>
        </p:nvSpPr>
        <p:spPr bwMode="auto">
          <a:xfrm>
            <a:off x="1981201" y="1773238"/>
            <a:ext cx="8220075" cy="439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71450" indent="-171450">
              <a:spcBef>
                <a:spcPct val="20000"/>
              </a:spcBef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1pPr>
            <a:lvl2pPr marL="903288" indent="-285750">
              <a:spcBef>
                <a:spcPct val="20000"/>
              </a:spcBef>
              <a:buFont typeface="Arial" panose="020B0604020202020204" pitchFamily="34" charset="0"/>
              <a:buChar char="Ø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2pPr>
            <a:lvl3pPr marL="1303338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3pPr>
            <a:lvl4pPr marL="1760538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4pPr>
            <a:lvl5pPr marL="2217738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5pPr>
            <a:lvl6pPr marL="2674938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6pPr>
            <a:lvl7pPr marL="3132138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7pPr>
            <a:lvl8pPr marL="3589338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8pPr>
            <a:lvl9pPr marL="4046538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40000"/>
              </a:spcBef>
              <a:spcAft>
                <a:spcPct val="40000"/>
              </a:spcAft>
              <a:buFontTx/>
              <a:buChar char="•"/>
            </a:pPr>
            <a:r>
              <a:rPr lang="zh-CN" altLang="en-US"/>
              <a:t>在上例中，又出现了$1。</a:t>
            </a:r>
          </a:p>
          <a:p>
            <a:pPr>
              <a:spcBef>
                <a:spcPct val="40000"/>
              </a:spcBef>
              <a:spcAft>
                <a:spcPct val="40000"/>
              </a:spcAft>
              <a:buFontTx/>
              <a:buChar char="•"/>
            </a:pPr>
            <a:r>
              <a:rPr lang="zh-CN" altLang="en-US"/>
              <a:t>函数中出现的$1，不是表示Shell程序的第一个参数，而是表示当前函数的第一个参数。</a:t>
            </a:r>
          </a:p>
          <a:p>
            <a:pPr>
              <a:spcBef>
                <a:spcPct val="40000"/>
              </a:spcBef>
              <a:spcAft>
                <a:spcPct val="40000"/>
              </a:spcAft>
              <a:buFontTx/>
              <a:buChar char="•"/>
            </a:pPr>
            <a:r>
              <a:rPr lang="zh-CN" altLang="en-US"/>
              <a:t>上例中出现的${1##*.}是什么意思？</a:t>
            </a:r>
          </a:p>
        </p:txBody>
      </p:sp>
    </p:spTree>
    <p:extLst>
      <p:ext uri="{BB962C8B-B14F-4D97-AF65-F5344CB8AC3E}">
        <p14:creationId xmlns:p14="http://schemas.microsoft.com/office/powerpoint/2010/main" val="202675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AC484E-EBD2-4A10-B08A-4FB51C5F19E7}" type="slidenum">
              <a:rPr lang="zh-CN" altLang="en-US"/>
              <a:pPr/>
              <a:t>85</a:t>
            </a:fld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29013" y="628650"/>
            <a:ext cx="9795933" cy="4889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函数调用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773238"/>
            <a:ext cx="8220075" cy="4354512"/>
          </a:xfrm>
        </p:spPr>
        <p:txBody>
          <a:bodyPr>
            <a:normAutofit fontScale="77500" lnSpcReduction="20000"/>
          </a:bodyPr>
          <a:lstStyle/>
          <a:p>
            <a:pPr marL="168275" indent="-157163">
              <a:buFontTx/>
              <a:buChar char="•"/>
            </a:pPr>
            <a:r>
              <a:rPr lang="zh-CN" altLang="en-US" b="1" dirty="0"/>
              <a:t>Shell</a:t>
            </a:r>
            <a:r>
              <a:rPr lang="zh-CN" altLang="en-US" dirty="0"/>
              <a:t>编程中的函数调用和C语言中不同，不带括号：</a:t>
            </a:r>
          </a:p>
          <a:p>
            <a:pPr marL="168275" indent="-157163"/>
            <a:r>
              <a:rPr lang="zh-CN" altLang="en-US" dirty="0" smtClean="0"/>
              <a:t>函数</a:t>
            </a:r>
            <a:r>
              <a:rPr lang="zh-CN" altLang="en-US" dirty="0"/>
              <a:t>名 参数1 参数2 ...</a:t>
            </a:r>
          </a:p>
          <a:p>
            <a:pPr marL="168275" indent="-157163">
              <a:buFontTx/>
              <a:buChar char="•"/>
            </a:pPr>
            <a:r>
              <a:rPr lang="zh-CN" altLang="en-US" dirty="0"/>
              <a:t>将shell程序获得的第一个变量做为参数，调用上例中的函数：</a:t>
            </a:r>
          </a:p>
          <a:p>
            <a:pPr marL="168275" indent="-157163">
              <a:buFontTx/>
              <a:buChar char="•"/>
            </a:pPr>
            <a:endParaRPr lang="zh-CN" altLang="en-US" dirty="0"/>
          </a:p>
          <a:p>
            <a:pPr marL="168275" indent="-157163">
              <a:buFontTx/>
              <a:buChar char="•"/>
            </a:pPr>
            <a:endParaRPr lang="zh-CN" altLang="en-US" dirty="0"/>
          </a:p>
          <a:p>
            <a:pPr marL="168275" indent="-157163">
              <a:buFontTx/>
              <a:buChar char="•"/>
            </a:pPr>
            <a:endParaRPr lang="zh-CN" altLang="en-US" dirty="0"/>
          </a:p>
          <a:p>
            <a:pPr marL="168275" indent="-157163">
              <a:buFontTx/>
              <a:buChar char="•"/>
            </a:pPr>
            <a:endParaRPr lang="zh-CN" altLang="en-US" dirty="0"/>
          </a:p>
          <a:p>
            <a:pPr marL="168275" indent="-157163">
              <a:buFontTx/>
              <a:buChar char="•"/>
            </a:pPr>
            <a:r>
              <a:rPr lang="zh-CN" altLang="en-US" dirty="0"/>
              <a:t>从使用上说，shell函数调用更类似于</a:t>
            </a:r>
          </a:p>
          <a:p>
            <a:pPr marL="168275" indent="-157163"/>
            <a:r>
              <a:rPr lang="zh-CN" altLang="en-US" dirty="0"/>
              <a:t> Linux中命令的使用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/>
        </p:nvSpPr>
        <p:spPr bwMode="auto">
          <a:xfrm>
            <a:off x="1993901" y="3573464"/>
            <a:ext cx="8220075" cy="12969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1113" indent="-11113">
              <a:spcBef>
                <a:spcPct val="20000"/>
              </a:spcBef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Ø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9pPr>
          </a:lstStyle>
          <a:p>
            <a:r>
              <a:rPr lang="zh-CN" altLang="en-US" sz="2000" b="1">
                <a:latin typeface="Courier New" panose="02070309020205020404" pitchFamily="49" charset="0"/>
              </a:rPr>
              <a:t>#!/bin/sh 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# </a:t>
            </a:r>
            <a:r>
              <a:rPr lang="zh-CN" altLang="en-US" sz="2000">
                <a:latin typeface="Courier New" panose="02070309020205020404" pitchFamily="49" charset="0"/>
              </a:rPr>
              <a:t>函数定义</a:t>
            </a:r>
            <a:r>
              <a:rPr lang="zh-CN" altLang="en-US" sz="2000" b="1">
                <a:latin typeface="Courier New" panose="02070309020205020404" pitchFamily="49" charset="0"/>
              </a:rPr>
              <a:t>...</a:t>
            </a:r>
          </a:p>
          <a:p>
            <a:r>
              <a:rPr lang="zh-CN" altLang="en-US" b="1">
                <a:latin typeface="Courier New" panose="02070309020205020404" pitchFamily="49" charset="0"/>
              </a:rPr>
              <a:t>tarview $1</a:t>
            </a:r>
          </a:p>
        </p:txBody>
      </p:sp>
    </p:spTree>
    <p:extLst>
      <p:ext uri="{BB962C8B-B14F-4D97-AF65-F5344CB8AC3E}">
        <p14:creationId xmlns:p14="http://schemas.microsoft.com/office/powerpoint/2010/main" val="6588551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429BE6-691C-4681-8A69-B34DFD2B86E2}" type="slidenum">
              <a:rPr lang="zh-CN" altLang="en-US"/>
              <a:pPr/>
              <a:t>86</a:t>
            </a:fld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467" y="614363"/>
            <a:ext cx="9795933" cy="4889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c函数作用域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773238"/>
            <a:ext cx="8220075" cy="4354512"/>
          </a:xfrm>
        </p:spPr>
        <p:txBody>
          <a:bodyPr/>
          <a:lstStyle/>
          <a:p>
            <a:pPr marL="200025" indent="-200025">
              <a:buFontTx/>
              <a:buChar char="•"/>
            </a:pPr>
            <a:r>
              <a:rPr lang="zh-CN" altLang="en-US" dirty="0"/>
              <a:t>在编写c程序时，函数内部定义的变量，其作用域局限在该函数内部。</a:t>
            </a:r>
          </a:p>
          <a:p>
            <a:pPr marL="200025" indent="-200025">
              <a:buFontTx/>
              <a:buChar char="•"/>
            </a:pPr>
            <a:r>
              <a:rPr lang="zh-CN" altLang="en-US" dirty="0"/>
              <a:t>若在函数中定义的变量名和外部其它的变量名相同，将发生覆盖。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/>
        </p:nvSpPr>
        <p:spPr bwMode="auto">
          <a:xfrm>
            <a:off x="2141385" y="3330576"/>
            <a:ext cx="8220075" cy="30257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1113" indent="-11113">
              <a:spcBef>
                <a:spcPct val="20000"/>
              </a:spcBef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Ø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9pPr>
          </a:lstStyle>
          <a:p>
            <a:r>
              <a:rPr lang="zh-CN" altLang="en-US" sz="1800" b="1">
                <a:latin typeface="Courier New" panose="02070309020205020404" pitchFamily="49" charset="0"/>
              </a:rPr>
              <a:t>void foo();</a:t>
            </a:r>
          </a:p>
          <a:p>
            <a:r>
              <a:rPr lang="zh-CN" altLang="en-US" sz="1800" b="1">
                <a:latin typeface="Courier New" panose="02070309020205020404" pitchFamily="49" charset="0"/>
              </a:rPr>
              <a:t>void main(){</a:t>
            </a:r>
          </a:p>
          <a:p>
            <a:r>
              <a:rPr lang="zh-CN" altLang="en-US" sz="1800" b="1">
                <a:latin typeface="Courier New" panose="02070309020205020404" pitchFamily="49" charset="0"/>
              </a:rPr>
              <a:t>		int a=10;</a:t>
            </a:r>
          </a:p>
          <a:p>
            <a:r>
              <a:rPr lang="zh-CN" altLang="en-US" sz="1800" b="1">
                <a:latin typeface="Courier New" panose="02070309020205020404" pitchFamily="49" charset="0"/>
              </a:rPr>
              <a:t>		foo();</a:t>
            </a:r>
          </a:p>
          <a:p>
            <a:r>
              <a:rPr lang="zh-CN" altLang="en-US" sz="1800" b="1">
                <a:latin typeface="Courier New" panose="02070309020205020404" pitchFamily="49" charset="0"/>
              </a:rPr>
              <a:t>		printf("%d",a);</a:t>
            </a:r>
          </a:p>
          <a:p>
            <a:r>
              <a:rPr lang="zh-CN" altLang="en-US" sz="1800" b="1">
                <a:latin typeface="Courier New" panose="02070309020205020404" pitchFamily="49" charset="0"/>
              </a:rPr>
              <a:t>}</a:t>
            </a:r>
          </a:p>
          <a:p>
            <a:r>
              <a:rPr lang="zh-CN" altLang="en-US" sz="1800" b="1">
                <a:latin typeface="Courier New" panose="02070309020205020404" pitchFamily="49" charset="0"/>
              </a:rPr>
              <a:t>void foo(){</a:t>
            </a:r>
          </a:p>
          <a:p>
            <a:r>
              <a:rPr lang="zh-CN" altLang="en-US" sz="1800" b="1">
                <a:latin typeface="Courier New" panose="02070309020205020404" pitchFamily="49" charset="0"/>
              </a:rPr>
              <a:t>		int a=20;</a:t>
            </a:r>
          </a:p>
          <a:p>
            <a:r>
              <a:rPr lang="zh-CN" altLang="en-US" sz="1800" b="1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61240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6914FF-CF79-4D03-82C7-2F10670AF6DC}" type="slidenum">
              <a:rPr lang="zh-CN" altLang="en-US"/>
              <a:pPr/>
              <a:t>87</a:t>
            </a:fld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690768"/>
            <a:ext cx="9795933" cy="4889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shell函数作用域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773238"/>
            <a:ext cx="8220075" cy="4354512"/>
          </a:xfrm>
        </p:spPr>
        <p:txBody>
          <a:bodyPr/>
          <a:lstStyle/>
          <a:p>
            <a:pPr marL="200025" indent="-200025">
              <a:spcBef>
                <a:spcPct val="40000"/>
              </a:spcBef>
              <a:spcAft>
                <a:spcPct val="40000"/>
              </a:spcAft>
              <a:buFontTx/>
              <a:buChar char="•"/>
            </a:pPr>
            <a:r>
              <a:rPr lang="zh-CN" altLang="en-US"/>
              <a:t>在编写shell程序时，函数内部定义的变量默认情况下具有程序级作用域。</a:t>
            </a:r>
          </a:p>
          <a:p>
            <a:pPr marL="200025" indent="-200025">
              <a:spcBef>
                <a:spcPct val="40000"/>
              </a:spcBef>
              <a:spcAft>
                <a:spcPct val="40000"/>
              </a:spcAft>
              <a:buFontTx/>
              <a:buChar char="•"/>
            </a:pPr>
            <a:r>
              <a:rPr lang="zh-CN" altLang="en-US"/>
              <a:t>若在函数中定义的变量名和外部其它的变量名相同，将不会发生覆盖，在函数内部修改变量，会影响到函数外部该变量的值。</a:t>
            </a:r>
          </a:p>
          <a:p>
            <a:pPr marL="200025" indent="-200025">
              <a:spcBef>
                <a:spcPct val="40000"/>
              </a:spcBef>
              <a:spcAft>
                <a:spcPct val="40000"/>
              </a:spcAft>
              <a:buFontTx/>
              <a:buChar char="•"/>
            </a:pPr>
            <a:r>
              <a:rPr lang="zh-CN" altLang="en-US"/>
              <a:t>或要指定变量的作用域局限在函数内部，应该使用local命令。</a:t>
            </a:r>
          </a:p>
        </p:txBody>
      </p:sp>
    </p:spTree>
    <p:extLst>
      <p:ext uri="{BB962C8B-B14F-4D97-AF65-F5344CB8AC3E}">
        <p14:creationId xmlns:p14="http://schemas.microsoft.com/office/powerpoint/2010/main" val="23496586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FF575-F2FC-4886-910D-452D9410E049}" type="slidenum">
              <a:rPr lang="zh-CN" altLang="en-US"/>
              <a:pPr/>
              <a:t>88</a:t>
            </a:fld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作用域案例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/>
        </p:nvSpPr>
        <p:spPr bwMode="auto">
          <a:xfrm>
            <a:off x="1992314" y="1771650"/>
            <a:ext cx="8220075" cy="4394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1113" indent="-11113">
              <a:spcBef>
                <a:spcPct val="20000"/>
              </a:spcBef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Ø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9pPr>
          </a:lstStyle>
          <a:p>
            <a:r>
              <a:rPr lang="zh-CN" altLang="en-US" sz="2000" b="1">
                <a:latin typeface="Courier New" panose="02070309020205020404" pitchFamily="49" charset="0"/>
              </a:rPr>
              <a:t>#!/bin/sh #!/usr/bin/env bash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myvar="hello"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myfunc() {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    myvar="one two three"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    for x in $myvar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    do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        echo $x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    done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} 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myfunc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echo $myvar $x</a:t>
            </a:r>
          </a:p>
        </p:txBody>
      </p:sp>
    </p:spTree>
    <p:extLst>
      <p:ext uri="{BB962C8B-B14F-4D97-AF65-F5344CB8AC3E}">
        <p14:creationId xmlns:p14="http://schemas.microsoft.com/office/powerpoint/2010/main" val="74128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28575" indent="-28575">
              <a:buFontTx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在函数中定义的 "$myvar" 将影响外部的变量 "$myvar"。</a:t>
            </a:r>
          </a:p>
          <a:p>
            <a:pPr marL="28575" indent="-28575">
              <a:buFontTx/>
              <a:buChar char="•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" indent="-28575">
              <a:buFontTx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循环控制变量 "$x" 在函数退出之后继续存在。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225192" y="2353700"/>
            <a:ext cx="8318500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400">
                <a:latin typeface="Courier New" panose="02070309020205020404" pitchFamily="49" charset="0"/>
              </a:rPr>
              <a:t>one two three three</a:t>
            </a:r>
          </a:p>
        </p:txBody>
      </p:sp>
    </p:spTree>
    <p:extLst>
      <p:ext uri="{BB962C8B-B14F-4D97-AF65-F5344CB8AC3E}">
        <p14:creationId xmlns:p14="http://schemas.microsoft.com/office/powerpoint/2010/main" val="217768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4B470B69-A76C-44A7-A504-CF4367F2CAC6}" type="slidenum"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pPr eaLnBrk="1" hangingPunct="1"/>
              <a:t>9</a:t>
            </a:fld>
            <a:endParaRPr lang="en-US" altLang="zh-CN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1227910" y="504190"/>
            <a:ext cx="7096125" cy="654050"/>
          </a:xfrm>
        </p:spPr>
        <p:txBody>
          <a:bodyPr/>
          <a:lstStyle/>
          <a:p>
            <a:r>
              <a:rPr lang="en-US" altLang="zh-CN" sz="33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300"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  <a:r>
              <a:rPr lang="zh-CN" altLang="en-US" sz="3300">
                <a:latin typeface="黑体" panose="02010609060101010101" pitchFamily="49" charset="-122"/>
                <a:ea typeface="黑体" panose="02010609060101010101" pitchFamily="49" charset="-122"/>
              </a:rPr>
              <a:t>的三种工作模式</a:t>
            </a:r>
          </a:p>
        </p:txBody>
      </p:sp>
      <p:sp>
        <p:nvSpPr>
          <p:cNvPr id="319491" name="Rectangle 3"/>
          <p:cNvSpPr>
            <a:spLocks noGrp="1"/>
          </p:cNvSpPr>
          <p:nvPr>
            <p:ph type="body" idx="1"/>
          </p:nvPr>
        </p:nvSpPr>
        <p:spPr>
          <a:xfrm>
            <a:off x="940526" y="1670050"/>
            <a:ext cx="10373237" cy="47244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命令模式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启动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默认进入命令模式。此时界面不能编辑，只能接受命令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键入的命令看不到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文件的保存，退出，文本的删除、复制、搜索等操作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输入模式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编辑模式 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命令模式下用</a:t>
            </a:r>
            <a:r>
              <a:rPr lang="en-US" altLang="zh-CN" dirty="0" err="1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sert</a:t>
            </a:r>
            <a:r>
              <a:rPr lang="en-US" altLang="zh-CN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),a(</a:t>
            </a:r>
            <a:r>
              <a:rPr lang="en-US" altLang="zh-CN" dirty="0" err="1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ppend</a:t>
            </a:r>
            <a:r>
              <a:rPr lang="en-US" altLang="zh-CN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err="1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o,s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等均可进入该模式。按</a:t>
            </a:r>
            <a:r>
              <a:rPr lang="en-US" altLang="zh-CN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esc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返回命令模式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行编辑模式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实际上也是命令模式的一种，在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命令模式下输入冒号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进入一个命令行，</a:t>
            </a:r>
            <a:r>
              <a:rPr lang="zh-CN" altLang="en-US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可显示地输入命令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85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A3FD6C-6964-4639-A793-F72F2E25075F}" type="slidenum">
              <a:rPr lang="zh-CN" altLang="en-US"/>
              <a:pPr/>
              <a:t>90</a:t>
            </a:fld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local命令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/>
        </p:nvSpPr>
        <p:spPr bwMode="auto">
          <a:xfrm>
            <a:off x="1992314" y="1771650"/>
            <a:ext cx="8220075" cy="4394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1113" indent="-11113">
              <a:spcBef>
                <a:spcPct val="20000"/>
              </a:spcBef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Ø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9pPr>
          </a:lstStyle>
          <a:p>
            <a:r>
              <a:rPr lang="zh-CN" altLang="en-US" sz="2000" b="1">
                <a:latin typeface="Courier New" panose="02070309020205020404" pitchFamily="49" charset="0"/>
              </a:rPr>
              <a:t>#!/bin/sh #!/usr/bin/env bash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myvar="hello"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myfunc() {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    local x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    local myvar="one two three"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    for x in $myvar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    do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        echo $x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    done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} 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myfunc</a:t>
            </a:r>
          </a:p>
          <a:p>
            <a:r>
              <a:rPr lang="zh-CN" altLang="en-US" sz="2000" b="1">
                <a:latin typeface="Courier New" panose="02070309020205020404" pitchFamily="49" charset="0"/>
              </a:rPr>
              <a:t>echo $myvar $x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26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  <p:sp>
        <p:nvSpPr>
          <p:cNvPr id="26627" name="内容占位符 2"/>
          <p:cNvSpPr>
            <a:spLocks noGrp="1" noChangeArrowheads="1"/>
          </p:cNvSpPr>
          <p:nvPr>
            <p:ph idx="1"/>
          </p:nvPr>
        </p:nvSpPr>
        <p:spPr>
          <a:xfrm>
            <a:off x="997974" y="2400300"/>
            <a:ext cx="10058400" cy="4457700"/>
          </a:xfrm>
          <a:ln/>
        </p:spPr>
        <p:txBody>
          <a:bodyPr/>
          <a:lstStyle/>
          <a:p>
            <a:pPr marL="171450" indent="-171450">
              <a:spcBef>
                <a:spcPct val="40000"/>
              </a:spcBef>
              <a:spcAft>
                <a:spcPct val="40000"/>
              </a:spcAft>
              <a:buFontTx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在函数中定义的"$myvar" 将不再影响外部的同名变量。</a:t>
            </a:r>
          </a:p>
          <a:p>
            <a:pPr marL="171450" indent="-171450">
              <a:spcBef>
                <a:spcPct val="40000"/>
              </a:spcBef>
              <a:spcAft>
                <a:spcPct val="40000"/>
              </a:spcAft>
              <a:buFontTx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循环控制变量 "$x" 在函数结束后不存在，这时输出该变量，由于未定义，所以其值为空。</a:t>
            </a:r>
          </a:p>
          <a:p>
            <a:pPr marL="171450" indent="-171450">
              <a:spcBef>
                <a:spcPct val="40000"/>
              </a:spcBef>
              <a:spcAft>
                <a:spcPct val="40000"/>
              </a:spcAft>
              <a:buFontTx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在设计函数时，应尽量将变量定义成为"local"，除非明确希望要修改全局变量时，才不使用 "local"。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323515" y="1812926"/>
            <a:ext cx="8318500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400" dirty="0">
                <a:latin typeface="Courier New" panose="02070309020205020404" pitchFamily="49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26979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80BB6C-56D3-4B4D-B444-9CA710A35E7B}" type="slidenum">
              <a:rPr lang="zh-CN" altLang="en-US"/>
              <a:pPr/>
              <a:t>92</a:t>
            </a:fld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修饰变量的关键字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/>
        </p:nvSpPr>
        <p:spPr bwMode="auto">
          <a:xfrm>
            <a:off x="993059" y="1773238"/>
            <a:ext cx="10658168" cy="439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71450" indent="-171450">
              <a:spcBef>
                <a:spcPct val="20000"/>
              </a:spcBef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1pPr>
            <a:lvl2pPr marL="903288" indent="-285750">
              <a:spcBef>
                <a:spcPct val="20000"/>
              </a:spcBef>
              <a:buFont typeface="Arial" panose="020B0604020202020204" pitchFamily="34" charset="0"/>
              <a:buChar char="Ø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2pPr>
            <a:lvl3pPr marL="1303338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3pPr>
            <a:lvl4pPr marL="1760538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4pPr>
            <a:lvl5pPr marL="2217738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5pPr>
            <a:lvl6pPr marL="2674938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6pPr>
            <a:lvl7pPr marL="3132138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7pPr>
            <a:lvl8pPr marL="3589338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8pPr>
            <a:lvl9pPr marL="4046538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40000"/>
              </a:spcBef>
              <a:spcAft>
                <a:spcPct val="40000"/>
              </a:spcAft>
              <a:buFontTx/>
              <a:buChar char="•"/>
            </a:pPr>
            <a:r>
              <a:rPr lang="zh-CN" altLang="en-US" dirty="0"/>
              <a:t>export：定义全局变量，该变量在定义其的shell程序及该程序调用的子程序中均可使用。</a:t>
            </a:r>
          </a:p>
          <a:p>
            <a:pPr>
              <a:spcBef>
                <a:spcPct val="40000"/>
              </a:spcBef>
              <a:spcAft>
                <a:spcPct val="40000"/>
              </a:spcAft>
              <a:buFontTx/>
              <a:buChar char="•"/>
            </a:pPr>
            <a:r>
              <a:rPr lang="zh-CN" altLang="en-US" dirty="0"/>
              <a:t>local：定义局部变量，该变量只能在定义其的函数中使用。</a:t>
            </a:r>
          </a:p>
          <a:p>
            <a:pPr>
              <a:spcBef>
                <a:spcPct val="40000"/>
              </a:spcBef>
              <a:spcAft>
                <a:spcPct val="40000"/>
              </a:spcAft>
              <a:buFontTx/>
              <a:buChar char="•"/>
            </a:pPr>
            <a:r>
              <a:rPr lang="zh-CN" altLang="en-US" dirty="0"/>
              <a:t>readonly：只读变量，该变量的值不允许修改。</a:t>
            </a:r>
          </a:p>
        </p:txBody>
      </p:sp>
    </p:spTree>
    <p:extLst>
      <p:ext uri="{BB962C8B-B14F-4D97-AF65-F5344CB8AC3E}">
        <p14:creationId xmlns:p14="http://schemas.microsoft.com/office/powerpoint/2010/main" val="249076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1881158" y="357167"/>
            <a:ext cx="623106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18DE"/>
              </a:buClr>
              <a:buSzPct val="150000"/>
            </a:pPr>
            <a:r>
              <a:rPr lang="en-US" altLang="zh-CN" sz="4400" kern="0" dirty="0"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4400" kern="0" dirty="0">
                <a:latin typeface="微软雅黑" pitchFamily="34" charset="-122"/>
                <a:ea typeface="微软雅黑" pitchFamily="34" charset="-122"/>
              </a:rPr>
              <a:t>调试技巧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981200" y="1570038"/>
            <a:ext cx="9050594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  <a:buFont typeface="Wingdings" pitchFamily="2" charset="2"/>
              <a:buChar char="l"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语法错误检查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 err="1">
                <a:latin typeface="微软雅黑" pitchFamily="34" charset="-122"/>
                <a:ea typeface="微软雅黑" pitchFamily="34" charset="-122"/>
              </a:rPr>
              <a:t>sh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 –n ./test.sh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-n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不执行代码，只是检查脚本是否存在语法错误。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  <a:buFont typeface="Wingdings" pitchFamily="2" charset="2"/>
              <a:buChar char="l"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逐条跟踪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 err="1">
                <a:latin typeface="微软雅黑" pitchFamily="34" charset="-122"/>
                <a:ea typeface="微软雅黑" pitchFamily="34" charset="-122"/>
              </a:rPr>
              <a:t>sh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 –x ./test.sh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-x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把每条执行的命令显示出来，行首显示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表示执行的语句，变量都会替换为实际的数值，方便分析实际执行的命令式什么</a:t>
            </a:r>
          </a:p>
        </p:txBody>
      </p:sp>
    </p:spTree>
    <p:extLst>
      <p:ext uri="{BB962C8B-B14F-4D97-AF65-F5344CB8AC3E}">
        <p14:creationId xmlns:p14="http://schemas.microsoft.com/office/powerpoint/2010/main" val="151796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1881158" y="357167"/>
            <a:ext cx="623106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18DE"/>
              </a:buClr>
              <a:buSzPct val="150000"/>
            </a:pPr>
            <a:r>
              <a:rPr lang="en-US" altLang="zh-CN" sz="4400" kern="0" dirty="0"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4400" kern="0" dirty="0">
                <a:latin typeface="微软雅黑" pitchFamily="34" charset="-122"/>
                <a:ea typeface="微软雅黑" pitchFamily="34" charset="-122"/>
              </a:rPr>
              <a:t>调试技巧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981200" y="1570038"/>
            <a:ext cx="9670026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  <a:buFont typeface="Wingdings" pitchFamily="2" charset="2"/>
              <a:buChar char="l"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增强版逐条跟踪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 err="1">
                <a:latin typeface="微软雅黑" pitchFamily="34" charset="-122"/>
                <a:ea typeface="微软雅黑" pitchFamily="34" charset="-122"/>
              </a:rPr>
              <a:t>sh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 –x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时给的信息比较少，难定位实际对应到脚本的哪一行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内置变量：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$</a:t>
            </a:r>
            <a:r>
              <a:rPr lang="en-US" altLang="zh-CN" sz="2000" kern="0" dirty="0" err="1">
                <a:latin typeface="微软雅黑" pitchFamily="34" charset="-122"/>
                <a:ea typeface="微软雅黑" pitchFamily="34" charset="-122"/>
              </a:rPr>
              <a:t>LINENO:shell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脚本当前行号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$FUNCNAME: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执行的函数名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$PS4:$PS4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的值将被显示在“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-x”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选项输出的每一条命令的前面，缺省是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export PS4='+{$LINENO:${FUNCNAME[0]}} ', 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然后再使用“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-x”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选项来执行脚本，就能在每一条实际执行的命令前面显示其行号以及所属的函数名。 </a:t>
            </a:r>
          </a:p>
        </p:txBody>
      </p:sp>
    </p:spTree>
    <p:extLst>
      <p:ext uri="{BB962C8B-B14F-4D97-AF65-F5344CB8AC3E}">
        <p14:creationId xmlns:p14="http://schemas.microsoft.com/office/powerpoint/2010/main" val="142499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1881158" y="357167"/>
            <a:ext cx="623106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18DE"/>
              </a:buClr>
              <a:buSzPct val="150000"/>
            </a:pPr>
            <a:r>
              <a:rPr lang="en-US" altLang="zh-CN" sz="4400" kern="0" dirty="0"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4400" kern="0" dirty="0">
                <a:latin typeface="微软雅黑" pitchFamily="34" charset="-122"/>
                <a:ea typeface="微软雅黑" pitchFamily="34" charset="-122"/>
              </a:rPr>
              <a:t>调试技巧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981200" y="1570038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  <a:buFont typeface="Wingdings" pitchFamily="2" charset="2"/>
              <a:buChar char="l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Trap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捕获各种异常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基本的语法是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trap 'command' signal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signal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是要捕获的信号，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command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是捕获到指定的信号之后，所要执行的命令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2351584" y="4221088"/>
          <a:ext cx="64087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3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信号名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产生时机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从一个函数中退出或整个脚本执行完毕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DEBUG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脚本中每一条命令执行之前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当一条命令返回非零状态时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代表命令执行不成功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1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1881158" y="357167"/>
            <a:ext cx="623106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18DE"/>
              </a:buClr>
              <a:buSzPct val="150000"/>
            </a:pPr>
            <a:r>
              <a:rPr lang="en-US" altLang="zh-CN" sz="4400" kern="0" dirty="0"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4400" kern="0" dirty="0">
                <a:latin typeface="微软雅黑" pitchFamily="34" charset="-122"/>
                <a:ea typeface="微软雅黑" pitchFamily="34" charset="-122"/>
              </a:rPr>
              <a:t>调试技巧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881158" y="1412722"/>
            <a:ext cx="9158748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  <a:buFont typeface="Wingdings" pitchFamily="2" charset="2"/>
              <a:buChar char="l"/>
            </a:pPr>
            <a:r>
              <a:rPr lang="en-US" altLang="zh-CN" sz="2000" kern="0" dirty="0" err="1">
                <a:latin typeface="微软雅黑" pitchFamily="34" charset="-122"/>
                <a:ea typeface="微软雅黑" pitchFamily="34" charset="-122"/>
              </a:rPr>
              <a:t>Bashdb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 bash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下的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GDB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运行：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kern="0" dirty="0" err="1">
                <a:latin typeface="微软雅黑" pitchFamily="34" charset="-122"/>
                <a:ea typeface="微软雅黑" pitchFamily="34" charset="-122"/>
              </a:rPr>
              <a:t>bashdb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 -L ~/bin/bashdb-3.00-0.05 -- test.sh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类似</a:t>
            </a:r>
            <a:r>
              <a:rPr lang="en-US" altLang="zh-CN" sz="2000" kern="0" dirty="0" err="1">
                <a:latin typeface="微软雅黑" pitchFamily="34" charset="-122"/>
                <a:ea typeface="微软雅黑" pitchFamily="34" charset="-122"/>
              </a:rPr>
              <a:t>gdb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命令：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列出当前行以下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列出当前行前面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/pat/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搜索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pat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算术表达式 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下一条语句                  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S n 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单步执行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次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行号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设置断点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行号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n  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一直执行到行号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处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rgbClr val="2318DE"/>
              </a:buClr>
              <a:buSzPct val="100000"/>
            </a:pP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93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上机习题</a:t>
            </a:r>
            <a:endParaRPr lang="zh-CN" altLang="en-US" dirty="0"/>
          </a:p>
        </p:txBody>
      </p:sp>
      <p:sp>
        <p:nvSpPr>
          <p:cNvPr id="32771" name="内容占位符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algn="l">
              <a:buFontTx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编写函数，根据参数指定的目录，统计该目录下所有*.c，*.cpp和*.h文件的行数，并写入到~/codeline.txt文件中。</a:t>
            </a:r>
          </a:p>
          <a:p>
            <a:pPr algn="l">
              <a:buFontTx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若该目录下的源代码无法通过编译，则统计结果为0。</a:t>
            </a:r>
          </a:p>
          <a:p>
            <a:pPr algn="l">
              <a:buFontTx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要统计的目录通过shell程序传给该函数，若该目录不存在，给出错误提示。</a:t>
            </a:r>
          </a:p>
          <a:p>
            <a:pPr algn="l">
              <a:buFontTx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编写help函数，输出使用提示，若用户在调用该程序时加了"--help"参数，则调用该函数。</a:t>
            </a:r>
          </a:p>
          <a:p>
            <a:pPr algn="l">
              <a:buFontTx/>
              <a:buChar char="•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934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科学项目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792992_TF02922647_TF02922647" id="{2322DB2D-299D-4E6C-B3B9-FB12C66AF731}" vid="{D7C831E9-CF9C-4ACE-88D7-981B8FCAE1C1}"/>
    </a:ext>
  </a:extLst>
</a:theme>
</file>

<file path=ppt/theme/theme2.xml><?xml version="1.0" encoding="utf-8"?>
<a:theme xmlns:a="http://schemas.openxmlformats.org/drawingml/2006/main" name="办公室主题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科学项目演示文稿（宽屏）</Template>
  <TotalTime>1943</TotalTime>
  <Words>5425</Words>
  <Application>Microsoft Office PowerPoint</Application>
  <PresentationFormat>宽屏</PresentationFormat>
  <Paragraphs>837</Paragraphs>
  <Slides>97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97</vt:i4>
      </vt:variant>
    </vt:vector>
  </HeadingPairs>
  <TitlesOfParts>
    <vt:vector size="113" baseType="lpstr">
      <vt:lpstr>Arial Unicode MS</vt:lpstr>
      <vt:lpstr>Gulim</vt:lpstr>
      <vt:lpstr>Microsoft YaHei UI</vt:lpstr>
      <vt:lpstr>方正楷体简体</vt:lpstr>
      <vt:lpstr>黑体</vt:lpstr>
      <vt:lpstr>华文细黑</vt:lpstr>
      <vt:lpstr>楷体_GB2312</vt:lpstr>
      <vt:lpstr>宋体</vt:lpstr>
      <vt:lpstr>微软雅黑</vt:lpstr>
      <vt:lpstr>幼圆</vt:lpstr>
      <vt:lpstr>Arial</vt:lpstr>
      <vt:lpstr>Calibri</vt:lpstr>
      <vt:lpstr>Courier New</vt:lpstr>
      <vt:lpstr>Times New Roman</vt:lpstr>
      <vt:lpstr>Wingdings</vt:lpstr>
      <vt:lpstr>科学项目 16x9</vt:lpstr>
      <vt:lpstr>软件工程</vt:lpstr>
      <vt:lpstr>课程内容</vt:lpstr>
      <vt:lpstr>常用Linux命令</vt:lpstr>
      <vt:lpstr>Shell脚本</vt:lpstr>
      <vt:lpstr>HELLO WORLD!</vt:lpstr>
      <vt:lpstr>VI编辑器</vt:lpstr>
      <vt:lpstr>为什么学习VI编辑器</vt:lpstr>
      <vt:lpstr>为什么学习VI编辑器</vt:lpstr>
      <vt:lpstr>1、VI的三种工作模式</vt:lpstr>
      <vt:lpstr>2、VI的启动</vt:lpstr>
      <vt:lpstr>3、VI的退出</vt:lpstr>
      <vt:lpstr>4、怎么编辑</vt:lpstr>
      <vt:lpstr>5、命令模式下的操作：删除与修改</vt:lpstr>
      <vt:lpstr>命令模式下的操作：文本复制、粘贴</vt:lpstr>
      <vt:lpstr>6、行命令模式下的操作：字符串的查找、替换</vt:lpstr>
      <vt:lpstr>7、设置vi</vt:lpstr>
      <vt:lpstr>三种模式间的转换关系</vt:lpstr>
      <vt:lpstr>案例练习</vt:lpstr>
      <vt:lpstr>二、SHELL变量与语法</vt:lpstr>
      <vt:lpstr>一、Shell概述</vt:lpstr>
      <vt:lpstr>PowerPoint 演示文稿</vt:lpstr>
      <vt:lpstr>PowerPoint 演示文稿</vt:lpstr>
      <vt:lpstr>PowerPoint 演示文稿</vt:lpstr>
      <vt:lpstr>二、Shell中的特殊符号</vt:lpstr>
      <vt:lpstr>PowerPoint 演示文稿</vt:lpstr>
      <vt:lpstr>练习一下：区别下面几句</vt:lpstr>
      <vt:lpstr>PowerPoint 演示文稿</vt:lpstr>
      <vt:lpstr>三、变量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PATH示例</vt:lpstr>
      <vt:lpstr>PowerPoint 演示文稿</vt:lpstr>
      <vt:lpstr>PowerPoint 演示文稿</vt:lpstr>
      <vt:lpstr>PowerPoint 演示文稿</vt:lpstr>
      <vt:lpstr>设置用户自己的环境变量</vt:lpstr>
      <vt:lpstr>PowerPoint 演示文稿</vt:lpstr>
      <vt:lpstr>PowerPoint 演示文稿</vt:lpstr>
      <vt:lpstr>使用shell预定义变量的脚本举例</vt:lpstr>
      <vt:lpstr>PowerPoint 演示文稿</vt:lpstr>
      <vt:lpstr>PowerPoint 演示文稿</vt:lpstr>
      <vt:lpstr>四、变量表达式</vt:lpstr>
      <vt:lpstr>PowerPoint 演示文稿</vt:lpstr>
      <vt:lpstr>PowerPoint 演示文稿</vt:lpstr>
      <vt:lpstr>PowerPoint 演示文稿</vt:lpstr>
      <vt:lpstr>3、控制流程</vt:lpstr>
      <vt:lpstr>PowerPoint 演示文稿</vt:lpstr>
      <vt:lpstr>1）分支结构</vt:lpstr>
      <vt:lpstr>2）循环结构</vt:lpstr>
      <vt:lpstr>PowerPoint 演示文稿</vt:lpstr>
      <vt:lpstr>PowerPoint 演示文稿</vt:lpstr>
      <vt:lpstr>PowerPoint 演示文稿</vt:lpstr>
      <vt:lpstr>五 命令结果重定向</vt:lpstr>
      <vt:lpstr>屏蔽命令任何输出的：&gt;/dev/null  2&gt;&amp;1</vt:lpstr>
      <vt:lpstr>PowerPoint 演示文稿</vt:lpstr>
      <vt:lpstr>* 有趣的IO Redirection</vt:lpstr>
      <vt:lpstr>六 脚本实例</vt:lpstr>
      <vt:lpstr>①判断/bin目录下date文件是否存在</vt:lpstr>
      <vt:lpstr>②根据系统当前的时间向用户输出问候信息</vt:lpstr>
      <vt:lpstr>③判断用户是否已经在系统中登录</vt:lpstr>
      <vt:lpstr>PowerPoint 演示文稿</vt:lpstr>
      <vt:lpstr>④简单的菜单功能</vt:lpstr>
      <vt:lpstr>PowerPoint 演示文稿</vt:lpstr>
      <vt:lpstr>⑤将当前目录下所有的.txt文件更名</vt:lpstr>
      <vt:lpstr>⑥每隔5分钟检查指定的用户是否登录系统</vt:lpstr>
      <vt:lpstr>上机习题</vt:lpstr>
      <vt:lpstr>课程项目</vt:lpstr>
      <vt:lpstr>Shell 函数</vt:lpstr>
      <vt:lpstr>字符串截断</vt:lpstr>
      <vt:lpstr>前截断</vt:lpstr>
      <vt:lpstr>注意</vt:lpstr>
      <vt:lpstr>前截断说明</vt:lpstr>
      <vt:lpstr>短截断与后截断</vt:lpstr>
      <vt:lpstr>前截断</vt:lpstr>
      <vt:lpstr>为什么要用函数</vt:lpstr>
      <vt:lpstr>函数定义</vt:lpstr>
      <vt:lpstr>显示文件内容</vt:lpstr>
      <vt:lpstr>又见$1</vt:lpstr>
      <vt:lpstr>函数调用</vt:lpstr>
      <vt:lpstr>c函数作用域</vt:lpstr>
      <vt:lpstr>shell函数作用域</vt:lpstr>
      <vt:lpstr>作用域案例</vt:lpstr>
      <vt:lpstr>运行结果</vt:lpstr>
      <vt:lpstr>local命令</vt:lpstr>
      <vt:lpstr>运行结果</vt:lpstr>
      <vt:lpstr>修饰变量的关键字</vt:lpstr>
      <vt:lpstr>PowerPoint 演示文稿</vt:lpstr>
      <vt:lpstr>PowerPoint 演示文稿</vt:lpstr>
      <vt:lpstr>PowerPoint 演示文稿</vt:lpstr>
      <vt:lpstr>PowerPoint 演示文稿</vt:lpstr>
      <vt:lpstr>上机习题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</dc:title>
  <dc:creator>ecnu</dc:creator>
  <cp:lastModifiedBy>ecnu</cp:lastModifiedBy>
  <cp:revision>92</cp:revision>
  <dcterms:created xsi:type="dcterms:W3CDTF">2018-08-29T16:23:50Z</dcterms:created>
  <dcterms:modified xsi:type="dcterms:W3CDTF">2018-09-18T17:05:16Z</dcterms:modified>
</cp:coreProperties>
</file>