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67" r:id="rId3"/>
    <p:sldId id="34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43" r:id="rId74"/>
    <p:sldId id="349" r:id="rId75"/>
    <p:sldId id="350" r:id="rId76"/>
    <p:sldId id="351" r:id="rId77"/>
    <p:sldId id="352" r:id="rId78"/>
    <p:sldId id="353" r:id="rId7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48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2018-09-16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800" smtClean="0"/>
              <a:t>编辑器</a:t>
            </a:r>
            <a:r>
              <a:rPr lang="en-US" altLang="zh-CN" sz="800" smtClean="0"/>
              <a:t>vi</a:t>
            </a:r>
            <a:r>
              <a:rPr lang="zh-CN" altLang="en-US" sz="800" smtClean="0"/>
              <a:t>可以编辑各种无格式的文本文件，尤其便于编辑原程序。它可以实现输入、查找、替换、删除和块操作等许多基本的文本操作功能，而且用户可以根据自己的需要对其进行定制，以符合自己的习惯。在</a:t>
            </a:r>
            <a:r>
              <a:rPr lang="en-US" altLang="zh-CN" sz="800" smtClean="0"/>
              <a:t>vim</a:t>
            </a:r>
            <a:r>
              <a:rPr lang="zh-CN" altLang="en-US" sz="800" smtClean="0"/>
              <a:t>中，还有一些增强的功能，如撤消多行输入、参数高亮显示、命令行编辑和支持图形方式</a:t>
            </a:r>
            <a:r>
              <a:rPr lang="en-US" altLang="zh-CN" sz="800" smtClean="0"/>
              <a:t>vi</a:t>
            </a:r>
            <a:r>
              <a:rPr lang="zh-CN" altLang="en-US" sz="800" smtClean="0"/>
              <a:t>（</a:t>
            </a:r>
            <a:r>
              <a:rPr lang="en-US" altLang="zh-CN" sz="800" smtClean="0"/>
              <a:t>gvim</a:t>
            </a:r>
            <a:r>
              <a:rPr lang="zh-CN" altLang="en-US" sz="800" smtClean="0"/>
              <a:t>）的多窗口、多缓冲功能等。</a:t>
            </a:r>
            <a:br>
              <a:rPr lang="zh-CN" altLang="en-US" sz="800" smtClean="0"/>
            </a:br>
            <a:r>
              <a:rPr lang="zh-CN" altLang="en-US" sz="800" smtClean="0"/>
              <a:t>	由于</a:t>
            </a:r>
            <a:r>
              <a:rPr lang="en-US" altLang="zh-CN" sz="800" smtClean="0"/>
              <a:t>vi</a:t>
            </a:r>
            <a:r>
              <a:rPr lang="zh-CN" altLang="en-US" sz="800" smtClean="0"/>
              <a:t>是交互式的文本编辑器，它没有菜单，只有命令，而且命令非常多，所以很多初学者使用不习惯，但是在掌握了它的使用诀窍后很快会喜爱上它。</a:t>
            </a:r>
          </a:p>
          <a:p>
            <a:pPr eaLnBrk="1" hangingPunct="1"/>
            <a:r>
              <a:rPr lang="en-US" altLang="zh-CN" sz="800" smtClean="0"/>
              <a:t>vi</a:t>
            </a:r>
            <a:r>
              <a:rPr lang="zh-CN" altLang="en-US" sz="800" smtClean="0"/>
              <a:t>的更全面用法读者有需要可以查阅</a:t>
            </a:r>
            <a:r>
              <a:rPr lang="en-US" altLang="zh-CN" sz="800" smtClean="0"/>
              <a:t>vi</a:t>
            </a:r>
            <a:r>
              <a:rPr lang="zh-CN" altLang="en-US" sz="800" smtClean="0"/>
              <a:t>帮助手册或者其他的参考书籍。另外，由于</a:t>
            </a:r>
            <a:r>
              <a:rPr lang="en-US" altLang="zh-CN" sz="800" smtClean="0"/>
              <a:t>vi</a:t>
            </a:r>
            <a:r>
              <a:rPr lang="zh-CN" altLang="en-US" sz="800" smtClean="0"/>
              <a:t>的版本不同，其命令格式、功能和用法会有一些差别，</a:t>
            </a:r>
          </a:p>
          <a:p>
            <a:pPr eaLnBrk="1" hangingPunct="1"/>
            <a:endParaRPr lang="zh-CN" altLang="en-US" sz="800" smtClean="0"/>
          </a:p>
          <a:p>
            <a:pPr eaLnBrk="1" hangingPunct="1"/>
            <a:r>
              <a:rPr lang="zh-CN" altLang="en-US" sz="800" smtClean="0"/>
              <a:t>在</a:t>
            </a:r>
            <a:r>
              <a:rPr lang="en-US" altLang="zh-CN" sz="800" smtClean="0"/>
              <a:t>vi</a:t>
            </a:r>
            <a:r>
              <a:rPr lang="zh-CN" altLang="en-US" sz="800" smtClean="0"/>
              <a:t>中对文本文件所做的修改将被存放到内存缓冲区中，只要用户不输入存盘命令，那么随时都可以放弃这些修改。一般情况下，文件在存盘时</a:t>
            </a:r>
            <a:r>
              <a:rPr lang="en-US" altLang="zh-CN" sz="800" smtClean="0"/>
              <a:t>vi</a:t>
            </a:r>
            <a:r>
              <a:rPr lang="zh-CN" altLang="en-US" sz="800" smtClean="0"/>
              <a:t>不会自动保存备份文件；但是在打开文件时</a:t>
            </a:r>
            <a:r>
              <a:rPr lang="en-US" altLang="zh-CN" sz="800" smtClean="0"/>
              <a:t>Linux</a:t>
            </a:r>
            <a:r>
              <a:rPr lang="zh-CN" altLang="en-US" sz="800" smtClean="0"/>
              <a:t>系统会在磁盘相关目录下自动创建扩展名为</a:t>
            </a:r>
            <a:r>
              <a:rPr lang="en-US" altLang="zh-CN" sz="800" smtClean="0"/>
              <a:t>.swp</a:t>
            </a:r>
            <a:r>
              <a:rPr lang="zh-CN" altLang="en-US" sz="800" smtClean="0"/>
              <a:t>的文件，这个文件也称为交换文件，如果由于某些原因，如编辑崩溃、系统断电或非法关机等操作时，该文件就作为备份文件使用，用户在下次启动系统时会在自己的主目录下收到相关邮件，由用户决定是否通过命令来恢复该文件。</a:t>
            </a:r>
          </a:p>
          <a:p>
            <a:pPr eaLnBrk="1" hangingPunct="1"/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387391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让环境变量的修改在退出</a:t>
            </a:r>
            <a:r>
              <a:rPr lang="en-US" altLang="zh-CN" smtClean="0"/>
              <a:t>shell</a:t>
            </a:r>
            <a:r>
              <a:rPr lang="zh-CN" altLang="en-US" smtClean="0"/>
              <a:t>再次登录时仍有效，一般需要在相关配置文件中修改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557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/etc/environment</a:t>
            </a:r>
            <a:r>
              <a:rPr lang="zh-CN" altLang="en-US" sz="1000" smtClean="0"/>
              <a:t>是设置整个系统的环境，而</a:t>
            </a:r>
            <a:r>
              <a:rPr lang="en-US" altLang="zh-CN" sz="1000" smtClean="0"/>
              <a:t>/etc/profile</a:t>
            </a:r>
            <a:r>
              <a:rPr lang="zh-CN" altLang="en-US" sz="1000" smtClean="0"/>
              <a:t>是设置所有用户的环境，前者与登录用户无关，后者与登录用户有关。如果同一个变量在用户环境</a:t>
            </a:r>
            <a:r>
              <a:rPr lang="en-US" altLang="zh-CN" sz="1000" smtClean="0"/>
              <a:t>(/etc/profile)</a:t>
            </a:r>
            <a:r>
              <a:rPr lang="zh-CN" altLang="en-US" sz="1000" smtClean="0"/>
              <a:t>和系统环境</a:t>
            </a:r>
            <a:r>
              <a:rPr lang="en-US" altLang="zh-CN" sz="1000" smtClean="0"/>
              <a:t>(/etc/environment)</a:t>
            </a:r>
            <a:r>
              <a:rPr lang="zh-CN" altLang="en-US" sz="1000" smtClean="0"/>
              <a:t>有不同的值应该以用户环境为准。</a:t>
            </a:r>
            <a:endParaRPr lang="en-US" altLang="zh-CN" sz="1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/etc/profile:</a:t>
            </a:r>
            <a:r>
              <a:rPr lang="zh-CN" altLang="en-US" sz="1000" smtClean="0"/>
              <a:t>此文件为系统的每个用户设置环境信息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当用户第一次登录时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该文件被执行并从</a:t>
            </a:r>
            <a:r>
              <a:rPr lang="en-US" altLang="zh-CN" sz="1000" smtClean="0"/>
              <a:t>/etc/profile.d</a:t>
            </a:r>
            <a:r>
              <a:rPr lang="zh-CN" altLang="en-US" sz="1000" smtClean="0"/>
              <a:t>目录的配置文件中搜集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的设置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~/.bash_profile:</a:t>
            </a:r>
            <a:r>
              <a:rPr lang="zh-CN" altLang="en-US" sz="1000" smtClean="0"/>
              <a:t>每个用户都可使用该文件输入专用于自己使用的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当用户登录时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该文件仅仅执行一次</a:t>
            </a:r>
            <a:r>
              <a:rPr lang="en-US" altLang="zh-CN" sz="1000" smtClean="0"/>
              <a:t>!</a:t>
            </a:r>
            <a:r>
              <a:rPr lang="zh-CN" altLang="en-US" sz="1000" smtClean="0"/>
              <a:t>默认情况下</a:t>
            </a:r>
            <a:r>
              <a:rPr lang="en-US" altLang="zh-CN" sz="1000" smtClean="0"/>
              <a:t>,</a:t>
            </a:r>
            <a:r>
              <a:rPr lang="zh-CN" altLang="en-US" sz="1000" smtClean="0"/>
              <a:t>他设置一些环境变量</a:t>
            </a:r>
            <a:r>
              <a:rPr lang="en-US" altLang="zh-CN" sz="1000" smtClean="0"/>
              <a:t>,</a:t>
            </a:r>
            <a:r>
              <a:rPr lang="zh-CN" altLang="en-US" sz="1000" smtClean="0"/>
              <a:t>执行用户的</a:t>
            </a:r>
            <a:r>
              <a:rPr lang="en-US" altLang="zh-CN" sz="1000" smtClean="0"/>
              <a:t>.bashrc</a:t>
            </a:r>
            <a:r>
              <a:rPr lang="zh-CN" altLang="en-US" sz="1000" smtClean="0"/>
              <a:t>文件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~/.bashrc:</a:t>
            </a:r>
            <a:r>
              <a:rPr lang="zh-CN" altLang="en-US" sz="1000" smtClean="0"/>
              <a:t>该文件包含专用于你的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的</a:t>
            </a:r>
            <a:r>
              <a:rPr lang="en-US" altLang="zh-CN" sz="1000" smtClean="0"/>
              <a:t>bash</a:t>
            </a:r>
            <a:r>
              <a:rPr lang="zh-CN" altLang="en-US" sz="1000" smtClean="0"/>
              <a:t>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当登录时以及每次打开新的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该该文件被读取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/etc/bashrc:</a:t>
            </a:r>
            <a:r>
              <a:rPr lang="zh-CN" altLang="en-US" sz="1000" smtClean="0"/>
              <a:t>为每一个运行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的用户执行此文件</a:t>
            </a:r>
            <a:r>
              <a:rPr lang="en-US" altLang="zh-CN" sz="1000" smtClean="0"/>
              <a:t>.</a:t>
            </a:r>
            <a:r>
              <a:rPr lang="zh-CN" altLang="en-US" sz="1000" smtClean="0"/>
              <a:t>当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被打开时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该文件被读取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~/.bash_logout:</a:t>
            </a:r>
            <a:r>
              <a:rPr lang="zh-CN" altLang="en-US" sz="1000" smtClean="0"/>
              <a:t>当每次退出系统</a:t>
            </a:r>
            <a:r>
              <a:rPr lang="en-US" altLang="zh-CN" sz="1000" smtClean="0"/>
              <a:t>(</a:t>
            </a:r>
            <a:r>
              <a:rPr lang="zh-CN" altLang="en-US" sz="1000" smtClean="0"/>
              <a:t>退出</a:t>
            </a:r>
            <a:r>
              <a:rPr lang="en-US" altLang="zh-CN" sz="1000" smtClean="0"/>
              <a:t>bash shell)</a:t>
            </a:r>
            <a:r>
              <a:rPr lang="zh-CN" altLang="en-US" sz="1000" smtClean="0"/>
              <a:t>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执行该文件</a:t>
            </a:r>
            <a:r>
              <a:rPr lang="en-US" altLang="zh-CN" sz="1000" smtClean="0"/>
              <a:t>.</a:t>
            </a:r>
            <a:endParaRPr lang="en-US" altLang="zh-CN" sz="1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chemeClr val="accent2"/>
                </a:solidFill>
              </a:rPr>
              <a:t>总之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>
                <a:solidFill>
                  <a:schemeClr val="accent2"/>
                </a:solidFill>
              </a:rPr>
              <a:t>/etc/profile</a:t>
            </a:r>
            <a:r>
              <a:rPr lang="zh-CN" altLang="en-US" sz="1000" smtClean="0">
                <a:solidFill>
                  <a:schemeClr val="accent2"/>
                </a:solidFill>
              </a:rPr>
              <a:t>：</a:t>
            </a:r>
            <a:r>
              <a:rPr lang="zh-CN" altLang="en-US" sz="1000" smtClean="0"/>
              <a:t>全局的系统环境变量的配置情况说明，只要登陆系统的用户都会执行里面的</a:t>
            </a:r>
            <a:r>
              <a:rPr lang="en-US" altLang="zh-CN" sz="1000" smtClean="0"/>
              <a:t>ENV</a:t>
            </a:r>
            <a:r>
              <a:rPr lang="zh-CN" altLang="en-US" sz="1000" smtClean="0"/>
              <a:t>环境变量设置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>
                <a:solidFill>
                  <a:schemeClr val="accent2"/>
                </a:solidFill>
              </a:rPr>
              <a:t>~/ .bash_profile</a:t>
            </a:r>
            <a:r>
              <a:rPr lang="zh-CN" altLang="en-US" sz="1000" smtClean="0">
                <a:solidFill>
                  <a:schemeClr val="accent2"/>
                </a:solidFill>
              </a:rPr>
              <a:t>：</a:t>
            </a:r>
            <a:r>
              <a:rPr lang="zh-CN" altLang="en-US" sz="900" smtClean="0">
                <a:latin typeface="楷体_GB2312" pitchFamily="49" charset="-122"/>
                <a:ea typeface="楷体_GB2312" pitchFamily="49" charset="-122"/>
              </a:rPr>
              <a:t>（采用</a:t>
            </a:r>
            <a:r>
              <a:rPr lang="en-US" altLang="zh-CN" sz="900" smtClean="0">
                <a:latin typeface="楷体_GB2312" pitchFamily="49" charset="-122"/>
                <a:ea typeface="楷体_GB2312" pitchFamily="49" charset="-122"/>
              </a:rPr>
              <a:t>bash</a:t>
            </a:r>
            <a:r>
              <a:rPr lang="zh-CN" altLang="en-US" sz="900" smtClean="0">
                <a:latin typeface="楷体_GB2312" pitchFamily="49" charset="-122"/>
                <a:ea typeface="楷体_GB2312" pitchFamily="49" charset="-122"/>
              </a:rPr>
              <a:t>的用户）</a:t>
            </a:r>
            <a:r>
              <a:rPr lang="zh-CN" altLang="en-US" sz="1000" smtClean="0"/>
              <a:t>该文件说明了用户个人的环境变量配置情况。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000" smtClean="0"/>
              <a:t>想让刚刚改变的</a:t>
            </a:r>
            <a:r>
              <a:rPr lang="en-US" altLang="zh-CN" sz="1000" smtClean="0"/>
              <a:t>.profile</a:t>
            </a:r>
            <a:r>
              <a:rPr lang="zh-CN" altLang="en-US" sz="1000" smtClean="0"/>
              <a:t>或</a:t>
            </a:r>
            <a:r>
              <a:rPr lang="en-US" altLang="zh-CN" sz="1000" smtClean="0"/>
              <a:t>.kshrc</a:t>
            </a:r>
            <a:r>
              <a:rPr lang="zh-CN" altLang="en-US" sz="1000" smtClean="0"/>
              <a:t>里面的设置马上生效使用，可以使用以下的命令：</a:t>
            </a:r>
            <a:br>
              <a:rPr lang="zh-CN" altLang="en-US" sz="1000" smtClean="0"/>
            </a:br>
            <a:r>
              <a:rPr lang="en-US" altLang="zh-CN" sz="1000" smtClean="0"/>
              <a:t>,/etc/profile</a:t>
            </a:r>
            <a:r>
              <a:rPr lang="zh-CN" altLang="en-US" sz="1000" smtClean="0"/>
              <a:t>中设定的变量</a:t>
            </a:r>
            <a:r>
              <a:rPr lang="en-US" altLang="zh-CN" sz="1000" smtClean="0"/>
              <a:t>(</a:t>
            </a:r>
            <a:r>
              <a:rPr lang="zh-CN" altLang="en-US" sz="1000" smtClean="0"/>
              <a:t>全局</a:t>
            </a:r>
            <a:r>
              <a:rPr lang="en-US" altLang="zh-CN" sz="1000" smtClean="0"/>
              <a:t>)</a:t>
            </a:r>
            <a:r>
              <a:rPr lang="zh-CN" altLang="en-US" sz="1000" smtClean="0"/>
              <a:t>的可以作用于任何用户</a:t>
            </a:r>
            <a:r>
              <a:rPr lang="en-US" altLang="zh-CN" sz="1000" smtClean="0"/>
              <a:t>,</a:t>
            </a:r>
            <a:r>
              <a:rPr lang="zh-CN" altLang="en-US" sz="1000" smtClean="0"/>
              <a:t>而</a:t>
            </a:r>
            <a:r>
              <a:rPr lang="en-US" altLang="zh-CN" sz="1000" smtClean="0"/>
              <a:t>~/.bashrc</a:t>
            </a:r>
            <a:r>
              <a:rPr lang="zh-CN" altLang="en-US" sz="1000" smtClean="0"/>
              <a:t>等中设定的变量</a:t>
            </a:r>
            <a:r>
              <a:rPr lang="en-US" altLang="zh-CN" sz="1000" smtClean="0"/>
              <a:t>(</a:t>
            </a:r>
            <a:r>
              <a:rPr lang="zh-CN" altLang="en-US" sz="1000" smtClean="0"/>
              <a:t>局部</a:t>
            </a:r>
            <a:r>
              <a:rPr lang="en-US" altLang="zh-CN" sz="1000" smtClean="0"/>
              <a:t>)</a:t>
            </a:r>
            <a:r>
              <a:rPr lang="zh-CN" altLang="en-US" sz="1000" smtClean="0"/>
              <a:t>只能继承</a:t>
            </a:r>
            <a:r>
              <a:rPr lang="en-US" altLang="zh-CN" sz="1000" smtClean="0"/>
              <a:t>/etc/profile</a:t>
            </a:r>
            <a:r>
              <a:rPr lang="zh-CN" altLang="en-US" sz="1000" smtClean="0"/>
              <a:t>中的变量</a:t>
            </a:r>
            <a:r>
              <a:rPr lang="en-US" altLang="zh-CN" sz="1000" smtClean="0"/>
              <a:t>,</a:t>
            </a:r>
            <a:r>
              <a:rPr lang="zh-CN" altLang="en-US" sz="1000" smtClean="0"/>
              <a:t>他们是</a:t>
            </a:r>
            <a:r>
              <a:rPr lang="en-US" altLang="zh-CN" sz="1000" smtClean="0"/>
              <a:t>"</a:t>
            </a:r>
            <a:r>
              <a:rPr lang="zh-CN" altLang="en-US" sz="1000" smtClean="0"/>
              <a:t>父子</a:t>
            </a:r>
            <a:r>
              <a:rPr lang="en-US" altLang="zh-CN" sz="1000" smtClean="0"/>
              <a:t>"</a:t>
            </a:r>
            <a:r>
              <a:rPr lang="zh-CN" altLang="en-US" sz="1000" smtClean="0"/>
              <a:t>关系</a:t>
            </a:r>
            <a:r>
              <a:rPr lang="en-US" altLang="zh-CN" sz="1000" smtClean="0"/>
              <a:t>.</a:t>
            </a:r>
            <a:br>
              <a:rPr lang="en-US" altLang="zh-CN" sz="1000" smtClean="0"/>
            </a:br>
            <a:endParaRPr lang="zh-CN" altLang="en-US" sz="1000" smtClean="0"/>
          </a:p>
          <a:p>
            <a:pPr eaLnBrk="1" hangingPunct="1">
              <a:lnSpc>
                <a:spcPct val="90000"/>
              </a:lnSpc>
            </a:pP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54368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marL="228600" indent="-228600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650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2018-09-16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3268961-6CFC-47D0-96E2-1235E106F32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的启动</a:t>
            </a:r>
          </a:p>
        </p:txBody>
      </p:sp>
      <p:sp>
        <p:nvSpPr>
          <p:cNvPr id="320515" name="Rectangle 3"/>
          <p:cNvSpPr>
            <a:spLocks noGrp="1"/>
          </p:cNvSpPr>
          <p:nvPr>
            <p:ph type="body" idx="1"/>
          </p:nvPr>
        </p:nvSpPr>
        <p:spPr>
          <a:xfrm>
            <a:off x="1307024" y="1539557"/>
            <a:ext cx="9751017" cy="512921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启动命令：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 my.txt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如果文件存在，则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显示文件内容并等待用户的命令。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如果指定的文件不存在，则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将告知用户这是未命名的文件，并进入一个空白的界面。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时都是默认处于命令模式。用户必须使用命令切换到文本输入模式才能进行输入编辑，或者可执行删除、复制等编辑命令。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057400" y="5791200"/>
            <a:ext cx="5423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latinLnBrk="1" hangingPunct="1"/>
            <a:r>
              <a:rPr lang="sv-SE" altLang="zh-CN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</a:t>
            </a:r>
            <a:r>
              <a:rPr lang="sv-SE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–</a:t>
            </a:r>
            <a:r>
              <a:rPr lang="sv-SE" altLang="zh-CN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 file_name</a:t>
            </a:r>
            <a:r>
              <a:rPr lang="zh-CN" altLang="sv-SE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，以只读方式打开文件</a:t>
            </a:r>
            <a:endParaRPr lang="zh-CN" altLang="en-US" sz="2400" b="0" dirty="0">
              <a:solidFill>
                <a:schemeClr val="tx2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4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0AC685D-C805-44B1-A185-9B469C97C07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的退出</a:t>
            </a:r>
          </a:p>
        </p:txBody>
      </p:sp>
      <p:sp>
        <p:nvSpPr>
          <p:cNvPr id="321539" name="Rectangle 3"/>
          <p:cNvSpPr>
            <a:spLocks noGrp="1"/>
          </p:cNvSpPr>
          <p:nvPr>
            <p:ph type="body" idx="1"/>
          </p:nvPr>
        </p:nvSpPr>
        <p:spPr>
          <a:xfrm>
            <a:off x="1338021" y="1484947"/>
            <a:ext cx="9929246" cy="5046663"/>
          </a:xfrm>
        </p:spPr>
        <p:txBody>
          <a:bodyPr/>
          <a:lstStyle/>
          <a:p>
            <a:pPr marL="495300" indent="-4953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冒号进命令行模式下：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:q! 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不存档强制退出。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:w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保存但不退出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(rite)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可加所要存档的文档名。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存档后退出。</a:t>
            </a:r>
          </a:p>
          <a:p>
            <a:pPr marL="914400" lvl="1" indent="-45720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命令模式下按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功能与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相同。</a:t>
            </a:r>
          </a:p>
          <a:p>
            <a:pPr marL="914400" lvl="1" indent="-45720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:x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</a:p>
          <a:p>
            <a:pPr marL="495300" indent="-4953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命令模式：</a:t>
            </a:r>
          </a:p>
          <a:p>
            <a:pPr marL="495300" indent="-49530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ZZ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ZQ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不保存退出</a:t>
            </a:r>
          </a:p>
        </p:txBody>
      </p:sp>
    </p:spTree>
    <p:extLst>
      <p:ext uri="{BB962C8B-B14F-4D97-AF65-F5344CB8AC3E}">
        <p14:creationId xmlns:p14="http://schemas.microsoft.com/office/powerpoint/2010/main" val="36716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4471EC2-9E57-4E7A-A16E-736311BA7CD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469757" y="454026"/>
            <a:ext cx="7096125" cy="654050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、怎么编辑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757646" y="1568935"/>
            <a:ext cx="10176409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		必须从命令模式转入插入模式才能进行输入编辑，可用命令有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(append)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：从光标所在位置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开始新增资料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从光标所在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行最后面的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地方开始新增资料。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(insert)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从光标所在位置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开始插入资料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：从光标所在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的第一个非空白字元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开始插入资料。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(open)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：在光标所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在行下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新增一列并进入输入模式。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在光标所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在行上方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新增一列并进入输入模式。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078563" y="5331642"/>
            <a:ext cx="5878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冒号进入行命令模式，输入</a:t>
            </a:r>
            <a:r>
              <a:rPr lang="en-US" altLang="zh-CN" dirty="0"/>
              <a:t>set nu</a:t>
            </a:r>
            <a:r>
              <a:rPr lang="zh-CN" altLang="en-US" dirty="0"/>
              <a:t>可设置</a:t>
            </a:r>
            <a:r>
              <a:rPr lang="en-US" altLang="zh-CN" dirty="0"/>
              <a:t>vi</a:t>
            </a:r>
            <a:r>
              <a:rPr lang="zh-CN" altLang="en-US" dirty="0"/>
              <a:t>显示行号</a:t>
            </a:r>
          </a:p>
        </p:txBody>
      </p:sp>
    </p:spTree>
    <p:extLst>
      <p:ext uri="{BB962C8B-B14F-4D97-AF65-F5344CB8AC3E}">
        <p14:creationId xmlns:p14="http://schemas.microsoft.com/office/powerpoint/2010/main" val="22478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068A4A-D44A-453A-A972-8631F950693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、命令模式下的操作：删除与修改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430655"/>
            <a:ext cx="5031783" cy="29416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删除光标所在字符</a:t>
            </a:r>
          </a:p>
          <a:p>
            <a:r>
              <a:rPr lang="en-US" altLang="zh-CN" dirty="0" err="1" smtClean="0"/>
              <a:t>dw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删除一个单词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：删除光标所在的行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：删除光标所在字节，并进入输入模式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323588" name="Rectangle 4"/>
          <p:cNvSpPr>
            <a:spLocks noGrp="1"/>
          </p:cNvSpPr>
          <p:nvPr>
            <p:ph type="body" sz="half" idx="2"/>
          </p:nvPr>
        </p:nvSpPr>
        <p:spPr>
          <a:xfrm>
            <a:off x="6393858" y="1430655"/>
            <a:ext cx="5508839" cy="36718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表示数字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#x </a:t>
            </a:r>
            <a:r>
              <a:rPr lang="zh-CN" altLang="en-US" dirty="0" smtClean="0"/>
              <a:t>删除几个字符，如</a:t>
            </a:r>
            <a:r>
              <a:rPr lang="en-US" altLang="zh-CN" dirty="0" smtClean="0"/>
              <a:t>3x</a:t>
            </a:r>
            <a:endParaRPr lang="zh-CN" altLang="en-US" dirty="0" smtClean="0"/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删除几个单词，如</a:t>
            </a:r>
            <a:r>
              <a:rPr lang="en-US" altLang="zh-CN" dirty="0" smtClean="0"/>
              <a:t>3dw</a:t>
            </a:r>
            <a:r>
              <a:rPr lang="zh-CN" altLang="en-US" dirty="0" smtClean="0"/>
              <a:t>表示删除三个单词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删除多个行，如</a:t>
            </a:r>
            <a:r>
              <a:rPr lang="en-US" altLang="zh-CN" dirty="0" smtClean="0"/>
              <a:t>3dd </a:t>
            </a:r>
            <a:r>
              <a:rPr lang="zh-CN" altLang="en-US" dirty="0" smtClean="0"/>
              <a:t>表示删除光标行及光标的下两行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d$ </a:t>
            </a:r>
            <a:r>
              <a:rPr lang="zh-CN" altLang="en-US" dirty="0" smtClean="0"/>
              <a:t>删除光标到行尾的内容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362182" y="3994151"/>
            <a:ext cx="41052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latinLnBrk="1" hangingPunct="1"/>
            <a:r>
              <a:rPr kumimoji="1" lang="en-US" altLang="zh-CN" sz="2400" dirty="0">
                <a:latin typeface="楷体_GB2312" pitchFamily="49" charset="-122"/>
              </a:rPr>
              <a:t>d</a:t>
            </a:r>
            <a:r>
              <a:rPr kumimoji="1" lang="zh-CN" altLang="en-US" sz="2400" dirty="0">
                <a:latin typeface="楷体_GB2312" pitchFamily="49" charset="-122"/>
              </a:rPr>
              <a:t>光标键：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左：删除光标前面的字符；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右：删除光标所在的字符；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上：将当前行与上一行删除；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下：当前行与下一行删除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6393858" y="4619577"/>
            <a:ext cx="57602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latin typeface="楷体_GB2312" pitchFamily="49" charset="-122"/>
              </a:rPr>
              <a:t>nd</a:t>
            </a:r>
            <a:r>
              <a:rPr kumimoji="1" lang="zh-CN" altLang="en-US" sz="2400" dirty="0">
                <a:latin typeface="楷体_GB2312" pitchFamily="49" charset="-122"/>
              </a:rPr>
              <a:t>上下光标键</a:t>
            </a:r>
            <a:r>
              <a:rPr kumimoji="1"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</a:rPr>
              <a:t>删除当前行之上、下的几行文本（包括当前行）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362182" y="5822682"/>
            <a:ext cx="657270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u:</a:t>
            </a:r>
            <a:r>
              <a:rPr lang="zh-CN" altLang="en-US" dirty="0"/>
              <a:t>恢复刚才被修改的文本  </a:t>
            </a:r>
            <a:r>
              <a:rPr lang="en-US" altLang="zh-CN" dirty="0"/>
              <a:t>U</a:t>
            </a:r>
            <a:r>
              <a:rPr lang="zh-CN" altLang="en-US" dirty="0"/>
              <a:t>：恢复光标所在行的所有修改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.:</a:t>
            </a:r>
            <a:r>
              <a:rPr lang="zh-CN" altLang="en-US" dirty="0"/>
              <a:t>重复上一次命令的操作</a:t>
            </a:r>
          </a:p>
        </p:txBody>
      </p:sp>
    </p:spTree>
    <p:extLst>
      <p:ext uri="{BB962C8B-B14F-4D97-AF65-F5344CB8AC3E}">
        <p14:creationId xmlns:p14="http://schemas.microsoft.com/office/powerpoint/2010/main" val="38472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  <p:bldP spid="3235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65BB1C7-599E-454E-A54E-7211ECEDA9A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322523" y="469578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命令模式下的操作：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文本复制、粘贴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4611" name="Rectangle 3"/>
          <p:cNvSpPr>
            <a:spLocks noGrp="1"/>
          </p:cNvSpPr>
          <p:nvPr>
            <p:ph type="body" idx="1"/>
          </p:nvPr>
        </p:nvSpPr>
        <p:spPr>
          <a:xfrm>
            <a:off x="1206286" y="1500811"/>
            <a:ext cx="9231823" cy="5129213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复制命令：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复制整行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复制光标所在的单词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nyw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：复制包括光标所在的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个单词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nyy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复制包括当前行在内的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粘贴命令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光标移动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：移动到第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行行首</a:t>
            </a:r>
          </a:p>
        </p:txBody>
      </p:sp>
    </p:spTree>
    <p:extLst>
      <p:ext uri="{BB962C8B-B14F-4D97-AF65-F5344CB8AC3E}">
        <p14:creationId xmlns:p14="http://schemas.microsoft.com/office/powerpoint/2010/main" val="16824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1CC2385-847A-4D8F-908E-67855CF531C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252780" y="539320"/>
            <a:ext cx="7096125" cy="654050"/>
          </a:xfrm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命令模式下的操作：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字符串的查找、替换</a:t>
            </a:r>
          </a:p>
        </p:txBody>
      </p:sp>
      <p:sp>
        <p:nvSpPr>
          <p:cNvPr id="325635" name="Rectangle 3"/>
          <p:cNvSpPr>
            <a:spLocks noGrp="1"/>
          </p:cNvSpPr>
          <p:nvPr>
            <p:ph type="body" idx="1"/>
          </p:nvPr>
        </p:nvSpPr>
        <p:spPr>
          <a:xfrm>
            <a:off x="1252780" y="1539557"/>
            <a:ext cx="9650277" cy="51292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:/string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搜索指定的字符串。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按键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：继续进行搜索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如果写的是斜杠（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）：按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会从当前位置向后查找；如果写的是问号（？），按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键则从当前位置向前查找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查找且替换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:%s  /SEARCH /REPLACE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把文档中所有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:#,#  s /SEARCH /REPLACE /g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＃号表示数字，表示从多少行到多少行，把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:s  /SEARCH /REPLACE /g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把</a:t>
            </a:r>
            <a:r>
              <a:rPr lang="zh-CN" altLang="en-US" dirty="0" smtClean="0">
                <a:solidFill>
                  <a:srgbClr val="FF33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当前光标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所在行中的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单词，替换成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，并把所有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高亮显示</a:t>
            </a:r>
          </a:p>
        </p:txBody>
      </p:sp>
    </p:spTree>
    <p:extLst>
      <p:ext uri="{BB962C8B-B14F-4D97-AF65-F5344CB8AC3E}">
        <p14:creationId xmlns:p14="http://schemas.microsoft.com/office/powerpoint/2010/main" val="8326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31E7A6-02D0-49A4-BA4A-0B9B7FDD5A3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、设置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1345850" y="1539557"/>
            <a:ext cx="10341053" cy="512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全局的配置文件位于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/vim/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也可以拥有自己独立的配置文件，配置文件位“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，如果没有该文件，也可以直接用如下命令创建并编辑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set nu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显示行号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set ruler 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显示光标位置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smartindent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智能缩进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syntax on(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syn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on)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语法高亮</a:t>
            </a:r>
          </a:p>
        </p:txBody>
      </p:sp>
    </p:spTree>
    <p:extLst>
      <p:ext uri="{BB962C8B-B14F-4D97-AF65-F5344CB8AC3E}">
        <p14:creationId xmlns:p14="http://schemas.microsoft.com/office/powerpoint/2010/main" val="19304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7A35816-C9D9-45B8-95E0-D010B61B977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411" name="Group 3"/>
          <p:cNvGrpSpPr>
            <a:grpSpLocks noChangeAspect="1"/>
          </p:cNvGrpSpPr>
          <p:nvPr/>
        </p:nvGrpSpPr>
        <p:grpSpPr bwMode="auto">
          <a:xfrm>
            <a:off x="1487488" y="2014539"/>
            <a:ext cx="8424863" cy="2135187"/>
            <a:chOff x="2527" y="12609"/>
            <a:chExt cx="7200" cy="1184"/>
          </a:xfrm>
        </p:grpSpPr>
        <p:sp>
          <p:nvSpPr>
            <p:cNvPr id="17413" name="AutoShape 4"/>
            <p:cNvSpPr>
              <a:spLocks noChangeAspect="1" noChangeArrowheads="1"/>
            </p:cNvSpPr>
            <p:nvPr/>
          </p:nvSpPr>
          <p:spPr bwMode="auto">
            <a:xfrm>
              <a:off x="2527" y="12609"/>
              <a:ext cx="720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2827" y="12873"/>
              <a:ext cx="13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文本输入状态</a:t>
              </a:r>
              <a:endParaRPr lang="zh-CN" altLang="en-US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5827" y="12873"/>
              <a:ext cx="10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命令状态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8377" y="12873"/>
              <a:ext cx="120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行编辑状态</a:t>
              </a:r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4177" y="13004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>
              <a:off x="4177" y="13136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6877" y="13004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>
              <a:off x="6877" y="13136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4477" y="12609"/>
              <a:ext cx="1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ESC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键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4327" y="13268"/>
              <a:ext cx="135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A,I,S,C,O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等命令</a:t>
              </a:r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7027" y="12609"/>
              <a:ext cx="1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按“：”键</a:t>
              </a:r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6877" y="13243"/>
              <a:ext cx="150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执行非退出命令，如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7412" name="Rectangle 16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三种模式间的转换关系</a:t>
            </a:r>
          </a:p>
        </p:txBody>
      </p:sp>
    </p:spTree>
    <p:extLst>
      <p:ext uri="{BB962C8B-B14F-4D97-AF65-F5344CB8AC3E}">
        <p14:creationId xmlns:p14="http://schemas.microsoft.com/office/powerpoint/2010/main" val="32912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75C399A-AE4A-4012-B7AF-D4F37A657BE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345771" y="578066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案例练习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1183038" y="1469273"/>
            <a:ext cx="9340311" cy="512921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这个目录下建立一个名为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的目录；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进入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这个目录当中；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拷贝到本目录底下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开启本目录下的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这个档案；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中设定一下行号；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移动到第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58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行，向右移动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个字符，请问您看到的双引号内是什么目录？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移动到第一行，并且向下搜寻一下“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bzip2”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这个字符串，请问他在第几行？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接着下来，我要将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行之间的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改为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，并且一个一个挑选是否需要修改，如何下达指令？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修改完之后，突然反悔了，要全部复原，有哪些方法？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我要复制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51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行这十行的内容，并且贴到最后一行之后；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删除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行之间的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将这个文件另存成一个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man.test.config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的文件；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到第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29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行，并且删除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个字符；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14.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储存后离开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6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DED46A5-962B-4350-93C4-AE32C9C43A9A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1175287" y="1345287"/>
            <a:ext cx="10502907" cy="58769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mkdir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vitest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  cd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  cp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.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  vi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  :set nu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先按下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58G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再按下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40→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会看到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/bin/foo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这个字样在双引号内；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先执行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gg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后，直接输入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/bzip2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直接执行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:50,100s/man/MAN/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9. (1)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简单的方法可以一直按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u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恢复到原始状态，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使用不储存离开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:q!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之后，再重新读取一次该文件；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10.  51G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10yy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之后按下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G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到最后一行，再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粘贴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11. 11G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之后，再给他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20dd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即可删除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行了；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12. :w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man.test.config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13. 29G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之后，再给他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15x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即可删除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个字符；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14. :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wq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2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工欲善其事</a:t>
            </a:r>
            <a:r>
              <a:rPr lang="en-US" altLang="zh-CN" dirty="0"/>
              <a:t>,</a:t>
            </a:r>
            <a:r>
              <a:rPr lang="zh-CN" altLang="en-US" dirty="0" smtClean="0"/>
              <a:t>必先利其器 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工具篇</a:t>
            </a:r>
            <a:endParaRPr lang="en-US" altLang="zh-CN" dirty="0" smtClean="0"/>
          </a:p>
          <a:p>
            <a:pPr lvl="1"/>
            <a:r>
              <a:rPr lang="zh-CN" altLang="en-US" dirty="0"/>
              <a:t>常用</a:t>
            </a:r>
            <a:r>
              <a:rPr lang="en-US" altLang="zh-CN" dirty="0"/>
              <a:t>Linux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endParaRPr lang="zh-cn" dirty="0"/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脚本基础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6693BDC-4E34-4480-9132-1C71D1AD9E3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1149533" y="539024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变量与语法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1866719" y="2067151"/>
            <a:ext cx="7294698" cy="3793718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变量和符号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控制流程语法</a:t>
            </a: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中的输出重定向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脚本实例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/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DE2F7E4-1F5E-4029-884A-D3CF1AEDA0F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1524001" y="1418273"/>
            <a:ext cx="8647610" cy="51133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/bin/bash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必须的，指出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）控制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type="title"/>
          </p:nvPr>
        </p:nvSpPr>
        <p:spPr>
          <a:xfrm>
            <a:off x="1297579" y="565150"/>
            <a:ext cx="7096125" cy="654050"/>
          </a:xfrm>
          <a:noFill/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81939" y="4443095"/>
            <a:ext cx="88201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</a:rPr>
              <a:t>一个</a:t>
            </a:r>
            <a:r>
              <a:rPr lang="en-US" altLang="zh-CN" sz="2000" dirty="0">
                <a:solidFill>
                  <a:schemeClr val="accent1"/>
                </a:solidFill>
              </a:rPr>
              <a:t>shell</a:t>
            </a:r>
            <a:r>
              <a:rPr lang="zh-CN" altLang="en-US" sz="2000" dirty="0">
                <a:solidFill>
                  <a:schemeClr val="accent1"/>
                </a:solidFill>
              </a:rPr>
              <a:t>脚本</a:t>
            </a:r>
          </a:p>
          <a:p>
            <a:pPr eaLnBrk="1" hangingPunct="1"/>
            <a:r>
              <a:rPr lang="en-US" altLang="zh-CN" sz="2000" dirty="0"/>
              <a:t>vi clearup.sh</a:t>
            </a:r>
          </a:p>
          <a:p>
            <a:pPr eaLnBrk="1" hangingPunct="1"/>
            <a:r>
              <a:rPr lang="en-US" altLang="zh-CN" sz="2000" dirty="0"/>
              <a:t>#</a:t>
            </a:r>
            <a:r>
              <a:rPr lang="zh-CN" altLang="en-US" sz="2000" dirty="0"/>
              <a:t>！</a:t>
            </a:r>
            <a:r>
              <a:rPr lang="en-US" altLang="zh-CN" sz="2000" dirty="0"/>
              <a:t>/bin/bash</a:t>
            </a:r>
          </a:p>
          <a:p>
            <a:pPr eaLnBrk="1" hangingPunct="1"/>
            <a:r>
              <a:rPr lang="en-US" altLang="zh-CN" sz="2000" dirty="0"/>
              <a:t># this is clear</a:t>
            </a:r>
          </a:p>
          <a:p>
            <a:pPr eaLnBrk="1" hangingPunct="1"/>
            <a:r>
              <a:rPr lang="en-US" altLang="zh-CN" sz="2000" dirty="0"/>
              <a:t>cd 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</a:t>
            </a:r>
          </a:p>
          <a:p>
            <a:pPr eaLnBrk="1" hangingPunct="1"/>
            <a:r>
              <a:rPr lang="en-US" altLang="zh-CN" sz="2000" dirty="0"/>
              <a:t>cat /dev/null&gt;/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/log/messages  </a:t>
            </a:r>
            <a:r>
              <a:rPr lang="en-US" altLang="zh-CN" sz="2000" dirty="0">
                <a:solidFill>
                  <a:schemeClr val="accent1"/>
                </a:solidFill>
              </a:rPr>
              <a:t>/dev/null Linux</a:t>
            </a:r>
            <a:r>
              <a:rPr lang="zh-CN" altLang="en-US" sz="2000" dirty="0">
                <a:solidFill>
                  <a:schemeClr val="accent1"/>
                </a:solidFill>
              </a:rPr>
              <a:t>中的无限大的垃圾回收站</a:t>
            </a:r>
          </a:p>
          <a:p>
            <a:pPr eaLnBrk="1" hangingPunct="1"/>
            <a:r>
              <a:rPr lang="en-US" altLang="zh-CN" sz="2000" dirty="0"/>
              <a:t>echo "Logs cleaned up."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43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C56884A-1899-434A-BFCC-2E414205C61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1500753" y="1402397"/>
            <a:ext cx="8165761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、一般步骤：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）编辑文件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）保存文件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）将文件赋予可执行的权限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）运行及排错</a:t>
            </a:r>
          </a:p>
        </p:txBody>
      </p:sp>
    </p:spTree>
    <p:extLst>
      <p:ext uri="{BB962C8B-B14F-4D97-AF65-F5344CB8AC3E}">
        <p14:creationId xmlns:p14="http://schemas.microsoft.com/office/powerpoint/2010/main" val="29521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00D8735-3B68-41ED-B33A-5C01434F2CC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8163" name="Rectangle 3"/>
          <p:cNvSpPr>
            <a:spLocks noGrp="1"/>
          </p:cNvSpPr>
          <p:nvPr>
            <p:ph type="body" idx="1"/>
          </p:nvPr>
        </p:nvSpPr>
        <p:spPr>
          <a:xfrm>
            <a:off x="705394" y="1469273"/>
            <a:ext cx="11173097" cy="512921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为文件后缀。没有也能执行。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常见的两种执行方式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在当前目录下写明路径执行，要求文件必须有执行权限，如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2133600" lvl="4" indent="-3048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chmod 755 run.sh</a:t>
            </a:r>
          </a:p>
          <a:p>
            <a:pPr marL="2133600" lvl="4" indent="-3048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./run.sh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run.sh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文件开头指定一个或多个解释脚本程序的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#!/bin/bash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如果指定，注意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不要漏了“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方式执行会找不到路径。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不指定的话一般默认以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365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32CF110-0FC0-4816-9547-0EC77BB8AAA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06147" y="1391446"/>
            <a:ext cx="8892475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脚本的</a:t>
            </a:r>
            <a:r>
              <a:rPr lang="zh-CN" altLang="en-US" sz="2800" dirty="0"/>
              <a:t>一般结构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shell </a:t>
            </a:r>
            <a:r>
              <a:rPr lang="zh-CN" altLang="en-US" sz="2400" dirty="0">
                <a:solidFill>
                  <a:srgbClr val="FF0000"/>
                </a:solidFill>
              </a:rPr>
              <a:t>类型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函数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主过程</a:t>
            </a:r>
          </a:p>
          <a:p>
            <a:pPr eaLnBrk="1" hangingPunct="1"/>
            <a:r>
              <a:rPr lang="zh-CN" altLang="en-US" sz="2000" dirty="0"/>
              <a:t>一般模板  </a:t>
            </a:r>
            <a:r>
              <a:rPr lang="en-US" altLang="zh-CN" sz="2000" dirty="0"/>
              <a:t>abc.sh</a:t>
            </a:r>
          </a:p>
          <a:p>
            <a:pPr eaLnBrk="1" hangingPunct="1"/>
            <a:r>
              <a:rPr lang="en-US" altLang="zh-CN" dirty="0"/>
              <a:t>#!/bin/bash                           shell</a:t>
            </a:r>
            <a:r>
              <a:rPr lang="zh-CN" altLang="en-US" dirty="0"/>
              <a:t>类型</a:t>
            </a:r>
          </a:p>
          <a:p>
            <a:pPr eaLnBrk="1" hangingPunct="1"/>
            <a:r>
              <a:rPr lang="en-US" altLang="zh-CN" dirty="0"/>
              <a:t>#a simple shell script example</a:t>
            </a:r>
          </a:p>
          <a:p>
            <a:pPr eaLnBrk="1" hangingPunct="1"/>
            <a:r>
              <a:rPr lang="en-US" altLang="zh-CN" dirty="0"/>
              <a:t>#a function</a:t>
            </a:r>
          </a:p>
          <a:p>
            <a:pPr eaLnBrk="1" hangingPunct="1"/>
            <a:r>
              <a:rPr lang="en-US" altLang="zh-CN" dirty="0" err="1"/>
              <a:t>funciton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()                </a:t>
            </a:r>
            <a:r>
              <a:rPr lang="zh-CN" altLang="en-US" dirty="0"/>
              <a:t>函数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 smtClean="0"/>
              <a:t>    echo </a:t>
            </a:r>
            <a:r>
              <a:rPr lang="en-US" altLang="zh-CN" dirty="0"/>
              <a:t>"Enter Your name:"</a:t>
            </a:r>
          </a:p>
          <a:p>
            <a:pPr eaLnBrk="1" hangingPunct="1"/>
            <a:r>
              <a:rPr lang="en-US" altLang="zh-CN" dirty="0" smtClean="0"/>
              <a:t>    read </a:t>
            </a:r>
            <a:r>
              <a:rPr lang="en-US" altLang="zh-CN" dirty="0"/>
              <a:t>name          </a:t>
            </a:r>
            <a:r>
              <a:rPr lang="zh-CN" altLang="en-US" dirty="0"/>
              <a:t>读取来自键盘输入的变量</a:t>
            </a:r>
          </a:p>
          <a:p>
            <a:pPr eaLnBrk="1" hangingPunct="1"/>
            <a:r>
              <a:rPr lang="en-US" altLang="zh-CN" dirty="0" smtClean="0"/>
              <a:t>    echo </a:t>
            </a:r>
            <a:r>
              <a:rPr lang="en-US" altLang="zh-CN" dirty="0"/>
              <a:t>"Hello $name"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echo "</a:t>
            </a:r>
            <a:r>
              <a:rPr lang="en-US" altLang="zh-CN" dirty="0" err="1"/>
              <a:t>programme</a:t>
            </a:r>
            <a:r>
              <a:rPr lang="en-US" altLang="zh-CN" dirty="0"/>
              <a:t> starts here..."  </a:t>
            </a:r>
            <a:r>
              <a:rPr lang="zh-CN" altLang="en-US" dirty="0"/>
              <a:t>主过程</a:t>
            </a:r>
          </a:p>
          <a:p>
            <a:pPr eaLnBrk="1" hangingPunct="1"/>
            <a:r>
              <a:rPr lang="en-US" altLang="zh-CN" dirty="0" err="1"/>
              <a:t>sayhello</a:t>
            </a:r>
            <a:endParaRPr lang="en-US" altLang="zh-CN" dirty="0"/>
          </a:p>
          <a:p>
            <a:pPr eaLnBrk="1" hangingPunct="1"/>
            <a:r>
              <a:rPr lang="en-US" altLang="zh-CN" dirty="0"/>
              <a:t>echo "</a:t>
            </a:r>
            <a:r>
              <a:rPr lang="en-US" altLang="zh-CN" dirty="0" err="1"/>
              <a:t>programme</a:t>
            </a:r>
            <a:r>
              <a:rPr lang="en-US" altLang="zh-CN" dirty="0"/>
              <a:t> ends."</a:t>
            </a:r>
            <a:endParaRPr lang="zh-CN" altLang="en-US" dirty="0"/>
          </a:p>
        </p:txBody>
      </p:sp>
      <p:pic>
        <p:nvPicPr>
          <p:cNvPr id="404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84" y="1446644"/>
            <a:ext cx="41052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3BC44CC-6373-4EB4-AE03-270200E4539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8818" name="Rectangle 2"/>
          <p:cNvSpPr>
            <a:spLocks noGrp="1"/>
          </p:cNvSpPr>
          <p:nvPr>
            <p:ph type="body" idx="1"/>
          </p:nvPr>
        </p:nvSpPr>
        <p:spPr>
          <a:xfrm>
            <a:off x="1128794" y="1402397"/>
            <a:ext cx="9875002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、注释符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#!/bin/bash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特殊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、美元符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变量符。与反斜杠转义符相反，使其后的普通字符作为变量名，如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表示变量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的值。变量字符长度超过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个时，用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括起来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、单引号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被引起的字符全部做普通字符，即全部原样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echo ‘my $SHELL’</a:t>
            </a: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>
          <a:xfrm>
            <a:off x="1353520" y="454079"/>
            <a:ext cx="7096125" cy="654050"/>
          </a:xfrm>
          <a:noFill/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中的特殊符号</a:t>
            </a:r>
          </a:p>
        </p:txBody>
      </p:sp>
    </p:spTree>
    <p:extLst>
      <p:ext uri="{BB962C8B-B14F-4D97-AF65-F5344CB8AC3E}">
        <p14:creationId xmlns:p14="http://schemas.microsoft.com/office/powerpoint/2010/main" val="421396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3B3714C-9A08-4496-B951-CD83C203227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43" name="Rectangle 3"/>
          <p:cNvSpPr>
            <a:spLocks noGrp="1"/>
          </p:cNvSpPr>
          <p:nvPr>
            <p:ph type="body" idx="1"/>
          </p:nvPr>
        </p:nvSpPr>
        <p:spPr>
          <a:xfrm>
            <a:off x="1384516" y="1417182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、双引号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引号内的内容，除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、倒引号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这三个保留特殊功能，其他字符均做普通字符。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、倒引号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键旁边的那个键）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引号内的字符串当做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命令行解释执行，得到的结果取代整个倒引号括起来的部分。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579901" y="5360216"/>
            <a:ext cx="6300788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`</a:t>
            </a:r>
            <a:r>
              <a:rPr lang="en-US" altLang="zh-CN" sz="2400" dirty="0" err="1">
                <a:solidFill>
                  <a:schemeClr val="bg2"/>
                </a:solidFill>
              </a:rPr>
              <a:t>pwd</a:t>
            </a:r>
            <a:r>
              <a:rPr lang="en-US" altLang="zh-CN" sz="2400" dirty="0">
                <a:solidFill>
                  <a:schemeClr val="bg2"/>
                </a:solidFill>
              </a:rPr>
              <a:t>`			</a:t>
            </a:r>
            <a:r>
              <a:rPr lang="zh-CN" altLang="en-US" sz="2400" dirty="0">
                <a:solidFill>
                  <a:schemeClr val="bg2"/>
                </a:solidFill>
              </a:rPr>
              <a:t>即</a:t>
            </a:r>
            <a:r>
              <a:rPr lang="en-US" altLang="zh-CN" sz="2400" dirty="0" err="1">
                <a:solidFill>
                  <a:schemeClr val="bg2"/>
                </a:solidFill>
              </a:rPr>
              <a:t>pwd</a:t>
            </a:r>
            <a:r>
              <a:rPr lang="zh-CN" altLang="en-US" sz="2400" dirty="0">
                <a:solidFill>
                  <a:schemeClr val="bg2"/>
                </a:solidFill>
              </a:rPr>
              <a:t>命令的执行结果</a:t>
            </a:r>
          </a:p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$LOGNAME		</a:t>
            </a:r>
            <a:r>
              <a:rPr lang="zh-CN" altLang="en-US" sz="2400" dirty="0">
                <a:solidFill>
                  <a:schemeClr val="bg2"/>
                </a:solidFill>
              </a:rPr>
              <a:t>系统变量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01" y="4672601"/>
            <a:ext cx="4391318" cy="6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D55E928-2F7B-4B68-BC4B-B08DA9D4540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1196181" y="530316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练习一下：区别下面几句</a:t>
            </a:r>
          </a:p>
        </p:txBody>
      </p:sp>
      <p:sp>
        <p:nvSpPr>
          <p:cNvPr id="420867" name="Rectangle 3"/>
          <p:cNvSpPr>
            <a:spLocks noGrp="1"/>
          </p:cNvSpPr>
          <p:nvPr>
            <p:ph type="body" idx="1"/>
          </p:nvPr>
        </p:nvSpPr>
        <p:spPr>
          <a:xfrm>
            <a:off x="1196181" y="1539557"/>
            <a:ext cx="7751763" cy="5129213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‘my home is $HOME’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“my home is $HOME”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`my home is $HOME`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“my home is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`”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‘my home is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`’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3" y="1847321"/>
            <a:ext cx="5119022" cy="274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4850944" y="5458757"/>
            <a:ext cx="5526087" cy="1076325"/>
          </a:xfrm>
          <a:prstGeom prst="rect">
            <a:avLst/>
          </a:prstGeom>
          <a:solidFill>
            <a:srgbClr val="CCFFCC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2"/>
                </a:solidFill>
              </a:rPr>
              <a:t> `	</a:t>
            </a:r>
            <a:r>
              <a:rPr lang="zh-CN" altLang="en-US" sz="3200" dirty="0">
                <a:solidFill>
                  <a:schemeClr val="bg2"/>
                </a:solidFill>
              </a:rPr>
              <a:t>用于括起来</a:t>
            </a:r>
            <a:r>
              <a:rPr lang="en-US" altLang="zh-CN" sz="3200" dirty="0">
                <a:solidFill>
                  <a:schemeClr val="bg2"/>
                </a:solidFill>
              </a:rPr>
              <a:t>shell</a:t>
            </a:r>
            <a:r>
              <a:rPr lang="zh-CN" altLang="en-US" sz="3200" dirty="0">
                <a:solidFill>
                  <a:schemeClr val="bg2"/>
                </a:solidFill>
              </a:rPr>
              <a:t>命令</a:t>
            </a:r>
          </a:p>
          <a:p>
            <a:pPr eaLnBrk="1" hangingPunct="1"/>
            <a:r>
              <a:rPr lang="en-US" altLang="zh-CN" sz="3200" dirty="0">
                <a:solidFill>
                  <a:schemeClr val="bg2"/>
                </a:solidFill>
              </a:rPr>
              <a:t> ‘	</a:t>
            </a:r>
            <a:r>
              <a:rPr lang="zh-CN" altLang="en-US" sz="3200" dirty="0">
                <a:solidFill>
                  <a:schemeClr val="bg2"/>
                </a:solidFill>
              </a:rPr>
              <a:t>用于原样显示</a:t>
            </a:r>
            <a:endParaRPr lang="en-US" altLang="zh-C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7391EAF-A4B4-4D61-85F5-E78166AFD20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1216618" y="1457325"/>
            <a:ext cx="10034856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反斜线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反斜线是转义字符，它能把特殊字符变成普通字符。在某个字符前面利用反斜杠（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）能够阻止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把后面的字符解释为特殊字符。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yuqun@yuqun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~]$echo  “Filename  is  N0\$\*”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Filename  is  N0$*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注意：在单引号括起来的字符串中，反斜线也成为普通字符，而失去转义字符功能。</a:t>
            </a:r>
          </a:p>
        </p:txBody>
      </p:sp>
    </p:spTree>
    <p:extLst>
      <p:ext uri="{BB962C8B-B14F-4D97-AF65-F5344CB8AC3E}">
        <p14:creationId xmlns:p14="http://schemas.microsoft.com/office/powerpoint/2010/main" val="20406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5101C5C-C5C1-40A0-9A57-40B61F1438C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三、变量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1338020" y="1468196"/>
            <a:ext cx="10107478" cy="512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 可以保存如路径名、文件名或者一个数字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局部变量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在创建它们的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中使用，可以在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程序内任意使用和修改它们。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在创建它们的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及其派生出来的任意子程序中使用。有些变量是用户创建的，其他的则是专用的（比如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HOME)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。是系统环境的一部分，不必去定义它们，可以在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程序中使用它们 。还能在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中加以修改。</a:t>
            </a:r>
          </a:p>
          <a:p>
            <a:pPr eaLnBrk="1" hangingPunct="1">
              <a:buClr>
                <a:schemeClr val="accent1"/>
              </a:buClr>
              <a:buSzPct val="8500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系统提供的。与环境变量不同，但用户不能修改它们。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5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Linux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tail</a:t>
            </a:r>
          </a:p>
          <a:p>
            <a:pPr lvl="1"/>
            <a:r>
              <a:rPr lang="en-US" altLang="zh-CN" dirty="0" smtClean="0"/>
              <a:t>Ls, cp,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mv</a:t>
            </a:r>
            <a:endParaRPr lang="en-US" altLang="zh-CN" dirty="0"/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Seq</a:t>
            </a:r>
            <a:r>
              <a:rPr lang="en-US" altLang="zh-CN" dirty="0" smtClean="0"/>
              <a:t>, sort</a:t>
            </a:r>
            <a:r>
              <a:rPr lang="zh-CN" altLang="en-US" dirty="0" smtClean="0"/>
              <a:t>，</a:t>
            </a:r>
            <a:r>
              <a:rPr lang="en-US" altLang="zh-CN" dirty="0"/>
              <a:t>cut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Pwd</a:t>
            </a:r>
            <a:r>
              <a:rPr lang="zh-CN" altLang="en-US" dirty="0" smtClean="0"/>
              <a:t>，</a:t>
            </a:r>
            <a:r>
              <a:rPr lang="en-US" altLang="zh-CN" dirty="0"/>
              <a:t> who, </a:t>
            </a:r>
            <a:r>
              <a:rPr lang="en-US" altLang="zh-CN" dirty="0" smtClean="0"/>
              <a:t>clear</a:t>
            </a:r>
          </a:p>
          <a:p>
            <a:pPr lvl="1"/>
            <a:r>
              <a:rPr lang="en-US" altLang="zh-CN" dirty="0" smtClean="0"/>
              <a:t>Yum</a:t>
            </a:r>
          </a:p>
          <a:p>
            <a:r>
              <a:rPr lang="zh-CN" altLang="en-US" dirty="0" smtClean="0"/>
              <a:t>字符处理</a:t>
            </a:r>
            <a:endParaRPr lang="en-US" altLang="zh-CN" dirty="0" smtClean="0"/>
          </a:p>
          <a:p>
            <a:pPr lvl="1"/>
            <a:r>
              <a:rPr lang="en-US" altLang="zh-CN" dirty="0" err="1"/>
              <a:t>awk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1AC3092-098D-4FD7-85BC-8CB80BD3727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04" y="1474470"/>
            <a:ext cx="79930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524001" y="98107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</a:rPr>
              <a:t>本地变量和环境变量的对比</a:t>
            </a:r>
          </a:p>
        </p:txBody>
      </p:sp>
    </p:spTree>
    <p:extLst>
      <p:ext uri="{BB962C8B-B14F-4D97-AF65-F5344CB8AC3E}">
        <p14:creationId xmlns:p14="http://schemas.microsoft.com/office/powerpoint/2010/main" val="3340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9104CAE-BF5D-4C97-9BF9-1B12FC21E47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1524001" y="1799681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、本地变量（局部变量、用户变量）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208214" y="2518818"/>
            <a:ext cx="72723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本地变量 在用户现在的</a:t>
            </a:r>
            <a:r>
              <a:rPr lang="en-US" altLang="zh-CN" sz="2400" dirty="0"/>
              <a:t>shell</a:t>
            </a:r>
            <a:r>
              <a:rPr lang="zh-CN" altLang="en-US" sz="2400" dirty="0"/>
              <a:t>生命期的脚本中使用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注意：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）等号两边不可以有空格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）取值包含空格，必须用双引号括起来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变量可以用大小写字母，区分大小写</a:t>
            </a:r>
          </a:p>
        </p:txBody>
      </p:sp>
    </p:spTree>
    <p:extLst>
      <p:ext uri="{BB962C8B-B14F-4D97-AF65-F5344CB8AC3E}">
        <p14:creationId xmlns:p14="http://schemas.microsoft.com/office/powerpoint/2010/main" val="31008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F5D1139-9E40-49B1-B6BF-8F98D4D28CA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1821726" y="1539557"/>
            <a:ext cx="8828857" cy="5129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变量的声明和使用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）变量是弱类型的（不用声明类型）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）变量声明及赋值格式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（等号两边不能有空格）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）变量的引用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${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个字符时建议使用方式一，多余一个字符时建议使用方式二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举例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$a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${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012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6559881-26F9-49E5-81A7-7466E485D48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1659846" y="1539558"/>
            <a:ext cx="8243887" cy="5129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命令可以显示单个变量取值，变量名前加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351089" y="2708275"/>
            <a:ext cx="6192837" cy="21288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</a:t>
            </a:r>
            <a:r>
              <a:rPr lang="en-US" altLang="zh-CN" sz="2400" dirty="0" err="1"/>
              <a:t>nameare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${name} are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432175" y="5373688"/>
            <a:ext cx="4103688" cy="647700"/>
          </a:xfrm>
          <a:prstGeom prst="wedgeRectCallout">
            <a:avLst>
              <a:gd name="adj1" fmla="val -31894"/>
              <a:gd name="adj2" fmla="val -1343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1"/>
                </a:solidFill>
              </a:rPr>
              <a:t>输出引用变量时加</a:t>
            </a:r>
            <a:r>
              <a:rPr lang="en-US" altLang="zh-CN" sz="2400">
                <a:solidFill>
                  <a:schemeClr val="accent1"/>
                </a:solidFill>
              </a:rPr>
              <a:t>{}</a:t>
            </a:r>
            <a:r>
              <a:rPr lang="zh-CN" altLang="en-US" sz="2400">
                <a:solidFill>
                  <a:schemeClr val="accent1"/>
                </a:solidFill>
              </a:rPr>
              <a:t>比较好</a:t>
            </a:r>
          </a:p>
        </p:txBody>
      </p:sp>
    </p:spTree>
    <p:extLst>
      <p:ext uri="{BB962C8B-B14F-4D97-AF65-F5344CB8AC3E}">
        <p14:creationId xmlns:p14="http://schemas.microsoft.com/office/powerpoint/2010/main" val="20692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1904E01-48F2-4DD1-90E6-4DB8607BA5A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1219201" y="1514609"/>
            <a:ext cx="8316913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清除变量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unset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${name}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unset name 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前没有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显示本地所有变量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95" y="4563290"/>
            <a:ext cx="3121923" cy="203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9938CD9-DF19-426E-8588-6A4C43DC54E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1384664" y="1623762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设置只读变量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564051" y="2487362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设置变量时，不想再改变其值，可以将之设为只读变量</a:t>
            </a:r>
          </a:p>
          <a:p>
            <a:pPr eaLnBrk="1" hangingPunct="1"/>
            <a:r>
              <a:rPr lang="zh-CN" altLang="en-US" sz="2400" dirty="0"/>
              <a:t>     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</a:p>
          <a:p>
            <a:pPr eaLnBrk="1" hangingPunct="1"/>
            <a:r>
              <a:rPr lang="zh-CN" altLang="en-US" sz="2400" dirty="0"/>
              <a:t>     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  </a:t>
            </a:r>
            <a:r>
              <a:rPr lang="zh-CN" altLang="en-US" sz="2400" dirty="0"/>
              <a:t>变量名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82" y="4188369"/>
            <a:ext cx="3379003" cy="19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9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D865FF-EA20-4169-9EF2-53E0702392E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1524000" y="1728787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、环境变量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811383" y="2215833"/>
            <a:ext cx="87137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环境变量用于所有用户进程（通常称为子进程）。登陆进程称为父进程，通过</a:t>
            </a:r>
            <a:r>
              <a:rPr lang="en-US" altLang="zh-CN" sz="2400" dirty="0" err="1"/>
              <a:t>pstree</a:t>
            </a:r>
            <a:r>
              <a:rPr lang="zh-CN" altLang="en-US" sz="2400" dirty="0"/>
              <a:t>可以查看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环境变量可以用于所有子程序，着包括编辑器、脚本和应用</a:t>
            </a:r>
          </a:p>
          <a:p>
            <a:pPr eaLnBrk="1" hangingPunct="1"/>
            <a:r>
              <a:rPr lang="zh-CN" altLang="en-US" sz="2400" dirty="0"/>
              <a:t>    举例：</a:t>
            </a:r>
            <a:r>
              <a:rPr lang="en-US" altLang="zh-CN" sz="2400" dirty="0"/>
              <a:t>vi a.sh</a:t>
            </a:r>
          </a:p>
          <a:p>
            <a:pPr eaLnBrk="1" hangingPunct="1"/>
            <a:r>
              <a:rPr lang="en-US" altLang="zh-CN" sz="2400" dirty="0"/>
              <a:t>                #!/bin/bash</a:t>
            </a:r>
          </a:p>
          <a:p>
            <a:pPr eaLnBrk="1" hangingPunct="1"/>
            <a:r>
              <a:rPr lang="en-US" altLang="zh-CN" sz="2400" dirty="0"/>
              <a:t>                # </a:t>
            </a:r>
            <a:r>
              <a:rPr lang="zh-CN" altLang="en-US" sz="2400" dirty="0"/>
              <a:t>检测环境变量</a:t>
            </a:r>
          </a:p>
          <a:p>
            <a:pPr eaLnBrk="1" hangingPunct="1"/>
            <a:r>
              <a:rPr lang="zh-CN" altLang="en-US" sz="2400" dirty="0"/>
              <a:t>                </a:t>
            </a:r>
            <a:r>
              <a:rPr lang="en-US" altLang="zh-CN" sz="2400" dirty="0"/>
              <a:t>echo "</a:t>
            </a:r>
            <a:r>
              <a:rPr lang="zh-CN" altLang="en-US" sz="2400" dirty="0"/>
              <a:t>家目录是 </a:t>
            </a:r>
            <a:r>
              <a:rPr lang="en-US" altLang="zh-CN" sz="2400" dirty="0"/>
              <a:t>$HOME"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   </a:t>
            </a:r>
            <a:r>
              <a:rPr lang="zh-CN" altLang="en-US" sz="2400" dirty="0"/>
              <a:t>环境变量可以在命令行中设置，但用户注销时这些值将丢失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  环境变量均为大写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  必须用</a:t>
            </a:r>
            <a:r>
              <a:rPr lang="en-US" altLang="zh-CN" sz="2400" dirty="0"/>
              <a:t>export</a:t>
            </a:r>
            <a:r>
              <a:rPr lang="zh-CN" altLang="en-US" sz="2400" dirty="0"/>
              <a:t>命令导出</a:t>
            </a:r>
          </a:p>
        </p:txBody>
      </p:sp>
    </p:spTree>
    <p:extLst>
      <p:ext uri="{BB962C8B-B14F-4D97-AF65-F5344CB8AC3E}">
        <p14:creationId xmlns:p14="http://schemas.microsoft.com/office/powerpoint/2010/main" val="13453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4B9FFE-BAE2-4C85-B34A-59350C4605E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524001" y="1539557"/>
            <a:ext cx="7751763" cy="5129213"/>
          </a:xfrm>
          <a:noFill/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设置环境变量 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variable-name=value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export variable-name(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环境变量名大写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可以看到所有的环境变量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 （显示一个变量）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清除环境变量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unset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</a:t>
            </a:r>
          </a:p>
        </p:txBody>
      </p:sp>
    </p:spTree>
    <p:extLst>
      <p:ext uri="{BB962C8B-B14F-4D97-AF65-F5344CB8AC3E}">
        <p14:creationId xmlns:p14="http://schemas.microsoft.com/office/powerpoint/2010/main" val="20163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F1AD42A-A833-4656-AF22-AE872AF24B1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92480" y="1125539"/>
            <a:ext cx="1031094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HOME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代表使用者的家目录。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cd ~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去到使用者的家目录 或者利用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就可以直接回到使用者家目录了。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PS1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的主提示符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目前这个环境使用的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是哪个程序？ 如果是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bash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的话，预设是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/bin/bash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：用户当前工作目录的路径。它指出用户目前在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文件系统中处在什么位置。它是由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自动设置的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HISTSIZE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这个与“历史命令”有关，曾经下达过的指令可以被系统记录下来，而记录的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数目”则是由这个值来设定的。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当我们使用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mail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这个指令在收信时，系统会去读取的邮件信箱文件 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mailbox)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就是执行文件搜寻的路径，目录与目录中间以冒号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(:)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分隔， 由于文件的搜寻是依序由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的变量内的目录来查询，所以，目录的顺序也是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重要。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LANG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语系文件，很多数据都会用到他，当出现编码错误的时候往往需要设置它，中文编码是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zh_CN.UTF8</a:t>
            </a:r>
          </a:p>
        </p:txBody>
      </p:sp>
    </p:spTree>
    <p:extLst>
      <p:ext uri="{BB962C8B-B14F-4D97-AF65-F5344CB8AC3E}">
        <p14:creationId xmlns:p14="http://schemas.microsoft.com/office/powerpoint/2010/main" val="27164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D45F5C6-6A55-4DE5-BCE3-7943CB839CE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1524001" y="981076"/>
            <a:ext cx="10101942" cy="58769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举例：配置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环境变量可使任何目录都能执行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）需要配置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环境变量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JAVA_HOME(JDK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存放的路径）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CLASSPATH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（字节码的位置，让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知道要运行的类的字节码放在哪）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PATH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等命令的存放的位置）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下配置它们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打开终端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vi 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在配置文件中追加内容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JAVA_HOME=JDK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存放位置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CLASSPATH=.(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当前目录）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PATH=$JAVA_HOME/BIN:$PATH(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不覆盖原来的内容，追加）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export JAVA_HOME CLASSPATH PATH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保存，让配置起作用（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source 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或者注销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6280"/>
            <a:r>
              <a:rPr lang="en-US" altLang="zh-CN" dirty="0" smtClean="0"/>
              <a:t>shell</a:t>
            </a:r>
            <a:r>
              <a:rPr lang="zh-CN" altLang="en-US" dirty="0"/>
              <a:t>脚本能提高用户操作和管理员进行系统管理的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716280"/>
            <a:r>
              <a:rPr lang="zh-CN" altLang="en-US" dirty="0" smtClean="0"/>
              <a:t>一般</a:t>
            </a:r>
            <a:r>
              <a:rPr lang="zh-CN" altLang="en-US" dirty="0"/>
              <a:t>步骤</a:t>
            </a:r>
          </a:p>
          <a:p>
            <a:pPr marL="1036320" lvl="1"/>
            <a:r>
              <a:rPr lang="zh-CN" altLang="en-US" dirty="0"/>
              <a:t>编辑器编写脚本程序</a:t>
            </a:r>
          </a:p>
          <a:p>
            <a:pPr marL="1036320" lvl="1"/>
            <a:r>
              <a:rPr lang="en-US" altLang="zh-CN" dirty="0"/>
              <a:t>shell</a:t>
            </a:r>
            <a:r>
              <a:rPr lang="zh-CN" altLang="en-US" dirty="0"/>
              <a:t>做解释程序，非交互地执行脚本，两种执行方式：</a:t>
            </a:r>
          </a:p>
          <a:p>
            <a:pPr marL="1371600" lvl="2"/>
            <a:r>
              <a:rPr lang="zh-CN" altLang="en-US" sz="2000" dirty="0"/>
              <a:t>用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命令执行脚本文件</a:t>
            </a:r>
          </a:p>
          <a:p>
            <a:pPr marL="1371600" lvl="2"/>
            <a:r>
              <a:rPr lang="zh-CN" altLang="en-US" sz="2000" dirty="0"/>
              <a:t>给脚本文件添加执行权限，用</a:t>
            </a:r>
            <a:r>
              <a:rPr lang="en-US" altLang="zh-CN" sz="2000" dirty="0"/>
              <a:t>./</a:t>
            </a:r>
            <a:r>
              <a:rPr lang="zh-CN" altLang="en-US" sz="2000" dirty="0"/>
              <a:t>命令执行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F739546-85DB-4F08-8963-D0F490E5265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44462" y="6472289"/>
            <a:ext cx="523875" cy="274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374FE5D-590A-4849-ADB1-9EB1FC5FBE7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524001" y="547739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/>
          </p:cNvSpPr>
          <p:nvPr>
            <p:ph type="body" idx="1"/>
          </p:nvPr>
        </p:nvSpPr>
        <p:spPr>
          <a:xfrm>
            <a:off x="1524001" y="1412928"/>
            <a:ext cx="8435975" cy="5487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让环境变量的修改在退出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再次登录时仍有效，需要在相关配置文件中修改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的初始化文件有：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/etc/profile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~/.bash_profile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~/.bash_login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~/.bashrc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/etc/bashrc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151313" y="3429053"/>
            <a:ext cx="16573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/etc/profile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4872038" y="386085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935414" y="4364089"/>
            <a:ext cx="21605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~/.bash_profile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4872038" y="4753027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008439" y="5229278"/>
            <a:ext cx="20161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~/.bashrc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4943475" y="566107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4008438" y="6092877"/>
            <a:ext cx="208756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/etc/bashrc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5951538" y="4795890"/>
            <a:ext cx="4318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6167439" y="5732515"/>
            <a:ext cx="19446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~/.bash_login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6096000" y="4653014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6959600" y="4795890"/>
            <a:ext cx="172878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~/.profile</a:t>
            </a:r>
          </a:p>
        </p:txBody>
      </p:sp>
    </p:spTree>
    <p:extLst>
      <p:ext uri="{BB962C8B-B14F-4D97-AF65-F5344CB8AC3E}">
        <p14:creationId xmlns:p14="http://schemas.microsoft.com/office/powerpoint/2010/main" val="38695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4B77CB0-194C-405B-870B-82A2F9BBBB9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463041" y="486773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1149531" y="1547132"/>
            <a:ext cx="9135291" cy="5543550"/>
          </a:xfrm>
        </p:spPr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/profile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存放一些全局（共有）变量，不管哪个用户，登录时都会读取该文件。通常设置一些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PATH,USER,HOSTNAME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HISTSIZE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每个用户都可使用该文件输入专用于自己使用的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当用户登录时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该文件仅仅执行一次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默认情况下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他设置一些环境变量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执行用户的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该文件包含专用于你的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当登录时以及每次打开新的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该该文件被读取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为每一个运行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的用户执行此文件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被打开时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该文件被读取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451A872-FC54-480E-8C9B-07CA960D2AD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1524001" y="1539557"/>
            <a:ext cx="7751763" cy="51292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上述配置文件的作用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）登录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先启动系统配置文件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profile.d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目录的配置文件中搜集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的设置，为系统的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每个用户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设置环境信息。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）用户配置文件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，每个用户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专用于自己使用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仅用户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登录时执行一次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默认情况下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此文件通过脚本执行同目录下用户的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文件包含专用于用户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登录及每次打开新的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时都会执行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。里面又会调用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FA23A10-FE7C-465B-A750-589ED3C490A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1175658" y="521607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设置用户自己的环境变量</a:t>
            </a:r>
          </a:p>
        </p:txBody>
      </p:sp>
      <p:sp>
        <p:nvSpPr>
          <p:cNvPr id="380931" name="Rectangle 3"/>
          <p:cNvSpPr>
            <a:spLocks noGrp="1"/>
          </p:cNvSpPr>
          <p:nvPr>
            <p:ph type="body" idx="1"/>
          </p:nvPr>
        </p:nvSpPr>
        <p:spPr>
          <a:xfrm>
            <a:off x="809897" y="1448593"/>
            <a:ext cx="11086011" cy="5129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/home/user/.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中定义下句，会怎样？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alias la=‘ls –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a|grep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“\.*”’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下次再登陆，其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会自动建立一个别名命令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，功能为查看当前目录下名字以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开头的文件。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中，需重新登录才能有效。除非运行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source 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使其立即有效。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中，则打开新的终端中就有效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区别：</a:t>
            </a:r>
            <a:r>
              <a:rPr lang="en-US" altLang="zh-CN" sz="2400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只在会话开始的时候读取一次，而</a:t>
            </a:r>
            <a:r>
              <a:rPr lang="en-US" altLang="zh-CN" sz="2400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则每次打开终端时都会读取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按照传统，定义的变量如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中，而像别名函数等放在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中，但是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读取内容，也可全放入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441531" y="6394450"/>
            <a:ext cx="540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</a:rPr>
              <a:t>习惯用各自的配置文件，编辑不需要</a:t>
            </a:r>
            <a:r>
              <a:rPr lang="en-US" altLang="zh-CN" dirty="0">
                <a:solidFill>
                  <a:schemeClr val="accent1"/>
                </a:solidFill>
              </a:rPr>
              <a:t>root</a:t>
            </a:r>
            <a:r>
              <a:rPr lang="zh-CN" altLang="en-US" dirty="0">
                <a:solidFill>
                  <a:schemeClr val="accent1"/>
                </a:solidFill>
              </a:rPr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14066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723DAD-C8ED-4C46-972C-4FB1EB3CB05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1079863" y="1416504"/>
            <a:ext cx="10450286" cy="5616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、内部变量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内部变量是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所提供的一种特殊类型的变量，这类变量在程序中用来作出判断。在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程序内这类变量的值是不能修改的。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部分内部变量是：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$# 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传送给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程序的位置参数的数量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$?——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最后命令的完成码或者在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程序内部执行的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程序（返回值）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$0——shell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程序的名称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$*——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程序时所传送的全部参数的单字符串，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1”“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2”…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形式保存的参数</a:t>
            </a:r>
          </a:p>
        </p:txBody>
      </p:sp>
    </p:spTree>
    <p:extLst>
      <p:ext uri="{BB962C8B-B14F-4D97-AF65-F5344CB8AC3E}">
        <p14:creationId xmlns:p14="http://schemas.microsoft.com/office/powerpoint/2010/main" val="24392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E0C3915-02B2-42F3-989E-5B49E048CC9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1524001" y="1728787"/>
            <a:ext cx="9490709" cy="51292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$@	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1”“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2”…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形式保存的参数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$n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个参数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$$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本程序的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$!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上一个命令的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41296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6BC6513-A26E-4CAC-9646-5C179D6E97B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预定义变量的脚本举例</a:t>
            </a:r>
          </a:p>
        </p:txBody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1524001" y="981076"/>
            <a:ext cx="7751763" cy="5129213"/>
          </a:xfrm>
        </p:spPr>
        <p:txBody>
          <a:bodyPr/>
          <a:lstStyle/>
          <a:p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557339"/>
            <a:ext cx="8280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F0559B4-6CBB-4B36-B05E-0DB1E684E37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1375955" y="1494881"/>
            <a:ext cx="8540750" cy="702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位置参数</a:t>
            </a:r>
            <a:b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位置参数及引用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可以编写一个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脚本，当从命令行或者从其他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脚本中调用它的时候，这个脚本接收若干参数。这些选项是通过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作为位置参数（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positional parameter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）提供给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程序的。在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脚本中应有变量，接收实参，这类变量的名称很特别，分别是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，这类变量称为位置变量。位置参数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存放在位置变量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中，位置参数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存放位置变量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，在程序中可以使用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来访问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0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F66F243-4696-46AD-99EA-AA7238E4E12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1524001" y="1749200"/>
            <a:ext cx="854075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命令为位置参数赋值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程序中可以利用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命令为位置参数赋值或重新赋值。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  [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说明：该命令后面无参数时，将显示系统中的系统变量的值；如果有参数将分别给位置参数赋值。</a:t>
            </a:r>
          </a:p>
        </p:txBody>
      </p:sp>
    </p:spTree>
    <p:extLst>
      <p:ext uri="{BB962C8B-B14F-4D97-AF65-F5344CB8AC3E}">
        <p14:creationId xmlns:p14="http://schemas.microsoft.com/office/powerpoint/2010/main" val="29226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B93F297-F241-459C-AA71-2DE457CF5C6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xfrm>
            <a:off x="1306286" y="439739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四、变量表达式</a:t>
            </a:r>
          </a:p>
        </p:txBody>
      </p:sp>
      <p:sp>
        <p:nvSpPr>
          <p:cNvPr id="382979" name="Rectangle 3"/>
          <p:cNvSpPr>
            <a:spLocks noGrp="1"/>
          </p:cNvSpPr>
          <p:nvPr>
            <p:ph type="body" idx="1"/>
          </p:nvPr>
        </p:nvSpPr>
        <p:spPr>
          <a:xfrm>
            <a:off x="1132115" y="1444626"/>
            <a:ext cx="10162902" cy="4949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、条件判断命令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test n1 -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（或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 表达式）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真返回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，假返回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）整数，比较运算符见右表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 1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–lt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1&lt;4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echo $?	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#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结果为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·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语句的等价形式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[ 1 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 4 ]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可用中括号代替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，把表达式括起来实现判断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注意表达式与中括号间有空格。</a:t>
            </a:r>
            <a:endParaRPr lang="en-US" altLang="zh-CN" sz="1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7946934" y="2220913"/>
            <a:ext cx="2736850" cy="1930400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-lt	</a:t>
            </a:r>
            <a:r>
              <a:rPr lang="zh-CN" altLang="en-US" sz="2000" dirty="0">
                <a:solidFill>
                  <a:schemeClr val="accent2"/>
                </a:solidFill>
              </a:rPr>
              <a:t>小于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-le	</a:t>
            </a:r>
            <a:r>
              <a:rPr lang="zh-CN" altLang="en-US" sz="2000" dirty="0">
                <a:solidFill>
                  <a:schemeClr val="accent2"/>
                </a:solidFill>
              </a:rPr>
              <a:t>小于等于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gt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大于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ge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大于等于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eq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-ne	</a:t>
            </a:r>
            <a:r>
              <a:rPr lang="zh-CN" altLang="en-US" sz="2000" dirty="0">
                <a:solidFill>
                  <a:schemeClr val="accent2"/>
                </a:solidFill>
              </a:rPr>
              <a:t>不等于</a:t>
            </a:r>
          </a:p>
        </p:txBody>
      </p:sp>
    </p:spTree>
    <p:extLst>
      <p:ext uri="{BB962C8B-B14F-4D97-AF65-F5344CB8AC3E}">
        <p14:creationId xmlns:p14="http://schemas.microsoft.com/office/powerpoint/2010/main" val="35507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HELLO WORLD!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 hello.sh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进入插入模式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“hello world!”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wq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保存退出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hello.sh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chmod 755 hello.sh</a:t>
            </a:r>
          </a:p>
          <a:p>
            <a:pPr marL="533400" indent="-53340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./hello.sh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DEDD945-8D8D-48CB-B68B-38651B82712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</a:t>
            </a:fld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9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FF7EDAA-A825-4268-9860-887BB163107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8035" name="Rectangle 3"/>
          <p:cNvSpPr>
            <a:spLocks noGrp="1"/>
          </p:cNvSpPr>
          <p:nvPr>
            <p:ph type="body" idx="1"/>
          </p:nvPr>
        </p:nvSpPr>
        <p:spPr>
          <a:xfrm>
            <a:off x="1443900" y="1860642"/>
            <a:ext cx="7751763" cy="5129213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Eg1: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若输入的参数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是正数，显示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 number is positive</a:t>
            </a: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30" y="3011760"/>
            <a:ext cx="5998665" cy="282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CDEFD8E-ADFA-4844-BAEA-5A3BF829B04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1314995" y="1688103"/>
            <a:ext cx="8459788" cy="5543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文件测试</a:t>
            </a:r>
          </a:p>
        </p:txBody>
      </p:sp>
      <p:sp>
        <p:nvSpPr>
          <p:cNvPr id="429060" name="Rectangle 4"/>
          <p:cNvSpPr>
            <a:spLocks/>
          </p:cNvSpPr>
          <p:nvPr/>
        </p:nvSpPr>
        <p:spPr bwMode="auto">
          <a:xfrm>
            <a:off x="1314995" y="2332401"/>
            <a:ext cx="3851275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-f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存在且是普通文件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-d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存在且是目录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-s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存在且字节数大于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-r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存在且可读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-w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存在且可写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-x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存在且可执行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test -d 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mydoc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mydoc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是否是目录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5448300" y="1125538"/>
            <a:ext cx="446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950122" y="1620601"/>
            <a:ext cx="439261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eg2:</a:t>
            </a:r>
            <a:r>
              <a:rPr lang="zh-CN" altLang="en-US" dirty="0"/>
              <a:t>检测从命令行输入的文件是否存在</a:t>
            </a:r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pic>
        <p:nvPicPr>
          <p:cNvPr id="522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17" y="2461569"/>
            <a:ext cx="4010479" cy="409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4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1821F60-F34D-4A8F-B4C8-0DA70A16B03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25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05" name="Rectangle 5"/>
          <p:cNvSpPr>
            <a:spLocks noGrp="1"/>
          </p:cNvSpPr>
          <p:nvPr>
            <p:ph type="body" sz="half" idx="2"/>
          </p:nvPr>
        </p:nvSpPr>
        <p:spPr>
          <a:xfrm>
            <a:off x="1835786" y="1639343"/>
            <a:ext cx="7993063" cy="5129212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、字符串测试</a:t>
            </a:r>
          </a:p>
          <a:p>
            <a:pPr marL="457200" indent="-457200">
              <a:buNone/>
            </a:pPr>
            <a:r>
              <a:rPr lang="en-US" altLang="zh-CN" dirty="0" smtClean="0"/>
              <a:t>test s 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非空</a:t>
            </a:r>
          </a:p>
          <a:p>
            <a:pPr marL="457200" indent="-457200">
              <a:buNone/>
            </a:pPr>
            <a:r>
              <a:rPr lang="en-US" altLang="zh-CN" dirty="0" smtClean="0"/>
              <a:t>test s1=s2	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s2</a:t>
            </a:r>
          </a:p>
          <a:p>
            <a:pPr marL="457200" indent="-457200">
              <a:buNone/>
            </a:pPr>
            <a:r>
              <a:rPr lang="en-US" altLang="zh-CN" dirty="0" smtClean="0"/>
              <a:t>test s1!=s2	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s2 </a:t>
            </a:r>
          </a:p>
          <a:p>
            <a:pPr marL="457200" indent="-457200">
              <a:buNone/>
            </a:pPr>
            <a:r>
              <a:rPr lang="en-US" altLang="zh-CN" dirty="0" smtClean="0"/>
              <a:t>test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-z  s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即为空串</a:t>
            </a:r>
          </a:p>
          <a:p>
            <a:pPr marL="457200" indent="-457200"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 -n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、其他参数</a:t>
            </a:r>
          </a:p>
          <a:p>
            <a:pPr marL="838200" lvl="1" indent="-381000">
              <a:buNone/>
            </a:pPr>
            <a:r>
              <a:rPr lang="en-US" altLang="zh-CN" sz="2400" dirty="0"/>
              <a:t>-a	</a:t>
            </a:r>
            <a:r>
              <a:rPr lang="zh-CN" altLang="en-US" sz="2400" dirty="0"/>
              <a:t>逻辑与</a:t>
            </a:r>
          </a:p>
          <a:p>
            <a:pPr marL="838200" lvl="1" indent="-381000">
              <a:buNone/>
            </a:pPr>
            <a:r>
              <a:rPr lang="en-US" altLang="zh-CN" sz="2400" dirty="0"/>
              <a:t>-o	</a:t>
            </a:r>
            <a:r>
              <a:rPr lang="zh-CN" altLang="en-US" sz="2400" dirty="0"/>
              <a:t>逻辑或</a:t>
            </a:r>
          </a:p>
          <a:p>
            <a:pPr marL="838200" lvl="1" indent="-381000">
              <a:buNone/>
            </a:pPr>
            <a:r>
              <a:rPr lang="zh-CN" altLang="en-US" sz="2400" dirty="0"/>
              <a:t>！	逻辑非</a:t>
            </a:r>
          </a:p>
          <a:p>
            <a:pPr marL="457200" indent="-457200">
              <a:spcBef>
                <a:spcPct val="0"/>
              </a:spcBef>
              <a:buClrTx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2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4DBD45C-9F16-4B60-AB60-C74F25B2D29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1410790" y="547733"/>
            <a:ext cx="7096125" cy="654050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、控制流程</a:t>
            </a:r>
          </a:p>
        </p:txBody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1524001" y="1728787"/>
            <a:ext cx="7740650" cy="5129213"/>
          </a:xfrm>
        </p:spPr>
        <p:txBody>
          <a:bodyPr/>
          <a:lstStyle/>
          <a:p>
            <a:pPr marL="533400" indent="-5334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运算符和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语言基本类似，也有分支、循环流程控制。</a:t>
            </a:r>
          </a:p>
          <a:p>
            <a:pPr marL="533400" indent="-5334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简单举例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后面例子涉及的命令</a:t>
            </a:r>
          </a:p>
          <a:p>
            <a:pPr marL="914400" lvl="1" indent="-45720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命令：产生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的数字序列</a:t>
            </a:r>
          </a:p>
          <a:p>
            <a:pPr marL="914400" lvl="1" indent="-4572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比如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1 4</a:t>
            </a:r>
          </a:p>
          <a:p>
            <a:pPr marL="914400" lvl="1" indent="-4572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命令：对表达式求值</a:t>
            </a:r>
          </a:p>
          <a:p>
            <a:pPr marL="914400" lvl="1" indent="-4572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直接求值命令：对被括起来的表达式求值</a:t>
            </a:r>
          </a:p>
          <a:p>
            <a:pPr marL="914400" lvl="1" indent="-457200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4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FD43998-8269-4CF7-9801-E8C6349B730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1670323" y="1679531"/>
            <a:ext cx="8926557" cy="54181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表达式求值：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1 + 3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2 –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1 \* 3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使用*要加转义符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echo `expr 1 + 3`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注意：表达式中，数字和</a:t>
            </a:r>
            <a:r>
              <a:rPr lang="zh-CN" altLang="en-US" sz="24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运算符之间要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有空格，出现在语句中要加反引号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134412F-A6C3-492C-BA35-0FD865E3C82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32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）分支结构</a:t>
            </a:r>
          </a:p>
        </p:txBody>
      </p:sp>
      <p:sp>
        <p:nvSpPr>
          <p:cNvPr id="56324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25511"/>
            <a:ext cx="4628606" cy="5129213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分支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chemeClr val="accent2"/>
                </a:solidFill>
              </a:rPr>
              <a:t>[ $# -</a:t>
            </a:r>
            <a:r>
              <a:rPr lang="en-US" altLang="zh-CN" dirty="0" err="1">
                <a:solidFill>
                  <a:schemeClr val="accent2"/>
                </a:solidFill>
              </a:rPr>
              <a:t>eq</a:t>
            </a:r>
            <a:r>
              <a:rPr lang="en-US" altLang="zh-CN" dirty="0">
                <a:solidFill>
                  <a:schemeClr val="accent2"/>
                </a:solidFill>
              </a:rPr>
              <a:t> 0 </a:t>
            </a:r>
            <a:r>
              <a:rPr lang="en-US" altLang="zh-CN" dirty="0" smtClean="0">
                <a:solidFill>
                  <a:schemeClr val="accent2"/>
                </a:solidFill>
              </a:rPr>
              <a:t>] then 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echo “</a:t>
            </a:r>
            <a:r>
              <a:rPr lang="zh-CN" altLang="en-US" dirty="0"/>
              <a:t>输入了</a:t>
            </a:r>
            <a:r>
              <a:rPr lang="en-US" altLang="zh-CN" dirty="0"/>
              <a:t>0</a:t>
            </a:r>
            <a:r>
              <a:rPr lang="zh-CN" altLang="en-US" dirty="0"/>
              <a:t>个参数”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[ $# 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err="1" smtClean="0">
                <a:solidFill>
                  <a:schemeClr val="accent2"/>
                </a:solidFill>
              </a:rPr>
              <a:t>gt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en-US" altLang="zh-CN" dirty="0" smtClean="0">
                <a:solidFill>
                  <a:schemeClr val="accent2"/>
                </a:solidFill>
              </a:rPr>
              <a:t>] then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echo </a:t>
            </a:r>
            <a:r>
              <a:rPr lang="en-US" altLang="zh-CN" dirty="0"/>
              <a:t>“</a:t>
            </a:r>
            <a:r>
              <a:rPr lang="zh-CN" altLang="en-US" dirty="0"/>
              <a:t>输入了多个参数”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else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echo </a:t>
            </a:r>
            <a:r>
              <a:rPr lang="en-US" altLang="zh-CN" dirty="0"/>
              <a:t>“</a:t>
            </a:r>
            <a:r>
              <a:rPr lang="zh-CN" altLang="en-US" dirty="0"/>
              <a:t>输入了</a:t>
            </a:r>
            <a:r>
              <a:rPr lang="en-US" altLang="zh-CN" dirty="0"/>
              <a:t>1</a:t>
            </a:r>
            <a:r>
              <a:rPr lang="zh-CN" altLang="en-US" dirty="0"/>
              <a:t>个参数”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fi</a:t>
            </a:r>
          </a:p>
          <a:p>
            <a:endParaRPr lang="en-US" altLang="zh-CN" dirty="0"/>
          </a:p>
        </p:txBody>
      </p:sp>
      <p:sp>
        <p:nvSpPr>
          <p:cNvPr id="356357" name="Rectangle 5"/>
          <p:cNvSpPr>
            <a:spLocks noGrp="1"/>
          </p:cNvSpPr>
          <p:nvPr>
            <p:ph type="body" sz="half" idx="2"/>
          </p:nvPr>
        </p:nvSpPr>
        <p:spPr>
          <a:xfrm>
            <a:off x="5544095" y="1690961"/>
            <a:ext cx="5676899" cy="5129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dirty="0"/>
              <a:t>case</a:t>
            </a:r>
            <a:endParaRPr lang="zh-CN" altLang="en-US" sz="2800" dirty="0"/>
          </a:p>
          <a:p>
            <a:pPr>
              <a:spcBef>
                <a:spcPct val="0"/>
              </a:spcBef>
            </a:pPr>
            <a:endParaRPr lang="zh-CN" altLang="en-US" sz="2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case “$#”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0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</a:t>
            </a:r>
            <a:r>
              <a:rPr lang="en-US" altLang="zh-CN" dirty="0"/>
              <a:t>0</a:t>
            </a:r>
            <a:r>
              <a:rPr lang="zh-CN" altLang="en-US" dirty="0"/>
              <a:t>个参数</a:t>
            </a:r>
            <a:r>
              <a:rPr lang="en-US" altLang="zh-CN" dirty="0"/>
              <a:t>”	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1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</a:t>
            </a:r>
            <a:r>
              <a:rPr lang="en-US" altLang="zh-CN" dirty="0"/>
              <a:t>1</a:t>
            </a:r>
            <a:r>
              <a:rPr lang="zh-CN" altLang="en-US" dirty="0"/>
              <a:t>个参数”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*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输入了多个参数”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  <a:r>
              <a:rPr lang="en-US" altLang="zh-CN" dirty="0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esac</a:t>
            </a:r>
            <a:endParaRPr lang="en-US" altLang="zh-CN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每个分支条件后必须以两个分号结尾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48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183FF60-F865-4402-9473-97BF44B353A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）循环结构</a:t>
            </a:r>
          </a:p>
        </p:txBody>
      </p:sp>
      <p:sp>
        <p:nvSpPr>
          <p:cNvPr id="357379" name="Rectangle 3"/>
          <p:cNvSpPr>
            <a:spLocks noGrp="1"/>
          </p:cNvSpPr>
          <p:nvPr>
            <p:ph type="body" idx="1"/>
          </p:nvPr>
        </p:nvSpPr>
        <p:spPr>
          <a:xfrm>
            <a:off x="1196181" y="1539558"/>
            <a:ext cx="8592253" cy="43909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的倍数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for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in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1  9`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echo `expr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或写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$(expr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10)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600824" y="2492376"/>
            <a:ext cx="4920616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乘号前加转义符，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/>
              <a:t>与数字间要有空格。</a:t>
            </a:r>
          </a:p>
        </p:txBody>
      </p:sp>
    </p:spTree>
    <p:extLst>
      <p:ext uri="{BB962C8B-B14F-4D97-AF65-F5344CB8AC3E}">
        <p14:creationId xmlns:p14="http://schemas.microsoft.com/office/powerpoint/2010/main" val="26385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E72842A-0A41-4204-9DED-E4242325246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092950" cy="914400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type="body" idx="1"/>
          </p:nvPr>
        </p:nvSpPr>
        <p:spPr>
          <a:xfrm>
            <a:off x="1365524" y="1628458"/>
            <a:ext cx="7777163" cy="5040312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read 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变量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1 [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变量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2 …]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可以从键盘上读取多个变量的值，用户输入数据时，以空格或者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Tab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键作为分隔。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如果输入的数据个数不够，则从左到右对应赋值，没有输入的变量为空；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如果输入的数据个数超了，则从左到右对应赋值，最后一个变量被赋予剩余的所有数据。</a:t>
            </a:r>
          </a:p>
        </p:txBody>
      </p:sp>
    </p:spTree>
    <p:extLst>
      <p:ext uri="{BB962C8B-B14F-4D97-AF65-F5344CB8AC3E}">
        <p14:creationId xmlns:p14="http://schemas.microsoft.com/office/powerpoint/2010/main" val="31737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013E4FD-C4F7-4ED5-952A-DD81834B917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1384664" y="1608093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read a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for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in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$a $b`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echo `expr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done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输出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序列数各数的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倍数</a:t>
            </a:r>
          </a:p>
        </p:txBody>
      </p:sp>
    </p:spTree>
    <p:extLst>
      <p:ext uri="{BB962C8B-B14F-4D97-AF65-F5344CB8AC3E}">
        <p14:creationId xmlns:p14="http://schemas.microsoft.com/office/powerpoint/2010/main" val="34676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D7A3622-DF84-4362-8CC4-75DCEE11BAF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1428206" y="1634218"/>
            <a:ext cx="7751763" cy="512921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的和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sum=0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while [ $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–le 100 ]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sum=$[$sum+$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=$[$i+1]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echo $sum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600826" y="2636838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[ ]</a:t>
            </a:r>
            <a:r>
              <a:rPr lang="zh-CN" altLang="en-US"/>
              <a:t>：直接求值命令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911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5108F6-55BF-4716-897E-870CCD3842D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xfrm>
            <a:off x="1524001" y="2004178"/>
            <a:ext cx="8699862" cy="304165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的三种工作模式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的启动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的退出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的文本编辑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命令模式下的操作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行命令模式下的操作</a:t>
            </a:r>
          </a:p>
        </p:txBody>
      </p:sp>
    </p:spTree>
    <p:extLst>
      <p:ext uri="{BB962C8B-B14F-4D97-AF65-F5344CB8AC3E}">
        <p14:creationId xmlns:p14="http://schemas.microsoft.com/office/powerpoint/2010/main" val="29486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62B0CEA-035C-490D-BEE9-C543D65663A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 命令结果重定向</a:t>
            </a:r>
          </a:p>
        </p:txBody>
      </p:sp>
      <p:sp>
        <p:nvSpPr>
          <p:cNvPr id="372739" name="Rectangle 3"/>
          <p:cNvSpPr>
            <a:spLocks noGrp="1"/>
          </p:cNvSpPr>
          <p:nvPr>
            <p:ph type="body" idx="1"/>
          </p:nvPr>
        </p:nvSpPr>
        <p:spPr>
          <a:xfrm>
            <a:off x="555671" y="1539557"/>
            <a:ext cx="9032784" cy="5129213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		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标准输出</a:t>
            </a: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		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标准错误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输出重定向到文件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，终端上只能看到标准错误：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&gt;file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错误重定向到文件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，终端上只能看到标准输出：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2&gt;file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标准输出和标准错误都重定向到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，终端上看不到任何信息：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&gt;file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2&gt;&amp;1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846" y="2412568"/>
            <a:ext cx="4032421" cy="20810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62CC883-BC28-4D95-AA83-BD5335FBD3D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1071154" y="1323703"/>
            <a:ext cx="7164388" cy="91440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屏蔽命令任何输出的：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&gt;/dev/null  2&gt;&amp;1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1071154" y="2203269"/>
            <a:ext cx="10129791" cy="4654731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cp /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my.conf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&gt;/dev/null  2&gt;&amp;1</a:t>
            </a:r>
          </a:p>
          <a:p>
            <a:pPr marL="522288" lvl="1" indent="101600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/dev/null	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空设备</a:t>
            </a:r>
          </a:p>
          <a:p>
            <a:pPr marL="457200" indent="-4572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此句命令的结果是：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命令没有目标文件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应该输出错误。 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2&gt;&amp;1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表示错误重定向指向标准输出。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&gt;/dev/null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又使标准输出重定向到空，就是不要输出信息</a:t>
            </a:r>
          </a:p>
          <a:p>
            <a:pPr marL="522288" lvl="1" indent="1016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即：一个错误的命令执行，什么功能都不实现，且没有任何信息或错误提示输出。</a:t>
            </a:r>
          </a:p>
        </p:txBody>
      </p:sp>
    </p:spTree>
    <p:extLst>
      <p:ext uri="{BB962C8B-B14F-4D97-AF65-F5344CB8AC3E}">
        <p14:creationId xmlns:p14="http://schemas.microsoft.com/office/powerpoint/2010/main" val="9582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A3E268E-2CE1-4CCF-A0A4-FE454300B1A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1715" name="Rectangle 3"/>
          <p:cNvSpPr>
            <a:spLocks noGrp="1"/>
          </p:cNvSpPr>
          <p:nvPr>
            <p:ph type="body" idx="1"/>
          </p:nvPr>
        </p:nvSpPr>
        <p:spPr>
          <a:xfrm>
            <a:off x="609599" y="1402397"/>
            <a:ext cx="10755086" cy="51292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&gt;file 2&gt;file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&gt;file 2&gt;&amp;1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有什么区别？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）的写法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都直接送到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会出现两个同抢占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的管道，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会被打开两次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输出的信息会互相覆盖。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）的写法将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直接送向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的管道后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再被送往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,file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只被打开了一次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也只使用了一个管道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FD1,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它包括了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的内容。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效率上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前一条命令的效率要比后面一条的命令效率要低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所以在编写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脚本的时候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 file 2&gt;&amp;1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这样的写法。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9671050" y="5606415"/>
            <a:ext cx="2520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還可以：</a:t>
            </a:r>
          </a:p>
          <a:p>
            <a:r>
              <a:rPr lang="zh-CN" altLang="en-US" dirty="0"/>
              <a:t>命令 </a:t>
            </a:r>
            <a:r>
              <a:rPr lang="en-US" altLang="zh-CN" dirty="0"/>
              <a:t>2&gt;file &gt;&amp;2</a:t>
            </a:r>
          </a:p>
          <a:p>
            <a:r>
              <a:rPr lang="zh-CN" altLang="en-US" dirty="0"/>
              <a:t>命令 </a:t>
            </a:r>
            <a:r>
              <a:rPr lang="en-US" altLang="zh-CN" dirty="0"/>
              <a:t>&amp;&gt;/dev/null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29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606CD60-16C2-4393-95CE-A71F5D9280A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1349830" y="1601470"/>
            <a:ext cx="7096125" cy="654050"/>
          </a:xfrm>
        </p:spPr>
        <p:txBody>
          <a:bodyPr/>
          <a:lstStyle/>
          <a:p>
            <a:r>
              <a:rPr lang="zh-CN" altLang="en-US" sz="3600" i="1">
                <a:latin typeface="黑体" panose="02010609060101010101" pitchFamily="49" charset="-122"/>
                <a:ea typeface="黑体" panose="02010609060101010101" pitchFamily="49" charset="-122"/>
              </a:rPr>
              <a:t>* 有趣的</a:t>
            </a:r>
            <a:r>
              <a:rPr lang="en-US" altLang="zh-CN" sz="3600" i="1">
                <a:latin typeface="黑体" panose="02010609060101010101" pitchFamily="49" charset="-122"/>
                <a:ea typeface="黑体" panose="02010609060101010101" pitchFamily="49" charset="-122"/>
              </a:rPr>
              <a:t>IO Redirection</a:t>
            </a:r>
            <a:endParaRPr lang="zh-CN" altLang="en-US" sz="36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1454333" y="1790974"/>
            <a:ext cx="9248502" cy="5129213"/>
          </a:xfrm>
        </p:spPr>
        <p:txBody>
          <a:bodyPr/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 cat &lt; file &gt; file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文件內容会被洗掉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 cat  file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此处会没有内容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的管道先准备好才会从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stdin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读内容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&gt; file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会先清空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，然後才读进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 file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，但此时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已被清空，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因此再重定位读进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的为空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就成空了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5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4B41AC0-5C58-4D4D-94F6-6B4AF99E9B3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六 脚本实例</a:t>
            </a:r>
          </a:p>
        </p:txBody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1071155" y="1728787"/>
            <a:ext cx="10049690" cy="5129213"/>
          </a:xfrm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iffile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程序，它执行时判断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/bin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文件是否存在？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greet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的问候程序，它执行时能根据系统当前的时间向用户输出问候信息。设从半夜到中午为早晨，中午到下午六点为下午，下午六点到半夜为晚上。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ifuser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的程序，它执行时带用户名作为命令行参数，判断该用户是否已经在系统中登录，并给出相关信息。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menu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的程序，实现简单的弹出式菜单功能，用户能根据显示的菜单项从键盘选择执行对应的命令。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chname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的程序，将当前目录下所有的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文件更名为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.doc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chuser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的程序，执行中每隔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分钟检查指定的用户是否登录系统，用户名从命令行输入；如果指定的用户已经登录，则显示相关信息。 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5FC14E6-C8BD-47F8-A2C2-3E10553E360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1088573" y="1930310"/>
            <a:ext cx="9805850" cy="5129213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=/bin/date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if (test –f “$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”) then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echo “exist”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程序中经常需要判断所处理的文件是否存在。本程序采用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语句的简单格式测试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文件，如果存在，则显示相关信息，否则退出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语句。</a:t>
            </a:r>
          </a:p>
        </p:txBody>
      </p:sp>
      <p:sp>
        <p:nvSpPr>
          <p:cNvPr id="66564" name="Rectangle 4"/>
          <p:cNvSpPr>
            <a:spLocks noGrp="1"/>
          </p:cNvSpPr>
          <p:nvPr>
            <p:ph type="title"/>
          </p:nvPr>
        </p:nvSpPr>
        <p:spPr>
          <a:xfrm>
            <a:off x="940527" y="1375047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①判断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/bin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文件是否存在</a:t>
            </a:r>
          </a:p>
        </p:txBody>
      </p:sp>
    </p:spTree>
    <p:extLst>
      <p:ext uri="{BB962C8B-B14F-4D97-AF65-F5344CB8AC3E}">
        <p14:creationId xmlns:p14="http://schemas.microsoft.com/office/powerpoint/2010/main" val="14309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A2ACC85-4F9E-4262-92E4-AA5E00DD989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1036319" y="1930310"/>
            <a:ext cx="10946675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hour=`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date|cut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–c 10-11`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if test “$hour” –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0 –a “$hour” –le 11; 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morning!”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elif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test “$hour” –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12 –a “$hour” –le 17; 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afternoon!”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else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evening!”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第一个有效语句是将命令执行的结果赋给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hour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变量，所以用反向单引号。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cut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命令从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命令的输出中切割出“小时”信息；这里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-c 10-11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选项表示只切割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这个程序使用了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连用格式，也可以使用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完整格式的嵌套形式。</a:t>
            </a:r>
          </a:p>
        </p:txBody>
      </p:sp>
      <p:sp>
        <p:nvSpPr>
          <p:cNvPr id="67588" name="Rectangle 4"/>
          <p:cNvSpPr>
            <a:spLocks noGrp="1"/>
          </p:cNvSpPr>
          <p:nvPr>
            <p:ph type="title"/>
          </p:nvPr>
        </p:nvSpPr>
        <p:spPr>
          <a:xfrm>
            <a:off x="879566" y="1340213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②根据系统当前的时间向用户输出问候信息</a:t>
            </a:r>
          </a:p>
        </p:txBody>
      </p:sp>
    </p:spTree>
    <p:extLst>
      <p:ext uri="{BB962C8B-B14F-4D97-AF65-F5344CB8AC3E}">
        <p14:creationId xmlns:p14="http://schemas.microsoft.com/office/powerpoint/2010/main" val="391072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742664A-B5D9-4C57-8BAC-4C720DF25DF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937034" y="2036582"/>
            <a:ext cx="9539378" cy="5129212"/>
          </a:xfrm>
        </p:spPr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 test $# -ne 1 then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echo "Incorrect number of arguments"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echo "Usage: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ifuser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username"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user=$1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if who |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–q $user ; then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echo $1 "user is logged on."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exit 0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else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echo $1 "user is not logged on."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exit 1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fi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fi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2" name="Rectangle 4"/>
          <p:cNvSpPr>
            <a:spLocks noGrp="1"/>
          </p:cNvSpPr>
          <p:nvPr>
            <p:ph type="title"/>
          </p:nvPr>
        </p:nvSpPr>
        <p:spPr>
          <a:xfrm>
            <a:off x="853441" y="1382532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③判断用户是否已经在系统中登录</a:t>
            </a:r>
          </a:p>
        </p:txBody>
      </p:sp>
    </p:spTree>
    <p:extLst>
      <p:ext uri="{BB962C8B-B14F-4D97-AF65-F5344CB8AC3E}">
        <p14:creationId xmlns:p14="http://schemas.microsoft.com/office/powerpoint/2010/main" val="13006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2F6BCA3-8704-4EE6-9D45-D9FC7729C27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6" name="Rectangle 4"/>
          <p:cNvSpPr>
            <a:spLocks noGrp="1"/>
          </p:cNvSpPr>
          <p:nvPr>
            <p:ph type="body" idx="1"/>
          </p:nvPr>
        </p:nvSpPr>
        <p:spPr>
          <a:xfrm>
            <a:off x="1323704" y="2078356"/>
            <a:ext cx="9544593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）由于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who |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$user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不是表达式而是命令组合，所以不需要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语句测试；如果命令组合执行成功，即找到指定的用户名则返回码为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；否则为非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）在这个程序中使用了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字符串搜索命令和“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|”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管道命令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–q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选项来禁止显示搜索到的信息。 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）还使用了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命令，以终止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程序的执行。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 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表示程序终止后返回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值，而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表示程序终止后返回非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5695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C417EB1-56AD-4791-921E-72C3FA12539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>
          <a:xfrm>
            <a:off x="1515292" y="591275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④简单的菜单功能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1"/>
          </p:nvPr>
        </p:nvSpPr>
        <p:spPr>
          <a:xfrm>
            <a:off x="1297578" y="1625510"/>
            <a:ext cx="9196250" cy="5129213"/>
          </a:xfrm>
        </p:spPr>
        <p:txBody>
          <a:bodyPr/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clear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-----------------MENU------------------"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"		1.Find files modified in last 24 hours"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2.The free disk space"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3.Space consumed by this user"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4.Exit"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		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-n "		Select:"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read choice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case $choice in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1)find $HOME -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mtime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-1 -print;;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3)du -s $HOME;;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4)exit;;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*)echo "Invalid option"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esac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1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2E6130B-C184-4307-872D-63751A979B3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为什么学习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419" name="Rectangle 3"/>
          <p:cNvSpPr>
            <a:spLocks noGrp="1"/>
          </p:cNvSpPr>
          <p:nvPr>
            <p:ph type="body" idx="1"/>
          </p:nvPr>
        </p:nvSpPr>
        <p:spPr>
          <a:xfrm>
            <a:off x="1384517" y="1516310"/>
            <a:ext cx="9875002" cy="512921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系统配置文件、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脚本文件等都是文本文件，编辑它们都要使用文本编辑器。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系统中有多种文本编辑器，其中既有字符界面如的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EMACAS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等，也有图形界面的如“附件”菜单下的“文本编辑器（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gedit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）”等，用户可以根据自己的喜好选择使用。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的方法：</a:t>
            </a:r>
            <a:b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的命令太多且难以记忆，而实际上真正经常使用的命令并不是太多，只要掌握几个关键的并加以适当练习很快就上手使用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5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1C7E0C7-6EA4-407E-BB5A-0F59D487335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4" name="Rectangle 4"/>
          <p:cNvSpPr>
            <a:spLocks noGrp="1"/>
          </p:cNvSpPr>
          <p:nvPr>
            <p:ph type="body" idx="1"/>
          </p:nvPr>
        </p:nvSpPr>
        <p:spPr>
          <a:xfrm>
            <a:off x="1393373" y="1728787"/>
            <a:ext cx="9048204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）本程序菜单的第一项是显示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/home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目录下，最近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小时内所有修改过的文件。命令中的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参数是数字“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，表示一天（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小时）。第二项是检查磁盘空间。第三项是显示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/home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目录下文件的大小，命令中的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选项是为了仅显示总计。第四项是退出程序。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）为了使程序美观，用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–n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实现输入的选择数字不换行。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）输入的数字不在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1-4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范围内时，显示无效的选项信息。</a:t>
            </a:r>
          </a:p>
        </p:txBody>
      </p:sp>
    </p:spTree>
    <p:extLst>
      <p:ext uri="{BB962C8B-B14F-4D97-AF65-F5344CB8AC3E}">
        <p14:creationId xmlns:p14="http://schemas.microsoft.com/office/powerpoint/2010/main" val="28190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627A393-C67E-4C9D-9D4C-3DD18D00143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1306287" y="2383155"/>
            <a:ext cx="9483633" cy="5129213"/>
          </a:xfrm>
        </p:spPr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 file in *.txt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leftname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=`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basename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$file .txt`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mv $file $leftname.doc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系统中不支持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mv *.txt *.doc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这样的更名命令形式，如果需要将文件成批地更名最好编写一个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脚本文件。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语句的参数列表中使用了“*”通配符。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（在程序中用到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basename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命令，该命令从随后的文件名剥去指定的后缀。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title"/>
          </p:nvPr>
        </p:nvSpPr>
        <p:spPr>
          <a:xfrm>
            <a:off x="1306287" y="1549219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⑤将当前目录下所有的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.txt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文件更名</a:t>
            </a:r>
          </a:p>
        </p:txBody>
      </p:sp>
    </p:spTree>
    <p:extLst>
      <p:ext uri="{BB962C8B-B14F-4D97-AF65-F5344CB8AC3E}">
        <p14:creationId xmlns:p14="http://schemas.microsoft.com/office/powerpoint/2010/main" val="14152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21034E-DF4F-431E-9DF0-803FA131E16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1201784" y="1965145"/>
            <a:ext cx="9448799" cy="5129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–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if test $# -ne 1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“Usage: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chuser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username”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else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user=”$1”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until who |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“$user”&gt;/dev/null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do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	sleep 300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done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“$user has logged on!”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）如果没有从命令行输入用户名，则测试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$# -ne 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为“真”，显示用法提示信息。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）程序中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until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语句的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expression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（循环条件）是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who|grep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“$user”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命令执行的返回码，如果没有找到指定的用户名，返回码为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（为“假”），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则用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命令暂停执行程序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分钟；找到后返回码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（为“真”），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则终止循环并显示该用户已经登录的信息。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）采用重定向到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/dev/null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空文件的目的是不显示查找到的用户其他信息。</a:t>
            </a:r>
          </a:p>
        </p:txBody>
      </p:sp>
      <p:sp>
        <p:nvSpPr>
          <p:cNvPr id="73732" name="Rectangle 4"/>
          <p:cNvSpPr>
            <a:spLocks noGrp="1"/>
          </p:cNvSpPr>
          <p:nvPr>
            <p:ph type="title"/>
          </p:nvPr>
        </p:nvSpPr>
        <p:spPr>
          <a:xfrm>
            <a:off x="1201784" y="1311095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⑥每隔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分钟检查指定的用户是否登录系统</a:t>
            </a:r>
          </a:p>
        </p:txBody>
      </p:sp>
    </p:spTree>
    <p:extLst>
      <p:ext uri="{BB962C8B-B14F-4D97-AF65-F5344CB8AC3E}">
        <p14:creationId xmlns:p14="http://schemas.microsoft.com/office/powerpoint/2010/main" val="9237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3F38404-7C85-401B-AB80-6314BDB005C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1489167" y="330018"/>
            <a:ext cx="7096125" cy="65405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上机习题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1280161" y="1539557"/>
            <a:ext cx="10489052" cy="5129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脚本程序，它能根据输入的命令行参数采取不同的动作：如果是目录，则列出该目录中的文件；如果是可执行的文件，则用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执行之；如果是可读的文件，则分屏显示其内容。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一个弹出式菜单的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程序并实现其简单的菜单功能：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************************************************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    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MENU        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1.copy              2.rename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3.remove	    4.find     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                 5.exit            *                  ************************************************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即用户按下数字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，则提示用户输入源和目的文件名后执行复制；输入数字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，则提示用户输入要更名的文件或目录名后执行更名操作；输入数字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分别执行删除和查找操作；输入数字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，则退出该菜单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程序的执行。</a:t>
            </a:r>
          </a:p>
        </p:txBody>
      </p:sp>
    </p:spTree>
    <p:extLst>
      <p:ext uri="{BB962C8B-B14F-4D97-AF65-F5344CB8AC3E}">
        <p14:creationId xmlns:p14="http://schemas.microsoft.com/office/powerpoint/2010/main" val="20644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运维脚本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</a:t>
            </a:r>
            <a:r>
              <a:rPr lang="zh-CN" altLang="en-US" dirty="0"/>
              <a:t>定期清理；</a:t>
            </a:r>
          </a:p>
          <a:p>
            <a:pPr lvl="1"/>
            <a:r>
              <a:rPr lang="zh-CN" altLang="en-US" dirty="0"/>
              <a:t>数据文件定期备份；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，磁盘，内存的信息监控脚本</a:t>
            </a:r>
          </a:p>
          <a:p>
            <a:r>
              <a:rPr lang="zh-CN" altLang="en-US" dirty="0"/>
              <a:t>项目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）概要设计 </a:t>
            </a:r>
            <a:r>
              <a:rPr lang="en-US" altLang="zh-CN" dirty="0"/>
              <a:t>(</a:t>
            </a:r>
            <a:r>
              <a:rPr lang="zh-CN" altLang="en-US" dirty="0"/>
              <a:t>要求给出系统</a:t>
            </a:r>
            <a:r>
              <a:rPr lang="zh-CN" altLang="en-US" dirty="0" smtClean="0"/>
              <a:t>的主要</a:t>
            </a:r>
            <a:r>
              <a:rPr lang="zh-CN" altLang="en-US" dirty="0"/>
              <a:t>模块，每个模块的基本功能与接口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；确定第一次</a:t>
            </a:r>
            <a:r>
              <a:rPr lang="zh-CN" altLang="en-US" dirty="0"/>
              <a:t>迭代需要实现的核心功能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思考日常运</a:t>
            </a:r>
            <a:r>
              <a:rPr lang="zh-CN" altLang="en-US" dirty="0" smtClean="0"/>
              <a:t>维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7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9050594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语法错误检查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–n ./test.sh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不执行代码，只是检查脚本是否存在语法错误。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逐条跟踪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–x ./test.sh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把每条执行的命令显示出来，行首显示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表示执行的语句，变量都会替换为实际的数值，方便分析实际执行的命令式什么</a:t>
            </a:r>
            <a:endParaRPr lang="zh-CN" altLang="en-US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5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9670026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增强版逐条跟踪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时给的信息比较少，难定位实际对应到脚本的哪一行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内置变量：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LINENO:shell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脚本当前行号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$FUNCNAME: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执行的函数名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$PS4:$PS4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的值将被显示在“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-x”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选项输出的每一条命令的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前面，缺省是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export PS4='+{$LINENO:${FUNCNAME[0]}} ',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然后再使用“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-x”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选项来执行脚本，就能在每一条实际执行的命令前面显示其行号以及所属的函数名。 </a:t>
            </a:r>
          </a:p>
        </p:txBody>
      </p:sp>
    </p:spTree>
    <p:extLst>
      <p:ext uri="{BB962C8B-B14F-4D97-AF65-F5344CB8AC3E}">
        <p14:creationId xmlns:p14="http://schemas.microsoft.com/office/powerpoint/2010/main" val="220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Trap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捕获各种异常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基本的语法是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trap 'command' signal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是要捕获的信号，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是捕获到指定的信号之后，所要执行的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351584" y="4221088"/>
          <a:ext cx="640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产生时机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从一个函数中退出或整个脚本执行完毕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脚本中每一条命令执行之前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当一条命令返回非零状态时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代表命令执行不成功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81158" y="1412722"/>
            <a:ext cx="9158748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Bashdb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bash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GDB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运行：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bashdb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-L ~/bin/bashdb-3.00-0.05 --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命令：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列出当前行以下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列出当前行前面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/pat/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pat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算术表达式 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下一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条语句                  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 n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步执行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设置断点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 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一直执行到行号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处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5525BAB-8790-4593-B893-8DB505869C5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237282" y="492825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为什么学习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966063" y="1539557"/>
            <a:ext cx="10215744" cy="5129213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就使用的方便性而言，有比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更好的编辑器，还要图形化的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edit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，为什么还要用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历史久远，功能强大，在有些情况下系统中能够找到的编辑器只有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用户一旦熟悉后，使用非常方便；系统管理员使用正则表达式可以极大地提高工作效率，而学习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也是掌握正则表达式的有效途径。</a:t>
            </a: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的版本不同，其命令格式、功能和用法会有一些差别。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Shell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中执行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命令，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RedHat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系统实际上是执行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vim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，它是传统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的增强版本</a:t>
            </a:r>
          </a:p>
        </p:txBody>
      </p:sp>
    </p:spTree>
    <p:extLst>
      <p:ext uri="{BB962C8B-B14F-4D97-AF65-F5344CB8AC3E}">
        <p14:creationId xmlns:p14="http://schemas.microsoft.com/office/powerpoint/2010/main" val="33714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B470B69-A76C-44A7-A504-CF4367F2CAC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1227910" y="50419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的三种工作模式</a:t>
            </a:r>
          </a:p>
        </p:txBody>
      </p:sp>
      <p:sp>
        <p:nvSpPr>
          <p:cNvPr id="319491" name="Rectangle 3"/>
          <p:cNvSpPr>
            <a:spLocks noGrp="1"/>
          </p:cNvSpPr>
          <p:nvPr>
            <p:ph type="body" idx="1"/>
          </p:nvPr>
        </p:nvSpPr>
        <p:spPr>
          <a:xfrm>
            <a:off x="940526" y="1670050"/>
            <a:ext cx="10373237" cy="4724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命令模式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默认进入命令模式。此时界面不能编辑，只能接受命令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键入的命令看不到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文件的保存，退出，文本的删除、复制、搜索等操作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输入模式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编辑模式 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命令模式下用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sert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),a(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ppend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o,s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等均可进入该模式。按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返回命令模式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行编辑模式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实际上也是命令模式的一种，在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命令模式下输入冒号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进入一个命令行，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可显示地输入命令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1876</TotalTime>
  <Words>4604</Words>
  <Application>Microsoft Office PowerPoint</Application>
  <PresentationFormat>宽屏</PresentationFormat>
  <Paragraphs>689</Paragraphs>
  <Slides>78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Arial Unicode MS</vt:lpstr>
      <vt:lpstr>Gulim</vt:lpstr>
      <vt:lpstr>Microsoft YaHei UI</vt:lpstr>
      <vt:lpstr>方正楷体简体</vt:lpstr>
      <vt:lpstr>黑体</vt:lpstr>
      <vt:lpstr>华文细黑</vt:lpstr>
      <vt:lpstr>楷体_GB2312</vt:lpstr>
      <vt:lpstr>宋体</vt:lpstr>
      <vt:lpstr>微软雅黑</vt:lpstr>
      <vt:lpstr>幼圆</vt:lpstr>
      <vt:lpstr>Arial</vt:lpstr>
      <vt:lpstr>Times New Roman</vt:lpstr>
      <vt:lpstr>Wingdings</vt:lpstr>
      <vt:lpstr>科学项目 16x9</vt:lpstr>
      <vt:lpstr>软件工程</vt:lpstr>
      <vt:lpstr>课程内容</vt:lpstr>
      <vt:lpstr>常用Linux命令</vt:lpstr>
      <vt:lpstr>Shell脚本</vt:lpstr>
      <vt:lpstr>HELLO WORLD!</vt:lpstr>
      <vt:lpstr>VI编辑器</vt:lpstr>
      <vt:lpstr>为什么学习VI编辑器</vt:lpstr>
      <vt:lpstr>为什么学习VI编辑器</vt:lpstr>
      <vt:lpstr>1、VI的三种工作模式</vt:lpstr>
      <vt:lpstr>2、VI的启动</vt:lpstr>
      <vt:lpstr>3、VI的退出</vt:lpstr>
      <vt:lpstr>4、怎么编辑</vt:lpstr>
      <vt:lpstr>5、命令模式下的操作：删除与修改</vt:lpstr>
      <vt:lpstr>命令模式下的操作：文本复制、粘贴</vt:lpstr>
      <vt:lpstr>6、行命令模式下的操作：字符串的查找、替换</vt:lpstr>
      <vt:lpstr>7、设置vi</vt:lpstr>
      <vt:lpstr>三种模式间的转换关系</vt:lpstr>
      <vt:lpstr>案例练习</vt:lpstr>
      <vt:lpstr>PowerPoint 演示文稿</vt:lpstr>
      <vt:lpstr>二、SHELL变量与语法</vt:lpstr>
      <vt:lpstr>一、Shell概述</vt:lpstr>
      <vt:lpstr>PowerPoint 演示文稿</vt:lpstr>
      <vt:lpstr>PowerPoint 演示文稿</vt:lpstr>
      <vt:lpstr>PowerPoint 演示文稿</vt:lpstr>
      <vt:lpstr>二、Shell中的特殊符号</vt:lpstr>
      <vt:lpstr>PowerPoint 演示文稿</vt:lpstr>
      <vt:lpstr>练习一下：区别下面几句</vt:lpstr>
      <vt:lpstr>PowerPoint 演示文稿</vt:lpstr>
      <vt:lpstr>三、变量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PATH示例</vt:lpstr>
      <vt:lpstr>PowerPoint 演示文稿</vt:lpstr>
      <vt:lpstr>PowerPoint 演示文稿</vt:lpstr>
      <vt:lpstr>PowerPoint 演示文稿</vt:lpstr>
      <vt:lpstr>设置用户自己的环境变量</vt:lpstr>
      <vt:lpstr>PowerPoint 演示文稿</vt:lpstr>
      <vt:lpstr>PowerPoint 演示文稿</vt:lpstr>
      <vt:lpstr>使用shell预定义变量的脚本举例</vt:lpstr>
      <vt:lpstr>PowerPoint 演示文稿</vt:lpstr>
      <vt:lpstr>PowerPoint 演示文稿</vt:lpstr>
      <vt:lpstr>四、变量表达式</vt:lpstr>
      <vt:lpstr>PowerPoint 演示文稿</vt:lpstr>
      <vt:lpstr>PowerPoint 演示文稿</vt:lpstr>
      <vt:lpstr>PowerPoint 演示文稿</vt:lpstr>
      <vt:lpstr>3、控制流程</vt:lpstr>
      <vt:lpstr>PowerPoint 演示文稿</vt:lpstr>
      <vt:lpstr>1）分支结构</vt:lpstr>
      <vt:lpstr>2）循环结构</vt:lpstr>
      <vt:lpstr>PowerPoint 演示文稿</vt:lpstr>
      <vt:lpstr>PowerPoint 演示文稿</vt:lpstr>
      <vt:lpstr>PowerPoint 演示文稿</vt:lpstr>
      <vt:lpstr>五 命令结果重定向</vt:lpstr>
      <vt:lpstr>屏蔽命令任何输出的：&gt;/dev/null  2&gt;&amp;1</vt:lpstr>
      <vt:lpstr>PowerPoint 演示文稿</vt:lpstr>
      <vt:lpstr>* 有趣的IO Redirection</vt:lpstr>
      <vt:lpstr>六 脚本实例</vt:lpstr>
      <vt:lpstr>①判断/bin目录下date文件是否存在</vt:lpstr>
      <vt:lpstr>②根据系统当前的时间向用户输出问候信息</vt:lpstr>
      <vt:lpstr>③判断用户是否已经在系统中登录</vt:lpstr>
      <vt:lpstr>PowerPoint 演示文稿</vt:lpstr>
      <vt:lpstr>④简单的菜单功能</vt:lpstr>
      <vt:lpstr>PowerPoint 演示文稿</vt:lpstr>
      <vt:lpstr>⑤将当前目录下所有的.txt文件更名</vt:lpstr>
      <vt:lpstr>⑥每隔5分钟检查指定的用户是否登录系统</vt:lpstr>
      <vt:lpstr>上机习题</vt:lpstr>
      <vt:lpstr>课程项目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85</cp:revision>
  <dcterms:created xsi:type="dcterms:W3CDTF">2018-08-29T16:23:50Z</dcterms:created>
  <dcterms:modified xsi:type="dcterms:W3CDTF">2018-09-16T15:33:30Z</dcterms:modified>
</cp:coreProperties>
</file>