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6"/>
  </p:notesMasterIdLst>
  <p:sldIdLst>
    <p:sldId id="256" r:id="rId2"/>
    <p:sldId id="472" r:id="rId3"/>
    <p:sldId id="476" r:id="rId4"/>
    <p:sldId id="492" r:id="rId5"/>
    <p:sldId id="541" r:id="rId6"/>
    <p:sldId id="493" r:id="rId7"/>
    <p:sldId id="561" r:id="rId8"/>
    <p:sldId id="494" r:id="rId9"/>
    <p:sldId id="530" r:id="rId10"/>
    <p:sldId id="531" r:id="rId11"/>
    <p:sldId id="532" r:id="rId12"/>
    <p:sldId id="533" r:id="rId13"/>
    <p:sldId id="495" r:id="rId14"/>
    <p:sldId id="562" r:id="rId15"/>
    <p:sldId id="496" r:id="rId16"/>
    <p:sldId id="497" r:id="rId17"/>
    <p:sldId id="535" r:id="rId18"/>
    <p:sldId id="536" r:id="rId19"/>
    <p:sldId id="537" r:id="rId20"/>
    <p:sldId id="538" r:id="rId21"/>
    <p:sldId id="522" r:id="rId22"/>
    <p:sldId id="524" r:id="rId23"/>
    <p:sldId id="540" r:id="rId24"/>
    <p:sldId id="552" r:id="rId25"/>
    <p:sldId id="556" r:id="rId26"/>
    <p:sldId id="554" r:id="rId27"/>
    <p:sldId id="555" r:id="rId28"/>
    <p:sldId id="553" r:id="rId29"/>
    <p:sldId id="557" r:id="rId30"/>
    <p:sldId id="558" r:id="rId31"/>
    <p:sldId id="559" r:id="rId32"/>
    <p:sldId id="560" r:id="rId33"/>
    <p:sldId id="563" r:id="rId34"/>
    <p:sldId id="503" r:id="rId3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FF0000"/>
    <a:srgbClr val="99CCFF"/>
    <a:srgbClr val="3399FF"/>
    <a:srgbClr val="0066CC"/>
    <a:srgbClr val="66CCFF"/>
    <a:srgbClr val="3333CC"/>
    <a:srgbClr val="00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8425" autoAdjust="0"/>
    <p:restoredTop sz="93632" autoAdjust="0"/>
  </p:normalViewPr>
  <p:slideViewPr>
    <p:cSldViewPr>
      <p:cViewPr>
        <p:scale>
          <a:sx n="70" d="100"/>
          <a:sy n="70" d="100"/>
        </p:scale>
        <p:origin x="-894" y="-12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buSzTx/>
              <a:defRPr sz="1200"/>
            </a:lvl1pPr>
          </a:lstStyle>
          <a:p>
            <a:pPr>
              <a:defRPr/>
            </a:pPr>
            <a:endParaRPr lang="en-US" altLang="zh-CN"/>
          </a:p>
        </p:txBody>
      </p:sp>
      <p:sp>
        <p:nvSpPr>
          <p:cNvPr id="778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buSzTx/>
              <a:defRPr sz="1200"/>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78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78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buClrTx/>
              <a:buSzTx/>
              <a:defRPr sz="1200"/>
            </a:lvl1pPr>
          </a:lstStyle>
          <a:p>
            <a:pPr>
              <a:defRPr/>
            </a:pPr>
            <a:endParaRPr lang="en-US" altLang="zh-CN"/>
          </a:p>
        </p:txBody>
      </p:sp>
      <p:sp>
        <p:nvSpPr>
          <p:cNvPr id="778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ClrTx/>
              <a:buSzTx/>
              <a:defRPr sz="1200"/>
            </a:lvl1pPr>
          </a:lstStyle>
          <a:p>
            <a:pPr>
              <a:defRPr/>
            </a:pPr>
            <a:fld id="{37FE71CB-A1BD-411F-BE08-68F4A65E6642}" type="slidenum">
              <a:rPr lang="en-US" altLang="zh-CN"/>
              <a:pPr>
                <a:defRPr/>
              </a:pPr>
              <a:t>‹#›</a:t>
            </a:fld>
            <a:endParaRPr lang="en-US" altLang="zh-CN"/>
          </a:p>
        </p:txBody>
      </p:sp>
    </p:spTree>
    <p:extLst>
      <p:ext uri="{BB962C8B-B14F-4D97-AF65-F5344CB8AC3E}">
        <p14:creationId xmlns:p14="http://schemas.microsoft.com/office/powerpoint/2010/main" xmlns="" val="10797721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C3D024CB-46AA-4422-8412-C88B7581B970}" type="slidenum">
              <a:rPr lang="en-US" altLang="zh-CN" smtClean="0"/>
              <a:pPr/>
              <a:t>1</a:t>
            </a:fld>
            <a:endParaRPr lang="en-US" altLang="zh-CN"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xmlns="" val="1410901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p:spPr>
      </p:sp>
      <p:sp>
        <p:nvSpPr>
          <p:cNvPr id="18435" name="备注占位符 2"/>
          <p:cNvSpPr>
            <a:spLocks noGrp="1"/>
          </p:cNvSpPr>
          <p:nvPr>
            <p:ph type="body" idx="1"/>
          </p:nvPr>
        </p:nvSpPr>
        <p:spPr>
          <a:noFill/>
          <a:ln/>
        </p:spPr>
        <p:txBody>
          <a:bodyPr/>
          <a:lstStyle/>
          <a:p>
            <a:endParaRPr lang="zh-CN" altLang="en-US" dirty="0" smtClean="0"/>
          </a:p>
        </p:txBody>
      </p:sp>
      <p:sp>
        <p:nvSpPr>
          <p:cNvPr id="18436" name="灯片编号占位符 3"/>
          <p:cNvSpPr>
            <a:spLocks noGrp="1"/>
          </p:cNvSpPr>
          <p:nvPr>
            <p:ph type="sldNum" sz="quarter" idx="5"/>
          </p:nvPr>
        </p:nvSpPr>
        <p:spPr>
          <a:noFill/>
        </p:spPr>
        <p:txBody>
          <a:bodyPr/>
          <a:lstStyle/>
          <a:p>
            <a:fld id="{D43D3860-B2E4-4C81-868F-2EF6533FAA20}" type="slidenum">
              <a:rPr lang="en-US" altLang="zh-CN" smtClean="0"/>
              <a:pPr/>
              <a:t>2</a:t>
            </a:fld>
            <a:endParaRPr lang="en-US" altLang="zh-CN" smtClean="0"/>
          </a:p>
        </p:txBody>
      </p:sp>
    </p:spTree>
    <p:extLst>
      <p:ext uri="{BB962C8B-B14F-4D97-AF65-F5344CB8AC3E}">
        <p14:creationId xmlns:p14="http://schemas.microsoft.com/office/powerpoint/2010/main" xmlns="" val="3167896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p:spPr>
      </p:sp>
      <p:sp>
        <p:nvSpPr>
          <p:cNvPr id="18435" name="备注占位符 2"/>
          <p:cNvSpPr>
            <a:spLocks noGrp="1"/>
          </p:cNvSpPr>
          <p:nvPr>
            <p:ph type="body" idx="1"/>
          </p:nvPr>
        </p:nvSpPr>
        <p:spPr>
          <a:noFill/>
          <a:ln/>
        </p:spPr>
        <p:txBody>
          <a:bodyPr/>
          <a:lstStyle/>
          <a:p>
            <a:endParaRPr lang="zh-CN" altLang="en-US" dirty="0" smtClean="0"/>
          </a:p>
        </p:txBody>
      </p:sp>
      <p:sp>
        <p:nvSpPr>
          <p:cNvPr id="18436" name="灯片编号占位符 3"/>
          <p:cNvSpPr>
            <a:spLocks noGrp="1"/>
          </p:cNvSpPr>
          <p:nvPr>
            <p:ph type="sldNum" sz="quarter" idx="5"/>
          </p:nvPr>
        </p:nvSpPr>
        <p:spPr>
          <a:noFill/>
        </p:spPr>
        <p:txBody>
          <a:bodyPr/>
          <a:lstStyle/>
          <a:p>
            <a:fld id="{D43D3860-B2E4-4C81-868F-2EF6533FAA20}" type="slidenum">
              <a:rPr lang="en-US" altLang="zh-CN" smtClean="0"/>
              <a:pPr/>
              <a:t>7</a:t>
            </a:fld>
            <a:endParaRPr lang="en-US" altLang="zh-CN" smtClean="0"/>
          </a:p>
        </p:txBody>
      </p:sp>
    </p:spTree>
    <p:extLst>
      <p:ext uri="{BB962C8B-B14F-4D97-AF65-F5344CB8AC3E}">
        <p14:creationId xmlns:p14="http://schemas.microsoft.com/office/powerpoint/2010/main" xmlns="" val="3167896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p:spPr>
      </p:sp>
      <p:sp>
        <p:nvSpPr>
          <p:cNvPr id="18435" name="备注占位符 2"/>
          <p:cNvSpPr>
            <a:spLocks noGrp="1"/>
          </p:cNvSpPr>
          <p:nvPr>
            <p:ph type="body" idx="1"/>
          </p:nvPr>
        </p:nvSpPr>
        <p:spPr>
          <a:noFill/>
          <a:ln/>
        </p:spPr>
        <p:txBody>
          <a:bodyPr/>
          <a:lstStyle/>
          <a:p>
            <a:endParaRPr lang="zh-CN" altLang="en-US" dirty="0" smtClean="0"/>
          </a:p>
        </p:txBody>
      </p:sp>
      <p:sp>
        <p:nvSpPr>
          <p:cNvPr id="18436" name="灯片编号占位符 3"/>
          <p:cNvSpPr>
            <a:spLocks noGrp="1"/>
          </p:cNvSpPr>
          <p:nvPr>
            <p:ph type="sldNum" sz="quarter" idx="5"/>
          </p:nvPr>
        </p:nvSpPr>
        <p:spPr>
          <a:noFill/>
        </p:spPr>
        <p:txBody>
          <a:bodyPr/>
          <a:lstStyle/>
          <a:p>
            <a:fld id="{D43D3860-B2E4-4C81-868F-2EF6533FAA20}" type="slidenum">
              <a:rPr lang="en-US" altLang="zh-CN" smtClean="0"/>
              <a:pPr/>
              <a:t>14</a:t>
            </a:fld>
            <a:endParaRPr lang="en-US" altLang="zh-CN" smtClean="0"/>
          </a:p>
        </p:txBody>
      </p:sp>
    </p:spTree>
    <p:extLst>
      <p:ext uri="{BB962C8B-B14F-4D97-AF65-F5344CB8AC3E}">
        <p14:creationId xmlns:p14="http://schemas.microsoft.com/office/powerpoint/2010/main" xmlns="" val="3167896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p:spPr>
      </p:sp>
      <p:sp>
        <p:nvSpPr>
          <p:cNvPr id="18435" name="备注占位符 2"/>
          <p:cNvSpPr>
            <a:spLocks noGrp="1"/>
          </p:cNvSpPr>
          <p:nvPr>
            <p:ph type="body" idx="1"/>
          </p:nvPr>
        </p:nvSpPr>
        <p:spPr>
          <a:noFill/>
          <a:ln/>
        </p:spPr>
        <p:txBody>
          <a:bodyPr/>
          <a:lstStyle/>
          <a:p>
            <a:endParaRPr lang="zh-CN" altLang="en-US" dirty="0" smtClean="0"/>
          </a:p>
        </p:txBody>
      </p:sp>
      <p:sp>
        <p:nvSpPr>
          <p:cNvPr id="18436" name="灯片编号占位符 3"/>
          <p:cNvSpPr>
            <a:spLocks noGrp="1"/>
          </p:cNvSpPr>
          <p:nvPr>
            <p:ph type="sldNum" sz="quarter" idx="5"/>
          </p:nvPr>
        </p:nvSpPr>
        <p:spPr>
          <a:noFill/>
        </p:spPr>
        <p:txBody>
          <a:bodyPr/>
          <a:lstStyle/>
          <a:p>
            <a:fld id="{D43D3860-B2E4-4C81-868F-2EF6533FAA20}" type="slidenum">
              <a:rPr lang="en-US" altLang="zh-CN" smtClean="0"/>
              <a:pPr/>
              <a:t>33</a:t>
            </a:fld>
            <a:endParaRPr lang="en-US" altLang="zh-CN" smtClean="0"/>
          </a:p>
        </p:txBody>
      </p:sp>
    </p:spTree>
    <p:extLst>
      <p:ext uri="{BB962C8B-B14F-4D97-AF65-F5344CB8AC3E}">
        <p14:creationId xmlns:p14="http://schemas.microsoft.com/office/powerpoint/2010/main" xmlns="" val="31678965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2"/>
          <p:cNvSpPr>
            <a:spLocks noChangeArrowheads="1"/>
          </p:cNvSpPr>
          <p:nvPr/>
        </p:nvSpPr>
        <p:spPr bwMode="auto">
          <a:xfrm>
            <a:off x="685800" y="2667000"/>
            <a:ext cx="7848600" cy="1447800"/>
          </a:xfrm>
          <a:prstGeom prst="rect">
            <a:avLst/>
          </a:prstGeom>
          <a:noFill/>
          <a:ln w="9525">
            <a:solidFill>
              <a:schemeClr val="tx1"/>
            </a:solidFill>
            <a:miter lim="800000"/>
            <a:headEnd/>
            <a:tailEnd/>
          </a:ln>
          <a:effectLst/>
        </p:spPr>
        <p:txBody>
          <a:bodyPr lIns="137160" tIns="0" rIns="164592" bIns="0" anchor="ctr"/>
          <a:lstStyle/>
          <a:p>
            <a:pPr algn="ctr" fontAlgn="ctr">
              <a:buClr>
                <a:srgbClr val="000000"/>
              </a:buClr>
              <a:buSzPct val="100000"/>
              <a:defRPr/>
            </a:pPr>
            <a:endParaRPr lang="zh-CN" altLang="zh-CN" sz="4800">
              <a:solidFill>
                <a:schemeClr val="bg2"/>
              </a:solidFill>
            </a:endParaRPr>
          </a:p>
        </p:txBody>
      </p:sp>
      <p:sp>
        <p:nvSpPr>
          <p:cNvPr id="3" name="Rectangle 3"/>
          <p:cNvSpPr>
            <a:spLocks noChangeArrowheads="1"/>
          </p:cNvSpPr>
          <p:nvPr/>
        </p:nvSpPr>
        <p:spPr bwMode="auto">
          <a:xfrm>
            <a:off x="3744913" y="4114800"/>
            <a:ext cx="827087" cy="152400"/>
          </a:xfrm>
          <a:prstGeom prst="rect">
            <a:avLst/>
          </a:prstGeom>
          <a:solidFill>
            <a:srgbClr val="FF0000"/>
          </a:solidFill>
          <a:ln w="25400">
            <a:noFill/>
            <a:miter lim="800000"/>
            <a:headEnd/>
            <a:tailEnd/>
          </a:ln>
          <a:effectLst/>
        </p:spPr>
        <p:txBody>
          <a:bodyPr/>
          <a:lstStyle/>
          <a:p>
            <a:pPr>
              <a:buClr>
                <a:srgbClr val="000000"/>
              </a:buClr>
              <a:buSzPct val="100000"/>
              <a:defRPr/>
            </a:pPr>
            <a:endParaRPr lang="zh-CN" altLang="en-US"/>
          </a:p>
        </p:txBody>
      </p:sp>
      <p:sp>
        <p:nvSpPr>
          <p:cNvPr id="4" name="Rectangle 4"/>
          <p:cNvSpPr>
            <a:spLocks noChangeArrowheads="1"/>
          </p:cNvSpPr>
          <p:nvPr/>
        </p:nvSpPr>
        <p:spPr bwMode="auto">
          <a:xfrm>
            <a:off x="4572000" y="4114800"/>
            <a:ext cx="827088" cy="152400"/>
          </a:xfrm>
          <a:prstGeom prst="rect">
            <a:avLst/>
          </a:prstGeom>
          <a:solidFill>
            <a:srgbClr val="0000FF"/>
          </a:solidFill>
          <a:ln w="25400">
            <a:noFill/>
            <a:miter lim="800000"/>
            <a:headEnd/>
            <a:tailEnd/>
          </a:ln>
          <a:effectLst/>
        </p:spPr>
        <p:txBody>
          <a:bodyPr/>
          <a:lstStyle/>
          <a:p>
            <a:pPr>
              <a:buClr>
                <a:srgbClr val="000000"/>
              </a:buClr>
              <a:buSzPct val="100000"/>
              <a:defRPr/>
            </a:pPr>
            <a:endParaRPr lang="zh-CN" altLang="en-US"/>
          </a:p>
        </p:txBody>
      </p:sp>
      <p:pic>
        <p:nvPicPr>
          <p:cNvPr id="5" name="Picture 5" descr="3697495054706503045"/>
          <p:cNvPicPr>
            <a:picLocks noChangeAspect="1" noChangeArrowheads="1"/>
          </p:cNvPicPr>
          <p:nvPr/>
        </p:nvPicPr>
        <p:blipFill>
          <a:blip r:embed="rId2" cstate="print"/>
          <a:srcRect/>
          <a:stretch>
            <a:fillRect/>
          </a:stretch>
        </p:blipFill>
        <p:spPr bwMode="auto">
          <a:xfrm>
            <a:off x="3619500" y="990600"/>
            <a:ext cx="1905000" cy="612775"/>
          </a:xfrm>
          <a:prstGeom prst="rect">
            <a:avLst/>
          </a:prstGeom>
          <a:noFill/>
          <a:ln w="9525">
            <a:noFill/>
            <a:miter lim="800000"/>
            <a:headEnd/>
            <a:tailEnd/>
          </a:ln>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213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21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570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70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5700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099" name="Rectangle 3"/>
          <p:cNvSpPr>
            <a:spLocks noChangeArrowheads="1"/>
          </p:cNvSpPr>
          <p:nvPr/>
        </p:nvSpPr>
        <p:spPr bwMode="auto">
          <a:xfrm>
            <a:off x="304800" y="304800"/>
            <a:ext cx="8534400" cy="838200"/>
          </a:xfrm>
          <a:prstGeom prst="rect">
            <a:avLst/>
          </a:prstGeom>
          <a:noFill/>
          <a:ln w="9525">
            <a:solidFill>
              <a:schemeClr val="tx2"/>
            </a:solidFill>
            <a:miter lim="800000"/>
            <a:headEnd/>
            <a:tailEnd/>
          </a:ln>
          <a:effectLst/>
        </p:spPr>
        <p:txBody>
          <a:bodyPr lIns="137160" tIns="0" rIns="164592" bIns="0" anchor="ctr"/>
          <a:lstStyle/>
          <a:p>
            <a:pPr>
              <a:buClr>
                <a:srgbClr val="000000"/>
              </a:buClr>
              <a:buSzPct val="100000"/>
              <a:defRPr/>
            </a:pPr>
            <a:endParaRPr lang="zh-CN" altLang="zh-CN" sz="3200" b="1">
              <a:solidFill>
                <a:schemeClr val="bg1"/>
              </a:solidFill>
            </a:endParaRPr>
          </a:p>
        </p:txBody>
      </p:sp>
      <p:sp>
        <p:nvSpPr>
          <p:cNvPr id="4100" name="Rectangle 4"/>
          <p:cNvSpPr>
            <a:spLocks noChangeArrowheads="1"/>
          </p:cNvSpPr>
          <p:nvPr/>
        </p:nvSpPr>
        <p:spPr bwMode="auto">
          <a:xfrm>
            <a:off x="304800" y="1143000"/>
            <a:ext cx="1079500" cy="152400"/>
          </a:xfrm>
          <a:prstGeom prst="rect">
            <a:avLst/>
          </a:prstGeom>
          <a:solidFill>
            <a:srgbClr val="FF0000"/>
          </a:solidFill>
          <a:ln w="25400">
            <a:noFill/>
            <a:miter lim="800000"/>
            <a:headEnd/>
            <a:tailEnd/>
          </a:ln>
          <a:effectLst/>
        </p:spPr>
        <p:txBody>
          <a:bodyPr/>
          <a:lstStyle/>
          <a:p>
            <a:pPr>
              <a:buClr>
                <a:srgbClr val="000000"/>
              </a:buClr>
              <a:buSzPct val="100000"/>
              <a:defRPr/>
            </a:pPr>
            <a:endParaRPr lang="zh-CN" altLang="en-US"/>
          </a:p>
        </p:txBody>
      </p:sp>
      <p:sp>
        <p:nvSpPr>
          <p:cNvPr id="4101" name="Rectangle 5"/>
          <p:cNvSpPr>
            <a:spLocks noChangeArrowheads="1"/>
          </p:cNvSpPr>
          <p:nvPr/>
        </p:nvSpPr>
        <p:spPr bwMode="auto">
          <a:xfrm>
            <a:off x="1212850" y="1143000"/>
            <a:ext cx="539750" cy="152400"/>
          </a:xfrm>
          <a:prstGeom prst="rect">
            <a:avLst/>
          </a:prstGeom>
          <a:solidFill>
            <a:srgbClr val="0000FF"/>
          </a:solidFill>
          <a:ln w="25400">
            <a:noFill/>
            <a:miter lim="800000"/>
            <a:headEnd/>
            <a:tailEnd/>
          </a:ln>
          <a:effectLst/>
        </p:spPr>
        <p:txBody>
          <a:bodyPr/>
          <a:lstStyle/>
          <a:p>
            <a:pPr>
              <a:buClr>
                <a:srgbClr val="000000"/>
              </a:buClr>
              <a:buSzPct val="100000"/>
              <a:defRPr/>
            </a:pPr>
            <a:endParaRPr lang="zh-CN" altLang="en-US"/>
          </a:p>
        </p:txBody>
      </p:sp>
      <p:pic>
        <p:nvPicPr>
          <p:cNvPr id="1030" name="Picture 6" descr="2892184276171245373"/>
          <p:cNvPicPr>
            <a:picLocks noChangeAspect="1" noChangeArrowheads="1"/>
          </p:cNvPicPr>
          <p:nvPr/>
        </p:nvPicPr>
        <p:blipFill>
          <a:blip r:embed="rId13" cstate="print"/>
          <a:srcRect/>
          <a:stretch>
            <a:fillRect/>
          </a:stretch>
        </p:blipFill>
        <p:spPr bwMode="auto">
          <a:xfrm>
            <a:off x="7239000" y="5943600"/>
            <a:ext cx="1524000" cy="4905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92"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txStyles>
    <p:titleStyle>
      <a:lvl1pPr algn="l" rtl="0" eaLnBrk="0" fontAlgn="base" hangingPunct="0">
        <a:spcBef>
          <a:spcPct val="0"/>
        </a:spcBef>
        <a:spcAft>
          <a:spcPct val="0"/>
        </a:spcAft>
        <a:buSzPct val="100000"/>
        <a:defRPr sz="3200" b="1">
          <a:solidFill>
            <a:schemeClr val="bg1"/>
          </a:solidFill>
          <a:latin typeface="+mj-lt"/>
          <a:ea typeface="+mj-ea"/>
          <a:cs typeface="+mj-cs"/>
        </a:defRPr>
      </a:lvl1pPr>
      <a:lvl2pPr algn="l" rtl="0" eaLnBrk="0" fontAlgn="base" hangingPunct="0">
        <a:spcBef>
          <a:spcPct val="0"/>
        </a:spcBef>
        <a:spcAft>
          <a:spcPct val="0"/>
        </a:spcAft>
        <a:buSzPct val="100000"/>
        <a:defRPr sz="3200" b="1">
          <a:solidFill>
            <a:schemeClr val="bg1"/>
          </a:solidFill>
          <a:latin typeface="Arial" pitchFamily="34" charset="0"/>
        </a:defRPr>
      </a:lvl2pPr>
      <a:lvl3pPr algn="l" rtl="0" eaLnBrk="0" fontAlgn="base" hangingPunct="0">
        <a:spcBef>
          <a:spcPct val="0"/>
        </a:spcBef>
        <a:spcAft>
          <a:spcPct val="0"/>
        </a:spcAft>
        <a:buSzPct val="100000"/>
        <a:defRPr sz="3200" b="1">
          <a:solidFill>
            <a:schemeClr val="bg1"/>
          </a:solidFill>
          <a:latin typeface="Arial" pitchFamily="34" charset="0"/>
        </a:defRPr>
      </a:lvl3pPr>
      <a:lvl4pPr algn="l" rtl="0" eaLnBrk="0" fontAlgn="base" hangingPunct="0">
        <a:spcBef>
          <a:spcPct val="0"/>
        </a:spcBef>
        <a:spcAft>
          <a:spcPct val="0"/>
        </a:spcAft>
        <a:buSzPct val="100000"/>
        <a:defRPr sz="3200" b="1">
          <a:solidFill>
            <a:schemeClr val="bg1"/>
          </a:solidFill>
          <a:latin typeface="Arial" pitchFamily="34" charset="0"/>
        </a:defRPr>
      </a:lvl4pPr>
      <a:lvl5pPr algn="l" rtl="0" eaLnBrk="0" fontAlgn="base" hangingPunct="0">
        <a:spcBef>
          <a:spcPct val="0"/>
        </a:spcBef>
        <a:spcAft>
          <a:spcPct val="0"/>
        </a:spcAft>
        <a:buSzPct val="100000"/>
        <a:defRPr sz="3200" b="1">
          <a:solidFill>
            <a:schemeClr val="bg1"/>
          </a:solidFill>
          <a:latin typeface="Arial" pitchFamily="34" charset="0"/>
        </a:defRPr>
      </a:lvl5pPr>
      <a:lvl6pPr marL="457200" algn="l" rtl="0" fontAlgn="base">
        <a:spcBef>
          <a:spcPct val="0"/>
        </a:spcBef>
        <a:spcAft>
          <a:spcPct val="0"/>
        </a:spcAft>
        <a:buSzPct val="100000"/>
        <a:defRPr sz="3200" b="1">
          <a:solidFill>
            <a:schemeClr val="bg1"/>
          </a:solidFill>
          <a:latin typeface="Arial" pitchFamily="34" charset="0"/>
        </a:defRPr>
      </a:lvl6pPr>
      <a:lvl7pPr marL="914400" algn="l" rtl="0" fontAlgn="base">
        <a:spcBef>
          <a:spcPct val="0"/>
        </a:spcBef>
        <a:spcAft>
          <a:spcPct val="0"/>
        </a:spcAft>
        <a:buSzPct val="100000"/>
        <a:defRPr sz="3200" b="1">
          <a:solidFill>
            <a:schemeClr val="bg1"/>
          </a:solidFill>
          <a:latin typeface="Arial" pitchFamily="34" charset="0"/>
        </a:defRPr>
      </a:lvl7pPr>
      <a:lvl8pPr marL="1371600" algn="l" rtl="0" fontAlgn="base">
        <a:spcBef>
          <a:spcPct val="0"/>
        </a:spcBef>
        <a:spcAft>
          <a:spcPct val="0"/>
        </a:spcAft>
        <a:buSzPct val="100000"/>
        <a:defRPr sz="3200" b="1">
          <a:solidFill>
            <a:schemeClr val="bg1"/>
          </a:solidFill>
          <a:latin typeface="Arial" pitchFamily="34" charset="0"/>
        </a:defRPr>
      </a:lvl8pPr>
      <a:lvl9pPr marL="1828800" algn="l" rtl="0" fontAlgn="base">
        <a:spcBef>
          <a:spcPct val="0"/>
        </a:spcBef>
        <a:spcAft>
          <a:spcPct val="0"/>
        </a:spcAft>
        <a:buSzPct val="100000"/>
        <a:defRPr sz="3200" b="1">
          <a:solidFill>
            <a:schemeClr val="bg1"/>
          </a:solidFill>
          <a:latin typeface="Arial" pitchFamily="34" charset="0"/>
        </a:defRPr>
      </a:lvl9pPr>
    </p:titleStyle>
    <p:bodyStyle>
      <a:lvl1pPr marL="342900" indent="-342900" algn="l" rtl="0" eaLnBrk="0" fontAlgn="base" hangingPunct="0">
        <a:spcBef>
          <a:spcPct val="20000"/>
        </a:spcBef>
        <a:spcAft>
          <a:spcPct val="0"/>
        </a:spcAft>
        <a:buClr>
          <a:srgbClr val="2318DE"/>
        </a:buClr>
        <a:buSzPct val="15000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318DE"/>
        </a:buClr>
        <a:buSzPct val="150000"/>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2318DE"/>
        </a:buClr>
        <a:buSzPct val="150000"/>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2318DE"/>
        </a:buClr>
        <a:buSzPct val="150000"/>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2318DE"/>
        </a:buClr>
        <a:buSzPct val="150000"/>
        <a:buChar char="»"/>
        <a:defRPr sz="2000">
          <a:solidFill>
            <a:schemeClr val="tx1"/>
          </a:solidFill>
          <a:latin typeface="+mn-lt"/>
          <a:ea typeface="+mn-ea"/>
        </a:defRPr>
      </a:lvl5pPr>
      <a:lvl6pPr marL="2514600" indent="-228600" algn="l" rtl="0" fontAlgn="base">
        <a:spcBef>
          <a:spcPct val="20000"/>
        </a:spcBef>
        <a:spcAft>
          <a:spcPct val="0"/>
        </a:spcAft>
        <a:buClr>
          <a:srgbClr val="2318DE"/>
        </a:buClr>
        <a:buSzPct val="150000"/>
        <a:buChar char="»"/>
        <a:defRPr sz="2000">
          <a:solidFill>
            <a:schemeClr val="tx1"/>
          </a:solidFill>
          <a:latin typeface="+mn-lt"/>
          <a:ea typeface="+mn-ea"/>
        </a:defRPr>
      </a:lvl6pPr>
      <a:lvl7pPr marL="2971800" indent="-228600" algn="l" rtl="0" fontAlgn="base">
        <a:spcBef>
          <a:spcPct val="20000"/>
        </a:spcBef>
        <a:spcAft>
          <a:spcPct val="0"/>
        </a:spcAft>
        <a:buClr>
          <a:srgbClr val="2318DE"/>
        </a:buClr>
        <a:buSzPct val="150000"/>
        <a:buChar char="»"/>
        <a:defRPr sz="2000">
          <a:solidFill>
            <a:schemeClr val="tx1"/>
          </a:solidFill>
          <a:latin typeface="+mn-lt"/>
          <a:ea typeface="+mn-ea"/>
        </a:defRPr>
      </a:lvl7pPr>
      <a:lvl8pPr marL="3429000" indent="-228600" algn="l" rtl="0" fontAlgn="base">
        <a:spcBef>
          <a:spcPct val="20000"/>
        </a:spcBef>
        <a:spcAft>
          <a:spcPct val="0"/>
        </a:spcAft>
        <a:buClr>
          <a:srgbClr val="2318DE"/>
        </a:buClr>
        <a:buSzPct val="150000"/>
        <a:buChar char="»"/>
        <a:defRPr sz="2000">
          <a:solidFill>
            <a:schemeClr val="tx1"/>
          </a:solidFill>
          <a:latin typeface="+mn-lt"/>
          <a:ea typeface="+mn-ea"/>
        </a:defRPr>
      </a:lvl8pPr>
      <a:lvl9pPr marL="3886200" indent="-228600" algn="l" rtl="0" fontAlgn="base">
        <a:spcBef>
          <a:spcPct val="20000"/>
        </a:spcBef>
        <a:spcAft>
          <a:spcPct val="0"/>
        </a:spcAft>
        <a:buClr>
          <a:srgbClr val="2318DE"/>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4"/>
          <p:cNvSpPr txBox="1">
            <a:spLocks noChangeArrowheads="1"/>
          </p:cNvSpPr>
          <p:nvPr/>
        </p:nvSpPr>
        <p:spPr bwMode="auto">
          <a:xfrm>
            <a:off x="468313" y="2924175"/>
            <a:ext cx="8207375" cy="830997"/>
          </a:xfrm>
          <a:prstGeom prst="rect">
            <a:avLst/>
          </a:prstGeom>
          <a:noFill/>
          <a:ln w="9525">
            <a:noFill/>
            <a:miter lim="800000"/>
            <a:headEnd/>
            <a:tailEnd/>
          </a:ln>
        </p:spPr>
        <p:txBody>
          <a:bodyPr>
            <a:spAutoFit/>
          </a:bodyPr>
          <a:lstStyle/>
          <a:p>
            <a:pPr algn="ctr">
              <a:spcBef>
                <a:spcPct val="50000"/>
              </a:spcBef>
              <a:buClr>
                <a:srgbClr val="000000"/>
              </a:buClr>
              <a:buSzPct val="100000"/>
            </a:pPr>
            <a:r>
              <a:rPr lang="en-US" altLang="zh-CN" sz="4800" b="1" dirty="0" smtClean="0">
                <a:latin typeface="微软雅黑" pitchFamily="34" charset="-122"/>
                <a:ea typeface="微软雅黑" pitchFamily="34" charset="-122"/>
              </a:rPr>
              <a:t>Shell</a:t>
            </a:r>
            <a:r>
              <a:rPr lang="zh-CN" altLang="en-US" sz="4800" b="1" dirty="0" smtClean="0">
                <a:latin typeface="微软雅黑" pitchFamily="34" charset="-122"/>
                <a:ea typeface="微软雅黑" pitchFamily="34" charset="-122"/>
              </a:rPr>
              <a:t>编码规范</a:t>
            </a:r>
            <a:endParaRPr lang="en-US" altLang="zh-CN" sz="4800" b="1" dirty="0">
              <a:latin typeface="微软雅黑" pitchFamily="34" charset="-122"/>
              <a:ea typeface="微软雅黑" pitchFamily="34" charset="-122"/>
            </a:endParaRPr>
          </a:p>
        </p:txBody>
      </p:sp>
      <p:sp>
        <p:nvSpPr>
          <p:cNvPr id="5" name="TextBox 4"/>
          <p:cNvSpPr txBox="1"/>
          <p:nvPr/>
        </p:nvSpPr>
        <p:spPr>
          <a:xfrm>
            <a:off x="4000496" y="4572008"/>
            <a:ext cx="1127232" cy="584775"/>
          </a:xfrm>
          <a:prstGeom prst="rect">
            <a:avLst/>
          </a:prstGeom>
          <a:noFill/>
        </p:spPr>
        <p:txBody>
          <a:bodyPr wrap="none" rtlCol="0">
            <a:spAutoFit/>
          </a:bodyPr>
          <a:lstStyle/>
          <a:p>
            <a:r>
              <a:rPr lang="en-US" altLang="zh-CN" sz="3200" b="1" dirty="0" smtClean="0">
                <a:effectLst>
                  <a:outerShdw blurRad="38100" dist="38100" dir="2700000" algn="tl">
                    <a:srgbClr val="000000">
                      <a:alpha val="43137"/>
                    </a:srgbClr>
                  </a:outerShdw>
                </a:effectLst>
                <a:latin typeface="微软雅黑" pitchFamily="34" charset="-122"/>
                <a:ea typeface="微软雅黑" pitchFamily="34" charset="-122"/>
              </a:rPr>
              <a:t>HBD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bwMode="auto">
          <a:xfrm>
            <a:off x="323528"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文件</a:t>
            </a:r>
            <a:r>
              <a:rPr lang="en-US" altLang="zh-CN" sz="2800" dirty="0" smtClean="0">
                <a:solidFill>
                  <a:schemeClr val="tx1"/>
                </a:solidFill>
                <a:latin typeface="微软雅黑" pitchFamily="34" charset="-122"/>
                <a:ea typeface="微软雅黑" pitchFamily="34" charset="-122"/>
              </a:rPr>
              <a:t>/</a:t>
            </a:r>
            <a:r>
              <a:rPr lang="zh-CN" altLang="en-US" sz="2800" dirty="0" smtClean="0">
                <a:solidFill>
                  <a:schemeClr val="tx1"/>
                </a:solidFill>
                <a:latin typeface="微软雅黑" pitchFamily="34" charset="-122"/>
                <a:ea typeface="微软雅黑" pitchFamily="34" charset="-122"/>
              </a:rPr>
              <a:t>模块说明</a:t>
            </a:r>
            <a:r>
              <a:rPr lang="en-US" altLang="zh-CN" sz="2800" dirty="0" smtClean="0">
                <a:solidFill>
                  <a:schemeClr val="tx1"/>
                </a:solidFill>
                <a:latin typeface="微软雅黑" pitchFamily="34" charset="-122"/>
                <a:ea typeface="微软雅黑" pitchFamily="34" charset="-122"/>
              </a:rPr>
              <a:t>(</a:t>
            </a:r>
            <a:r>
              <a:rPr lang="zh-CN" altLang="en-US" sz="2800" dirty="0" smtClean="0">
                <a:solidFill>
                  <a:schemeClr val="tx1"/>
                </a:solidFill>
                <a:latin typeface="微软雅黑" pitchFamily="34" charset="-122"/>
                <a:ea typeface="微软雅黑" pitchFamily="34" charset="-122"/>
              </a:rPr>
              <a:t>续</a:t>
            </a:r>
            <a:r>
              <a:rPr lang="en-US" altLang="zh-CN" sz="2800" dirty="0" smtClean="0">
                <a:solidFill>
                  <a:schemeClr val="tx1"/>
                </a:solidFill>
                <a:latin typeface="微软雅黑" pitchFamily="34" charset="-122"/>
                <a:ea typeface="微软雅黑" pitchFamily="34" charset="-122"/>
              </a:rPr>
              <a:t>2)</a:t>
            </a:r>
            <a:endParaRPr lang="zh-CN" altLang="en-US" sz="2800" dirty="0" smtClean="0">
              <a:solidFill>
                <a:schemeClr val="tx1"/>
              </a:solidFill>
              <a:latin typeface="微软雅黑" pitchFamily="34" charset="-122"/>
              <a:ea typeface="微软雅黑" pitchFamily="34" charset="-122"/>
            </a:endParaRPr>
          </a:p>
        </p:txBody>
      </p:sp>
      <p:sp>
        <p:nvSpPr>
          <p:cNvPr id="6" name="TextBox 5"/>
          <p:cNvSpPr txBox="1"/>
          <p:nvPr/>
        </p:nvSpPr>
        <p:spPr>
          <a:xfrm>
            <a:off x="285720" y="1643050"/>
            <a:ext cx="8572560" cy="4493537"/>
          </a:xfrm>
          <a:prstGeom prst="rect">
            <a:avLst/>
          </a:prstGeom>
          <a:noFill/>
        </p:spPr>
        <p:txBody>
          <a:bodyPr wrap="square" rtlCol="0">
            <a:spAutoFit/>
          </a:bodyPr>
          <a:lstStyle/>
          <a:p>
            <a:pPr>
              <a:lnSpc>
                <a:spcPct val="150000"/>
              </a:lnSpc>
              <a:buFont typeface="Arial" pitchFamily="34" charset="0"/>
              <a:buChar char="•"/>
            </a:pPr>
            <a:r>
              <a:rPr lang="en-US" altLang="zh-CN" sz="2400" dirty="0" smtClean="0">
                <a:latin typeface="华文中宋" pitchFamily="2" charset="-122"/>
                <a:ea typeface="华文中宋" pitchFamily="2" charset="-122"/>
              </a:rPr>
              <a:t> </a:t>
            </a:r>
            <a:r>
              <a:rPr lang="en-US" altLang="zh-CN" sz="2000" dirty="0" smtClean="0">
                <a:latin typeface="Courier New" pitchFamily="49" charset="0"/>
                <a:ea typeface="华文中宋" pitchFamily="2" charset="-122"/>
                <a:cs typeface="Courier New" pitchFamily="49" charset="0"/>
              </a:rPr>
              <a:t>FILEIN</a:t>
            </a:r>
            <a:r>
              <a:rPr lang="zh-CN" altLang="en-US" sz="2400" dirty="0" smtClean="0">
                <a:latin typeface="华文中宋" pitchFamily="2" charset="-122"/>
                <a:ea typeface="华文中宋" pitchFamily="2" charset="-122"/>
              </a:rPr>
              <a:t>标明了本模块使用的输入文件，可以注释该输入文件是由某个程序生成，以及格式</a:t>
            </a:r>
            <a:endParaRPr lang="en-US" altLang="zh-CN" sz="2400" dirty="0" smtClean="0">
              <a:latin typeface="华文中宋" pitchFamily="2" charset="-122"/>
              <a:ea typeface="华文中宋" pitchFamily="2" charset="-122"/>
            </a:endParaRPr>
          </a:p>
          <a:p>
            <a:pPr>
              <a:lnSpc>
                <a:spcPct val="150000"/>
              </a:lnSpc>
              <a:buFont typeface="Arial" pitchFamily="34" charset="0"/>
              <a:buChar char="•"/>
            </a:pPr>
            <a:r>
              <a:rPr lang="en-US" altLang="zh-CN" sz="2400" dirty="0">
                <a:latin typeface="华文中宋" pitchFamily="2" charset="-122"/>
                <a:ea typeface="华文中宋" pitchFamily="2" charset="-122"/>
              </a:rPr>
              <a:t> </a:t>
            </a:r>
            <a:r>
              <a:rPr lang="en-US" altLang="zh-CN" sz="2000" dirty="0" smtClean="0">
                <a:latin typeface="Courier New" pitchFamily="49" charset="0"/>
                <a:ea typeface="华文中宋" pitchFamily="2" charset="-122"/>
                <a:cs typeface="Courier New" pitchFamily="49" charset="0"/>
              </a:rPr>
              <a:t>FILEOUT</a:t>
            </a:r>
            <a:r>
              <a:rPr lang="zh-CN" altLang="en-US" sz="2400" dirty="0" smtClean="0">
                <a:latin typeface="华文中宋" pitchFamily="2" charset="-122"/>
                <a:ea typeface="华文中宋" pitchFamily="2" charset="-122"/>
              </a:rPr>
              <a:t>标明了本模块使用的输出文件，可以注释该输出文件的用途，以及格式</a:t>
            </a:r>
            <a:endParaRPr lang="en-US" altLang="zh-CN" sz="2400" dirty="0" smtClean="0">
              <a:latin typeface="华文中宋" pitchFamily="2" charset="-122"/>
              <a:ea typeface="华文中宋" pitchFamily="2" charset="-122"/>
            </a:endParaRPr>
          </a:p>
          <a:p>
            <a:pPr>
              <a:lnSpc>
                <a:spcPct val="150000"/>
              </a:lnSpc>
              <a:buFont typeface="Arial" pitchFamily="34" charset="0"/>
              <a:buChar char="•"/>
            </a:pPr>
            <a:r>
              <a:rPr lang="en-US" altLang="zh-CN" sz="2400" dirty="0">
                <a:latin typeface="华文中宋" pitchFamily="2" charset="-122"/>
                <a:ea typeface="华文中宋" pitchFamily="2" charset="-122"/>
              </a:rPr>
              <a:t> </a:t>
            </a:r>
            <a:r>
              <a:rPr lang="en-US" altLang="zh-CN" sz="2000" dirty="0" smtClean="0">
                <a:latin typeface="Courier New" pitchFamily="49" charset="0"/>
                <a:ea typeface="华文中宋" pitchFamily="2" charset="-122"/>
                <a:cs typeface="Courier New" pitchFamily="49" charset="0"/>
              </a:rPr>
              <a:t>DEP</a:t>
            </a:r>
            <a:r>
              <a:rPr lang="zh-CN" altLang="en-US" sz="2400" dirty="0" smtClean="0">
                <a:latin typeface="华文中宋" pitchFamily="2" charset="-122"/>
                <a:ea typeface="华文中宋" pitchFamily="2" charset="-122"/>
              </a:rPr>
              <a:t>包含了脚本需要依赖特殊版本工具的清单，对于通用工具或者使用的功能在该工具各版本之间无差异的不做此声明</a:t>
            </a:r>
            <a:endParaRPr lang="en-US" altLang="zh-CN" sz="2400" dirty="0" smtClean="0">
              <a:latin typeface="华文中宋" pitchFamily="2" charset="-122"/>
              <a:ea typeface="华文中宋" pitchFamily="2" charset="-122"/>
            </a:endParaRPr>
          </a:p>
          <a:p>
            <a:pPr>
              <a:lnSpc>
                <a:spcPct val="150000"/>
              </a:lnSpc>
              <a:buFont typeface="Arial" pitchFamily="34" charset="0"/>
              <a:buChar char="•"/>
            </a:pPr>
            <a:r>
              <a:rPr lang="en-US" altLang="zh-CN" sz="2400" dirty="0">
                <a:latin typeface="华文中宋" pitchFamily="2" charset="-122"/>
                <a:ea typeface="华文中宋" pitchFamily="2" charset="-122"/>
              </a:rPr>
              <a:t> </a:t>
            </a:r>
            <a:r>
              <a:rPr lang="en-US" altLang="zh-CN" sz="2000" dirty="0" smtClean="0">
                <a:latin typeface="Courier New" pitchFamily="49" charset="0"/>
                <a:ea typeface="华文中宋" pitchFamily="2" charset="-122"/>
                <a:cs typeface="Courier New" pitchFamily="49" charset="0"/>
              </a:rPr>
              <a:t>PREV</a:t>
            </a:r>
            <a:r>
              <a:rPr lang="zh-CN" altLang="en-US" sz="2400" dirty="0" smtClean="0">
                <a:latin typeface="华文中宋" pitchFamily="2" charset="-122"/>
                <a:ea typeface="华文中宋" pitchFamily="2" charset="-122"/>
              </a:rPr>
              <a:t>注明流程的上一个脚本</a:t>
            </a:r>
            <a:r>
              <a:rPr lang="en-US" altLang="zh-CN" sz="2400" dirty="0" smtClean="0">
                <a:latin typeface="华文中宋" pitchFamily="2" charset="-122"/>
                <a:ea typeface="华文中宋" pitchFamily="2" charset="-122"/>
              </a:rPr>
              <a:t>(</a:t>
            </a:r>
            <a:r>
              <a:rPr lang="zh-CN" altLang="en-US" sz="2400" dirty="0" smtClean="0">
                <a:latin typeface="华文中宋" pitchFamily="2" charset="-122"/>
                <a:ea typeface="华文中宋" pitchFamily="2" charset="-122"/>
              </a:rPr>
              <a:t>可选</a:t>
            </a:r>
            <a:r>
              <a:rPr lang="en-US" altLang="zh-CN" sz="2400" dirty="0" smtClean="0">
                <a:latin typeface="华文中宋" pitchFamily="2" charset="-122"/>
                <a:ea typeface="华文中宋" pitchFamily="2" charset="-122"/>
              </a:rPr>
              <a:t>)</a:t>
            </a:r>
          </a:p>
          <a:p>
            <a:pPr>
              <a:lnSpc>
                <a:spcPct val="150000"/>
              </a:lnSpc>
              <a:buFont typeface="Arial" pitchFamily="34" charset="0"/>
              <a:buChar char="•"/>
            </a:pPr>
            <a:r>
              <a:rPr lang="en-US" altLang="zh-CN" sz="2400" dirty="0">
                <a:latin typeface="华文中宋" pitchFamily="2" charset="-122"/>
                <a:ea typeface="华文中宋" pitchFamily="2" charset="-122"/>
              </a:rPr>
              <a:t> </a:t>
            </a:r>
            <a:r>
              <a:rPr lang="en-US" altLang="zh-CN" sz="2000" dirty="0" smtClean="0">
                <a:latin typeface="Courier New" pitchFamily="49" charset="0"/>
                <a:ea typeface="华文中宋" pitchFamily="2" charset="-122"/>
                <a:cs typeface="Courier New" pitchFamily="49" charset="0"/>
              </a:rPr>
              <a:t>NEXT</a:t>
            </a:r>
            <a:r>
              <a:rPr lang="zh-CN" altLang="en-US" sz="2400" dirty="0" smtClean="0">
                <a:latin typeface="华文中宋" pitchFamily="2" charset="-122"/>
                <a:ea typeface="华文中宋" pitchFamily="2" charset="-122"/>
              </a:rPr>
              <a:t>注明流程的下一个脚本</a:t>
            </a:r>
            <a:r>
              <a:rPr lang="en-US" altLang="zh-CN" sz="2400" dirty="0" smtClean="0">
                <a:latin typeface="华文中宋" pitchFamily="2" charset="-122"/>
                <a:ea typeface="华文中宋" pitchFamily="2" charset="-122"/>
              </a:rPr>
              <a:t>(</a:t>
            </a:r>
            <a:r>
              <a:rPr lang="zh-CN" altLang="en-US" sz="2400" dirty="0" smtClean="0">
                <a:latin typeface="华文中宋" pitchFamily="2" charset="-122"/>
                <a:ea typeface="华文中宋" pitchFamily="2" charset="-122"/>
              </a:rPr>
              <a:t>可选</a:t>
            </a:r>
            <a:r>
              <a:rPr lang="en-US" altLang="zh-CN" sz="2400" dirty="0" smtClean="0">
                <a:latin typeface="华文中宋" pitchFamily="2" charset="-122"/>
                <a:ea typeface="华文中宋" pitchFamily="2" charset="-122"/>
              </a:rPr>
              <a:t>)</a:t>
            </a:r>
          </a:p>
        </p:txBody>
      </p:sp>
    </p:spTree>
    <p:extLst>
      <p:ext uri="{BB962C8B-B14F-4D97-AF65-F5344CB8AC3E}">
        <p14:creationId xmlns:p14="http://schemas.microsoft.com/office/powerpoint/2010/main" xmlns="" val="392074305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bwMode="auto">
          <a:xfrm>
            <a:off x="323528"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重要函数说明</a:t>
            </a:r>
          </a:p>
        </p:txBody>
      </p:sp>
      <p:sp>
        <p:nvSpPr>
          <p:cNvPr id="6" name="TextBox 5"/>
          <p:cNvSpPr txBox="1"/>
          <p:nvPr/>
        </p:nvSpPr>
        <p:spPr>
          <a:xfrm>
            <a:off x="285720" y="1643050"/>
            <a:ext cx="8572560" cy="4154984"/>
          </a:xfrm>
          <a:prstGeom prst="rect">
            <a:avLst/>
          </a:prstGeom>
          <a:noFill/>
        </p:spPr>
        <p:txBody>
          <a:bodyPr wrap="square" rtlCol="0">
            <a:spAutoFit/>
          </a:bodyPr>
          <a:lstStyle/>
          <a:p>
            <a:pPr>
              <a:lnSpc>
                <a:spcPct val="150000"/>
              </a:lnSpc>
              <a:buFont typeface="Arial" pitchFamily="34" charset="0"/>
              <a:buChar char="•"/>
            </a:pPr>
            <a:r>
              <a:rPr lang="en-US" altLang="zh-CN" sz="2400" dirty="0" smtClean="0">
                <a:latin typeface="华文中宋" pitchFamily="2" charset="-122"/>
                <a:ea typeface="华文中宋" pitchFamily="2" charset="-122"/>
              </a:rPr>
              <a:t> </a:t>
            </a:r>
            <a:r>
              <a:rPr lang="zh-CN" altLang="en-US" sz="2400" dirty="0" smtClean="0">
                <a:latin typeface="华文中宋" pitchFamily="2" charset="-122"/>
                <a:ea typeface="华文中宋" pitchFamily="2" charset="-122"/>
              </a:rPr>
              <a:t>对于重要函数需说明函数用途、参数、返回值、作者、版本</a:t>
            </a:r>
            <a:endParaRPr lang="en-US" altLang="zh-CN" sz="2400" dirty="0">
              <a:latin typeface="华文中宋" pitchFamily="2" charset="-122"/>
              <a:ea typeface="华文中宋" pitchFamily="2" charset="-122"/>
            </a:endParaRPr>
          </a:p>
          <a:p>
            <a:pPr>
              <a:lnSpc>
                <a:spcPct val="150000"/>
              </a:lnSpc>
              <a:buFont typeface="Arial" pitchFamily="34" charset="0"/>
              <a:buChar char="•"/>
            </a:pPr>
            <a:r>
              <a:rPr lang="en-US" altLang="zh-CN" sz="2400" dirty="0" smtClean="0">
                <a:latin typeface="华文中宋" pitchFamily="2" charset="-122"/>
                <a:ea typeface="华文中宋" pitchFamily="2" charset="-122"/>
              </a:rPr>
              <a:t> </a:t>
            </a:r>
            <a:r>
              <a:rPr lang="en-US" altLang="zh-CN" sz="2400" dirty="0" smtClean="0">
                <a:latin typeface="Calibri" pitchFamily="34" charset="0"/>
                <a:ea typeface="华文中宋" pitchFamily="2" charset="-122"/>
                <a:cs typeface="Calibri" pitchFamily="34" charset="0"/>
              </a:rPr>
              <a:t>Example:</a:t>
            </a:r>
            <a:endParaRPr lang="en-US" altLang="zh-CN" sz="2400" dirty="0" smtClean="0">
              <a:latin typeface="Calibri" pitchFamily="34" charset="0"/>
              <a:ea typeface="华文中宋" pitchFamily="2" charset="-122"/>
              <a:cs typeface="Calibri" pitchFamily="34" charset="0"/>
            </a:endParaRPr>
          </a:p>
          <a:p>
            <a:r>
              <a:rPr lang="en-US" altLang="zh-CN" sz="2000" dirty="0">
                <a:latin typeface="华文中宋" pitchFamily="2" charset="-122"/>
                <a:ea typeface="华文中宋" pitchFamily="2" charset="-122"/>
              </a:rPr>
              <a:t> </a:t>
            </a:r>
            <a:r>
              <a:rPr lang="en-US" altLang="zh-CN" sz="2000" dirty="0" smtClean="0">
                <a:latin typeface="华文中宋" pitchFamily="2" charset="-122"/>
                <a:ea typeface="华文中宋" pitchFamily="2" charset="-122"/>
              </a:rPr>
              <a:t>   </a:t>
            </a:r>
            <a:r>
              <a:rPr lang="en-US" altLang="zh-CN" sz="2000" dirty="0" smtClean="0">
                <a:latin typeface="Courier New"/>
                <a:ea typeface="华文中宋" pitchFamily="2" charset="-122"/>
                <a:cs typeface="Courier New"/>
              </a:rPr>
              <a:t>##! @TODO: </a:t>
            </a:r>
            <a:r>
              <a:rPr lang="en-US" altLang="zh-CN" sz="2000" dirty="0" smtClean="0">
                <a:latin typeface="Courier New"/>
                <a:ea typeface="华文中宋" pitchFamily="2" charset="-122"/>
                <a:cs typeface="Courier New"/>
              </a:rPr>
              <a:t>   get </a:t>
            </a:r>
            <a:r>
              <a:rPr lang="en-US" altLang="zh-CN" sz="2000" dirty="0" smtClean="0">
                <a:latin typeface="Courier New"/>
                <a:ea typeface="华文中宋" pitchFamily="2" charset="-122"/>
                <a:cs typeface="Courier New"/>
              </a:rPr>
              <a:t>hostname</a:t>
            </a: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@AUTHOR: </a:t>
            </a:r>
            <a:r>
              <a:rPr lang="en-US" altLang="zh-CN" sz="2000" dirty="0" smtClean="0">
                <a:latin typeface="Courier New"/>
                <a:ea typeface="华文中宋" pitchFamily="2" charset="-122"/>
                <a:cs typeface="Courier New"/>
              </a:rPr>
              <a:t> somebody</a:t>
            </a:r>
            <a:endParaRPr lang="en-US" altLang="zh-CN" sz="2000" dirty="0" smtClean="0">
              <a:latin typeface="Courier New"/>
              <a:ea typeface="华文中宋" pitchFamily="2" charset="-122"/>
              <a:cs typeface="Courier New"/>
            </a:endParaRP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 @VERSION: 1.0</a:t>
            </a: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 @IN: </a:t>
            </a:r>
            <a:r>
              <a:rPr lang="en-US" altLang="zh-CN" sz="2000" dirty="0" smtClean="0">
                <a:latin typeface="Courier New"/>
                <a:ea typeface="华文中宋" pitchFamily="2" charset="-122"/>
                <a:cs typeface="Courier New"/>
              </a:rPr>
              <a:t>     $</a:t>
            </a:r>
            <a:r>
              <a:rPr lang="en-US" altLang="zh-CN" sz="2000" dirty="0" smtClean="0">
                <a:latin typeface="Courier New"/>
                <a:ea typeface="华文中宋" pitchFamily="2" charset="-122"/>
                <a:cs typeface="Courier New"/>
              </a:rPr>
              <a:t>1 =&gt; </a:t>
            </a:r>
            <a:r>
              <a:rPr lang="en-US" altLang="zh-CN" sz="2000" dirty="0" err="1" smtClean="0">
                <a:latin typeface="Courier New"/>
                <a:ea typeface="华文中宋" pitchFamily="2" charset="-122"/>
                <a:cs typeface="Courier New"/>
              </a:rPr>
              <a:t>ip</a:t>
            </a:r>
            <a:endParaRPr lang="en-US" altLang="zh-CN" sz="2000" dirty="0" smtClean="0">
              <a:latin typeface="Courier New"/>
              <a:ea typeface="华文中宋" pitchFamily="2" charset="-122"/>
              <a:cs typeface="Courier New"/>
            </a:endParaRP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 @IN: </a:t>
            </a:r>
            <a:r>
              <a:rPr lang="en-US" altLang="zh-CN" sz="2000" dirty="0" smtClean="0">
                <a:latin typeface="Courier New"/>
                <a:ea typeface="华文中宋" pitchFamily="2" charset="-122"/>
                <a:cs typeface="Courier New"/>
              </a:rPr>
              <a:t>     $</a:t>
            </a:r>
            <a:r>
              <a:rPr lang="en-US" altLang="zh-CN" sz="2000" dirty="0" smtClean="0">
                <a:latin typeface="Courier New"/>
                <a:ea typeface="华文中宋" pitchFamily="2" charset="-122"/>
                <a:cs typeface="Courier New"/>
              </a:rPr>
              <a:t>2 =&gt; port</a:t>
            </a: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 @OUT: </a:t>
            </a:r>
            <a:r>
              <a:rPr lang="en-US" altLang="zh-CN" sz="2000" dirty="0" smtClean="0">
                <a:latin typeface="Courier New"/>
                <a:ea typeface="华文中宋" pitchFamily="2" charset="-122"/>
                <a:cs typeface="Courier New"/>
              </a:rPr>
              <a:t>    0 </a:t>
            </a:r>
            <a:r>
              <a:rPr lang="en-US" altLang="zh-CN" sz="2000" dirty="0" smtClean="0">
                <a:latin typeface="Courier New"/>
                <a:ea typeface="华文中宋" pitchFamily="2" charset="-122"/>
                <a:cs typeface="Courier New"/>
              </a:rPr>
              <a:t>=&gt; success; 1 =&gt; </a:t>
            </a:r>
            <a:r>
              <a:rPr lang="en-US" altLang="zh-CN" sz="2000" dirty="0" smtClean="0">
                <a:latin typeface="Courier New"/>
                <a:ea typeface="华文中宋" pitchFamily="2" charset="-122"/>
                <a:cs typeface="Courier New"/>
              </a:rPr>
              <a:t>failure</a:t>
            </a:r>
            <a:endParaRPr lang="en-US" altLang="zh-CN" sz="2400" dirty="0" smtClean="0">
              <a:latin typeface="华文中宋" pitchFamily="2" charset="-122"/>
              <a:ea typeface="华文中宋" pitchFamily="2" charset="-122"/>
            </a:endParaRPr>
          </a:p>
          <a:p>
            <a:pPr>
              <a:lnSpc>
                <a:spcPct val="150000"/>
              </a:lnSpc>
              <a:buFont typeface="Arial" pitchFamily="34" charset="0"/>
              <a:buChar char="•"/>
            </a:pPr>
            <a:r>
              <a:rPr lang="en-US" altLang="zh-CN" sz="2400" dirty="0" smtClean="0">
                <a:latin typeface="华文中宋" pitchFamily="2" charset="-122"/>
                <a:ea typeface="华文中宋" pitchFamily="2" charset="-122"/>
              </a:rPr>
              <a:t> </a:t>
            </a:r>
            <a:r>
              <a:rPr lang="en-US" altLang="zh-CN" sz="2000" dirty="0" smtClean="0">
                <a:latin typeface="Courier New" pitchFamily="49" charset="0"/>
                <a:ea typeface="华文中宋" pitchFamily="2" charset="-122"/>
                <a:cs typeface="Courier New" pitchFamily="49" charset="0"/>
              </a:rPr>
              <a:t>TODO</a:t>
            </a:r>
            <a:r>
              <a:rPr lang="zh-CN" altLang="en-US" sz="2400" dirty="0" smtClean="0">
                <a:latin typeface="华文中宋" pitchFamily="2" charset="-122"/>
                <a:ea typeface="华文中宋" pitchFamily="2" charset="-122"/>
              </a:rPr>
              <a:t>应该简单介绍该函数完成的功能，比如获取主机名</a:t>
            </a:r>
            <a:endParaRPr lang="en-US" altLang="zh-CN" sz="2400" dirty="0" smtClean="0">
              <a:latin typeface="华文中宋" pitchFamily="2" charset="-122"/>
              <a:ea typeface="华文中宋" pitchFamily="2" charset="-122"/>
            </a:endParaRPr>
          </a:p>
          <a:p>
            <a:pPr>
              <a:lnSpc>
                <a:spcPct val="150000"/>
              </a:lnSpc>
              <a:buFont typeface="Arial" pitchFamily="34" charset="0"/>
              <a:buChar char="•"/>
            </a:pPr>
            <a:r>
              <a:rPr lang="en-US" altLang="zh-CN" sz="2400" dirty="0">
                <a:latin typeface="华文中宋" pitchFamily="2" charset="-122"/>
                <a:ea typeface="华文中宋" pitchFamily="2" charset="-122"/>
              </a:rPr>
              <a:t> </a:t>
            </a:r>
            <a:r>
              <a:rPr lang="en-US" altLang="zh-CN" sz="2000" dirty="0" smtClean="0">
                <a:latin typeface="Courier New" pitchFamily="49" charset="0"/>
                <a:ea typeface="华文中宋" pitchFamily="2" charset="-122"/>
                <a:cs typeface="Courier New" pitchFamily="49" charset="0"/>
              </a:rPr>
              <a:t>VERSION</a:t>
            </a:r>
            <a:r>
              <a:rPr lang="zh-CN" altLang="en-US" sz="2400" dirty="0" smtClean="0">
                <a:latin typeface="华文中宋" pitchFamily="2" charset="-122"/>
                <a:ea typeface="华文中宋" pitchFamily="2" charset="-122"/>
              </a:rPr>
              <a:t>应该在每次发生变更时修改</a:t>
            </a:r>
            <a:endParaRPr lang="en-US" altLang="zh-CN" sz="2400" dirty="0" smtClean="0">
              <a:latin typeface="华文中宋" pitchFamily="2" charset="-122"/>
              <a:ea typeface="华文中宋" pitchFamily="2" charset="-122"/>
            </a:endParaRPr>
          </a:p>
        </p:txBody>
      </p:sp>
    </p:spTree>
    <p:extLst>
      <p:ext uri="{BB962C8B-B14F-4D97-AF65-F5344CB8AC3E}">
        <p14:creationId xmlns:p14="http://schemas.microsoft.com/office/powerpoint/2010/main" xmlns="" val="211833118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bwMode="auto">
          <a:xfrm>
            <a:off x="323528"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重要函数说明</a:t>
            </a:r>
            <a:r>
              <a:rPr lang="en-US" altLang="zh-CN" sz="2800" dirty="0" smtClean="0">
                <a:solidFill>
                  <a:schemeClr val="tx1"/>
                </a:solidFill>
                <a:latin typeface="微软雅黑" pitchFamily="34" charset="-122"/>
                <a:ea typeface="微软雅黑" pitchFamily="34" charset="-122"/>
              </a:rPr>
              <a:t>(</a:t>
            </a:r>
            <a:r>
              <a:rPr lang="zh-CN" altLang="en-US" sz="2800" dirty="0" smtClean="0">
                <a:solidFill>
                  <a:schemeClr val="tx1"/>
                </a:solidFill>
                <a:latin typeface="微软雅黑" pitchFamily="34" charset="-122"/>
                <a:ea typeface="微软雅黑" pitchFamily="34" charset="-122"/>
              </a:rPr>
              <a:t>续</a:t>
            </a:r>
            <a:r>
              <a:rPr lang="en-US" altLang="zh-CN" sz="2800" dirty="0" smtClean="0">
                <a:solidFill>
                  <a:schemeClr val="tx1"/>
                </a:solidFill>
                <a:latin typeface="微软雅黑" pitchFamily="34" charset="-122"/>
                <a:ea typeface="微软雅黑" pitchFamily="34" charset="-122"/>
              </a:rPr>
              <a:t>)</a:t>
            </a:r>
            <a:endParaRPr lang="zh-CN" altLang="en-US" sz="2800" dirty="0" smtClean="0">
              <a:solidFill>
                <a:schemeClr val="tx1"/>
              </a:solidFill>
              <a:latin typeface="微软雅黑" pitchFamily="34" charset="-122"/>
              <a:ea typeface="微软雅黑" pitchFamily="34" charset="-122"/>
            </a:endParaRPr>
          </a:p>
        </p:txBody>
      </p:sp>
      <p:sp>
        <p:nvSpPr>
          <p:cNvPr id="6" name="TextBox 5"/>
          <p:cNvSpPr txBox="1"/>
          <p:nvPr/>
        </p:nvSpPr>
        <p:spPr>
          <a:xfrm>
            <a:off x="285720" y="1643050"/>
            <a:ext cx="8572560" cy="3416320"/>
          </a:xfrm>
          <a:prstGeom prst="rect">
            <a:avLst/>
          </a:prstGeom>
          <a:noFill/>
        </p:spPr>
        <p:txBody>
          <a:bodyPr wrap="square" rtlCol="0">
            <a:spAutoFit/>
          </a:bodyPr>
          <a:lstStyle/>
          <a:p>
            <a:pPr>
              <a:lnSpc>
                <a:spcPct val="150000"/>
              </a:lnSpc>
              <a:buFont typeface="Arial" pitchFamily="34" charset="0"/>
              <a:buChar char="•"/>
            </a:pPr>
            <a:r>
              <a:rPr lang="en-US" altLang="zh-CN" sz="2400" dirty="0" smtClean="0">
                <a:latin typeface="华文中宋" pitchFamily="2" charset="-122"/>
                <a:ea typeface="华文中宋" pitchFamily="2" charset="-122"/>
              </a:rPr>
              <a:t> </a:t>
            </a:r>
            <a:r>
              <a:rPr lang="en-US" altLang="zh-CN" sz="2000" dirty="0" smtClean="0">
                <a:latin typeface="Courier New" pitchFamily="49" charset="0"/>
                <a:ea typeface="华文中宋" pitchFamily="2" charset="-122"/>
                <a:cs typeface="Courier New" pitchFamily="49" charset="0"/>
              </a:rPr>
              <a:t>AUTHOR</a:t>
            </a:r>
            <a:r>
              <a:rPr lang="zh-CN" altLang="en-US" sz="2400" dirty="0" smtClean="0">
                <a:latin typeface="华文中宋" pitchFamily="2" charset="-122"/>
                <a:ea typeface="华文中宋" pitchFamily="2" charset="-122"/>
              </a:rPr>
              <a:t>应该包含作者和修改者</a:t>
            </a:r>
            <a:endParaRPr lang="en-US" altLang="zh-CN" sz="2400" dirty="0" smtClean="0">
              <a:latin typeface="华文中宋" pitchFamily="2" charset="-122"/>
              <a:ea typeface="华文中宋" pitchFamily="2" charset="-122"/>
            </a:endParaRPr>
          </a:p>
          <a:p>
            <a:pPr>
              <a:lnSpc>
                <a:spcPct val="150000"/>
              </a:lnSpc>
              <a:buFont typeface="Arial" pitchFamily="34" charset="0"/>
              <a:buChar char="•"/>
            </a:pPr>
            <a:r>
              <a:rPr lang="en-US" altLang="zh-CN" sz="2400" dirty="0">
                <a:latin typeface="华文中宋" pitchFamily="2" charset="-122"/>
                <a:ea typeface="华文中宋" pitchFamily="2" charset="-122"/>
              </a:rPr>
              <a:t> </a:t>
            </a:r>
            <a:r>
              <a:rPr lang="en-US" altLang="zh-CN" sz="2000" dirty="0" smtClean="0">
                <a:latin typeface="Courier New" pitchFamily="49" charset="0"/>
                <a:ea typeface="华文中宋" pitchFamily="2" charset="-122"/>
                <a:cs typeface="Courier New" pitchFamily="49" charset="0"/>
              </a:rPr>
              <a:t>IN</a:t>
            </a:r>
            <a:r>
              <a:rPr lang="zh-CN" altLang="en-US" sz="2400" dirty="0" smtClean="0">
                <a:latin typeface="华文中宋" pitchFamily="2" charset="-122"/>
                <a:ea typeface="华文中宋" pitchFamily="2" charset="-122"/>
              </a:rPr>
              <a:t>提供函数的参数和对应意义，格式为每个参数一行，每行为</a:t>
            </a:r>
            <a:r>
              <a:rPr lang="en-US" altLang="zh-CN" sz="2000" dirty="0" smtClean="0">
                <a:latin typeface="Courier New" pitchFamily="49" charset="0"/>
                <a:ea typeface="华文中宋" pitchFamily="2" charset="-122"/>
                <a:cs typeface="Courier New" pitchFamily="49" charset="0"/>
              </a:rPr>
              <a:t>$</a:t>
            </a:r>
            <a:r>
              <a:rPr lang="en-US" altLang="zh-CN" sz="2000" dirty="0" smtClean="0">
                <a:latin typeface="Courier New" pitchFamily="49" charset="0"/>
                <a:ea typeface="华文中宋" pitchFamily="2" charset="-122"/>
                <a:cs typeface="Courier New" pitchFamily="49" charset="0"/>
              </a:rPr>
              <a:t>1=&gt;</a:t>
            </a:r>
            <a:r>
              <a:rPr lang="en-US" altLang="zh-CN" sz="2000" dirty="0" err="1" smtClean="0">
                <a:latin typeface="Courier New" pitchFamily="49" charset="0"/>
                <a:ea typeface="华文中宋" pitchFamily="2" charset="-122"/>
                <a:cs typeface="Courier New" pitchFamily="49" charset="0"/>
              </a:rPr>
              <a:t>ip</a:t>
            </a:r>
            <a:r>
              <a:rPr lang="zh-CN" altLang="en-US" sz="2400" dirty="0" smtClean="0">
                <a:latin typeface="华文中宋" pitchFamily="2" charset="-122"/>
                <a:ea typeface="华文中宋" pitchFamily="2" charset="-122"/>
              </a:rPr>
              <a:t>这样的形式</a:t>
            </a:r>
            <a:r>
              <a:rPr lang="zh-CN" altLang="zh-CN" sz="2400" dirty="0" smtClean="0">
                <a:latin typeface="华文中宋" pitchFamily="2" charset="-122"/>
                <a:ea typeface="华文中宋" pitchFamily="2" charset="-122"/>
              </a:rPr>
              <a:t>。</a:t>
            </a:r>
            <a:r>
              <a:rPr lang="zh-CN" altLang="en-US" sz="2400" dirty="0" smtClean="0">
                <a:latin typeface="华文中宋" pitchFamily="2" charset="-122"/>
                <a:ea typeface="华文中宋" pitchFamily="2" charset="-122"/>
              </a:rPr>
              <a:t>当然也可以在函数起始使用</a:t>
            </a:r>
            <a:r>
              <a:rPr lang="en-US" altLang="zh-CN" sz="2000" dirty="0" smtClean="0">
                <a:latin typeface="Courier New" pitchFamily="49" charset="0"/>
                <a:ea typeface="华文中宋" pitchFamily="2" charset="-122"/>
                <a:cs typeface="Courier New" pitchFamily="49" charset="0"/>
              </a:rPr>
              <a:t>local</a:t>
            </a:r>
            <a:r>
              <a:rPr lang="en-US" altLang="zh-CN" sz="2400" dirty="0" smtClean="0">
                <a:latin typeface="华文中宋" pitchFamily="2" charset="-122"/>
                <a:ea typeface="华文中宋" pitchFamily="2" charset="-122"/>
              </a:rPr>
              <a:t> </a:t>
            </a:r>
            <a:r>
              <a:rPr lang="en-US" altLang="zh-CN" sz="2000" dirty="0" err="1" smtClean="0">
                <a:latin typeface="Courier New" pitchFamily="49" charset="0"/>
                <a:ea typeface="华文中宋" pitchFamily="2" charset="-122"/>
                <a:cs typeface="Courier New" pitchFamily="49" charset="0"/>
              </a:rPr>
              <a:t>ip</a:t>
            </a:r>
            <a:r>
              <a:rPr lang="en-US" altLang="zh-CN" sz="2000" dirty="0" smtClean="0">
                <a:latin typeface="Courier New" pitchFamily="49" charset="0"/>
                <a:ea typeface="华文中宋" pitchFamily="2" charset="-122"/>
                <a:cs typeface="Courier New" pitchFamily="49" charset="0"/>
              </a:rPr>
              <a:t>=$1</a:t>
            </a:r>
            <a:r>
              <a:rPr lang="zh-CN" altLang="en-US" sz="2400" dirty="0" smtClean="0">
                <a:latin typeface="华文中宋" pitchFamily="2" charset="-122"/>
                <a:ea typeface="华文中宋" pitchFamily="2" charset="-122"/>
              </a:rPr>
              <a:t>把参数赋值到命名更有意义的变量里</a:t>
            </a:r>
            <a:endParaRPr lang="en-US" altLang="zh-CN" sz="2400" dirty="0" smtClean="0">
              <a:latin typeface="华文中宋" pitchFamily="2" charset="-122"/>
              <a:ea typeface="华文中宋" pitchFamily="2" charset="-122"/>
            </a:endParaRPr>
          </a:p>
          <a:p>
            <a:pPr>
              <a:lnSpc>
                <a:spcPct val="150000"/>
              </a:lnSpc>
              <a:buFont typeface="Arial" pitchFamily="34" charset="0"/>
              <a:buChar char="•"/>
            </a:pPr>
            <a:r>
              <a:rPr lang="en-US" altLang="zh-CN" sz="2400" dirty="0">
                <a:latin typeface="华文中宋" pitchFamily="2" charset="-122"/>
                <a:ea typeface="华文中宋" pitchFamily="2" charset="-122"/>
              </a:rPr>
              <a:t> </a:t>
            </a:r>
            <a:r>
              <a:rPr lang="en-US" altLang="zh-CN" sz="2000" dirty="0" smtClean="0">
                <a:latin typeface="Courier New" pitchFamily="49" charset="0"/>
                <a:ea typeface="华文中宋" pitchFamily="2" charset="-122"/>
                <a:cs typeface="Courier New" pitchFamily="49" charset="0"/>
              </a:rPr>
              <a:t>OUT</a:t>
            </a:r>
            <a:r>
              <a:rPr lang="zh-CN" altLang="en-US" sz="2400" dirty="0" smtClean="0">
                <a:latin typeface="华文中宋" pitchFamily="2" charset="-122"/>
                <a:ea typeface="华文中宋" pitchFamily="2" charset="-122"/>
              </a:rPr>
              <a:t>提供该函数的返回值和对应意义，</a:t>
            </a:r>
            <a:r>
              <a:rPr lang="en-US" altLang="zh-CN" sz="2000" dirty="0" smtClean="0">
                <a:latin typeface="Courier New" pitchFamily="49" charset="0"/>
                <a:ea typeface="华文中宋" pitchFamily="2" charset="-122"/>
                <a:cs typeface="Courier New" pitchFamily="49" charset="0"/>
              </a:rPr>
              <a:t>0=&gt;success</a:t>
            </a:r>
            <a:r>
              <a:rPr lang="zh-CN" altLang="en-US" sz="2400" dirty="0" smtClean="0">
                <a:latin typeface="华文中宋" pitchFamily="2" charset="-122"/>
                <a:ea typeface="华文中宋" pitchFamily="2" charset="-122"/>
              </a:rPr>
              <a:t>这样的形式，该注释说明返回</a:t>
            </a:r>
            <a:r>
              <a:rPr lang="en-US" altLang="zh-CN" sz="2000" dirty="0" smtClean="0">
                <a:latin typeface="Courier New" pitchFamily="49" charset="0"/>
                <a:ea typeface="华文中宋" pitchFamily="2" charset="-122"/>
                <a:cs typeface="Courier New" pitchFamily="49" charset="0"/>
              </a:rPr>
              <a:t>0</a:t>
            </a:r>
            <a:r>
              <a:rPr lang="zh-CN" altLang="en-US" sz="2400" dirty="0" smtClean="0">
                <a:latin typeface="华文中宋" pitchFamily="2" charset="-122"/>
                <a:ea typeface="华文中宋" pitchFamily="2" charset="-122"/>
              </a:rPr>
              <a:t>表示函数执行成功</a:t>
            </a:r>
            <a:endParaRPr lang="en-US" altLang="zh-CN" sz="2400" dirty="0" smtClean="0">
              <a:latin typeface="华文中宋" pitchFamily="2" charset="-122"/>
              <a:ea typeface="华文中宋" pitchFamily="2" charset="-122"/>
            </a:endParaRPr>
          </a:p>
        </p:txBody>
      </p:sp>
    </p:spTree>
    <p:extLst>
      <p:ext uri="{BB962C8B-B14F-4D97-AF65-F5344CB8AC3E}">
        <p14:creationId xmlns:p14="http://schemas.microsoft.com/office/powerpoint/2010/main" xmlns="" val="257667964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bwMode="auto">
          <a:xfrm>
            <a:off x="323528"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特殊说明</a:t>
            </a:r>
          </a:p>
        </p:txBody>
      </p:sp>
      <p:sp>
        <p:nvSpPr>
          <p:cNvPr id="6" name="TextBox 5"/>
          <p:cNvSpPr txBox="1"/>
          <p:nvPr/>
        </p:nvSpPr>
        <p:spPr>
          <a:xfrm>
            <a:off x="285720" y="1643050"/>
            <a:ext cx="8572560" cy="3852336"/>
          </a:xfrm>
          <a:prstGeom prst="rect">
            <a:avLst/>
          </a:prstGeom>
          <a:noFill/>
        </p:spPr>
        <p:txBody>
          <a:bodyPr wrap="square" rtlCol="0">
            <a:spAutoFit/>
          </a:bodyPr>
          <a:lstStyle/>
          <a:p>
            <a:pPr>
              <a:lnSpc>
                <a:spcPct val="150000"/>
              </a:lnSpc>
              <a:buFont typeface="Arial" pitchFamily="34" charset="0"/>
              <a:buChar char="•"/>
            </a:pPr>
            <a:r>
              <a:rPr lang="zh-CN" altLang="en-US" sz="2400" dirty="0" smtClean="0">
                <a:latin typeface="华文中宋" pitchFamily="2" charset="-122"/>
                <a:ea typeface="华文中宋" pitchFamily="2" charset="-122"/>
              </a:rPr>
              <a:t> 对代码逻辑中出现的直接量做注释</a:t>
            </a:r>
            <a:r>
              <a:rPr lang="en-US" altLang="zh-CN" sz="2400" dirty="0" smtClean="0">
                <a:latin typeface="华文中宋" pitchFamily="2" charset="-122"/>
                <a:ea typeface="华文中宋" pitchFamily="2" charset="-122"/>
              </a:rPr>
              <a:t>(</a:t>
            </a:r>
            <a:r>
              <a:rPr lang="zh-CN" altLang="en-US" sz="2400" dirty="0" smtClean="0">
                <a:latin typeface="华文中宋" pitchFamily="2" charset="-122"/>
                <a:ea typeface="华文中宋" pitchFamily="2" charset="-122"/>
              </a:rPr>
              <a:t>尽可能使用常量代替直接量</a:t>
            </a:r>
            <a:r>
              <a:rPr lang="en-US" altLang="zh-CN" sz="2400" dirty="0" smtClean="0">
                <a:latin typeface="华文中宋" pitchFamily="2" charset="-122"/>
                <a:ea typeface="华文中宋" pitchFamily="2" charset="-122"/>
              </a:rPr>
              <a:t>)</a:t>
            </a:r>
          </a:p>
          <a:p>
            <a:pPr>
              <a:lnSpc>
                <a:spcPct val="150000"/>
              </a:lnSpc>
              <a:buFont typeface="Arial" pitchFamily="34" charset="0"/>
              <a:buChar char="•"/>
            </a:pPr>
            <a:r>
              <a:rPr lang="zh-CN" altLang="en-US" sz="2400" dirty="0" smtClean="0">
                <a:latin typeface="华文中宋" pitchFamily="2" charset="-122"/>
                <a:ea typeface="华文中宋" pitchFamily="2" charset="-122"/>
              </a:rPr>
              <a:t> </a:t>
            </a:r>
            <a:r>
              <a:rPr lang="en-US" altLang="zh-CN" sz="2400" dirty="0" smtClean="0">
                <a:latin typeface="Calibri" pitchFamily="34" charset="0"/>
                <a:ea typeface="华文中宋" pitchFamily="2" charset="-122"/>
                <a:cs typeface="Calibri" pitchFamily="34" charset="0"/>
              </a:rPr>
              <a:t>Example:</a:t>
            </a:r>
            <a:endParaRPr lang="en-US" altLang="zh-CN" sz="2400" dirty="0" smtClean="0">
              <a:latin typeface="Calibri" pitchFamily="34" charset="0"/>
              <a:ea typeface="华文中宋" pitchFamily="2" charset="-122"/>
              <a:cs typeface="Calibri" pitchFamily="34" charset="0"/>
            </a:endParaRPr>
          </a:p>
          <a:p>
            <a:pPr>
              <a:lnSpc>
                <a:spcPct val="150000"/>
              </a:lnSpc>
            </a:pPr>
            <a:r>
              <a:rPr lang="en-US" altLang="zh-CN" sz="2400" dirty="0">
                <a:latin typeface="华文中宋" pitchFamily="2" charset="-122"/>
                <a:ea typeface="华文中宋" pitchFamily="2" charset="-122"/>
                <a:cs typeface="Courier New" panose="02070309020205020404" pitchFamily="49" charset="0"/>
              </a:rPr>
              <a:t> </a:t>
            </a:r>
            <a:r>
              <a:rPr lang="en-US" altLang="zh-CN" sz="2400" dirty="0" smtClean="0">
                <a:latin typeface="华文中宋" pitchFamily="2" charset="-122"/>
                <a:ea typeface="华文中宋" pitchFamily="2" charset="-122"/>
                <a:cs typeface="Courier New" panose="02070309020205020404" pitchFamily="49" charset="0"/>
              </a:rPr>
              <a:t> </a:t>
            </a:r>
            <a:r>
              <a:rPr lang="en-US" altLang="zh-CN" sz="2000" dirty="0" smtClean="0">
                <a:latin typeface="Courier New"/>
                <a:ea typeface="华文中宋" pitchFamily="2" charset="-122"/>
                <a:cs typeface="Courier New"/>
              </a:rPr>
              <a:t>for ((</a:t>
            </a:r>
            <a:r>
              <a:rPr lang="en-US" altLang="zh-CN" sz="2000" dirty="0" err="1" smtClean="0">
                <a:latin typeface="Courier New"/>
                <a:ea typeface="华文中宋" pitchFamily="2" charset="-122"/>
                <a:cs typeface="Courier New"/>
              </a:rPr>
              <a:t>i</a:t>
            </a:r>
            <a:r>
              <a:rPr lang="en-US" altLang="zh-CN" sz="2000" dirty="0" smtClean="0">
                <a:latin typeface="Courier New"/>
                <a:ea typeface="华文中宋" pitchFamily="2" charset="-122"/>
                <a:cs typeface="Courier New"/>
              </a:rPr>
              <a:t> = 0; </a:t>
            </a:r>
            <a:r>
              <a:rPr lang="en-US" altLang="zh-CN" sz="2000" dirty="0" err="1" smtClean="0">
                <a:latin typeface="Courier New"/>
                <a:ea typeface="华文中宋" pitchFamily="2" charset="-122"/>
                <a:cs typeface="Courier New"/>
              </a:rPr>
              <a:t>i</a:t>
            </a:r>
            <a:r>
              <a:rPr lang="en-US" altLang="zh-CN" sz="2000" dirty="0" smtClean="0">
                <a:latin typeface="Courier New"/>
                <a:ea typeface="华文中宋" pitchFamily="2" charset="-122"/>
                <a:cs typeface="Courier New"/>
              </a:rPr>
              <a:t> &lt; 100; </a:t>
            </a:r>
            <a:r>
              <a:rPr lang="en-US" altLang="zh-CN" sz="2000" dirty="0" err="1" smtClean="0">
                <a:latin typeface="Courier New"/>
                <a:ea typeface="华文中宋" pitchFamily="2" charset="-122"/>
                <a:cs typeface="Courier New"/>
              </a:rPr>
              <a:t>i</a:t>
            </a:r>
            <a:r>
              <a:rPr lang="en-US" altLang="zh-CN" sz="2000" dirty="0" smtClean="0">
                <a:latin typeface="Courier New"/>
                <a:ea typeface="华文中宋" pitchFamily="2" charset="-122"/>
                <a:cs typeface="Courier New"/>
              </a:rPr>
              <a:t>++)) # max port: 100</a:t>
            </a:r>
          </a:p>
          <a:p>
            <a:pPr>
              <a:lnSpc>
                <a:spcPct val="150000"/>
              </a:lnSpc>
              <a:buFont typeface="Arial" pitchFamily="34" charset="0"/>
              <a:buChar char="•"/>
            </a:pPr>
            <a:r>
              <a:rPr lang="en-US" altLang="zh-CN" sz="2400" dirty="0">
                <a:latin typeface="华文中宋" pitchFamily="2" charset="-122"/>
                <a:ea typeface="华文中宋" pitchFamily="2" charset="-122"/>
              </a:rPr>
              <a:t> </a:t>
            </a:r>
            <a:r>
              <a:rPr lang="zh-CN" altLang="en-US" sz="2400" dirty="0" smtClean="0">
                <a:latin typeface="华文中宋" pitchFamily="2" charset="-122"/>
                <a:ea typeface="华文中宋" pitchFamily="2" charset="-122"/>
              </a:rPr>
              <a:t>对于直接量做注释在某些情况下是不必要的，这条规范主要是让大家在使用直接量的时候考虑一下是否可以用常量来代替</a:t>
            </a:r>
            <a:endParaRPr lang="en-US" altLang="zh-CN" sz="2400" dirty="0" smtClean="0">
              <a:latin typeface="华文中宋" pitchFamily="2" charset="-122"/>
              <a:ea typeface="华文中宋" pitchFamily="2" charset="-122"/>
            </a:endParaRPr>
          </a:p>
          <a:p>
            <a:pPr>
              <a:lnSpc>
                <a:spcPct val="150000"/>
              </a:lnSpc>
              <a:buFont typeface="Arial" pitchFamily="34" charset="0"/>
              <a:buChar char="•"/>
            </a:pPr>
            <a:endParaRPr lang="zh-CN" altLang="en-US" sz="2000" dirty="0">
              <a:latin typeface="华文中宋" pitchFamily="2" charset="-122"/>
              <a:ea typeface="华文中宋" pitchFamily="2" charset="-122"/>
            </a:endParaRPr>
          </a:p>
        </p:txBody>
      </p:sp>
    </p:spTree>
    <p:extLst>
      <p:ext uri="{BB962C8B-B14F-4D97-AF65-F5344CB8AC3E}">
        <p14:creationId xmlns:p14="http://schemas.microsoft.com/office/powerpoint/2010/main" xmlns="" val="153311292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xfrm>
            <a:off x="468313"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主题</a:t>
            </a:r>
          </a:p>
        </p:txBody>
      </p:sp>
      <p:sp>
        <p:nvSpPr>
          <p:cNvPr id="40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6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01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285720" y="1643050"/>
            <a:ext cx="8572560" cy="2335383"/>
          </a:xfrm>
          <a:prstGeom prst="rect">
            <a:avLst/>
          </a:prstGeom>
          <a:noFill/>
        </p:spPr>
        <p:txBody>
          <a:bodyPr wrap="square" rtlCol="0">
            <a:spAutoFit/>
          </a:bodyPr>
          <a:lstStyle/>
          <a:p>
            <a:pPr>
              <a:lnSpc>
                <a:spcPct val="150000"/>
              </a:lnSpc>
              <a:buSzPct val="50000"/>
              <a:buFont typeface="Wingdings" pitchFamily="2" charset="2"/>
              <a:buChar char="u"/>
            </a:pPr>
            <a:r>
              <a:rPr lang="en-US" altLang="zh-CN" sz="2400" dirty="0" smtClean="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命名规范</a:t>
            </a:r>
            <a:endParaRPr lang="en-US" altLang="zh-CN" sz="2400" b="1" dirty="0" smtClean="0">
              <a:latin typeface="微软雅黑" pitchFamily="34" charset="-122"/>
              <a:ea typeface="微软雅黑" pitchFamily="34" charset="-122"/>
            </a:endParaRPr>
          </a:p>
          <a:p>
            <a:pPr>
              <a:lnSpc>
                <a:spcPct val="150000"/>
              </a:lnSpc>
              <a:buSzPct val="50000"/>
              <a:buFont typeface="Wingdings" pitchFamily="2" charset="2"/>
              <a:buChar char="u"/>
            </a:pPr>
            <a:r>
              <a:rPr lang="en-US" altLang="zh-CN" sz="2400" b="1" dirty="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注释规范</a:t>
            </a:r>
            <a:endParaRPr lang="en-US" altLang="zh-CN" sz="2400" b="1" dirty="0" smtClean="0">
              <a:latin typeface="微软雅黑" pitchFamily="34" charset="-122"/>
              <a:ea typeface="微软雅黑" pitchFamily="34" charset="-122"/>
            </a:endParaRPr>
          </a:p>
          <a:p>
            <a:pPr>
              <a:lnSpc>
                <a:spcPct val="150000"/>
              </a:lnSpc>
              <a:buSzPct val="50000"/>
              <a:buFont typeface="Wingdings" pitchFamily="2" charset="2"/>
              <a:buChar char="u"/>
            </a:pPr>
            <a:r>
              <a:rPr lang="en-US" altLang="zh-CN" sz="2400" b="1" dirty="0">
                <a:latin typeface="微软雅黑" pitchFamily="34" charset="-122"/>
                <a:ea typeface="微软雅黑" pitchFamily="34" charset="-122"/>
              </a:rPr>
              <a:t> </a:t>
            </a:r>
            <a:r>
              <a:rPr lang="zh-CN" altLang="en-US" sz="2400" b="1" dirty="0" smtClean="0">
                <a:solidFill>
                  <a:srgbClr val="0000FF"/>
                </a:solidFill>
                <a:latin typeface="微软雅黑" pitchFamily="34" charset="-122"/>
                <a:ea typeface="微软雅黑" pitchFamily="34" charset="-122"/>
              </a:rPr>
              <a:t>代码风格</a:t>
            </a:r>
            <a:endParaRPr lang="en-US" altLang="zh-CN" sz="2400" b="1" dirty="0" smtClean="0">
              <a:solidFill>
                <a:srgbClr val="0000FF"/>
              </a:solidFill>
              <a:latin typeface="微软雅黑" pitchFamily="34" charset="-122"/>
              <a:ea typeface="微软雅黑" pitchFamily="34" charset="-122"/>
            </a:endParaRPr>
          </a:p>
          <a:p>
            <a:pPr>
              <a:lnSpc>
                <a:spcPct val="150000"/>
              </a:lnSpc>
              <a:buSzPct val="50000"/>
              <a:buFont typeface="Wingdings" pitchFamily="2" charset="2"/>
              <a:buChar char="u"/>
            </a:pPr>
            <a:r>
              <a:rPr lang="en-US" altLang="zh-CN" sz="2400" b="1" dirty="0" smtClean="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错误处理</a:t>
            </a:r>
            <a:endParaRPr lang="zh-CN" altLang="en-US" sz="2400" b="1"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bwMode="auto">
          <a:xfrm>
            <a:off x="323528"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代码框架</a:t>
            </a:r>
          </a:p>
        </p:txBody>
      </p:sp>
      <p:sp>
        <p:nvSpPr>
          <p:cNvPr id="6" name="TextBox 5"/>
          <p:cNvSpPr txBox="1"/>
          <p:nvPr/>
        </p:nvSpPr>
        <p:spPr>
          <a:xfrm>
            <a:off x="285720" y="1643050"/>
            <a:ext cx="8572560" cy="4770537"/>
          </a:xfrm>
          <a:prstGeom prst="rect">
            <a:avLst/>
          </a:prstGeom>
          <a:noFill/>
        </p:spPr>
        <p:txBody>
          <a:bodyPr wrap="square" rtlCol="0">
            <a:spAutoFit/>
          </a:bodyPr>
          <a:lstStyle/>
          <a:p>
            <a:pPr marL="457200" indent="-457200">
              <a:lnSpc>
                <a:spcPct val="150000"/>
              </a:lnSpc>
              <a:buAutoNum type="alphaLcParenR"/>
            </a:pPr>
            <a:r>
              <a:rPr lang="zh-CN" altLang="en-US" sz="2000" dirty="0" smtClean="0">
                <a:latin typeface="Courier New"/>
                <a:ea typeface="华文中宋" pitchFamily="2" charset="-122"/>
                <a:cs typeface="Courier New"/>
              </a:rPr>
              <a:t>解释器声明</a:t>
            </a:r>
            <a:r>
              <a:rPr lang="en-US" altLang="zh-CN" sz="2000" dirty="0" smtClean="0">
                <a:latin typeface="Courier New"/>
                <a:ea typeface="华文中宋" pitchFamily="2" charset="-122"/>
                <a:cs typeface="Courier New"/>
              </a:rPr>
              <a:t> #!/bin/bash</a:t>
            </a:r>
          </a:p>
          <a:p>
            <a:pPr marL="457200" indent="-457200">
              <a:lnSpc>
                <a:spcPct val="150000"/>
              </a:lnSpc>
              <a:buAutoNum type="alphaLcParenR"/>
            </a:pPr>
            <a:r>
              <a:rPr lang="zh-CN" altLang="en-US" sz="2000" dirty="0" smtClean="0">
                <a:latin typeface="Courier New"/>
                <a:ea typeface="华文中宋" pitchFamily="2" charset="-122"/>
                <a:cs typeface="Courier New"/>
              </a:rPr>
              <a:t>模块声明</a:t>
            </a:r>
            <a:endParaRPr lang="en-US" altLang="zh-CN" sz="2000" dirty="0" smtClean="0">
              <a:latin typeface="Courier New"/>
              <a:ea typeface="华文中宋" pitchFamily="2" charset="-122"/>
              <a:cs typeface="Courier New"/>
            </a:endParaRPr>
          </a:p>
          <a:p>
            <a:pPr marL="457200" indent="-457200">
              <a:lnSpc>
                <a:spcPct val="150000"/>
              </a:lnSpc>
              <a:buAutoNum type="alphaLcParenR"/>
            </a:pPr>
            <a:r>
              <a:rPr lang="zh-CN" altLang="en-US" sz="2000" dirty="0" smtClean="0">
                <a:latin typeface="Courier New"/>
                <a:ea typeface="华文中宋" pitchFamily="2" charset="-122"/>
                <a:cs typeface="Courier New"/>
              </a:rPr>
              <a:t>配置文件</a:t>
            </a:r>
            <a:r>
              <a:rPr lang="en-US" altLang="zh-CN" sz="2000" dirty="0" smtClean="0">
                <a:latin typeface="Courier New"/>
                <a:ea typeface="华文中宋" pitchFamily="2" charset="-122"/>
                <a:cs typeface="Courier New"/>
              </a:rPr>
              <a:t>/</a:t>
            </a:r>
            <a:r>
              <a:rPr lang="zh-CN" altLang="en-US" sz="2000" dirty="0" smtClean="0">
                <a:latin typeface="Courier New"/>
                <a:ea typeface="华文中宋" pitchFamily="2" charset="-122"/>
                <a:cs typeface="Courier New"/>
              </a:rPr>
              <a:t>库函数的引用</a:t>
            </a:r>
            <a:r>
              <a:rPr lang="en-US" altLang="zh-CN" sz="2000" dirty="0" smtClean="0">
                <a:latin typeface="Courier New"/>
                <a:ea typeface="华文中宋" pitchFamily="2" charset="-122"/>
                <a:cs typeface="Courier New"/>
              </a:rPr>
              <a:t> source </a:t>
            </a:r>
            <a:r>
              <a:rPr lang="en-US" altLang="zh-CN" sz="2000" dirty="0" err="1" smtClean="0">
                <a:latin typeface="Courier New"/>
                <a:ea typeface="华文中宋" pitchFamily="2" charset="-122"/>
                <a:cs typeface="Courier New"/>
              </a:rPr>
              <a:t>foo_conf.sh</a:t>
            </a:r>
            <a:endParaRPr lang="en-US" altLang="zh-CN" sz="2000" dirty="0" smtClean="0">
              <a:latin typeface="Courier New"/>
              <a:ea typeface="华文中宋" pitchFamily="2" charset="-122"/>
              <a:cs typeface="Courier New"/>
            </a:endParaRPr>
          </a:p>
          <a:p>
            <a:pPr marL="457200" indent="-457200">
              <a:lnSpc>
                <a:spcPct val="150000"/>
              </a:lnSpc>
              <a:buAutoNum type="alphaLcParenR"/>
            </a:pPr>
            <a:r>
              <a:rPr lang="zh-CN" altLang="en-US" sz="2000" dirty="0" smtClean="0">
                <a:latin typeface="Courier New"/>
                <a:ea typeface="华文中宋" pitchFamily="2" charset="-122"/>
                <a:cs typeface="Courier New"/>
              </a:rPr>
              <a:t>全局常量</a:t>
            </a:r>
            <a:endParaRPr lang="en-US" altLang="zh-CN" sz="2000" dirty="0" smtClean="0">
              <a:latin typeface="Courier New"/>
              <a:ea typeface="华文中宋" pitchFamily="2" charset="-122"/>
              <a:cs typeface="Courier New"/>
            </a:endParaRPr>
          </a:p>
          <a:p>
            <a:pPr marL="457200" indent="-457200">
              <a:lnSpc>
                <a:spcPct val="150000"/>
              </a:lnSpc>
              <a:buAutoNum type="alphaLcParenR"/>
            </a:pPr>
            <a:r>
              <a:rPr lang="zh-CN" altLang="en-US" sz="2000" dirty="0" smtClean="0">
                <a:latin typeface="Courier New"/>
                <a:ea typeface="华文中宋" pitchFamily="2" charset="-122"/>
                <a:cs typeface="Courier New"/>
              </a:rPr>
              <a:t>子函数说明</a:t>
            </a:r>
            <a:endParaRPr lang="en-US" altLang="zh-CN" sz="2000" dirty="0" smtClean="0">
              <a:latin typeface="Courier New"/>
              <a:ea typeface="华文中宋" pitchFamily="2" charset="-122"/>
              <a:cs typeface="Courier New"/>
            </a:endParaRPr>
          </a:p>
          <a:p>
            <a:pPr marL="457200" indent="-457200">
              <a:lnSpc>
                <a:spcPct val="150000"/>
              </a:lnSpc>
              <a:buAutoNum type="alphaLcParenR"/>
            </a:pPr>
            <a:r>
              <a:rPr lang="zh-CN" altLang="en-US" sz="2000" dirty="0" smtClean="0">
                <a:latin typeface="Courier New"/>
                <a:ea typeface="华文中宋" pitchFamily="2" charset="-122"/>
                <a:cs typeface="Courier New"/>
              </a:rPr>
              <a:t>子函数</a:t>
            </a:r>
            <a:endParaRPr lang="en-US" altLang="zh-CN" sz="2000" dirty="0" smtClean="0">
              <a:latin typeface="Courier New"/>
              <a:ea typeface="华文中宋" pitchFamily="2" charset="-122"/>
              <a:cs typeface="Courier New"/>
            </a:endParaRPr>
          </a:p>
          <a:p>
            <a:pPr marL="457200" indent="-457200">
              <a:lnSpc>
                <a:spcPct val="150000"/>
              </a:lnSpc>
              <a:buAutoNum type="alphaLcParenR"/>
            </a:pPr>
            <a:r>
              <a:rPr lang="zh-CN" altLang="en-US" sz="2000" dirty="0" smtClean="0">
                <a:latin typeface="Courier New"/>
                <a:ea typeface="华文中宋" pitchFamily="2" charset="-122"/>
                <a:cs typeface="Courier New"/>
              </a:rPr>
              <a:t>重复</a:t>
            </a:r>
            <a:r>
              <a:rPr lang="en-US" altLang="zh-CN" sz="2000" dirty="0" smtClean="0">
                <a:latin typeface="Calibri" pitchFamily="34" charset="0"/>
                <a:ea typeface="华文中宋" pitchFamily="2" charset="-122"/>
                <a:cs typeface="Calibri" pitchFamily="34" charset="0"/>
              </a:rPr>
              <a:t>e</a:t>
            </a:r>
            <a:r>
              <a:rPr lang="zh-CN" altLang="en-US" sz="2000" dirty="0" smtClean="0">
                <a:latin typeface="Courier New"/>
                <a:ea typeface="华文中宋" pitchFamily="2" charset="-122"/>
                <a:cs typeface="Courier New"/>
              </a:rPr>
              <a:t>和</a:t>
            </a:r>
            <a:r>
              <a:rPr lang="en-US" altLang="zh-CN" sz="2000" dirty="0" smtClean="0">
                <a:latin typeface="Calibri" pitchFamily="34" charset="0"/>
                <a:ea typeface="华文中宋" pitchFamily="2" charset="-122"/>
                <a:cs typeface="Calibri" pitchFamily="34" charset="0"/>
              </a:rPr>
              <a:t>f</a:t>
            </a:r>
          </a:p>
          <a:p>
            <a:pPr marL="457200" indent="-457200">
              <a:lnSpc>
                <a:spcPct val="150000"/>
              </a:lnSpc>
              <a:buAutoNum type="alphaLcParenR"/>
            </a:pPr>
            <a:r>
              <a:rPr lang="zh-CN" altLang="en-US" sz="2000" dirty="0" smtClean="0">
                <a:latin typeface="Courier New"/>
                <a:ea typeface="华文中宋" pitchFamily="2" charset="-122"/>
                <a:cs typeface="Courier New"/>
              </a:rPr>
              <a:t>主过程注释</a:t>
            </a:r>
            <a:r>
              <a:rPr lang="en-US" altLang="zh-CN" sz="2000" dirty="0" smtClean="0">
                <a:latin typeface="Courier New"/>
                <a:ea typeface="华文中宋" pitchFamily="2" charset="-122"/>
                <a:cs typeface="Courier New"/>
              </a:rPr>
              <a:t>(</a:t>
            </a:r>
            <a:r>
              <a:rPr lang="zh-CN" altLang="en-US" sz="2000" dirty="0" smtClean="0">
                <a:latin typeface="Courier New"/>
                <a:ea typeface="华文中宋" pitchFamily="2" charset="-122"/>
                <a:cs typeface="Courier New"/>
              </a:rPr>
              <a:t>起分隔作用</a:t>
            </a:r>
            <a:r>
              <a:rPr lang="en-US" altLang="zh-CN" sz="2000" dirty="0" smtClean="0">
                <a:latin typeface="Courier New"/>
                <a:ea typeface="华文中宋" pitchFamily="2" charset="-122"/>
                <a:cs typeface="Courier New"/>
              </a:rPr>
              <a:t>)</a:t>
            </a:r>
            <a:r>
              <a:rPr lang="zh-CN" altLang="en-US" sz="2000" dirty="0" smtClean="0">
                <a:latin typeface="Courier New"/>
                <a:ea typeface="华文中宋" pitchFamily="2" charset="-122"/>
                <a:cs typeface="Courier New"/>
              </a:rPr>
              <a:t>。如果是模块，则该节不存在</a:t>
            </a:r>
            <a:endParaRPr lang="en-US" altLang="zh-CN" sz="2000" dirty="0" smtClean="0">
              <a:latin typeface="Courier New"/>
              <a:ea typeface="华文中宋" pitchFamily="2" charset="-122"/>
              <a:cs typeface="Courier New"/>
            </a:endParaRPr>
          </a:p>
          <a:p>
            <a:pPr marL="457200" indent="-457200">
              <a:lnSpc>
                <a:spcPct val="150000"/>
              </a:lnSpc>
              <a:buAutoNum type="alphaLcParenR"/>
            </a:pPr>
            <a:r>
              <a:rPr lang="zh-CN" altLang="en-US" sz="2000" dirty="0" smtClean="0">
                <a:latin typeface="Courier New"/>
                <a:ea typeface="华文中宋" pitchFamily="2" charset="-122"/>
                <a:cs typeface="Courier New"/>
              </a:rPr>
              <a:t>主过程。如果是模块，则该节不存在</a:t>
            </a:r>
            <a:endParaRPr lang="en-US" altLang="zh-CN" sz="2000" dirty="0" smtClean="0">
              <a:latin typeface="Courier New"/>
              <a:ea typeface="华文中宋" pitchFamily="2" charset="-122"/>
              <a:cs typeface="Courier New"/>
            </a:endParaRPr>
          </a:p>
          <a:p>
            <a:pPr>
              <a:lnSpc>
                <a:spcPct val="150000"/>
              </a:lnSpc>
              <a:buFont typeface="Arial" pitchFamily="34" charset="0"/>
              <a:buChar char="•"/>
            </a:pPr>
            <a:endParaRPr lang="en-US" altLang="zh-CN" sz="2400" dirty="0" smtClean="0">
              <a:latin typeface="华文中宋" pitchFamily="2" charset="-122"/>
              <a:ea typeface="华文中宋" pitchFamily="2" charset="-122"/>
            </a:endParaRPr>
          </a:p>
        </p:txBody>
      </p:sp>
    </p:spTree>
    <p:extLst>
      <p:ext uri="{BB962C8B-B14F-4D97-AF65-F5344CB8AC3E}">
        <p14:creationId xmlns:p14="http://schemas.microsoft.com/office/powerpoint/2010/main" xmlns="" val="152107703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bwMode="auto">
          <a:xfrm>
            <a:off x="323528"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代码框架</a:t>
            </a:r>
            <a:r>
              <a:rPr lang="en-US" altLang="zh-CN" sz="2800" dirty="0" smtClean="0">
                <a:solidFill>
                  <a:schemeClr val="tx1"/>
                </a:solidFill>
                <a:latin typeface="微软雅黑" pitchFamily="34" charset="-122"/>
                <a:ea typeface="微软雅黑" pitchFamily="34" charset="-122"/>
              </a:rPr>
              <a:t>(</a:t>
            </a:r>
            <a:r>
              <a:rPr lang="zh-CN" altLang="en-US" sz="2800" dirty="0" smtClean="0">
                <a:solidFill>
                  <a:schemeClr val="tx1"/>
                </a:solidFill>
                <a:latin typeface="微软雅黑" pitchFamily="34" charset="-122"/>
                <a:ea typeface="微软雅黑" pitchFamily="34" charset="-122"/>
              </a:rPr>
              <a:t>续</a:t>
            </a:r>
            <a:r>
              <a:rPr lang="en-US" altLang="zh-CN" sz="2800" dirty="0" smtClean="0">
                <a:solidFill>
                  <a:schemeClr val="tx1"/>
                </a:solidFill>
                <a:latin typeface="微软雅黑" pitchFamily="34" charset="-122"/>
                <a:ea typeface="微软雅黑" pitchFamily="34" charset="-122"/>
              </a:rPr>
              <a:t>1)</a:t>
            </a:r>
            <a:endParaRPr lang="zh-CN" altLang="en-US" sz="2800" dirty="0" smtClean="0">
              <a:solidFill>
                <a:schemeClr val="tx1"/>
              </a:solidFill>
              <a:latin typeface="微软雅黑" pitchFamily="34" charset="-122"/>
              <a:ea typeface="微软雅黑" pitchFamily="34" charset="-122"/>
            </a:endParaRPr>
          </a:p>
        </p:txBody>
      </p:sp>
      <p:sp>
        <p:nvSpPr>
          <p:cNvPr id="6" name="TextBox 5"/>
          <p:cNvSpPr txBox="1"/>
          <p:nvPr/>
        </p:nvSpPr>
        <p:spPr>
          <a:xfrm>
            <a:off x="285720" y="1643050"/>
            <a:ext cx="8572560" cy="4708981"/>
          </a:xfrm>
          <a:prstGeom prst="rect">
            <a:avLst/>
          </a:prstGeom>
          <a:noFill/>
        </p:spPr>
        <p:txBody>
          <a:bodyPr wrap="square" rtlCol="0">
            <a:spAutoFit/>
          </a:bodyPr>
          <a:lstStyle/>
          <a:p>
            <a:pPr>
              <a:lnSpc>
                <a:spcPct val="150000"/>
              </a:lnSpc>
              <a:buFont typeface="Arial" pitchFamily="34" charset="0"/>
              <a:buChar char="•"/>
            </a:pPr>
            <a:r>
              <a:rPr lang="zh-CN" altLang="en-US" sz="2400" dirty="0" smtClean="0">
                <a:latin typeface="华文中宋" pitchFamily="2" charset="-122"/>
                <a:ea typeface="华文中宋" pitchFamily="2" charset="-122"/>
              </a:rPr>
              <a:t> 主过程只实现程序主干，功能实现应该封装在子函数里</a:t>
            </a:r>
            <a:endParaRPr lang="en-US" altLang="zh-CN" sz="2000" dirty="0" smtClean="0">
              <a:latin typeface="Courier New" panose="02070309020205020404" pitchFamily="49" charset="0"/>
              <a:ea typeface="华文中宋" pitchFamily="2" charset="-122"/>
              <a:cs typeface="Courier New" panose="02070309020205020404" pitchFamily="49" charset="0"/>
            </a:endParaRPr>
          </a:p>
          <a:p>
            <a:pPr>
              <a:lnSpc>
                <a:spcPct val="150000"/>
              </a:lnSpc>
              <a:buFont typeface="Arial" pitchFamily="34" charset="0"/>
              <a:buChar char="•"/>
            </a:pPr>
            <a:r>
              <a:rPr lang="zh-CN" altLang="en-US" sz="2400" dirty="0" smtClean="0">
                <a:latin typeface="华文中宋" pitchFamily="2" charset="-122"/>
                <a:ea typeface="华文中宋" pitchFamily="2" charset="-122"/>
              </a:rPr>
              <a:t> 对于能独立执行的脚本要有</a:t>
            </a:r>
            <a:r>
              <a:rPr lang="en-US" altLang="zh-CN" sz="2000" dirty="0" smtClean="0">
                <a:latin typeface="Calibri" pitchFamily="34" charset="0"/>
                <a:ea typeface="华文中宋" pitchFamily="2" charset="-122"/>
                <a:cs typeface="Calibri" pitchFamily="34" charset="0"/>
              </a:rPr>
              <a:t>usage</a:t>
            </a:r>
            <a:r>
              <a:rPr lang="zh-CN" altLang="en-US" sz="2400" dirty="0" smtClean="0">
                <a:latin typeface="华文中宋" pitchFamily="2" charset="-122"/>
                <a:ea typeface="华文中宋" pitchFamily="2" charset="-122"/>
              </a:rPr>
              <a:t>和</a:t>
            </a:r>
            <a:r>
              <a:rPr lang="en-US" altLang="zh-CN" sz="2000" dirty="0" smtClean="0">
                <a:latin typeface="Calibri" pitchFamily="34" charset="0"/>
                <a:ea typeface="华文中宋" pitchFamily="2" charset="-122"/>
                <a:cs typeface="Calibri" pitchFamily="34" charset="0"/>
              </a:rPr>
              <a:t>version</a:t>
            </a:r>
            <a:r>
              <a:rPr lang="zh-CN" altLang="en-US" sz="2400" dirty="0" smtClean="0">
                <a:latin typeface="华文中宋" pitchFamily="2" charset="-122"/>
                <a:ea typeface="华文中宋" pitchFamily="2" charset="-122"/>
              </a:rPr>
              <a:t>函数，可以输出脚本用法和版本信息</a:t>
            </a:r>
            <a:endParaRPr lang="en-US" altLang="zh-CN" sz="2400" dirty="0" smtClean="0">
              <a:latin typeface="华文中宋" pitchFamily="2" charset="-122"/>
              <a:ea typeface="华文中宋" pitchFamily="2" charset="-122"/>
            </a:endParaRPr>
          </a:p>
          <a:p>
            <a:pPr>
              <a:lnSpc>
                <a:spcPct val="150000"/>
              </a:lnSpc>
              <a:buFont typeface="Arial" pitchFamily="34" charset="0"/>
              <a:buChar char="•"/>
            </a:pPr>
            <a:r>
              <a:rPr lang="en-US" altLang="zh-CN" sz="2400" dirty="0">
                <a:latin typeface="华文中宋" pitchFamily="2" charset="-122"/>
                <a:ea typeface="华文中宋" pitchFamily="2" charset="-122"/>
                <a:cs typeface="Courier New" panose="02070309020205020404" pitchFamily="49" charset="0"/>
              </a:rPr>
              <a:t> </a:t>
            </a:r>
            <a:r>
              <a:rPr lang="zh-CN" altLang="en-US" sz="2400" dirty="0" smtClean="0">
                <a:latin typeface="华文中宋" pitchFamily="2" charset="-122"/>
                <a:ea typeface="华文中宋" pitchFamily="2" charset="-122"/>
                <a:cs typeface="Courier New" panose="02070309020205020404" pitchFamily="49" charset="0"/>
              </a:rPr>
              <a:t>为脚本添加必须的运行参数，类似于</a:t>
            </a:r>
            <a:r>
              <a:rPr lang="en-US" altLang="zh-CN" sz="2400" dirty="0" smtClean="0">
                <a:latin typeface="华文中宋" pitchFamily="2" charset="-122"/>
                <a:ea typeface="华文中宋" pitchFamily="2" charset="-122"/>
                <a:cs typeface="Courier New" panose="02070309020205020404" pitchFamily="49" charset="0"/>
              </a:rPr>
              <a:t>C</a:t>
            </a:r>
            <a:r>
              <a:rPr lang="zh-CN" altLang="en-US" sz="2400" dirty="0" smtClean="0">
                <a:latin typeface="华文中宋" pitchFamily="2" charset="-122"/>
                <a:ea typeface="华文中宋" pitchFamily="2" charset="-122"/>
                <a:cs typeface="Courier New" panose="02070309020205020404" pitchFamily="49" charset="0"/>
              </a:rPr>
              <a:t>程序的运行参数，可使用</a:t>
            </a:r>
            <a:r>
              <a:rPr lang="en-US" altLang="zh-CN" sz="2000" dirty="0" err="1" smtClean="0">
                <a:latin typeface="Calibri" pitchFamily="34" charset="0"/>
                <a:ea typeface="华文中宋" pitchFamily="2" charset="-122"/>
                <a:cs typeface="Calibri" pitchFamily="34" charset="0"/>
              </a:rPr>
              <a:t>getopt</a:t>
            </a:r>
            <a:r>
              <a:rPr lang="zh-CN" altLang="en-US" sz="2400" dirty="0" smtClean="0">
                <a:latin typeface="华文中宋" pitchFamily="2" charset="-122"/>
                <a:ea typeface="华文中宋" pitchFamily="2" charset="-122"/>
                <a:cs typeface="Courier New" panose="02070309020205020404" pitchFamily="49" charset="0"/>
              </a:rPr>
              <a:t>的方式获得运行参数值，如基本的</a:t>
            </a:r>
            <a:r>
              <a:rPr lang="en-US" altLang="zh-CN" sz="2000" dirty="0" smtClean="0">
                <a:latin typeface="Calibri" pitchFamily="34" charset="0"/>
                <a:ea typeface="华文中宋" pitchFamily="2" charset="-122"/>
                <a:cs typeface="Calibri" pitchFamily="34" charset="0"/>
              </a:rPr>
              <a:t>-v</a:t>
            </a:r>
            <a:r>
              <a:rPr lang="en-US" altLang="zh-CN" sz="2400" dirty="0" smtClean="0">
                <a:latin typeface="华文中宋" pitchFamily="2" charset="-122"/>
                <a:ea typeface="华文中宋" pitchFamily="2" charset="-122"/>
                <a:cs typeface="Courier New" panose="02070309020205020404" pitchFamily="49" charset="0"/>
              </a:rPr>
              <a:t>, </a:t>
            </a:r>
            <a:r>
              <a:rPr lang="en-US" altLang="zh-CN" sz="2000" dirty="0" smtClean="0">
                <a:latin typeface="Calibri" pitchFamily="34" charset="0"/>
                <a:ea typeface="华文中宋" pitchFamily="2" charset="-122"/>
                <a:cs typeface="Calibri" pitchFamily="34" charset="0"/>
              </a:rPr>
              <a:t>-h</a:t>
            </a:r>
            <a:r>
              <a:rPr lang="zh-CN" altLang="en-US" sz="2400" dirty="0" smtClean="0">
                <a:latin typeface="华文中宋" pitchFamily="2" charset="-122"/>
                <a:ea typeface="华文中宋" pitchFamily="2" charset="-122"/>
                <a:cs typeface="Courier New" panose="02070309020205020404" pitchFamily="49" charset="0"/>
              </a:rPr>
              <a:t>等</a:t>
            </a:r>
            <a:endParaRPr lang="en-US" altLang="zh-CN" sz="2000" dirty="0" smtClean="0">
              <a:latin typeface="Courier New" panose="02070309020205020404" pitchFamily="49" charset="0"/>
              <a:ea typeface="华文中宋" pitchFamily="2" charset="-122"/>
              <a:cs typeface="Courier New" panose="02070309020205020404" pitchFamily="49" charset="0"/>
            </a:endParaRPr>
          </a:p>
          <a:p>
            <a:pPr>
              <a:lnSpc>
                <a:spcPct val="150000"/>
              </a:lnSpc>
              <a:buFont typeface="Arial" pitchFamily="34" charset="0"/>
              <a:buChar char="•"/>
            </a:pPr>
            <a:r>
              <a:rPr lang="en-US" altLang="zh-CN" sz="2400" dirty="0">
                <a:latin typeface="华文中宋" pitchFamily="2" charset="-122"/>
                <a:ea typeface="华文中宋" pitchFamily="2" charset="-122"/>
              </a:rPr>
              <a:t> </a:t>
            </a:r>
            <a:r>
              <a:rPr lang="en-US" altLang="zh-CN" sz="2400" dirty="0" smtClean="0">
                <a:latin typeface="Calibri" pitchFamily="34" charset="0"/>
                <a:ea typeface="华文中宋" pitchFamily="2" charset="-122"/>
                <a:cs typeface="Calibri" pitchFamily="34" charset="0"/>
              </a:rPr>
              <a:t>Example:</a:t>
            </a:r>
            <a:endParaRPr lang="en-US" altLang="zh-CN" sz="2400" dirty="0" smtClean="0">
              <a:latin typeface="Calibri" pitchFamily="34" charset="0"/>
              <a:ea typeface="华文中宋" pitchFamily="2" charset="-122"/>
              <a:cs typeface="Calibri" pitchFamily="34" charset="0"/>
            </a:endParaRPr>
          </a:p>
          <a:p>
            <a:r>
              <a:rPr lang="en-US" altLang="zh-CN" sz="2000" dirty="0">
                <a:latin typeface="华文中宋" pitchFamily="2" charset="-122"/>
                <a:ea typeface="华文中宋" pitchFamily="2" charset="-122"/>
              </a:rPr>
              <a:t> </a:t>
            </a:r>
            <a:r>
              <a:rPr lang="en-US" altLang="zh-CN" sz="2000" dirty="0" smtClean="0">
                <a:latin typeface="华文中宋" pitchFamily="2" charset="-122"/>
                <a:ea typeface="华文中宋" pitchFamily="2" charset="-122"/>
              </a:rPr>
              <a:t>   </a:t>
            </a:r>
            <a:r>
              <a:rPr lang="en-US" altLang="zh-CN" sz="2000" dirty="0" smtClean="0">
                <a:latin typeface="Courier New"/>
                <a:ea typeface="华文中宋" pitchFamily="2" charset="-122"/>
                <a:cs typeface="Courier New"/>
              </a:rPr>
              <a:t>#!/bin/bash</a:t>
            </a: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 @TODO: </a:t>
            </a:r>
            <a:r>
              <a:rPr lang="en-US" altLang="zh-CN" sz="2000" dirty="0" smtClean="0">
                <a:latin typeface="Courier New"/>
                <a:ea typeface="华文中宋" pitchFamily="2" charset="-122"/>
                <a:cs typeface="Courier New"/>
              </a:rPr>
              <a:t>   hello </a:t>
            </a:r>
            <a:r>
              <a:rPr lang="en-US" altLang="zh-CN" sz="2000" dirty="0" smtClean="0">
                <a:latin typeface="Courier New"/>
                <a:ea typeface="华文中宋" pitchFamily="2" charset="-122"/>
                <a:cs typeface="Courier New"/>
              </a:rPr>
              <a:t>world</a:t>
            </a: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 @VERSION: 1.0</a:t>
            </a: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a:t>
            </a:r>
            <a:endParaRPr lang="en-US" altLang="zh-CN" dirty="0" smtClean="0">
              <a:latin typeface="Courier New"/>
              <a:ea typeface="华文中宋" pitchFamily="2" charset="-122"/>
              <a:cs typeface="Courier New"/>
            </a:endParaRPr>
          </a:p>
        </p:txBody>
      </p:sp>
    </p:spTree>
    <p:extLst>
      <p:ext uri="{BB962C8B-B14F-4D97-AF65-F5344CB8AC3E}">
        <p14:creationId xmlns:p14="http://schemas.microsoft.com/office/powerpoint/2010/main" xmlns="" val="172618702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bwMode="auto">
          <a:xfrm>
            <a:off x="323528"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代码框架</a:t>
            </a:r>
            <a:r>
              <a:rPr lang="en-US" altLang="zh-CN" sz="2800" dirty="0" smtClean="0">
                <a:solidFill>
                  <a:schemeClr val="tx1"/>
                </a:solidFill>
                <a:latin typeface="微软雅黑" pitchFamily="34" charset="-122"/>
                <a:ea typeface="微软雅黑" pitchFamily="34" charset="-122"/>
              </a:rPr>
              <a:t>(</a:t>
            </a:r>
            <a:r>
              <a:rPr lang="zh-CN" altLang="en-US" sz="2800" dirty="0" smtClean="0">
                <a:solidFill>
                  <a:schemeClr val="tx1"/>
                </a:solidFill>
                <a:latin typeface="微软雅黑" pitchFamily="34" charset="-122"/>
                <a:ea typeface="微软雅黑" pitchFamily="34" charset="-122"/>
              </a:rPr>
              <a:t>续</a:t>
            </a:r>
            <a:r>
              <a:rPr lang="en-US" altLang="zh-CN" sz="2800" dirty="0">
                <a:solidFill>
                  <a:schemeClr val="tx1"/>
                </a:solidFill>
                <a:latin typeface="微软雅黑" pitchFamily="34" charset="-122"/>
                <a:ea typeface="微软雅黑" pitchFamily="34" charset="-122"/>
              </a:rPr>
              <a:t>2</a:t>
            </a:r>
            <a:r>
              <a:rPr lang="en-US" altLang="zh-CN" sz="2800" dirty="0" smtClean="0">
                <a:solidFill>
                  <a:schemeClr val="tx1"/>
                </a:solidFill>
                <a:latin typeface="微软雅黑" pitchFamily="34" charset="-122"/>
                <a:ea typeface="微软雅黑" pitchFamily="34" charset="-122"/>
              </a:rPr>
              <a:t>)</a:t>
            </a:r>
            <a:endParaRPr lang="zh-CN" altLang="en-US" sz="2800" dirty="0" smtClean="0">
              <a:solidFill>
                <a:schemeClr val="tx1"/>
              </a:solidFill>
              <a:latin typeface="微软雅黑" pitchFamily="34" charset="-122"/>
              <a:ea typeface="微软雅黑" pitchFamily="34" charset="-122"/>
            </a:endParaRPr>
          </a:p>
        </p:txBody>
      </p:sp>
      <p:sp>
        <p:nvSpPr>
          <p:cNvPr id="6" name="TextBox 5"/>
          <p:cNvSpPr txBox="1"/>
          <p:nvPr/>
        </p:nvSpPr>
        <p:spPr>
          <a:xfrm>
            <a:off x="285720" y="1643050"/>
            <a:ext cx="8572560" cy="4955203"/>
          </a:xfrm>
          <a:prstGeom prst="rect">
            <a:avLst/>
          </a:prstGeom>
          <a:noFill/>
        </p:spPr>
        <p:txBody>
          <a:bodyPr wrap="square" rtlCol="0">
            <a:spAutoFit/>
          </a:bodyPr>
          <a:lstStyle/>
          <a:p>
            <a:pPr>
              <a:lnSpc>
                <a:spcPct val="150000"/>
              </a:lnSpc>
              <a:buFont typeface="Arial" pitchFamily="34" charset="0"/>
              <a:buChar char="•"/>
            </a:pPr>
            <a:r>
              <a:rPr lang="en-US" altLang="zh-CN" sz="2400" dirty="0" smtClean="0">
                <a:latin typeface="华文中宋" pitchFamily="2" charset="-122"/>
                <a:ea typeface="华文中宋" pitchFamily="2" charset="-122"/>
              </a:rPr>
              <a:t> </a:t>
            </a:r>
            <a:r>
              <a:rPr lang="en-US" altLang="zh-CN" sz="2400" dirty="0" smtClean="0">
                <a:latin typeface="Calibri" pitchFamily="34" charset="0"/>
                <a:ea typeface="华文中宋" pitchFamily="2" charset="-122"/>
                <a:cs typeface="Calibri" pitchFamily="34" charset="0"/>
              </a:rPr>
              <a:t>Example(</a:t>
            </a:r>
            <a:r>
              <a:rPr lang="zh-CN" altLang="en-US" sz="2400" dirty="0" smtClean="0">
                <a:latin typeface="Calibri" pitchFamily="34" charset="0"/>
                <a:ea typeface="华文中宋" pitchFamily="2" charset="-122"/>
                <a:cs typeface="Calibri" pitchFamily="34" charset="0"/>
              </a:rPr>
              <a:t>续</a:t>
            </a:r>
            <a:r>
              <a:rPr lang="en-US" altLang="zh-CN" sz="2400" dirty="0" smtClean="0">
                <a:latin typeface="Calibri" pitchFamily="34" charset="0"/>
                <a:ea typeface="华文中宋" pitchFamily="2" charset="-122"/>
                <a:cs typeface="Calibri" pitchFamily="34" charset="0"/>
              </a:rPr>
              <a:t>1</a:t>
            </a:r>
            <a:r>
              <a:rPr lang="en-US" altLang="zh-CN" sz="2400" dirty="0" smtClean="0">
                <a:latin typeface="Calibri" pitchFamily="34" charset="0"/>
                <a:ea typeface="华文中宋" pitchFamily="2" charset="-122"/>
                <a:cs typeface="Calibri" pitchFamily="34" charset="0"/>
              </a:rPr>
              <a:t>):</a:t>
            </a:r>
            <a:endParaRPr lang="en-US" altLang="zh-CN" sz="2400" dirty="0" smtClean="0">
              <a:latin typeface="Calibri" pitchFamily="34" charset="0"/>
              <a:ea typeface="华文中宋" pitchFamily="2" charset="-122"/>
              <a:cs typeface="Calibri" pitchFamily="34" charset="0"/>
            </a:endParaRPr>
          </a:p>
          <a:p>
            <a:r>
              <a:rPr lang="en-US" altLang="zh-CN" sz="2000" dirty="0" smtClean="0">
                <a:latin typeface="Courier New"/>
                <a:ea typeface="华文中宋" pitchFamily="2" charset="-122"/>
                <a:cs typeface="Courier New"/>
              </a:rPr>
              <a:t>  #</a:t>
            </a:r>
            <a:r>
              <a:rPr lang="en-US" altLang="zh-CN" sz="2000" dirty="0">
                <a:latin typeface="Courier New"/>
                <a:ea typeface="华文中宋" pitchFamily="2" charset="-122"/>
                <a:cs typeface="Courier New"/>
              </a:rPr>
              <a:t>#! @AUTHOR: </a:t>
            </a:r>
            <a:r>
              <a:rPr lang="en-US" altLang="zh-CN" sz="2000" dirty="0" smtClean="0">
                <a:latin typeface="Courier New"/>
                <a:ea typeface="华文中宋" pitchFamily="2" charset="-122"/>
                <a:cs typeface="Courier New"/>
              </a:rPr>
              <a:t> xxx</a:t>
            </a:r>
            <a:endParaRPr lang="en-US" altLang="zh-CN" sz="2000" dirty="0">
              <a:latin typeface="Courier New"/>
              <a:ea typeface="华文中宋" pitchFamily="2" charset="-122"/>
              <a:cs typeface="Courier New"/>
            </a:endParaRPr>
          </a:p>
          <a:p>
            <a:r>
              <a:rPr lang="en-US" altLang="zh-CN" sz="2000" dirty="0">
                <a:latin typeface="Courier New"/>
                <a:ea typeface="华文中宋" pitchFamily="2" charset="-122"/>
                <a:cs typeface="Courier New"/>
              </a:rPr>
              <a:t>  ##! @FILEIN: </a:t>
            </a:r>
            <a:r>
              <a:rPr lang="en-US" altLang="zh-CN" sz="2000" dirty="0" smtClean="0">
                <a:latin typeface="Courier New"/>
                <a:ea typeface="华文中宋" pitchFamily="2" charset="-122"/>
                <a:cs typeface="Courier New"/>
              </a:rPr>
              <a:t> data/</a:t>
            </a:r>
            <a:r>
              <a:rPr lang="en-US" altLang="zh-CN" sz="2000" dirty="0" err="1" smtClean="0">
                <a:latin typeface="Courier New"/>
                <a:ea typeface="华文中宋" pitchFamily="2" charset="-122"/>
                <a:cs typeface="Courier New"/>
              </a:rPr>
              <a:t>sth_in</a:t>
            </a:r>
            <a:endParaRPr lang="en-US" altLang="zh-CN" sz="2000" dirty="0">
              <a:latin typeface="Courier New"/>
              <a:ea typeface="华文中宋" pitchFamily="2" charset="-122"/>
              <a:cs typeface="Courier New"/>
            </a:endParaRPr>
          </a:p>
          <a:p>
            <a:r>
              <a:rPr lang="en-US" altLang="zh-CN" sz="2000" dirty="0">
                <a:latin typeface="Courier New"/>
                <a:ea typeface="华文中宋" pitchFamily="2" charset="-122"/>
                <a:cs typeface="Courier New"/>
              </a:rPr>
              <a:t>  ##! @FILEOUT: result/</a:t>
            </a:r>
            <a:r>
              <a:rPr lang="en-US" altLang="zh-CN" sz="2000" dirty="0" err="1">
                <a:latin typeface="Courier New"/>
                <a:ea typeface="华文中宋" pitchFamily="2" charset="-122"/>
                <a:cs typeface="Courier New"/>
              </a:rPr>
              <a:t>sth_out</a:t>
            </a:r>
            <a:endParaRPr lang="en-US" altLang="zh-CN" sz="2000" dirty="0">
              <a:latin typeface="Courier New"/>
              <a:ea typeface="华文中宋" pitchFamily="2" charset="-122"/>
              <a:cs typeface="Courier New"/>
            </a:endParaRPr>
          </a:p>
          <a:p>
            <a:r>
              <a:rPr lang="en-US" altLang="zh-CN" sz="2000" dirty="0">
                <a:latin typeface="Courier New"/>
                <a:ea typeface="华文中宋" pitchFamily="2" charset="-122"/>
                <a:cs typeface="Courier New"/>
              </a:rPr>
              <a:t>  ##! @PREV: </a:t>
            </a:r>
            <a:r>
              <a:rPr lang="en-US" altLang="zh-CN" sz="2000" dirty="0" smtClean="0">
                <a:latin typeface="Courier New"/>
                <a:ea typeface="华文中宋" pitchFamily="2" charset="-122"/>
                <a:cs typeface="Courier New"/>
              </a:rPr>
              <a:t>   foo.sh</a:t>
            </a:r>
            <a:endParaRPr lang="en-US" altLang="zh-CN" sz="2000" dirty="0">
              <a:latin typeface="Courier New"/>
              <a:ea typeface="华文中宋" pitchFamily="2" charset="-122"/>
              <a:cs typeface="Courier New"/>
            </a:endParaRPr>
          </a:p>
          <a:p>
            <a:r>
              <a:rPr lang="en-US" altLang="zh-CN" sz="2000" dirty="0">
                <a:latin typeface="Courier New"/>
                <a:ea typeface="华文中宋" pitchFamily="2" charset="-122"/>
                <a:cs typeface="Courier New"/>
              </a:rPr>
              <a:t>  ##! @NEXT: </a:t>
            </a:r>
            <a:r>
              <a:rPr lang="en-US" altLang="zh-CN" sz="2000" dirty="0" smtClean="0">
                <a:latin typeface="Courier New"/>
                <a:ea typeface="华文中宋" pitchFamily="2" charset="-122"/>
                <a:cs typeface="Courier New"/>
              </a:rPr>
              <a:t>   bar.sh  </a:t>
            </a:r>
            <a:endParaRPr lang="en-US" altLang="zh-CN" sz="2000" dirty="0" smtClean="0">
              <a:latin typeface="Courier New"/>
              <a:ea typeface="华文中宋" pitchFamily="2" charset="-122"/>
              <a:cs typeface="Courier New"/>
            </a:endParaRPr>
          </a:p>
          <a:p>
            <a:r>
              <a:rPr lang="en-US" altLang="zh-CN" sz="2000" dirty="0" smtClean="0">
                <a:latin typeface="Courier New"/>
                <a:ea typeface="华文中宋" pitchFamily="2" charset="-122"/>
                <a:cs typeface="Courier New"/>
              </a:rPr>
              <a:t>  #------------- library </a:t>
            </a:r>
            <a:r>
              <a:rPr lang="en-US" altLang="zh-CN" sz="2000" dirty="0">
                <a:latin typeface="Courier New"/>
                <a:ea typeface="华文中宋" pitchFamily="2" charset="-122"/>
                <a:cs typeface="Courier New"/>
              </a:rPr>
              <a:t>------------</a:t>
            </a:r>
            <a:r>
              <a:rPr lang="en-US" altLang="zh-CN" sz="2000" dirty="0" smtClean="0">
                <a:latin typeface="Courier New"/>
                <a:ea typeface="华文中宋" pitchFamily="2" charset="-122"/>
                <a:cs typeface="Courier New"/>
              </a:rPr>
              <a:t>-</a:t>
            </a: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source lib/</a:t>
            </a:r>
            <a:r>
              <a:rPr lang="en-US" altLang="zh-CN" sz="2000" dirty="0" err="1" smtClean="0">
                <a:latin typeface="Courier New"/>
                <a:ea typeface="华文中宋" pitchFamily="2" charset="-122"/>
                <a:cs typeface="Courier New"/>
              </a:rPr>
              <a:t>log.sh</a:t>
            </a:r>
            <a:endParaRPr lang="en-US" altLang="zh-CN" sz="2000" dirty="0" smtClean="0">
              <a:latin typeface="Courier New"/>
              <a:ea typeface="华文中宋" pitchFamily="2" charset="-122"/>
              <a:cs typeface="Courier New"/>
            </a:endParaRP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source lib/</a:t>
            </a:r>
            <a:r>
              <a:rPr lang="en-US" altLang="zh-CN" sz="2000" dirty="0" err="1" smtClean="0">
                <a:latin typeface="Courier New"/>
                <a:ea typeface="华文中宋" pitchFamily="2" charset="-122"/>
                <a:cs typeface="Courier New"/>
              </a:rPr>
              <a:t>color_print.sh</a:t>
            </a:r>
            <a:endParaRPr lang="en-US" altLang="zh-CN" sz="2000" dirty="0" smtClean="0">
              <a:latin typeface="Courier New"/>
              <a:ea typeface="华文中宋" pitchFamily="2" charset="-122"/>
              <a:cs typeface="Courier New"/>
            </a:endParaRP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 global variable </a:t>
            </a:r>
            <a:r>
              <a:rPr lang="en-US" altLang="zh-CN" sz="2000" dirty="0">
                <a:latin typeface="Courier New"/>
                <a:ea typeface="华文中宋" pitchFamily="2" charset="-122"/>
                <a:cs typeface="Courier New"/>
              </a:rPr>
              <a:t>----------</a:t>
            </a:r>
            <a:r>
              <a:rPr lang="en-US" altLang="zh-CN" sz="2000" dirty="0" smtClean="0">
                <a:latin typeface="Courier New"/>
                <a:ea typeface="华文中宋" pitchFamily="2" charset="-122"/>
                <a:cs typeface="Courier New"/>
              </a:rPr>
              <a:t>-</a:t>
            </a: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typeset -r PROGRAM_NAME=“hello world”</a:t>
            </a: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typeset -r VERSION=“1.0”</a:t>
            </a:r>
          </a:p>
          <a:p>
            <a:r>
              <a:rPr lang="en-US" altLang="zh-CN" sz="2000" dirty="0" smtClean="0">
                <a:latin typeface="Courier New"/>
                <a:ea typeface="华文中宋" pitchFamily="2" charset="-122"/>
                <a:cs typeface="Courier New"/>
              </a:rPr>
              <a:t>  </a:t>
            </a:r>
            <a:r>
              <a:rPr lang="en-US" altLang="zh-CN" sz="2000" dirty="0" err="1" smtClean="0">
                <a:latin typeface="Courier New"/>
                <a:ea typeface="华文中宋" pitchFamily="2" charset="-122"/>
                <a:cs typeface="Courier New"/>
              </a:rPr>
              <a:t>g_pid</a:t>
            </a:r>
            <a:r>
              <a:rPr lang="en-US" altLang="zh-CN" sz="2000" dirty="0">
                <a:latin typeface="Courier New"/>
                <a:ea typeface="华文中宋" pitchFamily="2" charset="-122"/>
                <a:cs typeface="Courier New"/>
              </a:rPr>
              <a:t>=0</a:t>
            </a:r>
          </a:p>
          <a:p>
            <a:r>
              <a:rPr lang="en-US" altLang="zh-CN" sz="2000" dirty="0">
                <a:latin typeface="Courier New"/>
                <a:ea typeface="华文中宋" pitchFamily="2" charset="-122"/>
                <a:cs typeface="Courier New"/>
              </a:rPr>
              <a:t>  </a:t>
            </a:r>
            <a:r>
              <a:rPr lang="en-US" altLang="zh-CN" sz="2000" dirty="0" err="1">
                <a:latin typeface="Courier New"/>
                <a:ea typeface="华文中宋" pitchFamily="2" charset="-122"/>
                <a:cs typeface="Courier New"/>
              </a:rPr>
              <a:t>g_level</a:t>
            </a:r>
            <a:r>
              <a:rPr lang="en-US" altLang="zh-CN" sz="2000" dirty="0">
                <a:latin typeface="Courier New"/>
                <a:ea typeface="华文中宋" pitchFamily="2" charset="-122"/>
                <a:cs typeface="Courier New"/>
              </a:rPr>
              <a:t>=</a:t>
            </a:r>
            <a:r>
              <a:rPr lang="en-US" altLang="zh-CN" sz="2000" dirty="0" smtClean="0">
                <a:latin typeface="Courier New"/>
                <a:ea typeface="华文中宋" pitchFamily="2" charset="-122"/>
                <a:cs typeface="Courier New"/>
              </a:rPr>
              <a:t>0</a:t>
            </a: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a:t>
            </a:r>
          </a:p>
        </p:txBody>
      </p:sp>
    </p:spTree>
    <p:extLst>
      <p:ext uri="{BB962C8B-B14F-4D97-AF65-F5344CB8AC3E}">
        <p14:creationId xmlns:p14="http://schemas.microsoft.com/office/powerpoint/2010/main" xmlns="" val="157653159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bwMode="auto">
          <a:xfrm>
            <a:off x="323528"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代码框架</a:t>
            </a:r>
            <a:r>
              <a:rPr lang="en-US" altLang="zh-CN" sz="2800" dirty="0" smtClean="0">
                <a:solidFill>
                  <a:schemeClr val="tx1"/>
                </a:solidFill>
                <a:latin typeface="微软雅黑" pitchFamily="34" charset="-122"/>
                <a:ea typeface="微软雅黑" pitchFamily="34" charset="-122"/>
              </a:rPr>
              <a:t>(</a:t>
            </a:r>
            <a:r>
              <a:rPr lang="zh-CN" altLang="en-US" sz="2800" dirty="0" smtClean="0">
                <a:solidFill>
                  <a:schemeClr val="tx1"/>
                </a:solidFill>
                <a:latin typeface="微软雅黑" pitchFamily="34" charset="-122"/>
                <a:ea typeface="微软雅黑" pitchFamily="34" charset="-122"/>
              </a:rPr>
              <a:t>续</a:t>
            </a:r>
            <a:r>
              <a:rPr lang="en-US" altLang="zh-CN" sz="2800" dirty="0" smtClean="0">
                <a:solidFill>
                  <a:schemeClr val="tx1"/>
                </a:solidFill>
                <a:latin typeface="微软雅黑" pitchFamily="34" charset="-122"/>
                <a:ea typeface="微软雅黑" pitchFamily="34" charset="-122"/>
              </a:rPr>
              <a:t>3)</a:t>
            </a:r>
            <a:endParaRPr lang="zh-CN" altLang="en-US" sz="2800" dirty="0" smtClean="0">
              <a:solidFill>
                <a:schemeClr val="tx1"/>
              </a:solidFill>
              <a:latin typeface="微软雅黑" pitchFamily="34" charset="-122"/>
              <a:ea typeface="微软雅黑" pitchFamily="34" charset="-122"/>
            </a:endParaRPr>
          </a:p>
        </p:txBody>
      </p:sp>
      <p:sp>
        <p:nvSpPr>
          <p:cNvPr id="6" name="TextBox 5"/>
          <p:cNvSpPr txBox="1"/>
          <p:nvPr/>
        </p:nvSpPr>
        <p:spPr>
          <a:xfrm>
            <a:off x="285720" y="1643050"/>
            <a:ext cx="8572560" cy="4031873"/>
          </a:xfrm>
          <a:prstGeom prst="rect">
            <a:avLst/>
          </a:prstGeom>
          <a:noFill/>
        </p:spPr>
        <p:txBody>
          <a:bodyPr wrap="square" rtlCol="0">
            <a:spAutoFit/>
          </a:bodyPr>
          <a:lstStyle/>
          <a:p>
            <a:pPr>
              <a:lnSpc>
                <a:spcPct val="150000"/>
              </a:lnSpc>
              <a:buFont typeface="Arial" pitchFamily="34" charset="0"/>
              <a:buChar char="•"/>
            </a:pPr>
            <a:r>
              <a:rPr lang="en-US" altLang="zh-CN" sz="2400" dirty="0" smtClean="0">
                <a:latin typeface="华文中宋" pitchFamily="2" charset="-122"/>
                <a:ea typeface="华文中宋" pitchFamily="2" charset="-122"/>
              </a:rPr>
              <a:t> </a:t>
            </a:r>
            <a:r>
              <a:rPr lang="en-US" altLang="zh-CN" sz="2400" dirty="0" smtClean="0">
                <a:latin typeface="Calibri" pitchFamily="34" charset="0"/>
                <a:ea typeface="华文中宋" pitchFamily="2" charset="-122"/>
                <a:cs typeface="Calibri" pitchFamily="34" charset="0"/>
              </a:rPr>
              <a:t>Example(</a:t>
            </a:r>
            <a:r>
              <a:rPr lang="zh-CN" altLang="en-US" sz="2400" dirty="0" smtClean="0">
                <a:latin typeface="Calibri" pitchFamily="34" charset="0"/>
                <a:ea typeface="华文中宋" pitchFamily="2" charset="-122"/>
                <a:cs typeface="Calibri" pitchFamily="34" charset="0"/>
              </a:rPr>
              <a:t>续</a:t>
            </a:r>
            <a:r>
              <a:rPr lang="en-US" altLang="zh-CN" sz="2400" dirty="0" smtClean="0">
                <a:latin typeface="Calibri" pitchFamily="34" charset="0"/>
                <a:ea typeface="华文中宋" pitchFamily="2" charset="-122"/>
                <a:cs typeface="Calibri" pitchFamily="34" charset="0"/>
              </a:rPr>
              <a:t>2</a:t>
            </a:r>
            <a:r>
              <a:rPr lang="en-US" altLang="zh-CN" sz="2400" dirty="0" smtClean="0">
                <a:latin typeface="Calibri" pitchFamily="34" charset="0"/>
                <a:ea typeface="华文中宋" pitchFamily="2" charset="-122"/>
                <a:cs typeface="Calibri" pitchFamily="34" charset="0"/>
              </a:rPr>
              <a:t>):</a:t>
            </a:r>
            <a:endParaRPr lang="en-US" altLang="zh-CN" sz="2400" dirty="0" smtClean="0">
              <a:latin typeface="Calibri" pitchFamily="34" charset="0"/>
              <a:ea typeface="华文中宋" pitchFamily="2" charset="-122"/>
              <a:cs typeface="Calibri" pitchFamily="34" charset="0"/>
            </a:endParaRPr>
          </a:p>
          <a:p>
            <a:r>
              <a:rPr lang="en-US" altLang="zh-CN" sz="2000" dirty="0" smtClean="0">
                <a:latin typeface="Courier New"/>
                <a:ea typeface="华文中宋" pitchFamily="2" charset="-122"/>
                <a:cs typeface="Courier New"/>
              </a:rPr>
              <a:t>  #------------ function -------------</a:t>
            </a: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function usage()</a:t>
            </a: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a:t>
            </a: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a:t>
            </a:r>
            <a:r>
              <a:rPr lang="en-US" altLang="zh-CN" sz="2000" dirty="0">
                <a:latin typeface="Courier New"/>
                <a:ea typeface="华文中宋" pitchFamily="2" charset="-122"/>
                <a:cs typeface="Courier New"/>
              </a:rPr>
              <a:t> </a:t>
            </a:r>
            <a:r>
              <a:rPr lang="zh-CN" altLang="en-US" sz="2000" dirty="0" smtClean="0">
                <a:latin typeface="Courier New"/>
                <a:ea typeface="华文中宋" pitchFamily="2" charset="-122"/>
                <a:cs typeface="Courier New"/>
              </a:rPr>
              <a:t>：</a:t>
            </a:r>
            <a:endParaRPr lang="en-US" altLang="zh-CN" sz="2000" dirty="0" smtClean="0">
              <a:latin typeface="Courier New"/>
              <a:ea typeface="华文中宋" pitchFamily="2" charset="-122"/>
              <a:cs typeface="Courier New"/>
            </a:endParaRP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return 0</a:t>
            </a: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a:t>
            </a:r>
            <a:r>
              <a:rPr lang="en-US" altLang="zh-CN" sz="2000" dirty="0" smtClean="0">
                <a:latin typeface="Courier New"/>
                <a:ea typeface="华文中宋" pitchFamily="2" charset="-122"/>
                <a:cs typeface="Courier New"/>
              </a:rPr>
              <a:t>}</a:t>
            </a:r>
            <a:endParaRPr lang="en-US" altLang="zh-CN" sz="2000" dirty="0" smtClean="0">
              <a:latin typeface="Courier New"/>
              <a:ea typeface="华文中宋" pitchFamily="2" charset="-122"/>
              <a:cs typeface="Courier New"/>
            </a:endParaRPr>
          </a:p>
          <a:p>
            <a:r>
              <a:rPr lang="en-US" altLang="zh-CN" sz="2000" dirty="0" smtClean="0">
                <a:latin typeface="Courier New"/>
                <a:ea typeface="华文中宋" pitchFamily="2" charset="-122"/>
                <a:cs typeface="Courier New"/>
              </a:rPr>
              <a:t>  function version(</a:t>
            </a:r>
            <a:r>
              <a:rPr lang="en-US" altLang="zh-CN" sz="2000" dirty="0">
                <a:latin typeface="Courier New"/>
                <a:ea typeface="华文中宋" pitchFamily="2" charset="-122"/>
                <a:cs typeface="Courier New"/>
              </a:rPr>
              <a:t>)</a:t>
            </a:r>
          </a:p>
          <a:p>
            <a:r>
              <a:rPr lang="en-US" altLang="zh-CN" sz="2000" dirty="0">
                <a:latin typeface="Courier New"/>
                <a:ea typeface="华文中宋" pitchFamily="2" charset="-122"/>
                <a:cs typeface="Courier New"/>
              </a:rPr>
              <a:t>  {</a:t>
            </a:r>
          </a:p>
          <a:p>
            <a:r>
              <a:rPr lang="en-US" altLang="zh-CN" sz="2000" dirty="0">
                <a:latin typeface="Courier New"/>
                <a:ea typeface="华文中宋" pitchFamily="2" charset="-122"/>
                <a:cs typeface="Courier New"/>
              </a:rPr>
              <a:t>   </a:t>
            </a:r>
            <a:r>
              <a:rPr lang="zh-CN" altLang="en-US" sz="2000" dirty="0">
                <a:latin typeface="Courier New"/>
                <a:ea typeface="华文中宋" pitchFamily="2" charset="-122"/>
                <a:cs typeface="Courier New"/>
              </a:rPr>
              <a:t>：</a:t>
            </a:r>
            <a:endParaRPr lang="en-US" altLang="zh-CN" sz="2000" dirty="0">
              <a:latin typeface="Courier New"/>
              <a:ea typeface="华文中宋" pitchFamily="2" charset="-122"/>
              <a:cs typeface="Courier New"/>
            </a:endParaRPr>
          </a:p>
          <a:p>
            <a:r>
              <a:rPr lang="en-US" altLang="zh-CN" sz="2000" dirty="0">
                <a:latin typeface="Courier New"/>
                <a:ea typeface="华文中宋" pitchFamily="2" charset="-122"/>
                <a:cs typeface="Courier New"/>
              </a:rPr>
              <a:t>   return 0</a:t>
            </a:r>
          </a:p>
          <a:p>
            <a:r>
              <a:rPr lang="en-US" altLang="zh-CN" sz="2000" dirty="0">
                <a:latin typeface="Courier New"/>
                <a:ea typeface="华文中宋" pitchFamily="2" charset="-122"/>
                <a:cs typeface="Courier New"/>
              </a:rPr>
              <a:t>  }</a:t>
            </a:r>
            <a:endParaRPr lang="en-US" altLang="zh-CN" sz="2000" dirty="0" smtClean="0">
              <a:latin typeface="Courier New"/>
              <a:ea typeface="华文中宋" pitchFamily="2" charset="-122"/>
              <a:cs typeface="Courier New"/>
            </a:endParaRPr>
          </a:p>
        </p:txBody>
      </p:sp>
    </p:spTree>
    <p:extLst>
      <p:ext uri="{BB962C8B-B14F-4D97-AF65-F5344CB8AC3E}">
        <p14:creationId xmlns:p14="http://schemas.microsoft.com/office/powerpoint/2010/main" xmlns="" val="281112461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bwMode="auto">
          <a:xfrm>
            <a:off x="323528"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代码框架</a:t>
            </a:r>
            <a:r>
              <a:rPr lang="en-US" altLang="zh-CN" sz="2800" dirty="0" smtClean="0">
                <a:solidFill>
                  <a:schemeClr val="tx1"/>
                </a:solidFill>
                <a:latin typeface="微软雅黑" pitchFamily="34" charset="-122"/>
                <a:ea typeface="微软雅黑" pitchFamily="34" charset="-122"/>
              </a:rPr>
              <a:t>(</a:t>
            </a:r>
            <a:r>
              <a:rPr lang="zh-CN" altLang="en-US" sz="2800" dirty="0" smtClean="0">
                <a:solidFill>
                  <a:schemeClr val="tx1"/>
                </a:solidFill>
                <a:latin typeface="微软雅黑" pitchFamily="34" charset="-122"/>
                <a:ea typeface="微软雅黑" pitchFamily="34" charset="-122"/>
              </a:rPr>
              <a:t>续</a:t>
            </a:r>
            <a:r>
              <a:rPr lang="en-US" altLang="zh-CN" sz="2800" dirty="0">
                <a:solidFill>
                  <a:schemeClr val="tx1"/>
                </a:solidFill>
                <a:latin typeface="微软雅黑" pitchFamily="34" charset="-122"/>
                <a:ea typeface="微软雅黑" pitchFamily="34" charset="-122"/>
              </a:rPr>
              <a:t>4</a:t>
            </a:r>
            <a:r>
              <a:rPr lang="en-US" altLang="zh-CN" sz="2800" dirty="0" smtClean="0">
                <a:solidFill>
                  <a:schemeClr val="tx1"/>
                </a:solidFill>
                <a:latin typeface="微软雅黑" pitchFamily="34" charset="-122"/>
                <a:ea typeface="微软雅黑" pitchFamily="34" charset="-122"/>
              </a:rPr>
              <a:t>)</a:t>
            </a:r>
            <a:endParaRPr lang="zh-CN" altLang="en-US" sz="2800" dirty="0" smtClean="0">
              <a:solidFill>
                <a:schemeClr val="tx1"/>
              </a:solidFill>
              <a:latin typeface="微软雅黑" pitchFamily="34" charset="-122"/>
              <a:ea typeface="微软雅黑" pitchFamily="34" charset="-122"/>
            </a:endParaRPr>
          </a:p>
        </p:txBody>
      </p:sp>
      <p:sp>
        <p:nvSpPr>
          <p:cNvPr id="6" name="TextBox 5"/>
          <p:cNvSpPr txBox="1"/>
          <p:nvPr/>
        </p:nvSpPr>
        <p:spPr>
          <a:xfrm>
            <a:off x="285720" y="1643050"/>
            <a:ext cx="8572560" cy="4031873"/>
          </a:xfrm>
          <a:prstGeom prst="rect">
            <a:avLst/>
          </a:prstGeom>
          <a:noFill/>
        </p:spPr>
        <p:txBody>
          <a:bodyPr wrap="square" rtlCol="0">
            <a:spAutoFit/>
          </a:bodyPr>
          <a:lstStyle/>
          <a:p>
            <a:pPr>
              <a:lnSpc>
                <a:spcPct val="150000"/>
              </a:lnSpc>
              <a:buFont typeface="Arial" pitchFamily="34" charset="0"/>
              <a:buChar char="•"/>
            </a:pPr>
            <a:r>
              <a:rPr lang="en-US" altLang="zh-CN" sz="2400" dirty="0" smtClean="0">
                <a:latin typeface="华文中宋" pitchFamily="2" charset="-122"/>
                <a:ea typeface="华文中宋" pitchFamily="2" charset="-122"/>
              </a:rPr>
              <a:t> </a:t>
            </a:r>
            <a:r>
              <a:rPr lang="en-US" altLang="zh-CN" sz="2400" dirty="0" smtClean="0">
                <a:latin typeface="Calibri" pitchFamily="34" charset="0"/>
                <a:ea typeface="华文中宋" pitchFamily="2" charset="-122"/>
                <a:cs typeface="Calibri" pitchFamily="34" charset="0"/>
              </a:rPr>
              <a:t>Example(</a:t>
            </a:r>
            <a:r>
              <a:rPr lang="zh-CN" altLang="en-US" sz="2400" dirty="0" smtClean="0">
                <a:latin typeface="Calibri" pitchFamily="34" charset="0"/>
                <a:ea typeface="华文中宋" pitchFamily="2" charset="-122"/>
                <a:cs typeface="Calibri" pitchFamily="34" charset="0"/>
              </a:rPr>
              <a:t>续</a:t>
            </a:r>
            <a:r>
              <a:rPr lang="en-US" altLang="zh-CN" sz="2400" dirty="0">
                <a:latin typeface="Calibri" pitchFamily="34" charset="0"/>
                <a:ea typeface="华文中宋" pitchFamily="2" charset="-122"/>
                <a:cs typeface="Calibri" pitchFamily="34" charset="0"/>
              </a:rPr>
              <a:t>3</a:t>
            </a:r>
            <a:r>
              <a:rPr lang="en-US" altLang="zh-CN" sz="2400" dirty="0" smtClean="0">
                <a:latin typeface="Calibri" pitchFamily="34" charset="0"/>
                <a:ea typeface="华文中宋" pitchFamily="2" charset="-122"/>
                <a:cs typeface="Calibri" pitchFamily="34" charset="0"/>
              </a:rPr>
              <a:t>):</a:t>
            </a:r>
            <a:endParaRPr lang="en-US" altLang="zh-CN" sz="2400" dirty="0" smtClean="0">
              <a:latin typeface="Calibri" pitchFamily="34" charset="0"/>
              <a:ea typeface="华文中宋" pitchFamily="2" charset="-122"/>
              <a:cs typeface="Calibri" pitchFamily="34" charset="0"/>
            </a:endParaRPr>
          </a:p>
          <a:p>
            <a:r>
              <a:rPr lang="en-US" altLang="zh-CN" sz="2000" dirty="0" smtClean="0">
                <a:latin typeface="Courier New"/>
                <a:ea typeface="华文中宋" pitchFamily="2" charset="-122"/>
                <a:cs typeface="Courier New"/>
              </a:rPr>
              <a:t>  ##! @TODO: </a:t>
            </a:r>
            <a:r>
              <a:rPr lang="en-US" altLang="zh-CN" sz="2000" dirty="0" smtClean="0">
                <a:latin typeface="Courier New"/>
                <a:ea typeface="华文中宋" pitchFamily="2" charset="-122"/>
                <a:cs typeface="Courier New"/>
              </a:rPr>
              <a:t>   show </a:t>
            </a:r>
            <a:r>
              <a:rPr lang="en-US" altLang="zh-CN" sz="2000" dirty="0" smtClean="0">
                <a:latin typeface="Courier New"/>
                <a:ea typeface="华文中宋" pitchFamily="2" charset="-122"/>
                <a:cs typeface="Courier New"/>
              </a:rPr>
              <a:t>message</a:t>
            </a: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 @AUTHOR: </a:t>
            </a:r>
            <a:r>
              <a:rPr lang="en-US" altLang="zh-CN" sz="2000" dirty="0" smtClean="0">
                <a:latin typeface="Courier New"/>
                <a:ea typeface="华文中宋" pitchFamily="2" charset="-122"/>
                <a:cs typeface="Courier New"/>
              </a:rPr>
              <a:t> somebody</a:t>
            </a:r>
            <a:endParaRPr lang="en-US" altLang="zh-CN" sz="2000" dirty="0" smtClean="0">
              <a:latin typeface="Courier New"/>
              <a:ea typeface="华文中宋" pitchFamily="2" charset="-122"/>
              <a:cs typeface="Courier New"/>
            </a:endParaRP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 @VERSION: 1.0</a:t>
            </a: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 @IN: </a:t>
            </a:r>
            <a:r>
              <a:rPr lang="en-US" altLang="zh-CN" sz="2000" dirty="0" smtClean="0">
                <a:latin typeface="Courier New"/>
                <a:ea typeface="华文中宋" pitchFamily="2" charset="-122"/>
                <a:cs typeface="Courier New"/>
              </a:rPr>
              <a:t>     $</a:t>
            </a:r>
            <a:r>
              <a:rPr lang="en-US" altLang="zh-CN" sz="2000" dirty="0" smtClean="0">
                <a:latin typeface="Courier New"/>
                <a:ea typeface="华文中宋" pitchFamily="2" charset="-122"/>
                <a:cs typeface="Courier New"/>
              </a:rPr>
              <a:t>1 =&gt; </a:t>
            </a:r>
            <a:r>
              <a:rPr lang="en-US" altLang="zh-CN" sz="2000" dirty="0" err="1" smtClean="0">
                <a:latin typeface="Courier New"/>
                <a:ea typeface="华文中宋" pitchFamily="2" charset="-122"/>
                <a:cs typeface="Courier New"/>
              </a:rPr>
              <a:t>msg</a:t>
            </a:r>
            <a:endParaRPr lang="en-US" altLang="zh-CN" sz="2000" dirty="0" smtClean="0">
              <a:latin typeface="Courier New"/>
              <a:ea typeface="华文中宋" pitchFamily="2" charset="-122"/>
              <a:cs typeface="Courier New"/>
            </a:endParaRP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 @OUT: </a:t>
            </a:r>
            <a:r>
              <a:rPr lang="en-US" altLang="zh-CN" sz="2000" dirty="0" smtClean="0">
                <a:latin typeface="Courier New"/>
                <a:ea typeface="华文中宋" pitchFamily="2" charset="-122"/>
                <a:cs typeface="Courier New"/>
              </a:rPr>
              <a:t>    0 </a:t>
            </a:r>
            <a:r>
              <a:rPr lang="en-US" altLang="zh-CN" sz="2000" dirty="0" smtClean="0">
                <a:latin typeface="Courier New"/>
                <a:ea typeface="华文中宋" pitchFamily="2" charset="-122"/>
                <a:cs typeface="Courier New"/>
              </a:rPr>
              <a:t>=&gt; success; 1 =&gt; failure</a:t>
            </a: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function </a:t>
            </a:r>
            <a:r>
              <a:rPr lang="en-US" altLang="zh-CN" sz="2000" dirty="0" err="1" smtClean="0">
                <a:latin typeface="Courier New"/>
                <a:ea typeface="华文中宋" pitchFamily="2" charset="-122"/>
                <a:cs typeface="Courier New"/>
              </a:rPr>
              <a:t>show_msg</a:t>
            </a:r>
            <a:r>
              <a:rPr lang="en-US" altLang="zh-CN" sz="2000" dirty="0" smtClean="0">
                <a:latin typeface="Courier New"/>
                <a:ea typeface="华文中宋" pitchFamily="2" charset="-122"/>
                <a:cs typeface="Courier New"/>
              </a:rPr>
              <a:t>()</a:t>
            </a: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 </a:t>
            </a: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local </a:t>
            </a:r>
            <a:r>
              <a:rPr lang="en-US" altLang="zh-CN" sz="2000" dirty="0" err="1" smtClean="0">
                <a:latin typeface="Courier New"/>
                <a:ea typeface="华文中宋" pitchFamily="2" charset="-122"/>
                <a:cs typeface="Courier New"/>
              </a:rPr>
              <a:t>msg</a:t>
            </a:r>
            <a:r>
              <a:rPr lang="en-US" altLang="zh-CN" sz="2000" dirty="0" smtClean="0">
                <a:latin typeface="Courier New"/>
                <a:ea typeface="华文中宋" pitchFamily="2" charset="-122"/>
                <a:cs typeface="Courier New"/>
              </a:rPr>
              <a:t>=“$1”</a:t>
            </a: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echo “$</a:t>
            </a:r>
            <a:r>
              <a:rPr lang="en-US" altLang="zh-CN" sz="2000" dirty="0" err="1" smtClean="0">
                <a:latin typeface="Courier New"/>
                <a:ea typeface="华文中宋" pitchFamily="2" charset="-122"/>
                <a:cs typeface="Courier New"/>
              </a:rPr>
              <a:t>msg</a:t>
            </a:r>
            <a:r>
              <a:rPr lang="en-US" altLang="zh-CN" sz="2000" dirty="0" smtClean="0">
                <a:latin typeface="Courier New"/>
                <a:ea typeface="华文中宋" pitchFamily="2" charset="-122"/>
                <a:cs typeface="Courier New"/>
              </a:rPr>
              <a:t>”</a:t>
            </a: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return 0</a:t>
            </a: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a:t>
            </a:r>
          </a:p>
        </p:txBody>
      </p:sp>
    </p:spTree>
    <p:extLst>
      <p:ext uri="{BB962C8B-B14F-4D97-AF65-F5344CB8AC3E}">
        <p14:creationId xmlns:p14="http://schemas.microsoft.com/office/powerpoint/2010/main" xmlns="" val="169421768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xfrm>
            <a:off x="468313"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主题</a:t>
            </a:r>
          </a:p>
        </p:txBody>
      </p:sp>
      <p:sp>
        <p:nvSpPr>
          <p:cNvPr id="40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6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01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285720" y="1643050"/>
            <a:ext cx="8572560" cy="2335383"/>
          </a:xfrm>
          <a:prstGeom prst="rect">
            <a:avLst/>
          </a:prstGeom>
          <a:noFill/>
        </p:spPr>
        <p:txBody>
          <a:bodyPr wrap="square" rtlCol="0">
            <a:spAutoFit/>
          </a:bodyPr>
          <a:lstStyle/>
          <a:p>
            <a:pPr>
              <a:lnSpc>
                <a:spcPct val="150000"/>
              </a:lnSpc>
              <a:buSzPct val="50000"/>
              <a:buFont typeface="Wingdings" pitchFamily="2" charset="2"/>
              <a:buChar char="u"/>
            </a:pPr>
            <a:r>
              <a:rPr lang="en-US" altLang="zh-CN" sz="2400" dirty="0" smtClean="0">
                <a:latin typeface="微软雅黑" pitchFamily="34" charset="-122"/>
                <a:ea typeface="微软雅黑" pitchFamily="34" charset="-122"/>
              </a:rPr>
              <a:t> </a:t>
            </a:r>
            <a:r>
              <a:rPr lang="zh-CN" altLang="en-US" sz="2400" b="1" dirty="0" smtClean="0">
                <a:solidFill>
                  <a:srgbClr val="0000FF"/>
                </a:solidFill>
                <a:latin typeface="微软雅黑" pitchFamily="34" charset="-122"/>
                <a:ea typeface="微软雅黑" pitchFamily="34" charset="-122"/>
              </a:rPr>
              <a:t>命名规范</a:t>
            </a:r>
            <a:endParaRPr lang="en-US" altLang="zh-CN" sz="2400" b="1" dirty="0" smtClean="0">
              <a:solidFill>
                <a:srgbClr val="0000FF"/>
              </a:solidFill>
              <a:latin typeface="微软雅黑" pitchFamily="34" charset="-122"/>
              <a:ea typeface="微软雅黑" pitchFamily="34" charset="-122"/>
            </a:endParaRPr>
          </a:p>
          <a:p>
            <a:pPr>
              <a:lnSpc>
                <a:spcPct val="150000"/>
              </a:lnSpc>
              <a:buSzPct val="50000"/>
              <a:buFont typeface="Wingdings" pitchFamily="2" charset="2"/>
              <a:buChar char="u"/>
            </a:pPr>
            <a:r>
              <a:rPr lang="en-US" altLang="zh-CN" sz="2400" b="1" dirty="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注释规范</a:t>
            </a:r>
            <a:endParaRPr lang="en-US" altLang="zh-CN" sz="2400" b="1" dirty="0" smtClean="0">
              <a:latin typeface="微软雅黑" pitchFamily="34" charset="-122"/>
              <a:ea typeface="微软雅黑" pitchFamily="34" charset="-122"/>
            </a:endParaRPr>
          </a:p>
          <a:p>
            <a:pPr>
              <a:lnSpc>
                <a:spcPct val="150000"/>
              </a:lnSpc>
              <a:buSzPct val="50000"/>
              <a:buFont typeface="Wingdings" pitchFamily="2" charset="2"/>
              <a:buChar char="u"/>
            </a:pPr>
            <a:r>
              <a:rPr lang="en-US" altLang="zh-CN" sz="2400" b="1" dirty="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代码风格</a:t>
            </a:r>
            <a:endParaRPr lang="en-US" altLang="zh-CN" sz="2400" b="1" dirty="0" smtClean="0">
              <a:latin typeface="微软雅黑" pitchFamily="34" charset="-122"/>
              <a:ea typeface="微软雅黑" pitchFamily="34" charset="-122"/>
            </a:endParaRPr>
          </a:p>
          <a:p>
            <a:pPr>
              <a:lnSpc>
                <a:spcPct val="150000"/>
              </a:lnSpc>
              <a:buSzPct val="50000"/>
              <a:buFont typeface="Wingdings" pitchFamily="2" charset="2"/>
              <a:buChar char="u"/>
            </a:pPr>
            <a:r>
              <a:rPr lang="en-US" altLang="zh-CN" sz="2400" b="1" dirty="0" smtClean="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错误处理</a:t>
            </a:r>
            <a:endParaRPr lang="zh-CN" altLang="en-US" sz="2400" b="1"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bwMode="auto">
          <a:xfrm>
            <a:off x="323528"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代码框架</a:t>
            </a:r>
            <a:r>
              <a:rPr lang="en-US" altLang="zh-CN" sz="2800" dirty="0" smtClean="0">
                <a:solidFill>
                  <a:schemeClr val="tx1"/>
                </a:solidFill>
                <a:latin typeface="微软雅黑" pitchFamily="34" charset="-122"/>
                <a:ea typeface="微软雅黑" pitchFamily="34" charset="-122"/>
              </a:rPr>
              <a:t>(</a:t>
            </a:r>
            <a:r>
              <a:rPr lang="zh-CN" altLang="en-US" sz="2800" dirty="0" smtClean="0">
                <a:solidFill>
                  <a:schemeClr val="tx1"/>
                </a:solidFill>
                <a:latin typeface="微软雅黑" pitchFamily="34" charset="-122"/>
                <a:ea typeface="微软雅黑" pitchFamily="34" charset="-122"/>
              </a:rPr>
              <a:t>续</a:t>
            </a:r>
            <a:r>
              <a:rPr lang="en-US" altLang="zh-CN" sz="2800" dirty="0" smtClean="0">
                <a:solidFill>
                  <a:schemeClr val="tx1"/>
                </a:solidFill>
                <a:latin typeface="微软雅黑" pitchFamily="34" charset="-122"/>
                <a:ea typeface="微软雅黑" pitchFamily="34" charset="-122"/>
              </a:rPr>
              <a:t>5)</a:t>
            </a:r>
            <a:endParaRPr lang="zh-CN" altLang="en-US" sz="2800" dirty="0" smtClean="0">
              <a:solidFill>
                <a:schemeClr val="tx1"/>
              </a:solidFill>
              <a:latin typeface="微软雅黑" pitchFamily="34" charset="-122"/>
              <a:ea typeface="微软雅黑" pitchFamily="34" charset="-122"/>
            </a:endParaRPr>
          </a:p>
        </p:txBody>
      </p:sp>
      <p:sp>
        <p:nvSpPr>
          <p:cNvPr id="6" name="TextBox 5"/>
          <p:cNvSpPr txBox="1"/>
          <p:nvPr/>
        </p:nvSpPr>
        <p:spPr>
          <a:xfrm>
            <a:off x="285720" y="1643050"/>
            <a:ext cx="8572560" cy="2185214"/>
          </a:xfrm>
          <a:prstGeom prst="rect">
            <a:avLst/>
          </a:prstGeom>
          <a:noFill/>
        </p:spPr>
        <p:txBody>
          <a:bodyPr wrap="square" rtlCol="0">
            <a:spAutoFit/>
          </a:bodyPr>
          <a:lstStyle/>
          <a:p>
            <a:pPr>
              <a:lnSpc>
                <a:spcPct val="150000"/>
              </a:lnSpc>
              <a:buFont typeface="Arial" pitchFamily="34" charset="0"/>
              <a:buChar char="•"/>
            </a:pPr>
            <a:r>
              <a:rPr lang="en-US" altLang="zh-CN" sz="2400" dirty="0" smtClean="0">
                <a:latin typeface="华文中宋" pitchFamily="2" charset="-122"/>
                <a:ea typeface="华文中宋" pitchFamily="2" charset="-122"/>
              </a:rPr>
              <a:t> </a:t>
            </a:r>
            <a:r>
              <a:rPr lang="en-US" altLang="zh-CN" sz="2400" dirty="0" smtClean="0">
                <a:latin typeface="Calibri" pitchFamily="34" charset="0"/>
                <a:ea typeface="华文中宋" pitchFamily="2" charset="-122"/>
                <a:cs typeface="Calibri" pitchFamily="34" charset="0"/>
              </a:rPr>
              <a:t>Example(</a:t>
            </a:r>
            <a:r>
              <a:rPr lang="zh-CN" altLang="en-US" sz="2400" dirty="0" smtClean="0">
                <a:latin typeface="Calibri" pitchFamily="34" charset="0"/>
                <a:ea typeface="华文中宋" pitchFamily="2" charset="-122"/>
                <a:cs typeface="Calibri" pitchFamily="34" charset="0"/>
              </a:rPr>
              <a:t>续</a:t>
            </a:r>
            <a:r>
              <a:rPr lang="en-US" altLang="zh-CN" sz="2400" dirty="0" smtClean="0">
                <a:latin typeface="Calibri" pitchFamily="34" charset="0"/>
                <a:ea typeface="华文中宋" pitchFamily="2" charset="-122"/>
                <a:cs typeface="Calibri" pitchFamily="34" charset="0"/>
              </a:rPr>
              <a:t>4</a:t>
            </a:r>
            <a:r>
              <a:rPr lang="en-US" altLang="zh-CN" sz="2400" dirty="0" smtClean="0">
                <a:latin typeface="Calibri" pitchFamily="34" charset="0"/>
                <a:ea typeface="华文中宋" pitchFamily="2" charset="-122"/>
                <a:cs typeface="Calibri" pitchFamily="34" charset="0"/>
              </a:rPr>
              <a:t>):</a:t>
            </a:r>
            <a:endParaRPr lang="en-US" altLang="zh-CN" sz="2400" dirty="0" smtClean="0">
              <a:latin typeface="Calibri" pitchFamily="34" charset="0"/>
              <a:ea typeface="华文中宋" pitchFamily="2" charset="-122"/>
              <a:cs typeface="Calibri" pitchFamily="34" charset="0"/>
            </a:endParaRPr>
          </a:p>
          <a:p>
            <a:r>
              <a:rPr lang="en-US" altLang="zh-CN" sz="2000" dirty="0" smtClean="0">
                <a:latin typeface="Courier New"/>
                <a:ea typeface="华文中宋" pitchFamily="2" charset="-122"/>
                <a:cs typeface="Courier New"/>
              </a:rPr>
              <a:t>  #--------------- main ---------------</a:t>
            </a: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a:t>
            </a: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a:t>
            </a: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a:t>
            </a: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a:t>
            </a:r>
            <a:r>
              <a:rPr lang="en-US" altLang="zh-CN" sz="2000" dirty="0" err="1" smtClean="0">
                <a:latin typeface="Courier New"/>
                <a:ea typeface="华文中宋" pitchFamily="2" charset="-122"/>
                <a:cs typeface="Courier New"/>
              </a:rPr>
              <a:t>show_msg</a:t>
            </a:r>
            <a:r>
              <a:rPr lang="en-US" altLang="zh-CN" sz="2000" dirty="0" smtClean="0">
                <a:latin typeface="Courier New"/>
                <a:ea typeface="华文中宋" pitchFamily="2" charset="-122"/>
                <a:cs typeface="Courier New"/>
              </a:rPr>
              <a:t> “hello world”</a:t>
            </a:r>
          </a:p>
        </p:txBody>
      </p:sp>
    </p:spTree>
    <p:extLst>
      <p:ext uri="{BB962C8B-B14F-4D97-AF65-F5344CB8AC3E}">
        <p14:creationId xmlns:p14="http://schemas.microsoft.com/office/powerpoint/2010/main" xmlns="" val="403713821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bwMode="auto">
          <a:xfrm>
            <a:off x="323528"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函数</a:t>
            </a:r>
          </a:p>
        </p:txBody>
      </p:sp>
      <p:sp>
        <p:nvSpPr>
          <p:cNvPr id="6" name="TextBox 5"/>
          <p:cNvSpPr txBox="1"/>
          <p:nvPr/>
        </p:nvSpPr>
        <p:spPr>
          <a:xfrm>
            <a:off x="285720" y="1643050"/>
            <a:ext cx="8572560" cy="3385542"/>
          </a:xfrm>
          <a:prstGeom prst="rect">
            <a:avLst/>
          </a:prstGeom>
          <a:noFill/>
        </p:spPr>
        <p:txBody>
          <a:bodyPr wrap="square" rtlCol="0">
            <a:spAutoFit/>
          </a:bodyPr>
          <a:lstStyle/>
          <a:p>
            <a:pPr>
              <a:lnSpc>
                <a:spcPct val="150000"/>
              </a:lnSpc>
              <a:buFont typeface="Arial" pitchFamily="34" charset="0"/>
              <a:buChar char="•"/>
            </a:pPr>
            <a:r>
              <a:rPr lang="en-US" altLang="zh-CN" sz="2400" dirty="0" smtClean="0">
                <a:latin typeface="华文宋体"/>
                <a:ea typeface="华文宋体"/>
                <a:cs typeface="华文宋体"/>
              </a:rPr>
              <a:t> </a:t>
            </a:r>
            <a:r>
              <a:rPr lang="zh-CN" altLang="en-US" sz="2400" dirty="0" smtClean="0">
                <a:latin typeface="Courier New" pitchFamily="49" charset="0"/>
                <a:ea typeface="华文中宋" pitchFamily="2" charset="-122"/>
                <a:cs typeface="Courier New" pitchFamily="49" charset="0"/>
              </a:rPr>
              <a:t>函数定义时在</a:t>
            </a:r>
            <a:r>
              <a:rPr lang="zh-CN" altLang="en-US" sz="2400" dirty="0">
                <a:latin typeface="Courier New" pitchFamily="49" charset="0"/>
                <a:ea typeface="华文中宋" pitchFamily="2" charset="-122"/>
                <a:cs typeface="Courier New" pitchFamily="49" charset="0"/>
              </a:rPr>
              <a:t>函数名前加上</a:t>
            </a:r>
            <a:r>
              <a:rPr lang="en-US" altLang="zh-CN" sz="2000" dirty="0">
                <a:latin typeface="Courier New" pitchFamily="49" charset="0"/>
                <a:ea typeface="华文中宋" pitchFamily="2" charset="-122"/>
                <a:cs typeface="Courier New" pitchFamily="49" charset="0"/>
              </a:rPr>
              <a:t>function</a:t>
            </a:r>
            <a:r>
              <a:rPr lang="zh-CN" altLang="en-US" sz="2400" dirty="0">
                <a:latin typeface="Courier New" pitchFamily="49" charset="0"/>
                <a:ea typeface="华文中宋" pitchFamily="2" charset="-122"/>
                <a:cs typeface="Courier New" pitchFamily="49" charset="0"/>
              </a:rPr>
              <a:t>保留字，方便</a:t>
            </a:r>
            <a:r>
              <a:rPr lang="zh-CN" altLang="en-US" sz="2400" dirty="0" smtClean="0">
                <a:latin typeface="Courier New" pitchFamily="49" charset="0"/>
                <a:ea typeface="华文中宋" pitchFamily="2" charset="-122"/>
                <a:cs typeface="Courier New" pitchFamily="49" charset="0"/>
              </a:rPr>
              <a:t>定位</a:t>
            </a:r>
            <a:r>
              <a:rPr lang="en-US" altLang="zh-CN" sz="2400" dirty="0" smtClean="0">
                <a:latin typeface="Courier New" pitchFamily="49" charset="0"/>
                <a:ea typeface="华文中宋" pitchFamily="2" charset="-122"/>
                <a:cs typeface="Courier New" pitchFamily="49" charset="0"/>
              </a:rPr>
              <a:t>(</a:t>
            </a:r>
            <a:r>
              <a:rPr lang="zh-CN" altLang="en-US" sz="2400" dirty="0" smtClean="0">
                <a:latin typeface="Courier New" pitchFamily="49" charset="0"/>
                <a:ea typeface="华文中宋" pitchFamily="2" charset="-122"/>
                <a:cs typeface="Courier New" pitchFamily="49" charset="0"/>
              </a:rPr>
              <a:t>包括在</a:t>
            </a:r>
            <a:r>
              <a:rPr lang="en-US" altLang="zh-CN" sz="2000" dirty="0" smtClean="0">
                <a:latin typeface="Calibri" pitchFamily="34" charset="0"/>
                <a:ea typeface="华文中宋" pitchFamily="2" charset="-122"/>
                <a:cs typeface="Calibri" pitchFamily="34" charset="0"/>
              </a:rPr>
              <a:t>vi</a:t>
            </a:r>
            <a:r>
              <a:rPr lang="zh-CN" altLang="en-US" sz="2400" dirty="0" smtClean="0">
                <a:latin typeface="Courier New" pitchFamily="49" charset="0"/>
                <a:ea typeface="华文中宋" pitchFamily="2" charset="-122"/>
                <a:cs typeface="Courier New" pitchFamily="49" charset="0"/>
              </a:rPr>
              <a:t>里或外部</a:t>
            </a:r>
            <a:r>
              <a:rPr lang="en-US" altLang="zh-CN" sz="2000" dirty="0" err="1" smtClean="0">
                <a:latin typeface="Courier New" pitchFamily="49" charset="0"/>
                <a:ea typeface="华文中宋" pitchFamily="2" charset="-122"/>
                <a:cs typeface="Courier New" pitchFamily="49" charset="0"/>
              </a:rPr>
              <a:t>grep</a:t>
            </a:r>
            <a:r>
              <a:rPr lang="zh-CN" altLang="en-US" sz="2400" dirty="0" smtClean="0">
                <a:latin typeface="Courier New" pitchFamily="49" charset="0"/>
                <a:ea typeface="华文中宋" pitchFamily="2" charset="-122"/>
                <a:cs typeface="Courier New" pitchFamily="49" charset="0"/>
              </a:rPr>
              <a:t>出函数列表</a:t>
            </a:r>
            <a:r>
              <a:rPr lang="en-US" altLang="zh-CN" sz="2400" dirty="0" smtClean="0">
                <a:latin typeface="Courier New" pitchFamily="49" charset="0"/>
                <a:ea typeface="华文中宋" pitchFamily="2" charset="-122"/>
                <a:cs typeface="Courier New" pitchFamily="49" charset="0"/>
              </a:rPr>
              <a:t>)</a:t>
            </a:r>
          </a:p>
          <a:p>
            <a:pPr>
              <a:lnSpc>
                <a:spcPct val="150000"/>
              </a:lnSpc>
              <a:buFont typeface="Arial" pitchFamily="34" charset="0"/>
              <a:buChar char="•"/>
            </a:pPr>
            <a:r>
              <a:rPr lang="en-US" altLang="zh-CN" sz="2400" dirty="0">
                <a:latin typeface="华文宋体"/>
                <a:ea typeface="华文宋体"/>
                <a:cs typeface="华文宋体"/>
              </a:rPr>
              <a:t> </a:t>
            </a:r>
            <a:r>
              <a:rPr lang="zh-CN" altLang="en-US" sz="2400" dirty="0" smtClean="0">
                <a:latin typeface="Courier New" pitchFamily="49" charset="0"/>
                <a:ea typeface="华文中宋" pitchFamily="2" charset="-122"/>
                <a:cs typeface="Courier New" pitchFamily="49" charset="0"/>
              </a:rPr>
              <a:t>局部变量使用</a:t>
            </a:r>
            <a:r>
              <a:rPr lang="en-US" altLang="zh-CN" sz="2000" dirty="0" smtClean="0">
                <a:latin typeface="Courier New" pitchFamily="49" charset="0"/>
                <a:ea typeface="华文中宋" pitchFamily="2" charset="-122"/>
                <a:cs typeface="Courier New" pitchFamily="49" charset="0"/>
              </a:rPr>
              <a:t>local</a:t>
            </a:r>
            <a:r>
              <a:rPr lang="zh-CN" altLang="en-US" sz="2400" dirty="0" smtClean="0">
                <a:latin typeface="Courier New" pitchFamily="49" charset="0"/>
                <a:ea typeface="华文中宋" pitchFamily="2" charset="-122"/>
                <a:cs typeface="Courier New" pitchFamily="49" charset="0"/>
              </a:rPr>
              <a:t>限定符</a:t>
            </a:r>
            <a:r>
              <a:rPr lang="zh-CN" altLang="zh-CN" sz="2400" dirty="0" smtClean="0">
                <a:latin typeface="Courier New" pitchFamily="49" charset="0"/>
                <a:ea typeface="华文中宋" pitchFamily="2" charset="-122"/>
                <a:cs typeface="Courier New" pitchFamily="49" charset="0"/>
              </a:rPr>
              <a:t>，</a:t>
            </a:r>
            <a:r>
              <a:rPr lang="zh-CN" altLang="en-US" sz="2400" dirty="0" smtClean="0">
                <a:latin typeface="Courier New" pitchFamily="49" charset="0"/>
                <a:ea typeface="华文中宋" pitchFamily="2" charset="-122"/>
                <a:cs typeface="Courier New" pitchFamily="49" charset="0"/>
              </a:rPr>
              <a:t>限定变量作用域，使作者再考虑哪些变量应该有什么样的作用域</a:t>
            </a:r>
            <a:endParaRPr lang="en-US" altLang="zh-CN" sz="2000" dirty="0">
              <a:latin typeface="Courier New" pitchFamily="49" charset="0"/>
              <a:ea typeface="华文中宋" pitchFamily="2" charset="-122"/>
              <a:cs typeface="Courier New" pitchFamily="49" charset="0"/>
            </a:endParaRPr>
          </a:p>
          <a:p>
            <a:pPr>
              <a:lnSpc>
                <a:spcPct val="150000"/>
              </a:lnSpc>
              <a:buFont typeface="Arial" pitchFamily="34" charset="0"/>
              <a:buChar char="•"/>
            </a:pPr>
            <a:r>
              <a:rPr lang="en-US" altLang="zh-CN" sz="2400" dirty="0" smtClean="0">
                <a:latin typeface="华文宋体"/>
                <a:ea typeface="华文宋体"/>
                <a:cs typeface="华文宋体"/>
              </a:rPr>
              <a:t> </a:t>
            </a:r>
            <a:r>
              <a:rPr lang="zh-CN" altLang="en-US" sz="2400" dirty="0" smtClean="0">
                <a:latin typeface="Courier New" pitchFamily="49" charset="0"/>
                <a:ea typeface="华文中宋" pitchFamily="2" charset="-122"/>
                <a:cs typeface="Courier New" pitchFamily="49" charset="0"/>
              </a:rPr>
              <a:t>函数的每个分支都应包含显式的</a:t>
            </a:r>
            <a:r>
              <a:rPr lang="en-US" altLang="zh-CN" sz="2000" dirty="0" smtClean="0">
                <a:latin typeface="Courier New" pitchFamily="49" charset="0"/>
                <a:ea typeface="华文中宋" pitchFamily="2" charset="-122"/>
                <a:cs typeface="Courier New" pitchFamily="49" charset="0"/>
              </a:rPr>
              <a:t>return</a:t>
            </a:r>
            <a:r>
              <a:rPr lang="zh-CN" altLang="en-US" sz="2400" dirty="0" smtClean="0">
                <a:latin typeface="Courier New" pitchFamily="49" charset="0"/>
                <a:ea typeface="华文中宋" pitchFamily="2" charset="-122"/>
                <a:cs typeface="Courier New" pitchFamily="49" charset="0"/>
              </a:rPr>
              <a:t>语句，并跟上返回值，即使是不关心返回值的函数</a:t>
            </a:r>
            <a:endParaRPr lang="en-US" altLang="zh-CN" sz="2400" dirty="0">
              <a:latin typeface="Courier New" pitchFamily="49" charset="0"/>
              <a:ea typeface="华文中宋" pitchFamily="2" charset="-122"/>
              <a:cs typeface="Courier New" pitchFamily="49"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bwMode="auto">
          <a:xfrm>
            <a:off x="323528"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常量</a:t>
            </a:r>
          </a:p>
        </p:txBody>
      </p:sp>
      <p:sp>
        <p:nvSpPr>
          <p:cNvPr id="6" name="TextBox 5"/>
          <p:cNvSpPr txBox="1"/>
          <p:nvPr/>
        </p:nvSpPr>
        <p:spPr>
          <a:xfrm>
            <a:off x="285720" y="1643050"/>
            <a:ext cx="8572560" cy="3170098"/>
          </a:xfrm>
          <a:prstGeom prst="rect">
            <a:avLst/>
          </a:prstGeom>
          <a:noFill/>
        </p:spPr>
        <p:txBody>
          <a:bodyPr wrap="square" rtlCol="0">
            <a:spAutoFit/>
          </a:bodyPr>
          <a:lstStyle/>
          <a:p>
            <a:pPr>
              <a:lnSpc>
                <a:spcPct val="150000"/>
              </a:lnSpc>
              <a:buFont typeface="Arial" pitchFamily="34" charset="0"/>
              <a:buChar char="•"/>
            </a:pPr>
            <a:r>
              <a:rPr lang="zh-CN" altLang="en-US" sz="2400" dirty="0" smtClean="0">
                <a:latin typeface="华文中宋" pitchFamily="2" charset="-122"/>
                <a:ea typeface="华文中宋" pitchFamily="2" charset="-122"/>
              </a:rPr>
              <a:t> 对于使用多次的直接量应该使用常量来替代，提高代码的可读性，降低后续修改维护成本</a:t>
            </a:r>
            <a:endParaRPr lang="en-US" altLang="zh-CN" sz="2000" dirty="0" smtClean="0">
              <a:latin typeface="Courier New" pitchFamily="49" charset="0"/>
              <a:ea typeface="华文中宋" pitchFamily="2" charset="-122"/>
              <a:cs typeface="Courier New" pitchFamily="49" charset="0"/>
            </a:endParaRPr>
          </a:p>
          <a:p>
            <a:pPr>
              <a:lnSpc>
                <a:spcPct val="150000"/>
              </a:lnSpc>
              <a:buFont typeface="Arial" pitchFamily="34" charset="0"/>
              <a:buChar char="•"/>
            </a:pPr>
            <a:r>
              <a:rPr lang="zh-CN" altLang="en-US" sz="2400" dirty="0" smtClean="0">
                <a:latin typeface="华文中宋" pitchFamily="2" charset="-122"/>
                <a:ea typeface="华文中宋" pitchFamily="2" charset="-122"/>
              </a:rPr>
              <a:t> 对于一次使用的直接量可考虑采用直接量加注释的方式</a:t>
            </a:r>
            <a:endParaRPr lang="en-US" altLang="zh-CN" sz="2400" dirty="0" smtClean="0">
              <a:latin typeface="华文中宋" pitchFamily="2" charset="-122"/>
              <a:ea typeface="华文中宋" pitchFamily="2" charset="-122"/>
            </a:endParaRPr>
          </a:p>
          <a:p>
            <a:pPr>
              <a:lnSpc>
                <a:spcPct val="150000"/>
              </a:lnSpc>
              <a:buFont typeface="Arial" pitchFamily="34" charset="0"/>
              <a:buChar char="•"/>
            </a:pPr>
            <a:r>
              <a:rPr lang="en-US" altLang="zh-CN" sz="2400" dirty="0">
                <a:latin typeface="华文中宋" pitchFamily="2" charset="-122"/>
                <a:ea typeface="华文中宋" pitchFamily="2" charset="-122"/>
              </a:rPr>
              <a:t> </a:t>
            </a:r>
            <a:r>
              <a:rPr lang="zh-CN" altLang="en-US" sz="2400" dirty="0" smtClean="0">
                <a:latin typeface="华文中宋" pitchFamily="2" charset="-122"/>
                <a:ea typeface="华文中宋" pitchFamily="2" charset="-122"/>
              </a:rPr>
              <a:t>全局常量在文件起始处或外部配置文件中定义</a:t>
            </a:r>
            <a:endParaRPr lang="en-US" altLang="zh-CN" sz="2400" dirty="0" smtClean="0">
              <a:latin typeface="华文中宋" pitchFamily="2" charset="-122"/>
              <a:ea typeface="华文中宋" pitchFamily="2" charset="-122"/>
            </a:endParaRPr>
          </a:p>
          <a:p>
            <a:pPr>
              <a:lnSpc>
                <a:spcPct val="150000"/>
              </a:lnSpc>
              <a:buFont typeface="Arial" pitchFamily="34" charset="0"/>
              <a:buChar char="•"/>
            </a:pPr>
            <a:r>
              <a:rPr lang="en-US" altLang="zh-CN" sz="2400" dirty="0">
                <a:latin typeface="华文中宋" pitchFamily="2" charset="-122"/>
                <a:ea typeface="华文中宋" pitchFamily="2" charset="-122"/>
              </a:rPr>
              <a:t> </a:t>
            </a:r>
            <a:r>
              <a:rPr lang="zh-CN" altLang="en-US" sz="2400" dirty="0" smtClean="0">
                <a:latin typeface="华文中宋" pitchFamily="2" charset="-122"/>
                <a:ea typeface="华文中宋" pitchFamily="2" charset="-122"/>
              </a:rPr>
              <a:t>使用</a:t>
            </a:r>
            <a:r>
              <a:rPr lang="en-US" altLang="zh-CN" sz="2000" dirty="0" smtClean="0">
                <a:latin typeface="Courier New"/>
                <a:ea typeface="华文中宋" pitchFamily="2" charset="-122"/>
                <a:cs typeface="Courier New"/>
              </a:rPr>
              <a:t>typeset -r</a:t>
            </a:r>
            <a:r>
              <a:rPr lang="zh-CN" altLang="en-US" sz="2400" dirty="0" smtClean="0">
                <a:latin typeface="华文中宋" pitchFamily="2" charset="-122"/>
                <a:ea typeface="华文中宋" pitchFamily="2" charset="-122"/>
              </a:rPr>
              <a:t>或</a:t>
            </a:r>
            <a:r>
              <a:rPr lang="en-US" altLang="zh-CN" sz="2000" dirty="0" err="1" smtClean="0">
                <a:latin typeface="Courier New"/>
                <a:ea typeface="华文中宋" pitchFamily="2" charset="-122"/>
                <a:cs typeface="Courier New"/>
              </a:rPr>
              <a:t>readonly</a:t>
            </a:r>
            <a:r>
              <a:rPr lang="zh-CN" altLang="en-US" sz="2400" dirty="0" smtClean="0">
                <a:latin typeface="华文中宋" pitchFamily="2" charset="-122"/>
                <a:ea typeface="华文中宋" pitchFamily="2" charset="-122"/>
              </a:rPr>
              <a:t>定义不做强制要求</a:t>
            </a:r>
            <a:endParaRPr lang="en-US" altLang="zh-CN" sz="2000" dirty="0" smtClean="0">
              <a:latin typeface="华文中宋" pitchFamily="2" charset="-122"/>
              <a:ea typeface="华文中宋" pitchFamily="2" charset="-122"/>
            </a:endParaRPr>
          </a:p>
          <a:p>
            <a:r>
              <a:rPr lang="en-US" altLang="zh-CN" sz="2000" dirty="0" smtClean="0">
                <a:latin typeface="华文中宋" pitchFamily="2" charset="-122"/>
                <a:ea typeface="华文中宋" pitchFamily="2" charset="-122"/>
              </a:rPr>
              <a:t>   </a:t>
            </a:r>
            <a:endParaRPr lang="en-US" altLang="zh-CN" dirty="0" smtClean="0">
              <a:latin typeface="Courier New" pitchFamily="49" charset="0"/>
              <a:ea typeface="华文中宋" pitchFamily="2" charset="-122"/>
              <a:cs typeface="Courier New" pitchFamily="49"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bwMode="auto">
          <a:xfrm>
            <a:off x="323528"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语句风格</a:t>
            </a:r>
          </a:p>
        </p:txBody>
      </p:sp>
      <p:sp>
        <p:nvSpPr>
          <p:cNvPr id="6" name="TextBox 5"/>
          <p:cNvSpPr txBox="1"/>
          <p:nvPr/>
        </p:nvSpPr>
        <p:spPr>
          <a:xfrm>
            <a:off x="285720" y="1643050"/>
            <a:ext cx="8572560" cy="4916730"/>
          </a:xfrm>
          <a:prstGeom prst="rect">
            <a:avLst/>
          </a:prstGeom>
          <a:noFill/>
        </p:spPr>
        <p:txBody>
          <a:bodyPr wrap="square" rtlCol="0">
            <a:spAutoFit/>
          </a:bodyPr>
          <a:lstStyle/>
          <a:p>
            <a:pPr>
              <a:lnSpc>
                <a:spcPct val="150000"/>
              </a:lnSpc>
              <a:buFont typeface="Arial" pitchFamily="34" charset="0"/>
              <a:buChar char="•"/>
            </a:pPr>
            <a:r>
              <a:rPr lang="zh-CN" altLang="en-US" sz="2400" dirty="0" smtClean="0">
                <a:latin typeface="华文中宋" pitchFamily="2" charset="-122"/>
                <a:ea typeface="华文中宋" pitchFamily="2" charset="-122"/>
              </a:rPr>
              <a:t> 不在行尾注释，单独占一行</a:t>
            </a:r>
            <a:endParaRPr lang="en-US" altLang="zh-CN" sz="2400" dirty="0" smtClean="0">
              <a:latin typeface="华文中宋" pitchFamily="2" charset="-122"/>
              <a:ea typeface="华文中宋" pitchFamily="2" charset="-122"/>
            </a:endParaRPr>
          </a:p>
          <a:p>
            <a:pPr>
              <a:lnSpc>
                <a:spcPct val="150000"/>
              </a:lnSpc>
              <a:buFont typeface="Arial" pitchFamily="34" charset="0"/>
              <a:buChar char="•"/>
            </a:pPr>
            <a:r>
              <a:rPr lang="en-US" altLang="zh-CN" sz="2400" dirty="0">
                <a:latin typeface="华文中宋" pitchFamily="2" charset="-122"/>
                <a:ea typeface="华文中宋" pitchFamily="2" charset="-122"/>
              </a:rPr>
              <a:t> </a:t>
            </a:r>
            <a:r>
              <a:rPr lang="zh-CN" altLang="en-US" sz="2400" dirty="0" smtClean="0">
                <a:latin typeface="华文中宋" pitchFamily="2" charset="-122"/>
                <a:ea typeface="华文中宋" pitchFamily="2" charset="-122"/>
              </a:rPr>
              <a:t>代码需要通过一定的缩进、空格、空行来提高代码的可读性。建议</a:t>
            </a:r>
            <a:r>
              <a:rPr lang="zh-CN" altLang="en-US" sz="2400" dirty="0" smtClean="0">
                <a:latin typeface="华文中宋" pitchFamily="2" charset="-122"/>
                <a:ea typeface="华文中宋" pitchFamily="2" charset="-122"/>
              </a:rPr>
              <a:t>缩进</a:t>
            </a:r>
            <a:r>
              <a:rPr lang="zh-CN" altLang="en-US" sz="2400" dirty="0" smtClean="0">
                <a:latin typeface="华文中宋" pitchFamily="2" charset="-122"/>
                <a:ea typeface="华文中宋" pitchFamily="2" charset="-122"/>
              </a:rPr>
              <a:t>为</a:t>
            </a:r>
            <a:r>
              <a:rPr lang="en-US" altLang="zh-CN" sz="2000" dirty="0" smtClean="0">
                <a:latin typeface="Courier New" pitchFamily="49" charset="0"/>
                <a:ea typeface="华文中宋" pitchFamily="2" charset="-122"/>
                <a:cs typeface="Courier New" pitchFamily="49" charset="0"/>
              </a:rPr>
              <a:t>4</a:t>
            </a:r>
            <a:r>
              <a:rPr lang="zh-CN" altLang="en-US" sz="2400" dirty="0" smtClean="0">
                <a:latin typeface="华文中宋" pitchFamily="2" charset="-122"/>
                <a:ea typeface="华文中宋" pitchFamily="2" charset="-122"/>
              </a:rPr>
              <a:t>个空格</a:t>
            </a:r>
            <a:endParaRPr lang="en-US" altLang="zh-CN" sz="2400" dirty="0" smtClean="0">
              <a:latin typeface="华文中宋" pitchFamily="2" charset="-122"/>
              <a:ea typeface="华文中宋" pitchFamily="2" charset="-122"/>
            </a:endParaRPr>
          </a:p>
          <a:p>
            <a:pPr>
              <a:lnSpc>
                <a:spcPct val="150000"/>
              </a:lnSpc>
              <a:buFont typeface="Arial" pitchFamily="34" charset="0"/>
              <a:buChar char="•"/>
            </a:pPr>
            <a:r>
              <a:rPr lang="en-US" altLang="zh-CN" sz="2400" dirty="0">
                <a:latin typeface="华文中宋" pitchFamily="2" charset="-122"/>
                <a:ea typeface="华文中宋" pitchFamily="2" charset="-122"/>
                <a:cs typeface="Courier New" pitchFamily="49" charset="0"/>
              </a:rPr>
              <a:t> </a:t>
            </a:r>
            <a:r>
              <a:rPr lang="zh-CN" altLang="en-US" sz="2400" dirty="0" smtClean="0">
                <a:latin typeface="华文中宋" pitchFamily="2" charset="-122"/>
                <a:ea typeface="华文中宋" pitchFamily="2" charset="-122"/>
                <a:cs typeface="Courier New" pitchFamily="49" charset="0"/>
              </a:rPr>
              <a:t>尽量使用每一行一条语句，而不是使用</a:t>
            </a:r>
            <a:r>
              <a:rPr lang="en-US" altLang="zh-CN" sz="2000" dirty="0" smtClean="0">
                <a:latin typeface="Courier New" pitchFamily="49" charset="0"/>
                <a:ea typeface="华文中宋" pitchFamily="2" charset="-122"/>
                <a:cs typeface="Courier New" pitchFamily="49" charset="0"/>
              </a:rPr>
              <a:t>”;”</a:t>
            </a:r>
            <a:r>
              <a:rPr lang="zh-CN" altLang="en-US" sz="2400" dirty="0" smtClean="0">
                <a:latin typeface="华文中宋" pitchFamily="2" charset="-122"/>
                <a:ea typeface="华文中宋" pitchFamily="2" charset="-122"/>
                <a:cs typeface="Courier New" pitchFamily="49" charset="0"/>
              </a:rPr>
              <a:t>将多个语句隔开，尤其是条件分支和循环判断</a:t>
            </a:r>
            <a:endParaRPr lang="en-US" altLang="zh-CN" sz="2400" dirty="0" smtClean="0">
              <a:latin typeface="华文中宋" pitchFamily="2" charset="-122"/>
              <a:ea typeface="华文中宋" pitchFamily="2" charset="-122"/>
              <a:cs typeface="Courier New" pitchFamily="49" charset="0"/>
            </a:endParaRPr>
          </a:p>
          <a:p>
            <a:pPr>
              <a:lnSpc>
                <a:spcPct val="150000"/>
              </a:lnSpc>
              <a:buFont typeface="Arial" pitchFamily="34" charset="0"/>
              <a:buChar char="•"/>
            </a:pPr>
            <a:r>
              <a:rPr lang="en-US" altLang="zh-CN" sz="2400" dirty="0" smtClean="0">
                <a:latin typeface="华文中宋" pitchFamily="2" charset="-122"/>
                <a:ea typeface="华文中宋" pitchFamily="2" charset="-122"/>
                <a:cs typeface="Courier New" pitchFamily="49" charset="0"/>
              </a:rPr>
              <a:t> </a:t>
            </a:r>
            <a:r>
              <a:rPr lang="zh-CN" altLang="en-US" sz="2400" dirty="0" smtClean="0">
                <a:latin typeface="华文中宋" pitchFamily="2" charset="-122"/>
                <a:ea typeface="华文中宋" pitchFamily="2" charset="-122"/>
                <a:cs typeface="Courier New" pitchFamily="49" charset="0"/>
              </a:rPr>
              <a:t>尽可能多地判断操作是否成功，并对其进行相应处理，如</a:t>
            </a:r>
            <a:r>
              <a:rPr lang="en-US" altLang="zh-CN" sz="2000" dirty="0" err="1" smtClean="0">
                <a:latin typeface="Courier New" pitchFamily="49" charset="0"/>
                <a:ea typeface="华文中宋" pitchFamily="2" charset="-122"/>
                <a:cs typeface="Courier New" pitchFamily="49" charset="0"/>
              </a:rPr>
              <a:t>DoSth</a:t>
            </a:r>
            <a:r>
              <a:rPr lang="en-US" altLang="zh-CN" sz="2000" dirty="0" smtClean="0">
                <a:latin typeface="Courier New" pitchFamily="49" charset="0"/>
                <a:ea typeface="华文中宋" pitchFamily="2" charset="-122"/>
                <a:cs typeface="Courier New" pitchFamily="49" charset="0"/>
              </a:rPr>
              <a:t> &amp;&amp; </a:t>
            </a:r>
            <a:r>
              <a:rPr lang="en-US" altLang="zh-CN" sz="2000" dirty="0" err="1" smtClean="0">
                <a:latin typeface="Courier New" pitchFamily="49" charset="0"/>
                <a:ea typeface="华文中宋" pitchFamily="2" charset="-122"/>
                <a:cs typeface="Courier New" pitchFamily="49" charset="0"/>
              </a:rPr>
              <a:t>DoRight</a:t>
            </a:r>
            <a:r>
              <a:rPr lang="en-US" altLang="zh-CN" sz="2000" dirty="0" smtClean="0">
                <a:latin typeface="Courier New" pitchFamily="49" charset="0"/>
                <a:ea typeface="华文中宋" pitchFamily="2" charset="-122"/>
                <a:cs typeface="Courier New" pitchFamily="49" charset="0"/>
              </a:rPr>
              <a:t> || </a:t>
            </a:r>
            <a:r>
              <a:rPr lang="en-US" altLang="zh-CN" sz="2000" dirty="0" err="1" smtClean="0">
                <a:latin typeface="Courier New" pitchFamily="49" charset="0"/>
                <a:ea typeface="华文中宋" pitchFamily="2" charset="-122"/>
                <a:cs typeface="Courier New" pitchFamily="49" charset="0"/>
              </a:rPr>
              <a:t>DoWrong</a:t>
            </a:r>
            <a:endParaRPr lang="en-US" altLang="zh-CN" sz="2400" dirty="0" smtClean="0">
              <a:latin typeface="Courier New" pitchFamily="49" charset="0"/>
              <a:ea typeface="华文中宋" pitchFamily="2" charset="-122"/>
              <a:cs typeface="Courier New" pitchFamily="49" charset="0"/>
            </a:endParaRPr>
          </a:p>
          <a:p>
            <a:pPr>
              <a:lnSpc>
                <a:spcPct val="150000"/>
              </a:lnSpc>
              <a:buFont typeface="Arial" pitchFamily="34" charset="0"/>
              <a:buChar char="•"/>
            </a:pPr>
            <a:r>
              <a:rPr lang="en-US" altLang="zh-CN" sz="2400" dirty="0">
                <a:latin typeface="华文中宋" pitchFamily="2" charset="-122"/>
                <a:ea typeface="华文中宋" pitchFamily="2" charset="-122"/>
                <a:cs typeface="Courier New" pitchFamily="49" charset="0"/>
              </a:rPr>
              <a:t> </a:t>
            </a:r>
            <a:r>
              <a:rPr lang="zh-CN" altLang="en-US" sz="2400" dirty="0" smtClean="0">
                <a:latin typeface="华文中宋" pitchFamily="2" charset="-122"/>
                <a:ea typeface="华文中宋" pitchFamily="2" charset="-122"/>
                <a:cs typeface="Courier New" pitchFamily="49" charset="0"/>
              </a:rPr>
              <a:t>要使用简单的语句，避免多重管道的命令</a:t>
            </a:r>
            <a:endParaRPr lang="en-US" altLang="zh-CN" sz="2400" dirty="0" smtClean="0">
              <a:latin typeface="华文中宋" pitchFamily="2" charset="-122"/>
              <a:ea typeface="华文中宋" pitchFamily="2" charset="-122"/>
              <a:cs typeface="Courier New" pitchFamily="49" charset="0"/>
            </a:endParaRPr>
          </a:p>
          <a:p>
            <a:pPr>
              <a:lnSpc>
                <a:spcPct val="150000"/>
              </a:lnSpc>
              <a:buFont typeface="Arial" pitchFamily="34" charset="0"/>
              <a:buChar char="•"/>
            </a:pPr>
            <a:endParaRPr lang="en-US" altLang="zh-CN" dirty="0" smtClean="0">
              <a:latin typeface="Courier New" pitchFamily="49" charset="0"/>
              <a:ea typeface="华文中宋" pitchFamily="2" charset="-122"/>
              <a:cs typeface="Courier New" pitchFamily="49" charset="0"/>
            </a:endParaRPr>
          </a:p>
        </p:txBody>
      </p:sp>
    </p:spTree>
    <p:extLst>
      <p:ext uri="{BB962C8B-B14F-4D97-AF65-F5344CB8AC3E}">
        <p14:creationId xmlns:p14="http://schemas.microsoft.com/office/powerpoint/2010/main" xmlns="" val="309647151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bwMode="auto">
          <a:xfrm>
            <a:off x="323528"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语句风格</a:t>
            </a:r>
            <a:r>
              <a:rPr lang="en-US" altLang="zh-CN" sz="2800" dirty="0" smtClean="0">
                <a:solidFill>
                  <a:schemeClr val="tx1"/>
                </a:solidFill>
                <a:latin typeface="微软雅黑" pitchFamily="34" charset="-122"/>
                <a:ea typeface="微软雅黑" pitchFamily="34" charset="-122"/>
              </a:rPr>
              <a:t>(</a:t>
            </a:r>
            <a:r>
              <a:rPr lang="zh-CN" altLang="en-US" sz="2800" dirty="0" smtClean="0">
                <a:solidFill>
                  <a:schemeClr val="tx1"/>
                </a:solidFill>
                <a:latin typeface="微软雅黑" pitchFamily="34" charset="-122"/>
                <a:ea typeface="微软雅黑" pitchFamily="34" charset="-122"/>
              </a:rPr>
              <a:t>续</a:t>
            </a:r>
            <a:r>
              <a:rPr lang="en-US" altLang="zh-CN" sz="2800" dirty="0" smtClean="0">
                <a:solidFill>
                  <a:schemeClr val="tx1"/>
                </a:solidFill>
                <a:latin typeface="微软雅黑" pitchFamily="34" charset="-122"/>
                <a:ea typeface="微软雅黑" pitchFamily="34" charset="-122"/>
              </a:rPr>
              <a:t>1)</a:t>
            </a:r>
            <a:endParaRPr lang="zh-CN" altLang="en-US" sz="2800" dirty="0" smtClean="0">
              <a:solidFill>
                <a:schemeClr val="tx1"/>
              </a:solidFill>
              <a:latin typeface="微软雅黑" pitchFamily="34" charset="-122"/>
              <a:ea typeface="微软雅黑" pitchFamily="34" charset="-122"/>
            </a:endParaRPr>
          </a:p>
        </p:txBody>
      </p:sp>
      <p:sp>
        <p:nvSpPr>
          <p:cNvPr id="6" name="TextBox 5"/>
          <p:cNvSpPr txBox="1"/>
          <p:nvPr/>
        </p:nvSpPr>
        <p:spPr>
          <a:xfrm>
            <a:off x="285720" y="1643050"/>
            <a:ext cx="8572560" cy="3939539"/>
          </a:xfrm>
          <a:prstGeom prst="rect">
            <a:avLst/>
          </a:prstGeom>
          <a:noFill/>
        </p:spPr>
        <p:txBody>
          <a:bodyPr wrap="square" rtlCol="0">
            <a:spAutoFit/>
          </a:bodyPr>
          <a:lstStyle/>
          <a:p>
            <a:pPr>
              <a:lnSpc>
                <a:spcPct val="150000"/>
              </a:lnSpc>
              <a:buFont typeface="Arial" pitchFamily="34" charset="0"/>
              <a:buChar char="•"/>
            </a:pPr>
            <a:r>
              <a:rPr lang="zh-CN" altLang="en-US" sz="2400" dirty="0" smtClean="0">
                <a:latin typeface="华文中宋" pitchFamily="2" charset="-122"/>
                <a:ea typeface="华文中宋" pitchFamily="2" charset="-122"/>
              </a:rPr>
              <a:t> 涉及依赖的机器，需以配置的形式出现在脚本配置文件中，禁止在脚本中随处定义机器</a:t>
            </a:r>
            <a:endParaRPr lang="en-US" altLang="zh-CN" sz="2400" dirty="0" smtClean="0">
              <a:latin typeface="华文中宋" pitchFamily="2" charset="-122"/>
              <a:ea typeface="华文中宋" pitchFamily="2" charset="-122"/>
              <a:cs typeface="Courier New" panose="02070309020205020404" pitchFamily="49" charset="0"/>
            </a:endParaRPr>
          </a:p>
          <a:p>
            <a:pPr>
              <a:lnSpc>
                <a:spcPct val="150000"/>
              </a:lnSpc>
              <a:buFont typeface="Arial" pitchFamily="34" charset="0"/>
              <a:buChar char="•"/>
            </a:pPr>
            <a:r>
              <a:rPr lang="en-US" altLang="zh-CN" sz="2400" dirty="0">
                <a:latin typeface="华文中宋" pitchFamily="2" charset="-122"/>
                <a:ea typeface="华文中宋" pitchFamily="2" charset="-122"/>
                <a:cs typeface="Courier New" panose="02070309020205020404" pitchFamily="49" charset="0"/>
              </a:rPr>
              <a:t> </a:t>
            </a:r>
            <a:r>
              <a:rPr lang="zh-CN" altLang="en-US" sz="2400" dirty="0" smtClean="0">
                <a:latin typeface="华文中宋" pitchFamily="2" charset="-122"/>
                <a:ea typeface="华文中宋" pitchFamily="2" charset="-122"/>
                <a:cs typeface="Courier New" panose="02070309020205020404" pitchFamily="49" charset="0"/>
              </a:rPr>
              <a:t>在调用函数时传递的参数如果是以变量的方式传递，必须使用双引号将变量括起，防止变量中含有空格</a:t>
            </a:r>
            <a:endParaRPr lang="en-US" altLang="zh-CN" sz="2400" dirty="0" smtClean="0">
              <a:latin typeface="华文中宋" pitchFamily="2" charset="-122"/>
              <a:ea typeface="华文中宋" pitchFamily="2" charset="-122"/>
              <a:cs typeface="Courier New" panose="02070309020205020404" pitchFamily="49" charset="0"/>
            </a:endParaRPr>
          </a:p>
          <a:p>
            <a:pPr>
              <a:lnSpc>
                <a:spcPct val="150000"/>
              </a:lnSpc>
              <a:buFont typeface="Arial" pitchFamily="34" charset="0"/>
              <a:buChar char="•"/>
            </a:pPr>
            <a:r>
              <a:rPr lang="en-US" altLang="zh-CN" sz="2400" dirty="0">
                <a:latin typeface="华文中宋" pitchFamily="2" charset="-122"/>
                <a:ea typeface="华文中宋" pitchFamily="2" charset="-122"/>
                <a:cs typeface="Courier New" panose="02070309020205020404" pitchFamily="49" charset="0"/>
              </a:rPr>
              <a:t> </a:t>
            </a:r>
            <a:r>
              <a:rPr lang="zh-CN" altLang="en-US" sz="2400" dirty="0" smtClean="0">
                <a:latin typeface="华文中宋" pitchFamily="2" charset="-122"/>
                <a:ea typeface="华文中宋" pitchFamily="2" charset="-122"/>
                <a:cs typeface="Courier New" panose="02070309020205020404" pitchFamily="49" charset="0"/>
              </a:rPr>
              <a:t>避免</a:t>
            </a:r>
            <a:r>
              <a:rPr lang="en-US" altLang="zh-CN" sz="2000" dirty="0" smtClean="0">
                <a:latin typeface="Courier New" pitchFamily="49" charset="0"/>
                <a:ea typeface="华文中宋" pitchFamily="2" charset="-122"/>
                <a:cs typeface="Courier New" pitchFamily="49" charset="0"/>
              </a:rPr>
              <a:t>cat</a:t>
            </a:r>
            <a:r>
              <a:rPr lang="zh-CN" altLang="en-US" sz="2400" dirty="0" smtClean="0">
                <a:latin typeface="华文中宋" pitchFamily="2" charset="-122"/>
                <a:ea typeface="华文中宋" pitchFamily="2" charset="-122"/>
                <a:cs typeface="Courier New" panose="02070309020205020404" pitchFamily="49" charset="0"/>
              </a:rPr>
              <a:t>大文件，而是采用</a:t>
            </a:r>
            <a:r>
              <a:rPr lang="en-US" altLang="zh-CN" sz="2000" dirty="0" err="1" smtClean="0">
                <a:latin typeface="Courier New" pitchFamily="49" charset="0"/>
                <a:ea typeface="华文中宋" pitchFamily="2" charset="-122"/>
                <a:cs typeface="Courier New" pitchFamily="49" charset="0"/>
              </a:rPr>
              <a:t>readline</a:t>
            </a:r>
            <a:r>
              <a:rPr lang="zh-CN" altLang="en-US" sz="2400" dirty="0" smtClean="0">
                <a:latin typeface="华文中宋" pitchFamily="2" charset="-122"/>
                <a:ea typeface="华文中宋" pitchFamily="2" charset="-122"/>
                <a:cs typeface="Courier New" panose="02070309020205020404" pitchFamily="49" charset="0"/>
              </a:rPr>
              <a:t>的形式读入文件</a:t>
            </a:r>
            <a:endParaRPr lang="en-US" altLang="zh-CN" sz="2400" dirty="0" smtClean="0">
              <a:latin typeface="华文中宋" pitchFamily="2" charset="-122"/>
              <a:ea typeface="华文中宋" pitchFamily="2" charset="-122"/>
              <a:cs typeface="Courier New" panose="02070309020205020404" pitchFamily="49" charset="0"/>
            </a:endParaRPr>
          </a:p>
          <a:p>
            <a:pPr>
              <a:lnSpc>
                <a:spcPct val="150000"/>
              </a:lnSpc>
              <a:buFont typeface="Arial" pitchFamily="34" charset="0"/>
              <a:buChar char="•"/>
            </a:pPr>
            <a:r>
              <a:rPr lang="en-US" altLang="zh-CN" sz="2400" dirty="0">
                <a:latin typeface="华文中宋" pitchFamily="2" charset="-122"/>
                <a:ea typeface="华文中宋" pitchFamily="2" charset="-122"/>
                <a:cs typeface="Courier New" panose="02070309020205020404" pitchFamily="49" charset="0"/>
              </a:rPr>
              <a:t> </a:t>
            </a:r>
            <a:r>
              <a:rPr lang="zh-CN" altLang="en-US" sz="2400" dirty="0" smtClean="0">
                <a:latin typeface="华文中宋" pitchFamily="2" charset="-122"/>
                <a:ea typeface="华文中宋" pitchFamily="2" charset="-122"/>
                <a:cs typeface="Courier New" panose="02070309020205020404" pitchFamily="49" charset="0"/>
              </a:rPr>
              <a:t>所有的上一级命令需用</a:t>
            </a:r>
            <a:r>
              <a:rPr lang="en-US" altLang="zh-CN" sz="2000" dirty="0" smtClean="0">
                <a:latin typeface="Courier New" pitchFamily="49" charset="0"/>
                <a:ea typeface="华文中宋" pitchFamily="2" charset="-122"/>
                <a:cs typeface="Courier New" pitchFamily="49" charset="0"/>
              </a:rPr>
              <a:t>if[ $? ]</a:t>
            </a:r>
            <a:r>
              <a:rPr lang="zh-CN" altLang="en-US" sz="2400" dirty="0" smtClean="0">
                <a:latin typeface="华文中宋" pitchFamily="2" charset="-122"/>
                <a:ea typeface="华文中宋" pitchFamily="2" charset="-122"/>
                <a:cs typeface="Courier New" panose="02070309020205020404" pitchFamily="49" charset="0"/>
              </a:rPr>
              <a:t>来判断返回值，需有相应异常处理策略：或是打印</a:t>
            </a:r>
            <a:r>
              <a:rPr lang="en-US" altLang="zh-CN" sz="2000" dirty="0" smtClean="0">
                <a:latin typeface="Calibri" pitchFamily="34" charset="0"/>
                <a:ea typeface="华文中宋" pitchFamily="2" charset="-122"/>
                <a:cs typeface="Calibri" pitchFamily="34" charset="0"/>
              </a:rPr>
              <a:t>warning</a:t>
            </a:r>
            <a:r>
              <a:rPr lang="zh-CN" altLang="en-US" sz="2400" dirty="0" smtClean="0">
                <a:latin typeface="华文中宋" pitchFamily="2" charset="-122"/>
                <a:ea typeface="华文中宋" pitchFamily="2" charset="-122"/>
                <a:cs typeface="Courier New" panose="02070309020205020404" pitchFamily="49" charset="0"/>
              </a:rPr>
              <a:t>日志，或是报警</a:t>
            </a:r>
            <a:r>
              <a:rPr lang="en-US" altLang="zh-CN" sz="2400" dirty="0" smtClean="0">
                <a:latin typeface="华文中宋" pitchFamily="2" charset="-122"/>
                <a:ea typeface="华文中宋" pitchFamily="2" charset="-122"/>
                <a:cs typeface="Courier New" panose="02070309020205020404" pitchFamily="49" charset="0"/>
              </a:rPr>
              <a:t>/</a:t>
            </a:r>
            <a:r>
              <a:rPr lang="zh-CN" altLang="en-US" sz="2400" dirty="0" smtClean="0">
                <a:latin typeface="华文中宋" pitchFamily="2" charset="-122"/>
                <a:ea typeface="华文中宋" pitchFamily="2" charset="-122"/>
                <a:cs typeface="Courier New" panose="02070309020205020404" pitchFamily="49" charset="0"/>
              </a:rPr>
              <a:t>退出</a:t>
            </a:r>
            <a:r>
              <a:rPr lang="en-US" altLang="zh-CN" sz="2400" dirty="0" smtClean="0">
                <a:latin typeface="华文中宋" pitchFamily="2" charset="-122"/>
                <a:ea typeface="华文中宋" pitchFamily="2" charset="-122"/>
                <a:cs typeface="Courier New" panose="02070309020205020404" pitchFamily="49" charset="0"/>
              </a:rPr>
              <a:t>/</a:t>
            </a:r>
            <a:r>
              <a:rPr lang="zh-CN" altLang="en-US" sz="2400" dirty="0" smtClean="0">
                <a:latin typeface="华文中宋" pitchFamily="2" charset="-122"/>
                <a:ea typeface="华文中宋" pitchFamily="2" charset="-122"/>
                <a:cs typeface="Courier New" panose="02070309020205020404" pitchFamily="49" charset="0"/>
              </a:rPr>
              <a:t>重试</a:t>
            </a:r>
            <a:endParaRPr lang="en-US" altLang="zh-CN" sz="2000" dirty="0" smtClean="0">
              <a:latin typeface="Courier New" panose="02070309020205020404" pitchFamily="49" charset="0"/>
              <a:ea typeface="华文中宋" pitchFamily="2" charset="-122"/>
              <a:cs typeface="Courier New" panose="02070309020205020404" pitchFamily="49" charset="0"/>
            </a:endParaRPr>
          </a:p>
        </p:txBody>
      </p:sp>
    </p:spTree>
    <p:extLst>
      <p:ext uri="{BB962C8B-B14F-4D97-AF65-F5344CB8AC3E}">
        <p14:creationId xmlns:p14="http://schemas.microsoft.com/office/powerpoint/2010/main" xmlns="" val="349864508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bwMode="auto">
          <a:xfrm>
            <a:off x="323528"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语句风格</a:t>
            </a:r>
            <a:r>
              <a:rPr lang="en-US" altLang="zh-CN" sz="2800" dirty="0" smtClean="0">
                <a:solidFill>
                  <a:schemeClr val="tx1"/>
                </a:solidFill>
                <a:latin typeface="微软雅黑" pitchFamily="34" charset="-122"/>
                <a:ea typeface="微软雅黑" pitchFamily="34" charset="-122"/>
              </a:rPr>
              <a:t>(</a:t>
            </a:r>
            <a:r>
              <a:rPr lang="zh-CN" altLang="en-US" sz="2800" dirty="0" smtClean="0">
                <a:solidFill>
                  <a:schemeClr val="tx1"/>
                </a:solidFill>
                <a:latin typeface="微软雅黑" pitchFamily="34" charset="-122"/>
                <a:ea typeface="微软雅黑" pitchFamily="34" charset="-122"/>
              </a:rPr>
              <a:t>续</a:t>
            </a:r>
            <a:r>
              <a:rPr lang="en-US" altLang="zh-CN" sz="2800" dirty="0" smtClean="0">
                <a:solidFill>
                  <a:schemeClr val="tx1"/>
                </a:solidFill>
                <a:latin typeface="微软雅黑" pitchFamily="34" charset="-122"/>
                <a:ea typeface="微软雅黑" pitchFamily="34" charset="-122"/>
              </a:rPr>
              <a:t>2</a:t>
            </a:r>
            <a:r>
              <a:rPr lang="en-US" altLang="zh-CN" sz="2800" dirty="0" smtClean="0">
                <a:solidFill>
                  <a:schemeClr val="tx1"/>
                </a:solidFill>
                <a:latin typeface="微软雅黑" pitchFamily="34" charset="-122"/>
                <a:ea typeface="微软雅黑" pitchFamily="34" charset="-122"/>
              </a:rPr>
              <a:t>)</a:t>
            </a:r>
            <a:endParaRPr lang="zh-CN" altLang="en-US" sz="2800" dirty="0" smtClean="0">
              <a:solidFill>
                <a:schemeClr val="tx1"/>
              </a:solidFill>
              <a:latin typeface="微软雅黑" pitchFamily="34" charset="-122"/>
              <a:ea typeface="微软雅黑" pitchFamily="34" charset="-122"/>
            </a:endParaRPr>
          </a:p>
        </p:txBody>
      </p:sp>
      <p:sp>
        <p:nvSpPr>
          <p:cNvPr id="6" name="TextBox 5"/>
          <p:cNvSpPr txBox="1"/>
          <p:nvPr/>
        </p:nvSpPr>
        <p:spPr>
          <a:xfrm>
            <a:off x="285720" y="1643050"/>
            <a:ext cx="8572560" cy="3970318"/>
          </a:xfrm>
          <a:prstGeom prst="rect">
            <a:avLst/>
          </a:prstGeom>
          <a:noFill/>
        </p:spPr>
        <p:txBody>
          <a:bodyPr wrap="square" rtlCol="0">
            <a:spAutoFit/>
          </a:bodyPr>
          <a:lstStyle/>
          <a:p>
            <a:pPr>
              <a:lnSpc>
                <a:spcPct val="150000"/>
              </a:lnSpc>
              <a:buFont typeface="Arial" pitchFamily="34" charset="0"/>
              <a:buChar char="•"/>
            </a:pPr>
            <a:r>
              <a:rPr lang="zh-CN" altLang="en-US" sz="2400" dirty="0" smtClean="0">
                <a:latin typeface="华文中宋" pitchFamily="2" charset="-122"/>
                <a:ea typeface="华文中宋" pitchFamily="2" charset="-122"/>
              </a:rPr>
              <a:t> </a:t>
            </a:r>
            <a:r>
              <a:rPr lang="en-US" altLang="zh-CN" sz="2000" dirty="0" smtClean="0">
                <a:latin typeface="Courier New" pitchFamily="49" charset="0"/>
                <a:ea typeface="华文中宋" pitchFamily="2" charset="-122"/>
                <a:cs typeface="Courier New" pitchFamily="49" charset="0"/>
              </a:rPr>
              <a:t>sort</a:t>
            </a:r>
            <a:r>
              <a:rPr lang="zh-CN" altLang="en-US" sz="2400" dirty="0" smtClean="0">
                <a:latin typeface="华文中宋" pitchFamily="2" charset="-122"/>
                <a:ea typeface="华文中宋" pitchFamily="2" charset="-122"/>
              </a:rPr>
              <a:t>超过</a:t>
            </a:r>
            <a:r>
              <a:rPr lang="en-US" altLang="zh-CN" sz="2000" dirty="0" smtClean="0">
                <a:latin typeface="Calibri" pitchFamily="34" charset="0"/>
                <a:ea typeface="华文中宋" pitchFamily="2" charset="-122"/>
                <a:cs typeface="Calibri" pitchFamily="34" charset="0"/>
              </a:rPr>
              <a:t>1G</a:t>
            </a:r>
            <a:r>
              <a:rPr lang="zh-CN" altLang="en-US" sz="2400" dirty="0" smtClean="0">
                <a:latin typeface="华文中宋" pitchFamily="2" charset="-122"/>
                <a:ea typeface="华文中宋" pitchFamily="2" charset="-122"/>
              </a:rPr>
              <a:t>的文件时，必须使用</a:t>
            </a:r>
            <a:r>
              <a:rPr lang="en-US" altLang="zh-CN" sz="2000" dirty="0" smtClean="0">
                <a:latin typeface="Courier New" pitchFamily="49" charset="0"/>
                <a:ea typeface="华文中宋" pitchFamily="2" charset="-122"/>
                <a:cs typeface="Courier New" pitchFamily="49" charset="0"/>
              </a:rPr>
              <a:t>-T</a:t>
            </a:r>
            <a:r>
              <a:rPr lang="zh-CN" altLang="en-US" sz="2400" dirty="0" smtClean="0">
                <a:latin typeface="华文中宋" pitchFamily="2" charset="-122"/>
                <a:ea typeface="华文中宋" pitchFamily="2" charset="-122"/>
              </a:rPr>
              <a:t>指定其临时文件夹，推荐每次使用</a:t>
            </a:r>
            <a:r>
              <a:rPr lang="en-US" altLang="zh-CN" sz="2000" dirty="0" smtClean="0">
                <a:latin typeface="Courier New" pitchFamily="49" charset="0"/>
                <a:ea typeface="华文中宋" pitchFamily="2" charset="-122"/>
                <a:cs typeface="Courier New" pitchFamily="49" charset="0"/>
              </a:rPr>
              <a:t>sort</a:t>
            </a:r>
            <a:r>
              <a:rPr lang="zh-CN" altLang="en-US" sz="2400" dirty="0" smtClean="0">
                <a:latin typeface="华文中宋" pitchFamily="2" charset="-122"/>
                <a:ea typeface="华文中宋" pitchFamily="2" charset="-122"/>
              </a:rPr>
              <a:t>都用</a:t>
            </a:r>
            <a:r>
              <a:rPr lang="en-US" altLang="zh-CN" sz="2000" dirty="0" smtClean="0">
                <a:latin typeface="Courier New" pitchFamily="49" charset="0"/>
                <a:ea typeface="华文中宋" pitchFamily="2" charset="-122"/>
                <a:cs typeface="Courier New" pitchFamily="49" charset="0"/>
              </a:rPr>
              <a:t>-T</a:t>
            </a:r>
            <a:r>
              <a:rPr lang="zh-CN" altLang="en-US" sz="2400" dirty="0" smtClean="0">
                <a:latin typeface="华文中宋" pitchFamily="2" charset="-122"/>
                <a:ea typeface="华文中宋" pitchFamily="2" charset="-122"/>
              </a:rPr>
              <a:t>指定到自身的</a:t>
            </a:r>
            <a:r>
              <a:rPr lang="en-US" altLang="zh-CN" sz="2000" dirty="0" err="1" smtClean="0">
                <a:latin typeface="Calibri" pitchFamily="34" charset="0"/>
                <a:ea typeface="华文中宋" pitchFamily="2" charset="-122"/>
                <a:cs typeface="Calibri" pitchFamily="34" charset="0"/>
              </a:rPr>
              <a:t>tmp</a:t>
            </a:r>
            <a:r>
              <a:rPr lang="zh-CN" altLang="en-US" sz="2400" dirty="0" smtClean="0">
                <a:latin typeface="华文中宋" pitchFamily="2" charset="-122"/>
                <a:ea typeface="华文中宋" pitchFamily="2" charset="-122"/>
              </a:rPr>
              <a:t>目录</a:t>
            </a:r>
            <a:endParaRPr lang="en-US" altLang="zh-CN" sz="2400" dirty="0" smtClean="0">
              <a:latin typeface="华文中宋" pitchFamily="2" charset="-122"/>
              <a:ea typeface="华文中宋" pitchFamily="2" charset="-122"/>
              <a:cs typeface="Courier New" panose="02070309020205020404" pitchFamily="49" charset="0"/>
            </a:endParaRPr>
          </a:p>
          <a:p>
            <a:pPr>
              <a:lnSpc>
                <a:spcPct val="150000"/>
              </a:lnSpc>
              <a:buFont typeface="Arial" pitchFamily="34" charset="0"/>
              <a:buChar char="•"/>
            </a:pPr>
            <a:r>
              <a:rPr lang="en-US" altLang="zh-CN" sz="2400" dirty="0">
                <a:latin typeface="华文中宋" pitchFamily="2" charset="-122"/>
                <a:ea typeface="华文中宋" pitchFamily="2" charset="-122"/>
                <a:cs typeface="Courier New" panose="02070309020205020404" pitchFamily="49" charset="0"/>
              </a:rPr>
              <a:t> </a:t>
            </a:r>
            <a:r>
              <a:rPr lang="zh-CN" altLang="en-US" sz="2400" dirty="0" smtClean="0">
                <a:latin typeface="华文中宋" pitchFamily="2" charset="-122"/>
                <a:ea typeface="华文中宋" pitchFamily="2" charset="-122"/>
                <a:cs typeface="Courier New" panose="02070309020205020404" pitchFamily="49" charset="0"/>
              </a:rPr>
              <a:t>对于一系列有严格依赖关系的命令，建议使用</a:t>
            </a:r>
            <a:r>
              <a:rPr lang="en-US" altLang="zh-CN" sz="2000" dirty="0" smtClean="0">
                <a:latin typeface="Courier New" pitchFamily="49" charset="0"/>
                <a:ea typeface="华文中宋" pitchFamily="2" charset="-122"/>
                <a:cs typeface="Courier New" pitchFamily="49" charset="0"/>
              </a:rPr>
              <a:t>&amp;&amp;</a:t>
            </a:r>
            <a:r>
              <a:rPr lang="zh-CN" altLang="en-US" sz="2400" dirty="0" smtClean="0">
                <a:latin typeface="华文中宋" pitchFamily="2" charset="-122"/>
                <a:ea typeface="华文中宋" pitchFamily="2" charset="-122"/>
                <a:cs typeface="Courier New" panose="02070309020205020404" pitchFamily="49" charset="0"/>
              </a:rPr>
              <a:t>来处理，并且对于有前后顺序的脚本，禁止采用</a:t>
            </a:r>
            <a:r>
              <a:rPr lang="en-US" altLang="zh-CN" sz="2000" dirty="0" smtClean="0">
                <a:latin typeface="Courier New" pitchFamily="49" charset="0"/>
                <a:ea typeface="华文中宋" pitchFamily="2" charset="-122"/>
                <a:cs typeface="Courier New" pitchFamily="49" charset="0"/>
              </a:rPr>
              <a:t>&amp;</a:t>
            </a:r>
            <a:r>
              <a:rPr lang="zh-CN" altLang="en-US" sz="2400" dirty="0" smtClean="0">
                <a:latin typeface="华文中宋" pitchFamily="2" charset="-122"/>
                <a:ea typeface="华文中宋" pitchFamily="2" charset="-122"/>
                <a:cs typeface="Courier New" panose="02070309020205020404" pitchFamily="49" charset="0"/>
              </a:rPr>
              <a:t>后台执行</a:t>
            </a:r>
            <a:endParaRPr lang="en-US" altLang="zh-CN" sz="2400" dirty="0" smtClean="0">
              <a:latin typeface="华文中宋" pitchFamily="2" charset="-122"/>
              <a:ea typeface="华文中宋" pitchFamily="2" charset="-122"/>
              <a:cs typeface="Courier New" panose="02070309020205020404" pitchFamily="49" charset="0"/>
            </a:endParaRPr>
          </a:p>
          <a:p>
            <a:pPr>
              <a:lnSpc>
                <a:spcPct val="150000"/>
              </a:lnSpc>
              <a:buFont typeface="Arial" pitchFamily="34" charset="0"/>
              <a:buChar char="•"/>
            </a:pPr>
            <a:r>
              <a:rPr lang="en-US" altLang="zh-CN" sz="2400" dirty="0">
                <a:latin typeface="华文中宋" pitchFamily="2" charset="-122"/>
                <a:ea typeface="华文中宋" pitchFamily="2" charset="-122"/>
                <a:cs typeface="Courier New" panose="02070309020205020404" pitchFamily="49" charset="0"/>
              </a:rPr>
              <a:t> </a:t>
            </a:r>
            <a:r>
              <a:rPr lang="zh-CN" altLang="en-US" sz="2400" dirty="0" smtClean="0">
                <a:latin typeface="华文中宋" pitchFamily="2" charset="-122"/>
                <a:ea typeface="华文中宋" pitchFamily="2" charset="-122"/>
                <a:cs typeface="Courier New" panose="02070309020205020404" pitchFamily="49" charset="0"/>
              </a:rPr>
              <a:t>脚本运行前后注意清除过期数据</a:t>
            </a:r>
            <a:r>
              <a:rPr lang="en-US" altLang="zh-CN" sz="2400" dirty="0" smtClean="0">
                <a:latin typeface="华文中宋" pitchFamily="2" charset="-122"/>
                <a:ea typeface="华文中宋" pitchFamily="2" charset="-122"/>
                <a:cs typeface="Courier New" panose="02070309020205020404" pitchFamily="49" charset="0"/>
              </a:rPr>
              <a:t>(</a:t>
            </a:r>
            <a:r>
              <a:rPr lang="zh-CN" altLang="en-US" sz="2400" dirty="0" smtClean="0">
                <a:latin typeface="华文中宋" pitchFamily="2" charset="-122"/>
                <a:ea typeface="华文中宋" pitchFamily="2" charset="-122"/>
                <a:cs typeface="Courier New" panose="02070309020205020404" pitchFamily="49" charset="0"/>
              </a:rPr>
              <a:t>上次运行生成的数据</a:t>
            </a:r>
            <a:r>
              <a:rPr lang="en-US" altLang="zh-CN" sz="2400" dirty="0" smtClean="0">
                <a:latin typeface="华文中宋" pitchFamily="2" charset="-122"/>
                <a:ea typeface="华文中宋" pitchFamily="2" charset="-122"/>
                <a:cs typeface="Courier New" panose="02070309020205020404" pitchFamily="49" charset="0"/>
              </a:rPr>
              <a:t>)</a:t>
            </a:r>
          </a:p>
          <a:p>
            <a:pPr>
              <a:lnSpc>
                <a:spcPct val="150000"/>
              </a:lnSpc>
              <a:buFont typeface="Arial" pitchFamily="34" charset="0"/>
              <a:buChar char="•"/>
            </a:pPr>
            <a:r>
              <a:rPr lang="en-US" altLang="zh-CN" sz="2400" dirty="0">
                <a:latin typeface="华文中宋" pitchFamily="2" charset="-122"/>
                <a:ea typeface="华文中宋" pitchFamily="2" charset="-122"/>
                <a:cs typeface="Courier New" panose="02070309020205020404" pitchFamily="49" charset="0"/>
              </a:rPr>
              <a:t> </a:t>
            </a:r>
            <a:r>
              <a:rPr lang="zh-CN" altLang="en-US" sz="2400" dirty="0" smtClean="0">
                <a:latin typeface="华文中宋" pitchFamily="2" charset="-122"/>
                <a:ea typeface="华文中宋" pitchFamily="2" charset="-122"/>
                <a:cs typeface="Courier New" panose="02070309020205020404" pitchFamily="49" charset="0"/>
              </a:rPr>
              <a:t>脚本开始运行之前需明确当前运行路径，例如</a:t>
            </a:r>
            <a:r>
              <a:rPr lang="en-US" altLang="zh-CN" sz="2000" dirty="0" smtClean="0">
                <a:latin typeface="Courier New" pitchFamily="49" charset="0"/>
                <a:ea typeface="华文中宋" pitchFamily="2" charset="-122"/>
                <a:cs typeface="Courier New" pitchFamily="49" charset="0"/>
              </a:rPr>
              <a:t>cd /</a:t>
            </a:r>
            <a:r>
              <a:rPr lang="en-US" altLang="zh-CN" sz="2000" dirty="0" smtClean="0">
                <a:latin typeface="Courier New" pitchFamily="49" charset="0"/>
                <a:ea typeface="华文中宋" pitchFamily="2" charset="-122"/>
                <a:cs typeface="Courier New" pitchFamily="49" charset="0"/>
              </a:rPr>
              <a:t>home/</a:t>
            </a:r>
            <a:r>
              <a:rPr lang="en-US" altLang="zh-CN" sz="2000" dirty="0" err="1" smtClean="0">
                <a:latin typeface="Courier New" pitchFamily="49" charset="0"/>
                <a:ea typeface="华文中宋" pitchFamily="2" charset="-122"/>
                <a:cs typeface="Courier New" pitchFamily="49" charset="0"/>
              </a:rPr>
              <a:t>img</a:t>
            </a:r>
            <a:r>
              <a:rPr lang="zh-CN" altLang="en-US" sz="2400" dirty="0" smtClean="0">
                <a:latin typeface="华文中宋" pitchFamily="2" charset="-122"/>
                <a:ea typeface="华文中宋" pitchFamily="2" charset="-122"/>
                <a:cs typeface="Courier New" panose="02070309020205020404" pitchFamily="49" charset="0"/>
              </a:rPr>
              <a:t>，</a:t>
            </a:r>
            <a:r>
              <a:rPr lang="zh-CN" altLang="en-US" sz="2400" dirty="0" smtClean="0">
                <a:latin typeface="华文中宋" pitchFamily="2" charset="-122"/>
                <a:ea typeface="华文中宋" pitchFamily="2" charset="-122"/>
                <a:cs typeface="Courier New" panose="02070309020205020404" pitchFamily="49" charset="0"/>
              </a:rPr>
              <a:t>同时必须明确数据生成路径</a:t>
            </a:r>
            <a:endParaRPr lang="en-US" altLang="zh-CN" sz="2000" dirty="0" smtClean="0">
              <a:latin typeface="Courier New" panose="02070309020205020404" pitchFamily="49" charset="0"/>
              <a:ea typeface="华文中宋" pitchFamily="2" charset="-122"/>
              <a:cs typeface="Courier New" panose="02070309020205020404" pitchFamily="49" charset="0"/>
            </a:endParaRPr>
          </a:p>
        </p:txBody>
      </p:sp>
    </p:spTree>
    <p:extLst>
      <p:ext uri="{BB962C8B-B14F-4D97-AF65-F5344CB8AC3E}">
        <p14:creationId xmlns:p14="http://schemas.microsoft.com/office/powerpoint/2010/main" xmlns="" val="163894315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bwMode="auto">
          <a:xfrm>
            <a:off x="323528"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语句风格</a:t>
            </a:r>
            <a:r>
              <a:rPr lang="en-US" altLang="zh-CN" sz="2800" dirty="0" smtClean="0">
                <a:solidFill>
                  <a:schemeClr val="tx1"/>
                </a:solidFill>
                <a:latin typeface="微软雅黑" pitchFamily="34" charset="-122"/>
                <a:ea typeface="微软雅黑" pitchFamily="34" charset="-122"/>
              </a:rPr>
              <a:t>(</a:t>
            </a:r>
            <a:r>
              <a:rPr lang="zh-CN" altLang="en-US" sz="2800" dirty="0" smtClean="0">
                <a:solidFill>
                  <a:schemeClr val="tx1"/>
                </a:solidFill>
                <a:latin typeface="微软雅黑" pitchFamily="34" charset="-122"/>
                <a:ea typeface="微软雅黑" pitchFamily="34" charset="-122"/>
              </a:rPr>
              <a:t>续</a:t>
            </a:r>
            <a:r>
              <a:rPr lang="en-US" altLang="zh-CN" sz="2800" dirty="0" smtClean="0">
                <a:solidFill>
                  <a:schemeClr val="tx1"/>
                </a:solidFill>
                <a:latin typeface="微软雅黑" pitchFamily="34" charset="-122"/>
                <a:ea typeface="微软雅黑" pitchFamily="34" charset="-122"/>
              </a:rPr>
              <a:t>3)</a:t>
            </a:r>
            <a:endParaRPr lang="zh-CN" altLang="en-US" sz="2800" dirty="0" smtClean="0">
              <a:solidFill>
                <a:schemeClr val="tx1"/>
              </a:solidFill>
              <a:latin typeface="微软雅黑" pitchFamily="34" charset="-122"/>
              <a:ea typeface="微软雅黑" pitchFamily="34" charset="-122"/>
            </a:endParaRPr>
          </a:p>
        </p:txBody>
      </p:sp>
      <p:sp>
        <p:nvSpPr>
          <p:cNvPr id="6" name="TextBox 5"/>
          <p:cNvSpPr txBox="1"/>
          <p:nvPr/>
        </p:nvSpPr>
        <p:spPr>
          <a:xfrm>
            <a:off x="285720" y="1643050"/>
            <a:ext cx="8572560" cy="3970318"/>
          </a:xfrm>
          <a:prstGeom prst="rect">
            <a:avLst/>
          </a:prstGeom>
          <a:noFill/>
        </p:spPr>
        <p:txBody>
          <a:bodyPr wrap="square" rtlCol="0">
            <a:spAutoFit/>
          </a:bodyPr>
          <a:lstStyle/>
          <a:p>
            <a:pPr>
              <a:lnSpc>
                <a:spcPct val="150000"/>
              </a:lnSpc>
              <a:buFont typeface="Arial" pitchFamily="34" charset="0"/>
              <a:buChar char="•"/>
            </a:pPr>
            <a:r>
              <a:rPr lang="zh-CN" altLang="en-US" sz="2400" dirty="0" smtClean="0">
                <a:latin typeface="华文中宋" pitchFamily="2" charset="-122"/>
                <a:ea typeface="华文中宋" pitchFamily="2" charset="-122"/>
              </a:rPr>
              <a:t> 对于逻辑比较复杂的脚本，可以使用</a:t>
            </a:r>
            <a:r>
              <a:rPr lang="en-US" altLang="zh-CN" sz="2000" dirty="0" smtClean="0">
                <a:latin typeface="Courier New" pitchFamily="49" charset="0"/>
                <a:ea typeface="华文中宋" pitchFamily="2" charset="-122"/>
                <a:cs typeface="Courier New" pitchFamily="49" charset="0"/>
              </a:rPr>
              <a:t>set -x</a:t>
            </a:r>
            <a:r>
              <a:rPr lang="zh-CN" altLang="en-US" sz="2400" dirty="0" smtClean="0">
                <a:latin typeface="华文中宋" pitchFamily="2" charset="-122"/>
                <a:ea typeface="华文中宋" pitchFamily="2" charset="-122"/>
              </a:rPr>
              <a:t>打印命令执行情况，便于调试和排错</a:t>
            </a:r>
            <a:endParaRPr lang="en-US" altLang="zh-CN" sz="2400" dirty="0" smtClean="0">
              <a:latin typeface="华文中宋" pitchFamily="2" charset="-122"/>
              <a:ea typeface="华文中宋" pitchFamily="2" charset="-122"/>
            </a:endParaRPr>
          </a:p>
          <a:p>
            <a:pPr>
              <a:lnSpc>
                <a:spcPct val="150000"/>
              </a:lnSpc>
              <a:buFont typeface="Arial" pitchFamily="34" charset="0"/>
              <a:buChar char="•"/>
            </a:pPr>
            <a:r>
              <a:rPr lang="en-US" altLang="zh-CN" sz="2400" dirty="0">
                <a:latin typeface="华文中宋" pitchFamily="2" charset="-122"/>
                <a:ea typeface="华文中宋" pitchFamily="2" charset="-122"/>
                <a:cs typeface="Courier New" panose="02070309020205020404" pitchFamily="49" charset="0"/>
              </a:rPr>
              <a:t> </a:t>
            </a:r>
            <a:r>
              <a:rPr lang="zh-CN" altLang="en-US" sz="2400" dirty="0" smtClean="0">
                <a:latin typeface="华文中宋" pitchFamily="2" charset="-122"/>
                <a:ea typeface="华文中宋" pitchFamily="2" charset="-122"/>
                <a:cs typeface="Courier New" panose="02070309020205020404" pitchFamily="49" charset="0"/>
              </a:rPr>
              <a:t>拷贝比较大的文件时</a:t>
            </a:r>
            <a:r>
              <a:rPr lang="zh-CN" altLang="zh-CN" sz="2400" dirty="0" smtClean="0">
                <a:latin typeface="华文中宋" pitchFamily="2" charset="-122"/>
                <a:ea typeface="华文中宋" pitchFamily="2" charset="-122"/>
                <a:cs typeface="Courier New" panose="02070309020205020404" pitchFamily="49" charset="0"/>
              </a:rPr>
              <a:t>，</a:t>
            </a:r>
            <a:r>
              <a:rPr lang="zh-CN" altLang="en-US" sz="2400" dirty="0" smtClean="0">
                <a:latin typeface="华文中宋" pitchFamily="2" charset="-122"/>
                <a:ea typeface="华文中宋" pitchFamily="2" charset="-122"/>
                <a:cs typeface="Courier New" panose="02070309020205020404" pitchFamily="49" charset="0"/>
              </a:rPr>
              <a:t>最好先将文件</a:t>
            </a:r>
            <a:r>
              <a:rPr lang="en-US" altLang="zh-CN" sz="2000" dirty="0" err="1" smtClean="0">
                <a:latin typeface="Courier New" pitchFamily="49" charset="0"/>
                <a:ea typeface="华文中宋" pitchFamily="2" charset="-122"/>
                <a:cs typeface="Courier New" pitchFamily="49" charset="0"/>
              </a:rPr>
              <a:t>cp</a:t>
            </a:r>
            <a:r>
              <a:rPr lang="zh-CN" altLang="en-US" sz="2400" dirty="0" smtClean="0">
                <a:latin typeface="华文中宋" pitchFamily="2" charset="-122"/>
                <a:ea typeface="华文中宋" pitchFamily="2" charset="-122"/>
                <a:cs typeface="Courier New" panose="02070309020205020404" pitchFamily="49" charset="0"/>
              </a:rPr>
              <a:t>到一个临时文件夹，然后</a:t>
            </a:r>
            <a:r>
              <a:rPr lang="en-US" altLang="zh-CN" sz="2000" dirty="0" smtClean="0">
                <a:latin typeface="Courier New" pitchFamily="49" charset="0"/>
                <a:ea typeface="华文中宋" pitchFamily="2" charset="-122"/>
                <a:cs typeface="Courier New" pitchFamily="49" charset="0"/>
              </a:rPr>
              <a:t>mv</a:t>
            </a:r>
            <a:r>
              <a:rPr lang="zh-CN" altLang="en-US" sz="2400" dirty="0" smtClean="0">
                <a:latin typeface="华文中宋" pitchFamily="2" charset="-122"/>
                <a:ea typeface="华文中宋" pitchFamily="2" charset="-122"/>
                <a:cs typeface="Courier New" panose="02070309020205020404" pitchFamily="49" charset="0"/>
              </a:rPr>
              <a:t>到目标文件夹，避免下游模块读到不完整文件</a:t>
            </a:r>
            <a:endParaRPr lang="en-US" altLang="zh-CN" sz="2400" dirty="0" smtClean="0">
              <a:latin typeface="华文中宋" pitchFamily="2" charset="-122"/>
              <a:ea typeface="华文中宋" pitchFamily="2" charset="-122"/>
              <a:cs typeface="Courier New" panose="02070309020205020404" pitchFamily="49" charset="0"/>
            </a:endParaRPr>
          </a:p>
          <a:p>
            <a:pPr>
              <a:lnSpc>
                <a:spcPct val="150000"/>
              </a:lnSpc>
              <a:buFont typeface="Arial" pitchFamily="34" charset="0"/>
              <a:buChar char="•"/>
            </a:pPr>
            <a:r>
              <a:rPr lang="en-US" altLang="zh-CN" sz="2400" dirty="0">
                <a:latin typeface="华文中宋" pitchFamily="2" charset="-122"/>
                <a:ea typeface="华文中宋" pitchFamily="2" charset="-122"/>
                <a:cs typeface="Courier New" panose="02070309020205020404" pitchFamily="49" charset="0"/>
              </a:rPr>
              <a:t> </a:t>
            </a:r>
            <a:r>
              <a:rPr lang="zh-CN" altLang="en-US" sz="2400" dirty="0" smtClean="0">
                <a:latin typeface="华文中宋" pitchFamily="2" charset="-122"/>
                <a:ea typeface="华文中宋" pitchFamily="2" charset="-122"/>
                <a:cs typeface="Courier New" panose="02070309020205020404" pitchFamily="49" charset="0"/>
              </a:rPr>
              <a:t>使用</a:t>
            </a:r>
            <a:r>
              <a:rPr lang="en-US" altLang="zh-CN" sz="2000" dirty="0" err="1" smtClean="0">
                <a:latin typeface="Courier New" pitchFamily="49" charset="0"/>
                <a:ea typeface="华文中宋" pitchFamily="2" charset="-122"/>
                <a:cs typeface="Courier New" pitchFamily="49" charset="0"/>
              </a:rPr>
              <a:t>ps</a:t>
            </a:r>
            <a:r>
              <a:rPr lang="en-US" altLang="zh-CN" sz="2000" dirty="0" smtClean="0">
                <a:latin typeface="Courier New" pitchFamily="49" charset="0"/>
                <a:ea typeface="华文中宋" pitchFamily="2" charset="-122"/>
                <a:cs typeface="Courier New" pitchFamily="49" charset="0"/>
              </a:rPr>
              <a:t> </a:t>
            </a:r>
            <a:r>
              <a:rPr lang="en-US" altLang="zh-CN" sz="2000" dirty="0" err="1" smtClean="0">
                <a:latin typeface="Courier New" pitchFamily="49" charset="0"/>
                <a:ea typeface="华文中宋" pitchFamily="2" charset="-122"/>
                <a:cs typeface="Courier New" pitchFamily="49" charset="0"/>
              </a:rPr>
              <a:t>auxw</a:t>
            </a:r>
            <a:r>
              <a:rPr lang="en-US" altLang="zh-CN" sz="2000" dirty="0" smtClean="0">
                <a:latin typeface="Courier New" pitchFamily="49" charset="0"/>
                <a:ea typeface="华文中宋" pitchFamily="2" charset="-122"/>
                <a:cs typeface="Courier New" pitchFamily="49" charset="0"/>
              </a:rPr>
              <a:t> | </a:t>
            </a:r>
            <a:r>
              <a:rPr lang="en-US" altLang="zh-CN" sz="2000" dirty="0" err="1" smtClean="0">
                <a:latin typeface="Courier New" pitchFamily="49" charset="0"/>
                <a:ea typeface="华文中宋" pitchFamily="2" charset="-122"/>
                <a:cs typeface="Courier New" pitchFamily="49" charset="0"/>
              </a:rPr>
              <a:t>grep</a:t>
            </a:r>
            <a:r>
              <a:rPr lang="zh-CN" altLang="en-US" sz="2400" dirty="0" smtClean="0">
                <a:latin typeface="华文中宋" pitchFamily="2" charset="-122"/>
                <a:ea typeface="华文中宋" pitchFamily="2" charset="-122"/>
                <a:cs typeface="Courier New" panose="02070309020205020404" pitchFamily="49" charset="0"/>
              </a:rPr>
              <a:t>来获取信息时，注意</a:t>
            </a:r>
            <a:r>
              <a:rPr lang="en-US" altLang="zh-CN" sz="2000" dirty="0" err="1" smtClean="0">
                <a:latin typeface="Courier New" pitchFamily="49" charset="0"/>
                <a:ea typeface="华文中宋" pitchFamily="2" charset="-122"/>
                <a:cs typeface="Courier New" pitchFamily="49" charset="0"/>
              </a:rPr>
              <a:t>ps</a:t>
            </a:r>
            <a:r>
              <a:rPr lang="zh-CN" altLang="en-US" sz="2400" dirty="0" smtClean="0">
                <a:latin typeface="华文中宋" pitchFamily="2" charset="-122"/>
                <a:ea typeface="华文中宋" pitchFamily="2" charset="-122"/>
                <a:cs typeface="Courier New" panose="02070309020205020404" pitchFamily="49" charset="0"/>
              </a:rPr>
              <a:t>打印的最大宽度，建议多打几个</a:t>
            </a:r>
            <a:r>
              <a:rPr lang="en-US" altLang="zh-CN" sz="2000" dirty="0" smtClean="0">
                <a:latin typeface="Courier New" pitchFamily="49" charset="0"/>
                <a:ea typeface="华文中宋" pitchFamily="2" charset="-122"/>
                <a:cs typeface="Courier New" pitchFamily="49" charset="0"/>
              </a:rPr>
              <a:t>w</a:t>
            </a:r>
            <a:r>
              <a:rPr lang="zh-CN" altLang="en-US" sz="2400" dirty="0" smtClean="0">
                <a:latin typeface="华文中宋" pitchFamily="2" charset="-122"/>
                <a:ea typeface="华文中宋" pitchFamily="2" charset="-122"/>
                <a:cs typeface="Courier New" panose="02070309020205020404" pitchFamily="49" charset="0"/>
              </a:rPr>
              <a:t>，例如</a:t>
            </a:r>
            <a:r>
              <a:rPr lang="en-US" altLang="zh-CN" sz="2000" dirty="0" err="1" smtClean="0">
                <a:latin typeface="Courier New" pitchFamily="49" charset="0"/>
                <a:ea typeface="华文中宋" pitchFamily="2" charset="-122"/>
                <a:cs typeface="Courier New" pitchFamily="49" charset="0"/>
              </a:rPr>
              <a:t>ps</a:t>
            </a:r>
            <a:r>
              <a:rPr lang="en-US" altLang="zh-CN" sz="2000" dirty="0" smtClean="0">
                <a:latin typeface="Courier New" pitchFamily="49" charset="0"/>
                <a:ea typeface="华文中宋" pitchFamily="2" charset="-122"/>
                <a:cs typeface="Courier New" pitchFamily="49" charset="0"/>
              </a:rPr>
              <a:t> </a:t>
            </a:r>
            <a:r>
              <a:rPr lang="en-US" altLang="zh-CN" sz="2000" dirty="0" err="1" smtClean="0">
                <a:latin typeface="Courier New" pitchFamily="49" charset="0"/>
                <a:ea typeface="华文中宋" pitchFamily="2" charset="-122"/>
                <a:cs typeface="Courier New" pitchFamily="49" charset="0"/>
              </a:rPr>
              <a:t>auxwwww</a:t>
            </a:r>
            <a:r>
              <a:rPr lang="en-US" altLang="zh-CN" sz="2000" dirty="0">
                <a:latin typeface="Courier New" pitchFamily="49" charset="0"/>
                <a:ea typeface="华文中宋" pitchFamily="2" charset="-122"/>
                <a:cs typeface="Courier New" pitchFamily="49" charset="0"/>
              </a:rPr>
              <a:t> </a:t>
            </a:r>
            <a:r>
              <a:rPr lang="en-US" altLang="zh-CN" sz="2000" dirty="0" smtClean="0">
                <a:latin typeface="华文中宋" pitchFamily="2" charset="-122"/>
                <a:ea typeface="华文中宋" pitchFamily="2" charset="-122"/>
                <a:cs typeface="Courier New" panose="02070309020205020404" pitchFamily="49" charset="0"/>
              </a:rPr>
              <a:t>| </a:t>
            </a:r>
            <a:r>
              <a:rPr lang="en-US" altLang="zh-CN" sz="2000" dirty="0" err="1" smtClean="0">
                <a:latin typeface="华文中宋" pitchFamily="2" charset="-122"/>
                <a:ea typeface="华文中宋" pitchFamily="2" charset="-122"/>
                <a:cs typeface="Courier New" panose="02070309020205020404" pitchFamily="49" charset="0"/>
              </a:rPr>
              <a:t>grep</a:t>
            </a:r>
            <a:endParaRPr lang="en-US" altLang="zh-CN" sz="2000" dirty="0" smtClean="0">
              <a:latin typeface="华文中宋" pitchFamily="2" charset="-122"/>
              <a:ea typeface="华文中宋" pitchFamily="2" charset="-122"/>
              <a:cs typeface="Courier New" panose="02070309020205020404" pitchFamily="49" charset="0"/>
            </a:endParaRPr>
          </a:p>
          <a:p>
            <a:pPr>
              <a:lnSpc>
                <a:spcPct val="150000"/>
              </a:lnSpc>
              <a:buFont typeface="Arial" pitchFamily="34" charset="0"/>
              <a:buChar char="•"/>
            </a:pPr>
            <a:endParaRPr lang="en-US" altLang="zh-CN" sz="2000" dirty="0" smtClean="0">
              <a:latin typeface="Courier New" panose="02070309020205020404" pitchFamily="49" charset="0"/>
              <a:ea typeface="华文中宋" pitchFamily="2" charset="-122"/>
              <a:cs typeface="Courier New" panose="02070309020205020404" pitchFamily="49" charset="0"/>
            </a:endParaRPr>
          </a:p>
        </p:txBody>
      </p:sp>
    </p:spTree>
    <p:extLst>
      <p:ext uri="{BB962C8B-B14F-4D97-AF65-F5344CB8AC3E}">
        <p14:creationId xmlns:p14="http://schemas.microsoft.com/office/powerpoint/2010/main" xmlns="" val="66366408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bwMode="auto">
          <a:xfrm>
            <a:off x="323528"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语句风格</a:t>
            </a:r>
            <a:r>
              <a:rPr lang="en-US" altLang="zh-CN" sz="2800" dirty="0" smtClean="0">
                <a:solidFill>
                  <a:schemeClr val="tx1"/>
                </a:solidFill>
                <a:latin typeface="微软雅黑" pitchFamily="34" charset="-122"/>
                <a:ea typeface="微软雅黑" pitchFamily="34" charset="-122"/>
              </a:rPr>
              <a:t>(</a:t>
            </a:r>
            <a:r>
              <a:rPr lang="zh-CN" altLang="en-US" sz="2800" dirty="0" smtClean="0">
                <a:solidFill>
                  <a:schemeClr val="tx1"/>
                </a:solidFill>
                <a:latin typeface="微软雅黑" pitchFamily="34" charset="-122"/>
                <a:ea typeface="微软雅黑" pitchFamily="34" charset="-122"/>
              </a:rPr>
              <a:t>续</a:t>
            </a:r>
            <a:r>
              <a:rPr lang="en-US" altLang="zh-CN" sz="2800" dirty="0" smtClean="0">
                <a:solidFill>
                  <a:schemeClr val="tx1"/>
                </a:solidFill>
                <a:latin typeface="微软雅黑" pitchFamily="34" charset="-122"/>
                <a:ea typeface="微软雅黑" pitchFamily="34" charset="-122"/>
              </a:rPr>
              <a:t>4</a:t>
            </a:r>
            <a:r>
              <a:rPr lang="en-US" altLang="zh-CN" sz="2800" dirty="0" smtClean="0">
                <a:solidFill>
                  <a:schemeClr val="tx1"/>
                </a:solidFill>
                <a:latin typeface="微软雅黑" pitchFamily="34" charset="-122"/>
                <a:ea typeface="微软雅黑" pitchFamily="34" charset="-122"/>
              </a:rPr>
              <a:t>)</a:t>
            </a:r>
            <a:endParaRPr lang="zh-CN" altLang="en-US" sz="2800" dirty="0" smtClean="0">
              <a:solidFill>
                <a:schemeClr val="tx1"/>
              </a:solidFill>
              <a:latin typeface="微软雅黑" pitchFamily="34" charset="-122"/>
              <a:ea typeface="微软雅黑" pitchFamily="34" charset="-122"/>
            </a:endParaRPr>
          </a:p>
        </p:txBody>
      </p:sp>
      <p:sp>
        <p:nvSpPr>
          <p:cNvPr id="6" name="TextBox 5"/>
          <p:cNvSpPr txBox="1"/>
          <p:nvPr/>
        </p:nvSpPr>
        <p:spPr>
          <a:xfrm>
            <a:off x="285720" y="1643050"/>
            <a:ext cx="8572560" cy="3939539"/>
          </a:xfrm>
          <a:prstGeom prst="rect">
            <a:avLst/>
          </a:prstGeom>
          <a:noFill/>
        </p:spPr>
        <p:txBody>
          <a:bodyPr wrap="square" rtlCol="0">
            <a:spAutoFit/>
          </a:bodyPr>
          <a:lstStyle/>
          <a:p>
            <a:pPr>
              <a:lnSpc>
                <a:spcPct val="150000"/>
              </a:lnSpc>
              <a:buFont typeface="Arial" pitchFamily="34" charset="0"/>
              <a:buChar char="•"/>
            </a:pPr>
            <a:r>
              <a:rPr lang="zh-CN" altLang="en-US" sz="2400" dirty="0" smtClean="0">
                <a:latin typeface="华文中宋" pitchFamily="2" charset="-122"/>
                <a:ea typeface="华文中宋" pitchFamily="2" charset="-122"/>
              </a:rPr>
              <a:t> 字段匹配日志的时候，要注意特殊字符，有可能变量中包含作为分隔符的特殊字符造成匹配错误</a:t>
            </a:r>
            <a:endParaRPr lang="en-US" altLang="zh-CN" sz="2400" dirty="0" smtClean="0">
              <a:latin typeface="华文中宋" pitchFamily="2" charset="-122"/>
              <a:ea typeface="华文中宋" pitchFamily="2" charset="-122"/>
            </a:endParaRPr>
          </a:p>
          <a:p>
            <a:pPr>
              <a:lnSpc>
                <a:spcPct val="150000"/>
              </a:lnSpc>
              <a:buFont typeface="Arial" pitchFamily="34" charset="0"/>
              <a:buChar char="•"/>
            </a:pPr>
            <a:r>
              <a:rPr lang="en-US" altLang="zh-CN" sz="2400" dirty="0">
                <a:latin typeface="华文中宋" pitchFamily="2" charset="-122"/>
                <a:ea typeface="华文中宋" pitchFamily="2" charset="-122"/>
                <a:cs typeface="Courier New" panose="02070309020205020404" pitchFamily="49" charset="0"/>
              </a:rPr>
              <a:t> </a:t>
            </a:r>
            <a:r>
              <a:rPr lang="zh-CN" altLang="en-US" sz="2400" dirty="0" smtClean="0">
                <a:latin typeface="华文中宋" pitchFamily="2" charset="-122"/>
                <a:ea typeface="华文中宋" pitchFamily="2" charset="-122"/>
                <a:cs typeface="Courier New" panose="02070309020205020404" pitchFamily="49" charset="0"/>
              </a:rPr>
              <a:t>脚本运行中可能会通过临时中断脚本</a:t>
            </a:r>
            <a:r>
              <a:rPr lang="en-US" altLang="zh-CN" sz="2000" dirty="0" smtClean="0">
                <a:latin typeface="Calibri" pitchFamily="34" charset="0"/>
                <a:ea typeface="华文中宋" pitchFamily="2" charset="-122"/>
                <a:cs typeface="Calibri" pitchFamily="34" charset="0"/>
              </a:rPr>
              <a:t>(</a:t>
            </a:r>
            <a:r>
              <a:rPr lang="en-US" altLang="zh-CN" sz="2000" dirty="0" err="1" smtClean="0">
                <a:latin typeface="Calibri" pitchFamily="34" charset="0"/>
                <a:ea typeface="华文中宋" pitchFamily="2" charset="-122"/>
                <a:cs typeface="Calibri" pitchFamily="34" charset="0"/>
              </a:rPr>
              <a:t>ctrl+c</a:t>
            </a:r>
            <a:r>
              <a:rPr lang="en-US" altLang="zh-CN" sz="2000" dirty="0" smtClean="0">
                <a:latin typeface="Calibri" pitchFamily="34" charset="0"/>
                <a:ea typeface="华文中宋" pitchFamily="2" charset="-122"/>
                <a:cs typeface="Calibri" pitchFamily="34" charset="0"/>
              </a:rPr>
              <a:t>)</a:t>
            </a:r>
            <a:r>
              <a:rPr lang="zh-CN" altLang="en-US" sz="2400" dirty="0" smtClean="0">
                <a:latin typeface="华文中宋" pitchFamily="2" charset="-122"/>
                <a:ea typeface="华文中宋" pitchFamily="2" charset="-122"/>
                <a:cs typeface="Courier New" panose="02070309020205020404" pitchFamily="49" charset="0"/>
              </a:rPr>
              <a:t>，如果脚本在做文件操作，则在中断脚本时需要注意恢复或删除过程文件</a:t>
            </a:r>
            <a:endParaRPr lang="en-US" altLang="zh-CN" sz="2400" dirty="0" smtClean="0">
              <a:latin typeface="华文中宋" pitchFamily="2" charset="-122"/>
              <a:ea typeface="华文中宋" pitchFamily="2" charset="-122"/>
              <a:cs typeface="Courier New" panose="02070309020205020404" pitchFamily="49" charset="0"/>
            </a:endParaRPr>
          </a:p>
          <a:p>
            <a:pPr>
              <a:lnSpc>
                <a:spcPct val="150000"/>
              </a:lnSpc>
              <a:buFont typeface="Arial" pitchFamily="34" charset="0"/>
              <a:buChar char="•"/>
            </a:pPr>
            <a:r>
              <a:rPr lang="en-US" altLang="zh-CN" sz="2400" dirty="0">
                <a:latin typeface="华文中宋" pitchFamily="2" charset="-122"/>
                <a:ea typeface="华文中宋" pitchFamily="2" charset="-122"/>
                <a:cs typeface="Courier New" panose="02070309020205020404" pitchFamily="49" charset="0"/>
              </a:rPr>
              <a:t> </a:t>
            </a:r>
            <a:r>
              <a:rPr lang="zh-CN" altLang="en-US" sz="2400" dirty="0" smtClean="0">
                <a:latin typeface="华文中宋" pitchFamily="2" charset="-122"/>
                <a:ea typeface="华文中宋" pitchFamily="2" charset="-122"/>
                <a:cs typeface="Courier New" panose="02070309020205020404" pitchFamily="49" charset="0"/>
              </a:rPr>
              <a:t>使用</a:t>
            </a:r>
            <a:r>
              <a:rPr lang="en-US" altLang="zh-CN" sz="2000" dirty="0" smtClean="0">
                <a:latin typeface="Courier New" pitchFamily="49" charset="0"/>
                <a:ea typeface="华文中宋" pitchFamily="2" charset="-122"/>
                <a:cs typeface="Courier New" pitchFamily="49" charset="0"/>
              </a:rPr>
              <a:t>test</a:t>
            </a:r>
            <a:r>
              <a:rPr lang="zh-CN" altLang="en-US" sz="2000" dirty="0" smtClean="0">
                <a:latin typeface="Courier New" pitchFamily="49" charset="0"/>
                <a:ea typeface="华文中宋" pitchFamily="2" charset="-122"/>
                <a:cs typeface="Courier New" pitchFamily="49" charset="0"/>
              </a:rPr>
              <a:t>、</a:t>
            </a:r>
            <a:r>
              <a:rPr lang="en-US" altLang="zh-CN" sz="2000" dirty="0" smtClean="0">
                <a:latin typeface="Courier New" pitchFamily="49" charset="0"/>
                <a:ea typeface="华文中宋" pitchFamily="2" charset="-122"/>
                <a:cs typeface="Courier New" pitchFamily="49" charset="0"/>
              </a:rPr>
              <a:t>[</a:t>
            </a:r>
            <a:r>
              <a:rPr lang="zh-CN" altLang="en-US" sz="2000" dirty="0" smtClean="0">
                <a:latin typeface="Courier New" pitchFamily="49" charset="0"/>
                <a:ea typeface="华文中宋" pitchFamily="2" charset="-122"/>
                <a:cs typeface="Courier New" pitchFamily="49" charset="0"/>
              </a:rPr>
              <a:t>、</a:t>
            </a:r>
            <a:r>
              <a:rPr lang="en-US" altLang="zh-CN" sz="2000" dirty="0" smtClean="0">
                <a:latin typeface="Courier New" pitchFamily="49" charset="0"/>
                <a:ea typeface="华文中宋" pitchFamily="2" charset="-122"/>
                <a:cs typeface="Courier New" pitchFamily="49" charset="0"/>
              </a:rPr>
              <a:t>[[</a:t>
            </a:r>
            <a:r>
              <a:rPr lang="zh-CN" altLang="en-US" sz="2400" dirty="0" smtClean="0">
                <a:latin typeface="华文中宋" pitchFamily="2" charset="-122"/>
                <a:ea typeface="华文中宋" pitchFamily="2" charset="-122"/>
                <a:cs typeface="Courier New" panose="02070309020205020404" pitchFamily="49" charset="0"/>
              </a:rPr>
              <a:t>进行字符串变量比较时需使用双引号，建议使用</a:t>
            </a:r>
            <a:r>
              <a:rPr lang="en-US" altLang="zh-CN" sz="2000" dirty="0" smtClean="0">
                <a:latin typeface="Courier New" pitchFamily="49" charset="0"/>
                <a:ea typeface="华文中宋" pitchFamily="2" charset="-122"/>
                <a:cs typeface="Courier New" pitchFamily="49" charset="0"/>
              </a:rPr>
              <a:t>[[</a:t>
            </a:r>
            <a:r>
              <a:rPr lang="zh-CN" altLang="en-US" sz="2400" dirty="0" smtClean="0">
                <a:latin typeface="华文中宋" pitchFamily="2" charset="-122"/>
                <a:ea typeface="华文中宋" pitchFamily="2" charset="-122"/>
                <a:cs typeface="Courier New" panose="02070309020205020404" pitchFamily="49" charset="0"/>
              </a:rPr>
              <a:t>替代</a:t>
            </a:r>
            <a:r>
              <a:rPr lang="en-US" altLang="zh-CN" sz="2000" dirty="0" smtClean="0">
                <a:latin typeface="Courier New" pitchFamily="49" charset="0"/>
                <a:ea typeface="华文中宋" pitchFamily="2" charset="-122"/>
                <a:cs typeface="Courier New" pitchFamily="49" charset="0"/>
              </a:rPr>
              <a:t>[</a:t>
            </a:r>
            <a:r>
              <a:rPr lang="zh-CN" altLang="en-US" sz="2000" dirty="0" smtClean="0">
                <a:latin typeface="Courier New" pitchFamily="49" charset="0"/>
                <a:ea typeface="华文中宋" pitchFamily="2" charset="-122"/>
                <a:cs typeface="Courier New" pitchFamily="49" charset="0"/>
              </a:rPr>
              <a:t>、</a:t>
            </a:r>
            <a:r>
              <a:rPr lang="en-US" altLang="zh-CN" sz="2000" dirty="0" smtClean="0">
                <a:latin typeface="Courier New" pitchFamily="49" charset="0"/>
                <a:ea typeface="华文中宋" pitchFamily="2" charset="-122"/>
                <a:cs typeface="Courier New" pitchFamily="49" charset="0"/>
              </a:rPr>
              <a:t>test</a:t>
            </a:r>
            <a:r>
              <a:rPr lang="zh-CN" altLang="en-US" sz="2400" dirty="0" smtClean="0">
                <a:latin typeface="华文中宋" pitchFamily="2" charset="-122"/>
                <a:ea typeface="华文中宋" pitchFamily="2" charset="-122"/>
                <a:cs typeface="Courier New" panose="02070309020205020404" pitchFamily="49" charset="0"/>
              </a:rPr>
              <a:t>进行比较</a:t>
            </a:r>
            <a:endParaRPr lang="en-US" altLang="zh-CN" sz="2400" dirty="0" smtClean="0">
              <a:latin typeface="华文中宋" pitchFamily="2" charset="-122"/>
              <a:ea typeface="华文中宋" pitchFamily="2" charset="-122"/>
              <a:cs typeface="Courier New" panose="02070309020205020404" pitchFamily="49" charset="0"/>
            </a:endParaRPr>
          </a:p>
          <a:p>
            <a:pPr>
              <a:lnSpc>
                <a:spcPct val="150000"/>
              </a:lnSpc>
              <a:buFont typeface="Arial" pitchFamily="34" charset="0"/>
              <a:buChar char="•"/>
            </a:pPr>
            <a:r>
              <a:rPr lang="en-US" altLang="zh-CN" sz="2400" dirty="0">
                <a:latin typeface="华文中宋" pitchFamily="2" charset="-122"/>
                <a:ea typeface="华文中宋" pitchFamily="2" charset="-122"/>
                <a:cs typeface="Courier New" panose="02070309020205020404" pitchFamily="49" charset="0"/>
              </a:rPr>
              <a:t> </a:t>
            </a:r>
            <a:r>
              <a:rPr lang="zh-CN" altLang="en-US" sz="2400" dirty="0" smtClean="0">
                <a:latin typeface="华文中宋" pitchFamily="2" charset="-122"/>
                <a:ea typeface="华文中宋" pitchFamily="2" charset="-122"/>
                <a:cs typeface="Courier New" panose="02070309020205020404" pitchFamily="49" charset="0"/>
              </a:rPr>
              <a:t>使用</a:t>
            </a:r>
            <a:r>
              <a:rPr lang="en-US" altLang="zh-CN" sz="2000" dirty="0" smtClean="0">
                <a:latin typeface="Courier New" pitchFamily="49" charset="0"/>
                <a:ea typeface="华文中宋" pitchFamily="2" charset="-122"/>
                <a:cs typeface="Courier New" pitchFamily="49" charset="0"/>
              </a:rPr>
              <a:t>exit</a:t>
            </a:r>
            <a:r>
              <a:rPr lang="zh-CN" altLang="en-US" sz="2400" dirty="0" smtClean="0">
                <a:latin typeface="华文中宋" pitchFamily="2" charset="-122"/>
                <a:ea typeface="华文中宋" pitchFamily="2" charset="-122"/>
                <a:cs typeface="Courier New" panose="02070309020205020404" pitchFamily="49" charset="0"/>
              </a:rPr>
              <a:t>命令退出脚本时需显式写明整数返回值</a:t>
            </a:r>
            <a:endParaRPr lang="en-US" altLang="zh-CN" sz="2000" dirty="0" smtClean="0">
              <a:latin typeface="Courier New" panose="02070309020205020404" pitchFamily="49" charset="0"/>
              <a:ea typeface="华文中宋" pitchFamily="2" charset="-122"/>
              <a:cs typeface="Courier New" panose="02070309020205020404" pitchFamily="49" charset="0"/>
            </a:endParaRPr>
          </a:p>
        </p:txBody>
      </p:sp>
    </p:spTree>
    <p:extLst>
      <p:ext uri="{BB962C8B-B14F-4D97-AF65-F5344CB8AC3E}">
        <p14:creationId xmlns:p14="http://schemas.microsoft.com/office/powerpoint/2010/main" xmlns="" val="334401203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bwMode="auto">
          <a:xfrm>
            <a:off x="323528"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语句风格</a:t>
            </a:r>
            <a:r>
              <a:rPr lang="en-US" altLang="zh-CN" sz="2800" dirty="0" smtClean="0">
                <a:solidFill>
                  <a:schemeClr val="tx1"/>
                </a:solidFill>
                <a:latin typeface="微软雅黑" pitchFamily="34" charset="-122"/>
                <a:ea typeface="微软雅黑" pitchFamily="34" charset="-122"/>
              </a:rPr>
              <a:t>(</a:t>
            </a:r>
            <a:r>
              <a:rPr lang="zh-CN" altLang="en-US" sz="2800" dirty="0" smtClean="0">
                <a:solidFill>
                  <a:schemeClr val="tx1"/>
                </a:solidFill>
                <a:latin typeface="微软雅黑" pitchFamily="34" charset="-122"/>
                <a:ea typeface="微软雅黑" pitchFamily="34" charset="-122"/>
              </a:rPr>
              <a:t>续</a:t>
            </a:r>
            <a:r>
              <a:rPr lang="en-US" altLang="zh-CN" sz="2800" dirty="0" smtClean="0">
                <a:solidFill>
                  <a:schemeClr val="tx1"/>
                </a:solidFill>
                <a:latin typeface="微软雅黑" pitchFamily="34" charset="-122"/>
                <a:ea typeface="微软雅黑" pitchFamily="34" charset="-122"/>
              </a:rPr>
              <a:t>5</a:t>
            </a:r>
            <a:r>
              <a:rPr lang="en-US" altLang="zh-CN" sz="2800" dirty="0" smtClean="0">
                <a:solidFill>
                  <a:schemeClr val="tx1"/>
                </a:solidFill>
                <a:latin typeface="微软雅黑" pitchFamily="34" charset="-122"/>
                <a:ea typeface="微软雅黑" pitchFamily="34" charset="-122"/>
              </a:rPr>
              <a:t>)</a:t>
            </a:r>
            <a:endParaRPr lang="zh-CN" altLang="en-US" sz="2800" dirty="0" smtClean="0">
              <a:solidFill>
                <a:schemeClr val="tx1"/>
              </a:solidFill>
              <a:latin typeface="微软雅黑" pitchFamily="34" charset="-122"/>
              <a:ea typeface="微软雅黑" pitchFamily="34" charset="-122"/>
            </a:endParaRPr>
          </a:p>
        </p:txBody>
      </p:sp>
      <p:sp>
        <p:nvSpPr>
          <p:cNvPr id="6" name="TextBox 5"/>
          <p:cNvSpPr txBox="1"/>
          <p:nvPr/>
        </p:nvSpPr>
        <p:spPr>
          <a:xfrm>
            <a:off x="285720" y="1643050"/>
            <a:ext cx="8572560" cy="2308324"/>
          </a:xfrm>
          <a:prstGeom prst="rect">
            <a:avLst/>
          </a:prstGeom>
          <a:noFill/>
        </p:spPr>
        <p:txBody>
          <a:bodyPr wrap="square" rtlCol="0">
            <a:spAutoFit/>
          </a:bodyPr>
          <a:lstStyle/>
          <a:p>
            <a:pPr>
              <a:lnSpc>
                <a:spcPct val="150000"/>
              </a:lnSpc>
              <a:buFont typeface="Arial" pitchFamily="34" charset="0"/>
              <a:buChar char="•"/>
            </a:pPr>
            <a:r>
              <a:rPr lang="zh-CN" altLang="en-US" sz="2400" dirty="0" smtClean="0">
                <a:latin typeface="华文中宋" pitchFamily="2" charset="-122"/>
                <a:ea typeface="华文中宋" pitchFamily="2" charset="-122"/>
              </a:rPr>
              <a:t> 不使用老式写法</a:t>
            </a:r>
            <a:r>
              <a:rPr lang="en-US" altLang="zh-CN" sz="2000" dirty="0" smtClean="0">
                <a:latin typeface="Courier New" pitchFamily="49" charset="0"/>
                <a:ea typeface="华文中宋" pitchFamily="2" charset="-122"/>
                <a:cs typeface="Courier New" pitchFamily="49" charset="0"/>
              </a:rPr>
              <a:t>`echo $</a:t>
            </a:r>
            <a:r>
              <a:rPr lang="en-US" altLang="zh-CN" sz="2000" dirty="0" err="1" smtClean="0">
                <a:latin typeface="Courier New" pitchFamily="49" charset="0"/>
                <a:ea typeface="华文中宋" pitchFamily="2" charset="-122"/>
                <a:cs typeface="Courier New" pitchFamily="49" charset="0"/>
              </a:rPr>
              <a:t>var</a:t>
            </a:r>
            <a:r>
              <a:rPr lang="en-US" altLang="zh-CN" sz="2000" dirty="0" smtClean="0">
                <a:latin typeface="Courier New" pitchFamily="49" charset="0"/>
                <a:ea typeface="华文中宋" pitchFamily="2" charset="-122"/>
                <a:cs typeface="Courier New" pitchFamily="49" charset="0"/>
              </a:rPr>
              <a:t>`</a:t>
            </a:r>
            <a:r>
              <a:rPr lang="zh-CN" altLang="en-US" sz="2400" dirty="0" smtClean="0">
                <a:latin typeface="华文中宋" pitchFamily="2" charset="-122"/>
                <a:ea typeface="华文中宋" pitchFamily="2" charset="-122"/>
              </a:rPr>
              <a:t>，使用</a:t>
            </a:r>
            <a:r>
              <a:rPr lang="en-US" altLang="zh-CN" sz="2000" dirty="0" smtClean="0">
                <a:latin typeface="Courier New" pitchFamily="49" charset="0"/>
                <a:ea typeface="华文中宋" pitchFamily="2" charset="-122"/>
                <a:cs typeface="Courier New" pitchFamily="49" charset="0"/>
              </a:rPr>
              <a:t>$(echo $</a:t>
            </a:r>
            <a:r>
              <a:rPr lang="en-US" altLang="zh-CN" sz="2000" dirty="0" err="1" smtClean="0">
                <a:latin typeface="Courier New" pitchFamily="49" charset="0"/>
                <a:ea typeface="华文中宋" pitchFamily="2" charset="-122"/>
                <a:cs typeface="Courier New" pitchFamily="49" charset="0"/>
              </a:rPr>
              <a:t>var</a:t>
            </a:r>
            <a:r>
              <a:rPr lang="en-US" altLang="zh-CN" sz="2000" dirty="0" smtClean="0">
                <a:latin typeface="Courier New" pitchFamily="49" charset="0"/>
                <a:ea typeface="华文中宋" pitchFamily="2" charset="-122"/>
                <a:cs typeface="Courier New" pitchFamily="49" charset="0"/>
              </a:rPr>
              <a:t>)</a:t>
            </a:r>
          </a:p>
          <a:p>
            <a:pPr>
              <a:lnSpc>
                <a:spcPct val="150000"/>
              </a:lnSpc>
              <a:buFont typeface="Arial" pitchFamily="34" charset="0"/>
              <a:buChar char="•"/>
            </a:pPr>
            <a:r>
              <a:rPr lang="zh-CN" altLang="en-US" sz="2400" dirty="0" smtClean="0">
                <a:latin typeface="华文中宋" pitchFamily="2" charset="-122"/>
                <a:ea typeface="华文中宋" pitchFamily="2" charset="-122"/>
                <a:cs typeface="Courier New" panose="02070309020205020404" pitchFamily="49" charset="0"/>
              </a:rPr>
              <a:t> 使用</a:t>
            </a:r>
            <a:r>
              <a:rPr lang="en-US" altLang="zh-CN" sz="2000" dirty="0" smtClean="0">
                <a:latin typeface="Courier New" pitchFamily="49" charset="0"/>
                <a:ea typeface="华文中宋" pitchFamily="2" charset="-122"/>
                <a:cs typeface="Courier New" pitchFamily="49" charset="0"/>
              </a:rPr>
              <a:t>sort</a:t>
            </a:r>
            <a:r>
              <a:rPr lang="zh-CN" altLang="en-US" sz="2000" dirty="0" smtClean="0">
                <a:latin typeface="Courier New" pitchFamily="49" charset="0"/>
                <a:ea typeface="华文中宋" pitchFamily="2" charset="-122"/>
                <a:cs typeface="Courier New" pitchFamily="49" charset="0"/>
              </a:rPr>
              <a:t>，</a:t>
            </a:r>
            <a:r>
              <a:rPr lang="en-US" altLang="zh-CN" sz="2000" dirty="0" err="1" smtClean="0">
                <a:latin typeface="Courier New" pitchFamily="49" charset="0"/>
                <a:ea typeface="华文中宋" pitchFamily="2" charset="-122"/>
                <a:cs typeface="Courier New" pitchFamily="49" charset="0"/>
              </a:rPr>
              <a:t>uniq</a:t>
            </a:r>
            <a:r>
              <a:rPr lang="zh-CN" altLang="en-US" sz="2000" dirty="0" smtClean="0">
                <a:latin typeface="Courier New" pitchFamily="49" charset="0"/>
                <a:ea typeface="华文中宋" pitchFamily="2" charset="-122"/>
                <a:cs typeface="Courier New" pitchFamily="49" charset="0"/>
              </a:rPr>
              <a:t>，</a:t>
            </a:r>
            <a:r>
              <a:rPr lang="en-US" altLang="zh-CN" sz="2000" dirty="0" smtClean="0">
                <a:latin typeface="Courier New" pitchFamily="49" charset="0"/>
                <a:ea typeface="华文中宋" pitchFamily="2" charset="-122"/>
                <a:cs typeface="Courier New" pitchFamily="49" charset="0"/>
              </a:rPr>
              <a:t>join</a:t>
            </a:r>
            <a:r>
              <a:rPr lang="zh-CN" altLang="en-US" sz="2000" dirty="0" smtClean="0">
                <a:latin typeface="Courier New" pitchFamily="49" charset="0"/>
                <a:ea typeface="华文中宋" pitchFamily="2" charset="-122"/>
                <a:cs typeface="Courier New" pitchFamily="49" charset="0"/>
              </a:rPr>
              <a:t>，</a:t>
            </a:r>
            <a:r>
              <a:rPr lang="en-US" altLang="zh-CN" sz="2000" dirty="0" err="1" smtClean="0">
                <a:latin typeface="Courier New" pitchFamily="49" charset="0"/>
                <a:ea typeface="华文中宋" pitchFamily="2" charset="-122"/>
                <a:cs typeface="Courier New" pitchFamily="49" charset="0"/>
              </a:rPr>
              <a:t>comm</a:t>
            </a:r>
            <a:r>
              <a:rPr lang="zh-CN" altLang="en-US" sz="2400" dirty="0" smtClean="0">
                <a:latin typeface="华文中宋" pitchFamily="2" charset="-122"/>
                <a:ea typeface="华文中宋" pitchFamily="2" charset="-122"/>
                <a:cs typeface="Courier New" panose="02070309020205020404" pitchFamily="49" charset="0"/>
              </a:rPr>
              <a:t>等命令时要注意是否要求排序以及按照什么来</a:t>
            </a:r>
            <a:r>
              <a:rPr lang="zh-CN" altLang="en-US" sz="2400" dirty="0" smtClean="0">
                <a:latin typeface="华文中宋" pitchFamily="2" charset="-122"/>
                <a:ea typeface="华文中宋" pitchFamily="2" charset="-122"/>
                <a:cs typeface="Courier New" panose="02070309020205020404" pitchFamily="49" charset="0"/>
              </a:rPr>
              <a:t>排序</a:t>
            </a:r>
            <a:endParaRPr lang="en-US" altLang="zh-CN" sz="2400" dirty="0" smtClean="0">
              <a:latin typeface="华文中宋" pitchFamily="2" charset="-122"/>
              <a:ea typeface="华文中宋" pitchFamily="2" charset="-122"/>
              <a:cs typeface="Courier New" panose="02070309020205020404" pitchFamily="49" charset="0"/>
            </a:endParaRPr>
          </a:p>
          <a:p>
            <a:pPr>
              <a:lnSpc>
                <a:spcPct val="150000"/>
              </a:lnSpc>
              <a:buFont typeface="Arial" pitchFamily="34" charset="0"/>
              <a:buChar char="•"/>
            </a:pPr>
            <a:r>
              <a:rPr lang="zh-CN" altLang="en-US" sz="2400" dirty="0" smtClean="0">
                <a:latin typeface="华文中宋" pitchFamily="2" charset="-122"/>
                <a:ea typeface="华文中宋" pitchFamily="2" charset="-122"/>
                <a:cs typeface="Courier New" panose="02070309020205020404" pitchFamily="49" charset="0"/>
              </a:rPr>
              <a:t> 避免</a:t>
            </a:r>
            <a:r>
              <a:rPr lang="zh-CN" altLang="en-US" sz="2400" dirty="0" smtClean="0">
                <a:latin typeface="华文中宋" pitchFamily="2" charset="-122"/>
                <a:ea typeface="华文中宋" pitchFamily="2" charset="-122"/>
                <a:cs typeface="Courier New" panose="02070309020205020404" pitchFamily="49" charset="0"/>
              </a:rPr>
              <a:t>使用大的</a:t>
            </a:r>
            <a:r>
              <a:rPr lang="en-US" altLang="zh-CN" sz="2000" dirty="0" smtClean="0">
                <a:latin typeface="Courier New" pitchFamily="49" charset="0"/>
                <a:ea typeface="华文中宋" pitchFamily="2" charset="-122"/>
                <a:cs typeface="Courier New" pitchFamily="49" charset="0"/>
              </a:rPr>
              <a:t>while/for</a:t>
            </a:r>
            <a:r>
              <a:rPr lang="zh-CN" altLang="en-US" sz="2400" dirty="0" smtClean="0">
                <a:latin typeface="华文中宋" pitchFamily="2" charset="-122"/>
                <a:ea typeface="华文中宋" pitchFamily="2" charset="-122"/>
                <a:cs typeface="Courier New" panose="02070309020205020404" pitchFamily="49" charset="0"/>
              </a:rPr>
              <a:t>循环，如果实在需要考虑用</a:t>
            </a:r>
            <a:r>
              <a:rPr lang="en-US" altLang="zh-CN" sz="2000" dirty="0" err="1" smtClean="0">
                <a:latin typeface="Courier New" pitchFamily="49" charset="0"/>
                <a:ea typeface="华文中宋" pitchFamily="2" charset="-122"/>
                <a:cs typeface="Courier New" pitchFamily="49" charset="0"/>
              </a:rPr>
              <a:t>awk</a:t>
            </a:r>
            <a:r>
              <a:rPr lang="zh-CN" altLang="en-US" sz="2400" dirty="0" smtClean="0">
                <a:latin typeface="华文中宋" pitchFamily="2" charset="-122"/>
                <a:ea typeface="华文中宋" pitchFamily="2" charset="-122"/>
                <a:cs typeface="Courier New" panose="02070309020205020404" pitchFamily="49" charset="0"/>
              </a:rPr>
              <a:t>代替</a:t>
            </a:r>
            <a:endParaRPr lang="en-US" altLang="zh-CN" sz="2400" dirty="0" smtClean="0">
              <a:latin typeface="Courier New" pitchFamily="49" charset="0"/>
              <a:ea typeface="华文中宋" pitchFamily="2" charset="-122"/>
              <a:cs typeface="Courier New" pitchFamily="49" charset="0"/>
            </a:endParaRPr>
          </a:p>
        </p:txBody>
      </p:sp>
    </p:spTree>
    <p:extLst>
      <p:ext uri="{BB962C8B-B14F-4D97-AF65-F5344CB8AC3E}">
        <p14:creationId xmlns:p14="http://schemas.microsoft.com/office/powerpoint/2010/main" xmlns="" val="23740900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bwMode="auto">
          <a:xfrm>
            <a:off x="323528"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日志规范</a:t>
            </a:r>
          </a:p>
        </p:txBody>
      </p:sp>
      <p:sp>
        <p:nvSpPr>
          <p:cNvPr id="6" name="TextBox 5"/>
          <p:cNvSpPr txBox="1"/>
          <p:nvPr/>
        </p:nvSpPr>
        <p:spPr>
          <a:xfrm>
            <a:off x="285720" y="1643050"/>
            <a:ext cx="8572560" cy="3385542"/>
          </a:xfrm>
          <a:prstGeom prst="rect">
            <a:avLst/>
          </a:prstGeom>
          <a:noFill/>
        </p:spPr>
        <p:txBody>
          <a:bodyPr wrap="square" rtlCol="0">
            <a:spAutoFit/>
          </a:bodyPr>
          <a:lstStyle/>
          <a:p>
            <a:pPr>
              <a:lnSpc>
                <a:spcPct val="150000"/>
              </a:lnSpc>
              <a:buFont typeface="Arial" pitchFamily="34" charset="0"/>
              <a:buChar char="•"/>
            </a:pPr>
            <a:r>
              <a:rPr lang="zh-CN" altLang="en-US" sz="2400" dirty="0" smtClean="0">
                <a:latin typeface="华文中宋" pitchFamily="2" charset="-122"/>
                <a:ea typeface="华文中宋" pitchFamily="2" charset="-122"/>
              </a:rPr>
              <a:t> 脚本需要有日志记录脚本的运行状态、操作过程等</a:t>
            </a:r>
            <a:endParaRPr lang="en-US" altLang="zh-CN" sz="2400" dirty="0" smtClean="0">
              <a:latin typeface="华文中宋" pitchFamily="2" charset="-122"/>
              <a:ea typeface="华文中宋" pitchFamily="2" charset="-122"/>
            </a:endParaRPr>
          </a:p>
          <a:p>
            <a:pPr>
              <a:lnSpc>
                <a:spcPct val="150000"/>
              </a:lnSpc>
              <a:buFont typeface="Arial" pitchFamily="34" charset="0"/>
              <a:buChar char="•"/>
            </a:pPr>
            <a:r>
              <a:rPr lang="en-US" altLang="zh-CN" sz="2400" dirty="0">
                <a:latin typeface="华文中宋" pitchFamily="2" charset="-122"/>
                <a:ea typeface="华文中宋" pitchFamily="2" charset="-122"/>
                <a:cs typeface="Courier New" panose="02070309020205020404" pitchFamily="49" charset="0"/>
              </a:rPr>
              <a:t> </a:t>
            </a:r>
            <a:r>
              <a:rPr lang="zh-CN" altLang="en-US" sz="2400" dirty="0" smtClean="0">
                <a:latin typeface="华文中宋" pitchFamily="2" charset="-122"/>
                <a:ea typeface="华文中宋" pitchFamily="2" charset="-122"/>
                <a:cs typeface="Courier New" panose="02070309020205020404" pitchFamily="49" charset="0"/>
              </a:rPr>
              <a:t>推荐每条日志以记录的当前时间开头，然后是记录的日志描述信息，描述信息要包括日志的级别，如</a:t>
            </a:r>
            <a:r>
              <a:rPr lang="en-US" altLang="zh-CN" sz="2000" dirty="0" smtClean="0">
                <a:latin typeface="Calibri" pitchFamily="34" charset="0"/>
                <a:ea typeface="华文中宋" pitchFamily="2" charset="-122"/>
                <a:cs typeface="Calibri" pitchFamily="34" charset="0"/>
              </a:rPr>
              <a:t>FATAL</a:t>
            </a:r>
            <a:r>
              <a:rPr lang="zh-CN" altLang="en-US" sz="2000" dirty="0" smtClean="0">
                <a:latin typeface="Calibri" pitchFamily="34" charset="0"/>
                <a:ea typeface="华文中宋" pitchFamily="2" charset="-122"/>
                <a:cs typeface="Calibri" pitchFamily="34" charset="0"/>
              </a:rPr>
              <a:t>，</a:t>
            </a:r>
            <a:r>
              <a:rPr lang="en-US" altLang="zh-CN" sz="2000" dirty="0" smtClean="0">
                <a:latin typeface="Calibri" pitchFamily="34" charset="0"/>
                <a:ea typeface="华文中宋" pitchFamily="2" charset="-122"/>
                <a:cs typeface="Calibri" pitchFamily="34" charset="0"/>
              </a:rPr>
              <a:t>WARNING</a:t>
            </a:r>
            <a:r>
              <a:rPr lang="zh-CN" altLang="en-US" sz="2000" dirty="0" smtClean="0">
                <a:latin typeface="Calibri" pitchFamily="34" charset="0"/>
                <a:ea typeface="华文中宋" pitchFamily="2" charset="-122"/>
                <a:cs typeface="Calibri" pitchFamily="34" charset="0"/>
              </a:rPr>
              <a:t>，</a:t>
            </a:r>
            <a:r>
              <a:rPr lang="en-US" altLang="zh-CN" sz="2000" dirty="0" smtClean="0">
                <a:latin typeface="Calibri" pitchFamily="34" charset="0"/>
                <a:ea typeface="华文中宋" pitchFamily="2" charset="-122"/>
                <a:cs typeface="Calibri" pitchFamily="34" charset="0"/>
              </a:rPr>
              <a:t>NOTICE</a:t>
            </a:r>
            <a:r>
              <a:rPr lang="zh-CN" altLang="en-US" sz="2400" dirty="0" smtClean="0">
                <a:latin typeface="华文中宋" pitchFamily="2" charset="-122"/>
                <a:ea typeface="华文中宋" pitchFamily="2" charset="-122"/>
                <a:cs typeface="Courier New" panose="02070309020205020404" pitchFamily="49" charset="0"/>
              </a:rPr>
              <a:t>等，还要保留充分完整无歧义的上下文信息</a:t>
            </a:r>
            <a:endParaRPr lang="en-US" altLang="zh-CN" sz="2400" dirty="0" smtClean="0">
              <a:latin typeface="华文中宋" pitchFamily="2" charset="-122"/>
              <a:ea typeface="华文中宋" pitchFamily="2" charset="-122"/>
              <a:cs typeface="Courier New" panose="02070309020205020404" pitchFamily="49" charset="0"/>
            </a:endParaRPr>
          </a:p>
          <a:p>
            <a:pPr>
              <a:lnSpc>
                <a:spcPct val="150000"/>
              </a:lnSpc>
              <a:buFont typeface="Arial" pitchFamily="34" charset="0"/>
              <a:buChar char="•"/>
            </a:pPr>
            <a:r>
              <a:rPr lang="en-US" altLang="zh-CN" sz="2400" dirty="0">
                <a:latin typeface="华文中宋" pitchFamily="2" charset="-122"/>
                <a:ea typeface="华文中宋" pitchFamily="2" charset="-122"/>
                <a:cs typeface="Courier New" panose="02070309020205020404" pitchFamily="49" charset="0"/>
              </a:rPr>
              <a:t> </a:t>
            </a:r>
            <a:r>
              <a:rPr lang="zh-CN" altLang="en-US" sz="2400" dirty="0" smtClean="0">
                <a:latin typeface="华文中宋" pitchFamily="2" charset="-122"/>
                <a:ea typeface="华文中宋" pitchFamily="2" charset="-122"/>
                <a:cs typeface="Courier New" panose="02070309020205020404" pitchFamily="49" charset="0"/>
              </a:rPr>
              <a:t>每个脚本要有自己的日志文件，不要将多个脚本的日志记录到同一个日志文件中，即使这些脚本之间有相互依赖</a:t>
            </a:r>
            <a:endParaRPr lang="en-US" altLang="zh-CN" sz="2000" dirty="0" smtClean="0">
              <a:latin typeface="Courier New" panose="02070309020205020404" pitchFamily="49" charset="0"/>
              <a:ea typeface="华文中宋" pitchFamily="2" charset="-122"/>
              <a:cs typeface="Courier New" panose="02070309020205020404" pitchFamily="49" charset="0"/>
            </a:endParaRPr>
          </a:p>
        </p:txBody>
      </p:sp>
    </p:spTree>
    <p:extLst>
      <p:ext uri="{BB962C8B-B14F-4D97-AF65-F5344CB8AC3E}">
        <p14:creationId xmlns:p14="http://schemas.microsoft.com/office/powerpoint/2010/main" xmlns="" val="194151189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bwMode="auto">
          <a:xfrm>
            <a:off x="323528"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文件</a:t>
            </a:r>
            <a:r>
              <a:rPr lang="en-US" altLang="zh-CN" sz="2800" dirty="0" smtClean="0">
                <a:solidFill>
                  <a:schemeClr val="tx1"/>
                </a:solidFill>
                <a:latin typeface="微软雅黑" pitchFamily="34" charset="-122"/>
                <a:ea typeface="微软雅黑" pitchFamily="34" charset="-122"/>
              </a:rPr>
              <a:t>/</a:t>
            </a:r>
            <a:r>
              <a:rPr lang="zh-CN" altLang="en-US" sz="2800" dirty="0" smtClean="0">
                <a:solidFill>
                  <a:schemeClr val="tx1"/>
                </a:solidFill>
                <a:latin typeface="微软雅黑" pitchFamily="34" charset="-122"/>
                <a:ea typeface="微软雅黑" pitchFamily="34" charset="-122"/>
              </a:rPr>
              <a:t>模块</a:t>
            </a:r>
            <a:endParaRPr lang="zh-CN" altLang="en-US" sz="2800" dirty="0" smtClean="0">
              <a:latin typeface="微软雅黑" pitchFamily="34" charset="-122"/>
              <a:ea typeface="微软雅黑" pitchFamily="34" charset="-122"/>
            </a:endParaRPr>
          </a:p>
        </p:txBody>
      </p:sp>
      <p:sp>
        <p:nvSpPr>
          <p:cNvPr id="6" name="TextBox 5"/>
          <p:cNvSpPr txBox="1"/>
          <p:nvPr/>
        </p:nvSpPr>
        <p:spPr>
          <a:xfrm>
            <a:off x="285720" y="1643050"/>
            <a:ext cx="8572560" cy="4801314"/>
          </a:xfrm>
          <a:prstGeom prst="rect">
            <a:avLst/>
          </a:prstGeom>
          <a:noFill/>
        </p:spPr>
        <p:txBody>
          <a:bodyPr wrap="square" rtlCol="0">
            <a:spAutoFit/>
          </a:bodyPr>
          <a:lstStyle/>
          <a:p>
            <a:pPr>
              <a:lnSpc>
                <a:spcPct val="150000"/>
              </a:lnSpc>
              <a:buFont typeface="Arial" pitchFamily="34" charset="0"/>
              <a:buChar char="•"/>
            </a:pPr>
            <a:r>
              <a:rPr lang="en-US" altLang="zh-CN" sz="2400" dirty="0" smtClean="0">
                <a:latin typeface="Calibri" pitchFamily="34" charset="0"/>
                <a:ea typeface="华文中宋" pitchFamily="2" charset="-122"/>
                <a:cs typeface="Calibri" pitchFamily="34" charset="0"/>
              </a:rPr>
              <a:t> </a:t>
            </a:r>
            <a:r>
              <a:rPr lang="en-US" altLang="zh-CN" sz="2400" dirty="0" smtClean="0">
                <a:latin typeface="Calibri" pitchFamily="34" charset="0"/>
                <a:ea typeface="华文中宋" pitchFamily="2" charset="-122"/>
                <a:cs typeface="Calibri" pitchFamily="34" charset="0"/>
              </a:rPr>
              <a:t>Shell</a:t>
            </a:r>
            <a:r>
              <a:rPr lang="zh-CN" altLang="en-US" sz="2400" dirty="0" smtClean="0">
                <a:latin typeface="Calibri" pitchFamily="34" charset="0"/>
                <a:ea typeface="华文中宋" pitchFamily="2" charset="-122"/>
                <a:cs typeface="Calibri" pitchFamily="34" charset="0"/>
              </a:rPr>
              <a:t>脚本</a:t>
            </a:r>
            <a:r>
              <a:rPr lang="zh-CN" altLang="en-US" sz="2400" dirty="0" smtClean="0">
                <a:latin typeface="Calibri" pitchFamily="34" charset="0"/>
                <a:ea typeface="华文中宋" pitchFamily="2" charset="-122"/>
                <a:cs typeface="Calibri" pitchFamily="34" charset="0"/>
              </a:rPr>
              <a:t>使用统一后缀</a:t>
            </a:r>
            <a:r>
              <a:rPr lang="en-US" altLang="zh-CN" sz="2000" dirty="0" smtClean="0">
                <a:latin typeface="Calibri" pitchFamily="34" charset="0"/>
                <a:ea typeface="华文中宋" pitchFamily="2" charset="-122"/>
                <a:cs typeface="Calibri" pitchFamily="34" charset="0"/>
              </a:rPr>
              <a:t>.</a:t>
            </a:r>
            <a:r>
              <a:rPr lang="en-US" altLang="zh-CN" sz="2000" dirty="0" err="1" smtClean="0">
                <a:latin typeface="Calibri" pitchFamily="34" charset="0"/>
                <a:ea typeface="华文中宋" pitchFamily="2" charset="-122"/>
                <a:cs typeface="Calibri" pitchFamily="34" charset="0"/>
              </a:rPr>
              <a:t>sh</a:t>
            </a:r>
            <a:r>
              <a:rPr lang="zh-CN" altLang="en-US" sz="2400" dirty="0" smtClean="0">
                <a:latin typeface="Calibri" pitchFamily="34" charset="0"/>
                <a:ea typeface="华文中宋" pitchFamily="2" charset="-122"/>
                <a:cs typeface="Calibri" pitchFamily="34" charset="0"/>
              </a:rPr>
              <a:t>，与二进制程序</a:t>
            </a:r>
            <a:r>
              <a:rPr lang="zh-CN" altLang="en-US" sz="2400" dirty="0" smtClean="0">
                <a:latin typeface="Calibri" pitchFamily="34" charset="0"/>
                <a:ea typeface="华文中宋" pitchFamily="2" charset="-122"/>
                <a:cs typeface="Calibri" pitchFamily="34" charset="0"/>
              </a:rPr>
              <a:t>区</a:t>
            </a:r>
            <a:r>
              <a:rPr lang="zh-CN" altLang="en-US" sz="2400" dirty="0" smtClean="0">
                <a:latin typeface="Calibri" pitchFamily="34" charset="0"/>
                <a:ea typeface="华文中宋" pitchFamily="2" charset="-122"/>
                <a:cs typeface="Calibri" pitchFamily="34" charset="0"/>
              </a:rPr>
              <a:t>分</a:t>
            </a:r>
            <a:r>
              <a:rPr lang="zh-CN" altLang="en-US" sz="2400" dirty="0" smtClean="0">
                <a:latin typeface="Calibri" pitchFamily="34" charset="0"/>
                <a:ea typeface="华文中宋" pitchFamily="2" charset="-122"/>
                <a:cs typeface="Calibri" pitchFamily="34" charset="0"/>
              </a:rPr>
              <a:t>，</a:t>
            </a:r>
            <a:r>
              <a:rPr lang="zh-CN" altLang="en-US" sz="2400" dirty="0" smtClean="0">
                <a:latin typeface="Calibri" pitchFamily="34" charset="0"/>
                <a:ea typeface="华文中宋" pitchFamily="2" charset="-122"/>
                <a:cs typeface="Calibri" pitchFamily="34" charset="0"/>
              </a:rPr>
              <a:t>如</a:t>
            </a:r>
            <a:r>
              <a:rPr lang="en-US" altLang="zh-CN" sz="2000" dirty="0" smtClean="0">
                <a:latin typeface="Calibri" pitchFamily="34" charset="0"/>
                <a:ea typeface="华文中宋" pitchFamily="2" charset="-122"/>
                <a:cs typeface="Calibri" pitchFamily="34" charset="0"/>
              </a:rPr>
              <a:t>foo.sh</a:t>
            </a:r>
            <a:endParaRPr lang="en-US" altLang="zh-CN" sz="2400" dirty="0" smtClean="0">
              <a:latin typeface="Calibri" pitchFamily="34" charset="0"/>
              <a:ea typeface="华文中宋" pitchFamily="2" charset="-122"/>
              <a:cs typeface="Calibri" pitchFamily="34" charset="0"/>
            </a:endParaRPr>
          </a:p>
          <a:p>
            <a:pPr>
              <a:lnSpc>
                <a:spcPct val="150000"/>
              </a:lnSpc>
              <a:buFont typeface="Arial" pitchFamily="34" charset="0"/>
              <a:buChar char="•"/>
            </a:pPr>
            <a:r>
              <a:rPr lang="en-US" altLang="zh-CN" sz="2400" dirty="0">
                <a:latin typeface="Calibri" pitchFamily="34" charset="0"/>
                <a:ea typeface="华文中宋" pitchFamily="2" charset="-122"/>
                <a:cs typeface="Calibri" pitchFamily="34" charset="0"/>
              </a:rPr>
              <a:t> </a:t>
            </a:r>
            <a:r>
              <a:rPr lang="zh-CN" altLang="en-US" sz="2400" dirty="0" smtClean="0">
                <a:latin typeface="Calibri" pitchFamily="34" charset="0"/>
                <a:ea typeface="华文中宋" pitchFamily="2" charset="-122"/>
                <a:cs typeface="Calibri" pitchFamily="34" charset="0"/>
              </a:rPr>
              <a:t>配置文件使用</a:t>
            </a:r>
            <a:r>
              <a:rPr lang="en-US" altLang="zh-CN" sz="2000" dirty="0" smtClean="0">
                <a:latin typeface="Calibri" pitchFamily="34" charset="0"/>
                <a:ea typeface="华文中宋" pitchFamily="2" charset="-122"/>
                <a:cs typeface="Calibri" pitchFamily="34" charset="0"/>
              </a:rPr>
              <a:t>{</a:t>
            </a:r>
            <a:r>
              <a:rPr lang="zh-CN" altLang="en-US" sz="2000" dirty="0" smtClean="0">
                <a:latin typeface="Calibri" pitchFamily="34" charset="0"/>
                <a:ea typeface="华文中宋" pitchFamily="2" charset="-122"/>
                <a:cs typeface="Calibri" pitchFamily="34" charset="0"/>
              </a:rPr>
              <a:t>模块名</a:t>
            </a:r>
            <a:r>
              <a:rPr lang="en-US" altLang="zh-CN" sz="2000" dirty="0" smtClean="0">
                <a:latin typeface="Calibri" pitchFamily="34" charset="0"/>
                <a:ea typeface="华文中宋" pitchFamily="2" charset="-122"/>
                <a:cs typeface="Calibri" pitchFamily="34" charset="0"/>
              </a:rPr>
              <a:t>}_</a:t>
            </a:r>
            <a:r>
              <a:rPr lang="en-US" altLang="zh-CN" sz="2000" dirty="0" err="1" smtClean="0">
                <a:latin typeface="Calibri" pitchFamily="34" charset="0"/>
                <a:ea typeface="华文中宋" pitchFamily="2" charset="-122"/>
                <a:cs typeface="Calibri" pitchFamily="34" charset="0"/>
              </a:rPr>
              <a:t>conf.sh</a:t>
            </a:r>
            <a:r>
              <a:rPr lang="zh-CN" altLang="en-US" sz="2400" dirty="0" smtClean="0">
                <a:latin typeface="Calibri" pitchFamily="34" charset="0"/>
                <a:ea typeface="华文中宋" pitchFamily="2" charset="-122"/>
                <a:cs typeface="Calibri" pitchFamily="34" charset="0"/>
              </a:rPr>
              <a:t>命名</a:t>
            </a:r>
            <a:r>
              <a:rPr lang="zh-CN" altLang="zh-CN" sz="2400" dirty="0" smtClean="0">
                <a:latin typeface="Calibri" pitchFamily="34" charset="0"/>
                <a:ea typeface="华文中宋" pitchFamily="2" charset="-122"/>
                <a:cs typeface="Calibri" pitchFamily="34" charset="0"/>
              </a:rPr>
              <a:t>，</a:t>
            </a:r>
            <a:r>
              <a:rPr lang="zh-CN" altLang="en-US" sz="2400" dirty="0" smtClean="0">
                <a:latin typeface="Calibri" pitchFamily="34" charset="0"/>
                <a:ea typeface="华文中宋" pitchFamily="2" charset="-122"/>
                <a:cs typeface="Calibri" pitchFamily="34" charset="0"/>
              </a:rPr>
              <a:t>如</a:t>
            </a:r>
            <a:r>
              <a:rPr lang="en-US" altLang="zh-CN" sz="2000" dirty="0" err="1" smtClean="0">
                <a:latin typeface="Calibri" pitchFamily="34" charset="0"/>
                <a:ea typeface="华文中宋" pitchFamily="2" charset="-122"/>
                <a:cs typeface="Calibri" pitchFamily="34" charset="0"/>
              </a:rPr>
              <a:t>foo_conf.sh</a:t>
            </a:r>
            <a:endParaRPr lang="en-US" altLang="zh-CN" sz="2000" dirty="0" smtClean="0">
              <a:latin typeface="Calibri" pitchFamily="34" charset="0"/>
              <a:ea typeface="华文中宋" pitchFamily="2" charset="-122"/>
              <a:cs typeface="Calibri" pitchFamily="34" charset="0"/>
            </a:endParaRPr>
          </a:p>
          <a:p>
            <a:pPr>
              <a:lnSpc>
                <a:spcPct val="150000"/>
              </a:lnSpc>
              <a:buFont typeface="Arial" pitchFamily="34" charset="0"/>
              <a:buChar char="•"/>
            </a:pPr>
            <a:r>
              <a:rPr lang="en-US" altLang="zh-CN" sz="2400" dirty="0" smtClean="0">
                <a:latin typeface="Calibri" pitchFamily="34" charset="0"/>
                <a:ea typeface="华文中宋" pitchFamily="2" charset="-122"/>
                <a:cs typeface="Calibri" pitchFamily="34" charset="0"/>
              </a:rPr>
              <a:t> </a:t>
            </a:r>
            <a:r>
              <a:rPr lang="zh-CN" altLang="en-US" sz="2400" dirty="0" smtClean="0">
                <a:latin typeface="Calibri" pitchFamily="34" charset="0"/>
                <a:ea typeface="华文中宋" pitchFamily="2" charset="-122"/>
                <a:cs typeface="Calibri" pitchFamily="34" charset="0"/>
              </a:rPr>
              <a:t>所有模块的启动和停止脚本必须统一命名为</a:t>
            </a:r>
            <a:r>
              <a:rPr lang="en-US" altLang="zh-CN" sz="2000" dirty="0" smtClean="0">
                <a:latin typeface="Calibri" pitchFamily="34" charset="0"/>
                <a:ea typeface="华文中宋" pitchFamily="2" charset="-122"/>
                <a:cs typeface="Calibri" pitchFamily="34" charset="0"/>
              </a:rPr>
              <a:t>start_{</a:t>
            </a:r>
            <a:r>
              <a:rPr lang="zh-CN" altLang="en-US" sz="2000" dirty="0" smtClean="0">
                <a:latin typeface="Calibri" pitchFamily="34" charset="0"/>
                <a:ea typeface="华文中宋" pitchFamily="2" charset="-122"/>
                <a:cs typeface="Calibri" pitchFamily="34" charset="0"/>
              </a:rPr>
              <a:t>模块名</a:t>
            </a:r>
            <a:r>
              <a:rPr lang="en-US" altLang="zh-CN" sz="2000" dirty="0" smtClean="0">
                <a:latin typeface="Calibri" pitchFamily="34" charset="0"/>
                <a:ea typeface="华文中宋" pitchFamily="2" charset="-122"/>
                <a:cs typeface="Calibri" pitchFamily="34" charset="0"/>
              </a:rPr>
              <a:t>}.</a:t>
            </a:r>
            <a:r>
              <a:rPr lang="en-US" altLang="zh-CN" sz="2000" dirty="0" err="1" smtClean="0">
                <a:latin typeface="Calibri" pitchFamily="34" charset="0"/>
                <a:ea typeface="华文中宋" pitchFamily="2" charset="-122"/>
                <a:cs typeface="Calibri" pitchFamily="34" charset="0"/>
              </a:rPr>
              <a:t>sh</a:t>
            </a:r>
            <a:r>
              <a:rPr lang="zh-CN" altLang="en-US" sz="2400" dirty="0" smtClean="0">
                <a:latin typeface="Calibri" pitchFamily="34" charset="0"/>
                <a:ea typeface="华文中宋" pitchFamily="2" charset="-122"/>
                <a:cs typeface="Calibri" pitchFamily="34" charset="0"/>
              </a:rPr>
              <a:t>和</a:t>
            </a:r>
            <a:r>
              <a:rPr lang="en-US" altLang="zh-CN" sz="2000" dirty="0" smtClean="0">
                <a:latin typeface="Calibri" pitchFamily="34" charset="0"/>
                <a:ea typeface="华文中宋" pitchFamily="2" charset="-122"/>
                <a:cs typeface="Calibri" pitchFamily="34" charset="0"/>
              </a:rPr>
              <a:t>stop_{</a:t>
            </a:r>
            <a:r>
              <a:rPr lang="zh-CN" altLang="en-US" sz="2000" dirty="0" smtClean="0">
                <a:latin typeface="Calibri" pitchFamily="34" charset="0"/>
                <a:ea typeface="华文中宋" pitchFamily="2" charset="-122"/>
                <a:cs typeface="Calibri" pitchFamily="34" charset="0"/>
              </a:rPr>
              <a:t>模块名</a:t>
            </a:r>
            <a:r>
              <a:rPr lang="en-US" altLang="zh-CN" sz="2000" dirty="0" smtClean="0">
                <a:latin typeface="Calibri" pitchFamily="34" charset="0"/>
                <a:ea typeface="华文中宋" pitchFamily="2" charset="-122"/>
                <a:cs typeface="Calibri" pitchFamily="34" charset="0"/>
              </a:rPr>
              <a:t>}.</a:t>
            </a:r>
            <a:r>
              <a:rPr lang="en-US" altLang="zh-CN" sz="2000" dirty="0" err="1" smtClean="0">
                <a:latin typeface="Calibri" pitchFamily="34" charset="0"/>
                <a:ea typeface="华文中宋" pitchFamily="2" charset="-122"/>
                <a:cs typeface="Calibri" pitchFamily="34" charset="0"/>
              </a:rPr>
              <a:t>sh</a:t>
            </a:r>
            <a:endParaRPr lang="en-US" altLang="zh-CN" sz="2400" dirty="0" smtClean="0">
              <a:latin typeface="Calibri" pitchFamily="34" charset="0"/>
              <a:ea typeface="华文中宋" pitchFamily="2" charset="-122"/>
              <a:cs typeface="Calibri" pitchFamily="34" charset="0"/>
            </a:endParaRPr>
          </a:p>
          <a:p>
            <a:pPr>
              <a:lnSpc>
                <a:spcPct val="150000"/>
              </a:lnSpc>
              <a:buFont typeface="Arial" pitchFamily="34" charset="0"/>
              <a:buChar char="•"/>
            </a:pPr>
            <a:r>
              <a:rPr lang="en-US" altLang="zh-CN" sz="2400" dirty="0" smtClean="0">
                <a:latin typeface="Calibri" pitchFamily="34" charset="0"/>
                <a:ea typeface="华文中宋" pitchFamily="2" charset="-122"/>
                <a:cs typeface="Calibri" pitchFamily="34" charset="0"/>
              </a:rPr>
              <a:t> </a:t>
            </a:r>
            <a:r>
              <a:rPr lang="zh-CN" altLang="en-US" sz="2400" dirty="0" smtClean="0">
                <a:latin typeface="Calibri" pitchFamily="34" charset="0"/>
                <a:ea typeface="华文中宋" pitchFamily="2" charset="-122"/>
                <a:cs typeface="Calibri" pitchFamily="34" charset="0"/>
              </a:rPr>
              <a:t>二级目录结构：</a:t>
            </a:r>
            <a:r>
              <a:rPr lang="en-US" altLang="zh-CN" sz="2000" dirty="0" err="1" smtClean="0">
                <a:latin typeface="Calibri" pitchFamily="34" charset="0"/>
                <a:ea typeface="华文中宋" pitchFamily="2" charset="-122"/>
                <a:cs typeface="Calibri" pitchFamily="34" charset="0"/>
              </a:rPr>
              <a:t>start.sh</a:t>
            </a:r>
            <a:r>
              <a:rPr lang="zh-CN" altLang="en-US" sz="2000" dirty="0" smtClean="0">
                <a:latin typeface="Calibri" pitchFamily="34" charset="0"/>
                <a:ea typeface="华文中宋" pitchFamily="2" charset="-122"/>
                <a:cs typeface="Calibri" pitchFamily="34" charset="0"/>
              </a:rPr>
              <a:t>文件</a:t>
            </a:r>
            <a:r>
              <a:rPr lang="en-US" altLang="zh-CN" sz="2000" dirty="0" smtClean="0">
                <a:latin typeface="Calibri" pitchFamily="34" charset="0"/>
                <a:ea typeface="华文中宋" pitchFamily="2" charset="-122"/>
                <a:cs typeface="Calibri" pitchFamily="34" charset="0"/>
              </a:rPr>
              <a:t>(</a:t>
            </a:r>
            <a:r>
              <a:rPr lang="zh-CN" altLang="en-US" sz="2000" dirty="0" smtClean="0">
                <a:latin typeface="Calibri" pitchFamily="34" charset="0"/>
                <a:ea typeface="华文中宋" pitchFamily="2" charset="-122"/>
                <a:cs typeface="Calibri" pitchFamily="34" charset="0"/>
              </a:rPr>
              <a:t>通常需要</a:t>
            </a:r>
            <a:r>
              <a:rPr lang="en-US" altLang="zh-CN" sz="2000" dirty="0" smtClean="0">
                <a:latin typeface="Calibri" pitchFamily="34" charset="0"/>
                <a:ea typeface="华文中宋" pitchFamily="2" charset="-122"/>
                <a:cs typeface="Calibri" pitchFamily="34" charset="0"/>
              </a:rPr>
              <a:t>)</a:t>
            </a:r>
            <a:r>
              <a:rPr lang="zh-CN" altLang="en-US" sz="2000" dirty="0" smtClean="0">
                <a:latin typeface="Calibri" pitchFamily="34" charset="0"/>
                <a:ea typeface="华文中宋" pitchFamily="2" charset="-122"/>
                <a:cs typeface="Calibri" pitchFamily="34" charset="0"/>
              </a:rPr>
              <a:t>、</a:t>
            </a:r>
            <a:r>
              <a:rPr lang="en-US" altLang="zh-CN" sz="2000" dirty="0" smtClean="0">
                <a:latin typeface="Calibri" pitchFamily="34" charset="0"/>
                <a:ea typeface="华文中宋" pitchFamily="2" charset="-122"/>
                <a:cs typeface="Calibri" pitchFamily="34" charset="0"/>
              </a:rPr>
              <a:t>bin(Shell</a:t>
            </a:r>
            <a:r>
              <a:rPr lang="zh-CN" altLang="en-US" sz="2000" dirty="0" smtClean="0">
                <a:latin typeface="Calibri" pitchFamily="34" charset="0"/>
                <a:ea typeface="华文中宋" pitchFamily="2" charset="-122"/>
                <a:cs typeface="Calibri" pitchFamily="34" charset="0"/>
              </a:rPr>
              <a:t>程序</a:t>
            </a:r>
            <a:r>
              <a:rPr lang="en-US" altLang="zh-CN" sz="2000" dirty="0" smtClean="0">
                <a:latin typeface="Calibri" pitchFamily="34" charset="0"/>
                <a:ea typeface="华文中宋" pitchFamily="2" charset="-122"/>
                <a:cs typeface="Calibri" pitchFamily="34" charset="0"/>
              </a:rPr>
              <a:t>)</a:t>
            </a:r>
            <a:r>
              <a:rPr lang="zh-CN" altLang="en-US" sz="2000" dirty="0" smtClean="0">
                <a:latin typeface="Calibri" pitchFamily="34" charset="0"/>
                <a:ea typeface="华文中宋" pitchFamily="2" charset="-122"/>
                <a:cs typeface="Calibri" pitchFamily="34" charset="0"/>
              </a:rPr>
              <a:t>、</a:t>
            </a:r>
            <a:r>
              <a:rPr lang="en-US" altLang="zh-CN" sz="2000" dirty="0" smtClean="0">
                <a:latin typeface="Calibri" pitchFamily="34" charset="0"/>
                <a:ea typeface="华文中宋" pitchFamily="2" charset="-122"/>
                <a:cs typeface="Calibri" pitchFamily="34" charset="0"/>
              </a:rPr>
              <a:t>common(</a:t>
            </a:r>
            <a:r>
              <a:rPr lang="zh-CN" altLang="en-US" sz="2000" dirty="0" smtClean="0">
                <a:latin typeface="Calibri" pitchFamily="34" charset="0"/>
                <a:ea typeface="华文中宋" pitchFamily="2" charset="-122"/>
                <a:cs typeface="Calibri" pitchFamily="34" charset="0"/>
              </a:rPr>
              <a:t>代码复用</a:t>
            </a:r>
            <a:r>
              <a:rPr lang="en-US" altLang="zh-CN" sz="2000" dirty="0" smtClean="0">
                <a:latin typeface="Calibri" pitchFamily="34" charset="0"/>
                <a:ea typeface="华文中宋" pitchFamily="2" charset="-122"/>
                <a:cs typeface="Calibri" pitchFamily="34" charset="0"/>
              </a:rPr>
              <a:t>)</a:t>
            </a:r>
            <a:r>
              <a:rPr lang="zh-CN" altLang="en-US" sz="2000" dirty="0" smtClean="0">
                <a:latin typeface="Calibri" pitchFamily="34" charset="0"/>
                <a:ea typeface="华文中宋" pitchFamily="2" charset="-122"/>
                <a:cs typeface="Calibri" pitchFamily="34" charset="0"/>
              </a:rPr>
              <a:t>、</a:t>
            </a:r>
            <a:r>
              <a:rPr lang="en-US" altLang="zh-CN" sz="2000" dirty="0" err="1" smtClean="0">
                <a:latin typeface="Calibri" pitchFamily="34" charset="0"/>
                <a:ea typeface="华文中宋" pitchFamily="2" charset="-122"/>
                <a:cs typeface="Calibri" pitchFamily="34" charset="0"/>
              </a:rPr>
              <a:t>conf</a:t>
            </a:r>
            <a:r>
              <a:rPr lang="en-US" altLang="zh-CN" sz="2000" dirty="0" smtClean="0">
                <a:latin typeface="Calibri" pitchFamily="34" charset="0"/>
                <a:ea typeface="华文中宋" pitchFamily="2" charset="-122"/>
                <a:cs typeface="Calibri" pitchFamily="34" charset="0"/>
              </a:rPr>
              <a:t>(</a:t>
            </a:r>
            <a:r>
              <a:rPr lang="zh-CN" altLang="en-US" sz="2000" dirty="0" smtClean="0">
                <a:latin typeface="Calibri" pitchFamily="34" charset="0"/>
                <a:ea typeface="华文中宋" pitchFamily="2" charset="-122"/>
                <a:cs typeface="Calibri" pitchFamily="34" charset="0"/>
              </a:rPr>
              <a:t>配置</a:t>
            </a:r>
            <a:r>
              <a:rPr lang="en-US" altLang="zh-CN" sz="2000" dirty="0" smtClean="0">
                <a:latin typeface="Calibri" pitchFamily="34" charset="0"/>
                <a:ea typeface="华文中宋" pitchFamily="2" charset="-122"/>
                <a:cs typeface="Calibri" pitchFamily="34" charset="0"/>
              </a:rPr>
              <a:t>)</a:t>
            </a:r>
            <a:r>
              <a:rPr lang="zh-CN" altLang="en-US" sz="2000" dirty="0" smtClean="0">
                <a:latin typeface="Calibri" pitchFamily="34" charset="0"/>
                <a:ea typeface="华文中宋" pitchFamily="2" charset="-122"/>
                <a:cs typeface="Calibri" pitchFamily="34" charset="0"/>
              </a:rPr>
              <a:t>、</a:t>
            </a:r>
            <a:r>
              <a:rPr lang="en-US" altLang="zh-CN" sz="2000" dirty="0" smtClean="0">
                <a:latin typeface="Calibri" pitchFamily="34" charset="0"/>
                <a:ea typeface="华文中宋" pitchFamily="2" charset="-122"/>
                <a:cs typeface="Calibri" pitchFamily="34" charset="0"/>
              </a:rPr>
              <a:t>log(</a:t>
            </a:r>
            <a:r>
              <a:rPr lang="zh-CN" altLang="en-US" sz="2000" dirty="0" smtClean="0">
                <a:latin typeface="Calibri" pitchFamily="34" charset="0"/>
                <a:ea typeface="华文中宋" pitchFamily="2" charset="-122"/>
                <a:cs typeface="Calibri" pitchFamily="34" charset="0"/>
              </a:rPr>
              <a:t>本程序产生</a:t>
            </a:r>
            <a:r>
              <a:rPr lang="en-US" altLang="zh-CN" sz="2000" dirty="0" smtClean="0">
                <a:latin typeface="Calibri" pitchFamily="34" charset="0"/>
                <a:ea typeface="华文中宋" pitchFamily="2" charset="-122"/>
                <a:cs typeface="Calibri" pitchFamily="34" charset="0"/>
              </a:rPr>
              <a:t>log)</a:t>
            </a:r>
            <a:r>
              <a:rPr lang="zh-CN" altLang="en-US" sz="2000" dirty="0" smtClean="0">
                <a:latin typeface="Calibri" pitchFamily="34" charset="0"/>
                <a:ea typeface="华文中宋" pitchFamily="2" charset="-122"/>
                <a:cs typeface="Calibri" pitchFamily="34" charset="0"/>
              </a:rPr>
              <a:t>、</a:t>
            </a:r>
            <a:r>
              <a:rPr lang="en-US" altLang="zh-CN" sz="2000" dirty="0" err="1" smtClean="0">
                <a:latin typeface="Calibri" pitchFamily="34" charset="0"/>
                <a:ea typeface="华文中宋" pitchFamily="2" charset="-122"/>
                <a:cs typeface="Calibri" pitchFamily="34" charset="0"/>
              </a:rPr>
              <a:t>tmp</a:t>
            </a:r>
            <a:r>
              <a:rPr lang="en-US" altLang="zh-CN" sz="2000" dirty="0" smtClean="0">
                <a:latin typeface="Calibri" pitchFamily="34" charset="0"/>
                <a:ea typeface="华文中宋" pitchFamily="2" charset="-122"/>
                <a:cs typeface="Calibri" pitchFamily="34" charset="0"/>
              </a:rPr>
              <a:t>(</a:t>
            </a:r>
            <a:r>
              <a:rPr lang="zh-CN" altLang="en-US" sz="2000" dirty="0" smtClean="0">
                <a:latin typeface="Calibri" pitchFamily="34" charset="0"/>
                <a:ea typeface="华文中宋" pitchFamily="2" charset="-122"/>
                <a:cs typeface="Calibri" pitchFamily="34" charset="0"/>
              </a:rPr>
              <a:t>临时目录需要清理</a:t>
            </a:r>
            <a:r>
              <a:rPr lang="en-US" altLang="zh-CN" sz="2000" dirty="0" smtClean="0">
                <a:latin typeface="Calibri" pitchFamily="34" charset="0"/>
                <a:ea typeface="华文中宋" pitchFamily="2" charset="-122"/>
                <a:cs typeface="Calibri" pitchFamily="34" charset="0"/>
              </a:rPr>
              <a:t>)</a:t>
            </a:r>
            <a:r>
              <a:rPr lang="zh-CN" altLang="en-US" sz="2000" dirty="0" smtClean="0">
                <a:latin typeface="Calibri" pitchFamily="34" charset="0"/>
                <a:ea typeface="华文中宋" pitchFamily="2" charset="-122"/>
                <a:cs typeface="Calibri" pitchFamily="34" charset="0"/>
              </a:rPr>
              <a:t>、</a:t>
            </a:r>
            <a:r>
              <a:rPr lang="en-US" altLang="zh-CN" sz="2000" dirty="0" smtClean="0">
                <a:latin typeface="Calibri" pitchFamily="34" charset="0"/>
                <a:ea typeface="华文中宋" pitchFamily="2" charset="-122"/>
                <a:cs typeface="Calibri" pitchFamily="34" charset="0"/>
              </a:rPr>
              <a:t>README</a:t>
            </a:r>
            <a:r>
              <a:rPr lang="zh-CN" altLang="en-US" sz="2000" dirty="0" smtClean="0">
                <a:latin typeface="Calibri" pitchFamily="34" charset="0"/>
                <a:ea typeface="华文中宋" pitchFamily="2" charset="-122"/>
                <a:cs typeface="Calibri" pitchFamily="34" charset="0"/>
              </a:rPr>
              <a:t>文件</a:t>
            </a:r>
            <a:r>
              <a:rPr lang="en-US" sz="2000" dirty="0" smtClean="0">
                <a:latin typeface="Calibri" pitchFamily="34" charset="0"/>
                <a:ea typeface="华文中宋" pitchFamily="2" charset="-122"/>
                <a:cs typeface="Calibri" pitchFamily="34" charset="0"/>
              </a:rPr>
              <a:t>(</a:t>
            </a:r>
            <a:r>
              <a:rPr lang="en-US" sz="2000" dirty="0" err="1" smtClean="0">
                <a:latin typeface="Calibri" pitchFamily="34" charset="0"/>
                <a:ea typeface="华文中宋" pitchFamily="2" charset="-122"/>
                <a:cs typeface="Calibri" pitchFamily="34" charset="0"/>
              </a:rPr>
              <a:t>Author，Date，Version，Modify</a:t>
            </a:r>
            <a:r>
              <a:rPr lang="en-US" sz="2000" dirty="0" smtClean="0">
                <a:latin typeface="Calibri" pitchFamily="34" charset="0"/>
                <a:ea typeface="华文中宋" pitchFamily="2" charset="-122"/>
                <a:cs typeface="Calibri" pitchFamily="34" charset="0"/>
              </a:rPr>
              <a:t> </a:t>
            </a:r>
            <a:r>
              <a:rPr lang="en-US" sz="2000" dirty="0" err="1" smtClean="0">
                <a:latin typeface="Calibri" pitchFamily="34" charset="0"/>
                <a:ea typeface="华文中宋" pitchFamily="2" charset="-122"/>
                <a:cs typeface="Calibri" pitchFamily="34" charset="0"/>
              </a:rPr>
              <a:t>Record，Function，Usage</a:t>
            </a:r>
            <a:r>
              <a:rPr lang="en-US" sz="2000" dirty="0" smtClean="0">
                <a:latin typeface="Calibri" pitchFamily="34" charset="0"/>
                <a:ea typeface="华文中宋" pitchFamily="2" charset="-122"/>
                <a:cs typeface="Calibri" pitchFamily="34" charset="0"/>
              </a:rPr>
              <a:t>，</a:t>
            </a:r>
            <a:r>
              <a:rPr lang="zh-CN" altLang="en-US" sz="2000" dirty="0" smtClean="0">
                <a:latin typeface="Calibri" pitchFamily="34" charset="0"/>
                <a:ea typeface="华文中宋" pitchFamily="2" charset="-122"/>
                <a:cs typeface="Calibri" pitchFamily="34" charset="0"/>
              </a:rPr>
              <a:t>名词解释，</a:t>
            </a:r>
            <a:r>
              <a:rPr lang="en-US" sz="2000" dirty="0" smtClean="0">
                <a:latin typeface="Calibri" pitchFamily="34" charset="0"/>
                <a:ea typeface="华文中宋" pitchFamily="2" charset="-122"/>
                <a:cs typeface="Calibri" pitchFamily="34" charset="0"/>
              </a:rPr>
              <a:t>Attention</a:t>
            </a:r>
            <a:r>
              <a:rPr lang="zh-CN" altLang="en-US" sz="2000" dirty="0" smtClean="0">
                <a:latin typeface="Calibri" pitchFamily="34" charset="0"/>
                <a:ea typeface="华文中宋" pitchFamily="2" charset="-122"/>
                <a:cs typeface="Calibri" pitchFamily="34" charset="0"/>
              </a:rPr>
              <a:t>等</a:t>
            </a:r>
            <a:r>
              <a:rPr lang="en-US" sz="2000" dirty="0" smtClean="0">
                <a:latin typeface="Calibri" pitchFamily="34" charset="0"/>
                <a:ea typeface="华文中宋" pitchFamily="2" charset="-122"/>
                <a:cs typeface="Calibri" pitchFamily="34" charset="0"/>
              </a:rPr>
              <a:t>)</a:t>
            </a:r>
            <a:endParaRPr lang="en-US" altLang="zh-CN" sz="2400" dirty="0" smtClean="0">
              <a:latin typeface="Calibri" pitchFamily="34" charset="0"/>
              <a:ea typeface="华文中宋" pitchFamily="2" charset="-122"/>
              <a:cs typeface="Calibri" pitchFamily="34" charset="0"/>
            </a:endParaRPr>
          </a:p>
          <a:p>
            <a:pPr>
              <a:lnSpc>
                <a:spcPct val="150000"/>
              </a:lnSpc>
              <a:buFont typeface="Arial" pitchFamily="34" charset="0"/>
              <a:buChar char="•"/>
            </a:pPr>
            <a:endParaRPr lang="zh-CN" altLang="en-US" sz="2400" dirty="0">
              <a:latin typeface="华文中宋" pitchFamily="2" charset="-122"/>
              <a:ea typeface="华文中宋" pitchFamily="2"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bwMode="auto">
          <a:xfrm>
            <a:off x="323528"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接口文件规范</a:t>
            </a:r>
          </a:p>
        </p:txBody>
      </p:sp>
      <p:sp>
        <p:nvSpPr>
          <p:cNvPr id="6" name="TextBox 5"/>
          <p:cNvSpPr txBox="1"/>
          <p:nvPr/>
        </p:nvSpPr>
        <p:spPr>
          <a:xfrm>
            <a:off x="285720" y="1643050"/>
            <a:ext cx="8572560" cy="2862322"/>
          </a:xfrm>
          <a:prstGeom prst="rect">
            <a:avLst/>
          </a:prstGeom>
          <a:noFill/>
        </p:spPr>
        <p:txBody>
          <a:bodyPr wrap="square" rtlCol="0">
            <a:spAutoFit/>
          </a:bodyPr>
          <a:lstStyle/>
          <a:p>
            <a:pPr>
              <a:lnSpc>
                <a:spcPct val="150000"/>
              </a:lnSpc>
              <a:buFont typeface="Arial" pitchFamily="34" charset="0"/>
              <a:buChar char="•"/>
            </a:pPr>
            <a:r>
              <a:rPr lang="zh-CN" altLang="en-US" sz="2400" dirty="0" smtClean="0">
                <a:latin typeface="华文中宋" pitchFamily="2" charset="-122"/>
                <a:ea typeface="华文中宋" pitchFamily="2" charset="-122"/>
              </a:rPr>
              <a:t> 所有模块之间的接口文件必须在生成的同时生成</a:t>
            </a:r>
            <a:r>
              <a:rPr lang="en-US" altLang="zh-CN" sz="2000" dirty="0" smtClean="0">
                <a:latin typeface="Calibri" pitchFamily="34" charset="0"/>
                <a:ea typeface="华文中宋" pitchFamily="2" charset="-122"/>
                <a:cs typeface="Calibri" pitchFamily="34" charset="0"/>
              </a:rPr>
              <a:t>md5</a:t>
            </a:r>
            <a:r>
              <a:rPr lang="zh-CN" altLang="en-US" sz="2400" dirty="0" smtClean="0">
                <a:latin typeface="华文中宋" pitchFamily="2" charset="-122"/>
                <a:ea typeface="华文中宋" pitchFamily="2" charset="-122"/>
              </a:rPr>
              <a:t>校验码</a:t>
            </a:r>
            <a:endParaRPr lang="en-US" altLang="zh-CN" sz="2400" dirty="0" smtClean="0">
              <a:latin typeface="华文中宋" pitchFamily="2" charset="-122"/>
              <a:ea typeface="华文中宋" pitchFamily="2" charset="-122"/>
            </a:endParaRPr>
          </a:p>
          <a:p>
            <a:pPr>
              <a:lnSpc>
                <a:spcPct val="150000"/>
              </a:lnSpc>
              <a:buFont typeface="Arial" pitchFamily="34" charset="0"/>
              <a:buChar char="•"/>
            </a:pPr>
            <a:r>
              <a:rPr lang="en-US" altLang="zh-CN" sz="2400" dirty="0">
                <a:latin typeface="华文中宋" pitchFamily="2" charset="-122"/>
                <a:ea typeface="华文中宋" pitchFamily="2" charset="-122"/>
                <a:cs typeface="Courier New" panose="02070309020205020404" pitchFamily="49" charset="0"/>
              </a:rPr>
              <a:t> </a:t>
            </a:r>
            <a:r>
              <a:rPr lang="zh-CN" altLang="en-US" sz="2400" dirty="0" smtClean="0">
                <a:latin typeface="华文中宋" pitchFamily="2" charset="-122"/>
                <a:ea typeface="华文中宋" pitchFamily="2" charset="-122"/>
                <a:cs typeface="Courier New" panose="02070309020205020404" pitchFamily="49" charset="0"/>
              </a:rPr>
              <a:t>机器之间数据拷贝推荐使用</a:t>
            </a:r>
            <a:r>
              <a:rPr lang="en-US" altLang="zh-CN" sz="2000" dirty="0" err="1" smtClean="0">
                <a:latin typeface="Courier New" pitchFamily="49" charset="0"/>
                <a:ea typeface="华文中宋" pitchFamily="2" charset="-122"/>
                <a:cs typeface="Courier New" pitchFamily="49" charset="0"/>
              </a:rPr>
              <a:t>wget</a:t>
            </a:r>
            <a:r>
              <a:rPr lang="zh-CN" altLang="en-US" sz="2400" dirty="0" smtClean="0">
                <a:latin typeface="华文中宋" pitchFamily="2" charset="-122"/>
                <a:ea typeface="华文中宋" pitchFamily="2" charset="-122"/>
                <a:cs typeface="Courier New" panose="02070309020205020404" pitchFamily="49" charset="0"/>
              </a:rPr>
              <a:t>，尽量减少</a:t>
            </a:r>
            <a:r>
              <a:rPr lang="en-US" altLang="zh-CN" sz="2000" dirty="0" err="1" smtClean="0">
                <a:latin typeface="Courier New" pitchFamily="49" charset="0"/>
                <a:ea typeface="华文中宋" pitchFamily="2" charset="-122"/>
                <a:cs typeface="Courier New" pitchFamily="49" charset="0"/>
              </a:rPr>
              <a:t>scp</a:t>
            </a:r>
            <a:r>
              <a:rPr lang="zh-CN" altLang="en-US" sz="2400" dirty="0" smtClean="0">
                <a:latin typeface="Courier New" pitchFamily="49" charset="0"/>
                <a:ea typeface="华文中宋" pitchFamily="2" charset="-122"/>
                <a:cs typeface="Courier New" pitchFamily="49" charset="0"/>
              </a:rPr>
              <a:t>或</a:t>
            </a:r>
            <a:r>
              <a:rPr lang="en-US" altLang="zh-CN" sz="2000" dirty="0" err="1" smtClean="0">
                <a:latin typeface="Courier New" pitchFamily="49" charset="0"/>
                <a:ea typeface="华文中宋" pitchFamily="2" charset="-122"/>
                <a:cs typeface="Courier New" pitchFamily="49" charset="0"/>
              </a:rPr>
              <a:t>ssh</a:t>
            </a:r>
            <a:r>
              <a:rPr lang="zh-CN" altLang="en-US" sz="2400" dirty="0" smtClean="0">
                <a:latin typeface="华文中宋" pitchFamily="2" charset="-122"/>
                <a:ea typeface="华文中宋" pitchFamily="2" charset="-122"/>
                <a:cs typeface="Courier New" panose="02070309020205020404" pitchFamily="49" charset="0"/>
              </a:rPr>
              <a:t>的使用，注意使用</a:t>
            </a:r>
            <a:r>
              <a:rPr lang="en-US" altLang="zh-CN" sz="2000" dirty="0" smtClean="0">
                <a:latin typeface="Calibri" pitchFamily="34" charset="0"/>
                <a:ea typeface="华文中宋" pitchFamily="2" charset="-122"/>
                <a:cs typeface="Calibri" pitchFamily="34" charset="0"/>
              </a:rPr>
              <a:t>md5</a:t>
            </a:r>
            <a:r>
              <a:rPr lang="zh-CN" altLang="en-US" sz="2400" dirty="0" smtClean="0">
                <a:latin typeface="华文中宋" pitchFamily="2" charset="-122"/>
                <a:ea typeface="华文中宋" pitchFamily="2" charset="-122"/>
                <a:cs typeface="Courier New" panose="02070309020205020404" pitchFamily="49" charset="0"/>
              </a:rPr>
              <a:t>校验</a:t>
            </a:r>
            <a:endParaRPr lang="en-US" altLang="zh-CN" sz="2400" dirty="0" smtClean="0">
              <a:latin typeface="华文中宋" pitchFamily="2" charset="-122"/>
              <a:ea typeface="华文中宋" pitchFamily="2" charset="-122"/>
              <a:cs typeface="Courier New" panose="02070309020205020404" pitchFamily="49" charset="0"/>
            </a:endParaRPr>
          </a:p>
          <a:p>
            <a:pPr>
              <a:lnSpc>
                <a:spcPct val="150000"/>
              </a:lnSpc>
              <a:buFont typeface="Arial" pitchFamily="34" charset="0"/>
              <a:buChar char="•"/>
            </a:pPr>
            <a:r>
              <a:rPr lang="en-US" altLang="zh-CN" sz="2400" dirty="0">
                <a:latin typeface="华文中宋" pitchFamily="2" charset="-122"/>
                <a:ea typeface="华文中宋" pitchFamily="2" charset="-122"/>
                <a:cs typeface="Courier New" panose="02070309020205020404" pitchFamily="49" charset="0"/>
              </a:rPr>
              <a:t> </a:t>
            </a:r>
            <a:r>
              <a:rPr lang="zh-CN" altLang="en-US" sz="2400" dirty="0" smtClean="0">
                <a:latin typeface="华文中宋" pitchFamily="2" charset="-122"/>
                <a:ea typeface="华文中宋" pitchFamily="2" charset="-122"/>
                <a:cs typeface="Courier New" panose="02070309020205020404" pitchFamily="49" charset="0"/>
              </a:rPr>
              <a:t>所有接口文件都进行格式检查，对空文件和不存在文件判断</a:t>
            </a:r>
            <a:endParaRPr lang="en-US" altLang="zh-CN" sz="2400" dirty="0" smtClean="0">
              <a:latin typeface="华文中宋" pitchFamily="2" charset="-122"/>
              <a:ea typeface="华文中宋" pitchFamily="2" charset="-122"/>
              <a:cs typeface="Courier New" panose="02070309020205020404" pitchFamily="49" charset="0"/>
            </a:endParaRPr>
          </a:p>
          <a:p>
            <a:pPr>
              <a:lnSpc>
                <a:spcPct val="150000"/>
              </a:lnSpc>
              <a:buFont typeface="Arial" pitchFamily="34" charset="0"/>
              <a:buChar char="•"/>
            </a:pPr>
            <a:r>
              <a:rPr lang="en-US" altLang="zh-CN" sz="2400" dirty="0">
                <a:latin typeface="华文中宋" pitchFamily="2" charset="-122"/>
                <a:ea typeface="华文中宋" pitchFamily="2" charset="-122"/>
                <a:cs typeface="Courier New" panose="02070309020205020404" pitchFamily="49" charset="0"/>
              </a:rPr>
              <a:t> </a:t>
            </a:r>
            <a:r>
              <a:rPr lang="zh-CN" altLang="en-US" sz="2400" dirty="0" smtClean="0">
                <a:latin typeface="华文中宋" pitchFamily="2" charset="-122"/>
                <a:ea typeface="华文中宋" pitchFamily="2" charset="-122"/>
                <a:cs typeface="Courier New" panose="02070309020205020404" pitchFamily="49" charset="0"/>
              </a:rPr>
              <a:t>接口文件最好有相应</a:t>
            </a:r>
            <a:r>
              <a:rPr lang="en-US" altLang="zh-CN" sz="2000" dirty="0" smtClean="0">
                <a:latin typeface="Calibri" pitchFamily="34" charset="0"/>
                <a:ea typeface="华文中宋" pitchFamily="2" charset="-122"/>
                <a:cs typeface="Calibri" pitchFamily="34" charset="0"/>
              </a:rPr>
              <a:t>flag</a:t>
            </a:r>
            <a:r>
              <a:rPr lang="zh-CN" altLang="en-US" sz="2400" dirty="0" smtClean="0">
                <a:latin typeface="华文中宋" pitchFamily="2" charset="-122"/>
                <a:ea typeface="华文中宋" pitchFamily="2" charset="-122"/>
                <a:cs typeface="Courier New" panose="02070309020205020404" pitchFamily="49" charset="0"/>
              </a:rPr>
              <a:t>文件指明生成时间，以便检查和容错</a:t>
            </a:r>
            <a:endParaRPr lang="en-US" altLang="zh-CN" sz="2000" dirty="0" smtClean="0">
              <a:latin typeface="Courier New" panose="02070309020205020404" pitchFamily="49" charset="0"/>
              <a:ea typeface="华文中宋" pitchFamily="2" charset="-122"/>
              <a:cs typeface="Courier New" panose="02070309020205020404" pitchFamily="49" charset="0"/>
            </a:endParaRPr>
          </a:p>
        </p:txBody>
      </p:sp>
    </p:spTree>
    <p:extLst>
      <p:ext uri="{BB962C8B-B14F-4D97-AF65-F5344CB8AC3E}">
        <p14:creationId xmlns:p14="http://schemas.microsoft.com/office/powerpoint/2010/main" xmlns="" val="18925894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bwMode="auto">
          <a:xfrm>
            <a:off x="323528"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配置文件规范</a:t>
            </a:r>
          </a:p>
        </p:txBody>
      </p:sp>
      <p:sp>
        <p:nvSpPr>
          <p:cNvPr id="6" name="TextBox 5"/>
          <p:cNvSpPr txBox="1"/>
          <p:nvPr/>
        </p:nvSpPr>
        <p:spPr>
          <a:xfrm>
            <a:off x="285720" y="1643050"/>
            <a:ext cx="8572560" cy="3970318"/>
          </a:xfrm>
          <a:prstGeom prst="rect">
            <a:avLst/>
          </a:prstGeom>
          <a:noFill/>
        </p:spPr>
        <p:txBody>
          <a:bodyPr wrap="square" rtlCol="0">
            <a:spAutoFit/>
          </a:bodyPr>
          <a:lstStyle/>
          <a:p>
            <a:pPr>
              <a:lnSpc>
                <a:spcPct val="150000"/>
              </a:lnSpc>
              <a:buFont typeface="Arial" pitchFamily="34" charset="0"/>
              <a:buChar char="•"/>
            </a:pPr>
            <a:r>
              <a:rPr lang="zh-CN" altLang="en-US" sz="2400" dirty="0" smtClean="0">
                <a:latin typeface="华文中宋" pitchFamily="2" charset="-122"/>
                <a:ea typeface="华文中宋" pitchFamily="2" charset="-122"/>
              </a:rPr>
              <a:t> 多个脚本协同工作时，尽量使用公共函数库完成近似功能，使用配置文件统一变量及外部</a:t>
            </a:r>
            <a:r>
              <a:rPr lang="zh-CN" altLang="en-US" sz="2400" dirty="0" smtClean="0">
                <a:latin typeface="华文中宋" pitchFamily="2" charset="-122"/>
                <a:ea typeface="华文中宋" pitchFamily="2" charset="-122"/>
              </a:rPr>
              <a:t>数据引用</a:t>
            </a:r>
            <a:r>
              <a:rPr lang="zh-CN" altLang="en-US" sz="2400" dirty="0" smtClean="0">
                <a:latin typeface="华文中宋" pitchFamily="2" charset="-122"/>
                <a:ea typeface="华文中宋" pitchFamily="2" charset="-122"/>
              </a:rPr>
              <a:t>，公共函数库和配置文件使用</a:t>
            </a:r>
            <a:r>
              <a:rPr lang="en-US" altLang="zh-CN" sz="2000" dirty="0" smtClean="0">
                <a:latin typeface="Courier New"/>
                <a:ea typeface="华文中宋" pitchFamily="2" charset="-122"/>
                <a:cs typeface="Courier New"/>
              </a:rPr>
              <a:t>source ${FILENAME_PATH}/</a:t>
            </a:r>
            <a:r>
              <a:rPr lang="en-US" altLang="zh-CN" sz="2000" dirty="0" err="1" smtClean="0">
                <a:latin typeface="Courier New"/>
                <a:ea typeface="华文中宋" pitchFamily="2" charset="-122"/>
                <a:cs typeface="Courier New"/>
              </a:rPr>
              <a:t>filename.sh</a:t>
            </a:r>
            <a:r>
              <a:rPr lang="zh-CN" altLang="en-US" sz="2400" dirty="0" smtClean="0">
                <a:latin typeface="华文中宋" pitchFamily="2" charset="-122"/>
                <a:ea typeface="华文中宋" pitchFamily="2" charset="-122"/>
              </a:rPr>
              <a:t>方式加载</a:t>
            </a:r>
            <a:endParaRPr lang="en-US" altLang="zh-CN" sz="2400" dirty="0" smtClean="0">
              <a:latin typeface="华文中宋" pitchFamily="2" charset="-122"/>
              <a:ea typeface="华文中宋" pitchFamily="2" charset="-122"/>
            </a:endParaRPr>
          </a:p>
          <a:p>
            <a:pPr>
              <a:lnSpc>
                <a:spcPct val="150000"/>
              </a:lnSpc>
              <a:buFont typeface="Arial" pitchFamily="34" charset="0"/>
              <a:buChar char="•"/>
            </a:pPr>
            <a:r>
              <a:rPr lang="en-US" altLang="zh-CN" sz="2400" dirty="0">
                <a:latin typeface="华文中宋" pitchFamily="2" charset="-122"/>
                <a:ea typeface="华文中宋" pitchFamily="2" charset="-122"/>
                <a:cs typeface="Courier New" panose="02070309020205020404" pitchFamily="49" charset="0"/>
              </a:rPr>
              <a:t> </a:t>
            </a:r>
            <a:r>
              <a:rPr lang="zh-CN" altLang="en-US" sz="2400" dirty="0" smtClean="0">
                <a:latin typeface="华文中宋" pitchFamily="2" charset="-122"/>
                <a:ea typeface="华文中宋" pitchFamily="2" charset="-122"/>
                <a:cs typeface="Courier New" panose="02070309020205020404" pitchFamily="49" charset="0"/>
              </a:rPr>
              <a:t>所有脚本必须把功能和配置分开</a:t>
            </a:r>
            <a:r>
              <a:rPr lang="zh-CN" altLang="zh-CN" sz="2400" dirty="0">
                <a:latin typeface="华文中宋" pitchFamily="2" charset="-122"/>
                <a:ea typeface="华文中宋" pitchFamily="2" charset="-122"/>
                <a:cs typeface="Courier New" panose="02070309020205020404" pitchFamily="49" charset="0"/>
              </a:rPr>
              <a:t>，</a:t>
            </a:r>
            <a:r>
              <a:rPr lang="zh-CN" altLang="en-US" sz="2400" dirty="0" smtClean="0">
                <a:latin typeface="华文中宋" pitchFamily="2" charset="-122"/>
                <a:ea typeface="华文中宋" pitchFamily="2" charset="-122"/>
                <a:cs typeface="Courier New" panose="02070309020205020404" pitchFamily="49" charset="0"/>
              </a:rPr>
              <a:t>配置文件放在目录</a:t>
            </a:r>
            <a:r>
              <a:rPr lang="en-US" altLang="zh-CN" sz="2000" dirty="0" err="1" smtClean="0">
                <a:latin typeface="Calibri" pitchFamily="34" charset="0"/>
                <a:ea typeface="华文中宋" pitchFamily="2" charset="-122"/>
                <a:cs typeface="Calibri" pitchFamily="34" charset="0"/>
              </a:rPr>
              <a:t>conf</a:t>
            </a:r>
            <a:r>
              <a:rPr lang="en-US" altLang="zh-CN" sz="2000" dirty="0" smtClean="0">
                <a:latin typeface="Calibri" pitchFamily="34" charset="0"/>
                <a:ea typeface="华文中宋" pitchFamily="2" charset="-122"/>
                <a:cs typeface="Calibri" pitchFamily="34" charset="0"/>
              </a:rPr>
              <a:t>/</a:t>
            </a:r>
            <a:r>
              <a:rPr lang="zh-CN" altLang="en-US" sz="2400" dirty="0" smtClean="0">
                <a:latin typeface="华文中宋" pitchFamily="2" charset="-122"/>
                <a:ea typeface="华文中宋" pitchFamily="2" charset="-122"/>
                <a:cs typeface="Courier New" panose="02070309020205020404" pitchFamily="49" charset="0"/>
              </a:rPr>
              <a:t>下</a:t>
            </a:r>
            <a:endParaRPr lang="en-US" altLang="zh-CN" sz="2400" dirty="0" smtClean="0">
              <a:latin typeface="华文中宋" pitchFamily="2" charset="-122"/>
              <a:ea typeface="华文中宋" pitchFamily="2" charset="-122"/>
              <a:cs typeface="Courier New" panose="02070309020205020404" pitchFamily="49" charset="0"/>
            </a:endParaRPr>
          </a:p>
          <a:p>
            <a:pPr>
              <a:lnSpc>
                <a:spcPct val="150000"/>
              </a:lnSpc>
              <a:buFont typeface="Arial" pitchFamily="34" charset="0"/>
              <a:buChar char="•"/>
            </a:pPr>
            <a:r>
              <a:rPr lang="en-US" altLang="zh-CN" sz="2400" dirty="0" smtClean="0">
                <a:latin typeface="华文中宋" pitchFamily="2" charset="-122"/>
                <a:ea typeface="华文中宋" pitchFamily="2" charset="-122"/>
                <a:cs typeface="Courier New" panose="02070309020205020404" pitchFamily="49" charset="0"/>
              </a:rPr>
              <a:t> </a:t>
            </a:r>
            <a:r>
              <a:rPr lang="zh-CN" altLang="en-US" sz="2400" dirty="0" smtClean="0">
                <a:latin typeface="华文中宋" pitchFamily="2" charset="-122"/>
                <a:ea typeface="华文中宋" pitchFamily="2" charset="-122"/>
                <a:cs typeface="Courier New" panose="02070309020205020404" pitchFamily="49" charset="0"/>
              </a:rPr>
              <a:t>所有的配置项都应有值，内容由双引号括起</a:t>
            </a:r>
            <a:endParaRPr lang="en-US" altLang="zh-CN" sz="2400" dirty="0" smtClean="0">
              <a:latin typeface="华文中宋" pitchFamily="2" charset="-122"/>
              <a:ea typeface="华文中宋" pitchFamily="2" charset="-122"/>
              <a:cs typeface="Courier New" panose="02070309020205020404" pitchFamily="49" charset="0"/>
            </a:endParaRPr>
          </a:p>
          <a:p>
            <a:pPr>
              <a:lnSpc>
                <a:spcPct val="150000"/>
              </a:lnSpc>
              <a:buFont typeface="Arial" pitchFamily="34" charset="0"/>
              <a:buChar char="•"/>
            </a:pPr>
            <a:r>
              <a:rPr lang="en-US" altLang="zh-CN" sz="2400" dirty="0">
                <a:latin typeface="华文中宋" pitchFamily="2" charset="-122"/>
                <a:ea typeface="华文中宋" pitchFamily="2" charset="-122"/>
                <a:cs typeface="Courier New" panose="02070309020205020404" pitchFamily="49" charset="0"/>
              </a:rPr>
              <a:t> </a:t>
            </a:r>
            <a:r>
              <a:rPr lang="zh-CN" altLang="en-US" sz="2400" dirty="0" smtClean="0">
                <a:latin typeface="华文中宋" pitchFamily="2" charset="-122"/>
                <a:ea typeface="华文中宋" pitchFamily="2" charset="-122"/>
                <a:cs typeface="Courier New" panose="02070309020205020404" pitchFamily="49" charset="0"/>
              </a:rPr>
              <a:t>配置路径使用全局路径，</a:t>
            </a:r>
            <a:r>
              <a:rPr lang="zh-CN" altLang="en-US" sz="2400" dirty="0" smtClean="0">
                <a:latin typeface="华文中宋" pitchFamily="2" charset="-122"/>
                <a:ea typeface="华文中宋" pitchFamily="2" charset="-122"/>
                <a:cs typeface="Courier New" panose="02070309020205020404" pitchFamily="49" charset="0"/>
              </a:rPr>
              <a:t>以</a:t>
            </a:r>
            <a:r>
              <a:rPr lang="en-US" altLang="zh-CN" sz="2000" dirty="0" smtClean="0">
                <a:latin typeface="Courier New" pitchFamily="49" charset="0"/>
                <a:ea typeface="华文中宋" pitchFamily="2" charset="-122"/>
                <a:cs typeface="Courier New" pitchFamily="49" charset="0"/>
              </a:rPr>
              <a:t>”</a:t>
            </a:r>
            <a:r>
              <a:rPr lang="en-US" altLang="zh-CN" sz="2000" dirty="0" smtClean="0">
                <a:latin typeface="Courier New" pitchFamily="49" charset="0"/>
                <a:ea typeface="华文中宋" pitchFamily="2" charset="-122"/>
                <a:cs typeface="Courier New" pitchFamily="49" charset="0"/>
              </a:rPr>
              <a:t>/</a:t>
            </a:r>
            <a:r>
              <a:rPr lang="en-US" altLang="zh-CN" sz="2000" dirty="0" smtClean="0">
                <a:latin typeface="Courier New" pitchFamily="49" charset="0"/>
                <a:ea typeface="华文中宋" pitchFamily="2" charset="-122"/>
                <a:cs typeface="Courier New" pitchFamily="49" charset="0"/>
              </a:rPr>
              <a:t>”</a:t>
            </a:r>
            <a:r>
              <a:rPr lang="zh-CN" altLang="en-US" sz="2400" dirty="0" smtClean="0">
                <a:latin typeface="华文中宋" pitchFamily="2" charset="-122"/>
                <a:ea typeface="华文中宋" pitchFamily="2" charset="-122"/>
                <a:cs typeface="Courier New" panose="02070309020205020404" pitchFamily="49" charset="0"/>
              </a:rPr>
              <a:t>开头</a:t>
            </a:r>
            <a:r>
              <a:rPr lang="zh-CN" altLang="en-US" sz="2400" dirty="0" smtClean="0">
                <a:latin typeface="华文中宋" pitchFamily="2" charset="-122"/>
                <a:ea typeface="华文中宋" pitchFamily="2" charset="-122"/>
                <a:cs typeface="Courier New" panose="02070309020205020404" pitchFamily="49" charset="0"/>
              </a:rPr>
              <a:t>，末尾没有</a:t>
            </a:r>
            <a:r>
              <a:rPr lang="en-US" altLang="zh-CN" sz="2000" dirty="0" smtClean="0">
                <a:latin typeface="Courier New" pitchFamily="49" charset="0"/>
                <a:ea typeface="华文中宋" pitchFamily="2" charset="-122"/>
                <a:cs typeface="Courier New" pitchFamily="49" charset="0"/>
              </a:rPr>
              <a:t>”/”</a:t>
            </a:r>
            <a:r>
              <a:rPr lang="zh-CN" altLang="en-US" sz="2400" dirty="0" smtClean="0">
                <a:latin typeface="华文中宋" pitchFamily="2" charset="-122"/>
                <a:ea typeface="华文中宋" pitchFamily="2" charset="-122"/>
                <a:cs typeface="Courier New" panose="02070309020205020404" pitchFamily="49" charset="0"/>
              </a:rPr>
              <a:t>，脚本中使用</a:t>
            </a:r>
            <a:r>
              <a:rPr lang="zh-CN" altLang="en-US" sz="2400" dirty="0" smtClean="0">
                <a:latin typeface="华文中宋" pitchFamily="2" charset="-122"/>
                <a:ea typeface="华文中宋" pitchFamily="2" charset="-122"/>
                <a:cs typeface="Courier New" panose="02070309020205020404" pitchFamily="49" charset="0"/>
              </a:rPr>
              <a:t>路径</a:t>
            </a:r>
            <a:r>
              <a:rPr lang="zh-CN" altLang="en-US" sz="2400" dirty="0" smtClean="0">
                <a:latin typeface="华文中宋" pitchFamily="2" charset="-122"/>
                <a:ea typeface="华文中宋" pitchFamily="2" charset="-122"/>
                <a:cs typeface="Courier New" panose="02070309020205020404" pitchFamily="49" charset="0"/>
              </a:rPr>
              <a:t>时</a:t>
            </a:r>
            <a:r>
              <a:rPr lang="zh-CN" altLang="en-US" sz="2400" dirty="0" smtClean="0">
                <a:latin typeface="华文中宋" pitchFamily="2" charset="-122"/>
                <a:ea typeface="华文中宋" pitchFamily="2" charset="-122"/>
                <a:cs typeface="Courier New" panose="02070309020205020404" pitchFamily="49" charset="0"/>
              </a:rPr>
              <a:t>，</a:t>
            </a:r>
            <a:r>
              <a:rPr lang="zh-CN" altLang="en-US" sz="2400" dirty="0" smtClean="0">
                <a:latin typeface="华文中宋" pitchFamily="2" charset="-122"/>
                <a:ea typeface="华文中宋" pitchFamily="2" charset="-122"/>
                <a:cs typeface="Courier New" panose="02070309020205020404" pitchFamily="49" charset="0"/>
              </a:rPr>
              <a:t>必须使用</a:t>
            </a:r>
            <a:r>
              <a:rPr lang="en-US" altLang="zh-CN" sz="2000" dirty="0" smtClean="0">
                <a:latin typeface="Courier New" pitchFamily="49" charset="0"/>
                <a:ea typeface="华文中宋" pitchFamily="2" charset="-122"/>
                <a:cs typeface="Courier New" pitchFamily="49" charset="0"/>
              </a:rPr>
              <a:t>”/”</a:t>
            </a:r>
            <a:r>
              <a:rPr lang="zh-CN" altLang="en-US" sz="2400" dirty="0" smtClean="0">
                <a:latin typeface="华文中宋" pitchFamily="2" charset="-122"/>
                <a:ea typeface="华文中宋" pitchFamily="2" charset="-122"/>
                <a:cs typeface="Courier New" panose="02070309020205020404" pitchFamily="49" charset="0"/>
              </a:rPr>
              <a:t>分隔不同配置项、变量、通配符等</a:t>
            </a:r>
            <a:endParaRPr lang="en-US" altLang="zh-CN" sz="2400" dirty="0" smtClean="0">
              <a:latin typeface="华文中宋" pitchFamily="2" charset="-122"/>
              <a:ea typeface="华文中宋" pitchFamily="2" charset="-122"/>
              <a:cs typeface="Courier New" panose="02070309020205020404" pitchFamily="49" charset="0"/>
            </a:endParaRPr>
          </a:p>
        </p:txBody>
      </p:sp>
    </p:spTree>
    <p:extLst>
      <p:ext uri="{BB962C8B-B14F-4D97-AF65-F5344CB8AC3E}">
        <p14:creationId xmlns:p14="http://schemas.microsoft.com/office/powerpoint/2010/main" xmlns="" val="34973430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bwMode="auto">
          <a:xfrm>
            <a:off x="323528"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配置文件规范</a:t>
            </a:r>
            <a:r>
              <a:rPr lang="en-US" altLang="zh-CN" sz="2800" dirty="0" smtClean="0">
                <a:solidFill>
                  <a:schemeClr val="tx1"/>
                </a:solidFill>
                <a:latin typeface="微软雅黑" pitchFamily="34" charset="-122"/>
                <a:ea typeface="微软雅黑" pitchFamily="34" charset="-122"/>
              </a:rPr>
              <a:t>(</a:t>
            </a:r>
            <a:r>
              <a:rPr lang="zh-CN" altLang="en-US" sz="2800" dirty="0" smtClean="0">
                <a:solidFill>
                  <a:schemeClr val="tx1"/>
                </a:solidFill>
                <a:latin typeface="微软雅黑" pitchFamily="34" charset="-122"/>
                <a:ea typeface="微软雅黑" pitchFamily="34" charset="-122"/>
              </a:rPr>
              <a:t>续</a:t>
            </a:r>
            <a:r>
              <a:rPr lang="en-US" altLang="zh-CN" sz="2800" dirty="0" smtClean="0">
                <a:solidFill>
                  <a:schemeClr val="tx1"/>
                </a:solidFill>
                <a:latin typeface="微软雅黑" pitchFamily="34" charset="-122"/>
                <a:ea typeface="微软雅黑" pitchFamily="34" charset="-122"/>
              </a:rPr>
              <a:t>)</a:t>
            </a:r>
            <a:endParaRPr lang="zh-CN" altLang="en-US" sz="2800" dirty="0" smtClean="0">
              <a:solidFill>
                <a:schemeClr val="tx1"/>
              </a:solidFill>
              <a:latin typeface="微软雅黑" pitchFamily="34" charset="-122"/>
              <a:ea typeface="微软雅黑" pitchFamily="34" charset="-122"/>
            </a:endParaRPr>
          </a:p>
        </p:txBody>
      </p:sp>
      <p:sp>
        <p:nvSpPr>
          <p:cNvPr id="6" name="TextBox 5"/>
          <p:cNvSpPr txBox="1"/>
          <p:nvPr/>
        </p:nvSpPr>
        <p:spPr>
          <a:xfrm>
            <a:off x="285720" y="1643050"/>
            <a:ext cx="8572560" cy="3970318"/>
          </a:xfrm>
          <a:prstGeom prst="rect">
            <a:avLst/>
          </a:prstGeom>
          <a:noFill/>
        </p:spPr>
        <p:txBody>
          <a:bodyPr wrap="square" rtlCol="0">
            <a:spAutoFit/>
          </a:bodyPr>
          <a:lstStyle/>
          <a:p>
            <a:pPr>
              <a:lnSpc>
                <a:spcPct val="150000"/>
              </a:lnSpc>
              <a:buFont typeface="Arial" pitchFamily="34" charset="0"/>
              <a:buChar char="•"/>
            </a:pPr>
            <a:r>
              <a:rPr lang="zh-CN" altLang="en-US" sz="2400" dirty="0" smtClean="0">
                <a:latin typeface="华文中宋" pitchFamily="2" charset="-122"/>
                <a:ea typeface="华文中宋" pitchFamily="2" charset="-122"/>
              </a:rPr>
              <a:t> 易变参数比如状态报告和报警的收件人都必须写进配置</a:t>
            </a:r>
            <a:endParaRPr lang="en-US" altLang="zh-CN" sz="2400" dirty="0" smtClean="0">
              <a:latin typeface="华文中宋" pitchFamily="2" charset="-122"/>
              <a:ea typeface="华文中宋" pitchFamily="2" charset="-122"/>
            </a:endParaRPr>
          </a:p>
          <a:p>
            <a:pPr>
              <a:lnSpc>
                <a:spcPct val="150000"/>
              </a:lnSpc>
              <a:buFont typeface="Arial" pitchFamily="34" charset="0"/>
              <a:buChar char="•"/>
            </a:pPr>
            <a:r>
              <a:rPr lang="en-US" altLang="zh-CN" sz="2400" dirty="0">
                <a:latin typeface="华文中宋" pitchFamily="2" charset="-122"/>
                <a:ea typeface="华文中宋" pitchFamily="2" charset="-122"/>
                <a:cs typeface="Courier New" panose="02070309020205020404" pitchFamily="49" charset="0"/>
              </a:rPr>
              <a:t> </a:t>
            </a:r>
            <a:r>
              <a:rPr lang="zh-CN" altLang="en-US" sz="2400" dirty="0" smtClean="0">
                <a:latin typeface="华文中宋" pitchFamily="2" charset="-122"/>
                <a:ea typeface="华文中宋" pitchFamily="2" charset="-122"/>
                <a:cs typeface="Courier New" panose="02070309020205020404" pitchFamily="49" charset="0"/>
              </a:rPr>
              <a:t>所有线上脚本</a:t>
            </a:r>
            <a:r>
              <a:rPr lang="zh-CN" altLang="en-US" sz="2400" dirty="0" smtClean="0">
                <a:latin typeface="华文中宋" pitchFamily="2" charset="-122"/>
                <a:ea typeface="华文中宋" pitchFamily="2" charset="-122"/>
                <a:cs typeface="Courier New" panose="02070309020205020404" pitchFamily="49" charset="0"/>
              </a:rPr>
              <a:t>都通过</a:t>
            </a:r>
            <a:r>
              <a:rPr lang="zh-CN" altLang="en-US" sz="2400" dirty="0" smtClean="0">
                <a:latin typeface="华文中宋" pitchFamily="2" charset="-122"/>
                <a:ea typeface="华文中宋" pitchFamily="2" charset="-122"/>
                <a:cs typeface="Courier New" panose="02070309020205020404" pitchFamily="49" charset="0"/>
              </a:rPr>
              <a:t>配置引用机器名、端口名、</a:t>
            </a:r>
            <a:r>
              <a:rPr lang="zh-CN" altLang="en-US" sz="2400" dirty="0" smtClean="0">
                <a:latin typeface="华文中宋" pitchFamily="2" charset="-122"/>
                <a:ea typeface="华文中宋" pitchFamily="2" charset="-122"/>
                <a:cs typeface="Courier New" panose="02070309020205020404" pitchFamily="49" charset="0"/>
              </a:rPr>
              <a:t>用户名信息</a:t>
            </a:r>
            <a:endParaRPr lang="en-US" altLang="zh-CN" sz="2400" dirty="0" smtClean="0">
              <a:latin typeface="华文中宋" pitchFamily="2" charset="-122"/>
              <a:ea typeface="华文中宋" pitchFamily="2" charset="-122"/>
              <a:cs typeface="Courier New" panose="02070309020205020404" pitchFamily="49" charset="0"/>
            </a:endParaRPr>
          </a:p>
          <a:p>
            <a:pPr>
              <a:lnSpc>
                <a:spcPct val="150000"/>
              </a:lnSpc>
              <a:buFont typeface="Arial" pitchFamily="34" charset="0"/>
              <a:buChar char="•"/>
            </a:pPr>
            <a:r>
              <a:rPr lang="en-US" altLang="zh-CN" sz="2400" dirty="0">
                <a:latin typeface="华文中宋" pitchFamily="2" charset="-122"/>
                <a:ea typeface="华文中宋" pitchFamily="2" charset="-122"/>
                <a:cs typeface="Courier New" panose="02070309020205020404" pitchFamily="49" charset="0"/>
              </a:rPr>
              <a:t> </a:t>
            </a:r>
            <a:r>
              <a:rPr lang="zh-CN" altLang="en-US" sz="2400" dirty="0" smtClean="0">
                <a:latin typeface="华文中宋" pitchFamily="2" charset="-122"/>
                <a:ea typeface="华文中宋" pitchFamily="2" charset="-122"/>
                <a:cs typeface="Courier New" panose="02070309020205020404" pitchFamily="49" charset="0"/>
              </a:rPr>
              <a:t>当模块中需要调用非本模块维护的二进制程序</a:t>
            </a:r>
            <a:r>
              <a:rPr lang="en-US" altLang="zh-CN" sz="2400" dirty="0" smtClean="0">
                <a:latin typeface="华文中宋" pitchFamily="2" charset="-122"/>
                <a:ea typeface="华文中宋" pitchFamily="2" charset="-122"/>
                <a:cs typeface="Courier New" panose="02070309020205020404" pitchFamily="49" charset="0"/>
              </a:rPr>
              <a:t>/</a:t>
            </a:r>
            <a:r>
              <a:rPr lang="zh-CN" altLang="en-US" sz="2400" dirty="0" smtClean="0">
                <a:latin typeface="华文中宋" pitchFamily="2" charset="-122"/>
                <a:ea typeface="华文中宋" pitchFamily="2" charset="-122"/>
                <a:cs typeface="Courier New" panose="02070309020205020404" pitchFamily="49" charset="0"/>
              </a:rPr>
              <a:t>脚本时，都必须通过一个可配置的路径来间接引用，禁止直接复制其他模块的二进制程序到自身目录使用</a:t>
            </a:r>
            <a:endParaRPr lang="en-US" altLang="zh-CN" sz="2400" dirty="0" smtClean="0">
              <a:latin typeface="华文中宋" pitchFamily="2" charset="-122"/>
              <a:ea typeface="华文中宋" pitchFamily="2" charset="-122"/>
              <a:cs typeface="Courier New" panose="02070309020205020404" pitchFamily="49" charset="0"/>
            </a:endParaRPr>
          </a:p>
          <a:p>
            <a:pPr>
              <a:lnSpc>
                <a:spcPct val="150000"/>
              </a:lnSpc>
              <a:buFont typeface="Arial" pitchFamily="34" charset="0"/>
              <a:buChar char="•"/>
            </a:pPr>
            <a:r>
              <a:rPr lang="en-US" altLang="zh-CN" sz="2400" dirty="0">
                <a:latin typeface="华文中宋" pitchFamily="2" charset="-122"/>
                <a:ea typeface="华文中宋" pitchFamily="2" charset="-122"/>
                <a:cs typeface="Courier New" panose="02070309020205020404" pitchFamily="49" charset="0"/>
              </a:rPr>
              <a:t> </a:t>
            </a:r>
            <a:r>
              <a:rPr lang="zh-CN" altLang="en-US" sz="2400" dirty="0" smtClean="0">
                <a:latin typeface="华文中宋" pitchFamily="2" charset="-122"/>
                <a:ea typeface="华文中宋" pitchFamily="2" charset="-122"/>
                <a:cs typeface="Courier New" panose="02070309020205020404" pitchFamily="49" charset="0"/>
              </a:rPr>
              <a:t>脚本中要注意检查配置项是否为空，尤其是重要的、影响后续执行的</a:t>
            </a:r>
            <a:endParaRPr lang="en-US" altLang="zh-CN" sz="2400" dirty="0" smtClean="0">
              <a:latin typeface="华文中宋" pitchFamily="2" charset="-122"/>
              <a:ea typeface="华文中宋" pitchFamily="2" charset="-122"/>
              <a:cs typeface="Courier New" panose="02070309020205020404" pitchFamily="49" charset="0"/>
            </a:endParaRPr>
          </a:p>
        </p:txBody>
      </p:sp>
    </p:spTree>
    <p:extLst>
      <p:ext uri="{BB962C8B-B14F-4D97-AF65-F5344CB8AC3E}">
        <p14:creationId xmlns:p14="http://schemas.microsoft.com/office/powerpoint/2010/main" xmlns="" val="374927048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xfrm>
            <a:off x="468313"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主题</a:t>
            </a:r>
          </a:p>
        </p:txBody>
      </p:sp>
      <p:sp>
        <p:nvSpPr>
          <p:cNvPr id="40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6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01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285720" y="1643050"/>
            <a:ext cx="8572560" cy="2335383"/>
          </a:xfrm>
          <a:prstGeom prst="rect">
            <a:avLst/>
          </a:prstGeom>
          <a:noFill/>
        </p:spPr>
        <p:txBody>
          <a:bodyPr wrap="square" rtlCol="0">
            <a:spAutoFit/>
          </a:bodyPr>
          <a:lstStyle/>
          <a:p>
            <a:pPr>
              <a:lnSpc>
                <a:spcPct val="150000"/>
              </a:lnSpc>
              <a:buSzPct val="50000"/>
              <a:buFont typeface="Wingdings" pitchFamily="2" charset="2"/>
              <a:buChar char="u"/>
            </a:pPr>
            <a:r>
              <a:rPr lang="en-US" altLang="zh-CN" sz="2400" dirty="0" smtClean="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命名规范</a:t>
            </a:r>
            <a:endParaRPr lang="en-US" altLang="zh-CN" sz="2400" b="1" dirty="0" smtClean="0">
              <a:latin typeface="微软雅黑" pitchFamily="34" charset="-122"/>
              <a:ea typeface="微软雅黑" pitchFamily="34" charset="-122"/>
            </a:endParaRPr>
          </a:p>
          <a:p>
            <a:pPr>
              <a:lnSpc>
                <a:spcPct val="150000"/>
              </a:lnSpc>
              <a:buSzPct val="50000"/>
              <a:buFont typeface="Wingdings" pitchFamily="2" charset="2"/>
              <a:buChar char="u"/>
            </a:pPr>
            <a:r>
              <a:rPr lang="en-US" altLang="zh-CN" sz="2400" b="1" dirty="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注释规范</a:t>
            </a:r>
            <a:endParaRPr lang="en-US" altLang="zh-CN" sz="2400" b="1" dirty="0" smtClean="0">
              <a:latin typeface="微软雅黑" pitchFamily="34" charset="-122"/>
              <a:ea typeface="微软雅黑" pitchFamily="34" charset="-122"/>
            </a:endParaRPr>
          </a:p>
          <a:p>
            <a:pPr>
              <a:lnSpc>
                <a:spcPct val="150000"/>
              </a:lnSpc>
              <a:buSzPct val="50000"/>
              <a:buFont typeface="Wingdings" pitchFamily="2" charset="2"/>
              <a:buChar char="u"/>
            </a:pPr>
            <a:r>
              <a:rPr lang="en-US" altLang="zh-CN" sz="2400" b="1" dirty="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代码风格</a:t>
            </a:r>
            <a:endParaRPr lang="en-US" altLang="zh-CN" sz="2400" b="1" dirty="0" smtClean="0">
              <a:latin typeface="微软雅黑" pitchFamily="34" charset="-122"/>
              <a:ea typeface="微软雅黑" pitchFamily="34" charset="-122"/>
            </a:endParaRPr>
          </a:p>
          <a:p>
            <a:pPr>
              <a:lnSpc>
                <a:spcPct val="150000"/>
              </a:lnSpc>
              <a:buSzPct val="50000"/>
              <a:buFont typeface="Wingdings" pitchFamily="2" charset="2"/>
              <a:buChar char="u"/>
            </a:pPr>
            <a:r>
              <a:rPr lang="en-US" altLang="zh-CN" sz="2400" b="1" dirty="0" smtClean="0">
                <a:latin typeface="微软雅黑" pitchFamily="34" charset="-122"/>
                <a:ea typeface="微软雅黑" pitchFamily="34" charset="-122"/>
              </a:rPr>
              <a:t> </a:t>
            </a:r>
            <a:r>
              <a:rPr lang="zh-CN" altLang="en-US" sz="2400" b="1" dirty="0" smtClean="0">
                <a:solidFill>
                  <a:srgbClr val="0000FF"/>
                </a:solidFill>
                <a:latin typeface="微软雅黑" pitchFamily="34" charset="-122"/>
                <a:ea typeface="微软雅黑" pitchFamily="34" charset="-122"/>
              </a:rPr>
              <a:t>错误处理</a:t>
            </a:r>
            <a:endParaRPr lang="zh-CN" altLang="en-US" sz="2400" b="1" dirty="0">
              <a:solidFill>
                <a:srgbClr val="0000FF"/>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bwMode="auto">
          <a:xfrm>
            <a:off x="323528"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返回值处理</a:t>
            </a:r>
          </a:p>
        </p:txBody>
      </p:sp>
      <p:sp>
        <p:nvSpPr>
          <p:cNvPr id="6" name="TextBox 5"/>
          <p:cNvSpPr txBox="1"/>
          <p:nvPr/>
        </p:nvSpPr>
        <p:spPr>
          <a:xfrm>
            <a:off x="285720" y="1643050"/>
            <a:ext cx="8572560" cy="2862322"/>
          </a:xfrm>
          <a:prstGeom prst="rect">
            <a:avLst/>
          </a:prstGeom>
          <a:noFill/>
        </p:spPr>
        <p:txBody>
          <a:bodyPr wrap="square" rtlCol="0">
            <a:spAutoFit/>
          </a:bodyPr>
          <a:lstStyle/>
          <a:p>
            <a:pPr>
              <a:lnSpc>
                <a:spcPct val="150000"/>
              </a:lnSpc>
              <a:buFont typeface="Arial" pitchFamily="34" charset="0"/>
              <a:buChar char="•"/>
            </a:pPr>
            <a:r>
              <a:rPr lang="zh-CN" altLang="en-US" sz="2400" dirty="0" smtClean="0">
                <a:latin typeface="华文中宋" pitchFamily="2" charset="-122"/>
                <a:ea typeface="华文中宋" pitchFamily="2" charset="-122"/>
              </a:rPr>
              <a:t> 对于可能失败的命令就要对其返回值进行处理</a:t>
            </a:r>
            <a:endParaRPr lang="en-US" altLang="zh-CN" sz="2400" dirty="0" smtClean="0">
              <a:latin typeface="华文中宋" pitchFamily="2" charset="-122"/>
              <a:ea typeface="华文中宋" pitchFamily="2" charset="-122"/>
            </a:endParaRPr>
          </a:p>
          <a:p>
            <a:pPr>
              <a:lnSpc>
                <a:spcPct val="150000"/>
              </a:lnSpc>
              <a:buFont typeface="Arial" pitchFamily="34" charset="0"/>
              <a:buChar char="•"/>
            </a:pPr>
            <a:r>
              <a:rPr lang="en-US" altLang="zh-CN" sz="2400" dirty="0">
                <a:latin typeface="华文中宋" pitchFamily="2" charset="-122"/>
                <a:ea typeface="华文中宋" pitchFamily="2" charset="-122"/>
                <a:cs typeface="Courier New" panose="02070309020205020404" pitchFamily="49" charset="0"/>
              </a:rPr>
              <a:t> </a:t>
            </a:r>
            <a:r>
              <a:rPr lang="zh-CN" altLang="en-US" sz="2400" dirty="0" smtClean="0">
                <a:latin typeface="华文中宋" pitchFamily="2" charset="-122"/>
                <a:ea typeface="华文中宋" pitchFamily="2" charset="-122"/>
                <a:cs typeface="Courier New" panose="02070309020205020404" pitchFamily="49" charset="0"/>
              </a:rPr>
              <a:t>返回值处理的方式这里不做规定，可以考虑做日志、重试、函数返回或脚本终止等操作</a:t>
            </a:r>
            <a:endParaRPr lang="en-US" altLang="zh-CN" sz="2400" dirty="0" smtClean="0">
              <a:latin typeface="华文中宋" pitchFamily="2" charset="-122"/>
              <a:ea typeface="华文中宋" pitchFamily="2" charset="-122"/>
              <a:cs typeface="Courier New" panose="02070309020205020404" pitchFamily="49" charset="0"/>
            </a:endParaRPr>
          </a:p>
          <a:p>
            <a:pPr>
              <a:lnSpc>
                <a:spcPct val="150000"/>
              </a:lnSpc>
              <a:buFont typeface="Arial" pitchFamily="34" charset="0"/>
              <a:buChar char="•"/>
            </a:pPr>
            <a:r>
              <a:rPr lang="en-US" altLang="zh-CN" sz="2400" dirty="0">
                <a:latin typeface="华文中宋" pitchFamily="2" charset="-122"/>
                <a:ea typeface="华文中宋" pitchFamily="2" charset="-122"/>
                <a:cs typeface="Courier New" panose="02070309020205020404" pitchFamily="49" charset="0"/>
              </a:rPr>
              <a:t> </a:t>
            </a:r>
            <a:r>
              <a:rPr lang="zh-CN" altLang="en-US" sz="2400" dirty="0" smtClean="0">
                <a:latin typeface="华文中宋" pitchFamily="2" charset="-122"/>
                <a:ea typeface="华文中宋" pitchFamily="2" charset="-122"/>
                <a:cs typeface="Courier New" panose="02070309020205020404" pitchFamily="49" charset="0"/>
              </a:rPr>
              <a:t>建议使用统一的异常检查方式，抽取公共代码退出码，统一定义含义</a:t>
            </a:r>
            <a:r>
              <a:rPr lang="en-US" altLang="zh-CN" sz="2400" dirty="0" smtClean="0">
                <a:latin typeface="华文中宋" pitchFamily="2" charset="-122"/>
                <a:ea typeface="华文中宋" pitchFamily="2" charset="-122"/>
                <a:cs typeface="Courier New" panose="02070309020205020404" pitchFamily="49" charset="0"/>
              </a:rPr>
              <a:t>(</a:t>
            </a:r>
            <a:r>
              <a:rPr lang="zh-CN" altLang="en-US" sz="2400" dirty="0" smtClean="0">
                <a:latin typeface="华文中宋" pitchFamily="2" charset="-122"/>
                <a:ea typeface="华文中宋" pitchFamily="2" charset="-122"/>
                <a:cs typeface="Courier New" panose="02070309020205020404" pitchFamily="49" charset="0"/>
              </a:rPr>
              <a:t>放在</a:t>
            </a:r>
            <a:r>
              <a:rPr lang="en-US" altLang="zh-CN" sz="2000" dirty="0" smtClean="0">
                <a:latin typeface="Calibri" pitchFamily="34" charset="0"/>
                <a:ea typeface="华文中宋" pitchFamily="2" charset="-122"/>
                <a:cs typeface="Calibri" pitchFamily="34" charset="0"/>
              </a:rPr>
              <a:t>common</a:t>
            </a:r>
            <a:r>
              <a:rPr lang="zh-CN" altLang="en-US" sz="2400" dirty="0" smtClean="0">
                <a:latin typeface="华文中宋" pitchFamily="2" charset="-122"/>
                <a:ea typeface="华文中宋" pitchFamily="2" charset="-122"/>
                <a:cs typeface="Courier New" panose="02070309020205020404" pitchFamily="49" charset="0"/>
              </a:rPr>
              <a:t>中</a:t>
            </a:r>
            <a:r>
              <a:rPr lang="en-US" altLang="zh-CN" sz="2400" dirty="0" smtClean="0">
                <a:latin typeface="华文中宋" pitchFamily="2" charset="-122"/>
                <a:ea typeface="华文中宋" pitchFamily="2" charset="-122"/>
                <a:cs typeface="Courier New" panose="02070309020205020404" pitchFamily="49" charset="0"/>
              </a:rPr>
              <a:t>)</a:t>
            </a:r>
            <a:r>
              <a:rPr lang="zh-CN" altLang="en-US" sz="2400" dirty="0" smtClean="0">
                <a:latin typeface="华文中宋" pitchFamily="2" charset="-122"/>
                <a:ea typeface="华文中宋" pitchFamily="2" charset="-122"/>
                <a:cs typeface="Courier New" panose="02070309020205020404" pitchFamily="49" charset="0"/>
              </a:rPr>
              <a:t>，无论正常还是异常都要</a:t>
            </a:r>
            <a:r>
              <a:rPr lang="en-US" altLang="zh-CN" sz="2000" dirty="0" smtClean="0">
                <a:latin typeface="Courier New" pitchFamily="49" charset="0"/>
                <a:ea typeface="华文中宋" pitchFamily="2" charset="-122"/>
                <a:cs typeface="Courier New" pitchFamily="49" charset="0"/>
              </a:rPr>
              <a:t>exit $no</a:t>
            </a:r>
          </a:p>
        </p:txBody>
      </p:sp>
    </p:spTree>
    <p:extLst>
      <p:ext uri="{BB962C8B-B14F-4D97-AF65-F5344CB8AC3E}">
        <p14:creationId xmlns:p14="http://schemas.microsoft.com/office/powerpoint/2010/main" xmlns="" val="140007970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bwMode="auto">
          <a:xfrm>
            <a:off x="323528"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函数</a:t>
            </a:r>
          </a:p>
        </p:txBody>
      </p:sp>
      <p:sp>
        <p:nvSpPr>
          <p:cNvPr id="6" name="TextBox 5"/>
          <p:cNvSpPr txBox="1"/>
          <p:nvPr/>
        </p:nvSpPr>
        <p:spPr>
          <a:xfrm>
            <a:off x="285720" y="1643050"/>
            <a:ext cx="8572560" cy="4062651"/>
          </a:xfrm>
          <a:prstGeom prst="rect">
            <a:avLst/>
          </a:prstGeom>
          <a:noFill/>
        </p:spPr>
        <p:txBody>
          <a:bodyPr wrap="square" rtlCol="0">
            <a:spAutoFit/>
          </a:bodyPr>
          <a:lstStyle/>
          <a:p>
            <a:pPr>
              <a:lnSpc>
                <a:spcPct val="150000"/>
              </a:lnSpc>
              <a:buFont typeface="Arial" pitchFamily="34" charset="0"/>
              <a:buChar char="•"/>
            </a:pPr>
            <a:r>
              <a:rPr lang="en-US" altLang="zh-CN" sz="2400" dirty="0" smtClean="0">
                <a:latin typeface="Calibri" pitchFamily="34" charset="0"/>
                <a:ea typeface="华文中宋" pitchFamily="2" charset="-122"/>
                <a:cs typeface="Calibri" pitchFamily="34" charset="0"/>
              </a:rPr>
              <a:t> </a:t>
            </a:r>
            <a:r>
              <a:rPr lang="zh-CN" altLang="en-US" sz="2400" dirty="0" smtClean="0">
                <a:latin typeface="Calibri" pitchFamily="34" charset="0"/>
                <a:ea typeface="华文中宋" pitchFamily="2" charset="-122"/>
                <a:cs typeface="Calibri" pitchFamily="34" charset="0"/>
              </a:rPr>
              <a:t>函数名不做强制要求，但整个模块内部应该统一命名风格</a:t>
            </a:r>
            <a:endParaRPr lang="en-US" altLang="zh-CN" sz="2400" dirty="0" smtClean="0">
              <a:latin typeface="Calibri" pitchFamily="34" charset="0"/>
              <a:ea typeface="华文中宋" pitchFamily="2" charset="-122"/>
              <a:cs typeface="Calibri" pitchFamily="34" charset="0"/>
            </a:endParaRPr>
          </a:p>
          <a:p>
            <a:pPr>
              <a:lnSpc>
                <a:spcPct val="150000"/>
              </a:lnSpc>
              <a:buFont typeface="Arial" pitchFamily="34" charset="0"/>
              <a:buChar char="•"/>
            </a:pPr>
            <a:r>
              <a:rPr lang="en-US" altLang="zh-CN" sz="2400" dirty="0" smtClean="0">
                <a:latin typeface="Calibri" pitchFamily="34" charset="0"/>
                <a:ea typeface="华文中宋" pitchFamily="2" charset="-122"/>
                <a:cs typeface="Calibri" pitchFamily="34" charset="0"/>
              </a:rPr>
              <a:t> </a:t>
            </a:r>
            <a:r>
              <a:rPr lang="zh-CN" altLang="en-US" sz="2400" dirty="0" smtClean="0">
                <a:latin typeface="Calibri" pitchFamily="34" charset="0"/>
                <a:ea typeface="华文中宋" pitchFamily="2" charset="-122"/>
                <a:cs typeface="Calibri" pitchFamily="34" charset="0"/>
              </a:rPr>
              <a:t>推荐命名风格：</a:t>
            </a:r>
            <a:endParaRPr lang="en-US" altLang="zh-CN" sz="2000" dirty="0" smtClean="0">
              <a:latin typeface="Calibri" pitchFamily="34" charset="0"/>
              <a:ea typeface="华文中宋" pitchFamily="2" charset="-122"/>
              <a:cs typeface="Calibri" pitchFamily="34" charset="0"/>
            </a:endParaRPr>
          </a:p>
          <a:p>
            <a:r>
              <a:rPr lang="en-US" altLang="zh-CN" sz="2000" dirty="0" smtClean="0">
                <a:latin typeface="Calibri" pitchFamily="34" charset="0"/>
                <a:ea typeface="华文中宋" pitchFamily="2" charset="-122"/>
                <a:cs typeface="Calibri" pitchFamily="34" charset="0"/>
              </a:rPr>
              <a:t>   - </a:t>
            </a:r>
            <a:r>
              <a:rPr lang="zh-CN" altLang="en-US" sz="2000" dirty="0" smtClean="0">
                <a:latin typeface="Calibri" pitchFamily="34" charset="0"/>
                <a:ea typeface="华文中宋" pitchFamily="2" charset="-122"/>
                <a:cs typeface="Calibri" pitchFamily="34" charset="0"/>
              </a:rPr>
              <a:t>首字母</a:t>
            </a:r>
            <a:r>
              <a:rPr lang="zh-CN" altLang="en-US" sz="2000" dirty="0" smtClean="0">
                <a:latin typeface="Calibri" pitchFamily="34" charset="0"/>
                <a:ea typeface="华文中宋" pitchFamily="2" charset="-122"/>
                <a:cs typeface="Calibri" pitchFamily="34" charset="0"/>
              </a:rPr>
              <a:t>大写</a:t>
            </a:r>
            <a:r>
              <a:rPr lang="en-US" altLang="zh-CN" sz="2000" dirty="0" smtClean="0">
                <a:latin typeface="Calibri" pitchFamily="34" charset="0"/>
                <a:ea typeface="华文中宋" pitchFamily="2" charset="-122"/>
                <a:cs typeface="Calibri" pitchFamily="34" charset="0"/>
              </a:rPr>
              <a:t>(</a:t>
            </a:r>
            <a:r>
              <a:rPr lang="en-US" altLang="zh-CN" dirty="0" err="1" smtClean="0">
                <a:latin typeface="Courier New" pitchFamily="49" charset="0"/>
                <a:ea typeface="华文中宋" pitchFamily="2" charset="-122"/>
                <a:cs typeface="Courier New" pitchFamily="49" charset="0"/>
              </a:rPr>
              <a:t>CreateFile</a:t>
            </a:r>
            <a:r>
              <a:rPr lang="en-US" altLang="zh-CN" sz="2000" dirty="0" smtClean="0">
                <a:latin typeface="Calibri" pitchFamily="34" charset="0"/>
                <a:ea typeface="华文中宋" pitchFamily="2" charset="-122"/>
                <a:cs typeface="Calibri" pitchFamily="34" charset="0"/>
              </a:rPr>
              <a:t>)</a:t>
            </a:r>
            <a:endParaRPr lang="en-US" altLang="zh-CN" sz="2000" dirty="0" smtClean="0">
              <a:latin typeface="Calibri" pitchFamily="34" charset="0"/>
              <a:ea typeface="华文中宋" pitchFamily="2" charset="-122"/>
              <a:cs typeface="Calibri" pitchFamily="34" charset="0"/>
            </a:endParaRPr>
          </a:p>
          <a:p>
            <a:r>
              <a:rPr lang="en-US" altLang="zh-CN" sz="2000" dirty="0" smtClean="0">
                <a:latin typeface="Calibri" pitchFamily="34" charset="0"/>
                <a:ea typeface="华文中宋" pitchFamily="2" charset="-122"/>
                <a:cs typeface="Calibri" pitchFamily="34" charset="0"/>
              </a:rPr>
              <a:t>   - </a:t>
            </a:r>
            <a:r>
              <a:rPr lang="zh-CN" altLang="en-US" sz="2000" dirty="0" smtClean="0">
                <a:latin typeface="Calibri" pitchFamily="34" charset="0"/>
                <a:ea typeface="华文中宋" pitchFamily="2" charset="-122"/>
                <a:cs typeface="Calibri" pitchFamily="34" charset="0"/>
              </a:rPr>
              <a:t>下划线</a:t>
            </a:r>
            <a:r>
              <a:rPr lang="zh-CN" altLang="en-US" sz="2000" dirty="0" smtClean="0">
                <a:latin typeface="Calibri" pitchFamily="34" charset="0"/>
                <a:ea typeface="华文中宋" pitchFamily="2" charset="-122"/>
                <a:cs typeface="Calibri" pitchFamily="34" charset="0"/>
              </a:rPr>
              <a:t>分割</a:t>
            </a:r>
            <a:r>
              <a:rPr lang="en-US" altLang="zh-CN" sz="2000" dirty="0" smtClean="0">
                <a:latin typeface="Calibri" pitchFamily="34" charset="0"/>
                <a:ea typeface="华文中宋" pitchFamily="2" charset="-122"/>
                <a:cs typeface="Calibri" pitchFamily="34" charset="0"/>
              </a:rPr>
              <a:t>(</a:t>
            </a:r>
            <a:r>
              <a:rPr lang="en-US" altLang="zh-CN" dirty="0" err="1" smtClean="0">
                <a:latin typeface="Courier New" pitchFamily="49" charset="0"/>
                <a:ea typeface="华文中宋" pitchFamily="2" charset="-122"/>
                <a:cs typeface="Courier New" pitchFamily="49" charset="0"/>
              </a:rPr>
              <a:t>create_file</a:t>
            </a:r>
            <a:r>
              <a:rPr lang="en-US" altLang="zh-CN" sz="2000" dirty="0" smtClean="0">
                <a:latin typeface="Calibri" pitchFamily="34" charset="0"/>
                <a:ea typeface="华文中宋" pitchFamily="2" charset="-122"/>
                <a:cs typeface="Calibri" pitchFamily="34" charset="0"/>
              </a:rPr>
              <a:t>)</a:t>
            </a:r>
            <a:endParaRPr lang="en-US" altLang="zh-CN" dirty="0" smtClean="0">
              <a:latin typeface="Calibri" pitchFamily="34" charset="0"/>
              <a:ea typeface="华文中宋" pitchFamily="2" charset="-122"/>
              <a:cs typeface="Calibri" pitchFamily="34" charset="0"/>
            </a:endParaRPr>
          </a:p>
          <a:p>
            <a:pPr>
              <a:lnSpc>
                <a:spcPct val="150000"/>
              </a:lnSpc>
              <a:buFont typeface="Arial" pitchFamily="34" charset="0"/>
              <a:buChar char="•"/>
            </a:pPr>
            <a:r>
              <a:rPr lang="en-US" altLang="zh-CN" sz="2400" dirty="0" smtClean="0">
                <a:latin typeface="Calibri" pitchFamily="34" charset="0"/>
                <a:ea typeface="华文中宋" pitchFamily="2" charset="-122"/>
                <a:cs typeface="Calibri" pitchFamily="34" charset="0"/>
              </a:rPr>
              <a:t> </a:t>
            </a:r>
            <a:r>
              <a:rPr lang="zh-CN" altLang="en-US" sz="2400" dirty="0" smtClean="0">
                <a:latin typeface="Calibri" pitchFamily="34" charset="0"/>
                <a:ea typeface="华文中宋" pitchFamily="2" charset="-122"/>
                <a:cs typeface="Calibri" pitchFamily="34" charset="0"/>
              </a:rPr>
              <a:t>在多个模块互相调用的项目里，应该在每个函数名称前加上模块缩写</a:t>
            </a:r>
            <a:endParaRPr lang="en-US" altLang="zh-CN" sz="2400" dirty="0" smtClean="0">
              <a:latin typeface="Calibri" pitchFamily="34" charset="0"/>
              <a:ea typeface="华文中宋" pitchFamily="2" charset="-122"/>
              <a:cs typeface="Calibri" pitchFamily="34" charset="0"/>
            </a:endParaRPr>
          </a:p>
          <a:p>
            <a:r>
              <a:rPr lang="en-US" altLang="zh-CN" sz="2400" dirty="0" smtClean="0">
                <a:latin typeface="Calibri" pitchFamily="34" charset="0"/>
                <a:ea typeface="华文中宋" pitchFamily="2" charset="-122"/>
                <a:cs typeface="Calibri" pitchFamily="34" charset="0"/>
              </a:rPr>
              <a:t>  </a:t>
            </a:r>
            <a:r>
              <a:rPr lang="en-US" altLang="zh-CN" sz="2000" dirty="0" smtClean="0">
                <a:latin typeface="Calibri" pitchFamily="34" charset="0"/>
                <a:ea typeface="华文中宋" pitchFamily="2" charset="-122"/>
                <a:cs typeface="Calibri" pitchFamily="34" charset="0"/>
              </a:rPr>
              <a:t> </a:t>
            </a:r>
            <a:r>
              <a:rPr lang="zh-CN" altLang="en-US" sz="2000" dirty="0" smtClean="0">
                <a:latin typeface="Calibri" pitchFamily="34" charset="0"/>
                <a:ea typeface="华文中宋" pitchFamily="2" charset="-122"/>
                <a:cs typeface="Calibri" pitchFamily="34" charset="0"/>
              </a:rPr>
              <a:t>例如：</a:t>
            </a:r>
            <a:r>
              <a:rPr lang="en-US" altLang="zh-CN" sz="2000" dirty="0" smtClean="0">
                <a:latin typeface="Calibri" pitchFamily="34" charset="0"/>
                <a:ea typeface="华文中宋" pitchFamily="2" charset="-122"/>
                <a:cs typeface="Calibri" pitchFamily="34" charset="0"/>
              </a:rPr>
              <a:t>db</a:t>
            </a:r>
            <a:r>
              <a:rPr lang="zh-CN" altLang="en-US" sz="2000" dirty="0" smtClean="0">
                <a:latin typeface="Calibri" pitchFamily="34" charset="0"/>
                <a:ea typeface="华文中宋" pitchFamily="2" charset="-122"/>
                <a:cs typeface="Calibri" pitchFamily="34" charset="0"/>
              </a:rPr>
              <a:t>和</a:t>
            </a:r>
            <a:r>
              <a:rPr lang="en-US" altLang="zh-CN" sz="2000" dirty="0" smtClean="0">
                <a:latin typeface="Calibri" pitchFamily="34" charset="0"/>
                <a:ea typeface="华文中宋" pitchFamily="2" charset="-122"/>
                <a:cs typeface="Calibri" pitchFamily="34" charset="0"/>
              </a:rPr>
              <a:t>log</a:t>
            </a:r>
            <a:r>
              <a:rPr lang="zh-CN" altLang="en-US" sz="2000" dirty="0" smtClean="0">
                <a:latin typeface="Calibri" pitchFamily="34" charset="0"/>
                <a:ea typeface="华文中宋" pitchFamily="2" charset="-122"/>
                <a:cs typeface="Calibri" pitchFamily="34" charset="0"/>
              </a:rPr>
              <a:t>模块分别有</a:t>
            </a:r>
            <a:r>
              <a:rPr lang="en-US" altLang="zh-CN" dirty="0" err="1" smtClean="0">
                <a:latin typeface="Courier New" pitchFamily="49" charset="0"/>
                <a:ea typeface="华文中宋" pitchFamily="2" charset="-122"/>
                <a:cs typeface="Courier New" pitchFamily="49" charset="0"/>
              </a:rPr>
              <a:t>create_file</a:t>
            </a:r>
            <a:r>
              <a:rPr lang="zh-CN" altLang="en-US" sz="2000" dirty="0" smtClean="0">
                <a:latin typeface="Calibri" pitchFamily="34" charset="0"/>
                <a:ea typeface="华文中宋" pitchFamily="2" charset="-122"/>
                <a:cs typeface="Calibri" pitchFamily="34" charset="0"/>
              </a:rPr>
              <a:t>函数，当</a:t>
            </a:r>
            <a:r>
              <a:rPr lang="en-US" altLang="zh-CN" sz="2000" dirty="0" smtClean="0">
                <a:latin typeface="Calibri" pitchFamily="34" charset="0"/>
                <a:ea typeface="华文中宋" pitchFamily="2" charset="-122"/>
                <a:cs typeface="Calibri" pitchFamily="34" charset="0"/>
              </a:rPr>
              <a:t>main.sh</a:t>
            </a:r>
            <a:r>
              <a:rPr lang="zh-CN" altLang="en-US" sz="2000" dirty="0" smtClean="0">
                <a:latin typeface="Calibri" pitchFamily="34" charset="0"/>
                <a:ea typeface="华文中宋" pitchFamily="2" charset="-122"/>
                <a:cs typeface="Calibri" pitchFamily="34" charset="0"/>
              </a:rPr>
              <a:t>要一起引用两个</a:t>
            </a:r>
            <a:endParaRPr lang="en-US" altLang="zh-CN" sz="2000" dirty="0" smtClean="0">
              <a:latin typeface="Calibri" pitchFamily="34" charset="0"/>
              <a:ea typeface="华文中宋" pitchFamily="2" charset="-122"/>
              <a:cs typeface="Calibri" pitchFamily="34" charset="0"/>
            </a:endParaRPr>
          </a:p>
          <a:p>
            <a:r>
              <a:rPr lang="en-US" altLang="zh-CN" sz="2000" dirty="0" smtClean="0">
                <a:latin typeface="Calibri" pitchFamily="34" charset="0"/>
                <a:ea typeface="华文中宋" pitchFamily="2" charset="-122"/>
                <a:cs typeface="Calibri" pitchFamily="34" charset="0"/>
              </a:rPr>
              <a:t>             </a:t>
            </a:r>
            <a:r>
              <a:rPr lang="zh-CN" altLang="en-US" sz="2000" dirty="0" smtClean="0">
                <a:latin typeface="Calibri" pitchFamily="34" charset="0"/>
                <a:ea typeface="华文中宋" pitchFamily="2" charset="-122"/>
                <a:cs typeface="Calibri" pitchFamily="34" charset="0"/>
              </a:rPr>
              <a:t>模块时用</a:t>
            </a:r>
            <a:r>
              <a:rPr lang="en-US" altLang="zh-CN" dirty="0" err="1" smtClean="0">
                <a:latin typeface="Courier New" pitchFamily="49" charset="0"/>
                <a:ea typeface="华文中宋" pitchFamily="2" charset="-122"/>
                <a:cs typeface="Courier New" pitchFamily="49" charset="0"/>
              </a:rPr>
              <a:t>db_create_file</a:t>
            </a:r>
            <a:r>
              <a:rPr lang="zh-CN" altLang="en-US" sz="2000" dirty="0" smtClean="0">
                <a:latin typeface="Calibri" pitchFamily="34" charset="0"/>
                <a:ea typeface="华文中宋" pitchFamily="2" charset="-122"/>
                <a:cs typeface="Calibri" pitchFamily="34" charset="0"/>
              </a:rPr>
              <a:t>和</a:t>
            </a:r>
            <a:r>
              <a:rPr lang="en-US" altLang="zh-CN" dirty="0" err="1" smtClean="0">
                <a:latin typeface="Courier New" pitchFamily="49" charset="0"/>
                <a:ea typeface="华文中宋" pitchFamily="2" charset="-122"/>
                <a:cs typeface="Courier New" pitchFamily="49" charset="0"/>
              </a:rPr>
              <a:t>log_create_file</a:t>
            </a:r>
            <a:r>
              <a:rPr lang="zh-CN" altLang="en-US" sz="2000" dirty="0" smtClean="0">
                <a:latin typeface="Calibri" pitchFamily="34" charset="0"/>
                <a:ea typeface="华文中宋" pitchFamily="2" charset="-122"/>
                <a:cs typeface="Calibri" pitchFamily="34" charset="0"/>
              </a:rPr>
              <a:t>可以有效区分</a:t>
            </a:r>
            <a:endParaRPr lang="en-US" altLang="zh-CN" sz="2400" dirty="0" smtClean="0">
              <a:latin typeface="Calibri" pitchFamily="34" charset="0"/>
              <a:ea typeface="华文中宋" pitchFamily="2" charset="-122"/>
              <a:cs typeface="Calibri" pitchFamily="34" charset="0"/>
            </a:endParaRPr>
          </a:p>
          <a:p>
            <a:pPr>
              <a:lnSpc>
                <a:spcPct val="150000"/>
              </a:lnSpc>
              <a:buFont typeface="Arial" pitchFamily="34" charset="0"/>
              <a:buChar char="•"/>
            </a:pPr>
            <a:endParaRPr lang="zh-CN" altLang="en-US" sz="2000" dirty="0">
              <a:latin typeface="华文中宋" pitchFamily="2" charset="-122"/>
              <a:ea typeface="华文中宋" pitchFamily="2"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bwMode="auto">
          <a:xfrm>
            <a:off x="323528"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变量</a:t>
            </a:r>
          </a:p>
        </p:txBody>
      </p:sp>
      <p:sp>
        <p:nvSpPr>
          <p:cNvPr id="6" name="TextBox 5"/>
          <p:cNvSpPr txBox="1"/>
          <p:nvPr/>
        </p:nvSpPr>
        <p:spPr>
          <a:xfrm>
            <a:off x="285720" y="1643050"/>
            <a:ext cx="8572560" cy="2862322"/>
          </a:xfrm>
          <a:prstGeom prst="rect">
            <a:avLst/>
          </a:prstGeom>
          <a:noFill/>
        </p:spPr>
        <p:txBody>
          <a:bodyPr wrap="square" rtlCol="0">
            <a:spAutoFit/>
          </a:bodyPr>
          <a:lstStyle/>
          <a:p>
            <a:pPr>
              <a:lnSpc>
                <a:spcPct val="150000"/>
              </a:lnSpc>
              <a:buFont typeface="Arial" pitchFamily="34" charset="0"/>
              <a:buChar char="•"/>
            </a:pPr>
            <a:r>
              <a:rPr lang="en-US" altLang="zh-CN" sz="2400" dirty="0" smtClean="0">
                <a:latin typeface="华文中宋" pitchFamily="2" charset="-122"/>
                <a:ea typeface="华文中宋" pitchFamily="2" charset="-122"/>
              </a:rPr>
              <a:t> </a:t>
            </a:r>
            <a:r>
              <a:rPr lang="zh-CN" altLang="en-US" sz="2400" dirty="0" smtClean="0">
                <a:latin typeface="华文中宋" pitchFamily="2" charset="-122"/>
                <a:ea typeface="华文中宋" pitchFamily="2" charset="-122"/>
              </a:rPr>
              <a:t>变量命名建议使用全部大写字母，语义要清晰，多个英文单词使用</a:t>
            </a:r>
            <a:r>
              <a:rPr lang="en-US" altLang="zh-CN" sz="2000" dirty="0" smtClean="0">
                <a:latin typeface="Courier New" pitchFamily="49" charset="0"/>
                <a:ea typeface="华文中宋" pitchFamily="2" charset="-122"/>
                <a:cs typeface="Courier New" pitchFamily="49" charset="0"/>
              </a:rPr>
              <a:t>”_”</a:t>
            </a:r>
            <a:r>
              <a:rPr lang="zh-CN" altLang="en-US" sz="2400" dirty="0" smtClean="0">
                <a:latin typeface="华文中宋" pitchFamily="2" charset="-122"/>
                <a:ea typeface="华文中宋" pitchFamily="2" charset="-122"/>
              </a:rPr>
              <a:t>连接</a:t>
            </a:r>
            <a:endParaRPr lang="en-US" altLang="zh-CN" sz="2400" dirty="0" smtClean="0">
              <a:latin typeface="华文中宋" pitchFamily="2" charset="-122"/>
              <a:ea typeface="华文中宋" pitchFamily="2" charset="-122"/>
            </a:endParaRPr>
          </a:p>
          <a:p>
            <a:pPr>
              <a:lnSpc>
                <a:spcPct val="150000"/>
              </a:lnSpc>
              <a:buFont typeface="Arial" pitchFamily="34" charset="0"/>
              <a:buChar char="•"/>
            </a:pPr>
            <a:r>
              <a:rPr lang="en-US" altLang="zh-CN" sz="2400" dirty="0" smtClean="0">
                <a:latin typeface="华文中宋" pitchFamily="2" charset="-122"/>
                <a:ea typeface="华文中宋" pitchFamily="2" charset="-122"/>
              </a:rPr>
              <a:t> </a:t>
            </a:r>
            <a:r>
              <a:rPr lang="zh-CN" altLang="en-US" sz="2400" dirty="0" smtClean="0">
                <a:latin typeface="华文中宋" pitchFamily="2" charset="-122"/>
                <a:ea typeface="华文中宋" pitchFamily="2" charset="-122"/>
              </a:rPr>
              <a:t>变量引用时都使用</a:t>
            </a:r>
            <a:r>
              <a:rPr lang="en-US" altLang="zh-CN" sz="2000" dirty="0" smtClean="0">
                <a:latin typeface="Courier New" pitchFamily="49" charset="0"/>
                <a:ea typeface="华文中宋" pitchFamily="2" charset="-122"/>
                <a:cs typeface="Courier New" pitchFamily="49" charset="0"/>
              </a:rPr>
              <a:t>{ }</a:t>
            </a:r>
            <a:r>
              <a:rPr lang="zh-CN" altLang="en-US" sz="2400" dirty="0" smtClean="0">
                <a:latin typeface="华文中宋" pitchFamily="2" charset="-122"/>
                <a:ea typeface="华文中宋" pitchFamily="2" charset="-122"/>
              </a:rPr>
              <a:t>将其括起</a:t>
            </a:r>
            <a:r>
              <a:rPr lang="zh-CN" altLang="zh-CN" sz="2400" dirty="0" smtClean="0">
                <a:latin typeface="华文中宋" pitchFamily="2" charset="-122"/>
                <a:ea typeface="华文中宋" pitchFamily="2" charset="-122"/>
              </a:rPr>
              <a:t>，</a:t>
            </a:r>
            <a:r>
              <a:rPr lang="zh-CN" altLang="en-US" sz="2400" dirty="0" smtClean="0">
                <a:latin typeface="华文中宋" pitchFamily="2" charset="-122"/>
                <a:ea typeface="华文中宋" pitchFamily="2" charset="-122"/>
              </a:rPr>
              <a:t>如</a:t>
            </a:r>
            <a:r>
              <a:rPr lang="en-US" altLang="zh-CN" sz="2000" dirty="0" smtClean="0">
                <a:latin typeface="Courier New" pitchFamily="49" charset="0"/>
                <a:ea typeface="华文中宋" pitchFamily="2" charset="-122"/>
                <a:cs typeface="Courier New" pitchFamily="49" charset="0"/>
              </a:rPr>
              <a:t>${VARIABLE}</a:t>
            </a:r>
            <a:endParaRPr lang="en-US" altLang="zh-CN" sz="2400" dirty="0" smtClean="0">
              <a:latin typeface="Courier New" pitchFamily="49" charset="0"/>
              <a:ea typeface="华文中宋" pitchFamily="2" charset="-122"/>
              <a:cs typeface="Courier New" pitchFamily="49" charset="0"/>
            </a:endParaRPr>
          </a:p>
          <a:p>
            <a:pPr>
              <a:lnSpc>
                <a:spcPct val="150000"/>
              </a:lnSpc>
              <a:buFont typeface="Arial" pitchFamily="34" charset="0"/>
              <a:buChar char="•"/>
            </a:pPr>
            <a:r>
              <a:rPr lang="en-US" altLang="zh-CN" sz="2400" dirty="0">
                <a:latin typeface="华文中宋" pitchFamily="2" charset="-122"/>
                <a:ea typeface="华文中宋" pitchFamily="2" charset="-122"/>
              </a:rPr>
              <a:t> </a:t>
            </a:r>
            <a:r>
              <a:rPr lang="zh-CN" altLang="en-US" sz="2400" dirty="0" smtClean="0">
                <a:latin typeface="华文中宋" pitchFamily="2" charset="-122"/>
                <a:ea typeface="华文中宋" pitchFamily="2" charset="-122"/>
              </a:rPr>
              <a:t>当某些变量或配置项要组合起来才有意义时，如文件的路径和文件名，建议将要组合的变量合并一起赋给新的变量</a:t>
            </a:r>
            <a:endParaRPr lang="zh-CN" altLang="en-US" sz="2000" dirty="0">
              <a:latin typeface="华文中宋" pitchFamily="2" charset="-122"/>
              <a:ea typeface="华文中宋" pitchFamily="2" charset="-122"/>
            </a:endParaRPr>
          </a:p>
        </p:txBody>
      </p:sp>
    </p:spTree>
    <p:extLst>
      <p:ext uri="{BB962C8B-B14F-4D97-AF65-F5344CB8AC3E}">
        <p14:creationId xmlns:p14="http://schemas.microsoft.com/office/powerpoint/2010/main" xmlns="" val="336038345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bwMode="auto">
          <a:xfrm>
            <a:off x="323528"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全局变量</a:t>
            </a:r>
            <a:r>
              <a:rPr lang="en-US" altLang="zh-CN" sz="2800" dirty="0" smtClean="0">
                <a:solidFill>
                  <a:schemeClr val="tx1"/>
                </a:solidFill>
                <a:latin typeface="微软雅黑" pitchFamily="34" charset="-122"/>
                <a:ea typeface="微软雅黑" pitchFamily="34" charset="-122"/>
              </a:rPr>
              <a:t>/</a:t>
            </a:r>
            <a:r>
              <a:rPr lang="zh-CN" altLang="en-US" sz="2800" dirty="0" smtClean="0">
                <a:solidFill>
                  <a:schemeClr val="tx1"/>
                </a:solidFill>
                <a:latin typeface="微软雅黑" pitchFamily="34" charset="-122"/>
                <a:ea typeface="微软雅黑" pitchFamily="34" charset="-122"/>
              </a:rPr>
              <a:t>全局常量</a:t>
            </a:r>
            <a:r>
              <a:rPr lang="en-US" altLang="zh-CN" sz="2800" dirty="0" smtClean="0">
                <a:solidFill>
                  <a:schemeClr val="tx1"/>
                </a:solidFill>
                <a:latin typeface="微软雅黑" pitchFamily="34" charset="-122"/>
                <a:ea typeface="微软雅黑" pitchFamily="34" charset="-122"/>
              </a:rPr>
              <a:t>/</a:t>
            </a:r>
            <a:r>
              <a:rPr lang="zh-CN" altLang="en-US" sz="2800" dirty="0" smtClean="0">
                <a:solidFill>
                  <a:schemeClr val="tx1"/>
                </a:solidFill>
                <a:latin typeface="微软雅黑" pitchFamily="34" charset="-122"/>
                <a:ea typeface="微软雅黑" pitchFamily="34" charset="-122"/>
              </a:rPr>
              <a:t>临时文件</a:t>
            </a:r>
          </a:p>
        </p:txBody>
      </p:sp>
      <p:sp>
        <p:nvSpPr>
          <p:cNvPr id="6" name="TextBox 5"/>
          <p:cNvSpPr txBox="1"/>
          <p:nvPr/>
        </p:nvSpPr>
        <p:spPr>
          <a:xfrm>
            <a:off x="285720" y="1643050"/>
            <a:ext cx="8572560" cy="3852336"/>
          </a:xfrm>
          <a:prstGeom prst="rect">
            <a:avLst/>
          </a:prstGeom>
          <a:noFill/>
        </p:spPr>
        <p:txBody>
          <a:bodyPr wrap="square" rtlCol="0">
            <a:spAutoFit/>
          </a:bodyPr>
          <a:lstStyle/>
          <a:p>
            <a:pPr>
              <a:lnSpc>
                <a:spcPct val="150000"/>
              </a:lnSpc>
              <a:buFont typeface="Arial" pitchFamily="34" charset="0"/>
              <a:buChar char="•"/>
            </a:pPr>
            <a:r>
              <a:rPr lang="zh-CN" altLang="en-US" sz="2400" dirty="0" smtClean="0">
                <a:latin typeface="华文中宋" pitchFamily="2" charset="-122"/>
                <a:ea typeface="华文中宋" pitchFamily="2" charset="-122"/>
              </a:rPr>
              <a:t> 全局变量使用全小写加下划线并使用</a:t>
            </a:r>
            <a:r>
              <a:rPr lang="en-US" altLang="zh-CN" sz="2000" dirty="0" smtClean="0">
                <a:latin typeface="Courier New" pitchFamily="49" charset="0"/>
                <a:ea typeface="华文中宋" pitchFamily="2" charset="-122"/>
                <a:cs typeface="Courier New" pitchFamily="49" charset="0"/>
              </a:rPr>
              <a:t>g_</a:t>
            </a:r>
            <a:r>
              <a:rPr lang="zh-CN" altLang="en-US" sz="2400" dirty="0" smtClean="0">
                <a:latin typeface="华文中宋" pitchFamily="2" charset="-122"/>
                <a:ea typeface="华文中宋" pitchFamily="2" charset="-122"/>
              </a:rPr>
              <a:t>前缀</a:t>
            </a:r>
            <a:endParaRPr lang="en-US" altLang="zh-CN" sz="2400" dirty="0" smtClean="0">
              <a:latin typeface="华文中宋" pitchFamily="2" charset="-122"/>
              <a:ea typeface="华文中宋" pitchFamily="2" charset="-122"/>
            </a:endParaRPr>
          </a:p>
          <a:p>
            <a:r>
              <a:rPr lang="en-US" altLang="zh-CN" sz="2400" dirty="0" smtClean="0">
                <a:latin typeface="华文中宋" pitchFamily="2" charset="-122"/>
                <a:ea typeface="华文中宋" pitchFamily="2" charset="-122"/>
              </a:rPr>
              <a:t>   </a:t>
            </a:r>
            <a:r>
              <a:rPr lang="zh-CN" altLang="en-US" sz="2000" dirty="0" smtClean="0">
                <a:latin typeface="华文中宋" pitchFamily="2" charset="-122"/>
                <a:ea typeface="华文中宋" pitchFamily="2" charset="-122"/>
              </a:rPr>
              <a:t>例如：</a:t>
            </a:r>
            <a:r>
              <a:rPr lang="en-US" altLang="zh-CN" sz="2000" dirty="0" err="1" smtClean="0">
                <a:latin typeface="Courier New" pitchFamily="49" charset="0"/>
                <a:ea typeface="华文中宋" pitchFamily="2" charset="-122"/>
                <a:cs typeface="Courier New" pitchFamily="49" charset="0"/>
              </a:rPr>
              <a:t>g_foo_path</a:t>
            </a:r>
            <a:endParaRPr lang="en-US" altLang="zh-CN" sz="2400" dirty="0" smtClean="0">
              <a:latin typeface="Courier New" pitchFamily="49" charset="0"/>
              <a:ea typeface="华文中宋" pitchFamily="2" charset="-122"/>
              <a:cs typeface="Courier New" pitchFamily="49" charset="0"/>
            </a:endParaRPr>
          </a:p>
          <a:p>
            <a:pPr>
              <a:lnSpc>
                <a:spcPct val="150000"/>
              </a:lnSpc>
              <a:buFont typeface="Arial" pitchFamily="34" charset="0"/>
              <a:buChar char="•"/>
            </a:pPr>
            <a:r>
              <a:rPr lang="zh-CN" altLang="en-US" sz="2400" dirty="0" smtClean="0">
                <a:latin typeface="华文中宋" pitchFamily="2" charset="-122"/>
                <a:ea typeface="华文中宋" pitchFamily="2" charset="-122"/>
              </a:rPr>
              <a:t> 全局常量命名使用全大写加下划线</a:t>
            </a:r>
            <a:endParaRPr lang="en-US" altLang="zh-CN" sz="2400" dirty="0" smtClean="0">
              <a:latin typeface="华文中宋" pitchFamily="2" charset="-122"/>
              <a:ea typeface="华文中宋" pitchFamily="2" charset="-122"/>
            </a:endParaRPr>
          </a:p>
          <a:p>
            <a:r>
              <a:rPr lang="en-US" altLang="zh-CN" sz="2400" dirty="0" smtClean="0">
                <a:latin typeface="华文中宋" pitchFamily="2" charset="-122"/>
                <a:ea typeface="华文中宋" pitchFamily="2" charset="-122"/>
              </a:rPr>
              <a:t>   </a:t>
            </a:r>
            <a:r>
              <a:rPr lang="zh-CN" altLang="en-US" sz="2000" dirty="0" smtClean="0">
                <a:latin typeface="华文中宋" pitchFamily="2" charset="-122"/>
                <a:ea typeface="华文中宋" pitchFamily="2" charset="-122"/>
              </a:rPr>
              <a:t>例如：</a:t>
            </a:r>
            <a:r>
              <a:rPr lang="en-US" altLang="zh-CN" sz="2000" dirty="0" smtClean="0">
                <a:latin typeface="Courier New" pitchFamily="49" charset="0"/>
                <a:ea typeface="华文中宋" pitchFamily="2" charset="-122"/>
                <a:cs typeface="Courier New" pitchFamily="49" charset="0"/>
              </a:rPr>
              <a:t>MAX_BUF</a:t>
            </a:r>
            <a:endParaRPr lang="en-US" altLang="zh-CN" sz="2400" dirty="0" smtClean="0">
              <a:latin typeface="Courier New" pitchFamily="49" charset="0"/>
              <a:ea typeface="华文中宋" pitchFamily="2" charset="-122"/>
              <a:cs typeface="Courier New" pitchFamily="49" charset="0"/>
            </a:endParaRPr>
          </a:p>
          <a:p>
            <a:pPr>
              <a:lnSpc>
                <a:spcPct val="150000"/>
              </a:lnSpc>
              <a:buFont typeface="Arial" pitchFamily="34" charset="0"/>
              <a:buChar char="•"/>
            </a:pPr>
            <a:r>
              <a:rPr lang="en-US" altLang="zh-CN" sz="2400" dirty="0" smtClean="0">
                <a:latin typeface="华文中宋" pitchFamily="2" charset="-122"/>
                <a:ea typeface="华文中宋" pitchFamily="2" charset="-122"/>
              </a:rPr>
              <a:t> </a:t>
            </a:r>
            <a:r>
              <a:rPr lang="zh-CN" altLang="en-US" sz="2400" dirty="0" smtClean="0">
                <a:latin typeface="华文中宋" pitchFamily="2" charset="-122"/>
                <a:ea typeface="华文中宋" pitchFamily="2" charset="-122"/>
              </a:rPr>
              <a:t>临时文件命名使用模块名加</a:t>
            </a:r>
            <a:r>
              <a:rPr lang="en-US" altLang="zh-CN" sz="2000" dirty="0" err="1" smtClean="0">
                <a:latin typeface="Calibri" pitchFamily="34" charset="0"/>
                <a:ea typeface="华文中宋" pitchFamily="2" charset="-122"/>
                <a:cs typeface="Calibri" pitchFamily="34" charset="0"/>
              </a:rPr>
              <a:t>tmp</a:t>
            </a:r>
            <a:r>
              <a:rPr lang="zh-CN" altLang="en-US" sz="2400" dirty="0" smtClean="0">
                <a:latin typeface="华文中宋" pitchFamily="2" charset="-122"/>
                <a:ea typeface="华文中宋" pitchFamily="2" charset="-122"/>
              </a:rPr>
              <a:t>中缀加</a:t>
            </a:r>
            <a:r>
              <a:rPr lang="en-US" altLang="zh-CN" sz="2000" dirty="0" err="1" smtClean="0">
                <a:latin typeface="Calibri" pitchFamily="34" charset="0"/>
                <a:ea typeface="华文中宋" pitchFamily="2" charset="-122"/>
                <a:cs typeface="Calibri" pitchFamily="34" charset="0"/>
              </a:rPr>
              <a:t>pid</a:t>
            </a:r>
            <a:r>
              <a:rPr lang="zh-CN" altLang="en-US" sz="2400" dirty="0" smtClean="0">
                <a:latin typeface="华文中宋" pitchFamily="2" charset="-122"/>
                <a:ea typeface="华文中宋" pitchFamily="2" charset="-122"/>
              </a:rPr>
              <a:t>后缀</a:t>
            </a:r>
            <a:r>
              <a:rPr lang="zh-CN" altLang="zh-CN" sz="2400" dirty="0" smtClean="0">
                <a:latin typeface="华文中宋" pitchFamily="2" charset="-122"/>
                <a:ea typeface="华文中宋" pitchFamily="2" charset="-122"/>
              </a:rPr>
              <a:t>，</a:t>
            </a:r>
            <a:r>
              <a:rPr lang="zh-CN" altLang="en-US" sz="2400" dirty="0" smtClean="0">
                <a:latin typeface="华文中宋" pitchFamily="2" charset="-122"/>
                <a:ea typeface="华文中宋" pitchFamily="2" charset="-122"/>
              </a:rPr>
              <a:t>并在脚本结束时清除临时文件</a:t>
            </a:r>
            <a:endParaRPr lang="en-US" altLang="zh-CN" sz="2400" dirty="0" smtClean="0">
              <a:latin typeface="华文中宋" pitchFamily="2" charset="-122"/>
              <a:ea typeface="华文中宋" pitchFamily="2" charset="-122"/>
            </a:endParaRPr>
          </a:p>
          <a:p>
            <a:r>
              <a:rPr lang="en-US" altLang="zh-CN" sz="2400" dirty="0" smtClean="0">
                <a:latin typeface="华文中宋" pitchFamily="2" charset="-122"/>
                <a:ea typeface="华文中宋" pitchFamily="2" charset="-122"/>
              </a:rPr>
              <a:t>   </a:t>
            </a:r>
            <a:r>
              <a:rPr lang="zh-CN" altLang="en-US" sz="2000" dirty="0" smtClean="0">
                <a:latin typeface="华文中宋" pitchFamily="2" charset="-122"/>
                <a:ea typeface="华文中宋" pitchFamily="2" charset="-122"/>
              </a:rPr>
              <a:t>例如：</a:t>
            </a:r>
            <a:r>
              <a:rPr lang="en-US" altLang="zh-CN" sz="2000" dirty="0" smtClean="0">
                <a:latin typeface="Calibri" pitchFamily="34" charset="0"/>
                <a:ea typeface="华文中宋" pitchFamily="2" charset="-122"/>
                <a:cs typeface="Calibri" pitchFamily="34" charset="0"/>
              </a:rPr>
              <a:t>module_name.tmp.{</a:t>
            </a:r>
            <a:r>
              <a:rPr lang="en-US" altLang="zh-CN" sz="2000" dirty="0" err="1" smtClean="0">
                <a:latin typeface="Calibri" pitchFamily="34" charset="0"/>
                <a:ea typeface="华文中宋" pitchFamily="2" charset="-122"/>
                <a:cs typeface="Calibri" pitchFamily="34" charset="0"/>
              </a:rPr>
              <a:t>pid</a:t>
            </a:r>
            <a:r>
              <a:rPr lang="en-US" altLang="zh-CN" sz="2000" dirty="0" smtClean="0">
                <a:latin typeface="Calibri" pitchFamily="34" charset="0"/>
                <a:ea typeface="华文中宋" pitchFamily="2" charset="-122"/>
                <a:cs typeface="Calibri" pitchFamily="34" charset="0"/>
              </a:rPr>
              <a:t>}</a:t>
            </a:r>
            <a:endParaRPr lang="en-US" altLang="zh-CN" sz="2400" dirty="0" smtClean="0">
              <a:latin typeface="Calibri" pitchFamily="34" charset="0"/>
              <a:ea typeface="华文中宋" pitchFamily="2" charset="-122"/>
              <a:cs typeface="Calibri" pitchFamily="34" charset="0"/>
            </a:endParaRPr>
          </a:p>
          <a:p>
            <a:pPr>
              <a:lnSpc>
                <a:spcPct val="150000"/>
              </a:lnSpc>
              <a:buFont typeface="Arial" pitchFamily="34" charset="0"/>
              <a:buChar char="•"/>
            </a:pPr>
            <a:endParaRPr lang="zh-CN" altLang="en-US" sz="2000" dirty="0">
              <a:latin typeface="华文中宋" pitchFamily="2" charset="-122"/>
              <a:ea typeface="华文中宋" pitchFamily="2" charset="-122"/>
            </a:endParaRPr>
          </a:p>
        </p:txBody>
      </p:sp>
    </p:spTree>
    <p:extLst>
      <p:ext uri="{BB962C8B-B14F-4D97-AF65-F5344CB8AC3E}">
        <p14:creationId xmlns:p14="http://schemas.microsoft.com/office/powerpoint/2010/main" xmlns="" val="102146104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xfrm>
            <a:off x="468313"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主题</a:t>
            </a:r>
          </a:p>
        </p:txBody>
      </p:sp>
      <p:sp>
        <p:nvSpPr>
          <p:cNvPr id="40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6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01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285720" y="1643050"/>
            <a:ext cx="8572560" cy="2335383"/>
          </a:xfrm>
          <a:prstGeom prst="rect">
            <a:avLst/>
          </a:prstGeom>
          <a:noFill/>
        </p:spPr>
        <p:txBody>
          <a:bodyPr wrap="square" rtlCol="0">
            <a:spAutoFit/>
          </a:bodyPr>
          <a:lstStyle/>
          <a:p>
            <a:pPr>
              <a:lnSpc>
                <a:spcPct val="150000"/>
              </a:lnSpc>
              <a:buSzPct val="50000"/>
              <a:buFont typeface="Wingdings" pitchFamily="2" charset="2"/>
              <a:buChar char="u"/>
            </a:pPr>
            <a:r>
              <a:rPr lang="en-US" altLang="zh-CN" sz="2400" dirty="0" smtClean="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命名规范</a:t>
            </a:r>
            <a:endParaRPr lang="en-US" altLang="zh-CN" sz="2400" b="1" dirty="0" smtClean="0">
              <a:latin typeface="微软雅黑" pitchFamily="34" charset="-122"/>
              <a:ea typeface="微软雅黑" pitchFamily="34" charset="-122"/>
            </a:endParaRPr>
          </a:p>
          <a:p>
            <a:pPr>
              <a:lnSpc>
                <a:spcPct val="150000"/>
              </a:lnSpc>
              <a:buSzPct val="50000"/>
              <a:buFont typeface="Wingdings" pitchFamily="2" charset="2"/>
              <a:buChar char="u"/>
            </a:pPr>
            <a:r>
              <a:rPr lang="en-US" altLang="zh-CN" sz="2400" b="1" dirty="0">
                <a:latin typeface="微软雅黑" pitchFamily="34" charset="-122"/>
                <a:ea typeface="微软雅黑" pitchFamily="34" charset="-122"/>
              </a:rPr>
              <a:t> </a:t>
            </a:r>
            <a:r>
              <a:rPr lang="zh-CN" altLang="en-US" sz="2400" b="1" dirty="0" smtClean="0">
                <a:solidFill>
                  <a:srgbClr val="0000FF"/>
                </a:solidFill>
                <a:latin typeface="微软雅黑" pitchFamily="34" charset="-122"/>
                <a:ea typeface="微软雅黑" pitchFamily="34" charset="-122"/>
              </a:rPr>
              <a:t>注释规范</a:t>
            </a:r>
            <a:endParaRPr lang="en-US" altLang="zh-CN" sz="2400" b="1" dirty="0" smtClean="0">
              <a:solidFill>
                <a:srgbClr val="0000FF"/>
              </a:solidFill>
              <a:latin typeface="微软雅黑" pitchFamily="34" charset="-122"/>
              <a:ea typeface="微软雅黑" pitchFamily="34" charset="-122"/>
            </a:endParaRPr>
          </a:p>
          <a:p>
            <a:pPr>
              <a:lnSpc>
                <a:spcPct val="150000"/>
              </a:lnSpc>
              <a:buSzPct val="50000"/>
              <a:buFont typeface="Wingdings" pitchFamily="2" charset="2"/>
              <a:buChar char="u"/>
            </a:pPr>
            <a:r>
              <a:rPr lang="en-US" altLang="zh-CN" sz="2400" b="1" dirty="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代码风格</a:t>
            </a:r>
            <a:endParaRPr lang="en-US" altLang="zh-CN" sz="2400" b="1" dirty="0" smtClean="0">
              <a:latin typeface="微软雅黑" pitchFamily="34" charset="-122"/>
              <a:ea typeface="微软雅黑" pitchFamily="34" charset="-122"/>
            </a:endParaRPr>
          </a:p>
          <a:p>
            <a:pPr>
              <a:lnSpc>
                <a:spcPct val="150000"/>
              </a:lnSpc>
              <a:buSzPct val="50000"/>
              <a:buFont typeface="Wingdings" pitchFamily="2" charset="2"/>
              <a:buChar char="u"/>
            </a:pPr>
            <a:r>
              <a:rPr lang="en-US" altLang="zh-CN" sz="2400" b="1" dirty="0" smtClean="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错误处理</a:t>
            </a:r>
            <a:endParaRPr lang="zh-CN" altLang="en-US" sz="2400" b="1"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bwMode="auto">
          <a:xfrm>
            <a:off x="323528"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文件</a:t>
            </a:r>
            <a:r>
              <a:rPr lang="en-US" altLang="zh-CN" sz="2800" dirty="0" smtClean="0">
                <a:solidFill>
                  <a:schemeClr val="tx1"/>
                </a:solidFill>
                <a:latin typeface="微软雅黑" pitchFamily="34" charset="-122"/>
                <a:ea typeface="微软雅黑" pitchFamily="34" charset="-122"/>
              </a:rPr>
              <a:t>/</a:t>
            </a:r>
            <a:r>
              <a:rPr lang="zh-CN" altLang="en-US" sz="2800" dirty="0" smtClean="0">
                <a:solidFill>
                  <a:schemeClr val="tx1"/>
                </a:solidFill>
                <a:latin typeface="微软雅黑" pitchFamily="34" charset="-122"/>
                <a:ea typeface="微软雅黑" pitchFamily="34" charset="-122"/>
              </a:rPr>
              <a:t>模块说明</a:t>
            </a:r>
          </a:p>
        </p:txBody>
      </p:sp>
      <p:sp>
        <p:nvSpPr>
          <p:cNvPr id="6" name="TextBox 5"/>
          <p:cNvSpPr txBox="1"/>
          <p:nvPr/>
        </p:nvSpPr>
        <p:spPr>
          <a:xfrm>
            <a:off x="285720" y="1643050"/>
            <a:ext cx="8572560" cy="5355312"/>
          </a:xfrm>
          <a:prstGeom prst="rect">
            <a:avLst/>
          </a:prstGeom>
          <a:noFill/>
        </p:spPr>
        <p:txBody>
          <a:bodyPr wrap="square" rtlCol="0">
            <a:spAutoFit/>
          </a:bodyPr>
          <a:lstStyle/>
          <a:p>
            <a:pPr>
              <a:lnSpc>
                <a:spcPct val="150000"/>
              </a:lnSpc>
              <a:buFont typeface="Arial" pitchFamily="34" charset="0"/>
              <a:buChar char="•"/>
            </a:pPr>
            <a:r>
              <a:rPr lang="zh-CN" altLang="en-US" sz="2400" dirty="0" smtClean="0">
                <a:latin typeface="华文中宋" pitchFamily="2" charset="-122"/>
                <a:ea typeface="华文中宋" pitchFamily="2" charset="-122"/>
              </a:rPr>
              <a:t> 说明模块主要用途、版本信息、输入输出信息、依赖工具及其版本信息、前后流程</a:t>
            </a:r>
            <a:r>
              <a:rPr lang="zh-CN" altLang="en-US" sz="2400" dirty="0" smtClean="0">
                <a:latin typeface="华文中宋" pitchFamily="2" charset="-122"/>
                <a:ea typeface="华文中宋" pitchFamily="2" charset="-122"/>
              </a:rPr>
              <a:t>脚本</a:t>
            </a:r>
            <a:r>
              <a:rPr lang="en-US" altLang="zh-CN" sz="2400" dirty="0" smtClean="0">
                <a:latin typeface="华文中宋" pitchFamily="2" charset="-122"/>
                <a:ea typeface="华文中宋" pitchFamily="2" charset="-122"/>
              </a:rPr>
              <a:t>(</a:t>
            </a:r>
            <a:r>
              <a:rPr lang="zh-CN" altLang="en-US" sz="2400" dirty="0" smtClean="0">
                <a:latin typeface="华文中宋" pitchFamily="2" charset="-122"/>
                <a:ea typeface="华文中宋" pitchFamily="2" charset="-122"/>
              </a:rPr>
              <a:t>可选</a:t>
            </a:r>
            <a:r>
              <a:rPr lang="en-US" altLang="zh-CN" sz="2400" dirty="0" smtClean="0">
                <a:latin typeface="华文中宋" pitchFamily="2" charset="-122"/>
                <a:ea typeface="华文中宋" pitchFamily="2" charset="-122"/>
              </a:rPr>
              <a:t>)</a:t>
            </a:r>
            <a:endParaRPr lang="en-US" altLang="zh-CN" sz="2400" dirty="0" smtClean="0">
              <a:latin typeface="华文中宋" pitchFamily="2" charset="-122"/>
              <a:ea typeface="华文中宋" pitchFamily="2" charset="-122"/>
            </a:endParaRPr>
          </a:p>
          <a:p>
            <a:pPr>
              <a:lnSpc>
                <a:spcPct val="150000"/>
              </a:lnSpc>
              <a:buFont typeface="Arial" pitchFamily="34" charset="0"/>
              <a:buChar char="•"/>
            </a:pPr>
            <a:r>
              <a:rPr lang="zh-CN" altLang="en-US" sz="2400" dirty="0" smtClean="0">
                <a:latin typeface="华文中宋" pitchFamily="2" charset="-122"/>
                <a:ea typeface="华文中宋" pitchFamily="2" charset="-122"/>
              </a:rPr>
              <a:t> </a:t>
            </a:r>
            <a:r>
              <a:rPr lang="en-US" altLang="zh-CN" sz="2400" dirty="0" smtClean="0">
                <a:latin typeface="Calibri" pitchFamily="34" charset="0"/>
                <a:ea typeface="华文中宋" pitchFamily="2" charset="-122"/>
                <a:cs typeface="Calibri" pitchFamily="34" charset="0"/>
              </a:rPr>
              <a:t>Example:</a:t>
            </a:r>
          </a:p>
          <a:p>
            <a:r>
              <a:rPr lang="en-US" altLang="zh-CN" sz="2000" dirty="0" smtClean="0">
                <a:latin typeface="Courier New"/>
                <a:ea typeface="华文中宋" pitchFamily="2" charset="-122"/>
                <a:cs typeface="Courier New"/>
              </a:rPr>
              <a:t>  ##! </a:t>
            </a:r>
            <a:r>
              <a:rPr lang="en-US" altLang="zh-CN" sz="2000" dirty="0" smtClean="0">
                <a:latin typeface="Courier New"/>
                <a:ea typeface="华文中宋" pitchFamily="2" charset="-122"/>
                <a:cs typeface="Courier New"/>
              </a:rPr>
              <a:t>@TODO: </a:t>
            </a:r>
            <a:r>
              <a:rPr lang="en-US" altLang="zh-CN" sz="2000" dirty="0" smtClean="0">
                <a:latin typeface="Courier New"/>
                <a:ea typeface="华文中宋" pitchFamily="2" charset="-122"/>
                <a:cs typeface="Courier New"/>
              </a:rPr>
              <a:t>   </a:t>
            </a:r>
            <a:r>
              <a:rPr lang="en-US" altLang="zh-CN" sz="2000" dirty="0" err="1" smtClean="0">
                <a:latin typeface="Courier New"/>
                <a:ea typeface="华文中宋" pitchFamily="2" charset="-122"/>
                <a:cs typeface="Courier New"/>
              </a:rPr>
              <a:t>mpp</a:t>
            </a:r>
            <a:r>
              <a:rPr lang="en-US" altLang="zh-CN" sz="2000" dirty="0" smtClean="0">
                <a:latin typeface="Courier New"/>
                <a:ea typeface="华文中宋" pitchFamily="2" charset="-122"/>
                <a:cs typeface="Courier New"/>
              </a:rPr>
              <a:t> </a:t>
            </a:r>
            <a:r>
              <a:rPr lang="en-US" altLang="zh-CN" sz="2000" dirty="0" smtClean="0">
                <a:latin typeface="Courier New"/>
                <a:ea typeface="华文中宋" pitchFamily="2" charset="-122"/>
                <a:cs typeface="Courier New"/>
              </a:rPr>
              <a:t>coupon</a:t>
            </a: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 @VERSION: 1.0</a:t>
            </a: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 @AUTHOR: </a:t>
            </a:r>
            <a:r>
              <a:rPr lang="en-US" altLang="zh-CN" sz="2000" dirty="0" smtClean="0">
                <a:latin typeface="Courier New"/>
                <a:ea typeface="华文中宋" pitchFamily="2" charset="-122"/>
                <a:cs typeface="Courier New"/>
              </a:rPr>
              <a:t> MM;BB</a:t>
            </a:r>
            <a:endParaRPr lang="en-US" altLang="zh-CN" sz="2000" dirty="0" smtClean="0">
              <a:latin typeface="Courier New"/>
              <a:ea typeface="华文中宋" pitchFamily="2" charset="-122"/>
              <a:cs typeface="Courier New"/>
            </a:endParaRP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 @FILEIN: </a:t>
            </a:r>
            <a:r>
              <a:rPr lang="en-US" altLang="zh-CN" sz="2000" dirty="0" smtClean="0">
                <a:latin typeface="Courier New"/>
                <a:ea typeface="华文中宋" pitchFamily="2" charset="-122"/>
                <a:cs typeface="Courier New"/>
              </a:rPr>
              <a:t> data/</a:t>
            </a:r>
            <a:r>
              <a:rPr lang="en-US" altLang="zh-CN" sz="2000" dirty="0" err="1" smtClean="0">
                <a:latin typeface="Courier New"/>
                <a:ea typeface="华文中宋" pitchFamily="2" charset="-122"/>
                <a:cs typeface="Courier New"/>
              </a:rPr>
              <a:t>url.crawl</a:t>
            </a:r>
            <a:endParaRPr lang="en-US" altLang="zh-CN" sz="2000" dirty="0" smtClean="0">
              <a:latin typeface="Courier New"/>
              <a:ea typeface="华文中宋" pitchFamily="2" charset="-122"/>
              <a:cs typeface="Courier New"/>
            </a:endParaRP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a:t>
            </a:r>
            <a:r>
              <a:rPr lang="en-US" altLang="zh-CN" sz="2000" dirty="0" smtClean="0">
                <a:solidFill>
                  <a:schemeClr val="bg1">
                    <a:lumMod val="65000"/>
                  </a:schemeClr>
                </a:solidFill>
                <a:latin typeface="Courier New"/>
                <a:ea typeface="华文中宋" pitchFamily="2" charset="-122"/>
                <a:cs typeface="Courier New"/>
              </a:rPr>
              <a:t>##! </a:t>
            </a:r>
            <a:r>
              <a:rPr lang="zh-CN" altLang="en-US" sz="2000" dirty="0" smtClean="0">
                <a:solidFill>
                  <a:schemeClr val="bg1">
                    <a:lumMod val="65000"/>
                  </a:schemeClr>
                </a:solidFill>
                <a:latin typeface="Courier New"/>
                <a:ea typeface="华文中宋" pitchFamily="2" charset="-122"/>
                <a:cs typeface="Courier New"/>
              </a:rPr>
              <a:t>由</a:t>
            </a:r>
            <a:r>
              <a:rPr lang="en-US" altLang="zh-CN" sz="2000" dirty="0" err="1" smtClean="0">
                <a:solidFill>
                  <a:schemeClr val="bg1">
                    <a:lumMod val="65000"/>
                  </a:schemeClr>
                </a:solidFill>
                <a:latin typeface="Courier New"/>
                <a:ea typeface="华文中宋" pitchFamily="2" charset="-122"/>
                <a:cs typeface="Courier New"/>
              </a:rPr>
              <a:t>dedup_crawl.sh</a:t>
            </a:r>
            <a:r>
              <a:rPr lang="zh-CN" altLang="en-US" sz="2000" dirty="0" smtClean="0">
                <a:solidFill>
                  <a:schemeClr val="bg1">
                    <a:lumMod val="65000"/>
                  </a:schemeClr>
                </a:solidFill>
                <a:latin typeface="Courier New"/>
                <a:ea typeface="华文中宋" pitchFamily="2" charset="-122"/>
                <a:cs typeface="Courier New"/>
              </a:rPr>
              <a:t>生成，格式为</a:t>
            </a:r>
            <a:r>
              <a:rPr lang="en-US" altLang="zh-CN" sz="2000" dirty="0" smtClean="0">
                <a:solidFill>
                  <a:schemeClr val="bg1">
                    <a:lumMod val="65000"/>
                  </a:schemeClr>
                </a:solidFill>
                <a:latin typeface="Courier New"/>
                <a:ea typeface="华文中宋" pitchFamily="2" charset="-122"/>
                <a:cs typeface="Courier New"/>
              </a:rPr>
              <a:t>…</a:t>
            </a: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 @FILEOUT: result/GOOD_GRP</a:t>
            </a: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a:t>
            </a:r>
            <a:r>
              <a:rPr lang="en-US" altLang="zh-CN" sz="2000" dirty="0" smtClean="0">
                <a:solidFill>
                  <a:schemeClr val="bg1">
                    <a:lumMod val="65000"/>
                  </a:schemeClr>
                </a:solidFill>
                <a:latin typeface="Courier New"/>
                <a:ea typeface="华文中宋" pitchFamily="2" charset="-122"/>
                <a:cs typeface="Courier New"/>
              </a:rPr>
              <a:t>##! </a:t>
            </a:r>
            <a:r>
              <a:rPr lang="zh-CN" altLang="en-US" sz="2000" dirty="0" smtClean="0">
                <a:solidFill>
                  <a:schemeClr val="bg1">
                    <a:lumMod val="65000"/>
                  </a:schemeClr>
                </a:solidFill>
                <a:latin typeface="Courier New"/>
                <a:ea typeface="华文中宋" pitchFamily="2" charset="-122"/>
                <a:cs typeface="Courier New"/>
              </a:rPr>
              <a:t>通过检测的无问题</a:t>
            </a:r>
            <a:r>
              <a:rPr lang="en-US" altLang="zh-CN" sz="2000" dirty="0" smtClean="0">
                <a:solidFill>
                  <a:schemeClr val="bg1">
                    <a:lumMod val="65000"/>
                  </a:schemeClr>
                </a:solidFill>
                <a:latin typeface="Courier New"/>
                <a:ea typeface="华文中宋" pitchFamily="2" charset="-122"/>
                <a:cs typeface="Courier New"/>
              </a:rPr>
              <a:t>alias</a:t>
            </a:r>
            <a:r>
              <a:rPr lang="zh-CN" altLang="en-US" sz="2000" dirty="0" smtClean="0">
                <a:solidFill>
                  <a:schemeClr val="bg1">
                    <a:lumMod val="65000"/>
                  </a:schemeClr>
                </a:solidFill>
                <a:latin typeface="Courier New"/>
                <a:ea typeface="华文中宋" pitchFamily="2" charset="-122"/>
                <a:cs typeface="Courier New"/>
              </a:rPr>
              <a:t>组</a:t>
            </a:r>
            <a:endParaRPr lang="en-US" altLang="zh-CN" sz="2000" dirty="0" smtClean="0">
              <a:solidFill>
                <a:schemeClr val="bg1">
                  <a:lumMod val="65000"/>
                </a:schemeClr>
              </a:solidFill>
              <a:latin typeface="Courier New"/>
              <a:ea typeface="华文中宋" pitchFamily="2" charset="-122"/>
              <a:cs typeface="Courier New"/>
            </a:endParaRP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 @FILEOUT: result/WRONG_GRP</a:t>
            </a:r>
          </a:p>
          <a:p>
            <a:r>
              <a:rPr lang="en-US" altLang="zh-CN" sz="2000" dirty="0">
                <a:latin typeface="Courier New"/>
                <a:ea typeface="华文中宋" pitchFamily="2" charset="-122"/>
                <a:cs typeface="Courier New"/>
              </a:rPr>
              <a:t> </a:t>
            </a:r>
            <a:r>
              <a:rPr lang="en-US" altLang="zh-CN" sz="2000" dirty="0" smtClean="0">
                <a:latin typeface="Courier New"/>
                <a:ea typeface="华文中宋" pitchFamily="2" charset="-122"/>
                <a:cs typeface="Courier New"/>
              </a:rPr>
              <a:t> </a:t>
            </a:r>
            <a:r>
              <a:rPr lang="en-US" altLang="zh-CN" sz="2000" dirty="0" smtClean="0">
                <a:solidFill>
                  <a:schemeClr val="bg1">
                    <a:lumMod val="65000"/>
                  </a:schemeClr>
                </a:solidFill>
                <a:latin typeface="Courier New"/>
                <a:ea typeface="华文中宋" pitchFamily="2" charset="-122"/>
                <a:cs typeface="Courier New"/>
              </a:rPr>
              <a:t>##! </a:t>
            </a:r>
            <a:r>
              <a:rPr lang="zh-CN" altLang="en-US" sz="2000" dirty="0" smtClean="0">
                <a:solidFill>
                  <a:schemeClr val="bg1">
                    <a:lumMod val="65000"/>
                  </a:schemeClr>
                </a:solidFill>
                <a:latin typeface="Courier New"/>
                <a:ea typeface="华文中宋" pitchFamily="2" charset="-122"/>
                <a:cs typeface="Courier New"/>
              </a:rPr>
              <a:t>未通过检测的有问题</a:t>
            </a:r>
            <a:r>
              <a:rPr lang="en-US" altLang="zh-CN" sz="2000" dirty="0" smtClean="0">
                <a:solidFill>
                  <a:schemeClr val="bg1">
                    <a:lumMod val="65000"/>
                  </a:schemeClr>
                </a:solidFill>
                <a:latin typeface="Courier New"/>
                <a:ea typeface="华文中宋" pitchFamily="2" charset="-122"/>
                <a:cs typeface="Courier New"/>
              </a:rPr>
              <a:t>alias</a:t>
            </a:r>
            <a:r>
              <a:rPr lang="zh-CN" altLang="en-US" sz="2000" dirty="0" smtClean="0">
                <a:solidFill>
                  <a:schemeClr val="bg1">
                    <a:lumMod val="65000"/>
                  </a:schemeClr>
                </a:solidFill>
                <a:latin typeface="Courier New"/>
                <a:ea typeface="华文中宋" pitchFamily="2" charset="-122"/>
                <a:cs typeface="Courier New"/>
              </a:rPr>
              <a:t>组</a:t>
            </a:r>
            <a:endParaRPr lang="en-US" altLang="zh-CN" sz="2000" dirty="0">
              <a:solidFill>
                <a:schemeClr val="bg1">
                  <a:lumMod val="65000"/>
                </a:schemeClr>
              </a:solidFill>
              <a:latin typeface="Courier New"/>
              <a:ea typeface="华文中宋" pitchFamily="2" charset="-122"/>
              <a:cs typeface="Courier New"/>
            </a:endParaRPr>
          </a:p>
          <a:p>
            <a:pPr>
              <a:lnSpc>
                <a:spcPct val="150000"/>
              </a:lnSpc>
              <a:buFont typeface="Arial" pitchFamily="34" charset="0"/>
              <a:buChar char="•"/>
            </a:pPr>
            <a:endParaRPr lang="en-US" altLang="zh-CN" sz="2000" dirty="0" smtClean="0">
              <a:latin typeface="华文中宋" pitchFamily="2" charset="-122"/>
              <a:ea typeface="华文中宋" pitchFamily="2" charset="-122"/>
            </a:endParaRPr>
          </a:p>
          <a:p>
            <a:r>
              <a:rPr lang="en-US" altLang="zh-CN" sz="2000" dirty="0" smtClean="0">
                <a:latin typeface="华文中宋" pitchFamily="2" charset="-122"/>
                <a:ea typeface="华文中宋" pitchFamily="2" charset="-122"/>
              </a:rPr>
              <a:t>   </a:t>
            </a:r>
            <a:endParaRPr lang="zh-CN" altLang="en-US" sz="2000" dirty="0">
              <a:latin typeface="华文中宋" pitchFamily="2" charset="-122"/>
              <a:ea typeface="华文中宋" pitchFamily="2" charset="-122"/>
            </a:endParaRPr>
          </a:p>
        </p:txBody>
      </p:sp>
    </p:spTree>
    <p:extLst>
      <p:ext uri="{BB962C8B-B14F-4D97-AF65-F5344CB8AC3E}">
        <p14:creationId xmlns:p14="http://schemas.microsoft.com/office/powerpoint/2010/main" xmlns="" val="386145871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bwMode="auto">
          <a:xfrm>
            <a:off x="323528" y="404813"/>
            <a:ext cx="8229600" cy="633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chemeClr val="tx1"/>
                </a:solidFill>
                <a:latin typeface="微软雅黑" pitchFamily="34" charset="-122"/>
                <a:ea typeface="微软雅黑" pitchFamily="34" charset="-122"/>
              </a:rPr>
              <a:t>文件</a:t>
            </a:r>
            <a:r>
              <a:rPr lang="en-US" altLang="zh-CN" sz="2800" dirty="0" smtClean="0">
                <a:solidFill>
                  <a:schemeClr val="tx1"/>
                </a:solidFill>
                <a:latin typeface="微软雅黑" pitchFamily="34" charset="-122"/>
                <a:ea typeface="微软雅黑" pitchFamily="34" charset="-122"/>
              </a:rPr>
              <a:t>/</a:t>
            </a:r>
            <a:r>
              <a:rPr lang="zh-CN" altLang="en-US" sz="2800" dirty="0" smtClean="0">
                <a:solidFill>
                  <a:schemeClr val="tx1"/>
                </a:solidFill>
                <a:latin typeface="微软雅黑" pitchFamily="34" charset="-122"/>
                <a:ea typeface="微软雅黑" pitchFamily="34" charset="-122"/>
              </a:rPr>
              <a:t>模块说明</a:t>
            </a:r>
            <a:r>
              <a:rPr lang="en-US" altLang="zh-CN" sz="2800" dirty="0" smtClean="0">
                <a:solidFill>
                  <a:schemeClr val="tx1"/>
                </a:solidFill>
                <a:latin typeface="微软雅黑" pitchFamily="34" charset="-122"/>
                <a:ea typeface="微软雅黑" pitchFamily="34" charset="-122"/>
              </a:rPr>
              <a:t>(</a:t>
            </a:r>
            <a:r>
              <a:rPr lang="zh-CN" altLang="en-US" sz="2800" dirty="0" smtClean="0">
                <a:solidFill>
                  <a:schemeClr val="tx1"/>
                </a:solidFill>
                <a:latin typeface="微软雅黑" pitchFamily="34" charset="-122"/>
                <a:ea typeface="微软雅黑" pitchFamily="34" charset="-122"/>
              </a:rPr>
              <a:t>续</a:t>
            </a:r>
            <a:r>
              <a:rPr lang="en-US" altLang="zh-CN" sz="2800" dirty="0" smtClean="0">
                <a:solidFill>
                  <a:schemeClr val="tx1"/>
                </a:solidFill>
                <a:latin typeface="微软雅黑" pitchFamily="34" charset="-122"/>
                <a:ea typeface="微软雅黑" pitchFamily="34" charset="-122"/>
              </a:rPr>
              <a:t>1)</a:t>
            </a:r>
            <a:endParaRPr lang="zh-CN" altLang="en-US" sz="2800" dirty="0" smtClean="0">
              <a:solidFill>
                <a:schemeClr val="tx1"/>
              </a:solidFill>
              <a:latin typeface="微软雅黑" pitchFamily="34" charset="-122"/>
              <a:ea typeface="微软雅黑" pitchFamily="34" charset="-122"/>
            </a:endParaRPr>
          </a:p>
        </p:txBody>
      </p:sp>
      <p:sp>
        <p:nvSpPr>
          <p:cNvPr id="6" name="TextBox 5"/>
          <p:cNvSpPr txBox="1"/>
          <p:nvPr/>
        </p:nvSpPr>
        <p:spPr>
          <a:xfrm>
            <a:off x="285720" y="1643050"/>
            <a:ext cx="8572560" cy="4616648"/>
          </a:xfrm>
          <a:prstGeom prst="rect">
            <a:avLst/>
          </a:prstGeom>
          <a:noFill/>
        </p:spPr>
        <p:txBody>
          <a:bodyPr wrap="square" rtlCol="0">
            <a:spAutoFit/>
          </a:bodyPr>
          <a:lstStyle/>
          <a:p>
            <a:pPr>
              <a:lnSpc>
                <a:spcPct val="150000"/>
              </a:lnSpc>
              <a:buFont typeface="Arial" pitchFamily="34" charset="0"/>
              <a:buChar char="•"/>
            </a:pPr>
            <a:r>
              <a:rPr lang="zh-CN" altLang="en-US" sz="2400" dirty="0" smtClean="0">
                <a:latin typeface="华文中宋" pitchFamily="2" charset="-122"/>
                <a:ea typeface="华文中宋" pitchFamily="2" charset="-122"/>
              </a:rPr>
              <a:t> </a:t>
            </a:r>
            <a:r>
              <a:rPr lang="en-US" altLang="zh-CN" sz="2400" dirty="0" smtClean="0">
                <a:latin typeface="Calibri" pitchFamily="34" charset="0"/>
                <a:ea typeface="华文中宋" pitchFamily="2" charset="-122"/>
                <a:cs typeface="Calibri" pitchFamily="34" charset="0"/>
              </a:rPr>
              <a:t>Example</a:t>
            </a:r>
            <a:r>
              <a:rPr lang="en-US" altLang="zh-CN" sz="2400" dirty="0" smtClean="0">
                <a:latin typeface="华文中宋" pitchFamily="2" charset="-122"/>
                <a:ea typeface="华文中宋" pitchFamily="2" charset="-122"/>
              </a:rPr>
              <a:t>(</a:t>
            </a:r>
            <a:r>
              <a:rPr lang="zh-CN" altLang="en-US" sz="2400" dirty="0" smtClean="0">
                <a:latin typeface="华文中宋" pitchFamily="2" charset="-122"/>
                <a:ea typeface="华文中宋" pitchFamily="2" charset="-122"/>
              </a:rPr>
              <a:t>续</a:t>
            </a:r>
            <a:r>
              <a:rPr lang="en-US" altLang="zh-CN" sz="2400" dirty="0" smtClean="0">
                <a:latin typeface="华文中宋" pitchFamily="2" charset="-122"/>
                <a:ea typeface="华文中宋" pitchFamily="2" charset="-122"/>
              </a:rPr>
              <a:t>)</a:t>
            </a:r>
            <a:r>
              <a:rPr lang="en-US" altLang="zh-CN" sz="2400" dirty="0" smtClean="0">
                <a:latin typeface="华文中宋" pitchFamily="2" charset="-122"/>
                <a:ea typeface="华文中宋" pitchFamily="2" charset="-122"/>
              </a:rPr>
              <a:t>:</a:t>
            </a:r>
            <a:endParaRPr lang="en-US" altLang="zh-CN" sz="2400" dirty="0" smtClean="0">
              <a:latin typeface="华文中宋" pitchFamily="2" charset="-122"/>
              <a:ea typeface="华文中宋" pitchFamily="2" charset="-122"/>
            </a:endParaRPr>
          </a:p>
          <a:p>
            <a:r>
              <a:rPr lang="en-US" altLang="zh-CN" sz="2000" dirty="0" smtClean="0">
                <a:latin typeface="Courier New"/>
                <a:ea typeface="华文中宋" pitchFamily="2" charset="-122"/>
                <a:cs typeface="Courier New"/>
              </a:rPr>
              <a:t>  #</a:t>
            </a:r>
            <a:r>
              <a:rPr lang="en-US" altLang="zh-CN" sz="2000" dirty="0">
                <a:latin typeface="Courier New"/>
                <a:ea typeface="华文中宋" pitchFamily="2" charset="-122"/>
                <a:cs typeface="Courier New"/>
              </a:rPr>
              <a:t>#! @DEP: </a:t>
            </a:r>
            <a:r>
              <a:rPr lang="en-US" altLang="zh-CN" sz="2000" dirty="0" smtClean="0">
                <a:latin typeface="Courier New"/>
                <a:ea typeface="华文中宋" pitchFamily="2" charset="-122"/>
                <a:cs typeface="Courier New"/>
              </a:rPr>
              <a:t> </a:t>
            </a:r>
            <a:r>
              <a:rPr lang="en-US" altLang="zh-CN" sz="2000" dirty="0" err="1" smtClean="0">
                <a:latin typeface="Courier New"/>
                <a:ea typeface="华文中宋" pitchFamily="2" charset="-122"/>
                <a:cs typeface="Courier New"/>
              </a:rPr>
              <a:t>wget</a:t>
            </a:r>
            <a:r>
              <a:rPr lang="en-US" altLang="zh-CN" sz="2000" dirty="0" smtClean="0">
                <a:latin typeface="Courier New"/>
                <a:ea typeface="华文中宋" pitchFamily="2" charset="-122"/>
                <a:cs typeface="Courier New"/>
              </a:rPr>
              <a:t> </a:t>
            </a:r>
            <a:r>
              <a:rPr lang="en-US" altLang="zh-CN" sz="2000" dirty="0">
                <a:latin typeface="Courier New"/>
                <a:ea typeface="华文中宋" pitchFamily="2" charset="-122"/>
                <a:cs typeface="Courier New"/>
              </a:rPr>
              <a:t>1.10.2</a:t>
            </a:r>
          </a:p>
          <a:p>
            <a:r>
              <a:rPr lang="en-US" altLang="zh-CN" sz="2000" dirty="0">
                <a:latin typeface="Courier New"/>
                <a:ea typeface="华文中宋" pitchFamily="2" charset="-122"/>
                <a:cs typeface="Courier New"/>
              </a:rPr>
              <a:t>  ##! @DEP: </a:t>
            </a:r>
            <a:r>
              <a:rPr lang="en-US" altLang="zh-CN" sz="2000" dirty="0" smtClean="0">
                <a:latin typeface="Courier New"/>
                <a:ea typeface="华文中宋" pitchFamily="2" charset="-122"/>
                <a:cs typeface="Courier New"/>
              </a:rPr>
              <a:t> </a:t>
            </a:r>
            <a:r>
              <a:rPr lang="en-US" altLang="zh-CN" sz="2000" dirty="0" err="1" smtClean="0">
                <a:latin typeface="Courier New"/>
                <a:ea typeface="华文中宋" pitchFamily="2" charset="-122"/>
                <a:cs typeface="Courier New"/>
              </a:rPr>
              <a:t>lftp</a:t>
            </a:r>
            <a:r>
              <a:rPr lang="en-US" altLang="zh-CN" sz="2000" dirty="0" smtClean="0">
                <a:latin typeface="Courier New"/>
                <a:ea typeface="华文中宋" pitchFamily="2" charset="-122"/>
                <a:cs typeface="Courier New"/>
              </a:rPr>
              <a:t> </a:t>
            </a:r>
            <a:r>
              <a:rPr lang="en-US" altLang="zh-CN" sz="2000" dirty="0">
                <a:latin typeface="Courier New"/>
                <a:ea typeface="华文中宋" pitchFamily="2" charset="-122"/>
                <a:cs typeface="Courier New"/>
              </a:rPr>
              <a:t>3.0.6</a:t>
            </a:r>
          </a:p>
          <a:p>
            <a:r>
              <a:rPr lang="en-US" altLang="zh-CN" sz="2000" dirty="0">
                <a:latin typeface="Courier New"/>
                <a:ea typeface="华文中宋" pitchFamily="2" charset="-122"/>
                <a:cs typeface="Courier New"/>
              </a:rPr>
              <a:t>  ##! @PREV: </a:t>
            </a:r>
            <a:r>
              <a:rPr lang="en-US" altLang="zh-CN" sz="2000" dirty="0" err="1">
                <a:latin typeface="Courier New"/>
                <a:ea typeface="华文中宋" pitchFamily="2" charset="-122"/>
                <a:cs typeface="Courier New"/>
              </a:rPr>
              <a:t>dedup_crawl.sh</a:t>
            </a:r>
            <a:endParaRPr lang="en-US" altLang="zh-CN" sz="2000" dirty="0">
              <a:latin typeface="Courier New"/>
              <a:ea typeface="华文中宋" pitchFamily="2" charset="-122"/>
              <a:cs typeface="Courier New"/>
            </a:endParaRPr>
          </a:p>
          <a:p>
            <a:r>
              <a:rPr lang="en-US" altLang="zh-CN" sz="2000" dirty="0">
                <a:latin typeface="Courier New"/>
                <a:ea typeface="华文中宋" pitchFamily="2" charset="-122"/>
                <a:cs typeface="Courier New"/>
              </a:rPr>
              <a:t>  ##! @NEXT: </a:t>
            </a:r>
            <a:r>
              <a:rPr lang="en-US" altLang="zh-CN" sz="2000" dirty="0" err="1" smtClean="0">
                <a:latin typeface="Courier New"/>
                <a:ea typeface="华文中宋" pitchFamily="2" charset="-122"/>
                <a:cs typeface="Courier New"/>
              </a:rPr>
              <a:t>dedup_update.sh</a:t>
            </a:r>
            <a:endParaRPr lang="en-US" altLang="zh-CN" sz="2000" dirty="0" smtClean="0">
              <a:latin typeface="Courier New"/>
              <a:ea typeface="华文中宋" pitchFamily="2" charset="-122"/>
              <a:cs typeface="Courier New"/>
            </a:endParaRPr>
          </a:p>
          <a:p>
            <a:pPr>
              <a:lnSpc>
                <a:spcPct val="150000"/>
              </a:lnSpc>
              <a:buFont typeface="Arial" pitchFamily="34" charset="0"/>
              <a:buChar char="•"/>
            </a:pPr>
            <a:r>
              <a:rPr lang="en-US" altLang="zh-CN" sz="2400" dirty="0" smtClean="0">
                <a:latin typeface="华文中宋" pitchFamily="2" charset="-122"/>
                <a:ea typeface="华文中宋" pitchFamily="2" charset="-122"/>
              </a:rPr>
              <a:t> </a:t>
            </a:r>
            <a:r>
              <a:rPr lang="zh-CN" altLang="en-US" sz="2400" dirty="0" smtClean="0">
                <a:latin typeface="华文中宋" pitchFamily="2" charset="-122"/>
                <a:ea typeface="华文中宋" pitchFamily="2" charset="-122"/>
              </a:rPr>
              <a:t>采用</a:t>
            </a:r>
            <a:r>
              <a:rPr lang="en-US" altLang="zh-CN" sz="2000" dirty="0" smtClean="0">
                <a:latin typeface="Courier New" pitchFamily="49" charset="0"/>
                <a:ea typeface="华文中宋" pitchFamily="2" charset="-122"/>
                <a:cs typeface="Courier New" pitchFamily="49" charset="0"/>
              </a:rPr>
              <a:t>##! @</a:t>
            </a:r>
            <a:r>
              <a:rPr lang="zh-CN" altLang="en-US" sz="2400" dirty="0" smtClean="0">
                <a:latin typeface="华文中宋" pitchFamily="2" charset="-122"/>
                <a:ea typeface="华文中宋" pitchFamily="2" charset="-122"/>
              </a:rPr>
              <a:t>前缀是让以后文档化工作更加方便</a:t>
            </a:r>
            <a:endParaRPr lang="en-US" altLang="zh-CN" sz="2400" dirty="0" smtClean="0">
              <a:latin typeface="华文中宋" pitchFamily="2" charset="-122"/>
              <a:ea typeface="华文中宋" pitchFamily="2" charset="-122"/>
            </a:endParaRPr>
          </a:p>
          <a:p>
            <a:pPr>
              <a:lnSpc>
                <a:spcPct val="150000"/>
              </a:lnSpc>
              <a:buFont typeface="Arial" pitchFamily="34" charset="0"/>
              <a:buChar char="•"/>
            </a:pPr>
            <a:r>
              <a:rPr lang="en-US" altLang="zh-CN" sz="2400" dirty="0">
                <a:latin typeface="华文中宋" pitchFamily="2" charset="-122"/>
                <a:ea typeface="华文中宋" pitchFamily="2" charset="-122"/>
              </a:rPr>
              <a:t> </a:t>
            </a:r>
            <a:r>
              <a:rPr lang="en-US" altLang="zh-CN" sz="2000" dirty="0" smtClean="0">
                <a:latin typeface="Courier New" pitchFamily="49" charset="0"/>
                <a:ea typeface="华文中宋" pitchFamily="2" charset="-122"/>
                <a:cs typeface="Courier New" pitchFamily="49" charset="0"/>
              </a:rPr>
              <a:t>TODO</a:t>
            </a:r>
            <a:r>
              <a:rPr lang="zh-CN" altLang="en-US" sz="2400" dirty="0" smtClean="0">
                <a:latin typeface="Courier New" pitchFamily="49" charset="0"/>
                <a:ea typeface="华文中宋" pitchFamily="2" charset="-122"/>
                <a:cs typeface="Courier New" pitchFamily="49" charset="0"/>
              </a:rPr>
              <a:t>应该简单介绍该模块完成的功能，比如</a:t>
            </a:r>
            <a:r>
              <a:rPr lang="en-US" altLang="zh-CN" sz="2400" dirty="0" smtClean="0">
                <a:latin typeface="Calibri" pitchFamily="34" charset="0"/>
                <a:ea typeface="华文中宋" pitchFamily="2" charset="-122"/>
                <a:cs typeface="Calibri" pitchFamily="34" charset="0"/>
              </a:rPr>
              <a:t>URL</a:t>
            </a:r>
            <a:r>
              <a:rPr lang="zh-CN" altLang="en-US" sz="2400" dirty="0" smtClean="0">
                <a:latin typeface="Courier New" pitchFamily="49" charset="0"/>
                <a:ea typeface="华文中宋" pitchFamily="2" charset="-122"/>
                <a:cs typeface="Courier New" pitchFamily="49" charset="0"/>
              </a:rPr>
              <a:t>分析</a:t>
            </a:r>
            <a:endParaRPr lang="en-US" altLang="zh-CN" sz="2400" dirty="0" smtClean="0">
              <a:latin typeface="Courier New" pitchFamily="49" charset="0"/>
              <a:ea typeface="华文中宋" pitchFamily="2" charset="-122"/>
              <a:cs typeface="Courier New" pitchFamily="49" charset="0"/>
            </a:endParaRPr>
          </a:p>
          <a:p>
            <a:pPr>
              <a:lnSpc>
                <a:spcPct val="150000"/>
              </a:lnSpc>
              <a:buFont typeface="Arial" pitchFamily="34" charset="0"/>
              <a:buChar char="•"/>
            </a:pPr>
            <a:r>
              <a:rPr lang="en-US" altLang="zh-CN" sz="2000" dirty="0">
                <a:latin typeface="Courier New" pitchFamily="49" charset="0"/>
                <a:ea typeface="华文中宋" pitchFamily="2" charset="-122"/>
                <a:cs typeface="Courier New" pitchFamily="49" charset="0"/>
              </a:rPr>
              <a:t> </a:t>
            </a:r>
            <a:r>
              <a:rPr lang="en-US" altLang="zh-CN" sz="2000" dirty="0" smtClean="0">
                <a:latin typeface="Courier New" pitchFamily="49" charset="0"/>
                <a:ea typeface="华文中宋" pitchFamily="2" charset="-122"/>
                <a:cs typeface="Courier New" pitchFamily="49" charset="0"/>
              </a:rPr>
              <a:t>VERSION</a:t>
            </a:r>
            <a:r>
              <a:rPr lang="zh-CN" altLang="en-US" sz="2400" dirty="0" smtClean="0">
                <a:latin typeface="Courier New" pitchFamily="49" charset="0"/>
                <a:ea typeface="华文中宋" pitchFamily="2" charset="-122"/>
                <a:cs typeface="Courier New" pitchFamily="49" charset="0"/>
              </a:rPr>
              <a:t>应该在每次发生变更时修改</a:t>
            </a:r>
            <a:endParaRPr lang="en-US" altLang="zh-CN" sz="2400" dirty="0" smtClean="0">
              <a:latin typeface="Courier New" pitchFamily="49" charset="0"/>
              <a:ea typeface="华文中宋" pitchFamily="2" charset="-122"/>
              <a:cs typeface="Courier New" pitchFamily="49" charset="0"/>
            </a:endParaRPr>
          </a:p>
          <a:p>
            <a:pPr>
              <a:lnSpc>
                <a:spcPct val="150000"/>
              </a:lnSpc>
              <a:buFont typeface="Arial" pitchFamily="34" charset="0"/>
              <a:buChar char="•"/>
            </a:pPr>
            <a:r>
              <a:rPr lang="en-US" altLang="zh-CN" sz="2000" dirty="0">
                <a:latin typeface="Courier New" pitchFamily="49" charset="0"/>
                <a:ea typeface="华文中宋" pitchFamily="2" charset="-122"/>
                <a:cs typeface="Courier New" pitchFamily="49" charset="0"/>
              </a:rPr>
              <a:t> </a:t>
            </a:r>
            <a:r>
              <a:rPr lang="en-US" altLang="zh-CN" sz="2000" dirty="0" smtClean="0">
                <a:latin typeface="Courier New" pitchFamily="49" charset="0"/>
                <a:ea typeface="华文中宋" pitchFamily="2" charset="-122"/>
                <a:cs typeface="Courier New" pitchFamily="49" charset="0"/>
              </a:rPr>
              <a:t>AUTHOR</a:t>
            </a:r>
            <a:r>
              <a:rPr lang="zh-CN" altLang="en-US" sz="2400" dirty="0" smtClean="0">
                <a:latin typeface="Courier New" pitchFamily="49" charset="0"/>
                <a:ea typeface="华文中宋" pitchFamily="2" charset="-122"/>
                <a:cs typeface="Courier New" pitchFamily="49" charset="0"/>
              </a:rPr>
              <a:t>应该包括作者和修改者</a:t>
            </a:r>
            <a:endParaRPr lang="en-US" altLang="zh-CN" sz="2000" dirty="0">
              <a:latin typeface="Courier New" pitchFamily="49" charset="0"/>
              <a:ea typeface="华文中宋" pitchFamily="2" charset="-122"/>
              <a:cs typeface="Courier New" pitchFamily="49" charset="0"/>
            </a:endParaRPr>
          </a:p>
          <a:p>
            <a:pPr>
              <a:lnSpc>
                <a:spcPct val="150000"/>
              </a:lnSpc>
              <a:buFont typeface="Arial" pitchFamily="34" charset="0"/>
              <a:buChar char="•"/>
            </a:pPr>
            <a:endParaRPr lang="en-US" altLang="zh-CN" sz="2400" dirty="0" smtClean="0">
              <a:latin typeface="华文中宋" pitchFamily="2" charset="-122"/>
              <a:ea typeface="华文中宋" pitchFamily="2" charset="-122"/>
            </a:endParaRPr>
          </a:p>
        </p:txBody>
      </p:sp>
    </p:spTree>
    <p:extLst>
      <p:ext uri="{BB962C8B-B14F-4D97-AF65-F5344CB8AC3E}">
        <p14:creationId xmlns:p14="http://schemas.microsoft.com/office/powerpoint/2010/main" xmlns="" val="98081883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AIDU">
  <a:themeElements>
    <a:clrScheme name="BAIDU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AIDU">
      <a:majorFont>
        <a:latin typeface="Arial"/>
        <a:ea typeface=""/>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000000"/>
          </a:buClr>
          <a:buSzPct val="100000"/>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000000"/>
          </a:buClr>
          <a:buSzPct val="100000"/>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BAIDU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AIDU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AIDU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AIDU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AIDU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AIDU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AIDU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AIDU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AIDU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AIDU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AIDU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AIDU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BAIDU</Template>
  <TotalTime>48673</TotalTime>
  <Words>2455</Words>
  <Application>Microsoft Macintosh PowerPoint</Application>
  <PresentationFormat>全屏显示(4:3)</PresentationFormat>
  <Paragraphs>231</Paragraphs>
  <Slides>34</Slides>
  <Notes>5</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BAIDU</vt:lpstr>
      <vt:lpstr>幻灯片 1</vt:lpstr>
      <vt:lpstr>主题</vt:lpstr>
      <vt:lpstr>文件/模块</vt:lpstr>
      <vt:lpstr>函数</vt:lpstr>
      <vt:lpstr>变量</vt:lpstr>
      <vt:lpstr>全局变量/全局常量/临时文件</vt:lpstr>
      <vt:lpstr>主题</vt:lpstr>
      <vt:lpstr>文件/模块说明</vt:lpstr>
      <vt:lpstr>文件/模块说明(续1)</vt:lpstr>
      <vt:lpstr>文件/模块说明(续2)</vt:lpstr>
      <vt:lpstr>重要函数说明</vt:lpstr>
      <vt:lpstr>重要函数说明(续)</vt:lpstr>
      <vt:lpstr>特殊说明</vt:lpstr>
      <vt:lpstr>主题</vt:lpstr>
      <vt:lpstr>代码框架</vt:lpstr>
      <vt:lpstr>代码框架(续1)</vt:lpstr>
      <vt:lpstr>代码框架(续2)</vt:lpstr>
      <vt:lpstr>代码框架(续3)</vt:lpstr>
      <vt:lpstr>代码框架(续4)</vt:lpstr>
      <vt:lpstr>代码框架(续5)</vt:lpstr>
      <vt:lpstr>函数</vt:lpstr>
      <vt:lpstr>常量</vt:lpstr>
      <vt:lpstr>语句风格</vt:lpstr>
      <vt:lpstr>语句风格(续1)</vt:lpstr>
      <vt:lpstr>语句风格(续2)</vt:lpstr>
      <vt:lpstr>语句风格(续3)</vt:lpstr>
      <vt:lpstr>语句风格(续4)</vt:lpstr>
      <vt:lpstr>语句风格(续5)</vt:lpstr>
      <vt:lpstr>日志规范</vt:lpstr>
      <vt:lpstr>接口文件规范</vt:lpstr>
      <vt:lpstr>配置文件规范</vt:lpstr>
      <vt:lpstr>配置文件规范(续)</vt:lpstr>
      <vt:lpstr>主题</vt:lpstr>
      <vt:lpstr>返回值处理</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yangwenjun</cp:lastModifiedBy>
  <cp:revision>1789</cp:revision>
  <dcterms:created xsi:type="dcterms:W3CDTF">2008-04-25T08:00:50Z</dcterms:created>
  <dcterms:modified xsi:type="dcterms:W3CDTF">2013-08-21T16:36:25Z</dcterms:modified>
</cp:coreProperties>
</file>