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67" r:id="rId3"/>
    <p:sldId id="270" r:id="rId4"/>
    <p:sldId id="271" r:id="rId5"/>
    <p:sldId id="272" r:id="rId6"/>
    <p:sldId id="274" r:id="rId7"/>
    <p:sldId id="275" r:id="rId8"/>
    <p:sldId id="276" r:id="rId9"/>
    <p:sldId id="277" r:id="rId10"/>
    <p:sldId id="279" r:id="rId11"/>
    <p:sldId id="280" r:id="rId12"/>
    <p:sldId id="369" r:id="rId13"/>
    <p:sldId id="281" r:id="rId14"/>
    <p:sldId id="282" r:id="rId15"/>
    <p:sldId id="283" r:id="rId16"/>
    <p:sldId id="284" r:id="rId17"/>
    <p:sldId id="286" r:id="rId18"/>
    <p:sldId id="287" r:id="rId19"/>
    <p:sldId id="288" r:id="rId20"/>
    <p:sldId id="289" r:id="rId21"/>
    <p:sldId id="290" r:id="rId22"/>
    <p:sldId id="313" r:id="rId23"/>
    <p:sldId id="292" r:id="rId24"/>
    <p:sldId id="314" r:id="rId25"/>
    <p:sldId id="315" r:id="rId26"/>
    <p:sldId id="293" r:id="rId27"/>
    <p:sldId id="295" r:id="rId28"/>
    <p:sldId id="296" r:id="rId29"/>
    <p:sldId id="318" r:id="rId30"/>
    <p:sldId id="319" r:id="rId31"/>
    <p:sldId id="320" r:id="rId32"/>
    <p:sldId id="321" r:id="rId33"/>
    <p:sldId id="322" r:id="rId34"/>
    <p:sldId id="323" r:id="rId35"/>
    <p:sldId id="325" r:id="rId36"/>
    <p:sldId id="316" r:id="rId37"/>
    <p:sldId id="317" r:id="rId38"/>
    <p:sldId id="301" r:id="rId39"/>
    <p:sldId id="302" r:id="rId40"/>
    <p:sldId id="303" r:id="rId41"/>
    <p:sldId id="304" r:id="rId42"/>
    <p:sldId id="305" r:id="rId43"/>
    <p:sldId id="306" r:id="rId44"/>
    <p:sldId id="367" r:id="rId45"/>
    <p:sldId id="308" r:id="rId46"/>
    <p:sldId id="309" r:id="rId47"/>
    <p:sldId id="327" r:id="rId48"/>
    <p:sldId id="328" r:id="rId49"/>
    <p:sldId id="329" r:id="rId50"/>
    <p:sldId id="330" r:id="rId51"/>
    <p:sldId id="331" r:id="rId52"/>
    <p:sldId id="332" r:id="rId53"/>
    <p:sldId id="333" r:id="rId54"/>
    <p:sldId id="334" r:id="rId55"/>
    <p:sldId id="335" r:id="rId56"/>
    <p:sldId id="370" r:id="rId57"/>
    <p:sldId id="371" r:id="rId5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73" autoAdjust="0"/>
  </p:normalViewPr>
  <p:slideViewPr>
    <p:cSldViewPr snapToGrid="0">
      <p:cViewPr varScale="1">
        <p:scale>
          <a:sx n="88" d="100"/>
          <a:sy n="88" d="100"/>
        </p:scale>
        <p:origin x="494"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95CD6-60F5-4162-8D09-6BD1C3F283BC}"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zh-CN" altLang="en-US"/>
        </a:p>
      </dgm:t>
    </dgm:pt>
    <dgm:pt modelId="{024BCFAF-5E00-4CA6-8EED-AF227A69668A}">
      <dgm:prSet phldrT="[文本]"/>
      <dgm:spPr/>
      <dgm:t>
        <a:bodyPr/>
        <a:lstStyle/>
        <a:p>
          <a:r>
            <a:rPr lang="zh-CN" altLang="en-US" dirty="0" smtClean="0"/>
            <a:t>预处理</a:t>
          </a:r>
          <a:endParaRPr lang="zh-CN" altLang="en-US" dirty="0"/>
        </a:p>
      </dgm:t>
    </dgm:pt>
    <dgm:pt modelId="{CEF9BEB6-1EF3-4EA3-8557-26A19BEA1C8B}" type="parTrans" cxnId="{56EDDE49-0710-4D22-A9E6-EF0FD53C8590}">
      <dgm:prSet/>
      <dgm:spPr/>
      <dgm:t>
        <a:bodyPr/>
        <a:lstStyle/>
        <a:p>
          <a:endParaRPr lang="zh-CN" altLang="en-US"/>
        </a:p>
      </dgm:t>
    </dgm:pt>
    <dgm:pt modelId="{EEE462D2-259D-420D-813D-E2BCDCE5DA78}" type="sibTrans" cxnId="{56EDDE49-0710-4D22-A9E6-EF0FD53C8590}">
      <dgm:prSet/>
      <dgm:spPr/>
      <dgm:t>
        <a:bodyPr/>
        <a:lstStyle/>
        <a:p>
          <a:endParaRPr lang="zh-CN" altLang="en-US"/>
        </a:p>
      </dgm:t>
    </dgm:pt>
    <dgm:pt modelId="{E0816FF1-E757-434D-9591-52C97D93C120}">
      <dgm:prSet phldrT="[文本]"/>
      <dgm:spPr/>
      <dgm:t>
        <a:bodyPr/>
        <a:lstStyle/>
        <a:p>
          <a:r>
            <a:rPr lang="zh-CN" altLang="en-US" dirty="0" smtClean="0">
              <a:latin typeface="Times New Roman" pitchFamily="18" charset="0"/>
              <a:ea typeface="楷体_GB2312" pitchFamily="49" charset="-122"/>
            </a:rPr>
            <a:t>在该阶段，编译器分析处理源代码文件中的各种宏指令，如＃</a:t>
          </a:r>
          <a:r>
            <a:rPr lang="en-US" altLang="zh-CN" dirty="0" smtClean="0">
              <a:latin typeface="Times New Roman" pitchFamily="18" charset="0"/>
              <a:ea typeface="楷体_GB2312" pitchFamily="49" charset="-122"/>
            </a:rPr>
            <a:t>include</a:t>
          </a:r>
          <a:r>
            <a:rPr lang="zh-CN" altLang="en-US" dirty="0" smtClean="0">
              <a:latin typeface="Times New Roman" pitchFamily="18" charset="0"/>
              <a:ea typeface="楷体_GB2312" pitchFamily="49" charset="-122"/>
            </a:rPr>
            <a:t>，＃</a:t>
          </a:r>
          <a:r>
            <a:rPr lang="en-US" altLang="zh-CN" dirty="0" smtClean="0">
              <a:latin typeface="Times New Roman" pitchFamily="18" charset="0"/>
              <a:ea typeface="楷体_GB2312" pitchFamily="49" charset="-122"/>
            </a:rPr>
            <a:t>if</a:t>
          </a:r>
          <a:r>
            <a:rPr lang="zh-CN" altLang="en-US" dirty="0" smtClean="0">
              <a:latin typeface="Times New Roman" pitchFamily="18" charset="0"/>
              <a:ea typeface="楷体_GB2312" pitchFamily="49" charset="-122"/>
            </a:rPr>
            <a:t>等。</a:t>
          </a:r>
          <a:endParaRPr lang="zh-CN" altLang="en-US" dirty="0"/>
        </a:p>
      </dgm:t>
    </dgm:pt>
    <dgm:pt modelId="{0D89209D-C0E3-4C7E-ADC7-6C46A5AFFAC3}" type="parTrans" cxnId="{3300F664-86E3-4404-80B5-BFEE6C755B66}">
      <dgm:prSet/>
      <dgm:spPr/>
      <dgm:t>
        <a:bodyPr/>
        <a:lstStyle/>
        <a:p>
          <a:endParaRPr lang="zh-CN" altLang="en-US"/>
        </a:p>
      </dgm:t>
    </dgm:pt>
    <dgm:pt modelId="{B4758682-A032-4B8F-960D-EA9E011B8C7B}" type="sibTrans" cxnId="{3300F664-86E3-4404-80B5-BFEE6C755B66}">
      <dgm:prSet/>
      <dgm:spPr/>
      <dgm:t>
        <a:bodyPr/>
        <a:lstStyle/>
        <a:p>
          <a:endParaRPr lang="zh-CN" altLang="en-US"/>
        </a:p>
      </dgm:t>
    </dgm:pt>
    <dgm:pt modelId="{C6615874-7F07-4856-AE4E-BCEADEA8F187}">
      <dgm:prSet phldrT="[文本]"/>
      <dgm:spPr/>
      <dgm:t>
        <a:bodyPr/>
        <a:lstStyle/>
        <a:p>
          <a:r>
            <a:rPr lang="zh-CN" altLang="en-US" dirty="0" smtClean="0"/>
            <a:t>编译</a:t>
          </a:r>
          <a:endParaRPr lang="zh-CN" altLang="en-US" dirty="0"/>
        </a:p>
      </dgm:t>
    </dgm:pt>
    <dgm:pt modelId="{F6392DB6-526B-4E81-8C85-889A7CE05753}" type="parTrans" cxnId="{B32DDD5D-8A84-4BEC-9613-08732B388AB8}">
      <dgm:prSet/>
      <dgm:spPr/>
      <dgm:t>
        <a:bodyPr/>
        <a:lstStyle/>
        <a:p>
          <a:endParaRPr lang="zh-CN" altLang="en-US"/>
        </a:p>
      </dgm:t>
    </dgm:pt>
    <dgm:pt modelId="{6B543B6E-63AF-4258-8020-1F5B2A5C6B3C}" type="sibTrans" cxnId="{B32DDD5D-8A84-4BEC-9613-08732B388AB8}">
      <dgm:prSet/>
      <dgm:spPr/>
      <dgm:t>
        <a:bodyPr/>
        <a:lstStyle/>
        <a:p>
          <a:endParaRPr lang="zh-CN" altLang="en-US"/>
        </a:p>
      </dgm:t>
    </dgm:pt>
    <dgm:pt modelId="{DD1C1F29-7BF6-4C1C-9599-424A9CDF60BA}">
      <dgm:prSet phldrT="[文本]"/>
      <dgm:spPr/>
      <dgm:t>
        <a:bodyPr/>
        <a:lstStyle/>
        <a:p>
          <a:r>
            <a:rPr lang="zh-CN" altLang="en-US" dirty="0" smtClean="0">
              <a:latin typeface="Times New Roman" pitchFamily="18" charset="0"/>
              <a:ea typeface="楷体_GB2312" pitchFamily="49" charset="-122"/>
            </a:rPr>
            <a:t>在该阶段，</a:t>
          </a:r>
          <a:r>
            <a:rPr lang="en-US" altLang="zh-CN" dirty="0" smtClean="0">
              <a:latin typeface="Times New Roman" pitchFamily="18" charset="0"/>
              <a:ea typeface="楷体_GB2312" pitchFamily="49" charset="-122"/>
            </a:rPr>
            <a:t>GCC</a:t>
          </a:r>
          <a:r>
            <a:rPr lang="zh-CN" altLang="en-US" dirty="0" smtClean="0">
              <a:latin typeface="Times New Roman" pitchFamily="18" charset="0"/>
              <a:ea typeface="楷体_GB2312" pitchFamily="49" charset="-122"/>
            </a:rPr>
            <a:t>首先要检查代码的规范性、是否有语法错误等，在检查无误后，</a:t>
          </a:r>
          <a:r>
            <a:rPr lang="en-US" altLang="zh-CN" dirty="0" smtClean="0">
              <a:latin typeface="Times New Roman" pitchFamily="18" charset="0"/>
              <a:ea typeface="楷体_GB2312" pitchFamily="49" charset="-122"/>
            </a:rPr>
            <a:t>GCC</a:t>
          </a:r>
          <a:r>
            <a:rPr lang="zh-CN" altLang="en-US" dirty="0" smtClean="0">
              <a:latin typeface="Times New Roman" pitchFamily="18" charset="0"/>
              <a:ea typeface="楷体_GB2312" pitchFamily="49" charset="-122"/>
            </a:rPr>
            <a:t>把代码翻译为汇编语言。</a:t>
          </a:r>
          <a:endParaRPr lang="zh-CN" altLang="en-US" dirty="0"/>
        </a:p>
      </dgm:t>
    </dgm:pt>
    <dgm:pt modelId="{670D5FC5-E851-48C3-8A08-55B50E23F582}" type="parTrans" cxnId="{4C764275-8A92-4BBF-810A-6DAEC9064836}">
      <dgm:prSet/>
      <dgm:spPr/>
      <dgm:t>
        <a:bodyPr/>
        <a:lstStyle/>
        <a:p>
          <a:endParaRPr lang="zh-CN" altLang="en-US"/>
        </a:p>
      </dgm:t>
    </dgm:pt>
    <dgm:pt modelId="{D5C7A0F6-5E9B-49BC-9FD8-BEF08E3774D5}" type="sibTrans" cxnId="{4C764275-8A92-4BBF-810A-6DAEC9064836}">
      <dgm:prSet/>
      <dgm:spPr/>
      <dgm:t>
        <a:bodyPr/>
        <a:lstStyle/>
        <a:p>
          <a:endParaRPr lang="zh-CN" altLang="en-US"/>
        </a:p>
      </dgm:t>
    </dgm:pt>
    <dgm:pt modelId="{1BF67683-320C-4D66-8B8E-223A3B4D77C6}">
      <dgm:prSet phldrT="[文本]"/>
      <dgm:spPr/>
      <dgm:t>
        <a:bodyPr/>
        <a:lstStyle/>
        <a:p>
          <a:r>
            <a:rPr lang="zh-CN" altLang="en-US" dirty="0" smtClean="0"/>
            <a:t>汇编</a:t>
          </a:r>
          <a:endParaRPr lang="zh-CN" altLang="en-US" dirty="0"/>
        </a:p>
      </dgm:t>
    </dgm:pt>
    <dgm:pt modelId="{CE76EBA3-57C1-41D6-B221-DEBC438C1927}" type="parTrans" cxnId="{259D18DD-00AF-4A25-B05B-DBCD76F9F5EF}">
      <dgm:prSet/>
      <dgm:spPr/>
      <dgm:t>
        <a:bodyPr/>
        <a:lstStyle/>
        <a:p>
          <a:endParaRPr lang="zh-CN" altLang="en-US"/>
        </a:p>
      </dgm:t>
    </dgm:pt>
    <dgm:pt modelId="{37D0C61E-C54D-46E7-936D-8D1AB7A1BE9D}" type="sibTrans" cxnId="{259D18DD-00AF-4A25-B05B-DBCD76F9F5EF}">
      <dgm:prSet/>
      <dgm:spPr/>
      <dgm:t>
        <a:bodyPr/>
        <a:lstStyle/>
        <a:p>
          <a:endParaRPr lang="zh-CN" altLang="en-US"/>
        </a:p>
      </dgm:t>
    </dgm:pt>
    <dgm:pt modelId="{2A085EFB-1A09-478A-8224-E1D2ABDD3555}">
      <dgm:prSet phldrT="[文本]"/>
      <dgm:spPr/>
      <dgm:t>
        <a:bodyPr/>
        <a:lstStyle/>
        <a:p>
          <a:r>
            <a:rPr lang="zh-CN" altLang="en-US" dirty="0" smtClean="0">
              <a:latin typeface="Times New Roman" pitchFamily="18" charset="0"/>
              <a:ea typeface="楷体_GB2312" pitchFamily="49" charset="-122"/>
            </a:rPr>
            <a:t>在该阶段，编译器把编译生成的汇编代码转成二进制目标代码</a:t>
          </a:r>
          <a:endParaRPr lang="zh-CN" altLang="en-US" dirty="0"/>
        </a:p>
      </dgm:t>
    </dgm:pt>
    <dgm:pt modelId="{B786D73C-1768-41FD-8D94-03B418CEDF00}" type="parTrans" cxnId="{F0CBB21E-9EC7-4923-A151-1176C301715B}">
      <dgm:prSet/>
      <dgm:spPr/>
      <dgm:t>
        <a:bodyPr/>
        <a:lstStyle/>
        <a:p>
          <a:endParaRPr lang="zh-CN" altLang="en-US"/>
        </a:p>
      </dgm:t>
    </dgm:pt>
    <dgm:pt modelId="{658627C2-6DCF-4D9E-9EB8-3971A753541F}" type="sibTrans" cxnId="{F0CBB21E-9EC7-4923-A151-1176C301715B}">
      <dgm:prSet/>
      <dgm:spPr/>
      <dgm:t>
        <a:bodyPr/>
        <a:lstStyle/>
        <a:p>
          <a:endParaRPr lang="zh-CN" altLang="en-US"/>
        </a:p>
      </dgm:t>
    </dgm:pt>
    <dgm:pt modelId="{E7EB8AC9-827C-4458-A9F9-9E12056B0C21}">
      <dgm:prSet phldrT="[文本]"/>
      <dgm:spPr/>
      <dgm:t>
        <a:bodyPr/>
        <a:lstStyle/>
        <a:p>
          <a:r>
            <a:rPr lang="zh-CN" altLang="en-US" dirty="0" smtClean="0"/>
            <a:t>链接</a:t>
          </a:r>
          <a:endParaRPr lang="zh-CN" altLang="en-US" dirty="0"/>
        </a:p>
      </dgm:t>
    </dgm:pt>
    <dgm:pt modelId="{11BC2A53-4EDB-49EA-BEAC-FC188A8D8C5B}" type="parTrans" cxnId="{CE851640-9EA9-48B9-A980-17D077AAC085}">
      <dgm:prSet/>
      <dgm:spPr/>
      <dgm:t>
        <a:bodyPr/>
        <a:lstStyle/>
        <a:p>
          <a:endParaRPr lang="zh-CN" altLang="en-US"/>
        </a:p>
      </dgm:t>
    </dgm:pt>
    <dgm:pt modelId="{380A36FF-E64D-4FC0-AB8E-1393DF46C740}" type="sibTrans" cxnId="{CE851640-9EA9-48B9-A980-17D077AAC085}">
      <dgm:prSet/>
      <dgm:spPr/>
      <dgm:t>
        <a:bodyPr/>
        <a:lstStyle/>
        <a:p>
          <a:endParaRPr lang="zh-CN" altLang="en-US"/>
        </a:p>
      </dgm:t>
    </dgm:pt>
    <dgm:pt modelId="{14CFB330-2553-458D-AA1E-719651F4B40F}">
      <dgm:prSet phldrT="[文本]"/>
      <dgm:spPr/>
      <dgm:t>
        <a:bodyPr/>
        <a:lstStyle/>
        <a:p>
          <a:r>
            <a:rPr lang="zh-CN" altLang="en-US" dirty="0" smtClean="0">
              <a:latin typeface="Times New Roman" pitchFamily="18" charset="0"/>
              <a:ea typeface="楷体_GB2312" pitchFamily="49" charset="-122"/>
            </a:rPr>
            <a:t>在该阶段，编译器把汇编阶段生成的二进制代码、程序中用到的库文件链接起来，生成可执行文件。</a:t>
          </a:r>
          <a:endParaRPr lang="zh-CN" altLang="en-US" dirty="0"/>
        </a:p>
      </dgm:t>
    </dgm:pt>
    <dgm:pt modelId="{E5133E80-47A6-4C5B-BB36-5D062A45A1AA}" type="parTrans" cxnId="{64D80810-E406-413B-B73A-6786E745ACB6}">
      <dgm:prSet/>
      <dgm:spPr/>
      <dgm:t>
        <a:bodyPr/>
        <a:lstStyle/>
        <a:p>
          <a:endParaRPr lang="zh-CN" altLang="en-US"/>
        </a:p>
      </dgm:t>
    </dgm:pt>
    <dgm:pt modelId="{5E57FA9D-53B5-469C-82AC-5F4FDC78B1A0}" type="sibTrans" cxnId="{64D80810-E406-413B-B73A-6786E745ACB6}">
      <dgm:prSet/>
      <dgm:spPr/>
      <dgm:t>
        <a:bodyPr/>
        <a:lstStyle/>
        <a:p>
          <a:endParaRPr lang="zh-CN" altLang="en-US"/>
        </a:p>
      </dgm:t>
    </dgm:pt>
    <dgm:pt modelId="{676A2420-740F-4046-87B9-D977F34EFE6B}" type="pres">
      <dgm:prSet presAssocID="{DB695CD6-60F5-4162-8D09-6BD1C3F283BC}" presName="linearFlow" presStyleCnt="0">
        <dgm:presLayoutVars>
          <dgm:dir/>
          <dgm:animLvl val="lvl"/>
          <dgm:resizeHandles val="exact"/>
        </dgm:presLayoutVars>
      </dgm:prSet>
      <dgm:spPr/>
      <dgm:t>
        <a:bodyPr/>
        <a:lstStyle/>
        <a:p>
          <a:endParaRPr lang="zh-CN" altLang="en-US"/>
        </a:p>
      </dgm:t>
    </dgm:pt>
    <dgm:pt modelId="{045E76EE-42E0-4FFB-A8DC-ACEA2D13607C}" type="pres">
      <dgm:prSet presAssocID="{024BCFAF-5E00-4CA6-8EED-AF227A69668A}" presName="composite" presStyleCnt="0"/>
      <dgm:spPr/>
    </dgm:pt>
    <dgm:pt modelId="{3FC98C7D-8549-49CE-B03E-912692DB564B}" type="pres">
      <dgm:prSet presAssocID="{024BCFAF-5E00-4CA6-8EED-AF227A69668A}" presName="parentText" presStyleLbl="alignNode1" presStyleIdx="0" presStyleCnt="4">
        <dgm:presLayoutVars>
          <dgm:chMax val="1"/>
          <dgm:bulletEnabled val="1"/>
        </dgm:presLayoutVars>
      </dgm:prSet>
      <dgm:spPr/>
      <dgm:t>
        <a:bodyPr/>
        <a:lstStyle/>
        <a:p>
          <a:endParaRPr lang="zh-CN" altLang="en-US"/>
        </a:p>
      </dgm:t>
    </dgm:pt>
    <dgm:pt modelId="{C8437785-40C2-4BA8-8B75-9376C2E85D9E}" type="pres">
      <dgm:prSet presAssocID="{024BCFAF-5E00-4CA6-8EED-AF227A69668A}" presName="descendantText" presStyleLbl="alignAcc1" presStyleIdx="0" presStyleCnt="4">
        <dgm:presLayoutVars>
          <dgm:bulletEnabled val="1"/>
        </dgm:presLayoutVars>
      </dgm:prSet>
      <dgm:spPr/>
      <dgm:t>
        <a:bodyPr/>
        <a:lstStyle/>
        <a:p>
          <a:endParaRPr lang="zh-CN" altLang="en-US"/>
        </a:p>
      </dgm:t>
    </dgm:pt>
    <dgm:pt modelId="{2633880D-6C83-45A1-BC5F-B27AC4E71BD0}" type="pres">
      <dgm:prSet presAssocID="{EEE462D2-259D-420D-813D-E2BCDCE5DA78}" presName="sp" presStyleCnt="0"/>
      <dgm:spPr/>
    </dgm:pt>
    <dgm:pt modelId="{00757989-5420-4F0D-BC49-750575F8456D}" type="pres">
      <dgm:prSet presAssocID="{C6615874-7F07-4856-AE4E-BCEADEA8F187}" presName="composite" presStyleCnt="0"/>
      <dgm:spPr/>
    </dgm:pt>
    <dgm:pt modelId="{63256926-FDFD-496B-9CB7-79ED27175FB3}" type="pres">
      <dgm:prSet presAssocID="{C6615874-7F07-4856-AE4E-BCEADEA8F187}" presName="parentText" presStyleLbl="alignNode1" presStyleIdx="1" presStyleCnt="4">
        <dgm:presLayoutVars>
          <dgm:chMax val="1"/>
          <dgm:bulletEnabled val="1"/>
        </dgm:presLayoutVars>
      </dgm:prSet>
      <dgm:spPr/>
      <dgm:t>
        <a:bodyPr/>
        <a:lstStyle/>
        <a:p>
          <a:endParaRPr lang="zh-CN" altLang="en-US"/>
        </a:p>
      </dgm:t>
    </dgm:pt>
    <dgm:pt modelId="{84A767A1-A5C2-4EC6-BC70-5816DDDD1CAA}" type="pres">
      <dgm:prSet presAssocID="{C6615874-7F07-4856-AE4E-BCEADEA8F187}" presName="descendantText" presStyleLbl="alignAcc1" presStyleIdx="1" presStyleCnt="4">
        <dgm:presLayoutVars>
          <dgm:bulletEnabled val="1"/>
        </dgm:presLayoutVars>
      </dgm:prSet>
      <dgm:spPr/>
      <dgm:t>
        <a:bodyPr/>
        <a:lstStyle/>
        <a:p>
          <a:endParaRPr lang="zh-CN" altLang="en-US"/>
        </a:p>
      </dgm:t>
    </dgm:pt>
    <dgm:pt modelId="{1BBDE02F-6FEA-41DC-9313-0877A80B5C9B}" type="pres">
      <dgm:prSet presAssocID="{6B543B6E-63AF-4258-8020-1F5B2A5C6B3C}" presName="sp" presStyleCnt="0"/>
      <dgm:spPr/>
    </dgm:pt>
    <dgm:pt modelId="{93E76CFE-88A2-44E0-9B46-4EF048AEC5E7}" type="pres">
      <dgm:prSet presAssocID="{1BF67683-320C-4D66-8B8E-223A3B4D77C6}" presName="composite" presStyleCnt="0"/>
      <dgm:spPr/>
    </dgm:pt>
    <dgm:pt modelId="{171F632B-F634-4275-B351-B18EB7884F8E}" type="pres">
      <dgm:prSet presAssocID="{1BF67683-320C-4D66-8B8E-223A3B4D77C6}" presName="parentText" presStyleLbl="alignNode1" presStyleIdx="2" presStyleCnt="4">
        <dgm:presLayoutVars>
          <dgm:chMax val="1"/>
          <dgm:bulletEnabled val="1"/>
        </dgm:presLayoutVars>
      </dgm:prSet>
      <dgm:spPr/>
      <dgm:t>
        <a:bodyPr/>
        <a:lstStyle/>
        <a:p>
          <a:endParaRPr lang="zh-CN" altLang="en-US"/>
        </a:p>
      </dgm:t>
    </dgm:pt>
    <dgm:pt modelId="{6B08B44E-757A-4445-AE9F-0E3648A71E23}" type="pres">
      <dgm:prSet presAssocID="{1BF67683-320C-4D66-8B8E-223A3B4D77C6}" presName="descendantText" presStyleLbl="alignAcc1" presStyleIdx="2" presStyleCnt="4">
        <dgm:presLayoutVars>
          <dgm:bulletEnabled val="1"/>
        </dgm:presLayoutVars>
      </dgm:prSet>
      <dgm:spPr/>
      <dgm:t>
        <a:bodyPr/>
        <a:lstStyle/>
        <a:p>
          <a:endParaRPr lang="zh-CN" altLang="en-US"/>
        </a:p>
      </dgm:t>
    </dgm:pt>
    <dgm:pt modelId="{02362FFE-00C4-4AC7-9E2A-A2492CD7240C}" type="pres">
      <dgm:prSet presAssocID="{37D0C61E-C54D-46E7-936D-8D1AB7A1BE9D}" presName="sp" presStyleCnt="0"/>
      <dgm:spPr/>
    </dgm:pt>
    <dgm:pt modelId="{734CF439-71C6-4F3B-8B39-AEA4C5077A77}" type="pres">
      <dgm:prSet presAssocID="{E7EB8AC9-827C-4458-A9F9-9E12056B0C21}" presName="composite" presStyleCnt="0"/>
      <dgm:spPr/>
    </dgm:pt>
    <dgm:pt modelId="{EB2E5A07-ACE4-4775-A039-55B319C42FE5}" type="pres">
      <dgm:prSet presAssocID="{E7EB8AC9-827C-4458-A9F9-9E12056B0C21}" presName="parentText" presStyleLbl="alignNode1" presStyleIdx="3" presStyleCnt="4">
        <dgm:presLayoutVars>
          <dgm:chMax val="1"/>
          <dgm:bulletEnabled val="1"/>
        </dgm:presLayoutVars>
      </dgm:prSet>
      <dgm:spPr/>
      <dgm:t>
        <a:bodyPr/>
        <a:lstStyle/>
        <a:p>
          <a:endParaRPr lang="zh-CN" altLang="en-US"/>
        </a:p>
      </dgm:t>
    </dgm:pt>
    <dgm:pt modelId="{1DC58F15-8F56-4C84-A031-C81A8EE211B1}" type="pres">
      <dgm:prSet presAssocID="{E7EB8AC9-827C-4458-A9F9-9E12056B0C21}" presName="descendantText" presStyleLbl="alignAcc1" presStyleIdx="3" presStyleCnt="4">
        <dgm:presLayoutVars>
          <dgm:bulletEnabled val="1"/>
        </dgm:presLayoutVars>
      </dgm:prSet>
      <dgm:spPr/>
      <dgm:t>
        <a:bodyPr/>
        <a:lstStyle/>
        <a:p>
          <a:endParaRPr lang="zh-CN" altLang="en-US"/>
        </a:p>
      </dgm:t>
    </dgm:pt>
  </dgm:ptLst>
  <dgm:cxnLst>
    <dgm:cxn modelId="{5DAF61EF-9E2E-4BE7-B9B3-13FE18EAD731}" type="presOf" srcId="{DD1C1F29-7BF6-4C1C-9599-424A9CDF60BA}" destId="{84A767A1-A5C2-4EC6-BC70-5816DDDD1CAA}" srcOrd="0" destOrd="0" presId="urn:microsoft.com/office/officeart/2005/8/layout/chevron2"/>
    <dgm:cxn modelId="{7F8983B3-E22E-4757-86CA-BE5A207613E2}" type="presOf" srcId="{DB695CD6-60F5-4162-8D09-6BD1C3F283BC}" destId="{676A2420-740F-4046-87B9-D977F34EFE6B}" srcOrd="0" destOrd="0" presId="urn:microsoft.com/office/officeart/2005/8/layout/chevron2"/>
    <dgm:cxn modelId="{17F24532-FF1A-4E49-A985-8BBD5AE11DAD}" type="presOf" srcId="{14CFB330-2553-458D-AA1E-719651F4B40F}" destId="{1DC58F15-8F56-4C84-A031-C81A8EE211B1}" srcOrd="0" destOrd="0" presId="urn:microsoft.com/office/officeart/2005/8/layout/chevron2"/>
    <dgm:cxn modelId="{DF6D6FA4-8F02-462E-8E28-9310AE228625}" type="presOf" srcId="{C6615874-7F07-4856-AE4E-BCEADEA8F187}" destId="{63256926-FDFD-496B-9CB7-79ED27175FB3}" srcOrd="0" destOrd="0" presId="urn:microsoft.com/office/officeart/2005/8/layout/chevron2"/>
    <dgm:cxn modelId="{3F875060-7F3C-413B-8C01-79175D8A6E8F}" type="presOf" srcId="{024BCFAF-5E00-4CA6-8EED-AF227A69668A}" destId="{3FC98C7D-8549-49CE-B03E-912692DB564B}" srcOrd="0" destOrd="0" presId="urn:microsoft.com/office/officeart/2005/8/layout/chevron2"/>
    <dgm:cxn modelId="{3300F664-86E3-4404-80B5-BFEE6C755B66}" srcId="{024BCFAF-5E00-4CA6-8EED-AF227A69668A}" destId="{E0816FF1-E757-434D-9591-52C97D93C120}" srcOrd="0" destOrd="0" parTransId="{0D89209D-C0E3-4C7E-ADC7-6C46A5AFFAC3}" sibTransId="{B4758682-A032-4B8F-960D-EA9E011B8C7B}"/>
    <dgm:cxn modelId="{56EDDE49-0710-4D22-A9E6-EF0FD53C8590}" srcId="{DB695CD6-60F5-4162-8D09-6BD1C3F283BC}" destId="{024BCFAF-5E00-4CA6-8EED-AF227A69668A}" srcOrd="0" destOrd="0" parTransId="{CEF9BEB6-1EF3-4EA3-8557-26A19BEA1C8B}" sibTransId="{EEE462D2-259D-420D-813D-E2BCDCE5DA78}"/>
    <dgm:cxn modelId="{64D80810-E406-413B-B73A-6786E745ACB6}" srcId="{E7EB8AC9-827C-4458-A9F9-9E12056B0C21}" destId="{14CFB330-2553-458D-AA1E-719651F4B40F}" srcOrd="0" destOrd="0" parTransId="{E5133E80-47A6-4C5B-BB36-5D062A45A1AA}" sibTransId="{5E57FA9D-53B5-469C-82AC-5F4FDC78B1A0}"/>
    <dgm:cxn modelId="{4C764275-8A92-4BBF-810A-6DAEC9064836}" srcId="{C6615874-7F07-4856-AE4E-BCEADEA8F187}" destId="{DD1C1F29-7BF6-4C1C-9599-424A9CDF60BA}" srcOrd="0" destOrd="0" parTransId="{670D5FC5-E851-48C3-8A08-55B50E23F582}" sibTransId="{D5C7A0F6-5E9B-49BC-9FD8-BEF08E3774D5}"/>
    <dgm:cxn modelId="{CE851640-9EA9-48B9-A980-17D077AAC085}" srcId="{DB695CD6-60F5-4162-8D09-6BD1C3F283BC}" destId="{E7EB8AC9-827C-4458-A9F9-9E12056B0C21}" srcOrd="3" destOrd="0" parTransId="{11BC2A53-4EDB-49EA-BEAC-FC188A8D8C5B}" sibTransId="{380A36FF-E64D-4FC0-AB8E-1393DF46C740}"/>
    <dgm:cxn modelId="{34544C53-963D-4D2B-8D35-E30CB6897360}" type="presOf" srcId="{2A085EFB-1A09-478A-8224-E1D2ABDD3555}" destId="{6B08B44E-757A-4445-AE9F-0E3648A71E23}" srcOrd="0" destOrd="0" presId="urn:microsoft.com/office/officeart/2005/8/layout/chevron2"/>
    <dgm:cxn modelId="{9426ED44-7B4D-4DCD-9343-1A26B1E45356}" type="presOf" srcId="{1BF67683-320C-4D66-8B8E-223A3B4D77C6}" destId="{171F632B-F634-4275-B351-B18EB7884F8E}" srcOrd="0" destOrd="0" presId="urn:microsoft.com/office/officeart/2005/8/layout/chevron2"/>
    <dgm:cxn modelId="{F0CBB21E-9EC7-4923-A151-1176C301715B}" srcId="{1BF67683-320C-4D66-8B8E-223A3B4D77C6}" destId="{2A085EFB-1A09-478A-8224-E1D2ABDD3555}" srcOrd="0" destOrd="0" parTransId="{B786D73C-1768-41FD-8D94-03B418CEDF00}" sibTransId="{658627C2-6DCF-4D9E-9EB8-3971A753541F}"/>
    <dgm:cxn modelId="{259D18DD-00AF-4A25-B05B-DBCD76F9F5EF}" srcId="{DB695CD6-60F5-4162-8D09-6BD1C3F283BC}" destId="{1BF67683-320C-4D66-8B8E-223A3B4D77C6}" srcOrd="2" destOrd="0" parTransId="{CE76EBA3-57C1-41D6-B221-DEBC438C1927}" sibTransId="{37D0C61E-C54D-46E7-936D-8D1AB7A1BE9D}"/>
    <dgm:cxn modelId="{23B94E9E-9589-4558-9DA0-A18BF4BFE6C1}" type="presOf" srcId="{E0816FF1-E757-434D-9591-52C97D93C120}" destId="{C8437785-40C2-4BA8-8B75-9376C2E85D9E}" srcOrd="0" destOrd="0" presId="urn:microsoft.com/office/officeart/2005/8/layout/chevron2"/>
    <dgm:cxn modelId="{B32DDD5D-8A84-4BEC-9613-08732B388AB8}" srcId="{DB695CD6-60F5-4162-8D09-6BD1C3F283BC}" destId="{C6615874-7F07-4856-AE4E-BCEADEA8F187}" srcOrd="1" destOrd="0" parTransId="{F6392DB6-526B-4E81-8C85-889A7CE05753}" sibTransId="{6B543B6E-63AF-4258-8020-1F5B2A5C6B3C}"/>
    <dgm:cxn modelId="{5E3E001B-95C1-40ED-8E66-84010D551FC4}" type="presOf" srcId="{E7EB8AC9-827C-4458-A9F9-9E12056B0C21}" destId="{EB2E5A07-ACE4-4775-A039-55B319C42FE5}" srcOrd="0" destOrd="0" presId="urn:microsoft.com/office/officeart/2005/8/layout/chevron2"/>
    <dgm:cxn modelId="{EE8ED715-7C9F-4E3C-99C4-6A55EC9BBC30}" type="presParOf" srcId="{676A2420-740F-4046-87B9-D977F34EFE6B}" destId="{045E76EE-42E0-4FFB-A8DC-ACEA2D13607C}" srcOrd="0" destOrd="0" presId="urn:microsoft.com/office/officeart/2005/8/layout/chevron2"/>
    <dgm:cxn modelId="{36F84024-27C9-4731-A003-69FB7E055076}" type="presParOf" srcId="{045E76EE-42E0-4FFB-A8DC-ACEA2D13607C}" destId="{3FC98C7D-8549-49CE-B03E-912692DB564B}" srcOrd="0" destOrd="0" presId="urn:microsoft.com/office/officeart/2005/8/layout/chevron2"/>
    <dgm:cxn modelId="{610600A3-55CA-4EA3-AB85-6BF34C52DDC5}" type="presParOf" srcId="{045E76EE-42E0-4FFB-A8DC-ACEA2D13607C}" destId="{C8437785-40C2-4BA8-8B75-9376C2E85D9E}" srcOrd="1" destOrd="0" presId="urn:microsoft.com/office/officeart/2005/8/layout/chevron2"/>
    <dgm:cxn modelId="{2579F43C-17E2-4827-A5B5-45D713382929}" type="presParOf" srcId="{676A2420-740F-4046-87B9-D977F34EFE6B}" destId="{2633880D-6C83-45A1-BC5F-B27AC4E71BD0}" srcOrd="1" destOrd="0" presId="urn:microsoft.com/office/officeart/2005/8/layout/chevron2"/>
    <dgm:cxn modelId="{3ED10A5F-EE7F-4D91-A249-94E267F89822}" type="presParOf" srcId="{676A2420-740F-4046-87B9-D977F34EFE6B}" destId="{00757989-5420-4F0D-BC49-750575F8456D}" srcOrd="2" destOrd="0" presId="urn:microsoft.com/office/officeart/2005/8/layout/chevron2"/>
    <dgm:cxn modelId="{9E6FDBBA-ADFE-41DD-8593-8BC0448EF956}" type="presParOf" srcId="{00757989-5420-4F0D-BC49-750575F8456D}" destId="{63256926-FDFD-496B-9CB7-79ED27175FB3}" srcOrd="0" destOrd="0" presId="urn:microsoft.com/office/officeart/2005/8/layout/chevron2"/>
    <dgm:cxn modelId="{3D88E178-E693-4164-BDE0-B777976F3CF1}" type="presParOf" srcId="{00757989-5420-4F0D-BC49-750575F8456D}" destId="{84A767A1-A5C2-4EC6-BC70-5816DDDD1CAA}" srcOrd="1" destOrd="0" presId="urn:microsoft.com/office/officeart/2005/8/layout/chevron2"/>
    <dgm:cxn modelId="{E54982BF-7689-4C4D-9436-D48BF0126C3D}" type="presParOf" srcId="{676A2420-740F-4046-87B9-D977F34EFE6B}" destId="{1BBDE02F-6FEA-41DC-9313-0877A80B5C9B}" srcOrd="3" destOrd="0" presId="urn:microsoft.com/office/officeart/2005/8/layout/chevron2"/>
    <dgm:cxn modelId="{6038EC4B-0FAB-42E9-AD2A-7636586CD05F}" type="presParOf" srcId="{676A2420-740F-4046-87B9-D977F34EFE6B}" destId="{93E76CFE-88A2-44E0-9B46-4EF048AEC5E7}" srcOrd="4" destOrd="0" presId="urn:microsoft.com/office/officeart/2005/8/layout/chevron2"/>
    <dgm:cxn modelId="{0ACE62A2-4D69-4CF3-9CC2-540678A2FB82}" type="presParOf" srcId="{93E76CFE-88A2-44E0-9B46-4EF048AEC5E7}" destId="{171F632B-F634-4275-B351-B18EB7884F8E}" srcOrd="0" destOrd="0" presId="urn:microsoft.com/office/officeart/2005/8/layout/chevron2"/>
    <dgm:cxn modelId="{1637E480-A12F-4DB0-9223-A9C9F546BBAA}" type="presParOf" srcId="{93E76CFE-88A2-44E0-9B46-4EF048AEC5E7}" destId="{6B08B44E-757A-4445-AE9F-0E3648A71E23}" srcOrd="1" destOrd="0" presId="urn:microsoft.com/office/officeart/2005/8/layout/chevron2"/>
    <dgm:cxn modelId="{FDED438C-5A39-4F5A-A8E6-FCB77B8FC3C0}" type="presParOf" srcId="{676A2420-740F-4046-87B9-D977F34EFE6B}" destId="{02362FFE-00C4-4AC7-9E2A-A2492CD7240C}" srcOrd="5" destOrd="0" presId="urn:microsoft.com/office/officeart/2005/8/layout/chevron2"/>
    <dgm:cxn modelId="{B8C5B473-7ACB-4AFF-BA68-CCC339344E22}" type="presParOf" srcId="{676A2420-740F-4046-87B9-D977F34EFE6B}" destId="{734CF439-71C6-4F3B-8B39-AEA4C5077A77}" srcOrd="6" destOrd="0" presId="urn:microsoft.com/office/officeart/2005/8/layout/chevron2"/>
    <dgm:cxn modelId="{0DC773A5-2C2E-4E5B-84B9-58EAA7C630AB}" type="presParOf" srcId="{734CF439-71C6-4F3B-8B39-AEA4C5077A77}" destId="{EB2E5A07-ACE4-4775-A039-55B319C42FE5}" srcOrd="0" destOrd="0" presId="urn:microsoft.com/office/officeart/2005/8/layout/chevron2"/>
    <dgm:cxn modelId="{817B36EF-5CA0-4ECF-8FE6-41D5702733BE}" type="presParOf" srcId="{734CF439-71C6-4F3B-8B39-AEA4C5077A77}" destId="{1DC58F15-8F56-4C84-A031-C81A8EE211B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98C7D-8549-49CE-B03E-912692DB564B}">
      <dsp:nvSpPr>
        <dsp:cNvPr id="0" name=""/>
        <dsp:cNvSpPr/>
      </dsp:nvSpPr>
      <dsp:spPr>
        <a:xfrm rot="5400000">
          <a:off x="-219503" y="223996"/>
          <a:ext cx="1463356" cy="102434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smtClean="0"/>
            <a:t>预处理</a:t>
          </a:r>
          <a:endParaRPr lang="zh-CN" altLang="en-US" sz="2600" kern="1200" dirty="0"/>
        </a:p>
      </dsp:txBody>
      <dsp:txXfrm rot="-5400000">
        <a:off x="1" y="516668"/>
        <a:ext cx="1024349" cy="439007"/>
      </dsp:txXfrm>
    </dsp:sp>
    <dsp:sp modelId="{C8437785-40C2-4BA8-8B75-9376C2E85D9E}">
      <dsp:nvSpPr>
        <dsp:cNvPr id="0" name=""/>
        <dsp:cNvSpPr/>
      </dsp:nvSpPr>
      <dsp:spPr>
        <a:xfrm rot="5400000">
          <a:off x="4358582" y="-3329740"/>
          <a:ext cx="951181" cy="761964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latin typeface="Times New Roman" pitchFamily="18" charset="0"/>
              <a:ea typeface="楷体_GB2312" pitchFamily="49" charset="-122"/>
            </a:rPr>
            <a:t>在该阶段，编译器分析处理源代码文件中的各种宏指令，如＃</a:t>
          </a:r>
          <a:r>
            <a:rPr lang="en-US" altLang="zh-CN" sz="2300" kern="1200" dirty="0" smtClean="0">
              <a:latin typeface="Times New Roman" pitchFamily="18" charset="0"/>
              <a:ea typeface="楷体_GB2312" pitchFamily="49" charset="-122"/>
            </a:rPr>
            <a:t>include</a:t>
          </a:r>
          <a:r>
            <a:rPr lang="zh-CN" altLang="en-US" sz="2300" kern="1200" dirty="0" smtClean="0">
              <a:latin typeface="Times New Roman" pitchFamily="18" charset="0"/>
              <a:ea typeface="楷体_GB2312" pitchFamily="49" charset="-122"/>
            </a:rPr>
            <a:t>，＃</a:t>
          </a:r>
          <a:r>
            <a:rPr lang="en-US" altLang="zh-CN" sz="2300" kern="1200" dirty="0" smtClean="0">
              <a:latin typeface="Times New Roman" pitchFamily="18" charset="0"/>
              <a:ea typeface="楷体_GB2312" pitchFamily="49" charset="-122"/>
            </a:rPr>
            <a:t>if</a:t>
          </a:r>
          <a:r>
            <a:rPr lang="zh-CN" altLang="en-US" sz="2300" kern="1200" dirty="0" smtClean="0">
              <a:latin typeface="Times New Roman" pitchFamily="18" charset="0"/>
              <a:ea typeface="楷体_GB2312" pitchFamily="49" charset="-122"/>
            </a:rPr>
            <a:t>等。</a:t>
          </a:r>
          <a:endParaRPr lang="zh-CN" altLang="en-US" sz="2300" kern="1200" dirty="0"/>
        </a:p>
      </dsp:txBody>
      <dsp:txXfrm rot="-5400000">
        <a:off x="1024349" y="50926"/>
        <a:ext cx="7573215" cy="858315"/>
      </dsp:txXfrm>
    </dsp:sp>
    <dsp:sp modelId="{63256926-FDFD-496B-9CB7-79ED27175FB3}">
      <dsp:nvSpPr>
        <dsp:cNvPr id="0" name=""/>
        <dsp:cNvSpPr/>
      </dsp:nvSpPr>
      <dsp:spPr>
        <a:xfrm rot="5400000">
          <a:off x="-219503" y="1542970"/>
          <a:ext cx="1463356" cy="102434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smtClean="0"/>
            <a:t>编译</a:t>
          </a:r>
          <a:endParaRPr lang="zh-CN" altLang="en-US" sz="2600" kern="1200" dirty="0"/>
        </a:p>
      </dsp:txBody>
      <dsp:txXfrm rot="-5400000">
        <a:off x="1" y="1835642"/>
        <a:ext cx="1024349" cy="439007"/>
      </dsp:txXfrm>
    </dsp:sp>
    <dsp:sp modelId="{84A767A1-A5C2-4EC6-BC70-5816DDDD1CAA}">
      <dsp:nvSpPr>
        <dsp:cNvPr id="0" name=""/>
        <dsp:cNvSpPr/>
      </dsp:nvSpPr>
      <dsp:spPr>
        <a:xfrm rot="5400000">
          <a:off x="4358582" y="-2010766"/>
          <a:ext cx="951181" cy="761964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latin typeface="Times New Roman" pitchFamily="18" charset="0"/>
              <a:ea typeface="楷体_GB2312" pitchFamily="49" charset="-122"/>
            </a:rPr>
            <a:t>在该阶段，</a:t>
          </a:r>
          <a:r>
            <a:rPr lang="en-US" altLang="zh-CN" sz="2300" kern="1200" dirty="0" smtClean="0">
              <a:latin typeface="Times New Roman" pitchFamily="18" charset="0"/>
              <a:ea typeface="楷体_GB2312" pitchFamily="49" charset="-122"/>
            </a:rPr>
            <a:t>GCC</a:t>
          </a:r>
          <a:r>
            <a:rPr lang="zh-CN" altLang="en-US" sz="2300" kern="1200" dirty="0" smtClean="0">
              <a:latin typeface="Times New Roman" pitchFamily="18" charset="0"/>
              <a:ea typeface="楷体_GB2312" pitchFamily="49" charset="-122"/>
            </a:rPr>
            <a:t>首先要检查代码的规范性、是否有语法错误等，在检查无误后，</a:t>
          </a:r>
          <a:r>
            <a:rPr lang="en-US" altLang="zh-CN" sz="2300" kern="1200" dirty="0" smtClean="0">
              <a:latin typeface="Times New Roman" pitchFamily="18" charset="0"/>
              <a:ea typeface="楷体_GB2312" pitchFamily="49" charset="-122"/>
            </a:rPr>
            <a:t>GCC</a:t>
          </a:r>
          <a:r>
            <a:rPr lang="zh-CN" altLang="en-US" sz="2300" kern="1200" dirty="0" smtClean="0">
              <a:latin typeface="Times New Roman" pitchFamily="18" charset="0"/>
              <a:ea typeface="楷体_GB2312" pitchFamily="49" charset="-122"/>
            </a:rPr>
            <a:t>把代码翻译为汇编语言。</a:t>
          </a:r>
          <a:endParaRPr lang="zh-CN" altLang="en-US" sz="2300" kern="1200" dirty="0"/>
        </a:p>
      </dsp:txBody>
      <dsp:txXfrm rot="-5400000">
        <a:off x="1024349" y="1369900"/>
        <a:ext cx="7573215" cy="858315"/>
      </dsp:txXfrm>
    </dsp:sp>
    <dsp:sp modelId="{171F632B-F634-4275-B351-B18EB7884F8E}">
      <dsp:nvSpPr>
        <dsp:cNvPr id="0" name=""/>
        <dsp:cNvSpPr/>
      </dsp:nvSpPr>
      <dsp:spPr>
        <a:xfrm rot="5400000">
          <a:off x="-219503" y="2861944"/>
          <a:ext cx="1463356" cy="102434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smtClean="0"/>
            <a:t>汇编</a:t>
          </a:r>
          <a:endParaRPr lang="zh-CN" altLang="en-US" sz="2600" kern="1200" dirty="0"/>
        </a:p>
      </dsp:txBody>
      <dsp:txXfrm rot="-5400000">
        <a:off x="1" y="3154616"/>
        <a:ext cx="1024349" cy="439007"/>
      </dsp:txXfrm>
    </dsp:sp>
    <dsp:sp modelId="{6B08B44E-757A-4445-AE9F-0E3648A71E23}">
      <dsp:nvSpPr>
        <dsp:cNvPr id="0" name=""/>
        <dsp:cNvSpPr/>
      </dsp:nvSpPr>
      <dsp:spPr>
        <a:xfrm rot="5400000">
          <a:off x="4358582" y="-691792"/>
          <a:ext cx="951181" cy="761964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latin typeface="Times New Roman" pitchFamily="18" charset="0"/>
              <a:ea typeface="楷体_GB2312" pitchFamily="49" charset="-122"/>
            </a:rPr>
            <a:t>在该阶段，编译器把编译生成的汇编代码转成二进制目标代码</a:t>
          </a:r>
          <a:endParaRPr lang="zh-CN" altLang="en-US" sz="2300" kern="1200" dirty="0"/>
        </a:p>
      </dsp:txBody>
      <dsp:txXfrm rot="-5400000">
        <a:off x="1024349" y="2688874"/>
        <a:ext cx="7573215" cy="858315"/>
      </dsp:txXfrm>
    </dsp:sp>
    <dsp:sp modelId="{EB2E5A07-ACE4-4775-A039-55B319C42FE5}">
      <dsp:nvSpPr>
        <dsp:cNvPr id="0" name=""/>
        <dsp:cNvSpPr/>
      </dsp:nvSpPr>
      <dsp:spPr>
        <a:xfrm rot="5400000">
          <a:off x="-219503" y="4180918"/>
          <a:ext cx="1463356" cy="102434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smtClean="0"/>
            <a:t>链接</a:t>
          </a:r>
          <a:endParaRPr lang="zh-CN" altLang="en-US" sz="2600" kern="1200" dirty="0"/>
        </a:p>
      </dsp:txBody>
      <dsp:txXfrm rot="-5400000">
        <a:off x="1" y="4473590"/>
        <a:ext cx="1024349" cy="439007"/>
      </dsp:txXfrm>
    </dsp:sp>
    <dsp:sp modelId="{1DC58F15-8F56-4C84-A031-C81A8EE211B1}">
      <dsp:nvSpPr>
        <dsp:cNvPr id="0" name=""/>
        <dsp:cNvSpPr/>
      </dsp:nvSpPr>
      <dsp:spPr>
        <a:xfrm rot="5400000">
          <a:off x="4358582" y="627181"/>
          <a:ext cx="951181" cy="761964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latin typeface="Times New Roman" pitchFamily="18" charset="0"/>
              <a:ea typeface="楷体_GB2312" pitchFamily="49" charset="-122"/>
            </a:rPr>
            <a:t>在该阶段，编译器把汇编阶段生成的二进制代码、程序中用到的库文件链接起来，生成可执行文件。</a:t>
          </a:r>
          <a:endParaRPr lang="zh-CN" altLang="en-US" sz="2300" kern="1200" dirty="0"/>
        </a:p>
      </dsp:txBody>
      <dsp:txXfrm rot="-5400000">
        <a:off x="1024349" y="4007848"/>
        <a:ext cx="7573215" cy="8583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0CA0680-4C68-400E-9D99-25CCDC418FFD}" type="datetime1">
              <a:rPr lang="zh-CN" altLang="en-US" smtClean="0">
                <a:latin typeface="Microsoft YaHei UI" panose="020B0503020204020204" pitchFamily="34" charset="-122"/>
                <a:ea typeface="Microsoft YaHei UI" panose="020B0503020204020204" pitchFamily="34" charset="-122"/>
              </a:rPr>
              <a:t>2018-09-28</a:t>
            </a:fld>
            <a:endParaRPr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DE4C80B-8910-445E-8D30-7A590951118B}" type="slidenum">
              <a:rPr lang="en-US" altLang="zh-CN">
                <a:latin typeface="Microsoft YaHei UI" panose="020B0503020204020204" pitchFamily="34" charset="-122"/>
                <a:ea typeface="Microsoft YaHei UI" panose="020B0503020204020204" pitchFamily="34" charset="-122"/>
              </a:rPr>
              <a:t>‹#›</a:t>
            </a:fld>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947690C-47BF-47A4-B05D-0432ABB87517}" type="datetime1">
              <a:rPr lang="zh-CN" altLang="en-US" smtClean="0"/>
              <a:pPr/>
              <a:t>2018-09-28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5D81F1E7-4EFD-4BFF-B438-FCD52FD36B17}" type="slidenum">
              <a:rPr lang="en-US" altLang="zh-CN" noProof="0" smtClean="0"/>
              <a:pPr/>
              <a:t>‹#›</a:t>
            </a:fld>
            <a:endParaRPr lang="zh-CN" altLang="en-US" noProof="0" dirty="0"/>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81F1E7-4EFD-4BFF-B438-FCD52FD36B17}" type="slidenum">
              <a:rPr lang="en-US" altLang="zh-CN" smtClean="0"/>
              <a:pPr/>
              <a:t>1</a:t>
            </a:fld>
            <a:endParaRPr lang="zh-CN" altLang="en-US" dirty="0"/>
          </a:p>
        </p:txBody>
      </p:sp>
    </p:spTree>
    <p:extLst>
      <p:ext uri="{BB962C8B-B14F-4D97-AF65-F5344CB8AC3E}">
        <p14:creationId xmlns:p14="http://schemas.microsoft.com/office/powerpoint/2010/main" val="144174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dirty="0"/>
              <a:t>按 3 到 5 个要点汇总你的研究。</a:t>
            </a:r>
            <a:endParaRPr lang="en-US" dirty="0"/>
          </a:p>
          <a:p>
            <a:pPr rtl="0"/>
            <a:endParaRPr lang="en-US" dirty="0"/>
          </a:p>
        </p:txBody>
      </p:sp>
      <p:sp>
        <p:nvSpPr>
          <p:cNvPr id="4" name="幻灯片编号占位符 3"/>
          <p:cNvSpPr>
            <a:spLocks noGrp="1"/>
          </p:cNvSpPr>
          <p:nvPr>
            <p:ph type="sldNum" sz="quarter" idx="10"/>
          </p:nvPr>
        </p:nvSpPr>
        <p:spPr/>
        <p:txBody>
          <a:bodyPr rtlCol="0"/>
          <a:lstStyle/>
          <a:p>
            <a:pPr rtl="0"/>
            <a:fld id="{5D81F1E7-4EFD-4BFF-B438-FCD52FD36B17}" type="slidenum">
              <a:rPr lang="en-US" smtClean="0"/>
              <a:t>2</a:t>
            </a:fld>
            <a:endParaRPr lang="en-US"/>
          </a:p>
        </p:txBody>
      </p:sp>
    </p:spTree>
    <p:extLst>
      <p:ext uri="{BB962C8B-B14F-4D97-AF65-F5344CB8AC3E}">
        <p14:creationId xmlns:p14="http://schemas.microsoft.com/office/powerpoint/2010/main" val="202474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dirty="0"/>
              <a:t>按 3 到 5 个要点汇总你的研究。</a:t>
            </a:r>
            <a:endParaRPr lang="en-US" dirty="0"/>
          </a:p>
          <a:p>
            <a:pPr rtl="0"/>
            <a:endParaRPr lang="en-US" dirty="0"/>
          </a:p>
        </p:txBody>
      </p:sp>
      <p:sp>
        <p:nvSpPr>
          <p:cNvPr id="4" name="幻灯片编号占位符 3"/>
          <p:cNvSpPr>
            <a:spLocks noGrp="1"/>
          </p:cNvSpPr>
          <p:nvPr>
            <p:ph type="sldNum" sz="quarter" idx="10"/>
          </p:nvPr>
        </p:nvSpPr>
        <p:spPr/>
        <p:txBody>
          <a:bodyPr rtlCol="0"/>
          <a:lstStyle/>
          <a:p>
            <a:pPr rtl="0"/>
            <a:fld id="{5D81F1E7-4EFD-4BFF-B438-FCD52FD36B17}" type="slidenum">
              <a:rPr lang="en-US" smtClean="0"/>
              <a:t>22</a:t>
            </a:fld>
            <a:endParaRPr lang="en-US"/>
          </a:p>
        </p:txBody>
      </p:sp>
    </p:spTree>
    <p:extLst>
      <p:ext uri="{BB962C8B-B14F-4D97-AF65-F5344CB8AC3E}">
        <p14:creationId xmlns:p14="http://schemas.microsoft.com/office/powerpoint/2010/main" val="384930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447BA-35AC-4100-8588-08EE45144989}" type="slidenum">
              <a:rPr lang="en-US" altLang="zh-CN"/>
              <a:pPr/>
              <a:t>34</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r>
              <a:rPr lang="zh-CN" altLang="en-US">
                <a:ea typeface="宋体" panose="02010600030101010101" pitchFamily="2" charset="-122"/>
              </a:rPr>
              <a:t>例如，假设你现在有一个 </a:t>
            </a:r>
            <a:r>
              <a:rPr lang="en-US" altLang="zh-CN">
                <a:ea typeface="宋体" panose="02010600030101010101" pitchFamily="2" charset="-122"/>
              </a:rPr>
              <a:t>C</a:t>
            </a:r>
            <a:r>
              <a:rPr lang="zh-CN" altLang="en-US">
                <a:ea typeface="宋体" panose="02010600030101010101" pitchFamily="2" charset="-122"/>
              </a:rPr>
              <a:t>源文件 </a:t>
            </a:r>
            <a:r>
              <a:rPr lang="en-US" altLang="zh-CN">
                <a:ea typeface="宋体" panose="02010600030101010101" pitchFamily="2" charset="-122"/>
              </a:rPr>
              <a:t>hello.c</a:t>
            </a:r>
            <a:r>
              <a:rPr lang="zh-CN" altLang="en-US">
                <a:ea typeface="宋体" panose="02010600030101010101" pitchFamily="2" charset="-122"/>
              </a:rPr>
              <a:t>，该源文件包含有自定义的头文件 </a:t>
            </a:r>
            <a:r>
              <a:rPr lang="en-US" altLang="zh-CN">
                <a:ea typeface="宋体" panose="02010600030101010101" pitchFamily="2" charset="-122"/>
              </a:rPr>
              <a:t>hello.h</a:t>
            </a:r>
            <a:r>
              <a:rPr lang="zh-CN" altLang="en-US">
                <a:ea typeface="宋体" panose="02010600030101010101" pitchFamily="2" charset="-122"/>
              </a:rPr>
              <a:t>，则目标文件 </a:t>
            </a:r>
            <a:r>
              <a:rPr lang="en-US" altLang="zh-CN">
                <a:ea typeface="宋体" panose="02010600030101010101" pitchFamily="2" charset="-122"/>
              </a:rPr>
              <a:t>hello.o </a:t>
            </a:r>
            <a:r>
              <a:rPr lang="zh-CN" altLang="en-US">
                <a:ea typeface="宋体" panose="02010600030101010101" pitchFamily="2" charset="-122"/>
              </a:rPr>
              <a:t>明确依赖于两个源文件： </a:t>
            </a:r>
            <a:r>
              <a:rPr lang="en-US" altLang="zh-CN">
                <a:ea typeface="宋体" panose="02010600030101010101" pitchFamily="2" charset="-122"/>
              </a:rPr>
              <a:t>hello.c</a:t>
            </a:r>
            <a:r>
              <a:rPr lang="zh-CN" altLang="en-US">
                <a:ea typeface="宋体" panose="02010600030101010101" pitchFamily="2" charset="-122"/>
              </a:rPr>
              <a:t>和 </a:t>
            </a:r>
            <a:r>
              <a:rPr lang="en-US" altLang="zh-CN">
                <a:ea typeface="宋体" panose="02010600030101010101" pitchFamily="2" charset="-122"/>
              </a:rPr>
              <a:t>hello.h</a:t>
            </a:r>
            <a:r>
              <a:rPr lang="zh-CN" altLang="en-US">
                <a:ea typeface="宋体" panose="02010600030101010101" pitchFamily="2" charset="-122"/>
              </a:rPr>
              <a:t>。另外，你可能只希望利用 </a:t>
            </a:r>
            <a:r>
              <a:rPr lang="en-US" altLang="zh-CN">
                <a:ea typeface="宋体" panose="02010600030101010101" pitchFamily="2" charset="-122"/>
              </a:rPr>
              <a:t>gcc </a:t>
            </a:r>
            <a:r>
              <a:rPr lang="zh-CN" altLang="en-US">
                <a:ea typeface="宋体" panose="02010600030101010101" pitchFamily="2" charset="-122"/>
              </a:rPr>
              <a:t>命令来生成 </a:t>
            </a:r>
            <a:r>
              <a:rPr lang="en-US" altLang="zh-CN">
                <a:ea typeface="宋体" panose="02010600030101010101" pitchFamily="2" charset="-122"/>
              </a:rPr>
              <a:t>hello.o </a:t>
            </a:r>
            <a:r>
              <a:rPr lang="zh-CN" altLang="en-US">
                <a:ea typeface="宋体" panose="02010600030101010101" pitchFamily="2" charset="-122"/>
              </a:rPr>
              <a:t>目标文件。 这时，就可以利用如下的 </a:t>
            </a:r>
            <a:r>
              <a:rPr lang="en-US" altLang="zh-CN">
                <a:ea typeface="宋体" panose="02010600030101010101" pitchFamily="2" charset="-122"/>
              </a:rPr>
              <a:t>makefile </a:t>
            </a:r>
            <a:r>
              <a:rPr lang="zh-CN" altLang="en-US">
                <a:ea typeface="宋体" panose="02010600030101010101" pitchFamily="2" charset="-122"/>
              </a:rPr>
              <a:t>来定义 </a:t>
            </a:r>
            <a:r>
              <a:rPr lang="en-US" altLang="zh-CN">
                <a:ea typeface="宋体" panose="02010600030101010101" pitchFamily="2" charset="-122"/>
              </a:rPr>
              <a:t>hello.o </a:t>
            </a:r>
            <a:r>
              <a:rPr lang="zh-CN" altLang="en-US">
                <a:ea typeface="宋体" panose="02010600030101010101" pitchFamily="2" charset="-122"/>
              </a:rPr>
              <a:t>的创建规则： </a:t>
            </a:r>
          </a:p>
          <a:p>
            <a:pPr lvl="1"/>
            <a:r>
              <a:rPr lang="en-US" altLang="zh-CN">
                <a:ea typeface="宋体" panose="02010600030101010101" pitchFamily="2" charset="-122"/>
              </a:rPr>
              <a:t># This makefile just is a example. </a:t>
            </a:r>
          </a:p>
          <a:p>
            <a:pPr lvl="1"/>
            <a:r>
              <a:rPr lang="en-US" altLang="zh-CN">
                <a:ea typeface="宋体" panose="02010600030101010101" pitchFamily="2" charset="-122"/>
              </a:rPr>
              <a:t># The following lines indicate how hello.o depends # hello.c and hello.h, and how to create hello.o hello.o: hello.c hello.h </a:t>
            </a:r>
          </a:p>
          <a:p>
            <a:pPr lvl="1"/>
            <a:r>
              <a:rPr lang="en-US" altLang="zh-CN">
                <a:ea typeface="宋体" panose="02010600030101010101" pitchFamily="2" charset="-122"/>
              </a:rPr>
              <a:t>			gcc -c -g hello.o</a:t>
            </a:r>
          </a:p>
          <a:p>
            <a:pPr lvl="1"/>
            <a:endParaRPr lang="en-US" altLang="zh-CN">
              <a:ea typeface="宋体" panose="02010600030101010101" pitchFamily="2" charset="-122"/>
            </a:endParaRPr>
          </a:p>
          <a:p>
            <a:r>
              <a:rPr lang="zh-CN" altLang="en-US">
                <a:ea typeface="宋体" panose="02010600030101010101" pitchFamily="2" charset="-122"/>
              </a:rPr>
              <a:t>从上面的例子注意到，第一个字符为 </a:t>
            </a:r>
            <a:r>
              <a:rPr lang="en-US" altLang="zh-CN">
                <a:ea typeface="宋体" panose="02010600030101010101" pitchFamily="2" charset="-122"/>
              </a:rPr>
              <a:t># </a:t>
            </a:r>
            <a:r>
              <a:rPr lang="zh-CN" altLang="en-US">
                <a:ea typeface="宋体" panose="02010600030101010101" pitchFamily="2" charset="-122"/>
              </a:rPr>
              <a:t>的行为注释行。第一个非注释行指定 </a:t>
            </a:r>
            <a:r>
              <a:rPr lang="en-US" altLang="zh-CN">
                <a:ea typeface="宋体" panose="02010600030101010101" pitchFamily="2" charset="-122"/>
              </a:rPr>
              <a:t>hello.o </a:t>
            </a:r>
            <a:r>
              <a:rPr lang="zh-CN" altLang="en-US">
                <a:ea typeface="宋体" panose="02010600030101010101" pitchFamily="2" charset="-122"/>
              </a:rPr>
              <a:t>为目标，并且依赖于 </a:t>
            </a:r>
            <a:r>
              <a:rPr lang="en-US" altLang="zh-CN">
                <a:ea typeface="宋体" panose="02010600030101010101" pitchFamily="2" charset="-122"/>
              </a:rPr>
              <a:t>hello.C </a:t>
            </a:r>
            <a:r>
              <a:rPr lang="zh-CN" altLang="en-US">
                <a:ea typeface="宋体" panose="02010600030101010101" pitchFamily="2" charset="-122"/>
              </a:rPr>
              <a:t>和 </a:t>
            </a:r>
            <a:r>
              <a:rPr lang="en-US" altLang="zh-CN">
                <a:ea typeface="宋体" panose="02010600030101010101" pitchFamily="2" charset="-122"/>
              </a:rPr>
              <a:t>hello.h </a:t>
            </a:r>
            <a:r>
              <a:rPr lang="zh-CN" altLang="en-US">
                <a:ea typeface="宋体" panose="02010600030101010101" pitchFamily="2" charset="-122"/>
              </a:rPr>
              <a:t>文件。随后的行指定了如何从目标所依赖的文件建立目标。 当 </a:t>
            </a:r>
            <a:r>
              <a:rPr lang="en-US" altLang="zh-CN">
                <a:ea typeface="宋体" panose="02010600030101010101" pitchFamily="2" charset="-122"/>
              </a:rPr>
              <a:t>hello.C </a:t>
            </a:r>
            <a:r>
              <a:rPr lang="zh-CN" altLang="en-US">
                <a:ea typeface="宋体" panose="02010600030101010101" pitchFamily="2" charset="-122"/>
              </a:rPr>
              <a:t>或 </a:t>
            </a:r>
            <a:r>
              <a:rPr lang="en-US" altLang="zh-CN">
                <a:ea typeface="宋体" panose="02010600030101010101" pitchFamily="2" charset="-122"/>
              </a:rPr>
              <a:t>hello.h </a:t>
            </a:r>
            <a:r>
              <a:rPr lang="zh-CN" altLang="en-US">
                <a:ea typeface="宋体" panose="02010600030101010101" pitchFamily="2" charset="-122"/>
              </a:rPr>
              <a:t>文件在编译之后又被修改，则 </a:t>
            </a:r>
            <a:r>
              <a:rPr lang="en-US" altLang="zh-CN">
                <a:ea typeface="宋体" panose="02010600030101010101" pitchFamily="2" charset="-122"/>
              </a:rPr>
              <a:t>make </a:t>
            </a:r>
            <a:r>
              <a:rPr lang="zh-CN" altLang="en-US">
                <a:ea typeface="宋体" panose="02010600030101010101" pitchFamily="2" charset="-122"/>
              </a:rPr>
              <a:t>工具可自动重新编译 </a:t>
            </a:r>
            <a:r>
              <a:rPr lang="en-US" altLang="zh-CN">
                <a:ea typeface="宋体" panose="02010600030101010101" pitchFamily="2" charset="-122"/>
              </a:rPr>
              <a:t>hello.o</a:t>
            </a:r>
            <a:r>
              <a:rPr lang="zh-CN" altLang="en-US">
                <a:ea typeface="宋体" panose="02010600030101010101" pitchFamily="2" charset="-122"/>
              </a:rPr>
              <a:t>，如果在前后两次 编译之间，</a:t>
            </a:r>
            <a:r>
              <a:rPr lang="en-US" altLang="zh-CN">
                <a:ea typeface="宋体" panose="02010600030101010101" pitchFamily="2" charset="-122"/>
              </a:rPr>
              <a:t>hello.C </a:t>
            </a:r>
            <a:r>
              <a:rPr lang="zh-CN" altLang="en-US">
                <a:ea typeface="宋体" panose="02010600030101010101" pitchFamily="2" charset="-122"/>
              </a:rPr>
              <a:t>和 </a:t>
            </a:r>
            <a:r>
              <a:rPr lang="en-US" altLang="zh-CN">
                <a:ea typeface="宋体" panose="02010600030101010101" pitchFamily="2" charset="-122"/>
              </a:rPr>
              <a:t>hello.h </a:t>
            </a:r>
            <a:r>
              <a:rPr lang="zh-CN" altLang="en-US">
                <a:ea typeface="宋体" panose="02010600030101010101" pitchFamily="2" charset="-122"/>
              </a:rPr>
              <a:t>均没有被修改，而且 </a:t>
            </a:r>
            <a:r>
              <a:rPr lang="en-US" altLang="zh-CN">
                <a:ea typeface="宋体" panose="02010600030101010101" pitchFamily="2" charset="-122"/>
              </a:rPr>
              <a:t>hello.o </a:t>
            </a:r>
            <a:r>
              <a:rPr lang="zh-CN" altLang="en-US">
                <a:ea typeface="宋体" panose="02010600030101010101" pitchFamily="2" charset="-122"/>
              </a:rPr>
              <a:t>还存在的话，就没有必要重新编译。这种依赖 关系在多源文件的程序编译中尤其重要。通过这种依赖关系的定义，</a:t>
            </a:r>
            <a:r>
              <a:rPr lang="en-US" altLang="zh-CN">
                <a:ea typeface="宋体" panose="02010600030101010101" pitchFamily="2" charset="-122"/>
              </a:rPr>
              <a:t>make </a:t>
            </a:r>
            <a:r>
              <a:rPr lang="zh-CN" altLang="en-US">
                <a:ea typeface="宋体" panose="02010600030101010101" pitchFamily="2" charset="-122"/>
              </a:rPr>
              <a:t>工具可避免许多不必要的编译工 作。当然，利用 </a:t>
            </a:r>
            <a:r>
              <a:rPr lang="en-US" altLang="zh-CN">
                <a:ea typeface="宋体" panose="02010600030101010101" pitchFamily="2" charset="-122"/>
              </a:rPr>
              <a:t>Shell </a:t>
            </a:r>
            <a:r>
              <a:rPr lang="zh-CN" altLang="en-US">
                <a:ea typeface="宋体" panose="02010600030101010101" pitchFamily="2" charset="-122"/>
              </a:rPr>
              <a:t>脚本也可以达到自动编译的效果，但是，</a:t>
            </a:r>
            <a:r>
              <a:rPr lang="en-US" altLang="zh-CN">
                <a:ea typeface="宋体" panose="02010600030101010101" pitchFamily="2" charset="-122"/>
              </a:rPr>
              <a:t>Shell </a:t>
            </a:r>
            <a:r>
              <a:rPr lang="zh-CN" altLang="en-US">
                <a:ea typeface="宋体" panose="02010600030101010101" pitchFamily="2" charset="-122"/>
              </a:rPr>
              <a:t>脚本将全部编译任何源文件，包括 哪些不必要重新编译的源文件，而 </a:t>
            </a:r>
            <a:r>
              <a:rPr lang="en-US" altLang="zh-CN">
                <a:ea typeface="宋体" panose="02010600030101010101" pitchFamily="2" charset="-122"/>
              </a:rPr>
              <a:t>make </a:t>
            </a:r>
            <a:r>
              <a:rPr lang="zh-CN" altLang="en-US">
                <a:ea typeface="宋体" panose="02010600030101010101" pitchFamily="2" charset="-122"/>
              </a:rPr>
              <a:t>工具则可根据目标上一次编译的时间和目标所依赖的源文件的更新 时间而自动判断应当编译哪个源文件。 </a:t>
            </a:r>
          </a:p>
          <a:p>
            <a:r>
              <a:rPr lang="zh-CN" altLang="en-US">
                <a:ea typeface="宋体" panose="02010600030101010101" pitchFamily="2" charset="-122"/>
              </a:rPr>
              <a:t>执行</a:t>
            </a:r>
            <a:r>
              <a:rPr lang="en-US" altLang="zh-CN">
                <a:ea typeface="宋体" panose="02010600030101010101" pitchFamily="2" charset="-122"/>
              </a:rPr>
              <a:t>make hello.o</a:t>
            </a:r>
          </a:p>
        </p:txBody>
      </p:sp>
    </p:spTree>
    <p:extLst>
      <p:ext uri="{BB962C8B-B14F-4D97-AF65-F5344CB8AC3E}">
        <p14:creationId xmlns:p14="http://schemas.microsoft.com/office/powerpoint/2010/main" val="29956213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609600" y="4740333"/>
            <a:ext cx="10972800" cy="1263534"/>
          </a:xfrm>
        </p:spPr>
        <p:txBody>
          <a:bodyPr rtlCol="0" anchor="ctr">
            <a:normAutofit/>
          </a:bodyPr>
          <a:lstStyle>
            <a:lvl1pPr algn="l">
              <a:defRPr sz="580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cxnSp>
        <p:nvCxnSpPr>
          <p:cNvPr id="8" name="直接连接符​​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
          </p:nvPr>
        </p:nvSpPr>
        <p:spPr>
          <a:xfrm>
            <a:off x="609600" y="6286500"/>
            <a:ext cx="10972800" cy="457200"/>
          </a:xfrm>
        </p:spPr>
        <p:txBody>
          <a:bodyPr rtlCol="0" anchor="ctr">
            <a:normAutofit/>
          </a:bodyPr>
          <a:lstStyle>
            <a:lvl1pPr marL="0" indent="0" algn="l">
              <a:spcBef>
                <a:spcPts val="0"/>
              </a:spcBef>
              <a:buNone/>
              <a:defRPr sz="180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smtClean="0"/>
              <a:t>单击以编辑母版副标题样式</a:t>
            </a:r>
            <a:endParaRPr dirty="0"/>
          </a:p>
        </p:txBody>
      </p:sp>
      <p:pic>
        <p:nvPicPr>
          <p:cNvPr id="9" name="图片 8" descr="试管特写"/>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竖排文字占位符 2"/>
          <p:cNvSpPr>
            <a:spLocks noGrp="1"/>
          </p:cNvSpPr>
          <p:nvPr>
            <p:ph type="body" orient="vert" idx="1"/>
          </p:nvPr>
        </p:nvSpPr>
        <p:spPr/>
        <p:txBody>
          <a:bodyPr vert="eaVert"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p>
            <a:pPr rtl="0"/>
            <a:fld id="{5F4C9F40-B079-4B71-A627-7266DFEA7F03}" type="slidenum">
              <a:rPr/>
              <a:t>‹#›</a:t>
            </a:fld>
            <a:endParaRPr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5"/>
          <p:cNvSpPr>
            <a:spLocks noGrp="1"/>
          </p:cNvSpPr>
          <p:nvPr>
            <p:ph type="dt" sz="half" idx="10"/>
          </p:nvPr>
        </p:nvSpPr>
        <p:spPr/>
        <p:txBody>
          <a:bodyPr rtlCol="0"/>
          <a:lstStyle>
            <a:lvl1pPr>
              <a:defRPr/>
            </a:lvl1pPr>
          </a:lstStyle>
          <a:p>
            <a:fld id="{430FB01C-453B-4669-838C-6083CF54755C}" type="datetime1">
              <a:rPr lang="zh-CN" altLang="en-US" smtClean="0"/>
              <a:pPr/>
              <a:t>2018-09-28</a:t>
            </a:fld>
            <a:endParaRPr lang="zh-CN" altLang="en-US" dirty="0"/>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矩形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8" name="直接连接符​​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486900" y="685800"/>
            <a:ext cx="2324100" cy="5486399"/>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3" name="竖排文字占位符 2"/>
          <p:cNvSpPr>
            <a:spLocks noGrp="1"/>
          </p:cNvSpPr>
          <p:nvPr>
            <p:ph type="body" orient="vert" idx="1"/>
          </p:nvPr>
        </p:nvSpPr>
        <p:spPr>
          <a:xfrm>
            <a:off x="838199" y="685800"/>
            <a:ext cx="8105775" cy="5486399"/>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F4C9F40-B079-4B71-A627-7266DFEA7F03}" type="slidenum">
              <a:rPr lang="en-US" altLang="zh-CN" smtClean="0"/>
              <a:pPr/>
              <a:t>‹#›</a:t>
            </a:fld>
            <a:endParaRPr lang="en-US" altLang="zh-CN"/>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5"/>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FDC05F9-0AC2-4D4C-9817-191EAFC449A8}" type="datetime1">
              <a:rPr lang="zh-CN" altLang="en-US" smtClean="0"/>
              <a:pPr/>
              <a:t>2018-09-28</a:t>
            </a:fld>
            <a:endParaRPr lang="zh-CN" altLang="en-US" dirty="0"/>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内容占位符 2"/>
          <p:cNvSpPr>
            <a:spLocks noGrp="1"/>
          </p:cNvSpPr>
          <p:nvPr>
            <p:ph idx="1"/>
          </p:nvPr>
        </p:nvSpPr>
        <p:spPr/>
        <p:txBody>
          <a:bodyPr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6" name="幻灯片编号占位符 3"/>
          <p:cNvSpPr>
            <a:spLocks noGrp="1"/>
          </p:cNvSpPr>
          <p:nvPr>
            <p:ph type="sldNum" sz="quarter" idx="12"/>
          </p:nvPr>
        </p:nvSpPr>
        <p:spPr/>
        <p:txBody>
          <a:bodyPr rtlCol="0"/>
          <a:lstStyle/>
          <a:p>
            <a:pPr rtl="0"/>
            <a:fld id="{5F4C9F40-B079-4B71-A627-7266DFEA7F03}" type="slidenum">
              <a:rPr/>
              <a:t>‹#›</a:t>
            </a:fld>
            <a:endParaRPr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4" name="日期占位符 5"/>
          <p:cNvSpPr>
            <a:spLocks noGrp="1"/>
          </p:cNvSpPr>
          <p:nvPr>
            <p:ph type="dt" sz="half" idx="10"/>
          </p:nvPr>
        </p:nvSpPr>
        <p:spPr/>
        <p:txBody>
          <a:bodyPr rtlCol="0"/>
          <a:lstStyle>
            <a:lvl1pPr>
              <a:defRPr/>
            </a:lvl1pPr>
          </a:lstStyle>
          <a:p>
            <a:fld id="{BBB9980C-DD30-4AC3-853D-5A181F32B344}" type="datetime1">
              <a:rPr lang="zh-CN" altLang="en-US" smtClean="0"/>
              <a:pPr/>
              <a:t>2018-09-28</a:t>
            </a:fld>
            <a:endParaRPr lang="zh-CN" altLang="en-US" dirty="0"/>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09600" y="3153095"/>
            <a:ext cx="10972800" cy="2286000"/>
          </a:xfrm>
        </p:spPr>
        <p:txBody>
          <a:bodyPr rtlCol="0" anchor="b">
            <a:normAutofit/>
          </a:bodyPr>
          <a:lstStyle>
            <a:lvl1pPr>
              <a:defRPr sz="5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cxnSp>
        <p:nvCxnSpPr>
          <p:cNvPr id="8" name="直接连接符​​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603250" y="5864054"/>
            <a:ext cx="10972800" cy="450042"/>
          </a:xfrm>
        </p:spPr>
        <p:txBody>
          <a:bodyPr rtlCol="0" anchor="ctr"/>
          <a:lstStyle>
            <a:lvl1pPr marL="0" indent="0">
              <a:spcBef>
                <a:spcPts val="0"/>
              </a:spcBef>
              <a:buNone/>
              <a:defRPr sz="200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smtClean="0"/>
              <a:t>编辑母版文本样式</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内容占位符 2"/>
          <p:cNvSpPr>
            <a:spLocks noGrp="1"/>
          </p:cNvSpPr>
          <p:nvPr>
            <p:ph sz="half" idx="1"/>
          </p:nvPr>
        </p:nvSpPr>
        <p:spPr>
          <a:xfrm>
            <a:off x="1066800"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4" name="内容占位符 3"/>
          <p:cNvSpPr>
            <a:spLocks noGrp="1"/>
          </p:cNvSpPr>
          <p:nvPr>
            <p:ph sz="half" idx="2"/>
          </p:nvPr>
        </p:nvSpPr>
        <p:spPr>
          <a:xfrm>
            <a:off x="6373091" y="1714501"/>
            <a:ext cx="4752109" cy="4457700"/>
          </a:xfrm>
        </p:spPr>
        <p:txBody>
          <a:bodyPr rtlCol="0">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7" name="幻灯片编号占位符 4"/>
          <p:cNvSpPr>
            <a:spLocks noGrp="1"/>
          </p:cNvSpPr>
          <p:nvPr>
            <p:ph type="sldNum" sz="quarter" idx="12"/>
          </p:nvPr>
        </p:nvSpPr>
        <p:spPr/>
        <p:txBody>
          <a:bodyPr rtlCol="0"/>
          <a:lstStyle/>
          <a:p>
            <a:pPr rtl="0"/>
            <a:fld id="{5F4C9F40-B079-4B71-A627-7266DFEA7F03}" type="slidenum">
              <a:rPr/>
              <a:t>‹#›</a:t>
            </a:fld>
            <a:endParaRPr/>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5" name="日期占位符 6"/>
          <p:cNvSpPr>
            <a:spLocks noGrp="1"/>
          </p:cNvSpPr>
          <p:nvPr>
            <p:ph type="dt" sz="half" idx="10"/>
          </p:nvPr>
        </p:nvSpPr>
        <p:spPr/>
        <p:txBody>
          <a:bodyPr rtlCol="0"/>
          <a:lstStyle>
            <a:lvl1pPr>
              <a:defRPr/>
            </a:lvl1pPr>
          </a:lstStyle>
          <a:p>
            <a:fld id="{827A0AF8-91F1-4FEF-8C8E-9AD204E42954}" type="datetime1">
              <a:rPr lang="zh-CN" altLang="en-US" smtClean="0"/>
              <a:pPr/>
              <a:t>2018-09-28</a:t>
            </a:fld>
            <a:endParaRPr lang="zh-CN" altLang="en-US" dirty="0"/>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3" name="文本占位符 2"/>
          <p:cNvSpPr>
            <a:spLocks noGrp="1"/>
          </p:cNvSpPr>
          <p:nvPr>
            <p:ph type="body" idx="1"/>
          </p:nvPr>
        </p:nvSpPr>
        <p:spPr>
          <a:xfrm>
            <a:off x="106680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4" name="内容占位符 3"/>
          <p:cNvSpPr>
            <a:spLocks noGrp="1"/>
          </p:cNvSpPr>
          <p:nvPr>
            <p:ph sz="half" idx="2"/>
          </p:nvPr>
        </p:nvSpPr>
        <p:spPr>
          <a:xfrm>
            <a:off x="106680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5" name="文本占位符 4"/>
          <p:cNvSpPr>
            <a:spLocks noGrp="1"/>
          </p:cNvSpPr>
          <p:nvPr>
            <p:ph type="body" sz="quarter" idx="3"/>
          </p:nvPr>
        </p:nvSpPr>
        <p:spPr>
          <a:xfrm>
            <a:off x="6370320" y="1529541"/>
            <a:ext cx="4754880" cy="811583"/>
          </a:xfrm>
        </p:spPr>
        <p:txBody>
          <a:bodyPr rtlCol="0"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6" name="内容占位符 5"/>
          <p:cNvSpPr>
            <a:spLocks noGrp="1"/>
          </p:cNvSpPr>
          <p:nvPr>
            <p:ph sz="quarter" idx="4"/>
          </p:nvPr>
        </p:nvSpPr>
        <p:spPr>
          <a:xfrm>
            <a:off x="6370320" y="2484692"/>
            <a:ext cx="4754880" cy="3687508"/>
          </a:xfrm>
        </p:spPr>
        <p:txBody>
          <a:bodyPr rtlCol="0"/>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
        <p:nvSpPr>
          <p:cNvPr id="9" name="幻灯片编号占位符 6"/>
          <p:cNvSpPr>
            <a:spLocks noGrp="1"/>
          </p:cNvSpPr>
          <p:nvPr>
            <p:ph type="sldNum" sz="quarter" idx="12"/>
          </p:nvPr>
        </p:nvSpPr>
        <p:spPr/>
        <p:txBody>
          <a:bodyPr rtlCol="0"/>
          <a:lstStyle/>
          <a:p>
            <a:pPr rtl="0"/>
            <a:fld id="{5F4C9F40-B079-4B71-A627-7266DFEA7F03}" type="slidenum">
              <a:rPr/>
              <a:t>‹#›</a:t>
            </a:fld>
            <a:endParaRPr/>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7" name="日期占位符 8"/>
          <p:cNvSpPr>
            <a:spLocks noGrp="1"/>
          </p:cNvSpPr>
          <p:nvPr>
            <p:ph type="dt" sz="half" idx="10"/>
          </p:nvPr>
        </p:nvSpPr>
        <p:spPr/>
        <p:txBody>
          <a:bodyPr rtlCol="0"/>
          <a:lstStyle>
            <a:lvl1pPr>
              <a:defRPr/>
            </a:lvl1pPr>
          </a:lstStyle>
          <a:p>
            <a:fld id="{EBEF4ADF-2152-4F79-87D6-2F2FD14C928D}" type="datetime1">
              <a:rPr lang="zh-CN" altLang="en-US" smtClean="0"/>
              <a:pPr/>
              <a:t>2018-09-28</a:t>
            </a:fld>
            <a:endParaRPr lang="zh-CN" altLang="en-US" dirty="0"/>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dirty="0"/>
          </a:p>
        </p:txBody>
      </p:sp>
      <p:sp>
        <p:nvSpPr>
          <p:cNvPr id="5" name="幻灯片编号占位符 2"/>
          <p:cNvSpPr>
            <a:spLocks noGrp="1"/>
          </p:cNvSpPr>
          <p:nvPr>
            <p:ph type="sldNum" sz="quarter" idx="12"/>
          </p:nvPr>
        </p:nvSpPr>
        <p:spPr/>
        <p:txBody>
          <a:bodyPr rtlCol="0"/>
          <a:lstStyle/>
          <a:p>
            <a:pPr rtl="0"/>
            <a:fld id="{5F4C9F40-B079-4B71-A627-7266DFEA7F03}" type="slidenum">
              <a:rPr/>
              <a:t>‹#›</a:t>
            </a:fld>
            <a:endParaRPr/>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3" name="日期占位符 5"/>
          <p:cNvSpPr>
            <a:spLocks noGrp="1"/>
          </p:cNvSpPr>
          <p:nvPr>
            <p:ph type="dt" sz="half" idx="10"/>
          </p:nvPr>
        </p:nvSpPr>
        <p:spPr/>
        <p:txBody>
          <a:bodyPr rtlCol="0"/>
          <a:lstStyle>
            <a:lvl1pPr>
              <a:defRPr/>
            </a:lvl1pPr>
          </a:lstStyle>
          <a:p>
            <a:fld id="{A43136F2-6EEE-4B79-9693-35C44BD16280}" type="datetime1">
              <a:rPr lang="zh-CN" altLang="en-US" smtClean="0"/>
              <a:pPr/>
              <a:t>2018-09-28</a:t>
            </a:fld>
            <a:endParaRPr lang="zh-CN" altLang="en-US" dirty="0"/>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幻灯片编号占位符 1"/>
          <p:cNvSpPr>
            <a:spLocks noGrp="1"/>
          </p:cNvSpPr>
          <p:nvPr>
            <p:ph type="sldNum" sz="quarter" idx="12"/>
          </p:nvPr>
        </p:nvSpPr>
        <p:spPr/>
        <p:txBody>
          <a:bodyPr rtlCol="0"/>
          <a:lstStyle/>
          <a:p>
            <a:pPr rtl="0"/>
            <a:fld id="{5F4C9F40-B079-4B71-A627-7266DFEA7F03}" type="slidenum">
              <a:rPr/>
              <a:t>‹#›</a:t>
            </a:fld>
            <a:endParaRPr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3"/>
          <p:cNvSpPr>
            <a:spLocks noGrp="1"/>
          </p:cNvSpPr>
          <p:nvPr>
            <p:ph type="dt" sz="half" idx="10"/>
          </p:nvPr>
        </p:nvSpPr>
        <p:spPr/>
        <p:txBody>
          <a:bodyPr rtlCol="0"/>
          <a:lstStyle>
            <a:lvl1pPr>
              <a:defRPr/>
            </a:lvl1pPr>
          </a:lstStyle>
          <a:p>
            <a:fld id="{2A5D1CD9-CF5A-48FB-91D8-7EF99BAC1C0C}" type="datetime1">
              <a:rPr lang="zh-CN" altLang="en-US" smtClean="0"/>
              <a:pPr/>
              <a:t>2018-09-28</a:t>
            </a:fld>
            <a:endParaRPr lang="zh-CN" altLang="en-US"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13" name="矩形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9" name="直接连接符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80519" y="465512"/>
            <a:ext cx="3506162" cy="1600200"/>
          </a:xfrm>
        </p:spPr>
        <p:txBody>
          <a:bodyPr rtlCol="0" anchor="t">
            <a:normAutofit/>
          </a:bodyPr>
          <a:lstStyle>
            <a:lvl1pPr>
              <a:defRPr sz="2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4" name="文本占位符 3"/>
          <p:cNvSpPr>
            <a:spLocks noGrp="1"/>
          </p:cNvSpPr>
          <p:nvPr>
            <p:ph type="body" sz="half" idx="2"/>
          </p:nvPr>
        </p:nvSpPr>
        <p:spPr>
          <a:xfrm>
            <a:off x="380519" y="3746500"/>
            <a:ext cx="3506162" cy="24257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3" name="内容占位符 2"/>
          <p:cNvSpPr>
            <a:spLocks noGrp="1"/>
          </p:cNvSpPr>
          <p:nvPr>
            <p:ph idx="1"/>
          </p:nvPr>
        </p:nvSpPr>
        <p:spPr>
          <a:xfrm>
            <a:off x="4699000" y="465513"/>
            <a:ext cx="7048500" cy="5935287"/>
          </a:xfrm>
        </p:spPr>
        <p:txBody>
          <a:bodyPr rtlCol="0">
            <a:normAutofit/>
          </a:bodyPr>
          <a:lstStyle>
            <a:lvl1pPr>
              <a:defRPr sz="22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dirty="0"/>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cxnSp>
        <p:nvCxnSpPr>
          <p:cNvPr id="9" name="直接连接符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84048" y="466344"/>
            <a:ext cx="3502152" cy="1600200"/>
          </a:xfrm>
        </p:spPr>
        <p:txBody>
          <a:bodyPr rtlCol="0" anchor="t">
            <a:normAutofit/>
          </a:bodyPr>
          <a:lstStyle>
            <a:lvl1pPr>
              <a:defRPr sz="2800" b="0">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dirty="0"/>
          </a:p>
        </p:txBody>
      </p:sp>
      <p:sp>
        <p:nvSpPr>
          <p:cNvPr id="4" name="文本占位符 3"/>
          <p:cNvSpPr>
            <a:spLocks noGrp="1"/>
          </p:cNvSpPr>
          <p:nvPr>
            <p:ph type="body" sz="half" idx="2"/>
          </p:nvPr>
        </p:nvSpPr>
        <p:spPr>
          <a:xfrm>
            <a:off x="384048" y="3749040"/>
            <a:ext cx="3502152" cy="242316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3" name="图片占位符 2" descr="为添加图像预留的空占位符。单击占位符，选择要添加的图像。"/>
          <p:cNvSpPr>
            <a:spLocks noGrp="1"/>
          </p:cNvSpPr>
          <p:nvPr>
            <p:ph type="pic" idx="1"/>
          </p:nvPr>
        </p:nvSpPr>
        <p:spPr>
          <a:xfrm>
            <a:off x="4309872" y="0"/>
            <a:ext cx="7882128" cy="6858000"/>
          </a:xfrm>
        </p:spPr>
        <p:txBody>
          <a:bodyPr tIns="73152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矩形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pPr rtl="0"/>
            <a:r>
              <a:rPr lang="zh-cn" dirty="0"/>
              <a:t>单击此处编辑母版标题样式</a:t>
            </a:r>
            <a:endParaRPr dirty="0"/>
          </a:p>
        </p:txBody>
      </p:sp>
      <p:cxnSp>
        <p:nvCxnSpPr>
          <p:cNvPr id="9" name="直接连接符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dirty="0"/>
          </a:p>
        </p:txBody>
      </p:sp>
      <p:sp>
        <p:nvSpPr>
          <p:cNvPr id="6" name="幻灯片编号占位符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fld id="{5F4C9F40-B079-4B71-A627-7266DFEA7F03}" type="slidenum">
              <a:rPr lang="en-US" altLang="zh-CN" noProof="0" smtClean="0"/>
              <a:pPr/>
              <a:t>‹#›</a:t>
            </a:fld>
            <a:endParaRPr lang="zh-CN" altLang="en-US" noProof="0" dirty="0"/>
          </a:p>
        </p:txBody>
      </p:sp>
      <p:sp>
        <p:nvSpPr>
          <p:cNvPr id="5" name="页脚占位符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latin typeface="Microsoft YaHei UI" panose="020B0503020204020204" pitchFamily="34" charset="-122"/>
                <a:ea typeface="Microsoft YaHei UI" panose="020B0503020204020204" pitchFamily="34" charset="-122"/>
              </a:defRPr>
            </a:lvl1pPr>
          </a:lstStyle>
          <a:p>
            <a:fld id="{78A97A38-4C3D-4314-84B0-10F2742CF5CE}" type="datetime1">
              <a:rPr lang="zh-CN" altLang="en-US" smtClean="0"/>
              <a:pPr/>
              <a:t>2018-09-28</a:t>
            </a:fld>
            <a:endParaRPr lang="zh-CN" altLang="en-US"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icrosoft YaHei UI" panose="020B0503020204020204" pitchFamily="34" charset="-122"/>
          <a:ea typeface="Microsoft YaHei UI" panose="020B0503020204020204" pitchFamily="34" charset="-122"/>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pPr rtl="0"/>
            <a:r>
              <a:rPr lang="zh-CN" altLang="en-US" dirty="0" smtClean="0"/>
              <a:t>软件工程</a:t>
            </a:r>
            <a:endParaRPr lang="zh-cn"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rtlCol="0"/>
          <a:lstStyle/>
          <a:p>
            <a:pPr rtl="0"/>
            <a:r>
              <a:rPr lang="zh-CN" altLang="en-US" dirty="0" smtClean="0">
                <a:solidFill>
                  <a:schemeClr val="tx1">
                    <a:lumMod val="95000"/>
                  </a:schemeClr>
                </a:solidFill>
                <a:latin typeface="Microsoft YaHei UI" panose="020B0503020204020204" pitchFamily="34" charset="-122"/>
                <a:ea typeface="Microsoft YaHei UI" panose="020B0503020204020204" pitchFamily="34" charset="-122"/>
              </a:rPr>
              <a:t>蔡鹏</a:t>
            </a:r>
            <a:r>
              <a:rPr lang="zh-cn" dirty="0" smtClean="0">
                <a:solidFill>
                  <a:schemeClr val="tx1">
                    <a:lumMod val="95000"/>
                  </a:schemeClr>
                </a:solidFill>
                <a:latin typeface="Microsoft YaHei UI" panose="020B0503020204020204" pitchFamily="34" charset="-122"/>
                <a:ea typeface="Microsoft YaHei UI" panose="020B0503020204020204" pitchFamily="34" charset="-122"/>
              </a:rPr>
              <a:t>| </a:t>
            </a:r>
            <a:r>
              <a:rPr lang="zh-CN" altLang="en-US" dirty="0" smtClean="0">
                <a:solidFill>
                  <a:schemeClr val="tx1">
                    <a:lumMod val="95000"/>
                  </a:schemeClr>
                </a:solidFill>
                <a:latin typeface="Microsoft YaHei UI" panose="020B0503020204020204" pitchFamily="34" charset="-122"/>
                <a:ea typeface="Microsoft YaHei UI" panose="020B0503020204020204" pitchFamily="34" charset="-122"/>
              </a:rPr>
              <a:t>数据科学与工程学院</a:t>
            </a:r>
            <a:r>
              <a:rPr lang="zh-cn" dirty="0" smtClean="0">
                <a:solidFill>
                  <a:schemeClr val="tx1">
                    <a:lumMod val="95000"/>
                  </a:schemeClr>
                </a:solidFill>
                <a:latin typeface="Microsoft YaHei UI" panose="020B0503020204020204" pitchFamily="34" charset="-122"/>
                <a:ea typeface="Microsoft YaHei UI" panose="020B0503020204020204" pitchFamily="34" charset="-122"/>
              </a:rPr>
              <a:t>| </a:t>
            </a:r>
            <a:r>
              <a:rPr lang="zh-CN" altLang="en-US" dirty="0" smtClean="0">
                <a:solidFill>
                  <a:schemeClr val="tx1">
                    <a:lumMod val="95000"/>
                  </a:schemeClr>
                </a:solidFill>
                <a:latin typeface="Microsoft YaHei UI" panose="020B0503020204020204" pitchFamily="34" charset="-122"/>
                <a:ea typeface="Microsoft YaHei UI" panose="020B0503020204020204" pitchFamily="34" charset="-122"/>
              </a:rPr>
              <a:t>华东师范大学</a:t>
            </a:r>
            <a:endParaRPr lang="zh-cn" dirty="0">
              <a:solidFill>
                <a:schemeClr val="tx1">
                  <a:lumMod val="9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en-US" altLang="zh-CN" dirty="0" smtClean="0"/>
              <a:t>GCC ——</a:t>
            </a:r>
            <a:r>
              <a:rPr lang="zh-CN" altLang="en-US" dirty="0" smtClean="0"/>
              <a:t>基本使用</a:t>
            </a:r>
          </a:p>
        </p:txBody>
      </p:sp>
      <p:sp>
        <p:nvSpPr>
          <p:cNvPr id="30723" name="内容占位符 2"/>
          <p:cNvSpPr>
            <a:spLocks noGrp="1"/>
          </p:cNvSpPr>
          <p:nvPr>
            <p:ph idx="1"/>
          </p:nvPr>
        </p:nvSpPr>
        <p:spPr/>
        <p:txBody>
          <a:bodyPr/>
          <a:lstStyle/>
          <a:p>
            <a:pPr eaLnBrk="1" hangingPunct="1">
              <a:lnSpc>
                <a:spcPct val="170000"/>
              </a:lnSpc>
            </a:pPr>
            <a:r>
              <a:rPr lang="en-US" altLang="zh-CN" sz="3500" dirty="0">
                <a:latin typeface="Times New Roman" panose="02020603050405020304" pitchFamily="18" charset="0"/>
                <a:ea typeface="楷体_GB2312" pitchFamily="49" charset="-122"/>
              </a:rPr>
              <a:t>GCC</a:t>
            </a:r>
            <a:r>
              <a:rPr lang="zh-CN" altLang="en-US" sz="3500" dirty="0">
                <a:latin typeface="Times New Roman" panose="02020603050405020304" pitchFamily="18" charset="0"/>
                <a:ea typeface="楷体_GB2312" pitchFamily="49" charset="-122"/>
              </a:rPr>
              <a:t>的命令格式</a:t>
            </a:r>
          </a:p>
          <a:p>
            <a:pPr lvl="1" eaLnBrk="1" hangingPunct="1">
              <a:lnSpc>
                <a:spcPct val="170000"/>
              </a:lnSpc>
            </a:pPr>
            <a:r>
              <a:rPr lang="en-US" altLang="zh-CN" sz="3100" dirty="0" err="1">
                <a:latin typeface="Times New Roman" panose="02020603050405020304" pitchFamily="18" charset="0"/>
                <a:ea typeface="楷体_GB2312" pitchFamily="49" charset="-122"/>
              </a:rPr>
              <a:t>gcc</a:t>
            </a:r>
            <a:r>
              <a:rPr lang="en-US" altLang="zh-CN" sz="3100" dirty="0">
                <a:latin typeface="Times New Roman" panose="02020603050405020304" pitchFamily="18" charset="0"/>
                <a:ea typeface="楷体_GB2312" pitchFamily="49" charset="-122"/>
              </a:rPr>
              <a:t> [options] </a:t>
            </a:r>
            <a:r>
              <a:rPr lang="en-US" altLang="zh-CN" sz="3100" dirty="0" err="1">
                <a:latin typeface="Times New Roman" panose="02020603050405020304" pitchFamily="18" charset="0"/>
                <a:ea typeface="楷体_GB2312" pitchFamily="49" charset="-122"/>
              </a:rPr>
              <a:t>infile</a:t>
            </a:r>
            <a:r>
              <a:rPr lang="en-US" altLang="zh-CN" sz="3100" dirty="0">
                <a:latin typeface="Times New Roman" panose="02020603050405020304" pitchFamily="18" charset="0"/>
                <a:ea typeface="楷体_GB2312" pitchFamily="49" charset="-122"/>
              </a:rPr>
              <a:t>….</a:t>
            </a:r>
          </a:p>
          <a:p>
            <a:pPr lvl="2" eaLnBrk="1" hangingPunct="1"/>
            <a:r>
              <a:rPr lang="en-US" altLang="zh-CN" dirty="0" smtClean="0"/>
              <a:t>.c</a:t>
            </a:r>
            <a:r>
              <a:rPr lang="zh-CN" altLang="zh-CN" dirty="0" smtClean="0"/>
              <a:t>为后缀的文件，</a:t>
            </a:r>
            <a:r>
              <a:rPr lang="en-US" altLang="zh-CN" dirty="0" smtClean="0"/>
              <a:t>C</a:t>
            </a:r>
            <a:r>
              <a:rPr lang="zh-CN" altLang="zh-CN" dirty="0" smtClean="0"/>
              <a:t>语言源代码文件；</a:t>
            </a:r>
          </a:p>
          <a:p>
            <a:pPr lvl="2" eaLnBrk="1" hangingPunct="1"/>
            <a:r>
              <a:rPr lang="en-US" altLang="zh-CN" dirty="0" smtClean="0"/>
              <a:t>.o</a:t>
            </a:r>
            <a:r>
              <a:rPr lang="zh-CN" altLang="zh-CN" dirty="0" smtClean="0"/>
              <a:t>为后缀的文件，是编译后的目标文件</a:t>
            </a:r>
          </a:p>
          <a:p>
            <a:pPr lvl="2" eaLnBrk="1" hangingPunct="1"/>
            <a:r>
              <a:rPr lang="en-US" altLang="zh-CN" dirty="0" smtClean="0"/>
              <a:t>.s</a:t>
            </a:r>
            <a:r>
              <a:rPr lang="zh-CN" altLang="zh-CN" dirty="0" smtClean="0"/>
              <a:t>为后缀的文件，是汇编语言源代码文件；</a:t>
            </a:r>
          </a:p>
          <a:p>
            <a:pPr lvl="1" eaLnBrk="1" hangingPunct="1">
              <a:lnSpc>
                <a:spcPct val="170000"/>
              </a:lnSpc>
            </a:pPr>
            <a:endParaRPr lang="en-US" altLang="zh-CN" sz="3100" dirty="0">
              <a:latin typeface="Times New Roman" panose="02020603050405020304" pitchFamily="18" charset="0"/>
              <a:ea typeface="楷体_GB2312" pitchFamily="49" charset="-122"/>
            </a:endParaRPr>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22299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dirty="0"/>
              <a:t>GCC ——</a:t>
            </a:r>
            <a:r>
              <a:rPr lang="zh-CN" altLang="en-US" dirty="0"/>
              <a:t>基本</a:t>
            </a:r>
            <a:r>
              <a:rPr lang="zh-CN" altLang="en-US" dirty="0" smtClean="0"/>
              <a:t>使用 </a:t>
            </a:r>
            <a:r>
              <a:rPr lang="en-US" altLang="zh-CN" dirty="0" smtClean="0"/>
              <a:t>(cont</a:t>
            </a:r>
            <a:r>
              <a:rPr lang="en-US" altLang="zh-CN" dirty="0"/>
              <a:t>.</a:t>
            </a:r>
            <a:r>
              <a:rPr lang="en-US" altLang="zh-CN" dirty="0" smtClean="0"/>
              <a:t>)</a:t>
            </a:r>
            <a:endParaRPr lang="zh-CN" altLang="en-US" dirty="0" smtClean="0"/>
          </a:p>
        </p:txBody>
      </p:sp>
      <p:sp>
        <p:nvSpPr>
          <p:cNvPr id="31747" name="内容占位符 2"/>
          <p:cNvSpPr>
            <a:spLocks noGrp="1"/>
          </p:cNvSpPr>
          <p:nvPr>
            <p:ph idx="1"/>
          </p:nvPr>
        </p:nvSpPr>
        <p:spPr>
          <a:xfrm>
            <a:off x="731520" y="1600200"/>
            <a:ext cx="10981509" cy="5257800"/>
          </a:xfrm>
        </p:spPr>
        <p:txBody>
          <a:bodyPr/>
          <a:lstStyle/>
          <a:p>
            <a:pPr marL="419100" lvl="2" indent="0">
              <a:spcBef>
                <a:spcPct val="0"/>
              </a:spcBef>
              <a:buClr>
                <a:schemeClr val="accent1"/>
              </a:buClr>
              <a:buSzPct val="80000"/>
              <a:buFont typeface="Wingdings 2" panose="05020102010507070707" pitchFamily="18" charset="2"/>
              <a:buChar char=""/>
            </a:pPr>
            <a:r>
              <a:rPr lang="zh-CN" altLang="en-US" dirty="0" smtClean="0">
                <a:latin typeface="Times New Roman" panose="02020603050405020304" pitchFamily="18" charset="0"/>
                <a:ea typeface="楷体_GB2312" pitchFamily="49" charset="-122"/>
              </a:rPr>
              <a:t>常用选项：</a:t>
            </a:r>
          </a:p>
          <a:p>
            <a:pPr marL="6937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-c                 </a:t>
            </a:r>
            <a:r>
              <a:rPr lang="zh-CN" altLang="en-US" sz="2400" dirty="0">
                <a:latin typeface="Times New Roman" panose="02020603050405020304" pitchFamily="18" charset="0"/>
                <a:ea typeface="楷体_GB2312" pitchFamily="49" charset="-122"/>
              </a:rPr>
              <a:t>编译为目标文件，不连接库</a:t>
            </a:r>
          </a:p>
          <a:p>
            <a:pPr marL="6937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-S                 </a:t>
            </a:r>
            <a:r>
              <a:rPr lang="zh-CN" altLang="en-US" sz="2400" dirty="0">
                <a:latin typeface="Times New Roman" panose="02020603050405020304" pitchFamily="18" charset="0"/>
                <a:ea typeface="楷体_GB2312" pitchFamily="49" charset="-122"/>
              </a:rPr>
              <a:t>编译为汇编代码</a:t>
            </a:r>
          </a:p>
          <a:p>
            <a:pPr marL="6937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-E                 </a:t>
            </a:r>
            <a:r>
              <a:rPr lang="zh-CN" altLang="en-US" sz="2400" dirty="0">
                <a:latin typeface="Times New Roman" panose="02020603050405020304" pitchFamily="18" charset="0"/>
                <a:ea typeface="楷体_GB2312" pitchFamily="49" charset="-122"/>
              </a:rPr>
              <a:t>预处理</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预处理之后的代码将送往标准输出</a:t>
            </a:r>
          </a:p>
          <a:p>
            <a:pPr marL="6937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Wwarn</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设置警告</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可以设置的警告开关很多</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通常用</a:t>
            </a:r>
            <a:r>
              <a:rPr lang="en-US" altLang="zh-CN" sz="2400" dirty="0">
                <a:latin typeface="Times New Roman" panose="02020603050405020304" pitchFamily="18" charset="0"/>
                <a:ea typeface="楷体_GB2312" pitchFamily="49" charset="-122"/>
              </a:rPr>
              <a:t>-Wall</a:t>
            </a:r>
            <a:r>
              <a:rPr lang="zh-CN" altLang="en-US" sz="2400" dirty="0">
                <a:latin typeface="Times New Roman" panose="02020603050405020304" pitchFamily="18" charset="0"/>
                <a:ea typeface="楷体_GB2312" pitchFamily="49" charset="-122"/>
              </a:rPr>
              <a:t>开启所有的警告</a:t>
            </a:r>
            <a:endParaRPr lang="en-US" altLang="zh-CN" sz="2400" dirty="0">
              <a:latin typeface="Times New Roman" panose="02020603050405020304" pitchFamily="18" charset="0"/>
              <a:ea typeface="楷体_GB2312" pitchFamily="49" charset="-122"/>
            </a:endParaRPr>
          </a:p>
          <a:p>
            <a:pPr marL="6937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-O level </a:t>
            </a:r>
            <a:r>
              <a:rPr lang="zh-CN" altLang="en-US" sz="2400" dirty="0">
                <a:latin typeface="Times New Roman" panose="02020603050405020304" pitchFamily="18" charset="0"/>
                <a:ea typeface="楷体_GB2312" pitchFamily="49" charset="-122"/>
              </a:rPr>
              <a:t>：设置优化级别</a:t>
            </a:r>
            <a:r>
              <a:rPr lang="en-US" altLang="zh-CN" sz="2400" dirty="0">
                <a:latin typeface="Times New Roman" panose="02020603050405020304" pitchFamily="18" charset="0"/>
                <a:ea typeface="楷体_GB2312" pitchFamily="49" charset="-122"/>
              </a:rPr>
              <a:t>,level</a:t>
            </a:r>
            <a:r>
              <a:rPr lang="zh-CN" altLang="en-US" sz="2400" dirty="0">
                <a:latin typeface="Times New Roman" panose="02020603050405020304" pitchFamily="18" charset="0"/>
                <a:ea typeface="楷体_GB2312" pitchFamily="49" charset="-122"/>
              </a:rPr>
              <a:t>可以是</a:t>
            </a:r>
            <a:r>
              <a:rPr lang="en-US" altLang="zh-CN" sz="2400" dirty="0">
                <a:latin typeface="Times New Roman" panose="02020603050405020304" pitchFamily="18" charset="0"/>
                <a:ea typeface="楷体_GB2312" pitchFamily="49" charset="-122"/>
              </a:rPr>
              <a:t>0,1,2,3</a:t>
            </a:r>
            <a:r>
              <a:rPr lang="zh-CN" altLang="en-US" sz="2400" dirty="0">
                <a:latin typeface="Times New Roman" panose="02020603050405020304" pitchFamily="18" charset="0"/>
                <a:ea typeface="楷体_GB2312" pitchFamily="49" charset="-122"/>
              </a:rPr>
              <a:t>或者</a:t>
            </a:r>
            <a:r>
              <a:rPr lang="en-US" altLang="zh-CN" sz="2400" dirty="0">
                <a:latin typeface="Times New Roman" panose="02020603050405020304" pitchFamily="18" charset="0"/>
                <a:ea typeface="楷体_GB2312" pitchFamily="49" charset="-122"/>
              </a:rPr>
              <a:t>s,</a:t>
            </a:r>
            <a:r>
              <a:rPr lang="zh-CN" altLang="en-US" sz="2400" dirty="0">
                <a:latin typeface="Times New Roman" panose="02020603050405020304" pitchFamily="18" charset="0"/>
                <a:ea typeface="楷体_GB2312" pitchFamily="49" charset="-122"/>
              </a:rPr>
              <a:t>默认为</a:t>
            </a:r>
            <a:r>
              <a:rPr lang="en-US" altLang="zh-CN" sz="2400" dirty="0">
                <a:latin typeface="Times New Roman" panose="02020603050405020304" pitchFamily="18" charset="0"/>
                <a:ea typeface="楷体_GB2312" pitchFamily="49" charset="-122"/>
              </a:rPr>
              <a:t>-O0,</a:t>
            </a:r>
            <a:r>
              <a:rPr lang="zh-CN" altLang="en-US" sz="2400" dirty="0">
                <a:latin typeface="Times New Roman" panose="02020603050405020304" pitchFamily="18" charset="0"/>
                <a:ea typeface="楷体_GB2312" pitchFamily="49" charset="-122"/>
              </a:rPr>
              <a:t>即不进行优化处理</a:t>
            </a:r>
            <a:r>
              <a:rPr lang="en-US" altLang="zh-CN" sz="2400" dirty="0">
                <a:latin typeface="Times New Roman" panose="02020603050405020304" pitchFamily="18" charset="0"/>
                <a:ea typeface="楷体_GB2312" pitchFamily="49" charset="-122"/>
              </a:rPr>
              <a:t>.</a:t>
            </a:r>
          </a:p>
          <a:p>
            <a:pPr marL="6937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Dname</a:t>
            </a:r>
            <a:r>
              <a:rPr lang="en-US" altLang="zh-CN" sz="2400" dirty="0">
                <a:latin typeface="Times New Roman" panose="02020603050405020304" pitchFamily="18" charset="0"/>
                <a:ea typeface="楷体_GB2312" pitchFamily="49" charset="-122"/>
              </a:rPr>
              <a:t>=definition</a:t>
            </a:r>
            <a:r>
              <a:rPr lang="zh-CN" altLang="en-US" sz="2400" dirty="0">
                <a:latin typeface="Times New Roman" panose="02020603050405020304" pitchFamily="18" charset="0"/>
                <a:ea typeface="楷体_GB2312" pitchFamily="49" charset="-122"/>
              </a:rPr>
              <a:t>： 在命令行上定义宏</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有两种方式</a:t>
            </a: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Dname</a:t>
            </a:r>
            <a:r>
              <a:rPr lang="zh-CN" altLang="en-US" sz="2400" dirty="0">
                <a:latin typeface="Times New Roman" panose="02020603050405020304" pitchFamily="18" charset="0"/>
                <a:ea typeface="楷体_GB2312" pitchFamily="49" charset="-122"/>
              </a:rPr>
              <a:t>或者</a:t>
            </a: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Dname</a:t>
            </a:r>
            <a:r>
              <a:rPr lang="en-US" altLang="zh-CN" sz="2400" dirty="0">
                <a:latin typeface="Times New Roman" panose="02020603050405020304" pitchFamily="18" charset="0"/>
                <a:ea typeface="楷体_GB2312" pitchFamily="49" charset="-122"/>
              </a:rPr>
              <a:t>=definition. </a:t>
            </a:r>
            <a:r>
              <a:rPr lang="zh-CN" altLang="en-US" sz="2400" dirty="0">
                <a:latin typeface="Times New Roman" panose="02020603050405020304" pitchFamily="18" charset="0"/>
                <a:ea typeface="楷体_GB2312" pitchFamily="49" charset="-122"/>
              </a:rPr>
              <a:t>在命令行上设置宏定义的目的主要是为了在调试的时候设定一些开关</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而在发布的时候再关闭或者打开这些开关即可</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当然宏定义也用来对代码进行有选择地编译</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另外也还有其他的一些</a:t>
            </a:r>
            <a:r>
              <a:rPr lang="zh-CN" altLang="en-US" sz="2400" dirty="0" smtClean="0">
                <a:latin typeface="Times New Roman" panose="02020603050405020304" pitchFamily="18" charset="0"/>
                <a:ea typeface="楷体_GB2312" pitchFamily="49" charset="-122"/>
              </a:rPr>
              <a:t>作用。</a:t>
            </a:r>
            <a:endParaRPr lang="zh-CN" altLang="en-US" sz="2400" dirty="0">
              <a:latin typeface="Times New Roman" panose="02020603050405020304" pitchFamily="18" charset="0"/>
              <a:ea typeface="楷体_GB2312" pitchFamily="49" charset="-122"/>
            </a:endParaRPr>
          </a:p>
          <a:p>
            <a:pPr eaLnBrk="1" hangingPunct="1"/>
            <a:endParaRPr lang="zh-CN" altLang="en-US" sz="1400" dirty="0"/>
          </a:p>
        </p:txBody>
      </p:sp>
    </p:spTree>
    <p:extLst>
      <p:ext uri="{BB962C8B-B14F-4D97-AF65-F5344CB8AC3E}">
        <p14:creationId xmlns:p14="http://schemas.microsoft.com/office/powerpoint/2010/main" val="405428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 ——</a:t>
            </a:r>
            <a:r>
              <a:rPr lang="zh-CN" altLang="en-US" dirty="0"/>
              <a:t>基本使用 </a:t>
            </a:r>
            <a:r>
              <a:rPr lang="en-US" altLang="zh-CN" dirty="0"/>
              <a:t>(cont.)</a:t>
            </a:r>
            <a:endParaRPr lang="zh-CN" altLang="en-US" dirty="0"/>
          </a:p>
        </p:txBody>
      </p:sp>
      <p:sp>
        <p:nvSpPr>
          <p:cNvPr id="3" name="内容占位符 2"/>
          <p:cNvSpPr>
            <a:spLocks noGrp="1"/>
          </p:cNvSpPr>
          <p:nvPr>
            <p:ph idx="1"/>
          </p:nvPr>
        </p:nvSpPr>
        <p:spPr>
          <a:xfrm>
            <a:off x="465908" y="1799313"/>
            <a:ext cx="10058400" cy="4457700"/>
          </a:xfrm>
        </p:spPr>
        <p:txBody>
          <a:bodyPr/>
          <a:lstStyle/>
          <a:p>
            <a:r>
              <a:rPr lang="en-US" altLang="zh-CN" dirty="0" smtClean="0"/>
              <a:t>-O1</a:t>
            </a:r>
          </a:p>
          <a:p>
            <a:pPr lvl="1"/>
            <a:r>
              <a:rPr lang="zh-CN" altLang="en-US" dirty="0" smtClean="0"/>
              <a:t>打开分之预测功能</a:t>
            </a:r>
            <a:endParaRPr lang="en-US" altLang="zh-CN" dirty="0" smtClean="0"/>
          </a:p>
          <a:p>
            <a:r>
              <a:rPr lang="en-US" altLang="zh-CN" dirty="0" smtClean="0"/>
              <a:t>-O2</a:t>
            </a:r>
            <a:endParaRPr lang="en-US" altLang="zh-CN" dirty="0"/>
          </a:p>
          <a:p>
            <a:pPr lvl="1"/>
            <a:r>
              <a:rPr lang="zh-CN" altLang="en-US" dirty="0" smtClean="0"/>
              <a:t>包含</a:t>
            </a:r>
            <a:r>
              <a:rPr lang="en-US" altLang="zh-CN" dirty="0" smtClean="0"/>
              <a:t>-O1</a:t>
            </a:r>
            <a:r>
              <a:rPr lang="zh-CN" altLang="en-US" dirty="0" smtClean="0"/>
              <a:t>的优化选项</a:t>
            </a:r>
            <a:endParaRPr lang="en-US" altLang="zh-CN" dirty="0" smtClean="0"/>
          </a:p>
          <a:p>
            <a:r>
              <a:rPr lang="en-US" altLang="zh-CN" dirty="0" smtClean="0"/>
              <a:t>-O3</a:t>
            </a:r>
          </a:p>
          <a:p>
            <a:pPr lvl="1"/>
            <a:r>
              <a:rPr lang="zh-CN" altLang="en-US" dirty="0" smtClean="0"/>
              <a:t>包含</a:t>
            </a:r>
            <a:r>
              <a:rPr lang="en-US" altLang="zh-CN" dirty="0" smtClean="0"/>
              <a:t>O1</a:t>
            </a:r>
            <a:r>
              <a:rPr lang="zh-CN" altLang="en-US" dirty="0" smtClean="0"/>
              <a:t>，</a:t>
            </a:r>
            <a:r>
              <a:rPr lang="en-US" altLang="zh-CN" dirty="0" smtClean="0"/>
              <a:t>O2</a:t>
            </a:r>
            <a:r>
              <a:rPr lang="zh-CN" altLang="en-US" dirty="0" smtClean="0"/>
              <a:t>，增加</a:t>
            </a:r>
            <a:r>
              <a:rPr lang="en-US" altLang="zh-CN" dirty="0" smtClean="0"/>
              <a:t>-</a:t>
            </a:r>
            <a:r>
              <a:rPr lang="en-US" altLang="zh-CN" dirty="0" err="1" smtClean="0"/>
              <a:t>finline</a:t>
            </a:r>
            <a:r>
              <a:rPr lang="en-US" altLang="zh-CN" dirty="0" smtClean="0"/>
              <a:t>-functions</a:t>
            </a:r>
            <a:r>
              <a:rPr lang="zh-CN" altLang="en-US" dirty="0" smtClean="0"/>
              <a:t>等选项</a:t>
            </a:r>
            <a:endParaRPr lang="zh-CN" altLang="en-US" dirty="0"/>
          </a:p>
        </p:txBody>
      </p:sp>
      <p:pic>
        <p:nvPicPr>
          <p:cNvPr id="4" name="图片 3"/>
          <p:cNvPicPr>
            <a:picLocks noChangeAspect="1"/>
          </p:cNvPicPr>
          <p:nvPr/>
        </p:nvPicPr>
        <p:blipFill>
          <a:blip r:embed="rId2"/>
          <a:stretch>
            <a:fillRect/>
          </a:stretch>
        </p:blipFill>
        <p:spPr>
          <a:xfrm>
            <a:off x="6252754" y="1799313"/>
            <a:ext cx="5849030" cy="4288074"/>
          </a:xfrm>
          <a:prstGeom prst="rect">
            <a:avLst/>
          </a:prstGeom>
        </p:spPr>
      </p:pic>
    </p:spTree>
    <p:extLst>
      <p:ext uri="{BB962C8B-B14F-4D97-AF65-F5344CB8AC3E}">
        <p14:creationId xmlns:p14="http://schemas.microsoft.com/office/powerpoint/2010/main" val="220789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212396" y="214313"/>
            <a:ext cx="8229600" cy="1143000"/>
          </a:xfrm>
        </p:spPr>
        <p:txBody>
          <a:bodyPr/>
          <a:lstStyle/>
          <a:p>
            <a:r>
              <a:rPr lang="en-US" altLang="zh-CN" dirty="0"/>
              <a:t>GCC ——</a:t>
            </a:r>
            <a:r>
              <a:rPr lang="zh-CN" altLang="en-US" dirty="0"/>
              <a:t>基本使用 </a:t>
            </a:r>
            <a:r>
              <a:rPr lang="en-US" altLang="zh-CN" dirty="0"/>
              <a:t>(cont.)</a:t>
            </a:r>
            <a:endParaRPr lang="zh-CN" altLang="en-US" dirty="0" smtClean="0"/>
          </a:p>
        </p:txBody>
      </p:sp>
      <p:sp>
        <p:nvSpPr>
          <p:cNvPr id="32771" name="内容占位符 2"/>
          <p:cNvSpPr>
            <a:spLocks noGrp="1"/>
          </p:cNvSpPr>
          <p:nvPr>
            <p:ph idx="1"/>
          </p:nvPr>
        </p:nvSpPr>
        <p:spPr>
          <a:xfrm>
            <a:off x="627017" y="1357313"/>
            <a:ext cx="10998926" cy="5257800"/>
          </a:xfrm>
        </p:spPr>
        <p:txBody>
          <a:bodyPr/>
          <a:lstStyle/>
          <a:p>
            <a:pPr marL="5032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Uname</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取消宏定义</a:t>
            </a:r>
            <a:r>
              <a:rPr lang="en-US" altLang="zh-CN" sz="2400" dirty="0">
                <a:latin typeface="Times New Roman" panose="02020603050405020304" pitchFamily="18" charset="0"/>
                <a:ea typeface="楷体_GB2312" pitchFamily="49" charset="-122"/>
              </a:rPr>
              <a:t>name,</a:t>
            </a:r>
            <a:r>
              <a:rPr lang="zh-CN" altLang="en-US" sz="2400" dirty="0">
                <a:latin typeface="Times New Roman" panose="02020603050405020304" pitchFamily="18" charset="0"/>
                <a:ea typeface="楷体_GB2312" pitchFamily="49" charset="-122"/>
              </a:rPr>
              <a:t>作用和上面的正好相反</a:t>
            </a:r>
            <a:r>
              <a:rPr lang="en-US" altLang="zh-CN" sz="2400" dirty="0">
                <a:latin typeface="Times New Roman" panose="02020603050405020304" pitchFamily="18" charset="0"/>
                <a:ea typeface="楷体_GB2312" pitchFamily="49" charset="-122"/>
              </a:rPr>
              <a:t>.</a:t>
            </a:r>
          </a:p>
          <a:p>
            <a:pPr marL="5032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Idir</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把</a:t>
            </a:r>
            <a:r>
              <a:rPr lang="en-US" altLang="zh-CN" sz="2400" dirty="0" err="1">
                <a:latin typeface="Times New Roman" panose="02020603050405020304" pitchFamily="18" charset="0"/>
                <a:ea typeface="楷体_GB2312" pitchFamily="49" charset="-122"/>
              </a:rPr>
              <a:t>dir</a:t>
            </a:r>
            <a:r>
              <a:rPr lang="zh-CN" altLang="en-US" sz="2400" dirty="0">
                <a:latin typeface="Times New Roman" panose="02020603050405020304" pitchFamily="18" charset="0"/>
                <a:ea typeface="楷体_GB2312" pitchFamily="49" charset="-122"/>
              </a:rPr>
              <a:t>加到头文件的搜索路径中</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而且</a:t>
            </a:r>
            <a:r>
              <a:rPr lang="en-US" altLang="zh-CN" sz="2400" dirty="0" err="1">
                <a:latin typeface="Times New Roman" panose="02020603050405020304" pitchFamily="18" charset="0"/>
                <a:ea typeface="楷体_GB2312" pitchFamily="49" charset="-122"/>
              </a:rPr>
              <a:t>gcc</a:t>
            </a:r>
            <a:r>
              <a:rPr lang="zh-CN" altLang="en-US" sz="2400" dirty="0">
                <a:latin typeface="Times New Roman" panose="02020603050405020304" pitchFamily="18" charset="0"/>
                <a:ea typeface="楷体_GB2312" pitchFamily="49" charset="-122"/>
              </a:rPr>
              <a:t>会在搜索标准头文件之前先搜索</a:t>
            </a:r>
            <a:r>
              <a:rPr lang="en-US" altLang="zh-CN" sz="2400" dirty="0">
                <a:latin typeface="Times New Roman" panose="02020603050405020304" pitchFamily="18" charset="0"/>
                <a:ea typeface="楷体_GB2312" pitchFamily="49" charset="-122"/>
              </a:rPr>
              <a:t>dir.</a:t>
            </a:r>
          </a:p>
          <a:p>
            <a:pPr marL="5032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llibrary</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在连接的时候搜索</a:t>
            </a:r>
            <a:r>
              <a:rPr lang="en-US" altLang="zh-CN" sz="2400" dirty="0">
                <a:latin typeface="Times New Roman" panose="02020603050405020304" pitchFamily="18" charset="0"/>
                <a:ea typeface="楷体_GB2312" pitchFamily="49" charset="-122"/>
              </a:rPr>
              <a:t>library</a:t>
            </a:r>
            <a:r>
              <a:rPr lang="zh-CN" altLang="en-US" sz="2400" dirty="0">
                <a:latin typeface="Times New Roman" panose="02020603050405020304" pitchFamily="18" charset="0"/>
                <a:ea typeface="楷体_GB2312" pitchFamily="49" charset="-122"/>
              </a:rPr>
              <a:t>库</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库是一些</a:t>
            </a:r>
            <a:r>
              <a:rPr lang="en-US" altLang="zh-CN" sz="2400" dirty="0" smtClean="0">
                <a:latin typeface="Times New Roman" panose="02020603050405020304" pitchFamily="18" charset="0"/>
                <a:ea typeface="楷体_GB2312" pitchFamily="49" charset="-122"/>
              </a:rPr>
              <a:t>archive</a:t>
            </a:r>
            <a:r>
              <a:rPr lang="zh-CN" altLang="en-US" sz="2400" dirty="0">
                <a:latin typeface="Times New Roman" panose="02020603050405020304" pitchFamily="18" charset="0"/>
                <a:ea typeface="楷体_GB2312" pitchFamily="49" charset="-122"/>
              </a:rPr>
              <a:t>文件</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其成员是目标文件</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如果有文件引用</a:t>
            </a:r>
            <a:r>
              <a:rPr lang="en-US" altLang="zh-CN" sz="2400" dirty="0">
                <a:latin typeface="Times New Roman" panose="02020603050405020304" pitchFamily="18" charset="0"/>
                <a:ea typeface="楷体_GB2312" pitchFamily="49" charset="-122"/>
              </a:rPr>
              <a:t>library, library</a:t>
            </a:r>
            <a:r>
              <a:rPr lang="zh-CN" altLang="en-US" sz="2400" dirty="0">
                <a:latin typeface="Times New Roman" panose="02020603050405020304" pitchFamily="18" charset="0"/>
                <a:ea typeface="楷体_GB2312" pitchFamily="49" charset="-122"/>
              </a:rPr>
              <a:t>在命令行的位置应该在那个文件之后</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因此</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越底层的库越要放在后面</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比如如果你要连接</a:t>
            </a:r>
            <a:r>
              <a:rPr lang="en-US" altLang="zh-CN" sz="2400" dirty="0" err="1">
                <a:latin typeface="Times New Roman" panose="02020603050405020304" pitchFamily="18" charset="0"/>
                <a:ea typeface="楷体_GB2312" pitchFamily="49" charset="-122"/>
              </a:rPr>
              <a:t>pcap</a:t>
            </a:r>
            <a:r>
              <a:rPr lang="zh-CN" altLang="en-US" sz="2400" dirty="0">
                <a:latin typeface="Times New Roman" panose="02020603050405020304" pitchFamily="18" charset="0"/>
                <a:ea typeface="楷体_GB2312" pitchFamily="49" charset="-122"/>
              </a:rPr>
              <a:t>库</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那么你就需要使用</a:t>
            </a: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lpcap</a:t>
            </a:r>
            <a:r>
              <a:rPr lang="zh-CN" altLang="en-US" sz="2400" dirty="0">
                <a:latin typeface="Times New Roman" panose="02020603050405020304" pitchFamily="18" charset="0"/>
                <a:ea typeface="楷体_GB2312" pitchFamily="49" charset="-122"/>
              </a:rPr>
              <a:t>对源文件进行编译</a:t>
            </a:r>
            <a:r>
              <a:rPr lang="en-US" altLang="zh-CN" sz="2400" dirty="0">
                <a:latin typeface="Times New Roman" panose="02020603050405020304" pitchFamily="18" charset="0"/>
                <a:ea typeface="楷体_GB2312" pitchFamily="49" charset="-122"/>
              </a:rPr>
              <a:t>.</a:t>
            </a:r>
          </a:p>
          <a:p>
            <a:pPr marL="5032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a:t>
            </a:r>
            <a:r>
              <a:rPr lang="en-US" altLang="zh-CN" sz="2400" dirty="0" err="1">
                <a:latin typeface="Times New Roman" panose="02020603050405020304" pitchFamily="18" charset="0"/>
                <a:ea typeface="楷体_GB2312" pitchFamily="49" charset="-122"/>
              </a:rPr>
              <a:t>Ldir</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把</a:t>
            </a:r>
            <a:r>
              <a:rPr lang="en-US" altLang="zh-CN" sz="2400" dirty="0" err="1">
                <a:latin typeface="Times New Roman" panose="02020603050405020304" pitchFamily="18" charset="0"/>
                <a:ea typeface="楷体_GB2312" pitchFamily="49" charset="-122"/>
              </a:rPr>
              <a:t>dir</a:t>
            </a:r>
            <a:r>
              <a:rPr lang="zh-CN" altLang="en-US" sz="2400" dirty="0">
                <a:latin typeface="Times New Roman" panose="02020603050405020304" pitchFamily="18" charset="0"/>
                <a:ea typeface="楷体_GB2312" pitchFamily="49" charset="-122"/>
              </a:rPr>
              <a:t>加到库文件的搜索路径中</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而且</a:t>
            </a:r>
            <a:r>
              <a:rPr lang="en-US" altLang="zh-CN" sz="2400" dirty="0" err="1">
                <a:latin typeface="Times New Roman" panose="02020603050405020304" pitchFamily="18" charset="0"/>
                <a:ea typeface="楷体_GB2312" pitchFamily="49" charset="-122"/>
              </a:rPr>
              <a:t>gcc</a:t>
            </a:r>
            <a:r>
              <a:rPr lang="zh-CN" altLang="en-US" sz="2400" dirty="0">
                <a:latin typeface="Times New Roman" panose="02020603050405020304" pitchFamily="18" charset="0"/>
                <a:ea typeface="楷体_GB2312" pitchFamily="49" charset="-122"/>
              </a:rPr>
              <a:t>会在搜索标准库文件之前先搜索</a:t>
            </a:r>
            <a:r>
              <a:rPr lang="en-US" altLang="zh-CN" sz="2400" dirty="0">
                <a:latin typeface="Times New Roman" panose="02020603050405020304" pitchFamily="18" charset="0"/>
                <a:ea typeface="楷体_GB2312" pitchFamily="49" charset="-122"/>
              </a:rPr>
              <a:t>dir.</a:t>
            </a:r>
          </a:p>
          <a:p>
            <a:pPr marL="5032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-g </a:t>
            </a:r>
            <a:r>
              <a:rPr lang="zh-CN" altLang="en-US" sz="2400" dirty="0">
                <a:latin typeface="Times New Roman" panose="02020603050405020304" pitchFamily="18" charset="0"/>
                <a:ea typeface="楷体_GB2312" pitchFamily="49" charset="-122"/>
              </a:rPr>
              <a:t>产生调试信息</a:t>
            </a:r>
            <a:r>
              <a:rPr lang="en-US" altLang="zh-CN" sz="2400" dirty="0">
                <a:latin typeface="Times New Roman" panose="02020603050405020304" pitchFamily="18" charset="0"/>
                <a:ea typeface="楷体_GB2312" pitchFamily="49" charset="-122"/>
              </a:rPr>
              <a:t>. GDB</a:t>
            </a:r>
            <a:r>
              <a:rPr lang="zh-CN" altLang="en-US" sz="2400" dirty="0">
                <a:latin typeface="Times New Roman" panose="02020603050405020304" pitchFamily="18" charset="0"/>
                <a:ea typeface="楷体_GB2312" pitchFamily="49" charset="-122"/>
              </a:rPr>
              <a:t>能够使用这些调试信息。</a:t>
            </a:r>
          </a:p>
          <a:p>
            <a:pPr marL="503238" lvl="3" indent="0">
              <a:spcBef>
                <a:spcPct val="0"/>
              </a:spcBef>
              <a:buClr>
                <a:schemeClr val="accent1"/>
              </a:buClr>
              <a:buSzPct val="80000"/>
              <a:buFont typeface="Wingdings 2" panose="05020102010507070707" pitchFamily="18" charset="2"/>
              <a:buChar char=""/>
            </a:pPr>
            <a:r>
              <a:rPr lang="en-US" altLang="zh-CN" sz="2400" dirty="0">
                <a:latin typeface="Times New Roman" panose="02020603050405020304" pitchFamily="18" charset="0"/>
                <a:ea typeface="楷体_GB2312" pitchFamily="49" charset="-122"/>
              </a:rPr>
              <a:t>-o </a:t>
            </a:r>
            <a:r>
              <a:rPr lang="en-US" altLang="zh-CN" sz="2400" dirty="0" err="1">
                <a:latin typeface="Times New Roman" panose="02020603050405020304" pitchFamily="18" charset="0"/>
                <a:ea typeface="楷体_GB2312" pitchFamily="49" charset="-122"/>
              </a:rPr>
              <a:t>outfile</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指定输出文件的文件名</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默认为</a:t>
            </a:r>
            <a:r>
              <a:rPr lang="en-US" altLang="zh-CN" sz="2400" dirty="0" err="1">
                <a:latin typeface="Times New Roman" panose="02020603050405020304" pitchFamily="18" charset="0"/>
                <a:ea typeface="楷体_GB2312" pitchFamily="49" charset="-122"/>
              </a:rPr>
              <a:t>a.out</a:t>
            </a:r>
            <a:endParaRPr lang="zh-CN" altLang="en-US" sz="24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5007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rtlCol="0">
            <a:normAutofit/>
          </a:bodyPr>
          <a:lstStyle/>
          <a:p>
            <a:pPr>
              <a:defRPr/>
            </a:pPr>
            <a:r>
              <a:rPr lang="en-US" altLang="zh-CN" sz="4000" dirty="0"/>
              <a:t>GCC </a:t>
            </a:r>
            <a:r>
              <a:rPr lang="en-US" altLang="zh-CN" sz="4000" dirty="0" smtClean="0"/>
              <a:t>——</a:t>
            </a:r>
            <a:r>
              <a:rPr lang="zh-CN" altLang="en-US" sz="4000" dirty="0"/>
              <a:t>实例</a:t>
            </a:r>
          </a:p>
        </p:txBody>
      </p:sp>
      <p:sp>
        <p:nvSpPr>
          <p:cNvPr id="33795" name="Rectangle 3"/>
          <p:cNvSpPr>
            <a:spLocks noGrp="1" noChangeArrowheads="1"/>
          </p:cNvSpPr>
          <p:nvPr>
            <p:ph type="body" idx="1"/>
          </p:nvPr>
        </p:nvSpPr>
        <p:spPr>
          <a:xfrm>
            <a:off x="1240971" y="1837509"/>
            <a:ext cx="9710057" cy="5178878"/>
          </a:xfrm>
        </p:spPr>
        <p:txBody>
          <a:bodyPr/>
          <a:lstStyle/>
          <a:p>
            <a:pPr lvl="1" eaLnBrk="1" hangingPunct="1">
              <a:lnSpc>
                <a:spcPct val="80000"/>
              </a:lnSpc>
            </a:pPr>
            <a:r>
              <a:rPr lang="zh-CN" altLang="en-US"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hello.c</a:t>
            </a:r>
            <a:r>
              <a:rPr lang="en-US" altLang="zh-CN" sz="2400" dirty="0">
                <a:latin typeface="楷体_GB2312" pitchFamily="49" charset="-122"/>
                <a:ea typeface="楷体_GB2312" pitchFamily="49" charset="-122"/>
              </a:rPr>
              <a:t/>
            </a:r>
            <a:br>
              <a:rPr lang="en-US" altLang="zh-CN"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 include &lt;</a:t>
            </a:r>
            <a:r>
              <a:rPr lang="en-US" altLang="zh-CN" sz="2400" dirty="0" err="1">
                <a:latin typeface="楷体_GB2312" pitchFamily="49" charset="-122"/>
                <a:ea typeface="楷体_GB2312" pitchFamily="49" charset="-122"/>
              </a:rPr>
              <a:t>stdio.h</a:t>
            </a:r>
            <a:r>
              <a:rPr lang="en-US" altLang="zh-CN" sz="2400" dirty="0">
                <a:latin typeface="楷体_GB2312" pitchFamily="49" charset="-122"/>
                <a:ea typeface="楷体_GB2312" pitchFamily="49" charset="-122"/>
              </a:rPr>
              <a:t>&gt;</a:t>
            </a:r>
            <a:br>
              <a:rPr lang="en-US" altLang="zh-CN"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int</a:t>
            </a:r>
            <a:r>
              <a:rPr lang="en-US" altLang="zh-CN" sz="2400" dirty="0">
                <a:latin typeface="楷体_GB2312" pitchFamily="49" charset="-122"/>
                <a:ea typeface="楷体_GB2312" pitchFamily="49" charset="-122"/>
              </a:rPr>
              <a:t> main()</a:t>
            </a:r>
            <a:br>
              <a:rPr lang="en-US" altLang="zh-CN"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a:t>
            </a:r>
            <a:br>
              <a:rPr lang="en-US" altLang="zh-CN"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a:t>
            </a:r>
            <a:r>
              <a:rPr lang="zh-CN" altLang="en-US" sz="2400" dirty="0">
                <a:latin typeface="Arial" panose="020B0604020202020204" pitchFamily="34" charset="0"/>
                <a:ea typeface="楷体_GB2312" pitchFamily="49" charset="-122"/>
              </a:rPr>
              <a:t>    </a:t>
            </a:r>
            <a:r>
              <a:rPr lang="zh-CN" altLang="en-US"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printf</a:t>
            </a:r>
            <a:r>
              <a:rPr lang="en-US" altLang="zh-CN" sz="2400" dirty="0">
                <a:latin typeface="楷体_GB2312" pitchFamily="49" charset="-122"/>
                <a:ea typeface="楷体_GB2312" pitchFamily="49" charset="-122"/>
              </a:rPr>
              <a:t>("Hello world, Linux programming!\n");</a:t>
            </a:r>
            <a:br>
              <a:rPr lang="en-US" altLang="zh-CN"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a:t>
            </a:r>
            <a:r>
              <a:rPr lang="zh-CN" altLang="en-US" sz="2400" dirty="0">
                <a:latin typeface="Arial" panose="020B0604020202020204" pitchFamily="34" charset="0"/>
                <a:ea typeface="楷体_GB2312" pitchFamily="49" charset="-122"/>
              </a:rPr>
              <a:t>    </a:t>
            </a: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return 0;</a:t>
            </a:r>
            <a:br>
              <a:rPr lang="en-US" altLang="zh-CN"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a:t>
            </a:r>
          </a:p>
          <a:p>
            <a:pPr lvl="1" eaLnBrk="1" hangingPunct="1">
              <a:lnSpc>
                <a:spcPct val="80000"/>
              </a:lnSpc>
            </a:pPr>
            <a:r>
              <a:rPr lang="zh-CN" altLang="en-US" sz="2400" dirty="0">
                <a:latin typeface="楷体_GB2312" pitchFamily="49" charset="-122"/>
                <a:ea typeface="楷体_GB2312" pitchFamily="49" charset="-122"/>
              </a:rPr>
              <a:t>　　然后执行下面的命令编译和运行这段程序：</a:t>
            </a:r>
          </a:p>
          <a:p>
            <a:pPr lvl="1" eaLnBrk="1" hangingPunct="1">
              <a:lnSpc>
                <a:spcPct val="80000"/>
              </a:lnSpc>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gcc</a:t>
            </a:r>
            <a:r>
              <a:rPr lang="en-US" altLang="zh-CN"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hello.c</a:t>
            </a:r>
            <a:r>
              <a:rPr lang="en-US" altLang="zh-CN" sz="2400" dirty="0">
                <a:latin typeface="楷体_GB2312" pitchFamily="49" charset="-122"/>
                <a:ea typeface="楷体_GB2312" pitchFamily="49" charset="-122"/>
              </a:rPr>
              <a:t> -o hello</a:t>
            </a:r>
            <a:br>
              <a:rPr lang="en-US" altLang="zh-CN"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 ./hello</a:t>
            </a:r>
            <a:br>
              <a:rPr lang="en-US" altLang="zh-CN" sz="2400" dirty="0">
                <a:latin typeface="楷体_GB2312" pitchFamily="49" charset="-122"/>
                <a:ea typeface="楷体_GB2312" pitchFamily="49" charset="-122"/>
              </a:rPr>
            </a:b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Hello world, Linux programming</a:t>
            </a:r>
            <a:r>
              <a:rPr lang="en-US" altLang="zh-CN" sz="2400" dirty="0" smtClean="0">
                <a:latin typeface="楷体_GB2312" pitchFamily="49" charset="-122"/>
                <a:ea typeface="楷体_GB2312" pitchFamily="49" charset="-122"/>
              </a:rPr>
              <a:t>!</a:t>
            </a:r>
            <a:endParaRPr lang="en-US" altLang="zh-CN" sz="2800" dirty="0">
              <a:latin typeface="楷体_GB2312" pitchFamily="49" charset="-122"/>
              <a:ea typeface="楷体_GB2312" pitchFamily="49" charset="-122"/>
            </a:endParaRPr>
          </a:p>
        </p:txBody>
      </p:sp>
    </p:spTree>
    <p:extLst>
      <p:ext uri="{BB962C8B-B14F-4D97-AF65-F5344CB8AC3E}">
        <p14:creationId xmlns:p14="http://schemas.microsoft.com/office/powerpoint/2010/main" val="66007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23839" y="148046"/>
            <a:ext cx="8229600" cy="1143000"/>
          </a:xfrm>
        </p:spPr>
        <p:txBody>
          <a:bodyPr/>
          <a:lstStyle/>
          <a:p>
            <a:r>
              <a:rPr lang="en-US" altLang="zh-CN" sz="3600" dirty="0"/>
              <a:t>GCC ——</a:t>
            </a:r>
            <a:r>
              <a:rPr lang="zh-CN" altLang="en-US" sz="3600" dirty="0" smtClean="0"/>
              <a:t>实例</a:t>
            </a:r>
            <a:r>
              <a:rPr lang="en-US" altLang="zh-CN" sz="3600" dirty="0" smtClean="0"/>
              <a:t>(cont.)</a:t>
            </a:r>
            <a:endParaRPr lang="zh-CN" altLang="en-US" dirty="0" smtClean="0">
              <a:latin typeface="楷体_GB2312" pitchFamily="49" charset="-122"/>
              <a:ea typeface="楷体_GB2312" pitchFamily="49" charset="-122"/>
            </a:endParaRPr>
          </a:p>
        </p:txBody>
      </p:sp>
      <p:sp>
        <p:nvSpPr>
          <p:cNvPr id="34819" name="Rectangle 3"/>
          <p:cNvSpPr>
            <a:spLocks noGrp="1" noChangeArrowheads="1"/>
          </p:cNvSpPr>
          <p:nvPr>
            <p:ph type="body" idx="1"/>
          </p:nvPr>
        </p:nvSpPr>
        <p:spPr>
          <a:xfrm>
            <a:off x="740227" y="1379764"/>
            <a:ext cx="10641875" cy="6000750"/>
          </a:xfrm>
        </p:spPr>
        <p:txBody>
          <a:bodyPr>
            <a:normAutofit/>
          </a:bodyPr>
          <a:lstStyle/>
          <a:p>
            <a:pPr lvl="1" eaLnBrk="1" hangingPunct="1">
              <a:lnSpc>
                <a:spcPct val="120000"/>
              </a:lnSpc>
              <a:spcBef>
                <a:spcPct val="0"/>
              </a:spcBef>
            </a:pPr>
            <a:r>
              <a:rPr lang="zh-CN" altLang="en-US" sz="1800" dirty="0">
                <a:latin typeface="楷体_GB2312" pitchFamily="49" charset="-122"/>
                <a:ea typeface="楷体_GB2312" pitchFamily="49" charset="-122"/>
              </a:rPr>
              <a:t>　　</a:t>
            </a:r>
            <a:r>
              <a:rPr lang="en-US" altLang="zh-CN" sz="1800" dirty="0">
                <a:latin typeface="楷体_GB2312" pitchFamily="49" charset="-122"/>
                <a:ea typeface="楷体_GB2312" pitchFamily="49" charset="-122"/>
              </a:rPr>
              <a:t># </a:t>
            </a:r>
            <a:r>
              <a:rPr lang="en-US" altLang="zh-CN" sz="1800" dirty="0" err="1">
                <a:latin typeface="楷体_GB2312" pitchFamily="49" charset="-122"/>
                <a:ea typeface="楷体_GB2312" pitchFamily="49" charset="-122"/>
              </a:rPr>
              <a:t>gcc</a:t>
            </a:r>
            <a:r>
              <a:rPr lang="en-US" altLang="zh-CN" sz="1800" dirty="0">
                <a:latin typeface="楷体_GB2312" pitchFamily="49" charset="-122"/>
                <a:ea typeface="楷体_GB2312" pitchFamily="49" charset="-122"/>
              </a:rPr>
              <a:t> </a:t>
            </a:r>
            <a:r>
              <a:rPr lang="en-US" altLang="zh-CN" sz="1800" dirty="0" err="1">
                <a:latin typeface="楷体_GB2312" pitchFamily="49" charset="-122"/>
                <a:ea typeface="楷体_GB2312" pitchFamily="49" charset="-122"/>
              </a:rPr>
              <a:t>hello.o</a:t>
            </a:r>
            <a:r>
              <a:rPr lang="en-US" altLang="zh-CN" sz="1800" dirty="0">
                <a:latin typeface="楷体_GB2312" pitchFamily="49" charset="-122"/>
                <a:ea typeface="楷体_GB2312" pitchFamily="49" charset="-122"/>
              </a:rPr>
              <a:t> -o hello</a:t>
            </a:r>
          </a:p>
          <a:p>
            <a:pPr lvl="1" eaLnBrk="1" hangingPunct="1">
              <a:lnSpc>
                <a:spcPct val="120000"/>
              </a:lnSpc>
              <a:spcBef>
                <a:spcPct val="0"/>
              </a:spcBef>
            </a:pPr>
            <a:r>
              <a:rPr lang="zh-CN" altLang="en-US" sz="1800" dirty="0">
                <a:latin typeface="楷体_GB2312" pitchFamily="49" charset="-122"/>
                <a:ea typeface="楷体_GB2312" pitchFamily="49" charset="-122"/>
              </a:rPr>
              <a:t>　　</a:t>
            </a:r>
            <a:r>
              <a:rPr lang="en-US" altLang="zh-CN" sz="1800" dirty="0" smtClean="0">
                <a:latin typeface="楷体_GB2312" pitchFamily="49" charset="-122"/>
                <a:ea typeface="楷体_GB2312" pitchFamily="49" charset="-122"/>
              </a:rPr>
              <a:t># </a:t>
            </a:r>
            <a:r>
              <a:rPr lang="en-US" altLang="zh-CN" sz="1800" dirty="0" err="1">
                <a:latin typeface="楷体_GB2312" pitchFamily="49" charset="-122"/>
                <a:ea typeface="楷体_GB2312" pitchFamily="49" charset="-122"/>
              </a:rPr>
              <a:t>gcc</a:t>
            </a:r>
            <a:r>
              <a:rPr lang="en-US" altLang="zh-CN" sz="1800" dirty="0">
                <a:latin typeface="楷体_GB2312" pitchFamily="49" charset="-122"/>
                <a:ea typeface="楷体_GB2312" pitchFamily="49" charset="-122"/>
              </a:rPr>
              <a:t> foo1.c foo2.c -o foo</a:t>
            </a:r>
          </a:p>
          <a:p>
            <a:pPr lvl="1" eaLnBrk="1" hangingPunct="1">
              <a:lnSpc>
                <a:spcPct val="120000"/>
              </a:lnSpc>
              <a:spcBef>
                <a:spcPct val="0"/>
              </a:spcBef>
            </a:pPr>
            <a:r>
              <a:rPr lang="zh-CN" altLang="en-US" sz="1800" dirty="0" smtClean="0">
                <a:latin typeface="楷体_GB2312" pitchFamily="49" charset="-122"/>
                <a:ea typeface="楷体_GB2312" pitchFamily="49" charset="-122"/>
              </a:rPr>
              <a:t>如果</a:t>
            </a:r>
            <a:r>
              <a:rPr lang="zh-CN" altLang="en-US" sz="1800" dirty="0">
                <a:latin typeface="楷体_GB2312" pitchFamily="49" charset="-122"/>
                <a:ea typeface="楷体_GB2312" pitchFamily="49" charset="-122"/>
              </a:rPr>
              <a:t>同时处理的文件不止一个，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仍会按照预处理、编译和链接的过程依次进行。如果深究起来，上面这条命令大致相当于依次执行如下三条命令：</a:t>
            </a:r>
          </a:p>
          <a:p>
            <a:pPr lvl="1" eaLnBrk="1" hangingPunct="1">
              <a:lnSpc>
                <a:spcPct val="120000"/>
              </a:lnSpc>
              <a:spcBef>
                <a:spcPct val="0"/>
              </a:spcBef>
            </a:pPr>
            <a:r>
              <a:rPr lang="zh-CN" altLang="en-US" sz="1800" dirty="0">
                <a:latin typeface="楷体_GB2312" pitchFamily="49" charset="-122"/>
                <a:ea typeface="楷体_GB2312" pitchFamily="49" charset="-122"/>
              </a:rPr>
              <a:t>　　</a:t>
            </a:r>
            <a:r>
              <a:rPr lang="en-US" altLang="zh-CN" sz="1800" dirty="0">
                <a:latin typeface="楷体_GB2312" pitchFamily="49" charset="-122"/>
                <a:ea typeface="楷体_GB2312" pitchFamily="49" charset="-122"/>
              </a:rPr>
              <a:t># </a:t>
            </a:r>
            <a:r>
              <a:rPr lang="en-US" altLang="zh-CN" sz="1800" dirty="0" err="1">
                <a:latin typeface="楷体_GB2312" pitchFamily="49" charset="-122"/>
                <a:ea typeface="楷体_GB2312" pitchFamily="49" charset="-122"/>
              </a:rPr>
              <a:t>gcc</a:t>
            </a:r>
            <a:r>
              <a:rPr lang="en-US" altLang="zh-CN" sz="1800" dirty="0">
                <a:latin typeface="楷体_GB2312" pitchFamily="49" charset="-122"/>
                <a:ea typeface="楷体_GB2312" pitchFamily="49" charset="-122"/>
              </a:rPr>
              <a:t> -c foo1.c -o foo1.o</a:t>
            </a:r>
            <a:br>
              <a:rPr lang="en-US" altLang="zh-CN" sz="1800" dirty="0">
                <a:latin typeface="楷体_GB2312" pitchFamily="49" charset="-122"/>
                <a:ea typeface="楷体_GB2312" pitchFamily="49" charset="-122"/>
              </a:rPr>
            </a:br>
            <a:r>
              <a:rPr lang="zh-CN" altLang="en-US" sz="1800" dirty="0">
                <a:latin typeface="楷体_GB2312" pitchFamily="49" charset="-122"/>
                <a:ea typeface="楷体_GB2312" pitchFamily="49" charset="-122"/>
              </a:rPr>
              <a:t>　　</a:t>
            </a:r>
            <a:r>
              <a:rPr lang="en-US" altLang="zh-CN" sz="1800" dirty="0">
                <a:latin typeface="楷体_GB2312" pitchFamily="49" charset="-122"/>
                <a:ea typeface="楷体_GB2312" pitchFamily="49" charset="-122"/>
              </a:rPr>
              <a:t># </a:t>
            </a:r>
            <a:r>
              <a:rPr lang="en-US" altLang="zh-CN" sz="1800" dirty="0" err="1">
                <a:latin typeface="楷体_GB2312" pitchFamily="49" charset="-122"/>
                <a:ea typeface="楷体_GB2312" pitchFamily="49" charset="-122"/>
              </a:rPr>
              <a:t>gcc</a:t>
            </a:r>
            <a:r>
              <a:rPr lang="en-US" altLang="zh-CN" sz="1800" dirty="0">
                <a:latin typeface="楷体_GB2312" pitchFamily="49" charset="-122"/>
                <a:ea typeface="楷体_GB2312" pitchFamily="49" charset="-122"/>
              </a:rPr>
              <a:t> -c foo2.c -o foo2.o</a:t>
            </a:r>
            <a:br>
              <a:rPr lang="en-US" altLang="zh-CN" sz="1800" dirty="0">
                <a:latin typeface="楷体_GB2312" pitchFamily="49" charset="-122"/>
                <a:ea typeface="楷体_GB2312" pitchFamily="49" charset="-122"/>
              </a:rPr>
            </a:br>
            <a:r>
              <a:rPr lang="zh-CN" altLang="en-US" sz="1800" dirty="0">
                <a:latin typeface="楷体_GB2312" pitchFamily="49" charset="-122"/>
                <a:ea typeface="楷体_GB2312" pitchFamily="49" charset="-122"/>
              </a:rPr>
              <a:t>　　</a:t>
            </a:r>
            <a:r>
              <a:rPr lang="en-US" altLang="zh-CN" sz="1800" dirty="0">
                <a:latin typeface="楷体_GB2312" pitchFamily="49" charset="-122"/>
                <a:ea typeface="楷体_GB2312" pitchFamily="49" charset="-122"/>
              </a:rPr>
              <a:t># </a:t>
            </a:r>
            <a:r>
              <a:rPr lang="en-US" altLang="zh-CN" sz="1800" dirty="0" err="1">
                <a:latin typeface="楷体_GB2312" pitchFamily="49" charset="-122"/>
                <a:ea typeface="楷体_GB2312" pitchFamily="49" charset="-122"/>
              </a:rPr>
              <a:t>gcc</a:t>
            </a:r>
            <a:r>
              <a:rPr lang="en-US" altLang="zh-CN" sz="1800" dirty="0">
                <a:latin typeface="楷体_GB2312" pitchFamily="49" charset="-122"/>
                <a:ea typeface="楷体_GB2312" pitchFamily="49" charset="-122"/>
              </a:rPr>
              <a:t> foo1.o foo2.o -o foo</a:t>
            </a:r>
          </a:p>
          <a:p>
            <a:pPr lvl="1" eaLnBrk="1" hangingPunct="1">
              <a:lnSpc>
                <a:spcPct val="120000"/>
              </a:lnSpc>
              <a:spcBef>
                <a:spcPct val="0"/>
              </a:spcBef>
            </a:pPr>
            <a:r>
              <a:rPr lang="zh-CN" altLang="en-US" sz="1800" dirty="0" smtClean="0">
                <a:latin typeface="楷体_GB2312" pitchFamily="49" charset="-122"/>
                <a:ea typeface="楷体_GB2312" pitchFamily="49" charset="-122"/>
              </a:rPr>
              <a:t>在</a:t>
            </a:r>
            <a:r>
              <a:rPr lang="zh-CN" altLang="en-US" sz="1800" dirty="0">
                <a:latin typeface="楷体_GB2312" pitchFamily="49" charset="-122"/>
                <a:ea typeface="楷体_GB2312" pitchFamily="49" charset="-122"/>
              </a:rPr>
              <a:t>编译一个包含许多源文件的工程时，若只用一条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命令来完成编译是非常费时的。假设项目中有</a:t>
            </a:r>
            <a:r>
              <a:rPr lang="en-US" altLang="zh-CN" sz="1800" dirty="0">
                <a:latin typeface="楷体_GB2312" pitchFamily="49" charset="-122"/>
                <a:ea typeface="楷体_GB2312" pitchFamily="49" charset="-122"/>
              </a:rPr>
              <a:t>100</a:t>
            </a:r>
            <a:r>
              <a:rPr lang="zh-CN" altLang="en-US" sz="1800" dirty="0">
                <a:latin typeface="楷体_GB2312" pitchFamily="49" charset="-122"/>
                <a:ea typeface="楷体_GB2312" pitchFamily="49" charset="-122"/>
              </a:rPr>
              <a:t>个源文件需要编译，并且每个源文件中都包含</a:t>
            </a:r>
            <a:r>
              <a:rPr lang="en-US" altLang="zh-CN" sz="1800" dirty="0">
                <a:latin typeface="楷体_GB2312" pitchFamily="49" charset="-122"/>
                <a:ea typeface="楷体_GB2312" pitchFamily="49" charset="-122"/>
              </a:rPr>
              <a:t>10000</a:t>
            </a:r>
            <a:r>
              <a:rPr lang="zh-CN" altLang="en-US" sz="1800" dirty="0">
                <a:latin typeface="楷体_GB2312" pitchFamily="49" charset="-122"/>
                <a:ea typeface="楷体_GB2312" pitchFamily="49" charset="-122"/>
              </a:rPr>
              <a:t>行代码，如果像上面那样仅用一条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命令来完成编译工作，那么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需要将每个源文件都重新编译一遍，然后再全部连接起来。很显然，这样浪费的时间相当多，尤其是当用户只是修改了其中某一个文件的时候，完全没有必要将每个文件都重新编译一遍，因为很多已经生成的目标文件是不会改变的。要解决这个问题，关键是要灵活运用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，同时还要借助像 </a:t>
            </a:r>
            <a:r>
              <a:rPr lang="en-US" altLang="zh-CN" sz="1800" dirty="0">
                <a:latin typeface="楷体_GB2312" pitchFamily="49" charset="-122"/>
                <a:ea typeface="楷体_GB2312" pitchFamily="49" charset="-122"/>
              </a:rPr>
              <a:t>Make </a:t>
            </a:r>
            <a:r>
              <a:rPr lang="zh-CN" altLang="en-US" sz="1800" dirty="0">
                <a:latin typeface="楷体_GB2312" pitchFamily="49" charset="-122"/>
                <a:ea typeface="楷体_GB2312" pitchFamily="49" charset="-122"/>
              </a:rPr>
              <a:t>这样的工具。</a:t>
            </a:r>
            <a:endParaRPr lang="en-US" altLang="zh-CN" sz="1800" dirty="0">
              <a:latin typeface="楷体_GB2312" pitchFamily="49" charset="-122"/>
              <a:ea typeface="楷体_GB2312" pitchFamily="49" charset="-122"/>
            </a:endParaRPr>
          </a:p>
        </p:txBody>
      </p:sp>
    </p:spTree>
    <p:extLst>
      <p:ext uri="{BB962C8B-B14F-4D97-AF65-F5344CB8AC3E}">
        <p14:creationId xmlns:p14="http://schemas.microsoft.com/office/powerpoint/2010/main" val="356172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17197" y="226422"/>
            <a:ext cx="8229600" cy="1143000"/>
          </a:xfrm>
        </p:spPr>
        <p:txBody>
          <a:bodyPr/>
          <a:lstStyle/>
          <a:p>
            <a:r>
              <a:rPr lang="en-US" altLang="zh-CN" sz="3200" dirty="0"/>
              <a:t>GCC ——</a:t>
            </a:r>
            <a:r>
              <a:rPr lang="zh-CN" altLang="en-US" sz="3200" dirty="0"/>
              <a:t>实例</a:t>
            </a:r>
            <a:r>
              <a:rPr lang="en-US" altLang="zh-CN" sz="3200" dirty="0"/>
              <a:t>(cont.)</a:t>
            </a:r>
            <a:endParaRPr lang="zh-CN" altLang="en-US" dirty="0" smtClean="0">
              <a:latin typeface="楷体_GB2312" pitchFamily="49" charset="-122"/>
              <a:ea typeface="楷体_GB2312" pitchFamily="49" charset="-122"/>
            </a:endParaRPr>
          </a:p>
        </p:txBody>
      </p:sp>
      <p:sp>
        <p:nvSpPr>
          <p:cNvPr id="35843" name="Rectangle 3"/>
          <p:cNvSpPr>
            <a:spLocks noGrp="1" noChangeArrowheads="1"/>
          </p:cNvSpPr>
          <p:nvPr>
            <p:ph type="body" idx="1"/>
          </p:nvPr>
        </p:nvSpPr>
        <p:spPr>
          <a:xfrm>
            <a:off x="1269818" y="1475695"/>
            <a:ext cx="9450433" cy="4686300"/>
          </a:xfrm>
        </p:spPr>
        <p:txBody>
          <a:bodyPr>
            <a:normAutofit/>
          </a:bodyPr>
          <a:lstStyle/>
          <a:p>
            <a:pPr lvl="1" eaLnBrk="1" hangingPunct="1">
              <a:lnSpc>
                <a:spcPct val="80000"/>
              </a:lnSpc>
            </a:pPr>
            <a:r>
              <a:rPr lang="zh-CN" altLang="en-US" sz="1800" dirty="0" smtClean="0">
                <a:latin typeface="楷体_GB2312" pitchFamily="49" charset="-122"/>
                <a:ea typeface="楷体_GB2312" pitchFamily="49" charset="-122"/>
              </a:rPr>
              <a:t>从</a:t>
            </a:r>
            <a:r>
              <a:rPr lang="zh-CN" altLang="en-US" sz="1800" dirty="0">
                <a:latin typeface="楷体_GB2312" pitchFamily="49" charset="-122"/>
                <a:ea typeface="楷体_GB2312" pitchFamily="49" charset="-122"/>
              </a:rPr>
              <a:t>程序员的角度看，只需简单执行一条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命令就可以了，但从编译器的角度来看，却需要完成一系列非常繁杂的工作。首先，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调用预处理程序 </a:t>
            </a:r>
            <a:r>
              <a:rPr lang="en-US" altLang="zh-CN" sz="1800" dirty="0" err="1">
                <a:latin typeface="楷体_GB2312" pitchFamily="49" charset="-122"/>
                <a:ea typeface="楷体_GB2312" pitchFamily="49" charset="-122"/>
              </a:rPr>
              <a:t>cpp</a:t>
            </a:r>
            <a:r>
              <a:rPr lang="en-US" altLang="zh-CN" sz="1800" dirty="0">
                <a:latin typeface="楷体_GB2312" pitchFamily="49" charset="-122"/>
                <a:ea typeface="楷体_GB2312" pitchFamily="49" charset="-122"/>
              </a:rPr>
              <a:t> </a:t>
            </a:r>
            <a:r>
              <a:rPr lang="zh-CN" altLang="en-US" sz="1800" dirty="0">
                <a:latin typeface="楷体_GB2312" pitchFamily="49" charset="-122"/>
                <a:ea typeface="楷体_GB2312" pitchFamily="49" charset="-122"/>
              </a:rPr>
              <a:t>，由它负责展开在源文件中定义的宏，并向其中插入 </a:t>
            </a:r>
            <a:r>
              <a:rPr lang="en-US" altLang="zh-CN" sz="1800" dirty="0">
                <a:latin typeface="楷体_GB2312" pitchFamily="49" charset="-122"/>
                <a:ea typeface="楷体_GB2312" pitchFamily="49" charset="-122"/>
              </a:rPr>
              <a:t>include </a:t>
            </a:r>
            <a:r>
              <a:rPr lang="zh-CN" altLang="en-US" sz="1800" dirty="0">
                <a:latin typeface="楷体_GB2312" pitchFamily="49" charset="-122"/>
                <a:ea typeface="楷体_GB2312" pitchFamily="49" charset="-122"/>
              </a:rPr>
              <a:t>语句所包含的内容；接着，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会调用 </a:t>
            </a:r>
            <a:r>
              <a:rPr lang="en-US" altLang="zh-CN" sz="1800" dirty="0">
                <a:latin typeface="楷体_GB2312" pitchFamily="49" charset="-122"/>
                <a:ea typeface="楷体_GB2312" pitchFamily="49" charset="-122"/>
              </a:rPr>
              <a:t>ccl </a:t>
            </a:r>
            <a:r>
              <a:rPr lang="zh-CN" altLang="en-US" sz="1800" dirty="0">
                <a:latin typeface="楷体_GB2312" pitchFamily="49" charset="-122"/>
                <a:ea typeface="楷体_GB2312" pitchFamily="49" charset="-122"/>
              </a:rPr>
              <a:t>和 </a:t>
            </a:r>
            <a:r>
              <a:rPr lang="en-US" altLang="zh-CN" sz="1800" dirty="0">
                <a:latin typeface="楷体_GB2312" pitchFamily="49" charset="-122"/>
                <a:ea typeface="楷体_GB2312" pitchFamily="49" charset="-122"/>
              </a:rPr>
              <a:t>as </a:t>
            </a:r>
            <a:r>
              <a:rPr lang="zh-CN" altLang="en-US" sz="1800" dirty="0">
                <a:latin typeface="楷体_GB2312" pitchFamily="49" charset="-122"/>
                <a:ea typeface="楷体_GB2312" pitchFamily="49" charset="-122"/>
              </a:rPr>
              <a:t>将处理后的源代码编译成目标代码；最后，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会调用链接程序 </a:t>
            </a:r>
            <a:r>
              <a:rPr lang="en-US" altLang="zh-CN" sz="1800" dirty="0" err="1" smtClean="0">
                <a:latin typeface="楷体_GB2312" pitchFamily="49" charset="-122"/>
                <a:ea typeface="楷体_GB2312" pitchFamily="49" charset="-122"/>
              </a:rPr>
              <a:t>ld</a:t>
            </a:r>
            <a:r>
              <a:rPr lang="en-US" altLang="zh-CN" sz="1800" dirty="0" smtClean="0">
                <a:latin typeface="楷体_GB2312" pitchFamily="49" charset="-122"/>
                <a:ea typeface="楷体_GB2312" pitchFamily="49" charset="-122"/>
              </a:rPr>
              <a:t> </a:t>
            </a:r>
            <a:r>
              <a:rPr lang="zh-CN" altLang="en-US" sz="1800" dirty="0" smtClean="0">
                <a:latin typeface="楷体_GB2312" pitchFamily="49" charset="-122"/>
                <a:ea typeface="楷体_GB2312" pitchFamily="49" charset="-122"/>
              </a:rPr>
              <a:t>，</a:t>
            </a:r>
            <a:r>
              <a:rPr lang="zh-CN" altLang="en-US" sz="1800" dirty="0">
                <a:latin typeface="楷体_GB2312" pitchFamily="49" charset="-122"/>
                <a:ea typeface="楷体_GB2312" pitchFamily="49" charset="-122"/>
              </a:rPr>
              <a:t>把生成的目标代码链接成一个可执行程序。</a:t>
            </a:r>
          </a:p>
          <a:p>
            <a:pPr lvl="1" eaLnBrk="1" hangingPunct="1">
              <a:lnSpc>
                <a:spcPct val="80000"/>
              </a:lnSpc>
            </a:pPr>
            <a:r>
              <a:rPr lang="zh-CN" altLang="en-US" sz="1800" dirty="0" smtClean="0">
                <a:latin typeface="楷体_GB2312" pitchFamily="49" charset="-122"/>
                <a:ea typeface="楷体_GB2312" pitchFamily="49" charset="-122"/>
              </a:rPr>
              <a:t>为了</a:t>
            </a:r>
            <a:r>
              <a:rPr lang="zh-CN" altLang="en-US" sz="1800" dirty="0">
                <a:latin typeface="楷体_GB2312" pitchFamily="49" charset="-122"/>
                <a:ea typeface="楷体_GB2312" pitchFamily="49" charset="-122"/>
              </a:rPr>
              <a:t>更好地理解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的工作过程，可以把上述编译过程分成几个步骤单独进行，并观察每步的运行结果。第一步是进行预编译，使用 </a:t>
            </a:r>
            <a:r>
              <a:rPr lang="en-US" altLang="zh-CN" sz="1800" dirty="0">
                <a:latin typeface="楷体_GB2312" pitchFamily="49" charset="-122"/>
                <a:ea typeface="楷体_GB2312" pitchFamily="49" charset="-122"/>
              </a:rPr>
              <a:t>-E </a:t>
            </a:r>
            <a:r>
              <a:rPr lang="zh-CN" altLang="en-US" sz="1800" dirty="0">
                <a:latin typeface="楷体_GB2312" pitchFamily="49" charset="-122"/>
                <a:ea typeface="楷体_GB2312" pitchFamily="49" charset="-122"/>
              </a:rPr>
              <a:t>参数可以让 </a:t>
            </a:r>
            <a:r>
              <a:rPr lang="en-US" altLang="zh-CN" sz="1800" dirty="0">
                <a:latin typeface="楷体_GB2312" pitchFamily="49" charset="-122"/>
                <a:ea typeface="楷体_GB2312" pitchFamily="49" charset="-122"/>
              </a:rPr>
              <a:t>GCC </a:t>
            </a:r>
            <a:r>
              <a:rPr lang="zh-CN" altLang="en-US" sz="1800" dirty="0">
                <a:latin typeface="楷体_GB2312" pitchFamily="49" charset="-122"/>
                <a:ea typeface="楷体_GB2312" pitchFamily="49" charset="-122"/>
              </a:rPr>
              <a:t>在预处理结束后停止编译过程</a:t>
            </a:r>
            <a:r>
              <a:rPr lang="zh-CN" altLang="en-US" sz="1800" dirty="0" smtClean="0">
                <a:latin typeface="楷体_GB2312" pitchFamily="49" charset="-122"/>
                <a:ea typeface="楷体_GB2312" pitchFamily="49" charset="-122"/>
              </a:rPr>
              <a:t>：</a:t>
            </a:r>
            <a:endParaRPr lang="en-US" altLang="zh-CN" sz="1800" dirty="0" smtClean="0">
              <a:latin typeface="楷体_GB2312" pitchFamily="49" charset="-122"/>
              <a:ea typeface="楷体_GB2312" pitchFamily="49" charset="-122"/>
            </a:endParaRPr>
          </a:p>
          <a:p>
            <a:pPr lvl="2">
              <a:lnSpc>
                <a:spcPct val="80000"/>
              </a:lnSpc>
            </a:pPr>
            <a:r>
              <a:rPr lang="en-US" altLang="zh-CN" sz="1600" dirty="0" smtClean="0">
                <a:latin typeface="楷体_GB2312" pitchFamily="49" charset="-122"/>
                <a:ea typeface="楷体_GB2312" pitchFamily="49" charset="-122"/>
              </a:rPr>
              <a:t># </a:t>
            </a:r>
            <a:r>
              <a:rPr lang="en-US" altLang="zh-CN" sz="1600" dirty="0" err="1">
                <a:latin typeface="楷体_GB2312" pitchFamily="49" charset="-122"/>
                <a:ea typeface="楷体_GB2312" pitchFamily="49" charset="-122"/>
              </a:rPr>
              <a:t>gcc</a:t>
            </a:r>
            <a:r>
              <a:rPr lang="en-US" altLang="zh-CN" sz="1600" dirty="0">
                <a:latin typeface="楷体_GB2312" pitchFamily="49" charset="-122"/>
                <a:ea typeface="楷体_GB2312" pitchFamily="49" charset="-122"/>
              </a:rPr>
              <a:t> -E </a:t>
            </a:r>
            <a:r>
              <a:rPr lang="en-US" altLang="zh-CN" sz="1600" dirty="0" err="1">
                <a:latin typeface="楷体_GB2312" pitchFamily="49" charset="-122"/>
                <a:ea typeface="楷体_GB2312" pitchFamily="49" charset="-122"/>
              </a:rPr>
              <a:t>hello.c</a:t>
            </a:r>
            <a:r>
              <a:rPr lang="en-US" altLang="zh-CN" sz="1600" dirty="0">
                <a:latin typeface="楷体_GB2312" pitchFamily="49" charset="-122"/>
                <a:ea typeface="楷体_GB2312" pitchFamily="49" charset="-122"/>
              </a:rPr>
              <a:t> -o </a:t>
            </a:r>
            <a:r>
              <a:rPr lang="en-US" altLang="zh-CN" sz="1600" dirty="0" err="1">
                <a:latin typeface="楷体_GB2312" pitchFamily="49" charset="-122"/>
                <a:ea typeface="楷体_GB2312" pitchFamily="49" charset="-122"/>
              </a:rPr>
              <a:t>hello.i</a:t>
            </a:r>
            <a:endParaRPr lang="en-US" altLang="zh-CN" sz="1600" dirty="0">
              <a:latin typeface="楷体_GB2312" pitchFamily="49" charset="-122"/>
              <a:ea typeface="楷体_GB2312" pitchFamily="49" charset="-122"/>
            </a:endParaRPr>
          </a:p>
          <a:p>
            <a:pPr lvl="2">
              <a:lnSpc>
                <a:spcPct val="80000"/>
              </a:lnSpc>
            </a:pPr>
            <a:r>
              <a:rPr lang="zh-CN" altLang="en-US" sz="1600" dirty="0" smtClean="0">
                <a:latin typeface="楷体_GB2312" pitchFamily="49" charset="-122"/>
                <a:ea typeface="楷体_GB2312" pitchFamily="49" charset="-122"/>
              </a:rPr>
              <a:t>此时</a:t>
            </a:r>
            <a:r>
              <a:rPr lang="zh-CN" altLang="en-US" sz="1600" dirty="0">
                <a:latin typeface="楷体_GB2312" pitchFamily="49" charset="-122"/>
                <a:ea typeface="楷体_GB2312" pitchFamily="49" charset="-122"/>
              </a:rPr>
              <a:t>若查看 </a:t>
            </a:r>
            <a:r>
              <a:rPr lang="en-US" altLang="zh-CN" sz="1600" dirty="0" err="1">
                <a:latin typeface="楷体_GB2312" pitchFamily="49" charset="-122"/>
                <a:ea typeface="楷体_GB2312" pitchFamily="49" charset="-122"/>
              </a:rPr>
              <a:t>hello.i</a:t>
            </a:r>
            <a:r>
              <a:rPr lang="en-US" altLang="zh-CN" sz="1600" dirty="0">
                <a:latin typeface="楷体_GB2312" pitchFamily="49" charset="-122"/>
                <a:ea typeface="楷体_GB2312" pitchFamily="49" charset="-122"/>
              </a:rPr>
              <a:t> </a:t>
            </a:r>
            <a:r>
              <a:rPr lang="zh-CN" altLang="en-US" sz="1600" dirty="0">
                <a:latin typeface="楷体_GB2312" pitchFamily="49" charset="-122"/>
                <a:ea typeface="楷体_GB2312" pitchFamily="49" charset="-122"/>
              </a:rPr>
              <a:t>文件中的内容，会发现 </a:t>
            </a:r>
            <a:r>
              <a:rPr lang="en-US" altLang="zh-CN" sz="1600" dirty="0" err="1">
                <a:latin typeface="楷体_GB2312" pitchFamily="49" charset="-122"/>
                <a:ea typeface="楷体_GB2312" pitchFamily="49" charset="-122"/>
              </a:rPr>
              <a:t>stdio.h</a:t>
            </a:r>
            <a:r>
              <a:rPr lang="en-US" altLang="zh-CN" sz="1600" dirty="0">
                <a:latin typeface="楷体_GB2312" pitchFamily="49" charset="-122"/>
                <a:ea typeface="楷体_GB2312" pitchFamily="49" charset="-122"/>
              </a:rPr>
              <a:t> </a:t>
            </a:r>
            <a:r>
              <a:rPr lang="zh-CN" altLang="en-US" sz="1600" dirty="0">
                <a:latin typeface="楷体_GB2312" pitchFamily="49" charset="-122"/>
                <a:ea typeface="楷体_GB2312" pitchFamily="49" charset="-122"/>
              </a:rPr>
              <a:t>的内容确实都插到文件里去了，而其它应当被预处理的宏定义也都做了相应的处理。下一步是将 </a:t>
            </a:r>
            <a:r>
              <a:rPr lang="en-US" altLang="zh-CN" sz="1600" dirty="0" err="1">
                <a:latin typeface="楷体_GB2312" pitchFamily="49" charset="-122"/>
                <a:ea typeface="楷体_GB2312" pitchFamily="49" charset="-122"/>
              </a:rPr>
              <a:t>hello.i</a:t>
            </a:r>
            <a:r>
              <a:rPr lang="en-US" altLang="zh-CN" sz="1600" dirty="0">
                <a:latin typeface="楷体_GB2312" pitchFamily="49" charset="-122"/>
                <a:ea typeface="楷体_GB2312" pitchFamily="49" charset="-122"/>
              </a:rPr>
              <a:t> </a:t>
            </a:r>
            <a:r>
              <a:rPr lang="zh-CN" altLang="en-US" sz="1600" dirty="0">
                <a:latin typeface="楷体_GB2312" pitchFamily="49" charset="-122"/>
                <a:ea typeface="楷体_GB2312" pitchFamily="49" charset="-122"/>
              </a:rPr>
              <a:t>编译为目标代码，这可以通过使用 </a:t>
            </a:r>
            <a:r>
              <a:rPr lang="en-US" altLang="zh-CN" sz="1600" dirty="0">
                <a:latin typeface="楷体_GB2312" pitchFamily="49" charset="-122"/>
                <a:ea typeface="楷体_GB2312" pitchFamily="49" charset="-122"/>
              </a:rPr>
              <a:t>-c </a:t>
            </a:r>
            <a:r>
              <a:rPr lang="zh-CN" altLang="en-US" sz="1600" dirty="0">
                <a:latin typeface="楷体_GB2312" pitchFamily="49" charset="-122"/>
                <a:ea typeface="楷体_GB2312" pitchFamily="49" charset="-122"/>
              </a:rPr>
              <a:t>参数来完成：</a:t>
            </a:r>
          </a:p>
          <a:p>
            <a:pPr lvl="2">
              <a:lnSpc>
                <a:spcPct val="80000"/>
              </a:lnSpc>
            </a:pPr>
            <a:r>
              <a:rPr lang="en-US" altLang="zh-CN" sz="1600" dirty="0" smtClean="0">
                <a:latin typeface="楷体_GB2312" pitchFamily="49" charset="-122"/>
                <a:ea typeface="楷体_GB2312" pitchFamily="49" charset="-122"/>
              </a:rPr>
              <a:t># </a:t>
            </a:r>
            <a:r>
              <a:rPr lang="en-US" altLang="zh-CN" sz="1600" dirty="0" err="1">
                <a:latin typeface="楷体_GB2312" pitchFamily="49" charset="-122"/>
                <a:ea typeface="楷体_GB2312" pitchFamily="49" charset="-122"/>
              </a:rPr>
              <a:t>gcc</a:t>
            </a:r>
            <a:r>
              <a:rPr lang="en-US" altLang="zh-CN" sz="1600" dirty="0">
                <a:latin typeface="楷体_GB2312" pitchFamily="49" charset="-122"/>
                <a:ea typeface="楷体_GB2312" pitchFamily="49" charset="-122"/>
              </a:rPr>
              <a:t> -c </a:t>
            </a:r>
            <a:r>
              <a:rPr lang="en-US" altLang="zh-CN" sz="1600" dirty="0" err="1">
                <a:latin typeface="楷体_GB2312" pitchFamily="49" charset="-122"/>
                <a:ea typeface="楷体_GB2312" pitchFamily="49" charset="-122"/>
              </a:rPr>
              <a:t>hello.i</a:t>
            </a:r>
            <a:r>
              <a:rPr lang="en-US" altLang="zh-CN" sz="1600" dirty="0">
                <a:latin typeface="楷体_GB2312" pitchFamily="49" charset="-122"/>
                <a:ea typeface="楷体_GB2312" pitchFamily="49" charset="-122"/>
              </a:rPr>
              <a:t> -o </a:t>
            </a:r>
            <a:r>
              <a:rPr lang="en-US" altLang="zh-CN" sz="1600" dirty="0" err="1">
                <a:latin typeface="楷体_GB2312" pitchFamily="49" charset="-122"/>
                <a:ea typeface="楷体_GB2312" pitchFamily="49" charset="-122"/>
              </a:rPr>
              <a:t>hello.o</a:t>
            </a:r>
            <a:endParaRPr lang="en-US" altLang="zh-CN" sz="1600" dirty="0">
              <a:latin typeface="楷体_GB2312" pitchFamily="49" charset="-122"/>
              <a:ea typeface="楷体_GB2312" pitchFamily="49" charset="-122"/>
            </a:endParaRPr>
          </a:p>
          <a:p>
            <a:pPr lvl="2">
              <a:lnSpc>
                <a:spcPct val="80000"/>
              </a:lnSpc>
            </a:pPr>
            <a:r>
              <a:rPr lang="en-US" altLang="zh-CN" sz="1600" dirty="0" smtClean="0">
                <a:latin typeface="楷体_GB2312" pitchFamily="49" charset="-122"/>
                <a:ea typeface="楷体_GB2312" pitchFamily="49" charset="-122"/>
              </a:rPr>
              <a:t>GCC </a:t>
            </a:r>
            <a:r>
              <a:rPr lang="zh-CN" altLang="en-US" sz="1600" dirty="0">
                <a:latin typeface="楷体_GB2312" pitchFamily="49" charset="-122"/>
                <a:ea typeface="楷体_GB2312" pitchFamily="49" charset="-122"/>
              </a:rPr>
              <a:t>默认将 </a:t>
            </a:r>
            <a:r>
              <a:rPr lang="en-US" altLang="zh-CN" sz="1600" dirty="0">
                <a:latin typeface="楷体_GB2312" pitchFamily="49" charset="-122"/>
                <a:ea typeface="楷体_GB2312" pitchFamily="49" charset="-122"/>
              </a:rPr>
              <a:t>.</a:t>
            </a:r>
            <a:r>
              <a:rPr lang="en-US" altLang="zh-CN" sz="1600" dirty="0" err="1">
                <a:latin typeface="楷体_GB2312" pitchFamily="49" charset="-122"/>
                <a:ea typeface="楷体_GB2312" pitchFamily="49" charset="-122"/>
              </a:rPr>
              <a:t>i</a:t>
            </a:r>
            <a:r>
              <a:rPr lang="en-US" altLang="zh-CN" sz="1600" dirty="0">
                <a:latin typeface="楷体_GB2312" pitchFamily="49" charset="-122"/>
                <a:ea typeface="楷体_GB2312" pitchFamily="49" charset="-122"/>
              </a:rPr>
              <a:t> </a:t>
            </a:r>
            <a:r>
              <a:rPr lang="zh-CN" altLang="en-US" sz="1600" dirty="0">
                <a:latin typeface="楷体_GB2312" pitchFamily="49" charset="-122"/>
                <a:ea typeface="楷体_GB2312" pitchFamily="49" charset="-122"/>
              </a:rPr>
              <a:t>文件看成是预处理后的 </a:t>
            </a:r>
            <a:r>
              <a:rPr lang="en-US" altLang="zh-CN" sz="1600" dirty="0">
                <a:latin typeface="楷体_GB2312" pitchFamily="49" charset="-122"/>
                <a:ea typeface="楷体_GB2312" pitchFamily="49" charset="-122"/>
              </a:rPr>
              <a:t>C </a:t>
            </a:r>
            <a:r>
              <a:rPr lang="zh-CN" altLang="en-US" sz="1600" dirty="0">
                <a:latin typeface="楷体_GB2312" pitchFamily="49" charset="-122"/>
                <a:ea typeface="楷体_GB2312" pitchFamily="49" charset="-122"/>
              </a:rPr>
              <a:t>语言源代码，因此上述命令将自动跳过预处理步骤而开始执行编译过程，也可以使用 </a:t>
            </a:r>
            <a:r>
              <a:rPr lang="en-US" altLang="zh-CN" sz="1600" dirty="0">
                <a:latin typeface="楷体_GB2312" pitchFamily="49" charset="-122"/>
                <a:ea typeface="楷体_GB2312" pitchFamily="49" charset="-122"/>
              </a:rPr>
              <a:t>-x </a:t>
            </a:r>
            <a:r>
              <a:rPr lang="zh-CN" altLang="en-US" sz="1600" dirty="0">
                <a:latin typeface="楷体_GB2312" pitchFamily="49" charset="-122"/>
                <a:ea typeface="楷体_GB2312" pitchFamily="49" charset="-122"/>
              </a:rPr>
              <a:t>参数让 </a:t>
            </a:r>
            <a:r>
              <a:rPr lang="en-US" altLang="zh-CN" sz="1600" dirty="0">
                <a:latin typeface="楷体_GB2312" pitchFamily="49" charset="-122"/>
                <a:ea typeface="楷体_GB2312" pitchFamily="49" charset="-122"/>
              </a:rPr>
              <a:t>GCC </a:t>
            </a:r>
            <a:r>
              <a:rPr lang="zh-CN" altLang="en-US" sz="1600" dirty="0">
                <a:latin typeface="楷体_GB2312" pitchFamily="49" charset="-122"/>
                <a:ea typeface="楷体_GB2312" pitchFamily="49" charset="-122"/>
              </a:rPr>
              <a:t>从指定的步骤开始编译。最后一步是将生成的目标文件链接成可执行文件：</a:t>
            </a:r>
          </a:p>
          <a:p>
            <a:pPr lvl="1" eaLnBrk="1" hangingPunct="1">
              <a:lnSpc>
                <a:spcPct val="80000"/>
              </a:lnSpc>
              <a:buFontTx/>
              <a:buNone/>
            </a:pPr>
            <a:endParaRPr lang="en-US" altLang="zh-CN" sz="1800" dirty="0">
              <a:latin typeface="楷体_GB2312" pitchFamily="49" charset="-122"/>
              <a:ea typeface="楷体_GB2312" pitchFamily="49" charset="-122"/>
            </a:endParaRPr>
          </a:p>
        </p:txBody>
      </p:sp>
    </p:spTree>
    <p:extLst>
      <p:ext uri="{BB962C8B-B14F-4D97-AF65-F5344CB8AC3E}">
        <p14:creationId xmlns:p14="http://schemas.microsoft.com/office/powerpoint/2010/main" val="195837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latin typeface="楷体_GB2312" pitchFamily="49" charset="-122"/>
                <a:ea typeface="楷体_GB2312" pitchFamily="49" charset="-122"/>
              </a:rPr>
              <a:t>Gcc</a:t>
            </a:r>
            <a:r>
              <a:rPr lang="zh-CN" altLang="en-US" smtClean="0">
                <a:latin typeface="楷体_GB2312" pitchFamily="49" charset="-122"/>
                <a:ea typeface="楷体_GB2312" pitchFamily="49" charset="-122"/>
              </a:rPr>
              <a:t>的错误类型及对策</a:t>
            </a:r>
          </a:p>
        </p:txBody>
      </p:sp>
      <p:sp>
        <p:nvSpPr>
          <p:cNvPr id="37891" name="Rectangle 3"/>
          <p:cNvSpPr>
            <a:spLocks noGrp="1" noChangeArrowheads="1"/>
          </p:cNvSpPr>
          <p:nvPr>
            <p:ph type="body" idx="1"/>
          </p:nvPr>
        </p:nvSpPr>
        <p:spPr/>
        <p:txBody>
          <a:bodyPr/>
          <a:lstStyle/>
          <a:p>
            <a:pPr eaLnBrk="1" hangingPunct="1"/>
            <a:r>
              <a:rPr lang="en-US" altLang="zh-CN" dirty="0" err="1" smtClean="0">
                <a:latin typeface="楷体_GB2312" pitchFamily="49" charset="-122"/>
                <a:ea typeface="楷体_GB2312" pitchFamily="49" charset="-122"/>
              </a:rPr>
              <a:t>Gcc</a:t>
            </a:r>
            <a:r>
              <a:rPr lang="zh-CN" altLang="en-US" dirty="0" smtClean="0">
                <a:latin typeface="楷体_GB2312" pitchFamily="49" charset="-122"/>
                <a:ea typeface="楷体_GB2312" pitchFamily="49" charset="-122"/>
              </a:rPr>
              <a:t>的错误类型及对策</a:t>
            </a:r>
          </a:p>
          <a:p>
            <a:pPr lvl="1" eaLnBrk="1" hangingPunct="1">
              <a:buFont typeface="Wingdings" panose="05000000000000000000" pitchFamily="2" charset="2"/>
              <a:buChar char="l"/>
            </a:pPr>
            <a:r>
              <a:rPr lang="zh-CN" altLang="en-US" dirty="0">
                <a:latin typeface="楷体_GB2312" pitchFamily="49" charset="-122"/>
                <a:ea typeface="楷体_GB2312" pitchFamily="49" charset="-122"/>
              </a:rPr>
              <a:t>第一类</a:t>
            </a:r>
            <a:r>
              <a:rPr lang="zh-CN" altLang="en-US" dirty="0" smtClean="0">
                <a:latin typeface="楷体_GB2312" pitchFamily="49" charset="-122"/>
                <a:ea typeface="楷体_GB2312" pitchFamily="49" charset="-122"/>
              </a:rPr>
              <a:t>∶语法</a:t>
            </a:r>
            <a:r>
              <a:rPr lang="zh-CN" altLang="en-US" dirty="0">
                <a:latin typeface="楷体_GB2312" pitchFamily="49" charset="-122"/>
                <a:ea typeface="楷体_GB2312" pitchFamily="49" charset="-122"/>
              </a:rPr>
              <a:t>错误 </a:t>
            </a:r>
            <a:br>
              <a:rPr lang="zh-CN" altLang="en-US" dirty="0">
                <a:latin typeface="楷体_GB2312" pitchFamily="49" charset="-122"/>
                <a:ea typeface="楷体_GB2312" pitchFamily="49" charset="-122"/>
              </a:rPr>
            </a:br>
            <a:r>
              <a:rPr lang="zh-CN" altLang="en-US" dirty="0" smtClean="0">
                <a:latin typeface="楷体_GB2312" pitchFamily="49" charset="-122"/>
                <a:ea typeface="楷体_GB2312" pitchFamily="49" charset="-122"/>
              </a:rPr>
              <a:t>错误信息∶</a:t>
            </a:r>
            <a:r>
              <a:rPr lang="zh-CN" altLang="en-US" dirty="0">
                <a:latin typeface="楷体_GB2312" pitchFamily="49" charset="-122"/>
                <a:ea typeface="楷体_GB2312" pitchFamily="49" charset="-122"/>
              </a:rPr>
              <a:t>文件</a:t>
            </a:r>
            <a:r>
              <a:rPr lang="en-US" altLang="zh-CN" dirty="0" err="1">
                <a:latin typeface="楷体_GB2312" pitchFamily="49" charset="-122"/>
                <a:ea typeface="楷体_GB2312" pitchFamily="49" charset="-122"/>
              </a:rPr>
              <a:t>source.c</a:t>
            </a:r>
            <a:r>
              <a:rPr lang="zh-CN" altLang="en-US" dirty="0">
                <a:latin typeface="楷体_GB2312" pitchFamily="49" charset="-122"/>
                <a:ea typeface="楷体_GB2312" pitchFamily="49" charset="-122"/>
              </a:rPr>
              <a:t>中第</a:t>
            </a:r>
            <a:r>
              <a:rPr lang="en-US" altLang="zh-CN" dirty="0">
                <a:latin typeface="楷体_GB2312" pitchFamily="49" charset="-122"/>
                <a:ea typeface="楷体_GB2312" pitchFamily="49" charset="-122"/>
              </a:rPr>
              <a:t>n</a:t>
            </a:r>
            <a:r>
              <a:rPr lang="zh-CN" altLang="en-US" dirty="0">
                <a:latin typeface="楷体_GB2312" pitchFamily="49" charset="-122"/>
                <a:ea typeface="楷体_GB2312" pitchFamily="49" charset="-122"/>
              </a:rPr>
              <a:t>行有语法错误</a:t>
            </a:r>
            <a:r>
              <a:rPr lang="en-US" altLang="zh-CN" dirty="0">
                <a:latin typeface="楷体_GB2312" pitchFamily="49" charset="-122"/>
                <a:ea typeface="楷体_GB2312" pitchFamily="49" charset="-122"/>
              </a:rPr>
              <a:t>(</a:t>
            </a:r>
            <a:r>
              <a:rPr lang="en-US" altLang="zh-CN" dirty="0" err="1">
                <a:latin typeface="楷体_GB2312" pitchFamily="49" charset="-122"/>
                <a:ea typeface="楷体_GB2312" pitchFamily="49" charset="-122"/>
              </a:rPr>
              <a:t>syntex</a:t>
            </a:r>
            <a:r>
              <a:rPr lang="en-US" altLang="zh-CN" dirty="0">
                <a:latin typeface="楷体_GB2312" pitchFamily="49" charset="-122"/>
                <a:ea typeface="楷体_GB2312" pitchFamily="49" charset="-122"/>
              </a:rPr>
              <a:t> </a:t>
            </a:r>
            <a:r>
              <a:rPr lang="en-US" altLang="zh-CN" dirty="0" err="1">
                <a:latin typeface="楷体_GB2312" pitchFamily="49" charset="-122"/>
                <a:ea typeface="楷体_GB2312" pitchFamily="49" charset="-122"/>
              </a:rPr>
              <a:t>errror</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。这种类型的错误，一般都是</a:t>
            </a:r>
            <a:r>
              <a:rPr lang="en-US" altLang="zh-CN" dirty="0" smtClean="0">
                <a:latin typeface="楷体_GB2312" pitchFamily="49" charset="-122"/>
                <a:ea typeface="楷体_GB2312" pitchFamily="49" charset="-122"/>
              </a:rPr>
              <a:t>C/C++</a:t>
            </a:r>
            <a:r>
              <a:rPr lang="zh-CN" altLang="en-US" dirty="0" smtClean="0">
                <a:latin typeface="楷体_GB2312" pitchFamily="49" charset="-122"/>
                <a:ea typeface="楷体_GB2312" pitchFamily="49" charset="-122"/>
              </a:rPr>
              <a:t>语言</a:t>
            </a:r>
            <a:r>
              <a:rPr lang="zh-CN" altLang="en-US" dirty="0">
                <a:latin typeface="楷体_GB2312" pitchFamily="49" charset="-122"/>
                <a:ea typeface="楷体_GB2312" pitchFamily="49" charset="-122"/>
              </a:rPr>
              <a:t>的语法错误，应该仔细检查源代码文件中第</a:t>
            </a:r>
            <a:r>
              <a:rPr lang="en-US" altLang="zh-CN" dirty="0">
                <a:latin typeface="楷体_GB2312" pitchFamily="49" charset="-122"/>
                <a:ea typeface="楷体_GB2312" pitchFamily="49" charset="-122"/>
              </a:rPr>
              <a:t>n</a:t>
            </a:r>
            <a:r>
              <a:rPr lang="zh-CN" altLang="en-US" dirty="0">
                <a:latin typeface="楷体_GB2312" pitchFamily="49" charset="-122"/>
                <a:ea typeface="楷体_GB2312" pitchFamily="49" charset="-122"/>
              </a:rPr>
              <a:t>行及该行之前的程序，有时也需要对该文件所包含的头文件进行检查。有些情况下，一个很简单的语法错误，</a:t>
            </a:r>
            <a:r>
              <a:rPr lang="en-US" altLang="zh-CN" dirty="0" err="1">
                <a:latin typeface="楷体_GB2312" pitchFamily="49" charset="-122"/>
                <a:ea typeface="楷体_GB2312" pitchFamily="49" charset="-122"/>
              </a:rPr>
              <a:t>gcc</a:t>
            </a:r>
            <a:r>
              <a:rPr lang="zh-CN" altLang="en-US" dirty="0">
                <a:latin typeface="楷体_GB2312" pitchFamily="49" charset="-122"/>
                <a:ea typeface="楷体_GB2312" pitchFamily="49" charset="-122"/>
              </a:rPr>
              <a:t>会给出一大堆</a:t>
            </a:r>
            <a:r>
              <a:rPr lang="zh-CN" altLang="en-US" dirty="0" smtClean="0">
                <a:latin typeface="楷体_GB2312" pitchFamily="49" charset="-122"/>
                <a:ea typeface="楷体_GB2312" pitchFamily="49" charset="-122"/>
              </a:rPr>
              <a:t>错误。 </a:t>
            </a:r>
          </a:p>
        </p:txBody>
      </p:sp>
    </p:spTree>
    <p:extLst>
      <p:ext uri="{BB962C8B-B14F-4D97-AF65-F5344CB8AC3E}">
        <p14:creationId xmlns:p14="http://schemas.microsoft.com/office/powerpoint/2010/main" val="287559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en-US" altLang="zh-CN" smtClean="0">
                <a:latin typeface="楷体_GB2312" pitchFamily="49" charset="-122"/>
                <a:ea typeface="楷体_GB2312" pitchFamily="49" charset="-122"/>
              </a:rPr>
              <a:t>Gcc</a:t>
            </a:r>
            <a:r>
              <a:rPr lang="zh-CN" altLang="en-US" smtClean="0">
                <a:latin typeface="楷体_GB2312" pitchFamily="49" charset="-122"/>
                <a:ea typeface="楷体_GB2312" pitchFamily="49" charset="-122"/>
              </a:rPr>
              <a:t>的错误类型及对策</a:t>
            </a:r>
          </a:p>
        </p:txBody>
      </p:sp>
      <p:sp>
        <p:nvSpPr>
          <p:cNvPr id="38915" name="Rectangle 3"/>
          <p:cNvSpPr>
            <a:spLocks noGrp="1" noChangeArrowheads="1"/>
          </p:cNvSpPr>
          <p:nvPr>
            <p:ph type="body" idx="1"/>
          </p:nvPr>
        </p:nvSpPr>
        <p:spPr>
          <a:noFill/>
        </p:spPr>
        <p:txBody>
          <a:bodyPr/>
          <a:lstStyle/>
          <a:p>
            <a:pPr eaLnBrk="1" hangingPunct="1"/>
            <a:r>
              <a:rPr lang="en-US" altLang="zh-CN" dirty="0" err="1" smtClean="0">
                <a:latin typeface="楷体_GB2312" pitchFamily="49" charset="-122"/>
                <a:ea typeface="楷体_GB2312" pitchFamily="49" charset="-122"/>
              </a:rPr>
              <a:t>Gcc</a:t>
            </a:r>
            <a:r>
              <a:rPr lang="zh-CN" altLang="en-US" dirty="0" smtClean="0">
                <a:latin typeface="楷体_GB2312" pitchFamily="49" charset="-122"/>
                <a:ea typeface="楷体_GB2312" pitchFamily="49" charset="-122"/>
              </a:rPr>
              <a:t>的错误类型及对策</a:t>
            </a:r>
          </a:p>
          <a:p>
            <a:pPr lvl="1" eaLnBrk="1" hangingPunct="1"/>
            <a:r>
              <a:rPr lang="zh-CN" altLang="en-US" dirty="0">
                <a:latin typeface="楷体_GB2312" pitchFamily="49" charset="-122"/>
                <a:ea typeface="楷体_GB2312" pitchFamily="49" charset="-122"/>
              </a:rPr>
              <a:t>第二类∶头文件错误 </a:t>
            </a:r>
            <a:br>
              <a:rPr lang="zh-CN" altLang="en-US" dirty="0">
                <a:latin typeface="楷体_GB2312" pitchFamily="49" charset="-122"/>
                <a:ea typeface="楷体_GB2312" pitchFamily="49" charset="-122"/>
              </a:rPr>
            </a:br>
            <a:r>
              <a:rPr lang="zh-CN" altLang="en-US" dirty="0" smtClean="0">
                <a:latin typeface="楷体_GB2312" pitchFamily="49" charset="-122"/>
                <a:ea typeface="楷体_GB2312" pitchFamily="49" charset="-122"/>
              </a:rPr>
              <a:t>错误</a:t>
            </a:r>
            <a:r>
              <a:rPr lang="zh-CN" altLang="en-US" dirty="0">
                <a:latin typeface="楷体_GB2312" pitchFamily="49" charset="-122"/>
                <a:ea typeface="楷体_GB2312" pitchFamily="49" charset="-122"/>
              </a:rPr>
              <a:t>信息</a:t>
            </a:r>
            <a:r>
              <a:rPr lang="zh-CN" altLang="en-US" dirty="0" smtClean="0">
                <a:latin typeface="楷体_GB2312" pitchFamily="49" charset="-122"/>
                <a:ea typeface="楷体_GB2312" pitchFamily="49" charset="-122"/>
              </a:rPr>
              <a:t>∶</a:t>
            </a:r>
            <a:r>
              <a:rPr lang="zh-CN" altLang="en-US" dirty="0">
                <a:latin typeface="楷体_GB2312" pitchFamily="49" charset="-122"/>
                <a:ea typeface="楷体_GB2312" pitchFamily="49" charset="-122"/>
              </a:rPr>
              <a:t>找不到头文件</a:t>
            </a:r>
            <a:r>
              <a:rPr lang="en-US" altLang="zh-CN" dirty="0" err="1">
                <a:latin typeface="楷体_GB2312" pitchFamily="49" charset="-122"/>
                <a:ea typeface="楷体_GB2312" pitchFamily="49" charset="-122"/>
              </a:rPr>
              <a:t>head.h</a:t>
            </a:r>
            <a:r>
              <a:rPr lang="en-US" altLang="zh-CN" dirty="0">
                <a:latin typeface="楷体_GB2312" pitchFamily="49" charset="-122"/>
                <a:ea typeface="楷体_GB2312" pitchFamily="49" charset="-122"/>
              </a:rPr>
              <a:t>(Can not find include file </a:t>
            </a:r>
            <a:r>
              <a:rPr lang="en-US" altLang="zh-CN" dirty="0" err="1">
                <a:latin typeface="楷体_GB2312" pitchFamily="49" charset="-122"/>
                <a:ea typeface="楷体_GB2312" pitchFamily="49" charset="-122"/>
              </a:rPr>
              <a:t>head.h</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。这类错误是源代码文件中的包含头文件有问题，可能的原因有头文件名错误、指定的头文件所在目录名错误等，也可能是错误地使用了双引号和尖括号。 </a:t>
            </a:r>
          </a:p>
        </p:txBody>
      </p:sp>
    </p:spTree>
    <p:extLst>
      <p:ext uri="{BB962C8B-B14F-4D97-AF65-F5344CB8AC3E}">
        <p14:creationId xmlns:p14="http://schemas.microsoft.com/office/powerpoint/2010/main" val="197053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altLang="zh-CN" smtClean="0">
                <a:latin typeface="楷体_GB2312" pitchFamily="49" charset="-122"/>
                <a:ea typeface="楷体_GB2312" pitchFamily="49" charset="-122"/>
              </a:rPr>
              <a:t>Gcc</a:t>
            </a:r>
            <a:r>
              <a:rPr lang="zh-CN" altLang="en-US" smtClean="0">
                <a:latin typeface="楷体_GB2312" pitchFamily="49" charset="-122"/>
                <a:ea typeface="楷体_GB2312" pitchFamily="49" charset="-122"/>
              </a:rPr>
              <a:t>的错误类型及对策</a:t>
            </a:r>
          </a:p>
        </p:txBody>
      </p:sp>
      <p:sp>
        <p:nvSpPr>
          <p:cNvPr id="39939" name="Rectangle 3"/>
          <p:cNvSpPr>
            <a:spLocks noGrp="1" noChangeArrowheads="1"/>
          </p:cNvSpPr>
          <p:nvPr>
            <p:ph type="body" idx="1"/>
          </p:nvPr>
        </p:nvSpPr>
        <p:spPr>
          <a:noFill/>
        </p:spPr>
        <p:txBody>
          <a:bodyPr/>
          <a:lstStyle/>
          <a:p>
            <a:pPr eaLnBrk="1" hangingPunct="1"/>
            <a:r>
              <a:rPr lang="en-US" altLang="zh-CN" dirty="0" err="1" smtClean="0">
                <a:latin typeface="楷体_GB2312" pitchFamily="49" charset="-122"/>
                <a:ea typeface="楷体_GB2312" pitchFamily="49" charset="-122"/>
              </a:rPr>
              <a:t>Gcc</a:t>
            </a:r>
            <a:r>
              <a:rPr lang="zh-CN" altLang="en-US" dirty="0" smtClean="0">
                <a:latin typeface="楷体_GB2312" pitchFamily="49" charset="-122"/>
                <a:ea typeface="楷体_GB2312" pitchFamily="49" charset="-122"/>
              </a:rPr>
              <a:t>的错误类型及对策</a:t>
            </a:r>
          </a:p>
          <a:p>
            <a:pPr lvl="1" eaLnBrk="1" hangingPunct="1"/>
            <a:r>
              <a:rPr lang="zh-CN" altLang="en-US" dirty="0">
                <a:latin typeface="楷体_GB2312" pitchFamily="49" charset="-122"/>
                <a:ea typeface="楷体_GB2312" pitchFamily="49" charset="-122"/>
              </a:rPr>
              <a:t>第三类</a:t>
            </a:r>
            <a:r>
              <a:rPr lang="zh-CN" altLang="en-US" dirty="0" smtClean="0">
                <a:latin typeface="楷体_GB2312" pitchFamily="49" charset="-122"/>
                <a:ea typeface="楷体_GB2312" pitchFamily="49" charset="-122"/>
              </a:rPr>
              <a:t>∶链接错误 </a:t>
            </a:r>
            <a:r>
              <a:rPr lang="zh-CN" altLang="en-US" dirty="0">
                <a:latin typeface="楷体_GB2312" pitchFamily="49" charset="-122"/>
                <a:ea typeface="楷体_GB2312" pitchFamily="49" charset="-122"/>
              </a:rPr>
              <a:t/>
            </a:r>
            <a:br>
              <a:rPr lang="zh-CN" altLang="en-US" dirty="0">
                <a:latin typeface="楷体_GB2312" pitchFamily="49" charset="-122"/>
                <a:ea typeface="楷体_GB2312" pitchFamily="49" charset="-122"/>
              </a:rPr>
            </a:br>
            <a:r>
              <a:rPr lang="zh-CN" altLang="en-US" dirty="0" smtClean="0">
                <a:latin typeface="楷体_GB2312" pitchFamily="49" charset="-122"/>
                <a:ea typeface="楷体_GB2312" pitchFamily="49" charset="-122"/>
              </a:rPr>
              <a:t>错误信息∶</a:t>
            </a:r>
            <a:r>
              <a:rPr lang="zh-CN" altLang="en-US" dirty="0">
                <a:latin typeface="楷体_GB2312" pitchFamily="49" charset="-122"/>
                <a:ea typeface="楷体_GB2312" pitchFamily="49" charset="-122"/>
              </a:rPr>
              <a:t>连接程序找不到所需的函数库，例如∶ </a:t>
            </a:r>
            <a:br>
              <a:rPr lang="zh-CN" altLang="en-US" dirty="0">
                <a:latin typeface="楷体_GB2312" pitchFamily="49" charset="-122"/>
                <a:ea typeface="楷体_GB2312" pitchFamily="49" charset="-122"/>
              </a:rPr>
            </a:br>
            <a:r>
              <a:rPr lang="en-US" altLang="zh-CN" dirty="0" err="1">
                <a:latin typeface="楷体_GB2312" pitchFamily="49" charset="-122"/>
                <a:ea typeface="楷体_GB2312" pitchFamily="49" charset="-122"/>
              </a:rPr>
              <a:t>ld</a:t>
            </a:r>
            <a:r>
              <a:rPr lang="en-US" altLang="zh-CN" dirty="0">
                <a:latin typeface="楷体_GB2312" pitchFamily="49" charset="-122"/>
                <a:ea typeface="楷体_GB2312" pitchFamily="49" charset="-122"/>
              </a:rPr>
              <a:t>: -lm: No such file or directory </a:t>
            </a:r>
            <a:br>
              <a:rPr lang="en-US" altLang="zh-CN" dirty="0">
                <a:latin typeface="楷体_GB2312" pitchFamily="49" charset="-122"/>
                <a:ea typeface="楷体_GB2312" pitchFamily="49" charset="-122"/>
              </a:rPr>
            </a:br>
            <a:r>
              <a:rPr lang="zh-CN" altLang="en-US" dirty="0">
                <a:latin typeface="楷体_GB2312" pitchFamily="49" charset="-122"/>
                <a:ea typeface="楷体_GB2312" pitchFamily="49" charset="-122"/>
              </a:rPr>
              <a:t>这类错误是与目标文件相连接的函数库有错误，可能的原因是函数库名错误、指定的函数库所在目录名称错误等，检查的方法是使用</a:t>
            </a:r>
            <a:r>
              <a:rPr lang="en-US" altLang="zh-CN" dirty="0">
                <a:latin typeface="楷体_GB2312" pitchFamily="49" charset="-122"/>
                <a:ea typeface="楷体_GB2312" pitchFamily="49" charset="-122"/>
              </a:rPr>
              <a:t>find</a:t>
            </a:r>
            <a:r>
              <a:rPr lang="zh-CN" altLang="en-US" dirty="0">
                <a:latin typeface="楷体_GB2312" pitchFamily="49" charset="-122"/>
                <a:ea typeface="楷体_GB2312" pitchFamily="49" charset="-122"/>
              </a:rPr>
              <a:t>命令在可能的目录中寻找相应的函数库名，确定档案库及目录的名称并修改程序中及编译选项中的名称。</a:t>
            </a:r>
            <a:r>
              <a:rPr lang="zh-CN" altLang="en-US" dirty="0" smtClean="0">
                <a:latin typeface="楷体_GB2312" pitchFamily="49" charset="-122"/>
                <a:ea typeface="楷体_GB2312" pitchFamily="49" charset="-122"/>
              </a:rPr>
              <a:t> </a:t>
            </a:r>
          </a:p>
        </p:txBody>
      </p:sp>
    </p:spTree>
    <p:extLst>
      <p:ext uri="{BB962C8B-B14F-4D97-AF65-F5344CB8AC3E}">
        <p14:creationId xmlns:p14="http://schemas.microsoft.com/office/powerpoint/2010/main" val="19305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课程内容</a:t>
            </a:r>
            <a:endParaRPr lang="en-US" dirty="0"/>
          </a:p>
        </p:txBody>
      </p:sp>
      <p:sp>
        <p:nvSpPr>
          <p:cNvPr id="3" name="内容占位符 2"/>
          <p:cNvSpPr>
            <a:spLocks noGrp="1"/>
          </p:cNvSpPr>
          <p:nvPr>
            <p:ph idx="1"/>
          </p:nvPr>
        </p:nvSpPr>
        <p:spPr/>
        <p:txBody>
          <a:bodyPr rtlCol="0"/>
          <a:lstStyle/>
          <a:p>
            <a:pPr rtl="0"/>
            <a:r>
              <a:rPr lang="en-US" altLang="zh-CN" dirty="0" smtClean="0"/>
              <a:t>Linux</a:t>
            </a:r>
            <a:r>
              <a:rPr lang="zh-CN" altLang="en-US" dirty="0" smtClean="0"/>
              <a:t>下</a:t>
            </a:r>
            <a:r>
              <a:rPr lang="en-US" altLang="zh-CN" dirty="0" smtClean="0"/>
              <a:t>C/C++</a:t>
            </a:r>
            <a:r>
              <a:rPr lang="zh-CN" altLang="en-US" dirty="0" smtClean="0"/>
              <a:t>开发过程概述</a:t>
            </a:r>
            <a:endParaRPr lang="zh-cn" dirty="0"/>
          </a:p>
          <a:p>
            <a:pPr rtl="0"/>
            <a:r>
              <a:rPr lang="en-US" altLang="zh-CN" dirty="0" smtClean="0"/>
              <a:t>GCC</a:t>
            </a:r>
          </a:p>
          <a:p>
            <a:pPr rtl="0"/>
            <a:r>
              <a:rPr lang="en-US" altLang="zh-CN" dirty="0" err="1" smtClean="0"/>
              <a:t>Makefile</a:t>
            </a:r>
            <a:endParaRPr lang="en-US" altLang="zh-CN" dirty="0" smtClean="0"/>
          </a:p>
          <a:p>
            <a:pPr rtl="0"/>
            <a:r>
              <a:rPr lang="zh-CN" altLang="en-US" dirty="0" smtClean="0"/>
              <a:t>课堂上机内容</a:t>
            </a:r>
            <a:endParaRPr lang="en-US" altLang="zh-CN" dirty="0" smtClean="0"/>
          </a:p>
          <a:p>
            <a:pPr rtl="0"/>
            <a:r>
              <a:rPr lang="zh-CN" altLang="en-US" dirty="0" smtClean="0"/>
              <a:t>课程项目说明</a:t>
            </a:r>
            <a:endParaRPr lang="en-US" altLang="zh-CN" dirty="0" smtClean="0"/>
          </a:p>
        </p:txBody>
      </p:sp>
    </p:spTree>
    <p:extLst>
      <p:ext uri="{BB962C8B-B14F-4D97-AF65-F5344CB8AC3E}">
        <p14:creationId xmlns:p14="http://schemas.microsoft.com/office/powerpoint/2010/main" val="243666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altLang="zh-CN" dirty="0" err="1" smtClean="0">
                <a:latin typeface="楷体_GB2312" pitchFamily="49" charset="-122"/>
                <a:ea typeface="楷体_GB2312" pitchFamily="49" charset="-122"/>
              </a:rPr>
              <a:t>Gcc</a:t>
            </a:r>
            <a:r>
              <a:rPr lang="zh-CN" altLang="en-US" dirty="0" smtClean="0">
                <a:latin typeface="楷体_GB2312" pitchFamily="49" charset="-122"/>
                <a:ea typeface="楷体_GB2312" pitchFamily="49" charset="-122"/>
              </a:rPr>
              <a:t>的错误类型及对策</a:t>
            </a:r>
          </a:p>
        </p:txBody>
      </p:sp>
      <p:sp>
        <p:nvSpPr>
          <p:cNvPr id="40963" name="Rectangle 3"/>
          <p:cNvSpPr>
            <a:spLocks noGrp="1" noChangeArrowheads="1"/>
          </p:cNvSpPr>
          <p:nvPr>
            <p:ph type="body" idx="1"/>
          </p:nvPr>
        </p:nvSpPr>
        <p:spPr>
          <a:noFill/>
        </p:spPr>
        <p:txBody>
          <a:bodyPr/>
          <a:lstStyle/>
          <a:p>
            <a:pPr eaLnBrk="1" hangingPunct="1"/>
            <a:r>
              <a:rPr lang="en-US" altLang="zh-CN" dirty="0" err="1" smtClean="0">
                <a:latin typeface="楷体_GB2312" pitchFamily="49" charset="-122"/>
                <a:ea typeface="楷体_GB2312" pitchFamily="49" charset="-122"/>
              </a:rPr>
              <a:t>Gcc</a:t>
            </a:r>
            <a:r>
              <a:rPr lang="zh-CN" altLang="en-US" dirty="0" smtClean="0">
                <a:latin typeface="楷体_GB2312" pitchFamily="49" charset="-122"/>
                <a:ea typeface="楷体_GB2312" pitchFamily="49" charset="-122"/>
              </a:rPr>
              <a:t>的错误类型及对策</a:t>
            </a:r>
          </a:p>
          <a:p>
            <a:pPr lvl="1" eaLnBrk="1" hangingPunct="1"/>
            <a:r>
              <a:rPr lang="zh-CN" altLang="en-US" dirty="0">
                <a:latin typeface="楷体_GB2312" pitchFamily="49" charset="-122"/>
                <a:ea typeface="楷体_GB2312" pitchFamily="49" charset="-122"/>
              </a:rPr>
              <a:t>第四类∶未定义符号 </a:t>
            </a:r>
            <a:br>
              <a:rPr lang="zh-CN" altLang="en-US" dirty="0">
                <a:latin typeface="楷体_GB2312" pitchFamily="49" charset="-122"/>
                <a:ea typeface="楷体_GB2312" pitchFamily="49" charset="-122"/>
              </a:rPr>
            </a:br>
            <a:r>
              <a:rPr lang="zh-CN" altLang="en-US" dirty="0" smtClean="0">
                <a:latin typeface="楷体_GB2312" pitchFamily="49" charset="-122"/>
                <a:ea typeface="楷体_GB2312" pitchFamily="49" charset="-122"/>
              </a:rPr>
              <a:t>错误信息∶</a:t>
            </a:r>
            <a:r>
              <a:rPr lang="zh-CN" altLang="en-US" dirty="0">
                <a:latin typeface="楷体_GB2312" pitchFamily="49" charset="-122"/>
                <a:ea typeface="楷体_GB2312" pitchFamily="49" charset="-122"/>
              </a:rPr>
              <a:t>有未定义的符号</a:t>
            </a:r>
            <a:r>
              <a:rPr lang="en-US" altLang="zh-CN" dirty="0">
                <a:latin typeface="楷体_GB2312" pitchFamily="49" charset="-122"/>
                <a:ea typeface="楷体_GB2312" pitchFamily="49" charset="-122"/>
              </a:rPr>
              <a:t>(Undefined symbol)</a:t>
            </a:r>
            <a:r>
              <a:rPr lang="zh-CN" altLang="en-US" dirty="0">
                <a:latin typeface="楷体_GB2312" pitchFamily="49" charset="-122"/>
                <a:ea typeface="楷体_GB2312" pitchFamily="49" charset="-122"/>
              </a:rPr>
              <a:t>。这类错误是在连接过程中出现的，可能有两种原因</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lvl="2"/>
            <a:r>
              <a:rPr lang="zh-CN" altLang="en-US" dirty="0" smtClean="0">
                <a:latin typeface="楷体_GB2312" pitchFamily="49" charset="-122"/>
                <a:ea typeface="楷体_GB2312" pitchFamily="49" charset="-122"/>
              </a:rPr>
              <a:t>一</a:t>
            </a:r>
            <a:r>
              <a:rPr lang="zh-CN" altLang="en-US" dirty="0">
                <a:latin typeface="楷体_GB2312" pitchFamily="49" charset="-122"/>
                <a:ea typeface="楷体_GB2312" pitchFamily="49" charset="-122"/>
              </a:rPr>
              <a:t>是使用者自己定义的函数或者全局变量所在源代码文件，没有被编译、连接，或者干脆还没有定义，这需要使用者根据实际情况修改源程序，给出全局变量或者函数的定义体</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lvl="2"/>
            <a:r>
              <a:rPr lang="zh-CN" altLang="en-US" dirty="0" smtClean="0">
                <a:latin typeface="楷体_GB2312" pitchFamily="49" charset="-122"/>
                <a:ea typeface="楷体_GB2312" pitchFamily="49" charset="-122"/>
              </a:rPr>
              <a:t>二</a:t>
            </a:r>
            <a:r>
              <a:rPr lang="zh-CN" altLang="en-US" dirty="0">
                <a:latin typeface="楷体_GB2312" pitchFamily="49" charset="-122"/>
                <a:ea typeface="楷体_GB2312" pitchFamily="49" charset="-122"/>
              </a:rPr>
              <a:t>是未定义的符号是一个标准的库函数，在源程序中使用了该库函数，而连接过程中还没有给定相应的函数库的名称，或者是该档案库的目录名称有问题，这时需要使用档案库维护命令</a:t>
            </a:r>
            <a:r>
              <a:rPr lang="en-US" altLang="zh-CN" dirty="0" err="1">
                <a:latin typeface="楷体_GB2312" pitchFamily="49" charset="-122"/>
                <a:ea typeface="楷体_GB2312" pitchFamily="49" charset="-122"/>
              </a:rPr>
              <a:t>ar</a:t>
            </a:r>
            <a:r>
              <a:rPr lang="zh-CN" altLang="en-US" dirty="0">
                <a:latin typeface="楷体_GB2312" pitchFamily="49" charset="-122"/>
                <a:ea typeface="楷体_GB2312" pitchFamily="49" charset="-122"/>
              </a:rPr>
              <a:t>检查我们需要的库函数到底位于哪一个函数库中，确定之后，修改</a:t>
            </a:r>
            <a:r>
              <a:rPr lang="en-US" altLang="zh-CN" dirty="0" err="1">
                <a:latin typeface="楷体_GB2312" pitchFamily="49" charset="-122"/>
                <a:ea typeface="楷体_GB2312" pitchFamily="49" charset="-122"/>
              </a:rPr>
              <a:t>gcc</a:t>
            </a:r>
            <a:r>
              <a:rPr lang="zh-CN" altLang="en-US" dirty="0">
                <a:latin typeface="楷体_GB2312" pitchFamily="49" charset="-122"/>
                <a:ea typeface="楷体_GB2312" pitchFamily="49" charset="-122"/>
              </a:rPr>
              <a:t>连接选项中的</a:t>
            </a:r>
            <a:r>
              <a:rPr lang="en-US" altLang="zh-CN" dirty="0">
                <a:latin typeface="楷体_GB2312" pitchFamily="49" charset="-122"/>
                <a:ea typeface="楷体_GB2312" pitchFamily="49" charset="-122"/>
              </a:rPr>
              <a:t>-l</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-L</a:t>
            </a:r>
            <a:r>
              <a:rPr lang="zh-CN" altLang="en-US" dirty="0">
                <a:latin typeface="楷体_GB2312" pitchFamily="49" charset="-122"/>
                <a:ea typeface="楷体_GB2312" pitchFamily="49" charset="-122"/>
              </a:rPr>
              <a:t>项。</a:t>
            </a:r>
            <a:r>
              <a:rPr lang="zh-CN" altLang="en-US" dirty="0" smtClean="0">
                <a:latin typeface="楷体_GB2312" pitchFamily="49" charset="-122"/>
                <a:ea typeface="楷体_GB2312" pitchFamily="49" charset="-122"/>
              </a:rPr>
              <a:t> </a:t>
            </a:r>
            <a:br>
              <a:rPr lang="zh-CN" altLang="en-US" dirty="0" smtClean="0">
                <a:latin typeface="楷体_GB2312" pitchFamily="49" charset="-122"/>
                <a:ea typeface="楷体_GB2312" pitchFamily="49" charset="-122"/>
              </a:rPr>
            </a:br>
            <a:endParaRPr lang="zh-CN" altLang="en-US"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136489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smtClean="0"/>
              <a:t>GCC</a:t>
            </a:r>
            <a:r>
              <a:rPr lang="zh-CN" altLang="en-US" smtClean="0"/>
              <a:t>使用例子</a:t>
            </a:r>
          </a:p>
        </p:txBody>
      </p:sp>
      <p:sp>
        <p:nvSpPr>
          <p:cNvPr id="41987" name="内容占位符 2"/>
          <p:cNvSpPr>
            <a:spLocks noGrp="1"/>
          </p:cNvSpPr>
          <p:nvPr>
            <p:ph idx="1"/>
          </p:nvPr>
        </p:nvSpPr>
        <p:spPr/>
        <p:txBody>
          <a:bodyPr/>
          <a:lstStyle/>
          <a:p>
            <a:pPr eaLnBrk="1" hangingPunct="1"/>
            <a:r>
              <a:rPr lang="en-US" altLang="zh-CN" dirty="0" smtClean="0"/>
              <a:t>Example2</a:t>
            </a:r>
            <a:r>
              <a:rPr lang="zh-CN" altLang="en-US" dirty="0" smtClean="0"/>
              <a:t>（编译两个文件）</a:t>
            </a:r>
            <a:endParaRPr lang="en-US" altLang="zh-CN" dirty="0" smtClean="0"/>
          </a:p>
          <a:p>
            <a:pPr lvl="1" eaLnBrk="1" hangingPunct="1"/>
            <a:r>
              <a:rPr lang="en-US" altLang="zh-CN" dirty="0" err="1" smtClean="0"/>
              <a:t>gcc</a:t>
            </a:r>
            <a:r>
              <a:rPr lang="en-US" altLang="zh-CN" dirty="0" smtClean="0"/>
              <a:t> –c </a:t>
            </a:r>
            <a:r>
              <a:rPr lang="en-US" altLang="zh-CN" dirty="0" err="1" smtClean="0"/>
              <a:t>power.c</a:t>
            </a:r>
            <a:endParaRPr lang="en-US" altLang="zh-CN" dirty="0" smtClean="0"/>
          </a:p>
          <a:p>
            <a:pPr lvl="1" eaLnBrk="1" hangingPunct="1"/>
            <a:r>
              <a:rPr lang="en-US" altLang="zh-CN" dirty="0" err="1" smtClean="0"/>
              <a:t>gcc</a:t>
            </a:r>
            <a:r>
              <a:rPr lang="en-US" altLang="zh-CN" dirty="0" smtClean="0"/>
              <a:t> –c </a:t>
            </a:r>
            <a:r>
              <a:rPr lang="en-US" altLang="zh-CN" dirty="0" err="1" smtClean="0"/>
              <a:t>compute.c</a:t>
            </a:r>
            <a:endParaRPr lang="en-US" altLang="zh-CN" dirty="0" smtClean="0"/>
          </a:p>
          <a:p>
            <a:pPr lvl="1" eaLnBrk="1" hangingPunct="1"/>
            <a:r>
              <a:rPr lang="en-US" altLang="zh-CN" dirty="0" err="1" smtClean="0"/>
              <a:t>gcc</a:t>
            </a:r>
            <a:r>
              <a:rPr lang="en-US" altLang="zh-CN" dirty="0" smtClean="0"/>
              <a:t> </a:t>
            </a:r>
            <a:r>
              <a:rPr lang="en-US" altLang="zh-CN" dirty="0" err="1" smtClean="0"/>
              <a:t>power.o</a:t>
            </a:r>
            <a:r>
              <a:rPr lang="en-US" altLang="zh-CN" dirty="0" smtClean="0"/>
              <a:t> </a:t>
            </a:r>
            <a:r>
              <a:rPr lang="en-US" altLang="zh-CN" dirty="0" err="1" smtClean="0"/>
              <a:t>compute.o</a:t>
            </a:r>
            <a:r>
              <a:rPr lang="en-US" altLang="zh-CN" dirty="0" smtClean="0"/>
              <a:t> –o power –lm</a:t>
            </a:r>
          </a:p>
          <a:p>
            <a:pPr lvl="2"/>
            <a:r>
              <a:rPr lang="en-US" altLang="zh-CN" dirty="0"/>
              <a:t>-</a:t>
            </a:r>
            <a:r>
              <a:rPr lang="en-US" altLang="zh-CN" dirty="0" smtClean="0"/>
              <a:t>lm</a:t>
            </a:r>
            <a:r>
              <a:rPr lang="zh-CN" altLang="en-US" dirty="0" smtClean="0"/>
              <a:t>  连接</a:t>
            </a:r>
            <a:r>
              <a:rPr lang="zh-CN" altLang="en-US" dirty="0"/>
              <a:t>数学库</a:t>
            </a:r>
            <a:endParaRPr lang="zh-CN" altLang="en-US" dirty="0" smtClean="0"/>
          </a:p>
        </p:txBody>
      </p:sp>
    </p:spTree>
    <p:extLst>
      <p:ext uri="{BB962C8B-B14F-4D97-AF65-F5344CB8AC3E}">
        <p14:creationId xmlns:p14="http://schemas.microsoft.com/office/powerpoint/2010/main" val="96606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t>课程内容</a:t>
            </a:r>
            <a:endParaRPr lang="en-US" dirty="0"/>
          </a:p>
        </p:txBody>
      </p:sp>
      <p:sp>
        <p:nvSpPr>
          <p:cNvPr id="3" name="内容占位符 2"/>
          <p:cNvSpPr>
            <a:spLocks noGrp="1"/>
          </p:cNvSpPr>
          <p:nvPr>
            <p:ph idx="1"/>
          </p:nvPr>
        </p:nvSpPr>
        <p:spPr/>
        <p:txBody>
          <a:bodyPr rtlCol="0"/>
          <a:lstStyle/>
          <a:p>
            <a:pPr rtl="0"/>
            <a:r>
              <a:rPr lang="en-US" altLang="zh-CN" dirty="0" smtClean="0"/>
              <a:t>Linux</a:t>
            </a:r>
            <a:r>
              <a:rPr lang="zh-CN" altLang="en-US" dirty="0" smtClean="0"/>
              <a:t>下</a:t>
            </a:r>
            <a:r>
              <a:rPr lang="en-US" altLang="zh-CN" dirty="0" smtClean="0"/>
              <a:t>C/C++</a:t>
            </a:r>
            <a:r>
              <a:rPr lang="zh-CN" altLang="en-US" dirty="0" smtClean="0"/>
              <a:t>开发过程概述</a:t>
            </a:r>
            <a:endParaRPr lang="zh-cn" dirty="0"/>
          </a:p>
          <a:p>
            <a:pPr rtl="0"/>
            <a:r>
              <a:rPr lang="en-US" altLang="zh-CN" dirty="0" smtClean="0"/>
              <a:t>GCC</a:t>
            </a:r>
          </a:p>
          <a:p>
            <a:pPr rtl="0"/>
            <a:r>
              <a:rPr lang="en-US" altLang="zh-CN" dirty="0" err="1" smtClean="0">
                <a:solidFill>
                  <a:srgbClr val="FF0000"/>
                </a:solidFill>
              </a:rPr>
              <a:t>Makefile</a:t>
            </a:r>
            <a:endParaRPr lang="en-US" altLang="zh-CN" dirty="0" smtClean="0">
              <a:solidFill>
                <a:srgbClr val="FF0000"/>
              </a:solidFill>
            </a:endParaRPr>
          </a:p>
          <a:p>
            <a:pPr rtl="0"/>
            <a:r>
              <a:rPr lang="zh-CN" altLang="en-US" dirty="0" smtClean="0"/>
              <a:t>课堂上机内容</a:t>
            </a:r>
            <a:endParaRPr lang="en-US" altLang="zh-CN" dirty="0" smtClean="0"/>
          </a:p>
          <a:p>
            <a:pPr rtl="0"/>
            <a:r>
              <a:rPr lang="zh-CN" altLang="en-US" dirty="0" smtClean="0"/>
              <a:t>课程项目说明</a:t>
            </a:r>
            <a:endParaRPr lang="en-US" altLang="zh-CN" dirty="0" smtClean="0"/>
          </a:p>
        </p:txBody>
      </p:sp>
    </p:spTree>
    <p:extLst>
      <p:ext uri="{BB962C8B-B14F-4D97-AF65-F5344CB8AC3E}">
        <p14:creationId xmlns:p14="http://schemas.microsoft.com/office/powerpoint/2010/main" val="306464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en-US" altLang="zh-CN" smtClean="0"/>
              <a:t>Makefile</a:t>
            </a:r>
            <a:endParaRPr lang="zh-CN" altLang="en-US" smtClean="0"/>
          </a:p>
        </p:txBody>
      </p:sp>
      <p:sp>
        <p:nvSpPr>
          <p:cNvPr id="44035" name="内容占位符 2"/>
          <p:cNvSpPr>
            <a:spLocks noGrp="1"/>
          </p:cNvSpPr>
          <p:nvPr>
            <p:ph idx="1"/>
          </p:nvPr>
        </p:nvSpPr>
        <p:spPr/>
        <p:txBody>
          <a:bodyPr/>
          <a:lstStyle/>
          <a:p>
            <a:pPr eaLnBrk="1" hangingPunct="1"/>
            <a:r>
              <a:rPr lang="zh-CN" altLang="en-US" smtClean="0"/>
              <a:t>简介</a:t>
            </a:r>
            <a:endParaRPr lang="en-US" altLang="zh-CN" smtClean="0"/>
          </a:p>
          <a:p>
            <a:pPr eaLnBrk="1" hangingPunct="1"/>
            <a:r>
              <a:rPr lang="en-US" altLang="zh-CN" smtClean="0"/>
              <a:t>Make</a:t>
            </a:r>
            <a:r>
              <a:rPr lang="zh-CN" altLang="en-US" smtClean="0"/>
              <a:t>的语法及常用参数</a:t>
            </a:r>
            <a:endParaRPr lang="en-US" altLang="zh-CN" smtClean="0"/>
          </a:p>
          <a:p>
            <a:pPr eaLnBrk="1" hangingPunct="1"/>
            <a:r>
              <a:rPr lang="en-US" altLang="zh-CN" smtClean="0"/>
              <a:t>Makefile</a:t>
            </a:r>
            <a:r>
              <a:rPr lang="zh-CN" altLang="en-US" smtClean="0"/>
              <a:t>的基本结构</a:t>
            </a:r>
            <a:endParaRPr lang="en-US" altLang="zh-CN" smtClean="0"/>
          </a:p>
          <a:p>
            <a:pPr eaLnBrk="1" hangingPunct="1"/>
            <a:r>
              <a:rPr lang="zh-CN" altLang="en-US" smtClean="0"/>
              <a:t>实例分析</a:t>
            </a:r>
          </a:p>
        </p:txBody>
      </p:sp>
    </p:spTree>
    <p:extLst>
      <p:ext uri="{BB962C8B-B14F-4D97-AF65-F5344CB8AC3E}">
        <p14:creationId xmlns:p14="http://schemas.microsoft.com/office/powerpoint/2010/main" val="293968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zh-CN" dirty="0" err="1">
                <a:ea typeface="宋体" panose="02010600030101010101" pitchFamily="2" charset="-122"/>
              </a:rPr>
              <a:t>Makefile</a:t>
            </a:r>
            <a:r>
              <a:rPr lang="en-US" altLang="zh-CN" dirty="0">
                <a:ea typeface="宋体" panose="02010600030101010101" pitchFamily="2" charset="-122"/>
              </a:rPr>
              <a:t> </a:t>
            </a:r>
            <a:r>
              <a:rPr lang="zh-CN" altLang="en-US" dirty="0" smtClean="0">
                <a:ea typeface="宋体" panose="02010600030101010101" pitchFamily="2" charset="-122"/>
              </a:rPr>
              <a:t>简介</a:t>
            </a:r>
            <a:endParaRPr lang="zh-CN" altLang="en-US" dirty="0">
              <a:ea typeface="宋体" panose="02010600030101010101" pitchFamily="2" charset="-122"/>
            </a:endParaRPr>
          </a:p>
        </p:txBody>
      </p:sp>
      <p:sp>
        <p:nvSpPr>
          <p:cNvPr id="171011" name="Rectangle 3"/>
          <p:cNvSpPr>
            <a:spLocks noGrp="1" noChangeArrowheads="1"/>
          </p:cNvSpPr>
          <p:nvPr>
            <p:ph type="body" idx="1"/>
          </p:nvPr>
        </p:nvSpPr>
        <p:spPr>
          <a:xfrm>
            <a:off x="687977" y="1371600"/>
            <a:ext cx="11155680" cy="5486400"/>
          </a:xfrm>
        </p:spPr>
        <p:txBody>
          <a:bodyPr>
            <a:normAutofit/>
          </a:bodyPr>
          <a:lstStyle/>
          <a:p>
            <a:pPr marL="0" lvl="1" indent="0">
              <a:lnSpc>
                <a:spcPct val="90000"/>
              </a:lnSpc>
              <a:spcBef>
                <a:spcPts val="2200"/>
              </a:spcBef>
              <a:buNone/>
            </a:pPr>
            <a:r>
              <a:rPr lang="zh-CN" altLang="en-US" sz="2400" dirty="0" smtClean="0">
                <a:ea typeface="宋体" panose="02010600030101010101" pitchFamily="2" charset="-122"/>
              </a:rPr>
              <a:t>一</a:t>
            </a:r>
            <a:r>
              <a:rPr lang="zh-CN" altLang="en-US" sz="2400" dirty="0">
                <a:ea typeface="宋体" panose="02010600030101010101" pitchFamily="2" charset="-122"/>
              </a:rPr>
              <a:t>个软件项目通常包含多个源码文件</a:t>
            </a:r>
            <a:r>
              <a:rPr lang="en-US" altLang="zh-CN" sz="2400" dirty="0">
                <a:ea typeface="宋体" panose="02010600030101010101" pitchFamily="2" charset="-122"/>
              </a:rPr>
              <a:t>.</a:t>
            </a:r>
            <a:r>
              <a:rPr lang="zh-CN" altLang="en-US" sz="2400" dirty="0">
                <a:ea typeface="宋体" panose="02010600030101010101" pitchFamily="2" charset="-122"/>
              </a:rPr>
              <a:t>每个源代码的编译和可执行文件的链接都要书写大量的</a:t>
            </a:r>
            <a:r>
              <a:rPr lang="zh-CN" altLang="en-US" sz="2400" dirty="0" smtClean="0">
                <a:ea typeface="宋体" panose="02010600030101010101" pitchFamily="2" charset="-122"/>
              </a:rPr>
              <a:t>命令</a:t>
            </a:r>
            <a:r>
              <a:rPr lang="en-US" altLang="zh-CN" sz="2400" dirty="0" smtClean="0">
                <a:ea typeface="宋体" panose="02010600030101010101" pitchFamily="2" charset="-122"/>
              </a:rPr>
              <a:t>(</a:t>
            </a:r>
            <a:r>
              <a:rPr lang="en-US" altLang="zh-CN" dirty="0">
                <a:ea typeface="宋体" panose="02010600030101010101" pitchFamily="2" charset="-122"/>
              </a:rPr>
              <a:t>Linux </a:t>
            </a:r>
            <a:r>
              <a:rPr lang="zh-CN" altLang="en-US" dirty="0">
                <a:ea typeface="宋体" panose="02010600030101010101" pitchFamily="2" charset="-122"/>
              </a:rPr>
              <a:t>下要大量调用</a:t>
            </a:r>
            <a:r>
              <a:rPr lang="en-US" altLang="zh-CN" dirty="0" err="1">
                <a:ea typeface="宋体" panose="02010600030101010101" pitchFamily="2" charset="-122"/>
              </a:rPr>
              <a:t>gcc</a:t>
            </a:r>
            <a:r>
              <a:rPr lang="en-US" altLang="zh-CN" dirty="0">
                <a:ea typeface="宋体" panose="02010600030101010101" pitchFamily="2" charset="-122"/>
              </a:rPr>
              <a:t> </a:t>
            </a:r>
            <a:r>
              <a:rPr lang="zh-CN" altLang="en-US" dirty="0">
                <a:ea typeface="宋体" panose="02010600030101010101" pitchFamily="2" charset="-122"/>
              </a:rPr>
              <a:t>来</a:t>
            </a:r>
            <a:r>
              <a:rPr lang="zh-CN" altLang="en-US" dirty="0" smtClean="0">
                <a:ea typeface="宋体" panose="02010600030101010101" pitchFamily="2" charset="-122"/>
              </a:rPr>
              <a:t>处理</a:t>
            </a:r>
            <a:r>
              <a:rPr lang="en-US" altLang="zh-CN" sz="2400" dirty="0" smtClean="0">
                <a:ea typeface="宋体" panose="02010600030101010101" pitchFamily="2" charset="-122"/>
              </a:rPr>
              <a:t>)</a:t>
            </a:r>
          </a:p>
          <a:p>
            <a:pPr marL="419100" lvl="3" indent="-382588">
              <a:buSzPct val="80000"/>
              <a:buFont typeface="Wingdings 2"/>
              <a:buChar char=""/>
              <a:defRPr/>
            </a:pPr>
            <a:r>
              <a:rPr lang="en-US" altLang="zh-CN" sz="2100" dirty="0"/>
              <a:t>Make</a:t>
            </a:r>
            <a:r>
              <a:rPr lang="zh-CN" altLang="en-US" sz="2100" dirty="0"/>
              <a:t>：</a:t>
            </a:r>
            <a:r>
              <a:rPr lang="en-US" altLang="zh-CN" sz="2100" dirty="0"/>
              <a:t> </a:t>
            </a:r>
            <a:r>
              <a:rPr lang="zh-CN" altLang="en-US" sz="2100" dirty="0"/>
              <a:t>是用于自动编译、链接程序的工具。</a:t>
            </a:r>
            <a:endParaRPr lang="en-US" altLang="zh-CN" sz="2100" dirty="0"/>
          </a:p>
          <a:p>
            <a:pPr lvl="1">
              <a:lnSpc>
                <a:spcPct val="90000"/>
              </a:lnSpc>
              <a:buSzPct val="80000"/>
              <a:defRPr/>
            </a:pPr>
            <a:r>
              <a:rPr lang="zh-CN" altLang="en-US" sz="2200" dirty="0">
                <a:ea typeface="宋体" panose="02010600030101010101" pitchFamily="2" charset="-122"/>
              </a:rPr>
              <a:t>“自动化编译”，一旦写好，只需要一个</a:t>
            </a:r>
            <a:r>
              <a:rPr lang="en-US" altLang="zh-CN" sz="2200" dirty="0">
                <a:ea typeface="宋体" panose="02010600030101010101" pitchFamily="2" charset="-122"/>
              </a:rPr>
              <a:t>make</a:t>
            </a:r>
            <a:r>
              <a:rPr lang="zh-CN" altLang="en-US" sz="2200" dirty="0">
                <a:ea typeface="宋体" panose="02010600030101010101" pitchFamily="2" charset="-122"/>
              </a:rPr>
              <a:t>命令，整个工程完全自动编译，极大的提高了软件开发的效率。</a:t>
            </a:r>
            <a:endParaRPr lang="en-US" altLang="zh-CN" sz="2200" dirty="0">
              <a:ea typeface="宋体" panose="02010600030101010101" pitchFamily="2" charset="-122"/>
            </a:endParaRPr>
          </a:p>
          <a:p>
            <a:pPr lvl="1">
              <a:lnSpc>
                <a:spcPct val="90000"/>
              </a:lnSpc>
            </a:pPr>
            <a:r>
              <a:rPr lang="zh-CN" altLang="en-US" sz="2200" dirty="0" smtClean="0">
                <a:ea typeface="宋体" panose="02010600030101010101" pitchFamily="2" charset="-122"/>
              </a:rPr>
              <a:t>在</a:t>
            </a:r>
            <a:r>
              <a:rPr lang="en-US" altLang="zh-CN" sz="2200" dirty="0" smtClean="0">
                <a:ea typeface="宋体" panose="02010600030101010101" pitchFamily="2" charset="-122"/>
              </a:rPr>
              <a:t>IDE</a:t>
            </a:r>
            <a:r>
              <a:rPr lang="zh-CN" altLang="en-US" sz="2200" dirty="0">
                <a:ea typeface="宋体" panose="02010600030101010101" pitchFamily="2" charset="-122"/>
              </a:rPr>
              <a:t>开发</a:t>
            </a:r>
            <a:r>
              <a:rPr lang="zh-CN" altLang="en-US" sz="2200" dirty="0" smtClean="0">
                <a:ea typeface="宋体" panose="02010600030101010101" pitchFamily="2" charset="-122"/>
              </a:rPr>
              <a:t>环境中</a:t>
            </a:r>
            <a:r>
              <a:rPr lang="en-US" altLang="zh-CN" sz="2200" dirty="0" smtClean="0">
                <a:ea typeface="宋体" panose="02010600030101010101" pitchFamily="2" charset="-122"/>
              </a:rPr>
              <a:t>,</a:t>
            </a:r>
            <a:r>
              <a:rPr lang="zh-CN" altLang="en-US" sz="2200" dirty="0" smtClean="0">
                <a:ea typeface="宋体" panose="02010600030101010101" pitchFamily="2" charset="-122"/>
              </a:rPr>
              <a:t>编译</a:t>
            </a:r>
            <a:r>
              <a:rPr lang="zh-CN" altLang="en-US" sz="2200" dirty="0">
                <a:ea typeface="宋体" panose="02010600030101010101" pitchFamily="2" charset="-122"/>
              </a:rPr>
              <a:t>和</a:t>
            </a:r>
            <a:r>
              <a:rPr lang="zh-CN" altLang="en-US" sz="2200" dirty="0" smtClean="0">
                <a:ea typeface="宋体" panose="02010600030101010101" pitchFamily="2" charset="-122"/>
              </a:rPr>
              <a:t>链接由</a:t>
            </a:r>
            <a:r>
              <a:rPr lang="en-US" altLang="zh-CN" sz="2200" dirty="0">
                <a:ea typeface="宋体" panose="02010600030101010101" pitchFamily="2" charset="-122"/>
              </a:rPr>
              <a:t>IDE</a:t>
            </a:r>
            <a:r>
              <a:rPr lang="zh-CN" altLang="en-US" sz="2200" dirty="0">
                <a:ea typeface="宋体" panose="02010600030101010101" pitchFamily="2" charset="-122"/>
              </a:rPr>
              <a:t>自动完成</a:t>
            </a:r>
            <a:r>
              <a:rPr lang="en-US" altLang="zh-CN" sz="2200" dirty="0">
                <a:ea typeface="宋体" panose="02010600030101010101" pitchFamily="2" charset="-122"/>
              </a:rPr>
              <a:t>.</a:t>
            </a:r>
            <a:r>
              <a:rPr lang="zh-CN" altLang="en-US" sz="2200" dirty="0">
                <a:ea typeface="宋体" panose="02010600030101010101" pitchFamily="2" charset="-122"/>
              </a:rPr>
              <a:t>但绝大部分</a:t>
            </a:r>
            <a:r>
              <a:rPr lang="en-US" altLang="zh-CN" sz="2200" dirty="0">
                <a:ea typeface="宋体" panose="02010600030101010101" pitchFamily="2" charset="-122"/>
              </a:rPr>
              <a:t>Linux</a:t>
            </a:r>
            <a:r>
              <a:rPr lang="zh-CN" altLang="en-US" sz="2200" dirty="0">
                <a:ea typeface="宋体" panose="02010600030101010101" pitchFamily="2" charset="-122"/>
              </a:rPr>
              <a:t>和开源项目并不使用</a:t>
            </a:r>
            <a:r>
              <a:rPr lang="en-US" altLang="zh-CN" sz="2200" dirty="0">
                <a:ea typeface="宋体" panose="02010600030101010101" pitchFamily="2" charset="-122"/>
              </a:rPr>
              <a:t>IDE,</a:t>
            </a:r>
            <a:r>
              <a:rPr lang="zh-CN" altLang="en-US" sz="2200" dirty="0">
                <a:ea typeface="宋体" panose="02010600030101010101" pitchFamily="2" charset="-122"/>
              </a:rPr>
              <a:t>而是使用</a:t>
            </a:r>
            <a:r>
              <a:rPr lang="en-US" altLang="zh-CN" sz="2200" dirty="0" err="1">
                <a:ea typeface="宋体" panose="02010600030101010101" pitchFamily="2" charset="-122"/>
              </a:rPr>
              <a:t>gcc</a:t>
            </a:r>
            <a:r>
              <a:rPr lang="en-US" altLang="zh-CN" sz="2200" dirty="0">
                <a:ea typeface="宋体" panose="02010600030101010101" pitchFamily="2" charset="-122"/>
              </a:rPr>
              <a:t> </a:t>
            </a:r>
            <a:r>
              <a:rPr lang="zh-CN" altLang="en-US" sz="2200" dirty="0">
                <a:ea typeface="宋体" panose="02010600030101010101" pitchFamily="2" charset="-122"/>
              </a:rPr>
              <a:t>之类命令行工具来</a:t>
            </a:r>
            <a:r>
              <a:rPr lang="zh-CN" altLang="en-US" sz="2200" dirty="0" smtClean="0">
                <a:ea typeface="宋体" panose="02010600030101010101" pitchFamily="2" charset="-122"/>
              </a:rPr>
              <a:t>编译</a:t>
            </a:r>
            <a:r>
              <a:rPr lang="en-US" altLang="zh-CN" sz="2200" dirty="0" smtClean="0">
                <a:ea typeface="宋体" panose="02010600030101010101" pitchFamily="2" charset="-122"/>
              </a:rPr>
              <a:t>(</a:t>
            </a:r>
            <a:r>
              <a:rPr lang="zh-CN" altLang="en-US" sz="2200" dirty="0" smtClean="0">
                <a:ea typeface="宋体" panose="02010600030101010101" pitchFamily="2" charset="-122"/>
              </a:rPr>
              <a:t>包括</a:t>
            </a:r>
            <a:r>
              <a:rPr lang="en-US" altLang="zh-CN" dirty="0" smtClean="0">
                <a:ea typeface="宋体" panose="02010600030101010101" pitchFamily="2" charset="-122"/>
              </a:rPr>
              <a:t>Linux </a:t>
            </a:r>
            <a:r>
              <a:rPr lang="zh-CN" altLang="en-US" dirty="0" smtClean="0">
                <a:ea typeface="宋体" panose="02010600030101010101" pitchFamily="2" charset="-122"/>
              </a:rPr>
              <a:t>内核</a:t>
            </a:r>
            <a:r>
              <a:rPr lang="en-US" altLang="zh-CN" dirty="0">
                <a:ea typeface="宋体" panose="02010600030101010101" pitchFamily="2" charset="-122"/>
              </a:rPr>
              <a:t>)</a:t>
            </a:r>
          </a:p>
          <a:p>
            <a:pPr lvl="1">
              <a:lnSpc>
                <a:spcPct val="90000"/>
              </a:lnSpc>
            </a:pPr>
            <a:r>
              <a:rPr lang="zh-CN" altLang="en-US" sz="2200" dirty="0" smtClean="0">
                <a:ea typeface="宋体" panose="02010600030101010101" pitchFamily="2" charset="-122"/>
              </a:rPr>
              <a:t>项目代码通常存在引用</a:t>
            </a:r>
            <a:r>
              <a:rPr lang="zh-CN" altLang="en-US" sz="2200" dirty="0">
                <a:ea typeface="宋体" panose="02010600030101010101" pitchFamily="2" charset="-122"/>
              </a:rPr>
              <a:t>关系</a:t>
            </a:r>
            <a:r>
              <a:rPr lang="en-US" altLang="zh-CN" sz="2200" dirty="0" smtClean="0">
                <a:ea typeface="宋体" panose="02010600030101010101" pitchFamily="2" charset="-122"/>
              </a:rPr>
              <a:t>.</a:t>
            </a:r>
            <a:r>
              <a:rPr lang="zh-CN" altLang="en-US" sz="2200" dirty="0" smtClean="0">
                <a:ea typeface="宋体" panose="02010600030101010101" pitchFamily="2" charset="-122"/>
              </a:rPr>
              <a:t>需要</a:t>
            </a:r>
            <a:r>
              <a:rPr lang="zh-CN" altLang="en-US" sz="2200" dirty="0">
                <a:ea typeface="宋体" panose="02010600030101010101" pitchFamily="2" charset="-122"/>
              </a:rPr>
              <a:t>指定谁先编译</a:t>
            </a:r>
            <a:r>
              <a:rPr lang="en-US" altLang="zh-CN" sz="2200" dirty="0">
                <a:ea typeface="宋体" panose="02010600030101010101" pitchFamily="2" charset="-122"/>
              </a:rPr>
              <a:t>,</a:t>
            </a:r>
            <a:r>
              <a:rPr lang="zh-CN" altLang="en-US" sz="2200" dirty="0">
                <a:ea typeface="宋体" panose="02010600030101010101" pitchFamily="2" charset="-122"/>
              </a:rPr>
              <a:t>谁后编译</a:t>
            </a:r>
            <a:r>
              <a:rPr lang="en-US" altLang="zh-CN" sz="2200" dirty="0">
                <a:ea typeface="宋体" panose="02010600030101010101" pitchFamily="2" charset="-122"/>
              </a:rPr>
              <a:t>.</a:t>
            </a:r>
            <a:r>
              <a:rPr lang="zh-CN" altLang="en-US" sz="2200" dirty="0">
                <a:ea typeface="宋体" panose="02010600030101010101" pitchFamily="2" charset="-122"/>
              </a:rPr>
              <a:t>甚至是更复杂的功能操作</a:t>
            </a:r>
          </a:p>
          <a:p>
            <a:pPr lvl="1">
              <a:lnSpc>
                <a:spcPct val="90000"/>
              </a:lnSpc>
            </a:pPr>
            <a:r>
              <a:rPr lang="en-US" altLang="zh-CN" sz="2200" dirty="0" err="1">
                <a:ea typeface="宋体" panose="02010600030101010101" pitchFamily="2" charset="-122"/>
              </a:rPr>
              <a:t>Makefile</a:t>
            </a:r>
            <a:r>
              <a:rPr lang="en-US" altLang="zh-CN" sz="2200" dirty="0">
                <a:ea typeface="宋体" panose="02010600030101010101" pitchFamily="2" charset="-122"/>
              </a:rPr>
              <a:t> </a:t>
            </a:r>
            <a:r>
              <a:rPr lang="zh-CN" altLang="en-US" sz="2200" dirty="0">
                <a:ea typeface="宋体" panose="02010600030101010101" pitchFamily="2" charset="-122"/>
              </a:rPr>
              <a:t>就为解决上述一系统问题而创造的</a:t>
            </a:r>
            <a:r>
              <a:rPr lang="en-US" altLang="zh-CN" sz="2200" dirty="0">
                <a:ea typeface="宋体" panose="02010600030101010101" pitchFamily="2" charset="-122"/>
              </a:rPr>
              <a:t>.</a:t>
            </a:r>
            <a:r>
              <a:rPr lang="zh-CN" altLang="en-US" sz="2200" dirty="0">
                <a:ea typeface="宋体" panose="02010600030101010101" pitchFamily="2" charset="-122"/>
              </a:rPr>
              <a:t>可以把</a:t>
            </a:r>
            <a:r>
              <a:rPr lang="en-US" altLang="zh-CN" sz="2200" dirty="0" err="1">
                <a:ea typeface="宋体" panose="02010600030101010101" pitchFamily="2" charset="-122"/>
              </a:rPr>
              <a:t>Makefile</a:t>
            </a:r>
            <a:r>
              <a:rPr lang="en-US" altLang="zh-CN" sz="2200" dirty="0">
                <a:ea typeface="宋体" panose="02010600030101010101" pitchFamily="2" charset="-122"/>
              </a:rPr>
              <a:t> </a:t>
            </a:r>
            <a:r>
              <a:rPr lang="zh-CN" altLang="en-US" sz="2200" dirty="0">
                <a:ea typeface="宋体" panose="02010600030101010101" pitchFamily="2" charset="-122"/>
              </a:rPr>
              <a:t>理解成是一种由</a:t>
            </a:r>
            <a:r>
              <a:rPr lang="en-US" altLang="zh-CN" sz="2200" dirty="0">
                <a:ea typeface="宋体" panose="02010600030101010101" pitchFamily="2" charset="-122"/>
              </a:rPr>
              <a:t>make </a:t>
            </a:r>
            <a:r>
              <a:rPr lang="zh-CN" altLang="en-US" sz="2200" dirty="0">
                <a:ea typeface="宋体" panose="02010600030101010101" pitchFamily="2" charset="-122"/>
              </a:rPr>
              <a:t>程序进行解释的一种特殊</a:t>
            </a:r>
            <a:r>
              <a:rPr lang="zh-CN" altLang="en-US" sz="2200" b="1" dirty="0">
                <a:solidFill>
                  <a:schemeClr val="accent2"/>
                </a:solidFill>
                <a:ea typeface="宋体" panose="02010600030101010101" pitchFamily="2" charset="-122"/>
              </a:rPr>
              <a:t>脚本</a:t>
            </a:r>
            <a:r>
              <a:rPr lang="en-US" altLang="zh-CN" sz="2200" dirty="0">
                <a:ea typeface="宋体" panose="02010600030101010101" pitchFamily="2" charset="-122"/>
              </a:rPr>
              <a:t>.</a:t>
            </a:r>
          </a:p>
          <a:p>
            <a:pPr>
              <a:lnSpc>
                <a:spcPct val="90000"/>
              </a:lnSpc>
            </a:pPr>
            <a:r>
              <a:rPr lang="en-US" altLang="zh-CN" sz="2400" dirty="0">
                <a:ea typeface="宋体" panose="02010600030101010101" pitchFamily="2" charset="-122"/>
              </a:rPr>
              <a:t>Linux </a:t>
            </a:r>
            <a:r>
              <a:rPr lang="zh-CN" altLang="en-US" sz="2400" dirty="0">
                <a:ea typeface="宋体" panose="02010600030101010101" pitchFamily="2" charset="-122"/>
              </a:rPr>
              <a:t>几乎所有项目都是通过</a:t>
            </a:r>
            <a:r>
              <a:rPr lang="en-US" altLang="zh-CN" sz="2400" dirty="0" err="1">
                <a:ea typeface="宋体" panose="02010600030101010101" pitchFamily="2" charset="-122"/>
              </a:rPr>
              <a:t>Makefile</a:t>
            </a:r>
            <a:r>
              <a:rPr lang="en-US" altLang="zh-CN" sz="2400" dirty="0">
                <a:ea typeface="宋体" panose="02010600030101010101" pitchFamily="2" charset="-122"/>
              </a:rPr>
              <a:t> </a:t>
            </a:r>
            <a:r>
              <a:rPr lang="zh-CN" altLang="en-US" sz="2400" dirty="0">
                <a:ea typeface="宋体" panose="02010600030101010101" pitchFamily="2" charset="-122"/>
              </a:rPr>
              <a:t>方式编译的</a:t>
            </a:r>
            <a:r>
              <a:rPr lang="en-US" altLang="zh-CN" sz="2400" dirty="0">
                <a:ea typeface="宋体" panose="02010600030101010101" pitchFamily="2" charset="-122"/>
              </a:rPr>
              <a:t>,</a:t>
            </a:r>
            <a:r>
              <a:rPr lang="zh-CN" altLang="en-US" sz="2400" dirty="0">
                <a:ea typeface="宋体" panose="02010600030101010101" pitchFamily="2" charset="-122"/>
              </a:rPr>
              <a:t>如</a:t>
            </a:r>
            <a:r>
              <a:rPr lang="en-US" altLang="zh-CN" sz="2400" dirty="0" err="1">
                <a:ea typeface="宋体" panose="02010600030101010101" pitchFamily="2" charset="-122"/>
              </a:rPr>
              <a:t>MySQL,Apache</a:t>
            </a:r>
            <a:r>
              <a:rPr lang="zh-CN" altLang="en-US" sz="2400" dirty="0">
                <a:ea typeface="宋体" panose="02010600030101010101" pitchFamily="2" charset="-122"/>
              </a:rPr>
              <a:t>和操作系统本身</a:t>
            </a:r>
            <a:r>
              <a:rPr lang="en-US" altLang="zh-CN" sz="2400" dirty="0">
                <a:ea typeface="宋体" panose="02010600030101010101" pitchFamily="2" charset="-122"/>
              </a:rPr>
              <a:t>,</a:t>
            </a:r>
            <a:r>
              <a:rPr lang="zh-CN" altLang="en-US" sz="2400" dirty="0">
                <a:ea typeface="宋体" panose="02010600030101010101" pitchFamily="2" charset="-122"/>
              </a:rPr>
              <a:t>因此</a:t>
            </a:r>
            <a:r>
              <a:rPr lang="en-US" altLang="zh-CN" sz="2400" dirty="0">
                <a:ea typeface="宋体" panose="02010600030101010101" pitchFamily="2" charset="-122"/>
              </a:rPr>
              <a:t>Linux </a:t>
            </a:r>
            <a:r>
              <a:rPr lang="zh-CN" altLang="en-US" sz="2400" dirty="0">
                <a:ea typeface="宋体" panose="02010600030101010101" pitchFamily="2" charset="-122"/>
              </a:rPr>
              <a:t>下开发必须掌握</a:t>
            </a:r>
            <a:r>
              <a:rPr lang="en-US" altLang="zh-CN" sz="2400" dirty="0" err="1">
                <a:ea typeface="宋体" panose="02010600030101010101" pitchFamily="2" charset="-122"/>
              </a:rPr>
              <a:t>Makefile</a:t>
            </a:r>
            <a:r>
              <a:rPr lang="zh-CN" altLang="en-US" sz="2400" dirty="0">
                <a:ea typeface="宋体" panose="02010600030101010101" pitchFamily="2" charset="-122"/>
              </a:rPr>
              <a:t>的编写和使用</a:t>
            </a:r>
          </a:p>
          <a:p>
            <a:pPr>
              <a:lnSpc>
                <a:spcPct val="90000"/>
              </a:lnSpc>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262828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a:ea typeface="宋体" panose="02010600030101010101" pitchFamily="2" charset="-122"/>
              </a:rPr>
              <a:t>Makefile</a:t>
            </a:r>
            <a:r>
              <a:rPr lang="zh-CN" altLang="en-US">
                <a:ea typeface="宋体" panose="02010600030101010101" pitchFamily="2" charset="-122"/>
              </a:rPr>
              <a:t>与</a:t>
            </a:r>
            <a:r>
              <a:rPr lang="en-US" altLang="zh-CN">
                <a:ea typeface="宋体" panose="02010600030101010101" pitchFamily="2" charset="-122"/>
              </a:rPr>
              <a:t>Shell</a:t>
            </a:r>
            <a:r>
              <a:rPr lang="zh-CN" altLang="en-US">
                <a:ea typeface="宋体" panose="02010600030101010101" pitchFamily="2" charset="-122"/>
              </a:rPr>
              <a:t>脚本的异同</a:t>
            </a:r>
          </a:p>
        </p:txBody>
      </p:sp>
      <p:sp>
        <p:nvSpPr>
          <p:cNvPr id="172035" name="Rectangle 3"/>
          <p:cNvSpPr>
            <a:spLocks noGrp="1" noChangeArrowheads="1"/>
          </p:cNvSpPr>
          <p:nvPr>
            <p:ph type="body" idx="1"/>
          </p:nvPr>
        </p:nvSpPr>
        <p:spPr/>
        <p:txBody>
          <a:bodyPr/>
          <a:lstStyle/>
          <a:p>
            <a:r>
              <a:rPr lang="zh-CN" altLang="en-US" dirty="0">
                <a:ea typeface="宋体" panose="02010600030101010101" pitchFamily="2" charset="-122"/>
              </a:rPr>
              <a:t>相同点</a:t>
            </a:r>
            <a:r>
              <a:rPr lang="en-US" altLang="zh-CN" dirty="0">
                <a:ea typeface="宋体" panose="02010600030101010101" pitchFamily="2" charset="-122"/>
              </a:rPr>
              <a:t>:</a:t>
            </a:r>
          </a:p>
          <a:p>
            <a:pPr lvl="1"/>
            <a:r>
              <a:rPr lang="zh-CN" altLang="en-US" dirty="0">
                <a:ea typeface="宋体" panose="02010600030101010101" pitchFamily="2" charset="-122"/>
              </a:rPr>
              <a:t>都是文本文件格式的脚本</a:t>
            </a:r>
            <a:r>
              <a:rPr lang="en-US" altLang="zh-CN" dirty="0">
                <a:ea typeface="宋体" panose="02010600030101010101" pitchFamily="2" charset="-122"/>
              </a:rPr>
              <a:t>.</a:t>
            </a:r>
          </a:p>
          <a:p>
            <a:pPr lvl="1"/>
            <a:r>
              <a:rPr lang="zh-CN" altLang="en-US" dirty="0">
                <a:ea typeface="宋体" panose="02010600030101010101" pitchFamily="2" charset="-122"/>
              </a:rPr>
              <a:t>都可以执行</a:t>
            </a:r>
            <a:r>
              <a:rPr lang="en-US" altLang="zh-CN" dirty="0">
                <a:ea typeface="宋体" panose="02010600030101010101" pitchFamily="2" charset="-122"/>
              </a:rPr>
              <a:t>Shell</a:t>
            </a:r>
            <a:r>
              <a:rPr lang="zh-CN" altLang="en-US" dirty="0">
                <a:ea typeface="宋体" panose="02010600030101010101" pitchFamily="2" charset="-122"/>
              </a:rPr>
              <a:t>命令</a:t>
            </a:r>
          </a:p>
          <a:p>
            <a:pPr lvl="1"/>
            <a:r>
              <a:rPr lang="zh-CN" altLang="en-US" dirty="0">
                <a:ea typeface="宋体" panose="02010600030101010101" pitchFamily="2" charset="-122"/>
              </a:rPr>
              <a:t>都可以定义变量</a:t>
            </a:r>
            <a:r>
              <a:rPr lang="en-US" altLang="zh-CN" dirty="0">
                <a:ea typeface="宋体" panose="02010600030101010101" pitchFamily="2" charset="-122"/>
              </a:rPr>
              <a:t>,</a:t>
            </a:r>
            <a:r>
              <a:rPr lang="zh-CN" altLang="en-US" dirty="0">
                <a:ea typeface="宋体" panose="02010600030101010101" pitchFamily="2" charset="-122"/>
              </a:rPr>
              <a:t>和条件控制语句</a:t>
            </a:r>
            <a:r>
              <a:rPr lang="en-US" altLang="zh-CN" dirty="0">
                <a:ea typeface="宋体" panose="02010600030101010101" pitchFamily="2" charset="-122"/>
              </a:rPr>
              <a:t>.(</a:t>
            </a:r>
            <a:r>
              <a:rPr lang="zh-CN" altLang="en-US" dirty="0">
                <a:ea typeface="宋体" panose="02010600030101010101" pitchFamily="2" charset="-122"/>
              </a:rPr>
              <a:t>使用格式上有差别</a:t>
            </a:r>
            <a:r>
              <a:rPr lang="en-US" altLang="zh-CN" dirty="0">
                <a:ea typeface="宋体" panose="02010600030101010101" pitchFamily="2" charset="-122"/>
              </a:rPr>
              <a:t>)</a:t>
            </a:r>
          </a:p>
          <a:p>
            <a:r>
              <a:rPr lang="zh-CN" altLang="en-US" dirty="0">
                <a:ea typeface="宋体" panose="02010600030101010101" pitchFamily="2" charset="-122"/>
              </a:rPr>
              <a:t>不同点</a:t>
            </a:r>
            <a:r>
              <a:rPr lang="en-US" altLang="zh-CN" dirty="0">
                <a:ea typeface="宋体" panose="02010600030101010101" pitchFamily="2" charset="-122"/>
              </a:rPr>
              <a:t>:</a:t>
            </a:r>
          </a:p>
          <a:p>
            <a:pPr lvl="1"/>
            <a:r>
              <a:rPr lang="zh-CN" altLang="en-US" dirty="0">
                <a:ea typeface="宋体" panose="02010600030101010101" pitchFamily="2" charset="-122"/>
              </a:rPr>
              <a:t>解释器不同</a:t>
            </a:r>
            <a:r>
              <a:rPr lang="en-US" altLang="zh-CN" dirty="0">
                <a:ea typeface="宋体" panose="02010600030101010101" pitchFamily="2" charset="-122"/>
              </a:rPr>
              <a:t>,Shell</a:t>
            </a:r>
            <a:r>
              <a:rPr lang="zh-CN" altLang="en-US" dirty="0">
                <a:ea typeface="宋体" panose="02010600030101010101" pitchFamily="2" charset="-122"/>
              </a:rPr>
              <a:t>脚本是由对应</a:t>
            </a:r>
            <a:r>
              <a:rPr lang="en-US" altLang="zh-CN" dirty="0">
                <a:ea typeface="宋体" panose="02010600030101010101" pitchFamily="2" charset="-122"/>
              </a:rPr>
              <a:t>Shell</a:t>
            </a:r>
            <a:r>
              <a:rPr lang="zh-CN" altLang="en-US" dirty="0">
                <a:ea typeface="宋体" panose="02010600030101010101" pitchFamily="2" charset="-122"/>
              </a:rPr>
              <a:t>程序解释</a:t>
            </a:r>
            <a:r>
              <a:rPr lang="en-US" altLang="zh-CN" dirty="0">
                <a:ea typeface="宋体" panose="02010600030101010101" pitchFamily="2" charset="-122"/>
              </a:rPr>
              <a:t>.</a:t>
            </a:r>
            <a:r>
              <a:rPr lang="zh-CN" altLang="en-US" dirty="0">
                <a:ea typeface="宋体" panose="02010600030101010101" pitchFamily="2" charset="-122"/>
              </a:rPr>
              <a:t>而</a:t>
            </a:r>
            <a:r>
              <a:rPr lang="en-US" altLang="zh-CN" dirty="0" err="1">
                <a:ea typeface="宋体" panose="02010600030101010101" pitchFamily="2" charset="-122"/>
              </a:rPr>
              <a:t>Makefile</a:t>
            </a:r>
            <a:r>
              <a:rPr lang="zh-CN" altLang="en-US" dirty="0">
                <a:ea typeface="宋体" panose="02010600030101010101" pitchFamily="2" charset="-122"/>
              </a:rPr>
              <a:t>是由</a:t>
            </a:r>
            <a:r>
              <a:rPr lang="en-US" altLang="zh-CN" dirty="0">
                <a:ea typeface="宋体" panose="02010600030101010101" pitchFamily="2" charset="-122"/>
              </a:rPr>
              <a:t>make</a:t>
            </a:r>
            <a:r>
              <a:rPr lang="zh-CN" altLang="en-US" dirty="0">
                <a:ea typeface="宋体" panose="02010600030101010101" pitchFamily="2" charset="-122"/>
              </a:rPr>
              <a:t>程序解释</a:t>
            </a:r>
          </a:p>
          <a:p>
            <a:pPr lvl="1"/>
            <a:r>
              <a:rPr lang="zh-CN" altLang="en-US" dirty="0">
                <a:ea typeface="宋体" panose="02010600030101010101" pitchFamily="2" charset="-122"/>
              </a:rPr>
              <a:t>格式不一样</a:t>
            </a:r>
            <a:r>
              <a:rPr lang="en-US" altLang="zh-CN" dirty="0">
                <a:ea typeface="宋体" panose="02010600030101010101" pitchFamily="2" charset="-122"/>
              </a:rPr>
              <a:t>,Shell</a:t>
            </a:r>
            <a:r>
              <a:rPr lang="zh-CN" altLang="en-US" dirty="0">
                <a:ea typeface="宋体" panose="02010600030101010101" pitchFamily="2" charset="-122"/>
              </a:rPr>
              <a:t>脚本以</a:t>
            </a:r>
            <a:r>
              <a:rPr lang="zh-CN" altLang="en-US" b="1" dirty="0">
                <a:solidFill>
                  <a:schemeClr val="accent2"/>
                </a:solidFill>
                <a:ea typeface="宋体" panose="02010600030101010101" pitchFamily="2" charset="-122"/>
              </a:rPr>
              <a:t>命令行</a:t>
            </a:r>
            <a:r>
              <a:rPr lang="zh-CN" altLang="en-US" dirty="0">
                <a:ea typeface="宋体" panose="02010600030101010101" pitchFamily="2" charset="-122"/>
              </a:rPr>
              <a:t>为基本单位</a:t>
            </a:r>
            <a:r>
              <a:rPr lang="en-US" altLang="zh-CN" dirty="0">
                <a:ea typeface="宋体" panose="02010600030101010101" pitchFamily="2" charset="-122"/>
              </a:rPr>
              <a:t>,</a:t>
            </a:r>
            <a:r>
              <a:rPr lang="zh-CN" altLang="en-US" dirty="0">
                <a:ea typeface="宋体" panose="02010600030101010101" pitchFamily="2" charset="-122"/>
              </a:rPr>
              <a:t>而</a:t>
            </a:r>
            <a:r>
              <a:rPr lang="en-US" altLang="zh-CN" dirty="0" err="1">
                <a:ea typeface="宋体" panose="02010600030101010101" pitchFamily="2" charset="-122"/>
              </a:rPr>
              <a:t>Makefile</a:t>
            </a:r>
            <a:r>
              <a:rPr lang="zh-CN" altLang="en-US" dirty="0">
                <a:ea typeface="宋体" panose="02010600030101010101" pitchFamily="2" charset="-122"/>
              </a:rPr>
              <a:t>以</a:t>
            </a:r>
            <a:r>
              <a:rPr lang="zh-CN" altLang="en-US" b="1" dirty="0">
                <a:solidFill>
                  <a:schemeClr val="accent2"/>
                </a:solidFill>
                <a:ea typeface="宋体" panose="02010600030101010101" pitchFamily="2" charset="-122"/>
              </a:rPr>
              <a:t>规则</a:t>
            </a:r>
            <a:r>
              <a:rPr lang="zh-CN" altLang="en-US" dirty="0">
                <a:ea typeface="宋体" panose="02010600030101010101" pitchFamily="2" charset="-122"/>
              </a:rPr>
              <a:t>为基本单位</a:t>
            </a:r>
          </a:p>
          <a:p>
            <a:pPr lvl="1"/>
            <a:r>
              <a:rPr lang="en-US" altLang="zh-CN" dirty="0">
                <a:ea typeface="宋体" panose="02010600030101010101" pitchFamily="2" charset="-122"/>
              </a:rPr>
              <a:t>Shell</a:t>
            </a:r>
            <a:r>
              <a:rPr lang="zh-CN" altLang="en-US" dirty="0">
                <a:ea typeface="宋体" panose="02010600030101010101" pitchFamily="2" charset="-122"/>
              </a:rPr>
              <a:t>脚本只要有执行权限即可直接执行</a:t>
            </a:r>
            <a:r>
              <a:rPr lang="en-US" altLang="zh-CN" dirty="0">
                <a:ea typeface="宋体" panose="02010600030101010101" pitchFamily="2" charset="-122"/>
              </a:rPr>
              <a:t>,</a:t>
            </a:r>
            <a:r>
              <a:rPr lang="en-US" altLang="zh-CN" dirty="0" err="1">
                <a:ea typeface="宋体" panose="02010600030101010101" pitchFamily="2" charset="-122"/>
              </a:rPr>
              <a:t>Makefile</a:t>
            </a:r>
            <a:r>
              <a:rPr lang="zh-CN" altLang="en-US" dirty="0">
                <a:ea typeface="宋体" panose="02010600030101010101" pitchFamily="2" charset="-122"/>
              </a:rPr>
              <a:t>必须要用</a:t>
            </a:r>
            <a:r>
              <a:rPr lang="en-US" altLang="zh-CN" dirty="0">
                <a:ea typeface="宋体" panose="02010600030101010101" pitchFamily="2" charset="-122"/>
              </a:rPr>
              <a:t>make</a:t>
            </a:r>
            <a:r>
              <a:rPr lang="zh-CN" altLang="en-US" dirty="0">
                <a:ea typeface="宋体" panose="02010600030101010101" pitchFamily="2" charset="-122"/>
              </a:rPr>
              <a:t>来显式调用才行</a:t>
            </a:r>
            <a:r>
              <a:rPr lang="en-US" altLang="zh-CN" dirty="0">
                <a:ea typeface="宋体" panose="02010600030101010101" pitchFamily="2" charset="-122"/>
              </a:rPr>
              <a:t>,</a:t>
            </a:r>
            <a:r>
              <a:rPr lang="zh-CN" altLang="en-US" dirty="0">
                <a:ea typeface="宋体" panose="02010600030101010101" pitchFamily="2" charset="-122"/>
              </a:rPr>
              <a:t>本身不需执行权限</a:t>
            </a:r>
          </a:p>
          <a:p>
            <a:pPr lvl="1"/>
            <a:endParaRPr lang="zh-CN" altLang="en-US" dirty="0">
              <a:ea typeface="宋体" panose="02010600030101010101" pitchFamily="2" charset="-122"/>
            </a:endParaRPr>
          </a:p>
          <a:p>
            <a:endParaRPr lang="en-US" altLang="zh-CN" dirty="0">
              <a:ea typeface="宋体" panose="02010600030101010101" pitchFamily="2" charset="-122"/>
            </a:endParaRPr>
          </a:p>
        </p:txBody>
      </p:sp>
    </p:spTree>
    <p:extLst>
      <p:ext uri="{BB962C8B-B14F-4D97-AF65-F5344CB8AC3E}">
        <p14:creationId xmlns:p14="http://schemas.microsoft.com/office/powerpoint/2010/main" val="76093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Make</a:t>
            </a:r>
            <a:r>
              <a:rPr lang="zh-CN" altLang="en-US" dirty="0"/>
              <a:t>的工作</a:t>
            </a:r>
            <a:r>
              <a:rPr lang="zh-CN" altLang="en-US" dirty="0" smtClean="0"/>
              <a:t>原理</a:t>
            </a:r>
          </a:p>
        </p:txBody>
      </p:sp>
      <p:sp>
        <p:nvSpPr>
          <p:cNvPr id="45059" name="内容占位符 2"/>
          <p:cNvSpPr>
            <a:spLocks noGrp="1"/>
          </p:cNvSpPr>
          <p:nvPr>
            <p:ph idx="1"/>
          </p:nvPr>
        </p:nvSpPr>
        <p:spPr>
          <a:xfrm>
            <a:off x="1271451" y="1600201"/>
            <a:ext cx="10075818" cy="4525963"/>
          </a:xfrm>
        </p:spPr>
        <p:txBody>
          <a:bodyPr>
            <a:normAutofit/>
          </a:bodyPr>
          <a:lstStyle/>
          <a:p>
            <a:pPr marL="420624" indent="-384048">
              <a:buFont typeface="Wingdings 2"/>
              <a:buChar char=""/>
              <a:defRPr/>
            </a:pPr>
            <a:r>
              <a:rPr lang="zh-CN" altLang="en-US" dirty="0"/>
              <a:t>基本</a:t>
            </a:r>
            <a:r>
              <a:rPr lang="zh-CN" altLang="en-US" dirty="0" smtClean="0"/>
              <a:t>工作</a:t>
            </a:r>
            <a:r>
              <a:rPr lang="zh-CN" altLang="en-US" dirty="0"/>
              <a:t>原理</a:t>
            </a:r>
            <a:endParaRPr lang="en-US" altLang="zh-CN" dirty="0"/>
          </a:p>
          <a:p>
            <a:pPr marL="722376" lvl="1">
              <a:buFont typeface="Wingdings 2"/>
              <a:buChar char=""/>
              <a:defRPr/>
            </a:pPr>
            <a:r>
              <a:rPr lang="zh-CN" altLang="en-US" dirty="0"/>
              <a:t>当输入</a:t>
            </a:r>
            <a:r>
              <a:rPr lang="en-US" altLang="zh-CN" dirty="0"/>
              <a:t>make</a:t>
            </a:r>
            <a:r>
              <a:rPr lang="zh-CN" altLang="en-US" dirty="0"/>
              <a:t>命令之后</a:t>
            </a:r>
            <a:r>
              <a:rPr lang="zh-CN" altLang="en-US" dirty="0" smtClean="0"/>
              <a:t>，在默认</a:t>
            </a:r>
            <a:r>
              <a:rPr lang="zh-CN" altLang="en-US" dirty="0"/>
              <a:t>的在当前目录下寻找名为“</a:t>
            </a:r>
            <a:r>
              <a:rPr lang="en-US" altLang="zh-CN" dirty="0" err="1"/>
              <a:t>Makefile</a:t>
            </a:r>
            <a:r>
              <a:rPr lang="zh-CN" altLang="en-US" dirty="0"/>
              <a:t>”或“</a:t>
            </a:r>
            <a:r>
              <a:rPr lang="en-US" altLang="zh-CN" dirty="0" err="1"/>
              <a:t>makefile</a:t>
            </a:r>
            <a:r>
              <a:rPr lang="zh-CN" altLang="en-US" dirty="0"/>
              <a:t>”的文件。</a:t>
            </a:r>
            <a:endParaRPr lang="en-US" altLang="zh-CN" dirty="0"/>
          </a:p>
          <a:p>
            <a:pPr marL="722376" lvl="1">
              <a:buFont typeface="Wingdings 2"/>
              <a:buChar char=""/>
              <a:defRPr/>
            </a:pPr>
            <a:r>
              <a:rPr lang="zh-CN" altLang="en-US" dirty="0"/>
              <a:t>寻找到文件之后，</a:t>
            </a:r>
            <a:r>
              <a:rPr lang="en-US" altLang="zh-CN" dirty="0"/>
              <a:t>make</a:t>
            </a:r>
            <a:r>
              <a:rPr lang="zh-CN" altLang="en-US" dirty="0"/>
              <a:t>会一层又一层地去找文件的依赖关系，直到最终编译出第一个目标文件。在找寻的过程中，如果出现错误，比如最后被依赖的文件找不到，那么</a:t>
            </a:r>
            <a:r>
              <a:rPr lang="en-US" altLang="zh-CN" dirty="0"/>
              <a:t>make</a:t>
            </a:r>
            <a:r>
              <a:rPr lang="zh-CN" altLang="en-US" dirty="0"/>
              <a:t>就会直接退出，并报错，而对于所定义的命令的错误，或是编译不成功，</a:t>
            </a:r>
            <a:r>
              <a:rPr lang="en-US" altLang="zh-CN" dirty="0"/>
              <a:t>make</a:t>
            </a:r>
            <a:r>
              <a:rPr lang="zh-CN" altLang="en-US" dirty="0"/>
              <a:t>根本不理。</a:t>
            </a:r>
            <a:r>
              <a:rPr lang="en-US" altLang="zh-CN" dirty="0"/>
              <a:t>make</a:t>
            </a:r>
            <a:r>
              <a:rPr lang="zh-CN" altLang="en-US" dirty="0"/>
              <a:t>只管文件的依赖性，即，如果在我找了依赖关系之后，冒号后面的文件还是不在，那么对不起，我就不工作啦。 </a:t>
            </a:r>
          </a:p>
          <a:p>
            <a:endParaRPr lang="zh-CN" altLang="en-US" sz="2600" dirty="0"/>
          </a:p>
        </p:txBody>
      </p:sp>
    </p:spTree>
    <p:extLst>
      <p:ext uri="{BB962C8B-B14F-4D97-AF65-F5344CB8AC3E}">
        <p14:creationId xmlns:p14="http://schemas.microsoft.com/office/powerpoint/2010/main" val="202060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066800" y="292463"/>
            <a:ext cx="10058400" cy="1097280"/>
          </a:xfrm>
        </p:spPr>
        <p:txBody>
          <a:bodyPr/>
          <a:lstStyle/>
          <a:p>
            <a:pPr eaLnBrk="1" hangingPunct="1"/>
            <a:r>
              <a:rPr lang="en-US" altLang="zh-CN" dirty="0" smtClean="0"/>
              <a:t>Make</a:t>
            </a:r>
            <a:r>
              <a:rPr lang="zh-CN" altLang="en-US" dirty="0" smtClean="0"/>
              <a:t>的语法及常用参数</a:t>
            </a:r>
          </a:p>
        </p:txBody>
      </p:sp>
      <p:sp>
        <p:nvSpPr>
          <p:cNvPr id="47107" name="内容占位符 2"/>
          <p:cNvSpPr>
            <a:spLocks noGrp="1"/>
          </p:cNvSpPr>
          <p:nvPr>
            <p:ph idx="1"/>
          </p:nvPr>
        </p:nvSpPr>
        <p:spPr/>
        <p:txBody>
          <a:bodyPr/>
          <a:lstStyle/>
          <a:p>
            <a:pPr eaLnBrk="1" hangingPunct="1"/>
            <a:r>
              <a:rPr lang="en-US" altLang="zh-CN" dirty="0" smtClean="0"/>
              <a:t>make</a:t>
            </a:r>
            <a:r>
              <a:rPr lang="zh-CN" altLang="en-US" dirty="0" smtClean="0"/>
              <a:t>的使用</a:t>
            </a:r>
          </a:p>
          <a:p>
            <a:pPr lvl="1"/>
            <a:r>
              <a:rPr lang="en-US" altLang="zh-CN" sz="2200" dirty="0"/>
              <a:t>make [options] [target]…</a:t>
            </a:r>
          </a:p>
          <a:p>
            <a:pPr lvl="1"/>
            <a:r>
              <a:rPr lang="zh-CN" altLang="en-US" sz="2200" dirty="0"/>
              <a:t>常见的选项：</a:t>
            </a:r>
          </a:p>
          <a:p>
            <a:pPr marL="1051560" lvl="2" indent="-274320"/>
            <a:r>
              <a:rPr lang="en-US" altLang="zh-CN" sz="2200" dirty="0"/>
              <a:t>-f FILE </a:t>
            </a:r>
            <a:r>
              <a:rPr lang="zh-CN" altLang="en-US" sz="2200" dirty="0"/>
              <a:t>以指定的</a:t>
            </a:r>
            <a:r>
              <a:rPr lang="en-US" altLang="zh-CN" sz="2200" dirty="0"/>
              <a:t>FILE </a:t>
            </a:r>
            <a:r>
              <a:rPr lang="zh-CN" altLang="en-US" sz="2200" dirty="0"/>
              <a:t>文件作为</a:t>
            </a:r>
            <a:r>
              <a:rPr lang="en-US" altLang="zh-CN" sz="2200" dirty="0" err="1"/>
              <a:t>makefile</a:t>
            </a:r>
            <a:r>
              <a:rPr lang="zh-CN" altLang="en-US" sz="2200" dirty="0"/>
              <a:t>。</a:t>
            </a:r>
          </a:p>
          <a:p>
            <a:pPr marL="1051560" lvl="2" indent="-274320"/>
            <a:r>
              <a:rPr lang="en-US" altLang="zh-CN" sz="2200" dirty="0"/>
              <a:t>-n </a:t>
            </a:r>
            <a:r>
              <a:rPr lang="zh-CN" altLang="en-US" sz="2200" dirty="0"/>
              <a:t>只打印要执行的命令，但不执行这些命令。</a:t>
            </a:r>
          </a:p>
          <a:p>
            <a:pPr marL="1051560" lvl="2" indent="-274320"/>
            <a:r>
              <a:rPr lang="en-US" altLang="zh-CN" sz="2200" dirty="0"/>
              <a:t>-s </a:t>
            </a:r>
            <a:r>
              <a:rPr lang="zh-CN" altLang="en-US" sz="2200" dirty="0"/>
              <a:t>在执行命令时不显示命令。</a:t>
            </a:r>
            <a:endParaRPr lang="en-US" altLang="zh-CN" sz="2200" dirty="0"/>
          </a:p>
          <a:p>
            <a:pPr marL="1051560" lvl="2" indent="-274320"/>
            <a:r>
              <a:rPr lang="en-US" altLang="zh-CN" sz="2200" dirty="0"/>
              <a:t>-d </a:t>
            </a:r>
            <a:r>
              <a:rPr lang="zh-CN" altLang="en-US" sz="2200" dirty="0"/>
              <a:t>显示调试信息</a:t>
            </a:r>
          </a:p>
        </p:txBody>
      </p:sp>
    </p:spTree>
    <p:extLst>
      <p:ext uri="{BB962C8B-B14F-4D97-AF65-F5344CB8AC3E}">
        <p14:creationId xmlns:p14="http://schemas.microsoft.com/office/powerpoint/2010/main" val="354967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en-US" altLang="zh-CN" dirty="0" err="1" smtClean="0"/>
              <a:t>Makefile</a:t>
            </a:r>
            <a:r>
              <a:rPr lang="zh-CN" altLang="en-US" dirty="0" smtClean="0"/>
              <a:t>的基本结构</a:t>
            </a:r>
          </a:p>
        </p:txBody>
      </p:sp>
      <p:sp>
        <p:nvSpPr>
          <p:cNvPr id="48131" name="内容占位符 2"/>
          <p:cNvSpPr>
            <a:spLocks noGrp="1"/>
          </p:cNvSpPr>
          <p:nvPr>
            <p:ph idx="1"/>
          </p:nvPr>
        </p:nvSpPr>
        <p:spPr>
          <a:xfrm>
            <a:off x="1066801" y="1600200"/>
            <a:ext cx="10837816" cy="5257800"/>
          </a:xfrm>
        </p:spPr>
        <p:txBody>
          <a:bodyPr/>
          <a:lstStyle/>
          <a:p>
            <a:pPr lvl="1">
              <a:buFont typeface="Wingdings 2"/>
              <a:buChar char="Þ"/>
              <a:defRPr/>
            </a:pPr>
            <a:r>
              <a:rPr lang="zh-CN" altLang="en-US" dirty="0">
                <a:solidFill>
                  <a:srgbClr val="FFC000"/>
                </a:solidFill>
              </a:rPr>
              <a:t>一个简单的</a:t>
            </a:r>
            <a:r>
              <a:rPr lang="en-US" altLang="zh-CN" dirty="0" err="1">
                <a:solidFill>
                  <a:srgbClr val="FFC000"/>
                </a:solidFill>
              </a:rPr>
              <a:t>Makefile</a:t>
            </a:r>
            <a:r>
              <a:rPr lang="zh-CN" altLang="en-US" dirty="0">
                <a:solidFill>
                  <a:srgbClr val="FFC000"/>
                </a:solidFill>
              </a:rPr>
              <a:t>文件包含一系列的“规则”，其样式如下</a:t>
            </a:r>
            <a:r>
              <a:rPr lang="zh-CN" altLang="en-US" dirty="0" smtClean="0">
                <a:solidFill>
                  <a:srgbClr val="FFC000"/>
                </a:solidFill>
              </a:rPr>
              <a:t>：</a:t>
            </a:r>
            <a:endParaRPr lang="en-US" altLang="zh-CN" dirty="0" smtClean="0">
              <a:solidFill>
                <a:srgbClr val="FFC000"/>
              </a:solidFill>
            </a:endParaRPr>
          </a:p>
          <a:p>
            <a:pPr marL="960120" lvl="3" indent="0">
              <a:buNone/>
              <a:defRPr/>
            </a:pPr>
            <a:r>
              <a:rPr lang="zh-CN" altLang="en-US" dirty="0" smtClean="0"/>
              <a:t>目标</a:t>
            </a:r>
            <a:r>
              <a:rPr lang="en-US" altLang="zh-CN" dirty="0" smtClean="0"/>
              <a:t>(target) : </a:t>
            </a:r>
            <a:r>
              <a:rPr lang="zh-CN" altLang="en-US" dirty="0" smtClean="0"/>
              <a:t>依赖</a:t>
            </a:r>
            <a:r>
              <a:rPr lang="en-US" altLang="zh-CN" dirty="0" smtClean="0"/>
              <a:t>(</a:t>
            </a:r>
            <a:r>
              <a:rPr lang="en-US" altLang="zh-CN" dirty="0" err="1" smtClean="0"/>
              <a:t>prerequiries</a:t>
            </a:r>
            <a:r>
              <a:rPr lang="en-US" altLang="zh-CN" dirty="0" smtClean="0"/>
              <a:t>)…</a:t>
            </a:r>
          </a:p>
          <a:p>
            <a:pPr marL="960120" lvl="3" indent="0">
              <a:buNone/>
              <a:defRPr/>
            </a:pPr>
            <a:r>
              <a:rPr lang="en-US" altLang="zh-CN" dirty="0" smtClean="0"/>
              <a:t>&lt;tab&gt;</a:t>
            </a:r>
            <a:r>
              <a:rPr lang="zh-CN" altLang="en-US" dirty="0" smtClean="0"/>
              <a:t>命令</a:t>
            </a:r>
            <a:r>
              <a:rPr lang="en-US" altLang="zh-CN" dirty="0" smtClean="0"/>
              <a:t>(command)</a:t>
            </a:r>
          </a:p>
          <a:p>
            <a:pPr lvl="1">
              <a:buFont typeface="Wingdings 2"/>
              <a:buChar char="Þ"/>
              <a:defRPr/>
            </a:pPr>
            <a:r>
              <a:rPr lang="zh-CN" altLang="en-US" dirty="0">
                <a:solidFill>
                  <a:srgbClr val="FFC000"/>
                </a:solidFill>
              </a:rPr>
              <a:t>目标</a:t>
            </a:r>
            <a:r>
              <a:rPr lang="en-US" altLang="zh-CN" dirty="0">
                <a:solidFill>
                  <a:srgbClr val="FFC000"/>
                </a:solidFill>
              </a:rPr>
              <a:t>(target)</a:t>
            </a:r>
            <a:r>
              <a:rPr lang="zh-CN" altLang="en-US" dirty="0"/>
              <a:t>通常是要产生的文件的名称，目标的例子是可执行文件或</a:t>
            </a:r>
            <a:r>
              <a:rPr lang="en-US" altLang="zh-CN" dirty="0"/>
              <a:t>OBJ</a:t>
            </a:r>
            <a:r>
              <a:rPr lang="zh-CN" altLang="en-US" dirty="0"/>
              <a:t>文件。目标也可是一个执行的动作名称，这样的目标通常称为伪目标（</a:t>
            </a:r>
            <a:r>
              <a:rPr lang="en-US" altLang="zh-CN" dirty="0"/>
              <a:t>PHONY</a:t>
            </a:r>
            <a:r>
              <a:rPr lang="zh-CN" altLang="en-US" dirty="0"/>
              <a:t>）诸如‘</a:t>
            </a:r>
            <a:r>
              <a:rPr lang="en-US" altLang="zh-CN" dirty="0"/>
              <a:t>clean’ </a:t>
            </a:r>
            <a:r>
              <a:rPr lang="zh-CN" altLang="en-US" dirty="0"/>
              <a:t>。</a:t>
            </a:r>
            <a:endParaRPr lang="en-US" altLang="zh-CN" dirty="0"/>
          </a:p>
          <a:p>
            <a:pPr lvl="1">
              <a:buFont typeface="Wingdings 2"/>
              <a:buChar char="Þ"/>
              <a:defRPr/>
            </a:pPr>
            <a:r>
              <a:rPr lang="zh-CN" altLang="en-US" dirty="0">
                <a:solidFill>
                  <a:srgbClr val="FFC000"/>
                </a:solidFill>
              </a:rPr>
              <a:t>依赖</a:t>
            </a:r>
            <a:r>
              <a:rPr lang="zh-CN" altLang="en-US" dirty="0"/>
              <a:t>是用来输入从而产生目标的文件，一个目标经常有几个依赖。</a:t>
            </a:r>
            <a:endParaRPr lang="en-US" altLang="zh-CN" dirty="0"/>
          </a:p>
          <a:p>
            <a:pPr lvl="1">
              <a:buFont typeface="Wingdings 2"/>
              <a:buChar char="Þ"/>
              <a:defRPr/>
            </a:pPr>
            <a:r>
              <a:rPr lang="zh-CN" altLang="en-US" dirty="0">
                <a:solidFill>
                  <a:srgbClr val="FFC000"/>
                </a:solidFill>
              </a:rPr>
              <a:t>命令</a:t>
            </a:r>
            <a:r>
              <a:rPr lang="zh-CN" altLang="en-US" dirty="0"/>
              <a:t>是</a:t>
            </a:r>
            <a:r>
              <a:rPr lang="en-US" altLang="zh-CN" dirty="0"/>
              <a:t>Make</a:t>
            </a:r>
            <a:r>
              <a:rPr lang="zh-CN" altLang="en-US" dirty="0"/>
              <a:t>执行的动作，一个规则可以含有几个命令，每个命令占一行。</a:t>
            </a:r>
            <a:endParaRPr lang="en-US" altLang="zh-CN" dirty="0"/>
          </a:p>
          <a:p>
            <a:pPr lvl="1">
              <a:buFont typeface="Wingdings 2"/>
              <a:buChar char="Þ"/>
              <a:defRPr/>
            </a:pPr>
            <a:r>
              <a:rPr lang="zh-CN" altLang="en-US" dirty="0">
                <a:solidFill>
                  <a:srgbClr val="FF0000"/>
                </a:solidFill>
              </a:rPr>
              <a:t>每个命令行前面必须是一个</a:t>
            </a:r>
            <a:r>
              <a:rPr lang="en-US" altLang="zh-CN" dirty="0">
                <a:solidFill>
                  <a:srgbClr val="FF0000"/>
                </a:solidFill>
              </a:rPr>
              <a:t>Tab</a:t>
            </a:r>
            <a:r>
              <a:rPr lang="zh-CN" altLang="en-US" dirty="0">
                <a:solidFill>
                  <a:srgbClr val="FF0000"/>
                </a:solidFill>
              </a:rPr>
              <a:t>字符，即命令行第一个字符是</a:t>
            </a:r>
            <a:r>
              <a:rPr lang="en-US" altLang="zh-CN" dirty="0">
                <a:solidFill>
                  <a:srgbClr val="FF0000"/>
                </a:solidFill>
              </a:rPr>
              <a:t>Tab</a:t>
            </a:r>
            <a:r>
              <a:rPr lang="zh-CN" altLang="en-US" dirty="0">
                <a:solidFill>
                  <a:srgbClr val="FF0000"/>
                </a:solidFill>
              </a:rPr>
              <a:t>。这是不小心容易出错的地方。</a:t>
            </a:r>
            <a:endParaRPr lang="en-US" altLang="zh-CN" dirty="0">
              <a:solidFill>
                <a:srgbClr val="FF0000"/>
              </a:solidFill>
            </a:endParaRPr>
          </a:p>
          <a:p>
            <a:pPr lvl="1" eaLnBrk="1" hangingPunct="1">
              <a:buFont typeface="Wingdings 2" panose="05020102010507070707" pitchFamily="18" charset="2"/>
              <a:buNone/>
            </a:pPr>
            <a:endParaRPr lang="en-US" altLang="zh-CN" dirty="0" smtClean="0"/>
          </a:p>
        </p:txBody>
      </p:sp>
    </p:spTree>
    <p:extLst>
      <p:ext uri="{BB962C8B-B14F-4D97-AF65-F5344CB8AC3E}">
        <p14:creationId xmlns:p14="http://schemas.microsoft.com/office/powerpoint/2010/main" val="228506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ea typeface="宋体" panose="02010600030101010101" pitchFamily="2" charset="-122"/>
              </a:rPr>
              <a:t>规则</a:t>
            </a:r>
            <a:r>
              <a:rPr lang="en-US" altLang="zh-CN">
                <a:ea typeface="宋体" panose="02010600030101010101" pitchFamily="2" charset="-122"/>
              </a:rPr>
              <a:t>(rule)</a:t>
            </a:r>
            <a:r>
              <a:rPr lang="zh-CN" altLang="en-US">
                <a:ea typeface="宋体" panose="02010600030101010101" pitchFamily="2" charset="-122"/>
              </a:rPr>
              <a:t>概念</a:t>
            </a:r>
          </a:p>
        </p:txBody>
      </p:sp>
      <p:sp>
        <p:nvSpPr>
          <p:cNvPr id="182275" name="Rectangle 3"/>
          <p:cNvSpPr>
            <a:spLocks noGrp="1" noChangeArrowheads="1"/>
          </p:cNvSpPr>
          <p:nvPr>
            <p:ph type="body" idx="1"/>
          </p:nvPr>
        </p:nvSpPr>
        <p:spPr>
          <a:xfrm>
            <a:off x="836022" y="1554481"/>
            <a:ext cx="9473293" cy="4505325"/>
          </a:xfrm>
        </p:spPr>
        <p:txBody>
          <a:bodyPr>
            <a:normAutofit fontScale="92500" lnSpcReduction="10000"/>
          </a:bodyPr>
          <a:lstStyle/>
          <a:p>
            <a:pPr>
              <a:lnSpc>
                <a:spcPct val="80000"/>
              </a:lnSpc>
            </a:pPr>
            <a:r>
              <a:rPr lang="zh-CN" altLang="en-US" sz="2400" dirty="0">
                <a:ea typeface="宋体" panose="02010600030101010101" pitchFamily="2" charset="-122"/>
              </a:rPr>
              <a:t>一个</a:t>
            </a:r>
            <a:r>
              <a:rPr lang="en-US" altLang="zh-CN" sz="2400" dirty="0" err="1">
                <a:ea typeface="宋体" panose="02010600030101010101" pitchFamily="2" charset="-122"/>
              </a:rPr>
              <a:t>Makefile</a:t>
            </a:r>
            <a:r>
              <a:rPr lang="en-US" altLang="zh-CN" sz="2400" dirty="0">
                <a:ea typeface="宋体" panose="02010600030101010101" pitchFamily="2" charset="-122"/>
              </a:rPr>
              <a:t> </a:t>
            </a:r>
            <a:r>
              <a:rPr lang="zh-CN" altLang="en-US" sz="2400" dirty="0">
                <a:ea typeface="宋体" panose="02010600030101010101" pitchFamily="2" charset="-122"/>
              </a:rPr>
              <a:t>可以看作是一系列规则的组合</a:t>
            </a:r>
            <a:r>
              <a:rPr lang="en-US" altLang="zh-CN" sz="2400" dirty="0">
                <a:ea typeface="宋体" panose="02010600030101010101" pitchFamily="2" charset="-122"/>
              </a:rPr>
              <a:t>,</a:t>
            </a:r>
            <a:r>
              <a:rPr lang="zh-CN" altLang="en-US" sz="2400" dirty="0">
                <a:ea typeface="宋体" panose="02010600030101010101" pitchFamily="2" charset="-122"/>
              </a:rPr>
              <a:t>一个规则也能称为一个目标</a:t>
            </a:r>
            <a:r>
              <a:rPr lang="en-US" altLang="zh-CN" sz="2400" dirty="0">
                <a:ea typeface="宋体" panose="02010600030101010101" pitchFamily="2" charset="-122"/>
              </a:rPr>
              <a:t>(target)</a:t>
            </a:r>
          </a:p>
          <a:p>
            <a:pPr>
              <a:lnSpc>
                <a:spcPct val="80000"/>
              </a:lnSpc>
            </a:pPr>
            <a:r>
              <a:rPr lang="zh-CN" altLang="en-US" sz="2400" dirty="0">
                <a:ea typeface="宋体" panose="02010600030101010101" pitchFamily="2" charset="-122"/>
              </a:rPr>
              <a:t>规则的格式</a:t>
            </a:r>
          </a:p>
          <a:p>
            <a:pPr lvl="1">
              <a:lnSpc>
                <a:spcPct val="80000"/>
              </a:lnSpc>
            </a:pPr>
            <a:r>
              <a:rPr lang="zh-CN" altLang="en-US" dirty="0">
                <a:ea typeface="宋体" panose="02010600030101010101" pitchFamily="2" charset="-122"/>
              </a:rPr>
              <a:t>目标名称是需要创建结果一个称呼</a:t>
            </a:r>
            <a:r>
              <a:rPr lang="en-US" altLang="zh-CN" dirty="0">
                <a:ea typeface="宋体" panose="02010600030101010101" pitchFamily="2" charset="-122"/>
              </a:rPr>
              <a:t>.</a:t>
            </a:r>
            <a:r>
              <a:rPr lang="zh-CN" altLang="en-US" dirty="0">
                <a:ea typeface="宋体" panose="02010600030101010101" pitchFamily="2" charset="-122"/>
              </a:rPr>
              <a:t>可以取任意标识名</a:t>
            </a:r>
            <a:r>
              <a:rPr lang="en-US" altLang="zh-CN" dirty="0">
                <a:ea typeface="宋体" panose="02010600030101010101" pitchFamily="2" charset="-122"/>
              </a:rPr>
              <a:t>.</a:t>
            </a:r>
            <a:r>
              <a:rPr lang="zh-CN" altLang="en-US" dirty="0">
                <a:ea typeface="宋体" panose="02010600030101010101" pitchFamily="2" charset="-122"/>
              </a:rPr>
              <a:t>一般与创建文件同名</a:t>
            </a:r>
          </a:p>
          <a:p>
            <a:pPr lvl="1">
              <a:lnSpc>
                <a:spcPct val="80000"/>
              </a:lnSpc>
            </a:pPr>
            <a:r>
              <a:rPr lang="zh-CN" altLang="en-US" dirty="0">
                <a:ea typeface="宋体" panose="02010600030101010101" pitchFamily="2" charset="-122"/>
              </a:rPr>
              <a:t>依赖对象</a:t>
            </a:r>
            <a:r>
              <a:rPr lang="en-US" altLang="zh-CN" dirty="0">
                <a:ea typeface="宋体" panose="02010600030101010101" pitchFamily="2" charset="-122"/>
              </a:rPr>
              <a:t>,</a:t>
            </a:r>
            <a:r>
              <a:rPr lang="zh-CN" altLang="en-US" dirty="0">
                <a:ea typeface="宋体" panose="02010600030101010101" pitchFamily="2" charset="-122"/>
              </a:rPr>
              <a:t>表示创建这个目标之前</a:t>
            </a:r>
            <a:r>
              <a:rPr lang="en-US" altLang="zh-CN" dirty="0">
                <a:ea typeface="宋体" panose="02010600030101010101" pitchFamily="2" charset="-122"/>
              </a:rPr>
              <a:t>,</a:t>
            </a:r>
            <a:r>
              <a:rPr lang="zh-CN" altLang="en-US" dirty="0">
                <a:ea typeface="宋体" panose="02010600030101010101" pitchFamily="2" charset="-122"/>
              </a:rPr>
              <a:t>必须预先创建的其它目标</a:t>
            </a:r>
            <a:r>
              <a:rPr lang="en-US" altLang="zh-CN" dirty="0">
                <a:ea typeface="宋体" panose="02010600030101010101" pitchFamily="2" charset="-122"/>
              </a:rPr>
              <a:t>,</a:t>
            </a:r>
            <a:r>
              <a:rPr lang="zh-CN" altLang="en-US" dirty="0">
                <a:ea typeface="宋体" panose="02010600030101010101" pitchFamily="2" charset="-122"/>
              </a:rPr>
              <a:t>这里的对象可以是另一个规则的名称</a:t>
            </a:r>
            <a:r>
              <a:rPr lang="en-US" altLang="zh-CN" dirty="0">
                <a:ea typeface="宋体" panose="02010600030101010101" pitchFamily="2" charset="-122"/>
              </a:rPr>
              <a:t>,</a:t>
            </a:r>
            <a:r>
              <a:rPr lang="zh-CN" altLang="en-US" dirty="0">
                <a:ea typeface="宋体" panose="02010600030101010101" pitchFamily="2" charset="-122"/>
              </a:rPr>
              <a:t>也可是基本的文件名称</a:t>
            </a:r>
          </a:p>
          <a:p>
            <a:pPr lvl="1">
              <a:lnSpc>
                <a:spcPct val="80000"/>
              </a:lnSpc>
            </a:pPr>
            <a:r>
              <a:rPr lang="zh-CN" altLang="en-US" dirty="0">
                <a:ea typeface="宋体" panose="02010600030101010101" pitchFamily="2" charset="-122"/>
              </a:rPr>
              <a:t>命令列表表示为了创建这一个目标</a:t>
            </a:r>
            <a:r>
              <a:rPr lang="en-US" altLang="zh-CN" dirty="0">
                <a:ea typeface="宋体" panose="02010600030101010101" pitchFamily="2" charset="-122"/>
              </a:rPr>
              <a:t>,</a:t>
            </a:r>
            <a:r>
              <a:rPr lang="zh-CN" altLang="en-US" dirty="0">
                <a:ea typeface="宋体" panose="02010600030101010101" pitchFamily="2" charset="-122"/>
              </a:rPr>
              <a:t>需要执行哪些</a:t>
            </a:r>
            <a:r>
              <a:rPr lang="en-US" altLang="zh-CN" dirty="0">
                <a:ea typeface="宋体" panose="02010600030101010101" pitchFamily="2" charset="-122"/>
              </a:rPr>
              <a:t>Shell</a:t>
            </a:r>
            <a:r>
              <a:rPr lang="zh-CN" altLang="en-US" dirty="0">
                <a:ea typeface="宋体" panose="02010600030101010101" pitchFamily="2" charset="-122"/>
              </a:rPr>
              <a:t>命令</a:t>
            </a:r>
            <a:r>
              <a:rPr lang="en-US" altLang="zh-CN" dirty="0">
                <a:ea typeface="宋体" panose="02010600030101010101" pitchFamily="2" charset="-122"/>
              </a:rPr>
              <a:t>.</a:t>
            </a:r>
            <a:r>
              <a:rPr lang="zh-CN" altLang="en-US" dirty="0">
                <a:ea typeface="宋体" panose="02010600030101010101" pitchFamily="2" charset="-122"/>
              </a:rPr>
              <a:t>可以是一行或多行</a:t>
            </a:r>
            <a:r>
              <a:rPr lang="en-US" altLang="zh-CN" dirty="0">
                <a:ea typeface="宋体" panose="02010600030101010101" pitchFamily="2" charset="-122"/>
              </a:rPr>
              <a:t>Shell</a:t>
            </a:r>
            <a:r>
              <a:rPr lang="zh-CN" altLang="en-US" dirty="0">
                <a:ea typeface="宋体" panose="02010600030101010101" pitchFamily="2" charset="-122"/>
              </a:rPr>
              <a:t>命令</a:t>
            </a:r>
            <a:r>
              <a:rPr lang="en-US" altLang="zh-CN" dirty="0">
                <a:ea typeface="宋体" panose="02010600030101010101" pitchFamily="2" charset="-122"/>
              </a:rPr>
              <a:t>.</a:t>
            </a:r>
            <a:r>
              <a:rPr lang="zh-CN" altLang="en-US" b="1" dirty="0">
                <a:ea typeface="宋体" panose="02010600030101010101" pitchFamily="2" charset="-122"/>
              </a:rPr>
              <a:t>每一行命令行的行首必须是一个跳格字符</a:t>
            </a:r>
            <a:r>
              <a:rPr lang="en-US" altLang="zh-CN" b="1" dirty="0">
                <a:ea typeface="宋体" panose="02010600030101010101" pitchFamily="2" charset="-122"/>
              </a:rPr>
              <a:t>(</a:t>
            </a:r>
            <a:r>
              <a:rPr lang="zh-CN" altLang="en-US" b="1" dirty="0">
                <a:ea typeface="宋体" panose="02010600030101010101" pitchFamily="2" charset="-122"/>
              </a:rPr>
              <a:t>即</a:t>
            </a:r>
            <a:r>
              <a:rPr lang="en-US" altLang="zh-CN" b="1" dirty="0">
                <a:ea typeface="宋体" panose="02010600030101010101" pitchFamily="2" charset="-122"/>
              </a:rPr>
              <a:t>tab),</a:t>
            </a:r>
          </a:p>
          <a:p>
            <a:pPr lvl="2">
              <a:lnSpc>
                <a:spcPct val="80000"/>
              </a:lnSpc>
            </a:pPr>
            <a:r>
              <a:rPr lang="zh-CN" altLang="en-US" sz="2000" dirty="0">
                <a:ea typeface="宋体" panose="02010600030101010101" pitchFamily="2" charset="-122"/>
              </a:rPr>
              <a:t>注意行首空格是无效</a:t>
            </a:r>
            <a:r>
              <a:rPr lang="en-US" altLang="zh-CN" sz="2000" dirty="0">
                <a:ea typeface="宋体" panose="02010600030101010101" pitchFamily="2" charset="-122"/>
              </a:rPr>
              <a:t>,</a:t>
            </a:r>
            <a:r>
              <a:rPr lang="zh-CN" altLang="en-US" sz="2000" dirty="0">
                <a:ea typeface="宋体" panose="02010600030101010101" pitchFamily="2" charset="-122"/>
              </a:rPr>
              <a:t>否则执行</a:t>
            </a:r>
            <a:r>
              <a:rPr lang="en-US" altLang="zh-CN" sz="2000" dirty="0" err="1">
                <a:ea typeface="宋体" panose="02010600030101010101" pitchFamily="2" charset="-122"/>
              </a:rPr>
              <a:t>makefile</a:t>
            </a:r>
            <a:r>
              <a:rPr lang="zh-CN" altLang="en-US" sz="2000" dirty="0">
                <a:ea typeface="宋体" panose="02010600030101010101" pitchFamily="2" charset="-122"/>
              </a:rPr>
              <a:t>报错</a:t>
            </a:r>
          </a:p>
          <a:p>
            <a:pPr lvl="2">
              <a:lnSpc>
                <a:spcPct val="80000"/>
              </a:lnSpc>
            </a:pPr>
            <a:r>
              <a:rPr lang="zh-CN" altLang="en-US" sz="2000" dirty="0">
                <a:ea typeface="宋体" panose="02010600030101010101" pitchFamily="2" charset="-122"/>
              </a:rPr>
              <a:t>如果命令行过长</a:t>
            </a:r>
            <a:r>
              <a:rPr lang="en-US" altLang="zh-CN" sz="2000" dirty="0">
                <a:ea typeface="宋体" panose="02010600030101010101" pitchFamily="2" charset="-122"/>
              </a:rPr>
              <a:t>,</a:t>
            </a:r>
            <a:r>
              <a:rPr lang="zh-CN" altLang="en-US" sz="2000" dirty="0">
                <a:ea typeface="宋体" panose="02010600030101010101" pitchFamily="2" charset="-122"/>
              </a:rPr>
              <a:t>可用</a:t>
            </a:r>
            <a:r>
              <a:rPr lang="en-US" altLang="zh-CN" sz="2000" dirty="0">
                <a:ea typeface="宋体" panose="02010600030101010101" pitchFamily="2" charset="-122"/>
              </a:rPr>
              <a:t>\</a:t>
            </a:r>
            <a:r>
              <a:rPr lang="zh-CN" altLang="en-US" sz="2000" dirty="0">
                <a:ea typeface="宋体" panose="02010600030101010101" pitchFamily="2" charset="-122"/>
              </a:rPr>
              <a:t>分行</a:t>
            </a:r>
            <a:r>
              <a:rPr lang="en-US" altLang="zh-CN" sz="2000" dirty="0">
                <a:ea typeface="宋体" panose="02010600030101010101" pitchFamily="2" charset="-122"/>
              </a:rPr>
              <a:t>,</a:t>
            </a:r>
            <a:r>
              <a:rPr lang="zh-CN" altLang="en-US" sz="2000" dirty="0">
                <a:ea typeface="宋体" panose="02010600030101010101" pitchFamily="2" charset="-122"/>
              </a:rPr>
              <a:t>分行后的新行</a:t>
            </a:r>
            <a:r>
              <a:rPr lang="en-US" altLang="zh-CN" sz="2000" dirty="0">
                <a:ea typeface="宋体" panose="02010600030101010101" pitchFamily="2" charset="-122"/>
              </a:rPr>
              <a:t>,</a:t>
            </a:r>
            <a:r>
              <a:rPr lang="zh-CN" altLang="en-US" sz="2000" dirty="0">
                <a:ea typeface="宋体" panose="02010600030101010101" pitchFamily="2" charset="-122"/>
              </a:rPr>
              <a:t>无需使用</a:t>
            </a:r>
            <a:r>
              <a:rPr lang="en-US" altLang="zh-CN" sz="2000" dirty="0">
                <a:ea typeface="宋体" panose="02010600030101010101" pitchFamily="2" charset="-122"/>
              </a:rPr>
              <a:t>tab</a:t>
            </a:r>
            <a:r>
              <a:rPr lang="zh-CN" altLang="en-US" sz="2000" dirty="0">
                <a:ea typeface="宋体" panose="02010600030101010101" pitchFamily="2" charset="-122"/>
              </a:rPr>
              <a:t>打头</a:t>
            </a:r>
          </a:p>
          <a:p>
            <a:pPr>
              <a:lnSpc>
                <a:spcPct val="80000"/>
              </a:lnSpc>
            </a:pPr>
            <a:r>
              <a:rPr lang="zh-CN" altLang="en-US" sz="2400" dirty="0">
                <a:ea typeface="宋体" panose="02010600030101010101" pitchFamily="2" charset="-122"/>
              </a:rPr>
              <a:t>整个规则的可做如下解读</a:t>
            </a:r>
            <a:r>
              <a:rPr lang="en-US" altLang="zh-CN" sz="2400" dirty="0">
                <a:ea typeface="宋体" panose="02010600030101010101" pitchFamily="2" charset="-122"/>
              </a:rPr>
              <a:t>.</a:t>
            </a:r>
            <a:r>
              <a:rPr lang="en-US" altLang="zh-CN" sz="2400" dirty="0">
                <a:latin typeface="Arial" panose="020B0604020202020204" pitchFamily="34" charset="0"/>
                <a:ea typeface="宋体" panose="02010600030101010101" pitchFamily="2" charset="-122"/>
              </a:rPr>
              <a:t>”</a:t>
            </a:r>
            <a:r>
              <a:rPr lang="zh-CN" altLang="en-US" sz="2400" dirty="0">
                <a:ea typeface="宋体" panose="02010600030101010101" pitchFamily="2" charset="-122"/>
              </a:rPr>
              <a:t>为了创建这个目标</a:t>
            </a:r>
            <a:r>
              <a:rPr lang="en-US" altLang="zh-CN" sz="2400" dirty="0">
                <a:ea typeface="宋体" panose="02010600030101010101" pitchFamily="2" charset="-122"/>
              </a:rPr>
              <a:t>,</a:t>
            </a:r>
            <a:r>
              <a:rPr lang="zh-CN" altLang="en-US" sz="2400" dirty="0">
                <a:ea typeface="宋体" panose="02010600030101010101" pitchFamily="2" charset="-122"/>
              </a:rPr>
              <a:t>必须先创建依赖对象</a:t>
            </a:r>
            <a:r>
              <a:rPr lang="en-US" altLang="zh-CN" sz="2400" dirty="0">
                <a:ea typeface="宋体" panose="02010600030101010101" pitchFamily="2" charset="-122"/>
              </a:rPr>
              <a:t>(</a:t>
            </a:r>
            <a:r>
              <a:rPr lang="zh-CN" altLang="en-US" sz="2400" dirty="0">
                <a:ea typeface="宋体" panose="02010600030101010101" pitchFamily="2" charset="-122"/>
              </a:rPr>
              <a:t>或是依赖的对象必须存在</a:t>
            </a:r>
            <a:r>
              <a:rPr lang="en-US" altLang="zh-CN" sz="2400" dirty="0">
                <a:ea typeface="宋体" panose="02010600030101010101" pitchFamily="2" charset="-122"/>
              </a:rPr>
              <a:t>),</a:t>
            </a:r>
            <a:r>
              <a:rPr lang="zh-CN" altLang="en-US" sz="2400" dirty="0">
                <a:ea typeface="宋体" panose="02010600030101010101" pitchFamily="2" charset="-122"/>
              </a:rPr>
              <a:t>然后再调用命令行列表进行创建</a:t>
            </a:r>
            <a:r>
              <a:rPr lang="zh-CN" altLang="en-US" sz="2400" dirty="0">
                <a:latin typeface="Arial" panose="020B0604020202020204" pitchFamily="34" charset="0"/>
                <a:ea typeface="宋体" panose="02010600030101010101" pitchFamily="2" charset="-122"/>
              </a:rPr>
              <a:t>”</a:t>
            </a:r>
            <a:endParaRPr lang="zh-CN" altLang="en-US" sz="2400" dirty="0">
              <a:ea typeface="宋体" panose="02010600030101010101" pitchFamily="2" charset="-122"/>
            </a:endParaRPr>
          </a:p>
          <a:p>
            <a:pPr>
              <a:lnSpc>
                <a:spcPct val="80000"/>
              </a:lnSpc>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64307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223986" y="243150"/>
            <a:ext cx="8229600" cy="1143000"/>
          </a:xfrm>
        </p:spPr>
        <p:txBody>
          <a:bodyPr/>
          <a:lstStyle/>
          <a:p>
            <a:r>
              <a:rPr lang="zh-CN" altLang="en-US" dirty="0" smtClean="0"/>
              <a:t>开发过程</a:t>
            </a:r>
            <a:r>
              <a:rPr lang="en-US" altLang="zh-CN" dirty="0" smtClean="0"/>
              <a:t>——</a:t>
            </a:r>
            <a:r>
              <a:rPr lang="zh-CN" altLang="en-US" dirty="0" smtClean="0"/>
              <a:t>概述</a:t>
            </a:r>
          </a:p>
        </p:txBody>
      </p:sp>
      <p:sp>
        <p:nvSpPr>
          <p:cNvPr id="4" name="椭圆 3"/>
          <p:cNvSpPr/>
          <p:nvPr/>
        </p:nvSpPr>
        <p:spPr>
          <a:xfrm>
            <a:off x="1809720" y="1953021"/>
            <a:ext cx="1857388" cy="92869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latin typeface="微软雅黑" pitchFamily="34" charset="-122"/>
                <a:ea typeface="微软雅黑" pitchFamily="34" charset="-122"/>
              </a:rPr>
              <a:t>编辑</a:t>
            </a:r>
          </a:p>
        </p:txBody>
      </p:sp>
      <p:sp>
        <p:nvSpPr>
          <p:cNvPr id="5" name="椭圆 4"/>
          <p:cNvSpPr/>
          <p:nvPr/>
        </p:nvSpPr>
        <p:spPr>
          <a:xfrm>
            <a:off x="3167042" y="3096029"/>
            <a:ext cx="1857388" cy="92869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latin typeface="微软雅黑" pitchFamily="34" charset="-122"/>
                <a:ea typeface="微软雅黑" pitchFamily="34" charset="-122"/>
              </a:rPr>
              <a:t>编译</a:t>
            </a:r>
          </a:p>
        </p:txBody>
      </p:sp>
      <p:sp>
        <p:nvSpPr>
          <p:cNvPr id="6" name="椭圆 5"/>
          <p:cNvSpPr/>
          <p:nvPr/>
        </p:nvSpPr>
        <p:spPr>
          <a:xfrm>
            <a:off x="4667240" y="4096161"/>
            <a:ext cx="1857388" cy="92869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latin typeface="微软雅黑" pitchFamily="34" charset="-122"/>
                <a:ea typeface="微软雅黑" pitchFamily="34" charset="-122"/>
              </a:rPr>
              <a:t>链接</a:t>
            </a:r>
          </a:p>
        </p:txBody>
      </p:sp>
      <p:sp>
        <p:nvSpPr>
          <p:cNvPr id="7" name="椭圆 6"/>
          <p:cNvSpPr/>
          <p:nvPr/>
        </p:nvSpPr>
        <p:spPr>
          <a:xfrm>
            <a:off x="6310314" y="5167731"/>
            <a:ext cx="1857388" cy="92869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latin typeface="微软雅黑" pitchFamily="34" charset="-122"/>
                <a:ea typeface="微软雅黑" pitchFamily="34" charset="-122"/>
              </a:rPr>
              <a:t>运行</a:t>
            </a:r>
          </a:p>
        </p:txBody>
      </p:sp>
      <p:sp>
        <p:nvSpPr>
          <p:cNvPr id="8" name="椭圆 7"/>
          <p:cNvSpPr/>
          <p:nvPr/>
        </p:nvSpPr>
        <p:spPr>
          <a:xfrm>
            <a:off x="8024826" y="6096425"/>
            <a:ext cx="1857388" cy="92869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latin typeface="微软雅黑" pitchFamily="34" charset="-122"/>
                <a:ea typeface="微软雅黑" pitchFamily="34" charset="-122"/>
              </a:rPr>
              <a:t>调试</a:t>
            </a:r>
          </a:p>
        </p:txBody>
      </p:sp>
      <p:cxnSp>
        <p:nvCxnSpPr>
          <p:cNvPr id="16" name="形状 15"/>
          <p:cNvCxnSpPr>
            <a:stCxn id="7" idx="4"/>
            <a:endCxn id="8" idx="2"/>
          </p:cNvCxnSpPr>
          <p:nvPr/>
        </p:nvCxnSpPr>
        <p:spPr>
          <a:xfrm rot="16200000" flipH="1">
            <a:off x="7399745" y="5935689"/>
            <a:ext cx="464347" cy="785818"/>
          </a:xfrm>
          <a:prstGeom prst="curved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8" name="形状 17"/>
          <p:cNvCxnSpPr>
            <a:stCxn id="8" idx="0"/>
            <a:endCxn id="7" idx="6"/>
          </p:cNvCxnSpPr>
          <p:nvPr/>
        </p:nvCxnSpPr>
        <p:spPr>
          <a:xfrm rot="16200000" flipV="1">
            <a:off x="8328439" y="5471343"/>
            <a:ext cx="464347" cy="785818"/>
          </a:xfrm>
          <a:prstGeom prst="curved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2" name="形状 21"/>
          <p:cNvCxnSpPr>
            <a:stCxn id="5" idx="6"/>
            <a:endCxn id="6" idx="7"/>
          </p:cNvCxnSpPr>
          <p:nvPr/>
        </p:nvCxnSpPr>
        <p:spPr>
          <a:xfrm>
            <a:off x="5024430" y="3560377"/>
            <a:ext cx="1228190" cy="671789"/>
          </a:xfrm>
          <a:prstGeom prst="curved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形状 23"/>
          <p:cNvCxnSpPr>
            <a:stCxn id="4" idx="3"/>
            <a:endCxn id="5" idx="2"/>
          </p:cNvCxnSpPr>
          <p:nvPr/>
        </p:nvCxnSpPr>
        <p:spPr>
          <a:xfrm rot="16200000" flipH="1">
            <a:off x="2217054" y="2610386"/>
            <a:ext cx="814665" cy="108531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形状 25"/>
          <p:cNvCxnSpPr>
            <a:stCxn id="6" idx="3"/>
            <a:endCxn id="7" idx="2"/>
          </p:cNvCxnSpPr>
          <p:nvPr/>
        </p:nvCxnSpPr>
        <p:spPr>
          <a:xfrm rot="16200000" flipH="1">
            <a:off x="5253169" y="4574931"/>
            <a:ext cx="743227" cy="1371066"/>
          </a:xfrm>
          <a:prstGeom prst="curved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27" name="线形标注 1(带强调线) 26"/>
          <p:cNvSpPr/>
          <p:nvPr/>
        </p:nvSpPr>
        <p:spPr>
          <a:xfrm>
            <a:off x="5095868" y="1452955"/>
            <a:ext cx="2786082" cy="857256"/>
          </a:xfrm>
          <a:prstGeom prst="accentCallout1">
            <a:avLst>
              <a:gd name="adj1" fmla="val 18750"/>
              <a:gd name="adj2" fmla="val -8333"/>
              <a:gd name="adj3" fmla="val 102545"/>
              <a:gd name="adj4" fmla="val -50012"/>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对源代码进行编辑，</a:t>
            </a:r>
            <a:r>
              <a:rPr lang="en-US" altLang="zh-CN" dirty="0"/>
              <a:t>VI</a:t>
            </a:r>
            <a:endParaRPr lang="zh-CN" altLang="en-US" dirty="0"/>
          </a:p>
        </p:txBody>
      </p:sp>
      <p:sp>
        <p:nvSpPr>
          <p:cNvPr id="28" name="线形标注 1(带强调线) 27"/>
          <p:cNvSpPr/>
          <p:nvPr/>
        </p:nvSpPr>
        <p:spPr>
          <a:xfrm>
            <a:off x="6667504" y="2738839"/>
            <a:ext cx="2786082" cy="857256"/>
          </a:xfrm>
          <a:prstGeom prst="accentCallout1">
            <a:avLst>
              <a:gd name="adj1" fmla="val 18750"/>
              <a:gd name="adj2" fmla="val -8333"/>
              <a:gd name="adj3" fmla="val 82990"/>
              <a:gd name="adj4" fmla="val -59311"/>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对源代码编译，生成目标程序，</a:t>
            </a:r>
            <a:r>
              <a:rPr lang="en-US" altLang="zh-CN" dirty="0"/>
              <a:t>GCC</a:t>
            </a:r>
            <a:endParaRPr lang="zh-CN" altLang="en-US" dirty="0"/>
          </a:p>
        </p:txBody>
      </p:sp>
      <p:sp>
        <p:nvSpPr>
          <p:cNvPr id="29" name="线形标注 1(带强调线) 28"/>
          <p:cNvSpPr/>
          <p:nvPr/>
        </p:nvSpPr>
        <p:spPr>
          <a:xfrm>
            <a:off x="7667636" y="3953285"/>
            <a:ext cx="2786050" cy="857256"/>
          </a:xfrm>
          <a:prstGeom prst="accentCallout1">
            <a:avLst>
              <a:gd name="adj1" fmla="val 18750"/>
              <a:gd name="adj2" fmla="val -8333"/>
              <a:gd name="adj3" fmla="val 74101"/>
              <a:gd name="adj4" fmla="val -39618"/>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将分散的模块组成一个可执行的整体</a:t>
            </a:r>
          </a:p>
        </p:txBody>
      </p:sp>
      <p:sp>
        <p:nvSpPr>
          <p:cNvPr id="30" name="线形标注 1(带强调线) 29"/>
          <p:cNvSpPr/>
          <p:nvPr/>
        </p:nvSpPr>
        <p:spPr>
          <a:xfrm flipH="1">
            <a:off x="2166910" y="4810541"/>
            <a:ext cx="2286016" cy="857256"/>
          </a:xfrm>
          <a:prstGeom prst="accentCallout1">
            <a:avLst>
              <a:gd name="adj1" fmla="val 18750"/>
              <a:gd name="adj2" fmla="val -8333"/>
              <a:gd name="adj3" fmla="val 102545"/>
              <a:gd name="adj4" fmla="val -79574"/>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运行编译好的程序</a:t>
            </a:r>
            <a:endParaRPr lang="en-US" altLang="zh-CN" dirty="0"/>
          </a:p>
          <a:p>
            <a:pPr algn="ctr">
              <a:defRPr/>
            </a:pPr>
            <a:r>
              <a:rPr lang="en-US" altLang="zh-CN" dirty="0"/>
              <a:t>./+</a:t>
            </a:r>
            <a:r>
              <a:rPr lang="zh-CN" altLang="en-US" dirty="0"/>
              <a:t>目标文件名</a:t>
            </a:r>
          </a:p>
        </p:txBody>
      </p:sp>
      <p:sp>
        <p:nvSpPr>
          <p:cNvPr id="31" name="线形标注 1(带强调线) 30"/>
          <p:cNvSpPr/>
          <p:nvPr/>
        </p:nvSpPr>
        <p:spPr>
          <a:xfrm flipH="1">
            <a:off x="3667108" y="5953549"/>
            <a:ext cx="2286016" cy="857256"/>
          </a:xfrm>
          <a:prstGeom prst="accentCallout1">
            <a:avLst>
              <a:gd name="adj1" fmla="val 18750"/>
              <a:gd name="adj2" fmla="val -8333"/>
              <a:gd name="adj3" fmla="val 91878"/>
              <a:gd name="adj4" fmla="val -96906"/>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调试运行时的错误</a:t>
            </a:r>
            <a:endParaRPr lang="en-US" altLang="zh-CN" dirty="0"/>
          </a:p>
          <a:p>
            <a:pPr algn="ctr">
              <a:defRPr/>
            </a:pPr>
            <a:r>
              <a:rPr lang="en-US" altLang="zh-CN" dirty="0"/>
              <a:t>GDB</a:t>
            </a:r>
            <a:endParaRPr lang="zh-CN" altLang="en-US" dirty="0"/>
          </a:p>
        </p:txBody>
      </p:sp>
    </p:spTree>
    <p:extLst>
      <p:ext uri="{BB962C8B-B14F-4D97-AF65-F5344CB8AC3E}">
        <p14:creationId xmlns:p14="http://schemas.microsoft.com/office/powerpoint/2010/main" val="204388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animEffect transition="in" filter="fade">
                                      <p:cBhvr>
                                        <p:cTn id="30" dur="500"/>
                                        <p:tgtEl>
                                          <p:spTgt spid="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ea typeface="宋体" panose="02010600030101010101" pitchFamily="2" charset="-122"/>
              </a:rPr>
              <a:t>规则</a:t>
            </a:r>
            <a:r>
              <a:rPr lang="en-US" altLang="zh-CN">
                <a:ea typeface="宋体" panose="02010600030101010101" pitchFamily="2" charset="-122"/>
              </a:rPr>
              <a:t>(rule)</a:t>
            </a:r>
            <a:r>
              <a:rPr lang="zh-CN" altLang="en-US">
                <a:ea typeface="宋体" panose="02010600030101010101" pitchFamily="2" charset="-122"/>
              </a:rPr>
              <a:t>概念</a:t>
            </a:r>
          </a:p>
        </p:txBody>
      </p:sp>
      <p:sp>
        <p:nvSpPr>
          <p:cNvPr id="183299" name="Rectangle 3"/>
          <p:cNvSpPr>
            <a:spLocks noGrp="1" noChangeArrowheads="1"/>
          </p:cNvSpPr>
          <p:nvPr>
            <p:ph type="body" idx="1"/>
          </p:nvPr>
        </p:nvSpPr>
        <p:spPr>
          <a:xfrm>
            <a:off x="1992313" y="1466068"/>
            <a:ext cx="8362950" cy="977900"/>
          </a:xfrm>
        </p:spPr>
        <p:txBody>
          <a:bodyPr>
            <a:normAutofit fontScale="92500" lnSpcReduction="10000"/>
          </a:bodyPr>
          <a:lstStyle/>
          <a:p>
            <a:r>
              <a:rPr lang="zh-CN" altLang="en-US" sz="2400" dirty="0">
                <a:ea typeface="宋体" panose="02010600030101010101" pitchFamily="2" charset="-122"/>
              </a:rPr>
              <a:t>在</a:t>
            </a:r>
            <a:r>
              <a:rPr lang="en-US" altLang="zh-CN" sz="2400" dirty="0" err="1">
                <a:ea typeface="宋体" panose="02010600030101010101" pitchFamily="2" charset="-122"/>
              </a:rPr>
              <a:t>Makefile</a:t>
            </a:r>
            <a:r>
              <a:rPr lang="zh-CN" altLang="en-US" sz="2400" dirty="0">
                <a:ea typeface="宋体" panose="02010600030101010101" pitchFamily="2" charset="-122"/>
              </a:rPr>
              <a:t>里</a:t>
            </a:r>
            <a:r>
              <a:rPr lang="en-US" altLang="zh-CN" sz="2400" dirty="0">
                <a:ea typeface="宋体" panose="02010600030101010101" pitchFamily="2" charset="-122"/>
              </a:rPr>
              <a:t>,</a:t>
            </a:r>
            <a:r>
              <a:rPr lang="zh-CN" altLang="en-US" sz="2400" dirty="0">
                <a:ea typeface="宋体" panose="02010600030101010101" pitchFamily="2" charset="-122"/>
              </a:rPr>
              <a:t>把源代码编译成目标代码一般是一个规则</a:t>
            </a:r>
          </a:p>
          <a:p>
            <a:r>
              <a:rPr lang="zh-CN" altLang="en-US" sz="2400" dirty="0">
                <a:ea typeface="宋体" panose="02010600030101010101" pitchFamily="2" charset="-122"/>
              </a:rPr>
              <a:t>把所有中间文件链接在一起也是一个规则</a:t>
            </a:r>
          </a:p>
        </p:txBody>
      </p:sp>
      <p:sp>
        <p:nvSpPr>
          <p:cNvPr id="183300" name="Text Box 4"/>
          <p:cNvSpPr txBox="1">
            <a:spLocks noChangeArrowheads="1"/>
          </p:cNvSpPr>
          <p:nvPr/>
        </p:nvSpPr>
        <p:spPr bwMode="auto">
          <a:xfrm>
            <a:off x="3575051" y="2656490"/>
            <a:ext cx="4391025" cy="1479509"/>
          </a:xfrm>
          <a:prstGeom prst="rect">
            <a:avLst/>
          </a:prstGeom>
          <a:solidFill>
            <a:srgbClr val="CCECFF"/>
          </a:solidFill>
          <a:ln w="3810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要想生成</a:t>
            </a:r>
            <a:r>
              <a:rPr lang="en-US" altLang="zh-CN" dirty="0" err="1">
                <a:solidFill>
                  <a:schemeClr val="bg2"/>
                </a:solidFill>
                <a:ea typeface="宋体" panose="02010600030101010101" pitchFamily="2" charset="-122"/>
              </a:rPr>
              <a:t>hello.o</a:t>
            </a:r>
            <a:r>
              <a:rPr lang="zh-CN" altLang="en-US" dirty="0">
                <a:solidFill>
                  <a:schemeClr val="bg2"/>
                </a:solidFill>
                <a:ea typeface="宋体" panose="02010600030101010101" pitchFamily="2" charset="-122"/>
              </a:rPr>
              <a:t>目标</a:t>
            </a:r>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必须先有</a:t>
            </a:r>
            <a:r>
              <a:rPr lang="en-US" altLang="zh-CN" dirty="0" err="1">
                <a:solidFill>
                  <a:schemeClr val="bg2"/>
                </a:solidFill>
                <a:ea typeface="宋体" panose="02010600030101010101" pitchFamily="2" charset="-122"/>
              </a:rPr>
              <a:t>hello.c</a:t>
            </a:r>
            <a:r>
              <a:rPr lang="en-US" altLang="zh-CN" dirty="0">
                <a:solidFill>
                  <a:schemeClr val="bg2"/>
                </a:solidFill>
                <a:ea typeface="宋体" panose="02010600030101010101" pitchFamily="2" charset="-122"/>
              </a:rPr>
              <a:t>,</a:t>
            </a:r>
          </a:p>
          <a:p>
            <a:pPr algn="l"/>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然后调用命令行</a:t>
            </a:r>
            <a:r>
              <a:rPr lang="en-US" altLang="zh-CN" dirty="0" err="1">
                <a:solidFill>
                  <a:schemeClr val="bg2"/>
                </a:solidFill>
                <a:ea typeface="宋体" panose="02010600030101010101" pitchFamily="2" charset="-122"/>
              </a:rPr>
              <a:t>gcc</a:t>
            </a:r>
            <a:r>
              <a:rPr lang="zh-CN" altLang="en-US" dirty="0">
                <a:solidFill>
                  <a:schemeClr val="bg2"/>
                </a:solidFill>
                <a:ea typeface="宋体" panose="02010600030101010101" pitchFamily="2" charset="-122"/>
              </a:rPr>
              <a:t>编译生成</a:t>
            </a:r>
            <a:r>
              <a:rPr lang="en-US" altLang="zh-CN" dirty="0" err="1">
                <a:solidFill>
                  <a:schemeClr val="bg2"/>
                </a:solidFill>
                <a:ea typeface="宋体" panose="02010600030101010101" pitchFamily="2" charset="-122"/>
              </a:rPr>
              <a:t>hello.o</a:t>
            </a:r>
            <a:endParaRPr lang="en-US" altLang="zh-CN" dirty="0">
              <a:solidFill>
                <a:schemeClr val="bg2"/>
              </a:solidFill>
              <a:ea typeface="宋体" panose="02010600030101010101" pitchFamily="2" charset="-122"/>
            </a:endParaRPr>
          </a:p>
          <a:p>
            <a:pPr algn="l"/>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依赖对象</a:t>
            </a:r>
            <a:r>
              <a:rPr lang="en-US" altLang="zh-CN" dirty="0" err="1">
                <a:solidFill>
                  <a:schemeClr val="bg2"/>
                </a:solidFill>
                <a:ea typeface="宋体" panose="02010600030101010101" pitchFamily="2" charset="-122"/>
              </a:rPr>
              <a:t>hello.c</a:t>
            </a:r>
            <a:r>
              <a:rPr lang="zh-CN" altLang="en-US" dirty="0">
                <a:solidFill>
                  <a:schemeClr val="bg2"/>
                </a:solidFill>
                <a:ea typeface="宋体" panose="02010600030101010101" pitchFamily="2" charset="-122"/>
              </a:rPr>
              <a:t>在这里可以省略</a:t>
            </a:r>
          </a:p>
          <a:p>
            <a:pPr algn="l"/>
            <a:r>
              <a:rPr lang="en-US" altLang="zh-CN" dirty="0" err="1">
                <a:solidFill>
                  <a:schemeClr val="bg2"/>
                </a:solidFill>
                <a:ea typeface="宋体" panose="02010600030101010101" pitchFamily="2" charset="-122"/>
              </a:rPr>
              <a:t>hello.o:hello.c</a:t>
            </a:r>
            <a:endParaRPr lang="en-US" altLang="zh-CN" dirty="0">
              <a:solidFill>
                <a:schemeClr val="bg2"/>
              </a:solidFill>
              <a:ea typeface="宋体" panose="02010600030101010101" pitchFamily="2" charset="-122"/>
            </a:endParaRPr>
          </a:p>
          <a:p>
            <a:pPr lvl="2" algn="l"/>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gcc</a:t>
            </a:r>
            <a:r>
              <a:rPr lang="en-US" altLang="zh-CN" dirty="0">
                <a:solidFill>
                  <a:schemeClr val="bg2"/>
                </a:solidFill>
                <a:ea typeface="宋体" panose="02010600030101010101" pitchFamily="2" charset="-122"/>
              </a:rPr>
              <a:t> –c </a:t>
            </a:r>
            <a:r>
              <a:rPr lang="en-US" altLang="zh-CN" dirty="0" err="1">
                <a:solidFill>
                  <a:schemeClr val="bg2"/>
                </a:solidFill>
                <a:ea typeface="宋体" panose="02010600030101010101" pitchFamily="2" charset="-122"/>
              </a:rPr>
              <a:t>hello.c</a:t>
            </a:r>
            <a:r>
              <a:rPr lang="en-US" altLang="zh-CN" dirty="0">
                <a:solidFill>
                  <a:schemeClr val="bg2"/>
                </a:solidFill>
                <a:ea typeface="宋体" panose="02010600030101010101" pitchFamily="2" charset="-122"/>
              </a:rPr>
              <a:t> –o </a:t>
            </a:r>
            <a:r>
              <a:rPr lang="en-US" altLang="zh-CN" dirty="0" err="1">
                <a:solidFill>
                  <a:schemeClr val="bg2"/>
                </a:solidFill>
                <a:ea typeface="宋体" panose="02010600030101010101" pitchFamily="2" charset="-122"/>
              </a:rPr>
              <a:t>hello.o</a:t>
            </a:r>
            <a:endParaRPr lang="en-US" altLang="zh-CN" dirty="0">
              <a:solidFill>
                <a:schemeClr val="bg2"/>
              </a:solidFill>
              <a:ea typeface="宋体" panose="02010600030101010101" pitchFamily="2" charset="-122"/>
            </a:endParaRPr>
          </a:p>
        </p:txBody>
      </p:sp>
      <p:sp>
        <p:nvSpPr>
          <p:cNvPr id="183301" name="Rectangle 5"/>
          <p:cNvSpPr>
            <a:spLocks noChangeArrowheads="1"/>
          </p:cNvSpPr>
          <p:nvPr/>
        </p:nvSpPr>
        <p:spPr bwMode="auto">
          <a:xfrm>
            <a:off x="1992313" y="3357563"/>
            <a:ext cx="836295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lr>
                <a:schemeClr val="accent1"/>
              </a:buClr>
              <a:buSzPct val="80000"/>
              <a:buFont typeface="Wingdings" panose="05000000000000000000" pitchFamily="2" charset="2"/>
              <a:buChar char="l"/>
              <a:defRPr sz="2800">
                <a:solidFill>
                  <a:schemeClr val="accent1"/>
                </a:solidFill>
                <a:latin typeface="Verdana" panose="020B0604030504040204" pitchFamily="34" charset="0"/>
                <a:cs typeface="Arial" panose="020B0604020202020204" pitchFamily="34" charset="0"/>
              </a:defRPr>
            </a:lvl1pPr>
            <a:lvl2pPr marL="742950" indent="-285750" algn="l">
              <a:spcBef>
                <a:spcPct val="20000"/>
              </a:spcBef>
              <a:buClr>
                <a:schemeClr val="tx1"/>
              </a:buClr>
              <a:buSzPct val="80000"/>
              <a:buFont typeface="Arial" panose="020B0604020202020204" pitchFamily="34" charset="0"/>
              <a:buChar char="–"/>
              <a:defRPr sz="2400">
                <a:solidFill>
                  <a:schemeClr val="tx1"/>
                </a:solidFill>
                <a:latin typeface="Verdana" panose="020B0604030504040204" pitchFamily="34" charset="0"/>
                <a:cs typeface="Arial" panose="020B0604020202020204" pitchFamily="34" charset="0"/>
              </a:defRPr>
            </a:lvl2pPr>
            <a:lvl3pPr marL="1143000" indent="-228600" algn="l">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cs typeface="Arial" panose="020B0604020202020204" pitchFamily="34" charset="0"/>
              </a:defRPr>
            </a:lvl3pPr>
            <a:lvl4pPr marL="1600200" indent="-228600" algn="l">
              <a:spcBef>
                <a:spcPct val="20000"/>
              </a:spcBef>
              <a:buClr>
                <a:schemeClr val="tx1"/>
              </a:buClr>
              <a:buSzPct val="70000"/>
              <a:buFont typeface="Arial" panose="020B0604020202020204" pitchFamily="34" charset="0"/>
              <a:buChar char="–"/>
              <a:defRPr sz="2000">
                <a:solidFill>
                  <a:schemeClr val="tx1"/>
                </a:solidFill>
                <a:latin typeface="Verdana" panose="020B0604030504040204" pitchFamily="34" charset="0"/>
                <a:cs typeface="Arial" panose="020B0604020202020204" pitchFamily="34" charset="0"/>
              </a:defRPr>
            </a:lvl4pPr>
            <a:lvl5pPr marL="2057400" indent="-228600" algn="l">
              <a:spcBef>
                <a:spcPct val="20000"/>
              </a:spcBef>
              <a:buClr>
                <a:schemeClr val="hlink"/>
              </a:buClr>
              <a:buSzPct val="60000"/>
              <a:buFont typeface="Wingdings" panose="05000000000000000000" pitchFamily="2" charset="2"/>
              <a:buChar char="l"/>
              <a:defRPr sz="2000">
                <a:solidFill>
                  <a:schemeClr val="tx1"/>
                </a:solidFill>
                <a:latin typeface="Verdan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Verdan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Verdan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Verdan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Verdana" panose="020B0604030504040204" pitchFamily="34" charset="0"/>
                <a:cs typeface="Arial" panose="020B0604020202020204" pitchFamily="34" charset="0"/>
              </a:defRPr>
            </a:lvl9pPr>
          </a:lstStyle>
          <a:p>
            <a:pPr>
              <a:spcBef>
                <a:spcPct val="0"/>
              </a:spcBef>
              <a:buClrTx/>
              <a:buSzTx/>
              <a:buFontTx/>
              <a:buChar char="•"/>
            </a:pPr>
            <a:endParaRPr lang="zh-CN" altLang="zh-CN" sz="2400">
              <a:ea typeface="宋体" panose="02010600030101010101" pitchFamily="2" charset="-122"/>
            </a:endParaRPr>
          </a:p>
        </p:txBody>
      </p:sp>
      <p:sp>
        <p:nvSpPr>
          <p:cNvPr id="183302" name="Text Box 6"/>
          <p:cNvSpPr txBox="1">
            <a:spLocks noChangeArrowheads="1"/>
          </p:cNvSpPr>
          <p:nvPr/>
        </p:nvSpPr>
        <p:spPr bwMode="auto">
          <a:xfrm>
            <a:off x="3503614" y="4654957"/>
            <a:ext cx="5545137" cy="1202510"/>
          </a:xfrm>
          <a:prstGeom prst="rect">
            <a:avLst/>
          </a:prstGeom>
          <a:solidFill>
            <a:srgbClr val="CCECFF"/>
          </a:solidFill>
          <a:ln w="3810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要想生成执行程序</a:t>
            </a:r>
            <a:r>
              <a:rPr lang="en-US" altLang="zh-CN" dirty="0">
                <a:solidFill>
                  <a:schemeClr val="bg2"/>
                </a:solidFill>
                <a:ea typeface="宋体" panose="02010600030101010101" pitchFamily="2" charset="-122"/>
              </a:rPr>
              <a:t>hello,</a:t>
            </a:r>
            <a:r>
              <a:rPr lang="zh-CN" altLang="en-US" dirty="0">
                <a:solidFill>
                  <a:schemeClr val="bg2"/>
                </a:solidFill>
                <a:ea typeface="宋体" panose="02010600030101010101" pitchFamily="2" charset="-122"/>
              </a:rPr>
              <a:t>必须先执行规则</a:t>
            </a:r>
            <a:r>
              <a:rPr lang="en-US" altLang="zh-CN" dirty="0" err="1">
                <a:solidFill>
                  <a:schemeClr val="bg2"/>
                </a:solidFill>
                <a:ea typeface="宋体" panose="02010600030101010101" pitchFamily="2" charset="-122"/>
              </a:rPr>
              <a:t>hello.o</a:t>
            </a:r>
            <a:r>
              <a:rPr lang="en-US" altLang="zh-CN" dirty="0">
                <a:solidFill>
                  <a:schemeClr val="bg2"/>
                </a:solidFill>
                <a:ea typeface="宋体" panose="02010600030101010101" pitchFamily="2" charset="-122"/>
              </a:rPr>
              <a:t>,</a:t>
            </a:r>
          </a:p>
          <a:p>
            <a:pPr algn="l"/>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然后调用命令行</a:t>
            </a:r>
            <a:r>
              <a:rPr lang="en-US" altLang="zh-CN" dirty="0" err="1">
                <a:solidFill>
                  <a:schemeClr val="bg2"/>
                </a:solidFill>
                <a:ea typeface="宋体" panose="02010600030101010101" pitchFamily="2" charset="-122"/>
              </a:rPr>
              <a:t>gcc</a:t>
            </a:r>
            <a:r>
              <a:rPr lang="zh-CN" altLang="en-US" dirty="0">
                <a:solidFill>
                  <a:schemeClr val="bg2"/>
                </a:solidFill>
                <a:ea typeface="宋体" panose="02010600030101010101" pitchFamily="2" charset="-122"/>
              </a:rPr>
              <a:t>链接生成</a:t>
            </a:r>
            <a:r>
              <a:rPr lang="en-US" altLang="zh-CN" dirty="0">
                <a:solidFill>
                  <a:schemeClr val="bg2"/>
                </a:solidFill>
                <a:ea typeface="宋体" panose="02010600030101010101" pitchFamily="2" charset="-122"/>
              </a:rPr>
              <a:t>hello</a:t>
            </a:r>
          </a:p>
          <a:p>
            <a:pPr algn="l"/>
            <a:r>
              <a:rPr lang="en-US" altLang="zh-CN" dirty="0" err="1">
                <a:solidFill>
                  <a:schemeClr val="bg2"/>
                </a:solidFill>
                <a:ea typeface="宋体" panose="02010600030101010101" pitchFamily="2" charset="-122"/>
              </a:rPr>
              <a:t>hello:hello.o</a:t>
            </a:r>
            <a:endParaRPr lang="en-US" altLang="zh-CN" dirty="0">
              <a:solidFill>
                <a:schemeClr val="bg2"/>
              </a:solidFill>
              <a:ea typeface="宋体" panose="02010600030101010101" pitchFamily="2" charset="-122"/>
            </a:endParaRPr>
          </a:p>
          <a:p>
            <a:pPr lvl="2" algn="l"/>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gcc</a:t>
            </a:r>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hello.o</a:t>
            </a:r>
            <a:r>
              <a:rPr lang="en-US" altLang="zh-CN" dirty="0">
                <a:solidFill>
                  <a:schemeClr val="bg2"/>
                </a:solidFill>
                <a:ea typeface="宋体" panose="02010600030101010101" pitchFamily="2" charset="-122"/>
              </a:rPr>
              <a:t> –o hello</a:t>
            </a:r>
          </a:p>
        </p:txBody>
      </p:sp>
    </p:spTree>
    <p:extLst>
      <p:ext uri="{BB962C8B-B14F-4D97-AF65-F5344CB8AC3E}">
        <p14:creationId xmlns:p14="http://schemas.microsoft.com/office/powerpoint/2010/main" val="257181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Effect transition="in" filter="box(out)">
                                      <p:cBhvr>
                                        <p:cTn id="7" dur="500"/>
                                        <p:tgtEl>
                                          <p:spTgt spid="18330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3302"/>
                                        </p:tgtEl>
                                        <p:attrNameLst>
                                          <p:attrName>style.visibility</p:attrName>
                                        </p:attrNameLst>
                                      </p:cBhvr>
                                      <p:to>
                                        <p:strVal val="visible"/>
                                      </p:to>
                                    </p:set>
                                    <p:animEffect transition="in" filter="box(out)">
                                      <p:cBhvr>
                                        <p:cTn id="12" dur="500"/>
                                        <p:tgtEl>
                                          <p:spTgt spid="18330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nimBg="1" autoUpdateAnimBg="0"/>
      <p:bldP spid="18330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ea typeface="宋体" panose="02010600030101010101" pitchFamily="2" charset="-122"/>
              </a:rPr>
              <a:t>伪目标</a:t>
            </a:r>
          </a:p>
        </p:txBody>
      </p:sp>
      <p:sp>
        <p:nvSpPr>
          <p:cNvPr id="185347" name="Rectangle 3"/>
          <p:cNvSpPr>
            <a:spLocks noGrp="1" noChangeArrowheads="1"/>
          </p:cNvSpPr>
          <p:nvPr>
            <p:ph type="body" idx="1"/>
          </p:nvPr>
        </p:nvSpPr>
        <p:spPr/>
        <p:txBody>
          <a:bodyPr>
            <a:normAutofit fontScale="92500" lnSpcReduction="20000"/>
          </a:bodyPr>
          <a:lstStyle/>
          <a:p>
            <a:r>
              <a:rPr lang="zh-CN" altLang="en-US" sz="2400" dirty="0">
                <a:ea typeface="宋体" panose="02010600030101010101" pitchFamily="2" charset="-122"/>
              </a:rPr>
              <a:t>一般的目标最终结果都是生成一个文件</a:t>
            </a:r>
            <a:r>
              <a:rPr lang="en-US" altLang="zh-CN" sz="2400" dirty="0">
                <a:ea typeface="宋体" panose="02010600030101010101" pitchFamily="2" charset="-122"/>
              </a:rPr>
              <a:t>,</a:t>
            </a:r>
            <a:r>
              <a:rPr lang="zh-CN" altLang="en-US" sz="2400" dirty="0">
                <a:ea typeface="宋体" panose="02010600030101010101" pitchFamily="2" charset="-122"/>
              </a:rPr>
              <a:t>但有一些目标可以不生成结果文件</a:t>
            </a:r>
            <a:r>
              <a:rPr lang="en-US" altLang="zh-CN" sz="2400" dirty="0">
                <a:ea typeface="宋体" panose="02010600030101010101" pitchFamily="2" charset="-122"/>
              </a:rPr>
              <a:t>.</a:t>
            </a:r>
            <a:r>
              <a:rPr lang="zh-CN" altLang="en-US" sz="2400" dirty="0">
                <a:ea typeface="宋体" panose="02010600030101010101" pitchFamily="2" charset="-122"/>
              </a:rPr>
              <a:t>只是为了调用命令或依赖对象</a:t>
            </a:r>
            <a:r>
              <a:rPr lang="en-US" altLang="zh-CN" sz="2400" dirty="0">
                <a:ea typeface="宋体" panose="02010600030101010101" pitchFamily="2" charset="-122"/>
              </a:rPr>
              <a:t>.</a:t>
            </a:r>
            <a:r>
              <a:rPr lang="zh-CN" altLang="en-US" sz="2400" dirty="0">
                <a:ea typeface="宋体" panose="02010600030101010101" pitchFamily="2" charset="-122"/>
              </a:rPr>
              <a:t>这称为伪目标</a:t>
            </a:r>
            <a:r>
              <a:rPr lang="en-US" altLang="zh-CN" sz="2400" dirty="0">
                <a:ea typeface="宋体" panose="02010600030101010101" pitchFamily="2" charset="-122"/>
              </a:rPr>
              <a:t>(Phony target)</a:t>
            </a:r>
          </a:p>
          <a:p>
            <a:r>
              <a:rPr lang="en-US" altLang="zh-CN" sz="2400" dirty="0">
                <a:ea typeface="宋体" panose="02010600030101010101" pitchFamily="2" charset="-122"/>
              </a:rPr>
              <a:t>make </a:t>
            </a:r>
            <a:r>
              <a:rPr lang="zh-CN" altLang="en-US" sz="2400" dirty="0">
                <a:ea typeface="宋体" panose="02010600030101010101" pitchFamily="2" charset="-122"/>
              </a:rPr>
              <a:t>内置一些常用的伪目标</a:t>
            </a:r>
            <a:r>
              <a:rPr lang="en-US" altLang="zh-CN" sz="2400" dirty="0">
                <a:ea typeface="宋体" panose="02010600030101010101" pitchFamily="2" charset="-122"/>
              </a:rPr>
              <a:t>.</a:t>
            </a:r>
          </a:p>
          <a:p>
            <a:pPr lvl="1"/>
            <a:r>
              <a:rPr lang="en-US" altLang="zh-CN" dirty="0">
                <a:ea typeface="宋体" panose="02010600030101010101" pitchFamily="2" charset="-122"/>
              </a:rPr>
              <a:t>all </a:t>
            </a:r>
            <a:r>
              <a:rPr lang="zh-CN" altLang="en-US" dirty="0">
                <a:ea typeface="宋体" panose="02010600030101010101" pitchFamily="2" charset="-122"/>
              </a:rPr>
              <a:t>缺省的目标入口</a:t>
            </a:r>
            <a:r>
              <a:rPr lang="en-US" altLang="zh-CN" dirty="0">
                <a:ea typeface="宋体" panose="02010600030101010101" pitchFamily="2" charset="-122"/>
              </a:rPr>
              <a:t>,</a:t>
            </a:r>
            <a:r>
              <a:rPr lang="zh-CN" altLang="en-US" dirty="0">
                <a:ea typeface="宋体" panose="02010600030101010101" pitchFamily="2" charset="-122"/>
              </a:rPr>
              <a:t>如果执行</a:t>
            </a:r>
            <a:r>
              <a:rPr lang="en-US" altLang="zh-CN" dirty="0">
                <a:ea typeface="宋体" panose="02010600030101010101" pitchFamily="2" charset="-122"/>
              </a:rPr>
              <a:t>make</a:t>
            </a:r>
            <a:r>
              <a:rPr lang="zh-CN" altLang="en-US" dirty="0">
                <a:ea typeface="宋体" panose="02010600030101010101" pitchFamily="2" charset="-122"/>
              </a:rPr>
              <a:t>命令行没有指定目标名称</a:t>
            </a:r>
            <a:r>
              <a:rPr lang="en-US" altLang="zh-CN" dirty="0">
                <a:ea typeface="宋体" panose="02010600030101010101" pitchFamily="2" charset="-122"/>
              </a:rPr>
              <a:t>,all</a:t>
            </a:r>
            <a:r>
              <a:rPr lang="zh-CN" altLang="en-US" dirty="0">
                <a:ea typeface="宋体" panose="02010600030101010101" pitchFamily="2" charset="-122"/>
              </a:rPr>
              <a:t>目标则会自动被调用</a:t>
            </a:r>
            <a:r>
              <a:rPr lang="en-US" altLang="zh-CN" dirty="0">
                <a:ea typeface="宋体" panose="02010600030101010101" pitchFamily="2" charset="-122"/>
              </a:rPr>
              <a:t>.</a:t>
            </a:r>
          </a:p>
          <a:p>
            <a:pPr lvl="1"/>
            <a:r>
              <a:rPr lang="en-US" altLang="zh-CN" dirty="0">
                <a:ea typeface="宋体" panose="02010600030101010101" pitchFamily="2" charset="-122"/>
              </a:rPr>
              <a:t>clean </a:t>
            </a:r>
            <a:r>
              <a:rPr lang="zh-CN" altLang="en-US" dirty="0">
                <a:ea typeface="宋体" panose="02010600030101010101" pitchFamily="2" charset="-122"/>
              </a:rPr>
              <a:t>清除项目生成的中间文件和最终成文件</a:t>
            </a:r>
            <a:r>
              <a:rPr lang="en-US" altLang="zh-CN" dirty="0">
                <a:ea typeface="宋体" panose="02010600030101010101" pitchFamily="2" charset="-122"/>
              </a:rPr>
              <a:t>,</a:t>
            </a:r>
            <a:r>
              <a:rPr lang="zh-CN" altLang="en-US" dirty="0">
                <a:ea typeface="宋体" panose="02010600030101010101" pitchFamily="2" charset="-122"/>
              </a:rPr>
              <a:t>如何清除需要开发者自行编写</a:t>
            </a:r>
            <a:r>
              <a:rPr lang="en-US" altLang="zh-CN" dirty="0">
                <a:ea typeface="宋体" panose="02010600030101010101" pitchFamily="2" charset="-122"/>
              </a:rPr>
              <a:t>.</a:t>
            </a:r>
          </a:p>
          <a:p>
            <a:pPr lvl="1"/>
            <a:r>
              <a:rPr lang="en-US" altLang="zh-CN" dirty="0">
                <a:ea typeface="宋体" panose="02010600030101010101" pitchFamily="2" charset="-122"/>
              </a:rPr>
              <a:t>install </a:t>
            </a:r>
            <a:r>
              <a:rPr lang="zh-CN" altLang="en-US" dirty="0">
                <a:ea typeface="宋体" panose="02010600030101010101" pitchFamily="2" charset="-122"/>
              </a:rPr>
              <a:t>项目如何安装</a:t>
            </a:r>
            <a:r>
              <a:rPr lang="en-US" altLang="zh-CN" dirty="0">
                <a:ea typeface="宋体" panose="02010600030101010101" pitchFamily="2" charset="-122"/>
              </a:rPr>
              <a:t>, .</a:t>
            </a:r>
            <a:r>
              <a:rPr lang="zh-CN" altLang="en-US" dirty="0">
                <a:ea typeface="宋体" panose="02010600030101010101" pitchFamily="2" charset="-122"/>
              </a:rPr>
              <a:t>具体动作要开发者自行编写</a:t>
            </a:r>
          </a:p>
          <a:p>
            <a:pPr lvl="1"/>
            <a:r>
              <a:rPr lang="en-US" altLang="zh-CN" dirty="0">
                <a:ea typeface="宋体" panose="02010600030101010101" pitchFamily="2" charset="-122"/>
              </a:rPr>
              <a:t>uninstall </a:t>
            </a:r>
            <a:r>
              <a:rPr lang="zh-CN" altLang="en-US" dirty="0">
                <a:ea typeface="宋体" panose="02010600030101010101" pitchFamily="2" charset="-122"/>
              </a:rPr>
              <a:t>项目如何卸载</a:t>
            </a:r>
            <a:r>
              <a:rPr lang="en-US" altLang="zh-CN" dirty="0">
                <a:ea typeface="宋体" panose="02010600030101010101" pitchFamily="2" charset="-122"/>
              </a:rPr>
              <a:t>.</a:t>
            </a:r>
            <a:r>
              <a:rPr lang="zh-CN" altLang="en-US" dirty="0">
                <a:ea typeface="宋体" panose="02010600030101010101" pitchFamily="2" charset="-122"/>
              </a:rPr>
              <a:t>具体动作要开发者自行编写</a:t>
            </a:r>
          </a:p>
          <a:p>
            <a:r>
              <a:rPr lang="zh-CN" altLang="en-US" sz="2400" dirty="0">
                <a:ea typeface="宋体" panose="02010600030101010101" pitchFamily="2" charset="-122"/>
              </a:rPr>
              <a:t>为了让</a:t>
            </a:r>
            <a:r>
              <a:rPr lang="en-US" altLang="zh-CN" sz="2400" dirty="0">
                <a:ea typeface="宋体" panose="02010600030101010101" pitchFamily="2" charset="-122"/>
              </a:rPr>
              <a:t>make</a:t>
            </a:r>
            <a:r>
              <a:rPr lang="zh-CN" altLang="en-US" sz="2400" dirty="0">
                <a:ea typeface="宋体" panose="02010600030101010101" pitchFamily="2" charset="-122"/>
              </a:rPr>
              <a:t>程序不至于产生误解</a:t>
            </a:r>
            <a:r>
              <a:rPr lang="en-US" altLang="zh-CN" sz="2400" dirty="0">
                <a:ea typeface="宋体" panose="02010600030101010101" pitchFamily="2" charset="-122"/>
              </a:rPr>
              <a:t>,</a:t>
            </a:r>
            <a:r>
              <a:rPr lang="zh-CN" altLang="en-US" sz="2400" dirty="0">
                <a:ea typeface="宋体" panose="02010600030101010101" pitchFamily="2" charset="-122"/>
              </a:rPr>
              <a:t>开发者可以用</a:t>
            </a:r>
            <a:r>
              <a:rPr lang="en-US" altLang="zh-CN" sz="2400" dirty="0">
                <a:ea typeface="宋体" panose="02010600030101010101" pitchFamily="2" charset="-122"/>
              </a:rPr>
              <a:t>.PHONY</a:t>
            </a:r>
            <a:r>
              <a:rPr lang="zh-CN" altLang="en-US" sz="2400" dirty="0">
                <a:ea typeface="宋体" panose="02010600030101010101" pitchFamily="2" charset="-122"/>
              </a:rPr>
              <a:t>关键字来声明伪目标</a:t>
            </a:r>
            <a:r>
              <a:rPr lang="en-US" altLang="zh-CN" sz="2400" dirty="0">
                <a:ea typeface="宋体" panose="02010600030101010101" pitchFamily="2" charset="-122"/>
              </a:rPr>
              <a:t>,</a:t>
            </a:r>
            <a:r>
              <a:rPr lang="zh-CN" altLang="en-US" sz="2400" dirty="0">
                <a:ea typeface="宋体" panose="02010600030101010101" pitchFamily="2" charset="-122"/>
              </a:rPr>
              <a:t>但这不是必须做的</a:t>
            </a:r>
          </a:p>
          <a:p>
            <a:pPr lvl="1"/>
            <a:r>
              <a:rPr lang="en-US" altLang="zh-CN" dirty="0">
                <a:ea typeface="宋体" panose="02010600030101010101" pitchFamily="2" charset="-122"/>
              </a:rPr>
              <a:t>.</a:t>
            </a:r>
            <a:r>
              <a:rPr lang="en-US" altLang="zh-CN" dirty="0" smtClean="0">
                <a:ea typeface="宋体" panose="02010600030101010101" pitchFamily="2" charset="-122"/>
              </a:rPr>
              <a:t>PHONY</a:t>
            </a:r>
            <a:r>
              <a:rPr lang="zh-CN" altLang="en-US" dirty="0" smtClean="0">
                <a:ea typeface="宋体" panose="02010600030101010101" pitchFamily="2" charset="-122"/>
              </a:rPr>
              <a:t>：</a:t>
            </a:r>
            <a:r>
              <a:rPr lang="en-US" altLang="zh-CN" dirty="0" err="1" smtClean="0">
                <a:ea typeface="宋体" panose="02010600030101010101" pitchFamily="2" charset="-122"/>
              </a:rPr>
              <a:t>clean,install,all</a:t>
            </a:r>
            <a:r>
              <a:rPr lang="en-US" altLang="zh-CN" dirty="0" smtClean="0">
                <a:ea typeface="宋体" panose="02010600030101010101" pitchFamily="2" charset="-122"/>
              </a:rPr>
              <a:t> </a:t>
            </a:r>
            <a:r>
              <a:rPr lang="en-US" altLang="zh-CN" dirty="0">
                <a:ea typeface="宋体" panose="02010600030101010101" pitchFamily="2" charset="-122"/>
              </a:rPr>
              <a:t>#</a:t>
            </a:r>
            <a:r>
              <a:rPr lang="zh-CN" altLang="en-US" dirty="0">
                <a:ea typeface="宋体" panose="02010600030101010101" pitchFamily="2" charset="-122"/>
              </a:rPr>
              <a:t>表示三个都是伪目标</a:t>
            </a:r>
          </a:p>
          <a:p>
            <a:pPr lvl="1"/>
            <a:endParaRPr lang="en-US" altLang="zh-CN" dirty="0">
              <a:ea typeface="宋体" panose="02010600030101010101" pitchFamily="2" charset="-122"/>
            </a:endParaRPr>
          </a:p>
        </p:txBody>
      </p:sp>
    </p:spTree>
    <p:extLst>
      <p:ext uri="{BB962C8B-B14F-4D97-AF65-F5344CB8AC3E}">
        <p14:creationId xmlns:p14="http://schemas.microsoft.com/office/powerpoint/2010/main" val="353386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ea typeface="宋体" panose="02010600030101010101" pitchFamily="2" charset="-122"/>
              </a:rPr>
              <a:t>规则</a:t>
            </a:r>
            <a:r>
              <a:rPr lang="en-US" altLang="zh-CN">
                <a:ea typeface="宋体" panose="02010600030101010101" pitchFamily="2" charset="-122"/>
              </a:rPr>
              <a:t>(rule)</a:t>
            </a:r>
            <a:r>
              <a:rPr lang="zh-CN" altLang="en-US">
                <a:ea typeface="宋体" panose="02010600030101010101" pitchFamily="2" charset="-122"/>
              </a:rPr>
              <a:t>概念</a:t>
            </a:r>
          </a:p>
        </p:txBody>
      </p:sp>
      <p:sp>
        <p:nvSpPr>
          <p:cNvPr id="184323" name="Rectangle 3"/>
          <p:cNvSpPr>
            <a:spLocks noGrp="1" noChangeArrowheads="1"/>
          </p:cNvSpPr>
          <p:nvPr>
            <p:ph type="body" idx="1"/>
          </p:nvPr>
        </p:nvSpPr>
        <p:spPr>
          <a:xfrm>
            <a:off x="870857" y="1371600"/>
            <a:ext cx="9473293" cy="5297488"/>
          </a:xfrm>
        </p:spPr>
        <p:txBody>
          <a:bodyPr/>
          <a:lstStyle/>
          <a:p>
            <a:pPr>
              <a:lnSpc>
                <a:spcPct val="90000"/>
              </a:lnSpc>
            </a:pPr>
            <a:r>
              <a:rPr lang="zh-CN" altLang="en-US" dirty="0">
                <a:ea typeface="宋体" panose="02010600030101010101" pitchFamily="2" charset="-122"/>
              </a:rPr>
              <a:t>跟</a:t>
            </a:r>
            <a:r>
              <a:rPr lang="en-US" altLang="zh-CN" dirty="0">
                <a:ea typeface="宋体" panose="02010600030101010101" pitchFamily="2" charset="-122"/>
              </a:rPr>
              <a:t>Shell</a:t>
            </a:r>
            <a:r>
              <a:rPr lang="zh-CN" altLang="en-US" dirty="0">
                <a:ea typeface="宋体" panose="02010600030101010101" pitchFamily="2" charset="-122"/>
              </a:rPr>
              <a:t>不同</a:t>
            </a:r>
            <a:r>
              <a:rPr lang="en-US" altLang="zh-CN" dirty="0">
                <a:ea typeface="宋体" panose="02010600030101010101" pitchFamily="2" charset="-122"/>
              </a:rPr>
              <a:t>,</a:t>
            </a:r>
            <a:r>
              <a:rPr lang="zh-CN" altLang="en-US" dirty="0">
                <a:ea typeface="宋体" panose="02010600030101010101" pitchFamily="2" charset="-122"/>
              </a:rPr>
              <a:t>在</a:t>
            </a:r>
            <a:r>
              <a:rPr lang="en-US" altLang="zh-CN" dirty="0" err="1">
                <a:ea typeface="宋体" panose="02010600030101010101" pitchFamily="2" charset="-122"/>
              </a:rPr>
              <a:t>Makefile</a:t>
            </a:r>
            <a:r>
              <a:rPr lang="zh-CN" altLang="en-US" dirty="0">
                <a:ea typeface="宋体" panose="02010600030101010101" pitchFamily="2" charset="-122"/>
              </a:rPr>
              <a:t>里规则的前后顺序不太重要</a:t>
            </a:r>
            <a:r>
              <a:rPr lang="en-US" altLang="zh-CN" dirty="0">
                <a:ea typeface="宋体" panose="02010600030101010101" pitchFamily="2" charset="-122"/>
              </a:rPr>
              <a:t>.</a:t>
            </a:r>
          </a:p>
          <a:p>
            <a:pPr>
              <a:lnSpc>
                <a:spcPct val="90000"/>
              </a:lnSpc>
            </a:pPr>
            <a:r>
              <a:rPr lang="zh-CN" altLang="en-US" dirty="0">
                <a:ea typeface="宋体" panose="02010600030101010101" pitchFamily="2" charset="-122"/>
              </a:rPr>
              <a:t>实际的调用顺序取决目标之间的依赖关系</a:t>
            </a:r>
            <a:r>
              <a:rPr lang="en-US" altLang="zh-CN" dirty="0">
                <a:ea typeface="宋体" panose="02010600030101010101" pitchFamily="2" charset="-122"/>
              </a:rPr>
              <a:t>.</a:t>
            </a:r>
          </a:p>
          <a:p>
            <a:pPr>
              <a:lnSpc>
                <a:spcPct val="90000"/>
              </a:lnSpc>
            </a:pPr>
            <a:r>
              <a:rPr lang="zh-CN" altLang="en-US" dirty="0">
                <a:ea typeface="宋体" panose="02010600030101010101" pitchFamily="2" charset="-122"/>
              </a:rPr>
              <a:t>因此</a:t>
            </a:r>
            <a:r>
              <a:rPr lang="en-US" altLang="zh-CN" dirty="0">
                <a:ea typeface="宋体" panose="02010600030101010101" pitchFamily="2" charset="-122"/>
              </a:rPr>
              <a:t>make </a:t>
            </a:r>
            <a:r>
              <a:rPr lang="zh-CN" altLang="en-US" dirty="0">
                <a:ea typeface="宋体" panose="02010600030101010101" pitchFamily="2" charset="-122"/>
              </a:rPr>
              <a:t>采用逆推的方式来判断和执行目标</a:t>
            </a:r>
          </a:p>
          <a:p>
            <a:pPr lvl="1">
              <a:lnSpc>
                <a:spcPct val="90000"/>
              </a:lnSpc>
            </a:pPr>
            <a:r>
              <a:rPr lang="zh-CN" altLang="en-US" dirty="0">
                <a:ea typeface="宋体" panose="02010600030101010101" pitchFamily="2" charset="-122"/>
              </a:rPr>
              <a:t>首先</a:t>
            </a:r>
            <a:r>
              <a:rPr lang="en-US" altLang="zh-CN" dirty="0">
                <a:ea typeface="宋体" panose="02010600030101010101" pitchFamily="2" charset="-122"/>
              </a:rPr>
              <a:t>make</a:t>
            </a:r>
            <a:r>
              <a:rPr lang="zh-CN" altLang="en-US" dirty="0">
                <a:ea typeface="宋体" panose="02010600030101010101" pitchFamily="2" charset="-122"/>
              </a:rPr>
              <a:t>找到</a:t>
            </a:r>
            <a:r>
              <a:rPr lang="en-US" altLang="zh-CN" dirty="0" err="1">
                <a:ea typeface="宋体" panose="02010600030101010101" pitchFamily="2" charset="-122"/>
              </a:rPr>
              <a:t>Makefile</a:t>
            </a:r>
            <a:r>
              <a:rPr lang="zh-CN" altLang="en-US" dirty="0">
                <a:ea typeface="宋体" panose="02010600030101010101" pitchFamily="2" charset="-122"/>
              </a:rPr>
              <a:t>的入口规则</a:t>
            </a:r>
            <a:r>
              <a:rPr lang="en-US" altLang="zh-CN" dirty="0">
                <a:ea typeface="宋体" panose="02010600030101010101" pitchFamily="2" charset="-122"/>
              </a:rPr>
              <a:t>,</a:t>
            </a:r>
            <a:r>
              <a:rPr lang="zh-CN" altLang="en-US" dirty="0">
                <a:ea typeface="宋体" panose="02010600030101010101" pitchFamily="2" charset="-122"/>
              </a:rPr>
              <a:t>一般是</a:t>
            </a:r>
            <a:r>
              <a:rPr lang="en-US" altLang="zh-CN" dirty="0">
                <a:ea typeface="宋体" panose="02010600030101010101" pitchFamily="2" charset="-122"/>
              </a:rPr>
              <a:t>all,</a:t>
            </a:r>
            <a:r>
              <a:rPr lang="zh-CN" altLang="en-US" dirty="0">
                <a:ea typeface="宋体" panose="02010600030101010101" pitchFamily="2" charset="-122"/>
              </a:rPr>
              <a:t>或者是用户在命令行指定的</a:t>
            </a:r>
            <a:r>
              <a:rPr lang="en-US" altLang="zh-CN" dirty="0">
                <a:ea typeface="宋体" panose="02010600030101010101" pitchFamily="2" charset="-122"/>
              </a:rPr>
              <a:t>target</a:t>
            </a:r>
          </a:p>
          <a:p>
            <a:pPr lvl="1">
              <a:lnSpc>
                <a:spcPct val="90000"/>
              </a:lnSpc>
            </a:pPr>
            <a:r>
              <a:rPr lang="zh-CN" altLang="en-US" dirty="0">
                <a:ea typeface="宋体" panose="02010600030101010101" pitchFamily="2" charset="-122"/>
              </a:rPr>
              <a:t>顺着入口规则的依赖对象查找下去</a:t>
            </a:r>
            <a:r>
              <a:rPr lang="en-US" altLang="zh-CN" dirty="0">
                <a:ea typeface="宋体" panose="02010600030101010101" pitchFamily="2" charset="-122"/>
              </a:rPr>
              <a:t>,</a:t>
            </a:r>
            <a:r>
              <a:rPr lang="zh-CN" altLang="en-US" dirty="0">
                <a:ea typeface="宋体" panose="02010600030101010101" pitchFamily="2" charset="-122"/>
              </a:rPr>
              <a:t>检查一直查找到最终的目标</a:t>
            </a:r>
            <a:r>
              <a:rPr lang="en-US" altLang="zh-CN" dirty="0">
                <a:ea typeface="宋体" panose="02010600030101010101" pitchFamily="2" charset="-122"/>
              </a:rPr>
              <a:t>,</a:t>
            </a:r>
            <a:r>
              <a:rPr lang="zh-CN" altLang="en-US" dirty="0">
                <a:ea typeface="宋体" panose="02010600030101010101" pitchFamily="2" charset="-122"/>
              </a:rPr>
              <a:t>即只有被依赖而没有依赖其它对象的目标</a:t>
            </a:r>
            <a:r>
              <a:rPr lang="en-US" altLang="zh-CN" dirty="0">
                <a:ea typeface="宋体" panose="02010600030101010101" pitchFamily="2" charset="-122"/>
              </a:rPr>
              <a:t>.</a:t>
            </a:r>
            <a:r>
              <a:rPr lang="zh-CN" altLang="en-US" dirty="0">
                <a:ea typeface="宋体" panose="02010600030101010101" pitchFamily="2" charset="-122"/>
              </a:rPr>
              <a:t>即终目标</a:t>
            </a:r>
          </a:p>
          <a:p>
            <a:pPr lvl="1">
              <a:lnSpc>
                <a:spcPct val="90000"/>
              </a:lnSpc>
            </a:pPr>
            <a:r>
              <a:rPr lang="zh-CN" altLang="en-US" dirty="0">
                <a:ea typeface="宋体" panose="02010600030101010101" pitchFamily="2" charset="-122"/>
              </a:rPr>
              <a:t>从最终目标顺着依赖关系依次执行到入口规则</a:t>
            </a:r>
            <a:r>
              <a:rPr lang="en-US" altLang="zh-CN" dirty="0">
                <a:ea typeface="宋体" panose="02010600030101010101" pitchFamily="2" charset="-122"/>
              </a:rPr>
              <a:t>,</a:t>
            </a:r>
            <a:r>
              <a:rPr lang="zh-CN" altLang="en-US" dirty="0">
                <a:ea typeface="宋体" panose="02010600030101010101" pitchFamily="2" charset="-122"/>
              </a:rPr>
              <a:t>中间只有运行命令出错</a:t>
            </a:r>
            <a:r>
              <a:rPr lang="en-US" altLang="zh-CN" dirty="0">
                <a:ea typeface="宋体" panose="02010600030101010101" pitchFamily="2" charset="-122"/>
              </a:rPr>
              <a:t>,</a:t>
            </a:r>
            <a:r>
              <a:rPr lang="zh-CN" altLang="en-US" dirty="0">
                <a:ea typeface="宋体" panose="02010600030101010101" pitchFamily="2" charset="-122"/>
              </a:rPr>
              <a:t>才会停止执行</a:t>
            </a:r>
            <a:r>
              <a:rPr lang="en-US" altLang="zh-CN" dirty="0">
                <a:ea typeface="宋体" panose="02010600030101010101" pitchFamily="2" charset="-122"/>
              </a:rPr>
              <a:t>.</a:t>
            </a:r>
          </a:p>
          <a:p>
            <a:pPr lvl="1">
              <a:lnSpc>
                <a:spcPct val="90000"/>
              </a:lnSpc>
            </a:pPr>
            <a:r>
              <a:rPr lang="zh-CN" altLang="en-US" dirty="0">
                <a:solidFill>
                  <a:srgbClr val="FF0000"/>
                </a:solidFill>
                <a:ea typeface="宋体" panose="02010600030101010101" pitchFamily="2" charset="-122"/>
              </a:rPr>
              <a:t>如果是依赖文件</a:t>
            </a:r>
            <a:r>
              <a:rPr lang="en-US" altLang="zh-CN" dirty="0">
                <a:solidFill>
                  <a:srgbClr val="FF0000"/>
                </a:solidFill>
                <a:ea typeface="宋体" panose="02010600030101010101" pitchFamily="2" charset="-122"/>
              </a:rPr>
              <a:t>,make</a:t>
            </a:r>
            <a:r>
              <a:rPr lang="zh-CN" altLang="en-US" dirty="0">
                <a:solidFill>
                  <a:srgbClr val="FF0000"/>
                </a:solidFill>
                <a:ea typeface="宋体" panose="02010600030101010101" pitchFamily="2" charset="-122"/>
              </a:rPr>
              <a:t>会自动检测最后更新时间</a:t>
            </a:r>
            <a:r>
              <a:rPr lang="en-US" altLang="zh-CN" dirty="0">
                <a:solidFill>
                  <a:srgbClr val="FF0000"/>
                </a:solidFill>
                <a:ea typeface="宋体" panose="02010600030101010101" pitchFamily="2" charset="-122"/>
              </a:rPr>
              <a:t>,</a:t>
            </a:r>
            <a:r>
              <a:rPr lang="zh-CN" altLang="en-US" dirty="0">
                <a:solidFill>
                  <a:srgbClr val="FF0000"/>
                </a:solidFill>
                <a:ea typeface="宋体" panose="02010600030101010101" pitchFamily="2" charset="-122"/>
              </a:rPr>
              <a:t>只会去执行已经修改过的文件</a:t>
            </a:r>
            <a:r>
              <a:rPr lang="en-US" altLang="zh-CN" dirty="0">
                <a:solidFill>
                  <a:srgbClr val="FF0000"/>
                </a:solidFill>
                <a:ea typeface="宋体" panose="02010600030101010101" pitchFamily="2" charset="-122"/>
              </a:rPr>
              <a:t>,</a:t>
            </a:r>
            <a:r>
              <a:rPr lang="zh-CN" altLang="en-US" dirty="0">
                <a:solidFill>
                  <a:srgbClr val="FF0000"/>
                </a:solidFill>
                <a:ea typeface="宋体" panose="02010600030101010101" pitchFamily="2" charset="-122"/>
              </a:rPr>
              <a:t>以此来减少编译时间</a:t>
            </a:r>
          </a:p>
          <a:p>
            <a:pPr lvl="1">
              <a:lnSpc>
                <a:spcPct val="90000"/>
              </a:lnSpc>
            </a:pPr>
            <a:endParaRPr lang="zh-CN" altLang="en-US" dirty="0">
              <a:ea typeface="宋体" panose="02010600030101010101" pitchFamily="2" charset="-122"/>
            </a:endParaRPr>
          </a:p>
          <a:p>
            <a:pPr lvl="1">
              <a:lnSpc>
                <a:spcPct val="90000"/>
              </a:lnSpc>
            </a:pPr>
            <a:endParaRPr lang="zh-CN" altLang="en-US" dirty="0">
              <a:ea typeface="宋体" panose="02010600030101010101" pitchFamily="2" charset="-122"/>
            </a:endParaRPr>
          </a:p>
          <a:p>
            <a:pPr>
              <a:lnSpc>
                <a:spcPct val="90000"/>
              </a:lnSpc>
            </a:pPr>
            <a:endParaRPr lang="zh-CN" altLang="en-US" dirty="0">
              <a:ea typeface="宋体" panose="02010600030101010101" pitchFamily="2" charset="-122"/>
            </a:endParaRPr>
          </a:p>
          <a:p>
            <a:pPr>
              <a:lnSpc>
                <a:spcPct val="90000"/>
              </a:lnSpc>
            </a:pPr>
            <a:endParaRPr lang="en-US" altLang="zh-CN" dirty="0">
              <a:ea typeface="宋体" panose="02010600030101010101" pitchFamily="2" charset="-122"/>
            </a:endParaRPr>
          </a:p>
        </p:txBody>
      </p:sp>
    </p:spTree>
    <p:extLst>
      <p:ext uri="{BB962C8B-B14F-4D97-AF65-F5344CB8AC3E}">
        <p14:creationId xmlns:p14="http://schemas.microsoft.com/office/powerpoint/2010/main" val="158139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zh-CN">
                <a:ea typeface="宋体" panose="02010600030101010101" pitchFamily="2" charset="-122"/>
              </a:rPr>
              <a:t>makefile </a:t>
            </a:r>
            <a:r>
              <a:rPr lang="zh-CN" altLang="en-US">
                <a:ea typeface="宋体" panose="02010600030101010101" pitchFamily="2" charset="-122"/>
              </a:rPr>
              <a:t>基本结构</a:t>
            </a:r>
          </a:p>
        </p:txBody>
      </p:sp>
      <p:sp>
        <p:nvSpPr>
          <p:cNvPr id="186371" name="Rectangle 3"/>
          <p:cNvSpPr>
            <a:spLocks noGrp="1" noChangeArrowheads="1"/>
          </p:cNvSpPr>
          <p:nvPr>
            <p:ph type="body" idx="1"/>
          </p:nvPr>
        </p:nvSpPr>
        <p:spPr/>
        <p:txBody>
          <a:bodyPr/>
          <a:lstStyle/>
          <a:p>
            <a:r>
              <a:rPr lang="en-US" altLang="zh-CN" dirty="0" err="1">
                <a:ea typeface="宋体" panose="02010600030101010101" pitchFamily="2" charset="-122"/>
              </a:rPr>
              <a:t>makefile</a:t>
            </a:r>
            <a:r>
              <a:rPr lang="en-US" altLang="zh-CN" dirty="0">
                <a:ea typeface="宋体" panose="02010600030101010101" pitchFamily="2" charset="-122"/>
              </a:rPr>
              <a:t> </a:t>
            </a:r>
            <a:r>
              <a:rPr lang="zh-CN" altLang="en-US" dirty="0">
                <a:ea typeface="宋体" panose="02010600030101010101" pitchFamily="2" charset="-122"/>
              </a:rPr>
              <a:t>中一般包含如下内容 </a:t>
            </a:r>
          </a:p>
          <a:p>
            <a:pPr lvl="1"/>
            <a:r>
              <a:rPr lang="zh-CN" altLang="en-US" dirty="0">
                <a:ea typeface="宋体" panose="02010600030101010101" pitchFamily="2" charset="-122"/>
              </a:rPr>
              <a:t>需要由 </a:t>
            </a:r>
            <a:r>
              <a:rPr lang="en-US" altLang="zh-CN" dirty="0">
                <a:ea typeface="宋体" panose="02010600030101010101" pitchFamily="2" charset="-122"/>
              </a:rPr>
              <a:t>make </a:t>
            </a:r>
            <a:r>
              <a:rPr lang="zh-CN" altLang="en-US" dirty="0">
                <a:ea typeface="宋体" panose="02010600030101010101" pitchFamily="2" charset="-122"/>
              </a:rPr>
              <a:t>工具创建的项目，通常是目标文件和可执行文件。通常使用</a:t>
            </a:r>
            <a:r>
              <a:rPr lang="zh-CN" altLang="en-US" dirty="0">
                <a:latin typeface="Arial" panose="020B0604020202020204" pitchFamily="34" charset="0"/>
                <a:ea typeface="宋体" panose="02010600030101010101" pitchFamily="2" charset="-122"/>
              </a:rPr>
              <a:t>“</a:t>
            </a:r>
            <a:r>
              <a:rPr lang="zh-CN" altLang="en-US" dirty="0">
                <a:ea typeface="宋体" panose="02010600030101010101" pitchFamily="2" charset="-122"/>
              </a:rPr>
              <a:t>目标（</a:t>
            </a:r>
            <a:r>
              <a:rPr lang="en-US" altLang="zh-CN" dirty="0">
                <a:ea typeface="宋体" panose="02010600030101010101" pitchFamily="2" charset="-122"/>
              </a:rPr>
              <a:t>target</a:t>
            </a:r>
            <a:r>
              <a:rPr lang="zh-CN" altLang="en-US" dirty="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zh-CN" altLang="en-US" dirty="0">
                <a:ea typeface="宋体" panose="02010600030101010101" pitchFamily="2" charset="-122"/>
              </a:rPr>
              <a:t>一词来表示 要创建的项目 </a:t>
            </a:r>
          </a:p>
          <a:p>
            <a:pPr lvl="1"/>
            <a:r>
              <a:rPr lang="zh-CN" altLang="en-US" dirty="0">
                <a:ea typeface="宋体" panose="02010600030101010101" pitchFamily="2" charset="-122"/>
              </a:rPr>
              <a:t>要创建的目标依赖于哪些文件 </a:t>
            </a:r>
          </a:p>
          <a:p>
            <a:pPr lvl="1"/>
            <a:r>
              <a:rPr lang="zh-CN" altLang="en-US" dirty="0">
                <a:ea typeface="宋体" panose="02010600030101010101" pitchFamily="2" charset="-122"/>
              </a:rPr>
              <a:t>创建每个目标时需要运行的命令</a:t>
            </a:r>
            <a:r>
              <a:rPr lang="en-US" altLang="zh-CN" b="1" dirty="0">
                <a:ea typeface="宋体" panose="02010600030101010101" pitchFamily="2" charset="-122"/>
              </a:rPr>
              <a:t>,</a:t>
            </a:r>
            <a:r>
              <a:rPr lang="zh-CN" altLang="en-US" b="1" dirty="0">
                <a:solidFill>
                  <a:srgbClr val="FF0000"/>
                </a:solidFill>
                <a:ea typeface="宋体" panose="02010600030101010101" pitchFamily="2" charset="-122"/>
              </a:rPr>
              <a:t>每个命令之前必须有</a:t>
            </a:r>
            <a:r>
              <a:rPr lang="en-US" altLang="zh-CN" b="1" dirty="0">
                <a:solidFill>
                  <a:srgbClr val="FF0000"/>
                </a:solidFill>
                <a:ea typeface="宋体" panose="02010600030101010101" pitchFamily="2" charset="-122"/>
              </a:rPr>
              <a:t>tab</a:t>
            </a:r>
            <a:r>
              <a:rPr lang="zh-CN" altLang="en-US" b="1" dirty="0">
                <a:solidFill>
                  <a:srgbClr val="FF0000"/>
                </a:solidFill>
                <a:ea typeface="宋体" panose="02010600030101010101" pitchFamily="2" charset="-122"/>
              </a:rPr>
              <a:t>打头 </a:t>
            </a:r>
          </a:p>
          <a:p>
            <a:pPr lvl="1"/>
            <a:r>
              <a:rPr lang="zh-CN" altLang="en-US" dirty="0">
                <a:ea typeface="宋体" panose="02010600030101010101" pitchFamily="2" charset="-122"/>
              </a:rPr>
              <a:t>通常都包含一些固定的伪目标</a:t>
            </a:r>
            <a:r>
              <a:rPr lang="en-US" altLang="zh-CN" dirty="0">
                <a:ea typeface="宋体" panose="02010600030101010101" pitchFamily="2" charset="-122"/>
              </a:rPr>
              <a:t>,</a:t>
            </a:r>
            <a:r>
              <a:rPr lang="zh-CN" altLang="en-US" dirty="0">
                <a:ea typeface="宋体" panose="02010600030101010101" pitchFamily="2" charset="-122"/>
              </a:rPr>
              <a:t>如</a:t>
            </a:r>
            <a:r>
              <a:rPr lang="en-US" altLang="zh-CN" dirty="0" err="1">
                <a:ea typeface="宋体" panose="02010600030101010101" pitchFamily="2" charset="-122"/>
              </a:rPr>
              <a:t>all,install,clean</a:t>
            </a:r>
            <a:r>
              <a:rPr lang="zh-CN" altLang="en-US" dirty="0">
                <a:ea typeface="宋体" panose="02010600030101010101" pitchFamily="2" charset="-122"/>
              </a:rPr>
              <a:t>用作缺省编译</a:t>
            </a:r>
            <a:r>
              <a:rPr lang="en-US" altLang="zh-CN" dirty="0">
                <a:ea typeface="宋体" panose="02010600030101010101" pitchFamily="2" charset="-122"/>
              </a:rPr>
              <a:t>,</a:t>
            </a:r>
            <a:r>
              <a:rPr lang="zh-CN" altLang="en-US" dirty="0">
                <a:ea typeface="宋体" panose="02010600030101010101" pitchFamily="2" charset="-122"/>
              </a:rPr>
              <a:t>安装和清除文件</a:t>
            </a:r>
          </a:p>
          <a:p>
            <a:pPr lvl="1"/>
            <a:r>
              <a:rPr lang="en-US" altLang="zh-CN" dirty="0">
                <a:ea typeface="宋体" panose="02010600030101010101" pitchFamily="2" charset="-122"/>
              </a:rPr>
              <a:t>#</a:t>
            </a:r>
            <a:r>
              <a:rPr lang="zh-CN" altLang="en-US" dirty="0">
                <a:ea typeface="宋体" panose="02010600030101010101" pitchFamily="2" charset="-122"/>
              </a:rPr>
              <a:t>打头表示注释行</a:t>
            </a:r>
          </a:p>
        </p:txBody>
      </p:sp>
    </p:spTree>
    <p:extLst>
      <p:ext uri="{BB962C8B-B14F-4D97-AF65-F5344CB8AC3E}">
        <p14:creationId xmlns:p14="http://schemas.microsoft.com/office/powerpoint/2010/main" val="40880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a:ea typeface="宋体" panose="02010600030101010101" pitchFamily="2" charset="-122"/>
              </a:rPr>
              <a:t>一个</a:t>
            </a:r>
            <a:r>
              <a:rPr lang="en-US" altLang="zh-CN">
                <a:ea typeface="宋体" panose="02010600030101010101" pitchFamily="2" charset="-122"/>
              </a:rPr>
              <a:t>makefile</a:t>
            </a:r>
            <a:r>
              <a:rPr lang="zh-CN" altLang="en-US">
                <a:ea typeface="宋体" panose="02010600030101010101" pitchFamily="2" charset="-122"/>
              </a:rPr>
              <a:t>实例</a:t>
            </a:r>
          </a:p>
        </p:txBody>
      </p:sp>
      <p:sp>
        <p:nvSpPr>
          <p:cNvPr id="187395" name="Rectangle 3"/>
          <p:cNvSpPr>
            <a:spLocks noGrp="1" noChangeArrowheads="1"/>
          </p:cNvSpPr>
          <p:nvPr>
            <p:ph type="body" idx="1"/>
          </p:nvPr>
        </p:nvSpPr>
        <p:spPr/>
        <p:txBody>
          <a:bodyPr/>
          <a:lstStyle/>
          <a:p>
            <a:r>
              <a:rPr lang="zh-CN" altLang="en-US" dirty="0">
                <a:ea typeface="宋体" panose="02010600030101010101" pitchFamily="2" charset="-122"/>
              </a:rPr>
              <a:t>编译</a:t>
            </a:r>
            <a:r>
              <a:rPr lang="en-US" altLang="zh-CN" dirty="0" err="1">
                <a:ea typeface="宋体" panose="02010600030101010101" pitchFamily="2" charset="-122"/>
              </a:rPr>
              <a:t>test_link</a:t>
            </a:r>
            <a:r>
              <a:rPr lang="zh-CN" altLang="en-US" dirty="0">
                <a:ea typeface="宋体" panose="02010600030101010101" pitchFamily="2" charset="-122"/>
              </a:rPr>
              <a:t>的</a:t>
            </a:r>
            <a:r>
              <a:rPr lang="en-US" altLang="zh-CN" dirty="0" err="1">
                <a:ea typeface="宋体" panose="02010600030101010101" pitchFamily="2" charset="-122"/>
              </a:rPr>
              <a:t>makefile</a:t>
            </a:r>
            <a:endParaRPr lang="en-US" altLang="zh-CN" dirty="0">
              <a:ea typeface="宋体" panose="02010600030101010101" pitchFamily="2" charset="-122"/>
            </a:endParaRPr>
          </a:p>
        </p:txBody>
      </p:sp>
      <p:sp>
        <p:nvSpPr>
          <p:cNvPr id="187396" name="Text Box 4"/>
          <p:cNvSpPr txBox="1">
            <a:spLocks noChangeArrowheads="1"/>
          </p:cNvSpPr>
          <p:nvPr/>
        </p:nvSpPr>
        <p:spPr bwMode="auto">
          <a:xfrm>
            <a:off x="4731838" y="1786465"/>
            <a:ext cx="5543550" cy="4526497"/>
          </a:xfrm>
          <a:prstGeom prst="rect">
            <a:avLst/>
          </a:prstGeom>
          <a:solidFill>
            <a:srgbClr val="CCECFF"/>
          </a:solidFill>
          <a:ln w="3810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dirty="0" err="1">
                <a:solidFill>
                  <a:schemeClr val="bg2"/>
                </a:solidFill>
                <a:ea typeface="宋体" panose="02010600030101010101" pitchFamily="2" charset="-122"/>
              </a:rPr>
              <a:t>all:test_link</a:t>
            </a:r>
            <a:endParaRPr lang="en-US" altLang="zh-CN" dirty="0">
              <a:solidFill>
                <a:schemeClr val="bg2"/>
              </a:solidFill>
              <a:ea typeface="宋体" panose="02010600030101010101" pitchFamily="2" charset="-122"/>
            </a:endParaRPr>
          </a:p>
          <a:p>
            <a:pPr algn="l"/>
            <a:endParaRPr lang="en-US" altLang="zh-CN" dirty="0">
              <a:solidFill>
                <a:schemeClr val="bg2"/>
              </a:solidFill>
              <a:ea typeface="宋体" panose="02010600030101010101" pitchFamily="2" charset="-122"/>
            </a:endParaRPr>
          </a:p>
          <a:p>
            <a:pPr algn="l"/>
            <a:r>
              <a:rPr lang="en-US" altLang="zh-CN" dirty="0" err="1">
                <a:solidFill>
                  <a:schemeClr val="bg2"/>
                </a:solidFill>
                <a:ea typeface="宋体" panose="02010600030101010101" pitchFamily="2" charset="-122"/>
              </a:rPr>
              <a:t>test_link:test_link.o</a:t>
            </a:r>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dl_list.o</a:t>
            </a:r>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dl_file.o</a:t>
            </a:r>
            <a:endParaRPr lang="en-US" altLang="zh-CN" dirty="0">
              <a:solidFill>
                <a:schemeClr val="bg2"/>
              </a:solidFill>
              <a:ea typeface="宋体" panose="02010600030101010101" pitchFamily="2" charset="-122"/>
            </a:endParaRPr>
          </a:p>
          <a:p>
            <a:pPr algn="l"/>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gcc</a:t>
            </a:r>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test_link.o</a:t>
            </a:r>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dl_list.o</a:t>
            </a:r>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dl_file.o</a:t>
            </a:r>
            <a:r>
              <a:rPr lang="en-US" altLang="zh-CN" dirty="0">
                <a:solidFill>
                  <a:schemeClr val="bg2"/>
                </a:solidFill>
                <a:ea typeface="宋体" panose="02010600030101010101" pitchFamily="2" charset="-122"/>
              </a:rPr>
              <a:t> -o </a:t>
            </a:r>
            <a:r>
              <a:rPr lang="en-US" altLang="zh-CN" dirty="0" err="1">
                <a:solidFill>
                  <a:schemeClr val="bg2"/>
                </a:solidFill>
                <a:ea typeface="宋体" panose="02010600030101010101" pitchFamily="2" charset="-122"/>
              </a:rPr>
              <a:t>test_link</a:t>
            </a:r>
            <a:endParaRPr lang="en-US" altLang="zh-CN" dirty="0">
              <a:solidFill>
                <a:schemeClr val="bg2"/>
              </a:solidFill>
              <a:ea typeface="宋体" panose="02010600030101010101" pitchFamily="2" charset="-122"/>
            </a:endParaRPr>
          </a:p>
          <a:p>
            <a:pPr algn="l"/>
            <a:endParaRPr lang="en-US" altLang="zh-CN" dirty="0">
              <a:solidFill>
                <a:schemeClr val="bg2"/>
              </a:solidFill>
              <a:ea typeface="宋体" panose="02010600030101010101" pitchFamily="2" charset="-122"/>
            </a:endParaRPr>
          </a:p>
          <a:p>
            <a:pPr algn="l"/>
            <a:r>
              <a:rPr lang="en-US" altLang="zh-CN" dirty="0" err="1">
                <a:solidFill>
                  <a:schemeClr val="bg2"/>
                </a:solidFill>
                <a:ea typeface="宋体" panose="02010600030101010101" pitchFamily="2" charset="-122"/>
              </a:rPr>
              <a:t>test_link.o:test_link.c</a:t>
            </a:r>
            <a:endParaRPr lang="en-US" altLang="zh-CN" dirty="0">
              <a:solidFill>
                <a:schemeClr val="bg2"/>
              </a:solidFill>
              <a:ea typeface="宋体" panose="02010600030101010101" pitchFamily="2" charset="-122"/>
            </a:endParaRPr>
          </a:p>
          <a:p>
            <a:pPr algn="l"/>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gcc</a:t>
            </a:r>
            <a:r>
              <a:rPr lang="en-US" altLang="zh-CN" dirty="0">
                <a:solidFill>
                  <a:schemeClr val="bg2"/>
                </a:solidFill>
                <a:ea typeface="宋体" panose="02010600030101010101" pitchFamily="2" charset="-122"/>
              </a:rPr>
              <a:t> -c </a:t>
            </a:r>
            <a:r>
              <a:rPr lang="en-US" altLang="zh-CN" dirty="0" err="1">
                <a:solidFill>
                  <a:schemeClr val="bg2"/>
                </a:solidFill>
                <a:ea typeface="宋体" panose="02010600030101010101" pitchFamily="2" charset="-122"/>
              </a:rPr>
              <a:t>test_link.c</a:t>
            </a:r>
            <a:r>
              <a:rPr lang="en-US" altLang="zh-CN" dirty="0">
                <a:solidFill>
                  <a:schemeClr val="bg2"/>
                </a:solidFill>
                <a:ea typeface="宋体" panose="02010600030101010101" pitchFamily="2" charset="-122"/>
              </a:rPr>
              <a:t> -o </a:t>
            </a:r>
            <a:r>
              <a:rPr lang="en-US" altLang="zh-CN" dirty="0" err="1">
                <a:solidFill>
                  <a:schemeClr val="bg2"/>
                </a:solidFill>
                <a:ea typeface="宋体" panose="02010600030101010101" pitchFamily="2" charset="-122"/>
              </a:rPr>
              <a:t>test_link.o</a:t>
            </a:r>
            <a:endParaRPr lang="en-US" altLang="zh-CN" dirty="0">
              <a:solidFill>
                <a:schemeClr val="bg2"/>
              </a:solidFill>
              <a:ea typeface="宋体" panose="02010600030101010101" pitchFamily="2" charset="-122"/>
            </a:endParaRPr>
          </a:p>
          <a:p>
            <a:pPr algn="l"/>
            <a:endParaRPr lang="en-US" altLang="zh-CN" dirty="0">
              <a:solidFill>
                <a:schemeClr val="bg2"/>
              </a:solidFill>
              <a:ea typeface="宋体" panose="02010600030101010101" pitchFamily="2" charset="-122"/>
            </a:endParaRPr>
          </a:p>
          <a:p>
            <a:pPr algn="l"/>
            <a:r>
              <a:rPr lang="en-US" altLang="zh-CN" dirty="0" err="1">
                <a:solidFill>
                  <a:schemeClr val="bg2"/>
                </a:solidFill>
                <a:ea typeface="宋体" panose="02010600030101010101" pitchFamily="2" charset="-122"/>
              </a:rPr>
              <a:t>dl_list.o:dl_list.c</a:t>
            </a:r>
            <a:endParaRPr lang="en-US" altLang="zh-CN" dirty="0">
              <a:solidFill>
                <a:schemeClr val="bg2"/>
              </a:solidFill>
              <a:ea typeface="宋体" panose="02010600030101010101" pitchFamily="2" charset="-122"/>
            </a:endParaRPr>
          </a:p>
          <a:p>
            <a:pPr algn="l"/>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gcc</a:t>
            </a:r>
            <a:r>
              <a:rPr lang="en-US" altLang="zh-CN" dirty="0">
                <a:solidFill>
                  <a:schemeClr val="bg2"/>
                </a:solidFill>
                <a:ea typeface="宋体" panose="02010600030101010101" pitchFamily="2" charset="-122"/>
              </a:rPr>
              <a:t> -c </a:t>
            </a:r>
            <a:r>
              <a:rPr lang="en-US" altLang="zh-CN" dirty="0" err="1">
                <a:solidFill>
                  <a:schemeClr val="bg2"/>
                </a:solidFill>
                <a:ea typeface="宋体" panose="02010600030101010101" pitchFamily="2" charset="-122"/>
              </a:rPr>
              <a:t>dl_list.c</a:t>
            </a:r>
            <a:r>
              <a:rPr lang="en-US" altLang="zh-CN" dirty="0">
                <a:solidFill>
                  <a:schemeClr val="bg2"/>
                </a:solidFill>
                <a:ea typeface="宋体" panose="02010600030101010101" pitchFamily="2" charset="-122"/>
              </a:rPr>
              <a:t> -o </a:t>
            </a:r>
            <a:r>
              <a:rPr lang="en-US" altLang="zh-CN" dirty="0" err="1">
                <a:solidFill>
                  <a:schemeClr val="bg2"/>
                </a:solidFill>
                <a:ea typeface="宋体" panose="02010600030101010101" pitchFamily="2" charset="-122"/>
              </a:rPr>
              <a:t>dl_list.o</a:t>
            </a:r>
            <a:endParaRPr lang="en-US" altLang="zh-CN" dirty="0">
              <a:solidFill>
                <a:schemeClr val="bg2"/>
              </a:solidFill>
              <a:ea typeface="宋体" panose="02010600030101010101" pitchFamily="2" charset="-122"/>
            </a:endParaRPr>
          </a:p>
          <a:p>
            <a:pPr algn="l"/>
            <a:endParaRPr lang="en-US" altLang="zh-CN" dirty="0">
              <a:solidFill>
                <a:schemeClr val="bg2"/>
              </a:solidFill>
              <a:ea typeface="宋体" panose="02010600030101010101" pitchFamily="2" charset="-122"/>
            </a:endParaRPr>
          </a:p>
          <a:p>
            <a:pPr algn="l"/>
            <a:r>
              <a:rPr lang="en-US" altLang="zh-CN" dirty="0" err="1">
                <a:solidFill>
                  <a:schemeClr val="bg2"/>
                </a:solidFill>
                <a:ea typeface="宋体" panose="02010600030101010101" pitchFamily="2" charset="-122"/>
              </a:rPr>
              <a:t>dl_file.o:dl_file.c</a:t>
            </a:r>
            <a:endParaRPr lang="en-US" altLang="zh-CN" dirty="0">
              <a:solidFill>
                <a:schemeClr val="bg2"/>
              </a:solidFill>
              <a:ea typeface="宋体" panose="02010600030101010101" pitchFamily="2" charset="-122"/>
            </a:endParaRPr>
          </a:p>
          <a:p>
            <a:pPr algn="l"/>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gcc</a:t>
            </a:r>
            <a:r>
              <a:rPr lang="en-US" altLang="zh-CN" dirty="0">
                <a:solidFill>
                  <a:schemeClr val="bg2"/>
                </a:solidFill>
                <a:ea typeface="宋体" panose="02010600030101010101" pitchFamily="2" charset="-122"/>
              </a:rPr>
              <a:t> -c </a:t>
            </a:r>
            <a:r>
              <a:rPr lang="en-US" altLang="zh-CN" dirty="0" err="1">
                <a:solidFill>
                  <a:schemeClr val="bg2"/>
                </a:solidFill>
                <a:ea typeface="宋体" panose="02010600030101010101" pitchFamily="2" charset="-122"/>
              </a:rPr>
              <a:t>dl_file.c</a:t>
            </a:r>
            <a:r>
              <a:rPr lang="en-US" altLang="zh-CN" dirty="0">
                <a:solidFill>
                  <a:schemeClr val="bg2"/>
                </a:solidFill>
                <a:ea typeface="宋体" panose="02010600030101010101" pitchFamily="2" charset="-122"/>
              </a:rPr>
              <a:t> -o </a:t>
            </a:r>
            <a:r>
              <a:rPr lang="en-US" altLang="zh-CN" dirty="0" err="1">
                <a:solidFill>
                  <a:schemeClr val="bg2"/>
                </a:solidFill>
                <a:ea typeface="宋体" panose="02010600030101010101" pitchFamily="2" charset="-122"/>
              </a:rPr>
              <a:t>dl_file.o</a:t>
            </a:r>
            <a:endParaRPr lang="en-US" altLang="zh-CN" dirty="0">
              <a:solidFill>
                <a:schemeClr val="bg2"/>
              </a:solidFill>
              <a:ea typeface="宋体" panose="02010600030101010101" pitchFamily="2" charset="-122"/>
            </a:endParaRPr>
          </a:p>
          <a:p>
            <a:pPr algn="l"/>
            <a:endParaRPr lang="en-US" altLang="zh-CN" dirty="0">
              <a:solidFill>
                <a:schemeClr val="bg2"/>
              </a:solidFill>
              <a:ea typeface="宋体" panose="02010600030101010101" pitchFamily="2" charset="-122"/>
            </a:endParaRPr>
          </a:p>
          <a:p>
            <a:pPr algn="l"/>
            <a:r>
              <a:rPr lang="en-US" altLang="zh-CN" dirty="0">
                <a:solidFill>
                  <a:schemeClr val="bg2"/>
                </a:solidFill>
                <a:ea typeface="宋体" panose="02010600030101010101" pitchFamily="2" charset="-122"/>
              </a:rPr>
              <a:t>clean:</a:t>
            </a:r>
          </a:p>
          <a:p>
            <a:pPr algn="l"/>
            <a:r>
              <a:rPr lang="en-US" altLang="zh-CN" dirty="0">
                <a:solidFill>
                  <a:schemeClr val="bg2"/>
                </a:solidFill>
                <a:ea typeface="宋体" panose="02010600030101010101" pitchFamily="2" charset="-122"/>
              </a:rPr>
              <a:t>        </a:t>
            </a:r>
            <a:r>
              <a:rPr lang="en-US" altLang="zh-CN" dirty="0" err="1">
                <a:solidFill>
                  <a:schemeClr val="bg2"/>
                </a:solidFill>
                <a:ea typeface="宋体" panose="02010600030101010101" pitchFamily="2" charset="-122"/>
              </a:rPr>
              <a:t>rm</a:t>
            </a:r>
            <a:r>
              <a:rPr lang="en-US" altLang="zh-CN" dirty="0">
                <a:solidFill>
                  <a:schemeClr val="bg2"/>
                </a:solidFill>
                <a:ea typeface="宋体" panose="02010600030101010101" pitchFamily="2" charset="-122"/>
              </a:rPr>
              <a:t> -f *.o </a:t>
            </a:r>
            <a:r>
              <a:rPr lang="en-US" altLang="zh-CN" dirty="0" err="1">
                <a:solidFill>
                  <a:schemeClr val="bg2"/>
                </a:solidFill>
                <a:ea typeface="宋体" panose="02010600030101010101" pitchFamily="2" charset="-122"/>
              </a:rPr>
              <a:t>test_link</a:t>
            </a:r>
            <a:endParaRPr lang="en-US" altLang="zh-CN" dirty="0">
              <a:solidFill>
                <a:schemeClr val="bg2"/>
              </a:solidFill>
              <a:ea typeface="宋体" panose="02010600030101010101" pitchFamily="2" charset="-122"/>
            </a:endParaRPr>
          </a:p>
        </p:txBody>
      </p:sp>
    </p:spTree>
    <p:extLst>
      <p:ext uri="{BB962C8B-B14F-4D97-AF65-F5344CB8AC3E}">
        <p14:creationId xmlns:p14="http://schemas.microsoft.com/office/powerpoint/2010/main" val="205291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box(out)">
                                      <p:cBhvr>
                                        <p:cTn id="7" dur="500"/>
                                        <p:tgtEl>
                                          <p:spTgt spid="18739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zh-CN">
                <a:ea typeface="宋体" panose="02010600030101010101" pitchFamily="2" charset="-122"/>
              </a:rPr>
              <a:t>Makefile</a:t>
            </a:r>
            <a:r>
              <a:rPr lang="zh-CN" altLang="en-US">
                <a:ea typeface="宋体" panose="02010600030101010101" pitchFamily="2" charset="-122"/>
              </a:rPr>
              <a:t>命令行的特殊用法</a:t>
            </a:r>
          </a:p>
        </p:txBody>
      </p:sp>
      <p:sp>
        <p:nvSpPr>
          <p:cNvPr id="189443" name="Rectangle 3"/>
          <p:cNvSpPr>
            <a:spLocks noGrp="1" noChangeArrowheads="1"/>
          </p:cNvSpPr>
          <p:nvPr>
            <p:ph type="body" idx="1"/>
          </p:nvPr>
        </p:nvSpPr>
        <p:spPr/>
        <p:txBody>
          <a:bodyPr/>
          <a:lstStyle/>
          <a:p>
            <a:pPr>
              <a:lnSpc>
                <a:spcPct val="90000"/>
              </a:lnSpc>
            </a:pPr>
            <a:r>
              <a:rPr lang="zh-CN" altLang="en-US" dirty="0">
                <a:ea typeface="宋体" panose="02010600030101010101" pitchFamily="2" charset="-122"/>
              </a:rPr>
              <a:t>命令行前加</a:t>
            </a:r>
            <a:r>
              <a:rPr lang="en-US" altLang="zh-CN" dirty="0">
                <a:ea typeface="宋体" panose="02010600030101010101" pitchFamily="2" charset="-122"/>
              </a:rPr>
              <a:t>-</a:t>
            </a:r>
            <a:r>
              <a:rPr lang="zh-CN" altLang="en-US" dirty="0">
                <a:ea typeface="宋体" panose="02010600030101010101" pitchFamily="2" charset="-122"/>
              </a:rPr>
              <a:t>表示如果命令出错不中止</a:t>
            </a:r>
            <a:r>
              <a:rPr lang="en-US" altLang="zh-CN" dirty="0" err="1">
                <a:ea typeface="宋体" panose="02010600030101010101" pitchFamily="2" charset="-122"/>
              </a:rPr>
              <a:t>makefile</a:t>
            </a:r>
            <a:r>
              <a:rPr lang="zh-CN" altLang="en-US" dirty="0">
                <a:ea typeface="宋体" panose="02010600030101010101" pitchFamily="2" charset="-122"/>
              </a:rPr>
              <a:t>的执行</a:t>
            </a:r>
          </a:p>
          <a:p>
            <a:pPr lvl="1">
              <a:lnSpc>
                <a:spcPct val="90000"/>
              </a:lnSpc>
            </a:pPr>
            <a:r>
              <a:rPr lang="zh-CN" altLang="en-US" dirty="0">
                <a:ea typeface="宋体" panose="02010600030101010101" pitchFamily="2" charset="-122"/>
              </a:rPr>
              <a:t>否则执行出错就立刻中止</a:t>
            </a:r>
          </a:p>
          <a:p>
            <a:pPr lvl="1">
              <a:lnSpc>
                <a:spcPct val="90000"/>
              </a:lnSpc>
            </a:pPr>
            <a:r>
              <a:rPr lang="zh-CN" altLang="en-US" dirty="0">
                <a:ea typeface="宋体" panose="02010600030101010101" pitchFamily="2" charset="-122"/>
              </a:rPr>
              <a:t>如  </a:t>
            </a:r>
            <a:r>
              <a:rPr lang="en-US" altLang="zh-CN" dirty="0">
                <a:solidFill>
                  <a:srgbClr val="FA3C08"/>
                </a:solidFill>
                <a:ea typeface="宋体" panose="02010600030101010101" pitchFamily="2" charset="-122"/>
              </a:rPr>
              <a:t>-</a:t>
            </a:r>
            <a:r>
              <a:rPr lang="en-US" altLang="zh-CN" dirty="0" err="1">
                <a:ea typeface="宋体" panose="02010600030101010101" pitchFamily="2" charset="-122"/>
              </a:rPr>
              <a:t>rm</a:t>
            </a:r>
            <a:r>
              <a:rPr lang="en-US" altLang="zh-CN" dirty="0">
                <a:ea typeface="宋体" panose="02010600030101010101" pitchFamily="2" charset="-122"/>
              </a:rPr>
              <a:t> </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f *.o </a:t>
            </a:r>
            <a:r>
              <a:rPr lang="zh-CN" altLang="en-US" dirty="0">
                <a:ea typeface="宋体" panose="02010600030101010101" pitchFamily="2" charset="-122"/>
              </a:rPr>
              <a:t>表示</a:t>
            </a:r>
            <a:r>
              <a:rPr lang="en-US" altLang="zh-CN" dirty="0">
                <a:ea typeface="宋体" panose="02010600030101010101" pitchFamily="2" charset="-122"/>
              </a:rPr>
              <a:t>,</a:t>
            </a:r>
            <a:r>
              <a:rPr lang="zh-CN" altLang="en-US" dirty="0">
                <a:ea typeface="宋体" panose="02010600030101010101" pitchFamily="2" charset="-122"/>
              </a:rPr>
              <a:t>即便是没有删除文件成功</a:t>
            </a:r>
            <a:r>
              <a:rPr lang="en-US" altLang="zh-CN" dirty="0">
                <a:ea typeface="宋体" panose="02010600030101010101" pitchFamily="2" charset="-122"/>
              </a:rPr>
              <a:t>,</a:t>
            </a:r>
            <a:r>
              <a:rPr lang="zh-CN" altLang="en-US" dirty="0">
                <a:ea typeface="宋体" panose="02010600030101010101" pitchFamily="2" charset="-122"/>
              </a:rPr>
              <a:t>也要继续执行后面的命令</a:t>
            </a:r>
          </a:p>
          <a:p>
            <a:pPr>
              <a:lnSpc>
                <a:spcPct val="90000"/>
              </a:lnSpc>
            </a:pPr>
            <a:r>
              <a:rPr lang="zh-CN" altLang="en-US" dirty="0">
                <a:ea typeface="宋体" panose="02010600030101010101" pitchFamily="2" charset="-122"/>
              </a:rPr>
              <a:t>命令行前加</a:t>
            </a:r>
            <a:r>
              <a:rPr lang="en-US" altLang="zh-CN" dirty="0">
                <a:ea typeface="宋体" panose="02010600030101010101" pitchFamily="2" charset="-122"/>
              </a:rPr>
              <a:t>@</a:t>
            </a:r>
            <a:r>
              <a:rPr lang="zh-CN" altLang="en-US" dirty="0">
                <a:ea typeface="宋体" panose="02010600030101010101" pitchFamily="2" charset="-122"/>
              </a:rPr>
              <a:t>表示</a:t>
            </a:r>
            <a:r>
              <a:rPr lang="en-US" altLang="zh-CN" dirty="0">
                <a:ea typeface="宋体" panose="02010600030101010101" pitchFamily="2" charset="-122"/>
              </a:rPr>
              <a:t>,</a:t>
            </a:r>
            <a:r>
              <a:rPr lang="zh-CN" altLang="en-US" dirty="0">
                <a:ea typeface="宋体" panose="02010600030101010101" pitchFamily="2" charset="-122"/>
              </a:rPr>
              <a:t>执行命令时不显示命令行</a:t>
            </a:r>
            <a:r>
              <a:rPr lang="en-US" altLang="zh-CN" dirty="0">
                <a:ea typeface="宋体" panose="02010600030101010101" pitchFamily="2" charset="-122"/>
              </a:rPr>
              <a:t>,</a:t>
            </a:r>
            <a:r>
              <a:rPr lang="zh-CN" altLang="en-US" dirty="0">
                <a:ea typeface="宋体" panose="02010600030101010101" pitchFamily="2" charset="-122"/>
              </a:rPr>
              <a:t>直接显示命令行结果</a:t>
            </a:r>
          </a:p>
          <a:p>
            <a:pPr lvl="1">
              <a:lnSpc>
                <a:spcPct val="90000"/>
              </a:lnSpc>
            </a:pPr>
            <a:r>
              <a:rPr lang="zh-CN" altLang="en-US" dirty="0">
                <a:ea typeface="宋体" panose="02010600030101010101" pitchFamily="2" charset="-122"/>
              </a:rPr>
              <a:t>如</a:t>
            </a:r>
            <a:r>
              <a:rPr lang="en-US" altLang="zh-CN" dirty="0">
                <a:ea typeface="宋体" panose="02010600030101010101" pitchFamily="2" charset="-122"/>
              </a:rPr>
              <a:t>@echo </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123</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如果没有</a:t>
            </a:r>
            <a:r>
              <a:rPr lang="en-US" altLang="zh-CN" dirty="0">
                <a:ea typeface="宋体" panose="02010600030101010101" pitchFamily="2" charset="-122"/>
              </a:rPr>
              <a:t>@,</a:t>
            </a:r>
            <a:r>
              <a:rPr lang="zh-CN" altLang="en-US" dirty="0">
                <a:ea typeface="宋体" panose="02010600030101010101" pitchFamily="2" charset="-122"/>
              </a:rPr>
              <a:t>则会在屏幕上显示</a:t>
            </a:r>
          </a:p>
          <a:p>
            <a:pPr lvl="1">
              <a:lnSpc>
                <a:spcPct val="90000"/>
              </a:lnSpc>
            </a:pPr>
            <a:r>
              <a:rPr lang="en-US" altLang="zh-CN" dirty="0">
                <a:ea typeface="宋体" panose="02010600030101010101" pitchFamily="2" charset="-122"/>
              </a:rPr>
              <a:t>echo </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123</a:t>
            </a:r>
            <a:r>
              <a:rPr lang="en-US" altLang="zh-CN" dirty="0">
                <a:latin typeface="Arial" panose="020B0604020202020204" pitchFamily="34" charset="0"/>
                <a:ea typeface="宋体" panose="02010600030101010101" pitchFamily="2" charset="-122"/>
              </a:rPr>
              <a:t>”</a:t>
            </a:r>
            <a:endParaRPr lang="en-US" altLang="zh-CN" dirty="0">
              <a:ea typeface="宋体" panose="02010600030101010101" pitchFamily="2" charset="-122"/>
            </a:endParaRPr>
          </a:p>
          <a:p>
            <a:pPr lvl="1">
              <a:lnSpc>
                <a:spcPct val="90000"/>
              </a:lnSpc>
            </a:pPr>
            <a:r>
              <a:rPr lang="en-US" altLang="zh-CN" dirty="0">
                <a:ea typeface="宋体" panose="02010600030101010101" pitchFamily="2" charset="-122"/>
              </a:rPr>
              <a:t>123</a:t>
            </a:r>
          </a:p>
          <a:p>
            <a:pPr lvl="1">
              <a:lnSpc>
                <a:spcPct val="90000"/>
              </a:lnSpc>
            </a:pPr>
            <a:r>
              <a:rPr lang="zh-CN" altLang="en-US" dirty="0">
                <a:ea typeface="宋体" panose="02010600030101010101" pitchFamily="2" charset="-122"/>
              </a:rPr>
              <a:t>这样明显是多显示一行</a:t>
            </a:r>
            <a:r>
              <a:rPr lang="en-US" altLang="zh-CN" dirty="0">
                <a:ea typeface="宋体" panose="02010600030101010101" pitchFamily="2" charset="-122"/>
              </a:rPr>
              <a:t>,</a:t>
            </a:r>
            <a:r>
              <a:rPr lang="zh-CN" altLang="en-US" dirty="0">
                <a:ea typeface="宋体" panose="02010600030101010101" pitchFamily="2" charset="-122"/>
              </a:rPr>
              <a:t>为了不干扰输出</a:t>
            </a:r>
            <a:r>
              <a:rPr lang="en-US" altLang="zh-CN" dirty="0">
                <a:ea typeface="宋体" panose="02010600030101010101" pitchFamily="2" charset="-122"/>
              </a:rPr>
              <a:t>,</a:t>
            </a:r>
            <a:r>
              <a:rPr lang="zh-CN" altLang="en-US" dirty="0">
                <a:ea typeface="宋体" panose="02010600030101010101" pitchFamily="2" charset="-122"/>
              </a:rPr>
              <a:t>这时加上</a:t>
            </a:r>
            <a:r>
              <a:rPr lang="en-US" altLang="zh-CN" dirty="0">
                <a:ea typeface="宋体" panose="02010600030101010101" pitchFamily="2" charset="-122"/>
              </a:rPr>
              <a:t>@</a:t>
            </a:r>
            <a:r>
              <a:rPr lang="zh-CN" altLang="en-US" dirty="0">
                <a:ea typeface="宋体" panose="02010600030101010101" pitchFamily="2" charset="-122"/>
              </a:rPr>
              <a:t>则只会显示</a:t>
            </a:r>
            <a:r>
              <a:rPr lang="en-US" altLang="zh-CN" dirty="0">
                <a:ea typeface="宋体" panose="02010600030101010101" pitchFamily="2" charset="-122"/>
              </a:rPr>
              <a:t>123,</a:t>
            </a:r>
          </a:p>
          <a:p>
            <a:pPr lvl="1">
              <a:lnSpc>
                <a:spcPct val="90000"/>
              </a:lnSpc>
            </a:pPr>
            <a:endParaRPr lang="en-US" altLang="zh-CN" dirty="0">
              <a:ea typeface="宋体" panose="02010600030101010101" pitchFamily="2" charset="-122"/>
            </a:endParaRPr>
          </a:p>
        </p:txBody>
      </p:sp>
    </p:spTree>
    <p:extLst>
      <p:ext uri="{BB962C8B-B14F-4D97-AF65-F5344CB8AC3E}">
        <p14:creationId xmlns:p14="http://schemas.microsoft.com/office/powerpoint/2010/main" val="428061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a:ea typeface="宋体" panose="02010600030101010101" pitchFamily="2" charset="-122"/>
              </a:rPr>
              <a:t>Make</a:t>
            </a:r>
            <a:r>
              <a:rPr lang="zh-CN" altLang="en-US">
                <a:ea typeface="宋体" panose="02010600030101010101" pitchFamily="2" charset="-122"/>
              </a:rPr>
              <a:t>的调用</a:t>
            </a:r>
          </a:p>
        </p:txBody>
      </p:sp>
      <p:sp>
        <p:nvSpPr>
          <p:cNvPr id="177155" name="Rectangle 3"/>
          <p:cNvSpPr>
            <a:spLocks noGrp="1" noChangeArrowheads="1"/>
          </p:cNvSpPr>
          <p:nvPr>
            <p:ph type="body" idx="1"/>
          </p:nvPr>
        </p:nvSpPr>
        <p:spPr/>
        <p:txBody>
          <a:bodyPr>
            <a:normAutofit fontScale="92500" lnSpcReduction="20000"/>
          </a:bodyPr>
          <a:lstStyle/>
          <a:p>
            <a:pPr>
              <a:lnSpc>
                <a:spcPct val="90000"/>
              </a:lnSpc>
            </a:pPr>
            <a:r>
              <a:rPr lang="zh-CN" altLang="en-US" sz="2400">
                <a:ea typeface="宋体" panose="02010600030101010101" pitchFamily="2" charset="-122"/>
              </a:rPr>
              <a:t>最常用的</a:t>
            </a:r>
            <a:r>
              <a:rPr lang="en-US" altLang="zh-CN" sz="2400">
                <a:ea typeface="宋体" panose="02010600030101010101" pitchFamily="2" charset="-122"/>
              </a:rPr>
              <a:t>make</a:t>
            </a:r>
            <a:r>
              <a:rPr lang="zh-CN" altLang="en-US" sz="2400">
                <a:ea typeface="宋体" panose="02010600030101010101" pitchFamily="2" charset="-122"/>
              </a:rPr>
              <a:t>调用形式</a:t>
            </a:r>
            <a:r>
              <a:rPr lang="en-US" altLang="zh-CN" sz="2400">
                <a:ea typeface="宋体" panose="02010600030101010101" pitchFamily="2" charset="-122"/>
              </a:rPr>
              <a:t>.</a:t>
            </a:r>
            <a:r>
              <a:rPr lang="zh-CN" altLang="en-US" sz="2400">
                <a:ea typeface="宋体" panose="02010600030101010101" pitchFamily="2" charset="-122"/>
              </a:rPr>
              <a:t>就是直接执行</a:t>
            </a:r>
            <a:r>
              <a:rPr lang="en-US" altLang="zh-CN" sz="2400">
                <a:ea typeface="宋体" panose="02010600030101010101" pitchFamily="2" charset="-122"/>
              </a:rPr>
              <a:t>make</a:t>
            </a:r>
          </a:p>
          <a:p>
            <a:pPr lvl="1">
              <a:lnSpc>
                <a:spcPct val="90000"/>
              </a:lnSpc>
            </a:pPr>
            <a:r>
              <a:rPr lang="zh-CN" altLang="en-US">
                <a:ea typeface="宋体" panose="02010600030101010101" pitchFamily="2" charset="-122"/>
              </a:rPr>
              <a:t>它会自动查找当前目录下的名称为</a:t>
            </a:r>
            <a:r>
              <a:rPr lang="en-US" altLang="zh-CN">
                <a:ea typeface="宋体" panose="02010600030101010101" pitchFamily="2" charset="-122"/>
              </a:rPr>
              <a:t>Makefile</a:t>
            </a:r>
            <a:r>
              <a:rPr lang="zh-CN" altLang="en-US">
                <a:ea typeface="宋体" panose="02010600030101010101" pitchFamily="2" charset="-122"/>
              </a:rPr>
              <a:t>或</a:t>
            </a:r>
            <a:r>
              <a:rPr lang="en-US" altLang="zh-CN">
                <a:ea typeface="宋体" panose="02010600030101010101" pitchFamily="2" charset="-122"/>
              </a:rPr>
              <a:t>makefile</a:t>
            </a:r>
            <a:r>
              <a:rPr lang="zh-CN" altLang="en-US">
                <a:ea typeface="宋体" panose="02010600030101010101" pitchFamily="2" charset="-122"/>
              </a:rPr>
              <a:t>的文件</a:t>
            </a:r>
            <a:r>
              <a:rPr lang="en-US" altLang="zh-CN">
                <a:ea typeface="宋体" panose="02010600030101010101" pitchFamily="2" charset="-122"/>
              </a:rPr>
              <a:t>,</a:t>
            </a:r>
            <a:r>
              <a:rPr lang="zh-CN" altLang="en-US">
                <a:ea typeface="宋体" panose="02010600030101010101" pitchFamily="2" charset="-122"/>
              </a:rPr>
              <a:t>并自动从名称为</a:t>
            </a:r>
            <a:r>
              <a:rPr lang="en-US" altLang="zh-CN">
                <a:ea typeface="宋体" panose="02010600030101010101" pitchFamily="2" charset="-122"/>
              </a:rPr>
              <a:t>all</a:t>
            </a:r>
            <a:r>
              <a:rPr lang="zh-CN" altLang="en-US">
                <a:ea typeface="宋体" panose="02010600030101010101" pitchFamily="2" charset="-122"/>
              </a:rPr>
              <a:t>的</a:t>
            </a:r>
            <a:r>
              <a:rPr lang="en-US" altLang="zh-CN">
                <a:ea typeface="宋体" panose="02010600030101010101" pitchFamily="2" charset="-122"/>
              </a:rPr>
              <a:t>target</a:t>
            </a:r>
            <a:r>
              <a:rPr lang="zh-CN" altLang="en-US">
                <a:ea typeface="宋体" panose="02010600030101010101" pitchFamily="2" charset="-122"/>
              </a:rPr>
              <a:t>开始执行</a:t>
            </a:r>
          </a:p>
          <a:p>
            <a:pPr>
              <a:lnSpc>
                <a:spcPct val="90000"/>
              </a:lnSpc>
            </a:pPr>
            <a:r>
              <a:rPr lang="zh-CN" altLang="en-US" sz="2400">
                <a:ea typeface="宋体" panose="02010600030101010101" pitchFamily="2" charset="-122"/>
              </a:rPr>
              <a:t>象其它</a:t>
            </a:r>
            <a:r>
              <a:rPr lang="en-US" altLang="zh-CN" sz="2400">
                <a:ea typeface="宋体" panose="02010600030101010101" pitchFamily="2" charset="-122"/>
              </a:rPr>
              <a:t>GNU</a:t>
            </a:r>
            <a:r>
              <a:rPr lang="zh-CN" altLang="en-US" sz="2400">
                <a:ea typeface="宋体" panose="02010600030101010101" pitchFamily="2" charset="-122"/>
              </a:rPr>
              <a:t>工具一样</a:t>
            </a:r>
            <a:r>
              <a:rPr lang="en-US" altLang="zh-CN" sz="2400">
                <a:ea typeface="宋体" panose="02010600030101010101" pitchFamily="2" charset="-122"/>
              </a:rPr>
              <a:t>,make</a:t>
            </a:r>
            <a:r>
              <a:rPr lang="zh-CN" altLang="en-US" sz="2400">
                <a:ea typeface="宋体" panose="02010600030101010101" pitchFamily="2" charset="-122"/>
              </a:rPr>
              <a:t>有一些命令参数</a:t>
            </a:r>
            <a:r>
              <a:rPr lang="en-US" altLang="zh-CN" sz="2400">
                <a:ea typeface="宋体" panose="02010600030101010101" pitchFamily="2" charset="-122"/>
              </a:rPr>
              <a:t>,</a:t>
            </a:r>
            <a:r>
              <a:rPr lang="zh-CN" altLang="en-US" sz="2400">
                <a:ea typeface="宋体" panose="02010600030101010101" pitchFamily="2" charset="-122"/>
              </a:rPr>
              <a:t>以便应用在一些特殊场所</a:t>
            </a:r>
          </a:p>
          <a:p>
            <a:pPr>
              <a:lnSpc>
                <a:spcPct val="90000"/>
              </a:lnSpc>
            </a:pPr>
            <a:r>
              <a:rPr lang="zh-CN" altLang="en-US" sz="2400">
                <a:ea typeface="宋体" panose="02010600030101010101" pitchFamily="2" charset="-122"/>
              </a:rPr>
              <a:t>如果</a:t>
            </a:r>
            <a:r>
              <a:rPr lang="en-US" altLang="zh-CN" sz="2400">
                <a:ea typeface="宋体" panose="02010600030101010101" pitchFamily="2" charset="-122"/>
              </a:rPr>
              <a:t>makefile</a:t>
            </a:r>
            <a:r>
              <a:rPr lang="zh-CN" altLang="en-US" sz="2400">
                <a:ea typeface="宋体" panose="02010600030101010101" pitchFamily="2" charset="-122"/>
              </a:rPr>
              <a:t>脚本名称不是缺省名称</a:t>
            </a:r>
            <a:r>
              <a:rPr lang="en-US" altLang="zh-CN" sz="2400">
                <a:ea typeface="宋体" panose="02010600030101010101" pitchFamily="2" charset="-122"/>
              </a:rPr>
              <a:t>,</a:t>
            </a:r>
            <a:r>
              <a:rPr lang="zh-CN" altLang="en-US" sz="2400">
                <a:ea typeface="宋体" panose="02010600030101010101" pitchFamily="2" charset="-122"/>
              </a:rPr>
              <a:t>则需要用</a:t>
            </a:r>
            <a:r>
              <a:rPr lang="en-US" altLang="zh-CN" sz="2400">
                <a:ea typeface="宋体" panose="02010600030101010101" pitchFamily="2" charset="-122"/>
              </a:rPr>
              <a:t>-f</a:t>
            </a:r>
            <a:r>
              <a:rPr lang="zh-CN" altLang="en-US" sz="2400">
                <a:ea typeface="宋体" panose="02010600030101010101" pitchFamily="2" charset="-122"/>
              </a:rPr>
              <a:t>参数来通知</a:t>
            </a:r>
            <a:r>
              <a:rPr lang="en-US" altLang="zh-CN" sz="2400">
                <a:ea typeface="宋体" panose="02010600030101010101" pitchFamily="2" charset="-122"/>
              </a:rPr>
              <a:t>make</a:t>
            </a:r>
          </a:p>
          <a:p>
            <a:pPr lvl="1">
              <a:lnSpc>
                <a:spcPct val="90000"/>
              </a:lnSpc>
            </a:pPr>
            <a:r>
              <a:rPr lang="en-US" altLang="zh-CN">
                <a:ea typeface="宋体" panose="02010600030101010101" pitchFamily="2" charset="-122"/>
              </a:rPr>
              <a:t>make </a:t>
            </a:r>
            <a:r>
              <a:rPr lang="en-US" altLang="zh-CN">
                <a:latin typeface="Arial" panose="020B0604020202020204" pitchFamily="34" charset="0"/>
                <a:ea typeface="宋体" panose="02010600030101010101" pitchFamily="2" charset="-122"/>
              </a:rPr>
              <a:t>–</a:t>
            </a:r>
            <a:r>
              <a:rPr lang="en-US" altLang="zh-CN">
                <a:ea typeface="宋体" panose="02010600030101010101" pitchFamily="2" charset="-122"/>
              </a:rPr>
              <a:t>f hello.mk</a:t>
            </a:r>
          </a:p>
          <a:p>
            <a:pPr lvl="1">
              <a:lnSpc>
                <a:spcPct val="90000"/>
              </a:lnSpc>
            </a:pPr>
            <a:r>
              <a:rPr lang="zh-CN" altLang="en-US">
                <a:ea typeface="宋体" panose="02010600030101010101" pitchFamily="2" charset="-122"/>
              </a:rPr>
              <a:t>表示执行名称叫</a:t>
            </a:r>
            <a:r>
              <a:rPr lang="en-US" altLang="zh-CN">
                <a:ea typeface="宋体" panose="02010600030101010101" pitchFamily="2" charset="-122"/>
              </a:rPr>
              <a:t>hello.mk makefile</a:t>
            </a:r>
            <a:r>
              <a:rPr lang="zh-CN" altLang="en-US">
                <a:ea typeface="宋体" panose="02010600030101010101" pitchFamily="2" charset="-122"/>
              </a:rPr>
              <a:t>脚本</a:t>
            </a:r>
          </a:p>
          <a:p>
            <a:pPr>
              <a:lnSpc>
                <a:spcPct val="90000"/>
              </a:lnSpc>
            </a:pPr>
            <a:r>
              <a:rPr lang="zh-CN" altLang="en-US" sz="2400">
                <a:ea typeface="宋体" panose="02010600030101010101" pitchFamily="2" charset="-122"/>
              </a:rPr>
              <a:t>如果需要</a:t>
            </a:r>
            <a:r>
              <a:rPr lang="en-US" altLang="zh-CN" sz="2400">
                <a:ea typeface="宋体" panose="02010600030101010101" pitchFamily="2" charset="-122"/>
              </a:rPr>
              <a:t>make</a:t>
            </a:r>
            <a:r>
              <a:rPr lang="zh-CN" altLang="en-US" sz="2400">
                <a:ea typeface="宋体" panose="02010600030101010101" pitchFamily="2" charset="-122"/>
              </a:rPr>
              <a:t>不去查找当前目录</a:t>
            </a:r>
            <a:r>
              <a:rPr lang="en-US" altLang="zh-CN" sz="2400">
                <a:ea typeface="宋体" panose="02010600030101010101" pitchFamily="2" charset="-122"/>
              </a:rPr>
              <a:t>,</a:t>
            </a:r>
            <a:r>
              <a:rPr lang="zh-CN" altLang="en-US" sz="2400">
                <a:ea typeface="宋体" panose="02010600030101010101" pitchFamily="2" charset="-122"/>
              </a:rPr>
              <a:t>而是查找另外一个目录下的</a:t>
            </a:r>
            <a:r>
              <a:rPr lang="en-US" altLang="zh-CN" sz="2400">
                <a:ea typeface="宋体" panose="02010600030101010101" pitchFamily="2" charset="-122"/>
              </a:rPr>
              <a:t>makefile,</a:t>
            </a:r>
            <a:r>
              <a:rPr lang="zh-CN" altLang="en-US" sz="2400">
                <a:ea typeface="宋体" panose="02010600030101010101" pitchFamily="2" charset="-122"/>
              </a:rPr>
              <a:t>则使用</a:t>
            </a:r>
            <a:r>
              <a:rPr lang="en-US" altLang="zh-CN" sz="2400">
                <a:ea typeface="宋体" panose="02010600030101010101" pitchFamily="2" charset="-122"/>
              </a:rPr>
              <a:t>-C </a:t>
            </a:r>
            <a:r>
              <a:rPr lang="zh-CN" altLang="en-US" sz="2400">
                <a:ea typeface="宋体" panose="02010600030101010101" pitchFamily="2" charset="-122"/>
              </a:rPr>
              <a:t>参数</a:t>
            </a:r>
          </a:p>
          <a:p>
            <a:pPr lvl="1">
              <a:lnSpc>
                <a:spcPct val="90000"/>
              </a:lnSpc>
            </a:pPr>
            <a:r>
              <a:rPr lang="en-US" altLang="zh-CN">
                <a:ea typeface="宋体" panose="02010600030101010101" pitchFamily="2" charset="-122"/>
              </a:rPr>
              <a:t>make -C /home/hxy</a:t>
            </a:r>
          </a:p>
          <a:p>
            <a:pPr lvl="1">
              <a:lnSpc>
                <a:spcPct val="90000"/>
              </a:lnSpc>
            </a:pPr>
            <a:r>
              <a:rPr lang="zh-CN" altLang="en-US">
                <a:ea typeface="宋体" panose="02010600030101010101" pitchFamily="2" charset="-122"/>
              </a:rPr>
              <a:t>表示去找查找 </a:t>
            </a:r>
            <a:r>
              <a:rPr lang="en-US" altLang="zh-CN">
                <a:ea typeface="宋体" panose="02010600030101010101" pitchFamily="2" charset="-122"/>
              </a:rPr>
              <a:t>/home/hxy</a:t>
            </a:r>
            <a:r>
              <a:rPr lang="zh-CN" altLang="en-US">
                <a:ea typeface="宋体" panose="02010600030101010101" pitchFamily="2" charset="-122"/>
              </a:rPr>
              <a:t>下的</a:t>
            </a:r>
            <a:r>
              <a:rPr lang="en-US" altLang="zh-CN">
                <a:ea typeface="宋体" panose="02010600030101010101" pitchFamily="2" charset="-122"/>
              </a:rPr>
              <a:t>makefile</a:t>
            </a:r>
          </a:p>
          <a:p>
            <a:pPr>
              <a:lnSpc>
                <a:spcPct val="90000"/>
              </a:lnSpc>
            </a:pPr>
            <a:endParaRPr lang="en-US" altLang="zh-CN" sz="2400">
              <a:ea typeface="宋体" panose="02010600030101010101" pitchFamily="2" charset="-122"/>
            </a:endParaRPr>
          </a:p>
          <a:p>
            <a:pPr>
              <a:lnSpc>
                <a:spcPct val="90000"/>
              </a:lnSpc>
            </a:pPr>
            <a:endParaRPr lang="en-US" altLang="zh-CN" sz="2400">
              <a:ea typeface="宋体" panose="02010600030101010101" pitchFamily="2" charset="-122"/>
            </a:endParaRPr>
          </a:p>
          <a:p>
            <a:pPr lvl="2">
              <a:lnSpc>
                <a:spcPct val="90000"/>
              </a:lnSpc>
            </a:pPr>
            <a:endParaRPr lang="en-US" altLang="zh-CN" sz="2000">
              <a:ea typeface="宋体" panose="02010600030101010101" pitchFamily="2" charset="-122"/>
            </a:endParaRPr>
          </a:p>
        </p:txBody>
      </p:sp>
    </p:spTree>
    <p:extLst>
      <p:ext uri="{BB962C8B-B14F-4D97-AF65-F5344CB8AC3E}">
        <p14:creationId xmlns:p14="http://schemas.microsoft.com/office/powerpoint/2010/main" val="20986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a:ea typeface="宋体" panose="02010600030101010101" pitchFamily="2" charset="-122"/>
              </a:rPr>
              <a:t>指编译特定部分</a:t>
            </a:r>
          </a:p>
        </p:txBody>
      </p:sp>
      <p:sp>
        <p:nvSpPr>
          <p:cNvPr id="178179" name="Rectangle 3"/>
          <p:cNvSpPr>
            <a:spLocks noGrp="1" noChangeArrowheads="1"/>
          </p:cNvSpPr>
          <p:nvPr>
            <p:ph type="body" idx="1"/>
          </p:nvPr>
        </p:nvSpPr>
        <p:spPr/>
        <p:txBody>
          <a:bodyPr/>
          <a:lstStyle/>
          <a:p>
            <a:r>
              <a:rPr lang="zh-CN" altLang="en-US" dirty="0">
                <a:ea typeface="宋体" panose="02010600030101010101" pitchFamily="2" charset="-122"/>
              </a:rPr>
              <a:t>一个项目可能不同版本或不同部分</a:t>
            </a:r>
            <a:r>
              <a:rPr lang="en-US" altLang="zh-CN" dirty="0">
                <a:ea typeface="宋体" panose="02010600030101010101" pitchFamily="2" charset="-122"/>
              </a:rPr>
              <a:t>,</a:t>
            </a:r>
            <a:r>
              <a:rPr lang="zh-CN" altLang="en-US" dirty="0">
                <a:ea typeface="宋体" panose="02010600030101010101" pitchFamily="2" charset="-122"/>
              </a:rPr>
              <a:t>在</a:t>
            </a:r>
            <a:r>
              <a:rPr lang="en-US" altLang="zh-CN" dirty="0" err="1">
                <a:ea typeface="宋体" panose="02010600030101010101" pitchFamily="2" charset="-122"/>
              </a:rPr>
              <a:t>makefile</a:t>
            </a:r>
            <a:r>
              <a:rPr lang="zh-CN" altLang="en-US" dirty="0">
                <a:ea typeface="宋体" panose="02010600030101010101" pitchFamily="2" charset="-122"/>
              </a:rPr>
              <a:t>中以</a:t>
            </a:r>
            <a:r>
              <a:rPr lang="en-US" altLang="zh-CN" dirty="0">
                <a:ea typeface="宋体" panose="02010600030101010101" pitchFamily="2" charset="-122"/>
              </a:rPr>
              <a:t>target</a:t>
            </a:r>
            <a:r>
              <a:rPr lang="zh-CN" altLang="en-US" dirty="0">
                <a:ea typeface="宋体" panose="02010600030101010101" pitchFamily="2" charset="-122"/>
              </a:rPr>
              <a:t>表示</a:t>
            </a:r>
          </a:p>
          <a:p>
            <a:r>
              <a:rPr lang="en-US" altLang="zh-CN" dirty="0">
                <a:ea typeface="宋体" panose="02010600030101010101" pitchFamily="2" charset="-122"/>
              </a:rPr>
              <a:t>make</a:t>
            </a:r>
            <a:r>
              <a:rPr lang="zh-CN" altLang="en-US" dirty="0">
                <a:ea typeface="宋体" panose="02010600030101010101" pitchFamily="2" charset="-122"/>
              </a:rPr>
              <a:t>可以通用在命令行直接写</a:t>
            </a:r>
            <a:r>
              <a:rPr lang="en-US" altLang="zh-CN" dirty="0">
                <a:ea typeface="宋体" panose="02010600030101010101" pitchFamily="2" charset="-122"/>
              </a:rPr>
              <a:t>target</a:t>
            </a:r>
            <a:r>
              <a:rPr lang="zh-CN" altLang="en-US" dirty="0">
                <a:ea typeface="宋体" panose="02010600030101010101" pitchFamily="2" charset="-122"/>
              </a:rPr>
              <a:t>名称</a:t>
            </a:r>
            <a:r>
              <a:rPr lang="en-US" altLang="zh-CN" dirty="0">
                <a:ea typeface="宋体" panose="02010600030101010101" pitchFamily="2" charset="-122"/>
              </a:rPr>
              <a:t>,</a:t>
            </a:r>
            <a:r>
              <a:rPr lang="zh-CN" altLang="en-US" dirty="0">
                <a:ea typeface="宋体" panose="02010600030101010101" pitchFamily="2" charset="-122"/>
              </a:rPr>
              <a:t>用于一个或多个</a:t>
            </a:r>
            <a:r>
              <a:rPr lang="en-US" altLang="zh-CN" dirty="0">
                <a:ea typeface="宋体" panose="02010600030101010101" pitchFamily="2" charset="-122"/>
              </a:rPr>
              <a:t>target</a:t>
            </a:r>
            <a:r>
              <a:rPr lang="zh-CN" altLang="en-US" dirty="0">
                <a:ea typeface="宋体" panose="02010600030101010101" pitchFamily="2" charset="-122"/>
              </a:rPr>
              <a:t>进行编译</a:t>
            </a:r>
            <a:r>
              <a:rPr lang="en-US" altLang="zh-CN" dirty="0">
                <a:ea typeface="宋体" panose="02010600030101010101" pitchFamily="2" charset="-122"/>
              </a:rPr>
              <a:t>,</a:t>
            </a:r>
          </a:p>
          <a:p>
            <a:pPr lvl="1"/>
            <a:r>
              <a:rPr lang="en-US" altLang="zh-CN" dirty="0">
                <a:ea typeface="宋体" panose="02010600030101010101" pitchFamily="2" charset="-122"/>
              </a:rPr>
              <a:t>make install</a:t>
            </a:r>
          </a:p>
          <a:p>
            <a:pPr lvl="1"/>
            <a:r>
              <a:rPr lang="en-US" altLang="zh-CN" dirty="0">
                <a:ea typeface="宋体" panose="02010600030101010101" pitchFamily="2" charset="-122"/>
              </a:rPr>
              <a:t>make clean</a:t>
            </a:r>
          </a:p>
          <a:p>
            <a:pPr lvl="1"/>
            <a:r>
              <a:rPr lang="en-US" altLang="zh-CN" dirty="0">
                <a:ea typeface="宋体" panose="02010600030101010101" pitchFamily="2" charset="-122"/>
              </a:rPr>
              <a:t>make target1 target2</a:t>
            </a:r>
          </a:p>
          <a:p>
            <a:pPr lvl="2"/>
            <a:endParaRPr lang="en-US" altLang="zh-CN" dirty="0">
              <a:ea typeface="宋体" panose="02010600030101010101" pitchFamily="2" charset="-122"/>
            </a:endParaRPr>
          </a:p>
          <a:p>
            <a:pPr lvl="1"/>
            <a:endParaRPr lang="en-US" altLang="zh-CN" dirty="0">
              <a:ea typeface="宋体" panose="02010600030101010101" pitchFamily="2" charset="-122"/>
            </a:endParaRPr>
          </a:p>
          <a:p>
            <a:endParaRPr lang="en-US" altLang="zh-CN" dirty="0">
              <a:ea typeface="宋体" panose="02010600030101010101" pitchFamily="2" charset="-122"/>
            </a:endParaRPr>
          </a:p>
        </p:txBody>
      </p:sp>
    </p:spTree>
    <p:extLst>
      <p:ext uri="{BB962C8B-B14F-4D97-AF65-F5344CB8AC3E}">
        <p14:creationId xmlns:p14="http://schemas.microsoft.com/office/powerpoint/2010/main" val="260585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Rot="1" noChangeArrowheads="1"/>
          </p:cNvSpPr>
          <p:nvPr>
            <p:ph type="body" idx="1"/>
          </p:nvPr>
        </p:nvSpPr>
        <p:spPr>
          <a:xfrm>
            <a:off x="1537064" y="548640"/>
            <a:ext cx="6861175" cy="609600"/>
          </a:xfrm>
        </p:spPr>
        <p:txBody>
          <a:bodyPr/>
          <a:lstStyle/>
          <a:p>
            <a:pPr algn="just">
              <a:buNone/>
            </a:pPr>
            <a:r>
              <a:rPr lang="en-US" altLang="zh-CN" sz="2800" dirty="0" err="1"/>
              <a:t>Makefile</a:t>
            </a:r>
            <a:r>
              <a:rPr lang="zh-CN" altLang="en-US" sz="2800" dirty="0" smtClean="0"/>
              <a:t>实例</a:t>
            </a:r>
            <a:r>
              <a:rPr lang="en-US" altLang="zh-CN" sz="2800" dirty="0" smtClean="0"/>
              <a:t>2</a:t>
            </a:r>
            <a:r>
              <a:rPr lang="zh-CN" altLang="en-US" sz="2800" u="sng" dirty="0" smtClean="0">
                <a:solidFill>
                  <a:srgbClr val="000000"/>
                </a:solidFill>
                <a:latin typeface="黑体" panose="02010609060101010101" pitchFamily="49" charset="-122"/>
              </a:rPr>
              <a:t>示例 </a:t>
            </a:r>
            <a:r>
              <a:rPr lang="en-US" altLang="zh-CN" sz="2800" u="sng" dirty="0">
                <a:solidFill>
                  <a:srgbClr val="000000"/>
                </a:solidFill>
                <a:latin typeface="黑体" panose="02010609060101010101" pitchFamily="49" charset="-122"/>
              </a:rPr>
              <a:t>:</a:t>
            </a:r>
            <a:endParaRPr lang="en-US" altLang="zh-CN" sz="2800" dirty="0">
              <a:solidFill>
                <a:srgbClr val="000000"/>
              </a:solidFill>
              <a:latin typeface="黑体" panose="02010609060101010101" pitchFamily="49" charset="-122"/>
            </a:endParaRPr>
          </a:p>
        </p:txBody>
      </p:sp>
      <p:sp>
        <p:nvSpPr>
          <p:cNvPr id="53251" name="Text Box 16"/>
          <p:cNvSpPr txBox="1">
            <a:spLocks noChangeArrowheads="1"/>
          </p:cNvSpPr>
          <p:nvPr/>
        </p:nvSpPr>
        <p:spPr bwMode="auto">
          <a:xfrm>
            <a:off x="949235" y="2135189"/>
            <a:ext cx="10337074"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5000"/>
              <a:buFont typeface="Wingdings" panose="05000000000000000000" pitchFamily="2" charset="2"/>
              <a:buChar char="v"/>
            </a:pPr>
            <a:r>
              <a:rPr lang="zh-CN" altLang="en-US" sz="2800" dirty="0">
                <a:latin typeface="黑体" panose="02010609060101010101" pitchFamily="49" charset="-122"/>
                <a:ea typeface="黑体" panose="02010609060101010101" pitchFamily="49" charset="-122"/>
              </a:rPr>
              <a:t>假设：某个正在开发的程序包括</a:t>
            </a:r>
            <a:r>
              <a:rPr lang="en-US" altLang="zh-CN" sz="2800" dirty="0" err="1">
                <a:latin typeface="黑体" panose="02010609060101010101" pitchFamily="49" charset="-122"/>
                <a:ea typeface="黑体" panose="02010609060101010101" pitchFamily="49" charset="-122"/>
              </a:rPr>
              <a:t>prog.c</a:t>
            </a:r>
            <a:r>
              <a:rPr lang="zh-CN" altLang="en-US" sz="2800" dirty="0">
                <a:latin typeface="黑体" panose="02010609060101010101" pitchFamily="49" charset="-122"/>
                <a:ea typeface="黑体" panose="02010609060101010101" pitchFamily="49" charset="-122"/>
              </a:rPr>
              <a:t>和</a:t>
            </a:r>
            <a:r>
              <a:rPr lang="en-US" altLang="zh-CN" sz="2800" dirty="0" err="1">
                <a:latin typeface="黑体" panose="02010609060101010101" pitchFamily="49" charset="-122"/>
                <a:ea typeface="黑体" panose="02010609060101010101" pitchFamily="49" charset="-122"/>
              </a:rPr>
              <a:t>code.c</a:t>
            </a:r>
            <a:r>
              <a:rPr lang="zh-CN" altLang="en-US" sz="2800" dirty="0">
                <a:latin typeface="黑体" panose="02010609060101010101" pitchFamily="49" charset="-122"/>
                <a:ea typeface="黑体" panose="02010609060101010101" pitchFamily="49" charset="-122"/>
              </a:rPr>
              <a:t>两个</a:t>
            </a:r>
            <a:r>
              <a:rPr lang="en-US" altLang="zh-CN" sz="2800" dirty="0">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语言源文件，头文件有</a:t>
            </a:r>
            <a:r>
              <a:rPr lang="en-US" altLang="zh-CN" sz="2800" dirty="0" err="1">
                <a:latin typeface="黑体" panose="02010609060101010101" pitchFamily="49" charset="-122"/>
                <a:ea typeface="黑体" panose="02010609060101010101" pitchFamily="49" charset="-122"/>
              </a:rPr>
              <a:t>prog.h</a:t>
            </a:r>
            <a:r>
              <a:rPr lang="zh-CN" altLang="en-US" sz="2800" dirty="0">
                <a:latin typeface="黑体" panose="02010609060101010101" pitchFamily="49" charset="-122"/>
                <a:ea typeface="黑体" panose="02010609060101010101" pitchFamily="49" charset="-122"/>
              </a:rPr>
              <a:t>和</a:t>
            </a:r>
            <a:r>
              <a:rPr lang="en-US" altLang="zh-CN" sz="2800" dirty="0" err="1">
                <a:latin typeface="黑体" panose="02010609060101010101" pitchFamily="49" charset="-122"/>
                <a:ea typeface="黑体" panose="02010609060101010101" pitchFamily="49" charset="-122"/>
              </a:rPr>
              <a:t>code.h</a:t>
            </a:r>
            <a:r>
              <a:rPr lang="zh-CN" altLang="en-US" sz="2800" dirty="0">
                <a:latin typeface="黑体" panose="02010609060101010101" pitchFamily="49" charset="-122"/>
                <a:ea typeface="黑体" panose="02010609060101010101" pitchFamily="49" charset="-122"/>
              </a:rPr>
              <a:t>，且：</a:t>
            </a:r>
          </a:p>
          <a:p>
            <a:pPr lvl="1" eaLnBrk="1" hangingPunct="1">
              <a:spcBef>
                <a:spcPct val="20000"/>
              </a:spcBef>
              <a:buClr>
                <a:schemeClr val="hlink"/>
              </a:buClr>
              <a:buSzPct val="75000"/>
              <a:buFont typeface="Wingdings" panose="05000000000000000000" pitchFamily="2" charset="2"/>
              <a:buChar char="v"/>
            </a:pPr>
            <a:r>
              <a:rPr lang="en-US" altLang="zh-CN" sz="2800" dirty="0" err="1">
                <a:latin typeface="黑体" panose="02010609060101010101" pitchFamily="49" charset="-122"/>
                <a:ea typeface="黑体" panose="02010609060101010101" pitchFamily="49" charset="-122"/>
              </a:rPr>
              <a:t>prog.c</a:t>
            </a:r>
            <a:r>
              <a:rPr lang="zh-CN" altLang="en-US" sz="2800" dirty="0">
                <a:latin typeface="黑体" panose="02010609060101010101" pitchFamily="49" charset="-122"/>
                <a:ea typeface="黑体" panose="02010609060101010101" pitchFamily="49" charset="-122"/>
              </a:rPr>
              <a:t>使用了</a:t>
            </a:r>
            <a:r>
              <a:rPr lang="en-US" altLang="zh-CN" sz="2800" dirty="0" err="1">
                <a:latin typeface="黑体" panose="02010609060101010101" pitchFamily="49" charset="-122"/>
                <a:ea typeface="黑体" panose="02010609060101010101" pitchFamily="49" charset="-122"/>
              </a:rPr>
              <a:t>prog.h</a:t>
            </a:r>
            <a:r>
              <a:rPr lang="zh-CN" altLang="en-US" sz="2800" dirty="0">
                <a:latin typeface="黑体" panose="02010609060101010101" pitchFamily="49" charset="-122"/>
                <a:ea typeface="黑体" panose="02010609060101010101" pitchFamily="49" charset="-122"/>
              </a:rPr>
              <a:t>和</a:t>
            </a:r>
            <a:r>
              <a:rPr lang="en-US" altLang="zh-CN" sz="2800" dirty="0" err="1">
                <a:latin typeface="黑体" panose="02010609060101010101" pitchFamily="49" charset="-122"/>
                <a:ea typeface="黑体" panose="02010609060101010101" pitchFamily="49" charset="-122"/>
              </a:rPr>
              <a:t>code.h</a:t>
            </a:r>
            <a:r>
              <a:rPr lang="zh-CN" altLang="en-US" sz="2800" dirty="0">
                <a:latin typeface="黑体" panose="02010609060101010101" pitchFamily="49" charset="-122"/>
                <a:ea typeface="黑体" panose="02010609060101010101" pitchFamily="49" charset="-122"/>
              </a:rPr>
              <a:t>两个头文件中声明的变量；</a:t>
            </a:r>
          </a:p>
          <a:p>
            <a:pPr lvl="1" eaLnBrk="1" hangingPunct="1">
              <a:spcBef>
                <a:spcPct val="20000"/>
              </a:spcBef>
              <a:buClr>
                <a:schemeClr val="hlink"/>
              </a:buClr>
              <a:buSzPct val="75000"/>
              <a:buFont typeface="Wingdings" panose="05000000000000000000" pitchFamily="2" charset="2"/>
              <a:buChar char="v"/>
            </a:pPr>
            <a:r>
              <a:rPr lang="zh-CN" altLang="en-US" sz="2800" dirty="0">
                <a:latin typeface="黑体" panose="02010609060101010101" pitchFamily="49" charset="-122"/>
                <a:ea typeface="黑体" panose="02010609060101010101" pitchFamily="49" charset="-122"/>
              </a:rPr>
              <a:t>最后生成的可执行文件名为</a:t>
            </a:r>
            <a:r>
              <a:rPr lang="en-US" altLang="zh-CN" sz="2800" dirty="0">
                <a:latin typeface="黑体" panose="02010609060101010101" pitchFamily="49" charset="-122"/>
                <a:ea typeface="黑体" panose="02010609060101010101" pitchFamily="49" charset="-122"/>
              </a:rPr>
              <a:t>test</a:t>
            </a:r>
            <a:r>
              <a:rPr lang="zh-CN" altLang="en-US" sz="2800" dirty="0">
                <a:latin typeface="黑体" panose="02010609060101010101" pitchFamily="49" charset="-122"/>
                <a:ea typeface="黑体" panose="02010609060101010101" pitchFamily="49" charset="-122"/>
              </a:rPr>
              <a:t>；</a:t>
            </a:r>
          </a:p>
          <a:p>
            <a:pPr eaLnBrk="1" hangingPunct="1">
              <a:spcBef>
                <a:spcPct val="20000"/>
              </a:spcBef>
              <a:buClr>
                <a:schemeClr val="hlink"/>
              </a:buClr>
              <a:buSzPct val="75000"/>
              <a:buFont typeface="Wingdings" panose="05000000000000000000" pitchFamily="2" charset="2"/>
              <a:buNone/>
            </a:pPr>
            <a:endParaRPr lang="zh-CN" altLang="en-US" sz="2800" dirty="0">
              <a:latin typeface="黑体" panose="02010609060101010101" pitchFamily="49" charset="-122"/>
              <a:ea typeface="黑体" panose="02010609060101010101" pitchFamily="49" charset="-122"/>
            </a:endParaRPr>
          </a:p>
          <a:p>
            <a:pPr eaLnBrk="1" hangingPunct="1">
              <a:spcBef>
                <a:spcPct val="20000"/>
              </a:spcBef>
              <a:buClr>
                <a:schemeClr val="hlink"/>
              </a:buClr>
              <a:buSzPct val="7500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则，相应的</a:t>
            </a:r>
            <a:r>
              <a:rPr lang="en-US" altLang="zh-CN" sz="2800" dirty="0" err="1">
                <a:latin typeface="黑体" panose="02010609060101010101" pitchFamily="49" charset="-122"/>
                <a:ea typeface="黑体" panose="02010609060101010101" pitchFamily="49" charset="-122"/>
              </a:rPr>
              <a:t>makefile</a:t>
            </a:r>
            <a:r>
              <a:rPr lang="zh-CN" altLang="en-US" sz="2800" dirty="0">
                <a:latin typeface="黑体" panose="02010609060101010101" pitchFamily="49" charset="-122"/>
                <a:ea typeface="黑体" panose="02010609060101010101" pitchFamily="49" charset="-122"/>
              </a:rPr>
              <a:t>文件为：</a:t>
            </a:r>
          </a:p>
          <a:p>
            <a:pPr eaLnBrk="1" hangingPunct="1">
              <a:buFontTx/>
              <a:buChar char="•"/>
            </a:pP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657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3657600" y="1295401"/>
            <a:ext cx="5029200" cy="400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endParaRPr kumimoji="1" lang="en-US" altLang="zh-CN" sz="2400" b="1" dirty="0">
              <a:latin typeface="Times New Roman" panose="02020603050405020304" pitchFamily="18" charset="0"/>
            </a:endParaRPr>
          </a:p>
          <a:p>
            <a:pPr algn="just" eaLnBrk="1" hangingPunct="1">
              <a:spcBef>
                <a:spcPct val="20000"/>
              </a:spcBef>
            </a:pPr>
            <a:r>
              <a:rPr kumimoji="1" lang="en-US" altLang="zh-CN" sz="2400" b="1" dirty="0">
                <a:latin typeface="Times New Roman" panose="02020603050405020304" pitchFamily="18" charset="0"/>
              </a:rPr>
              <a:t>test</a:t>
            </a:r>
            <a:r>
              <a:rPr kumimoji="1" lang="zh-CN" altLang="en-US" sz="2400" b="1" dirty="0">
                <a:latin typeface="Times New Roman" panose="02020603050405020304" pitchFamily="18" charset="0"/>
              </a:rPr>
              <a:t>：</a:t>
            </a:r>
            <a:r>
              <a:rPr kumimoji="1" lang="en-US" altLang="zh-CN" sz="2400" b="1" dirty="0" err="1">
                <a:latin typeface="Times New Roman" panose="02020603050405020304" pitchFamily="18" charset="0"/>
              </a:rPr>
              <a:t>prog.o</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code.o</a:t>
            </a:r>
            <a:endParaRPr kumimoji="1" lang="en-US" altLang="zh-CN" sz="2400" b="1" dirty="0">
              <a:latin typeface="Times New Roman" panose="02020603050405020304" pitchFamily="18" charset="0"/>
            </a:endParaRPr>
          </a:p>
          <a:p>
            <a:pPr algn="just" eaLnBrk="1" hangingPunct="1">
              <a:spcBef>
                <a:spcPct val="20000"/>
              </a:spcBef>
            </a:pP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gcc</a:t>
            </a:r>
            <a:r>
              <a:rPr kumimoji="1" lang="en-US" altLang="zh-CN" sz="2400" b="1" dirty="0">
                <a:latin typeface="Times New Roman" panose="02020603050405020304" pitchFamily="18" charset="0"/>
              </a:rPr>
              <a:t> –o test </a:t>
            </a:r>
            <a:r>
              <a:rPr kumimoji="1" lang="en-US" altLang="zh-CN" sz="2400" b="1" dirty="0" err="1">
                <a:latin typeface="Times New Roman" panose="02020603050405020304" pitchFamily="18" charset="0"/>
              </a:rPr>
              <a:t>prog.o</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code.o</a:t>
            </a:r>
            <a:endParaRPr kumimoji="1" lang="en-US" altLang="zh-CN" sz="2400" b="1" dirty="0">
              <a:latin typeface="Times New Roman" panose="02020603050405020304" pitchFamily="18" charset="0"/>
            </a:endParaRPr>
          </a:p>
          <a:p>
            <a:pPr algn="just" eaLnBrk="1" hangingPunct="1">
              <a:spcBef>
                <a:spcPct val="20000"/>
              </a:spcBef>
            </a:pP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prog.o</a:t>
            </a:r>
            <a:r>
              <a:rPr kumimoji="1" lang="zh-CN" altLang="en-US" sz="2400" b="1" dirty="0">
                <a:latin typeface="Times New Roman" panose="02020603050405020304" pitchFamily="18" charset="0"/>
              </a:rPr>
              <a:t>：</a:t>
            </a:r>
            <a:r>
              <a:rPr kumimoji="1" lang="en-US" altLang="zh-CN" sz="2400" b="1" dirty="0" err="1">
                <a:latin typeface="Times New Roman" panose="02020603050405020304" pitchFamily="18" charset="0"/>
              </a:rPr>
              <a:t>prog.c</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prog.h</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code.h</a:t>
            </a:r>
            <a:endParaRPr kumimoji="1" lang="en-US" altLang="zh-CN" sz="2400" b="1" dirty="0">
              <a:latin typeface="Times New Roman" panose="02020603050405020304" pitchFamily="18" charset="0"/>
            </a:endParaRPr>
          </a:p>
          <a:p>
            <a:pPr algn="just" eaLnBrk="1" hangingPunct="1">
              <a:spcBef>
                <a:spcPct val="20000"/>
              </a:spcBef>
            </a:pP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gcc</a:t>
            </a:r>
            <a:r>
              <a:rPr kumimoji="1" lang="en-US" altLang="zh-CN" sz="2400" b="1" dirty="0">
                <a:latin typeface="Times New Roman" panose="02020603050405020304" pitchFamily="18" charset="0"/>
              </a:rPr>
              <a:t> –c </a:t>
            </a:r>
            <a:r>
              <a:rPr kumimoji="1" lang="en-US" altLang="zh-CN" sz="2400" b="1" dirty="0" err="1">
                <a:latin typeface="Times New Roman" panose="02020603050405020304" pitchFamily="18" charset="0"/>
              </a:rPr>
              <a:t>prog.c</a:t>
            </a:r>
            <a:endParaRPr kumimoji="1" lang="en-US" altLang="zh-CN" sz="2400" b="1" dirty="0">
              <a:latin typeface="Times New Roman" panose="02020603050405020304" pitchFamily="18" charset="0"/>
            </a:endParaRPr>
          </a:p>
          <a:p>
            <a:pPr algn="just" eaLnBrk="1" hangingPunct="1">
              <a:spcBef>
                <a:spcPct val="20000"/>
              </a:spcBef>
            </a:pP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code.o</a:t>
            </a:r>
            <a:r>
              <a:rPr kumimoji="1" lang="zh-CN" altLang="en-US" sz="2400" b="1" dirty="0">
                <a:latin typeface="Times New Roman" panose="02020603050405020304" pitchFamily="18" charset="0"/>
              </a:rPr>
              <a:t>：</a:t>
            </a:r>
            <a:r>
              <a:rPr kumimoji="1" lang="en-US" altLang="zh-CN" sz="2400" b="1" dirty="0" err="1">
                <a:latin typeface="Times New Roman" panose="02020603050405020304" pitchFamily="18" charset="0"/>
              </a:rPr>
              <a:t>code.c</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code.h</a:t>
            </a:r>
            <a:endParaRPr kumimoji="1" lang="en-US" altLang="zh-CN" sz="2400" b="1" dirty="0">
              <a:latin typeface="Times New Roman" panose="02020603050405020304" pitchFamily="18" charset="0"/>
            </a:endParaRPr>
          </a:p>
          <a:p>
            <a:pPr algn="just" eaLnBrk="1" hangingPunct="1">
              <a:spcBef>
                <a:spcPct val="20000"/>
              </a:spcBef>
            </a:pP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gcc</a:t>
            </a:r>
            <a:r>
              <a:rPr kumimoji="1" lang="en-US" altLang="zh-CN" sz="2400" b="1" dirty="0">
                <a:latin typeface="Times New Roman" panose="02020603050405020304" pitchFamily="18" charset="0"/>
              </a:rPr>
              <a:t> –c </a:t>
            </a:r>
            <a:r>
              <a:rPr kumimoji="1" lang="en-US" altLang="zh-CN" sz="2400" b="1" dirty="0" err="1">
                <a:latin typeface="Times New Roman" panose="02020603050405020304" pitchFamily="18" charset="0"/>
              </a:rPr>
              <a:t>code.c</a:t>
            </a:r>
            <a:endParaRPr kumimoji="1" lang="en-US" altLang="zh-CN" sz="2400" b="1" dirty="0">
              <a:latin typeface="Times New Roman" panose="02020603050405020304" pitchFamily="18" charset="0"/>
            </a:endParaRPr>
          </a:p>
          <a:p>
            <a:pPr algn="just" eaLnBrk="1" hangingPunct="1">
              <a:spcBef>
                <a:spcPct val="20000"/>
              </a:spcBef>
            </a:pPr>
            <a:r>
              <a:rPr kumimoji="1" lang="en-US" altLang="zh-CN" sz="2400" b="1" dirty="0">
                <a:latin typeface="Times New Roman" panose="02020603050405020304" pitchFamily="18" charset="0"/>
              </a:rPr>
              <a:t> clean</a:t>
            </a:r>
            <a:r>
              <a:rPr kumimoji="1" lang="zh-CN" altLang="en-US" sz="2400" b="1" dirty="0">
                <a:latin typeface="Times New Roman" panose="02020603050405020304" pitchFamily="18" charset="0"/>
              </a:rPr>
              <a:t>：</a:t>
            </a:r>
          </a:p>
          <a:p>
            <a:pPr eaLnBrk="1" hangingPunct="1">
              <a:spcBef>
                <a:spcPct val="20000"/>
              </a:spcBef>
            </a:pPr>
            <a:r>
              <a:rPr kumimoji="1" lang="zh-CN" altLang="en-US" sz="2400" b="1" dirty="0">
                <a:latin typeface="Times New Roman" panose="02020603050405020304" pitchFamily="18" charset="0"/>
              </a:rPr>
              <a:t>	</a:t>
            </a:r>
            <a:r>
              <a:rPr kumimoji="1" lang="en-US" altLang="zh-CN" sz="2400" b="1" dirty="0" err="1">
                <a:latin typeface="Times New Roman" panose="02020603050405020304" pitchFamily="18" charset="0"/>
              </a:rPr>
              <a:t>rm</a:t>
            </a:r>
            <a:r>
              <a:rPr kumimoji="1" lang="en-US" altLang="zh-CN" sz="2400" b="1" dirty="0">
                <a:latin typeface="Times New Roman" panose="02020603050405020304" pitchFamily="18" charset="0"/>
              </a:rPr>
              <a:t> –f *.o </a:t>
            </a:r>
          </a:p>
        </p:txBody>
      </p:sp>
      <p:sp>
        <p:nvSpPr>
          <p:cNvPr id="54275" name="Line 5"/>
          <p:cNvSpPr>
            <a:spLocks noChangeShapeType="1"/>
          </p:cNvSpPr>
          <p:nvPr/>
        </p:nvSpPr>
        <p:spPr bwMode="auto">
          <a:xfrm>
            <a:off x="3733800" y="2133600"/>
            <a:ext cx="4572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6" name="Line 6"/>
          <p:cNvSpPr>
            <a:spLocks noChangeShapeType="1"/>
          </p:cNvSpPr>
          <p:nvPr/>
        </p:nvSpPr>
        <p:spPr bwMode="auto">
          <a:xfrm>
            <a:off x="4343400" y="2133600"/>
            <a:ext cx="14478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39" name="AutoShape 7"/>
          <p:cNvSpPr>
            <a:spLocks noChangeArrowheads="1"/>
          </p:cNvSpPr>
          <p:nvPr/>
        </p:nvSpPr>
        <p:spPr bwMode="auto">
          <a:xfrm>
            <a:off x="1676400" y="2057400"/>
            <a:ext cx="1524000" cy="1066800"/>
          </a:xfrm>
          <a:prstGeom prst="wedgeRoundRectCallout">
            <a:avLst>
              <a:gd name="adj1" fmla="val 87190"/>
              <a:gd name="adj2" fmla="val -41222"/>
              <a:gd name="adj3" fmla="val 16667"/>
            </a:avLst>
          </a:prstGeom>
          <a:solidFill>
            <a:srgbClr val="CCFFCC">
              <a:alpha val="20000"/>
            </a:srgbClr>
          </a:solidFill>
          <a:ln w="9525" algn="ctr">
            <a:solidFill>
              <a:schemeClr val="tx1"/>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目标文件</a:t>
            </a:r>
          </a:p>
          <a:p>
            <a:pPr eaLnBrk="1" hangingPunct="1"/>
            <a:r>
              <a:rPr lang="zh-CN" altLang="en-US" sz="2000" b="1"/>
              <a:t>位于冒号左边</a:t>
            </a:r>
          </a:p>
        </p:txBody>
      </p:sp>
      <p:sp>
        <p:nvSpPr>
          <p:cNvPr id="120840" name="AutoShape 8"/>
          <p:cNvSpPr>
            <a:spLocks noChangeArrowheads="1"/>
          </p:cNvSpPr>
          <p:nvPr/>
        </p:nvSpPr>
        <p:spPr bwMode="auto">
          <a:xfrm>
            <a:off x="6934200" y="685800"/>
            <a:ext cx="3352800" cy="1295400"/>
          </a:xfrm>
          <a:prstGeom prst="wedgeRoundRectCallout">
            <a:avLst>
              <a:gd name="adj1" fmla="val -69981"/>
              <a:gd name="adj2" fmla="val 55023"/>
              <a:gd name="adj3" fmla="val 16667"/>
            </a:avLst>
          </a:prstGeom>
          <a:solidFill>
            <a:srgbClr val="CCFFCC">
              <a:alpha val="20000"/>
            </a:srgbClr>
          </a:solidFill>
          <a:ln w="9525" algn="ctr">
            <a:solidFill>
              <a:schemeClr val="tx1"/>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相依文件位于冒号右边，通常是编译目标文件所需要的其他文件</a:t>
            </a:r>
          </a:p>
        </p:txBody>
      </p:sp>
      <p:sp>
        <p:nvSpPr>
          <p:cNvPr id="54279" name="Line 9"/>
          <p:cNvSpPr>
            <a:spLocks noChangeShapeType="1"/>
          </p:cNvSpPr>
          <p:nvPr/>
        </p:nvSpPr>
        <p:spPr bwMode="auto">
          <a:xfrm flipV="1">
            <a:off x="4761412" y="2651760"/>
            <a:ext cx="25908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2" name="AutoShape 10"/>
          <p:cNvSpPr>
            <a:spLocks noChangeArrowheads="1"/>
          </p:cNvSpPr>
          <p:nvPr/>
        </p:nvSpPr>
        <p:spPr bwMode="auto">
          <a:xfrm>
            <a:off x="7696200" y="2667000"/>
            <a:ext cx="2971800" cy="2133600"/>
          </a:xfrm>
          <a:prstGeom prst="wedgeRoundRectCallout">
            <a:avLst>
              <a:gd name="adj1" fmla="val -64690"/>
              <a:gd name="adj2" fmla="val -48588"/>
              <a:gd name="adj3" fmla="val 16667"/>
            </a:avLst>
          </a:prstGeom>
          <a:solidFill>
            <a:srgbClr val="CCFFCC">
              <a:alpha val="20000"/>
            </a:srgbClr>
          </a:solidFill>
          <a:ln w="9525">
            <a:solidFill>
              <a:schemeClr val="tx1"/>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eriod"/>
            </a:pPr>
            <a:r>
              <a:rPr lang="zh-CN" altLang="en-US" sz="2000" b="1"/>
              <a:t>根据相依文件，生成目标文件，所需执行的命令；</a:t>
            </a:r>
          </a:p>
          <a:p>
            <a:pPr eaLnBrk="1" hangingPunct="1">
              <a:buFontTx/>
              <a:buAutoNum type="arabicPeriod"/>
            </a:pPr>
            <a:r>
              <a:rPr lang="zh-CN" altLang="en-US" sz="2000" b="1"/>
              <a:t>每个命令占一行，且命令行的起始字符必须为</a:t>
            </a:r>
            <a:r>
              <a:rPr lang="en-US" altLang="zh-CN" sz="2000" b="1"/>
              <a:t>TAB</a:t>
            </a:r>
            <a:r>
              <a:rPr lang="zh-CN" altLang="en-US" sz="2000" b="1"/>
              <a:t>字符</a:t>
            </a:r>
            <a:r>
              <a:rPr kumimoji="1" lang="zh-CN" altLang="en-US" sz="2000" b="1">
                <a:solidFill>
                  <a:srgbClr val="000000"/>
                </a:solidFill>
              </a:rPr>
              <a:t>。</a:t>
            </a:r>
            <a:endParaRPr lang="zh-CN" altLang="en-US" sz="2000" b="1"/>
          </a:p>
        </p:txBody>
      </p:sp>
      <p:sp>
        <p:nvSpPr>
          <p:cNvPr id="54281" name="Line 11"/>
          <p:cNvSpPr>
            <a:spLocks noChangeShapeType="1"/>
          </p:cNvSpPr>
          <p:nvPr/>
        </p:nvSpPr>
        <p:spPr bwMode="auto">
          <a:xfrm>
            <a:off x="3886200" y="4876800"/>
            <a:ext cx="4572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4" name="AutoShape 12"/>
          <p:cNvSpPr>
            <a:spLocks noChangeArrowheads="1"/>
          </p:cNvSpPr>
          <p:nvPr/>
        </p:nvSpPr>
        <p:spPr bwMode="auto">
          <a:xfrm>
            <a:off x="1828800" y="5486400"/>
            <a:ext cx="5867400" cy="1066800"/>
          </a:xfrm>
          <a:prstGeom prst="wedgeRoundRectCallout">
            <a:avLst>
              <a:gd name="adj1" fmla="val -11176"/>
              <a:gd name="adj2" fmla="val -105208"/>
              <a:gd name="adj3" fmla="val 16667"/>
            </a:avLst>
          </a:prstGeom>
          <a:solidFill>
            <a:srgbClr val="CCFFCC">
              <a:alpha val="20000"/>
            </a:srgbClr>
          </a:solidFill>
          <a:ln w="9525" algn="ctr">
            <a:solidFill>
              <a:schemeClr val="tx1"/>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目标文件可以是文件名，或者要执行的动作</a:t>
            </a:r>
            <a:r>
              <a:rPr lang="en-US" altLang="zh-CN" sz="2000" b="1"/>
              <a:t>:</a:t>
            </a:r>
          </a:p>
          <a:p>
            <a:pPr eaLnBrk="1" hangingPunct="1"/>
            <a:r>
              <a:rPr lang="en-US" altLang="zh-CN" sz="2000" b="1"/>
              <a:t>clean</a:t>
            </a:r>
            <a:r>
              <a:rPr lang="zh-CN" altLang="en-US" sz="2000" b="1"/>
              <a:t>是常用的一种专用目标，用于删除所有的目标模块。</a:t>
            </a:r>
          </a:p>
        </p:txBody>
      </p:sp>
      <p:sp>
        <p:nvSpPr>
          <p:cNvPr id="120845" name="AutoShape 13"/>
          <p:cNvSpPr>
            <a:spLocks noChangeArrowheads="1"/>
          </p:cNvSpPr>
          <p:nvPr/>
        </p:nvSpPr>
        <p:spPr bwMode="auto">
          <a:xfrm>
            <a:off x="1752600" y="533400"/>
            <a:ext cx="4724400" cy="990600"/>
          </a:xfrm>
          <a:prstGeom prst="wedgeRoundRectCallout">
            <a:avLst>
              <a:gd name="adj1" fmla="val 31653"/>
              <a:gd name="adj2" fmla="val 166667"/>
              <a:gd name="adj3" fmla="val 16667"/>
            </a:avLst>
          </a:prstGeom>
          <a:solidFill>
            <a:schemeClr val="accent1">
              <a:alpha val="41960"/>
            </a:schemeClr>
          </a:solidFill>
          <a:ln w="9525" algn="ctr">
            <a:solidFill>
              <a:schemeClr val="tx1"/>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只要文件</a:t>
            </a:r>
            <a:r>
              <a:rPr lang="en-US" altLang="zh-CN" sz="2000" b="1"/>
              <a:t>test</a:t>
            </a:r>
            <a:r>
              <a:rPr lang="zh-CN" altLang="en-US" sz="2000" b="1"/>
              <a:t>的时间戳比文件</a:t>
            </a:r>
            <a:r>
              <a:rPr lang="en-US" altLang="zh-CN" sz="2000" b="1"/>
              <a:t>prog.o</a:t>
            </a:r>
            <a:r>
              <a:rPr lang="zh-CN" altLang="en-US" sz="2000" b="1"/>
              <a:t>或</a:t>
            </a:r>
            <a:r>
              <a:rPr lang="en-US" altLang="zh-CN" sz="2000" b="1"/>
              <a:t>code.o</a:t>
            </a:r>
            <a:r>
              <a:rPr lang="zh-CN" altLang="en-US" sz="2000" b="1"/>
              <a:t>中的任何一个旧，下一行的编译命令将会被执行。 </a:t>
            </a:r>
          </a:p>
        </p:txBody>
      </p:sp>
    </p:spTree>
    <p:extLst>
      <p:ext uri="{BB962C8B-B14F-4D97-AF65-F5344CB8AC3E}">
        <p14:creationId xmlns:p14="http://schemas.microsoft.com/office/powerpoint/2010/main" val="86830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839"/>
                                        </p:tgtEl>
                                        <p:attrNameLst>
                                          <p:attrName>style.visibility</p:attrName>
                                        </p:attrNameLst>
                                      </p:cBhvr>
                                      <p:to>
                                        <p:strVal val="visible"/>
                                      </p:to>
                                    </p:set>
                                    <p:animEffect transition="in" filter="box(in)">
                                      <p:cBhvr>
                                        <p:cTn id="7" dur="500"/>
                                        <p:tgtEl>
                                          <p:spTgt spid="120839"/>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20844"/>
                                        </p:tgtEl>
                                        <p:attrNameLst>
                                          <p:attrName>style.visibility</p:attrName>
                                        </p:attrNameLst>
                                      </p:cBhvr>
                                      <p:to>
                                        <p:strVal val="visible"/>
                                      </p:to>
                                    </p:set>
                                    <p:animEffect transition="in" filter="box(in)">
                                      <p:cBhvr>
                                        <p:cTn id="11" dur="500"/>
                                        <p:tgtEl>
                                          <p:spTgt spid="120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grpId="0" nodeType="clickEffect">
                                  <p:stCondLst>
                                    <p:cond delay="0"/>
                                  </p:stCondLst>
                                  <p:childTnLst>
                                    <p:set>
                                      <p:cBhvr>
                                        <p:cTn id="15" dur="1" fill="hold">
                                          <p:stCondLst>
                                            <p:cond delay="0"/>
                                          </p:stCondLst>
                                        </p:cTn>
                                        <p:tgtEl>
                                          <p:spTgt spid="120840"/>
                                        </p:tgtEl>
                                        <p:attrNameLst>
                                          <p:attrName>style.visibility</p:attrName>
                                        </p:attrNameLst>
                                      </p:cBhvr>
                                      <p:to>
                                        <p:strVal val="visible"/>
                                      </p:to>
                                    </p:set>
                                    <p:animEffect transition="in" filter="diamond(in)">
                                      <p:cBhvr>
                                        <p:cTn id="16" dur="2000"/>
                                        <p:tgtEl>
                                          <p:spTgt spid="1208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20842"/>
                                        </p:tgtEl>
                                        <p:attrNameLst>
                                          <p:attrName>style.visibility</p:attrName>
                                        </p:attrNameLst>
                                      </p:cBhvr>
                                      <p:to>
                                        <p:strVal val="visible"/>
                                      </p:to>
                                    </p:set>
                                    <p:animEffect transition="in" filter="checkerboard(across)">
                                      <p:cBhvr>
                                        <p:cTn id="21" dur="500"/>
                                        <p:tgtEl>
                                          <p:spTgt spid="120842"/>
                                        </p:tgtEl>
                                      </p:cBhvr>
                                    </p:animEffect>
                                  </p:childTnLst>
                                </p:cTn>
                              </p:par>
                            </p:childTnLst>
                          </p:cTn>
                        </p:par>
                        <p:par>
                          <p:cTn id="22" fill="hold" nodeType="afterGroup">
                            <p:stCondLst>
                              <p:cond delay="500"/>
                            </p:stCondLst>
                            <p:childTnLst>
                              <p:par>
                                <p:cTn id="23" presetID="5" presetClass="entr" presetSubtype="10" fill="hold" grpId="0" nodeType="afterEffect">
                                  <p:stCondLst>
                                    <p:cond delay="0"/>
                                  </p:stCondLst>
                                  <p:childTnLst>
                                    <p:set>
                                      <p:cBhvr>
                                        <p:cTn id="24" dur="1" fill="hold">
                                          <p:stCondLst>
                                            <p:cond delay="0"/>
                                          </p:stCondLst>
                                        </p:cTn>
                                        <p:tgtEl>
                                          <p:spTgt spid="120845"/>
                                        </p:tgtEl>
                                        <p:attrNameLst>
                                          <p:attrName>style.visibility</p:attrName>
                                        </p:attrNameLst>
                                      </p:cBhvr>
                                      <p:to>
                                        <p:strVal val="visible"/>
                                      </p:to>
                                    </p:set>
                                    <p:animEffect transition="in" filter="checkerboard(across)">
                                      <p:cBhvr>
                                        <p:cTn id="25" dur="500"/>
                                        <p:tgtEl>
                                          <p:spTgt spid="12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animBg="1"/>
      <p:bldP spid="120840" grpId="0" animBg="1"/>
      <p:bldP spid="120842" grpId="0" animBg="1"/>
      <p:bldP spid="120844" grpId="0" animBg="1"/>
      <p:bldP spid="1208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dirty="0" smtClean="0"/>
              <a:t>开发过程</a:t>
            </a:r>
            <a:r>
              <a:rPr lang="en-US" altLang="zh-CN" dirty="0" smtClean="0"/>
              <a:t>——</a:t>
            </a:r>
            <a:r>
              <a:rPr lang="zh-CN" altLang="en-US" dirty="0" smtClean="0"/>
              <a:t>链接</a:t>
            </a:r>
          </a:p>
        </p:txBody>
      </p:sp>
      <p:sp>
        <p:nvSpPr>
          <p:cNvPr id="22531" name="内容占位符 2"/>
          <p:cNvSpPr>
            <a:spLocks noGrp="1"/>
          </p:cNvSpPr>
          <p:nvPr>
            <p:ph idx="1"/>
          </p:nvPr>
        </p:nvSpPr>
        <p:spPr/>
        <p:txBody>
          <a:bodyPr/>
          <a:lstStyle/>
          <a:p>
            <a:pPr marL="419100" indent="-382588">
              <a:lnSpc>
                <a:spcPct val="150000"/>
              </a:lnSpc>
              <a:buFont typeface="Wingdings 2" panose="05020102010507070707" pitchFamily="18" charset="2"/>
              <a:buChar char=""/>
            </a:pPr>
            <a:r>
              <a:rPr lang="zh-CN" altLang="en-US" dirty="0" smtClean="0">
                <a:latin typeface="Times New Roman" panose="02020603050405020304" pitchFamily="18" charset="0"/>
                <a:ea typeface="楷体_GB2312" pitchFamily="49" charset="-122"/>
              </a:rPr>
              <a:t>函数库分为静态库和动态库。</a:t>
            </a:r>
          </a:p>
          <a:p>
            <a:pPr marL="722313" lvl="1" indent="-273050">
              <a:lnSpc>
                <a:spcPct val="150000"/>
              </a:lnSpc>
              <a:buFont typeface="Wingdings 2" panose="05020102010507070707" pitchFamily="18" charset="2"/>
              <a:buChar char=""/>
            </a:pPr>
            <a:r>
              <a:rPr lang="zh-CN" altLang="en-US" b="1" dirty="0" smtClean="0">
                <a:latin typeface="Times New Roman" panose="02020603050405020304" pitchFamily="18" charset="0"/>
                <a:ea typeface="楷体_GB2312" pitchFamily="49" charset="-122"/>
              </a:rPr>
              <a:t>静态库：</a:t>
            </a:r>
            <a:r>
              <a:rPr lang="zh-CN" altLang="en-US" dirty="0" smtClean="0">
                <a:latin typeface="Times New Roman" panose="02020603050405020304" pitchFamily="18" charset="0"/>
                <a:ea typeface="楷体_GB2312" pitchFamily="49" charset="-122"/>
              </a:rPr>
              <a:t>链接时，静态库的文件代码会被拷贝到可执行文件中。</a:t>
            </a:r>
          </a:p>
          <a:p>
            <a:pPr marL="722313" lvl="1" indent="-273050">
              <a:lnSpc>
                <a:spcPct val="150000"/>
              </a:lnSpc>
              <a:buFont typeface="Wingdings 2" panose="05020102010507070707" pitchFamily="18" charset="2"/>
              <a:buChar char=""/>
            </a:pPr>
            <a:r>
              <a:rPr lang="zh-CN" altLang="en-US" b="1" dirty="0" smtClean="0">
                <a:latin typeface="Times New Roman" panose="02020603050405020304" pitchFamily="18" charset="0"/>
                <a:ea typeface="楷体_GB2312" pitchFamily="49" charset="-122"/>
              </a:rPr>
              <a:t>动态库：</a:t>
            </a:r>
            <a:r>
              <a:rPr lang="zh-CN" altLang="en-US" dirty="0" smtClean="0">
                <a:latin typeface="Times New Roman" panose="02020603050405020304" pitchFamily="18" charset="0"/>
                <a:ea typeface="楷体_GB2312" pitchFamily="49" charset="-122"/>
              </a:rPr>
              <a:t>链接时，动态库的代码不会被加入可执行文件中，而是在程序被执行的时候加载。</a:t>
            </a:r>
          </a:p>
          <a:p>
            <a:pPr marL="419100" indent="-382588">
              <a:buFont typeface="Wingdings 2" panose="05020102010507070707" pitchFamily="18" charset="2"/>
              <a:buChar char=""/>
            </a:pPr>
            <a:endParaRPr lang="zh-CN" altLang="en-US" dirty="0" smtClean="0"/>
          </a:p>
        </p:txBody>
      </p:sp>
    </p:spTree>
    <p:extLst>
      <p:ext uri="{BB962C8B-B14F-4D97-AF65-F5344CB8AC3E}">
        <p14:creationId xmlns:p14="http://schemas.microsoft.com/office/powerpoint/2010/main" val="41981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1053737" y="2001838"/>
            <a:ext cx="10101944" cy="404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25000"/>
              </a:spcBef>
              <a:spcAft>
                <a:spcPct val="25000"/>
              </a:spcAft>
              <a:buClr>
                <a:srgbClr val="F70F09"/>
              </a:buClr>
              <a:buFont typeface="Wingdings" panose="05000000000000000000" pitchFamily="2" charset="2"/>
              <a:buAutoNum type="arabicPeriod"/>
            </a:pPr>
            <a:r>
              <a:rPr kumimoji="1" lang="zh-CN" altLang="en-US" sz="2400" dirty="0">
                <a:latin typeface="黑体" panose="02010609060101010101" pitchFamily="49" charset="-122"/>
                <a:ea typeface="黑体" panose="02010609060101010101" pitchFamily="49" charset="-122"/>
              </a:rPr>
              <a:t>在检查文件</a:t>
            </a:r>
            <a:r>
              <a:rPr kumimoji="1" lang="en-US" altLang="zh-CN" sz="2400" dirty="0" err="1">
                <a:latin typeface="黑体" panose="02010609060101010101" pitchFamily="49" charset="-122"/>
                <a:ea typeface="黑体" panose="02010609060101010101" pitchFamily="49" charset="-122"/>
              </a:rPr>
              <a:t>prog.o</a:t>
            </a:r>
            <a:r>
              <a:rPr kumimoji="1" lang="zh-CN" altLang="en-US" sz="2400" dirty="0">
                <a:latin typeface="黑体" panose="02010609060101010101" pitchFamily="49" charset="-122"/>
                <a:ea typeface="黑体" panose="02010609060101010101" pitchFamily="49" charset="-122"/>
              </a:rPr>
              <a:t>和</a:t>
            </a:r>
            <a:r>
              <a:rPr kumimoji="1" lang="en-US" altLang="zh-CN" sz="2400" dirty="0" err="1">
                <a:latin typeface="黑体" panose="02010609060101010101" pitchFamily="49" charset="-122"/>
                <a:ea typeface="黑体" panose="02010609060101010101" pitchFamily="49" charset="-122"/>
              </a:rPr>
              <a:t>code.o</a:t>
            </a:r>
            <a:r>
              <a:rPr kumimoji="1" lang="zh-CN" altLang="en-US" sz="2400" dirty="0">
                <a:latin typeface="黑体" panose="02010609060101010101" pitchFamily="49" charset="-122"/>
                <a:ea typeface="黑体" panose="02010609060101010101" pitchFamily="49" charset="-122"/>
              </a:rPr>
              <a:t>的时间戳之前，</a:t>
            </a:r>
            <a:r>
              <a:rPr kumimoji="1" lang="en-US" altLang="zh-CN" sz="2400" dirty="0">
                <a:latin typeface="黑体" panose="02010609060101010101" pitchFamily="49" charset="-122"/>
                <a:ea typeface="黑体" panose="02010609060101010101" pitchFamily="49" charset="-122"/>
              </a:rPr>
              <a:t>make</a:t>
            </a:r>
            <a:r>
              <a:rPr kumimoji="1" lang="zh-CN" altLang="en-US" sz="2400" dirty="0">
                <a:latin typeface="黑体" panose="02010609060101010101" pitchFamily="49" charset="-122"/>
                <a:ea typeface="黑体" panose="02010609060101010101" pitchFamily="49" charset="-122"/>
              </a:rPr>
              <a:t>会在下面的行中寻找以</a:t>
            </a:r>
            <a:r>
              <a:rPr kumimoji="1" lang="en-US" altLang="zh-CN" sz="2400" dirty="0" err="1">
                <a:latin typeface="黑体" panose="02010609060101010101" pitchFamily="49" charset="-122"/>
                <a:ea typeface="黑体" panose="02010609060101010101" pitchFamily="49" charset="-122"/>
              </a:rPr>
              <a:t>prog.o</a:t>
            </a:r>
            <a:r>
              <a:rPr kumimoji="1" lang="zh-CN" altLang="en-US" sz="2400" dirty="0">
                <a:latin typeface="黑体" panose="02010609060101010101" pitchFamily="49" charset="-122"/>
                <a:ea typeface="黑体" panose="02010609060101010101" pitchFamily="49" charset="-122"/>
              </a:rPr>
              <a:t>和</a:t>
            </a:r>
            <a:r>
              <a:rPr kumimoji="1" lang="en-US" altLang="zh-CN" sz="2400" dirty="0" err="1">
                <a:latin typeface="黑体" panose="02010609060101010101" pitchFamily="49" charset="-122"/>
                <a:ea typeface="黑体" panose="02010609060101010101" pitchFamily="49" charset="-122"/>
              </a:rPr>
              <a:t>code.o</a:t>
            </a:r>
            <a:r>
              <a:rPr kumimoji="1" lang="zh-CN" altLang="en-US" sz="2400" dirty="0">
                <a:latin typeface="黑体" panose="02010609060101010101" pitchFamily="49" charset="-122"/>
                <a:ea typeface="黑体" panose="02010609060101010101" pitchFamily="49" charset="-122"/>
              </a:rPr>
              <a:t>为目标的规则；</a:t>
            </a:r>
          </a:p>
          <a:p>
            <a:pPr eaLnBrk="1" hangingPunct="1">
              <a:lnSpc>
                <a:spcPct val="115000"/>
              </a:lnSpc>
              <a:spcBef>
                <a:spcPct val="25000"/>
              </a:spcBef>
              <a:spcAft>
                <a:spcPct val="25000"/>
              </a:spcAft>
              <a:buClr>
                <a:srgbClr val="F70F09"/>
              </a:buClr>
              <a:buFont typeface="Wingdings" panose="05000000000000000000" pitchFamily="2" charset="2"/>
              <a:buAutoNum type="arabicPeriod"/>
            </a:pPr>
            <a:r>
              <a:rPr kumimoji="1" lang="zh-CN" altLang="en-US" sz="2400" dirty="0">
                <a:latin typeface="黑体" panose="02010609060101010101" pitchFamily="49" charset="-122"/>
                <a:ea typeface="黑体" panose="02010609060101010101" pitchFamily="49" charset="-122"/>
              </a:rPr>
              <a:t>在第三行中找到了关于</a:t>
            </a:r>
            <a:r>
              <a:rPr kumimoji="1" lang="en-US" altLang="zh-CN" sz="2400" dirty="0" err="1">
                <a:latin typeface="黑体" panose="02010609060101010101" pitchFamily="49" charset="-122"/>
                <a:ea typeface="黑体" panose="02010609060101010101" pitchFamily="49" charset="-122"/>
              </a:rPr>
              <a:t>prog.o</a:t>
            </a:r>
            <a:r>
              <a:rPr kumimoji="1" lang="zh-CN" altLang="en-US" sz="2400" dirty="0">
                <a:latin typeface="黑体" panose="02010609060101010101" pitchFamily="49" charset="-122"/>
                <a:ea typeface="黑体" panose="02010609060101010101" pitchFamily="49" charset="-122"/>
              </a:rPr>
              <a:t>的规则，该文件的依赖文件是</a:t>
            </a:r>
            <a:r>
              <a:rPr kumimoji="1" lang="en-US" altLang="zh-CN" sz="2400" dirty="0" err="1">
                <a:latin typeface="黑体" panose="02010609060101010101" pitchFamily="49" charset="-122"/>
                <a:ea typeface="黑体" panose="02010609060101010101" pitchFamily="49" charset="-122"/>
              </a:rPr>
              <a:t>prog.c</a:t>
            </a:r>
            <a:r>
              <a:rPr kumimoji="1" lang="zh-CN" altLang="en-US" sz="2400" dirty="0">
                <a:latin typeface="黑体" panose="02010609060101010101" pitchFamily="49" charset="-122"/>
                <a:ea typeface="黑体" panose="02010609060101010101" pitchFamily="49" charset="-122"/>
              </a:rPr>
              <a:t>、</a:t>
            </a:r>
            <a:r>
              <a:rPr kumimoji="1" lang="en-US" altLang="zh-CN" sz="2400" dirty="0" err="1">
                <a:latin typeface="黑体" panose="02010609060101010101" pitchFamily="49" charset="-122"/>
                <a:ea typeface="黑体" panose="02010609060101010101" pitchFamily="49" charset="-122"/>
              </a:rPr>
              <a:t>prog.h</a:t>
            </a:r>
            <a:r>
              <a:rPr kumimoji="1" lang="zh-CN" altLang="en-US" sz="2400" dirty="0">
                <a:latin typeface="黑体" panose="02010609060101010101" pitchFamily="49" charset="-122"/>
                <a:ea typeface="黑体" panose="02010609060101010101" pitchFamily="49" charset="-122"/>
              </a:rPr>
              <a:t>和</a:t>
            </a:r>
            <a:r>
              <a:rPr kumimoji="1" lang="en-US" altLang="zh-CN" sz="2400" dirty="0" err="1">
                <a:latin typeface="黑体" panose="02010609060101010101" pitchFamily="49" charset="-122"/>
                <a:ea typeface="黑体" panose="02010609060101010101" pitchFamily="49" charset="-122"/>
              </a:rPr>
              <a:t>code.h</a:t>
            </a:r>
            <a:r>
              <a:rPr kumimoji="1" lang="zh-CN" altLang="en-US" sz="2400" dirty="0">
                <a:latin typeface="黑体" panose="02010609060101010101" pitchFamily="49" charset="-122"/>
                <a:ea typeface="黑体" panose="02010609060101010101" pitchFamily="49" charset="-122"/>
              </a:rPr>
              <a:t>；</a:t>
            </a:r>
          </a:p>
          <a:p>
            <a:pPr eaLnBrk="1" hangingPunct="1">
              <a:lnSpc>
                <a:spcPct val="115000"/>
              </a:lnSpc>
              <a:spcBef>
                <a:spcPct val="25000"/>
              </a:spcBef>
              <a:spcAft>
                <a:spcPct val="25000"/>
              </a:spcAft>
              <a:buClr>
                <a:srgbClr val="F70F09"/>
              </a:buClr>
              <a:buFont typeface="Wingdings" panose="05000000000000000000" pitchFamily="2" charset="2"/>
              <a:buAutoNum type="arabicPeriod"/>
            </a:pPr>
            <a:r>
              <a:rPr kumimoji="1" lang="zh-CN" altLang="en-US" sz="2400" dirty="0">
                <a:latin typeface="黑体" panose="02010609060101010101" pitchFamily="49" charset="-122"/>
                <a:ea typeface="黑体" panose="02010609060101010101" pitchFamily="49" charset="-122"/>
              </a:rPr>
              <a:t>同样，</a:t>
            </a:r>
            <a:r>
              <a:rPr kumimoji="1" lang="en-US" altLang="zh-CN" sz="2400" dirty="0">
                <a:latin typeface="黑体" panose="02010609060101010101" pitchFamily="49" charset="-122"/>
                <a:ea typeface="黑体" panose="02010609060101010101" pitchFamily="49" charset="-122"/>
              </a:rPr>
              <a:t>make</a:t>
            </a:r>
            <a:r>
              <a:rPr kumimoji="1" lang="zh-CN" altLang="en-US" sz="2400" dirty="0">
                <a:latin typeface="黑体" panose="02010609060101010101" pitchFamily="49" charset="-122"/>
                <a:ea typeface="黑体" panose="02010609060101010101" pitchFamily="49" charset="-122"/>
              </a:rPr>
              <a:t>会在后面的规则行中继续查找这些依赖文件的规则，</a:t>
            </a:r>
          </a:p>
          <a:p>
            <a:pPr eaLnBrk="1" hangingPunct="1">
              <a:lnSpc>
                <a:spcPct val="115000"/>
              </a:lnSpc>
              <a:spcBef>
                <a:spcPct val="25000"/>
              </a:spcBef>
              <a:spcAft>
                <a:spcPct val="25000"/>
              </a:spcAft>
              <a:buClr>
                <a:srgbClr val="F70F09"/>
              </a:buClr>
              <a:buFont typeface="Wingdings" panose="05000000000000000000" pitchFamily="2" charset="2"/>
              <a:buAutoNum type="arabicPeriod"/>
            </a:pPr>
            <a:r>
              <a:rPr kumimoji="1" lang="zh-CN" altLang="en-US" sz="2400" dirty="0">
                <a:latin typeface="黑体" panose="02010609060101010101" pitchFamily="49" charset="-122"/>
                <a:ea typeface="黑体" panose="02010609060101010101" pitchFamily="49" charset="-122"/>
              </a:rPr>
              <a:t>如果找不到，则开始检查这些依赖文件的时间戳，如果这些文件中任何一个的时间戳比</a:t>
            </a:r>
            <a:r>
              <a:rPr kumimoji="1" lang="en-US" altLang="zh-CN" sz="2400" dirty="0" err="1">
                <a:latin typeface="黑体" panose="02010609060101010101" pitchFamily="49" charset="-122"/>
                <a:ea typeface="黑体" panose="02010609060101010101" pitchFamily="49" charset="-122"/>
              </a:rPr>
              <a:t>prog.o</a:t>
            </a:r>
            <a:r>
              <a:rPr kumimoji="1" lang="zh-CN" altLang="en-US" sz="2400" dirty="0">
                <a:latin typeface="黑体" panose="02010609060101010101" pitchFamily="49" charset="-122"/>
                <a:ea typeface="黑体" panose="02010609060101010101" pitchFamily="49" charset="-122"/>
              </a:rPr>
              <a:t>的新，</a:t>
            </a:r>
            <a:r>
              <a:rPr kumimoji="1" lang="en-US" altLang="zh-CN" sz="2400" dirty="0">
                <a:latin typeface="黑体" panose="02010609060101010101" pitchFamily="49" charset="-122"/>
                <a:ea typeface="黑体" panose="02010609060101010101" pitchFamily="49" charset="-122"/>
              </a:rPr>
              <a:t>make</a:t>
            </a:r>
            <a:r>
              <a:rPr kumimoji="1" lang="zh-CN" altLang="en-US" sz="2400" dirty="0">
                <a:latin typeface="黑体" panose="02010609060101010101" pitchFamily="49" charset="-122"/>
                <a:ea typeface="黑体" panose="02010609060101010101" pitchFamily="49" charset="-122"/>
              </a:rPr>
              <a:t>将执行</a:t>
            </a:r>
            <a:r>
              <a:rPr kumimoji="1" lang="zh-CN" altLang="en-US" sz="2400" dirty="0">
                <a:latin typeface="宋体" panose="02010600030101010101" pitchFamily="2" charset="-122"/>
                <a:ea typeface="黑体" panose="02010609060101010101" pitchFamily="49" charset="-122"/>
              </a:rPr>
              <a:t>“</a:t>
            </a:r>
            <a:r>
              <a:rPr kumimoji="1" lang="en-US" altLang="zh-CN" sz="2400" dirty="0" err="1">
                <a:latin typeface="黑体" panose="02010609060101010101" pitchFamily="49" charset="-122"/>
                <a:ea typeface="黑体" panose="02010609060101010101" pitchFamily="49" charset="-122"/>
              </a:rPr>
              <a:t>gcc</a:t>
            </a:r>
            <a:r>
              <a:rPr kumimoji="1" lang="en-US" altLang="zh-CN" sz="2400" dirty="0">
                <a:latin typeface="黑体" panose="02010609060101010101" pitchFamily="49" charset="-122"/>
                <a:ea typeface="黑体" panose="02010609060101010101" pitchFamily="49" charset="-122"/>
              </a:rPr>
              <a:t> </a:t>
            </a:r>
            <a:r>
              <a:rPr kumimoji="1" lang="en-US" altLang="zh-CN" sz="2400" dirty="0">
                <a:latin typeface="宋体" panose="02010600030101010101" pitchFamily="2" charset="-122"/>
                <a:ea typeface="黑体" panose="02010609060101010101" pitchFamily="49" charset="-122"/>
              </a:rPr>
              <a:t>–</a:t>
            </a:r>
            <a:r>
              <a:rPr kumimoji="1" lang="en-US" altLang="zh-CN" sz="2400" dirty="0">
                <a:latin typeface="黑体" panose="02010609060101010101" pitchFamily="49" charset="-122"/>
                <a:ea typeface="黑体" panose="02010609060101010101" pitchFamily="49" charset="-122"/>
              </a:rPr>
              <a:t>c </a:t>
            </a:r>
            <a:r>
              <a:rPr kumimoji="1" lang="en-US" altLang="zh-CN" sz="2400" dirty="0" err="1">
                <a:latin typeface="黑体" panose="02010609060101010101" pitchFamily="49" charset="-122"/>
                <a:ea typeface="黑体" panose="02010609060101010101" pitchFamily="49" charset="-122"/>
              </a:rPr>
              <a:t>prog.c</a:t>
            </a:r>
            <a:r>
              <a:rPr kumimoji="1" lang="en-US" altLang="zh-CN" sz="2400" dirty="0">
                <a:latin typeface="黑体" panose="02010609060101010101" pitchFamily="49" charset="-122"/>
                <a:ea typeface="黑体" panose="02010609060101010101" pitchFamily="49" charset="-122"/>
              </a:rPr>
              <a:t> </a:t>
            </a:r>
            <a:r>
              <a:rPr kumimoji="1" lang="en-US" altLang="zh-CN" sz="2400" dirty="0">
                <a:latin typeface="宋体" panose="02010600030101010101" pitchFamily="2" charset="-122"/>
                <a:ea typeface="黑体" panose="02010609060101010101" pitchFamily="49" charset="-122"/>
              </a:rPr>
              <a:t>–</a:t>
            </a:r>
            <a:r>
              <a:rPr kumimoji="1" lang="en-US" altLang="zh-CN" sz="2400" dirty="0">
                <a:latin typeface="黑体" panose="02010609060101010101" pitchFamily="49" charset="-122"/>
                <a:ea typeface="黑体" panose="02010609060101010101" pitchFamily="49" charset="-122"/>
              </a:rPr>
              <a:t>o </a:t>
            </a:r>
            <a:r>
              <a:rPr kumimoji="1" lang="en-US" altLang="zh-CN" sz="2400" dirty="0" err="1">
                <a:latin typeface="黑体" panose="02010609060101010101" pitchFamily="49" charset="-122"/>
                <a:ea typeface="黑体" panose="02010609060101010101" pitchFamily="49" charset="-122"/>
              </a:rPr>
              <a:t>prog.o</a:t>
            </a:r>
            <a:r>
              <a:rPr kumimoji="1" lang="en-US" altLang="zh-CN" sz="2400" dirty="0">
                <a:latin typeface="宋体" panose="02010600030101010101" pitchFamily="2"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命令，更新</a:t>
            </a:r>
            <a:r>
              <a:rPr kumimoji="1" lang="en-US" altLang="zh-CN" sz="2400" dirty="0" err="1">
                <a:latin typeface="黑体" panose="02010609060101010101" pitchFamily="49" charset="-122"/>
                <a:ea typeface="黑体" panose="02010609060101010101" pitchFamily="49" charset="-122"/>
              </a:rPr>
              <a:t>prog.o</a:t>
            </a:r>
            <a:r>
              <a:rPr kumimoji="1" lang="zh-CN" altLang="en-US" sz="2400" dirty="0">
                <a:latin typeface="黑体" panose="02010609060101010101" pitchFamily="49" charset="-122"/>
                <a:ea typeface="黑体" panose="02010609060101010101" pitchFamily="49" charset="-122"/>
              </a:rPr>
              <a:t>文件；</a:t>
            </a:r>
          </a:p>
        </p:txBody>
      </p:sp>
      <p:sp>
        <p:nvSpPr>
          <p:cNvPr id="55299" name="Text Box 5"/>
          <p:cNvSpPr txBox="1">
            <a:spLocks noChangeArrowheads="1"/>
          </p:cNvSpPr>
          <p:nvPr/>
        </p:nvSpPr>
        <p:spPr bwMode="auto">
          <a:xfrm>
            <a:off x="893535" y="788626"/>
            <a:ext cx="5287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t>Make</a:t>
            </a:r>
            <a:r>
              <a:rPr lang="zh-CN" altLang="en-US" sz="2400" b="1" dirty="0" smtClean="0"/>
              <a:t>命令执行逻辑</a:t>
            </a:r>
            <a:r>
              <a:rPr lang="zh-CN" altLang="en-US" sz="2400" b="1" dirty="0" smtClean="0">
                <a:solidFill>
                  <a:srgbClr val="000000"/>
                </a:solidFill>
              </a:rPr>
              <a:t>规则</a:t>
            </a:r>
            <a:r>
              <a:rPr lang="zh-CN" altLang="en-US" sz="2400" b="1" dirty="0">
                <a:solidFill>
                  <a:srgbClr val="000000"/>
                </a:solidFill>
              </a:rPr>
              <a:t>的执行顺序：</a:t>
            </a:r>
          </a:p>
        </p:txBody>
      </p:sp>
    </p:spTree>
    <p:extLst>
      <p:ext uri="{BB962C8B-B14F-4D97-AF65-F5344CB8AC3E}">
        <p14:creationId xmlns:p14="http://schemas.microsoft.com/office/powerpoint/2010/main" val="272780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635727" y="2087881"/>
            <a:ext cx="10485118" cy="343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25000"/>
              </a:spcBef>
              <a:spcAft>
                <a:spcPct val="25000"/>
              </a:spcAft>
              <a:buClr>
                <a:srgbClr val="F70F09"/>
              </a:buClr>
              <a:buFont typeface="Wingdings" panose="05000000000000000000" pitchFamily="2" charset="2"/>
              <a:buChar char="u"/>
            </a:pPr>
            <a:r>
              <a:rPr kumimoji="1" lang="zh-CN" altLang="en-US" sz="2400" dirty="0">
                <a:latin typeface="黑体" panose="02010609060101010101" pitchFamily="49" charset="-122"/>
                <a:ea typeface="黑体" panose="02010609060101010101" pitchFamily="49" charset="-122"/>
              </a:rPr>
              <a:t>以同样的方法，接下来对文件</a:t>
            </a:r>
            <a:r>
              <a:rPr kumimoji="1" lang="en-US" altLang="zh-CN" sz="2400" dirty="0" err="1">
                <a:latin typeface="黑体" panose="02010609060101010101" pitchFamily="49" charset="-122"/>
                <a:ea typeface="黑体" panose="02010609060101010101" pitchFamily="49" charset="-122"/>
              </a:rPr>
              <a:t>code.o</a:t>
            </a:r>
            <a:r>
              <a:rPr kumimoji="1" lang="zh-CN" altLang="en-US" sz="2400" dirty="0">
                <a:latin typeface="黑体" panose="02010609060101010101" pitchFamily="49" charset="-122"/>
                <a:ea typeface="黑体" panose="02010609060101010101" pitchFamily="49" charset="-122"/>
              </a:rPr>
              <a:t>做类似的检查，依赖文件是</a:t>
            </a:r>
            <a:r>
              <a:rPr kumimoji="1" lang="en-US" altLang="zh-CN" sz="2400" dirty="0" err="1">
                <a:latin typeface="黑体" panose="02010609060101010101" pitchFamily="49" charset="-122"/>
                <a:ea typeface="黑体" panose="02010609060101010101" pitchFamily="49" charset="-122"/>
              </a:rPr>
              <a:t>code.c</a:t>
            </a:r>
            <a:r>
              <a:rPr kumimoji="1" lang="zh-CN" altLang="en-US" sz="2400" dirty="0">
                <a:latin typeface="黑体" panose="02010609060101010101" pitchFamily="49" charset="-122"/>
                <a:ea typeface="黑体" panose="02010609060101010101" pitchFamily="49" charset="-122"/>
              </a:rPr>
              <a:t>和</a:t>
            </a:r>
            <a:r>
              <a:rPr kumimoji="1" lang="en-US" altLang="zh-CN" sz="2400" dirty="0" err="1">
                <a:latin typeface="黑体" panose="02010609060101010101" pitchFamily="49" charset="-122"/>
                <a:ea typeface="黑体" panose="02010609060101010101" pitchFamily="49" charset="-122"/>
              </a:rPr>
              <a:t>code.h</a:t>
            </a:r>
            <a:r>
              <a:rPr kumimoji="1" lang="zh-CN" altLang="en-US" sz="2400" dirty="0">
                <a:latin typeface="黑体" panose="02010609060101010101" pitchFamily="49" charset="-122"/>
                <a:ea typeface="黑体" panose="02010609060101010101" pitchFamily="49" charset="-122"/>
              </a:rPr>
              <a:t>。当</a:t>
            </a:r>
            <a:r>
              <a:rPr kumimoji="1" lang="en-US" altLang="zh-CN" sz="2400" dirty="0">
                <a:latin typeface="黑体" panose="02010609060101010101" pitchFamily="49" charset="-122"/>
                <a:ea typeface="黑体" panose="02010609060101010101" pitchFamily="49" charset="-122"/>
              </a:rPr>
              <a:t>make</a:t>
            </a:r>
            <a:r>
              <a:rPr kumimoji="1" lang="zh-CN" altLang="en-US" sz="2400" dirty="0">
                <a:latin typeface="黑体" panose="02010609060101010101" pitchFamily="49" charset="-122"/>
                <a:ea typeface="黑体" panose="02010609060101010101" pitchFamily="49" charset="-122"/>
              </a:rPr>
              <a:t>执行完所有这些套嵌的规则后，</a:t>
            </a:r>
            <a:r>
              <a:rPr kumimoji="1" lang="en-US" altLang="zh-CN" sz="2400" dirty="0">
                <a:latin typeface="黑体" panose="02010609060101010101" pitchFamily="49" charset="-122"/>
                <a:ea typeface="黑体" panose="02010609060101010101" pitchFamily="49" charset="-122"/>
              </a:rPr>
              <a:t>make</a:t>
            </a:r>
            <a:r>
              <a:rPr kumimoji="1" lang="zh-CN" altLang="en-US" sz="2400" dirty="0">
                <a:latin typeface="黑体" panose="02010609060101010101" pitchFamily="49" charset="-122"/>
                <a:ea typeface="黑体" panose="02010609060101010101" pitchFamily="49" charset="-122"/>
              </a:rPr>
              <a:t>将处理最顶层的</a:t>
            </a:r>
            <a:r>
              <a:rPr kumimoji="1" lang="en-US" altLang="zh-CN" sz="2400" dirty="0">
                <a:latin typeface="黑体" panose="02010609060101010101" pitchFamily="49" charset="-122"/>
                <a:ea typeface="黑体" panose="02010609060101010101" pitchFamily="49" charset="-122"/>
              </a:rPr>
              <a:t>test</a:t>
            </a:r>
            <a:r>
              <a:rPr kumimoji="1" lang="zh-CN" altLang="en-US" sz="2400" dirty="0">
                <a:latin typeface="黑体" panose="02010609060101010101" pitchFamily="49" charset="-122"/>
                <a:ea typeface="黑体" panose="02010609060101010101" pitchFamily="49" charset="-122"/>
              </a:rPr>
              <a:t>规则。</a:t>
            </a:r>
          </a:p>
          <a:p>
            <a:pPr eaLnBrk="1" hangingPunct="1">
              <a:lnSpc>
                <a:spcPct val="115000"/>
              </a:lnSpc>
              <a:spcBef>
                <a:spcPct val="25000"/>
              </a:spcBef>
              <a:spcAft>
                <a:spcPct val="25000"/>
              </a:spcAft>
              <a:buClr>
                <a:srgbClr val="F70F09"/>
              </a:buClr>
              <a:buFont typeface="Wingdings" panose="05000000000000000000" pitchFamily="2" charset="2"/>
              <a:buChar char="u"/>
            </a:pPr>
            <a:endParaRPr kumimoji="1" lang="zh-CN" altLang="en-US" sz="2400" dirty="0">
              <a:latin typeface="黑体" panose="02010609060101010101" pitchFamily="49" charset="-122"/>
              <a:ea typeface="黑体" panose="02010609060101010101" pitchFamily="49" charset="-122"/>
            </a:endParaRPr>
          </a:p>
          <a:p>
            <a:pPr eaLnBrk="1" hangingPunct="1">
              <a:lnSpc>
                <a:spcPct val="115000"/>
              </a:lnSpc>
              <a:spcBef>
                <a:spcPct val="25000"/>
              </a:spcBef>
              <a:spcAft>
                <a:spcPct val="25000"/>
              </a:spcAft>
              <a:buClr>
                <a:srgbClr val="F70F09"/>
              </a:buClr>
              <a:buFont typeface="Wingdings" panose="05000000000000000000" pitchFamily="2" charset="2"/>
              <a:buChar char="u"/>
            </a:pPr>
            <a:r>
              <a:rPr kumimoji="1" lang="zh-CN" altLang="en-US" sz="2400" dirty="0">
                <a:latin typeface="黑体" panose="02010609060101010101" pitchFamily="49" charset="-122"/>
                <a:ea typeface="黑体" panose="02010609060101010101" pitchFamily="49" charset="-122"/>
              </a:rPr>
              <a:t>如果关于</a:t>
            </a:r>
            <a:r>
              <a:rPr kumimoji="1" lang="en-US" altLang="zh-CN" sz="2400" dirty="0" err="1">
                <a:latin typeface="黑体" panose="02010609060101010101" pitchFamily="49" charset="-122"/>
                <a:ea typeface="黑体" panose="02010609060101010101" pitchFamily="49" charset="-122"/>
              </a:rPr>
              <a:t>prog.o</a:t>
            </a:r>
            <a:r>
              <a:rPr kumimoji="1" lang="zh-CN" altLang="en-US" sz="2400" dirty="0">
                <a:latin typeface="黑体" panose="02010609060101010101" pitchFamily="49" charset="-122"/>
                <a:ea typeface="黑体" panose="02010609060101010101" pitchFamily="49" charset="-122"/>
              </a:rPr>
              <a:t>和</a:t>
            </a:r>
            <a:r>
              <a:rPr kumimoji="1" lang="en-US" altLang="zh-CN" sz="2400" dirty="0" err="1">
                <a:latin typeface="黑体" panose="02010609060101010101" pitchFamily="49" charset="-122"/>
                <a:ea typeface="黑体" panose="02010609060101010101" pitchFamily="49" charset="-122"/>
              </a:rPr>
              <a:t>code.o</a:t>
            </a:r>
            <a:r>
              <a:rPr kumimoji="1" lang="zh-CN" altLang="en-US" sz="2400" dirty="0">
                <a:latin typeface="黑体" panose="02010609060101010101" pitchFamily="49" charset="-122"/>
                <a:ea typeface="黑体" panose="02010609060101010101" pitchFamily="49" charset="-122"/>
              </a:rPr>
              <a:t>的两个规则中的任何一个被执行，至少其中一个</a:t>
            </a:r>
            <a:r>
              <a:rPr kumimoji="1" lang="en-US" altLang="zh-CN" sz="2400" dirty="0">
                <a:latin typeface="黑体" panose="02010609060101010101" pitchFamily="49" charset="-122"/>
                <a:ea typeface="黑体" panose="02010609060101010101" pitchFamily="49" charset="-122"/>
              </a:rPr>
              <a:t>.o</a:t>
            </a:r>
            <a:r>
              <a:rPr kumimoji="1" lang="zh-CN" altLang="en-US" sz="2400" dirty="0">
                <a:latin typeface="黑体" panose="02010609060101010101" pitchFamily="49" charset="-122"/>
                <a:ea typeface="黑体" panose="02010609060101010101" pitchFamily="49" charset="-122"/>
              </a:rPr>
              <a:t>目标文件就会比</a:t>
            </a:r>
            <a:r>
              <a:rPr kumimoji="1" lang="en-US" altLang="zh-CN" sz="2400" dirty="0">
                <a:latin typeface="黑体" panose="02010609060101010101" pitchFamily="49" charset="-122"/>
                <a:ea typeface="黑体" panose="02010609060101010101" pitchFamily="49" charset="-122"/>
              </a:rPr>
              <a:t>test</a:t>
            </a:r>
            <a:r>
              <a:rPr kumimoji="1" lang="zh-CN" altLang="en-US" sz="2400" dirty="0">
                <a:latin typeface="黑体" panose="02010609060101010101" pitchFamily="49" charset="-122"/>
                <a:ea typeface="黑体" panose="02010609060101010101" pitchFamily="49" charset="-122"/>
              </a:rPr>
              <a:t>新，那么就要执行</a:t>
            </a:r>
            <a:r>
              <a:rPr kumimoji="1" lang="en-US" altLang="zh-CN" sz="2400" dirty="0">
                <a:latin typeface="黑体" panose="02010609060101010101" pitchFamily="49" charset="-122"/>
                <a:ea typeface="黑体" panose="02010609060101010101" pitchFamily="49" charset="-122"/>
              </a:rPr>
              <a:t>test</a:t>
            </a:r>
            <a:r>
              <a:rPr kumimoji="1" lang="zh-CN" altLang="en-US" sz="2400" dirty="0">
                <a:latin typeface="黑体" panose="02010609060101010101" pitchFamily="49" charset="-122"/>
                <a:ea typeface="黑体" panose="02010609060101010101" pitchFamily="49" charset="-122"/>
              </a:rPr>
              <a:t>规则中的命令，将</a:t>
            </a:r>
            <a:r>
              <a:rPr kumimoji="1" lang="en-US" altLang="zh-CN" sz="2400" dirty="0" err="1">
                <a:latin typeface="黑体" panose="02010609060101010101" pitchFamily="49" charset="-122"/>
                <a:ea typeface="黑体" panose="02010609060101010101" pitchFamily="49" charset="-122"/>
              </a:rPr>
              <a:t>prog.o</a:t>
            </a:r>
            <a:r>
              <a:rPr kumimoji="1" lang="zh-CN" altLang="en-US" sz="2400" dirty="0">
                <a:latin typeface="黑体" panose="02010609060101010101" pitchFamily="49" charset="-122"/>
                <a:ea typeface="黑体" panose="02010609060101010101" pitchFamily="49" charset="-122"/>
              </a:rPr>
              <a:t>和</a:t>
            </a:r>
            <a:r>
              <a:rPr kumimoji="1" lang="en-US" altLang="zh-CN" sz="2400" dirty="0" err="1">
                <a:latin typeface="黑体" panose="02010609060101010101" pitchFamily="49" charset="-122"/>
                <a:ea typeface="黑体" panose="02010609060101010101" pitchFamily="49" charset="-122"/>
              </a:rPr>
              <a:t>code.o</a:t>
            </a:r>
            <a:r>
              <a:rPr kumimoji="1" lang="zh-CN" altLang="en-US" sz="2400" dirty="0">
                <a:latin typeface="黑体" panose="02010609060101010101" pitchFamily="49" charset="-122"/>
                <a:ea typeface="黑体" panose="02010609060101010101" pitchFamily="49" charset="-122"/>
              </a:rPr>
              <a:t>连接成目标文件</a:t>
            </a:r>
            <a:r>
              <a:rPr kumimoji="1" lang="en-US" altLang="zh-CN" sz="2400" dirty="0">
                <a:latin typeface="黑体" panose="02010609060101010101" pitchFamily="49" charset="-122"/>
                <a:ea typeface="黑体" panose="02010609060101010101" pitchFamily="49" charset="-122"/>
              </a:rPr>
              <a:t>test</a:t>
            </a:r>
            <a:r>
              <a:rPr kumimoji="1" lang="zh-CN" altLang="en-US" sz="2400" dirty="0">
                <a:latin typeface="黑体" panose="02010609060101010101" pitchFamily="49" charset="-122"/>
                <a:ea typeface="黑体" panose="02010609060101010101" pitchFamily="49" charset="-122"/>
              </a:rPr>
              <a:t>。</a:t>
            </a:r>
          </a:p>
        </p:txBody>
      </p:sp>
      <p:sp>
        <p:nvSpPr>
          <p:cNvPr id="3" name="Text Box 5"/>
          <p:cNvSpPr txBox="1">
            <a:spLocks noChangeArrowheads="1"/>
          </p:cNvSpPr>
          <p:nvPr/>
        </p:nvSpPr>
        <p:spPr bwMode="auto">
          <a:xfrm>
            <a:off x="536485" y="692831"/>
            <a:ext cx="622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t>Make</a:t>
            </a:r>
            <a:r>
              <a:rPr lang="zh-CN" altLang="en-US" sz="2400" b="1" dirty="0" smtClean="0"/>
              <a:t>命令执行逻辑</a:t>
            </a:r>
            <a:r>
              <a:rPr lang="en-US" altLang="zh-CN" sz="2400" b="1" dirty="0" smtClean="0"/>
              <a:t>(cont.)</a:t>
            </a:r>
            <a:r>
              <a:rPr lang="zh-CN" altLang="en-US" sz="2400" b="1" dirty="0" smtClean="0">
                <a:solidFill>
                  <a:srgbClr val="000000"/>
                </a:solidFill>
              </a:rPr>
              <a:t>规则</a:t>
            </a:r>
            <a:r>
              <a:rPr lang="zh-CN" altLang="en-US" sz="2400" b="1" dirty="0">
                <a:solidFill>
                  <a:srgbClr val="000000"/>
                </a:solidFill>
              </a:rPr>
              <a:t>的执行顺序：</a:t>
            </a:r>
          </a:p>
        </p:txBody>
      </p:sp>
    </p:spTree>
    <p:extLst>
      <p:ext uri="{BB962C8B-B14F-4D97-AF65-F5344CB8AC3E}">
        <p14:creationId xmlns:p14="http://schemas.microsoft.com/office/powerpoint/2010/main" val="312271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1551668" y="165290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07525" name="Text Box 5"/>
          <p:cNvSpPr txBox="1">
            <a:spLocks noChangeArrowheads="1"/>
          </p:cNvSpPr>
          <p:nvPr/>
        </p:nvSpPr>
        <p:spPr bwMode="auto">
          <a:xfrm>
            <a:off x="966652" y="1630680"/>
            <a:ext cx="11068594" cy="3841052"/>
          </a:xfrm>
          <a:prstGeom prst="rect">
            <a:avLst/>
          </a:prstGeom>
          <a:noFill/>
          <a:ln w="9525">
            <a:noFill/>
            <a:miter lim="800000"/>
            <a:headEnd/>
            <a:tailEnd/>
          </a:ln>
          <a:effectLst/>
        </p:spPr>
        <p:txBody>
          <a:bodyPr wrap="square">
            <a:spAutoFit/>
          </a:bodyPr>
          <a:lstStyle/>
          <a:p>
            <a:pPr>
              <a:spcBef>
                <a:spcPct val="50000"/>
              </a:spcBef>
              <a:defRPr/>
            </a:pPr>
            <a:r>
              <a:rPr kumimoji="1" lang="zh-CN" altLang="en-US" sz="2400" b="1" u="sng" dirty="0">
                <a:effectLst>
                  <a:outerShdw blurRad="38100" dist="38100" dir="2700000" algn="tl">
                    <a:srgbClr val="C0C0C0"/>
                  </a:outerShdw>
                </a:effectLst>
                <a:latin typeface="黑体" pitchFamily="2" charset="-122"/>
                <a:ea typeface="黑体" pitchFamily="2" charset="-122"/>
              </a:rPr>
              <a:t>通过以上的分析过程，可以看到</a:t>
            </a:r>
            <a:r>
              <a:rPr kumimoji="1" lang="en-US" altLang="zh-CN" sz="2400" b="1" u="sng" dirty="0">
                <a:effectLst>
                  <a:outerShdw blurRad="38100" dist="38100" dir="2700000" algn="tl">
                    <a:srgbClr val="C0C0C0"/>
                  </a:outerShdw>
                </a:effectLst>
                <a:latin typeface="黑体" pitchFamily="2" charset="-122"/>
                <a:ea typeface="黑体" pitchFamily="2" charset="-122"/>
              </a:rPr>
              <a:t>make</a:t>
            </a:r>
            <a:r>
              <a:rPr kumimoji="1" lang="zh-CN" altLang="en-US" sz="2400" b="1" u="sng" dirty="0">
                <a:effectLst>
                  <a:outerShdw blurRad="38100" dist="38100" dir="2700000" algn="tl">
                    <a:srgbClr val="C0C0C0"/>
                  </a:outerShdw>
                </a:effectLst>
                <a:latin typeface="黑体" pitchFamily="2" charset="-122"/>
                <a:ea typeface="黑体" pitchFamily="2" charset="-122"/>
              </a:rPr>
              <a:t>的优点</a:t>
            </a:r>
            <a:r>
              <a:rPr kumimoji="1" lang="en-US" altLang="zh-CN" sz="2400" b="1" u="sng" dirty="0">
                <a:effectLst>
                  <a:outerShdw blurRad="38100" dist="38100" dir="2700000" algn="tl">
                    <a:srgbClr val="C0C0C0"/>
                  </a:outerShdw>
                </a:effectLst>
                <a:latin typeface="黑体" pitchFamily="2" charset="-122"/>
                <a:ea typeface="黑体" pitchFamily="2" charset="-122"/>
              </a:rPr>
              <a:t>:</a:t>
            </a:r>
          </a:p>
          <a:p>
            <a:pPr>
              <a:spcBef>
                <a:spcPct val="50000"/>
              </a:spcBef>
              <a:defRPr/>
            </a:pPr>
            <a:endParaRPr kumimoji="1" lang="en-US" altLang="zh-CN" sz="2400" b="1" u="sng" dirty="0">
              <a:effectLst>
                <a:outerShdw blurRad="38100" dist="38100" dir="2700000" algn="tl">
                  <a:srgbClr val="C0C0C0"/>
                </a:outerShdw>
              </a:effectLst>
              <a:latin typeface="黑体" pitchFamily="2" charset="-122"/>
              <a:ea typeface="黑体" pitchFamily="2" charset="-122"/>
            </a:endParaRPr>
          </a:p>
          <a:p>
            <a:pPr>
              <a:lnSpc>
                <a:spcPct val="115000"/>
              </a:lnSpc>
              <a:spcBef>
                <a:spcPct val="15000"/>
              </a:spcBef>
              <a:spcAft>
                <a:spcPct val="15000"/>
              </a:spcAft>
              <a:buClr>
                <a:srgbClr val="F70F09"/>
              </a:buClr>
              <a:buFont typeface="Wingdings" pitchFamily="2" charset="2"/>
              <a:buChar char="u"/>
              <a:defRPr/>
            </a:pPr>
            <a:r>
              <a:rPr kumimoji="1" lang="zh-CN" altLang="en-US" sz="2400" dirty="0">
                <a:latin typeface="黑体" pitchFamily="2" charset="-122"/>
                <a:ea typeface="黑体" pitchFamily="2" charset="-122"/>
              </a:rPr>
              <a:t>因为</a:t>
            </a:r>
            <a:r>
              <a:rPr kumimoji="1" lang="en-US" altLang="zh-CN" sz="2400" dirty="0">
                <a:latin typeface="黑体" pitchFamily="2" charset="-122"/>
                <a:ea typeface="黑体" pitchFamily="2" charset="-122"/>
              </a:rPr>
              <a:t>.o</a:t>
            </a:r>
            <a:r>
              <a:rPr kumimoji="1" lang="zh-CN" altLang="en-US" sz="2400" dirty="0">
                <a:latin typeface="黑体" pitchFamily="2" charset="-122"/>
                <a:ea typeface="黑体" pitchFamily="2" charset="-122"/>
              </a:rPr>
              <a:t>文件依赖</a:t>
            </a:r>
            <a:r>
              <a:rPr kumimoji="1" lang="en-US" altLang="zh-CN" sz="2400" dirty="0">
                <a:latin typeface="黑体" pitchFamily="2" charset="-122"/>
                <a:ea typeface="黑体" pitchFamily="2" charset="-122"/>
              </a:rPr>
              <a:t>.c</a:t>
            </a:r>
            <a:r>
              <a:rPr kumimoji="1" lang="zh-CN" altLang="en-US" sz="2400" dirty="0">
                <a:latin typeface="黑体" pitchFamily="2" charset="-122"/>
                <a:ea typeface="黑体" pitchFamily="2" charset="-122"/>
              </a:rPr>
              <a:t>源文件，源码文件里一个简单改变都会造成重新编译，并根据规则链依次由下到上执行编译过程，直到最终的可执行文件被重新连接；</a:t>
            </a:r>
          </a:p>
          <a:p>
            <a:pPr>
              <a:lnSpc>
                <a:spcPct val="115000"/>
              </a:lnSpc>
              <a:spcBef>
                <a:spcPct val="15000"/>
              </a:spcBef>
              <a:spcAft>
                <a:spcPct val="15000"/>
              </a:spcAft>
              <a:buClr>
                <a:srgbClr val="F70F09"/>
              </a:buClr>
              <a:buFont typeface="Wingdings" pitchFamily="2" charset="2"/>
              <a:buChar char="u"/>
              <a:defRPr/>
            </a:pPr>
            <a:endParaRPr kumimoji="1" lang="zh-CN" altLang="en-US" sz="2400" dirty="0">
              <a:latin typeface="黑体" pitchFamily="2" charset="-122"/>
              <a:ea typeface="黑体" pitchFamily="2" charset="-122"/>
            </a:endParaRPr>
          </a:p>
          <a:p>
            <a:pPr>
              <a:lnSpc>
                <a:spcPct val="115000"/>
              </a:lnSpc>
              <a:spcBef>
                <a:spcPct val="15000"/>
              </a:spcBef>
              <a:spcAft>
                <a:spcPct val="15000"/>
              </a:spcAft>
              <a:buClr>
                <a:srgbClr val="F70F09"/>
              </a:buClr>
              <a:buFont typeface="Wingdings" pitchFamily="2" charset="2"/>
              <a:buChar char="u"/>
              <a:defRPr/>
            </a:pPr>
            <a:r>
              <a:rPr kumimoji="1" lang="zh-CN" altLang="en-US" sz="2400" dirty="0">
                <a:latin typeface="黑体" pitchFamily="2" charset="-122"/>
                <a:ea typeface="黑体" pitchFamily="2" charset="-122"/>
              </a:rPr>
              <a:t>例如，当改变一个头文件的时候，由于所有的依赖关系都在</a:t>
            </a:r>
            <a:r>
              <a:rPr kumimoji="1" lang="en-US" altLang="zh-CN" sz="2400" dirty="0" err="1">
                <a:latin typeface="黑体" pitchFamily="2" charset="-122"/>
                <a:ea typeface="黑体" pitchFamily="2" charset="-122"/>
              </a:rPr>
              <a:t>makefile</a:t>
            </a:r>
            <a:r>
              <a:rPr kumimoji="1" lang="zh-CN" altLang="en-US" sz="2400" dirty="0">
                <a:latin typeface="黑体" pitchFamily="2" charset="-122"/>
                <a:ea typeface="黑体" pitchFamily="2" charset="-122"/>
              </a:rPr>
              <a:t>里记录了，因此，</a:t>
            </a:r>
            <a:r>
              <a:rPr kumimoji="1" lang="en-US" altLang="zh-CN" sz="2400" dirty="0">
                <a:latin typeface="黑体" pitchFamily="2" charset="-122"/>
                <a:ea typeface="黑体" pitchFamily="2" charset="-122"/>
              </a:rPr>
              <a:t>make</a:t>
            </a:r>
            <a:r>
              <a:rPr kumimoji="1" lang="zh-CN" altLang="en-US" sz="2400" dirty="0">
                <a:latin typeface="黑体" pitchFamily="2" charset="-122"/>
                <a:ea typeface="黑体" pitchFamily="2" charset="-122"/>
              </a:rPr>
              <a:t>命令可以自动的重新编译所有那些因依赖这个头文件而改变了的源码文件，如果需要，再进行重新连接。 </a:t>
            </a:r>
          </a:p>
        </p:txBody>
      </p:sp>
      <p:sp>
        <p:nvSpPr>
          <p:cNvPr id="4" name="Text Box 5"/>
          <p:cNvSpPr txBox="1">
            <a:spLocks noChangeArrowheads="1"/>
          </p:cNvSpPr>
          <p:nvPr/>
        </p:nvSpPr>
        <p:spPr bwMode="auto">
          <a:xfrm>
            <a:off x="792480" y="649288"/>
            <a:ext cx="622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t>Make</a:t>
            </a:r>
            <a:r>
              <a:rPr lang="zh-CN" altLang="en-US" sz="2400" b="1" dirty="0" smtClean="0"/>
              <a:t>命令执行逻辑</a:t>
            </a:r>
            <a:r>
              <a:rPr lang="en-US" altLang="zh-CN" sz="2400" b="1" dirty="0" smtClean="0"/>
              <a:t>(cont.)</a:t>
            </a:r>
            <a:r>
              <a:rPr lang="zh-CN" altLang="en-US" sz="2400" b="1" dirty="0" smtClean="0">
                <a:solidFill>
                  <a:srgbClr val="000000"/>
                </a:solidFill>
              </a:rPr>
              <a:t>规则</a:t>
            </a:r>
            <a:r>
              <a:rPr lang="zh-CN" altLang="en-US" sz="2400" b="1" dirty="0">
                <a:solidFill>
                  <a:srgbClr val="000000"/>
                </a:solidFill>
              </a:rPr>
              <a:t>的执行顺序：</a:t>
            </a:r>
          </a:p>
        </p:txBody>
      </p:sp>
    </p:spTree>
    <p:extLst>
      <p:ext uri="{BB962C8B-B14F-4D97-AF65-F5344CB8AC3E}">
        <p14:creationId xmlns:p14="http://schemas.microsoft.com/office/powerpoint/2010/main" val="204343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body" idx="1"/>
          </p:nvPr>
        </p:nvSpPr>
        <p:spPr>
          <a:xfrm>
            <a:off x="1211671" y="1931126"/>
            <a:ext cx="9621792" cy="3233057"/>
          </a:xfrm>
          <a:noFill/>
        </p:spPr>
        <p:txBody>
          <a:bodyPr>
            <a:normAutofit/>
          </a:bodyPr>
          <a:lstStyle/>
          <a:p>
            <a:pPr eaLnBrk="1" hangingPunct="1">
              <a:lnSpc>
                <a:spcPts val="0"/>
              </a:lnSpc>
              <a:spcAft>
                <a:spcPct val="20000"/>
              </a:spcAft>
            </a:pPr>
            <a:r>
              <a:rPr lang="en-US" altLang="zh-CN" sz="2000" dirty="0">
                <a:latin typeface="黑体" panose="02010609060101010101" pitchFamily="49" charset="-122"/>
              </a:rPr>
              <a:t>Make</a:t>
            </a:r>
            <a:r>
              <a:rPr lang="zh-CN" altLang="en-US" sz="2000" dirty="0">
                <a:latin typeface="黑体" panose="02010609060101010101" pitchFamily="49" charset="-122"/>
              </a:rPr>
              <a:t>命令的工作过程如下：</a:t>
            </a:r>
          </a:p>
          <a:p>
            <a:pPr eaLnBrk="1" hangingPunct="1">
              <a:lnSpc>
                <a:spcPts val="0"/>
              </a:lnSpc>
              <a:spcAft>
                <a:spcPct val="20000"/>
              </a:spcAft>
              <a:buFont typeface="Wingdings" panose="05000000000000000000" pitchFamily="2" charset="2"/>
              <a:buNone/>
            </a:pPr>
            <a:r>
              <a:rPr lang="zh-CN" altLang="en-US" sz="2000" dirty="0">
                <a:latin typeface="黑体" panose="02010609060101010101" pitchFamily="49" charset="-122"/>
              </a:rPr>
              <a:t>    ① 读入</a:t>
            </a:r>
            <a:r>
              <a:rPr lang="en-US" altLang="zh-CN" sz="2000" dirty="0" err="1">
                <a:latin typeface="黑体" panose="02010609060101010101" pitchFamily="49" charset="-122"/>
              </a:rPr>
              <a:t>makefile</a:t>
            </a:r>
            <a:r>
              <a:rPr lang="zh-CN" altLang="en-US" sz="2000" dirty="0">
                <a:latin typeface="黑体" panose="02010609060101010101" pitchFamily="49" charset="-122"/>
              </a:rPr>
              <a:t>文件；</a:t>
            </a:r>
          </a:p>
          <a:p>
            <a:pPr eaLnBrk="1" hangingPunct="1">
              <a:lnSpc>
                <a:spcPts val="0"/>
              </a:lnSpc>
              <a:spcAft>
                <a:spcPct val="20000"/>
              </a:spcAft>
              <a:buFont typeface="Wingdings" panose="05000000000000000000" pitchFamily="2" charset="2"/>
              <a:buNone/>
            </a:pPr>
            <a:r>
              <a:rPr lang="zh-CN" altLang="en-US" sz="2000" dirty="0">
                <a:latin typeface="黑体" panose="02010609060101010101" pitchFamily="49" charset="-122"/>
              </a:rPr>
              <a:t>    ② 初始化文件中的变量；</a:t>
            </a:r>
          </a:p>
          <a:p>
            <a:pPr eaLnBrk="1" hangingPunct="1">
              <a:lnSpc>
                <a:spcPts val="0"/>
              </a:lnSpc>
              <a:spcAft>
                <a:spcPct val="20000"/>
              </a:spcAft>
              <a:buFont typeface="Wingdings" panose="05000000000000000000" pitchFamily="2" charset="2"/>
              <a:buNone/>
            </a:pPr>
            <a:r>
              <a:rPr lang="zh-CN" altLang="en-US" sz="2000" dirty="0">
                <a:latin typeface="黑体" panose="02010609060101010101" pitchFamily="49" charset="-122"/>
              </a:rPr>
              <a:t>    ③ 推导隐式规则，并分析所有规则；</a:t>
            </a:r>
          </a:p>
          <a:p>
            <a:pPr eaLnBrk="1" hangingPunct="1">
              <a:lnSpc>
                <a:spcPts val="0"/>
              </a:lnSpc>
              <a:spcAft>
                <a:spcPct val="20000"/>
              </a:spcAft>
              <a:buFont typeface="Wingdings" panose="05000000000000000000" pitchFamily="2" charset="2"/>
              <a:buNone/>
            </a:pPr>
            <a:r>
              <a:rPr lang="zh-CN" altLang="en-US" sz="2000" dirty="0">
                <a:latin typeface="黑体" panose="02010609060101010101" pitchFamily="49" charset="-122"/>
              </a:rPr>
              <a:t>    ④ 为所有的目标文件创建依赖关系链；</a:t>
            </a:r>
          </a:p>
          <a:p>
            <a:pPr eaLnBrk="1" hangingPunct="1">
              <a:lnSpc>
                <a:spcPts val="0"/>
              </a:lnSpc>
              <a:spcAft>
                <a:spcPct val="20000"/>
              </a:spcAft>
              <a:buFont typeface="Wingdings" panose="05000000000000000000" pitchFamily="2" charset="2"/>
              <a:buNone/>
            </a:pPr>
            <a:r>
              <a:rPr lang="zh-CN" altLang="en-US" sz="2000" dirty="0">
                <a:latin typeface="黑体" panose="02010609060101010101" pitchFamily="49" charset="-122"/>
              </a:rPr>
              <a:t>    ⑤ 根据依赖关系和时间数据，确定哪些目标文件要重新生成；</a:t>
            </a:r>
          </a:p>
          <a:p>
            <a:pPr eaLnBrk="1" hangingPunct="1">
              <a:lnSpc>
                <a:spcPts val="0"/>
              </a:lnSpc>
              <a:spcAft>
                <a:spcPct val="20000"/>
              </a:spcAft>
              <a:buFont typeface="Wingdings" panose="05000000000000000000" pitchFamily="2" charset="2"/>
              <a:buNone/>
            </a:pPr>
            <a:r>
              <a:rPr lang="zh-CN" altLang="en-US" sz="2000" dirty="0">
                <a:latin typeface="黑体" panose="02010609060101010101" pitchFamily="49" charset="-122"/>
              </a:rPr>
              <a:t>    ⑥ 执行相应的生成命令。</a:t>
            </a:r>
          </a:p>
          <a:p>
            <a:pPr eaLnBrk="1" hangingPunct="1">
              <a:lnSpc>
                <a:spcPct val="110000"/>
              </a:lnSpc>
              <a:spcAft>
                <a:spcPct val="20000"/>
              </a:spcAft>
              <a:buFont typeface="Wingdings" panose="05000000000000000000" pitchFamily="2" charset="2"/>
              <a:buNone/>
            </a:pPr>
            <a:endParaRPr lang="en-US" altLang="zh-CN" sz="2400" dirty="0">
              <a:solidFill>
                <a:srgbClr val="000000"/>
              </a:solidFill>
              <a:latin typeface="黑体" panose="02010609060101010101" pitchFamily="49" charset="-122"/>
            </a:endParaRPr>
          </a:p>
        </p:txBody>
      </p:sp>
      <p:sp>
        <p:nvSpPr>
          <p:cNvPr id="4" name="Text Box 5"/>
          <p:cNvSpPr txBox="1">
            <a:spLocks noChangeArrowheads="1"/>
          </p:cNvSpPr>
          <p:nvPr/>
        </p:nvSpPr>
        <p:spPr bwMode="auto">
          <a:xfrm>
            <a:off x="1567543" y="649288"/>
            <a:ext cx="622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t>Make</a:t>
            </a:r>
            <a:r>
              <a:rPr lang="zh-CN" altLang="en-US" sz="2400" b="1" dirty="0" smtClean="0"/>
              <a:t>命令执行逻辑</a:t>
            </a:r>
            <a:r>
              <a:rPr lang="en-US" altLang="zh-CN" sz="2400" b="1" dirty="0" smtClean="0"/>
              <a:t>(cont.)</a:t>
            </a:r>
            <a:r>
              <a:rPr lang="zh-CN" altLang="en-US" sz="2400" b="1" dirty="0" smtClean="0">
                <a:solidFill>
                  <a:srgbClr val="000000"/>
                </a:solidFill>
              </a:rPr>
              <a:t>规则</a:t>
            </a:r>
            <a:r>
              <a:rPr lang="zh-CN" altLang="en-US" sz="2400" b="1" dirty="0">
                <a:solidFill>
                  <a:srgbClr val="000000"/>
                </a:solidFill>
              </a:rPr>
              <a:t>的执行顺序：</a:t>
            </a:r>
          </a:p>
        </p:txBody>
      </p:sp>
      <p:sp>
        <p:nvSpPr>
          <p:cNvPr id="2" name="矩形 1"/>
          <p:cNvSpPr/>
          <p:nvPr/>
        </p:nvSpPr>
        <p:spPr>
          <a:xfrm>
            <a:off x="1632735" y="4395540"/>
            <a:ext cx="6096000" cy="923330"/>
          </a:xfrm>
          <a:prstGeom prst="rect">
            <a:avLst/>
          </a:prstGeom>
        </p:spPr>
        <p:txBody>
          <a:bodyPr>
            <a:spAutoFit/>
          </a:bodyPr>
          <a:lstStyle/>
          <a:p>
            <a:r>
              <a:rPr lang="zh-CN" altLang="en-US" dirty="0">
                <a:solidFill>
                  <a:schemeClr val="hlink"/>
                </a:solidFill>
                <a:latin typeface="黑体" panose="02010609060101010101" pitchFamily="49" charset="-122"/>
                <a:ea typeface="黑体" panose="02010609060101010101" pitchFamily="49" charset="-122"/>
              </a:rPr>
              <a:t>在默认方式下，输入</a:t>
            </a:r>
            <a:r>
              <a:rPr lang="en-US" altLang="zh-CN" dirty="0">
                <a:solidFill>
                  <a:schemeClr val="hlink"/>
                </a:solidFill>
                <a:latin typeface="黑体" panose="02010609060101010101" pitchFamily="49" charset="-122"/>
                <a:ea typeface="黑体" panose="02010609060101010101" pitchFamily="49" charset="-122"/>
              </a:rPr>
              <a:t>make</a:t>
            </a:r>
            <a:r>
              <a:rPr lang="zh-CN" altLang="en-US" dirty="0">
                <a:solidFill>
                  <a:schemeClr val="hlink"/>
                </a:solidFill>
                <a:latin typeface="黑体" panose="02010609060101010101" pitchFamily="49" charset="-122"/>
                <a:ea typeface="黑体" panose="02010609060101010101" pitchFamily="49" charset="-122"/>
              </a:rPr>
              <a:t>命令，就可以调用它工作：</a:t>
            </a:r>
          </a:p>
          <a:p>
            <a:r>
              <a:rPr lang="zh-CN" altLang="en-US" dirty="0">
                <a:solidFill>
                  <a:schemeClr val="hlink"/>
                </a:solidFill>
                <a:latin typeface="黑体" panose="02010609060101010101" pitchFamily="49" charset="-122"/>
                <a:ea typeface="黑体" panose="02010609060101010101" pitchFamily="49" charset="-122"/>
              </a:rPr>
              <a:t>在当前目录下寻找名字为</a:t>
            </a:r>
            <a:r>
              <a:rPr lang="en-US" altLang="zh-CN" dirty="0" err="1">
                <a:solidFill>
                  <a:schemeClr val="hlink"/>
                </a:solidFill>
                <a:latin typeface="黑体" panose="02010609060101010101" pitchFamily="49" charset="-122"/>
                <a:ea typeface="黑体" panose="02010609060101010101" pitchFamily="49" charset="-122"/>
              </a:rPr>
              <a:t>makefile</a:t>
            </a:r>
            <a:r>
              <a:rPr lang="zh-CN" altLang="en-US" dirty="0">
                <a:solidFill>
                  <a:schemeClr val="hlink"/>
                </a:solidFill>
                <a:latin typeface="黑体" panose="02010609060101010101" pitchFamily="49" charset="-122"/>
                <a:ea typeface="黑体" panose="02010609060101010101" pitchFamily="49" charset="-122"/>
              </a:rPr>
              <a:t>的文件，从第一个规则开始执行。</a:t>
            </a:r>
          </a:p>
        </p:txBody>
      </p:sp>
    </p:spTree>
    <p:extLst>
      <p:ext uri="{BB962C8B-B14F-4D97-AF65-F5344CB8AC3E}">
        <p14:creationId xmlns:p14="http://schemas.microsoft.com/office/powerpoint/2010/main" val="278362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dirty="0" err="1">
                <a:ea typeface="宋体" panose="02010600030101010101" pitchFamily="2" charset="-122"/>
              </a:rPr>
              <a:t>Makefile</a:t>
            </a:r>
            <a:r>
              <a:rPr lang="zh-CN" altLang="en-US" dirty="0">
                <a:ea typeface="宋体" panose="02010600030101010101" pitchFamily="2" charset="-122"/>
              </a:rPr>
              <a:t>扩展应用</a:t>
            </a:r>
          </a:p>
        </p:txBody>
      </p:sp>
      <p:sp>
        <p:nvSpPr>
          <p:cNvPr id="191491" name="Rectangle 3"/>
          <p:cNvSpPr>
            <a:spLocks noGrp="1" noChangeArrowheads="1"/>
          </p:cNvSpPr>
          <p:nvPr>
            <p:ph type="body" idx="1"/>
          </p:nvPr>
        </p:nvSpPr>
        <p:spPr/>
        <p:txBody>
          <a:bodyPr/>
          <a:lstStyle/>
          <a:p>
            <a:r>
              <a:rPr lang="zh-CN" altLang="en-US" dirty="0">
                <a:ea typeface="宋体" panose="02010600030101010101" pitchFamily="2" charset="-122"/>
              </a:rPr>
              <a:t>在复杂项目里</a:t>
            </a:r>
            <a:r>
              <a:rPr lang="en-US" altLang="zh-CN" dirty="0">
                <a:ea typeface="宋体" panose="02010600030101010101" pitchFamily="2" charset="-122"/>
              </a:rPr>
              <a:t>,</a:t>
            </a:r>
            <a:r>
              <a:rPr lang="zh-CN" altLang="en-US" dirty="0">
                <a:ea typeface="宋体" panose="02010600030101010101" pitchFamily="2" charset="-122"/>
              </a:rPr>
              <a:t>为了简化</a:t>
            </a:r>
            <a:r>
              <a:rPr lang="en-US" altLang="zh-CN" dirty="0" err="1">
                <a:ea typeface="宋体" panose="02010600030101010101" pitchFamily="2" charset="-122"/>
              </a:rPr>
              <a:t>makefile</a:t>
            </a:r>
            <a:r>
              <a:rPr lang="zh-CN" altLang="en-US" dirty="0">
                <a:ea typeface="宋体" panose="02010600030101010101" pitchFamily="2" charset="-122"/>
              </a:rPr>
              <a:t>的书写</a:t>
            </a:r>
            <a:r>
              <a:rPr lang="en-US" altLang="zh-CN" dirty="0">
                <a:ea typeface="宋体" panose="02010600030101010101" pitchFamily="2" charset="-122"/>
              </a:rPr>
              <a:t>.</a:t>
            </a:r>
            <a:r>
              <a:rPr lang="zh-CN" altLang="en-US" dirty="0">
                <a:ea typeface="宋体" panose="02010600030101010101" pitchFamily="2" charset="-122"/>
              </a:rPr>
              <a:t>往往会采用扩展写法</a:t>
            </a:r>
            <a:r>
              <a:rPr lang="en-US" altLang="zh-CN" dirty="0">
                <a:ea typeface="宋体" panose="02010600030101010101" pitchFamily="2" charset="-122"/>
              </a:rPr>
              <a:t>.</a:t>
            </a:r>
            <a:r>
              <a:rPr lang="zh-CN" altLang="en-US" dirty="0">
                <a:ea typeface="宋体" panose="02010600030101010101" pitchFamily="2" charset="-122"/>
              </a:rPr>
              <a:t>这样大大方便开发者的编写</a:t>
            </a:r>
          </a:p>
          <a:p>
            <a:r>
              <a:rPr lang="zh-CN" altLang="en-US" dirty="0">
                <a:ea typeface="宋体" panose="02010600030101010101" pitchFamily="2" charset="-122"/>
              </a:rPr>
              <a:t>这些方法包括</a:t>
            </a:r>
          </a:p>
          <a:p>
            <a:pPr lvl="1"/>
            <a:r>
              <a:rPr lang="zh-CN" altLang="en-US" dirty="0">
                <a:ea typeface="宋体" panose="02010600030101010101" pitchFamily="2" charset="-122"/>
              </a:rPr>
              <a:t>变量</a:t>
            </a:r>
          </a:p>
          <a:p>
            <a:pPr lvl="1"/>
            <a:r>
              <a:rPr lang="zh-CN" altLang="en-US" dirty="0">
                <a:ea typeface="宋体" panose="02010600030101010101" pitchFamily="2" charset="-122"/>
              </a:rPr>
              <a:t>隐含规则</a:t>
            </a:r>
          </a:p>
          <a:p>
            <a:pPr lvl="1"/>
            <a:r>
              <a:rPr lang="en-US" altLang="zh-CN" dirty="0" err="1">
                <a:ea typeface="宋体" panose="02010600030101010101" pitchFamily="2" charset="-122"/>
              </a:rPr>
              <a:t>Makefile</a:t>
            </a:r>
            <a:r>
              <a:rPr lang="zh-CN" altLang="en-US" dirty="0">
                <a:ea typeface="宋体" panose="02010600030101010101" pitchFamily="2" charset="-122"/>
              </a:rPr>
              <a:t>的引用</a:t>
            </a:r>
          </a:p>
          <a:p>
            <a:pPr lvl="1"/>
            <a:r>
              <a:rPr lang="en-US" altLang="zh-CN" dirty="0" err="1">
                <a:ea typeface="宋体" panose="02010600030101010101" pitchFamily="2" charset="-122"/>
              </a:rPr>
              <a:t>Makefile</a:t>
            </a:r>
            <a:r>
              <a:rPr lang="zh-CN" altLang="en-US" dirty="0">
                <a:ea typeface="宋体" panose="02010600030101010101" pitchFamily="2" charset="-122"/>
              </a:rPr>
              <a:t>的函数</a:t>
            </a:r>
          </a:p>
          <a:p>
            <a:pPr lvl="1"/>
            <a:endParaRPr lang="zh-CN" altLang="en-US" dirty="0">
              <a:ea typeface="宋体" panose="02010600030101010101" pitchFamily="2" charset="-122"/>
            </a:endParaRPr>
          </a:p>
          <a:p>
            <a:pPr lvl="1"/>
            <a:endParaRPr lang="zh-CN" altLang="en-US" dirty="0">
              <a:ea typeface="宋体" panose="02010600030101010101" pitchFamily="2" charset="-122"/>
            </a:endParaRPr>
          </a:p>
          <a:p>
            <a:endParaRPr lang="en-US" altLang="zh-CN" dirty="0">
              <a:ea typeface="宋体" panose="02010600030101010101" pitchFamily="2" charset="-122"/>
            </a:endParaRPr>
          </a:p>
        </p:txBody>
      </p:sp>
    </p:spTree>
    <p:extLst>
      <p:ext uri="{BB962C8B-B14F-4D97-AF65-F5344CB8AC3E}">
        <p14:creationId xmlns:p14="http://schemas.microsoft.com/office/powerpoint/2010/main" val="98708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Grp="1" noChangeArrowheads="1"/>
          </p:cNvSpPr>
          <p:nvPr>
            <p:ph type="body" idx="1"/>
          </p:nvPr>
        </p:nvSpPr>
        <p:spPr>
          <a:xfrm>
            <a:off x="1665514" y="1854926"/>
            <a:ext cx="8540750" cy="4194175"/>
          </a:xfrm>
        </p:spPr>
        <p:txBody>
          <a:bodyPr>
            <a:normAutofit fontScale="85000" lnSpcReduction="20000"/>
          </a:bodyPr>
          <a:lstStyle/>
          <a:p>
            <a:pPr>
              <a:lnSpc>
                <a:spcPct val="115000"/>
              </a:lnSpc>
              <a:spcAft>
                <a:spcPct val="15000"/>
              </a:spcAft>
              <a:defRPr/>
            </a:pPr>
            <a:r>
              <a:rPr kumimoji="1" lang="en-US" altLang="zh-CN" sz="2400" dirty="0" err="1">
                <a:latin typeface="黑体" pitchFamily="2" charset="-122"/>
              </a:rPr>
              <a:t>makefile</a:t>
            </a:r>
            <a:r>
              <a:rPr kumimoji="1" lang="zh-CN" altLang="en-US" sz="2400" dirty="0">
                <a:latin typeface="黑体" pitchFamily="2" charset="-122"/>
              </a:rPr>
              <a:t>里的变量就像一个环境变量，一般使用大写宇母。变量的主要作用如下： </a:t>
            </a:r>
          </a:p>
          <a:p>
            <a:pPr>
              <a:lnSpc>
                <a:spcPct val="115000"/>
              </a:lnSpc>
              <a:spcAft>
                <a:spcPct val="15000"/>
              </a:spcAft>
              <a:defRPr/>
            </a:pPr>
            <a:endParaRPr kumimoji="1" lang="zh-CN" altLang="en-US" sz="2400" dirty="0">
              <a:latin typeface="黑体" pitchFamily="2" charset="-122"/>
            </a:endParaRPr>
          </a:p>
          <a:p>
            <a:pPr lvl="1">
              <a:lnSpc>
                <a:spcPct val="115000"/>
              </a:lnSpc>
              <a:spcAft>
                <a:spcPct val="15000"/>
              </a:spcAft>
              <a:defRPr/>
            </a:pPr>
            <a:r>
              <a:rPr kumimoji="1" lang="zh-CN" altLang="en-US" sz="2400" u="sng" dirty="0">
                <a:effectLst>
                  <a:outerShdw blurRad="38100" dist="38100" dir="2700000" algn="tl">
                    <a:srgbClr val="C0C0C0"/>
                  </a:outerShdw>
                </a:effectLst>
                <a:latin typeface="黑体" pitchFamily="2" charset="-122"/>
              </a:rPr>
              <a:t>保存文件名</a:t>
            </a:r>
          </a:p>
          <a:p>
            <a:pPr lvl="1">
              <a:lnSpc>
                <a:spcPct val="115000"/>
              </a:lnSpc>
              <a:spcAft>
                <a:spcPct val="15000"/>
              </a:spcAft>
              <a:buFont typeface="Wingdings" pitchFamily="2" charset="2"/>
              <a:buNone/>
              <a:defRPr/>
            </a:pPr>
            <a:r>
              <a:rPr kumimoji="1" lang="zh-CN" altLang="en-US" sz="2400" dirty="0">
                <a:latin typeface="黑体" pitchFamily="2" charset="-122"/>
              </a:rPr>
              <a:t>  例如：使用一个变量来保存所有的目标文件名，则可以方便地加入新的目标文件而且不易出错。 </a:t>
            </a:r>
          </a:p>
          <a:p>
            <a:pPr lvl="1">
              <a:lnSpc>
                <a:spcPct val="115000"/>
              </a:lnSpc>
              <a:spcAft>
                <a:spcPct val="15000"/>
              </a:spcAft>
              <a:defRPr/>
            </a:pPr>
            <a:r>
              <a:rPr kumimoji="1" lang="zh-CN" altLang="en-US" sz="2400" u="sng" dirty="0">
                <a:effectLst>
                  <a:outerShdw blurRad="38100" dist="38100" dir="2700000" algn="tl">
                    <a:srgbClr val="C0C0C0"/>
                  </a:outerShdw>
                </a:effectLst>
                <a:latin typeface="黑体" pitchFamily="2" charset="-122"/>
              </a:rPr>
              <a:t>保存可执行命令名</a:t>
            </a:r>
          </a:p>
          <a:p>
            <a:pPr lvl="1">
              <a:lnSpc>
                <a:spcPct val="115000"/>
              </a:lnSpc>
              <a:spcAft>
                <a:spcPct val="15000"/>
              </a:spcAft>
              <a:buFont typeface="Wingdings" pitchFamily="2" charset="2"/>
              <a:buNone/>
              <a:defRPr/>
            </a:pPr>
            <a:r>
              <a:rPr kumimoji="1" lang="zh-CN" altLang="en-US" sz="2400" dirty="0">
                <a:latin typeface="黑体" pitchFamily="2" charset="-122"/>
              </a:rPr>
              <a:t>  如：编译命令，用一个变量来代替编译器名，那么只需要改变该变量的值。其他所有地方的命令名就都改变了。</a:t>
            </a:r>
          </a:p>
        </p:txBody>
      </p:sp>
      <p:sp>
        <p:nvSpPr>
          <p:cNvPr id="3" name="Text Box 5"/>
          <p:cNvSpPr txBox="1">
            <a:spLocks noChangeArrowheads="1"/>
          </p:cNvSpPr>
          <p:nvPr/>
        </p:nvSpPr>
        <p:spPr bwMode="auto">
          <a:xfrm>
            <a:off x="1567543" y="649288"/>
            <a:ext cx="2427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err="1"/>
              <a:t>makefile</a:t>
            </a:r>
            <a:r>
              <a:rPr lang="en-US" altLang="zh-CN" sz="2400" dirty="0"/>
              <a:t> </a:t>
            </a:r>
            <a:r>
              <a:rPr lang="zh-CN" altLang="en-US" sz="2400" dirty="0"/>
              <a:t>变量 </a:t>
            </a:r>
            <a:r>
              <a:rPr lang="zh-CN" altLang="en-US" sz="2400" b="1" dirty="0" smtClean="0">
                <a:solidFill>
                  <a:srgbClr val="000000"/>
                </a:solidFill>
              </a:rPr>
              <a:t>：</a:t>
            </a:r>
            <a:endParaRPr lang="zh-CN" altLang="en-US" sz="2400" b="1" dirty="0">
              <a:solidFill>
                <a:srgbClr val="000000"/>
              </a:solidFill>
            </a:endParaRPr>
          </a:p>
        </p:txBody>
      </p:sp>
    </p:spTree>
    <p:extLst>
      <p:ext uri="{BB962C8B-B14F-4D97-AF65-F5344CB8AC3E}">
        <p14:creationId xmlns:p14="http://schemas.microsoft.com/office/powerpoint/2010/main" val="34887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Text Box 5"/>
          <p:cNvSpPr txBox="1">
            <a:spLocks noGrp="1" noChangeArrowheads="1"/>
          </p:cNvSpPr>
          <p:nvPr>
            <p:ph type="body" idx="1"/>
          </p:nvPr>
        </p:nvSpPr>
        <p:spPr>
          <a:xfrm>
            <a:off x="1473925" y="1539241"/>
            <a:ext cx="9446623" cy="4194175"/>
          </a:xfrm>
        </p:spPr>
        <p:txBody>
          <a:bodyPr>
            <a:normAutofit fontScale="92500"/>
          </a:bodyPr>
          <a:lstStyle/>
          <a:p>
            <a:pPr>
              <a:lnSpc>
                <a:spcPct val="120000"/>
              </a:lnSpc>
              <a:spcAft>
                <a:spcPct val="15000"/>
              </a:spcAft>
              <a:buFont typeface="Wingdings" pitchFamily="2" charset="2"/>
              <a:buNone/>
              <a:defRPr/>
            </a:pPr>
            <a:endParaRPr kumimoji="1" lang="en-US" altLang="zh-CN" sz="2400" dirty="0">
              <a:latin typeface="黑体" pitchFamily="2" charset="-122"/>
            </a:endParaRPr>
          </a:p>
          <a:p>
            <a:pPr lvl="1">
              <a:lnSpc>
                <a:spcPct val="120000"/>
              </a:lnSpc>
              <a:spcAft>
                <a:spcPct val="15000"/>
              </a:spcAft>
              <a:defRPr/>
            </a:pPr>
            <a:r>
              <a:rPr kumimoji="1" lang="zh-CN" altLang="en-US" sz="2400" u="sng" dirty="0">
                <a:effectLst>
                  <a:outerShdw blurRad="38100" dist="38100" dir="2700000" algn="tl">
                    <a:srgbClr val="C0C0C0"/>
                  </a:outerShdw>
                </a:effectLst>
                <a:latin typeface="黑体" pitchFamily="2" charset="-122"/>
              </a:rPr>
              <a:t>保存编译器的参数</a:t>
            </a:r>
          </a:p>
          <a:p>
            <a:pPr lvl="1">
              <a:lnSpc>
                <a:spcPct val="120000"/>
              </a:lnSpc>
              <a:spcAft>
                <a:spcPct val="15000"/>
              </a:spcAft>
              <a:buFont typeface="Wingdings" pitchFamily="2" charset="2"/>
              <a:buNone/>
              <a:defRPr/>
            </a:pPr>
            <a:r>
              <a:rPr kumimoji="1" lang="zh-CN" altLang="en-US" sz="2400" dirty="0">
                <a:latin typeface="黑体" pitchFamily="2" charset="-122"/>
              </a:rPr>
              <a:t>  很多源代码编译时，</a:t>
            </a:r>
            <a:r>
              <a:rPr kumimoji="1" lang="en-US" altLang="zh-CN" sz="2400" dirty="0" err="1">
                <a:latin typeface="黑体" pitchFamily="2" charset="-122"/>
              </a:rPr>
              <a:t>gcc</a:t>
            </a:r>
            <a:r>
              <a:rPr kumimoji="1" lang="zh-CN" altLang="en-US" sz="2400" dirty="0">
                <a:latin typeface="黑体" pitchFamily="2" charset="-122"/>
              </a:rPr>
              <a:t>需要很长的参数选项，</a:t>
            </a:r>
          </a:p>
          <a:p>
            <a:pPr lvl="1">
              <a:lnSpc>
                <a:spcPct val="120000"/>
              </a:lnSpc>
              <a:spcAft>
                <a:spcPct val="15000"/>
              </a:spcAft>
              <a:buFont typeface="Wingdings" pitchFamily="2" charset="2"/>
              <a:buNone/>
              <a:defRPr/>
            </a:pPr>
            <a:r>
              <a:rPr kumimoji="1" lang="zh-CN" altLang="en-US" sz="2400" dirty="0">
                <a:latin typeface="黑体" pitchFamily="2" charset="-122"/>
              </a:rPr>
              <a:t>  在很多情况下，所有的编译命令使用一组相同的选项，</a:t>
            </a:r>
          </a:p>
          <a:p>
            <a:pPr lvl="1">
              <a:lnSpc>
                <a:spcPct val="120000"/>
              </a:lnSpc>
              <a:spcAft>
                <a:spcPct val="15000"/>
              </a:spcAft>
              <a:buFont typeface="Wingdings" pitchFamily="2" charset="2"/>
              <a:buNone/>
              <a:defRPr/>
            </a:pPr>
            <a:r>
              <a:rPr kumimoji="1" lang="zh-CN" altLang="en-US" sz="2400" dirty="0">
                <a:latin typeface="黑体" pitchFamily="2" charset="-122"/>
              </a:rPr>
              <a:t>  如果把这组选项使用一个变量代表，那么可以把这个变量放在所有引用编译器的地方，</a:t>
            </a:r>
          </a:p>
          <a:p>
            <a:pPr lvl="1">
              <a:lnSpc>
                <a:spcPct val="120000"/>
              </a:lnSpc>
              <a:spcAft>
                <a:spcPct val="15000"/>
              </a:spcAft>
              <a:buFont typeface="Wingdings" pitchFamily="2" charset="2"/>
              <a:buNone/>
              <a:defRPr/>
            </a:pPr>
            <a:r>
              <a:rPr kumimoji="1" lang="zh-CN" altLang="en-US" sz="2400" dirty="0">
                <a:latin typeface="黑体" pitchFamily="2" charset="-122"/>
              </a:rPr>
              <a:t> 当要改变选项的时候，只需改变一次这个变量的内容即可。</a:t>
            </a:r>
          </a:p>
        </p:txBody>
      </p:sp>
      <p:sp>
        <p:nvSpPr>
          <p:cNvPr id="3" name="Text Box 5"/>
          <p:cNvSpPr txBox="1">
            <a:spLocks noChangeArrowheads="1"/>
          </p:cNvSpPr>
          <p:nvPr/>
        </p:nvSpPr>
        <p:spPr bwMode="auto">
          <a:xfrm>
            <a:off x="1567543" y="649288"/>
            <a:ext cx="49568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dirty="0" err="1"/>
              <a:t>makefile</a:t>
            </a:r>
            <a:r>
              <a:rPr lang="en-US" altLang="zh-CN" sz="3600" dirty="0"/>
              <a:t> </a:t>
            </a:r>
            <a:r>
              <a:rPr lang="zh-CN" altLang="en-US" sz="3600" dirty="0"/>
              <a:t>变量 </a:t>
            </a:r>
            <a:r>
              <a:rPr lang="en-US" altLang="zh-CN" sz="3600" b="1" dirty="0" smtClean="0"/>
              <a:t>(cont.)</a:t>
            </a:r>
            <a:r>
              <a:rPr lang="zh-CN" altLang="en-US" sz="3600" b="1" dirty="0" smtClean="0">
                <a:solidFill>
                  <a:srgbClr val="000000"/>
                </a:solidFill>
              </a:rPr>
              <a:t>：</a:t>
            </a:r>
            <a:endParaRPr lang="zh-CN" altLang="en-US" sz="3600" b="1" dirty="0">
              <a:solidFill>
                <a:srgbClr val="000000"/>
              </a:solidFill>
            </a:endParaRPr>
          </a:p>
        </p:txBody>
      </p:sp>
    </p:spTree>
    <p:extLst>
      <p:ext uri="{BB962C8B-B14F-4D97-AF65-F5344CB8AC3E}">
        <p14:creationId xmlns:p14="http://schemas.microsoft.com/office/powerpoint/2010/main" val="164212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sz="3600" dirty="0" err="1"/>
              <a:t>makefile</a:t>
            </a:r>
            <a:r>
              <a:rPr lang="en-US" altLang="zh-CN" sz="3600" dirty="0"/>
              <a:t> </a:t>
            </a:r>
            <a:r>
              <a:rPr lang="zh-CN" altLang="en-US" sz="3600" dirty="0"/>
              <a:t>变量 </a:t>
            </a:r>
            <a:r>
              <a:rPr lang="en-US" altLang="zh-CN" sz="3600" b="1" dirty="0"/>
              <a:t>(cont.)</a:t>
            </a:r>
            <a:endParaRPr lang="zh-CN" altLang="en-US" dirty="0">
              <a:ea typeface="宋体" panose="02010600030101010101" pitchFamily="2" charset="-122"/>
            </a:endParaRPr>
          </a:p>
        </p:txBody>
      </p:sp>
      <p:sp>
        <p:nvSpPr>
          <p:cNvPr id="160771" name="Rectangle 3"/>
          <p:cNvSpPr>
            <a:spLocks noGrp="1" noChangeArrowheads="1"/>
          </p:cNvSpPr>
          <p:nvPr>
            <p:ph type="body" idx="1"/>
          </p:nvPr>
        </p:nvSpPr>
        <p:spPr>
          <a:xfrm>
            <a:off x="1066799" y="1619795"/>
            <a:ext cx="10567851" cy="4859382"/>
          </a:xfrm>
        </p:spPr>
        <p:txBody>
          <a:bodyPr>
            <a:normAutofit fontScale="92500" lnSpcReduction="10000"/>
          </a:bodyPr>
          <a:lstStyle/>
          <a:p>
            <a:pPr>
              <a:lnSpc>
                <a:spcPct val="80000"/>
              </a:lnSpc>
            </a:pPr>
            <a:r>
              <a:rPr lang="en-US" altLang="zh-CN" sz="2000" dirty="0">
                <a:ea typeface="宋体" panose="02010600030101010101" pitchFamily="2" charset="-122"/>
              </a:rPr>
              <a:t>GNU </a:t>
            </a:r>
            <a:r>
              <a:rPr lang="zh-CN" altLang="en-US" sz="2000" dirty="0">
                <a:ea typeface="宋体" panose="02010600030101010101" pitchFamily="2" charset="-122"/>
              </a:rPr>
              <a:t>的 </a:t>
            </a:r>
            <a:r>
              <a:rPr lang="en-US" altLang="zh-CN" sz="2000" dirty="0">
                <a:ea typeface="宋体" panose="02010600030101010101" pitchFamily="2" charset="-122"/>
              </a:rPr>
              <a:t>make </a:t>
            </a:r>
            <a:r>
              <a:rPr lang="zh-CN" altLang="en-US" sz="2000" dirty="0">
                <a:ea typeface="宋体" panose="02010600030101010101" pitchFamily="2" charset="-122"/>
              </a:rPr>
              <a:t>工具除提供有建立目标的基本功能之外，还有许多便于表达依赖性关系以及建立目标的命令的特 色。其中之一就是变量或宏的定义能力。如果你要以相同的编译选项同时编译十几个 </a:t>
            </a:r>
            <a:r>
              <a:rPr lang="en-US" altLang="zh-CN" sz="2000" dirty="0">
                <a:ea typeface="宋体" panose="02010600030101010101" pitchFamily="2" charset="-122"/>
              </a:rPr>
              <a:t>C </a:t>
            </a:r>
            <a:r>
              <a:rPr lang="zh-CN" altLang="en-US" sz="2000" dirty="0">
                <a:ea typeface="宋体" panose="02010600030101010101" pitchFamily="2" charset="-122"/>
              </a:rPr>
              <a:t>源文件，而为每个目 标的编译指定冗长的编译选项的话，将是非常乏味的。但利用简单的变量定义，可避免这种</a:t>
            </a:r>
            <a:r>
              <a:rPr lang="zh-CN" altLang="en-US" sz="2400" dirty="0">
                <a:ea typeface="宋体" panose="02010600030101010101" pitchFamily="2" charset="-122"/>
              </a:rPr>
              <a:t>乏味</a:t>
            </a:r>
            <a:r>
              <a:rPr lang="zh-CN" altLang="en-US" sz="2000" dirty="0">
                <a:ea typeface="宋体" panose="02010600030101010101" pitchFamily="2" charset="-122"/>
              </a:rPr>
              <a:t>的工作： </a:t>
            </a:r>
          </a:p>
          <a:p>
            <a:pPr lvl="2">
              <a:lnSpc>
                <a:spcPct val="80000"/>
              </a:lnSpc>
              <a:buFont typeface="Wingdings" panose="05000000000000000000" pitchFamily="2" charset="2"/>
              <a:buNone/>
            </a:pPr>
            <a:r>
              <a:rPr lang="en-US" altLang="zh-CN" dirty="0">
                <a:ea typeface="宋体" panose="02010600030101010101" pitchFamily="2" charset="-122"/>
              </a:rPr>
              <a:t># Define macros for name of compiler</a:t>
            </a:r>
          </a:p>
          <a:p>
            <a:pPr lvl="2">
              <a:lnSpc>
                <a:spcPct val="80000"/>
              </a:lnSpc>
              <a:buFont typeface="Wingdings" panose="05000000000000000000" pitchFamily="2" charset="2"/>
              <a:buNone/>
            </a:pPr>
            <a:r>
              <a:rPr lang="en-US" altLang="zh-CN" dirty="0">
                <a:ea typeface="宋体" panose="02010600030101010101" pitchFamily="2" charset="-122"/>
              </a:rPr>
              <a:t>CC = </a:t>
            </a:r>
            <a:r>
              <a:rPr lang="en-US" altLang="zh-CN" dirty="0" err="1">
                <a:ea typeface="宋体" panose="02010600030101010101" pitchFamily="2" charset="-122"/>
              </a:rPr>
              <a:t>gcc</a:t>
            </a:r>
            <a:endParaRPr lang="en-US" altLang="zh-CN" dirty="0">
              <a:ea typeface="宋体" panose="02010600030101010101" pitchFamily="2" charset="-122"/>
            </a:endParaRPr>
          </a:p>
          <a:p>
            <a:pPr lvl="2">
              <a:lnSpc>
                <a:spcPct val="80000"/>
              </a:lnSpc>
              <a:buFont typeface="Wingdings" panose="05000000000000000000" pitchFamily="2" charset="2"/>
              <a:buNone/>
            </a:pPr>
            <a:endParaRPr lang="en-US" altLang="zh-CN" dirty="0">
              <a:ea typeface="宋体" panose="02010600030101010101" pitchFamily="2" charset="-122"/>
            </a:endParaRPr>
          </a:p>
          <a:p>
            <a:pPr lvl="2">
              <a:lnSpc>
                <a:spcPct val="80000"/>
              </a:lnSpc>
              <a:buFont typeface="Wingdings" panose="05000000000000000000" pitchFamily="2" charset="2"/>
              <a:buNone/>
            </a:pPr>
            <a:r>
              <a:rPr lang="en-US" altLang="zh-CN" dirty="0">
                <a:ea typeface="宋体" panose="02010600030101010101" pitchFamily="2" charset="-122"/>
              </a:rPr>
              <a:t># Define a </a:t>
            </a:r>
            <a:r>
              <a:rPr lang="en-US" altLang="zh-CN" dirty="0" smtClean="0">
                <a:ea typeface="宋体" panose="02010600030101010101" pitchFamily="2" charset="-122"/>
              </a:rPr>
              <a:t>macro </a:t>
            </a:r>
            <a:r>
              <a:rPr lang="en-US" altLang="zh-CN" dirty="0">
                <a:ea typeface="宋体" panose="02010600030101010101" pitchFamily="2" charset="-122"/>
              </a:rPr>
              <a:t>for the CC flags</a:t>
            </a:r>
          </a:p>
          <a:p>
            <a:pPr lvl="2">
              <a:lnSpc>
                <a:spcPct val="80000"/>
              </a:lnSpc>
              <a:buFont typeface="Wingdings" panose="05000000000000000000" pitchFamily="2" charset="2"/>
              <a:buNone/>
            </a:pPr>
            <a:r>
              <a:rPr lang="en-US" altLang="zh-CN" dirty="0">
                <a:ea typeface="宋体" panose="02010600030101010101" pitchFamily="2" charset="-122"/>
              </a:rPr>
              <a:t>CCFLAGS = -D_DEBUG -g -m486</a:t>
            </a:r>
          </a:p>
          <a:p>
            <a:pPr lvl="2">
              <a:lnSpc>
                <a:spcPct val="80000"/>
              </a:lnSpc>
              <a:buFont typeface="Wingdings" panose="05000000000000000000" pitchFamily="2" charset="2"/>
              <a:buNone/>
            </a:pPr>
            <a:endParaRPr lang="en-US" altLang="zh-CN" dirty="0">
              <a:ea typeface="宋体" panose="02010600030101010101" pitchFamily="2" charset="-122"/>
            </a:endParaRPr>
          </a:p>
          <a:p>
            <a:pPr lvl="2">
              <a:lnSpc>
                <a:spcPct val="80000"/>
              </a:lnSpc>
              <a:buFont typeface="Wingdings" panose="05000000000000000000" pitchFamily="2" charset="2"/>
              <a:buNone/>
            </a:pPr>
            <a:r>
              <a:rPr lang="en-US" altLang="zh-CN" dirty="0">
                <a:ea typeface="宋体" panose="02010600030101010101" pitchFamily="2" charset="-122"/>
              </a:rPr>
              <a:t># A rule for building a object file</a:t>
            </a:r>
          </a:p>
          <a:p>
            <a:pPr lvl="2">
              <a:lnSpc>
                <a:spcPct val="80000"/>
              </a:lnSpc>
              <a:buFont typeface="Wingdings" panose="05000000000000000000" pitchFamily="2" charset="2"/>
              <a:buNone/>
            </a:pPr>
            <a:r>
              <a:rPr lang="en-US" altLang="zh-CN" dirty="0" err="1">
                <a:ea typeface="宋体" panose="02010600030101010101" pitchFamily="2" charset="-122"/>
              </a:rPr>
              <a:t>test.o</a:t>
            </a:r>
            <a:r>
              <a:rPr lang="en-US" altLang="zh-CN" dirty="0">
                <a:ea typeface="宋体" panose="02010600030101010101" pitchFamily="2" charset="-122"/>
              </a:rPr>
              <a:t>: </a:t>
            </a:r>
            <a:r>
              <a:rPr lang="en-US" altLang="zh-CN" dirty="0" err="1">
                <a:ea typeface="宋体" panose="02010600030101010101" pitchFamily="2" charset="-122"/>
              </a:rPr>
              <a:t>test.c</a:t>
            </a:r>
            <a:r>
              <a:rPr lang="en-US" altLang="zh-CN" dirty="0">
                <a:ea typeface="宋体" panose="02010600030101010101" pitchFamily="2" charset="-122"/>
              </a:rPr>
              <a:t> </a:t>
            </a:r>
            <a:r>
              <a:rPr lang="en-US" altLang="zh-CN" dirty="0" err="1">
                <a:ea typeface="宋体" panose="02010600030101010101" pitchFamily="2" charset="-122"/>
              </a:rPr>
              <a:t>test.h</a:t>
            </a:r>
            <a:endParaRPr lang="en-US" altLang="zh-CN" dirty="0">
              <a:ea typeface="宋体" panose="02010600030101010101" pitchFamily="2" charset="-122"/>
            </a:endParaRPr>
          </a:p>
          <a:p>
            <a:pPr lvl="2">
              <a:lnSpc>
                <a:spcPct val="80000"/>
              </a:lnSpc>
              <a:buFont typeface="Wingdings" panose="05000000000000000000" pitchFamily="2" charset="2"/>
              <a:buNone/>
            </a:pPr>
            <a:r>
              <a:rPr lang="en-US" altLang="zh-CN" dirty="0">
                <a:ea typeface="宋体" panose="02010600030101010101" pitchFamily="2" charset="-122"/>
              </a:rPr>
              <a:t>    $(CC) -c $(CCFLAGS) </a:t>
            </a:r>
            <a:r>
              <a:rPr lang="en-US" altLang="zh-CN" dirty="0" err="1">
                <a:ea typeface="宋体" panose="02010600030101010101" pitchFamily="2" charset="-122"/>
              </a:rPr>
              <a:t>test.c</a:t>
            </a:r>
            <a:endParaRPr lang="en-US" altLang="zh-CN" dirty="0">
              <a:ea typeface="宋体" panose="02010600030101010101" pitchFamily="2" charset="-122"/>
            </a:endParaRPr>
          </a:p>
          <a:p>
            <a:pPr>
              <a:lnSpc>
                <a:spcPct val="80000"/>
              </a:lnSpc>
            </a:pPr>
            <a:r>
              <a:rPr lang="zh-CN" altLang="en-US" sz="2000" dirty="0">
                <a:ea typeface="宋体" panose="02010600030101010101" pitchFamily="2" charset="-122"/>
              </a:rPr>
              <a:t>在上面的例子中，</a:t>
            </a:r>
            <a:r>
              <a:rPr lang="en-US" altLang="zh-CN" sz="2000" dirty="0">
                <a:ea typeface="宋体" panose="02010600030101010101" pitchFamily="2" charset="-122"/>
              </a:rPr>
              <a:t>CC </a:t>
            </a:r>
            <a:r>
              <a:rPr lang="zh-CN" altLang="en-US" sz="2000" dirty="0">
                <a:ea typeface="宋体" panose="02010600030101010101" pitchFamily="2" charset="-122"/>
              </a:rPr>
              <a:t>和 </a:t>
            </a:r>
            <a:r>
              <a:rPr lang="en-US" altLang="zh-CN" sz="2000" dirty="0">
                <a:ea typeface="宋体" panose="02010600030101010101" pitchFamily="2" charset="-122"/>
              </a:rPr>
              <a:t>CCFLAGS </a:t>
            </a:r>
            <a:r>
              <a:rPr lang="zh-CN" altLang="en-US" sz="2000" dirty="0">
                <a:ea typeface="宋体" panose="02010600030101010101" pitchFamily="2" charset="-122"/>
              </a:rPr>
              <a:t>就是 </a:t>
            </a:r>
            <a:r>
              <a:rPr lang="en-US" altLang="zh-CN" sz="2000" dirty="0">
                <a:ea typeface="宋体" panose="02010600030101010101" pitchFamily="2" charset="-122"/>
              </a:rPr>
              <a:t>make </a:t>
            </a:r>
            <a:r>
              <a:rPr lang="zh-CN" altLang="en-US" sz="2000" dirty="0">
                <a:ea typeface="宋体" panose="02010600030101010101" pitchFamily="2" charset="-122"/>
              </a:rPr>
              <a:t>的变量。</a:t>
            </a:r>
            <a:r>
              <a:rPr lang="en-US" altLang="zh-CN" sz="2000" dirty="0">
                <a:ea typeface="宋体" panose="02010600030101010101" pitchFamily="2" charset="-122"/>
              </a:rPr>
              <a:t>GNU make </a:t>
            </a:r>
            <a:r>
              <a:rPr lang="zh-CN" altLang="en-US" sz="2000" dirty="0">
                <a:ea typeface="宋体" panose="02010600030101010101" pitchFamily="2" charset="-122"/>
              </a:rPr>
              <a:t>通常称之为变量，而其他 </a:t>
            </a:r>
            <a:r>
              <a:rPr lang="en-US" altLang="zh-CN" sz="2000" dirty="0">
                <a:ea typeface="宋体" panose="02010600030101010101" pitchFamily="2" charset="-122"/>
              </a:rPr>
              <a:t>UNIX </a:t>
            </a:r>
            <a:r>
              <a:rPr lang="zh-CN" altLang="en-US" sz="2000" dirty="0">
                <a:ea typeface="宋体" panose="02010600030101010101" pitchFamily="2" charset="-122"/>
              </a:rPr>
              <a:t>的 </a:t>
            </a:r>
            <a:r>
              <a:rPr lang="en-US" altLang="zh-CN" sz="2000" dirty="0">
                <a:ea typeface="宋体" panose="02010600030101010101" pitchFamily="2" charset="-122"/>
              </a:rPr>
              <a:t>make </a:t>
            </a:r>
            <a:r>
              <a:rPr lang="zh-CN" altLang="en-US" sz="2000" dirty="0">
                <a:ea typeface="宋体" panose="02010600030101010101" pitchFamily="2" charset="-122"/>
              </a:rPr>
              <a:t>工具称之为宏，实际是同一个东西。在 </a:t>
            </a:r>
            <a:r>
              <a:rPr lang="en-US" altLang="zh-CN" sz="2000" dirty="0" err="1">
                <a:ea typeface="宋体" panose="02010600030101010101" pitchFamily="2" charset="-122"/>
              </a:rPr>
              <a:t>makefile</a:t>
            </a:r>
            <a:r>
              <a:rPr lang="en-US" altLang="zh-CN" sz="2000" dirty="0">
                <a:ea typeface="宋体" panose="02010600030101010101" pitchFamily="2" charset="-122"/>
              </a:rPr>
              <a:t> </a:t>
            </a:r>
            <a:r>
              <a:rPr lang="zh-CN" altLang="en-US" sz="2000" dirty="0">
                <a:ea typeface="宋体" panose="02010600030101010101" pitchFamily="2" charset="-122"/>
              </a:rPr>
              <a:t>中引用变量的值时，只需变量名之前添加 </a:t>
            </a:r>
            <a:r>
              <a:rPr lang="en-US" altLang="zh-CN" sz="2000" dirty="0">
                <a:ea typeface="宋体" panose="02010600030101010101" pitchFamily="2" charset="-122"/>
              </a:rPr>
              <a:t>$ </a:t>
            </a:r>
            <a:r>
              <a:rPr lang="zh-CN" altLang="en-US" sz="2000" dirty="0">
                <a:ea typeface="宋体" panose="02010600030101010101" pitchFamily="2" charset="-122"/>
              </a:rPr>
              <a:t>符号，如 上面的 </a:t>
            </a:r>
            <a:r>
              <a:rPr lang="en-US" altLang="zh-CN" sz="2000" dirty="0">
                <a:ea typeface="宋体" panose="02010600030101010101" pitchFamily="2" charset="-122"/>
              </a:rPr>
              <a:t>$(CC) </a:t>
            </a:r>
            <a:r>
              <a:rPr lang="zh-CN" altLang="en-US" sz="2000" dirty="0">
                <a:ea typeface="宋体" panose="02010600030101010101" pitchFamily="2" charset="-122"/>
              </a:rPr>
              <a:t>和 </a:t>
            </a:r>
            <a:r>
              <a:rPr lang="en-US" altLang="zh-CN" sz="2000" dirty="0">
                <a:ea typeface="宋体" panose="02010600030101010101" pitchFamily="2" charset="-122"/>
              </a:rPr>
              <a:t>$(CCFLAGS)</a:t>
            </a:r>
            <a:r>
              <a:rPr lang="zh-CN" altLang="en-US" sz="2000" dirty="0">
                <a:ea typeface="宋体" panose="02010600030101010101" pitchFamily="2" charset="-122"/>
              </a:rPr>
              <a:t>。 </a:t>
            </a:r>
          </a:p>
          <a:p>
            <a:pPr>
              <a:lnSpc>
                <a:spcPct val="80000"/>
              </a:lnSpc>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38107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a:ea typeface="宋体" panose="02010600030101010101" pitchFamily="2" charset="-122"/>
              </a:rPr>
              <a:t>Makefile</a:t>
            </a:r>
            <a:r>
              <a:rPr lang="zh-CN" altLang="en-US">
                <a:ea typeface="宋体" panose="02010600030101010101" pitchFamily="2" charset="-122"/>
              </a:rPr>
              <a:t>变量定义</a:t>
            </a:r>
          </a:p>
        </p:txBody>
      </p:sp>
      <p:sp>
        <p:nvSpPr>
          <p:cNvPr id="193539" name="Rectangle 3"/>
          <p:cNvSpPr>
            <a:spLocks noGrp="1" noChangeArrowheads="1"/>
          </p:cNvSpPr>
          <p:nvPr>
            <p:ph type="body" idx="1"/>
          </p:nvPr>
        </p:nvSpPr>
        <p:spPr/>
        <p:txBody>
          <a:bodyPr/>
          <a:lstStyle/>
          <a:p>
            <a:r>
              <a:rPr lang="en-US" altLang="zh-CN">
                <a:ea typeface="宋体" panose="02010600030101010101" pitchFamily="2" charset="-122"/>
              </a:rPr>
              <a:t>Makefile</a:t>
            </a:r>
            <a:r>
              <a:rPr lang="zh-CN" altLang="en-US">
                <a:ea typeface="宋体" panose="02010600030101010101" pitchFamily="2" charset="-122"/>
              </a:rPr>
              <a:t>变量定义跟</a:t>
            </a:r>
            <a:r>
              <a:rPr lang="en-US" altLang="zh-CN">
                <a:ea typeface="宋体" panose="02010600030101010101" pitchFamily="2" charset="-122"/>
              </a:rPr>
              <a:t>Shell</a:t>
            </a:r>
            <a:r>
              <a:rPr lang="zh-CN" altLang="en-US">
                <a:ea typeface="宋体" panose="02010600030101010101" pitchFamily="2" charset="-122"/>
              </a:rPr>
              <a:t>变量定义刚好相反</a:t>
            </a:r>
            <a:r>
              <a:rPr lang="en-US" altLang="zh-CN">
                <a:ea typeface="宋体" panose="02010600030101010101" pitchFamily="2" charset="-122"/>
              </a:rPr>
              <a:t>!</a:t>
            </a:r>
          </a:p>
          <a:p>
            <a:pPr lvl="1"/>
            <a:r>
              <a:rPr lang="en-US" altLang="zh-CN">
                <a:ea typeface="宋体" panose="02010600030101010101" pitchFamily="2" charset="-122"/>
              </a:rPr>
              <a:t>Shell</a:t>
            </a:r>
            <a:r>
              <a:rPr lang="zh-CN" altLang="en-US">
                <a:ea typeface="宋体" panose="02010600030101010101" pitchFamily="2" charset="-122"/>
              </a:rPr>
              <a:t>变量定义时</a:t>
            </a:r>
            <a:r>
              <a:rPr lang="en-US" altLang="zh-CN">
                <a:ea typeface="宋体" panose="02010600030101010101" pitchFamily="2" charset="-122"/>
              </a:rPr>
              <a:t>,=</a:t>
            </a:r>
            <a:r>
              <a:rPr lang="zh-CN" altLang="en-US">
                <a:ea typeface="宋体" panose="02010600030101010101" pitchFamily="2" charset="-122"/>
              </a:rPr>
              <a:t>两边不能有空格</a:t>
            </a:r>
            <a:r>
              <a:rPr lang="en-US" altLang="zh-CN">
                <a:ea typeface="宋体" panose="02010600030101010101" pitchFamily="2" charset="-122"/>
              </a:rPr>
              <a:t>.</a:t>
            </a:r>
          </a:p>
          <a:p>
            <a:pPr lvl="1"/>
            <a:r>
              <a:rPr lang="en-US" altLang="zh-CN">
                <a:ea typeface="宋体" panose="02010600030101010101" pitchFamily="2" charset="-122"/>
              </a:rPr>
              <a:t>Makefile </a:t>
            </a:r>
            <a:r>
              <a:rPr lang="zh-CN" altLang="en-US">
                <a:ea typeface="宋体" panose="02010600030101010101" pitchFamily="2" charset="-122"/>
              </a:rPr>
              <a:t>变量定义</a:t>
            </a:r>
            <a:r>
              <a:rPr lang="en-US" altLang="zh-CN">
                <a:ea typeface="宋体" panose="02010600030101010101" pitchFamily="2" charset="-122"/>
              </a:rPr>
              <a:t>,=</a:t>
            </a:r>
            <a:r>
              <a:rPr lang="zh-CN" altLang="en-US">
                <a:ea typeface="宋体" panose="02010600030101010101" pitchFamily="2" charset="-122"/>
              </a:rPr>
              <a:t>两边</a:t>
            </a:r>
            <a:r>
              <a:rPr lang="zh-CN" altLang="en-US">
                <a:solidFill>
                  <a:srgbClr val="FA3C08"/>
                </a:solidFill>
                <a:ea typeface="宋体" panose="02010600030101010101" pitchFamily="2" charset="-122"/>
              </a:rPr>
              <a:t>一定</a:t>
            </a:r>
            <a:r>
              <a:rPr lang="zh-CN" altLang="en-US">
                <a:ea typeface="宋体" panose="02010600030101010101" pitchFamily="2" charset="-122"/>
              </a:rPr>
              <a:t>要有空格</a:t>
            </a:r>
          </a:p>
          <a:p>
            <a:pPr lvl="1"/>
            <a:r>
              <a:rPr lang="en-US" altLang="zh-CN">
                <a:ea typeface="宋体" panose="02010600030101010101" pitchFamily="2" charset="-122"/>
              </a:rPr>
              <a:t>Shell</a:t>
            </a:r>
            <a:r>
              <a:rPr lang="zh-CN" altLang="en-US">
                <a:ea typeface="宋体" panose="02010600030101010101" pitchFamily="2" charset="-122"/>
              </a:rPr>
              <a:t>变量用</a:t>
            </a:r>
            <a:r>
              <a:rPr lang="en-US" altLang="zh-CN">
                <a:ea typeface="宋体" panose="02010600030101010101" pitchFamily="2" charset="-122"/>
              </a:rPr>
              <a:t>{}</a:t>
            </a:r>
            <a:r>
              <a:rPr lang="zh-CN" altLang="en-US">
                <a:ea typeface="宋体" panose="02010600030101010101" pitchFamily="2" charset="-122"/>
              </a:rPr>
              <a:t>来保护变量名</a:t>
            </a:r>
            <a:r>
              <a:rPr lang="en-US" altLang="zh-CN">
                <a:ea typeface="宋体" panose="02010600030101010101" pitchFamily="2" charset="-122"/>
              </a:rPr>
              <a:t>,</a:t>
            </a:r>
            <a:r>
              <a:rPr lang="zh-CN" altLang="en-US">
                <a:ea typeface="宋体" panose="02010600030101010101" pitchFamily="2" charset="-122"/>
              </a:rPr>
              <a:t>而</a:t>
            </a:r>
            <a:r>
              <a:rPr lang="en-US" altLang="zh-CN">
                <a:ea typeface="宋体" panose="02010600030101010101" pitchFamily="2" charset="-122"/>
              </a:rPr>
              <a:t>Makefile</a:t>
            </a:r>
            <a:r>
              <a:rPr lang="zh-CN" altLang="en-US">
                <a:ea typeface="宋体" panose="02010600030101010101" pitchFamily="2" charset="-122"/>
              </a:rPr>
              <a:t>变量用</a:t>
            </a:r>
            <a:r>
              <a:rPr lang="en-US" altLang="zh-CN">
                <a:ea typeface="宋体" panose="02010600030101010101" pitchFamily="2" charset="-122"/>
              </a:rPr>
              <a:t>()</a:t>
            </a:r>
            <a:r>
              <a:rPr lang="zh-CN" altLang="en-US">
                <a:ea typeface="宋体" panose="02010600030101010101" pitchFamily="2" charset="-122"/>
              </a:rPr>
              <a:t>来保护变量名</a:t>
            </a:r>
          </a:p>
          <a:p>
            <a:r>
              <a:rPr lang="en-US" altLang="zh-CN">
                <a:ea typeface="宋体" panose="02010600030101010101" pitchFamily="2" charset="-122"/>
              </a:rPr>
              <a:t>Makefile</a:t>
            </a:r>
            <a:r>
              <a:rPr lang="zh-CN" altLang="en-US">
                <a:ea typeface="宋体" panose="02010600030101010101" pitchFamily="2" charset="-122"/>
              </a:rPr>
              <a:t>的变量定义要独立于规则之外</a:t>
            </a:r>
            <a:r>
              <a:rPr lang="en-US" altLang="zh-CN">
                <a:ea typeface="宋体" panose="02010600030101010101" pitchFamily="2" charset="-122"/>
              </a:rPr>
              <a:t>,</a:t>
            </a:r>
          </a:p>
          <a:p>
            <a:pPr lvl="1"/>
            <a:r>
              <a:rPr lang="zh-CN" altLang="en-US">
                <a:ea typeface="宋体" panose="02010600030101010101" pitchFamily="2" charset="-122"/>
              </a:rPr>
              <a:t>是有定义先后顺序的要求</a:t>
            </a:r>
          </a:p>
          <a:p>
            <a:pPr lvl="1"/>
            <a:r>
              <a:rPr lang="zh-CN" altLang="en-US">
                <a:ea typeface="宋体" panose="02010600030101010101" pitchFamily="2" charset="-122"/>
              </a:rPr>
              <a:t>一般要放在所有规则前面进行定义</a:t>
            </a:r>
          </a:p>
          <a:p>
            <a:endParaRPr lang="en-US" altLang="zh-CN">
              <a:ea typeface="宋体" panose="02010600030101010101" pitchFamily="2" charset="-122"/>
            </a:endParaRPr>
          </a:p>
        </p:txBody>
      </p:sp>
    </p:spTree>
    <p:extLst>
      <p:ext uri="{BB962C8B-B14F-4D97-AF65-F5344CB8AC3E}">
        <p14:creationId xmlns:p14="http://schemas.microsoft.com/office/powerpoint/2010/main" val="134637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a:ea typeface="宋体" panose="02010600030101010101" pitchFamily="2" charset="-122"/>
              </a:rPr>
              <a:t>=</a:t>
            </a:r>
            <a:r>
              <a:rPr lang="zh-CN" altLang="en-US">
                <a:ea typeface="宋体" panose="02010600030101010101" pitchFamily="2" charset="-122"/>
              </a:rPr>
              <a:t>与</a:t>
            </a:r>
            <a:r>
              <a:rPr lang="en-US" altLang="zh-CN">
                <a:ea typeface="宋体" panose="02010600030101010101" pitchFamily="2" charset="-122"/>
              </a:rPr>
              <a:t>:=</a:t>
            </a:r>
            <a:r>
              <a:rPr lang="zh-CN" altLang="en-US">
                <a:ea typeface="宋体" panose="02010600030101010101" pitchFamily="2" charset="-122"/>
              </a:rPr>
              <a:t>区别</a:t>
            </a:r>
          </a:p>
        </p:txBody>
      </p:sp>
      <p:sp>
        <p:nvSpPr>
          <p:cNvPr id="194563" name="Rectangle 3"/>
          <p:cNvSpPr>
            <a:spLocks noGrp="1" noChangeArrowheads="1"/>
          </p:cNvSpPr>
          <p:nvPr>
            <p:ph type="body" idx="1"/>
          </p:nvPr>
        </p:nvSpPr>
        <p:spPr/>
        <p:txBody>
          <a:bodyPr/>
          <a:lstStyle/>
          <a:p>
            <a:r>
              <a:rPr lang="zh-CN" altLang="en-US">
                <a:ea typeface="宋体" panose="02010600030101010101" pitchFamily="2" charset="-122"/>
              </a:rPr>
              <a:t>两者都用于变量赋值</a:t>
            </a:r>
            <a:r>
              <a:rPr lang="en-US" altLang="zh-CN">
                <a:ea typeface="宋体" panose="02010600030101010101" pitchFamily="2" charset="-122"/>
              </a:rPr>
              <a:t>,:=</a:t>
            </a:r>
            <a:r>
              <a:rPr lang="zh-CN" altLang="en-US">
                <a:ea typeface="宋体" panose="02010600030101010101" pitchFamily="2" charset="-122"/>
              </a:rPr>
              <a:t>是简单赋值</a:t>
            </a:r>
            <a:r>
              <a:rPr lang="en-US" altLang="zh-CN">
                <a:ea typeface="宋体" panose="02010600030101010101" pitchFamily="2" charset="-122"/>
              </a:rPr>
              <a:t>,=</a:t>
            </a:r>
            <a:r>
              <a:rPr lang="zh-CN" altLang="en-US">
                <a:ea typeface="宋体" panose="02010600030101010101" pitchFamily="2" charset="-122"/>
              </a:rPr>
              <a:t>带递归引用</a:t>
            </a:r>
          </a:p>
          <a:p>
            <a:pPr lvl="1"/>
            <a:r>
              <a:rPr lang="zh-CN" altLang="en-US">
                <a:ea typeface="宋体" panose="02010600030101010101" pitchFamily="2" charset="-122"/>
              </a:rPr>
              <a:t>如</a:t>
            </a:r>
            <a:r>
              <a:rPr lang="en-US" altLang="zh-CN">
                <a:ea typeface="宋体" panose="02010600030101010101" pitchFamily="2" charset="-122"/>
              </a:rPr>
              <a:t>=</a:t>
            </a:r>
            <a:r>
              <a:rPr lang="zh-CN" altLang="en-US">
                <a:ea typeface="宋体" panose="02010600030101010101" pitchFamily="2" charset="-122"/>
              </a:rPr>
              <a:t>后面是变量</a:t>
            </a:r>
            <a:r>
              <a:rPr lang="en-US" altLang="zh-CN">
                <a:ea typeface="宋体" panose="02010600030101010101" pitchFamily="2" charset="-122"/>
              </a:rPr>
              <a:t>,</a:t>
            </a:r>
            <a:r>
              <a:rPr lang="zh-CN" altLang="en-US">
                <a:ea typeface="宋体" panose="02010600030101010101" pitchFamily="2" charset="-122"/>
              </a:rPr>
              <a:t>则变量本身值可能还要进行运算</a:t>
            </a:r>
          </a:p>
          <a:p>
            <a:pPr lvl="1"/>
            <a:r>
              <a:rPr lang="en-US" altLang="zh-CN">
                <a:ea typeface="宋体" panose="02010600030101010101" pitchFamily="2" charset="-122"/>
              </a:rPr>
              <a:t>:=</a:t>
            </a:r>
            <a:r>
              <a:rPr lang="zh-CN" altLang="en-US">
                <a:ea typeface="宋体" panose="02010600030101010101" pitchFamily="2" charset="-122"/>
              </a:rPr>
              <a:t>只是简单赋值</a:t>
            </a:r>
            <a:r>
              <a:rPr lang="en-US" altLang="zh-CN">
                <a:ea typeface="宋体" panose="02010600030101010101" pitchFamily="2" charset="-122"/>
              </a:rPr>
              <a:t>,</a:t>
            </a:r>
            <a:r>
              <a:rPr lang="zh-CN" altLang="en-US">
                <a:ea typeface="宋体" panose="02010600030101010101" pitchFamily="2" charset="-122"/>
              </a:rPr>
              <a:t>后面变量只简单取值</a:t>
            </a:r>
            <a:r>
              <a:rPr lang="en-US" altLang="zh-CN">
                <a:ea typeface="宋体" panose="02010600030101010101" pitchFamily="2" charset="-122"/>
              </a:rPr>
              <a:t>,</a:t>
            </a:r>
            <a:r>
              <a:rPr lang="zh-CN" altLang="en-US">
                <a:ea typeface="宋体" panose="02010600030101010101" pitchFamily="2" charset="-122"/>
              </a:rPr>
              <a:t>没有定义的变量取为空</a:t>
            </a:r>
            <a:r>
              <a:rPr lang="en-US" altLang="zh-CN">
                <a:ea typeface="宋体" panose="02010600030101010101" pitchFamily="2" charset="-122"/>
              </a:rPr>
              <a:t>,</a:t>
            </a:r>
            <a:r>
              <a:rPr lang="zh-CN" altLang="en-US">
                <a:ea typeface="宋体" panose="02010600030101010101" pitchFamily="2" charset="-122"/>
              </a:rPr>
              <a:t>一般比较安全</a:t>
            </a:r>
          </a:p>
          <a:p>
            <a:pPr lvl="1"/>
            <a:r>
              <a:rPr lang="zh-CN" altLang="en-US">
                <a:ea typeface="宋体" panose="02010600030101010101" pitchFamily="2" charset="-122"/>
              </a:rPr>
              <a:t>假设</a:t>
            </a:r>
            <a:r>
              <a:rPr lang="en-US" altLang="zh-CN">
                <a:ea typeface="宋体" panose="02010600030101010101" pitchFamily="2" charset="-122"/>
              </a:rPr>
              <a:t>CFLAGS</a:t>
            </a:r>
            <a:r>
              <a:rPr lang="zh-CN" altLang="en-US">
                <a:ea typeface="宋体" panose="02010600030101010101" pitchFamily="2" charset="-122"/>
              </a:rPr>
              <a:t>预先定义有值</a:t>
            </a:r>
            <a:r>
              <a:rPr lang="en-US" altLang="zh-CN">
                <a:ea typeface="宋体" panose="02010600030101010101" pitchFamily="2" charset="-122"/>
              </a:rPr>
              <a:t>,</a:t>
            </a:r>
            <a:r>
              <a:rPr lang="zh-CN" altLang="en-US">
                <a:ea typeface="宋体" panose="02010600030101010101" pitchFamily="2" charset="-122"/>
              </a:rPr>
              <a:t>则</a:t>
            </a:r>
            <a:r>
              <a:rPr lang="en-US" altLang="zh-CN">
                <a:ea typeface="宋体" panose="02010600030101010101" pitchFamily="2" charset="-122"/>
              </a:rPr>
              <a:t>CFLAGS = $(CFLAGS) -g </a:t>
            </a:r>
            <a:r>
              <a:rPr lang="zh-CN" altLang="en-US">
                <a:ea typeface="宋体" panose="02010600030101010101" pitchFamily="2" charset="-122"/>
              </a:rPr>
              <a:t>变成无限递归调用</a:t>
            </a:r>
            <a:r>
              <a:rPr lang="en-US" altLang="zh-CN">
                <a:ea typeface="宋体" panose="02010600030101010101" pitchFamily="2" charset="-122"/>
              </a:rPr>
              <a:t>,</a:t>
            </a:r>
            <a:r>
              <a:rPr lang="zh-CN" altLang="en-US">
                <a:ea typeface="宋体" panose="02010600030101010101" pitchFamily="2" charset="-122"/>
              </a:rPr>
              <a:t>最后变成最终堆栈溢出 </a:t>
            </a:r>
            <a:r>
              <a:rPr lang="en-US" altLang="zh-CN">
                <a:ea typeface="宋体" panose="02010600030101010101" pitchFamily="2" charset="-122"/>
              </a:rPr>
              <a:t>,</a:t>
            </a:r>
            <a:r>
              <a:rPr lang="zh-CN" altLang="en-US">
                <a:ea typeface="宋体" panose="02010600030101010101" pitchFamily="2" charset="-122"/>
              </a:rPr>
              <a:t>正确写法是 </a:t>
            </a:r>
            <a:r>
              <a:rPr lang="en-US" altLang="zh-CN">
                <a:ea typeface="宋体" panose="02010600030101010101" pitchFamily="2" charset="-122"/>
              </a:rPr>
              <a:t>CFLAGS := $(CFLAGS) -g </a:t>
            </a:r>
          </a:p>
          <a:p>
            <a:pPr lvl="1"/>
            <a:endParaRPr lang="en-US" altLang="zh-CN">
              <a:ea typeface="宋体" panose="02010600030101010101" pitchFamily="2" charset="-122"/>
            </a:endParaRPr>
          </a:p>
          <a:p>
            <a:endParaRPr lang="en-US" altLang="zh-CN">
              <a:ea typeface="宋体" panose="02010600030101010101" pitchFamily="2" charset="-122"/>
            </a:endParaRPr>
          </a:p>
        </p:txBody>
      </p:sp>
      <p:sp>
        <p:nvSpPr>
          <p:cNvPr id="194564" name="Text Box 4"/>
          <p:cNvSpPr txBox="1">
            <a:spLocks noChangeArrowheads="1"/>
          </p:cNvSpPr>
          <p:nvPr/>
        </p:nvSpPr>
        <p:spPr bwMode="auto">
          <a:xfrm>
            <a:off x="1524001" y="4748234"/>
            <a:ext cx="4391025" cy="1479509"/>
          </a:xfrm>
          <a:prstGeom prst="rect">
            <a:avLst/>
          </a:prstGeom>
          <a:solidFill>
            <a:srgbClr val="CCECFF"/>
          </a:solidFill>
          <a:ln w="3810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这里</a:t>
            </a:r>
            <a:r>
              <a:rPr lang="en-US" altLang="zh-CN" dirty="0">
                <a:solidFill>
                  <a:schemeClr val="bg2"/>
                </a:solidFill>
                <a:ea typeface="宋体" panose="02010600030101010101" pitchFamily="2" charset="-122"/>
              </a:rPr>
              <a:t>foo</a:t>
            </a:r>
            <a:r>
              <a:rPr lang="zh-CN" altLang="en-US" dirty="0">
                <a:solidFill>
                  <a:schemeClr val="bg2"/>
                </a:solidFill>
                <a:ea typeface="宋体" panose="02010600030101010101" pitchFamily="2" charset="-122"/>
              </a:rPr>
              <a:t>最终的值为</a:t>
            </a:r>
            <a:r>
              <a:rPr lang="en-US" altLang="zh-CN" dirty="0">
                <a:solidFill>
                  <a:schemeClr val="bg2"/>
                </a:solidFill>
                <a:ea typeface="宋体" panose="02010600030101010101" pitchFamily="2" charset="-122"/>
              </a:rPr>
              <a:t>Huh,</a:t>
            </a:r>
            <a:r>
              <a:rPr lang="zh-CN" altLang="en-US" dirty="0">
                <a:solidFill>
                  <a:schemeClr val="bg2"/>
                </a:solidFill>
                <a:ea typeface="宋体" panose="02010600030101010101" pitchFamily="2" charset="-122"/>
              </a:rPr>
              <a:t>因为</a:t>
            </a:r>
            <a:r>
              <a:rPr lang="en-US" altLang="zh-CN" dirty="0">
                <a:solidFill>
                  <a:schemeClr val="bg2"/>
                </a:solidFill>
                <a:ea typeface="宋体" panose="02010600030101010101" pitchFamily="2" charset="-122"/>
              </a:rPr>
              <a:t>foo</a:t>
            </a:r>
            <a:r>
              <a:rPr lang="zh-CN" altLang="en-US" dirty="0">
                <a:solidFill>
                  <a:schemeClr val="bg2"/>
                </a:solidFill>
                <a:ea typeface="宋体" panose="02010600030101010101" pitchFamily="2" charset="-122"/>
              </a:rPr>
              <a:t>后面</a:t>
            </a:r>
            <a:r>
              <a:rPr lang="en-US" altLang="zh-CN" dirty="0">
                <a:solidFill>
                  <a:schemeClr val="bg2"/>
                </a:solidFill>
                <a:ea typeface="宋体" panose="02010600030101010101" pitchFamily="2" charset="-122"/>
              </a:rPr>
              <a:t>bar</a:t>
            </a:r>
            <a:r>
              <a:rPr lang="zh-CN" altLang="en-US" dirty="0">
                <a:solidFill>
                  <a:schemeClr val="bg2"/>
                </a:solidFill>
                <a:ea typeface="宋体" panose="02010600030101010101" pitchFamily="2" charset="-122"/>
              </a:rPr>
              <a:t>还要做递归调用</a:t>
            </a:r>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而</a:t>
            </a:r>
            <a:r>
              <a:rPr lang="en-US" altLang="zh-CN" dirty="0">
                <a:solidFill>
                  <a:schemeClr val="bg2"/>
                </a:solidFill>
                <a:ea typeface="宋体" panose="02010600030101010101" pitchFamily="2" charset="-122"/>
              </a:rPr>
              <a:t>ugh</a:t>
            </a:r>
            <a:r>
              <a:rPr lang="zh-CN" altLang="en-US" dirty="0">
                <a:solidFill>
                  <a:schemeClr val="bg2"/>
                </a:solidFill>
                <a:ea typeface="宋体" panose="02010600030101010101" pitchFamily="2" charset="-122"/>
              </a:rPr>
              <a:t>也会做递归调用</a:t>
            </a:r>
          </a:p>
          <a:p>
            <a:pPr algn="l"/>
            <a:r>
              <a:rPr lang="en-US" altLang="zh-CN" dirty="0">
                <a:solidFill>
                  <a:schemeClr val="bg2"/>
                </a:solidFill>
                <a:ea typeface="宋体" panose="02010600030101010101" pitchFamily="2" charset="-122"/>
              </a:rPr>
              <a:t>foo = $(bar)</a:t>
            </a:r>
            <a:br>
              <a:rPr lang="en-US" altLang="zh-CN" dirty="0">
                <a:solidFill>
                  <a:schemeClr val="bg2"/>
                </a:solidFill>
                <a:ea typeface="宋体" panose="02010600030101010101" pitchFamily="2" charset="-122"/>
              </a:rPr>
            </a:br>
            <a:r>
              <a:rPr lang="en-US" altLang="zh-CN" dirty="0">
                <a:solidFill>
                  <a:schemeClr val="bg2"/>
                </a:solidFill>
                <a:ea typeface="宋体" panose="02010600030101010101" pitchFamily="2" charset="-122"/>
              </a:rPr>
              <a:t>bar = $(ugh)</a:t>
            </a:r>
            <a:br>
              <a:rPr lang="en-US" altLang="zh-CN" dirty="0">
                <a:solidFill>
                  <a:schemeClr val="bg2"/>
                </a:solidFill>
                <a:ea typeface="宋体" panose="02010600030101010101" pitchFamily="2" charset="-122"/>
              </a:rPr>
            </a:br>
            <a:r>
              <a:rPr lang="en-US" altLang="zh-CN" dirty="0">
                <a:solidFill>
                  <a:schemeClr val="bg2"/>
                </a:solidFill>
                <a:ea typeface="宋体" panose="02010600030101010101" pitchFamily="2" charset="-122"/>
              </a:rPr>
              <a:t>ugh = </a:t>
            </a:r>
            <a:r>
              <a:rPr lang="en-US" altLang="zh-CN" dirty="0" smtClean="0">
                <a:solidFill>
                  <a:schemeClr val="bg2"/>
                </a:solidFill>
                <a:ea typeface="宋体" panose="02010600030101010101" pitchFamily="2" charset="-122"/>
              </a:rPr>
              <a:t>Huh </a:t>
            </a:r>
            <a:endParaRPr lang="en-US" altLang="zh-CN" dirty="0">
              <a:solidFill>
                <a:schemeClr val="bg2"/>
              </a:solidFill>
              <a:ea typeface="宋体" panose="02010600030101010101" pitchFamily="2" charset="-122"/>
            </a:endParaRPr>
          </a:p>
        </p:txBody>
      </p:sp>
      <p:sp>
        <p:nvSpPr>
          <p:cNvPr id="194565" name="Text Box 5"/>
          <p:cNvSpPr txBox="1">
            <a:spLocks noChangeArrowheads="1"/>
          </p:cNvSpPr>
          <p:nvPr/>
        </p:nvSpPr>
        <p:spPr bwMode="auto">
          <a:xfrm>
            <a:off x="6276976" y="4740297"/>
            <a:ext cx="4391025" cy="1479509"/>
          </a:xfrm>
          <a:prstGeom prst="rect">
            <a:avLst/>
          </a:prstGeom>
          <a:solidFill>
            <a:srgbClr val="CCECFF"/>
          </a:solidFill>
          <a:ln w="3810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这里</a:t>
            </a:r>
            <a:r>
              <a:rPr lang="en-US" altLang="zh-CN" dirty="0">
                <a:solidFill>
                  <a:schemeClr val="bg2"/>
                </a:solidFill>
                <a:ea typeface="宋体" panose="02010600030101010101" pitchFamily="2" charset="-122"/>
              </a:rPr>
              <a:t>foo</a:t>
            </a:r>
            <a:r>
              <a:rPr lang="zh-CN" altLang="en-US" dirty="0">
                <a:solidFill>
                  <a:schemeClr val="bg2"/>
                </a:solidFill>
                <a:ea typeface="宋体" panose="02010600030101010101" pitchFamily="2" charset="-122"/>
              </a:rPr>
              <a:t>最终的值为空</a:t>
            </a:r>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定义</a:t>
            </a:r>
            <a:r>
              <a:rPr lang="en-US" altLang="zh-CN" dirty="0">
                <a:solidFill>
                  <a:schemeClr val="bg2"/>
                </a:solidFill>
                <a:ea typeface="宋体" panose="02010600030101010101" pitchFamily="2" charset="-122"/>
              </a:rPr>
              <a:t>foo</a:t>
            </a:r>
            <a:r>
              <a:rPr lang="zh-CN" altLang="en-US" dirty="0">
                <a:solidFill>
                  <a:schemeClr val="bg2"/>
                </a:solidFill>
                <a:ea typeface="宋体" panose="02010600030101010101" pitchFamily="2" charset="-122"/>
              </a:rPr>
              <a:t>时</a:t>
            </a:r>
            <a:r>
              <a:rPr lang="en-US" altLang="zh-CN" dirty="0">
                <a:solidFill>
                  <a:schemeClr val="bg2"/>
                </a:solidFill>
                <a:ea typeface="宋体" panose="02010600030101010101" pitchFamily="2" charset="-122"/>
              </a:rPr>
              <a:t>,bar</a:t>
            </a:r>
            <a:r>
              <a:rPr lang="zh-CN" altLang="en-US" dirty="0">
                <a:solidFill>
                  <a:schemeClr val="bg2"/>
                </a:solidFill>
                <a:ea typeface="宋体" panose="02010600030101010101" pitchFamily="2" charset="-122"/>
              </a:rPr>
              <a:t>并未定义</a:t>
            </a:r>
            <a:r>
              <a:rPr lang="en-US" altLang="zh-CN" dirty="0">
                <a:solidFill>
                  <a:schemeClr val="bg2"/>
                </a:solidFill>
                <a:ea typeface="宋体" panose="02010600030101010101" pitchFamily="2" charset="-122"/>
              </a:rPr>
              <a:t>,</a:t>
            </a:r>
            <a:r>
              <a:rPr lang="zh-CN" altLang="en-US" dirty="0">
                <a:solidFill>
                  <a:schemeClr val="bg2"/>
                </a:solidFill>
                <a:ea typeface="宋体" panose="02010600030101010101" pitchFamily="2" charset="-122"/>
              </a:rPr>
              <a:t>这里取空</a:t>
            </a:r>
            <a:r>
              <a:rPr lang="en-US" altLang="zh-CN" dirty="0">
                <a:solidFill>
                  <a:schemeClr val="bg2"/>
                </a:solidFill>
                <a:ea typeface="宋体" panose="02010600030101010101" pitchFamily="2" charset="-122"/>
              </a:rPr>
              <a:t>.</a:t>
            </a:r>
          </a:p>
          <a:p>
            <a:pPr algn="l"/>
            <a:r>
              <a:rPr lang="en-US" altLang="zh-CN" dirty="0">
                <a:solidFill>
                  <a:schemeClr val="bg2"/>
                </a:solidFill>
                <a:ea typeface="宋体" panose="02010600030101010101" pitchFamily="2" charset="-122"/>
              </a:rPr>
              <a:t>foo := $(bar)</a:t>
            </a:r>
            <a:br>
              <a:rPr lang="en-US" altLang="zh-CN" dirty="0">
                <a:solidFill>
                  <a:schemeClr val="bg2"/>
                </a:solidFill>
                <a:ea typeface="宋体" panose="02010600030101010101" pitchFamily="2" charset="-122"/>
              </a:rPr>
            </a:br>
            <a:r>
              <a:rPr lang="en-US" altLang="zh-CN" dirty="0">
                <a:solidFill>
                  <a:schemeClr val="bg2"/>
                </a:solidFill>
                <a:ea typeface="宋体" panose="02010600030101010101" pitchFamily="2" charset="-122"/>
              </a:rPr>
              <a:t>bar := $(ugh)</a:t>
            </a:r>
            <a:br>
              <a:rPr lang="en-US" altLang="zh-CN" dirty="0">
                <a:solidFill>
                  <a:schemeClr val="bg2"/>
                </a:solidFill>
                <a:ea typeface="宋体" panose="02010600030101010101" pitchFamily="2" charset="-122"/>
              </a:rPr>
            </a:br>
            <a:r>
              <a:rPr lang="en-US" altLang="zh-CN" dirty="0">
                <a:solidFill>
                  <a:schemeClr val="bg2"/>
                </a:solidFill>
                <a:ea typeface="宋体" panose="02010600030101010101" pitchFamily="2" charset="-122"/>
              </a:rPr>
              <a:t>ugh := </a:t>
            </a:r>
            <a:r>
              <a:rPr lang="en-US" altLang="zh-CN" dirty="0" smtClean="0">
                <a:solidFill>
                  <a:schemeClr val="bg2"/>
                </a:solidFill>
                <a:ea typeface="宋体" panose="02010600030101010101" pitchFamily="2" charset="-122"/>
              </a:rPr>
              <a:t>Huh </a:t>
            </a:r>
            <a:endParaRPr lang="en-US" altLang="zh-CN" dirty="0">
              <a:solidFill>
                <a:schemeClr val="bg2"/>
              </a:solidFill>
              <a:ea typeface="宋体" panose="02010600030101010101" pitchFamily="2" charset="-122"/>
            </a:endParaRPr>
          </a:p>
        </p:txBody>
      </p:sp>
    </p:spTree>
    <p:extLst>
      <p:ext uri="{BB962C8B-B14F-4D97-AF65-F5344CB8AC3E}">
        <p14:creationId xmlns:p14="http://schemas.microsoft.com/office/powerpoint/2010/main" val="6498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box(out)">
                                      <p:cBhvr>
                                        <p:cTn id="7" dur="500"/>
                                        <p:tgtEl>
                                          <p:spTgt spid="19456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4565"/>
                                        </p:tgtEl>
                                        <p:attrNameLst>
                                          <p:attrName>style.visibility</p:attrName>
                                        </p:attrNameLst>
                                      </p:cBhvr>
                                      <p:to>
                                        <p:strVal val="visible"/>
                                      </p:to>
                                    </p:set>
                                    <p:animEffect transition="in" filter="box(out)">
                                      <p:cBhvr>
                                        <p:cTn id="12" dur="500"/>
                                        <p:tgtEl>
                                          <p:spTgt spid="19456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autoUpdateAnimBg="0"/>
      <p:bldP spid="19456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开发过程</a:t>
            </a:r>
            <a:r>
              <a:rPr lang="en-US" altLang="zh-CN" dirty="0" smtClean="0"/>
              <a:t>——Linux</a:t>
            </a:r>
            <a:r>
              <a:rPr lang="zh-CN" altLang="en-US" dirty="0" smtClean="0"/>
              <a:t>开发工具</a:t>
            </a:r>
          </a:p>
        </p:txBody>
      </p:sp>
      <p:sp>
        <p:nvSpPr>
          <p:cNvPr id="23555" name="内容占位符 2"/>
          <p:cNvSpPr>
            <a:spLocks noGrp="1"/>
          </p:cNvSpPr>
          <p:nvPr>
            <p:ph idx="1"/>
          </p:nvPr>
        </p:nvSpPr>
        <p:spPr/>
        <p:txBody>
          <a:bodyPr/>
          <a:lstStyle/>
          <a:p>
            <a:pPr eaLnBrk="1" hangingPunct="1"/>
            <a:r>
              <a:rPr lang="zh-CN" altLang="en-US" dirty="0" smtClean="0">
                <a:latin typeface="Times New Roman" panose="02020603050405020304" pitchFamily="18" charset="0"/>
                <a:ea typeface="楷体_GB2312" pitchFamily="49" charset="-122"/>
              </a:rPr>
              <a:t>编辑工具</a:t>
            </a:r>
            <a:endParaRPr lang="en-US" altLang="zh-CN" dirty="0" smtClean="0">
              <a:latin typeface="Times New Roman" panose="02020603050405020304" pitchFamily="18" charset="0"/>
              <a:ea typeface="楷体_GB2312" pitchFamily="49" charset="-122"/>
            </a:endParaRPr>
          </a:p>
          <a:p>
            <a:pPr lvl="1" eaLnBrk="1" hangingPunct="1"/>
            <a:r>
              <a:rPr lang="en-US" altLang="zh-CN" dirty="0" smtClean="0">
                <a:latin typeface="Times New Roman" panose="02020603050405020304" pitchFamily="18" charset="0"/>
                <a:ea typeface="楷体_GB2312" pitchFamily="49" charset="-122"/>
              </a:rPr>
              <a:t>VI</a:t>
            </a:r>
          </a:p>
          <a:p>
            <a:pPr eaLnBrk="1" hangingPunct="1"/>
            <a:r>
              <a:rPr lang="zh-CN" altLang="en-US" dirty="0" smtClean="0">
                <a:latin typeface="Times New Roman" panose="02020603050405020304" pitchFamily="18" charset="0"/>
                <a:ea typeface="楷体_GB2312" pitchFamily="49" charset="-122"/>
              </a:rPr>
              <a:t>编译工具</a:t>
            </a:r>
            <a:endParaRPr lang="en-US" altLang="zh-CN" dirty="0" smtClean="0">
              <a:latin typeface="Times New Roman" panose="02020603050405020304" pitchFamily="18" charset="0"/>
              <a:ea typeface="楷体_GB2312" pitchFamily="49" charset="-122"/>
            </a:endParaRPr>
          </a:p>
          <a:p>
            <a:pPr lvl="1" eaLnBrk="1" hangingPunct="1"/>
            <a:r>
              <a:rPr lang="en-US" altLang="zh-CN" dirty="0" smtClean="0">
                <a:latin typeface="Times New Roman" panose="02020603050405020304" pitchFamily="18" charset="0"/>
                <a:ea typeface="楷体_GB2312" pitchFamily="49" charset="-122"/>
              </a:rPr>
              <a:t>GCC</a:t>
            </a:r>
            <a:endParaRPr lang="zh-CN" altLang="en-US" dirty="0" smtClean="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68254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ea typeface="宋体" panose="02010600030101010101" pitchFamily="2" charset="-122"/>
              </a:rPr>
              <a:t>GNU make </a:t>
            </a:r>
            <a:r>
              <a:rPr lang="zh-CN" altLang="en-US">
                <a:ea typeface="宋体" panose="02010600030101010101" pitchFamily="2" charset="-122"/>
              </a:rPr>
              <a:t>的主要预定义变量 </a:t>
            </a:r>
          </a:p>
        </p:txBody>
      </p:sp>
      <p:sp>
        <p:nvSpPr>
          <p:cNvPr id="161795" name="Rectangle 3"/>
          <p:cNvSpPr>
            <a:spLocks noGrp="1" noChangeArrowheads="1"/>
          </p:cNvSpPr>
          <p:nvPr>
            <p:ph type="body" idx="1"/>
          </p:nvPr>
        </p:nvSpPr>
        <p:spPr/>
        <p:txBody>
          <a:bodyPr>
            <a:normAutofit fontScale="92500" lnSpcReduction="10000"/>
          </a:bodyPr>
          <a:lstStyle/>
          <a:p>
            <a:pPr>
              <a:lnSpc>
                <a:spcPct val="80000"/>
              </a:lnSpc>
            </a:pPr>
            <a:r>
              <a:rPr lang="en-US" altLang="zh-CN" dirty="0">
                <a:ea typeface="宋体" panose="02010600030101010101" pitchFamily="2" charset="-122"/>
              </a:rPr>
              <a:t>GNU make </a:t>
            </a:r>
            <a:r>
              <a:rPr lang="zh-CN" altLang="en-US" dirty="0">
                <a:ea typeface="宋体" panose="02010600030101010101" pitchFamily="2" charset="-122"/>
              </a:rPr>
              <a:t>有许多预定义的变量，这些变量具有特殊的含义，可在规则中使用。</a:t>
            </a:r>
          </a:p>
          <a:p>
            <a:pPr>
              <a:lnSpc>
                <a:spcPct val="80000"/>
              </a:lnSpc>
            </a:pPr>
            <a:r>
              <a:rPr lang="zh-CN" altLang="en-US" dirty="0">
                <a:ea typeface="宋体" panose="02010600030101010101" pitchFamily="2" charset="-122"/>
              </a:rPr>
              <a:t>除这些变量外，</a:t>
            </a:r>
            <a:r>
              <a:rPr lang="en-US" altLang="zh-CN" dirty="0">
                <a:ea typeface="宋体" panose="02010600030101010101" pitchFamily="2" charset="-122"/>
              </a:rPr>
              <a:t>GNU make </a:t>
            </a:r>
            <a:r>
              <a:rPr lang="zh-CN" altLang="en-US" dirty="0">
                <a:ea typeface="宋体" panose="02010600030101010101" pitchFamily="2" charset="-122"/>
              </a:rPr>
              <a:t>还将所有的环境变量作为自己的预定义变量。 </a:t>
            </a:r>
          </a:p>
          <a:p>
            <a:pPr>
              <a:lnSpc>
                <a:spcPct val="80000"/>
              </a:lnSpc>
            </a:pPr>
            <a:r>
              <a:rPr lang="zh-CN" altLang="en-US" sz="1800" dirty="0">
                <a:ea typeface="宋体" panose="02010600030101010101" pitchFamily="2" charset="-122"/>
              </a:rPr>
              <a:t>预定义变量                      含义</a:t>
            </a:r>
          </a:p>
          <a:p>
            <a:pPr lvl="1">
              <a:lnSpc>
                <a:spcPct val="80000"/>
              </a:lnSpc>
            </a:pPr>
            <a:r>
              <a:rPr lang="en-US" altLang="zh-CN" sz="1800" dirty="0">
                <a:ea typeface="宋体" panose="02010600030101010101" pitchFamily="2" charset="-122"/>
              </a:rPr>
              <a:t>$*              </a:t>
            </a:r>
            <a:r>
              <a:rPr lang="zh-CN" altLang="en-US" sz="1800" dirty="0">
                <a:ea typeface="宋体" panose="02010600030101010101" pitchFamily="2" charset="-122"/>
              </a:rPr>
              <a:t>不包含扩展名的目标文件名称。</a:t>
            </a:r>
          </a:p>
          <a:p>
            <a:pPr lvl="1">
              <a:lnSpc>
                <a:spcPct val="80000"/>
              </a:lnSpc>
            </a:pPr>
            <a:r>
              <a:rPr lang="en-US" altLang="zh-CN" sz="1800" dirty="0">
                <a:ea typeface="宋体" panose="02010600030101010101" pitchFamily="2" charset="-122"/>
              </a:rPr>
              <a:t>$+              </a:t>
            </a:r>
            <a:r>
              <a:rPr lang="zh-CN" altLang="en-US" sz="1800" dirty="0">
                <a:ea typeface="宋体" panose="02010600030101010101" pitchFamily="2" charset="-122"/>
              </a:rPr>
              <a:t>所有的依赖文件，以空格分开，并以出现的先后为序，可能包含重复的依赖文件。</a:t>
            </a:r>
          </a:p>
          <a:p>
            <a:pPr lvl="1">
              <a:lnSpc>
                <a:spcPct val="80000"/>
              </a:lnSpc>
            </a:pPr>
            <a:r>
              <a:rPr lang="en-US" altLang="zh-CN" sz="1800" dirty="0">
                <a:solidFill>
                  <a:srgbClr val="FF0000"/>
                </a:solidFill>
                <a:ea typeface="宋体" panose="02010600030101010101" pitchFamily="2" charset="-122"/>
              </a:rPr>
              <a:t>$&lt;              </a:t>
            </a:r>
            <a:r>
              <a:rPr lang="zh-CN" altLang="en-US" sz="1800" dirty="0">
                <a:solidFill>
                  <a:srgbClr val="FF0000"/>
                </a:solidFill>
                <a:ea typeface="宋体" panose="02010600030101010101" pitchFamily="2" charset="-122"/>
              </a:rPr>
              <a:t>第一个依赖文件的名称。</a:t>
            </a:r>
          </a:p>
          <a:p>
            <a:pPr lvl="1">
              <a:lnSpc>
                <a:spcPct val="80000"/>
              </a:lnSpc>
            </a:pPr>
            <a:r>
              <a:rPr lang="en-US" altLang="zh-CN" sz="1800" dirty="0">
                <a:ea typeface="宋体" panose="02010600030101010101" pitchFamily="2" charset="-122"/>
              </a:rPr>
              <a:t>$?              </a:t>
            </a:r>
            <a:r>
              <a:rPr lang="zh-CN" altLang="en-US" sz="1800" dirty="0">
                <a:ea typeface="宋体" panose="02010600030101010101" pitchFamily="2" charset="-122"/>
              </a:rPr>
              <a:t>所有的依赖文件，以空格分开，这些依赖文件的修改日期比目标的创建日期晚。</a:t>
            </a:r>
          </a:p>
          <a:p>
            <a:pPr lvl="1">
              <a:lnSpc>
                <a:spcPct val="80000"/>
              </a:lnSpc>
            </a:pPr>
            <a:r>
              <a:rPr lang="en-US" altLang="zh-CN" sz="1800" dirty="0">
                <a:solidFill>
                  <a:srgbClr val="FF0000"/>
                </a:solidFill>
                <a:ea typeface="宋体" panose="02010600030101010101" pitchFamily="2" charset="-122"/>
              </a:rPr>
              <a:t>$@              </a:t>
            </a:r>
            <a:r>
              <a:rPr lang="zh-CN" altLang="en-US" sz="1800" dirty="0">
                <a:solidFill>
                  <a:srgbClr val="FF0000"/>
                </a:solidFill>
                <a:ea typeface="宋体" panose="02010600030101010101" pitchFamily="2" charset="-122"/>
              </a:rPr>
              <a:t>目标的完整名称。</a:t>
            </a:r>
          </a:p>
          <a:p>
            <a:pPr lvl="1">
              <a:lnSpc>
                <a:spcPct val="80000"/>
              </a:lnSpc>
            </a:pPr>
            <a:r>
              <a:rPr lang="en-US" altLang="zh-CN" sz="1800" dirty="0">
                <a:ea typeface="宋体" panose="02010600030101010101" pitchFamily="2" charset="-122"/>
              </a:rPr>
              <a:t>$^              </a:t>
            </a:r>
            <a:r>
              <a:rPr lang="zh-CN" altLang="en-US" sz="1800" dirty="0">
                <a:ea typeface="宋体" panose="02010600030101010101" pitchFamily="2" charset="-122"/>
              </a:rPr>
              <a:t>所有的依赖文件，以空格分开，不包含重复的依赖文件。</a:t>
            </a:r>
          </a:p>
          <a:p>
            <a:pPr lvl="1">
              <a:lnSpc>
                <a:spcPct val="80000"/>
              </a:lnSpc>
            </a:pPr>
            <a:r>
              <a:rPr lang="en-US" altLang="zh-CN" sz="1800" dirty="0">
                <a:ea typeface="宋体" panose="02010600030101010101" pitchFamily="2" charset="-122"/>
              </a:rPr>
              <a:t>$%              </a:t>
            </a:r>
            <a:r>
              <a:rPr lang="zh-CN" altLang="en-US" sz="1800" dirty="0">
                <a:ea typeface="宋体" panose="02010600030101010101" pitchFamily="2" charset="-122"/>
              </a:rPr>
              <a:t>如果目标是归档成员，则该变量表示目标的归档成员名称。例如，如果目标名称</a:t>
            </a:r>
          </a:p>
          <a:p>
            <a:pPr lvl="1">
              <a:lnSpc>
                <a:spcPct val="80000"/>
              </a:lnSpc>
            </a:pPr>
            <a:r>
              <a:rPr lang="zh-CN" altLang="en-US" sz="1800" dirty="0">
                <a:ea typeface="宋体" panose="02010600030101010101" pitchFamily="2" charset="-122"/>
              </a:rPr>
              <a:t>                为 </a:t>
            </a:r>
            <a:r>
              <a:rPr lang="en-US" altLang="zh-CN" sz="1800" dirty="0">
                <a:ea typeface="宋体" panose="02010600030101010101" pitchFamily="2" charset="-122"/>
              </a:rPr>
              <a:t>mytarget.so(</a:t>
            </a:r>
            <a:r>
              <a:rPr lang="en-US" altLang="zh-CN" sz="1800" dirty="0" err="1">
                <a:ea typeface="宋体" panose="02010600030101010101" pitchFamily="2" charset="-122"/>
              </a:rPr>
              <a:t>image.o</a:t>
            </a:r>
            <a:r>
              <a:rPr lang="en-US" altLang="zh-CN" sz="1800" dirty="0">
                <a:ea typeface="宋体" panose="02010600030101010101" pitchFamily="2" charset="-122"/>
              </a:rPr>
              <a:t>)</a:t>
            </a:r>
            <a:r>
              <a:rPr lang="zh-CN" altLang="en-US" sz="1800" dirty="0">
                <a:ea typeface="宋体" panose="02010600030101010101" pitchFamily="2" charset="-122"/>
              </a:rPr>
              <a:t>，则 </a:t>
            </a:r>
            <a:r>
              <a:rPr lang="en-US" altLang="zh-CN" sz="1800" dirty="0">
                <a:ea typeface="宋体" panose="02010600030101010101" pitchFamily="2" charset="-122"/>
              </a:rPr>
              <a:t>$@ </a:t>
            </a:r>
            <a:r>
              <a:rPr lang="zh-CN" altLang="en-US" sz="1800" dirty="0">
                <a:ea typeface="宋体" panose="02010600030101010101" pitchFamily="2" charset="-122"/>
              </a:rPr>
              <a:t>为 </a:t>
            </a:r>
            <a:r>
              <a:rPr lang="en-US" altLang="zh-CN" sz="1800" dirty="0">
                <a:ea typeface="宋体" panose="02010600030101010101" pitchFamily="2" charset="-122"/>
              </a:rPr>
              <a:t>mytarget.so</a:t>
            </a:r>
            <a:r>
              <a:rPr lang="zh-CN" altLang="en-US" sz="1800" dirty="0">
                <a:ea typeface="宋体" panose="02010600030101010101" pitchFamily="2" charset="-122"/>
              </a:rPr>
              <a:t>，而 </a:t>
            </a:r>
            <a:r>
              <a:rPr lang="en-US" altLang="zh-CN" sz="1800" dirty="0">
                <a:ea typeface="宋体" panose="02010600030101010101" pitchFamily="2" charset="-122"/>
              </a:rPr>
              <a:t>$% </a:t>
            </a:r>
            <a:r>
              <a:rPr lang="zh-CN" altLang="en-US" sz="1800" dirty="0">
                <a:ea typeface="宋体" panose="02010600030101010101" pitchFamily="2" charset="-122"/>
              </a:rPr>
              <a:t>为 </a:t>
            </a:r>
            <a:r>
              <a:rPr lang="en-US" altLang="zh-CN" sz="1800" dirty="0" err="1">
                <a:ea typeface="宋体" panose="02010600030101010101" pitchFamily="2" charset="-122"/>
              </a:rPr>
              <a:t>image.o</a:t>
            </a:r>
            <a:r>
              <a:rPr lang="zh-CN" altLang="en-US" sz="1800" dirty="0">
                <a:ea typeface="宋体" panose="02010600030101010101" pitchFamily="2" charset="-122"/>
              </a:rPr>
              <a:t>。</a:t>
            </a:r>
          </a:p>
        </p:txBody>
      </p:sp>
    </p:spTree>
    <p:extLst>
      <p:ext uri="{BB962C8B-B14F-4D97-AF65-F5344CB8AC3E}">
        <p14:creationId xmlns:p14="http://schemas.microsoft.com/office/powerpoint/2010/main" val="281090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a:ea typeface="宋体" panose="02010600030101010101" pitchFamily="2" charset="-122"/>
              </a:rPr>
              <a:t>GNU make </a:t>
            </a:r>
            <a:r>
              <a:rPr lang="zh-CN" altLang="en-US">
                <a:ea typeface="宋体" panose="02010600030101010101" pitchFamily="2" charset="-122"/>
              </a:rPr>
              <a:t>的主要预定义变量</a:t>
            </a:r>
            <a:r>
              <a:rPr lang="en-US" altLang="zh-CN">
                <a:ea typeface="宋体" panose="02010600030101010101" pitchFamily="2" charset="-122"/>
              </a:rPr>
              <a:t>(2)</a:t>
            </a:r>
          </a:p>
        </p:txBody>
      </p:sp>
      <p:sp>
        <p:nvSpPr>
          <p:cNvPr id="192515" name="Rectangle 3"/>
          <p:cNvSpPr>
            <a:spLocks noGrp="1" noChangeArrowheads="1"/>
          </p:cNvSpPr>
          <p:nvPr>
            <p:ph type="body" idx="1"/>
          </p:nvPr>
        </p:nvSpPr>
        <p:spPr/>
        <p:txBody>
          <a:bodyPr>
            <a:normAutofit fontScale="70000" lnSpcReduction="20000"/>
          </a:bodyPr>
          <a:lstStyle/>
          <a:p>
            <a:pPr lvl="1"/>
            <a:r>
              <a:rPr lang="en-US" altLang="zh-CN">
                <a:ea typeface="宋体" panose="02010600030101010101" pitchFamily="2" charset="-122"/>
              </a:rPr>
              <a:t>AR              </a:t>
            </a:r>
            <a:r>
              <a:rPr lang="zh-CN" altLang="en-US">
                <a:ea typeface="宋体" panose="02010600030101010101" pitchFamily="2" charset="-122"/>
              </a:rPr>
              <a:t>归档维护程序的名称，默认值为 </a:t>
            </a:r>
            <a:r>
              <a:rPr lang="en-US" altLang="zh-CN">
                <a:ea typeface="宋体" panose="02010600030101010101" pitchFamily="2" charset="-122"/>
              </a:rPr>
              <a:t>ar</a:t>
            </a:r>
            <a:r>
              <a:rPr lang="zh-CN" altLang="en-US">
                <a:ea typeface="宋体" panose="02010600030101010101" pitchFamily="2" charset="-122"/>
              </a:rPr>
              <a:t>。</a:t>
            </a:r>
          </a:p>
          <a:p>
            <a:pPr lvl="1"/>
            <a:r>
              <a:rPr lang="en-US" altLang="zh-CN">
                <a:ea typeface="宋体" panose="02010600030101010101" pitchFamily="2" charset="-122"/>
              </a:rPr>
              <a:t>ARFLAGS         </a:t>
            </a:r>
            <a:r>
              <a:rPr lang="zh-CN" altLang="en-US">
                <a:ea typeface="宋体" panose="02010600030101010101" pitchFamily="2" charset="-122"/>
              </a:rPr>
              <a:t>归档维护程序的选项。</a:t>
            </a:r>
          </a:p>
          <a:p>
            <a:pPr lvl="1"/>
            <a:r>
              <a:rPr lang="en-US" altLang="zh-CN">
                <a:ea typeface="宋体" panose="02010600030101010101" pitchFamily="2" charset="-122"/>
              </a:rPr>
              <a:t>AS              </a:t>
            </a:r>
            <a:r>
              <a:rPr lang="zh-CN" altLang="en-US">
                <a:ea typeface="宋体" panose="02010600030101010101" pitchFamily="2" charset="-122"/>
              </a:rPr>
              <a:t>汇编程序的名称，默认值为 </a:t>
            </a:r>
            <a:r>
              <a:rPr lang="en-US" altLang="zh-CN">
                <a:ea typeface="宋体" panose="02010600030101010101" pitchFamily="2" charset="-122"/>
              </a:rPr>
              <a:t>as</a:t>
            </a:r>
            <a:r>
              <a:rPr lang="zh-CN" altLang="en-US">
                <a:ea typeface="宋体" panose="02010600030101010101" pitchFamily="2" charset="-122"/>
              </a:rPr>
              <a:t>。</a:t>
            </a:r>
          </a:p>
          <a:p>
            <a:pPr lvl="1"/>
            <a:r>
              <a:rPr lang="en-US" altLang="zh-CN">
                <a:ea typeface="宋体" panose="02010600030101010101" pitchFamily="2" charset="-122"/>
              </a:rPr>
              <a:t>ASFLAGS         </a:t>
            </a:r>
            <a:r>
              <a:rPr lang="zh-CN" altLang="en-US">
                <a:ea typeface="宋体" panose="02010600030101010101" pitchFamily="2" charset="-122"/>
              </a:rPr>
              <a:t>汇编程序的选项。</a:t>
            </a:r>
          </a:p>
          <a:p>
            <a:pPr lvl="1"/>
            <a:r>
              <a:rPr lang="en-US" altLang="zh-CN">
                <a:ea typeface="宋体" panose="02010600030101010101" pitchFamily="2" charset="-122"/>
              </a:rPr>
              <a:t>CC              C </a:t>
            </a:r>
            <a:r>
              <a:rPr lang="zh-CN" altLang="en-US">
                <a:ea typeface="宋体" panose="02010600030101010101" pitchFamily="2" charset="-122"/>
              </a:rPr>
              <a:t>编译器的名称，默认值为 </a:t>
            </a:r>
            <a:r>
              <a:rPr lang="en-US" altLang="zh-CN">
                <a:ea typeface="宋体" panose="02010600030101010101" pitchFamily="2" charset="-122"/>
              </a:rPr>
              <a:t>cc</a:t>
            </a:r>
            <a:r>
              <a:rPr lang="zh-CN" altLang="en-US">
                <a:ea typeface="宋体" panose="02010600030101010101" pitchFamily="2" charset="-122"/>
              </a:rPr>
              <a:t>。</a:t>
            </a:r>
          </a:p>
          <a:p>
            <a:pPr lvl="1"/>
            <a:r>
              <a:rPr lang="en-US" altLang="zh-CN">
                <a:ea typeface="宋体" panose="02010600030101010101" pitchFamily="2" charset="-122"/>
              </a:rPr>
              <a:t>CCFLAGS         C </a:t>
            </a:r>
            <a:r>
              <a:rPr lang="zh-CN" altLang="en-US">
                <a:ea typeface="宋体" panose="02010600030101010101" pitchFamily="2" charset="-122"/>
              </a:rPr>
              <a:t>编译器的选项。</a:t>
            </a:r>
          </a:p>
          <a:p>
            <a:pPr lvl="1"/>
            <a:r>
              <a:rPr lang="en-US" altLang="zh-CN">
                <a:ea typeface="宋体" panose="02010600030101010101" pitchFamily="2" charset="-122"/>
              </a:rPr>
              <a:t>CPP             C </a:t>
            </a:r>
            <a:r>
              <a:rPr lang="zh-CN" altLang="en-US">
                <a:ea typeface="宋体" panose="02010600030101010101" pitchFamily="2" charset="-122"/>
              </a:rPr>
              <a:t>预编译器的名称，默认值为 </a:t>
            </a:r>
            <a:r>
              <a:rPr lang="en-US" altLang="zh-CN">
                <a:ea typeface="宋体" panose="02010600030101010101" pitchFamily="2" charset="-122"/>
              </a:rPr>
              <a:t>$(CC) -E</a:t>
            </a:r>
            <a:r>
              <a:rPr lang="zh-CN" altLang="en-US">
                <a:ea typeface="宋体" panose="02010600030101010101" pitchFamily="2" charset="-122"/>
              </a:rPr>
              <a:t>。</a:t>
            </a:r>
          </a:p>
          <a:p>
            <a:pPr lvl="1"/>
            <a:r>
              <a:rPr lang="en-US" altLang="zh-CN">
                <a:ea typeface="宋体" panose="02010600030101010101" pitchFamily="2" charset="-122"/>
              </a:rPr>
              <a:t>CPPFLAGS        C </a:t>
            </a:r>
            <a:r>
              <a:rPr lang="zh-CN" altLang="en-US">
                <a:ea typeface="宋体" panose="02010600030101010101" pitchFamily="2" charset="-122"/>
              </a:rPr>
              <a:t>预编译的选项。</a:t>
            </a:r>
          </a:p>
          <a:p>
            <a:pPr lvl="1"/>
            <a:r>
              <a:rPr lang="en-US" altLang="zh-CN">
                <a:ea typeface="宋体" panose="02010600030101010101" pitchFamily="2" charset="-122"/>
              </a:rPr>
              <a:t>CXX             C++ </a:t>
            </a:r>
            <a:r>
              <a:rPr lang="zh-CN" altLang="en-US">
                <a:ea typeface="宋体" panose="02010600030101010101" pitchFamily="2" charset="-122"/>
              </a:rPr>
              <a:t>编译器的名称，默认值为 </a:t>
            </a:r>
            <a:r>
              <a:rPr lang="en-US" altLang="zh-CN">
                <a:ea typeface="宋体" panose="02010600030101010101" pitchFamily="2" charset="-122"/>
              </a:rPr>
              <a:t>g++</a:t>
            </a:r>
            <a:r>
              <a:rPr lang="zh-CN" altLang="en-US">
                <a:ea typeface="宋体" panose="02010600030101010101" pitchFamily="2" charset="-122"/>
              </a:rPr>
              <a:t>。</a:t>
            </a:r>
          </a:p>
          <a:p>
            <a:pPr lvl="1"/>
            <a:r>
              <a:rPr lang="en-US" altLang="zh-CN">
                <a:ea typeface="宋体" panose="02010600030101010101" pitchFamily="2" charset="-122"/>
              </a:rPr>
              <a:t>CXXFLAGS        C++ </a:t>
            </a:r>
            <a:r>
              <a:rPr lang="zh-CN" altLang="en-US">
                <a:ea typeface="宋体" panose="02010600030101010101" pitchFamily="2" charset="-122"/>
              </a:rPr>
              <a:t>编译器的选项。</a:t>
            </a:r>
          </a:p>
          <a:p>
            <a:pPr lvl="1"/>
            <a:r>
              <a:rPr lang="en-US" altLang="zh-CN">
                <a:ea typeface="宋体" panose="02010600030101010101" pitchFamily="2" charset="-122"/>
              </a:rPr>
              <a:t>FC              FORTRAN </a:t>
            </a:r>
            <a:r>
              <a:rPr lang="zh-CN" altLang="en-US">
                <a:ea typeface="宋体" panose="02010600030101010101" pitchFamily="2" charset="-122"/>
              </a:rPr>
              <a:t>编译器的名称，默认值为 </a:t>
            </a:r>
            <a:r>
              <a:rPr lang="en-US" altLang="zh-CN">
                <a:ea typeface="宋体" panose="02010600030101010101" pitchFamily="2" charset="-122"/>
              </a:rPr>
              <a:t>f77</a:t>
            </a:r>
            <a:r>
              <a:rPr lang="zh-CN" altLang="en-US">
                <a:ea typeface="宋体" panose="02010600030101010101" pitchFamily="2" charset="-122"/>
              </a:rPr>
              <a:t>。</a:t>
            </a:r>
          </a:p>
          <a:p>
            <a:pPr lvl="1"/>
            <a:r>
              <a:rPr lang="en-US" altLang="zh-CN">
                <a:ea typeface="宋体" panose="02010600030101010101" pitchFamily="2" charset="-122"/>
              </a:rPr>
              <a:t>FFLAGS          FORTRAN </a:t>
            </a:r>
            <a:r>
              <a:rPr lang="zh-CN" altLang="en-US">
                <a:ea typeface="宋体" panose="02010600030101010101" pitchFamily="2" charset="-122"/>
              </a:rPr>
              <a:t>编译器的选项。</a:t>
            </a:r>
          </a:p>
          <a:p>
            <a:endParaRPr lang="en-US" altLang="zh-CN" sz="2400">
              <a:ea typeface="宋体" panose="02010600030101010101" pitchFamily="2" charset="-122"/>
            </a:endParaRPr>
          </a:p>
        </p:txBody>
      </p:sp>
    </p:spTree>
    <p:extLst>
      <p:ext uri="{BB962C8B-B14F-4D97-AF65-F5344CB8AC3E}">
        <p14:creationId xmlns:p14="http://schemas.microsoft.com/office/powerpoint/2010/main" val="14125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a:ea typeface="宋体" panose="02010600030101010101" pitchFamily="2" charset="-122"/>
              </a:rPr>
              <a:t>隐含规则 </a:t>
            </a:r>
          </a:p>
        </p:txBody>
      </p:sp>
      <p:sp>
        <p:nvSpPr>
          <p:cNvPr id="162819" name="Rectangle 3"/>
          <p:cNvSpPr>
            <a:spLocks noGrp="1" noChangeArrowheads="1"/>
          </p:cNvSpPr>
          <p:nvPr>
            <p:ph type="body" idx="1"/>
          </p:nvPr>
        </p:nvSpPr>
        <p:spPr/>
        <p:txBody>
          <a:bodyPr/>
          <a:lstStyle/>
          <a:p>
            <a:pPr>
              <a:lnSpc>
                <a:spcPct val="90000"/>
              </a:lnSpc>
            </a:pPr>
            <a:r>
              <a:rPr lang="en-US" altLang="zh-CN" dirty="0">
                <a:ea typeface="宋体" panose="02010600030101010101" pitchFamily="2" charset="-122"/>
              </a:rPr>
              <a:t>GNU make </a:t>
            </a:r>
            <a:r>
              <a:rPr lang="zh-CN" altLang="en-US" dirty="0">
                <a:ea typeface="宋体" panose="02010600030101010101" pitchFamily="2" charset="-122"/>
              </a:rPr>
              <a:t>包含有一些内置的或隐含的规则，这些规则定义了如何从不同的依赖文件建立特定类型的目标。 </a:t>
            </a:r>
          </a:p>
          <a:p>
            <a:pPr>
              <a:lnSpc>
                <a:spcPct val="90000"/>
              </a:lnSpc>
            </a:pPr>
            <a:r>
              <a:rPr lang="en-US" altLang="zh-CN" dirty="0">
                <a:ea typeface="宋体" panose="02010600030101010101" pitchFamily="2" charset="-122"/>
              </a:rPr>
              <a:t>GNU make </a:t>
            </a:r>
            <a:r>
              <a:rPr lang="zh-CN" altLang="en-US" dirty="0">
                <a:ea typeface="宋体" panose="02010600030101010101" pitchFamily="2" charset="-122"/>
              </a:rPr>
              <a:t>支持两种类型的隐含规则： </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后缀</a:t>
            </a:r>
            <a:r>
              <a:rPr lang="zh-CN" altLang="en-US" dirty="0">
                <a:ea typeface="宋体" panose="02010600030101010101" pitchFamily="2" charset="-122"/>
              </a:rPr>
              <a:t>规则（</a:t>
            </a:r>
            <a:r>
              <a:rPr lang="en-US" altLang="zh-CN" dirty="0">
                <a:ea typeface="宋体" panose="02010600030101010101" pitchFamily="2" charset="-122"/>
              </a:rPr>
              <a:t>Suffix Rule</a:t>
            </a:r>
            <a:r>
              <a:rPr lang="zh-CN" altLang="en-US" dirty="0">
                <a:ea typeface="宋体" panose="02010600030101010101" pitchFamily="2" charset="-122"/>
              </a:rPr>
              <a:t>）。后缀规则是定义隐含规则的老风格方法。后缀规则定义了将一个具有某个 后缀的文件（例如，</a:t>
            </a:r>
            <a:r>
              <a:rPr lang="en-US" altLang="zh-CN" dirty="0">
                <a:ea typeface="宋体" panose="02010600030101010101" pitchFamily="2" charset="-122"/>
              </a:rPr>
              <a:t>.c </a:t>
            </a:r>
            <a:r>
              <a:rPr lang="zh-CN" altLang="en-US" dirty="0">
                <a:ea typeface="宋体" panose="02010600030101010101" pitchFamily="2" charset="-122"/>
              </a:rPr>
              <a:t>文件）转换为具有另外一种后缀的文件（例如，</a:t>
            </a:r>
            <a:r>
              <a:rPr lang="en-US" altLang="zh-CN" dirty="0">
                <a:ea typeface="宋体" panose="02010600030101010101" pitchFamily="2" charset="-122"/>
              </a:rPr>
              <a:t>.o </a:t>
            </a:r>
            <a:r>
              <a:rPr lang="zh-CN" altLang="en-US" dirty="0">
                <a:ea typeface="宋体" panose="02010600030101010101" pitchFamily="2" charset="-122"/>
              </a:rPr>
              <a:t>文件）的方法。每个后缀规 则以两个成对出现的后缀名定义，例如，将 </a:t>
            </a:r>
            <a:r>
              <a:rPr lang="en-US" altLang="zh-CN" dirty="0">
                <a:ea typeface="宋体" panose="02010600030101010101" pitchFamily="2" charset="-122"/>
              </a:rPr>
              <a:t>.c </a:t>
            </a:r>
            <a:r>
              <a:rPr lang="zh-CN" altLang="en-US" dirty="0">
                <a:ea typeface="宋体" panose="02010600030101010101" pitchFamily="2" charset="-122"/>
              </a:rPr>
              <a:t>文件转换为 </a:t>
            </a:r>
            <a:r>
              <a:rPr lang="en-US" altLang="zh-CN" dirty="0">
                <a:ea typeface="宋体" panose="02010600030101010101" pitchFamily="2" charset="-122"/>
              </a:rPr>
              <a:t>.o </a:t>
            </a:r>
            <a:r>
              <a:rPr lang="zh-CN" altLang="en-US" dirty="0">
                <a:ea typeface="宋体" panose="02010600030101010101" pitchFamily="2" charset="-122"/>
              </a:rPr>
              <a:t>文件的后缀规则可定义为： </a:t>
            </a:r>
          </a:p>
          <a:p>
            <a:pPr lvl="2">
              <a:lnSpc>
                <a:spcPct val="90000"/>
              </a:lnSpc>
              <a:buFont typeface="Wingdings" panose="05000000000000000000" pitchFamily="2" charset="2"/>
              <a:buNone/>
            </a:pPr>
            <a:r>
              <a:rPr lang="en-US" altLang="zh-CN" dirty="0">
                <a:ea typeface="宋体" panose="02010600030101010101" pitchFamily="2" charset="-122"/>
              </a:rPr>
              <a:t>.</a:t>
            </a:r>
            <a:r>
              <a:rPr lang="en-US" altLang="zh-CN" dirty="0" err="1">
                <a:ea typeface="宋体" panose="02010600030101010101" pitchFamily="2" charset="-122"/>
              </a:rPr>
              <a:t>c.o</a:t>
            </a:r>
            <a:r>
              <a:rPr lang="en-US" altLang="zh-CN" dirty="0">
                <a:ea typeface="宋体" panose="02010600030101010101" pitchFamily="2" charset="-122"/>
              </a:rPr>
              <a:t>: </a:t>
            </a:r>
          </a:p>
          <a:p>
            <a:pPr lvl="3">
              <a:lnSpc>
                <a:spcPct val="90000"/>
              </a:lnSpc>
              <a:buFont typeface="Arial" panose="020B0604020202020204" pitchFamily="34" charset="0"/>
              <a:buNone/>
            </a:pPr>
            <a:r>
              <a:rPr lang="en-US" altLang="zh-CN" dirty="0">
                <a:ea typeface="宋体" panose="02010600030101010101" pitchFamily="2" charset="-122"/>
              </a:rPr>
              <a:t>$(CC) $(CCFLAGS) $(CPPFLAGS) -c -o $@ $&lt; </a:t>
            </a:r>
          </a:p>
          <a:p>
            <a:pPr lvl="3">
              <a:lnSpc>
                <a:spcPct val="90000"/>
              </a:lnSpc>
              <a:buFont typeface="Arial" panose="020B0604020202020204" pitchFamily="34" charset="0"/>
              <a:buNone/>
            </a:pPr>
            <a:endParaRPr lang="en-US" altLang="zh-CN" dirty="0">
              <a:ea typeface="宋体" panose="02010600030101010101" pitchFamily="2" charset="-122"/>
            </a:endParaRPr>
          </a:p>
        </p:txBody>
      </p:sp>
    </p:spTree>
    <p:extLst>
      <p:ext uri="{BB962C8B-B14F-4D97-AF65-F5344CB8AC3E}">
        <p14:creationId xmlns:p14="http://schemas.microsoft.com/office/powerpoint/2010/main" val="15726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a:ea typeface="宋体" panose="02010600030101010101" pitchFamily="2" charset="-122"/>
              </a:rPr>
              <a:t>隐含规则</a:t>
            </a:r>
            <a:r>
              <a:rPr lang="en-US" altLang="zh-CN">
                <a:ea typeface="宋体" panose="02010600030101010101" pitchFamily="2" charset="-122"/>
              </a:rPr>
              <a:t>(2)</a:t>
            </a:r>
          </a:p>
        </p:txBody>
      </p:sp>
      <p:sp>
        <p:nvSpPr>
          <p:cNvPr id="163843" name="Rectangle 3"/>
          <p:cNvSpPr>
            <a:spLocks noGrp="1" noChangeArrowheads="1"/>
          </p:cNvSpPr>
          <p:nvPr>
            <p:ph type="body" idx="1"/>
          </p:nvPr>
        </p:nvSpPr>
        <p:spPr/>
        <p:txBody>
          <a:bodyPr/>
          <a:lstStyle/>
          <a:p>
            <a:r>
              <a:rPr lang="en-US" altLang="zh-CN" dirty="0">
                <a:ea typeface="宋体" panose="02010600030101010101" pitchFamily="2" charset="-122"/>
              </a:rPr>
              <a:t>* </a:t>
            </a:r>
            <a:r>
              <a:rPr lang="zh-CN" altLang="en-US" dirty="0">
                <a:ea typeface="宋体" panose="02010600030101010101" pitchFamily="2" charset="-122"/>
              </a:rPr>
              <a:t>模式规则（</a:t>
            </a:r>
            <a:r>
              <a:rPr lang="en-US" altLang="zh-CN" dirty="0">
                <a:ea typeface="宋体" panose="02010600030101010101" pitchFamily="2" charset="-122"/>
              </a:rPr>
              <a:t>pattern rules</a:t>
            </a:r>
            <a:r>
              <a:rPr lang="zh-CN" altLang="en-US" dirty="0">
                <a:ea typeface="宋体" panose="02010600030101010101" pitchFamily="2" charset="-122"/>
              </a:rPr>
              <a:t>）。</a:t>
            </a:r>
          </a:p>
          <a:p>
            <a:pPr lvl="1"/>
            <a:r>
              <a:rPr lang="zh-CN" altLang="en-US" dirty="0">
                <a:ea typeface="宋体" panose="02010600030101010101" pitchFamily="2" charset="-122"/>
              </a:rPr>
              <a:t>这种规则更加通用，因为可以利用模式规则定义更加复杂的依赖性规则。 模式规则看起来非常类似于正则规则，但在目标名称的前面多了一个 </a:t>
            </a:r>
            <a:r>
              <a:rPr lang="en-US" altLang="zh-CN" dirty="0">
                <a:ea typeface="宋体" panose="02010600030101010101" pitchFamily="2" charset="-122"/>
              </a:rPr>
              <a:t>% </a:t>
            </a:r>
            <a:r>
              <a:rPr lang="zh-CN" altLang="en-US" dirty="0">
                <a:ea typeface="宋体" panose="02010600030101010101" pitchFamily="2" charset="-122"/>
              </a:rPr>
              <a:t>号，同时可用来定义目标和</a:t>
            </a:r>
            <a:r>
              <a:rPr lang="zh-CN" altLang="en-US" dirty="0" smtClean="0">
                <a:ea typeface="宋体" panose="02010600030101010101" pitchFamily="2" charset="-122"/>
              </a:rPr>
              <a:t>依赖文件</a:t>
            </a:r>
            <a:r>
              <a:rPr lang="zh-CN" altLang="en-US" dirty="0">
                <a:ea typeface="宋体" panose="02010600030101010101" pitchFamily="2" charset="-122"/>
              </a:rPr>
              <a:t>之间的关系，例如下面的模式规则定义了如何将任意一个 </a:t>
            </a:r>
            <a:r>
              <a:rPr lang="en-US" altLang="zh-CN" dirty="0" err="1">
                <a:ea typeface="宋体" panose="02010600030101010101" pitchFamily="2" charset="-122"/>
              </a:rPr>
              <a:t>X.c</a:t>
            </a:r>
            <a:r>
              <a:rPr lang="en-US" altLang="zh-CN" dirty="0">
                <a:ea typeface="宋体" panose="02010600030101010101" pitchFamily="2" charset="-122"/>
              </a:rPr>
              <a:t> </a:t>
            </a:r>
            <a:r>
              <a:rPr lang="zh-CN" altLang="en-US" dirty="0">
                <a:ea typeface="宋体" panose="02010600030101010101" pitchFamily="2" charset="-122"/>
              </a:rPr>
              <a:t>文件转换为 </a:t>
            </a:r>
            <a:r>
              <a:rPr lang="en-US" altLang="zh-CN" dirty="0" err="1">
                <a:ea typeface="宋体" panose="02010600030101010101" pitchFamily="2" charset="-122"/>
              </a:rPr>
              <a:t>X.o</a:t>
            </a:r>
            <a:r>
              <a:rPr lang="en-US" altLang="zh-CN" dirty="0">
                <a:ea typeface="宋体" panose="02010600030101010101" pitchFamily="2" charset="-122"/>
              </a:rPr>
              <a:t> </a:t>
            </a:r>
            <a:r>
              <a:rPr lang="zh-CN" altLang="en-US" dirty="0">
                <a:ea typeface="宋体" panose="02010600030101010101" pitchFamily="2" charset="-122"/>
              </a:rPr>
              <a:t>文件： </a:t>
            </a:r>
          </a:p>
          <a:p>
            <a:pPr lvl="1">
              <a:buFont typeface="Arial" panose="020B0604020202020204" pitchFamily="34" charset="0"/>
              <a:buNone/>
            </a:pPr>
            <a:r>
              <a:rPr lang="en-US" altLang="zh-CN" dirty="0">
                <a:ea typeface="宋体" panose="02010600030101010101" pitchFamily="2" charset="-122"/>
              </a:rPr>
              <a:t>%.o:%.c </a:t>
            </a:r>
          </a:p>
          <a:p>
            <a:pPr lvl="2">
              <a:buFont typeface="Wingdings" panose="05000000000000000000" pitchFamily="2" charset="2"/>
              <a:buNone/>
            </a:pPr>
            <a:r>
              <a:rPr lang="en-US" altLang="zh-CN" dirty="0">
                <a:ea typeface="宋体" panose="02010600030101010101" pitchFamily="2" charset="-122"/>
              </a:rPr>
              <a:t>$(CC) $(CCFLAGS) $(CPPFLAGS) -c -o $@ $&lt; </a:t>
            </a:r>
          </a:p>
          <a:p>
            <a:pPr lvl="1"/>
            <a:endParaRPr lang="en-US" altLang="zh-CN" dirty="0">
              <a:ea typeface="宋体" panose="02010600030101010101" pitchFamily="2" charset="-122"/>
            </a:endParaRPr>
          </a:p>
        </p:txBody>
      </p:sp>
    </p:spTree>
    <p:extLst>
      <p:ext uri="{BB962C8B-B14F-4D97-AF65-F5344CB8AC3E}">
        <p14:creationId xmlns:p14="http://schemas.microsoft.com/office/powerpoint/2010/main" val="136120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en-US">
                <a:ea typeface="宋体" panose="02010600030101010101" pitchFamily="2" charset="-122"/>
              </a:rPr>
              <a:t>引用其它的</a:t>
            </a:r>
            <a:r>
              <a:rPr lang="en-US" altLang="zh-CN">
                <a:ea typeface="宋体" panose="02010600030101010101" pitchFamily="2" charset="-122"/>
              </a:rPr>
              <a:t>Makefile </a:t>
            </a:r>
          </a:p>
        </p:txBody>
      </p:sp>
      <p:sp>
        <p:nvSpPr>
          <p:cNvPr id="165891" name="Rectangle 3"/>
          <p:cNvSpPr>
            <a:spLocks noGrp="1" noChangeArrowheads="1"/>
          </p:cNvSpPr>
          <p:nvPr>
            <p:ph type="body" idx="1"/>
          </p:nvPr>
        </p:nvSpPr>
        <p:spPr/>
        <p:txBody>
          <a:bodyPr/>
          <a:lstStyle/>
          <a:p>
            <a:pPr>
              <a:lnSpc>
                <a:spcPct val="90000"/>
              </a:lnSpc>
            </a:pPr>
            <a:r>
              <a:rPr lang="zh-CN" altLang="en-US" dirty="0">
                <a:ea typeface="宋体" panose="02010600030101010101" pitchFamily="2" charset="-122"/>
              </a:rPr>
              <a:t>在</a:t>
            </a:r>
            <a:r>
              <a:rPr lang="en-US" altLang="zh-CN" dirty="0" err="1">
                <a:ea typeface="宋体" panose="02010600030101010101" pitchFamily="2" charset="-122"/>
              </a:rPr>
              <a:t>Makefile</a:t>
            </a:r>
            <a:r>
              <a:rPr lang="zh-CN" altLang="en-US" dirty="0">
                <a:ea typeface="宋体" panose="02010600030101010101" pitchFamily="2" charset="-122"/>
              </a:rPr>
              <a:t>使用</a:t>
            </a:r>
            <a:r>
              <a:rPr lang="en-US" altLang="zh-CN" dirty="0">
                <a:ea typeface="宋体" panose="02010600030101010101" pitchFamily="2" charset="-122"/>
              </a:rPr>
              <a:t>include</a:t>
            </a:r>
            <a:r>
              <a:rPr lang="zh-CN" altLang="en-US" dirty="0">
                <a:ea typeface="宋体" panose="02010600030101010101" pitchFamily="2" charset="-122"/>
              </a:rPr>
              <a:t>关键字可以把别的</a:t>
            </a:r>
            <a:r>
              <a:rPr lang="en-US" altLang="zh-CN" dirty="0" err="1">
                <a:ea typeface="宋体" panose="02010600030101010101" pitchFamily="2" charset="-122"/>
              </a:rPr>
              <a:t>Makefile</a:t>
            </a:r>
            <a:r>
              <a:rPr lang="zh-CN" altLang="en-US" dirty="0">
                <a:ea typeface="宋体" panose="02010600030101010101" pitchFamily="2" charset="-122"/>
              </a:rPr>
              <a:t>包含进来，这很像</a:t>
            </a:r>
            <a:r>
              <a:rPr lang="en-US" altLang="zh-CN" dirty="0">
                <a:ea typeface="宋体" panose="02010600030101010101" pitchFamily="2" charset="-122"/>
              </a:rPr>
              <a:t>C</a:t>
            </a:r>
            <a:r>
              <a:rPr lang="zh-CN" altLang="en-US" dirty="0">
                <a:ea typeface="宋体" panose="02010600030101010101" pitchFamily="2" charset="-122"/>
              </a:rPr>
              <a:t>语言的</a:t>
            </a:r>
            <a:r>
              <a:rPr lang="en-US" altLang="zh-CN" dirty="0">
                <a:ea typeface="宋体" panose="02010600030101010101" pitchFamily="2" charset="-122"/>
              </a:rPr>
              <a:t>#include</a:t>
            </a:r>
            <a:r>
              <a:rPr lang="zh-CN" altLang="en-US" dirty="0">
                <a:ea typeface="宋体" panose="02010600030101010101" pitchFamily="2" charset="-122"/>
              </a:rPr>
              <a:t>，被包含的文件会原模原样的放在当前文件的包含位置。</a:t>
            </a:r>
            <a:r>
              <a:rPr lang="en-US" altLang="zh-CN" dirty="0">
                <a:ea typeface="宋体" panose="02010600030101010101" pitchFamily="2" charset="-122"/>
              </a:rPr>
              <a:t>include</a:t>
            </a:r>
            <a:r>
              <a:rPr lang="zh-CN" altLang="en-US" dirty="0">
                <a:ea typeface="宋体" panose="02010600030101010101" pitchFamily="2" charset="-122"/>
              </a:rPr>
              <a:t>的语法是： </a:t>
            </a:r>
          </a:p>
          <a:p>
            <a:pPr lvl="1">
              <a:lnSpc>
                <a:spcPct val="90000"/>
              </a:lnSpc>
            </a:pPr>
            <a:r>
              <a:rPr lang="en-US" altLang="zh-CN" dirty="0">
                <a:ea typeface="宋体" panose="02010600030101010101" pitchFamily="2" charset="-122"/>
              </a:rPr>
              <a:t>include &lt;filename&gt; </a:t>
            </a:r>
          </a:p>
          <a:p>
            <a:pPr>
              <a:lnSpc>
                <a:spcPct val="90000"/>
              </a:lnSpc>
            </a:pPr>
            <a:r>
              <a:rPr lang="en-US" altLang="zh-CN" dirty="0">
                <a:ea typeface="宋体" panose="02010600030101010101" pitchFamily="2" charset="-122"/>
              </a:rPr>
              <a:t>filename</a:t>
            </a:r>
            <a:r>
              <a:rPr lang="zh-CN" altLang="en-US" dirty="0">
                <a:ea typeface="宋体" panose="02010600030101010101" pitchFamily="2" charset="-122"/>
              </a:rPr>
              <a:t>可以是当前操作系统</a:t>
            </a:r>
            <a:r>
              <a:rPr lang="en-US" altLang="zh-CN" dirty="0">
                <a:ea typeface="宋体" panose="02010600030101010101" pitchFamily="2" charset="-122"/>
              </a:rPr>
              <a:t>Shell</a:t>
            </a:r>
            <a:r>
              <a:rPr lang="zh-CN" altLang="en-US" dirty="0">
                <a:ea typeface="宋体" panose="02010600030101010101" pitchFamily="2" charset="-122"/>
              </a:rPr>
              <a:t>的文件模式（可以保含路径和通配符） 在</a:t>
            </a:r>
            <a:r>
              <a:rPr lang="en-US" altLang="zh-CN" dirty="0">
                <a:ea typeface="宋体" panose="02010600030101010101" pitchFamily="2" charset="-122"/>
              </a:rPr>
              <a:t>include</a:t>
            </a:r>
            <a:r>
              <a:rPr lang="zh-CN" altLang="en-US" dirty="0">
                <a:ea typeface="宋体" panose="02010600030101010101" pitchFamily="2" charset="-122"/>
              </a:rPr>
              <a:t>前面可以有一些空字符，但是绝不能是</a:t>
            </a:r>
            <a:r>
              <a:rPr lang="en-US" altLang="zh-CN" dirty="0">
                <a:ea typeface="宋体" panose="02010600030101010101" pitchFamily="2" charset="-122"/>
              </a:rPr>
              <a:t>[Tab]</a:t>
            </a:r>
            <a:r>
              <a:rPr lang="zh-CN" altLang="en-US" dirty="0">
                <a:ea typeface="宋体" panose="02010600030101010101" pitchFamily="2" charset="-122"/>
              </a:rPr>
              <a:t>键开始。</a:t>
            </a:r>
            <a:r>
              <a:rPr lang="en-US" altLang="zh-CN" dirty="0">
                <a:ea typeface="宋体" panose="02010600030101010101" pitchFamily="2" charset="-122"/>
              </a:rPr>
              <a:t>include</a:t>
            </a:r>
            <a:r>
              <a:rPr lang="zh-CN" altLang="en-US" dirty="0">
                <a:ea typeface="宋体" panose="02010600030101010101" pitchFamily="2" charset="-122"/>
              </a:rPr>
              <a:t>和可以用一个或多个空格隔开</a:t>
            </a:r>
          </a:p>
          <a:p>
            <a:pPr lvl="1">
              <a:lnSpc>
                <a:spcPct val="90000"/>
              </a:lnSpc>
            </a:pPr>
            <a:r>
              <a:rPr lang="en-US" altLang="zh-CN" dirty="0">
                <a:ea typeface="宋体" panose="02010600030101010101" pitchFamily="2" charset="-122"/>
              </a:rPr>
              <a:t>include </a:t>
            </a:r>
            <a:r>
              <a:rPr lang="en-US" altLang="zh-CN" dirty="0" err="1">
                <a:ea typeface="宋体" panose="02010600030101010101" pitchFamily="2" charset="-122"/>
              </a:rPr>
              <a:t>foo.make</a:t>
            </a:r>
            <a:r>
              <a:rPr lang="en-US" altLang="zh-CN" dirty="0">
                <a:ea typeface="宋体" panose="02010600030101010101" pitchFamily="2" charset="-122"/>
              </a:rPr>
              <a:t> a.mk b.mk c.mk e.mk f.mk </a:t>
            </a:r>
          </a:p>
          <a:p>
            <a:pPr>
              <a:lnSpc>
                <a:spcPct val="90000"/>
              </a:lnSpc>
            </a:pPr>
            <a:r>
              <a:rPr lang="zh-CN" altLang="en-US" dirty="0">
                <a:ea typeface="宋体" panose="02010600030101010101" pitchFamily="2" charset="-122"/>
              </a:rPr>
              <a:t>在大一点的项目里通常都会把通用规则做单独的</a:t>
            </a:r>
            <a:r>
              <a:rPr lang="en-US" altLang="zh-CN" dirty="0" err="1">
                <a:ea typeface="宋体" panose="02010600030101010101" pitchFamily="2" charset="-122"/>
              </a:rPr>
              <a:t>Makefile</a:t>
            </a:r>
            <a:r>
              <a:rPr lang="zh-CN" altLang="en-US" dirty="0">
                <a:ea typeface="宋体" panose="02010600030101010101" pitchFamily="2" charset="-122"/>
              </a:rPr>
              <a:t>供其它程度引用</a:t>
            </a:r>
          </a:p>
        </p:txBody>
      </p:sp>
    </p:spTree>
    <p:extLst>
      <p:ext uri="{BB962C8B-B14F-4D97-AF65-F5344CB8AC3E}">
        <p14:creationId xmlns:p14="http://schemas.microsoft.com/office/powerpoint/2010/main" val="2206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dirty="0">
                <a:ea typeface="宋体" panose="02010600030101010101" pitchFamily="2" charset="-122"/>
              </a:rPr>
              <a:t>函数 </a:t>
            </a:r>
            <a:r>
              <a:rPr lang="en-US" altLang="zh-CN" dirty="0">
                <a:ea typeface="宋体" panose="02010600030101010101" pitchFamily="2" charset="-122"/>
              </a:rPr>
              <a:t>(Functions )</a:t>
            </a:r>
          </a:p>
        </p:txBody>
      </p:sp>
      <p:sp>
        <p:nvSpPr>
          <p:cNvPr id="167939" name="Rectangle 3"/>
          <p:cNvSpPr>
            <a:spLocks noGrp="1" noChangeArrowheads="1"/>
          </p:cNvSpPr>
          <p:nvPr>
            <p:ph type="body" idx="1"/>
          </p:nvPr>
        </p:nvSpPr>
        <p:spPr/>
        <p:txBody>
          <a:bodyPr>
            <a:normAutofit lnSpcReduction="10000"/>
          </a:bodyPr>
          <a:lstStyle/>
          <a:p>
            <a:pPr>
              <a:lnSpc>
                <a:spcPct val="80000"/>
              </a:lnSpc>
            </a:pPr>
            <a:r>
              <a:rPr lang="zh-CN" altLang="en-US" sz="2000" dirty="0">
                <a:ea typeface="宋体" panose="02010600030101010101" pitchFamily="2" charset="-122"/>
              </a:rPr>
              <a:t>函数 </a:t>
            </a:r>
            <a:r>
              <a:rPr lang="en-US" altLang="zh-CN" sz="2000" dirty="0">
                <a:ea typeface="宋体" panose="02010600030101010101" pitchFamily="2" charset="-122"/>
              </a:rPr>
              <a:t>(Functions )</a:t>
            </a:r>
          </a:p>
          <a:p>
            <a:pPr lvl="1">
              <a:lnSpc>
                <a:spcPct val="80000"/>
              </a:lnSpc>
            </a:pPr>
            <a:r>
              <a:rPr lang="en-US" altLang="zh-CN" sz="1800" dirty="0" err="1">
                <a:ea typeface="宋体" panose="02010600030101010101" pitchFamily="2" charset="-122"/>
              </a:rPr>
              <a:t>makefile</a:t>
            </a:r>
            <a:r>
              <a:rPr lang="en-US" altLang="zh-CN" sz="1800" dirty="0">
                <a:ea typeface="宋体" panose="02010600030101010101" pitchFamily="2" charset="-122"/>
              </a:rPr>
              <a:t> </a:t>
            </a:r>
            <a:r>
              <a:rPr lang="zh-CN" altLang="en-US" sz="1800" dirty="0">
                <a:ea typeface="宋体" panose="02010600030101010101" pitchFamily="2" charset="-122"/>
              </a:rPr>
              <a:t>里的函数跟它的变量很相似</a:t>
            </a:r>
            <a:r>
              <a:rPr lang="en-US" altLang="zh-CN" sz="1800" dirty="0">
                <a:latin typeface="Arial" panose="020B0604020202020204" pitchFamily="34" charset="0"/>
                <a:ea typeface="宋体" panose="02010600030101010101" pitchFamily="2" charset="-122"/>
              </a:rPr>
              <a:t>——</a:t>
            </a:r>
            <a:r>
              <a:rPr lang="zh-CN" altLang="en-US" sz="1800" dirty="0">
                <a:ea typeface="宋体" panose="02010600030101010101" pitchFamily="2" charset="-122"/>
              </a:rPr>
              <a:t>使用的时候，你用一个 </a:t>
            </a:r>
            <a:r>
              <a:rPr lang="en-US" altLang="zh-CN" sz="1800" dirty="0">
                <a:ea typeface="宋体" panose="02010600030101010101" pitchFamily="2" charset="-122"/>
              </a:rPr>
              <a:t>$ </a:t>
            </a:r>
            <a:r>
              <a:rPr lang="zh-CN" altLang="en-US" sz="1800" dirty="0">
                <a:ea typeface="宋体" panose="02010600030101010101" pitchFamily="2" charset="-122"/>
              </a:rPr>
              <a:t>符号跟开括号，函数名，空格后跟一列由逗号分隔的参数，最后 用关括号结束。 </a:t>
            </a:r>
          </a:p>
          <a:p>
            <a:pPr lvl="1">
              <a:lnSpc>
                <a:spcPct val="80000"/>
              </a:lnSpc>
            </a:pPr>
            <a:r>
              <a:rPr lang="en-US" altLang="zh-CN" sz="1800" dirty="0">
                <a:ea typeface="宋体" panose="02010600030101010101" pitchFamily="2" charset="-122"/>
              </a:rPr>
              <a:t>GNU Make </a:t>
            </a:r>
            <a:r>
              <a:rPr lang="zh-CN" altLang="en-US" sz="1800" dirty="0">
                <a:ea typeface="宋体" panose="02010600030101010101" pitchFamily="2" charset="-122"/>
              </a:rPr>
              <a:t>里有一个叫 </a:t>
            </a:r>
            <a:r>
              <a:rPr lang="zh-CN" altLang="en-US" sz="1800" dirty="0">
                <a:latin typeface="Arial" panose="020B0604020202020204" pitchFamily="34" charset="0"/>
                <a:ea typeface="宋体" panose="02010600030101010101" pitchFamily="2" charset="-122"/>
              </a:rPr>
              <a:t>‘</a:t>
            </a:r>
            <a:r>
              <a:rPr lang="en-US" altLang="zh-CN" sz="1800" dirty="0">
                <a:ea typeface="宋体" panose="02010600030101010101" pitchFamily="2" charset="-122"/>
              </a:rPr>
              <a:t>wildcard</a:t>
            </a:r>
            <a:r>
              <a:rPr lang="en-US" altLang="zh-CN" sz="1800" dirty="0">
                <a:latin typeface="Arial" panose="020B0604020202020204" pitchFamily="34" charset="0"/>
                <a:ea typeface="宋体" panose="02010600030101010101" pitchFamily="2" charset="-122"/>
              </a:rPr>
              <a:t>’</a:t>
            </a:r>
            <a:r>
              <a:rPr lang="en-US" altLang="zh-CN" sz="1800" dirty="0">
                <a:ea typeface="宋体" panose="02010600030101010101" pitchFamily="2" charset="-122"/>
              </a:rPr>
              <a:t> </a:t>
            </a:r>
            <a:r>
              <a:rPr lang="zh-CN" altLang="en-US" sz="1800" dirty="0">
                <a:ea typeface="宋体" panose="02010600030101010101" pitchFamily="2" charset="-122"/>
              </a:rPr>
              <a:t>的函 数，它有一个参数，功能是展开成一列所有符合由其参数描述的</a:t>
            </a:r>
            <a:r>
              <a:rPr lang="zh-CN" altLang="en-US" sz="1800" dirty="0" smtClean="0">
                <a:ea typeface="宋体" panose="02010600030101010101" pitchFamily="2" charset="-122"/>
              </a:rPr>
              <a:t>文件名</a:t>
            </a:r>
            <a:r>
              <a:rPr lang="zh-CN" altLang="en-US" sz="1800" dirty="0">
                <a:ea typeface="宋体" panose="02010600030101010101" pitchFamily="2" charset="-122"/>
              </a:rPr>
              <a:t>，文件间以空格间隔 </a:t>
            </a:r>
          </a:p>
          <a:p>
            <a:pPr lvl="2">
              <a:lnSpc>
                <a:spcPct val="80000"/>
              </a:lnSpc>
            </a:pPr>
            <a:r>
              <a:rPr lang="en-US" altLang="zh-CN" dirty="0">
                <a:ea typeface="宋体" panose="02010600030101010101" pitchFamily="2" charset="-122"/>
              </a:rPr>
              <a:t>SOURCES = $(wildcard *.c) </a:t>
            </a:r>
            <a:br>
              <a:rPr lang="en-US" altLang="zh-CN" dirty="0">
                <a:ea typeface="宋体" panose="02010600030101010101" pitchFamily="2" charset="-122"/>
              </a:rPr>
            </a:br>
            <a:endParaRPr lang="en-US" altLang="zh-CN" dirty="0">
              <a:ea typeface="宋体" panose="02010600030101010101" pitchFamily="2" charset="-122"/>
            </a:endParaRPr>
          </a:p>
          <a:p>
            <a:pPr lvl="1">
              <a:lnSpc>
                <a:spcPct val="80000"/>
              </a:lnSpc>
            </a:pPr>
            <a:r>
              <a:rPr lang="zh-CN" altLang="en-US" sz="1800" dirty="0">
                <a:ea typeface="宋体" panose="02010600030101010101" pitchFamily="2" charset="-122"/>
              </a:rPr>
              <a:t>另一个有用的函数是 </a:t>
            </a:r>
            <a:r>
              <a:rPr lang="en-US" altLang="zh-CN" sz="1800" dirty="0" err="1">
                <a:ea typeface="宋体" panose="02010600030101010101" pitchFamily="2" charset="-122"/>
              </a:rPr>
              <a:t>patsubst</a:t>
            </a:r>
            <a:r>
              <a:rPr lang="en-US" altLang="zh-CN" sz="1800" dirty="0">
                <a:ea typeface="宋体" panose="02010600030101010101" pitchFamily="2" charset="-122"/>
              </a:rPr>
              <a:t> </a:t>
            </a:r>
            <a:r>
              <a:rPr lang="zh-CN" altLang="en-US" sz="1800" dirty="0" smtClean="0">
                <a:ea typeface="宋体" panose="02010600030101010101" pitchFamily="2" charset="-122"/>
              </a:rPr>
              <a:t>（</a:t>
            </a:r>
            <a:r>
              <a:rPr lang="en-US" altLang="zh-CN" sz="1800" dirty="0" err="1" smtClean="0">
                <a:ea typeface="宋体" panose="02010600030101010101" pitchFamily="2" charset="-122"/>
              </a:rPr>
              <a:t>patten</a:t>
            </a:r>
            <a:r>
              <a:rPr lang="en-US" altLang="zh-CN" sz="1800" dirty="0" smtClean="0">
                <a:ea typeface="宋体" panose="02010600030101010101" pitchFamily="2" charset="-122"/>
              </a:rPr>
              <a:t> </a:t>
            </a:r>
            <a:r>
              <a:rPr lang="en-US" altLang="zh-CN" sz="1800" dirty="0" err="1">
                <a:ea typeface="宋体" panose="02010600030101010101" pitchFamily="2" charset="-122"/>
              </a:rPr>
              <a:t>substitude</a:t>
            </a:r>
            <a:r>
              <a:rPr lang="en-US" altLang="zh-CN" sz="1800" dirty="0">
                <a:ea typeface="宋体" panose="02010600030101010101" pitchFamily="2" charset="-122"/>
              </a:rPr>
              <a:t>, </a:t>
            </a:r>
            <a:r>
              <a:rPr lang="zh-CN" altLang="en-US" sz="1800" dirty="0">
                <a:ea typeface="宋体" panose="02010600030101010101" pitchFamily="2" charset="-122"/>
              </a:rPr>
              <a:t>匹配</a:t>
            </a:r>
            <a:r>
              <a:rPr lang="zh-CN" altLang="en-US" sz="1800" dirty="0" smtClean="0">
                <a:ea typeface="宋体" panose="02010600030101010101" pitchFamily="2" charset="-122"/>
              </a:rPr>
              <a:t>替换</a:t>
            </a:r>
            <a:r>
              <a:rPr lang="zh-CN" altLang="en-US" sz="1800" dirty="0">
                <a:ea typeface="宋体" panose="02010600030101010101" pitchFamily="2" charset="-122"/>
              </a:rPr>
              <a:t>的缩写）函数。它需要３个参数</a:t>
            </a:r>
            <a:r>
              <a:rPr lang="en-US" altLang="zh-CN" sz="1800" dirty="0">
                <a:latin typeface="Arial" panose="020B0604020202020204" pitchFamily="34" charset="0"/>
                <a:ea typeface="宋体" panose="02010600030101010101" pitchFamily="2" charset="-122"/>
              </a:rPr>
              <a:t>——</a:t>
            </a:r>
            <a:r>
              <a:rPr lang="zh-CN" altLang="en-US" sz="1800" dirty="0">
                <a:ea typeface="宋体" panose="02010600030101010101" pitchFamily="2" charset="-122"/>
              </a:rPr>
              <a:t>第一个是一个需要匹配的式样，第二个表示用什么来替换它，第三个是一个需要被处理</a:t>
            </a:r>
            <a:r>
              <a:rPr lang="zh-CN" altLang="en-US" sz="1800" dirty="0" smtClean="0">
                <a:ea typeface="宋体" panose="02010600030101010101" pitchFamily="2" charset="-122"/>
              </a:rPr>
              <a:t>的由</a:t>
            </a:r>
            <a:r>
              <a:rPr lang="zh-CN" altLang="en-US" sz="1800" dirty="0">
                <a:ea typeface="宋体" panose="02010600030101010101" pitchFamily="2" charset="-122"/>
              </a:rPr>
              <a:t>空格分隔的字列。例如，处理那个经过上面定义后的变量， </a:t>
            </a:r>
          </a:p>
          <a:p>
            <a:pPr lvl="2">
              <a:lnSpc>
                <a:spcPct val="80000"/>
              </a:lnSpc>
            </a:pPr>
            <a:r>
              <a:rPr lang="en-US" altLang="zh-CN" dirty="0">
                <a:ea typeface="宋体" panose="02010600030101010101" pitchFamily="2" charset="-122"/>
              </a:rPr>
              <a:t>OBJS = $(</a:t>
            </a:r>
            <a:r>
              <a:rPr lang="en-US" altLang="zh-CN" dirty="0" err="1">
                <a:ea typeface="宋体" panose="02010600030101010101" pitchFamily="2" charset="-122"/>
              </a:rPr>
              <a:t>patsubst</a:t>
            </a:r>
            <a:r>
              <a:rPr lang="en-US" altLang="zh-CN" dirty="0">
                <a:ea typeface="宋体" panose="02010600030101010101" pitchFamily="2" charset="-122"/>
              </a:rPr>
              <a:t> %.</a:t>
            </a:r>
            <a:r>
              <a:rPr lang="en-US" altLang="zh-CN" dirty="0" err="1">
                <a:ea typeface="宋体" panose="02010600030101010101" pitchFamily="2" charset="-122"/>
              </a:rPr>
              <a:t>c,%.o</a:t>
            </a:r>
            <a:r>
              <a:rPr lang="en-US" altLang="zh-CN" dirty="0">
                <a:ea typeface="宋体" panose="02010600030101010101" pitchFamily="2" charset="-122"/>
              </a:rPr>
              <a:t>,$(SOURCES)) </a:t>
            </a:r>
            <a:br>
              <a:rPr lang="en-US" altLang="zh-CN" dirty="0">
                <a:ea typeface="宋体" panose="02010600030101010101" pitchFamily="2" charset="-122"/>
              </a:rPr>
            </a:br>
            <a:endParaRPr lang="en-US" altLang="zh-CN" dirty="0">
              <a:ea typeface="宋体" panose="02010600030101010101" pitchFamily="2" charset="-122"/>
            </a:endParaRPr>
          </a:p>
          <a:p>
            <a:pPr lvl="2">
              <a:lnSpc>
                <a:spcPct val="80000"/>
              </a:lnSpc>
            </a:pPr>
            <a:r>
              <a:rPr lang="zh-CN" altLang="en-US" dirty="0">
                <a:ea typeface="宋体" panose="02010600030101010101" pitchFamily="2" charset="-122"/>
              </a:rPr>
              <a:t>这行将处理所有在 </a:t>
            </a:r>
            <a:r>
              <a:rPr lang="en-US" altLang="zh-CN" dirty="0">
                <a:ea typeface="宋体" panose="02010600030101010101" pitchFamily="2" charset="-122"/>
              </a:rPr>
              <a:t>SOURCES </a:t>
            </a:r>
            <a:r>
              <a:rPr lang="zh-CN" altLang="en-US" dirty="0">
                <a:ea typeface="宋体" panose="02010600030101010101" pitchFamily="2" charset="-122"/>
              </a:rPr>
              <a:t>字列中的字（一列文件名），如果它的 结尾是 </a:t>
            </a:r>
            <a:r>
              <a:rPr lang="en-US" altLang="zh-CN" dirty="0">
                <a:ea typeface="宋体" panose="02010600030101010101" pitchFamily="2" charset="-122"/>
              </a:rPr>
              <a:t>'.c' </a:t>
            </a:r>
            <a:r>
              <a:rPr lang="zh-CN" altLang="en-US" dirty="0">
                <a:ea typeface="宋体" panose="02010600030101010101" pitchFamily="2" charset="-122"/>
              </a:rPr>
              <a:t>，就用 </a:t>
            </a:r>
            <a:r>
              <a:rPr lang="en-US" altLang="zh-CN" dirty="0">
                <a:ea typeface="宋体" panose="02010600030101010101" pitchFamily="2" charset="-122"/>
              </a:rPr>
              <a:t>'.o' </a:t>
            </a:r>
            <a:r>
              <a:rPr lang="zh-CN" altLang="en-US" dirty="0">
                <a:ea typeface="宋体" panose="02010600030101010101" pitchFamily="2" charset="-122"/>
              </a:rPr>
              <a:t>把 </a:t>
            </a:r>
            <a:r>
              <a:rPr lang="en-US" altLang="zh-CN" dirty="0">
                <a:ea typeface="宋体" panose="02010600030101010101" pitchFamily="2" charset="-122"/>
              </a:rPr>
              <a:t>'.c' </a:t>
            </a:r>
            <a:r>
              <a:rPr lang="zh-CN" altLang="en-US" dirty="0">
                <a:ea typeface="宋体" panose="02010600030101010101" pitchFamily="2" charset="-122"/>
              </a:rPr>
              <a:t>取代。注意这里的 </a:t>
            </a:r>
            <a:r>
              <a:rPr lang="en-US" altLang="zh-CN" dirty="0">
                <a:ea typeface="宋体" panose="02010600030101010101" pitchFamily="2" charset="-122"/>
              </a:rPr>
              <a:t>% </a:t>
            </a:r>
            <a:r>
              <a:rPr lang="zh-CN" altLang="en-US" dirty="0">
                <a:ea typeface="宋体" panose="02010600030101010101" pitchFamily="2" charset="-122"/>
              </a:rPr>
              <a:t>符号将</a:t>
            </a:r>
            <a:r>
              <a:rPr lang="zh-CN" altLang="en-US" dirty="0" smtClean="0">
                <a:ea typeface="宋体" panose="02010600030101010101" pitchFamily="2" charset="-122"/>
              </a:rPr>
              <a:t>匹配</a:t>
            </a:r>
            <a:r>
              <a:rPr lang="zh-CN" altLang="en-US" dirty="0">
                <a:ea typeface="宋体" panose="02010600030101010101" pitchFamily="2" charset="-122"/>
              </a:rPr>
              <a:t>一个或多个字符，而它每次所匹配的字串叫做一个</a:t>
            </a:r>
            <a:r>
              <a:rPr lang="zh-CN" altLang="en-US" dirty="0">
                <a:latin typeface="Arial" panose="020B0604020202020204" pitchFamily="34" charset="0"/>
                <a:ea typeface="宋体" panose="02010600030101010101" pitchFamily="2" charset="-122"/>
              </a:rPr>
              <a:t>‘</a:t>
            </a:r>
            <a:r>
              <a:rPr lang="zh-CN" altLang="en-US" dirty="0">
                <a:ea typeface="宋体" panose="02010600030101010101" pitchFamily="2" charset="-122"/>
              </a:rPr>
              <a:t>柄</a:t>
            </a:r>
            <a:r>
              <a:rPr lang="zh-CN" altLang="en-US" dirty="0">
                <a:latin typeface="Arial" panose="020B0604020202020204" pitchFamily="34" charset="0"/>
                <a:ea typeface="宋体" panose="02010600030101010101" pitchFamily="2" charset="-122"/>
              </a:rPr>
              <a:t>’</a:t>
            </a:r>
            <a:r>
              <a:rPr lang="en-US" altLang="zh-CN" dirty="0">
                <a:ea typeface="宋体" panose="02010600030101010101" pitchFamily="2" charset="-122"/>
              </a:rPr>
              <a:t>(stem) </a:t>
            </a:r>
            <a:r>
              <a:rPr lang="zh-CN" altLang="en-US" dirty="0">
                <a:ea typeface="宋体" panose="02010600030101010101" pitchFamily="2" charset="-122"/>
              </a:rPr>
              <a:t>。 在第二个参数里， </a:t>
            </a:r>
            <a:r>
              <a:rPr lang="en-US" altLang="zh-CN" dirty="0">
                <a:ea typeface="宋体" panose="02010600030101010101" pitchFamily="2" charset="-122"/>
              </a:rPr>
              <a:t>% </a:t>
            </a:r>
            <a:r>
              <a:rPr lang="zh-CN" altLang="en-US" dirty="0">
                <a:ea typeface="宋体" panose="02010600030101010101" pitchFamily="2" charset="-122"/>
              </a:rPr>
              <a:t>被解读成用第一参数所匹配的那个柄。 </a:t>
            </a:r>
            <a:br>
              <a:rPr lang="zh-CN" altLang="en-US" dirty="0">
                <a:ea typeface="宋体" panose="02010600030101010101" pitchFamily="2" charset="-122"/>
              </a:rPr>
            </a:br>
            <a:r>
              <a:rPr lang="zh-CN" altLang="en-US" dirty="0">
                <a:ea typeface="宋体" panose="02010600030101010101" pitchFamily="2" charset="-122"/>
              </a:rPr>
              <a:t/>
            </a:r>
            <a:br>
              <a:rPr lang="zh-CN" altLang="en-US" dirty="0">
                <a:ea typeface="宋体" panose="02010600030101010101" pitchFamily="2" charset="-122"/>
              </a:rPr>
            </a:br>
            <a:endParaRPr lang="zh-CN" altLang="en-US" dirty="0">
              <a:ea typeface="宋体" panose="02010600030101010101" pitchFamily="2" charset="-122"/>
            </a:endParaRPr>
          </a:p>
        </p:txBody>
      </p:sp>
    </p:spTree>
    <p:extLst>
      <p:ext uri="{BB962C8B-B14F-4D97-AF65-F5344CB8AC3E}">
        <p14:creationId xmlns:p14="http://schemas.microsoft.com/office/powerpoint/2010/main" val="404291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函数 </a:t>
            </a:r>
            <a:r>
              <a:rPr lang="en-US" altLang="zh-CN" dirty="0">
                <a:ea typeface="宋体" panose="02010600030101010101" pitchFamily="2" charset="-122"/>
              </a:rPr>
              <a:t>(Functions </a:t>
            </a:r>
            <a:r>
              <a:rPr lang="en-US" altLang="zh-CN" dirty="0" smtClean="0">
                <a:ea typeface="宋体" panose="02010600030101010101" pitchFamily="2" charset="-122"/>
              </a:rPr>
              <a:t>)(cont.)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t>
            </a:r>
            <a:r>
              <a:rPr lang="en-US" altLang="zh-CN" dirty="0" err="1"/>
              <a:t>foreach</a:t>
            </a:r>
            <a:r>
              <a:rPr lang="en-US" altLang="zh-CN" dirty="0"/>
              <a:t> VAR,LIST,TEXT) </a:t>
            </a:r>
          </a:p>
          <a:p>
            <a:r>
              <a:rPr lang="en-US" altLang="zh-CN" dirty="0" err="1" smtClean="0"/>
              <a:t>Makefile</a:t>
            </a:r>
            <a:r>
              <a:rPr lang="zh-CN" altLang="en-US" dirty="0" smtClean="0"/>
              <a:t>的循环实现</a:t>
            </a:r>
            <a:endParaRPr lang="en-US" altLang="zh-CN" dirty="0" smtClean="0"/>
          </a:p>
          <a:p>
            <a:r>
              <a:rPr lang="zh-CN" altLang="en-US" dirty="0" smtClean="0"/>
              <a:t>函数</a:t>
            </a:r>
            <a:r>
              <a:rPr lang="zh-CN" altLang="en-US" dirty="0"/>
              <a:t>功能：展开变量“</a:t>
            </a:r>
            <a:r>
              <a:rPr lang="en-US" altLang="zh-CN" dirty="0"/>
              <a:t>VAR”</a:t>
            </a:r>
            <a:r>
              <a:rPr lang="zh-CN" altLang="en-US" dirty="0"/>
              <a:t>和“</a:t>
            </a:r>
            <a:r>
              <a:rPr lang="en-US" altLang="zh-CN" dirty="0"/>
              <a:t>LIST”</a:t>
            </a:r>
            <a:r>
              <a:rPr lang="zh-CN" altLang="en-US" dirty="0"/>
              <a:t>的引用；而表达式“</a:t>
            </a:r>
            <a:r>
              <a:rPr lang="en-US" altLang="zh-CN" dirty="0"/>
              <a:t>TEXT”</a:t>
            </a:r>
            <a:r>
              <a:rPr lang="zh-CN" altLang="en-US" dirty="0"/>
              <a:t>中的变量引用不展开。</a:t>
            </a:r>
          </a:p>
          <a:p>
            <a:pPr lvl="1"/>
            <a:r>
              <a:rPr lang="zh-CN" altLang="en-US" dirty="0"/>
              <a:t>执行时把“</a:t>
            </a:r>
            <a:r>
              <a:rPr lang="en-US" altLang="zh-CN" dirty="0"/>
              <a:t>LIST”</a:t>
            </a:r>
            <a:r>
              <a:rPr lang="zh-CN" altLang="en-US" dirty="0"/>
              <a:t>中使用空格分割的单词依次取出赋值给变量“</a:t>
            </a:r>
            <a:r>
              <a:rPr lang="en-US" altLang="zh-CN" dirty="0"/>
              <a:t>VAR” </a:t>
            </a:r>
            <a:r>
              <a:rPr lang="zh-CN" altLang="en-US" dirty="0"/>
              <a:t>，然后执行“</a:t>
            </a:r>
            <a:r>
              <a:rPr lang="en-US" altLang="zh-CN" dirty="0"/>
              <a:t>TEXT”</a:t>
            </a:r>
            <a:r>
              <a:rPr lang="zh-CN" altLang="en-US" dirty="0"/>
              <a:t>表达式。</a:t>
            </a:r>
          </a:p>
          <a:p>
            <a:pPr lvl="1"/>
            <a:r>
              <a:rPr lang="zh-CN" altLang="en-US" dirty="0"/>
              <a:t>重复直到“</a:t>
            </a:r>
            <a:r>
              <a:rPr lang="en-US" altLang="zh-CN" dirty="0"/>
              <a:t>LIST”</a:t>
            </a:r>
            <a:r>
              <a:rPr lang="zh-CN" altLang="en-US" dirty="0"/>
              <a:t>的最后一个单词（为空时结束）。</a:t>
            </a:r>
          </a:p>
          <a:p>
            <a:pPr lvl="1"/>
            <a:r>
              <a:rPr lang="zh-CN" altLang="en-US" dirty="0"/>
              <a:t>“</a:t>
            </a:r>
            <a:r>
              <a:rPr lang="en-US" altLang="zh-CN" dirty="0"/>
              <a:t>TEXT”</a:t>
            </a:r>
            <a:r>
              <a:rPr lang="zh-CN" altLang="en-US" dirty="0"/>
              <a:t>中的变量或者函数引用在执行时才被展开，因此如果在“</a:t>
            </a:r>
            <a:r>
              <a:rPr lang="en-US" altLang="zh-CN" dirty="0"/>
              <a:t>TEXT”</a:t>
            </a:r>
            <a:r>
              <a:rPr lang="zh-CN" altLang="en-US" dirty="0"/>
              <a:t>中存在对“</a:t>
            </a:r>
            <a:r>
              <a:rPr lang="en-US" altLang="zh-CN" dirty="0"/>
              <a:t>VAR”</a:t>
            </a:r>
            <a:r>
              <a:rPr lang="zh-CN" altLang="en-US" dirty="0"/>
              <a:t>的引用，那么“</a:t>
            </a:r>
            <a:r>
              <a:rPr lang="en-US" altLang="zh-CN" dirty="0"/>
              <a:t>VAR”</a:t>
            </a:r>
            <a:r>
              <a:rPr lang="zh-CN" altLang="en-US" dirty="0"/>
              <a:t>的值在每一次展开式将会到的不同的值。 </a:t>
            </a:r>
          </a:p>
          <a:p>
            <a:r>
              <a:rPr lang="zh-CN" altLang="en-US" dirty="0" smtClean="0"/>
              <a:t>返回</a:t>
            </a:r>
            <a:r>
              <a:rPr lang="zh-CN" altLang="en-US" dirty="0"/>
              <a:t>值：空格分割的多次表达式“</a:t>
            </a:r>
            <a:r>
              <a:rPr lang="en-US" altLang="zh-CN" dirty="0"/>
              <a:t>TEXT”</a:t>
            </a:r>
            <a:r>
              <a:rPr lang="zh-CN" altLang="en-US" dirty="0"/>
              <a:t>的计算的结果。 </a:t>
            </a:r>
          </a:p>
        </p:txBody>
      </p:sp>
      <p:sp>
        <p:nvSpPr>
          <p:cNvPr id="4" name="矩形 3"/>
          <p:cNvSpPr/>
          <p:nvPr/>
        </p:nvSpPr>
        <p:spPr>
          <a:xfrm>
            <a:off x="3349094" y="6293088"/>
            <a:ext cx="6186309" cy="369332"/>
          </a:xfrm>
          <a:prstGeom prst="rect">
            <a:avLst/>
          </a:prstGeom>
        </p:spPr>
        <p:txBody>
          <a:bodyPr wrap="none">
            <a:spAutoFit/>
          </a:bodyPr>
          <a:lstStyle/>
          <a:p>
            <a:r>
              <a:rPr lang="zh-CN" altLang="en-US" dirty="0" smtClean="0"/>
              <a:t>来自：https</a:t>
            </a:r>
            <a:r>
              <a:rPr lang="zh-CN" altLang="en-US" dirty="0"/>
              <a:t>://blog.csdn.net/veabol/article/details/52089967</a:t>
            </a:r>
          </a:p>
        </p:txBody>
      </p:sp>
    </p:spTree>
    <p:extLst>
      <p:ext uri="{BB962C8B-B14F-4D97-AF65-F5344CB8AC3E}">
        <p14:creationId xmlns:p14="http://schemas.microsoft.com/office/powerpoint/2010/main" val="41317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函数 </a:t>
            </a:r>
            <a:r>
              <a:rPr lang="en-US" altLang="zh-CN" dirty="0">
                <a:ea typeface="宋体" panose="02010600030101010101" pitchFamily="2" charset="-122"/>
              </a:rPr>
              <a:t>(Functions </a:t>
            </a:r>
            <a:r>
              <a:rPr lang="en-US" altLang="zh-CN" dirty="0" smtClean="0">
                <a:ea typeface="宋体" panose="02010600030101010101" pitchFamily="2" charset="-122"/>
              </a:rPr>
              <a:t>)(cont.)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例子：定义变量“</a:t>
            </a:r>
            <a:r>
              <a:rPr lang="en-US" altLang="zh-CN" dirty="0"/>
              <a:t>files”</a:t>
            </a:r>
            <a:r>
              <a:rPr lang="zh-CN" altLang="en-US" dirty="0"/>
              <a:t>，它的值为四个目录（变量“</a:t>
            </a:r>
            <a:r>
              <a:rPr lang="en-US" altLang="zh-CN" dirty="0" err="1"/>
              <a:t>dirs</a:t>
            </a:r>
            <a:r>
              <a:rPr lang="en-US" altLang="zh-CN" dirty="0"/>
              <a:t>”</a:t>
            </a:r>
            <a:r>
              <a:rPr lang="zh-CN" altLang="en-US" dirty="0"/>
              <a:t>代表的 </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四个目录）下的文件列表： </a:t>
            </a:r>
          </a:p>
          <a:p>
            <a:pPr lvl="1"/>
            <a:r>
              <a:rPr lang="en-US" altLang="zh-CN" dirty="0" err="1" smtClean="0"/>
              <a:t>dirs</a:t>
            </a:r>
            <a:r>
              <a:rPr lang="en-US" altLang="zh-CN" dirty="0" smtClean="0"/>
              <a:t> </a:t>
            </a:r>
            <a:r>
              <a:rPr lang="en-US" altLang="zh-CN" dirty="0"/>
              <a:t>:= a b c d </a:t>
            </a:r>
          </a:p>
          <a:p>
            <a:pPr lvl="1"/>
            <a:r>
              <a:rPr lang="en-US" altLang="zh-CN" dirty="0"/>
              <a:t>files := $(</a:t>
            </a:r>
            <a:r>
              <a:rPr lang="en-US" altLang="zh-CN" dirty="0" err="1"/>
              <a:t>foreach</a:t>
            </a:r>
            <a:r>
              <a:rPr lang="en-US" altLang="zh-CN" dirty="0"/>
              <a:t> </a:t>
            </a:r>
            <a:r>
              <a:rPr lang="en-US" altLang="zh-CN" dirty="0" err="1"/>
              <a:t>dir</a:t>
            </a:r>
            <a:r>
              <a:rPr lang="en-US" altLang="zh-CN" dirty="0"/>
              <a:t>,$(</a:t>
            </a:r>
            <a:r>
              <a:rPr lang="en-US" altLang="zh-CN" dirty="0" err="1"/>
              <a:t>dirs</a:t>
            </a:r>
            <a:r>
              <a:rPr lang="en-US" altLang="zh-CN" dirty="0"/>
              <a:t>),$(wildcard $(</a:t>
            </a:r>
            <a:r>
              <a:rPr lang="en-US" altLang="zh-CN" dirty="0" err="1"/>
              <a:t>dir</a:t>
            </a:r>
            <a:r>
              <a:rPr lang="en-US" altLang="zh-CN" dirty="0"/>
              <a:t>)/*)) </a:t>
            </a:r>
          </a:p>
          <a:p>
            <a:pPr lvl="1"/>
            <a:r>
              <a:rPr lang="en-US" altLang="zh-CN" dirty="0" smtClean="0"/>
              <a:t>“</a:t>
            </a:r>
            <a:r>
              <a:rPr lang="en-US" altLang="zh-CN" dirty="0"/>
              <a:t>TEXT”</a:t>
            </a:r>
            <a:r>
              <a:rPr lang="zh-CN" altLang="en-US" dirty="0"/>
              <a:t>的表达式为“</a:t>
            </a:r>
            <a:r>
              <a:rPr lang="en-US" altLang="zh-CN" dirty="0"/>
              <a:t>$(wildcard $(</a:t>
            </a:r>
            <a:r>
              <a:rPr lang="en-US" altLang="zh-CN" dirty="0" err="1"/>
              <a:t>dir</a:t>
            </a:r>
            <a:r>
              <a:rPr lang="en-US" altLang="zh-CN" dirty="0"/>
              <a:t>)/*)”</a:t>
            </a:r>
            <a:r>
              <a:rPr lang="zh-CN" altLang="en-US" dirty="0"/>
              <a:t>。</a:t>
            </a:r>
          </a:p>
          <a:p>
            <a:pPr lvl="1"/>
            <a:r>
              <a:rPr lang="zh-CN" altLang="en-US" dirty="0"/>
              <a:t>表达式第一次执行时将展开为“</a:t>
            </a:r>
            <a:r>
              <a:rPr lang="en-US" altLang="zh-CN" dirty="0"/>
              <a:t>$(wildcard a/*)” </a:t>
            </a:r>
            <a:r>
              <a:rPr lang="zh-CN" altLang="en-US" dirty="0"/>
              <a:t>；</a:t>
            </a:r>
          </a:p>
          <a:p>
            <a:pPr lvl="1"/>
            <a:r>
              <a:rPr lang="zh-CN" altLang="en-US" dirty="0"/>
              <a:t>第二次执行时将展开为“</a:t>
            </a:r>
            <a:r>
              <a:rPr lang="en-US" altLang="zh-CN" dirty="0"/>
              <a:t>$(wildcard b/*)” </a:t>
            </a:r>
            <a:r>
              <a:rPr lang="zh-CN" altLang="en-US" dirty="0"/>
              <a:t>；</a:t>
            </a:r>
          </a:p>
          <a:p>
            <a:pPr lvl="1"/>
            <a:r>
              <a:rPr lang="zh-CN" altLang="en-US" dirty="0"/>
              <a:t>第三次展开为“</a:t>
            </a:r>
            <a:r>
              <a:rPr lang="en-US" altLang="zh-CN" dirty="0"/>
              <a:t>$(wildcard c/*)”</a:t>
            </a:r>
            <a:r>
              <a:rPr lang="zh-CN" altLang="en-US" dirty="0"/>
              <a:t>；</a:t>
            </a:r>
            <a:r>
              <a:rPr lang="en-US" altLang="zh-CN" dirty="0"/>
              <a:t>….</a:t>
            </a:r>
            <a:r>
              <a:rPr lang="zh-CN" altLang="en-US" dirty="0"/>
              <a:t>；</a:t>
            </a:r>
          </a:p>
          <a:p>
            <a:pPr lvl="1"/>
            <a:r>
              <a:rPr lang="zh-CN" altLang="en-US" dirty="0"/>
              <a:t>以此类推。所以此函数所实现的功能就和一下语句等价： </a:t>
            </a:r>
          </a:p>
          <a:p>
            <a:r>
              <a:rPr lang="en-US" altLang="zh-CN" dirty="0" smtClean="0"/>
              <a:t>files </a:t>
            </a:r>
            <a:r>
              <a:rPr lang="en-US" altLang="zh-CN" dirty="0"/>
              <a:t>:= $(wildcard a/* b/* c/* d/*) </a:t>
            </a:r>
            <a:r>
              <a:rPr lang="zh-CN" altLang="en-US" dirty="0"/>
              <a:t> </a:t>
            </a:r>
          </a:p>
        </p:txBody>
      </p:sp>
      <p:sp>
        <p:nvSpPr>
          <p:cNvPr id="4" name="矩形 3"/>
          <p:cNvSpPr/>
          <p:nvPr/>
        </p:nvSpPr>
        <p:spPr>
          <a:xfrm>
            <a:off x="3349094" y="6293088"/>
            <a:ext cx="6186309" cy="369332"/>
          </a:xfrm>
          <a:prstGeom prst="rect">
            <a:avLst/>
          </a:prstGeom>
        </p:spPr>
        <p:txBody>
          <a:bodyPr wrap="none">
            <a:spAutoFit/>
          </a:bodyPr>
          <a:lstStyle/>
          <a:p>
            <a:r>
              <a:rPr lang="zh-CN" altLang="en-US" dirty="0" smtClean="0"/>
              <a:t>来自：https</a:t>
            </a:r>
            <a:r>
              <a:rPr lang="zh-CN" altLang="en-US" dirty="0"/>
              <a:t>://blog.csdn.net/veabol/article/details/52089967</a:t>
            </a:r>
          </a:p>
        </p:txBody>
      </p:sp>
    </p:spTree>
    <p:extLst>
      <p:ext uri="{BB962C8B-B14F-4D97-AF65-F5344CB8AC3E}">
        <p14:creationId xmlns:p14="http://schemas.microsoft.com/office/powerpoint/2010/main" val="24107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smtClean="0"/>
              <a:t>GCC</a:t>
            </a:r>
            <a:endParaRPr lang="zh-CN" altLang="en-US" smtClean="0"/>
          </a:p>
        </p:txBody>
      </p:sp>
      <p:sp>
        <p:nvSpPr>
          <p:cNvPr id="25603" name="内容占位符 2"/>
          <p:cNvSpPr>
            <a:spLocks noGrp="1"/>
          </p:cNvSpPr>
          <p:nvPr>
            <p:ph idx="1"/>
          </p:nvPr>
        </p:nvSpPr>
        <p:spPr/>
        <p:txBody>
          <a:bodyPr/>
          <a:lstStyle/>
          <a:p>
            <a:pPr eaLnBrk="1" hangingPunct="1"/>
            <a:r>
              <a:rPr lang="zh-CN" altLang="en-US" smtClean="0"/>
              <a:t>简介</a:t>
            </a:r>
            <a:endParaRPr lang="en-US" altLang="zh-CN" smtClean="0"/>
          </a:p>
          <a:p>
            <a:pPr eaLnBrk="1" hangingPunct="1"/>
            <a:r>
              <a:rPr lang="zh-CN" altLang="en-US" smtClean="0"/>
              <a:t>基本规则</a:t>
            </a:r>
            <a:endParaRPr lang="en-US" altLang="zh-CN" smtClean="0"/>
          </a:p>
          <a:p>
            <a:pPr eaLnBrk="1" hangingPunct="1"/>
            <a:r>
              <a:rPr lang="zh-CN" altLang="en-US" smtClean="0"/>
              <a:t>常用参数</a:t>
            </a:r>
            <a:endParaRPr lang="en-US" altLang="zh-CN" smtClean="0"/>
          </a:p>
          <a:p>
            <a:pPr eaLnBrk="1" hangingPunct="1"/>
            <a:r>
              <a:rPr lang="zh-CN" altLang="en-US" smtClean="0"/>
              <a:t>实例分析</a:t>
            </a:r>
          </a:p>
        </p:txBody>
      </p:sp>
    </p:spTree>
    <p:extLst>
      <p:ext uri="{BB962C8B-B14F-4D97-AF65-F5344CB8AC3E}">
        <p14:creationId xmlns:p14="http://schemas.microsoft.com/office/powerpoint/2010/main" val="35442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smtClean="0"/>
              <a:t>GCC</a:t>
            </a:r>
            <a:r>
              <a:rPr lang="zh-CN" altLang="en-US" dirty="0" smtClean="0"/>
              <a:t>简介</a:t>
            </a:r>
            <a:r>
              <a:rPr lang="en-US" altLang="zh-CN" dirty="0" smtClean="0"/>
              <a:t>						G</a:t>
            </a:r>
            <a:endParaRPr lang="zh-CN" altLang="en-US" dirty="0" smtClean="0"/>
          </a:p>
        </p:txBody>
      </p:sp>
      <p:sp>
        <p:nvSpPr>
          <p:cNvPr id="3" name="内容占位符 2"/>
          <p:cNvSpPr>
            <a:spLocks noGrp="1"/>
          </p:cNvSpPr>
          <p:nvPr>
            <p:ph idx="1"/>
          </p:nvPr>
        </p:nvSpPr>
        <p:spPr/>
        <p:txBody>
          <a:bodyPr rtlCol="0">
            <a:normAutofit/>
          </a:bodyPr>
          <a:lstStyle/>
          <a:p>
            <a:pPr marL="420624" indent="-384048">
              <a:lnSpc>
                <a:spcPct val="150000"/>
              </a:lnSpc>
              <a:buFont typeface="Wingdings 2"/>
              <a:buChar char=""/>
              <a:defRPr/>
            </a:pPr>
            <a:r>
              <a:rPr lang="en-US" altLang="zh-CN" dirty="0">
                <a:latin typeface="Times New Roman" pitchFamily="18" charset="0"/>
                <a:ea typeface="楷体_GB2312" pitchFamily="49" charset="-122"/>
              </a:rPr>
              <a:t>GNU</a:t>
            </a:r>
            <a:r>
              <a:rPr lang="zh-CN" altLang="en-US" dirty="0">
                <a:latin typeface="Times New Roman" pitchFamily="18" charset="0"/>
                <a:ea typeface="楷体_GB2312" pitchFamily="49" charset="-122"/>
              </a:rPr>
              <a:t>编译器套件（</a:t>
            </a:r>
            <a:r>
              <a:rPr lang="en-US" altLang="zh-CN" dirty="0">
                <a:latin typeface="Times New Roman" pitchFamily="18" charset="0"/>
                <a:ea typeface="楷体_GB2312" pitchFamily="49" charset="-122"/>
              </a:rPr>
              <a:t>GNU Compiler Collection</a:t>
            </a:r>
            <a:r>
              <a:rPr lang="zh-CN" altLang="en-US" dirty="0">
                <a:latin typeface="Times New Roman" pitchFamily="18" charset="0"/>
                <a:ea typeface="楷体_GB2312" pitchFamily="49" charset="-122"/>
              </a:rPr>
              <a:t>）</a:t>
            </a:r>
            <a:endParaRPr lang="en-US" altLang="zh-CN" dirty="0" smtClean="0">
              <a:latin typeface="Times New Roman" pitchFamily="18" charset="0"/>
              <a:ea typeface="楷体_GB2312" pitchFamily="49" charset="-122"/>
            </a:endParaRPr>
          </a:p>
          <a:p>
            <a:pPr marL="722376" lvl="1">
              <a:lnSpc>
                <a:spcPct val="150000"/>
              </a:lnSpc>
              <a:buFont typeface="Wingdings 2"/>
              <a:buChar char=""/>
              <a:defRPr/>
            </a:pPr>
            <a:r>
              <a:rPr lang="en-US" altLang="zh-CN" dirty="0" err="1" smtClean="0">
                <a:latin typeface="Times New Roman" pitchFamily="18" charset="0"/>
                <a:ea typeface="楷体_GB2312" pitchFamily="49" charset="-122"/>
              </a:rPr>
              <a:t>gcc</a:t>
            </a:r>
            <a:r>
              <a:rPr lang="zh-CN" altLang="en-US" dirty="0" smtClean="0">
                <a:latin typeface="Times New Roman" pitchFamily="18" charset="0"/>
                <a:ea typeface="楷体_GB2312" pitchFamily="49" charset="-122"/>
              </a:rPr>
              <a:t>是一个强大的工具集合，它包含了预处理器，编译器，汇编器，链接器等组件。它会在需要的时候调用其他组件。输入文件的类型和传递给</a:t>
            </a:r>
            <a:r>
              <a:rPr lang="en-US" altLang="zh-CN" dirty="0" err="1" smtClean="0">
                <a:latin typeface="Times New Roman" pitchFamily="18" charset="0"/>
                <a:ea typeface="楷体_GB2312" pitchFamily="49" charset="-122"/>
              </a:rPr>
              <a:t>gcc</a:t>
            </a:r>
            <a:r>
              <a:rPr lang="zh-CN" altLang="en-US" dirty="0" smtClean="0">
                <a:latin typeface="Times New Roman" pitchFamily="18" charset="0"/>
                <a:ea typeface="楷体_GB2312" pitchFamily="49" charset="-122"/>
              </a:rPr>
              <a:t>的参数决定了</a:t>
            </a:r>
            <a:r>
              <a:rPr lang="en-US" altLang="zh-CN" dirty="0" err="1" smtClean="0">
                <a:latin typeface="Times New Roman" pitchFamily="18" charset="0"/>
                <a:ea typeface="楷体_GB2312" pitchFamily="49" charset="-122"/>
              </a:rPr>
              <a:t>gcc</a:t>
            </a:r>
            <a:r>
              <a:rPr lang="zh-CN" altLang="en-US" dirty="0" smtClean="0">
                <a:latin typeface="Times New Roman" pitchFamily="18" charset="0"/>
                <a:ea typeface="楷体_GB2312" pitchFamily="49" charset="-122"/>
              </a:rPr>
              <a:t>调用具体的哪些组件。对于开发者，它提供的足够多的参数，可以让开发者全面控制代码的生成。</a:t>
            </a:r>
            <a:endParaRPr lang="en-US" altLang="zh-CN" dirty="0" smtClean="0">
              <a:latin typeface="Times New Roman" pitchFamily="18" charset="0"/>
              <a:ea typeface="楷体_GB2312" pitchFamily="49" charset="-122"/>
            </a:endParaRPr>
          </a:p>
          <a:p>
            <a:pPr marL="722376" lvl="1">
              <a:lnSpc>
                <a:spcPct val="150000"/>
              </a:lnSpc>
              <a:buFont typeface="Wingdings 2"/>
              <a:buChar char=""/>
              <a:defRPr/>
            </a:pPr>
            <a:r>
              <a:rPr lang="zh-CN" altLang="en-US" dirty="0" smtClean="0">
                <a:latin typeface="Times New Roman" pitchFamily="18" charset="0"/>
                <a:ea typeface="楷体_GB2312" pitchFamily="49" charset="-122"/>
              </a:rPr>
              <a:t>可以处理</a:t>
            </a:r>
            <a:r>
              <a:rPr lang="en-US" altLang="zh-CN" dirty="0" smtClean="0">
                <a:latin typeface="Times New Roman" pitchFamily="18" charset="0"/>
                <a:ea typeface="楷体_GB2312" pitchFamily="49" charset="-122"/>
              </a:rPr>
              <a:t>C</a:t>
            </a:r>
            <a:r>
              <a:rPr lang="zh-CN" altLang="en-US" dirty="0" smtClean="0">
                <a:latin typeface="Times New Roman" pitchFamily="18" charset="0"/>
                <a:ea typeface="楷体_GB2312" pitchFamily="49" charset="-122"/>
              </a:rPr>
              <a:t>、</a:t>
            </a:r>
            <a:r>
              <a:rPr lang="en-US" altLang="zh-CN" dirty="0" smtClean="0">
                <a:latin typeface="Times New Roman" pitchFamily="18" charset="0"/>
                <a:ea typeface="楷体_GB2312" pitchFamily="49" charset="-122"/>
              </a:rPr>
              <a:t>C++</a:t>
            </a:r>
            <a:r>
              <a:rPr lang="zh-CN" altLang="en-US" dirty="0" smtClean="0">
                <a:latin typeface="Times New Roman" pitchFamily="18" charset="0"/>
                <a:ea typeface="楷体_GB2312" pitchFamily="49" charset="-122"/>
              </a:rPr>
              <a:t>、</a:t>
            </a:r>
            <a:r>
              <a:rPr lang="en-US" altLang="zh-CN" dirty="0" err="1" smtClean="0">
                <a:latin typeface="Times New Roman" pitchFamily="18" charset="0"/>
                <a:ea typeface="楷体_GB2312" pitchFamily="49" charset="-122"/>
              </a:rPr>
              <a:t>Fortan</a:t>
            </a:r>
            <a:r>
              <a:rPr lang="zh-CN" altLang="en-US" dirty="0" smtClean="0">
                <a:latin typeface="Times New Roman" pitchFamily="18" charset="0"/>
                <a:ea typeface="楷体_GB2312" pitchFamily="49" charset="-122"/>
              </a:rPr>
              <a:t>、</a:t>
            </a:r>
            <a:r>
              <a:rPr lang="en-US" altLang="zh-CN" dirty="0" smtClean="0">
                <a:latin typeface="Times New Roman" pitchFamily="18" charset="0"/>
                <a:ea typeface="楷体_GB2312" pitchFamily="49" charset="-122"/>
              </a:rPr>
              <a:t>Pascal</a:t>
            </a:r>
            <a:r>
              <a:rPr lang="zh-CN" altLang="en-US" dirty="0" smtClean="0">
                <a:latin typeface="Times New Roman" pitchFamily="18" charset="0"/>
                <a:ea typeface="楷体_GB2312" pitchFamily="49" charset="-122"/>
              </a:rPr>
              <a:t>、</a:t>
            </a:r>
            <a:r>
              <a:rPr lang="en-US" altLang="zh-CN" dirty="0" smtClean="0">
                <a:latin typeface="Times New Roman" pitchFamily="18" charset="0"/>
                <a:ea typeface="楷体_GB2312" pitchFamily="49" charset="-122"/>
              </a:rPr>
              <a:t>Objective-C</a:t>
            </a:r>
            <a:r>
              <a:rPr lang="zh-CN" altLang="en-US" dirty="0" smtClean="0">
                <a:latin typeface="Times New Roman" pitchFamily="18" charset="0"/>
                <a:ea typeface="楷体_GB2312" pitchFamily="49" charset="-122"/>
              </a:rPr>
              <a:t>、</a:t>
            </a:r>
            <a:r>
              <a:rPr lang="en-US" altLang="zh-CN" dirty="0" smtClean="0">
                <a:latin typeface="Times New Roman" pitchFamily="18" charset="0"/>
                <a:ea typeface="楷体_GB2312" pitchFamily="49" charset="-122"/>
              </a:rPr>
              <a:t>Java</a:t>
            </a:r>
            <a:r>
              <a:rPr lang="zh-CN" altLang="en-US" dirty="0" smtClean="0">
                <a:latin typeface="Times New Roman" pitchFamily="18" charset="0"/>
                <a:ea typeface="楷体_GB2312" pitchFamily="49" charset="-122"/>
              </a:rPr>
              <a:t>、</a:t>
            </a:r>
            <a:r>
              <a:rPr lang="en-US" altLang="zh-CN" dirty="0" err="1" smtClean="0">
                <a:latin typeface="Times New Roman" pitchFamily="18" charset="0"/>
                <a:ea typeface="楷体_GB2312" pitchFamily="49" charset="-122"/>
              </a:rPr>
              <a:t>Ada</a:t>
            </a:r>
            <a:r>
              <a:rPr lang="zh-CN" altLang="en-US" dirty="0" smtClean="0">
                <a:latin typeface="Times New Roman" pitchFamily="18" charset="0"/>
                <a:ea typeface="楷体_GB2312" pitchFamily="49" charset="-122"/>
              </a:rPr>
              <a:t>等。</a:t>
            </a:r>
          </a:p>
        </p:txBody>
      </p:sp>
    </p:spTree>
    <p:extLst>
      <p:ext uri="{BB962C8B-B14F-4D97-AF65-F5344CB8AC3E}">
        <p14:creationId xmlns:p14="http://schemas.microsoft.com/office/powerpoint/2010/main" val="319407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dirty="0" smtClean="0"/>
              <a:t>GCC</a:t>
            </a:r>
            <a:r>
              <a:rPr lang="zh-CN" altLang="en-US" dirty="0" smtClean="0"/>
              <a:t>简介</a:t>
            </a:r>
            <a:r>
              <a:rPr lang="en-US" altLang="zh-CN" dirty="0" smtClean="0"/>
              <a:t>						 </a:t>
            </a:r>
            <a:endParaRPr lang="zh-CN" altLang="en-US" dirty="0" smtClean="0"/>
          </a:p>
        </p:txBody>
      </p:sp>
      <p:graphicFrame>
        <p:nvGraphicFramePr>
          <p:cNvPr id="4" name="图示 3"/>
          <p:cNvGraphicFramePr/>
          <p:nvPr/>
        </p:nvGraphicFramePr>
        <p:xfrm>
          <a:off x="1809720" y="1428736"/>
          <a:ext cx="8643998" cy="542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857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dirty="0" smtClean="0"/>
              <a:t>GCC</a:t>
            </a:r>
            <a:r>
              <a:rPr lang="zh-CN" altLang="en-US" dirty="0" smtClean="0"/>
              <a:t>简介</a:t>
            </a:r>
            <a:r>
              <a:rPr lang="en-US" altLang="zh-CN" dirty="0" smtClean="0"/>
              <a:t>	 </a:t>
            </a:r>
            <a:endParaRPr lang="zh-CN" altLang="en-US" dirty="0" smtClean="0"/>
          </a:p>
        </p:txBody>
      </p:sp>
      <p:sp>
        <p:nvSpPr>
          <p:cNvPr id="3" name="内容占位符 2"/>
          <p:cNvSpPr>
            <a:spLocks noGrp="1"/>
          </p:cNvSpPr>
          <p:nvPr>
            <p:ph idx="1"/>
          </p:nvPr>
        </p:nvSpPr>
        <p:spPr/>
        <p:txBody>
          <a:bodyPr rtlCol="0">
            <a:normAutofit/>
          </a:bodyPr>
          <a:lstStyle/>
          <a:p>
            <a:pPr marL="420624" indent="-384048">
              <a:buFont typeface="Wingdings 2"/>
              <a:buChar char=""/>
              <a:defRPr/>
            </a:pPr>
            <a:r>
              <a:rPr lang="en-US" altLang="zh-CN" dirty="0" smtClean="0"/>
              <a:t>GCC</a:t>
            </a:r>
            <a:r>
              <a:rPr lang="zh-CN" altLang="en-US" dirty="0" smtClean="0"/>
              <a:t>的历史</a:t>
            </a:r>
            <a:endParaRPr lang="en-US" altLang="zh-CN" dirty="0" smtClean="0"/>
          </a:p>
          <a:p>
            <a:pPr marL="722376" lvl="1">
              <a:buFont typeface="Wingdings 2"/>
              <a:buChar char=""/>
              <a:defRPr/>
            </a:pPr>
            <a:r>
              <a:rPr lang="en-US" altLang="zh-CN" dirty="0" smtClean="0"/>
              <a:t>1984,FSF</a:t>
            </a:r>
            <a:r>
              <a:rPr lang="zh-CN" altLang="en-US" dirty="0" smtClean="0"/>
              <a:t>建立，</a:t>
            </a:r>
            <a:r>
              <a:rPr lang="en-US" altLang="zh-CN" dirty="0" smtClean="0"/>
              <a:t>GNU Project</a:t>
            </a:r>
            <a:r>
              <a:rPr lang="zh-CN" altLang="en-US" dirty="0" smtClean="0"/>
              <a:t>：开放系统支撑软件</a:t>
            </a:r>
            <a:endParaRPr lang="en-US" altLang="zh-CN" dirty="0" smtClean="0"/>
          </a:p>
          <a:p>
            <a:pPr marL="722376" lvl="1">
              <a:buFont typeface="Wingdings 2"/>
              <a:buChar char=""/>
              <a:defRPr/>
            </a:pPr>
            <a:r>
              <a:rPr lang="en-US" altLang="zh-CN" dirty="0" smtClean="0"/>
              <a:t>1985</a:t>
            </a:r>
            <a:r>
              <a:rPr lang="zh-CN" altLang="en-US" dirty="0" smtClean="0"/>
              <a:t>，</a:t>
            </a:r>
            <a:r>
              <a:rPr lang="en-US" altLang="zh-CN" dirty="0" smtClean="0"/>
              <a:t>GCC</a:t>
            </a:r>
            <a:r>
              <a:rPr lang="zh-CN" altLang="en-US" dirty="0" smtClean="0"/>
              <a:t>项目启动</a:t>
            </a:r>
            <a:endParaRPr lang="en-US" altLang="zh-CN" dirty="0" smtClean="0"/>
          </a:p>
          <a:p>
            <a:pPr marL="722376" lvl="1">
              <a:buFont typeface="Wingdings 2"/>
              <a:buChar char=""/>
              <a:defRPr/>
            </a:pPr>
            <a:r>
              <a:rPr lang="en-US" altLang="zh-CN" dirty="0" smtClean="0"/>
              <a:t>1987</a:t>
            </a:r>
            <a:r>
              <a:rPr lang="zh-CN" altLang="en-US" dirty="0" smtClean="0"/>
              <a:t>，</a:t>
            </a:r>
            <a:r>
              <a:rPr lang="en-US" altLang="zh-CN" dirty="0" smtClean="0"/>
              <a:t>GCC 1.0 </a:t>
            </a:r>
            <a:r>
              <a:rPr lang="en-US" altLang="zh-CN" dirty="0" err="1" smtClean="0"/>
              <a:t>release,C</a:t>
            </a:r>
            <a:r>
              <a:rPr lang="en-US" altLang="zh-CN" dirty="0" smtClean="0"/>
              <a:t> compiler</a:t>
            </a:r>
          </a:p>
          <a:p>
            <a:pPr marL="722376" lvl="1">
              <a:buFont typeface="Wingdings 2"/>
              <a:buChar char=""/>
              <a:defRPr/>
            </a:pPr>
            <a:r>
              <a:rPr lang="en-US" altLang="zh-CN" dirty="0" smtClean="0"/>
              <a:t>1991</a:t>
            </a:r>
            <a:r>
              <a:rPr lang="zh-CN" altLang="en-US" dirty="0" smtClean="0"/>
              <a:t>，</a:t>
            </a:r>
            <a:r>
              <a:rPr lang="en-US" altLang="zh-CN" dirty="0" smtClean="0"/>
              <a:t>Linux</a:t>
            </a:r>
            <a:r>
              <a:rPr lang="zh-CN" altLang="en-US" dirty="0" smtClean="0"/>
              <a:t>项目开始发布</a:t>
            </a:r>
            <a:endParaRPr lang="en-US" altLang="zh-CN" dirty="0" smtClean="0"/>
          </a:p>
          <a:p>
            <a:pPr marL="722376" lvl="1">
              <a:buFont typeface="Wingdings 2"/>
              <a:buChar char=""/>
              <a:defRPr/>
            </a:pPr>
            <a:r>
              <a:rPr lang="en-US" altLang="zh-CN" dirty="0" smtClean="0"/>
              <a:t>1992</a:t>
            </a:r>
            <a:r>
              <a:rPr lang="zh-CN" altLang="en-US" dirty="0" smtClean="0"/>
              <a:t>，</a:t>
            </a:r>
            <a:r>
              <a:rPr lang="en-US" altLang="zh-CN" dirty="0" smtClean="0"/>
              <a:t>GCC2.0 release</a:t>
            </a:r>
            <a:r>
              <a:rPr lang="zh-CN" altLang="en-US" dirty="0" smtClean="0"/>
              <a:t>，</a:t>
            </a:r>
            <a:r>
              <a:rPr lang="en-US" altLang="zh-CN" dirty="0" smtClean="0"/>
              <a:t>C/C++</a:t>
            </a:r>
          </a:p>
          <a:p>
            <a:pPr marL="722376" lvl="1">
              <a:buFont typeface="Wingdings 2"/>
              <a:buChar char=""/>
              <a:defRPr/>
            </a:pPr>
            <a:r>
              <a:rPr lang="en-US" altLang="zh-CN" dirty="0" smtClean="0"/>
              <a:t>1994</a:t>
            </a:r>
            <a:r>
              <a:rPr lang="zh-CN" altLang="en-US" dirty="0" smtClean="0"/>
              <a:t>，</a:t>
            </a:r>
            <a:r>
              <a:rPr lang="en-US" altLang="zh-CN" dirty="0" smtClean="0"/>
              <a:t>Linux1.0 release</a:t>
            </a:r>
          </a:p>
          <a:p>
            <a:pPr marL="722376" lvl="1">
              <a:buFont typeface="Wingdings 2"/>
              <a:buChar char=""/>
              <a:defRPr/>
            </a:pPr>
            <a:r>
              <a:rPr lang="en-US" altLang="zh-CN" dirty="0" smtClean="0"/>
              <a:t>……</a:t>
            </a:r>
          </a:p>
          <a:p>
            <a:pPr marL="722376" lvl="1">
              <a:buFont typeface="Wingdings 2"/>
              <a:buChar char=""/>
              <a:defRPr/>
            </a:pPr>
            <a:endParaRPr lang="en-US" altLang="zh-CN" dirty="0" smtClean="0"/>
          </a:p>
        </p:txBody>
      </p:sp>
    </p:spTree>
    <p:extLst>
      <p:ext uri="{BB962C8B-B14F-4D97-AF65-F5344CB8AC3E}">
        <p14:creationId xmlns:p14="http://schemas.microsoft.com/office/powerpoint/2010/main" val="199444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科学项目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792992_TF02922647_TF02922647" id="{2322DB2D-299D-4E6C-B3B9-FB12C66AF731}" vid="{D7C831E9-CF9C-4ACE-88D7-981B8FCAE1C1}"/>
    </a:ext>
  </a:extLst>
</a:theme>
</file>

<file path=ppt/theme/theme2.xml><?xml version="1.0" encoding="utf-8"?>
<a:theme xmlns:a="http://schemas.openxmlformats.org/drawingml/2006/main" name="办公室主题">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科学项目演示文稿（宽屏）</Template>
  <TotalTime>1020</TotalTime>
  <Words>5118</Words>
  <Application>Microsoft Office PowerPoint</Application>
  <PresentationFormat>宽屏</PresentationFormat>
  <Paragraphs>444</Paragraphs>
  <Slides>57</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57</vt:i4>
      </vt:variant>
    </vt:vector>
  </HeadingPairs>
  <TitlesOfParts>
    <vt:vector size="69" baseType="lpstr">
      <vt:lpstr>Microsoft YaHei UI</vt:lpstr>
      <vt:lpstr>黑体</vt:lpstr>
      <vt:lpstr>楷体_GB2312</vt:lpstr>
      <vt:lpstr>宋体</vt:lpstr>
      <vt:lpstr>微软雅黑</vt:lpstr>
      <vt:lpstr>幼圆</vt:lpstr>
      <vt:lpstr>Arial</vt:lpstr>
      <vt:lpstr>Times New Roman</vt:lpstr>
      <vt:lpstr>Verdana</vt:lpstr>
      <vt:lpstr>Wingdings</vt:lpstr>
      <vt:lpstr>Wingdings 2</vt:lpstr>
      <vt:lpstr>科学项目 16x9</vt:lpstr>
      <vt:lpstr>软件工程</vt:lpstr>
      <vt:lpstr>课程内容</vt:lpstr>
      <vt:lpstr>开发过程——概述</vt:lpstr>
      <vt:lpstr>开发过程——链接</vt:lpstr>
      <vt:lpstr>开发过程——Linux开发工具</vt:lpstr>
      <vt:lpstr>GCC</vt:lpstr>
      <vt:lpstr>GCC简介      G</vt:lpstr>
      <vt:lpstr>GCC简介       </vt:lpstr>
      <vt:lpstr>GCC简介  </vt:lpstr>
      <vt:lpstr>GCC ——基本使用</vt:lpstr>
      <vt:lpstr>GCC ——基本使用 (cont.)</vt:lpstr>
      <vt:lpstr>GCC ——基本使用 (cont.)</vt:lpstr>
      <vt:lpstr>GCC ——基本使用 (cont.)</vt:lpstr>
      <vt:lpstr>GCC ——实例</vt:lpstr>
      <vt:lpstr>GCC ——实例(cont.)</vt:lpstr>
      <vt:lpstr>GCC ——实例(cont.)</vt:lpstr>
      <vt:lpstr>Gcc的错误类型及对策</vt:lpstr>
      <vt:lpstr>Gcc的错误类型及对策</vt:lpstr>
      <vt:lpstr>Gcc的错误类型及对策</vt:lpstr>
      <vt:lpstr>Gcc的错误类型及对策</vt:lpstr>
      <vt:lpstr>GCC使用例子</vt:lpstr>
      <vt:lpstr>课程内容</vt:lpstr>
      <vt:lpstr>Makefile</vt:lpstr>
      <vt:lpstr>Makefile 简介</vt:lpstr>
      <vt:lpstr>Makefile与Shell脚本的异同</vt:lpstr>
      <vt:lpstr>Make的工作原理</vt:lpstr>
      <vt:lpstr>Make的语法及常用参数</vt:lpstr>
      <vt:lpstr>Makefile的基本结构</vt:lpstr>
      <vt:lpstr>规则(rule)概念</vt:lpstr>
      <vt:lpstr>规则(rule)概念</vt:lpstr>
      <vt:lpstr>伪目标</vt:lpstr>
      <vt:lpstr>规则(rule)概念</vt:lpstr>
      <vt:lpstr>makefile 基本结构</vt:lpstr>
      <vt:lpstr>一个makefile实例</vt:lpstr>
      <vt:lpstr>Makefile命令行的特殊用法</vt:lpstr>
      <vt:lpstr>Make的调用</vt:lpstr>
      <vt:lpstr>指编译特定部分</vt:lpstr>
      <vt:lpstr>PowerPoint 演示文稿</vt:lpstr>
      <vt:lpstr>PowerPoint 演示文稿</vt:lpstr>
      <vt:lpstr>PowerPoint 演示文稿</vt:lpstr>
      <vt:lpstr>PowerPoint 演示文稿</vt:lpstr>
      <vt:lpstr>PowerPoint 演示文稿</vt:lpstr>
      <vt:lpstr>PowerPoint 演示文稿</vt:lpstr>
      <vt:lpstr>Makefile扩展应用</vt:lpstr>
      <vt:lpstr>PowerPoint 演示文稿</vt:lpstr>
      <vt:lpstr>PowerPoint 演示文稿</vt:lpstr>
      <vt:lpstr>makefile 变量 (cont.)</vt:lpstr>
      <vt:lpstr>Makefile变量定义</vt:lpstr>
      <vt:lpstr>=与:=区别</vt:lpstr>
      <vt:lpstr>GNU make 的主要预定义变量 </vt:lpstr>
      <vt:lpstr>GNU make 的主要预定义变量(2)</vt:lpstr>
      <vt:lpstr>隐含规则 </vt:lpstr>
      <vt:lpstr>隐含规则(2)</vt:lpstr>
      <vt:lpstr>引用其它的Makefile </vt:lpstr>
      <vt:lpstr>函数 (Functions )</vt:lpstr>
      <vt:lpstr>函数 (Functions )(cont.)</vt:lpstr>
      <vt:lpstr>函数 (Functions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ecnu</dc:creator>
  <cp:lastModifiedBy>ecnu</cp:lastModifiedBy>
  <cp:revision>58</cp:revision>
  <dcterms:created xsi:type="dcterms:W3CDTF">2018-08-29T16:23:50Z</dcterms:created>
  <dcterms:modified xsi:type="dcterms:W3CDTF">2018-09-28T08:22:45Z</dcterms:modified>
</cp:coreProperties>
</file>