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7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346" r:id="rId23"/>
    <p:sldId id="347" r:id="rId24"/>
    <p:sldId id="407" r:id="rId25"/>
    <p:sldId id="349" r:id="rId26"/>
    <p:sldId id="348" r:id="rId27"/>
    <p:sldId id="406" r:id="rId28"/>
    <p:sldId id="350" r:id="rId29"/>
    <p:sldId id="408" r:id="rId30"/>
    <p:sldId id="351" r:id="rId31"/>
    <p:sldId id="409" r:id="rId32"/>
    <p:sldId id="410" r:id="rId33"/>
    <p:sldId id="411" r:id="rId34"/>
    <p:sldId id="412" r:id="rId35"/>
    <p:sldId id="413" r:id="rId36"/>
    <p:sldId id="414" r:id="rId37"/>
    <p:sldId id="353" r:id="rId38"/>
    <p:sldId id="355" r:id="rId39"/>
    <p:sldId id="357" r:id="rId40"/>
    <p:sldId id="386" r:id="rId4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73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CA0680-4C68-400E-9D99-25CCDC418FFD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2018-10-06</a:t>
            </a:fld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47690C-47BF-47A4-B05D-0432ABB87517}" type="datetime1">
              <a:rPr lang="zh-CN" altLang="en-US" smtClean="0"/>
              <a:pPr/>
              <a:t>2018-10-06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D81F1E7-4EFD-4BFF-B438-FCD52FD36B1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74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dirty="0"/>
              <a:t>按 3 到 5 个要点汇总你的研究。</a:t>
            </a:r>
            <a:endParaRPr lang="en-US" dirty="0"/>
          </a:p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cxnSp>
        <p:nvCxnSpPr>
          <p:cNvPr id="8" name="直接连接符​​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dirty="0"/>
          </a:p>
        </p:txBody>
      </p:sp>
      <p:pic>
        <p:nvPicPr>
          <p:cNvPr id="9" name="图片 8" descr="试管特写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0FB01C-453B-4669-838C-6083CF54755C}" type="datetime1">
              <a:rPr lang="zh-CN" altLang="en-US" smtClean="0"/>
              <a:pPr/>
              <a:t>2018-10-06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4C9F40-B079-4B71-A627-7266DFEA7F0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DC05F9-0AC2-4D4C-9817-191EAFC449A8}" type="datetime1">
              <a:rPr lang="zh-CN" altLang="en-US" smtClean="0"/>
              <a:pPr/>
              <a:t>2018-10-06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52" y="333375"/>
            <a:ext cx="8401049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1" y="1371600"/>
            <a:ext cx="5473700" cy="4953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371600"/>
            <a:ext cx="5473700" cy="4953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6033" y="6453188"/>
            <a:ext cx="3352800" cy="3048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924800" y="6453188"/>
            <a:ext cx="3860800" cy="3048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368800" y="6453188"/>
            <a:ext cx="2844800" cy="304800"/>
          </a:xfrm>
        </p:spPr>
        <p:txBody>
          <a:bodyPr/>
          <a:lstStyle>
            <a:lvl1pPr>
              <a:defRPr/>
            </a:lvl1pPr>
          </a:lstStyle>
          <a:p>
            <a:fld id="{EB61855D-A821-490D-B735-18A00AF13A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24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B9980C-DD30-4AC3-853D-5A181F32B344}" type="datetime1">
              <a:rPr lang="zh-CN" altLang="en-US" smtClean="0"/>
              <a:pPr/>
              <a:t>2018-10-06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cxnSp>
        <p:nvCxnSpPr>
          <p:cNvPr id="8" name="直接连接符​​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7A0AF8-91F1-4FEF-8C8E-9AD204E42954}" type="datetime1">
              <a:rPr lang="zh-CN" altLang="en-US" smtClean="0"/>
              <a:pPr/>
              <a:t>2018-10-06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9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EF4ADF-2152-4F79-87D6-2F2FD14C928D}" type="datetime1">
              <a:rPr lang="zh-CN" altLang="en-US" smtClean="0"/>
              <a:pPr/>
              <a:t>2018-10-06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5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3136F2-6EEE-4B79-9693-35C44BD16280}" type="datetime1">
              <a:rPr lang="zh-CN" altLang="en-US" smtClean="0"/>
              <a:pPr/>
              <a:t>2018-10-06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5D1CD9-CF5A-48FB-91D8-7EF99BAC1C0C}" type="datetime1">
              <a:rPr lang="zh-CN" altLang="en-US" smtClean="0"/>
              <a:pPr/>
              <a:t>2018-10-06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4C9F40-B079-4B71-A627-7266DFEA7F0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8A97A38-4C3D-4314-84B0-10F2742CF5CE}" type="datetime1">
              <a:rPr lang="zh-CN" altLang="en-US" smtClean="0"/>
              <a:pPr/>
              <a:t>2018-10-06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 smtClean="0"/>
              <a:t>软件工程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蔡鹏</a:t>
            </a:r>
            <a:r>
              <a:rPr lang="zh-cn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数据科学与工程学院</a:t>
            </a:r>
            <a:r>
              <a:rPr lang="zh-cn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华东师范大学</a:t>
            </a:r>
            <a:endParaRPr lang="zh-cn" dirty="0">
              <a:solidFill>
                <a:schemeClr val="tx1">
                  <a:lumMod val="9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AD0C-CA0A-43B0-8B9B-784A20CEC9F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15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/>
              <a:t>共享库创建 </a:t>
            </a:r>
          </a:p>
        </p:txBody>
      </p:sp>
      <p:pic>
        <p:nvPicPr>
          <p:cNvPr id="2154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3" y="1800769"/>
            <a:ext cx="81438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5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67D2-E882-45BB-BE3E-5A561120870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15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/>
              <a:t>共享库创建示例</a:t>
            </a:r>
          </a:p>
        </p:txBody>
      </p:sp>
      <p:sp>
        <p:nvSpPr>
          <p:cNvPr id="215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查看源文件，“</a:t>
            </a:r>
            <a:r>
              <a:rPr lang="en-US" altLang="zh-CN"/>
              <a:t>libhello.c”</a:t>
            </a:r>
            <a:r>
              <a:rPr lang="zh-CN" altLang="en-US"/>
              <a:t>为要构建的库文件源文件，“</a:t>
            </a:r>
            <a:r>
              <a:rPr lang="en-US" altLang="zh-CN"/>
              <a:t>libhello.h”</a:t>
            </a:r>
            <a:r>
              <a:rPr lang="zh-CN" altLang="en-US"/>
              <a:t>为调用此库文件的头文件，“</a:t>
            </a:r>
            <a:r>
              <a:rPr lang="en-US" altLang="zh-CN"/>
              <a:t>usehello.c”</a:t>
            </a:r>
            <a:r>
              <a:rPr lang="zh-CN" altLang="en-US"/>
              <a:t>为测试程序。 </a:t>
            </a:r>
          </a:p>
        </p:txBody>
      </p:sp>
      <p:pic>
        <p:nvPicPr>
          <p:cNvPr id="2155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91" y="2719070"/>
            <a:ext cx="79248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6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01E6-7859-49CA-AA5A-3BCF09E6F49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15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/>
              <a:t>构建共享库目标文件 </a:t>
            </a:r>
          </a:p>
        </p:txBody>
      </p:sp>
      <p:pic>
        <p:nvPicPr>
          <p:cNvPr id="2156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4" y="1806575"/>
            <a:ext cx="80105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7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EC91-4195-46CA-9F63-B4AF603E320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15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/>
              <a:t>编译共享库并创建连接 </a:t>
            </a:r>
          </a:p>
        </p:txBody>
      </p:sp>
      <p:pic>
        <p:nvPicPr>
          <p:cNvPr id="2157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662114"/>
            <a:ext cx="82677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5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1D1-F3C0-4FAC-B4EF-5A5ED13262E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15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/>
              <a:t>使用共享库 </a:t>
            </a:r>
          </a:p>
        </p:txBody>
      </p:sp>
      <p:sp>
        <p:nvSpPr>
          <p:cNvPr id="215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准备文件</a:t>
            </a:r>
          </a:p>
          <a:p>
            <a:pPr lvl="1"/>
            <a:r>
              <a:rPr lang="zh-CN" altLang="en-US"/>
              <a:t>头文件</a:t>
            </a:r>
            <a:r>
              <a:rPr lang="en-US" altLang="zh-CN"/>
              <a:t>libhello.h</a:t>
            </a:r>
            <a:r>
              <a:rPr lang="zh-CN" altLang="en-US"/>
              <a:t>：以知道有哪些函数，完成怎么样的功能，返回值以及参数情况。</a:t>
            </a:r>
          </a:p>
          <a:p>
            <a:pPr lvl="1"/>
            <a:r>
              <a:rPr lang="zh-CN" altLang="en-US"/>
              <a:t>库文件</a:t>
            </a:r>
            <a:r>
              <a:rPr lang="en-US" altLang="zh-CN"/>
              <a:t>libhello.so.1.0</a:t>
            </a:r>
            <a:r>
              <a:rPr lang="zh-CN" altLang="en-US"/>
              <a:t>及其链接</a:t>
            </a:r>
            <a:r>
              <a:rPr lang="en-US" altLang="zh-CN"/>
              <a:t>libhello.so</a:t>
            </a:r>
            <a:r>
              <a:rPr lang="zh-CN" altLang="en-US"/>
              <a:t>：库函数的二进制代码位置 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01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5E4ED-F50D-490B-B5C0-A15138003F0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15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/>
              <a:t>文件内容</a:t>
            </a:r>
          </a:p>
        </p:txBody>
      </p:sp>
      <p:pic>
        <p:nvPicPr>
          <p:cNvPr id="2159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38" y="1408113"/>
            <a:ext cx="7442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22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5550-AA4D-4B3D-87D2-E8D5B262521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16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/>
              <a:t>编译连接 </a:t>
            </a:r>
          </a:p>
        </p:txBody>
      </p:sp>
      <p:pic>
        <p:nvPicPr>
          <p:cNvPr id="2160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677989"/>
            <a:ext cx="79248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93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AA88-BFDE-4C95-9A8A-A67B1B28AD6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16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/>
              <a:t>运行 </a:t>
            </a:r>
          </a:p>
        </p:txBody>
      </p:sp>
      <p:sp>
        <p:nvSpPr>
          <p:cNvPr id="216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76" y="2359026"/>
            <a:ext cx="8493125" cy="3717925"/>
          </a:xfrm>
        </p:spPr>
        <p:txBody>
          <a:bodyPr/>
          <a:lstStyle/>
          <a:p>
            <a:r>
              <a:rPr lang="zh-CN" altLang="en-US"/>
              <a:t>如果希望在使用连接器时不使用</a:t>
            </a:r>
            <a:r>
              <a:rPr lang="pt-BR" altLang="zh-CN"/>
              <a:t>-Ldirectory</a:t>
            </a:r>
            <a:r>
              <a:rPr lang="zh-CN" altLang="pt-BR"/>
              <a:t>标识就可以查找到该库，则可以采用以下方式之一：</a:t>
            </a:r>
          </a:p>
          <a:p>
            <a:r>
              <a:rPr lang="zh-CN" altLang="pt-BR"/>
              <a:t>把此库拷贝到</a:t>
            </a:r>
            <a:r>
              <a:rPr lang="en-US" altLang="zh-CN"/>
              <a:t>/usr/lib</a:t>
            </a:r>
            <a:r>
              <a:rPr lang="zh-CN" altLang="en-US"/>
              <a:t>或者</a:t>
            </a:r>
            <a:r>
              <a:rPr lang="en-US" altLang="zh-CN"/>
              <a:t>/lib</a:t>
            </a:r>
            <a:r>
              <a:rPr lang="zh-CN" altLang="en-US"/>
              <a:t>文件夹中，或者在此两个文件夹任意一个中创建一个到该库的快捷方式，并命名为</a:t>
            </a:r>
            <a:r>
              <a:rPr lang="en-US" altLang="zh-CN"/>
              <a:t>libname.so</a:t>
            </a:r>
            <a:r>
              <a:rPr lang="zh-CN" altLang="en-US"/>
              <a:t>。</a:t>
            </a:r>
          </a:p>
          <a:p>
            <a:r>
              <a:rPr lang="zh-CN" altLang="en-US"/>
              <a:t>如果库所在路径没有在</a:t>
            </a:r>
            <a:r>
              <a:rPr lang="en-US" altLang="zh-CN"/>
              <a:t>/usr/lib</a:t>
            </a:r>
            <a:r>
              <a:rPr lang="zh-CN" altLang="en-US"/>
              <a:t>和</a:t>
            </a:r>
            <a:r>
              <a:rPr lang="en-US" altLang="zh-CN"/>
              <a:t>/lib</a:t>
            </a:r>
            <a:r>
              <a:rPr lang="zh-CN" altLang="en-US"/>
              <a:t>文件夹下，需要将该路径添加到文件“</a:t>
            </a:r>
            <a:r>
              <a:rPr lang="en-US" altLang="zh-CN"/>
              <a:t>/etc/ld.so.conf”</a:t>
            </a:r>
            <a:r>
              <a:rPr lang="zh-CN" altLang="en-US"/>
              <a:t>中，每一行增加一个路径，完成以上设置后，然后运行</a:t>
            </a:r>
            <a:r>
              <a:rPr lang="en-US" altLang="zh-CN"/>
              <a:t>ldconfig</a:t>
            </a:r>
            <a:r>
              <a:rPr lang="zh-CN" altLang="en-US"/>
              <a:t>命令更新库信息。</a:t>
            </a:r>
          </a:p>
        </p:txBody>
      </p:sp>
      <p:pic>
        <p:nvPicPr>
          <p:cNvPr id="21616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435101"/>
            <a:ext cx="80581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05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中，动态库的文件格式跟共享库没有区别，主要区别在于共享库是运行时加载。</a:t>
            </a:r>
          </a:p>
          <a:p>
            <a:r>
              <a:rPr lang="zh-CN" altLang="en-US" dirty="0" smtClean="0"/>
              <a:t>有</a:t>
            </a:r>
            <a:r>
              <a:rPr lang="zh-CN" altLang="en-US" dirty="0"/>
              <a:t>专门的一组</a:t>
            </a:r>
            <a:r>
              <a:rPr lang="en-US" altLang="zh-CN" dirty="0"/>
              <a:t>API</a:t>
            </a:r>
            <a:r>
              <a:rPr lang="zh-CN" altLang="en-US" dirty="0"/>
              <a:t>用于完成打开动态库，查找符号</a:t>
            </a:r>
            <a:r>
              <a:rPr lang="zh-CN" altLang="en-US" dirty="0" smtClean="0"/>
              <a:t>， </a:t>
            </a:r>
            <a:r>
              <a:rPr lang="zh-CN" altLang="en-US" dirty="0"/>
              <a:t>处理出错，关闭动态库等功能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dlopen</a:t>
            </a:r>
            <a:r>
              <a:rPr lang="en-US" altLang="zh-CN" dirty="0" smtClean="0"/>
              <a:t>   </a:t>
            </a:r>
            <a:endParaRPr lang="en-US" altLang="zh-CN" dirty="0"/>
          </a:p>
          <a:p>
            <a:pPr lvl="1"/>
            <a:r>
              <a:rPr lang="en-US" altLang="zh-CN" dirty="0" err="1" smtClean="0"/>
              <a:t>dlerror</a:t>
            </a:r>
            <a:endParaRPr lang="en-US" altLang="zh-CN" dirty="0"/>
          </a:p>
          <a:p>
            <a:pPr lvl="1"/>
            <a:r>
              <a:rPr lang="en-US" altLang="zh-CN" dirty="0" err="1" smtClean="0"/>
              <a:t>dlsym</a:t>
            </a:r>
            <a:endParaRPr lang="en-US" altLang="zh-CN" dirty="0"/>
          </a:p>
          <a:p>
            <a:pPr lvl="1"/>
            <a:r>
              <a:rPr lang="en-US" altLang="zh-CN" dirty="0" err="1" smtClean="0"/>
              <a:t>dlclose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1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接口函数原型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71" y="1584381"/>
            <a:ext cx="10459266" cy="31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2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课程内容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Linux</a:t>
            </a:r>
            <a:r>
              <a:rPr lang="zh-CN" altLang="en-US" dirty="0" smtClean="0"/>
              <a:t>下库文件构建与使用</a:t>
            </a:r>
            <a:endParaRPr lang="en-US" altLang="zh-CN" dirty="0" smtClean="0"/>
          </a:p>
          <a:p>
            <a:pPr rtl="0"/>
            <a:r>
              <a:rPr lang="en-US" altLang="zh-CN" dirty="0" smtClean="0"/>
              <a:t>GNU </a:t>
            </a:r>
            <a:r>
              <a:rPr lang="en-US" altLang="zh-CN" dirty="0" err="1" smtClean="0"/>
              <a:t>automake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autoconf</a:t>
            </a:r>
            <a:endParaRPr lang="en-US" altLang="zh-CN" dirty="0" smtClean="0"/>
          </a:p>
          <a:p>
            <a:pPr rtl="0"/>
            <a:r>
              <a:rPr lang="zh-CN" altLang="en-US" dirty="0" smtClean="0"/>
              <a:t>上机内容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666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接口函数</a:t>
            </a:r>
            <a:r>
              <a:rPr lang="zh-CN" altLang="en-US" dirty="0" smtClean="0"/>
              <a:t>原型</a:t>
            </a:r>
            <a:r>
              <a:rPr lang="en-US" altLang="zh-CN" dirty="0" smtClean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554693"/>
            <a:ext cx="11391900" cy="29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5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动态库使用示例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732" y="1043436"/>
            <a:ext cx="5959247" cy="57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Autoconf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Automake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简介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0560" y="1371600"/>
            <a:ext cx="11155680" cy="5297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较大项目</a:t>
            </a:r>
            <a:r>
              <a:rPr lang="en-US" altLang="zh-CN" sz="2400" dirty="0" err="1"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都是相当复杂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ea typeface="宋体" panose="02010600030101010101" pitchFamily="2" charset="-122"/>
              </a:rPr>
              <a:t>手工编写大的项目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有相当难度</a:t>
            </a:r>
          </a:p>
          <a:p>
            <a:pPr>
              <a:lnSpc>
                <a:spcPct val="90000"/>
              </a:lnSpc>
            </a:pPr>
            <a:r>
              <a:rPr lang="en-US" altLang="zh-CN" sz="2400" dirty="0" err="1">
                <a:ea typeface="宋体" panose="02010600030101010101" pitchFamily="2" charset="-122"/>
              </a:rPr>
              <a:t>Autoconf</a:t>
            </a:r>
            <a:r>
              <a:rPr lang="en-US" altLang="zh-CN" sz="2400" dirty="0"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ea typeface="宋体" panose="02010600030101010101" pitchFamily="2" charset="-122"/>
              </a:rPr>
              <a:t>Automake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辅助生成</a:t>
            </a:r>
            <a:r>
              <a:rPr lang="en-US" altLang="zh-CN" sz="2400" dirty="0" err="1">
                <a:ea typeface="宋体" panose="02010600030101010101" pitchFamily="2" charset="-122"/>
              </a:rPr>
              <a:t>Makefile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</a:rPr>
              <a:t>GNU</a:t>
            </a:r>
            <a:r>
              <a:rPr lang="zh-CN" altLang="en-US" sz="2400" dirty="0">
                <a:ea typeface="宋体" panose="02010600030101010101" pitchFamily="2" charset="-122"/>
              </a:rPr>
              <a:t>工具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Makefile</a:t>
            </a:r>
            <a:r>
              <a:rPr lang="zh-CN" altLang="en-US" dirty="0">
                <a:ea typeface="宋体" panose="02010600030101010101" pitchFamily="2" charset="-122"/>
              </a:rPr>
              <a:t>而且常常会受到自己的开发环境的限制，只要环境参数不同或者路径更改，可能 </a:t>
            </a:r>
            <a:r>
              <a:rPr lang="en-US" altLang="zh-CN" dirty="0" err="1">
                <a:ea typeface="宋体" panose="02010600030101010101" pitchFamily="2" charset="-122"/>
              </a:rPr>
              <a:t>Makefile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就得跟着</a:t>
            </a:r>
            <a:r>
              <a:rPr lang="zh-CN" altLang="en-US" dirty="0" smtClean="0">
                <a:ea typeface="宋体" panose="02010600030101010101" pitchFamily="2" charset="-122"/>
              </a:rPr>
              <a:t>修改。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对外部库的依赖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多</a:t>
            </a:r>
            <a:r>
              <a:rPr lang="zh-CN" altLang="en-US" dirty="0" smtClean="0">
                <a:ea typeface="宋体" panose="02010600030101010101" pitchFamily="2" charset="-122"/>
              </a:rPr>
              <a:t>个平台的生成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ea typeface="宋体" panose="02010600030101010101" pitchFamily="2" charset="-122"/>
              </a:rPr>
              <a:t>按照需求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绝大部分</a:t>
            </a:r>
            <a:r>
              <a:rPr lang="zh-CN" altLang="en-US" sz="2400" dirty="0">
                <a:ea typeface="宋体" panose="02010600030101010101" pitchFamily="2" charset="-122"/>
              </a:rPr>
              <a:t>开源项目都是用</a:t>
            </a:r>
            <a:r>
              <a:rPr lang="en-US" altLang="zh-CN" sz="2400" dirty="0" err="1">
                <a:ea typeface="宋体" panose="02010600030101010101" pitchFamily="2" charset="-122"/>
              </a:rPr>
              <a:t>autoconf</a:t>
            </a:r>
            <a:r>
              <a:rPr lang="zh-CN" altLang="en-US" sz="2400" dirty="0">
                <a:ea typeface="宋体" panose="02010600030101010101" pitchFamily="2" charset="-122"/>
              </a:rPr>
              <a:t>生成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Makefile</a:t>
            </a:r>
            <a:r>
              <a:rPr lang="en-US" altLang="zh-CN" sz="2400" dirty="0" smtClean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99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Autoconf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Automake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简介</a:t>
            </a:r>
            <a:r>
              <a:rPr lang="en-US" altLang="zh-CN" dirty="0" smtClean="0">
                <a:ea typeface="宋体" panose="02010600030101010101" pitchFamily="2" charset="-122"/>
              </a:rPr>
              <a:t>(cont.)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必须软件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autoconf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automake</a:t>
            </a:r>
            <a:r>
              <a:rPr lang="en-US" altLang="zh-CN" dirty="0">
                <a:ea typeface="宋体" panose="02010600030101010101" pitchFamily="2" charset="-122"/>
              </a:rPr>
              <a:t>/m4/</a:t>
            </a:r>
            <a:r>
              <a:rPr lang="en-US" altLang="zh-CN" dirty="0" err="1">
                <a:ea typeface="宋体" panose="02010600030101010101" pitchFamily="2" charset="-122"/>
              </a:rPr>
              <a:t>perl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libtool</a:t>
            </a:r>
            <a:r>
              <a:rPr lang="zh-CN" altLang="en-US" dirty="0">
                <a:ea typeface="宋体" panose="02010600030101010101" pitchFamily="2" charset="-122"/>
              </a:rPr>
              <a:t>（其中</a:t>
            </a:r>
            <a:r>
              <a:rPr lang="en-US" altLang="zh-CN" dirty="0" err="1">
                <a:ea typeface="宋体" panose="02010600030101010101" pitchFamily="2" charset="-122"/>
              </a:rPr>
              <a:t>libtool</a:t>
            </a:r>
            <a:r>
              <a:rPr lang="zh-CN" altLang="en-US" dirty="0">
                <a:ea typeface="宋体" panose="02010600030101010101" pitchFamily="2" charset="-122"/>
              </a:rPr>
              <a:t>非必须）。</a:t>
            </a:r>
          </a:p>
          <a:p>
            <a:r>
              <a:rPr lang="en-US" altLang="zh-CN" sz="2400" dirty="0" err="1">
                <a:ea typeface="宋体" panose="02010600030101010101" pitchFamily="2" charset="-122"/>
              </a:rPr>
              <a:t>autoconf</a:t>
            </a:r>
            <a:r>
              <a:rPr lang="zh-CN" altLang="en-US" sz="2400" dirty="0">
                <a:ea typeface="宋体" panose="02010600030101010101" pitchFamily="2" charset="-122"/>
              </a:rPr>
              <a:t>是一个用于生成可以自动地配置软件源码包，用以适应多种</a:t>
            </a:r>
            <a:r>
              <a:rPr lang="en-US" altLang="zh-CN" sz="2400" dirty="0">
                <a:ea typeface="宋体" panose="02010600030101010101" pitchFamily="2" charset="-122"/>
              </a:rPr>
              <a:t>UNIX</a:t>
            </a:r>
            <a:r>
              <a:rPr lang="zh-CN" altLang="en-US" sz="2400" dirty="0">
                <a:ea typeface="宋体" panose="02010600030101010101" pitchFamily="2" charset="-122"/>
              </a:rPr>
              <a:t>类系统的</a:t>
            </a:r>
            <a:r>
              <a:rPr lang="en-US" altLang="zh-CN" sz="2400" dirty="0"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ea typeface="宋体" panose="02010600030101010101" pitchFamily="2" charset="-122"/>
              </a:rPr>
              <a:t>脚本工具，其中</a:t>
            </a:r>
            <a:r>
              <a:rPr lang="en-US" altLang="zh-CN" sz="2400" dirty="0" err="1">
                <a:ea typeface="宋体" panose="02010600030101010101" pitchFamily="2" charset="-122"/>
              </a:rPr>
              <a:t>autoconf</a:t>
            </a:r>
            <a:r>
              <a:rPr lang="zh-CN" altLang="en-US" sz="2400" dirty="0">
                <a:ea typeface="宋体" panose="02010600030101010101" pitchFamily="2" charset="-122"/>
              </a:rPr>
              <a:t>需要用到 </a:t>
            </a:r>
            <a:r>
              <a:rPr lang="en-US" altLang="zh-CN" sz="2400" dirty="0">
                <a:ea typeface="宋体" panose="02010600030101010101" pitchFamily="2" charset="-122"/>
              </a:rPr>
              <a:t>m4</a:t>
            </a:r>
            <a:r>
              <a:rPr lang="zh-CN" altLang="en-US" sz="2400" dirty="0">
                <a:ea typeface="宋体" panose="02010600030101010101" pitchFamily="2" charset="-122"/>
              </a:rPr>
              <a:t>，便于生成脚本。 </a:t>
            </a:r>
          </a:p>
          <a:p>
            <a:r>
              <a:rPr lang="en-US" altLang="zh-CN" sz="2400" dirty="0" err="1">
                <a:ea typeface="宋体" panose="02010600030101010101" pitchFamily="2" charset="-122"/>
              </a:rPr>
              <a:t>automake</a:t>
            </a:r>
            <a:r>
              <a:rPr lang="zh-CN" altLang="en-US" sz="2400" dirty="0">
                <a:ea typeface="宋体" panose="02010600030101010101" pitchFamily="2" charset="-122"/>
              </a:rPr>
              <a:t>是一个从</a:t>
            </a:r>
            <a:r>
              <a:rPr lang="en-US" altLang="zh-CN" sz="2400" dirty="0">
                <a:ea typeface="宋体" panose="02010600030101010101" pitchFamily="2" charset="-122"/>
              </a:rPr>
              <a:t>Makefile.am</a:t>
            </a:r>
            <a:r>
              <a:rPr lang="zh-CN" altLang="en-US" sz="2400" dirty="0">
                <a:ea typeface="宋体" panose="02010600030101010101" pitchFamily="2" charset="-122"/>
              </a:rPr>
              <a:t>文件自动生成</a:t>
            </a:r>
            <a:r>
              <a:rPr lang="en-US" altLang="zh-CN" sz="2400" dirty="0">
                <a:ea typeface="宋体" panose="02010600030101010101" pitchFamily="2" charset="-122"/>
              </a:rPr>
              <a:t>Makefile.in</a:t>
            </a:r>
            <a:r>
              <a:rPr lang="zh-CN" altLang="en-US" sz="2400" dirty="0">
                <a:ea typeface="宋体" panose="02010600030101010101" pitchFamily="2" charset="-122"/>
              </a:rPr>
              <a:t>的工具。为了生成</a:t>
            </a:r>
            <a:r>
              <a:rPr lang="en-US" altLang="zh-CN" sz="2400" dirty="0" smtClean="0">
                <a:ea typeface="宋体" panose="02010600030101010101" pitchFamily="2" charset="-122"/>
              </a:rPr>
              <a:t>Makefile.in</a:t>
            </a:r>
            <a:r>
              <a:rPr lang="zh-CN" altLang="en-US" sz="2400" dirty="0" smtClean="0">
                <a:ea typeface="宋体" panose="02010600030101010101" pitchFamily="2" charset="-122"/>
              </a:rPr>
              <a:t>，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automake</a:t>
            </a:r>
            <a:r>
              <a:rPr lang="zh-CN" altLang="en-US" sz="2400" dirty="0">
                <a:ea typeface="宋体" panose="02010600030101010101" pitchFamily="2" charset="-122"/>
              </a:rPr>
              <a:t>还需用到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perl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libtool</a:t>
            </a:r>
            <a:r>
              <a:rPr lang="zh-CN" altLang="en-US" sz="2400" dirty="0">
                <a:ea typeface="宋体" panose="02010600030101010101" pitchFamily="2" charset="-122"/>
              </a:rPr>
              <a:t>是一款方便生成各种程序库的工具。  </a:t>
            </a:r>
          </a:p>
        </p:txBody>
      </p:sp>
    </p:spTree>
    <p:extLst>
      <p:ext uri="{BB962C8B-B14F-4D97-AF65-F5344CB8AC3E}">
        <p14:creationId xmlns:p14="http://schemas.microsoft.com/office/powerpoint/2010/main" val="73756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Autoconf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Automake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简介</a:t>
            </a:r>
            <a:r>
              <a:rPr lang="en-US" altLang="zh-CN" dirty="0">
                <a:ea typeface="宋体" panose="02010600030101010101" pitchFamily="2" charset="-122"/>
              </a:rPr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Autoscan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扫描</a:t>
            </a:r>
            <a:r>
              <a:rPr lang="zh-CN" altLang="en-US" dirty="0"/>
              <a:t>源代码以搜寻普通的可移植性问题，比如检查编译器，库，头文件等，生成文件</a:t>
            </a:r>
            <a:r>
              <a:rPr lang="en-US" altLang="zh-CN" dirty="0" err="1"/>
              <a:t>configure.scan</a:t>
            </a:r>
            <a:r>
              <a:rPr lang="en-US" altLang="zh-CN" dirty="0"/>
              <a:t>,</a:t>
            </a:r>
            <a:r>
              <a:rPr lang="zh-CN" altLang="en-US" dirty="0"/>
              <a:t>它是</a:t>
            </a:r>
            <a:r>
              <a:rPr lang="en-US" altLang="zh-CN" dirty="0"/>
              <a:t>configure.ac</a:t>
            </a:r>
            <a:r>
              <a:rPr lang="zh-CN" altLang="en-US" dirty="0"/>
              <a:t>的一个雏形。</a:t>
            </a:r>
          </a:p>
          <a:p>
            <a:r>
              <a:rPr lang="en-US" altLang="zh-CN" dirty="0" err="1" smtClean="0"/>
              <a:t>Aclocal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zh-CN" altLang="en-US" dirty="0"/>
              <a:t>已经安装的宏，用户定义宏和</a:t>
            </a:r>
            <a:r>
              <a:rPr lang="en-US" altLang="zh-CN" dirty="0"/>
              <a:t>acinclude.m4</a:t>
            </a:r>
            <a:r>
              <a:rPr lang="zh-CN" altLang="en-US" dirty="0"/>
              <a:t>文件中的宏将</a:t>
            </a:r>
            <a:r>
              <a:rPr lang="en-US" altLang="zh-CN" dirty="0"/>
              <a:t>configure.ac</a:t>
            </a:r>
            <a:r>
              <a:rPr lang="zh-CN" altLang="en-US" dirty="0"/>
              <a:t>文件所需要的宏集中定义到文件 </a:t>
            </a:r>
            <a:r>
              <a:rPr lang="en-US" altLang="zh-CN" dirty="0"/>
              <a:t>aclocal.m4</a:t>
            </a:r>
            <a:r>
              <a:rPr lang="zh-CN" altLang="en-US" dirty="0"/>
              <a:t>中。</a:t>
            </a:r>
            <a:r>
              <a:rPr lang="en-US" altLang="zh-CN" dirty="0" err="1"/>
              <a:t>aclocal</a:t>
            </a:r>
            <a:r>
              <a:rPr lang="zh-CN" altLang="en-US" dirty="0"/>
              <a:t>是一个</a:t>
            </a:r>
            <a:r>
              <a:rPr lang="en-US" altLang="zh-CN" dirty="0" err="1"/>
              <a:t>perl</a:t>
            </a:r>
            <a:r>
              <a:rPr lang="en-US" altLang="zh-CN" dirty="0"/>
              <a:t> </a:t>
            </a:r>
            <a:r>
              <a:rPr lang="zh-CN" altLang="en-US" dirty="0"/>
              <a:t>脚本程序，它的定义是：“</a:t>
            </a:r>
            <a:r>
              <a:rPr lang="en-US" altLang="zh-CN" dirty="0" err="1"/>
              <a:t>aclocal</a:t>
            </a:r>
            <a:r>
              <a:rPr lang="en-US" altLang="zh-CN" dirty="0"/>
              <a:t> - create aclocal.m4 by scanning configure.ac”</a:t>
            </a:r>
          </a:p>
          <a:p>
            <a:r>
              <a:rPr lang="en-US" altLang="zh-CN" dirty="0" err="1" smtClean="0"/>
              <a:t>Automake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/>
              <a:t>Makefile.am</a:t>
            </a:r>
            <a:r>
              <a:rPr lang="zh-CN" altLang="en-US" dirty="0"/>
              <a:t>中定义的结构建立</a:t>
            </a:r>
            <a:r>
              <a:rPr lang="en-US" altLang="zh-CN" dirty="0"/>
              <a:t>Makefile.in</a:t>
            </a:r>
            <a:r>
              <a:rPr lang="zh-CN" altLang="en-US" dirty="0"/>
              <a:t>，然后</a:t>
            </a:r>
            <a:r>
              <a:rPr lang="en-US" altLang="zh-CN" dirty="0"/>
              <a:t>configure</a:t>
            </a:r>
            <a:r>
              <a:rPr lang="zh-CN" altLang="en-US" dirty="0"/>
              <a:t>脚本将生成的</a:t>
            </a:r>
            <a:r>
              <a:rPr lang="en-US" altLang="zh-CN" dirty="0"/>
              <a:t>Makefile.in</a:t>
            </a:r>
            <a:r>
              <a:rPr lang="zh-CN" altLang="en-US" dirty="0"/>
              <a:t>文件转换 为</a:t>
            </a:r>
            <a:r>
              <a:rPr lang="en-US" altLang="zh-CN" dirty="0" err="1"/>
              <a:t>Makefile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Autoconf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/>
              <a:t>configure.ac</a:t>
            </a:r>
            <a:r>
              <a:rPr lang="zh-CN" altLang="en-US" dirty="0"/>
              <a:t>中的宏展开，生成</a:t>
            </a:r>
            <a:r>
              <a:rPr lang="en-US" altLang="zh-CN" dirty="0"/>
              <a:t>configure</a:t>
            </a:r>
            <a:r>
              <a:rPr lang="zh-CN" altLang="en-US" dirty="0"/>
              <a:t>脚本。这个过程可能要用到</a:t>
            </a:r>
            <a:r>
              <a:rPr lang="en-US" altLang="zh-CN" dirty="0"/>
              <a:t>aclocal.m4</a:t>
            </a:r>
            <a:r>
              <a:rPr lang="zh-CN" altLang="en-US" dirty="0"/>
              <a:t>中定义的宏。</a:t>
            </a:r>
          </a:p>
        </p:txBody>
      </p:sp>
    </p:spTree>
    <p:extLst>
      <p:ext uri="{BB962C8B-B14F-4D97-AF65-F5344CB8AC3E}">
        <p14:creationId xmlns:p14="http://schemas.microsoft.com/office/powerpoint/2010/main" val="29804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生成</a:t>
            </a:r>
            <a:r>
              <a:rPr lang="en-US" altLang="zh-CN">
                <a:ea typeface="宋体" panose="02010600030101010101" pitchFamily="2" charset="-122"/>
              </a:rPr>
              <a:t>Makefile</a:t>
            </a:r>
            <a:r>
              <a:rPr lang="zh-CN" altLang="en-US">
                <a:ea typeface="宋体" panose="02010600030101010101" pitchFamily="2" charset="-122"/>
              </a:rPr>
              <a:t>流程图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12" y="1472429"/>
            <a:ext cx="8002043" cy="48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9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生成 </a:t>
            </a:r>
            <a:r>
              <a:rPr lang="en-US" altLang="zh-CN" b="1">
                <a:ea typeface="宋体" panose="02010600030101010101" pitchFamily="2" charset="-122"/>
              </a:rPr>
              <a:t>Makefile </a:t>
            </a:r>
            <a:r>
              <a:rPr lang="zh-CN" altLang="en-US" b="1">
                <a:ea typeface="宋体" panose="02010600030101010101" pitchFamily="2" charset="-122"/>
              </a:rPr>
              <a:t>的流程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生成流程</a:t>
            </a:r>
          </a:p>
          <a:p>
            <a:pPr marL="662940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运行</a:t>
            </a:r>
            <a:r>
              <a:rPr lang="en-US" altLang="zh-CN" sz="1800" dirty="0" err="1">
                <a:ea typeface="宋体" panose="02010600030101010101" pitchFamily="2" charset="-122"/>
              </a:rPr>
              <a:t>autoscan</a:t>
            </a:r>
            <a:r>
              <a:rPr lang="zh-CN" altLang="en-US" sz="1800" dirty="0" smtClean="0">
                <a:ea typeface="宋体" panose="02010600030101010101" pitchFamily="2" charset="-122"/>
              </a:rPr>
              <a:t>命令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marL="662940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将</a:t>
            </a:r>
            <a:r>
              <a:rPr lang="en-US" altLang="zh-CN" sz="1800" dirty="0" err="1">
                <a:ea typeface="宋体" panose="02010600030101010101" pitchFamily="2" charset="-122"/>
              </a:rPr>
              <a:t>configure.scan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文件重命名为</a:t>
            </a:r>
            <a:r>
              <a:rPr lang="en-US" altLang="zh-CN" sz="1800" dirty="0" smtClean="0">
                <a:ea typeface="宋体" panose="02010600030101010101" pitchFamily="2" charset="-122"/>
              </a:rPr>
              <a:t>configure.ac</a:t>
            </a:r>
            <a:r>
              <a:rPr lang="zh-CN" altLang="en-US" sz="1800" dirty="0" smtClean="0"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并修改</a:t>
            </a:r>
            <a:r>
              <a:rPr lang="en-US" altLang="zh-CN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configure.ac</a:t>
            </a:r>
            <a:r>
              <a:rPr lang="zh-CN" altLang="en-US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文件</a:t>
            </a:r>
            <a:endParaRPr lang="zh-CN" altLang="en-US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662940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project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目录下新建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Makefile.am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文件，并在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core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shell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目录下也新建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makefile.am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文件</a:t>
            </a:r>
          </a:p>
          <a:p>
            <a:pPr marL="662940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 smtClean="0">
                <a:ea typeface="宋体" panose="02010600030101010101" pitchFamily="2" charset="-122"/>
              </a:rPr>
              <a:t>project</a:t>
            </a:r>
            <a:r>
              <a:rPr lang="zh-CN" altLang="en-US" sz="1800" dirty="0" smtClean="0">
                <a:ea typeface="宋体" panose="02010600030101010101" pitchFamily="2" charset="-122"/>
              </a:rPr>
              <a:t>目录下新建</a:t>
            </a:r>
            <a:r>
              <a:rPr lang="en-US" altLang="zh-CN" sz="1800" dirty="0" smtClean="0">
                <a:ea typeface="宋体" panose="02010600030101010101" pitchFamily="2" charset="-122"/>
              </a:rPr>
              <a:t>NEWS</a:t>
            </a:r>
            <a:r>
              <a:rPr lang="zh-CN" altLang="en-US" sz="1800" dirty="0" smtClean="0">
                <a:ea typeface="宋体" panose="02010600030101010101" pitchFamily="2" charset="-122"/>
              </a:rPr>
              <a:t>、 </a:t>
            </a:r>
            <a:r>
              <a:rPr lang="en-US" altLang="zh-CN" sz="1800" dirty="0" smtClean="0">
                <a:ea typeface="宋体" panose="02010600030101010101" pitchFamily="2" charset="-122"/>
              </a:rPr>
              <a:t>README</a:t>
            </a:r>
            <a:r>
              <a:rPr lang="zh-CN" altLang="en-US" sz="1800" dirty="0" smtClean="0">
                <a:ea typeface="宋体" panose="02010600030101010101" pitchFamily="2" charset="-122"/>
              </a:rPr>
              <a:t>、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ChangeLog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r>
              <a:rPr lang="zh-CN" altLang="en-US" sz="1800" dirty="0" smtClean="0">
                <a:ea typeface="宋体" panose="02010600030101010101" pitchFamily="2" charset="-122"/>
              </a:rPr>
              <a:t>、</a:t>
            </a:r>
            <a:r>
              <a:rPr lang="en-US" altLang="zh-CN" sz="1800" dirty="0" smtClean="0">
                <a:ea typeface="宋体" panose="02010600030101010101" pitchFamily="2" charset="-122"/>
              </a:rPr>
              <a:t>AUTHORS</a:t>
            </a:r>
            <a:r>
              <a:rPr lang="zh-CN" altLang="en-US" sz="1800" dirty="0" smtClean="0">
                <a:ea typeface="宋体" panose="02010600030101010101" pitchFamily="2" charset="-122"/>
              </a:rPr>
              <a:t>文件 </a:t>
            </a:r>
            <a:r>
              <a:rPr lang="en-US" altLang="zh-CN" sz="1800" dirty="0">
                <a:ea typeface="宋体" panose="02010600030101010101" pitchFamily="2" charset="-122"/>
              </a:rPr>
              <a:t>(touch NEWS README AUTHORS </a:t>
            </a:r>
            <a:r>
              <a:rPr lang="en-US" altLang="zh-CN" sz="1800" dirty="0" err="1">
                <a:ea typeface="宋体" panose="02010600030101010101" pitchFamily="2" charset="-122"/>
              </a:rPr>
              <a:t>ChangeLog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  <a:endParaRPr lang="zh-CN" altLang="en-US" sz="1800" dirty="0" smtClean="0">
              <a:ea typeface="宋体" panose="02010600030101010101" pitchFamily="2" charset="-122"/>
            </a:endParaRPr>
          </a:p>
          <a:p>
            <a:pPr marL="662940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运行</a:t>
            </a:r>
            <a:r>
              <a:rPr lang="en-US" altLang="zh-CN" sz="1800" dirty="0" err="1">
                <a:ea typeface="宋体" panose="02010600030101010101" pitchFamily="2" charset="-122"/>
              </a:rPr>
              <a:t>aclocal</a:t>
            </a:r>
            <a:r>
              <a:rPr lang="zh-CN" altLang="en-US" sz="1800" dirty="0">
                <a:ea typeface="宋体" panose="02010600030101010101" pitchFamily="2" charset="-122"/>
              </a:rPr>
              <a:t>命令</a:t>
            </a:r>
          </a:p>
          <a:p>
            <a:pPr marL="662940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运行</a:t>
            </a:r>
            <a:r>
              <a:rPr lang="en-US" altLang="zh-CN" sz="1800" dirty="0" err="1">
                <a:ea typeface="宋体" panose="02010600030101010101" pitchFamily="2" charset="-122"/>
              </a:rPr>
              <a:t>autoconf</a:t>
            </a:r>
            <a:r>
              <a:rPr lang="zh-CN" altLang="en-US" sz="1800" dirty="0">
                <a:ea typeface="宋体" panose="02010600030101010101" pitchFamily="2" charset="-122"/>
              </a:rPr>
              <a:t>命令</a:t>
            </a:r>
          </a:p>
          <a:p>
            <a:pPr marL="662940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运行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automake</a:t>
            </a:r>
            <a:r>
              <a:rPr lang="en-US" altLang="zh-CN" sz="1800" dirty="0" smtClean="0">
                <a:ea typeface="宋体" panose="02010600030101010101" pitchFamily="2" charset="-122"/>
              </a:rPr>
              <a:t> -a</a:t>
            </a:r>
            <a:r>
              <a:rPr lang="zh-CN" altLang="en-US" sz="1800" dirty="0" smtClean="0">
                <a:ea typeface="宋体" panose="02010600030101010101" pitchFamily="2" charset="-122"/>
              </a:rPr>
              <a:t>命令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662940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1800" b="1" dirty="0" smtClean="0">
                <a:ea typeface="宋体" panose="02010600030101010101" pitchFamily="2" charset="-122"/>
              </a:rPr>
              <a:t>运行</a:t>
            </a:r>
            <a:r>
              <a:rPr lang="en-US" altLang="zh-CN" sz="1800" b="1" dirty="0">
                <a:ea typeface="宋体" panose="02010600030101010101" pitchFamily="2" charset="-122"/>
              </a:rPr>
              <a:t>./</a:t>
            </a:r>
            <a:r>
              <a:rPr lang="en-US" altLang="zh-CN" sz="1800" b="1" dirty="0" err="1">
                <a:ea typeface="宋体" panose="02010600030101010101" pitchFamily="2" charset="-122"/>
              </a:rPr>
              <a:t>confiugre</a:t>
            </a:r>
            <a:r>
              <a:rPr lang="zh-CN" altLang="en-US" sz="1800" b="1" dirty="0">
                <a:ea typeface="宋体" panose="02010600030101010101" pitchFamily="2" charset="-122"/>
              </a:rPr>
              <a:t>脚本</a:t>
            </a:r>
          </a:p>
          <a:p>
            <a:pPr>
              <a:lnSpc>
                <a:spcPct val="8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已</a:t>
            </a:r>
            <a:r>
              <a:rPr lang="zh-CN" altLang="en-US" sz="2000" dirty="0">
                <a:ea typeface="宋体" panose="02010600030101010101" pitchFamily="2" charset="-122"/>
              </a:rPr>
              <a:t>在互联网发布项目通常由原开发者做到</a:t>
            </a:r>
            <a:r>
              <a:rPr lang="en-US" altLang="zh-CN" sz="2000" dirty="0" smtClean="0">
                <a:ea typeface="宋体" panose="02010600030101010101" pitchFamily="2" charset="-122"/>
              </a:rPr>
              <a:t>1-7</a:t>
            </a:r>
            <a:r>
              <a:rPr lang="zh-CN" altLang="en-US" sz="2000" dirty="0" smtClean="0">
                <a:ea typeface="宋体" panose="02010600030101010101" pitchFamily="2" charset="-122"/>
              </a:rPr>
              <a:t>步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  <a:r>
              <a:rPr lang="zh-CN" altLang="en-US" sz="2000" dirty="0">
                <a:ea typeface="宋体" panose="02010600030101010101" pitchFamily="2" charset="-122"/>
              </a:rPr>
              <a:t>最终使用者只需</a:t>
            </a:r>
            <a:r>
              <a:rPr lang="zh-CN" altLang="en-US" sz="2000" dirty="0" smtClean="0">
                <a:ea typeface="宋体" panose="02010600030101010101" pitchFamily="2" charset="-122"/>
              </a:rPr>
              <a:t>做</a:t>
            </a:r>
            <a:r>
              <a:rPr lang="en-US" altLang="zh-CN" sz="2000" dirty="0" smtClean="0">
                <a:ea typeface="宋体" panose="02010600030101010101" pitchFamily="2" charset="-122"/>
              </a:rPr>
              <a:t>8</a:t>
            </a:r>
            <a:r>
              <a:rPr lang="zh-CN" altLang="en-US" sz="2000" dirty="0" smtClean="0">
                <a:ea typeface="宋体" panose="02010600030101010101" pitchFamily="2" charset="-122"/>
              </a:rPr>
              <a:t>步</a:t>
            </a:r>
            <a:r>
              <a:rPr lang="zh-CN" altLang="en-US" sz="2000" dirty="0">
                <a:ea typeface="宋体" panose="02010600030101010101" pitchFamily="2" charset="-122"/>
              </a:rPr>
              <a:t>即</a:t>
            </a:r>
            <a:r>
              <a:rPr lang="zh-CN" altLang="en-US" sz="2000" dirty="0" smtClean="0">
                <a:ea typeface="宋体" panose="02010600030101010101" pitchFamily="2" charset="-122"/>
              </a:rPr>
              <a:t>可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实际项目文件结构示例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src</a:t>
            </a:r>
            <a:r>
              <a:rPr lang="zh-CN" altLang="en-US" dirty="0" smtClean="0"/>
              <a:t>是源文件目录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include</a:t>
            </a:r>
            <a:r>
              <a:rPr lang="zh-CN" altLang="en-US" dirty="0"/>
              <a:t>目录存放其他库的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lib</a:t>
            </a:r>
            <a:r>
              <a:rPr lang="zh-CN" altLang="en-US" dirty="0"/>
              <a:t>目录存放用到的库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每个模块一个目录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模块</a:t>
            </a:r>
            <a:r>
              <a:rPr lang="zh-CN" altLang="en-US" dirty="0"/>
              <a:t>下再分子模块，如</a:t>
            </a:r>
            <a:r>
              <a:rPr lang="en-US" altLang="zh-CN" dirty="0"/>
              <a:t>apple</a:t>
            </a:r>
            <a:r>
              <a:rPr lang="zh-CN" altLang="en-US" dirty="0"/>
              <a:t>、</a:t>
            </a:r>
            <a:r>
              <a:rPr lang="en-US" altLang="zh-CN" dirty="0"/>
              <a:t>orange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</a:t>
            </a:r>
            <a:r>
              <a:rPr lang="zh-CN" altLang="en-US" dirty="0"/>
              <a:t>个子目录下又分</a:t>
            </a:r>
            <a:r>
              <a:rPr lang="en-US" altLang="zh-CN" dirty="0"/>
              <a:t>core</a:t>
            </a:r>
            <a:r>
              <a:rPr lang="zh-CN" altLang="en-US" dirty="0"/>
              <a:t>，</a:t>
            </a:r>
            <a:r>
              <a:rPr lang="en-US" altLang="zh-CN" dirty="0"/>
              <a:t>include</a:t>
            </a:r>
            <a:r>
              <a:rPr lang="zh-CN" altLang="en-US" dirty="0"/>
              <a:t>，</a:t>
            </a:r>
            <a:r>
              <a:rPr lang="en-US" altLang="zh-CN" dirty="0"/>
              <a:t>shell</a:t>
            </a:r>
            <a:r>
              <a:rPr lang="zh-CN" altLang="en-US" dirty="0"/>
              <a:t>三个目录，其中</a:t>
            </a:r>
            <a:r>
              <a:rPr lang="en-US" altLang="zh-CN" dirty="0"/>
              <a:t>core</a:t>
            </a:r>
            <a:r>
              <a:rPr lang="zh-CN" altLang="en-US" dirty="0"/>
              <a:t>和</a:t>
            </a:r>
            <a:r>
              <a:rPr lang="en-US" altLang="zh-CN" dirty="0"/>
              <a:t>shell</a:t>
            </a:r>
            <a:r>
              <a:rPr lang="zh-CN" altLang="en-US" dirty="0"/>
              <a:t>目录存放</a:t>
            </a:r>
            <a:r>
              <a:rPr lang="en-US" altLang="zh-CN" dirty="0"/>
              <a:t>.c</a:t>
            </a:r>
            <a:r>
              <a:rPr lang="zh-CN" altLang="en-US" dirty="0"/>
              <a:t>文件，</a:t>
            </a:r>
            <a:r>
              <a:rPr lang="en-US" altLang="zh-CN" dirty="0"/>
              <a:t>include</a:t>
            </a:r>
            <a:r>
              <a:rPr lang="zh-CN" altLang="en-US" dirty="0"/>
              <a:t>的存放</a:t>
            </a:r>
            <a:r>
              <a:rPr lang="en-US" altLang="zh-CN" dirty="0"/>
              <a:t>.h</a:t>
            </a:r>
            <a:r>
              <a:rPr lang="zh-CN" altLang="en-US" dirty="0"/>
              <a:t>文件，其他类似。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008" y="1430927"/>
            <a:ext cx="24098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5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Configure.in</a:t>
            </a:r>
            <a:r>
              <a:rPr lang="zh-CN" altLang="en-US" b="1">
                <a:ea typeface="宋体" panose="02010600030101010101" pitchFamily="2" charset="-122"/>
              </a:rPr>
              <a:t>的内容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 err="1" smtClean="0">
                <a:ea typeface="宋体" panose="02010600030101010101" pitchFamily="2" charset="-122"/>
              </a:rPr>
              <a:t>autoscan</a:t>
            </a:r>
            <a:r>
              <a:rPr lang="zh-CN" altLang="en-US" sz="2000" b="1" dirty="0">
                <a:ea typeface="宋体" panose="02010600030101010101" pitchFamily="2" charset="-122"/>
              </a:rPr>
              <a:t>工具生成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confiugre.scan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b="1" dirty="0" smtClean="0">
                <a:ea typeface="宋体" panose="02010600030101010101" pitchFamily="2" charset="-122"/>
              </a:rPr>
              <a:t>需要</a:t>
            </a:r>
            <a:r>
              <a:rPr lang="zh-CN" altLang="en-US" sz="1800" b="1" dirty="0">
                <a:ea typeface="宋体" panose="02010600030101010101" pitchFamily="2" charset="-122"/>
              </a:rPr>
              <a:t>将</a:t>
            </a:r>
            <a:r>
              <a:rPr lang="en-US" altLang="zh-CN" sz="1800" b="1" dirty="0" err="1">
                <a:ea typeface="宋体" panose="02010600030101010101" pitchFamily="2" charset="-122"/>
              </a:rPr>
              <a:t>confiugre.scan</a:t>
            </a:r>
            <a:r>
              <a:rPr lang="zh-CN" altLang="en-US" sz="1800" b="1" dirty="0">
                <a:ea typeface="宋体" panose="02010600030101010101" pitchFamily="2" charset="-122"/>
              </a:rPr>
              <a:t>重命名为</a:t>
            </a:r>
            <a:r>
              <a:rPr lang="en-US" altLang="zh-CN" sz="1800" b="1" dirty="0">
                <a:ea typeface="宋体" panose="02010600030101010101" pitchFamily="2" charset="-122"/>
              </a:rPr>
              <a:t>confiugre.in</a:t>
            </a:r>
            <a:r>
              <a:rPr lang="zh-CN" altLang="en-US" sz="1800" b="1" dirty="0">
                <a:ea typeface="宋体" panose="02010600030101010101" pitchFamily="2" charset="-122"/>
              </a:rPr>
              <a:t>文件。</a:t>
            </a:r>
            <a:r>
              <a:rPr lang="en-US" altLang="zh-CN" sz="1800" b="1" dirty="0">
                <a:ea typeface="宋体" panose="02010600030101010101" pitchFamily="2" charset="-122"/>
              </a:rPr>
              <a:t>confiugre.in</a:t>
            </a:r>
            <a:r>
              <a:rPr lang="zh-CN" altLang="en-US" sz="1800" b="1" dirty="0">
                <a:ea typeface="宋体" panose="02010600030101010101" pitchFamily="2" charset="-122"/>
              </a:rPr>
              <a:t>调用一系列</a:t>
            </a:r>
            <a:r>
              <a:rPr lang="en-US" altLang="zh-CN" sz="1800" b="1" dirty="0" err="1">
                <a:ea typeface="宋体" panose="02010600030101010101" pitchFamily="2" charset="-122"/>
              </a:rPr>
              <a:t>autoconf</a:t>
            </a:r>
            <a:r>
              <a:rPr lang="zh-CN" altLang="en-US" sz="1800" b="1" dirty="0">
                <a:ea typeface="宋体" panose="02010600030101010101" pitchFamily="2" charset="-122"/>
              </a:rPr>
              <a:t>宏来测试程序需要的或用到的特性是否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存在</a:t>
            </a:r>
            <a:r>
              <a:rPr lang="zh-CN" altLang="en-US" sz="1800" b="1" dirty="0">
                <a:ea typeface="宋体" panose="02010600030101010101" pitchFamily="2" charset="-122"/>
              </a:rPr>
              <a:t>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>
                <a:ea typeface="宋体" panose="02010600030101010101" pitchFamily="2" charset="-122"/>
              </a:rPr>
              <a:t>confiugre.scan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样例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每个</a:t>
            </a:r>
            <a:r>
              <a:rPr lang="en-US" altLang="zh-CN" sz="1800" dirty="0" err="1">
                <a:ea typeface="宋体" panose="02010600030101010101" pitchFamily="2" charset="-122"/>
              </a:rPr>
              <a:t>configure.scan</a:t>
            </a:r>
            <a:r>
              <a:rPr lang="zh-CN" altLang="en-US" sz="1800" dirty="0">
                <a:ea typeface="宋体" panose="02010600030101010101" pitchFamily="2" charset="-122"/>
              </a:rPr>
              <a:t>文件都是以</a:t>
            </a:r>
            <a:r>
              <a:rPr lang="en-US" altLang="zh-CN" sz="1800" dirty="0">
                <a:ea typeface="宋体" panose="02010600030101010101" pitchFamily="2" charset="-122"/>
              </a:rPr>
              <a:t>AC_INIT</a:t>
            </a:r>
            <a:r>
              <a:rPr lang="zh-CN" altLang="en-US" sz="1800" dirty="0">
                <a:ea typeface="宋体" panose="02010600030101010101" pitchFamily="2" charset="-122"/>
              </a:rPr>
              <a:t>开头，以</a:t>
            </a:r>
            <a:r>
              <a:rPr lang="en-US" altLang="zh-CN" sz="1800" dirty="0">
                <a:ea typeface="宋体" panose="02010600030101010101" pitchFamily="2" charset="-122"/>
              </a:rPr>
              <a:t>AC_OUTPUT</a:t>
            </a:r>
            <a:r>
              <a:rPr lang="zh-CN" altLang="en-US" sz="1800" dirty="0">
                <a:ea typeface="宋体" panose="02010600030101010101" pitchFamily="2" charset="-122"/>
              </a:rPr>
              <a:t>结束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89" y="3735163"/>
            <a:ext cx="6913925" cy="277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Configure.in</a:t>
            </a:r>
            <a:r>
              <a:rPr lang="zh-CN" altLang="en-US" b="1" dirty="0">
                <a:ea typeface="宋体" panose="02010600030101010101" pitchFamily="2" charset="-122"/>
              </a:rPr>
              <a:t>的</a:t>
            </a:r>
            <a:r>
              <a:rPr lang="zh-CN" altLang="en-US" b="1" dirty="0" smtClean="0">
                <a:ea typeface="宋体" panose="02010600030101010101" pitchFamily="2" charset="-122"/>
              </a:rPr>
              <a:t>内容（</a:t>
            </a:r>
            <a:r>
              <a:rPr lang="en-US" altLang="zh-CN" b="1" dirty="0" smtClean="0">
                <a:ea typeface="宋体" panose="02010600030101010101" pitchFamily="2" charset="-122"/>
              </a:rPr>
              <a:t>cont.</a:t>
            </a:r>
            <a:r>
              <a:rPr lang="zh-CN" altLang="en-US" b="1" dirty="0" smtClean="0">
                <a:ea typeface="宋体" panose="02010600030101010101" pitchFamily="2" charset="-122"/>
              </a:rPr>
              <a:t>）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 err="1" smtClean="0">
                <a:ea typeface="宋体" panose="02010600030101010101" pitchFamily="2" charset="-122"/>
              </a:rPr>
              <a:t>confiugre.scan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样例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confiugre.in</a:t>
            </a:r>
            <a:r>
              <a:rPr lang="zh-CN" altLang="en-US" sz="1800" dirty="0">
                <a:ea typeface="宋体" panose="02010600030101010101" pitchFamily="2" charset="-122"/>
              </a:rPr>
              <a:t>文件的一般布局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现在就开始修改该文件：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 smtClean="0">
                <a:ea typeface="宋体" panose="02010600030101010101" pitchFamily="2" charset="-122"/>
              </a:rPr>
              <a:t>$</a:t>
            </a:r>
            <a:r>
              <a:rPr lang="en-US" altLang="zh-CN" sz="1600" dirty="0">
                <a:ea typeface="宋体" panose="02010600030101010101" pitchFamily="2" charset="-122"/>
              </a:rPr>
              <a:t>mv </a:t>
            </a:r>
            <a:r>
              <a:rPr lang="en-US" altLang="zh-CN" sz="1600" dirty="0" err="1">
                <a:ea typeface="宋体" panose="02010600030101010101" pitchFamily="2" charset="-122"/>
              </a:rPr>
              <a:t>configure.scan</a:t>
            </a:r>
            <a:r>
              <a:rPr lang="en-US" altLang="zh-CN" sz="1600" dirty="0">
                <a:ea typeface="宋体" panose="02010600030101010101" pitchFamily="2" charset="-122"/>
              </a:rPr>
              <a:t> configure.in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$vim configure.in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61987" y="1378974"/>
            <a:ext cx="14680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i="1" dirty="0"/>
              <a:t>AC_INIT </a:t>
            </a:r>
          </a:p>
          <a:p>
            <a:r>
              <a:rPr lang="zh-CN" altLang="en-US" sz="1200" i="1" dirty="0"/>
              <a:t>测试程序 </a:t>
            </a:r>
          </a:p>
          <a:p>
            <a:r>
              <a:rPr lang="zh-CN" altLang="en-US" sz="1200" i="1" dirty="0"/>
              <a:t>测试函数库 </a:t>
            </a:r>
          </a:p>
          <a:p>
            <a:r>
              <a:rPr lang="zh-CN" altLang="en-US" sz="1200" i="1" dirty="0"/>
              <a:t>测试头文件 </a:t>
            </a:r>
          </a:p>
          <a:p>
            <a:r>
              <a:rPr lang="zh-CN" altLang="en-US" sz="1200" i="1" dirty="0"/>
              <a:t>测试类型定义 </a:t>
            </a:r>
          </a:p>
          <a:p>
            <a:r>
              <a:rPr lang="zh-CN" altLang="en-US" sz="1200" i="1" dirty="0"/>
              <a:t>测试结构 </a:t>
            </a:r>
          </a:p>
          <a:p>
            <a:r>
              <a:rPr lang="zh-CN" altLang="en-US" sz="1200" i="1" dirty="0"/>
              <a:t>测试编译器特性 </a:t>
            </a:r>
          </a:p>
          <a:p>
            <a:r>
              <a:rPr lang="zh-CN" altLang="en-US" sz="1200" i="1" dirty="0"/>
              <a:t>测试库函数 </a:t>
            </a:r>
          </a:p>
          <a:p>
            <a:r>
              <a:rPr lang="zh-CN" altLang="en-US" sz="1200" i="1" dirty="0"/>
              <a:t>测试系统调用 </a:t>
            </a:r>
          </a:p>
          <a:p>
            <a:r>
              <a:rPr lang="zh-CN" altLang="en-US" sz="1200" i="1" dirty="0"/>
              <a:t>AC_OUTPUT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878" y="3317966"/>
            <a:ext cx="5194031" cy="34212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5878" y="51523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http://www.gnu.org/software/automake/manual/html_node/Requirements.html#Requirements</a:t>
            </a:r>
          </a:p>
        </p:txBody>
      </p:sp>
    </p:spTree>
    <p:extLst>
      <p:ext uri="{BB962C8B-B14F-4D97-AF65-F5344CB8AC3E}">
        <p14:creationId xmlns:p14="http://schemas.microsoft.com/office/powerpoint/2010/main" val="41530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C4ED-4B04-4A0B-931E-2A0FB079091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14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300"/>
              <a:t>Linux</a:t>
            </a:r>
            <a:r>
              <a:rPr lang="zh-CN" altLang="en-US" sz="3300"/>
              <a:t>库文件管理方式 </a:t>
            </a:r>
          </a:p>
        </p:txBody>
      </p:sp>
      <p:sp>
        <p:nvSpPr>
          <p:cNvPr id="214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</a:t>
            </a:r>
            <a:r>
              <a:rPr lang="zh-CN" altLang="en-US" dirty="0" smtClean="0"/>
              <a:t>库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中，以</a:t>
            </a:r>
            <a:r>
              <a:rPr lang="en-US" altLang="zh-CN" dirty="0"/>
              <a:t>.a</a:t>
            </a:r>
            <a:r>
              <a:rPr lang="zh-CN" altLang="en-US" dirty="0"/>
              <a:t>为后缀，如</a:t>
            </a:r>
            <a:r>
              <a:rPr lang="en-US" altLang="zh-CN" dirty="0" err="1"/>
              <a:t>libtest.a</a:t>
            </a:r>
            <a:r>
              <a:rPr lang="zh-CN" altLang="en-US" dirty="0"/>
              <a:t>。应用程序从静态库中直接拷贝函数到二进制映像文件。</a:t>
            </a:r>
          </a:p>
          <a:p>
            <a:r>
              <a:rPr lang="zh-CN" altLang="en-US" dirty="0"/>
              <a:t>共享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操作系统中，以</a:t>
            </a:r>
            <a:r>
              <a:rPr lang="en-US" altLang="zh-CN" dirty="0" err="1"/>
              <a:t>libxxx.so.x.x</a:t>
            </a:r>
            <a:r>
              <a:rPr lang="zh-CN" altLang="en-US" dirty="0"/>
              <a:t>为格式命名。可执行文件在运行时将函数代码从共享库文件中读出，从而间接引用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动态</a:t>
            </a:r>
            <a:r>
              <a:rPr lang="zh-CN" altLang="en-US" dirty="0" smtClean="0"/>
              <a:t>库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动态加载库</a:t>
            </a:r>
            <a:r>
              <a:rPr lang="en-US" altLang="zh-CN" dirty="0"/>
              <a:t>(dynamically loaded (DL) libraries)</a:t>
            </a:r>
            <a:r>
              <a:rPr lang="zh-CN" altLang="en-US" dirty="0"/>
              <a:t>是指在程序运行过程中可以加载的函数库。</a:t>
            </a:r>
          </a:p>
        </p:txBody>
      </p:sp>
    </p:spTree>
    <p:extLst>
      <p:ext uri="{BB962C8B-B14F-4D97-AF65-F5344CB8AC3E}">
        <p14:creationId xmlns:p14="http://schemas.microsoft.com/office/powerpoint/2010/main" val="88630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Makefile.am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14500"/>
            <a:ext cx="5360126" cy="44577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Makefile.am</a:t>
            </a:r>
            <a:r>
              <a:rPr lang="zh-CN" altLang="en-US" dirty="0">
                <a:ea typeface="宋体" panose="02010600030101010101" pitchFamily="2" charset="-122"/>
              </a:rPr>
              <a:t>是一种比</a:t>
            </a:r>
            <a:r>
              <a:rPr lang="en-US" altLang="zh-CN" dirty="0" err="1">
                <a:ea typeface="宋体" panose="02010600030101010101" pitchFamily="2" charset="-122"/>
              </a:rPr>
              <a:t>Makefile</a:t>
            </a:r>
            <a:r>
              <a:rPr lang="zh-CN" altLang="en-US" dirty="0">
                <a:ea typeface="宋体" panose="02010600030101010101" pitchFamily="2" charset="-122"/>
              </a:rPr>
              <a:t>更高层次的规则。只需指定要生成什么目标，它由什么源文件生成，要安装到什么目录等构成。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开发者通常要手工编写</a:t>
            </a:r>
            <a:r>
              <a:rPr lang="en-US" altLang="zh-CN" dirty="0">
                <a:ea typeface="宋体" panose="02010600030101010101" pitchFamily="2" charset="-122"/>
              </a:rPr>
              <a:t>Makefile.am </a:t>
            </a:r>
            <a:r>
              <a:rPr lang="zh-CN" altLang="en-US" dirty="0">
                <a:ea typeface="宋体" panose="02010600030101010101" pitchFamily="2" charset="-122"/>
              </a:rPr>
              <a:t>和修改</a:t>
            </a:r>
            <a:r>
              <a:rPr lang="en-US" altLang="zh-CN" dirty="0" smtClean="0">
                <a:ea typeface="宋体" panose="02010600030101010101" pitchFamily="2" charset="-122"/>
              </a:rPr>
              <a:t>configure.ac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然后通过工具生成</a:t>
            </a:r>
            <a:r>
              <a:rPr lang="en-US" altLang="zh-CN" dirty="0">
                <a:ea typeface="宋体" panose="02010600030101010101" pitchFamily="2" charset="-122"/>
              </a:rPr>
              <a:t>makefile.in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configure</a:t>
            </a:r>
            <a:r>
              <a:rPr lang="zh-CN" altLang="en-US" dirty="0">
                <a:ea typeface="宋体" panose="02010600030101010101" pitchFamily="2" charset="-122"/>
              </a:rPr>
              <a:t>即可发布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可执行文件、静态库、头文件和数据</a:t>
            </a:r>
            <a:r>
              <a:rPr lang="zh-CN" altLang="en-US" dirty="0" smtClean="0">
                <a:ea typeface="宋体" panose="02010600030101010101" pitchFamily="2" charset="-122"/>
              </a:rPr>
              <a:t>文件的书写格式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26" y="1854264"/>
            <a:ext cx="5472290" cy="36212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32412" y="5874211"/>
            <a:ext cx="987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u="sng" dirty="0"/>
              <a:t>对于可执行文件和静态库类型，如果只想编译，不想安装到系统中，可以用noinst_PROGRAMS代替bin_PROGRAMS，noinst_LIBRARIES代替lib_LIBRARIES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8175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Makefile.am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2" y="1854926"/>
            <a:ext cx="4881588" cy="28108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53" y="1854926"/>
            <a:ext cx="4673493" cy="17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0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Makefile.am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标准</a:t>
            </a:r>
            <a:r>
              <a:rPr lang="zh-CN" altLang="en-US" dirty="0"/>
              <a:t>安装路径</a:t>
            </a:r>
          </a:p>
          <a:p>
            <a:pPr lvl="1"/>
            <a:r>
              <a:rPr lang="zh-CN" altLang="en-US" dirty="0" smtClean="0"/>
              <a:t>默认</a:t>
            </a:r>
            <a:r>
              <a:rPr lang="zh-CN" altLang="en-US" dirty="0"/>
              <a:t>安装路径为：</a:t>
            </a:r>
            <a:r>
              <a:rPr lang="en-US" altLang="zh-CN" dirty="0"/>
              <a:t>$(prefix) = 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zh-CN" altLang="en-US" dirty="0"/>
              <a:t>，可以通过</a:t>
            </a:r>
            <a:r>
              <a:rPr lang="en-US" altLang="zh-CN" dirty="0"/>
              <a:t>./configure --prefix=&lt;</a:t>
            </a:r>
            <a:r>
              <a:rPr lang="en-US" altLang="zh-CN" dirty="0" err="1"/>
              <a:t>new_path</a:t>
            </a:r>
            <a:r>
              <a:rPr lang="en-US" altLang="zh-CN" dirty="0"/>
              <a:t>&gt;</a:t>
            </a:r>
            <a:r>
              <a:rPr lang="zh-CN" altLang="en-US" dirty="0"/>
              <a:t>的方法来覆盖。</a:t>
            </a:r>
          </a:p>
          <a:p>
            <a:pPr lvl="1"/>
            <a:r>
              <a:rPr lang="zh-CN" altLang="en-US" dirty="0" smtClean="0"/>
              <a:t>其它</a:t>
            </a:r>
            <a:r>
              <a:rPr lang="zh-CN" altLang="en-US" dirty="0"/>
              <a:t>的预定义目录还包括：</a:t>
            </a:r>
            <a:r>
              <a:rPr lang="en-US" altLang="zh-CN" dirty="0" err="1"/>
              <a:t>bindir</a:t>
            </a:r>
            <a:r>
              <a:rPr lang="en-US" altLang="zh-CN" dirty="0"/>
              <a:t> = $(prefix)/bin, </a:t>
            </a:r>
            <a:r>
              <a:rPr lang="en-US" altLang="zh-CN" dirty="0" err="1"/>
              <a:t>libdir</a:t>
            </a:r>
            <a:r>
              <a:rPr lang="en-US" altLang="zh-CN" dirty="0"/>
              <a:t> = $(prefix)/lib, </a:t>
            </a:r>
            <a:r>
              <a:rPr lang="en-US" altLang="zh-CN" dirty="0" err="1"/>
              <a:t>datadir</a:t>
            </a:r>
            <a:r>
              <a:rPr lang="en-US" altLang="zh-CN" dirty="0"/>
              <a:t> = $(prefix)/share, </a:t>
            </a:r>
            <a:r>
              <a:rPr lang="en-US" altLang="zh-CN" dirty="0" err="1"/>
              <a:t>sysconfdir</a:t>
            </a:r>
            <a:r>
              <a:rPr lang="en-US" altLang="zh-CN" dirty="0"/>
              <a:t> = $(prefix)/</a:t>
            </a:r>
            <a:r>
              <a:rPr lang="en-US" altLang="zh-CN" dirty="0" err="1"/>
              <a:t>etc</a:t>
            </a:r>
            <a:r>
              <a:rPr lang="zh-CN" altLang="en-US" dirty="0"/>
              <a:t>等等。</a:t>
            </a:r>
          </a:p>
          <a:p>
            <a:r>
              <a:rPr lang="zh-CN" altLang="en-US" dirty="0" smtClean="0"/>
              <a:t>定义</a:t>
            </a:r>
            <a:r>
              <a:rPr lang="zh-CN" altLang="en-US" dirty="0"/>
              <a:t>一个新的安装路径</a:t>
            </a:r>
          </a:p>
          <a:p>
            <a:pPr lvl="1"/>
            <a:r>
              <a:rPr lang="zh-CN" altLang="en-US" dirty="0" smtClean="0"/>
              <a:t>比如</a:t>
            </a:r>
            <a:r>
              <a:rPr lang="en-US" altLang="zh-CN" dirty="0"/>
              <a:t>test, </a:t>
            </a:r>
            <a:r>
              <a:rPr lang="zh-CN" altLang="en-US" dirty="0"/>
              <a:t>可定义</a:t>
            </a:r>
            <a:r>
              <a:rPr lang="en-US" altLang="zh-CN" dirty="0" err="1"/>
              <a:t>testdir</a:t>
            </a:r>
            <a:r>
              <a:rPr lang="en-US" altLang="zh-CN" dirty="0"/>
              <a:t> = $(prefix)/test, </a:t>
            </a:r>
            <a:r>
              <a:rPr lang="zh-CN" altLang="en-US" dirty="0"/>
              <a:t>然后</a:t>
            </a:r>
            <a:r>
              <a:rPr lang="en-US" altLang="zh-CN" dirty="0" err="1"/>
              <a:t>test_DATA</a:t>
            </a:r>
            <a:r>
              <a:rPr lang="en-US" altLang="zh-CN" dirty="0"/>
              <a:t> =test1 test2</a:t>
            </a:r>
            <a:r>
              <a:rPr lang="zh-CN" altLang="en-US" dirty="0"/>
              <a:t>，则</a:t>
            </a:r>
            <a:r>
              <a:rPr lang="en-US" altLang="zh-CN" dirty="0"/>
              <a:t>test1</a:t>
            </a:r>
            <a:r>
              <a:rPr lang="zh-CN" altLang="en-US" dirty="0"/>
              <a:t>，</a:t>
            </a:r>
            <a:r>
              <a:rPr lang="en-US" altLang="zh-CN" dirty="0"/>
              <a:t>test2</a:t>
            </a:r>
            <a:r>
              <a:rPr lang="zh-CN" altLang="en-US" dirty="0"/>
              <a:t>会作为数据文件安装到</a:t>
            </a:r>
            <a:r>
              <a:rPr lang="en-US" altLang="zh-CN" dirty="0"/>
              <a:t>$(prefix)/ /test</a:t>
            </a:r>
            <a:r>
              <a:rPr lang="zh-CN" altLang="en-US" dirty="0"/>
              <a:t>目录下。</a:t>
            </a:r>
          </a:p>
        </p:txBody>
      </p:sp>
    </p:spTree>
    <p:extLst>
      <p:ext uri="{BB962C8B-B14F-4D97-AF65-F5344CB8AC3E}">
        <p14:creationId xmlns:p14="http://schemas.microsoft.com/office/powerpoint/2010/main" val="24758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Makefile.am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688375"/>
            <a:ext cx="10058400" cy="44577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工程顶层目录下（即</a:t>
            </a:r>
            <a:r>
              <a:rPr lang="en-US" altLang="zh-CN" dirty="0"/>
              <a:t>project/</a:t>
            </a:r>
            <a:r>
              <a:rPr lang="zh-CN" altLang="en-US" dirty="0"/>
              <a:t>）创建一个</a:t>
            </a:r>
            <a:r>
              <a:rPr lang="en-US" altLang="zh-CN" dirty="0"/>
              <a:t>Makefile.am</a:t>
            </a:r>
            <a:r>
              <a:rPr lang="zh-CN" altLang="en-US" dirty="0"/>
              <a:t>来指明包含的子目录：</a:t>
            </a:r>
          </a:p>
          <a:p>
            <a:pPr lvl="1"/>
            <a:r>
              <a:rPr lang="en-US" altLang="zh-CN" dirty="0" smtClean="0"/>
              <a:t>SUBDIRS=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/lib 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ModuleA</a:t>
            </a:r>
            <a:r>
              <a:rPr lang="en-US" altLang="zh-CN" dirty="0"/>
              <a:t>/apple/shell 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ModuleA</a:t>
            </a:r>
            <a:r>
              <a:rPr lang="en-US" altLang="zh-CN" dirty="0"/>
              <a:t>/apple/core </a:t>
            </a:r>
          </a:p>
          <a:p>
            <a:pPr lvl="1"/>
            <a:r>
              <a:rPr lang="en-US" altLang="zh-CN" dirty="0"/>
              <a:t>CURRENTPATH=$(shell /bin/</a:t>
            </a:r>
            <a:r>
              <a:rPr lang="en-US" altLang="zh-CN" dirty="0" err="1"/>
              <a:t>pwd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INCLUDES=-I$(CURRENTPATH)/</a:t>
            </a:r>
            <a:r>
              <a:rPr lang="en-US" altLang="zh-CN" dirty="0" err="1"/>
              <a:t>src</a:t>
            </a:r>
            <a:r>
              <a:rPr lang="en-US" altLang="zh-CN" dirty="0"/>
              <a:t>/include -I$(CURRENTPATH)/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ModuleA</a:t>
            </a:r>
            <a:r>
              <a:rPr lang="en-US" altLang="zh-CN" dirty="0"/>
              <a:t>/apple/include </a:t>
            </a:r>
          </a:p>
          <a:p>
            <a:pPr lvl="1"/>
            <a:r>
              <a:rPr lang="en-US" altLang="zh-CN" dirty="0"/>
              <a:t>export INCLUDES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17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Makefile.am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lib</a:t>
            </a:r>
            <a:r>
              <a:rPr lang="zh-CN" altLang="en-US" dirty="0"/>
              <a:t>目录下的</a:t>
            </a:r>
            <a:r>
              <a:rPr lang="en-US" altLang="zh-CN" dirty="0" err="1"/>
              <a:t>swap.c</a:t>
            </a:r>
            <a:r>
              <a:rPr lang="zh-CN" altLang="en-US" dirty="0"/>
              <a:t>文件编译成</a:t>
            </a:r>
            <a:r>
              <a:rPr lang="en-US" altLang="zh-CN" dirty="0" err="1"/>
              <a:t>libswap.a</a:t>
            </a:r>
            <a:r>
              <a:rPr lang="zh-CN" altLang="en-US" dirty="0"/>
              <a:t>文件，被</a:t>
            </a:r>
            <a:r>
              <a:rPr lang="en-US" altLang="zh-CN" dirty="0"/>
              <a:t>apple/shell/</a:t>
            </a:r>
            <a:r>
              <a:rPr lang="en-US" altLang="zh-CN" dirty="0" err="1"/>
              <a:t>apple.c</a:t>
            </a:r>
            <a:r>
              <a:rPr lang="zh-CN" altLang="en-US" dirty="0"/>
              <a:t>文件调用，那么</a:t>
            </a:r>
            <a:r>
              <a:rPr lang="en-US" altLang="zh-CN" dirty="0"/>
              <a:t>lib</a:t>
            </a:r>
            <a:r>
              <a:rPr lang="zh-CN" altLang="en-US" dirty="0"/>
              <a:t>目录下的</a:t>
            </a:r>
            <a:r>
              <a:rPr lang="en-US" altLang="zh-CN" dirty="0"/>
              <a:t>Makefile.am</a:t>
            </a:r>
            <a:r>
              <a:rPr lang="zh-CN" altLang="en-US" dirty="0"/>
              <a:t>如下所示：</a:t>
            </a:r>
          </a:p>
          <a:p>
            <a:pPr lvl="1"/>
            <a:r>
              <a:rPr lang="en-US" altLang="zh-CN" dirty="0" err="1" smtClean="0"/>
              <a:t>noinst_LIBRARIES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libswap.a</a:t>
            </a:r>
            <a:endParaRPr lang="en-US" altLang="zh-CN" dirty="0"/>
          </a:p>
          <a:p>
            <a:pPr lvl="1"/>
            <a:r>
              <a:rPr lang="en-US" altLang="zh-CN" dirty="0" err="1"/>
              <a:t>libswap_a_SOURCES</a:t>
            </a:r>
            <a:r>
              <a:rPr lang="en-US" altLang="zh-CN" dirty="0"/>
              <a:t>=</a:t>
            </a:r>
            <a:r>
              <a:rPr lang="en-US" altLang="zh-CN" dirty="0" err="1"/>
              <a:t>swap.c</a:t>
            </a:r>
            <a:endParaRPr lang="en-US" altLang="zh-CN" dirty="0"/>
          </a:p>
          <a:p>
            <a:pPr lvl="1"/>
            <a:r>
              <a:rPr lang="en-US" altLang="zh-CN" dirty="0"/>
              <a:t>INCLUDES=-I$(</a:t>
            </a:r>
            <a:r>
              <a:rPr lang="en-US" altLang="zh-CN" dirty="0" err="1"/>
              <a:t>top_srcdir</a:t>
            </a:r>
            <a:r>
              <a:rPr lang="en-US" altLang="zh-CN" dirty="0"/>
              <a:t>)/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includ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3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Makefile.am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bin_LIBRARIES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  </a:t>
            </a:r>
            <a:r>
              <a:rPr lang="en-US" altLang="zh-CN" dirty="0" err="1" smtClean="0"/>
              <a:t>noinst_LIBRARIES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只想</a:t>
            </a:r>
            <a:r>
              <a:rPr lang="zh-CN" altLang="en-US" dirty="0"/>
              <a:t>编译，而不想安装到系统中，就用</a:t>
            </a:r>
            <a:r>
              <a:rPr lang="en-US" altLang="zh-CN" dirty="0" err="1"/>
              <a:t>noinst_LIBRARIES</a:t>
            </a:r>
            <a:r>
              <a:rPr lang="zh-CN" altLang="en-US" dirty="0"/>
              <a:t>代替</a:t>
            </a:r>
            <a:r>
              <a:rPr lang="en-US" altLang="zh-CN" dirty="0" err="1" smtClean="0"/>
              <a:t>bin_LIBRARIES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执行文件就用</a:t>
            </a:r>
            <a:r>
              <a:rPr lang="en-US" altLang="zh-CN" dirty="0" err="1"/>
              <a:t>noinst_PROGRAMS</a:t>
            </a:r>
            <a:r>
              <a:rPr lang="zh-CN" altLang="en-US" dirty="0"/>
              <a:t>代替</a:t>
            </a:r>
            <a:r>
              <a:rPr lang="en-US" altLang="zh-CN" dirty="0" err="1"/>
              <a:t>bin_PROGRAMS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安装的情况，库将会安装到</a:t>
            </a:r>
            <a:r>
              <a:rPr lang="en-US" altLang="zh-CN" dirty="0"/>
              <a:t>$(prefix)/lib</a:t>
            </a:r>
            <a:r>
              <a:rPr lang="zh-CN" altLang="en-US" dirty="0"/>
              <a:t>目录下，可执行文件将会安装到</a:t>
            </a:r>
            <a:r>
              <a:rPr lang="en-US" altLang="zh-CN" dirty="0"/>
              <a:t>${prefix}/bin</a:t>
            </a:r>
            <a:r>
              <a:rPr lang="zh-CN" altLang="en-US" dirty="0"/>
              <a:t>。如果想安装该库，则</a:t>
            </a:r>
            <a:r>
              <a:rPr lang="en-US" altLang="zh-CN" dirty="0"/>
              <a:t>Makefile.am</a:t>
            </a:r>
            <a:r>
              <a:rPr lang="zh-CN" altLang="en-US" dirty="0"/>
              <a:t>示例如下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2"/>
            <a:r>
              <a:rPr lang="en-US" altLang="zh-CN" dirty="0" err="1"/>
              <a:t>bin_LIBRARIES</a:t>
            </a:r>
            <a:r>
              <a:rPr lang="en-US" altLang="zh-CN" dirty="0"/>
              <a:t>=</a:t>
            </a:r>
            <a:r>
              <a:rPr lang="en-US" altLang="zh-CN" dirty="0" err="1"/>
              <a:t>libswap.a</a:t>
            </a:r>
            <a:endParaRPr lang="en-US" altLang="zh-CN" dirty="0"/>
          </a:p>
          <a:p>
            <a:pPr lvl="2"/>
            <a:r>
              <a:rPr lang="en-US" altLang="zh-CN" dirty="0" err="1"/>
              <a:t>libswap_a_SOURCES</a:t>
            </a:r>
            <a:r>
              <a:rPr lang="en-US" altLang="zh-CN" dirty="0"/>
              <a:t>=</a:t>
            </a:r>
            <a:r>
              <a:rPr lang="en-US" altLang="zh-CN" dirty="0" err="1"/>
              <a:t>swap.c</a:t>
            </a:r>
            <a:endParaRPr lang="en-US" altLang="zh-CN" dirty="0"/>
          </a:p>
          <a:p>
            <a:pPr lvl="2"/>
            <a:r>
              <a:rPr lang="en-US" altLang="zh-CN" dirty="0"/>
              <a:t>INCLUDES=-I$(</a:t>
            </a:r>
            <a:r>
              <a:rPr lang="en-US" altLang="zh-CN" dirty="0" err="1"/>
              <a:t>top_srcdir</a:t>
            </a:r>
            <a:r>
              <a:rPr lang="en-US" altLang="zh-CN" dirty="0"/>
              <a:t>)/</a:t>
            </a:r>
            <a:r>
              <a:rPr lang="en-US" altLang="zh-CN" dirty="0" err="1"/>
              <a:t>src</a:t>
            </a:r>
            <a:r>
              <a:rPr lang="en-US" altLang="zh-CN" dirty="0"/>
              <a:t>/include</a:t>
            </a:r>
          </a:p>
          <a:p>
            <a:pPr lvl="2"/>
            <a:r>
              <a:rPr lang="en-US" altLang="zh-CN" dirty="0" err="1"/>
              <a:t>swapincludedir</a:t>
            </a:r>
            <a:r>
              <a:rPr lang="en-US" altLang="zh-CN" dirty="0"/>
              <a:t>=$(</a:t>
            </a:r>
            <a:r>
              <a:rPr lang="en-US" altLang="zh-CN" dirty="0" err="1"/>
              <a:t>includedir</a:t>
            </a:r>
            <a:r>
              <a:rPr lang="en-US" altLang="zh-CN" dirty="0"/>
              <a:t>)/swap</a:t>
            </a:r>
          </a:p>
          <a:p>
            <a:pPr lvl="2"/>
            <a:r>
              <a:rPr lang="en-US" altLang="zh-CN" dirty="0" err="1"/>
              <a:t>swapinclude_HEADERS</a:t>
            </a:r>
            <a:r>
              <a:rPr lang="en-US" altLang="zh-CN" dirty="0"/>
              <a:t>=$(</a:t>
            </a:r>
            <a:r>
              <a:rPr lang="en-US" altLang="zh-CN" dirty="0" err="1"/>
              <a:t>top_srcdir</a:t>
            </a:r>
            <a:r>
              <a:rPr lang="en-US" altLang="zh-CN" dirty="0"/>
              <a:t>)/</a:t>
            </a:r>
            <a:r>
              <a:rPr lang="en-US" altLang="zh-CN" dirty="0" err="1"/>
              <a:t>src</a:t>
            </a:r>
            <a:r>
              <a:rPr lang="en-US" altLang="zh-CN" dirty="0"/>
              <a:t>/include/</a:t>
            </a:r>
            <a:r>
              <a:rPr lang="en-US" altLang="zh-CN" dirty="0" err="1"/>
              <a:t>swap.h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37805" y="6103174"/>
            <a:ext cx="8403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u="sng" dirty="0"/>
              <a:t>最后两行的意思是将</a:t>
            </a:r>
            <a:r>
              <a:rPr lang="en-US" altLang="zh-CN" i="1" u="sng" dirty="0" err="1"/>
              <a:t>swap.h</a:t>
            </a:r>
            <a:r>
              <a:rPr lang="zh-CN" altLang="en-US" i="1" u="sng" dirty="0"/>
              <a:t>安装到</a:t>
            </a:r>
            <a:r>
              <a:rPr lang="en-US" altLang="zh-CN" i="1" u="sng" dirty="0"/>
              <a:t>${prefix}/include /swap</a:t>
            </a:r>
            <a:r>
              <a:rPr lang="zh-CN" altLang="en-US" i="1" u="sng" dirty="0"/>
              <a:t>目录下。</a:t>
            </a:r>
          </a:p>
        </p:txBody>
      </p:sp>
    </p:spTree>
    <p:extLst>
      <p:ext uri="{BB962C8B-B14F-4D97-AF65-F5344CB8AC3E}">
        <p14:creationId xmlns:p14="http://schemas.microsoft.com/office/powerpoint/2010/main" val="373755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Makefile.am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</a:t>
            </a:r>
            <a:r>
              <a:rPr lang="zh-CN" altLang="en-US" dirty="0"/>
              <a:t>可执行文件类型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Makefile.am.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编译</a:t>
            </a:r>
            <a:r>
              <a:rPr lang="en-US" altLang="zh-CN" dirty="0"/>
              <a:t>apple/core</a:t>
            </a:r>
            <a:r>
              <a:rPr lang="zh-CN" altLang="en-US" dirty="0"/>
              <a:t>目录下的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en-US" altLang="zh-CN" sz="1100" dirty="0" err="1" smtClean="0"/>
              <a:t>noinst_PROGRAMS</a:t>
            </a:r>
            <a:r>
              <a:rPr lang="en-US" altLang="zh-CN" sz="1100" dirty="0" smtClean="0"/>
              <a:t>=test</a:t>
            </a:r>
            <a:endParaRPr lang="en-US" altLang="zh-CN" sz="1100" dirty="0"/>
          </a:p>
          <a:p>
            <a:pPr lvl="1"/>
            <a:r>
              <a:rPr lang="en-US" altLang="zh-CN" sz="1100" dirty="0" err="1"/>
              <a:t>test_SOURCES</a:t>
            </a:r>
            <a:r>
              <a:rPr lang="en-US" altLang="zh-CN" sz="1100" dirty="0"/>
              <a:t>=</a:t>
            </a:r>
            <a:r>
              <a:rPr lang="en-US" altLang="zh-CN" sz="1100" dirty="0" err="1"/>
              <a:t>test.c</a:t>
            </a:r>
            <a:r>
              <a:rPr lang="en-US" altLang="zh-CN" sz="1100" dirty="0"/>
              <a:t> </a:t>
            </a:r>
          </a:p>
          <a:p>
            <a:pPr lvl="1"/>
            <a:r>
              <a:rPr lang="en-US" altLang="zh-CN" sz="1100" dirty="0" err="1"/>
              <a:t>test_LDADD</a:t>
            </a:r>
            <a:r>
              <a:rPr lang="en-US" altLang="zh-CN" sz="1100" dirty="0"/>
              <a:t>=$(</a:t>
            </a:r>
            <a:r>
              <a:rPr lang="en-US" altLang="zh-CN" sz="1100" dirty="0" err="1"/>
              <a:t>top_srcdir</a:t>
            </a:r>
            <a:r>
              <a:rPr lang="en-US" altLang="zh-CN" sz="1100" dirty="0"/>
              <a:t>)/</a:t>
            </a:r>
            <a:r>
              <a:rPr lang="en-US" altLang="zh-CN" sz="1100" dirty="0" err="1"/>
              <a:t>src</a:t>
            </a:r>
            <a:r>
              <a:rPr lang="en-US" altLang="zh-CN" sz="1100" dirty="0"/>
              <a:t>/</a:t>
            </a:r>
            <a:r>
              <a:rPr lang="en-US" altLang="zh-CN" sz="1100" dirty="0" err="1"/>
              <a:t>ModuleA</a:t>
            </a:r>
            <a:r>
              <a:rPr lang="en-US" altLang="zh-CN" sz="1100" dirty="0"/>
              <a:t>/apple/shell/</a:t>
            </a:r>
            <a:r>
              <a:rPr lang="en-US" altLang="zh-CN" sz="1100" dirty="0" err="1"/>
              <a:t>apple.o</a:t>
            </a:r>
            <a:r>
              <a:rPr lang="en-US" altLang="zh-CN" sz="1100" dirty="0"/>
              <a:t> $(</a:t>
            </a:r>
            <a:r>
              <a:rPr lang="en-US" altLang="zh-CN" sz="1100" dirty="0" err="1"/>
              <a:t>top_srcdir</a:t>
            </a:r>
            <a:r>
              <a:rPr lang="en-US" altLang="zh-CN" sz="1100" dirty="0"/>
              <a:t>)/</a:t>
            </a:r>
            <a:r>
              <a:rPr lang="en-US" altLang="zh-CN" sz="1100" dirty="0" err="1"/>
              <a:t>src</a:t>
            </a:r>
            <a:r>
              <a:rPr lang="en-US" altLang="zh-CN" sz="1100" dirty="0"/>
              <a:t>/lib/</a:t>
            </a:r>
            <a:r>
              <a:rPr lang="en-US" altLang="zh-CN" sz="1100" dirty="0" err="1"/>
              <a:t>libswap.a</a:t>
            </a:r>
            <a:r>
              <a:rPr lang="en-US" altLang="zh-CN" sz="1100" dirty="0"/>
              <a:t> </a:t>
            </a:r>
          </a:p>
          <a:p>
            <a:pPr lvl="1"/>
            <a:r>
              <a:rPr lang="en-US" altLang="zh-CN" sz="1100" dirty="0" err="1"/>
              <a:t>test_LDFLAGS</a:t>
            </a:r>
            <a:r>
              <a:rPr lang="en-US" altLang="zh-CN" sz="1100" dirty="0"/>
              <a:t>=-D_GNU_SOURCE</a:t>
            </a:r>
          </a:p>
          <a:p>
            <a:pPr lvl="1"/>
            <a:r>
              <a:rPr lang="en-US" altLang="zh-CN" sz="1100" dirty="0"/>
              <a:t>DEFS+=-D_GNU_SOURCE</a:t>
            </a:r>
          </a:p>
          <a:p>
            <a:pPr lvl="1"/>
            <a:r>
              <a:rPr lang="en-US" altLang="zh-CN" sz="1100" dirty="0"/>
              <a:t>#LIBS=-</a:t>
            </a:r>
            <a:r>
              <a:rPr lang="en-US" altLang="zh-CN" sz="1100" dirty="0" err="1"/>
              <a:t>lpthread</a:t>
            </a:r>
            <a:endParaRPr lang="zh-CN" altLang="en-US" sz="1100" dirty="0"/>
          </a:p>
        </p:txBody>
      </p:sp>
      <p:sp>
        <p:nvSpPr>
          <p:cNvPr id="4" name="矩形 3"/>
          <p:cNvSpPr/>
          <p:nvPr/>
        </p:nvSpPr>
        <p:spPr>
          <a:xfrm>
            <a:off x="4336868" y="3943350"/>
            <a:ext cx="75764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test</a:t>
            </a:r>
            <a:r>
              <a:rPr lang="zh-CN" altLang="en-US" dirty="0"/>
              <a:t>.c文件在链接时，需要apple.o和libswap.a文件，所以我们需要在test_LDADD中包含这两个文件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Linux</a:t>
            </a:r>
            <a:r>
              <a:rPr lang="zh-CN" altLang="en-US" dirty="0"/>
              <a:t>下的信号量/读写锁文件进行编译，需要在编译选项中指明-D_GNU_SOURCE。所以在test_LDFLAGS中指明。而test_LDFLAGS只是链接时的选项，编译时同样需要指明该选项，所以需要DEFS来指明编译选项，由于DEFS已经有初始值，所以这里用+=的形式指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Makefile</a:t>
            </a:r>
            <a:r>
              <a:rPr lang="zh-CN" altLang="en-US" dirty="0"/>
              <a:t>.am中的语法与Makefile的语法一致，也可以采用条件表达式。如果你的程序还包含其他的库，除了用AC_CHECK_LIB宏来指明外，还可以用LIBS来指明。</a:t>
            </a:r>
          </a:p>
        </p:txBody>
      </p:sp>
    </p:spTree>
    <p:extLst>
      <p:ext uri="{BB962C8B-B14F-4D97-AF65-F5344CB8AC3E}">
        <p14:creationId xmlns:p14="http://schemas.microsoft.com/office/powerpoint/2010/main" val="307018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处理开源项目的</a:t>
            </a:r>
            <a:r>
              <a:rPr lang="zh-CN" altLang="en-US" dirty="0" smtClean="0">
                <a:ea typeface="宋体" panose="02010600030101010101" pitchFamily="2" charset="-122"/>
              </a:rPr>
              <a:t>流程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查找是否有</a:t>
            </a:r>
            <a:r>
              <a:rPr lang="en-US" altLang="zh-CN">
                <a:ea typeface="宋体" panose="02010600030101010101" pitchFamily="2" charset="-122"/>
              </a:rPr>
              <a:t>configure,</a:t>
            </a:r>
            <a:r>
              <a:rPr lang="zh-CN" altLang="en-US">
                <a:ea typeface="宋体" panose="02010600030101010101" pitchFamily="2" charset="-122"/>
              </a:rPr>
              <a:t>如果有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执行下列操作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./configure </a:t>
            </a:r>
            <a:r>
              <a:rPr lang="zh-CN" altLang="en-US">
                <a:ea typeface="宋体" panose="02010600030101010101" pitchFamily="2" charset="-122"/>
              </a:rPr>
              <a:t>开始运行，将检查您的系统。这个过程的输出将在终端上显示，并同时存放到新建的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‘</a:t>
            </a:r>
            <a:r>
              <a:rPr lang="en-US" altLang="zh-CN">
                <a:ea typeface="宋体" panose="02010600030101010101" pitchFamily="2" charset="-122"/>
              </a:rPr>
              <a:t>config.log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文件中。如果正常无误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则在同目录下生成</a:t>
            </a:r>
            <a:r>
              <a:rPr lang="en-US" altLang="zh-CN">
                <a:ea typeface="宋体" panose="02010600030101010101" pitchFamily="2" charset="-122"/>
              </a:rPr>
              <a:t>Makefile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如果碰到会阻碍完成编译的错误，检查将自动停止。同时显示出错信息，并写入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‘</a:t>
            </a:r>
            <a:r>
              <a:rPr lang="en-US" altLang="zh-CN">
                <a:ea typeface="宋体" panose="02010600030101010101" pitchFamily="2" charset="-122"/>
              </a:rPr>
              <a:t>config.log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文件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如果修正错误后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需要把</a:t>
            </a:r>
            <a:r>
              <a:rPr lang="en-US" altLang="zh-CN">
                <a:ea typeface="宋体" panose="02010600030101010101" pitchFamily="2" charset="-122"/>
              </a:rPr>
              <a:t>config.cache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删除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并重新运行</a:t>
            </a:r>
            <a:r>
              <a:rPr lang="en-US" altLang="zh-CN">
                <a:ea typeface="宋体" panose="02010600030101010101" pitchFamily="2" charset="-122"/>
              </a:rPr>
              <a:t>./configure </a:t>
            </a:r>
          </a:p>
          <a:p>
            <a:r>
              <a:rPr lang="zh-CN" altLang="en-US">
                <a:ea typeface="宋体" panose="02010600030101010101" pitchFamily="2" charset="-122"/>
              </a:rPr>
              <a:t>通过</a:t>
            </a:r>
            <a:r>
              <a:rPr lang="en-US" altLang="zh-CN">
                <a:ea typeface="宋体" panose="02010600030101010101" pitchFamily="2" charset="-122"/>
              </a:rPr>
              <a:t>configure </a:t>
            </a:r>
            <a:r>
              <a:rPr lang="zh-CN" altLang="en-US">
                <a:ea typeface="宋体" panose="02010600030101010101" pitchFamily="2" charset="-122"/>
              </a:rPr>
              <a:t>生成</a:t>
            </a:r>
            <a:r>
              <a:rPr lang="en-US" altLang="zh-CN">
                <a:ea typeface="宋体" panose="02010600030101010101" pitchFamily="2" charset="-122"/>
              </a:rPr>
              <a:t>Makefile </a:t>
            </a:r>
            <a:r>
              <a:rPr lang="zh-CN" altLang="en-US">
                <a:ea typeface="宋体" panose="02010600030101010101" pitchFamily="2" charset="-122"/>
              </a:rPr>
              <a:t>通常都有</a:t>
            </a:r>
            <a:r>
              <a:rPr lang="en-US" altLang="zh-CN">
                <a:ea typeface="宋体" panose="02010600030101010101" pitchFamily="2" charset="-122"/>
              </a:rPr>
              <a:t>all,clean,install,uninstall .</a:t>
            </a:r>
            <a:r>
              <a:rPr lang="zh-CN" altLang="en-US">
                <a:ea typeface="宋体" panose="02010600030101010101" pitchFamily="2" charset="-122"/>
              </a:rPr>
              <a:t>表示缺省编译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清除中间文件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安装软件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卸载软件</a:t>
            </a:r>
          </a:p>
        </p:txBody>
      </p:sp>
    </p:spTree>
    <p:extLst>
      <p:ext uri="{BB962C8B-B14F-4D97-AF65-F5344CB8AC3E}">
        <p14:creationId xmlns:p14="http://schemas.microsoft.com/office/powerpoint/2010/main" val="35862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configure</a:t>
            </a:r>
            <a:r>
              <a:rPr lang="zh-CN" altLang="en-US">
                <a:ea typeface="宋体" panose="02010600030101010101" pitchFamily="2" charset="-122"/>
              </a:rPr>
              <a:t>脚本 选项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configure </a:t>
            </a:r>
            <a:r>
              <a:rPr lang="zh-CN" altLang="en-US" sz="2400">
                <a:ea typeface="宋体" panose="02010600030101010101" pitchFamily="2" charset="-122"/>
              </a:rPr>
              <a:t>有大量选项可供不同需求要求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--help </a:t>
            </a:r>
            <a:r>
              <a:rPr lang="zh-CN" altLang="en-US">
                <a:ea typeface="宋体" panose="02010600030101010101" pitchFamily="2" charset="-122"/>
              </a:rPr>
              <a:t>查看所有选项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--prefix=PEWFIX </a:t>
            </a:r>
            <a:r>
              <a:rPr lang="zh-CN" altLang="en-US">
                <a:ea typeface="宋体" panose="02010600030101010101" pitchFamily="2" charset="-122"/>
              </a:rPr>
              <a:t>输入安装目录前缀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./configure --prefix=/opt/gnu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--bindir=DIR </a:t>
            </a:r>
            <a:r>
              <a:rPr lang="zh-CN" altLang="en-US">
                <a:ea typeface="宋体" panose="02010600030101010101" pitchFamily="2" charset="-122"/>
              </a:rPr>
              <a:t>进制安装目录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--host </a:t>
            </a:r>
          </a:p>
          <a:p>
            <a:pPr lvl="2"/>
            <a:r>
              <a:rPr lang="zh-CN" altLang="en-US" sz="2000">
                <a:ea typeface="宋体" panose="02010600030101010101" pitchFamily="2" charset="-122"/>
              </a:rPr>
              <a:t>指定软件运行的系统平台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zh-CN" altLang="en-US" sz="2000">
                <a:ea typeface="宋体" panose="02010600030101010101" pitchFamily="2" charset="-122"/>
              </a:rPr>
              <a:t>如果没有指定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zh-CN" altLang="en-US" sz="2000">
                <a:ea typeface="宋体" panose="02010600030101010101" pitchFamily="2" charset="-122"/>
              </a:rPr>
              <a:t>将会运行</a:t>
            </a:r>
            <a:r>
              <a:rPr lang="en-US" altLang="zh-CN" sz="2000">
                <a:ea typeface="宋体" panose="02010600030101010101" pitchFamily="2" charset="-122"/>
              </a:rPr>
              <a:t>`config.guess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‘</a:t>
            </a:r>
            <a:r>
              <a:rPr lang="zh-CN" altLang="en-US" sz="2000">
                <a:ea typeface="宋体" panose="02010600030101010101" pitchFamily="2" charset="-122"/>
              </a:rPr>
              <a:t>来检测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zh-CN" altLang="en-US" sz="2000">
                <a:ea typeface="宋体" panose="02010600030101010101" pitchFamily="2" charset="-122"/>
              </a:rPr>
              <a:t>如</a:t>
            </a:r>
            <a:r>
              <a:rPr lang="en-US" altLang="zh-CN" sz="2000">
                <a:ea typeface="宋体" panose="02010600030101010101" pitchFamily="2" charset="-122"/>
              </a:rPr>
              <a:t>arm</a:t>
            </a:r>
            <a:r>
              <a:rPr lang="zh-CN" altLang="en-US" sz="2000">
                <a:ea typeface="宋体" panose="02010600030101010101" pitchFamily="2" charset="-122"/>
              </a:rPr>
              <a:t>通常用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000">
                <a:ea typeface="宋体" panose="02010600030101010101" pitchFamily="2" charset="-122"/>
              </a:rPr>
              <a:t>host=arm-linux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'--target=GARGET' 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指定软件面向</a:t>
            </a:r>
            <a:r>
              <a:rPr lang="en-US" altLang="zh-CN">
                <a:ea typeface="宋体" panose="02010600030101010101" pitchFamily="2" charset="-122"/>
              </a:rPr>
              <a:t>(target to)</a:t>
            </a:r>
            <a:r>
              <a:rPr lang="zh-CN" altLang="en-US">
                <a:ea typeface="宋体" panose="02010600030101010101" pitchFamily="2" charset="-122"/>
              </a:rPr>
              <a:t>的系统平台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这主要在程序语言工具如编译器和汇编器上下文中起作用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zh-CN" altLang="en-US">
                <a:ea typeface="宋体" panose="02010600030101010101" pitchFamily="2" charset="-122"/>
              </a:rPr>
              <a:t>如果没有指定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默认将使用</a:t>
            </a:r>
            <a:r>
              <a:rPr lang="en-US" altLang="zh-CN">
                <a:ea typeface="宋体" panose="02010600030101010101" pitchFamily="2" charset="-122"/>
              </a:rPr>
              <a:t>'--host'</a:t>
            </a:r>
            <a:r>
              <a:rPr lang="zh-CN" altLang="en-US">
                <a:ea typeface="宋体" panose="02010600030101010101" pitchFamily="2" charset="-122"/>
              </a:rPr>
              <a:t>选项的值 </a:t>
            </a:r>
          </a:p>
        </p:txBody>
      </p:sp>
    </p:spTree>
    <p:extLst>
      <p:ext uri="{BB962C8B-B14F-4D97-AF65-F5344CB8AC3E}">
        <p14:creationId xmlns:p14="http://schemas.microsoft.com/office/powerpoint/2010/main" val="5767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zlib ZIP</a:t>
            </a:r>
            <a:r>
              <a:rPr lang="zh-CN" altLang="en-US">
                <a:ea typeface="宋体" panose="02010600030101010101" pitchFamily="2" charset="-122"/>
              </a:rPr>
              <a:t>压缩开发包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371600"/>
            <a:ext cx="7859713" cy="495300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用于生成</a:t>
            </a:r>
            <a:r>
              <a:rPr lang="en-US" altLang="zh-CN" sz="2400" dirty="0">
                <a:ea typeface="宋体" panose="02010600030101010101" pitchFamily="2" charset="-122"/>
              </a:rPr>
              <a:t>zip</a:t>
            </a:r>
            <a:r>
              <a:rPr lang="zh-CN" altLang="en-US" sz="2400" dirty="0">
                <a:ea typeface="宋体" panose="02010600030101010101" pitchFamily="2" charset="-122"/>
              </a:rPr>
              <a:t>的压缩包的静态库和一个简单压缩工具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可直接用于项目开发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编译过程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tar </a:t>
            </a:r>
            <a:r>
              <a:rPr lang="en-US" altLang="zh-CN" dirty="0" err="1">
                <a:ea typeface="宋体" panose="02010600030101010101" pitchFamily="2" charset="-122"/>
              </a:rPr>
              <a:t>xvzf</a:t>
            </a:r>
            <a:r>
              <a:rPr lang="en-US" altLang="zh-CN" dirty="0">
                <a:ea typeface="宋体" panose="02010600030101010101" pitchFamily="2" charset="-122"/>
              </a:rPr>
              <a:t> zlib-1.2.3.tar.gz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cd zlib-1.2.3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./configure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make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使用</a:t>
            </a:r>
            <a:r>
              <a:rPr lang="en-US" altLang="zh-CN" sz="2400" dirty="0" err="1">
                <a:ea typeface="宋体" panose="02010600030101010101" pitchFamily="2" charset="-122"/>
              </a:rPr>
              <a:t>zlib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直接</a:t>
            </a:r>
            <a:r>
              <a:rPr lang="zh-CN" altLang="en-US" dirty="0">
                <a:ea typeface="宋体" panose="02010600030101010101" pitchFamily="2" charset="-122"/>
              </a:rPr>
              <a:t>在应用程序链接</a:t>
            </a:r>
            <a:r>
              <a:rPr lang="en-US" altLang="zh-CN" dirty="0" err="1">
                <a:ea typeface="宋体" panose="02010600030101010101" pitchFamily="2" charset="-122"/>
              </a:rPr>
              <a:t>libz.a</a:t>
            </a:r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zip</a:t>
            </a:r>
            <a:r>
              <a:rPr lang="zh-CN" altLang="en-US" dirty="0">
                <a:ea typeface="宋体" panose="02010600030101010101" pitchFamily="2" charset="-122"/>
              </a:rPr>
              <a:t>功能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使用命令行工具</a:t>
            </a:r>
            <a:r>
              <a:rPr lang="en-US" altLang="zh-CN" dirty="0" err="1">
                <a:ea typeface="宋体" panose="02010600030101010101" pitchFamily="2" charset="-122"/>
              </a:rPr>
              <a:t>minizip</a:t>
            </a:r>
            <a:r>
              <a:rPr lang="zh-CN" altLang="en-US" dirty="0">
                <a:ea typeface="宋体" panose="02010600030101010101" pitchFamily="2" charset="-122"/>
              </a:rPr>
              <a:t>进行压缩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1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6768-C65F-417C-96B3-2B8F86F3270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14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/>
              <a:t>库函数基本路径 </a:t>
            </a:r>
          </a:p>
        </p:txBody>
      </p:sp>
      <p:sp>
        <p:nvSpPr>
          <p:cNvPr id="214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/lib</a:t>
            </a:r>
            <a:r>
              <a:rPr lang="zh-CN" altLang="en-US"/>
              <a:t>：				系统必备共享库 </a:t>
            </a:r>
          </a:p>
          <a:p>
            <a:r>
              <a:rPr lang="en-US" altLang="zh-CN"/>
              <a:t>/usr/lib</a:t>
            </a:r>
            <a:r>
              <a:rPr lang="zh-CN" altLang="en-US"/>
              <a:t>：				标准共享库和静态库 </a:t>
            </a:r>
          </a:p>
          <a:p>
            <a:r>
              <a:rPr lang="en-US" altLang="zh-CN"/>
              <a:t>/usr/local/lib</a:t>
            </a:r>
            <a:r>
              <a:rPr lang="zh-CN" altLang="en-US"/>
              <a:t>：			本地函数库 </a:t>
            </a:r>
          </a:p>
        </p:txBody>
      </p:sp>
    </p:spTree>
    <p:extLst>
      <p:ext uri="{BB962C8B-B14F-4D97-AF65-F5344CB8AC3E}">
        <p14:creationId xmlns:p14="http://schemas.microsoft.com/office/powerpoint/2010/main" val="160676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库的编译与使用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将第一次上机的数据类型转换函数，编译为静态、动态、共享库的形式，并编写使用库的程序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autoconf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automake</a:t>
            </a:r>
            <a:r>
              <a:rPr lang="en-US" altLang="zh-CN" dirty="0" smtClean="0"/>
              <a:t> 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DBX1000</a:t>
            </a:r>
            <a:r>
              <a:rPr lang="zh-CN" altLang="en-US" dirty="0" smtClean="0"/>
              <a:t>数据库的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31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A291-37A1-4808-B1A2-B0E55D62806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14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/>
              <a:t>库文件搜索顺序 </a:t>
            </a:r>
          </a:p>
        </p:txBody>
      </p:sp>
      <p:sp>
        <p:nvSpPr>
          <p:cNvPr id="214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）首先在“</a:t>
            </a:r>
            <a:r>
              <a:rPr lang="en-US" altLang="zh-CN"/>
              <a:t>LD_LIBRARY_PATH”</a:t>
            </a:r>
            <a:r>
              <a:rPr lang="zh-CN" altLang="en-US"/>
              <a:t>环境变量所设置的路径下查找（一般都没有给此环境变量赋值）；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）搜索动态装载器在</a:t>
            </a:r>
            <a:r>
              <a:rPr lang="en-US" altLang="zh-CN"/>
              <a:t>/etc</a:t>
            </a:r>
            <a:r>
              <a:rPr lang="zh-CN" altLang="en-US"/>
              <a:t>目录下的缓存文件</a:t>
            </a:r>
            <a:r>
              <a:rPr lang="en-US" altLang="zh-CN"/>
              <a:t>/etc/ld.so.cache</a:t>
            </a:r>
            <a:r>
              <a:rPr lang="zh-CN" altLang="en-US"/>
              <a:t>（此文件由命令</a:t>
            </a:r>
            <a:r>
              <a:rPr lang="en-US" altLang="zh-CN"/>
              <a:t>ldconfig</a:t>
            </a:r>
            <a:r>
              <a:rPr lang="zh-CN" altLang="en-US"/>
              <a:t>创建更新）。（在</a:t>
            </a:r>
            <a:r>
              <a:rPr lang="en-US" altLang="zh-CN"/>
              <a:t>Redhat 9</a:t>
            </a:r>
            <a:r>
              <a:rPr lang="zh-CN" altLang="en-US"/>
              <a:t>中，直接由</a:t>
            </a:r>
            <a:r>
              <a:rPr lang="en-US" altLang="zh-CN"/>
              <a:t>/etc/ld.so.conf</a:t>
            </a:r>
            <a:r>
              <a:rPr lang="zh-CN" altLang="en-US"/>
              <a:t>文件配置）。</a:t>
            </a:r>
          </a:p>
          <a:p>
            <a:r>
              <a:rPr lang="zh-CN" altLang="en-US"/>
              <a:t>因此，如果要使用自己创建的共享库文件（静态库直接在编译时指定即可），则需要将共享库拷贝到想要搜索路径下或者指定该库的具体路径。</a:t>
            </a:r>
          </a:p>
        </p:txBody>
      </p:sp>
    </p:spTree>
    <p:extLst>
      <p:ext uri="{BB962C8B-B14F-4D97-AF65-F5344CB8AC3E}">
        <p14:creationId xmlns:p14="http://schemas.microsoft.com/office/powerpoint/2010/main" val="12185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330A-CB02-4BA1-BBEC-F934AC0B650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15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300"/>
              <a:t>ldd</a:t>
            </a:r>
            <a:r>
              <a:rPr lang="zh-CN" altLang="en-US" sz="3300"/>
              <a:t>命令 </a:t>
            </a:r>
            <a:r>
              <a:rPr lang="en-US" altLang="zh-CN" sz="3300"/>
              <a:t>--</a:t>
            </a:r>
            <a:r>
              <a:rPr lang="zh-CN" altLang="en-US" sz="3300"/>
              <a:t>查看到某可执行程序库清单 </a:t>
            </a:r>
          </a:p>
        </p:txBody>
      </p:sp>
      <p:pic>
        <p:nvPicPr>
          <p:cNvPr id="2150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6" y="2151064"/>
            <a:ext cx="8532813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98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8E97-2956-45D0-BD89-13CA0B984F1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15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/>
              <a:t>创建静态库 </a:t>
            </a:r>
          </a:p>
        </p:txBody>
      </p:sp>
      <p:sp>
        <p:nvSpPr>
          <p:cNvPr id="215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源文件信息。其中，“</a:t>
            </a:r>
            <a:r>
              <a:rPr lang="en-US" altLang="zh-CN"/>
              <a:t>libhello.c”</a:t>
            </a:r>
            <a:r>
              <a:rPr lang="zh-CN" altLang="en-US"/>
              <a:t>为要构建的库文件源文件，“</a:t>
            </a:r>
            <a:r>
              <a:rPr lang="en-US" altLang="zh-CN"/>
              <a:t>libhello.h”</a:t>
            </a:r>
            <a:r>
              <a:rPr lang="zh-CN" altLang="en-US"/>
              <a:t>为调用此库文件的头文件，“</a:t>
            </a:r>
            <a:r>
              <a:rPr lang="en-US" altLang="zh-CN"/>
              <a:t>usehello.c”</a:t>
            </a:r>
            <a:r>
              <a:rPr lang="zh-CN" altLang="en-US"/>
              <a:t>为测试程序。 </a:t>
            </a:r>
          </a:p>
          <a:p>
            <a:r>
              <a:rPr lang="zh-CN" altLang="en-US"/>
              <a:t>生成目标文件 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ar</a:t>
            </a:r>
            <a:r>
              <a:rPr lang="zh-CN" altLang="en-US"/>
              <a:t>命令创建静态库 </a:t>
            </a:r>
          </a:p>
        </p:txBody>
      </p:sp>
      <p:pic>
        <p:nvPicPr>
          <p:cNvPr id="21514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9" y="3152775"/>
            <a:ext cx="80295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4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84" y="5093335"/>
            <a:ext cx="79152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70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B6EF-C43F-4099-A67D-55ECD53F81E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15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/>
              <a:t>使用静态库 </a:t>
            </a:r>
          </a:p>
        </p:txBody>
      </p:sp>
      <p:sp>
        <p:nvSpPr>
          <p:cNvPr id="215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头文件 和库文件信息</a:t>
            </a:r>
          </a:p>
        </p:txBody>
      </p:sp>
      <p:pic>
        <p:nvPicPr>
          <p:cNvPr id="2152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20" y="2407966"/>
            <a:ext cx="79724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5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496A-2898-40AA-8CED-0DE4F9B4952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15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/>
              <a:t>使用此库文件</a:t>
            </a:r>
          </a:p>
        </p:txBody>
      </p:sp>
      <p:sp>
        <p:nvSpPr>
          <p:cNvPr id="215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应用示例 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编译 运行</a:t>
            </a:r>
          </a:p>
        </p:txBody>
      </p:sp>
      <p:pic>
        <p:nvPicPr>
          <p:cNvPr id="2153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40" y="2579846"/>
            <a:ext cx="79248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34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40" y="5896768"/>
            <a:ext cx="78581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1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学项目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792992_TF02922647_TF02922647" id="{2322DB2D-299D-4E6C-B3B9-FB12C66AF731}" vid="{D7C831E9-CF9C-4ACE-88D7-981B8FCAE1C1}"/>
    </a:ext>
  </a:extLst>
</a:theme>
</file>

<file path=ppt/theme/theme2.xml><?xml version="1.0" encoding="utf-8"?>
<a:theme xmlns:a="http://schemas.openxmlformats.org/drawingml/2006/main" name="办公室主题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科学项目演示文稿（宽屏）</Template>
  <TotalTime>1391</TotalTime>
  <Words>2123</Words>
  <Application>Microsoft Office PowerPoint</Application>
  <PresentationFormat>宽屏</PresentationFormat>
  <Paragraphs>222</Paragraphs>
  <Slides>40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Microsoft YaHei UI</vt:lpstr>
      <vt:lpstr>宋体</vt:lpstr>
      <vt:lpstr>幼圆</vt:lpstr>
      <vt:lpstr>Arial</vt:lpstr>
      <vt:lpstr>科学项目 16x9</vt:lpstr>
      <vt:lpstr>软件工程</vt:lpstr>
      <vt:lpstr>课程内容</vt:lpstr>
      <vt:lpstr>Linux库文件管理方式 </vt:lpstr>
      <vt:lpstr>库函数基本路径 </vt:lpstr>
      <vt:lpstr>库文件搜索顺序 </vt:lpstr>
      <vt:lpstr>ldd命令 --查看到某可执行程序库清单 </vt:lpstr>
      <vt:lpstr>创建静态库 </vt:lpstr>
      <vt:lpstr>使用静态库 </vt:lpstr>
      <vt:lpstr>使用此库文件</vt:lpstr>
      <vt:lpstr>共享库创建 </vt:lpstr>
      <vt:lpstr>共享库创建示例</vt:lpstr>
      <vt:lpstr>构建共享库目标文件 </vt:lpstr>
      <vt:lpstr>编译共享库并创建连接 </vt:lpstr>
      <vt:lpstr>使用共享库 </vt:lpstr>
      <vt:lpstr>文件内容</vt:lpstr>
      <vt:lpstr>编译连接 </vt:lpstr>
      <vt:lpstr>运行 </vt:lpstr>
      <vt:lpstr>动态库</vt:lpstr>
      <vt:lpstr>接口函数原型</vt:lpstr>
      <vt:lpstr>接口函数原型(cont.)</vt:lpstr>
      <vt:lpstr>动态库使用示例</vt:lpstr>
      <vt:lpstr>Autoconf/Automake 简介</vt:lpstr>
      <vt:lpstr>Autoconf/Automake 简介(cont.)</vt:lpstr>
      <vt:lpstr>Autoconf/Automake 简介(cont.)</vt:lpstr>
      <vt:lpstr>生成Makefile流程图</vt:lpstr>
      <vt:lpstr>生成 Makefile 的流程</vt:lpstr>
      <vt:lpstr>实际项目文件结构示例</vt:lpstr>
      <vt:lpstr>Configure.in的内容</vt:lpstr>
      <vt:lpstr>Configure.in的内容（cont.）</vt:lpstr>
      <vt:lpstr>Makefile.am </vt:lpstr>
      <vt:lpstr>Makefile.am (cont.)</vt:lpstr>
      <vt:lpstr>Makefile.am (cont.)</vt:lpstr>
      <vt:lpstr>Makefile.am (cont.)</vt:lpstr>
      <vt:lpstr>Makefile.am (cont.)</vt:lpstr>
      <vt:lpstr>Makefile.am (cont.)</vt:lpstr>
      <vt:lpstr>Makefile.am (cont.)</vt:lpstr>
      <vt:lpstr>处理开源项目的流程</vt:lpstr>
      <vt:lpstr>configure脚本 选项</vt:lpstr>
      <vt:lpstr>zlib ZIP压缩开发包</vt:lpstr>
      <vt:lpstr>上机作业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</dc:title>
  <dc:creator>ecnu</dc:creator>
  <cp:lastModifiedBy>ecnu</cp:lastModifiedBy>
  <cp:revision>82</cp:revision>
  <dcterms:created xsi:type="dcterms:W3CDTF">2018-08-29T16:23:50Z</dcterms:created>
  <dcterms:modified xsi:type="dcterms:W3CDTF">2018-10-06T18:27:31Z</dcterms:modified>
</cp:coreProperties>
</file>