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33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34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32" r:id="rId60"/>
    <p:sldId id="335" r:id="rId6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7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CA0680-4C68-400E-9D99-25CCDC418FF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2018-10-14</a:t>
            </a:fld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47690C-47BF-47A4-B05D-0432ABB87517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81F1E7-4EFD-4BFF-B438-FCD52FD36B1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4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dirty="0"/>
              <a:t>按 3 到 5 个要点汇总你的研究。</a:t>
            </a:r>
            <a:endParaRPr lang="en-US" dirty="0"/>
          </a:p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5C157-6C03-4050-BC21-4CD6C1C667B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这是一个比较强大的功能，环境变量和程序变量的交互使用，将使得程序调试更为灵活便捷。例如：</a:t>
            </a:r>
          </a:p>
          <a:p>
            <a:r>
              <a:rPr lang="zh-CN" altLang="en-US">
                <a:ea typeface="宋体" panose="02010600030101010101" pitchFamily="2" charset="-122"/>
              </a:rPr>
              <a:t>    </a:t>
            </a:r>
          </a:p>
          <a:p>
            <a:r>
              <a:rPr lang="zh-CN" altLang="en-US">
                <a:ea typeface="宋体" panose="02010600030101010101" pitchFamily="2" charset="-122"/>
              </a:rPr>
              <a:t>        </a:t>
            </a:r>
            <a:r>
              <a:rPr lang="en-US" altLang="zh-CN">
                <a:ea typeface="宋体" panose="02010600030101010101" pitchFamily="2" charset="-122"/>
              </a:rPr>
              <a:t>set $i = 0</a:t>
            </a:r>
          </a:p>
          <a:p>
            <a:r>
              <a:rPr lang="en-US" altLang="zh-CN">
                <a:ea typeface="宋体" panose="02010600030101010101" pitchFamily="2" charset="-122"/>
              </a:rPr>
              <a:t>        print bar[$i++]-&gt;contents</a:t>
            </a:r>
          </a:p>
          <a:p>
            <a:r>
              <a:rPr lang="en-US" altLang="zh-CN">
                <a:ea typeface="宋体" panose="02010600030101010101" pitchFamily="2" charset="-122"/>
              </a:rPr>
              <a:t>    </a:t>
            </a:r>
          </a:p>
          <a:p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于是，当你就不必，</a:t>
            </a:r>
            <a:r>
              <a:rPr lang="en-US" altLang="zh-CN">
                <a:ea typeface="宋体" panose="02010600030101010101" pitchFamily="2" charset="-122"/>
              </a:rPr>
              <a:t>print bar[0]-&gt;contents, print bar[1]-&gt;contents</a:t>
            </a:r>
            <a:r>
              <a:rPr lang="zh-CN" altLang="en-US">
                <a:ea typeface="宋体" panose="02010600030101010101" pitchFamily="2" charset="-122"/>
              </a:rPr>
              <a:t>地输入命令了。输入这样的命令后，只用敲回车，重复执行上一条语句，环境变量会自动累加，从而完成逐个输出的功能。</a:t>
            </a:r>
          </a:p>
        </p:txBody>
      </p:sp>
    </p:spTree>
    <p:extLst>
      <p:ext uri="{BB962C8B-B14F-4D97-AF65-F5344CB8AC3E}">
        <p14:creationId xmlns:p14="http://schemas.microsoft.com/office/powerpoint/2010/main" val="25147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114A9-5AF1-4E8E-B640-8ED3312C7A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熟悉汇编的人都知道，程序运行时，有一个寄存器用于保存当前代码所在的内存地址。所以，</a:t>
            </a:r>
            <a:r>
              <a:rPr lang="en-US" altLang="zh-CN">
                <a:ea typeface="宋体" panose="02010600030101010101" pitchFamily="2" charset="-122"/>
              </a:rPr>
              <a:t>jump</a:t>
            </a:r>
            <a:r>
              <a:rPr lang="zh-CN" altLang="en-US">
                <a:ea typeface="宋体" panose="02010600030101010101" pitchFamily="2" charset="-122"/>
              </a:rPr>
              <a:t>命令也就是改变了这个寄存器中的值。于是，你可以使用“</a:t>
            </a:r>
            <a:r>
              <a:rPr lang="en-US" altLang="zh-CN">
                <a:ea typeface="宋体" panose="02010600030101010101" pitchFamily="2" charset="-122"/>
              </a:rPr>
              <a:t>set $pc”</a:t>
            </a:r>
            <a:r>
              <a:rPr lang="zh-CN" altLang="en-US">
                <a:ea typeface="宋体" panose="02010600030101010101" pitchFamily="2" charset="-122"/>
              </a:rPr>
              <a:t>来更改跳转执行的地址。如：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    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    </a:t>
            </a:r>
            <a:r>
              <a:rPr lang="en-US" altLang="zh-CN">
                <a:ea typeface="宋体" panose="02010600030101010101" pitchFamily="2" charset="-122"/>
              </a:rPr>
              <a:t>set $pc = 0x485 </a:t>
            </a:r>
          </a:p>
        </p:txBody>
      </p:sp>
    </p:spTree>
    <p:extLst>
      <p:ext uri="{BB962C8B-B14F-4D97-AF65-F5344CB8AC3E}">
        <p14:creationId xmlns:p14="http://schemas.microsoft.com/office/powerpoint/2010/main" val="31605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dirty="0"/>
          </a:p>
        </p:txBody>
      </p:sp>
      <p:pic>
        <p:nvPicPr>
          <p:cNvPr id="9" name="图片 8" descr="试管特写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0FB01C-453B-4669-838C-6083CF54755C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" name="直接连接符​​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DC05F9-0AC2-4D4C-9817-191EAFC449A8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52" y="333375"/>
            <a:ext cx="8401049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1" y="1371600"/>
            <a:ext cx="5473700" cy="495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371600"/>
            <a:ext cx="5473700" cy="4953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6033" y="6453188"/>
            <a:ext cx="33528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924800" y="6453188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368800" y="6453188"/>
            <a:ext cx="2844800" cy="304800"/>
          </a:xfrm>
        </p:spPr>
        <p:txBody>
          <a:bodyPr/>
          <a:lstStyle>
            <a:lvl1pPr>
              <a:defRPr/>
            </a:lvl1pPr>
          </a:lstStyle>
          <a:p>
            <a:fld id="{76BBE739-173A-4E66-A2EB-CAD929187D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08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BB9980C-DD30-4AC3-853D-5A181F32B344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cxnSp>
        <p:nvCxnSpPr>
          <p:cNvPr id="8" name="直接连接符​​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7A0AF8-91F1-4FEF-8C8E-9AD204E42954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EF4ADF-2152-4F79-87D6-2F2FD14C928D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5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3136F2-6EEE-4B79-9693-35C44BD16280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5D1CD9-CF5A-48FB-91D8-7EF99BAC1C0C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4C9F40-B079-4B71-A627-7266DFEA7F0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8A97A38-4C3D-4314-84B0-10F2742CF5CE}" type="datetime1">
              <a:rPr lang="zh-CN" altLang="en-US" smtClean="0"/>
              <a:pPr/>
              <a:t>2018-10-14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/>
              <a:t>软件工程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蔡鹏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数据科学与工程学院</a:t>
            </a:r>
            <a:r>
              <a:rPr lang="zh-cn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华东师范大学</a:t>
            </a:r>
            <a:endParaRPr lang="zh-cn" dirty="0">
              <a:solidFill>
                <a:schemeClr val="tx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调试器的基本功能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任何一种调试器，都必须具备如下基本功能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建立可执行程序与源码的联系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查看源码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设置断点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执行基本</a:t>
            </a:r>
            <a:r>
              <a:rPr lang="zh-CN" altLang="en-US" dirty="0">
                <a:ea typeface="宋体" panose="02010600030101010101" pitchFamily="2" charset="-122"/>
              </a:rPr>
              <a:t>的调试命令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程序暂停后，查看各种信息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查看源程序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567" y="1714499"/>
            <a:ext cx="10929256" cy="5069477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GDB </a:t>
            </a:r>
            <a:r>
              <a:rPr lang="zh-CN" altLang="en-US" sz="1800" dirty="0">
                <a:ea typeface="宋体" panose="02010600030101010101" pitchFamily="2" charset="-122"/>
              </a:rPr>
              <a:t>可以打印出所调试程序的源代码，当然，在程序编译时一定要加上</a:t>
            </a:r>
            <a:r>
              <a:rPr lang="en-US" altLang="zh-CN" sz="1800" dirty="0">
                <a:ea typeface="宋体" panose="02010600030101010101" pitchFamily="2" charset="-122"/>
              </a:rPr>
              <a:t>-g</a:t>
            </a:r>
            <a:r>
              <a:rPr lang="zh-CN" altLang="en-US" sz="1800" dirty="0">
                <a:ea typeface="宋体" panose="02010600030101010101" pitchFamily="2" charset="-122"/>
              </a:rPr>
              <a:t>的参数，把源程序信息编译到执行文件中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853440" lvl="1" indent="-5334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list &lt;</a:t>
            </a:r>
            <a:r>
              <a:rPr lang="en-US" altLang="zh-CN" sz="1600" dirty="0" err="1">
                <a:ea typeface="宋体" panose="02010600030101010101" pitchFamily="2" charset="-122"/>
              </a:rPr>
              <a:t>linenum</a:t>
            </a:r>
            <a:r>
              <a:rPr lang="en-US" altLang="zh-CN" sz="1600" dirty="0">
                <a:ea typeface="宋体" panose="02010600030101010101" pitchFamily="2" charset="-122"/>
              </a:rPr>
              <a:t>&gt; </a:t>
            </a:r>
            <a:r>
              <a:rPr lang="zh-CN" altLang="en-US" sz="1600" dirty="0">
                <a:ea typeface="宋体" panose="02010600030101010101" pitchFamily="2" charset="-122"/>
              </a:rPr>
              <a:t>显示程序第</a:t>
            </a:r>
            <a:r>
              <a:rPr lang="en-US" altLang="zh-CN" sz="1600" dirty="0" err="1">
                <a:ea typeface="宋体" panose="02010600030101010101" pitchFamily="2" charset="-122"/>
              </a:rPr>
              <a:t>linenum</a:t>
            </a:r>
            <a:r>
              <a:rPr lang="zh-CN" altLang="en-US" sz="1600" dirty="0">
                <a:ea typeface="宋体" panose="02010600030101010101" pitchFamily="2" charset="-122"/>
              </a:rPr>
              <a:t>行的周围的源程序。</a:t>
            </a:r>
          </a:p>
          <a:p>
            <a:pPr marL="853440" lvl="1" indent="-5334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list &lt;function&gt;  </a:t>
            </a:r>
            <a:r>
              <a:rPr lang="zh-CN" altLang="en-US" sz="1600" dirty="0">
                <a:ea typeface="宋体" panose="02010600030101010101" pitchFamily="2" charset="-122"/>
              </a:rPr>
              <a:t>显示函数名为</a:t>
            </a:r>
            <a:r>
              <a:rPr lang="en-US" altLang="zh-CN" sz="1600" dirty="0">
                <a:ea typeface="宋体" panose="02010600030101010101" pitchFamily="2" charset="-122"/>
              </a:rPr>
              <a:t>function</a:t>
            </a:r>
            <a:r>
              <a:rPr lang="zh-CN" altLang="en-US" sz="1600" dirty="0">
                <a:ea typeface="宋体" panose="02010600030101010101" pitchFamily="2" charset="-122"/>
              </a:rPr>
              <a:t>的函数的源程序。 </a:t>
            </a:r>
          </a:p>
          <a:p>
            <a:pPr marL="853440" lvl="1" indent="-5334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list  </a:t>
            </a:r>
            <a:r>
              <a:rPr lang="zh-CN" altLang="en-US" sz="1600" dirty="0">
                <a:ea typeface="宋体" panose="02010600030101010101" pitchFamily="2" charset="-122"/>
              </a:rPr>
              <a:t>显示当前行后面的源程序。</a:t>
            </a:r>
          </a:p>
          <a:p>
            <a:pPr marL="853440" lvl="1" indent="-5334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list -  </a:t>
            </a:r>
            <a:r>
              <a:rPr lang="zh-CN" altLang="en-US" sz="1600" dirty="0">
                <a:ea typeface="宋体" panose="02010600030101010101" pitchFamily="2" charset="-122"/>
              </a:rPr>
              <a:t>显示当前行前面的源程序。 </a:t>
            </a:r>
          </a:p>
          <a:p>
            <a:pPr marL="533400" indent="-533400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当程序停下来以后，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会报告程序停在了那个文件的第几行上。你可以用</a:t>
            </a:r>
            <a:r>
              <a:rPr lang="en-US" altLang="zh-CN" sz="1800" dirty="0">
                <a:ea typeface="宋体" panose="02010600030101010101" pitchFamily="2" charset="-122"/>
              </a:rPr>
              <a:t>list</a:t>
            </a:r>
            <a:r>
              <a:rPr lang="zh-CN" altLang="en-US" sz="1800" dirty="0">
                <a:ea typeface="宋体" panose="02010600030101010101" pitchFamily="2" charset="-122"/>
              </a:rPr>
              <a:t>命令来打印程序的源代码。可以缩写为</a:t>
            </a:r>
            <a:r>
              <a:rPr lang="en-US" altLang="zh-CN" sz="1800" dirty="0">
                <a:ea typeface="宋体" panose="02010600030101010101" pitchFamily="2" charset="-122"/>
              </a:rPr>
              <a:t>l</a:t>
            </a:r>
          </a:p>
          <a:p>
            <a:pPr marL="533400" indent="-533400">
              <a:lnSpc>
                <a:spcPct val="80000"/>
              </a:lnSpc>
            </a:pPr>
            <a:r>
              <a:rPr lang="zh-CN" altLang="en-US" sz="1800" dirty="0" smtClean="0">
                <a:ea typeface="宋体" panose="02010600030101010101" pitchFamily="2" charset="-122"/>
              </a:rPr>
              <a:t>一般</a:t>
            </a:r>
            <a:r>
              <a:rPr lang="zh-CN" altLang="en-US" sz="1800" dirty="0">
                <a:ea typeface="宋体" panose="02010600030101010101" pitchFamily="2" charset="-122"/>
              </a:rPr>
              <a:t>是打印当前行的上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ea typeface="宋体" panose="02010600030101010101" pitchFamily="2" charset="-122"/>
              </a:rPr>
              <a:t>行和下</a:t>
            </a:r>
            <a:r>
              <a:rPr lang="en-US" altLang="zh-CN" sz="1800" dirty="0"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ea typeface="宋体" panose="02010600030101010101" pitchFamily="2" charset="-122"/>
              </a:rPr>
              <a:t>行，如果显示函数是是上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ea typeface="宋体" panose="02010600030101010101" pitchFamily="2" charset="-122"/>
              </a:rPr>
              <a:t>行下</a:t>
            </a:r>
            <a:r>
              <a:rPr lang="en-US" altLang="zh-CN" sz="1800" dirty="0"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ea typeface="宋体" panose="02010600030101010101" pitchFamily="2" charset="-122"/>
              </a:rPr>
              <a:t>行，默认是</a:t>
            </a:r>
            <a:r>
              <a:rPr lang="en-US" altLang="zh-CN" sz="1800" dirty="0">
                <a:ea typeface="宋体" panose="02010600030101010101" pitchFamily="2" charset="-122"/>
              </a:rPr>
              <a:t>10</a:t>
            </a:r>
            <a:r>
              <a:rPr lang="zh-CN" altLang="en-US" sz="1800" dirty="0">
                <a:ea typeface="宋体" panose="02010600030101010101" pitchFamily="2" charset="-122"/>
              </a:rPr>
              <a:t>行，当然，你也可以定制显示的范围，使用下面命令可以设置一次显示源程序的行数。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set </a:t>
            </a:r>
            <a:r>
              <a:rPr lang="en-US" altLang="zh-CN" sz="1600" dirty="0" err="1">
                <a:ea typeface="宋体" panose="02010600030101010101" pitchFamily="2" charset="-122"/>
              </a:rPr>
              <a:t>listsize</a:t>
            </a:r>
            <a:r>
              <a:rPr lang="en-US" altLang="zh-CN" sz="1600" dirty="0">
                <a:ea typeface="宋体" panose="02010600030101010101" pitchFamily="2" charset="-122"/>
              </a:rPr>
              <a:t> &lt;count&gt;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设置一次显示源代码的行数。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set </a:t>
            </a:r>
            <a:r>
              <a:rPr lang="en-US" altLang="zh-CN" sz="1600" dirty="0" err="1">
                <a:ea typeface="宋体" panose="02010600030101010101" pitchFamily="2" charset="-122"/>
              </a:rPr>
              <a:t>listsize</a:t>
            </a:r>
            <a:r>
              <a:rPr lang="en-US" altLang="zh-CN" sz="1600" dirty="0">
                <a:ea typeface="宋体" panose="02010600030101010101" pitchFamily="2" charset="-122"/>
              </a:rPr>
              <a:t> 20 </a:t>
            </a:r>
            <a:r>
              <a:rPr lang="zh-CN" altLang="en-US" sz="1600" dirty="0">
                <a:ea typeface="宋体" panose="02010600030101010101" pitchFamily="2" charset="-122"/>
              </a:rPr>
              <a:t>设置显示一次</a:t>
            </a:r>
            <a:r>
              <a:rPr lang="en-US" altLang="zh-CN" sz="1600" dirty="0">
                <a:ea typeface="宋体" panose="02010600030101010101" pitchFamily="2" charset="-122"/>
              </a:rPr>
              <a:t>20</a:t>
            </a:r>
            <a:r>
              <a:rPr lang="zh-CN" altLang="en-US" sz="1600" dirty="0">
                <a:ea typeface="宋体" panose="02010600030101010101" pitchFamily="2" charset="-122"/>
              </a:rPr>
              <a:t>行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show </a:t>
            </a:r>
            <a:r>
              <a:rPr lang="en-US" altLang="zh-CN" sz="1600" dirty="0" err="1">
                <a:ea typeface="宋体" panose="02010600030101010101" pitchFamily="2" charset="-122"/>
              </a:rPr>
              <a:t>listsize</a:t>
            </a:r>
            <a:r>
              <a:rPr lang="en-US" altLang="zh-CN" sz="1600" dirty="0">
                <a:ea typeface="宋体" panose="02010600030101010101" pitchFamily="2" charset="-122"/>
              </a:rPr>
              <a:t/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查看当前</a:t>
            </a:r>
            <a:r>
              <a:rPr lang="en-US" altLang="zh-CN" sz="1600" dirty="0" err="1">
                <a:ea typeface="宋体" panose="02010600030101010101" pitchFamily="2" charset="-122"/>
              </a:rPr>
              <a:t>listsize</a:t>
            </a:r>
            <a:r>
              <a:rPr lang="zh-CN" altLang="en-US" sz="1600" dirty="0">
                <a:ea typeface="宋体" panose="02010600030101010101" pitchFamily="2" charset="-122"/>
              </a:rPr>
              <a:t>的设置。</a:t>
            </a:r>
            <a:br>
              <a:rPr lang="zh-CN" altLang="en-US" sz="1600" dirty="0">
                <a:ea typeface="宋体" panose="02010600030101010101" pitchFamily="2" charset="-122"/>
              </a:rPr>
            </a:br>
            <a:r>
              <a:rPr lang="zh-CN" altLang="en-US" sz="1600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6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查看源程序</a:t>
            </a:r>
            <a:r>
              <a:rPr lang="en-US" altLang="zh-CN" b="1" dirty="0" smtClean="0">
                <a:ea typeface="宋体" panose="02010600030101010101" pitchFamily="2" charset="-122"/>
              </a:rPr>
              <a:t>(Cont.)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73" y="1497873"/>
            <a:ext cx="10946675" cy="5225143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list</a:t>
            </a:r>
            <a:r>
              <a:rPr lang="zh-CN" altLang="en-US" sz="1600" dirty="0">
                <a:ea typeface="宋体" panose="02010600030101010101" pitchFamily="2" charset="-122"/>
              </a:rPr>
              <a:t>命令还有下面的用法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list &lt;first&gt;, &lt;last&gt; </a:t>
            </a:r>
            <a:r>
              <a:rPr lang="zh-CN" altLang="en-US" sz="1400" dirty="0">
                <a:ea typeface="宋体" panose="02010600030101010101" pitchFamily="2" charset="-122"/>
              </a:rPr>
              <a:t>显示从</a:t>
            </a:r>
            <a:r>
              <a:rPr lang="en-US" altLang="zh-CN" sz="1400" dirty="0">
                <a:ea typeface="宋体" panose="02010600030101010101" pitchFamily="2" charset="-122"/>
              </a:rPr>
              <a:t>first</a:t>
            </a:r>
            <a:r>
              <a:rPr lang="zh-CN" altLang="en-US" sz="1400" dirty="0">
                <a:ea typeface="宋体" panose="02010600030101010101" pitchFamily="2" charset="-122"/>
              </a:rPr>
              <a:t>行到</a:t>
            </a:r>
            <a:r>
              <a:rPr lang="en-US" altLang="zh-CN" sz="1400" dirty="0">
                <a:ea typeface="宋体" panose="02010600030101010101" pitchFamily="2" charset="-122"/>
              </a:rPr>
              <a:t>last</a:t>
            </a:r>
            <a:r>
              <a:rPr lang="zh-CN" altLang="en-US" sz="1400" dirty="0">
                <a:ea typeface="宋体" panose="02010600030101010101" pitchFamily="2" charset="-122"/>
              </a:rPr>
              <a:t>行之间的源代码。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list , &lt;last&gt; </a:t>
            </a:r>
            <a:r>
              <a:rPr lang="zh-CN" altLang="en-US" sz="1400" dirty="0">
                <a:ea typeface="宋体" panose="02010600030101010101" pitchFamily="2" charset="-122"/>
              </a:rPr>
              <a:t>显示从当前行到</a:t>
            </a:r>
            <a:r>
              <a:rPr lang="en-US" altLang="zh-CN" sz="1400" dirty="0">
                <a:ea typeface="宋体" panose="02010600030101010101" pitchFamily="2" charset="-122"/>
              </a:rPr>
              <a:t>last</a:t>
            </a:r>
            <a:r>
              <a:rPr lang="zh-CN" altLang="en-US" sz="1400" dirty="0">
                <a:ea typeface="宋体" panose="02010600030101010101" pitchFamily="2" charset="-122"/>
              </a:rPr>
              <a:t>行之间的源代码。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list + </a:t>
            </a:r>
            <a:r>
              <a:rPr lang="zh-CN" altLang="en-US" sz="1400" dirty="0">
                <a:ea typeface="宋体" panose="02010600030101010101" pitchFamily="2" charset="-122"/>
              </a:rPr>
              <a:t>往后显示源代码。 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一般来说在</a:t>
            </a:r>
            <a:r>
              <a:rPr lang="en-US" altLang="zh-CN" sz="1600" dirty="0">
                <a:ea typeface="宋体" panose="02010600030101010101" pitchFamily="2" charset="-122"/>
              </a:rPr>
              <a:t>list</a:t>
            </a:r>
            <a:r>
              <a:rPr lang="zh-CN" altLang="en-US" sz="1600" dirty="0">
                <a:ea typeface="宋体" panose="02010600030101010101" pitchFamily="2" charset="-122"/>
              </a:rPr>
              <a:t>后面可以跟以下这们的参数：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	&lt;</a:t>
            </a:r>
            <a:r>
              <a:rPr lang="en-US" altLang="zh-CN" sz="1600" dirty="0" err="1">
                <a:ea typeface="宋体" panose="02010600030101010101" pitchFamily="2" charset="-122"/>
              </a:rPr>
              <a:t>linenum</a:t>
            </a:r>
            <a:r>
              <a:rPr lang="en-US" altLang="zh-CN" sz="1600" dirty="0">
                <a:ea typeface="宋体" panose="02010600030101010101" pitchFamily="2" charset="-122"/>
              </a:rPr>
              <a:t>&gt;   </a:t>
            </a:r>
            <a:r>
              <a:rPr lang="zh-CN" altLang="en-US" sz="1600" dirty="0">
                <a:ea typeface="宋体" panose="02010600030101010101" pitchFamily="2" charset="-122"/>
              </a:rPr>
              <a:t>行号。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&lt;+offset&gt;   </a:t>
            </a:r>
            <a:r>
              <a:rPr lang="zh-CN" altLang="en-US" sz="1600" dirty="0">
                <a:ea typeface="宋体" panose="02010600030101010101" pitchFamily="2" charset="-122"/>
              </a:rPr>
              <a:t>当前行号的正偏移量。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&lt;-offset&gt;   </a:t>
            </a:r>
            <a:r>
              <a:rPr lang="zh-CN" altLang="en-US" sz="1600" dirty="0">
                <a:ea typeface="宋体" panose="02010600030101010101" pitchFamily="2" charset="-122"/>
              </a:rPr>
              <a:t>当前行号的负偏移量。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ea typeface="宋体" panose="02010600030101010101" pitchFamily="2" charset="-122"/>
              </a:rPr>
              <a:t>filename:linenum</a:t>
            </a:r>
            <a:r>
              <a:rPr lang="en-US" altLang="zh-CN" sz="1600" dirty="0">
                <a:ea typeface="宋体" panose="02010600030101010101" pitchFamily="2" charset="-122"/>
              </a:rPr>
              <a:t>&gt;  </a:t>
            </a:r>
            <a:r>
              <a:rPr lang="zh-CN" altLang="en-US" sz="1600" dirty="0">
                <a:ea typeface="宋体" panose="02010600030101010101" pitchFamily="2" charset="-122"/>
              </a:rPr>
              <a:t>哪个文件的哪一行。</a:t>
            </a:r>
          </a:p>
          <a:p>
            <a:pPr lvl="3">
              <a:lnSpc>
                <a:spcPct val="80000"/>
              </a:lnSpc>
              <a:buNone/>
            </a:pPr>
            <a:r>
              <a:rPr lang="en-US" altLang="zh-CN" sz="1200" dirty="0" smtClean="0">
                <a:ea typeface="宋体" panose="02010600030101010101" pitchFamily="2" charset="-122"/>
              </a:rPr>
              <a:t>gdb_tst.c:20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    &lt;function&gt;  </a:t>
            </a:r>
            <a:r>
              <a:rPr lang="zh-CN" altLang="en-US" sz="1600" dirty="0">
                <a:ea typeface="宋体" panose="02010600030101010101" pitchFamily="2" charset="-122"/>
              </a:rPr>
              <a:t>函数名。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ea typeface="宋体" panose="02010600030101010101" pitchFamily="2" charset="-122"/>
              </a:rPr>
              <a:t>filename:function</a:t>
            </a:r>
            <a:r>
              <a:rPr lang="en-US" altLang="zh-CN" sz="1600" dirty="0">
                <a:ea typeface="宋体" panose="02010600030101010101" pitchFamily="2" charset="-122"/>
              </a:rPr>
              <a:t>&gt; </a:t>
            </a:r>
            <a:r>
              <a:rPr lang="zh-CN" altLang="en-US" sz="1600" dirty="0">
                <a:ea typeface="宋体" panose="02010600030101010101" pitchFamily="2" charset="-122"/>
              </a:rPr>
              <a:t>哪个文件中的哪个函数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1400" dirty="0" smtClean="0">
                <a:ea typeface="宋体" panose="02010600030101010101" pitchFamily="2" charset="-122"/>
              </a:rPr>
              <a:t>	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gdb_tst.c:main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8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调试程序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611086"/>
            <a:ext cx="11373394" cy="524691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执行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gdb_tst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设置断点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通常至少要设一个断点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要不然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会直接运行到程序结束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 main</a:t>
            </a:r>
            <a:r>
              <a:rPr lang="en-US" altLang="zh-CN" dirty="0">
                <a:ea typeface="宋体" panose="02010600030101010101" pitchFamily="2" charset="-122"/>
              </a:rPr>
              <a:t> #</a:t>
            </a:r>
            <a:r>
              <a:rPr lang="zh-CN" altLang="en-US" dirty="0">
                <a:ea typeface="宋体" panose="02010600030101010101" pitchFamily="2" charset="-122"/>
              </a:rPr>
              <a:t>在主函数入口设断点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设置命令行参数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如果程序需要用到命令行参数，直接在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命令是无法输入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可指定运行时参数。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如：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en-US" altLang="zh-CN" sz="2000" dirty="0">
                <a:ea typeface="宋体" panose="02010600030101010101" pitchFamily="2" charset="-122"/>
              </a:rPr>
              <a:t>&gt;set </a:t>
            </a:r>
            <a:r>
              <a:rPr lang="en-US" altLang="zh-CN" sz="2000" dirty="0" err="1"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</a:rPr>
              <a:t> 10 20 30 40 50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开始调试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进入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提示符后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并没有进调试状态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需要用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即</a:t>
            </a:r>
            <a:r>
              <a:rPr lang="en-US" altLang="zh-CN" dirty="0">
                <a:ea typeface="宋体" panose="02010600030101010101" pitchFamily="2" charset="-122"/>
              </a:rPr>
              <a:t>run</a:t>
            </a:r>
            <a:r>
              <a:rPr lang="zh-CN" altLang="en-US" dirty="0">
                <a:ea typeface="宋体" panose="02010600030101010101" pitchFamily="2" charset="-122"/>
              </a:rPr>
              <a:t>进行调试</a:t>
            </a:r>
          </a:p>
        </p:txBody>
      </p:sp>
    </p:spTree>
    <p:extLst>
      <p:ext uri="{BB962C8B-B14F-4D97-AF65-F5344CB8AC3E}">
        <p14:creationId xmlns:p14="http://schemas.microsoft.com/office/powerpoint/2010/main" val="12017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Print </a:t>
            </a:r>
            <a:r>
              <a:rPr lang="zh-CN" altLang="en-US" dirty="0" smtClean="0">
                <a:ea typeface="宋体" panose="02010600030101010101" pitchFamily="2" charset="-122"/>
              </a:rPr>
              <a:t>变量或表达式的值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91" y="1583228"/>
            <a:ext cx="6383382" cy="42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在</a:t>
            </a:r>
            <a:r>
              <a:rPr lang="en-US" altLang="zh-CN" b="1">
                <a:ea typeface="宋体" panose="02010600030101010101" pitchFamily="2" charset="-122"/>
              </a:rPr>
              <a:t>GDB</a:t>
            </a:r>
            <a:r>
              <a:rPr lang="zh-CN" altLang="en-US" b="1">
                <a:ea typeface="宋体" panose="02010600030101010101" pitchFamily="2" charset="-122"/>
              </a:rPr>
              <a:t>中运行程序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371600"/>
            <a:ext cx="11608526" cy="52974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当以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en-US" altLang="zh-CN" sz="1800" dirty="0">
                <a:ea typeface="宋体" panose="02010600030101010101" pitchFamily="2" charset="-122"/>
              </a:rPr>
              <a:t> &lt;program&gt;</a:t>
            </a:r>
            <a:r>
              <a:rPr lang="zh-CN" altLang="en-US" sz="1800" dirty="0">
                <a:ea typeface="宋体" panose="02010600030101010101" pitchFamily="2" charset="-122"/>
              </a:rPr>
              <a:t>方式启动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后，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会在</a:t>
            </a:r>
            <a:r>
              <a:rPr lang="en-US" altLang="zh-CN" sz="1800" dirty="0">
                <a:ea typeface="宋体" panose="02010600030101010101" pitchFamily="2" charset="-122"/>
              </a:rPr>
              <a:t>PATH</a:t>
            </a:r>
            <a:r>
              <a:rPr lang="zh-CN" altLang="en-US" sz="1800" dirty="0">
                <a:ea typeface="宋体" panose="02010600030101010101" pitchFamily="2" charset="-122"/>
              </a:rPr>
              <a:t>路径和当前目录中搜索</a:t>
            </a:r>
            <a:r>
              <a:rPr lang="en-US" altLang="zh-CN" sz="1800" dirty="0">
                <a:ea typeface="宋体" panose="02010600030101010101" pitchFamily="2" charset="-122"/>
              </a:rPr>
              <a:t>&lt;program&gt;</a:t>
            </a:r>
            <a:r>
              <a:rPr lang="zh-CN" altLang="en-US" sz="1800" dirty="0">
                <a:ea typeface="宋体" panose="02010600030101010101" pitchFamily="2" charset="-122"/>
              </a:rPr>
              <a:t>的源文件。如要确认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是否读到源文件，可使用</a:t>
            </a:r>
            <a:r>
              <a:rPr lang="en-US" altLang="zh-CN" sz="1800" dirty="0">
                <a:ea typeface="宋体" panose="02010600030101010101" pitchFamily="2" charset="-122"/>
              </a:rPr>
              <a:t>l</a:t>
            </a:r>
            <a:r>
              <a:rPr lang="zh-CN" altLang="en-US" sz="1800" dirty="0"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a typeface="宋体" panose="02010600030101010101" pitchFamily="2" charset="-122"/>
              </a:rPr>
              <a:t>list</a:t>
            </a:r>
            <a:r>
              <a:rPr lang="zh-CN" altLang="en-US" sz="1800" dirty="0">
                <a:ea typeface="宋体" panose="02010600030101010101" pitchFamily="2" charset="-122"/>
              </a:rPr>
              <a:t>命令，看看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是否能列出源代码。 </a:t>
            </a: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中，运行程序使用</a:t>
            </a:r>
            <a:r>
              <a:rPr lang="en-US" altLang="zh-CN" sz="1800" dirty="0">
                <a:ea typeface="宋体" panose="02010600030101010101" pitchFamily="2" charset="-122"/>
              </a:rPr>
              <a:t>r</a:t>
            </a:r>
            <a:r>
              <a:rPr lang="zh-CN" altLang="en-US" sz="1800" dirty="0">
                <a:ea typeface="宋体" panose="02010600030101010101" pitchFamily="2" charset="-122"/>
              </a:rPr>
              <a:t>或是</a:t>
            </a:r>
            <a:r>
              <a:rPr lang="en-US" altLang="zh-CN" sz="1800" dirty="0">
                <a:ea typeface="宋体" panose="02010600030101010101" pitchFamily="2" charset="-122"/>
              </a:rPr>
              <a:t>run</a:t>
            </a:r>
            <a:r>
              <a:rPr lang="zh-CN" altLang="en-US" sz="1800" dirty="0">
                <a:ea typeface="宋体" panose="02010600030101010101" pitchFamily="2" charset="-122"/>
              </a:rPr>
              <a:t>命令。程序的运行，你有可能需要设置下面四方面的事。 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程序运行参数。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set </a:t>
            </a:r>
            <a:r>
              <a:rPr lang="en-US" altLang="zh-CN" sz="1600" dirty="0" err="1">
                <a:ea typeface="宋体" panose="02010600030101010101" pitchFamily="2" charset="-122"/>
              </a:rPr>
              <a:t>args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可指定运行时参数。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如：</a:t>
            </a:r>
            <a:r>
              <a:rPr lang="en-US" altLang="zh-CN" sz="1600" dirty="0">
                <a:ea typeface="宋体" panose="02010600030101010101" pitchFamily="2" charset="-122"/>
              </a:rPr>
              <a:t>set </a:t>
            </a:r>
            <a:r>
              <a:rPr lang="en-US" altLang="zh-CN" sz="1600" dirty="0" err="1">
                <a:ea typeface="宋体" panose="02010600030101010101" pitchFamily="2" charset="-122"/>
              </a:rPr>
              <a:t>args</a:t>
            </a:r>
            <a:r>
              <a:rPr lang="en-US" altLang="zh-CN" sz="1600" dirty="0">
                <a:ea typeface="宋体" panose="02010600030101010101" pitchFamily="2" charset="-122"/>
              </a:rPr>
              <a:t> 10 20 30 40 50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运行环境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path &lt;</a:t>
            </a:r>
            <a:r>
              <a:rPr lang="en-US" altLang="zh-CN" sz="1600" dirty="0" err="1">
                <a:ea typeface="宋体" panose="02010600030101010101" pitchFamily="2" charset="-122"/>
              </a:rPr>
              <a:t>dir</a:t>
            </a:r>
            <a:r>
              <a:rPr lang="en-US" altLang="zh-CN" sz="1600" dirty="0">
                <a:ea typeface="宋体" panose="02010600030101010101" pitchFamily="2" charset="-122"/>
              </a:rPr>
              <a:t>&gt; </a:t>
            </a:r>
            <a:r>
              <a:rPr lang="zh-CN" altLang="en-US" sz="1600" dirty="0">
                <a:ea typeface="宋体" panose="02010600030101010101" pitchFamily="2" charset="-122"/>
              </a:rPr>
              <a:t>可设定程序的运行路径。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show paths </a:t>
            </a:r>
            <a:r>
              <a:rPr lang="zh-CN" altLang="en-US" sz="1600" dirty="0">
                <a:ea typeface="宋体" panose="02010600030101010101" pitchFamily="2" charset="-122"/>
              </a:rPr>
              <a:t>查看程序的运行路径。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set environment </a:t>
            </a:r>
            <a:r>
              <a:rPr lang="en-US" altLang="zh-CN" sz="1600" dirty="0" err="1">
                <a:ea typeface="宋体" panose="02010600030101010101" pitchFamily="2" charset="-122"/>
              </a:rPr>
              <a:t>varname</a:t>
            </a:r>
            <a:r>
              <a:rPr lang="en-US" altLang="zh-CN" sz="1600" dirty="0">
                <a:ea typeface="宋体" panose="02010600030101010101" pitchFamily="2" charset="-122"/>
              </a:rPr>
              <a:t> [=value] </a:t>
            </a:r>
            <a:r>
              <a:rPr lang="zh-CN" altLang="en-US" sz="1600" dirty="0">
                <a:ea typeface="宋体" panose="02010600030101010101" pitchFamily="2" charset="-122"/>
              </a:rPr>
              <a:t>设置环境变量。如：</a:t>
            </a:r>
            <a:r>
              <a:rPr lang="en-US" altLang="zh-CN" sz="1600" dirty="0">
                <a:ea typeface="宋体" panose="02010600030101010101" pitchFamily="2" charset="-122"/>
              </a:rPr>
              <a:t>set </a:t>
            </a:r>
            <a:r>
              <a:rPr lang="en-US" altLang="zh-CN" sz="1600" dirty="0" err="1">
                <a:ea typeface="宋体" panose="02010600030101010101" pitchFamily="2" charset="-122"/>
              </a:rPr>
              <a:t>env</a:t>
            </a:r>
            <a:r>
              <a:rPr lang="en-US" altLang="zh-CN" sz="1600" dirty="0">
                <a:ea typeface="宋体" panose="02010600030101010101" pitchFamily="2" charset="-122"/>
              </a:rPr>
              <a:t> USER=</a:t>
            </a:r>
            <a:r>
              <a:rPr lang="en-US" altLang="zh-CN" sz="1600" dirty="0" err="1">
                <a:ea typeface="宋体" panose="02010600030101010101" pitchFamily="2" charset="-122"/>
              </a:rPr>
              <a:t>hchen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show environment [</a:t>
            </a:r>
            <a:r>
              <a:rPr lang="en-US" altLang="zh-CN" sz="1600" dirty="0" err="1">
                <a:ea typeface="宋体" panose="02010600030101010101" pitchFamily="2" charset="-122"/>
              </a:rPr>
              <a:t>varname</a:t>
            </a:r>
            <a:r>
              <a:rPr lang="en-US" altLang="zh-CN" sz="1600" dirty="0">
                <a:ea typeface="宋体" panose="02010600030101010101" pitchFamily="2" charset="-122"/>
              </a:rPr>
              <a:t>] </a:t>
            </a:r>
            <a:r>
              <a:rPr lang="zh-CN" altLang="en-US" sz="1600" dirty="0">
                <a:ea typeface="宋体" panose="02010600030101010101" pitchFamily="2" charset="-122"/>
              </a:rPr>
              <a:t>查看环境变量。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工作目录。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cd &lt;</a:t>
            </a:r>
            <a:r>
              <a:rPr lang="en-US" altLang="zh-CN" sz="1600" dirty="0" err="1">
                <a:solidFill>
                  <a:schemeClr val="accent2"/>
                </a:solidFill>
                <a:ea typeface="宋体" panose="02010600030101010101" pitchFamily="2" charset="-122"/>
              </a:rPr>
              <a:t>dir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相当于</a:t>
            </a:r>
            <a:r>
              <a:rPr lang="en-US" altLang="zh-CN" sz="1600" dirty="0">
                <a:ea typeface="宋体" panose="02010600030101010101" pitchFamily="2" charset="-122"/>
              </a:rPr>
              <a:t>shell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cd</a:t>
            </a:r>
            <a:r>
              <a:rPr lang="zh-CN" altLang="en-US" sz="1600" dirty="0">
                <a:ea typeface="宋体" panose="02010600030101010101" pitchFamily="2" charset="-122"/>
              </a:rPr>
              <a:t>命令。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  <a:ea typeface="宋体" panose="02010600030101010101" pitchFamily="2" charset="-122"/>
              </a:rPr>
              <a:t>pwd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显示当前的所在目录。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程序的输入输出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info terminal </a:t>
            </a:r>
            <a:r>
              <a:rPr lang="zh-CN" altLang="en-US" sz="1600" dirty="0">
                <a:ea typeface="宋体" panose="02010600030101010101" pitchFamily="2" charset="-122"/>
              </a:rPr>
              <a:t>显示你程序用到的终端的模式。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使用重定向控制程序输出。如：</a:t>
            </a:r>
            <a:r>
              <a:rPr lang="en-US" altLang="zh-CN" sz="1600" dirty="0">
                <a:ea typeface="宋体" panose="02010600030101010101" pitchFamily="2" charset="-122"/>
              </a:rPr>
              <a:t>run &gt; </a:t>
            </a:r>
            <a:r>
              <a:rPr lang="en-US" altLang="zh-CN" sz="1600" dirty="0" err="1">
                <a:ea typeface="宋体" panose="02010600030101010101" pitchFamily="2" charset="-122"/>
              </a:rPr>
              <a:t>outfile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en-US" altLang="zh-CN" sz="1600" dirty="0" err="1">
                <a:ea typeface="宋体" panose="02010600030101010101" pitchFamily="2" charset="-122"/>
              </a:rPr>
              <a:t>tty</a:t>
            </a:r>
            <a:r>
              <a:rPr lang="zh-CN" altLang="en-US" sz="1600" dirty="0">
                <a:ea typeface="宋体" panose="02010600030101010101" pitchFamily="2" charset="-122"/>
              </a:rPr>
              <a:t>命令可以指写输入输出的终端设备。如：</a:t>
            </a:r>
            <a:r>
              <a:rPr lang="en-US" altLang="zh-CN" sz="1600" dirty="0" err="1">
                <a:ea typeface="宋体" panose="02010600030101010101" pitchFamily="2" charset="-122"/>
              </a:rPr>
              <a:t>tty</a:t>
            </a:r>
            <a:r>
              <a:rPr lang="en-US" altLang="zh-CN" sz="1600" dirty="0">
                <a:ea typeface="宋体" panose="02010600030101010101" pitchFamily="2" charset="-122"/>
              </a:rPr>
              <a:t> /dev/</a:t>
            </a:r>
            <a:r>
              <a:rPr lang="en-US" altLang="zh-CN" sz="1600" dirty="0" err="1">
                <a:ea typeface="宋体" panose="02010600030101010101" pitchFamily="2" charset="-122"/>
              </a:rPr>
              <a:t>ttyb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常用调试命令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480" y="1714500"/>
            <a:ext cx="10332720" cy="48082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当程序被停住了，你可以用</a:t>
            </a:r>
            <a:r>
              <a:rPr lang="en-US" altLang="zh-CN" sz="1800" dirty="0">
                <a:ea typeface="宋体" panose="02010600030101010101" pitchFamily="2" charset="-122"/>
              </a:rPr>
              <a:t>continue</a:t>
            </a:r>
            <a:r>
              <a:rPr lang="zh-CN" altLang="en-US" sz="1800" dirty="0">
                <a:ea typeface="宋体" panose="02010600030101010101" pitchFamily="2" charset="-122"/>
              </a:rPr>
              <a:t>命令恢复程序的运行直到程序结束，或下一个断点到来。也可以使用</a:t>
            </a:r>
            <a:r>
              <a:rPr lang="en-US" altLang="zh-CN" sz="1800" dirty="0">
                <a:ea typeface="宋体" panose="02010600030101010101" pitchFamily="2" charset="-122"/>
              </a:rPr>
              <a:t>step</a:t>
            </a:r>
            <a:r>
              <a:rPr lang="zh-CN" altLang="en-US" sz="1800" dirty="0"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a typeface="宋体" panose="02010600030101010101" pitchFamily="2" charset="-122"/>
              </a:rPr>
              <a:t>next</a:t>
            </a:r>
            <a:r>
              <a:rPr lang="zh-CN" altLang="en-US" sz="1800" dirty="0">
                <a:ea typeface="宋体" panose="02010600030101010101" pitchFamily="2" charset="-122"/>
              </a:rPr>
              <a:t>命令单步跟踪程序。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continue</a:t>
            </a:r>
            <a:r>
              <a:rPr lang="en-US" altLang="zh-CN" sz="1600" dirty="0">
                <a:ea typeface="宋体" panose="02010600030101010101" pitchFamily="2" charset="-122"/>
              </a:rPr>
              <a:t> [ignore-count</a:t>
            </a:r>
            <a:r>
              <a:rPr lang="en-US" altLang="zh-CN" sz="1600" dirty="0" smtClean="0">
                <a:ea typeface="宋体" panose="02010600030101010101" pitchFamily="2" charset="-122"/>
              </a:rPr>
              <a:t>]  </a:t>
            </a:r>
            <a:r>
              <a:rPr lang="zh-CN" altLang="en-US" sz="1600" dirty="0" smtClean="0">
                <a:ea typeface="宋体" panose="02010600030101010101" pitchFamily="2" charset="-122"/>
              </a:rPr>
              <a:t>或者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600" dirty="0">
                <a:ea typeface="宋体" panose="02010600030101010101" pitchFamily="2" charset="-122"/>
              </a:rPr>
              <a:t> c [ignore-count</a:t>
            </a:r>
            <a:r>
              <a:rPr lang="en-US" altLang="zh-CN" sz="1600" dirty="0" smtClean="0">
                <a:ea typeface="宋体" panose="02010600030101010101" pitchFamily="2" charset="-122"/>
              </a:rPr>
              <a:t>] </a:t>
            </a:r>
            <a:r>
              <a:rPr lang="zh-CN" altLang="en-US" sz="1600" dirty="0" smtClean="0">
                <a:ea typeface="宋体" panose="02010600030101010101" pitchFamily="2" charset="-122"/>
              </a:rPr>
              <a:t>或者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ea typeface="宋体" panose="02010600030101010101" pitchFamily="2" charset="-122"/>
              </a:rPr>
              <a:t>fg</a:t>
            </a:r>
            <a:r>
              <a:rPr lang="en-US" altLang="zh-CN" sz="1600" dirty="0">
                <a:ea typeface="宋体" panose="02010600030101010101" pitchFamily="2" charset="-122"/>
              </a:rPr>
              <a:t> [ignore-count]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恢复</a:t>
            </a:r>
            <a:r>
              <a:rPr lang="zh-CN" altLang="en-US" sz="1600" dirty="0">
                <a:ea typeface="宋体" panose="02010600030101010101" pitchFamily="2" charset="-122"/>
              </a:rPr>
              <a:t>程序运行，直到程序结束，或是下一个断点到来。</a:t>
            </a:r>
            <a:r>
              <a:rPr lang="en-US" altLang="zh-CN" sz="1600" dirty="0">
                <a:ea typeface="宋体" panose="02010600030101010101" pitchFamily="2" charset="-122"/>
              </a:rPr>
              <a:t>ignore-count</a:t>
            </a:r>
            <a:r>
              <a:rPr lang="zh-CN" altLang="en-US" sz="1600" dirty="0">
                <a:ea typeface="宋体" panose="02010600030101010101" pitchFamily="2" charset="-122"/>
              </a:rPr>
              <a:t>表示忽略其后的断点次数。</a:t>
            </a:r>
            <a:r>
              <a:rPr lang="en-US" altLang="zh-CN" sz="1600" dirty="0">
                <a:ea typeface="宋体" panose="02010600030101010101" pitchFamily="2" charset="-122"/>
              </a:rPr>
              <a:t>continue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ea typeface="宋体" panose="02010600030101010101" pitchFamily="2" charset="-122"/>
              </a:rPr>
              <a:t>，</a:t>
            </a:r>
            <a:r>
              <a:rPr lang="en-US" altLang="zh-CN" sz="1600" dirty="0" err="1">
                <a:ea typeface="宋体" panose="02010600030101010101" pitchFamily="2" charset="-122"/>
              </a:rPr>
              <a:t>fg</a:t>
            </a:r>
            <a:r>
              <a:rPr lang="zh-CN" altLang="en-US" sz="1600" dirty="0">
                <a:ea typeface="宋体" panose="02010600030101010101" pitchFamily="2" charset="-122"/>
              </a:rPr>
              <a:t>三个命令都是一样的意思。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step</a:t>
            </a:r>
            <a:r>
              <a:rPr lang="en-US" altLang="zh-CN" sz="1600" dirty="0">
                <a:ea typeface="宋体" panose="02010600030101010101" pitchFamily="2" charset="-122"/>
              </a:rPr>
              <a:t> &lt;count&gt;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单</a:t>
            </a:r>
            <a:r>
              <a:rPr lang="zh-CN" altLang="en-US" sz="1600" dirty="0">
                <a:ea typeface="宋体" panose="02010600030101010101" pitchFamily="2" charset="-122"/>
              </a:rPr>
              <a:t>步跟踪，如果有函数调用，他会进入该函数。进入函数的前提是，此函数被编译有</a:t>
            </a:r>
            <a:r>
              <a:rPr lang="en-US" altLang="zh-CN" sz="1600" dirty="0">
                <a:ea typeface="宋体" panose="02010600030101010101" pitchFamily="2" charset="-122"/>
              </a:rPr>
              <a:t>debug</a:t>
            </a:r>
            <a:r>
              <a:rPr lang="zh-CN" altLang="en-US" sz="1600" dirty="0">
                <a:ea typeface="宋体" panose="02010600030101010101" pitchFamily="2" charset="-122"/>
              </a:rPr>
              <a:t>信息。很像</a:t>
            </a:r>
            <a:r>
              <a:rPr lang="en-US" altLang="zh-CN" sz="1600" dirty="0">
                <a:ea typeface="宋体" panose="02010600030101010101" pitchFamily="2" charset="-122"/>
              </a:rPr>
              <a:t>VC</a:t>
            </a:r>
            <a:r>
              <a:rPr lang="zh-CN" altLang="en-US" sz="1600" dirty="0">
                <a:ea typeface="宋体" panose="02010600030101010101" pitchFamily="2" charset="-122"/>
              </a:rPr>
              <a:t>等工具中的</a:t>
            </a:r>
            <a:r>
              <a:rPr lang="en-US" altLang="zh-CN" sz="1600" dirty="0">
                <a:ea typeface="宋体" panose="02010600030101010101" pitchFamily="2" charset="-122"/>
              </a:rPr>
              <a:t>step in</a:t>
            </a:r>
            <a:r>
              <a:rPr lang="zh-CN" altLang="en-US" sz="1600" dirty="0">
                <a:ea typeface="宋体" panose="02010600030101010101" pitchFamily="2" charset="-122"/>
              </a:rPr>
              <a:t>。后面可以加</a:t>
            </a:r>
            <a:r>
              <a:rPr lang="en-US" altLang="zh-CN" sz="1600" dirty="0">
                <a:ea typeface="宋体" panose="02010600030101010101" pitchFamily="2" charset="-122"/>
              </a:rPr>
              <a:t>count</a:t>
            </a:r>
            <a:r>
              <a:rPr lang="zh-CN" altLang="en-US" sz="1600" dirty="0">
                <a:ea typeface="宋体" panose="02010600030101010101" pitchFamily="2" charset="-122"/>
              </a:rPr>
              <a:t>也可以不加，不加表示一条条地执行，加表示执行后面的</a:t>
            </a:r>
            <a:r>
              <a:rPr lang="en-US" altLang="zh-CN" sz="1600" dirty="0">
                <a:ea typeface="宋体" panose="02010600030101010101" pitchFamily="2" charset="-122"/>
              </a:rPr>
              <a:t>count</a:t>
            </a:r>
            <a:r>
              <a:rPr lang="zh-CN" altLang="en-US" sz="1600" dirty="0">
                <a:ea typeface="宋体" panose="02010600030101010101" pitchFamily="2" charset="-122"/>
              </a:rPr>
              <a:t>条指令，然后再停住。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next</a:t>
            </a:r>
            <a:r>
              <a:rPr lang="en-US" altLang="zh-CN" sz="1600" dirty="0">
                <a:ea typeface="宋体" panose="02010600030101010101" pitchFamily="2" charset="-122"/>
              </a:rPr>
              <a:t> &lt;count&gt;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同样</a:t>
            </a:r>
            <a:r>
              <a:rPr lang="zh-CN" altLang="en-US" sz="1600" dirty="0">
                <a:ea typeface="宋体" panose="02010600030101010101" pitchFamily="2" charset="-122"/>
              </a:rPr>
              <a:t>单步跟踪，如果有函数调用，他不会进入该函数。很像</a:t>
            </a:r>
            <a:r>
              <a:rPr lang="en-US" altLang="zh-CN" sz="1600" dirty="0">
                <a:ea typeface="宋体" panose="02010600030101010101" pitchFamily="2" charset="-122"/>
              </a:rPr>
              <a:t>VC</a:t>
            </a:r>
            <a:r>
              <a:rPr lang="zh-CN" altLang="en-US" sz="1600" dirty="0">
                <a:ea typeface="宋体" panose="02010600030101010101" pitchFamily="2" charset="-122"/>
              </a:rPr>
              <a:t>等工具中的</a:t>
            </a:r>
            <a:r>
              <a:rPr lang="en-US" altLang="zh-CN" sz="1600" dirty="0">
                <a:ea typeface="宋体" panose="02010600030101010101" pitchFamily="2" charset="-122"/>
              </a:rPr>
              <a:t>step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set step-mode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600" dirty="0">
                <a:ea typeface="宋体" panose="02010600030101010101" pitchFamily="2" charset="-122"/>
              </a:rPr>
              <a:t> set step-mode </a:t>
            </a:r>
            <a:r>
              <a:rPr lang="en-US" altLang="zh-CN" sz="1600" dirty="0" smtClean="0">
                <a:ea typeface="宋体" panose="02010600030101010101" pitchFamily="2" charset="-122"/>
              </a:rPr>
              <a:t>on </a:t>
            </a:r>
            <a:r>
              <a:rPr lang="zh-CN" altLang="en-US" sz="1600" dirty="0" smtClean="0">
                <a:ea typeface="宋体" panose="02010600030101010101" pitchFamily="2" charset="-122"/>
              </a:rPr>
              <a:t>：打开</a:t>
            </a:r>
            <a:r>
              <a:rPr lang="en-US" altLang="zh-CN" sz="1600" dirty="0">
                <a:ea typeface="宋体" panose="02010600030101010101" pitchFamily="2" charset="-122"/>
              </a:rPr>
              <a:t>step-mode</a:t>
            </a:r>
            <a:r>
              <a:rPr lang="zh-CN" altLang="en-US" sz="1600" dirty="0">
                <a:ea typeface="宋体" panose="02010600030101010101" pitchFamily="2" charset="-122"/>
              </a:rPr>
              <a:t>模式，于是，在进行单步跟踪时，程序不会因为没有</a:t>
            </a:r>
            <a:r>
              <a:rPr lang="en-US" altLang="zh-CN" sz="1600" dirty="0">
                <a:ea typeface="宋体" panose="02010600030101010101" pitchFamily="2" charset="-122"/>
              </a:rPr>
              <a:t>debug</a:t>
            </a:r>
            <a:r>
              <a:rPr lang="zh-CN" altLang="en-US" sz="1600" dirty="0">
                <a:ea typeface="宋体" panose="02010600030101010101" pitchFamily="2" charset="-122"/>
              </a:rPr>
              <a:t>信息而不停住。这个参数有很利于查看机器码。 </a:t>
            </a:r>
          </a:p>
        </p:txBody>
      </p:sp>
    </p:spTree>
    <p:extLst>
      <p:ext uri="{BB962C8B-B14F-4D97-AF65-F5344CB8AC3E}">
        <p14:creationId xmlns:p14="http://schemas.microsoft.com/office/powerpoint/2010/main" val="12986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常用调试命令</a:t>
            </a:r>
            <a:r>
              <a:rPr lang="en-US" altLang="zh-CN" b="1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step-mod off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关闭</a:t>
            </a:r>
            <a:r>
              <a:rPr lang="en-US" altLang="zh-CN" sz="2000" dirty="0">
                <a:ea typeface="宋体" panose="02010600030101010101" pitchFamily="2" charset="-122"/>
              </a:rPr>
              <a:t>step-mode</a:t>
            </a:r>
            <a:r>
              <a:rPr lang="zh-CN" altLang="en-US" sz="2000" dirty="0">
                <a:ea typeface="宋体" panose="02010600030101010101" pitchFamily="2" charset="-122"/>
              </a:rPr>
              <a:t>模式。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finish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运行</a:t>
            </a:r>
            <a:r>
              <a:rPr lang="zh-CN" altLang="en-US" sz="2000" dirty="0">
                <a:ea typeface="宋体" panose="02010600030101010101" pitchFamily="2" charset="-122"/>
              </a:rPr>
              <a:t>程序，直到当前函数完成返回。并打印函数返回时的堆栈地址和返回值及参数值等信息。相当于</a:t>
            </a:r>
            <a:r>
              <a:rPr lang="en-US" altLang="zh-CN" sz="2000" dirty="0">
                <a:ea typeface="宋体" panose="02010600030101010101" pitchFamily="2" charset="-122"/>
              </a:rPr>
              <a:t>VC 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step out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until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>
                <a:ea typeface="宋体" panose="02010600030101010101" pitchFamily="2" charset="-122"/>
              </a:rPr>
              <a:t>u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当你厌倦了在一个循环体内单步跟踪时，这个命令可以运行程序直到退出循环体。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until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linenum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stepi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 err="1">
                <a:ea typeface="宋体" panose="02010600030101010101" pitchFamily="2" charset="-122"/>
              </a:rPr>
              <a:t>si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nexti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 err="1">
                <a:ea typeface="宋体" panose="02010600030101010101" pitchFamily="2" charset="-122"/>
              </a:rPr>
              <a:t>ni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单步跟踪一条机器指令！一条程序代码有可能由数条机器指令完成，</a:t>
            </a:r>
            <a:r>
              <a:rPr lang="en-US" altLang="zh-CN" dirty="0" err="1">
                <a:ea typeface="宋体" panose="02010600030101010101" pitchFamily="2" charset="-122"/>
              </a:rPr>
              <a:t>stepi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nexti</a:t>
            </a:r>
            <a:r>
              <a:rPr lang="zh-CN" altLang="en-US" dirty="0">
                <a:ea typeface="宋体" panose="02010600030101010101" pitchFamily="2" charset="-122"/>
              </a:rPr>
              <a:t>可以单步执行机器指令。与之一样有相同功能的命令是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display/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$pc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，当运行完这个命令后，单步跟踪会在打出程序代码的同时打出机器指令（也就是汇编代码）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59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查看运行数据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主要采用</a:t>
            </a:r>
            <a:r>
              <a:rPr lang="en-US" altLang="zh-CN" sz="2400">
                <a:ea typeface="宋体" panose="02010600030101010101" pitchFamily="2" charset="-122"/>
              </a:rPr>
              <a:t>print </a:t>
            </a:r>
            <a:r>
              <a:rPr lang="zh-CN" altLang="en-US" sz="2400">
                <a:ea typeface="宋体" panose="02010600030101010101" pitchFamily="2" charset="-122"/>
              </a:rPr>
              <a:t>来查看运行数据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print &lt;expr</a:t>
            </a:r>
            <a:r>
              <a:rPr lang="en-US" altLang="zh-CN">
                <a:ea typeface="宋体" panose="02010600030101010101" pitchFamily="2" charset="-122"/>
              </a:rPr>
              <a:t>&gt; #</a:t>
            </a:r>
            <a:r>
              <a:rPr lang="zh-CN" altLang="en-US">
                <a:ea typeface="宋体" panose="02010600030101010101" pitchFamily="2" charset="-122"/>
              </a:rPr>
              <a:t>显示表达式值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print /f #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表示格式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如 </a:t>
            </a:r>
            <a:r>
              <a:rPr lang="en-US" altLang="zh-CN">
                <a:ea typeface="宋体" panose="02010600030101010101" pitchFamily="2" charset="-122"/>
              </a:rPr>
              <a:t>print /x </a:t>
            </a:r>
            <a:r>
              <a:rPr lang="zh-CN" altLang="en-US">
                <a:ea typeface="宋体" panose="02010600030101010101" pitchFamily="2" charset="-122"/>
              </a:rPr>
              <a:t>按十六进制显示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printf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x is %d\n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,x  #</a:t>
            </a:r>
            <a:r>
              <a:rPr lang="zh-CN" altLang="en-US">
                <a:ea typeface="宋体" panose="02010600030101010101" pitchFamily="2" charset="-122"/>
              </a:rPr>
              <a:t>格式化输出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可以显示被调试程序的</a:t>
            </a:r>
            <a:r>
              <a:rPr lang="en-US" altLang="zh-CN" sz="2400">
                <a:ea typeface="宋体" panose="02010600030101010101" pitchFamily="2" charset="-122"/>
              </a:rPr>
              <a:t>const</a:t>
            </a:r>
            <a:r>
              <a:rPr lang="zh-CN" altLang="en-US" sz="2400">
                <a:ea typeface="宋体" panose="02010600030101010101" pitchFamily="2" charset="-122"/>
              </a:rPr>
              <a:t>常量、变量、函数 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但不能显示宏内容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可以查看三种变量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全局变量（所有文件可见的）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静态全局变量（当前文件可见的）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局部变量（当前</a:t>
            </a:r>
            <a:r>
              <a:rPr lang="en-US" altLang="zh-CN">
                <a:ea typeface="宋体" panose="02010600030101010101" pitchFamily="2" charset="-122"/>
              </a:rPr>
              <a:t>Scope</a:t>
            </a:r>
            <a:r>
              <a:rPr lang="zh-CN" altLang="en-US">
                <a:ea typeface="宋体" panose="02010600030101010101" pitchFamily="2" charset="-122"/>
              </a:rPr>
              <a:t>可见的）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如果你的局部变量和全局变量发生冲突（也就是重名），一般情况下是局部变量会隐藏全局变量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::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操作符 强制指定变量所在文件或函数</a:t>
            </a:r>
            <a:r>
              <a:rPr lang="en-US" altLang="zh-CN">
                <a:ea typeface="宋体" panose="02010600030101010101" pitchFamily="2" charset="-122"/>
              </a:rPr>
              <a:t>, file::variable , function::variable </a:t>
            </a:r>
          </a:p>
        </p:txBody>
      </p:sp>
    </p:spTree>
    <p:extLst>
      <p:ext uri="{BB962C8B-B14F-4D97-AF65-F5344CB8AC3E}">
        <p14:creationId xmlns:p14="http://schemas.microsoft.com/office/powerpoint/2010/main" val="3464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查看运行数据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14499"/>
            <a:ext cx="10058400" cy="50433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print </a:t>
            </a:r>
            <a:r>
              <a:rPr lang="zh-CN" altLang="en-US" sz="2400" dirty="0">
                <a:ea typeface="宋体" panose="02010600030101010101" pitchFamily="2" charset="-122"/>
              </a:rPr>
              <a:t>后接结构变量名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则可以把它所有成员打印出来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查看数组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p *</a:t>
            </a:r>
            <a:r>
              <a:rPr lang="en-US" altLang="en-US" b="1" dirty="0" err="1"/>
              <a:t>array@len</a:t>
            </a:r>
            <a:r>
              <a:rPr lang="en-US" altLang="en-US" dirty="0"/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# 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p</a:t>
            </a:r>
            <a:r>
              <a:rPr lang="zh-CN" altLang="en-US" dirty="0"/>
              <a:t>相当于</a:t>
            </a:r>
            <a:r>
              <a:rPr lang="en-US" altLang="zh-CN" dirty="0"/>
              <a:t>print</a:t>
            </a:r>
            <a:r>
              <a:rPr lang="zh-CN" altLang="en-US" dirty="0"/>
              <a:t>，</a:t>
            </a:r>
            <a:r>
              <a:rPr lang="en-US" altLang="zh-CN" dirty="0"/>
              <a:t>array</a:t>
            </a:r>
            <a:r>
              <a:rPr lang="zh-CN" altLang="en-US" dirty="0"/>
              <a:t>就是数组首地址，也可以是数组名，</a:t>
            </a:r>
            <a:r>
              <a:rPr lang="en-US" altLang="zh-CN" dirty="0" err="1"/>
              <a:t>len</a:t>
            </a:r>
            <a:r>
              <a:rPr lang="zh-CN" altLang="en-US" dirty="0"/>
              <a:t>是想要显示的数组的长度。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如果是静态数组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直接 </a:t>
            </a:r>
            <a:r>
              <a:rPr lang="en-US" altLang="zh-CN" dirty="0" smtClean="0">
                <a:ea typeface="宋体" panose="02010600030101010101" pitchFamily="2" charset="-122"/>
              </a:rPr>
              <a:t>p array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print </a:t>
            </a:r>
            <a:r>
              <a:rPr lang="zh-CN" altLang="en-US" sz="2400" dirty="0">
                <a:ea typeface="宋体" panose="02010600030101010101" pitchFamily="2" charset="-122"/>
              </a:rPr>
              <a:t>输出格式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x </a:t>
            </a:r>
            <a:r>
              <a:rPr lang="zh-CN" altLang="en-US" dirty="0">
                <a:ea typeface="宋体" panose="02010600030101010101" pitchFamily="2" charset="-122"/>
              </a:rPr>
              <a:t>按十六进制格式显示变量。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 </a:t>
            </a:r>
            <a:r>
              <a:rPr lang="zh-CN" altLang="en-US" dirty="0">
                <a:ea typeface="宋体" panose="02010600030101010101" pitchFamily="2" charset="-122"/>
              </a:rPr>
              <a:t>按十进制格式显示变量。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u </a:t>
            </a:r>
            <a:r>
              <a:rPr lang="zh-CN" altLang="en-US" dirty="0">
                <a:ea typeface="宋体" panose="02010600030101010101" pitchFamily="2" charset="-122"/>
              </a:rPr>
              <a:t>按十六进制格式显示无符号整型。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o </a:t>
            </a:r>
            <a:r>
              <a:rPr lang="zh-CN" altLang="en-US" dirty="0">
                <a:ea typeface="宋体" panose="02010600030101010101" pitchFamily="2" charset="-122"/>
              </a:rPr>
              <a:t>按八进制格式显示变量。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 </a:t>
            </a:r>
            <a:r>
              <a:rPr lang="zh-CN" altLang="en-US" dirty="0">
                <a:ea typeface="宋体" panose="02010600030101010101" pitchFamily="2" charset="-122"/>
              </a:rPr>
              <a:t>按二进制格式显示变量。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zh-CN" altLang="en-US" dirty="0">
                <a:ea typeface="宋体" panose="02010600030101010101" pitchFamily="2" charset="-122"/>
              </a:rPr>
              <a:t>按十六进制格式显示变量。</a:t>
            </a:r>
            <a:r>
              <a:rPr lang="en-US" altLang="zh-CN" b="1" dirty="0">
                <a:ea typeface="宋体" panose="02010600030101010101" pitchFamily="2" charset="-122"/>
              </a:rPr>
              <a:t>p/a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</a:t>
            </a:r>
            <a:r>
              <a:rPr lang="zh-CN" altLang="en-US" dirty="0">
                <a:ea typeface="宋体" panose="02010600030101010101" pitchFamily="2" charset="-122"/>
              </a:rPr>
              <a:t>按字符格式显示变量。</a:t>
            </a:r>
            <a:r>
              <a:rPr lang="en-US" altLang="zh-CN" b="1" dirty="0">
                <a:ea typeface="宋体" panose="02010600030101010101" pitchFamily="2" charset="-122"/>
              </a:rPr>
              <a:t>p/c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 </a:t>
            </a:r>
            <a:r>
              <a:rPr lang="zh-CN" altLang="en-US" dirty="0">
                <a:ea typeface="宋体" panose="02010600030101010101" pitchFamily="2" charset="-122"/>
              </a:rPr>
              <a:t>按浮点数格式显示变量。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课程内容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GDB</a:t>
            </a:r>
            <a:r>
              <a:rPr lang="zh-CN" altLang="en-US" dirty="0" smtClean="0"/>
              <a:t>调试</a:t>
            </a:r>
            <a:endParaRPr lang="zh-cn" dirty="0"/>
          </a:p>
          <a:p>
            <a:pPr rtl="0"/>
            <a:r>
              <a:rPr lang="zh-CN" altLang="en-US" dirty="0" smtClean="0"/>
              <a:t>课堂</a:t>
            </a:r>
            <a:r>
              <a:rPr lang="zh-CN" altLang="en-US" dirty="0" smtClean="0"/>
              <a:t>上机</a:t>
            </a:r>
            <a:r>
              <a:rPr lang="zh-CN" altLang="en-US" dirty="0" smtClean="0"/>
              <a:t>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6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28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60" y="1714500"/>
            <a:ext cx="765889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</a:t>
            </a:r>
            <a:r>
              <a:rPr lang="zh-CN" altLang="en-US">
                <a:ea typeface="宋体" panose="02010600030101010101" pitchFamily="2" charset="-122"/>
              </a:rPr>
              <a:t>显示实例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14500"/>
            <a:ext cx="10393680" cy="51435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ea typeface="宋体" panose="02010600030101010101" pitchFamily="2" charset="-122"/>
              </a:rPr>
              <a:t>p 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$21 = </a:t>
            </a:r>
            <a:r>
              <a:rPr lang="en-US" altLang="zh-CN" dirty="0" smtClean="0">
                <a:ea typeface="宋体" panose="02010600030101010101" pitchFamily="2" charset="-122"/>
              </a:rPr>
              <a:t>101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gdb</a:t>
            </a:r>
            <a:r>
              <a:rPr lang="en-US" altLang="zh-CN" sz="2400" dirty="0" smtClean="0">
                <a:ea typeface="宋体" panose="02010600030101010101" pitchFamily="2" charset="-122"/>
              </a:rPr>
              <a:t>)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p/a </a:t>
            </a:r>
            <a:r>
              <a:rPr lang="en-US" altLang="zh-CN" sz="2400" b="1" dirty="0" err="1" smtClean="0">
                <a:ea typeface="宋体" panose="02010600030101010101" pitchFamily="2" charset="-122"/>
              </a:rPr>
              <a:t>i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$</a:t>
            </a:r>
            <a:r>
              <a:rPr lang="en-US" altLang="zh-CN" dirty="0">
                <a:ea typeface="宋体" panose="02010600030101010101" pitchFamily="2" charset="-122"/>
              </a:rPr>
              <a:t>22 = 0x65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</a:rPr>
              <a:t> p/c 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$23 = 101 'e'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ea typeface="宋体" panose="02010600030101010101" pitchFamily="2" charset="-122"/>
              </a:rPr>
              <a:t>p/f 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$24 = 1.41531145e-43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</a:rPr>
              <a:t> p/x 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$25 = 0x65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ea typeface="宋体" panose="02010600030101010101" pitchFamily="2" charset="-122"/>
              </a:rPr>
              <a:t>p/t </a:t>
            </a:r>
            <a:r>
              <a:rPr lang="en-US" altLang="zh-CN" sz="2400" b="1" dirty="0" err="1">
                <a:ea typeface="宋体" panose="02010600030101010101" pitchFamily="2" charset="-122"/>
              </a:rPr>
              <a:t>i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$26 = 1100101</a:t>
            </a:r>
          </a:p>
        </p:txBody>
      </p:sp>
    </p:spTree>
    <p:extLst>
      <p:ext uri="{BB962C8B-B14F-4D97-AF65-F5344CB8AC3E}">
        <p14:creationId xmlns:p14="http://schemas.microsoft.com/office/powerpoint/2010/main" val="91896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查看内存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709" y="1453242"/>
            <a:ext cx="12200709" cy="49388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ea typeface="宋体" panose="02010600030101010101" pitchFamily="2" charset="-122"/>
              </a:rPr>
              <a:t>examine</a:t>
            </a:r>
            <a:r>
              <a:rPr lang="zh-CN" altLang="en-US" sz="2400" dirty="0">
                <a:ea typeface="宋体" panose="02010600030101010101" pitchFamily="2" charset="-122"/>
              </a:rPr>
              <a:t>命令（简写是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ea typeface="宋体" panose="02010600030101010101" pitchFamily="2" charset="-122"/>
              </a:rPr>
              <a:t>）来查看内存地址中的值。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ea typeface="宋体" panose="02010600030101010101" pitchFamily="2" charset="-122"/>
              </a:rPr>
              <a:t>命令的语法如下所示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x/n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u</a:t>
            </a:r>
            <a:r>
              <a:rPr lang="zh-CN" altLang="en-US" dirty="0">
                <a:ea typeface="宋体" panose="02010600030101010101" pitchFamily="2" charset="-122"/>
              </a:rPr>
              <a:t>是可选的参数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n </a:t>
            </a:r>
            <a:r>
              <a:rPr lang="zh-CN" altLang="en-US" dirty="0">
                <a:ea typeface="宋体" panose="02010600030101010101" pitchFamily="2" charset="-122"/>
              </a:rPr>
              <a:t>是一个正整数，表示显示内存的长度，也就是说从当前地址向后显示几个地址的内容。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 </a:t>
            </a:r>
            <a:r>
              <a:rPr lang="zh-CN" altLang="en-US" dirty="0">
                <a:ea typeface="宋体" panose="02010600030101010101" pitchFamily="2" charset="-122"/>
              </a:rPr>
              <a:t>表示显示的格式，跟</a:t>
            </a:r>
            <a:r>
              <a:rPr lang="en-US" altLang="zh-CN" dirty="0">
                <a:ea typeface="宋体" panose="02010600030101010101" pitchFamily="2" charset="-122"/>
              </a:rPr>
              <a:t>print </a:t>
            </a:r>
            <a:r>
              <a:rPr lang="zh-CN" altLang="en-US" dirty="0">
                <a:ea typeface="宋体" panose="02010600030101010101" pitchFamily="2" charset="-122"/>
              </a:rPr>
              <a:t>的格式参数相同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u </a:t>
            </a:r>
            <a:r>
              <a:rPr lang="zh-CN" altLang="en-US" dirty="0">
                <a:ea typeface="宋体" panose="02010600030101010101" pitchFamily="2" charset="-122"/>
              </a:rPr>
              <a:t>表示从当前地址往后请求的字节数，如果不指定的话，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默认是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bytes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r>
              <a:rPr lang="en-US" altLang="zh-CN" dirty="0">
                <a:ea typeface="宋体" panose="02010600030101010101" pitchFamily="2" charset="-122"/>
              </a:rPr>
              <a:t>u</a:t>
            </a:r>
            <a:r>
              <a:rPr lang="zh-CN" altLang="en-US" dirty="0">
                <a:ea typeface="宋体" panose="02010600030101010101" pitchFamily="2" charset="-122"/>
              </a:rPr>
              <a:t>参数可以用下面的字符来代替，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表示单字节，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表示双字节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表示四字节，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表示八字节。当我们指定了字节长度后，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会从指内存定的内存地址开始，读写指定字节，并把其当作一个值取出来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n/f/u</a:t>
            </a:r>
            <a:r>
              <a:rPr lang="zh-CN" altLang="en-US" dirty="0">
                <a:ea typeface="宋体" panose="02010600030101010101" pitchFamily="2" charset="-122"/>
              </a:rPr>
              <a:t>三个参数可以一起使用 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x/3uh 0x54320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表示，从内存地址</a:t>
            </a:r>
            <a:r>
              <a:rPr lang="en-US" altLang="zh-CN" sz="2000" dirty="0">
                <a:ea typeface="宋体" panose="02010600030101010101" pitchFamily="2" charset="-122"/>
              </a:rPr>
              <a:t>0x54320</a:t>
            </a:r>
            <a:r>
              <a:rPr lang="zh-CN" altLang="en-US" sz="2000" dirty="0">
                <a:ea typeface="宋体" panose="02010600030101010101" pitchFamily="2" charset="-122"/>
              </a:rPr>
              <a:t>读取内容，</a:t>
            </a:r>
            <a:r>
              <a:rPr lang="en-US" altLang="zh-CN" sz="2000" dirty="0">
                <a:ea typeface="宋体" panose="02010600030101010101" pitchFamily="2" charset="-122"/>
              </a:rPr>
              <a:t>h</a:t>
            </a:r>
            <a:r>
              <a:rPr lang="zh-CN" altLang="en-US" sz="2000" dirty="0">
                <a:ea typeface="宋体" panose="02010600030101010101" pitchFamily="2" charset="-122"/>
              </a:rPr>
              <a:t>表示以双字节为一个单位，</a:t>
            </a: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ea typeface="宋体" panose="02010600030101010101" pitchFamily="2" charset="-122"/>
              </a:rPr>
              <a:t>表示三个单位，</a:t>
            </a:r>
            <a:r>
              <a:rPr lang="en-US" altLang="zh-CN" sz="2000" dirty="0">
                <a:ea typeface="宋体" panose="02010600030101010101" pitchFamily="2" charset="-122"/>
              </a:rPr>
              <a:t>u</a:t>
            </a:r>
            <a:r>
              <a:rPr lang="zh-CN" altLang="en-US" sz="2000" dirty="0">
                <a:ea typeface="宋体" panose="02010600030101010101" pitchFamily="2" charset="-122"/>
              </a:rPr>
              <a:t>表示按十六进制显示。 </a:t>
            </a:r>
            <a:br>
              <a:rPr lang="zh-CN" altLang="en-US" sz="2000" dirty="0">
                <a:ea typeface="宋体" panose="02010600030101010101" pitchFamily="2" charset="-122"/>
              </a:rPr>
            </a:b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12" y="5704748"/>
            <a:ext cx="6408738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20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91" y="1819275"/>
            <a:ext cx="6719887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4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查看栈信息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72" y="1522912"/>
            <a:ext cx="10733314" cy="445770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当程序被停住了，你需要做的第一件事就是查看程序是在哪里停住的。当你的程序调用了一个函数，函数的地址，函数参数，函数内的局部变量都会被压入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ea typeface="宋体" panose="02010600030101010101" pitchFamily="2" charset="-122"/>
              </a:rPr>
              <a:t>栈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ea typeface="宋体" panose="02010600030101010101" pitchFamily="2" charset="-122"/>
              </a:rPr>
              <a:t>）中。你可以用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命令来查看当前的栈中的信息。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backtrace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bt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backtrace</a:t>
            </a:r>
            <a:r>
              <a:rPr lang="en-US" altLang="zh-CN" dirty="0">
                <a:ea typeface="宋体" panose="02010600030101010101" pitchFamily="2" charset="-122"/>
              </a:rPr>
              <a:t> &lt;n&gt;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bt</a:t>
            </a:r>
            <a:r>
              <a:rPr lang="en-US" altLang="zh-CN" dirty="0">
                <a:ea typeface="宋体" panose="02010600030101010101" pitchFamily="2" charset="-122"/>
              </a:rPr>
              <a:t> &lt;n&gt;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r>
              <a:rPr lang="en-US" altLang="zh-CN" dirty="0">
                <a:ea typeface="宋体" panose="02010600030101010101" pitchFamily="2" charset="-122"/>
              </a:rPr>
              <a:t> n</a:t>
            </a:r>
            <a:r>
              <a:rPr lang="zh-CN" altLang="en-US" dirty="0">
                <a:ea typeface="宋体" panose="02010600030101010101" pitchFamily="2" charset="-122"/>
              </a:rPr>
              <a:t>是一个正整数，表示只打印栈顶上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层的栈信息。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backtrace</a:t>
            </a:r>
            <a:r>
              <a:rPr lang="en-US" altLang="zh-CN" dirty="0">
                <a:ea typeface="宋体" panose="02010600030101010101" pitchFamily="2" charset="-122"/>
              </a:rPr>
              <a:t> &lt;-n&gt;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bt</a:t>
            </a:r>
            <a:r>
              <a:rPr lang="en-US" altLang="zh-CN" dirty="0">
                <a:ea typeface="宋体" panose="02010600030101010101" pitchFamily="2" charset="-122"/>
              </a:rPr>
              <a:t> &lt;-n&gt;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-n</a:t>
            </a:r>
            <a:r>
              <a:rPr lang="zh-CN" altLang="en-US" dirty="0">
                <a:ea typeface="宋体" panose="02010600030101010101" pitchFamily="2" charset="-122"/>
              </a:rPr>
              <a:t>表一个负整数，表示只打印栈底下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层的栈信息。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435" y="3227887"/>
            <a:ext cx="4000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查看栈信息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14" y="1541417"/>
            <a:ext cx="10907486" cy="46307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如果你要查看某一层的信息，你需要在切换当前的栈，一般来说，程序停止时，最顶层的栈就是当前栈，如果你要查看栈下面层的详细信息，首先要做的是切换当前栈。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frame</a:t>
            </a:r>
            <a:r>
              <a:rPr lang="en-US" altLang="zh-CN" sz="1600" dirty="0">
                <a:ea typeface="宋体" panose="02010600030101010101" pitchFamily="2" charset="-122"/>
              </a:rPr>
              <a:t> &lt;n&gt; </a:t>
            </a:r>
            <a:br>
              <a:rPr lang="en-US" altLang="zh-CN" sz="1600" dirty="0">
                <a:ea typeface="宋体" panose="02010600030101010101" pitchFamily="2" charset="-122"/>
              </a:rPr>
            </a:br>
            <a:r>
              <a:rPr lang="en-US" altLang="zh-CN" sz="1600" dirty="0">
                <a:ea typeface="宋体" panose="02010600030101010101" pitchFamily="2" charset="-122"/>
              </a:rPr>
              <a:t> f &lt;n&gt;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1600" dirty="0"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ea typeface="宋体" panose="02010600030101010101" pitchFamily="2" charset="-122"/>
              </a:rPr>
              <a:t>是一个从</a:t>
            </a:r>
            <a:r>
              <a:rPr lang="en-US" altLang="zh-CN" sz="1600" dirty="0"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ea typeface="宋体" panose="02010600030101010101" pitchFamily="2" charset="-122"/>
              </a:rPr>
              <a:t>开始的整数，是栈中的层编号。比如：</a:t>
            </a:r>
            <a:r>
              <a:rPr lang="en-US" altLang="zh-CN" sz="1600" dirty="0">
                <a:ea typeface="宋体" panose="02010600030101010101" pitchFamily="2" charset="-122"/>
              </a:rPr>
              <a:t>frame 0</a:t>
            </a:r>
            <a:r>
              <a:rPr lang="zh-CN" altLang="en-US" sz="1600" dirty="0">
                <a:ea typeface="宋体" panose="02010600030101010101" pitchFamily="2" charset="-122"/>
              </a:rPr>
              <a:t>，表示栈顶，</a:t>
            </a:r>
            <a:r>
              <a:rPr lang="en-US" altLang="zh-CN" sz="1600" dirty="0">
                <a:ea typeface="宋体" panose="02010600030101010101" pitchFamily="2" charset="-122"/>
              </a:rPr>
              <a:t>frame 1</a:t>
            </a:r>
            <a:r>
              <a:rPr lang="zh-CN" altLang="en-US" sz="1600" dirty="0">
                <a:ea typeface="宋体" panose="02010600030101010101" pitchFamily="2" charset="-122"/>
              </a:rPr>
              <a:t>，表示栈的第二层。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up &lt;n&gt;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表示向栈的上面移动</a:t>
            </a:r>
            <a:r>
              <a:rPr lang="en-US" altLang="zh-CN" sz="1600" dirty="0"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ea typeface="宋体" panose="02010600030101010101" pitchFamily="2" charset="-122"/>
              </a:rPr>
              <a:t>层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ea typeface="宋体" panose="02010600030101010101" pitchFamily="2" charset="-122"/>
              </a:rPr>
              <a:t>并打印栈详细信息</a:t>
            </a:r>
            <a:r>
              <a:rPr lang="en-US" altLang="zh-CN" sz="1600" dirty="0">
                <a:ea typeface="宋体" panose="02010600030101010101" pitchFamily="2" charset="-122"/>
              </a:rPr>
              <a:t>.</a:t>
            </a:r>
            <a:r>
              <a:rPr lang="zh-CN" altLang="en-US" sz="1600" dirty="0">
                <a:ea typeface="宋体" panose="02010600030101010101" pitchFamily="2" charset="-122"/>
              </a:rPr>
              <a:t>可以不打</a:t>
            </a:r>
            <a:r>
              <a:rPr lang="en-US" altLang="zh-CN" sz="1600" dirty="0">
                <a:ea typeface="宋体" panose="02010600030101010101" pitchFamily="2" charset="-122"/>
              </a:rPr>
              <a:t>n,</a:t>
            </a:r>
            <a:r>
              <a:rPr lang="zh-CN" altLang="en-US" sz="1600" dirty="0">
                <a:ea typeface="宋体" panose="02010600030101010101" pitchFamily="2" charset="-122"/>
              </a:rPr>
              <a:t>表示向上移动一层。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down &lt;n&gt;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表示向栈的下面移动</a:t>
            </a:r>
            <a:r>
              <a:rPr lang="en-US" altLang="zh-CN" sz="1600" dirty="0"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ea typeface="宋体" panose="02010600030101010101" pitchFamily="2" charset="-122"/>
              </a:rPr>
              <a:t>层，并打印栈详细信息</a:t>
            </a:r>
            <a:r>
              <a:rPr lang="en-US" altLang="zh-CN" sz="1600" dirty="0"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ea typeface="宋体" panose="02010600030101010101" pitchFamily="2" charset="-122"/>
              </a:rPr>
              <a:t>可以不打</a:t>
            </a:r>
            <a:r>
              <a:rPr lang="en-US" altLang="zh-CN" sz="1600" dirty="0"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ea typeface="宋体" panose="02010600030101010101" pitchFamily="2" charset="-122"/>
              </a:rPr>
              <a:t>，表示向下移动一层。</a:t>
            </a:r>
          </a:p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上面的命令，都会打印出移动到的栈层的信息。如果你不想让其打出信息。你可以使用这三个命令：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select-frame &lt;n&gt; </a:t>
            </a:r>
            <a:r>
              <a:rPr lang="zh-CN" altLang="en-US" sz="1600" dirty="0">
                <a:ea typeface="宋体" panose="02010600030101010101" pitchFamily="2" charset="-122"/>
              </a:rPr>
              <a:t>对应于 </a:t>
            </a:r>
            <a:r>
              <a:rPr lang="en-US" altLang="zh-CN" sz="1600" dirty="0">
                <a:ea typeface="宋体" panose="02010600030101010101" pitchFamily="2" charset="-122"/>
              </a:rPr>
              <a:t>frame </a:t>
            </a:r>
            <a:r>
              <a:rPr lang="zh-CN" altLang="en-US" sz="1600" dirty="0">
                <a:ea typeface="宋体" panose="02010600030101010101" pitchFamily="2" charset="-122"/>
              </a:rPr>
              <a:t>命令。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up-silently &lt;n&gt; </a:t>
            </a:r>
            <a:r>
              <a:rPr lang="zh-CN" altLang="en-US" sz="1600" dirty="0">
                <a:ea typeface="宋体" panose="02010600030101010101" pitchFamily="2" charset="-122"/>
              </a:rPr>
              <a:t>对应于 </a:t>
            </a:r>
            <a:r>
              <a:rPr lang="en-US" altLang="zh-CN" sz="1600" dirty="0">
                <a:ea typeface="宋体" panose="02010600030101010101" pitchFamily="2" charset="-122"/>
              </a:rPr>
              <a:t>up </a:t>
            </a:r>
            <a:r>
              <a:rPr lang="zh-CN" altLang="en-US" sz="1600" dirty="0">
                <a:ea typeface="宋体" panose="02010600030101010101" pitchFamily="2" charset="-122"/>
              </a:rPr>
              <a:t>命令。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down-silently &lt;n&gt; </a:t>
            </a:r>
            <a:r>
              <a:rPr lang="zh-CN" altLang="en-US" sz="1600" dirty="0">
                <a:ea typeface="宋体" panose="02010600030101010101" pitchFamily="2" charset="-122"/>
              </a:rPr>
              <a:t>对应于 </a:t>
            </a:r>
            <a:r>
              <a:rPr lang="en-US" altLang="zh-CN" sz="1600" dirty="0">
                <a:ea typeface="宋体" panose="02010600030101010101" pitchFamily="2" charset="-122"/>
              </a:rPr>
              <a:t>down </a:t>
            </a:r>
            <a:r>
              <a:rPr lang="zh-CN" altLang="en-US" sz="1600" dirty="0">
                <a:ea typeface="宋体" panose="02010600030101010101" pitchFamily="2" charset="-122"/>
              </a:rPr>
              <a:t>命令。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 </a:t>
            </a:r>
            <a:br>
              <a:rPr lang="zh-CN" altLang="en-US" sz="1600" dirty="0">
                <a:ea typeface="宋体" panose="02010600030101010101" pitchFamily="2" charset="-122"/>
              </a:rPr>
            </a:b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5516563"/>
            <a:ext cx="50196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2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查看栈信息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54" y="1714500"/>
            <a:ext cx="10968446" cy="445770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info frame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info f </a:t>
            </a:r>
          </a:p>
          <a:p>
            <a:pPr lvl="2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这个命令会打印出更为详细的当前栈层的信息，只不过，大多数都是运行时</a:t>
            </a:r>
            <a:r>
              <a:rPr lang="zh-CN" altLang="en-US" sz="2000" dirty="0" smtClean="0">
                <a:ea typeface="宋体" panose="02010600030101010101" pitchFamily="2" charset="-122"/>
              </a:rPr>
              <a:t>的</a:t>
            </a:r>
            <a:r>
              <a:rPr lang="zh-CN" altLang="en-US" sz="2000" dirty="0">
                <a:ea typeface="宋体" panose="02010600030101010101" pitchFamily="2" charset="-122"/>
              </a:rPr>
              <a:t>内存</a:t>
            </a:r>
            <a:r>
              <a:rPr lang="zh-CN" altLang="en-US" sz="2000" dirty="0" smtClean="0"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ea typeface="宋体" panose="02010600030101010101" pitchFamily="2" charset="-122"/>
              </a:rPr>
              <a:t>。比如：函数地址，调用函数的地址，被调用函数的地址，目前的函数是由什么样的程序语言写成的、函数参数地址及值、局部变量的地址等等。如：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            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info 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打印出当前函数的参数名及其值。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info locals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打印出当前函数中所有局部变量及其值。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    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    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info catch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打印出当前的函数中的异常处理信息 </a:t>
            </a:r>
          </a:p>
        </p:txBody>
      </p:sp>
    </p:spTree>
    <p:extLst>
      <p:ext uri="{BB962C8B-B14F-4D97-AF65-F5344CB8AC3E}">
        <p14:creationId xmlns:p14="http://schemas.microsoft.com/office/powerpoint/2010/main" val="24251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12875"/>
            <a:ext cx="8450263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查看堆栈的对比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4" y="1628776"/>
            <a:ext cx="9012237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查看本地变量对比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1404939"/>
            <a:ext cx="8723312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 </a:t>
            </a:r>
            <a:r>
              <a:rPr lang="zh-CN" altLang="en-US"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是一个强大的命令行调试工具。大家知道命令行的强大就是在于，其可以形成执行序列，形成脚本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UNIX</a:t>
            </a:r>
            <a:r>
              <a:rPr lang="zh-CN" altLang="en-US" dirty="0">
                <a:ea typeface="宋体" panose="02010600030101010101" pitchFamily="2" charset="-122"/>
              </a:rPr>
              <a:t>下的软件全是命令行的，这给程序开发</a:t>
            </a:r>
            <a:r>
              <a:rPr lang="zh-CN" altLang="en-US" dirty="0" smtClean="0">
                <a:ea typeface="宋体" panose="02010600030101010101" pitchFamily="2" charset="-122"/>
              </a:rPr>
              <a:t>提供便利</a:t>
            </a:r>
            <a:r>
              <a:rPr lang="zh-CN" altLang="en-US" dirty="0">
                <a:ea typeface="宋体" panose="02010600030101010101" pitchFamily="2" charset="-122"/>
              </a:rPr>
              <a:t>，命令行软件的优势在于，它们可以非常容易的集成在一起，使用几个简单的已有工具的命令，就可以做出一个非常强大的功能。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相对图形界面的</a:t>
            </a:r>
            <a:r>
              <a:rPr lang="en-US" altLang="zh-CN" dirty="0">
                <a:ea typeface="宋体" panose="02010600030101010101" pitchFamily="2" charset="-122"/>
              </a:rPr>
              <a:t>VC++</a:t>
            </a:r>
            <a:r>
              <a:rPr lang="zh-CN" altLang="en-US" dirty="0">
                <a:ea typeface="宋体" panose="02010600030101010101" pitchFamily="2" charset="-122"/>
              </a:rPr>
              <a:t>等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命令比较难记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这是命令行界面一大缺点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也有基于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图形界面的调试器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如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insight ,DDD.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3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命令示例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在进入函数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r>
              <a:rPr lang="zh-CN" altLang="en-US" dirty="0">
                <a:ea typeface="宋体" panose="02010600030101010101" pitchFamily="2" charset="-122"/>
              </a:rPr>
              <a:t>时，设置一个断点。可以敲入</a:t>
            </a:r>
            <a:r>
              <a:rPr lang="en-US" altLang="zh-CN" dirty="0">
                <a:ea typeface="宋体" panose="02010600030101010101" pitchFamily="2" charset="-122"/>
              </a:rPr>
              <a:t>break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r>
              <a:rPr lang="zh-CN" altLang="en-US" dirty="0">
                <a:ea typeface="宋体" panose="02010600030101010101" pitchFamily="2" charset="-122"/>
              </a:rPr>
              <a:t>，或是直接就是</a:t>
            </a: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dirty="0" err="1"/>
              <a:t>敲入b按两次TAB键，你会看到所有b打头的命令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- </a:t>
            </a:r>
            <a:r>
              <a:rPr lang="en-US" altLang="en-US" dirty="0"/>
              <a:t>b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只记得函数的前缀，可以输入前缀按</a:t>
            </a:r>
            <a:r>
              <a:rPr lang="en-US" altLang="zh-CN" dirty="0">
                <a:ea typeface="宋体" panose="02010600030101010101" pitchFamily="2" charset="-122"/>
              </a:rPr>
              <a:t>tab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 make_ &lt;</a:t>
            </a:r>
            <a:r>
              <a:rPr lang="zh-CN" altLang="en-US" dirty="0">
                <a:ea typeface="宋体" panose="02010600030101010101" pitchFamily="2" charset="-122"/>
              </a:rPr>
              <a:t>按</a:t>
            </a:r>
            <a:r>
              <a:rPr lang="en-US" altLang="zh-CN" dirty="0">
                <a:ea typeface="宋体" panose="02010600030101010101" pitchFamily="2" charset="-122"/>
              </a:rPr>
              <a:t>TAB</a:t>
            </a:r>
            <a:r>
              <a:rPr lang="zh-CN" altLang="en-US" dirty="0">
                <a:ea typeface="宋体" panose="02010600030101010101" pitchFamily="2" charset="-122"/>
              </a:rPr>
              <a:t>键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要</a:t>
            </a:r>
            <a:r>
              <a:rPr lang="zh-CN" altLang="en-US" dirty="0">
                <a:ea typeface="宋体" panose="02010600030101010101" pitchFamily="2" charset="-122"/>
              </a:rPr>
              <a:t>退出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时，只用发</a:t>
            </a:r>
            <a:r>
              <a:rPr lang="en-US" altLang="zh-CN" dirty="0">
                <a:ea typeface="宋体" panose="02010600030101010101" pitchFamily="2" charset="-122"/>
              </a:rPr>
              <a:t>quit</a:t>
            </a:r>
            <a:r>
              <a:rPr lang="zh-CN" altLang="en-US" dirty="0">
                <a:ea typeface="宋体" panose="02010600030101010101" pitchFamily="2" charset="-122"/>
              </a:rPr>
              <a:t>或命令简称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r>
              <a:rPr lang="zh-CN" altLang="en-US" dirty="0">
                <a:ea typeface="宋体" panose="02010600030101010101" pitchFamily="2" charset="-122"/>
              </a:rPr>
              <a:t>就行了</a:t>
            </a:r>
          </a:p>
        </p:txBody>
      </p:sp>
    </p:spTree>
    <p:extLst>
      <p:ext uri="{BB962C8B-B14F-4D97-AF65-F5344CB8AC3E}">
        <p14:creationId xmlns:p14="http://schemas.microsoft.com/office/powerpoint/2010/main" val="10122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GDB</a:t>
            </a:r>
            <a:r>
              <a:rPr lang="zh-CN" altLang="en-US" b="1">
                <a:ea typeface="宋体" panose="02010600030101010101" pitchFamily="2" charset="-122"/>
              </a:rPr>
              <a:t>中运行</a:t>
            </a:r>
            <a:r>
              <a:rPr lang="en-US" altLang="zh-CN" b="1">
                <a:ea typeface="宋体" panose="02010600030101010101" pitchFamily="2" charset="-122"/>
              </a:rPr>
              <a:t>shell</a:t>
            </a:r>
            <a:r>
              <a:rPr lang="zh-CN" altLang="en-US" b="1"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14499"/>
            <a:ext cx="10977154" cy="49823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环境中，你可以</a:t>
            </a:r>
            <a:r>
              <a:rPr lang="zh-CN" altLang="en-US" sz="2400" b="1" dirty="0">
                <a:ea typeface="宋体" panose="02010600030101010101" pitchFamily="2" charset="-122"/>
              </a:rPr>
              <a:t>运行</a:t>
            </a:r>
            <a:r>
              <a:rPr lang="en-US" altLang="zh-CN" sz="2400" b="1" dirty="0">
                <a:ea typeface="宋体" panose="02010600030101010101" pitchFamily="2" charset="-122"/>
              </a:rPr>
              <a:t>shell</a:t>
            </a:r>
            <a:r>
              <a:rPr lang="zh-CN" altLang="en-US" sz="2400" b="1" dirty="0">
                <a:ea typeface="宋体" panose="02010600030101010101" pitchFamily="2" charset="-122"/>
              </a:rPr>
              <a:t>命令</a:t>
            </a:r>
            <a:r>
              <a:rPr lang="zh-CN" altLang="en-US" sz="2400" dirty="0">
                <a:ea typeface="宋体" panose="02010600030101010101" pitchFamily="2" charset="-122"/>
              </a:rPr>
              <a:t>，使用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命令来完成：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shell &lt;command string&gt;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调用</a:t>
            </a:r>
            <a:r>
              <a:rPr lang="en-US" altLang="zh-CN" sz="2400" dirty="0"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来执行</a:t>
            </a:r>
            <a:r>
              <a:rPr lang="en-US" altLang="zh-CN" sz="2400" dirty="0">
                <a:ea typeface="宋体" panose="02010600030101010101" pitchFamily="2" charset="-122"/>
              </a:rPr>
              <a:t>&lt;command string&gt;</a:t>
            </a:r>
            <a:r>
              <a:rPr lang="zh-CN" altLang="en-US" sz="2400" dirty="0">
                <a:ea typeface="宋体" panose="02010600030101010101" pitchFamily="2" charset="-122"/>
              </a:rPr>
              <a:t>，环境变量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中定义的</a:t>
            </a:r>
            <a:r>
              <a:rPr lang="en-US" altLang="zh-CN" sz="2400" dirty="0"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将会被用来执行</a:t>
            </a:r>
            <a:r>
              <a:rPr lang="en-US" altLang="zh-CN" sz="2400" dirty="0">
                <a:ea typeface="宋体" panose="02010600030101010101" pitchFamily="2" charset="-122"/>
              </a:rPr>
              <a:t>&lt;command string&gt;</a:t>
            </a:r>
            <a:r>
              <a:rPr lang="zh-CN" altLang="en-US" sz="2400" dirty="0">
                <a:ea typeface="宋体" panose="02010600030101010101" pitchFamily="2" charset="-122"/>
              </a:rPr>
              <a:t>，如果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没有定义，那就使用</a:t>
            </a:r>
            <a:r>
              <a:rPr lang="en-US" altLang="zh-CN" sz="2400" dirty="0">
                <a:ea typeface="宋体" panose="02010600030101010101" pitchFamily="2" charset="-122"/>
              </a:rPr>
              <a:t>Linux</a:t>
            </a:r>
            <a:r>
              <a:rPr lang="zh-CN" altLang="en-US" sz="2400" dirty="0">
                <a:ea typeface="宋体" panose="02010600030101010101" pitchFamily="2" charset="-122"/>
              </a:rPr>
              <a:t>的标准</a:t>
            </a:r>
            <a:r>
              <a:rPr lang="en-US" altLang="zh-CN" sz="2400" dirty="0"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</a:rPr>
              <a:t>/bin/</a:t>
            </a:r>
            <a:r>
              <a:rPr lang="en-US" altLang="zh-CN" sz="2400" dirty="0" err="1">
                <a:ea typeface="宋体" panose="02010600030101010101" pitchFamily="2" charset="-122"/>
              </a:rPr>
              <a:t>sh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make  </a:t>
            </a:r>
            <a:r>
              <a:rPr lang="zh-CN" altLang="en-US" sz="2400" dirty="0">
                <a:ea typeface="宋体" panose="02010600030101010101" pitchFamily="2" charset="-122"/>
              </a:rPr>
              <a:t>可直接在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执行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&lt;make-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&gt; 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可以在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中执行</a:t>
            </a:r>
            <a:r>
              <a:rPr lang="en-US" altLang="zh-CN" dirty="0">
                <a:ea typeface="宋体" panose="02010600030101010101" pitchFamily="2" charset="-122"/>
              </a:rPr>
              <a:t>make</a:t>
            </a:r>
            <a:r>
              <a:rPr lang="zh-CN" altLang="en-US" dirty="0">
                <a:ea typeface="宋体" panose="02010600030101010101" pitchFamily="2" charset="-122"/>
              </a:rPr>
              <a:t>命令来重新</a:t>
            </a:r>
            <a:r>
              <a:rPr lang="en-US" altLang="zh-CN" dirty="0">
                <a:ea typeface="宋体" panose="02010600030101010101" pitchFamily="2" charset="-122"/>
              </a:rPr>
              <a:t>build</a:t>
            </a:r>
            <a:r>
              <a:rPr lang="zh-CN" altLang="en-US" dirty="0">
                <a:ea typeface="宋体" panose="02010600030101010101" pitchFamily="2" charset="-122"/>
              </a:rPr>
              <a:t>自己的程序。这个命令等价于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shell make &lt;make-</a:t>
            </a:r>
            <a:r>
              <a:rPr lang="en-US" altLang="zh-CN" dirty="0" err="1">
                <a:ea typeface="宋体" panose="02010600030101010101" pitchFamily="2" charset="-122"/>
              </a:rPr>
              <a:t>args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。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Kill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不退出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杀死被调程序，更改程序后重新</a:t>
            </a:r>
            <a:r>
              <a:rPr lang="en-US" altLang="zh-CN" sz="2400" dirty="0"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ea typeface="宋体" panose="02010600030101010101" pitchFamily="2" charset="-122"/>
              </a:rPr>
              <a:t>保持原有断点信息</a:t>
            </a:r>
          </a:p>
        </p:txBody>
      </p:sp>
    </p:spTree>
    <p:extLst>
      <p:ext uri="{BB962C8B-B14F-4D97-AF65-F5344CB8AC3E}">
        <p14:creationId xmlns:p14="http://schemas.microsoft.com/office/powerpoint/2010/main" val="36393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的其他操作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暂停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恢复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程序运行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ea typeface="宋体" panose="02010600030101010101" pitchFamily="2" charset="-122"/>
              </a:rPr>
              <a:t>调试已运行的程序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0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暂停 </a:t>
            </a:r>
            <a:r>
              <a:rPr lang="en-US" altLang="zh-CN" b="1" dirty="0">
                <a:ea typeface="宋体" panose="02010600030101010101" pitchFamily="2" charset="-122"/>
              </a:rPr>
              <a:t>/ </a:t>
            </a:r>
            <a:r>
              <a:rPr lang="zh-CN" altLang="en-US" b="1" dirty="0">
                <a:ea typeface="宋体" panose="02010600030101010101" pitchFamily="2" charset="-122"/>
              </a:rPr>
              <a:t>恢复程序运行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调试程序中，暂停程序运行是必须的，</a:t>
            </a: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可以方便地暂停程序的运行。你可以设置程序的在哪行停住，在什么条件下停住，在收到什么信号时停往等等。以便于你查看运行时的变量，以及运行时的流程。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当进程被</a:t>
            </a: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停住时，你可以使用</a:t>
            </a:r>
            <a:r>
              <a:rPr lang="en-US" altLang="zh-CN" sz="2400">
                <a:ea typeface="宋体" panose="02010600030101010101" pitchFamily="2" charset="-122"/>
              </a:rPr>
              <a:t>info program </a:t>
            </a:r>
            <a:r>
              <a:rPr lang="zh-CN" altLang="en-US" sz="2400">
                <a:ea typeface="宋体" panose="02010600030101010101" pitchFamily="2" charset="-122"/>
              </a:rPr>
              <a:t>来查看程序的是否在运行，进程号，被暂停的原因。 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在</a:t>
            </a: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中，我们可以有以下几种暂停方式：断点（</a:t>
            </a:r>
            <a:r>
              <a:rPr lang="en-US" altLang="zh-CN" sz="2400">
                <a:ea typeface="宋体" panose="02010600030101010101" pitchFamily="2" charset="-122"/>
              </a:rPr>
              <a:t>BreakPoint</a:t>
            </a:r>
            <a:r>
              <a:rPr lang="zh-CN" altLang="en-US" sz="2400">
                <a:ea typeface="宋体" panose="02010600030101010101" pitchFamily="2" charset="-122"/>
              </a:rPr>
              <a:t>）、观察点（</a:t>
            </a:r>
            <a:r>
              <a:rPr lang="en-US" altLang="zh-CN" sz="2400">
                <a:ea typeface="宋体" panose="02010600030101010101" pitchFamily="2" charset="-122"/>
              </a:rPr>
              <a:t>WatchPoint</a:t>
            </a:r>
            <a:r>
              <a:rPr lang="zh-CN" altLang="en-US" sz="2400">
                <a:ea typeface="宋体" panose="02010600030101010101" pitchFamily="2" charset="-122"/>
              </a:rPr>
              <a:t>）、捕捉点（</a:t>
            </a:r>
            <a:r>
              <a:rPr lang="en-US" altLang="zh-CN" sz="2400">
                <a:ea typeface="宋体" panose="02010600030101010101" pitchFamily="2" charset="-122"/>
              </a:rPr>
              <a:t>CatchPoint</a:t>
            </a:r>
            <a:r>
              <a:rPr lang="zh-CN" altLang="en-US" sz="2400">
                <a:ea typeface="宋体" panose="02010600030101010101" pitchFamily="2" charset="-122"/>
              </a:rPr>
              <a:t>）、信号（</a:t>
            </a:r>
            <a:r>
              <a:rPr lang="en-US" altLang="zh-CN" sz="2400">
                <a:ea typeface="宋体" panose="02010600030101010101" pitchFamily="2" charset="-122"/>
              </a:rPr>
              <a:t>Signals</a:t>
            </a:r>
            <a:r>
              <a:rPr lang="zh-CN" altLang="en-US" sz="2400">
                <a:ea typeface="宋体" panose="02010600030101010101" pitchFamily="2" charset="-122"/>
              </a:rPr>
              <a:t>）、线程停止（</a:t>
            </a:r>
            <a:r>
              <a:rPr lang="en-US" altLang="zh-CN" sz="2400">
                <a:ea typeface="宋体" panose="02010600030101010101" pitchFamily="2" charset="-122"/>
              </a:rPr>
              <a:t>Thread Stops</a:t>
            </a:r>
            <a:r>
              <a:rPr lang="zh-CN" altLang="en-US" sz="2400">
                <a:ea typeface="宋体" panose="02010600030101010101" pitchFamily="2" charset="-122"/>
              </a:rPr>
              <a:t>）。如果要恢复程序运行，可以使用</a:t>
            </a:r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zh-CN" altLang="en-US" sz="2400">
                <a:ea typeface="宋体" panose="02010600030101010101" pitchFamily="2" charset="-122"/>
              </a:rPr>
              <a:t>或是</a:t>
            </a:r>
            <a:r>
              <a:rPr lang="en-US" altLang="zh-CN" sz="2400">
                <a:ea typeface="宋体" panose="02010600030101010101" pitchFamily="2" charset="-122"/>
              </a:rPr>
              <a:t>continue</a:t>
            </a:r>
            <a:r>
              <a:rPr lang="zh-CN" altLang="en-US" sz="2400">
                <a:ea typeface="宋体" panose="02010600030101010101" pitchFamily="2" charset="-122"/>
              </a:rPr>
              <a:t>命令。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VC++ </a:t>
            </a:r>
            <a:r>
              <a:rPr lang="zh-CN" altLang="en-US" sz="2400">
                <a:ea typeface="宋体" panose="02010600030101010101" pitchFamily="2" charset="-122"/>
              </a:rPr>
              <a:t>不支持</a:t>
            </a:r>
            <a:r>
              <a:rPr lang="en-US" altLang="zh-CN" sz="2400">
                <a:ea typeface="宋体" panose="02010600030101010101" pitchFamily="2" charset="-122"/>
              </a:rPr>
              <a:t>attach</a:t>
            </a:r>
            <a:r>
              <a:rPr lang="zh-CN" altLang="en-US" sz="2400">
                <a:ea typeface="宋体" panose="02010600030101010101" pitchFamily="2" charset="-122"/>
              </a:rPr>
              <a:t>调试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也不支持信号和线程停止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9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ea typeface="宋体" panose="02010600030101010101" pitchFamily="2" charset="-122"/>
              </a:rPr>
              <a:t>暂停方法</a:t>
            </a:r>
            <a:r>
              <a:rPr lang="en-US" altLang="zh-CN" sz="2800" b="1">
                <a:ea typeface="宋体" panose="02010600030101010101" pitchFamily="2" charset="-122"/>
              </a:rPr>
              <a:t>(2)</a:t>
            </a:r>
            <a:r>
              <a:rPr lang="zh-CN" altLang="en-US" sz="2800">
                <a:ea typeface="宋体" panose="02010600030101010101" pitchFamily="2" charset="-122"/>
              </a:rPr>
              <a:t>设置断点（</a:t>
            </a:r>
            <a:r>
              <a:rPr lang="en-US" altLang="zh-CN" sz="2800">
                <a:ea typeface="宋体" panose="02010600030101010101" pitchFamily="2" charset="-122"/>
              </a:rPr>
              <a:t>BreakPoint</a:t>
            </a:r>
            <a:r>
              <a:rPr lang="zh-CN" altLang="en-US" sz="2800">
                <a:ea typeface="宋体" panose="02010600030101010101" pitchFamily="2" charset="-122"/>
              </a:rPr>
              <a:t>）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977" y="1463041"/>
            <a:ext cx="10694125" cy="53209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我们用</a:t>
            </a:r>
            <a:r>
              <a:rPr lang="en-US" altLang="zh-CN" sz="1800" dirty="0">
                <a:ea typeface="宋体" panose="02010600030101010101" pitchFamily="2" charset="-122"/>
              </a:rPr>
              <a:t>break</a:t>
            </a:r>
            <a:r>
              <a:rPr lang="zh-CN" altLang="en-US" sz="1800" dirty="0">
                <a:ea typeface="宋体" panose="02010600030101010101" pitchFamily="2" charset="-122"/>
              </a:rPr>
              <a:t>命令来设置断点。有如下设置断点的方法：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&lt;function&gt; </a:t>
            </a:r>
            <a:r>
              <a:rPr lang="en-US" altLang="zh-CN" sz="1600" dirty="0" smtClean="0">
                <a:ea typeface="宋体" panose="02010600030101010101" pitchFamily="2" charset="-122"/>
              </a:rPr>
              <a:t>:  </a:t>
            </a:r>
            <a:r>
              <a:rPr lang="zh-CN" altLang="en-US" sz="1600" dirty="0" smtClean="0">
                <a:ea typeface="宋体" panose="02010600030101010101" pitchFamily="2" charset="-122"/>
              </a:rPr>
              <a:t>在</a:t>
            </a:r>
            <a:r>
              <a:rPr lang="zh-CN" altLang="en-US" sz="1600" dirty="0">
                <a:ea typeface="宋体" panose="02010600030101010101" pitchFamily="2" charset="-122"/>
              </a:rPr>
              <a:t>进入指定函数时停住。</a:t>
            </a:r>
            <a:r>
              <a:rPr lang="en-US" altLang="zh-CN" sz="1600" dirty="0">
                <a:ea typeface="宋体" panose="02010600030101010101" pitchFamily="2" charset="-122"/>
              </a:rPr>
              <a:t>C++</a:t>
            </a:r>
            <a:r>
              <a:rPr lang="zh-CN" altLang="en-US" sz="1600" dirty="0">
                <a:ea typeface="宋体" panose="02010600030101010101" pitchFamily="2" charset="-122"/>
              </a:rPr>
              <a:t>中可以使用</a:t>
            </a:r>
            <a:r>
              <a:rPr lang="en-US" altLang="zh-CN" sz="1600" dirty="0">
                <a:ea typeface="宋体" panose="02010600030101010101" pitchFamily="2" charset="-122"/>
              </a:rPr>
              <a:t>class::function</a:t>
            </a:r>
            <a:r>
              <a:rPr lang="zh-CN" altLang="en-US" sz="1600" dirty="0">
                <a:ea typeface="宋体" panose="02010600030101010101" pitchFamily="2" charset="-122"/>
              </a:rPr>
              <a:t>或</a:t>
            </a:r>
            <a:r>
              <a:rPr lang="en-US" altLang="zh-CN" sz="1600" dirty="0">
                <a:ea typeface="宋体" panose="02010600030101010101" pitchFamily="2" charset="-122"/>
              </a:rPr>
              <a:t>function(</a:t>
            </a:r>
            <a:r>
              <a:rPr lang="en-US" altLang="zh-CN" sz="1600" dirty="0" err="1">
                <a:ea typeface="宋体" panose="02010600030101010101" pitchFamily="2" charset="-122"/>
              </a:rPr>
              <a:t>type,type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</a:rPr>
              <a:t>格式来指定函数名。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&lt;</a:t>
            </a:r>
            <a:r>
              <a:rPr lang="en-US" altLang="zh-CN" sz="1600" dirty="0" err="1">
                <a:ea typeface="宋体" panose="02010600030101010101" pitchFamily="2" charset="-122"/>
              </a:rPr>
              <a:t>linenum</a:t>
            </a:r>
            <a:r>
              <a:rPr lang="en-US" altLang="zh-CN" sz="1600" dirty="0" smtClean="0">
                <a:ea typeface="宋体" panose="02010600030101010101" pitchFamily="2" charset="-122"/>
              </a:rPr>
              <a:t>&gt;: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在指定行号停住。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+offset 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或者 </a:t>
            </a:r>
            <a:r>
              <a:rPr lang="en-US" altLang="zh-CN" sz="1600" dirty="0" smtClean="0">
                <a:ea typeface="宋体" panose="02010600030101010101" pitchFamily="2" charset="-122"/>
              </a:rPr>
              <a:t>break </a:t>
            </a:r>
            <a:r>
              <a:rPr lang="en-US" altLang="zh-CN" sz="1600" dirty="0">
                <a:ea typeface="宋体" panose="02010600030101010101" pitchFamily="2" charset="-122"/>
              </a:rPr>
              <a:t>-offset </a:t>
            </a:r>
            <a:r>
              <a:rPr lang="en-US" altLang="zh-CN" sz="1600" dirty="0" smtClean="0">
                <a:ea typeface="宋体" panose="02010600030101010101" pitchFamily="2" charset="-122"/>
              </a:rPr>
              <a:t> :   </a:t>
            </a:r>
            <a:r>
              <a:rPr lang="zh-CN" altLang="en-US" sz="1600" dirty="0">
                <a:ea typeface="宋体" panose="02010600030101010101" pitchFamily="2" charset="-122"/>
              </a:rPr>
              <a:t>在当前行号的前面或后面的</a:t>
            </a:r>
            <a:r>
              <a:rPr lang="en-US" altLang="zh-CN" sz="1600" dirty="0">
                <a:ea typeface="宋体" panose="02010600030101010101" pitchFamily="2" charset="-122"/>
              </a:rPr>
              <a:t>offset</a:t>
            </a:r>
            <a:r>
              <a:rPr lang="zh-CN" altLang="en-US" sz="1600" dirty="0">
                <a:ea typeface="宋体" panose="02010600030101010101" pitchFamily="2" charset="-122"/>
              </a:rPr>
              <a:t>行停住。</a:t>
            </a:r>
            <a:r>
              <a:rPr lang="en-US" altLang="zh-CN" sz="1600" dirty="0" err="1">
                <a:ea typeface="宋体" panose="02010600030101010101" pitchFamily="2" charset="-122"/>
              </a:rPr>
              <a:t>offiset</a:t>
            </a:r>
            <a:r>
              <a:rPr lang="zh-CN" altLang="en-US" sz="1600" dirty="0">
                <a:ea typeface="宋体" panose="02010600030101010101" pitchFamily="2" charset="-122"/>
              </a:rPr>
              <a:t>为自然数。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</a:t>
            </a:r>
            <a:r>
              <a:rPr lang="en-US" altLang="zh-CN" sz="1600" dirty="0" err="1">
                <a:ea typeface="宋体" panose="02010600030101010101" pitchFamily="2" charset="-122"/>
              </a:rPr>
              <a:t>filename:linenum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:   </a:t>
            </a:r>
            <a:r>
              <a:rPr lang="zh-CN" altLang="en-US" sz="1600" dirty="0" smtClean="0">
                <a:ea typeface="宋体" panose="02010600030101010101" pitchFamily="2" charset="-122"/>
              </a:rPr>
              <a:t>在</a:t>
            </a:r>
            <a:r>
              <a:rPr lang="zh-CN" altLang="en-US" sz="1600" dirty="0">
                <a:ea typeface="宋体" panose="02010600030101010101" pitchFamily="2" charset="-122"/>
              </a:rPr>
              <a:t>源文件</a:t>
            </a:r>
            <a:r>
              <a:rPr lang="en-US" altLang="zh-CN" sz="1600" dirty="0">
                <a:ea typeface="宋体" panose="02010600030101010101" pitchFamily="2" charset="-122"/>
              </a:rPr>
              <a:t>filename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 err="1">
                <a:ea typeface="宋体" panose="02010600030101010101" pitchFamily="2" charset="-122"/>
              </a:rPr>
              <a:t>linenum</a:t>
            </a:r>
            <a:r>
              <a:rPr lang="zh-CN" altLang="en-US" sz="1600" dirty="0">
                <a:ea typeface="宋体" panose="02010600030101010101" pitchFamily="2" charset="-122"/>
              </a:rPr>
              <a:t>行处停住。</a:t>
            </a:r>
          </a:p>
          <a:p>
            <a:pPr lvl="1"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ea typeface="宋体" panose="02010600030101010101" pitchFamily="2" charset="-122"/>
              </a:rPr>
              <a:t>break </a:t>
            </a:r>
            <a:r>
              <a:rPr lang="en-US" altLang="zh-CN" sz="1600" dirty="0" err="1">
                <a:ea typeface="宋体" panose="02010600030101010101" pitchFamily="2" charset="-122"/>
              </a:rPr>
              <a:t>filename:function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ea typeface="宋体" panose="02010600030101010101" pitchFamily="2" charset="-122"/>
              </a:rPr>
              <a:t>  :  </a:t>
            </a:r>
            <a:r>
              <a:rPr lang="zh-CN" altLang="en-US" sz="1600" dirty="0" smtClean="0">
                <a:ea typeface="宋体" panose="02010600030101010101" pitchFamily="2" charset="-122"/>
              </a:rPr>
              <a:t>在</a:t>
            </a:r>
            <a:r>
              <a:rPr lang="zh-CN" altLang="en-US" sz="1600" dirty="0">
                <a:ea typeface="宋体" panose="02010600030101010101" pitchFamily="2" charset="-122"/>
              </a:rPr>
              <a:t>源文件</a:t>
            </a:r>
            <a:r>
              <a:rPr lang="en-US" altLang="zh-CN" sz="1600" dirty="0">
                <a:ea typeface="宋体" panose="02010600030101010101" pitchFamily="2" charset="-122"/>
              </a:rPr>
              <a:t>filename</a:t>
            </a:r>
            <a:r>
              <a:rPr lang="zh-CN" altLang="en-US" sz="1600" dirty="0"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ea typeface="宋体" panose="02010600030101010101" pitchFamily="2" charset="-122"/>
              </a:rPr>
              <a:t>function</a:t>
            </a:r>
            <a:r>
              <a:rPr lang="zh-CN" altLang="en-US" sz="1600" dirty="0">
                <a:ea typeface="宋体" panose="02010600030101010101" pitchFamily="2" charset="-122"/>
              </a:rPr>
              <a:t>函数的入口处停住。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*</a:t>
            </a:r>
            <a:r>
              <a:rPr lang="en-US" altLang="zh-CN" sz="1600" dirty="0" smtClean="0">
                <a:ea typeface="宋体" panose="02010600030101010101" pitchFamily="2" charset="-122"/>
              </a:rPr>
              <a:t>address   :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ea typeface="宋体" panose="02010600030101010101" pitchFamily="2" charset="-122"/>
              </a:rPr>
              <a:t>在程序运行的内存地址处停住。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>
                <a:ea typeface="宋体" panose="02010600030101010101" pitchFamily="2" charset="-122"/>
              </a:rPr>
              <a:t>Break    : </a:t>
            </a:r>
            <a:r>
              <a:rPr lang="en-US" altLang="zh-CN" sz="1600" dirty="0">
                <a:ea typeface="宋体" panose="02010600030101010101" pitchFamily="2" charset="-122"/>
              </a:rPr>
              <a:t>break</a:t>
            </a:r>
            <a:r>
              <a:rPr lang="zh-CN" altLang="en-US" sz="1600" dirty="0">
                <a:ea typeface="宋体" panose="02010600030101010101" pitchFamily="2" charset="-122"/>
              </a:rPr>
              <a:t>命令没有参数时，表示在下一条指令处停住。  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break ... if &lt;condition&gt;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      </a:t>
            </a:r>
            <a:r>
              <a:rPr lang="zh-CN" altLang="en-US" sz="1600" dirty="0">
                <a:ea typeface="宋体" panose="02010600030101010101" pitchFamily="2" charset="-122"/>
              </a:rPr>
              <a:t>可以是上述的参数，</a:t>
            </a:r>
            <a:r>
              <a:rPr lang="en-US" altLang="zh-CN" sz="1600" dirty="0">
                <a:ea typeface="宋体" panose="02010600030101010101" pitchFamily="2" charset="-122"/>
              </a:rPr>
              <a:t>condition</a:t>
            </a:r>
            <a:r>
              <a:rPr lang="zh-CN" altLang="en-US" sz="1600" dirty="0">
                <a:ea typeface="宋体" panose="02010600030101010101" pitchFamily="2" charset="-122"/>
              </a:rPr>
              <a:t>表示条件，在条件成立时停住。比如在循环境体中，可以设置</a:t>
            </a:r>
            <a:r>
              <a:rPr lang="en-US" altLang="zh-CN" sz="1600" dirty="0">
                <a:ea typeface="宋体" panose="02010600030101010101" pitchFamily="2" charset="-122"/>
              </a:rPr>
              <a:t>break if </a:t>
            </a:r>
            <a:r>
              <a:rPr lang="en-US" altLang="zh-CN" sz="16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=100</a:t>
            </a:r>
            <a:r>
              <a:rPr lang="zh-CN" altLang="en-US" sz="1600" dirty="0">
                <a:ea typeface="宋体" panose="02010600030101010101" pitchFamily="2" charset="-122"/>
              </a:rPr>
              <a:t>，表示当</a:t>
            </a:r>
            <a:r>
              <a:rPr lang="en-US" altLang="zh-CN" sz="1600" dirty="0" err="1"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ea typeface="宋体" panose="02010600030101010101" pitchFamily="2" charset="-122"/>
              </a:rPr>
              <a:t>为</a:t>
            </a:r>
            <a:r>
              <a:rPr lang="en-US" altLang="zh-CN" sz="1600" dirty="0"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ea typeface="宋体" panose="02010600030101010101" pitchFamily="2" charset="-122"/>
              </a:rPr>
              <a:t>时停住程序。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09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ea typeface="宋体" panose="02010600030101010101" pitchFamily="2" charset="-122"/>
              </a:rPr>
              <a:t>暂停方法</a:t>
            </a: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>
                <a:ea typeface="宋体" panose="02010600030101010101" pitchFamily="2" charset="-122"/>
              </a:rPr>
              <a:t>设置观察点</a:t>
            </a:r>
            <a:r>
              <a:rPr lang="en-US" altLang="zh-CN" sz="2800">
                <a:ea typeface="宋体" panose="02010600030101010101" pitchFamily="2" charset="-122"/>
              </a:rPr>
              <a:t>WatchPoint</a:t>
            </a:r>
            <a:r>
              <a:rPr lang="zh-CN" altLang="en-US" sz="2800">
                <a:ea typeface="宋体" panose="02010600030101010101" pitchFamily="2" charset="-122"/>
              </a:rPr>
              <a:t>）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" y="1623060"/>
            <a:ext cx="1005840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观察点一般来观察某个表达式（变量也是一种表达式）的值是否有变化了，如果有变化，马上停住程序。我们有下面的几种方法来设置观察点：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watch &lt;expr&gt;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为表达式（变量）</a:t>
            </a:r>
            <a:r>
              <a:rPr lang="en-US" altLang="zh-CN" dirty="0">
                <a:ea typeface="宋体" panose="02010600030101010101" pitchFamily="2" charset="-122"/>
              </a:rPr>
              <a:t>expr</a:t>
            </a:r>
            <a:r>
              <a:rPr lang="zh-CN" altLang="en-US" dirty="0">
                <a:ea typeface="宋体" panose="02010600030101010101" pitchFamily="2" charset="-122"/>
              </a:rPr>
              <a:t>设置一个观察点。一量表达式值有变化时，马上停住程序 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rwatch</a:t>
            </a:r>
            <a:r>
              <a:rPr lang="en-US" altLang="zh-CN" dirty="0">
                <a:ea typeface="宋体" panose="02010600030101010101" pitchFamily="2" charset="-122"/>
              </a:rPr>
              <a:t> &lt;expr&gt;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当表达式（变量）</a:t>
            </a:r>
            <a:r>
              <a:rPr lang="en-US" altLang="zh-CN" dirty="0">
                <a:ea typeface="宋体" panose="02010600030101010101" pitchFamily="2" charset="-122"/>
              </a:rPr>
              <a:t>expr</a:t>
            </a:r>
            <a:r>
              <a:rPr lang="zh-CN" altLang="en-US" dirty="0">
                <a:ea typeface="宋体" panose="02010600030101010101" pitchFamily="2" charset="-122"/>
              </a:rPr>
              <a:t>被读时，停住程序。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awatch</a:t>
            </a:r>
            <a:r>
              <a:rPr lang="en-US" altLang="zh-CN" dirty="0">
                <a:ea typeface="宋体" panose="02010600030101010101" pitchFamily="2" charset="-122"/>
              </a:rPr>
              <a:t> &lt;expr&gt;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当表达式（变量）的值被读或被写时，停住程序。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/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45" y="3604260"/>
            <a:ext cx="47910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暂停方法</a:t>
            </a:r>
            <a:r>
              <a:rPr lang="en-US" altLang="zh-CN" sz="2800" b="1" dirty="0">
                <a:ea typeface="宋体" panose="02010600030101010101" pitchFamily="2" charset="-122"/>
              </a:rPr>
              <a:t>(4)</a:t>
            </a:r>
            <a:r>
              <a:rPr lang="zh-CN" altLang="en-US" sz="2800" dirty="0">
                <a:ea typeface="宋体" panose="02010600030101010101" pitchFamily="2" charset="-122"/>
              </a:rPr>
              <a:t>设置捕捉点（</a:t>
            </a:r>
            <a:r>
              <a:rPr lang="en-US" altLang="zh-CN" sz="2800" dirty="0" err="1">
                <a:ea typeface="宋体" panose="02010600030101010101" pitchFamily="2" charset="-122"/>
              </a:rPr>
              <a:t>CatchPoint</a:t>
            </a:r>
            <a:r>
              <a:rPr lang="zh-CN" altLang="en-US" sz="2800" dirty="0">
                <a:ea typeface="宋体" panose="02010600030101010101" pitchFamily="2" charset="-122"/>
              </a:rPr>
              <a:t>）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43" y="1575162"/>
            <a:ext cx="12104914" cy="5060769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你可设置捕捉点来补捉程序运行时的一些事件。如：载入共享库（动态链接库）或是</a:t>
            </a:r>
            <a:r>
              <a:rPr lang="en-US" altLang="zh-CN" sz="2000" dirty="0">
                <a:ea typeface="宋体" panose="02010600030101010101" pitchFamily="2" charset="-122"/>
              </a:rPr>
              <a:t>C++</a:t>
            </a:r>
            <a:r>
              <a:rPr lang="zh-CN" altLang="en-US" sz="2000" dirty="0">
                <a:ea typeface="宋体" panose="02010600030101010101" pitchFamily="2" charset="-122"/>
              </a:rPr>
              <a:t>的异常。设置捕捉点的格式为：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catch &lt;event&gt;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当</a:t>
            </a:r>
            <a:r>
              <a:rPr lang="en-US" altLang="zh-CN" sz="1800" dirty="0">
                <a:ea typeface="宋体" panose="02010600030101010101" pitchFamily="2" charset="-122"/>
              </a:rPr>
              <a:t>event</a:t>
            </a:r>
            <a:r>
              <a:rPr lang="zh-CN" altLang="en-US" sz="1800" dirty="0">
                <a:ea typeface="宋体" panose="02010600030101010101" pitchFamily="2" charset="-122"/>
              </a:rPr>
              <a:t>发生时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停住程序。</a:t>
            </a:r>
            <a:r>
              <a:rPr lang="en-US" altLang="zh-CN" sz="1800" dirty="0">
                <a:ea typeface="宋体" panose="02010600030101010101" pitchFamily="2" charset="-122"/>
              </a:rPr>
              <a:t>event</a:t>
            </a:r>
            <a:r>
              <a:rPr lang="zh-CN" altLang="en-US" sz="1800" dirty="0">
                <a:ea typeface="宋体" panose="02010600030101010101" pitchFamily="2" charset="-122"/>
              </a:rPr>
              <a:t>可以是下面的内容：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throw </a:t>
            </a: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en-US" altLang="zh-CN" dirty="0">
                <a:ea typeface="宋体" panose="02010600030101010101" pitchFamily="2" charset="-122"/>
              </a:rPr>
              <a:t>C++</a:t>
            </a:r>
            <a:r>
              <a:rPr lang="zh-CN" altLang="en-US" dirty="0">
                <a:ea typeface="宋体" panose="02010600030101010101" pitchFamily="2" charset="-122"/>
              </a:rPr>
              <a:t>抛出的异常。（</a:t>
            </a:r>
            <a:r>
              <a:rPr lang="en-US" altLang="zh-CN" dirty="0">
                <a:ea typeface="宋体" panose="02010600030101010101" pitchFamily="2" charset="-122"/>
              </a:rPr>
              <a:t>throw</a:t>
            </a:r>
            <a:r>
              <a:rPr lang="zh-CN" altLang="en-US" dirty="0">
                <a:ea typeface="宋体" panose="02010600030101010101" pitchFamily="2" charset="-122"/>
              </a:rPr>
              <a:t>为关键字）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catch </a:t>
            </a:r>
            <a:r>
              <a:rPr lang="zh-CN" altLang="en-US" dirty="0">
                <a:ea typeface="宋体" panose="02010600030101010101" pitchFamily="2" charset="-122"/>
              </a:rPr>
              <a:t>一个</a:t>
            </a:r>
            <a:r>
              <a:rPr lang="en-US" altLang="zh-CN" dirty="0">
                <a:ea typeface="宋体" panose="02010600030101010101" pitchFamily="2" charset="-122"/>
              </a:rPr>
              <a:t>C++</a:t>
            </a:r>
            <a:r>
              <a:rPr lang="zh-CN" altLang="en-US" dirty="0">
                <a:ea typeface="宋体" panose="02010600030101010101" pitchFamily="2" charset="-122"/>
              </a:rPr>
              <a:t>捕捉到的异常。（</a:t>
            </a:r>
            <a:r>
              <a:rPr lang="en-US" altLang="zh-CN" dirty="0">
                <a:ea typeface="宋体" panose="02010600030101010101" pitchFamily="2" charset="-122"/>
              </a:rPr>
              <a:t>catch</a:t>
            </a:r>
            <a:r>
              <a:rPr lang="zh-CN" altLang="en-US" dirty="0">
                <a:ea typeface="宋体" panose="02010600030101010101" pitchFamily="2" charset="-122"/>
              </a:rPr>
              <a:t>为关键字）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exec </a:t>
            </a:r>
            <a:r>
              <a:rPr lang="zh-CN" altLang="en-US" dirty="0">
                <a:ea typeface="宋体" panose="02010600030101010101" pitchFamily="2" charset="-122"/>
              </a:rPr>
              <a:t>调用系统调用</a:t>
            </a:r>
            <a:r>
              <a:rPr lang="en-US" altLang="zh-CN" dirty="0">
                <a:ea typeface="宋体" panose="02010600030101010101" pitchFamily="2" charset="-122"/>
              </a:rPr>
              <a:t>exec</a:t>
            </a:r>
            <a:r>
              <a:rPr lang="zh-CN" altLang="en-US" dirty="0">
                <a:ea typeface="宋体" panose="02010600030101010101" pitchFamily="2" charset="-122"/>
              </a:rPr>
              <a:t>时。（</a:t>
            </a:r>
            <a:r>
              <a:rPr lang="en-US" altLang="zh-CN" dirty="0">
                <a:ea typeface="宋体" panose="02010600030101010101" pitchFamily="2" charset="-122"/>
              </a:rPr>
              <a:t>exec</a:t>
            </a:r>
            <a:r>
              <a:rPr lang="zh-CN" altLang="en-US" dirty="0">
                <a:ea typeface="宋体" panose="02010600030101010101" pitchFamily="2" charset="-122"/>
              </a:rPr>
              <a:t>为关键字，目前此功能只在</a:t>
            </a:r>
            <a:r>
              <a:rPr lang="en-US" altLang="zh-CN" dirty="0">
                <a:ea typeface="宋体" panose="02010600030101010101" pitchFamily="2" charset="-122"/>
              </a:rPr>
              <a:t>HP-UX</a:t>
            </a:r>
            <a:r>
              <a:rPr lang="zh-CN" altLang="en-US" dirty="0">
                <a:ea typeface="宋体" panose="02010600030101010101" pitchFamily="2" charset="-122"/>
              </a:rPr>
              <a:t>下有用）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fork </a:t>
            </a:r>
            <a:r>
              <a:rPr lang="zh-CN" altLang="en-US" dirty="0">
                <a:ea typeface="宋体" panose="02010600030101010101" pitchFamily="2" charset="-122"/>
              </a:rPr>
              <a:t>调用系统调用</a:t>
            </a:r>
            <a:r>
              <a:rPr lang="en-US" altLang="zh-CN" dirty="0">
                <a:ea typeface="宋体" panose="02010600030101010101" pitchFamily="2" charset="-122"/>
              </a:rPr>
              <a:t>fork</a:t>
            </a:r>
            <a:r>
              <a:rPr lang="zh-CN" altLang="en-US" dirty="0">
                <a:ea typeface="宋体" panose="02010600030101010101" pitchFamily="2" charset="-122"/>
              </a:rPr>
              <a:t>时。（</a:t>
            </a:r>
            <a:r>
              <a:rPr lang="en-US" altLang="zh-CN" dirty="0">
                <a:ea typeface="宋体" panose="02010600030101010101" pitchFamily="2" charset="-122"/>
              </a:rPr>
              <a:t>fork</a:t>
            </a:r>
            <a:r>
              <a:rPr lang="zh-CN" altLang="en-US" dirty="0">
                <a:ea typeface="宋体" panose="02010600030101010101" pitchFamily="2" charset="-122"/>
              </a:rPr>
              <a:t>为关键字，目前此功能只在</a:t>
            </a:r>
            <a:r>
              <a:rPr lang="en-US" altLang="zh-CN" dirty="0">
                <a:ea typeface="宋体" panose="02010600030101010101" pitchFamily="2" charset="-122"/>
              </a:rPr>
              <a:t>HP-UX</a:t>
            </a:r>
            <a:r>
              <a:rPr lang="zh-CN" altLang="en-US" dirty="0">
                <a:ea typeface="宋体" panose="02010600030101010101" pitchFamily="2" charset="-122"/>
              </a:rPr>
              <a:t>下有用）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vfork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调用系统调用</a:t>
            </a:r>
            <a:r>
              <a:rPr lang="en-US" altLang="zh-CN" dirty="0" err="1">
                <a:ea typeface="宋体" panose="02010600030101010101" pitchFamily="2" charset="-122"/>
              </a:rPr>
              <a:t>vfork</a:t>
            </a:r>
            <a:r>
              <a:rPr lang="zh-CN" altLang="en-US" dirty="0">
                <a:ea typeface="宋体" panose="02010600030101010101" pitchFamily="2" charset="-122"/>
              </a:rPr>
              <a:t>时。（</a:t>
            </a:r>
            <a:r>
              <a:rPr lang="en-US" altLang="zh-CN" dirty="0" err="1">
                <a:ea typeface="宋体" panose="02010600030101010101" pitchFamily="2" charset="-122"/>
              </a:rPr>
              <a:t>vfork</a:t>
            </a:r>
            <a:r>
              <a:rPr lang="zh-CN" altLang="en-US" dirty="0">
                <a:ea typeface="宋体" panose="02010600030101010101" pitchFamily="2" charset="-122"/>
              </a:rPr>
              <a:t>为关键字，目前此功能只在</a:t>
            </a:r>
            <a:r>
              <a:rPr lang="en-US" altLang="zh-CN" dirty="0">
                <a:ea typeface="宋体" panose="02010600030101010101" pitchFamily="2" charset="-122"/>
              </a:rPr>
              <a:t>HP-UX</a:t>
            </a:r>
            <a:r>
              <a:rPr lang="zh-CN" altLang="en-US" dirty="0">
                <a:ea typeface="宋体" panose="02010600030101010101" pitchFamily="2" charset="-122"/>
              </a:rPr>
              <a:t>下有用）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load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>
                <a:ea typeface="宋体" panose="02010600030101010101" pitchFamily="2" charset="-122"/>
              </a:rPr>
              <a:t>load &lt;</a:t>
            </a:r>
            <a:r>
              <a:rPr lang="en-US" altLang="zh-CN" dirty="0" err="1">
                <a:ea typeface="宋体" panose="02010600030101010101" pitchFamily="2" charset="-122"/>
              </a:rPr>
              <a:t>libname</a:t>
            </a:r>
            <a:r>
              <a:rPr lang="en-US" altLang="zh-CN" dirty="0">
                <a:ea typeface="宋体" panose="02010600030101010101" pitchFamily="2" charset="-122"/>
              </a:rPr>
              <a:t>&gt; </a:t>
            </a:r>
            <a:r>
              <a:rPr lang="zh-CN" altLang="en-US" dirty="0">
                <a:ea typeface="宋体" panose="02010600030101010101" pitchFamily="2" charset="-122"/>
              </a:rPr>
              <a:t>载入共享库（动态链接库）时。（</a:t>
            </a:r>
            <a:r>
              <a:rPr lang="en-US" altLang="zh-CN" dirty="0">
                <a:ea typeface="宋体" panose="02010600030101010101" pitchFamily="2" charset="-122"/>
              </a:rPr>
              <a:t>load</a:t>
            </a:r>
            <a:r>
              <a:rPr lang="zh-CN" altLang="en-US" dirty="0">
                <a:ea typeface="宋体" panose="02010600030101010101" pitchFamily="2" charset="-122"/>
              </a:rPr>
              <a:t>为关键字，目前此功能只在</a:t>
            </a:r>
            <a:r>
              <a:rPr lang="en-US" altLang="zh-CN" dirty="0">
                <a:ea typeface="宋体" panose="02010600030101010101" pitchFamily="2" charset="-122"/>
              </a:rPr>
              <a:t>HP-UX</a:t>
            </a:r>
            <a:r>
              <a:rPr lang="zh-CN" altLang="en-US" dirty="0">
                <a:ea typeface="宋体" panose="02010600030101010101" pitchFamily="2" charset="-122"/>
              </a:rPr>
              <a:t>下有用）</a:t>
            </a:r>
          </a:p>
          <a:p>
            <a:pPr marL="1257300" lvl="2" indent="-3429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unload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>
                <a:ea typeface="宋体" panose="02010600030101010101" pitchFamily="2" charset="-122"/>
              </a:rPr>
              <a:t>unload &lt;</a:t>
            </a:r>
            <a:r>
              <a:rPr lang="en-US" altLang="zh-CN" dirty="0" err="1">
                <a:ea typeface="宋体" panose="02010600030101010101" pitchFamily="2" charset="-122"/>
              </a:rPr>
              <a:t>libname</a:t>
            </a:r>
            <a:r>
              <a:rPr lang="en-US" altLang="zh-CN" dirty="0">
                <a:ea typeface="宋体" panose="02010600030101010101" pitchFamily="2" charset="-122"/>
              </a:rPr>
              <a:t>&gt; </a:t>
            </a:r>
            <a:r>
              <a:rPr lang="zh-CN" altLang="en-US" dirty="0">
                <a:ea typeface="宋体" panose="02010600030101010101" pitchFamily="2" charset="-122"/>
              </a:rPr>
              <a:t>卸载共享库（动态链接库）时。（</a:t>
            </a:r>
            <a:r>
              <a:rPr lang="en-US" altLang="zh-CN" dirty="0">
                <a:ea typeface="宋体" panose="02010600030101010101" pitchFamily="2" charset="-122"/>
              </a:rPr>
              <a:t>unload</a:t>
            </a:r>
            <a:r>
              <a:rPr lang="zh-CN" altLang="en-US" dirty="0">
                <a:ea typeface="宋体" panose="02010600030101010101" pitchFamily="2" charset="-122"/>
              </a:rPr>
              <a:t>为关键字，目前此功能只在</a:t>
            </a:r>
            <a:r>
              <a:rPr lang="en-US" altLang="zh-CN" dirty="0">
                <a:ea typeface="宋体" panose="02010600030101010101" pitchFamily="2" charset="-122"/>
              </a:rPr>
              <a:t>HP-UX</a:t>
            </a:r>
            <a:r>
              <a:rPr lang="zh-CN" altLang="en-US" dirty="0">
                <a:ea typeface="宋体" panose="02010600030101010101" pitchFamily="2" charset="-122"/>
              </a:rPr>
              <a:t>下有用）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a typeface="宋体" panose="02010600030101010101" pitchFamily="2" charset="-122"/>
              </a:rPr>
              <a:t>tcatch</a:t>
            </a:r>
            <a:r>
              <a:rPr lang="en-US" altLang="zh-CN" sz="1800" dirty="0">
                <a:ea typeface="宋体" panose="02010600030101010101" pitchFamily="2" charset="-122"/>
              </a:rPr>
              <a:t> &lt;event&gt; 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只设置一次捕捉点，当程序停住以后，应点被自动删除。</a:t>
            </a:r>
            <a:br>
              <a:rPr lang="zh-CN" altLang="en-US" sz="1800" dirty="0">
                <a:ea typeface="宋体" panose="02010600030101010101" pitchFamily="2" charset="-122"/>
              </a:rPr>
            </a:br>
            <a:endParaRPr lang="zh-CN" altLang="en-US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信号（</a:t>
            </a:r>
            <a:r>
              <a:rPr lang="en-US" altLang="zh-CN">
                <a:ea typeface="宋体" panose="02010600030101010101" pitchFamily="2" charset="-122"/>
              </a:rPr>
              <a:t>Signals</a:t>
            </a:r>
            <a:r>
              <a:rPr lang="zh-CN" altLang="en-US">
                <a:ea typeface="宋体" panose="02010600030101010101" pitchFamily="2" charset="-122"/>
              </a:rPr>
              <a:t>）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434" y="1714500"/>
            <a:ext cx="10816046" cy="44577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信号是一种软中断，是一种处理异步事件的方法。一般来说，操作系统都支持许多信号。尤其是</a:t>
            </a:r>
            <a:r>
              <a:rPr lang="en-US" altLang="zh-CN" sz="2000" dirty="0"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ea typeface="宋体" panose="02010600030101010101" pitchFamily="2" charset="-122"/>
              </a:rPr>
              <a:t>，比较重要应用程序一般都会处理信号。 </a:t>
            </a:r>
            <a:r>
              <a:rPr lang="en-US" altLang="zh-CN" sz="2000" dirty="0"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ea typeface="宋体" panose="02010600030101010101" pitchFamily="2" charset="-122"/>
              </a:rPr>
              <a:t>定义了许多信号，比如</a:t>
            </a:r>
            <a:r>
              <a:rPr lang="en-US" altLang="zh-CN" sz="2000" dirty="0">
                <a:ea typeface="宋体" panose="02010600030101010101" pitchFamily="2" charset="-122"/>
              </a:rPr>
              <a:t>SIGINT</a:t>
            </a:r>
            <a:r>
              <a:rPr lang="zh-CN" altLang="en-US" sz="2000" dirty="0">
                <a:ea typeface="宋体" panose="02010600030101010101" pitchFamily="2" charset="-122"/>
              </a:rPr>
              <a:t>表示中断字符信号，也就是</a:t>
            </a:r>
            <a:r>
              <a:rPr lang="en-US" altLang="zh-CN" sz="2000" dirty="0" err="1">
                <a:ea typeface="宋体" panose="02010600030101010101" pitchFamily="2" charset="-122"/>
              </a:rPr>
              <a:t>Ctrl+C</a:t>
            </a:r>
            <a:r>
              <a:rPr lang="zh-CN" altLang="en-US" sz="2000" dirty="0">
                <a:ea typeface="宋体" panose="02010600030101010101" pitchFamily="2" charset="-122"/>
              </a:rPr>
              <a:t>的信号，</a:t>
            </a:r>
            <a:r>
              <a:rPr lang="en-US" altLang="zh-CN" sz="2000" dirty="0">
                <a:ea typeface="宋体" panose="02010600030101010101" pitchFamily="2" charset="-122"/>
              </a:rPr>
              <a:t>SIGBUS</a:t>
            </a:r>
            <a:r>
              <a:rPr lang="zh-CN" altLang="en-US" sz="2000" dirty="0">
                <a:ea typeface="宋体" panose="02010600030101010101" pitchFamily="2" charset="-122"/>
              </a:rPr>
              <a:t>表示硬件故障的信号；</a:t>
            </a:r>
            <a:r>
              <a:rPr lang="en-US" altLang="zh-CN" sz="2000" dirty="0">
                <a:ea typeface="宋体" panose="02010600030101010101" pitchFamily="2" charset="-122"/>
              </a:rPr>
              <a:t>SIGCHLD</a:t>
            </a:r>
            <a:r>
              <a:rPr lang="zh-CN" altLang="en-US" sz="2000" dirty="0">
                <a:ea typeface="宋体" panose="02010600030101010101" pitchFamily="2" charset="-122"/>
              </a:rPr>
              <a:t>表示子进程状态改变信号；</a:t>
            </a:r>
            <a:r>
              <a:rPr lang="en-US" altLang="zh-CN" sz="2000" dirty="0">
                <a:ea typeface="宋体" panose="02010600030101010101" pitchFamily="2" charset="-122"/>
              </a:rPr>
              <a:t>SIGKILL</a:t>
            </a:r>
            <a:r>
              <a:rPr lang="zh-CN" altLang="en-US" sz="2000" dirty="0">
                <a:ea typeface="宋体" panose="02010600030101010101" pitchFamily="2" charset="-122"/>
              </a:rPr>
              <a:t>表示终止程序运行的信号，等等。信号量编程是</a:t>
            </a:r>
            <a:r>
              <a:rPr lang="en-US" altLang="zh-CN" sz="2000" dirty="0"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ea typeface="宋体" panose="02010600030101010101" pitchFamily="2" charset="-122"/>
              </a:rPr>
              <a:t>下非常重要的一种技术。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有能力在你调试程序的时候处理任何一种信号，你可以告诉</a:t>
            </a: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需要处理哪一种信号。你可以要求</a:t>
            </a: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收到你所指定的信号时，马上停住正在运行的程序，以供你进行调试。你可以用</a:t>
            </a: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a typeface="宋体" panose="02010600030101010101" pitchFamily="2" charset="-122"/>
              </a:rPr>
              <a:t>handle</a:t>
            </a:r>
            <a:r>
              <a:rPr lang="zh-CN" altLang="en-US" sz="2000" dirty="0">
                <a:ea typeface="宋体" panose="02010600030101010101" pitchFamily="2" charset="-122"/>
              </a:rPr>
              <a:t>命令来完成这一功能。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handle &lt;signal&gt; &lt;keywords...&gt;</a:t>
            </a: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中定义一个信号处理。信号</a:t>
            </a:r>
            <a:r>
              <a:rPr lang="en-US" altLang="zh-CN" sz="2000" dirty="0">
                <a:ea typeface="宋体" panose="02010600030101010101" pitchFamily="2" charset="-122"/>
              </a:rPr>
              <a:t>&lt;signal&gt;</a:t>
            </a:r>
            <a:r>
              <a:rPr lang="zh-CN" altLang="en-US" sz="2000" dirty="0">
                <a:ea typeface="宋体" panose="02010600030101010101" pitchFamily="2" charset="-122"/>
              </a:rPr>
              <a:t>可以以</a:t>
            </a:r>
            <a:r>
              <a:rPr lang="en-US" altLang="zh-CN" sz="2000" dirty="0">
                <a:ea typeface="宋体" panose="02010600030101010101" pitchFamily="2" charset="-122"/>
              </a:rPr>
              <a:t>SIG</a:t>
            </a:r>
            <a:r>
              <a:rPr lang="zh-CN" altLang="en-US" sz="2000" dirty="0">
                <a:ea typeface="宋体" panose="02010600030101010101" pitchFamily="2" charset="-122"/>
              </a:rPr>
              <a:t>开头或不以</a:t>
            </a:r>
            <a:r>
              <a:rPr lang="en-US" altLang="zh-CN" sz="2000" dirty="0">
                <a:ea typeface="宋体" panose="02010600030101010101" pitchFamily="2" charset="-122"/>
              </a:rPr>
              <a:t>SIG</a:t>
            </a:r>
            <a:r>
              <a:rPr lang="zh-CN" altLang="en-US" sz="2000" dirty="0">
                <a:ea typeface="宋体" panose="02010600030101010101" pitchFamily="2" charset="-122"/>
              </a:rPr>
              <a:t>开头，可以用定义一个要处理信号的范围（如：</a:t>
            </a:r>
            <a:r>
              <a:rPr lang="en-US" altLang="zh-CN" sz="2000" dirty="0">
                <a:ea typeface="宋体" panose="02010600030101010101" pitchFamily="2" charset="-122"/>
              </a:rPr>
              <a:t>SIGIO-SIGKILL</a:t>
            </a:r>
            <a:r>
              <a:rPr lang="zh-CN" altLang="en-US" sz="2000" dirty="0">
                <a:ea typeface="宋体" panose="02010600030101010101" pitchFamily="2" charset="-122"/>
              </a:rPr>
              <a:t>，表示处理从</a:t>
            </a:r>
            <a:r>
              <a:rPr lang="en-US" altLang="zh-CN" sz="2000" dirty="0">
                <a:ea typeface="宋体" panose="02010600030101010101" pitchFamily="2" charset="-122"/>
              </a:rPr>
              <a:t>SIGIO</a:t>
            </a:r>
            <a:r>
              <a:rPr lang="zh-CN" altLang="en-US" sz="2000" dirty="0">
                <a:ea typeface="宋体" panose="02010600030101010101" pitchFamily="2" charset="-122"/>
              </a:rPr>
              <a:t>信号到</a:t>
            </a:r>
            <a:r>
              <a:rPr lang="en-US" altLang="zh-CN" sz="2000" dirty="0">
                <a:ea typeface="宋体" panose="02010600030101010101" pitchFamily="2" charset="-122"/>
              </a:rPr>
              <a:t>SIGKILL</a:t>
            </a:r>
            <a:r>
              <a:rPr lang="zh-CN" altLang="en-US" sz="2000" dirty="0">
                <a:ea typeface="宋体" panose="02010600030101010101" pitchFamily="2" charset="-122"/>
              </a:rPr>
              <a:t>的信号，其中包括</a:t>
            </a:r>
            <a:r>
              <a:rPr lang="en-US" altLang="zh-CN" sz="2000" dirty="0">
                <a:ea typeface="宋体" panose="02010600030101010101" pitchFamily="2" charset="-122"/>
              </a:rPr>
              <a:t>SIGIO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SIGIOT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ea typeface="宋体" panose="02010600030101010101" pitchFamily="2" charset="-122"/>
              </a:rPr>
              <a:t>SIGKILL</a:t>
            </a:r>
            <a:r>
              <a:rPr lang="zh-CN" altLang="en-US" sz="2000" dirty="0">
                <a:ea typeface="宋体" panose="02010600030101010101" pitchFamily="2" charset="-122"/>
              </a:rPr>
              <a:t>三个信号），也可以使用关键字</a:t>
            </a:r>
            <a:r>
              <a:rPr lang="en-US" altLang="zh-CN" sz="2000" dirty="0">
                <a:ea typeface="宋体" panose="02010600030101010101" pitchFamily="2" charset="-122"/>
              </a:rPr>
              <a:t>all</a:t>
            </a:r>
            <a:r>
              <a:rPr lang="zh-CN" altLang="en-US" sz="2000" dirty="0">
                <a:ea typeface="宋体" panose="02010600030101010101" pitchFamily="2" charset="-122"/>
              </a:rPr>
              <a:t>来标明要处理所有的信号。一旦被调试的程序接收到信号，运行程序马上会被</a:t>
            </a:r>
            <a:r>
              <a:rPr lang="en-US" altLang="zh-CN" sz="2000" dirty="0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停住，以供调试。其</a:t>
            </a:r>
            <a:r>
              <a:rPr lang="en-US" altLang="zh-CN" sz="2000" dirty="0">
                <a:ea typeface="宋体" panose="02010600030101010101" pitchFamily="2" charset="-122"/>
              </a:rPr>
              <a:t>&lt;keywords&gt;</a:t>
            </a:r>
            <a:r>
              <a:rPr lang="zh-CN" altLang="en-US" sz="2000" dirty="0">
                <a:ea typeface="宋体" panose="02010600030101010101" pitchFamily="2" charset="-122"/>
              </a:rPr>
              <a:t>可以是以下几种关键字的一个或多个。 </a:t>
            </a:r>
          </a:p>
        </p:txBody>
      </p:sp>
    </p:spTree>
    <p:extLst>
      <p:ext uri="{BB962C8B-B14F-4D97-AF65-F5344CB8AC3E}">
        <p14:creationId xmlns:p14="http://schemas.microsoft.com/office/powerpoint/2010/main" val="327381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信号（</a:t>
            </a:r>
            <a:r>
              <a:rPr lang="en-US" altLang="zh-CN">
                <a:ea typeface="宋体" panose="02010600030101010101" pitchFamily="2" charset="-122"/>
              </a:rPr>
              <a:t>Signals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805" y="1375954"/>
            <a:ext cx="11477897" cy="548204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Handle </a:t>
            </a:r>
            <a:r>
              <a:rPr lang="zh-CN" altLang="en-US" sz="2000" dirty="0">
                <a:ea typeface="宋体" panose="02010600030101010101" pitchFamily="2" charset="-122"/>
              </a:rPr>
              <a:t>的 </a:t>
            </a:r>
            <a:r>
              <a:rPr lang="en-US" altLang="zh-CN" sz="2000" dirty="0">
                <a:ea typeface="宋体" panose="02010600030101010101" pitchFamily="2" charset="-122"/>
              </a:rPr>
              <a:t>keywords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err="1" smtClean="0">
                <a:ea typeface="宋体" panose="02010600030101010101" pitchFamily="2" charset="-122"/>
              </a:rPr>
              <a:t>nostop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当</a:t>
            </a:r>
            <a:r>
              <a:rPr lang="zh-CN" altLang="en-US" sz="1600" dirty="0">
                <a:ea typeface="宋体" panose="02010600030101010101" pitchFamily="2" charset="-122"/>
              </a:rPr>
              <a:t>被调试的程序收到信号时，</a:t>
            </a:r>
            <a:r>
              <a:rPr lang="en-US" altLang="zh-CN" sz="1600" dirty="0">
                <a:ea typeface="宋体" panose="02010600030101010101" pitchFamily="2" charset="-122"/>
              </a:rPr>
              <a:t>GDB</a:t>
            </a:r>
            <a:r>
              <a:rPr lang="zh-CN" altLang="en-US" sz="1600" dirty="0">
                <a:ea typeface="宋体" panose="02010600030101010101" pitchFamily="2" charset="-122"/>
              </a:rPr>
              <a:t>不会停住程序的运行，但会打出消息告诉你收到这种信号。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      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</a:rPr>
              <a:t>stop   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当</a:t>
            </a:r>
            <a:r>
              <a:rPr lang="zh-CN" altLang="en-US" sz="1600" dirty="0">
                <a:ea typeface="宋体" panose="02010600030101010101" pitchFamily="2" charset="-122"/>
              </a:rPr>
              <a:t>被调试的程序收到信号时，</a:t>
            </a:r>
            <a:r>
              <a:rPr lang="en-US" altLang="zh-CN" sz="1600" dirty="0">
                <a:ea typeface="宋体" panose="02010600030101010101" pitchFamily="2" charset="-122"/>
              </a:rPr>
              <a:t>GDB</a:t>
            </a:r>
            <a:r>
              <a:rPr lang="zh-CN" altLang="en-US" sz="1600" dirty="0">
                <a:ea typeface="宋体" panose="02010600030101010101" pitchFamily="2" charset="-122"/>
              </a:rPr>
              <a:t>会停住你的程序。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print  </a:t>
            </a:r>
          </a:p>
          <a:p>
            <a:pPr lvl="2">
              <a:lnSpc>
                <a:spcPct val="80000"/>
              </a:lnSpc>
            </a:pPr>
            <a:r>
              <a:rPr lang="zh-CN" altLang="en-US" sz="1600" dirty="0" smtClean="0">
                <a:ea typeface="宋体" panose="02010600030101010101" pitchFamily="2" charset="-122"/>
              </a:rPr>
              <a:t>当</a:t>
            </a:r>
            <a:r>
              <a:rPr lang="zh-CN" altLang="en-US" sz="1600" dirty="0">
                <a:ea typeface="宋体" panose="02010600030101010101" pitchFamily="2" charset="-122"/>
              </a:rPr>
              <a:t>被调试的程序收到信号时，</a:t>
            </a:r>
            <a:r>
              <a:rPr lang="en-US" altLang="zh-CN" sz="1600" dirty="0">
                <a:ea typeface="宋体" panose="02010600030101010101" pitchFamily="2" charset="-122"/>
              </a:rPr>
              <a:t>GDB</a:t>
            </a:r>
            <a:r>
              <a:rPr lang="zh-CN" altLang="en-US" sz="1600" dirty="0">
                <a:ea typeface="宋体" panose="02010600030101010101" pitchFamily="2" charset="-122"/>
              </a:rPr>
              <a:t>会显示出一条信息。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err="1" smtClean="0">
                <a:ea typeface="宋体" panose="02010600030101010101" pitchFamily="2" charset="-122"/>
              </a:rPr>
              <a:t>noprint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br>
              <a:rPr lang="en-US" altLang="zh-CN" sz="1800" dirty="0" smtClean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当被调试的程序收到信号时，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不会告诉你收到信号的信息。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pass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a typeface="宋体" panose="02010600030101010101" pitchFamily="2" charset="-122"/>
              </a:rPr>
              <a:t>noignore</a:t>
            </a:r>
            <a:r>
              <a:rPr lang="en-US" altLang="zh-CN" sz="1800" dirty="0">
                <a:ea typeface="宋体" panose="02010600030101010101" pitchFamily="2" charset="-122"/>
              </a:rPr>
              <a:t/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当被调试的程序收到信号时，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不处理信号。这表示，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会把这个信号交给被调试程序会处理。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accent2"/>
                </a:solidFill>
                <a:ea typeface="宋体" panose="02010600030101010101" pitchFamily="2" charset="-122"/>
              </a:rPr>
              <a:t>nopass</a:t>
            </a: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ignore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当被调试的程序收到信号时，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不会让被调试程序来处理这个信号。 </a:t>
            </a:r>
          </a:p>
        </p:txBody>
      </p:sp>
    </p:spTree>
    <p:extLst>
      <p:ext uri="{BB962C8B-B14F-4D97-AF65-F5344CB8AC3E}">
        <p14:creationId xmlns:p14="http://schemas.microsoft.com/office/powerpoint/2010/main" val="13947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线程（</a:t>
            </a:r>
            <a:r>
              <a:rPr lang="en-US" altLang="zh-CN" b="1">
                <a:ea typeface="宋体" panose="02010600030101010101" pitchFamily="2" charset="-122"/>
              </a:rPr>
              <a:t>Thread Stops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如果你程序是多线程的话，你可以定义你的断点是否在所有的线程上，或是在某个特定的线程。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很容易帮你完成这一工作。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break &lt;</a:t>
            </a:r>
            <a:r>
              <a:rPr lang="en-US" altLang="zh-CN" dirty="0" err="1">
                <a:ea typeface="宋体" panose="02010600030101010101" pitchFamily="2" charset="-122"/>
              </a:rPr>
              <a:t>linespec</a:t>
            </a:r>
            <a:r>
              <a:rPr lang="en-US" altLang="zh-CN" dirty="0">
                <a:ea typeface="宋体" panose="02010600030101010101" pitchFamily="2" charset="-122"/>
              </a:rPr>
              <a:t>&gt; thread &lt;</a:t>
            </a:r>
            <a:r>
              <a:rPr lang="en-US" altLang="zh-CN" dirty="0" err="1">
                <a:ea typeface="宋体" panose="02010600030101010101" pitchFamily="2" charset="-122"/>
              </a:rPr>
              <a:t>threadno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break &lt;</a:t>
            </a:r>
            <a:r>
              <a:rPr lang="en-US" altLang="zh-CN" dirty="0" err="1">
                <a:ea typeface="宋体" panose="02010600030101010101" pitchFamily="2" charset="-122"/>
              </a:rPr>
              <a:t>linespec</a:t>
            </a:r>
            <a:r>
              <a:rPr lang="en-US" altLang="zh-CN" dirty="0">
                <a:ea typeface="宋体" panose="02010600030101010101" pitchFamily="2" charset="-122"/>
              </a:rPr>
              <a:t>&gt; thread &lt;</a:t>
            </a:r>
            <a:r>
              <a:rPr lang="en-US" altLang="zh-CN" dirty="0" err="1">
                <a:ea typeface="宋体" panose="02010600030101010101" pitchFamily="2" charset="-122"/>
              </a:rPr>
              <a:t>threadno</a:t>
            </a:r>
            <a:r>
              <a:rPr lang="en-US" altLang="zh-CN" dirty="0">
                <a:ea typeface="宋体" panose="02010600030101010101" pitchFamily="2" charset="-122"/>
              </a:rPr>
              <a:t>&gt; if ...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linespec</a:t>
            </a:r>
            <a:r>
              <a:rPr lang="zh-CN" altLang="en-US" dirty="0">
                <a:ea typeface="宋体" panose="02010600030101010101" pitchFamily="2" charset="-122"/>
              </a:rPr>
              <a:t>指定了断点设置在的源程序的行号。</a:t>
            </a:r>
            <a:r>
              <a:rPr lang="en-US" altLang="zh-CN" dirty="0" err="1">
                <a:ea typeface="宋体" panose="02010600030101010101" pitchFamily="2" charset="-122"/>
              </a:rPr>
              <a:t>threadno</a:t>
            </a:r>
            <a:r>
              <a:rPr lang="zh-CN" altLang="en-US" dirty="0">
                <a:ea typeface="宋体" panose="02010600030101010101" pitchFamily="2" charset="-122"/>
              </a:rPr>
              <a:t>指定了线程的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，注意，这个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分配的，你可以通过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info threads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命令来查看正在运行程序中的线程信息。如果你不指定</a:t>
            </a:r>
            <a:r>
              <a:rPr lang="en-US" altLang="zh-CN" dirty="0">
                <a:ea typeface="宋体" panose="02010600030101010101" pitchFamily="2" charset="-122"/>
              </a:rPr>
              <a:t>thread &lt;</a:t>
            </a:r>
            <a:r>
              <a:rPr lang="en-US" altLang="zh-CN" dirty="0" err="1">
                <a:ea typeface="宋体" panose="02010600030101010101" pitchFamily="2" charset="-122"/>
              </a:rPr>
              <a:t>threadno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  <a:r>
              <a:rPr lang="zh-CN" altLang="en-US" dirty="0">
                <a:ea typeface="宋体" panose="02010600030101010101" pitchFamily="2" charset="-122"/>
              </a:rPr>
              <a:t>则表示你的断点设在所有线程上面。你还可以为某线程指定断点条件。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en-US" altLang="zh-CN" sz="2000" dirty="0">
                <a:ea typeface="宋体" panose="02010600030101010101" pitchFamily="2" charset="-122"/>
              </a:rPr>
              <a:t>) break frik.c:13 thread 28 if </a:t>
            </a:r>
            <a:r>
              <a:rPr lang="en-US" altLang="zh-CN" sz="2000" dirty="0" err="1">
                <a:ea typeface="宋体" panose="02010600030101010101" pitchFamily="2" charset="-122"/>
              </a:rPr>
              <a:t>bartab</a:t>
            </a:r>
            <a:r>
              <a:rPr lang="en-US" altLang="zh-CN" sz="2000" dirty="0">
                <a:ea typeface="宋体" panose="02010600030101010101" pitchFamily="2" charset="-122"/>
              </a:rPr>
              <a:t> &gt; </a:t>
            </a:r>
            <a:r>
              <a:rPr lang="en-US" altLang="zh-CN" sz="2000" dirty="0" err="1">
                <a:ea typeface="宋体" panose="02010600030101010101" pitchFamily="2" charset="-122"/>
              </a:rPr>
              <a:t>lim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当你的程序被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停住时，所有的运行线程都会被停住</a:t>
            </a:r>
            <a:r>
              <a:rPr lang="zh-CN" altLang="en-US" dirty="0" smtClean="0">
                <a:ea typeface="宋体" panose="02010600030101010101" pitchFamily="2" charset="-122"/>
              </a:rPr>
              <a:t>。方便查看</a:t>
            </a:r>
            <a:r>
              <a:rPr lang="zh-CN" altLang="en-US" dirty="0">
                <a:ea typeface="宋体" panose="02010600030101010101" pitchFamily="2" charset="-122"/>
              </a:rPr>
              <a:t>运行程序的总体情况。而在你恢复程序运行时，所有的线程也会被恢复运行。那怕是主进程在被单步调试时。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4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启动你的程序，可以按照你的自定义的要求随心所欲的运行程序。</a:t>
            </a:r>
          </a:p>
          <a:p>
            <a:r>
              <a:rPr lang="zh-CN" altLang="en-US">
                <a:ea typeface="宋体" panose="02010600030101010101" pitchFamily="2" charset="-122"/>
              </a:rPr>
              <a:t>可让被调试的程序在你所指定的调置的断点处停住。（断点可以是条件表达式）</a:t>
            </a:r>
          </a:p>
          <a:p>
            <a:r>
              <a:rPr lang="zh-CN" altLang="en-US">
                <a:ea typeface="宋体" panose="02010600030101010101" pitchFamily="2" charset="-122"/>
              </a:rPr>
              <a:t>当程序被停住时，可以检查此时你的程序中所发生的事。</a:t>
            </a:r>
          </a:p>
          <a:p>
            <a:r>
              <a:rPr lang="zh-CN" altLang="en-US">
                <a:ea typeface="宋体" panose="02010600030101010101" pitchFamily="2" charset="-122"/>
              </a:rPr>
              <a:t>动态的改变你程序的执行环境</a:t>
            </a:r>
          </a:p>
        </p:txBody>
      </p:sp>
    </p:spTree>
    <p:extLst>
      <p:ext uri="{BB962C8B-B14F-4D97-AF65-F5344CB8AC3E}">
        <p14:creationId xmlns:p14="http://schemas.microsoft.com/office/powerpoint/2010/main" val="8508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查看信息 </a:t>
            </a:r>
            <a:r>
              <a:rPr lang="en-US" altLang="zh-CN">
                <a:ea typeface="宋体" panose="02010600030101010101" pitchFamily="2" charset="-122"/>
              </a:rPr>
              <a:t>info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>
                <a:ea typeface="宋体" panose="02010600030101010101" pitchFamily="2" charset="-122"/>
              </a:rPr>
              <a:t>查看断点时，（注：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表示断点号）</a:t>
            </a:r>
          </a:p>
          <a:p>
            <a:pPr lvl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info breakpoints</a:t>
            </a:r>
            <a:r>
              <a:rPr lang="en-US" altLang="zh-CN">
                <a:ea typeface="宋体" panose="02010600030101010101" pitchFamily="2" charset="-122"/>
              </a:rPr>
              <a:t> [n] </a:t>
            </a: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>
                <a:ea typeface="宋体" panose="02010600030101010101" pitchFamily="2" charset="-122"/>
              </a:rPr>
              <a:t> info break [n] </a:t>
            </a:r>
          </a:p>
          <a:p>
            <a:r>
              <a:rPr lang="zh-CN" altLang="en-US">
                <a:ea typeface="宋体" panose="02010600030101010101" pitchFamily="2" charset="-122"/>
              </a:rPr>
              <a:t>列出当前所设置了的所有观察点。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info watchpoints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查看有哪些信号在被</a:t>
            </a:r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检测中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info signals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>
                <a:ea typeface="宋体" panose="02010600030101010101" pitchFamily="2" charset="-122"/>
              </a:rPr>
              <a:t> info handle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1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维护停止点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上面说了如何设置程序的停止点，</a:t>
            </a:r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中的停止点也就是上述的三类。在</a:t>
            </a:r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中，如果你觉得已定义好的停止点没有用了，你可以使用</a:t>
            </a:r>
            <a:r>
              <a:rPr lang="en-US" altLang="zh-CN">
                <a:ea typeface="宋体" panose="02010600030101010101" pitchFamily="2" charset="-122"/>
              </a:rPr>
              <a:t>delete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clear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disable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enable</a:t>
            </a:r>
            <a:r>
              <a:rPr lang="zh-CN" altLang="en-US">
                <a:ea typeface="宋体" panose="02010600030101010101" pitchFamily="2" charset="-122"/>
              </a:rPr>
              <a:t>这几个命令来进行维护。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clear &lt;function&gt;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 clear &lt;filename:function&gt;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清除所有设置在函数上的停止点。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delete [breakpoints] [range...]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删除指定的断点，</a:t>
            </a:r>
            <a:r>
              <a:rPr lang="en-US" altLang="zh-CN">
                <a:ea typeface="宋体" panose="02010600030101010101" pitchFamily="2" charset="-122"/>
              </a:rPr>
              <a:t>breakpoints</a:t>
            </a:r>
            <a:r>
              <a:rPr lang="zh-CN" altLang="en-US">
                <a:ea typeface="宋体" panose="02010600030101010101" pitchFamily="2" charset="-122"/>
              </a:rPr>
              <a:t>为断点号。如果不指定断点号，则表示删除所有的断点。</a:t>
            </a:r>
            <a:r>
              <a:rPr lang="en-US" altLang="zh-CN">
                <a:ea typeface="宋体" panose="02010600030101010101" pitchFamily="2" charset="-122"/>
              </a:rPr>
              <a:t>range </a:t>
            </a:r>
            <a:r>
              <a:rPr lang="zh-CN" altLang="en-US">
                <a:ea typeface="宋体" panose="02010600030101010101" pitchFamily="2" charset="-122"/>
              </a:rPr>
              <a:t>表示断点号的范围（如：</a:t>
            </a:r>
            <a:r>
              <a:rPr lang="en-US" altLang="zh-CN">
                <a:ea typeface="宋体" panose="02010600030101010101" pitchFamily="2" charset="-122"/>
              </a:rPr>
              <a:t>3-7</a:t>
            </a:r>
            <a:r>
              <a:rPr lang="zh-CN" altLang="en-US">
                <a:ea typeface="宋体" panose="02010600030101010101" pitchFamily="2" charset="-122"/>
              </a:rPr>
              <a:t>）。其简写命令为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67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维护停止点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比删除更好的一种方法是</a:t>
            </a:r>
            <a:r>
              <a:rPr lang="en-US" altLang="zh-CN" sz="2400">
                <a:ea typeface="宋体" panose="02010600030101010101" pitchFamily="2" charset="-122"/>
              </a:rPr>
              <a:t>disable</a:t>
            </a:r>
            <a:r>
              <a:rPr lang="zh-CN" altLang="en-US" sz="2400">
                <a:ea typeface="宋体" panose="02010600030101010101" pitchFamily="2" charset="-122"/>
              </a:rPr>
              <a:t>停止点，</a:t>
            </a:r>
            <a:r>
              <a:rPr lang="en-US" altLang="zh-CN" sz="2400">
                <a:ea typeface="宋体" panose="02010600030101010101" pitchFamily="2" charset="-122"/>
              </a:rPr>
              <a:t>disable</a:t>
            </a:r>
            <a:r>
              <a:rPr lang="zh-CN" altLang="en-US" sz="2400">
                <a:ea typeface="宋体" panose="02010600030101010101" pitchFamily="2" charset="-122"/>
              </a:rPr>
              <a:t>了的停止点，</a:t>
            </a:r>
            <a:r>
              <a:rPr lang="en-US" altLang="zh-CN" sz="2400">
                <a:ea typeface="宋体" panose="02010600030101010101" pitchFamily="2" charset="-122"/>
              </a:rPr>
              <a:t>GDB</a:t>
            </a:r>
            <a:r>
              <a:rPr lang="zh-CN" altLang="en-US" sz="2400">
                <a:ea typeface="宋体" panose="02010600030101010101" pitchFamily="2" charset="-122"/>
              </a:rPr>
              <a:t>不会删除，当你还需要时，</a:t>
            </a:r>
            <a:r>
              <a:rPr lang="en-US" altLang="zh-CN" sz="2400">
                <a:ea typeface="宋体" panose="02010600030101010101" pitchFamily="2" charset="-122"/>
              </a:rPr>
              <a:t>enable</a:t>
            </a:r>
            <a:r>
              <a:rPr lang="zh-CN" altLang="en-US" sz="2400">
                <a:ea typeface="宋体" panose="02010600030101010101" pitchFamily="2" charset="-122"/>
              </a:rPr>
              <a:t>即可，就好像回收站一样。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disable [breakpoints] [range...]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  </a:t>
            </a:r>
            <a:r>
              <a:rPr lang="en-US" altLang="zh-CN" sz="2000">
                <a:ea typeface="宋体" panose="02010600030101010101" pitchFamily="2" charset="-122"/>
              </a:rPr>
              <a:t> disable</a:t>
            </a:r>
            <a:r>
              <a:rPr lang="zh-CN" altLang="en-US" sz="2000">
                <a:ea typeface="宋体" panose="02010600030101010101" pitchFamily="2" charset="-122"/>
              </a:rPr>
              <a:t>所指定的停止点，</a:t>
            </a:r>
            <a:r>
              <a:rPr lang="en-US" altLang="zh-CN" sz="2000">
                <a:ea typeface="宋体" panose="02010600030101010101" pitchFamily="2" charset="-122"/>
              </a:rPr>
              <a:t>breakpoints</a:t>
            </a:r>
            <a:r>
              <a:rPr lang="zh-CN" altLang="en-US" sz="2000">
                <a:ea typeface="宋体" panose="02010600030101010101" pitchFamily="2" charset="-122"/>
              </a:rPr>
              <a:t>为停止点号。如果什么都不指定，表示</a:t>
            </a:r>
            <a:r>
              <a:rPr lang="en-US" altLang="zh-CN" sz="2000">
                <a:ea typeface="宋体" panose="02010600030101010101" pitchFamily="2" charset="-122"/>
              </a:rPr>
              <a:t>disable</a:t>
            </a:r>
            <a:r>
              <a:rPr lang="zh-CN" altLang="en-US" sz="2000">
                <a:ea typeface="宋体" panose="02010600030101010101" pitchFamily="2" charset="-122"/>
              </a:rPr>
              <a:t>所有的停止点。简写命令是</a:t>
            </a:r>
            <a:r>
              <a:rPr lang="en-US" altLang="zh-CN" sz="2000">
                <a:ea typeface="宋体" panose="02010600030101010101" pitchFamily="2" charset="-122"/>
              </a:rPr>
              <a:t>dis.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enable [breakpoints] [range...]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enable</a:t>
            </a:r>
            <a:r>
              <a:rPr lang="zh-CN" altLang="en-US" sz="2000">
                <a:ea typeface="宋体" panose="02010600030101010101" pitchFamily="2" charset="-122"/>
              </a:rPr>
              <a:t>所指定的停止点</a:t>
            </a:r>
            <a:r>
              <a:rPr lang="en-US" altLang="zh-CN" sz="2000">
                <a:ea typeface="宋体" panose="02010600030101010101" pitchFamily="2" charset="-122"/>
              </a:rPr>
              <a:t>,breakpoints</a:t>
            </a:r>
            <a:r>
              <a:rPr lang="zh-CN" altLang="en-US" sz="2000">
                <a:ea typeface="宋体" panose="02010600030101010101" pitchFamily="2" charset="-122"/>
              </a:rPr>
              <a:t>为停止点号。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enable [breakpoints] once range...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2000">
                <a:ea typeface="宋体" panose="02010600030101010101" pitchFamily="2" charset="-122"/>
              </a:rPr>
              <a:t> enable</a:t>
            </a:r>
            <a:r>
              <a:rPr lang="zh-CN" altLang="en-US" sz="2000">
                <a:ea typeface="宋体" panose="02010600030101010101" pitchFamily="2" charset="-122"/>
              </a:rPr>
              <a:t>所指定的停止点一次，当程序停止后，该停止点马上被</a:t>
            </a:r>
            <a:r>
              <a:rPr lang="en-US" altLang="zh-CN" sz="2000">
                <a:ea typeface="宋体" panose="02010600030101010101" pitchFamily="2" charset="-122"/>
              </a:rPr>
              <a:t>GDB</a:t>
            </a:r>
            <a:r>
              <a:rPr lang="zh-CN" altLang="en-US" sz="2000">
                <a:ea typeface="宋体" panose="02010600030101010101" pitchFamily="2" charset="-122"/>
              </a:rPr>
              <a:t>自动</a:t>
            </a:r>
            <a:r>
              <a:rPr lang="en-US" altLang="zh-CN" sz="2000">
                <a:ea typeface="宋体" panose="02010600030101010101" pitchFamily="2" charset="-122"/>
              </a:rPr>
              <a:t>disable</a:t>
            </a:r>
            <a:r>
              <a:rPr lang="zh-CN" altLang="en-US" sz="2000">
                <a:ea typeface="宋体" panose="02010600030101010101" pitchFamily="2" charset="-122"/>
              </a:rPr>
              <a:t>。 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enable [breakpoints] delete range...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2000">
                <a:ea typeface="宋体" panose="02010600030101010101" pitchFamily="2" charset="-122"/>
              </a:rPr>
              <a:t> enable</a:t>
            </a:r>
            <a:r>
              <a:rPr lang="zh-CN" altLang="en-US" sz="2000">
                <a:ea typeface="宋体" panose="02010600030101010101" pitchFamily="2" charset="-122"/>
              </a:rPr>
              <a:t>所指定的停止点一次，当程序停止后，该停止点马上被</a:t>
            </a:r>
            <a:r>
              <a:rPr lang="en-US" altLang="zh-CN" sz="2000">
                <a:ea typeface="宋体" panose="02010600030101010101" pitchFamily="2" charset="-122"/>
              </a:rPr>
              <a:t>GDB</a:t>
            </a:r>
            <a:r>
              <a:rPr lang="zh-CN" altLang="en-US" sz="2000">
                <a:ea typeface="宋体" panose="02010600030101010101" pitchFamily="2" charset="-122"/>
              </a:rPr>
              <a:t>自动删除。 </a:t>
            </a:r>
          </a:p>
        </p:txBody>
      </p:sp>
    </p:spTree>
    <p:extLst>
      <p:ext uri="{BB962C8B-B14F-4D97-AF65-F5344CB8AC3E}">
        <p14:creationId xmlns:p14="http://schemas.microsoft.com/office/powerpoint/2010/main" val="28154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停止条件维护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前面在说到设置断点时，我们提到过可以设置一个条件，当条件成立时，程序自动停止，这是一个非常强大的功能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条件有相关维护命令。一般来说，为断点设置一个条件，我们使用</a:t>
            </a:r>
            <a:r>
              <a:rPr lang="en-US" altLang="zh-CN" sz="2400" dirty="0"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ea typeface="宋体" panose="02010600030101010101" pitchFamily="2" charset="-122"/>
              </a:rPr>
              <a:t>关键词，后面跟其断点条件。并且，条件设置好后，我们可以用</a:t>
            </a:r>
            <a:r>
              <a:rPr lang="en-US" altLang="zh-CN" sz="2400" dirty="0">
                <a:ea typeface="宋体" panose="02010600030101010101" pitchFamily="2" charset="-122"/>
              </a:rPr>
              <a:t>condition</a:t>
            </a:r>
            <a:r>
              <a:rPr lang="zh-CN" altLang="en-US" sz="2400" dirty="0">
                <a:ea typeface="宋体" panose="02010600030101010101" pitchFamily="2" charset="-122"/>
              </a:rPr>
              <a:t>命令来修改断点的条件。（只有</a:t>
            </a:r>
            <a:r>
              <a:rPr lang="en-US" altLang="zh-CN" sz="2400" dirty="0">
                <a:ea typeface="宋体" panose="02010600030101010101" pitchFamily="2" charset="-122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watch</a:t>
            </a:r>
            <a:r>
              <a:rPr lang="zh-CN" altLang="en-US" sz="2400" dirty="0">
                <a:ea typeface="宋体" panose="02010600030101010101" pitchFamily="2" charset="-122"/>
              </a:rPr>
              <a:t>命令支持</a:t>
            </a:r>
            <a:r>
              <a:rPr lang="en-US" altLang="zh-CN" sz="2400" dirty="0"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catch</a:t>
            </a:r>
            <a:r>
              <a:rPr lang="zh-CN" altLang="en-US" sz="2400" dirty="0">
                <a:ea typeface="宋体" panose="02010600030101010101" pitchFamily="2" charset="-122"/>
              </a:rPr>
              <a:t>目前暂不支持</a:t>
            </a:r>
            <a:r>
              <a:rPr lang="en-US" altLang="zh-CN" sz="2400" dirty="0"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condition &lt;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en-US" altLang="zh-CN" dirty="0">
                <a:ea typeface="宋体" panose="02010600030101010101" pitchFamily="2" charset="-122"/>
              </a:rPr>
              <a:t>&gt; &lt;expression&gt;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ea typeface="宋体" panose="02010600030101010101" pitchFamily="2" charset="-122"/>
              </a:rPr>
              <a:t>修改断点号为</a:t>
            </a:r>
            <a:r>
              <a:rPr lang="en-US" altLang="zh-CN" sz="2000" dirty="0" err="1">
                <a:ea typeface="宋体" panose="02010600030101010101" pitchFamily="2" charset="-122"/>
              </a:rPr>
              <a:t>bnum</a:t>
            </a:r>
            <a:r>
              <a:rPr lang="zh-CN" altLang="en-US" sz="2000" dirty="0">
                <a:ea typeface="宋体" panose="02010600030101010101" pitchFamily="2" charset="-122"/>
              </a:rPr>
              <a:t>的停止条件为</a:t>
            </a:r>
            <a:r>
              <a:rPr lang="en-US" altLang="zh-CN" sz="2000" dirty="0">
                <a:ea typeface="宋体" panose="02010600030101010101" pitchFamily="2" charset="-122"/>
              </a:rPr>
              <a:t>expression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condition &lt;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清除断点号为</a:t>
            </a:r>
            <a:r>
              <a:rPr lang="en-US" altLang="zh-CN" sz="2000" dirty="0" err="1">
                <a:ea typeface="宋体" panose="02010600030101010101" pitchFamily="2" charset="-122"/>
              </a:rPr>
              <a:t>bnum</a:t>
            </a:r>
            <a:r>
              <a:rPr lang="zh-CN" altLang="en-US" sz="2000" dirty="0">
                <a:ea typeface="宋体" panose="02010600030101010101" pitchFamily="2" charset="-122"/>
              </a:rPr>
              <a:t>的停止条件。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还有一个比较特殊的维护命令</a:t>
            </a:r>
            <a:r>
              <a:rPr lang="en-US" altLang="zh-CN" sz="2400" dirty="0">
                <a:ea typeface="宋体" panose="02010600030101010101" pitchFamily="2" charset="-122"/>
              </a:rPr>
              <a:t>ignore</a:t>
            </a:r>
            <a:r>
              <a:rPr lang="zh-CN" altLang="en-US" sz="2400" dirty="0">
                <a:ea typeface="宋体" panose="02010600030101010101" pitchFamily="2" charset="-122"/>
              </a:rPr>
              <a:t>，你可以指定程序运行时，忽略停止条件几次。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ignore &lt;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en-US" altLang="zh-CN" dirty="0">
                <a:ea typeface="宋体" panose="02010600030101010101" pitchFamily="2" charset="-122"/>
              </a:rPr>
              <a:t>&gt; &lt;count&gt;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表示忽略断点号为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zh-CN" altLang="en-US" dirty="0">
                <a:ea typeface="宋体" panose="02010600030101010101" pitchFamily="2" charset="-122"/>
              </a:rPr>
              <a:t>的停止条件</a:t>
            </a:r>
            <a:r>
              <a:rPr lang="en-US" altLang="zh-CN" dirty="0">
                <a:ea typeface="宋体" panose="02010600030101010101" pitchFamily="2" charset="-122"/>
              </a:rPr>
              <a:t>count</a:t>
            </a:r>
            <a:r>
              <a:rPr lang="zh-CN" altLang="en-US" dirty="0">
                <a:ea typeface="宋体" panose="02010600030101010101" pitchFamily="2" charset="-122"/>
              </a:rPr>
              <a:t>次。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1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为停止点设定运行命令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我们可以使用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提供的</a:t>
            </a:r>
            <a:r>
              <a:rPr lang="en-US" altLang="zh-CN" sz="2400" dirty="0">
                <a:ea typeface="宋体" panose="02010600030101010101" pitchFamily="2" charset="-122"/>
              </a:rPr>
              <a:t>command</a:t>
            </a:r>
            <a:r>
              <a:rPr lang="zh-CN" altLang="en-US" sz="2400" dirty="0">
                <a:ea typeface="宋体" panose="02010600030101010101" pitchFamily="2" charset="-122"/>
              </a:rPr>
              <a:t>命令来设置停止点的运行命令。也就是说，当运行的程序在被停止住时，我们可以让其自动运行一些别的命令，这很有利行自动化调试。对基于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的自动化调试是一个强大的支持。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commands [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... command-list ...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end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为断点号</a:t>
            </a:r>
            <a:r>
              <a:rPr lang="en-US" altLang="zh-CN" dirty="0" err="1">
                <a:ea typeface="宋体" panose="02010600030101010101" pitchFamily="2" charset="-122"/>
              </a:rPr>
              <a:t>bnum</a:t>
            </a:r>
            <a:r>
              <a:rPr lang="zh-CN" altLang="en-US" dirty="0">
                <a:ea typeface="宋体" panose="02010600030101010101" pitchFamily="2" charset="-122"/>
              </a:rPr>
              <a:t>指写一个命令列表。当程序被该断点停住时，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会依次运行命令列表中的命令。 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如果你要清除断点上的命令序列，那么只要简单的执行一下</a:t>
            </a:r>
            <a:r>
              <a:rPr lang="en-US" altLang="zh-CN" sz="2400" dirty="0">
                <a:ea typeface="宋体" panose="02010600030101010101" pitchFamily="2" charset="-122"/>
              </a:rPr>
              <a:t>commands</a:t>
            </a:r>
            <a:r>
              <a:rPr lang="zh-CN" altLang="en-US" sz="2400" dirty="0">
                <a:ea typeface="宋体" panose="02010600030101010101" pitchFamily="2" charset="-122"/>
              </a:rPr>
              <a:t>命令，并直接在打个</a:t>
            </a:r>
            <a:r>
              <a:rPr lang="en-US" altLang="zh-CN" sz="2400" dirty="0"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ea typeface="宋体" panose="02010600030101010101" pitchFamily="2" charset="-122"/>
              </a:rPr>
              <a:t>就行了。 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8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断点菜单 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C++</a:t>
            </a:r>
            <a:r>
              <a:rPr lang="zh-CN" altLang="en-US" dirty="0">
                <a:ea typeface="宋体" panose="02010600030101010101" pitchFamily="2" charset="-122"/>
              </a:rPr>
              <a:t>中，可能会重复出现同一个名字的函数若干次（函数重载），在这种情况下，</a:t>
            </a:r>
            <a:r>
              <a:rPr lang="en-US" altLang="zh-CN" dirty="0">
                <a:ea typeface="宋体" panose="02010600030101010101" pitchFamily="2" charset="-122"/>
              </a:rPr>
              <a:t>break &lt;function&gt;</a:t>
            </a:r>
            <a:r>
              <a:rPr lang="zh-CN" altLang="en-US" dirty="0">
                <a:ea typeface="宋体" panose="02010600030101010101" pitchFamily="2" charset="-122"/>
              </a:rPr>
              <a:t>不能告诉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要停在哪个函数的入口。当然，你可以使用</a:t>
            </a:r>
            <a:r>
              <a:rPr lang="en-US" altLang="zh-CN" dirty="0">
                <a:ea typeface="宋体" panose="02010600030101010101" pitchFamily="2" charset="-122"/>
              </a:rPr>
              <a:t>break &lt;function(type)&gt;</a:t>
            </a:r>
            <a:r>
              <a:rPr lang="zh-CN" altLang="en-US" dirty="0">
                <a:ea typeface="宋体" panose="02010600030101010101" pitchFamily="2" charset="-122"/>
              </a:rPr>
              <a:t>也就是把函数的参数类型告诉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，以指定一个函数。否则的话，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会给你列出一个断点菜单供你选择你所需要的断点。你只要输入你菜单列表中的编号就可以了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列出了所有的重载函数，你可以选一下列表编号就行了。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表示放弃设置断点，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表示所有函数都设置断点。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搜索源代码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向前面搜索。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forward-search &lt;regexp&gt; </a:t>
            </a:r>
          </a:p>
          <a:p>
            <a:pPr lvl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>
                <a:ea typeface="宋体" panose="02010600030101010101" pitchFamily="2" charset="-122"/>
              </a:rPr>
              <a:t> search &lt;regexp&gt;</a:t>
            </a:r>
          </a:p>
          <a:p>
            <a:r>
              <a:rPr lang="zh-CN" altLang="en-US">
                <a:ea typeface="宋体" panose="02010600030101010101" pitchFamily="2" charset="-122"/>
              </a:rPr>
              <a:t>全部搜索。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reverse-search &lt;regexp&gt; </a:t>
            </a:r>
          </a:p>
          <a:p>
            <a:r>
              <a:rPr lang="zh-CN" altLang="en-US">
                <a:ea typeface="宋体" panose="02010600030101010101" pitchFamily="2" charset="-122"/>
              </a:rPr>
              <a:t>其中，</a:t>
            </a:r>
            <a:r>
              <a:rPr lang="en-US" altLang="zh-CN">
                <a:ea typeface="宋体" panose="02010600030101010101" pitchFamily="2" charset="-122"/>
              </a:rPr>
              <a:t>&lt;regexp&gt;</a:t>
            </a:r>
            <a:r>
              <a:rPr lang="zh-CN" altLang="en-US">
                <a:ea typeface="宋体" panose="02010600030101010101" pitchFamily="2" charset="-122"/>
              </a:rPr>
              <a:t>就是正则表达式，也主一个字符串的匹配模式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8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源代码处理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1714500"/>
            <a:ext cx="10881360" cy="49301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指定源文件的路径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某些时候，用</a:t>
            </a:r>
            <a:r>
              <a:rPr lang="en-US" altLang="zh-CN" sz="1800" dirty="0">
                <a:ea typeface="宋体" panose="02010600030101010101" pitchFamily="2" charset="-122"/>
              </a:rPr>
              <a:t>-g</a:t>
            </a:r>
            <a:r>
              <a:rPr lang="zh-CN" altLang="en-US" sz="1800" dirty="0">
                <a:ea typeface="宋体" panose="02010600030101010101" pitchFamily="2" charset="-122"/>
              </a:rPr>
              <a:t>编译过后的执行程序中只是包括了源文件的名字，没有路径名。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提供了可以让你指定源文件的路径的命令，以便</a:t>
            </a:r>
            <a:r>
              <a:rPr lang="en-US" altLang="zh-CN" sz="1800" dirty="0">
                <a:ea typeface="宋体" panose="02010600030101010101" pitchFamily="2" charset="-122"/>
              </a:rPr>
              <a:t>GDB</a:t>
            </a:r>
            <a:r>
              <a:rPr lang="zh-CN" altLang="en-US" sz="1800" dirty="0">
                <a:ea typeface="宋体" panose="02010600030101010101" pitchFamily="2" charset="-122"/>
              </a:rPr>
              <a:t>进行搜索。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directory &lt;</a:t>
            </a:r>
            <a:r>
              <a:rPr lang="en-US" altLang="zh-CN" sz="1800" dirty="0" err="1">
                <a:ea typeface="宋体" panose="02010600030101010101" pitchFamily="2" charset="-122"/>
              </a:rPr>
              <a:t>dirname</a:t>
            </a:r>
            <a:r>
              <a:rPr lang="en-US" altLang="zh-CN" sz="1800" dirty="0">
                <a:ea typeface="宋体" panose="02010600030101010101" pitchFamily="2" charset="-122"/>
              </a:rPr>
              <a:t> ... &gt;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ea typeface="宋体" panose="02010600030101010101" pitchFamily="2" charset="-122"/>
              </a:rPr>
              <a:t>dir</a:t>
            </a:r>
            <a:r>
              <a:rPr lang="en-US" altLang="zh-CN" sz="1800" dirty="0">
                <a:ea typeface="宋体" panose="02010600030101010101" pitchFamily="2" charset="-122"/>
              </a:rPr>
              <a:t> &lt;</a:t>
            </a:r>
            <a:r>
              <a:rPr lang="en-US" altLang="zh-CN" sz="1800" dirty="0" err="1">
                <a:ea typeface="宋体" panose="02010600030101010101" pitchFamily="2" charset="-122"/>
              </a:rPr>
              <a:t>dirname</a:t>
            </a:r>
            <a:r>
              <a:rPr lang="en-US" altLang="zh-CN" sz="1800" dirty="0">
                <a:ea typeface="宋体" panose="02010600030101010101" pitchFamily="2" charset="-122"/>
              </a:rPr>
              <a:t> ... &gt;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加一个源文件路径到当前路径的前面。如果你要指定多个路径，</a:t>
            </a:r>
            <a:r>
              <a:rPr lang="en-US" altLang="zh-CN" sz="1800" dirty="0"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ea typeface="宋体" panose="02010600030101010101" pitchFamily="2" charset="-122"/>
              </a:rPr>
              <a:t>下你可以使用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ea typeface="宋体" panose="02010600030101010101" pitchFamily="2" charset="-122"/>
              </a:rPr>
              <a:t>下你可以使用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ea typeface="宋体" panose="02010600030101010101" pitchFamily="2" charset="-122"/>
              </a:rPr>
              <a:t>;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directory 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清除所有的自定义的源文件搜索路径信息。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show directories </a:t>
            </a:r>
            <a:br>
              <a:rPr lang="en-US" altLang="zh-CN" sz="1800" dirty="0">
                <a:ea typeface="宋体" panose="02010600030101010101" pitchFamily="2" charset="-122"/>
              </a:rPr>
            </a:b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显示定义了的源文件搜索路径。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查看源代码的内存 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你可以使用</a:t>
            </a:r>
            <a:r>
              <a:rPr lang="en-US" altLang="zh-CN" sz="1800" dirty="0">
                <a:ea typeface="宋体" panose="02010600030101010101" pitchFamily="2" charset="-122"/>
              </a:rPr>
              <a:t>info line</a:t>
            </a:r>
            <a:r>
              <a:rPr lang="zh-CN" altLang="en-US" sz="1800" dirty="0">
                <a:ea typeface="宋体" panose="02010600030101010101" pitchFamily="2" charset="-122"/>
              </a:rPr>
              <a:t>命令来查看源代码在内存中的地址。</a:t>
            </a:r>
            <a:r>
              <a:rPr lang="en-US" altLang="zh-CN" sz="1800" dirty="0">
                <a:ea typeface="宋体" panose="02010600030101010101" pitchFamily="2" charset="-122"/>
              </a:rPr>
              <a:t>info line</a:t>
            </a:r>
            <a:r>
              <a:rPr lang="zh-CN" altLang="en-US" sz="1800" dirty="0">
                <a:ea typeface="宋体" panose="02010600030101010101" pitchFamily="2" charset="-122"/>
              </a:rPr>
              <a:t>后面可以跟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 dirty="0">
                <a:ea typeface="宋体" panose="02010600030101010101" pitchFamily="2" charset="-122"/>
              </a:rPr>
              <a:t>行号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 dirty="0">
                <a:ea typeface="宋体" panose="02010600030101010101" pitchFamily="2" charset="-122"/>
              </a:rPr>
              <a:t>函数名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 dirty="0">
                <a:ea typeface="宋体" panose="02010600030101010101" pitchFamily="2" charset="-122"/>
              </a:rPr>
              <a:t>文件名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ea typeface="宋体" panose="02010600030101010101" pitchFamily="2" charset="-122"/>
              </a:rPr>
              <a:t>行号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 dirty="0">
                <a:ea typeface="宋体" panose="02010600030101010101" pitchFamily="2" charset="-122"/>
              </a:rPr>
              <a:t>文件名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r>
              <a:rPr lang="zh-CN" altLang="en-US" sz="1800" dirty="0">
                <a:ea typeface="宋体" panose="02010600030101010101" pitchFamily="2" charset="-122"/>
              </a:rPr>
              <a:t>函数名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 dirty="0">
                <a:ea typeface="宋体" panose="02010600030101010101" pitchFamily="2" charset="-122"/>
              </a:rPr>
              <a:t>，这个命令会打印出所指定的源码在运行时的内存地址， 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查看源码的汇编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disassemble </a:t>
            </a:r>
            <a:r>
              <a:rPr lang="en-US" altLang="zh-CN" dirty="0" err="1">
                <a:ea typeface="宋体" panose="02010600030101010101" pitchFamily="2" charset="-122"/>
              </a:rPr>
              <a:t>func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51" y="3492137"/>
            <a:ext cx="4050302" cy="15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环境变量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你可以在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的调试环境中定义自己的变量，用来保存一些调试程序中的运行数据。要定义一个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的变量很简单只需。使用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ea typeface="宋体" panose="02010600030101010101" pitchFamily="2" charset="-122"/>
              </a:rPr>
              <a:t>命令。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的环境变量和</a:t>
            </a:r>
            <a:r>
              <a:rPr lang="en-US" altLang="zh-CN" sz="2400" dirty="0"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ea typeface="宋体" panose="02010600030101010101" pitchFamily="2" charset="-122"/>
              </a:rPr>
              <a:t>一样，也是以</a:t>
            </a:r>
            <a:r>
              <a:rPr lang="en-US" altLang="zh-CN" sz="2400" dirty="0">
                <a:ea typeface="宋体" panose="02010600030101010101" pitchFamily="2" charset="-122"/>
              </a:rPr>
              <a:t>$</a:t>
            </a:r>
            <a:r>
              <a:rPr lang="zh-CN" altLang="en-US" sz="2400" dirty="0">
                <a:ea typeface="宋体" panose="02010600030101010101" pitchFamily="2" charset="-122"/>
              </a:rPr>
              <a:t>起头。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set $foo = *</a:t>
            </a:r>
            <a:r>
              <a:rPr lang="en-US" altLang="zh-CN" dirty="0" err="1">
                <a:ea typeface="宋体" panose="02010600030101010101" pitchFamily="2" charset="-122"/>
              </a:rPr>
              <a:t>object_ptr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使用环境变量时，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会在你第一次使用时创建这个变量，而在以后的使用中，则直接对其賦值。环境变量没有类型，你可以给环境变量定义任一的类型。包括结构体和数组。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show convenience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 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该命令查看当前所设置的所有的环境变量。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/>
            </a:r>
            <a:br>
              <a:rPr lang="zh-CN" altLang="en-US" sz="2400" dirty="0">
                <a:ea typeface="宋体" panose="02010600030101010101" pitchFamily="2" charset="-122"/>
              </a:rPr>
            </a:b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改变程序的执行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83" y="1541417"/>
            <a:ext cx="11016343" cy="53165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一旦使用</a:t>
            </a:r>
            <a:r>
              <a:rPr lang="en-US" altLang="zh-CN" sz="1600" dirty="0">
                <a:ea typeface="宋体" panose="02010600030101010101" pitchFamily="2" charset="-122"/>
              </a:rPr>
              <a:t>GDB</a:t>
            </a:r>
            <a:r>
              <a:rPr lang="zh-CN" altLang="en-US" sz="1600" dirty="0">
                <a:ea typeface="宋体" panose="02010600030101010101" pitchFamily="2" charset="-122"/>
              </a:rPr>
              <a:t>挂上被调试程序，当程序运行起来后，你可以根据自己的调试思路来动态地在</a:t>
            </a:r>
            <a:r>
              <a:rPr lang="en-US" altLang="zh-CN" sz="1600" dirty="0">
                <a:ea typeface="宋体" panose="02010600030101010101" pitchFamily="2" charset="-122"/>
              </a:rPr>
              <a:t>GDB</a:t>
            </a:r>
            <a:r>
              <a:rPr lang="zh-CN" altLang="en-US" sz="1600" dirty="0">
                <a:ea typeface="宋体" panose="02010600030101010101" pitchFamily="2" charset="-122"/>
              </a:rPr>
              <a:t>中更改当前被调试程序的运行线路或是其变量的值，这个强大的功能能够让你更好的调试你的程序，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修改变量值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修改被调试程序运行时的变量值，在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中很容易实现，使用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a typeface="宋体" panose="02010600030101010101" pitchFamily="2" charset="-122"/>
              </a:rPr>
              <a:t>print</a:t>
            </a:r>
            <a:r>
              <a:rPr lang="zh-CN" altLang="en-US" sz="1400" dirty="0">
                <a:ea typeface="宋体" panose="02010600030101010101" pitchFamily="2" charset="-122"/>
              </a:rPr>
              <a:t>命令即可完成。如：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print x=4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ea typeface="宋体" panose="02010600030101010101" pitchFamily="2" charset="-122"/>
              </a:rPr>
              <a:t>跳转执行</a:t>
            </a:r>
            <a:r>
              <a:rPr lang="zh-CN" altLang="en-US" sz="1600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一般来说，被调试程序会按照程序代码的运行顺序依次执行。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提供了乱序执行的功能，也就是说，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可以修改程序的执行顺序，可以让程序执行随意跳跃。这个功能可以由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a typeface="宋体" panose="02010600030101010101" pitchFamily="2" charset="-122"/>
              </a:rPr>
              <a:t>jump</a:t>
            </a:r>
            <a:r>
              <a:rPr lang="zh-CN" altLang="en-US" sz="1400" dirty="0">
                <a:ea typeface="宋体" panose="02010600030101010101" pitchFamily="2" charset="-122"/>
              </a:rPr>
              <a:t>命令来完成：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jump &lt;</a:t>
            </a:r>
            <a:r>
              <a:rPr lang="en-US" altLang="zh-CN" sz="1400" dirty="0" err="1">
                <a:ea typeface="宋体" panose="02010600030101010101" pitchFamily="2" charset="-122"/>
              </a:rPr>
              <a:t>linespec</a:t>
            </a:r>
            <a:r>
              <a:rPr lang="en-US" altLang="zh-CN" sz="1400" dirty="0">
                <a:ea typeface="宋体" panose="02010600030101010101" pitchFamily="2" charset="-122"/>
              </a:rPr>
              <a:t>&gt;</a:t>
            </a:r>
          </a:p>
          <a:p>
            <a:pPr lvl="2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指定下一条语句的运行点。</a:t>
            </a:r>
            <a:r>
              <a:rPr lang="en-US" altLang="zh-CN" sz="1400" dirty="0"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ea typeface="宋体" panose="02010600030101010101" pitchFamily="2" charset="-122"/>
              </a:rPr>
              <a:t>linespce</a:t>
            </a:r>
            <a:r>
              <a:rPr lang="en-US" altLang="zh-CN" sz="1400" dirty="0">
                <a:ea typeface="宋体" panose="02010600030101010101" pitchFamily="2" charset="-122"/>
              </a:rPr>
              <a:t>&gt;</a:t>
            </a:r>
            <a:r>
              <a:rPr lang="zh-CN" altLang="en-US" sz="1400" dirty="0">
                <a:ea typeface="宋体" panose="02010600030101010101" pitchFamily="2" charset="-122"/>
              </a:rPr>
              <a:t>可以是文件的行号，可以是</a:t>
            </a:r>
            <a:r>
              <a:rPr lang="en-US" altLang="zh-CN" sz="1400" dirty="0">
                <a:ea typeface="宋体" panose="02010600030101010101" pitchFamily="2" charset="-122"/>
              </a:rPr>
              <a:t>file:line</a:t>
            </a:r>
            <a:r>
              <a:rPr lang="zh-CN" altLang="en-US" sz="1400" dirty="0">
                <a:ea typeface="宋体" panose="02010600030101010101" pitchFamily="2" charset="-122"/>
              </a:rPr>
              <a:t>格式，可以是</a:t>
            </a:r>
            <a:r>
              <a:rPr lang="en-US" altLang="zh-CN" sz="1400" dirty="0">
                <a:ea typeface="宋体" panose="02010600030101010101" pitchFamily="2" charset="-122"/>
              </a:rPr>
              <a:t>+</a:t>
            </a:r>
            <a:r>
              <a:rPr lang="en-US" altLang="zh-CN" sz="1400" dirty="0" err="1">
                <a:ea typeface="宋体" panose="02010600030101010101" pitchFamily="2" charset="-122"/>
              </a:rPr>
              <a:t>num</a:t>
            </a:r>
            <a:r>
              <a:rPr lang="zh-CN" altLang="en-US" sz="1400" dirty="0">
                <a:ea typeface="宋体" panose="02010600030101010101" pitchFamily="2" charset="-122"/>
              </a:rPr>
              <a:t>这种偏移量格式。表式着下一条运行语句从哪里开始。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jump &lt;address&gt;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zh-CN" altLang="en-US" sz="1400" dirty="0">
                <a:ea typeface="宋体" panose="02010600030101010101" pitchFamily="2" charset="-122"/>
              </a:rPr>
              <a:t>这里的</a:t>
            </a:r>
            <a:r>
              <a:rPr lang="en-US" altLang="zh-CN" sz="1400" dirty="0">
                <a:ea typeface="宋体" panose="02010600030101010101" pitchFamily="2" charset="-122"/>
              </a:rPr>
              <a:t>&lt;address&gt;</a:t>
            </a:r>
            <a:r>
              <a:rPr lang="zh-CN" altLang="en-US" sz="1400" dirty="0">
                <a:ea typeface="宋体" panose="02010600030101010101" pitchFamily="2" charset="-122"/>
              </a:rPr>
              <a:t>是代码行的内存地址。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注意，</a:t>
            </a:r>
            <a:r>
              <a:rPr lang="en-US" altLang="zh-CN" sz="1400" dirty="0">
                <a:ea typeface="宋体" panose="02010600030101010101" pitchFamily="2" charset="-122"/>
              </a:rPr>
              <a:t>jump</a:t>
            </a:r>
            <a:r>
              <a:rPr lang="zh-CN" altLang="en-US" sz="1400" dirty="0">
                <a:ea typeface="宋体" panose="02010600030101010101" pitchFamily="2" charset="-122"/>
              </a:rPr>
              <a:t>命令不会改变当前的程序栈中的内容，所以，当你从一个函数跳到另一个函数时，当函数运行完返回时进行弹栈操作时必然会发生错误，可能结果还是非常奇怪的，甚至于产生程序</a:t>
            </a:r>
            <a:r>
              <a:rPr lang="en-US" altLang="zh-CN" sz="1400" dirty="0">
                <a:ea typeface="宋体" panose="02010600030101010101" pitchFamily="2" charset="-122"/>
              </a:rPr>
              <a:t>Core Dump</a:t>
            </a:r>
            <a:r>
              <a:rPr lang="zh-CN" altLang="en-US" sz="1400" dirty="0">
                <a:ea typeface="宋体" panose="02010600030101010101" pitchFamily="2" charset="-122"/>
              </a:rPr>
              <a:t>。所以最好是同一个函数中进行跳转。</a:t>
            </a:r>
            <a:br>
              <a:rPr lang="zh-CN" altLang="en-US" sz="1400" dirty="0">
                <a:ea typeface="宋体" panose="02010600030101010101" pitchFamily="2" charset="-122"/>
              </a:rPr>
            </a:br>
            <a:r>
              <a:rPr lang="zh-CN" altLang="en-US" sz="1400" dirty="0">
                <a:ea typeface="宋体" panose="02010600030101010101" pitchFamily="2" charset="-122"/>
              </a:rPr>
              <a:t> </a:t>
            </a:r>
            <a:br>
              <a:rPr lang="zh-CN" altLang="en-US" sz="1400" dirty="0">
                <a:ea typeface="宋体" panose="02010600030101010101" pitchFamily="2" charset="-122"/>
              </a:rPr>
            </a:br>
            <a:r>
              <a:rPr lang="zh-CN" altLang="en-US" sz="1400" dirty="0">
                <a:ea typeface="宋体" panose="02010600030101010101" pitchFamily="2" charset="-122"/>
              </a:rPr>
              <a:t/>
            </a:r>
            <a:br>
              <a:rPr lang="zh-CN" altLang="en-US" sz="1400" dirty="0">
                <a:ea typeface="宋体" panose="02010600030101010101" pitchFamily="2" charset="-122"/>
              </a:rPr>
            </a:br>
            <a:r>
              <a:rPr lang="zh-CN" altLang="en-US" sz="1400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9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VC++</a:t>
            </a:r>
            <a:r>
              <a:rPr lang="zh-CN" altLang="en-US">
                <a:ea typeface="宋体" panose="02010600030101010101" pitchFamily="2" charset="-122"/>
              </a:rPr>
              <a:t>调试命令的对比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1412876"/>
            <a:ext cx="6481763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改变程序的执行</a:t>
            </a:r>
            <a:r>
              <a:rPr lang="en-US" altLang="zh-CN" b="1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39" y="1471749"/>
            <a:ext cx="11260183" cy="53209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产生信号量 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使用</a:t>
            </a:r>
            <a:r>
              <a:rPr lang="en-US" altLang="zh-CN" sz="1400" dirty="0" err="1">
                <a:ea typeface="宋体" panose="02010600030101010101" pitchFamily="2" charset="-122"/>
              </a:rPr>
              <a:t>singal</a:t>
            </a:r>
            <a:r>
              <a:rPr lang="zh-CN" altLang="en-US" sz="1400" dirty="0">
                <a:ea typeface="宋体" panose="02010600030101010101" pitchFamily="2" charset="-122"/>
              </a:rPr>
              <a:t>命令，可以产生一个信号量给被调试的程序。如：中断信号</a:t>
            </a:r>
            <a:r>
              <a:rPr lang="en-US" altLang="zh-CN" sz="1400" dirty="0" err="1">
                <a:ea typeface="宋体" panose="02010600030101010101" pitchFamily="2" charset="-122"/>
              </a:rPr>
              <a:t>Ctrl+C</a:t>
            </a:r>
            <a:r>
              <a:rPr lang="zh-CN" altLang="en-US" sz="1400" dirty="0">
                <a:ea typeface="宋体" panose="02010600030101010101" pitchFamily="2" charset="-122"/>
              </a:rPr>
              <a:t>。这非常方便于程序的调试，可以在程序运行的任意位置设置断点，并在该断点用</a:t>
            </a:r>
            <a:r>
              <a:rPr lang="en-US" altLang="zh-CN" sz="1400" dirty="0">
                <a:ea typeface="宋体" panose="02010600030101010101" pitchFamily="2" charset="-122"/>
              </a:rPr>
              <a:t>GDB</a:t>
            </a:r>
            <a:r>
              <a:rPr lang="zh-CN" altLang="en-US" sz="1400" dirty="0">
                <a:ea typeface="宋体" panose="02010600030101010101" pitchFamily="2" charset="-122"/>
              </a:rPr>
              <a:t>产生一个信号量，这种精确地在某处产生信号非常有利程序的调试。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signal &lt;</a:t>
            </a:r>
            <a:r>
              <a:rPr lang="en-US" altLang="zh-CN" sz="1400" dirty="0" err="1">
                <a:ea typeface="宋体" panose="02010600030101010101" pitchFamily="2" charset="-122"/>
              </a:rPr>
              <a:t>singal</a:t>
            </a:r>
            <a:r>
              <a:rPr lang="en-US" altLang="zh-CN" sz="1400" dirty="0">
                <a:ea typeface="宋体" panose="02010600030101010101" pitchFamily="2" charset="-122"/>
              </a:rPr>
              <a:t>&gt;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Linux</a:t>
            </a:r>
            <a:r>
              <a:rPr lang="zh-CN" altLang="en-US" sz="1400" dirty="0">
                <a:ea typeface="宋体" panose="02010600030101010101" pitchFamily="2" charset="-122"/>
              </a:rPr>
              <a:t>的系统信号量通常从</a:t>
            </a:r>
            <a:r>
              <a:rPr lang="en-US" altLang="zh-CN" sz="1400" dirty="0"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ea typeface="宋体" panose="02010600030101010101" pitchFamily="2" charset="-122"/>
              </a:rPr>
              <a:t>到</a:t>
            </a:r>
            <a:r>
              <a:rPr lang="en-US" altLang="zh-CN" sz="1400" dirty="0">
                <a:ea typeface="宋体" panose="02010600030101010101" pitchFamily="2" charset="-122"/>
              </a:rPr>
              <a:t>15</a:t>
            </a:r>
            <a:r>
              <a:rPr lang="zh-CN" altLang="en-US" sz="1400" dirty="0">
                <a:ea typeface="宋体" panose="02010600030101010101" pitchFamily="2" charset="-122"/>
              </a:rPr>
              <a:t>。所以</a:t>
            </a:r>
            <a:r>
              <a:rPr lang="en-US" altLang="zh-CN" sz="1400" dirty="0"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ea typeface="宋体" panose="02010600030101010101" pitchFamily="2" charset="-122"/>
              </a:rPr>
              <a:t>singal</a:t>
            </a:r>
            <a:r>
              <a:rPr lang="en-US" altLang="zh-CN" sz="1400" dirty="0">
                <a:ea typeface="宋体" panose="02010600030101010101" pitchFamily="2" charset="-122"/>
              </a:rPr>
              <a:t>&gt;</a:t>
            </a:r>
            <a:r>
              <a:rPr lang="zh-CN" altLang="en-US" sz="1400" dirty="0">
                <a:ea typeface="宋体" panose="02010600030101010101" pitchFamily="2" charset="-122"/>
              </a:rPr>
              <a:t>取值也在这个范围。</a:t>
            </a:r>
          </a:p>
          <a:p>
            <a:pPr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强制函数返回 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如果你的调试断点在某个函数中，并还有语句没有执行完。你可以使用</a:t>
            </a:r>
            <a:r>
              <a:rPr lang="en-US" altLang="zh-CN" sz="1400" dirty="0">
                <a:ea typeface="宋体" panose="02010600030101010101" pitchFamily="2" charset="-122"/>
              </a:rPr>
              <a:t>return</a:t>
            </a:r>
            <a:r>
              <a:rPr lang="zh-CN" altLang="en-US" sz="1400" dirty="0">
                <a:ea typeface="宋体" panose="02010600030101010101" pitchFamily="2" charset="-122"/>
              </a:rPr>
              <a:t>命令强制函数忽略还没有执行的语句并返回。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ea typeface="宋体" panose="02010600030101010101" pitchFamily="2" charset="-122"/>
              </a:rPr>
              <a:t>return</a:t>
            </a:r>
            <a:br>
              <a:rPr lang="en-US" altLang="zh-CN" sz="1400" dirty="0">
                <a:ea typeface="宋体" panose="02010600030101010101" pitchFamily="2" charset="-122"/>
              </a:rPr>
            </a:b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return</a:t>
            </a:r>
            <a:r>
              <a:rPr lang="en-US" altLang="zh-CN" sz="1400" dirty="0">
                <a:ea typeface="宋体" panose="02010600030101010101" pitchFamily="2" charset="-122"/>
              </a:rPr>
              <a:t> &lt;expression&gt;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zh-CN" altLang="en-US" sz="1400" dirty="0">
                <a:ea typeface="宋体" panose="02010600030101010101" pitchFamily="2" charset="-122"/>
              </a:rPr>
              <a:t>使用</a:t>
            </a:r>
            <a:r>
              <a:rPr lang="en-US" altLang="zh-CN" sz="1400" dirty="0">
                <a:ea typeface="宋体" panose="02010600030101010101" pitchFamily="2" charset="-122"/>
              </a:rPr>
              <a:t>return</a:t>
            </a:r>
            <a:r>
              <a:rPr lang="zh-CN" altLang="en-US" sz="1400" dirty="0">
                <a:ea typeface="宋体" panose="02010600030101010101" pitchFamily="2" charset="-122"/>
              </a:rPr>
              <a:t>命令取消当前函数的执行，并立即返回，如果指定了</a:t>
            </a:r>
            <a:r>
              <a:rPr lang="en-US" altLang="zh-CN" sz="1400" dirty="0">
                <a:ea typeface="宋体" panose="02010600030101010101" pitchFamily="2" charset="-122"/>
              </a:rPr>
              <a:t>&lt;expression&gt;</a:t>
            </a:r>
            <a:r>
              <a:rPr lang="zh-CN" altLang="en-US" sz="1400" dirty="0">
                <a:ea typeface="宋体" panose="02010600030101010101" pitchFamily="2" charset="-122"/>
              </a:rPr>
              <a:t>，那么该表达式的值会被认作函数的返回值。</a:t>
            </a:r>
          </a:p>
          <a:p>
            <a:pPr>
              <a:lnSpc>
                <a:spcPct val="8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强制调用函数 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call &lt;expr&gt;</a:t>
            </a:r>
            <a:b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1400" dirty="0" err="1">
                <a:solidFill>
                  <a:schemeClr val="accent2"/>
                </a:solidFill>
                <a:ea typeface="宋体" panose="02010600030101010101" pitchFamily="2" charset="-122"/>
              </a:rPr>
              <a:t>func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zh-CN" altLang="en-US" sz="1400" dirty="0">
                <a:ea typeface="宋体" panose="02010600030101010101" pitchFamily="2" charset="-122"/>
              </a:rPr>
              <a:t>表达式中可以一是函数，以此达到强制调用函数的目的。并显示函数的返回值，如果函数返回值是</a:t>
            </a:r>
            <a:r>
              <a:rPr lang="en-US" altLang="zh-CN" sz="1400" dirty="0">
                <a:ea typeface="宋体" panose="02010600030101010101" pitchFamily="2" charset="-122"/>
              </a:rPr>
              <a:t>void</a:t>
            </a:r>
            <a:r>
              <a:rPr lang="zh-CN" altLang="en-US" sz="1400" dirty="0">
                <a:ea typeface="宋体" panose="02010600030101010101" pitchFamily="2" charset="-122"/>
              </a:rPr>
              <a:t>，那么就不显示。</a:t>
            </a:r>
          </a:p>
          <a:p>
            <a:pPr lvl="1">
              <a:lnSpc>
                <a:spcPct val="80000"/>
              </a:lnSpc>
            </a:pPr>
            <a:r>
              <a:rPr lang="zh-CN" altLang="en-US" sz="1400" dirty="0">
                <a:ea typeface="宋体" panose="02010600030101010101" pitchFamily="2" charset="-122"/>
              </a:rPr>
              <a:t>另一个相似的命令也可以完成这一功能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en-US" altLang="zh-CN" sz="1400" dirty="0">
                <a:ea typeface="宋体" panose="02010600030101010101" pitchFamily="2" charset="-122"/>
              </a:rPr>
              <a:t>print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ea typeface="宋体" panose="02010600030101010101" pitchFamily="2" charset="-122"/>
              </a:rPr>
              <a:t>print</a:t>
            </a:r>
            <a:r>
              <a:rPr lang="zh-CN" altLang="en-US" sz="1400" dirty="0">
                <a:ea typeface="宋体" panose="02010600030101010101" pitchFamily="2" charset="-122"/>
              </a:rPr>
              <a:t>后面可以跟表达式，所以也可以用他来调用函数，</a:t>
            </a:r>
            <a:r>
              <a:rPr lang="en-US" altLang="zh-CN" sz="1400" dirty="0">
                <a:ea typeface="宋体" panose="02010600030101010101" pitchFamily="2" charset="-122"/>
              </a:rPr>
              <a:t>print</a:t>
            </a:r>
            <a:r>
              <a:rPr lang="zh-CN" altLang="en-US" sz="1400" dirty="0"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ea typeface="宋体" panose="02010600030101010101" pitchFamily="2" charset="-122"/>
              </a:rPr>
              <a:t>call</a:t>
            </a:r>
            <a:r>
              <a:rPr lang="zh-CN" altLang="en-US" sz="1400" dirty="0">
                <a:ea typeface="宋体" panose="02010600030101010101" pitchFamily="2" charset="-122"/>
              </a:rPr>
              <a:t>的不同是，如果函数返回</a:t>
            </a:r>
            <a:r>
              <a:rPr lang="en-US" altLang="zh-CN" sz="1400" dirty="0">
                <a:ea typeface="宋体" panose="02010600030101010101" pitchFamily="2" charset="-122"/>
              </a:rPr>
              <a:t>void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ea typeface="宋体" panose="02010600030101010101" pitchFamily="2" charset="-122"/>
              </a:rPr>
              <a:t>call</a:t>
            </a:r>
            <a:r>
              <a:rPr lang="zh-CN" altLang="en-US" sz="1400" dirty="0">
                <a:ea typeface="宋体" panose="02010600030101010101" pitchFamily="2" charset="-122"/>
              </a:rPr>
              <a:t>则不显示，</a:t>
            </a:r>
            <a:r>
              <a:rPr lang="en-US" altLang="zh-CN" sz="1400" dirty="0">
                <a:ea typeface="宋体" panose="02010600030101010101" pitchFamily="2" charset="-122"/>
              </a:rPr>
              <a:t>print</a:t>
            </a:r>
            <a:r>
              <a:rPr lang="zh-CN" altLang="en-US" sz="1400" dirty="0">
                <a:ea typeface="宋体" panose="02010600030101010101" pitchFamily="2" charset="-122"/>
              </a:rPr>
              <a:t>则显示函数返回值，并把该值存入历史数据中。 </a:t>
            </a:r>
            <a:br>
              <a:rPr lang="zh-CN" altLang="en-US" sz="1400" dirty="0">
                <a:ea typeface="宋体" panose="02010600030101010101" pitchFamily="2" charset="-122"/>
              </a:rPr>
            </a:br>
            <a:endParaRPr lang="zh-CN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GDB</a:t>
            </a:r>
            <a:r>
              <a:rPr lang="zh-CN" altLang="en-US" dirty="0" smtClean="0"/>
              <a:t>的其他操作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ea typeface="宋体" panose="02010600030101010101" pitchFamily="2" charset="-122"/>
              </a:rPr>
              <a:t>暂停 </a:t>
            </a:r>
            <a:r>
              <a:rPr lang="en-US" altLang="zh-CN" b="1" dirty="0">
                <a:solidFill>
                  <a:schemeClr val="tx1">
                    <a:lumMod val="85000"/>
                  </a:schemeClr>
                </a:solidFill>
                <a:ea typeface="宋体" panose="02010600030101010101" pitchFamily="2" charset="-122"/>
              </a:rPr>
              <a:t>/ </a:t>
            </a:r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ea typeface="宋体" panose="02010600030101010101" pitchFamily="2" charset="-122"/>
              </a:rPr>
              <a:t>恢复</a:t>
            </a:r>
            <a:r>
              <a:rPr lang="zh-CN" altLang="en-US" b="1" dirty="0" smtClean="0">
                <a:solidFill>
                  <a:schemeClr val="tx1">
                    <a:lumMod val="85000"/>
                  </a:schemeClr>
                </a:solidFill>
                <a:ea typeface="宋体" panose="02010600030101010101" pitchFamily="2" charset="-122"/>
              </a:rPr>
              <a:t>程序运行</a:t>
            </a:r>
            <a:endParaRPr lang="en-US" altLang="zh-CN" b="1" dirty="0" smtClean="0">
              <a:solidFill>
                <a:schemeClr val="tx1">
                  <a:lumMod val="85000"/>
                </a:schemeClr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调试已运行的程序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调试已运行的程序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两种方法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下用</a:t>
            </a:r>
            <a:r>
              <a:rPr lang="en-US" altLang="zh-CN" dirty="0" err="1">
                <a:ea typeface="宋体" panose="02010600030101010101" pitchFamily="2" charset="-122"/>
              </a:rPr>
              <a:t>ps</a:t>
            </a:r>
            <a:r>
              <a:rPr lang="zh-CN" altLang="en-US" dirty="0">
                <a:ea typeface="宋体" panose="02010600030101010101" pitchFamily="2" charset="-122"/>
              </a:rPr>
              <a:t>查看正在运行的程序的</a:t>
            </a:r>
            <a:r>
              <a:rPr lang="en-US" altLang="zh-CN" dirty="0">
                <a:ea typeface="宋体" panose="02010600030101010101" pitchFamily="2" charset="-122"/>
              </a:rPr>
              <a:t>PID</a:t>
            </a:r>
            <a:r>
              <a:rPr lang="zh-CN" altLang="en-US" dirty="0">
                <a:ea typeface="宋体" panose="02010600030101010101" pitchFamily="2" charset="-122"/>
              </a:rPr>
              <a:t>（进程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），然后用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&lt;program&gt; PID</a:t>
            </a:r>
            <a:r>
              <a:rPr lang="zh-CN" altLang="en-US" dirty="0">
                <a:ea typeface="宋体" panose="02010600030101010101" pitchFamily="2" charset="-122"/>
              </a:rPr>
              <a:t>格式挂接正在运行的程序。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先用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&lt;program&gt;</a:t>
            </a:r>
            <a:r>
              <a:rPr lang="zh-CN" altLang="en-US" dirty="0">
                <a:ea typeface="宋体" panose="02010600030101010101" pitchFamily="2" charset="-122"/>
              </a:rPr>
              <a:t>关联上源代码，并进行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，在</a:t>
            </a: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中用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attach</a:t>
            </a:r>
            <a:r>
              <a:rPr lang="zh-CN" altLang="en-US" dirty="0">
                <a:ea typeface="宋体" panose="02010600030101010101" pitchFamily="2" charset="-122"/>
              </a:rPr>
              <a:t>命令来挂接进程的</a:t>
            </a:r>
            <a:r>
              <a:rPr lang="en-US" altLang="zh-CN" dirty="0">
                <a:ea typeface="宋体" panose="02010600030101010101" pitchFamily="2" charset="-122"/>
              </a:rPr>
              <a:t>PID</a:t>
            </a:r>
            <a:r>
              <a:rPr lang="zh-CN" altLang="en-US" dirty="0">
                <a:ea typeface="宋体" panose="02010600030101010101" pitchFamily="2" charset="-122"/>
              </a:rPr>
              <a:t>。并用</a:t>
            </a:r>
            <a:r>
              <a:rPr lang="en-US" altLang="zh-CN" dirty="0">
                <a:ea typeface="宋体" panose="02010600030101010101" pitchFamily="2" charset="-122"/>
              </a:rPr>
              <a:t>detach</a:t>
            </a:r>
            <a:r>
              <a:rPr lang="zh-CN" altLang="en-US" dirty="0">
                <a:ea typeface="宋体" panose="02010600030101010101" pitchFamily="2" charset="-122"/>
              </a:rPr>
              <a:t>来取消挂接的进程。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这是调试守护进程常用这两种方法</a:t>
            </a:r>
          </a:p>
        </p:txBody>
      </p:sp>
    </p:spTree>
    <p:extLst>
      <p:ext uri="{BB962C8B-B14F-4D97-AF65-F5344CB8AC3E}">
        <p14:creationId xmlns:p14="http://schemas.microsoft.com/office/powerpoint/2010/main" val="30998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调试已运行进程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099" y="1679576"/>
            <a:ext cx="9076327" cy="49530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运行程序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并用</a:t>
            </a:r>
            <a:r>
              <a:rPr lang="en-US" altLang="zh-CN" sz="2400" dirty="0" err="1">
                <a:ea typeface="宋体" panose="02010600030101010101" pitchFamily="2" charset="-122"/>
              </a:rPr>
              <a:t>ps</a:t>
            </a:r>
            <a:r>
              <a:rPr lang="zh-CN" altLang="en-US" sz="2400" dirty="0">
                <a:ea typeface="宋体" panose="02010600030101010101" pitchFamily="2" charset="-122"/>
              </a:rPr>
              <a:t>查看进程编号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./server &amp;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进入</a:t>
            </a:r>
            <a:r>
              <a:rPr lang="en-US" altLang="zh-CN" sz="2400" dirty="0" err="1">
                <a:ea typeface="宋体" panose="02010600030101010101" pitchFamily="2" charset="-122"/>
              </a:rPr>
              <a:t>gdb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server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设置断点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挂接进程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attach &lt;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pid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r>
              <a:rPr lang="zh-CN" altLang="en-US" dirty="0">
                <a:ea typeface="宋体" panose="02010600030101010101" pitchFamily="2" charset="-122"/>
              </a:rPr>
              <a:t>挂接进程，如</a:t>
            </a:r>
            <a:r>
              <a:rPr lang="en-US" altLang="zh-CN" dirty="0">
                <a:ea typeface="宋体" panose="02010600030101010101" pitchFamily="2" charset="-122"/>
              </a:rPr>
              <a:t>attach 2595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此时被挂接进程会暂停下来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ea typeface="宋体" panose="02010600030101010101" pitchFamily="2" charset="-122"/>
              </a:rPr>
              <a:t>continue</a:t>
            </a:r>
            <a:r>
              <a:rPr lang="zh-CN" altLang="en-US" sz="2400" dirty="0">
                <a:ea typeface="宋体" panose="02010600030101010101" pitchFamily="2" charset="-122"/>
              </a:rPr>
              <a:t>命令恢复运行，进行调试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正常调试阶段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2242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840914" y="6165851"/>
          <a:ext cx="5810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包" r:id="rId3" imgW="581040" imgH="466560" progId="Package">
                  <p:embed/>
                </p:oleObj>
              </mc:Choice>
              <mc:Fallback>
                <p:oleObj name="包" r:id="rId3" imgW="581040" imgH="466560" progId="Package">
                  <p:embed/>
                  <p:pic>
                    <p:nvPicPr>
                      <p:cNvPr id="22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914" y="6165851"/>
                        <a:ext cx="5810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6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查找段错误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下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程序经常出现段错误</a:t>
            </a:r>
            <a:r>
              <a:rPr lang="en-US" altLang="zh-CN">
                <a:ea typeface="宋体" panose="02010600030101010101" pitchFamily="2" charset="-122"/>
              </a:rPr>
              <a:t>(segment fault 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通常是访问错误的地址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如向空指针赋值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访问不存在的地址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写到不可能区段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产生段错误原因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1)</a:t>
            </a:r>
            <a:r>
              <a:rPr lang="zh-CN" altLang="en-US">
                <a:ea typeface="宋体" panose="02010600030101010101" pitchFamily="2" charset="-122"/>
              </a:rPr>
              <a:t>访问系统数据区，尤其是往 系统保护的内存地址写数据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向空地址写值也归属此类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2)</a:t>
            </a:r>
            <a:r>
              <a:rPr lang="zh-CN" altLang="en-US">
                <a:ea typeface="宋体" panose="02010600030101010101" pitchFamily="2" charset="-122"/>
              </a:rPr>
              <a:t>内存越界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数组越界，变量类型不一致等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zh-CN" altLang="en-US">
                <a:ea typeface="宋体" panose="02010600030101010101" pitchFamily="2" charset="-122"/>
              </a:rPr>
              <a:t>访问到不属于你的内存区域 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下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出现段错误会触发</a:t>
            </a:r>
            <a:r>
              <a:rPr lang="en-US" altLang="zh-CN">
                <a:ea typeface="宋体" panose="02010600030101010101" pitchFamily="2" charset="-122"/>
              </a:rPr>
              <a:t>SIGSEGV</a:t>
            </a:r>
            <a:r>
              <a:rPr lang="zh-CN" altLang="en-US">
                <a:ea typeface="宋体" panose="02010600030101010101" pitchFamily="2" charset="-122"/>
              </a:rPr>
              <a:t>信号 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这个信号的缺省结果打印段错误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并产生一个</a:t>
            </a:r>
            <a:r>
              <a:rPr lang="en-US" altLang="zh-CN">
                <a:ea typeface="宋体" panose="02010600030101010101" pitchFamily="2" charset="-122"/>
              </a:rPr>
              <a:t>core dump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打开</a:t>
            </a:r>
            <a:r>
              <a:rPr lang="en-US" altLang="zh-CN">
                <a:ea typeface="宋体" panose="02010600030101010101" pitchFamily="2" charset="-122"/>
              </a:rPr>
              <a:t>core dump</a:t>
            </a:r>
            <a:r>
              <a:rPr lang="zh-CN" altLang="en-US">
                <a:ea typeface="宋体" panose="02010600030101010101" pitchFamily="2" charset="-122"/>
              </a:rPr>
              <a:t>文件会快速定位出现段错误代码</a:t>
            </a:r>
          </a:p>
          <a:p>
            <a:pPr lvl="1"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196976"/>
            <a:ext cx="8078788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段错误实例</a:t>
            </a:r>
          </a:p>
        </p:txBody>
      </p:sp>
      <p:graphicFrame>
        <p:nvGraphicFramePr>
          <p:cNvPr id="2160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696450" y="6165851"/>
          <a:ext cx="64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包" r:id="rId4" imgW="647640" imgH="466560" progId="Package">
                  <p:embed/>
                </p:oleObj>
              </mc:Choice>
              <mc:Fallback>
                <p:oleObj name="包" r:id="rId4" imgW="647640" imgH="466560" progId="Package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6165851"/>
                        <a:ext cx="64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648075" y="1930075"/>
            <a:ext cx="5548176" cy="2864503"/>
          </a:xfrm>
          <a:prstGeom prst="rect">
            <a:avLst/>
          </a:prstGeom>
          <a:solidFill>
            <a:srgbClr val="CCECFF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#include &lt;</a:t>
            </a:r>
            <a:r>
              <a:rPr kumimoji="1"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stdio.h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&gt;</a:t>
            </a:r>
          </a:p>
          <a:p>
            <a:pPr algn="l"/>
            <a:endParaRPr kumimoji="1"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algn="l"/>
            <a:r>
              <a:rPr kumimoji="1"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main()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char * a = 0x00;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*a = 100;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 return 0;</a:t>
            </a:r>
          </a:p>
          <a:p>
            <a:pPr algn="l"/>
            <a:r>
              <a:rPr kumimoji="1"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7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生成</a:t>
            </a:r>
            <a:r>
              <a:rPr lang="en-US" altLang="zh-CN">
                <a:ea typeface="宋体" panose="02010600030101010101" pitchFamily="2" charset="-122"/>
              </a:rPr>
              <a:t>Core Dump</a:t>
            </a:r>
            <a:r>
              <a:rPr lang="zh-CN" altLang="en-US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缺省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rPr>
              <a:t>不生成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Core Dump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ulimit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xxx</a:t>
            </a:r>
            <a:r>
              <a:rPr lang="zh-CN" altLang="en-US" dirty="0">
                <a:ea typeface="宋体" panose="02010600030101010101" pitchFamily="2" charset="-122"/>
              </a:rPr>
              <a:t>来改变尺寸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生成</a:t>
            </a:r>
            <a:r>
              <a:rPr lang="en-US" altLang="zh-CN" dirty="0">
                <a:ea typeface="宋体" panose="02010600030101010101" pitchFamily="2" charset="-122"/>
              </a:rPr>
              <a:t>Core Dump</a:t>
            </a:r>
            <a:r>
              <a:rPr lang="zh-CN" altLang="en-US" dirty="0" smtClean="0">
                <a:ea typeface="宋体" panose="02010600030101010101" pitchFamily="2" charset="-122"/>
              </a:rPr>
              <a:t>文件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ulimit</a:t>
            </a:r>
            <a:r>
              <a:rPr lang="en-US" altLang="zh-CN" dirty="0">
                <a:ea typeface="宋体" panose="02010600030101010101" pitchFamily="2" charset="-122"/>
              </a:rPr>
              <a:t> – c unlimited</a:t>
            </a:r>
            <a:r>
              <a:rPr lang="zh-CN" altLang="en-US" dirty="0">
                <a:ea typeface="宋体" panose="02010600030101010101" pitchFamily="2" charset="-122"/>
              </a:rPr>
              <a:t>； 对生成的 </a:t>
            </a:r>
            <a:r>
              <a:rPr lang="en-US" altLang="zh-CN" dirty="0">
                <a:ea typeface="宋体" panose="02010600030101010101" pitchFamily="2" charset="-122"/>
              </a:rPr>
              <a:t>core </a:t>
            </a:r>
            <a:r>
              <a:rPr lang="zh-CN" altLang="en-US" dirty="0">
                <a:ea typeface="宋体" panose="02010600030101010101" pitchFamily="2" charset="-122"/>
              </a:rPr>
              <a:t>文件的大小不进行限制。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当产生段错误时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在可执行文件同一目录生成</a:t>
            </a:r>
            <a:r>
              <a:rPr lang="en-US" altLang="zh-CN" sz="2000" dirty="0" err="1">
                <a:ea typeface="宋体" panose="02010600030101010101" pitchFamily="2" charset="-122"/>
              </a:rPr>
              <a:t>core.XXX</a:t>
            </a:r>
            <a:r>
              <a:rPr lang="zh-CN" altLang="en-US" sz="2000" dirty="0">
                <a:ea typeface="宋体" panose="02010600030101010101" pitchFamily="2" charset="-122"/>
              </a:rPr>
              <a:t>的文件</a:t>
            </a:r>
          </a:p>
        </p:txBody>
      </p:sp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068" y="3647196"/>
            <a:ext cx="4926058" cy="30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用</a:t>
            </a:r>
            <a:r>
              <a:rPr lang="en-US" altLang="zh-CN">
                <a:ea typeface="宋体" panose="02010600030101010101" pitchFamily="2" charset="-122"/>
              </a:rPr>
              <a:t>gdb </a:t>
            </a:r>
            <a:r>
              <a:rPr lang="zh-CN" altLang="en-US">
                <a:ea typeface="宋体" panose="02010600030101010101" pitchFamily="2" charset="-122"/>
              </a:rPr>
              <a:t>打开</a:t>
            </a:r>
            <a:r>
              <a:rPr lang="en-US" altLang="zh-CN">
                <a:ea typeface="宋体" panose="02010600030101010101" pitchFamily="2" charset="-122"/>
              </a:rPr>
              <a:t>Core dump</a:t>
            </a:r>
            <a:r>
              <a:rPr lang="zh-CN" altLang="en-US">
                <a:ea typeface="宋体" panose="02010600030101010101" pitchFamily="2" charset="-122"/>
              </a:rPr>
              <a:t>定位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gdb &lt;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可执行文件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&gt; &lt;core</a:t>
            </a:r>
            <a:r>
              <a:rPr lang="zh-CN" altLang="en-US">
                <a:solidFill>
                  <a:schemeClr val="accent2"/>
                </a:solidFill>
                <a:ea typeface="宋体" panose="02010600030101010101" pitchFamily="2" charset="-122"/>
              </a:rPr>
              <a:t>文件名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43" y="2534104"/>
            <a:ext cx="6985000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527" y="1714500"/>
            <a:ext cx="11059884" cy="44577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</a:t>
            </a:r>
            <a:r>
              <a:rPr lang="zh-CN" altLang="en-US" dirty="0">
                <a:ea typeface="宋体" panose="02010600030101010101" pitchFamily="2" charset="-122"/>
              </a:rPr>
              <a:t>：一个</a:t>
            </a:r>
            <a:r>
              <a:rPr lang="en-US" altLang="zh-CN" dirty="0">
                <a:ea typeface="宋体" panose="02010600030101010101" pitchFamily="2" charset="-122"/>
              </a:rPr>
              <a:t>dict.txt</a:t>
            </a:r>
            <a:r>
              <a:rPr lang="zh-CN" altLang="en-US" dirty="0">
                <a:ea typeface="宋体" panose="02010600030101010101" pitchFamily="2" charset="-122"/>
              </a:rPr>
              <a:t>，里面包含常用中文词；一个</a:t>
            </a:r>
            <a:r>
              <a:rPr lang="en-US" altLang="zh-CN" dirty="0">
                <a:ea typeface="宋体" panose="02010600030101010101" pitchFamily="2" charset="-122"/>
              </a:rPr>
              <a:t>doc.txt </a:t>
            </a:r>
            <a:r>
              <a:rPr lang="zh-CN" altLang="en-US" dirty="0">
                <a:ea typeface="宋体" panose="02010600030101010101" pitchFamily="2" charset="-122"/>
              </a:rPr>
              <a:t>里面包含没有分词的中文文章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输出：对</a:t>
            </a:r>
            <a:r>
              <a:rPr lang="en-US" altLang="zh-CN" dirty="0">
                <a:ea typeface="宋体" panose="02010600030101010101" pitchFamily="2" charset="-122"/>
              </a:rPr>
              <a:t>doc.txt</a:t>
            </a:r>
            <a:r>
              <a:rPr lang="zh-CN" altLang="en-US" dirty="0">
                <a:ea typeface="宋体" panose="02010600030101010101" pitchFamily="2" charset="-122"/>
              </a:rPr>
              <a:t>里面的语句进行分词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分词算法：基于词典的正向最大匹配算法。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通过该题目：熟悉</a:t>
            </a:r>
            <a:r>
              <a:rPr lang="en-US" altLang="zh-CN" dirty="0">
                <a:ea typeface="宋体" panose="02010600030101010101" pitchFamily="2" charset="-122"/>
              </a:rPr>
              <a:t>GDB</a:t>
            </a:r>
            <a:r>
              <a:rPr lang="zh-CN" altLang="en-US" dirty="0">
                <a:ea typeface="宋体" panose="02010600030101010101" pitchFamily="2" charset="-122"/>
              </a:rPr>
              <a:t>调试用法，</a:t>
            </a:r>
            <a:r>
              <a:rPr lang="en-US" altLang="zh-CN" dirty="0" err="1">
                <a:ea typeface="宋体" panose="02010600030101010101" pitchFamily="2" charset="-122"/>
              </a:rPr>
              <a:t>coredump</a:t>
            </a:r>
            <a:r>
              <a:rPr lang="zh-CN" altLang="en-US" dirty="0">
                <a:ea typeface="宋体" panose="02010600030101010101" pitchFamily="2" charset="-122"/>
              </a:rPr>
              <a:t>分析步骤，性能分析工具</a:t>
            </a:r>
            <a:r>
              <a:rPr lang="en-US" altLang="zh-CN" dirty="0" smtClean="0">
                <a:ea typeface="宋体" panose="02010600030101010101" pitchFamily="2" charset="-122"/>
              </a:rPr>
              <a:t>prof/</a:t>
            </a:r>
            <a:r>
              <a:rPr lang="en-US" altLang="zh-CN" dirty="0" err="1" smtClean="0">
                <a:ea typeface="宋体" panose="02010600030101010101" pitchFamily="2" charset="-122"/>
              </a:rPr>
              <a:t>gprof</a:t>
            </a:r>
            <a:r>
              <a:rPr lang="zh-CN" altLang="en-US" dirty="0" smtClean="0">
                <a:ea typeface="宋体" panose="02010600030101010101" pitchFamily="2" charset="-122"/>
              </a:rPr>
              <a:t>的使用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4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GDB</a:t>
            </a:r>
            <a:r>
              <a:rPr lang="zh-CN" altLang="en-US" b="1">
                <a:ea typeface="宋体" panose="02010600030101010101" pitchFamily="2" charset="-122"/>
              </a:rPr>
              <a:t>帮助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0229" y="1371600"/>
            <a:ext cx="9748385" cy="49530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像</a:t>
            </a:r>
            <a:r>
              <a:rPr lang="zh-CN" altLang="en-US" sz="2000" dirty="0" smtClean="0">
                <a:ea typeface="宋体" panose="02010600030101010101" pitchFamily="2" charset="-122"/>
              </a:rPr>
              <a:t>大多</a:t>
            </a:r>
            <a:r>
              <a:rPr lang="zh-CN" altLang="en-US" sz="2000" dirty="0">
                <a:ea typeface="宋体" panose="02010600030101010101" pitchFamily="2" charset="-122"/>
              </a:rPr>
              <a:t>部复杂</a:t>
            </a:r>
            <a:r>
              <a:rPr lang="en-US" altLang="zh-CN" sz="2000" dirty="0"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ea typeface="宋体" panose="02010600030101010101" pitchFamily="2" charset="-122"/>
              </a:rPr>
              <a:t>程序一样</a:t>
            </a:r>
            <a:r>
              <a:rPr lang="en-US" altLang="zh-CN" sz="2000" dirty="0">
                <a:ea typeface="宋体" panose="02010600030101010101" pitchFamily="2" charset="-122"/>
              </a:rPr>
              <a:t>,GDB</a:t>
            </a:r>
            <a:r>
              <a:rPr lang="zh-CN" altLang="en-US" sz="2000" dirty="0">
                <a:ea typeface="宋体" panose="02010600030101010101" pitchFamily="2" charset="-122"/>
              </a:rPr>
              <a:t>是通过内部命令来完成调试工作</a:t>
            </a:r>
          </a:p>
          <a:p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的命令很多，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把之分成许多个种类 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help</a:t>
            </a:r>
            <a:r>
              <a:rPr lang="zh-CN" altLang="en-US" sz="2000" dirty="0">
                <a:ea typeface="宋体" panose="02010600030101010101" pitchFamily="2" charset="-122"/>
              </a:rPr>
              <a:t>命令</a:t>
            </a:r>
            <a:r>
              <a:rPr lang="zh-CN" altLang="en-US" sz="2000" dirty="0" smtClean="0">
                <a:ea typeface="宋体" panose="02010600030101010101" pitchFamily="2" charset="-122"/>
              </a:rPr>
              <a:t>只列出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的命令种类，如果要看种类中的命令，可以使用</a:t>
            </a:r>
            <a:r>
              <a:rPr lang="en-US" altLang="zh-CN" sz="2000" dirty="0">
                <a:ea typeface="宋体" panose="02010600030101010101" pitchFamily="2" charset="-122"/>
              </a:rPr>
              <a:t>help &lt;class&gt; </a:t>
            </a:r>
            <a:r>
              <a:rPr lang="zh-CN" altLang="en-US" sz="2000" dirty="0">
                <a:ea typeface="宋体" panose="02010600030101010101" pitchFamily="2" charset="-122"/>
              </a:rPr>
              <a:t>命令，如：</a:t>
            </a:r>
            <a:r>
              <a:rPr lang="en-US" altLang="zh-CN" sz="2000" dirty="0">
                <a:ea typeface="宋体" panose="02010600030101010101" pitchFamily="2" charset="-122"/>
              </a:rPr>
              <a:t>help breakpoints</a:t>
            </a:r>
            <a:r>
              <a:rPr lang="zh-CN" altLang="en-US" sz="2000" dirty="0">
                <a:ea typeface="宋体" panose="02010600030101010101" pitchFamily="2" charset="-122"/>
              </a:rPr>
              <a:t>，查看设置断点的所有命令。也可以直接</a:t>
            </a:r>
            <a:r>
              <a:rPr lang="en-US" altLang="zh-CN" sz="2000" dirty="0">
                <a:ea typeface="宋体" panose="02010600030101010101" pitchFamily="2" charset="-122"/>
              </a:rPr>
              <a:t>help &lt;command&gt;</a:t>
            </a:r>
            <a:r>
              <a:rPr lang="zh-CN" altLang="en-US" sz="2000" dirty="0">
                <a:ea typeface="宋体" panose="02010600030101010101" pitchFamily="2" charset="-122"/>
              </a:rPr>
              <a:t>来查看命令的帮助。 </a:t>
            </a:r>
          </a:p>
          <a:p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中，输入命令时，可以不用打全命令，只用打命令的前几个字符就可以了，当然，命令的前几个字符应该要标志着一个唯一的命令 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在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下，你可以敲击两次</a:t>
            </a:r>
            <a:r>
              <a:rPr lang="en-US" altLang="zh-CN" sz="2000" dirty="0">
                <a:ea typeface="宋体" panose="02010600030101010101" pitchFamily="2" charset="-122"/>
              </a:rPr>
              <a:t>TAB</a:t>
            </a:r>
            <a:r>
              <a:rPr lang="zh-CN" altLang="en-US" sz="2000" dirty="0">
                <a:ea typeface="宋体" panose="02010600030101010101" pitchFamily="2" charset="-122"/>
              </a:rPr>
              <a:t>键来补齐命令的全称，如果有重复的，那么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会把其例出来。 </a:t>
            </a:r>
          </a:p>
        </p:txBody>
      </p:sp>
    </p:spTree>
    <p:extLst>
      <p:ext uri="{BB962C8B-B14F-4D97-AF65-F5344CB8AC3E}">
        <p14:creationId xmlns:p14="http://schemas.microsoft.com/office/powerpoint/2010/main" val="29871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https://blog.csdn.net/yangyan19870319/article/details/6399871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1294"/>
            <a:ext cx="8483645" cy="48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47" y="1502462"/>
            <a:ext cx="7578770" cy="48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GDB Debug </a:t>
            </a:r>
            <a:r>
              <a:rPr lang="zh-CN" altLang="en-US" dirty="0" smtClean="0">
                <a:ea typeface="宋体" panose="02010600030101010101" pitchFamily="2" charset="-122"/>
              </a:rPr>
              <a:t>样</a:t>
            </a:r>
            <a:r>
              <a:rPr lang="zh-CN" altLang="en-US" dirty="0"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编译程序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一定要加上</a:t>
            </a:r>
            <a:r>
              <a:rPr lang="en-US" altLang="zh-CN" sz="2400" dirty="0">
                <a:ea typeface="宋体" panose="02010600030101010101" pitchFamily="2" charset="-122"/>
              </a:rPr>
              <a:t>-g</a:t>
            </a:r>
            <a:r>
              <a:rPr lang="zh-CN" altLang="en-US" sz="2400" dirty="0">
                <a:ea typeface="宋体" panose="02010600030101010101" pitchFamily="2" charset="-122"/>
              </a:rPr>
              <a:t>参数，为可执行文件加上调试信息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-g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tst.c</a:t>
            </a:r>
            <a:r>
              <a:rPr lang="en-US" altLang="zh-CN" dirty="0">
                <a:ea typeface="宋体" panose="02010600030101010101" pitchFamily="2" charset="-122"/>
              </a:rPr>
              <a:t> -o </a:t>
            </a:r>
            <a:r>
              <a:rPr lang="en-US" altLang="zh-CN" dirty="0" err="1">
                <a:ea typeface="宋体" panose="02010600030101010101" pitchFamily="2" charset="-122"/>
              </a:rPr>
              <a:t>tst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的方式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gdb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&lt;program&gt;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program</a:t>
            </a:r>
            <a:r>
              <a:rPr lang="zh-CN" altLang="en-US" sz="2000" dirty="0">
                <a:ea typeface="宋体" panose="02010600030101010101" pitchFamily="2" charset="-122"/>
              </a:rPr>
              <a:t>也就是你的执行文件，一般在当前目录下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&lt;program&gt; core 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用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同时调试一个运行程序和</a:t>
            </a:r>
            <a:r>
              <a:rPr lang="en-US" altLang="zh-CN" sz="2000" dirty="0">
                <a:ea typeface="宋体" panose="02010600030101010101" pitchFamily="2" charset="-122"/>
              </a:rPr>
              <a:t>core</a:t>
            </a:r>
            <a:r>
              <a:rPr lang="zh-CN" altLang="en-US" sz="2000" dirty="0">
                <a:ea typeface="宋体" panose="02010600030101010101" pitchFamily="2" charset="-122"/>
              </a:rPr>
              <a:t>文件，</a:t>
            </a:r>
            <a:r>
              <a:rPr lang="en-US" altLang="zh-CN" sz="2000" dirty="0">
                <a:ea typeface="宋体" panose="02010600030101010101" pitchFamily="2" charset="-122"/>
              </a:rPr>
              <a:t>core</a:t>
            </a:r>
            <a:r>
              <a:rPr lang="zh-CN" altLang="en-US" sz="2000" dirty="0">
                <a:ea typeface="宋体" panose="02010600030101010101" pitchFamily="2" charset="-122"/>
              </a:rPr>
              <a:t>是程序非法执行后</a:t>
            </a:r>
            <a:r>
              <a:rPr lang="en-US" altLang="zh-CN" sz="2000" dirty="0">
                <a:ea typeface="宋体" panose="02010600030101010101" pitchFamily="2" charset="-122"/>
              </a:rPr>
              <a:t>core dump</a:t>
            </a:r>
            <a:r>
              <a:rPr lang="zh-CN" altLang="en-US" sz="2000" dirty="0">
                <a:ea typeface="宋体" panose="02010600030101010101" pitchFamily="2" charset="-122"/>
              </a:rPr>
              <a:t>后产生的文件 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gdb</a:t>
            </a:r>
            <a:r>
              <a:rPr lang="en-US" altLang="zh-CN" dirty="0">
                <a:ea typeface="宋体" panose="02010600030101010101" pitchFamily="2" charset="-122"/>
              </a:rPr>
              <a:t> &lt;program&gt; &lt;PID&gt;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如果你的程序是一个服务程序，那么你可以指定这个服务程序运行时的进程</a:t>
            </a:r>
            <a:r>
              <a:rPr lang="en-US" altLang="zh-CN" sz="2000" dirty="0">
                <a:ea typeface="宋体" panose="02010600030101010101" pitchFamily="2" charset="-122"/>
              </a:rPr>
              <a:t>ID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r>
              <a:rPr lang="en-US" altLang="zh-CN" sz="2000" dirty="0" err="1">
                <a:ea typeface="宋体" panose="02010600030101010101" pitchFamily="2" charset="-122"/>
              </a:rPr>
              <a:t>gdb</a:t>
            </a:r>
            <a:r>
              <a:rPr lang="zh-CN" altLang="en-US" sz="2000" dirty="0">
                <a:ea typeface="宋体" panose="02010600030101010101" pitchFamily="2" charset="-122"/>
              </a:rPr>
              <a:t>会自动</a:t>
            </a:r>
            <a:r>
              <a:rPr lang="en-US" altLang="zh-CN" sz="2000" dirty="0">
                <a:ea typeface="宋体" panose="02010600030101010101" pitchFamily="2" charset="-122"/>
              </a:rPr>
              <a:t>attach</a:t>
            </a:r>
            <a:r>
              <a:rPr lang="zh-CN" altLang="en-US" sz="2000" dirty="0">
                <a:ea typeface="宋体" panose="02010600030101010101" pitchFamily="2" charset="-122"/>
              </a:rPr>
              <a:t>上去，并调试他。</a:t>
            </a:r>
            <a:r>
              <a:rPr lang="en-US" altLang="zh-CN" sz="2000" dirty="0">
                <a:ea typeface="宋体" panose="02010600030101010101" pitchFamily="2" charset="-122"/>
              </a:rPr>
              <a:t>program</a:t>
            </a:r>
            <a:r>
              <a:rPr lang="zh-CN" altLang="en-US" sz="2000" dirty="0">
                <a:ea typeface="宋体" panose="02010600030101010101" pitchFamily="2" charset="-122"/>
              </a:rPr>
              <a:t>应该在</a:t>
            </a:r>
            <a:r>
              <a:rPr lang="en-US" altLang="zh-CN" sz="2000" dirty="0">
                <a:ea typeface="宋体" panose="02010600030101010101" pitchFamily="2" charset="-122"/>
              </a:rPr>
              <a:t>PATH</a:t>
            </a:r>
            <a:r>
              <a:rPr lang="zh-CN" altLang="en-US" sz="2000" dirty="0">
                <a:ea typeface="宋体" panose="02010600030101010101" pitchFamily="2" charset="-122"/>
              </a:rPr>
              <a:t>环境变量中搜索得到。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操作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常见命令</a:t>
            </a:r>
          </a:p>
          <a:p>
            <a:pPr lvl="2">
              <a:lnSpc>
                <a:spcPct val="90000"/>
              </a:lnSpc>
            </a:pP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GDB</a:t>
            </a:r>
            <a:r>
              <a:rPr lang="zh-CN" altLang="en-US">
                <a:ea typeface="宋体" panose="02010600030101010101" pitchFamily="2" charset="-122"/>
              </a:rPr>
              <a:t>的启动选项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启动时，可以加上一些</a:t>
            </a:r>
            <a:r>
              <a:rPr lang="en-US" altLang="zh-CN" sz="2400" dirty="0"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ea typeface="宋体" panose="02010600030101010101" pitchFamily="2" charset="-122"/>
              </a:rPr>
              <a:t>的启动选项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--symbols &lt;file&gt;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-s &lt;file&gt;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从指定文件中读取符号表。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-se file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从指定文件中读取符号表信息，并把他用在可执行文件中。 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--core &lt;file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en-US" altLang="zh-CN" dirty="0">
                <a:ea typeface="宋体" panose="02010600030101010101" pitchFamily="2" charset="-122"/>
              </a:rPr>
              <a:t>c &lt;file&gt;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调试时</a:t>
            </a:r>
            <a:r>
              <a:rPr lang="en-US" altLang="zh-CN" dirty="0">
                <a:ea typeface="宋体" panose="02010600030101010101" pitchFamily="2" charset="-122"/>
              </a:rPr>
              <a:t>core dump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core</a:t>
            </a:r>
            <a:r>
              <a:rPr lang="zh-CN" altLang="en-US" dirty="0">
                <a:ea typeface="宋体" panose="02010600030101010101" pitchFamily="2" charset="-122"/>
              </a:rPr>
              <a:t>文件。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--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directory &lt;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directory&gt;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-d </a:t>
            </a:r>
            <a:r>
              <a:rPr lang="en-US" altLang="zh-CN" dirty="0">
                <a:ea typeface="宋体" panose="02010600030101010101" pitchFamily="2" charset="-122"/>
              </a:rPr>
              <a:t>&lt;directory&gt;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   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加入一个源文件的搜索路径。默认搜索路径是环境变量中</a:t>
            </a:r>
            <a:r>
              <a:rPr lang="en-US" altLang="zh-CN" dirty="0">
                <a:ea typeface="宋体" panose="02010600030101010101" pitchFamily="2" charset="-122"/>
              </a:rPr>
              <a:t>PATH</a:t>
            </a:r>
            <a:r>
              <a:rPr lang="zh-CN" altLang="en-US" dirty="0">
                <a:ea typeface="宋体" panose="02010600030101010101" pitchFamily="2" charset="-122"/>
              </a:rPr>
              <a:t>所定义的路径。 </a:t>
            </a:r>
          </a:p>
        </p:txBody>
      </p:sp>
    </p:spTree>
    <p:extLst>
      <p:ext uri="{BB962C8B-B14F-4D97-AF65-F5344CB8AC3E}">
        <p14:creationId xmlns:p14="http://schemas.microsoft.com/office/powerpoint/2010/main" val="225590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学项目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2_TF02922647_TF02922647" id="{2322DB2D-299D-4E6C-B3B9-FB12C66AF731}" vid="{D7C831E9-CF9C-4ACE-88D7-981B8FCAE1C1}"/>
    </a:ext>
  </a:extLst>
</a:theme>
</file>

<file path=ppt/theme/theme2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科学项目演示文稿（宽屏）</Template>
  <TotalTime>590</TotalTime>
  <Words>4382</Words>
  <Application>Microsoft Office PowerPoint</Application>
  <PresentationFormat>宽屏</PresentationFormat>
  <Paragraphs>441</Paragraphs>
  <Slides>60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Microsoft YaHei UI</vt:lpstr>
      <vt:lpstr>宋体</vt:lpstr>
      <vt:lpstr>Arial</vt:lpstr>
      <vt:lpstr>Wingdings</vt:lpstr>
      <vt:lpstr>科学项目 16x9</vt:lpstr>
      <vt:lpstr>包</vt:lpstr>
      <vt:lpstr>软件工程</vt:lpstr>
      <vt:lpstr>课程内容</vt:lpstr>
      <vt:lpstr>Gdb 简介</vt:lpstr>
      <vt:lpstr>GDB功能</vt:lpstr>
      <vt:lpstr>GDB与VC++调试命令的对比</vt:lpstr>
      <vt:lpstr>GDB帮助</vt:lpstr>
      <vt:lpstr>PowerPoint 演示文稿</vt:lpstr>
      <vt:lpstr>GDB Debug 样例</vt:lpstr>
      <vt:lpstr>GDB的启动选项</vt:lpstr>
      <vt:lpstr>调试器的基本功能</vt:lpstr>
      <vt:lpstr>查看源程序 </vt:lpstr>
      <vt:lpstr>查看源程序(Cont.)</vt:lpstr>
      <vt:lpstr>调试程序</vt:lpstr>
      <vt:lpstr>PowerPoint 演示文稿</vt:lpstr>
      <vt:lpstr>在GDB中运行程序 </vt:lpstr>
      <vt:lpstr>常用调试命令 </vt:lpstr>
      <vt:lpstr>常用调试命令(2)</vt:lpstr>
      <vt:lpstr>查看运行数据</vt:lpstr>
      <vt:lpstr>查看运行数据(2)</vt:lpstr>
      <vt:lpstr>PowerPoint 演示文稿</vt:lpstr>
      <vt:lpstr>print显示实例</vt:lpstr>
      <vt:lpstr>查看内存 </vt:lpstr>
      <vt:lpstr>PowerPoint 演示文稿</vt:lpstr>
      <vt:lpstr>查看栈信息 </vt:lpstr>
      <vt:lpstr>查看栈信息 (2)</vt:lpstr>
      <vt:lpstr>查看栈信息 (3)</vt:lpstr>
      <vt:lpstr>PowerPoint 演示文稿</vt:lpstr>
      <vt:lpstr>查看堆栈的对比</vt:lpstr>
      <vt:lpstr>查看本地变量对比</vt:lpstr>
      <vt:lpstr>GDB命令示例</vt:lpstr>
      <vt:lpstr>GDB中运行shell命令</vt:lpstr>
      <vt:lpstr>GDB的其他操作</vt:lpstr>
      <vt:lpstr>暂停 / 恢复程序运行 </vt:lpstr>
      <vt:lpstr>暂停方法(2)设置断点（BreakPoint） </vt:lpstr>
      <vt:lpstr>暂停方法(3)设置观察点WatchPoint） </vt:lpstr>
      <vt:lpstr>暂停方法(4)设置捕捉点（CatchPoint） </vt:lpstr>
      <vt:lpstr>信号（Signals） </vt:lpstr>
      <vt:lpstr>信号（Signals）(2)</vt:lpstr>
      <vt:lpstr>线程（Thread Stops） </vt:lpstr>
      <vt:lpstr>查看信息 info</vt:lpstr>
      <vt:lpstr>维护停止点 </vt:lpstr>
      <vt:lpstr>维护停止点(2)</vt:lpstr>
      <vt:lpstr>停止条件维护 </vt:lpstr>
      <vt:lpstr>为停止点设定运行命令 </vt:lpstr>
      <vt:lpstr>断点菜单 </vt:lpstr>
      <vt:lpstr>搜索源代码 </vt:lpstr>
      <vt:lpstr>源代码处理</vt:lpstr>
      <vt:lpstr>GDB环境变量 </vt:lpstr>
      <vt:lpstr>改变程序的执行 </vt:lpstr>
      <vt:lpstr>改变程序的执行(2)</vt:lpstr>
      <vt:lpstr>GDB的其他操作</vt:lpstr>
      <vt:lpstr>调试已运行的程序 </vt:lpstr>
      <vt:lpstr>调试已运行进程</vt:lpstr>
      <vt:lpstr>使用gdb查找段错误</vt:lpstr>
      <vt:lpstr>PowerPoint 演示文稿</vt:lpstr>
      <vt:lpstr>段错误实例</vt:lpstr>
      <vt:lpstr>生成Core Dump文件</vt:lpstr>
      <vt:lpstr>用gdb 打开Core dump定位</vt:lpstr>
      <vt:lpstr>课堂练习</vt:lpstr>
      <vt:lpstr>https://blog.csdn.net/yangyan19870319/article/details/6399871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ecnu</dc:creator>
  <cp:lastModifiedBy>ecnu</cp:lastModifiedBy>
  <cp:revision>51</cp:revision>
  <dcterms:created xsi:type="dcterms:W3CDTF">2018-08-29T16:23:50Z</dcterms:created>
  <dcterms:modified xsi:type="dcterms:W3CDTF">2018-10-14T03:11:29Z</dcterms:modified>
</cp:coreProperties>
</file>