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sldIdLst>
    <p:sldId id="362" r:id="rId3"/>
    <p:sldId id="456" r:id="rId4"/>
    <p:sldId id="463" r:id="rId5"/>
    <p:sldId id="460" r:id="rId6"/>
    <p:sldId id="453" r:id="rId7"/>
    <p:sldId id="452" r:id="rId8"/>
    <p:sldId id="462" r:id="rId9"/>
    <p:sldId id="461" r:id="rId10"/>
    <p:sldId id="464" r:id="rId11"/>
    <p:sldId id="459" r:id="rId12"/>
    <p:sldId id="465" r:id="rId13"/>
    <p:sldId id="448" r:id="rId14"/>
    <p:sldId id="422" r:id="rId15"/>
    <p:sldId id="424" r:id="rId16"/>
    <p:sldId id="430" r:id="rId17"/>
    <p:sldId id="458" r:id="rId18"/>
  </p:sldIdLst>
  <p:sldSz cx="9144000" cy="5143500" type="screen16x9"/>
  <p:notesSz cx="6799263" cy="9929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995"/>
    <a:srgbClr val="F842A1"/>
    <a:srgbClr val="0070C0"/>
    <a:srgbClr val="17375E"/>
    <a:srgbClr val="FFFFFF"/>
    <a:srgbClr val="000000"/>
    <a:srgbClr val="66FF99"/>
    <a:srgbClr val="00CC66"/>
    <a:srgbClr val="33CC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9" autoAdjust="0"/>
    <p:restoredTop sz="99416" autoAdjust="0"/>
  </p:normalViewPr>
  <p:slideViewPr>
    <p:cSldViewPr>
      <p:cViewPr>
        <p:scale>
          <a:sx n="143" d="100"/>
          <a:sy n="143" d="100"/>
        </p:scale>
        <p:origin x="-472" y="-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1E22-7E7C-45E4-B889-9A123981F2B9}" type="datetimeFigureOut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9171E-7C5B-4137-AABA-4D2F5A9ADB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07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D9F0-2086-463D-A55A-6141FADFC1BD}" type="datetime1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868-60DB-470D-A4D4-14D6673AAEF8}" type="datetime1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FC04-6FBF-42F5-B59C-2AC07EC643BD}" type="datetime1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AB403AE-5AAA-4C60-B40F-2E8471C085BB}" type="datetimeFigureOut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F98EB0B-32E9-4894-89F8-8083C935E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470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AB403AE-5AAA-4C60-B40F-2E8471C085BB}" type="datetimeFigureOut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F98EB0B-32E9-4894-89F8-8083C935E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364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AB403AE-5AAA-4C60-B40F-2E8471C085BB}" type="datetimeFigureOut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F98EB0B-32E9-4894-89F8-8083C935E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158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AB403AE-5AAA-4C60-B40F-2E8471C085BB}" type="datetimeFigureOut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F98EB0B-32E9-4894-89F8-8083C935E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892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AB403AE-5AAA-4C60-B40F-2E8471C085BB}" type="datetimeFigureOut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F98EB0B-32E9-4894-89F8-8083C935E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714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AB403AE-5AAA-4C60-B40F-2E8471C085BB}" type="datetimeFigureOut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F98EB0B-32E9-4894-89F8-8083C935E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563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AB403AE-5AAA-4C60-B40F-2E8471C085BB}" type="datetimeFigureOut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F98EB0B-32E9-4894-89F8-8083C935E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346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AB403AE-5AAA-4C60-B40F-2E8471C085BB}" type="datetimeFigureOut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F98EB0B-32E9-4894-89F8-8083C935E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44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1470"/>
            <a:ext cx="7488832" cy="432048"/>
          </a:xfrm>
        </p:spPr>
        <p:txBody>
          <a:bodyPr>
            <a:normAutofit/>
          </a:bodyPr>
          <a:lstStyle>
            <a:lvl1pPr algn="l"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457200" y="699542"/>
            <a:ext cx="8229600" cy="3394472"/>
          </a:xfrm>
        </p:spPr>
        <p:txBody>
          <a:bodyPr>
            <a:normAutofit/>
          </a:bodyPr>
          <a:lstStyle>
            <a:lvl1pPr>
              <a:defRPr sz="1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 sz="1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sz="1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 sz="1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 sz="1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540F-7777-4152-93F2-10C5F36D2913}" type="datetime1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AB403AE-5AAA-4C60-B40F-2E8471C085BB}" type="datetimeFigureOut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F98EB0B-32E9-4894-89F8-8083C935E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404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AB403AE-5AAA-4C60-B40F-2E8471C085BB}" type="datetimeFigureOut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F98EB0B-32E9-4894-89F8-8083C935E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040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AB403AE-5AAA-4C60-B40F-2E8471C085BB}" type="datetimeFigureOut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F98EB0B-32E9-4894-89F8-8083C935E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65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F647-51D2-4FA2-8FF6-17CC2FC720D8}" type="datetime1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0305-5F50-4BDD-9DCB-A44CBE583570}" type="datetime1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EDB3-92E4-4DD5-957C-DB5A76A8B05A}" type="datetime1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57D7-2148-4113-A475-92B55F09F8CF}" type="datetime1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57A6-77D7-4F3F-BE3E-9CBB5983410A}" type="datetime1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1966-0C54-4C43-BB92-9404520CA445}" type="datetime1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9F2C-0F52-4370-BBE3-02B90070B9BA}" type="datetime1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Donuts</a:t>
            </a:r>
            <a:r>
              <a:rPr kumimoji="1" lang="en-US" altLang="ja-JP" sz="1200" baseline="0" dirty="0" smtClean="0">
                <a:solidFill>
                  <a:schemeClr val="bg1"/>
                </a:solidFill>
              </a:rPr>
              <a:t> Co. Ltd. 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5A8F-6DF6-4FB8-B2D2-41FA9EEF75AD}" type="datetime1">
              <a:rPr kumimoji="1" lang="ja-JP" altLang="en-US" smtClean="0"/>
              <a:t>16/06/28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965379" y="48806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107504" y="483518"/>
            <a:ext cx="889248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shinozaki\Documents\01.ジョブカン\画像\ロゴ,アイコン\Donutsロゴ_余白なし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00894"/>
            <a:ext cx="936104" cy="31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Donuts</a:t>
            </a:r>
            <a:r>
              <a:rPr kumimoji="1" lang="en-US" altLang="ja-JP" sz="1200" baseline="0" dirty="0" smtClean="0">
                <a:solidFill>
                  <a:schemeClr val="bg1"/>
                </a:solidFill>
              </a:rPr>
              <a:t> Co. Ltd. 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8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765800" y="1773272"/>
            <a:ext cx="55723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ja-JP" sz="9600" b="1" baseline="-3000" dirty="0" smtClean="0">
                <a:latin typeface="メイリオ"/>
                <a:ea typeface="メイリオ"/>
                <a:cs typeface="メイリオ"/>
              </a:rPr>
              <a:t>S</a:t>
            </a:r>
            <a:r>
              <a:rPr lang="en-US" altLang="ja-JP" sz="9600" b="1" baseline="-3000" dirty="0" smtClean="0">
                <a:latin typeface="メイリオ"/>
                <a:ea typeface="メイリオ"/>
                <a:cs typeface="メイリオ"/>
              </a:rPr>
              <a:t>ite</a:t>
            </a:r>
            <a:r>
              <a:rPr lang="ja-JP" altLang="en-US" sz="9600" b="1" baseline="-3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9600" b="1" baseline="-3000" dirty="0" smtClean="0">
                <a:latin typeface="メイリオ"/>
                <a:ea typeface="メイリオ"/>
                <a:cs typeface="メイリオ"/>
              </a:rPr>
              <a:t>renewal</a:t>
            </a:r>
          </a:p>
          <a:p>
            <a:pPr algn="ctr"/>
            <a:r>
              <a:rPr lang="en-US" altLang="ja-JP" sz="4800" b="1" baseline="-3000" dirty="0">
                <a:latin typeface="メイリオ"/>
                <a:ea typeface="メイリオ"/>
                <a:cs typeface="メイリオ"/>
              </a:rPr>
              <a:t>o</a:t>
            </a:r>
            <a:r>
              <a:rPr lang="en-US" altLang="ja-JP" sz="4800" b="1" baseline="-3000" dirty="0" smtClean="0">
                <a:latin typeface="メイリオ"/>
                <a:ea typeface="メイリオ"/>
                <a:cs typeface="メイリオ"/>
              </a:rPr>
              <a:t>f </a:t>
            </a:r>
            <a:r>
              <a:rPr lang="en-US" altLang="ja-JP" sz="4800" b="1" baseline="-3000" dirty="0" smtClean="0">
                <a:latin typeface="メイリオ"/>
                <a:ea typeface="メイリオ"/>
                <a:cs typeface="メイリオ"/>
              </a:rPr>
              <a:t>ViecBonuts</a:t>
            </a:r>
            <a:endParaRPr lang="en-US" altLang="ja-JP" sz="4800" b="1" baseline="-3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84031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</a:t>
            </a:r>
            <a:r>
              <a:rPr lang="ja-JP" altLang="en-US" dirty="0" smtClean="0"/>
              <a:t>e</a:t>
            </a:r>
            <a:r>
              <a:rPr lang="en-US" altLang="ja-JP" dirty="0" smtClean="0"/>
              <a:t>s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user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/>
              <a:t> </a:t>
            </a:r>
            <a:r>
              <a:rPr lang="ja-JP" altLang="ja-JP" dirty="0" smtClean="0"/>
              <a:t>M</a:t>
            </a:r>
            <a:r>
              <a:rPr lang="en-US" altLang="ja-JP" dirty="0" smtClean="0"/>
              <a:t>ilestone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36487" y="1732625"/>
            <a:ext cx="936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1316607" y="1552605"/>
            <a:ext cx="360040" cy="360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820663" y="1732625"/>
            <a:ext cx="936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2900783" y="1552605"/>
            <a:ext cx="360040" cy="360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404839" y="1732625"/>
            <a:ext cx="936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/>
          <p:nvPr/>
        </p:nvSpPr>
        <p:spPr>
          <a:xfrm>
            <a:off x="4484959" y="1552605"/>
            <a:ext cx="360040" cy="360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989015" y="1732625"/>
            <a:ext cx="936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6069135" y="1552605"/>
            <a:ext cx="360040" cy="360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6573191" y="1732625"/>
            <a:ext cx="936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7653311" y="1552605"/>
            <a:ext cx="360040" cy="360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130587" y="3604833"/>
            <a:ext cx="936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5210707" y="3424813"/>
            <a:ext cx="360040" cy="360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5714763" y="3604833"/>
            <a:ext cx="936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6794883" y="3424813"/>
            <a:ext cx="360040" cy="360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7298939" y="3604833"/>
            <a:ext cx="936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8379059" y="3424813"/>
            <a:ext cx="360040" cy="360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53112" y="987574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Visitor</a:t>
            </a:r>
            <a:endParaRPr kumimoji="1" lang="ja-JP" altLang="en-US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16691" y="987574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E-mail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address</a:t>
            </a:r>
          </a:p>
          <a:p>
            <a:pPr algn="ctr"/>
            <a:r>
              <a:rPr lang="ja-JP" altLang="ja-JP" sz="1200" dirty="0" smtClean="0">
                <a:latin typeface="メイリオ"/>
                <a:ea typeface="メイリオ"/>
                <a:cs typeface="メイリオ"/>
              </a:rPr>
              <a:t>r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egistrant</a:t>
            </a:r>
            <a:endParaRPr kumimoji="1" lang="ja-JP" altLang="en-US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98159" y="987574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Basic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registrant</a:t>
            </a:r>
            <a:endParaRPr kumimoji="1" lang="ja-JP" altLang="en-US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39291" y="98757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CV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registrant</a:t>
            </a:r>
            <a:endParaRPr kumimoji="1" lang="ja-JP" altLang="en-US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15082" y="987574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Applicant</a:t>
            </a:r>
            <a:endParaRPr kumimoji="1" lang="ja-JP" altLang="en-US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38588" y="2931790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Interviewee</a:t>
            </a:r>
            <a:endParaRPr kumimoji="1" lang="ja-JP" altLang="en-US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71950" y="2931790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Offered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candidate</a:t>
            </a:r>
            <a:endParaRPr kumimoji="1" lang="ja-JP" altLang="en-US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78746" y="2931790"/>
            <a:ext cx="961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Successful</a:t>
            </a:r>
          </a:p>
          <a:p>
            <a:pPr algn="ctr"/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candidate</a:t>
            </a:r>
          </a:p>
        </p:txBody>
      </p:sp>
      <p:sp>
        <p:nvSpPr>
          <p:cNvPr id="31" name="ホームベース 30"/>
          <p:cNvSpPr/>
          <p:nvPr/>
        </p:nvSpPr>
        <p:spPr>
          <a:xfrm>
            <a:off x="164479" y="2056661"/>
            <a:ext cx="4608512" cy="432048"/>
          </a:xfrm>
          <a:prstGeom prst="homePlat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Phase1: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improve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basic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registrants</a:t>
            </a:r>
            <a:endParaRPr lang="en-US" altLang="en-US" sz="16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ホームベース 35"/>
          <p:cNvSpPr/>
          <p:nvPr/>
        </p:nvSpPr>
        <p:spPr>
          <a:xfrm>
            <a:off x="4844998" y="2056661"/>
            <a:ext cx="3399410" cy="432048"/>
          </a:xfrm>
          <a:prstGeom prst="homePlat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Phase2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：</a:t>
            </a:r>
            <a:r>
              <a:rPr lang="ja-JP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16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mprove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applicants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?</a:t>
            </a:r>
            <a:endParaRPr kumimoji="1" lang="en-US" altLang="ja-JP" sz="16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ホームベース 36"/>
          <p:cNvSpPr/>
          <p:nvPr/>
        </p:nvSpPr>
        <p:spPr>
          <a:xfrm>
            <a:off x="4067943" y="3928869"/>
            <a:ext cx="4599147" cy="432048"/>
          </a:xfrm>
          <a:prstGeom prst="homePlat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Phase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3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：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improve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successful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applicants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?</a:t>
            </a:r>
            <a:endParaRPr kumimoji="1" lang="en-US" altLang="ja-JP" sz="16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4119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</a:t>
            </a:r>
            <a:r>
              <a:rPr lang="ja-JP" altLang="en-US" dirty="0" smtClean="0"/>
              <a:t>e</a:t>
            </a:r>
            <a:r>
              <a:rPr lang="en-US" altLang="ja-JP" dirty="0" smtClean="0"/>
              <a:t>s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user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/>
              <a:t> </a:t>
            </a:r>
            <a:r>
              <a:rPr lang="ja-JP" altLang="ja-JP" dirty="0" smtClean="0"/>
              <a:t>M</a:t>
            </a:r>
            <a:r>
              <a:rPr lang="en-US" altLang="ja-JP" dirty="0" smtClean="0"/>
              <a:t>ilestone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36487" y="1732625"/>
            <a:ext cx="936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1316607" y="1552605"/>
            <a:ext cx="360040" cy="360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820663" y="1732625"/>
            <a:ext cx="936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2900783" y="1552605"/>
            <a:ext cx="360040" cy="360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404839" y="1732625"/>
            <a:ext cx="936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/>
          <p:nvPr/>
        </p:nvSpPr>
        <p:spPr>
          <a:xfrm>
            <a:off x="4484959" y="1552605"/>
            <a:ext cx="360040" cy="360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989015" y="1732625"/>
            <a:ext cx="936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6069135" y="1552605"/>
            <a:ext cx="360040" cy="360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6573191" y="1732625"/>
            <a:ext cx="936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7653311" y="1552605"/>
            <a:ext cx="360040" cy="360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130587" y="3604833"/>
            <a:ext cx="936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5210707" y="3424813"/>
            <a:ext cx="360040" cy="360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5714763" y="3604833"/>
            <a:ext cx="936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6794883" y="3424813"/>
            <a:ext cx="360040" cy="360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7298939" y="3604833"/>
            <a:ext cx="93610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8379059" y="3424813"/>
            <a:ext cx="360040" cy="3600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53112" y="987574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Visitor</a:t>
            </a:r>
            <a:endParaRPr kumimoji="1" lang="ja-JP" altLang="en-US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16691" y="987574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E-mail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address</a:t>
            </a:r>
          </a:p>
          <a:p>
            <a:pPr algn="ctr"/>
            <a:r>
              <a:rPr lang="ja-JP" altLang="ja-JP" sz="1200" dirty="0" smtClean="0">
                <a:latin typeface="メイリオ"/>
                <a:ea typeface="メイリオ"/>
                <a:cs typeface="メイリオ"/>
              </a:rPr>
              <a:t>r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egistrant</a:t>
            </a:r>
            <a:endParaRPr kumimoji="1" lang="ja-JP" altLang="en-US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98159" y="987574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Basic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registrant</a:t>
            </a:r>
            <a:endParaRPr kumimoji="1" lang="ja-JP" altLang="en-US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39291" y="98757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CV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registrant</a:t>
            </a:r>
            <a:endParaRPr kumimoji="1" lang="ja-JP" altLang="en-US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15082" y="987574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Applicant</a:t>
            </a:r>
            <a:endParaRPr kumimoji="1" lang="ja-JP" altLang="en-US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38588" y="2931790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Interviewee</a:t>
            </a:r>
            <a:endParaRPr kumimoji="1" lang="ja-JP" altLang="en-US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71950" y="2931790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Offered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candidate</a:t>
            </a:r>
            <a:endParaRPr kumimoji="1" lang="ja-JP" altLang="en-US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78746" y="2931790"/>
            <a:ext cx="961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Successful</a:t>
            </a:r>
          </a:p>
          <a:p>
            <a:pPr algn="ctr"/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candidate</a:t>
            </a:r>
          </a:p>
        </p:txBody>
      </p:sp>
      <p:sp>
        <p:nvSpPr>
          <p:cNvPr id="31" name="ホームベース 30"/>
          <p:cNvSpPr/>
          <p:nvPr/>
        </p:nvSpPr>
        <p:spPr>
          <a:xfrm>
            <a:off x="164479" y="2056661"/>
            <a:ext cx="4608512" cy="432048"/>
          </a:xfrm>
          <a:prstGeom prst="homePlate">
            <a:avLst/>
          </a:prstGeom>
          <a:solidFill>
            <a:srgbClr val="FF0000">
              <a:alpha val="50000"/>
            </a:srgb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Phase1: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improve</a:t>
            </a:r>
            <a:r>
              <a:rPr lang="ja-JP" altLang="en-US" sz="16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basic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registrants</a:t>
            </a:r>
            <a:endParaRPr lang="en-US" altLang="en-US" sz="16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ホームベース 31"/>
          <p:cNvSpPr/>
          <p:nvPr/>
        </p:nvSpPr>
        <p:spPr>
          <a:xfrm>
            <a:off x="4844998" y="2056661"/>
            <a:ext cx="3399410" cy="432048"/>
          </a:xfrm>
          <a:prstGeom prst="homePlat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Phase2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：</a:t>
            </a:r>
            <a:r>
              <a:rPr lang="ja-JP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1600" dirty="0" err="1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mprove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applicants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?</a:t>
            </a:r>
            <a:endParaRPr kumimoji="1" lang="en-US" altLang="ja-JP" sz="16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ホームベース 32"/>
          <p:cNvSpPr/>
          <p:nvPr/>
        </p:nvSpPr>
        <p:spPr>
          <a:xfrm>
            <a:off x="4067943" y="3928869"/>
            <a:ext cx="4599147" cy="432048"/>
          </a:xfrm>
          <a:prstGeom prst="homePlat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Phase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3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：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improve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successful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applicants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?</a:t>
            </a:r>
            <a:endParaRPr kumimoji="1" lang="en-US" altLang="ja-JP" sz="16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8037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Customer</a:t>
            </a:r>
            <a:r>
              <a:rPr lang="ja-JP" altLang="en-US" dirty="0" smtClean="0"/>
              <a:t> </a:t>
            </a:r>
            <a:r>
              <a:rPr lang="en-US" altLang="ja-JP" dirty="0" smtClean="0"/>
              <a:t>journey</a:t>
            </a:r>
            <a:r>
              <a:rPr lang="ja-JP" altLang="en-US" dirty="0"/>
              <a:t> </a:t>
            </a:r>
            <a:r>
              <a:rPr lang="en-US" altLang="ja-JP" dirty="0" smtClean="0"/>
              <a:t>(main</a:t>
            </a:r>
            <a:r>
              <a:rPr lang="ja-JP" altLang="en-US" dirty="0" smtClean="0"/>
              <a:t> </a:t>
            </a:r>
            <a:r>
              <a:rPr lang="en-US" altLang="ja-JP" dirty="0" smtClean="0"/>
              <a:t>route)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390555" y="1707654"/>
            <a:ext cx="1309237" cy="3787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aseline="3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Top</a:t>
            </a:r>
            <a:endParaRPr kumimoji="1" lang="ja-JP" altLang="en-US" sz="2000" baseline="3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94811" y="1131590"/>
            <a:ext cx="1309237" cy="3787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aseline="3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List/Search</a:t>
            </a:r>
            <a:endParaRPr kumimoji="1" lang="ja-JP" altLang="en-US" sz="2000" baseline="3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94811" y="2355726"/>
            <a:ext cx="1309237" cy="3787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aseline="3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Detail</a:t>
            </a:r>
            <a:endParaRPr kumimoji="1" lang="ja-JP" altLang="en-US" sz="2000" baseline="3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71075" y="1131590"/>
            <a:ext cx="1309237" cy="3787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aseline="3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Email </a:t>
            </a:r>
            <a:r>
              <a:rPr kumimoji="1" lang="en-US" altLang="ja-JP" sz="2000" baseline="3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Regist</a:t>
            </a:r>
            <a:endParaRPr kumimoji="1" lang="ja-JP" altLang="en-US" sz="2000" baseline="3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071075" y="2355726"/>
            <a:ext cx="1309237" cy="3787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aseline="3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Basic </a:t>
            </a:r>
            <a:r>
              <a:rPr kumimoji="1" lang="en-US" altLang="ja-JP" sz="2000" baseline="3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Regist</a:t>
            </a:r>
            <a:endParaRPr kumimoji="1" lang="ja-JP" altLang="en-US" sz="2000" baseline="3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71075" y="3291830"/>
            <a:ext cx="1309237" cy="3787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aseline="3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Complete CV</a:t>
            </a:r>
            <a:endParaRPr kumimoji="1" lang="ja-JP" altLang="en-US" sz="2000" baseline="3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071075" y="4209269"/>
            <a:ext cx="1309237" cy="3787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aseline="3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Apply</a:t>
            </a:r>
            <a:endParaRPr kumimoji="1" lang="ja-JP" altLang="en-US" sz="2000" baseline="3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3" name="直線矢印コネクタ 12"/>
          <p:cNvCxnSpPr>
            <a:stCxn id="5" idx="3"/>
            <a:endCxn id="6" idx="1"/>
          </p:cNvCxnSpPr>
          <p:nvPr/>
        </p:nvCxnSpPr>
        <p:spPr>
          <a:xfrm flipV="1">
            <a:off x="2699792" y="1320943"/>
            <a:ext cx="995019" cy="57606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3"/>
            <a:endCxn id="7" idx="1"/>
          </p:cNvCxnSpPr>
          <p:nvPr/>
        </p:nvCxnSpPr>
        <p:spPr>
          <a:xfrm>
            <a:off x="2699792" y="1897007"/>
            <a:ext cx="995019" cy="648072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139952" y="1510295"/>
            <a:ext cx="0" cy="84543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6" idx="3"/>
            <a:endCxn id="8" idx="1"/>
          </p:cNvCxnSpPr>
          <p:nvPr/>
        </p:nvCxnSpPr>
        <p:spPr>
          <a:xfrm>
            <a:off x="5004048" y="1320943"/>
            <a:ext cx="1067027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7" idx="3"/>
            <a:endCxn id="9" idx="1"/>
          </p:cNvCxnSpPr>
          <p:nvPr/>
        </p:nvCxnSpPr>
        <p:spPr>
          <a:xfrm>
            <a:off x="5004048" y="2545079"/>
            <a:ext cx="106702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3995937" y="2734432"/>
            <a:ext cx="0" cy="485390"/>
          </a:xfrm>
          <a:prstGeom prst="straightConnector1">
            <a:avLst/>
          </a:prstGeom>
          <a:ln w="38100" cmpd="dbl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2051720" y="2067694"/>
            <a:ext cx="1" cy="917439"/>
          </a:xfrm>
          <a:prstGeom prst="straightConnector1">
            <a:avLst/>
          </a:prstGeom>
          <a:ln w="38100" cmpd="dbl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355976" y="771550"/>
            <a:ext cx="0" cy="370320"/>
          </a:xfrm>
          <a:prstGeom prst="straightConnector1">
            <a:avLst/>
          </a:prstGeom>
          <a:ln w="38100" cmpd="dbl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9" idx="2"/>
            <a:endCxn id="10" idx="0"/>
          </p:cNvCxnSpPr>
          <p:nvPr/>
        </p:nvCxnSpPr>
        <p:spPr>
          <a:xfrm>
            <a:off x="6725694" y="2734431"/>
            <a:ext cx="0" cy="55739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6732240" y="3670535"/>
            <a:ext cx="0" cy="55739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7" idx="3"/>
            <a:endCxn id="10" idx="1"/>
          </p:cNvCxnSpPr>
          <p:nvPr/>
        </p:nvCxnSpPr>
        <p:spPr>
          <a:xfrm>
            <a:off x="5004048" y="2545079"/>
            <a:ext cx="1067027" cy="93610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7" idx="3"/>
            <a:endCxn id="11" idx="1"/>
          </p:cNvCxnSpPr>
          <p:nvPr/>
        </p:nvCxnSpPr>
        <p:spPr>
          <a:xfrm>
            <a:off x="5004048" y="2545079"/>
            <a:ext cx="1067027" cy="185354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251520" y="3939902"/>
            <a:ext cx="50405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260401" y="4227934"/>
            <a:ext cx="504056" cy="0"/>
          </a:xfrm>
          <a:prstGeom prst="straightConnector1">
            <a:avLst/>
          </a:prstGeom>
          <a:ln w="38100" cmpd="dbl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899592" y="3787004"/>
            <a:ext cx="1486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Page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transition</a:t>
            </a:r>
            <a:endParaRPr kumimoji="1" lang="ja-JP" altLang="en-US" sz="1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99592" y="4064173"/>
            <a:ext cx="1129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Acquisition</a:t>
            </a:r>
            <a:endParaRPr kumimoji="1" lang="ja-JP" altLang="en-US" sz="140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6" name="カギ線コネクタ 65"/>
          <p:cNvCxnSpPr>
            <a:stCxn id="11" idx="2"/>
            <a:endCxn id="7" idx="2"/>
          </p:cNvCxnSpPr>
          <p:nvPr/>
        </p:nvCxnSpPr>
        <p:spPr>
          <a:xfrm rot="5400000" flipH="1">
            <a:off x="4610790" y="2473071"/>
            <a:ext cx="1853543" cy="2376264"/>
          </a:xfrm>
          <a:prstGeom prst="bentConnector3">
            <a:avLst>
              <a:gd name="adj1" fmla="val -7541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7" idx="3"/>
            <a:endCxn id="7" idx="0"/>
          </p:cNvCxnSpPr>
          <p:nvPr/>
        </p:nvCxnSpPr>
        <p:spPr>
          <a:xfrm flipH="1" flipV="1">
            <a:off x="4349430" y="2355726"/>
            <a:ext cx="654618" cy="189353"/>
          </a:xfrm>
          <a:prstGeom prst="bentConnector4">
            <a:avLst>
              <a:gd name="adj1" fmla="val -34921"/>
              <a:gd name="adj2" fmla="val 305155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2195736" y="3147814"/>
            <a:ext cx="1309237" cy="3787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aseline="3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Blog</a:t>
            </a:r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2843808" y="3507854"/>
            <a:ext cx="0" cy="485390"/>
          </a:xfrm>
          <a:prstGeom prst="straightConnector1">
            <a:avLst/>
          </a:prstGeom>
          <a:ln w="38100" cmpd="dbl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2850355" y="1491630"/>
            <a:ext cx="857549" cy="1656185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269282" y="4515966"/>
            <a:ext cx="504056" cy="2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899593" y="4361087"/>
            <a:ext cx="2168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Focus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point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（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Phase1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）</a:t>
            </a:r>
            <a:endParaRPr kumimoji="1" lang="ja-JP" altLang="en-US" sz="1400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6" name="カギ線コネクタ 35"/>
          <p:cNvCxnSpPr>
            <a:stCxn id="5" idx="0"/>
            <a:endCxn id="8" idx="0"/>
          </p:cNvCxnSpPr>
          <p:nvPr/>
        </p:nvCxnSpPr>
        <p:spPr>
          <a:xfrm rot="5400000" flipH="1" flipV="1">
            <a:off x="4097402" y="-920638"/>
            <a:ext cx="576064" cy="4680520"/>
          </a:xfrm>
          <a:prstGeom prst="bentConnector3">
            <a:avLst>
              <a:gd name="adj1" fmla="val 190561"/>
            </a:avLst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5" idx="0"/>
            <a:endCxn id="9" idx="3"/>
          </p:cNvCxnSpPr>
          <p:nvPr/>
        </p:nvCxnSpPr>
        <p:spPr>
          <a:xfrm rot="16200000" flipH="1">
            <a:off x="4294030" y="-541203"/>
            <a:ext cx="837425" cy="5335138"/>
          </a:xfrm>
          <a:prstGeom prst="bentConnector4">
            <a:avLst>
              <a:gd name="adj1" fmla="val -131234"/>
              <a:gd name="adj2" fmla="val 104285"/>
            </a:avLst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5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/>
          <p:cNvCxnSpPr/>
          <p:nvPr/>
        </p:nvCxnSpPr>
        <p:spPr>
          <a:xfrm>
            <a:off x="5580112" y="1131590"/>
            <a:ext cx="0" cy="3456384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7020272" y="1131590"/>
            <a:ext cx="0" cy="3456384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8604448" y="1131590"/>
            <a:ext cx="0" cy="3456384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Schedule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Phase1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ホームベース 4"/>
          <p:cNvSpPr/>
          <p:nvPr/>
        </p:nvSpPr>
        <p:spPr>
          <a:xfrm>
            <a:off x="1115616" y="1203598"/>
            <a:ext cx="1368152" cy="491824"/>
          </a:xfrm>
          <a:prstGeom prst="homePlat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Research</a:t>
            </a:r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2627784" y="1203598"/>
            <a:ext cx="1368152" cy="491824"/>
          </a:xfrm>
          <a:prstGeom prst="homePlat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Make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wireframes</a:t>
            </a:r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ホームベース 6"/>
          <p:cNvSpPr/>
          <p:nvPr/>
        </p:nvSpPr>
        <p:spPr>
          <a:xfrm>
            <a:off x="4139952" y="1779662"/>
            <a:ext cx="1440160" cy="491824"/>
          </a:xfrm>
          <a:prstGeom prst="homePlat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Design</a:t>
            </a:r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4139952" y="2383324"/>
            <a:ext cx="2808312" cy="491824"/>
          </a:xfrm>
          <a:prstGeom prst="homePlat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Development</a:t>
            </a:r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02386" y="48351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6/10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88176" y="48351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6/17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99697" y="483518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7/1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96488" y="483518"/>
            <a:ext cx="71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7/15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771856" y="483518"/>
            <a:ext cx="1506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7/22</a:t>
            </a:r>
          </a:p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（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Release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）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ホームベース 14"/>
          <p:cNvSpPr/>
          <p:nvPr/>
        </p:nvSpPr>
        <p:spPr>
          <a:xfrm>
            <a:off x="7164288" y="1215830"/>
            <a:ext cx="1368152" cy="491824"/>
          </a:xfrm>
          <a:prstGeom prst="homePlat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Test</a:t>
            </a:r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2555776" y="1131590"/>
            <a:ext cx="0" cy="3456384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067944" y="1131590"/>
            <a:ext cx="0" cy="3456384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79512" y="1203598"/>
            <a:ext cx="792088" cy="49182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BisDev</a:t>
            </a:r>
            <a:endParaRPr kumimoji="1" lang="ja-JP" altLang="en-US" sz="1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4" name="ホームベース 23"/>
          <p:cNvSpPr/>
          <p:nvPr/>
        </p:nvSpPr>
        <p:spPr>
          <a:xfrm>
            <a:off x="4139952" y="3537850"/>
            <a:ext cx="2808312" cy="491824"/>
          </a:xfrm>
          <a:prstGeom prst="homePlat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Improve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the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quantity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and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quality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of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JD</a:t>
            </a:r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6" name="ホームベース 25"/>
          <p:cNvSpPr/>
          <p:nvPr/>
        </p:nvSpPr>
        <p:spPr>
          <a:xfrm>
            <a:off x="2627784" y="2980502"/>
            <a:ext cx="1368152" cy="491824"/>
          </a:xfrm>
          <a:prstGeom prst="homePlat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Analysis</a:t>
            </a:r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79512" y="1791894"/>
            <a:ext cx="792088" cy="49182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Designer</a:t>
            </a:r>
            <a:endParaRPr kumimoji="1" lang="ja-JP" altLang="en-US" sz="1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79512" y="2367958"/>
            <a:ext cx="792088" cy="49182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Engineer</a:t>
            </a:r>
            <a:endParaRPr kumimoji="1" lang="ja-JP" altLang="en-US" sz="1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79512" y="2944022"/>
            <a:ext cx="792088" cy="106788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Marketer</a:t>
            </a:r>
            <a:endParaRPr kumimoji="1" lang="ja-JP" altLang="en-US" sz="1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043608" y="1131590"/>
            <a:ext cx="0" cy="3456384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ホームベース 32"/>
          <p:cNvSpPr/>
          <p:nvPr/>
        </p:nvSpPr>
        <p:spPr>
          <a:xfrm>
            <a:off x="4139952" y="2961786"/>
            <a:ext cx="4392488" cy="491824"/>
          </a:xfrm>
          <a:prstGeom prst="homePlat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Planning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&amp;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Execution</a:t>
            </a:r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9334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Team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53882" y="1203598"/>
            <a:ext cx="641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1400" dirty="0" smtClean="0">
                <a:latin typeface="メイリオ"/>
                <a:ea typeface="メイリオ"/>
                <a:cs typeface="メイリオ"/>
              </a:rPr>
              <a:t>S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ales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95446" y="1203598"/>
            <a:ext cx="1046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Marketing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67468" y="1203598"/>
            <a:ext cx="134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Development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52374" y="1779662"/>
            <a:ext cx="5962148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Notsu</a:t>
            </a:r>
            <a:endParaRPr kumimoji="1" lang="en-US" altLang="ja-JP" sz="16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48264" y="62753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※</a:t>
            </a: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with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hono</a:t>
            </a:r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rifics</a:t>
            </a:r>
            <a:endParaRPr kumimoji="1" lang="en-US" altLang="ja-JP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346739" y="2247780"/>
            <a:ext cx="5962148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Thanh</a:t>
            </a:r>
            <a:endParaRPr kumimoji="1" lang="en-US" altLang="ja-JP" sz="16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55620" y="2706474"/>
            <a:ext cx="1082014" cy="5847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Kumazawa</a:t>
            </a:r>
            <a:r>
              <a:rPr kumimoji="1" lang="ja-JP" altLang="en-US" sz="1600" dirty="0" smtClean="0">
                <a:latin typeface="メイリオ"/>
                <a:ea typeface="メイリオ"/>
                <a:cs typeface="メイリオ"/>
              </a:rPr>
              <a:t>・</a:t>
            </a:r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Ha</a:t>
            </a:r>
            <a:endParaRPr kumimoji="1" lang="en-US" altLang="ja-JP" sz="16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61994" y="2715766"/>
            <a:ext cx="1082014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Daisy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784236" y="2715766"/>
            <a:ext cx="1082014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Cuong</a:t>
            </a:r>
            <a:endParaRPr kumimoji="1" lang="en-US" altLang="ja-JP" sz="16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55620" y="3435846"/>
            <a:ext cx="1082014" cy="5847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4</a:t>
            </a:r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 persons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522434" y="1203598"/>
            <a:ext cx="419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CS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008372" y="2715766"/>
            <a:ext cx="1082014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Hong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561994" y="4083918"/>
            <a:ext cx="1082014" cy="5847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4</a:t>
            </a:r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 persons</a:t>
            </a:r>
            <a:endParaRPr kumimoji="1" lang="en-US" altLang="ja-JP" sz="16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84236" y="4083918"/>
            <a:ext cx="1082014" cy="5847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6</a:t>
            </a:r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persions</a:t>
            </a:r>
            <a:endParaRPr kumimoji="1" lang="en-US" altLang="ja-JP" sz="160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>
            <a:off x="2337858" y="1563638"/>
            <a:ext cx="1082014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3560100" y="1563638"/>
            <a:ext cx="1082014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786130" y="1563638"/>
            <a:ext cx="1082014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6010266" y="1563638"/>
            <a:ext cx="1082014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232508" y="2715766"/>
            <a:ext cx="1082014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Quynh</a:t>
            </a:r>
            <a:endParaRPr kumimoji="1" lang="en-US" altLang="ja-JP" sz="160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7234402" y="1563638"/>
            <a:ext cx="1082014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68743" y="1203598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Design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61562" y="1779662"/>
            <a:ext cx="1742594" cy="3600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600" dirty="0" smtClean="0">
                <a:solidFill>
                  <a:schemeClr val="tx1"/>
                </a:solidFill>
              </a:rPr>
              <a:t>General Manager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61562" y="2256120"/>
            <a:ext cx="1742594" cy="3600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600" dirty="0" smtClean="0">
                <a:solidFill>
                  <a:schemeClr val="tx1"/>
                </a:solidFill>
              </a:rPr>
              <a:t>Product manager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61562" y="2715765"/>
            <a:ext cx="1742594" cy="6126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600" dirty="0" smtClean="0">
                <a:solidFill>
                  <a:schemeClr val="tx1"/>
                </a:solidFill>
              </a:rPr>
              <a:t>Main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461562" y="3444728"/>
            <a:ext cx="1742594" cy="5671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600" dirty="0" smtClean="0">
                <a:solidFill>
                  <a:schemeClr val="tx1"/>
                </a:solidFill>
              </a:rPr>
              <a:t>Assistant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61562" y="4101034"/>
            <a:ext cx="1742594" cy="5940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600" dirty="0" smtClean="0">
                <a:solidFill>
                  <a:schemeClr val="tx1"/>
                </a:solidFill>
              </a:rPr>
              <a:t>Intern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6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Appendix</a:t>
            </a:r>
            <a:r>
              <a:rPr kumimoji="1" lang="ja-JP" altLang="en-US" dirty="0" smtClean="0"/>
              <a:t>：</a:t>
            </a:r>
            <a:r>
              <a:rPr kumimoji="1" lang="ja-JP" altLang="en-US" dirty="0" smtClean="0"/>
              <a:t>媒体比較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  <p:cxnSp>
        <p:nvCxnSpPr>
          <p:cNvPr id="29" name="直線コネクタ 28"/>
          <p:cNvCxnSpPr/>
          <p:nvPr/>
        </p:nvCxnSpPr>
        <p:spPr>
          <a:xfrm>
            <a:off x="294725" y="863303"/>
            <a:ext cx="855455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08930" y="2439020"/>
            <a:ext cx="8554550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94725" y="3105423"/>
            <a:ext cx="8554550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94725" y="3753495"/>
            <a:ext cx="855455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235209" y="555526"/>
            <a:ext cx="1598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Candidate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サイド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1006" y="555526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Client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サイド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51520" y="3301702"/>
            <a:ext cx="1086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1400" dirty="0" smtClean="0">
                <a:latin typeface="メイリオ"/>
                <a:ea typeface="メイリオ"/>
                <a:cs typeface="メイリオ"/>
              </a:rPr>
              <a:t>V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iecBonus</a:t>
            </a:r>
            <a:endParaRPr kumimoji="1" lang="ja-JP" altLang="en-US" sz="1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1520" y="1449239"/>
            <a:ext cx="1429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Vietnamworks</a:t>
            </a:r>
            <a:endParaRPr kumimoji="1" lang="ja-JP" altLang="en-US" sz="1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51520" y="2581622"/>
            <a:ext cx="64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itviec</a:t>
            </a:r>
            <a:endParaRPr kumimoji="1" lang="ja-JP" altLang="en-US" sz="1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83569" y="55552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媒体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91680" y="843558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求人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の鮮度が良い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給与を見るために会員登録する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キー入力が少なくて済む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求人が多い（大小企業、オールジャンル、オールレイヤー、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IT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系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2,106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求人）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サイト・メルマガで、求人をレコメンドしてくれる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91680" y="2427734"/>
            <a:ext cx="263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IT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求人に特化している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求人が多い（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750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求人）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200" dirty="0">
                <a:latin typeface="メイリオ"/>
                <a:ea typeface="メイリオ"/>
                <a:cs typeface="メイリオ"/>
              </a:rPr>
              <a:t>給与を見るために会員登録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する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91680" y="3096475"/>
            <a:ext cx="275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IT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求人＋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α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で、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80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求人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求人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の鮮度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が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良くない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380312" y="55552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運営者サイド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427984" y="843558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元を取るために、能動的に動く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よく採用できると思っている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良い人材が来ると思っている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料金が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安い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（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職種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2.5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万円）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良い条件を提示したい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すぐに欲しい求人だけを出す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092280" y="84355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選考に関与しなくて良い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92280" y="2449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選考に関与しなくて良い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92280" y="310542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選考の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全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工程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に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関与する必要がある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27984" y="3105423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採用担当はなかなか動かない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緊急性に関係なく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求人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を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出料金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が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高い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（年収</a:t>
            </a:r>
            <a:r>
              <a:rPr lang="ja-JP" altLang="ja-JP" sz="1200" dirty="0" smtClean="0">
                <a:latin typeface="メイリオ"/>
                <a:ea typeface="メイリオ"/>
                <a:cs typeface="メイリオ"/>
              </a:rPr>
              <a:t>2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0%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）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427984" y="2457351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料金が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安い</a:t>
            </a:r>
            <a:r>
              <a:rPr lang="ja-JP" altLang="en-US" sz="1200" dirty="0">
                <a:latin typeface="メイリオ"/>
                <a:ea typeface="メイリオ"/>
                <a:cs typeface="メイリオ"/>
              </a:rPr>
              <a:t>（</a:t>
            </a:r>
            <a:r>
              <a:rPr lang="en-US" altLang="ja-JP" sz="1200" dirty="0"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職種</a:t>
            </a:r>
            <a:r>
              <a:rPr lang="ja-JP" altLang="ja-JP" sz="1200" dirty="0" smtClean="0">
                <a:latin typeface="メイリオ"/>
                <a:ea typeface="メイリオ"/>
                <a:cs typeface="メイリオ"/>
              </a:rPr>
              <a:t>1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.6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万円</a:t>
            </a:r>
            <a:r>
              <a:rPr lang="ja-JP" altLang="en-US" sz="1200" dirty="0">
                <a:latin typeface="メイリオ"/>
                <a:ea typeface="メイリオ"/>
                <a:cs typeface="メイリオ"/>
              </a:rPr>
              <a:t>）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200" dirty="0">
                <a:latin typeface="メイリオ"/>
                <a:ea typeface="メイリオ"/>
                <a:cs typeface="メイリオ"/>
              </a:rPr>
              <a:t>すぐに欲しい求人だけを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出す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能動的</a:t>
            </a:r>
            <a:r>
              <a:rPr lang="ja-JP" altLang="en-US" sz="1200" dirty="0">
                <a:latin typeface="メイリオ"/>
                <a:ea typeface="メイリオ"/>
                <a:cs typeface="メイリオ"/>
              </a:rPr>
              <a:t>に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動く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64636" y="4227934"/>
            <a:ext cx="8455836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メイリオ"/>
                <a:ea typeface="メイリオ"/>
                <a:cs typeface="メイリオ"/>
              </a:rPr>
              <a:t>鮮度</a:t>
            </a:r>
            <a:r>
              <a:rPr kumimoji="1" lang="ja-JP" altLang="en-US" sz="1600" dirty="0" smtClean="0">
                <a:latin typeface="メイリオ"/>
                <a:ea typeface="メイリオ"/>
                <a:cs typeface="メイリオ"/>
              </a:rPr>
              <a:t>の</a:t>
            </a:r>
            <a:r>
              <a:rPr kumimoji="1" lang="ja-JP" altLang="en-US" sz="1600" dirty="0" smtClean="0">
                <a:latin typeface="メイリオ"/>
                <a:ea typeface="メイリオ"/>
                <a:cs typeface="メイリオ"/>
              </a:rPr>
              <a:t>良い</a:t>
            </a:r>
            <a:r>
              <a:rPr kumimoji="1" lang="ja-JP" altLang="en-US" sz="1600" dirty="0" smtClean="0">
                <a:latin typeface="メイリオ"/>
                <a:ea typeface="メイリオ"/>
                <a:cs typeface="メイリオ"/>
              </a:rPr>
              <a:t>求人</a:t>
            </a:r>
            <a:r>
              <a:rPr kumimoji="1" lang="ja-JP" altLang="en-US" sz="1600" dirty="0" smtClean="0">
                <a:latin typeface="メイリオ"/>
                <a:ea typeface="メイリオ"/>
                <a:cs typeface="メイリオ"/>
              </a:rPr>
              <a:t>を載せ、転職意欲の</a:t>
            </a:r>
            <a:r>
              <a:rPr kumimoji="1" lang="ja-JP" altLang="en-US" sz="1600" dirty="0" smtClean="0">
                <a:latin typeface="メイリオ"/>
                <a:ea typeface="メイリオ"/>
                <a:cs typeface="メイリオ"/>
              </a:rPr>
              <a:t>高い</a:t>
            </a:r>
            <a:r>
              <a:rPr kumimoji="1" lang="ja-JP" altLang="en-US" sz="1600" dirty="0" smtClean="0">
                <a:latin typeface="メイリオ"/>
                <a:ea typeface="メイリオ"/>
                <a:cs typeface="メイリオ"/>
              </a:rPr>
              <a:t>ユーザー</a:t>
            </a:r>
            <a:r>
              <a:rPr kumimoji="1" lang="ja-JP" altLang="en-US" sz="1600" dirty="0" smtClean="0">
                <a:latin typeface="メイリオ"/>
                <a:ea typeface="メイリオ"/>
                <a:cs typeface="メイリオ"/>
              </a:rPr>
              <a:t>と</a:t>
            </a:r>
            <a:r>
              <a:rPr kumimoji="1" lang="ja-JP" altLang="en-US" sz="1600" dirty="0" smtClean="0">
                <a:latin typeface="メイリオ"/>
                <a:ea typeface="メイリオ"/>
                <a:cs typeface="メイリオ"/>
              </a:rPr>
              <a:t>、採用意欲の高い採用担当を、双方にとって効率的・効果的に引き合わせる</a:t>
            </a:r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こ</a:t>
            </a:r>
            <a:r>
              <a:rPr kumimoji="1" lang="ja-JP" altLang="en-US" sz="1600" dirty="0" smtClean="0">
                <a:latin typeface="メイリオ"/>
                <a:ea typeface="メイリオ"/>
                <a:cs typeface="メイリオ"/>
              </a:rPr>
              <a:t>とが重要</a:t>
            </a:r>
            <a:endParaRPr kumimoji="1" lang="ja-JP" altLang="en-US" sz="1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868144" y="3795886"/>
            <a:ext cx="297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※</a:t>
            </a:r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ViecBonus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は媒体として比較している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64297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Appendix</a:t>
            </a:r>
            <a:r>
              <a:rPr lang="ja-JP" altLang="en-US" dirty="0"/>
              <a:t> 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：転職意欲が高い</a:t>
            </a:r>
            <a:r>
              <a:rPr lang="ja-JP" altLang="en-US" dirty="0" smtClean="0"/>
              <a:t>ユーザー（</a:t>
            </a:r>
            <a:r>
              <a:rPr lang="en-US" altLang="ja-JP" dirty="0" smtClean="0"/>
              <a:t>Now editing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日あたりのアクセス数が突然多くなった</a:t>
            </a:r>
            <a:endParaRPr lang="en-US" altLang="ja-JP" dirty="0"/>
          </a:p>
          <a:p>
            <a:r>
              <a:rPr kumimoji="1" lang="ja-JP" altLang="en-US" dirty="0" smtClean="0"/>
              <a:t>アクセス日が近い</a:t>
            </a:r>
            <a:endParaRPr lang="en-US" altLang="ja-JP" dirty="0"/>
          </a:p>
          <a:p>
            <a:r>
              <a:rPr kumimoji="1" lang="ja-JP" altLang="en-US" dirty="0" smtClean="0"/>
              <a:t>継続的にアクセスするようになった</a:t>
            </a:r>
            <a:endParaRPr kumimoji="1" lang="en-US" altLang="ja-JP" dirty="0" smtClean="0"/>
          </a:p>
          <a:p>
            <a:r>
              <a:rPr lang="ja-JP" altLang="en-US" dirty="0" smtClean="0"/>
              <a:t>滞在時間が長い</a:t>
            </a:r>
            <a:endParaRPr lang="en-US" altLang="ja-JP" dirty="0" smtClean="0"/>
          </a:p>
          <a:p>
            <a:r>
              <a:rPr lang="en-US" altLang="ja-JP" dirty="0"/>
              <a:t>List</a:t>
            </a:r>
            <a:r>
              <a:rPr lang="ja-JP" altLang="en-US" dirty="0"/>
              <a:t>・</a:t>
            </a:r>
            <a:r>
              <a:rPr lang="en-US" altLang="ja-JP" dirty="0"/>
              <a:t>Search</a:t>
            </a:r>
            <a:r>
              <a:rPr lang="ja-JP" altLang="en-US" dirty="0"/>
              <a:t>ページを見たり、「次へ」ボタンを押したり、</a:t>
            </a:r>
            <a:r>
              <a:rPr lang="en-US" altLang="ja-JP" dirty="0"/>
              <a:t>Detail</a:t>
            </a:r>
            <a:r>
              <a:rPr lang="ja-JP" altLang="en-US" dirty="0"/>
              <a:t>ページを見たり、アクション量が増えて</a:t>
            </a:r>
            <a:r>
              <a:rPr lang="ja-JP" altLang="en-US" dirty="0" smtClean="0"/>
              <a:t>いる</a:t>
            </a:r>
            <a:endParaRPr lang="en-US" altLang="ja-JP" dirty="0"/>
          </a:p>
          <a:p>
            <a:r>
              <a:rPr kumimoji="1" lang="ja-JP" altLang="en-US" dirty="0" smtClean="0"/>
              <a:t>検索したり、</a:t>
            </a:r>
            <a:r>
              <a:rPr kumimoji="1" lang="en-US" altLang="ja-JP" dirty="0" smtClean="0"/>
              <a:t>Wish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list</a:t>
            </a:r>
            <a:r>
              <a:rPr kumimoji="1" lang="ja-JP" altLang="en-US" dirty="0" smtClean="0"/>
              <a:t>に登録したり、会員登録・レジュメ登録をしたり、より手間のかかるアクションの量が増えている</a:t>
            </a:r>
            <a:endParaRPr kumimoji="1" lang="en-US" altLang="ja-JP" dirty="0" smtClean="0"/>
          </a:p>
          <a:p>
            <a:r>
              <a:rPr lang="en-US" altLang="ja-JP" dirty="0" smtClean="0"/>
              <a:t>Apply</a:t>
            </a:r>
            <a:r>
              <a:rPr lang="ja-JP" altLang="en-US" dirty="0" smtClean="0"/>
              <a:t>する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31640" y="4011910"/>
            <a:ext cx="640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最初は、</a:t>
            </a: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head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hunter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 が良い候補者を狙いやすいように</a:t>
            </a:r>
            <a:endParaRPr kumimoji="1" lang="en-US" altLang="ja-JP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次は、外部の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head hunter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が良い候補者を狙いやすいように</a:t>
            </a:r>
            <a:endParaRPr kumimoji="1" lang="ja-JP" altLang="en-US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0032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96" y="555526"/>
            <a:ext cx="9052561" cy="812609"/>
          </a:xfrm>
          <a:solidFill>
            <a:srgbClr val="FFFFFF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altLang="ja-JP" dirty="0"/>
              <a:t>Pages / Session and Avg. Session Duration are lower than </a:t>
            </a:r>
            <a:r>
              <a:rPr lang="en-US" altLang="ja-JP" dirty="0" smtClean="0"/>
              <a:t>benchmark</a:t>
            </a:r>
            <a:endParaRPr kumimoji="1" lang="en-US" altLang="ja-JP" dirty="0" smtClean="0"/>
          </a:p>
          <a:p>
            <a:r>
              <a:rPr kumimoji="1" lang="en-US" altLang="ja-JP" dirty="0" smtClean="0"/>
              <a:t>Sessions via Organic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Search are lower than benchmark</a:t>
            </a:r>
          </a:p>
        </p:txBody>
      </p:sp>
      <p:pic>
        <p:nvPicPr>
          <p:cNvPr id="5" name="図 4" descr="Channels   Analytic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83" r="10838"/>
          <a:stretch/>
        </p:blipFill>
        <p:spPr>
          <a:xfrm>
            <a:off x="107504" y="1871415"/>
            <a:ext cx="8835566" cy="2808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正方形/長方形 5"/>
          <p:cNvSpPr/>
          <p:nvPr/>
        </p:nvSpPr>
        <p:spPr>
          <a:xfrm>
            <a:off x="2699792" y="3383583"/>
            <a:ext cx="1080120" cy="2880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012160" y="2303463"/>
            <a:ext cx="1296144" cy="2880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308304" y="2303463"/>
            <a:ext cx="1584176" cy="2880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337897" y="1419622"/>
            <a:ext cx="441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Comparison between 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ViecBonus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and benchmark</a:t>
            </a:r>
            <a:endParaRPr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44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Solving problems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27984" y="1131590"/>
            <a:ext cx="409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UI that user can look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for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JDs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easily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（</a:t>
            </a: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solution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）</a:t>
            </a:r>
            <a:endParaRPr kumimoji="1"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Good sorting logic of JD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（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solution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2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）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Appropriate responses to user’s actions 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（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solution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3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）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kumimoji="1" lang="en-US" altLang="ja-JP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27984" y="3077547"/>
            <a:ext cx="409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Rebuilding page structures for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SEO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（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solution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4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）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Add keywords for SEO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（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solution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5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）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4977" y="69954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Problems</a:t>
            </a:r>
            <a:endParaRPr kumimoji="1" lang="ja-JP" altLang="en-US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28184" y="699542"/>
            <a:ext cx="10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Solution</a:t>
            </a:r>
            <a:endParaRPr kumimoji="1" lang="ja-JP" altLang="en-US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539552" y="1059582"/>
            <a:ext cx="8280920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39552" y="3021562"/>
            <a:ext cx="8280920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39552" y="4371950"/>
            <a:ext cx="8280920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491630"/>
            <a:ext cx="3862247" cy="812609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/>
              <a:t>Pages / Session and Avg. Session Duration are lower than </a:t>
            </a:r>
            <a:r>
              <a:rPr lang="en-US" altLang="ja-JP" dirty="0" smtClean="0"/>
              <a:t>benchmark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Sessions via Organic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Search are lower than benchmark</a:t>
            </a:r>
          </a:p>
        </p:txBody>
      </p:sp>
    </p:spTree>
    <p:extLst>
      <p:ext uri="{BB962C8B-B14F-4D97-AF65-F5344CB8AC3E}">
        <p14:creationId xmlns:p14="http://schemas.microsoft.com/office/powerpoint/2010/main" val="194285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Solution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1: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UI that user can look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for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JDs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easily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※We are making the design </a:t>
            </a:r>
            <a:r>
              <a:rPr lang="ja-JP" altLang="ja-JP" dirty="0" smtClean="0"/>
              <a:t>o</a:t>
            </a:r>
            <a:r>
              <a:rPr lang="en-US" altLang="ja-JP" dirty="0" smtClean="0"/>
              <a:t>f</a:t>
            </a:r>
            <a:r>
              <a:rPr lang="ja-JP" altLang="en-US" dirty="0" smtClean="0"/>
              <a:t> </a:t>
            </a:r>
            <a:r>
              <a:rPr lang="en-US" altLang="ja-JP" dirty="0" smtClean="0"/>
              <a:t>new</a:t>
            </a:r>
            <a:r>
              <a:rPr lang="ja-JP" altLang="en-US" dirty="0" smtClean="0"/>
              <a:t> </a:t>
            </a:r>
            <a:r>
              <a:rPr lang="en-US" altLang="ja-JP" dirty="0" smtClean="0"/>
              <a:t>Top</a:t>
            </a:r>
            <a:r>
              <a:rPr lang="ja-JP" altLang="en-US" dirty="0" smtClean="0"/>
              <a:t> </a:t>
            </a:r>
            <a:r>
              <a:rPr lang="en-US" altLang="ja-JP" dirty="0" smtClean="0"/>
              <a:t>page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 </a:t>
            </a:r>
            <a:r>
              <a:rPr lang="en-US" altLang="ja-JP" dirty="0" smtClean="0"/>
              <a:t>page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now 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8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ja-JP" altLang="ja-JP" dirty="0" smtClean="0"/>
              <a:t>S</a:t>
            </a:r>
            <a:r>
              <a:rPr lang="en-US" altLang="ja-JP" dirty="0" smtClean="0"/>
              <a:t>olution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Why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we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need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the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sorting 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logic of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JD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?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856025" y="1419622"/>
            <a:ext cx="2304256" cy="2304256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656225" y="1347614"/>
            <a:ext cx="2304256" cy="2304256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864137" y="2355726"/>
            <a:ext cx="2304256" cy="2304256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28233" y="25717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①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52169" y="29224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②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92855" y="29945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③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63937" y="1410330"/>
            <a:ext cx="122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Active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JD</a:t>
            </a:r>
            <a:endParaRPr kumimoji="1" lang="ja-JP" altLang="en-US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888473" y="1419622"/>
            <a:ext cx="9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Hot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JD</a:t>
            </a:r>
            <a:endParaRPr kumimoji="1" lang="ja-JP" altLang="en-US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42534" y="4227934"/>
            <a:ext cx="11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Fitted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JD</a:t>
            </a:r>
            <a:endParaRPr kumimoji="1" lang="ja-JP" altLang="en-US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16791" y="37958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④</a:t>
            </a:r>
            <a:endParaRPr kumimoji="1" lang="en-US" altLang="ja-JP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701590" y="19414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⑤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80361" y="19236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⑦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04097" y="19956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/>
                <a:ea typeface="メイリオ"/>
                <a:cs typeface="メイリオ"/>
              </a:rPr>
              <a:t>⑥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65902" y="4299942"/>
            <a:ext cx="2142602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Priority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Fitted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＞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Active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＞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Hot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3528" y="202762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suitable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31415" y="2787774"/>
            <a:ext cx="28530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Fitted + Active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 dirty="0">
                <a:latin typeface="メイリオ"/>
                <a:ea typeface="メイリオ"/>
                <a:cs typeface="メイリオ"/>
              </a:rPr>
              <a:t>+ 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Hot</a:t>
            </a:r>
            <a:endParaRPr lang="en-US" altLang="ja-JP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5400000">
            <a:off x="1316445" y="236400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＝</a:t>
            </a:r>
            <a:endParaRPr kumimoji="1" lang="ja-JP" altLang="en-US" sz="28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39552" y="555526"/>
            <a:ext cx="8099577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With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ja-JP" sz="2000" dirty="0" smtClean="0">
                <a:latin typeface="メイリオ"/>
                <a:ea typeface="メイリオ"/>
                <a:cs typeface="メイリオ"/>
              </a:rPr>
              <a:t>s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uitable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sorting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logic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of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JD,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user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s 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can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look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for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the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best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Jobs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easily</a:t>
            </a:r>
            <a:endParaRPr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2987824" y="1347614"/>
            <a:ext cx="0" cy="3312368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6948264" y="4303336"/>
            <a:ext cx="2088232" cy="53559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81141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2</a:t>
            </a:r>
            <a:r>
              <a:rPr lang="ja-JP" altLang="en-US" dirty="0" smtClean="0"/>
              <a:t>：</a:t>
            </a:r>
            <a:r>
              <a:rPr lang="en-US" altLang="ja-JP" dirty="0" smtClean="0"/>
              <a:t>What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the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sorting logic of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JD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5841" y="2059637"/>
            <a:ext cx="1219815" cy="22403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E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lements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for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sorting</a:t>
            </a:r>
            <a:endParaRPr kumimoji="1" lang="ja-JP" altLang="en-US" sz="16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58610" y="843558"/>
            <a:ext cx="221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メイリオ"/>
                <a:ea typeface="メイリオ"/>
                <a:cs typeface="メイリオ"/>
              </a:rPr>
              <a:t>Active</a:t>
            </a:r>
            <a:endParaRPr kumimoji="1" lang="ja-JP" altLang="en-US" sz="16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82346" y="843558"/>
            <a:ext cx="221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latin typeface="メイリオ"/>
                <a:ea typeface="メイリオ"/>
                <a:cs typeface="メイリオ"/>
              </a:rPr>
              <a:t>Hot</a:t>
            </a:r>
            <a:endParaRPr kumimoji="1" lang="ja-JP" altLang="en-US" sz="160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6458610" y="1182112"/>
            <a:ext cx="221784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036981" y="1182112"/>
            <a:ext cx="221784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516216" y="2060143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Recently updated the following: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Updating salary higher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Need more ASAP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Need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more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employees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of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the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position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95936" y="2067694"/>
            <a:ext cx="230425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Many successful candidates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High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salary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Need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ASAP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N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e</a:t>
            </a:r>
            <a:r>
              <a:rPr lang="en-US" altLang="ja-JP" sz="1200" dirty="0" err="1" smtClean="0">
                <a:latin typeface="メイリオ"/>
                <a:ea typeface="メイリオ"/>
                <a:cs typeface="メイリオ"/>
              </a:rPr>
              <a:t>ed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more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employees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of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the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err="1" smtClean="0">
                <a:latin typeface="メイリオ"/>
                <a:ea typeface="メイリオ"/>
                <a:cs typeface="メイリオ"/>
              </a:rPr>
              <a:t>posision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Growing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number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of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employees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Growing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sales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04594" y="843558"/>
            <a:ext cx="2217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latin typeface="メイリオ"/>
                <a:ea typeface="メイリオ"/>
                <a:cs typeface="メイリオ"/>
              </a:rPr>
              <a:t>Fitted</a:t>
            </a:r>
            <a:endParaRPr kumimoji="1" lang="ja-JP" altLang="en-US" sz="160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659229" y="1182112"/>
            <a:ext cx="221784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619672" y="2032268"/>
            <a:ext cx="2273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The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informations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 user accessed</a:t>
            </a:r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: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Work place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Occupation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Salary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Company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Searched words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User registered</a:t>
            </a:r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 as profile: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Work place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Occupation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Salary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19672" y="4371950"/>
            <a:ext cx="68407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※</a:t>
            </a:r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JD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ごとの、必要なタイミング・不足人数と、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会社の従業員数・売上の変更は、運営者の承認を必須とする</a:t>
            </a:r>
          </a:p>
        </p:txBody>
      </p:sp>
      <p:cxnSp>
        <p:nvCxnSpPr>
          <p:cNvPr id="20" name="直線コネクタ 19"/>
          <p:cNvCxnSpPr/>
          <p:nvPr/>
        </p:nvCxnSpPr>
        <p:spPr>
          <a:xfrm>
            <a:off x="1619672" y="4371950"/>
            <a:ext cx="7056784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251520" y="1347614"/>
            <a:ext cx="1219815" cy="46735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Purpose</a:t>
            </a:r>
            <a:endParaRPr kumimoji="1" lang="en-US" altLang="ja-JP" sz="16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1619672" y="1923678"/>
            <a:ext cx="7056784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691680" y="124598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Users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can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look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for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the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JD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satisfying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their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needs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98454" y="120359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Users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can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feel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ja-JP" sz="1200" dirty="0" smtClean="0">
                <a:latin typeface="メイリオ"/>
                <a:ea typeface="メイリオ"/>
                <a:cs typeface="メイリオ"/>
              </a:rPr>
              <a:t>f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reshness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of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JDs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67944" y="120359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Users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can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reach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the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JDs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of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companie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s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that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their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recruiter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want</a:t>
            </a:r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ASAP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694931" y="3622253"/>
            <a:ext cx="198152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※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including posting the JD at first time</a:t>
            </a:r>
            <a:endParaRPr kumimoji="1" lang="ja-JP" altLang="en-US" sz="120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7340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Solution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：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Appropriate 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responses to 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user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’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s 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actions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For example, 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en-US" altLang="ja-JP" dirty="0" smtClean="0"/>
              <a:t>Display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input</a:t>
            </a:r>
            <a:r>
              <a:rPr lang="en-US" altLang="en-US" dirty="0"/>
              <a:t> </a:t>
            </a:r>
            <a:r>
              <a:rPr lang="en-US" altLang="en-US" dirty="0" smtClean="0"/>
              <a:t>form including the content</a:t>
            </a:r>
            <a:r>
              <a:rPr lang="ja-JP" altLang="en-US" dirty="0" smtClean="0"/>
              <a:t> </a:t>
            </a:r>
            <a:r>
              <a:rPr lang="en-US" altLang="ja-JP" dirty="0" smtClean="0"/>
              <a:t>that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user</a:t>
            </a:r>
            <a:r>
              <a:rPr lang="en-US" altLang="en-US" dirty="0" smtClean="0"/>
              <a:t> inputted </a:t>
            </a:r>
            <a:r>
              <a:rPr lang="en-US" altLang="ja-JP" dirty="0" smtClean="0"/>
              <a:t>past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User</a:t>
            </a:r>
            <a:r>
              <a:rPr lang="ja-JP" altLang="en-US" dirty="0" smtClean="0"/>
              <a:t> </a:t>
            </a:r>
            <a:r>
              <a:rPr lang="en-US" altLang="ja-JP" dirty="0" smtClean="0"/>
              <a:t>put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ja-JP" altLang="ja-JP" dirty="0" smtClean="0"/>
              <a:t>t</a:t>
            </a:r>
            <a:r>
              <a:rPr lang="en-US" altLang="ja-JP" dirty="0" smtClean="0"/>
              <a:t>he</a:t>
            </a:r>
            <a:r>
              <a:rPr lang="ja-JP" altLang="en-US" dirty="0" smtClean="0"/>
              <a:t> </a:t>
            </a:r>
            <a:r>
              <a:rPr lang="en-US" altLang="ja-JP" dirty="0" smtClean="0"/>
              <a:t>area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mouse</a:t>
            </a:r>
            <a:r>
              <a:rPr lang="ja-JP" altLang="en-US" dirty="0" smtClean="0"/>
              <a:t> </a:t>
            </a:r>
            <a:r>
              <a:rPr lang="en-US" altLang="ja-JP" dirty="0" smtClean="0"/>
              <a:t>cursor</a:t>
            </a:r>
            <a:r>
              <a:rPr lang="ja-JP" altLang="ja-JP" dirty="0" smtClean="0"/>
              <a:t>　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change the cursor to hand mark or change the color of the area, add the shadow around the area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smtClean="0"/>
              <a:t>User click the form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　</a:t>
            </a:r>
            <a:r>
              <a:rPr lang="en-US" altLang="ja-JP" dirty="0" smtClean="0"/>
              <a:t>highlight the frame of the form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User input word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recommend the words or jobs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74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Solution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4</a:t>
            </a:r>
            <a:r>
              <a:rPr lang="ja-JP" altLang="en-US" dirty="0" smtClean="0">
                <a:sym typeface="Wingdings"/>
              </a:rPr>
              <a:t>：</a:t>
            </a:r>
            <a:r>
              <a:rPr lang="en-US" altLang="ja-JP" dirty="0" smtClean="0">
                <a:sym typeface="Wingdings"/>
              </a:rPr>
              <a:t>Researching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9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Solution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</a:t>
            </a:r>
            <a:r>
              <a:rPr lang="en-US" altLang="en-US" dirty="0" smtClean="0"/>
              <a:t>：</a:t>
            </a:r>
            <a:r>
              <a:rPr kumimoji="1" lang="en-US" altLang="ja-JP" dirty="0" smtClean="0"/>
              <a:t>Researching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2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rgbClr val="000000"/>
          </a:solidFill>
        </a:ln>
        <a:effectLst/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メイリオ"/>
            <a:ea typeface="メイリオ"/>
            <a:cs typeface="メイリオ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  <a:headEnd type="none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メイリオ"/>
            <a:ea typeface="メイリオ"/>
            <a:cs typeface="メイリオ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24801</TotalTime>
  <Words>904</Words>
  <Application>Microsoft Macintosh PowerPoint</Application>
  <PresentationFormat>画面に合わせる (16:9)</PresentationFormat>
  <Paragraphs>221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16</vt:i4>
      </vt:variant>
    </vt:vector>
  </HeadingPairs>
  <TitlesOfParts>
    <vt:vector size="18" baseType="lpstr">
      <vt:lpstr>Office テーマ</vt:lpstr>
      <vt:lpstr>デザインの設定</vt:lpstr>
      <vt:lpstr>PowerPoint プレゼンテーション</vt:lpstr>
      <vt:lpstr>Problems</vt:lpstr>
      <vt:lpstr>Solving problems</vt:lpstr>
      <vt:lpstr>Solution 1:UI that user can look for JDs easily</vt:lpstr>
      <vt:lpstr>Solution 2：Why we need the sorting logic of JD ?</vt:lpstr>
      <vt:lpstr>Solution 2：What is the sorting logic of JD ?</vt:lpstr>
      <vt:lpstr>Solution 3：Appropriate responses to user’s actions</vt:lpstr>
      <vt:lpstr>Solution 4：Researching </vt:lpstr>
      <vt:lpstr>Solution 5：Researching</vt:lpstr>
      <vt:lpstr>Statuses of a user and Milestone</vt:lpstr>
      <vt:lpstr>Statuses of a user and Milestone</vt:lpstr>
      <vt:lpstr>Customer journey (main route)</vt:lpstr>
      <vt:lpstr>Schedule（Phase1）</vt:lpstr>
      <vt:lpstr>Team</vt:lpstr>
      <vt:lpstr>Appendix：媒体比較</vt:lpstr>
      <vt:lpstr>Appendix 2：転職意欲が高いユーザー（Now editing）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shinozaki.atsushi</dc:creator>
  <cp:lastModifiedBy>negishi</cp:lastModifiedBy>
  <cp:revision>5282</cp:revision>
  <cp:lastPrinted>2016-06-29T07:40:55Z</cp:lastPrinted>
  <dcterms:created xsi:type="dcterms:W3CDTF">2015-10-07T06:16:41Z</dcterms:created>
  <dcterms:modified xsi:type="dcterms:W3CDTF">2016-06-29T10:28:05Z</dcterms:modified>
</cp:coreProperties>
</file>