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1" r:id="rId7"/>
    <p:sldId id="265" r:id="rId8"/>
    <p:sldId id="260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1B4A"/>
    <a:srgbClr val="C2C923"/>
    <a:srgbClr val="42AFB6"/>
    <a:srgbClr val="D5496E"/>
    <a:srgbClr val="542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11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17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59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66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02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53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86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41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69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05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6BFE-B87C-4859-B60D-06CE300CA5D2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19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16BFE-B87C-4859-B60D-06CE300CA5D2}" type="datetimeFigureOut">
              <a:rPr lang="fr-FR" smtClean="0"/>
              <a:t>10/01/2021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2C5CC-CA57-49C8-B152-49A50DAF34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37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214438"/>
            <a:ext cx="12191999" cy="238760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PREDICTION CANCER DU SEIN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21423" y="3742715"/>
            <a:ext cx="9144000" cy="530347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Clara PONCET et Lucile VELUT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441" y="4518022"/>
            <a:ext cx="8893420" cy="1797569"/>
          </a:xfrm>
          <a:prstGeom prst="rect">
            <a:avLst/>
          </a:prstGeom>
        </p:spPr>
      </p:pic>
      <p:pic>
        <p:nvPicPr>
          <p:cNvPr id="12" name="Image 11"/>
          <p:cNvPicPr/>
          <p:nvPr/>
        </p:nvPicPr>
        <p:blipFill rotWithShape="1">
          <a:blip r:embed="rId4"/>
          <a:srcRect l="1290" t="1184" r="81810" b="74469"/>
          <a:stretch/>
        </p:blipFill>
        <p:spPr bwMode="auto">
          <a:xfrm>
            <a:off x="1796995" y="672029"/>
            <a:ext cx="1505025" cy="15107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Image 12"/>
          <p:cNvPicPr/>
          <p:nvPr/>
        </p:nvPicPr>
        <p:blipFill rotWithShape="1">
          <a:blip r:embed="rId4"/>
          <a:srcRect l="81838" t="1233" r="1108" b="74677"/>
          <a:stretch/>
        </p:blipFill>
        <p:spPr bwMode="auto">
          <a:xfrm>
            <a:off x="8969406" y="668286"/>
            <a:ext cx="1518699" cy="14948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Image 13"/>
          <p:cNvPicPr/>
          <p:nvPr/>
        </p:nvPicPr>
        <p:blipFill rotWithShape="1">
          <a:blip r:embed="rId4"/>
          <a:srcRect l="61912" t="1339" r="20945" b="74313"/>
          <a:stretch/>
        </p:blipFill>
        <p:spPr bwMode="auto">
          <a:xfrm>
            <a:off x="7159667" y="668286"/>
            <a:ext cx="1526650" cy="15107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Image 14"/>
          <p:cNvPicPr/>
          <p:nvPr/>
        </p:nvPicPr>
        <p:blipFill rotWithShape="1">
          <a:blip r:embed="rId4"/>
          <a:srcRect l="41718" t="1316" r="41496" b="74592"/>
          <a:stretch/>
        </p:blipFill>
        <p:spPr bwMode="auto">
          <a:xfrm>
            <a:off x="5380804" y="668286"/>
            <a:ext cx="1494845" cy="14948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Image 15"/>
          <p:cNvPicPr/>
          <p:nvPr/>
        </p:nvPicPr>
        <p:blipFill rotWithShape="1">
          <a:blip r:embed="rId4"/>
          <a:srcRect l="21524" t="1297" r="61512" b="74356"/>
          <a:stretch/>
        </p:blipFill>
        <p:spPr bwMode="auto">
          <a:xfrm>
            <a:off x="3586038" y="668286"/>
            <a:ext cx="1510748" cy="15107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0366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23569" y="1173172"/>
            <a:ext cx="754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3</a:t>
            </a:r>
            <a:r>
              <a:rPr lang="fr-FR" sz="2000" dirty="0" smtClean="0">
                <a:solidFill>
                  <a:schemeClr val="bg1"/>
                </a:solidFill>
              </a:rPr>
              <a:t> – Classification avec SVM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23569" y="588397"/>
            <a:ext cx="754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APLICATION DES MODELES AUX DONNEES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34"/>
          <a:stretch/>
        </p:blipFill>
        <p:spPr bwMode="auto">
          <a:xfrm>
            <a:off x="723569" y="2776068"/>
            <a:ext cx="6543923" cy="24638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7991061" y="3130518"/>
            <a:ext cx="3625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Temps d’exécution = 11heures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991061" y="4103635"/>
            <a:ext cx="3625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Précision = 86.4%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" name="Ellipse 1"/>
          <p:cNvSpPr/>
          <p:nvPr/>
        </p:nvSpPr>
        <p:spPr>
          <a:xfrm>
            <a:off x="7649155" y="3275937"/>
            <a:ext cx="108000" cy="108000"/>
          </a:xfrm>
          <a:prstGeom prst="ellipse">
            <a:avLst/>
          </a:prstGeom>
          <a:solidFill>
            <a:srgbClr val="C2C923"/>
          </a:solidFill>
          <a:ln>
            <a:solidFill>
              <a:srgbClr val="C2C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7649155" y="4249690"/>
            <a:ext cx="108000" cy="108000"/>
          </a:xfrm>
          <a:prstGeom prst="ellipse">
            <a:avLst/>
          </a:prstGeom>
          <a:solidFill>
            <a:srgbClr val="CB1B4A"/>
          </a:solidFill>
          <a:ln>
            <a:solidFill>
              <a:srgbClr val="CB1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52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23569" y="588397"/>
            <a:ext cx="754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CONCLUSION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7098655" y="1698511"/>
            <a:ext cx="932163" cy="4737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SVM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t="11770"/>
          <a:stretch/>
        </p:blipFill>
        <p:spPr>
          <a:xfrm>
            <a:off x="2831988" y="2172276"/>
            <a:ext cx="6528023" cy="3449738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4943852" y="1935394"/>
            <a:ext cx="1558454" cy="6758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ARBRES DE DECISION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3682243" y="2761090"/>
            <a:ext cx="932163" cy="4737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KNN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538332" y="5485185"/>
            <a:ext cx="5255812" cy="366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chemeClr val="bg1"/>
                </a:solidFill>
              </a:rPr>
              <a:t>Classement des modèles en fonction de leur précision</a:t>
            </a:r>
            <a:endParaRPr lang="fr-FR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3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92980" y="421419"/>
            <a:ext cx="6949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SOMMAIRE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869" y="1284342"/>
            <a:ext cx="8094262" cy="474113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67700" y="1561530"/>
            <a:ext cx="486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DEFINITION DU PROBLEME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018017" y="2453401"/>
            <a:ext cx="5674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DESCRIPTION DE LA BASE DE DONNEES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018017" y="3424077"/>
            <a:ext cx="542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CHARGEMENT DE LA BASE DE DONNEES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018017" y="4263112"/>
            <a:ext cx="486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APPLICATIONS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018017" y="5229995"/>
            <a:ext cx="486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CONCLUSION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63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92980" y="421419"/>
            <a:ext cx="6949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IDENTIFIER ET DEFINIR LE PROBLEME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606" y="1188412"/>
            <a:ext cx="5002488" cy="477465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20" y="1809502"/>
            <a:ext cx="762149" cy="2953329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763324" y="5221952"/>
            <a:ext cx="5907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Pouvons-nous </a:t>
            </a:r>
            <a:r>
              <a:rPr lang="fr-FR" b="1" dirty="0">
                <a:solidFill>
                  <a:schemeClr val="bg1"/>
                </a:solidFill>
              </a:rPr>
              <a:t>détecter des cellules cancéreuses sur une coupe d’échantillon de tumeur afin de localiser précisément les zones cancéreuses et ainsi évaluer la gravité du cancer </a:t>
            </a:r>
            <a:r>
              <a:rPr lang="fr-FR" b="1" dirty="0" smtClean="0">
                <a:solidFill>
                  <a:schemeClr val="bg1"/>
                </a:solidFill>
              </a:rPr>
              <a:t>?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032369" y="1809502"/>
            <a:ext cx="286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Base de données avec des images échantillons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058617" y="3019426"/>
            <a:ext cx="286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Implémentation de </a:t>
            </a:r>
            <a:r>
              <a:rPr lang="fr-FR" dirty="0" smtClean="0">
                <a:solidFill>
                  <a:schemeClr val="bg1"/>
                </a:solidFill>
              </a:rPr>
              <a:t>Machine </a:t>
            </a:r>
            <a:r>
              <a:rPr lang="fr-FR" dirty="0" smtClean="0">
                <a:solidFill>
                  <a:schemeClr val="bg1"/>
                </a:solidFill>
              </a:rPr>
              <a:t>Learning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032369" y="4012028"/>
            <a:ext cx="286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Détection de cellules cancéreuses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70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5287617" y="586230"/>
            <a:ext cx="6082748" cy="57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971431" y="1852654"/>
            <a:ext cx="4683318" cy="343582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08884" y="302150"/>
            <a:ext cx="6949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DESCRIPTION DE LA BASE </a:t>
            </a:r>
          </a:p>
          <a:p>
            <a:r>
              <a:rPr lang="fr-FR" sz="3200" dirty="0" smtClean="0">
                <a:solidFill>
                  <a:schemeClr val="bg1"/>
                </a:solidFill>
              </a:rPr>
              <a:t>DE DONNEES</a:t>
            </a:r>
            <a:endParaRPr lang="fr-FR" sz="3200" dirty="0">
              <a:solidFill>
                <a:schemeClr val="bg1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508884" y="2154803"/>
            <a:ext cx="37689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1685675" y="3810460"/>
            <a:ext cx="2196000" cy="21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944812" y="4321736"/>
            <a:ext cx="167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277 </a:t>
            </a:r>
            <a:r>
              <a:rPr lang="fr-FR" b="1" dirty="0" smtClean="0"/>
              <a:t>524 </a:t>
            </a:r>
            <a:r>
              <a:rPr lang="fr-FR" b="1" dirty="0" smtClean="0"/>
              <a:t>images</a:t>
            </a:r>
            <a:endParaRPr lang="fr-FR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1944812" y="5218373"/>
            <a:ext cx="167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275 246 </a:t>
            </a:r>
            <a:r>
              <a:rPr lang="fr-FR" b="1" dirty="0" smtClean="0"/>
              <a:t>images</a:t>
            </a:r>
            <a:endParaRPr lang="fr-FR" b="1" dirty="0"/>
          </a:p>
        </p:txBody>
      </p:sp>
      <p:sp>
        <p:nvSpPr>
          <p:cNvPr id="8" name="Flèche vers le bas 7"/>
          <p:cNvSpPr/>
          <p:nvPr/>
        </p:nvSpPr>
        <p:spPr>
          <a:xfrm>
            <a:off x="2616620" y="4710836"/>
            <a:ext cx="334108" cy="455030"/>
          </a:xfrm>
          <a:prstGeom prst="downArrow">
            <a:avLst/>
          </a:prstGeom>
          <a:solidFill>
            <a:srgbClr val="CB1B4A"/>
          </a:solidFill>
          <a:ln>
            <a:solidFill>
              <a:srgbClr val="CB1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87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23568" y="588397"/>
            <a:ext cx="10018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CHARGER LA BASE DE DONNEES DANS UNE STRUCTURE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23569" y="1173172"/>
            <a:ext cx="754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 1 - Data frame</a:t>
            </a: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68" y="2045498"/>
            <a:ext cx="4958715" cy="3940175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796" y="2045498"/>
            <a:ext cx="4841352" cy="394017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665012" y="6057779"/>
            <a:ext cx="88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smtClean="0">
                <a:solidFill>
                  <a:schemeClr val="bg1"/>
                </a:solidFill>
              </a:rPr>
              <a:t>Code</a:t>
            </a:r>
            <a:endParaRPr lang="fr-FR" sz="2000" i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269357" y="6021726"/>
            <a:ext cx="2307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smtClean="0">
                <a:solidFill>
                  <a:schemeClr val="bg1"/>
                </a:solidFill>
              </a:rPr>
              <a:t>Data frame résultat</a:t>
            </a:r>
            <a:endParaRPr lang="fr-FR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9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23568" y="588397"/>
            <a:ext cx="10018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CHARGER LA BASE DE DONNEES DANS UNE STRUCTURE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23569" y="1173172"/>
            <a:ext cx="754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2 - Tableau</a:t>
            </a: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10" name="Image 9"/>
          <p:cNvPicPr/>
          <p:nvPr/>
        </p:nvPicPr>
        <p:blipFill>
          <a:blip r:embed="rId3"/>
          <a:stretch>
            <a:fillRect/>
          </a:stretch>
        </p:blipFill>
        <p:spPr>
          <a:xfrm>
            <a:off x="1934152" y="2038749"/>
            <a:ext cx="6502181" cy="3807736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9374588" y="5200154"/>
            <a:ext cx="230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chemeClr val="bg1"/>
                </a:solidFill>
              </a:rPr>
              <a:t>Résultat : il n’y a plus les crochets []</a:t>
            </a:r>
            <a:endParaRPr lang="fr-FR" i="1" dirty="0">
              <a:solidFill>
                <a:schemeClr val="bg1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209" y="4996951"/>
            <a:ext cx="924379" cy="75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0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617350" y="2988900"/>
            <a:ext cx="1980530" cy="958704"/>
          </a:xfrm>
          <a:prstGeom prst="rect">
            <a:avLst/>
          </a:prstGeom>
          <a:solidFill>
            <a:srgbClr val="CB1B4A"/>
          </a:solidFill>
          <a:ln>
            <a:solidFill>
              <a:srgbClr val="CB1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750364" y="2988900"/>
            <a:ext cx="4878885" cy="958704"/>
          </a:xfrm>
          <a:prstGeom prst="rect">
            <a:avLst/>
          </a:prstGeom>
          <a:solidFill>
            <a:srgbClr val="C2C923"/>
          </a:solidFill>
          <a:ln>
            <a:solidFill>
              <a:srgbClr val="C2C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723569" y="588397"/>
            <a:ext cx="754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PREPARATION A L’APPLICATION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7885778" y="3179703"/>
            <a:ext cx="1711446" cy="659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Test 25%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4304701" y="3183220"/>
            <a:ext cx="2459906" cy="490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Train 75%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42072" y="1868558"/>
            <a:ext cx="6867728" cy="958704"/>
          </a:xfrm>
          <a:prstGeom prst="rect">
            <a:avLst/>
          </a:prstGeom>
          <a:solidFill>
            <a:srgbClr val="42AFB6"/>
          </a:solidFill>
          <a:ln>
            <a:solidFill>
              <a:srgbClr val="42AF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4918627" y="2078099"/>
            <a:ext cx="2503973" cy="6193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Base de données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3" name="Image 12"/>
          <p:cNvPicPr/>
          <p:nvPr/>
        </p:nvPicPr>
        <p:blipFill rotWithShape="1">
          <a:blip r:embed="rId3"/>
          <a:srcRect b="61489"/>
          <a:stretch/>
        </p:blipFill>
        <p:spPr bwMode="auto">
          <a:xfrm>
            <a:off x="2781928" y="4695820"/>
            <a:ext cx="6827871" cy="11722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5216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23569" y="588397"/>
            <a:ext cx="754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APLICATION DES MODELES AUX DONNEES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23569" y="1173172"/>
            <a:ext cx="754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1 – Classification avec les plus proches voisins</a:t>
            </a:r>
            <a:endParaRPr lang="fr-FR" sz="2000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" t="5181" r="6348" b="3945"/>
          <a:stretch/>
        </p:blipFill>
        <p:spPr bwMode="auto">
          <a:xfrm>
            <a:off x="723569" y="2689197"/>
            <a:ext cx="6416702" cy="207363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7991061" y="3130518"/>
            <a:ext cx="3625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Temps d’exécution = 8heures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991061" y="4103635"/>
            <a:ext cx="3625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Précision = 79.5%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7649155" y="3275937"/>
            <a:ext cx="108000" cy="108000"/>
          </a:xfrm>
          <a:prstGeom prst="ellipse">
            <a:avLst/>
          </a:prstGeom>
          <a:solidFill>
            <a:srgbClr val="C2C923"/>
          </a:solidFill>
          <a:ln>
            <a:solidFill>
              <a:srgbClr val="C2C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7649155" y="4249690"/>
            <a:ext cx="108000" cy="108000"/>
          </a:xfrm>
          <a:prstGeom prst="ellipse">
            <a:avLst/>
          </a:prstGeom>
          <a:solidFill>
            <a:srgbClr val="CB1B4A"/>
          </a:solidFill>
          <a:ln>
            <a:solidFill>
              <a:srgbClr val="CB1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59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23569" y="1173172"/>
            <a:ext cx="754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2</a:t>
            </a:r>
            <a:r>
              <a:rPr lang="fr-FR" sz="2000" dirty="0" smtClean="0">
                <a:solidFill>
                  <a:schemeClr val="bg1"/>
                </a:solidFill>
              </a:rPr>
              <a:t> – Classification avec arbres de décision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23569" y="588397"/>
            <a:ext cx="754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APLICATION DES MODELES AUX DONNEES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8" b="4531"/>
          <a:stretch/>
        </p:blipFill>
        <p:spPr bwMode="auto">
          <a:xfrm>
            <a:off x="447345" y="2286800"/>
            <a:ext cx="6004422" cy="15059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7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5" t="945" b="1"/>
          <a:stretch/>
        </p:blipFill>
        <p:spPr bwMode="auto">
          <a:xfrm>
            <a:off x="7362908" y="2261994"/>
            <a:ext cx="3917950" cy="38036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Ellipse 8"/>
          <p:cNvSpPr/>
          <p:nvPr/>
        </p:nvSpPr>
        <p:spPr>
          <a:xfrm>
            <a:off x="890547" y="4595854"/>
            <a:ext cx="108000" cy="108000"/>
          </a:xfrm>
          <a:prstGeom prst="ellipse">
            <a:avLst/>
          </a:prstGeom>
          <a:solidFill>
            <a:srgbClr val="C2C923"/>
          </a:solidFill>
          <a:ln>
            <a:solidFill>
              <a:srgbClr val="C2C9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891874" y="5408214"/>
            <a:ext cx="108000" cy="108000"/>
          </a:xfrm>
          <a:prstGeom prst="ellipse">
            <a:avLst/>
          </a:prstGeom>
          <a:solidFill>
            <a:srgbClr val="CB1B4A"/>
          </a:solidFill>
          <a:ln>
            <a:solidFill>
              <a:srgbClr val="CB1B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216550" y="4449799"/>
            <a:ext cx="3625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Temps d’exécution = 11heures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216550" y="5262159"/>
            <a:ext cx="3625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Précision = 80.6%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89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206</Words>
  <Application>Microsoft Office PowerPoint</Application>
  <PresentationFormat>Grand écran</PresentationFormat>
  <Paragraphs>45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PREDICTION CANCER DU SEIN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CANCER DU SEIN</dc:title>
  <dc:creator>bjvcxdfghj xcvbn</dc:creator>
  <cp:lastModifiedBy>bjvcxdfghj xcvbn</cp:lastModifiedBy>
  <cp:revision>33</cp:revision>
  <dcterms:created xsi:type="dcterms:W3CDTF">2021-01-09T20:22:08Z</dcterms:created>
  <dcterms:modified xsi:type="dcterms:W3CDTF">2021-01-10T20:32:06Z</dcterms:modified>
</cp:coreProperties>
</file>