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5" r:id="rId3"/>
    <p:sldId id="258" r:id="rId4"/>
    <p:sldId id="283" r:id="rId5"/>
    <p:sldId id="284" r:id="rId6"/>
    <p:sldId id="285" r:id="rId7"/>
    <p:sldId id="286" r:id="rId8"/>
    <p:sldId id="276" r:id="rId9"/>
    <p:sldId id="287" r:id="rId10"/>
    <p:sldId id="288" r:id="rId11"/>
    <p:sldId id="289" r:id="rId12"/>
    <p:sldId id="277" r:id="rId13"/>
    <p:sldId id="290" r:id="rId14"/>
    <p:sldId id="291" r:id="rId15"/>
    <p:sldId id="278" r:id="rId16"/>
    <p:sldId id="282" r:id="rId17"/>
    <p:sldId id="279" r:id="rId18"/>
    <p:sldId id="293" r:id="rId19"/>
    <p:sldId id="280" r:id="rId20"/>
    <p:sldId id="281" r:id="rId21"/>
    <p:sldId id="292"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A8D144A6-5D79-4EBC-B2C2-1110F900AF26}">
          <p14:sldIdLst>
            <p14:sldId id="256"/>
            <p14:sldId id="275"/>
          </p14:sldIdLst>
        </p14:section>
        <p14:section name="Upload Data" id="{A789F04B-897A-4D0B-BCF4-7351CE460067}">
          <p14:sldIdLst>
            <p14:sldId id="258"/>
            <p14:sldId id="283"/>
            <p14:sldId id="284"/>
            <p14:sldId id="285"/>
            <p14:sldId id="286"/>
          </p14:sldIdLst>
        </p14:section>
        <p14:section name="National Item Statistics" id="{9124244C-A2C6-4C96-9345-6195FDF52BC6}">
          <p14:sldIdLst>
            <p14:sldId id="276"/>
            <p14:sldId id="287"/>
            <p14:sldId id="288"/>
            <p14:sldId id="289"/>
          </p14:sldIdLst>
        </p14:section>
        <p14:section name="Modeled Exam Norm" id="{29E606C1-24F0-44BF-BDDE-CAE86ACEB36D}">
          <p14:sldIdLst>
            <p14:sldId id="277"/>
            <p14:sldId id="290"/>
            <p14:sldId id="291"/>
          </p14:sldIdLst>
        </p14:section>
        <p14:section name="Observed Exam Norm" id="{C3DC010D-8E91-458F-8713-1E16F072D13F}">
          <p14:sldIdLst>
            <p14:sldId id="278"/>
          </p14:sldIdLst>
        </p14:section>
        <p14:section name="Comparison of Exam Norms" id="{C14A9BDC-7AA3-4FE9-8BEE-B10FB3E1A1F7}">
          <p14:sldIdLst>
            <p14:sldId id="282"/>
          </p14:sldIdLst>
        </p14:section>
        <p14:section name="Comparison of Item Stats" id="{9770CABB-6616-4D54-88E7-E0D60B54C393}">
          <p14:sldIdLst>
            <p14:sldId id="279"/>
            <p14:sldId id="293"/>
          </p14:sldIdLst>
        </p14:section>
        <p14:section name="Student Scores" id="{C68914C8-1448-4147-9917-25A09A8CB279}">
          <p14:sldIdLst>
            <p14:sldId id="280"/>
          </p14:sldIdLst>
        </p14:section>
        <p14:section name="Export Results" id="{84382508-3052-4F9C-A726-13360AA4EEE4}">
          <p14:sldIdLst>
            <p14:sldId id="281"/>
          </p14:sldIdLst>
        </p14:section>
        <p14:section name="Excel Results" id="{0929A21D-06AE-4BFF-97B5-9971E49E7A99}">
          <p14:sldIdLst>
            <p14:sldId id="29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420" autoAdjust="0"/>
    <p:restoredTop sz="94673" autoAdjust="0"/>
  </p:normalViewPr>
  <p:slideViewPr>
    <p:cSldViewPr snapToGrid="0">
      <p:cViewPr varScale="1">
        <p:scale>
          <a:sx n="105" d="100"/>
          <a:sy n="105" d="100"/>
        </p:scale>
        <p:origin x="864" y="96"/>
      </p:cViewPr>
      <p:guideLst/>
    </p:cSldViewPr>
  </p:slideViewPr>
  <p:outlineViewPr>
    <p:cViewPr>
      <p:scale>
        <a:sx n="33" d="100"/>
        <a:sy n="33" d="100"/>
      </p:scale>
      <p:origin x="0" y="-2934"/>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9074C-A022-1B4E-517B-59AB8D5F56D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77B0696-2572-808E-4BD6-0F24BF3E694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4344472-D9E4-F48D-F34B-935952D48583}"/>
              </a:ext>
            </a:extLst>
          </p:cNvPr>
          <p:cNvSpPr>
            <a:spLocks noGrp="1"/>
          </p:cNvSpPr>
          <p:nvPr>
            <p:ph type="dt" sz="half" idx="10"/>
          </p:nvPr>
        </p:nvSpPr>
        <p:spPr/>
        <p:txBody>
          <a:bodyPr/>
          <a:lstStyle/>
          <a:p>
            <a:fld id="{99620290-A90B-4466-8DF2-2365709563FE}" type="datetimeFigureOut">
              <a:rPr lang="en-US" smtClean="0"/>
              <a:t>9/6/2023</a:t>
            </a:fld>
            <a:endParaRPr lang="en-US"/>
          </a:p>
        </p:txBody>
      </p:sp>
      <p:sp>
        <p:nvSpPr>
          <p:cNvPr id="5" name="Footer Placeholder 4">
            <a:extLst>
              <a:ext uri="{FF2B5EF4-FFF2-40B4-BE49-F238E27FC236}">
                <a16:creationId xmlns:a16="http://schemas.microsoft.com/office/drawing/2014/main" id="{CF915A0C-6379-60BD-6ABD-27F09D422E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6C8225-1B36-3979-AC84-D1EA927B6031}"/>
              </a:ext>
            </a:extLst>
          </p:cNvPr>
          <p:cNvSpPr>
            <a:spLocks noGrp="1"/>
          </p:cNvSpPr>
          <p:nvPr>
            <p:ph type="sldNum" sz="quarter" idx="12"/>
          </p:nvPr>
        </p:nvSpPr>
        <p:spPr/>
        <p:txBody>
          <a:bodyPr/>
          <a:lstStyle/>
          <a:p>
            <a:fld id="{5595893A-0F3A-49F7-ADE5-A7CE450ABF1B}" type="slidenum">
              <a:rPr lang="en-US" smtClean="0"/>
              <a:t>‹#›</a:t>
            </a:fld>
            <a:endParaRPr lang="en-US"/>
          </a:p>
        </p:txBody>
      </p:sp>
    </p:spTree>
    <p:extLst>
      <p:ext uri="{BB962C8B-B14F-4D97-AF65-F5344CB8AC3E}">
        <p14:creationId xmlns:p14="http://schemas.microsoft.com/office/powerpoint/2010/main" val="22625936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A6D79-87B8-AE33-901A-D8BAA4C6CA5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E2B8BA2-D7C8-524E-98C3-0A17CE4630B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CBDE9D-C602-10CC-352B-00C0ABDBE3AC}"/>
              </a:ext>
            </a:extLst>
          </p:cNvPr>
          <p:cNvSpPr>
            <a:spLocks noGrp="1"/>
          </p:cNvSpPr>
          <p:nvPr>
            <p:ph type="dt" sz="half" idx="10"/>
          </p:nvPr>
        </p:nvSpPr>
        <p:spPr/>
        <p:txBody>
          <a:bodyPr/>
          <a:lstStyle/>
          <a:p>
            <a:fld id="{99620290-A90B-4466-8DF2-2365709563FE}" type="datetimeFigureOut">
              <a:rPr lang="en-US" smtClean="0"/>
              <a:t>9/6/2023</a:t>
            </a:fld>
            <a:endParaRPr lang="en-US"/>
          </a:p>
        </p:txBody>
      </p:sp>
      <p:sp>
        <p:nvSpPr>
          <p:cNvPr id="5" name="Footer Placeholder 4">
            <a:extLst>
              <a:ext uri="{FF2B5EF4-FFF2-40B4-BE49-F238E27FC236}">
                <a16:creationId xmlns:a16="http://schemas.microsoft.com/office/drawing/2014/main" id="{3A2212FF-0A64-FE11-1C25-8C6E4048B8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5AD40B-194D-66C4-21EA-5B9458AAA990}"/>
              </a:ext>
            </a:extLst>
          </p:cNvPr>
          <p:cNvSpPr>
            <a:spLocks noGrp="1"/>
          </p:cNvSpPr>
          <p:nvPr>
            <p:ph type="sldNum" sz="quarter" idx="12"/>
          </p:nvPr>
        </p:nvSpPr>
        <p:spPr/>
        <p:txBody>
          <a:bodyPr/>
          <a:lstStyle/>
          <a:p>
            <a:fld id="{5595893A-0F3A-49F7-ADE5-A7CE450ABF1B}" type="slidenum">
              <a:rPr lang="en-US" smtClean="0"/>
              <a:t>‹#›</a:t>
            </a:fld>
            <a:endParaRPr lang="en-US"/>
          </a:p>
        </p:txBody>
      </p:sp>
    </p:spTree>
    <p:extLst>
      <p:ext uri="{BB962C8B-B14F-4D97-AF65-F5344CB8AC3E}">
        <p14:creationId xmlns:p14="http://schemas.microsoft.com/office/powerpoint/2010/main" val="39035871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66D0B25-2F31-AB5D-73D9-6F05ACE03FE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B7EED2E-2B1F-6AE5-5CED-B2CE5BB69B2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AA15FB-DBAC-A84A-56A8-83BB5D68193B}"/>
              </a:ext>
            </a:extLst>
          </p:cNvPr>
          <p:cNvSpPr>
            <a:spLocks noGrp="1"/>
          </p:cNvSpPr>
          <p:nvPr>
            <p:ph type="dt" sz="half" idx="10"/>
          </p:nvPr>
        </p:nvSpPr>
        <p:spPr/>
        <p:txBody>
          <a:bodyPr/>
          <a:lstStyle/>
          <a:p>
            <a:fld id="{99620290-A90B-4466-8DF2-2365709563FE}" type="datetimeFigureOut">
              <a:rPr lang="en-US" smtClean="0"/>
              <a:t>9/6/2023</a:t>
            </a:fld>
            <a:endParaRPr lang="en-US"/>
          </a:p>
        </p:txBody>
      </p:sp>
      <p:sp>
        <p:nvSpPr>
          <p:cNvPr id="5" name="Footer Placeholder 4">
            <a:extLst>
              <a:ext uri="{FF2B5EF4-FFF2-40B4-BE49-F238E27FC236}">
                <a16:creationId xmlns:a16="http://schemas.microsoft.com/office/drawing/2014/main" id="{B82E4D8A-1576-44F7-0F58-45268CE21E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DCCE07-DCD4-A0ED-FF37-165A26A8702B}"/>
              </a:ext>
            </a:extLst>
          </p:cNvPr>
          <p:cNvSpPr>
            <a:spLocks noGrp="1"/>
          </p:cNvSpPr>
          <p:nvPr>
            <p:ph type="sldNum" sz="quarter" idx="12"/>
          </p:nvPr>
        </p:nvSpPr>
        <p:spPr/>
        <p:txBody>
          <a:bodyPr/>
          <a:lstStyle/>
          <a:p>
            <a:fld id="{5595893A-0F3A-49F7-ADE5-A7CE450ABF1B}" type="slidenum">
              <a:rPr lang="en-US" smtClean="0"/>
              <a:t>‹#›</a:t>
            </a:fld>
            <a:endParaRPr lang="en-US"/>
          </a:p>
        </p:txBody>
      </p:sp>
    </p:spTree>
    <p:extLst>
      <p:ext uri="{BB962C8B-B14F-4D97-AF65-F5344CB8AC3E}">
        <p14:creationId xmlns:p14="http://schemas.microsoft.com/office/powerpoint/2010/main" val="38576234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2C3A1-8BE9-DCA1-D829-EBBBD603B41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C345029-9C96-B203-118A-CF0E5409D13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39BBD1-EE34-0A21-1ACA-F96692DA8D85}"/>
              </a:ext>
            </a:extLst>
          </p:cNvPr>
          <p:cNvSpPr>
            <a:spLocks noGrp="1"/>
          </p:cNvSpPr>
          <p:nvPr>
            <p:ph type="dt" sz="half" idx="10"/>
          </p:nvPr>
        </p:nvSpPr>
        <p:spPr/>
        <p:txBody>
          <a:bodyPr/>
          <a:lstStyle/>
          <a:p>
            <a:fld id="{99620290-A90B-4466-8DF2-2365709563FE}" type="datetimeFigureOut">
              <a:rPr lang="en-US" smtClean="0"/>
              <a:t>9/6/2023</a:t>
            </a:fld>
            <a:endParaRPr lang="en-US"/>
          </a:p>
        </p:txBody>
      </p:sp>
      <p:sp>
        <p:nvSpPr>
          <p:cNvPr id="5" name="Footer Placeholder 4">
            <a:extLst>
              <a:ext uri="{FF2B5EF4-FFF2-40B4-BE49-F238E27FC236}">
                <a16:creationId xmlns:a16="http://schemas.microsoft.com/office/drawing/2014/main" id="{4E60417B-6F98-9480-0ECF-7899F03E80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9B2936-5A3B-2ED3-E727-2EB37DC16555}"/>
              </a:ext>
            </a:extLst>
          </p:cNvPr>
          <p:cNvSpPr>
            <a:spLocks noGrp="1"/>
          </p:cNvSpPr>
          <p:nvPr>
            <p:ph type="sldNum" sz="quarter" idx="12"/>
          </p:nvPr>
        </p:nvSpPr>
        <p:spPr/>
        <p:txBody>
          <a:bodyPr/>
          <a:lstStyle/>
          <a:p>
            <a:fld id="{5595893A-0F3A-49F7-ADE5-A7CE450ABF1B}" type="slidenum">
              <a:rPr lang="en-US" smtClean="0"/>
              <a:t>‹#›</a:t>
            </a:fld>
            <a:endParaRPr lang="en-US"/>
          </a:p>
        </p:txBody>
      </p:sp>
    </p:spTree>
    <p:extLst>
      <p:ext uri="{BB962C8B-B14F-4D97-AF65-F5344CB8AC3E}">
        <p14:creationId xmlns:p14="http://schemas.microsoft.com/office/powerpoint/2010/main" val="6012689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F68D2-05BA-BA3B-0781-7474634D64C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D2A1BBB-4166-7537-8E45-600652D711B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5E2A0E-CBA8-5C0B-A295-30DCBB67325E}"/>
              </a:ext>
            </a:extLst>
          </p:cNvPr>
          <p:cNvSpPr>
            <a:spLocks noGrp="1"/>
          </p:cNvSpPr>
          <p:nvPr>
            <p:ph type="dt" sz="half" idx="10"/>
          </p:nvPr>
        </p:nvSpPr>
        <p:spPr/>
        <p:txBody>
          <a:bodyPr/>
          <a:lstStyle/>
          <a:p>
            <a:fld id="{99620290-A90B-4466-8DF2-2365709563FE}" type="datetimeFigureOut">
              <a:rPr lang="en-US" smtClean="0"/>
              <a:t>9/6/2023</a:t>
            </a:fld>
            <a:endParaRPr lang="en-US"/>
          </a:p>
        </p:txBody>
      </p:sp>
      <p:sp>
        <p:nvSpPr>
          <p:cNvPr id="5" name="Footer Placeholder 4">
            <a:extLst>
              <a:ext uri="{FF2B5EF4-FFF2-40B4-BE49-F238E27FC236}">
                <a16:creationId xmlns:a16="http://schemas.microsoft.com/office/drawing/2014/main" id="{D5DAD170-3D44-B937-77B5-D19496E09E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B69F11-FFED-F110-D86E-98A186DBC6E7}"/>
              </a:ext>
            </a:extLst>
          </p:cNvPr>
          <p:cNvSpPr>
            <a:spLocks noGrp="1"/>
          </p:cNvSpPr>
          <p:nvPr>
            <p:ph type="sldNum" sz="quarter" idx="12"/>
          </p:nvPr>
        </p:nvSpPr>
        <p:spPr/>
        <p:txBody>
          <a:bodyPr/>
          <a:lstStyle/>
          <a:p>
            <a:fld id="{5595893A-0F3A-49F7-ADE5-A7CE450ABF1B}" type="slidenum">
              <a:rPr lang="en-US" smtClean="0"/>
              <a:t>‹#›</a:t>
            </a:fld>
            <a:endParaRPr lang="en-US"/>
          </a:p>
        </p:txBody>
      </p:sp>
    </p:spTree>
    <p:extLst>
      <p:ext uri="{BB962C8B-B14F-4D97-AF65-F5344CB8AC3E}">
        <p14:creationId xmlns:p14="http://schemas.microsoft.com/office/powerpoint/2010/main" val="14106005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A9944-BE11-6A10-3FF9-4F5E4AC99E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BC528D-B468-6535-D42F-B15515D0DB9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27E7713-6263-2DDA-F739-E31FB9795AD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77B9EA5-1918-1F72-E637-38AAD46922C3}"/>
              </a:ext>
            </a:extLst>
          </p:cNvPr>
          <p:cNvSpPr>
            <a:spLocks noGrp="1"/>
          </p:cNvSpPr>
          <p:nvPr>
            <p:ph type="dt" sz="half" idx="10"/>
          </p:nvPr>
        </p:nvSpPr>
        <p:spPr/>
        <p:txBody>
          <a:bodyPr/>
          <a:lstStyle/>
          <a:p>
            <a:fld id="{99620290-A90B-4466-8DF2-2365709563FE}" type="datetimeFigureOut">
              <a:rPr lang="en-US" smtClean="0"/>
              <a:t>9/6/2023</a:t>
            </a:fld>
            <a:endParaRPr lang="en-US"/>
          </a:p>
        </p:txBody>
      </p:sp>
      <p:sp>
        <p:nvSpPr>
          <p:cNvPr id="6" name="Footer Placeholder 5">
            <a:extLst>
              <a:ext uri="{FF2B5EF4-FFF2-40B4-BE49-F238E27FC236}">
                <a16:creationId xmlns:a16="http://schemas.microsoft.com/office/drawing/2014/main" id="{2C402DF1-2C91-E5F1-92BB-AE634BC13F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41E5F0-142A-155E-8DAC-2C515A93E473}"/>
              </a:ext>
            </a:extLst>
          </p:cNvPr>
          <p:cNvSpPr>
            <a:spLocks noGrp="1"/>
          </p:cNvSpPr>
          <p:nvPr>
            <p:ph type="sldNum" sz="quarter" idx="12"/>
          </p:nvPr>
        </p:nvSpPr>
        <p:spPr/>
        <p:txBody>
          <a:bodyPr/>
          <a:lstStyle/>
          <a:p>
            <a:fld id="{5595893A-0F3A-49F7-ADE5-A7CE450ABF1B}" type="slidenum">
              <a:rPr lang="en-US" smtClean="0"/>
              <a:t>‹#›</a:t>
            </a:fld>
            <a:endParaRPr lang="en-US"/>
          </a:p>
        </p:txBody>
      </p:sp>
    </p:spTree>
    <p:extLst>
      <p:ext uri="{BB962C8B-B14F-4D97-AF65-F5344CB8AC3E}">
        <p14:creationId xmlns:p14="http://schemas.microsoft.com/office/powerpoint/2010/main" val="3007522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EDC35-DD9F-E1CA-4621-02B6FDE3D7E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08065FA-04E4-570D-F2C2-4AB916E5EB0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BDCEEE1-1517-5EDC-7A3A-1F002EF1A0E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AF44D05-B07A-0E8F-4DD5-9185533EB78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CD26039-D9DC-AFE9-D0E1-0BB71B537A1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20B639A-7613-0404-2E95-70106D61453B}"/>
              </a:ext>
            </a:extLst>
          </p:cNvPr>
          <p:cNvSpPr>
            <a:spLocks noGrp="1"/>
          </p:cNvSpPr>
          <p:nvPr>
            <p:ph type="dt" sz="half" idx="10"/>
          </p:nvPr>
        </p:nvSpPr>
        <p:spPr/>
        <p:txBody>
          <a:bodyPr/>
          <a:lstStyle/>
          <a:p>
            <a:fld id="{99620290-A90B-4466-8DF2-2365709563FE}" type="datetimeFigureOut">
              <a:rPr lang="en-US" smtClean="0"/>
              <a:t>9/6/2023</a:t>
            </a:fld>
            <a:endParaRPr lang="en-US"/>
          </a:p>
        </p:txBody>
      </p:sp>
      <p:sp>
        <p:nvSpPr>
          <p:cNvPr id="8" name="Footer Placeholder 7">
            <a:extLst>
              <a:ext uri="{FF2B5EF4-FFF2-40B4-BE49-F238E27FC236}">
                <a16:creationId xmlns:a16="http://schemas.microsoft.com/office/drawing/2014/main" id="{208CD608-433A-874B-532F-CE3E68B0207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FFDE0C4-48F0-3C87-E920-04A759223F89}"/>
              </a:ext>
            </a:extLst>
          </p:cNvPr>
          <p:cNvSpPr>
            <a:spLocks noGrp="1"/>
          </p:cNvSpPr>
          <p:nvPr>
            <p:ph type="sldNum" sz="quarter" idx="12"/>
          </p:nvPr>
        </p:nvSpPr>
        <p:spPr/>
        <p:txBody>
          <a:bodyPr/>
          <a:lstStyle/>
          <a:p>
            <a:fld id="{5595893A-0F3A-49F7-ADE5-A7CE450ABF1B}" type="slidenum">
              <a:rPr lang="en-US" smtClean="0"/>
              <a:t>‹#›</a:t>
            </a:fld>
            <a:endParaRPr lang="en-US"/>
          </a:p>
        </p:txBody>
      </p:sp>
    </p:spTree>
    <p:extLst>
      <p:ext uri="{BB962C8B-B14F-4D97-AF65-F5344CB8AC3E}">
        <p14:creationId xmlns:p14="http://schemas.microsoft.com/office/powerpoint/2010/main" val="12127246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12B7F-174D-9B42-B55F-F24CA884AC3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31BB921-7B95-FF84-4352-BA3E4CF2FAA9}"/>
              </a:ext>
            </a:extLst>
          </p:cNvPr>
          <p:cNvSpPr>
            <a:spLocks noGrp="1"/>
          </p:cNvSpPr>
          <p:nvPr>
            <p:ph type="dt" sz="half" idx="10"/>
          </p:nvPr>
        </p:nvSpPr>
        <p:spPr/>
        <p:txBody>
          <a:bodyPr/>
          <a:lstStyle/>
          <a:p>
            <a:fld id="{99620290-A90B-4466-8DF2-2365709563FE}" type="datetimeFigureOut">
              <a:rPr lang="en-US" smtClean="0"/>
              <a:t>9/6/2023</a:t>
            </a:fld>
            <a:endParaRPr lang="en-US"/>
          </a:p>
        </p:txBody>
      </p:sp>
      <p:sp>
        <p:nvSpPr>
          <p:cNvPr id="4" name="Footer Placeholder 3">
            <a:extLst>
              <a:ext uri="{FF2B5EF4-FFF2-40B4-BE49-F238E27FC236}">
                <a16:creationId xmlns:a16="http://schemas.microsoft.com/office/drawing/2014/main" id="{7CAE0574-D164-4622-8931-2B905407E04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1B99703-BD31-ABDE-89F5-C3BE23DABF30}"/>
              </a:ext>
            </a:extLst>
          </p:cNvPr>
          <p:cNvSpPr>
            <a:spLocks noGrp="1"/>
          </p:cNvSpPr>
          <p:nvPr>
            <p:ph type="sldNum" sz="quarter" idx="12"/>
          </p:nvPr>
        </p:nvSpPr>
        <p:spPr/>
        <p:txBody>
          <a:bodyPr/>
          <a:lstStyle/>
          <a:p>
            <a:fld id="{5595893A-0F3A-49F7-ADE5-A7CE450ABF1B}" type="slidenum">
              <a:rPr lang="en-US" smtClean="0"/>
              <a:t>‹#›</a:t>
            </a:fld>
            <a:endParaRPr lang="en-US"/>
          </a:p>
        </p:txBody>
      </p:sp>
    </p:spTree>
    <p:extLst>
      <p:ext uri="{BB962C8B-B14F-4D97-AF65-F5344CB8AC3E}">
        <p14:creationId xmlns:p14="http://schemas.microsoft.com/office/powerpoint/2010/main" val="1339077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E0B193B-1C1C-FBAC-5388-EB0D4B308345}"/>
              </a:ext>
            </a:extLst>
          </p:cNvPr>
          <p:cNvSpPr>
            <a:spLocks noGrp="1"/>
          </p:cNvSpPr>
          <p:nvPr>
            <p:ph type="dt" sz="half" idx="10"/>
          </p:nvPr>
        </p:nvSpPr>
        <p:spPr/>
        <p:txBody>
          <a:bodyPr/>
          <a:lstStyle/>
          <a:p>
            <a:fld id="{99620290-A90B-4466-8DF2-2365709563FE}" type="datetimeFigureOut">
              <a:rPr lang="en-US" smtClean="0"/>
              <a:t>9/6/2023</a:t>
            </a:fld>
            <a:endParaRPr lang="en-US"/>
          </a:p>
        </p:txBody>
      </p:sp>
      <p:sp>
        <p:nvSpPr>
          <p:cNvPr id="3" name="Footer Placeholder 2">
            <a:extLst>
              <a:ext uri="{FF2B5EF4-FFF2-40B4-BE49-F238E27FC236}">
                <a16:creationId xmlns:a16="http://schemas.microsoft.com/office/drawing/2014/main" id="{C7B0162D-6890-B357-F7E4-EF3C20C5F08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FEECF4-59FA-B011-914B-75216CC91952}"/>
              </a:ext>
            </a:extLst>
          </p:cNvPr>
          <p:cNvSpPr>
            <a:spLocks noGrp="1"/>
          </p:cNvSpPr>
          <p:nvPr>
            <p:ph type="sldNum" sz="quarter" idx="12"/>
          </p:nvPr>
        </p:nvSpPr>
        <p:spPr/>
        <p:txBody>
          <a:bodyPr/>
          <a:lstStyle/>
          <a:p>
            <a:fld id="{5595893A-0F3A-49F7-ADE5-A7CE450ABF1B}" type="slidenum">
              <a:rPr lang="en-US" smtClean="0"/>
              <a:t>‹#›</a:t>
            </a:fld>
            <a:endParaRPr lang="en-US"/>
          </a:p>
        </p:txBody>
      </p:sp>
    </p:spTree>
    <p:extLst>
      <p:ext uri="{BB962C8B-B14F-4D97-AF65-F5344CB8AC3E}">
        <p14:creationId xmlns:p14="http://schemas.microsoft.com/office/powerpoint/2010/main" val="3789790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5245E-44BA-E647-57E5-6D7F8DC038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C24FC95-06ED-CAE2-5C96-445E12AD42E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D744FBA-67C7-75FD-8E1C-19F8DC5BFC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59F818-00D6-21B8-D19B-27EFFD41ECE1}"/>
              </a:ext>
            </a:extLst>
          </p:cNvPr>
          <p:cNvSpPr>
            <a:spLocks noGrp="1"/>
          </p:cNvSpPr>
          <p:nvPr>
            <p:ph type="dt" sz="half" idx="10"/>
          </p:nvPr>
        </p:nvSpPr>
        <p:spPr/>
        <p:txBody>
          <a:bodyPr/>
          <a:lstStyle/>
          <a:p>
            <a:fld id="{99620290-A90B-4466-8DF2-2365709563FE}" type="datetimeFigureOut">
              <a:rPr lang="en-US" smtClean="0"/>
              <a:t>9/6/2023</a:t>
            </a:fld>
            <a:endParaRPr lang="en-US"/>
          </a:p>
        </p:txBody>
      </p:sp>
      <p:sp>
        <p:nvSpPr>
          <p:cNvPr id="6" name="Footer Placeholder 5">
            <a:extLst>
              <a:ext uri="{FF2B5EF4-FFF2-40B4-BE49-F238E27FC236}">
                <a16:creationId xmlns:a16="http://schemas.microsoft.com/office/drawing/2014/main" id="{4E0BDCB9-0775-DDD2-83C0-0AB632DAC78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DB3C2B-EB06-7D55-CFBF-49102BE560EC}"/>
              </a:ext>
            </a:extLst>
          </p:cNvPr>
          <p:cNvSpPr>
            <a:spLocks noGrp="1"/>
          </p:cNvSpPr>
          <p:nvPr>
            <p:ph type="sldNum" sz="quarter" idx="12"/>
          </p:nvPr>
        </p:nvSpPr>
        <p:spPr/>
        <p:txBody>
          <a:bodyPr/>
          <a:lstStyle/>
          <a:p>
            <a:fld id="{5595893A-0F3A-49F7-ADE5-A7CE450ABF1B}" type="slidenum">
              <a:rPr lang="en-US" smtClean="0"/>
              <a:t>‹#›</a:t>
            </a:fld>
            <a:endParaRPr lang="en-US"/>
          </a:p>
        </p:txBody>
      </p:sp>
    </p:spTree>
    <p:extLst>
      <p:ext uri="{BB962C8B-B14F-4D97-AF65-F5344CB8AC3E}">
        <p14:creationId xmlns:p14="http://schemas.microsoft.com/office/powerpoint/2010/main" val="12144181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DC7A6-D8DF-219D-C2D9-809F8AA9D5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D97CE4C-9C8F-A405-9ACB-9892288D1A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44C7591-C070-0C80-8331-2993A5F12C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9141F1-4500-1FF5-9741-EF2D39BA6CD5}"/>
              </a:ext>
            </a:extLst>
          </p:cNvPr>
          <p:cNvSpPr>
            <a:spLocks noGrp="1"/>
          </p:cNvSpPr>
          <p:nvPr>
            <p:ph type="dt" sz="half" idx="10"/>
          </p:nvPr>
        </p:nvSpPr>
        <p:spPr/>
        <p:txBody>
          <a:bodyPr/>
          <a:lstStyle/>
          <a:p>
            <a:fld id="{99620290-A90B-4466-8DF2-2365709563FE}" type="datetimeFigureOut">
              <a:rPr lang="en-US" smtClean="0"/>
              <a:t>9/6/2023</a:t>
            </a:fld>
            <a:endParaRPr lang="en-US"/>
          </a:p>
        </p:txBody>
      </p:sp>
      <p:sp>
        <p:nvSpPr>
          <p:cNvPr id="6" name="Footer Placeholder 5">
            <a:extLst>
              <a:ext uri="{FF2B5EF4-FFF2-40B4-BE49-F238E27FC236}">
                <a16:creationId xmlns:a16="http://schemas.microsoft.com/office/drawing/2014/main" id="{182C806F-32F5-88CD-7998-6AA4803F95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7C7D8E-3454-B798-1A6E-3FA6D115A453}"/>
              </a:ext>
            </a:extLst>
          </p:cNvPr>
          <p:cNvSpPr>
            <a:spLocks noGrp="1"/>
          </p:cNvSpPr>
          <p:nvPr>
            <p:ph type="sldNum" sz="quarter" idx="12"/>
          </p:nvPr>
        </p:nvSpPr>
        <p:spPr/>
        <p:txBody>
          <a:bodyPr/>
          <a:lstStyle/>
          <a:p>
            <a:fld id="{5595893A-0F3A-49F7-ADE5-A7CE450ABF1B}" type="slidenum">
              <a:rPr lang="en-US" smtClean="0"/>
              <a:t>‹#›</a:t>
            </a:fld>
            <a:endParaRPr lang="en-US"/>
          </a:p>
        </p:txBody>
      </p:sp>
    </p:spTree>
    <p:extLst>
      <p:ext uri="{BB962C8B-B14F-4D97-AF65-F5344CB8AC3E}">
        <p14:creationId xmlns:p14="http://schemas.microsoft.com/office/powerpoint/2010/main" val="24593739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BA824FF-19DE-4C24-BEA0-C3FFDEBD6C4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A965F09-F8C4-897E-3E8D-3A52B5AFBD2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07EF37-2692-4BDF-7B40-FCDA5F0D87C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620290-A90B-4466-8DF2-2365709563FE}" type="datetimeFigureOut">
              <a:rPr lang="en-US" smtClean="0"/>
              <a:t>9/6/2023</a:t>
            </a:fld>
            <a:endParaRPr lang="en-US"/>
          </a:p>
        </p:txBody>
      </p:sp>
      <p:sp>
        <p:nvSpPr>
          <p:cNvPr id="5" name="Footer Placeholder 4">
            <a:extLst>
              <a:ext uri="{FF2B5EF4-FFF2-40B4-BE49-F238E27FC236}">
                <a16:creationId xmlns:a16="http://schemas.microsoft.com/office/drawing/2014/main" id="{B95A0B05-700F-B5A9-D80C-9D95EDB9E10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2BA48B3-9B27-C583-5724-928D113B12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95893A-0F3A-49F7-ADE5-A7CE450ABF1B}" type="slidenum">
              <a:rPr lang="en-US" smtClean="0"/>
              <a:t>‹#›</a:t>
            </a:fld>
            <a:endParaRPr lang="en-US"/>
          </a:p>
        </p:txBody>
      </p:sp>
    </p:spTree>
    <p:extLst>
      <p:ext uri="{BB962C8B-B14F-4D97-AF65-F5344CB8AC3E}">
        <p14:creationId xmlns:p14="http://schemas.microsoft.com/office/powerpoint/2010/main" val="4851333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mailto:schreurd@uwm.edu"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 Target="slide17.xml"/><Relationship Id="rId3" Type="http://schemas.openxmlformats.org/officeDocument/2006/relationships/slide" Target="slide4.xml"/><Relationship Id="rId7" Type="http://schemas.openxmlformats.org/officeDocument/2006/relationships/slide" Target="slide16.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15.xml"/><Relationship Id="rId11" Type="http://schemas.openxmlformats.org/officeDocument/2006/relationships/slide" Target="slide21.xml"/><Relationship Id="rId5" Type="http://schemas.openxmlformats.org/officeDocument/2006/relationships/slide" Target="slide12.xml"/><Relationship Id="rId10" Type="http://schemas.openxmlformats.org/officeDocument/2006/relationships/slide" Target="slide20.xml"/><Relationship Id="rId4" Type="http://schemas.openxmlformats.org/officeDocument/2006/relationships/slide" Target="slide8.xml"/><Relationship Id="rId9" Type="http://schemas.openxmlformats.org/officeDocument/2006/relationships/slide" Target="slide19.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clapsback/ACSExamTrimmer/raw/main/Data%20Template.xlsx"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github.com/clapsback/ACSExamTrimmer/raw/main/Data%20Template.xlsx"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clapsback/ACSExamTrimmer/raw/main/Data%20Template.xlsx" TargetMode="Externa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github.com/clapsback/ACSExamTrimmer/raw/main/Data%20Template.xlsx" TargetMode="Externa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D1E41-AF6D-1C06-6103-1704D97977C9}"/>
              </a:ext>
            </a:extLst>
          </p:cNvPr>
          <p:cNvSpPr>
            <a:spLocks noGrp="1"/>
          </p:cNvSpPr>
          <p:nvPr>
            <p:ph type="ctrTitle"/>
          </p:nvPr>
        </p:nvSpPr>
        <p:spPr/>
        <p:txBody>
          <a:bodyPr/>
          <a:lstStyle/>
          <a:p>
            <a:r>
              <a:rPr lang="en-US" dirty="0"/>
              <a:t>Use of The ACS Exam Trimmer App</a:t>
            </a:r>
          </a:p>
        </p:txBody>
      </p:sp>
      <p:sp>
        <p:nvSpPr>
          <p:cNvPr id="3" name="Subtitle 2">
            <a:extLst>
              <a:ext uri="{FF2B5EF4-FFF2-40B4-BE49-F238E27FC236}">
                <a16:creationId xmlns:a16="http://schemas.microsoft.com/office/drawing/2014/main" id="{E4E6B071-F3F3-48BF-9F9C-410DDFE69D24}"/>
              </a:ext>
            </a:extLst>
          </p:cNvPr>
          <p:cNvSpPr>
            <a:spLocks noGrp="1"/>
          </p:cNvSpPr>
          <p:nvPr>
            <p:ph type="subTitle" idx="1"/>
          </p:nvPr>
        </p:nvSpPr>
        <p:spPr/>
        <p:txBody>
          <a:bodyPr/>
          <a:lstStyle/>
          <a:p>
            <a:r>
              <a:rPr lang="en-US" dirty="0"/>
              <a:t>Questions or issues can be sent to David Schreurs at schreurd@uwm.edu</a:t>
            </a:r>
          </a:p>
        </p:txBody>
      </p:sp>
    </p:spTree>
    <p:extLst>
      <p:ext uri="{BB962C8B-B14F-4D97-AF65-F5344CB8AC3E}">
        <p14:creationId xmlns:p14="http://schemas.microsoft.com/office/powerpoint/2010/main" val="24860009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D6150-B087-4D49-A6A8-E55953DD52A6}"/>
              </a:ext>
            </a:extLst>
          </p:cNvPr>
          <p:cNvSpPr>
            <a:spLocks noGrp="1"/>
          </p:cNvSpPr>
          <p:nvPr>
            <p:ph type="title"/>
          </p:nvPr>
        </p:nvSpPr>
        <p:spPr/>
        <p:txBody>
          <a:bodyPr/>
          <a:lstStyle/>
          <a:p>
            <a:r>
              <a:rPr lang="en-US" dirty="0"/>
              <a:t>National Item Statistics</a:t>
            </a:r>
          </a:p>
        </p:txBody>
      </p:sp>
      <p:sp>
        <p:nvSpPr>
          <p:cNvPr id="3" name="Content Placeholder 2">
            <a:extLst>
              <a:ext uri="{FF2B5EF4-FFF2-40B4-BE49-F238E27FC236}">
                <a16:creationId xmlns:a16="http://schemas.microsoft.com/office/drawing/2014/main" id="{3D904486-8170-00B3-BA29-2A6388BEC79E}"/>
              </a:ext>
            </a:extLst>
          </p:cNvPr>
          <p:cNvSpPr>
            <a:spLocks noGrp="1"/>
          </p:cNvSpPr>
          <p:nvPr>
            <p:ph idx="1"/>
          </p:nvPr>
        </p:nvSpPr>
        <p:spPr>
          <a:xfrm>
            <a:off x="838200" y="1825624"/>
            <a:ext cx="10515600" cy="5032375"/>
          </a:xfrm>
        </p:spPr>
        <p:txBody>
          <a:bodyPr>
            <a:normAutofit/>
          </a:bodyPr>
          <a:lstStyle/>
          <a:p>
            <a:r>
              <a:rPr lang="en-US" dirty="0"/>
              <a:t>All item stats are calculated using the data from the national sample below is an overview of each statistic</a:t>
            </a:r>
          </a:p>
          <a:p>
            <a:pPr lvl="1"/>
            <a:r>
              <a:rPr lang="en-US" b="1" dirty="0"/>
              <a:t>% 1st Wrong, % 2nd Wrong, % 3rd Wrong</a:t>
            </a:r>
          </a:p>
          <a:p>
            <a:pPr lvl="2"/>
            <a:r>
              <a:rPr lang="en-US" dirty="0"/>
              <a:t>Incorrect response percentage, these values are the counterpart to item difficulty for the incorrect responses as they show the percentage of students selecting each incorrect response.  To preserve exam security, the percent of letter responses is blinded but can be found using your exam key as follows.</a:t>
            </a:r>
          </a:p>
          <a:p>
            <a:pPr lvl="2"/>
            <a:endParaRPr lang="en-US" dirty="0"/>
          </a:p>
          <a:p>
            <a:pPr lvl="1"/>
            <a:endParaRPr lang="en-US" b="1" dirty="0"/>
          </a:p>
          <a:p>
            <a:pPr lvl="1"/>
            <a:endParaRPr lang="en-US" b="1" dirty="0"/>
          </a:p>
          <a:p>
            <a:pPr lvl="1"/>
            <a:endParaRPr lang="en-US" b="1" dirty="0"/>
          </a:p>
          <a:p>
            <a:pPr lvl="1"/>
            <a:r>
              <a:rPr lang="en-US" b="1" dirty="0"/>
              <a:t>% Omit</a:t>
            </a:r>
          </a:p>
          <a:p>
            <a:pPr lvl="2"/>
            <a:r>
              <a:rPr lang="en-US" dirty="0"/>
              <a:t>Missing response percentage, these values are the counterpart to item difficulty for the missing responses as they show the percentage of students who did not respond.  </a:t>
            </a:r>
          </a:p>
        </p:txBody>
      </p:sp>
      <p:grpSp>
        <p:nvGrpSpPr>
          <p:cNvPr id="9" name="Group 8">
            <a:extLst>
              <a:ext uri="{FF2B5EF4-FFF2-40B4-BE49-F238E27FC236}">
                <a16:creationId xmlns:a16="http://schemas.microsoft.com/office/drawing/2014/main" id="{5ABE06C5-A54F-4C8B-D1E8-D2C7DB0807A6}"/>
              </a:ext>
            </a:extLst>
          </p:cNvPr>
          <p:cNvGrpSpPr/>
          <p:nvPr/>
        </p:nvGrpSpPr>
        <p:grpSpPr>
          <a:xfrm>
            <a:off x="161922" y="4311471"/>
            <a:ext cx="11868155" cy="1200329"/>
            <a:chOff x="9524" y="3978096"/>
            <a:chExt cx="11868155" cy="1200329"/>
          </a:xfrm>
        </p:grpSpPr>
        <p:sp>
          <p:nvSpPr>
            <p:cNvPr id="5" name="TextBox 4">
              <a:extLst>
                <a:ext uri="{FF2B5EF4-FFF2-40B4-BE49-F238E27FC236}">
                  <a16:creationId xmlns:a16="http://schemas.microsoft.com/office/drawing/2014/main" id="{2061AD85-657A-D6DF-9A90-D518BE185897}"/>
                </a:ext>
              </a:extLst>
            </p:cNvPr>
            <p:cNvSpPr txBox="1"/>
            <p:nvPr/>
          </p:nvSpPr>
          <p:spPr>
            <a:xfrm>
              <a:off x="9524" y="3978096"/>
              <a:ext cx="3209925" cy="1200329"/>
            </a:xfrm>
            <a:prstGeom prst="rect">
              <a:avLst/>
            </a:prstGeom>
            <a:solidFill>
              <a:schemeClr val="bg1">
                <a:lumMod val="85000"/>
              </a:schemeClr>
            </a:solidFill>
          </p:spPr>
          <p:txBody>
            <a:bodyPr wrap="square">
              <a:spAutoFit/>
            </a:bodyPr>
            <a:lstStyle/>
            <a:p>
              <a:pPr algn="ctr"/>
              <a:r>
                <a:rPr lang="en-US" b="1" u="sng" dirty="0"/>
                <a:t>If A is the correct answer</a:t>
              </a:r>
              <a:endParaRPr lang="en-US" b="1" u="sng" dirty="0">
                <a:sym typeface="Wingdings" panose="05000000000000000000" pitchFamily="2" charset="2"/>
              </a:endParaRPr>
            </a:p>
            <a:p>
              <a:pPr marL="742950" lvl="1" indent="-285750">
                <a:buFont typeface="Arial" panose="020B0604020202020204" pitchFamily="34" charset="0"/>
                <a:buChar char="•"/>
              </a:pPr>
              <a:r>
                <a:rPr lang="en-US" dirty="0">
                  <a:sym typeface="Wingdings" panose="05000000000000000000" pitchFamily="2" charset="2"/>
                </a:rPr>
                <a:t>% 1st Wrong = %B</a:t>
              </a:r>
            </a:p>
            <a:p>
              <a:pPr marL="742950" lvl="1" indent="-285750">
                <a:buFont typeface="Arial" panose="020B0604020202020204" pitchFamily="34" charset="0"/>
                <a:buChar char="•"/>
              </a:pPr>
              <a:r>
                <a:rPr lang="en-US" dirty="0">
                  <a:sym typeface="Wingdings" panose="05000000000000000000" pitchFamily="2" charset="2"/>
                </a:rPr>
                <a:t>% 2nd Wrong= %C</a:t>
              </a:r>
            </a:p>
            <a:p>
              <a:pPr marL="742950" lvl="1" indent="-285750">
                <a:buFont typeface="Arial" panose="020B0604020202020204" pitchFamily="34" charset="0"/>
                <a:buChar char="•"/>
              </a:pPr>
              <a:r>
                <a:rPr lang="en-US" dirty="0">
                  <a:sym typeface="Wingdings" panose="05000000000000000000" pitchFamily="2" charset="2"/>
                </a:rPr>
                <a:t>% 3rd Wrong = %D</a:t>
              </a:r>
              <a:endParaRPr lang="en-US" dirty="0"/>
            </a:p>
          </p:txBody>
        </p:sp>
        <p:sp>
          <p:nvSpPr>
            <p:cNvPr id="6" name="TextBox 5">
              <a:extLst>
                <a:ext uri="{FF2B5EF4-FFF2-40B4-BE49-F238E27FC236}">
                  <a16:creationId xmlns:a16="http://schemas.microsoft.com/office/drawing/2014/main" id="{272D3263-25FE-D309-BDD0-A9DEDFC64988}"/>
                </a:ext>
              </a:extLst>
            </p:cNvPr>
            <p:cNvSpPr txBox="1"/>
            <p:nvPr/>
          </p:nvSpPr>
          <p:spPr>
            <a:xfrm>
              <a:off x="2895600" y="3978096"/>
              <a:ext cx="3209925" cy="1200329"/>
            </a:xfrm>
            <a:prstGeom prst="rect">
              <a:avLst/>
            </a:prstGeom>
            <a:solidFill>
              <a:schemeClr val="bg1">
                <a:lumMod val="85000"/>
              </a:schemeClr>
            </a:solidFill>
          </p:spPr>
          <p:txBody>
            <a:bodyPr wrap="square">
              <a:spAutoFit/>
            </a:bodyPr>
            <a:lstStyle/>
            <a:p>
              <a:pPr algn="ctr"/>
              <a:r>
                <a:rPr lang="en-US" b="1" u="sng" dirty="0"/>
                <a:t>If B is the correct answer</a:t>
              </a:r>
              <a:endParaRPr lang="en-US" b="1" u="sng" dirty="0">
                <a:sym typeface="Wingdings" panose="05000000000000000000" pitchFamily="2" charset="2"/>
              </a:endParaRPr>
            </a:p>
            <a:p>
              <a:pPr marL="742950" lvl="1" indent="-285750">
                <a:buFont typeface="Arial" panose="020B0604020202020204" pitchFamily="34" charset="0"/>
                <a:buChar char="•"/>
              </a:pPr>
              <a:r>
                <a:rPr lang="en-US" dirty="0">
                  <a:sym typeface="Wingdings" panose="05000000000000000000" pitchFamily="2" charset="2"/>
                </a:rPr>
                <a:t>% 1st Wrong = %A</a:t>
              </a:r>
            </a:p>
            <a:p>
              <a:pPr marL="742950" lvl="1" indent="-285750">
                <a:buFont typeface="Arial" panose="020B0604020202020204" pitchFamily="34" charset="0"/>
                <a:buChar char="•"/>
              </a:pPr>
              <a:r>
                <a:rPr lang="en-US" dirty="0">
                  <a:sym typeface="Wingdings" panose="05000000000000000000" pitchFamily="2" charset="2"/>
                </a:rPr>
                <a:t>% 2nd Wrong= %C</a:t>
              </a:r>
            </a:p>
            <a:p>
              <a:pPr marL="742950" lvl="1" indent="-285750">
                <a:buFont typeface="Arial" panose="020B0604020202020204" pitchFamily="34" charset="0"/>
                <a:buChar char="•"/>
              </a:pPr>
              <a:r>
                <a:rPr lang="en-US" dirty="0">
                  <a:sym typeface="Wingdings" panose="05000000000000000000" pitchFamily="2" charset="2"/>
                </a:rPr>
                <a:t>% 3rd Wrong = %D</a:t>
              </a:r>
              <a:endParaRPr lang="en-US" dirty="0"/>
            </a:p>
          </p:txBody>
        </p:sp>
        <p:sp>
          <p:nvSpPr>
            <p:cNvPr id="7" name="TextBox 6">
              <a:extLst>
                <a:ext uri="{FF2B5EF4-FFF2-40B4-BE49-F238E27FC236}">
                  <a16:creationId xmlns:a16="http://schemas.microsoft.com/office/drawing/2014/main" id="{4BE6735B-0FBE-9D58-E5DC-4852D28CFE2B}"/>
                </a:ext>
              </a:extLst>
            </p:cNvPr>
            <p:cNvSpPr txBox="1"/>
            <p:nvPr/>
          </p:nvSpPr>
          <p:spPr>
            <a:xfrm>
              <a:off x="5781678" y="3978096"/>
              <a:ext cx="3209925" cy="1200329"/>
            </a:xfrm>
            <a:prstGeom prst="rect">
              <a:avLst/>
            </a:prstGeom>
            <a:solidFill>
              <a:schemeClr val="bg1">
                <a:lumMod val="85000"/>
              </a:schemeClr>
            </a:solidFill>
          </p:spPr>
          <p:txBody>
            <a:bodyPr wrap="square">
              <a:spAutoFit/>
            </a:bodyPr>
            <a:lstStyle/>
            <a:p>
              <a:pPr algn="ctr"/>
              <a:r>
                <a:rPr lang="en-US" b="1" u="sng" dirty="0"/>
                <a:t>If C is the correct answer</a:t>
              </a:r>
              <a:endParaRPr lang="en-US" b="1" u="sng" dirty="0">
                <a:sym typeface="Wingdings" panose="05000000000000000000" pitchFamily="2" charset="2"/>
              </a:endParaRPr>
            </a:p>
            <a:p>
              <a:pPr marL="742950" lvl="1" indent="-285750">
                <a:buFont typeface="Arial" panose="020B0604020202020204" pitchFamily="34" charset="0"/>
                <a:buChar char="•"/>
              </a:pPr>
              <a:r>
                <a:rPr lang="en-US" dirty="0">
                  <a:sym typeface="Wingdings" panose="05000000000000000000" pitchFamily="2" charset="2"/>
                </a:rPr>
                <a:t>% 1st Wrong = %A</a:t>
              </a:r>
            </a:p>
            <a:p>
              <a:pPr marL="742950" lvl="1" indent="-285750">
                <a:buFont typeface="Arial" panose="020B0604020202020204" pitchFamily="34" charset="0"/>
                <a:buChar char="•"/>
              </a:pPr>
              <a:r>
                <a:rPr lang="en-US" dirty="0">
                  <a:sym typeface="Wingdings" panose="05000000000000000000" pitchFamily="2" charset="2"/>
                </a:rPr>
                <a:t>% 2nd Wrong= %B</a:t>
              </a:r>
            </a:p>
            <a:p>
              <a:pPr marL="742950" lvl="1" indent="-285750">
                <a:buFont typeface="Arial" panose="020B0604020202020204" pitchFamily="34" charset="0"/>
                <a:buChar char="•"/>
              </a:pPr>
              <a:r>
                <a:rPr lang="en-US" dirty="0">
                  <a:sym typeface="Wingdings" panose="05000000000000000000" pitchFamily="2" charset="2"/>
                </a:rPr>
                <a:t>% 3rd Wrong = %D</a:t>
              </a:r>
              <a:endParaRPr lang="en-US" dirty="0"/>
            </a:p>
          </p:txBody>
        </p:sp>
        <p:sp>
          <p:nvSpPr>
            <p:cNvPr id="8" name="TextBox 7">
              <a:extLst>
                <a:ext uri="{FF2B5EF4-FFF2-40B4-BE49-F238E27FC236}">
                  <a16:creationId xmlns:a16="http://schemas.microsoft.com/office/drawing/2014/main" id="{C7C6FFCA-E5AB-9ACE-7002-89E4AF1EBA4A}"/>
                </a:ext>
              </a:extLst>
            </p:cNvPr>
            <p:cNvSpPr txBox="1"/>
            <p:nvPr/>
          </p:nvSpPr>
          <p:spPr>
            <a:xfrm>
              <a:off x="8667754" y="3978096"/>
              <a:ext cx="3209925" cy="1200329"/>
            </a:xfrm>
            <a:prstGeom prst="rect">
              <a:avLst/>
            </a:prstGeom>
            <a:solidFill>
              <a:schemeClr val="bg1">
                <a:lumMod val="85000"/>
              </a:schemeClr>
            </a:solidFill>
          </p:spPr>
          <p:txBody>
            <a:bodyPr wrap="square">
              <a:spAutoFit/>
            </a:bodyPr>
            <a:lstStyle/>
            <a:p>
              <a:pPr algn="ctr"/>
              <a:r>
                <a:rPr lang="en-US" b="1" u="sng" dirty="0"/>
                <a:t>If D is the correct answer</a:t>
              </a:r>
              <a:endParaRPr lang="en-US" b="1" u="sng" dirty="0">
                <a:sym typeface="Wingdings" panose="05000000000000000000" pitchFamily="2" charset="2"/>
              </a:endParaRPr>
            </a:p>
            <a:p>
              <a:pPr marL="742950" lvl="1" indent="-285750">
                <a:buFont typeface="Arial" panose="020B0604020202020204" pitchFamily="34" charset="0"/>
                <a:buChar char="•"/>
              </a:pPr>
              <a:r>
                <a:rPr lang="en-US" dirty="0">
                  <a:sym typeface="Wingdings" panose="05000000000000000000" pitchFamily="2" charset="2"/>
                </a:rPr>
                <a:t>% 1st Wrong = %A</a:t>
              </a:r>
            </a:p>
            <a:p>
              <a:pPr marL="742950" lvl="1" indent="-285750">
                <a:buFont typeface="Arial" panose="020B0604020202020204" pitchFamily="34" charset="0"/>
                <a:buChar char="•"/>
              </a:pPr>
              <a:r>
                <a:rPr lang="en-US" dirty="0">
                  <a:sym typeface="Wingdings" panose="05000000000000000000" pitchFamily="2" charset="2"/>
                </a:rPr>
                <a:t>% 2nd Wrong= %B</a:t>
              </a:r>
            </a:p>
            <a:p>
              <a:pPr marL="742950" lvl="1" indent="-285750">
                <a:buFont typeface="Arial" panose="020B0604020202020204" pitchFamily="34" charset="0"/>
                <a:buChar char="•"/>
              </a:pPr>
              <a:r>
                <a:rPr lang="en-US" dirty="0">
                  <a:sym typeface="Wingdings" panose="05000000000000000000" pitchFamily="2" charset="2"/>
                </a:rPr>
                <a:t>% 3rd Wrong = %C</a:t>
              </a:r>
              <a:endParaRPr lang="en-US" dirty="0"/>
            </a:p>
          </p:txBody>
        </p:sp>
      </p:grpSp>
    </p:spTree>
    <p:extLst>
      <p:ext uri="{BB962C8B-B14F-4D97-AF65-F5344CB8AC3E}">
        <p14:creationId xmlns:p14="http://schemas.microsoft.com/office/powerpoint/2010/main" val="260058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488747E-B904-DEFA-4A67-D25569E57FB5}"/>
              </a:ext>
            </a:extLst>
          </p:cNvPr>
          <p:cNvSpPr/>
          <p:nvPr/>
        </p:nvSpPr>
        <p:spPr>
          <a:xfrm>
            <a:off x="161923" y="5657850"/>
            <a:ext cx="11868154" cy="1200150"/>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4662AE01-062D-3A71-D804-087A21FE3ADE}"/>
              </a:ext>
            </a:extLst>
          </p:cNvPr>
          <p:cNvGrpSpPr/>
          <p:nvPr/>
        </p:nvGrpSpPr>
        <p:grpSpPr>
          <a:xfrm>
            <a:off x="-16194" y="5648145"/>
            <a:ext cx="12224389" cy="1200329"/>
            <a:chOff x="9524" y="3978096"/>
            <a:chExt cx="12224389" cy="1200329"/>
          </a:xfrm>
          <a:noFill/>
        </p:grpSpPr>
        <p:sp>
          <p:nvSpPr>
            <p:cNvPr id="9" name="TextBox 8">
              <a:extLst>
                <a:ext uri="{FF2B5EF4-FFF2-40B4-BE49-F238E27FC236}">
                  <a16:creationId xmlns:a16="http://schemas.microsoft.com/office/drawing/2014/main" id="{C8A13C72-D2D8-2168-A3C9-285F97D0E1F9}"/>
                </a:ext>
              </a:extLst>
            </p:cNvPr>
            <p:cNvSpPr txBox="1"/>
            <p:nvPr/>
          </p:nvSpPr>
          <p:spPr>
            <a:xfrm>
              <a:off x="8667753" y="3978096"/>
              <a:ext cx="3566160" cy="1200329"/>
            </a:xfrm>
            <a:prstGeom prst="rect">
              <a:avLst/>
            </a:prstGeom>
            <a:grpFill/>
          </p:spPr>
          <p:txBody>
            <a:bodyPr wrap="square">
              <a:spAutoFit/>
            </a:bodyPr>
            <a:lstStyle/>
            <a:p>
              <a:pPr algn="ctr"/>
              <a:r>
                <a:rPr lang="en-US" b="1" u="sng" dirty="0"/>
                <a:t>If D is the correct answer</a:t>
              </a:r>
              <a:endParaRPr lang="en-US" b="1" u="sng" dirty="0">
                <a:sym typeface="Wingdings" panose="05000000000000000000" pitchFamily="2" charset="2"/>
              </a:endParaRPr>
            </a:p>
            <a:p>
              <a:pPr marL="742950" lvl="1" indent="-285750">
                <a:buFont typeface="Arial" panose="020B0604020202020204" pitchFamily="34" charset="0"/>
                <a:buChar char="•"/>
              </a:pPr>
              <a:r>
                <a:rPr lang="en-US" dirty="0" err="1">
                  <a:sym typeface="Wingdings" panose="05000000000000000000" pitchFamily="2" charset="2"/>
                </a:rPr>
                <a:t>Attr</a:t>
              </a:r>
              <a:r>
                <a:rPr lang="en-US" dirty="0">
                  <a:sym typeface="Wingdings" panose="05000000000000000000" pitchFamily="2" charset="2"/>
                </a:rPr>
                <a:t> 1st Wrong = </a:t>
              </a:r>
              <a:r>
                <a:rPr lang="en-US" dirty="0" err="1">
                  <a:sym typeface="Wingdings" panose="05000000000000000000" pitchFamily="2" charset="2"/>
                </a:rPr>
                <a:t>Attr</a:t>
              </a:r>
              <a:r>
                <a:rPr lang="en-US" dirty="0">
                  <a:sym typeface="Wingdings" panose="05000000000000000000" pitchFamily="2" charset="2"/>
                </a:rPr>
                <a:t> A</a:t>
              </a:r>
            </a:p>
            <a:p>
              <a:pPr marL="742950" lvl="1" indent="-285750">
                <a:buFont typeface="Arial" panose="020B0604020202020204" pitchFamily="34" charset="0"/>
                <a:buChar char="•"/>
              </a:pPr>
              <a:r>
                <a:rPr lang="en-US" dirty="0" err="1">
                  <a:sym typeface="Wingdings" panose="05000000000000000000" pitchFamily="2" charset="2"/>
                </a:rPr>
                <a:t>Attr</a:t>
              </a:r>
              <a:r>
                <a:rPr lang="en-US" dirty="0">
                  <a:sym typeface="Wingdings" panose="05000000000000000000" pitchFamily="2" charset="2"/>
                </a:rPr>
                <a:t> 2nd Wrong= </a:t>
              </a:r>
              <a:r>
                <a:rPr lang="en-US" dirty="0" err="1">
                  <a:sym typeface="Wingdings" panose="05000000000000000000" pitchFamily="2" charset="2"/>
                </a:rPr>
                <a:t>Attr</a:t>
              </a:r>
              <a:r>
                <a:rPr lang="en-US" dirty="0">
                  <a:sym typeface="Wingdings" panose="05000000000000000000" pitchFamily="2" charset="2"/>
                </a:rPr>
                <a:t> B</a:t>
              </a:r>
            </a:p>
            <a:p>
              <a:pPr marL="742950" lvl="1" indent="-285750">
                <a:buFont typeface="Arial" panose="020B0604020202020204" pitchFamily="34" charset="0"/>
                <a:buChar char="•"/>
              </a:pPr>
              <a:r>
                <a:rPr lang="en-US" dirty="0" err="1">
                  <a:sym typeface="Wingdings" panose="05000000000000000000" pitchFamily="2" charset="2"/>
                </a:rPr>
                <a:t>Attr</a:t>
              </a:r>
              <a:r>
                <a:rPr lang="en-US" dirty="0">
                  <a:sym typeface="Wingdings" panose="05000000000000000000" pitchFamily="2" charset="2"/>
                </a:rPr>
                <a:t> 3rd Wrong = </a:t>
              </a:r>
              <a:r>
                <a:rPr lang="en-US" dirty="0" err="1">
                  <a:sym typeface="Wingdings" panose="05000000000000000000" pitchFamily="2" charset="2"/>
                </a:rPr>
                <a:t>Attr</a:t>
              </a:r>
              <a:r>
                <a:rPr lang="en-US" dirty="0">
                  <a:sym typeface="Wingdings" panose="05000000000000000000" pitchFamily="2" charset="2"/>
                </a:rPr>
                <a:t> C</a:t>
              </a:r>
              <a:endParaRPr lang="en-US" dirty="0"/>
            </a:p>
          </p:txBody>
        </p:sp>
        <p:sp>
          <p:nvSpPr>
            <p:cNvPr id="8" name="TextBox 7">
              <a:extLst>
                <a:ext uri="{FF2B5EF4-FFF2-40B4-BE49-F238E27FC236}">
                  <a16:creationId xmlns:a16="http://schemas.microsoft.com/office/drawing/2014/main" id="{0031F7AA-C4F8-F17D-C1E3-0B8238650D34}"/>
                </a:ext>
              </a:extLst>
            </p:cNvPr>
            <p:cNvSpPr txBox="1"/>
            <p:nvPr/>
          </p:nvSpPr>
          <p:spPr>
            <a:xfrm>
              <a:off x="5781677" y="3978096"/>
              <a:ext cx="3566160" cy="1200329"/>
            </a:xfrm>
            <a:prstGeom prst="rect">
              <a:avLst/>
            </a:prstGeom>
            <a:grpFill/>
          </p:spPr>
          <p:txBody>
            <a:bodyPr wrap="square">
              <a:spAutoFit/>
            </a:bodyPr>
            <a:lstStyle/>
            <a:p>
              <a:pPr algn="ctr"/>
              <a:r>
                <a:rPr lang="en-US" b="1" u="sng" dirty="0"/>
                <a:t>If C is the correct answer</a:t>
              </a:r>
              <a:endParaRPr lang="en-US" b="1" u="sng" dirty="0">
                <a:sym typeface="Wingdings" panose="05000000000000000000" pitchFamily="2" charset="2"/>
              </a:endParaRPr>
            </a:p>
            <a:p>
              <a:pPr marL="742950" lvl="1" indent="-285750">
                <a:buFont typeface="Arial" panose="020B0604020202020204" pitchFamily="34" charset="0"/>
                <a:buChar char="•"/>
              </a:pPr>
              <a:r>
                <a:rPr lang="en-US" dirty="0" err="1">
                  <a:sym typeface="Wingdings" panose="05000000000000000000" pitchFamily="2" charset="2"/>
                </a:rPr>
                <a:t>Attr</a:t>
              </a:r>
              <a:r>
                <a:rPr lang="en-US" dirty="0">
                  <a:sym typeface="Wingdings" panose="05000000000000000000" pitchFamily="2" charset="2"/>
                </a:rPr>
                <a:t> 1st Wrong = </a:t>
              </a:r>
              <a:r>
                <a:rPr lang="en-US" dirty="0" err="1">
                  <a:sym typeface="Wingdings" panose="05000000000000000000" pitchFamily="2" charset="2"/>
                </a:rPr>
                <a:t>Attr</a:t>
              </a:r>
              <a:r>
                <a:rPr lang="en-US" dirty="0">
                  <a:sym typeface="Wingdings" panose="05000000000000000000" pitchFamily="2" charset="2"/>
                </a:rPr>
                <a:t> A</a:t>
              </a:r>
            </a:p>
            <a:p>
              <a:pPr marL="742950" lvl="1" indent="-285750">
                <a:buFont typeface="Arial" panose="020B0604020202020204" pitchFamily="34" charset="0"/>
                <a:buChar char="•"/>
              </a:pPr>
              <a:r>
                <a:rPr lang="en-US" dirty="0" err="1">
                  <a:sym typeface="Wingdings" panose="05000000000000000000" pitchFamily="2" charset="2"/>
                </a:rPr>
                <a:t>Attr</a:t>
              </a:r>
              <a:r>
                <a:rPr lang="en-US" dirty="0">
                  <a:sym typeface="Wingdings" panose="05000000000000000000" pitchFamily="2" charset="2"/>
                </a:rPr>
                <a:t> 2nd Wrong= </a:t>
              </a:r>
              <a:r>
                <a:rPr lang="en-US" dirty="0" err="1">
                  <a:sym typeface="Wingdings" panose="05000000000000000000" pitchFamily="2" charset="2"/>
                </a:rPr>
                <a:t>Attr</a:t>
              </a:r>
              <a:r>
                <a:rPr lang="en-US" dirty="0">
                  <a:sym typeface="Wingdings" panose="05000000000000000000" pitchFamily="2" charset="2"/>
                </a:rPr>
                <a:t> B</a:t>
              </a:r>
            </a:p>
            <a:p>
              <a:pPr marL="742950" lvl="1" indent="-285750">
                <a:buFont typeface="Arial" panose="020B0604020202020204" pitchFamily="34" charset="0"/>
                <a:buChar char="•"/>
              </a:pPr>
              <a:r>
                <a:rPr lang="en-US" dirty="0" err="1">
                  <a:sym typeface="Wingdings" panose="05000000000000000000" pitchFamily="2" charset="2"/>
                </a:rPr>
                <a:t>Attr</a:t>
              </a:r>
              <a:r>
                <a:rPr lang="en-US" dirty="0">
                  <a:sym typeface="Wingdings" panose="05000000000000000000" pitchFamily="2" charset="2"/>
                </a:rPr>
                <a:t> 3rd Wrong = </a:t>
              </a:r>
              <a:r>
                <a:rPr lang="en-US" dirty="0" err="1">
                  <a:sym typeface="Wingdings" panose="05000000000000000000" pitchFamily="2" charset="2"/>
                </a:rPr>
                <a:t>Attr</a:t>
              </a:r>
              <a:r>
                <a:rPr lang="en-US" dirty="0">
                  <a:sym typeface="Wingdings" panose="05000000000000000000" pitchFamily="2" charset="2"/>
                </a:rPr>
                <a:t> D</a:t>
              </a:r>
              <a:endParaRPr lang="en-US" dirty="0"/>
            </a:p>
          </p:txBody>
        </p:sp>
        <p:sp>
          <p:nvSpPr>
            <p:cNvPr id="7" name="TextBox 6">
              <a:extLst>
                <a:ext uri="{FF2B5EF4-FFF2-40B4-BE49-F238E27FC236}">
                  <a16:creationId xmlns:a16="http://schemas.microsoft.com/office/drawing/2014/main" id="{899AF82B-22A9-0B84-C3EF-64770535B3EA}"/>
                </a:ext>
              </a:extLst>
            </p:cNvPr>
            <p:cNvSpPr txBox="1"/>
            <p:nvPr/>
          </p:nvSpPr>
          <p:spPr>
            <a:xfrm>
              <a:off x="2895599" y="3978096"/>
              <a:ext cx="3566160" cy="1200329"/>
            </a:xfrm>
            <a:prstGeom prst="rect">
              <a:avLst/>
            </a:prstGeom>
            <a:grpFill/>
          </p:spPr>
          <p:txBody>
            <a:bodyPr wrap="square">
              <a:spAutoFit/>
            </a:bodyPr>
            <a:lstStyle/>
            <a:p>
              <a:pPr algn="ctr"/>
              <a:r>
                <a:rPr lang="en-US" b="1" u="sng" dirty="0"/>
                <a:t>If B is the correct answer</a:t>
              </a:r>
              <a:endParaRPr lang="en-US" b="1" u="sng" dirty="0">
                <a:sym typeface="Wingdings" panose="05000000000000000000" pitchFamily="2" charset="2"/>
              </a:endParaRPr>
            </a:p>
            <a:p>
              <a:pPr marL="742950" lvl="1" indent="-285750">
                <a:buFont typeface="Arial" panose="020B0604020202020204" pitchFamily="34" charset="0"/>
                <a:buChar char="•"/>
              </a:pPr>
              <a:r>
                <a:rPr lang="en-US" dirty="0" err="1">
                  <a:sym typeface="Wingdings" panose="05000000000000000000" pitchFamily="2" charset="2"/>
                </a:rPr>
                <a:t>Attr</a:t>
              </a:r>
              <a:r>
                <a:rPr lang="en-US" dirty="0">
                  <a:sym typeface="Wingdings" panose="05000000000000000000" pitchFamily="2" charset="2"/>
                </a:rPr>
                <a:t> 1st Wrong = </a:t>
              </a:r>
              <a:r>
                <a:rPr lang="en-US" dirty="0" err="1">
                  <a:sym typeface="Wingdings" panose="05000000000000000000" pitchFamily="2" charset="2"/>
                </a:rPr>
                <a:t>Attr</a:t>
              </a:r>
              <a:r>
                <a:rPr lang="en-US" dirty="0">
                  <a:sym typeface="Wingdings" panose="05000000000000000000" pitchFamily="2" charset="2"/>
                </a:rPr>
                <a:t> A</a:t>
              </a:r>
            </a:p>
            <a:p>
              <a:pPr marL="742950" lvl="1" indent="-285750">
                <a:buFont typeface="Arial" panose="020B0604020202020204" pitchFamily="34" charset="0"/>
                <a:buChar char="•"/>
              </a:pPr>
              <a:r>
                <a:rPr lang="en-US" dirty="0" err="1">
                  <a:sym typeface="Wingdings" panose="05000000000000000000" pitchFamily="2" charset="2"/>
                </a:rPr>
                <a:t>Attr</a:t>
              </a:r>
              <a:r>
                <a:rPr lang="en-US" dirty="0">
                  <a:sym typeface="Wingdings" panose="05000000000000000000" pitchFamily="2" charset="2"/>
                </a:rPr>
                <a:t> 2nd Wrong= </a:t>
              </a:r>
              <a:r>
                <a:rPr lang="en-US" dirty="0" err="1">
                  <a:sym typeface="Wingdings" panose="05000000000000000000" pitchFamily="2" charset="2"/>
                </a:rPr>
                <a:t>Attr</a:t>
              </a:r>
              <a:r>
                <a:rPr lang="en-US" dirty="0">
                  <a:sym typeface="Wingdings" panose="05000000000000000000" pitchFamily="2" charset="2"/>
                </a:rPr>
                <a:t> C</a:t>
              </a:r>
            </a:p>
            <a:p>
              <a:pPr marL="742950" lvl="1" indent="-285750">
                <a:buFont typeface="Arial" panose="020B0604020202020204" pitchFamily="34" charset="0"/>
                <a:buChar char="•"/>
              </a:pPr>
              <a:r>
                <a:rPr lang="en-US" dirty="0" err="1">
                  <a:sym typeface="Wingdings" panose="05000000000000000000" pitchFamily="2" charset="2"/>
                </a:rPr>
                <a:t>Attr</a:t>
              </a:r>
              <a:r>
                <a:rPr lang="en-US" dirty="0">
                  <a:sym typeface="Wingdings" panose="05000000000000000000" pitchFamily="2" charset="2"/>
                </a:rPr>
                <a:t> 3rd Wrong = </a:t>
              </a:r>
              <a:r>
                <a:rPr lang="en-US" dirty="0" err="1">
                  <a:sym typeface="Wingdings" panose="05000000000000000000" pitchFamily="2" charset="2"/>
                </a:rPr>
                <a:t>Attr</a:t>
              </a:r>
              <a:r>
                <a:rPr lang="en-US" dirty="0">
                  <a:sym typeface="Wingdings" panose="05000000000000000000" pitchFamily="2" charset="2"/>
                </a:rPr>
                <a:t> D</a:t>
              </a:r>
              <a:endParaRPr lang="en-US" dirty="0"/>
            </a:p>
          </p:txBody>
        </p:sp>
        <p:sp>
          <p:nvSpPr>
            <p:cNvPr id="6" name="TextBox 5">
              <a:extLst>
                <a:ext uri="{FF2B5EF4-FFF2-40B4-BE49-F238E27FC236}">
                  <a16:creationId xmlns:a16="http://schemas.microsoft.com/office/drawing/2014/main" id="{1709F9E4-134B-98B0-DC9D-505949475CF2}"/>
                </a:ext>
              </a:extLst>
            </p:cNvPr>
            <p:cNvSpPr txBox="1"/>
            <p:nvPr/>
          </p:nvSpPr>
          <p:spPr>
            <a:xfrm>
              <a:off x="9524" y="3978096"/>
              <a:ext cx="3562353" cy="1200329"/>
            </a:xfrm>
            <a:prstGeom prst="rect">
              <a:avLst/>
            </a:prstGeom>
            <a:grpFill/>
          </p:spPr>
          <p:txBody>
            <a:bodyPr wrap="square">
              <a:spAutoFit/>
            </a:bodyPr>
            <a:lstStyle/>
            <a:p>
              <a:pPr algn="ctr"/>
              <a:r>
                <a:rPr lang="en-US" b="1" u="sng" dirty="0"/>
                <a:t>If A is the correct answer</a:t>
              </a:r>
              <a:endParaRPr lang="en-US" b="1" u="sng" dirty="0">
                <a:sym typeface="Wingdings" panose="05000000000000000000" pitchFamily="2" charset="2"/>
              </a:endParaRPr>
            </a:p>
            <a:p>
              <a:pPr marL="742950" lvl="1" indent="-285750">
                <a:buFont typeface="Arial" panose="020B0604020202020204" pitchFamily="34" charset="0"/>
                <a:buChar char="•"/>
              </a:pPr>
              <a:r>
                <a:rPr lang="en-US" dirty="0" err="1">
                  <a:sym typeface="Wingdings" panose="05000000000000000000" pitchFamily="2" charset="2"/>
                </a:rPr>
                <a:t>Attr</a:t>
              </a:r>
              <a:r>
                <a:rPr lang="en-US" dirty="0">
                  <a:sym typeface="Wingdings" panose="05000000000000000000" pitchFamily="2" charset="2"/>
                </a:rPr>
                <a:t> 1st Wrong = </a:t>
              </a:r>
              <a:r>
                <a:rPr lang="en-US" dirty="0" err="1">
                  <a:sym typeface="Wingdings" panose="05000000000000000000" pitchFamily="2" charset="2"/>
                </a:rPr>
                <a:t>Attr</a:t>
              </a:r>
              <a:r>
                <a:rPr lang="en-US" dirty="0">
                  <a:sym typeface="Wingdings" panose="05000000000000000000" pitchFamily="2" charset="2"/>
                </a:rPr>
                <a:t> B</a:t>
              </a:r>
            </a:p>
            <a:p>
              <a:pPr marL="742950" lvl="1" indent="-285750">
                <a:buFont typeface="Arial" panose="020B0604020202020204" pitchFamily="34" charset="0"/>
                <a:buChar char="•"/>
              </a:pPr>
              <a:r>
                <a:rPr lang="en-US" dirty="0" err="1">
                  <a:sym typeface="Wingdings" panose="05000000000000000000" pitchFamily="2" charset="2"/>
                </a:rPr>
                <a:t>Attr</a:t>
              </a:r>
              <a:r>
                <a:rPr lang="en-US" dirty="0">
                  <a:sym typeface="Wingdings" panose="05000000000000000000" pitchFamily="2" charset="2"/>
                </a:rPr>
                <a:t> 2nd Wrong= </a:t>
              </a:r>
              <a:r>
                <a:rPr lang="en-US" dirty="0" err="1">
                  <a:sym typeface="Wingdings" panose="05000000000000000000" pitchFamily="2" charset="2"/>
                </a:rPr>
                <a:t>Attr</a:t>
              </a:r>
              <a:r>
                <a:rPr lang="en-US" dirty="0">
                  <a:sym typeface="Wingdings" panose="05000000000000000000" pitchFamily="2" charset="2"/>
                </a:rPr>
                <a:t> C</a:t>
              </a:r>
            </a:p>
            <a:p>
              <a:pPr marL="742950" lvl="1" indent="-285750">
                <a:buFont typeface="Arial" panose="020B0604020202020204" pitchFamily="34" charset="0"/>
                <a:buChar char="•"/>
              </a:pPr>
              <a:r>
                <a:rPr lang="en-US" dirty="0" err="1">
                  <a:sym typeface="Wingdings" panose="05000000000000000000" pitchFamily="2" charset="2"/>
                </a:rPr>
                <a:t>Attr</a:t>
              </a:r>
              <a:r>
                <a:rPr lang="en-US" dirty="0">
                  <a:sym typeface="Wingdings" panose="05000000000000000000" pitchFamily="2" charset="2"/>
                </a:rPr>
                <a:t> 3rd Wrong = </a:t>
              </a:r>
              <a:r>
                <a:rPr lang="en-US" dirty="0" err="1">
                  <a:sym typeface="Wingdings" panose="05000000000000000000" pitchFamily="2" charset="2"/>
                </a:rPr>
                <a:t>Attr</a:t>
              </a:r>
              <a:r>
                <a:rPr lang="en-US" dirty="0">
                  <a:sym typeface="Wingdings" panose="05000000000000000000" pitchFamily="2" charset="2"/>
                </a:rPr>
                <a:t> D</a:t>
              </a:r>
              <a:endParaRPr lang="en-US" dirty="0"/>
            </a:p>
          </p:txBody>
        </p:sp>
      </p:grpSp>
      <p:sp>
        <p:nvSpPr>
          <p:cNvPr id="2" name="Title 1">
            <a:extLst>
              <a:ext uri="{FF2B5EF4-FFF2-40B4-BE49-F238E27FC236}">
                <a16:creationId xmlns:a16="http://schemas.microsoft.com/office/drawing/2014/main" id="{6E1D6150-B087-4D49-A6A8-E55953DD52A6}"/>
              </a:ext>
            </a:extLst>
          </p:cNvPr>
          <p:cNvSpPr>
            <a:spLocks noGrp="1"/>
          </p:cNvSpPr>
          <p:nvPr>
            <p:ph type="title"/>
          </p:nvPr>
        </p:nvSpPr>
        <p:spPr/>
        <p:txBody>
          <a:bodyPr/>
          <a:lstStyle/>
          <a:p>
            <a:r>
              <a:rPr lang="en-US" dirty="0"/>
              <a:t>National Item Statistics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D904486-8170-00B3-BA29-2A6388BEC79E}"/>
                  </a:ext>
                </a:extLst>
              </p:cNvPr>
              <p:cNvSpPr>
                <a:spLocks noGrp="1"/>
              </p:cNvSpPr>
              <p:nvPr>
                <p:ph idx="1"/>
              </p:nvPr>
            </p:nvSpPr>
            <p:spPr>
              <a:xfrm>
                <a:off x="838200" y="1825624"/>
                <a:ext cx="11029950" cy="5032375"/>
              </a:xfrm>
            </p:spPr>
            <p:txBody>
              <a:bodyPr>
                <a:normAutofit fontScale="92500"/>
              </a:bodyPr>
              <a:lstStyle/>
              <a:p>
                <a:r>
                  <a:rPr lang="en-US" dirty="0"/>
                  <a:t>All item stats are calculated using the data from the national sample below is an overview of each statistic</a:t>
                </a:r>
              </a:p>
              <a:p>
                <a:pPr lvl="1"/>
                <a:r>
                  <a:rPr lang="en-US" b="1" dirty="0" err="1"/>
                  <a:t>Attr</a:t>
                </a:r>
                <a:r>
                  <a:rPr lang="en-US" b="1" dirty="0"/>
                  <a:t> 1st Wrong, </a:t>
                </a:r>
                <a:r>
                  <a:rPr lang="en-US" b="1" dirty="0" err="1"/>
                  <a:t>Attr</a:t>
                </a:r>
                <a:r>
                  <a:rPr lang="en-US" b="1" dirty="0"/>
                  <a:t> 2nd Wrong, </a:t>
                </a:r>
                <a:r>
                  <a:rPr lang="en-US" b="1" dirty="0" err="1"/>
                  <a:t>Attr</a:t>
                </a:r>
                <a:r>
                  <a:rPr lang="en-US" b="1" dirty="0"/>
                  <a:t> 3rd Wrong</a:t>
                </a:r>
              </a:p>
              <a:p>
                <a:pPr lvl="2"/>
                <a:r>
                  <a:rPr lang="en-US" dirty="0"/>
                  <a:t>Incorrect response attractive indices, these values are the counterpart to item discrimination for the incorrect responses as they show the proportion of high performing students selecting that response over the proportion of low performing students selecting that response.  Unlike discrimination, these values tend to be negative as low performing students are typically more likely to select an incorrect response than high performing students.  As with the percentage of response selection, your exam key can be used to link these values with student letter responses.</a:t>
                </a:r>
              </a:p>
              <a:p>
                <a:pPr lvl="2"/>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𝑁𝑢𝑚𝑏𝑒𝑟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𝑆𝑡𝑢𝑑𝑒𝑛𝑡𝑠</m:t>
                        </m:r>
                        <m:r>
                          <a:rPr lang="en-US" b="0" i="1" smtClean="0">
                            <a:latin typeface="Cambria Math" panose="02040503050406030204" pitchFamily="18" charset="0"/>
                          </a:rPr>
                          <m:t> </m:t>
                        </m:r>
                        <m:r>
                          <a:rPr lang="en-US" b="0" i="1" smtClean="0">
                            <a:latin typeface="Cambria Math" panose="02040503050406030204" pitchFamily="18" charset="0"/>
                          </a:rPr>
                          <m:t>𝑆𝑒𝑙𝑒𝑐𝑡𝑖𝑛𝑔</m:t>
                        </m:r>
                        <m:r>
                          <a:rPr lang="en-US" b="0" i="1" smtClean="0">
                            <a:latin typeface="Cambria Math" panose="02040503050406030204" pitchFamily="18" charset="0"/>
                          </a:rPr>
                          <m:t> </m:t>
                        </m:r>
                        <m:r>
                          <a:rPr lang="en-US" b="0" i="1" smtClean="0">
                            <a:latin typeface="Cambria Math" panose="02040503050406030204" pitchFamily="18" charset="0"/>
                          </a:rPr>
                          <m:t>𝑅𝑒𝑠𝑝𝑜𝑛𝑠𝑒</m:t>
                        </m:r>
                        <m:r>
                          <a:rPr lang="en-US" b="0" i="1" smtClean="0">
                            <a:latin typeface="Cambria Math" panose="02040503050406030204" pitchFamily="18" charset="0"/>
                          </a:rPr>
                          <m:t> </m:t>
                        </m:r>
                        <m:r>
                          <a:rPr lang="en-US" b="0" i="1" smtClean="0">
                            <a:latin typeface="Cambria Math" panose="02040503050406030204" pitchFamily="18" charset="0"/>
                          </a:rPr>
                          <m:t>𝑋</m:t>
                        </m:r>
                        <m:r>
                          <a:rPr lang="en-US" b="0" i="1" smtClean="0">
                            <a:latin typeface="Cambria Math" panose="02040503050406030204" pitchFamily="18" charset="0"/>
                          </a:rPr>
                          <m:t> </m:t>
                        </m:r>
                        <m:r>
                          <a:rPr lang="en-US" b="0" i="1" smtClean="0">
                            <a:latin typeface="Cambria Math" panose="02040503050406030204" pitchFamily="18" charset="0"/>
                          </a:rPr>
                          <m:t>𝑖𝑛</m:t>
                        </m:r>
                        <m:r>
                          <a:rPr lang="en-US" b="0" i="1" smtClean="0">
                            <a:latin typeface="Cambria Math" panose="02040503050406030204" pitchFamily="18" charset="0"/>
                          </a:rPr>
                          <m:t> </m:t>
                        </m:r>
                        <m:r>
                          <a:rPr lang="en-US" b="0" i="1" smtClean="0">
                            <a:latin typeface="Cambria Math" panose="02040503050406030204" pitchFamily="18" charset="0"/>
                          </a:rPr>
                          <m:t>𝑇𝑜𝑝</m:t>
                        </m:r>
                        <m:r>
                          <a:rPr lang="en-US" b="0" i="1" smtClean="0">
                            <a:latin typeface="Cambria Math" panose="02040503050406030204" pitchFamily="18" charset="0"/>
                          </a:rPr>
                          <m:t> 29% −</m:t>
                        </m:r>
                        <m:r>
                          <a:rPr lang="en-US" i="1">
                            <a:latin typeface="Cambria Math" panose="02040503050406030204" pitchFamily="18" charset="0"/>
                          </a:rPr>
                          <m:t>𝑁𝑢𝑚𝑏𝑒𝑟</m:t>
                        </m:r>
                        <m:r>
                          <a:rPr lang="en-US" i="1">
                            <a:latin typeface="Cambria Math" panose="02040503050406030204" pitchFamily="18" charset="0"/>
                          </a:rPr>
                          <m:t> </m:t>
                        </m:r>
                        <m:r>
                          <a:rPr lang="en-US" i="1">
                            <a:latin typeface="Cambria Math" panose="02040503050406030204" pitchFamily="18" charset="0"/>
                          </a:rPr>
                          <m:t>𝑜𝑓</m:t>
                        </m:r>
                        <m:r>
                          <a:rPr lang="en-US" i="1">
                            <a:latin typeface="Cambria Math" panose="02040503050406030204" pitchFamily="18" charset="0"/>
                          </a:rPr>
                          <m:t> </m:t>
                        </m:r>
                        <m:r>
                          <a:rPr lang="en-US" i="1">
                            <a:latin typeface="Cambria Math" panose="02040503050406030204" pitchFamily="18" charset="0"/>
                          </a:rPr>
                          <m:t>𝑆𝑡𝑢𝑑𝑒𝑛𝑡𝑠</m:t>
                        </m:r>
                        <m:r>
                          <a:rPr lang="en-US" i="1">
                            <a:latin typeface="Cambria Math" panose="02040503050406030204" pitchFamily="18" charset="0"/>
                          </a:rPr>
                          <m:t> </m:t>
                        </m:r>
                        <m:r>
                          <a:rPr lang="en-US" i="1">
                            <a:latin typeface="Cambria Math" panose="02040503050406030204" pitchFamily="18" charset="0"/>
                          </a:rPr>
                          <m:t>𝑆𝑒𝑙𝑒𝑐𝑡𝑖𝑛𝑔</m:t>
                        </m:r>
                        <m:r>
                          <a:rPr lang="en-US" i="1">
                            <a:latin typeface="Cambria Math" panose="02040503050406030204" pitchFamily="18" charset="0"/>
                          </a:rPr>
                          <m:t> </m:t>
                        </m:r>
                        <m:r>
                          <a:rPr lang="en-US" i="1">
                            <a:latin typeface="Cambria Math" panose="02040503050406030204" pitchFamily="18" charset="0"/>
                          </a:rPr>
                          <m:t>𝑅𝑒𝑠𝑝𝑜𝑛𝑠𝑒</m:t>
                        </m:r>
                        <m:r>
                          <a:rPr lang="en-US" i="1">
                            <a:latin typeface="Cambria Math" panose="02040503050406030204" pitchFamily="18" charset="0"/>
                          </a:rPr>
                          <m:t> </m:t>
                        </m:r>
                        <m:r>
                          <a:rPr lang="en-US" i="1">
                            <a:latin typeface="Cambria Math" panose="02040503050406030204" pitchFamily="18" charset="0"/>
                          </a:rPr>
                          <m:t>𝑋</m:t>
                        </m:r>
                        <m:r>
                          <a:rPr lang="en-US" i="1">
                            <a:latin typeface="Cambria Math" panose="02040503050406030204" pitchFamily="18" charset="0"/>
                          </a:rPr>
                          <m:t> </m:t>
                        </m:r>
                        <m:r>
                          <a:rPr lang="en-US" i="1">
                            <a:latin typeface="Cambria Math" panose="02040503050406030204" pitchFamily="18" charset="0"/>
                          </a:rPr>
                          <m:t>𝑖𝑛</m:t>
                        </m:r>
                        <m:r>
                          <a:rPr lang="en-US" i="1">
                            <a:latin typeface="Cambria Math" panose="02040503050406030204" pitchFamily="18" charset="0"/>
                          </a:rPr>
                          <m:t> </m:t>
                        </m:r>
                        <m:r>
                          <a:rPr lang="en-US" b="0" i="1" smtClean="0">
                            <a:latin typeface="Cambria Math" panose="02040503050406030204" pitchFamily="18" charset="0"/>
                          </a:rPr>
                          <m:t>𝐵𝑜𝑡𝑡𝑜𝑚</m:t>
                        </m:r>
                        <m:r>
                          <a:rPr lang="en-US" i="1">
                            <a:latin typeface="Cambria Math" panose="02040503050406030204" pitchFamily="18" charset="0"/>
                          </a:rPr>
                          <m:t> 29%</m:t>
                        </m:r>
                      </m:num>
                      <m:den>
                        <m:r>
                          <a:rPr lang="en-US" b="0" i="1" smtClean="0">
                            <a:latin typeface="Cambria Math" panose="02040503050406030204" pitchFamily="18" charset="0"/>
                          </a:rPr>
                          <m:t>(</m:t>
                        </m:r>
                        <m:r>
                          <a:rPr lang="en-US" b="0" i="1" smtClean="0">
                            <a:latin typeface="Cambria Math" panose="02040503050406030204" pitchFamily="18" charset="0"/>
                          </a:rPr>
                          <m:t>𝑇𝑜𝑡𝑎𝑙</m:t>
                        </m:r>
                        <m:r>
                          <a:rPr lang="en-US" b="0" i="1" smtClean="0">
                            <a:latin typeface="Cambria Math" panose="02040503050406030204" pitchFamily="18" charset="0"/>
                          </a:rPr>
                          <m:t> </m:t>
                        </m:r>
                        <m:r>
                          <a:rPr lang="en-US" b="0" i="1" smtClean="0">
                            <a:latin typeface="Cambria Math" panose="02040503050406030204" pitchFamily="18" charset="0"/>
                          </a:rPr>
                          <m:t>𝑁𝑢𝑚𝑏𝑒𝑟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𝑆𝑡𝑢𝑑𝑒𝑛𝑡𝑠</m:t>
                        </m:r>
                        <m:r>
                          <a:rPr lang="en-US" b="0" i="1" smtClean="0">
                            <a:latin typeface="Cambria Math" panose="02040503050406030204" pitchFamily="18" charset="0"/>
                          </a:rPr>
                          <m:t>) ∗29%</m:t>
                        </m:r>
                      </m:den>
                    </m:f>
                  </m:oMath>
                </a14:m>
                <a:endParaRPr lang="en-US" dirty="0"/>
              </a:p>
              <a:p>
                <a:pPr lvl="3"/>
                <a:r>
                  <a:rPr lang="en-US" dirty="0"/>
                  <a:t>To preserve exam security, these percentages are fixed at using 29% of the sample unlike discrimination</a:t>
                </a:r>
              </a:p>
              <a:p>
                <a:pPr lvl="2"/>
                <a:endParaRPr lang="en-US" dirty="0"/>
              </a:p>
              <a:p>
                <a:pPr lvl="2"/>
                <a:endParaRPr lang="en-US" b="1" dirty="0"/>
              </a:p>
              <a:p>
                <a:endParaRPr lang="en-US" dirty="0"/>
              </a:p>
            </p:txBody>
          </p:sp>
        </mc:Choice>
        <mc:Fallback>
          <p:sp>
            <p:nvSpPr>
              <p:cNvPr id="3" name="Content Placeholder 2">
                <a:extLst>
                  <a:ext uri="{FF2B5EF4-FFF2-40B4-BE49-F238E27FC236}">
                    <a16:creationId xmlns:a16="http://schemas.microsoft.com/office/drawing/2014/main" id="{3D904486-8170-00B3-BA29-2A6388BEC79E}"/>
                  </a:ext>
                </a:extLst>
              </p:cNvPr>
              <p:cNvSpPr>
                <a:spLocks noGrp="1" noRot="1" noChangeAspect="1" noMove="1" noResize="1" noEditPoints="1" noAdjustHandles="1" noChangeArrowheads="1" noChangeShapeType="1" noTextEdit="1"/>
              </p:cNvSpPr>
              <p:nvPr>
                <p:ph idx="1"/>
              </p:nvPr>
            </p:nvSpPr>
            <p:spPr>
              <a:xfrm>
                <a:off x="838200" y="1825624"/>
                <a:ext cx="11029950" cy="5032375"/>
              </a:xfrm>
              <a:blipFill>
                <a:blip r:embed="rId2"/>
                <a:stretch>
                  <a:fillRect l="-884" t="-1816"/>
                </a:stretch>
              </a:blipFill>
            </p:spPr>
            <p:txBody>
              <a:bodyPr/>
              <a:lstStyle/>
              <a:p>
                <a:r>
                  <a:rPr lang="en-US">
                    <a:noFill/>
                  </a:rPr>
                  <a:t> </a:t>
                </a:r>
              </a:p>
            </p:txBody>
          </p:sp>
        </mc:Fallback>
      </mc:AlternateContent>
    </p:spTree>
    <p:extLst>
      <p:ext uri="{BB962C8B-B14F-4D97-AF65-F5344CB8AC3E}">
        <p14:creationId xmlns:p14="http://schemas.microsoft.com/office/powerpoint/2010/main" val="21817372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493DE-0EFD-E482-0278-C258AAE3FE6F}"/>
              </a:ext>
            </a:extLst>
          </p:cNvPr>
          <p:cNvSpPr>
            <a:spLocks noGrp="1"/>
          </p:cNvSpPr>
          <p:nvPr>
            <p:ph type="title"/>
          </p:nvPr>
        </p:nvSpPr>
        <p:spPr/>
        <p:txBody>
          <a:bodyPr/>
          <a:lstStyle/>
          <a:p>
            <a:r>
              <a:rPr lang="en-US" dirty="0"/>
              <a:t>Modeled Exam Norm</a:t>
            </a:r>
          </a:p>
        </p:txBody>
      </p:sp>
      <p:sp>
        <p:nvSpPr>
          <p:cNvPr id="3" name="Content Placeholder 2">
            <a:extLst>
              <a:ext uri="{FF2B5EF4-FFF2-40B4-BE49-F238E27FC236}">
                <a16:creationId xmlns:a16="http://schemas.microsoft.com/office/drawing/2014/main" id="{894D47AE-6732-BB31-42F3-219320A35936}"/>
              </a:ext>
            </a:extLst>
          </p:cNvPr>
          <p:cNvSpPr>
            <a:spLocks noGrp="1"/>
          </p:cNvSpPr>
          <p:nvPr>
            <p:ph idx="1"/>
          </p:nvPr>
        </p:nvSpPr>
        <p:spPr/>
        <p:txBody>
          <a:bodyPr/>
          <a:lstStyle/>
          <a:p>
            <a:r>
              <a:rPr lang="en-US" dirty="0"/>
              <a:t>Based on the questions you have selected; this tab provides an estimate of what the national norm would look like based on IRT modeling.  Included are descriptive statistics, a norm plot, and the percent/percentile for each possible score.</a:t>
            </a:r>
          </a:p>
        </p:txBody>
      </p:sp>
      <p:pic>
        <p:nvPicPr>
          <p:cNvPr id="5" name="Picture 4">
            <a:extLst>
              <a:ext uri="{FF2B5EF4-FFF2-40B4-BE49-F238E27FC236}">
                <a16:creationId xmlns:a16="http://schemas.microsoft.com/office/drawing/2014/main" id="{333B4A26-242F-2AF4-D74A-F75C124A1616}"/>
              </a:ext>
            </a:extLst>
          </p:cNvPr>
          <p:cNvPicPr>
            <a:picLocks noChangeAspect="1"/>
          </p:cNvPicPr>
          <p:nvPr/>
        </p:nvPicPr>
        <p:blipFill>
          <a:blip r:embed="rId2"/>
          <a:stretch>
            <a:fillRect/>
          </a:stretch>
        </p:blipFill>
        <p:spPr>
          <a:xfrm>
            <a:off x="5334000" y="3468055"/>
            <a:ext cx="6858000" cy="3389945"/>
          </a:xfrm>
          <a:prstGeom prst="rect">
            <a:avLst/>
          </a:prstGeom>
        </p:spPr>
      </p:pic>
    </p:spTree>
    <p:extLst>
      <p:ext uri="{BB962C8B-B14F-4D97-AF65-F5344CB8AC3E}">
        <p14:creationId xmlns:p14="http://schemas.microsoft.com/office/powerpoint/2010/main" val="15898722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1CD89-FB40-FDB5-4ADF-0349D3CFDE36}"/>
              </a:ext>
            </a:extLst>
          </p:cNvPr>
          <p:cNvSpPr>
            <a:spLocks noGrp="1"/>
          </p:cNvSpPr>
          <p:nvPr>
            <p:ph type="title"/>
          </p:nvPr>
        </p:nvSpPr>
        <p:spPr/>
        <p:txBody>
          <a:bodyPr/>
          <a:lstStyle/>
          <a:p>
            <a:r>
              <a:rPr lang="en-US" dirty="0"/>
              <a:t>Modeled Exam Norm</a:t>
            </a:r>
          </a:p>
        </p:txBody>
      </p:sp>
      <p:sp>
        <p:nvSpPr>
          <p:cNvPr id="3" name="Content Placeholder 2">
            <a:extLst>
              <a:ext uri="{FF2B5EF4-FFF2-40B4-BE49-F238E27FC236}">
                <a16:creationId xmlns:a16="http://schemas.microsoft.com/office/drawing/2014/main" id="{03580579-168B-8C3F-BF7D-8BBF35F4F3AF}"/>
              </a:ext>
            </a:extLst>
          </p:cNvPr>
          <p:cNvSpPr>
            <a:spLocks noGrp="1"/>
          </p:cNvSpPr>
          <p:nvPr>
            <p:ph idx="1"/>
          </p:nvPr>
        </p:nvSpPr>
        <p:spPr/>
        <p:txBody>
          <a:bodyPr>
            <a:normAutofit/>
          </a:bodyPr>
          <a:lstStyle/>
          <a:p>
            <a:r>
              <a:rPr lang="en-US" dirty="0"/>
              <a:t>While an “Observed Exam Norm” is also provided, we recommend the usage of this “Modeled Exam Norm”. We recommend the use of these modeled norms over the “Observed Exam Norm” as these models utilize all national data (students and questions) where the “Observed Exam Norm” simply ignores data from the unselected items.  Ongoing research at ACS Exams is what developed the precise modeling technique and has found this method to be highly accurate in norm prediction.</a:t>
            </a:r>
          </a:p>
          <a:p>
            <a:endParaRPr lang="en-US" dirty="0"/>
          </a:p>
        </p:txBody>
      </p:sp>
    </p:spTree>
    <p:extLst>
      <p:ext uri="{BB962C8B-B14F-4D97-AF65-F5344CB8AC3E}">
        <p14:creationId xmlns:p14="http://schemas.microsoft.com/office/powerpoint/2010/main" val="3317931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61CAC-AAAC-99C8-5982-B1514B25BDA2}"/>
              </a:ext>
            </a:extLst>
          </p:cNvPr>
          <p:cNvSpPr>
            <a:spLocks noGrp="1"/>
          </p:cNvSpPr>
          <p:nvPr>
            <p:ph type="title"/>
          </p:nvPr>
        </p:nvSpPr>
        <p:spPr/>
        <p:txBody>
          <a:bodyPr/>
          <a:lstStyle/>
          <a:p>
            <a:r>
              <a:rPr lang="en-US" dirty="0"/>
              <a:t>Modeled Exam Norm</a:t>
            </a:r>
          </a:p>
        </p:txBody>
      </p:sp>
      <p:sp>
        <p:nvSpPr>
          <p:cNvPr id="3" name="Content Placeholder 2">
            <a:extLst>
              <a:ext uri="{FF2B5EF4-FFF2-40B4-BE49-F238E27FC236}">
                <a16:creationId xmlns:a16="http://schemas.microsoft.com/office/drawing/2014/main" id="{E0D65790-D96C-6E05-8326-63ED0FACF879}"/>
              </a:ext>
            </a:extLst>
          </p:cNvPr>
          <p:cNvSpPr>
            <a:spLocks noGrp="1"/>
          </p:cNvSpPr>
          <p:nvPr>
            <p:ph idx="1"/>
          </p:nvPr>
        </p:nvSpPr>
        <p:spPr>
          <a:xfrm>
            <a:off x="838200" y="1825624"/>
            <a:ext cx="10515600" cy="5032375"/>
          </a:xfrm>
        </p:spPr>
        <p:txBody>
          <a:bodyPr>
            <a:normAutofit fontScale="92500"/>
          </a:bodyPr>
          <a:lstStyle/>
          <a:p>
            <a:r>
              <a:rPr lang="en-US" dirty="0"/>
              <a:t>Specific details for the precise models and methodology used to generate this data can be obtained by reaching out to David at </a:t>
            </a:r>
            <a:r>
              <a:rPr lang="en-US" dirty="0">
                <a:hlinkClick r:id="rId2"/>
              </a:rPr>
              <a:t>schreurd@uwm.edu</a:t>
            </a:r>
            <a:r>
              <a:rPr lang="en-US" dirty="0"/>
              <a:t>. To summarize, modeled norms are estimated the following way.</a:t>
            </a:r>
          </a:p>
          <a:p>
            <a:pPr marL="514350" indent="-514350">
              <a:buFont typeface="+mj-lt"/>
              <a:buAutoNum type="arabicPeriod"/>
            </a:pPr>
            <a:r>
              <a:rPr lang="en-US" dirty="0"/>
              <a:t>Automated assignment of partial credit using a Nested Logit Modeling of all items through nesting of a 2-PL and Nominal Response Model</a:t>
            </a:r>
          </a:p>
          <a:p>
            <a:pPr marL="514350" indent="-514350">
              <a:buFont typeface="+mj-lt"/>
              <a:buAutoNum type="arabicPeriod"/>
            </a:pPr>
            <a:r>
              <a:rPr lang="en-US" dirty="0"/>
              <a:t>Generalized Partial Credit Model of polytomous data to generate student ability estimates</a:t>
            </a:r>
          </a:p>
          <a:p>
            <a:pPr marL="514350" indent="-514350">
              <a:buFont typeface="+mj-lt"/>
              <a:buAutoNum type="arabicPeriod"/>
            </a:pPr>
            <a:r>
              <a:rPr lang="en-US" dirty="0"/>
              <a:t>2-PL IRT model to generate item parameters</a:t>
            </a:r>
          </a:p>
          <a:p>
            <a:pPr marL="514350" indent="-514350">
              <a:buFont typeface="+mj-lt"/>
              <a:buAutoNum type="arabicPeriod"/>
            </a:pPr>
            <a:r>
              <a:rPr lang="en-US" dirty="0"/>
              <a:t>Integration of 2-PL parameters and Generalized Partial Credit Model factor scores to produce probabilities for each student on each item</a:t>
            </a:r>
          </a:p>
          <a:p>
            <a:pPr marL="514350" indent="-514350">
              <a:buFont typeface="+mj-lt"/>
              <a:buAutoNum type="arabicPeriod"/>
            </a:pPr>
            <a:r>
              <a:rPr lang="en-US" dirty="0"/>
              <a:t>Sum of probabilities for each student across the selected items</a:t>
            </a:r>
          </a:p>
          <a:p>
            <a:pPr marL="514350" indent="-514350">
              <a:buFont typeface="+mj-lt"/>
              <a:buAutoNum type="arabicPeriod"/>
            </a:pPr>
            <a:endParaRPr lang="en-US" dirty="0"/>
          </a:p>
          <a:p>
            <a:pPr marL="514350" indent="-514350">
              <a:buFont typeface="+mj-lt"/>
              <a:buAutoNum type="arabicPeriod"/>
            </a:pPr>
            <a:endParaRPr lang="en-US" dirty="0"/>
          </a:p>
          <a:p>
            <a:endParaRPr lang="en-US" dirty="0"/>
          </a:p>
        </p:txBody>
      </p:sp>
    </p:spTree>
    <p:extLst>
      <p:ext uri="{BB962C8B-B14F-4D97-AF65-F5344CB8AC3E}">
        <p14:creationId xmlns:p14="http://schemas.microsoft.com/office/powerpoint/2010/main" val="22963937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326C5-4A0E-589E-B8E2-9809376A06B6}"/>
              </a:ext>
            </a:extLst>
          </p:cNvPr>
          <p:cNvSpPr>
            <a:spLocks noGrp="1"/>
          </p:cNvSpPr>
          <p:nvPr>
            <p:ph type="title"/>
          </p:nvPr>
        </p:nvSpPr>
        <p:spPr/>
        <p:txBody>
          <a:bodyPr/>
          <a:lstStyle/>
          <a:p>
            <a:r>
              <a:rPr lang="en-US" dirty="0"/>
              <a:t>Observed Exam Norm</a:t>
            </a:r>
          </a:p>
        </p:txBody>
      </p:sp>
      <p:sp>
        <p:nvSpPr>
          <p:cNvPr id="3" name="Content Placeholder 2">
            <a:extLst>
              <a:ext uri="{FF2B5EF4-FFF2-40B4-BE49-F238E27FC236}">
                <a16:creationId xmlns:a16="http://schemas.microsoft.com/office/drawing/2014/main" id="{E415D15D-0276-5D89-6DC6-4255D77F83A4}"/>
              </a:ext>
            </a:extLst>
          </p:cNvPr>
          <p:cNvSpPr>
            <a:spLocks noGrp="1"/>
          </p:cNvSpPr>
          <p:nvPr>
            <p:ph idx="1"/>
          </p:nvPr>
        </p:nvSpPr>
        <p:spPr/>
        <p:txBody>
          <a:bodyPr/>
          <a:lstStyle/>
          <a:p>
            <a:r>
              <a:rPr lang="en-US"/>
              <a:t>Based on the questions you have selected; this tab provides an estimate of what the national norm would look like by ignoring national data from unselected items.  Included are descriptive statistics, a norm plot, and the percent/percentile for each possible score.</a:t>
            </a:r>
          </a:p>
          <a:p>
            <a:endParaRPr lang="en-US" dirty="0"/>
          </a:p>
        </p:txBody>
      </p:sp>
      <p:pic>
        <p:nvPicPr>
          <p:cNvPr id="9" name="Picture 8">
            <a:extLst>
              <a:ext uri="{FF2B5EF4-FFF2-40B4-BE49-F238E27FC236}">
                <a16:creationId xmlns:a16="http://schemas.microsoft.com/office/drawing/2014/main" id="{D58DFD81-97EB-C78A-0F29-D0B6BAC68056}"/>
              </a:ext>
            </a:extLst>
          </p:cNvPr>
          <p:cNvPicPr>
            <a:picLocks noChangeAspect="1"/>
          </p:cNvPicPr>
          <p:nvPr/>
        </p:nvPicPr>
        <p:blipFill>
          <a:blip r:embed="rId2"/>
          <a:stretch>
            <a:fillRect/>
          </a:stretch>
        </p:blipFill>
        <p:spPr>
          <a:xfrm>
            <a:off x="5294376" y="3417008"/>
            <a:ext cx="6897624" cy="3440992"/>
          </a:xfrm>
          <a:prstGeom prst="rect">
            <a:avLst/>
          </a:prstGeom>
        </p:spPr>
      </p:pic>
      <p:sp>
        <p:nvSpPr>
          <p:cNvPr id="10" name="Content Placeholder 2">
            <a:extLst>
              <a:ext uri="{FF2B5EF4-FFF2-40B4-BE49-F238E27FC236}">
                <a16:creationId xmlns:a16="http://schemas.microsoft.com/office/drawing/2014/main" id="{F7C4FFE3-FDE1-07C1-93CE-CD3C0A23FE13}"/>
              </a:ext>
            </a:extLst>
          </p:cNvPr>
          <p:cNvSpPr txBox="1">
            <a:spLocks/>
          </p:cNvSpPr>
          <p:nvPr/>
        </p:nvSpPr>
        <p:spPr>
          <a:xfrm>
            <a:off x="838200" y="4001294"/>
            <a:ext cx="4456176"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Further details and results from using this method can be found here:</a:t>
            </a:r>
          </a:p>
          <a:p>
            <a:pPr lvl="1"/>
            <a:r>
              <a:rPr lang="en-US" sz="1600" dirty="0"/>
              <a:t>Reed, J. J., Raker, J. R., &amp; Murphy, K. L. (2019). Evaluation of Subset Norm Stability in ACS General Chemistry Exams. Journal of Chemical Education, 96(10), 2132–2140. https://doi.org/10.1021/acs.jchemed.9b00125</a:t>
            </a:r>
          </a:p>
          <a:p>
            <a:pPr lvl="1"/>
            <a:endParaRPr lang="en-US" dirty="0"/>
          </a:p>
        </p:txBody>
      </p:sp>
    </p:spTree>
    <p:extLst>
      <p:ext uri="{BB962C8B-B14F-4D97-AF65-F5344CB8AC3E}">
        <p14:creationId xmlns:p14="http://schemas.microsoft.com/office/powerpoint/2010/main" val="7092909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378D4-0E44-1FF3-830C-6CB7AEB5541E}"/>
              </a:ext>
            </a:extLst>
          </p:cNvPr>
          <p:cNvSpPr>
            <a:spLocks noGrp="1"/>
          </p:cNvSpPr>
          <p:nvPr>
            <p:ph type="title"/>
          </p:nvPr>
        </p:nvSpPr>
        <p:spPr/>
        <p:txBody>
          <a:bodyPr/>
          <a:lstStyle/>
          <a:p>
            <a:r>
              <a:rPr lang="en-US" dirty="0"/>
              <a:t>Comparison of Exam Norms</a:t>
            </a:r>
          </a:p>
        </p:txBody>
      </p:sp>
      <p:sp>
        <p:nvSpPr>
          <p:cNvPr id="3" name="Content Placeholder 2">
            <a:extLst>
              <a:ext uri="{FF2B5EF4-FFF2-40B4-BE49-F238E27FC236}">
                <a16:creationId xmlns:a16="http://schemas.microsoft.com/office/drawing/2014/main" id="{BFC8571C-272B-6AEC-7C61-BF899699C7D2}"/>
              </a:ext>
            </a:extLst>
          </p:cNvPr>
          <p:cNvSpPr>
            <a:spLocks noGrp="1"/>
          </p:cNvSpPr>
          <p:nvPr>
            <p:ph idx="1"/>
          </p:nvPr>
        </p:nvSpPr>
        <p:spPr/>
        <p:txBody>
          <a:bodyPr/>
          <a:lstStyle/>
          <a:p>
            <a:r>
              <a:rPr lang="en-US" dirty="0"/>
              <a:t>If you have uploaded your own data, this tab provides a comparison between the distribution of your students and the national students (based on both the modeled national sample and the observed national sample)</a:t>
            </a:r>
          </a:p>
        </p:txBody>
      </p:sp>
      <p:pic>
        <p:nvPicPr>
          <p:cNvPr id="5" name="Picture 4">
            <a:extLst>
              <a:ext uri="{FF2B5EF4-FFF2-40B4-BE49-F238E27FC236}">
                <a16:creationId xmlns:a16="http://schemas.microsoft.com/office/drawing/2014/main" id="{CBD86D13-B303-7625-F888-E3C186B3CA34}"/>
              </a:ext>
            </a:extLst>
          </p:cNvPr>
          <p:cNvPicPr>
            <a:picLocks noChangeAspect="1"/>
          </p:cNvPicPr>
          <p:nvPr/>
        </p:nvPicPr>
        <p:blipFill>
          <a:blip r:embed="rId2"/>
          <a:stretch>
            <a:fillRect/>
          </a:stretch>
        </p:blipFill>
        <p:spPr>
          <a:xfrm>
            <a:off x="4752975" y="3087311"/>
            <a:ext cx="7439024" cy="3770688"/>
          </a:xfrm>
          <a:prstGeom prst="rect">
            <a:avLst/>
          </a:prstGeom>
        </p:spPr>
      </p:pic>
    </p:spTree>
    <p:extLst>
      <p:ext uri="{BB962C8B-B14F-4D97-AF65-F5344CB8AC3E}">
        <p14:creationId xmlns:p14="http://schemas.microsoft.com/office/powerpoint/2010/main" val="20647469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F7924-E284-2739-8D16-D071CC1EEE16}"/>
              </a:ext>
            </a:extLst>
          </p:cNvPr>
          <p:cNvSpPr>
            <a:spLocks noGrp="1"/>
          </p:cNvSpPr>
          <p:nvPr>
            <p:ph type="title"/>
          </p:nvPr>
        </p:nvSpPr>
        <p:spPr/>
        <p:txBody>
          <a:bodyPr/>
          <a:lstStyle/>
          <a:p>
            <a:r>
              <a:rPr lang="en-US" dirty="0"/>
              <a:t>Comparison of Item Stats</a:t>
            </a:r>
          </a:p>
        </p:txBody>
      </p:sp>
      <p:sp>
        <p:nvSpPr>
          <p:cNvPr id="3" name="Content Placeholder 2">
            <a:extLst>
              <a:ext uri="{FF2B5EF4-FFF2-40B4-BE49-F238E27FC236}">
                <a16:creationId xmlns:a16="http://schemas.microsoft.com/office/drawing/2014/main" id="{3BC94782-6B4B-26BD-30EC-C4051C9C64B6}"/>
              </a:ext>
            </a:extLst>
          </p:cNvPr>
          <p:cNvSpPr>
            <a:spLocks noGrp="1"/>
          </p:cNvSpPr>
          <p:nvPr>
            <p:ph idx="1"/>
          </p:nvPr>
        </p:nvSpPr>
        <p:spPr>
          <a:xfrm>
            <a:off x="838200" y="1825625"/>
            <a:ext cx="10515600" cy="2023999"/>
          </a:xfrm>
        </p:spPr>
        <p:txBody>
          <a:bodyPr/>
          <a:lstStyle/>
          <a:p>
            <a:r>
              <a:rPr lang="en-US" dirty="0"/>
              <a:t>If you have uploaded your own data, this tab compares the difficulty and discrimination for each selected question between your students and the national sample.  You may also alter the percent of students used to represent the high and low performing students when calculating discrimination.</a:t>
            </a:r>
          </a:p>
          <a:p>
            <a:endParaRPr lang="en-US" dirty="0"/>
          </a:p>
        </p:txBody>
      </p:sp>
      <p:pic>
        <p:nvPicPr>
          <p:cNvPr id="5" name="Picture 4">
            <a:extLst>
              <a:ext uri="{FF2B5EF4-FFF2-40B4-BE49-F238E27FC236}">
                <a16:creationId xmlns:a16="http://schemas.microsoft.com/office/drawing/2014/main" id="{D2AC93C0-9D64-9E94-58E3-D2A2F1CE3FC0}"/>
              </a:ext>
            </a:extLst>
          </p:cNvPr>
          <p:cNvPicPr>
            <a:picLocks noChangeAspect="1"/>
          </p:cNvPicPr>
          <p:nvPr/>
        </p:nvPicPr>
        <p:blipFill>
          <a:blip r:embed="rId2"/>
          <a:stretch>
            <a:fillRect/>
          </a:stretch>
        </p:blipFill>
        <p:spPr>
          <a:xfrm>
            <a:off x="5138928" y="3513205"/>
            <a:ext cx="7053072" cy="3344796"/>
          </a:xfrm>
          <a:prstGeom prst="rect">
            <a:avLst/>
          </a:prstGeom>
        </p:spPr>
      </p:pic>
      <p:sp>
        <p:nvSpPr>
          <p:cNvPr id="6" name="Content Placeholder 2">
            <a:extLst>
              <a:ext uri="{FF2B5EF4-FFF2-40B4-BE49-F238E27FC236}">
                <a16:creationId xmlns:a16="http://schemas.microsoft.com/office/drawing/2014/main" id="{E2ECD995-5770-964B-F579-F34C575D164A}"/>
              </a:ext>
            </a:extLst>
          </p:cNvPr>
          <p:cNvSpPr txBox="1">
            <a:spLocks/>
          </p:cNvSpPr>
          <p:nvPr/>
        </p:nvSpPr>
        <p:spPr>
          <a:xfrm>
            <a:off x="838200" y="3162300"/>
            <a:ext cx="4300728" cy="369569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7720791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B35057F-5020-0C10-DD53-A9F7FD9D5603}"/>
              </a:ext>
            </a:extLst>
          </p:cNvPr>
          <p:cNvPicPr>
            <a:picLocks noChangeAspect="1"/>
          </p:cNvPicPr>
          <p:nvPr/>
        </p:nvPicPr>
        <p:blipFill>
          <a:blip r:embed="rId2"/>
          <a:stretch>
            <a:fillRect/>
          </a:stretch>
        </p:blipFill>
        <p:spPr>
          <a:xfrm>
            <a:off x="5138928" y="3488000"/>
            <a:ext cx="7053072" cy="3376429"/>
          </a:xfrm>
          <a:prstGeom prst="rect">
            <a:avLst/>
          </a:prstGeom>
        </p:spPr>
      </p:pic>
      <p:sp>
        <p:nvSpPr>
          <p:cNvPr id="2" name="Title 1">
            <a:extLst>
              <a:ext uri="{FF2B5EF4-FFF2-40B4-BE49-F238E27FC236}">
                <a16:creationId xmlns:a16="http://schemas.microsoft.com/office/drawing/2014/main" id="{301F7924-E284-2739-8D16-D071CC1EEE16}"/>
              </a:ext>
            </a:extLst>
          </p:cNvPr>
          <p:cNvSpPr>
            <a:spLocks noGrp="1"/>
          </p:cNvSpPr>
          <p:nvPr>
            <p:ph type="title"/>
          </p:nvPr>
        </p:nvSpPr>
        <p:spPr/>
        <p:txBody>
          <a:bodyPr/>
          <a:lstStyle/>
          <a:p>
            <a:r>
              <a:rPr lang="en-US" dirty="0"/>
              <a:t>Comparison of Item Stats</a:t>
            </a:r>
          </a:p>
        </p:txBody>
      </p:sp>
      <p:sp>
        <p:nvSpPr>
          <p:cNvPr id="3" name="Content Placeholder 2">
            <a:extLst>
              <a:ext uri="{FF2B5EF4-FFF2-40B4-BE49-F238E27FC236}">
                <a16:creationId xmlns:a16="http://schemas.microsoft.com/office/drawing/2014/main" id="{3BC94782-6B4B-26BD-30EC-C4051C9C64B6}"/>
              </a:ext>
            </a:extLst>
          </p:cNvPr>
          <p:cNvSpPr>
            <a:spLocks noGrp="1"/>
          </p:cNvSpPr>
          <p:nvPr>
            <p:ph idx="1"/>
          </p:nvPr>
        </p:nvSpPr>
        <p:spPr>
          <a:xfrm>
            <a:off x="838200" y="1825625"/>
            <a:ext cx="10515600" cy="2023999"/>
          </a:xfrm>
        </p:spPr>
        <p:txBody>
          <a:bodyPr/>
          <a:lstStyle/>
          <a:p>
            <a:r>
              <a:rPr lang="en-US" dirty="0"/>
              <a:t>If you have a small sample, or set the discrimination percentage slider too low, a warning will render that less than 75 students are being used to represent the low and high sample.  In these cases, it may be wise to increase the percentage slider.</a:t>
            </a:r>
          </a:p>
        </p:txBody>
      </p:sp>
      <p:sp>
        <p:nvSpPr>
          <p:cNvPr id="6" name="Content Placeholder 2">
            <a:extLst>
              <a:ext uri="{FF2B5EF4-FFF2-40B4-BE49-F238E27FC236}">
                <a16:creationId xmlns:a16="http://schemas.microsoft.com/office/drawing/2014/main" id="{E2ECD995-5770-964B-F579-F34C575D164A}"/>
              </a:ext>
            </a:extLst>
          </p:cNvPr>
          <p:cNvSpPr txBox="1">
            <a:spLocks/>
          </p:cNvSpPr>
          <p:nvPr/>
        </p:nvSpPr>
        <p:spPr>
          <a:xfrm>
            <a:off x="838200" y="3162300"/>
            <a:ext cx="4300728" cy="369569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cxnSp>
        <p:nvCxnSpPr>
          <p:cNvPr id="9" name="Straight Arrow Connector 8">
            <a:extLst>
              <a:ext uri="{FF2B5EF4-FFF2-40B4-BE49-F238E27FC236}">
                <a16:creationId xmlns:a16="http://schemas.microsoft.com/office/drawing/2014/main" id="{F9C547FB-2640-3D78-C628-B1B82350A0F3}"/>
              </a:ext>
            </a:extLst>
          </p:cNvPr>
          <p:cNvCxnSpPr/>
          <p:nvPr/>
        </p:nvCxnSpPr>
        <p:spPr>
          <a:xfrm>
            <a:off x="6995160" y="4791456"/>
            <a:ext cx="502920"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85779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85019-443F-7E67-7110-C4C356EE5509}"/>
              </a:ext>
            </a:extLst>
          </p:cNvPr>
          <p:cNvSpPr>
            <a:spLocks noGrp="1"/>
          </p:cNvSpPr>
          <p:nvPr>
            <p:ph type="title"/>
          </p:nvPr>
        </p:nvSpPr>
        <p:spPr/>
        <p:txBody>
          <a:bodyPr/>
          <a:lstStyle/>
          <a:p>
            <a:r>
              <a:rPr lang="en-US" dirty="0"/>
              <a:t>Student Scores</a:t>
            </a:r>
          </a:p>
        </p:txBody>
      </p:sp>
      <p:sp>
        <p:nvSpPr>
          <p:cNvPr id="3" name="Content Placeholder 2">
            <a:extLst>
              <a:ext uri="{FF2B5EF4-FFF2-40B4-BE49-F238E27FC236}">
                <a16:creationId xmlns:a16="http://schemas.microsoft.com/office/drawing/2014/main" id="{07824BE1-2A6A-E6BA-A475-FC9ACAA35AC8}"/>
              </a:ext>
            </a:extLst>
          </p:cNvPr>
          <p:cNvSpPr>
            <a:spLocks noGrp="1"/>
          </p:cNvSpPr>
          <p:nvPr>
            <p:ph idx="1"/>
          </p:nvPr>
        </p:nvSpPr>
        <p:spPr/>
        <p:txBody>
          <a:bodyPr/>
          <a:lstStyle/>
          <a:p>
            <a:r>
              <a:rPr lang="en-US" dirty="0"/>
              <a:t>If you have uploaded your own data, this tab will render your students' scores for the selected items as well as their percentile ranking within the national sample. Both the observed and modeled exam percentile are provided.</a:t>
            </a:r>
          </a:p>
          <a:p>
            <a:endParaRPr lang="en-US" dirty="0"/>
          </a:p>
        </p:txBody>
      </p:sp>
      <p:pic>
        <p:nvPicPr>
          <p:cNvPr id="5" name="Picture 4">
            <a:extLst>
              <a:ext uri="{FF2B5EF4-FFF2-40B4-BE49-F238E27FC236}">
                <a16:creationId xmlns:a16="http://schemas.microsoft.com/office/drawing/2014/main" id="{139DC390-14A7-C252-E3C1-21255A3F8511}"/>
              </a:ext>
            </a:extLst>
          </p:cNvPr>
          <p:cNvPicPr>
            <a:picLocks noChangeAspect="1"/>
          </p:cNvPicPr>
          <p:nvPr/>
        </p:nvPicPr>
        <p:blipFill>
          <a:blip r:embed="rId2"/>
          <a:stretch>
            <a:fillRect/>
          </a:stretch>
        </p:blipFill>
        <p:spPr>
          <a:xfrm>
            <a:off x="4910328" y="3403104"/>
            <a:ext cx="7281672" cy="3454895"/>
          </a:xfrm>
          <a:prstGeom prst="rect">
            <a:avLst/>
          </a:prstGeom>
        </p:spPr>
      </p:pic>
    </p:spTree>
    <p:extLst>
      <p:ext uri="{BB962C8B-B14F-4D97-AF65-F5344CB8AC3E}">
        <p14:creationId xmlns:p14="http://schemas.microsoft.com/office/powerpoint/2010/main" val="1902040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62AFE-E7FA-EB6D-BCED-960815F7A8EF}"/>
              </a:ext>
            </a:extLst>
          </p:cNvPr>
          <p:cNvSpPr>
            <a:spLocks noGrp="1"/>
          </p:cNvSpPr>
          <p:nvPr>
            <p:ph type="title"/>
          </p:nvPr>
        </p:nvSpPr>
        <p:spPr/>
        <p:txBody>
          <a:bodyPr/>
          <a:lstStyle/>
          <a:p>
            <a:r>
              <a:rPr lang="en-US" dirty="0"/>
              <a:t>Table of Contents</a:t>
            </a:r>
          </a:p>
        </p:txBody>
      </p:sp>
      <p:sp>
        <p:nvSpPr>
          <p:cNvPr id="3" name="Content Placeholder 2">
            <a:extLst>
              <a:ext uri="{FF2B5EF4-FFF2-40B4-BE49-F238E27FC236}">
                <a16:creationId xmlns:a16="http://schemas.microsoft.com/office/drawing/2014/main" id="{60E49E60-D346-96A1-11F2-C55F294D2B9F}"/>
              </a:ext>
            </a:extLst>
          </p:cNvPr>
          <p:cNvSpPr>
            <a:spLocks noGrp="1"/>
          </p:cNvSpPr>
          <p:nvPr>
            <p:ph idx="1"/>
          </p:nvPr>
        </p:nvSpPr>
        <p:spPr>
          <a:xfrm>
            <a:off x="838200" y="1825625"/>
            <a:ext cx="10515600" cy="4908550"/>
          </a:xfrm>
        </p:spPr>
        <p:txBody>
          <a:bodyPr>
            <a:normAutofit/>
          </a:bodyPr>
          <a:lstStyle/>
          <a:p>
            <a:pPr marL="514350" indent="-514350">
              <a:buFont typeface="+mj-lt"/>
              <a:buAutoNum type="arabicPeriod"/>
            </a:pPr>
            <a:r>
              <a:rPr lang="en-US" dirty="0">
                <a:hlinkClick r:id="rId2" action="ppaction://hlinksldjump"/>
              </a:rPr>
              <a:t>Upload</a:t>
            </a:r>
            <a:r>
              <a:rPr lang="en-US" dirty="0">
                <a:hlinkClick r:id="rId3" action="ppaction://hlinksldjump"/>
              </a:rPr>
              <a:t> Data</a:t>
            </a:r>
            <a:endParaRPr lang="en-US" dirty="0"/>
          </a:p>
          <a:p>
            <a:pPr marL="514350" indent="-514350">
              <a:buFont typeface="+mj-lt"/>
              <a:buAutoNum type="arabicPeriod"/>
            </a:pPr>
            <a:r>
              <a:rPr lang="en-US" dirty="0">
                <a:hlinkClick r:id="rId4" action="ppaction://hlinksldjump"/>
              </a:rPr>
              <a:t>National Item Statistics</a:t>
            </a:r>
            <a:endParaRPr lang="en-US" dirty="0"/>
          </a:p>
          <a:p>
            <a:pPr marL="514350" indent="-514350">
              <a:buFont typeface="+mj-lt"/>
              <a:buAutoNum type="arabicPeriod"/>
            </a:pPr>
            <a:r>
              <a:rPr lang="en-US" dirty="0">
                <a:hlinkClick r:id="rId5" action="ppaction://hlinksldjump"/>
              </a:rPr>
              <a:t>Modeled Exam Norm</a:t>
            </a:r>
            <a:endParaRPr lang="en-US" dirty="0"/>
          </a:p>
          <a:p>
            <a:pPr marL="514350" indent="-514350">
              <a:buFont typeface="+mj-lt"/>
              <a:buAutoNum type="arabicPeriod"/>
            </a:pPr>
            <a:r>
              <a:rPr lang="en-US" dirty="0">
                <a:hlinkClick r:id="rId6" action="ppaction://hlinksldjump"/>
              </a:rPr>
              <a:t>Observed Exam Norm</a:t>
            </a:r>
            <a:endParaRPr lang="en-US" dirty="0"/>
          </a:p>
          <a:p>
            <a:pPr marL="514350" indent="-514350">
              <a:buFont typeface="+mj-lt"/>
              <a:buAutoNum type="arabicPeriod"/>
            </a:pPr>
            <a:r>
              <a:rPr lang="en-US" dirty="0">
                <a:hlinkClick r:id="rId7" action="ppaction://hlinksldjump"/>
              </a:rPr>
              <a:t>Comparison of Exam Norms</a:t>
            </a:r>
            <a:endParaRPr lang="en-US" dirty="0"/>
          </a:p>
          <a:p>
            <a:pPr marL="514350" indent="-514350">
              <a:buFont typeface="+mj-lt"/>
              <a:buAutoNum type="arabicPeriod"/>
            </a:pPr>
            <a:r>
              <a:rPr lang="en-US" dirty="0">
                <a:hlinkClick r:id="rId8" action="ppaction://hlinksldjump"/>
              </a:rPr>
              <a:t>Comparison of Item Stats</a:t>
            </a:r>
            <a:endParaRPr lang="en-US" dirty="0"/>
          </a:p>
          <a:p>
            <a:pPr marL="514350" indent="-514350">
              <a:buFont typeface="+mj-lt"/>
              <a:buAutoNum type="arabicPeriod"/>
            </a:pPr>
            <a:r>
              <a:rPr lang="en-US" dirty="0">
                <a:hlinkClick r:id="rId9" action="ppaction://hlinksldjump"/>
              </a:rPr>
              <a:t>Student Scores</a:t>
            </a:r>
            <a:endParaRPr lang="en-US" dirty="0"/>
          </a:p>
          <a:p>
            <a:pPr marL="514350" indent="-514350">
              <a:buFont typeface="+mj-lt"/>
              <a:buAutoNum type="arabicPeriod"/>
            </a:pPr>
            <a:r>
              <a:rPr lang="en-US" dirty="0">
                <a:hlinkClick r:id="rId10" action="ppaction://hlinksldjump"/>
              </a:rPr>
              <a:t>Export Results</a:t>
            </a:r>
            <a:endParaRPr lang="en-US" dirty="0"/>
          </a:p>
          <a:p>
            <a:pPr marL="514350" indent="-514350">
              <a:buFont typeface="+mj-lt"/>
              <a:buAutoNum type="arabicPeriod"/>
            </a:pPr>
            <a:r>
              <a:rPr lang="en-US" dirty="0">
                <a:hlinkClick r:id="rId11" action="ppaction://hlinksldjump"/>
              </a:rPr>
              <a:t>Excel Results</a:t>
            </a:r>
            <a:endParaRPr lang="en-US" dirty="0"/>
          </a:p>
        </p:txBody>
      </p:sp>
    </p:spTree>
    <p:extLst>
      <p:ext uri="{BB962C8B-B14F-4D97-AF65-F5344CB8AC3E}">
        <p14:creationId xmlns:p14="http://schemas.microsoft.com/office/powerpoint/2010/main" val="447167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B6E73-AE03-B817-9FCF-4FF9EE0090A8}"/>
              </a:ext>
            </a:extLst>
          </p:cNvPr>
          <p:cNvSpPr>
            <a:spLocks noGrp="1"/>
          </p:cNvSpPr>
          <p:nvPr>
            <p:ph type="title"/>
          </p:nvPr>
        </p:nvSpPr>
        <p:spPr/>
        <p:txBody>
          <a:bodyPr/>
          <a:lstStyle/>
          <a:p>
            <a:r>
              <a:rPr lang="en-US" dirty="0"/>
              <a:t>Export Results</a:t>
            </a:r>
          </a:p>
        </p:txBody>
      </p:sp>
      <p:sp>
        <p:nvSpPr>
          <p:cNvPr id="3" name="Content Placeholder 2">
            <a:extLst>
              <a:ext uri="{FF2B5EF4-FFF2-40B4-BE49-F238E27FC236}">
                <a16:creationId xmlns:a16="http://schemas.microsoft.com/office/drawing/2014/main" id="{95DB6604-C5F1-A18F-A380-2475E633D7E9}"/>
              </a:ext>
            </a:extLst>
          </p:cNvPr>
          <p:cNvSpPr>
            <a:spLocks noGrp="1"/>
          </p:cNvSpPr>
          <p:nvPr>
            <p:ph idx="1"/>
          </p:nvPr>
        </p:nvSpPr>
        <p:spPr/>
        <p:txBody>
          <a:bodyPr/>
          <a:lstStyle/>
          <a:p>
            <a:r>
              <a:rPr lang="en-US" dirty="0"/>
              <a:t>Once you have finalized the questions you wish to include, results can be exported to excel. Each of the tabs in the web app can be selected for export.  In addition, your uploaded data can also be redownloaded for future reference.  A subset of the tabs we feel will be most useful will be selected by default, but you can add/remove tabs to your liking.</a:t>
            </a:r>
          </a:p>
          <a:p>
            <a:endParaRPr lang="en-US" dirty="0"/>
          </a:p>
        </p:txBody>
      </p:sp>
      <p:pic>
        <p:nvPicPr>
          <p:cNvPr id="5" name="Picture 4">
            <a:extLst>
              <a:ext uri="{FF2B5EF4-FFF2-40B4-BE49-F238E27FC236}">
                <a16:creationId xmlns:a16="http://schemas.microsoft.com/office/drawing/2014/main" id="{8EE02CAE-8B11-89F7-57B4-439D228A9A00}"/>
              </a:ext>
            </a:extLst>
          </p:cNvPr>
          <p:cNvPicPr>
            <a:picLocks noChangeAspect="1"/>
          </p:cNvPicPr>
          <p:nvPr/>
        </p:nvPicPr>
        <p:blipFill>
          <a:blip r:embed="rId2"/>
          <a:stretch>
            <a:fillRect/>
          </a:stretch>
        </p:blipFill>
        <p:spPr>
          <a:xfrm>
            <a:off x="3794760" y="3907744"/>
            <a:ext cx="8397240" cy="2950255"/>
          </a:xfrm>
          <a:prstGeom prst="rect">
            <a:avLst/>
          </a:prstGeom>
        </p:spPr>
      </p:pic>
    </p:spTree>
    <p:extLst>
      <p:ext uri="{BB962C8B-B14F-4D97-AF65-F5344CB8AC3E}">
        <p14:creationId xmlns:p14="http://schemas.microsoft.com/office/powerpoint/2010/main" val="35637167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28AA5-39C1-4D8C-B08E-080DCDD88D4A}"/>
              </a:ext>
            </a:extLst>
          </p:cNvPr>
          <p:cNvSpPr>
            <a:spLocks noGrp="1"/>
          </p:cNvSpPr>
          <p:nvPr>
            <p:ph type="title"/>
          </p:nvPr>
        </p:nvSpPr>
        <p:spPr/>
        <p:txBody>
          <a:bodyPr/>
          <a:lstStyle/>
          <a:p>
            <a:r>
              <a:rPr lang="en-US" dirty="0"/>
              <a:t>Excel Results</a:t>
            </a:r>
          </a:p>
        </p:txBody>
      </p:sp>
      <p:sp>
        <p:nvSpPr>
          <p:cNvPr id="3" name="Content Placeholder 2">
            <a:extLst>
              <a:ext uri="{FF2B5EF4-FFF2-40B4-BE49-F238E27FC236}">
                <a16:creationId xmlns:a16="http://schemas.microsoft.com/office/drawing/2014/main" id="{85FA6934-756B-3DEE-21EB-99509611D5A6}"/>
              </a:ext>
            </a:extLst>
          </p:cNvPr>
          <p:cNvSpPr>
            <a:spLocks noGrp="1"/>
          </p:cNvSpPr>
          <p:nvPr>
            <p:ph idx="1"/>
          </p:nvPr>
        </p:nvSpPr>
        <p:spPr/>
        <p:txBody>
          <a:bodyPr/>
          <a:lstStyle/>
          <a:p>
            <a:r>
              <a:rPr lang="en-US" dirty="0"/>
              <a:t>After you click the “Export Results to Excel” button, an excel document named “ACS Exam Report.xlsx” will be downloaded.  The first tab will always include the questions you selected and unselected.  The other tabs will be based on your selection in the “Export Results” tab in the web app.</a:t>
            </a:r>
          </a:p>
        </p:txBody>
      </p:sp>
      <p:pic>
        <p:nvPicPr>
          <p:cNvPr id="5" name="Picture 4">
            <a:extLst>
              <a:ext uri="{FF2B5EF4-FFF2-40B4-BE49-F238E27FC236}">
                <a16:creationId xmlns:a16="http://schemas.microsoft.com/office/drawing/2014/main" id="{6DE5FBA3-03B9-D840-B00E-89CB0E72CBFF}"/>
              </a:ext>
            </a:extLst>
          </p:cNvPr>
          <p:cNvPicPr>
            <a:picLocks noChangeAspect="1"/>
          </p:cNvPicPr>
          <p:nvPr/>
        </p:nvPicPr>
        <p:blipFill>
          <a:blip r:embed="rId2"/>
          <a:stretch>
            <a:fillRect/>
          </a:stretch>
        </p:blipFill>
        <p:spPr>
          <a:xfrm>
            <a:off x="7772400" y="3413897"/>
            <a:ext cx="4419600" cy="3444102"/>
          </a:xfrm>
          <a:prstGeom prst="rect">
            <a:avLst/>
          </a:prstGeom>
        </p:spPr>
      </p:pic>
    </p:spTree>
    <p:extLst>
      <p:ext uri="{BB962C8B-B14F-4D97-AF65-F5344CB8AC3E}">
        <p14:creationId xmlns:p14="http://schemas.microsoft.com/office/powerpoint/2010/main" val="14717375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0520D-A9C9-F2E4-EA8A-5F45BFCF8033}"/>
              </a:ext>
            </a:extLst>
          </p:cNvPr>
          <p:cNvSpPr>
            <a:spLocks noGrp="1"/>
          </p:cNvSpPr>
          <p:nvPr>
            <p:ph type="title"/>
          </p:nvPr>
        </p:nvSpPr>
        <p:spPr/>
        <p:txBody>
          <a:bodyPr/>
          <a:lstStyle/>
          <a:p>
            <a:r>
              <a:rPr lang="en-US" dirty="0"/>
              <a:t>Upload Data</a:t>
            </a:r>
          </a:p>
        </p:txBody>
      </p:sp>
      <p:sp>
        <p:nvSpPr>
          <p:cNvPr id="3" name="Content Placeholder 2">
            <a:extLst>
              <a:ext uri="{FF2B5EF4-FFF2-40B4-BE49-F238E27FC236}">
                <a16:creationId xmlns:a16="http://schemas.microsoft.com/office/drawing/2014/main" id="{2134CDBF-E1EC-48D8-4B9E-E30A29C4B07D}"/>
              </a:ext>
            </a:extLst>
          </p:cNvPr>
          <p:cNvSpPr>
            <a:spLocks noGrp="1"/>
          </p:cNvSpPr>
          <p:nvPr>
            <p:ph idx="1"/>
          </p:nvPr>
        </p:nvSpPr>
        <p:spPr>
          <a:xfrm>
            <a:off x="838200" y="1690689"/>
            <a:ext cx="10515600" cy="1738312"/>
          </a:xfrm>
        </p:spPr>
        <p:txBody>
          <a:bodyPr>
            <a:normAutofit/>
          </a:bodyPr>
          <a:lstStyle/>
          <a:p>
            <a:r>
              <a:rPr lang="en-US" dirty="0"/>
              <a:t>This tab provides you with a general overview of the webapp as well as the opportunity to upload data of your own.  If you choose to upload your own data, simply click the red “Browse…” button at the bottom of the page</a:t>
            </a:r>
          </a:p>
        </p:txBody>
      </p:sp>
      <p:pic>
        <p:nvPicPr>
          <p:cNvPr id="11" name="Picture 10">
            <a:extLst>
              <a:ext uri="{FF2B5EF4-FFF2-40B4-BE49-F238E27FC236}">
                <a16:creationId xmlns:a16="http://schemas.microsoft.com/office/drawing/2014/main" id="{D7F67494-C6A2-50D6-2562-9E8BD606FE9A}"/>
              </a:ext>
            </a:extLst>
          </p:cNvPr>
          <p:cNvPicPr>
            <a:picLocks noChangeAspect="1"/>
          </p:cNvPicPr>
          <p:nvPr/>
        </p:nvPicPr>
        <p:blipFill>
          <a:blip r:embed="rId2"/>
          <a:stretch>
            <a:fillRect/>
          </a:stretch>
        </p:blipFill>
        <p:spPr>
          <a:xfrm>
            <a:off x="4318000" y="3111570"/>
            <a:ext cx="7874000" cy="3746430"/>
          </a:xfrm>
          <a:prstGeom prst="rect">
            <a:avLst/>
          </a:prstGeom>
        </p:spPr>
      </p:pic>
      <p:cxnSp>
        <p:nvCxnSpPr>
          <p:cNvPr id="13" name="Straight Arrow Connector 12">
            <a:extLst>
              <a:ext uri="{FF2B5EF4-FFF2-40B4-BE49-F238E27FC236}">
                <a16:creationId xmlns:a16="http://schemas.microsoft.com/office/drawing/2014/main" id="{8EF875B8-A236-FD91-81C3-12F73558E559}"/>
              </a:ext>
            </a:extLst>
          </p:cNvPr>
          <p:cNvCxnSpPr>
            <a:cxnSpLocks/>
          </p:cNvCxnSpPr>
          <p:nvPr/>
        </p:nvCxnSpPr>
        <p:spPr>
          <a:xfrm>
            <a:off x="6484620" y="6513195"/>
            <a:ext cx="477520"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22426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082F5-BEEA-F5A3-2CD6-4C8AD0522D67}"/>
              </a:ext>
            </a:extLst>
          </p:cNvPr>
          <p:cNvSpPr>
            <a:spLocks noGrp="1"/>
          </p:cNvSpPr>
          <p:nvPr>
            <p:ph type="title"/>
          </p:nvPr>
        </p:nvSpPr>
        <p:spPr/>
        <p:txBody>
          <a:bodyPr/>
          <a:lstStyle/>
          <a:p>
            <a:r>
              <a:rPr lang="en-US" dirty="0"/>
              <a:t>Upload Data</a:t>
            </a:r>
          </a:p>
        </p:txBody>
      </p:sp>
      <p:sp>
        <p:nvSpPr>
          <p:cNvPr id="3" name="Content Placeholder 2">
            <a:extLst>
              <a:ext uri="{FF2B5EF4-FFF2-40B4-BE49-F238E27FC236}">
                <a16:creationId xmlns:a16="http://schemas.microsoft.com/office/drawing/2014/main" id="{3980D33E-4591-C080-D9B2-4A1E8696D4C7}"/>
              </a:ext>
            </a:extLst>
          </p:cNvPr>
          <p:cNvSpPr>
            <a:spLocks noGrp="1"/>
          </p:cNvSpPr>
          <p:nvPr>
            <p:ph idx="1"/>
          </p:nvPr>
        </p:nvSpPr>
        <p:spPr/>
        <p:txBody>
          <a:bodyPr/>
          <a:lstStyle/>
          <a:p>
            <a:r>
              <a:rPr lang="en-US" dirty="0"/>
              <a:t>If you opt to upload your own data, it must follow this format</a:t>
            </a:r>
          </a:p>
          <a:p>
            <a:pPr lvl="1"/>
            <a:r>
              <a:rPr lang="en-US" dirty="0"/>
              <a:t>Rows of students; Columns of questions; Cells of dichotomous (0/1) responses</a:t>
            </a:r>
          </a:p>
          <a:p>
            <a:r>
              <a:rPr lang="en-US" dirty="0"/>
              <a:t>Furthermore…</a:t>
            </a:r>
          </a:p>
          <a:p>
            <a:pPr lvl="1"/>
            <a:r>
              <a:rPr lang="en-US" dirty="0"/>
              <a:t>Row 1 should contain “</a:t>
            </a:r>
            <a:r>
              <a:rPr lang="en-US" dirty="0" err="1"/>
              <a:t>Student_ID</a:t>
            </a:r>
            <a:r>
              <a:rPr lang="en-US" dirty="0"/>
              <a:t>” and the question numbers preceded with the capital letter “Q”</a:t>
            </a:r>
          </a:p>
          <a:p>
            <a:pPr lvl="1"/>
            <a:r>
              <a:rPr lang="en-US" dirty="0"/>
              <a:t> Column A should contain a student identifier.  This can be any format (e.g., student ID number, student name, student numbering, etc.)</a:t>
            </a:r>
          </a:p>
        </p:txBody>
      </p:sp>
      <p:pic>
        <p:nvPicPr>
          <p:cNvPr id="4" name="Picture 3">
            <a:extLst>
              <a:ext uri="{FF2B5EF4-FFF2-40B4-BE49-F238E27FC236}">
                <a16:creationId xmlns:a16="http://schemas.microsoft.com/office/drawing/2014/main" id="{80576FB6-FCC1-84F7-9918-213C1F8F7C7D}"/>
              </a:ext>
            </a:extLst>
          </p:cNvPr>
          <p:cNvPicPr>
            <a:picLocks noChangeAspect="1"/>
          </p:cNvPicPr>
          <p:nvPr/>
        </p:nvPicPr>
        <p:blipFill>
          <a:blip r:embed="rId2"/>
          <a:stretch>
            <a:fillRect/>
          </a:stretch>
        </p:blipFill>
        <p:spPr>
          <a:xfrm>
            <a:off x="0" y="5257228"/>
            <a:ext cx="12192000" cy="1600772"/>
          </a:xfrm>
          <a:prstGeom prst="rect">
            <a:avLst/>
          </a:prstGeom>
        </p:spPr>
      </p:pic>
      <p:sp>
        <p:nvSpPr>
          <p:cNvPr id="7" name="TextBox 6">
            <a:extLst>
              <a:ext uri="{FF2B5EF4-FFF2-40B4-BE49-F238E27FC236}">
                <a16:creationId xmlns:a16="http://schemas.microsoft.com/office/drawing/2014/main" id="{50187C52-AACA-62AB-82EC-F92FCE55F71F}"/>
              </a:ext>
            </a:extLst>
          </p:cNvPr>
          <p:cNvSpPr txBox="1"/>
          <p:nvPr/>
        </p:nvSpPr>
        <p:spPr>
          <a:xfrm>
            <a:off x="8305800" y="-4207"/>
            <a:ext cx="3886200" cy="523220"/>
          </a:xfrm>
          <a:prstGeom prst="rect">
            <a:avLst/>
          </a:prstGeom>
          <a:noFill/>
        </p:spPr>
        <p:txBody>
          <a:bodyPr wrap="square">
            <a:spAutoFit/>
          </a:bodyPr>
          <a:lstStyle/>
          <a:p>
            <a:pPr algn="r"/>
            <a:r>
              <a:rPr lang="en-US" sz="2800" dirty="0">
                <a:hlinkClick r:id="rId3"/>
              </a:rPr>
              <a:t>Download Data Template</a:t>
            </a:r>
            <a:endParaRPr lang="en-US" sz="2800" dirty="0"/>
          </a:p>
        </p:txBody>
      </p:sp>
    </p:spTree>
    <p:extLst>
      <p:ext uri="{BB962C8B-B14F-4D97-AF65-F5344CB8AC3E}">
        <p14:creationId xmlns:p14="http://schemas.microsoft.com/office/powerpoint/2010/main" val="34852243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082F5-BEEA-F5A3-2CD6-4C8AD0522D67}"/>
              </a:ext>
            </a:extLst>
          </p:cNvPr>
          <p:cNvSpPr>
            <a:spLocks noGrp="1"/>
          </p:cNvSpPr>
          <p:nvPr>
            <p:ph type="title"/>
          </p:nvPr>
        </p:nvSpPr>
        <p:spPr/>
        <p:txBody>
          <a:bodyPr/>
          <a:lstStyle/>
          <a:p>
            <a:r>
              <a:rPr lang="en-US" dirty="0"/>
              <a:t>Upload Data</a:t>
            </a:r>
          </a:p>
        </p:txBody>
      </p:sp>
      <p:sp>
        <p:nvSpPr>
          <p:cNvPr id="3" name="Content Placeholder 2">
            <a:extLst>
              <a:ext uri="{FF2B5EF4-FFF2-40B4-BE49-F238E27FC236}">
                <a16:creationId xmlns:a16="http://schemas.microsoft.com/office/drawing/2014/main" id="{3980D33E-4591-C080-D9B2-4A1E8696D4C7}"/>
              </a:ext>
            </a:extLst>
          </p:cNvPr>
          <p:cNvSpPr>
            <a:spLocks noGrp="1"/>
          </p:cNvSpPr>
          <p:nvPr>
            <p:ph idx="1"/>
          </p:nvPr>
        </p:nvSpPr>
        <p:spPr/>
        <p:txBody>
          <a:bodyPr/>
          <a:lstStyle/>
          <a:p>
            <a:r>
              <a:rPr lang="en-US" dirty="0"/>
              <a:t>If your uploaded data is not dichotomous, a popup will appear warning you what non-dichotomous values were detected and that if you precede, they will be treated as “0’s”</a:t>
            </a:r>
          </a:p>
        </p:txBody>
      </p:sp>
      <p:sp>
        <p:nvSpPr>
          <p:cNvPr id="5" name="TextBox 4">
            <a:extLst>
              <a:ext uri="{FF2B5EF4-FFF2-40B4-BE49-F238E27FC236}">
                <a16:creationId xmlns:a16="http://schemas.microsoft.com/office/drawing/2014/main" id="{DF0CC2DC-EF97-23FB-4011-AFAA3A5F02CC}"/>
              </a:ext>
            </a:extLst>
          </p:cNvPr>
          <p:cNvSpPr txBox="1"/>
          <p:nvPr/>
        </p:nvSpPr>
        <p:spPr>
          <a:xfrm>
            <a:off x="8305800" y="-4207"/>
            <a:ext cx="3886200" cy="523220"/>
          </a:xfrm>
          <a:prstGeom prst="rect">
            <a:avLst/>
          </a:prstGeom>
          <a:noFill/>
        </p:spPr>
        <p:txBody>
          <a:bodyPr wrap="square">
            <a:spAutoFit/>
          </a:bodyPr>
          <a:lstStyle/>
          <a:p>
            <a:pPr algn="r"/>
            <a:r>
              <a:rPr lang="en-US" sz="2800" dirty="0">
                <a:hlinkClick r:id="rId2"/>
              </a:rPr>
              <a:t>Download Data Template</a:t>
            </a:r>
            <a:endParaRPr lang="en-US" sz="2800" dirty="0"/>
          </a:p>
        </p:txBody>
      </p:sp>
      <p:pic>
        <p:nvPicPr>
          <p:cNvPr id="7" name="Picture 6">
            <a:extLst>
              <a:ext uri="{FF2B5EF4-FFF2-40B4-BE49-F238E27FC236}">
                <a16:creationId xmlns:a16="http://schemas.microsoft.com/office/drawing/2014/main" id="{5D35A131-BB0E-852E-031E-CAA76502D426}"/>
              </a:ext>
            </a:extLst>
          </p:cNvPr>
          <p:cNvPicPr>
            <a:picLocks noChangeAspect="1"/>
          </p:cNvPicPr>
          <p:nvPr/>
        </p:nvPicPr>
        <p:blipFill>
          <a:blip r:embed="rId3"/>
          <a:stretch>
            <a:fillRect/>
          </a:stretch>
        </p:blipFill>
        <p:spPr>
          <a:xfrm>
            <a:off x="4216400" y="3060096"/>
            <a:ext cx="7975600" cy="3797904"/>
          </a:xfrm>
          <a:prstGeom prst="rect">
            <a:avLst/>
          </a:prstGeom>
        </p:spPr>
      </p:pic>
      <p:pic>
        <p:nvPicPr>
          <p:cNvPr id="9" name="Picture 8">
            <a:extLst>
              <a:ext uri="{FF2B5EF4-FFF2-40B4-BE49-F238E27FC236}">
                <a16:creationId xmlns:a16="http://schemas.microsoft.com/office/drawing/2014/main" id="{BE73CAF6-BEA1-8984-2168-8ABB352DA543}"/>
              </a:ext>
            </a:extLst>
          </p:cNvPr>
          <p:cNvPicPr>
            <a:picLocks noChangeAspect="1"/>
          </p:cNvPicPr>
          <p:nvPr/>
        </p:nvPicPr>
        <p:blipFill>
          <a:blip r:embed="rId4"/>
          <a:stretch>
            <a:fillRect/>
          </a:stretch>
        </p:blipFill>
        <p:spPr>
          <a:xfrm>
            <a:off x="0" y="4159826"/>
            <a:ext cx="2629267" cy="1495634"/>
          </a:xfrm>
          <a:prstGeom prst="rect">
            <a:avLst/>
          </a:prstGeom>
        </p:spPr>
      </p:pic>
      <p:sp>
        <p:nvSpPr>
          <p:cNvPr id="11" name="TextBox 10">
            <a:extLst>
              <a:ext uri="{FF2B5EF4-FFF2-40B4-BE49-F238E27FC236}">
                <a16:creationId xmlns:a16="http://schemas.microsoft.com/office/drawing/2014/main" id="{497C66C0-DAFD-62C4-9D00-FB9701FE1D75}"/>
              </a:ext>
            </a:extLst>
          </p:cNvPr>
          <p:cNvSpPr txBox="1"/>
          <p:nvPr/>
        </p:nvSpPr>
        <p:spPr>
          <a:xfrm>
            <a:off x="0" y="3585440"/>
            <a:ext cx="2629267" cy="646331"/>
          </a:xfrm>
          <a:prstGeom prst="rect">
            <a:avLst/>
          </a:prstGeom>
          <a:noFill/>
        </p:spPr>
        <p:txBody>
          <a:bodyPr wrap="square">
            <a:spAutoFit/>
          </a:bodyPr>
          <a:lstStyle/>
          <a:p>
            <a:pPr algn="ctr"/>
            <a:r>
              <a:rPr lang="en-US" b="1" dirty="0">
                <a:solidFill>
                  <a:srgbClr val="FF0000"/>
                </a:solidFill>
              </a:rPr>
              <a:t>B2 is missing data</a:t>
            </a:r>
          </a:p>
          <a:p>
            <a:pPr algn="ctr"/>
            <a:r>
              <a:rPr lang="en-US" b="1" dirty="0">
                <a:solidFill>
                  <a:srgbClr val="FF0000"/>
                </a:solidFill>
              </a:rPr>
              <a:t>B3 is the letter “D”</a:t>
            </a:r>
          </a:p>
        </p:txBody>
      </p:sp>
      <p:cxnSp>
        <p:nvCxnSpPr>
          <p:cNvPr id="13" name="Straight Arrow Connector 12">
            <a:extLst>
              <a:ext uri="{FF2B5EF4-FFF2-40B4-BE49-F238E27FC236}">
                <a16:creationId xmlns:a16="http://schemas.microsoft.com/office/drawing/2014/main" id="{6AD17A75-7928-6B88-2A06-218E438EAAC5}"/>
              </a:ext>
            </a:extLst>
          </p:cNvPr>
          <p:cNvCxnSpPr>
            <a:cxnSpLocks/>
            <a:stCxn id="9" idx="3"/>
          </p:cNvCxnSpPr>
          <p:nvPr/>
        </p:nvCxnSpPr>
        <p:spPr>
          <a:xfrm flipV="1">
            <a:off x="2629267" y="4902200"/>
            <a:ext cx="1599833"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76139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99A2BB3-6FD9-92A2-56EE-546C25373888}"/>
              </a:ext>
            </a:extLst>
          </p:cNvPr>
          <p:cNvPicPr>
            <a:picLocks noChangeAspect="1"/>
          </p:cNvPicPr>
          <p:nvPr/>
        </p:nvPicPr>
        <p:blipFill rotWithShape="1">
          <a:blip r:embed="rId2"/>
          <a:srcRect l="36124" t="27341" r="36462" b="22735"/>
          <a:stretch/>
        </p:blipFill>
        <p:spPr>
          <a:xfrm>
            <a:off x="7766304" y="2999235"/>
            <a:ext cx="4425696" cy="3858765"/>
          </a:xfrm>
          <a:prstGeom prst="rect">
            <a:avLst/>
          </a:prstGeom>
        </p:spPr>
      </p:pic>
      <p:sp>
        <p:nvSpPr>
          <p:cNvPr id="2" name="Title 1">
            <a:extLst>
              <a:ext uri="{FF2B5EF4-FFF2-40B4-BE49-F238E27FC236}">
                <a16:creationId xmlns:a16="http://schemas.microsoft.com/office/drawing/2014/main" id="{5DC082F5-BEEA-F5A3-2CD6-4C8AD0522D67}"/>
              </a:ext>
            </a:extLst>
          </p:cNvPr>
          <p:cNvSpPr>
            <a:spLocks noGrp="1"/>
          </p:cNvSpPr>
          <p:nvPr>
            <p:ph type="title"/>
          </p:nvPr>
        </p:nvSpPr>
        <p:spPr/>
        <p:txBody>
          <a:bodyPr/>
          <a:lstStyle/>
          <a:p>
            <a:r>
              <a:rPr lang="en-US" dirty="0"/>
              <a:t>Upload Data</a:t>
            </a:r>
          </a:p>
        </p:txBody>
      </p:sp>
      <p:sp>
        <p:nvSpPr>
          <p:cNvPr id="5" name="TextBox 4">
            <a:extLst>
              <a:ext uri="{FF2B5EF4-FFF2-40B4-BE49-F238E27FC236}">
                <a16:creationId xmlns:a16="http://schemas.microsoft.com/office/drawing/2014/main" id="{DF0CC2DC-EF97-23FB-4011-AFAA3A5F02CC}"/>
              </a:ext>
            </a:extLst>
          </p:cNvPr>
          <p:cNvSpPr txBox="1"/>
          <p:nvPr/>
        </p:nvSpPr>
        <p:spPr>
          <a:xfrm>
            <a:off x="8305800" y="-4207"/>
            <a:ext cx="3886200" cy="523220"/>
          </a:xfrm>
          <a:prstGeom prst="rect">
            <a:avLst/>
          </a:prstGeom>
          <a:noFill/>
        </p:spPr>
        <p:txBody>
          <a:bodyPr wrap="square">
            <a:spAutoFit/>
          </a:bodyPr>
          <a:lstStyle/>
          <a:p>
            <a:pPr algn="r"/>
            <a:r>
              <a:rPr lang="en-US" sz="2800" dirty="0">
                <a:hlinkClick r:id="rId3"/>
              </a:rPr>
              <a:t>Download Data Template</a:t>
            </a:r>
            <a:endParaRPr lang="en-US" sz="2800" dirty="0"/>
          </a:p>
        </p:txBody>
      </p:sp>
      <p:sp>
        <p:nvSpPr>
          <p:cNvPr id="11" name="TextBox 10">
            <a:extLst>
              <a:ext uri="{FF2B5EF4-FFF2-40B4-BE49-F238E27FC236}">
                <a16:creationId xmlns:a16="http://schemas.microsoft.com/office/drawing/2014/main" id="{497C66C0-DAFD-62C4-9D00-FB9701FE1D75}"/>
              </a:ext>
            </a:extLst>
          </p:cNvPr>
          <p:cNvSpPr txBox="1"/>
          <p:nvPr/>
        </p:nvSpPr>
        <p:spPr>
          <a:xfrm>
            <a:off x="1523" y="3896750"/>
            <a:ext cx="7178039" cy="369332"/>
          </a:xfrm>
          <a:prstGeom prst="rect">
            <a:avLst/>
          </a:prstGeom>
          <a:noFill/>
        </p:spPr>
        <p:txBody>
          <a:bodyPr wrap="square">
            <a:spAutoFit/>
          </a:bodyPr>
          <a:lstStyle/>
          <a:p>
            <a:pPr algn="ctr"/>
            <a:r>
              <a:rPr lang="en-US" b="1" dirty="0">
                <a:solidFill>
                  <a:srgbClr val="FF0000"/>
                </a:solidFill>
              </a:rPr>
              <a:t>Data is missing many questions</a:t>
            </a:r>
          </a:p>
        </p:txBody>
      </p:sp>
      <p:cxnSp>
        <p:nvCxnSpPr>
          <p:cNvPr id="13" name="Straight Arrow Connector 12">
            <a:extLst>
              <a:ext uri="{FF2B5EF4-FFF2-40B4-BE49-F238E27FC236}">
                <a16:creationId xmlns:a16="http://schemas.microsoft.com/office/drawing/2014/main" id="{6AD17A75-7928-6B88-2A06-218E438EAAC5}"/>
              </a:ext>
            </a:extLst>
          </p:cNvPr>
          <p:cNvCxnSpPr>
            <a:cxnSpLocks/>
          </p:cNvCxnSpPr>
          <p:nvPr/>
        </p:nvCxnSpPr>
        <p:spPr>
          <a:xfrm>
            <a:off x="7178040" y="4947920"/>
            <a:ext cx="588264"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D9705CCD-ABE9-0DE1-8AB1-854C7576867C}"/>
              </a:ext>
            </a:extLst>
          </p:cNvPr>
          <p:cNvPicPr>
            <a:picLocks noChangeAspect="1"/>
          </p:cNvPicPr>
          <p:nvPr/>
        </p:nvPicPr>
        <p:blipFill>
          <a:blip r:embed="rId4"/>
          <a:stretch>
            <a:fillRect/>
          </a:stretch>
        </p:blipFill>
        <p:spPr>
          <a:xfrm>
            <a:off x="1524" y="4218312"/>
            <a:ext cx="7178040" cy="1214165"/>
          </a:xfrm>
          <a:prstGeom prst="rect">
            <a:avLst/>
          </a:prstGeom>
        </p:spPr>
      </p:pic>
      <p:sp>
        <p:nvSpPr>
          <p:cNvPr id="12" name="Content Placeholder 2">
            <a:extLst>
              <a:ext uri="{FF2B5EF4-FFF2-40B4-BE49-F238E27FC236}">
                <a16:creationId xmlns:a16="http://schemas.microsoft.com/office/drawing/2014/main" id="{1BA127B8-C3EF-E855-D711-9C687AE814F9}"/>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If your uploaded data is missing questions, you will be given the option to treat the missing questions as 0’s, or to remove the missing questions from the national data</a:t>
            </a:r>
          </a:p>
        </p:txBody>
      </p:sp>
    </p:spTree>
    <p:extLst>
      <p:ext uri="{BB962C8B-B14F-4D97-AF65-F5344CB8AC3E}">
        <p14:creationId xmlns:p14="http://schemas.microsoft.com/office/powerpoint/2010/main" val="33570561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082F5-BEEA-F5A3-2CD6-4C8AD0522D67}"/>
              </a:ext>
            </a:extLst>
          </p:cNvPr>
          <p:cNvSpPr>
            <a:spLocks noGrp="1"/>
          </p:cNvSpPr>
          <p:nvPr>
            <p:ph type="title"/>
          </p:nvPr>
        </p:nvSpPr>
        <p:spPr/>
        <p:txBody>
          <a:bodyPr/>
          <a:lstStyle/>
          <a:p>
            <a:r>
              <a:rPr lang="en-US" dirty="0"/>
              <a:t>Upload Data</a:t>
            </a:r>
          </a:p>
        </p:txBody>
      </p:sp>
      <p:sp>
        <p:nvSpPr>
          <p:cNvPr id="5" name="TextBox 4">
            <a:extLst>
              <a:ext uri="{FF2B5EF4-FFF2-40B4-BE49-F238E27FC236}">
                <a16:creationId xmlns:a16="http://schemas.microsoft.com/office/drawing/2014/main" id="{DF0CC2DC-EF97-23FB-4011-AFAA3A5F02CC}"/>
              </a:ext>
            </a:extLst>
          </p:cNvPr>
          <p:cNvSpPr txBox="1"/>
          <p:nvPr/>
        </p:nvSpPr>
        <p:spPr>
          <a:xfrm>
            <a:off x="8305800" y="-4207"/>
            <a:ext cx="3886200" cy="523220"/>
          </a:xfrm>
          <a:prstGeom prst="rect">
            <a:avLst/>
          </a:prstGeom>
          <a:noFill/>
        </p:spPr>
        <p:txBody>
          <a:bodyPr wrap="square">
            <a:spAutoFit/>
          </a:bodyPr>
          <a:lstStyle/>
          <a:p>
            <a:pPr algn="r"/>
            <a:r>
              <a:rPr lang="en-US" sz="2800" dirty="0">
                <a:hlinkClick r:id="rId2"/>
              </a:rPr>
              <a:t>Download Data Template</a:t>
            </a:r>
            <a:endParaRPr lang="en-US" sz="2800" dirty="0"/>
          </a:p>
        </p:txBody>
      </p:sp>
      <p:sp>
        <p:nvSpPr>
          <p:cNvPr id="11" name="TextBox 10">
            <a:extLst>
              <a:ext uri="{FF2B5EF4-FFF2-40B4-BE49-F238E27FC236}">
                <a16:creationId xmlns:a16="http://schemas.microsoft.com/office/drawing/2014/main" id="{497C66C0-DAFD-62C4-9D00-FB9701FE1D75}"/>
              </a:ext>
            </a:extLst>
          </p:cNvPr>
          <p:cNvSpPr txBox="1"/>
          <p:nvPr/>
        </p:nvSpPr>
        <p:spPr>
          <a:xfrm>
            <a:off x="1523" y="3896750"/>
            <a:ext cx="7178039" cy="369332"/>
          </a:xfrm>
          <a:prstGeom prst="rect">
            <a:avLst/>
          </a:prstGeom>
          <a:noFill/>
        </p:spPr>
        <p:txBody>
          <a:bodyPr wrap="square">
            <a:spAutoFit/>
          </a:bodyPr>
          <a:lstStyle/>
          <a:p>
            <a:pPr algn="ctr"/>
            <a:r>
              <a:rPr lang="en-US" b="1" dirty="0">
                <a:solidFill>
                  <a:srgbClr val="FF0000"/>
                </a:solidFill>
              </a:rPr>
              <a:t>Data is missing many questions</a:t>
            </a:r>
          </a:p>
        </p:txBody>
      </p:sp>
      <p:cxnSp>
        <p:nvCxnSpPr>
          <p:cNvPr id="13" name="Straight Arrow Connector 12">
            <a:extLst>
              <a:ext uri="{FF2B5EF4-FFF2-40B4-BE49-F238E27FC236}">
                <a16:creationId xmlns:a16="http://schemas.microsoft.com/office/drawing/2014/main" id="{6AD17A75-7928-6B88-2A06-218E438EAAC5}"/>
              </a:ext>
            </a:extLst>
          </p:cNvPr>
          <p:cNvCxnSpPr>
            <a:cxnSpLocks/>
          </p:cNvCxnSpPr>
          <p:nvPr/>
        </p:nvCxnSpPr>
        <p:spPr>
          <a:xfrm>
            <a:off x="7178040" y="4947920"/>
            <a:ext cx="588264"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D9705CCD-ABE9-0DE1-8AB1-854C7576867C}"/>
              </a:ext>
            </a:extLst>
          </p:cNvPr>
          <p:cNvPicPr>
            <a:picLocks noChangeAspect="1"/>
          </p:cNvPicPr>
          <p:nvPr/>
        </p:nvPicPr>
        <p:blipFill>
          <a:blip r:embed="rId3"/>
          <a:stretch>
            <a:fillRect/>
          </a:stretch>
        </p:blipFill>
        <p:spPr>
          <a:xfrm>
            <a:off x="1524" y="4218312"/>
            <a:ext cx="7178040" cy="1214165"/>
          </a:xfrm>
          <a:prstGeom prst="rect">
            <a:avLst/>
          </a:prstGeom>
        </p:spPr>
      </p:pic>
      <p:sp>
        <p:nvSpPr>
          <p:cNvPr id="12" name="Content Placeholder 2">
            <a:extLst>
              <a:ext uri="{FF2B5EF4-FFF2-40B4-BE49-F238E27FC236}">
                <a16:creationId xmlns:a16="http://schemas.microsoft.com/office/drawing/2014/main" id="{1BA127B8-C3EF-E855-D711-9C687AE814F9}"/>
              </a:ext>
            </a:extLst>
          </p:cNvPr>
          <p:cNvSpPr txBox="1">
            <a:spLocks/>
          </p:cNvSpPr>
          <p:nvPr/>
        </p:nvSpPr>
        <p:spPr>
          <a:xfrm>
            <a:off x="838200" y="1825625"/>
            <a:ext cx="6667500" cy="9047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If you select yes, the missing items will be automatically unselected</a:t>
            </a:r>
          </a:p>
        </p:txBody>
      </p:sp>
      <p:pic>
        <p:nvPicPr>
          <p:cNvPr id="4" name="Picture 3">
            <a:extLst>
              <a:ext uri="{FF2B5EF4-FFF2-40B4-BE49-F238E27FC236}">
                <a16:creationId xmlns:a16="http://schemas.microsoft.com/office/drawing/2014/main" id="{7F83BB3A-9730-5E84-7F0B-79834F7EC346}"/>
              </a:ext>
            </a:extLst>
          </p:cNvPr>
          <p:cNvPicPr>
            <a:picLocks noChangeAspect="1"/>
          </p:cNvPicPr>
          <p:nvPr/>
        </p:nvPicPr>
        <p:blipFill>
          <a:blip r:embed="rId4"/>
          <a:stretch>
            <a:fillRect/>
          </a:stretch>
        </p:blipFill>
        <p:spPr>
          <a:xfrm>
            <a:off x="7766304" y="829719"/>
            <a:ext cx="4425696" cy="6024074"/>
          </a:xfrm>
          <a:prstGeom prst="rect">
            <a:avLst/>
          </a:prstGeom>
        </p:spPr>
      </p:pic>
    </p:spTree>
    <p:extLst>
      <p:ext uri="{BB962C8B-B14F-4D97-AF65-F5344CB8AC3E}">
        <p14:creationId xmlns:p14="http://schemas.microsoft.com/office/powerpoint/2010/main" val="29551918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C84AD-F3EA-6A2E-301B-6D97D751CA82}"/>
              </a:ext>
            </a:extLst>
          </p:cNvPr>
          <p:cNvSpPr>
            <a:spLocks noGrp="1"/>
          </p:cNvSpPr>
          <p:nvPr>
            <p:ph type="title"/>
          </p:nvPr>
        </p:nvSpPr>
        <p:spPr/>
        <p:txBody>
          <a:bodyPr/>
          <a:lstStyle/>
          <a:p>
            <a:r>
              <a:rPr lang="en-US" dirty="0"/>
              <a:t>National Item Statistics</a:t>
            </a:r>
          </a:p>
        </p:txBody>
      </p:sp>
      <p:sp>
        <p:nvSpPr>
          <p:cNvPr id="3" name="Content Placeholder 2">
            <a:extLst>
              <a:ext uri="{FF2B5EF4-FFF2-40B4-BE49-F238E27FC236}">
                <a16:creationId xmlns:a16="http://schemas.microsoft.com/office/drawing/2014/main" id="{45966F82-D523-833B-6682-05C5157AB970}"/>
              </a:ext>
            </a:extLst>
          </p:cNvPr>
          <p:cNvSpPr>
            <a:spLocks noGrp="1"/>
          </p:cNvSpPr>
          <p:nvPr>
            <p:ph idx="1"/>
          </p:nvPr>
        </p:nvSpPr>
        <p:spPr/>
        <p:txBody>
          <a:bodyPr/>
          <a:lstStyle/>
          <a:p>
            <a:r>
              <a:rPr lang="en-US" dirty="0"/>
              <a:t>This tab will show the items statistics for the selected questions</a:t>
            </a:r>
          </a:p>
        </p:txBody>
      </p:sp>
      <p:pic>
        <p:nvPicPr>
          <p:cNvPr id="5" name="Picture 4">
            <a:extLst>
              <a:ext uri="{FF2B5EF4-FFF2-40B4-BE49-F238E27FC236}">
                <a16:creationId xmlns:a16="http://schemas.microsoft.com/office/drawing/2014/main" id="{3EBFDE3B-ED9A-7433-5377-17983D6AB61E}"/>
              </a:ext>
            </a:extLst>
          </p:cNvPr>
          <p:cNvPicPr>
            <a:picLocks noChangeAspect="1"/>
          </p:cNvPicPr>
          <p:nvPr/>
        </p:nvPicPr>
        <p:blipFill>
          <a:blip r:embed="rId2"/>
          <a:stretch>
            <a:fillRect/>
          </a:stretch>
        </p:blipFill>
        <p:spPr>
          <a:xfrm>
            <a:off x="1365250" y="2354263"/>
            <a:ext cx="9461500" cy="4503737"/>
          </a:xfrm>
          <a:prstGeom prst="rect">
            <a:avLst/>
          </a:prstGeom>
        </p:spPr>
      </p:pic>
    </p:spTree>
    <p:extLst>
      <p:ext uri="{BB962C8B-B14F-4D97-AF65-F5344CB8AC3E}">
        <p14:creationId xmlns:p14="http://schemas.microsoft.com/office/powerpoint/2010/main" val="18683514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D6150-B087-4D49-A6A8-E55953DD52A6}"/>
              </a:ext>
            </a:extLst>
          </p:cNvPr>
          <p:cNvSpPr>
            <a:spLocks noGrp="1"/>
          </p:cNvSpPr>
          <p:nvPr>
            <p:ph type="title"/>
          </p:nvPr>
        </p:nvSpPr>
        <p:spPr/>
        <p:txBody>
          <a:bodyPr/>
          <a:lstStyle/>
          <a:p>
            <a:r>
              <a:rPr lang="en-US" dirty="0"/>
              <a:t>National Item Statistics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D904486-8170-00B3-BA29-2A6388BEC79E}"/>
                  </a:ext>
                </a:extLst>
              </p:cNvPr>
              <p:cNvSpPr>
                <a:spLocks noGrp="1"/>
              </p:cNvSpPr>
              <p:nvPr>
                <p:ph idx="1"/>
              </p:nvPr>
            </p:nvSpPr>
            <p:spPr>
              <a:xfrm>
                <a:off x="838200" y="1825624"/>
                <a:ext cx="10515600" cy="5032375"/>
              </a:xfrm>
            </p:spPr>
            <p:txBody>
              <a:bodyPr>
                <a:normAutofit fontScale="92500" lnSpcReduction="10000"/>
              </a:bodyPr>
              <a:lstStyle/>
              <a:p>
                <a:r>
                  <a:rPr lang="en-US" dirty="0"/>
                  <a:t>All item stats are calculated using the data from the national sample below is an overview of each statistic</a:t>
                </a:r>
              </a:p>
              <a:p>
                <a:pPr lvl="1"/>
                <a:r>
                  <a:rPr lang="en-US" b="1" dirty="0" err="1"/>
                  <a:t>Dif</a:t>
                </a:r>
                <a:endParaRPr lang="en-US" b="1" dirty="0"/>
              </a:p>
              <a:p>
                <a:pPr lvl="2"/>
                <a:r>
                  <a:rPr lang="en-US" dirty="0"/>
                  <a:t>Item difficulty, this number represents the percent (in decimal form) of students in the national sample who answered the item correctly.  A value of 1.000 indicates 100% of students answered the item correctly and a value of 0.000 indicates 0% of students answered correctly.</a:t>
                </a:r>
              </a:p>
              <a:p>
                <a:pPr lvl="2"/>
                <a:endParaRPr lang="en-US" dirty="0"/>
              </a:p>
              <a:p>
                <a:pPr lvl="1"/>
                <a:r>
                  <a:rPr lang="en-US" b="1" dirty="0"/>
                  <a:t>Disc</a:t>
                </a:r>
              </a:p>
              <a:p>
                <a:pPr lvl="2"/>
                <a:r>
                  <a:rPr lang="en-US" dirty="0"/>
                  <a:t>Item discrimination, this number serves as an indicator for how well the item differentiates between high and low performing students.  A value of 1.000 indicates a good item as all of the high performing students answered correctly and no low performing students were correct.  A value of 0.000 indicates a poor item as high and low performing students were equally likely to answer correctly.</a:t>
                </a:r>
              </a:p>
              <a:p>
                <a:pPr lvl="2"/>
                <a:endParaRPr lang="en-US" sz="100" dirty="0"/>
              </a:p>
              <a:p>
                <a:pPr lvl="2"/>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𝑁𝑢𝑚𝑏𝑒𝑟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𝐶𝑜𝑟𝑟𝑒𝑐𝑡</m:t>
                        </m:r>
                        <m:r>
                          <a:rPr lang="en-US" b="0" i="1" smtClean="0">
                            <a:latin typeface="Cambria Math" panose="02040503050406030204" pitchFamily="18" charset="0"/>
                          </a:rPr>
                          <m:t> </m:t>
                        </m:r>
                        <m:r>
                          <a:rPr lang="en-US" b="0" i="1" smtClean="0">
                            <a:latin typeface="Cambria Math" panose="02040503050406030204" pitchFamily="18" charset="0"/>
                          </a:rPr>
                          <m:t>𝑆𝑡𝑢𝑑𝑒𝑛𝑡𝑠</m:t>
                        </m:r>
                        <m:r>
                          <a:rPr lang="en-US" b="0" i="1" smtClean="0">
                            <a:latin typeface="Cambria Math" panose="02040503050406030204" pitchFamily="18" charset="0"/>
                          </a:rPr>
                          <m:t> </m:t>
                        </m:r>
                        <m:r>
                          <a:rPr lang="en-US" b="0" i="1" smtClean="0">
                            <a:latin typeface="Cambria Math" panose="02040503050406030204" pitchFamily="18" charset="0"/>
                          </a:rPr>
                          <m:t>𝑖𝑛</m:t>
                        </m:r>
                        <m:r>
                          <a:rPr lang="en-US" b="0" i="1" smtClean="0">
                            <a:latin typeface="Cambria Math" panose="02040503050406030204" pitchFamily="18" charset="0"/>
                          </a:rPr>
                          <m:t> </m:t>
                        </m:r>
                        <m:r>
                          <a:rPr lang="en-US" b="0" i="1" smtClean="0">
                            <a:latin typeface="Cambria Math" panose="02040503050406030204" pitchFamily="18" charset="0"/>
                          </a:rPr>
                          <m:t>𝑇𝑜𝑝</m:t>
                        </m:r>
                        <m:r>
                          <a:rPr lang="en-US" b="0" i="1" smtClean="0">
                            <a:latin typeface="Cambria Math" panose="02040503050406030204" pitchFamily="18" charset="0"/>
                          </a:rPr>
                          <m:t> </m:t>
                        </m:r>
                        <m:r>
                          <a:rPr lang="en-US" b="0" i="1" smtClean="0">
                            <a:latin typeface="Cambria Math" panose="02040503050406030204" pitchFamily="18" charset="0"/>
                          </a:rPr>
                          <m:t>𝑋</m:t>
                        </m:r>
                        <m:r>
                          <a:rPr lang="en-US" b="0" i="1" smtClean="0">
                            <a:latin typeface="Cambria Math" panose="02040503050406030204" pitchFamily="18" charset="0"/>
                          </a:rPr>
                          <m:t>% −</m:t>
                        </m:r>
                        <m:r>
                          <a:rPr lang="en-US" i="1">
                            <a:latin typeface="Cambria Math" panose="02040503050406030204" pitchFamily="18" charset="0"/>
                          </a:rPr>
                          <m:t>𝑁𝑢𝑚𝑏𝑒𝑟</m:t>
                        </m:r>
                        <m:r>
                          <a:rPr lang="en-US" i="1">
                            <a:latin typeface="Cambria Math" panose="02040503050406030204" pitchFamily="18" charset="0"/>
                          </a:rPr>
                          <m:t> </m:t>
                        </m:r>
                        <m:r>
                          <a:rPr lang="en-US" i="1">
                            <a:latin typeface="Cambria Math" panose="02040503050406030204" pitchFamily="18" charset="0"/>
                          </a:rPr>
                          <m:t>𝑜𝑓</m:t>
                        </m:r>
                        <m:r>
                          <a:rPr lang="en-US" i="1">
                            <a:latin typeface="Cambria Math" panose="02040503050406030204" pitchFamily="18" charset="0"/>
                          </a:rPr>
                          <m:t> </m:t>
                        </m:r>
                        <m:r>
                          <a:rPr lang="en-US" i="1">
                            <a:latin typeface="Cambria Math" panose="02040503050406030204" pitchFamily="18" charset="0"/>
                          </a:rPr>
                          <m:t>𝐶𝑜𝑟𝑟𝑒𝑐𝑡</m:t>
                        </m:r>
                        <m:r>
                          <a:rPr lang="en-US" i="1">
                            <a:latin typeface="Cambria Math" panose="02040503050406030204" pitchFamily="18" charset="0"/>
                          </a:rPr>
                          <m:t> </m:t>
                        </m:r>
                        <m:r>
                          <a:rPr lang="en-US" i="1">
                            <a:latin typeface="Cambria Math" panose="02040503050406030204" pitchFamily="18" charset="0"/>
                          </a:rPr>
                          <m:t>𝑆𝑡𝑢𝑑𝑒𝑛𝑡𝑠</m:t>
                        </m:r>
                        <m:r>
                          <a:rPr lang="en-US" i="1">
                            <a:latin typeface="Cambria Math" panose="02040503050406030204" pitchFamily="18" charset="0"/>
                          </a:rPr>
                          <m:t> </m:t>
                        </m:r>
                        <m:r>
                          <a:rPr lang="en-US" i="1">
                            <a:latin typeface="Cambria Math" panose="02040503050406030204" pitchFamily="18" charset="0"/>
                          </a:rPr>
                          <m:t>𝑖𝑛</m:t>
                        </m:r>
                        <m:r>
                          <a:rPr lang="en-US" i="1">
                            <a:latin typeface="Cambria Math" panose="02040503050406030204" pitchFamily="18" charset="0"/>
                          </a:rPr>
                          <m:t> </m:t>
                        </m:r>
                        <m:r>
                          <a:rPr lang="en-US" b="0" i="1" smtClean="0">
                            <a:latin typeface="Cambria Math" panose="02040503050406030204" pitchFamily="18" charset="0"/>
                          </a:rPr>
                          <m:t>𝐵𝑜𝑡𝑡𝑜𝑚</m:t>
                        </m:r>
                        <m:r>
                          <a:rPr lang="en-US" i="1">
                            <a:latin typeface="Cambria Math" panose="02040503050406030204" pitchFamily="18" charset="0"/>
                          </a:rPr>
                          <m:t> </m:t>
                        </m:r>
                        <m:r>
                          <a:rPr lang="en-US" i="1">
                            <a:latin typeface="Cambria Math" panose="02040503050406030204" pitchFamily="18" charset="0"/>
                          </a:rPr>
                          <m:t>𝑋</m:t>
                        </m:r>
                        <m:r>
                          <a:rPr lang="en-US" i="1">
                            <a:latin typeface="Cambria Math" panose="02040503050406030204" pitchFamily="18" charset="0"/>
                          </a:rPr>
                          <m:t>%</m:t>
                        </m:r>
                      </m:num>
                      <m:den>
                        <m:r>
                          <a:rPr lang="en-US" b="0" i="1" smtClean="0">
                            <a:latin typeface="Cambria Math" panose="02040503050406030204" pitchFamily="18" charset="0"/>
                          </a:rPr>
                          <m:t>(</m:t>
                        </m:r>
                        <m:r>
                          <a:rPr lang="en-US" b="0" i="1" smtClean="0">
                            <a:latin typeface="Cambria Math" panose="02040503050406030204" pitchFamily="18" charset="0"/>
                          </a:rPr>
                          <m:t>𝑇𝑜𝑡𝑎𝑙</m:t>
                        </m:r>
                        <m:r>
                          <a:rPr lang="en-US" b="0" i="1" smtClean="0">
                            <a:latin typeface="Cambria Math" panose="02040503050406030204" pitchFamily="18" charset="0"/>
                          </a:rPr>
                          <m:t> </m:t>
                        </m:r>
                        <m:r>
                          <a:rPr lang="en-US" b="0" i="1" smtClean="0">
                            <a:latin typeface="Cambria Math" panose="02040503050406030204" pitchFamily="18" charset="0"/>
                          </a:rPr>
                          <m:t>𝑁𝑢𝑚𝑏𝑒𝑟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𝑆𝑡𝑢𝑑𝑒𝑛𝑡𝑠</m:t>
                        </m:r>
                        <m:r>
                          <a:rPr lang="en-US" b="0" i="1" smtClean="0">
                            <a:latin typeface="Cambria Math" panose="02040503050406030204" pitchFamily="18" charset="0"/>
                          </a:rPr>
                          <m:t>) ∗ </m:t>
                        </m:r>
                        <m:r>
                          <a:rPr lang="en-US" i="1">
                            <a:latin typeface="Cambria Math" panose="02040503050406030204" pitchFamily="18" charset="0"/>
                          </a:rPr>
                          <m:t>𝑋</m:t>
                        </m:r>
                        <m:r>
                          <a:rPr lang="en-US" i="1">
                            <a:latin typeface="Cambria Math" panose="02040503050406030204" pitchFamily="18" charset="0"/>
                          </a:rPr>
                          <m:t>%</m:t>
                        </m:r>
                      </m:den>
                    </m:f>
                  </m:oMath>
                </a14:m>
                <a:endParaRPr lang="en-US" dirty="0"/>
              </a:p>
              <a:p>
                <a:pPr lvl="3"/>
                <a:r>
                  <a:rPr lang="en-US" dirty="0"/>
                  <a:t>By default, “X%” is “29%” though this can be altered in the “Comparison of Item Stats” tab</a:t>
                </a:r>
              </a:p>
              <a:p>
                <a:pPr lvl="2"/>
                <a:endParaRPr lang="en-US" dirty="0"/>
              </a:p>
            </p:txBody>
          </p:sp>
        </mc:Choice>
        <mc:Fallback>
          <p:sp>
            <p:nvSpPr>
              <p:cNvPr id="3" name="Content Placeholder 2">
                <a:extLst>
                  <a:ext uri="{FF2B5EF4-FFF2-40B4-BE49-F238E27FC236}">
                    <a16:creationId xmlns:a16="http://schemas.microsoft.com/office/drawing/2014/main" id="{3D904486-8170-00B3-BA29-2A6388BEC79E}"/>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928" t="-2421" r="-754"/>
                </a:stretch>
              </a:blipFill>
            </p:spPr>
            <p:txBody>
              <a:bodyPr/>
              <a:lstStyle/>
              <a:p>
                <a:r>
                  <a:rPr lang="en-US">
                    <a:noFill/>
                  </a:rPr>
                  <a:t> </a:t>
                </a:r>
              </a:p>
            </p:txBody>
          </p:sp>
        </mc:Fallback>
      </mc:AlternateContent>
    </p:spTree>
    <p:extLst>
      <p:ext uri="{BB962C8B-B14F-4D97-AF65-F5344CB8AC3E}">
        <p14:creationId xmlns:p14="http://schemas.microsoft.com/office/powerpoint/2010/main" val="25072592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5156</TotalTime>
  <Words>1630</Words>
  <Application>Microsoft Office PowerPoint</Application>
  <PresentationFormat>Widescreen</PresentationFormat>
  <Paragraphs>123</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Cambria Math</vt:lpstr>
      <vt:lpstr>Office Theme</vt:lpstr>
      <vt:lpstr>Use of The ACS Exam Trimmer App</vt:lpstr>
      <vt:lpstr>Table of Contents</vt:lpstr>
      <vt:lpstr>Upload Data</vt:lpstr>
      <vt:lpstr>Upload Data</vt:lpstr>
      <vt:lpstr>Upload Data</vt:lpstr>
      <vt:lpstr>Upload Data</vt:lpstr>
      <vt:lpstr>Upload Data</vt:lpstr>
      <vt:lpstr>National Item Statistics</vt:lpstr>
      <vt:lpstr>National Item Statistics</vt:lpstr>
      <vt:lpstr>National Item Statistics</vt:lpstr>
      <vt:lpstr>National Item Statistics</vt:lpstr>
      <vt:lpstr>Modeled Exam Norm</vt:lpstr>
      <vt:lpstr>Modeled Exam Norm</vt:lpstr>
      <vt:lpstr>Modeled Exam Norm</vt:lpstr>
      <vt:lpstr>Observed Exam Norm</vt:lpstr>
      <vt:lpstr>Comparison of Exam Norms</vt:lpstr>
      <vt:lpstr>Comparison of Item Stats</vt:lpstr>
      <vt:lpstr>Comparison of Item Stats</vt:lpstr>
      <vt:lpstr>Student Scores</vt:lpstr>
      <vt:lpstr>Export Results</vt:lpstr>
      <vt:lpstr>Excel 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 of The Part 1 App for Item Independence</dc:title>
  <dc:creator>David Schreurs</dc:creator>
  <cp:lastModifiedBy>Cherie Mayes</cp:lastModifiedBy>
  <cp:revision>65</cp:revision>
  <dcterms:created xsi:type="dcterms:W3CDTF">2022-07-30T15:46:01Z</dcterms:created>
  <dcterms:modified xsi:type="dcterms:W3CDTF">2023-09-06T23:53:02Z</dcterms:modified>
</cp:coreProperties>
</file>