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75" r:id="rId4"/>
    <p:sldId id="258" r:id="rId5"/>
    <p:sldId id="259" r:id="rId6"/>
    <p:sldId id="262" r:id="rId7"/>
    <p:sldId id="288" r:id="rId8"/>
    <p:sldId id="263" r:id="rId9"/>
    <p:sldId id="289" r:id="rId10"/>
    <p:sldId id="298" r:id="rId11"/>
    <p:sldId id="292" r:id="rId12"/>
    <p:sldId id="300" r:id="rId13"/>
    <p:sldId id="301" r:id="rId14"/>
    <p:sldId id="302" r:id="rId15"/>
    <p:sldId id="303" r:id="rId16"/>
    <p:sldId id="273" r:id="rId17"/>
    <p:sldId id="274" r:id="rId18"/>
    <p:sldId id="267" r:id="rId19"/>
    <p:sldId id="268" r:id="rId20"/>
    <p:sldId id="269" r:id="rId21"/>
    <p:sldId id="304" r:id="rId22"/>
    <p:sldId id="276" r:id="rId23"/>
    <p:sldId id="295" r:id="rId24"/>
    <p:sldId id="277" r:id="rId25"/>
    <p:sldId id="278" r:id="rId26"/>
    <p:sldId id="282" r:id="rId27"/>
    <p:sldId id="283" r:id="rId28"/>
    <p:sldId id="280" r:id="rId29"/>
    <p:sldId id="285" r:id="rId30"/>
    <p:sldId id="281"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D144A6-5D79-4EBC-B2C2-1110F900AF26}">
          <p14:sldIdLst>
            <p14:sldId id="256"/>
            <p14:sldId id="287"/>
            <p14:sldId id="275"/>
          </p14:sldIdLst>
        </p14:section>
        <p14:section name="Preparing Data" id="{A789F04B-897A-4D0B-BCF4-7351CE460067}">
          <p14:sldIdLst>
            <p14:sldId id="258"/>
            <p14:sldId id="259"/>
          </p14:sldIdLst>
        </p14:section>
        <p14:section name="Using the App" id="{0E6BCF65-71CB-406F-9E2B-C55F19914135}">
          <p14:sldIdLst>
            <p14:sldId id="262"/>
            <p14:sldId id="288"/>
            <p14:sldId id="263"/>
            <p14:sldId id="289"/>
            <p14:sldId id="298"/>
            <p14:sldId id="292"/>
            <p14:sldId id="300"/>
            <p14:sldId id="301"/>
            <p14:sldId id="302"/>
            <p14:sldId id="303"/>
            <p14:sldId id="273"/>
            <p14:sldId id="274"/>
            <p14:sldId id="267"/>
            <p14:sldId id="268"/>
            <p14:sldId id="269"/>
            <p14:sldId id="304"/>
          </p14:sldIdLst>
        </p14:section>
        <p14:section name="Interpreting Exported Results" id="{47B7E2F7-BC3D-4B5C-9592-0C0B49EED9D0}">
          <p14:sldIdLst>
            <p14:sldId id="276"/>
            <p14:sldId id="295"/>
            <p14:sldId id="277"/>
            <p14:sldId id="278"/>
            <p14:sldId id="282"/>
            <p14:sldId id="283"/>
            <p14:sldId id="280"/>
            <p14:sldId id="285"/>
            <p14:sldId id="281"/>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p:scale>
          <a:sx n="75" d="100"/>
          <a:sy n="75" d="100"/>
        </p:scale>
        <p:origin x="1914" y="726"/>
      </p:cViewPr>
      <p:guideLst/>
    </p:cSldViewPr>
  </p:slideViewPr>
  <p:outlineViewPr>
    <p:cViewPr>
      <p:scale>
        <a:sx n="33" d="100"/>
        <a:sy n="33" d="100"/>
      </p:scale>
      <p:origin x="0" y="-2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2/28/2023</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2/28/2023</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DIF App</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31678A-3CB4-A649-7072-BEB506A520BE}"/>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552576"/>
            <a:ext cx="4286693" cy="5305424"/>
          </a:xfrm>
        </p:spPr>
        <p:txBody>
          <a:bodyPr>
            <a:normAutofit/>
          </a:bodyPr>
          <a:lstStyle/>
          <a:p>
            <a:r>
              <a:rPr lang="en-US" dirty="0"/>
              <a:t>Step 4: Here you can select all of the DIF methods which are available to be run based on the information you’ve inputted so far</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401568" y="1847088"/>
            <a:ext cx="1069848" cy="19842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04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0F03D56-E19C-2397-0138-2488EA7BA8AD}"/>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5: Here you can input the alpha level you would like all analyses to be run at.  This is set to 0.05 by default but with this many different analyses and with purification occurring a lower alpha will likely be more appropriate.</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073400" y="5105400"/>
            <a:ext cx="1441450" cy="419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43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0F03D56-E19C-2397-0138-2488EA7BA8AD}"/>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6: If internal scoring is used, here you can enable </a:t>
            </a:r>
            <a:r>
              <a:rPr lang="en-US" dirty="0" err="1"/>
              <a:t>wether</a:t>
            </a:r>
            <a:r>
              <a:rPr lang="en-US" dirty="0"/>
              <a:t> score purification will take place.  This process iteratively removes the worst DIF item from score calculation until consistent results are generated.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441700" y="2578100"/>
            <a:ext cx="1066800" cy="32893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4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0F03D56-E19C-2397-0138-2488EA7BA8AD}"/>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7: If Lord’s Chi-Squared is selected, here you can create and export the ICCs</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2654300" y="3251200"/>
            <a:ext cx="1854200" cy="2959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217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0F03D56-E19C-2397-0138-2488EA7BA8AD}"/>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8: The next option should be checked if you would like item plots to be generated.  These plots are a convenient method to visualize DIF from the perspective of CTT.  However, selecting this option means the exporting of the data will take longer.</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2108200" y="5918200"/>
            <a:ext cx="2400300" cy="660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3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4F95E2-8AD1-3B07-AE3C-501D2C93A7C8}"/>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4667250"/>
          </a:xfrm>
        </p:spPr>
        <p:txBody>
          <a:bodyPr>
            <a:normAutofit/>
          </a:bodyPr>
          <a:lstStyle/>
          <a:p>
            <a:r>
              <a:rPr lang="en-US" dirty="0"/>
              <a:t>Step 9: This final option should be selected if your dataset includes any columns besides the relevant question-level data and the grouping column used to specify the exam (e.g. student identifiers, student sex, undesired questions, </a:t>
            </a:r>
            <a:r>
              <a:rPr lang="en-US" dirty="0" err="1"/>
              <a:t>ext</a:t>
            </a:r>
            <a:r>
              <a:rPr lang="en-US" dirty="0"/>
              <a:t>).</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748201" y="3111500"/>
            <a:ext cx="772999" cy="26654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7B: If you indicated there are columns of data to be omitted, this new selection will pop-up with all of the column headings of your document.  Select all columns that do not include the relevant data.</a:t>
            </a:r>
          </a:p>
          <a:p>
            <a:r>
              <a:rPr lang="en-US" dirty="0"/>
              <a:t>Side note: Your grouping column can be selected or left unselected</a:t>
            </a:r>
          </a:p>
        </p:txBody>
      </p:sp>
      <p:pic>
        <p:nvPicPr>
          <p:cNvPr id="4" name="Picture 3">
            <a:extLst>
              <a:ext uri="{FF2B5EF4-FFF2-40B4-BE49-F238E27FC236}">
                <a16:creationId xmlns:a16="http://schemas.microsoft.com/office/drawing/2014/main" id="{41CB4385-DF2D-B13A-062A-DC2D3F6CEE7B}"/>
              </a:ext>
            </a:extLst>
          </p:cNvPr>
          <p:cNvPicPr>
            <a:picLocks noChangeAspect="1"/>
          </p:cNvPicPr>
          <p:nvPr/>
        </p:nvPicPr>
        <p:blipFill>
          <a:blip r:embed="rId2"/>
          <a:stretch>
            <a:fillRect/>
          </a:stretch>
        </p:blipFill>
        <p:spPr>
          <a:xfrm>
            <a:off x="4286692" y="0"/>
            <a:ext cx="9403168" cy="6858000"/>
          </a:xfrm>
          <a:prstGeom prst="rect">
            <a:avLst/>
          </a:prstGeom>
        </p:spPr>
      </p:pic>
    </p:spTree>
    <p:extLst>
      <p:ext uri="{BB962C8B-B14F-4D97-AF65-F5344CB8AC3E}">
        <p14:creationId xmlns:p14="http://schemas.microsoft.com/office/powerpoint/2010/main" val="163350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348427-5BA4-CDE7-D816-6261E89E6D5A}"/>
              </a:ext>
            </a:extLst>
          </p:cNvPr>
          <p:cNvPicPr>
            <a:picLocks noChangeAspect="1"/>
          </p:cNvPicPr>
          <p:nvPr/>
        </p:nvPicPr>
        <p:blipFill>
          <a:blip r:embed="rId2"/>
          <a:stretch>
            <a:fillRect/>
          </a:stretch>
        </p:blipFill>
        <p:spPr>
          <a:xfrm>
            <a:off x="4286693" y="-1"/>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 Click “Run DIF Analysis” when you have selected all relevant options.</a:t>
            </a:r>
          </a:p>
        </p:txBody>
      </p:sp>
      <p:cxnSp>
        <p:nvCxnSpPr>
          <p:cNvPr id="10" name="Straight Arrow Connector 9">
            <a:extLst>
              <a:ext uri="{FF2B5EF4-FFF2-40B4-BE49-F238E27FC236}">
                <a16:creationId xmlns:a16="http://schemas.microsoft.com/office/drawing/2014/main" id="{37D88E59-468C-83E4-E9BD-A65FE5B495E9}"/>
              </a:ext>
            </a:extLst>
          </p:cNvPr>
          <p:cNvCxnSpPr>
            <a:cxnSpLocks/>
          </p:cNvCxnSpPr>
          <p:nvPr/>
        </p:nvCxnSpPr>
        <p:spPr>
          <a:xfrm>
            <a:off x="1574800" y="3251200"/>
            <a:ext cx="2946400" cy="299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6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Preliminary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2120900"/>
            <a:ext cx="4930664" cy="4737100"/>
          </a:xfrm>
        </p:spPr>
        <p:txBody>
          <a:bodyPr>
            <a:normAutofit/>
          </a:bodyPr>
          <a:lstStyle/>
          <a:p>
            <a:r>
              <a:rPr lang="en-US" dirty="0"/>
              <a:t>The right of the page will show an “X” anywhere DIF was detected using the significance value provided</a:t>
            </a:r>
          </a:p>
        </p:txBody>
      </p:sp>
      <p:pic>
        <p:nvPicPr>
          <p:cNvPr id="5" name="Picture 4">
            <a:extLst>
              <a:ext uri="{FF2B5EF4-FFF2-40B4-BE49-F238E27FC236}">
                <a16:creationId xmlns:a16="http://schemas.microsoft.com/office/drawing/2014/main" id="{5511A060-3F68-B763-BDB5-052BFC9B4A81}"/>
              </a:ext>
            </a:extLst>
          </p:cNvPr>
          <p:cNvPicPr>
            <a:picLocks noChangeAspect="1"/>
          </p:cNvPicPr>
          <p:nvPr/>
        </p:nvPicPr>
        <p:blipFill>
          <a:blip r:embed="rId2"/>
          <a:stretch>
            <a:fillRect/>
          </a:stretch>
        </p:blipFill>
        <p:spPr>
          <a:xfrm>
            <a:off x="4930664" y="1562100"/>
            <a:ext cx="7261335" cy="5295900"/>
          </a:xfrm>
          <a:prstGeom prst="rect">
            <a:avLst/>
          </a:prstGeom>
        </p:spPr>
      </p:pic>
    </p:spTree>
    <p:extLst>
      <p:ext uri="{BB962C8B-B14F-4D97-AF65-F5344CB8AC3E}">
        <p14:creationId xmlns:p14="http://schemas.microsoft.com/office/powerpoint/2010/main" val="300121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6D174E-179C-6CA6-FF51-0CB6B8E7CE84}"/>
              </a:ext>
            </a:extLst>
          </p:cNvPr>
          <p:cNvPicPr>
            <a:picLocks noChangeAspect="1"/>
          </p:cNvPicPr>
          <p:nvPr/>
        </p:nvPicPr>
        <p:blipFill>
          <a:blip r:embed="rId2"/>
          <a:stretch>
            <a:fillRect/>
          </a:stretch>
        </p:blipFill>
        <p:spPr>
          <a:xfrm>
            <a:off x="4931664" y="1562829"/>
            <a:ext cx="7260336" cy="5295171"/>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4470400" y="2888392"/>
            <a:ext cx="673100" cy="29111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E7F1423C-9087-835C-3909-1DD6E7DE851D}"/>
              </a:ext>
            </a:extLst>
          </p:cNvPr>
          <p:cNvSpPr txBox="1">
            <a:spLocks/>
          </p:cNvSpPr>
          <p:nvPr/>
        </p:nvSpPr>
        <p:spPr>
          <a:xfrm>
            <a:off x="0" y="2120900"/>
            <a:ext cx="4930664" cy="47371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get quantitative values, click “Generate Full DIF Report (May Take a Few Minutes)”.  As indicated, this will take a few minutes depending on your previous checkbox selection.  This will export the preview shown on the page, the quantitative values relative to each analysis, the IRT parameters from each model, item plots of the data (depending on selection), and the IRT model fits (depending on selection).</a:t>
            </a:r>
          </a:p>
        </p:txBody>
      </p:sp>
    </p:spTree>
    <p:extLst>
      <p:ext uri="{BB962C8B-B14F-4D97-AF65-F5344CB8AC3E}">
        <p14:creationId xmlns:p14="http://schemas.microsoft.com/office/powerpoint/2010/main" val="365955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65C-2AEF-DB7E-3E1E-A2187BA1BFA5}"/>
              </a:ext>
            </a:extLst>
          </p:cNvPr>
          <p:cNvSpPr>
            <a:spLocks noGrp="1"/>
          </p:cNvSpPr>
          <p:nvPr>
            <p:ph type="title"/>
          </p:nvPr>
        </p:nvSpPr>
        <p:spPr/>
        <p:txBody>
          <a:bodyPr/>
          <a:lstStyle/>
          <a:p>
            <a:r>
              <a:rPr lang="en-US" dirty="0"/>
              <a:t>DIF Methods Used</a:t>
            </a:r>
          </a:p>
        </p:txBody>
      </p:sp>
      <p:sp>
        <p:nvSpPr>
          <p:cNvPr id="3" name="Content Placeholder 2">
            <a:extLst>
              <a:ext uri="{FF2B5EF4-FFF2-40B4-BE49-F238E27FC236}">
                <a16:creationId xmlns:a16="http://schemas.microsoft.com/office/drawing/2014/main" id="{395931D3-0096-FC38-FDF8-D63C2111563F}"/>
              </a:ext>
            </a:extLst>
          </p:cNvPr>
          <p:cNvSpPr>
            <a:spLocks noGrp="1"/>
          </p:cNvSpPr>
          <p:nvPr>
            <p:ph idx="1"/>
          </p:nvPr>
        </p:nvSpPr>
        <p:spPr>
          <a:xfrm>
            <a:off x="838200" y="1816100"/>
            <a:ext cx="10515600" cy="5041899"/>
          </a:xfrm>
        </p:spPr>
        <p:txBody>
          <a:bodyPr>
            <a:normAutofit lnSpcReduction="10000"/>
          </a:bodyPr>
          <a:lstStyle/>
          <a:p>
            <a:r>
              <a:rPr lang="en-US" dirty="0">
                <a:latin typeface="Calibri" panose="020F0502020204030204" pitchFamily="34" charset="0"/>
                <a:cs typeface="Calibri" panose="020F0502020204030204" pitchFamily="34" charset="0"/>
              </a:rPr>
              <a:t>Mantel-Haenszel</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M-H searches for DIF through the construction of a 2 (subgroup 1/subgroup 2) x 2 (correct response/incorrect response) table for each proficiency level of student.  Can only detect 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Logistic Regression</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While less sensitive to the detection of uniform DIF, Logistic Regression is capable of detecting, and differentiating, between uniform and non-uniform DIF.</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This method models each of the subgroups independently and then searches for a significant main effect (indicating uniform DIF) as well as a significant interaction (indicating non-uniform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Lord's chi-squared (</a:t>
            </a:r>
            <a:r>
              <a:rPr lang="en-US" dirty="0" err="1">
                <a:latin typeface="Calibri" panose="020F0502020204030204" pitchFamily="34" charset="0"/>
                <a:cs typeface="Calibri" panose="020F0502020204030204" pitchFamily="34" charset="0"/>
              </a:rPr>
              <a:t>a.k.a</a:t>
            </a:r>
            <a:r>
              <a:rPr lang="en-US" dirty="0">
                <a:latin typeface="Calibri" panose="020F0502020204030204" pitchFamily="34" charset="0"/>
                <a:cs typeface="Calibri" panose="020F0502020204030204" pitchFamily="34" charset="0"/>
              </a:rPr>
              <a:t> Lord’s Wald test)</a:t>
            </a:r>
          </a:p>
          <a:p>
            <a:pPr lvl="1"/>
            <a:r>
              <a:rPr lang="en-US" sz="1700" dirty="0">
                <a:latin typeface="Calibri" panose="020F0502020204030204" pitchFamily="34" charset="0"/>
                <a:cs typeface="Calibri" panose="020F0502020204030204" pitchFamily="34" charset="0"/>
              </a:rPr>
              <a:t>This test requires the construction of independent IRT models for each of the subgroups and then searches for a significant difference between the model parameters.  This method detects uniform and non-uniform DIF but does not differentiate between them.</a:t>
            </a:r>
          </a:p>
          <a:p>
            <a:r>
              <a:rPr lang="en-US" dirty="0">
                <a:latin typeface="Calibri" panose="020F0502020204030204" pitchFamily="34" charset="0"/>
                <a:cs typeface="Calibri" panose="020F0502020204030204" pitchFamily="34" charset="0"/>
              </a:rPr>
              <a:t>Purification</a:t>
            </a:r>
          </a:p>
          <a:p>
            <a:pPr lvl="1"/>
            <a:r>
              <a:rPr lang="en-US" sz="1700" dirty="0">
                <a:latin typeface="Calibri" panose="020F0502020204030204" pitchFamily="34" charset="0"/>
                <a:cs typeface="Calibri" panose="020F0502020204030204" pitchFamily="34" charset="0"/>
              </a:rPr>
              <a:t>Each of the aforementioned methods is also conducted following purification.  As all of these IRT methods require accurate scores or IRT models, purification iteratively removes items that were detected as showing DIF (and therefore were contaminating the test score or IRT model) and uses the new score/model to reconduct the DIF analysis.  This is repeated until no further DIF is detected.</a:t>
            </a:r>
          </a:p>
        </p:txBody>
      </p:sp>
    </p:spTree>
    <p:extLst>
      <p:ext uri="{BB962C8B-B14F-4D97-AF65-F5344CB8AC3E}">
        <p14:creationId xmlns:p14="http://schemas.microsoft.com/office/powerpoint/2010/main" val="2910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825624"/>
            <a:ext cx="4931664" cy="5032375"/>
          </a:xfrm>
        </p:spPr>
        <p:txBody>
          <a:bodyPr>
            <a:normAutofit/>
          </a:bodyPr>
          <a:lstStyle/>
          <a:p>
            <a:r>
              <a:rPr lang="en-US" dirty="0"/>
              <a:t>After the report is generated, a file will be downloaded.  In chrome, this will appear on the bottom of the screen as well as in the computers “Downloads” folder.  The file is named “DIF Report for…” prior to the name of the file selected for analysis.  Since my data file was named “1 G-Y Data.xlsx”, my downloaded file is named “DIF Report for 1 G-Y Data.xlsx”</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flipV="1">
            <a:off x="5710178" y="2836862"/>
            <a:ext cx="1414522" cy="15065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BB59A3-C2D1-F14C-F019-454F35ACEC2D}"/>
              </a:ext>
            </a:extLst>
          </p:cNvPr>
          <p:cNvCxnSpPr>
            <a:cxnSpLocks/>
          </p:cNvCxnSpPr>
          <p:nvPr/>
        </p:nvCxnSpPr>
        <p:spPr>
          <a:xfrm>
            <a:off x="5029200" y="5319712"/>
            <a:ext cx="1933575" cy="14716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8106337-FD7E-BBF7-F908-34E7FD40CB3C}"/>
              </a:ext>
            </a:extLst>
          </p:cNvPr>
          <p:cNvPicPr>
            <a:picLocks noChangeAspect="1"/>
          </p:cNvPicPr>
          <p:nvPr/>
        </p:nvPicPr>
        <p:blipFill>
          <a:blip r:embed="rId2"/>
          <a:stretch>
            <a:fillRect/>
          </a:stretch>
        </p:blipFill>
        <p:spPr>
          <a:xfrm>
            <a:off x="4931664" y="1562829"/>
            <a:ext cx="7260336" cy="5295171"/>
          </a:xfrm>
          <a:prstGeom prst="rect">
            <a:avLst/>
          </a:prstGeom>
        </p:spPr>
      </p:pic>
    </p:spTree>
    <p:extLst>
      <p:ext uri="{BB962C8B-B14F-4D97-AF65-F5344CB8AC3E}">
        <p14:creationId xmlns:p14="http://schemas.microsoft.com/office/powerpoint/2010/main" val="5338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825624"/>
            <a:ext cx="4931664" cy="5032375"/>
          </a:xfrm>
        </p:spPr>
        <p:txBody>
          <a:bodyPr>
            <a:normAutofit/>
          </a:bodyPr>
          <a:lstStyle/>
          <a:p>
            <a:r>
              <a:rPr lang="en-US" dirty="0"/>
              <a:t>To run a different analysis, you can either exit and relaunch the app or press the “Reset to Run New Analysis” button.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flipV="1">
            <a:off x="5710178" y="2836862"/>
            <a:ext cx="1414522" cy="15065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BB59A3-C2D1-F14C-F019-454F35ACEC2D}"/>
              </a:ext>
            </a:extLst>
          </p:cNvPr>
          <p:cNvCxnSpPr>
            <a:cxnSpLocks/>
          </p:cNvCxnSpPr>
          <p:nvPr/>
        </p:nvCxnSpPr>
        <p:spPr>
          <a:xfrm>
            <a:off x="5029200" y="5319712"/>
            <a:ext cx="1933575" cy="14716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8106337-FD7E-BBF7-F908-34E7FD40CB3C}"/>
              </a:ext>
            </a:extLst>
          </p:cNvPr>
          <p:cNvPicPr>
            <a:picLocks noChangeAspect="1"/>
          </p:cNvPicPr>
          <p:nvPr/>
        </p:nvPicPr>
        <p:blipFill>
          <a:blip r:embed="rId2"/>
          <a:stretch>
            <a:fillRect/>
          </a:stretch>
        </p:blipFill>
        <p:spPr>
          <a:xfrm>
            <a:off x="4931664" y="1562829"/>
            <a:ext cx="7260336" cy="5295171"/>
          </a:xfrm>
          <a:prstGeom prst="rect">
            <a:avLst/>
          </a:prstGeom>
        </p:spPr>
      </p:pic>
      <p:cxnSp>
        <p:nvCxnSpPr>
          <p:cNvPr id="4" name="Straight Arrow Connector 3">
            <a:extLst>
              <a:ext uri="{FF2B5EF4-FFF2-40B4-BE49-F238E27FC236}">
                <a16:creationId xmlns:a16="http://schemas.microsoft.com/office/drawing/2014/main" id="{367EA3F1-4C4E-21F5-EA59-D954216AF102}"/>
              </a:ext>
            </a:extLst>
          </p:cNvPr>
          <p:cNvCxnSpPr>
            <a:cxnSpLocks/>
          </p:cNvCxnSpPr>
          <p:nvPr/>
        </p:nvCxnSpPr>
        <p:spPr>
          <a:xfrm>
            <a:off x="2975420" y="3429000"/>
            <a:ext cx="2882455" cy="22097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560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The downloaded document should be an excel document which contains several tabs of data.</a:t>
            </a:r>
          </a:p>
          <a:p>
            <a:pPr marL="914400" lvl="1" indent="-457200">
              <a:buFont typeface="+mj-lt"/>
              <a:buAutoNum type="arabicPeriod"/>
            </a:pPr>
            <a:r>
              <a:rPr lang="en-US" dirty="0"/>
              <a:t>File Summary</a:t>
            </a:r>
          </a:p>
          <a:p>
            <a:pPr marL="914400" lvl="1" indent="-457200">
              <a:buFont typeface="+mj-lt"/>
              <a:buAutoNum type="arabicPeriod"/>
            </a:pPr>
            <a:r>
              <a:rPr lang="en-US" dirty="0"/>
              <a:t>Results Preview</a:t>
            </a:r>
          </a:p>
          <a:p>
            <a:pPr marL="914400" lvl="1" indent="-457200">
              <a:buFont typeface="+mj-lt"/>
              <a:buAutoNum type="arabicPeriod"/>
            </a:pPr>
            <a:r>
              <a:rPr lang="en-US" dirty="0"/>
              <a:t>Numeric Results</a:t>
            </a:r>
          </a:p>
          <a:p>
            <a:pPr marL="914400" lvl="1" indent="-457200">
              <a:buFont typeface="+mj-lt"/>
              <a:buAutoNum type="arabicPeriod"/>
            </a:pPr>
            <a:r>
              <a:rPr lang="en-US" dirty="0"/>
              <a:t>Item Plots (*If Selected)</a:t>
            </a:r>
          </a:p>
          <a:p>
            <a:pPr marL="914400" lvl="1" indent="-457200">
              <a:buFont typeface="+mj-lt"/>
              <a:buAutoNum type="arabicPeriod"/>
            </a:pPr>
            <a:r>
              <a:rPr lang="en-US" dirty="0"/>
              <a:t>ICCs (*If Selected)</a:t>
            </a:r>
          </a:p>
          <a:p>
            <a:pPr marL="914400" lvl="1" indent="-457200">
              <a:buFont typeface="+mj-lt"/>
              <a:buAutoNum type="arabicPeriod"/>
            </a:pPr>
            <a:endParaRPr lang="en-US" dirty="0"/>
          </a:p>
        </p:txBody>
      </p:sp>
    </p:spTree>
    <p:extLst>
      <p:ext uri="{BB962C8B-B14F-4D97-AF65-F5344CB8AC3E}">
        <p14:creationId xmlns:p14="http://schemas.microsoft.com/office/powerpoint/2010/main" val="407228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1. File Summary</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4813300" cy="5361279"/>
          </a:xfrm>
        </p:spPr>
        <p:txBody>
          <a:bodyPr anchor="ctr">
            <a:normAutofit/>
          </a:bodyPr>
          <a:lstStyle/>
          <a:p>
            <a:pPr marL="0" indent="0" algn="ctr">
              <a:buNone/>
            </a:pPr>
            <a:r>
              <a:rPr lang="en-US" dirty="0"/>
              <a:t>A reminder of what data and what alpha value this analysis corresponds to.</a:t>
            </a:r>
          </a:p>
        </p:txBody>
      </p:sp>
      <p:pic>
        <p:nvPicPr>
          <p:cNvPr id="5" name="Picture 4">
            <a:extLst>
              <a:ext uri="{FF2B5EF4-FFF2-40B4-BE49-F238E27FC236}">
                <a16:creationId xmlns:a16="http://schemas.microsoft.com/office/drawing/2014/main" id="{6293B165-1AD7-3969-4613-10350763B56A}"/>
              </a:ext>
            </a:extLst>
          </p:cNvPr>
          <p:cNvPicPr>
            <a:picLocks noChangeAspect="1"/>
          </p:cNvPicPr>
          <p:nvPr/>
        </p:nvPicPr>
        <p:blipFill>
          <a:blip r:embed="rId2"/>
          <a:stretch>
            <a:fillRect/>
          </a:stretch>
        </p:blipFill>
        <p:spPr>
          <a:xfrm>
            <a:off x="4813300" y="1474298"/>
            <a:ext cx="7375652" cy="5379274"/>
          </a:xfrm>
          <a:prstGeom prst="rect">
            <a:avLst/>
          </a:prstGeom>
        </p:spPr>
      </p:pic>
    </p:spTree>
    <p:extLst>
      <p:ext uri="{BB962C8B-B14F-4D97-AF65-F5344CB8AC3E}">
        <p14:creationId xmlns:p14="http://schemas.microsoft.com/office/powerpoint/2010/main" val="4022149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F02EB-B3C2-C49B-A73D-4BAE8C9EBD3D}"/>
              </a:ext>
            </a:extLst>
          </p:cNvPr>
          <p:cNvPicPr>
            <a:picLocks noChangeAspect="1"/>
          </p:cNvPicPr>
          <p:nvPr/>
        </p:nvPicPr>
        <p:blipFill>
          <a:blip r:embed="rId2"/>
          <a:stretch>
            <a:fillRect/>
          </a:stretch>
        </p:blipFill>
        <p:spPr>
          <a:xfrm>
            <a:off x="4812792" y="1476131"/>
            <a:ext cx="7379208" cy="5381868"/>
          </a:xfrm>
          <a:prstGeom prst="rect">
            <a:avLst/>
          </a:prstGeom>
        </p:spPr>
      </p:pic>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2. Results Preview</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4812792" cy="5361279"/>
          </a:xfrm>
        </p:spPr>
        <p:txBody>
          <a:bodyPr anchor="ctr">
            <a:normAutofit/>
          </a:bodyPr>
          <a:lstStyle/>
          <a:p>
            <a:pPr marL="0" indent="0" algn="ctr">
              <a:buNone/>
            </a:pPr>
            <a:r>
              <a:rPr lang="en-US" dirty="0"/>
              <a:t>An export of the results preview shown within the app.  Once again, an “X” indicates that DIF was detected for that question, through that method, at the specified alpha level.</a:t>
            </a:r>
          </a:p>
        </p:txBody>
      </p:sp>
    </p:spTree>
    <p:extLst>
      <p:ext uri="{BB962C8B-B14F-4D97-AF65-F5344CB8AC3E}">
        <p14:creationId xmlns:p14="http://schemas.microsoft.com/office/powerpoint/2010/main" val="227001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0D652E-3FED-8180-F52D-B3FF1043359C}"/>
              </a:ext>
            </a:extLst>
          </p:cNvPr>
          <p:cNvPicPr>
            <a:picLocks noChangeAspect="1"/>
          </p:cNvPicPr>
          <p:nvPr/>
        </p:nvPicPr>
        <p:blipFill>
          <a:blip r:embed="rId2"/>
          <a:stretch>
            <a:fillRect/>
          </a:stretch>
        </p:blipFill>
        <p:spPr>
          <a:xfrm>
            <a:off x="4812792" y="1476131"/>
            <a:ext cx="7379208" cy="5381868"/>
          </a:xfrm>
          <a:prstGeom prst="rect">
            <a:avLst/>
          </a:prstGeom>
        </p:spPr>
      </p:pic>
      <p:sp>
        <p:nvSpPr>
          <p:cNvPr id="2" name="Title 1">
            <a:extLst>
              <a:ext uri="{FF2B5EF4-FFF2-40B4-BE49-F238E27FC236}">
                <a16:creationId xmlns:a16="http://schemas.microsoft.com/office/drawing/2014/main" id="{C2C35E36-DCF6-50F2-BCD7-60BED8D213E8}"/>
              </a:ext>
            </a:extLst>
          </p:cNvPr>
          <p:cNvSpPr>
            <a:spLocks noGrp="1"/>
          </p:cNvSpPr>
          <p:nvPr>
            <p:ph type="title"/>
          </p:nvPr>
        </p:nvSpPr>
        <p:spPr/>
        <p:txBody>
          <a:bodyPr/>
          <a:lstStyle/>
          <a:p>
            <a:r>
              <a:rPr lang="en-US" dirty="0"/>
              <a:t>3. Numeric Results</a:t>
            </a:r>
          </a:p>
        </p:txBody>
      </p:sp>
      <p:sp>
        <p:nvSpPr>
          <p:cNvPr id="6" name="Content Placeholder 2">
            <a:extLst>
              <a:ext uri="{FF2B5EF4-FFF2-40B4-BE49-F238E27FC236}">
                <a16:creationId xmlns:a16="http://schemas.microsoft.com/office/drawing/2014/main" id="{7ABA2FDE-C9E4-3B3A-125A-EECF9D2943B6}"/>
              </a:ext>
            </a:extLst>
          </p:cNvPr>
          <p:cNvSpPr>
            <a:spLocks noGrp="1"/>
          </p:cNvSpPr>
          <p:nvPr>
            <p:ph idx="1"/>
          </p:nvPr>
        </p:nvSpPr>
        <p:spPr>
          <a:xfrm>
            <a:off x="0" y="1496720"/>
            <a:ext cx="4812792" cy="5361279"/>
          </a:xfrm>
        </p:spPr>
        <p:txBody>
          <a:bodyPr anchor="ctr">
            <a:normAutofit/>
          </a:bodyPr>
          <a:lstStyle/>
          <a:p>
            <a:pPr marL="0" indent="0" algn="ctr">
              <a:buNone/>
            </a:pPr>
            <a:r>
              <a:rPr lang="en-US" dirty="0"/>
              <a:t>Quantitative values important for each of the methods used.  Each of these are described on the next slide in more detail.</a:t>
            </a:r>
          </a:p>
          <a:p>
            <a:pPr marL="0" indent="0" algn="ctr">
              <a:buNone/>
            </a:pPr>
            <a:endParaRPr lang="en-US" dirty="0"/>
          </a:p>
        </p:txBody>
      </p:sp>
    </p:spTree>
    <p:extLst>
      <p:ext uri="{BB962C8B-B14F-4D97-AF65-F5344CB8AC3E}">
        <p14:creationId xmlns:p14="http://schemas.microsoft.com/office/powerpoint/2010/main" val="148393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3.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825624"/>
            <a:ext cx="10515600" cy="5032375"/>
          </a:xfrm>
        </p:spPr>
        <p:txBody>
          <a:bodyPr>
            <a:normAutofit fontScale="62500" lnSpcReduction="20000"/>
          </a:bodyPr>
          <a:lstStyle/>
          <a:p>
            <a:r>
              <a:rPr lang="en-US" dirty="0"/>
              <a:t>MH Chi-Squared</a:t>
            </a:r>
          </a:p>
          <a:p>
            <a:pPr lvl="1"/>
            <a:r>
              <a:rPr lang="en-US" dirty="0"/>
              <a:t>When using the Mantel-Haenszel (MH) method, this was the chi-squared value calculated which was used to determine DIF significance</a:t>
            </a:r>
          </a:p>
          <a:p>
            <a:r>
              <a:rPr lang="en-US" dirty="0"/>
              <a:t>MH Significance</a:t>
            </a:r>
          </a:p>
          <a:p>
            <a:pPr lvl="1"/>
            <a:r>
              <a:rPr lang="en-US" dirty="0"/>
              <a:t>When using the Mantel-Haenszel method, this was the significance value which was compared against the specified alpha level to determine DIF significance</a:t>
            </a:r>
          </a:p>
          <a:p>
            <a:r>
              <a:rPr lang="en-US" dirty="0"/>
              <a:t>MH Odds Ratio</a:t>
            </a:r>
          </a:p>
          <a:p>
            <a:pPr lvl="1"/>
            <a:r>
              <a:rPr lang="en-US" dirty="0"/>
              <a:t>When using the Mantel-Haenszel method,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a:p>
            <a:r>
              <a:rPr lang="en-US" dirty="0"/>
              <a:t>Pure MH Chi-Squared</a:t>
            </a:r>
          </a:p>
          <a:p>
            <a:pPr lvl="1"/>
            <a:r>
              <a:rPr lang="en-US" dirty="0"/>
              <a:t>When using the Mantel-Haenszel (MH) method and conducting purification, this was the chi-squared value calculated which was used to determine DIF significance</a:t>
            </a:r>
          </a:p>
          <a:p>
            <a:r>
              <a:rPr lang="en-US" dirty="0"/>
              <a:t>Pure MH Significance</a:t>
            </a:r>
          </a:p>
          <a:p>
            <a:pPr lvl="1"/>
            <a:r>
              <a:rPr lang="en-US" dirty="0"/>
              <a:t>When using the Mantel-Haenszel method and conducting purification, this was the significance value which was compared against the specified alpha level to determine DIF significance</a:t>
            </a:r>
          </a:p>
          <a:p>
            <a:r>
              <a:rPr lang="en-US" dirty="0"/>
              <a:t>Pure Odds Ratio</a:t>
            </a:r>
          </a:p>
          <a:p>
            <a:pPr lvl="1"/>
            <a:r>
              <a:rPr lang="en-US" dirty="0"/>
              <a:t>When using the Mantel-Haenszel method and conducting purification,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p:txBody>
      </p:sp>
    </p:spTree>
    <p:extLst>
      <p:ext uri="{BB962C8B-B14F-4D97-AF65-F5344CB8AC3E}">
        <p14:creationId xmlns:p14="http://schemas.microsoft.com/office/powerpoint/2010/main" val="3181278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3.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781174"/>
            <a:ext cx="10515600" cy="5076826"/>
          </a:xfrm>
        </p:spPr>
        <p:txBody>
          <a:bodyPr>
            <a:normAutofit fontScale="70000" lnSpcReduction="20000"/>
          </a:bodyPr>
          <a:lstStyle/>
          <a:p>
            <a:r>
              <a:rPr lang="en-US" dirty="0"/>
              <a:t>LR Uniform Significance</a:t>
            </a:r>
          </a:p>
          <a:p>
            <a:pPr lvl="1"/>
            <a:r>
              <a:rPr lang="en-US" dirty="0"/>
              <a:t>When using the Logistic Regression method and searching for </a:t>
            </a:r>
            <a:r>
              <a:rPr lang="en-US" u="sng" dirty="0"/>
              <a:t>uniform</a:t>
            </a:r>
            <a:r>
              <a:rPr lang="en-US" dirty="0"/>
              <a:t> DIF, this was the significance value which was compared against the specified alpha level to determine DIF significance</a:t>
            </a:r>
          </a:p>
          <a:p>
            <a:r>
              <a:rPr lang="en-US" dirty="0"/>
              <a:t>LR Nonuniform Significance</a:t>
            </a:r>
          </a:p>
          <a:p>
            <a:pPr lvl="1"/>
            <a:r>
              <a:rPr lang="en-US" dirty="0"/>
              <a:t>When using the Logistic Regression method and searching for </a:t>
            </a:r>
            <a:r>
              <a:rPr lang="en-US" u="sng" dirty="0"/>
              <a:t>non-uniform</a:t>
            </a:r>
            <a:r>
              <a:rPr lang="en-US" dirty="0"/>
              <a:t> DIF, this was the significance value which was compared against the specified alpha level to determine DIF significance</a:t>
            </a:r>
          </a:p>
          <a:p>
            <a:r>
              <a:rPr lang="en-US" dirty="0"/>
              <a:t>Pure LR Uniform Significance</a:t>
            </a:r>
          </a:p>
          <a:p>
            <a:pPr lvl="1"/>
            <a:r>
              <a:rPr lang="en-US" dirty="0"/>
              <a:t>When using the Logistic Regression method, searching for </a:t>
            </a:r>
            <a:r>
              <a:rPr lang="en-US" u="sng" dirty="0"/>
              <a:t>uniform</a:t>
            </a:r>
            <a:r>
              <a:rPr lang="en-US" dirty="0"/>
              <a:t> DIF, and conducting purification, this was the significance value which was compared against the specified alpha level to determine DIF significance</a:t>
            </a:r>
          </a:p>
          <a:p>
            <a:r>
              <a:rPr lang="en-US" dirty="0"/>
              <a:t>Pure LR Nonuniform Significance</a:t>
            </a:r>
          </a:p>
          <a:p>
            <a:pPr lvl="1"/>
            <a:r>
              <a:rPr lang="en-US" dirty="0"/>
              <a:t>When using the Logistic Regression method, searching for </a:t>
            </a:r>
            <a:r>
              <a:rPr lang="en-US" u="sng" dirty="0"/>
              <a:t>non-uniform</a:t>
            </a:r>
            <a:r>
              <a:rPr lang="en-US" dirty="0"/>
              <a:t> DIF, and conducting purification, this was the significance value which was compared against the specified alpha level to determine DIF significance</a:t>
            </a:r>
          </a:p>
          <a:p>
            <a:r>
              <a:rPr lang="en-US" dirty="0"/>
              <a:t>Lord's Chi-Squared Significance</a:t>
            </a:r>
          </a:p>
          <a:p>
            <a:pPr lvl="1"/>
            <a:r>
              <a:rPr lang="en-US" dirty="0"/>
              <a:t>When using the Lord's chi-squared method, this was the significance value which was compared against the specified alpha level to determine DIF significance.</a:t>
            </a:r>
          </a:p>
          <a:p>
            <a:r>
              <a:rPr lang="en-US" dirty="0"/>
              <a:t>Purified Lord's Chi-Squared Significance</a:t>
            </a:r>
          </a:p>
          <a:p>
            <a:pPr lvl="1"/>
            <a:r>
              <a:rPr lang="en-US" dirty="0"/>
              <a:t>When using the Lord's chi-squared method and conducting purification, this was the significance value which was compared against the specified alpha level to determine DIF significance.</a:t>
            </a:r>
          </a:p>
          <a:p>
            <a:endParaRPr lang="en-US" dirty="0"/>
          </a:p>
        </p:txBody>
      </p:sp>
    </p:spTree>
    <p:extLst>
      <p:ext uri="{BB962C8B-B14F-4D97-AF65-F5344CB8AC3E}">
        <p14:creationId xmlns:p14="http://schemas.microsoft.com/office/powerpoint/2010/main" val="58857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45E5D-0979-A095-F329-AC0DB6098B75}"/>
              </a:ext>
            </a:extLst>
          </p:cNvPr>
          <p:cNvPicPr>
            <a:picLocks noChangeAspect="1"/>
          </p:cNvPicPr>
          <p:nvPr/>
        </p:nvPicPr>
        <p:blipFill>
          <a:blip r:embed="rId2"/>
          <a:stretch>
            <a:fillRect/>
          </a:stretch>
        </p:blipFill>
        <p:spPr>
          <a:xfrm>
            <a:off x="4812792" y="1476131"/>
            <a:ext cx="7379208" cy="5381868"/>
          </a:xfrm>
          <a:prstGeom prst="rect">
            <a:avLst/>
          </a:prstGeom>
        </p:spPr>
      </p:pic>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4.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4812792" cy="5361279"/>
          </a:xfrm>
        </p:spPr>
        <p:txBody>
          <a:bodyPr anchor="ctr">
            <a:normAutofit/>
          </a:bodyPr>
          <a:lstStyle/>
          <a:p>
            <a:pPr marL="0" indent="0" algn="ctr">
              <a:buNone/>
            </a:pPr>
            <a:r>
              <a:rPr lang="en-US" dirty="0"/>
              <a:t>Classical test theory method for visualizing DIF.  The x-axis has binned z-scores of students test scores (or external score if selected) and the y has the percent of students within that bin who answered the question correctly.  Crossing of lines suggests nonuniform DIF as seen in Q1. </a:t>
            </a:r>
          </a:p>
        </p:txBody>
      </p:sp>
    </p:spTree>
    <p:extLst>
      <p:ext uri="{BB962C8B-B14F-4D97-AF65-F5344CB8AC3E}">
        <p14:creationId xmlns:p14="http://schemas.microsoft.com/office/powerpoint/2010/main" val="2306042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8750F2-69A0-248B-6ECD-139487D85A0B}"/>
              </a:ext>
            </a:extLst>
          </p:cNvPr>
          <p:cNvPicPr>
            <a:picLocks noChangeAspect="1"/>
          </p:cNvPicPr>
          <p:nvPr/>
        </p:nvPicPr>
        <p:blipFill>
          <a:blip r:embed="rId2"/>
          <a:stretch>
            <a:fillRect/>
          </a:stretch>
        </p:blipFill>
        <p:spPr>
          <a:xfrm>
            <a:off x="4812792" y="1476131"/>
            <a:ext cx="7379208" cy="5381868"/>
          </a:xfrm>
          <a:prstGeom prst="rect">
            <a:avLst/>
          </a:prstGeom>
        </p:spPr>
      </p:pic>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4.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4812792" cy="5361279"/>
          </a:xfrm>
        </p:spPr>
        <p:txBody>
          <a:bodyPr anchor="ctr">
            <a:normAutofit/>
          </a:bodyPr>
          <a:lstStyle/>
          <a:p>
            <a:pPr marL="0" indent="0" algn="ctr">
              <a:buNone/>
            </a:pPr>
            <a:r>
              <a:rPr lang="en-US" dirty="0"/>
              <a:t>Misalignment of lines suggests uniform DIF (similar slopes but shifted up), favoring students who were in group 0 (dotted line above solid line), shown in Q10.</a:t>
            </a:r>
          </a:p>
        </p:txBody>
      </p:sp>
    </p:spTree>
    <p:extLst>
      <p:ext uri="{BB962C8B-B14F-4D97-AF65-F5344CB8AC3E}">
        <p14:creationId xmlns:p14="http://schemas.microsoft.com/office/powerpoint/2010/main" val="65673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Using the App</a:t>
            </a:r>
            <a:endParaRPr lang="en-US" dirty="0"/>
          </a:p>
          <a:p>
            <a:pPr marL="514350" indent="-514350">
              <a:buFont typeface="+mj-lt"/>
              <a:buAutoNum type="arabicPeriod"/>
            </a:pPr>
            <a:r>
              <a:rPr lang="en-US" dirty="0">
                <a:hlinkClick r:id="rId4" action="ppaction://hlinksldjump"/>
              </a:rPr>
              <a:t>Interpreting Exported Results</a:t>
            </a:r>
            <a:endParaRPr lang="en-US" dirty="0"/>
          </a:p>
        </p:txBody>
      </p:sp>
    </p:spTree>
    <p:extLst>
      <p:ext uri="{BB962C8B-B14F-4D97-AF65-F5344CB8AC3E}">
        <p14:creationId xmlns:p14="http://schemas.microsoft.com/office/powerpoint/2010/main" val="44716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F26931-48C5-32DE-F383-8631D7DE8BC5}"/>
              </a:ext>
            </a:extLst>
          </p:cNvPr>
          <p:cNvPicPr>
            <a:picLocks noChangeAspect="1"/>
          </p:cNvPicPr>
          <p:nvPr/>
        </p:nvPicPr>
        <p:blipFill>
          <a:blip r:embed="rId2"/>
          <a:stretch>
            <a:fillRect/>
          </a:stretch>
        </p:blipFill>
        <p:spPr>
          <a:xfrm>
            <a:off x="4812792" y="1476131"/>
            <a:ext cx="7379208" cy="5381868"/>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5. ICCs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2260600"/>
            <a:ext cx="4812792" cy="4597399"/>
          </a:xfrm>
        </p:spPr>
        <p:txBody>
          <a:bodyPr anchor="ctr">
            <a:normAutofit/>
          </a:bodyPr>
          <a:lstStyle/>
          <a:p>
            <a:pPr marL="0" indent="0" algn="ctr">
              <a:buNone/>
            </a:pPr>
            <a:r>
              <a:rPr lang="en-US" dirty="0"/>
              <a:t>The IRT equivalent to CTT item plots.  The x-axis is now student ability as a z-score and the y is the probability of a student with that ability answering this question correctly.  Once again, the crossing in Q1 suggest nonuniform DIF.</a:t>
            </a:r>
          </a:p>
        </p:txBody>
      </p:sp>
    </p:spTree>
    <p:extLst>
      <p:ext uri="{BB962C8B-B14F-4D97-AF65-F5344CB8AC3E}">
        <p14:creationId xmlns:p14="http://schemas.microsoft.com/office/powerpoint/2010/main" val="1570653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E97152-4046-0AC1-A3BC-AB9C87E84EA3}"/>
              </a:ext>
            </a:extLst>
          </p:cNvPr>
          <p:cNvPicPr>
            <a:picLocks noChangeAspect="1"/>
          </p:cNvPicPr>
          <p:nvPr/>
        </p:nvPicPr>
        <p:blipFill>
          <a:blip r:embed="rId2"/>
          <a:stretch>
            <a:fillRect/>
          </a:stretch>
        </p:blipFill>
        <p:spPr>
          <a:xfrm>
            <a:off x="4812792" y="1476131"/>
            <a:ext cx="7379208" cy="5381868"/>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5. ICCs (*If Selected)</a:t>
            </a:r>
          </a:p>
        </p:txBody>
      </p:sp>
      <p:sp>
        <p:nvSpPr>
          <p:cNvPr id="12" name="Content Placeholder 2">
            <a:extLst>
              <a:ext uri="{FF2B5EF4-FFF2-40B4-BE49-F238E27FC236}">
                <a16:creationId xmlns:a16="http://schemas.microsoft.com/office/drawing/2014/main" id="{9D9AAF1D-9D5D-8C75-6CDE-BC5E1027887D}"/>
              </a:ext>
            </a:extLst>
          </p:cNvPr>
          <p:cNvSpPr>
            <a:spLocks noGrp="1"/>
          </p:cNvSpPr>
          <p:nvPr>
            <p:ph idx="1"/>
          </p:nvPr>
        </p:nvSpPr>
        <p:spPr>
          <a:xfrm>
            <a:off x="0" y="2260600"/>
            <a:ext cx="4812792" cy="4597399"/>
          </a:xfrm>
        </p:spPr>
        <p:txBody>
          <a:bodyPr anchor="ctr">
            <a:normAutofit/>
          </a:bodyPr>
          <a:lstStyle/>
          <a:p>
            <a:pPr marL="0" indent="0" algn="ctr">
              <a:buNone/>
            </a:pPr>
            <a:r>
              <a:rPr lang="en-US" dirty="0"/>
              <a:t>Once again, the vertical shift in Q10 suggests uniform DIF.</a:t>
            </a:r>
          </a:p>
        </p:txBody>
      </p:sp>
    </p:spTree>
    <p:extLst>
      <p:ext uri="{BB962C8B-B14F-4D97-AF65-F5344CB8AC3E}">
        <p14:creationId xmlns:p14="http://schemas.microsoft.com/office/powerpoint/2010/main" val="159979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Before this app can be used the raw data needs to be prepared.  This app allows you to import data saved as an excel document (.xlsx).</a:t>
            </a:r>
          </a:p>
          <a:p>
            <a:endParaRPr lang="en-US" dirty="0"/>
          </a:p>
          <a:p>
            <a:r>
              <a:rPr lang="en-US" dirty="0"/>
              <a:t>The excel document should include at least</a:t>
            </a:r>
          </a:p>
          <a:p>
            <a:pPr lvl="1"/>
            <a:r>
              <a:rPr lang="en-US" dirty="0"/>
              <a:t>1 column for each question wishing to be compared between two tests</a:t>
            </a:r>
          </a:p>
          <a:p>
            <a:pPr lvl="2"/>
            <a:r>
              <a:rPr lang="en-US" dirty="0"/>
              <a:t>All cells besides the heading must be a 0 (incorrect responses) or a 1 (correct responses).  No other values or blanks are allowed and will result in an error message.</a:t>
            </a:r>
          </a:p>
          <a:p>
            <a:pPr lvl="1"/>
            <a:r>
              <a:rPr lang="en-US" dirty="0"/>
              <a:t>1 column for “grouping” indicating which assessment the student took</a:t>
            </a:r>
          </a:p>
          <a:p>
            <a:pPr lvl="2"/>
            <a:r>
              <a:rPr lang="en-US" dirty="0"/>
              <a:t>All cells besides the heading must be a 0 or a 1. This means the tests have to be compared in independent pairs (e.g. Test 1:Test 2, Test 1: Test 3, Test 2: Test 3)</a:t>
            </a:r>
          </a:p>
          <a:p>
            <a:pPr lvl="1"/>
            <a:r>
              <a:rPr lang="en-US" dirty="0"/>
              <a:t>1 row for each student who complete data is available for</a:t>
            </a:r>
          </a:p>
          <a:p>
            <a:endParaRPr lang="en-US" dirty="0"/>
          </a:p>
          <a:p>
            <a:pPr lvl="1"/>
            <a:endParaRPr lang="en-US" dirty="0"/>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1E2-0992-BA7F-B4A7-AFBB68C08DE8}"/>
              </a:ext>
            </a:extLst>
          </p:cNvPr>
          <p:cNvSpPr>
            <a:spLocks noGrp="1"/>
          </p:cNvSpPr>
          <p:nvPr>
            <p:ph type="title"/>
          </p:nvPr>
        </p:nvSpPr>
        <p:spPr/>
        <p:txBody>
          <a:bodyPr/>
          <a:lstStyle/>
          <a:p>
            <a:r>
              <a:rPr lang="en-US" dirty="0"/>
              <a:t>Example Data</a:t>
            </a:r>
          </a:p>
        </p:txBody>
      </p:sp>
      <p:pic>
        <p:nvPicPr>
          <p:cNvPr id="9" name="Picture 8">
            <a:extLst>
              <a:ext uri="{FF2B5EF4-FFF2-40B4-BE49-F238E27FC236}">
                <a16:creationId xmlns:a16="http://schemas.microsoft.com/office/drawing/2014/main" id="{009F0BE9-26CF-515C-953E-29CCB6E4CF05}"/>
              </a:ext>
            </a:extLst>
          </p:cNvPr>
          <p:cNvPicPr>
            <a:picLocks noChangeAspect="1"/>
          </p:cNvPicPr>
          <p:nvPr/>
        </p:nvPicPr>
        <p:blipFill>
          <a:blip r:embed="rId2"/>
          <a:stretch>
            <a:fillRect/>
          </a:stretch>
        </p:blipFill>
        <p:spPr>
          <a:xfrm>
            <a:off x="1440426" y="1620479"/>
            <a:ext cx="9311148" cy="5237521"/>
          </a:xfrm>
          <a:prstGeom prst="rect">
            <a:avLst/>
          </a:prstGeom>
        </p:spPr>
      </p:pic>
      <p:sp>
        <p:nvSpPr>
          <p:cNvPr id="10" name="Content Placeholder 2">
            <a:extLst>
              <a:ext uri="{FF2B5EF4-FFF2-40B4-BE49-F238E27FC236}">
                <a16:creationId xmlns:a16="http://schemas.microsoft.com/office/drawing/2014/main" id="{E47ECD99-6EB5-2387-EC03-FE8DC407B828}"/>
              </a:ext>
            </a:extLst>
          </p:cNvPr>
          <p:cNvSpPr txBox="1">
            <a:spLocks/>
          </p:cNvSpPr>
          <p:nvPr/>
        </p:nvSpPr>
        <p:spPr>
          <a:xfrm>
            <a:off x="8052620" y="1855121"/>
            <a:ext cx="2300746" cy="838917"/>
          </a:xfrm>
          <a:prstGeom prst="rect">
            <a:avLst/>
          </a:prstGeom>
          <a:solidFill>
            <a:schemeClr val="bg1">
              <a:lumMod val="7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Grouping (Which Test)</a:t>
            </a:r>
          </a:p>
        </p:txBody>
      </p:sp>
      <p:cxnSp>
        <p:nvCxnSpPr>
          <p:cNvPr id="13" name="Straight Arrow Connector 12">
            <a:extLst>
              <a:ext uri="{FF2B5EF4-FFF2-40B4-BE49-F238E27FC236}">
                <a16:creationId xmlns:a16="http://schemas.microsoft.com/office/drawing/2014/main" id="{545D5380-E2E7-8179-49E5-6B601CA31B2B}"/>
              </a:ext>
            </a:extLst>
          </p:cNvPr>
          <p:cNvCxnSpPr/>
          <p:nvPr/>
        </p:nvCxnSpPr>
        <p:spPr>
          <a:xfrm>
            <a:off x="9202994" y="2694039"/>
            <a:ext cx="0" cy="486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3EB5257E-B604-4630-36E2-59A2B89E87CC}"/>
              </a:ext>
            </a:extLst>
          </p:cNvPr>
          <p:cNvSpPr/>
          <p:nvPr/>
        </p:nvSpPr>
        <p:spPr>
          <a:xfrm>
            <a:off x="1052050" y="334296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069D68F-D94E-DFE8-ED29-F7B383AE2E8E}"/>
              </a:ext>
            </a:extLst>
          </p:cNvPr>
          <p:cNvSpPr txBox="1">
            <a:spLocks/>
          </p:cNvSpPr>
          <p:nvPr/>
        </p:nvSpPr>
        <p:spPr>
          <a:xfrm>
            <a:off x="0" y="3822291"/>
            <a:ext cx="1354392" cy="1664110"/>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Data</a:t>
            </a:r>
          </a:p>
          <a:p>
            <a:pPr marL="0" indent="0" algn="ctr">
              <a:buFont typeface="Arial" panose="020B0604020202020204" pitchFamily="34" charset="0"/>
              <a:buNone/>
            </a:pPr>
            <a:r>
              <a:rPr lang="en-US" sz="1800" dirty="0"/>
              <a:t>0: Incorrect</a:t>
            </a:r>
          </a:p>
          <a:p>
            <a:pPr marL="0" indent="0" algn="ctr">
              <a:buFont typeface="Arial" panose="020B0604020202020204" pitchFamily="34" charset="0"/>
              <a:buNone/>
            </a:pPr>
            <a:r>
              <a:rPr lang="en-US" sz="1800" dirty="0"/>
              <a:t>1: Correct</a:t>
            </a:r>
          </a:p>
        </p:txBody>
      </p:sp>
      <p:sp>
        <p:nvSpPr>
          <p:cNvPr id="15" name="Left Brace 14">
            <a:extLst>
              <a:ext uri="{FF2B5EF4-FFF2-40B4-BE49-F238E27FC236}">
                <a16:creationId xmlns:a16="http://schemas.microsoft.com/office/drawing/2014/main" id="{61108228-6B7F-60D2-F18B-C28CE059B3A9}"/>
              </a:ext>
            </a:extLst>
          </p:cNvPr>
          <p:cNvSpPr/>
          <p:nvPr/>
        </p:nvSpPr>
        <p:spPr>
          <a:xfrm rot="5400000">
            <a:off x="4939484" y="-706949"/>
            <a:ext cx="707923" cy="7130843"/>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EBF6E-1134-708D-1577-52EC9E3A988F}"/>
              </a:ext>
            </a:extLst>
          </p:cNvPr>
          <p:cNvSpPr>
            <a:spLocks noGrp="1"/>
          </p:cNvSpPr>
          <p:nvPr>
            <p:ph idx="1"/>
          </p:nvPr>
        </p:nvSpPr>
        <p:spPr>
          <a:xfrm>
            <a:off x="4372899" y="2031872"/>
            <a:ext cx="1816510" cy="484956"/>
          </a:xfrm>
          <a:solidFill>
            <a:schemeClr val="bg1">
              <a:lumMod val="75000"/>
            </a:schemeClr>
          </a:solidFill>
        </p:spPr>
        <p:txBody>
          <a:bodyPr anchor="ctr"/>
          <a:lstStyle/>
          <a:p>
            <a:pPr marL="0" indent="0" algn="ctr">
              <a:buNone/>
            </a:pPr>
            <a:r>
              <a:rPr lang="en-US" dirty="0"/>
              <a:t>Questions</a:t>
            </a:r>
          </a:p>
        </p:txBody>
      </p:sp>
      <p:sp>
        <p:nvSpPr>
          <p:cNvPr id="4" name="Content Placeholder 2">
            <a:extLst>
              <a:ext uri="{FF2B5EF4-FFF2-40B4-BE49-F238E27FC236}">
                <a16:creationId xmlns:a16="http://schemas.microsoft.com/office/drawing/2014/main" id="{13F6BA83-FC01-267D-E2CE-07CC28AFAEB8}"/>
              </a:ext>
            </a:extLst>
          </p:cNvPr>
          <p:cNvSpPr txBox="1">
            <a:spLocks/>
          </p:cNvSpPr>
          <p:nvPr/>
        </p:nvSpPr>
        <p:spPr>
          <a:xfrm>
            <a:off x="10488168" y="2620911"/>
            <a:ext cx="1731264" cy="963537"/>
          </a:xfrm>
          <a:prstGeom prst="rect">
            <a:avLst/>
          </a:prstGeom>
          <a:solidFill>
            <a:schemeClr val="bg1">
              <a:lumMod val="75000"/>
            </a:schemeClr>
          </a:solidFill>
        </p:spPr>
        <p:txBody>
          <a:bodyPr vert="horz" lIns="91440" tIns="45720" rIns="91440" bIns="45720" rtlCol="0" anchor="ct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*Other columns can be present as long as they are selected to be omitted later on or contain the external score used for analysis</a:t>
            </a:r>
          </a:p>
        </p:txBody>
      </p:sp>
      <p:cxnSp>
        <p:nvCxnSpPr>
          <p:cNvPr id="6" name="Straight Arrow Connector 5">
            <a:extLst>
              <a:ext uri="{FF2B5EF4-FFF2-40B4-BE49-F238E27FC236}">
                <a16:creationId xmlns:a16="http://schemas.microsoft.com/office/drawing/2014/main" id="{4BED4B91-EE72-2361-D880-682097D0D974}"/>
              </a:ext>
            </a:extLst>
          </p:cNvPr>
          <p:cNvCxnSpPr>
            <a:cxnSpLocks/>
          </p:cNvCxnSpPr>
          <p:nvPr/>
        </p:nvCxnSpPr>
        <p:spPr>
          <a:xfrm flipH="1">
            <a:off x="9917111" y="2946042"/>
            <a:ext cx="544017" cy="2346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52F8E-8701-A6CA-AE92-B3392EEC878D}"/>
              </a:ext>
            </a:extLst>
          </p:cNvPr>
          <p:cNvPicPr>
            <a:picLocks noChangeAspect="1"/>
          </p:cNvPicPr>
          <p:nvPr/>
        </p:nvPicPr>
        <p:blipFill rotWithShape="1">
          <a:blip r:embed="rId2"/>
          <a:srcRect r="25088"/>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lstStyle/>
          <a:p>
            <a:r>
              <a:rPr lang="en-US" dirty="0"/>
              <a:t>Step 0: This button will allow you to download this PowerPoint document should you ever lose this copy or require instructions for future versions.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048000" y="1193800"/>
            <a:ext cx="1511300" cy="796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5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E0A650-0C74-11E9-A6AA-F2BC3A6E6B0C}"/>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lstStyle/>
          <a:p>
            <a:r>
              <a:rPr lang="en-US" dirty="0"/>
              <a:t>Step 1: Click “Browse” which will prompt you to select the excel file you prepared during the previous slides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43300" y="1690688"/>
            <a:ext cx="973836" cy="3921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95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302C29-176B-1CB1-ABAA-1B84B151BBA6}"/>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825625"/>
            <a:ext cx="4286693" cy="4351338"/>
          </a:xfrm>
        </p:spPr>
        <p:txBody>
          <a:bodyPr>
            <a:normAutofit lnSpcReduction="10000"/>
          </a:bodyPr>
          <a:lstStyle/>
          <a:p>
            <a:r>
              <a:rPr lang="en-US" dirty="0"/>
              <a:t>Step 2: This dropdown menu will now be updated to provide the headings from the excel document which was uploaded.  Select the heading corresponding to the column of data specifying the test the data was from.  In this case, I named this column “Form”</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695700" y="2032000"/>
            <a:ext cx="848868" cy="4003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6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309A14-2DE3-1801-37D3-CAEF45F8188B}"/>
              </a:ext>
            </a:extLst>
          </p:cNvPr>
          <p:cNvPicPr>
            <a:picLocks noChangeAspect="1"/>
          </p:cNvPicPr>
          <p:nvPr/>
        </p:nvPicPr>
        <p:blipFill>
          <a:blip r:embed="rId2"/>
          <a:stretch>
            <a:fillRect/>
          </a:stretch>
        </p:blipFill>
        <p:spPr>
          <a:xfrm>
            <a:off x="4286692" y="0"/>
            <a:ext cx="940316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1552576"/>
            <a:ext cx="4286693" cy="5305424"/>
          </a:xfrm>
        </p:spPr>
        <p:txBody>
          <a:bodyPr>
            <a:normAutofit lnSpcReduction="10000"/>
          </a:bodyPr>
          <a:lstStyle/>
          <a:p>
            <a:r>
              <a:rPr lang="en-US" dirty="0"/>
              <a:t>Step 3: This dropdown allows you to specify which type of score you would like to use for matching.  Internal scores mean the test score will be calculated automatically based on the data.  External scores would need to be listed in one of the columns of the dataset and could include things such as ACT, placement exam, ext.</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677092" y="1847469"/>
            <a:ext cx="830900" cy="14169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9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4907</TotalTime>
  <Words>1920</Words>
  <Application>Microsoft Office PowerPoint</Application>
  <PresentationFormat>Widescreen</PresentationFormat>
  <Paragraphs>111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Use of The DIF App</vt:lpstr>
      <vt:lpstr>DIF Methods Used</vt:lpstr>
      <vt:lpstr>Table of Contents</vt:lpstr>
      <vt:lpstr>Data</vt:lpstr>
      <vt:lpstr>Example Data</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App Preliminary Results</vt:lpstr>
      <vt:lpstr>App Full Results</vt:lpstr>
      <vt:lpstr>App Full Results</vt:lpstr>
      <vt:lpstr>App Full Results</vt:lpstr>
      <vt:lpstr>Interpreting Exported Results</vt:lpstr>
      <vt:lpstr>1. File Summary</vt:lpstr>
      <vt:lpstr>2. Results Preview</vt:lpstr>
      <vt:lpstr>3. Numeric Results</vt:lpstr>
      <vt:lpstr>3. Numeric Results</vt:lpstr>
      <vt:lpstr>3. Numeric Results</vt:lpstr>
      <vt:lpstr>4. Item Plots (*If Selected)</vt:lpstr>
      <vt:lpstr>4. Item Plots (*If Selected)</vt:lpstr>
      <vt:lpstr>5. ICCs (*If Selected)</vt:lpstr>
      <vt:lpstr>5. ICCs (*If Selected)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David Schreurs</cp:lastModifiedBy>
  <cp:revision>34</cp:revision>
  <dcterms:created xsi:type="dcterms:W3CDTF">2022-07-30T15:46:01Z</dcterms:created>
  <dcterms:modified xsi:type="dcterms:W3CDTF">2023-02-28T17:59:17Z</dcterms:modified>
</cp:coreProperties>
</file>