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99" r:id="rId7"/>
    <p:sldId id="298" r:id="rId8"/>
    <p:sldId id="297" r:id="rId9"/>
    <p:sldId id="296" r:id="rId10"/>
    <p:sldId id="295" r:id="rId11"/>
    <p:sldId id="278" r:id="rId12"/>
    <p:sldId id="287" r:id="rId13"/>
    <p:sldId id="300" r:id="rId14"/>
    <p:sldId id="260" r:id="rId15"/>
    <p:sldId id="288" r:id="rId16"/>
    <p:sldId id="289" r:id="rId17"/>
    <p:sldId id="276" r:id="rId18"/>
    <p:sldId id="301" r:id="rId19"/>
    <p:sldId id="302" r:id="rId20"/>
    <p:sldId id="303" r:id="rId21"/>
    <p:sldId id="304" r:id="rId22"/>
    <p:sldId id="305" r:id="rId23"/>
    <p:sldId id="306" r:id="rId24"/>
    <p:sldId id="307"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99"/>
            <p14:sldId id="298"/>
            <p14:sldId id="297"/>
            <p14:sldId id="296"/>
            <p14:sldId id="295"/>
            <p14:sldId id="278"/>
            <p14:sldId id="287"/>
            <p14:sldId id="300"/>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301"/>
            <p14:sldId id="302"/>
            <p14:sldId id="303"/>
            <p14:sldId id="304"/>
            <p14:sldId id="305"/>
            <p14:sldId id="306"/>
            <p14:sldId id="307"/>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1/4/2023</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1/4/2023</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DMOM-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“DMOM CP Norm Generator V1.3”</a:t>
            </a:r>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85D2A-A71D-51F9-0438-71A60117D66E}"/>
              </a:ext>
            </a:extLst>
          </p:cNvPr>
          <p:cNvPicPr>
            <a:picLocks noChangeAspect="1"/>
          </p:cNvPicPr>
          <p:nvPr/>
        </p:nvPicPr>
        <p:blipFill>
          <a:blip r:embed="rId2"/>
          <a:stretch>
            <a:fillRect/>
          </a:stretch>
        </p:blipFill>
        <p:spPr>
          <a:xfrm>
            <a:off x="5635751" y="2542159"/>
            <a:ext cx="6556249" cy="3523728"/>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542159"/>
            <a:ext cx="5638798" cy="4315840"/>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15592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8D5E7-9436-7157-F37C-4530DBFFD72D}"/>
              </a:ext>
            </a:extLst>
          </p:cNvPr>
          <p:cNvPicPr>
            <a:picLocks noChangeAspect="1"/>
          </p:cNvPicPr>
          <p:nvPr/>
        </p:nvPicPr>
        <p:blipFill>
          <a:blip r:embed="rId2"/>
          <a:stretch>
            <a:fillRect/>
          </a:stretch>
        </p:blipFill>
        <p:spPr>
          <a:xfrm>
            <a:off x="5638800" y="2542978"/>
            <a:ext cx="6553200" cy="3522089"/>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 (If </a:t>
            </a:r>
            <a:r>
              <a:rPr lang="en-US" dirty="0" err="1"/>
              <a:t>NewExamScores</a:t>
            </a:r>
            <a:r>
              <a:rPr lang="en-US" dirty="0"/>
              <a:t>=TRUE)</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3262168"/>
            <a:ext cx="5638800" cy="3522089"/>
          </a:xfrm>
        </p:spPr>
        <p:txBody>
          <a:bodyPr>
            <a:normAutofit/>
          </a:bodyPr>
          <a:lstStyle/>
          <a:p>
            <a:r>
              <a:rPr lang="en-US" dirty="0"/>
              <a:t>New E Scores.xlsx</a:t>
            </a:r>
          </a:p>
          <a:p>
            <a:pPr lvl="1"/>
            <a:r>
              <a:rPr lang="en-US" dirty="0"/>
              <a:t>Row 1 is expected to be the column heading.  All other rows in column A contain the number of questions each student answered correctly on the new exam.</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C16AF-3E15-BC4B-2854-CF132613CD7E}"/>
              </a:ext>
            </a:extLst>
          </p:cNvPr>
          <p:cNvPicPr>
            <a:picLocks noChangeAspect="1"/>
          </p:cNvPicPr>
          <p:nvPr/>
        </p:nvPicPr>
        <p:blipFill>
          <a:blip r:embed="rId2"/>
          <a:stretch>
            <a:fillRect/>
          </a:stretch>
        </p:blipFill>
        <p:spPr>
          <a:xfrm>
            <a:off x="5638798" y="2544618"/>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a:noFill/>
        </p:spPr>
        <p:txBody>
          <a:bodyPr>
            <a:normAutofit/>
          </a:bodyPr>
          <a:lstStyle/>
          <a:p>
            <a:r>
              <a:rPr lang="en-US" dirty="0"/>
              <a:t>Old E1 Removed Questions PC.xlsx</a:t>
            </a:r>
          </a:p>
          <a:p>
            <a:pPr lvl="1"/>
            <a:r>
              <a:rPr lang="en-US" dirty="0"/>
              <a:t>The question numbers in column A must match the question heading specified in “Old E1.xlsx”.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80F0C9-A074-A240-7EA4-64F66BB36552}"/>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5E17E906-C570-526C-2E0B-A583589B3290}"/>
              </a:ext>
            </a:extLst>
          </p:cNvPr>
          <p:cNvSpPr txBox="1">
            <a:spLocks/>
          </p:cNvSpPr>
          <p:nvPr/>
        </p:nvSpPr>
        <p:spPr>
          <a:xfrm>
            <a:off x="0" y="1825624"/>
            <a:ext cx="5638798" cy="503237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Old E2 Removed Questions PC.xlsx</a:t>
            </a:r>
          </a:p>
          <a:p>
            <a:pPr lvl="1"/>
            <a:r>
              <a:rPr lang="en-US" dirty="0"/>
              <a:t>The question numbers in column A must match the question heading specified in “Old E2.xlsx”.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Tree>
    <p:extLst>
      <p:ext uri="{BB962C8B-B14F-4D97-AF65-F5344CB8AC3E}">
        <p14:creationId xmlns:p14="http://schemas.microsoft.com/office/powerpoint/2010/main" val="233845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325880"/>
            <a:ext cx="10515600" cy="5532119"/>
          </a:xfrm>
        </p:spPr>
        <p:txBody>
          <a:bodyPr>
            <a:normAutofit fontScale="77500" lnSpcReduction="20000"/>
          </a:bodyPr>
          <a:lstStyle/>
          <a:p>
            <a:r>
              <a:rPr lang="en-US" b="1" u="sng" dirty="0"/>
              <a:t>If this is the first time running the script on this computer</a:t>
            </a:r>
            <a:r>
              <a:rPr lang="en-US" dirty="0"/>
              <a:t>, install the necessary packages by running these lines of code in the R console</a:t>
            </a:r>
          </a:p>
          <a:p>
            <a:pPr marL="457200" lvl="1" indent="0">
              <a:buNone/>
            </a:pPr>
            <a:r>
              <a:rPr lang="en-US" dirty="0" err="1"/>
              <a:t>install.packages</a:t>
            </a:r>
            <a:r>
              <a:rPr lang="en-US" dirty="0"/>
              <a:t>("</a:t>
            </a:r>
            <a:r>
              <a:rPr lang="en-US" dirty="0" err="1"/>
              <a:t>ltm</a:t>
            </a:r>
            <a:r>
              <a:rPr lang="en-US" dirty="0"/>
              <a:t>")</a:t>
            </a:r>
          </a:p>
          <a:p>
            <a:pPr marL="457200" lvl="1" indent="0">
              <a:buNone/>
            </a:pPr>
            <a:r>
              <a:rPr lang="en-US" dirty="0" err="1"/>
              <a:t>install.packages</a:t>
            </a:r>
            <a:r>
              <a:rPr lang="en-US" dirty="0"/>
              <a:t>("</a:t>
            </a:r>
            <a:r>
              <a:rPr lang="en-US" dirty="0" err="1"/>
              <a:t>plyr</a:t>
            </a:r>
            <a:r>
              <a:rPr lang="en-US" dirty="0"/>
              <a:t>")</a:t>
            </a:r>
          </a:p>
          <a:p>
            <a:pPr marL="457200" lvl="1" indent="0">
              <a:buNone/>
            </a:pPr>
            <a:r>
              <a:rPr lang="en-US" dirty="0" err="1"/>
              <a:t>install.packages</a:t>
            </a:r>
            <a:r>
              <a:rPr lang="en-US" dirty="0"/>
              <a:t>("</a:t>
            </a:r>
            <a:r>
              <a:rPr lang="en-US" dirty="0" err="1"/>
              <a:t>readxl</a:t>
            </a:r>
            <a:r>
              <a:rPr lang="en-US" dirty="0"/>
              <a:t>")</a:t>
            </a:r>
          </a:p>
          <a:p>
            <a:pPr marL="457200" lvl="1" indent="0">
              <a:buNone/>
            </a:pPr>
            <a:r>
              <a:rPr lang="en-US" dirty="0" err="1"/>
              <a:t>install.packages</a:t>
            </a:r>
            <a:r>
              <a:rPr lang="en-US" dirty="0"/>
              <a:t>("</a:t>
            </a:r>
            <a:r>
              <a:rPr lang="en-US" dirty="0" err="1"/>
              <a:t>openxlsx</a:t>
            </a:r>
            <a:r>
              <a:rPr lang="en-US" dirty="0"/>
              <a:t>")</a:t>
            </a:r>
          </a:p>
          <a:p>
            <a:pPr marL="457200" lvl="1" indent="0">
              <a:buNone/>
            </a:pPr>
            <a:r>
              <a:rPr lang="en-US" dirty="0" err="1"/>
              <a:t>install.packages</a:t>
            </a:r>
            <a:r>
              <a:rPr lang="en-US" dirty="0"/>
              <a:t>("</a:t>
            </a:r>
            <a:r>
              <a:rPr lang="en-US" dirty="0" err="1"/>
              <a:t>irtoys</a:t>
            </a:r>
            <a:r>
              <a:rPr lang="en-US" dirty="0"/>
              <a:t>")</a:t>
            </a:r>
          </a:p>
          <a:p>
            <a:pPr marL="457200" lvl="1" indent="0">
              <a:buNone/>
            </a:pPr>
            <a:r>
              <a:rPr lang="en-US" dirty="0" err="1"/>
              <a:t>install.packages</a:t>
            </a:r>
            <a:r>
              <a:rPr lang="en-US" dirty="0"/>
              <a:t>("</a:t>
            </a:r>
            <a:r>
              <a:rPr lang="en-US" dirty="0" err="1"/>
              <a:t>tidyr</a:t>
            </a:r>
            <a:r>
              <a:rPr lang="en-US" dirty="0"/>
              <a:t>")</a:t>
            </a:r>
          </a:p>
          <a:p>
            <a:pPr marL="457200" lvl="1" indent="0">
              <a:buNone/>
            </a:pPr>
            <a:r>
              <a:rPr lang="en-US" dirty="0" err="1"/>
              <a:t>install.packages</a:t>
            </a:r>
            <a:r>
              <a:rPr lang="en-US" dirty="0"/>
              <a:t>("</a:t>
            </a:r>
            <a:r>
              <a:rPr lang="en-US" dirty="0" err="1"/>
              <a:t>geiger</a:t>
            </a:r>
            <a:r>
              <a:rPr lang="en-US" dirty="0"/>
              <a:t>")</a:t>
            </a:r>
          </a:p>
          <a:p>
            <a:pPr marL="457200" lvl="1" indent="0">
              <a:buNone/>
            </a:pPr>
            <a:r>
              <a:rPr lang="en-US" dirty="0" err="1"/>
              <a:t>install.packages</a:t>
            </a:r>
            <a:r>
              <a:rPr lang="en-US" dirty="0"/>
              <a:t>("</a:t>
            </a:r>
            <a:r>
              <a:rPr lang="en-US" dirty="0" err="1"/>
              <a:t>caTools</a:t>
            </a:r>
            <a:r>
              <a:rPr lang="en-US" dirty="0"/>
              <a:t>")</a:t>
            </a:r>
          </a:p>
          <a:p>
            <a:pPr marL="457200" lvl="1" indent="0">
              <a:buNone/>
            </a:pPr>
            <a:r>
              <a:rPr lang="en-US" dirty="0" err="1"/>
              <a:t>install.packages</a:t>
            </a:r>
            <a:r>
              <a:rPr lang="en-US" dirty="0"/>
              <a:t>("lattice")</a:t>
            </a:r>
          </a:p>
          <a:p>
            <a:pPr marL="457200" lvl="1" indent="0">
              <a:buNone/>
            </a:pPr>
            <a:r>
              <a:rPr lang="en-US" dirty="0" err="1"/>
              <a:t>install.packages</a:t>
            </a:r>
            <a:r>
              <a:rPr lang="en-US" dirty="0"/>
              <a:t>("stats4")</a:t>
            </a:r>
          </a:p>
          <a:p>
            <a:pPr marL="457200" lvl="1" indent="0">
              <a:buNone/>
            </a:pPr>
            <a:r>
              <a:rPr lang="en-US" dirty="0" err="1"/>
              <a:t>install.packages</a:t>
            </a:r>
            <a:r>
              <a:rPr lang="en-US" dirty="0"/>
              <a:t>("</a:t>
            </a:r>
            <a:r>
              <a:rPr lang="en-US" dirty="0" err="1"/>
              <a:t>mirt</a:t>
            </a:r>
            <a:r>
              <a:rPr lang="en-US" dirty="0"/>
              <a:t>")</a:t>
            </a:r>
          </a:p>
          <a:p>
            <a:pPr marL="457200" lvl="1" indent="0">
              <a:buNone/>
            </a:pPr>
            <a:r>
              <a:rPr lang="en-US" dirty="0" err="1"/>
              <a:t>install.packages</a:t>
            </a:r>
            <a:r>
              <a:rPr lang="en-US" dirty="0"/>
              <a:t>("ggplot2")</a:t>
            </a:r>
          </a:p>
          <a:p>
            <a:pPr marL="457200" lvl="1" indent="0">
              <a:buNone/>
            </a:pPr>
            <a:r>
              <a:rPr lang="en-US" dirty="0" err="1"/>
              <a:t>install.packages</a:t>
            </a:r>
            <a:r>
              <a:rPr lang="en-US" dirty="0"/>
              <a:t>("</a:t>
            </a:r>
            <a:r>
              <a:rPr lang="en-US" dirty="0" err="1"/>
              <a:t>cowplot</a:t>
            </a:r>
            <a:r>
              <a:rPr lang="en-US" dirty="0"/>
              <a:t>")</a:t>
            </a:r>
          </a:p>
          <a:p>
            <a:pPr marL="457200" lvl="1" indent="0">
              <a:buNone/>
            </a:pPr>
            <a:r>
              <a:rPr lang="en-US" dirty="0" err="1"/>
              <a:t>install.packages</a:t>
            </a:r>
            <a:r>
              <a:rPr lang="en-US" dirty="0"/>
              <a:t>("psych")</a:t>
            </a:r>
          </a:p>
          <a:p>
            <a:pPr marL="457200" lvl="1" indent="0">
              <a:buNone/>
            </a:pPr>
            <a:r>
              <a:rPr lang="en-US" dirty="0" err="1"/>
              <a:t>install.packages</a:t>
            </a:r>
            <a:r>
              <a:rPr lang="en-US" dirty="0"/>
              <a:t>("av")</a:t>
            </a:r>
          </a:p>
          <a:p>
            <a:pPr marL="457200" lvl="1" indent="0">
              <a:buNone/>
            </a:pPr>
            <a:r>
              <a:rPr lang="en-US" dirty="0" err="1"/>
              <a:t>install.packages</a:t>
            </a:r>
            <a:r>
              <a:rPr lang="en-US" dirty="0"/>
              <a:t>("</a:t>
            </a:r>
            <a:r>
              <a:rPr lang="en-US" dirty="0" err="1"/>
              <a:t>devtools</a:t>
            </a:r>
            <a:r>
              <a:rPr lang="en-US" dirty="0"/>
              <a:t>")</a:t>
            </a:r>
          </a:p>
          <a:p>
            <a:pPr marL="457200" lvl="1" indent="0">
              <a:buNone/>
            </a:pPr>
            <a:r>
              <a:rPr lang="en-US" dirty="0"/>
              <a:t>library(</a:t>
            </a:r>
            <a:r>
              <a:rPr lang="en-US" dirty="0" err="1"/>
              <a:t>devtools</a:t>
            </a:r>
            <a:r>
              <a:rPr lang="en-US" dirty="0"/>
              <a:t>)</a:t>
            </a:r>
          </a:p>
          <a:p>
            <a:pPr marL="457200" lvl="1" indent="0">
              <a:buNone/>
            </a:pPr>
            <a:r>
              <a:rPr lang="en-US" dirty="0" err="1"/>
              <a:t>install_github</a:t>
            </a:r>
            <a:r>
              <a:rPr lang="en-US" dirty="0"/>
              <a:t>("</a:t>
            </a:r>
            <a:r>
              <a:rPr lang="en-US" dirty="0" err="1"/>
              <a:t>manuelreif</a:t>
            </a:r>
            <a:r>
              <a:rPr lang="en-US" dirty="0"/>
              <a:t>/</a:t>
            </a:r>
            <a:r>
              <a:rPr lang="en-US" dirty="0" err="1"/>
              <a:t>mcIRT</a:t>
            </a:r>
            <a:r>
              <a:rPr lang="en-US" dirty="0"/>
              <a:t>", ref="master")</a:t>
            </a:r>
          </a:p>
        </p:txBody>
      </p:sp>
    </p:spTree>
    <p:extLst>
      <p:ext uri="{BB962C8B-B14F-4D97-AF65-F5344CB8AC3E}">
        <p14:creationId xmlns:p14="http://schemas.microsoft.com/office/powerpoint/2010/main" val="137617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normAutofit lnSpcReduction="10000"/>
          </a:bodyPr>
          <a:lstStyle/>
          <a:p>
            <a:r>
              <a:rPr lang="en-US" dirty="0"/>
              <a:t>Assuming the excel files have been named, formatted, and saved correctly in the same directory that the R script is saved in, the code is ready to be run.</a:t>
            </a:r>
          </a:p>
          <a:p>
            <a:r>
              <a:rPr lang="en-US" dirty="0"/>
              <a:t>Many aspects of the script were designed to be easily altered.  These can be found under the “User Input” section and each option is explained through code comments.</a:t>
            </a:r>
          </a:p>
          <a:p>
            <a:endParaRPr lang="en-US" dirty="0"/>
          </a:p>
          <a:p>
            <a:r>
              <a:rPr lang="en-US" dirty="0"/>
              <a:t>Ctrl + Enter can be used to run each line of code</a:t>
            </a:r>
          </a:p>
          <a:p>
            <a:r>
              <a:rPr lang="en-US" dirty="0"/>
              <a:t>Ctrl + A (to select all), followed by Ctrl + Enter can be used to run the entire script</a:t>
            </a:r>
          </a:p>
        </p:txBody>
      </p:sp>
    </p:spTree>
    <p:extLst>
      <p:ext uri="{BB962C8B-B14F-4D97-AF65-F5344CB8AC3E}">
        <p14:creationId xmlns:p14="http://schemas.microsoft.com/office/powerpoint/2010/main" val="420347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“Random Replacement of Data”.</a:t>
            </a:r>
          </a:p>
        </p:txBody>
      </p:sp>
    </p:spTree>
    <p:extLst>
      <p:ext uri="{BB962C8B-B14F-4D97-AF65-F5344CB8AC3E}">
        <p14:creationId xmlns:p14="http://schemas.microsoft.com/office/powerpoint/2010/main" val="53111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normAutofit lnSpcReduction="10000"/>
          </a:bodyPr>
          <a:lstStyle/>
          <a:p>
            <a:r>
              <a:rPr lang="en-US" dirty="0"/>
              <a:t>Within the “Random Replacement of Data” folder, the most important fille will be a document named “Results.xlsx”.  This document contains the following tabs:</a:t>
            </a:r>
          </a:p>
          <a:p>
            <a:pPr lvl="1"/>
            <a:r>
              <a:rPr lang="en-US" dirty="0"/>
              <a:t>Old E1 Removed Questions</a:t>
            </a:r>
          </a:p>
          <a:p>
            <a:pPr lvl="1"/>
            <a:r>
              <a:rPr lang="en-US" dirty="0"/>
              <a:t>Old E2 Removed Questions</a:t>
            </a:r>
          </a:p>
          <a:p>
            <a:pPr lvl="1"/>
            <a:r>
              <a:rPr lang="en-US" dirty="0"/>
              <a:t>Old E1 ICCs</a:t>
            </a:r>
          </a:p>
          <a:p>
            <a:pPr lvl="1"/>
            <a:r>
              <a:rPr lang="en-US" dirty="0"/>
              <a:t>Old E2 ICCs</a:t>
            </a:r>
          </a:p>
          <a:p>
            <a:pPr lvl="1"/>
            <a:r>
              <a:rPr lang="en-US" dirty="0"/>
              <a:t>Old E1 MOM Partial Credit</a:t>
            </a:r>
          </a:p>
          <a:p>
            <a:pPr lvl="1"/>
            <a:r>
              <a:rPr lang="en-US" dirty="0"/>
              <a:t>Old E2 MOM Partial Credit</a:t>
            </a:r>
          </a:p>
          <a:p>
            <a:pPr lvl="1"/>
            <a:r>
              <a:rPr lang="en-US" dirty="0"/>
              <a:t>New E Difference in Percentile (If </a:t>
            </a:r>
            <a:r>
              <a:rPr lang="en-US" dirty="0" err="1"/>
              <a:t>NewExamScores</a:t>
            </a:r>
            <a:r>
              <a:rPr lang="en-US" dirty="0"/>
              <a:t>=TRUE)</a:t>
            </a:r>
          </a:p>
          <a:p>
            <a:pPr lvl="1"/>
            <a:r>
              <a:rPr lang="en-US" dirty="0"/>
              <a:t>New E Norms</a:t>
            </a:r>
          </a:p>
        </p:txBody>
      </p:sp>
    </p:spTree>
    <p:extLst>
      <p:ext uri="{BB962C8B-B14F-4D97-AF65-F5344CB8AC3E}">
        <p14:creationId xmlns:p14="http://schemas.microsoft.com/office/powerpoint/2010/main" val="40722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Removed Questions</a:t>
            </a:r>
          </a:p>
          <a:p>
            <a:pPr lvl="1"/>
            <a:r>
              <a:rPr lang="en-US" dirty="0"/>
              <a:t>Questions from old exam 1 which were removed as they were below the discrimination threshold.  As these questions did not perform well enough for partial credit to be predicted, the are either scored dichotomously (if </a:t>
            </a:r>
            <a:r>
              <a:rPr lang="en-US" dirty="0" err="1"/>
              <a:t>RaterScores</a:t>
            </a:r>
            <a:r>
              <a:rPr lang="en-US" dirty="0"/>
              <a:t>=FALSE) or using the values imported in “Old E1 Removed Questions PC.xlsx” (if </a:t>
            </a:r>
            <a:r>
              <a:rPr lang="en-US" dirty="0" err="1"/>
              <a:t>RaterScores</a:t>
            </a:r>
            <a:r>
              <a:rPr lang="en-US" dirty="0"/>
              <a:t>=TRUE).</a:t>
            </a:r>
          </a:p>
        </p:txBody>
      </p:sp>
    </p:spTree>
    <p:extLst>
      <p:ext uri="{BB962C8B-B14F-4D97-AF65-F5344CB8AC3E}">
        <p14:creationId xmlns:p14="http://schemas.microsoft.com/office/powerpoint/2010/main" val="66088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Removed Questions</a:t>
            </a:r>
          </a:p>
          <a:p>
            <a:pPr lvl="1"/>
            <a:r>
              <a:rPr lang="en-US" dirty="0"/>
              <a:t>Questions from old exam 2 which were removed as they were below the discrimination threshold.  As these questions did not perform well enough for partial credit to be predicted, the are either scored dichotomously (if </a:t>
            </a:r>
            <a:r>
              <a:rPr lang="en-US" dirty="0" err="1"/>
              <a:t>RaterScores</a:t>
            </a:r>
            <a:r>
              <a:rPr lang="en-US" dirty="0"/>
              <a:t>=FALSE) or using the values imported in “Old E2 Removed Questions PC.xlsx” (if </a:t>
            </a:r>
            <a:r>
              <a:rPr lang="en-US" dirty="0" err="1"/>
              <a:t>RaterScores</a:t>
            </a:r>
            <a:r>
              <a:rPr lang="en-US" dirty="0"/>
              <a:t>=TRUE).</a:t>
            </a:r>
          </a:p>
          <a:p>
            <a:endParaRPr lang="en-US" dirty="0"/>
          </a:p>
        </p:txBody>
      </p:sp>
    </p:spTree>
    <p:extLst>
      <p:ext uri="{BB962C8B-B14F-4D97-AF65-F5344CB8AC3E}">
        <p14:creationId xmlns:p14="http://schemas.microsoft.com/office/powerpoint/2010/main" val="260398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a:bodyPr>
          <a:lstStyle/>
          <a:p>
            <a:r>
              <a:rPr lang="en-US" dirty="0"/>
              <a:t>This app is designed to take questions from two preexisting exams and predict the norms for an untested exam built from a subset of those questions.</a:t>
            </a:r>
          </a:p>
          <a:p>
            <a:endParaRPr lang="en-US" dirty="0"/>
          </a:p>
          <a:p>
            <a:r>
              <a:rPr lang="en-US" dirty="0"/>
              <a:t>This is completed using a combination of 2-PL, NRM, and GPCM IRT models.  In short, this is completed by first using the </a:t>
            </a:r>
            <a:r>
              <a:rPr lang="en-US" b="1" u="sng" dirty="0"/>
              <a:t>M</a:t>
            </a:r>
            <a:r>
              <a:rPr lang="en-US" dirty="0"/>
              <a:t>odeled </a:t>
            </a:r>
            <a:r>
              <a:rPr lang="en-US" b="1" u="sng" dirty="0"/>
              <a:t>O</a:t>
            </a:r>
            <a:r>
              <a:rPr lang="en-US" dirty="0"/>
              <a:t>pen </a:t>
            </a:r>
            <a:r>
              <a:rPr lang="en-US" b="1" u="sng" dirty="0"/>
              <a:t>M</a:t>
            </a:r>
            <a:r>
              <a:rPr lang="en-US" dirty="0"/>
              <a:t>axima process to assign partial credit to each response option.  These partial credit options are then used with GCPM to generate factor scores which are fed into </a:t>
            </a:r>
            <a:r>
              <a:rPr lang="en-US" b="1" u="sng" dirty="0"/>
              <a:t>D</a:t>
            </a:r>
            <a:r>
              <a:rPr lang="en-US" dirty="0"/>
              <a:t>ichotomous IRT parameters and scores are extracted using </a:t>
            </a:r>
            <a:r>
              <a:rPr lang="en-US" b="1" u="sng" dirty="0"/>
              <a:t>C</a:t>
            </a:r>
            <a:r>
              <a:rPr lang="en-US" dirty="0"/>
              <a:t>redit </a:t>
            </a:r>
            <a:r>
              <a:rPr lang="en-US" b="1" u="sng" dirty="0"/>
              <a:t>P</a:t>
            </a:r>
            <a:r>
              <a:rPr lang="en-US" dirty="0"/>
              <a:t>robability (D___ CP).</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ICCs</a:t>
            </a:r>
          </a:p>
          <a:p>
            <a:pPr lvl="1"/>
            <a:r>
              <a:rPr lang="en-US" dirty="0"/>
              <a:t>Item characteristic curves (ICCs) for each question above the discrimination threshold on old exam 1.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01826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ICCs</a:t>
            </a:r>
          </a:p>
          <a:p>
            <a:pPr lvl="1"/>
            <a:r>
              <a:rPr lang="en-US" dirty="0"/>
              <a:t>Item characteristic curves (ICCs) for each question above the discrimination threshold on old exam 2.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27004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MOM Partial Credit</a:t>
            </a:r>
          </a:p>
          <a:p>
            <a:pPr lvl="1"/>
            <a:r>
              <a:rPr lang="en-US" dirty="0"/>
              <a:t>This tab contains the model-determined credit to assign to each response option on exam 1 which was not removed due to low discrimination.  These values could be 0, 0.25, 0.33, 0.5, or 1.</a:t>
            </a:r>
          </a:p>
        </p:txBody>
      </p:sp>
    </p:spTree>
    <p:extLst>
      <p:ext uri="{BB962C8B-B14F-4D97-AF65-F5344CB8AC3E}">
        <p14:creationId xmlns:p14="http://schemas.microsoft.com/office/powerpoint/2010/main" val="89537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MOM Partial Credit</a:t>
            </a:r>
          </a:p>
          <a:p>
            <a:pPr lvl="1"/>
            <a:r>
              <a:rPr lang="en-US" dirty="0"/>
              <a:t>This tab contains the model-determined credit to assign to each response option on exam 2 which was not removed due to low discrimination.  These values could be 0, 0.25, 0.33, 0.5, or 1.</a:t>
            </a:r>
          </a:p>
          <a:p>
            <a:endParaRPr lang="en-US" dirty="0"/>
          </a:p>
        </p:txBody>
      </p:sp>
    </p:spTree>
    <p:extLst>
      <p:ext uri="{BB962C8B-B14F-4D97-AF65-F5344CB8AC3E}">
        <p14:creationId xmlns:p14="http://schemas.microsoft.com/office/powerpoint/2010/main" val="104832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New E Difference in Percentile (If </a:t>
            </a:r>
            <a:r>
              <a:rPr lang="en-US" dirty="0" err="1"/>
              <a:t>NewExamScores</a:t>
            </a:r>
            <a:r>
              <a:rPr lang="en-US" dirty="0"/>
              <a:t>=TRUE)</a:t>
            </a:r>
          </a:p>
          <a:p>
            <a:pPr lvl="1"/>
            <a:r>
              <a:rPr lang="en-US" dirty="0"/>
              <a:t>This tab is only created if student scores on the new exam were used (</a:t>
            </a:r>
            <a:r>
              <a:rPr lang="en-US" dirty="0" err="1"/>
              <a:t>NewExamScores</a:t>
            </a:r>
            <a:r>
              <a:rPr lang="en-US" dirty="0"/>
              <a:t>=TRUE).  These scores are then used to replace the modeled data until all modeled data has been replaced (new data is then simply added in). Column A shows the number of new exam scores used and column B contains the area under the curve created by subtracting the </a:t>
            </a:r>
            <a:r>
              <a:rPr lang="en-US" i="1" dirty="0"/>
              <a:t>fully modeled percentile</a:t>
            </a:r>
            <a:r>
              <a:rPr lang="en-US" dirty="0"/>
              <a:t> by the </a:t>
            </a:r>
            <a:r>
              <a:rPr lang="en-US" i="1" dirty="0"/>
              <a:t>model with actual student performance on the new exam percentile</a:t>
            </a:r>
            <a:r>
              <a:rPr lang="en-US" dirty="0"/>
              <a:t>.  The curves showing the difference in percentile (which is summarized by this area under the curve) can be found exported in the “Percentile Plots” folder as well as the “Percentile Plots.mp4”.  Broadly speaking, these values indicate the magnitude of the norm change through the addition of real data.</a:t>
            </a:r>
          </a:p>
          <a:p>
            <a:pPr lvl="1"/>
            <a:endParaRPr lang="en-US" dirty="0"/>
          </a:p>
        </p:txBody>
      </p:sp>
    </p:spTree>
    <p:extLst>
      <p:ext uri="{BB962C8B-B14F-4D97-AF65-F5344CB8AC3E}">
        <p14:creationId xmlns:p14="http://schemas.microsoft.com/office/powerpoint/2010/main" val="45925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4" name="Content Placeholder 2">
            <a:extLst>
              <a:ext uri="{FF2B5EF4-FFF2-40B4-BE49-F238E27FC236}">
                <a16:creationId xmlns:a16="http://schemas.microsoft.com/office/drawing/2014/main" id="{B2396788-9640-0701-4440-69CBB5744114}"/>
              </a:ext>
            </a:extLst>
          </p:cNvPr>
          <p:cNvSpPr txBox="1">
            <a:spLocks/>
          </p:cNvSpPr>
          <p:nvPr/>
        </p:nvSpPr>
        <p:spPr>
          <a:xfrm>
            <a:off x="838200" y="1825625"/>
            <a:ext cx="109156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New E Norms</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E-N: A norm plot based on the percentages in Column B</a:t>
            </a:r>
          </a:p>
          <a:p>
            <a:pPr lvl="2"/>
            <a:r>
              <a:rPr lang="en-US" dirty="0"/>
              <a:t>Column P-Q: Stats pertaining to the results</a:t>
            </a:r>
          </a:p>
          <a:p>
            <a:pPr lvl="2"/>
            <a:r>
              <a:rPr lang="en-US" dirty="0"/>
              <a:t>Column S: Scores for each of the students (ordered from highest to lowest)</a:t>
            </a:r>
          </a:p>
          <a:p>
            <a:pPr lvl="2"/>
            <a:r>
              <a:rPr lang="en-US" dirty="0"/>
              <a:t>Column T: Indicator if the scores are predicted by the model (0) or are from real students (1)</a:t>
            </a:r>
          </a:p>
        </p:txBody>
      </p:sp>
    </p:spTree>
    <p:extLst>
      <p:ext uri="{BB962C8B-B14F-4D97-AF65-F5344CB8AC3E}">
        <p14:creationId xmlns:p14="http://schemas.microsoft.com/office/powerpoint/2010/main" val="237185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https://github.com/clapsback/DMOM-CP-Norm-Generator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a:xfrm>
            <a:off x="838200" y="1825624"/>
            <a:ext cx="10515600" cy="5032375"/>
          </a:xfrm>
        </p:spPr>
        <p:txBody>
          <a:bodyPr>
            <a:normAutofit fontScale="85000" lnSpcReduction="20000"/>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Key.xlsx</a:t>
            </a:r>
          </a:p>
          <a:p>
            <a:pPr lvl="1"/>
            <a:r>
              <a:rPr lang="en-US" dirty="0"/>
              <a:t>Old E2 Key.xlsx</a:t>
            </a:r>
          </a:p>
          <a:p>
            <a:pPr lvl="1"/>
            <a:r>
              <a:rPr lang="en-US" dirty="0"/>
              <a:t>Question Alignment.xlsx</a:t>
            </a:r>
          </a:p>
          <a:p>
            <a:endParaRPr lang="en-US" dirty="0"/>
          </a:p>
          <a:p>
            <a:r>
              <a:rPr lang="en-US" dirty="0"/>
              <a:t>In addition, this file will be imported if “</a:t>
            </a:r>
            <a:r>
              <a:rPr lang="en-US" dirty="0" err="1"/>
              <a:t>NewExamScores</a:t>
            </a:r>
            <a:r>
              <a:rPr lang="en-US" dirty="0"/>
              <a:t>=TRUE” under “User Input”</a:t>
            </a:r>
          </a:p>
          <a:p>
            <a:pPr lvl="1"/>
            <a:r>
              <a:rPr lang="en-US" dirty="0"/>
              <a:t>New E Scores.xlsx</a:t>
            </a:r>
          </a:p>
          <a:p>
            <a:pPr lvl="1"/>
            <a:endParaRPr lang="en-US" dirty="0"/>
          </a:p>
          <a:p>
            <a:r>
              <a:rPr lang="en-US" dirty="0"/>
              <a:t>In addition, these files will be imported if “</a:t>
            </a:r>
            <a:r>
              <a:rPr lang="en-US" dirty="0" err="1"/>
              <a:t>RaterScores</a:t>
            </a:r>
            <a:r>
              <a:rPr lang="en-US" dirty="0"/>
              <a:t>=TRUE” under “User Input”</a:t>
            </a:r>
          </a:p>
          <a:p>
            <a:pPr lvl="1"/>
            <a:r>
              <a:rPr lang="en-US" dirty="0"/>
              <a:t>Old E1 Removed Questions PC.xlsx</a:t>
            </a:r>
          </a:p>
          <a:p>
            <a:pPr lvl="1"/>
            <a:r>
              <a:rPr lang="en-US" dirty="0"/>
              <a:t>Old E2 Removed Questions PC.xlsx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271774-B199-8237-AE5E-7D8DC0DA9C58}"/>
              </a:ext>
            </a:extLst>
          </p:cNvPr>
          <p:cNvPicPr>
            <a:picLocks noChangeAspect="1"/>
          </p:cNvPicPr>
          <p:nvPr/>
        </p:nvPicPr>
        <p:blipFill>
          <a:blip r:embed="rId2"/>
          <a:stretch>
            <a:fillRect/>
          </a:stretch>
        </p:blipFill>
        <p:spPr>
          <a:xfrm>
            <a:off x="5635752" y="2543994"/>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223376"/>
            <a:ext cx="5638798" cy="4634623"/>
          </a:xfrm>
          <a:noFill/>
        </p:spPr>
        <p:txBody>
          <a:bodyPr>
            <a:normAutofit/>
          </a:bodyPr>
          <a:lstStyle/>
          <a:p>
            <a:r>
              <a:rPr lang="en-US" dirty="0"/>
              <a:t>Old E1.xlsx</a:t>
            </a:r>
          </a:p>
          <a:p>
            <a:pPr lvl="1"/>
            <a:r>
              <a:rPr lang="en-US" dirty="0"/>
              <a:t>Letter responses (A/B/C/D) for each question on the first old exam.  Row 1 is the column heading specifying the question number.  The heading should match the question identifier used in “Old E1 Key.xlsx” and “Question Alignment.xlsx”.  Any cells that do not contain “A”, “B”, “C”, or “D” will be treated as missing responses.  Lowercase letters will be accepted and capitalized.</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17830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0482C1-23DE-D002-E425-13CC40136837}"/>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800B0E4D-7D92-5313-29E0-9693CEF4AB94}"/>
              </a:ext>
            </a:extLst>
          </p:cNvPr>
          <p:cNvSpPr>
            <a:spLocks noGrp="1"/>
          </p:cNvSpPr>
          <p:nvPr>
            <p:ph idx="1"/>
          </p:nvPr>
        </p:nvSpPr>
        <p:spPr>
          <a:xfrm>
            <a:off x="0" y="2223376"/>
            <a:ext cx="5638798" cy="4634623"/>
          </a:xfrm>
          <a:noFill/>
        </p:spPr>
        <p:txBody>
          <a:bodyPr>
            <a:normAutofit/>
          </a:bodyPr>
          <a:lstStyle/>
          <a:p>
            <a:r>
              <a:rPr lang="en-US" dirty="0"/>
              <a:t>Old E2.xlsx</a:t>
            </a:r>
          </a:p>
          <a:p>
            <a:pPr lvl="1"/>
            <a:r>
              <a:rPr lang="en-US" dirty="0"/>
              <a:t>Letter responses (A/B/C/D) for each question on the second old exam.  Row 1 is the column heading specifying the question number.  The heading should match the question identifier used in “Old E2 Key.xlsx” and “Question Alignment.xlsx”.  Any cells that do not contain “A”, “B”, “C”, or “D” will be treated as missing responses.  Lowercase letters will be accepted and capitalized.</a:t>
            </a:r>
          </a:p>
          <a:p>
            <a:pPr lvl="1"/>
            <a:endParaRPr lang="en-US" dirty="0"/>
          </a:p>
          <a:p>
            <a:pPr lvl="1"/>
            <a:endParaRPr lang="en-US" dirty="0"/>
          </a:p>
        </p:txBody>
      </p:sp>
    </p:spTree>
    <p:extLst>
      <p:ext uri="{BB962C8B-B14F-4D97-AF65-F5344CB8AC3E}">
        <p14:creationId xmlns:p14="http://schemas.microsoft.com/office/powerpoint/2010/main" val="260494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B9C018-D47D-3538-DA58-F48E20C4B1A6}"/>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3125396"/>
            <a:ext cx="5638798" cy="3732603"/>
          </a:xfrm>
          <a:noFill/>
        </p:spPr>
        <p:txBody>
          <a:bodyPr>
            <a:normAutofit/>
          </a:bodyPr>
          <a:lstStyle/>
          <a:p>
            <a:r>
              <a:rPr lang="en-US" dirty="0"/>
              <a:t>Old E1 Key.xlsx</a:t>
            </a:r>
          </a:p>
          <a:p>
            <a:pPr lvl="1"/>
            <a:r>
              <a:rPr lang="en-US" dirty="0"/>
              <a:t>Column A is composed of the question identifiers which need to match those used in “Old E1.xlsx”.  Column B is the correct letter response (A/B/C/D) for each question on old exam 1.</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1575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22100D-0307-4F5D-61FC-38D0D816DDE7}"/>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1F1509D6-4DEF-52EA-7DEE-7EB07808165F}"/>
              </a:ext>
            </a:extLst>
          </p:cNvPr>
          <p:cNvSpPr>
            <a:spLocks noGrp="1"/>
          </p:cNvSpPr>
          <p:nvPr>
            <p:ph idx="1"/>
          </p:nvPr>
        </p:nvSpPr>
        <p:spPr>
          <a:xfrm>
            <a:off x="0" y="3125396"/>
            <a:ext cx="5638798" cy="3732603"/>
          </a:xfrm>
          <a:noFill/>
        </p:spPr>
        <p:txBody>
          <a:bodyPr>
            <a:normAutofit/>
          </a:bodyPr>
          <a:lstStyle/>
          <a:p>
            <a:r>
              <a:rPr lang="en-US" dirty="0"/>
              <a:t>Old E2 Key.xlsx</a:t>
            </a:r>
          </a:p>
          <a:p>
            <a:pPr lvl="1"/>
            <a:r>
              <a:rPr lang="en-US" dirty="0"/>
              <a:t>Column A is composed of the question identifiers which need to match those used in “Old E2.xlsx”.  Column B is the correct letter response (A/B/C/D) for each question on old exam 2.</a:t>
            </a:r>
          </a:p>
          <a:p>
            <a:pPr lvl="1"/>
            <a:endParaRPr lang="en-US" dirty="0"/>
          </a:p>
          <a:p>
            <a:pPr lvl="1"/>
            <a:endParaRPr lang="en-US" dirty="0"/>
          </a:p>
        </p:txBody>
      </p:sp>
    </p:spTree>
    <p:extLst>
      <p:ext uri="{BB962C8B-B14F-4D97-AF65-F5344CB8AC3E}">
        <p14:creationId xmlns:p14="http://schemas.microsoft.com/office/powerpoint/2010/main" val="195406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1901</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Use of “DMOM CP Norm Generator V1.3”</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 (If NewExamScores=TRUE)</vt:lpstr>
      <vt:lpstr>Preparing Data (If RaterScores=TRUE)</vt:lpstr>
      <vt:lpstr>Preparing Data (If RaterScores=TRUE)</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45</cp:revision>
  <dcterms:created xsi:type="dcterms:W3CDTF">2022-10-12T01:57:48Z</dcterms:created>
  <dcterms:modified xsi:type="dcterms:W3CDTF">2023-01-05T02:02:58Z</dcterms:modified>
</cp:coreProperties>
</file>