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5" r:id="rId4"/>
    <p:sldId id="277" r:id="rId5"/>
    <p:sldId id="286" r:id="rId6"/>
    <p:sldId id="299" r:id="rId7"/>
    <p:sldId id="298" r:id="rId8"/>
    <p:sldId id="297" r:id="rId9"/>
    <p:sldId id="296" r:id="rId10"/>
    <p:sldId id="295" r:id="rId11"/>
    <p:sldId id="278" r:id="rId12"/>
    <p:sldId id="287" r:id="rId13"/>
    <p:sldId id="300" r:id="rId14"/>
    <p:sldId id="260" r:id="rId15"/>
    <p:sldId id="288" r:id="rId16"/>
    <p:sldId id="289" r:id="rId17"/>
    <p:sldId id="276" r:id="rId18"/>
    <p:sldId id="301" r:id="rId19"/>
    <p:sldId id="302" r:id="rId20"/>
    <p:sldId id="303" r:id="rId21"/>
    <p:sldId id="304" r:id="rId22"/>
    <p:sldId id="305" r:id="rId23"/>
    <p:sldId id="306" r:id="rId24"/>
    <p:sldId id="309" r:id="rId25"/>
    <p:sldId id="307" r:id="rId26"/>
    <p:sldId id="290" r:id="rId27"/>
    <p:sldId id="30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426A79-AF66-4741-A32A-D5B5758EF95C}">
          <p14:sldIdLst>
            <p14:sldId id="256"/>
            <p14:sldId id="258"/>
            <p14:sldId id="275"/>
          </p14:sldIdLst>
        </p14:section>
        <p14:section name="Preparing Data" id="{2EA68B84-18FA-446F-907F-595657C08406}">
          <p14:sldIdLst>
            <p14:sldId id="277"/>
            <p14:sldId id="286"/>
            <p14:sldId id="299"/>
            <p14:sldId id="298"/>
            <p14:sldId id="297"/>
            <p14:sldId id="296"/>
            <p14:sldId id="295"/>
            <p14:sldId id="278"/>
            <p14:sldId id="287"/>
            <p14:sldId id="300"/>
          </p14:sldIdLst>
        </p14:section>
        <p14:section name="Running the Script" id="{1A2245C3-ED75-42D1-8C60-5351E6F7EE1F}">
          <p14:sldIdLst>
            <p14:sldId id="260"/>
            <p14:sldId id="288"/>
            <p14:sldId id="289"/>
          </p14:sldIdLst>
        </p14:section>
        <p14:section name="Interpreting Exported Results" id="{A80DA9EE-6946-445F-AE0D-8D6D59CDC085}">
          <p14:sldIdLst>
            <p14:sldId id="276"/>
            <p14:sldId id="301"/>
            <p14:sldId id="302"/>
            <p14:sldId id="303"/>
            <p14:sldId id="304"/>
            <p14:sldId id="305"/>
            <p14:sldId id="306"/>
            <p14:sldId id="309"/>
            <p14:sldId id="307"/>
            <p14:sldId id="290"/>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274"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A21C-D12E-43E8-87A1-45C638D73F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18007F-8ED8-F8E3-196C-4EC126B98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98E796-E003-F34E-F801-3A4E6047D9AB}"/>
              </a:ext>
            </a:extLst>
          </p:cNvPr>
          <p:cNvSpPr>
            <a:spLocks noGrp="1"/>
          </p:cNvSpPr>
          <p:nvPr>
            <p:ph type="dt" sz="half" idx="10"/>
          </p:nvPr>
        </p:nvSpPr>
        <p:spPr/>
        <p:txBody>
          <a:bodyPr/>
          <a:lstStyle/>
          <a:p>
            <a:fld id="{D83AB94C-7DAC-44E3-9A2B-B2B79523F462}" type="datetimeFigureOut">
              <a:rPr lang="en-US" smtClean="0"/>
              <a:t>1/10/2023</a:t>
            </a:fld>
            <a:endParaRPr lang="en-US"/>
          </a:p>
        </p:txBody>
      </p:sp>
      <p:sp>
        <p:nvSpPr>
          <p:cNvPr id="5" name="Footer Placeholder 4">
            <a:extLst>
              <a:ext uri="{FF2B5EF4-FFF2-40B4-BE49-F238E27FC236}">
                <a16:creationId xmlns:a16="http://schemas.microsoft.com/office/drawing/2014/main" id="{24BC3E9E-54C0-3FF0-4D13-D414A3351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370F9-5494-A5DB-52FA-FA6A63CF8CB7}"/>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418083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65A6-F4FD-517C-FF11-7F46782CA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78A507-3AAE-1371-4024-F18A2766C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FCFA-DF1E-60F5-011F-8F0A5FE7A181}"/>
              </a:ext>
            </a:extLst>
          </p:cNvPr>
          <p:cNvSpPr>
            <a:spLocks noGrp="1"/>
          </p:cNvSpPr>
          <p:nvPr>
            <p:ph type="dt" sz="half" idx="10"/>
          </p:nvPr>
        </p:nvSpPr>
        <p:spPr/>
        <p:txBody>
          <a:bodyPr/>
          <a:lstStyle/>
          <a:p>
            <a:fld id="{D83AB94C-7DAC-44E3-9A2B-B2B79523F462}" type="datetimeFigureOut">
              <a:rPr lang="en-US" smtClean="0"/>
              <a:t>1/10/2023</a:t>
            </a:fld>
            <a:endParaRPr lang="en-US"/>
          </a:p>
        </p:txBody>
      </p:sp>
      <p:sp>
        <p:nvSpPr>
          <p:cNvPr id="5" name="Footer Placeholder 4">
            <a:extLst>
              <a:ext uri="{FF2B5EF4-FFF2-40B4-BE49-F238E27FC236}">
                <a16:creationId xmlns:a16="http://schemas.microsoft.com/office/drawing/2014/main" id="{C355994C-90AF-DF55-BD7B-419A14FDD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5D95E-6D61-25DC-70B2-F93BCBA9F676}"/>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418770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22B094-E061-24C9-D4FD-E909CDFBF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2DC915-663C-4727-80FB-F2925D245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9123-E198-2E9C-4E5D-36FF79625C4A}"/>
              </a:ext>
            </a:extLst>
          </p:cNvPr>
          <p:cNvSpPr>
            <a:spLocks noGrp="1"/>
          </p:cNvSpPr>
          <p:nvPr>
            <p:ph type="dt" sz="half" idx="10"/>
          </p:nvPr>
        </p:nvSpPr>
        <p:spPr/>
        <p:txBody>
          <a:bodyPr/>
          <a:lstStyle/>
          <a:p>
            <a:fld id="{D83AB94C-7DAC-44E3-9A2B-B2B79523F462}" type="datetimeFigureOut">
              <a:rPr lang="en-US" smtClean="0"/>
              <a:t>1/10/2023</a:t>
            </a:fld>
            <a:endParaRPr lang="en-US"/>
          </a:p>
        </p:txBody>
      </p:sp>
      <p:sp>
        <p:nvSpPr>
          <p:cNvPr id="5" name="Footer Placeholder 4">
            <a:extLst>
              <a:ext uri="{FF2B5EF4-FFF2-40B4-BE49-F238E27FC236}">
                <a16:creationId xmlns:a16="http://schemas.microsoft.com/office/drawing/2014/main" id="{745400EE-45A6-6FA3-E4CF-2DE86B9D8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50506-6A0C-0847-F9C3-FF43A1C5F8A2}"/>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81511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2DD6-EA3D-D9AC-09FC-9B66E2B1B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809258-D164-B79B-A241-364BA000F4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36C53-1501-8275-749C-0DBA8DD31BFF}"/>
              </a:ext>
            </a:extLst>
          </p:cNvPr>
          <p:cNvSpPr>
            <a:spLocks noGrp="1"/>
          </p:cNvSpPr>
          <p:nvPr>
            <p:ph type="dt" sz="half" idx="10"/>
          </p:nvPr>
        </p:nvSpPr>
        <p:spPr/>
        <p:txBody>
          <a:bodyPr/>
          <a:lstStyle/>
          <a:p>
            <a:fld id="{D83AB94C-7DAC-44E3-9A2B-B2B79523F462}" type="datetimeFigureOut">
              <a:rPr lang="en-US" smtClean="0"/>
              <a:t>1/10/2023</a:t>
            </a:fld>
            <a:endParaRPr lang="en-US"/>
          </a:p>
        </p:txBody>
      </p:sp>
      <p:sp>
        <p:nvSpPr>
          <p:cNvPr id="5" name="Footer Placeholder 4">
            <a:extLst>
              <a:ext uri="{FF2B5EF4-FFF2-40B4-BE49-F238E27FC236}">
                <a16:creationId xmlns:a16="http://schemas.microsoft.com/office/drawing/2014/main" id="{11562665-2F95-D46A-EC78-7938DD211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F0FC7-CBFB-BAF1-FA42-5DF31B74BF89}"/>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31301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2678-A74E-2EEA-7F25-E169323458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55EB6F-4BEE-EC46-B26E-6A09B016B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06E36E-1EC8-2B6F-2052-E85F19E0452A}"/>
              </a:ext>
            </a:extLst>
          </p:cNvPr>
          <p:cNvSpPr>
            <a:spLocks noGrp="1"/>
          </p:cNvSpPr>
          <p:nvPr>
            <p:ph type="dt" sz="half" idx="10"/>
          </p:nvPr>
        </p:nvSpPr>
        <p:spPr/>
        <p:txBody>
          <a:bodyPr/>
          <a:lstStyle/>
          <a:p>
            <a:fld id="{D83AB94C-7DAC-44E3-9A2B-B2B79523F462}" type="datetimeFigureOut">
              <a:rPr lang="en-US" smtClean="0"/>
              <a:t>1/10/2023</a:t>
            </a:fld>
            <a:endParaRPr lang="en-US"/>
          </a:p>
        </p:txBody>
      </p:sp>
      <p:sp>
        <p:nvSpPr>
          <p:cNvPr id="5" name="Footer Placeholder 4">
            <a:extLst>
              <a:ext uri="{FF2B5EF4-FFF2-40B4-BE49-F238E27FC236}">
                <a16:creationId xmlns:a16="http://schemas.microsoft.com/office/drawing/2014/main" id="{6B94D48F-78D4-D938-D59D-88F8403C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F776A-1023-B306-658D-5A8851AC7C73}"/>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337672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517B-1134-89A3-3F65-BC43AD2C2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F9DB9-187F-A89C-8760-C8439EFB0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DD161E-DB59-A9EA-F968-C327C92724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D63B66-04BF-2A08-27FF-0C041C908D2A}"/>
              </a:ext>
            </a:extLst>
          </p:cNvPr>
          <p:cNvSpPr>
            <a:spLocks noGrp="1"/>
          </p:cNvSpPr>
          <p:nvPr>
            <p:ph type="dt" sz="half" idx="10"/>
          </p:nvPr>
        </p:nvSpPr>
        <p:spPr/>
        <p:txBody>
          <a:bodyPr/>
          <a:lstStyle/>
          <a:p>
            <a:fld id="{D83AB94C-7DAC-44E3-9A2B-B2B79523F462}" type="datetimeFigureOut">
              <a:rPr lang="en-US" smtClean="0"/>
              <a:t>1/10/2023</a:t>
            </a:fld>
            <a:endParaRPr lang="en-US"/>
          </a:p>
        </p:txBody>
      </p:sp>
      <p:sp>
        <p:nvSpPr>
          <p:cNvPr id="6" name="Footer Placeholder 5">
            <a:extLst>
              <a:ext uri="{FF2B5EF4-FFF2-40B4-BE49-F238E27FC236}">
                <a16:creationId xmlns:a16="http://schemas.microsoft.com/office/drawing/2014/main" id="{32DC2D7B-0E26-68EF-E715-B9408BCC7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95836-98C5-5FA2-F7DA-C658F0A85A34}"/>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42852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BB2F-D308-30B2-B979-6D5FA97181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7B4297-E54E-A37D-CAEC-9211F9A11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954B0-66E3-1A72-42B1-8E58D95F07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3543F7-CF40-3D1C-3F14-B0D6805FB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182D3B-F91D-0F3C-FBCB-0848757A6D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E1DBF-E49D-BEA1-8941-B9F71CC7980F}"/>
              </a:ext>
            </a:extLst>
          </p:cNvPr>
          <p:cNvSpPr>
            <a:spLocks noGrp="1"/>
          </p:cNvSpPr>
          <p:nvPr>
            <p:ph type="dt" sz="half" idx="10"/>
          </p:nvPr>
        </p:nvSpPr>
        <p:spPr/>
        <p:txBody>
          <a:bodyPr/>
          <a:lstStyle/>
          <a:p>
            <a:fld id="{D83AB94C-7DAC-44E3-9A2B-B2B79523F462}" type="datetimeFigureOut">
              <a:rPr lang="en-US" smtClean="0"/>
              <a:t>1/10/2023</a:t>
            </a:fld>
            <a:endParaRPr lang="en-US"/>
          </a:p>
        </p:txBody>
      </p:sp>
      <p:sp>
        <p:nvSpPr>
          <p:cNvPr id="8" name="Footer Placeholder 7">
            <a:extLst>
              <a:ext uri="{FF2B5EF4-FFF2-40B4-BE49-F238E27FC236}">
                <a16:creationId xmlns:a16="http://schemas.microsoft.com/office/drawing/2014/main" id="{E2C0202F-CC2C-00F2-9F53-BD636890C0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A29C96-F494-8F18-EC50-C7EA6353988C}"/>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39036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A461-3F48-869B-C048-3B9922D219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906F96-19AA-7C5F-E082-2F26BF07F939}"/>
              </a:ext>
            </a:extLst>
          </p:cNvPr>
          <p:cNvSpPr>
            <a:spLocks noGrp="1"/>
          </p:cNvSpPr>
          <p:nvPr>
            <p:ph type="dt" sz="half" idx="10"/>
          </p:nvPr>
        </p:nvSpPr>
        <p:spPr/>
        <p:txBody>
          <a:bodyPr/>
          <a:lstStyle/>
          <a:p>
            <a:fld id="{D83AB94C-7DAC-44E3-9A2B-B2B79523F462}" type="datetimeFigureOut">
              <a:rPr lang="en-US" smtClean="0"/>
              <a:t>1/10/2023</a:t>
            </a:fld>
            <a:endParaRPr lang="en-US"/>
          </a:p>
        </p:txBody>
      </p:sp>
      <p:sp>
        <p:nvSpPr>
          <p:cNvPr id="4" name="Footer Placeholder 3">
            <a:extLst>
              <a:ext uri="{FF2B5EF4-FFF2-40B4-BE49-F238E27FC236}">
                <a16:creationId xmlns:a16="http://schemas.microsoft.com/office/drawing/2014/main" id="{87B9AD72-B40F-899D-8713-E0A2FC4099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88BE1-3C6A-274B-FE1B-36448303733A}"/>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262080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3D90AA-15D3-07C3-7354-0CFD1353A7DB}"/>
              </a:ext>
            </a:extLst>
          </p:cNvPr>
          <p:cNvSpPr>
            <a:spLocks noGrp="1"/>
          </p:cNvSpPr>
          <p:nvPr>
            <p:ph type="dt" sz="half" idx="10"/>
          </p:nvPr>
        </p:nvSpPr>
        <p:spPr/>
        <p:txBody>
          <a:bodyPr/>
          <a:lstStyle/>
          <a:p>
            <a:fld id="{D83AB94C-7DAC-44E3-9A2B-B2B79523F462}" type="datetimeFigureOut">
              <a:rPr lang="en-US" smtClean="0"/>
              <a:t>1/10/2023</a:t>
            </a:fld>
            <a:endParaRPr lang="en-US"/>
          </a:p>
        </p:txBody>
      </p:sp>
      <p:sp>
        <p:nvSpPr>
          <p:cNvPr id="3" name="Footer Placeholder 2">
            <a:extLst>
              <a:ext uri="{FF2B5EF4-FFF2-40B4-BE49-F238E27FC236}">
                <a16:creationId xmlns:a16="http://schemas.microsoft.com/office/drawing/2014/main" id="{E0D00E1D-1B3C-875F-A69D-CA3EBC243E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1C583B-841B-6E8C-153F-A18BE1537E47}"/>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82520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5E6F-B15F-5EF6-8AA4-56B4C226C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0B7C78-678D-3AD3-3B87-57081010B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25C09A-CBC6-6AF2-8761-3EC3B5B98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9934C-9010-1419-3E50-F3D2F95AAA89}"/>
              </a:ext>
            </a:extLst>
          </p:cNvPr>
          <p:cNvSpPr>
            <a:spLocks noGrp="1"/>
          </p:cNvSpPr>
          <p:nvPr>
            <p:ph type="dt" sz="half" idx="10"/>
          </p:nvPr>
        </p:nvSpPr>
        <p:spPr/>
        <p:txBody>
          <a:bodyPr/>
          <a:lstStyle/>
          <a:p>
            <a:fld id="{D83AB94C-7DAC-44E3-9A2B-B2B79523F462}" type="datetimeFigureOut">
              <a:rPr lang="en-US" smtClean="0"/>
              <a:t>1/10/2023</a:t>
            </a:fld>
            <a:endParaRPr lang="en-US"/>
          </a:p>
        </p:txBody>
      </p:sp>
      <p:sp>
        <p:nvSpPr>
          <p:cNvPr id="6" name="Footer Placeholder 5">
            <a:extLst>
              <a:ext uri="{FF2B5EF4-FFF2-40B4-BE49-F238E27FC236}">
                <a16:creationId xmlns:a16="http://schemas.microsoft.com/office/drawing/2014/main" id="{93E7111A-0B5D-7187-71BF-9B28C2AA8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52B9E4-FFB7-0EB7-7237-DE16FD0F3569}"/>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55284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9CE5-1729-BBEE-D374-307348022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9A31A-37B9-DB49-C8AA-2390869D2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27A0CA-82FE-F1F1-C293-B48DF8D5B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C9C08-DA68-381D-8465-B98E2811D036}"/>
              </a:ext>
            </a:extLst>
          </p:cNvPr>
          <p:cNvSpPr>
            <a:spLocks noGrp="1"/>
          </p:cNvSpPr>
          <p:nvPr>
            <p:ph type="dt" sz="half" idx="10"/>
          </p:nvPr>
        </p:nvSpPr>
        <p:spPr/>
        <p:txBody>
          <a:bodyPr/>
          <a:lstStyle/>
          <a:p>
            <a:fld id="{D83AB94C-7DAC-44E3-9A2B-B2B79523F462}" type="datetimeFigureOut">
              <a:rPr lang="en-US" smtClean="0"/>
              <a:t>1/10/2023</a:t>
            </a:fld>
            <a:endParaRPr lang="en-US"/>
          </a:p>
        </p:txBody>
      </p:sp>
      <p:sp>
        <p:nvSpPr>
          <p:cNvPr id="6" name="Footer Placeholder 5">
            <a:extLst>
              <a:ext uri="{FF2B5EF4-FFF2-40B4-BE49-F238E27FC236}">
                <a16:creationId xmlns:a16="http://schemas.microsoft.com/office/drawing/2014/main" id="{7A3D63F1-EBFB-583D-C403-A498D5C26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ACDFC-37B6-5654-0B1F-66E1E8AB6D0F}"/>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261369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DB2CB-0CC0-5DC4-619B-9E62AD9EF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713095-85A5-F4E0-EE62-84C49EE6F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26AC7-CD1A-D283-CCB0-17A1D4868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AB94C-7DAC-44E3-9A2B-B2B79523F462}" type="datetimeFigureOut">
              <a:rPr lang="en-US" smtClean="0"/>
              <a:t>1/10/2023</a:t>
            </a:fld>
            <a:endParaRPr lang="en-US"/>
          </a:p>
        </p:txBody>
      </p:sp>
      <p:sp>
        <p:nvSpPr>
          <p:cNvPr id="5" name="Footer Placeholder 4">
            <a:extLst>
              <a:ext uri="{FF2B5EF4-FFF2-40B4-BE49-F238E27FC236}">
                <a16:creationId xmlns:a16="http://schemas.microsoft.com/office/drawing/2014/main" id="{0CC34915-7F5F-FE48-9F7A-C834CC671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7370A8-91C2-88FC-C0F5-E95D4E443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6BF9A-A9A1-47FE-BF11-C80262C00D1F}" type="slidenum">
              <a:rPr lang="en-US" smtClean="0"/>
              <a:t>‹#›</a:t>
            </a:fld>
            <a:endParaRPr lang="en-US"/>
          </a:p>
        </p:txBody>
      </p:sp>
    </p:spTree>
    <p:extLst>
      <p:ext uri="{BB962C8B-B14F-4D97-AF65-F5344CB8AC3E}">
        <p14:creationId xmlns:p14="http://schemas.microsoft.com/office/powerpoint/2010/main" val="8885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lapsback/DMOM-CP-Norm-Genera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9E39-9241-184E-C3F5-87C7D169477B}"/>
              </a:ext>
            </a:extLst>
          </p:cNvPr>
          <p:cNvSpPr>
            <a:spLocks noGrp="1"/>
          </p:cNvSpPr>
          <p:nvPr>
            <p:ph type="ctrTitle"/>
          </p:nvPr>
        </p:nvSpPr>
        <p:spPr/>
        <p:txBody>
          <a:bodyPr/>
          <a:lstStyle/>
          <a:p>
            <a:r>
              <a:rPr lang="en-US" dirty="0"/>
              <a:t>Use of “DMOM CP Norm </a:t>
            </a:r>
            <a:r>
              <a:rPr lang="en-US"/>
              <a:t>Generator V1.5”</a:t>
            </a:r>
            <a:endParaRPr lang="en-US" dirty="0"/>
          </a:p>
        </p:txBody>
      </p:sp>
      <p:sp>
        <p:nvSpPr>
          <p:cNvPr id="3" name="Subtitle 2">
            <a:extLst>
              <a:ext uri="{FF2B5EF4-FFF2-40B4-BE49-F238E27FC236}">
                <a16:creationId xmlns:a16="http://schemas.microsoft.com/office/drawing/2014/main" id="{4489DC02-DBA2-472D-C2BC-AFEF591FA2E3}"/>
              </a:ext>
            </a:extLst>
          </p:cNvPr>
          <p:cNvSpPr>
            <a:spLocks noGrp="1"/>
          </p:cNvSpPr>
          <p:nvPr>
            <p:ph type="subTitle" idx="1"/>
          </p:nvPr>
        </p:nvSpPr>
        <p:spPr/>
        <p:txBody>
          <a:bodyPr/>
          <a:lstStyle/>
          <a:p>
            <a:r>
              <a:rPr lang="en-US" dirty="0"/>
              <a:t>Questions or issues can be sent to David Schreurs at schreurd@uwm.edu/dgschreurs@yahoo.com</a:t>
            </a:r>
          </a:p>
        </p:txBody>
      </p:sp>
    </p:spTree>
    <p:extLst>
      <p:ext uri="{BB962C8B-B14F-4D97-AF65-F5344CB8AC3E}">
        <p14:creationId xmlns:p14="http://schemas.microsoft.com/office/powerpoint/2010/main" val="266483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085D2A-A71D-51F9-0438-71A60117D66E}"/>
              </a:ext>
            </a:extLst>
          </p:cNvPr>
          <p:cNvPicPr>
            <a:picLocks noChangeAspect="1"/>
          </p:cNvPicPr>
          <p:nvPr/>
        </p:nvPicPr>
        <p:blipFill>
          <a:blip r:embed="rId2"/>
          <a:stretch>
            <a:fillRect/>
          </a:stretch>
        </p:blipFill>
        <p:spPr>
          <a:xfrm>
            <a:off x="5635751" y="2542159"/>
            <a:ext cx="6556249" cy="3523728"/>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2542159"/>
            <a:ext cx="5638798" cy="4315840"/>
          </a:xfrm>
        </p:spPr>
        <p:txBody>
          <a:bodyPr>
            <a:normAutofit/>
          </a:bodyPr>
          <a:lstStyle/>
          <a:p>
            <a:r>
              <a:rPr lang="en-US" dirty="0"/>
              <a:t>Question Alignment.xlsx</a:t>
            </a:r>
          </a:p>
          <a:p>
            <a:pPr lvl="1"/>
            <a:r>
              <a:rPr lang="en-US" dirty="0"/>
              <a:t>This document specifies which questions from the old exams you wish to include on the new exam.  The question numbers in column A must match the question heading specified in “Old E1.xlsx”. The question numbers in column C must match the question heading specified in “Old E2.xlsx”.</a:t>
            </a:r>
          </a:p>
          <a:p>
            <a:pPr lvl="1"/>
            <a:endParaRPr lang="en-US" dirty="0"/>
          </a:p>
          <a:p>
            <a:pPr lvl="1"/>
            <a:endParaRPr lang="en-US" dirty="0"/>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115592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48D5E7-9436-7157-F37C-4530DBFFD72D}"/>
              </a:ext>
            </a:extLst>
          </p:cNvPr>
          <p:cNvPicPr>
            <a:picLocks noChangeAspect="1"/>
          </p:cNvPicPr>
          <p:nvPr/>
        </p:nvPicPr>
        <p:blipFill>
          <a:blip r:embed="rId2"/>
          <a:stretch>
            <a:fillRect/>
          </a:stretch>
        </p:blipFill>
        <p:spPr>
          <a:xfrm>
            <a:off x="5638800" y="2542978"/>
            <a:ext cx="6553200" cy="3522089"/>
          </a:xfrm>
          <a:prstGeom prst="rect">
            <a:avLst/>
          </a:prstGeom>
        </p:spPr>
      </p:pic>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 (If </a:t>
            </a:r>
            <a:r>
              <a:rPr lang="en-US" dirty="0" err="1"/>
              <a:t>NewExamScores</a:t>
            </a:r>
            <a:r>
              <a:rPr lang="en-US" dirty="0"/>
              <a:t>=TRUE)</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3262168"/>
            <a:ext cx="5638800" cy="3522089"/>
          </a:xfrm>
        </p:spPr>
        <p:txBody>
          <a:bodyPr>
            <a:normAutofit/>
          </a:bodyPr>
          <a:lstStyle/>
          <a:p>
            <a:r>
              <a:rPr lang="en-US" dirty="0"/>
              <a:t>New E Scores.xlsx</a:t>
            </a:r>
          </a:p>
          <a:p>
            <a:pPr lvl="1"/>
            <a:r>
              <a:rPr lang="en-US" dirty="0"/>
              <a:t>Row 1 is expected to be the column heading.  All other rows in column A contain the number of questions each student answered correctly on the new exam.</a:t>
            </a:r>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354522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6C16AF-3E15-BC4B-2854-CF132613CD7E}"/>
              </a:ext>
            </a:extLst>
          </p:cNvPr>
          <p:cNvPicPr>
            <a:picLocks noChangeAspect="1"/>
          </p:cNvPicPr>
          <p:nvPr/>
        </p:nvPicPr>
        <p:blipFill>
          <a:blip r:embed="rId2"/>
          <a:stretch>
            <a:fillRect/>
          </a:stretch>
        </p:blipFill>
        <p:spPr>
          <a:xfrm>
            <a:off x="5638798" y="2544618"/>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 (If </a:t>
            </a:r>
            <a:r>
              <a:rPr lang="en-US" dirty="0" err="1"/>
              <a:t>RaterScores</a:t>
            </a:r>
            <a:r>
              <a:rPr lang="en-US" dirty="0"/>
              <a:t>=TRUE)</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1825624"/>
            <a:ext cx="5638798" cy="5032375"/>
          </a:xfrm>
          <a:noFill/>
        </p:spPr>
        <p:txBody>
          <a:bodyPr>
            <a:normAutofit/>
          </a:bodyPr>
          <a:lstStyle/>
          <a:p>
            <a:r>
              <a:rPr lang="en-US" dirty="0"/>
              <a:t>Old E1 Removed Questions PC.xlsx</a:t>
            </a:r>
          </a:p>
          <a:p>
            <a:pPr lvl="1"/>
            <a:r>
              <a:rPr lang="en-US" dirty="0"/>
              <a:t>The question numbers in column A must match the question heading specified in “Old E1.xlsx”.  As indicated by the headings, the second column is the credit which should be assigned to option A, the third column is the credit which should be assigned to option B, the fourth column is the credit which should be assigned to option C, and the fifth column is the credit which should be assigned to option D.  </a:t>
            </a:r>
            <a:r>
              <a:rPr lang="en-US" b="1" u="sng" dirty="0"/>
              <a:t>Credit options must be 0, 0.25, 0.33, 0.5 or 1.</a:t>
            </a:r>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193148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80F0C9-A074-A240-7EA4-64F66BB36552}"/>
              </a:ext>
            </a:extLst>
          </p:cNvPr>
          <p:cNvPicPr>
            <a:picLocks noChangeAspect="1"/>
          </p:cNvPicPr>
          <p:nvPr/>
        </p:nvPicPr>
        <p:blipFill>
          <a:blip r:embed="rId2"/>
          <a:stretch>
            <a:fillRect/>
          </a:stretch>
        </p:blipFill>
        <p:spPr>
          <a:xfrm>
            <a:off x="5638798" y="2542159"/>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 (If </a:t>
            </a:r>
            <a:r>
              <a:rPr lang="en-US" dirty="0" err="1"/>
              <a:t>RaterScores</a:t>
            </a:r>
            <a:r>
              <a:rPr lang="en-US" dirty="0"/>
              <a:t>=TRUE)</a:t>
            </a:r>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
        <p:nvSpPr>
          <p:cNvPr id="8" name="Content Placeholder 2">
            <a:extLst>
              <a:ext uri="{FF2B5EF4-FFF2-40B4-BE49-F238E27FC236}">
                <a16:creationId xmlns:a16="http://schemas.microsoft.com/office/drawing/2014/main" id="{5E17E906-C570-526C-2E0B-A583589B3290}"/>
              </a:ext>
            </a:extLst>
          </p:cNvPr>
          <p:cNvSpPr txBox="1">
            <a:spLocks/>
          </p:cNvSpPr>
          <p:nvPr/>
        </p:nvSpPr>
        <p:spPr>
          <a:xfrm>
            <a:off x="0" y="1825624"/>
            <a:ext cx="5638798" cy="503237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Old E2 Removed Questions PC.xlsx</a:t>
            </a:r>
          </a:p>
          <a:p>
            <a:pPr lvl="1"/>
            <a:r>
              <a:rPr lang="en-US" dirty="0"/>
              <a:t>The question numbers in column A must match the question heading specified in “Old E2.xlsx”.  As indicated by the headings, the second column is the credit which should be assigned to option A, the third column is the credit which should be assigned to option B, the fourth column is the credit which should be assigned to option C, and the fifth column is the credit which should be assigned to option D.  </a:t>
            </a:r>
            <a:r>
              <a:rPr lang="en-US" b="1" u="sng" dirty="0"/>
              <a:t>Credit options must be 0, 0.25, 0.33, 0.5 or 1.</a:t>
            </a:r>
          </a:p>
        </p:txBody>
      </p:sp>
    </p:spTree>
    <p:extLst>
      <p:ext uri="{BB962C8B-B14F-4D97-AF65-F5344CB8AC3E}">
        <p14:creationId xmlns:p14="http://schemas.microsoft.com/office/powerpoint/2010/main" val="233845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325880"/>
            <a:ext cx="10515600" cy="5532119"/>
          </a:xfrm>
        </p:spPr>
        <p:txBody>
          <a:bodyPr>
            <a:normAutofit fontScale="77500" lnSpcReduction="20000"/>
          </a:bodyPr>
          <a:lstStyle/>
          <a:p>
            <a:r>
              <a:rPr lang="en-US" b="1" u="sng" dirty="0"/>
              <a:t>If this is the first time running the script on this computer</a:t>
            </a:r>
            <a:r>
              <a:rPr lang="en-US" dirty="0"/>
              <a:t>, install the necessary packages by running these lines of code in the R console</a:t>
            </a:r>
          </a:p>
          <a:p>
            <a:pPr marL="457200" lvl="1" indent="0">
              <a:buNone/>
            </a:pPr>
            <a:r>
              <a:rPr lang="en-US" dirty="0" err="1"/>
              <a:t>install.packages</a:t>
            </a:r>
            <a:r>
              <a:rPr lang="en-US" dirty="0"/>
              <a:t>("</a:t>
            </a:r>
            <a:r>
              <a:rPr lang="en-US" dirty="0" err="1"/>
              <a:t>ltm</a:t>
            </a:r>
            <a:r>
              <a:rPr lang="en-US" dirty="0"/>
              <a:t>")</a:t>
            </a:r>
          </a:p>
          <a:p>
            <a:pPr marL="457200" lvl="1" indent="0">
              <a:buNone/>
            </a:pPr>
            <a:r>
              <a:rPr lang="en-US" dirty="0" err="1"/>
              <a:t>install.packages</a:t>
            </a:r>
            <a:r>
              <a:rPr lang="en-US" dirty="0"/>
              <a:t>("</a:t>
            </a:r>
            <a:r>
              <a:rPr lang="en-US" dirty="0" err="1"/>
              <a:t>plyr</a:t>
            </a:r>
            <a:r>
              <a:rPr lang="en-US" dirty="0"/>
              <a:t>")</a:t>
            </a:r>
          </a:p>
          <a:p>
            <a:pPr marL="457200" lvl="1" indent="0">
              <a:buNone/>
            </a:pPr>
            <a:r>
              <a:rPr lang="en-US" dirty="0" err="1"/>
              <a:t>install.packages</a:t>
            </a:r>
            <a:r>
              <a:rPr lang="en-US" dirty="0"/>
              <a:t>("</a:t>
            </a:r>
            <a:r>
              <a:rPr lang="en-US" dirty="0" err="1"/>
              <a:t>readxl</a:t>
            </a:r>
            <a:r>
              <a:rPr lang="en-US" dirty="0"/>
              <a:t>")</a:t>
            </a:r>
          </a:p>
          <a:p>
            <a:pPr marL="457200" lvl="1" indent="0">
              <a:buNone/>
            </a:pPr>
            <a:r>
              <a:rPr lang="en-US" dirty="0" err="1"/>
              <a:t>install.packages</a:t>
            </a:r>
            <a:r>
              <a:rPr lang="en-US" dirty="0"/>
              <a:t>("</a:t>
            </a:r>
            <a:r>
              <a:rPr lang="en-US" dirty="0" err="1"/>
              <a:t>openxlsx</a:t>
            </a:r>
            <a:r>
              <a:rPr lang="en-US" dirty="0"/>
              <a:t>")</a:t>
            </a:r>
          </a:p>
          <a:p>
            <a:pPr marL="457200" lvl="1" indent="0">
              <a:buNone/>
            </a:pPr>
            <a:r>
              <a:rPr lang="en-US" dirty="0" err="1"/>
              <a:t>install.packages</a:t>
            </a:r>
            <a:r>
              <a:rPr lang="en-US" dirty="0"/>
              <a:t>("</a:t>
            </a:r>
            <a:r>
              <a:rPr lang="en-US" dirty="0" err="1"/>
              <a:t>irtoys</a:t>
            </a:r>
            <a:r>
              <a:rPr lang="en-US" dirty="0"/>
              <a:t>")</a:t>
            </a:r>
          </a:p>
          <a:p>
            <a:pPr marL="457200" lvl="1" indent="0">
              <a:buNone/>
            </a:pPr>
            <a:r>
              <a:rPr lang="en-US" dirty="0" err="1"/>
              <a:t>install.packages</a:t>
            </a:r>
            <a:r>
              <a:rPr lang="en-US" dirty="0"/>
              <a:t>("</a:t>
            </a:r>
            <a:r>
              <a:rPr lang="en-US" dirty="0" err="1"/>
              <a:t>tidyr</a:t>
            </a:r>
            <a:r>
              <a:rPr lang="en-US" dirty="0"/>
              <a:t>")</a:t>
            </a:r>
          </a:p>
          <a:p>
            <a:pPr marL="457200" lvl="1" indent="0">
              <a:buNone/>
            </a:pPr>
            <a:r>
              <a:rPr lang="en-US" dirty="0" err="1"/>
              <a:t>install.packages</a:t>
            </a:r>
            <a:r>
              <a:rPr lang="en-US" dirty="0"/>
              <a:t>("</a:t>
            </a:r>
            <a:r>
              <a:rPr lang="en-US" dirty="0" err="1"/>
              <a:t>geiger</a:t>
            </a:r>
            <a:r>
              <a:rPr lang="en-US" dirty="0"/>
              <a:t>")</a:t>
            </a:r>
          </a:p>
          <a:p>
            <a:pPr marL="457200" lvl="1" indent="0">
              <a:buNone/>
            </a:pPr>
            <a:r>
              <a:rPr lang="en-US" dirty="0" err="1"/>
              <a:t>install.packages</a:t>
            </a:r>
            <a:r>
              <a:rPr lang="en-US" dirty="0"/>
              <a:t>("</a:t>
            </a:r>
            <a:r>
              <a:rPr lang="en-US" dirty="0" err="1"/>
              <a:t>caTools</a:t>
            </a:r>
            <a:r>
              <a:rPr lang="en-US" dirty="0"/>
              <a:t>")</a:t>
            </a:r>
          </a:p>
          <a:p>
            <a:pPr marL="457200" lvl="1" indent="0">
              <a:buNone/>
            </a:pPr>
            <a:r>
              <a:rPr lang="en-US" dirty="0" err="1"/>
              <a:t>install.packages</a:t>
            </a:r>
            <a:r>
              <a:rPr lang="en-US" dirty="0"/>
              <a:t>("lattice")</a:t>
            </a:r>
          </a:p>
          <a:p>
            <a:pPr marL="457200" lvl="1" indent="0">
              <a:buNone/>
            </a:pPr>
            <a:r>
              <a:rPr lang="en-US" dirty="0" err="1"/>
              <a:t>install.packages</a:t>
            </a:r>
            <a:r>
              <a:rPr lang="en-US" dirty="0"/>
              <a:t>("stats4")</a:t>
            </a:r>
          </a:p>
          <a:p>
            <a:pPr marL="457200" lvl="1" indent="0">
              <a:buNone/>
            </a:pPr>
            <a:r>
              <a:rPr lang="en-US" dirty="0" err="1"/>
              <a:t>install.packages</a:t>
            </a:r>
            <a:r>
              <a:rPr lang="en-US" dirty="0"/>
              <a:t>("</a:t>
            </a:r>
            <a:r>
              <a:rPr lang="en-US" dirty="0" err="1"/>
              <a:t>mirt</a:t>
            </a:r>
            <a:r>
              <a:rPr lang="en-US" dirty="0"/>
              <a:t>")</a:t>
            </a:r>
          </a:p>
          <a:p>
            <a:pPr marL="457200" lvl="1" indent="0">
              <a:buNone/>
            </a:pPr>
            <a:r>
              <a:rPr lang="en-US" dirty="0" err="1"/>
              <a:t>install.packages</a:t>
            </a:r>
            <a:r>
              <a:rPr lang="en-US" dirty="0"/>
              <a:t>("ggplot2")</a:t>
            </a:r>
          </a:p>
          <a:p>
            <a:pPr marL="457200" lvl="1" indent="0">
              <a:buNone/>
            </a:pPr>
            <a:r>
              <a:rPr lang="en-US" dirty="0" err="1"/>
              <a:t>install.packages</a:t>
            </a:r>
            <a:r>
              <a:rPr lang="en-US" dirty="0"/>
              <a:t>("</a:t>
            </a:r>
            <a:r>
              <a:rPr lang="en-US" dirty="0" err="1"/>
              <a:t>cowplot</a:t>
            </a:r>
            <a:r>
              <a:rPr lang="en-US" dirty="0"/>
              <a:t>")</a:t>
            </a:r>
          </a:p>
          <a:p>
            <a:pPr marL="457200" lvl="1" indent="0">
              <a:buNone/>
            </a:pPr>
            <a:r>
              <a:rPr lang="en-US" dirty="0" err="1"/>
              <a:t>install.packages</a:t>
            </a:r>
            <a:r>
              <a:rPr lang="en-US" dirty="0"/>
              <a:t>("psych")</a:t>
            </a:r>
          </a:p>
          <a:p>
            <a:pPr marL="457200" lvl="1" indent="0">
              <a:buNone/>
            </a:pPr>
            <a:r>
              <a:rPr lang="en-US" dirty="0" err="1"/>
              <a:t>install.packages</a:t>
            </a:r>
            <a:r>
              <a:rPr lang="en-US" dirty="0"/>
              <a:t>("av")</a:t>
            </a:r>
          </a:p>
          <a:p>
            <a:pPr marL="457200" lvl="1" indent="0">
              <a:buNone/>
            </a:pPr>
            <a:r>
              <a:rPr lang="en-US" dirty="0" err="1"/>
              <a:t>install.packages</a:t>
            </a:r>
            <a:r>
              <a:rPr lang="en-US" dirty="0"/>
              <a:t>("</a:t>
            </a:r>
            <a:r>
              <a:rPr lang="en-US" dirty="0" err="1"/>
              <a:t>devtools</a:t>
            </a:r>
            <a:r>
              <a:rPr lang="en-US" dirty="0"/>
              <a:t>")</a:t>
            </a:r>
          </a:p>
          <a:p>
            <a:pPr marL="457200" lvl="1" indent="0">
              <a:buNone/>
            </a:pPr>
            <a:r>
              <a:rPr lang="en-US" dirty="0"/>
              <a:t>library(</a:t>
            </a:r>
            <a:r>
              <a:rPr lang="en-US" dirty="0" err="1"/>
              <a:t>devtools</a:t>
            </a:r>
            <a:r>
              <a:rPr lang="en-US" dirty="0"/>
              <a:t>)</a:t>
            </a:r>
          </a:p>
          <a:p>
            <a:pPr marL="457200" lvl="1" indent="0">
              <a:buNone/>
            </a:pPr>
            <a:r>
              <a:rPr lang="en-US" dirty="0" err="1"/>
              <a:t>install_github</a:t>
            </a:r>
            <a:r>
              <a:rPr lang="en-US" dirty="0"/>
              <a:t>("</a:t>
            </a:r>
            <a:r>
              <a:rPr lang="en-US" dirty="0" err="1"/>
              <a:t>manuelreif</a:t>
            </a:r>
            <a:r>
              <a:rPr lang="en-US" dirty="0"/>
              <a:t>/</a:t>
            </a:r>
            <a:r>
              <a:rPr lang="en-US" dirty="0" err="1"/>
              <a:t>mcIRT</a:t>
            </a:r>
            <a:r>
              <a:rPr lang="en-US" dirty="0"/>
              <a:t>", ref="master")</a:t>
            </a:r>
          </a:p>
        </p:txBody>
      </p:sp>
    </p:spTree>
    <p:extLst>
      <p:ext uri="{BB962C8B-B14F-4D97-AF65-F5344CB8AC3E}">
        <p14:creationId xmlns:p14="http://schemas.microsoft.com/office/powerpoint/2010/main" val="1376179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FA48-D8EB-1E27-84A6-FA7226B73667}"/>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38F7DA45-83A6-2866-2E0F-C6FE02E2D572}"/>
              </a:ext>
            </a:extLst>
          </p:cNvPr>
          <p:cNvSpPr>
            <a:spLocks noGrp="1"/>
          </p:cNvSpPr>
          <p:nvPr>
            <p:ph idx="1"/>
          </p:nvPr>
        </p:nvSpPr>
        <p:spPr/>
        <p:txBody>
          <a:bodyPr>
            <a:normAutofit lnSpcReduction="10000"/>
          </a:bodyPr>
          <a:lstStyle/>
          <a:p>
            <a:r>
              <a:rPr lang="en-US" dirty="0"/>
              <a:t>Assuming the excel files have been named, formatted, and saved correctly in the same directory that the R script is saved in, the code is ready to be run.</a:t>
            </a:r>
          </a:p>
          <a:p>
            <a:r>
              <a:rPr lang="en-US" dirty="0"/>
              <a:t>Many aspects of the script were designed to be easily altered.  These can be found under the “</a:t>
            </a:r>
            <a:r>
              <a:rPr lang="en-US" b="1" u="sng" dirty="0"/>
              <a:t>User Input</a:t>
            </a:r>
            <a:r>
              <a:rPr lang="en-US" dirty="0"/>
              <a:t>” section and each option is explained through code comments.</a:t>
            </a:r>
          </a:p>
          <a:p>
            <a:endParaRPr lang="en-US" dirty="0"/>
          </a:p>
          <a:p>
            <a:r>
              <a:rPr lang="en-US" dirty="0"/>
              <a:t>Ctrl + Enter can be used to run each line of code</a:t>
            </a:r>
          </a:p>
          <a:p>
            <a:r>
              <a:rPr lang="en-US" dirty="0"/>
              <a:t>Ctrl + A (to select all), followed by Ctrl + Enter can be used to run the entire script</a:t>
            </a:r>
          </a:p>
        </p:txBody>
      </p:sp>
    </p:spTree>
    <p:extLst>
      <p:ext uri="{BB962C8B-B14F-4D97-AF65-F5344CB8AC3E}">
        <p14:creationId xmlns:p14="http://schemas.microsoft.com/office/powerpoint/2010/main" val="4203477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74C7-0DCB-E0C7-A98B-73D6F45346D2}"/>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53CD6FFA-C914-42F0-EB16-FD270F56420C}"/>
              </a:ext>
            </a:extLst>
          </p:cNvPr>
          <p:cNvSpPr>
            <a:spLocks noGrp="1"/>
          </p:cNvSpPr>
          <p:nvPr>
            <p:ph idx="1"/>
          </p:nvPr>
        </p:nvSpPr>
        <p:spPr/>
        <p:txBody>
          <a:bodyPr/>
          <a:lstStyle/>
          <a:p>
            <a:r>
              <a:rPr lang="en-US" dirty="0"/>
              <a:t>After the complete code has been run, a new folder with results will be created in the same directory as where the R script is saved.  This folder will be named “DMOM CP Norm”.</a:t>
            </a:r>
          </a:p>
        </p:txBody>
      </p:sp>
    </p:spTree>
    <p:extLst>
      <p:ext uri="{BB962C8B-B14F-4D97-AF65-F5344CB8AC3E}">
        <p14:creationId xmlns:p14="http://schemas.microsoft.com/office/powerpoint/2010/main" val="531117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B6AA-17DD-943E-BA1B-9BA16AE467CF}"/>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1703BB59-F591-1757-65DA-C204EBDBD609}"/>
              </a:ext>
            </a:extLst>
          </p:cNvPr>
          <p:cNvSpPr>
            <a:spLocks noGrp="1"/>
          </p:cNvSpPr>
          <p:nvPr>
            <p:ph idx="1"/>
          </p:nvPr>
        </p:nvSpPr>
        <p:spPr>
          <a:xfrm>
            <a:off x="838200" y="1549853"/>
            <a:ext cx="10515600" cy="5308148"/>
          </a:xfrm>
        </p:spPr>
        <p:txBody>
          <a:bodyPr>
            <a:normAutofit fontScale="92500" lnSpcReduction="10000"/>
          </a:bodyPr>
          <a:lstStyle/>
          <a:p>
            <a:r>
              <a:rPr lang="en-US" dirty="0"/>
              <a:t>Within the “DMOM CP Norm” folder, the most important fille will be a document named “Results.xlsx”.  This document contains the following tabs:</a:t>
            </a:r>
          </a:p>
          <a:p>
            <a:pPr lvl="1"/>
            <a:r>
              <a:rPr lang="en-US" dirty="0"/>
              <a:t>Old E1 Removed Questions</a:t>
            </a:r>
          </a:p>
          <a:p>
            <a:pPr lvl="1"/>
            <a:r>
              <a:rPr lang="en-US" dirty="0"/>
              <a:t>Old E2 Removed Questions</a:t>
            </a:r>
          </a:p>
          <a:p>
            <a:pPr lvl="1"/>
            <a:r>
              <a:rPr lang="en-US" dirty="0"/>
              <a:t>Old E1 ICCs</a:t>
            </a:r>
          </a:p>
          <a:p>
            <a:pPr lvl="1"/>
            <a:r>
              <a:rPr lang="en-US" dirty="0"/>
              <a:t>Old E2 ICCs</a:t>
            </a:r>
          </a:p>
          <a:p>
            <a:pPr lvl="1"/>
            <a:r>
              <a:rPr lang="en-US" dirty="0"/>
              <a:t>Old E1 MOM Partial Credit</a:t>
            </a:r>
          </a:p>
          <a:p>
            <a:pPr lvl="1"/>
            <a:r>
              <a:rPr lang="en-US" dirty="0"/>
              <a:t>Old E2 MOM Partial Credit</a:t>
            </a:r>
          </a:p>
          <a:p>
            <a:pPr lvl="1"/>
            <a:r>
              <a:rPr lang="en-US" dirty="0"/>
              <a:t>Norm of Actual New Exam Scores</a:t>
            </a:r>
          </a:p>
          <a:p>
            <a:pPr lvl="2"/>
            <a:r>
              <a:rPr lang="en-US" dirty="0"/>
              <a:t>Only if </a:t>
            </a:r>
            <a:r>
              <a:rPr lang="en-US" dirty="0" err="1"/>
              <a:t>NewExamScores</a:t>
            </a:r>
            <a:r>
              <a:rPr lang="en-US" dirty="0"/>
              <a:t>=TRUE and sample size exceeds </a:t>
            </a:r>
            <a:r>
              <a:rPr lang="en-US" dirty="0" err="1"/>
              <a:t>NewExamMinSampleSize</a:t>
            </a:r>
            <a:endParaRPr lang="en-US" dirty="0"/>
          </a:p>
          <a:p>
            <a:pPr lvl="1"/>
            <a:r>
              <a:rPr lang="en-US" dirty="0"/>
              <a:t>New E Difference in Percentile </a:t>
            </a:r>
          </a:p>
          <a:p>
            <a:pPr lvl="2"/>
            <a:r>
              <a:rPr lang="en-US" dirty="0"/>
              <a:t>Only if </a:t>
            </a:r>
            <a:r>
              <a:rPr lang="en-US" dirty="0" err="1"/>
              <a:t>NewExamScores</a:t>
            </a:r>
            <a:r>
              <a:rPr lang="en-US" dirty="0"/>
              <a:t>=TRUE and sample size exceeds </a:t>
            </a:r>
            <a:r>
              <a:rPr lang="en-US" dirty="0" err="1"/>
              <a:t>NewExamMinSampleSize</a:t>
            </a:r>
            <a:endParaRPr lang="en-US" dirty="0"/>
          </a:p>
          <a:p>
            <a:pPr lvl="1"/>
            <a:r>
              <a:rPr lang="en-US" dirty="0"/>
              <a:t>Predicted New E Norms</a:t>
            </a:r>
          </a:p>
          <a:p>
            <a:pPr lvl="1"/>
            <a:r>
              <a:rPr lang="en-US" dirty="0"/>
              <a:t>Script Info</a:t>
            </a:r>
          </a:p>
        </p:txBody>
      </p:sp>
    </p:spTree>
    <p:extLst>
      <p:ext uri="{BB962C8B-B14F-4D97-AF65-F5344CB8AC3E}">
        <p14:creationId xmlns:p14="http://schemas.microsoft.com/office/powerpoint/2010/main" val="407228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E1 Removed Questions</a:t>
            </a:r>
          </a:p>
          <a:p>
            <a:pPr lvl="1"/>
            <a:r>
              <a:rPr lang="en-US" dirty="0"/>
              <a:t>Questions from old exam 1 which were removed as they were below the discrimination threshold (</a:t>
            </a:r>
            <a:r>
              <a:rPr lang="en-US" dirty="0" err="1"/>
              <a:t>DiscThresh</a:t>
            </a:r>
            <a:r>
              <a:rPr lang="en-US" dirty="0"/>
              <a:t> under User Input).  As these questions did not perform well enough for partial credit to be predicted, they are either scored dichotomously (if </a:t>
            </a:r>
            <a:r>
              <a:rPr lang="en-US" dirty="0" err="1"/>
              <a:t>RaterScores</a:t>
            </a:r>
            <a:r>
              <a:rPr lang="en-US" dirty="0"/>
              <a:t>=FALSE) or using the values imported in “Old E1 Removed Questions PC.xlsx” (if </a:t>
            </a:r>
            <a:r>
              <a:rPr lang="en-US" dirty="0" err="1"/>
              <a:t>RaterScores</a:t>
            </a:r>
            <a:r>
              <a:rPr lang="en-US" dirty="0"/>
              <a:t>=TRUE).</a:t>
            </a:r>
          </a:p>
        </p:txBody>
      </p:sp>
    </p:spTree>
    <p:extLst>
      <p:ext uri="{BB962C8B-B14F-4D97-AF65-F5344CB8AC3E}">
        <p14:creationId xmlns:p14="http://schemas.microsoft.com/office/powerpoint/2010/main" val="660882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E2 Removed Questions</a:t>
            </a:r>
          </a:p>
          <a:p>
            <a:pPr lvl="1"/>
            <a:r>
              <a:rPr lang="en-US" dirty="0"/>
              <a:t>Questions from old exam 2 which were removed as they were below the discrimination threshold (</a:t>
            </a:r>
            <a:r>
              <a:rPr lang="en-US" dirty="0" err="1"/>
              <a:t>DiscThresh</a:t>
            </a:r>
            <a:r>
              <a:rPr lang="en-US" dirty="0"/>
              <a:t> under User Input).  As these questions did not perform well enough for partial credit to be predicted, they are either scored dichotomously (if </a:t>
            </a:r>
            <a:r>
              <a:rPr lang="en-US" dirty="0" err="1"/>
              <a:t>RaterScores</a:t>
            </a:r>
            <a:r>
              <a:rPr lang="en-US" dirty="0"/>
              <a:t>=FALSE) or using the values imported in “Old E2 Removed Questions PC.xlsx” (if </a:t>
            </a:r>
            <a:r>
              <a:rPr lang="en-US" dirty="0" err="1"/>
              <a:t>RaterScores</a:t>
            </a:r>
            <a:r>
              <a:rPr lang="en-US" dirty="0"/>
              <a:t>=TRUE).</a:t>
            </a:r>
          </a:p>
          <a:p>
            <a:endParaRPr lang="en-US" dirty="0"/>
          </a:p>
        </p:txBody>
      </p:sp>
    </p:spTree>
    <p:extLst>
      <p:ext uri="{BB962C8B-B14F-4D97-AF65-F5344CB8AC3E}">
        <p14:creationId xmlns:p14="http://schemas.microsoft.com/office/powerpoint/2010/main" val="260398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94B3-F3E2-63BF-4DAB-FDFB59045C0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77CFED-1752-1224-19FC-2AC8A97C8505}"/>
              </a:ext>
            </a:extLst>
          </p:cNvPr>
          <p:cNvSpPr>
            <a:spLocks noGrp="1"/>
          </p:cNvSpPr>
          <p:nvPr>
            <p:ph idx="1"/>
          </p:nvPr>
        </p:nvSpPr>
        <p:spPr>
          <a:xfrm>
            <a:off x="838200" y="1825624"/>
            <a:ext cx="10515600" cy="4918075"/>
          </a:xfrm>
        </p:spPr>
        <p:txBody>
          <a:bodyPr>
            <a:normAutofit lnSpcReduction="10000"/>
          </a:bodyPr>
          <a:lstStyle/>
          <a:p>
            <a:r>
              <a:rPr lang="en-US" dirty="0"/>
              <a:t>This app is designed to take questions from two preexisting exams and predict the norms for an untested exam built from a subset of those questions.  If student performance is available on the new exam, it can also be fed into the predicted norms.</a:t>
            </a:r>
          </a:p>
          <a:p>
            <a:endParaRPr lang="en-US" dirty="0"/>
          </a:p>
          <a:p>
            <a:r>
              <a:rPr lang="en-US" dirty="0"/>
              <a:t>This is completed using a combination of 2-PL, NRM, and GPCM IRT models.  In short, this is completed by first using the </a:t>
            </a:r>
            <a:r>
              <a:rPr lang="en-US" b="1" u="sng" dirty="0"/>
              <a:t>M</a:t>
            </a:r>
            <a:r>
              <a:rPr lang="en-US" dirty="0"/>
              <a:t>odeled </a:t>
            </a:r>
            <a:r>
              <a:rPr lang="en-US" b="1" u="sng" dirty="0"/>
              <a:t>O</a:t>
            </a:r>
            <a:r>
              <a:rPr lang="en-US" dirty="0"/>
              <a:t>pen </a:t>
            </a:r>
            <a:r>
              <a:rPr lang="en-US" b="1" u="sng" dirty="0"/>
              <a:t>M</a:t>
            </a:r>
            <a:r>
              <a:rPr lang="en-US" dirty="0"/>
              <a:t>axima process to assign partial credit to each response option (MOM).  These partial credit options are then used with GCPM to generate factor scores which are fed into </a:t>
            </a:r>
            <a:r>
              <a:rPr lang="en-US" b="1" u="sng" dirty="0"/>
              <a:t>D</a:t>
            </a:r>
            <a:r>
              <a:rPr lang="en-US" dirty="0"/>
              <a:t>ichotomous IRT parameters and scores are extracted using </a:t>
            </a:r>
            <a:r>
              <a:rPr lang="en-US" b="1" u="sng" dirty="0"/>
              <a:t>C</a:t>
            </a:r>
            <a:r>
              <a:rPr lang="en-US" dirty="0"/>
              <a:t>redit </a:t>
            </a:r>
            <a:r>
              <a:rPr lang="en-US" b="1" u="sng" dirty="0"/>
              <a:t>P</a:t>
            </a:r>
            <a:r>
              <a:rPr lang="en-US" dirty="0"/>
              <a:t>robability (D___ CP).</a:t>
            </a:r>
          </a:p>
        </p:txBody>
      </p:sp>
    </p:spTree>
    <p:extLst>
      <p:ext uri="{BB962C8B-B14F-4D97-AF65-F5344CB8AC3E}">
        <p14:creationId xmlns:p14="http://schemas.microsoft.com/office/powerpoint/2010/main" val="2654135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E1 ICCs</a:t>
            </a:r>
          </a:p>
          <a:p>
            <a:pPr lvl="1"/>
            <a:r>
              <a:rPr lang="en-US" dirty="0"/>
              <a:t>Item characteristic curves (ICCs) for each question above the discrimination threshold on old exam 1.  These curves are based on the NLM (2-PL + NRM) and show the probability of each ability student selecting each response.  It is through the maxima of these curves that partial credit is assigned to each response.</a:t>
            </a:r>
          </a:p>
        </p:txBody>
      </p:sp>
    </p:spTree>
    <p:extLst>
      <p:ext uri="{BB962C8B-B14F-4D97-AF65-F5344CB8AC3E}">
        <p14:creationId xmlns:p14="http://schemas.microsoft.com/office/powerpoint/2010/main" val="2018261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E2 ICCs</a:t>
            </a:r>
          </a:p>
          <a:p>
            <a:pPr lvl="1"/>
            <a:r>
              <a:rPr lang="en-US" dirty="0"/>
              <a:t>Item characteristic curves (ICCs) for each question above the discrimination threshold on old exam 2.  These curves are based on the NLM (2-PL + NRM) and show the probability of each ability student selecting each response.  It is through the maxima of these curves that partial credit is assigned to each response.</a:t>
            </a:r>
          </a:p>
        </p:txBody>
      </p:sp>
    </p:spTree>
    <p:extLst>
      <p:ext uri="{BB962C8B-B14F-4D97-AF65-F5344CB8AC3E}">
        <p14:creationId xmlns:p14="http://schemas.microsoft.com/office/powerpoint/2010/main" val="2270046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E1 MOM Partial Credit</a:t>
            </a:r>
          </a:p>
          <a:p>
            <a:pPr lvl="1"/>
            <a:r>
              <a:rPr lang="en-US" dirty="0"/>
              <a:t>This tab contains the model-determined credit to assign to each response option on exam 1 which was not removed due to low discrimination.  These values could be 0, 0.25, 0.33, 0.5, or 1.</a:t>
            </a:r>
          </a:p>
        </p:txBody>
      </p:sp>
    </p:spTree>
    <p:extLst>
      <p:ext uri="{BB962C8B-B14F-4D97-AF65-F5344CB8AC3E}">
        <p14:creationId xmlns:p14="http://schemas.microsoft.com/office/powerpoint/2010/main" val="895375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E2 MOM Partial Credit</a:t>
            </a:r>
          </a:p>
          <a:p>
            <a:pPr lvl="1"/>
            <a:r>
              <a:rPr lang="en-US" dirty="0"/>
              <a:t>This tab contains the model-determined credit to assign to each response option on exam 2 which was not removed due to low discrimination.  These values could be 0, 0.25, 0.33, 0.5, or 1.</a:t>
            </a:r>
          </a:p>
          <a:p>
            <a:endParaRPr lang="en-US" dirty="0"/>
          </a:p>
        </p:txBody>
      </p:sp>
    </p:spTree>
    <p:extLst>
      <p:ext uri="{BB962C8B-B14F-4D97-AF65-F5344CB8AC3E}">
        <p14:creationId xmlns:p14="http://schemas.microsoft.com/office/powerpoint/2010/main" val="1048322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4047-D416-B11D-3D3B-AAB5DD9F1572}"/>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19C7ABF7-8270-A1C1-00EA-508F81519A54}"/>
              </a:ext>
            </a:extLst>
          </p:cNvPr>
          <p:cNvSpPr>
            <a:spLocks noGrp="1"/>
          </p:cNvSpPr>
          <p:nvPr>
            <p:ph idx="1"/>
          </p:nvPr>
        </p:nvSpPr>
        <p:spPr/>
        <p:txBody>
          <a:bodyPr/>
          <a:lstStyle/>
          <a:p>
            <a:r>
              <a:rPr lang="en-US" dirty="0"/>
              <a:t>Norm of Actual New Exam Scores</a:t>
            </a:r>
          </a:p>
          <a:p>
            <a:pPr lvl="1"/>
            <a:r>
              <a:rPr lang="en-US" dirty="0"/>
              <a:t>This tab is only created if student scores on the new exam were used (if </a:t>
            </a:r>
            <a:r>
              <a:rPr lang="en-US" dirty="0" err="1"/>
              <a:t>NewExamScores</a:t>
            </a:r>
            <a:r>
              <a:rPr lang="en-US" dirty="0"/>
              <a:t>=TRUE and sample size exceeds </a:t>
            </a:r>
            <a:r>
              <a:rPr lang="en-US" dirty="0" err="1"/>
              <a:t>NewExamMinSampleSize</a:t>
            </a:r>
            <a:r>
              <a:rPr lang="en-US" dirty="0"/>
              <a:t>).  This tab only contains the norm plot for the scores uploaded in “New E Scores”.  This should be used as a tool to determine if the new exam data appears normal and sufficient for feeding into the modeled norm.</a:t>
            </a:r>
          </a:p>
          <a:p>
            <a:endParaRPr lang="en-US" dirty="0"/>
          </a:p>
        </p:txBody>
      </p:sp>
    </p:spTree>
    <p:extLst>
      <p:ext uri="{BB962C8B-B14F-4D97-AF65-F5344CB8AC3E}">
        <p14:creationId xmlns:p14="http://schemas.microsoft.com/office/powerpoint/2010/main" val="2366621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normAutofit/>
          </a:bodyPr>
          <a:lstStyle/>
          <a:p>
            <a:r>
              <a:rPr lang="en-US" dirty="0"/>
              <a:t>New E Difference in Percentile</a:t>
            </a:r>
          </a:p>
          <a:p>
            <a:pPr lvl="1"/>
            <a:r>
              <a:rPr lang="en-US" dirty="0"/>
              <a:t>This tab is only created if student scores on the new exam were used (if </a:t>
            </a:r>
            <a:r>
              <a:rPr lang="en-US" dirty="0" err="1"/>
              <a:t>NewExamScores</a:t>
            </a:r>
            <a:r>
              <a:rPr lang="en-US" dirty="0"/>
              <a:t>=TRUE and sample size exceeds </a:t>
            </a:r>
            <a:r>
              <a:rPr lang="en-US" dirty="0" err="1"/>
              <a:t>NewExamMinSampleSize</a:t>
            </a:r>
            <a:r>
              <a:rPr lang="en-US" dirty="0"/>
              <a:t>).  These scores are then used to replace the modeled data until all modeled data has been replaced (new data is then simply added in). Column A shows the number of new exam scores used and column B contains the area under the curve created by subtracting the </a:t>
            </a:r>
            <a:r>
              <a:rPr lang="en-US" i="1" dirty="0"/>
              <a:t>fully modeled percentile</a:t>
            </a:r>
            <a:r>
              <a:rPr lang="en-US" dirty="0"/>
              <a:t> by the </a:t>
            </a:r>
            <a:r>
              <a:rPr lang="en-US" i="1" dirty="0"/>
              <a:t>model with actual student performance on the new exam percentile</a:t>
            </a:r>
            <a:r>
              <a:rPr lang="en-US" dirty="0"/>
              <a:t>.  The curves showing the difference in percentile (which is summarized by this area under the curve) can be found exported in the “Percentile Plots” folder as well as the “Percentile Plots.mp4”.  Broadly speaking, these values indicate the magnitude of the norm change through the addition of real data.</a:t>
            </a:r>
          </a:p>
          <a:p>
            <a:pPr lvl="1"/>
            <a:endParaRPr lang="en-US" dirty="0"/>
          </a:p>
        </p:txBody>
      </p:sp>
    </p:spTree>
    <p:extLst>
      <p:ext uri="{BB962C8B-B14F-4D97-AF65-F5344CB8AC3E}">
        <p14:creationId xmlns:p14="http://schemas.microsoft.com/office/powerpoint/2010/main" val="459257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4" name="Content Placeholder 2">
            <a:extLst>
              <a:ext uri="{FF2B5EF4-FFF2-40B4-BE49-F238E27FC236}">
                <a16:creationId xmlns:a16="http://schemas.microsoft.com/office/drawing/2014/main" id="{B2396788-9640-0701-4440-69CBB5744114}"/>
              </a:ext>
            </a:extLst>
          </p:cNvPr>
          <p:cNvSpPr txBox="1">
            <a:spLocks/>
          </p:cNvSpPr>
          <p:nvPr/>
        </p:nvSpPr>
        <p:spPr>
          <a:xfrm>
            <a:off x="838200" y="1825625"/>
            <a:ext cx="109156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Predicted New E Norms</a:t>
            </a:r>
          </a:p>
          <a:p>
            <a:pPr lvl="1"/>
            <a:r>
              <a:rPr lang="en-US" dirty="0"/>
              <a:t>The tab contains</a:t>
            </a:r>
          </a:p>
          <a:p>
            <a:pPr lvl="2"/>
            <a:r>
              <a:rPr lang="en-US" dirty="0"/>
              <a:t>Column A: The scores which are predicted to occur on the new test</a:t>
            </a:r>
          </a:p>
          <a:p>
            <a:pPr lvl="2"/>
            <a:r>
              <a:rPr lang="en-US" dirty="0"/>
              <a:t>Column B: For each score, the percent of students who are predicted to receive that score</a:t>
            </a:r>
          </a:p>
          <a:p>
            <a:pPr lvl="2"/>
            <a:r>
              <a:rPr lang="en-US" dirty="0"/>
              <a:t>Column C: For each score, the predicted percentile</a:t>
            </a:r>
          </a:p>
          <a:p>
            <a:pPr lvl="2"/>
            <a:r>
              <a:rPr lang="en-US" dirty="0"/>
              <a:t>Column E-N: A norm plot based on the percentages in Column B</a:t>
            </a:r>
          </a:p>
          <a:p>
            <a:pPr lvl="2"/>
            <a:r>
              <a:rPr lang="en-US" dirty="0"/>
              <a:t>Column P-Q: Stats pertaining to the results</a:t>
            </a:r>
          </a:p>
          <a:p>
            <a:pPr lvl="2"/>
            <a:r>
              <a:rPr lang="en-US" dirty="0"/>
              <a:t>Column S: Scores for each of the students (ordered from highest to lowest)</a:t>
            </a:r>
          </a:p>
          <a:p>
            <a:pPr lvl="2"/>
            <a:r>
              <a:rPr lang="en-US" dirty="0"/>
              <a:t>Column T: Indicator if the scores are predicted by the model (0) or are from real students (1)</a:t>
            </a:r>
          </a:p>
        </p:txBody>
      </p:sp>
    </p:spTree>
    <p:extLst>
      <p:ext uri="{BB962C8B-B14F-4D97-AF65-F5344CB8AC3E}">
        <p14:creationId xmlns:p14="http://schemas.microsoft.com/office/powerpoint/2010/main" val="2371859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84CC-AC10-2A31-E235-B160ADF1AE03}"/>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73B42B11-A264-DB32-D54D-56BBC36F4C23}"/>
              </a:ext>
            </a:extLst>
          </p:cNvPr>
          <p:cNvSpPr>
            <a:spLocks noGrp="1"/>
          </p:cNvSpPr>
          <p:nvPr>
            <p:ph idx="1"/>
          </p:nvPr>
        </p:nvSpPr>
        <p:spPr/>
        <p:txBody>
          <a:bodyPr/>
          <a:lstStyle/>
          <a:p>
            <a:r>
              <a:rPr lang="en-US" dirty="0"/>
              <a:t>Script Info</a:t>
            </a:r>
          </a:p>
          <a:p>
            <a:pPr lvl="1"/>
            <a:r>
              <a:rPr lang="en-US" dirty="0"/>
              <a:t>The tab contains</a:t>
            </a:r>
          </a:p>
          <a:p>
            <a:pPr lvl="2"/>
            <a:r>
              <a:rPr lang="en-US" dirty="0"/>
              <a:t>Row 1: A brief explanation of what method was used to predict the new exam norms</a:t>
            </a:r>
          </a:p>
          <a:p>
            <a:pPr lvl="3"/>
            <a:r>
              <a:rPr lang="en-US" dirty="0"/>
              <a:t>Either</a:t>
            </a:r>
          </a:p>
          <a:p>
            <a:pPr lvl="4"/>
            <a:r>
              <a:rPr lang="en-US" dirty="0"/>
              <a:t>Modeled results only</a:t>
            </a:r>
          </a:p>
          <a:p>
            <a:pPr lvl="4"/>
            <a:r>
              <a:rPr lang="en-US" dirty="0"/>
              <a:t>Model and actual data combined through norm averaging</a:t>
            </a:r>
          </a:p>
          <a:p>
            <a:pPr lvl="4"/>
            <a:r>
              <a:rPr lang="en-US" dirty="0"/>
              <a:t>Model and actual data combined through random replacement</a:t>
            </a:r>
          </a:p>
          <a:p>
            <a:pPr lvl="2"/>
            <a:r>
              <a:rPr lang="en-US" dirty="0"/>
              <a:t>Row 2-11: All parameters set in “User Input” to allow for reproducible results</a:t>
            </a:r>
          </a:p>
        </p:txBody>
      </p:sp>
    </p:spTree>
    <p:extLst>
      <p:ext uri="{BB962C8B-B14F-4D97-AF65-F5344CB8AC3E}">
        <p14:creationId xmlns:p14="http://schemas.microsoft.com/office/powerpoint/2010/main" val="93334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2AFE-E7FA-EB6D-BCED-960815F7A8E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0E49E60-D346-96A1-11F2-C55F294D2B9F}"/>
              </a:ext>
            </a:extLst>
          </p:cNvPr>
          <p:cNvSpPr>
            <a:spLocks noGrp="1"/>
          </p:cNvSpPr>
          <p:nvPr>
            <p:ph idx="1"/>
          </p:nvPr>
        </p:nvSpPr>
        <p:spPr/>
        <p:txBody>
          <a:bodyPr/>
          <a:lstStyle/>
          <a:p>
            <a:pPr marL="514350" indent="-514350">
              <a:buFont typeface="+mj-lt"/>
              <a:buAutoNum type="arabicPeriod"/>
            </a:pPr>
            <a:r>
              <a:rPr lang="en-US" dirty="0">
                <a:hlinkClick r:id="rId2" action="ppaction://hlinksldjump"/>
              </a:rPr>
              <a:t>Preparing Data</a:t>
            </a:r>
            <a:endParaRPr lang="en-US" dirty="0"/>
          </a:p>
          <a:p>
            <a:pPr marL="514350" indent="-514350">
              <a:buFont typeface="+mj-lt"/>
              <a:buAutoNum type="arabicPeriod"/>
            </a:pPr>
            <a:r>
              <a:rPr lang="en-US" dirty="0">
                <a:hlinkClick r:id="rId3" action="ppaction://hlinksldjump"/>
              </a:rPr>
              <a:t>Running the Script</a:t>
            </a:r>
            <a:endParaRPr lang="en-US" dirty="0"/>
          </a:p>
          <a:p>
            <a:pPr marL="514350" indent="-514350">
              <a:buFont typeface="+mj-lt"/>
              <a:buAutoNum type="arabicPeriod"/>
            </a:pPr>
            <a:r>
              <a:rPr lang="en-US" dirty="0">
                <a:hlinkClick r:id="rId4" action="ppaction://hlinksldjump"/>
              </a:rPr>
              <a:t>Interpreting Exported Results</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471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825624"/>
            <a:ext cx="10515600" cy="4958633"/>
          </a:xfrm>
        </p:spPr>
        <p:txBody>
          <a:bodyPr>
            <a:normAutofit/>
          </a:bodyPr>
          <a:lstStyle/>
          <a:p>
            <a:r>
              <a:rPr lang="en-US" dirty="0"/>
              <a:t>Templates with fictitious data for each of these files is available on my </a:t>
            </a:r>
            <a:r>
              <a:rPr lang="en-US" dirty="0" err="1"/>
              <a:t>github</a:t>
            </a:r>
            <a:r>
              <a:rPr lang="en-US" dirty="0"/>
              <a:t> page.</a:t>
            </a:r>
          </a:p>
          <a:p>
            <a:pPr lvl="1"/>
            <a:r>
              <a:rPr lang="en-US" dirty="0">
                <a:hlinkClick r:id="rId2"/>
              </a:rPr>
              <a:t>https://github.com/clapsback/DMOM-CP-Norm-Generator</a:t>
            </a:r>
            <a:r>
              <a:rPr lang="en-US" dirty="0"/>
              <a:t>  </a:t>
            </a:r>
          </a:p>
        </p:txBody>
      </p:sp>
    </p:spTree>
    <p:extLst>
      <p:ext uri="{BB962C8B-B14F-4D97-AF65-F5344CB8AC3E}">
        <p14:creationId xmlns:p14="http://schemas.microsoft.com/office/powerpoint/2010/main" val="74224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7A7D-4AFE-F557-13A3-FCC39F17CD6C}"/>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B62B29D6-B0CC-6969-8B39-EE0436563EF5}"/>
              </a:ext>
            </a:extLst>
          </p:cNvPr>
          <p:cNvSpPr>
            <a:spLocks noGrp="1"/>
          </p:cNvSpPr>
          <p:nvPr>
            <p:ph idx="1"/>
          </p:nvPr>
        </p:nvSpPr>
        <p:spPr>
          <a:xfrm>
            <a:off x="838200" y="1825624"/>
            <a:ext cx="10515600" cy="5032375"/>
          </a:xfrm>
        </p:spPr>
        <p:txBody>
          <a:bodyPr>
            <a:normAutofit fontScale="85000" lnSpcReduction="20000"/>
          </a:bodyPr>
          <a:lstStyle/>
          <a:p>
            <a:r>
              <a:rPr lang="en-US" dirty="0"/>
              <a:t>Be default R will import the necessary files as long as they are saved in the same folder as where the script is saved and have the following names:</a:t>
            </a:r>
          </a:p>
          <a:p>
            <a:pPr lvl="1"/>
            <a:r>
              <a:rPr lang="en-US" dirty="0"/>
              <a:t>Old E1.xlsx</a:t>
            </a:r>
          </a:p>
          <a:p>
            <a:pPr lvl="1"/>
            <a:r>
              <a:rPr lang="en-US" dirty="0"/>
              <a:t>Old E2.xlsx</a:t>
            </a:r>
          </a:p>
          <a:p>
            <a:pPr lvl="1"/>
            <a:r>
              <a:rPr lang="en-US" dirty="0"/>
              <a:t>Old E1 Key.xlsx</a:t>
            </a:r>
          </a:p>
          <a:p>
            <a:pPr lvl="1"/>
            <a:r>
              <a:rPr lang="en-US" dirty="0"/>
              <a:t>Old E2 Key.xlsx</a:t>
            </a:r>
          </a:p>
          <a:p>
            <a:pPr lvl="1"/>
            <a:r>
              <a:rPr lang="en-US" dirty="0"/>
              <a:t>Question Alignment.xlsx</a:t>
            </a:r>
          </a:p>
          <a:p>
            <a:endParaRPr lang="en-US" dirty="0"/>
          </a:p>
          <a:p>
            <a:r>
              <a:rPr lang="en-US" dirty="0"/>
              <a:t>In addition, this file will be imported if “</a:t>
            </a:r>
            <a:r>
              <a:rPr lang="en-US" dirty="0" err="1"/>
              <a:t>NewExamScores</a:t>
            </a:r>
            <a:r>
              <a:rPr lang="en-US" dirty="0"/>
              <a:t>=TRUE” under “User Input”</a:t>
            </a:r>
          </a:p>
          <a:p>
            <a:pPr lvl="1"/>
            <a:r>
              <a:rPr lang="en-US" dirty="0"/>
              <a:t>New E Scores.xlsx</a:t>
            </a:r>
          </a:p>
          <a:p>
            <a:pPr lvl="1"/>
            <a:endParaRPr lang="en-US" dirty="0"/>
          </a:p>
          <a:p>
            <a:r>
              <a:rPr lang="en-US" dirty="0"/>
              <a:t>In addition, these files will be imported if “</a:t>
            </a:r>
            <a:r>
              <a:rPr lang="en-US" dirty="0" err="1"/>
              <a:t>RaterScores</a:t>
            </a:r>
            <a:r>
              <a:rPr lang="en-US" dirty="0"/>
              <a:t>=TRUE” under “User Input”</a:t>
            </a:r>
          </a:p>
          <a:p>
            <a:pPr lvl="1"/>
            <a:r>
              <a:rPr lang="en-US" dirty="0"/>
              <a:t>Old E1 Removed Questions PC.xlsx</a:t>
            </a:r>
          </a:p>
          <a:p>
            <a:pPr lvl="1"/>
            <a:r>
              <a:rPr lang="en-US" dirty="0"/>
              <a:t>Old E2 Removed Questions PC.xlsx</a:t>
            </a:r>
          </a:p>
        </p:txBody>
      </p:sp>
    </p:spTree>
    <p:extLst>
      <p:ext uri="{BB962C8B-B14F-4D97-AF65-F5344CB8AC3E}">
        <p14:creationId xmlns:p14="http://schemas.microsoft.com/office/powerpoint/2010/main" val="143537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271774-B199-8237-AE5E-7D8DC0DA9C58}"/>
              </a:ext>
            </a:extLst>
          </p:cNvPr>
          <p:cNvPicPr>
            <a:picLocks noChangeAspect="1"/>
          </p:cNvPicPr>
          <p:nvPr/>
        </p:nvPicPr>
        <p:blipFill>
          <a:blip r:embed="rId2"/>
          <a:stretch>
            <a:fillRect/>
          </a:stretch>
        </p:blipFill>
        <p:spPr>
          <a:xfrm>
            <a:off x="5635752" y="2543994"/>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2223376"/>
            <a:ext cx="5638798" cy="4634623"/>
          </a:xfrm>
          <a:noFill/>
        </p:spPr>
        <p:txBody>
          <a:bodyPr>
            <a:normAutofit/>
          </a:bodyPr>
          <a:lstStyle/>
          <a:p>
            <a:r>
              <a:rPr lang="en-US" dirty="0"/>
              <a:t>Old E1.xlsx</a:t>
            </a:r>
          </a:p>
          <a:p>
            <a:pPr lvl="1"/>
            <a:r>
              <a:rPr lang="en-US" dirty="0"/>
              <a:t>Letter responses (A/B/C/D) for each question on the first old exam.  Row 1 is the column heading specifying the question number.  The heading should match the question identifier used in “Old E1 Key.xlsx” and “Question Alignment.xlsx”.  Any cells that do not contain “A”, “B”, “C”, or “D” will be treated as missing responses.  Lowercase letters will be accepted and capitalized.</a:t>
            </a:r>
          </a:p>
          <a:p>
            <a:pPr lvl="1"/>
            <a:endParaRPr lang="en-US" dirty="0"/>
          </a:p>
          <a:p>
            <a:pPr lvl="1"/>
            <a:endParaRPr lang="en-US" dirty="0"/>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417830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0482C1-23DE-D002-E425-13CC40136837}"/>
              </a:ext>
            </a:extLst>
          </p:cNvPr>
          <p:cNvPicPr>
            <a:picLocks noChangeAspect="1"/>
          </p:cNvPicPr>
          <p:nvPr/>
        </p:nvPicPr>
        <p:blipFill>
          <a:blip r:embed="rId2"/>
          <a:stretch>
            <a:fillRect/>
          </a:stretch>
        </p:blipFill>
        <p:spPr>
          <a:xfrm>
            <a:off x="5635752" y="2542159"/>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
        <p:nvSpPr>
          <p:cNvPr id="8" name="Content Placeholder 2">
            <a:extLst>
              <a:ext uri="{FF2B5EF4-FFF2-40B4-BE49-F238E27FC236}">
                <a16:creationId xmlns:a16="http://schemas.microsoft.com/office/drawing/2014/main" id="{800B0E4D-7D92-5313-29E0-9693CEF4AB94}"/>
              </a:ext>
            </a:extLst>
          </p:cNvPr>
          <p:cNvSpPr>
            <a:spLocks noGrp="1"/>
          </p:cNvSpPr>
          <p:nvPr>
            <p:ph idx="1"/>
          </p:nvPr>
        </p:nvSpPr>
        <p:spPr>
          <a:xfrm>
            <a:off x="0" y="2223376"/>
            <a:ext cx="5638798" cy="4634623"/>
          </a:xfrm>
          <a:noFill/>
        </p:spPr>
        <p:txBody>
          <a:bodyPr>
            <a:normAutofit/>
          </a:bodyPr>
          <a:lstStyle/>
          <a:p>
            <a:r>
              <a:rPr lang="en-US" dirty="0"/>
              <a:t>Old E2.xlsx</a:t>
            </a:r>
          </a:p>
          <a:p>
            <a:pPr lvl="1"/>
            <a:r>
              <a:rPr lang="en-US" dirty="0"/>
              <a:t>Letter responses (A/B/C/D) for each question on the second old exam.  Row 1 is the column heading specifying the question number.  The heading should match the question identifier used in “Old E2 Key.xlsx” and “Question Alignment.xlsx”.  Any cells that do not contain “A”, “B”, “C”, or “D” will be treated as missing responses.  Lowercase letters will be accepted and capitalized.</a:t>
            </a:r>
          </a:p>
          <a:p>
            <a:pPr lvl="1"/>
            <a:endParaRPr lang="en-US" dirty="0"/>
          </a:p>
          <a:p>
            <a:pPr lvl="1"/>
            <a:endParaRPr lang="en-US" dirty="0"/>
          </a:p>
        </p:txBody>
      </p:sp>
    </p:spTree>
    <p:extLst>
      <p:ext uri="{BB962C8B-B14F-4D97-AF65-F5344CB8AC3E}">
        <p14:creationId xmlns:p14="http://schemas.microsoft.com/office/powerpoint/2010/main" val="260494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B9C018-D47D-3538-DA58-F48E20C4B1A6}"/>
              </a:ext>
            </a:extLst>
          </p:cNvPr>
          <p:cNvPicPr>
            <a:picLocks noChangeAspect="1"/>
          </p:cNvPicPr>
          <p:nvPr/>
        </p:nvPicPr>
        <p:blipFill>
          <a:blip r:embed="rId2"/>
          <a:stretch>
            <a:fillRect/>
          </a:stretch>
        </p:blipFill>
        <p:spPr>
          <a:xfrm>
            <a:off x="5635752" y="2542159"/>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3125396"/>
            <a:ext cx="5638798" cy="3732603"/>
          </a:xfrm>
          <a:noFill/>
        </p:spPr>
        <p:txBody>
          <a:bodyPr>
            <a:normAutofit/>
          </a:bodyPr>
          <a:lstStyle/>
          <a:p>
            <a:r>
              <a:rPr lang="en-US" dirty="0"/>
              <a:t>Old E1 Key.xlsx</a:t>
            </a:r>
          </a:p>
          <a:p>
            <a:pPr lvl="1"/>
            <a:r>
              <a:rPr lang="en-US" dirty="0"/>
              <a:t>Column A is composed of the question identifiers which need to match those used in “Old E1.xlsx”.  Column B is the correct letter response (A/B/C/D) for each question on old exam 1.</a:t>
            </a:r>
          </a:p>
          <a:p>
            <a:pPr lvl="1"/>
            <a:endParaRPr lang="en-US" dirty="0"/>
          </a:p>
          <a:p>
            <a:pPr lvl="1"/>
            <a:endParaRPr lang="en-US" dirty="0"/>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31575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22100D-0307-4F5D-61FC-38D0D816DDE7}"/>
              </a:ext>
            </a:extLst>
          </p:cNvPr>
          <p:cNvPicPr>
            <a:picLocks noChangeAspect="1"/>
          </p:cNvPicPr>
          <p:nvPr/>
        </p:nvPicPr>
        <p:blipFill>
          <a:blip r:embed="rId2"/>
          <a:stretch>
            <a:fillRect/>
          </a:stretch>
        </p:blipFill>
        <p:spPr>
          <a:xfrm>
            <a:off x="5638798" y="2542159"/>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
        <p:nvSpPr>
          <p:cNvPr id="8" name="Content Placeholder 2">
            <a:extLst>
              <a:ext uri="{FF2B5EF4-FFF2-40B4-BE49-F238E27FC236}">
                <a16:creationId xmlns:a16="http://schemas.microsoft.com/office/drawing/2014/main" id="{1F1509D6-4DEF-52EA-7DEE-7EB07808165F}"/>
              </a:ext>
            </a:extLst>
          </p:cNvPr>
          <p:cNvSpPr>
            <a:spLocks noGrp="1"/>
          </p:cNvSpPr>
          <p:nvPr>
            <p:ph idx="1"/>
          </p:nvPr>
        </p:nvSpPr>
        <p:spPr>
          <a:xfrm>
            <a:off x="0" y="3125396"/>
            <a:ext cx="5638798" cy="3732603"/>
          </a:xfrm>
          <a:noFill/>
        </p:spPr>
        <p:txBody>
          <a:bodyPr>
            <a:normAutofit/>
          </a:bodyPr>
          <a:lstStyle/>
          <a:p>
            <a:r>
              <a:rPr lang="en-US" dirty="0"/>
              <a:t>Old E2 Key.xlsx</a:t>
            </a:r>
          </a:p>
          <a:p>
            <a:pPr lvl="1"/>
            <a:r>
              <a:rPr lang="en-US" dirty="0"/>
              <a:t>Column A is composed of the question identifiers which need to match those used in “Old E2.xlsx”.  Column B is the correct letter response (A/B/C/D) for each question on old exam 2.</a:t>
            </a:r>
          </a:p>
          <a:p>
            <a:pPr lvl="1"/>
            <a:endParaRPr lang="en-US" dirty="0"/>
          </a:p>
          <a:p>
            <a:pPr lvl="1"/>
            <a:endParaRPr lang="en-US" dirty="0"/>
          </a:p>
        </p:txBody>
      </p:sp>
    </p:spTree>
    <p:extLst>
      <p:ext uri="{BB962C8B-B14F-4D97-AF65-F5344CB8AC3E}">
        <p14:creationId xmlns:p14="http://schemas.microsoft.com/office/powerpoint/2010/main" val="1954067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3258</TotalTime>
  <Words>2092</Words>
  <Application>Microsoft Office PowerPoint</Application>
  <PresentationFormat>Widescreen</PresentationFormat>
  <Paragraphs>144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Use of “DMOM CP Norm Generator V1.5”</vt:lpstr>
      <vt:lpstr>Overview</vt:lpstr>
      <vt:lpstr>Table of Contents</vt:lpstr>
      <vt:lpstr>Preparing Data</vt:lpstr>
      <vt:lpstr>Preparing Data</vt:lpstr>
      <vt:lpstr>Preparing Data</vt:lpstr>
      <vt:lpstr>Preparing Data</vt:lpstr>
      <vt:lpstr>Preparing Data</vt:lpstr>
      <vt:lpstr>Preparing Data</vt:lpstr>
      <vt:lpstr>Preparing Data</vt:lpstr>
      <vt:lpstr>Preparing Data (If NewExamScores=TRUE)</vt:lpstr>
      <vt:lpstr>Preparing Data (If RaterScores=TRUE)</vt:lpstr>
      <vt:lpstr>Preparing Data (If RaterScores=TRUE)</vt:lpstr>
      <vt:lpstr>Running the Script</vt:lpstr>
      <vt:lpstr>Running the Script</vt:lpstr>
      <vt:lpstr>Running the Script</vt:lpstr>
      <vt:lpstr>Interpreting Exported Results</vt:lpstr>
      <vt:lpstr>Interpreting Exported Results</vt:lpstr>
      <vt:lpstr>Interpreting Exported Results</vt:lpstr>
      <vt:lpstr>Interpreting Exported Results</vt:lpstr>
      <vt:lpstr>Interpreting Exported Results</vt:lpstr>
      <vt:lpstr>Interpreting Exported Results</vt:lpstr>
      <vt:lpstr>Interpreting Exported Results</vt:lpstr>
      <vt:lpstr>Interpreting Exported Results</vt:lpstr>
      <vt:lpstr>Interpreting Exported Results</vt:lpstr>
      <vt:lpstr>Interpreting Exported Results</vt:lpstr>
      <vt:lpstr>Interpreting Exported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“HD + OD CP Norm Generator V1.1”</dc:title>
  <dc:creator>David Schreurs</dc:creator>
  <cp:lastModifiedBy>David Schreurs</cp:lastModifiedBy>
  <cp:revision>56</cp:revision>
  <dcterms:created xsi:type="dcterms:W3CDTF">2022-10-12T01:57:48Z</dcterms:created>
  <dcterms:modified xsi:type="dcterms:W3CDTF">2023-01-11T22:46:58Z</dcterms:modified>
</cp:coreProperties>
</file>