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7" r:id="rId5"/>
    <p:sldId id="286" r:id="rId6"/>
    <p:sldId id="278" r:id="rId7"/>
    <p:sldId id="279" r:id="rId8"/>
    <p:sldId id="280" r:id="rId9"/>
    <p:sldId id="281" r:id="rId10"/>
    <p:sldId id="283" r:id="rId11"/>
    <p:sldId id="284" r:id="rId12"/>
    <p:sldId id="287" r:id="rId13"/>
    <p:sldId id="260" r:id="rId14"/>
    <p:sldId id="288" r:id="rId15"/>
    <p:sldId id="289" r:id="rId16"/>
    <p:sldId id="276" r:id="rId17"/>
    <p:sldId id="290" r:id="rId18"/>
    <p:sldId id="29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426A79-AF66-4741-A32A-D5B5758EF95C}">
          <p14:sldIdLst>
            <p14:sldId id="256"/>
            <p14:sldId id="258"/>
            <p14:sldId id="275"/>
          </p14:sldIdLst>
        </p14:section>
        <p14:section name="Preparing Data" id="{2EA68B84-18FA-446F-907F-595657C08406}">
          <p14:sldIdLst>
            <p14:sldId id="277"/>
            <p14:sldId id="286"/>
            <p14:sldId id="278"/>
            <p14:sldId id="279"/>
            <p14:sldId id="280"/>
            <p14:sldId id="281"/>
            <p14:sldId id="283"/>
            <p14:sldId id="284"/>
            <p14:sldId id="287"/>
          </p14:sldIdLst>
        </p14:section>
        <p14:section name="Running the Script" id="{1A2245C3-ED75-42D1-8C60-5351E6F7EE1F}">
          <p14:sldIdLst>
            <p14:sldId id="260"/>
            <p14:sldId id="288"/>
            <p14:sldId id="289"/>
          </p14:sldIdLst>
        </p14:section>
        <p14:section name="Interpreting Exported Results" id="{A80DA9EE-6946-445F-AE0D-8D6D59CDC085}">
          <p14:sldIdLst>
            <p14:sldId id="276"/>
            <p14:sldId id="290"/>
            <p14:sldId id="291"/>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A21C-D12E-43E8-87A1-45C638D73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8007F-8ED8-F8E3-196C-4EC126B98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8E796-E003-F34E-F801-3A4E6047D9AB}"/>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5" name="Footer Placeholder 4">
            <a:extLst>
              <a:ext uri="{FF2B5EF4-FFF2-40B4-BE49-F238E27FC236}">
                <a16:creationId xmlns:a16="http://schemas.microsoft.com/office/drawing/2014/main" id="{24BC3E9E-54C0-3FF0-4D13-D414A335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370F9-5494-A5DB-52FA-FA6A63CF8CB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083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65A6-F4FD-517C-FF11-7F46782CA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8A507-3AAE-1371-4024-F18A2766C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FCFA-DF1E-60F5-011F-8F0A5FE7A181}"/>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5" name="Footer Placeholder 4">
            <a:extLst>
              <a:ext uri="{FF2B5EF4-FFF2-40B4-BE49-F238E27FC236}">
                <a16:creationId xmlns:a16="http://schemas.microsoft.com/office/drawing/2014/main" id="{C355994C-90AF-DF55-BD7B-419A14FDD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D95E-6D61-25DC-70B2-F93BCBA9F676}"/>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770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2B094-E061-24C9-D4FD-E909CDFBF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2DC915-663C-4727-80FB-F2925D245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9123-E198-2E9C-4E5D-36FF79625C4A}"/>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5" name="Footer Placeholder 4">
            <a:extLst>
              <a:ext uri="{FF2B5EF4-FFF2-40B4-BE49-F238E27FC236}">
                <a16:creationId xmlns:a16="http://schemas.microsoft.com/office/drawing/2014/main" id="{745400EE-45A6-6FA3-E4CF-2DE86B9D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0506-6A0C-0847-F9C3-FF43A1C5F8A2}"/>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8151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2DD6-EA3D-D9AC-09FC-9B66E2B1B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09258-D164-B79B-A241-364BA000F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6C53-1501-8275-749C-0DBA8DD31BFF}"/>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5" name="Footer Placeholder 4">
            <a:extLst>
              <a:ext uri="{FF2B5EF4-FFF2-40B4-BE49-F238E27FC236}">
                <a16:creationId xmlns:a16="http://schemas.microsoft.com/office/drawing/2014/main" id="{11562665-2F95-D46A-EC78-7938DD21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0FC7-CBFB-BAF1-FA42-5DF31B74BF8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130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2678-A74E-2EEA-7F25-E1693234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5EB6F-4BEE-EC46-B26E-6A09B016B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6E36E-1EC8-2B6F-2052-E85F19E0452A}"/>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5" name="Footer Placeholder 4">
            <a:extLst>
              <a:ext uri="{FF2B5EF4-FFF2-40B4-BE49-F238E27FC236}">
                <a16:creationId xmlns:a16="http://schemas.microsoft.com/office/drawing/2014/main" id="{6B94D48F-78D4-D938-D59D-88F8403C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776A-1023-B306-658D-5A8851AC7C73}"/>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3767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517B-1134-89A3-3F65-BC43AD2C2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F9DB9-187F-A89C-8760-C8439EFB0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D161E-DB59-A9EA-F968-C327C9272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63B66-04BF-2A08-27FF-0C041C908D2A}"/>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6" name="Footer Placeholder 5">
            <a:extLst>
              <a:ext uri="{FF2B5EF4-FFF2-40B4-BE49-F238E27FC236}">
                <a16:creationId xmlns:a16="http://schemas.microsoft.com/office/drawing/2014/main" id="{32DC2D7B-0E26-68EF-E715-B9408BCC7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95836-98C5-5FA2-F7DA-C658F0A85A34}"/>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42852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BB2F-D308-30B2-B979-6D5FA9718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B4297-E54E-A37D-CAEC-9211F9A11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954B0-66E3-1A72-42B1-8E58D95F0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543F7-CF40-3D1C-3F14-B0D6805FB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82D3B-F91D-0F3C-FBCB-0848757A6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E1DBF-E49D-BEA1-8941-B9F71CC7980F}"/>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8" name="Footer Placeholder 7">
            <a:extLst>
              <a:ext uri="{FF2B5EF4-FFF2-40B4-BE49-F238E27FC236}">
                <a16:creationId xmlns:a16="http://schemas.microsoft.com/office/drawing/2014/main" id="{E2C0202F-CC2C-00F2-9F53-BD636890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29C96-F494-8F18-EC50-C7EA6353988C}"/>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39036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461-3F48-869B-C048-3B9922D21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6F96-19AA-7C5F-E082-2F26BF07F939}"/>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4" name="Footer Placeholder 3">
            <a:extLst>
              <a:ext uri="{FF2B5EF4-FFF2-40B4-BE49-F238E27FC236}">
                <a16:creationId xmlns:a16="http://schemas.microsoft.com/office/drawing/2014/main" id="{87B9AD72-B40F-899D-8713-E0A2FC409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88BE1-3C6A-274B-FE1B-36448303733A}"/>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2080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D90AA-15D3-07C3-7354-0CFD1353A7DB}"/>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3" name="Footer Placeholder 2">
            <a:extLst>
              <a:ext uri="{FF2B5EF4-FFF2-40B4-BE49-F238E27FC236}">
                <a16:creationId xmlns:a16="http://schemas.microsoft.com/office/drawing/2014/main" id="{E0D00E1D-1B3C-875F-A69D-CA3EBC243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C583B-841B-6E8C-153F-A18BE1537E4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8252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5E6F-B15F-5EF6-8AA4-56B4C226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7C78-678D-3AD3-3B87-57081010B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5C09A-CBC6-6AF2-8761-3EC3B5B98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9934C-9010-1419-3E50-F3D2F95AAA89}"/>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6" name="Footer Placeholder 5">
            <a:extLst>
              <a:ext uri="{FF2B5EF4-FFF2-40B4-BE49-F238E27FC236}">
                <a16:creationId xmlns:a16="http://schemas.microsoft.com/office/drawing/2014/main" id="{93E7111A-0B5D-7187-71BF-9B28C2A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2B9E4-FFB7-0EB7-7237-DE16FD0F356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55284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9CE5-1729-BBEE-D374-307348022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9A31A-37B9-DB49-C8AA-2390869D2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7A0CA-82FE-F1F1-C293-B48DF8D5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9C08-DA68-381D-8465-B98E2811D036}"/>
              </a:ext>
            </a:extLst>
          </p:cNvPr>
          <p:cNvSpPr>
            <a:spLocks noGrp="1"/>
          </p:cNvSpPr>
          <p:nvPr>
            <p:ph type="dt" sz="half" idx="10"/>
          </p:nvPr>
        </p:nvSpPr>
        <p:spPr/>
        <p:txBody>
          <a:bodyPr/>
          <a:lstStyle/>
          <a:p>
            <a:fld id="{D83AB94C-7DAC-44E3-9A2B-B2B79523F462}" type="datetimeFigureOut">
              <a:rPr lang="en-US" smtClean="0"/>
              <a:t>10/11/2022</a:t>
            </a:fld>
            <a:endParaRPr lang="en-US"/>
          </a:p>
        </p:txBody>
      </p:sp>
      <p:sp>
        <p:nvSpPr>
          <p:cNvPr id="6" name="Footer Placeholder 5">
            <a:extLst>
              <a:ext uri="{FF2B5EF4-FFF2-40B4-BE49-F238E27FC236}">
                <a16:creationId xmlns:a16="http://schemas.microsoft.com/office/drawing/2014/main" id="{7A3D63F1-EBFB-583D-C403-A498D5C26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ACDFC-37B6-5654-0B1F-66E1E8AB6D0F}"/>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1369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DB2CB-0CC0-5DC4-619B-9E62AD9EF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13095-85A5-F4E0-EE62-84C49EE6F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6AC7-CD1A-D283-CCB0-17A1D4868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B94C-7DAC-44E3-9A2B-B2B79523F462}" type="datetimeFigureOut">
              <a:rPr lang="en-US" smtClean="0"/>
              <a:t>10/11/2022</a:t>
            </a:fld>
            <a:endParaRPr lang="en-US"/>
          </a:p>
        </p:txBody>
      </p:sp>
      <p:sp>
        <p:nvSpPr>
          <p:cNvPr id="5" name="Footer Placeholder 4">
            <a:extLst>
              <a:ext uri="{FF2B5EF4-FFF2-40B4-BE49-F238E27FC236}">
                <a16:creationId xmlns:a16="http://schemas.microsoft.com/office/drawing/2014/main" id="{0CC34915-7F5F-FE48-9F7A-C834CC67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370A8-91C2-88FC-C0F5-E95D4E443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BF9A-A9A1-47FE-BF11-C80262C00D1F}" type="slidenum">
              <a:rPr lang="en-US" smtClean="0"/>
              <a:t>‹#›</a:t>
            </a:fld>
            <a:endParaRPr lang="en-US"/>
          </a:p>
        </p:txBody>
      </p:sp>
    </p:spTree>
    <p:extLst>
      <p:ext uri="{BB962C8B-B14F-4D97-AF65-F5344CB8AC3E}">
        <p14:creationId xmlns:p14="http://schemas.microsoft.com/office/powerpoint/2010/main" val="8885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lapsback/HD-OD-CP-Norm-Gener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9E39-9241-184E-C3F5-87C7D169477B}"/>
              </a:ext>
            </a:extLst>
          </p:cNvPr>
          <p:cNvSpPr>
            <a:spLocks noGrp="1"/>
          </p:cNvSpPr>
          <p:nvPr>
            <p:ph type="ctrTitle"/>
          </p:nvPr>
        </p:nvSpPr>
        <p:spPr/>
        <p:txBody>
          <a:bodyPr/>
          <a:lstStyle/>
          <a:p>
            <a:r>
              <a:rPr lang="en-US" dirty="0"/>
              <a:t>Use of “HD + OD CP Norm Generator V1.1”</a:t>
            </a:r>
          </a:p>
        </p:txBody>
      </p:sp>
      <p:sp>
        <p:nvSpPr>
          <p:cNvPr id="3" name="Subtitle 2">
            <a:extLst>
              <a:ext uri="{FF2B5EF4-FFF2-40B4-BE49-F238E27FC236}">
                <a16:creationId xmlns:a16="http://schemas.microsoft.com/office/drawing/2014/main" id="{4489DC02-DBA2-472D-C2BC-AFEF591FA2E3}"/>
              </a:ext>
            </a:extLst>
          </p:cNvPr>
          <p:cNvSpPr>
            <a:spLocks noGrp="1"/>
          </p:cNvSpPr>
          <p:nvPr>
            <p:ph type="subTitle" idx="1"/>
          </p:nvPr>
        </p:nvSpPr>
        <p:spPr/>
        <p:txBody>
          <a:bodyPr/>
          <a:lstStyle/>
          <a:p>
            <a:r>
              <a:rPr lang="en-US" dirty="0"/>
              <a:t>Questions or issues can be sent to David Schreurs at schreurd@uwm.edu/dgschreurs@yahoo.com</a:t>
            </a:r>
          </a:p>
        </p:txBody>
      </p:sp>
    </p:spTree>
    <p:extLst>
      <p:ext uri="{BB962C8B-B14F-4D97-AF65-F5344CB8AC3E}">
        <p14:creationId xmlns:p14="http://schemas.microsoft.com/office/powerpoint/2010/main" val="266483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E2 Partial Credit.xlsx</a:t>
            </a:r>
          </a:p>
          <a:p>
            <a:pPr lvl="1"/>
            <a:r>
              <a:rPr lang="en-US" dirty="0"/>
              <a:t>This document should contain the credit to be awarded to each question (row) for each letter response and credit assignment technique (column).  The first column should contain the question number which must match the column headings used in “Old E2.xlsx”.  The first row must contain the headings shown to the right (“”, </a:t>
            </a:r>
            <a:r>
              <a:rPr lang="pl-PL" dirty="0"/>
              <a:t>AD</a:t>
            </a:r>
            <a:r>
              <a:rPr lang="en-US" dirty="0"/>
              <a:t>, </a:t>
            </a:r>
            <a:r>
              <a:rPr lang="pl-PL" dirty="0"/>
              <a:t>BD</a:t>
            </a:r>
            <a:r>
              <a:rPr lang="en-US" dirty="0"/>
              <a:t>, </a:t>
            </a:r>
            <a:r>
              <a:rPr lang="pl-PL" dirty="0"/>
              <a:t>CD</a:t>
            </a:r>
            <a:r>
              <a:rPr lang="en-US" dirty="0"/>
              <a:t>, </a:t>
            </a:r>
            <a:r>
              <a:rPr lang="pl-PL" dirty="0"/>
              <a:t>DD</a:t>
            </a:r>
            <a:r>
              <a:rPr lang="en-US" dirty="0"/>
              <a:t>, </a:t>
            </a:r>
            <a:r>
              <a:rPr lang="pl-PL" dirty="0"/>
              <a:t>AH</a:t>
            </a:r>
            <a:r>
              <a:rPr lang="en-US" dirty="0"/>
              <a:t>, </a:t>
            </a:r>
            <a:r>
              <a:rPr lang="pl-PL" dirty="0"/>
              <a:t>BH</a:t>
            </a:r>
            <a:r>
              <a:rPr lang="en-US" dirty="0"/>
              <a:t>, </a:t>
            </a:r>
            <a:r>
              <a:rPr lang="pl-PL" dirty="0"/>
              <a:t>CH</a:t>
            </a:r>
            <a:r>
              <a:rPr lang="en-US" dirty="0"/>
              <a:t>, </a:t>
            </a:r>
            <a:r>
              <a:rPr lang="pl-PL" dirty="0"/>
              <a:t>DH</a:t>
            </a:r>
            <a:r>
              <a:rPr lang="en-US" dirty="0"/>
              <a:t>, </a:t>
            </a:r>
            <a:r>
              <a:rPr lang="pl-PL" dirty="0"/>
              <a:t>AO</a:t>
            </a:r>
            <a:r>
              <a:rPr lang="en-US" dirty="0"/>
              <a:t>, </a:t>
            </a:r>
            <a:r>
              <a:rPr lang="pl-PL" dirty="0"/>
              <a:t>BO</a:t>
            </a:r>
            <a:r>
              <a:rPr lang="en-US" dirty="0"/>
              <a:t>, </a:t>
            </a:r>
            <a:r>
              <a:rPr lang="pl-PL" dirty="0"/>
              <a:t>CO</a:t>
            </a:r>
            <a:r>
              <a:rPr lang="en-US" dirty="0"/>
              <a:t>, </a:t>
            </a:r>
            <a:r>
              <a:rPr lang="pl-PL" dirty="0"/>
              <a:t>DO</a:t>
            </a:r>
            <a:r>
              <a:rPr lang="en-US" dirty="0"/>
              <a:t>).</a:t>
            </a:r>
          </a:p>
          <a:p>
            <a:pPr lvl="1"/>
            <a:r>
              <a:rPr lang="en-US" dirty="0"/>
              <a:t>CONTINUED INFORMATION ON NEXT SLIDE</a:t>
            </a:r>
          </a:p>
          <a:p>
            <a:pPr lvl="1"/>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pic>
        <p:nvPicPr>
          <p:cNvPr id="4" name="Picture 3">
            <a:extLst>
              <a:ext uri="{FF2B5EF4-FFF2-40B4-BE49-F238E27FC236}">
                <a16:creationId xmlns:a16="http://schemas.microsoft.com/office/drawing/2014/main" id="{BB6E63A3-7CC4-5BED-4CFE-CC40B46FCF31}"/>
              </a:ext>
            </a:extLst>
          </p:cNvPr>
          <p:cNvPicPr/>
          <p:nvPr/>
        </p:nvPicPr>
        <p:blipFill>
          <a:blip r:embed="rId2"/>
          <a:stretch>
            <a:fillRect/>
          </a:stretch>
        </p:blipFill>
        <p:spPr>
          <a:xfrm>
            <a:off x="5638798" y="2542978"/>
            <a:ext cx="6553202" cy="3523924"/>
          </a:xfrm>
          <a:prstGeom prst="rect">
            <a:avLst/>
          </a:prstGeom>
        </p:spPr>
      </p:pic>
    </p:spTree>
    <p:extLst>
      <p:ext uri="{BB962C8B-B14F-4D97-AF65-F5344CB8AC3E}">
        <p14:creationId xmlns:p14="http://schemas.microsoft.com/office/powerpoint/2010/main" val="233712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562100"/>
            <a:ext cx="5638800" cy="5819775"/>
          </a:xfrm>
        </p:spPr>
        <p:txBody>
          <a:bodyPr>
            <a:normAutofit/>
          </a:bodyPr>
          <a:lstStyle/>
          <a:p>
            <a:r>
              <a:rPr lang="en-US" dirty="0"/>
              <a:t>Old E2 Partial Credit.xlsx</a:t>
            </a:r>
          </a:p>
          <a:p>
            <a:pPr lvl="1"/>
            <a:r>
              <a:rPr lang="en-US" dirty="0"/>
              <a:t>In the first row, the column headings indicate first the letter response, and then the scoring method (Dichotomous, Hierarchy, Open).</a:t>
            </a:r>
          </a:p>
          <a:p>
            <a:pPr lvl="1"/>
            <a:r>
              <a:rPr lang="en-US" dirty="0"/>
              <a:t>Examples</a:t>
            </a:r>
          </a:p>
          <a:p>
            <a:pPr lvl="2"/>
            <a:r>
              <a:rPr lang="en-US" dirty="0"/>
              <a:t>Cell B1 shows that letter </a:t>
            </a:r>
            <a:r>
              <a:rPr lang="en-US" u="sng" dirty="0"/>
              <a:t>A</a:t>
            </a:r>
            <a:r>
              <a:rPr lang="en-US" dirty="0"/>
              <a:t>, when scored </a:t>
            </a:r>
            <a:r>
              <a:rPr lang="en-US" u="sng" dirty="0"/>
              <a:t>D</a:t>
            </a:r>
            <a:r>
              <a:rPr lang="en-US" dirty="0"/>
              <a:t>ichotomously, is marked correct (1).</a:t>
            </a:r>
          </a:p>
          <a:p>
            <a:pPr lvl="2"/>
            <a:r>
              <a:rPr lang="en-US" dirty="0"/>
              <a:t>Cell C1 shows that letter </a:t>
            </a:r>
            <a:r>
              <a:rPr lang="en-US" u="sng" dirty="0"/>
              <a:t>B</a:t>
            </a:r>
            <a:r>
              <a:rPr lang="en-US" dirty="0"/>
              <a:t>, when scored </a:t>
            </a:r>
            <a:r>
              <a:rPr lang="en-US" u="sng" dirty="0"/>
              <a:t>D</a:t>
            </a:r>
            <a:r>
              <a:rPr lang="en-US" dirty="0"/>
              <a:t>ichotomously, is marked incorrect (0).</a:t>
            </a:r>
          </a:p>
          <a:p>
            <a:pPr lvl="2"/>
            <a:r>
              <a:rPr lang="en-US" dirty="0"/>
              <a:t>Cell H1 shows that letter </a:t>
            </a:r>
            <a:r>
              <a:rPr lang="en-US" u="sng" dirty="0"/>
              <a:t>C</a:t>
            </a:r>
            <a:r>
              <a:rPr lang="en-US" dirty="0"/>
              <a:t>, when scored </a:t>
            </a:r>
            <a:r>
              <a:rPr lang="en-US" u="sng" dirty="0"/>
              <a:t>H</a:t>
            </a:r>
            <a:r>
              <a:rPr lang="en-US" dirty="0"/>
              <a:t>ierarchically, is given 0.25 points of partial credit.</a:t>
            </a:r>
          </a:p>
          <a:p>
            <a:pPr lvl="2"/>
            <a:r>
              <a:rPr lang="en-US" dirty="0"/>
              <a:t>Cell M1 shows that letter </a:t>
            </a:r>
            <a:r>
              <a:rPr lang="en-US" u="sng" dirty="0"/>
              <a:t>D</a:t>
            </a:r>
            <a:r>
              <a:rPr lang="en-US" dirty="0"/>
              <a:t>, when scored </a:t>
            </a:r>
            <a:r>
              <a:rPr lang="en-US" u="sng" dirty="0"/>
              <a:t>Openly</a:t>
            </a:r>
            <a:r>
              <a:rPr lang="en-US" dirty="0"/>
              <a:t>, is given full credit (1).</a:t>
            </a:r>
          </a:p>
          <a:p>
            <a:pPr lvl="2"/>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pic>
        <p:nvPicPr>
          <p:cNvPr id="4" name="Picture 3">
            <a:extLst>
              <a:ext uri="{FF2B5EF4-FFF2-40B4-BE49-F238E27FC236}">
                <a16:creationId xmlns:a16="http://schemas.microsoft.com/office/drawing/2014/main" id="{A84082DA-2988-E8AF-1693-5191A7805614}"/>
              </a:ext>
            </a:extLst>
          </p:cNvPr>
          <p:cNvPicPr/>
          <p:nvPr/>
        </p:nvPicPr>
        <p:blipFill>
          <a:blip r:embed="rId2"/>
          <a:stretch>
            <a:fillRect/>
          </a:stretch>
        </p:blipFill>
        <p:spPr>
          <a:xfrm>
            <a:off x="5638798" y="2542978"/>
            <a:ext cx="6553202" cy="3523924"/>
          </a:xfrm>
          <a:prstGeom prst="rect">
            <a:avLst/>
          </a:prstGeom>
        </p:spPr>
      </p:pic>
    </p:spTree>
    <p:extLst>
      <p:ext uri="{BB962C8B-B14F-4D97-AF65-F5344CB8AC3E}">
        <p14:creationId xmlns:p14="http://schemas.microsoft.com/office/powerpoint/2010/main" val="159458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1825624"/>
            <a:ext cx="5638798" cy="5032375"/>
          </a:xfrm>
        </p:spPr>
        <p:txBody>
          <a:bodyPr>
            <a:normAutofit/>
          </a:bodyPr>
          <a:lstStyle/>
          <a:p>
            <a:r>
              <a:rPr lang="en-US" dirty="0"/>
              <a:t>Question Alignment.xlsx</a:t>
            </a:r>
          </a:p>
          <a:p>
            <a:pPr lvl="1"/>
            <a:r>
              <a:rPr lang="en-US" dirty="0"/>
              <a:t>This document specifies which questions from the old exams you wish to include on the new exam.  The question numbers in column A must match the question heading specified in “Old E1.xlsx”. The question numbers in column C must match the question heading specified in “Old E2.xlsx”.</a:t>
            </a:r>
          </a:p>
          <a:p>
            <a:pPr lvl="1"/>
            <a:endParaRPr lang="en-US" dirty="0"/>
          </a:p>
          <a:p>
            <a:pPr lvl="1"/>
            <a:endParaRPr lang="en-US" dirty="0"/>
          </a:p>
        </p:txBody>
      </p:sp>
      <p:pic>
        <p:nvPicPr>
          <p:cNvPr id="5" name="Picture 4">
            <a:extLst>
              <a:ext uri="{FF2B5EF4-FFF2-40B4-BE49-F238E27FC236}">
                <a16:creationId xmlns:a16="http://schemas.microsoft.com/office/drawing/2014/main" id="{01F051B2-E49A-22E9-3D1F-E50A2BA5011A}"/>
              </a:ext>
            </a:extLst>
          </p:cNvPr>
          <p:cNvPicPr>
            <a:picLocks noChangeAspect="1"/>
          </p:cNvPicPr>
          <p:nvPr/>
        </p:nvPicPr>
        <p:blipFill>
          <a:blip r:embed="rId2"/>
          <a:stretch>
            <a:fillRect/>
          </a:stretch>
        </p:blipFill>
        <p:spPr>
          <a:xfrm>
            <a:off x="5638798" y="2542159"/>
            <a:ext cx="6556248" cy="3525562"/>
          </a:xfrm>
          <a:prstGeom prst="rect">
            <a:avLst/>
          </a:prstGeom>
        </p:spPr>
      </p:pic>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93148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b="1" u="sng" dirty="0"/>
              <a:t>If this is the first time running the script on this computer</a:t>
            </a:r>
            <a:r>
              <a:rPr lang="en-US" dirty="0"/>
              <a:t>, install the necessary packages by running these lines of code in the R console</a:t>
            </a:r>
          </a:p>
          <a:p>
            <a:pPr lvl="1"/>
            <a:r>
              <a:rPr lang="en-US" dirty="0" err="1"/>
              <a:t>install.packages</a:t>
            </a:r>
            <a:r>
              <a:rPr lang="en-US" dirty="0"/>
              <a:t>(“</a:t>
            </a:r>
            <a:r>
              <a:rPr lang="en-US" dirty="0" err="1"/>
              <a:t>ltm</a:t>
            </a:r>
            <a:r>
              <a:rPr lang="en-US" dirty="0"/>
              <a:t>”)</a:t>
            </a:r>
          </a:p>
          <a:p>
            <a:pPr lvl="1"/>
            <a:r>
              <a:rPr lang="en-US" dirty="0" err="1"/>
              <a:t>install.packages</a:t>
            </a:r>
            <a:r>
              <a:rPr lang="en-US" dirty="0"/>
              <a:t>(“</a:t>
            </a:r>
            <a:r>
              <a:rPr lang="en-US" dirty="0" err="1"/>
              <a:t>plyr</a:t>
            </a:r>
            <a:r>
              <a:rPr lang="en-US" dirty="0"/>
              <a:t>”)</a:t>
            </a:r>
          </a:p>
          <a:p>
            <a:pPr lvl="1"/>
            <a:r>
              <a:rPr lang="en-US" dirty="0" err="1"/>
              <a:t>install.packages</a:t>
            </a:r>
            <a:r>
              <a:rPr lang="en-US" dirty="0"/>
              <a:t>(“</a:t>
            </a:r>
            <a:r>
              <a:rPr lang="en-US" dirty="0" err="1"/>
              <a:t>readxl</a:t>
            </a:r>
            <a:r>
              <a:rPr lang="en-US" dirty="0"/>
              <a:t>”)</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tidyr</a:t>
            </a:r>
            <a:r>
              <a:rPr lang="en-US" dirty="0"/>
              <a:t>”)</a:t>
            </a:r>
          </a:p>
          <a:p>
            <a:pPr lvl="1"/>
            <a:r>
              <a:rPr lang="en-US" dirty="0" err="1"/>
              <a:t>install.packages</a:t>
            </a:r>
            <a:r>
              <a:rPr lang="en-US" dirty="0"/>
              <a:t>(“</a:t>
            </a:r>
            <a:r>
              <a:rPr lang="en-US" dirty="0" err="1"/>
              <a:t>mirt</a:t>
            </a:r>
            <a:r>
              <a:rPr lang="en-US" dirty="0"/>
              <a:t>”)</a:t>
            </a:r>
          </a:p>
        </p:txBody>
      </p:sp>
    </p:spTree>
    <p:extLst>
      <p:ext uri="{BB962C8B-B14F-4D97-AF65-F5344CB8AC3E}">
        <p14:creationId xmlns:p14="http://schemas.microsoft.com/office/powerpoint/2010/main" val="137617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FA48-D8EB-1E27-84A6-FA7226B73667}"/>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8F7DA45-83A6-2866-2E0F-C6FE02E2D572}"/>
              </a:ext>
            </a:extLst>
          </p:cNvPr>
          <p:cNvSpPr>
            <a:spLocks noGrp="1"/>
          </p:cNvSpPr>
          <p:nvPr>
            <p:ph idx="1"/>
          </p:nvPr>
        </p:nvSpPr>
        <p:spPr/>
        <p:txBody>
          <a:bodyPr/>
          <a:lstStyle/>
          <a:p>
            <a:r>
              <a:rPr lang="en-US" dirty="0"/>
              <a:t>Assuming the excel files have been named, formatted, and saved correctly in the same directory that the R script is saved in, the code is ready to be run.</a:t>
            </a:r>
          </a:p>
          <a:p>
            <a:endParaRPr lang="en-US" dirty="0"/>
          </a:p>
          <a:p>
            <a:endParaRPr lang="en-US" dirty="0"/>
          </a:p>
          <a:p>
            <a:r>
              <a:rPr lang="en-US" dirty="0"/>
              <a:t>Ctrl + Enter can be used to run each line of code</a:t>
            </a:r>
          </a:p>
          <a:p>
            <a:r>
              <a:rPr lang="en-US" dirty="0"/>
              <a:t>Ctrl + A (to select all), followed by Ctrl + Enter can be used to run the entire code</a:t>
            </a:r>
          </a:p>
        </p:txBody>
      </p:sp>
    </p:spTree>
    <p:extLst>
      <p:ext uri="{BB962C8B-B14F-4D97-AF65-F5344CB8AC3E}">
        <p14:creationId xmlns:p14="http://schemas.microsoft.com/office/powerpoint/2010/main" val="420347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74C7-0DCB-E0C7-A98B-73D6F45346D2}"/>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53CD6FFA-C914-42F0-EB16-FD270F56420C}"/>
              </a:ext>
            </a:extLst>
          </p:cNvPr>
          <p:cNvSpPr>
            <a:spLocks noGrp="1"/>
          </p:cNvSpPr>
          <p:nvPr>
            <p:ph idx="1"/>
          </p:nvPr>
        </p:nvSpPr>
        <p:spPr/>
        <p:txBody>
          <a:bodyPr/>
          <a:lstStyle/>
          <a:p>
            <a:r>
              <a:rPr lang="en-US" dirty="0"/>
              <a:t>After the complete code has been run, a new folder with results will be created in the same directory as where the R script is saved.  This folder will be named “R Exported”.</a:t>
            </a:r>
          </a:p>
        </p:txBody>
      </p:sp>
    </p:spTree>
    <p:extLst>
      <p:ext uri="{BB962C8B-B14F-4D97-AF65-F5344CB8AC3E}">
        <p14:creationId xmlns:p14="http://schemas.microsoft.com/office/powerpoint/2010/main" val="53111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lstStyle/>
          <a:p>
            <a:r>
              <a:rPr lang="en-US" dirty="0"/>
              <a:t>Within the “R Exported” folder, the most important fille will be a document named “Results.xlsx”.  This document contains three tabs</a:t>
            </a:r>
          </a:p>
          <a:p>
            <a:pPr lvl="1"/>
            <a:r>
              <a:rPr lang="en-US" dirty="0"/>
              <a:t>Norms Using DO</a:t>
            </a:r>
          </a:p>
          <a:p>
            <a:pPr lvl="1"/>
            <a:r>
              <a:rPr lang="en-US" dirty="0"/>
              <a:t>Norms Using DH</a:t>
            </a:r>
          </a:p>
          <a:p>
            <a:pPr lvl="1"/>
            <a:r>
              <a:rPr lang="en-US" dirty="0"/>
              <a:t>Partial Exam Norms</a:t>
            </a:r>
          </a:p>
        </p:txBody>
      </p:sp>
    </p:spTree>
    <p:extLst>
      <p:ext uri="{BB962C8B-B14F-4D97-AF65-F5344CB8AC3E}">
        <p14:creationId xmlns:p14="http://schemas.microsoft.com/office/powerpoint/2010/main" val="407228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Norms Using DO</a:t>
            </a:r>
          </a:p>
          <a:p>
            <a:pPr lvl="1"/>
            <a:r>
              <a:rPr lang="en-US" dirty="0"/>
              <a:t>These are the results predicted when using 2-PL parameters based on the </a:t>
            </a:r>
            <a:r>
              <a:rPr lang="en-US" b="1" u="sng" dirty="0"/>
              <a:t>D</a:t>
            </a:r>
            <a:r>
              <a:rPr lang="en-US" dirty="0"/>
              <a:t>ichotomous data.  And feeding into it the GPCM factor scores based on modeling the </a:t>
            </a:r>
            <a:r>
              <a:rPr lang="en-US" b="1" u="sng" dirty="0"/>
              <a:t>O</a:t>
            </a:r>
            <a:r>
              <a:rPr lang="en-US" dirty="0"/>
              <a:t>pen data.</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G-P: A norm plot based on the percentages in Column B</a:t>
            </a:r>
          </a:p>
          <a:p>
            <a:pPr lvl="2"/>
            <a:endParaRPr lang="en-US" dirty="0"/>
          </a:p>
        </p:txBody>
      </p:sp>
    </p:spTree>
    <p:extLst>
      <p:ext uri="{BB962C8B-B14F-4D97-AF65-F5344CB8AC3E}">
        <p14:creationId xmlns:p14="http://schemas.microsoft.com/office/powerpoint/2010/main" val="237185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Norms Using DH</a:t>
            </a:r>
          </a:p>
          <a:p>
            <a:pPr lvl="1"/>
            <a:r>
              <a:rPr lang="en-US" dirty="0"/>
              <a:t>These are the results predicted when using 2-PL parameters based on the </a:t>
            </a:r>
            <a:r>
              <a:rPr lang="en-US" b="1" u="sng" dirty="0"/>
              <a:t>D</a:t>
            </a:r>
            <a:r>
              <a:rPr lang="en-US" dirty="0"/>
              <a:t>ichotomous data.  And feeding into it the GPCM factor scores based on modeling the </a:t>
            </a:r>
            <a:r>
              <a:rPr lang="en-US" b="1" u="sng" dirty="0"/>
              <a:t>H</a:t>
            </a:r>
            <a:r>
              <a:rPr lang="en-US" dirty="0"/>
              <a:t>ierarchy data.</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G-P: A norm plot based on the percentages in Column B</a:t>
            </a:r>
          </a:p>
          <a:p>
            <a:pPr lvl="2"/>
            <a:endParaRPr lang="en-US" dirty="0"/>
          </a:p>
        </p:txBody>
      </p:sp>
    </p:spTree>
    <p:extLst>
      <p:ext uri="{BB962C8B-B14F-4D97-AF65-F5344CB8AC3E}">
        <p14:creationId xmlns:p14="http://schemas.microsoft.com/office/powerpoint/2010/main" val="133588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0668000" cy="4351338"/>
          </a:xfrm>
        </p:spPr>
        <p:txBody>
          <a:bodyPr/>
          <a:lstStyle/>
          <a:p>
            <a:r>
              <a:rPr lang="en-US" dirty="0"/>
              <a:t>Partial Exam Norms</a:t>
            </a:r>
          </a:p>
          <a:p>
            <a:pPr lvl="1"/>
            <a:r>
              <a:rPr lang="en-US" dirty="0"/>
              <a:t>This tab allows for a quick view of how well the IRT methods match the data from the old exams. </a:t>
            </a:r>
            <a:r>
              <a:rPr lang="en-US" u="sng" dirty="0"/>
              <a:t>Using only the questions from the old exams which will be used on the new exam</a:t>
            </a:r>
            <a:r>
              <a:rPr lang="en-US" dirty="0"/>
              <a:t>, this plot answers how do the observed and modeled norms compare for the relevant questions.  Ideally, the black, red, and blue lines should be very similar.</a:t>
            </a:r>
          </a:p>
          <a:p>
            <a:pPr lvl="2"/>
            <a:endParaRPr lang="en-US" dirty="0"/>
          </a:p>
        </p:txBody>
      </p:sp>
    </p:spTree>
    <p:extLst>
      <p:ext uri="{BB962C8B-B14F-4D97-AF65-F5344CB8AC3E}">
        <p14:creationId xmlns:p14="http://schemas.microsoft.com/office/powerpoint/2010/main" val="286595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a:xfrm>
            <a:off x="838200" y="1825624"/>
            <a:ext cx="10515600" cy="4918075"/>
          </a:xfrm>
        </p:spPr>
        <p:txBody>
          <a:bodyPr>
            <a:normAutofit/>
          </a:bodyPr>
          <a:lstStyle/>
          <a:p>
            <a:r>
              <a:rPr lang="en-US" dirty="0"/>
              <a:t>This app is designed to take questions from two preexisting exams and predict the norms for an untested exam built from a subset of those questions.</a:t>
            </a:r>
          </a:p>
          <a:p>
            <a:endParaRPr lang="en-US" dirty="0"/>
          </a:p>
          <a:p>
            <a:r>
              <a:rPr lang="en-US" dirty="0"/>
              <a:t>This is completed using a combination of 2-PL and GPCM IRT models.  Following modeling, norms are estimated by feeding </a:t>
            </a:r>
            <a:r>
              <a:rPr lang="en-US" b="1" u="sng" dirty="0"/>
              <a:t>H</a:t>
            </a:r>
            <a:r>
              <a:rPr lang="en-US" dirty="0"/>
              <a:t>ierarchy GPCM factor scores into </a:t>
            </a:r>
            <a:r>
              <a:rPr lang="en-US" b="1" u="sng" dirty="0"/>
              <a:t>D</a:t>
            </a:r>
            <a:r>
              <a:rPr lang="en-US" dirty="0"/>
              <a:t>ichotomous IRT parameters and extracting scores using </a:t>
            </a:r>
            <a:r>
              <a:rPr lang="en-US" b="1" u="sng" dirty="0"/>
              <a:t>C</a:t>
            </a:r>
            <a:r>
              <a:rPr lang="en-US" dirty="0"/>
              <a:t>redit </a:t>
            </a:r>
            <a:r>
              <a:rPr lang="en-US" b="1" u="sng" dirty="0"/>
              <a:t>P</a:t>
            </a:r>
            <a:r>
              <a:rPr lang="en-US" dirty="0"/>
              <a:t>robability (HD CP).  This process is also completed independently by feeding </a:t>
            </a:r>
            <a:r>
              <a:rPr lang="en-US" b="1" u="sng" dirty="0"/>
              <a:t>O</a:t>
            </a:r>
            <a:r>
              <a:rPr lang="en-US" dirty="0"/>
              <a:t>pen GPCM factor scores into </a:t>
            </a:r>
            <a:r>
              <a:rPr lang="en-US" b="1" u="sng" dirty="0"/>
              <a:t>D</a:t>
            </a:r>
            <a:r>
              <a:rPr lang="en-US" dirty="0"/>
              <a:t>ichotomous IRT parameters and extracting scores using </a:t>
            </a:r>
            <a:r>
              <a:rPr lang="en-US" b="1" u="sng" dirty="0"/>
              <a:t>C</a:t>
            </a:r>
            <a:r>
              <a:rPr lang="en-US" dirty="0"/>
              <a:t>redit </a:t>
            </a:r>
            <a:r>
              <a:rPr lang="en-US" b="1" u="sng" dirty="0"/>
              <a:t>P</a:t>
            </a:r>
            <a:r>
              <a:rPr lang="en-US" dirty="0"/>
              <a:t>robability (OD CP).</a:t>
            </a:r>
          </a:p>
        </p:txBody>
      </p:sp>
    </p:spTree>
    <p:extLst>
      <p:ext uri="{BB962C8B-B14F-4D97-AF65-F5344CB8AC3E}">
        <p14:creationId xmlns:p14="http://schemas.microsoft.com/office/powerpoint/2010/main" val="265413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Script</a:t>
            </a:r>
            <a:endParaRPr lang="en-US" dirty="0"/>
          </a:p>
          <a:p>
            <a:pPr marL="514350" indent="-514350">
              <a:buFont typeface="+mj-lt"/>
              <a:buAutoNum type="arabicPeriod"/>
            </a:pPr>
            <a:r>
              <a:rPr lang="en-US" dirty="0">
                <a:hlinkClick r:id="rId4" action="ppaction://hlinksldjump"/>
              </a:rPr>
              <a:t>Interpreting Exported Results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471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Templates with fictitious data for each of these files is available on my </a:t>
            </a:r>
            <a:r>
              <a:rPr lang="en-US" dirty="0" err="1"/>
              <a:t>github</a:t>
            </a:r>
            <a:r>
              <a:rPr lang="en-US" dirty="0"/>
              <a:t> page.</a:t>
            </a:r>
          </a:p>
          <a:p>
            <a:pPr lvl="1"/>
            <a:r>
              <a:rPr lang="en-US" dirty="0">
                <a:hlinkClick r:id="rId2"/>
              </a:rPr>
              <a:t>https://github.com/clapsback/HD-OD-CP-Norm-Generator</a:t>
            </a:r>
            <a:r>
              <a:rPr lang="en-US" dirty="0"/>
              <a:t>  </a:t>
            </a:r>
          </a:p>
        </p:txBody>
      </p:sp>
    </p:spTree>
    <p:extLst>
      <p:ext uri="{BB962C8B-B14F-4D97-AF65-F5344CB8AC3E}">
        <p14:creationId xmlns:p14="http://schemas.microsoft.com/office/powerpoint/2010/main" val="7422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7A7D-4AFE-F557-13A3-FCC39F17CD6C}"/>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B62B29D6-B0CC-6969-8B39-EE0436563EF5}"/>
              </a:ext>
            </a:extLst>
          </p:cNvPr>
          <p:cNvSpPr>
            <a:spLocks noGrp="1"/>
          </p:cNvSpPr>
          <p:nvPr>
            <p:ph idx="1"/>
          </p:nvPr>
        </p:nvSpPr>
        <p:spPr/>
        <p:txBody>
          <a:bodyPr>
            <a:normAutofit/>
          </a:bodyPr>
          <a:lstStyle/>
          <a:p>
            <a:r>
              <a:rPr lang="en-US" dirty="0"/>
              <a:t>Be default R will import the necessary files as long as they are saved in the same folder as where the script is saved and have the following names:</a:t>
            </a:r>
          </a:p>
          <a:p>
            <a:pPr lvl="1"/>
            <a:r>
              <a:rPr lang="en-US" dirty="0"/>
              <a:t>Old E1.xlsx</a:t>
            </a:r>
          </a:p>
          <a:p>
            <a:pPr lvl="1"/>
            <a:r>
              <a:rPr lang="en-US" dirty="0"/>
              <a:t>Old E2.xlsx</a:t>
            </a:r>
          </a:p>
          <a:p>
            <a:pPr lvl="1"/>
            <a:r>
              <a:rPr lang="en-US" dirty="0"/>
              <a:t>Old E1 Partial Credit.xlsx</a:t>
            </a:r>
          </a:p>
          <a:p>
            <a:pPr lvl="1"/>
            <a:r>
              <a:rPr lang="en-US" dirty="0"/>
              <a:t>Old E2 Partial Credit.xlsx</a:t>
            </a:r>
          </a:p>
          <a:p>
            <a:pPr lvl="1"/>
            <a:r>
              <a:rPr lang="en-US" dirty="0"/>
              <a:t>Question Alignment.xlsx</a:t>
            </a:r>
          </a:p>
        </p:txBody>
      </p:sp>
    </p:spTree>
    <p:extLst>
      <p:ext uri="{BB962C8B-B14F-4D97-AF65-F5344CB8AC3E}">
        <p14:creationId xmlns:p14="http://schemas.microsoft.com/office/powerpoint/2010/main" val="143537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E1.xlsx</a:t>
            </a:r>
          </a:p>
          <a:p>
            <a:pPr lvl="1"/>
            <a:r>
              <a:rPr lang="en-US" dirty="0"/>
              <a:t>This document should contain the letter responses from each student (row) to each question (column) on one of the “old” exam which you are extracting questions from.  </a:t>
            </a:r>
            <a:r>
              <a:rPr lang="en-US" u="sng" dirty="0"/>
              <a:t>The first row should be the question number with all other cells being letter responses.</a:t>
            </a:r>
            <a:r>
              <a:rPr lang="en-US" dirty="0"/>
              <a:t>  Any cells that do not contain “A”, “B”, “C”, or “D” will be treated as missing responses.  Lowercase letters will be accepted and capitalized.</a:t>
            </a:r>
          </a:p>
        </p:txBody>
      </p:sp>
      <p:pic>
        <p:nvPicPr>
          <p:cNvPr id="5" name="Picture 4">
            <a:extLst>
              <a:ext uri="{FF2B5EF4-FFF2-40B4-BE49-F238E27FC236}">
                <a16:creationId xmlns:a16="http://schemas.microsoft.com/office/drawing/2014/main" id="{9B8DD42E-A8D7-F01B-37C8-9A63BB1F877E}"/>
              </a:ext>
            </a:extLst>
          </p:cNvPr>
          <p:cNvPicPr>
            <a:picLocks noChangeAspect="1"/>
          </p:cNvPicPr>
          <p:nvPr/>
        </p:nvPicPr>
        <p:blipFill>
          <a:blip r:embed="rId2"/>
          <a:stretch>
            <a:fillRect/>
          </a:stretch>
        </p:blipFill>
        <p:spPr>
          <a:xfrm>
            <a:off x="5638800" y="2542978"/>
            <a:ext cx="6553200" cy="3523923"/>
          </a:xfrm>
          <a:prstGeom prst="rect">
            <a:avLst/>
          </a:prstGeom>
        </p:spPr>
      </p:pic>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54522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DAA0A6-CA2E-A548-C680-2CF978C55C22}"/>
              </a:ext>
            </a:extLst>
          </p:cNvPr>
          <p:cNvPicPr>
            <a:picLocks noChangeAspect="1"/>
          </p:cNvPicPr>
          <p:nvPr/>
        </p:nvPicPr>
        <p:blipFill>
          <a:blip r:embed="rId2"/>
          <a:stretch>
            <a:fillRect/>
          </a:stretch>
        </p:blipFill>
        <p:spPr>
          <a:xfrm>
            <a:off x="5638799" y="2542978"/>
            <a:ext cx="6553201" cy="3523923"/>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E2.xlsx</a:t>
            </a:r>
          </a:p>
          <a:p>
            <a:pPr lvl="1"/>
            <a:r>
              <a:rPr lang="en-US" dirty="0"/>
              <a:t>This document should contain the letter responses from each student (row) to each question (column) on the second “old” exam which you are extracting questions from.  </a:t>
            </a:r>
            <a:r>
              <a:rPr lang="en-US" u="sng" dirty="0"/>
              <a:t>The first row should be the question number with all other cells being letter responses.</a:t>
            </a:r>
            <a:r>
              <a:rPr lang="en-US" dirty="0"/>
              <a:t>  Any cells that do not contain “A”, “B”, “C”, or “D” will be treated as missing responses.  Lowercase letters will be accepted and capitalized.</a:t>
            </a:r>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89384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F3DDF2-5D5D-39AA-C3DD-BC19E0D208D8}"/>
              </a:ext>
            </a:extLst>
          </p:cNvPr>
          <p:cNvPicPr>
            <a:picLocks noChangeAspect="1"/>
          </p:cNvPicPr>
          <p:nvPr/>
        </p:nvPicPr>
        <p:blipFill>
          <a:blip r:embed="rId2"/>
          <a:stretch>
            <a:fillRect/>
          </a:stretch>
        </p:blipFill>
        <p:spPr>
          <a:xfrm>
            <a:off x="5638798" y="2542978"/>
            <a:ext cx="6553202" cy="3523924"/>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E1 Partial Credit.xlsx</a:t>
            </a:r>
          </a:p>
          <a:p>
            <a:pPr lvl="1"/>
            <a:r>
              <a:rPr lang="en-US" dirty="0"/>
              <a:t>This document should contain the credit to be awarded to each question (row) for each letter response and credit assignment technique (column).  The first column should contain the question number which must match the column headings used in “Old E1.xlsx”.  The first row must contain the headings shown to the right (“”, </a:t>
            </a:r>
            <a:r>
              <a:rPr lang="pl-PL" dirty="0"/>
              <a:t>AD</a:t>
            </a:r>
            <a:r>
              <a:rPr lang="en-US" dirty="0"/>
              <a:t>, </a:t>
            </a:r>
            <a:r>
              <a:rPr lang="pl-PL" dirty="0"/>
              <a:t>BD</a:t>
            </a:r>
            <a:r>
              <a:rPr lang="en-US" dirty="0"/>
              <a:t>, </a:t>
            </a:r>
            <a:r>
              <a:rPr lang="pl-PL" dirty="0"/>
              <a:t>CD</a:t>
            </a:r>
            <a:r>
              <a:rPr lang="en-US" dirty="0"/>
              <a:t>, </a:t>
            </a:r>
            <a:r>
              <a:rPr lang="pl-PL" dirty="0"/>
              <a:t>DD</a:t>
            </a:r>
            <a:r>
              <a:rPr lang="en-US" dirty="0"/>
              <a:t>, </a:t>
            </a:r>
            <a:r>
              <a:rPr lang="pl-PL" dirty="0"/>
              <a:t>AH</a:t>
            </a:r>
            <a:r>
              <a:rPr lang="en-US" dirty="0"/>
              <a:t>, </a:t>
            </a:r>
            <a:r>
              <a:rPr lang="pl-PL" dirty="0"/>
              <a:t>BH</a:t>
            </a:r>
            <a:r>
              <a:rPr lang="en-US" dirty="0"/>
              <a:t>, </a:t>
            </a:r>
            <a:r>
              <a:rPr lang="pl-PL" dirty="0"/>
              <a:t>CH</a:t>
            </a:r>
            <a:r>
              <a:rPr lang="en-US" dirty="0"/>
              <a:t>, </a:t>
            </a:r>
            <a:r>
              <a:rPr lang="pl-PL" dirty="0"/>
              <a:t>DH</a:t>
            </a:r>
            <a:r>
              <a:rPr lang="en-US" dirty="0"/>
              <a:t>, </a:t>
            </a:r>
            <a:r>
              <a:rPr lang="pl-PL" dirty="0"/>
              <a:t>AO</a:t>
            </a:r>
            <a:r>
              <a:rPr lang="en-US" dirty="0"/>
              <a:t>, </a:t>
            </a:r>
            <a:r>
              <a:rPr lang="pl-PL" dirty="0"/>
              <a:t>BO</a:t>
            </a:r>
            <a:r>
              <a:rPr lang="en-US" dirty="0"/>
              <a:t>, </a:t>
            </a:r>
            <a:r>
              <a:rPr lang="pl-PL" dirty="0"/>
              <a:t>CO</a:t>
            </a:r>
            <a:r>
              <a:rPr lang="en-US" dirty="0"/>
              <a:t>, </a:t>
            </a:r>
            <a:r>
              <a:rPr lang="pl-PL" dirty="0"/>
              <a:t>DO</a:t>
            </a:r>
            <a:r>
              <a:rPr lang="en-US" dirty="0"/>
              <a:t>).</a:t>
            </a:r>
          </a:p>
          <a:p>
            <a:pPr lvl="1"/>
            <a:r>
              <a:rPr lang="en-US" dirty="0"/>
              <a:t>CONTINUED INFORMATION ON NEXT SLIDE</a:t>
            </a:r>
          </a:p>
          <a:p>
            <a:pPr lvl="1"/>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426048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F3DDF2-5D5D-39AA-C3DD-BC19E0D208D8}"/>
              </a:ext>
            </a:extLst>
          </p:cNvPr>
          <p:cNvPicPr>
            <a:picLocks noChangeAspect="1"/>
          </p:cNvPicPr>
          <p:nvPr/>
        </p:nvPicPr>
        <p:blipFill>
          <a:blip r:embed="rId2"/>
          <a:stretch>
            <a:fillRect/>
          </a:stretch>
        </p:blipFill>
        <p:spPr>
          <a:xfrm>
            <a:off x="5638798" y="2542978"/>
            <a:ext cx="6553202" cy="3523924"/>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562100"/>
            <a:ext cx="5638800" cy="5819775"/>
          </a:xfrm>
        </p:spPr>
        <p:txBody>
          <a:bodyPr>
            <a:normAutofit/>
          </a:bodyPr>
          <a:lstStyle/>
          <a:p>
            <a:r>
              <a:rPr lang="en-US" dirty="0"/>
              <a:t>Old E1 Partial Credit.xlsx</a:t>
            </a:r>
          </a:p>
          <a:p>
            <a:pPr lvl="1"/>
            <a:r>
              <a:rPr lang="en-US" dirty="0"/>
              <a:t>In the first row, the column headings indicate first the letter response, and then the scoring method (Dichotomous, Hierarchy, Open).</a:t>
            </a:r>
          </a:p>
          <a:p>
            <a:pPr lvl="1"/>
            <a:r>
              <a:rPr lang="en-US" dirty="0"/>
              <a:t>Examples</a:t>
            </a:r>
          </a:p>
          <a:p>
            <a:pPr lvl="2"/>
            <a:r>
              <a:rPr lang="en-US" dirty="0"/>
              <a:t>Cell B1 shows that letter </a:t>
            </a:r>
            <a:r>
              <a:rPr lang="en-US" u="sng" dirty="0"/>
              <a:t>A</a:t>
            </a:r>
            <a:r>
              <a:rPr lang="en-US" dirty="0"/>
              <a:t>, when scored </a:t>
            </a:r>
            <a:r>
              <a:rPr lang="en-US" u="sng" dirty="0"/>
              <a:t>D</a:t>
            </a:r>
            <a:r>
              <a:rPr lang="en-US" dirty="0"/>
              <a:t>ichotomously, is marked correct (1).</a:t>
            </a:r>
          </a:p>
          <a:p>
            <a:pPr lvl="2"/>
            <a:r>
              <a:rPr lang="en-US" dirty="0"/>
              <a:t>Cell C1 shows that letter </a:t>
            </a:r>
            <a:r>
              <a:rPr lang="en-US" u="sng" dirty="0"/>
              <a:t>B</a:t>
            </a:r>
            <a:r>
              <a:rPr lang="en-US" dirty="0"/>
              <a:t>, when scored </a:t>
            </a:r>
            <a:r>
              <a:rPr lang="en-US" u="sng" dirty="0"/>
              <a:t>D</a:t>
            </a:r>
            <a:r>
              <a:rPr lang="en-US" dirty="0"/>
              <a:t>ichotomously, is marked incorrect (0).</a:t>
            </a:r>
          </a:p>
          <a:p>
            <a:pPr lvl="2"/>
            <a:r>
              <a:rPr lang="en-US" dirty="0"/>
              <a:t>Cell H1 shows that letter </a:t>
            </a:r>
            <a:r>
              <a:rPr lang="en-US" u="sng" dirty="0"/>
              <a:t>C</a:t>
            </a:r>
            <a:r>
              <a:rPr lang="en-US" dirty="0"/>
              <a:t>, when scored </a:t>
            </a:r>
            <a:r>
              <a:rPr lang="en-US" u="sng" dirty="0"/>
              <a:t>H</a:t>
            </a:r>
            <a:r>
              <a:rPr lang="en-US" dirty="0"/>
              <a:t>ierarchically, is given 0.25 points of partial credit.</a:t>
            </a:r>
          </a:p>
          <a:p>
            <a:pPr lvl="2"/>
            <a:r>
              <a:rPr lang="en-US" dirty="0"/>
              <a:t>Cell M1 shows that letter </a:t>
            </a:r>
            <a:r>
              <a:rPr lang="en-US" u="sng" dirty="0"/>
              <a:t>D</a:t>
            </a:r>
            <a:r>
              <a:rPr lang="en-US" dirty="0"/>
              <a:t>, when scored </a:t>
            </a:r>
            <a:r>
              <a:rPr lang="en-US" u="sng" dirty="0"/>
              <a:t>Openly</a:t>
            </a:r>
            <a:r>
              <a:rPr lang="en-US" dirty="0"/>
              <a:t>, is given full credit (1).</a:t>
            </a:r>
          </a:p>
          <a:p>
            <a:pPr lvl="2"/>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674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1363</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Use of “HD + OD CP Norm Generator V1.1”</vt:lpstr>
      <vt:lpstr>Overview</vt:lpstr>
      <vt:lpstr>Table of Contents</vt:lpstr>
      <vt:lpstr>Preparing Data</vt:lpstr>
      <vt:lpstr>Preparing Data</vt:lpstr>
      <vt:lpstr>Preparing Data</vt:lpstr>
      <vt:lpstr>Preparing Data</vt:lpstr>
      <vt:lpstr>Preparing Data</vt:lpstr>
      <vt:lpstr>Preparing Data</vt:lpstr>
      <vt:lpstr>Preparing Data</vt:lpstr>
      <vt:lpstr>Preparing Data</vt:lpstr>
      <vt:lpstr>Preparing Data</vt:lpstr>
      <vt:lpstr>Running the Script</vt:lpstr>
      <vt:lpstr>Running the Script</vt:lpstr>
      <vt:lpstr>Running the Script</vt:lpstr>
      <vt:lpstr>Interpreting Exported Results</vt:lpstr>
      <vt:lpstr>Interpreting Exported Results</vt:lpstr>
      <vt:lpstr>Interpreting Exported Results</vt:lpstr>
      <vt:lpstr>Interpreting Exported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“HD + OD CP Norm Generator V1.1”</dc:title>
  <dc:creator>David Schreurs</dc:creator>
  <cp:lastModifiedBy>David Schreurs</cp:lastModifiedBy>
  <cp:revision>16</cp:revision>
  <dcterms:created xsi:type="dcterms:W3CDTF">2022-10-12T01:57:48Z</dcterms:created>
  <dcterms:modified xsi:type="dcterms:W3CDTF">2022-10-12T03:42:35Z</dcterms:modified>
</cp:coreProperties>
</file>