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75" r:id="rId5"/>
    <p:sldId id="258" r:id="rId6"/>
    <p:sldId id="259" r:id="rId7"/>
    <p:sldId id="271" r:id="rId8"/>
    <p:sldId id="260" r:id="rId9"/>
    <p:sldId id="261" r:id="rId10"/>
    <p:sldId id="262" r:id="rId11"/>
    <p:sldId id="263" r:id="rId12"/>
    <p:sldId id="272" r:id="rId13"/>
    <p:sldId id="264" r:id="rId14"/>
    <p:sldId id="265" r:id="rId15"/>
    <p:sldId id="266" r:id="rId16"/>
    <p:sldId id="273" r:id="rId17"/>
    <p:sldId id="274" r:id="rId18"/>
    <p:sldId id="267" r:id="rId19"/>
    <p:sldId id="268" r:id="rId20"/>
    <p:sldId id="269" r:id="rId21"/>
    <p:sldId id="270" r:id="rId22"/>
    <p:sldId id="276" r:id="rId23"/>
    <p:sldId id="277" r:id="rId24"/>
    <p:sldId id="278" r:id="rId25"/>
    <p:sldId id="282" r:id="rId26"/>
    <p:sldId id="283" r:id="rId27"/>
    <p:sldId id="279" r:id="rId28"/>
    <p:sldId id="284" r:id="rId29"/>
    <p:sldId id="280" r:id="rId30"/>
    <p:sldId id="285" r:id="rId31"/>
    <p:sldId id="281"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8D144A6-5D79-4EBC-B2C2-1110F900AF26}">
          <p14:sldIdLst>
            <p14:sldId id="256"/>
            <p14:sldId id="257"/>
            <p14:sldId id="287"/>
            <p14:sldId id="275"/>
          </p14:sldIdLst>
        </p14:section>
        <p14:section name="Preparing Data" id="{A789F04B-897A-4D0B-BCF4-7351CE460067}">
          <p14:sldIdLst>
            <p14:sldId id="258"/>
            <p14:sldId id="259"/>
          </p14:sldIdLst>
        </p14:section>
        <p14:section name="Running the App" id="{BA988A11-0B6B-4E1F-9149-1CF6D9C9817E}">
          <p14:sldIdLst>
            <p14:sldId id="271"/>
            <p14:sldId id="260"/>
            <p14:sldId id="261"/>
          </p14:sldIdLst>
        </p14:section>
        <p14:section name="Using the App" id="{0E6BCF65-71CB-406F-9E2B-C55F19914135}">
          <p14:sldIdLst>
            <p14:sldId id="262"/>
            <p14:sldId id="263"/>
            <p14:sldId id="272"/>
            <p14:sldId id="264"/>
            <p14:sldId id="265"/>
            <p14:sldId id="266"/>
            <p14:sldId id="273"/>
            <p14:sldId id="274"/>
            <p14:sldId id="267"/>
            <p14:sldId id="268"/>
            <p14:sldId id="269"/>
            <p14:sldId id="270"/>
          </p14:sldIdLst>
        </p14:section>
        <p14:section name="Interpreting Exported Results" id="{47B7E2F7-BC3D-4B5C-9592-0C0B49EED9D0}">
          <p14:sldIdLst>
            <p14:sldId id="276"/>
            <p14:sldId id="277"/>
            <p14:sldId id="278"/>
            <p14:sldId id="282"/>
            <p14:sldId id="283"/>
            <p14:sldId id="279"/>
            <p14:sldId id="284"/>
            <p14:sldId id="280"/>
            <p14:sldId id="285"/>
            <p14:sldId id="281"/>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p:scale>
          <a:sx n="75" d="100"/>
          <a:sy n="75" d="100"/>
        </p:scale>
        <p:origin x="1914" y="726"/>
      </p:cViewPr>
      <p:guideLst/>
    </p:cSldViewPr>
  </p:slideViewPr>
  <p:outlineViewPr>
    <p:cViewPr>
      <p:scale>
        <a:sx n="33" d="100"/>
        <a:sy n="33" d="100"/>
      </p:scale>
      <p:origin x="0" y="-29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8/29/2022</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8/29/2022</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vidsch.shinyapps.io/part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Part 1 App for Item Independence</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59E59C-4783-B22D-03B9-ADC401AE31DC}"/>
              </a:ext>
            </a:extLst>
          </p:cNvPr>
          <p:cNvPicPr>
            <a:picLocks noChangeAspect="1"/>
          </p:cNvPicPr>
          <p:nvPr/>
        </p:nvPicPr>
        <p:blipFill>
          <a:blip r:embed="rId2"/>
          <a:stretch>
            <a:fillRect/>
          </a:stretch>
        </p:blipFill>
        <p:spPr>
          <a:xfrm>
            <a:off x="4161098" y="0"/>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416690" y="1825625"/>
            <a:ext cx="3682020" cy="4351338"/>
          </a:xfrm>
        </p:spPr>
        <p:txBody>
          <a:bodyPr/>
          <a:lstStyle/>
          <a:p>
            <a:r>
              <a:rPr lang="en-US" dirty="0"/>
              <a:t>Step 1: Click “Browse” which will prompt you to select the excel file you prepared during the previous slides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877519" y="1397000"/>
            <a:ext cx="542081" cy="68644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5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92E8DE-9DED-8208-FAD2-4060A5E45334}"/>
              </a:ext>
            </a:extLst>
          </p:cNvPr>
          <p:cNvPicPr>
            <a:picLocks noChangeAspect="1"/>
          </p:cNvPicPr>
          <p:nvPr/>
        </p:nvPicPr>
        <p:blipFill>
          <a:blip r:embed="rId2"/>
          <a:stretch>
            <a:fillRect/>
          </a:stretch>
        </p:blipFill>
        <p:spPr>
          <a:xfrm>
            <a:off x="4161098" y="0"/>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279400" y="1825625"/>
            <a:ext cx="3819310" cy="4351338"/>
          </a:xfrm>
        </p:spPr>
        <p:txBody>
          <a:bodyPr>
            <a:normAutofit fontScale="92500" lnSpcReduction="10000"/>
          </a:bodyPr>
          <a:lstStyle/>
          <a:p>
            <a:r>
              <a:rPr lang="en-US" dirty="0"/>
              <a:t>Step 2: This dropdown menu will now be updated to provide the headings from the excel document which was uploaded.  Select the heading corresponding to the column of data specifying the test the data was from.  In this case, I named this column “Grouping”</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333509" y="3340100"/>
            <a:ext cx="1149591" cy="22157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16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BF935-EDF7-4644-3B18-701992C675BC}"/>
              </a:ext>
            </a:extLst>
          </p:cNvPr>
          <p:cNvPicPr>
            <a:picLocks noChangeAspect="1"/>
          </p:cNvPicPr>
          <p:nvPr/>
        </p:nvPicPr>
        <p:blipFill>
          <a:blip r:embed="rId2"/>
          <a:stretch>
            <a:fillRect/>
          </a:stretch>
        </p:blipFill>
        <p:spPr>
          <a:xfrm>
            <a:off x="4161097" y="0"/>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279400" y="1825625"/>
            <a:ext cx="3819310" cy="4667250"/>
          </a:xfrm>
        </p:spPr>
        <p:txBody>
          <a:bodyPr>
            <a:normAutofit/>
          </a:bodyPr>
          <a:lstStyle/>
          <a:p>
            <a:r>
              <a:rPr lang="en-US" dirty="0"/>
              <a:t>Step 3: Here you can input the alpha level you would like all analyses to be run at.  This is set to 0.05 by default but with this many different analyses and with purification occurring a lower alpha will likely be more appropriate.</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574158" y="2743200"/>
            <a:ext cx="870842" cy="8509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0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AAAAF6-BC56-6AC4-C0C5-EBAFBC1F29C4}"/>
              </a:ext>
            </a:extLst>
          </p:cNvPr>
          <p:cNvPicPr>
            <a:picLocks noChangeAspect="1"/>
          </p:cNvPicPr>
          <p:nvPr/>
        </p:nvPicPr>
        <p:blipFill>
          <a:blip r:embed="rId2"/>
          <a:stretch>
            <a:fillRect/>
          </a:stretch>
        </p:blipFill>
        <p:spPr>
          <a:xfrm>
            <a:off x="4161098" y="0"/>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416690" y="1825625"/>
            <a:ext cx="3682020" cy="5032374"/>
          </a:xfrm>
        </p:spPr>
        <p:txBody>
          <a:bodyPr>
            <a:normAutofit lnSpcReduction="10000"/>
          </a:bodyPr>
          <a:lstStyle/>
          <a:p>
            <a:r>
              <a:rPr lang="en-US" dirty="0"/>
              <a:t>Step 4:  The next option should be checked if you would like item plots to be generated.  These plots are a convenient method to visualize DIF from the perspective of CTT.  However, selecting this option means the exporting of the data will take longer.</a:t>
            </a:r>
          </a:p>
        </p:txBody>
      </p:sp>
      <p:cxnSp>
        <p:nvCxnSpPr>
          <p:cNvPr id="8" name="Straight Arrow Connector 7">
            <a:extLst>
              <a:ext uri="{FF2B5EF4-FFF2-40B4-BE49-F238E27FC236}">
                <a16:creationId xmlns:a16="http://schemas.microsoft.com/office/drawing/2014/main" id="{27CA2ED6-BB5B-3560-9EE3-D791D5738CE5}"/>
              </a:ext>
            </a:extLst>
          </p:cNvPr>
          <p:cNvCxnSpPr>
            <a:cxnSpLocks/>
          </p:cNvCxnSpPr>
          <p:nvPr/>
        </p:nvCxnSpPr>
        <p:spPr>
          <a:xfrm flipV="1">
            <a:off x="3694483" y="2972594"/>
            <a:ext cx="699717" cy="24050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4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6ADE25-1286-A91F-22ED-8F36BC396BB6}"/>
              </a:ext>
            </a:extLst>
          </p:cNvPr>
          <p:cNvPicPr>
            <a:picLocks noChangeAspect="1"/>
          </p:cNvPicPr>
          <p:nvPr/>
        </p:nvPicPr>
        <p:blipFill>
          <a:blip r:embed="rId2"/>
          <a:stretch>
            <a:fillRect/>
          </a:stretch>
        </p:blipFill>
        <p:spPr>
          <a:xfrm>
            <a:off x="4161098" y="0"/>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416690" y="1825625"/>
            <a:ext cx="3682020" cy="5032374"/>
          </a:xfrm>
        </p:spPr>
        <p:txBody>
          <a:bodyPr>
            <a:normAutofit/>
          </a:bodyPr>
          <a:lstStyle/>
          <a:p>
            <a:r>
              <a:rPr lang="en-US" dirty="0"/>
              <a:t>Step 5: The next option should be checked if you would like the fit statistics to be calculated for the IRT models used for Lord’s DIF detection. Once again, selecting this option means the exporting of the data will take longer.</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3911600" y="3185289"/>
            <a:ext cx="50880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09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2C2110-E712-1D52-647C-2DAD0B920C76}"/>
              </a:ext>
            </a:extLst>
          </p:cNvPr>
          <p:cNvPicPr>
            <a:picLocks noChangeAspect="1"/>
          </p:cNvPicPr>
          <p:nvPr/>
        </p:nvPicPr>
        <p:blipFill>
          <a:blip r:embed="rId2"/>
          <a:stretch>
            <a:fillRect/>
          </a:stretch>
        </p:blipFill>
        <p:spPr>
          <a:xfrm>
            <a:off x="4161098" y="-1"/>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416690" y="1825625"/>
            <a:ext cx="3682020" cy="5032374"/>
          </a:xfrm>
        </p:spPr>
        <p:txBody>
          <a:bodyPr>
            <a:normAutofit/>
          </a:bodyPr>
          <a:lstStyle/>
          <a:p>
            <a:r>
              <a:rPr lang="en-US" dirty="0"/>
              <a:t>Step 6:  This final option should be selected if your dataset includes any columns besides the relevant question-level data and the grouping column used to specify the exam.</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3302000" y="2108200"/>
            <a:ext cx="1092200" cy="1320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2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E7806-394D-FBE9-FBDD-2AF7DCCC57CB}"/>
              </a:ext>
            </a:extLst>
          </p:cNvPr>
          <p:cNvPicPr>
            <a:picLocks noChangeAspect="1"/>
          </p:cNvPicPr>
          <p:nvPr/>
        </p:nvPicPr>
        <p:blipFill>
          <a:blip r:embed="rId2"/>
          <a:stretch>
            <a:fillRect/>
          </a:stretch>
        </p:blipFill>
        <p:spPr>
          <a:xfrm>
            <a:off x="4161097" y="0"/>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7: If you indicated there are columns of data to be omitted, this new selection will pop-up with all of the column headings of your document.  Select all columns that do not include the relevant data.</a:t>
            </a:r>
          </a:p>
          <a:p>
            <a:r>
              <a:rPr lang="en-US" dirty="0"/>
              <a:t>Side note: Your grouping column can be selected or left unselected</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flipH="1">
            <a:off x="5127410" y="1181100"/>
            <a:ext cx="11209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D88E59-468C-83E4-E9BD-A65FE5B495E9}"/>
              </a:ext>
            </a:extLst>
          </p:cNvPr>
          <p:cNvCxnSpPr>
            <a:cxnSpLocks/>
          </p:cNvCxnSpPr>
          <p:nvPr/>
        </p:nvCxnSpPr>
        <p:spPr>
          <a:xfrm flipH="1">
            <a:off x="4898810" y="6705600"/>
            <a:ext cx="11209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0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31B07C-2E2B-9BA1-8894-0C1B7F4DB6AC}"/>
              </a:ext>
            </a:extLst>
          </p:cNvPr>
          <p:cNvPicPr>
            <a:picLocks noChangeAspect="1"/>
          </p:cNvPicPr>
          <p:nvPr/>
        </p:nvPicPr>
        <p:blipFill>
          <a:blip r:embed="rId2"/>
          <a:stretch>
            <a:fillRect/>
          </a:stretch>
        </p:blipFill>
        <p:spPr>
          <a:xfrm>
            <a:off x="4161096" y="-1"/>
            <a:ext cx="8499401"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 Click “Run DIF Analysis” when you have selected all relevant options.</a:t>
            </a:r>
          </a:p>
        </p:txBody>
      </p:sp>
      <p:cxnSp>
        <p:nvCxnSpPr>
          <p:cNvPr id="10" name="Straight Arrow Connector 9">
            <a:extLst>
              <a:ext uri="{FF2B5EF4-FFF2-40B4-BE49-F238E27FC236}">
                <a16:creationId xmlns:a16="http://schemas.microsoft.com/office/drawing/2014/main" id="{37D88E59-468C-83E4-E9BD-A65FE5B495E9}"/>
              </a:ext>
            </a:extLst>
          </p:cNvPr>
          <p:cNvCxnSpPr>
            <a:cxnSpLocks/>
          </p:cNvCxnSpPr>
          <p:nvPr/>
        </p:nvCxnSpPr>
        <p:spPr>
          <a:xfrm>
            <a:off x="1574800" y="3251200"/>
            <a:ext cx="2777910" cy="30480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6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Preliminary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393700" y="2705100"/>
            <a:ext cx="4648200" cy="3744912"/>
          </a:xfrm>
        </p:spPr>
        <p:txBody>
          <a:bodyPr>
            <a:normAutofit/>
          </a:bodyPr>
          <a:lstStyle/>
          <a:p>
            <a:r>
              <a:rPr lang="en-US" dirty="0"/>
              <a:t>The right of the page will show an “X” anywhere DIF was detected using the significance value provided and shown again on the top of the page</a:t>
            </a:r>
          </a:p>
        </p:txBody>
      </p:sp>
      <p:pic>
        <p:nvPicPr>
          <p:cNvPr id="5" name="Picture 4">
            <a:extLst>
              <a:ext uri="{FF2B5EF4-FFF2-40B4-BE49-F238E27FC236}">
                <a16:creationId xmlns:a16="http://schemas.microsoft.com/office/drawing/2014/main" id="{EEA873D5-005A-820A-1280-B74F0A475843}"/>
              </a:ext>
            </a:extLst>
          </p:cNvPr>
          <p:cNvPicPr>
            <a:picLocks noChangeAspect="1"/>
          </p:cNvPicPr>
          <p:nvPr/>
        </p:nvPicPr>
        <p:blipFill rotWithShape="1">
          <a:blip r:embed="rId2"/>
          <a:srcRect l="32476"/>
          <a:stretch/>
        </p:blipFill>
        <p:spPr>
          <a:xfrm>
            <a:off x="5765800" y="1504708"/>
            <a:ext cx="6426200" cy="5353291"/>
          </a:xfrm>
          <a:prstGeom prst="rect">
            <a:avLst/>
          </a:prstGeom>
        </p:spPr>
      </p:pic>
    </p:spTree>
    <p:extLst>
      <p:ext uri="{BB962C8B-B14F-4D97-AF65-F5344CB8AC3E}">
        <p14:creationId xmlns:p14="http://schemas.microsoft.com/office/powerpoint/2010/main" val="300121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68F7D3-4497-A468-B198-73A0ED6EB86A}"/>
              </a:ext>
            </a:extLst>
          </p:cNvPr>
          <p:cNvPicPr>
            <a:picLocks noChangeAspect="1"/>
          </p:cNvPicPr>
          <p:nvPr/>
        </p:nvPicPr>
        <p:blipFill rotWithShape="1">
          <a:blip r:embed="rId2"/>
          <a:srcRect r="43885"/>
          <a:stretch/>
        </p:blipFill>
        <p:spPr>
          <a:xfrm>
            <a:off x="7422593" y="0"/>
            <a:ext cx="4769407" cy="68580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567158" y="1825625"/>
            <a:ext cx="5914665" cy="4351338"/>
          </a:xfrm>
        </p:spPr>
        <p:txBody>
          <a:bodyPr>
            <a:normAutofit lnSpcReduction="10000"/>
          </a:bodyPr>
          <a:lstStyle/>
          <a:p>
            <a:r>
              <a:rPr lang="en-US" dirty="0"/>
              <a:t>To get quantitative values, click “Generate Full DIF Report (May Take a Few Minutes)”.  As indicated, this will take a few minutes depending on your previous checkbox selection.  This will export the preview shown on the page, the quantitative values relative to each analysis, the IRT parameters from each model, item plots of the data (depending on selection), and the IRT model fits (depending on selection).</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6389225" y="2500132"/>
            <a:ext cx="1345075" cy="399274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55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p:txBody>
          <a:bodyPr/>
          <a:lstStyle/>
          <a:p>
            <a:r>
              <a:rPr lang="en-US" dirty="0"/>
              <a:t>Part 1 (This App):</a:t>
            </a:r>
          </a:p>
          <a:p>
            <a:pPr lvl="1"/>
            <a:r>
              <a:rPr lang="en-US" dirty="0"/>
              <a:t>Runs Differential Item Functioning (DIF) through various methods to help establish good questions which will later be used as anchors between the assessments</a:t>
            </a:r>
          </a:p>
          <a:p>
            <a:endParaRPr lang="en-US" dirty="0"/>
          </a:p>
          <a:p>
            <a:r>
              <a:rPr lang="en-US" dirty="0"/>
              <a:t>Part 2 (Different App):</a:t>
            </a:r>
          </a:p>
          <a:p>
            <a:pPr lvl="1"/>
            <a:r>
              <a:rPr lang="en-US" dirty="0"/>
              <a:t>Based on the anchor items selected from Part 1 and a qualitative analysis of the items, this app will run anchored IRT.</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364485-6640-CDAD-7A16-EE863A080557}"/>
              </a:ext>
            </a:extLst>
          </p:cNvPr>
          <p:cNvPicPr>
            <a:picLocks noChangeAspect="1"/>
          </p:cNvPicPr>
          <p:nvPr/>
        </p:nvPicPr>
        <p:blipFill rotWithShape="1">
          <a:blip r:embed="rId2"/>
          <a:srcRect r="43885"/>
          <a:stretch/>
        </p:blipFill>
        <p:spPr>
          <a:xfrm>
            <a:off x="7422593" y="0"/>
            <a:ext cx="4769407" cy="68580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567158" y="1825625"/>
            <a:ext cx="5914665" cy="4351338"/>
          </a:xfrm>
        </p:spPr>
        <p:txBody>
          <a:bodyPr>
            <a:normAutofit/>
          </a:bodyPr>
          <a:lstStyle/>
          <a:p>
            <a:r>
              <a:rPr lang="en-US" dirty="0"/>
              <a:t>After the report is generated, a file will be downloaded.  In chrome, this will appear on the bottom of the screen as well as in the computers “Downloads” folder.</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5696262" y="2830271"/>
            <a:ext cx="1847538" cy="36626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0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927B32-15AA-D3D5-ABB9-7662B4283904}"/>
              </a:ext>
            </a:extLst>
          </p:cNvPr>
          <p:cNvPicPr>
            <a:picLocks noChangeAspect="1"/>
          </p:cNvPicPr>
          <p:nvPr/>
        </p:nvPicPr>
        <p:blipFill rotWithShape="1">
          <a:blip r:embed="rId2"/>
          <a:srcRect r="43885"/>
          <a:stretch/>
        </p:blipFill>
        <p:spPr>
          <a:xfrm>
            <a:off x="7422593" y="0"/>
            <a:ext cx="4769407" cy="68580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Reset</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567158" y="1825625"/>
            <a:ext cx="5914665" cy="4351338"/>
          </a:xfrm>
        </p:spPr>
        <p:txBody>
          <a:bodyPr>
            <a:normAutofit/>
          </a:bodyPr>
          <a:lstStyle/>
          <a:p>
            <a:r>
              <a:rPr lang="en-US" dirty="0"/>
              <a:t>To run a different analysis, you can either exit and relaunch the app or press the “Reset to Run New Analysis” button.</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5164559" y="2873897"/>
            <a:ext cx="3407941" cy="330306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53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lstStyle/>
          <a:p>
            <a:r>
              <a:rPr lang="en-US" dirty="0"/>
              <a:t>The downloaded “DIF Report.xlsx”  should be an excel document which contains 3-5 tabs of data.</a:t>
            </a:r>
          </a:p>
          <a:p>
            <a:pPr marL="914400" lvl="1" indent="-457200">
              <a:buFont typeface="+mj-lt"/>
              <a:buAutoNum type="arabicPeriod"/>
            </a:pPr>
            <a:r>
              <a:rPr lang="en-US" dirty="0"/>
              <a:t>Results Preview</a:t>
            </a:r>
          </a:p>
          <a:p>
            <a:pPr marL="914400" lvl="1" indent="-457200">
              <a:buFont typeface="+mj-lt"/>
              <a:buAutoNum type="arabicPeriod"/>
            </a:pPr>
            <a:r>
              <a:rPr lang="en-US" dirty="0"/>
              <a:t>Numeric Results</a:t>
            </a:r>
          </a:p>
          <a:p>
            <a:pPr marL="914400" lvl="1" indent="-457200">
              <a:buFont typeface="+mj-lt"/>
              <a:buAutoNum type="arabicPeriod"/>
            </a:pPr>
            <a:r>
              <a:rPr lang="en-US" dirty="0"/>
              <a:t>IRT Parameters</a:t>
            </a:r>
          </a:p>
          <a:p>
            <a:pPr marL="914400" lvl="1" indent="-457200">
              <a:buFont typeface="+mj-lt"/>
              <a:buAutoNum type="arabicPeriod"/>
            </a:pPr>
            <a:r>
              <a:rPr lang="en-US" dirty="0"/>
              <a:t>Item Plots (*If Selected)</a:t>
            </a:r>
          </a:p>
          <a:p>
            <a:pPr marL="914400" lvl="1" indent="-457200">
              <a:buFont typeface="+mj-lt"/>
              <a:buAutoNum type="arabicPeriod"/>
            </a:pPr>
            <a:r>
              <a:rPr lang="en-US" dirty="0"/>
              <a:t>IRT Fit (*If Selected)</a:t>
            </a:r>
          </a:p>
          <a:p>
            <a:pPr marL="914400" lvl="1" indent="-457200">
              <a:buFont typeface="+mj-lt"/>
              <a:buAutoNum type="arabicPeriod"/>
            </a:pPr>
            <a:endParaRPr lang="en-US" dirty="0"/>
          </a:p>
        </p:txBody>
      </p:sp>
    </p:spTree>
    <p:extLst>
      <p:ext uri="{BB962C8B-B14F-4D97-AF65-F5344CB8AC3E}">
        <p14:creationId xmlns:p14="http://schemas.microsoft.com/office/powerpoint/2010/main" val="407228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1. Results Preview</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2221992" cy="5361279"/>
          </a:xfrm>
        </p:spPr>
        <p:txBody>
          <a:bodyPr anchor="ctr">
            <a:normAutofit lnSpcReduction="10000"/>
          </a:bodyPr>
          <a:lstStyle/>
          <a:p>
            <a:pPr marL="0" indent="0" algn="ctr">
              <a:buNone/>
            </a:pPr>
            <a:r>
              <a:rPr lang="en-US" dirty="0"/>
              <a:t>An export of the results preview shown within the app.  Once again, an “X” indicates that DIF was detected for that question, through that method, at the specified alpha level.</a:t>
            </a:r>
          </a:p>
        </p:txBody>
      </p:sp>
      <p:pic>
        <p:nvPicPr>
          <p:cNvPr id="5" name="Picture 4">
            <a:extLst>
              <a:ext uri="{FF2B5EF4-FFF2-40B4-BE49-F238E27FC236}">
                <a16:creationId xmlns:a16="http://schemas.microsoft.com/office/drawing/2014/main" id="{A5AAD719-E162-D905-5E93-73142CB77E67}"/>
              </a:ext>
            </a:extLst>
          </p:cNvPr>
          <p:cNvPicPr>
            <a:picLocks noChangeAspect="1"/>
          </p:cNvPicPr>
          <p:nvPr/>
        </p:nvPicPr>
        <p:blipFill>
          <a:blip r:embed="rId2"/>
          <a:stretch>
            <a:fillRect/>
          </a:stretch>
        </p:blipFill>
        <p:spPr>
          <a:xfrm>
            <a:off x="2221992" y="1496721"/>
            <a:ext cx="9970008" cy="5361279"/>
          </a:xfrm>
          <a:prstGeom prst="rect">
            <a:avLst/>
          </a:prstGeom>
        </p:spPr>
      </p:pic>
    </p:spTree>
    <p:extLst>
      <p:ext uri="{BB962C8B-B14F-4D97-AF65-F5344CB8AC3E}">
        <p14:creationId xmlns:p14="http://schemas.microsoft.com/office/powerpoint/2010/main" val="2270016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5E36-DCF6-50F2-BCD7-60BED8D213E8}"/>
              </a:ext>
            </a:extLst>
          </p:cNvPr>
          <p:cNvSpPr>
            <a:spLocks noGrp="1"/>
          </p:cNvSpPr>
          <p:nvPr>
            <p:ph type="title"/>
          </p:nvPr>
        </p:nvSpPr>
        <p:spPr/>
        <p:txBody>
          <a:bodyPr/>
          <a:lstStyle/>
          <a:p>
            <a:r>
              <a:rPr lang="en-US" dirty="0"/>
              <a:t>2. Numeric Results</a:t>
            </a:r>
          </a:p>
        </p:txBody>
      </p:sp>
      <p:pic>
        <p:nvPicPr>
          <p:cNvPr id="5" name="Picture 4">
            <a:extLst>
              <a:ext uri="{FF2B5EF4-FFF2-40B4-BE49-F238E27FC236}">
                <a16:creationId xmlns:a16="http://schemas.microsoft.com/office/drawing/2014/main" id="{7BD70E20-715C-E47F-7E88-1E9C9903A757}"/>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6" name="Content Placeholder 2">
            <a:extLst>
              <a:ext uri="{FF2B5EF4-FFF2-40B4-BE49-F238E27FC236}">
                <a16:creationId xmlns:a16="http://schemas.microsoft.com/office/drawing/2014/main" id="{7ABA2FDE-C9E4-3B3A-125A-EECF9D2943B6}"/>
              </a:ext>
            </a:extLst>
          </p:cNvPr>
          <p:cNvSpPr>
            <a:spLocks noGrp="1"/>
          </p:cNvSpPr>
          <p:nvPr>
            <p:ph idx="1"/>
          </p:nvPr>
        </p:nvSpPr>
        <p:spPr>
          <a:xfrm>
            <a:off x="0" y="1496720"/>
            <a:ext cx="2221992" cy="5361279"/>
          </a:xfrm>
        </p:spPr>
        <p:txBody>
          <a:bodyPr anchor="ctr">
            <a:normAutofit/>
          </a:bodyPr>
          <a:lstStyle/>
          <a:p>
            <a:pPr marL="0" indent="0" algn="ctr">
              <a:buNone/>
            </a:pPr>
            <a:r>
              <a:rPr lang="en-US" dirty="0"/>
              <a:t>Quantitative values important for each of the methods used.  Each of these are described on the next slide in more detail.</a:t>
            </a:r>
          </a:p>
          <a:p>
            <a:pPr marL="0" indent="0" algn="ctr">
              <a:buNone/>
            </a:pPr>
            <a:endParaRPr lang="en-US" dirty="0"/>
          </a:p>
        </p:txBody>
      </p:sp>
    </p:spTree>
    <p:extLst>
      <p:ext uri="{BB962C8B-B14F-4D97-AF65-F5344CB8AC3E}">
        <p14:creationId xmlns:p14="http://schemas.microsoft.com/office/powerpoint/2010/main" val="1483938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2.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a:xfrm>
            <a:off x="838200" y="1825624"/>
            <a:ext cx="10515600" cy="5032375"/>
          </a:xfrm>
        </p:spPr>
        <p:txBody>
          <a:bodyPr>
            <a:normAutofit fontScale="62500" lnSpcReduction="20000"/>
          </a:bodyPr>
          <a:lstStyle/>
          <a:p>
            <a:r>
              <a:rPr lang="en-US" dirty="0"/>
              <a:t>MH Chi-Squared</a:t>
            </a:r>
          </a:p>
          <a:p>
            <a:pPr lvl="1"/>
            <a:r>
              <a:rPr lang="en-US" dirty="0"/>
              <a:t>When using the Mantel-Haenszel (MH) method, this was the chi-squared value calculated which was used to determine DIF significance</a:t>
            </a:r>
          </a:p>
          <a:p>
            <a:r>
              <a:rPr lang="en-US" dirty="0"/>
              <a:t>MH Significance</a:t>
            </a:r>
          </a:p>
          <a:p>
            <a:pPr lvl="1"/>
            <a:r>
              <a:rPr lang="en-US" dirty="0"/>
              <a:t>When using the Mantel-Haenszel method, this was the significance value which was compared against the specified alpha level to determine DIF significance</a:t>
            </a:r>
          </a:p>
          <a:p>
            <a:r>
              <a:rPr lang="en-US" dirty="0"/>
              <a:t>MH Odds Ratio</a:t>
            </a:r>
          </a:p>
          <a:p>
            <a:pPr lvl="1"/>
            <a:r>
              <a:rPr lang="en-US" dirty="0"/>
              <a:t>When using the Mantel-Haenszel method,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a:p>
            <a:r>
              <a:rPr lang="en-US" dirty="0"/>
              <a:t>Pure MH Chi-Squared</a:t>
            </a:r>
          </a:p>
          <a:p>
            <a:pPr lvl="1"/>
            <a:r>
              <a:rPr lang="en-US" dirty="0"/>
              <a:t>When using the Mantel-Haenszel (MH) method and conducting purification, this was the chi-squared value calculated which was used to determine DIF significance</a:t>
            </a:r>
          </a:p>
          <a:p>
            <a:r>
              <a:rPr lang="en-US" dirty="0"/>
              <a:t>Pure MH Significance</a:t>
            </a:r>
          </a:p>
          <a:p>
            <a:pPr lvl="1"/>
            <a:r>
              <a:rPr lang="en-US" dirty="0"/>
              <a:t>When using the Mantel-Haenszel method and conducting purification, this was the significance value which was compared against the specified alpha level to determine DIF significance</a:t>
            </a:r>
          </a:p>
          <a:p>
            <a:r>
              <a:rPr lang="en-US" dirty="0"/>
              <a:t>Pure Odds Ratio</a:t>
            </a:r>
          </a:p>
          <a:p>
            <a:pPr lvl="1"/>
            <a:r>
              <a:rPr lang="en-US" dirty="0"/>
              <a:t>When using the Mantel-Haenszel method and conducting purification, this odds ratio shows the effect size and favor of the DIF.  Values great than “1” are interpreted as the students taking exam “1” performed __ times better than students taking exam “0”. Values less than “1” are interpreted as the students taking exam “0” performed 1/__ times better than students taking exam “1”.</a:t>
            </a:r>
          </a:p>
        </p:txBody>
      </p:sp>
    </p:spTree>
    <p:extLst>
      <p:ext uri="{BB962C8B-B14F-4D97-AF65-F5344CB8AC3E}">
        <p14:creationId xmlns:p14="http://schemas.microsoft.com/office/powerpoint/2010/main" val="3181278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FC7-5B92-6E06-BA5F-22C0A401DF1B}"/>
              </a:ext>
            </a:extLst>
          </p:cNvPr>
          <p:cNvSpPr>
            <a:spLocks noGrp="1"/>
          </p:cNvSpPr>
          <p:nvPr>
            <p:ph type="title"/>
          </p:nvPr>
        </p:nvSpPr>
        <p:spPr/>
        <p:txBody>
          <a:bodyPr/>
          <a:lstStyle/>
          <a:p>
            <a:r>
              <a:rPr lang="en-US" dirty="0"/>
              <a:t>2. Numeric Results</a:t>
            </a:r>
          </a:p>
        </p:txBody>
      </p:sp>
      <p:sp>
        <p:nvSpPr>
          <p:cNvPr id="3" name="Content Placeholder 2">
            <a:extLst>
              <a:ext uri="{FF2B5EF4-FFF2-40B4-BE49-F238E27FC236}">
                <a16:creationId xmlns:a16="http://schemas.microsoft.com/office/drawing/2014/main" id="{75D12C00-F913-D41D-C4B7-C4C271848FF8}"/>
              </a:ext>
            </a:extLst>
          </p:cNvPr>
          <p:cNvSpPr>
            <a:spLocks noGrp="1"/>
          </p:cNvSpPr>
          <p:nvPr>
            <p:ph idx="1"/>
          </p:nvPr>
        </p:nvSpPr>
        <p:spPr/>
        <p:txBody>
          <a:bodyPr>
            <a:normAutofit fontScale="62500" lnSpcReduction="20000"/>
          </a:bodyPr>
          <a:lstStyle/>
          <a:p>
            <a:r>
              <a:rPr lang="en-US" dirty="0" err="1"/>
              <a:t>Lordp</a:t>
            </a:r>
            <a:endParaRPr lang="en-US" dirty="0"/>
          </a:p>
          <a:p>
            <a:pPr lvl="1"/>
            <a:r>
              <a:rPr lang="en-US" dirty="0"/>
              <a:t>When using the Lord's chi-squared method, this was the significance value which was compared against the specified alpha level to determine DIF significance</a:t>
            </a:r>
          </a:p>
          <a:p>
            <a:r>
              <a:rPr lang="en-US" dirty="0" err="1"/>
              <a:t>LordPurep</a:t>
            </a:r>
            <a:endParaRPr lang="en-US" dirty="0"/>
          </a:p>
          <a:p>
            <a:pPr lvl="1"/>
            <a:r>
              <a:rPr lang="en-US" dirty="0"/>
              <a:t>When using the Lord's chi-squared method and conducting purification, this was the significance value which was compared against the specified alpha level to determine DIF significance</a:t>
            </a:r>
          </a:p>
          <a:p>
            <a:r>
              <a:rPr lang="en-US" dirty="0"/>
              <a:t>LR Uniform Significance</a:t>
            </a:r>
          </a:p>
          <a:p>
            <a:pPr lvl="1"/>
            <a:r>
              <a:rPr lang="en-US" dirty="0"/>
              <a:t>When using the Logistic Regression method and searching for </a:t>
            </a:r>
            <a:r>
              <a:rPr lang="en-US" u="sng" dirty="0"/>
              <a:t>uniform</a:t>
            </a:r>
            <a:r>
              <a:rPr lang="en-US" dirty="0"/>
              <a:t> DIF, this was the significance value which was compared against the specified alpha level to determine DIF significance</a:t>
            </a:r>
          </a:p>
          <a:p>
            <a:r>
              <a:rPr lang="en-US" dirty="0"/>
              <a:t>Pure LR Uniform Significance</a:t>
            </a:r>
          </a:p>
          <a:p>
            <a:pPr lvl="1"/>
            <a:r>
              <a:rPr lang="en-US" dirty="0"/>
              <a:t>When using the Logistic Regression method, searching for </a:t>
            </a:r>
            <a:r>
              <a:rPr lang="en-US" u="sng" dirty="0"/>
              <a:t>uniform</a:t>
            </a:r>
            <a:r>
              <a:rPr lang="en-US" dirty="0"/>
              <a:t> DIF, and conducting purification, this was the significance value which was compared against the specified alpha level to determine DIF significance</a:t>
            </a:r>
          </a:p>
          <a:p>
            <a:r>
              <a:rPr lang="en-US" dirty="0"/>
              <a:t>LR Nonuniform Significance</a:t>
            </a:r>
          </a:p>
          <a:p>
            <a:pPr lvl="1"/>
            <a:r>
              <a:rPr lang="en-US" dirty="0"/>
              <a:t>When using the Logistic Regression method and searching for </a:t>
            </a:r>
            <a:r>
              <a:rPr lang="en-US" u="sng" dirty="0"/>
              <a:t>non-uniform</a:t>
            </a:r>
            <a:r>
              <a:rPr lang="en-US" dirty="0"/>
              <a:t> DIF, this was the significance value which was compared against the specified alpha level to determine DIF significance</a:t>
            </a:r>
          </a:p>
          <a:p>
            <a:r>
              <a:rPr lang="en-US" dirty="0"/>
              <a:t>Pure LR Nonuniform Significance</a:t>
            </a:r>
          </a:p>
          <a:p>
            <a:pPr lvl="1"/>
            <a:r>
              <a:rPr lang="en-US" dirty="0"/>
              <a:t>When using the Logistic Regression method, searching for </a:t>
            </a:r>
            <a:r>
              <a:rPr lang="en-US" u="sng" dirty="0"/>
              <a:t>non-uniform</a:t>
            </a:r>
            <a:r>
              <a:rPr lang="en-US" dirty="0"/>
              <a:t> DIF, and conducting purification, this was the significance value which was compared against the specified alpha level to determine DIF significance</a:t>
            </a:r>
          </a:p>
          <a:p>
            <a:endParaRPr lang="en-US" dirty="0"/>
          </a:p>
        </p:txBody>
      </p:sp>
    </p:spTree>
    <p:extLst>
      <p:ext uri="{BB962C8B-B14F-4D97-AF65-F5344CB8AC3E}">
        <p14:creationId xmlns:p14="http://schemas.microsoft.com/office/powerpoint/2010/main" val="588570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6B35-C323-9304-2EF5-DA7951D2D15F}"/>
              </a:ext>
            </a:extLst>
          </p:cNvPr>
          <p:cNvSpPr>
            <a:spLocks noGrp="1"/>
          </p:cNvSpPr>
          <p:nvPr>
            <p:ph type="title"/>
          </p:nvPr>
        </p:nvSpPr>
        <p:spPr/>
        <p:txBody>
          <a:bodyPr/>
          <a:lstStyle/>
          <a:p>
            <a:r>
              <a:rPr lang="en-US" dirty="0"/>
              <a:t>3. IRT Parameters</a:t>
            </a:r>
          </a:p>
        </p:txBody>
      </p:sp>
      <p:pic>
        <p:nvPicPr>
          <p:cNvPr id="5" name="Picture 4">
            <a:extLst>
              <a:ext uri="{FF2B5EF4-FFF2-40B4-BE49-F238E27FC236}">
                <a16:creationId xmlns:a16="http://schemas.microsoft.com/office/drawing/2014/main" id="{48C73CF0-F621-EAD1-0182-001EA7B680D6}"/>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6" name="Content Placeholder 2">
            <a:extLst>
              <a:ext uri="{FF2B5EF4-FFF2-40B4-BE49-F238E27FC236}">
                <a16:creationId xmlns:a16="http://schemas.microsoft.com/office/drawing/2014/main" id="{A6C5EE7D-333C-0D02-1A1D-D859A497AA02}"/>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IRT parameters for each question and each assessment.  </a:t>
            </a:r>
            <a:r>
              <a:rPr lang="en-US" b="1" u="sng" dirty="0"/>
              <a:t>This is where you will pull the desired IRT parameters for anchoring in Part 2.</a:t>
            </a:r>
          </a:p>
        </p:txBody>
      </p:sp>
    </p:spTree>
    <p:extLst>
      <p:ext uri="{BB962C8B-B14F-4D97-AF65-F5344CB8AC3E}">
        <p14:creationId xmlns:p14="http://schemas.microsoft.com/office/powerpoint/2010/main" val="2344353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006F-AD28-6F2B-D586-E2F6D3E9ECA2}"/>
              </a:ext>
            </a:extLst>
          </p:cNvPr>
          <p:cNvSpPr>
            <a:spLocks noGrp="1"/>
          </p:cNvSpPr>
          <p:nvPr>
            <p:ph type="title"/>
          </p:nvPr>
        </p:nvSpPr>
        <p:spPr/>
        <p:txBody>
          <a:bodyPr/>
          <a:lstStyle/>
          <a:p>
            <a:r>
              <a:rPr lang="en-US" dirty="0"/>
              <a:t>3. IRT Parameters</a:t>
            </a:r>
          </a:p>
        </p:txBody>
      </p:sp>
      <p:sp>
        <p:nvSpPr>
          <p:cNvPr id="3" name="Content Placeholder 2">
            <a:extLst>
              <a:ext uri="{FF2B5EF4-FFF2-40B4-BE49-F238E27FC236}">
                <a16:creationId xmlns:a16="http://schemas.microsoft.com/office/drawing/2014/main" id="{4C8C4B24-4082-0EFC-C045-23B1252EFAF0}"/>
              </a:ext>
            </a:extLst>
          </p:cNvPr>
          <p:cNvSpPr>
            <a:spLocks noGrp="1"/>
          </p:cNvSpPr>
          <p:nvPr>
            <p:ph idx="1"/>
          </p:nvPr>
        </p:nvSpPr>
        <p:spPr>
          <a:xfrm>
            <a:off x="838200" y="1825624"/>
            <a:ext cx="10515600" cy="5032375"/>
          </a:xfrm>
        </p:spPr>
        <p:txBody>
          <a:bodyPr>
            <a:normAutofit fontScale="85000" lnSpcReduction="20000"/>
          </a:bodyPr>
          <a:lstStyle/>
          <a:p>
            <a:r>
              <a:rPr lang="en-US" dirty="0"/>
              <a:t>Questions</a:t>
            </a:r>
          </a:p>
          <a:p>
            <a:pPr lvl="1"/>
            <a:r>
              <a:rPr lang="en-US" dirty="0"/>
              <a:t>Question that the parameters correspond to</a:t>
            </a:r>
          </a:p>
          <a:p>
            <a:r>
              <a:rPr lang="en-US" dirty="0"/>
              <a:t>Group</a:t>
            </a:r>
          </a:p>
          <a:p>
            <a:pPr lvl="1"/>
            <a:r>
              <a:rPr lang="en-US" dirty="0"/>
              <a:t>These correspond to which assessment (0 or 1) that the parameters were generated from.  Assessment 1 appears on top with assessment 0 on bottom.</a:t>
            </a:r>
          </a:p>
          <a:p>
            <a:r>
              <a:rPr lang="en-US" dirty="0"/>
              <a:t>a</a:t>
            </a:r>
          </a:p>
          <a:p>
            <a:pPr lvl="1"/>
            <a:r>
              <a:rPr lang="en-US" dirty="0"/>
              <a:t>Value for the discrimination IRT parameter</a:t>
            </a:r>
          </a:p>
          <a:p>
            <a:r>
              <a:rPr lang="en-US" dirty="0"/>
              <a:t>b</a:t>
            </a:r>
          </a:p>
          <a:p>
            <a:pPr lvl="1"/>
            <a:r>
              <a:rPr lang="en-US" dirty="0"/>
              <a:t>Value for the difficulty IRT parameter</a:t>
            </a:r>
          </a:p>
          <a:p>
            <a:r>
              <a:rPr lang="en-US" dirty="0"/>
              <a:t>se(a)</a:t>
            </a:r>
          </a:p>
          <a:p>
            <a:pPr lvl="1"/>
            <a:r>
              <a:rPr lang="en-US" dirty="0"/>
              <a:t>The standard error corresponding to the discrimination IRT parameter</a:t>
            </a:r>
          </a:p>
          <a:p>
            <a:r>
              <a:rPr lang="en-US" dirty="0"/>
              <a:t>se(b)</a:t>
            </a:r>
          </a:p>
          <a:p>
            <a:pPr lvl="1"/>
            <a:r>
              <a:rPr lang="en-US" dirty="0"/>
              <a:t>The standard error corresponding to the difficulty IRT parameter</a:t>
            </a:r>
          </a:p>
          <a:p>
            <a:r>
              <a:rPr lang="en-US" dirty="0" err="1"/>
              <a:t>cov</a:t>
            </a:r>
            <a:r>
              <a:rPr lang="en-US" dirty="0"/>
              <a:t>(</a:t>
            </a:r>
            <a:r>
              <a:rPr lang="en-US" dirty="0" err="1"/>
              <a:t>a,b</a:t>
            </a:r>
            <a:r>
              <a:rPr lang="en-US" dirty="0"/>
              <a:t>)</a:t>
            </a:r>
          </a:p>
          <a:p>
            <a:pPr lvl="1"/>
            <a:r>
              <a:rPr lang="en-US" dirty="0"/>
              <a:t>The covariance between the discrimination and difficulty IRT parameter</a:t>
            </a:r>
          </a:p>
          <a:p>
            <a:endParaRPr lang="en-US" dirty="0"/>
          </a:p>
        </p:txBody>
      </p:sp>
    </p:spTree>
    <p:extLst>
      <p:ext uri="{BB962C8B-B14F-4D97-AF65-F5344CB8AC3E}">
        <p14:creationId xmlns:p14="http://schemas.microsoft.com/office/powerpoint/2010/main" val="308545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4. Item Plots (*If Selected)</a:t>
            </a:r>
          </a:p>
        </p:txBody>
      </p:sp>
      <p:pic>
        <p:nvPicPr>
          <p:cNvPr id="5" name="Picture 4">
            <a:extLst>
              <a:ext uri="{FF2B5EF4-FFF2-40B4-BE49-F238E27FC236}">
                <a16:creationId xmlns:a16="http://schemas.microsoft.com/office/drawing/2014/main" id="{41118826-CD94-ECAA-B77B-EFEACA683E52}"/>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dirty="0"/>
              <a:t>Classical test theory method for visualizing DIF.  The x-axis has binned z-scores of students test scores and the why has the percent of students within that bin who answered the question correctly.  Overlap of lines suggest no DIF as seen in Q1. </a:t>
            </a:r>
          </a:p>
        </p:txBody>
      </p:sp>
    </p:spTree>
    <p:extLst>
      <p:ext uri="{BB962C8B-B14F-4D97-AF65-F5344CB8AC3E}">
        <p14:creationId xmlns:p14="http://schemas.microsoft.com/office/powerpoint/2010/main" val="230604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65C-2AEF-DB7E-3E1E-A2187BA1BFA5}"/>
              </a:ext>
            </a:extLst>
          </p:cNvPr>
          <p:cNvSpPr>
            <a:spLocks noGrp="1"/>
          </p:cNvSpPr>
          <p:nvPr>
            <p:ph type="title"/>
          </p:nvPr>
        </p:nvSpPr>
        <p:spPr/>
        <p:txBody>
          <a:bodyPr/>
          <a:lstStyle/>
          <a:p>
            <a:r>
              <a:rPr lang="en-US" dirty="0"/>
              <a:t>DIF Methods Used</a:t>
            </a:r>
          </a:p>
        </p:txBody>
      </p:sp>
      <p:sp>
        <p:nvSpPr>
          <p:cNvPr id="3" name="Content Placeholder 2">
            <a:extLst>
              <a:ext uri="{FF2B5EF4-FFF2-40B4-BE49-F238E27FC236}">
                <a16:creationId xmlns:a16="http://schemas.microsoft.com/office/drawing/2014/main" id="{395931D3-0096-FC38-FDF8-D63C2111563F}"/>
              </a:ext>
            </a:extLst>
          </p:cNvPr>
          <p:cNvSpPr>
            <a:spLocks noGrp="1"/>
          </p:cNvSpPr>
          <p:nvPr>
            <p:ph idx="1"/>
          </p:nvPr>
        </p:nvSpPr>
        <p:spPr>
          <a:xfrm>
            <a:off x="838200" y="1816100"/>
            <a:ext cx="10515600" cy="5041899"/>
          </a:xfrm>
        </p:spPr>
        <p:txBody>
          <a:bodyPr>
            <a:normAutofit lnSpcReduction="10000"/>
          </a:bodyPr>
          <a:lstStyle/>
          <a:p>
            <a:r>
              <a:rPr lang="en-US" dirty="0">
                <a:latin typeface="Calibri" panose="020F0502020204030204" pitchFamily="34" charset="0"/>
                <a:cs typeface="Calibri" panose="020F0502020204030204" pitchFamily="34" charset="0"/>
              </a:rPr>
              <a:t>Mantel-Haenszel</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M-H searches for DIF through the construction of a 2 (subgroup 1/subgroup 2) x 2 (correct response/incorrect response) table for each proficiency level of student.  Can only detect 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Logistic Regression</a:t>
            </a:r>
          </a:p>
          <a:p>
            <a:pPr lvl="1"/>
            <a:r>
              <a:rPr lang="en-US" sz="1800" dirty="0">
                <a:effectLst/>
                <a:latin typeface="Calibri" panose="020F0502020204030204" pitchFamily="34" charset="0"/>
                <a:ea typeface="Calibri" panose="020F0502020204030204" pitchFamily="34" charset="0"/>
                <a:cs typeface="Calibri" panose="020F0502020204030204" pitchFamily="34" charset="0"/>
              </a:rPr>
              <a:t>While less sensitive to the detection of uniform DIF, Logistic Regression is capable of detecting, and differentiating, between uniform and non-uniform DIF.</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This method models each of the subgroups independently and then searches for a significant main effect (indicating uniform DIF) as well as a significant interaction (indicating non-uniform DIF).</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Lord's chi-squared (</a:t>
            </a:r>
            <a:r>
              <a:rPr lang="en-US" dirty="0" err="1">
                <a:latin typeface="Calibri" panose="020F0502020204030204" pitchFamily="34" charset="0"/>
                <a:cs typeface="Calibri" panose="020F0502020204030204" pitchFamily="34" charset="0"/>
              </a:rPr>
              <a:t>a.k.a</a:t>
            </a:r>
            <a:r>
              <a:rPr lang="en-US" dirty="0">
                <a:latin typeface="Calibri" panose="020F0502020204030204" pitchFamily="34" charset="0"/>
                <a:cs typeface="Calibri" panose="020F0502020204030204" pitchFamily="34" charset="0"/>
              </a:rPr>
              <a:t> Lord’s Wald test)</a:t>
            </a:r>
          </a:p>
          <a:p>
            <a:pPr lvl="1"/>
            <a:r>
              <a:rPr lang="en-US" sz="1700" dirty="0">
                <a:latin typeface="Calibri" panose="020F0502020204030204" pitchFamily="34" charset="0"/>
                <a:cs typeface="Calibri" panose="020F0502020204030204" pitchFamily="34" charset="0"/>
              </a:rPr>
              <a:t>This test requires the construction of independent IRT models for each of the subgroups and then searches for a significant difference between the model parameters.  This method detects uniform and non-uniform DIF but does not differentiate between them.</a:t>
            </a:r>
          </a:p>
          <a:p>
            <a:r>
              <a:rPr lang="en-US" dirty="0">
                <a:latin typeface="Calibri" panose="020F0502020204030204" pitchFamily="34" charset="0"/>
                <a:cs typeface="Calibri" panose="020F0502020204030204" pitchFamily="34" charset="0"/>
              </a:rPr>
              <a:t>Purification</a:t>
            </a:r>
          </a:p>
          <a:p>
            <a:pPr lvl="1"/>
            <a:r>
              <a:rPr lang="en-US" sz="1700" dirty="0">
                <a:latin typeface="Calibri" panose="020F0502020204030204" pitchFamily="34" charset="0"/>
                <a:cs typeface="Calibri" panose="020F0502020204030204" pitchFamily="34" charset="0"/>
              </a:rPr>
              <a:t>Each of the aforementioned methods is also conducted following purification.  As all of these IRT methods require accurate scores or IRT models, purification iteratively removes items that were detected as showing DIF (and therefore were contaminating the test score or IRT model) and uses the new score/model to reconduct the DIF analysis.  This is repeated until no further DIF is detected.</a:t>
            </a:r>
          </a:p>
        </p:txBody>
      </p:sp>
    </p:spTree>
    <p:extLst>
      <p:ext uri="{BB962C8B-B14F-4D97-AF65-F5344CB8AC3E}">
        <p14:creationId xmlns:p14="http://schemas.microsoft.com/office/powerpoint/2010/main" val="2910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4B36-D72D-669A-D510-33D5F6318CA0}"/>
              </a:ext>
            </a:extLst>
          </p:cNvPr>
          <p:cNvSpPr>
            <a:spLocks noGrp="1"/>
          </p:cNvSpPr>
          <p:nvPr>
            <p:ph type="title"/>
          </p:nvPr>
        </p:nvSpPr>
        <p:spPr/>
        <p:txBody>
          <a:bodyPr/>
          <a:lstStyle/>
          <a:p>
            <a:r>
              <a:rPr lang="en-US" dirty="0"/>
              <a:t>4. Item Plots (*If Selected)</a:t>
            </a:r>
          </a:p>
        </p:txBody>
      </p:sp>
      <p:sp>
        <p:nvSpPr>
          <p:cNvPr id="6" name="Content Placeholder 2">
            <a:extLst>
              <a:ext uri="{FF2B5EF4-FFF2-40B4-BE49-F238E27FC236}">
                <a16:creationId xmlns:a16="http://schemas.microsoft.com/office/drawing/2014/main" id="{AD71A115-27D7-297A-9652-C4AFEC4F52C3}"/>
              </a:ext>
            </a:extLst>
          </p:cNvPr>
          <p:cNvSpPr>
            <a:spLocks noGrp="1"/>
          </p:cNvSpPr>
          <p:nvPr>
            <p:ph idx="1"/>
          </p:nvPr>
        </p:nvSpPr>
        <p:spPr>
          <a:xfrm>
            <a:off x="0" y="1496720"/>
            <a:ext cx="2221992" cy="5361279"/>
          </a:xfrm>
        </p:spPr>
        <p:txBody>
          <a:bodyPr anchor="ctr">
            <a:normAutofit fontScale="92500" lnSpcReduction="10000"/>
          </a:bodyPr>
          <a:lstStyle/>
          <a:p>
            <a:pPr marL="0" indent="0" algn="ctr">
              <a:buNone/>
            </a:pPr>
            <a:r>
              <a:rPr lang="en-US" dirty="0"/>
              <a:t>Misalignment of lines suggests DIF like the uniform DIF (similar slopes but shifted up), favoring students who took assessment 1 (solid like above dotted line), shown in Q9.</a:t>
            </a:r>
          </a:p>
        </p:txBody>
      </p:sp>
      <p:pic>
        <p:nvPicPr>
          <p:cNvPr id="4" name="Picture 3">
            <a:extLst>
              <a:ext uri="{FF2B5EF4-FFF2-40B4-BE49-F238E27FC236}">
                <a16:creationId xmlns:a16="http://schemas.microsoft.com/office/drawing/2014/main" id="{B5EAE469-3305-8BC7-7483-E30AF7C0D511}"/>
              </a:ext>
            </a:extLst>
          </p:cNvPr>
          <p:cNvPicPr>
            <a:picLocks noChangeAspect="1"/>
          </p:cNvPicPr>
          <p:nvPr/>
        </p:nvPicPr>
        <p:blipFill>
          <a:blip r:embed="rId2"/>
          <a:stretch>
            <a:fillRect/>
          </a:stretch>
        </p:blipFill>
        <p:spPr>
          <a:xfrm>
            <a:off x="2225040" y="1496720"/>
            <a:ext cx="9966960" cy="5359640"/>
          </a:xfrm>
          <a:prstGeom prst="rect">
            <a:avLst/>
          </a:prstGeom>
        </p:spPr>
      </p:pic>
    </p:spTree>
    <p:extLst>
      <p:ext uri="{BB962C8B-B14F-4D97-AF65-F5344CB8AC3E}">
        <p14:creationId xmlns:p14="http://schemas.microsoft.com/office/powerpoint/2010/main" val="656736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E14185-DE92-5043-9DDC-0CB43486F4A8}"/>
              </a:ext>
            </a:extLst>
          </p:cNvPr>
          <p:cNvPicPr>
            <a:picLocks noChangeAspect="1"/>
          </p:cNvPicPr>
          <p:nvPr/>
        </p:nvPicPr>
        <p:blipFill>
          <a:blip r:embed="rId2"/>
          <a:stretch>
            <a:fillRect/>
          </a:stretch>
        </p:blipFill>
        <p:spPr>
          <a:xfrm>
            <a:off x="2221992" y="1496720"/>
            <a:ext cx="9970008" cy="5361279"/>
          </a:xfrm>
          <a:prstGeom prst="rect">
            <a:avLst/>
          </a:prstGeom>
        </p:spPr>
      </p:pic>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5. IRT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in the Lord's chi-squared DIF method, and the generate the IRT parameters.</a:t>
            </a:r>
          </a:p>
        </p:txBody>
      </p:sp>
    </p:spTree>
    <p:extLst>
      <p:ext uri="{BB962C8B-B14F-4D97-AF65-F5344CB8AC3E}">
        <p14:creationId xmlns:p14="http://schemas.microsoft.com/office/powerpoint/2010/main" val="1570653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C488-7226-7242-0064-4FC20B6F1B45}"/>
              </a:ext>
            </a:extLst>
          </p:cNvPr>
          <p:cNvSpPr>
            <a:spLocks noGrp="1"/>
          </p:cNvSpPr>
          <p:nvPr>
            <p:ph type="title"/>
          </p:nvPr>
        </p:nvSpPr>
        <p:spPr/>
        <p:txBody>
          <a:bodyPr/>
          <a:lstStyle/>
          <a:p>
            <a:r>
              <a:rPr lang="en-US" dirty="0"/>
              <a:t>5. IRT Fit (*If Selected)</a:t>
            </a:r>
          </a:p>
        </p:txBody>
      </p:sp>
      <p:sp>
        <p:nvSpPr>
          <p:cNvPr id="3" name="Content Placeholder 2">
            <a:extLst>
              <a:ext uri="{FF2B5EF4-FFF2-40B4-BE49-F238E27FC236}">
                <a16:creationId xmlns:a16="http://schemas.microsoft.com/office/drawing/2014/main" id="{4063B688-21E9-49CB-75E5-48767217DB6D}"/>
              </a:ext>
            </a:extLst>
          </p:cNvPr>
          <p:cNvSpPr>
            <a:spLocks noGrp="1"/>
          </p:cNvSpPr>
          <p:nvPr>
            <p:ph idx="1"/>
          </p:nvPr>
        </p:nvSpPr>
        <p:spPr>
          <a:xfrm>
            <a:off x="838200" y="1825624"/>
            <a:ext cx="10515600" cy="5032375"/>
          </a:xfrm>
        </p:spPr>
        <p:txBody>
          <a:bodyPr>
            <a:normAutofit fontScale="92500" lnSpcReduction="20000"/>
          </a:bodyPr>
          <a:lstStyle/>
          <a:p>
            <a:r>
              <a:rPr lang="en-US" dirty="0"/>
              <a:t>Item-model fit using the likelihood-ratio statistic</a:t>
            </a:r>
          </a:p>
          <a:p>
            <a:pPr lvl="1"/>
            <a:r>
              <a:rPr lang="en-US" dirty="0"/>
              <a:t>Divides examinees into groups of similar ability and compares the observed proportion of correct answers in each group with the expected proportion under the proposed model.  This app uses the “likelihood-ratio statistic” for calculation.  Significant items means the item does not fit however as specified in the document, the likelihood of finding significance is dramatically inflated at large sample sizes so interpret liberally.</a:t>
            </a:r>
          </a:p>
          <a:p>
            <a:r>
              <a:rPr lang="en-US" dirty="0"/>
              <a:t>Yens Q3 test for local independence (want values below 0.2)</a:t>
            </a:r>
          </a:p>
          <a:p>
            <a:pPr lvl="1"/>
            <a:r>
              <a:rPr lang="en-US" dirty="0"/>
              <a:t>IRT assumes local independence (i.e. conditional on the latent trait, item responses are unrelated).  This method analyzes all pairs of items and returns the number of pairs which may violate local independence.</a:t>
            </a:r>
          </a:p>
          <a:p>
            <a:r>
              <a:rPr lang="en-US" dirty="0"/>
              <a:t>Parameter invariance based on splitting each set into two parts and evaluating the correlation between the item parameters</a:t>
            </a:r>
          </a:p>
          <a:p>
            <a:pPr lvl="1"/>
            <a:r>
              <a:rPr lang="en-US" dirty="0"/>
              <a:t>Test the stability of the parameter estimates by randomly splitting each sample in half, conducting IRT on each of the split samples, and then analyzing the correlation between the two split samples.  Higher correlation indicates better parameter stability.</a:t>
            </a:r>
          </a:p>
        </p:txBody>
      </p:sp>
    </p:spTree>
    <p:extLst>
      <p:ext uri="{BB962C8B-B14F-4D97-AF65-F5344CB8AC3E}">
        <p14:creationId xmlns:p14="http://schemas.microsoft.com/office/powerpoint/2010/main" val="174026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App</a:t>
            </a:r>
            <a:endParaRPr lang="en-US" dirty="0"/>
          </a:p>
          <a:p>
            <a:pPr marL="514350" indent="-514350">
              <a:buFont typeface="+mj-lt"/>
              <a:buAutoNum type="arabicPeriod"/>
            </a:pPr>
            <a:r>
              <a:rPr lang="en-US" dirty="0">
                <a:hlinkClick r:id="rId4" action="ppaction://hlinksldjump"/>
              </a:rPr>
              <a:t>Using the App</a:t>
            </a:r>
            <a:endParaRPr lang="en-US" dirty="0"/>
          </a:p>
          <a:p>
            <a:pPr marL="514350" indent="-514350">
              <a:buFont typeface="+mj-lt"/>
              <a:buAutoNum type="arabicPeriod"/>
            </a:pPr>
            <a:r>
              <a:rPr lang="en-US" dirty="0">
                <a:hlinkClick r:id="rId5" action="ppaction://hlinksldjump"/>
              </a:rPr>
              <a:t>Interpreting Exported Results</a:t>
            </a:r>
            <a:endParaRPr lang="en-US" dirty="0"/>
          </a:p>
        </p:txBody>
      </p:sp>
    </p:spTree>
    <p:extLst>
      <p:ext uri="{BB962C8B-B14F-4D97-AF65-F5344CB8AC3E}">
        <p14:creationId xmlns:p14="http://schemas.microsoft.com/office/powerpoint/2010/main" val="4471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Before this app can be used the raw data needs to be prepared.  This app allows you to import data saved as an excel document (.xlsx).</a:t>
            </a:r>
          </a:p>
          <a:p>
            <a:endParaRPr lang="en-US" dirty="0"/>
          </a:p>
          <a:p>
            <a:r>
              <a:rPr lang="en-US" dirty="0"/>
              <a:t>The excel document should include at least</a:t>
            </a:r>
          </a:p>
          <a:p>
            <a:pPr lvl="1"/>
            <a:r>
              <a:rPr lang="en-US" dirty="0"/>
              <a:t>1 column for each question wishing to be compared between two tests</a:t>
            </a:r>
          </a:p>
          <a:p>
            <a:pPr lvl="2"/>
            <a:r>
              <a:rPr lang="en-US" dirty="0"/>
              <a:t>All cells besides the heading must be a 0 (incorrect responses) or a 1 (correct responses).  No other values or blanks are allowed and will result in an error message.</a:t>
            </a:r>
          </a:p>
          <a:p>
            <a:pPr lvl="1"/>
            <a:r>
              <a:rPr lang="en-US" dirty="0"/>
              <a:t>1 column for “grouping” indicating which assessment the student took</a:t>
            </a:r>
          </a:p>
          <a:p>
            <a:pPr lvl="2"/>
            <a:r>
              <a:rPr lang="en-US" dirty="0"/>
              <a:t>All cells besides the heading must be a 0 or a 1. This means the tests have to be compared in independent pairs (e.g. Test 1:Test 2, Test 1: Test 3, Test 2: Test 3)</a:t>
            </a:r>
          </a:p>
          <a:p>
            <a:pPr lvl="1"/>
            <a:r>
              <a:rPr lang="en-US" dirty="0"/>
              <a:t>1 row for each student who complete data is available for</a:t>
            </a:r>
          </a:p>
          <a:p>
            <a:endParaRPr lang="en-US" dirty="0"/>
          </a:p>
          <a:p>
            <a:pPr lvl="1"/>
            <a:endParaRPr lang="en-US" dirty="0"/>
          </a:p>
        </p:txBody>
      </p:sp>
    </p:spTree>
    <p:extLst>
      <p:ext uri="{BB962C8B-B14F-4D97-AF65-F5344CB8AC3E}">
        <p14:creationId xmlns:p14="http://schemas.microsoft.com/office/powerpoint/2010/main" val="74224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1E2-0992-BA7F-B4A7-AFBB68C08DE8}"/>
              </a:ext>
            </a:extLst>
          </p:cNvPr>
          <p:cNvSpPr>
            <a:spLocks noGrp="1"/>
          </p:cNvSpPr>
          <p:nvPr>
            <p:ph type="title"/>
          </p:nvPr>
        </p:nvSpPr>
        <p:spPr/>
        <p:txBody>
          <a:bodyPr/>
          <a:lstStyle/>
          <a:p>
            <a:r>
              <a:rPr lang="en-US" dirty="0"/>
              <a:t>Example Data</a:t>
            </a:r>
          </a:p>
        </p:txBody>
      </p:sp>
      <p:pic>
        <p:nvPicPr>
          <p:cNvPr id="9" name="Picture 8">
            <a:extLst>
              <a:ext uri="{FF2B5EF4-FFF2-40B4-BE49-F238E27FC236}">
                <a16:creationId xmlns:a16="http://schemas.microsoft.com/office/drawing/2014/main" id="{009F0BE9-26CF-515C-953E-29CCB6E4CF05}"/>
              </a:ext>
            </a:extLst>
          </p:cNvPr>
          <p:cNvPicPr>
            <a:picLocks noChangeAspect="1"/>
          </p:cNvPicPr>
          <p:nvPr/>
        </p:nvPicPr>
        <p:blipFill>
          <a:blip r:embed="rId2"/>
          <a:stretch>
            <a:fillRect/>
          </a:stretch>
        </p:blipFill>
        <p:spPr>
          <a:xfrm>
            <a:off x="1440426" y="1620479"/>
            <a:ext cx="9311148" cy="5237521"/>
          </a:xfrm>
          <a:prstGeom prst="rect">
            <a:avLst/>
          </a:prstGeom>
        </p:spPr>
      </p:pic>
      <p:sp>
        <p:nvSpPr>
          <p:cNvPr id="10" name="Content Placeholder 2">
            <a:extLst>
              <a:ext uri="{FF2B5EF4-FFF2-40B4-BE49-F238E27FC236}">
                <a16:creationId xmlns:a16="http://schemas.microsoft.com/office/drawing/2014/main" id="{E47ECD99-6EB5-2387-EC03-FE8DC407B828}"/>
              </a:ext>
            </a:extLst>
          </p:cNvPr>
          <p:cNvSpPr txBox="1">
            <a:spLocks/>
          </p:cNvSpPr>
          <p:nvPr/>
        </p:nvSpPr>
        <p:spPr>
          <a:xfrm>
            <a:off x="8052620" y="1855121"/>
            <a:ext cx="2300746" cy="838917"/>
          </a:xfrm>
          <a:prstGeom prst="rect">
            <a:avLst/>
          </a:prstGeom>
          <a:solidFill>
            <a:schemeClr val="bg1">
              <a:lumMod val="7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Grouping (Which Test)</a:t>
            </a:r>
          </a:p>
        </p:txBody>
      </p:sp>
      <p:cxnSp>
        <p:nvCxnSpPr>
          <p:cNvPr id="13" name="Straight Arrow Connector 12">
            <a:extLst>
              <a:ext uri="{FF2B5EF4-FFF2-40B4-BE49-F238E27FC236}">
                <a16:creationId xmlns:a16="http://schemas.microsoft.com/office/drawing/2014/main" id="{545D5380-E2E7-8179-49E5-6B601CA31B2B}"/>
              </a:ext>
            </a:extLst>
          </p:cNvPr>
          <p:cNvCxnSpPr/>
          <p:nvPr/>
        </p:nvCxnSpPr>
        <p:spPr>
          <a:xfrm>
            <a:off x="9202994" y="2694039"/>
            <a:ext cx="0" cy="4866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3EB5257E-B604-4630-36E2-59A2B89E87CC}"/>
              </a:ext>
            </a:extLst>
          </p:cNvPr>
          <p:cNvSpPr/>
          <p:nvPr/>
        </p:nvSpPr>
        <p:spPr>
          <a:xfrm>
            <a:off x="1052050" y="334296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069D68F-D94E-DFE8-ED29-F7B383AE2E8E}"/>
              </a:ext>
            </a:extLst>
          </p:cNvPr>
          <p:cNvSpPr txBox="1">
            <a:spLocks/>
          </p:cNvSpPr>
          <p:nvPr/>
        </p:nvSpPr>
        <p:spPr>
          <a:xfrm>
            <a:off x="0" y="3822291"/>
            <a:ext cx="1354392" cy="1664110"/>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Student Data</a:t>
            </a:r>
          </a:p>
          <a:p>
            <a:pPr marL="0" indent="0" algn="ctr">
              <a:buFont typeface="Arial" panose="020B0604020202020204" pitchFamily="34" charset="0"/>
              <a:buNone/>
            </a:pPr>
            <a:r>
              <a:rPr lang="en-US" sz="1800" dirty="0"/>
              <a:t>0: Incorrect</a:t>
            </a:r>
          </a:p>
          <a:p>
            <a:pPr marL="0" indent="0" algn="ctr">
              <a:buFont typeface="Arial" panose="020B0604020202020204" pitchFamily="34" charset="0"/>
              <a:buNone/>
            </a:pPr>
            <a:r>
              <a:rPr lang="en-US" sz="1800" dirty="0"/>
              <a:t>1: Correct</a:t>
            </a:r>
          </a:p>
        </p:txBody>
      </p:sp>
      <p:sp>
        <p:nvSpPr>
          <p:cNvPr id="15" name="Left Brace 14">
            <a:extLst>
              <a:ext uri="{FF2B5EF4-FFF2-40B4-BE49-F238E27FC236}">
                <a16:creationId xmlns:a16="http://schemas.microsoft.com/office/drawing/2014/main" id="{61108228-6B7F-60D2-F18B-C28CE059B3A9}"/>
              </a:ext>
            </a:extLst>
          </p:cNvPr>
          <p:cNvSpPr/>
          <p:nvPr/>
        </p:nvSpPr>
        <p:spPr>
          <a:xfrm rot="5400000">
            <a:off x="4939484" y="-706949"/>
            <a:ext cx="707923" cy="7130843"/>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EBF6E-1134-708D-1577-52EC9E3A988F}"/>
              </a:ext>
            </a:extLst>
          </p:cNvPr>
          <p:cNvSpPr>
            <a:spLocks noGrp="1"/>
          </p:cNvSpPr>
          <p:nvPr>
            <p:ph idx="1"/>
          </p:nvPr>
        </p:nvSpPr>
        <p:spPr>
          <a:xfrm>
            <a:off x="4372899" y="2031872"/>
            <a:ext cx="1816510" cy="484956"/>
          </a:xfrm>
          <a:solidFill>
            <a:schemeClr val="bg1">
              <a:lumMod val="75000"/>
            </a:schemeClr>
          </a:solidFill>
        </p:spPr>
        <p:txBody>
          <a:bodyPr anchor="ctr"/>
          <a:lstStyle/>
          <a:p>
            <a:pPr marL="0" indent="0" algn="ctr">
              <a:buNone/>
            </a:pPr>
            <a:r>
              <a:rPr lang="en-US" dirty="0"/>
              <a:t>Questions</a:t>
            </a:r>
          </a:p>
        </p:txBody>
      </p:sp>
      <p:sp>
        <p:nvSpPr>
          <p:cNvPr id="4" name="Content Placeholder 2">
            <a:extLst>
              <a:ext uri="{FF2B5EF4-FFF2-40B4-BE49-F238E27FC236}">
                <a16:creationId xmlns:a16="http://schemas.microsoft.com/office/drawing/2014/main" id="{13F6BA83-FC01-267D-E2CE-07CC28AFAEB8}"/>
              </a:ext>
            </a:extLst>
          </p:cNvPr>
          <p:cNvSpPr txBox="1">
            <a:spLocks/>
          </p:cNvSpPr>
          <p:nvPr/>
        </p:nvSpPr>
        <p:spPr>
          <a:xfrm>
            <a:off x="10488168" y="2620911"/>
            <a:ext cx="1731264" cy="722057"/>
          </a:xfrm>
          <a:prstGeom prst="rect">
            <a:avLst/>
          </a:prstGeom>
          <a:solidFill>
            <a:schemeClr val="bg1">
              <a:lumMod val="75000"/>
            </a:schemeClr>
          </a:solidFill>
        </p:spPr>
        <p:txBody>
          <a:bodyPr vert="horz" lIns="91440" tIns="45720" rIns="91440" bIns="45720" rtlCol="0" anchor="ct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*Other columns can be present as long as they are selected to be omitted later on</a:t>
            </a:r>
          </a:p>
        </p:txBody>
      </p:sp>
      <p:cxnSp>
        <p:nvCxnSpPr>
          <p:cNvPr id="6" name="Straight Arrow Connector 5">
            <a:extLst>
              <a:ext uri="{FF2B5EF4-FFF2-40B4-BE49-F238E27FC236}">
                <a16:creationId xmlns:a16="http://schemas.microsoft.com/office/drawing/2014/main" id="{4BED4B91-EE72-2361-D880-682097D0D974}"/>
              </a:ext>
            </a:extLst>
          </p:cNvPr>
          <p:cNvCxnSpPr>
            <a:cxnSpLocks/>
          </p:cNvCxnSpPr>
          <p:nvPr/>
        </p:nvCxnSpPr>
        <p:spPr>
          <a:xfrm flipH="1">
            <a:off x="9917111" y="2946042"/>
            <a:ext cx="544017" cy="2346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2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A6D1-1DE5-D501-2F9C-2497C6426B89}"/>
              </a:ext>
            </a:extLst>
          </p:cNvPr>
          <p:cNvSpPr>
            <a:spLocks noGrp="1"/>
          </p:cNvSpPr>
          <p:nvPr>
            <p:ph type="title"/>
          </p:nvPr>
        </p:nvSpPr>
        <p:spPr/>
        <p:txBody>
          <a:bodyPr/>
          <a:lstStyle/>
          <a:p>
            <a:r>
              <a:rPr lang="en-US" dirty="0"/>
              <a:t>Running the App (Easy Way)</a:t>
            </a:r>
          </a:p>
        </p:txBody>
      </p:sp>
      <p:sp>
        <p:nvSpPr>
          <p:cNvPr id="3" name="Content Placeholder 2">
            <a:extLst>
              <a:ext uri="{FF2B5EF4-FFF2-40B4-BE49-F238E27FC236}">
                <a16:creationId xmlns:a16="http://schemas.microsoft.com/office/drawing/2014/main" id="{860F5C7C-9830-45E0-7101-43103355B742}"/>
              </a:ext>
            </a:extLst>
          </p:cNvPr>
          <p:cNvSpPr>
            <a:spLocks noGrp="1"/>
          </p:cNvSpPr>
          <p:nvPr>
            <p:ph idx="1"/>
          </p:nvPr>
        </p:nvSpPr>
        <p:spPr/>
        <p:txBody>
          <a:bodyPr/>
          <a:lstStyle/>
          <a:p>
            <a:r>
              <a:rPr lang="en-US" b="0" i="0" dirty="0">
                <a:effectLst/>
                <a:latin typeface="Calibri (Body)"/>
              </a:rPr>
              <a:t> Go to </a:t>
            </a:r>
            <a:r>
              <a:rPr lang="en-US" b="0" i="0" u="none" strike="noStrike" dirty="0">
                <a:effectLst/>
                <a:latin typeface="Calibri (Body)"/>
                <a:hlinkClick r:id="rId2">
                  <a:extLst>
                    <a:ext uri="{A12FA001-AC4F-418D-AE19-62706E023703}">
                      <ahyp:hlinkClr xmlns:ahyp="http://schemas.microsoft.com/office/drawing/2018/hyperlinkcolor" val="tx"/>
                    </a:ext>
                  </a:extLst>
                </a:hlinkClick>
              </a:rPr>
              <a:t>https://davidsch.shinyapps.io/part_1/</a:t>
            </a:r>
            <a:endParaRPr lang="en-US" dirty="0">
              <a:latin typeface="Calibri (Body)"/>
            </a:endParaRPr>
          </a:p>
        </p:txBody>
      </p:sp>
    </p:spTree>
    <p:extLst>
      <p:ext uri="{BB962C8B-B14F-4D97-AF65-F5344CB8AC3E}">
        <p14:creationId xmlns:p14="http://schemas.microsoft.com/office/powerpoint/2010/main" val="90355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 (Hard Way)</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fontScale="92500" lnSpcReduction="10000"/>
          </a:bodyPr>
          <a:lstStyle/>
          <a:p>
            <a:r>
              <a:rPr lang="en-US" dirty="0"/>
              <a:t>Prior to opening the app, </a:t>
            </a:r>
            <a:r>
              <a:rPr lang="en-US" b="1" u="sng" dirty="0"/>
              <a:t>if this is the first time running the app on this computer</a:t>
            </a:r>
            <a:r>
              <a:rPr lang="en-US" dirty="0"/>
              <a:t>, install the necessary packages by running these lines of code in the R console</a:t>
            </a:r>
          </a:p>
          <a:p>
            <a:pPr lvl="1"/>
            <a:r>
              <a:rPr lang="en-US" dirty="0" err="1"/>
              <a:t>install.packages</a:t>
            </a:r>
            <a:r>
              <a:rPr lang="en-US" dirty="0"/>
              <a:t>("shiny")</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readxl</a:t>
            </a:r>
            <a:r>
              <a:rPr lang="en-US" dirty="0"/>
              <a:t>")</a:t>
            </a:r>
          </a:p>
          <a:p>
            <a:pPr lvl="1"/>
            <a:r>
              <a:rPr lang="en-US" dirty="0" err="1"/>
              <a:t>install.packages</a:t>
            </a:r>
            <a:r>
              <a:rPr lang="en-US" dirty="0"/>
              <a:t>("DT")</a:t>
            </a:r>
          </a:p>
          <a:p>
            <a:pPr lvl="1"/>
            <a:r>
              <a:rPr lang="en-US" dirty="0" err="1"/>
              <a:t>install.packages</a:t>
            </a:r>
            <a:r>
              <a:rPr lang="en-US" dirty="0"/>
              <a:t>("</a:t>
            </a:r>
            <a:r>
              <a:rPr lang="en-US" dirty="0" err="1"/>
              <a:t>difR</a:t>
            </a:r>
            <a:r>
              <a:rPr lang="en-US" dirty="0"/>
              <a:t>")</a:t>
            </a:r>
          </a:p>
          <a:p>
            <a:pPr lvl="1"/>
            <a:r>
              <a:rPr lang="en-US" dirty="0" err="1"/>
              <a:t>install.packages</a:t>
            </a:r>
            <a:r>
              <a:rPr lang="en-US" dirty="0"/>
              <a:t>("</a:t>
            </a:r>
            <a:r>
              <a:rPr lang="en-US" dirty="0" err="1"/>
              <a:t>ltm</a:t>
            </a:r>
            <a:r>
              <a:rPr lang="en-US" dirty="0"/>
              <a:t>")</a:t>
            </a:r>
          </a:p>
          <a:p>
            <a:pPr lvl="1"/>
            <a:r>
              <a:rPr lang="en-US" dirty="0" err="1"/>
              <a:t>install.packages</a:t>
            </a:r>
            <a:r>
              <a:rPr lang="en-US" dirty="0"/>
              <a:t>("ggplot2")</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shinyjs</a:t>
            </a:r>
            <a:r>
              <a:rPr lang="en-US" dirty="0"/>
              <a:t>")</a:t>
            </a:r>
          </a:p>
          <a:p>
            <a:pPr lvl="1"/>
            <a:r>
              <a:rPr lang="en-US" dirty="0" err="1"/>
              <a:t>install.packages</a:t>
            </a:r>
            <a:r>
              <a:rPr lang="en-US" dirty="0"/>
              <a:t>("</a:t>
            </a:r>
            <a:r>
              <a:rPr lang="en-US" dirty="0" err="1"/>
              <a:t>shinydisconnect</a:t>
            </a:r>
            <a:r>
              <a:rPr lang="en-US" dirty="0"/>
              <a:t>")</a:t>
            </a:r>
          </a:p>
          <a:p>
            <a:pPr lvl="1"/>
            <a:r>
              <a:rPr lang="en-US" dirty="0" err="1"/>
              <a:t>install.packages</a:t>
            </a:r>
            <a:r>
              <a:rPr lang="en-US" dirty="0"/>
              <a:t>("</a:t>
            </a:r>
            <a:r>
              <a:rPr lang="en-US" dirty="0" err="1"/>
              <a:t>subscore</a:t>
            </a:r>
            <a:r>
              <a:rPr lang="en-US" dirty="0"/>
              <a:t>")</a:t>
            </a:r>
          </a:p>
          <a:p>
            <a:endParaRPr lang="en-US" dirty="0"/>
          </a:p>
          <a:p>
            <a:pPr lvl="1"/>
            <a:endParaRPr lang="en-US" dirty="0"/>
          </a:p>
        </p:txBody>
      </p:sp>
    </p:spTree>
    <p:extLst>
      <p:ext uri="{BB962C8B-B14F-4D97-AF65-F5344CB8AC3E}">
        <p14:creationId xmlns:p14="http://schemas.microsoft.com/office/powerpoint/2010/main" val="137617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 (Hard Way)</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dirty="0"/>
              <a:t>Open the file in R Studio</a:t>
            </a:r>
          </a:p>
          <a:p>
            <a:pPr lvl="1"/>
            <a:r>
              <a:rPr lang="en-US" dirty="0"/>
              <a:t>In the upper right ensure “Run External” is checked as shown here</a:t>
            </a:r>
          </a:p>
          <a:p>
            <a:pPr lvl="1"/>
            <a:r>
              <a:rPr lang="en-US" dirty="0"/>
              <a:t>Then click “Run App”</a:t>
            </a:r>
          </a:p>
        </p:txBody>
      </p:sp>
      <p:pic>
        <p:nvPicPr>
          <p:cNvPr id="7" name="Picture 6">
            <a:extLst>
              <a:ext uri="{FF2B5EF4-FFF2-40B4-BE49-F238E27FC236}">
                <a16:creationId xmlns:a16="http://schemas.microsoft.com/office/drawing/2014/main" id="{1C19563A-CD22-88E5-2670-478B0046B2AA}"/>
              </a:ext>
            </a:extLst>
          </p:cNvPr>
          <p:cNvPicPr>
            <a:picLocks noChangeAspect="1"/>
          </p:cNvPicPr>
          <p:nvPr/>
        </p:nvPicPr>
        <p:blipFill>
          <a:blip r:embed="rId2"/>
          <a:stretch>
            <a:fillRect/>
          </a:stretch>
        </p:blipFill>
        <p:spPr>
          <a:xfrm>
            <a:off x="5086554" y="2861186"/>
            <a:ext cx="7105445" cy="3996813"/>
          </a:xfrm>
          <a:prstGeom prst="rect">
            <a:avLst/>
          </a:prstGeom>
        </p:spPr>
      </p:pic>
      <p:cxnSp>
        <p:nvCxnSpPr>
          <p:cNvPr id="5" name="Connector: Elbow 4">
            <a:extLst>
              <a:ext uri="{FF2B5EF4-FFF2-40B4-BE49-F238E27FC236}">
                <a16:creationId xmlns:a16="http://schemas.microsoft.com/office/drawing/2014/main" id="{E4B2999A-5D68-DC3A-158C-5197864B2CC3}"/>
              </a:ext>
            </a:extLst>
          </p:cNvPr>
          <p:cNvCxnSpPr>
            <a:cxnSpLocks/>
          </p:cNvCxnSpPr>
          <p:nvPr/>
        </p:nvCxnSpPr>
        <p:spPr>
          <a:xfrm rot="16200000" flipH="1">
            <a:off x="9342408" y="2829464"/>
            <a:ext cx="948905" cy="44857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9A1C7E-30A1-62A2-EA7D-CBF8D0944ED1}"/>
              </a:ext>
            </a:extLst>
          </p:cNvPr>
          <p:cNvCxnSpPr>
            <a:cxnSpLocks/>
          </p:cNvCxnSpPr>
          <p:nvPr/>
        </p:nvCxnSpPr>
        <p:spPr>
          <a:xfrm>
            <a:off x="4192438" y="2861186"/>
            <a:ext cx="6191717"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A051B2-71DC-AAD6-7066-824BD0FC84EC}"/>
              </a:ext>
            </a:extLst>
          </p:cNvPr>
          <p:cNvCxnSpPr>
            <a:cxnSpLocks/>
          </p:cNvCxnSpPr>
          <p:nvPr/>
        </p:nvCxnSpPr>
        <p:spPr>
          <a:xfrm>
            <a:off x="10384155" y="2849756"/>
            <a:ext cx="0" cy="43428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3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4087</TotalTime>
  <Words>2204</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(Body)</vt:lpstr>
      <vt:lpstr>Calibri Light</vt:lpstr>
      <vt:lpstr>Office Theme</vt:lpstr>
      <vt:lpstr>Use of The Part 1 App for Item Independence</vt:lpstr>
      <vt:lpstr>Overview</vt:lpstr>
      <vt:lpstr>DIF Methods Used</vt:lpstr>
      <vt:lpstr>Table of Contents</vt:lpstr>
      <vt:lpstr>Data</vt:lpstr>
      <vt:lpstr>Example Data</vt:lpstr>
      <vt:lpstr>Running the App (Easy Way)</vt:lpstr>
      <vt:lpstr>Running the App (Hard Way)</vt:lpstr>
      <vt:lpstr>Running the App (Hard Way)</vt:lpstr>
      <vt:lpstr>Using the App</vt:lpstr>
      <vt:lpstr>Using the App</vt:lpstr>
      <vt:lpstr>Using the App</vt:lpstr>
      <vt:lpstr>Using the App</vt:lpstr>
      <vt:lpstr>Using the App</vt:lpstr>
      <vt:lpstr>Using the App</vt:lpstr>
      <vt:lpstr>Using the App</vt:lpstr>
      <vt:lpstr>Using the App</vt:lpstr>
      <vt:lpstr>App Preliminary Results</vt:lpstr>
      <vt:lpstr>App Full Results</vt:lpstr>
      <vt:lpstr>App Full Results</vt:lpstr>
      <vt:lpstr>App Reset</vt:lpstr>
      <vt:lpstr>Interpreting Exported Results</vt:lpstr>
      <vt:lpstr>1. Results Preview</vt:lpstr>
      <vt:lpstr>2. Numeric Results</vt:lpstr>
      <vt:lpstr>2. Numeric Results</vt:lpstr>
      <vt:lpstr>2. Numeric Results</vt:lpstr>
      <vt:lpstr>3. IRT Parameters</vt:lpstr>
      <vt:lpstr>3. IRT Parameters</vt:lpstr>
      <vt:lpstr>4. Item Plots (*If Selected)</vt:lpstr>
      <vt:lpstr>4. Item Plots (*If Selected)</vt:lpstr>
      <vt:lpstr>5. IRT Fit (*If Selected)</vt:lpstr>
      <vt:lpstr>5. IRT Fit (*If Selected)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David Schreurs</cp:lastModifiedBy>
  <cp:revision>25</cp:revision>
  <dcterms:created xsi:type="dcterms:W3CDTF">2022-07-30T15:46:01Z</dcterms:created>
  <dcterms:modified xsi:type="dcterms:W3CDTF">2022-08-29T23:42:59Z</dcterms:modified>
</cp:coreProperties>
</file>