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97" r:id="rId5"/>
    <p:sldId id="258" r:id="rId6"/>
    <p:sldId id="259" r:id="rId7"/>
    <p:sldId id="275" r:id="rId8"/>
    <p:sldId id="274" r:id="rId9"/>
    <p:sldId id="260" r:id="rId10"/>
    <p:sldId id="261" r:id="rId11"/>
    <p:sldId id="278" r:id="rId12"/>
    <p:sldId id="262" r:id="rId13"/>
    <p:sldId id="276" r:id="rId14"/>
    <p:sldId id="263" r:id="rId15"/>
    <p:sldId id="279" r:id="rId16"/>
    <p:sldId id="280" r:id="rId17"/>
    <p:sldId id="281" r:id="rId18"/>
    <p:sldId id="294" r:id="rId19"/>
    <p:sldId id="282" r:id="rId20"/>
    <p:sldId id="264" r:id="rId21"/>
    <p:sldId id="265" r:id="rId22"/>
    <p:sldId id="295" r:id="rId23"/>
    <p:sldId id="296" r:id="rId24"/>
    <p:sldId id="266" r:id="rId25"/>
    <p:sldId id="267" r:id="rId26"/>
    <p:sldId id="268" r:id="rId27"/>
    <p:sldId id="270" r:id="rId28"/>
    <p:sldId id="298" r:id="rId29"/>
    <p:sldId id="300" r:id="rId30"/>
    <p:sldId id="299" r:id="rId31"/>
    <p:sldId id="303" r:id="rId32"/>
    <p:sldId id="304" r:id="rId33"/>
    <p:sldId id="305" r:id="rId34"/>
    <p:sldId id="306" r:id="rId35"/>
    <p:sldId id="307" r:id="rId36"/>
    <p:sldId id="313" r:id="rId37"/>
    <p:sldId id="308" r:id="rId38"/>
    <p:sldId id="311" r:id="rId39"/>
    <p:sldId id="309" r:id="rId40"/>
    <p:sldId id="310" r:id="rId41"/>
    <p:sldId id="312" r:id="rId42"/>
    <p:sldId id="301" r:id="rId43"/>
    <p:sldId id="302" r:id="rId44"/>
    <p:sldId id="28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9FBFF32-E5E7-4E74-AB39-423CB5BB989D}">
          <p14:sldIdLst>
            <p14:sldId id="256"/>
            <p14:sldId id="257"/>
            <p14:sldId id="277"/>
            <p14:sldId id="297"/>
          </p14:sldIdLst>
        </p14:section>
        <p14:section name="Preparing Data" id="{471FE044-98B0-465D-90DF-9F88A6FF7718}">
          <p14:sldIdLst>
            <p14:sldId id="258"/>
            <p14:sldId id="259"/>
            <p14:sldId id="275"/>
            <p14:sldId id="274"/>
          </p14:sldIdLst>
        </p14:section>
        <p14:section name="Running the App" id="{D4D5BF60-7C1B-4434-AA55-3C378ED2A2F4}">
          <p14:sldIdLst>
            <p14:sldId id="260"/>
            <p14:sldId id="261"/>
          </p14:sldIdLst>
        </p14:section>
        <p14:section name="Using the App" id="{95884E32-AAF2-44CD-9832-55C1EB3BFCF3}">
          <p14:sldIdLst>
            <p14:sldId id="278"/>
            <p14:sldId id="262"/>
            <p14:sldId id="276"/>
            <p14:sldId id="263"/>
            <p14:sldId id="279"/>
            <p14:sldId id="280"/>
            <p14:sldId id="281"/>
            <p14:sldId id="294"/>
            <p14:sldId id="282"/>
            <p14:sldId id="264"/>
            <p14:sldId id="265"/>
            <p14:sldId id="295"/>
            <p14:sldId id="296"/>
            <p14:sldId id="266"/>
            <p14:sldId id="267"/>
            <p14:sldId id="268"/>
            <p14:sldId id="270"/>
          </p14:sldIdLst>
        </p14:section>
        <p14:section name="Interpreting Exported Results" id="{5F3B8CE0-9DA8-4D11-BD76-71FF52808879}">
          <p14:sldIdLst>
            <p14:sldId id="298"/>
            <p14:sldId id="300"/>
            <p14:sldId id="299"/>
            <p14:sldId id="303"/>
            <p14:sldId id="304"/>
            <p14:sldId id="305"/>
            <p14:sldId id="306"/>
            <p14:sldId id="307"/>
            <p14:sldId id="313"/>
            <p14:sldId id="308"/>
            <p14:sldId id="311"/>
            <p14:sldId id="309"/>
            <p14:sldId id="310"/>
            <p14:sldId id="312"/>
            <p14:sldId id="301"/>
            <p14:sldId id="302"/>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74C-A022-1B4E-517B-59AB8D5F5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B0696-2572-808E-4BD6-0F24BF3E6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44472-D9E4-F48D-F34B-935952D48583}"/>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CF915A0C-6379-60BD-6ABD-27F09D422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C8225-1B36-3979-AC84-D1EA927B6031}"/>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262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D79-87B8-AE33-901A-D8BAA4C6C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2B8BA2-D7C8-524E-98C3-0A17CE4630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BDE9D-C602-10CC-352B-00C0ABDBE3AC}"/>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3A2212FF-0A64-FE11-1C25-8C6E4048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5AD40B-194D-66C4-21EA-5B9458AAA99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90358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0B25-2F31-AB5D-73D9-6F05ACE03F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EED2E-2B1F-6AE5-5CED-B2CE5BB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A15FB-DBAC-A84A-56A8-83BB5D68193B}"/>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B82E4D8A-1576-44F7-0F58-45268CE21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CCE07-DCD4-A0ED-FF37-165A26A8702B}"/>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85762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C3A1-8BE9-DCA1-D829-EBBBD603B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45029-9C96-B203-118A-CF0E5409D1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9BBD1-EE34-0A21-1ACA-F96692DA8D85}"/>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4E60417B-6F98-9480-0ECF-7899F03E8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B2936-5A3B-2ED3-E727-2EB37DC16555}"/>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60126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68D2-05BA-BA3B-0781-7474634D6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2A1BBB-4166-7537-8E45-600652D71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E2A0E-CBA8-5C0B-A295-30DCBB67325E}"/>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D5DAD170-3D44-B937-77B5-D19496E0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69F11-FFED-F110-D86E-98A186DBC6E7}"/>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41060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9944-BE11-6A10-3FF9-4F5E4AC99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BC528D-B468-6535-D42F-B15515D0D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7E7713-6263-2DDA-F739-E31FB9795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B9EA5-1918-1F72-E637-38AAD46922C3}"/>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6" name="Footer Placeholder 5">
            <a:extLst>
              <a:ext uri="{FF2B5EF4-FFF2-40B4-BE49-F238E27FC236}">
                <a16:creationId xmlns:a16="http://schemas.microsoft.com/office/drawing/2014/main" id="{2C402DF1-2C91-E5F1-92BB-AE634BC13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1E5F0-142A-155E-8DAC-2C515A93E47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00752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DC35-DD9F-E1CA-4621-02B6FDE3D7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8065FA-04E4-570D-F2C2-4AB916E5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CEEE1-1517-5EDC-7A3A-1F002EF1A0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44D05-B07A-0E8F-4DD5-9185533EB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26039-D9DC-AFE9-D0E1-0BB71B537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B639A-7613-0404-2E95-70106D61453B}"/>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8" name="Footer Placeholder 7">
            <a:extLst>
              <a:ext uri="{FF2B5EF4-FFF2-40B4-BE49-F238E27FC236}">
                <a16:creationId xmlns:a16="http://schemas.microsoft.com/office/drawing/2014/main" id="{208CD608-433A-874B-532F-CE3E68B020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DE0C4-48F0-3C87-E920-04A759223F89}"/>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2724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2B7F-174D-9B42-B55F-F24CA884AC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BB921-7B95-FF84-4352-BA3E4CF2FAA9}"/>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4" name="Footer Placeholder 3">
            <a:extLst>
              <a:ext uri="{FF2B5EF4-FFF2-40B4-BE49-F238E27FC236}">
                <a16:creationId xmlns:a16="http://schemas.microsoft.com/office/drawing/2014/main" id="{7CAE0574-D164-4622-8931-2B905407E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B99703-BD31-ABDE-89F5-C3BE23DABF30}"/>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339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193B-1C1C-FBAC-5388-EB0D4B308345}"/>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3" name="Footer Placeholder 2">
            <a:extLst>
              <a:ext uri="{FF2B5EF4-FFF2-40B4-BE49-F238E27FC236}">
                <a16:creationId xmlns:a16="http://schemas.microsoft.com/office/drawing/2014/main" id="{C7B0162D-6890-B357-F7E4-EF3C20C5F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EECF4-59FA-B011-914B-75216CC91952}"/>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37897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245E-44BA-E647-57E5-6D7F8DC03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24FC95-06ED-CAE2-5C96-445E12AD4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44FBA-67C7-75FD-8E1C-19F8DC5BF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9F818-00D6-21B8-D19B-27EFFD41ECE1}"/>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6" name="Footer Placeholder 5">
            <a:extLst>
              <a:ext uri="{FF2B5EF4-FFF2-40B4-BE49-F238E27FC236}">
                <a16:creationId xmlns:a16="http://schemas.microsoft.com/office/drawing/2014/main" id="{4E0BDCB9-0775-DDD2-83C0-0AB632DAC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B3C2B-EB06-7D55-CFBF-49102BE560EC}"/>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12144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A6-D8DF-219D-C2D9-809F8AA9D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97CE4C-9C8F-A405-9ACB-9892288D1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C7591-C070-0C80-8331-2993A5F12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41F1-4500-1FF5-9741-EF2D39BA6CD5}"/>
              </a:ext>
            </a:extLst>
          </p:cNvPr>
          <p:cNvSpPr>
            <a:spLocks noGrp="1"/>
          </p:cNvSpPr>
          <p:nvPr>
            <p:ph type="dt" sz="half" idx="10"/>
          </p:nvPr>
        </p:nvSpPr>
        <p:spPr/>
        <p:txBody>
          <a:bodyPr/>
          <a:lstStyle/>
          <a:p>
            <a:fld id="{99620290-A90B-4466-8DF2-2365709563FE}" type="datetimeFigureOut">
              <a:rPr lang="en-US" smtClean="0"/>
              <a:t>10/26/2022</a:t>
            </a:fld>
            <a:endParaRPr lang="en-US"/>
          </a:p>
        </p:txBody>
      </p:sp>
      <p:sp>
        <p:nvSpPr>
          <p:cNvPr id="6" name="Footer Placeholder 5">
            <a:extLst>
              <a:ext uri="{FF2B5EF4-FFF2-40B4-BE49-F238E27FC236}">
                <a16:creationId xmlns:a16="http://schemas.microsoft.com/office/drawing/2014/main" id="{182C806F-32F5-88CD-7998-6AA4803F9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7D8E-3454-B798-1A6E-3FA6D115A453}"/>
              </a:ext>
            </a:extLst>
          </p:cNvPr>
          <p:cNvSpPr>
            <a:spLocks noGrp="1"/>
          </p:cNvSpPr>
          <p:nvPr>
            <p:ph type="sldNum" sz="quarter" idx="12"/>
          </p:nvPr>
        </p:nvSpPr>
        <p:spPr/>
        <p:txBody>
          <a:bodyPr/>
          <a:lstStyle/>
          <a:p>
            <a:fld id="{5595893A-0F3A-49F7-ADE5-A7CE450ABF1B}" type="slidenum">
              <a:rPr lang="en-US" smtClean="0"/>
              <a:t>‹#›</a:t>
            </a:fld>
            <a:endParaRPr lang="en-US"/>
          </a:p>
        </p:txBody>
      </p:sp>
    </p:spTree>
    <p:extLst>
      <p:ext uri="{BB962C8B-B14F-4D97-AF65-F5344CB8AC3E}">
        <p14:creationId xmlns:p14="http://schemas.microsoft.com/office/powerpoint/2010/main" val="2459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24FF-19DE-4C24-BEA0-C3FFDEBD6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65F09-F8C4-897E-3E8D-3A52B5AFB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7EF37-2692-4BDF-7B40-FCDA5F0D8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20290-A90B-4466-8DF2-2365709563FE}" type="datetimeFigureOut">
              <a:rPr lang="en-US" smtClean="0"/>
              <a:t>10/26/2022</a:t>
            </a:fld>
            <a:endParaRPr lang="en-US"/>
          </a:p>
        </p:txBody>
      </p:sp>
      <p:sp>
        <p:nvSpPr>
          <p:cNvPr id="5" name="Footer Placeholder 4">
            <a:extLst>
              <a:ext uri="{FF2B5EF4-FFF2-40B4-BE49-F238E27FC236}">
                <a16:creationId xmlns:a16="http://schemas.microsoft.com/office/drawing/2014/main" id="{B95A0B05-700F-B5A9-D80C-9D95EDB9E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A48B3-9B27-C583-5724-928D113B1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5893A-0F3A-49F7-ADE5-A7CE450ABF1B}" type="slidenum">
              <a:rPr lang="en-US" smtClean="0"/>
              <a:t>‹#›</a:t>
            </a:fld>
            <a:endParaRPr lang="en-US"/>
          </a:p>
        </p:txBody>
      </p:sp>
    </p:spTree>
    <p:extLst>
      <p:ext uri="{BB962C8B-B14F-4D97-AF65-F5344CB8AC3E}">
        <p14:creationId xmlns:p14="http://schemas.microsoft.com/office/powerpoint/2010/main" val="48513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11.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E41-AF6D-1C06-6103-1704D97977C9}"/>
              </a:ext>
            </a:extLst>
          </p:cNvPr>
          <p:cNvSpPr>
            <a:spLocks noGrp="1"/>
          </p:cNvSpPr>
          <p:nvPr>
            <p:ph type="ctrTitle"/>
          </p:nvPr>
        </p:nvSpPr>
        <p:spPr/>
        <p:txBody>
          <a:bodyPr/>
          <a:lstStyle/>
          <a:p>
            <a:r>
              <a:rPr lang="en-US" dirty="0"/>
              <a:t>Use of The Part 2 App for Item Independence</a:t>
            </a:r>
          </a:p>
        </p:txBody>
      </p:sp>
      <p:sp>
        <p:nvSpPr>
          <p:cNvPr id="3" name="Subtitle 2">
            <a:extLst>
              <a:ext uri="{FF2B5EF4-FFF2-40B4-BE49-F238E27FC236}">
                <a16:creationId xmlns:a16="http://schemas.microsoft.com/office/drawing/2014/main" id="{E4E6B071-F3F3-48BF-9F9C-410DDFE69D24}"/>
              </a:ext>
            </a:extLst>
          </p:cNvPr>
          <p:cNvSpPr>
            <a:spLocks noGrp="1"/>
          </p:cNvSpPr>
          <p:nvPr>
            <p:ph type="subTitle" idx="1"/>
          </p:nvPr>
        </p:nvSpPr>
        <p:spPr/>
        <p:txBody>
          <a:bodyPr/>
          <a:lstStyle/>
          <a:p>
            <a:r>
              <a:rPr lang="en-US" dirty="0"/>
              <a:t>Questions or issues can be sent to David Schreurs at schreurd@uwm.edu</a:t>
            </a:r>
          </a:p>
        </p:txBody>
      </p:sp>
    </p:spTree>
    <p:extLst>
      <p:ext uri="{BB962C8B-B14F-4D97-AF65-F5344CB8AC3E}">
        <p14:creationId xmlns:p14="http://schemas.microsoft.com/office/powerpoint/2010/main" val="2486000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50AE5A-1683-BDC1-E9B5-B16166C978A3}"/>
              </a:ext>
            </a:extLst>
          </p:cNvPr>
          <p:cNvPicPr>
            <a:picLocks noChangeAspect="1"/>
          </p:cNvPicPr>
          <p:nvPr/>
        </p:nvPicPr>
        <p:blipFill>
          <a:blip r:embed="rId2"/>
          <a:stretch>
            <a:fillRect/>
          </a:stretch>
        </p:blipFill>
        <p:spPr>
          <a:xfrm>
            <a:off x="5086554" y="2861186"/>
            <a:ext cx="7105446" cy="3996813"/>
          </a:xfrm>
          <a:prstGeom prst="rect">
            <a:avLst/>
          </a:prstGeom>
        </p:spPr>
      </p:pic>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a:bodyPr>
          <a:lstStyle/>
          <a:p>
            <a:r>
              <a:rPr lang="en-US" dirty="0"/>
              <a:t>Open the file in R Studio</a:t>
            </a:r>
          </a:p>
          <a:p>
            <a:pPr lvl="1"/>
            <a:r>
              <a:rPr lang="en-US" dirty="0"/>
              <a:t>In the upper right ensure “Run External” is checked as shown here</a:t>
            </a:r>
          </a:p>
          <a:p>
            <a:pPr lvl="1"/>
            <a:r>
              <a:rPr lang="en-US" dirty="0"/>
              <a:t>Then click “Run App”</a:t>
            </a:r>
          </a:p>
        </p:txBody>
      </p:sp>
      <p:cxnSp>
        <p:nvCxnSpPr>
          <p:cNvPr id="5" name="Connector: Elbow 4">
            <a:extLst>
              <a:ext uri="{FF2B5EF4-FFF2-40B4-BE49-F238E27FC236}">
                <a16:creationId xmlns:a16="http://schemas.microsoft.com/office/drawing/2014/main" id="{E4B2999A-5D68-DC3A-158C-5197864B2CC3}"/>
              </a:ext>
            </a:extLst>
          </p:cNvPr>
          <p:cNvCxnSpPr>
            <a:cxnSpLocks/>
          </p:cNvCxnSpPr>
          <p:nvPr/>
        </p:nvCxnSpPr>
        <p:spPr>
          <a:xfrm rot="16200000" flipH="1">
            <a:off x="8310017" y="2829464"/>
            <a:ext cx="948905" cy="44857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9A1C7E-30A1-62A2-EA7D-CBF8D0944ED1}"/>
              </a:ext>
            </a:extLst>
          </p:cNvPr>
          <p:cNvCxnSpPr>
            <a:cxnSpLocks/>
          </p:cNvCxnSpPr>
          <p:nvPr/>
        </p:nvCxnSpPr>
        <p:spPr>
          <a:xfrm>
            <a:off x="4192438" y="2861186"/>
            <a:ext cx="5166704" cy="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A051B2-71DC-AAD6-7066-824BD0FC84EC}"/>
              </a:ext>
            </a:extLst>
          </p:cNvPr>
          <p:cNvCxnSpPr>
            <a:cxnSpLocks/>
          </p:cNvCxnSpPr>
          <p:nvPr/>
        </p:nvCxnSpPr>
        <p:spPr>
          <a:xfrm>
            <a:off x="9359142" y="2849756"/>
            <a:ext cx="0" cy="43428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3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D4C541D-5B20-4FE4-B51A-E0602A00FEC5}"/>
              </a:ext>
            </a:extLst>
          </p:cNvPr>
          <p:cNvPicPr>
            <a:picLocks noChangeAspect="1"/>
          </p:cNvPicPr>
          <p:nvPr/>
        </p:nvPicPr>
        <p:blipFill rotWithShape="1">
          <a:blip r:embed="rId2"/>
          <a:srcRect r="24757"/>
          <a:stretch/>
        </p:blipFill>
        <p:spPr>
          <a:xfrm>
            <a:off x="4286693" y="0"/>
            <a:ext cx="790530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1" y="2055813"/>
            <a:ext cx="4286693" cy="4121150"/>
          </a:xfrm>
        </p:spPr>
        <p:txBody>
          <a:bodyPr/>
          <a:lstStyle/>
          <a:p>
            <a:r>
              <a:rPr lang="en-US" dirty="0"/>
              <a:t>Step 0: This button will allow you to download this PowerPoint document should you ever lose this copy or require instructions for future versions.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048000" y="1193800"/>
            <a:ext cx="1511300" cy="796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77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E9ED1F-D002-B1FE-9B28-3A5B0365C6DD}"/>
              </a:ext>
            </a:extLst>
          </p:cNvPr>
          <p:cNvPicPr>
            <a:picLocks noChangeAspect="1"/>
          </p:cNvPicPr>
          <p:nvPr/>
        </p:nvPicPr>
        <p:blipFill rotWithShape="1">
          <a:blip r:embed="rId2"/>
          <a:srcRect r="24757"/>
          <a:stretch/>
        </p:blipFill>
        <p:spPr>
          <a:xfrm>
            <a:off x="4286693" y="0"/>
            <a:ext cx="7905308"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2043991"/>
            <a:ext cx="3784810" cy="4351338"/>
          </a:xfrm>
        </p:spPr>
        <p:txBody>
          <a:bodyPr/>
          <a:lstStyle/>
          <a:p>
            <a:r>
              <a:rPr lang="en-US" dirty="0"/>
              <a:t>Step 1: Click “Browse” which will prompt you to select the first excel file you prepared during the previous slides (containing student-level response data)</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98215" y="1690688"/>
            <a:ext cx="973785" cy="5765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25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246F03-EC4B-3ECF-CF91-4D1990F53863}"/>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2043991"/>
            <a:ext cx="3784810" cy="4351338"/>
          </a:xfrm>
        </p:spPr>
        <p:txBody>
          <a:bodyPr/>
          <a:lstStyle/>
          <a:p>
            <a:r>
              <a:rPr lang="en-US" dirty="0"/>
              <a:t>Step 2: Click “Browse” which will prompt you to select the second excel file you prepared during the previous slides (containing anchor items and parameters)</a:t>
            </a:r>
          </a:p>
        </p:txBody>
      </p:sp>
      <p:cxnSp>
        <p:nvCxnSpPr>
          <p:cNvPr id="7" name="Straight Arrow Connector 6">
            <a:extLst>
              <a:ext uri="{FF2B5EF4-FFF2-40B4-BE49-F238E27FC236}">
                <a16:creationId xmlns:a16="http://schemas.microsoft.com/office/drawing/2014/main" id="{5C7D1145-E76B-D439-C710-81E8FE12DB01}"/>
              </a:ext>
            </a:extLst>
          </p:cNvPr>
          <p:cNvCxnSpPr>
            <a:cxnSpLocks/>
          </p:cNvCxnSpPr>
          <p:nvPr/>
        </p:nvCxnSpPr>
        <p:spPr>
          <a:xfrm flipV="1">
            <a:off x="3585515" y="2197100"/>
            <a:ext cx="986485" cy="1082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84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22B10A-1B3C-74DC-8479-31E75614D35F}"/>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3: After file upload, this dropdown menu will be updated to provide the headings from the first excel document.  Select the heading corresponding to the column of data specifying the test the data was from.  In this case, I named this column “Form”</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2971800" y="4064000"/>
            <a:ext cx="1689100" cy="2235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16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E38A35-6161-419B-CB4F-66F97A127EEF}"/>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fontScale="92500" lnSpcReduction="20000"/>
          </a:bodyPr>
          <a:lstStyle/>
          <a:p>
            <a:r>
              <a:rPr lang="en-US" dirty="0"/>
              <a:t>Step 4: This dropdown allows you to specify which engine you would like to use for generating IRT parameters and fits.  </a:t>
            </a:r>
            <a:r>
              <a:rPr lang="en-US" dirty="0" err="1"/>
              <a:t>ltm</a:t>
            </a:r>
            <a:r>
              <a:rPr lang="en-US" dirty="0"/>
              <a:t> is a package native to R which uses an empirical bayes algorithm, </a:t>
            </a:r>
            <a:r>
              <a:rPr lang="en-US" dirty="0" err="1"/>
              <a:t>Bilog</a:t>
            </a:r>
            <a:r>
              <a:rPr lang="en-US" dirty="0"/>
              <a:t> requires the installation of </a:t>
            </a:r>
            <a:r>
              <a:rPr lang="en-US" dirty="0" err="1"/>
              <a:t>Bilog</a:t>
            </a:r>
            <a:r>
              <a:rPr lang="en-US" dirty="0"/>
              <a:t>-MG which uses a maximum likelihood algorithm.  If “</a:t>
            </a:r>
            <a:r>
              <a:rPr lang="en-US" dirty="0" err="1"/>
              <a:t>ltm</a:t>
            </a:r>
            <a:r>
              <a:rPr lang="en-US" dirty="0"/>
              <a:t> and </a:t>
            </a:r>
            <a:r>
              <a:rPr lang="en-US" dirty="0" err="1"/>
              <a:t>Bilog</a:t>
            </a:r>
            <a:r>
              <a:rPr lang="en-US" dirty="0"/>
              <a:t>” is selected, each engine will be used independently with the results from each being exported.</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924300" y="2055814"/>
            <a:ext cx="609600" cy="120808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18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D89CB-B3CB-8AEA-3BD4-CE600E36781E}"/>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690688"/>
            <a:ext cx="4098710" cy="5167311"/>
          </a:xfrm>
        </p:spPr>
        <p:txBody>
          <a:bodyPr>
            <a:normAutofit fontScale="92500"/>
          </a:bodyPr>
          <a:lstStyle/>
          <a:p>
            <a:r>
              <a:rPr lang="en-US" dirty="0"/>
              <a:t>Step 5A: If </a:t>
            </a:r>
            <a:r>
              <a:rPr lang="en-US" dirty="0" err="1"/>
              <a:t>Bilog</a:t>
            </a:r>
            <a:r>
              <a:rPr lang="en-US" dirty="0"/>
              <a:t> is to be used, R needs access to the </a:t>
            </a:r>
            <a:r>
              <a:rPr lang="en-US" dirty="0" err="1"/>
              <a:t>Bilog</a:t>
            </a:r>
            <a:r>
              <a:rPr lang="en-US" dirty="0"/>
              <a:t> installation.  By default, R will look in </a:t>
            </a:r>
            <a:r>
              <a:rPr lang="en-US" dirty="0" err="1"/>
              <a:t>Bilogs</a:t>
            </a:r>
            <a:r>
              <a:rPr lang="en-US" dirty="0"/>
              <a:t> default installation location (C:/Program Files/BILOGMG).  </a:t>
            </a:r>
            <a:r>
              <a:rPr lang="en-US" u="sng" dirty="0"/>
              <a:t>If the files are saved elsewhere</a:t>
            </a:r>
            <a:r>
              <a:rPr lang="en-US" dirty="0"/>
              <a:t>, check this box.  If you are not sure, you can run the analysis with this unchecked and if R cannot find the needed files it will stop and tell you.</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3454400" y="3581400"/>
            <a:ext cx="1092200" cy="457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5701DB-ED27-9D30-C606-29E983808CE8}"/>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260295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0518AE-46DD-E1E0-65F8-918224F23745}"/>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5B: If your </a:t>
            </a:r>
            <a:r>
              <a:rPr lang="en-US" dirty="0" err="1"/>
              <a:t>Bilog</a:t>
            </a:r>
            <a:r>
              <a:rPr lang="en-US" dirty="0"/>
              <a:t> installation is saved elsewhere, a new button will appear where you can specify which folder contains the needed files.</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a:off x="3898900" y="2959100"/>
            <a:ext cx="698500" cy="18161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CE348C-9BED-0ACA-B8F3-D399886862E9}"/>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59385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7727E-8F81-3293-060A-57F9A30A1F2B}"/>
              </a:ext>
            </a:extLst>
          </p:cNvPr>
          <p:cNvPicPr>
            <a:picLocks noChangeAspect="1"/>
          </p:cNvPicPr>
          <p:nvPr/>
        </p:nvPicPr>
        <p:blipFill>
          <a:blip r:embed="rId2"/>
          <a:stretch>
            <a:fillRect/>
          </a:stretch>
        </p:blipFill>
        <p:spPr>
          <a:xfrm>
            <a:off x="4533010" y="2255837"/>
            <a:ext cx="7658990" cy="2346326"/>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533010" cy="5032375"/>
          </a:xfrm>
        </p:spPr>
        <p:txBody>
          <a:bodyPr>
            <a:normAutofit/>
          </a:bodyPr>
          <a:lstStyle/>
          <a:p>
            <a:r>
              <a:rPr lang="en-US" dirty="0"/>
              <a:t>Step 5C: If your </a:t>
            </a:r>
            <a:r>
              <a:rPr lang="en-US" dirty="0" err="1"/>
              <a:t>Bilog</a:t>
            </a:r>
            <a:r>
              <a:rPr lang="en-US" dirty="0"/>
              <a:t> installation is saved elsewhere, go to your file explorer and find the path to the three needed files: blm1.exe, blm2.exe, and blm3.exe.  Here you can see my installation is in the default location (C:/Program Files/BILOGMG).</a:t>
            </a:r>
          </a:p>
        </p:txBody>
      </p:sp>
      <p:cxnSp>
        <p:nvCxnSpPr>
          <p:cNvPr id="8" name="Straight Arrow Connector 7">
            <a:extLst>
              <a:ext uri="{FF2B5EF4-FFF2-40B4-BE49-F238E27FC236}">
                <a16:creationId xmlns:a16="http://schemas.microsoft.com/office/drawing/2014/main" id="{EAC065C9-9E33-7A15-229B-AD83A54E7FEF}"/>
              </a:ext>
            </a:extLst>
          </p:cNvPr>
          <p:cNvCxnSpPr>
            <a:cxnSpLocks/>
          </p:cNvCxnSpPr>
          <p:nvPr/>
        </p:nvCxnSpPr>
        <p:spPr>
          <a:xfrm flipV="1">
            <a:off x="4133850" y="2523331"/>
            <a:ext cx="1724025" cy="6865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5E29BD-2FB3-ABD6-4912-FE66F39231AF}"/>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346133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725D3B-C617-F22A-F1FE-53B243645038}"/>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4"/>
            <a:ext cx="4098710" cy="5032375"/>
          </a:xfrm>
        </p:spPr>
        <p:txBody>
          <a:bodyPr>
            <a:normAutofit/>
          </a:bodyPr>
          <a:lstStyle/>
          <a:p>
            <a:r>
              <a:rPr lang="en-US" dirty="0"/>
              <a:t>Step 5D: After you know where the needed files are located, return to R.  After clicking the button to select the needed folder, a popup window will appear where you should select the folder where the files can be found.</a:t>
            </a:r>
          </a:p>
        </p:txBody>
      </p:sp>
      <p:cxnSp>
        <p:nvCxnSpPr>
          <p:cNvPr id="7" name="Straight Arrow Connector 6">
            <a:extLst>
              <a:ext uri="{FF2B5EF4-FFF2-40B4-BE49-F238E27FC236}">
                <a16:creationId xmlns:a16="http://schemas.microsoft.com/office/drawing/2014/main" id="{5161C196-724C-D90A-4709-CD4FBCAA93C0}"/>
              </a:ext>
            </a:extLst>
          </p:cNvPr>
          <p:cNvCxnSpPr>
            <a:cxnSpLocks/>
          </p:cNvCxnSpPr>
          <p:nvPr/>
        </p:nvCxnSpPr>
        <p:spPr>
          <a:xfrm>
            <a:off x="3867150" y="3327400"/>
            <a:ext cx="755650" cy="14525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4D823F6-48CC-C983-AFE1-67ADE3526992}"/>
              </a:ext>
            </a:extLst>
          </p:cNvPr>
          <p:cNvCxnSpPr>
            <a:cxnSpLocks/>
          </p:cNvCxnSpPr>
          <p:nvPr/>
        </p:nvCxnSpPr>
        <p:spPr>
          <a:xfrm>
            <a:off x="6753225" y="4059238"/>
            <a:ext cx="56197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A71B43B-AA82-BC0E-AD61-4E5B07B89E3B}"/>
              </a:ext>
            </a:extLst>
          </p:cNvPr>
          <p:cNvCxnSpPr>
            <a:cxnSpLocks/>
          </p:cNvCxnSpPr>
          <p:nvPr/>
        </p:nvCxnSpPr>
        <p:spPr>
          <a:xfrm>
            <a:off x="11477625" y="4432300"/>
            <a:ext cx="381000" cy="347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E56E2A-6F02-5D50-D893-B14A3FF90A4D}"/>
              </a:ext>
            </a:extLst>
          </p:cNvPr>
          <p:cNvSpPr txBox="1"/>
          <p:nvPr/>
        </p:nvSpPr>
        <p:spPr>
          <a:xfrm>
            <a:off x="8467725" y="0"/>
            <a:ext cx="3724275" cy="830997"/>
          </a:xfrm>
          <a:prstGeom prst="rect">
            <a:avLst/>
          </a:prstGeom>
          <a:solidFill>
            <a:schemeClr val="bg1">
              <a:lumMod val="85000"/>
            </a:schemeClr>
          </a:solidFill>
          <a:ln w="76200">
            <a:solidFill>
              <a:srgbClr val="FF0000"/>
            </a:solidFill>
          </a:ln>
        </p:spPr>
        <p:txBody>
          <a:bodyPr wrap="square">
            <a:spAutoFit/>
          </a:bodyPr>
          <a:lstStyle/>
          <a:p>
            <a:pPr algn="ctr"/>
            <a:r>
              <a:rPr lang="en-US" sz="2400" dirty="0"/>
              <a:t>Skip this step if you have the default </a:t>
            </a:r>
            <a:r>
              <a:rPr lang="en-US" sz="2400" dirty="0" err="1"/>
              <a:t>Bilog</a:t>
            </a:r>
            <a:r>
              <a:rPr lang="en-US" sz="2400" dirty="0"/>
              <a:t> installation </a:t>
            </a:r>
          </a:p>
        </p:txBody>
      </p:sp>
    </p:spTree>
    <p:extLst>
      <p:ext uri="{BB962C8B-B14F-4D97-AF65-F5344CB8AC3E}">
        <p14:creationId xmlns:p14="http://schemas.microsoft.com/office/powerpoint/2010/main" val="280874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394B3-F3E2-63BF-4DAB-FDFB59045C02}"/>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77CFED-1752-1224-19FC-2AC8A97C8505}"/>
              </a:ext>
            </a:extLst>
          </p:cNvPr>
          <p:cNvSpPr>
            <a:spLocks noGrp="1"/>
          </p:cNvSpPr>
          <p:nvPr>
            <p:ph idx="1"/>
          </p:nvPr>
        </p:nvSpPr>
        <p:spPr/>
        <p:txBody>
          <a:bodyPr/>
          <a:lstStyle/>
          <a:p>
            <a:r>
              <a:rPr lang="en-US" dirty="0"/>
              <a:t>Part 1 (Different App):</a:t>
            </a:r>
          </a:p>
          <a:p>
            <a:pPr lvl="1"/>
            <a:r>
              <a:rPr lang="en-US" dirty="0"/>
              <a:t>Runs Differential Item Functioning (DIF) through various methods to help establish good questions which will later be used as anchors between the assessments</a:t>
            </a:r>
          </a:p>
          <a:p>
            <a:endParaRPr lang="en-US" dirty="0"/>
          </a:p>
          <a:p>
            <a:r>
              <a:rPr lang="en-US" dirty="0"/>
              <a:t>Part 2 (This App):</a:t>
            </a:r>
          </a:p>
          <a:p>
            <a:pPr lvl="1"/>
            <a:r>
              <a:rPr lang="en-US" dirty="0"/>
              <a:t>Based on the anchor items selected from Part 1 and a qualitative analysis of the items, this app will run anchored IRT.</a:t>
            </a:r>
          </a:p>
        </p:txBody>
      </p:sp>
    </p:spTree>
    <p:extLst>
      <p:ext uri="{BB962C8B-B14F-4D97-AF65-F5344CB8AC3E}">
        <p14:creationId xmlns:p14="http://schemas.microsoft.com/office/powerpoint/2010/main" val="2654135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A96A5A-CCCE-67BE-B208-CC2E707F91E7}"/>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6: Input an alpha level for Lords d to test for DIF at.  This defaults at 0.05.</a:t>
            </a:r>
          </a:p>
        </p:txBody>
      </p:sp>
      <p:cxnSp>
        <p:nvCxnSpPr>
          <p:cNvPr id="8" name="Straight Arrow Connector 7">
            <a:extLst>
              <a:ext uri="{FF2B5EF4-FFF2-40B4-BE49-F238E27FC236}">
                <a16:creationId xmlns:a16="http://schemas.microsoft.com/office/drawing/2014/main" id="{8A534835-BB72-DAF6-A4A1-30FAEC0F4ADD}"/>
              </a:ext>
            </a:extLst>
          </p:cNvPr>
          <p:cNvCxnSpPr>
            <a:cxnSpLocks/>
          </p:cNvCxnSpPr>
          <p:nvPr/>
        </p:nvCxnSpPr>
        <p:spPr>
          <a:xfrm>
            <a:off x="1447800" y="3162300"/>
            <a:ext cx="3098800" cy="19812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34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1D063A-32BC-0690-EC64-DEB698674A2F}"/>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7:  Select if you would like the IRT model fit statistics to be calculated.  </a:t>
            </a:r>
            <a:r>
              <a:rPr lang="en-US" u="sng" dirty="0"/>
              <a:t>The model fits will take considerably longer to calculate.</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098800" y="3975100"/>
            <a:ext cx="1409700" cy="1422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093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1D063A-32BC-0690-EC64-DEB698674A2F}"/>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8A:  This final option should be selected if your dataset includes any columns besides the relevant question-level data and the grouping column used to specify the exam (e.g. student identifiers, student sex, undesired questions, </a:t>
            </a:r>
            <a:r>
              <a:rPr lang="en-US" dirty="0" err="1"/>
              <a:t>ext</a:t>
            </a:r>
            <a:r>
              <a:rPr lang="en-US" dirty="0"/>
              <a:t>).</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3873500" y="5638800"/>
            <a:ext cx="63500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226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6E6BD2-E824-30BE-EF02-94D8C083E9CA}"/>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8B: If you indicated there are columns of data to be omitted, this new selection will pop-up with all of the column headings of your document.  Select all columns that do not include the relevant data.</a:t>
            </a:r>
          </a:p>
          <a:p>
            <a:r>
              <a:rPr lang="en-US" dirty="0"/>
              <a:t>Side note: Your grouping column can be selected or left unselected</a:t>
            </a:r>
          </a:p>
        </p:txBody>
      </p:sp>
    </p:spTree>
    <p:extLst>
      <p:ext uri="{BB962C8B-B14F-4D97-AF65-F5344CB8AC3E}">
        <p14:creationId xmlns:p14="http://schemas.microsoft.com/office/powerpoint/2010/main" val="117784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56B16-F742-D8B8-22AB-CCEF9B854696}"/>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0DB7AA56-2587-0C7C-EB63-014BABCFC4CF}"/>
              </a:ext>
            </a:extLst>
          </p:cNvPr>
          <p:cNvSpPr>
            <a:spLocks noGrp="1"/>
          </p:cNvSpPr>
          <p:nvPr>
            <p:ph type="title"/>
          </p:nvPr>
        </p:nvSpPr>
        <p:spPr>
          <a:xfrm>
            <a:off x="444660" y="365125"/>
            <a:ext cx="10515600" cy="1325563"/>
          </a:xfrm>
        </p:spPr>
        <p:txBody>
          <a:bodyPr/>
          <a:lstStyle/>
          <a:p>
            <a:r>
              <a:rPr lang="en-US" dirty="0"/>
              <a:t>Using the App</a:t>
            </a:r>
          </a:p>
        </p:txBody>
      </p:sp>
      <p:sp>
        <p:nvSpPr>
          <p:cNvPr id="3" name="Content Placeholder 2">
            <a:extLst>
              <a:ext uri="{FF2B5EF4-FFF2-40B4-BE49-F238E27FC236}">
                <a16:creationId xmlns:a16="http://schemas.microsoft.com/office/drawing/2014/main" id="{9B01C51F-AD08-FFAA-F6B7-52591B0A49DD}"/>
              </a:ext>
            </a:extLst>
          </p:cNvPr>
          <p:cNvSpPr>
            <a:spLocks noGrp="1"/>
          </p:cNvSpPr>
          <p:nvPr>
            <p:ph idx="1"/>
          </p:nvPr>
        </p:nvSpPr>
        <p:spPr>
          <a:xfrm>
            <a:off x="0" y="1825625"/>
            <a:ext cx="4098710" cy="5032374"/>
          </a:xfrm>
        </p:spPr>
        <p:txBody>
          <a:bodyPr>
            <a:normAutofit/>
          </a:bodyPr>
          <a:lstStyle/>
          <a:p>
            <a:r>
              <a:rPr lang="en-US" dirty="0"/>
              <a:t>Step 9:  Click “Run Analysis (This Will Take Several Minutes)” to generate preliminary results.</a:t>
            </a:r>
          </a:p>
        </p:txBody>
      </p:sp>
      <p:cxnSp>
        <p:nvCxnSpPr>
          <p:cNvPr id="6" name="Straight Arrow Connector 5">
            <a:extLst>
              <a:ext uri="{FF2B5EF4-FFF2-40B4-BE49-F238E27FC236}">
                <a16:creationId xmlns:a16="http://schemas.microsoft.com/office/drawing/2014/main" id="{21E3E85B-0830-2E42-3DA8-5287CE04E4D3}"/>
              </a:ext>
            </a:extLst>
          </p:cNvPr>
          <p:cNvCxnSpPr>
            <a:cxnSpLocks/>
          </p:cNvCxnSpPr>
          <p:nvPr/>
        </p:nvCxnSpPr>
        <p:spPr>
          <a:xfrm>
            <a:off x="1358900" y="3599656"/>
            <a:ext cx="3187700" cy="26868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2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761046-7D65-4A92-E436-F5ECAC2543FE}"/>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1" y="1825624"/>
            <a:ext cx="4286693" cy="5032375"/>
          </a:xfrm>
        </p:spPr>
        <p:txBody>
          <a:bodyPr>
            <a:normAutofit/>
          </a:bodyPr>
          <a:lstStyle/>
          <a:p>
            <a:r>
              <a:rPr lang="en-US" dirty="0"/>
              <a:t>The right of the page will show which questions were found to be form dependent based on the value of Lord’s d.  </a:t>
            </a:r>
            <a:r>
              <a:rPr lang="en-US" u="sng" dirty="0"/>
              <a:t>These are the items found to differ in difficulty, discrimination, or both.</a:t>
            </a:r>
            <a:r>
              <a:rPr lang="en-US" dirty="0"/>
              <a:t>  If both engines were used, the results for each will be shown.</a:t>
            </a:r>
          </a:p>
        </p:txBody>
      </p:sp>
      <p:sp>
        <p:nvSpPr>
          <p:cNvPr id="8" name="Title 7">
            <a:extLst>
              <a:ext uri="{FF2B5EF4-FFF2-40B4-BE49-F238E27FC236}">
                <a16:creationId xmlns:a16="http://schemas.microsoft.com/office/drawing/2014/main" id="{34860B84-E0A5-3A2B-5E30-C9E5351AF46E}"/>
              </a:ext>
            </a:extLst>
          </p:cNvPr>
          <p:cNvSpPr>
            <a:spLocks noGrp="1"/>
          </p:cNvSpPr>
          <p:nvPr>
            <p:ph type="title"/>
          </p:nvPr>
        </p:nvSpPr>
        <p:spPr/>
        <p:txBody>
          <a:bodyPr/>
          <a:lstStyle/>
          <a:p>
            <a:r>
              <a:rPr lang="en-US" dirty="0"/>
              <a:t>App Results</a:t>
            </a:r>
          </a:p>
        </p:txBody>
      </p:sp>
    </p:spTree>
    <p:extLst>
      <p:ext uri="{BB962C8B-B14F-4D97-AF65-F5344CB8AC3E}">
        <p14:creationId xmlns:p14="http://schemas.microsoft.com/office/powerpoint/2010/main" val="3001212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25A837-25F3-5FFC-E4C8-4C7A13D99B9A}"/>
              </a:ext>
            </a:extLst>
          </p:cNvPr>
          <p:cNvPicPr>
            <a:picLocks noChangeAspect="1"/>
          </p:cNvPicPr>
          <p:nvPr/>
        </p:nvPicPr>
        <p:blipFill rotWithShape="1">
          <a:blip r:embed="rId2"/>
          <a:srcRect r="24757"/>
          <a:stretch/>
        </p:blipFill>
        <p:spPr>
          <a:xfrm>
            <a:off x="4286693" y="0"/>
            <a:ext cx="79053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0" y="365125"/>
            <a:ext cx="11353799" cy="1325563"/>
          </a:xfrm>
        </p:spPr>
        <p:txBody>
          <a:bodyPr/>
          <a:lstStyle/>
          <a:p>
            <a:r>
              <a:rPr lang="en-US" dirty="0"/>
              <a:t>App Full Results</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358900"/>
            <a:ext cx="4286693" cy="6210299"/>
          </a:xfrm>
        </p:spPr>
        <p:txBody>
          <a:bodyPr>
            <a:normAutofit fontScale="85000" lnSpcReduction="20000"/>
          </a:bodyPr>
          <a:lstStyle/>
          <a:p>
            <a:r>
              <a:rPr lang="en-US" dirty="0"/>
              <a:t>To get quantitative values, click “Export Full Report”. This will export the preview shown on the page, the IRT parameters from each model, lord’s d values, and the IRT model fits (if “Calculate Fit” was selected). After the report is generated, a file will be downloaded.  In chrome, this will appear on the bottom of the screen as well as in the computers “Downloads” folder. The file is named “Form-Dependence for…” prior to the name of the file selected for analysis.  Since my data file was named “1 G-Y Data.xlsx”, my downloaded file is named “Form-Dependence for 1 G-Y Data.xlsx”</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4152900" y="1690688"/>
            <a:ext cx="1689100" cy="434181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02626C6-0C12-BEF2-37C9-CEBD3112F5EC}"/>
              </a:ext>
            </a:extLst>
          </p:cNvPr>
          <p:cNvCxnSpPr>
            <a:cxnSpLocks/>
          </p:cNvCxnSpPr>
          <p:nvPr/>
        </p:nvCxnSpPr>
        <p:spPr>
          <a:xfrm>
            <a:off x="1511300" y="6639719"/>
            <a:ext cx="277539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557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74C931-7600-132F-20A1-072A9E34D424}"/>
              </a:ext>
            </a:extLst>
          </p:cNvPr>
          <p:cNvPicPr>
            <a:picLocks noChangeAspect="1"/>
          </p:cNvPicPr>
          <p:nvPr/>
        </p:nvPicPr>
        <p:blipFill rotWithShape="1">
          <a:blip r:embed="rId2"/>
          <a:srcRect r="24757"/>
          <a:stretch/>
        </p:blipFill>
        <p:spPr>
          <a:xfrm>
            <a:off x="4286693" y="-1"/>
            <a:ext cx="7905307" cy="6858000"/>
          </a:xfrm>
          <a:prstGeom prst="rect">
            <a:avLst/>
          </a:prstGeom>
        </p:spPr>
      </p:pic>
      <p:sp>
        <p:nvSpPr>
          <p:cNvPr id="2" name="Title 1">
            <a:extLst>
              <a:ext uri="{FF2B5EF4-FFF2-40B4-BE49-F238E27FC236}">
                <a16:creationId xmlns:a16="http://schemas.microsoft.com/office/drawing/2014/main" id="{6FC859E7-7BFE-F299-3348-621FD3A566E8}"/>
              </a:ext>
            </a:extLst>
          </p:cNvPr>
          <p:cNvSpPr>
            <a:spLocks noGrp="1"/>
          </p:cNvSpPr>
          <p:nvPr>
            <p:ph type="title"/>
          </p:nvPr>
        </p:nvSpPr>
        <p:spPr>
          <a:xfrm>
            <a:off x="763928" y="365125"/>
            <a:ext cx="10589871" cy="1325563"/>
          </a:xfrm>
        </p:spPr>
        <p:txBody>
          <a:bodyPr/>
          <a:lstStyle/>
          <a:p>
            <a:r>
              <a:rPr lang="en-US" dirty="0"/>
              <a:t>App Reset</a:t>
            </a:r>
          </a:p>
        </p:txBody>
      </p:sp>
      <p:sp>
        <p:nvSpPr>
          <p:cNvPr id="3" name="Content Placeholder 2">
            <a:extLst>
              <a:ext uri="{FF2B5EF4-FFF2-40B4-BE49-F238E27FC236}">
                <a16:creationId xmlns:a16="http://schemas.microsoft.com/office/drawing/2014/main" id="{7AEC84E1-1FB1-7445-07F0-63EF2D4DCCA8}"/>
              </a:ext>
            </a:extLst>
          </p:cNvPr>
          <p:cNvSpPr>
            <a:spLocks noGrp="1"/>
          </p:cNvSpPr>
          <p:nvPr>
            <p:ph idx="1"/>
          </p:nvPr>
        </p:nvSpPr>
        <p:spPr>
          <a:xfrm>
            <a:off x="0" y="1825625"/>
            <a:ext cx="4286693" cy="4351338"/>
          </a:xfrm>
        </p:spPr>
        <p:txBody>
          <a:bodyPr>
            <a:normAutofit/>
          </a:bodyPr>
          <a:lstStyle/>
          <a:p>
            <a:r>
              <a:rPr lang="en-US" dirty="0"/>
              <a:t>To run a different analysis, you can either exit and relaunch the app or press the “Reset to Run New Analysis” button.</a:t>
            </a:r>
          </a:p>
        </p:txBody>
      </p:sp>
      <p:cxnSp>
        <p:nvCxnSpPr>
          <p:cNvPr id="6" name="Straight Arrow Connector 5">
            <a:extLst>
              <a:ext uri="{FF2B5EF4-FFF2-40B4-BE49-F238E27FC236}">
                <a16:creationId xmlns:a16="http://schemas.microsoft.com/office/drawing/2014/main" id="{B073D03E-F406-9B71-4AC0-072320B6298D}"/>
              </a:ext>
            </a:extLst>
          </p:cNvPr>
          <p:cNvCxnSpPr>
            <a:cxnSpLocks/>
          </p:cNvCxnSpPr>
          <p:nvPr/>
        </p:nvCxnSpPr>
        <p:spPr>
          <a:xfrm>
            <a:off x="2844800" y="3626975"/>
            <a:ext cx="1920313" cy="24309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532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55C-EA34-C457-B2A0-CFB4AEB38DEF}"/>
              </a:ext>
            </a:extLst>
          </p:cNvPr>
          <p:cNvSpPr>
            <a:spLocks noGrp="1"/>
          </p:cNvSpPr>
          <p:nvPr>
            <p:ph type="title"/>
          </p:nvPr>
        </p:nvSpPr>
        <p:spPr/>
        <p:txBody>
          <a:bodyPr/>
          <a:lstStyle/>
          <a:p>
            <a:r>
              <a:rPr lang="en-US" dirty="0"/>
              <a:t>Interpreting Exported Results</a:t>
            </a:r>
          </a:p>
        </p:txBody>
      </p:sp>
      <p:sp>
        <p:nvSpPr>
          <p:cNvPr id="3" name="Content Placeholder 2">
            <a:extLst>
              <a:ext uri="{FF2B5EF4-FFF2-40B4-BE49-F238E27FC236}">
                <a16:creationId xmlns:a16="http://schemas.microsoft.com/office/drawing/2014/main" id="{7C985754-BBCA-1362-ABE7-251733988DC4}"/>
              </a:ext>
            </a:extLst>
          </p:cNvPr>
          <p:cNvSpPr>
            <a:spLocks noGrp="1"/>
          </p:cNvSpPr>
          <p:nvPr>
            <p:ph idx="1"/>
          </p:nvPr>
        </p:nvSpPr>
        <p:spPr/>
        <p:txBody>
          <a:bodyPr/>
          <a:lstStyle/>
          <a:p>
            <a:r>
              <a:rPr lang="en-US" dirty="0"/>
              <a:t>The downloaded document should be an excel document which contains several tabs of data.</a:t>
            </a:r>
          </a:p>
          <a:p>
            <a:pPr marL="914400" lvl="1" indent="-457200">
              <a:buFont typeface="+mj-lt"/>
              <a:buAutoNum type="arabicPeriod"/>
            </a:pPr>
            <a:r>
              <a:rPr lang="en-US" dirty="0"/>
              <a:t>File Summary</a:t>
            </a:r>
          </a:p>
          <a:p>
            <a:pPr marL="914400" lvl="1" indent="-457200">
              <a:buFont typeface="+mj-lt"/>
              <a:buAutoNum type="arabicPeriod"/>
            </a:pPr>
            <a:r>
              <a:rPr lang="en-US" dirty="0"/>
              <a:t>Form-Dep Items</a:t>
            </a:r>
          </a:p>
          <a:p>
            <a:pPr marL="914400" lvl="1" indent="-457200">
              <a:buFont typeface="+mj-lt"/>
              <a:buAutoNum type="arabicPeriod"/>
            </a:pPr>
            <a:r>
              <a:rPr lang="en-US" dirty="0"/>
              <a:t>Group 0 Anchored IRT Par</a:t>
            </a:r>
          </a:p>
          <a:p>
            <a:pPr marL="914400" lvl="1" indent="-457200">
              <a:buFont typeface="+mj-lt"/>
              <a:buAutoNum type="arabicPeriod"/>
            </a:pPr>
            <a:r>
              <a:rPr lang="en-US" dirty="0"/>
              <a:t>Group 1 Anchored IRT Par</a:t>
            </a:r>
          </a:p>
          <a:p>
            <a:pPr marL="914400" lvl="1" indent="-457200">
              <a:buFont typeface="+mj-lt"/>
              <a:buAutoNum type="arabicPeriod"/>
            </a:pPr>
            <a:r>
              <a:rPr lang="en-US" dirty="0"/>
              <a:t>IRT Parameter Plots</a:t>
            </a:r>
          </a:p>
          <a:p>
            <a:pPr marL="914400" lvl="1" indent="-457200">
              <a:buFont typeface="+mj-lt"/>
              <a:buAutoNum type="arabicPeriod"/>
            </a:pPr>
            <a:r>
              <a:rPr lang="en-US" dirty="0"/>
              <a:t>Lord's d Results</a:t>
            </a:r>
          </a:p>
          <a:p>
            <a:pPr marL="914400" lvl="1" indent="-457200">
              <a:buFont typeface="+mj-lt"/>
              <a:buAutoNum type="arabicPeriod"/>
            </a:pPr>
            <a:r>
              <a:rPr lang="en-US" dirty="0"/>
              <a:t>Factor Scores</a:t>
            </a:r>
          </a:p>
          <a:p>
            <a:pPr marL="914400" lvl="1" indent="-457200">
              <a:buFont typeface="+mj-lt"/>
              <a:buAutoNum type="arabicPeriod"/>
            </a:pPr>
            <a:r>
              <a:rPr lang="en-US" dirty="0"/>
              <a:t>IRT Model Fit (*If Selected)</a:t>
            </a:r>
          </a:p>
          <a:p>
            <a:endParaRPr lang="en-US" dirty="0"/>
          </a:p>
        </p:txBody>
      </p:sp>
    </p:spTree>
    <p:extLst>
      <p:ext uri="{BB962C8B-B14F-4D97-AF65-F5344CB8AC3E}">
        <p14:creationId xmlns:p14="http://schemas.microsoft.com/office/powerpoint/2010/main" val="731289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B19-3625-243D-CE82-516B1E7E86F0}"/>
              </a:ext>
            </a:extLst>
          </p:cNvPr>
          <p:cNvSpPr>
            <a:spLocks noGrp="1"/>
          </p:cNvSpPr>
          <p:nvPr>
            <p:ph type="title"/>
          </p:nvPr>
        </p:nvSpPr>
        <p:spPr/>
        <p:txBody>
          <a:bodyPr/>
          <a:lstStyle/>
          <a:p>
            <a:r>
              <a:rPr lang="en-US" dirty="0"/>
              <a:t>1. File Summary</a:t>
            </a:r>
          </a:p>
        </p:txBody>
      </p:sp>
      <p:sp>
        <p:nvSpPr>
          <p:cNvPr id="3" name="Content Placeholder 2">
            <a:extLst>
              <a:ext uri="{FF2B5EF4-FFF2-40B4-BE49-F238E27FC236}">
                <a16:creationId xmlns:a16="http://schemas.microsoft.com/office/drawing/2014/main" id="{66A2D7EC-532B-9BD1-C454-DA179A6998EB}"/>
              </a:ext>
            </a:extLst>
          </p:cNvPr>
          <p:cNvSpPr>
            <a:spLocks noGrp="1"/>
          </p:cNvSpPr>
          <p:nvPr>
            <p:ph idx="1"/>
          </p:nvPr>
        </p:nvSpPr>
        <p:spPr>
          <a:xfrm>
            <a:off x="0" y="1496720"/>
            <a:ext cx="2221992" cy="5361279"/>
          </a:xfrm>
        </p:spPr>
        <p:txBody>
          <a:bodyPr anchor="ctr">
            <a:normAutofit/>
          </a:bodyPr>
          <a:lstStyle/>
          <a:p>
            <a:pPr marL="0" indent="0" algn="ctr">
              <a:buNone/>
            </a:pPr>
            <a:r>
              <a:rPr lang="en-US" dirty="0"/>
              <a:t>A reminder of what data and what alpha value this analysis corresponds to.</a:t>
            </a:r>
          </a:p>
        </p:txBody>
      </p:sp>
      <p:pic>
        <p:nvPicPr>
          <p:cNvPr id="8" name="Picture 7">
            <a:extLst>
              <a:ext uri="{FF2B5EF4-FFF2-40B4-BE49-F238E27FC236}">
                <a16:creationId xmlns:a16="http://schemas.microsoft.com/office/drawing/2014/main" id="{68B653E1-32B5-8B7D-C257-2B5B64B567D2}"/>
              </a:ext>
            </a:extLst>
          </p:cNvPr>
          <p:cNvPicPr>
            <a:picLocks noChangeAspect="1"/>
          </p:cNvPicPr>
          <p:nvPr/>
        </p:nvPicPr>
        <p:blipFill>
          <a:blip r:embed="rId2"/>
          <a:stretch>
            <a:fillRect/>
          </a:stretch>
        </p:blipFill>
        <p:spPr>
          <a:xfrm>
            <a:off x="2221992" y="1496720"/>
            <a:ext cx="9966960" cy="5359640"/>
          </a:xfrm>
          <a:prstGeom prst="rect">
            <a:avLst/>
          </a:prstGeom>
        </p:spPr>
      </p:pic>
    </p:spTree>
    <p:extLst>
      <p:ext uri="{BB962C8B-B14F-4D97-AF65-F5344CB8AC3E}">
        <p14:creationId xmlns:p14="http://schemas.microsoft.com/office/powerpoint/2010/main" val="402214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5A0B-F414-79CF-9AFB-7B8355321DD4}"/>
              </a:ext>
            </a:extLst>
          </p:cNvPr>
          <p:cNvSpPr>
            <a:spLocks noGrp="1"/>
          </p:cNvSpPr>
          <p:nvPr>
            <p:ph type="title"/>
          </p:nvPr>
        </p:nvSpPr>
        <p:spPr/>
        <p:txBody>
          <a:bodyPr/>
          <a:lstStyle/>
          <a:p>
            <a:r>
              <a:rPr lang="en-US" dirty="0"/>
              <a:t>Notes Before Running the App</a:t>
            </a:r>
          </a:p>
        </p:txBody>
      </p:sp>
      <p:sp>
        <p:nvSpPr>
          <p:cNvPr id="3" name="Content Placeholder 2">
            <a:extLst>
              <a:ext uri="{FF2B5EF4-FFF2-40B4-BE49-F238E27FC236}">
                <a16:creationId xmlns:a16="http://schemas.microsoft.com/office/drawing/2014/main" id="{B3FA69C6-1EA5-CCF5-3D5F-D80796DBB625}"/>
              </a:ext>
            </a:extLst>
          </p:cNvPr>
          <p:cNvSpPr>
            <a:spLocks noGrp="1"/>
          </p:cNvSpPr>
          <p:nvPr>
            <p:ph idx="1"/>
          </p:nvPr>
        </p:nvSpPr>
        <p:spPr>
          <a:xfrm>
            <a:off x="838200" y="1825624"/>
            <a:ext cx="10515600" cy="5032375"/>
          </a:xfrm>
        </p:spPr>
        <p:txBody>
          <a:bodyPr>
            <a:normAutofit/>
          </a:bodyPr>
          <a:lstStyle/>
          <a:p>
            <a:r>
              <a:rPr lang="en-US" dirty="0"/>
              <a:t>Installation of BILOG-MG is required if the use of its algorithm is desired.  If BILOG-MG installation was completed with the default options no further action should be required to use this feature.  If BILOG-MG is not saved in the default location, you will have the option to specify the folder which contains the following three required files: blm1.exe, blm2.exe, and blm3.exe.  Without BILOG-MG, the app can still be used with R’s “</a:t>
            </a:r>
            <a:r>
              <a:rPr lang="en-US" dirty="0" err="1"/>
              <a:t>ltm</a:t>
            </a:r>
            <a:r>
              <a:rPr lang="en-US" dirty="0"/>
              <a:t>” engine.</a:t>
            </a:r>
          </a:p>
          <a:p>
            <a:endParaRPr lang="en-US" dirty="0"/>
          </a:p>
          <a:p>
            <a:r>
              <a:rPr lang="en-US" dirty="0"/>
              <a:t>BILOG functionality is possible because R writes the necessary BILOG code files and then runs that code in the background.  This means that running multiple instances of the app </a:t>
            </a:r>
            <a:r>
              <a:rPr lang="en-US" u="sng" dirty="0"/>
              <a:t>simultaneously</a:t>
            </a:r>
            <a:r>
              <a:rPr lang="en-US" dirty="0"/>
              <a:t> may result in file conflicts leading to unexpected errors.</a:t>
            </a:r>
          </a:p>
        </p:txBody>
      </p:sp>
    </p:spTree>
    <p:extLst>
      <p:ext uri="{BB962C8B-B14F-4D97-AF65-F5344CB8AC3E}">
        <p14:creationId xmlns:p14="http://schemas.microsoft.com/office/powerpoint/2010/main" val="266566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56B2-CA6D-1209-8E6A-A0413585FF4B}"/>
              </a:ext>
            </a:extLst>
          </p:cNvPr>
          <p:cNvSpPr>
            <a:spLocks noGrp="1"/>
          </p:cNvSpPr>
          <p:nvPr>
            <p:ph type="title"/>
          </p:nvPr>
        </p:nvSpPr>
        <p:spPr/>
        <p:txBody>
          <a:bodyPr/>
          <a:lstStyle/>
          <a:p>
            <a:r>
              <a:rPr lang="en-US" dirty="0"/>
              <a:t>2. Form-Dep Items</a:t>
            </a:r>
          </a:p>
        </p:txBody>
      </p:sp>
      <p:pic>
        <p:nvPicPr>
          <p:cNvPr id="7" name="Picture 6">
            <a:extLst>
              <a:ext uri="{FF2B5EF4-FFF2-40B4-BE49-F238E27FC236}">
                <a16:creationId xmlns:a16="http://schemas.microsoft.com/office/drawing/2014/main" id="{61E97626-EF59-6B17-311A-83F4B868D959}"/>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CD1BF8B6-56EA-0535-D17F-BCE7958B5766}"/>
              </a:ext>
            </a:extLst>
          </p:cNvPr>
          <p:cNvSpPr>
            <a:spLocks noGrp="1"/>
          </p:cNvSpPr>
          <p:nvPr>
            <p:ph idx="1"/>
          </p:nvPr>
        </p:nvSpPr>
        <p:spPr>
          <a:xfrm>
            <a:off x="0" y="1496720"/>
            <a:ext cx="2221992" cy="5361279"/>
          </a:xfrm>
        </p:spPr>
        <p:txBody>
          <a:bodyPr anchor="ctr">
            <a:normAutofit/>
          </a:bodyPr>
          <a:lstStyle/>
          <a:p>
            <a:pPr marL="0" indent="0" algn="ctr">
              <a:buNone/>
            </a:pPr>
            <a:r>
              <a:rPr lang="en-US" sz="2400" dirty="0"/>
              <a:t>Items which were found to be form dependent based on the alpha level and engine(s) selected.  </a:t>
            </a:r>
            <a:r>
              <a:rPr lang="en-US" sz="2400" b="1" u="sng" dirty="0"/>
              <a:t>These are items which differed by difficulty and/or discrimination</a:t>
            </a:r>
          </a:p>
        </p:txBody>
      </p:sp>
    </p:spTree>
    <p:extLst>
      <p:ext uri="{BB962C8B-B14F-4D97-AF65-F5344CB8AC3E}">
        <p14:creationId xmlns:p14="http://schemas.microsoft.com/office/powerpoint/2010/main" val="4270406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3281-081C-6E8F-D0CB-F416E9825248}"/>
              </a:ext>
            </a:extLst>
          </p:cNvPr>
          <p:cNvSpPr>
            <a:spLocks noGrp="1"/>
          </p:cNvSpPr>
          <p:nvPr>
            <p:ph type="title"/>
          </p:nvPr>
        </p:nvSpPr>
        <p:spPr/>
        <p:txBody>
          <a:bodyPr/>
          <a:lstStyle/>
          <a:p>
            <a:r>
              <a:rPr lang="en-US" dirty="0"/>
              <a:t>3. Group 0 Anchored IRT Par </a:t>
            </a:r>
          </a:p>
        </p:txBody>
      </p:sp>
      <p:pic>
        <p:nvPicPr>
          <p:cNvPr id="7" name="Picture 6">
            <a:extLst>
              <a:ext uri="{FF2B5EF4-FFF2-40B4-BE49-F238E27FC236}">
                <a16:creationId xmlns:a16="http://schemas.microsoft.com/office/drawing/2014/main" id="{690A07C3-D7FB-01EE-FD63-D4F4AAF1D00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E28F9D66-E7C9-CEB1-ABA4-EEC41207216D}"/>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“0”.  Questions with standard errors equal to 0 are the items which were used as anchors.</a:t>
            </a:r>
          </a:p>
        </p:txBody>
      </p:sp>
      <p:sp>
        <p:nvSpPr>
          <p:cNvPr id="9" name="TextBox 8">
            <a:extLst>
              <a:ext uri="{FF2B5EF4-FFF2-40B4-BE49-F238E27FC236}">
                <a16:creationId xmlns:a16="http://schemas.microsoft.com/office/drawing/2014/main" id="{8453F22F-99D1-468D-A1A0-4AA968EAF2B0}"/>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96C03EEB-250A-A41F-C9F0-08A969817E38}"/>
              </a:ext>
            </a:extLst>
          </p:cNvPr>
          <p:cNvCxnSpPr>
            <a:cxnSpLocks/>
            <a:stCxn id="9" idx="2"/>
          </p:cNvCxnSpPr>
          <p:nvPr/>
        </p:nvCxnSpPr>
        <p:spPr>
          <a:xfrm flipH="1">
            <a:off x="4867275" y="4961156"/>
            <a:ext cx="4274344" cy="162061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3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91A6-915A-595A-019D-597D91C31400}"/>
              </a:ext>
            </a:extLst>
          </p:cNvPr>
          <p:cNvSpPr>
            <a:spLocks noGrp="1"/>
          </p:cNvSpPr>
          <p:nvPr>
            <p:ph type="title"/>
          </p:nvPr>
        </p:nvSpPr>
        <p:spPr/>
        <p:txBody>
          <a:bodyPr/>
          <a:lstStyle/>
          <a:p>
            <a:r>
              <a:rPr lang="en-US" dirty="0"/>
              <a:t>3. Group 0 Anchored IRT Par </a:t>
            </a:r>
          </a:p>
        </p:txBody>
      </p:sp>
      <p:pic>
        <p:nvPicPr>
          <p:cNvPr id="7" name="Picture 6">
            <a:extLst>
              <a:ext uri="{FF2B5EF4-FFF2-40B4-BE49-F238E27FC236}">
                <a16:creationId xmlns:a16="http://schemas.microsoft.com/office/drawing/2014/main" id="{94A44DC2-9376-C454-AFF4-799B4C3C3D6E}"/>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1F69F442-B0D3-5555-272D-3E0B6E362ABE}"/>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“0”.  Questions with standard errors equal to 0 are the items which were used as anchors.</a:t>
            </a:r>
          </a:p>
        </p:txBody>
      </p:sp>
      <p:sp>
        <p:nvSpPr>
          <p:cNvPr id="9" name="TextBox 8">
            <a:extLst>
              <a:ext uri="{FF2B5EF4-FFF2-40B4-BE49-F238E27FC236}">
                <a16:creationId xmlns:a16="http://schemas.microsoft.com/office/drawing/2014/main" id="{4B667276-03CE-A86B-95E4-D79AFA133E83}"/>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DF07FABA-6FFF-40F9-6DDD-11B431623813}"/>
              </a:ext>
            </a:extLst>
          </p:cNvPr>
          <p:cNvCxnSpPr>
            <a:cxnSpLocks/>
            <a:stCxn id="9" idx="2"/>
          </p:cNvCxnSpPr>
          <p:nvPr/>
        </p:nvCxnSpPr>
        <p:spPr>
          <a:xfrm flipH="1">
            <a:off x="5972175" y="4961156"/>
            <a:ext cx="3169444"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2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3074-485F-BA48-4C78-857D345F8F71}"/>
              </a:ext>
            </a:extLst>
          </p:cNvPr>
          <p:cNvSpPr>
            <a:spLocks noGrp="1"/>
          </p:cNvSpPr>
          <p:nvPr>
            <p:ph type="title"/>
          </p:nvPr>
        </p:nvSpPr>
        <p:spPr/>
        <p:txBody>
          <a:bodyPr/>
          <a:lstStyle/>
          <a:p>
            <a:r>
              <a:rPr lang="en-US" dirty="0"/>
              <a:t>4. Group 1 Anchored IRT Par </a:t>
            </a:r>
          </a:p>
        </p:txBody>
      </p:sp>
      <p:pic>
        <p:nvPicPr>
          <p:cNvPr id="7" name="Picture 6">
            <a:extLst>
              <a:ext uri="{FF2B5EF4-FFF2-40B4-BE49-F238E27FC236}">
                <a16:creationId xmlns:a16="http://schemas.microsoft.com/office/drawing/2014/main" id="{AC06C82F-E21D-C41F-5117-5ABA7A6655E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CD495D84-B0CB-9594-A627-1B647D2FE6B1}"/>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“1”.  Questions with standard errors equal to 0 are the items which were used as anchors.</a:t>
            </a:r>
          </a:p>
        </p:txBody>
      </p:sp>
      <p:sp>
        <p:nvSpPr>
          <p:cNvPr id="9" name="TextBox 8">
            <a:extLst>
              <a:ext uri="{FF2B5EF4-FFF2-40B4-BE49-F238E27FC236}">
                <a16:creationId xmlns:a16="http://schemas.microsoft.com/office/drawing/2014/main" id="{EB19C47B-799F-837A-8F97-59FAD46E4B78}"/>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67469234-A460-722F-8353-9AC7AEBEA231}"/>
              </a:ext>
            </a:extLst>
          </p:cNvPr>
          <p:cNvCxnSpPr>
            <a:cxnSpLocks/>
            <a:stCxn id="9" idx="2"/>
          </p:cNvCxnSpPr>
          <p:nvPr/>
        </p:nvCxnSpPr>
        <p:spPr>
          <a:xfrm flipH="1">
            <a:off x="7105650" y="4961156"/>
            <a:ext cx="203596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318D-13A5-4790-1C32-EEC0F111155B}"/>
              </a:ext>
            </a:extLst>
          </p:cNvPr>
          <p:cNvSpPr>
            <a:spLocks noGrp="1"/>
          </p:cNvSpPr>
          <p:nvPr>
            <p:ph type="title"/>
          </p:nvPr>
        </p:nvSpPr>
        <p:spPr/>
        <p:txBody>
          <a:bodyPr/>
          <a:lstStyle/>
          <a:p>
            <a:r>
              <a:rPr lang="en-US" dirty="0"/>
              <a:t>4. Group 1 Anchored IRT Par </a:t>
            </a:r>
          </a:p>
        </p:txBody>
      </p:sp>
      <p:pic>
        <p:nvPicPr>
          <p:cNvPr id="7" name="Picture 6">
            <a:extLst>
              <a:ext uri="{FF2B5EF4-FFF2-40B4-BE49-F238E27FC236}">
                <a16:creationId xmlns:a16="http://schemas.microsoft.com/office/drawing/2014/main" id="{76EFFCDE-09AF-B8E8-6A1D-471132C3CBCA}"/>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25762649-8863-2BF5-9212-6150A6C8744D}"/>
              </a:ext>
            </a:extLst>
          </p:cNvPr>
          <p:cNvSpPr>
            <a:spLocks noGrp="1"/>
          </p:cNvSpPr>
          <p:nvPr>
            <p:ph idx="1"/>
          </p:nvPr>
        </p:nvSpPr>
        <p:spPr>
          <a:xfrm>
            <a:off x="0" y="1496720"/>
            <a:ext cx="2221992" cy="5361279"/>
          </a:xfrm>
        </p:spPr>
        <p:txBody>
          <a:bodyPr anchor="ctr">
            <a:normAutofit/>
          </a:bodyPr>
          <a:lstStyle/>
          <a:p>
            <a:pPr marL="0" indent="0" algn="ctr">
              <a:buNone/>
            </a:pPr>
            <a:r>
              <a:rPr lang="en-US" dirty="0"/>
              <a:t>IRT parameters for the group coded as “1”.  Questions with standard errors equal to 0 are the items which were used as anchors.</a:t>
            </a:r>
          </a:p>
        </p:txBody>
      </p:sp>
      <p:sp>
        <p:nvSpPr>
          <p:cNvPr id="9" name="TextBox 8">
            <a:extLst>
              <a:ext uri="{FF2B5EF4-FFF2-40B4-BE49-F238E27FC236}">
                <a16:creationId xmlns:a16="http://schemas.microsoft.com/office/drawing/2014/main" id="{D7D667E2-C665-F9CA-AECB-32E95C385BBD}"/>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0EB30E91-4D2F-A240-3D12-96905922A733}"/>
              </a:ext>
            </a:extLst>
          </p:cNvPr>
          <p:cNvCxnSpPr>
            <a:cxnSpLocks/>
            <a:stCxn id="9" idx="2"/>
          </p:cNvCxnSpPr>
          <p:nvPr/>
        </p:nvCxnSpPr>
        <p:spPr>
          <a:xfrm flipH="1">
            <a:off x="6629400" y="4961156"/>
            <a:ext cx="25122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952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B8F-4A81-633C-C1B8-FDB8DF580240}"/>
              </a:ext>
            </a:extLst>
          </p:cNvPr>
          <p:cNvSpPr>
            <a:spLocks noGrp="1"/>
          </p:cNvSpPr>
          <p:nvPr>
            <p:ph type="title"/>
          </p:nvPr>
        </p:nvSpPr>
        <p:spPr/>
        <p:txBody>
          <a:bodyPr/>
          <a:lstStyle/>
          <a:p>
            <a:r>
              <a:rPr lang="en-US" dirty="0"/>
              <a:t>5. IRT Parameter Plots </a:t>
            </a:r>
          </a:p>
        </p:txBody>
      </p:sp>
      <p:pic>
        <p:nvPicPr>
          <p:cNvPr id="7" name="Picture 6">
            <a:extLst>
              <a:ext uri="{FF2B5EF4-FFF2-40B4-BE49-F238E27FC236}">
                <a16:creationId xmlns:a16="http://schemas.microsoft.com/office/drawing/2014/main" id="{B5603C31-C37D-EDB3-16AC-A5002E843CDD}"/>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14EC3AD1-2B65-F0CF-407A-47F06A086786}"/>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b="1" u="sng" dirty="0"/>
              <a:t>This tab is only included for consistency with the paper written by Tom.  These should not be used for determining significance as comparing two confidence intervals does not correctly account for error.  Use significance values and Lord’s d instead.</a:t>
            </a:r>
          </a:p>
        </p:txBody>
      </p:sp>
      <p:sp>
        <p:nvSpPr>
          <p:cNvPr id="9" name="TextBox 8">
            <a:extLst>
              <a:ext uri="{FF2B5EF4-FFF2-40B4-BE49-F238E27FC236}">
                <a16:creationId xmlns:a16="http://schemas.microsoft.com/office/drawing/2014/main" id="{6E172182-D59F-3064-F1AB-C9958047186F}"/>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16AA42A9-1BCB-EBB3-923B-60BE81CCA67A}"/>
              </a:ext>
            </a:extLst>
          </p:cNvPr>
          <p:cNvCxnSpPr>
            <a:cxnSpLocks/>
            <a:stCxn id="9" idx="2"/>
          </p:cNvCxnSpPr>
          <p:nvPr/>
        </p:nvCxnSpPr>
        <p:spPr>
          <a:xfrm flipH="1">
            <a:off x="6581775" y="4961156"/>
            <a:ext cx="25598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670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B8F-4A81-633C-C1B8-FDB8DF580240}"/>
              </a:ext>
            </a:extLst>
          </p:cNvPr>
          <p:cNvSpPr>
            <a:spLocks noGrp="1"/>
          </p:cNvSpPr>
          <p:nvPr>
            <p:ph type="title"/>
          </p:nvPr>
        </p:nvSpPr>
        <p:spPr/>
        <p:txBody>
          <a:bodyPr/>
          <a:lstStyle/>
          <a:p>
            <a:r>
              <a:rPr lang="en-US" dirty="0"/>
              <a:t>5. IRT Parameter Plots </a:t>
            </a:r>
          </a:p>
        </p:txBody>
      </p:sp>
      <p:pic>
        <p:nvPicPr>
          <p:cNvPr id="7" name="Picture 6">
            <a:extLst>
              <a:ext uri="{FF2B5EF4-FFF2-40B4-BE49-F238E27FC236}">
                <a16:creationId xmlns:a16="http://schemas.microsoft.com/office/drawing/2014/main" id="{B5603C31-C37D-EDB3-16AC-A5002E843CDD}"/>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14EC3AD1-2B65-F0CF-407A-47F06A086786}"/>
              </a:ext>
            </a:extLst>
          </p:cNvPr>
          <p:cNvSpPr>
            <a:spLocks noGrp="1"/>
          </p:cNvSpPr>
          <p:nvPr>
            <p:ph idx="1"/>
          </p:nvPr>
        </p:nvSpPr>
        <p:spPr>
          <a:xfrm>
            <a:off x="0" y="1496720"/>
            <a:ext cx="2221992" cy="5361279"/>
          </a:xfrm>
        </p:spPr>
        <p:txBody>
          <a:bodyPr anchor="ctr">
            <a:normAutofit fontScale="92500" lnSpcReduction="20000"/>
          </a:bodyPr>
          <a:lstStyle/>
          <a:p>
            <a:pPr marL="0" indent="0" algn="ctr">
              <a:buNone/>
            </a:pPr>
            <a:r>
              <a:rPr lang="en-US" dirty="0"/>
              <a:t>The confidence interval of IRT parameters comparing each exam.  Confidence intervals are based on the alpha specified so in this example these are 95% confidence intervals because I set alpha to 0.05.</a:t>
            </a:r>
          </a:p>
        </p:txBody>
      </p:sp>
      <p:sp>
        <p:nvSpPr>
          <p:cNvPr id="9" name="TextBox 8">
            <a:extLst>
              <a:ext uri="{FF2B5EF4-FFF2-40B4-BE49-F238E27FC236}">
                <a16:creationId xmlns:a16="http://schemas.microsoft.com/office/drawing/2014/main" id="{6E172182-D59F-3064-F1AB-C9958047186F}"/>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16AA42A9-1BCB-EBB3-923B-60BE81CCA67A}"/>
              </a:ext>
            </a:extLst>
          </p:cNvPr>
          <p:cNvCxnSpPr>
            <a:cxnSpLocks/>
            <a:stCxn id="9" idx="2"/>
          </p:cNvCxnSpPr>
          <p:nvPr/>
        </p:nvCxnSpPr>
        <p:spPr>
          <a:xfrm flipH="1">
            <a:off x="6581775" y="4961156"/>
            <a:ext cx="25598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49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9D2F-BB11-0FBD-56A1-12FF2ECC998D}"/>
              </a:ext>
            </a:extLst>
          </p:cNvPr>
          <p:cNvSpPr>
            <a:spLocks noGrp="1"/>
          </p:cNvSpPr>
          <p:nvPr>
            <p:ph type="title"/>
          </p:nvPr>
        </p:nvSpPr>
        <p:spPr/>
        <p:txBody>
          <a:bodyPr/>
          <a:lstStyle/>
          <a:p>
            <a:r>
              <a:rPr lang="en-US" dirty="0"/>
              <a:t>5. IRT Parameter Plots </a:t>
            </a:r>
          </a:p>
        </p:txBody>
      </p:sp>
      <p:pic>
        <p:nvPicPr>
          <p:cNvPr id="7" name="Picture 6">
            <a:extLst>
              <a:ext uri="{FF2B5EF4-FFF2-40B4-BE49-F238E27FC236}">
                <a16:creationId xmlns:a16="http://schemas.microsoft.com/office/drawing/2014/main" id="{965ECE06-42C6-BCF3-B385-44F58EB7A741}"/>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8" name="Content Placeholder 2">
            <a:extLst>
              <a:ext uri="{FF2B5EF4-FFF2-40B4-BE49-F238E27FC236}">
                <a16:creationId xmlns:a16="http://schemas.microsoft.com/office/drawing/2014/main" id="{300188E5-71FE-1942-8DCF-DDB09D1812CC}"/>
              </a:ext>
            </a:extLst>
          </p:cNvPr>
          <p:cNvSpPr>
            <a:spLocks noGrp="1"/>
          </p:cNvSpPr>
          <p:nvPr>
            <p:ph idx="1"/>
          </p:nvPr>
        </p:nvSpPr>
        <p:spPr>
          <a:xfrm>
            <a:off x="0" y="1496720"/>
            <a:ext cx="2221992" cy="5361279"/>
          </a:xfrm>
        </p:spPr>
        <p:txBody>
          <a:bodyPr anchor="ctr">
            <a:normAutofit fontScale="92500" lnSpcReduction="20000"/>
          </a:bodyPr>
          <a:lstStyle/>
          <a:p>
            <a:pPr marL="0" indent="0" algn="ctr">
              <a:buNone/>
            </a:pPr>
            <a:r>
              <a:rPr lang="en-US" dirty="0"/>
              <a:t>The confidence interval of IRT parameters comparing each exam.  Confidence intervals are based on the alpha specified so in this example these are 95% confidence intervals because I set alpha to 0.05.</a:t>
            </a:r>
          </a:p>
        </p:txBody>
      </p:sp>
      <p:sp>
        <p:nvSpPr>
          <p:cNvPr id="9" name="TextBox 8">
            <a:extLst>
              <a:ext uri="{FF2B5EF4-FFF2-40B4-BE49-F238E27FC236}">
                <a16:creationId xmlns:a16="http://schemas.microsoft.com/office/drawing/2014/main" id="{BA7E6A53-0903-0985-C2C8-047E6A8AE8C0}"/>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10" name="Straight Arrow Connector 9">
            <a:extLst>
              <a:ext uri="{FF2B5EF4-FFF2-40B4-BE49-F238E27FC236}">
                <a16:creationId xmlns:a16="http://schemas.microsoft.com/office/drawing/2014/main" id="{947718DB-F653-49AE-14EB-9A562E6FD99C}"/>
              </a:ext>
            </a:extLst>
          </p:cNvPr>
          <p:cNvCxnSpPr>
            <a:cxnSpLocks/>
            <a:stCxn id="9" idx="2"/>
          </p:cNvCxnSpPr>
          <p:nvPr/>
        </p:nvCxnSpPr>
        <p:spPr>
          <a:xfrm flipH="1">
            <a:off x="6315075" y="4961156"/>
            <a:ext cx="28265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994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61E9-8684-0499-DF72-897C1355A7D6}"/>
              </a:ext>
            </a:extLst>
          </p:cNvPr>
          <p:cNvSpPr>
            <a:spLocks noGrp="1"/>
          </p:cNvSpPr>
          <p:nvPr>
            <p:ph type="title"/>
          </p:nvPr>
        </p:nvSpPr>
        <p:spPr/>
        <p:txBody>
          <a:bodyPr/>
          <a:lstStyle/>
          <a:p>
            <a:r>
              <a:rPr lang="en-US" dirty="0"/>
              <a:t>6. Lord's d Results </a:t>
            </a:r>
          </a:p>
        </p:txBody>
      </p:sp>
      <p:pic>
        <p:nvPicPr>
          <p:cNvPr id="5" name="Picture 4">
            <a:extLst>
              <a:ext uri="{FF2B5EF4-FFF2-40B4-BE49-F238E27FC236}">
                <a16:creationId xmlns:a16="http://schemas.microsoft.com/office/drawing/2014/main" id="{CBC0F80E-6B88-A53A-10A1-7EDCCE90A952}"/>
              </a:ext>
            </a:extLst>
          </p:cNvPr>
          <p:cNvPicPr>
            <a:picLocks noChangeAspect="1"/>
          </p:cNvPicPr>
          <p:nvPr/>
        </p:nvPicPr>
        <p:blipFill>
          <a:blip r:embed="rId2"/>
          <a:stretch>
            <a:fillRect/>
          </a:stretch>
        </p:blipFill>
        <p:spPr>
          <a:xfrm>
            <a:off x="2225040" y="1498360"/>
            <a:ext cx="9966960" cy="5359640"/>
          </a:xfrm>
          <a:prstGeom prst="rect">
            <a:avLst/>
          </a:prstGeom>
        </p:spPr>
      </p:pic>
      <p:sp>
        <p:nvSpPr>
          <p:cNvPr id="6" name="Content Placeholder 2">
            <a:extLst>
              <a:ext uri="{FF2B5EF4-FFF2-40B4-BE49-F238E27FC236}">
                <a16:creationId xmlns:a16="http://schemas.microsoft.com/office/drawing/2014/main" id="{53F1CD07-9DBD-52AD-4FF9-3C2F33D13EAB}"/>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value of Lord’s d for each question and parameter.  An “X” indicates the question exceeded the critical value at the specified alpha.</a:t>
            </a:r>
          </a:p>
        </p:txBody>
      </p:sp>
      <p:sp>
        <p:nvSpPr>
          <p:cNvPr id="7" name="TextBox 6">
            <a:extLst>
              <a:ext uri="{FF2B5EF4-FFF2-40B4-BE49-F238E27FC236}">
                <a16:creationId xmlns:a16="http://schemas.microsoft.com/office/drawing/2014/main" id="{963D3932-481F-D834-D8FF-DB2DE47C2899}"/>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6E534DFD-8CF0-25D6-D65A-67C6542EA054}"/>
              </a:ext>
            </a:extLst>
          </p:cNvPr>
          <p:cNvCxnSpPr>
            <a:cxnSpLocks/>
            <a:stCxn id="7" idx="2"/>
          </p:cNvCxnSpPr>
          <p:nvPr/>
        </p:nvCxnSpPr>
        <p:spPr>
          <a:xfrm flipH="1">
            <a:off x="7153275" y="4961156"/>
            <a:ext cx="1988344"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879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E4F5-1AD7-5DAE-E891-827BE4387C46}"/>
              </a:ext>
            </a:extLst>
          </p:cNvPr>
          <p:cNvSpPr>
            <a:spLocks noGrp="1"/>
          </p:cNvSpPr>
          <p:nvPr>
            <p:ph type="title"/>
          </p:nvPr>
        </p:nvSpPr>
        <p:spPr/>
        <p:txBody>
          <a:bodyPr/>
          <a:lstStyle/>
          <a:p>
            <a:r>
              <a:rPr lang="en-US" dirty="0"/>
              <a:t>6. Lord's d Results</a:t>
            </a:r>
          </a:p>
        </p:txBody>
      </p:sp>
      <p:pic>
        <p:nvPicPr>
          <p:cNvPr id="5" name="Picture 4">
            <a:extLst>
              <a:ext uri="{FF2B5EF4-FFF2-40B4-BE49-F238E27FC236}">
                <a16:creationId xmlns:a16="http://schemas.microsoft.com/office/drawing/2014/main" id="{E07BD7BC-AA3A-EAF6-14F2-10D45535ECD3}"/>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A89CD8AE-23F6-5E39-16D7-D70318201C4C}"/>
              </a:ext>
            </a:extLst>
          </p:cNvPr>
          <p:cNvSpPr>
            <a:spLocks noGrp="1"/>
          </p:cNvSpPr>
          <p:nvPr>
            <p:ph idx="1"/>
          </p:nvPr>
        </p:nvSpPr>
        <p:spPr>
          <a:xfrm>
            <a:off x="0" y="1496720"/>
            <a:ext cx="2221992" cy="5361279"/>
          </a:xfrm>
        </p:spPr>
        <p:txBody>
          <a:bodyPr anchor="ctr">
            <a:normAutofit/>
          </a:bodyPr>
          <a:lstStyle/>
          <a:p>
            <a:pPr marL="0" indent="0" algn="ctr">
              <a:buNone/>
            </a:pPr>
            <a:r>
              <a:rPr lang="en-US" dirty="0"/>
              <a:t>The value of Lord’s d for each question and parameter.  An “X” indicates the question exceeded the critical value at the specified alpha.</a:t>
            </a:r>
          </a:p>
        </p:txBody>
      </p:sp>
      <p:sp>
        <p:nvSpPr>
          <p:cNvPr id="7" name="TextBox 6">
            <a:extLst>
              <a:ext uri="{FF2B5EF4-FFF2-40B4-BE49-F238E27FC236}">
                <a16:creationId xmlns:a16="http://schemas.microsoft.com/office/drawing/2014/main" id="{8DA60AF8-7202-8F07-D350-887E73099428}"/>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B29F667A-7315-719C-933C-E3DF587906A6}"/>
              </a:ext>
            </a:extLst>
          </p:cNvPr>
          <p:cNvCxnSpPr>
            <a:cxnSpLocks/>
            <a:stCxn id="7" idx="2"/>
          </p:cNvCxnSpPr>
          <p:nvPr/>
        </p:nvCxnSpPr>
        <p:spPr>
          <a:xfrm flipH="1">
            <a:off x="6858000" y="4961156"/>
            <a:ext cx="2283619"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98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BBB0-3DF4-F8F7-8839-2DCE7BA9E8A5}"/>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418D9C82-0479-AA72-C747-88964CBC23A2}"/>
              </a:ext>
            </a:extLst>
          </p:cNvPr>
          <p:cNvSpPr>
            <a:spLocks noGrp="1"/>
          </p:cNvSpPr>
          <p:nvPr>
            <p:ph idx="1"/>
          </p:nvPr>
        </p:nvSpPr>
        <p:spPr/>
        <p:txBody>
          <a:bodyPr/>
          <a:lstStyle/>
          <a:p>
            <a:pPr marL="514350" indent="-514350">
              <a:buFont typeface="+mj-lt"/>
              <a:buAutoNum type="arabicPeriod"/>
            </a:pPr>
            <a:r>
              <a:rPr lang="en-US" dirty="0">
                <a:hlinkClick r:id="rId2" action="ppaction://hlinksldjump"/>
              </a:rPr>
              <a:t>Preparing Data</a:t>
            </a:r>
            <a:endParaRPr lang="en-US" dirty="0"/>
          </a:p>
          <a:p>
            <a:pPr marL="514350" indent="-514350">
              <a:buFont typeface="+mj-lt"/>
              <a:buAutoNum type="arabicPeriod"/>
            </a:pPr>
            <a:r>
              <a:rPr lang="en-US" dirty="0">
                <a:hlinkClick r:id="rId3" action="ppaction://hlinksldjump"/>
              </a:rPr>
              <a:t>Running the App</a:t>
            </a:r>
            <a:endParaRPr lang="en-US" dirty="0"/>
          </a:p>
          <a:p>
            <a:pPr marL="514350" indent="-514350">
              <a:buFont typeface="+mj-lt"/>
              <a:buAutoNum type="arabicPeriod"/>
            </a:pPr>
            <a:r>
              <a:rPr lang="en-US" dirty="0">
                <a:hlinkClick r:id="rId4" action="ppaction://hlinksldjump"/>
              </a:rPr>
              <a:t>Using the App</a:t>
            </a:r>
            <a:endParaRPr lang="en-US" dirty="0"/>
          </a:p>
          <a:p>
            <a:pPr marL="514350" indent="-514350">
              <a:buFont typeface="+mj-lt"/>
              <a:buAutoNum type="arabicPeriod"/>
            </a:pPr>
            <a:r>
              <a:rPr lang="en-US" dirty="0">
                <a:hlinkClick r:id="rId5" action="ppaction://hlinksldjump"/>
              </a:rPr>
              <a:t>Interpreting Exported Results</a:t>
            </a:r>
            <a:endParaRPr lang="en-US" dirty="0"/>
          </a:p>
        </p:txBody>
      </p:sp>
    </p:spTree>
    <p:extLst>
      <p:ext uri="{BB962C8B-B14F-4D97-AF65-F5344CB8AC3E}">
        <p14:creationId xmlns:p14="http://schemas.microsoft.com/office/powerpoint/2010/main" val="779456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5A4B-0F78-7C04-2161-A76C041B8E9A}"/>
              </a:ext>
            </a:extLst>
          </p:cNvPr>
          <p:cNvSpPr>
            <a:spLocks noGrp="1"/>
          </p:cNvSpPr>
          <p:nvPr>
            <p:ph type="title"/>
          </p:nvPr>
        </p:nvSpPr>
        <p:spPr/>
        <p:txBody>
          <a:bodyPr/>
          <a:lstStyle/>
          <a:p>
            <a:r>
              <a:rPr lang="en-US" dirty="0"/>
              <a:t>7. Factor Scores</a:t>
            </a:r>
          </a:p>
        </p:txBody>
      </p:sp>
      <p:pic>
        <p:nvPicPr>
          <p:cNvPr id="5" name="Picture 4">
            <a:extLst>
              <a:ext uri="{FF2B5EF4-FFF2-40B4-BE49-F238E27FC236}">
                <a16:creationId xmlns:a16="http://schemas.microsoft.com/office/drawing/2014/main" id="{EDDE9C8F-A8F1-26DD-0285-9EC8AF5C13BB}"/>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F790DC6C-1BF9-5202-2F80-7E2835689480}"/>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For each student, this table shows the imported responses and the factor scores (and the factor score standard error).  Students will be in the same order as the uploaded file.  Regardless of engine, these are calculated using a maximum likelihood algorithm.</a:t>
            </a:r>
          </a:p>
        </p:txBody>
      </p:sp>
      <p:sp>
        <p:nvSpPr>
          <p:cNvPr id="7" name="TextBox 6">
            <a:extLst>
              <a:ext uri="{FF2B5EF4-FFF2-40B4-BE49-F238E27FC236}">
                <a16:creationId xmlns:a16="http://schemas.microsoft.com/office/drawing/2014/main" id="{3F3E8CB0-7F82-D385-8DF6-A5C9551C16A7}"/>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D1BD6E1B-C3CD-157D-CD6D-79F77CF3CBA7}"/>
              </a:ext>
            </a:extLst>
          </p:cNvPr>
          <p:cNvCxnSpPr>
            <a:cxnSpLocks/>
            <a:stCxn id="7" idx="2"/>
          </p:cNvCxnSpPr>
          <p:nvPr/>
        </p:nvCxnSpPr>
        <p:spPr>
          <a:xfrm flipH="1">
            <a:off x="6448425" y="4961156"/>
            <a:ext cx="2693194"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18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B621-F22E-748D-DB4A-EFFA560746B2}"/>
              </a:ext>
            </a:extLst>
          </p:cNvPr>
          <p:cNvSpPr>
            <a:spLocks noGrp="1"/>
          </p:cNvSpPr>
          <p:nvPr>
            <p:ph type="title"/>
          </p:nvPr>
        </p:nvSpPr>
        <p:spPr/>
        <p:txBody>
          <a:bodyPr/>
          <a:lstStyle/>
          <a:p>
            <a:r>
              <a:rPr lang="en-US" dirty="0"/>
              <a:t>7. Factor Scores </a:t>
            </a:r>
          </a:p>
        </p:txBody>
      </p:sp>
      <p:pic>
        <p:nvPicPr>
          <p:cNvPr id="5" name="Picture 4">
            <a:extLst>
              <a:ext uri="{FF2B5EF4-FFF2-40B4-BE49-F238E27FC236}">
                <a16:creationId xmlns:a16="http://schemas.microsoft.com/office/drawing/2014/main" id="{B8988AB2-DA41-7BBF-4AD7-2E9EEBE61D4D}"/>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6" name="Content Placeholder 2">
            <a:extLst>
              <a:ext uri="{FF2B5EF4-FFF2-40B4-BE49-F238E27FC236}">
                <a16:creationId xmlns:a16="http://schemas.microsoft.com/office/drawing/2014/main" id="{03825853-F914-A4BD-27A9-506151503987}"/>
              </a:ext>
            </a:extLst>
          </p:cNvPr>
          <p:cNvSpPr>
            <a:spLocks noGrp="1"/>
          </p:cNvSpPr>
          <p:nvPr>
            <p:ph idx="1"/>
          </p:nvPr>
        </p:nvSpPr>
        <p:spPr>
          <a:xfrm>
            <a:off x="0" y="1496720"/>
            <a:ext cx="2221992" cy="5361279"/>
          </a:xfrm>
        </p:spPr>
        <p:txBody>
          <a:bodyPr anchor="ctr">
            <a:normAutofit fontScale="85000" lnSpcReduction="20000"/>
          </a:bodyPr>
          <a:lstStyle/>
          <a:p>
            <a:pPr marL="0" indent="0" algn="ctr">
              <a:buNone/>
            </a:pPr>
            <a:r>
              <a:rPr lang="en-US" dirty="0"/>
              <a:t>For each student, this table shows the imported responses and the factor scores (and the factor score standard error).  Students will be in the same order as the uploaded file.  Regardless of engine, these are calculated using a maximum likelihood algorithm.</a:t>
            </a:r>
          </a:p>
        </p:txBody>
      </p:sp>
      <p:sp>
        <p:nvSpPr>
          <p:cNvPr id="7" name="TextBox 6">
            <a:extLst>
              <a:ext uri="{FF2B5EF4-FFF2-40B4-BE49-F238E27FC236}">
                <a16:creationId xmlns:a16="http://schemas.microsoft.com/office/drawing/2014/main" id="{C2F29235-CFF2-5764-693B-E9A143147D4C}"/>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A0436D74-0AFE-3F99-58BD-57813FAE36D9}"/>
              </a:ext>
            </a:extLst>
          </p:cNvPr>
          <p:cNvCxnSpPr>
            <a:cxnSpLocks/>
            <a:stCxn id="7" idx="2"/>
          </p:cNvCxnSpPr>
          <p:nvPr/>
        </p:nvCxnSpPr>
        <p:spPr>
          <a:xfrm flipH="1">
            <a:off x="7162800" y="4961156"/>
            <a:ext cx="1978819" cy="16301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647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0395B6-6F8B-6E68-56F4-D95E047BD806}"/>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8. IRT Model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sp>
        <p:nvSpPr>
          <p:cNvPr id="5" name="TextBox 4">
            <a:extLst>
              <a:ext uri="{FF2B5EF4-FFF2-40B4-BE49-F238E27FC236}">
                <a16:creationId xmlns:a16="http://schemas.microsoft.com/office/drawing/2014/main" id="{BEA275CE-EBD8-4AEC-E57C-E08AC1CDE90E}"/>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7" name="Straight Arrow Connector 6">
            <a:extLst>
              <a:ext uri="{FF2B5EF4-FFF2-40B4-BE49-F238E27FC236}">
                <a16:creationId xmlns:a16="http://schemas.microsoft.com/office/drawing/2014/main" id="{4C67B0A0-554C-652E-71A9-BC5935937A8C}"/>
              </a:ext>
            </a:extLst>
          </p:cNvPr>
          <p:cNvCxnSpPr>
            <a:cxnSpLocks/>
            <a:stCxn id="5" idx="2"/>
          </p:cNvCxnSpPr>
          <p:nvPr/>
        </p:nvCxnSpPr>
        <p:spPr>
          <a:xfrm flipH="1">
            <a:off x="7029450" y="4961156"/>
            <a:ext cx="2112169" cy="161109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65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CCCF8E-BAAF-14CD-88BE-30EF136A8EA2}"/>
              </a:ext>
            </a:extLst>
          </p:cNvPr>
          <p:cNvPicPr>
            <a:picLocks noChangeAspect="1"/>
          </p:cNvPicPr>
          <p:nvPr/>
        </p:nvPicPr>
        <p:blipFill>
          <a:blip r:embed="rId2"/>
          <a:stretch>
            <a:fillRect/>
          </a:stretch>
        </p:blipFill>
        <p:spPr>
          <a:xfrm>
            <a:off x="2227376" y="1499616"/>
            <a:ext cx="9964624" cy="5358384"/>
          </a:xfrm>
          <a:prstGeom prst="rect">
            <a:avLst/>
          </a:prstGeom>
        </p:spPr>
      </p:pic>
      <p:sp>
        <p:nvSpPr>
          <p:cNvPr id="2" name="Title 1">
            <a:extLst>
              <a:ext uri="{FF2B5EF4-FFF2-40B4-BE49-F238E27FC236}">
                <a16:creationId xmlns:a16="http://schemas.microsoft.com/office/drawing/2014/main" id="{FFB53AFB-CA3C-51E5-3506-013F5FA919F9}"/>
              </a:ext>
            </a:extLst>
          </p:cNvPr>
          <p:cNvSpPr>
            <a:spLocks noGrp="1"/>
          </p:cNvSpPr>
          <p:nvPr>
            <p:ph type="title"/>
          </p:nvPr>
        </p:nvSpPr>
        <p:spPr/>
        <p:txBody>
          <a:bodyPr/>
          <a:lstStyle/>
          <a:p>
            <a:r>
              <a:rPr lang="en-US" dirty="0"/>
              <a:t>8. IRT Model Fit (*If Selected)</a:t>
            </a:r>
          </a:p>
        </p:txBody>
      </p:sp>
      <p:sp>
        <p:nvSpPr>
          <p:cNvPr id="6" name="Content Placeholder 2">
            <a:extLst>
              <a:ext uri="{FF2B5EF4-FFF2-40B4-BE49-F238E27FC236}">
                <a16:creationId xmlns:a16="http://schemas.microsoft.com/office/drawing/2014/main" id="{0C2BCD6D-FD91-3030-A21F-427E0D3817E6}"/>
              </a:ext>
            </a:extLst>
          </p:cNvPr>
          <p:cNvSpPr>
            <a:spLocks noGrp="1"/>
          </p:cNvSpPr>
          <p:nvPr>
            <p:ph idx="1"/>
          </p:nvPr>
        </p:nvSpPr>
        <p:spPr>
          <a:xfrm>
            <a:off x="0" y="1496720"/>
            <a:ext cx="2221992" cy="5361279"/>
          </a:xfrm>
        </p:spPr>
        <p:txBody>
          <a:bodyPr anchor="ctr">
            <a:normAutofit/>
          </a:bodyPr>
          <a:lstStyle/>
          <a:p>
            <a:pPr marL="0" indent="0" algn="ctr">
              <a:buNone/>
            </a:pPr>
            <a:r>
              <a:rPr lang="en-US" dirty="0"/>
              <a:t>Several fit statistics for the IRT models used to generate the IRT parameters. These are explained further on the last slide.</a:t>
            </a:r>
          </a:p>
        </p:txBody>
      </p:sp>
      <p:sp>
        <p:nvSpPr>
          <p:cNvPr id="7" name="TextBox 6">
            <a:extLst>
              <a:ext uri="{FF2B5EF4-FFF2-40B4-BE49-F238E27FC236}">
                <a16:creationId xmlns:a16="http://schemas.microsoft.com/office/drawing/2014/main" id="{7F971A84-960B-B06A-357D-329272567F32}"/>
              </a:ext>
            </a:extLst>
          </p:cNvPr>
          <p:cNvSpPr txBox="1"/>
          <p:nvPr/>
        </p:nvSpPr>
        <p:spPr>
          <a:xfrm>
            <a:off x="6929438" y="4314825"/>
            <a:ext cx="4424362" cy="646331"/>
          </a:xfrm>
          <a:prstGeom prst="rect">
            <a:avLst/>
          </a:prstGeom>
          <a:solidFill>
            <a:schemeClr val="bg1">
              <a:lumMod val="85000"/>
            </a:schemeClr>
          </a:solidFill>
          <a:ln w="76200">
            <a:solidFill>
              <a:srgbClr val="FF0000"/>
            </a:solidFill>
          </a:ln>
        </p:spPr>
        <p:txBody>
          <a:bodyPr wrap="square">
            <a:spAutoFit/>
          </a:bodyPr>
          <a:lstStyle/>
          <a:p>
            <a:pPr algn="ctr"/>
            <a:r>
              <a:rPr lang="en-US" dirty="0"/>
              <a:t>Which IRT engine you selected will determine which of these tabs (or both) will be present</a:t>
            </a:r>
          </a:p>
        </p:txBody>
      </p:sp>
      <p:cxnSp>
        <p:nvCxnSpPr>
          <p:cNvPr id="8" name="Straight Arrow Connector 7">
            <a:extLst>
              <a:ext uri="{FF2B5EF4-FFF2-40B4-BE49-F238E27FC236}">
                <a16:creationId xmlns:a16="http://schemas.microsoft.com/office/drawing/2014/main" id="{95A26234-AA45-5961-82B3-38B746FE04BC}"/>
              </a:ext>
            </a:extLst>
          </p:cNvPr>
          <p:cNvCxnSpPr>
            <a:cxnSpLocks/>
            <a:stCxn id="7" idx="2"/>
          </p:cNvCxnSpPr>
          <p:nvPr/>
        </p:nvCxnSpPr>
        <p:spPr>
          <a:xfrm flipH="1">
            <a:off x="6772275" y="4961156"/>
            <a:ext cx="2369344" cy="163966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521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488-7226-7242-0064-4FC20B6F1B45}"/>
              </a:ext>
            </a:extLst>
          </p:cNvPr>
          <p:cNvSpPr>
            <a:spLocks noGrp="1"/>
          </p:cNvSpPr>
          <p:nvPr>
            <p:ph type="title"/>
          </p:nvPr>
        </p:nvSpPr>
        <p:spPr/>
        <p:txBody>
          <a:bodyPr/>
          <a:lstStyle/>
          <a:p>
            <a:r>
              <a:rPr lang="en-US" dirty="0"/>
              <a:t>8. IRT Model Fit (*If Selected)</a:t>
            </a:r>
          </a:p>
        </p:txBody>
      </p:sp>
      <p:sp>
        <p:nvSpPr>
          <p:cNvPr id="3" name="Content Placeholder 2">
            <a:extLst>
              <a:ext uri="{FF2B5EF4-FFF2-40B4-BE49-F238E27FC236}">
                <a16:creationId xmlns:a16="http://schemas.microsoft.com/office/drawing/2014/main" id="{4063B688-21E9-49CB-75E5-48767217DB6D}"/>
              </a:ext>
            </a:extLst>
          </p:cNvPr>
          <p:cNvSpPr>
            <a:spLocks noGrp="1"/>
          </p:cNvSpPr>
          <p:nvPr>
            <p:ph idx="1"/>
          </p:nvPr>
        </p:nvSpPr>
        <p:spPr>
          <a:xfrm>
            <a:off x="838200" y="1825624"/>
            <a:ext cx="10515600" cy="5032375"/>
          </a:xfrm>
        </p:spPr>
        <p:txBody>
          <a:bodyPr>
            <a:normAutofit fontScale="92500" lnSpcReduction="20000"/>
          </a:bodyPr>
          <a:lstStyle/>
          <a:p>
            <a:r>
              <a:rPr lang="en-US" dirty="0"/>
              <a:t>Item-model fit using the likelihood-ratio statistic</a:t>
            </a:r>
          </a:p>
          <a:p>
            <a:pPr lvl="1"/>
            <a:r>
              <a:rPr lang="en-US" dirty="0"/>
              <a:t>Divides examinees into groups of similar ability and compares the observed proportion of correct answers in each group with the expected proportion under the proposed model.  This app uses the “likelihood-ratio statistic” for calculation.  Significant items means the item does not fit however as specified in the document, the likelihood of finding significance is dramatically inflated at large sample sizes so interpret liberally.</a:t>
            </a:r>
          </a:p>
          <a:p>
            <a:r>
              <a:rPr lang="en-US" dirty="0"/>
              <a:t>Yens Q3 test for local independence (want values below 0.2)</a:t>
            </a:r>
          </a:p>
          <a:p>
            <a:pPr lvl="1"/>
            <a:r>
              <a:rPr lang="en-US" dirty="0"/>
              <a:t>IRT assumes local independence (i.e. conditional on the latent trait, item responses are unrelated).  This method returns the number of pairs which may violate local independence.</a:t>
            </a:r>
          </a:p>
          <a:p>
            <a:r>
              <a:rPr lang="en-US" dirty="0"/>
              <a:t>Parameter invariance based on splitting each set into two parts and evaluating the correlation between the item parameters</a:t>
            </a:r>
          </a:p>
          <a:p>
            <a:pPr lvl="1"/>
            <a:r>
              <a:rPr lang="en-US" dirty="0"/>
              <a:t>Test the stability of the parameter estimates by randomly splitting each sample in half, conducting IRT on each of the split samples, and then analyzing the correlation between the two split samples.  Higher correlation indicates better parameter stability.</a:t>
            </a:r>
          </a:p>
        </p:txBody>
      </p:sp>
    </p:spTree>
    <p:extLst>
      <p:ext uri="{BB962C8B-B14F-4D97-AF65-F5344CB8AC3E}">
        <p14:creationId xmlns:p14="http://schemas.microsoft.com/office/powerpoint/2010/main" val="174026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lstStyle/>
          <a:p>
            <a:r>
              <a:rPr lang="en-US" dirty="0"/>
              <a:t>Before this app can be used the raw data needs to be prepared.  This app allows you to import data saved as an excel document (.xlsx).</a:t>
            </a:r>
          </a:p>
          <a:p>
            <a:r>
              <a:rPr lang="en-US" dirty="0"/>
              <a:t>The first excel document should include</a:t>
            </a:r>
          </a:p>
          <a:p>
            <a:pPr lvl="1"/>
            <a:r>
              <a:rPr lang="en-US" dirty="0"/>
              <a:t>1 column for each question wishing to be compared between two tests</a:t>
            </a:r>
          </a:p>
          <a:p>
            <a:pPr lvl="1"/>
            <a:r>
              <a:rPr lang="en-US" dirty="0"/>
              <a:t>1 column for “grouping” indicating which assessment the student took</a:t>
            </a:r>
          </a:p>
          <a:p>
            <a:pPr lvl="1"/>
            <a:r>
              <a:rPr lang="en-US" dirty="0"/>
              <a:t>1 row for each student who complete data is available for</a:t>
            </a:r>
          </a:p>
          <a:p>
            <a:endParaRPr lang="en-US" dirty="0"/>
          </a:p>
          <a:p>
            <a:r>
              <a:rPr lang="en-US" dirty="0"/>
              <a:t>Note</a:t>
            </a:r>
          </a:p>
          <a:p>
            <a:pPr lvl="1"/>
            <a:r>
              <a:rPr lang="en-US" b="1" u="sng" dirty="0"/>
              <a:t>Besides headings, all cells must be either a 0 or a 1.  No other values or empty cells are permitted!  This means the tests have to be compared in independent pairs (e.g. Test 1:Test 2, Test 1: Test 3, Test 2: Test 3)</a:t>
            </a:r>
          </a:p>
          <a:p>
            <a:pPr lvl="1"/>
            <a:endParaRPr lang="en-US" dirty="0"/>
          </a:p>
        </p:txBody>
      </p:sp>
    </p:spTree>
    <p:extLst>
      <p:ext uri="{BB962C8B-B14F-4D97-AF65-F5344CB8AC3E}">
        <p14:creationId xmlns:p14="http://schemas.microsoft.com/office/powerpoint/2010/main" val="7422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41E2-0992-BA7F-B4A7-AFBB68C08DE8}"/>
              </a:ext>
            </a:extLst>
          </p:cNvPr>
          <p:cNvSpPr>
            <a:spLocks noGrp="1"/>
          </p:cNvSpPr>
          <p:nvPr>
            <p:ph type="title"/>
          </p:nvPr>
        </p:nvSpPr>
        <p:spPr/>
        <p:txBody>
          <a:bodyPr/>
          <a:lstStyle/>
          <a:p>
            <a:r>
              <a:rPr lang="en-US" dirty="0"/>
              <a:t>Example Data</a:t>
            </a:r>
          </a:p>
        </p:txBody>
      </p:sp>
      <p:pic>
        <p:nvPicPr>
          <p:cNvPr id="9" name="Picture 8">
            <a:extLst>
              <a:ext uri="{FF2B5EF4-FFF2-40B4-BE49-F238E27FC236}">
                <a16:creationId xmlns:a16="http://schemas.microsoft.com/office/drawing/2014/main" id="{009F0BE9-26CF-515C-953E-29CCB6E4CF05}"/>
              </a:ext>
            </a:extLst>
          </p:cNvPr>
          <p:cNvPicPr>
            <a:picLocks noChangeAspect="1"/>
          </p:cNvPicPr>
          <p:nvPr/>
        </p:nvPicPr>
        <p:blipFill>
          <a:blip r:embed="rId2"/>
          <a:stretch>
            <a:fillRect/>
          </a:stretch>
        </p:blipFill>
        <p:spPr>
          <a:xfrm>
            <a:off x="1440426" y="1620479"/>
            <a:ext cx="9311148" cy="5237521"/>
          </a:xfrm>
          <a:prstGeom prst="rect">
            <a:avLst/>
          </a:prstGeom>
        </p:spPr>
      </p:pic>
      <p:sp>
        <p:nvSpPr>
          <p:cNvPr id="10" name="Content Placeholder 2">
            <a:extLst>
              <a:ext uri="{FF2B5EF4-FFF2-40B4-BE49-F238E27FC236}">
                <a16:creationId xmlns:a16="http://schemas.microsoft.com/office/drawing/2014/main" id="{E47ECD99-6EB5-2387-EC03-FE8DC407B828}"/>
              </a:ext>
            </a:extLst>
          </p:cNvPr>
          <p:cNvSpPr txBox="1">
            <a:spLocks/>
          </p:cNvSpPr>
          <p:nvPr/>
        </p:nvSpPr>
        <p:spPr>
          <a:xfrm>
            <a:off x="8052620" y="1855121"/>
            <a:ext cx="2300746" cy="838917"/>
          </a:xfrm>
          <a:prstGeom prst="rect">
            <a:avLst/>
          </a:prstGeom>
          <a:solidFill>
            <a:schemeClr val="bg1">
              <a:lumMod val="75000"/>
            </a:schemeClr>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Grouping (Which Test)</a:t>
            </a:r>
          </a:p>
        </p:txBody>
      </p:sp>
      <p:cxnSp>
        <p:nvCxnSpPr>
          <p:cNvPr id="13" name="Straight Arrow Connector 12">
            <a:extLst>
              <a:ext uri="{FF2B5EF4-FFF2-40B4-BE49-F238E27FC236}">
                <a16:creationId xmlns:a16="http://schemas.microsoft.com/office/drawing/2014/main" id="{545D5380-E2E7-8179-49E5-6B601CA31B2B}"/>
              </a:ext>
            </a:extLst>
          </p:cNvPr>
          <p:cNvCxnSpPr/>
          <p:nvPr/>
        </p:nvCxnSpPr>
        <p:spPr>
          <a:xfrm>
            <a:off x="9202994" y="2694039"/>
            <a:ext cx="0" cy="4866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3EB5257E-B604-4630-36E2-59A2B89E87CC}"/>
              </a:ext>
            </a:extLst>
          </p:cNvPr>
          <p:cNvSpPr/>
          <p:nvPr/>
        </p:nvSpPr>
        <p:spPr>
          <a:xfrm>
            <a:off x="1052050" y="334296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F069D68F-D94E-DFE8-ED29-F7B383AE2E8E}"/>
              </a:ext>
            </a:extLst>
          </p:cNvPr>
          <p:cNvSpPr txBox="1">
            <a:spLocks/>
          </p:cNvSpPr>
          <p:nvPr/>
        </p:nvSpPr>
        <p:spPr>
          <a:xfrm>
            <a:off x="0" y="3822291"/>
            <a:ext cx="1354392" cy="1664110"/>
          </a:xfrm>
          <a:prstGeom prst="rect">
            <a:avLst/>
          </a:prstGeom>
          <a:solidFill>
            <a:schemeClr val="bg1">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Student Data</a:t>
            </a:r>
          </a:p>
          <a:p>
            <a:pPr marL="0" indent="0" algn="ctr">
              <a:buFont typeface="Arial" panose="020B0604020202020204" pitchFamily="34" charset="0"/>
              <a:buNone/>
            </a:pPr>
            <a:r>
              <a:rPr lang="en-US" sz="1800" dirty="0"/>
              <a:t>0: Incorrect</a:t>
            </a:r>
          </a:p>
          <a:p>
            <a:pPr marL="0" indent="0" algn="ctr">
              <a:buFont typeface="Arial" panose="020B0604020202020204" pitchFamily="34" charset="0"/>
              <a:buNone/>
            </a:pPr>
            <a:r>
              <a:rPr lang="en-US" sz="1800" dirty="0"/>
              <a:t>1: Correct</a:t>
            </a:r>
          </a:p>
        </p:txBody>
      </p:sp>
      <p:sp>
        <p:nvSpPr>
          <p:cNvPr id="15" name="Left Brace 14">
            <a:extLst>
              <a:ext uri="{FF2B5EF4-FFF2-40B4-BE49-F238E27FC236}">
                <a16:creationId xmlns:a16="http://schemas.microsoft.com/office/drawing/2014/main" id="{61108228-6B7F-60D2-F18B-C28CE059B3A9}"/>
              </a:ext>
            </a:extLst>
          </p:cNvPr>
          <p:cNvSpPr/>
          <p:nvPr/>
        </p:nvSpPr>
        <p:spPr>
          <a:xfrm rot="5400000">
            <a:off x="4939484" y="-706949"/>
            <a:ext cx="707923" cy="7130843"/>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EBF6E-1134-708D-1577-52EC9E3A988F}"/>
              </a:ext>
            </a:extLst>
          </p:cNvPr>
          <p:cNvSpPr>
            <a:spLocks noGrp="1"/>
          </p:cNvSpPr>
          <p:nvPr>
            <p:ph idx="1"/>
          </p:nvPr>
        </p:nvSpPr>
        <p:spPr>
          <a:xfrm>
            <a:off x="4372899" y="2031872"/>
            <a:ext cx="1816510" cy="484956"/>
          </a:xfrm>
          <a:solidFill>
            <a:schemeClr val="bg1">
              <a:lumMod val="75000"/>
            </a:schemeClr>
          </a:solidFill>
        </p:spPr>
        <p:txBody>
          <a:bodyPr/>
          <a:lstStyle/>
          <a:p>
            <a:pPr marL="0" indent="0" algn="ctr">
              <a:buNone/>
            </a:pPr>
            <a:r>
              <a:rPr lang="en-US" dirty="0"/>
              <a:t>Questions</a:t>
            </a:r>
          </a:p>
        </p:txBody>
      </p:sp>
    </p:spTree>
    <p:extLst>
      <p:ext uri="{BB962C8B-B14F-4D97-AF65-F5344CB8AC3E}">
        <p14:creationId xmlns:p14="http://schemas.microsoft.com/office/powerpoint/2010/main" val="34382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520D-A9C9-F2E4-EA8A-5F45BFCF8033}"/>
              </a:ext>
            </a:extLst>
          </p:cNvPr>
          <p:cNvSpPr>
            <a:spLocks noGrp="1"/>
          </p:cNvSpPr>
          <p:nvPr>
            <p:ph type="title"/>
          </p:nvPr>
        </p:nvSpPr>
        <p:spPr/>
        <p:txBody>
          <a:bodyPr/>
          <a:lstStyle/>
          <a:p>
            <a:r>
              <a:rPr lang="en-US" dirty="0"/>
              <a:t>Data Continued</a:t>
            </a:r>
          </a:p>
        </p:txBody>
      </p:sp>
      <p:sp>
        <p:nvSpPr>
          <p:cNvPr id="3" name="Content Placeholder 2">
            <a:extLst>
              <a:ext uri="{FF2B5EF4-FFF2-40B4-BE49-F238E27FC236}">
                <a16:creationId xmlns:a16="http://schemas.microsoft.com/office/drawing/2014/main" id="{2134CDBF-E1EC-48D8-4B9E-E30A29C4B07D}"/>
              </a:ext>
            </a:extLst>
          </p:cNvPr>
          <p:cNvSpPr>
            <a:spLocks noGrp="1"/>
          </p:cNvSpPr>
          <p:nvPr>
            <p:ph idx="1"/>
          </p:nvPr>
        </p:nvSpPr>
        <p:spPr>
          <a:xfrm>
            <a:off x="838200" y="1825624"/>
            <a:ext cx="10515600" cy="4958633"/>
          </a:xfrm>
        </p:spPr>
        <p:txBody>
          <a:bodyPr>
            <a:normAutofit lnSpcReduction="10000"/>
          </a:bodyPr>
          <a:lstStyle/>
          <a:p>
            <a:r>
              <a:rPr lang="en-US" dirty="0"/>
              <a:t>The second document that must be prepared contains the anchoring information</a:t>
            </a:r>
          </a:p>
          <a:p>
            <a:endParaRPr lang="en-US" dirty="0"/>
          </a:p>
          <a:p>
            <a:r>
              <a:rPr lang="en-US" dirty="0"/>
              <a:t>The second excel document should include </a:t>
            </a:r>
            <a:r>
              <a:rPr lang="en-US" b="1" u="sng" dirty="0"/>
              <a:t>in this order</a:t>
            </a:r>
          </a:p>
          <a:p>
            <a:pPr marL="914400" lvl="1" indent="-457200">
              <a:buFont typeface="+mj-lt"/>
              <a:buAutoNum type="arabicPeriod"/>
            </a:pPr>
            <a:r>
              <a:rPr lang="en-US" dirty="0"/>
              <a:t>1 column of the questions wishing to be anchored.  </a:t>
            </a:r>
            <a:r>
              <a:rPr lang="en-US" b="1" u="sng" dirty="0"/>
              <a:t>These must match the column headings from the first document exactly.</a:t>
            </a:r>
          </a:p>
          <a:p>
            <a:pPr marL="914400" lvl="1" indent="-457200">
              <a:buFont typeface="+mj-lt"/>
              <a:buAutoNum type="arabicPeriod"/>
            </a:pPr>
            <a:r>
              <a:rPr lang="en-US" dirty="0"/>
              <a:t>1 column for the anchoring discriminations</a:t>
            </a:r>
          </a:p>
          <a:p>
            <a:pPr marL="914400" lvl="1" indent="-457200">
              <a:buFont typeface="+mj-lt"/>
              <a:buAutoNum type="arabicPeriod"/>
            </a:pPr>
            <a:r>
              <a:rPr lang="en-US" dirty="0"/>
              <a:t>1 column for the anchoring difficulties</a:t>
            </a:r>
          </a:p>
          <a:p>
            <a:endParaRPr lang="en-US" dirty="0"/>
          </a:p>
          <a:p>
            <a:r>
              <a:rPr lang="en-US" dirty="0"/>
              <a:t>Note</a:t>
            </a:r>
          </a:p>
          <a:p>
            <a:pPr lvl="1"/>
            <a:r>
              <a:rPr lang="en-US" b="1" u="sng" dirty="0"/>
              <a:t>The first row is expected to be headings.  These can be whatever you wish but some heading is required.</a:t>
            </a:r>
          </a:p>
        </p:txBody>
      </p:sp>
    </p:spTree>
    <p:extLst>
      <p:ext uri="{BB962C8B-B14F-4D97-AF65-F5344CB8AC3E}">
        <p14:creationId xmlns:p14="http://schemas.microsoft.com/office/powerpoint/2010/main" val="13694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54DBC8-2D53-CDF9-0D2C-B57EA4CF9D29}"/>
              </a:ext>
            </a:extLst>
          </p:cNvPr>
          <p:cNvPicPr>
            <a:picLocks noChangeAspect="1"/>
          </p:cNvPicPr>
          <p:nvPr/>
        </p:nvPicPr>
        <p:blipFill>
          <a:blip r:embed="rId2"/>
          <a:stretch>
            <a:fillRect/>
          </a:stretch>
        </p:blipFill>
        <p:spPr>
          <a:xfrm>
            <a:off x="1440426" y="1851016"/>
            <a:ext cx="9311148" cy="5006984"/>
          </a:xfrm>
          <a:prstGeom prst="rect">
            <a:avLst/>
          </a:prstGeom>
        </p:spPr>
      </p:pic>
      <p:sp>
        <p:nvSpPr>
          <p:cNvPr id="2" name="Title 1">
            <a:extLst>
              <a:ext uri="{FF2B5EF4-FFF2-40B4-BE49-F238E27FC236}">
                <a16:creationId xmlns:a16="http://schemas.microsoft.com/office/drawing/2014/main" id="{05F70AC8-08A9-B88E-AB1D-A9492D665486}"/>
              </a:ext>
            </a:extLst>
          </p:cNvPr>
          <p:cNvSpPr>
            <a:spLocks noGrp="1"/>
          </p:cNvSpPr>
          <p:nvPr>
            <p:ph type="title"/>
          </p:nvPr>
        </p:nvSpPr>
        <p:spPr/>
        <p:txBody>
          <a:bodyPr/>
          <a:lstStyle/>
          <a:p>
            <a:r>
              <a:rPr lang="en-US" dirty="0"/>
              <a:t>Example Data 2</a:t>
            </a:r>
          </a:p>
        </p:txBody>
      </p:sp>
      <p:sp>
        <p:nvSpPr>
          <p:cNvPr id="9" name="Left Brace 8">
            <a:extLst>
              <a:ext uri="{FF2B5EF4-FFF2-40B4-BE49-F238E27FC236}">
                <a16:creationId xmlns:a16="http://schemas.microsoft.com/office/drawing/2014/main" id="{C364D970-24BF-4258-0B62-D9799D8C18CE}"/>
              </a:ext>
            </a:extLst>
          </p:cNvPr>
          <p:cNvSpPr/>
          <p:nvPr/>
        </p:nvSpPr>
        <p:spPr>
          <a:xfrm>
            <a:off x="1052050" y="3442028"/>
            <a:ext cx="707923" cy="2585884"/>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6B6AF04-D535-7A8E-1F8E-3C07E2D3CBE8}"/>
              </a:ext>
            </a:extLst>
          </p:cNvPr>
          <p:cNvSpPr txBox="1">
            <a:spLocks/>
          </p:cNvSpPr>
          <p:nvPr/>
        </p:nvSpPr>
        <p:spPr>
          <a:xfrm>
            <a:off x="-5455" y="4185808"/>
            <a:ext cx="1354392" cy="1098324"/>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700" dirty="0"/>
              <a:t>Question Headings Matching Document 1</a:t>
            </a:r>
          </a:p>
        </p:txBody>
      </p:sp>
      <p:sp>
        <p:nvSpPr>
          <p:cNvPr id="11" name="Left Brace 10">
            <a:extLst>
              <a:ext uri="{FF2B5EF4-FFF2-40B4-BE49-F238E27FC236}">
                <a16:creationId xmlns:a16="http://schemas.microsoft.com/office/drawing/2014/main" id="{8D2562A4-7F70-A57E-FEB8-99FD8148D5B8}"/>
              </a:ext>
            </a:extLst>
          </p:cNvPr>
          <p:cNvSpPr/>
          <p:nvPr/>
        </p:nvSpPr>
        <p:spPr>
          <a:xfrm rot="5400000">
            <a:off x="2374950" y="2472711"/>
            <a:ext cx="707923" cy="866775"/>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9E3ACB50-9756-95D3-4BAE-23324D9AA362}"/>
              </a:ext>
            </a:extLst>
          </p:cNvPr>
          <p:cNvSpPr txBox="1">
            <a:spLocks/>
          </p:cNvSpPr>
          <p:nvPr/>
        </p:nvSpPr>
        <p:spPr>
          <a:xfrm>
            <a:off x="923925" y="2284997"/>
            <a:ext cx="1924280" cy="306274"/>
          </a:xfrm>
          <a:prstGeom prst="rect">
            <a:avLst/>
          </a:prstGeom>
          <a:solidFill>
            <a:schemeClr val="bg1">
              <a:lumMod val="7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700" dirty="0"/>
              <a:t>Discrimination First</a:t>
            </a:r>
          </a:p>
        </p:txBody>
      </p:sp>
      <p:sp>
        <p:nvSpPr>
          <p:cNvPr id="16" name="Left Brace 15">
            <a:extLst>
              <a:ext uri="{FF2B5EF4-FFF2-40B4-BE49-F238E27FC236}">
                <a16:creationId xmlns:a16="http://schemas.microsoft.com/office/drawing/2014/main" id="{BB61D3BA-A4B9-DFF1-F8F5-4ADC9F59229D}"/>
              </a:ext>
            </a:extLst>
          </p:cNvPr>
          <p:cNvSpPr/>
          <p:nvPr/>
        </p:nvSpPr>
        <p:spPr>
          <a:xfrm rot="5400000">
            <a:off x="3241725" y="2472711"/>
            <a:ext cx="707923" cy="866775"/>
          </a:xfrm>
          <a:prstGeom prst="lef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9F0F9BBD-8B55-F1F3-57EA-A29E41867480}"/>
              </a:ext>
            </a:extLst>
          </p:cNvPr>
          <p:cNvSpPr txBox="1">
            <a:spLocks/>
          </p:cNvSpPr>
          <p:nvPr/>
        </p:nvSpPr>
        <p:spPr>
          <a:xfrm>
            <a:off x="3491376" y="2284997"/>
            <a:ext cx="1736622" cy="306274"/>
          </a:xfrm>
          <a:prstGeom prst="rect">
            <a:avLst/>
          </a:prstGeom>
          <a:solidFill>
            <a:schemeClr val="bg1">
              <a:lumMod val="75000"/>
            </a:schemeClr>
          </a:solidFill>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Difficulty Second</a:t>
            </a:r>
            <a:endParaRPr lang="en-US" sz="1400" dirty="0"/>
          </a:p>
        </p:txBody>
      </p:sp>
      <p:sp>
        <p:nvSpPr>
          <p:cNvPr id="18" name="Content Placeholder 2">
            <a:extLst>
              <a:ext uri="{FF2B5EF4-FFF2-40B4-BE49-F238E27FC236}">
                <a16:creationId xmlns:a16="http://schemas.microsoft.com/office/drawing/2014/main" id="{72432380-3DE0-CD54-762E-8EE131C77F7C}"/>
              </a:ext>
            </a:extLst>
          </p:cNvPr>
          <p:cNvSpPr txBox="1">
            <a:spLocks/>
          </p:cNvSpPr>
          <p:nvPr/>
        </p:nvSpPr>
        <p:spPr>
          <a:xfrm>
            <a:off x="6096000" y="5016609"/>
            <a:ext cx="4433424" cy="1476266"/>
          </a:xfrm>
          <a:prstGeom prst="rect">
            <a:avLst/>
          </a:prstGeom>
          <a:solidFill>
            <a:schemeClr val="bg1">
              <a:lumMod val="7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Bonus Feature: If question heading listed here is not in the other data file it will simply be ignored.  This means this document only has to be created once and can be reused for all pair-wise comparisons.</a:t>
            </a:r>
          </a:p>
        </p:txBody>
      </p:sp>
    </p:spTree>
    <p:extLst>
      <p:ext uri="{BB962C8B-B14F-4D97-AF65-F5344CB8AC3E}">
        <p14:creationId xmlns:p14="http://schemas.microsoft.com/office/powerpoint/2010/main" val="1023005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A774-857A-B5C5-828A-F2201CDF425F}"/>
              </a:ext>
            </a:extLst>
          </p:cNvPr>
          <p:cNvSpPr>
            <a:spLocks noGrp="1"/>
          </p:cNvSpPr>
          <p:nvPr>
            <p:ph type="title"/>
          </p:nvPr>
        </p:nvSpPr>
        <p:spPr/>
        <p:txBody>
          <a:bodyPr/>
          <a:lstStyle/>
          <a:p>
            <a:r>
              <a:rPr lang="en-US" dirty="0"/>
              <a:t>Running The App</a:t>
            </a:r>
          </a:p>
        </p:txBody>
      </p:sp>
      <p:sp>
        <p:nvSpPr>
          <p:cNvPr id="3" name="Content Placeholder 2">
            <a:extLst>
              <a:ext uri="{FF2B5EF4-FFF2-40B4-BE49-F238E27FC236}">
                <a16:creationId xmlns:a16="http://schemas.microsoft.com/office/drawing/2014/main" id="{3C277D2F-17E1-749F-91BC-3D18B4F04773}"/>
              </a:ext>
            </a:extLst>
          </p:cNvPr>
          <p:cNvSpPr>
            <a:spLocks noGrp="1"/>
          </p:cNvSpPr>
          <p:nvPr>
            <p:ph idx="1"/>
          </p:nvPr>
        </p:nvSpPr>
        <p:spPr>
          <a:xfrm>
            <a:off x="838200" y="1825625"/>
            <a:ext cx="10515600" cy="4850478"/>
          </a:xfrm>
        </p:spPr>
        <p:txBody>
          <a:bodyPr>
            <a:normAutofit fontScale="92500" lnSpcReduction="20000"/>
          </a:bodyPr>
          <a:lstStyle/>
          <a:p>
            <a:r>
              <a:rPr lang="en-US" dirty="0"/>
              <a:t>Prior to opening the app, </a:t>
            </a:r>
            <a:r>
              <a:rPr lang="en-US" b="1" u="sng" dirty="0"/>
              <a:t>if this is the first time running the app on this computer</a:t>
            </a:r>
            <a:r>
              <a:rPr lang="en-US" dirty="0"/>
              <a:t>, install the necessary packages by running these lines of code in the R console</a:t>
            </a:r>
          </a:p>
          <a:p>
            <a:pPr lvl="1"/>
            <a:r>
              <a:rPr lang="en-US" dirty="0" err="1"/>
              <a:t>install.packages</a:t>
            </a:r>
            <a:r>
              <a:rPr lang="en-US" dirty="0"/>
              <a:t>("shiny")</a:t>
            </a:r>
          </a:p>
          <a:p>
            <a:pPr lvl="1"/>
            <a:r>
              <a:rPr lang="en-US" dirty="0" err="1"/>
              <a:t>install.packages</a:t>
            </a:r>
            <a:r>
              <a:rPr lang="en-US" dirty="0"/>
              <a:t>("DT")</a:t>
            </a:r>
          </a:p>
          <a:p>
            <a:pPr lvl="1"/>
            <a:r>
              <a:rPr lang="en-US" dirty="0" err="1"/>
              <a:t>install.packages</a:t>
            </a:r>
            <a:r>
              <a:rPr lang="en-US" dirty="0"/>
              <a:t>("</a:t>
            </a:r>
            <a:r>
              <a:rPr lang="en-US" dirty="0" err="1"/>
              <a:t>shinyjs</a:t>
            </a:r>
            <a:r>
              <a:rPr lang="en-US" dirty="0"/>
              <a:t>")</a:t>
            </a:r>
          </a:p>
          <a:p>
            <a:pPr lvl="1"/>
            <a:r>
              <a:rPr lang="en-US" dirty="0" err="1"/>
              <a:t>install.packages</a:t>
            </a:r>
            <a:r>
              <a:rPr lang="en-US" dirty="0"/>
              <a:t>("ggplot2")</a:t>
            </a:r>
          </a:p>
          <a:p>
            <a:pPr lvl="1"/>
            <a:r>
              <a:rPr lang="en-US" dirty="0" err="1"/>
              <a:t>install.packages</a:t>
            </a:r>
            <a:r>
              <a:rPr lang="en-US" dirty="0"/>
              <a:t>("</a:t>
            </a:r>
            <a:r>
              <a:rPr lang="en-US" dirty="0" err="1"/>
              <a:t>readxl</a:t>
            </a:r>
            <a:r>
              <a:rPr lang="en-US" dirty="0"/>
              <a:t>")</a:t>
            </a:r>
          </a:p>
          <a:p>
            <a:pPr lvl="1"/>
            <a:r>
              <a:rPr lang="en-US" dirty="0" err="1"/>
              <a:t>install.packages</a:t>
            </a:r>
            <a:r>
              <a:rPr lang="en-US" dirty="0"/>
              <a:t>("</a:t>
            </a:r>
            <a:r>
              <a:rPr lang="en-US" dirty="0" err="1"/>
              <a:t>irtoys</a:t>
            </a:r>
            <a:r>
              <a:rPr lang="en-US" dirty="0"/>
              <a:t>")</a:t>
            </a:r>
          </a:p>
          <a:p>
            <a:pPr lvl="1"/>
            <a:r>
              <a:rPr lang="en-US" dirty="0" err="1"/>
              <a:t>install.packages</a:t>
            </a:r>
            <a:r>
              <a:rPr lang="en-US" dirty="0"/>
              <a:t>("</a:t>
            </a:r>
            <a:r>
              <a:rPr lang="en-US" dirty="0" err="1"/>
              <a:t>openxlsx</a:t>
            </a:r>
            <a:r>
              <a:rPr lang="en-US" dirty="0"/>
              <a:t>")</a:t>
            </a:r>
          </a:p>
          <a:p>
            <a:pPr lvl="1"/>
            <a:r>
              <a:rPr lang="en-US" dirty="0" err="1"/>
              <a:t>install.packages</a:t>
            </a:r>
            <a:r>
              <a:rPr lang="en-US" dirty="0"/>
              <a:t>("</a:t>
            </a:r>
            <a:r>
              <a:rPr lang="en-US" dirty="0" err="1"/>
              <a:t>difR</a:t>
            </a:r>
            <a:r>
              <a:rPr lang="en-US" dirty="0"/>
              <a:t>")</a:t>
            </a:r>
          </a:p>
          <a:p>
            <a:pPr lvl="1"/>
            <a:r>
              <a:rPr lang="en-US" dirty="0" err="1"/>
              <a:t>install.packages</a:t>
            </a:r>
            <a:r>
              <a:rPr lang="en-US" dirty="0"/>
              <a:t>("</a:t>
            </a:r>
            <a:r>
              <a:rPr lang="en-US" dirty="0" err="1"/>
              <a:t>subscore</a:t>
            </a:r>
            <a:r>
              <a:rPr lang="en-US" dirty="0"/>
              <a:t>")</a:t>
            </a:r>
          </a:p>
          <a:p>
            <a:pPr lvl="1"/>
            <a:r>
              <a:rPr lang="en-US" dirty="0" err="1"/>
              <a:t>install.packages</a:t>
            </a:r>
            <a:r>
              <a:rPr lang="en-US" dirty="0"/>
              <a:t>("</a:t>
            </a:r>
            <a:r>
              <a:rPr lang="en-US" dirty="0" err="1"/>
              <a:t>shinydisconnect</a:t>
            </a:r>
            <a:r>
              <a:rPr lang="en-US" dirty="0"/>
              <a:t>")</a:t>
            </a:r>
          </a:p>
          <a:p>
            <a:pPr lvl="1"/>
            <a:r>
              <a:rPr lang="en-US" dirty="0" err="1"/>
              <a:t>install.packages</a:t>
            </a:r>
            <a:r>
              <a:rPr lang="en-US" dirty="0"/>
              <a:t>("</a:t>
            </a:r>
            <a:r>
              <a:rPr lang="en-US" dirty="0" err="1"/>
              <a:t>irt</a:t>
            </a:r>
            <a:r>
              <a:rPr lang="en-US" dirty="0"/>
              <a:t>")</a:t>
            </a:r>
          </a:p>
          <a:p>
            <a:pPr lvl="1"/>
            <a:r>
              <a:rPr lang="en-US" dirty="0" err="1"/>
              <a:t>install.packages</a:t>
            </a:r>
            <a:r>
              <a:rPr lang="en-US" dirty="0"/>
              <a:t>("</a:t>
            </a:r>
            <a:r>
              <a:rPr lang="en-US" dirty="0" err="1"/>
              <a:t>dplyr</a:t>
            </a:r>
            <a:r>
              <a:rPr lang="en-US" dirty="0"/>
              <a:t>")</a:t>
            </a:r>
          </a:p>
          <a:p>
            <a:pPr lvl="1"/>
            <a:r>
              <a:rPr lang="en-US" dirty="0" err="1"/>
              <a:t>install.packages</a:t>
            </a:r>
            <a:r>
              <a:rPr lang="en-US" dirty="0"/>
              <a:t>("</a:t>
            </a:r>
            <a:r>
              <a:rPr lang="en-US" dirty="0" err="1"/>
              <a:t>shinyFiles</a:t>
            </a:r>
            <a:r>
              <a:rPr lang="en-US" dirty="0"/>
              <a:t>")</a:t>
            </a:r>
          </a:p>
        </p:txBody>
      </p:sp>
    </p:spTree>
    <p:extLst>
      <p:ext uri="{BB962C8B-B14F-4D97-AF65-F5344CB8AC3E}">
        <p14:creationId xmlns:p14="http://schemas.microsoft.com/office/powerpoint/2010/main" val="137617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5002</TotalTime>
  <Words>2541</Words>
  <Application>Microsoft Office PowerPoint</Application>
  <PresentationFormat>Widescreen</PresentationFormat>
  <Paragraphs>165</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Use of The Part 2 App for Item Independence</vt:lpstr>
      <vt:lpstr>Overview</vt:lpstr>
      <vt:lpstr>Notes Before Running the App</vt:lpstr>
      <vt:lpstr>Table of Contents</vt:lpstr>
      <vt:lpstr>Data</vt:lpstr>
      <vt:lpstr>Example Data</vt:lpstr>
      <vt:lpstr>Data Continued</vt:lpstr>
      <vt:lpstr>Example Data 2</vt:lpstr>
      <vt:lpstr>Running The App</vt:lpstr>
      <vt:lpstr>Running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Using the App</vt:lpstr>
      <vt:lpstr>App Results</vt:lpstr>
      <vt:lpstr>App Full Results</vt:lpstr>
      <vt:lpstr>App Reset</vt:lpstr>
      <vt:lpstr>Interpreting Exported Results</vt:lpstr>
      <vt:lpstr>1. File Summary</vt:lpstr>
      <vt:lpstr>2. Form-Dep Items</vt:lpstr>
      <vt:lpstr>3. Group 0 Anchored IRT Par </vt:lpstr>
      <vt:lpstr>3. Group 0 Anchored IRT Par </vt:lpstr>
      <vt:lpstr>4. Group 1 Anchored IRT Par </vt:lpstr>
      <vt:lpstr>4. Group 1 Anchored IRT Par </vt:lpstr>
      <vt:lpstr>5. IRT Parameter Plots </vt:lpstr>
      <vt:lpstr>5. IRT Parameter Plots </vt:lpstr>
      <vt:lpstr>5. IRT Parameter Plots </vt:lpstr>
      <vt:lpstr>6. Lord's d Results </vt:lpstr>
      <vt:lpstr>6. Lord's d Results</vt:lpstr>
      <vt:lpstr>7. Factor Scores</vt:lpstr>
      <vt:lpstr>7. Factor Scores </vt:lpstr>
      <vt:lpstr>8. IRT Model Fit (*If Selected)</vt:lpstr>
      <vt:lpstr>8. IRT Model Fit (*If Selected)</vt:lpstr>
      <vt:lpstr>8. IRT Model Fit (*If Selected)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The Part 1 App for Item Independence</dc:title>
  <dc:creator>David Schreurs</dc:creator>
  <cp:lastModifiedBy>David Schreurs</cp:lastModifiedBy>
  <cp:revision>34</cp:revision>
  <dcterms:created xsi:type="dcterms:W3CDTF">2022-07-30T15:46:01Z</dcterms:created>
  <dcterms:modified xsi:type="dcterms:W3CDTF">2022-10-26T19:34:44Z</dcterms:modified>
</cp:coreProperties>
</file>