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slide+xml" PartName="/ppt/slides/slide27.xml"/>
  <Override ContentType="application/vnd.openxmlformats-officedocument.presentationml.slide+xml" PartName="/ppt/slides/slide28.xml"/>
  <Override ContentType="application/vnd.openxmlformats-officedocument.presentationml.slide+xml" PartName="/ppt/slides/slide29.xml"/>
  <Override ContentType="application/vnd.openxmlformats-officedocument.presentationml.slide+xml" PartName="/ppt/slides/slide30.xml"/>
  <Override ContentType="application/vnd.openxmlformats-officedocument.presentationml.slide+xml" PartName="/ppt/slides/slide31.xml"/>
  <Override ContentType="application/vnd.openxmlformats-officedocument.presentationml.slide+xml" PartName="/ppt/slides/slide32.xml"/>
  <Override ContentType="application/vnd.openxmlformats-officedocument.presentationml.slide+xml" PartName="/ppt/slides/slide33.xml"/>
  <Override ContentType="application/vnd.openxmlformats-officedocument.presentationml.slide+xml" PartName="/ppt/slides/slide34.xml"/>
  <Override ContentType="application/vnd.openxmlformats-officedocument.presentationml.slide+xml" PartName="/ppt/slides/slide35.xml"/>
  <Override ContentType="application/vnd.openxmlformats-officedocument.presentationml.slide+xml" PartName="/ppt/slides/slide36.xml"/>
  <Override ContentType="application/vnd.openxmlformats-officedocument.presentationml.slide+xml" PartName="/ppt/slides/slide37.xml"/>
  <Override ContentType="application/vnd.openxmlformats-officedocument.presentationml.slide+xml" PartName="/ppt/slides/slide38.xml"/>
  <Override ContentType="application/vnd.openxmlformats-officedocument.presentationml.slide+xml" PartName="/ppt/slides/slide39.xml"/>
  <Override ContentType="application/vnd.openxmlformats-officedocument.presentationml.slide+xml" PartName="/ppt/slides/slide40.xml"/>
  <Override ContentType="application/vnd.openxmlformats-officedocument.presentationml.slide+xml" PartName="/ppt/slides/slide4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Lst>
  <p:sldSz cx="18288000" cy="10287000"/>
  <p:notesSz cx="6858000" cy="9144000"/>
  <p:embeddedFontLst>
    <p:embeddedFont>
      <p:font typeface="Nunito Sans Condensed Italics" charset="1" panose="00000000000000000000"/>
      <p:regular r:id="rId47"/>
    </p:embeddedFont>
    <p:embeddedFont>
      <p:font typeface="Krabuler" charset="1" panose="00000500000000000000"/>
      <p:regular r:id="rId48"/>
    </p:embeddedFont>
    <p:embeddedFont>
      <p:font typeface="Handy Casual" charset="1" panose="00000500000000000000"/>
      <p:regular r:id="rId49"/>
    </p:embeddedFont>
    <p:embeddedFont>
      <p:font typeface="Pompiere" charset="1" panose="02000000000000000000"/>
      <p:regular r:id="rId5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slides/slide23.xml" Type="http://schemas.openxmlformats.org/officeDocument/2006/relationships/slide"/><Relationship Id="rId29" Target="slides/slide24.xml" Type="http://schemas.openxmlformats.org/officeDocument/2006/relationships/slide"/><Relationship Id="rId3" Target="viewProps.xml" Type="http://schemas.openxmlformats.org/officeDocument/2006/relationships/viewProps"/><Relationship Id="rId30" Target="slides/slide25.xml" Type="http://schemas.openxmlformats.org/officeDocument/2006/relationships/slide"/><Relationship Id="rId31" Target="slides/slide26.xml" Type="http://schemas.openxmlformats.org/officeDocument/2006/relationships/slide"/><Relationship Id="rId32" Target="slides/slide27.xml" Type="http://schemas.openxmlformats.org/officeDocument/2006/relationships/slide"/><Relationship Id="rId33" Target="slides/slide28.xml" Type="http://schemas.openxmlformats.org/officeDocument/2006/relationships/slide"/><Relationship Id="rId34" Target="slides/slide29.xml" Type="http://schemas.openxmlformats.org/officeDocument/2006/relationships/slide"/><Relationship Id="rId35" Target="slides/slide30.xml" Type="http://schemas.openxmlformats.org/officeDocument/2006/relationships/slide"/><Relationship Id="rId36" Target="slides/slide31.xml" Type="http://schemas.openxmlformats.org/officeDocument/2006/relationships/slide"/><Relationship Id="rId37" Target="slides/slide32.xml" Type="http://schemas.openxmlformats.org/officeDocument/2006/relationships/slide"/><Relationship Id="rId38" Target="slides/slide33.xml" Type="http://schemas.openxmlformats.org/officeDocument/2006/relationships/slide"/><Relationship Id="rId39" Target="slides/slide34.xml" Type="http://schemas.openxmlformats.org/officeDocument/2006/relationships/slide"/><Relationship Id="rId4" Target="theme/theme1.xml" Type="http://schemas.openxmlformats.org/officeDocument/2006/relationships/theme"/><Relationship Id="rId40" Target="slides/slide35.xml" Type="http://schemas.openxmlformats.org/officeDocument/2006/relationships/slide"/><Relationship Id="rId41" Target="slides/slide36.xml" Type="http://schemas.openxmlformats.org/officeDocument/2006/relationships/slide"/><Relationship Id="rId42" Target="slides/slide37.xml" Type="http://schemas.openxmlformats.org/officeDocument/2006/relationships/slide"/><Relationship Id="rId43" Target="slides/slide38.xml" Type="http://schemas.openxmlformats.org/officeDocument/2006/relationships/slide"/><Relationship Id="rId44" Target="slides/slide39.xml" Type="http://schemas.openxmlformats.org/officeDocument/2006/relationships/slide"/><Relationship Id="rId45" Target="slides/slide40.xml" Type="http://schemas.openxmlformats.org/officeDocument/2006/relationships/slide"/><Relationship Id="rId46" Target="slides/slide41.xml" Type="http://schemas.openxmlformats.org/officeDocument/2006/relationships/slide"/><Relationship Id="rId47" Target="fonts/font47.fntdata" Type="http://schemas.openxmlformats.org/officeDocument/2006/relationships/font"/><Relationship Id="rId48" Target="fonts/font48.fntdata" Type="http://schemas.openxmlformats.org/officeDocument/2006/relationships/font"/><Relationship Id="rId49" Target="fonts/font49.fntdata" Type="http://schemas.openxmlformats.org/officeDocument/2006/relationships/font"/><Relationship Id="rId5" Target="tableStyles.xml" Type="http://schemas.openxmlformats.org/officeDocument/2006/relationships/tableStyles"/><Relationship Id="rId50" Target="fonts/font50.fntdata" Type="http://schemas.openxmlformats.org/officeDocument/2006/relationships/font"/><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3.png" Type="http://schemas.openxmlformats.org/officeDocument/2006/relationships/image"/><Relationship Id="rId3" Target="../media/image44.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 Id="rId8" Target="../media/image45.png" Type="http://schemas.openxmlformats.org/officeDocument/2006/relationships/image"/><Relationship Id="rId9" Target="../media/image46.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7.png" Type="http://schemas.openxmlformats.org/officeDocument/2006/relationships/image"/><Relationship Id="rId3" Target="../media/image48.svg" Type="http://schemas.openxmlformats.org/officeDocument/2006/relationships/image"/><Relationship Id="rId4" Target="https://mosquitto.org/download/" TargetMode="External" Type="http://schemas.openxmlformats.org/officeDocument/2006/relationships/hyperlink"/><Relationship Id="rId5" Target="../media/image49.png" Type="http://schemas.openxmlformats.org/officeDocument/2006/relationships/image"/><Relationship Id="rId6" Target="../media/image50.svg" Type="http://schemas.openxmlformats.org/officeDocument/2006/relationships/image"/><Relationship Id="rId7" Target="../media/image51.png" Type="http://schemas.openxmlformats.org/officeDocument/2006/relationships/image"/><Relationship Id="rId8" Target="../media/image52.svg" Type="http://schemas.openxmlformats.org/officeDocument/2006/relationships/image"/><Relationship Id="rId9" Target="../media/image53.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4.png" Type="http://schemas.openxmlformats.org/officeDocument/2006/relationships/image"/><Relationship Id="rId3" Target="../media/image55.svg" Type="http://schemas.openxmlformats.org/officeDocument/2006/relationships/image"/><Relationship Id="rId4" Target="../media/image49.png" Type="http://schemas.openxmlformats.org/officeDocument/2006/relationships/image"/><Relationship Id="rId5" Target="../media/image50.svg" Type="http://schemas.openxmlformats.org/officeDocument/2006/relationships/image"/><Relationship Id="rId6" Target="../media/image51.png" Type="http://schemas.openxmlformats.org/officeDocument/2006/relationships/image"/><Relationship Id="rId7" Target="../media/image52.svg" Type="http://schemas.openxmlformats.org/officeDocument/2006/relationships/image"/><Relationship Id="rId8" Target="../media/image45.png" Type="http://schemas.openxmlformats.org/officeDocument/2006/relationships/image"/><Relationship Id="rId9" Target="../media/image46.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6.png" Type="http://schemas.openxmlformats.org/officeDocument/2006/relationships/image"/><Relationship Id="rId3" Target="../media/image57.svg" Type="http://schemas.openxmlformats.org/officeDocument/2006/relationships/image"/><Relationship Id="rId4" Target="../media/image49.png" Type="http://schemas.openxmlformats.org/officeDocument/2006/relationships/image"/><Relationship Id="rId5" Target="../media/image50.svg" Type="http://schemas.openxmlformats.org/officeDocument/2006/relationships/image"/><Relationship Id="rId6" Target="../media/image51.png" Type="http://schemas.openxmlformats.org/officeDocument/2006/relationships/image"/><Relationship Id="rId7" Target="../media/image52.svg" Type="http://schemas.openxmlformats.org/officeDocument/2006/relationships/image"/><Relationship Id="rId8" Target="../media/image53.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8.png" Type="http://schemas.openxmlformats.org/officeDocument/2006/relationships/image"/><Relationship Id="rId3" Target="../media/image59.svg" Type="http://schemas.openxmlformats.org/officeDocument/2006/relationships/image"/><Relationship Id="rId4" Target="../media/image49.png" Type="http://schemas.openxmlformats.org/officeDocument/2006/relationships/image"/><Relationship Id="rId5" Target="../media/image50.svg" Type="http://schemas.openxmlformats.org/officeDocument/2006/relationships/image"/><Relationship Id="rId6" Target="../media/image51.png" Type="http://schemas.openxmlformats.org/officeDocument/2006/relationships/image"/><Relationship Id="rId7" Target="../media/image52.svg" Type="http://schemas.openxmlformats.org/officeDocument/2006/relationships/image"/><Relationship Id="rId8" Target="../media/image45.png" Type="http://schemas.openxmlformats.org/officeDocument/2006/relationships/image"/><Relationship Id="rId9" Target="../media/image46.sv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3.png" Type="http://schemas.openxmlformats.org/officeDocument/2006/relationships/image"/><Relationship Id="rId11" Target="../media/image24.svg" Type="http://schemas.openxmlformats.org/officeDocument/2006/relationships/image"/><Relationship Id="rId12" Target="../media/image25.png" Type="http://schemas.openxmlformats.org/officeDocument/2006/relationships/image"/><Relationship Id="rId13" Target="../media/image26.svg" Type="http://schemas.openxmlformats.org/officeDocument/2006/relationships/image"/><Relationship Id="rId2" Target="../media/image19.png" Type="http://schemas.openxmlformats.org/officeDocument/2006/relationships/image"/><Relationship Id="rId3" Target="../media/image20.svg" Type="http://schemas.openxmlformats.org/officeDocument/2006/relationships/image"/><Relationship Id="rId4" Target="../media/image21.png" Type="http://schemas.openxmlformats.org/officeDocument/2006/relationships/image"/><Relationship Id="rId5" Target="../media/image22.svg" Type="http://schemas.openxmlformats.org/officeDocument/2006/relationships/image"/><Relationship Id="rId6" Target="../media/image7.png" Type="http://schemas.openxmlformats.org/officeDocument/2006/relationships/image"/><Relationship Id="rId7" Target="../media/image8.svg" Type="http://schemas.openxmlformats.org/officeDocument/2006/relationships/image"/><Relationship Id="rId8" Target="../media/image15.png" Type="http://schemas.openxmlformats.org/officeDocument/2006/relationships/image"/><Relationship Id="rId9" Target="../media/image16.sv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3.png" Type="http://schemas.openxmlformats.org/officeDocument/2006/relationships/image"/><Relationship Id="rId13" Target="../media/image14.svg" Type="http://schemas.openxmlformats.org/officeDocument/2006/relationships/image"/><Relationship Id="rId2" Target="../media/image60.png" Type="http://schemas.openxmlformats.org/officeDocument/2006/relationships/image"/><Relationship Id="rId3" Target="../media/image61.svg" Type="http://schemas.openxmlformats.org/officeDocument/2006/relationships/image"/><Relationship Id="rId4" Target="../media/image62.png" Type="http://schemas.openxmlformats.org/officeDocument/2006/relationships/image"/><Relationship Id="rId5" Target="../media/image63.svg" Type="http://schemas.openxmlformats.org/officeDocument/2006/relationships/image"/><Relationship Id="rId6" Target="../media/image3.png" Type="http://schemas.openxmlformats.org/officeDocument/2006/relationships/image"/><Relationship Id="rId7" Target="../media/image4.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3.png" Type="http://schemas.openxmlformats.org/officeDocument/2006/relationships/image"/><Relationship Id="rId13" Target="../media/image14.svg" Type="http://schemas.openxmlformats.org/officeDocument/2006/relationships/image"/><Relationship Id="rId2" Target="../media/image64.png" Type="http://schemas.openxmlformats.org/officeDocument/2006/relationships/image"/><Relationship Id="rId3" Target="../media/image65.svg" Type="http://schemas.openxmlformats.org/officeDocument/2006/relationships/image"/><Relationship Id="rId4" Target="../media/image62.png" Type="http://schemas.openxmlformats.org/officeDocument/2006/relationships/image"/><Relationship Id="rId5" Target="../media/image63.svg" Type="http://schemas.openxmlformats.org/officeDocument/2006/relationships/image"/><Relationship Id="rId6" Target="../media/image3.png" Type="http://schemas.openxmlformats.org/officeDocument/2006/relationships/image"/><Relationship Id="rId7" Target="../media/image4.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3.png" Type="http://schemas.openxmlformats.org/officeDocument/2006/relationships/image"/><Relationship Id="rId13" Target="../media/image14.svg" Type="http://schemas.openxmlformats.org/officeDocument/2006/relationships/image"/><Relationship Id="rId2" Target="../media/image66.png" Type="http://schemas.openxmlformats.org/officeDocument/2006/relationships/image"/><Relationship Id="rId3" Target="../media/image67.svg" Type="http://schemas.openxmlformats.org/officeDocument/2006/relationships/image"/><Relationship Id="rId4" Target="../media/image62.png" Type="http://schemas.openxmlformats.org/officeDocument/2006/relationships/image"/><Relationship Id="rId5" Target="../media/image63.svg" Type="http://schemas.openxmlformats.org/officeDocument/2006/relationships/image"/><Relationship Id="rId6" Target="../media/image3.png" Type="http://schemas.openxmlformats.org/officeDocument/2006/relationships/image"/><Relationship Id="rId7" Target="../media/image4.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3.png" Type="http://schemas.openxmlformats.org/officeDocument/2006/relationships/image"/><Relationship Id="rId13" Target="../media/image14.svg" Type="http://schemas.openxmlformats.org/officeDocument/2006/relationships/image"/><Relationship Id="rId2" Target="../media/image68.png" Type="http://schemas.openxmlformats.org/officeDocument/2006/relationships/image"/><Relationship Id="rId3" Target="../media/image69.svg" Type="http://schemas.openxmlformats.org/officeDocument/2006/relationships/image"/><Relationship Id="rId4" Target="../media/image62.png" Type="http://schemas.openxmlformats.org/officeDocument/2006/relationships/image"/><Relationship Id="rId5" Target="../media/image63.svg" Type="http://schemas.openxmlformats.org/officeDocument/2006/relationships/image"/><Relationship Id="rId6" Target="../media/image3.png" Type="http://schemas.openxmlformats.org/officeDocument/2006/relationships/image"/><Relationship Id="rId7" Target="../media/image4.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jpeg" Type="http://schemas.openxmlformats.org/officeDocument/2006/relationships/image"/><Relationship Id="rId3" Target="../media/image12.jpeg" Type="http://schemas.openxmlformats.org/officeDocument/2006/relationships/image"/><Relationship Id="rId4" Target="../media/image13.png" Type="http://schemas.openxmlformats.org/officeDocument/2006/relationships/image"/><Relationship Id="rId5" Target="../media/image14.svg" Type="http://schemas.openxmlformats.org/officeDocument/2006/relationships/image"/><Relationship Id="rId6" Target="../media/image15.png" Type="http://schemas.openxmlformats.org/officeDocument/2006/relationships/image"/><Relationship Id="rId7" Target="../media/image16.svg" Type="http://schemas.openxmlformats.org/officeDocument/2006/relationships/image"/><Relationship Id="rId8" Target="../media/image17.png" Type="http://schemas.openxmlformats.org/officeDocument/2006/relationships/image"/><Relationship Id="rId9" Target="../media/image18.sv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5.png" Type="http://schemas.openxmlformats.org/officeDocument/2006/relationships/image"/><Relationship Id="rId3" Target="../media/image26.svg" Type="http://schemas.openxmlformats.org/officeDocument/2006/relationships/image"/><Relationship Id="rId4" Target="../media/image70.png" Type="http://schemas.openxmlformats.org/officeDocument/2006/relationships/image"/><Relationship Id="rId5" Target="../media/image71.svg" Type="http://schemas.openxmlformats.org/officeDocument/2006/relationships/image"/><Relationship Id="rId6" Target="../media/image72.png" Type="http://schemas.openxmlformats.org/officeDocument/2006/relationships/image"/><Relationship Id="rId7" Target="../media/image73.svg" Type="http://schemas.openxmlformats.org/officeDocument/2006/relationships/image"/><Relationship Id="rId8" Target="../media/image23.png" Type="http://schemas.openxmlformats.org/officeDocument/2006/relationships/image"/><Relationship Id="rId9" Target="../media/image24.sv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3.png" Type="http://schemas.openxmlformats.org/officeDocument/2006/relationships/image"/><Relationship Id="rId13" Target="../media/image14.svg" Type="http://schemas.openxmlformats.org/officeDocument/2006/relationships/image"/><Relationship Id="rId2" Target="../media/image60.png" Type="http://schemas.openxmlformats.org/officeDocument/2006/relationships/image"/><Relationship Id="rId3" Target="../media/image61.svg" Type="http://schemas.openxmlformats.org/officeDocument/2006/relationships/image"/><Relationship Id="rId4" Target="../media/image62.png" Type="http://schemas.openxmlformats.org/officeDocument/2006/relationships/image"/><Relationship Id="rId5" Target="../media/image63.svg" Type="http://schemas.openxmlformats.org/officeDocument/2006/relationships/image"/><Relationship Id="rId6" Target="../media/image3.png" Type="http://schemas.openxmlformats.org/officeDocument/2006/relationships/image"/><Relationship Id="rId7" Target="../media/image4.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3.png" Type="http://schemas.openxmlformats.org/officeDocument/2006/relationships/image"/><Relationship Id="rId13" Target="../media/image14.svg" Type="http://schemas.openxmlformats.org/officeDocument/2006/relationships/image"/><Relationship Id="rId2" Target="../media/image60.png" Type="http://schemas.openxmlformats.org/officeDocument/2006/relationships/image"/><Relationship Id="rId3" Target="../media/image61.svg" Type="http://schemas.openxmlformats.org/officeDocument/2006/relationships/image"/><Relationship Id="rId4" Target="../media/image62.png" Type="http://schemas.openxmlformats.org/officeDocument/2006/relationships/image"/><Relationship Id="rId5" Target="../media/image63.svg" Type="http://schemas.openxmlformats.org/officeDocument/2006/relationships/image"/><Relationship Id="rId6" Target="../media/image3.png" Type="http://schemas.openxmlformats.org/officeDocument/2006/relationships/image"/><Relationship Id="rId7" Target="../media/image4.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2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3.png" Type="http://schemas.openxmlformats.org/officeDocument/2006/relationships/image"/><Relationship Id="rId13" Target="../media/image14.svg" Type="http://schemas.openxmlformats.org/officeDocument/2006/relationships/image"/><Relationship Id="rId2" Target="../media/image60.png" Type="http://schemas.openxmlformats.org/officeDocument/2006/relationships/image"/><Relationship Id="rId3" Target="../media/image61.svg" Type="http://schemas.openxmlformats.org/officeDocument/2006/relationships/image"/><Relationship Id="rId4" Target="../media/image62.png" Type="http://schemas.openxmlformats.org/officeDocument/2006/relationships/image"/><Relationship Id="rId5" Target="../media/image63.svg" Type="http://schemas.openxmlformats.org/officeDocument/2006/relationships/image"/><Relationship Id="rId6" Target="../media/image3.png" Type="http://schemas.openxmlformats.org/officeDocument/2006/relationships/image"/><Relationship Id="rId7" Target="../media/image4.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2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5.png" Type="http://schemas.openxmlformats.org/officeDocument/2006/relationships/image"/><Relationship Id="rId3" Target="../media/image26.svg" Type="http://schemas.openxmlformats.org/officeDocument/2006/relationships/image"/><Relationship Id="rId4" Target="../media/image70.png" Type="http://schemas.openxmlformats.org/officeDocument/2006/relationships/image"/><Relationship Id="rId5" Target="../media/image71.svg" Type="http://schemas.openxmlformats.org/officeDocument/2006/relationships/image"/><Relationship Id="rId6" Target="../media/image72.png" Type="http://schemas.openxmlformats.org/officeDocument/2006/relationships/image"/><Relationship Id="rId7" Target="../media/image73.svg" Type="http://schemas.openxmlformats.org/officeDocument/2006/relationships/image"/><Relationship Id="rId8" Target="../media/image23.png" Type="http://schemas.openxmlformats.org/officeDocument/2006/relationships/image"/><Relationship Id="rId9" Target="../media/image24.svg" Type="http://schemas.openxmlformats.org/officeDocument/2006/relationships/image"/></Relationships>
</file>

<file path=ppt/slides/_rels/slide2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3.png" Type="http://schemas.openxmlformats.org/officeDocument/2006/relationships/image"/><Relationship Id="rId13" Target="../media/image14.svg" Type="http://schemas.openxmlformats.org/officeDocument/2006/relationships/image"/><Relationship Id="rId2" Target="../media/image60.png" Type="http://schemas.openxmlformats.org/officeDocument/2006/relationships/image"/><Relationship Id="rId3" Target="../media/image61.svg" Type="http://schemas.openxmlformats.org/officeDocument/2006/relationships/image"/><Relationship Id="rId4" Target="../media/image62.png" Type="http://schemas.openxmlformats.org/officeDocument/2006/relationships/image"/><Relationship Id="rId5" Target="../media/image63.svg" Type="http://schemas.openxmlformats.org/officeDocument/2006/relationships/image"/><Relationship Id="rId6" Target="../media/image3.png" Type="http://schemas.openxmlformats.org/officeDocument/2006/relationships/image"/><Relationship Id="rId7" Target="../media/image4.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2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5.png" Type="http://schemas.openxmlformats.org/officeDocument/2006/relationships/image"/><Relationship Id="rId3" Target="../media/image26.svg" Type="http://schemas.openxmlformats.org/officeDocument/2006/relationships/image"/><Relationship Id="rId4" Target="../media/image70.png" Type="http://schemas.openxmlformats.org/officeDocument/2006/relationships/image"/><Relationship Id="rId5" Target="../media/image71.svg" Type="http://schemas.openxmlformats.org/officeDocument/2006/relationships/image"/><Relationship Id="rId6" Target="../media/image72.png" Type="http://schemas.openxmlformats.org/officeDocument/2006/relationships/image"/><Relationship Id="rId7" Target="../media/image73.svg" Type="http://schemas.openxmlformats.org/officeDocument/2006/relationships/image"/><Relationship Id="rId8" Target="../media/image23.png" Type="http://schemas.openxmlformats.org/officeDocument/2006/relationships/image"/><Relationship Id="rId9" Target="../media/image24.svg" Type="http://schemas.openxmlformats.org/officeDocument/2006/relationships/image"/></Relationships>
</file>

<file path=ppt/slides/_rels/slide2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3.png" Type="http://schemas.openxmlformats.org/officeDocument/2006/relationships/image"/><Relationship Id="rId11" Target="../media/image24.svg" Type="http://schemas.openxmlformats.org/officeDocument/2006/relationships/image"/><Relationship Id="rId12" Target="../media/image25.png" Type="http://schemas.openxmlformats.org/officeDocument/2006/relationships/image"/><Relationship Id="rId13" Target="../media/image26.svg" Type="http://schemas.openxmlformats.org/officeDocument/2006/relationships/image"/><Relationship Id="rId2" Target="../media/image19.png" Type="http://schemas.openxmlformats.org/officeDocument/2006/relationships/image"/><Relationship Id="rId3" Target="../media/image20.svg" Type="http://schemas.openxmlformats.org/officeDocument/2006/relationships/image"/><Relationship Id="rId4" Target="../media/image21.png" Type="http://schemas.openxmlformats.org/officeDocument/2006/relationships/image"/><Relationship Id="rId5" Target="../media/image22.svg" Type="http://schemas.openxmlformats.org/officeDocument/2006/relationships/image"/><Relationship Id="rId6" Target="../media/image7.png" Type="http://schemas.openxmlformats.org/officeDocument/2006/relationships/image"/><Relationship Id="rId7" Target="../media/image8.svg" Type="http://schemas.openxmlformats.org/officeDocument/2006/relationships/image"/><Relationship Id="rId8" Target="../media/image15.png" Type="http://schemas.openxmlformats.org/officeDocument/2006/relationships/image"/><Relationship Id="rId9" Target="../media/image16.svg" Type="http://schemas.openxmlformats.org/officeDocument/2006/relationships/image"/></Relationships>
</file>

<file path=ppt/slides/_rels/slide2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41.png" Type="http://schemas.openxmlformats.org/officeDocument/2006/relationships/image"/><Relationship Id="rId5" Target="../media/image42.svg" Type="http://schemas.openxmlformats.org/officeDocument/2006/relationships/image"/><Relationship Id="rId6" Target="../media/image3.png" Type="http://schemas.openxmlformats.org/officeDocument/2006/relationships/image"/><Relationship Id="rId7" Target="../media/image4.svg" Type="http://schemas.openxmlformats.org/officeDocument/2006/relationships/image"/></Relationships>
</file>

<file path=ppt/slides/_rels/slide2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41.png" Type="http://schemas.openxmlformats.org/officeDocument/2006/relationships/image"/><Relationship Id="rId5" Target="../media/image42.svg" Type="http://schemas.openxmlformats.org/officeDocument/2006/relationships/image"/><Relationship Id="rId6" Target="../media/image3.png" Type="http://schemas.openxmlformats.org/officeDocument/2006/relationships/image"/><Relationship Id="rId7" Target="../media/image4.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3.png" Type="http://schemas.openxmlformats.org/officeDocument/2006/relationships/image"/><Relationship Id="rId11" Target="../media/image24.svg" Type="http://schemas.openxmlformats.org/officeDocument/2006/relationships/image"/><Relationship Id="rId12" Target="../media/image25.png" Type="http://schemas.openxmlformats.org/officeDocument/2006/relationships/image"/><Relationship Id="rId13" Target="../media/image26.svg" Type="http://schemas.openxmlformats.org/officeDocument/2006/relationships/image"/><Relationship Id="rId2" Target="../media/image19.png" Type="http://schemas.openxmlformats.org/officeDocument/2006/relationships/image"/><Relationship Id="rId3" Target="../media/image20.svg" Type="http://schemas.openxmlformats.org/officeDocument/2006/relationships/image"/><Relationship Id="rId4" Target="../media/image21.png" Type="http://schemas.openxmlformats.org/officeDocument/2006/relationships/image"/><Relationship Id="rId5" Target="../media/image22.svg" Type="http://schemas.openxmlformats.org/officeDocument/2006/relationships/image"/><Relationship Id="rId6" Target="../media/image7.png" Type="http://schemas.openxmlformats.org/officeDocument/2006/relationships/image"/><Relationship Id="rId7" Target="../media/image8.svg" Type="http://schemas.openxmlformats.org/officeDocument/2006/relationships/image"/><Relationship Id="rId8" Target="../media/image15.png" Type="http://schemas.openxmlformats.org/officeDocument/2006/relationships/image"/><Relationship Id="rId9" Target="../media/image16.svg" Type="http://schemas.openxmlformats.org/officeDocument/2006/relationships/image"/></Relationships>
</file>

<file path=ppt/slides/_rels/slide3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41.png" Type="http://schemas.openxmlformats.org/officeDocument/2006/relationships/image"/><Relationship Id="rId5" Target="../media/image42.svg" Type="http://schemas.openxmlformats.org/officeDocument/2006/relationships/image"/><Relationship Id="rId6" Target="../media/image3.png" Type="http://schemas.openxmlformats.org/officeDocument/2006/relationships/image"/><Relationship Id="rId7" Target="../media/image4.svg" Type="http://schemas.openxmlformats.org/officeDocument/2006/relationships/image"/></Relationships>
</file>

<file path=ppt/slides/_rels/slide3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3.png" Type="http://schemas.openxmlformats.org/officeDocument/2006/relationships/image"/><Relationship Id="rId11" Target="../media/image24.svg" Type="http://schemas.openxmlformats.org/officeDocument/2006/relationships/image"/><Relationship Id="rId12" Target="../media/image25.png" Type="http://schemas.openxmlformats.org/officeDocument/2006/relationships/image"/><Relationship Id="rId13" Target="../media/image26.svg" Type="http://schemas.openxmlformats.org/officeDocument/2006/relationships/image"/><Relationship Id="rId2" Target="../media/image19.png" Type="http://schemas.openxmlformats.org/officeDocument/2006/relationships/image"/><Relationship Id="rId3" Target="../media/image20.svg" Type="http://schemas.openxmlformats.org/officeDocument/2006/relationships/image"/><Relationship Id="rId4" Target="../media/image21.png" Type="http://schemas.openxmlformats.org/officeDocument/2006/relationships/image"/><Relationship Id="rId5" Target="../media/image22.svg" Type="http://schemas.openxmlformats.org/officeDocument/2006/relationships/image"/><Relationship Id="rId6" Target="../media/image7.png" Type="http://schemas.openxmlformats.org/officeDocument/2006/relationships/image"/><Relationship Id="rId7" Target="../media/image8.svg" Type="http://schemas.openxmlformats.org/officeDocument/2006/relationships/image"/><Relationship Id="rId8" Target="../media/image15.png" Type="http://schemas.openxmlformats.org/officeDocument/2006/relationships/image"/><Relationship Id="rId9" Target="../media/image16.svg" Type="http://schemas.openxmlformats.org/officeDocument/2006/relationships/image"/></Relationships>
</file>

<file path=ppt/slides/_rels/slide3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41.png" Type="http://schemas.openxmlformats.org/officeDocument/2006/relationships/image"/><Relationship Id="rId5" Target="../media/image42.svg" Type="http://schemas.openxmlformats.org/officeDocument/2006/relationships/image"/><Relationship Id="rId6" Target="../media/image3.png" Type="http://schemas.openxmlformats.org/officeDocument/2006/relationships/image"/><Relationship Id="rId7" Target="../media/image4.svg" Type="http://schemas.openxmlformats.org/officeDocument/2006/relationships/image"/></Relationships>
</file>

<file path=ppt/slides/_rels/slide3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3.png" Type="http://schemas.openxmlformats.org/officeDocument/2006/relationships/image"/><Relationship Id="rId13" Target="../media/image14.svg" Type="http://schemas.openxmlformats.org/officeDocument/2006/relationships/image"/><Relationship Id="rId2" Target="../media/image60.png" Type="http://schemas.openxmlformats.org/officeDocument/2006/relationships/image"/><Relationship Id="rId3" Target="../media/image61.svg" Type="http://schemas.openxmlformats.org/officeDocument/2006/relationships/image"/><Relationship Id="rId4" Target="../media/image62.png" Type="http://schemas.openxmlformats.org/officeDocument/2006/relationships/image"/><Relationship Id="rId5" Target="../media/image63.svg" Type="http://schemas.openxmlformats.org/officeDocument/2006/relationships/image"/><Relationship Id="rId6" Target="../media/image3.png" Type="http://schemas.openxmlformats.org/officeDocument/2006/relationships/image"/><Relationship Id="rId7" Target="../media/image4.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3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8.png" Type="http://schemas.openxmlformats.org/officeDocument/2006/relationships/image"/><Relationship Id="rId3" Target="../media/image59.svg" Type="http://schemas.openxmlformats.org/officeDocument/2006/relationships/image"/><Relationship Id="rId4" Target="../media/image74.jpeg" Type="http://schemas.openxmlformats.org/officeDocument/2006/relationships/image"/><Relationship Id="rId5" Target="../media/image49.png" Type="http://schemas.openxmlformats.org/officeDocument/2006/relationships/image"/><Relationship Id="rId6" Target="../media/image50.svg" Type="http://schemas.openxmlformats.org/officeDocument/2006/relationships/image"/><Relationship Id="rId7" Target="../media/image51.png" Type="http://schemas.openxmlformats.org/officeDocument/2006/relationships/image"/><Relationship Id="rId8" Target="../media/image52.svg" Type="http://schemas.openxmlformats.org/officeDocument/2006/relationships/image"/></Relationships>
</file>

<file path=ppt/slides/_rels/slide3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3.png" Type="http://schemas.openxmlformats.org/officeDocument/2006/relationships/image"/><Relationship Id="rId11" Target="../media/image24.svg" Type="http://schemas.openxmlformats.org/officeDocument/2006/relationships/image"/><Relationship Id="rId12" Target="../media/image25.png" Type="http://schemas.openxmlformats.org/officeDocument/2006/relationships/image"/><Relationship Id="rId13" Target="../media/image26.svg" Type="http://schemas.openxmlformats.org/officeDocument/2006/relationships/image"/><Relationship Id="rId2" Target="../media/image19.png" Type="http://schemas.openxmlformats.org/officeDocument/2006/relationships/image"/><Relationship Id="rId3" Target="../media/image20.svg" Type="http://schemas.openxmlformats.org/officeDocument/2006/relationships/image"/><Relationship Id="rId4" Target="../media/image21.png" Type="http://schemas.openxmlformats.org/officeDocument/2006/relationships/image"/><Relationship Id="rId5" Target="../media/image22.svg" Type="http://schemas.openxmlformats.org/officeDocument/2006/relationships/image"/><Relationship Id="rId6" Target="../media/image7.png" Type="http://schemas.openxmlformats.org/officeDocument/2006/relationships/image"/><Relationship Id="rId7" Target="../media/image8.svg" Type="http://schemas.openxmlformats.org/officeDocument/2006/relationships/image"/><Relationship Id="rId8" Target="../media/image15.png" Type="http://schemas.openxmlformats.org/officeDocument/2006/relationships/image"/><Relationship Id="rId9" Target="../media/image16.svg" Type="http://schemas.openxmlformats.org/officeDocument/2006/relationships/image"/></Relationships>
</file>

<file path=ppt/slides/_rels/slide3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3.png" Type="http://schemas.openxmlformats.org/officeDocument/2006/relationships/image"/><Relationship Id="rId13" Target="../media/image14.svg" Type="http://schemas.openxmlformats.org/officeDocument/2006/relationships/image"/><Relationship Id="rId2" Target="../media/image60.png" Type="http://schemas.openxmlformats.org/officeDocument/2006/relationships/image"/><Relationship Id="rId3" Target="../media/image61.svg" Type="http://schemas.openxmlformats.org/officeDocument/2006/relationships/image"/><Relationship Id="rId4" Target="../media/image62.png" Type="http://schemas.openxmlformats.org/officeDocument/2006/relationships/image"/><Relationship Id="rId5" Target="../media/image63.svg" Type="http://schemas.openxmlformats.org/officeDocument/2006/relationships/image"/><Relationship Id="rId6" Target="../media/image3.png" Type="http://schemas.openxmlformats.org/officeDocument/2006/relationships/image"/><Relationship Id="rId7" Target="../media/image4.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3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6.png" Type="http://schemas.openxmlformats.org/officeDocument/2006/relationships/image"/><Relationship Id="rId3" Target="../media/image57.svg" Type="http://schemas.openxmlformats.org/officeDocument/2006/relationships/image"/><Relationship Id="rId4" Target="../media/image74.jpeg" Type="http://schemas.openxmlformats.org/officeDocument/2006/relationships/image"/><Relationship Id="rId5" Target="../media/image49.png" Type="http://schemas.openxmlformats.org/officeDocument/2006/relationships/image"/><Relationship Id="rId6" Target="../media/image50.svg" Type="http://schemas.openxmlformats.org/officeDocument/2006/relationships/image"/><Relationship Id="rId7" Target="../media/image51.png" Type="http://schemas.openxmlformats.org/officeDocument/2006/relationships/image"/><Relationship Id="rId8" Target="../media/image52.svg" Type="http://schemas.openxmlformats.org/officeDocument/2006/relationships/image"/></Relationships>
</file>

<file path=ppt/slides/_rels/slide3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4.png" Type="http://schemas.openxmlformats.org/officeDocument/2006/relationships/image"/><Relationship Id="rId3" Target="../media/image55.svg" Type="http://schemas.openxmlformats.org/officeDocument/2006/relationships/image"/><Relationship Id="rId4" Target="../media/image74.jpeg" Type="http://schemas.openxmlformats.org/officeDocument/2006/relationships/image"/><Relationship Id="rId5" Target="../media/image49.png" Type="http://schemas.openxmlformats.org/officeDocument/2006/relationships/image"/><Relationship Id="rId6" Target="../media/image50.svg" Type="http://schemas.openxmlformats.org/officeDocument/2006/relationships/image"/><Relationship Id="rId7" Target="../media/image51.png" Type="http://schemas.openxmlformats.org/officeDocument/2006/relationships/image"/><Relationship Id="rId8" Target="../media/image52.svg" Type="http://schemas.openxmlformats.org/officeDocument/2006/relationships/image"/></Relationships>
</file>

<file path=ppt/slides/_rels/slide39.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3.png" Type="http://schemas.openxmlformats.org/officeDocument/2006/relationships/image"/><Relationship Id="rId13" Target="../media/image14.svg" Type="http://schemas.openxmlformats.org/officeDocument/2006/relationships/image"/><Relationship Id="rId2" Target="../media/image60.png" Type="http://schemas.openxmlformats.org/officeDocument/2006/relationships/image"/><Relationship Id="rId3" Target="../media/image61.svg" Type="http://schemas.openxmlformats.org/officeDocument/2006/relationships/image"/><Relationship Id="rId4" Target="../media/image62.png" Type="http://schemas.openxmlformats.org/officeDocument/2006/relationships/image"/><Relationship Id="rId5" Target="../media/image63.svg" Type="http://schemas.openxmlformats.org/officeDocument/2006/relationships/image"/><Relationship Id="rId6" Target="../media/image3.png" Type="http://schemas.openxmlformats.org/officeDocument/2006/relationships/image"/><Relationship Id="rId7" Target="../media/image4.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7.png" Type="http://schemas.openxmlformats.org/officeDocument/2006/relationships/image"/><Relationship Id="rId3" Target="../media/image28.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s>
</file>

<file path=ppt/slides/_rels/slide40.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3.png" Type="http://schemas.openxmlformats.org/officeDocument/2006/relationships/image"/><Relationship Id="rId13" Target="../media/image14.svg" Type="http://schemas.openxmlformats.org/officeDocument/2006/relationships/image"/><Relationship Id="rId2" Target="../media/image60.png" Type="http://schemas.openxmlformats.org/officeDocument/2006/relationships/image"/><Relationship Id="rId3" Target="../media/image61.svg" Type="http://schemas.openxmlformats.org/officeDocument/2006/relationships/image"/><Relationship Id="rId4" Target="../media/image62.png" Type="http://schemas.openxmlformats.org/officeDocument/2006/relationships/image"/><Relationship Id="rId5" Target="../media/image63.svg" Type="http://schemas.openxmlformats.org/officeDocument/2006/relationships/image"/><Relationship Id="rId6" Target="../media/image3.png" Type="http://schemas.openxmlformats.org/officeDocument/2006/relationships/image"/><Relationship Id="rId7" Target="../media/image4.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4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5.png" Type="http://schemas.openxmlformats.org/officeDocument/2006/relationships/image"/><Relationship Id="rId11" Target="../media/image16.svg" Type="http://schemas.openxmlformats.org/officeDocument/2006/relationships/image"/><Relationship Id="rId12" Target="../media/image23.png" Type="http://schemas.openxmlformats.org/officeDocument/2006/relationships/image"/><Relationship Id="rId13" Target="../media/image24.svg" Type="http://schemas.openxmlformats.org/officeDocument/2006/relationships/image"/><Relationship Id="rId14" Target="../media/image37.png" Type="http://schemas.openxmlformats.org/officeDocument/2006/relationships/image"/><Relationship Id="rId15" Target="../media/image38.svg" Type="http://schemas.openxmlformats.org/officeDocument/2006/relationships/image"/><Relationship Id="rId16" Target="../media/image39.png" Type="http://schemas.openxmlformats.org/officeDocument/2006/relationships/image"/><Relationship Id="rId17" Target="../media/image40.svg" Type="http://schemas.openxmlformats.org/officeDocument/2006/relationships/image"/><Relationship Id="rId2" Target="../media/image29.png" Type="http://schemas.openxmlformats.org/officeDocument/2006/relationships/image"/><Relationship Id="rId3" Target="../media/image30.svg" Type="http://schemas.openxmlformats.org/officeDocument/2006/relationships/image"/><Relationship Id="rId4" Target="../media/image31.png" Type="http://schemas.openxmlformats.org/officeDocument/2006/relationships/image"/><Relationship Id="rId5" Target="../media/image32.svg" Type="http://schemas.openxmlformats.org/officeDocument/2006/relationships/image"/><Relationship Id="rId6" Target="../media/image33.png" Type="http://schemas.openxmlformats.org/officeDocument/2006/relationships/image"/><Relationship Id="rId7" Target="../media/image34.svg" Type="http://schemas.openxmlformats.org/officeDocument/2006/relationships/image"/><Relationship Id="rId8" Target="../media/image35.png" Type="http://schemas.openxmlformats.org/officeDocument/2006/relationships/image"/><Relationship Id="rId9" Target="../media/image36.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41.png" Type="http://schemas.openxmlformats.org/officeDocument/2006/relationships/image"/><Relationship Id="rId5" Target="../media/image42.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41.png" Type="http://schemas.openxmlformats.org/officeDocument/2006/relationships/image"/><Relationship Id="rId5" Target="../media/image42.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41.png" Type="http://schemas.openxmlformats.org/officeDocument/2006/relationships/image"/><Relationship Id="rId5" Target="../media/image42.svg" Type="http://schemas.openxmlformats.org/officeDocument/2006/relationships/image"/><Relationship Id="rId6" Target="../media/image3.png" Type="http://schemas.openxmlformats.org/officeDocument/2006/relationships/image"/><Relationship Id="rId7" Target="../media/image4.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3.png" Type="http://schemas.openxmlformats.org/officeDocument/2006/relationships/image"/><Relationship Id="rId11" Target="../media/image24.svg" Type="http://schemas.openxmlformats.org/officeDocument/2006/relationships/image"/><Relationship Id="rId12" Target="../media/image25.png" Type="http://schemas.openxmlformats.org/officeDocument/2006/relationships/image"/><Relationship Id="rId13" Target="../media/image26.svg" Type="http://schemas.openxmlformats.org/officeDocument/2006/relationships/image"/><Relationship Id="rId2" Target="../media/image19.png" Type="http://schemas.openxmlformats.org/officeDocument/2006/relationships/image"/><Relationship Id="rId3" Target="../media/image20.svg" Type="http://schemas.openxmlformats.org/officeDocument/2006/relationships/image"/><Relationship Id="rId4" Target="../media/image21.png" Type="http://schemas.openxmlformats.org/officeDocument/2006/relationships/image"/><Relationship Id="rId5" Target="../media/image22.svg" Type="http://schemas.openxmlformats.org/officeDocument/2006/relationships/image"/><Relationship Id="rId6" Target="../media/image7.png" Type="http://schemas.openxmlformats.org/officeDocument/2006/relationships/image"/><Relationship Id="rId7" Target="../media/image8.svg" Type="http://schemas.openxmlformats.org/officeDocument/2006/relationships/image"/><Relationship Id="rId8" Target="../media/image15.png" Type="http://schemas.openxmlformats.org/officeDocument/2006/relationships/image"/><Relationship Id="rId9" Target="../media/image16.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BF7F1"/>
        </a:solidFill>
      </p:bgPr>
    </p:bg>
    <p:spTree>
      <p:nvGrpSpPr>
        <p:cNvPr id="1" name=""/>
        <p:cNvGrpSpPr/>
        <p:nvPr/>
      </p:nvGrpSpPr>
      <p:grpSpPr>
        <a:xfrm>
          <a:off x="0" y="0"/>
          <a:ext cx="0" cy="0"/>
          <a:chOff x="0" y="0"/>
          <a:chExt cx="0" cy="0"/>
        </a:xfrm>
      </p:grpSpPr>
      <p:sp>
        <p:nvSpPr>
          <p:cNvPr name="Freeform 2" id="2"/>
          <p:cNvSpPr/>
          <p:nvPr/>
        </p:nvSpPr>
        <p:spPr>
          <a:xfrm flipH="true" flipV="false" rot="-10800000">
            <a:off x="9223231" y="8895219"/>
            <a:ext cx="11552272" cy="1596314"/>
          </a:xfrm>
          <a:custGeom>
            <a:avLst/>
            <a:gdLst/>
            <a:ahLst/>
            <a:cxnLst/>
            <a:rect r="r" b="b" t="t" l="l"/>
            <a:pathLst>
              <a:path h="1596314" w="11552272">
                <a:moveTo>
                  <a:pt x="11552272" y="0"/>
                </a:moveTo>
                <a:lnTo>
                  <a:pt x="0" y="0"/>
                </a:lnTo>
                <a:lnTo>
                  <a:pt x="0" y="1596314"/>
                </a:lnTo>
                <a:lnTo>
                  <a:pt x="11552272" y="1596314"/>
                </a:lnTo>
                <a:lnTo>
                  <a:pt x="11552272"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2649686" y="-149539"/>
            <a:ext cx="11546413" cy="1595504"/>
          </a:xfrm>
          <a:custGeom>
            <a:avLst/>
            <a:gdLst/>
            <a:ahLst/>
            <a:cxnLst/>
            <a:rect r="r" b="b" t="t" l="l"/>
            <a:pathLst>
              <a:path h="1595504" w="11546413">
                <a:moveTo>
                  <a:pt x="11546413" y="0"/>
                </a:moveTo>
                <a:lnTo>
                  <a:pt x="0" y="0"/>
                </a:lnTo>
                <a:lnTo>
                  <a:pt x="0" y="1595505"/>
                </a:lnTo>
                <a:lnTo>
                  <a:pt x="11546413" y="1595505"/>
                </a:lnTo>
                <a:lnTo>
                  <a:pt x="11546413"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860641">
            <a:off x="2665669" y="1714596"/>
            <a:ext cx="1737858" cy="1583030"/>
          </a:xfrm>
          <a:custGeom>
            <a:avLst/>
            <a:gdLst/>
            <a:ahLst/>
            <a:cxnLst/>
            <a:rect r="r" b="b" t="t" l="l"/>
            <a:pathLst>
              <a:path h="1583030" w="1737858">
                <a:moveTo>
                  <a:pt x="0" y="0"/>
                </a:moveTo>
                <a:lnTo>
                  <a:pt x="1737858" y="0"/>
                </a:lnTo>
                <a:lnTo>
                  <a:pt x="1737858" y="1583031"/>
                </a:lnTo>
                <a:lnTo>
                  <a:pt x="0" y="158303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1028700" y="4508551"/>
            <a:ext cx="3713137" cy="4248440"/>
          </a:xfrm>
          <a:custGeom>
            <a:avLst/>
            <a:gdLst/>
            <a:ahLst/>
            <a:cxnLst/>
            <a:rect r="r" b="b" t="t" l="l"/>
            <a:pathLst>
              <a:path h="4248440" w="3713137">
                <a:moveTo>
                  <a:pt x="0" y="0"/>
                </a:moveTo>
                <a:lnTo>
                  <a:pt x="3713137" y="0"/>
                </a:lnTo>
                <a:lnTo>
                  <a:pt x="3713137" y="4248440"/>
                </a:lnTo>
                <a:lnTo>
                  <a:pt x="0" y="424844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4315997" y="3148588"/>
            <a:ext cx="7761678" cy="954024"/>
          </a:xfrm>
          <a:prstGeom prst="rect">
            <a:avLst/>
          </a:prstGeom>
        </p:spPr>
        <p:txBody>
          <a:bodyPr anchor="t" rtlCol="false" tIns="0" lIns="0" bIns="0" rIns="0">
            <a:spAutoFit/>
          </a:bodyPr>
          <a:lstStyle/>
          <a:p>
            <a:pPr algn="just">
              <a:lnSpc>
                <a:spcPts val="7128"/>
              </a:lnSpc>
            </a:pPr>
            <a:r>
              <a:rPr lang="en-US" sz="7200" spc="158">
                <a:solidFill>
                  <a:srgbClr val="000000"/>
                </a:solidFill>
                <a:latin typeface="Nunito Sans Condensed Italics"/>
              </a:rPr>
              <a:t>Mastering MQTT </a:t>
            </a:r>
          </a:p>
        </p:txBody>
      </p:sp>
      <p:sp>
        <p:nvSpPr>
          <p:cNvPr name="Freeform 7" id="7"/>
          <p:cNvSpPr/>
          <p:nvPr/>
        </p:nvSpPr>
        <p:spPr>
          <a:xfrm flipH="false" flipV="true" rot="-9379677">
            <a:off x="11765132" y="745567"/>
            <a:ext cx="3617028" cy="3833073"/>
          </a:xfrm>
          <a:custGeom>
            <a:avLst/>
            <a:gdLst/>
            <a:ahLst/>
            <a:cxnLst/>
            <a:rect r="r" b="b" t="t" l="l"/>
            <a:pathLst>
              <a:path h="3833073" w="3617028">
                <a:moveTo>
                  <a:pt x="0" y="3833073"/>
                </a:moveTo>
                <a:lnTo>
                  <a:pt x="3617027" y="3833073"/>
                </a:lnTo>
                <a:lnTo>
                  <a:pt x="3617027" y="0"/>
                </a:lnTo>
                <a:lnTo>
                  <a:pt x="0" y="0"/>
                </a:lnTo>
                <a:lnTo>
                  <a:pt x="0" y="3833073"/>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8" id="8"/>
          <p:cNvSpPr/>
          <p:nvPr/>
        </p:nvSpPr>
        <p:spPr>
          <a:xfrm flipH="false" flipV="false" rot="-1399026">
            <a:off x="15692659" y="2755118"/>
            <a:ext cx="1114667" cy="1598088"/>
          </a:xfrm>
          <a:custGeom>
            <a:avLst/>
            <a:gdLst/>
            <a:ahLst/>
            <a:cxnLst/>
            <a:rect r="r" b="b" t="t" l="l"/>
            <a:pathLst>
              <a:path h="1598088" w="1114667">
                <a:moveTo>
                  <a:pt x="0" y="0"/>
                </a:moveTo>
                <a:lnTo>
                  <a:pt x="1114666" y="0"/>
                </a:lnTo>
                <a:lnTo>
                  <a:pt x="1114666" y="1598088"/>
                </a:lnTo>
                <a:lnTo>
                  <a:pt x="0" y="1598088"/>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9" id="9"/>
          <p:cNvSpPr txBox="true"/>
          <p:nvPr/>
        </p:nvSpPr>
        <p:spPr>
          <a:xfrm rot="0">
            <a:off x="5669690" y="4613326"/>
            <a:ext cx="10329789" cy="1435227"/>
          </a:xfrm>
          <a:prstGeom prst="rect">
            <a:avLst/>
          </a:prstGeom>
        </p:spPr>
        <p:txBody>
          <a:bodyPr anchor="t" rtlCol="false" tIns="0" lIns="0" bIns="0" rIns="0">
            <a:spAutoFit/>
          </a:bodyPr>
          <a:lstStyle/>
          <a:p>
            <a:pPr algn="just">
              <a:lnSpc>
                <a:spcPts val="5544"/>
              </a:lnSpc>
            </a:pPr>
            <a:r>
              <a:rPr lang="en-US" sz="5600" spc="123">
                <a:solidFill>
                  <a:srgbClr val="000000"/>
                </a:solidFill>
                <a:latin typeface="Nunito Sans Condensed Italics"/>
              </a:rPr>
              <a:t>Protocol A Beginner's to Advance Level Guid</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BF7F1"/>
        </a:solidFill>
      </p:bgPr>
    </p:bg>
    <p:spTree>
      <p:nvGrpSpPr>
        <p:cNvPr id="1" name=""/>
        <p:cNvGrpSpPr/>
        <p:nvPr/>
      </p:nvGrpSpPr>
      <p:grpSpPr>
        <a:xfrm>
          <a:off x="0" y="0"/>
          <a:ext cx="0" cy="0"/>
          <a:chOff x="0" y="0"/>
          <a:chExt cx="0" cy="0"/>
        </a:xfrm>
      </p:grpSpPr>
      <p:grpSp>
        <p:nvGrpSpPr>
          <p:cNvPr name="Group 2" id="2"/>
          <p:cNvGrpSpPr/>
          <p:nvPr/>
        </p:nvGrpSpPr>
        <p:grpSpPr>
          <a:xfrm rot="0">
            <a:off x="-2637456" y="-1396527"/>
            <a:ext cx="12815040" cy="13080054"/>
            <a:chOff x="0" y="0"/>
            <a:chExt cx="17086720" cy="17440072"/>
          </a:xfrm>
        </p:grpSpPr>
        <p:sp>
          <p:nvSpPr>
            <p:cNvPr name="Freeform 3" id="3"/>
            <p:cNvSpPr/>
            <p:nvPr/>
          </p:nvSpPr>
          <p:spPr>
            <a:xfrm flipH="false" flipV="false" rot="-3903177">
              <a:off x="1863757" y="2404775"/>
              <a:ext cx="13359206" cy="12630522"/>
            </a:xfrm>
            <a:custGeom>
              <a:avLst/>
              <a:gdLst/>
              <a:ahLst/>
              <a:cxnLst/>
              <a:rect r="r" b="b" t="t" l="l"/>
              <a:pathLst>
                <a:path h="12630522" w="13359206">
                  <a:moveTo>
                    <a:pt x="0" y="0"/>
                  </a:moveTo>
                  <a:lnTo>
                    <a:pt x="13359206" y="0"/>
                  </a:lnTo>
                  <a:lnTo>
                    <a:pt x="13359206" y="12630522"/>
                  </a:lnTo>
                  <a:lnTo>
                    <a:pt x="0" y="1263052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813416">
              <a:off x="7576549" y="3564009"/>
              <a:ext cx="2163750" cy="10535598"/>
              <a:chOff x="0" y="0"/>
              <a:chExt cx="427407" cy="2081106"/>
            </a:xfrm>
          </p:grpSpPr>
          <p:sp>
            <p:nvSpPr>
              <p:cNvPr name="Freeform 5" id="5"/>
              <p:cNvSpPr/>
              <p:nvPr/>
            </p:nvSpPr>
            <p:spPr>
              <a:xfrm flipH="false" flipV="false" rot="0">
                <a:off x="0" y="0"/>
                <a:ext cx="427407" cy="2081106"/>
              </a:xfrm>
              <a:custGeom>
                <a:avLst/>
                <a:gdLst/>
                <a:ahLst/>
                <a:cxnLst/>
                <a:rect r="r" b="b" t="t" l="l"/>
                <a:pathLst>
                  <a:path h="2081106" w="427407">
                    <a:moveTo>
                      <a:pt x="0" y="0"/>
                    </a:moveTo>
                    <a:lnTo>
                      <a:pt x="427407" y="0"/>
                    </a:lnTo>
                    <a:lnTo>
                      <a:pt x="427407" y="2081106"/>
                    </a:lnTo>
                    <a:lnTo>
                      <a:pt x="0" y="2081106"/>
                    </a:lnTo>
                    <a:close/>
                  </a:path>
                </a:pathLst>
              </a:custGeom>
              <a:solidFill>
                <a:srgbClr val="A4B9FB"/>
              </a:solidFill>
            </p:spPr>
          </p:sp>
          <p:sp>
            <p:nvSpPr>
              <p:cNvPr name="TextBox 6" id="6"/>
              <p:cNvSpPr txBox="true"/>
              <p:nvPr/>
            </p:nvSpPr>
            <p:spPr>
              <a:xfrm>
                <a:off x="0" y="-28575"/>
                <a:ext cx="427407" cy="2109681"/>
              </a:xfrm>
              <a:prstGeom prst="rect">
                <a:avLst/>
              </a:prstGeom>
            </p:spPr>
            <p:txBody>
              <a:bodyPr anchor="ctr" rtlCol="false" tIns="50800" lIns="50800" bIns="50800" rIns="50800"/>
              <a:lstStyle/>
              <a:p>
                <a:pPr algn="ctr">
                  <a:lnSpc>
                    <a:spcPts val="2100"/>
                  </a:lnSpc>
                </a:pPr>
              </a:p>
            </p:txBody>
          </p:sp>
        </p:grpSp>
      </p:grpSp>
      <p:grpSp>
        <p:nvGrpSpPr>
          <p:cNvPr name="Group 7" id="7"/>
          <p:cNvGrpSpPr/>
          <p:nvPr/>
        </p:nvGrpSpPr>
        <p:grpSpPr>
          <a:xfrm rot="0">
            <a:off x="7380878" y="1242183"/>
            <a:ext cx="9596234" cy="7657600"/>
            <a:chOff x="0" y="0"/>
            <a:chExt cx="13072533" cy="10431615"/>
          </a:xfrm>
        </p:grpSpPr>
        <p:sp>
          <p:nvSpPr>
            <p:cNvPr name="Freeform 8" id="8"/>
            <p:cNvSpPr/>
            <p:nvPr/>
          </p:nvSpPr>
          <p:spPr>
            <a:xfrm flipH="false" flipV="false" rot="0">
              <a:off x="31750" y="31750"/>
              <a:ext cx="13009032" cy="10368115"/>
            </a:xfrm>
            <a:custGeom>
              <a:avLst/>
              <a:gdLst/>
              <a:ahLst/>
              <a:cxnLst/>
              <a:rect r="r" b="b" t="t" l="l"/>
              <a:pathLst>
                <a:path h="10368115" w="13009032">
                  <a:moveTo>
                    <a:pt x="12916322" y="10368115"/>
                  </a:moveTo>
                  <a:lnTo>
                    <a:pt x="92710" y="10368115"/>
                  </a:lnTo>
                  <a:cubicBezTo>
                    <a:pt x="41910" y="10368115"/>
                    <a:pt x="0" y="10326205"/>
                    <a:pt x="0" y="10275405"/>
                  </a:cubicBezTo>
                  <a:lnTo>
                    <a:pt x="0" y="92710"/>
                  </a:lnTo>
                  <a:cubicBezTo>
                    <a:pt x="0" y="41910"/>
                    <a:pt x="41910" y="0"/>
                    <a:pt x="92710" y="0"/>
                  </a:cubicBezTo>
                  <a:lnTo>
                    <a:pt x="12915053" y="0"/>
                  </a:lnTo>
                  <a:cubicBezTo>
                    <a:pt x="12965853" y="0"/>
                    <a:pt x="13007763" y="41910"/>
                    <a:pt x="13007763" y="92710"/>
                  </a:cubicBezTo>
                  <a:lnTo>
                    <a:pt x="13007763" y="10274136"/>
                  </a:lnTo>
                  <a:cubicBezTo>
                    <a:pt x="13009032" y="10326205"/>
                    <a:pt x="12967122" y="10368115"/>
                    <a:pt x="12916322" y="10368115"/>
                  </a:cubicBezTo>
                  <a:close/>
                </a:path>
              </a:pathLst>
            </a:custGeom>
            <a:solidFill>
              <a:srgbClr val="FFFEF7"/>
            </a:solidFill>
          </p:spPr>
        </p:sp>
        <p:sp>
          <p:nvSpPr>
            <p:cNvPr name="Freeform 9" id="9"/>
            <p:cNvSpPr/>
            <p:nvPr/>
          </p:nvSpPr>
          <p:spPr>
            <a:xfrm flipH="false" flipV="false" rot="0">
              <a:off x="0" y="0"/>
              <a:ext cx="13072532" cy="10431616"/>
            </a:xfrm>
            <a:custGeom>
              <a:avLst/>
              <a:gdLst/>
              <a:ahLst/>
              <a:cxnLst/>
              <a:rect r="r" b="b" t="t" l="l"/>
              <a:pathLst>
                <a:path h="10431616" w="13072532">
                  <a:moveTo>
                    <a:pt x="12948072" y="59690"/>
                  </a:moveTo>
                  <a:cubicBezTo>
                    <a:pt x="12983633" y="59690"/>
                    <a:pt x="13012843" y="88900"/>
                    <a:pt x="13012843" y="124460"/>
                  </a:cubicBezTo>
                  <a:lnTo>
                    <a:pt x="13012843" y="10307155"/>
                  </a:lnTo>
                  <a:cubicBezTo>
                    <a:pt x="13012843" y="10342716"/>
                    <a:pt x="12983633" y="10371926"/>
                    <a:pt x="12948072" y="10371926"/>
                  </a:cubicBezTo>
                  <a:lnTo>
                    <a:pt x="124460" y="10371926"/>
                  </a:lnTo>
                  <a:cubicBezTo>
                    <a:pt x="88900" y="10371926"/>
                    <a:pt x="59690" y="10342716"/>
                    <a:pt x="59690" y="10307155"/>
                  </a:cubicBezTo>
                  <a:lnTo>
                    <a:pt x="59690" y="124460"/>
                  </a:lnTo>
                  <a:cubicBezTo>
                    <a:pt x="59690" y="88900"/>
                    <a:pt x="88900" y="59690"/>
                    <a:pt x="124460" y="59690"/>
                  </a:cubicBezTo>
                  <a:lnTo>
                    <a:pt x="12948073" y="59690"/>
                  </a:lnTo>
                  <a:moveTo>
                    <a:pt x="12948073" y="0"/>
                  </a:moveTo>
                  <a:lnTo>
                    <a:pt x="124460" y="0"/>
                  </a:lnTo>
                  <a:cubicBezTo>
                    <a:pt x="55880" y="0"/>
                    <a:pt x="0" y="55880"/>
                    <a:pt x="0" y="124460"/>
                  </a:cubicBezTo>
                  <a:lnTo>
                    <a:pt x="0" y="10307155"/>
                  </a:lnTo>
                  <a:cubicBezTo>
                    <a:pt x="0" y="10375736"/>
                    <a:pt x="55880" y="10431616"/>
                    <a:pt x="124460" y="10431616"/>
                  </a:cubicBezTo>
                  <a:lnTo>
                    <a:pt x="12948073" y="10431616"/>
                  </a:lnTo>
                  <a:cubicBezTo>
                    <a:pt x="13016654" y="10431616"/>
                    <a:pt x="13072532" y="10375736"/>
                    <a:pt x="13072532" y="10307155"/>
                  </a:cubicBezTo>
                  <a:lnTo>
                    <a:pt x="13072532" y="124460"/>
                  </a:lnTo>
                  <a:cubicBezTo>
                    <a:pt x="13072532" y="55880"/>
                    <a:pt x="13016654" y="0"/>
                    <a:pt x="12948073" y="0"/>
                  </a:cubicBezTo>
                  <a:close/>
                </a:path>
              </a:pathLst>
            </a:custGeom>
            <a:solidFill>
              <a:srgbClr val="191919"/>
            </a:solidFill>
          </p:spPr>
        </p:sp>
      </p:grpSp>
      <p:sp>
        <p:nvSpPr>
          <p:cNvPr name="TextBox 10" id="10"/>
          <p:cNvSpPr txBox="true"/>
          <p:nvPr/>
        </p:nvSpPr>
        <p:spPr>
          <a:xfrm rot="0">
            <a:off x="12252419" y="2083344"/>
            <a:ext cx="4194128" cy="622936"/>
          </a:xfrm>
          <a:prstGeom prst="rect">
            <a:avLst/>
          </a:prstGeom>
        </p:spPr>
        <p:txBody>
          <a:bodyPr anchor="t" rtlCol="false" tIns="0" lIns="0" bIns="0" rIns="0">
            <a:spAutoFit/>
          </a:bodyPr>
          <a:lstStyle/>
          <a:p>
            <a:pPr algn="l" marL="777229" indent="-388614" lvl="1">
              <a:lnSpc>
                <a:spcPts val="5039"/>
              </a:lnSpc>
              <a:buFont typeface="Arial"/>
              <a:buChar char="•"/>
            </a:pPr>
            <a:r>
              <a:rPr lang="en-US" sz="3599">
                <a:solidFill>
                  <a:srgbClr val="000000"/>
                </a:solidFill>
                <a:latin typeface="Krabuler"/>
              </a:rPr>
              <a:t>KELEBIHAN</a:t>
            </a:r>
          </a:p>
        </p:txBody>
      </p:sp>
      <p:sp>
        <p:nvSpPr>
          <p:cNvPr name="TextBox 11" id="11"/>
          <p:cNvSpPr txBox="true"/>
          <p:nvPr/>
        </p:nvSpPr>
        <p:spPr>
          <a:xfrm rot="0">
            <a:off x="8681876" y="6122129"/>
            <a:ext cx="6532500" cy="2412111"/>
          </a:xfrm>
          <a:prstGeom prst="rect">
            <a:avLst/>
          </a:prstGeom>
        </p:spPr>
        <p:txBody>
          <a:bodyPr anchor="t" rtlCol="false" tIns="0" lIns="0" bIns="0" rIns="0">
            <a:spAutoFit/>
          </a:bodyPr>
          <a:lstStyle/>
          <a:p>
            <a:pPr algn="l" marL="604519" indent="-302260" lvl="1">
              <a:lnSpc>
                <a:spcPts val="3191"/>
              </a:lnSpc>
              <a:buFont typeface="Arial"/>
              <a:buChar char="•"/>
            </a:pPr>
            <a:r>
              <a:rPr lang="en-US" sz="2799">
                <a:solidFill>
                  <a:srgbClr val="000000"/>
                </a:solidFill>
                <a:latin typeface="Handy Casual"/>
              </a:rPr>
              <a:t>Mosquitto cocok untuk pemula karena ringan dan mudah digunakan.</a:t>
            </a:r>
          </a:p>
          <a:p>
            <a:pPr algn="l" marL="604519" indent="-302260" lvl="1">
              <a:lnSpc>
                <a:spcPts val="3191"/>
              </a:lnSpc>
              <a:buFont typeface="Arial"/>
              <a:buChar char="•"/>
            </a:pPr>
            <a:r>
              <a:rPr lang="en-US" sz="2799">
                <a:solidFill>
                  <a:srgbClr val="000000"/>
                </a:solidFill>
                <a:latin typeface="Handy Casual"/>
              </a:rPr>
              <a:t>EMQX cocok untuk penggunaan yang lebih kompleks yang membutuhkan fitur keamanan dan skalabilitas.</a:t>
            </a:r>
          </a:p>
          <a:p>
            <a:pPr algn="l">
              <a:lnSpc>
                <a:spcPts val="3191"/>
              </a:lnSpc>
            </a:pPr>
          </a:p>
        </p:txBody>
      </p:sp>
      <p:sp>
        <p:nvSpPr>
          <p:cNvPr name="Freeform 12" id="12"/>
          <p:cNvSpPr/>
          <p:nvPr/>
        </p:nvSpPr>
        <p:spPr>
          <a:xfrm flipH="false" flipV="true" rot="435657">
            <a:off x="8401805" y="7841253"/>
            <a:ext cx="3750634" cy="3974660"/>
          </a:xfrm>
          <a:custGeom>
            <a:avLst/>
            <a:gdLst/>
            <a:ahLst/>
            <a:cxnLst/>
            <a:rect r="r" b="b" t="t" l="l"/>
            <a:pathLst>
              <a:path h="3974660" w="3750634">
                <a:moveTo>
                  <a:pt x="0" y="3974661"/>
                </a:moveTo>
                <a:lnTo>
                  <a:pt x="3750634" y="3974661"/>
                </a:lnTo>
                <a:lnTo>
                  <a:pt x="3750634" y="0"/>
                </a:lnTo>
                <a:lnTo>
                  <a:pt x="0" y="0"/>
                </a:lnTo>
                <a:lnTo>
                  <a:pt x="0" y="3974661"/>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3" id="13"/>
          <p:cNvSpPr/>
          <p:nvPr/>
        </p:nvSpPr>
        <p:spPr>
          <a:xfrm flipH="false" flipV="false" rot="-1568932">
            <a:off x="16073974" y="511583"/>
            <a:ext cx="1480813" cy="2123030"/>
          </a:xfrm>
          <a:custGeom>
            <a:avLst/>
            <a:gdLst/>
            <a:ahLst/>
            <a:cxnLst/>
            <a:rect r="r" b="b" t="t" l="l"/>
            <a:pathLst>
              <a:path h="2123030" w="1480813">
                <a:moveTo>
                  <a:pt x="0" y="0"/>
                </a:moveTo>
                <a:lnTo>
                  <a:pt x="1480813" y="0"/>
                </a:lnTo>
                <a:lnTo>
                  <a:pt x="1480813" y="2123030"/>
                </a:lnTo>
                <a:lnTo>
                  <a:pt x="0" y="212303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4" id="14"/>
          <p:cNvSpPr/>
          <p:nvPr/>
        </p:nvSpPr>
        <p:spPr>
          <a:xfrm flipH="false" flipV="false" rot="-725065">
            <a:off x="1769108" y="4830705"/>
            <a:ext cx="4533234" cy="3634829"/>
          </a:xfrm>
          <a:custGeom>
            <a:avLst/>
            <a:gdLst/>
            <a:ahLst/>
            <a:cxnLst/>
            <a:rect r="r" b="b" t="t" l="l"/>
            <a:pathLst>
              <a:path h="3634829" w="4533234">
                <a:moveTo>
                  <a:pt x="0" y="0"/>
                </a:moveTo>
                <a:lnTo>
                  <a:pt x="4533234" y="0"/>
                </a:lnTo>
                <a:lnTo>
                  <a:pt x="4533234" y="3634829"/>
                </a:lnTo>
                <a:lnTo>
                  <a:pt x="0" y="363482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15" id="15"/>
          <p:cNvSpPr txBox="true"/>
          <p:nvPr/>
        </p:nvSpPr>
        <p:spPr>
          <a:xfrm rot="0">
            <a:off x="12736636" y="2852269"/>
            <a:ext cx="3846068" cy="2418588"/>
          </a:xfrm>
          <a:prstGeom prst="rect">
            <a:avLst/>
          </a:prstGeom>
        </p:spPr>
        <p:txBody>
          <a:bodyPr anchor="t" rtlCol="false" tIns="0" lIns="0" bIns="0" rIns="0">
            <a:spAutoFit/>
          </a:bodyPr>
          <a:lstStyle/>
          <a:p>
            <a:pPr algn="l" marL="518155" indent="-259078" lvl="1">
              <a:lnSpc>
                <a:spcPts val="2735"/>
              </a:lnSpc>
              <a:buFont typeface="Arial"/>
              <a:buChar char="•"/>
            </a:pPr>
            <a:r>
              <a:rPr lang="en-US" sz="2399">
                <a:solidFill>
                  <a:srgbClr val="000000"/>
                </a:solidFill>
                <a:latin typeface="Handy Casual"/>
              </a:rPr>
              <a:t>Fitur lebih lengkap, termasuk autentikasi</a:t>
            </a:r>
          </a:p>
          <a:p>
            <a:pPr algn="l" marL="518155" indent="-259078" lvl="1">
              <a:lnSpc>
                <a:spcPts val="2735"/>
              </a:lnSpc>
              <a:buFont typeface="Arial"/>
              <a:buChar char="•"/>
            </a:pPr>
            <a:r>
              <a:rPr lang="en-US" sz="2399">
                <a:solidFill>
                  <a:srgbClr val="000000"/>
                </a:solidFill>
                <a:latin typeface="Handy Casual"/>
              </a:rPr>
              <a:t>Broker terdistribusi (dapat diklastikan)</a:t>
            </a:r>
          </a:p>
          <a:p>
            <a:pPr algn="l" marL="518155" indent="-259078" lvl="1">
              <a:lnSpc>
                <a:spcPts val="2735"/>
              </a:lnSpc>
              <a:buFont typeface="Arial"/>
              <a:buChar char="•"/>
            </a:pPr>
            <a:r>
              <a:rPr lang="en-US" sz="2399">
                <a:solidFill>
                  <a:srgbClr val="000000"/>
                </a:solidFill>
                <a:latin typeface="Handy Casual"/>
              </a:rPr>
              <a:t>Panel kontrol bawaan untuk melihat statistik</a:t>
            </a:r>
          </a:p>
          <a:p>
            <a:pPr algn="l" marL="518155" indent="-259078" lvl="1">
              <a:lnSpc>
                <a:spcPts val="2735"/>
              </a:lnSpc>
              <a:buFont typeface="Arial"/>
              <a:buChar char="•"/>
            </a:pPr>
          </a:p>
        </p:txBody>
      </p:sp>
      <p:sp>
        <p:nvSpPr>
          <p:cNvPr name="TextBox 16" id="16"/>
          <p:cNvSpPr txBox="true"/>
          <p:nvPr/>
        </p:nvSpPr>
        <p:spPr>
          <a:xfrm rot="0">
            <a:off x="7380878" y="2083344"/>
            <a:ext cx="4194128" cy="622936"/>
          </a:xfrm>
          <a:prstGeom prst="rect">
            <a:avLst/>
          </a:prstGeom>
        </p:spPr>
        <p:txBody>
          <a:bodyPr anchor="t" rtlCol="false" tIns="0" lIns="0" bIns="0" rIns="0">
            <a:spAutoFit/>
          </a:bodyPr>
          <a:lstStyle/>
          <a:p>
            <a:pPr algn="l" marL="777229" indent="-388614" lvl="1">
              <a:lnSpc>
                <a:spcPts val="5039"/>
              </a:lnSpc>
              <a:buFont typeface="Arial"/>
              <a:buChar char="•"/>
            </a:pPr>
            <a:r>
              <a:rPr lang="en-US" sz="3599">
                <a:solidFill>
                  <a:srgbClr val="000000"/>
                </a:solidFill>
                <a:latin typeface="Krabuler Bold"/>
              </a:rPr>
              <a:t>KELEBIHAN</a:t>
            </a:r>
          </a:p>
        </p:txBody>
      </p:sp>
      <p:sp>
        <p:nvSpPr>
          <p:cNvPr name="TextBox 17" id="17"/>
          <p:cNvSpPr txBox="true"/>
          <p:nvPr/>
        </p:nvSpPr>
        <p:spPr>
          <a:xfrm rot="0">
            <a:off x="9912781" y="5242282"/>
            <a:ext cx="4194128" cy="622936"/>
          </a:xfrm>
          <a:prstGeom prst="rect">
            <a:avLst/>
          </a:prstGeom>
        </p:spPr>
        <p:txBody>
          <a:bodyPr anchor="t" rtlCol="false" tIns="0" lIns="0" bIns="0" rIns="0">
            <a:spAutoFit/>
          </a:bodyPr>
          <a:lstStyle/>
          <a:p>
            <a:pPr algn="l" marL="777229" indent="-388614" lvl="1">
              <a:lnSpc>
                <a:spcPts val="5039"/>
              </a:lnSpc>
              <a:buFont typeface="Arial"/>
              <a:buChar char="•"/>
            </a:pPr>
            <a:r>
              <a:rPr lang="en-US" sz="3599">
                <a:solidFill>
                  <a:srgbClr val="000000"/>
                </a:solidFill>
                <a:latin typeface="Krabuler"/>
              </a:rPr>
              <a:t>KESIMPULAN</a:t>
            </a:r>
          </a:p>
        </p:txBody>
      </p:sp>
      <p:sp>
        <p:nvSpPr>
          <p:cNvPr name="TextBox 18" id="18"/>
          <p:cNvSpPr txBox="true"/>
          <p:nvPr/>
        </p:nvSpPr>
        <p:spPr>
          <a:xfrm rot="0">
            <a:off x="7799654" y="2852269"/>
            <a:ext cx="3928891" cy="2418588"/>
          </a:xfrm>
          <a:prstGeom prst="rect">
            <a:avLst/>
          </a:prstGeom>
        </p:spPr>
        <p:txBody>
          <a:bodyPr anchor="t" rtlCol="false" tIns="0" lIns="0" bIns="0" rIns="0">
            <a:spAutoFit/>
          </a:bodyPr>
          <a:lstStyle/>
          <a:p>
            <a:pPr algn="l" marL="518155" indent="-259078" lvl="1">
              <a:lnSpc>
                <a:spcPts val="2735"/>
              </a:lnSpc>
              <a:buFont typeface="Arial"/>
              <a:buChar char="•"/>
            </a:pPr>
            <a:r>
              <a:rPr lang="en-US" sz="2399">
                <a:solidFill>
                  <a:srgbClr val="000000"/>
                </a:solidFill>
                <a:latin typeface="Handy Casual"/>
              </a:rPr>
              <a:t>Bahasa pemrograman C++ (cepat dan berperforma tinggi)</a:t>
            </a:r>
          </a:p>
          <a:p>
            <a:pPr algn="l" marL="518155" indent="-259078" lvl="1">
              <a:lnSpc>
                <a:spcPts val="2735"/>
              </a:lnSpc>
              <a:buFont typeface="Arial"/>
              <a:buChar char="•"/>
            </a:pPr>
            <a:r>
              <a:rPr lang="en-US" sz="2399">
                <a:solidFill>
                  <a:srgbClr val="000000"/>
                </a:solidFill>
                <a:latin typeface="Handy Casual"/>
              </a:rPr>
              <a:t>Komunitas besar (didukung Eclipse Foundation dan IBM)</a:t>
            </a:r>
          </a:p>
          <a:p>
            <a:pPr algn="l" marL="518155" indent="-259078" lvl="1">
              <a:lnSpc>
                <a:spcPts val="2735"/>
              </a:lnSpc>
              <a:buFont typeface="Arial"/>
              <a:buChar char="•"/>
            </a:pPr>
            <a:r>
              <a:rPr lang="en-US" sz="2399">
                <a:solidFill>
                  <a:srgbClr val="000000"/>
                </a:solidFill>
                <a:latin typeface="Handy Casual"/>
              </a:rPr>
              <a:t>Mudah didapat (dokumentasi resmi tersedia)</a:t>
            </a:r>
          </a:p>
          <a:p>
            <a:pPr algn="l">
              <a:lnSpc>
                <a:spcPts val="2735"/>
              </a:lnSpc>
            </a:pPr>
          </a:p>
        </p:txBody>
      </p:sp>
      <p:sp>
        <p:nvSpPr>
          <p:cNvPr name="TextBox 19" id="19"/>
          <p:cNvSpPr txBox="true"/>
          <p:nvPr/>
        </p:nvSpPr>
        <p:spPr>
          <a:xfrm rot="-724560">
            <a:off x="987681" y="1801958"/>
            <a:ext cx="4606058" cy="1988822"/>
          </a:xfrm>
          <a:prstGeom prst="rect">
            <a:avLst/>
          </a:prstGeom>
        </p:spPr>
        <p:txBody>
          <a:bodyPr anchor="t" rtlCol="false" tIns="0" lIns="0" bIns="0" rIns="0">
            <a:spAutoFit/>
          </a:bodyPr>
          <a:lstStyle/>
          <a:p>
            <a:pPr algn="l">
              <a:lnSpc>
                <a:spcPts val="7979"/>
              </a:lnSpc>
              <a:spcBef>
                <a:spcPct val="0"/>
              </a:spcBef>
            </a:pPr>
            <a:r>
              <a:rPr lang="en-US" sz="5699">
                <a:solidFill>
                  <a:srgbClr val="000000"/>
                </a:solidFill>
                <a:latin typeface="Krabuler"/>
              </a:rPr>
              <a:t>DIFFERENT MQTT BROKERS</a:t>
            </a:r>
          </a:p>
        </p:txBody>
      </p:sp>
      <p:sp>
        <p:nvSpPr>
          <p:cNvPr name="TextBox 20" id="20"/>
          <p:cNvSpPr txBox="true"/>
          <p:nvPr/>
        </p:nvSpPr>
        <p:spPr>
          <a:xfrm rot="0">
            <a:off x="7799654" y="1238794"/>
            <a:ext cx="4194128" cy="873125"/>
          </a:xfrm>
          <a:prstGeom prst="rect">
            <a:avLst/>
          </a:prstGeom>
        </p:spPr>
        <p:txBody>
          <a:bodyPr anchor="t" rtlCol="false" tIns="0" lIns="0" bIns="0" rIns="0">
            <a:spAutoFit/>
          </a:bodyPr>
          <a:lstStyle/>
          <a:p>
            <a:pPr algn="ctr">
              <a:lnSpc>
                <a:spcPts val="7000"/>
              </a:lnSpc>
            </a:pPr>
            <a:r>
              <a:rPr lang="en-US" sz="5000">
                <a:solidFill>
                  <a:srgbClr val="EF7197"/>
                </a:solidFill>
                <a:latin typeface="Krabuler Bold"/>
              </a:rPr>
              <a:t>MOSQUITTO</a:t>
            </a:r>
          </a:p>
        </p:txBody>
      </p:sp>
      <p:sp>
        <p:nvSpPr>
          <p:cNvPr name="TextBox 21" id="21"/>
          <p:cNvSpPr txBox="true"/>
          <p:nvPr/>
        </p:nvSpPr>
        <p:spPr>
          <a:xfrm rot="0">
            <a:off x="12388576" y="1238794"/>
            <a:ext cx="4194128" cy="873125"/>
          </a:xfrm>
          <a:prstGeom prst="rect">
            <a:avLst/>
          </a:prstGeom>
        </p:spPr>
        <p:txBody>
          <a:bodyPr anchor="t" rtlCol="false" tIns="0" lIns="0" bIns="0" rIns="0">
            <a:spAutoFit/>
          </a:bodyPr>
          <a:lstStyle/>
          <a:p>
            <a:pPr algn="ctr">
              <a:lnSpc>
                <a:spcPts val="7000"/>
              </a:lnSpc>
            </a:pPr>
            <a:r>
              <a:rPr lang="en-US" sz="5000">
                <a:solidFill>
                  <a:srgbClr val="EF7197"/>
                </a:solidFill>
                <a:latin typeface="Krabuler Bold"/>
              </a:rPr>
              <a:t>EMQX</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FBF7F1"/>
        </a:solidFill>
      </p:bgPr>
    </p:bg>
    <p:spTree>
      <p:nvGrpSpPr>
        <p:cNvPr id="1" name=""/>
        <p:cNvGrpSpPr/>
        <p:nvPr/>
      </p:nvGrpSpPr>
      <p:grpSpPr>
        <a:xfrm>
          <a:off x="0" y="0"/>
          <a:ext cx="0" cy="0"/>
          <a:chOff x="0" y="0"/>
          <a:chExt cx="0" cy="0"/>
        </a:xfrm>
      </p:grpSpPr>
      <p:grpSp>
        <p:nvGrpSpPr>
          <p:cNvPr name="Group 2" id="2"/>
          <p:cNvGrpSpPr/>
          <p:nvPr/>
        </p:nvGrpSpPr>
        <p:grpSpPr>
          <a:xfrm rot="0">
            <a:off x="7424712" y="2161263"/>
            <a:ext cx="9834588" cy="5500651"/>
            <a:chOff x="0" y="0"/>
            <a:chExt cx="13397232" cy="7493298"/>
          </a:xfrm>
        </p:grpSpPr>
        <p:sp>
          <p:nvSpPr>
            <p:cNvPr name="Freeform 3" id="3"/>
            <p:cNvSpPr/>
            <p:nvPr/>
          </p:nvSpPr>
          <p:spPr>
            <a:xfrm flipH="false" flipV="false" rot="0">
              <a:off x="31750" y="31750"/>
              <a:ext cx="13333732" cy="7429798"/>
            </a:xfrm>
            <a:custGeom>
              <a:avLst/>
              <a:gdLst/>
              <a:ahLst/>
              <a:cxnLst/>
              <a:rect r="r" b="b" t="t" l="l"/>
              <a:pathLst>
                <a:path h="7429798" w="13333732">
                  <a:moveTo>
                    <a:pt x="13241021" y="7429798"/>
                  </a:moveTo>
                  <a:lnTo>
                    <a:pt x="92710" y="7429798"/>
                  </a:lnTo>
                  <a:cubicBezTo>
                    <a:pt x="41910" y="7429798"/>
                    <a:pt x="0" y="7387888"/>
                    <a:pt x="0" y="7337088"/>
                  </a:cubicBezTo>
                  <a:lnTo>
                    <a:pt x="0" y="92710"/>
                  </a:lnTo>
                  <a:cubicBezTo>
                    <a:pt x="0" y="41910"/>
                    <a:pt x="41910" y="0"/>
                    <a:pt x="92710" y="0"/>
                  </a:cubicBezTo>
                  <a:lnTo>
                    <a:pt x="13239752" y="0"/>
                  </a:lnTo>
                  <a:cubicBezTo>
                    <a:pt x="13290552" y="0"/>
                    <a:pt x="13332462" y="41910"/>
                    <a:pt x="13332462" y="92710"/>
                  </a:cubicBezTo>
                  <a:lnTo>
                    <a:pt x="13332462" y="7335818"/>
                  </a:lnTo>
                  <a:cubicBezTo>
                    <a:pt x="13333732" y="7387888"/>
                    <a:pt x="13291821" y="7429798"/>
                    <a:pt x="13241021" y="7429798"/>
                  </a:cubicBezTo>
                  <a:close/>
                </a:path>
              </a:pathLst>
            </a:custGeom>
            <a:solidFill>
              <a:srgbClr val="FFFEF7"/>
            </a:solidFill>
          </p:spPr>
        </p:sp>
        <p:sp>
          <p:nvSpPr>
            <p:cNvPr name="Freeform 4" id="4"/>
            <p:cNvSpPr/>
            <p:nvPr/>
          </p:nvSpPr>
          <p:spPr>
            <a:xfrm flipH="false" flipV="false" rot="0">
              <a:off x="0" y="0"/>
              <a:ext cx="13397232" cy="7493298"/>
            </a:xfrm>
            <a:custGeom>
              <a:avLst/>
              <a:gdLst/>
              <a:ahLst/>
              <a:cxnLst/>
              <a:rect r="r" b="b" t="t" l="l"/>
              <a:pathLst>
                <a:path h="7493298" w="13397232">
                  <a:moveTo>
                    <a:pt x="13272771" y="59690"/>
                  </a:moveTo>
                  <a:cubicBezTo>
                    <a:pt x="13308332" y="59690"/>
                    <a:pt x="13337542" y="88900"/>
                    <a:pt x="13337542" y="124460"/>
                  </a:cubicBezTo>
                  <a:lnTo>
                    <a:pt x="13337542" y="7368838"/>
                  </a:lnTo>
                  <a:cubicBezTo>
                    <a:pt x="13337542" y="7404398"/>
                    <a:pt x="13308332" y="7433608"/>
                    <a:pt x="13272771" y="7433608"/>
                  </a:cubicBezTo>
                  <a:lnTo>
                    <a:pt x="124460" y="7433608"/>
                  </a:lnTo>
                  <a:cubicBezTo>
                    <a:pt x="88900" y="7433608"/>
                    <a:pt x="59690" y="7404398"/>
                    <a:pt x="59690" y="7368838"/>
                  </a:cubicBezTo>
                  <a:lnTo>
                    <a:pt x="59690" y="124460"/>
                  </a:lnTo>
                  <a:cubicBezTo>
                    <a:pt x="59690" y="88900"/>
                    <a:pt x="88900" y="59690"/>
                    <a:pt x="124460" y="59690"/>
                  </a:cubicBezTo>
                  <a:lnTo>
                    <a:pt x="13272773" y="59690"/>
                  </a:lnTo>
                  <a:moveTo>
                    <a:pt x="13272773" y="0"/>
                  </a:moveTo>
                  <a:lnTo>
                    <a:pt x="124460" y="0"/>
                  </a:lnTo>
                  <a:cubicBezTo>
                    <a:pt x="55880" y="0"/>
                    <a:pt x="0" y="55880"/>
                    <a:pt x="0" y="124460"/>
                  </a:cubicBezTo>
                  <a:lnTo>
                    <a:pt x="0" y="7368838"/>
                  </a:lnTo>
                  <a:cubicBezTo>
                    <a:pt x="0" y="7437418"/>
                    <a:pt x="55880" y="7493298"/>
                    <a:pt x="124460" y="7493298"/>
                  </a:cubicBezTo>
                  <a:lnTo>
                    <a:pt x="13272773" y="7493298"/>
                  </a:lnTo>
                  <a:cubicBezTo>
                    <a:pt x="13341352" y="7493298"/>
                    <a:pt x="13397232" y="7437418"/>
                    <a:pt x="13397232" y="7368838"/>
                  </a:cubicBezTo>
                  <a:lnTo>
                    <a:pt x="13397232" y="124460"/>
                  </a:lnTo>
                  <a:cubicBezTo>
                    <a:pt x="13397232" y="55880"/>
                    <a:pt x="13341352" y="0"/>
                    <a:pt x="13272773" y="0"/>
                  </a:cubicBezTo>
                  <a:close/>
                </a:path>
              </a:pathLst>
            </a:custGeom>
            <a:solidFill>
              <a:srgbClr val="191919"/>
            </a:solidFill>
          </p:spPr>
        </p:sp>
      </p:grpSp>
      <p:sp>
        <p:nvSpPr>
          <p:cNvPr name="Freeform 5" id="5"/>
          <p:cNvSpPr/>
          <p:nvPr/>
        </p:nvSpPr>
        <p:spPr>
          <a:xfrm flipH="false" flipV="false" rot="0">
            <a:off x="-49133" y="364943"/>
            <a:ext cx="7628315" cy="9557115"/>
          </a:xfrm>
          <a:custGeom>
            <a:avLst/>
            <a:gdLst/>
            <a:ahLst/>
            <a:cxnLst/>
            <a:rect r="r" b="b" t="t" l="l"/>
            <a:pathLst>
              <a:path h="9557115" w="7628315">
                <a:moveTo>
                  <a:pt x="0" y="0"/>
                </a:moveTo>
                <a:lnTo>
                  <a:pt x="7628316" y="0"/>
                </a:lnTo>
                <a:lnTo>
                  <a:pt x="7628316" y="9557114"/>
                </a:lnTo>
                <a:lnTo>
                  <a:pt x="0" y="955711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6" id="6"/>
          <p:cNvSpPr txBox="true"/>
          <p:nvPr/>
        </p:nvSpPr>
        <p:spPr>
          <a:xfrm rot="0">
            <a:off x="7847406" y="3871726"/>
            <a:ext cx="4493266" cy="3790188"/>
          </a:xfrm>
          <a:prstGeom prst="rect">
            <a:avLst/>
          </a:prstGeom>
        </p:spPr>
        <p:txBody>
          <a:bodyPr anchor="t" rtlCol="false" tIns="0" lIns="0" bIns="0" rIns="0">
            <a:spAutoFit/>
          </a:bodyPr>
          <a:lstStyle/>
          <a:p>
            <a:pPr algn="l" marL="518155" indent="-259078" lvl="1">
              <a:lnSpc>
                <a:spcPts val="2735"/>
              </a:lnSpc>
              <a:buAutoNum type="arabicPeriod" startAt="1"/>
            </a:pPr>
            <a:r>
              <a:rPr lang="en-US" sz="2399">
                <a:solidFill>
                  <a:srgbClr val="000000"/>
                </a:solidFill>
                <a:latin typeface="Handy Casual"/>
              </a:rPr>
              <a:t>Download installer dari situs web resmi:</a:t>
            </a:r>
            <a:r>
              <a:rPr lang="en-US" sz="2399" u="sng">
                <a:solidFill>
                  <a:srgbClr val="000000"/>
                </a:solidFill>
                <a:latin typeface="Handy Casual"/>
                <a:hlinkClick r:id="rId4" tooltip="https://mosquitto.org/download/"/>
              </a:rPr>
              <a:t> https://mosquitto.org/download/</a:t>
            </a:r>
          </a:p>
          <a:p>
            <a:pPr algn="l" marL="518155" indent="-259078" lvl="1">
              <a:lnSpc>
                <a:spcPts val="2735"/>
              </a:lnSpc>
              <a:buAutoNum type="arabicPeriod" startAt="1"/>
            </a:pPr>
            <a:r>
              <a:rPr lang="en-US" sz="2399">
                <a:solidFill>
                  <a:srgbClr val="000000"/>
                </a:solidFill>
                <a:latin typeface="Handy Casual"/>
              </a:rPr>
              <a:t>Jalankan installer yang telah diunduh.</a:t>
            </a:r>
          </a:p>
          <a:p>
            <a:pPr algn="l" marL="518155" indent="-259078" lvl="1">
              <a:lnSpc>
                <a:spcPts val="2735"/>
              </a:lnSpc>
              <a:buAutoNum type="arabicPeriod" startAt="1"/>
            </a:pPr>
            <a:r>
              <a:rPr lang="en-US" sz="2399">
                <a:solidFill>
                  <a:srgbClr val="000000"/>
                </a:solidFill>
                <a:latin typeface="Handy Casual"/>
              </a:rPr>
              <a:t>Klik "Next" pada layar selamat datang dan terima perjanjian lisensi.</a:t>
            </a:r>
          </a:p>
          <a:p>
            <a:pPr algn="l" marL="518155" indent="-259078" lvl="1">
              <a:lnSpc>
                <a:spcPts val="2735"/>
              </a:lnSpc>
              <a:buAutoNum type="arabicPeriod" startAt="1"/>
            </a:pPr>
            <a:r>
              <a:rPr lang="en-US" sz="2399">
                <a:solidFill>
                  <a:srgbClr val="000000"/>
                </a:solidFill>
                <a:latin typeface="Handy Casual"/>
              </a:rPr>
              <a:t>Pilih direktori untuk menginstal perangkat lunak atau pertahankan direktori default.</a:t>
            </a:r>
          </a:p>
          <a:p>
            <a:pPr algn="l" marL="518155" indent="-259078" lvl="1">
              <a:lnSpc>
                <a:spcPts val="2735"/>
              </a:lnSpc>
              <a:buAutoNum type="arabicPeriod" startAt="1"/>
            </a:pPr>
            <a:r>
              <a:rPr lang="en-US" sz="2399">
                <a:solidFill>
                  <a:srgbClr val="000000"/>
                </a:solidFill>
                <a:latin typeface="Handy Casual"/>
              </a:rPr>
              <a:t>Klik "Install" dan tunggu instalasi selesai.</a:t>
            </a:r>
          </a:p>
          <a:p>
            <a:pPr algn="l">
              <a:lnSpc>
                <a:spcPts val="2735"/>
              </a:lnSpc>
            </a:pPr>
          </a:p>
        </p:txBody>
      </p:sp>
      <p:sp>
        <p:nvSpPr>
          <p:cNvPr name="Freeform 7" id="7"/>
          <p:cNvSpPr/>
          <p:nvPr/>
        </p:nvSpPr>
        <p:spPr>
          <a:xfrm flipH="false" flipV="false" rot="-1568932">
            <a:off x="11437677" y="7714166"/>
            <a:ext cx="1144336" cy="1640625"/>
          </a:xfrm>
          <a:custGeom>
            <a:avLst/>
            <a:gdLst/>
            <a:ahLst/>
            <a:cxnLst/>
            <a:rect r="r" b="b" t="t" l="l"/>
            <a:pathLst>
              <a:path h="1640625" w="1144336">
                <a:moveTo>
                  <a:pt x="0" y="0"/>
                </a:moveTo>
                <a:lnTo>
                  <a:pt x="1144337" y="0"/>
                </a:lnTo>
                <a:lnTo>
                  <a:pt x="1144337" y="1640626"/>
                </a:lnTo>
                <a:lnTo>
                  <a:pt x="0" y="164062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8" id="8"/>
          <p:cNvSpPr/>
          <p:nvPr/>
        </p:nvSpPr>
        <p:spPr>
          <a:xfrm flipH="false" flipV="false" rot="5027046">
            <a:off x="16282896" y="916013"/>
            <a:ext cx="1514128" cy="1379233"/>
          </a:xfrm>
          <a:custGeom>
            <a:avLst/>
            <a:gdLst/>
            <a:ahLst/>
            <a:cxnLst/>
            <a:rect r="r" b="b" t="t" l="l"/>
            <a:pathLst>
              <a:path h="1379233" w="1514128">
                <a:moveTo>
                  <a:pt x="0" y="0"/>
                </a:moveTo>
                <a:lnTo>
                  <a:pt x="1514129" y="0"/>
                </a:lnTo>
                <a:lnTo>
                  <a:pt x="1514129" y="1379234"/>
                </a:lnTo>
                <a:lnTo>
                  <a:pt x="0" y="1379234"/>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9" id="9"/>
          <p:cNvSpPr/>
          <p:nvPr/>
        </p:nvSpPr>
        <p:spPr>
          <a:xfrm flipH="false" flipV="false" rot="-454367">
            <a:off x="1467746" y="4488520"/>
            <a:ext cx="5002796" cy="4114800"/>
          </a:xfrm>
          <a:custGeom>
            <a:avLst/>
            <a:gdLst/>
            <a:ahLst/>
            <a:cxnLst/>
            <a:rect r="r" b="b" t="t" l="l"/>
            <a:pathLst>
              <a:path h="4114800" w="5002796">
                <a:moveTo>
                  <a:pt x="0" y="0"/>
                </a:moveTo>
                <a:lnTo>
                  <a:pt x="5002797" y="0"/>
                </a:lnTo>
                <a:lnTo>
                  <a:pt x="5002797" y="4114800"/>
                </a:lnTo>
                <a:lnTo>
                  <a:pt x="0" y="4114800"/>
                </a:lnTo>
                <a:lnTo>
                  <a:pt x="0" y="0"/>
                </a:lnTo>
                <a:close/>
              </a:path>
            </a:pathLst>
          </a:custGeom>
          <a:blipFill>
            <a:blip r:embed="rId9"/>
            <a:stretch>
              <a:fillRect l="0" t="0" r="0" b="0"/>
            </a:stretch>
          </a:blipFill>
        </p:spPr>
      </p:sp>
      <p:sp>
        <p:nvSpPr>
          <p:cNvPr name="TextBox 10" id="10"/>
          <p:cNvSpPr txBox="true"/>
          <p:nvPr/>
        </p:nvSpPr>
        <p:spPr>
          <a:xfrm rot="-466770">
            <a:off x="697526" y="1789413"/>
            <a:ext cx="5678110" cy="2012265"/>
          </a:xfrm>
          <a:prstGeom prst="rect">
            <a:avLst/>
          </a:prstGeom>
        </p:spPr>
        <p:txBody>
          <a:bodyPr anchor="t" rtlCol="false" tIns="0" lIns="0" bIns="0" rIns="0">
            <a:spAutoFit/>
          </a:bodyPr>
          <a:lstStyle/>
          <a:p>
            <a:pPr algn="l">
              <a:lnSpc>
                <a:spcPts val="8061"/>
              </a:lnSpc>
              <a:spcBef>
                <a:spcPct val="0"/>
              </a:spcBef>
            </a:pPr>
            <a:r>
              <a:rPr lang="en-US" sz="5757">
                <a:solidFill>
                  <a:srgbClr val="000000"/>
                </a:solidFill>
                <a:latin typeface="Krabuler"/>
              </a:rPr>
              <a:t>SETUP MQTT BROKER ON WINDOWS</a:t>
            </a:r>
          </a:p>
        </p:txBody>
      </p:sp>
      <p:sp>
        <p:nvSpPr>
          <p:cNvPr name="TextBox 11" id="11"/>
          <p:cNvSpPr txBox="true"/>
          <p:nvPr/>
        </p:nvSpPr>
        <p:spPr>
          <a:xfrm rot="0">
            <a:off x="7579183" y="2548886"/>
            <a:ext cx="5825305" cy="1066800"/>
          </a:xfrm>
          <a:prstGeom prst="rect">
            <a:avLst/>
          </a:prstGeom>
        </p:spPr>
        <p:txBody>
          <a:bodyPr anchor="t" rtlCol="false" tIns="0" lIns="0" bIns="0" rIns="0">
            <a:spAutoFit/>
          </a:bodyPr>
          <a:lstStyle/>
          <a:p>
            <a:pPr algn="l" marL="647700" indent="-323850" lvl="1">
              <a:lnSpc>
                <a:spcPts val="4200"/>
              </a:lnSpc>
              <a:buFont typeface="Arial"/>
              <a:buChar char="•"/>
            </a:pPr>
            <a:r>
              <a:rPr lang="en-US" sz="3000">
                <a:solidFill>
                  <a:srgbClr val="000000"/>
                </a:solidFill>
                <a:latin typeface="Krabuler Bold"/>
              </a:rPr>
              <a:t>INSTALASI MOSQUITTO MQTT BROKER DI WINDOWS:</a:t>
            </a:r>
          </a:p>
        </p:txBody>
      </p:sp>
      <p:sp>
        <p:nvSpPr>
          <p:cNvPr name="TextBox 12" id="12"/>
          <p:cNvSpPr txBox="true"/>
          <p:nvPr/>
        </p:nvSpPr>
        <p:spPr>
          <a:xfrm rot="0">
            <a:off x="13041092" y="3871726"/>
            <a:ext cx="3846068" cy="1732788"/>
          </a:xfrm>
          <a:prstGeom prst="rect">
            <a:avLst/>
          </a:prstGeom>
        </p:spPr>
        <p:txBody>
          <a:bodyPr anchor="t" rtlCol="false" tIns="0" lIns="0" bIns="0" rIns="0">
            <a:spAutoFit/>
          </a:bodyPr>
          <a:lstStyle/>
          <a:p>
            <a:pPr algn="l" marL="518155" indent="-259078" lvl="1">
              <a:lnSpc>
                <a:spcPts val="2735"/>
              </a:lnSpc>
              <a:buAutoNum type="arabicPeriod" startAt="1"/>
            </a:pPr>
            <a:r>
              <a:rPr lang="en-US" sz="2399">
                <a:solidFill>
                  <a:srgbClr val="000000"/>
                </a:solidFill>
                <a:latin typeface="Handy Casual"/>
              </a:rPr>
              <a:t>Buka services.msc dan cari layanan Mosquitto broker.</a:t>
            </a:r>
          </a:p>
          <a:p>
            <a:pPr algn="l" marL="518155" indent="-259078" lvl="1">
              <a:lnSpc>
                <a:spcPts val="2735"/>
              </a:lnSpc>
              <a:buAutoNum type="arabicPeriod" startAt="1"/>
            </a:pPr>
            <a:r>
              <a:rPr lang="en-US" sz="2399">
                <a:solidFill>
                  <a:srgbClr val="000000"/>
                </a:solidFill>
                <a:latin typeface="Handy Casual"/>
              </a:rPr>
              <a:t>Klik kanan layanan dan pilih "Start".</a:t>
            </a:r>
          </a:p>
          <a:p>
            <a:pPr algn="l">
              <a:lnSpc>
                <a:spcPts val="2735"/>
              </a:lnSpc>
            </a:pPr>
          </a:p>
        </p:txBody>
      </p:sp>
      <p:sp>
        <p:nvSpPr>
          <p:cNvPr name="TextBox 13" id="13"/>
          <p:cNvSpPr txBox="true"/>
          <p:nvPr/>
        </p:nvSpPr>
        <p:spPr>
          <a:xfrm rot="0">
            <a:off x="12677697" y="2548886"/>
            <a:ext cx="4572859" cy="1066800"/>
          </a:xfrm>
          <a:prstGeom prst="rect">
            <a:avLst/>
          </a:prstGeom>
        </p:spPr>
        <p:txBody>
          <a:bodyPr anchor="t" rtlCol="false" tIns="0" lIns="0" bIns="0" rIns="0">
            <a:spAutoFit/>
          </a:bodyPr>
          <a:lstStyle/>
          <a:p>
            <a:pPr algn="l" marL="647700" indent="-323850" lvl="1">
              <a:lnSpc>
                <a:spcPts val="4200"/>
              </a:lnSpc>
              <a:buFont typeface="Arial"/>
              <a:buChar char="•"/>
            </a:pPr>
            <a:r>
              <a:rPr lang="en-US" sz="3000">
                <a:solidFill>
                  <a:srgbClr val="000000"/>
                </a:solidFill>
                <a:latin typeface="Krabuler Bold"/>
              </a:rPr>
              <a:t>KONFIGURASI MOSQUITTO BROKER</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FBF7F1"/>
        </a:solidFill>
      </p:bgPr>
    </p:bg>
    <p:spTree>
      <p:nvGrpSpPr>
        <p:cNvPr id="1" name=""/>
        <p:cNvGrpSpPr/>
        <p:nvPr/>
      </p:nvGrpSpPr>
      <p:grpSpPr>
        <a:xfrm>
          <a:off x="0" y="0"/>
          <a:ext cx="0" cy="0"/>
          <a:chOff x="0" y="0"/>
          <a:chExt cx="0" cy="0"/>
        </a:xfrm>
      </p:grpSpPr>
      <p:grpSp>
        <p:nvGrpSpPr>
          <p:cNvPr name="Group 2" id="2"/>
          <p:cNvGrpSpPr/>
          <p:nvPr/>
        </p:nvGrpSpPr>
        <p:grpSpPr>
          <a:xfrm rot="0">
            <a:off x="6760391" y="1242183"/>
            <a:ext cx="10498909" cy="7657600"/>
            <a:chOff x="0" y="0"/>
            <a:chExt cx="14302208" cy="10431615"/>
          </a:xfrm>
        </p:grpSpPr>
        <p:sp>
          <p:nvSpPr>
            <p:cNvPr name="Freeform 3" id="3"/>
            <p:cNvSpPr/>
            <p:nvPr/>
          </p:nvSpPr>
          <p:spPr>
            <a:xfrm flipH="false" flipV="false" rot="0">
              <a:off x="31750" y="31750"/>
              <a:ext cx="14238708" cy="10368115"/>
            </a:xfrm>
            <a:custGeom>
              <a:avLst/>
              <a:gdLst/>
              <a:ahLst/>
              <a:cxnLst/>
              <a:rect r="r" b="b" t="t" l="l"/>
              <a:pathLst>
                <a:path h="10368115" w="14238708">
                  <a:moveTo>
                    <a:pt x="14145997" y="10368115"/>
                  </a:moveTo>
                  <a:lnTo>
                    <a:pt x="92710" y="10368115"/>
                  </a:lnTo>
                  <a:cubicBezTo>
                    <a:pt x="41910" y="10368115"/>
                    <a:pt x="0" y="10326205"/>
                    <a:pt x="0" y="10275405"/>
                  </a:cubicBezTo>
                  <a:lnTo>
                    <a:pt x="0" y="92710"/>
                  </a:lnTo>
                  <a:cubicBezTo>
                    <a:pt x="0" y="41910"/>
                    <a:pt x="41910" y="0"/>
                    <a:pt x="92710" y="0"/>
                  </a:cubicBezTo>
                  <a:lnTo>
                    <a:pt x="14144727" y="0"/>
                  </a:lnTo>
                  <a:cubicBezTo>
                    <a:pt x="14195527" y="0"/>
                    <a:pt x="14237438" y="41910"/>
                    <a:pt x="14237438" y="92710"/>
                  </a:cubicBezTo>
                  <a:lnTo>
                    <a:pt x="14237438" y="10274136"/>
                  </a:lnTo>
                  <a:cubicBezTo>
                    <a:pt x="14238708" y="10326205"/>
                    <a:pt x="14196797" y="10368115"/>
                    <a:pt x="14145997" y="10368115"/>
                  </a:cubicBezTo>
                  <a:close/>
                </a:path>
              </a:pathLst>
            </a:custGeom>
            <a:solidFill>
              <a:srgbClr val="FFFEF7"/>
            </a:solidFill>
          </p:spPr>
        </p:sp>
        <p:sp>
          <p:nvSpPr>
            <p:cNvPr name="Freeform 4" id="4"/>
            <p:cNvSpPr/>
            <p:nvPr/>
          </p:nvSpPr>
          <p:spPr>
            <a:xfrm flipH="false" flipV="false" rot="0">
              <a:off x="0" y="0"/>
              <a:ext cx="14302208" cy="10431616"/>
            </a:xfrm>
            <a:custGeom>
              <a:avLst/>
              <a:gdLst/>
              <a:ahLst/>
              <a:cxnLst/>
              <a:rect r="r" b="b" t="t" l="l"/>
              <a:pathLst>
                <a:path h="10431616" w="14302208">
                  <a:moveTo>
                    <a:pt x="14177747" y="59690"/>
                  </a:moveTo>
                  <a:cubicBezTo>
                    <a:pt x="14213308" y="59690"/>
                    <a:pt x="14242518" y="88900"/>
                    <a:pt x="14242518" y="124460"/>
                  </a:cubicBezTo>
                  <a:lnTo>
                    <a:pt x="14242518" y="10307155"/>
                  </a:lnTo>
                  <a:cubicBezTo>
                    <a:pt x="14242518" y="10342716"/>
                    <a:pt x="14213308" y="10371926"/>
                    <a:pt x="14177747" y="10371926"/>
                  </a:cubicBezTo>
                  <a:lnTo>
                    <a:pt x="124460" y="10371926"/>
                  </a:lnTo>
                  <a:cubicBezTo>
                    <a:pt x="88900" y="10371926"/>
                    <a:pt x="59690" y="10342716"/>
                    <a:pt x="59690" y="10307155"/>
                  </a:cubicBezTo>
                  <a:lnTo>
                    <a:pt x="59690" y="124460"/>
                  </a:lnTo>
                  <a:cubicBezTo>
                    <a:pt x="59690" y="88900"/>
                    <a:pt x="88900" y="59690"/>
                    <a:pt x="124460" y="59690"/>
                  </a:cubicBezTo>
                  <a:lnTo>
                    <a:pt x="14177749" y="59690"/>
                  </a:lnTo>
                  <a:moveTo>
                    <a:pt x="14177749" y="0"/>
                  </a:moveTo>
                  <a:lnTo>
                    <a:pt x="124460" y="0"/>
                  </a:lnTo>
                  <a:cubicBezTo>
                    <a:pt x="55880" y="0"/>
                    <a:pt x="0" y="55880"/>
                    <a:pt x="0" y="124460"/>
                  </a:cubicBezTo>
                  <a:lnTo>
                    <a:pt x="0" y="10307155"/>
                  </a:lnTo>
                  <a:cubicBezTo>
                    <a:pt x="0" y="10375736"/>
                    <a:pt x="55880" y="10431616"/>
                    <a:pt x="124460" y="10431616"/>
                  </a:cubicBezTo>
                  <a:lnTo>
                    <a:pt x="14177749" y="10431616"/>
                  </a:lnTo>
                  <a:cubicBezTo>
                    <a:pt x="14246327" y="10431616"/>
                    <a:pt x="14302208" y="10375736"/>
                    <a:pt x="14302208" y="10307155"/>
                  </a:cubicBezTo>
                  <a:lnTo>
                    <a:pt x="14302208" y="124460"/>
                  </a:lnTo>
                  <a:cubicBezTo>
                    <a:pt x="14302208" y="55880"/>
                    <a:pt x="14246327" y="0"/>
                    <a:pt x="14177749" y="0"/>
                  </a:cubicBezTo>
                  <a:close/>
                </a:path>
              </a:pathLst>
            </a:custGeom>
            <a:solidFill>
              <a:srgbClr val="191919"/>
            </a:solidFill>
          </p:spPr>
        </p:sp>
      </p:grpSp>
      <p:sp>
        <p:nvSpPr>
          <p:cNvPr name="Freeform 5" id="5"/>
          <p:cNvSpPr/>
          <p:nvPr/>
        </p:nvSpPr>
        <p:spPr>
          <a:xfrm flipH="false" flipV="false" rot="0">
            <a:off x="-49133" y="364943"/>
            <a:ext cx="7628315" cy="9557115"/>
          </a:xfrm>
          <a:custGeom>
            <a:avLst/>
            <a:gdLst/>
            <a:ahLst/>
            <a:cxnLst/>
            <a:rect r="r" b="b" t="t" l="l"/>
            <a:pathLst>
              <a:path h="9557115" w="7628315">
                <a:moveTo>
                  <a:pt x="0" y="0"/>
                </a:moveTo>
                <a:lnTo>
                  <a:pt x="7628316" y="0"/>
                </a:lnTo>
                <a:lnTo>
                  <a:pt x="7628316" y="9557114"/>
                </a:lnTo>
                <a:lnTo>
                  <a:pt x="0" y="955711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6" id="6"/>
          <p:cNvSpPr txBox="true"/>
          <p:nvPr/>
        </p:nvSpPr>
        <p:spPr>
          <a:xfrm rot="-466770">
            <a:off x="766703" y="1784710"/>
            <a:ext cx="5678110" cy="3034373"/>
          </a:xfrm>
          <a:prstGeom prst="rect">
            <a:avLst/>
          </a:prstGeom>
        </p:spPr>
        <p:txBody>
          <a:bodyPr anchor="t" rtlCol="false" tIns="0" lIns="0" bIns="0" rIns="0">
            <a:spAutoFit/>
          </a:bodyPr>
          <a:lstStyle/>
          <a:p>
            <a:pPr algn="l">
              <a:lnSpc>
                <a:spcPts val="8061"/>
              </a:lnSpc>
            </a:pPr>
            <a:r>
              <a:rPr lang="en-US" sz="5757">
                <a:solidFill>
                  <a:srgbClr val="000000"/>
                </a:solidFill>
                <a:latin typeface="Krabuler"/>
              </a:rPr>
              <a:t>SETUP MQTT BROKER ON MAC OS X</a:t>
            </a:r>
          </a:p>
          <a:p>
            <a:pPr algn="l">
              <a:lnSpc>
                <a:spcPts val="8061"/>
              </a:lnSpc>
              <a:spcBef>
                <a:spcPct val="0"/>
              </a:spcBef>
            </a:pPr>
          </a:p>
        </p:txBody>
      </p:sp>
      <p:sp>
        <p:nvSpPr>
          <p:cNvPr name="TextBox 7" id="7"/>
          <p:cNvSpPr txBox="true"/>
          <p:nvPr/>
        </p:nvSpPr>
        <p:spPr>
          <a:xfrm rot="0">
            <a:off x="6911331" y="1529430"/>
            <a:ext cx="5825305" cy="1066800"/>
          </a:xfrm>
          <a:prstGeom prst="rect">
            <a:avLst/>
          </a:prstGeom>
        </p:spPr>
        <p:txBody>
          <a:bodyPr anchor="t" rtlCol="false" tIns="0" lIns="0" bIns="0" rIns="0">
            <a:spAutoFit/>
          </a:bodyPr>
          <a:lstStyle/>
          <a:p>
            <a:pPr algn="l" marL="647700" indent="-323850" lvl="1">
              <a:lnSpc>
                <a:spcPts val="4200"/>
              </a:lnSpc>
              <a:buFont typeface="Arial"/>
              <a:buChar char="•"/>
            </a:pPr>
            <a:r>
              <a:rPr lang="en-US" sz="3000">
                <a:solidFill>
                  <a:srgbClr val="000000"/>
                </a:solidFill>
                <a:latin typeface="Krabuler Bold"/>
              </a:rPr>
              <a:t>INSTALASI MOSQUITTO MQTT BROKER DI MAC</a:t>
            </a:r>
          </a:p>
        </p:txBody>
      </p:sp>
      <p:sp>
        <p:nvSpPr>
          <p:cNvPr name="TextBox 8" id="8"/>
          <p:cNvSpPr txBox="true"/>
          <p:nvPr/>
        </p:nvSpPr>
        <p:spPr>
          <a:xfrm rot="0">
            <a:off x="7179555" y="2852269"/>
            <a:ext cx="3928891" cy="2761488"/>
          </a:xfrm>
          <a:prstGeom prst="rect">
            <a:avLst/>
          </a:prstGeom>
        </p:spPr>
        <p:txBody>
          <a:bodyPr anchor="t" rtlCol="false" tIns="0" lIns="0" bIns="0" rIns="0">
            <a:spAutoFit/>
          </a:bodyPr>
          <a:lstStyle/>
          <a:p>
            <a:pPr algn="l" marL="518155" indent="-259078" lvl="1">
              <a:lnSpc>
                <a:spcPts val="2735"/>
              </a:lnSpc>
              <a:buAutoNum type="arabicPeriod" startAt="1"/>
            </a:pPr>
            <a:r>
              <a:rPr lang="en-US" sz="2399">
                <a:solidFill>
                  <a:srgbClr val="000000"/>
                </a:solidFill>
                <a:latin typeface="Handy Casual"/>
              </a:rPr>
              <a:t>Instalasi dilakukan menggunakan terminal dengan perintah brew install mosquito.</a:t>
            </a:r>
          </a:p>
          <a:p>
            <a:pPr algn="l" marL="518155" indent="-259078" lvl="1">
              <a:lnSpc>
                <a:spcPts val="2735"/>
              </a:lnSpc>
              <a:buAutoNum type="arabicPeriod" startAt="1"/>
            </a:pPr>
            <a:r>
              <a:rPr lang="en-US" sz="2399">
                <a:solidFill>
                  <a:srgbClr val="000000"/>
                </a:solidFill>
                <a:latin typeface="Handy Casual"/>
              </a:rPr>
              <a:t>Perintah tersebut akan mengecek dan menginstal Mosquitto jika belum terpasang, atau hanya memberi tahu jika sudah terinstal dan terbaru.</a:t>
            </a:r>
          </a:p>
        </p:txBody>
      </p:sp>
      <p:sp>
        <p:nvSpPr>
          <p:cNvPr name="TextBox 9" id="9"/>
          <p:cNvSpPr txBox="true"/>
          <p:nvPr/>
        </p:nvSpPr>
        <p:spPr>
          <a:xfrm rot="0">
            <a:off x="12373241" y="2852269"/>
            <a:ext cx="3846068" cy="6190488"/>
          </a:xfrm>
          <a:prstGeom prst="rect">
            <a:avLst/>
          </a:prstGeom>
        </p:spPr>
        <p:txBody>
          <a:bodyPr anchor="t" rtlCol="false" tIns="0" lIns="0" bIns="0" rIns="0">
            <a:spAutoFit/>
          </a:bodyPr>
          <a:lstStyle/>
          <a:p>
            <a:pPr algn="l" marL="518155" indent="-259078" lvl="1">
              <a:lnSpc>
                <a:spcPts val="2735"/>
              </a:lnSpc>
              <a:buAutoNum type="arabicPeriod" startAt="1"/>
            </a:pPr>
            <a:r>
              <a:rPr lang="en-US" sz="2399">
                <a:solidFill>
                  <a:srgbClr val="000000"/>
                </a:solidFill>
                <a:latin typeface="Handy Casual"/>
              </a:rPr>
              <a:t>Video mendemonstrasikan penggunaan tool mosquitto_pub dan mosquitto_sub untuk publish dan subscribe pesan ke broker.</a:t>
            </a:r>
          </a:p>
          <a:p>
            <a:pPr algn="l" marL="518155" indent="-259078" lvl="1">
              <a:lnSpc>
                <a:spcPts val="2735"/>
              </a:lnSpc>
              <a:buAutoNum type="arabicPeriod" startAt="1"/>
            </a:pPr>
            <a:r>
              <a:rPr lang="en-US" sz="2399">
                <a:solidFill>
                  <a:srgbClr val="000000"/>
                </a:solidFill>
                <a:latin typeface="Handy Casual"/>
              </a:rPr>
              <a:t>Perintah mosquitto_sub -h localhost -t topic digunakan untuk subscribe ke topik "topic" pada mesin lokal.</a:t>
            </a:r>
          </a:p>
          <a:p>
            <a:pPr algn="l" marL="518155" indent="-259078" lvl="1">
              <a:lnSpc>
                <a:spcPts val="2735"/>
              </a:lnSpc>
              <a:buAutoNum type="arabicPeriod" startAt="1"/>
            </a:pPr>
            <a:r>
              <a:rPr lang="en-US" sz="2399">
                <a:solidFill>
                  <a:srgbClr val="000000"/>
                </a:solidFill>
                <a:latin typeface="Handy Casual"/>
              </a:rPr>
              <a:t>Perintah mosquitto_pub -h localhost -t topic -m "message" digunakan untuk publish pesan "message" ke topik "topic".</a:t>
            </a:r>
          </a:p>
          <a:p>
            <a:pPr algn="l" marL="518155" indent="-259078" lvl="1">
              <a:lnSpc>
                <a:spcPts val="2735"/>
              </a:lnSpc>
              <a:buAutoNum type="arabicPeriod" startAt="1"/>
            </a:pPr>
            <a:r>
              <a:rPr lang="en-US" sz="2399">
                <a:solidFill>
                  <a:srgbClr val="000000"/>
                </a:solidFill>
                <a:latin typeface="Handy Casual"/>
              </a:rPr>
              <a:t>Video menunjukkan bahwa kedua perintah tersebut menggunakan hostname "localhost" secara default.</a:t>
            </a:r>
          </a:p>
          <a:p>
            <a:pPr algn="l">
              <a:lnSpc>
                <a:spcPts val="2735"/>
              </a:lnSpc>
            </a:pPr>
          </a:p>
        </p:txBody>
      </p:sp>
      <p:sp>
        <p:nvSpPr>
          <p:cNvPr name="Freeform 10" id="10"/>
          <p:cNvSpPr/>
          <p:nvPr/>
        </p:nvSpPr>
        <p:spPr>
          <a:xfrm flipH="false" flipV="false" rot="-1568932">
            <a:off x="11437677" y="7714166"/>
            <a:ext cx="1144336" cy="1640625"/>
          </a:xfrm>
          <a:custGeom>
            <a:avLst/>
            <a:gdLst/>
            <a:ahLst/>
            <a:cxnLst/>
            <a:rect r="r" b="b" t="t" l="l"/>
            <a:pathLst>
              <a:path h="1640625" w="1144336">
                <a:moveTo>
                  <a:pt x="0" y="0"/>
                </a:moveTo>
                <a:lnTo>
                  <a:pt x="1144337" y="0"/>
                </a:lnTo>
                <a:lnTo>
                  <a:pt x="1144337" y="1640626"/>
                </a:lnTo>
                <a:lnTo>
                  <a:pt x="0" y="164062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1" id="11"/>
          <p:cNvSpPr/>
          <p:nvPr/>
        </p:nvSpPr>
        <p:spPr>
          <a:xfrm flipH="false" flipV="false" rot="5027046">
            <a:off x="16282896" y="916013"/>
            <a:ext cx="1514128" cy="1379233"/>
          </a:xfrm>
          <a:custGeom>
            <a:avLst/>
            <a:gdLst/>
            <a:ahLst/>
            <a:cxnLst/>
            <a:rect r="r" b="b" t="t" l="l"/>
            <a:pathLst>
              <a:path h="1379233" w="1514128">
                <a:moveTo>
                  <a:pt x="0" y="0"/>
                </a:moveTo>
                <a:lnTo>
                  <a:pt x="1514129" y="0"/>
                </a:lnTo>
                <a:lnTo>
                  <a:pt x="1514129" y="1379234"/>
                </a:lnTo>
                <a:lnTo>
                  <a:pt x="0" y="137923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2" id="12"/>
          <p:cNvSpPr txBox="true"/>
          <p:nvPr/>
        </p:nvSpPr>
        <p:spPr>
          <a:xfrm rot="0">
            <a:off x="12009845" y="1529430"/>
            <a:ext cx="4572859" cy="1066800"/>
          </a:xfrm>
          <a:prstGeom prst="rect">
            <a:avLst/>
          </a:prstGeom>
        </p:spPr>
        <p:txBody>
          <a:bodyPr anchor="t" rtlCol="false" tIns="0" lIns="0" bIns="0" rIns="0">
            <a:spAutoFit/>
          </a:bodyPr>
          <a:lstStyle/>
          <a:p>
            <a:pPr algn="l" marL="647700" indent="-323850" lvl="1">
              <a:lnSpc>
                <a:spcPts val="4200"/>
              </a:lnSpc>
              <a:buFont typeface="Arial"/>
              <a:buChar char="•"/>
            </a:pPr>
            <a:r>
              <a:rPr lang="en-US" sz="3000">
                <a:solidFill>
                  <a:srgbClr val="000000"/>
                </a:solidFill>
                <a:latin typeface="Krabuler Bold"/>
              </a:rPr>
              <a:t>MENGUJI BROKER DENGAN MOSQUITTO CLIENTS</a:t>
            </a:r>
          </a:p>
        </p:txBody>
      </p:sp>
      <p:sp>
        <p:nvSpPr>
          <p:cNvPr name="TextBox 13" id="13"/>
          <p:cNvSpPr txBox="true"/>
          <p:nvPr/>
        </p:nvSpPr>
        <p:spPr>
          <a:xfrm rot="0">
            <a:off x="6857571" y="5794732"/>
            <a:ext cx="4628085" cy="1600200"/>
          </a:xfrm>
          <a:prstGeom prst="rect">
            <a:avLst/>
          </a:prstGeom>
        </p:spPr>
        <p:txBody>
          <a:bodyPr anchor="t" rtlCol="false" tIns="0" lIns="0" bIns="0" rIns="0">
            <a:spAutoFit/>
          </a:bodyPr>
          <a:lstStyle/>
          <a:p>
            <a:pPr algn="l" marL="647700" indent="-323850" lvl="1">
              <a:lnSpc>
                <a:spcPts val="4200"/>
              </a:lnSpc>
              <a:buFont typeface="Arial"/>
              <a:buChar char="•"/>
            </a:pPr>
            <a:r>
              <a:rPr lang="en-US" sz="3000">
                <a:solidFill>
                  <a:srgbClr val="000000"/>
                </a:solidFill>
                <a:latin typeface="Krabuler Bold"/>
              </a:rPr>
              <a:t>MENJALANKAN MOSQUITTO BROKER DENGAN KONFIGURASI DEFAULT</a:t>
            </a:r>
          </a:p>
        </p:txBody>
      </p:sp>
      <p:sp>
        <p:nvSpPr>
          <p:cNvPr name="TextBox 14" id="14"/>
          <p:cNvSpPr txBox="true"/>
          <p:nvPr/>
        </p:nvSpPr>
        <p:spPr>
          <a:xfrm rot="0">
            <a:off x="7288653" y="7525512"/>
            <a:ext cx="3846068" cy="1389888"/>
          </a:xfrm>
          <a:prstGeom prst="rect">
            <a:avLst/>
          </a:prstGeom>
        </p:spPr>
        <p:txBody>
          <a:bodyPr anchor="t" rtlCol="false" tIns="0" lIns="0" bIns="0" rIns="0">
            <a:spAutoFit/>
          </a:bodyPr>
          <a:lstStyle/>
          <a:p>
            <a:pPr algn="l" marL="518155" indent="-259078" lvl="1">
              <a:lnSpc>
                <a:spcPts val="2735"/>
              </a:lnSpc>
              <a:buAutoNum type="arabicPeriod" startAt="1"/>
            </a:pPr>
            <a:r>
              <a:rPr lang="en-US" sz="2399">
                <a:solidFill>
                  <a:srgbClr val="000000"/>
                </a:solidFill>
                <a:latin typeface="Handy Casual"/>
              </a:rPr>
              <a:t>Perintah untuk menjalankan Mosquitto dengan konfigurasi default adalah mosquitto -v.".</a:t>
            </a:r>
          </a:p>
          <a:p>
            <a:pPr algn="l">
              <a:lnSpc>
                <a:spcPts val="2735"/>
              </a:lnSpc>
            </a:pPr>
          </a:p>
        </p:txBody>
      </p:sp>
      <p:sp>
        <p:nvSpPr>
          <p:cNvPr name="Freeform 15" id="15"/>
          <p:cNvSpPr/>
          <p:nvPr/>
        </p:nvSpPr>
        <p:spPr>
          <a:xfrm flipH="false" flipV="false" rot="-725065">
            <a:off x="1769108" y="4830705"/>
            <a:ext cx="4533234" cy="3634829"/>
          </a:xfrm>
          <a:custGeom>
            <a:avLst/>
            <a:gdLst/>
            <a:ahLst/>
            <a:cxnLst/>
            <a:rect r="r" b="b" t="t" l="l"/>
            <a:pathLst>
              <a:path h="3634829" w="4533234">
                <a:moveTo>
                  <a:pt x="0" y="0"/>
                </a:moveTo>
                <a:lnTo>
                  <a:pt x="4533234" y="0"/>
                </a:lnTo>
                <a:lnTo>
                  <a:pt x="4533234" y="3634829"/>
                </a:lnTo>
                <a:lnTo>
                  <a:pt x="0" y="363482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FBF7F1"/>
        </a:solidFill>
      </p:bgPr>
    </p:bg>
    <p:spTree>
      <p:nvGrpSpPr>
        <p:cNvPr id="1" name=""/>
        <p:cNvGrpSpPr/>
        <p:nvPr/>
      </p:nvGrpSpPr>
      <p:grpSpPr>
        <a:xfrm>
          <a:off x="0" y="0"/>
          <a:ext cx="0" cy="0"/>
          <a:chOff x="0" y="0"/>
          <a:chExt cx="0" cy="0"/>
        </a:xfrm>
      </p:grpSpPr>
      <p:grpSp>
        <p:nvGrpSpPr>
          <p:cNvPr name="Group 2" id="2"/>
          <p:cNvGrpSpPr/>
          <p:nvPr/>
        </p:nvGrpSpPr>
        <p:grpSpPr>
          <a:xfrm rot="0">
            <a:off x="6760391" y="1242183"/>
            <a:ext cx="10498909" cy="7657600"/>
            <a:chOff x="0" y="0"/>
            <a:chExt cx="14302208" cy="10431615"/>
          </a:xfrm>
        </p:grpSpPr>
        <p:sp>
          <p:nvSpPr>
            <p:cNvPr name="Freeform 3" id="3"/>
            <p:cNvSpPr/>
            <p:nvPr/>
          </p:nvSpPr>
          <p:spPr>
            <a:xfrm flipH="false" flipV="false" rot="0">
              <a:off x="31750" y="31750"/>
              <a:ext cx="14238708" cy="10368115"/>
            </a:xfrm>
            <a:custGeom>
              <a:avLst/>
              <a:gdLst/>
              <a:ahLst/>
              <a:cxnLst/>
              <a:rect r="r" b="b" t="t" l="l"/>
              <a:pathLst>
                <a:path h="10368115" w="14238708">
                  <a:moveTo>
                    <a:pt x="14145997" y="10368115"/>
                  </a:moveTo>
                  <a:lnTo>
                    <a:pt x="92710" y="10368115"/>
                  </a:lnTo>
                  <a:cubicBezTo>
                    <a:pt x="41910" y="10368115"/>
                    <a:pt x="0" y="10326205"/>
                    <a:pt x="0" y="10275405"/>
                  </a:cubicBezTo>
                  <a:lnTo>
                    <a:pt x="0" y="92710"/>
                  </a:lnTo>
                  <a:cubicBezTo>
                    <a:pt x="0" y="41910"/>
                    <a:pt x="41910" y="0"/>
                    <a:pt x="92710" y="0"/>
                  </a:cubicBezTo>
                  <a:lnTo>
                    <a:pt x="14144727" y="0"/>
                  </a:lnTo>
                  <a:cubicBezTo>
                    <a:pt x="14195527" y="0"/>
                    <a:pt x="14237438" y="41910"/>
                    <a:pt x="14237438" y="92710"/>
                  </a:cubicBezTo>
                  <a:lnTo>
                    <a:pt x="14237438" y="10274136"/>
                  </a:lnTo>
                  <a:cubicBezTo>
                    <a:pt x="14238708" y="10326205"/>
                    <a:pt x="14196797" y="10368115"/>
                    <a:pt x="14145997" y="10368115"/>
                  </a:cubicBezTo>
                  <a:close/>
                </a:path>
              </a:pathLst>
            </a:custGeom>
            <a:solidFill>
              <a:srgbClr val="FFFEF7"/>
            </a:solidFill>
          </p:spPr>
        </p:sp>
        <p:sp>
          <p:nvSpPr>
            <p:cNvPr name="Freeform 4" id="4"/>
            <p:cNvSpPr/>
            <p:nvPr/>
          </p:nvSpPr>
          <p:spPr>
            <a:xfrm flipH="false" flipV="false" rot="0">
              <a:off x="0" y="0"/>
              <a:ext cx="14302208" cy="10431616"/>
            </a:xfrm>
            <a:custGeom>
              <a:avLst/>
              <a:gdLst/>
              <a:ahLst/>
              <a:cxnLst/>
              <a:rect r="r" b="b" t="t" l="l"/>
              <a:pathLst>
                <a:path h="10431616" w="14302208">
                  <a:moveTo>
                    <a:pt x="14177747" y="59690"/>
                  </a:moveTo>
                  <a:cubicBezTo>
                    <a:pt x="14213308" y="59690"/>
                    <a:pt x="14242518" y="88900"/>
                    <a:pt x="14242518" y="124460"/>
                  </a:cubicBezTo>
                  <a:lnTo>
                    <a:pt x="14242518" y="10307155"/>
                  </a:lnTo>
                  <a:cubicBezTo>
                    <a:pt x="14242518" y="10342716"/>
                    <a:pt x="14213308" y="10371926"/>
                    <a:pt x="14177747" y="10371926"/>
                  </a:cubicBezTo>
                  <a:lnTo>
                    <a:pt x="124460" y="10371926"/>
                  </a:lnTo>
                  <a:cubicBezTo>
                    <a:pt x="88900" y="10371926"/>
                    <a:pt x="59690" y="10342716"/>
                    <a:pt x="59690" y="10307155"/>
                  </a:cubicBezTo>
                  <a:lnTo>
                    <a:pt x="59690" y="124460"/>
                  </a:lnTo>
                  <a:cubicBezTo>
                    <a:pt x="59690" y="88900"/>
                    <a:pt x="88900" y="59690"/>
                    <a:pt x="124460" y="59690"/>
                  </a:cubicBezTo>
                  <a:lnTo>
                    <a:pt x="14177749" y="59690"/>
                  </a:lnTo>
                  <a:moveTo>
                    <a:pt x="14177749" y="0"/>
                  </a:moveTo>
                  <a:lnTo>
                    <a:pt x="124460" y="0"/>
                  </a:lnTo>
                  <a:cubicBezTo>
                    <a:pt x="55880" y="0"/>
                    <a:pt x="0" y="55880"/>
                    <a:pt x="0" y="124460"/>
                  </a:cubicBezTo>
                  <a:lnTo>
                    <a:pt x="0" y="10307155"/>
                  </a:lnTo>
                  <a:cubicBezTo>
                    <a:pt x="0" y="10375736"/>
                    <a:pt x="55880" y="10431616"/>
                    <a:pt x="124460" y="10431616"/>
                  </a:cubicBezTo>
                  <a:lnTo>
                    <a:pt x="14177749" y="10431616"/>
                  </a:lnTo>
                  <a:cubicBezTo>
                    <a:pt x="14246327" y="10431616"/>
                    <a:pt x="14302208" y="10375736"/>
                    <a:pt x="14302208" y="10307155"/>
                  </a:cubicBezTo>
                  <a:lnTo>
                    <a:pt x="14302208" y="124460"/>
                  </a:lnTo>
                  <a:cubicBezTo>
                    <a:pt x="14302208" y="55880"/>
                    <a:pt x="14246327" y="0"/>
                    <a:pt x="14177749" y="0"/>
                  </a:cubicBezTo>
                  <a:close/>
                </a:path>
              </a:pathLst>
            </a:custGeom>
            <a:solidFill>
              <a:srgbClr val="191919"/>
            </a:solidFill>
          </p:spPr>
        </p:sp>
      </p:grpSp>
      <p:sp>
        <p:nvSpPr>
          <p:cNvPr name="Freeform 5" id="5"/>
          <p:cNvSpPr/>
          <p:nvPr/>
        </p:nvSpPr>
        <p:spPr>
          <a:xfrm flipH="false" flipV="false" rot="0">
            <a:off x="-49133" y="364943"/>
            <a:ext cx="7628315" cy="9557115"/>
          </a:xfrm>
          <a:custGeom>
            <a:avLst/>
            <a:gdLst/>
            <a:ahLst/>
            <a:cxnLst/>
            <a:rect r="r" b="b" t="t" l="l"/>
            <a:pathLst>
              <a:path h="9557115" w="7628315">
                <a:moveTo>
                  <a:pt x="0" y="0"/>
                </a:moveTo>
                <a:lnTo>
                  <a:pt x="7628316" y="0"/>
                </a:lnTo>
                <a:lnTo>
                  <a:pt x="7628316" y="9557114"/>
                </a:lnTo>
                <a:lnTo>
                  <a:pt x="0" y="955711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6" id="6"/>
          <p:cNvSpPr txBox="true"/>
          <p:nvPr/>
        </p:nvSpPr>
        <p:spPr>
          <a:xfrm rot="-466770">
            <a:off x="668318" y="1057111"/>
            <a:ext cx="5678110" cy="2407285"/>
          </a:xfrm>
          <a:prstGeom prst="rect">
            <a:avLst/>
          </a:prstGeom>
        </p:spPr>
        <p:txBody>
          <a:bodyPr anchor="t" rtlCol="false" tIns="0" lIns="0" bIns="0" rIns="0">
            <a:spAutoFit/>
          </a:bodyPr>
          <a:lstStyle/>
          <a:p>
            <a:pPr algn="l">
              <a:lnSpc>
                <a:spcPts val="6439"/>
              </a:lnSpc>
              <a:spcBef>
                <a:spcPct val="0"/>
              </a:spcBef>
            </a:pPr>
            <a:r>
              <a:rPr lang="en-US" sz="4599">
                <a:solidFill>
                  <a:srgbClr val="000000"/>
                </a:solidFill>
                <a:latin typeface="Krabuler"/>
              </a:rPr>
              <a:t>SETUP MQTT BROKER ON LINUX VPS/DEDICATED SERVER</a:t>
            </a:r>
          </a:p>
        </p:txBody>
      </p:sp>
      <p:sp>
        <p:nvSpPr>
          <p:cNvPr name="TextBox 7" id="7"/>
          <p:cNvSpPr txBox="true"/>
          <p:nvPr/>
        </p:nvSpPr>
        <p:spPr>
          <a:xfrm rot="0">
            <a:off x="6911331" y="1529430"/>
            <a:ext cx="5825305" cy="1066800"/>
          </a:xfrm>
          <a:prstGeom prst="rect">
            <a:avLst/>
          </a:prstGeom>
        </p:spPr>
        <p:txBody>
          <a:bodyPr anchor="t" rtlCol="false" tIns="0" lIns="0" bIns="0" rIns="0">
            <a:spAutoFit/>
          </a:bodyPr>
          <a:lstStyle/>
          <a:p>
            <a:pPr algn="l" marL="647700" indent="-323850" lvl="1">
              <a:lnSpc>
                <a:spcPts val="4200"/>
              </a:lnSpc>
              <a:buFont typeface="Arial"/>
              <a:buChar char="•"/>
            </a:pPr>
            <a:r>
              <a:rPr lang="en-US" sz="3000">
                <a:solidFill>
                  <a:srgbClr val="000000"/>
                </a:solidFill>
                <a:latin typeface="Krabuler Bold"/>
              </a:rPr>
              <a:t>INSTALASI MOSQUITTO MQTT BROKER DI MESIN VIRTUAL</a:t>
            </a:r>
          </a:p>
        </p:txBody>
      </p:sp>
      <p:sp>
        <p:nvSpPr>
          <p:cNvPr name="TextBox 8" id="8"/>
          <p:cNvSpPr txBox="true"/>
          <p:nvPr/>
        </p:nvSpPr>
        <p:spPr>
          <a:xfrm rot="0">
            <a:off x="7179555" y="2852269"/>
            <a:ext cx="4253863" cy="3447288"/>
          </a:xfrm>
          <a:prstGeom prst="rect">
            <a:avLst/>
          </a:prstGeom>
        </p:spPr>
        <p:txBody>
          <a:bodyPr anchor="t" rtlCol="false" tIns="0" lIns="0" bIns="0" rIns="0">
            <a:spAutoFit/>
          </a:bodyPr>
          <a:lstStyle/>
          <a:p>
            <a:pPr algn="l">
              <a:lnSpc>
                <a:spcPts val="2735"/>
              </a:lnSpc>
            </a:pPr>
            <a:r>
              <a:rPr lang="en-US" sz="2399">
                <a:solidFill>
                  <a:srgbClr val="000000"/>
                </a:solidFill>
                <a:latin typeface="Handy Casual"/>
              </a:rPr>
              <a:t>Pemilihan Mesin Virtual:</a:t>
            </a:r>
          </a:p>
          <a:p>
            <a:pPr algn="l" marL="518155" indent="-259078" lvl="1">
              <a:lnSpc>
                <a:spcPts val="2735"/>
              </a:lnSpc>
              <a:buAutoNum type="arabicPeriod" startAt="1"/>
            </a:pPr>
            <a:r>
              <a:rPr lang="en-US" sz="2399">
                <a:solidFill>
                  <a:srgbClr val="000000"/>
                </a:solidFill>
                <a:latin typeface="Handy Casual"/>
              </a:rPr>
              <a:t>Disarankan menggunakan mesin virtual dibanding membeli komputer baru untuk menjalankan Mosquitto broker.</a:t>
            </a:r>
          </a:p>
          <a:p>
            <a:pPr algn="l" marL="518155" indent="-259078" lvl="1">
              <a:lnSpc>
                <a:spcPts val="2735"/>
              </a:lnSpc>
              <a:buAutoNum type="arabicPeriod" startAt="1"/>
            </a:pPr>
            <a:r>
              <a:rPr lang="en-US" sz="2399">
                <a:solidFill>
                  <a:srgbClr val="000000"/>
                </a:solidFill>
                <a:latin typeface="Handy Casual"/>
              </a:rPr>
              <a:t>CloudCone direkomendasikan sebagai penyedia layanan mesin virtual dengan harga terjangkau.</a:t>
            </a:r>
          </a:p>
          <a:p>
            <a:pPr algn="l" marL="518155" indent="-259078" lvl="1">
              <a:lnSpc>
                <a:spcPts val="2735"/>
              </a:lnSpc>
              <a:buAutoNum type="arabicPeriod" startAt="1"/>
            </a:pPr>
            <a:r>
              <a:rPr lang="en-US" sz="2399">
                <a:solidFill>
                  <a:srgbClr val="000000"/>
                </a:solidFill>
                <a:latin typeface="Handy Casual"/>
              </a:rPr>
              <a:t>Harga sewa mesin virtual bisa mencapai $16 per tahun.</a:t>
            </a:r>
          </a:p>
        </p:txBody>
      </p:sp>
      <p:sp>
        <p:nvSpPr>
          <p:cNvPr name="TextBox 9" id="9"/>
          <p:cNvSpPr txBox="true"/>
          <p:nvPr/>
        </p:nvSpPr>
        <p:spPr>
          <a:xfrm rot="0">
            <a:off x="12373241" y="1876806"/>
            <a:ext cx="4666720" cy="6876288"/>
          </a:xfrm>
          <a:prstGeom prst="rect">
            <a:avLst/>
          </a:prstGeom>
        </p:spPr>
        <p:txBody>
          <a:bodyPr anchor="t" rtlCol="false" tIns="0" lIns="0" bIns="0" rIns="0">
            <a:spAutoFit/>
          </a:bodyPr>
          <a:lstStyle/>
          <a:p>
            <a:pPr algn="l">
              <a:lnSpc>
                <a:spcPts val="2735"/>
              </a:lnSpc>
            </a:pPr>
            <a:r>
              <a:rPr lang="en-US" sz="2399">
                <a:solidFill>
                  <a:srgbClr val="000000"/>
                </a:solidFill>
                <a:latin typeface="Handy Casual"/>
              </a:rPr>
              <a:t>Instalasi Mosquitto:</a:t>
            </a:r>
          </a:p>
          <a:p>
            <a:pPr algn="l" marL="518155" indent="-259078" lvl="1">
              <a:lnSpc>
                <a:spcPts val="2735"/>
              </a:lnSpc>
              <a:buAutoNum type="arabicPeriod" startAt="1"/>
            </a:pPr>
            <a:r>
              <a:rPr lang="en-US" sz="2399">
                <a:solidFill>
                  <a:srgbClr val="000000"/>
                </a:solidFill>
                <a:latin typeface="Handy Casual"/>
              </a:rPr>
              <a:t>Perintah sudo apt update digunakan untuk memperbarui daftar paket.</a:t>
            </a:r>
          </a:p>
          <a:p>
            <a:pPr algn="l" marL="518155" indent="-259078" lvl="1">
              <a:lnSpc>
                <a:spcPts val="2735"/>
              </a:lnSpc>
              <a:buAutoNum type="arabicPeriod" startAt="1"/>
            </a:pPr>
            <a:r>
              <a:rPr lang="en-US" sz="2399">
                <a:solidFill>
                  <a:srgbClr val="000000"/>
                </a:solidFill>
                <a:latin typeface="Handy Casual"/>
              </a:rPr>
              <a:t>Distribusi Ubuntu disarankan untuk pemula karena komunitasnya yang besar dan dukungan yang baik.</a:t>
            </a:r>
          </a:p>
          <a:p>
            <a:pPr algn="l" marL="518155" indent="-259078" lvl="1">
              <a:lnSpc>
                <a:spcPts val="2735"/>
              </a:lnSpc>
              <a:buAutoNum type="arabicPeriod" startAt="1"/>
            </a:pPr>
            <a:r>
              <a:rPr lang="en-US" sz="2399">
                <a:solidFill>
                  <a:srgbClr val="000000"/>
                </a:solidFill>
                <a:latin typeface="Handy Casual"/>
              </a:rPr>
              <a:t>Tergantung distribusi Linux, instalasi Mosquitto dapat dilakukan dengan perintah berikut:</a:t>
            </a:r>
          </a:p>
          <a:p>
            <a:pPr algn="l" marL="518155" indent="-259078" lvl="1">
              <a:lnSpc>
                <a:spcPts val="2735"/>
              </a:lnSpc>
              <a:buAutoNum type="arabicPeriod" startAt="1"/>
            </a:pPr>
            <a:r>
              <a:rPr lang="en-US" sz="2399">
                <a:solidFill>
                  <a:srgbClr val="000000"/>
                </a:solidFill>
                <a:latin typeface="Handy Casual"/>
              </a:rPr>
              <a:t>sudo apt install mosquitto (Ubuntu)</a:t>
            </a:r>
          </a:p>
          <a:p>
            <a:pPr algn="l">
              <a:lnSpc>
                <a:spcPts val="2735"/>
              </a:lnSpc>
            </a:pPr>
          </a:p>
          <a:p>
            <a:pPr algn="l">
              <a:lnSpc>
                <a:spcPts val="2735"/>
              </a:lnSpc>
            </a:pPr>
            <a:r>
              <a:rPr lang="en-US" sz="2399">
                <a:solidFill>
                  <a:srgbClr val="000000"/>
                </a:solidFill>
                <a:latin typeface="Handy Casual Bold"/>
              </a:rPr>
              <a:t>Kesimpulan:</a:t>
            </a:r>
          </a:p>
          <a:p>
            <a:pPr algn="l" marL="518155" indent="-259078" lvl="1">
              <a:lnSpc>
                <a:spcPts val="2735"/>
              </a:lnSpc>
              <a:buFont typeface="Arial"/>
              <a:buChar char="•"/>
            </a:pPr>
            <a:r>
              <a:rPr lang="en-US" sz="2399">
                <a:solidFill>
                  <a:srgbClr val="000000"/>
                </a:solidFill>
                <a:latin typeface="Handy Casual"/>
              </a:rPr>
              <a:t>Menggunakan mesin virtual lebih hemat biaya dibanding menjalankan broker di lingkungan lokal dengan keterbatasan akses dan pengaturan tambahan.</a:t>
            </a:r>
          </a:p>
          <a:p>
            <a:pPr algn="l" marL="518155" indent="-259078" lvl="1">
              <a:lnSpc>
                <a:spcPts val="2735"/>
              </a:lnSpc>
              <a:buFont typeface="Arial"/>
              <a:buChar char="•"/>
            </a:pPr>
            <a:r>
              <a:rPr lang="en-US" sz="2399">
                <a:solidFill>
                  <a:srgbClr val="000000"/>
                </a:solidFill>
                <a:latin typeface="Handy Casual"/>
              </a:rPr>
              <a:t>Sewa mesin virtual dengan harga $16 per tahun dinilai terjangkau untuk keperluan pengembangan.</a:t>
            </a:r>
          </a:p>
          <a:p>
            <a:pPr algn="l">
              <a:lnSpc>
                <a:spcPts val="2735"/>
              </a:lnSpc>
            </a:pPr>
          </a:p>
        </p:txBody>
      </p:sp>
      <p:sp>
        <p:nvSpPr>
          <p:cNvPr name="Freeform 10" id="10"/>
          <p:cNvSpPr/>
          <p:nvPr/>
        </p:nvSpPr>
        <p:spPr>
          <a:xfrm flipH="false" flipV="false" rot="-1568932">
            <a:off x="11437677" y="7714166"/>
            <a:ext cx="1144336" cy="1640625"/>
          </a:xfrm>
          <a:custGeom>
            <a:avLst/>
            <a:gdLst/>
            <a:ahLst/>
            <a:cxnLst/>
            <a:rect r="r" b="b" t="t" l="l"/>
            <a:pathLst>
              <a:path h="1640625" w="1144336">
                <a:moveTo>
                  <a:pt x="0" y="0"/>
                </a:moveTo>
                <a:lnTo>
                  <a:pt x="1144337" y="0"/>
                </a:lnTo>
                <a:lnTo>
                  <a:pt x="1144337" y="1640626"/>
                </a:lnTo>
                <a:lnTo>
                  <a:pt x="0" y="164062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1" id="11"/>
          <p:cNvSpPr/>
          <p:nvPr/>
        </p:nvSpPr>
        <p:spPr>
          <a:xfrm flipH="false" flipV="false" rot="5027046">
            <a:off x="16282896" y="916013"/>
            <a:ext cx="1514128" cy="1379233"/>
          </a:xfrm>
          <a:custGeom>
            <a:avLst/>
            <a:gdLst/>
            <a:ahLst/>
            <a:cxnLst/>
            <a:rect r="r" b="b" t="t" l="l"/>
            <a:pathLst>
              <a:path h="1379233" w="1514128">
                <a:moveTo>
                  <a:pt x="0" y="0"/>
                </a:moveTo>
                <a:lnTo>
                  <a:pt x="1514129" y="0"/>
                </a:lnTo>
                <a:lnTo>
                  <a:pt x="1514129" y="1379234"/>
                </a:lnTo>
                <a:lnTo>
                  <a:pt x="0" y="137923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2" id="12"/>
          <p:cNvSpPr txBox="true"/>
          <p:nvPr/>
        </p:nvSpPr>
        <p:spPr>
          <a:xfrm rot="0">
            <a:off x="7179555" y="6556732"/>
            <a:ext cx="4253863" cy="2418588"/>
          </a:xfrm>
          <a:prstGeom prst="rect">
            <a:avLst/>
          </a:prstGeom>
        </p:spPr>
        <p:txBody>
          <a:bodyPr anchor="t" rtlCol="false" tIns="0" lIns="0" bIns="0" rIns="0">
            <a:spAutoFit/>
          </a:bodyPr>
          <a:lstStyle/>
          <a:p>
            <a:pPr algn="l">
              <a:lnSpc>
                <a:spcPts val="2735"/>
              </a:lnSpc>
            </a:pPr>
            <a:r>
              <a:rPr lang="en-US" sz="2399">
                <a:solidFill>
                  <a:srgbClr val="000000"/>
                </a:solidFill>
                <a:latin typeface="Handy Casual"/>
              </a:rPr>
              <a:t>Pengaturan Koneksi:</a:t>
            </a:r>
          </a:p>
          <a:p>
            <a:pPr algn="l" marL="518155" indent="-259078" lvl="1">
              <a:lnSpc>
                <a:spcPts val="2735"/>
              </a:lnSpc>
              <a:buAutoNum type="arabicPeriod" startAt="1"/>
            </a:pPr>
            <a:r>
              <a:rPr lang="en-US" sz="2399">
                <a:solidFill>
                  <a:srgbClr val="000000"/>
                </a:solidFill>
                <a:latin typeface="Handy Casual"/>
              </a:rPr>
              <a:t>Terminal seperti Terminus digunakan untuk mengakses mesin virtual.</a:t>
            </a:r>
          </a:p>
          <a:p>
            <a:pPr algn="l" marL="518155" indent="-259078" lvl="1">
              <a:lnSpc>
                <a:spcPts val="2735"/>
              </a:lnSpc>
              <a:buAutoNum type="arabicPeriod" startAt="1"/>
            </a:pPr>
            <a:r>
              <a:rPr lang="en-US" sz="2399">
                <a:solidFill>
                  <a:srgbClr val="000000"/>
                </a:solidFill>
                <a:latin typeface="Handy Casual"/>
              </a:rPr>
              <a:t>Linux umumnya dipilih sebagai sistem operasi mesin virtual karena penggunaan bandwidth yang rendah.</a:t>
            </a:r>
          </a:p>
          <a:p>
            <a:pPr algn="l">
              <a:lnSpc>
                <a:spcPts val="2735"/>
              </a:lnSpc>
            </a:pPr>
          </a:p>
        </p:txBody>
      </p:sp>
      <p:sp>
        <p:nvSpPr>
          <p:cNvPr name="Freeform 13" id="13"/>
          <p:cNvSpPr/>
          <p:nvPr/>
        </p:nvSpPr>
        <p:spPr>
          <a:xfrm flipH="false" flipV="false" rot="-454367">
            <a:off x="1467746" y="4488520"/>
            <a:ext cx="5002796" cy="4114800"/>
          </a:xfrm>
          <a:custGeom>
            <a:avLst/>
            <a:gdLst/>
            <a:ahLst/>
            <a:cxnLst/>
            <a:rect r="r" b="b" t="t" l="l"/>
            <a:pathLst>
              <a:path h="4114800" w="5002796">
                <a:moveTo>
                  <a:pt x="0" y="0"/>
                </a:moveTo>
                <a:lnTo>
                  <a:pt x="5002797" y="0"/>
                </a:lnTo>
                <a:lnTo>
                  <a:pt x="5002797" y="4114800"/>
                </a:lnTo>
                <a:lnTo>
                  <a:pt x="0" y="4114800"/>
                </a:lnTo>
                <a:lnTo>
                  <a:pt x="0" y="0"/>
                </a:lnTo>
                <a:close/>
              </a:path>
            </a:pathLst>
          </a:custGeom>
          <a:blipFill>
            <a:blip r:embed="rId8"/>
            <a:stretch>
              <a:fillRect l="0" t="0" r="0" b="0"/>
            </a:stretch>
          </a:blipFill>
        </p:spPr>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FBF7F1"/>
        </a:solidFill>
      </p:bgPr>
    </p:bg>
    <p:spTree>
      <p:nvGrpSpPr>
        <p:cNvPr id="1" name=""/>
        <p:cNvGrpSpPr/>
        <p:nvPr/>
      </p:nvGrpSpPr>
      <p:grpSpPr>
        <a:xfrm>
          <a:off x="0" y="0"/>
          <a:ext cx="0" cy="0"/>
          <a:chOff x="0" y="0"/>
          <a:chExt cx="0" cy="0"/>
        </a:xfrm>
      </p:grpSpPr>
      <p:grpSp>
        <p:nvGrpSpPr>
          <p:cNvPr name="Group 2" id="2"/>
          <p:cNvGrpSpPr/>
          <p:nvPr/>
        </p:nvGrpSpPr>
        <p:grpSpPr>
          <a:xfrm rot="0">
            <a:off x="6760391" y="1242183"/>
            <a:ext cx="10498909" cy="7657600"/>
            <a:chOff x="0" y="0"/>
            <a:chExt cx="14302208" cy="10431615"/>
          </a:xfrm>
        </p:grpSpPr>
        <p:sp>
          <p:nvSpPr>
            <p:cNvPr name="Freeform 3" id="3"/>
            <p:cNvSpPr/>
            <p:nvPr/>
          </p:nvSpPr>
          <p:spPr>
            <a:xfrm flipH="false" flipV="false" rot="0">
              <a:off x="31750" y="31750"/>
              <a:ext cx="14238708" cy="10368115"/>
            </a:xfrm>
            <a:custGeom>
              <a:avLst/>
              <a:gdLst/>
              <a:ahLst/>
              <a:cxnLst/>
              <a:rect r="r" b="b" t="t" l="l"/>
              <a:pathLst>
                <a:path h="10368115" w="14238708">
                  <a:moveTo>
                    <a:pt x="14145997" y="10368115"/>
                  </a:moveTo>
                  <a:lnTo>
                    <a:pt x="92710" y="10368115"/>
                  </a:lnTo>
                  <a:cubicBezTo>
                    <a:pt x="41910" y="10368115"/>
                    <a:pt x="0" y="10326205"/>
                    <a:pt x="0" y="10275405"/>
                  </a:cubicBezTo>
                  <a:lnTo>
                    <a:pt x="0" y="92710"/>
                  </a:lnTo>
                  <a:cubicBezTo>
                    <a:pt x="0" y="41910"/>
                    <a:pt x="41910" y="0"/>
                    <a:pt x="92710" y="0"/>
                  </a:cubicBezTo>
                  <a:lnTo>
                    <a:pt x="14144727" y="0"/>
                  </a:lnTo>
                  <a:cubicBezTo>
                    <a:pt x="14195527" y="0"/>
                    <a:pt x="14237438" y="41910"/>
                    <a:pt x="14237438" y="92710"/>
                  </a:cubicBezTo>
                  <a:lnTo>
                    <a:pt x="14237438" y="10274136"/>
                  </a:lnTo>
                  <a:cubicBezTo>
                    <a:pt x="14238708" y="10326205"/>
                    <a:pt x="14196797" y="10368115"/>
                    <a:pt x="14145997" y="10368115"/>
                  </a:cubicBezTo>
                  <a:close/>
                </a:path>
              </a:pathLst>
            </a:custGeom>
            <a:solidFill>
              <a:srgbClr val="FFFEF7"/>
            </a:solidFill>
          </p:spPr>
        </p:sp>
        <p:sp>
          <p:nvSpPr>
            <p:cNvPr name="Freeform 4" id="4"/>
            <p:cNvSpPr/>
            <p:nvPr/>
          </p:nvSpPr>
          <p:spPr>
            <a:xfrm flipH="false" flipV="false" rot="0">
              <a:off x="0" y="0"/>
              <a:ext cx="14302208" cy="10431616"/>
            </a:xfrm>
            <a:custGeom>
              <a:avLst/>
              <a:gdLst/>
              <a:ahLst/>
              <a:cxnLst/>
              <a:rect r="r" b="b" t="t" l="l"/>
              <a:pathLst>
                <a:path h="10431616" w="14302208">
                  <a:moveTo>
                    <a:pt x="14177747" y="59690"/>
                  </a:moveTo>
                  <a:cubicBezTo>
                    <a:pt x="14213308" y="59690"/>
                    <a:pt x="14242518" y="88900"/>
                    <a:pt x="14242518" y="124460"/>
                  </a:cubicBezTo>
                  <a:lnTo>
                    <a:pt x="14242518" y="10307155"/>
                  </a:lnTo>
                  <a:cubicBezTo>
                    <a:pt x="14242518" y="10342716"/>
                    <a:pt x="14213308" y="10371926"/>
                    <a:pt x="14177747" y="10371926"/>
                  </a:cubicBezTo>
                  <a:lnTo>
                    <a:pt x="124460" y="10371926"/>
                  </a:lnTo>
                  <a:cubicBezTo>
                    <a:pt x="88900" y="10371926"/>
                    <a:pt x="59690" y="10342716"/>
                    <a:pt x="59690" y="10307155"/>
                  </a:cubicBezTo>
                  <a:lnTo>
                    <a:pt x="59690" y="124460"/>
                  </a:lnTo>
                  <a:cubicBezTo>
                    <a:pt x="59690" y="88900"/>
                    <a:pt x="88900" y="59690"/>
                    <a:pt x="124460" y="59690"/>
                  </a:cubicBezTo>
                  <a:lnTo>
                    <a:pt x="14177749" y="59690"/>
                  </a:lnTo>
                  <a:moveTo>
                    <a:pt x="14177749" y="0"/>
                  </a:moveTo>
                  <a:lnTo>
                    <a:pt x="124460" y="0"/>
                  </a:lnTo>
                  <a:cubicBezTo>
                    <a:pt x="55880" y="0"/>
                    <a:pt x="0" y="55880"/>
                    <a:pt x="0" y="124460"/>
                  </a:cubicBezTo>
                  <a:lnTo>
                    <a:pt x="0" y="10307155"/>
                  </a:lnTo>
                  <a:cubicBezTo>
                    <a:pt x="0" y="10375736"/>
                    <a:pt x="55880" y="10431616"/>
                    <a:pt x="124460" y="10431616"/>
                  </a:cubicBezTo>
                  <a:lnTo>
                    <a:pt x="14177749" y="10431616"/>
                  </a:lnTo>
                  <a:cubicBezTo>
                    <a:pt x="14246327" y="10431616"/>
                    <a:pt x="14302208" y="10375736"/>
                    <a:pt x="14302208" y="10307155"/>
                  </a:cubicBezTo>
                  <a:lnTo>
                    <a:pt x="14302208" y="124460"/>
                  </a:lnTo>
                  <a:cubicBezTo>
                    <a:pt x="14302208" y="55880"/>
                    <a:pt x="14246327" y="0"/>
                    <a:pt x="14177749" y="0"/>
                  </a:cubicBezTo>
                  <a:close/>
                </a:path>
              </a:pathLst>
            </a:custGeom>
            <a:solidFill>
              <a:srgbClr val="191919"/>
            </a:solidFill>
          </p:spPr>
        </p:sp>
      </p:grpSp>
      <p:sp>
        <p:nvSpPr>
          <p:cNvPr name="Freeform 5" id="5"/>
          <p:cNvSpPr/>
          <p:nvPr/>
        </p:nvSpPr>
        <p:spPr>
          <a:xfrm flipH="false" flipV="false" rot="0">
            <a:off x="-49133" y="364943"/>
            <a:ext cx="7628315" cy="9557115"/>
          </a:xfrm>
          <a:custGeom>
            <a:avLst/>
            <a:gdLst/>
            <a:ahLst/>
            <a:cxnLst/>
            <a:rect r="r" b="b" t="t" l="l"/>
            <a:pathLst>
              <a:path h="9557115" w="7628315">
                <a:moveTo>
                  <a:pt x="0" y="0"/>
                </a:moveTo>
                <a:lnTo>
                  <a:pt x="7628316" y="0"/>
                </a:lnTo>
                <a:lnTo>
                  <a:pt x="7628316" y="9557114"/>
                </a:lnTo>
                <a:lnTo>
                  <a:pt x="0" y="955711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6" id="6"/>
          <p:cNvSpPr txBox="true"/>
          <p:nvPr/>
        </p:nvSpPr>
        <p:spPr>
          <a:xfrm rot="-466770">
            <a:off x="920166" y="2006169"/>
            <a:ext cx="5678110" cy="1597660"/>
          </a:xfrm>
          <a:prstGeom prst="rect">
            <a:avLst/>
          </a:prstGeom>
        </p:spPr>
        <p:txBody>
          <a:bodyPr anchor="t" rtlCol="false" tIns="0" lIns="0" bIns="0" rIns="0">
            <a:spAutoFit/>
          </a:bodyPr>
          <a:lstStyle/>
          <a:p>
            <a:pPr algn="l">
              <a:lnSpc>
                <a:spcPts val="6439"/>
              </a:lnSpc>
              <a:spcBef>
                <a:spcPct val="0"/>
              </a:spcBef>
            </a:pPr>
            <a:r>
              <a:rPr lang="en-US" sz="4599">
                <a:solidFill>
                  <a:srgbClr val="000000"/>
                </a:solidFill>
                <a:latin typeface="Krabuler"/>
              </a:rPr>
              <a:t>SETUP MQTT BROKER ON RASPBERRY PI</a:t>
            </a:r>
          </a:p>
        </p:txBody>
      </p:sp>
      <p:sp>
        <p:nvSpPr>
          <p:cNvPr name="TextBox 7" id="7"/>
          <p:cNvSpPr txBox="true"/>
          <p:nvPr/>
        </p:nvSpPr>
        <p:spPr>
          <a:xfrm rot="0">
            <a:off x="6965333" y="1624680"/>
            <a:ext cx="10089026" cy="6863334"/>
          </a:xfrm>
          <a:prstGeom prst="rect">
            <a:avLst/>
          </a:prstGeom>
        </p:spPr>
        <p:txBody>
          <a:bodyPr anchor="t" rtlCol="false" tIns="0" lIns="0" bIns="0" rIns="0">
            <a:spAutoFit/>
          </a:bodyPr>
          <a:lstStyle/>
          <a:p>
            <a:pPr algn="l">
              <a:lnSpc>
                <a:spcPts val="3648"/>
              </a:lnSpc>
            </a:pPr>
            <a:r>
              <a:rPr lang="en-US" sz="3200">
                <a:solidFill>
                  <a:srgbClr val="0097B2"/>
                </a:solidFill>
                <a:latin typeface="Handy Casual"/>
              </a:rPr>
              <a:t>I</a:t>
            </a:r>
            <a:r>
              <a:rPr lang="en-US" sz="3200">
                <a:solidFill>
                  <a:srgbClr val="004AAD"/>
                </a:solidFill>
                <a:latin typeface="Handy Casual"/>
              </a:rPr>
              <a:t>nstalasi Mosquitto MQTT Broker di Raspberry Pi</a:t>
            </a:r>
          </a:p>
          <a:p>
            <a:pPr algn="l" marL="690881" indent="-345440" lvl="1">
              <a:lnSpc>
                <a:spcPts val="3648"/>
              </a:lnSpc>
              <a:buFont typeface="Arial"/>
              <a:buChar char="•"/>
            </a:pPr>
            <a:r>
              <a:rPr lang="en-US" sz="3200">
                <a:solidFill>
                  <a:srgbClr val="000000"/>
                </a:solidFill>
                <a:latin typeface="Handy Casual"/>
              </a:rPr>
              <a:t>Video ini membahas instalas</a:t>
            </a:r>
            <a:r>
              <a:rPr lang="en-US" sz="3200">
                <a:solidFill>
                  <a:srgbClr val="000000"/>
                </a:solidFill>
                <a:latin typeface="Handy Casual"/>
              </a:rPr>
              <a:t>i Mosquitto MQTT Broker di Raspberry Pi menggunakan terminal.</a:t>
            </a:r>
          </a:p>
          <a:p>
            <a:pPr algn="l" marL="690881" indent="-345440" lvl="1">
              <a:lnSpc>
                <a:spcPts val="3648"/>
              </a:lnSpc>
              <a:buFont typeface="Arial"/>
              <a:buChar char="•"/>
            </a:pPr>
            <a:r>
              <a:rPr lang="en-US" sz="3200">
                <a:solidFill>
                  <a:srgbClr val="000000"/>
                </a:solidFill>
                <a:latin typeface="Handy Casual"/>
              </a:rPr>
              <a:t>Perintah yang digunakan:</a:t>
            </a:r>
          </a:p>
          <a:p>
            <a:pPr algn="l" marL="1381761" indent="-460587" lvl="2">
              <a:lnSpc>
                <a:spcPts val="3648"/>
              </a:lnSpc>
              <a:buFont typeface="Arial"/>
              <a:buChar char="⚬"/>
            </a:pPr>
            <a:r>
              <a:rPr lang="en-US" sz="3200">
                <a:solidFill>
                  <a:srgbClr val="000000"/>
                </a:solidFill>
                <a:latin typeface="Handy Casual"/>
              </a:rPr>
              <a:t>sudo apt update (tidak ditampilkan di video, namun disebut sebagai langkah pertama)</a:t>
            </a:r>
          </a:p>
          <a:p>
            <a:pPr algn="l" marL="1381761" indent="-460587" lvl="2">
              <a:lnSpc>
                <a:spcPts val="3648"/>
              </a:lnSpc>
              <a:buFont typeface="Arial"/>
              <a:buChar char="⚬"/>
            </a:pPr>
            <a:r>
              <a:rPr lang="en-US" sz="3200">
                <a:solidFill>
                  <a:srgbClr val="000000"/>
                </a:solidFill>
                <a:latin typeface="Handy Casual"/>
              </a:rPr>
              <a:t>sudo apt install mosquitto</a:t>
            </a:r>
          </a:p>
          <a:p>
            <a:pPr algn="l" marL="1381761" indent="-460587" lvl="2">
              <a:lnSpc>
                <a:spcPts val="3648"/>
              </a:lnSpc>
              <a:buFont typeface="Arial"/>
              <a:buChar char="⚬"/>
            </a:pPr>
            <a:r>
              <a:rPr lang="en-US" sz="3200">
                <a:solidFill>
                  <a:srgbClr val="000000"/>
                </a:solidFill>
                <a:latin typeface="Handy Casual"/>
              </a:rPr>
              <a:t>sudo apt install mosquitto-clients</a:t>
            </a:r>
          </a:p>
          <a:p>
            <a:pPr algn="l" marL="690881" indent="-345440" lvl="1">
              <a:lnSpc>
                <a:spcPts val="3648"/>
              </a:lnSpc>
              <a:buFont typeface="Arial"/>
              <a:buChar char="•"/>
            </a:pPr>
            <a:r>
              <a:rPr lang="en-US" sz="3200">
                <a:solidFill>
                  <a:srgbClr val="000000"/>
                </a:solidFill>
                <a:latin typeface="Handy Casual"/>
              </a:rPr>
              <a:t>Perintah untuk menguji broker:</a:t>
            </a:r>
          </a:p>
          <a:p>
            <a:pPr algn="l" marL="1381761" indent="-460587" lvl="2">
              <a:lnSpc>
                <a:spcPts val="3648"/>
              </a:lnSpc>
              <a:buFont typeface="Arial"/>
              <a:buChar char="⚬"/>
            </a:pPr>
            <a:r>
              <a:rPr lang="en-US" sz="3200">
                <a:solidFill>
                  <a:srgbClr val="000000"/>
                </a:solidFill>
                <a:latin typeface="Handy Casual"/>
              </a:rPr>
              <a:t>m</a:t>
            </a:r>
            <a:r>
              <a:rPr lang="en-US" sz="3200">
                <a:solidFill>
                  <a:srgbClr val="000000"/>
                </a:solidFill>
                <a:latin typeface="Handy Casual"/>
              </a:rPr>
              <a:t>osquitto_sub -h localhost -t topic (di terminal pertama)</a:t>
            </a:r>
          </a:p>
          <a:p>
            <a:pPr algn="l" marL="1381761" indent="-460587" lvl="2">
              <a:lnSpc>
                <a:spcPts val="3648"/>
              </a:lnSpc>
              <a:buFont typeface="Arial"/>
              <a:buChar char="⚬"/>
            </a:pPr>
            <a:r>
              <a:rPr lang="en-US" sz="3200">
                <a:solidFill>
                  <a:srgbClr val="000000"/>
                </a:solidFill>
                <a:latin typeface="Handy Casual"/>
              </a:rPr>
              <a:t>mosquitto_pub -h localhost -t topic -m "message" (di terminal kedua)</a:t>
            </a:r>
          </a:p>
          <a:p>
            <a:pPr algn="l" marL="690881" indent="-345440" lvl="1">
              <a:lnSpc>
                <a:spcPts val="3648"/>
              </a:lnSpc>
              <a:buFont typeface="Arial"/>
              <a:buChar char="•"/>
            </a:pPr>
            <a:r>
              <a:rPr lang="en-US" sz="3200">
                <a:solidFill>
                  <a:srgbClr val="000000"/>
                </a:solidFill>
                <a:latin typeface="Handy Casual"/>
              </a:rPr>
              <a:t>Konfigurasi lebih lanjut tidak ditampilkan di video, namun disebutkan mengenai:</a:t>
            </a:r>
          </a:p>
          <a:p>
            <a:pPr algn="l" marL="1381761" indent="-460587" lvl="2">
              <a:lnSpc>
                <a:spcPts val="3648"/>
              </a:lnSpc>
              <a:buFont typeface="Arial"/>
              <a:buChar char="⚬"/>
            </a:pPr>
            <a:r>
              <a:rPr lang="en-US" sz="3200">
                <a:solidFill>
                  <a:srgbClr val="000000"/>
                </a:solidFill>
                <a:latin typeface="Handy Casual"/>
              </a:rPr>
              <a:t>Lokasi file konfigurasi: /etc/mosquitto.conf</a:t>
            </a:r>
          </a:p>
        </p:txBody>
      </p:sp>
      <p:sp>
        <p:nvSpPr>
          <p:cNvPr name="Freeform 8" id="8"/>
          <p:cNvSpPr/>
          <p:nvPr/>
        </p:nvSpPr>
        <p:spPr>
          <a:xfrm flipH="false" flipV="false" rot="-1568932">
            <a:off x="11437677" y="7714166"/>
            <a:ext cx="1144336" cy="1640625"/>
          </a:xfrm>
          <a:custGeom>
            <a:avLst/>
            <a:gdLst/>
            <a:ahLst/>
            <a:cxnLst/>
            <a:rect r="r" b="b" t="t" l="l"/>
            <a:pathLst>
              <a:path h="1640625" w="1144336">
                <a:moveTo>
                  <a:pt x="0" y="0"/>
                </a:moveTo>
                <a:lnTo>
                  <a:pt x="1144337" y="0"/>
                </a:lnTo>
                <a:lnTo>
                  <a:pt x="1144337" y="1640626"/>
                </a:lnTo>
                <a:lnTo>
                  <a:pt x="0" y="164062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false" flipV="false" rot="5027046">
            <a:off x="16282896" y="916013"/>
            <a:ext cx="1514128" cy="1379233"/>
          </a:xfrm>
          <a:custGeom>
            <a:avLst/>
            <a:gdLst/>
            <a:ahLst/>
            <a:cxnLst/>
            <a:rect r="r" b="b" t="t" l="l"/>
            <a:pathLst>
              <a:path h="1379233" w="1514128">
                <a:moveTo>
                  <a:pt x="0" y="0"/>
                </a:moveTo>
                <a:lnTo>
                  <a:pt x="1514129" y="0"/>
                </a:lnTo>
                <a:lnTo>
                  <a:pt x="1514129" y="1379234"/>
                </a:lnTo>
                <a:lnTo>
                  <a:pt x="0" y="137923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0" id="10"/>
          <p:cNvSpPr/>
          <p:nvPr/>
        </p:nvSpPr>
        <p:spPr>
          <a:xfrm flipH="false" flipV="false" rot="-725065">
            <a:off x="1769108" y="4830705"/>
            <a:ext cx="4533234" cy="3634829"/>
          </a:xfrm>
          <a:custGeom>
            <a:avLst/>
            <a:gdLst/>
            <a:ahLst/>
            <a:cxnLst/>
            <a:rect r="r" b="b" t="t" l="l"/>
            <a:pathLst>
              <a:path h="3634829" w="4533234">
                <a:moveTo>
                  <a:pt x="0" y="0"/>
                </a:moveTo>
                <a:lnTo>
                  <a:pt x="4533234" y="0"/>
                </a:lnTo>
                <a:lnTo>
                  <a:pt x="4533234" y="3634829"/>
                </a:lnTo>
                <a:lnTo>
                  <a:pt x="0" y="363482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FBF7F1"/>
        </a:solidFill>
      </p:bgPr>
    </p:bg>
    <p:spTree>
      <p:nvGrpSpPr>
        <p:cNvPr id="1" name=""/>
        <p:cNvGrpSpPr/>
        <p:nvPr/>
      </p:nvGrpSpPr>
      <p:grpSpPr>
        <a:xfrm>
          <a:off x="0" y="0"/>
          <a:ext cx="0" cy="0"/>
          <a:chOff x="0" y="0"/>
          <a:chExt cx="0" cy="0"/>
        </a:xfrm>
      </p:grpSpPr>
      <p:sp>
        <p:nvSpPr>
          <p:cNvPr name="Freeform 2" id="2"/>
          <p:cNvSpPr/>
          <p:nvPr/>
        </p:nvSpPr>
        <p:spPr>
          <a:xfrm flipH="false" flipV="false" rot="5400000">
            <a:off x="6537571" y="144503"/>
            <a:ext cx="8127462" cy="10252532"/>
          </a:xfrm>
          <a:custGeom>
            <a:avLst/>
            <a:gdLst/>
            <a:ahLst/>
            <a:cxnLst/>
            <a:rect r="r" b="b" t="t" l="l"/>
            <a:pathLst>
              <a:path h="10252532" w="8127462">
                <a:moveTo>
                  <a:pt x="0" y="0"/>
                </a:moveTo>
                <a:lnTo>
                  <a:pt x="8127462" y="0"/>
                </a:lnTo>
                <a:lnTo>
                  <a:pt x="8127462" y="10252532"/>
                </a:lnTo>
                <a:lnTo>
                  <a:pt x="0" y="1025253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787381" y="1028700"/>
            <a:ext cx="4584113" cy="3975676"/>
          </a:xfrm>
          <a:custGeom>
            <a:avLst/>
            <a:gdLst/>
            <a:ahLst/>
            <a:cxnLst/>
            <a:rect r="r" b="b" t="t" l="l"/>
            <a:pathLst>
              <a:path h="3975676" w="4584113">
                <a:moveTo>
                  <a:pt x="0" y="0"/>
                </a:moveTo>
                <a:lnTo>
                  <a:pt x="4584113" y="0"/>
                </a:lnTo>
                <a:lnTo>
                  <a:pt x="4584113" y="3975676"/>
                </a:lnTo>
                <a:lnTo>
                  <a:pt x="0" y="397567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810814">
            <a:off x="2181665" y="2687792"/>
            <a:ext cx="3793791" cy="1085910"/>
          </a:xfrm>
          <a:prstGeom prst="rect">
            <a:avLst/>
          </a:prstGeom>
        </p:spPr>
        <p:txBody>
          <a:bodyPr anchor="t" rtlCol="false" tIns="0" lIns="0" bIns="0" rIns="0">
            <a:spAutoFit/>
          </a:bodyPr>
          <a:lstStyle/>
          <a:p>
            <a:pPr algn="l">
              <a:lnSpc>
                <a:spcPts val="8134"/>
              </a:lnSpc>
            </a:pPr>
            <a:r>
              <a:rPr lang="en-US" sz="8216" spc="180">
                <a:solidFill>
                  <a:srgbClr val="000000"/>
                </a:solidFill>
                <a:latin typeface="Krabuler"/>
              </a:rPr>
              <a:t>Bagian 3</a:t>
            </a:r>
          </a:p>
        </p:txBody>
      </p:sp>
      <p:sp>
        <p:nvSpPr>
          <p:cNvPr name="TextBox 5" id="5"/>
          <p:cNvSpPr txBox="true"/>
          <p:nvPr/>
        </p:nvSpPr>
        <p:spPr>
          <a:xfrm rot="0">
            <a:off x="6371494" y="1714134"/>
            <a:ext cx="8201801" cy="7065645"/>
          </a:xfrm>
          <a:prstGeom prst="rect">
            <a:avLst/>
          </a:prstGeom>
        </p:spPr>
        <p:txBody>
          <a:bodyPr anchor="t" rtlCol="false" tIns="0" lIns="0" bIns="0" rIns="0">
            <a:spAutoFit/>
          </a:bodyPr>
          <a:lstStyle/>
          <a:p>
            <a:pPr algn="l">
              <a:lnSpc>
                <a:spcPts val="3990"/>
              </a:lnSpc>
            </a:pPr>
            <a:r>
              <a:rPr lang="en-US" sz="3000" spc="65">
                <a:solidFill>
                  <a:srgbClr val="FFFFFF"/>
                </a:solidFill>
                <a:latin typeface="Krabuler"/>
              </a:rPr>
              <a:t>Mosquitto Pub/Sub Client Commands in Details</a:t>
            </a:r>
          </a:p>
          <a:p>
            <a:pPr algn="l">
              <a:lnSpc>
                <a:spcPts val="3990"/>
              </a:lnSpc>
            </a:pPr>
          </a:p>
          <a:p>
            <a:pPr algn="l" marL="647700" indent="-323850" lvl="1">
              <a:lnSpc>
                <a:spcPts val="3990"/>
              </a:lnSpc>
              <a:buAutoNum type="arabicPeriod" startAt="1"/>
            </a:pPr>
            <a:r>
              <a:rPr lang="en-US" sz="3000" spc="65">
                <a:solidFill>
                  <a:srgbClr val="FFFFFF"/>
                </a:solidFill>
                <a:latin typeface="Krabuler"/>
              </a:rPr>
              <a:t>Mosquitto Pub Command</a:t>
            </a:r>
          </a:p>
          <a:p>
            <a:pPr algn="l" marL="647700" indent="-323850" lvl="1">
              <a:lnSpc>
                <a:spcPts val="3990"/>
              </a:lnSpc>
              <a:buAutoNum type="arabicPeriod" startAt="1"/>
            </a:pPr>
            <a:r>
              <a:rPr lang="en-US" sz="3000" spc="65">
                <a:solidFill>
                  <a:srgbClr val="FFFFFF"/>
                </a:solidFill>
                <a:latin typeface="Krabuler"/>
              </a:rPr>
              <a:t>Mosquitto Sub Command</a:t>
            </a:r>
          </a:p>
          <a:p>
            <a:pPr algn="l" marL="647700" indent="-323850" lvl="1">
              <a:lnSpc>
                <a:spcPts val="3990"/>
              </a:lnSpc>
              <a:buAutoNum type="arabicPeriod" startAt="1"/>
            </a:pPr>
            <a:r>
              <a:rPr lang="en-US" sz="3000" spc="65">
                <a:solidFill>
                  <a:srgbClr val="FFFFFF"/>
                </a:solidFill>
                <a:latin typeface="Krabuler"/>
              </a:rPr>
              <a:t>Mosquitto Pub/Sub Command With Debug Parameters</a:t>
            </a:r>
          </a:p>
          <a:p>
            <a:pPr algn="l" marL="647700" indent="-323850" lvl="1">
              <a:lnSpc>
                <a:spcPts val="3990"/>
              </a:lnSpc>
              <a:buAutoNum type="arabicPeriod" startAt="1"/>
            </a:pPr>
            <a:r>
              <a:rPr lang="en-US" sz="3000" spc="65">
                <a:solidFill>
                  <a:srgbClr val="FFFFFF"/>
                </a:solidFill>
                <a:latin typeface="Krabuler"/>
              </a:rPr>
              <a:t>Mosquitto_pub With -r Retain and -n Null Perameters</a:t>
            </a:r>
          </a:p>
          <a:p>
            <a:pPr algn="l" marL="647700" indent="-323850" lvl="1">
              <a:lnSpc>
                <a:spcPts val="3990"/>
              </a:lnSpc>
              <a:buAutoNum type="arabicPeriod" startAt="1"/>
            </a:pPr>
            <a:r>
              <a:rPr lang="en-US" sz="3000" spc="65">
                <a:solidFill>
                  <a:srgbClr val="FFFFFF"/>
                </a:solidFill>
                <a:latin typeface="Krabuler"/>
              </a:rPr>
              <a:t>Mosquitto QoS Levels</a:t>
            </a:r>
          </a:p>
          <a:p>
            <a:pPr algn="l" marL="647700" indent="-323850" lvl="1">
              <a:lnSpc>
                <a:spcPts val="3990"/>
              </a:lnSpc>
              <a:buAutoNum type="arabicPeriod" startAt="1"/>
            </a:pPr>
            <a:r>
              <a:rPr lang="en-US" sz="3000" spc="65">
                <a:solidFill>
                  <a:srgbClr val="FFFFFF"/>
                </a:solidFill>
                <a:latin typeface="Krabuler"/>
              </a:rPr>
              <a:t>Mosquitto Pub/Sub dengan Port Kustom dan Nama Klien</a:t>
            </a:r>
          </a:p>
          <a:p>
            <a:pPr algn="l" marL="647700" indent="-323850" lvl="1">
              <a:lnSpc>
                <a:spcPts val="3990"/>
              </a:lnSpc>
              <a:buAutoNum type="arabicPeriod" startAt="1"/>
            </a:pPr>
            <a:r>
              <a:rPr lang="en-US" sz="3000" spc="65">
                <a:solidFill>
                  <a:srgbClr val="FFFFFF"/>
                </a:solidFill>
                <a:latin typeface="Krabuler"/>
              </a:rPr>
              <a:t>Mosquitto_Sub dengan Wildcard Single &amp; Multi Level serta Parameter -v</a:t>
            </a:r>
          </a:p>
          <a:p>
            <a:pPr algn="l" marL="647700" indent="-323850" lvl="1">
              <a:lnSpc>
                <a:spcPts val="3990"/>
              </a:lnSpc>
              <a:buAutoNum type="arabicPeriod" startAt="1"/>
            </a:pPr>
            <a:r>
              <a:rPr lang="en-US" sz="3000" spc="65">
                <a:solidFill>
                  <a:srgbClr val="FFFFFF"/>
                </a:solidFill>
                <a:latin typeface="Krabuler"/>
              </a:rPr>
              <a:t>MQTT Desktop Client untuk Operasi Pub/Sub</a:t>
            </a:r>
          </a:p>
        </p:txBody>
      </p:sp>
      <p:sp>
        <p:nvSpPr>
          <p:cNvPr name="Freeform 6" id="6"/>
          <p:cNvSpPr/>
          <p:nvPr/>
        </p:nvSpPr>
        <p:spPr>
          <a:xfrm flipH="false" flipV="true" rot="787682">
            <a:off x="1397312" y="5080667"/>
            <a:ext cx="3435988" cy="3641221"/>
          </a:xfrm>
          <a:custGeom>
            <a:avLst/>
            <a:gdLst/>
            <a:ahLst/>
            <a:cxnLst/>
            <a:rect r="r" b="b" t="t" l="l"/>
            <a:pathLst>
              <a:path h="3641221" w="3435988">
                <a:moveTo>
                  <a:pt x="0" y="3641220"/>
                </a:moveTo>
                <a:lnTo>
                  <a:pt x="3435988" y="3641220"/>
                </a:lnTo>
                <a:lnTo>
                  <a:pt x="3435988" y="0"/>
                </a:lnTo>
                <a:lnTo>
                  <a:pt x="0" y="0"/>
                </a:lnTo>
                <a:lnTo>
                  <a:pt x="0" y="364122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1568932">
            <a:off x="15282144" y="5728523"/>
            <a:ext cx="1443297" cy="2069242"/>
          </a:xfrm>
          <a:custGeom>
            <a:avLst/>
            <a:gdLst/>
            <a:ahLst/>
            <a:cxnLst/>
            <a:rect r="r" b="b" t="t" l="l"/>
            <a:pathLst>
              <a:path h="2069242" w="1443297">
                <a:moveTo>
                  <a:pt x="0" y="0"/>
                </a:moveTo>
                <a:lnTo>
                  <a:pt x="1443297" y="0"/>
                </a:lnTo>
                <a:lnTo>
                  <a:pt x="1443297" y="2069242"/>
                </a:lnTo>
                <a:lnTo>
                  <a:pt x="0" y="2069242"/>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8" id="8"/>
          <p:cNvSpPr/>
          <p:nvPr/>
        </p:nvSpPr>
        <p:spPr>
          <a:xfrm flipH="false" flipV="false" rot="6190582">
            <a:off x="14034320" y="781506"/>
            <a:ext cx="1514128" cy="1379233"/>
          </a:xfrm>
          <a:custGeom>
            <a:avLst/>
            <a:gdLst/>
            <a:ahLst/>
            <a:cxnLst/>
            <a:rect r="r" b="b" t="t" l="l"/>
            <a:pathLst>
              <a:path h="1379233" w="1514128">
                <a:moveTo>
                  <a:pt x="0" y="0"/>
                </a:moveTo>
                <a:lnTo>
                  <a:pt x="1514129" y="0"/>
                </a:lnTo>
                <a:lnTo>
                  <a:pt x="1514129" y="1379234"/>
                </a:lnTo>
                <a:lnTo>
                  <a:pt x="0" y="1379234"/>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9" id="9"/>
          <p:cNvSpPr/>
          <p:nvPr/>
        </p:nvSpPr>
        <p:spPr>
          <a:xfrm flipH="false" flipV="false" rot="0">
            <a:off x="9752595" y="-301411"/>
            <a:ext cx="12710840" cy="1756407"/>
          </a:xfrm>
          <a:custGeom>
            <a:avLst/>
            <a:gdLst/>
            <a:ahLst/>
            <a:cxnLst/>
            <a:rect r="r" b="b" t="t" l="l"/>
            <a:pathLst>
              <a:path h="1756407" w="12710840">
                <a:moveTo>
                  <a:pt x="0" y="0"/>
                </a:moveTo>
                <a:lnTo>
                  <a:pt x="12710840" y="0"/>
                </a:lnTo>
                <a:lnTo>
                  <a:pt x="12710840" y="1756407"/>
                </a:lnTo>
                <a:lnTo>
                  <a:pt x="0" y="1756407"/>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0" id="10"/>
          <p:cNvSpPr/>
          <p:nvPr/>
        </p:nvSpPr>
        <p:spPr>
          <a:xfrm flipH="false" flipV="false" rot="-10800000">
            <a:off x="-5599813" y="8633321"/>
            <a:ext cx="13959219" cy="1928910"/>
          </a:xfrm>
          <a:custGeom>
            <a:avLst/>
            <a:gdLst/>
            <a:ahLst/>
            <a:cxnLst/>
            <a:rect r="r" b="b" t="t" l="l"/>
            <a:pathLst>
              <a:path h="1928910" w="13959219">
                <a:moveTo>
                  <a:pt x="0" y="0"/>
                </a:moveTo>
                <a:lnTo>
                  <a:pt x="13959219" y="0"/>
                </a:lnTo>
                <a:lnTo>
                  <a:pt x="13959219" y="1928910"/>
                </a:lnTo>
                <a:lnTo>
                  <a:pt x="0" y="192891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FBF7F1"/>
        </a:solidFill>
      </p:bgPr>
    </p:bg>
    <p:spTree>
      <p:nvGrpSpPr>
        <p:cNvPr id="1" name=""/>
        <p:cNvGrpSpPr/>
        <p:nvPr/>
      </p:nvGrpSpPr>
      <p:grpSpPr>
        <a:xfrm>
          <a:off x="0" y="0"/>
          <a:ext cx="0" cy="0"/>
          <a:chOff x="0" y="0"/>
          <a:chExt cx="0" cy="0"/>
        </a:xfrm>
      </p:grpSpPr>
      <p:sp>
        <p:nvSpPr>
          <p:cNvPr name="TextBox 2" id="2"/>
          <p:cNvSpPr txBox="true"/>
          <p:nvPr/>
        </p:nvSpPr>
        <p:spPr>
          <a:xfrm rot="0">
            <a:off x="3169564" y="5093717"/>
            <a:ext cx="4440084" cy="712470"/>
          </a:xfrm>
          <a:prstGeom prst="rect">
            <a:avLst/>
          </a:prstGeom>
        </p:spPr>
        <p:txBody>
          <a:bodyPr anchor="t" rtlCol="false" tIns="0" lIns="0" bIns="0" rIns="0">
            <a:spAutoFit/>
          </a:bodyPr>
          <a:lstStyle/>
          <a:p>
            <a:pPr algn="ctr">
              <a:lnSpc>
                <a:spcPts val="5880"/>
              </a:lnSpc>
              <a:spcBef>
                <a:spcPct val="0"/>
              </a:spcBef>
            </a:pPr>
            <a:r>
              <a:rPr lang="en-US" sz="4200">
                <a:solidFill>
                  <a:srgbClr val="5E17EB"/>
                </a:solidFill>
                <a:latin typeface="Krabuler"/>
              </a:rPr>
              <a:t>PARAMETER UTAMA</a:t>
            </a:r>
          </a:p>
        </p:txBody>
      </p:sp>
      <p:sp>
        <p:nvSpPr>
          <p:cNvPr name="TextBox 3" id="3"/>
          <p:cNvSpPr txBox="true"/>
          <p:nvPr/>
        </p:nvSpPr>
        <p:spPr>
          <a:xfrm rot="0">
            <a:off x="9015222" y="6088113"/>
            <a:ext cx="6326729" cy="3543300"/>
          </a:xfrm>
          <a:prstGeom prst="rect">
            <a:avLst/>
          </a:prstGeom>
        </p:spPr>
        <p:txBody>
          <a:bodyPr anchor="t" rtlCol="false" tIns="0" lIns="0" bIns="0" rIns="0">
            <a:spAutoFit/>
          </a:bodyPr>
          <a:lstStyle/>
          <a:p>
            <a:pPr algn="just" marL="539749" indent="-269875" lvl="1">
              <a:lnSpc>
                <a:spcPts val="2849"/>
              </a:lnSpc>
              <a:buFont typeface="Arial"/>
              <a:buChar char="•"/>
            </a:pPr>
            <a:r>
              <a:rPr lang="en-US" sz="2499">
                <a:solidFill>
                  <a:srgbClr val="000000"/>
                </a:solidFill>
                <a:latin typeface="Handy Casual Bold"/>
              </a:rPr>
              <a:t>-r: tandai pesan untuk retained (selalu dikirim ke klien baru yang berlangganan)</a:t>
            </a:r>
          </a:p>
          <a:p>
            <a:pPr algn="just" marL="539749" indent="-269875" lvl="1">
              <a:lnSpc>
                <a:spcPts val="2849"/>
              </a:lnSpc>
              <a:buFont typeface="Arial"/>
              <a:buChar char="•"/>
            </a:pPr>
            <a:r>
              <a:rPr lang="en-US" sz="2499">
                <a:solidFill>
                  <a:srgbClr val="000000"/>
                </a:solidFill>
                <a:latin typeface="Handy Casual Bold"/>
              </a:rPr>
              <a:t>-v: atur level verbositas output</a:t>
            </a:r>
          </a:p>
          <a:p>
            <a:pPr algn="just" marL="539749" indent="-269875" lvl="1">
              <a:lnSpc>
                <a:spcPts val="2849"/>
              </a:lnSpc>
              <a:buFont typeface="Arial"/>
              <a:buChar char="•"/>
            </a:pPr>
            <a:r>
              <a:rPr lang="en-US" sz="2499">
                <a:solidFill>
                  <a:srgbClr val="000000"/>
                </a:solidFill>
                <a:latin typeface="Handy Casual Bold"/>
              </a:rPr>
              <a:t>-k: atur client ID</a:t>
            </a:r>
          </a:p>
          <a:p>
            <a:pPr algn="just" marL="539749" indent="-269875" lvl="1">
              <a:lnSpc>
                <a:spcPts val="2849"/>
              </a:lnSpc>
              <a:buFont typeface="Arial"/>
              <a:buChar char="•"/>
            </a:pPr>
            <a:r>
              <a:rPr lang="en-US" sz="2499">
                <a:solidFill>
                  <a:srgbClr val="000000"/>
                </a:solidFill>
                <a:latin typeface="Handy Casual Bold"/>
              </a:rPr>
              <a:t>-u: username untuk autentikasi (jika dibutuhkan)</a:t>
            </a:r>
          </a:p>
          <a:p>
            <a:pPr algn="just" marL="539749" indent="-269875" lvl="1">
              <a:lnSpc>
                <a:spcPts val="2849"/>
              </a:lnSpc>
              <a:buFont typeface="Arial"/>
              <a:buChar char="•"/>
            </a:pPr>
            <a:r>
              <a:rPr lang="en-US" sz="2499">
                <a:solidFill>
                  <a:srgbClr val="000000"/>
                </a:solidFill>
                <a:latin typeface="Handy Casual Bold"/>
              </a:rPr>
              <a:t>-P: password untuk autentikasi (jika dibutuhkan)</a:t>
            </a:r>
          </a:p>
          <a:p>
            <a:pPr algn="just" marL="539749" indent="-269875" lvl="1">
              <a:lnSpc>
                <a:spcPts val="2849"/>
              </a:lnSpc>
              <a:buFont typeface="Arial"/>
              <a:buChar char="•"/>
            </a:pPr>
            <a:r>
              <a:rPr lang="en-US" sz="2499">
                <a:solidFill>
                  <a:srgbClr val="000000"/>
                </a:solidFill>
                <a:latin typeface="Handy Casual Bold"/>
              </a:rPr>
              <a:t>-qi: client identifier (berbeda dengan client ID)</a:t>
            </a:r>
          </a:p>
          <a:p>
            <a:pPr algn="just" marL="539749" indent="-269875" lvl="1">
              <a:lnSpc>
                <a:spcPts val="2849"/>
              </a:lnSpc>
              <a:buFont typeface="Arial"/>
              <a:buChar char="•"/>
            </a:pPr>
            <a:r>
              <a:rPr lang="en-US" sz="2499">
                <a:solidFill>
                  <a:srgbClr val="000000"/>
                </a:solidFill>
                <a:latin typeface="Handy Casual Bold"/>
              </a:rPr>
              <a:t>-W: timeout untuk menunggu pesan diterima (dalam detik)</a:t>
            </a:r>
          </a:p>
          <a:p>
            <a:pPr algn="just" marL="539749" indent="-269875" lvl="1">
              <a:lnSpc>
                <a:spcPts val="2849"/>
              </a:lnSpc>
              <a:buFont typeface="Arial"/>
              <a:buChar char="•"/>
            </a:pPr>
            <a:r>
              <a:rPr lang="en-US" sz="2499">
                <a:solidFill>
                  <a:srgbClr val="000000"/>
                </a:solidFill>
                <a:latin typeface="Handy Casual Bold"/>
              </a:rPr>
              <a:t>-R: atur QoS level (tingkat kualitas layanan) pesan</a:t>
            </a:r>
          </a:p>
        </p:txBody>
      </p:sp>
      <p:sp>
        <p:nvSpPr>
          <p:cNvPr name="Freeform 4" id="4"/>
          <p:cNvSpPr/>
          <p:nvPr/>
        </p:nvSpPr>
        <p:spPr>
          <a:xfrm flipH="false" flipV="false" rot="0">
            <a:off x="4742707" y="1589776"/>
            <a:ext cx="9699658" cy="3103890"/>
          </a:xfrm>
          <a:custGeom>
            <a:avLst/>
            <a:gdLst/>
            <a:ahLst/>
            <a:cxnLst/>
            <a:rect r="r" b="b" t="t" l="l"/>
            <a:pathLst>
              <a:path h="3103890" w="9699658">
                <a:moveTo>
                  <a:pt x="0" y="0"/>
                </a:moveTo>
                <a:lnTo>
                  <a:pt x="9699657" y="0"/>
                </a:lnTo>
                <a:lnTo>
                  <a:pt x="9699657" y="3103891"/>
                </a:lnTo>
                <a:lnTo>
                  <a:pt x="0" y="310389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5" id="5"/>
          <p:cNvSpPr txBox="true"/>
          <p:nvPr/>
        </p:nvSpPr>
        <p:spPr>
          <a:xfrm rot="-166726">
            <a:off x="5387162" y="1947960"/>
            <a:ext cx="8406425" cy="2263775"/>
          </a:xfrm>
          <a:prstGeom prst="rect">
            <a:avLst/>
          </a:prstGeom>
        </p:spPr>
        <p:txBody>
          <a:bodyPr anchor="t" rtlCol="false" tIns="0" lIns="0" bIns="0" rIns="0">
            <a:spAutoFit/>
          </a:bodyPr>
          <a:lstStyle/>
          <a:p>
            <a:pPr algn="ctr">
              <a:lnSpc>
                <a:spcPts val="9100"/>
              </a:lnSpc>
              <a:spcBef>
                <a:spcPct val="0"/>
              </a:spcBef>
            </a:pPr>
            <a:r>
              <a:rPr lang="en-US" sz="6500" spc="253">
                <a:solidFill>
                  <a:srgbClr val="000000"/>
                </a:solidFill>
                <a:latin typeface="Krabuler"/>
              </a:rPr>
              <a:t>MOSQUITTO PUB COMMAND</a:t>
            </a:r>
          </a:p>
        </p:txBody>
      </p:sp>
      <p:sp>
        <p:nvSpPr>
          <p:cNvPr name="TextBox 6" id="6"/>
          <p:cNvSpPr txBox="true"/>
          <p:nvPr/>
        </p:nvSpPr>
        <p:spPr>
          <a:xfrm rot="0">
            <a:off x="3172118" y="6088113"/>
            <a:ext cx="4437531" cy="2133600"/>
          </a:xfrm>
          <a:prstGeom prst="rect">
            <a:avLst/>
          </a:prstGeom>
        </p:spPr>
        <p:txBody>
          <a:bodyPr anchor="t" rtlCol="false" tIns="0" lIns="0" bIns="0" rIns="0">
            <a:spAutoFit/>
          </a:bodyPr>
          <a:lstStyle/>
          <a:p>
            <a:pPr algn="just" marL="539749" indent="-269875" lvl="1">
              <a:lnSpc>
                <a:spcPts val="2849"/>
              </a:lnSpc>
              <a:buFont typeface="Arial"/>
              <a:buChar char="•"/>
            </a:pPr>
            <a:r>
              <a:rPr lang="en-US" sz="2499">
                <a:solidFill>
                  <a:srgbClr val="000000"/>
                </a:solidFill>
                <a:latin typeface="Handy Casual Bold"/>
              </a:rPr>
              <a:t>-h: hostname atau IP address broker (gunakan localhost untuk lingkungan lokal)</a:t>
            </a:r>
          </a:p>
          <a:p>
            <a:pPr algn="just" marL="539749" indent="-269875" lvl="1">
              <a:lnSpc>
                <a:spcPts val="2849"/>
              </a:lnSpc>
              <a:buFont typeface="Arial"/>
              <a:buChar char="•"/>
            </a:pPr>
            <a:r>
              <a:rPr lang="en-US" sz="2499">
                <a:solidFill>
                  <a:srgbClr val="000000"/>
                </a:solidFill>
                <a:latin typeface="Handy Casual Bold"/>
              </a:rPr>
              <a:t>-t: topik yang digunakan</a:t>
            </a:r>
          </a:p>
          <a:p>
            <a:pPr algn="just" marL="539749" indent="-269875" lvl="1">
              <a:lnSpc>
                <a:spcPts val="2849"/>
              </a:lnSpc>
              <a:buFont typeface="Arial"/>
              <a:buChar char="•"/>
            </a:pPr>
            <a:r>
              <a:rPr lang="en-US" sz="2499">
                <a:solidFill>
                  <a:srgbClr val="000000"/>
                </a:solidFill>
                <a:latin typeface="Handy Casual Bold"/>
              </a:rPr>
              <a:t>-m: pesan yang dikirimkan (untuk mosquitto_pub)</a:t>
            </a:r>
          </a:p>
        </p:txBody>
      </p:sp>
      <p:sp>
        <p:nvSpPr>
          <p:cNvPr name="TextBox 7" id="7"/>
          <p:cNvSpPr txBox="true"/>
          <p:nvPr/>
        </p:nvSpPr>
        <p:spPr>
          <a:xfrm rot="0">
            <a:off x="9015222" y="5093717"/>
            <a:ext cx="6326729" cy="712470"/>
          </a:xfrm>
          <a:prstGeom prst="rect">
            <a:avLst/>
          </a:prstGeom>
        </p:spPr>
        <p:txBody>
          <a:bodyPr anchor="t" rtlCol="false" tIns="0" lIns="0" bIns="0" rIns="0">
            <a:spAutoFit/>
          </a:bodyPr>
          <a:lstStyle/>
          <a:p>
            <a:pPr algn="ctr">
              <a:lnSpc>
                <a:spcPts val="5880"/>
              </a:lnSpc>
              <a:spcBef>
                <a:spcPct val="0"/>
              </a:spcBef>
            </a:pPr>
            <a:r>
              <a:rPr lang="en-US" sz="4200">
                <a:solidFill>
                  <a:srgbClr val="5E17EB"/>
                </a:solidFill>
                <a:latin typeface="Krabuler"/>
              </a:rPr>
              <a:t>PARAMETER TAMBAHAN</a:t>
            </a:r>
          </a:p>
        </p:txBody>
      </p:sp>
      <p:sp>
        <p:nvSpPr>
          <p:cNvPr name="Freeform 8" id="8"/>
          <p:cNvSpPr/>
          <p:nvPr/>
        </p:nvSpPr>
        <p:spPr>
          <a:xfrm flipH="false" flipV="false" rot="0">
            <a:off x="10538197" y="3444543"/>
            <a:ext cx="2704795" cy="1249123"/>
          </a:xfrm>
          <a:custGeom>
            <a:avLst/>
            <a:gdLst/>
            <a:ahLst/>
            <a:cxnLst/>
            <a:rect r="r" b="b" t="t" l="l"/>
            <a:pathLst>
              <a:path h="1249123" w="2704795">
                <a:moveTo>
                  <a:pt x="0" y="0"/>
                </a:moveTo>
                <a:lnTo>
                  <a:pt x="2704795" y="0"/>
                </a:lnTo>
                <a:lnTo>
                  <a:pt x="2704795" y="1249124"/>
                </a:lnTo>
                <a:lnTo>
                  <a:pt x="0" y="124912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false" flipV="false" rot="-491967">
            <a:off x="4392492" y="950145"/>
            <a:ext cx="2241878" cy="2042147"/>
          </a:xfrm>
          <a:custGeom>
            <a:avLst/>
            <a:gdLst/>
            <a:ahLst/>
            <a:cxnLst/>
            <a:rect r="r" b="b" t="t" l="l"/>
            <a:pathLst>
              <a:path h="2042147" w="2241878">
                <a:moveTo>
                  <a:pt x="0" y="0"/>
                </a:moveTo>
                <a:lnTo>
                  <a:pt x="2241878" y="0"/>
                </a:lnTo>
                <a:lnTo>
                  <a:pt x="2241878" y="2042147"/>
                </a:lnTo>
                <a:lnTo>
                  <a:pt x="0" y="204214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0" id="10"/>
          <p:cNvSpPr/>
          <p:nvPr/>
        </p:nvSpPr>
        <p:spPr>
          <a:xfrm flipH="false" flipV="true" rot="4706294">
            <a:off x="-104297" y="1286525"/>
            <a:ext cx="3895386" cy="4128059"/>
          </a:xfrm>
          <a:custGeom>
            <a:avLst/>
            <a:gdLst/>
            <a:ahLst/>
            <a:cxnLst/>
            <a:rect r="r" b="b" t="t" l="l"/>
            <a:pathLst>
              <a:path h="4128059" w="3895386">
                <a:moveTo>
                  <a:pt x="0" y="4128058"/>
                </a:moveTo>
                <a:lnTo>
                  <a:pt x="3895387" y="4128058"/>
                </a:lnTo>
                <a:lnTo>
                  <a:pt x="3895387" y="0"/>
                </a:lnTo>
                <a:lnTo>
                  <a:pt x="0" y="0"/>
                </a:lnTo>
                <a:lnTo>
                  <a:pt x="0" y="4128058"/>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1" id="11"/>
          <p:cNvSpPr/>
          <p:nvPr/>
        </p:nvSpPr>
        <p:spPr>
          <a:xfrm flipH="false" flipV="false" rot="-1568932">
            <a:off x="15725241" y="2538573"/>
            <a:ext cx="1447775" cy="2075662"/>
          </a:xfrm>
          <a:custGeom>
            <a:avLst/>
            <a:gdLst/>
            <a:ahLst/>
            <a:cxnLst/>
            <a:rect r="r" b="b" t="t" l="l"/>
            <a:pathLst>
              <a:path h="2075662" w="1447775">
                <a:moveTo>
                  <a:pt x="0" y="0"/>
                </a:moveTo>
                <a:lnTo>
                  <a:pt x="1447774" y="0"/>
                </a:lnTo>
                <a:lnTo>
                  <a:pt x="1447774" y="2075662"/>
                </a:lnTo>
                <a:lnTo>
                  <a:pt x="0" y="207566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2" id="12"/>
          <p:cNvSpPr/>
          <p:nvPr/>
        </p:nvSpPr>
        <p:spPr>
          <a:xfrm flipH="false" flipV="false" rot="0">
            <a:off x="10538197" y="0"/>
            <a:ext cx="10083238" cy="1393320"/>
          </a:xfrm>
          <a:custGeom>
            <a:avLst/>
            <a:gdLst/>
            <a:ahLst/>
            <a:cxnLst/>
            <a:rect r="r" b="b" t="t" l="l"/>
            <a:pathLst>
              <a:path h="1393320" w="10083238">
                <a:moveTo>
                  <a:pt x="0" y="0"/>
                </a:moveTo>
                <a:lnTo>
                  <a:pt x="10083238" y="0"/>
                </a:lnTo>
                <a:lnTo>
                  <a:pt x="10083238" y="1393320"/>
                </a:lnTo>
                <a:lnTo>
                  <a:pt x="0" y="139332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3" id="13"/>
          <p:cNvSpPr/>
          <p:nvPr/>
        </p:nvSpPr>
        <p:spPr>
          <a:xfrm flipH="false" flipV="false" rot="-10800000">
            <a:off x="-4098675" y="8905418"/>
            <a:ext cx="9279203" cy="2078243"/>
          </a:xfrm>
          <a:custGeom>
            <a:avLst/>
            <a:gdLst/>
            <a:ahLst/>
            <a:cxnLst/>
            <a:rect r="r" b="b" t="t" l="l"/>
            <a:pathLst>
              <a:path h="2078243" w="9279203">
                <a:moveTo>
                  <a:pt x="0" y="0"/>
                </a:moveTo>
                <a:lnTo>
                  <a:pt x="9279203" y="0"/>
                </a:lnTo>
                <a:lnTo>
                  <a:pt x="9279203" y="2078242"/>
                </a:lnTo>
                <a:lnTo>
                  <a:pt x="0" y="2078242"/>
                </a:lnTo>
                <a:lnTo>
                  <a:pt x="0" y="0"/>
                </a:lnTo>
                <a:close/>
              </a:path>
            </a:pathLst>
          </a:custGeom>
          <a:blipFill>
            <a:blip r:embed="rId12">
              <a:extLst>
                <a:ext uri="{96DAC541-7B7A-43D3-8B79-37D633B846F1}">
                  <asvg:svgBlip xmlns:asvg="http://schemas.microsoft.com/office/drawing/2016/SVG/main" r:embed="rId13"/>
                </a:ext>
              </a:extLst>
            </a:blip>
            <a:stretch>
              <a:fillRect l="-62081" t="0" r="0" b="0"/>
            </a:stretch>
          </a:blipFill>
        </p:spPr>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FBF7F1"/>
        </a:solidFill>
      </p:bgPr>
    </p:bg>
    <p:spTree>
      <p:nvGrpSpPr>
        <p:cNvPr id="1" name=""/>
        <p:cNvGrpSpPr/>
        <p:nvPr/>
      </p:nvGrpSpPr>
      <p:grpSpPr>
        <a:xfrm>
          <a:off x="0" y="0"/>
          <a:ext cx="0" cy="0"/>
          <a:chOff x="0" y="0"/>
          <a:chExt cx="0" cy="0"/>
        </a:xfrm>
      </p:grpSpPr>
      <p:sp>
        <p:nvSpPr>
          <p:cNvPr name="TextBox 2" id="2"/>
          <p:cNvSpPr txBox="true"/>
          <p:nvPr/>
        </p:nvSpPr>
        <p:spPr>
          <a:xfrm rot="0">
            <a:off x="3169564" y="5093717"/>
            <a:ext cx="4440084" cy="712470"/>
          </a:xfrm>
          <a:prstGeom prst="rect">
            <a:avLst/>
          </a:prstGeom>
        </p:spPr>
        <p:txBody>
          <a:bodyPr anchor="t" rtlCol="false" tIns="0" lIns="0" bIns="0" rIns="0">
            <a:spAutoFit/>
          </a:bodyPr>
          <a:lstStyle/>
          <a:p>
            <a:pPr algn="ctr">
              <a:lnSpc>
                <a:spcPts val="5880"/>
              </a:lnSpc>
              <a:spcBef>
                <a:spcPct val="0"/>
              </a:spcBef>
            </a:pPr>
            <a:r>
              <a:rPr lang="en-US" sz="4200">
                <a:solidFill>
                  <a:srgbClr val="5E17EB"/>
                </a:solidFill>
                <a:latin typeface="Krabuler"/>
              </a:rPr>
              <a:t>SINTAKS DASAR</a:t>
            </a:r>
          </a:p>
        </p:txBody>
      </p:sp>
      <p:sp>
        <p:nvSpPr>
          <p:cNvPr name="TextBox 3" id="3"/>
          <p:cNvSpPr txBox="true"/>
          <p:nvPr/>
        </p:nvSpPr>
        <p:spPr>
          <a:xfrm rot="0">
            <a:off x="9015222" y="6088113"/>
            <a:ext cx="6326729" cy="2486025"/>
          </a:xfrm>
          <a:prstGeom prst="rect">
            <a:avLst/>
          </a:prstGeom>
        </p:spPr>
        <p:txBody>
          <a:bodyPr anchor="t" rtlCol="false" tIns="0" lIns="0" bIns="0" rIns="0">
            <a:spAutoFit/>
          </a:bodyPr>
          <a:lstStyle/>
          <a:p>
            <a:pPr algn="just" marL="539749" indent="-269875" lvl="1">
              <a:lnSpc>
                <a:spcPts val="2849"/>
              </a:lnSpc>
              <a:buFont typeface="Arial"/>
              <a:buChar char="•"/>
            </a:pPr>
            <a:r>
              <a:rPr lang="en-US" sz="2499">
                <a:solidFill>
                  <a:srgbClr val="000000"/>
                </a:solidFill>
                <a:latin typeface="Handy Casual Bold"/>
              </a:rPr>
              <a:t>-v: atur level verbositas output</a:t>
            </a:r>
          </a:p>
          <a:p>
            <a:pPr algn="just" marL="539749" indent="-269875" lvl="1">
              <a:lnSpc>
                <a:spcPts val="2849"/>
              </a:lnSpc>
              <a:buFont typeface="Arial"/>
              <a:buChar char="•"/>
            </a:pPr>
            <a:r>
              <a:rPr lang="en-US" sz="2499">
                <a:solidFill>
                  <a:srgbClr val="000000"/>
                </a:solidFill>
                <a:latin typeface="Handy Casual Bold"/>
              </a:rPr>
              <a:t>-u: username untuk autentikasi (jika dibutuhkan)</a:t>
            </a:r>
          </a:p>
          <a:p>
            <a:pPr algn="just" marL="539749" indent="-269875" lvl="1">
              <a:lnSpc>
                <a:spcPts val="2849"/>
              </a:lnSpc>
              <a:buFont typeface="Arial"/>
              <a:buChar char="•"/>
            </a:pPr>
            <a:r>
              <a:rPr lang="en-US" sz="2499">
                <a:solidFill>
                  <a:srgbClr val="000000"/>
                </a:solidFill>
                <a:latin typeface="Handy Casual Bold"/>
              </a:rPr>
              <a:t>-P: password untuk autentikasi (jika dibutuhkan)</a:t>
            </a:r>
          </a:p>
          <a:p>
            <a:pPr algn="just" marL="539749" indent="-269875" lvl="1">
              <a:lnSpc>
                <a:spcPts val="2849"/>
              </a:lnSpc>
              <a:buFont typeface="Arial"/>
              <a:buChar char="•"/>
            </a:pPr>
            <a:r>
              <a:rPr lang="en-US" sz="2499">
                <a:solidFill>
                  <a:srgbClr val="000000"/>
                </a:solidFill>
                <a:latin typeface="Handy Casual Bold"/>
              </a:rPr>
              <a:t>-qi: client identifier (berbeda dengan client ID)</a:t>
            </a:r>
          </a:p>
          <a:p>
            <a:pPr algn="just" marL="539749" indent="-269875" lvl="1">
              <a:lnSpc>
                <a:spcPts val="2849"/>
              </a:lnSpc>
              <a:buFont typeface="Arial"/>
              <a:buChar char="•"/>
            </a:pPr>
            <a:r>
              <a:rPr lang="en-US" sz="2499">
                <a:solidFill>
                  <a:srgbClr val="000000"/>
                </a:solidFill>
                <a:latin typeface="Handy Casual Bold"/>
              </a:rPr>
              <a:t>-W: timeout untuk menunggu pesan diterima (dalam detik)</a:t>
            </a:r>
          </a:p>
          <a:p>
            <a:pPr algn="just" marL="539749" indent="-269875" lvl="1">
              <a:lnSpc>
                <a:spcPts val="2849"/>
              </a:lnSpc>
              <a:buFont typeface="Arial"/>
              <a:buChar char="•"/>
            </a:pPr>
            <a:r>
              <a:rPr lang="en-US" sz="2499">
                <a:solidFill>
                  <a:srgbClr val="000000"/>
                </a:solidFill>
                <a:latin typeface="Handy Casual Bold"/>
              </a:rPr>
              <a:t>-R: atur QoS level (tingkat kualitas layanan) pesan</a:t>
            </a:r>
          </a:p>
        </p:txBody>
      </p:sp>
      <p:sp>
        <p:nvSpPr>
          <p:cNvPr name="Freeform 4" id="4"/>
          <p:cNvSpPr/>
          <p:nvPr/>
        </p:nvSpPr>
        <p:spPr>
          <a:xfrm flipH="false" flipV="false" rot="0">
            <a:off x="4742707" y="1589776"/>
            <a:ext cx="9699658" cy="3103890"/>
          </a:xfrm>
          <a:custGeom>
            <a:avLst/>
            <a:gdLst/>
            <a:ahLst/>
            <a:cxnLst/>
            <a:rect r="r" b="b" t="t" l="l"/>
            <a:pathLst>
              <a:path h="3103890" w="9699658">
                <a:moveTo>
                  <a:pt x="0" y="0"/>
                </a:moveTo>
                <a:lnTo>
                  <a:pt x="9699657" y="0"/>
                </a:lnTo>
                <a:lnTo>
                  <a:pt x="9699657" y="3103891"/>
                </a:lnTo>
                <a:lnTo>
                  <a:pt x="0" y="310389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5" id="5"/>
          <p:cNvSpPr txBox="true"/>
          <p:nvPr/>
        </p:nvSpPr>
        <p:spPr>
          <a:xfrm rot="-166726">
            <a:off x="5387162" y="1947960"/>
            <a:ext cx="8406425" cy="2263775"/>
          </a:xfrm>
          <a:prstGeom prst="rect">
            <a:avLst/>
          </a:prstGeom>
        </p:spPr>
        <p:txBody>
          <a:bodyPr anchor="t" rtlCol="false" tIns="0" lIns="0" bIns="0" rIns="0">
            <a:spAutoFit/>
          </a:bodyPr>
          <a:lstStyle/>
          <a:p>
            <a:pPr algn="ctr">
              <a:lnSpc>
                <a:spcPts val="9100"/>
              </a:lnSpc>
              <a:spcBef>
                <a:spcPct val="0"/>
              </a:spcBef>
            </a:pPr>
            <a:r>
              <a:rPr lang="en-US" sz="6500" spc="253">
                <a:solidFill>
                  <a:srgbClr val="000000"/>
                </a:solidFill>
                <a:latin typeface="Krabuler"/>
              </a:rPr>
              <a:t>MOSQUITTO SUB COMMAND</a:t>
            </a:r>
          </a:p>
        </p:txBody>
      </p:sp>
      <p:sp>
        <p:nvSpPr>
          <p:cNvPr name="TextBox 6" id="6"/>
          <p:cNvSpPr txBox="true"/>
          <p:nvPr/>
        </p:nvSpPr>
        <p:spPr>
          <a:xfrm rot="0">
            <a:off x="3172118" y="6088113"/>
            <a:ext cx="4437531" cy="2133600"/>
          </a:xfrm>
          <a:prstGeom prst="rect">
            <a:avLst/>
          </a:prstGeom>
        </p:spPr>
        <p:txBody>
          <a:bodyPr anchor="t" rtlCol="false" tIns="0" lIns="0" bIns="0" rIns="0">
            <a:spAutoFit/>
          </a:bodyPr>
          <a:lstStyle/>
          <a:p>
            <a:pPr algn="just" marL="539749" indent="-269875" lvl="1">
              <a:lnSpc>
                <a:spcPts val="2849"/>
              </a:lnSpc>
              <a:buFont typeface="Arial"/>
              <a:buChar char="•"/>
            </a:pPr>
            <a:r>
              <a:rPr lang="en-US" sz="2499">
                <a:solidFill>
                  <a:srgbClr val="000000"/>
                </a:solidFill>
                <a:latin typeface="Handy Casual Bold"/>
              </a:rPr>
              <a:t>mosquitto_sub -h &lt;hostname&gt; -t &lt;topic&gt;</a:t>
            </a:r>
          </a:p>
          <a:p>
            <a:pPr algn="just" marL="539749" indent="-269875" lvl="1">
              <a:lnSpc>
                <a:spcPts val="2849"/>
              </a:lnSpc>
              <a:buFont typeface="Arial"/>
              <a:buChar char="•"/>
            </a:pPr>
            <a:r>
              <a:rPr lang="en-US" sz="2499">
                <a:solidFill>
                  <a:srgbClr val="000000"/>
                </a:solidFill>
                <a:latin typeface="Handy Casual Bold"/>
              </a:rPr>
              <a:t>-h: hostname atau IP address broker (gunakan localhost untuk lingkungan lokal)</a:t>
            </a:r>
          </a:p>
          <a:p>
            <a:pPr algn="just" marL="539749" indent="-269875" lvl="1">
              <a:lnSpc>
                <a:spcPts val="2849"/>
              </a:lnSpc>
              <a:buFont typeface="Arial"/>
              <a:buChar char="•"/>
            </a:pPr>
            <a:r>
              <a:rPr lang="en-US" sz="2499">
                <a:solidFill>
                  <a:srgbClr val="000000"/>
                </a:solidFill>
                <a:latin typeface="Handy Casual Bold"/>
              </a:rPr>
              <a:t>-t: topik yang ingin dilanggani</a:t>
            </a:r>
          </a:p>
        </p:txBody>
      </p:sp>
      <p:sp>
        <p:nvSpPr>
          <p:cNvPr name="TextBox 7" id="7"/>
          <p:cNvSpPr txBox="true"/>
          <p:nvPr/>
        </p:nvSpPr>
        <p:spPr>
          <a:xfrm rot="0">
            <a:off x="9015222" y="5093717"/>
            <a:ext cx="6326729" cy="712470"/>
          </a:xfrm>
          <a:prstGeom prst="rect">
            <a:avLst/>
          </a:prstGeom>
        </p:spPr>
        <p:txBody>
          <a:bodyPr anchor="t" rtlCol="false" tIns="0" lIns="0" bIns="0" rIns="0">
            <a:spAutoFit/>
          </a:bodyPr>
          <a:lstStyle/>
          <a:p>
            <a:pPr algn="ctr">
              <a:lnSpc>
                <a:spcPts val="5880"/>
              </a:lnSpc>
              <a:spcBef>
                <a:spcPct val="0"/>
              </a:spcBef>
            </a:pPr>
            <a:r>
              <a:rPr lang="en-US" sz="4200">
                <a:solidFill>
                  <a:srgbClr val="5E17EB"/>
                </a:solidFill>
                <a:latin typeface="Krabuler"/>
              </a:rPr>
              <a:t>PARAMETER TAMBAHAN</a:t>
            </a:r>
          </a:p>
        </p:txBody>
      </p:sp>
      <p:sp>
        <p:nvSpPr>
          <p:cNvPr name="Freeform 8" id="8"/>
          <p:cNvSpPr/>
          <p:nvPr/>
        </p:nvSpPr>
        <p:spPr>
          <a:xfrm flipH="false" flipV="false" rot="0">
            <a:off x="10538197" y="3444543"/>
            <a:ext cx="2704795" cy="1249123"/>
          </a:xfrm>
          <a:custGeom>
            <a:avLst/>
            <a:gdLst/>
            <a:ahLst/>
            <a:cxnLst/>
            <a:rect r="r" b="b" t="t" l="l"/>
            <a:pathLst>
              <a:path h="1249123" w="2704795">
                <a:moveTo>
                  <a:pt x="0" y="0"/>
                </a:moveTo>
                <a:lnTo>
                  <a:pt x="2704795" y="0"/>
                </a:lnTo>
                <a:lnTo>
                  <a:pt x="2704795" y="1249124"/>
                </a:lnTo>
                <a:lnTo>
                  <a:pt x="0" y="124912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false" flipV="false" rot="-491967">
            <a:off x="4392492" y="950145"/>
            <a:ext cx="2241878" cy="2042147"/>
          </a:xfrm>
          <a:custGeom>
            <a:avLst/>
            <a:gdLst/>
            <a:ahLst/>
            <a:cxnLst/>
            <a:rect r="r" b="b" t="t" l="l"/>
            <a:pathLst>
              <a:path h="2042147" w="2241878">
                <a:moveTo>
                  <a:pt x="0" y="0"/>
                </a:moveTo>
                <a:lnTo>
                  <a:pt x="2241878" y="0"/>
                </a:lnTo>
                <a:lnTo>
                  <a:pt x="2241878" y="2042147"/>
                </a:lnTo>
                <a:lnTo>
                  <a:pt x="0" y="204214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0" id="10"/>
          <p:cNvSpPr/>
          <p:nvPr/>
        </p:nvSpPr>
        <p:spPr>
          <a:xfrm flipH="false" flipV="true" rot="4706294">
            <a:off x="-104297" y="1286525"/>
            <a:ext cx="3895386" cy="4128059"/>
          </a:xfrm>
          <a:custGeom>
            <a:avLst/>
            <a:gdLst/>
            <a:ahLst/>
            <a:cxnLst/>
            <a:rect r="r" b="b" t="t" l="l"/>
            <a:pathLst>
              <a:path h="4128059" w="3895386">
                <a:moveTo>
                  <a:pt x="0" y="4128058"/>
                </a:moveTo>
                <a:lnTo>
                  <a:pt x="3895387" y="4128058"/>
                </a:lnTo>
                <a:lnTo>
                  <a:pt x="3895387" y="0"/>
                </a:lnTo>
                <a:lnTo>
                  <a:pt x="0" y="0"/>
                </a:lnTo>
                <a:lnTo>
                  <a:pt x="0" y="4128058"/>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1" id="11"/>
          <p:cNvSpPr/>
          <p:nvPr/>
        </p:nvSpPr>
        <p:spPr>
          <a:xfrm flipH="false" flipV="false" rot="-1568932">
            <a:off x="15725241" y="2538573"/>
            <a:ext cx="1447775" cy="2075662"/>
          </a:xfrm>
          <a:custGeom>
            <a:avLst/>
            <a:gdLst/>
            <a:ahLst/>
            <a:cxnLst/>
            <a:rect r="r" b="b" t="t" l="l"/>
            <a:pathLst>
              <a:path h="2075662" w="1447775">
                <a:moveTo>
                  <a:pt x="0" y="0"/>
                </a:moveTo>
                <a:lnTo>
                  <a:pt x="1447774" y="0"/>
                </a:lnTo>
                <a:lnTo>
                  <a:pt x="1447774" y="2075662"/>
                </a:lnTo>
                <a:lnTo>
                  <a:pt x="0" y="207566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2" id="12"/>
          <p:cNvSpPr/>
          <p:nvPr/>
        </p:nvSpPr>
        <p:spPr>
          <a:xfrm flipH="false" flipV="false" rot="0">
            <a:off x="10538197" y="0"/>
            <a:ext cx="10083238" cy="1393320"/>
          </a:xfrm>
          <a:custGeom>
            <a:avLst/>
            <a:gdLst/>
            <a:ahLst/>
            <a:cxnLst/>
            <a:rect r="r" b="b" t="t" l="l"/>
            <a:pathLst>
              <a:path h="1393320" w="10083238">
                <a:moveTo>
                  <a:pt x="0" y="0"/>
                </a:moveTo>
                <a:lnTo>
                  <a:pt x="10083238" y="0"/>
                </a:lnTo>
                <a:lnTo>
                  <a:pt x="10083238" y="1393320"/>
                </a:lnTo>
                <a:lnTo>
                  <a:pt x="0" y="139332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3" id="13"/>
          <p:cNvSpPr/>
          <p:nvPr/>
        </p:nvSpPr>
        <p:spPr>
          <a:xfrm flipH="false" flipV="false" rot="-10800000">
            <a:off x="-4098675" y="8905418"/>
            <a:ext cx="9279203" cy="2078243"/>
          </a:xfrm>
          <a:custGeom>
            <a:avLst/>
            <a:gdLst/>
            <a:ahLst/>
            <a:cxnLst/>
            <a:rect r="r" b="b" t="t" l="l"/>
            <a:pathLst>
              <a:path h="2078243" w="9279203">
                <a:moveTo>
                  <a:pt x="0" y="0"/>
                </a:moveTo>
                <a:lnTo>
                  <a:pt x="9279203" y="0"/>
                </a:lnTo>
                <a:lnTo>
                  <a:pt x="9279203" y="2078242"/>
                </a:lnTo>
                <a:lnTo>
                  <a:pt x="0" y="2078242"/>
                </a:lnTo>
                <a:lnTo>
                  <a:pt x="0" y="0"/>
                </a:lnTo>
                <a:close/>
              </a:path>
            </a:pathLst>
          </a:custGeom>
          <a:blipFill>
            <a:blip r:embed="rId12">
              <a:extLst>
                <a:ext uri="{96DAC541-7B7A-43D3-8B79-37D633B846F1}">
                  <asvg:svgBlip xmlns:asvg="http://schemas.microsoft.com/office/drawing/2016/SVG/main" r:embed="rId13"/>
                </a:ext>
              </a:extLst>
            </a:blip>
            <a:stretch>
              <a:fillRect l="-62081" t="0" r="0" b="0"/>
            </a:stretch>
          </a:blipFill>
        </p:spPr>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bg>
      <p:bgPr>
        <a:solidFill>
          <a:srgbClr val="FBF7F1"/>
        </a:solidFill>
      </p:bgPr>
    </p:bg>
    <p:spTree>
      <p:nvGrpSpPr>
        <p:cNvPr id="1" name=""/>
        <p:cNvGrpSpPr/>
        <p:nvPr/>
      </p:nvGrpSpPr>
      <p:grpSpPr>
        <a:xfrm>
          <a:off x="0" y="0"/>
          <a:ext cx="0" cy="0"/>
          <a:chOff x="0" y="0"/>
          <a:chExt cx="0" cy="0"/>
        </a:xfrm>
      </p:grpSpPr>
      <p:sp>
        <p:nvSpPr>
          <p:cNvPr name="TextBox 2" id="2"/>
          <p:cNvSpPr txBox="true"/>
          <p:nvPr/>
        </p:nvSpPr>
        <p:spPr>
          <a:xfrm rot="0">
            <a:off x="1318806" y="4100252"/>
            <a:ext cx="7453529" cy="712470"/>
          </a:xfrm>
          <a:prstGeom prst="rect">
            <a:avLst/>
          </a:prstGeom>
        </p:spPr>
        <p:txBody>
          <a:bodyPr anchor="t" rtlCol="false" tIns="0" lIns="0" bIns="0" rIns="0">
            <a:spAutoFit/>
          </a:bodyPr>
          <a:lstStyle/>
          <a:p>
            <a:pPr algn="ctr">
              <a:lnSpc>
                <a:spcPts val="5880"/>
              </a:lnSpc>
              <a:spcBef>
                <a:spcPct val="0"/>
              </a:spcBef>
            </a:pPr>
            <a:r>
              <a:rPr lang="en-US" sz="4200">
                <a:solidFill>
                  <a:srgbClr val="5E17EB"/>
                </a:solidFill>
                <a:latin typeface="Krabuler"/>
              </a:rPr>
              <a:t>MENERIMA PESAN TANPA DEBUG</a:t>
            </a:r>
          </a:p>
        </p:txBody>
      </p:sp>
      <p:sp>
        <p:nvSpPr>
          <p:cNvPr name="TextBox 3" id="3"/>
          <p:cNvSpPr txBox="true"/>
          <p:nvPr/>
        </p:nvSpPr>
        <p:spPr>
          <a:xfrm rot="0">
            <a:off x="9621110" y="5635935"/>
            <a:ext cx="7173686" cy="3895725"/>
          </a:xfrm>
          <a:prstGeom prst="rect">
            <a:avLst/>
          </a:prstGeom>
        </p:spPr>
        <p:txBody>
          <a:bodyPr anchor="t" rtlCol="false" tIns="0" lIns="0" bIns="0" rIns="0">
            <a:spAutoFit/>
          </a:bodyPr>
          <a:lstStyle/>
          <a:p>
            <a:pPr algn="just" marL="539749" indent="-269875" lvl="1">
              <a:lnSpc>
                <a:spcPts val="2849"/>
              </a:lnSpc>
              <a:buFont typeface="Arial"/>
              <a:buChar char="•"/>
            </a:pPr>
            <a:r>
              <a:rPr lang="en-US" sz="2499">
                <a:solidFill>
                  <a:srgbClr val="000000"/>
                </a:solidFill>
                <a:latin typeface="Handy Casual Bold"/>
              </a:rPr>
              <a:t>Perintah mosquitto_pub digunakan untuk mengirim pesan ke topik tertentu.</a:t>
            </a:r>
          </a:p>
          <a:p>
            <a:pPr algn="just" marL="539749" indent="-269875" lvl="1">
              <a:lnSpc>
                <a:spcPts val="2849"/>
              </a:lnSpc>
              <a:buFont typeface="Arial"/>
              <a:buChar char="•"/>
            </a:pPr>
            <a:r>
              <a:rPr lang="en-US" sz="2499">
                <a:solidFill>
                  <a:srgbClr val="000000"/>
                </a:solidFill>
                <a:latin typeface="Handy Casual Bold"/>
              </a:rPr>
              <a:t>Perintah mosquitto_sub digunakan untuk berlangganan topik tertentu dan menerima pesan yang dikirim ke topik tersebut.</a:t>
            </a:r>
          </a:p>
          <a:p>
            <a:pPr algn="just" marL="539749" indent="-269875" lvl="1">
              <a:lnSpc>
                <a:spcPts val="2849"/>
              </a:lnSpc>
              <a:buFont typeface="Arial"/>
              <a:buChar char="•"/>
            </a:pPr>
            <a:r>
              <a:rPr lang="en-US" sz="2499">
                <a:solidFill>
                  <a:srgbClr val="000000"/>
                </a:solidFill>
                <a:latin typeface="Handy Casual Bold"/>
              </a:rPr>
              <a:t>Perintah mosquitto_pub umumnya digunakan untuk mengirimkan pesan sekali, lalu memutuskan koneksi.</a:t>
            </a:r>
          </a:p>
          <a:p>
            <a:pPr algn="just" marL="539749" indent="-269875" lvl="1">
              <a:lnSpc>
                <a:spcPts val="2849"/>
              </a:lnSpc>
              <a:buFont typeface="Arial"/>
              <a:buChar char="•"/>
            </a:pPr>
            <a:r>
              <a:rPr lang="en-US" sz="2499">
                <a:solidFill>
                  <a:srgbClr val="000000"/>
                </a:solidFill>
                <a:latin typeface="Handy Casual Bold"/>
              </a:rPr>
              <a:t>Perintah mosquitto_sub tetap terhubung dan menunggu pesan baru yang dikirim ke topik yang dilanggani.</a:t>
            </a:r>
          </a:p>
          <a:p>
            <a:pPr algn="just" marL="539749" indent="-269875" lvl="1">
              <a:lnSpc>
                <a:spcPts val="2849"/>
              </a:lnSpc>
              <a:buFont typeface="Arial"/>
              <a:buChar char="•"/>
            </a:pPr>
            <a:r>
              <a:rPr lang="en-US" sz="2499">
                <a:solidFill>
                  <a:srgbClr val="000000"/>
                </a:solidFill>
                <a:latin typeface="Handy Casual Bold"/>
              </a:rPr>
              <a:t>Parameter -d pada kedua perintah digunakan untuk menampilkan informasi debug yang bermanfaat untuk troubleshooting.</a:t>
            </a:r>
          </a:p>
        </p:txBody>
      </p:sp>
      <p:sp>
        <p:nvSpPr>
          <p:cNvPr name="Freeform 4" id="4"/>
          <p:cNvSpPr/>
          <p:nvPr/>
        </p:nvSpPr>
        <p:spPr>
          <a:xfrm flipH="false" flipV="false" rot="0">
            <a:off x="4742707" y="874871"/>
            <a:ext cx="9699658" cy="3103890"/>
          </a:xfrm>
          <a:custGeom>
            <a:avLst/>
            <a:gdLst/>
            <a:ahLst/>
            <a:cxnLst/>
            <a:rect r="r" b="b" t="t" l="l"/>
            <a:pathLst>
              <a:path h="3103890" w="9699658">
                <a:moveTo>
                  <a:pt x="0" y="0"/>
                </a:moveTo>
                <a:lnTo>
                  <a:pt x="9699657" y="0"/>
                </a:lnTo>
                <a:lnTo>
                  <a:pt x="9699657" y="3103890"/>
                </a:lnTo>
                <a:lnTo>
                  <a:pt x="0" y="310389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5" id="5"/>
          <p:cNvSpPr txBox="true"/>
          <p:nvPr/>
        </p:nvSpPr>
        <p:spPr>
          <a:xfrm rot="-166726">
            <a:off x="5263979" y="1449221"/>
            <a:ext cx="9006817" cy="1758950"/>
          </a:xfrm>
          <a:prstGeom prst="rect">
            <a:avLst/>
          </a:prstGeom>
        </p:spPr>
        <p:txBody>
          <a:bodyPr anchor="t" rtlCol="false" tIns="0" lIns="0" bIns="0" rIns="0">
            <a:spAutoFit/>
          </a:bodyPr>
          <a:lstStyle/>
          <a:p>
            <a:pPr algn="ctr">
              <a:lnSpc>
                <a:spcPts val="7000"/>
              </a:lnSpc>
              <a:spcBef>
                <a:spcPct val="0"/>
              </a:spcBef>
            </a:pPr>
            <a:r>
              <a:rPr lang="en-US" sz="5000" spc="195">
                <a:solidFill>
                  <a:srgbClr val="000000"/>
                </a:solidFill>
                <a:latin typeface="Krabuler"/>
              </a:rPr>
              <a:t>MOSQUITTO PUB/SUB COMMAND WITH DEBUG PARAMETERS</a:t>
            </a:r>
          </a:p>
        </p:txBody>
      </p:sp>
      <p:sp>
        <p:nvSpPr>
          <p:cNvPr name="TextBox 6" id="6"/>
          <p:cNvSpPr txBox="true"/>
          <p:nvPr/>
        </p:nvSpPr>
        <p:spPr>
          <a:xfrm rot="0">
            <a:off x="1318806" y="4930147"/>
            <a:ext cx="7453529" cy="1076325"/>
          </a:xfrm>
          <a:prstGeom prst="rect">
            <a:avLst/>
          </a:prstGeom>
        </p:spPr>
        <p:txBody>
          <a:bodyPr anchor="t" rtlCol="false" tIns="0" lIns="0" bIns="0" rIns="0">
            <a:spAutoFit/>
          </a:bodyPr>
          <a:lstStyle/>
          <a:p>
            <a:pPr algn="just" marL="539749" indent="-269875" lvl="1">
              <a:lnSpc>
                <a:spcPts val="2849"/>
              </a:lnSpc>
              <a:buFont typeface="Arial"/>
              <a:buChar char="•"/>
            </a:pPr>
            <a:r>
              <a:rPr lang="en-US" sz="2499">
                <a:solidFill>
                  <a:srgbClr val="000000"/>
                </a:solidFill>
                <a:latin typeface="Handy Casual Bold"/>
              </a:rPr>
              <a:t>Perintah: mosquitto_pub -h 192.168.1.137 -t topic_1 -m "message"</a:t>
            </a:r>
          </a:p>
          <a:p>
            <a:pPr algn="just" marL="539749" indent="-269875" lvl="1">
              <a:lnSpc>
                <a:spcPts val="2849"/>
              </a:lnSpc>
              <a:buFont typeface="Arial"/>
              <a:buChar char="•"/>
            </a:pPr>
            <a:r>
              <a:rPr lang="en-US" sz="2499">
                <a:solidFill>
                  <a:srgbClr val="000000"/>
                </a:solidFill>
                <a:latin typeface="Handy Casual Bold"/>
              </a:rPr>
              <a:t>Hasil: Pesan "message" diterima oleh subscriber.</a:t>
            </a:r>
          </a:p>
        </p:txBody>
      </p:sp>
      <p:sp>
        <p:nvSpPr>
          <p:cNvPr name="TextBox 7" id="7"/>
          <p:cNvSpPr txBox="true"/>
          <p:nvPr/>
        </p:nvSpPr>
        <p:spPr>
          <a:xfrm rot="0">
            <a:off x="9621110" y="4755840"/>
            <a:ext cx="6326729" cy="712470"/>
          </a:xfrm>
          <a:prstGeom prst="rect">
            <a:avLst/>
          </a:prstGeom>
        </p:spPr>
        <p:txBody>
          <a:bodyPr anchor="t" rtlCol="false" tIns="0" lIns="0" bIns="0" rIns="0">
            <a:spAutoFit/>
          </a:bodyPr>
          <a:lstStyle/>
          <a:p>
            <a:pPr algn="ctr">
              <a:lnSpc>
                <a:spcPts val="5880"/>
              </a:lnSpc>
              <a:spcBef>
                <a:spcPct val="0"/>
              </a:spcBef>
            </a:pPr>
            <a:r>
              <a:rPr lang="en-US" sz="4200">
                <a:solidFill>
                  <a:srgbClr val="5E17EB"/>
                </a:solidFill>
                <a:latin typeface="Krabuler"/>
              </a:rPr>
              <a:t>KESIMPULAN</a:t>
            </a:r>
          </a:p>
        </p:txBody>
      </p:sp>
      <p:sp>
        <p:nvSpPr>
          <p:cNvPr name="Freeform 8" id="8"/>
          <p:cNvSpPr/>
          <p:nvPr/>
        </p:nvSpPr>
        <p:spPr>
          <a:xfrm flipH="false" flipV="false" rot="0">
            <a:off x="10538197" y="3444543"/>
            <a:ext cx="2704795" cy="1249123"/>
          </a:xfrm>
          <a:custGeom>
            <a:avLst/>
            <a:gdLst/>
            <a:ahLst/>
            <a:cxnLst/>
            <a:rect r="r" b="b" t="t" l="l"/>
            <a:pathLst>
              <a:path h="1249123" w="2704795">
                <a:moveTo>
                  <a:pt x="0" y="0"/>
                </a:moveTo>
                <a:lnTo>
                  <a:pt x="2704795" y="0"/>
                </a:lnTo>
                <a:lnTo>
                  <a:pt x="2704795" y="1249124"/>
                </a:lnTo>
                <a:lnTo>
                  <a:pt x="0" y="124912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false" flipV="false" rot="-491967">
            <a:off x="4392492" y="235239"/>
            <a:ext cx="2241878" cy="2042147"/>
          </a:xfrm>
          <a:custGeom>
            <a:avLst/>
            <a:gdLst/>
            <a:ahLst/>
            <a:cxnLst/>
            <a:rect r="r" b="b" t="t" l="l"/>
            <a:pathLst>
              <a:path h="2042147" w="2241878">
                <a:moveTo>
                  <a:pt x="0" y="0"/>
                </a:moveTo>
                <a:lnTo>
                  <a:pt x="2241878" y="0"/>
                </a:lnTo>
                <a:lnTo>
                  <a:pt x="2241878" y="2042147"/>
                </a:lnTo>
                <a:lnTo>
                  <a:pt x="0" y="204214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0" id="10"/>
          <p:cNvSpPr/>
          <p:nvPr/>
        </p:nvSpPr>
        <p:spPr>
          <a:xfrm flipH="false" flipV="true" rot="4706294">
            <a:off x="-104297" y="571619"/>
            <a:ext cx="3895386" cy="4128059"/>
          </a:xfrm>
          <a:custGeom>
            <a:avLst/>
            <a:gdLst/>
            <a:ahLst/>
            <a:cxnLst/>
            <a:rect r="r" b="b" t="t" l="l"/>
            <a:pathLst>
              <a:path h="4128059" w="3895386">
                <a:moveTo>
                  <a:pt x="0" y="4128059"/>
                </a:moveTo>
                <a:lnTo>
                  <a:pt x="3895387" y="4128059"/>
                </a:lnTo>
                <a:lnTo>
                  <a:pt x="3895387" y="0"/>
                </a:lnTo>
                <a:lnTo>
                  <a:pt x="0" y="0"/>
                </a:lnTo>
                <a:lnTo>
                  <a:pt x="0" y="4128059"/>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1" id="11"/>
          <p:cNvSpPr/>
          <p:nvPr/>
        </p:nvSpPr>
        <p:spPr>
          <a:xfrm flipH="false" flipV="false" rot="-1568932">
            <a:off x="15725241" y="2538573"/>
            <a:ext cx="1447775" cy="2075662"/>
          </a:xfrm>
          <a:custGeom>
            <a:avLst/>
            <a:gdLst/>
            <a:ahLst/>
            <a:cxnLst/>
            <a:rect r="r" b="b" t="t" l="l"/>
            <a:pathLst>
              <a:path h="2075662" w="1447775">
                <a:moveTo>
                  <a:pt x="0" y="0"/>
                </a:moveTo>
                <a:lnTo>
                  <a:pt x="1447774" y="0"/>
                </a:lnTo>
                <a:lnTo>
                  <a:pt x="1447774" y="2075662"/>
                </a:lnTo>
                <a:lnTo>
                  <a:pt x="0" y="207566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2" id="12"/>
          <p:cNvSpPr/>
          <p:nvPr/>
        </p:nvSpPr>
        <p:spPr>
          <a:xfrm flipH="false" flipV="false" rot="0">
            <a:off x="10538197" y="0"/>
            <a:ext cx="10083238" cy="1393320"/>
          </a:xfrm>
          <a:custGeom>
            <a:avLst/>
            <a:gdLst/>
            <a:ahLst/>
            <a:cxnLst/>
            <a:rect r="r" b="b" t="t" l="l"/>
            <a:pathLst>
              <a:path h="1393320" w="10083238">
                <a:moveTo>
                  <a:pt x="0" y="0"/>
                </a:moveTo>
                <a:lnTo>
                  <a:pt x="10083238" y="0"/>
                </a:lnTo>
                <a:lnTo>
                  <a:pt x="10083238" y="1393320"/>
                </a:lnTo>
                <a:lnTo>
                  <a:pt x="0" y="139332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3" id="13"/>
          <p:cNvSpPr/>
          <p:nvPr/>
        </p:nvSpPr>
        <p:spPr>
          <a:xfrm flipH="false" flipV="false" rot="-10800000">
            <a:off x="-4098675" y="8905418"/>
            <a:ext cx="9279203" cy="2078243"/>
          </a:xfrm>
          <a:custGeom>
            <a:avLst/>
            <a:gdLst/>
            <a:ahLst/>
            <a:cxnLst/>
            <a:rect r="r" b="b" t="t" l="l"/>
            <a:pathLst>
              <a:path h="2078243" w="9279203">
                <a:moveTo>
                  <a:pt x="0" y="0"/>
                </a:moveTo>
                <a:lnTo>
                  <a:pt x="9279203" y="0"/>
                </a:lnTo>
                <a:lnTo>
                  <a:pt x="9279203" y="2078242"/>
                </a:lnTo>
                <a:lnTo>
                  <a:pt x="0" y="2078242"/>
                </a:lnTo>
                <a:lnTo>
                  <a:pt x="0" y="0"/>
                </a:lnTo>
                <a:close/>
              </a:path>
            </a:pathLst>
          </a:custGeom>
          <a:blipFill>
            <a:blip r:embed="rId12">
              <a:extLst>
                <a:ext uri="{96DAC541-7B7A-43D3-8B79-37D633B846F1}">
                  <asvg:svgBlip xmlns:asvg="http://schemas.microsoft.com/office/drawing/2016/SVG/main" r:embed="rId13"/>
                </a:ext>
              </a:extLst>
            </a:blip>
            <a:stretch>
              <a:fillRect l="-62081" t="0" r="0" b="0"/>
            </a:stretch>
          </a:blipFill>
        </p:spPr>
      </p:sp>
      <p:sp>
        <p:nvSpPr>
          <p:cNvPr name="TextBox 14" id="14"/>
          <p:cNvSpPr txBox="true"/>
          <p:nvPr/>
        </p:nvSpPr>
        <p:spPr>
          <a:xfrm rot="0">
            <a:off x="1318806" y="6282704"/>
            <a:ext cx="7825194" cy="1455420"/>
          </a:xfrm>
          <a:prstGeom prst="rect">
            <a:avLst/>
          </a:prstGeom>
        </p:spPr>
        <p:txBody>
          <a:bodyPr anchor="t" rtlCol="false" tIns="0" lIns="0" bIns="0" rIns="0">
            <a:spAutoFit/>
          </a:bodyPr>
          <a:lstStyle/>
          <a:p>
            <a:pPr algn="ctr">
              <a:lnSpc>
                <a:spcPts val="5880"/>
              </a:lnSpc>
            </a:pPr>
            <a:r>
              <a:rPr lang="en-US" sz="4200">
                <a:solidFill>
                  <a:srgbClr val="5E17EB"/>
                </a:solidFill>
                <a:latin typeface="Krabuler"/>
              </a:rPr>
              <a:t>MENERIMA PESAN DENGAN DEBUG</a:t>
            </a:r>
          </a:p>
          <a:p>
            <a:pPr algn="ctr">
              <a:lnSpc>
                <a:spcPts val="5880"/>
              </a:lnSpc>
              <a:spcBef>
                <a:spcPct val="0"/>
              </a:spcBef>
            </a:pPr>
          </a:p>
        </p:txBody>
      </p:sp>
      <p:sp>
        <p:nvSpPr>
          <p:cNvPr name="TextBox 15" id="15"/>
          <p:cNvSpPr txBox="true"/>
          <p:nvPr/>
        </p:nvSpPr>
        <p:spPr>
          <a:xfrm rot="0">
            <a:off x="1318806" y="7077514"/>
            <a:ext cx="7453529" cy="2838450"/>
          </a:xfrm>
          <a:prstGeom prst="rect">
            <a:avLst/>
          </a:prstGeom>
        </p:spPr>
        <p:txBody>
          <a:bodyPr anchor="t" rtlCol="false" tIns="0" lIns="0" bIns="0" rIns="0">
            <a:spAutoFit/>
          </a:bodyPr>
          <a:lstStyle/>
          <a:p>
            <a:pPr algn="just" marL="539749" indent="-269875" lvl="1">
              <a:lnSpc>
                <a:spcPts val="2849"/>
              </a:lnSpc>
              <a:buFont typeface="Arial"/>
              <a:buChar char="•"/>
            </a:pPr>
            <a:r>
              <a:rPr lang="en-US" sz="2499">
                <a:solidFill>
                  <a:srgbClr val="000000"/>
                </a:solidFill>
                <a:latin typeface="Handy Casual Bold"/>
              </a:rPr>
              <a:t>Perintah: mosquitto_pub -h 192.168.1.137 -t topic_1 -m "message" -d</a:t>
            </a:r>
          </a:p>
          <a:p>
            <a:pPr algn="just" marL="539749" indent="-269875" lvl="1">
              <a:lnSpc>
                <a:spcPts val="2849"/>
              </a:lnSpc>
              <a:buFont typeface="Arial"/>
              <a:buChar char="•"/>
            </a:pPr>
            <a:r>
              <a:rPr lang="en-US" sz="2499">
                <a:solidFill>
                  <a:srgbClr val="000000"/>
                </a:solidFill>
                <a:latin typeface="Handy Casual Bold"/>
              </a:rPr>
              <a:t>Hasil:</a:t>
            </a:r>
          </a:p>
          <a:p>
            <a:pPr algn="just" marL="539749" indent="-269875" lvl="1">
              <a:lnSpc>
                <a:spcPts val="2849"/>
              </a:lnSpc>
              <a:buFont typeface="Arial"/>
              <a:buChar char="•"/>
            </a:pPr>
            <a:r>
              <a:rPr lang="en-US" sz="2499">
                <a:solidFill>
                  <a:srgbClr val="000000"/>
                </a:solidFill>
                <a:latin typeface="Handy Casual Bold"/>
              </a:rPr>
              <a:t>Informasi debug ditampilkan, termasuk proses koneksi, pengiriman pesan, dan penerimaan pesan.</a:t>
            </a:r>
          </a:p>
          <a:p>
            <a:pPr algn="just" marL="539749" indent="-269875" lvl="1">
              <a:lnSpc>
                <a:spcPts val="2849"/>
              </a:lnSpc>
              <a:buFont typeface="Arial"/>
              <a:buChar char="•"/>
            </a:pPr>
            <a:r>
              <a:rPr lang="en-US" sz="2499">
                <a:solidFill>
                  <a:srgbClr val="000000"/>
                </a:solidFill>
                <a:latin typeface="Handy Casual Bold"/>
              </a:rPr>
              <a:t>Parameter -d menampilkan ukuran pesan (13 bytes).</a:t>
            </a:r>
          </a:p>
          <a:p>
            <a:pPr algn="just" marL="539749" indent="-269875" lvl="1">
              <a:lnSpc>
                <a:spcPts val="2849"/>
              </a:lnSpc>
              <a:buFont typeface="Arial"/>
              <a:buChar char="•"/>
            </a:pPr>
            <a:r>
              <a:rPr lang="en-US" sz="2499">
                <a:solidFill>
                  <a:srgbClr val="000000"/>
                </a:solidFill>
                <a:latin typeface="Handy Casual Bold"/>
              </a:rPr>
              <a:t>Perintah subscriber (mosquitto_sub) juga menampilkan informasi debug setelah menerima pesan.</a:t>
            </a: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bg>
      <p:bgPr>
        <a:solidFill>
          <a:srgbClr val="FBF7F1"/>
        </a:solidFill>
      </p:bgPr>
    </p:bg>
    <p:spTree>
      <p:nvGrpSpPr>
        <p:cNvPr id="1" name=""/>
        <p:cNvGrpSpPr/>
        <p:nvPr/>
      </p:nvGrpSpPr>
      <p:grpSpPr>
        <a:xfrm>
          <a:off x="0" y="0"/>
          <a:ext cx="0" cy="0"/>
          <a:chOff x="0" y="0"/>
          <a:chExt cx="0" cy="0"/>
        </a:xfrm>
      </p:grpSpPr>
      <p:sp>
        <p:nvSpPr>
          <p:cNvPr name="TextBox 2" id="2"/>
          <p:cNvSpPr txBox="true"/>
          <p:nvPr/>
        </p:nvSpPr>
        <p:spPr>
          <a:xfrm rot="0">
            <a:off x="1843397" y="4990267"/>
            <a:ext cx="6616920" cy="712470"/>
          </a:xfrm>
          <a:prstGeom prst="rect">
            <a:avLst/>
          </a:prstGeom>
        </p:spPr>
        <p:txBody>
          <a:bodyPr anchor="t" rtlCol="false" tIns="0" lIns="0" bIns="0" rIns="0">
            <a:spAutoFit/>
          </a:bodyPr>
          <a:lstStyle/>
          <a:p>
            <a:pPr algn="ctr">
              <a:lnSpc>
                <a:spcPts val="5880"/>
              </a:lnSpc>
              <a:spcBef>
                <a:spcPct val="0"/>
              </a:spcBef>
            </a:pPr>
            <a:r>
              <a:rPr lang="en-US" sz="4200">
                <a:solidFill>
                  <a:srgbClr val="5E17EB"/>
                </a:solidFill>
                <a:latin typeface="Krabuler"/>
              </a:rPr>
              <a:t>TANPA PARAMETER -R</a:t>
            </a:r>
          </a:p>
        </p:txBody>
      </p:sp>
      <p:sp>
        <p:nvSpPr>
          <p:cNvPr name="TextBox 3" id="3"/>
          <p:cNvSpPr txBox="true"/>
          <p:nvPr/>
        </p:nvSpPr>
        <p:spPr>
          <a:xfrm rot="0">
            <a:off x="9621110" y="5635935"/>
            <a:ext cx="6828017" cy="2838450"/>
          </a:xfrm>
          <a:prstGeom prst="rect">
            <a:avLst/>
          </a:prstGeom>
        </p:spPr>
        <p:txBody>
          <a:bodyPr anchor="t" rtlCol="false" tIns="0" lIns="0" bIns="0" rIns="0">
            <a:spAutoFit/>
          </a:bodyPr>
          <a:lstStyle/>
          <a:p>
            <a:pPr algn="just" marL="539749" indent="-269875" lvl="1">
              <a:lnSpc>
                <a:spcPts val="2849"/>
              </a:lnSpc>
              <a:buFont typeface="Arial"/>
              <a:buChar char="•"/>
            </a:pPr>
            <a:r>
              <a:rPr lang="en-US" sz="2499">
                <a:solidFill>
                  <a:srgbClr val="000000"/>
                </a:solidFill>
                <a:latin typeface="Handy Casual Bold"/>
              </a:rPr>
              <a:t>-R (retain mode): mengatur perilaku retained message.</a:t>
            </a:r>
          </a:p>
          <a:p>
            <a:pPr algn="just" marL="539749" indent="-269875" lvl="1">
              <a:lnSpc>
                <a:spcPts val="2849"/>
              </a:lnSpc>
              <a:buFont typeface="Arial"/>
              <a:buChar char="•"/>
            </a:pPr>
            <a:r>
              <a:rPr lang="en-US" sz="2499">
                <a:solidFill>
                  <a:srgbClr val="000000"/>
                </a:solidFill>
                <a:latin typeface="Handy Casual Bold"/>
              </a:rPr>
              <a:t>-R 1 (default): broker akan mengirimkan retained message ke klien baru yang berlangganan.</a:t>
            </a:r>
          </a:p>
          <a:p>
            <a:pPr algn="just" marL="539749" indent="-269875" lvl="1">
              <a:lnSpc>
                <a:spcPts val="2849"/>
              </a:lnSpc>
              <a:buFont typeface="Arial"/>
              <a:buChar char="•"/>
            </a:pPr>
            <a:r>
              <a:rPr lang="en-US" sz="2499">
                <a:solidFill>
                  <a:srgbClr val="000000"/>
                </a:solidFill>
                <a:latin typeface="Handy Casual Bold"/>
              </a:rPr>
              <a:t>-R 0: broker tidak akan mengirimkan retained message ke klien baru yang berlangganan.</a:t>
            </a:r>
          </a:p>
          <a:p>
            <a:pPr algn="just" marL="539749" indent="-269875" lvl="1">
              <a:lnSpc>
                <a:spcPts val="2849"/>
              </a:lnSpc>
              <a:buFont typeface="Arial"/>
              <a:buChar char="•"/>
            </a:pPr>
            <a:r>
              <a:rPr lang="en-US" sz="2499">
                <a:solidFill>
                  <a:srgbClr val="000000"/>
                </a:solidFill>
                <a:latin typeface="Handy Casual Bold"/>
              </a:rPr>
              <a:t>-d (debug): menampilkan informasi debug, termasuk status retained message.</a:t>
            </a:r>
          </a:p>
          <a:p>
            <a:pPr algn="just" marL="539749" indent="-269875" lvl="1">
              <a:lnSpc>
                <a:spcPts val="2849"/>
              </a:lnSpc>
              <a:buFont typeface="Arial"/>
              <a:buChar char="•"/>
            </a:pPr>
            <a:r>
              <a:rPr lang="en-US" sz="2499">
                <a:solidFill>
                  <a:srgbClr val="000000"/>
                </a:solidFill>
                <a:latin typeface="Handy Casual Bold"/>
              </a:rPr>
              <a:t>-c (clear): menghapus retained message dari topik tertentu.</a:t>
            </a:r>
          </a:p>
        </p:txBody>
      </p:sp>
      <p:sp>
        <p:nvSpPr>
          <p:cNvPr name="Freeform 4" id="4"/>
          <p:cNvSpPr/>
          <p:nvPr/>
        </p:nvSpPr>
        <p:spPr>
          <a:xfrm flipH="false" flipV="false" rot="0">
            <a:off x="4742707" y="874871"/>
            <a:ext cx="9699658" cy="3103890"/>
          </a:xfrm>
          <a:custGeom>
            <a:avLst/>
            <a:gdLst/>
            <a:ahLst/>
            <a:cxnLst/>
            <a:rect r="r" b="b" t="t" l="l"/>
            <a:pathLst>
              <a:path h="3103890" w="9699658">
                <a:moveTo>
                  <a:pt x="0" y="0"/>
                </a:moveTo>
                <a:lnTo>
                  <a:pt x="9699657" y="0"/>
                </a:lnTo>
                <a:lnTo>
                  <a:pt x="9699657" y="3103890"/>
                </a:lnTo>
                <a:lnTo>
                  <a:pt x="0" y="310389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5" id="5"/>
          <p:cNvSpPr txBox="true"/>
          <p:nvPr/>
        </p:nvSpPr>
        <p:spPr>
          <a:xfrm rot="-166726">
            <a:off x="5293527" y="1359405"/>
            <a:ext cx="9006817" cy="1758950"/>
          </a:xfrm>
          <a:prstGeom prst="rect">
            <a:avLst/>
          </a:prstGeom>
        </p:spPr>
        <p:txBody>
          <a:bodyPr anchor="t" rtlCol="false" tIns="0" lIns="0" bIns="0" rIns="0">
            <a:spAutoFit/>
          </a:bodyPr>
          <a:lstStyle/>
          <a:p>
            <a:pPr algn="ctr">
              <a:lnSpc>
                <a:spcPts val="7000"/>
              </a:lnSpc>
              <a:spcBef>
                <a:spcPct val="0"/>
              </a:spcBef>
            </a:pPr>
            <a:r>
              <a:rPr lang="en-US" sz="5000" spc="195">
                <a:solidFill>
                  <a:srgbClr val="000000"/>
                </a:solidFill>
                <a:latin typeface="Krabuler"/>
              </a:rPr>
              <a:t>MOSQUITTO_PUB WITH -R RETAIN AND -N NULL PERAMETERS</a:t>
            </a:r>
          </a:p>
        </p:txBody>
      </p:sp>
      <p:sp>
        <p:nvSpPr>
          <p:cNvPr name="TextBox 6" id="6"/>
          <p:cNvSpPr txBox="true"/>
          <p:nvPr/>
        </p:nvSpPr>
        <p:spPr>
          <a:xfrm rot="0">
            <a:off x="1843397" y="5820162"/>
            <a:ext cx="6616920" cy="1076325"/>
          </a:xfrm>
          <a:prstGeom prst="rect">
            <a:avLst/>
          </a:prstGeom>
        </p:spPr>
        <p:txBody>
          <a:bodyPr anchor="t" rtlCol="false" tIns="0" lIns="0" bIns="0" rIns="0">
            <a:spAutoFit/>
          </a:bodyPr>
          <a:lstStyle/>
          <a:p>
            <a:pPr algn="just" marL="539749" indent="-269875" lvl="1">
              <a:lnSpc>
                <a:spcPts val="2849"/>
              </a:lnSpc>
              <a:buFont typeface="Arial"/>
              <a:buChar char="•"/>
            </a:pPr>
            <a:r>
              <a:rPr lang="en-US" sz="2499">
                <a:solidFill>
                  <a:srgbClr val="000000"/>
                </a:solidFill>
                <a:latin typeface="Handy Casual Bold"/>
              </a:rPr>
              <a:t>Pesan yang dikirim tidak disimpan oleh broker.</a:t>
            </a:r>
          </a:p>
          <a:p>
            <a:pPr algn="just" marL="539749" indent="-269875" lvl="1">
              <a:lnSpc>
                <a:spcPts val="2849"/>
              </a:lnSpc>
              <a:buFont typeface="Arial"/>
              <a:buChar char="•"/>
            </a:pPr>
            <a:r>
              <a:rPr lang="en-US" sz="2499">
                <a:solidFill>
                  <a:srgbClr val="000000"/>
                </a:solidFill>
                <a:latin typeface="Handy Casual Bold"/>
              </a:rPr>
              <a:t>Klien yang baru berlangganan tidak menerima pesan tersebut.</a:t>
            </a:r>
          </a:p>
        </p:txBody>
      </p:sp>
      <p:sp>
        <p:nvSpPr>
          <p:cNvPr name="TextBox 7" id="7"/>
          <p:cNvSpPr txBox="true"/>
          <p:nvPr/>
        </p:nvSpPr>
        <p:spPr>
          <a:xfrm rot="0">
            <a:off x="9621110" y="4755840"/>
            <a:ext cx="6326729" cy="712470"/>
          </a:xfrm>
          <a:prstGeom prst="rect">
            <a:avLst/>
          </a:prstGeom>
        </p:spPr>
        <p:txBody>
          <a:bodyPr anchor="t" rtlCol="false" tIns="0" lIns="0" bIns="0" rIns="0">
            <a:spAutoFit/>
          </a:bodyPr>
          <a:lstStyle/>
          <a:p>
            <a:pPr algn="ctr">
              <a:lnSpc>
                <a:spcPts val="5880"/>
              </a:lnSpc>
              <a:spcBef>
                <a:spcPct val="0"/>
              </a:spcBef>
            </a:pPr>
            <a:r>
              <a:rPr lang="en-US" sz="4200">
                <a:solidFill>
                  <a:srgbClr val="5E17EB"/>
                </a:solidFill>
                <a:latin typeface="Krabuler"/>
              </a:rPr>
              <a:t>PARAMETER TAMBAHAN</a:t>
            </a:r>
          </a:p>
        </p:txBody>
      </p:sp>
      <p:sp>
        <p:nvSpPr>
          <p:cNvPr name="Freeform 8" id="8"/>
          <p:cNvSpPr/>
          <p:nvPr/>
        </p:nvSpPr>
        <p:spPr>
          <a:xfrm flipH="false" flipV="false" rot="0">
            <a:off x="10538197" y="3444543"/>
            <a:ext cx="2704795" cy="1249123"/>
          </a:xfrm>
          <a:custGeom>
            <a:avLst/>
            <a:gdLst/>
            <a:ahLst/>
            <a:cxnLst/>
            <a:rect r="r" b="b" t="t" l="l"/>
            <a:pathLst>
              <a:path h="1249123" w="2704795">
                <a:moveTo>
                  <a:pt x="0" y="0"/>
                </a:moveTo>
                <a:lnTo>
                  <a:pt x="2704795" y="0"/>
                </a:lnTo>
                <a:lnTo>
                  <a:pt x="2704795" y="1249124"/>
                </a:lnTo>
                <a:lnTo>
                  <a:pt x="0" y="124912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false" flipV="false" rot="-491967">
            <a:off x="4030918" y="235239"/>
            <a:ext cx="2241878" cy="2042147"/>
          </a:xfrm>
          <a:custGeom>
            <a:avLst/>
            <a:gdLst/>
            <a:ahLst/>
            <a:cxnLst/>
            <a:rect r="r" b="b" t="t" l="l"/>
            <a:pathLst>
              <a:path h="2042147" w="2241878">
                <a:moveTo>
                  <a:pt x="0" y="0"/>
                </a:moveTo>
                <a:lnTo>
                  <a:pt x="2241878" y="0"/>
                </a:lnTo>
                <a:lnTo>
                  <a:pt x="2241878" y="2042147"/>
                </a:lnTo>
                <a:lnTo>
                  <a:pt x="0" y="204214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0" id="10"/>
          <p:cNvSpPr/>
          <p:nvPr/>
        </p:nvSpPr>
        <p:spPr>
          <a:xfrm flipH="false" flipV="true" rot="4706294">
            <a:off x="-104297" y="571619"/>
            <a:ext cx="3895386" cy="4128059"/>
          </a:xfrm>
          <a:custGeom>
            <a:avLst/>
            <a:gdLst/>
            <a:ahLst/>
            <a:cxnLst/>
            <a:rect r="r" b="b" t="t" l="l"/>
            <a:pathLst>
              <a:path h="4128059" w="3895386">
                <a:moveTo>
                  <a:pt x="0" y="4128059"/>
                </a:moveTo>
                <a:lnTo>
                  <a:pt x="3895387" y="4128059"/>
                </a:lnTo>
                <a:lnTo>
                  <a:pt x="3895387" y="0"/>
                </a:lnTo>
                <a:lnTo>
                  <a:pt x="0" y="0"/>
                </a:lnTo>
                <a:lnTo>
                  <a:pt x="0" y="4128059"/>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1" id="11"/>
          <p:cNvSpPr/>
          <p:nvPr/>
        </p:nvSpPr>
        <p:spPr>
          <a:xfrm flipH="false" flipV="false" rot="-1568932">
            <a:off x="15725241" y="2538573"/>
            <a:ext cx="1447775" cy="2075662"/>
          </a:xfrm>
          <a:custGeom>
            <a:avLst/>
            <a:gdLst/>
            <a:ahLst/>
            <a:cxnLst/>
            <a:rect r="r" b="b" t="t" l="l"/>
            <a:pathLst>
              <a:path h="2075662" w="1447775">
                <a:moveTo>
                  <a:pt x="0" y="0"/>
                </a:moveTo>
                <a:lnTo>
                  <a:pt x="1447774" y="0"/>
                </a:lnTo>
                <a:lnTo>
                  <a:pt x="1447774" y="2075662"/>
                </a:lnTo>
                <a:lnTo>
                  <a:pt x="0" y="207566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2" id="12"/>
          <p:cNvSpPr/>
          <p:nvPr/>
        </p:nvSpPr>
        <p:spPr>
          <a:xfrm flipH="false" flipV="false" rot="0">
            <a:off x="10538197" y="0"/>
            <a:ext cx="10083238" cy="1393320"/>
          </a:xfrm>
          <a:custGeom>
            <a:avLst/>
            <a:gdLst/>
            <a:ahLst/>
            <a:cxnLst/>
            <a:rect r="r" b="b" t="t" l="l"/>
            <a:pathLst>
              <a:path h="1393320" w="10083238">
                <a:moveTo>
                  <a:pt x="0" y="0"/>
                </a:moveTo>
                <a:lnTo>
                  <a:pt x="10083238" y="0"/>
                </a:lnTo>
                <a:lnTo>
                  <a:pt x="10083238" y="1393320"/>
                </a:lnTo>
                <a:lnTo>
                  <a:pt x="0" y="139332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3" id="13"/>
          <p:cNvSpPr/>
          <p:nvPr/>
        </p:nvSpPr>
        <p:spPr>
          <a:xfrm flipH="false" flipV="false" rot="-10800000">
            <a:off x="-4098675" y="8905418"/>
            <a:ext cx="9279203" cy="2078243"/>
          </a:xfrm>
          <a:custGeom>
            <a:avLst/>
            <a:gdLst/>
            <a:ahLst/>
            <a:cxnLst/>
            <a:rect r="r" b="b" t="t" l="l"/>
            <a:pathLst>
              <a:path h="2078243" w="9279203">
                <a:moveTo>
                  <a:pt x="0" y="0"/>
                </a:moveTo>
                <a:lnTo>
                  <a:pt x="9279203" y="0"/>
                </a:lnTo>
                <a:lnTo>
                  <a:pt x="9279203" y="2078242"/>
                </a:lnTo>
                <a:lnTo>
                  <a:pt x="0" y="2078242"/>
                </a:lnTo>
                <a:lnTo>
                  <a:pt x="0" y="0"/>
                </a:lnTo>
                <a:close/>
              </a:path>
            </a:pathLst>
          </a:custGeom>
          <a:blipFill>
            <a:blip r:embed="rId12">
              <a:extLst>
                <a:ext uri="{96DAC541-7B7A-43D3-8B79-37D633B846F1}">
                  <asvg:svgBlip xmlns:asvg="http://schemas.microsoft.com/office/drawing/2016/SVG/main" r:embed="rId13"/>
                </a:ext>
              </a:extLst>
            </a:blip>
            <a:stretch>
              <a:fillRect l="-62081" t="0" r="0" b="0"/>
            </a:stretch>
          </a:blipFill>
        </p:spPr>
      </p:sp>
      <p:sp>
        <p:nvSpPr>
          <p:cNvPr name="TextBox 14" id="14"/>
          <p:cNvSpPr txBox="true"/>
          <p:nvPr/>
        </p:nvSpPr>
        <p:spPr>
          <a:xfrm rot="0">
            <a:off x="1843397" y="7172719"/>
            <a:ext cx="6946868" cy="712470"/>
          </a:xfrm>
          <a:prstGeom prst="rect">
            <a:avLst/>
          </a:prstGeom>
        </p:spPr>
        <p:txBody>
          <a:bodyPr anchor="t" rtlCol="false" tIns="0" lIns="0" bIns="0" rIns="0">
            <a:spAutoFit/>
          </a:bodyPr>
          <a:lstStyle/>
          <a:p>
            <a:pPr algn="ctr">
              <a:lnSpc>
                <a:spcPts val="5880"/>
              </a:lnSpc>
              <a:spcBef>
                <a:spcPct val="0"/>
              </a:spcBef>
            </a:pPr>
            <a:r>
              <a:rPr lang="en-US" sz="4200">
                <a:solidFill>
                  <a:srgbClr val="5E17EB"/>
                </a:solidFill>
                <a:latin typeface="Krabuler"/>
              </a:rPr>
              <a:t>DENGAN PARAMETER -R</a:t>
            </a:r>
          </a:p>
        </p:txBody>
      </p:sp>
      <p:sp>
        <p:nvSpPr>
          <p:cNvPr name="TextBox 15" id="15"/>
          <p:cNvSpPr txBox="true"/>
          <p:nvPr/>
        </p:nvSpPr>
        <p:spPr>
          <a:xfrm rot="0">
            <a:off x="1843397" y="7967529"/>
            <a:ext cx="6616920" cy="1076325"/>
          </a:xfrm>
          <a:prstGeom prst="rect">
            <a:avLst/>
          </a:prstGeom>
        </p:spPr>
        <p:txBody>
          <a:bodyPr anchor="t" rtlCol="false" tIns="0" lIns="0" bIns="0" rIns="0">
            <a:spAutoFit/>
          </a:bodyPr>
          <a:lstStyle/>
          <a:p>
            <a:pPr algn="just" marL="539749" indent="-269875" lvl="1">
              <a:lnSpc>
                <a:spcPts val="2849"/>
              </a:lnSpc>
              <a:buFont typeface="Arial"/>
              <a:buChar char="•"/>
            </a:pPr>
            <a:r>
              <a:rPr lang="en-US" sz="2499">
                <a:solidFill>
                  <a:srgbClr val="000000"/>
                </a:solidFill>
                <a:latin typeface="Handy Casual Bold"/>
              </a:rPr>
              <a:t>Pesan yang dikirim disimpan oleh broker dengan nilai "30" (suhu normal).</a:t>
            </a:r>
          </a:p>
          <a:p>
            <a:pPr algn="just" marL="539749" indent="-269875" lvl="1">
              <a:lnSpc>
                <a:spcPts val="2849"/>
              </a:lnSpc>
              <a:buFont typeface="Arial"/>
              <a:buChar char="•"/>
            </a:pPr>
            <a:r>
              <a:rPr lang="en-US" sz="2499">
                <a:solidFill>
                  <a:srgbClr val="000000"/>
                </a:solidFill>
                <a:latin typeface="Handy Casual Bold"/>
              </a:rPr>
              <a:t>Klien baru yang berlangganan menerima pesan "30".</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BF7F1"/>
        </a:solidFill>
      </p:bgPr>
    </p:bg>
    <p:spTree>
      <p:nvGrpSpPr>
        <p:cNvPr id="1" name=""/>
        <p:cNvGrpSpPr/>
        <p:nvPr/>
      </p:nvGrpSpPr>
      <p:grpSpPr>
        <a:xfrm>
          <a:off x="0" y="0"/>
          <a:ext cx="0" cy="0"/>
          <a:chOff x="0" y="0"/>
          <a:chExt cx="0" cy="0"/>
        </a:xfrm>
      </p:grpSpPr>
      <p:grpSp>
        <p:nvGrpSpPr>
          <p:cNvPr name="Group 2" id="2"/>
          <p:cNvGrpSpPr>
            <a:grpSpLocks noChangeAspect="true"/>
          </p:cNvGrpSpPr>
          <p:nvPr/>
        </p:nvGrpSpPr>
        <p:grpSpPr>
          <a:xfrm rot="0">
            <a:off x="4181372" y="3495901"/>
            <a:ext cx="3807788" cy="3665030"/>
            <a:chOff x="30480" y="591820"/>
            <a:chExt cx="12736830" cy="12259310"/>
          </a:xfrm>
        </p:grpSpPr>
        <p:sp>
          <p:nvSpPr>
            <p:cNvPr name="Freeform 3" id="3"/>
            <p:cNvSpPr/>
            <p:nvPr/>
          </p:nvSpPr>
          <p:spPr>
            <a:xfrm flipH="false" flipV="false" rot="0">
              <a:off x="30480" y="591820"/>
              <a:ext cx="12736830" cy="12259310"/>
            </a:xfrm>
            <a:custGeom>
              <a:avLst/>
              <a:gdLst/>
              <a:ahLst/>
              <a:cxnLst/>
              <a:rect r="r" b="b" t="t" l="l"/>
              <a:pathLst>
                <a:path h="12259310" w="12736830">
                  <a:moveTo>
                    <a:pt x="11925300" y="4271010"/>
                  </a:moveTo>
                  <a:cubicBezTo>
                    <a:pt x="10819131" y="2120900"/>
                    <a:pt x="8590281" y="544830"/>
                    <a:pt x="6215380" y="297180"/>
                  </a:cubicBezTo>
                  <a:cubicBezTo>
                    <a:pt x="4277360" y="0"/>
                    <a:pt x="3002280" y="913130"/>
                    <a:pt x="1960880" y="2170430"/>
                  </a:cubicBezTo>
                  <a:cubicBezTo>
                    <a:pt x="919480" y="3427730"/>
                    <a:pt x="365760" y="5030470"/>
                    <a:pt x="142240" y="6647180"/>
                  </a:cubicBezTo>
                  <a:cubicBezTo>
                    <a:pt x="24130" y="7500620"/>
                    <a:pt x="0" y="8406130"/>
                    <a:pt x="361950" y="9188450"/>
                  </a:cubicBezTo>
                  <a:cubicBezTo>
                    <a:pt x="820420" y="10180319"/>
                    <a:pt x="1822450" y="10811510"/>
                    <a:pt x="2842260" y="11203940"/>
                  </a:cubicBezTo>
                  <a:cubicBezTo>
                    <a:pt x="5585460" y="12259310"/>
                    <a:pt x="8953500" y="11850370"/>
                    <a:pt x="11088370" y="9828530"/>
                  </a:cubicBezTo>
                  <a:cubicBezTo>
                    <a:pt x="11756390" y="9196070"/>
                    <a:pt x="12303760" y="8403590"/>
                    <a:pt x="12499340" y="7504430"/>
                  </a:cubicBezTo>
                  <a:cubicBezTo>
                    <a:pt x="12736830" y="6413500"/>
                    <a:pt x="12435840" y="5264150"/>
                    <a:pt x="11925300" y="4271010"/>
                  </a:cubicBezTo>
                  <a:close/>
                </a:path>
              </a:pathLst>
            </a:custGeom>
            <a:blipFill>
              <a:blip r:embed="rId2"/>
              <a:stretch>
                <a:fillRect l="-243" t="-9280" r="243" b="987"/>
              </a:stretch>
            </a:blipFill>
          </p:spPr>
        </p:sp>
      </p:grpSp>
      <p:grpSp>
        <p:nvGrpSpPr>
          <p:cNvPr name="Group 4" id="4"/>
          <p:cNvGrpSpPr>
            <a:grpSpLocks noChangeAspect="true"/>
          </p:cNvGrpSpPr>
          <p:nvPr/>
        </p:nvGrpSpPr>
        <p:grpSpPr>
          <a:xfrm rot="0">
            <a:off x="10447344" y="3495901"/>
            <a:ext cx="3787611" cy="3645609"/>
            <a:chOff x="30480" y="591820"/>
            <a:chExt cx="12736830" cy="12259310"/>
          </a:xfrm>
        </p:grpSpPr>
        <p:sp>
          <p:nvSpPr>
            <p:cNvPr name="Freeform 5" id="5"/>
            <p:cNvSpPr/>
            <p:nvPr/>
          </p:nvSpPr>
          <p:spPr>
            <a:xfrm flipH="false" flipV="false" rot="0">
              <a:off x="30480" y="591820"/>
              <a:ext cx="12736830" cy="12259310"/>
            </a:xfrm>
            <a:custGeom>
              <a:avLst/>
              <a:gdLst/>
              <a:ahLst/>
              <a:cxnLst/>
              <a:rect r="r" b="b" t="t" l="l"/>
              <a:pathLst>
                <a:path h="12259310" w="12736830">
                  <a:moveTo>
                    <a:pt x="11925300" y="4271010"/>
                  </a:moveTo>
                  <a:cubicBezTo>
                    <a:pt x="10819131" y="2120900"/>
                    <a:pt x="8590281" y="544830"/>
                    <a:pt x="6215380" y="297180"/>
                  </a:cubicBezTo>
                  <a:cubicBezTo>
                    <a:pt x="4277360" y="0"/>
                    <a:pt x="3002280" y="913130"/>
                    <a:pt x="1960880" y="2170430"/>
                  </a:cubicBezTo>
                  <a:cubicBezTo>
                    <a:pt x="919480" y="3427730"/>
                    <a:pt x="365760" y="5030470"/>
                    <a:pt x="142240" y="6647180"/>
                  </a:cubicBezTo>
                  <a:cubicBezTo>
                    <a:pt x="24130" y="7500620"/>
                    <a:pt x="0" y="8406130"/>
                    <a:pt x="361950" y="9188450"/>
                  </a:cubicBezTo>
                  <a:cubicBezTo>
                    <a:pt x="820420" y="10180319"/>
                    <a:pt x="1822450" y="10811510"/>
                    <a:pt x="2842260" y="11203940"/>
                  </a:cubicBezTo>
                  <a:cubicBezTo>
                    <a:pt x="5585460" y="12259310"/>
                    <a:pt x="8953500" y="11850370"/>
                    <a:pt x="11088370" y="9828530"/>
                  </a:cubicBezTo>
                  <a:cubicBezTo>
                    <a:pt x="11756390" y="9196070"/>
                    <a:pt x="12303760" y="8403590"/>
                    <a:pt x="12499340" y="7504430"/>
                  </a:cubicBezTo>
                  <a:cubicBezTo>
                    <a:pt x="12736830" y="6413500"/>
                    <a:pt x="12435840" y="5264150"/>
                    <a:pt x="11925300" y="4271010"/>
                  </a:cubicBezTo>
                  <a:close/>
                </a:path>
              </a:pathLst>
            </a:custGeom>
            <a:blipFill>
              <a:blip r:embed="rId3"/>
              <a:stretch>
                <a:fillRect l="-61605" t="-110894" r="243" b="-100626"/>
              </a:stretch>
            </a:blipFill>
          </p:spPr>
        </p:sp>
      </p:grpSp>
      <p:sp>
        <p:nvSpPr>
          <p:cNvPr name="Freeform 6" id="6"/>
          <p:cNvSpPr/>
          <p:nvPr/>
        </p:nvSpPr>
        <p:spPr>
          <a:xfrm flipH="false" flipV="false" rot="0">
            <a:off x="7051433" y="-68578"/>
            <a:ext cx="10083238" cy="1393320"/>
          </a:xfrm>
          <a:custGeom>
            <a:avLst/>
            <a:gdLst/>
            <a:ahLst/>
            <a:cxnLst/>
            <a:rect r="r" b="b" t="t" l="l"/>
            <a:pathLst>
              <a:path h="1393320" w="10083238">
                <a:moveTo>
                  <a:pt x="0" y="0"/>
                </a:moveTo>
                <a:lnTo>
                  <a:pt x="10083238" y="0"/>
                </a:lnTo>
                <a:lnTo>
                  <a:pt x="10083238" y="1393320"/>
                </a:lnTo>
                <a:lnTo>
                  <a:pt x="0" y="139332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10800000">
            <a:off x="-4098675" y="8905418"/>
            <a:ext cx="9279203" cy="2078243"/>
          </a:xfrm>
          <a:custGeom>
            <a:avLst/>
            <a:gdLst/>
            <a:ahLst/>
            <a:cxnLst/>
            <a:rect r="r" b="b" t="t" l="l"/>
            <a:pathLst>
              <a:path h="2078243" w="9279203">
                <a:moveTo>
                  <a:pt x="0" y="0"/>
                </a:moveTo>
                <a:lnTo>
                  <a:pt x="9279203" y="0"/>
                </a:lnTo>
                <a:lnTo>
                  <a:pt x="9279203" y="2078242"/>
                </a:lnTo>
                <a:lnTo>
                  <a:pt x="0" y="2078242"/>
                </a:lnTo>
                <a:lnTo>
                  <a:pt x="0" y="0"/>
                </a:lnTo>
                <a:close/>
              </a:path>
            </a:pathLst>
          </a:custGeom>
          <a:blipFill>
            <a:blip r:embed="rId4">
              <a:extLst>
                <a:ext uri="{96DAC541-7B7A-43D3-8B79-37D633B846F1}">
                  <asvg:svgBlip xmlns:asvg="http://schemas.microsoft.com/office/drawing/2016/SVG/main" r:embed="rId5"/>
                </a:ext>
              </a:extLst>
            </a:blip>
            <a:stretch>
              <a:fillRect l="-62081" t="0" r="0" b="0"/>
            </a:stretch>
          </a:blipFill>
        </p:spPr>
      </p:sp>
      <p:sp>
        <p:nvSpPr>
          <p:cNvPr name="Freeform 8" id="8"/>
          <p:cNvSpPr/>
          <p:nvPr/>
        </p:nvSpPr>
        <p:spPr>
          <a:xfrm flipH="false" flipV="false" rot="-1568932">
            <a:off x="1485922" y="1536885"/>
            <a:ext cx="1443297" cy="2069242"/>
          </a:xfrm>
          <a:custGeom>
            <a:avLst/>
            <a:gdLst/>
            <a:ahLst/>
            <a:cxnLst/>
            <a:rect r="r" b="b" t="t" l="l"/>
            <a:pathLst>
              <a:path h="2069242" w="1443297">
                <a:moveTo>
                  <a:pt x="0" y="0"/>
                </a:moveTo>
                <a:lnTo>
                  <a:pt x="1443297" y="0"/>
                </a:lnTo>
                <a:lnTo>
                  <a:pt x="1443297" y="2069242"/>
                </a:lnTo>
                <a:lnTo>
                  <a:pt x="0" y="206924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9" id="9"/>
          <p:cNvSpPr/>
          <p:nvPr/>
        </p:nvSpPr>
        <p:spPr>
          <a:xfrm flipH="false" flipV="false" rot="0">
            <a:off x="14113920" y="6856667"/>
            <a:ext cx="3539744" cy="3430333"/>
          </a:xfrm>
          <a:custGeom>
            <a:avLst/>
            <a:gdLst/>
            <a:ahLst/>
            <a:cxnLst/>
            <a:rect r="r" b="b" t="t" l="l"/>
            <a:pathLst>
              <a:path h="3430333" w="3539744">
                <a:moveTo>
                  <a:pt x="0" y="0"/>
                </a:moveTo>
                <a:lnTo>
                  <a:pt x="3539743" y="0"/>
                </a:lnTo>
                <a:lnTo>
                  <a:pt x="3539743" y="3430333"/>
                </a:lnTo>
                <a:lnTo>
                  <a:pt x="0" y="3430333"/>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0" id="10"/>
          <p:cNvSpPr/>
          <p:nvPr/>
        </p:nvSpPr>
        <p:spPr>
          <a:xfrm flipH="false" flipV="false" rot="240727">
            <a:off x="3193661" y="857481"/>
            <a:ext cx="1162426" cy="1666560"/>
          </a:xfrm>
          <a:custGeom>
            <a:avLst/>
            <a:gdLst/>
            <a:ahLst/>
            <a:cxnLst/>
            <a:rect r="r" b="b" t="t" l="l"/>
            <a:pathLst>
              <a:path h="1666560" w="1162426">
                <a:moveTo>
                  <a:pt x="0" y="0"/>
                </a:moveTo>
                <a:lnTo>
                  <a:pt x="1162426" y="0"/>
                </a:lnTo>
                <a:lnTo>
                  <a:pt x="1162426" y="1666560"/>
                </a:lnTo>
                <a:lnTo>
                  <a:pt x="0" y="166656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1" id="11"/>
          <p:cNvSpPr txBox="true"/>
          <p:nvPr/>
        </p:nvSpPr>
        <p:spPr>
          <a:xfrm rot="0">
            <a:off x="5407510" y="1797441"/>
            <a:ext cx="7699617" cy="1519556"/>
          </a:xfrm>
          <a:prstGeom prst="rect">
            <a:avLst/>
          </a:prstGeom>
        </p:spPr>
        <p:txBody>
          <a:bodyPr anchor="t" rtlCol="false" tIns="0" lIns="0" bIns="0" rIns="0">
            <a:spAutoFit/>
          </a:bodyPr>
          <a:lstStyle/>
          <a:p>
            <a:pPr algn="ctr">
              <a:lnSpc>
                <a:spcPts val="12319"/>
              </a:lnSpc>
              <a:spcBef>
                <a:spcPct val="0"/>
              </a:spcBef>
            </a:pPr>
            <a:r>
              <a:rPr lang="en-US" sz="8799">
                <a:solidFill>
                  <a:srgbClr val="000000"/>
                </a:solidFill>
                <a:latin typeface="Krabuler"/>
              </a:rPr>
              <a:t>The team</a:t>
            </a:r>
          </a:p>
        </p:txBody>
      </p:sp>
      <p:sp>
        <p:nvSpPr>
          <p:cNvPr name="TextBox 12" id="12"/>
          <p:cNvSpPr txBox="true"/>
          <p:nvPr/>
        </p:nvSpPr>
        <p:spPr>
          <a:xfrm rot="0">
            <a:off x="10447344" y="7087699"/>
            <a:ext cx="4100366" cy="649254"/>
          </a:xfrm>
          <a:prstGeom prst="rect">
            <a:avLst/>
          </a:prstGeom>
        </p:spPr>
        <p:txBody>
          <a:bodyPr anchor="t" rtlCol="false" tIns="0" lIns="0" bIns="0" rIns="0">
            <a:spAutoFit/>
          </a:bodyPr>
          <a:lstStyle/>
          <a:p>
            <a:pPr algn="ctr">
              <a:lnSpc>
                <a:spcPts val="5345"/>
              </a:lnSpc>
              <a:spcBef>
                <a:spcPct val="0"/>
              </a:spcBef>
            </a:pPr>
            <a:r>
              <a:rPr lang="en-US" sz="3817">
                <a:solidFill>
                  <a:srgbClr val="000000"/>
                </a:solidFill>
                <a:latin typeface="Krabuler"/>
              </a:rPr>
              <a:t>Clara Valentina</a:t>
            </a:r>
          </a:p>
        </p:txBody>
      </p:sp>
      <p:sp>
        <p:nvSpPr>
          <p:cNvPr name="TextBox 13" id="13"/>
          <p:cNvSpPr txBox="true"/>
          <p:nvPr/>
        </p:nvSpPr>
        <p:spPr>
          <a:xfrm rot="0">
            <a:off x="10679515" y="7750099"/>
            <a:ext cx="3555439" cy="486505"/>
          </a:xfrm>
          <a:prstGeom prst="rect">
            <a:avLst/>
          </a:prstGeom>
        </p:spPr>
        <p:txBody>
          <a:bodyPr anchor="t" rtlCol="false" tIns="0" lIns="0" bIns="0" rIns="0">
            <a:spAutoFit/>
          </a:bodyPr>
          <a:lstStyle/>
          <a:p>
            <a:pPr algn="ctr">
              <a:lnSpc>
                <a:spcPts val="3907"/>
              </a:lnSpc>
              <a:spcBef>
                <a:spcPct val="0"/>
              </a:spcBef>
            </a:pPr>
            <a:r>
              <a:rPr lang="en-US" sz="2791" spc="100">
                <a:solidFill>
                  <a:srgbClr val="000000"/>
                </a:solidFill>
                <a:latin typeface="Krabuler Italics"/>
              </a:rPr>
              <a:t>5027221016</a:t>
            </a:r>
          </a:p>
        </p:txBody>
      </p:sp>
      <p:sp>
        <p:nvSpPr>
          <p:cNvPr name="TextBox 14" id="14"/>
          <p:cNvSpPr txBox="true"/>
          <p:nvPr/>
        </p:nvSpPr>
        <p:spPr>
          <a:xfrm rot="0">
            <a:off x="3311322" y="7065309"/>
            <a:ext cx="4865715" cy="663542"/>
          </a:xfrm>
          <a:prstGeom prst="rect">
            <a:avLst/>
          </a:prstGeom>
        </p:spPr>
        <p:txBody>
          <a:bodyPr anchor="t" rtlCol="false" tIns="0" lIns="0" bIns="0" rIns="0">
            <a:spAutoFit/>
          </a:bodyPr>
          <a:lstStyle/>
          <a:p>
            <a:pPr algn="ctr">
              <a:lnSpc>
                <a:spcPts val="5478"/>
              </a:lnSpc>
              <a:spcBef>
                <a:spcPct val="0"/>
              </a:spcBef>
            </a:pPr>
            <a:r>
              <a:rPr lang="en-US" sz="3913">
                <a:solidFill>
                  <a:srgbClr val="000000"/>
                </a:solidFill>
                <a:latin typeface="Krabuler Bold"/>
              </a:rPr>
              <a:t>Monika Damelia Hutapea</a:t>
            </a:r>
          </a:p>
        </p:txBody>
      </p:sp>
      <p:sp>
        <p:nvSpPr>
          <p:cNvPr name="TextBox 15" id="15"/>
          <p:cNvSpPr txBox="true"/>
          <p:nvPr/>
        </p:nvSpPr>
        <p:spPr>
          <a:xfrm rot="0">
            <a:off x="3756806" y="7739631"/>
            <a:ext cx="3644089" cy="496973"/>
          </a:xfrm>
          <a:prstGeom prst="rect">
            <a:avLst/>
          </a:prstGeom>
        </p:spPr>
        <p:txBody>
          <a:bodyPr anchor="t" rtlCol="false" tIns="0" lIns="0" bIns="0" rIns="0">
            <a:spAutoFit/>
          </a:bodyPr>
          <a:lstStyle/>
          <a:p>
            <a:pPr algn="ctr">
              <a:lnSpc>
                <a:spcPts val="4005"/>
              </a:lnSpc>
              <a:spcBef>
                <a:spcPct val="0"/>
              </a:spcBef>
            </a:pPr>
            <a:r>
              <a:rPr lang="en-US" sz="2860" spc="102">
                <a:solidFill>
                  <a:srgbClr val="000000"/>
                </a:solidFill>
                <a:latin typeface="Krabuler Italics"/>
              </a:rPr>
              <a:t>5027221011</a:t>
            </a:r>
          </a:p>
        </p:txBody>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bg>
      <p:bgPr>
        <a:solidFill>
          <a:srgbClr val="FBF7F1"/>
        </a:solidFill>
      </p:bgPr>
    </p:bg>
    <p:spTree>
      <p:nvGrpSpPr>
        <p:cNvPr id="1" name=""/>
        <p:cNvGrpSpPr/>
        <p:nvPr/>
      </p:nvGrpSpPr>
      <p:grpSpPr>
        <a:xfrm>
          <a:off x="0" y="0"/>
          <a:ext cx="0" cy="0"/>
          <a:chOff x="0" y="0"/>
          <a:chExt cx="0" cy="0"/>
        </a:xfrm>
      </p:grpSpPr>
      <p:sp>
        <p:nvSpPr>
          <p:cNvPr name="Freeform 2" id="2"/>
          <p:cNvSpPr/>
          <p:nvPr/>
        </p:nvSpPr>
        <p:spPr>
          <a:xfrm flipH="true" flipV="false" rot="-10800000">
            <a:off x="7670131" y="8661831"/>
            <a:ext cx="12159733" cy="1680254"/>
          </a:xfrm>
          <a:custGeom>
            <a:avLst/>
            <a:gdLst/>
            <a:ahLst/>
            <a:cxnLst/>
            <a:rect r="r" b="b" t="t" l="l"/>
            <a:pathLst>
              <a:path h="1680254" w="12159733">
                <a:moveTo>
                  <a:pt x="12159733" y="0"/>
                </a:moveTo>
                <a:lnTo>
                  <a:pt x="0" y="0"/>
                </a:lnTo>
                <a:lnTo>
                  <a:pt x="0" y="1680254"/>
                </a:lnTo>
                <a:lnTo>
                  <a:pt x="12159733" y="1680254"/>
                </a:lnTo>
                <a:lnTo>
                  <a:pt x="12159733"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972581" y="-143918"/>
            <a:ext cx="13032502" cy="1800855"/>
          </a:xfrm>
          <a:custGeom>
            <a:avLst/>
            <a:gdLst/>
            <a:ahLst/>
            <a:cxnLst/>
            <a:rect r="r" b="b" t="t" l="l"/>
            <a:pathLst>
              <a:path h="1800855" w="13032502">
                <a:moveTo>
                  <a:pt x="13032501" y="0"/>
                </a:moveTo>
                <a:lnTo>
                  <a:pt x="0" y="0"/>
                </a:lnTo>
                <a:lnTo>
                  <a:pt x="0" y="1800855"/>
                </a:lnTo>
                <a:lnTo>
                  <a:pt x="13032501" y="1800855"/>
                </a:lnTo>
                <a:lnTo>
                  <a:pt x="13032501"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0">
            <a:off x="3100996" y="1346131"/>
            <a:ext cx="11709583" cy="7912169"/>
            <a:chOff x="0" y="0"/>
            <a:chExt cx="15951456" cy="10778404"/>
          </a:xfrm>
        </p:grpSpPr>
        <p:sp>
          <p:nvSpPr>
            <p:cNvPr name="Freeform 5" id="5"/>
            <p:cNvSpPr/>
            <p:nvPr/>
          </p:nvSpPr>
          <p:spPr>
            <a:xfrm flipH="false" flipV="false" rot="0">
              <a:off x="31750" y="31750"/>
              <a:ext cx="15887956" cy="10714903"/>
            </a:xfrm>
            <a:custGeom>
              <a:avLst/>
              <a:gdLst/>
              <a:ahLst/>
              <a:cxnLst/>
              <a:rect r="r" b="b" t="t" l="l"/>
              <a:pathLst>
                <a:path h="10714903" w="15887956">
                  <a:moveTo>
                    <a:pt x="15795247" y="10714903"/>
                  </a:moveTo>
                  <a:lnTo>
                    <a:pt x="92710" y="10714903"/>
                  </a:lnTo>
                  <a:cubicBezTo>
                    <a:pt x="41910" y="10714903"/>
                    <a:pt x="0" y="10672993"/>
                    <a:pt x="0" y="10622193"/>
                  </a:cubicBezTo>
                  <a:lnTo>
                    <a:pt x="0" y="92710"/>
                  </a:lnTo>
                  <a:cubicBezTo>
                    <a:pt x="0" y="41910"/>
                    <a:pt x="41910" y="0"/>
                    <a:pt x="92710" y="0"/>
                  </a:cubicBezTo>
                  <a:lnTo>
                    <a:pt x="15793977" y="0"/>
                  </a:lnTo>
                  <a:cubicBezTo>
                    <a:pt x="15844777" y="0"/>
                    <a:pt x="15886686" y="41910"/>
                    <a:pt x="15886686" y="92710"/>
                  </a:cubicBezTo>
                  <a:lnTo>
                    <a:pt x="15886686" y="10620924"/>
                  </a:lnTo>
                  <a:cubicBezTo>
                    <a:pt x="15887956" y="10672993"/>
                    <a:pt x="15846047" y="10714903"/>
                    <a:pt x="15795247" y="10714903"/>
                  </a:cubicBezTo>
                  <a:close/>
                </a:path>
              </a:pathLst>
            </a:custGeom>
            <a:solidFill>
              <a:srgbClr val="FBF7F1"/>
            </a:solidFill>
          </p:spPr>
        </p:sp>
        <p:sp>
          <p:nvSpPr>
            <p:cNvPr name="Freeform 6" id="6"/>
            <p:cNvSpPr/>
            <p:nvPr/>
          </p:nvSpPr>
          <p:spPr>
            <a:xfrm flipH="false" flipV="false" rot="0">
              <a:off x="0" y="0"/>
              <a:ext cx="15951456" cy="10778404"/>
            </a:xfrm>
            <a:custGeom>
              <a:avLst/>
              <a:gdLst/>
              <a:ahLst/>
              <a:cxnLst/>
              <a:rect r="r" b="b" t="t" l="l"/>
              <a:pathLst>
                <a:path h="10778404" w="15951456">
                  <a:moveTo>
                    <a:pt x="15826997" y="59690"/>
                  </a:moveTo>
                  <a:cubicBezTo>
                    <a:pt x="15862556" y="59690"/>
                    <a:pt x="15891766" y="88900"/>
                    <a:pt x="15891766" y="124460"/>
                  </a:cubicBezTo>
                  <a:lnTo>
                    <a:pt x="15891766" y="10653944"/>
                  </a:lnTo>
                  <a:cubicBezTo>
                    <a:pt x="15891766" y="10689504"/>
                    <a:pt x="15862556" y="10718714"/>
                    <a:pt x="15826997" y="10718714"/>
                  </a:cubicBezTo>
                  <a:lnTo>
                    <a:pt x="124460" y="10718714"/>
                  </a:lnTo>
                  <a:cubicBezTo>
                    <a:pt x="88900" y="10718714"/>
                    <a:pt x="59690" y="10689504"/>
                    <a:pt x="59690" y="10653944"/>
                  </a:cubicBezTo>
                  <a:lnTo>
                    <a:pt x="59690" y="124460"/>
                  </a:lnTo>
                  <a:cubicBezTo>
                    <a:pt x="59690" y="88900"/>
                    <a:pt x="88900" y="59690"/>
                    <a:pt x="124460" y="59690"/>
                  </a:cubicBezTo>
                  <a:lnTo>
                    <a:pt x="15826997" y="59690"/>
                  </a:lnTo>
                  <a:moveTo>
                    <a:pt x="15826997" y="0"/>
                  </a:moveTo>
                  <a:lnTo>
                    <a:pt x="124460" y="0"/>
                  </a:lnTo>
                  <a:cubicBezTo>
                    <a:pt x="55880" y="0"/>
                    <a:pt x="0" y="55880"/>
                    <a:pt x="0" y="124460"/>
                  </a:cubicBezTo>
                  <a:lnTo>
                    <a:pt x="0" y="10653944"/>
                  </a:lnTo>
                  <a:cubicBezTo>
                    <a:pt x="0" y="10722524"/>
                    <a:pt x="55880" y="10778404"/>
                    <a:pt x="124460" y="10778404"/>
                  </a:cubicBezTo>
                  <a:lnTo>
                    <a:pt x="15826997" y="10778404"/>
                  </a:lnTo>
                  <a:cubicBezTo>
                    <a:pt x="15895577" y="10778404"/>
                    <a:pt x="15951456" y="10722524"/>
                    <a:pt x="15951456" y="10653944"/>
                  </a:cubicBezTo>
                  <a:lnTo>
                    <a:pt x="15951456" y="124460"/>
                  </a:lnTo>
                  <a:cubicBezTo>
                    <a:pt x="15951456" y="55880"/>
                    <a:pt x="15895577" y="0"/>
                    <a:pt x="15826997" y="0"/>
                  </a:cubicBezTo>
                  <a:close/>
                </a:path>
              </a:pathLst>
            </a:custGeom>
            <a:solidFill>
              <a:srgbClr val="191919"/>
            </a:solidFill>
          </p:spPr>
        </p:sp>
      </p:grpSp>
      <p:sp>
        <p:nvSpPr>
          <p:cNvPr name="Freeform 7" id="7"/>
          <p:cNvSpPr/>
          <p:nvPr/>
        </p:nvSpPr>
        <p:spPr>
          <a:xfrm flipH="true" flipV="false" rot="-232289">
            <a:off x="13229947" y="7918"/>
            <a:ext cx="4624637" cy="3758568"/>
          </a:xfrm>
          <a:custGeom>
            <a:avLst/>
            <a:gdLst/>
            <a:ahLst/>
            <a:cxnLst/>
            <a:rect r="r" b="b" t="t" l="l"/>
            <a:pathLst>
              <a:path h="3758568" w="4624637">
                <a:moveTo>
                  <a:pt x="4624637" y="0"/>
                </a:moveTo>
                <a:lnTo>
                  <a:pt x="0" y="0"/>
                </a:lnTo>
                <a:lnTo>
                  <a:pt x="0" y="3758569"/>
                </a:lnTo>
                <a:lnTo>
                  <a:pt x="4624637" y="3758569"/>
                </a:lnTo>
                <a:lnTo>
                  <a:pt x="4624637"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1508112">
            <a:off x="514679" y="1463528"/>
            <a:ext cx="2513769" cy="4114800"/>
          </a:xfrm>
          <a:custGeom>
            <a:avLst/>
            <a:gdLst/>
            <a:ahLst/>
            <a:cxnLst/>
            <a:rect r="r" b="b" t="t" l="l"/>
            <a:pathLst>
              <a:path h="4114800" w="2513769">
                <a:moveTo>
                  <a:pt x="0" y="0"/>
                </a:moveTo>
                <a:lnTo>
                  <a:pt x="2513769" y="0"/>
                </a:lnTo>
                <a:lnTo>
                  <a:pt x="2513769"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9" id="9"/>
          <p:cNvSpPr txBox="true"/>
          <p:nvPr/>
        </p:nvSpPr>
        <p:spPr>
          <a:xfrm rot="263213">
            <a:off x="13756163" y="1201895"/>
            <a:ext cx="3574863" cy="864946"/>
          </a:xfrm>
          <a:prstGeom prst="rect">
            <a:avLst/>
          </a:prstGeom>
        </p:spPr>
        <p:txBody>
          <a:bodyPr anchor="t" rtlCol="false" tIns="0" lIns="0" bIns="0" rIns="0">
            <a:spAutoFit/>
          </a:bodyPr>
          <a:lstStyle/>
          <a:p>
            <a:pPr algn="ctr">
              <a:lnSpc>
                <a:spcPts val="6883"/>
              </a:lnSpc>
            </a:pPr>
            <a:r>
              <a:rPr lang="en-US" sz="5462">
                <a:solidFill>
                  <a:srgbClr val="000000"/>
                </a:solidFill>
                <a:latin typeface="Krabuler"/>
              </a:rPr>
              <a:t>KESIMPULAN</a:t>
            </a:r>
          </a:p>
        </p:txBody>
      </p:sp>
      <p:sp>
        <p:nvSpPr>
          <p:cNvPr name="TextBox 10" id="10"/>
          <p:cNvSpPr txBox="true"/>
          <p:nvPr/>
        </p:nvSpPr>
        <p:spPr>
          <a:xfrm rot="0">
            <a:off x="3580159" y="1937575"/>
            <a:ext cx="10374831" cy="6383274"/>
          </a:xfrm>
          <a:prstGeom prst="rect">
            <a:avLst/>
          </a:prstGeom>
        </p:spPr>
        <p:txBody>
          <a:bodyPr anchor="t" rtlCol="false" tIns="0" lIns="0" bIns="0" rIns="0">
            <a:spAutoFit/>
          </a:bodyPr>
          <a:lstStyle/>
          <a:p>
            <a:pPr algn="just" marL="777240" indent="-388620" lvl="1">
              <a:lnSpc>
                <a:spcPts val="4608"/>
              </a:lnSpc>
              <a:buFont typeface="Arial"/>
              <a:buChar char="•"/>
            </a:pPr>
            <a:r>
              <a:rPr lang="en-US" sz="3600" spc="-32">
                <a:solidFill>
                  <a:srgbClr val="000000"/>
                </a:solidFill>
                <a:latin typeface="Krabuler"/>
              </a:rPr>
              <a:t>Gunakan -r untuk menyimpan pesan terakhir yang ingin diterima oleh klien baru yang berlangganan topik tersebut.</a:t>
            </a:r>
          </a:p>
          <a:p>
            <a:pPr algn="just" marL="777240" indent="-388620" lvl="1">
              <a:lnSpc>
                <a:spcPts val="4608"/>
              </a:lnSpc>
              <a:buFont typeface="Arial"/>
              <a:buChar char="•"/>
            </a:pPr>
            <a:r>
              <a:rPr lang="en-US" sz="3600" spc="-32">
                <a:solidFill>
                  <a:srgbClr val="000000"/>
                </a:solidFill>
                <a:latin typeface="Krabuler"/>
              </a:rPr>
              <a:t>Gunakan -R 1 (atau tanpa -R) agar broker mengirimkan retained message ke klien baru.</a:t>
            </a:r>
          </a:p>
          <a:p>
            <a:pPr algn="just" marL="777240" indent="-388620" lvl="1">
              <a:lnSpc>
                <a:spcPts val="4608"/>
              </a:lnSpc>
              <a:buFont typeface="Arial"/>
              <a:buChar char="•"/>
            </a:pPr>
            <a:r>
              <a:rPr lang="en-US" sz="3600" spc="-32">
                <a:solidFill>
                  <a:srgbClr val="000000"/>
                </a:solidFill>
                <a:latin typeface="Krabuler"/>
              </a:rPr>
              <a:t>Gunakan -R 0 untuk mencegah broker mengirimkan retained message ke klien baru.</a:t>
            </a:r>
          </a:p>
          <a:p>
            <a:pPr algn="just" marL="777240" indent="-388620" lvl="1">
              <a:lnSpc>
                <a:spcPts val="4608"/>
              </a:lnSpc>
              <a:buFont typeface="Arial"/>
              <a:buChar char="•"/>
            </a:pPr>
            <a:r>
              <a:rPr lang="en-US" sz="3600" spc="-32">
                <a:solidFill>
                  <a:srgbClr val="000000"/>
                </a:solidFill>
                <a:latin typeface="Krabuler"/>
              </a:rPr>
              <a:t>Gunakan -d untuk melihat informasi debug, termasuk status retained message.</a:t>
            </a:r>
          </a:p>
          <a:p>
            <a:pPr algn="just" marL="777240" indent="-388620" lvl="1">
              <a:lnSpc>
                <a:spcPts val="4608"/>
              </a:lnSpc>
              <a:buFont typeface="Arial"/>
              <a:buChar char="•"/>
            </a:pPr>
            <a:r>
              <a:rPr lang="en-US" sz="3600" spc="-32">
                <a:solidFill>
                  <a:srgbClr val="000000"/>
                </a:solidFill>
                <a:latin typeface="Krabuler"/>
              </a:rPr>
              <a:t>Gunakan -c untuk menghapus retained message secara manual.</a:t>
            </a:r>
          </a:p>
        </p:txBody>
      </p:sp>
      <p:sp>
        <p:nvSpPr>
          <p:cNvPr name="Freeform 11" id="11"/>
          <p:cNvSpPr/>
          <p:nvPr/>
        </p:nvSpPr>
        <p:spPr>
          <a:xfrm flipH="false" flipV="false" rot="-4087408">
            <a:off x="1193680" y="7229350"/>
            <a:ext cx="1514128" cy="1379233"/>
          </a:xfrm>
          <a:custGeom>
            <a:avLst/>
            <a:gdLst/>
            <a:ahLst/>
            <a:cxnLst/>
            <a:rect r="r" b="b" t="t" l="l"/>
            <a:pathLst>
              <a:path h="1379233" w="1514128">
                <a:moveTo>
                  <a:pt x="0" y="0"/>
                </a:moveTo>
                <a:lnTo>
                  <a:pt x="1514129" y="0"/>
                </a:lnTo>
                <a:lnTo>
                  <a:pt x="1514129" y="1379233"/>
                </a:lnTo>
                <a:lnTo>
                  <a:pt x="0" y="1379233"/>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bg>
      <p:bgPr>
        <a:solidFill>
          <a:srgbClr val="FBF7F1"/>
        </a:solidFill>
      </p:bgPr>
    </p:bg>
    <p:spTree>
      <p:nvGrpSpPr>
        <p:cNvPr id="1" name=""/>
        <p:cNvGrpSpPr/>
        <p:nvPr/>
      </p:nvGrpSpPr>
      <p:grpSpPr>
        <a:xfrm>
          <a:off x="0" y="0"/>
          <a:ext cx="0" cy="0"/>
          <a:chOff x="0" y="0"/>
          <a:chExt cx="0" cy="0"/>
        </a:xfrm>
      </p:grpSpPr>
      <p:sp>
        <p:nvSpPr>
          <p:cNvPr name="TextBox 2" id="2"/>
          <p:cNvSpPr txBox="true"/>
          <p:nvPr/>
        </p:nvSpPr>
        <p:spPr>
          <a:xfrm rot="0">
            <a:off x="3259552" y="4741311"/>
            <a:ext cx="12268175" cy="688975"/>
          </a:xfrm>
          <a:prstGeom prst="rect">
            <a:avLst/>
          </a:prstGeom>
        </p:spPr>
        <p:txBody>
          <a:bodyPr anchor="t" rtlCol="false" tIns="0" lIns="0" bIns="0" rIns="0">
            <a:spAutoFit/>
          </a:bodyPr>
          <a:lstStyle/>
          <a:p>
            <a:pPr algn="ctr">
              <a:lnSpc>
                <a:spcPts val="5599"/>
              </a:lnSpc>
              <a:spcBef>
                <a:spcPct val="0"/>
              </a:spcBef>
            </a:pPr>
            <a:r>
              <a:rPr lang="en-US" sz="3999">
                <a:solidFill>
                  <a:srgbClr val="5E17EB"/>
                </a:solidFill>
                <a:latin typeface="Krabuler"/>
              </a:rPr>
              <a:t>LEVEL QUALITY OF SERVICE (QOS)</a:t>
            </a:r>
          </a:p>
        </p:txBody>
      </p:sp>
      <p:sp>
        <p:nvSpPr>
          <p:cNvPr name="Freeform 3" id="3"/>
          <p:cNvSpPr/>
          <p:nvPr/>
        </p:nvSpPr>
        <p:spPr>
          <a:xfrm flipH="false" flipV="false" rot="0">
            <a:off x="4742707" y="874871"/>
            <a:ext cx="9699658" cy="3103890"/>
          </a:xfrm>
          <a:custGeom>
            <a:avLst/>
            <a:gdLst/>
            <a:ahLst/>
            <a:cxnLst/>
            <a:rect r="r" b="b" t="t" l="l"/>
            <a:pathLst>
              <a:path h="3103890" w="9699658">
                <a:moveTo>
                  <a:pt x="0" y="0"/>
                </a:moveTo>
                <a:lnTo>
                  <a:pt x="9699657" y="0"/>
                </a:lnTo>
                <a:lnTo>
                  <a:pt x="9699657" y="3103890"/>
                </a:lnTo>
                <a:lnTo>
                  <a:pt x="0" y="310389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166726">
            <a:off x="5796617" y="1296037"/>
            <a:ext cx="7189391" cy="2237740"/>
          </a:xfrm>
          <a:prstGeom prst="rect">
            <a:avLst/>
          </a:prstGeom>
        </p:spPr>
        <p:txBody>
          <a:bodyPr anchor="t" rtlCol="false" tIns="0" lIns="0" bIns="0" rIns="0">
            <a:spAutoFit/>
          </a:bodyPr>
          <a:lstStyle/>
          <a:p>
            <a:pPr algn="ctr">
              <a:lnSpc>
                <a:spcPts val="8959"/>
              </a:lnSpc>
              <a:spcBef>
                <a:spcPct val="0"/>
              </a:spcBef>
            </a:pPr>
            <a:r>
              <a:rPr lang="en-US" sz="6399" spc="249">
                <a:solidFill>
                  <a:srgbClr val="000000"/>
                </a:solidFill>
                <a:latin typeface="Krabuler"/>
              </a:rPr>
              <a:t>MOSQUITTO QOS LEVELS</a:t>
            </a:r>
          </a:p>
        </p:txBody>
      </p:sp>
      <p:sp>
        <p:nvSpPr>
          <p:cNvPr name="TextBox 5" id="5"/>
          <p:cNvSpPr txBox="true"/>
          <p:nvPr/>
        </p:nvSpPr>
        <p:spPr>
          <a:xfrm rot="0">
            <a:off x="3259552" y="5590256"/>
            <a:ext cx="12268175" cy="4021455"/>
          </a:xfrm>
          <a:prstGeom prst="rect">
            <a:avLst/>
          </a:prstGeom>
        </p:spPr>
        <p:txBody>
          <a:bodyPr anchor="t" rtlCol="false" tIns="0" lIns="0" bIns="0" rIns="0">
            <a:spAutoFit/>
          </a:bodyPr>
          <a:lstStyle/>
          <a:p>
            <a:pPr algn="just" marL="863599" indent="-431800" lvl="1">
              <a:lnSpc>
                <a:spcPts val="4559"/>
              </a:lnSpc>
              <a:buFont typeface="Arial"/>
              <a:buChar char="•"/>
            </a:pPr>
            <a:r>
              <a:rPr lang="en-US" sz="3999">
                <a:solidFill>
                  <a:srgbClr val="000000"/>
                </a:solidFill>
                <a:latin typeface="Handy Casual Bold"/>
              </a:rPr>
              <a:t>QoS 0 (At Most Once): Pesan dikirim sekali ke broker tanpa jaminan pengiriman dan urutan.</a:t>
            </a:r>
          </a:p>
          <a:p>
            <a:pPr algn="just" marL="863599" indent="-431800" lvl="1">
              <a:lnSpc>
                <a:spcPts val="4559"/>
              </a:lnSpc>
              <a:buFont typeface="Arial"/>
              <a:buChar char="•"/>
            </a:pPr>
            <a:r>
              <a:rPr lang="en-US" sz="3999">
                <a:solidFill>
                  <a:srgbClr val="000000"/>
                </a:solidFill>
                <a:latin typeface="Handy Casual Bold"/>
              </a:rPr>
              <a:t>QoS 1 (At Least Once): Pesan dikirim dan broker mengirim balik pesan ack (acknowledgement). Kemungkinan pesan terkirim duplikat.</a:t>
            </a:r>
          </a:p>
          <a:p>
            <a:pPr algn="just" marL="863599" indent="-431800" lvl="1">
              <a:lnSpc>
                <a:spcPts val="4559"/>
              </a:lnSpc>
              <a:buFont typeface="Arial"/>
              <a:buChar char="•"/>
            </a:pPr>
            <a:r>
              <a:rPr lang="en-US" sz="3999">
                <a:solidFill>
                  <a:srgbClr val="000000"/>
                </a:solidFill>
                <a:latin typeface="Handy Casual Bold"/>
              </a:rPr>
              <a:t>QoS 2 (Exactly Once): Pesan dikirim dan proses pengiriman menggunakan handshake (jabat tangan) untuk memastikan pesan diterima client hanya sekali.</a:t>
            </a:r>
          </a:p>
        </p:txBody>
      </p:sp>
      <p:sp>
        <p:nvSpPr>
          <p:cNvPr name="Freeform 6" id="6"/>
          <p:cNvSpPr/>
          <p:nvPr/>
        </p:nvSpPr>
        <p:spPr>
          <a:xfrm flipH="false" flipV="false" rot="0">
            <a:off x="10538197" y="3444543"/>
            <a:ext cx="2704795" cy="1249123"/>
          </a:xfrm>
          <a:custGeom>
            <a:avLst/>
            <a:gdLst/>
            <a:ahLst/>
            <a:cxnLst/>
            <a:rect r="r" b="b" t="t" l="l"/>
            <a:pathLst>
              <a:path h="1249123" w="2704795">
                <a:moveTo>
                  <a:pt x="0" y="0"/>
                </a:moveTo>
                <a:lnTo>
                  <a:pt x="2704795" y="0"/>
                </a:lnTo>
                <a:lnTo>
                  <a:pt x="2704795" y="1249124"/>
                </a:lnTo>
                <a:lnTo>
                  <a:pt x="0" y="124912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491967">
            <a:off x="4392492" y="235239"/>
            <a:ext cx="2241878" cy="2042147"/>
          </a:xfrm>
          <a:custGeom>
            <a:avLst/>
            <a:gdLst/>
            <a:ahLst/>
            <a:cxnLst/>
            <a:rect r="r" b="b" t="t" l="l"/>
            <a:pathLst>
              <a:path h="2042147" w="2241878">
                <a:moveTo>
                  <a:pt x="0" y="0"/>
                </a:moveTo>
                <a:lnTo>
                  <a:pt x="2241878" y="0"/>
                </a:lnTo>
                <a:lnTo>
                  <a:pt x="2241878" y="2042147"/>
                </a:lnTo>
                <a:lnTo>
                  <a:pt x="0" y="204214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true" rot="4706294">
            <a:off x="-104297" y="571619"/>
            <a:ext cx="3895386" cy="4128059"/>
          </a:xfrm>
          <a:custGeom>
            <a:avLst/>
            <a:gdLst/>
            <a:ahLst/>
            <a:cxnLst/>
            <a:rect r="r" b="b" t="t" l="l"/>
            <a:pathLst>
              <a:path h="4128059" w="3895386">
                <a:moveTo>
                  <a:pt x="0" y="4128059"/>
                </a:moveTo>
                <a:lnTo>
                  <a:pt x="3895387" y="4128059"/>
                </a:lnTo>
                <a:lnTo>
                  <a:pt x="3895387" y="0"/>
                </a:lnTo>
                <a:lnTo>
                  <a:pt x="0" y="0"/>
                </a:lnTo>
                <a:lnTo>
                  <a:pt x="0" y="4128059"/>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9" id="9"/>
          <p:cNvSpPr/>
          <p:nvPr/>
        </p:nvSpPr>
        <p:spPr>
          <a:xfrm flipH="false" flipV="false" rot="-1568932">
            <a:off x="15725241" y="2538573"/>
            <a:ext cx="1447775" cy="2075662"/>
          </a:xfrm>
          <a:custGeom>
            <a:avLst/>
            <a:gdLst/>
            <a:ahLst/>
            <a:cxnLst/>
            <a:rect r="r" b="b" t="t" l="l"/>
            <a:pathLst>
              <a:path h="2075662" w="1447775">
                <a:moveTo>
                  <a:pt x="0" y="0"/>
                </a:moveTo>
                <a:lnTo>
                  <a:pt x="1447774" y="0"/>
                </a:lnTo>
                <a:lnTo>
                  <a:pt x="1447774" y="2075662"/>
                </a:lnTo>
                <a:lnTo>
                  <a:pt x="0" y="207566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0" id="10"/>
          <p:cNvSpPr/>
          <p:nvPr/>
        </p:nvSpPr>
        <p:spPr>
          <a:xfrm flipH="false" flipV="false" rot="0">
            <a:off x="10538197" y="0"/>
            <a:ext cx="10083238" cy="1393320"/>
          </a:xfrm>
          <a:custGeom>
            <a:avLst/>
            <a:gdLst/>
            <a:ahLst/>
            <a:cxnLst/>
            <a:rect r="r" b="b" t="t" l="l"/>
            <a:pathLst>
              <a:path h="1393320" w="10083238">
                <a:moveTo>
                  <a:pt x="0" y="0"/>
                </a:moveTo>
                <a:lnTo>
                  <a:pt x="10083238" y="0"/>
                </a:lnTo>
                <a:lnTo>
                  <a:pt x="10083238" y="1393320"/>
                </a:lnTo>
                <a:lnTo>
                  <a:pt x="0" y="139332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1" id="11"/>
          <p:cNvSpPr/>
          <p:nvPr/>
        </p:nvSpPr>
        <p:spPr>
          <a:xfrm flipH="false" flipV="false" rot="-10800000">
            <a:off x="-4098675" y="8905418"/>
            <a:ext cx="9279203" cy="2078243"/>
          </a:xfrm>
          <a:custGeom>
            <a:avLst/>
            <a:gdLst/>
            <a:ahLst/>
            <a:cxnLst/>
            <a:rect r="r" b="b" t="t" l="l"/>
            <a:pathLst>
              <a:path h="2078243" w="9279203">
                <a:moveTo>
                  <a:pt x="0" y="0"/>
                </a:moveTo>
                <a:lnTo>
                  <a:pt x="9279203" y="0"/>
                </a:lnTo>
                <a:lnTo>
                  <a:pt x="9279203" y="2078242"/>
                </a:lnTo>
                <a:lnTo>
                  <a:pt x="0" y="2078242"/>
                </a:lnTo>
                <a:lnTo>
                  <a:pt x="0" y="0"/>
                </a:lnTo>
                <a:close/>
              </a:path>
            </a:pathLst>
          </a:custGeom>
          <a:blipFill>
            <a:blip r:embed="rId12">
              <a:extLst>
                <a:ext uri="{96DAC541-7B7A-43D3-8B79-37D633B846F1}">
                  <asvg:svgBlip xmlns:asvg="http://schemas.microsoft.com/office/drawing/2016/SVG/main" r:embed="rId13"/>
                </a:ext>
              </a:extLst>
            </a:blip>
            <a:stretch>
              <a:fillRect l="-62081" t="0" r="0" b="0"/>
            </a:stretch>
          </a:blipFill>
        </p:spPr>
      </p:sp>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bg>
      <p:bgPr>
        <a:solidFill>
          <a:srgbClr val="FBF7F1"/>
        </a:solidFill>
      </p:bgPr>
    </p:bg>
    <p:spTree>
      <p:nvGrpSpPr>
        <p:cNvPr id="1" name=""/>
        <p:cNvGrpSpPr/>
        <p:nvPr/>
      </p:nvGrpSpPr>
      <p:grpSpPr>
        <a:xfrm>
          <a:off x="0" y="0"/>
          <a:ext cx="0" cy="0"/>
          <a:chOff x="0" y="0"/>
          <a:chExt cx="0" cy="0"/>
        </a:xfrm>
      </p:grpSpPr>
      <p:sp>
        <p:nvSpPr>
          <p:cNvPr name="Freeform 2" id="2"/>
          <p:cNvSpPr/>
          <p:nvPr/>
        </p:nvSpPr>
        <p:spPr>
          <a:xfrm flipH="false" flipV="false" rot="0">
            <a:off x="4609357" y="687135"/>
            <a:ext cx="9699658" cy="3103890"/>
          </a:xfrm>
          <a:custGeom>
            <a:avLst/>
            <a:gdLst/>
            <a:ahLst/>
            <a:cxnLst/>
            <a:rect r="r" b="b" t="t" l="l"/>
            <a:pathLst>
              <a:path h="3103890" w="9699658">
                <a:moveTo>
                  <a:pt x="0" y="0"/>
                </a:moveTo>
                <a:lnTo>
                  <a:pt x="9699657" y="0"/>
                </a:lnTo>
                <a:lnTo>
                  <a:pt x="9699657" y="3103891"/>
                </a:lnTo>
                <a:lnTo>
                  <a:pt x="0" y="310389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166726">
            <a:off x="5862495" y="973503"/>
            <a:ext cx="7189391" cy="2644775"/>
          </a:xfrm>
          <a:prstGeom prst="rect">
            <a:avLst/>
          </a:prstGeom>
        </p:spPr>
        <p:txBody>
          <a:bodyPr anchor="t" rtlCol="false" tIns="0" lIns="0" bIns="0" rIns="0">
            <a:spAutoFit/>
          </a:bodyPr>
          <a:lstStyle/>
          <a:p>
            <a:pPr algn="ctr">
              <a:lnSpc>
                <a:spcPts val="7000"/>
              </a:lnSpc>
              <a:spcBef>
                <a:spcPct val="0"/>
              </a:spcBef>
            </a:pPr>
            <a:r>
              <a:rPr lang="en-US" sz="5000" spc="195">
                <a:solidFill>
                  <a:srgbClr val="000000"/>
                </a:solidFill>
                <a:latin typeface="Krabuler"/>
              </a:rPr>
              <a:t>MOSQUITTO PUB/SUB DENGAN PORT KUSTOM DAN NAMA KLIEN</a:t>
            </a:r>
          </a:p>
        </p:txBody>
      </p:sp>
      <p:sp>
        <p:nvSpPr>
          <p:cNvPr name="TextBox 4" id="4"/>
          <p:cNvSpPr txBox="true"/>
          <p:nvPr/>
        </p:nvSpPr>
        <p:spPr>
          <a:xfrm rot="0">
            <a:off x="3050635" y="4113372"/>
            <a:ext cx="11699656" cy="5491734"/>
          </a:xfrm>
          <a:prstGeom prst="rect">
            <a:avLst/>
          </a:prstGeom>
        </p:spPr>
        <p:txBody>
          <a:bodyPr anchor="t" rtlCol="false" tIns="0" lIns="0" bIns="0" rIns="0">
            <a:spAutoFit/>
          </a:bodyPr>
          <a:lstStyle/>
          <a:p>
            <a:pPr algn="just">
              <a:lnSpc>
                <a:spcPts val="3648"/>
              </a:lnSpc>
            </a:pPr>
            <a:r>
              <a:rPr lang="en-US" sz="3200">
                <a:solidFill>
                  <a:srgbClr val="000000"/>
                </a:solidFill>
                <a:latin typeface="Handy Casual Bold"/>
              </a:rPr>
              <a:t>Mengatur Port Kustom:</a:t>
            </a:r>
          </a:p>
          <a:p>
            <a:pPr algn="just" marL="690881" indent="-345440" lvl="1">
              <a:lnSpc>
                <a:spcPts val="3648"/>
              </a:lnSpc>
              <a:buFont typeface="Arial"/>
              <a:buChar char="•"/>
            </a:pPr>
            <a:r>
              <a:rPr lang="en-US" sz="3200">
                <a:solidFill>
                  <a:srgbClr val="000000"/>
                </a:solidFill>
                <a:latin typeface="Handy Casual Bold"/>
              </a:rPr>
              <a:t>Gunakan parameter -p untuk menyebutkan port selain port default 1883.</a:t>
            </a:r>
          </a:p>
          <a:p>
            <a:pPr algn="just" marL="690881" indent="-345440" lvl="1">
              <a:lnSpc>
                <a:spcPts val="3648"/>
              </a:lnSpc>
              <a:buFont typeface="Arial"/>
              <a:buChar char="•"/>
            </a:pPr>
            <a:r>
              <a:rPr lang="en-US" sz="3200">
                <a:solidFill>
                  <a:srgbClr val="000000"/>
                </a:solidFill>
                <a:latin typeface="Handy Casual Bold"/>
              </a:rPr>
              <a:t>Contoh: mosquitto_pub -h &lt;broker_address&gt; -t &lt;topic&gt; -p &lt;port&gt;.</a:t>
            </a:r>
          </a:p>
          <a:p>
            <a:pPr algn="just">
              <a:lnSpc>
                <a:spcPts val="3648"/>
              </a:lnSpc>
            </a:pPr>
            <a:r>
              <a:rPr lang="en-US" sz="3200">
                <a:solidFill>
                  <a:srgbClr val="000000"/>
                </a:solidFill>
                <a:latin typeface="Handy Casual Bold"/>
              </a:rPr>
              <a:t>Memberikan Nama Klien:</a:t>
            </a:r>
          </a:p>
          <a:p>
            <a:pPr algn="just" marL="690881" indent="-345440" lvl="1">
              <a:lnSpc>
                <a:spcPts val="3648"/>
              </a:lnSpc>
              <a:buFont typeface="Arial"/>
              <a:buChar char="•"/>
            </a:pPr>
            <a:r>
              <a:rPr lang="en-US" sz="3200">
                <a:solidFill>
                  <a:srgbClr val="000000"/>
                </a:solidFill>
                <a:latin typeface="Handy Casual Bold"/>
              </a:rPr>
              <a:t>Gunakan parameter -i untuk memberikan nama klien yang unik.</a:t>
            </a:r>
          </a:p>
          <a:p>
            <a:pPr algn="just" marL="690881" indent="-345440" lvl="1">
              <a:lnSpc>
                <a:spcPts val="3648"/>
              </a:lnSpc>
              <a:buFont typeface="Arial"/>
              <a:buChar char="•"/>
            </a:pPr>
            <a:r>
              <a:rPr lang="en-US" sz="3200">
                <a:solidFill>
                  <a:srgbClr val="000000"/>
                </a:solidFill>
                <a:latin typeface="Handy Casual Bold"/>
              </a:rPr>
              <a:t>Contoh: mosquitto_pub -h &lt;broker_address&gt; -t &lt;topic&gt; -p &lt;port&gt; -i &lt;client_name&gt;.</a:t>
            </a:r>
          </a:p>
          <a:p>
            <a:pPr algn="just">
              <a:lnSpc>
                <a:spcPts val="3648"/>
              </a:lnSpc>
            </a:pPr>
            <a:r>
              <a:rPr lang="en-US" sz="3200">
                <a:solidFill>
                  <a:srgbClr val="000000"/>
                </a:solidFill>
                <a:latin typeface="Handy Casual Bold"/>
              </a:rPr>
              <a:t>Keuntungan:</a:t>
            </a:r>
          </a:p>
          <a:p>
            <a:pPr algn="just" marL="690881" indent="-345440" lvl="1">
              <a:lnSpc>
                <a:spcPts val="3648"/>
              </a:lnSpc>
              <a:buFont typeface="Arial"/>
              <a:buChar char="•"/>
            </a:pPr>
            <a:r>
              <a:rPr lang="en-US" sz="3200">
                <a:solidFill>
                  <a:srgbClr val="000000"/>
                </a:solidFill>
                <a:latin typeface="Handy Casual Bold"/>
              </a:rPr>
              <a:t>Port Kustom: Meningkatkan keamanan dengan menggunakan port non-standar.</a:t>
            </a:r>
          </a:p>
          <a:p>
            <a:pPr algn="just" marL="690881" indent="-345440" lvl="1">
              <a:lnSpc>
                <a:spcPts val="3648"/>
              </a:lnSpc>
              <a:buFont typeface="Arial"/>
              <a:buChar char="•"/>
            </a:pPr>
            <a:r>
              <a:rPr lang="en-US" sz="3200">
                <a:solidFill>
                  <a:srgbClr val="000000"/>
                </a:solidFill>
                <a:latin typeface="Handy Casual Bold"/>
              </a:rPr>
              <a:t>Nama Klien: Memudahkan identifikasi perangkat yang mengirim data ke broker.</a:t>
            </a:r>
          </a:p>
          <a:p>
            <a:pPr algn="just">
              <a:lnSpc>
                <a:spcPts val="3648"/>
              </a:lnSpc>
            </a:pPr>
            <a:r>
              <a:rPr lang="en-US" sz="3200">
                <a:solidFill>
                  <a:srgbClr val="000000"/>
                </a:solidFill>
                <a:latin typeface="Handy Casual Bold"/>
              </a:rPr>
              <a:t>Referensi Parameter Lain:</a:t>
            </a:r>
          </a:p>
          <a:p>
            <a:pPr algn="just" marL="690881" indent="-345440" lvl="1">
              <a:lnSpc>
                <a:spcPts val="3648"/>
              </a:lnSpc>
              <a:buFont typeface="Arial"/>
              <a:buChar char="•"/>
            </a:pPr>
            <a:r>
              <a:rPr lang="en-US" sz="3200">
                <a:solidFill>
                  <a:srgbClr val="000000"/>
                </a:solidFill>
                <a:latin typeface="Handy Casual Bold"/>
              </a:rPr>
              <a:t>Gunakan mosquitto_pub --help untuk melihat semua parameter yang tersedia.</a:t>
            </a:r>
          </a:p>
        </p:txBody>
      </p:sp>
      <p:sp>
        <p:nvSpPr>
          <p:cNvPr name="Freeform 5" id="5"/>
          <p:cNvSpPr/>
          <p:nvPr/>
        </p:nvSpPr>
        <p:spPr>
          <a:xfrm flipH="false" flipV="false" rot="0">
            <a:off x="10938116" y="2635648"/>
            <a:ext cx="2704795" cy="1249123"/>
          </a:xfrm>
          <a:custGeom>
            <a:avLst/>
            <a:gdLst/>
            <a:ahLst/>
            <a:cxnLst/>
            <a:rect r="r" b="b" t="t" l="l"/>
            <a:pathLst>
              <a:path h="1249123" w="2704795">
                <a:moveTo>
                  <a:pt x="0" y="0"/>
                </a:moveTo>
                <a:lnTo>
                  <a:pt x="2704795" y="0"/>
                </a:lnTo>
                <a:lnTo>
                  <a:pt x="2704795" y="1249124"/>
                </a:lnTo>
                <a:lnTo>
                  <a:pt x="0" y="124912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491967">
            <a:off x="4392492" y="235239"/>
            <a:ext cx="2241878" cy="2042147"/>
          </a:xfrm>
          <a:custGeom>
            <a:avLst/>
            <a:gdLst/>
            <a:ahLst/>
            <a:cxnLst/>
            <a:rect r="r" b="b" t="t" l="l"/>
            <a:pathLst>
              <a:path h="2042147" w="2241878">
                <a:moveTo>
                  <a:pt x="0" y="0"/>
                </a:moveTo>
                <a:lnTo>
                  <a:pt x="2241878" y="0"/>
                </a:lnTo>
                <a:lnTo>
                  <a:pt x="2241878" y="2042147"/>
                </a:lnTo>
                <a:lnTo>
                  <a:pt x="0" y="204214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true" rot="4706294">
            <a:off x="-292509" y="-24388"/>
            <a:ext cx="3895386" cy="4128059"/>
          </a:xfrm>
          <a:custGeom>
            <a:avLst/>
            <a:gdLst/>
            <a:ahLst/>
            <a:cxnLst/>
            <a:rect r="r" b="b" t="t" l="l"/>
            <a:pathLst>
              <a:path h="4128059" w="3895386">
                <a:moveTo>
                  <a:pt x="0" y="4128059"/>
                </a:moveTo>
                <a:lnTo>
                  <a:pt x="3895386" y="4128059"/>
                </a:lnTo>
                <a:lnTo>
                  <a:pt x="3895386" y="0"/>
                </a:lnTo>
                <a:lnTo>
                  <a:pt x="0" y="0"/>
                </a:lnTo>
                <a:lnTo>
                  <a:pt x="0" y="4128059"/>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8" id="8"/>
          <p:cNvSpPr/>
          <p:nvPr/>
        </p:nvSpPr>
        <p:spPr>
          <a:xfrm flipH="false" flipV="false" rot="-1568932">
            <a:off x="15725241" y="2538573"/>
            <a:ext cx="1447775" cy="2075662"/>
          </a:xfrm>
          <a:custGeom>
            <a:avLst/>
            <a:gdLst/>
            <a:ahLst/>
            <a:cxnLst/>
            <a:rect r="r" b="b" t="t" l="l"/>
            <a:pathLst>
              <a:path h="2075662" w="1447775">
                <a:moveTo>
                  <a:pt x="0" y="0"/>
                </a:moveTo>
                <a:lnTo>
                  <a:pt x="1447774" y="0"/>
                </a:lnTo>
                <a:lnTo>
                  <a:pt x="1447774" y="2075662"/>
                </a:lnTo>
                <a:lnTo>
                  <a:pt x="0" y="207566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9" id="9"/>
          <p:cNvSpPr/>
          <p:nvPr/>
        </p:nvSpPr>
        <p:spPr>
          <a:xfrm flipH="false" flipV="false" rot="0">
            <a:off x="10538197" y="0"/>
            <a:ext cx="10083238" cy="1393320"/>
          </a:xfrm>
          <a:custGeom>
            <a:avLst/>
            <a:gdLst/>
            <a:ahLst/>
            <a:cxnLst/>
            <a:rect r="r" b="b" t="t" l="l"/>
            <a:pathLst>
              <a:path h="1393320" w="10083238">
                <a:moveTo>
                  <a:pt x="0" y="0"/>
                </a:moveTo>
                <a:lnTo>
                  <a:pt x="10083238" y="0"/>
                </a:lnTo>
                <a:lnTo>
                  <a:pt x="10083238" y="1393320"/>
                </a:lnTo>
                <a:lnTo>
                  <a:pt x="0" y="139332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0" id="10"/>
          <p:cNvSpPr/>
          <p:nvPr/>
        </p:nvSpPr>
        <p:spPr>
          <a:xfrm flipH="false" flipV="false" rot="-10800000">
            <a:off x="-4098675" y="8905418"/>
            <a:ext cx="9279203" cy="2078243"/>
          </a:xfrm>
          <a:custGeom>
            <a:avLst/>
            <a:gdLst/>
            <a:ahLst/>
            <a:cxnLst/>
            <a:rect r="r" b="b" t="t" l="l"/>
            <a:pathLst>
              <a:path h="2078243" w="9279203">
                <a:moveTo>
                  <a:pt x="0" y="0"/>
                </a:moveTo>
                <a:lnTo>
                  <a:pt x="9279203" y="0"/>
                </a:lnTo>
                <a:lnTo>
                  <a:pt x="9279203" y="2078242"/>
                </a:lnTo>
                <a:lnTo>
                  <a:pt x="0" y="2078242"/>
                </a:lnTo>
                <a:lnTo>
                  <a:pt x="0" y="0"/>
                </a:lnTo>
                <a:close/>
              </a:path>
            </a:pathLst>
          </a:custGeom>
          <a:blipFill>
            <a:blip r:embed="rId12">
              <a:extLst>
                <a:ext uri="{96DAC541-7B7A-43D3-8B79-37D633B846F1}">
                  <asvg:svgBlip xmlns:asvg="http://schemas.microsoft.com/office/drawing/2016/SVG/main" r:embed="rId13"/>
                </a:ext>
              </a:extLst>
            </a:blip>
            <a:stretch>
              <a:fillRect l="-62081" t="0" r="0" b="0"/>
            </a:stretch>
          </a:blipFill>
        </p:spPr>
      </p:sp>
    </p:spTree>
  </p:cSld>
  <p:clrMapOvr>
    <a:masterClrMapping/>
  </p:clrMapOvr>
</p:sld>
</file>

<file path=ppt/slides/slide23.xml><?xml version="1.0" encoding="utf-8"?>
<p:sld xmlns:p="http://schemas.openxmlformats.org/presentationml/2006/main" xmlns:a="http://schemas.openxmlformats.org/drawingml/2006/main" xmlns:r="http://schemas.openxmlformats.org/officeDocument/2006/relationships">
  <p:cSld>
    <p:bg>
      <p:bgPr>
        <a:solidFill>
          <a:srgbClr val="FBF7F1"/>
        </a:solidFill>
      </p:bgPr>
    </p:bg>
    <p:spTree>
      <p:nvGrpSpPr>
        <p:cNvPr id="1" name=""/>
        <p:cNvGrpSpPr/>
        <p:nvPr/>
      </p:nvGrpSpPr>
      <p:grpSpPr>
        <a:xfrm>
          <a:off x="0" y="0"/>
          <a:ext cx="0" cy="0"/>
          <a:chOff x="0" y="0"/>
          <a:chExt cx="0" cy="0"/>
        </a:xfrm>
      </p:grpSpPr>
      <p:sp>
        <p:nvSpPr>
          <p:cNvPr name="Freeform 2" id="2"/>
          <p:cNvSpPr/>
          <p:nvPr/>
        </p:nvSpPr>
        <p:spPr>
          <a:xfrm flipH="false" flipV="false" rot="0">
            <a:off x="4609357" y="687135"/>
            <a:ext cx="9699658" cy="3103890"/>
          </a:xfrm>
          <a:custGeom>
            <a:avLst/>
            <a:gdLst/>
            <a:ahLst/>
            <a:cxnLst/>
            <a:rect r="r" b="b" t="t" l="l"/>
            <a:pathLst>
              <a:path h="3103890" w="9699658">
                <a:moveTo>
                  <a:pt x="0" y="0"/>
                </a:moveTo>
                <a:lnTo>
                  <a:pt x="9699657" y="0"/>
                </a:lnTo>
                <a:lnTo>
                  <a:pt x="9699657" y="3103891"/>
                </a:lnTo>
                <a:lnTo>
                  <a:pt x="0" y="310389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166726">
            <a:off x="5662442" y="869132"/>
            <a:ext cx="7189391" cy="2580640"/>
          </a:xfrm>
          <a:prstGeom prst="rect">
            <a:avLst/>
          </a:prstGeom>
        </p:spPr>
        <p:txBody>
          <a:bodyPr anchor="t" rtlCol="false" tIns="0" lIns="0" bIns="0" rIns="0">
            <a:spAutoFit/>
          </a:bodyPr>
          <a:lstStyle/>
          <a:p>
            <a:pPr algn="ctr">
              <a:lnSpc>
                <a:spcPts val="6859"/>
              </a:lnSpc>
              <a:spcBef>
                <a:spcPct val="0"/>
              </a:spcBef>
            </a:pPr>
            <a:r>
              <a:rPr lang="en-US" sz="4899" spc="191">
                <a:solidFill>
                  <a:srgbClr val="000000"/>
                </a:solidFill>
                <a:latin typeface="Krabuler"/>
              </a:rPr>
              <a:t>MOSQUITTO_SUB DENGAN WILDCARD SINGLE &amp; MULTI LEVEL PARAMETER -V</a:t>
            </a:r>
          </a:p>
        </p:txBody>
      </p:sp>
      <p:sp>
        <p:nvSpPr>
          <p:cNvPr name="Freeform 4" id="4"/>
          <p:cNvSpPr/>
          <p:nvPr/>
        </p:nvSpPr>
        <p:spPr>
          <a:xfrm flipH="false" flipV="false" rot="0">
            <a:off x="10938116" y="2635648"/>
            <a:ext cx="2704795" cy="1249123"/>
          </a:xfrm>
          <a:custGeom>
            <a:avLst/>
            <a:gdLst/>
            <a:ahLst/>
            <a:cxnLst/>
            <a:rect r="r" b="b" t="t" l="l"/>
            <a:pathLst>
              <a:path h="1249123" w="2704795">
                <a:moveTo>
                  <a:pt x="0" y="0"/>
                </a:moveTo>
                <a:lnTo>
                  <a:pt x="2704795" y="0"/>
                </a:lnTo>
                <a:lnTo>
                  <a:pt x="2704795" y="1249124"/>
                </a:lnTo>
                <a:lnTo>
                  <a:pt x="0" y="124912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491967">
            <a:off x="4392492" y="235239"/>
            <a:ext cx="2241878" cy="2042147"/>
          </a:xfrm>
          <a:custGeom>
            <a:avLst/>
            <a:gdLst/>
            <a:ahLst/>
            <a:cxnLst/>
            <a:rect r="r" b="b" t="t" l="l"/>
            <a:pathLst>
              <a:path h="2042147" w="2241878">
                <a:moveTo>
                  <a:pt x="0" y="0"/>
                </a:moveTo>
                <a:lnTo>
                  <a:pt x="2241878" y="0"/>
                </a:lnTo>
                <a:lnTo>
                  <a:pt x="2241878" y="2042147"/>
                </a:lnTo>
                <a:lnTo>
                  <a:pt x="0" y="204214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true" rot="4706294">
            <a:off x="-1406767" y="-1035329"/>
            <a:ext cx="3895386" cy="4128059"/>
          </a:xfrm>
          <a:custGeom>
            <a:avLst/>
            <a:gdLst/>
            <a:ahLst/>
            <a:cxnLst/>
            <a:rect r="r" b="b" t="t" l="l"/>
            <a:pathLst>
              <a:path h="4128059" w="3895386">
                <a:moveTo>
                  <a:pt x="0" y="4128058"/>
                </a:moveTo>
                <a:lnTo>
                  <a:pt x="3895387" y="4128058"/>
                </a:lnTo>
                <a:lnTo>
                  <a:pt x="3895387" y="0"/>
                </a:lnTo>
                <a:lnTo>
                  <a:pt x="0" y="0"/>
                </a:lnTo>
                <a:lnTo>
                  <a:pt x="0" y="4128058"/>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false" flipV="false" rot="-1568932">
            <a:off x="15725241" y="2538573"/>
            <a:ext cx="1447775" cy="2075662"/>
          </a:xfrm>
          <a:custGeom>
            <a:avLst/>
            <a:gdLst/>
            <a:ahLst/>
            <a:cxnLst/>
            <a:rect r="r" b="b" t="t" l="l"/>
            <a:pathLst>
              <a:path h="2075662" w="1447775">
                <a:moveTo>
                  <a:pt x="0" y="0"/>
                </a:moveTo>
                <a:lnTo>
                  <a:pt x="1447774" y="0"/>
                </a:lnTo>
                <a:lnTo>
                  <a:pt x="1447774" y="2075662"/>
                </a:lnTo>
                <a:lnTo>
                  <a:pt x="0" y="207566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8" id="8"/>
          <p:cNvSpPr/>
          <p:nvPr/>
        </p:nvSpPr>
        <p:spPr>
          <a:xfrm flipH="false" flipV="false" rot="0">
            <a:off x="10538197" y="0"/>
            <a:ext cx="10083238" cy="1393320"/>
          </a:xfrm>
          <a:custGeom>
            <a:avLst/>
            <a:gdLst/>
            <a:ahLst/>
            <a:cxnLst/>
            <a:rect r="r" b="b" t="t" l="l"/>
            <a:pathLst>
              <a:path h="1393320" w="10083238">
                <a:moveTo>
                  <a:pt x="0" y="0"/>
                </a:moveTo>
                <a:lnTo>
                  <a:pt x="10083238" y="0"/>
                </a:lnTo>
                <a:lnTo>
                  <a:pt x="10083238" y="1393320"/>
                </a:lnTo>
                <a:lnTo>
                  <a:pt x="0" y="139332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9" id="9"/>
          <p:cNvSpPr/>
          <p:nvPr/>
        </p:nvSpPr>
        <p:spPr>
          <a:xfrm flipH="false" flipV="false" rot="-10800000">
            <a:off x="-4098675" y="8905418"/>
            <a:ext cx="9279203" cy="2078243"/>
          </a:xfrm>
          <a:custGeom>
            <a:avLst/>
            <a:gdLst/>
            <a:ahLst/>
            <a:cxnLst/>
            <a:rect r="r" b="b" t="t" l="l"/>
            <a:pathLst>
              <a:path h="2078243" w="9279203">
                <a:moveTo>
                  <a:pt x="0" y="0"/>
                </a:moveTo>
                <a:lnTo>
                  <a:pt x="9279203" y="0"/>
                </a:lnTo>
                <a:lnTo>
                  <a:pt x="9279203" y="2078242"/>
                </a:lnTo>
                <a:lnTo>
                  <a:pt x="0" y="2078242"/>
                </a:lnTo>
                <a:lnTo>
                  <a:pt x="0" y="0"/>
                </a:lnTo>
                <a:close/>
              </a:path>
            </a:pathLst>
          </a:custGeom>
          <a:blipFill>
            <a:blip r:embed="rId12">
              <a:extLst>
                <a:ext uri="{96DAC541-7B7A-43D3-8B79-37D633B846F1}">
                  <asvg:svgBlip xmlns:asvg="http://schemas.microsoft.com/office/drawing/2016/SVG/main" r:embed="rId13"/>
                </a:ext>
              </a:extLst>
            </a:blip>
            <a:stretch>
              <a:fillRect l="-62081" t="0" r="0" b="0"/>
            </a:stretch>
          </a:blipFill>
        </p:spPr>
      </p:sp>
      <p:sp>
        <p:nvSpPr>
          <p:cNvPr name="TextBox 10" id="10"/>
          <p:cNvSpPr txBox="true"/>
          <p:nvPr/>
        </p:nvSpPr>
        <p:spPr>
          <a:xfrm rot="0">
            <a:off x="3531915" y="4223766"/>
            <a:ext cx="11224170" cy="5034534"/>
          </a:xfrm>
          <a:prstGeom prst="rect">
            <a:avLst/>
          </a:prstGeom>
        </p:spPr>
        <p:txBody>
          <a:bodyPr anchor="t" rtlCol="false" tIns="0" lIns="0" bIns="0" rIns="0">
            <a:spAutoFit/>
          </a:bodyPr>
          <a:lstStyle/>
          <a:p>
            <a:pPr algn="just" marL="690881" indent="-345440" lvl="1">
              <a:lnSpc>
                <a:spcPts val="3648"/>
              </a:lnSpc>
              <a:buAutoNum type="arabicPeriod" startAt="1"/>
            </a:pPr>
            <a:r>
              <a:rPr lang="en-US" sz="3200">
                <a:solidFill>
                  <a:srgbClr val="000000"/>
                </a:solidFill>
                <a:latin typeface="Handy Casual Bold"/>
              </a:rPr>
              <a:t>Wildcard Single Level (+):</a:t>
            </a:r>
          </a:p>
          <a:p>
            <a:pPr algn="just" marL="1381761" indent="-460587" lvl="2">
              <a:lnSpc>
                <a:spcPts val="3648"/>
              </a:lnSpc>
              <a:buFont typeface="Arial"/>
              <a:buChar char="⚬"/>
            </a:pPr>
            <a:r>
              <a:rPr lang="en-US" sz="3200">
                <a:solidFill>
                  <a:srgbClr val="000000"/>
                </a:solidFill>
                <a:latin typeface="Handy Casual Bold"/>
              </a:rPr>
              <a:t>Dig</a:t>
            </a:r>
            <a:r>
              <a:rPr lang="en-US" sz="3200">
                <a:solidFill>
                  <a:srgbClr val="000000"/>
                </a:solidFill>
                <a:latin typeface="Handy Casual Bold"/>
              </a:rPr>
              <a:t>unakan untuk menerima pesan dari satu tingkat topik.</a:t>
            </a:r>
          </a:p>
          <a:p>
            <a:pPr algn="just" marL="1381761" indent="-460587" lvl="2">
              <a:lnSpc>
                <a:spcPts val="3648"/>
              </a:lnSpc>
              <a:buFont typeface="Arial"/>
              <a:buChar char="⚬"/>
            </a:pPr>
            <a:r>
              <a:rPr lang="en-US" sz="3200">
                <a:solidFill>
                  <a:srgbClr val="000000"/>
                </a:solidFill>
                <a:latin typeface="Handy Casual Bold"/>
              </a:rPr>
              <a:t>Contoh: mosquitto_sub -h &lt;broker_address&gt; -t "home/GF/room/+" menerima pesan dari semua subtopik di bawah home/GF/room/.</a:t>
            </a:r>
          </a:p>
          <a:p>
            <a:pPr algn="just" marL="690881" indent="-345440" lvl="1">
              <a:lnSpc>
                <a:spcPts val="3648"/>
              </a:lnSpc>
              <a:buAutoNum type="arabicPeriod" startAt="1"/>
            </a:pPr>
            <a:r>
              <a:rPr lang="en-US" sz="3200">
                <a:solidFill>
                  <a:srgbClr val="000000"/>
                </a:solidFill>
                <a:latin typeface="Handy Casual Bold"/>
              </a:rPr>
              <a:t>Wildcard Multi Level (#):</a:t>
            </a:r>
          </a:p>
          <a:p>
            <a:pPr algn="just" marL="1381761" indent="-460587" lvl="2">
              <a:lnSpc>
                <a:spcPts val="3648"/>
              </a:lnSpc>
              <a:buFont typeface="Arial"/>
              <a:buChar char="⚬"/>
            </a:pPr>
            <a:r>
              <a:rPr lang="en-US" sz="3200">
                <a:solidFill>
                  <a:srgbClr val="000000"/>
                </a:solidFill>
                <a:latin typeface="Handy Casual Bold"/>
              </a:rPr>
              <a:t>Dig</a:t>
            </a:r>
            <a:r>
              <a:rPr lang="en-US" sz="3200">
                <a:solidFill>
                  <a:srgbClr val="000000"/>
                </a:solidFill>
                <a:latin typeface="Handy Casual Bold"/>
              </a:rPr>
              <a:t>unakan untuk menerima pesan dari semua subtopik di beberapa tingkat.</a:t>
            </a:r>
          </a:p>
          <a:p>
            <a:pPr algn="just" marL="1381761" indent="-460587" lvl="2">
              <a:lnSpc>
                <a:spcPts val="3648"/>
              </a:lnSpc>
              <a:buFont typeface="Arial"/>
              <a:buChar char="⚬"/>
            </a:pPr>
            <a:r>
              <a:rPr lang="en-US" sz="3200">
                <a:solidFill>
                  <a:srgbClr val="000000"/>
                </a:solidFill>
                <a:latin typeface="Handy Casual Bold"/>
              </a:rPr>
              <a:t>Contoh: mosquitto_sub -h &lt;broker_address&gt; -t "home/#" menerima pesan dari semua subtopik di bawah home/.</a:t>
            </a:r>
          </a:p>
          <a:p>
            <a:pPr algn="just" marL="690881" indent="-345440" lvl="1">
              <a:lnSpc>
                <a:spcPts val="3648"/>
              </a:lnSpc>
              <a:buAutoNum type="arabicPeriod" startAt="1"/>
            </a:pPr>
            <a:r>
              <a:rPr lang="en-US" sz="3200">
                <a:solidFill>
                  <a:srgbClr val="000000"/>
                </a:solidFill>
                <a:latin typeface="Handy Casual Bold"/>
              </a:rPr>
              <a:t>Param</a:t>
            </a:r>
            <a:r>
              <a:rPr lang="en-US" sz="3200">
                <a:solidFill>
                  <a:srgbClr val="000000"/>
                </a:solidFill>
                <a:latin typeface="Handy Casual Bold"/>
              </a:rPr>
              <a:t>eter -v (Verbose):</a:t>
            </a:r>
          </a:p>
          <a:p>
            <a:pPr algn="just" marL="1381761" indent="-460587" lvl="2">
              <a:lnSpc>
                <a:spcPts val="3648"/>
              </a:lnSpc>
              <a:buFont typeface="Arial"/>
              <a:buChar char="⚬"/>
            </a:pPr>
            <a:r>
              <a:rPr lang="en-US" sz="3200">
                <a:solidFill>
                  <a:srgbClr val="000000"/>
                </a:solidFill>
                <a:latin typeface="Handy Casual Bold"/>
              </a:rPr>
              <a:t>Menampilkan topik beserta pesan yang diterima.</a:t>
            </a:r>
          </a:p>
          <a:p>
            <a:pPr algn="just" marL="1381761" indent="-460587" lvl="2">
              <a:lnSpc>
                <a:spcPts val="3648"/>
              </a:lnSpc>
              <a:buFont typeface="Arial"/>
              <a:buChar char="⚬"/>
            </a:pPr>
            <a:r>
              <a:rPr lang="en-US" sz="3200">
                <a:solidFill>
                  <a:srgbClr val="000000"/>
                </a:solidFill>
                <a:latin typeface="Handy Casual Bold"/>
              </a:rPr>
              <a:t>Contoh: mosquitto_sub -h &lt;broker_address&gt; -t "home/GF/room/#" -v.</a:t>
            </a:r>
          </a:p>
        </p:txBody>
      </p:sp>
    </p:spTree>
  </p:cSld>
  <p:clrMapOvr>
    <a:masterClrMapping/>
  </p:clrMapOvr>
</p:sld>
</file>

<file path=ppt/slides/slide24.xml><?xml version="1.0" encoding="utf-8"?>
<p:sld xmlns:p="http://schemas.openxmlformats.org/presentationml/2006/main" xmlns:a="http://schemas.openxmlformats.org/drawingml/2006/main" xmlns:r="http://schemas.openxmlformats.org/officeDocument/2006/relationships">
  <p:cSld>
    <p:bg>
      <p:bgPr>
        <a:solidFill>
          <a:srgbClr val="FBF7F1"/>
        </a:solidFill>
      </p:bgPr>
    </p:bg>
    <p:spTree>
      <p:nvGrpSpPr>
        <p:cNvPr id="1" name=""/>
        <p:cNvGrpSpPr/>
        <p:nvPr/>
      </p:nvGrpSpPr>
      <p:grpSpPr>
        <a:xfrm>
          <a:off x="0" y="0"/>
          <a:ext cx="0" cy="0"/>
          <a:chOff x="0" y="0"/>
          <a:chExt cx="0" cy="0"/>
        </a:xfrm>
      </p:grpSpPr>
      <p:sp>
        <p:nvSpPr>
          <p:cNvPr name="Freeform 2" id="2"/>
          <p:cNvSpPr/>
          <p:nvPr/>
        </p:nvSpPr>
        <p:spPr>
          <a:xfrm flipH="true" flipV="false" rot="-10800000">
            <a:off x="7670131" y="8661831"/>
            <a:ext cx="12159733" cy="1680254"/>
          </a:xfrm>
          <a:custGeom>
            <a:avLst/>
            <a:gdLst/>
            <a:ahLst/>
            <a:cxnLst/>
            <a:rect r="r" b="b" t="t" l="l"/>
            <a:pathLst>
              <a:path h="1680254" w="12159733">
                <a:moveTo>
                  <a:pt x="12159733" y="0"/>
                </a:moveTo>
                <a:lnTo>
                  <a:pt x="0" y="0"/>
                </a:lnTo>
                <a:lnTo>
                  <a:pt x="0" y="1680254"/>
                </a:lnTo>
                <a:lnTo>
                  <a:pt x="12159733" y="1680254"/>
                </a:lnTo>
                <a:lnTo>
                  <a:pt x="12159733"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972581" y="-143918"/>
            <a:ext cx="13032502" cy="1800855"/>
          </a:xfrm>
          <a:custGeom>
            <a:avLst/>
            <a:gdLst/>
            <a:ahLst/>
            <a:cxnLst/>
            <a:rect r="r" b="b" t="t" l="l"/>
            <a:pathLst>
              <a:path h="1800855" w="13032502">
                <a:moveTo>
                  <a:pt x="13032501" y="0"/>
                </a:moveTo>
                <a:lnTo>
                  <a:pt x="0" y="0"/>
                </a:lnTo>
                <a:lnTo>
                  <a:pt x="0" y="1800855"/>
                </a:lnTo>
                <a:lnTo>
                  <a:pt x="13032501" y="1800855"/>
                </a:lnTo>
                <a:lnTo>
                  <a:pt x="13032501"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0">
            <a:off x="3123958" y="1912676"/>
            <a:ext cx="11709583" cy="6965794"/>
            <a:chOff x="0" y="0"/>
            <a:chExt cx="15951456" cy="9489198"/>
          </a:xfrm>
        </p:grpSpPr>
        <p:sp>
          <p:nvSpPr>
            <p:cNvPr name="Freeform 5" id="5"/>
            <p:cNvSpPr/>
            <p:nvPr/>
          </p:nvSpPr>
          <p:spPr>
            <a:xfrm flipH="false" flipV="false" rot="0">
              <a:off x="31750" y="31750"/>
              <a:ext cx="15887956" cy="9425698"/>
            </a:xfrm>
            <a:custGeom>
              <a:avLst/>
              <a:gdLst/>
              <a:ahLst/>
              <a:cxnLst/>
              <a:rect r="r" b="b" t="t" l="l"/>
              <a:pathLst>
                <a:path h="9425698" w="15887956">
                  <a:moveTo>
                    <a:pt x="15795247" y="9425698"/>
                  </a:moveTo>
                  <a:lnTo>
                    <a:pt x="92710" y="9425698"/>
                  </a:lnTo>
                  <a:cubicBezTo>
                    <a:pt x="41910" y="9425698"/>
                    <a:pt x="0" y="9383788"/>
                    <a:pt x="0" y="9332988"/>
                  </a:cubicBezTo>
                  <a:lnTo>
                    <a:pt x="0" y="92710"/>
                  </a:lnTo>
                  <a:cubicBezTo>
                    <a:pt x="0" y="41910"/>
                    <a:pt x="41910" y="0"/>
                    <a:pt x="92710" y="0"/>
                  </a:cubicBezTo>
                  <a:lnTo>
                    <a:pt x="15793977" y="0"/>
                  </a:lnTo>
                  <a:cubicBezTo>
                    <a:pt x="15844777" y="0"/>
                    <a:pt x="15886686" y="41910"/>
                    <a:pt x="15886686" y="92710"/>
                  </a:cubicBezTo>
                  <a:lnTo>
                    <a:pt x="15886686" y="9331719"/>
                  </a:lnTo>
                  <a:cubicBezTo>
                    <a:pt x="15887956" y="9383788"/>
                    <a:pt x="15846047" y="9425698"/>
                    <a:pt x="15795247" y="9425698"/>
                  </a:cubicBezTo>
                  <a:close/>
                </a:path>
              </a:pathLst>
            </a:custGeom>
            <a:solidFill>
              <a:srgbClr val="FBF7F1"/>
            </a:solidFill>
          </p:spPr>
        </p:sp>
        <p:sp>
          <p:nvSpPr>
            <p:cNvPr name="Freeform 6" id="6"/>
            <p:cNvSpPr/>
            <p:nvPr/>
          </p:nvSpPr>
          <p:spPr>
            <a:xfrm flipH="false" flipV="false" rot="0">
              <a:off x="0" y="0"/>
              <a:ext cx="15951456" cy="9489198"/>
            </a:xfrm>
            <a:custGeom>
              <a:avLst/>
              <a:gdLst/>
              <a:ahLst/>
              <a:cxnLst/>
              <a:rect r="r" b="b" t="t" l="l"/>
              <a:pathLst>
                <a:path h="9489198" w="15951456">
                  <a:moveTo>
                    <a:pt x="15826997" y="59690"/>
                  </a:moveTo>
                  <a:cubicBezTo>
                    <a:pt x="15862556" y="59690"/>
                    <a:pt x="15891766" y="88900"/>
                    <a:pt x="15891766" y="124460"/>
                  </a:cubicBezTo>
                  <a:lnTo>
                    <a:pt x="15891766" y="9364738"/>
                  </a:lnTo>
                  <a:cubicBezTo>
                    <a:pt x="15891766" y="9400298"/>
                    <a:pt x="15862556" y="9429508"/>
                    <a:pt x="15826997" y="9429508"/>
                  </a:cubicBezTo>
                  <a:lnTo>
                    <a:pt x="124460" y="9429508"/>
                  </a:lnTo>
                  <a:cubicBezTo>
                    <a:pt x="88900" y="9429508"/>
                    <a:pt x="59690" y="9400298"/>
                    <a:pt x="59690" y="9364738"/>
                  </a:cubicBezTo>
                  <a:lnTo>
                    <a:pt x="59690" y="124460"/>
                  </a:lnTo>
                  <a:cubicBezTo>
                    <a:pt x="59690" y="88900"/>
                    <a:pt x="88900" y="59690"/>
                    <a:pt x="124460" y="59690"/>
                  </a:cubicBezTo>
                  <a:lnTo>
                    <a:pt x="15826997" y="59690"/>
                  </a:lnTo>
                  <a:moveTo>
                    <a:pt x="15826997" y="0"/>
                  </a:moveTo>
                  <a:lnTo>
                    <a:pt x="124460" y="0"/>
                  </a:lnTo>
                  <a:cubicBezTo>
                    <a:pt x="55880" y="0"/>
                    <a:pt x="0" y="55880"/>
                    <a:pt x="0" y="124460"/>
                  </a:cubicBezTo>
                  <a:lnTo>
                    <a:pt x="0" y="9364738"/>
                  </a:lnTo>
                  <a:cubicBezTo>
                    <a:pt x="0" y="9433319"/>
                    <a:pt x="55880" y="9489198"/>
                    <a:pt x="124460" y="9489198"/>
                  </a:cubicBezTo>
                  <a:lnTo>
                    <a:pt x="15826997" y="9489198"/>
                  </a:lnTo>
                  <a:cubicBezTo>
                    <a:pt x="15895577" y="9489198"/>
                    <a:pt x="15951456" y="9433319"/>
                    <a:pt x="15951456" y="9364738"/>
                  </a:cubicBezTo>
                  <a:lnTo>
                    <a:pt x="15951456" y="124460"/>
                  </a:lnTo>
                  <a:cubicBezTo>
                    <a:pt x="15951456" y="55880"/>
                    <a:pt x="15895577" y="0"/>
                    <a:pt x="15826997" y="0"/>
                  </a:cubicBezTo>
                  <a:close/>
                </a:path>
              </a:pathLst>
            </a:custGeom>
            <a:solidFill>
              <a:srgbClr val="191919"/>
            </a:solidFill>
          </p:spPr>
        </p:sp>
      </p:grpSp>
      <p:sp>
        <p:nvSpPr>
          <p:cNvPr name="Freeform 7" id="7"/>
          <p:cNvSpPr/>
          <p:nvPr/>
        </p:nvSpPr>
        <p:spPr>
          <a:xfrm flipH="true" flipV="false" rot="-232289">
            <a:off x="13229947" y="7918"/>
            <a:ext cx="4624637" cy="3758568"/>
          </a:xfrm>
          <a:custGeom>
            <a:avLst/>
            <a:gdLst/>
            <a:ahLst/>
            <a:cxnLst/>
            <a:rect r="r" b="b" t="t" l="l"/>
            <a:pathLst>
              <a:path h="3758568" w="4624637">
                <a:moveTo>
                  <a:pt x="4624637" y="0"/>
                </a:moveTo>
                <a:lnTo>
                  <a:pt x="0" y="0"/>
                </a:lnTo>
                <a:lnTo>
                  <a:pt x="0" y="3758569"/>
                </a:lnTo>
                <a:lnTo>
                  <a:pt x="4624637" y="3758569"/>
                </a:lnTo>
                <a:lnTo>
                  <a:pt x="4624637"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1508112">
            <a:off x="193208" y="2505613"/>
            <a:ext cx="2513769" cy="4114800"/>
          </a:xfrm>
          <a:custGeom>
            <a:avLst/>
            <a:gdLst/>
            <a:ahLst/>
            <a:cxnLst/>
            <a:rect r="r" b="b" t="t" l="l"/>
            <a:pathLst>
              <a:path h="4114800" w="2513769">
                <a:moveTo>
                  <a:pt x="0" y="0"/>
                </a:moveTo>
                <a:lnTo>
                  <a:pt x="2513768" y="0"/>
                </a:lnTo>
                <a:lnTo>
                  <a:pt x="2513768"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9" id="9"/>
          <p:cNvSpPr txBox="true"/>
          <p:nvPr/>
        </p:nvSpPr>
        <p:spPr>
          <a:xfrm rot="263213">
            <a:off x="13756163" y="1201895"/>
            <a:ext cx="3574863" cy="864946"/>
          </a:xfrm>
          <a:prstGeom prst="rect">
            <a:avLst/>
          </a:prstGeom>
        </p:spPr>
        <p:txBody>
          <a:bodyPr anchor="t" rtlCol="false" tIns="0" lIns="0" bIns="0" rIns="0">
            <a:spAutoFit/>
          </a:bodyPr>
          <a:lstStyle/>
          <a:p>
            <a:pPr algn="ctr">
              <a:lnSpc>
                <a:spcPts val="6883"/>
              </a:lnSpc>
            </a:pPr>
            <a:r>
              <a:rPr lang="en-US" sz="5462">
                <a:solidFill>
                  <a:srgbClr val="000000"/>
                </a:solidFill>
                <a:latin typeface="Krabuler"/>
              </a:rPr>
              <a:t>KESIMPULAN</a:t>
            </a:r>
          </a:p>
        </p:txBody>
      </p:sp>
      <p:sp>
        <p:nvSpPr>
          <p:cNvPr name="TextBox 10" id="10"/>
          <p:cNvSpPr txBox="true"/>
          <p:nvPr/>
        </p:nvSpPr>
        <p:spPr>
          <a:xfrm rot="0">
            <a:off x="3791334" y="2205382"/>
            <a:ext cx="10374831" cy="6673088"/>
          </a:xfrm>
          <a:prstGeom prst="rect">
            <a:avLst/>
          </a:prstGeom>
        </p:spPr>
        <p:txBody>
          <a:bodyPr anchor="t" rtlCol="false" tIns="0" lIns="0" bIns="0" rIns="0">
            <a:spAutoFit/>
          </a:bodyPr>
          <a:lstStyle/>
          <a:p>
            <a:pPr algn="just">
              <a:lnSpc>
                <a:spcPts val="4096"/>
              </a:lnSpc>
            </a:pPr>
            <a:r>
              <a:rPr lang="en-US" sz="3200" spc="-28">
                <a:solidFill>
                  <a:srgbClr val="000000"/>
                </a:solidFill>
                <a:latin typeface="Krabuler"/>
              </a:rPr>
              <a:t>4. Demonstrasi: </a:t>
            </a:r>
          </a:p>
          <a:p>
            <a:pPr algn="just" marL="690881" indent="-345440" lvl="1">
              <a:lnSpc>
                <a:spcPts val="4096"/>
              </a:lnSpc>
              <a:buFont typeface="Arial"/>
              <a:buChar char="•"/>
            </a:pPr>
            <a:r>
              <a:rPr lang="en-US" sz="3200" spc="-28">
                <a:solidFill>
                  <a:srgbClr val="000000"/>
                </a:solidFill>
                <a:latin typeface="Krabuler"/>
              </a:rPr>
              <a:t>Berlangganan topik: mosquitto_sub -h &lt;broker_address&gt; -t "home/GF/room/+" -v </a:t>
            </a:r>
          </a:p>
          <a:p>
            <a:pPr algn="just" marL="690881" indent="-345440" lvl="1">
              <a:lnSpc>
                <a:spcPts val="4096"/>
              </a:lnSpc>
              <a:buFont typeface="Arial"/>
              <a:buChar char="•"/>
            </a:pPr>
            <a:r>
              <a:rPr lang="en-US" sz="3200" spc="-28">
                <a:solidFill>
                  <a:srgbClr val="000000"/>
                </a:solidFill>
                <a:latin typeface="Krabuler"/>
              </a:rPr>
              <a:t>Publikasi pesan: mosquitto_pub -h &lt;broker_address&gt; -t "home/GF/room/1" -m "Message" </a:t>
            </a:r>
          </a:p>
          <a:p>
            <a:pPr algn="just">
              <a:lnSpc>
                <a:spcPts val="4096"/>
              </a:lnSpc>
            </a:pPr>
          </a:p>
          <a:p>
            <a:pPr algn="just">
              <a:lnSpc>
                <a:spcPts val="4096"/>
              </a:lnSpc>
            </a:pPr>
            <a:r>
              <a:rPr lang="en-US" sz="3200" spc="-28">
                <a:solidFill>
                  <a:srgbClr val="000000"/>
                </a:solidFill>
                <a:latin typeface="Krabuler"/>
              </a:rPr>
              <a:t>5. Manfaat: </a:t>
            </a:r>
          </a:p>
          <a:p>
            <a:pPr algn="just" marL="690881" indent="-345440" lvl="1">
              <a:lnSpc>
                <a:spcPts val="4096"/>
              </a:lnSpc>
              <a:buFont typeface="Arial"/>
              <a:buChar char="•"/>
            </a:pPr>
            <a:r>
              <a:rPr lang="en-US" sz="3200" spc="-28">
                <a:solidFill>
                  <a:srgbClr val="000000"/>
                </a:solidFill>
                <a:latin typeface="Krabuler"/>
              </a:rPr>
              <a:t>Wildcard Single Level: Menerima pesan dari topik spesifik.</a:t>
            </a:r>
          </a:p>
          <a:p>
            <a:pPr algn="just" marL="690881" indent="-345440" lvl="1">
              <a:lnSpc>
                <a:spcPts val="4096"/>
              </a:lnSpc>
              <a:buFont typeface="Arial"/>
              <a:buChar char="•"/>
            </a:pPr>
            <a:r>
              <a:rPr lang="en-US" sz="3200" spc="-28">
                <a:solidFill>
                  <a:srgbClr val="000000"/>
                </a:solidFill>
                <a:latin typeface="Krabuler"/>
              </a:rPr>
              <a:t>Wildcard Multi Level: Menerima semua pesan dari subtopik yang lebih luas.</a:t>
            </a:r>
          </a:p>
          <a:p>
            <a:pPr algn="just" marL="690881" indent="-345440" lvl="1">
              <a:lnSpc>
                <a:spcPts val="4096"/>
              </a:lnSpc>
              <a:buFont typeface="Arial"/>
              <a:buChar char="•"/>
            </a:pPr>
            <a:r>
              <a:rPr lang="en-US" sz="3200" spc="-28">
                <a:solidFill>
                  <a:srgbClr val="000000"/>
                </a:solidFill>
                <a:latin typeface="Krabuler"/>
              </a:rPr>
              <a:t>Parameter -v: Memudahkan identifikasi asal pesan dengan menampilkan topik</a:t>
            </a:r>
          </a:p>
          <a:p>
            <a:pPr algn="just">
              <a:lnSpc>
                <a:spcPts val="4096"/>
              </a:lnSpc>
            </a:pPr>
          </a:p>
        </p:txBody>
      </p:sp>
      <p:sp>
        <p:nvSpPr>
          <p:cNvPr name="Freeform 11" id="11"/>
          <p:cNvSpPr/>
          <p:nvPr/>
        </p:nvSpPr>
        <p:spPr>
          <a:xfrm flipH="false" flipV="false" rot="-4087408">
            <a:off x="1193680" y="7229350"/>
            <a:ext cx="1514128" cy="1379233"/>
          </a:xfrm>
          <a:custGeom>
            <a:avLst/>
            <a:gdLst/>
            <a:ahLst/>
            <a:cxnLst/>
            <a:rect r="r" b="b" t="t" l="l"/>
            <a:pathLst>
              <a:path h="1379233" w="1514128">
                <a:moveTo>
                  <a:pt x="0" y="0"/>
                </a:moveTo>
                <a:lnTo>
                  <a:pt x="1514129" y="0"/>
                </a:lnTo>
                <a:lnTo>
                  <a:pt x="1514129" y="1379233"/>
                </a:lnTo>
                <a:lnTo>
                  <a:pt x="0" y="1379233"/>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Tree>
  </p:cSld>
  <p:clrMapOvr>
    <a:masterClrMapping/>
  </p:clrMapOvr>
</p:sld>
</file>

<file path=ppt/slides/slide25.xml><?xml version="1.0" encoding="utf-8"?>
<p:sld xmlns:p="http://schemas.openxmlformats.org/presentationml/2006/main" xmlns:a="http://schemas.openxmlformats.org/drawingml/2006/main" xmlns:r="http://schemas.openxmlformats.org/officeDocument/2006/relationships">
  <p:cSld>
    <p:bg>
      <p:bgPr>
        <a:solidFill>
          <a:srgbClr val="FBF7F1"/>
        </a:solidFill>
      </p:bgPr>
    </p:bg>
    <p:spTree>
      <p:nvGrpSpPr>
        <p:cNvPr id="1" name=""/>
        <p:cNvGrpSpPr/>
        <p:nvPr/>
      </p:nvGrpSpPr>
      <p:grpSpPr>
        <a:xfrm>
          <a:off x="0" y="0"/>
          <a:ext cx="0" cy="0"/>
          <a:chOff x="0" y="0"/>
          <a:chExt cx="0" cy="0"/>
        </a:xfrm>
      </p:grpSpPr>
      <p:sp>
        <p:nvSpPr>
          <p:cNvPr name="Freeform 2" id="2"/>
          <p:cNvSpPr/>
          <p:nvPr/>
        </p:nvSpPr>
        <p:spPr>
          <a:xfrm flipH="false" flipV="false" rot="0">
            <a:off x="4609357" y="687135"/>
            <a:ext cx="9699658" cy="3103890"/>
          </a:xfrm>
          <a:custGeom>
            <a:avLst/>
            <a:gdLst/>
            <a:ahLst/>
            <a:cxnLst/>
            <a:rect r="r" b="b" t="t" l="l"/>
            <a:pathLst>
              <a:path h="3103890" w="9699658">
                <a:moveTo>
                  <a:pt x="0" y="0"/>
                </a:moveTo>
                <a:lnTo>
                  <a:pt x="9699657" y="0"/>
                </a:lnTo>
                <a:lnTo>
                  <a:pt x="9699657" y="3103891"/>
                </a:lnTo>
                <a:lnTo>
                  <a:pt x="0" y="310389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166726">
            <a:off x="5862662" y="1373053"/>
            <a:ext cx="7189391" cy="1713865"/>
          </a:xfrm>
          <a:prstGeom prst="rect">
            <a:avLst/>
          </a:prstGeom>
        </p:spPr>
        <p:txBody>
          <a:bodyPr anchor="t" rtlCol="false" tIns="0" lIns="0" bIns="0" rIns="0">
            <a:spAutoFit/>
          </a:bodyPr>
          <a:lstStyle/>
          <a:p>
            <a:pPr algn="ctr">
              <a:lnSpc>
                <a:spcPts val="6859"/>
              </a:lnSpc>
              <a:spcBef>
                <a:spcPct val="0"/>
              </a:spcBef>
            </a:pPr>
            <a:r>
              <a:rPr lang="en-US" sz="4899" spc="191">
                <a:solidFill>
                  <a:srgbClr val="000000"/>
                </a:solidFill>
                <a:latin typeface="Krabuler"/>
              </a:rPr>
              <a:t>MQTT DESKTOP CLIENT UNTUK OPERASI PUB/SUB</a:t>
            </a:r>
          </a:p>
        </p:txBody>
      </p:sp>
      <p:sp>
        <p:nvSpPr>
          <p:cNvPr name="Freeform 4" id="4"/>
          <p:cNvSpPr/>
          <p:nvPr/>
        </p:nvSpPr>
        <p:spPr>
          <a:xfrm flipH="false" flipV="false" rot="0">
            <a:off x="10938116" y="2635648"/>
            <a:ext cx="2704795" cy="1249123"/>
          </a:xfrm>
          <a:custGeom>
            <a:avLst/>
            <a:gdLst/>
            <a:ahLst/>
            <a:cxnLst/>
            <a:rect r="r" b="b" t="t" l="l"/>
            <a:pathLst>
              <a:path h="1249123" w="2704795">
                <a:moveTo>
                  <a:pt x="0" y="0"/>
                </a:moveTo>
                <a:lnTo>
                  <a:pt x="2704795" y="0"/>
                </a:lnTo>
                <a:lnTo>
                  <a:pt x="2704795" y="1249124"/>
                </a:lnTo>
                <a:lnTo>
                  <a:pt x="0" y="124912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491967">
            <a:off x="4392492" y="235239"/>
            <a:ext cx="2241878" cy="2042147"/>
          </a:xfrm>
          <a:custGeom>
            <a:avLst/>
            <a:gdLst/>
            <a:ahLst/>
            <a:cxnLst/>
            <a:rect r="r" b="b" t="t" l="l"/>
            <a:pathLst>
              <a:path h="2042147" w="2241878">
                <a:moveTo>
                  <a:pt x="0" y="0"/>
                </a:moveTo>
                <a:lnTo>
                  <a:pt x="2241878" y="0"/>
                </a:lnTo>
                <a:lnTo>
                  <a:pt x="2241878" y="2042147"/>
                </a:lnTo>
                <a:lnTo>
                  <a:pt x="0" y="204214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true" rot="4706294">
            <a:off x="-1406767" y="-1035329"/>
            <a:ext cx="3895386" cy="4128059"/>
          </a:xfrm>
          <a:custGeom>
            <a:avLst/>
            <a:gdLst/>
            <a:ahLst/>
            <a:cxnLst/>
            <a:rect r="r" b="b" t="t" l="l"/>
            <a:pathLst>
              <a:path h="4128059" w="3895386">
                <a:moveTo>
                  <a:pt x="0" y="4128058"/>
                </a:moveTo>
                <a:lnTo>
                  <a:pt x="3895387" y="4128058"/>
                </a:lnTo>
                <a:lnTo>
                  <a:pt x="3895387" y="0"/>
                </a:lnTo>
                <a:lnTo>
                  <a:pt x="0" y="0"/>
                </a:lnTo>
                <a:lnTo>
                  <a:pt x="0" y="4128058"/>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false" flipV="false" rot="-1568932">
            <a:off x="15725241" y="2538573"/>
            <a:ext cx="1447775" cy="2075662"/>
          </a:xfrm>
          <a:custGeom>
            <a:avLst/>
            <a:gdLst/>
            <a:ahLst/>
            <a:cxnLst/>
            <a:rect r="r" b="b" t="t" l="l"/>
            <a:pathLst>
              <a:path h="2075662" w="1447775">
                <a:moveTo>
                  <a:pt x="0" y="0"/>
                </a:moveTo>
                <a:lnTo>
                  <a:pt x="1447774" y="0"/>
                </a:lnTo>
                <a:lnTo>
                  <a:pt x="1447774" y="2075662"/>
                </a:lnTo>
                <a:lnTo>
                  <a:pt x="0" y="207566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8" id="8"/>
          <p:cNvSpPr/>
          <p:nvPr/>
        </p:nvSpPr>
        <p:spPr>
          <a:xfrm flipH="false" flipV="false" rot="0">
            <a:off x="10538197" y="0"/>
            <a:ext cx="10083238" cy="1393320"/>
          </a:xfrm>
          <a:custGeom>
            <a:avLst/>
            <a:gdLst/>
            <a:ahLst/>
            <a:cxnLst/>
            <a:rect r="r" b="b" t="t" l="l"/>
            <a:pathLst>
              <a:path h="1393320" w="10083238">
                <a:moveTo>
                  <a:pt x="0" y="0"/>
                </a:moveTo>
                <a:lnTo>
                  <a:pt x="10083238" y="0"/>
                </a:lnTo>
                <a:lnTo>
                  <a:pt x="10083238" y="1393320"/>
                </a:lnTo>
                <a:lnTo>
                  <a:pt x="0" y="139332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9" id="9"/>
          <p:cNvSpPr/>
          <p:nvPr/>
        </p:nvSpPr>
        <p:spPr>
          <a:xfrm flipH="false" flipV="false" rot="-10800000">
            <a:off x="-4098675" y="8905418"/>
            <a:ext cx="9279203" cy="2078243"/>
          </a:xfrm>
          <a:custGeom>
            <a:avLst/>
            <a:gdLst/>
            <a:ahLst/>
            <a:cxnLst/>
            <a:rect r="r" b="b" t="t" l="l"/>
            <a:pathLst>
              <a:path h="2078243" w="9279203">
                <a:moveTo>
                  <a:pt x="0" y="0"/>
                </a:moveTo>
                <a:lnTo>
                  <a:pt x="9279203" y="0"/>
                </a:lnTo>
                <a:lnTo>
                  <a:pt x="9279203" y="2078242"/>
                </a:lnTo>
                <a:lnTo>
                  <a:pt x="0" y="2078242"/>
                </a:lnTo>
                <a:lnTo>
                  <a:pt x="0" y="0"/>
                </a:lnTo>
                <a:close/>
              </a:path>
            </a:pathLst>
          </a:custGeom>
          <a:blipFill>
            <a:blip r:embed="rId12">
              <a:extLst>
                <a:ext uri="{96DAC541-7B7A-43D3-8B79-37D633B846F1}">
                  <asvg:svgBlip xmlns:asvg="http://schemas.microsoft.com/office/drawing/2016/SVG/main" r:embed="rId13"/>
                </a:ext>
              </a:extLst>
            </a:blip>
            <a:stretch>
              <a:fillRect l="-62081" t="0" r="0" b="0"/>
            </a:stretch>
          </a:blipFill>
        </p:spPr>
      </p:sp>
      <p:sp>
        <p:nvSpPr>
          <p:cNvPr name="TextBox 10" id="10"/>
          <p:cNvSpPr txBox="true"/>
          <p:nvPr/>
        </p:nvSpPr>
        <p:spPr>
          <a:xfrm rot="0">
            <a:off x="3531915" y="4223766"/>
            <a:ext cx="11614528" cy="5491734"/>
          </a:xfrm>
          <a:prstGeom prst="rect">
            <a:avLst/>
          </a:prstGeom>
        </p:spPr>
        <p:txBody>
          <a:bodyPr anchor="t" rtlCol="false" tIns="0" lIns="0" bIns="0" rIns="0">
            <a:spAutoFit/>
          </a:bodyPr>
          <a:lstStyle/>
          <a:p>
            <a:pPr algn="just" marL="690881" indent="-345440" lvl="1">
              <a:lnSpc>
                <a:spcPts val="3648"/>
              </a:lnSpc>
              <a:buAutoNum type="arabicPeriod" startAt="1"/>
            </a:pPr>
            <a:r>
              <a:rPr lang="en-US" sz="3200">
                <a:solidFill>
                  <a:srgbClr val="000000"/>
                </a:solidFill>
                <a:latin typeface="Handy Casual Bold"/>
              </a:rPr>
              <a:t>Mengunduh dan Menginstal MQTT X</a:t>
            </a:r>
          </a:p>
          <a:p>
            <a:pPr algn="just" marL="1381761" indent="-460587" lvl="2">
              <a:lnSpc>
                <a:spcPts val="3648"/>
              </a:lnSpc>
              <a:buFont typeface="Arial"/>
              <a:buChar char="⚬"/>
            </a:pPr>
            <a:r>
              <a:rPr lang="en-US" sz="3200">
                <a:solidFill>
                  <a:srgbClr val="000000"/>
                </a:solidFill>
                <a:latin typeface="Handy Casual Bold"/>
              </a:rPr>
              <a:t>Kunjungi situs resmi MQTT dan pilih bagian alat dan aplikasi.</a:t>
            </a:r>
          </a:p>
          <a:p>
            <a:pPr algn="just" marL="1381761" indent="-460587" lvl="2">
              <a:lnSpc>
                <a:spcPts val="3648"/>
              </a:lnSpc>
              <a:buFont typeface="Arial"/>
              <a:buChar char="⚬"/>
            </a:pPr>
            <a:r>
              <a:rPr lang="en-US" sz="3200">
                <a:solidFill>
                  <a:srgbClr val="000000"/>
                </a:solidFill>
                <a:latin typeface="Handy Casual Bold"/>
              </a:rPr>
              <a:t>Pilih MQTT X, aplikasi lintas platform untuk Windows, Mac, dan Linux.</a:t>
            </a:r>
          </a:p>
          <a:p>
            <a:pPr algn="just" marL="1381761" indent="-460587" lvl="2">
              <a:lnSpc>
                <a:spcPts val="3648"/>
              </a:lnSpc>
              <a:buFont typeface="Arial"/>
              <a:buChar char="⚬"/>
            </a:pPr>
            <a:r>
              <a:rPr lang="en-US" sz="3200">
                <a:solidFill>
                  <a:srgbClr val="000000"/>
                </a:solidFill>
                <a:latin typeface="Handy Casual Bold"/>
              </a:rPr>
              <a:t>Unduh dan jalankan file instalasi.</a:t>
            </a:r>
          </a:p>
          <a:p>
            <a:pPr algn="just" marL="690881" indent="-345440" lvl="1">
              <a:lnSpc>
                <a:spcPts val="3648"/>
              </a:lnSpc>
              <a:buAutoNum type="arabicPeriod" startAt="1"/>
            </a:pPr>
            <a:r>
              <a:rPr lang="en-US" sz="3200">
                <a:solidFill>
                  <a:srgbClr val="000000"/>
                </a:solidFill>
                <a:latin typeface="Handy Casual Bold"/>
              </a:rPr>
              <a:t>Mengonfigurasi Koneksi:</a:t>
            </a:r>
          </a:p>
          <a:p>
            <a:pPr algn="just" marL="1381761" indent="-460587" lvl="2">
              <a:lnSpc>
                <a:spcPts val="3648"/>
              </a:lnSpc>
              <a:buFont typeface="Arial"/>
              <a:buChar char="⚬"/>
            </a:pPr>
            <a:r>
              <a:rPr lang="en-US" sz="3200">
                <a:solidFill>
                  <a:srgbClr val="000000"/>
                </a:solidFill>
                <a:latin typeface="Handy Casual Bold"/>
              </a:rPr>
              <a:t>Masukkan nama klien, ID klien, dan alamat host.</a:t>
            </a:r>
          </a:p>
          <a:p>
            <a:pPr algn="just" marL="1381761" indent="-460587" lvl="2">
              <a:lnSpc>
                <a:spcPts val="3648"/>
              </a:lnSpc>
              <a:buFont typeface="Arial"/>
              <a:buChar char="⚬"/>
            </a:pPr>
            <a:r>
              <a:rPr lang="en-US" sz="3200">
                <a:solidFill>
                  <a:srgbClr val="000000"/>
                </a:solidFill>
                <a:latin typeface="Handy Casual Bold"/>
              </a:rPr>
              <a:t>MQTT X mendukung broker bawaan dengan port default 1883.</a:t>
            </a:r>
          </a:p>
          <a:p>
            <a:pPr algn="just" marL="1381761" indent="-460587" lvl="2">
              <a:lnSpc>
                <a:spcPts val="3648"/>
              </a:lnSpc>
              <a:buFont typeface="Arial"/>
              <a:buChar char="⚬"/>
            </a:pPr>
            <a:r>
              <a:rPr lang="en-US" sz="3200">
                <a:solidFill>
                  <a:srgbClr val="000000"/>
                </a:solidFill>
                <a:latin typeface="Handy Casual Bold"/>
              </a:rPr>
              <a:t>Jika diperlukan, masukkan username, password, dan opsi keamanan lainnya.</a:t>
            </a:r>
          </a:p>
          <a:p>
            <a:pPr algn="just" marL="690881" indent="-345440" lvl="1">
              <a:lnSpc>
                <a:spcPts val="3648"/>
              </a:lnSpc>
              <a:buAutoNum type="arabicPeriod" startAt="1"/>
            </a:pPr>
            <a:r>
              <a:rPr lang="en-US" sz="3200">
                <a:solidFill>
                  <a:srgbClr val="000000"/>
                </a:solidFill>
                <a:latin typeface="Handy Casual Bold"/>
              </a:rPr>
              <a:t>Subskripsi dan Publikasi Pesan</a:t>
            </a:r>
          </a:p>
          <a:p>
            <a:pPr algn="just" marL="1381761" indent="-460587" lvl="2">
              <a:lnSpc>
                <a:spcPts val="3648"/>
              </a:lnSpc>
              <a:buFont typeface="Arial"/>
              <a:buChar char="⚬"/>
            </a:pPr>
            <a:r>
              <a:rPr lang="en-US" sz="3200">
                <a:solidFill>
                  <a:srgbClr val="000000"/>
                </a:solidFill>
                <a:latin typeface="Handy Casual Bold"/>
              </a:rPr>
              <a:t>Menghubungkan ke topik tertentu dan mulai berlangganan.</a:t>
            </a:r>
          </a:p>
          <a:p>
            <a:pPr algn="just" marL="1381761" indent="-460587" lvl="2">
              <a:lnSpc>
                <a:spcPts val="3648"/>
              </a:lnSpc>
              <a:buFont typeface="Arial"/>
              <a:buChar char="⚬"/>
            </a:pPr>
            <a:r>
              <a:rPr lang="en-US" sz="3200">
                <a:solidFill>
                  <a:srgbClr val="000000"/>
                </a:solidFill>
                <a:latin typeface="Handy Casual Bold"/>
              </a:rPr>
              <a:t>Publikasi pesan melalui antarmuka grafis.</a:t>
            </a:r>
          </a:p>
          <a:p>
            <a:pPr algn="just" marL="1381761" indent="-460587" lvl="2">
              <a:lnSpc>
                <a:spcPts val="3648"/>
              </a:lnSpc>
              <a:buFont typeface="Arial"/>
              <a:buChar char="⚬"/>
            </a:pPr>
            <a:r>
              <a:rPr lang="en-US" sz="3200">
                <a:solidFill>
                  <a:srgbClr val="000000"/>
                </a:solidFill>
                <a:latin typeface="Handy Casual Bold"/>
              </a:rPr>
              <a:t>Contoh topik: MQTTX/windows.</a:t>
            </a:r>
          </a:p>
        </p:txBody>
      </p:sp>
    </p:spTree>
  </p:cSld>
  <p:clrMapOvr>
    <a:masterClrMapping/>
  </p:clrMapOvr>
</p:sld>
</file>

<file path=ppt/slides/slide26.xml><?xml version="1.0" encoding="utf-8"?>
<p:sld xmlns:p="http://schemas.openxmlformats.org/presentationml/2006/main" xmlns:a="http://schemas.openxmlformats.org/drawingml/2006/main" xmlns:r="http://schemas.openxmlformats.org/officeDocument/2006/relationships">
  <p:cSld>
    <p:bg>
      <p:bgPr>
        <a:solidFill>
          <a:srgbClr val="FBF7F1"/>
        </a:solidFill>
      </p:bgPr>
    </p:bg>
    <p:spTree>
      <p:nvGrpSpPr>
        <p:cNvPr id="1" name=""/>
        <p:cNvGrpSpPr/>
        <p:nvPr/>
      </p:nvGrpSpPr>
      <p:grpSpPr>
        <a:xfrm>
          <a:off x="0" y="0"/>
          <a:ext cx="0" cy="0"/>
          <a:chOff x="0" y="0"/>
          <a:chExt cx="0" cy="0"/>
        </a:xfrm>
      </p:grpSpPr>
      <p:sp>
        <p:nvSpPr>
          <p:cNvPr name="Freeform 2" id="2"/>
          <p:cNvSpPr/>
          <p:nvPr/>
        </p:nvSpPr>
        <p:spPr>
          <a:xfrm flipH="true" flipV="false" rot="-10800000">
            <a:off x="7670131" y="8661831"/>
            <a:ext cx="12159733" cy="1680254"/>
          </a:xfrm>
          <a:custGeom>
            <a:avLst/>
            <a:gdLst/>
            <a:ahLst/>
            <a:cxnLst/>
            <a:rect r="r" b="b" t="t" l="l"/>
            <a:pathLst>
              <a:path h="1680254" w="12159733">
                <a:moveTo>
                  <a:pt x="12159733" y="0"/>
                </a:moveTo>
                <a:lnTo>
                  <a:pt x="0" y="0"/>
                </a:lnTo>
                <a:lnTo>
                  <a:pt x="0" y="1680254"/>
                </a:lnTo>
                <a:lnTo>
                  <a:pt x="12159733" y="1680254"/>
                </a:lnTo>
                <a:lnTo>
                  <a:pt x="12159733"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972581" y="-143918"/>
            <a:ext cx="13032502" cy="1800855"/>
          </a:xfrm>
          <a:custGeom>
            <a:avLst/>
            <a:gdLst/>
            <a:ahLst/>
            <a:cxnLst/>
            <a:rect r="r" b="b" t="t" l="l"/>
            <a:pathLst>
              <a:path h="1800855" w="13032502">
                <a:moveTo>
                  <a:pt x="13032501" y="0"/>
                </a:moveTo>
                <a:lnTo>
                  <a:pt x="0" y="0"/>
                </a:lnTo>
                <a:lnTo>
                  <a:pt x="0" y="1800855"/>
                </a:lnTo>
                <a:lnTo>
                  <a:pt x="13032501" y="1800855"/>
                </a:lnTo>
                <a:lnTo>
                  <a:pt x="13032501"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0">
            <a:off x="3100996" y="1346131"/>
            <a:ext cx="11709583" cy="7912169"/>
            <a:chOff x="0" y="0"/>
            <a:chExt cx="15951456" cy="10778404"/>
          </a:xfrm>
        </p:grpSpPr>
        <p:sp>
          <p:nvSpPr>
            <p:cNvPr name="Freeform 5" id="5"/>
            <p:cNvSpPr/>
            <p:nvPr/>
          </p:nvSpPr>
          <p:spPr>
            <a:xfrm flipH="false" flipV="false" rot="0">
              <a:off x="31750" y="31750"/>
              <a:ext cx="15887956" cy="10714903"/>
            </a:xfrm>
            <a:custGeom>
              <a:avLst/>
              <a:gdLst/>
              <a:ahLst/>
              <a:cxnLst/>
              <a:rect r="r" b="b" t="t" l="l"/>
              <a:pathLst>
                <a:path h="10714903" w="15887956">
                  <a:moveTo>
                    <a:pt x="15795247" y="10714903"/>
                  </a:moveTo>
                  <a:lnTo>
                    <a:pt x="92710" y="10714903"/>
                  </a:lnTo>
                  <a:cubicBezTo>
                    <a:pt x="41910" y="10714903"/>
                    <a:pt x="0" y="10672993"/>
                    <a:pt x="0" y="10622193"/>
                  </a:cubicBezTo>
                  <a:lnTo>
                    <a:pt x="0" y="92710"/>
                  </a:lnTo>
                  <a:cubicBezTo>
                    <a:pt x="0" y="41910"/>
                    <a:pt x="41910" y="0"/>
                    <a:pt x="92710" y="0"/>
                  </a:cubicBezTo>
                  <a:lnTo>
                    <a:pt x="15793977" y="0"/>
                  </a:lnTo>
                  <a:cubicBezTo>
                    <a:pt x="15844777" y="0"/>
                    <a:pt x="15886686" y="41910"/>
                    <a:pt x="15886686" y="92710"/>
                  </a:cubicBezTo>
                  <a:lnTo>
                    <a:pt x="15886686" y="10620924"/>
                  </a:lnTo>
                  <a:cubicBezTo>
                    <a:pt x="15887956" y="10672993"/>
                    <a:pt x="15846047" y="10714903"/>
                    <a:pt x="15795247" y="10714903"/>
                  </a:cubicBezTo>
                  <a:close/>
                </a:path>
              </a:pathLst>
            </a:custGeom>
            <a:solidFill>
              <a:srgbClr val="FBF7F1"/>
            </a:solidFill>
          </p:spPr>
        </p:sp>
        <p:sp>
          <p:nvSpPr>
            <p:cNvPr name="Freeform 6" id="6"/>
            <p:cNvSpPr/>
            <p:nvPr/>
          </p:nvSpPr>
          <p:spPr>
            <a:xfrm flipH="false" flipV="false" rot="0">
              <a:off x="0" y="0"/>
              <a:ext cx="15951456" cy="10778404"/>
            </a:xfrm>
            <a:custGeom>
              <a:avLst/>
              <a:gdLst/>
              <a:ahLst/>
              <a:cxnLst/>
              <a:rect r="r" b="b" t="t" l="l"/>
              <a:pathLst>
                <a:path h="10778404" w="15951456">
                  <a:moveTo>
                    <a:pt x="15826997" y="59690"/>
                  </a:moveTo>
                  <a:cubicBezTo>
                    <a:pt x="15862556" y="59690"/>
                    <a:pt x="15891766" y="88900"/>
                    <a:pt x="15891766" y="124460"/>
                  </a:cubicBezTo>
                  <a:lnTo>
                    <a:pt x="15891766" y="10653944"/>
                  </a:lnTo>
                  <a:cubicBezTo>
                    <a:pt x="15891766" y="10689504"/>
                    <a:pt x="15862556" y="10718714"/>
                    <a:pt x="15826997" y="10718714"/>
                  </a:cubicBezTo>
                  <a:lnTo>
                    <a:pt x="124460" y="10718714"/>
                  </a:lnTo>
                  <a:cubicBezTo>
                    <a:pt x="88900" y="10718714"/>
                    <a:pt x="59690" y="10689504"/>
                    <a:pt x="59690" y="10653944"/>
                  </a:cubicBezTo>
                  <a:lnTo>
                    <a:pt x="59690" y="124460"/>
                  </a:lnTo>
                  <a:cubicBezTo>
                    <a:pt x="59690" y="88900"/>
                    <a:pt x="88900" y="59690"/>
                    <a:pt x="124460" y="59690"/>
                  </a:cubicBezTo>
                  <a:lnTo>
                    <a:pt x="15826997" y="59690"/>
                  </a:lnTo>
                  <a:moveTo>
                    <a:pt x="15826997" y="0"/>
                  </a:moveTo>
                  <a:lnTo>
                    <a:pt x="124460" y="0"/>
                  </a:lnTo>
                  <a:cubicBezTo>
                    <a:pt x="55880" y="0"/>
                    <a:pt x="0" y="55880"/>
                    <a:pt x="0" y="124460"/>
                  </a:cubicBezTo>
                  <a:lnTo>
                    <a:pt x="0" y="10653944"/>
                  </a:lnTo>
                  <a:cubicBezTo>
                    <a:pt x="0" y="10722524"/>
                    <a:pt x="55880" y="10778404"/>
                    <a:pt x="124460" y="10778404"/>
                  </a:cubicBezTo>
                  <a:lnTo>
                    <a:pt x="15826997" y="10778404"/>
                  </a:lnTo>
                  <a:cubicBezTo>
                    <a:pt x="15895577" y="10778404"/>
                    <a:pt x="15951456" y="10722524"/>
                    <a:pt x="15951456" y="10653944"/>
                  </a:cubicBezTo>
                  <a:lnTo>
                    <a:pt x="15951456" y="124460"/>
                  </a:lnTo>
                  <a:cubicBezTo>
                    <a:pt x="15951456" y="55880"/>
                    <a:pt x="15895577" y="0"/>
                    <a:pt x="15826997" y="0"/>
                  </a:cubicBezTo>
                  <a:close/>
                </a:path>
              </a:pathLst>
            </a:custGeom>
            <a:solidFill>
              <a:srgbClr val="191919"/>
            </a:solidFill>
          </p:spPr>
        </p:sp>
      </p:grpSp>
      <p:sp>
        <p:nvSpPr>
          <p:cNvPr name="Freeform 7" id="7"/>
          <p:cNvSpPr/>
          <p:nvPr/>
        </p:nvSpPr>
        <p:spPr>
          <a:xfrm flipH="true" flipV="false" rot="-232289">
            <a:off x="13229947" y="7918"/>
            <a:ext cx="4624637" cy="3758568"/>
          </a:xfrm>
          <a:custGeom>
            <a:avLst/>
            <a:gdLst/>
            <a:ahLst/>
            <a:cxnLst/>
            <a:rect r="r" b="b" t="t" l="l"/>
            <a:pathLst>
              <a:path h="3758568" w="4624637">
                <a:moveTo>
                  <a:pt x="4624637" y="0"/>
                </a:moveTo>
                <a:lnTo>
                  <a:pt x="0" y="0"/>
                </a:lnTo>
                <a:lnTo>
                  <a:pt x="0" y="3758569"/>
                </a:lnTo>
                <a:lnTo>
                  <a:pt x="4624637" y="3758569"/>
                </a:lnTo>
                <a:lnTo>
                  <a:pt x="4624637"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1508112">
            <a:off x="499727" y="1860924"/>
            <a:ext cx="2513769" cy="4114800"/>
          </a:xfrm>
          <a:custGeom>
            <a:avLst/>
            <a:gdLst/>
            <a:ahLst/>
            <a:cxnLst/>
            <a:rect r="r" b="b" t="t" l="l"/>
            <a:pathLst>
              <a:path h="4114800" w="2513769">
                <a:moveTo>
                  <a:pt x="0" y="0"/>
                </a:moveTo>
                <a:lnTo>
                  <a:pt x="2513769" y="0"/>
                </a:lnTo>
                <a:lnTo>
                  <a:pt x="2513769"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9" id="9"/>
          <p:cNvSpPr txBox="true"/>
          <p:nvPr/>
        </p:nvSpPr>
        <p:spPr>
          <a:xfrm rot="263213">
            <a:off x="13756163" y="1201895"/>
            <a:ext cx="3574863" cy="864946"/>
          </a:xfrm>
          <a:prstGeom prst="rect">
            <a:avLst/>
          </a:prstGeom>
        </p:spPr>
        <p:txBody>
          <a:bodyPr anchor="t" rtlCol="false" tIns="0" lIns="0" bIns="0" rIns="0">
            <a:spAutoFit/>
          </a:bodyPr>
          <a:lstStyle/>
          <a:p>
            <a:pPr algn="ctr">
              <a:lnSpc>
                <a:spcPts val="6883"/>
              </a:lnSpc>
            </a:pPr>
            <a:r>
              <a:rPr lang="en-US" sz="5462">
                <a:solidFill>
                  <a:srgbClr val="000000"/>
                </a:solidFill>
                <a:latin typeface="Krabuler"/>
              </a:rPr>
              <a:t>KESIMPULAN</a:t>
            </a:r>
          </a:p>
        </p:txBody>
      </p:sp>
      <p:sp>
        <p:nvSpPr>
          <p:cNvPr name="TextBox 10" id="10"/>
          <p:cNvSpPr txBox="true"/>
          <p:nvPr/>
        </p:nvSpPr>
        <p:spPr>
          <a:xfrm rot="0">
            <a:off x="3768372" y="1797431"/>
            <a:ext cx="10374831" cy="6673088"/>
          </a:xfrm>
          <a:prstGeom prst="rect">
            <a:avLst/>
          </a:prstGeom>
        </p:spPr>
        <p:txBody>
          <a:bodyPr anchor="t" rtlCol="false" tIns="0" lIns="0" bIns="0" rIns="0">
            <a:spAutoFit/>
          </a:bodyPr>
          <a:lstStyle/>
          <a:p>
            <a:pPr algn="just">
              <a:lnSpc>
                <a:spcPts val="4096"/>
              </a:lnSpc>
            </a:pPr>
            <a:r>
              <a:rPr lang="en-US" sz="3200" spc="-28">
                <a:solidFill>
                  <a:srgbClr val="000000"/>
                </a:solidFill>
                <a:latin typeface="Krabuler"/>
              </a:rPr>
              <a:t>4. Demonstrasi: </a:t>
            </a:r>
          </a:p>
          <a:p>
            <a:pPr algn="just" marL="690881" indent="-345440" lvl="1">
              <a:lnSpc>
                <a:spcPts val="4096"/>
              </a:lnSpc>
              <a:buFont typeface="Arial"/>
              <a:buChar char="•"/>
            </a:pPr>
            <a:r>
              <a:rPr lang="en-US" sz="3200" spc="-28">
                <a:solidFill>
                  <a:srgbClr val="000000"/>
                </a:solidFill>
                <a:latin typeface="Krabuler"/>
              </a:rPr>
              <a:t>Menghubungkan MQTT X dengan terminal untuk demonstrasi.</a:t>
            </a:r>
          </a:p>
          <a:p>
            <a:pPr algn="just" marL="690881" indent="-345440" lvl="1">
              <a:lnSpc>
                <a:spcPts val="4096"/>
              </a:lnSpc>
              <a:buFont typeface="Arial"/>
              <a:buChar char="•"/>
            </a:pPr>
            <a:r>
              <a:rPr lang="en-US" sz="3200" spc="-28">
                <a:solidFill>
                  <a:srgbClr val="000000"/>
                </a:solidFill>
                <a:latin typeface="Krabuler"/>
              </a:rPr>
              <a:t>Menggunakan perintah mosquitto_sub dan mosquitto_pub pada terminal untuk berlangganan dan mengirim pesan.</a:t>
            </a:r>
          </a:p>
          <a:p>
            <a:pPr algn="just" marL="690881" indent="-345440" lvl="1">
              <a:lnSpc>
                <a:spcPts val="4096"/>
              </a:lnSpc>
              <a:buFont typeface="Arial"/>
              <a:buChar char="•"/>
            </a:pPr>
            <a:r>
              <a:rPr lang="en-US" sz="3200" spc="-28">
                <a:solidFill>
                  <a:srgbClr val="000000"/>
                </a:solidFill>
                <a:latin typeface="Krabuler"/>
              </a:rPr>
              <a:t>Pesan yang diterima dan dikirim akan muncul di aplikasi MQTT X dan</a:t>
            </a:r>
          </a:p>
          <a:p>
            <a:pPr algn="just">
              <a:lnSpc>
                <a:spcPts val="4096"/>
              </a:lnSpc>
            </a:pPr>
          </a:p>
          <a:p>
            <a:pPr algn="just">
              <a:lnSpc>
                <a:spcPts val="4096"/>
              </a:lnSpc>
            </a:pPr>
            <a:r>
              <a:rPr lang="en-US" sz="3200" spc="-28">
                <a:solidFill>
                  <a:srgbClr val="000000"/>
                </a:solidFill>
                <a:latin typeface="Krabuler"/>
              </a:rPr>
              <a:t>5. Manfaat: </a:t>
            </a:r>
          </a:p>
          <a:p>
            <a:pPr algn="just" marL="690881" indent="-345440" lvl="1">
              <a:lnSpc>
                <a:spcPts val="4096"/>
              </a:lnSpc>
              <a:buFont typeface="Arial"/>
              <a:buChar char="•"/>
            </a:pPr>
            <a:r>
              <a:rPr lang="en-US" sz="3200" spc="-28">
                <a:solidFill>
                  <a:srgbClr val="000000"/>
                </a:solidFill>
                <a:latin typeface="Krabuler"/>
              </a:rPr>
              <a:t>Kemudahan Penggunaan: Tidak perlu mengetik perintah di terminal.</a:t>
            </a:r>
          </a:p>
          <a:p>
            <a:pPr algn="just" marL="690881" indent="-345440" lvl="1">
              <a:lnSpc>
                <a:spcPts val="4096"/>
              </a:lnSpc>
              <a:buFont typeface="Arial"/>
              <a:buChar char="•"/>
            </a:pPr>
            <a:r>
              <a:rPr lang="en-US" sz="3200" spc="-28">
                <a:solidFill>
                  <a:srgbClr val="000000"/>
                </a:solidFill>
                <a:latin typeface="Krabuler"/>
              </a:rPr>
              <a:t>Visualisasi: Menyediakan antarmuka yang lebih mudah untuk memantau dan mengelola topik dan pesan.</a:t>
            </a:r>
          </a:p>
          <a:p>
            <a:pPr algn="just" marL="690881" indent="-345440" lvl="1">
              <a:lnSpc>
                <a:spcPts val="4096"/>
              </a:lnSpc>
              <a:buFont typeface="Arial"/>
              <a:buChar char="•"/>
            </a:pPr>
            <a:r>
              <a:rPr lang="en-US" sz="3200" spc="-28">
                <a:solidFill>
                  <a:srgbClr val="000000"/>
                </a:solidFill>
                <a:latin typeface="Krabuler"/>
              </a:rPr>
              <a:t>Fleksibilitas: Mendukung berbagai opsi koneksi dan keamanan.</a:t>
            </a:r>
          </a:p>
        </p:txBody>
      </p:sp>
      <p:sp>
        <p:nvSpPr>
          <p:cNvPr name="Freeform 11" id="11"/>
          <p:cNvSpPr/>
          <p:nvPr/>
        </p:nvSpPr>
        <p:spPr>
          <a:xfrm flipH="false" flipV="false" rot="-4087408">
            <a:off x="1193680" y="7229350"/>
            <a:ext cx="1514128" cy="1379233"/>
          </a:xfrm>
          <a:custGeom>
            <a:avLst/>
            <a:gdLst/>
            <a:ahLst/>
            <a:cxnLst/>
            <a:rect r="r" b="b" t="t" l="l"/>
            <a:pathLst>
              <a:path h="1379233" w="1514128">
                <a:moveTo>
                  <a:pt x="0" y="0"/>
                </a:moveTo>
                <a:lnTo>
                  <a:pt x="1514129" y="0"/>
                </a:lnTo>
                <a:lnTo>
                  <a:pt x="1514129" y="1379233"/>
                </a:lnTo>
                <a:lnTo>
                  <a:pt x="0" y="1379233"/>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Tree>
  </p:cSld>
  <p:clrMapOvr>
    <a:masterClrMapping/>
  </p:clrMapOvr>
</p:sld>
</file>

<file path=ppt/slides/slide27.xml><?xml version="1.0" encoding="utf-8"?>
<p:sld xmlns:p="http://schemas.openxmlformats.org/presentationml/2006/main" xmlns:a="http://schemas.openxmlformats.org/drawingml/2006/main" xmlns:r="http://schemas.openxmlformats.org/officeDocument/2006/relationships">
  <p:cSld>
    <p:bg>
      <p:bgPr>
        <a:solidFill>
          <a:srgbClr val="FBF7F1"/>
        </a:solidFill>
      </p:bgPr>
    </p:bg>
    <p:spTree>
      <p:nvGrpSpPr>
        <p:cNvPr id="1" name=""/>
        <p:cNvGrpSpPr/>
        <p:nvPr/>
      </p:nvGrpSpPr>
      <p:grpSpPr>
        <a:xfrm>
          <a:off x="0" y="0"/>
          <a:ext cx="0" cy="0"/>
          <a:chOff x="0" y="0"/>
          <a:chExt cx="0" cy="0"/>
        </a:xfrm>
      </p:grpSpPr>
      <p:sp>
        <p:nvSpPr>
          <p:cNvPr name="Freeform 2" id="2"/>
          <p:cNvSpPr/>
          <p:nvPr/>
        </p:nvSpPr>
        <p:spPr>
          <a:xfrm flipH="false" flipV="false" rot="5400000">
            <a:off x="6656334" y="956446"/>
            <a:ext cx="6789285" cy="8564465"/>
          </a:xfrm>
          <a:custGeom>
            <a:avLst/>
            <a:gdLst/>
            <a:ahLst/>
            <a:cxnLst/>
            <a:rect r="r" b="b" t="t" l="l"/>
            <a:pathLst>
              <a:path h="8564465" w="6789285">
                <a:moveTo>
                  <a:pt x="0" y="0"/>
                </a:moveTo>
                <a:lnTo>
                  <a:pt x="6789285" y="0"/>
                </a:lnTo>
                <a:lnTo>
                  <a:pt x="6789285" y="8564465"/>
                </a:lnTo>
                <a:lnTo>
                  <a:pt x="0" y="856446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2120756" y="1028700"/>
            <a:ext cx="4584113" cy="3975676"/>
          </a:xfrm>
          <a:custGeom>
            <a:avLst/>
            <a:gdLst/>
            <a:ahLst/>
            <a:cxnLst/>
            <a:rect r="r" b="b" t="t" l="l"/>
            <a:pathLst>
              <a:path h="3975676" w="4584113">
                <a:moveTo>
                  <a:pt x="0" y="0"/>
                </a:moveTo>
                <a:lnTo>
                  <a:pt x="4584113" y="0"/>
                </a:lnTo>
                <a:lnTo>
                  <a:pt x="4584113" y="3975676"/>
                </a:lnTo>
                <a:lnTo>
                  <a:pt x="0" y="397567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810814">
            <a:off x="2515040" y="2687792"/>
            <a:ext cx="3793791" cy="1085910"/>
          </a:xfrm>
          <a:prstGeom prst="rect">
            <a:avLst/>
          </a:prstGeom>
        </p:spPr>
        <p:txBody>
          <a:bodyPr anchor="t" rtlCol="false" tIns="0" lIns="0" bIns="0" rIns="0">
            <a:spAutoFit/>
          </a:bodyPr>
          <a:lstStyle/>
          <a:p>
            <a:pPr algn="l">
              <a:lnSpc>
                <a:spcPts val="8134"/>
              </a:lnSpc>
            </a:pPr>
            <a:r>
              <a:rPr lang="en-US" sz="8216" spc="180">
                <a:solidFill>
                  <a:srgbClr val="000000"/>
                </a:solidFill>
                <a:latin typeface="Krabuler"/>
              </a:rPr>
              <a:t>Bagian 4</a:t>
            </a:r>
          </a:p>
        </p:txBody>
      </p:sp>
      <p:sp>
        <p:nvSpPr>
          <p:cNvPr name="TextBox 5" id="5"/>
          <p:cNvSpPr txBox="true"/>
          <p:nvPr/>
        </p:nvSpPr>
        <p:spPr>
          <a:xfrm rot="0">
            <a:off x="6561389" y="3148332"/>
            <a:ext cx="6382412" cy="3542665"/>
          </a:xfrm>
          <a:prstGeom prst="rect">
            <a:avLst/>
          </a:prstGeom>
        </p:spPr>
        <p:txBody>
          <a:bodyPr anchor="t" rtlCol="false" tIns="0" lIns="0" bIns="0" rIns="0">
            <a:spAutoFit/>
          </a:bodyPr>
          <a:lstStyle/>
          <a:p>
            <a:pPr algn="l">
              <a:lnSpc>
                <a:spcPts val="4654"/>
              </a:lnSpc>
            </a:pPr>
          </a:p>
          <a:p>
            <a:pPr algn="l" marL="755647" indent="-377824" lvl="1">
              <a:lnSpc>
                <a:spcPts val="4654"/>
              </a:lnSpc>
              <a:buAutoNum type="arabicPeriod" startAt="1"/>
            </a:pPr>
            <a:r>
              <a:rPr lang="en-US" sz="3499" spc="76">
                <a:solidFill>
                  <a:srgbClr val="FFFFFF"/>
                </a:solidFill>
                <a:latin typeface="Krabuler"/>
              </a:rPr>
              <a:t>Konfigurasi Mosquitto di Mac OS X</a:t>
            </a:r>
          </a:p>
          <a:p>
            <a:pPr algn="l" marL="755647" indent="-377824" lvl="1">
              <a:lnSpc>
                <a:spcPts val="4654"/>
              </a:lnSpc>
              <a:buAutoNum type="arabicPeriod" startAt="1"/>
            </a:pPr>
            <a:r>
              <a:rPr lang="en-US" sz="3499" spc="76">
                <a:solidFill>
                  <a:srgbClr val="FFFFFF"/>
                </a:solidFill>
                <a:latin typeface="Krabuler Bold"/>
              </a:rPr>
              <a:t>Konfigurasi Mosquitto di Linux</a:t>
            </a:r>
          </a:p>
          <a:p>
            <a:pPr algn="l" marL="755647" indent="-377824" lvl="1">
              <a:lnSpc>
                <a:spcPts val="4654"/>
              </a:lnSpc>
              <a:buAutoNum type="arabicPeriod" startAt="1"/>
            </a:pPr>
            <a:r>
              <a:rPr lang="en-US" sz="3499" spc="76">
                <a:solidFill>
                  <a:srgbClr val="FFFFFF"/>
                </a:solidFill>
                <a:latin typeface="Krabuler"/>
              </a:rPr>
              <a:t>Konfigurasi Mosquitto di Windows</a:t>
            </a:r>
          </a:p>
        </p:txBody>
      </p:sp>
      <p:sp>
        <p:nvSpPr>
          <p:cNvPr name="Freeform 6" id="6"/>
          <p:cNvSpPr/>
          <p:nvPr/>
        </p:nvSpPr>
        <p:spPr>
          <a:xfrm flipH="false" flipV="true" rot="787682">
            <a:off x="1397312" y="5080667"/>
            <a:ext cx="3435988" cy="3641221"/>
          </a:xfrm>
          <a:custGeom>
            <a:avLst/>
            <a:gdLst/>
            <a:ahLst/>
            <a:cxnLst/>
            <a:rect r="r" b="b" t="t" l="l"/>
            <a:pathLst>
              <a:path h="3641221" w="3435988">
                <a:moveTo>
                  <a:pt x="0" y="3641220"/>
                </a:moveTo>
                <a:lnTo>
                  <a:pt x="3435988" y="3641220"/>
                </a:lnTo>
                <a:lnTo>
                  <a:pt x="3435988" y="0"/>
                </a:lnTo>
                <a:lnTo>
                  <a:pt x="0" y="0"/>
                </a:lnTo>
                <a:lnTo>
                  <a:pt x="0" y="364122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1568932">
            <a:off x="15282144" y="5728523"/>
            <a:ext cx="1443297" cy="2069242"/>
          </a:xfrm>
          <a:custGeom>
            <a:avLst/>
            <a:gdLst/>
            <a:ahLst/>
            <a:cxnLst/>
            <a:rect r="r" b="b" t="t" l="l"/>
            <a:pathLst>
              <a:path h="2069242" w="1443297">
                <a:moveTo>
                  <a:pt x="0" y="0"/>
                </a:moveTo>
                <a:lnTo>
                  <a:pt x="1443297" y="0"/>
                </a:lnTo>
                <a:lnTo>
                  <a:pt x="1443297" y="2069242"/>
                </a:lnTo>
                <a:lnTo>
                  <a:pt x="0" y="2069242"/>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8" id="8"/>
          <p:cNvSpPr/>
          <p:nvPr/>
        </p:nvSpPr>
        <p:spPr>
          <a:xfrm flipH="false" flipV="false" rot="6190582">
            <a:off x="14034320" y="781506"/>
            <a:ext cx="1514128" cy="1379233"/>
          </a:xfrm>
          <a:custGeom>
            <a:avLst/>
            <a:gdLst/>
            <a:ahLst/>
            <a:cxnLst/>
            <a:rect r="r" b="b" t="t" l="l"/>
            <a:pathLst>
              <a:path h="1379233" w="1514128">
                <a:moveTo>
                  <a:pt x="0" y="0"/>
                </a:moveTo>
                <a:lnTo>
                  <a:pt x="1514129" y="0"/>
                </a:lnTo>
                <a:lnTo>
                  <a:pt x="1514129" y="1379234"/>
                </a:lnTo>
                <a:lnTo>
                  <a:pt x="0" y="1379234"/>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9" id="9"/>
          <p:cNvSpPr/>
          <p:nvPr/>
        </p:nvSpPr>
        <p:spPr>
          <a:xfrm flipH="false" flipV="false" rot="0">
            <a:off x="9752595" y="-301411"/>
            <a:ext cx="12710840" cy="1756407"/>
          </a:xfrm>
          <a:custGeom>
            <a:avLst/>
            <a:gdLst/>
            <a:ahLst/>
            <a:cxnLst/>
            <a:rect r="r" b="b" t="t" l="l"/>
            <a:pathLst>
              <a:path h="1756407" w="12710840">
                <a:moveTo>
                  <a:pt x="0" y="0"/>
                </a:moveTo>
                <a:lnTo>
                  <a:pt x="12710840" y="0"/>
                </a:lnTo>
                <a:lnTo>
                  <a:pt x="12710840" y="1756407"/>
                </a:lnTo>
                <a:lnTo>
                  <a:pt x="0" y="1756407"/>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0" id="10"/>
          <p:cNvSpPr/>
          <p:nvPr/>
        </p:nvSpPr>
        <p:spPr>
          <a:xfrm flipH="false" flipV="false" rot="-10800000">
            <a:off x="-5599813" y="8633321"/>
            <a:ext cx="13959219" cy="1928910"/>
          </a:xfrm>
          <a:custGeom>
            <a:avLst/>
            <a:gdLst/>
            <a:ahLst/>
            <a:cxnLst/>
            <a:rect r="r" b="b" t="t" l="l"/>
            <a:pathLst>
              <a:path h="1928910" w="13959219">
                <a:moveTo>
                  <a:pt x="0" y="0"/>
                </a:moveTo>
                <a:lnTo>
                  <a:pt x="13959219" y="0"/>
                </a:lnTo>
                <a:lnTo>
                  <a:pt x="13959219" y="1928910"/>
                </a:lnTo>
                <a:lnTo>
                  <a:pt x="0" y="192891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Tree>
  </p:cSld>
  <p:clrMapOvr>
    <a:masterClrMapping/>
  </p:clrMapOvr>
</p:sld>
</file>

<file path=ppt/slides/slide28.xml><?xml version="1.0" encoding="utf-8"?>
<p:sld xmlns:p="http://schemas.openxmlformats.org/presentationml/2006/main" xmlns:a="http://schemas.openxmlformats.org/drawingml/2006/main" xmlns:r="http://schemas.openxmlformats.org/officeDocument/2006/relationships">
  <p:cSld>
    <p:bg>
      <p:bgPr>
        <a:solidFill>
          <a:srgbClr val="FFFEF7"/>
        </a:solidFill>
      </p:bgPr>
    </p:bg>
    <p:spTree>
      <p:nvGrpSpPr>
        <p:cNvPr id="1" name=""/>
        <p:cNvGrpSpPr/>
        <p:nvPr/>
      </p:nvGrpSpPr>
      <p:grpSpPr>
        <a:xfrm>
          <a:off x="0" y="0"/>
          <a:ext cx="0" cy="0"/>
          <a:chOff x="0" y="0"/>
          <a:chExt cx="0" cy="0"/>
        </a:xfrm>
      </p:grpSpPr>
      <p:sp>
        <p:nvSpPr>
          <p:cNvPr name="TextBox 2" id="2"/>
          <p:cNvSpPr txBox="true"/>
          <p:nvPr/>
        </p:nvSpPr>
        <p:spPr>
          <a:xfrm rot="0">
            <a:off x="5146806" y="1622694"/>
            <a:ext cx="7864519" cy="1371600"/>
          </a:xfrm>
          <a:prstGeom prst="rect">
            <a:avLst/>
          </a:prstGeom>
        </p:spPr>
        <p:txBody>
          <a:bodyPr anchor="t" rtlCol="false" tIns="0" lIns="0" bIns="0" rIns="0">
            <a:spAutoFit/>
          </a:bodyPr>
          <a:lstStyle/>
          <a:p>
            <a:pPr algn="ctr">
              <a:lnSpc>
                <a:spcPts val="5250"/>
              </a:lnSpc>
            </a:pPr>
            <a:r>
              <a:rPr lang="en-US" sz="5000" spc="210">
                <a:solidFill>
                  <a:srgbClr val="000000"/>
                </a:solidFill>
                <a:latin typeface="Krabuler"/>
              </a:rPr>
              <a:t>KONFIGURASI MOSQUITTO DI MAC OS X</a:t>
            </a:r>
          </a:p>
        </p:txBody>
      </p:sp>
      <p:sp>
        <p:nvSpPr>
          <p:cNvPr name="Freeform 3" id="3"/>
          <p:cNvSpPr/>
          <p:nvPr/>
        </p:nvSpPr>
        <p:spPr>
          <a:xfrm flipH="false" flipV="false" rot="0">
            <a:off x="7295294" y="5334444"/>
            <a:ext cx="3713137" cy="4248440"/>
          </a:xfrm>
          <a:custGeom>
            <a:avLst/>
            <a:gdLst/>
            <a:ahLst/>
            <a:cxnLst/>
            <a:rect r="r" b="b" t="t" l="l"/>
            <a:pathLst>
              <a:path h="4248440" w="3713137">
                <a:moveTo>
                  <a:pt x="0" y="0"/>
                </a:moveTo>
                <a:lnTo>
                  <a:pt x="3713137" y="0"/>
                </a:lnTo>
                <a:lnTo>
                  <a:pt x="3713137" y="4248440"/>
                </a:lnTo>
                <a:lnTo>
                  <a:pt x="0" y="424844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0">
            <a:off x="11984554" y="4997318"/>
            <a:ext cx="2763006" cy="1389808"/>
            <a:chOff x="0" y="0"/>
            <a:chExt cx="795631" cy="400207"/>
          </a:xfrm>
        </p:grpSpPr>
        <p:sp>
          <p:nvSpPr>
            <p:cNvPr name="Freeform 5" id="5"/>
            <p:cNvSpPr/>
            <p:nvPr/>
          </p:nvSpPr>
          <p:spPr>
            <a:xfrm flipH="false" flipV="false" rot="0">
              <a:off x="0" y="0"/>
              <a:ext cx="795631" cy="400207"/>
            </a:xfrm>
            <a:custGeom>
              <a:avLst/>
              <a:gdLst/>
              <a:ahLst/>
              <a:cxnLst/>
              <a:rect r="r" b="b" t="t" l="l"/>
              <a:pathLst>
                <a:path h="400207" w="795631">
                  <a:moveTo>
                    <a:pt x="100872" y="0"/>
                  </a:moveTo>
                  <a:lnTo>
                    <a:pt x="694759" y="0"/>
                  </a:lnTo>
                  <a:cubicBezTo>
                    <a:pt x="750469" y="0"/>
                    <a:pt x="795631" y="45162"/>
                    <a:pt x="795631" y="100872"/>
                  </a:cubicBezTo>
                  <a:lnTo>
                    <a:pt x="795631" y="299335"/>
                  </a:lnTo>
                  <a:cubicBezTo>
                    <a:pt x="795631" y="326088"/>
                    <a:pt x="785004" y="351745"/>
                    <a:pt x="766087" y="370662"/>
                  </a:cubicBezTo>
                  <a:cubicBezTo>
                    <a:pt x="747169" y="389580"/>
                    <a:pt x="721512" y="400207"/>
                    <a:pt x="694759" y="400207"/>
                  </a:cubicBezTo>
                  <a:lnTo>
                    <a:pt x="100872" y="400207"/>
                  </a:lnTo>
                  <a:cubicBezTo>
                    <a:pt x="74119" y="400207"/>
                    <a:pt x="48462" y="389580"/>
                    <a:pt x="29545" y="370662"/>
                  </a:cubicBezTo>
                  <a:cubicBezTo>
                    <a:pt x="10628" y="351745"/>
                    <a:pt x="0" y="326088"/>
                    <a:pt x="0" y="299335"/>
                  </a:cubicBezTo>
                  <a:lnTo>
                    <a:pt x="0" y="100872"/>
                  </a:lnTo>
                  <a:cubicBezTo>
                    <a:pt x="0" y="74119"/>
                    <a:pt x="10628" y="48462"/>
                    <a:pt x="29545" y="29545"/>
                  </a:cubicBezTo>
                  <a:cubicBezTo>
                    <a:pt x="48462" y="10628"/>
                    <a:pt x="74119" y="0"/>
                    <a:pt x="100872" y="0"/>
                  </a:cubicBezTo>
                  <a:close/>
                </a:path>
              </a:pathLst>
            </a:custGeom>
            <a:solidFill>
              <a:srgbClr val="E6BFE1"/>
            </a:solidFill>
          </p:spPr>
        </p:sp>
        <p:sp>
          <p:nvSpPr>
            <p:cNvPr name="TextBox 6" id="6"/>
            <p:cNvSpPr txBox="true"/>
            <p:nvPr/>
          </p:nvSpPr>
          <p:spPr>
            <a:xfrm>
              <a:off x="0" y="28575"/>
              <a:ext cx="795631" cy="371632"/>
            </a:xfrm>
            <a:prstGeom prst="rect">
              <a:avLst/>
            </a:prstGeom>
          </p:spPr>
          <p:txBody>
            <a:bodyPr anchor="ctr" rtlCol="false" tIns="71438" lIns="71438" bIns="71438" rIns="71438"/>
            <a:lstStyle/>
            <a:p>
              <a:pPr algn="ctr">
                <a:lnSpc>
                  <a:spcPts val="2598"/>
                </a:lnSpc>
              </a:pPr>
            </a:p>
          </p:txBody>
        </p:sp>
      </p:grpSp>
      <p:sp>
        <p:nvSpPr>
          <p:cNvPr name="TextBox 7" id="7"/>
          <p:cNvSpPr txBox="true"/>
          <p:nvPr/>
        </p:nvSpPr>
        <p:spPr>
          <a:xfrm rot="0">
            <a:off x="12146395" y="5270603"/>
            <a:ext cx="2601165" cy="901065"/>
          </a:xfrm>
          <a:prstGeom prst="rect">
            <a:avLst/>
          </a:prstGeom>
        </p:spPr>
        <p:txBody>
          <a:bodyPr anchor="t" rtlCol="false" tIns="0" lIns="0" bIns="0" rIns="0">
            <a:spAutoFit/>
          </a:bodyPr>
          <a:lstStyle/>
          <a:p>
            <a:pPr algn="ctr">
              <a:lnSpc>
                <a:spcPts val="3465"/>
              </a:lnSpc>
              <a:spcBef>
                <a:spcPct val="0"/>
              </a:spcBef>
            </a:pPr>
            <a:r>
              <a:rPr lang="en-US" sz="3300" spc="138">
                <a:solidFill>
                  <a:srgbClr val="000000"/>
                </a:solidFill>
                <a:latin typeface="Krabuler"/>
              </a:rPr>
              <a:t>Pengujian Koneksi</a:t>
            </a:r>
          </a:p>
        </p:txBody>
      </p:sp>
      <p:sp>
        <p:nvSpPr>
          <p:cNvPr name="Freeform 8" id="8"/>
          <p:cNvSpPr/>
          <p:nvPr/>
        </p:nvSpPr>
        <p:spPr>
          <a:xfrm flipH="false" flipV="false" rot="-2591211">
            <a:off x="14993703" y="7395348"/>
            <a:ext cx="1345939" cy="611817"/>
          </a:xfrm>
          <a:custGeom>
            <a:avLst/>
            <a:gdLst/>
            <a:ahLst/>
            <a:cxnLst/>
            <a:rect r="r" b="b" t="t" l="l"/>
            <a:pathLst>
              <a:path h="611817" w="1345939">
                <a:moveTo>
                  <a:pt x="0" y="0"/>
                </a:moveTo>
                <a:lnTo>
                  <a:pt x="1345938" y="0"/>
                </a:lnTo>
                <a:lnTo>
                  <a:pt x="1345938" y="611817"/>
                </a:lnTo>
                <a:lnTo>
                  <a:pt x="0" y="611817"/>
                </a:lnTo>
                <a:lnTo>
                  <a:pt x="0" y="0"/>
                </a:lnTo>
                <a:close/>
              </a:path>
            </a:pathLst>
          </a:custGeom>
          <a:blipFill>
            <a:blip r:embed="rId4">
              <a:extLst>
                <a:ext uri="{96DAC541-7B7A-43D3-8B79-37D633B846F1}">
                  <asvg:svgBlip xmlns:asvg="http://schemas.microsoft.com/office/drawing/2016/SVG/main" r:embed="rId5"/>
                </a:ext>
              </a:extLst>
            </a:blip>
            <a:stretch>
              <a:fillRect l="-443501" t="0" r="0" b="0"/>
            </a:stretch>
          </a:blipFill>
        </p:spPr>
      </p:sp>
      <p:grpSp>
        <p:nvGrpSpPr>
          <p:cNvPr name="Group 9" id="9"/>
          <p:cNvGrpSpPr/>
          <p:nvPr/>
        </p:nvGrpSpPr>
        <p:grpSpPr>
          <a:xfrm rot="0">
            <a:off x="12307384" y="7324158"/>
            <a:ext cx="3055365" cy="1389808"/>
            <a:chOff x="0" y="0"/>
            <a:chExt cx="879818" cy="400207"/>
          </a:xfrm>
        </p:grpSpPr>
        <p:sp>
          <p:nvSpPr>
            <p:cNvPr name="Freeform 10" id="10"/>
            <p:cNvSpPr/>
            <p:nvPr/>
          </p:nvSpPr>
          <p:spPr>
            <a:xfrm flipH="false" flipV="false" rot="0">
              <a:off x="0" y="0"/>
              <a:ext cx="879818" cy="400207"/>
            </a:xfrm>
            <a:custGeom>
              <a:avLst/>
              <a:gdLst/>
              <a:ahLst/>
              <a:cxnLst/>
              <a:rect r="r" b="b" t="t" l="l"/>
              <a:pathLst>
                <a:path h="400207" w="879818">
                  <a:moveTo>
                    <a:pt x="91220" y="0"/>
                  </a:moveTo>
                  <a:lnTo>
                    <a:pt x="788599" y="0"/>
                  </a:lnTo>
                  <a:cubicBezTo>
                    <a:pt x="838978" y="0"/>
                    <a:pt x="879818" y="40840"/>
                    <a:pt x="879818" y="91220"/>
                  </a:cubicBezTo>
                  <a:lnTo>
                    <a:pt x="879818" y="308988"/>
                  </a:lnTo>
                  <a:cubicBezTo>
                    <a:pt x="879818" y="359367"/>
                    <a:pt x="838978" y="400207"/>
                    <a:pt x="788599" y="400207"/>
                  </a:cubicBezTo>
                  <a:lnTo>
                    <a:pt x="91220" y="400207"/>
                  </a:lnTo>
                  <a:cubicBezTo>
                    <a:pt x="67027" y="400207"/>
                    <a:pt x="43825" y="390597"/>
                    <a:pt x="26718" y="373490"/>
                  </a:cubicBezTo>
                  <a:cubicBezTo>
                    <a:pt x="9611" y="356383"/>
                    <a:pt x="0" y="333180"/>
                    <a:pt x="0" y="308988"/>
                  </a:cubicBezTo>
                  <a:lnTo>
                    <a:pt x="0" y="91220"/>
                  </a:lnTo>
                  <a:cubicBezTo>
                    <a:pt x="0" y="40840"/>
                    <a:pt x="40840" y="0"/>
                    <a:pt x="91220" y="0"/>
                  </a:cubicBezTo>
                  <a:close/>
                </a:path>
              </a:pathLst>
            </a:custGeom>
            <a:solidFill>
              <a:srgbClr val="E6BFE1"/>
            </a:solidFill>
          </p:spPr>
        </p:sp>
        <p:sp>
          <p:nvSpPr>
            <p:cNvPr name="TextBox 11" id="11"/>
            <p:cNvSpPr txBox="true"/>
            <p:nvPr/>
          </p:nvSpPr>
          <p:spPr>
            <a:xfrm>
              <a:off x="0" y="28575"/>
              <a:ext cx="879818" cy="371632"/>
            </a:xfrm>
            <a:prstGeom prst="rect">
              <a:avLst/>
            </a:prstGeom>
          </p:spPr>
          <p:txBody>
            <a:bodyPr anchor="ctr" rtlCol="false" tIns="71438" lIns="71438" bIns="71438" rIns="71438"/>
            <a:lstStyle/>
            <a:p>
              <a:pPr algn="ctr">
                <a:lnSpc>
                  <a:spcPts val="2598"/>
                </a:lnSpc>
              </a:pPr>
            </a:p>
          </p:txBody>
        </p:sp>
      </p:grpSp>
      <p:sp>
        <p:nvSpPr>
          <p:cNvPr name="TextBox 12" id="12"/>
          <p:cNvSpPr txBox="true"/>
          <p:nvPr/>
        </p:nvSpPr>
        <p:spPr>
          <a:xfrm rot="0">
            <a:off x="12309646" y="7823991"/>
            <a:ext cx="3088337" cy="462915"/>
          </a:xfrm>
          <a:prstGeom prst="rect">
            <a:avLst/>
          </a:prstGeom>
        </p:spPr>
        <p:txBody>
          <a:bodyPr anchor="t" rtlCol="false" tIns="0" lIns="0" bIns="0" rIns="0">
            <a:spAutoFit/>
          </a:bodyPr>
          <a:lstStyle/>
          <a:p>
            <a:pPr algn="ctr">
              <a:lnSpc>
                <a:spcPts val="3465"/>
              </a:lnSpc>
              <a:spcBef>
                <a:spcPct val="0"/>
              </a:spcBef>
            </a:pPr>
            <a:r>
              <a:rPr lang="en-US" sz="3300" spc="138">
                <a:solidFill>
                  <a:srgbClr val="000000"/>
                </a:solidFill>
                <a:latin typeface="Krabuler"/>
              </a:rPr>
              <a:t>Manfaat</a:t>
            </a:r>
          </a:p>
        </p:txBody>
      </p:sp>
      <p:grpSp>
        <p:nvGrpSpPr>
          <p:cNvPr name="Group 13" id="13"/>
          <p:cNvGrpSpPr/>
          <p:nvPr/>
        </p:nvGrpSpPr>
        <p:grpSpPr>
          <a:xfrm rot="0">
            <a:off x="10555791" y="2965719"/>
            <a:ext cx="2926328" cy="1389808"/>
            <a:chOff x="0" y="0"/>
            <a:chExt cx="842661" cy="400207"/>
          </a:xfrm>
        </p:grpSpPr>
        <p:sp>
          <p:nvSpPr>
            <p:cNvPr name="Freeform 14" id="14"/>
            <p:cNvSpPr/>
            <p:nvPr/>
          </p:nvSpPr>
          <p:spPr>
            <a:xfrm flipH="false" flipV="false" rot="0">
              <a:off x="0" y="0"/>
              <a:ext cx="842661" cy="400207"/>
            </a:xfrm>
            <a:custGeom>
              <a:avLst/>
              <a:gdLst/>
              <a:ahLst/>
              <a:cxnLst/>
              <a:rect r="r" b="b" t="t" l="l"/>
              <a:pathLst>
                <a:path h="400207" w="842661">
                  <a:moveTo>
                    <a:pt x="95242" y="0"/>
                  </a:moveTo>
                  <a:lnTo>
                    <a:pt x="747419" y="0"/>
                  </a:lnTo>
                  <a:cubicBezTo>
                    <a:pt x="800020" y="0"/>
                    <a:pt x="842661" y="42641"/>
                    <a:pt x="842661" y="95242"/>
                  </a:cubicBezTo>
                  <a:lnTo>
                    <a:pt x="842661" y="304965"/>
                  </a:lnTo>
                  <a:cubicBezTo>
                    <a:pt x="842661" y="330225"/>
                    <a:pt x="832627" y="354450"/>
                    <a:pt x="814765" y="372311"/>
                  </a:cubicBezTo>
                  <a:cubicBezTo>
                    <a:pt x="796904" y="390173"/>
                    <a:pt x="772679" y="400207"/>
                    <a:pt x="747419" y="400207"/>
                  </a:cubicBezTo>
                  <a:lnTo>
                    <a:pt x="95242" y="400207"/>
                  </a:lnTo>
                  <a:cubicBezTo>
                    <a:pt x="69982" y="400207"/>
                    <a:pt x="45757" y="390173"/>
                    <a:pt x="27896" y="372311"/>
                  </a:cubicBezTo>
                  <a:cubicBezTo>
                    <a:pt x="10034" y="354450"/>
                    <a:pt x="0" y="330225"/>
                    <a:pt x="0" y="304965"/>
                  </a:cubicBezTo>
                  <a:lnTo>
                    <a:pt x="0" y="95242"/>
                  </a:lnTo>
                  <a:cubicBezTo>
                    <a:pt x="0" y="69982"/>
                    <a:pt x="10034" y="45757"/>
                    <a:pt x="27896" y="27896"/>
                  </a:cubicBezTo>
                  <a:cubicBezTo>
                    <a:pt x="45757" y="10034"/>
                    <a:pt x="69982" y="0"/>
                    <a:pt x="95242" y="0"/>
                  </a:cubicBezTo>
                  <a:close/>
                </a:path>
              </a:pathLst>
            </a:custGeom>
            <a:solidFill>
              <a:srgbClr val="E6BFE1"/>
            </a:solidFill>
          </p:spPr>
        </p:sp>
        <p:sp>
          <p:nvSpPr>
            <p:cNvPr name="TextBox 15" id="15"/>
            <p:cNvSpPr txBox="true"/>
            <p:nvPr/>
          </p:nvSpPr>
          <p:spPr>
            <a:xfrm>
              <a:off x="0" y="28575"/>
              <a:ext cx="842661" cy="371632"/>
            </a:xfrm>
            <a:prstGeom prst="rect">
              <a:avLst/>
            </a:prstGeom>
          </p:spPr>
          <p:txBody>
            <a:bodyPr anchor="ctr" rtlCol="false" tIns="71438" lIns="71438" bIns="71438" rIns="71438"/>
            <a:lstStyle/>
            <a:p>
              <a:pPr algn="ctr">
                <a:lnSpc>
                  <a:spcPts val="2598"/>
                </a:lnSpc>
              </a:pPr>
            </a:p>
          </p:txBody>
        </p:sp>
      </p:grpSp>
      <p:sp>
        <p:nvSpPr>
          <p:cNvPr name="TextBox 16" id="16"/>
          <p:cNvSpPr txBox="true"/>
          <p:nvPr/>
        </p:nvSpPr>
        <p:spPr>
          <a:xfrm rot="0">
            <a:off x="10730387" y="3229140"/>
            <a:ext cx="2508333" cy="901065"/>
          </a:xfrm>
          <a:prstGeom prst="rect">
            <a:avLst/>
          </a:prstGeom>
        </p:spPr>
        <p:txBody>
          <a:bodyPr anchor="t" rtlCol="false" tIns="0" lIns="0" bIns="0" rIns="0">
            <a:spAutoFit/>
          </a:bodyPr>
          <a:lstStyle/>
          <a:p>
            <a:pPr algn="ctr">
              <a:lnSpc>
                <a:spcPts val="3465"/>
              </a:lnSpc>
              <a:spcBef>
                <a:spcPct val="0"/>
              </a:spcBef>
            </a:pPr>
            <a:r>
              <a:rPr lang="en-US" sz="3300" spc="138">
                <a:solidFill>
                  <a:srgbClr val="000000"/>
                </a:solidFill>
                <a:latin typeface="Krabuler"/>
              </a:rPr>
              <a:t>Memulai Ulang Broker</a:t>
            </a:r>
          </a:p>
        </p:txBody>
      </p:sp>
      <p:grpSp>
        <p:nvGrpSpPr>
          <p:cNvPr name="Group 17" id="17"/>
          <p:cNvGrpSpPr/>
          <p:nvPr/>
        </p:nvGrpSpPr>
        <p:grpSpPr>
          <a:xfrm rot="0">
            <a:off x="4821399" y="3000300"/>
            <a:ext cx="2876106" cy="1389808"/>
            <a:chOff x="0" y="0"/>
            <a:chExt cx="828199" cy="400207"/>
          </a:xfrm>
        </p:grpSpPr>
        <p:sp>
          <p:nvSpPr>
            <p:cNvPr name="Freeform 18" id="18"/>
            <p:cNvSpPr/>
            <p:nvPr/>
          </p:nvSpPr>
          <p:spPr>
            <a:xfrm flipH="false" flipV="false" rot="0">
              <a:off x="0" y="0"/>
              <a:ext cx="828199" cy="400207"/>
            </a:xfrm>
            <a:custGeom>
              <a:avLst/>
              <a:gdLst/>
              <a:ahLst/>
              <a:cxnLst/>
              <a:rect r="r" b="b" t="t" l="l"/>
              <a:pathLst>
                <a:path h="400207" w="828199">
                  <a:moveTo>
                    <a:pt x="96905" y="0"/>
                  </a:moveTo>
                  <a:lnTo>
                    <a:pt x="731294" y="0"/>
                  </a:lnTo>
                  <a:cubicBezTo>
                    <a:pt x="784813" y="0"/>
                    <a:pt x="828199" y="43386"/>
                    <a:pt x="828199" y="96905"/>
                  </a:cubicBezTo>
                  <a:lnTo>
                    <a:pt x="828199" y="303302"/>
                  </a:lnTo>
                  <a:cubicBezTo>
                    <a:pt x="828199" y="329003"/>
                    <a:pt x="817990" y="353651"/>
                    <a:pt x="799816" y="371824"/>
                  </a:cubicBezTo>
                  <a:cubicBezTo>
                    <a:pt x="781643" y="389998"/>
                    <a:pt x="756995" y="400207"/>
                    <a:pt x="731294" y="400207"/>
                  </a:cubicBezTo>
                  <a:lnTo>
                    <a:pt x="96905" y="400207"/>
                  </a:lnTo>
                  <a:cubicBezTo>
                    <a:pt x="71204" y="400207"/>
                    <a:pt x="46556" y="389998"/>
                    <a:pt x="28383" y="371824"/>
                  </a:cubicBezTo>
                  <a:cubicBezTo>
                    <a:pt x="10210" y="353651"/>
                    <a:pt x="0" y="329003"/>
                    <a:pt x="0" y="303302"/>
                  </a:cubicBezTo>
                  <a:lnTo>
                    <a:pt x="0" y="96905"/>
                  </a:lnTo>
                  <a:cubicBezTo>
                    <a:pt x="0" y="71204"/>
                    <a:pt x="10210" y="46556"/>
                    <a:pt x="28383" y="28383"/>
                  </a:cubicBezTo>
                  <a:cubicBezTo>
                    <a:pt x="46556" y="10210"/>
                    <a:pt x="71204" y="0"/>
                    <a:pt x="96905" y="0"/>
                  </a:cubicBezTo>
                  <a:close/>
                </a:path>
              </a:pathLst>
            </a:custGeom>
            <a:solidFill>
              <a:srgbClr val="E6BFE1"/>
            </a:solidFill>
          </p:spPr>
        </p:sp>
        <p:sp>
          <p:nvSpPr>
            <p:cNvPr name="TextBox 19" id="19"/>
            <p:cNvSpPr txBox="true"/>
            <p:nvPr/>
          </p:nvSpPr>
          <p:spPr>
            <a:xfrm>
              <a:off x="0" y="28575"/>
              <a:ext cx="828199" cy="371632"/>
            </a:xfrm>
            <a:prstGeom prst="rect">
              <a:avLst/>
            </a:prstGeom>
          </p:spPr>
          <p:txBody>
            <a:bodyPr anchor="ctr" rtlCol="false" tIns="71438" lIns="71438" bIns="71438" rIns="71438"/>
            <a:lstStyle/>
            <a:p>
              <a:pPr algn="ctr">
                <a:lnSpc>
                  <a:spcPts val="2598"/>
                </a:lnSpc>
              </a:pPr>
            </a:p>
          </p:txBody>
        </p:sp>
      </p:grpSp>
      <p:sp>
        <p:nvSpPr>
          <p:cNvPr name="TextBox 20" id="20"/>
          <p:cNvSpPr txBox="true"/>
          <p:nvPr/>
        </p:nvSpPr>
        <p:spPr>
          <a:xfrm rot="0">
            <a:off x="4917925" y="3263722"/>
            <a:ext cx="2683054" cy="901065"/>
          </a:xfrm>
          <a:prstGeom prst="rect">
            <a:avLst/>
          </a:prstGeom>
        </p:spPr>
        <p:txBody>
          <a:bodyPr anchor="t" rtlCol="false" tIns="0" lIns="0" bIns="0" rIns="0">
            <a:spAutoFit/>
          </a:bodyPr>
          <a:lstStyle/>
          <a:p>
            <a:pPr algn="ctr">
              <a:lnSpc>
                <a:spcPts val="3465"/>
              </a:lnSpc>
              <a:spcBef>
                <a:spcPct val="0"/>
              </a:spcBef>
            </a:pPr>
            <a:r>
              <a:rPr lang="en-US" sz="3300" spc="138">
                <a:solidFill>
                  <a:srgbClr val="000000"/>
                </a:solidFill>
                <a:latin typeface="Krabuler"/>
              </a:rPr>
              <a:t>Lokasi File Konfigurasi</a:t>
            </a:r>
          </a:p>
        </p:txBody>
      </p:sp>
      <p:grpSp>
        <p:nvGrpSpPr>
          <p:cNvPr name="Group 21" id="21"/>
          <p:cNvGrpSpPr/>
          <p:nvPr/>
        </p:nvGrpSpPr>
        <p:grpSpPr>
          <a:xfrm rot="0">
            <a:off x="3574857" y="5045236"/>
            <a:ext cx="2854492" cy="1389808"/>
            <a:chOff x="0" y="0"/>
            <a:chExt cx="821975" cy="400207"/>
          </a:xfrm>
        </p:grpSpPr>
        <p:sp>
          <p:nvSpPr>
            <p:cNvPr name="Freeform 22" id="22"/>
            <p:cNvSpPr/>
            <p:nvPr/>
          </p:nvSpPr>
          <p:spPr>
            <a:xfrm flipH="false" flipV="false" rot="0">
              <a:off x="0" y="0"/>
              <a:ext cx="821975" cy="400207"/>
            </a:xfrm>
            <a:custGeom>
              <a:avLst/>
              <a:gdLst/>
              <a:ahLst/>
              <a:cxnLst/>
              <a:rect r="r" b="b" t="t" l="l"/>
              <a:pathLst>
                <a:path h="400207" w="821975">
                  <a:moveTo>
                    <a:pt x="97639" y="0"/>
                  </a:moveTo>
                  <a:lnTo>
                    <a:pt x="724336" y="0"/>
                  </a:lnTo>
                  <a:cubicBezTo>
                    <a:pt x="750232" y="0"/>
                    <a:pt x="775067" y="10287"/>
                    <a:pt x="793377" y="28598"/>
                  </a:cubicBezTo>
                  <a:cubicBezTo>
                    <a:pt x="811688" y="46909"/>
                    <a:pt x="821975" y="71743"/>
                    <a:pt x="821975" y="97639"/>
                  </a:cubicBezTo>
                  <a:lnTo>
                    <a:pt x="821975" y="302568"/>
                  </a:lnTo>
                  <a:cubicBezTo>
                    <a:pt x="821975" y="356493"/>
                    <a:pt x="778261" y="400207"/>
                    <a:pt x="724336" y="400207"/>
                  </a:cubicBezTo>
                  <a:lnTo>
                    <a:pt x="97639" y="400207"/>
                  </a:lnTo>
                  <a:cubicBezTo>
                    <a:pt x="43714" y="400207"/>
                    <a:pt x="0" y="356493"/>
                    <a:pt x="0" y="302568"/>
                  </a:cubicBezTo>
                  <a:lnTo>
                    <a:pt x="0" y="97639"/>
                  </a:lnTo>
                  <a:cubicBezTo>
                    <a:pt x="0" y="43714"/>
                    <a:pt x="43714" y="0"/>
                    <a:pt x="97639" y="0"/>
                  </a:cubicBezTo>
                  <a:close/>
                </a:path>
              </a:pathLst>
            </a:custGeom>
            <a:solidFill>
              <a:srgbClr val="E6BFE1"/>
            </a:solidFill>
          </p:spPr>
        </p:sp>
        <p:sp>
          <p:nvSpPr>
            <p:cNvPr name="TextBox 23" id="23"/>
            <p:cNvSpPr txBox="true"/>
            <p:nvPr/>
          </p:nvSpPr>
          <p:spPr>
            <a:xfrm>
              <a:off x="0" y="28575"/>
              <a:ext cx="821975" cy="371632"/>
            </a:xfrm>
            <a:prstGeom prst="rect">
              <a:avLst/>
            </a:prstGeom>
          </p:spPr>
          <p:txBody>
            <a:bodyPr anchor="ctr" rtlCol="false" tIns="71438" lIns="71438" bIns="71438" rIns="71438"/>
            <a:lstStyle/>
            <a:p>
              <a:pPr algn="ctr">
                <a:lnSpc>
                  <a:spcPts val="2598"/>
                </a:lnSpc>
              </a:pPr>
            </a:p>
          </p:txBody>
        </p:sp>
      </p:grpSp>
      <p:sp>
        <p:nvSpPr>
          <p:cNvPr name="TextBox 24" id="24"/>
          <p:cNvSpPr txBox="true"/>
          <p:nvPr/>
        </p:nvSpPr>
        <p:spPr>
          <a:xfrm rot="0">
            <a:off x="3574857" y="5308658"/>
            <a:ext cx="2770143" cy="901065"/>
          </a:xfrm>
          <a:prstGeom prst="rect">
            <a:avLst/>
          </a:prstGeom>
        </p:spPr>
        <p:txBody>
          <a:bodyPr anchor="t" rtlCol="false" tIns="0" lIns="0" bIns="0" rIns="0">
            <a:spAutoFit/>
          </a:bodyPr>
          <a:lstStyle/>
          <a:p>
            <a:pPr algn="ctr">
              <a:lnSpc>
                <a:spcPts val="3465"/>
              </a:lnSpc>
              <a:spcBef>
                <a:spcPct val="0"/>
              </a:spcBef>
            </a:pPr>
            <a:r>
              <a:rPr lang="en-US" sz="3300" spc="138">
                <a:solidFill>
                  <a:srgbClr val="000000"/>
                </a:solidFill>
                <a:latin typeface="Krabuler"/>
              </a:rPr>
              <a:t>Mengedit File Konfigurasi</a:t>
            </a:r>
          </a:p>
        </p:txBody>
      </p:sp>
      <p:grpSp>
        <p:nvGrpSpPr>
          <p:cNvPr name="Group 25" id="25"/>
          <p:cNvGrpSpPr/>
          <p:nvPr/>
        </p:nvGrpSpPr>
        <p:grpSpPr>
          <a:xfrm rot="0">
            <a:off x="3023947" y="7341494"/>
            <a:ext cx="2799569" cy="1389808"/>
            <a:chOff x="0" y="0"/>
            <a:chExt cx="806160" cy="400207"/>
          </a:xfrm>
        </p:grpSpPr>
        <p:sp>
          <p:nvSpPr>
            <p:cNvPr name="Freeform 26" id="26"/>
            <p:cNvSpPr/>
            <p:nvPr/>
          </p:nvSpPr>
          <p:spPr>
            <a:xfrm flipH="false" flipV="false" rot="0">
              <a:off x="0" y="0"/>
              <a:ext cx="806160" cy="400207"/>
            </a:xfrm>
            <a:custGeom>
              <a:avLst/>
              <a:gdLst/>
              <a:ahLst/>
              <a:cxnLst/>
              <a:rect r="r" b="b" t="t" l="l"/>
              <a:pathLst>
                <a:path h="400207" w="806160">
                  <a:moveTo>
                    <a:pt x="99554" y="0"/>
                  </a:moveTo>
                  <a:lnTo>
                    <a:pt x="706605" y="0"/>
                  </a:lnTo>
                  <a:cubicBezTo>
                    <a:pt x="733009" y="0"/>
                    <a:pt x="758331" y="10489"/>
                    <a:pt x="777001" y="29159"/>
                  </a:cubicBezTo>
                  <a:cubicBezTo>
                    <a:pt x="795671" y="47829"/>
                    <a:pt x="806160" y="73151"/>
                    <a:pt x="806160" y="99554"/>
                  </a:cubicBezTo>
                  <a:lnTo>
                    <a:pt x="806160" y="300653"/>
                  </a:lnTo>
                  <a:cubicBezTo>
                    <a:pt x="806160" y="355635"/>
                    <a:pt x="761588" y="400207"/>
                    <a:pt x="706605" y="400207"/>
                  </a:cubicBezTo>
                  <a:lnTo>
                    <a:pt x="99554" y="400207"/>
                  </a:lnTo>
                  <a:cubicBezTo>
                    <a:pt x="73151" y="400207"/>
                    <a:pt x="47829" y="389718"/>
                    <a:pt x="29159" y="371048"/>
                  </a:cubicBezTo>
                  <a:cubicBezTo>
                    <a:pt x="10489" y="352378"/>
                    <a:pt x="0" y="327056"/>
                    <a:pt x="0" y="300653"/>
                  </a:cubicBezTo>
                  <a:lnTo>
                    <a:pt x="0" y="99554"/>
                  </a:lnTo>
                  <a:cubicBezTo>
                    <a:pt x="0" y="44572"/>
                    <a:pt x="44572" y="0"/>
                    <a:pt x="99554" y="0"/>
                  </a:cubicBezTo>
                  <a:close/>
                </a:path>
              </a:pathLst>
            </a:custGeom>
            <a:solidFill>
              <a:srgbClr val="E6BFE1"/>
            </a:solidFill>
          </p:spPr>
        </p:sp>
        <p:sp>
          <p:nvSpPr>
            <p:cNvPr name="TextBox 27" id="27"/>
            <p:cNvSpPr txBox="true"/>
            <p:nvPr/>
          </p:nvSpPr>
          <p:spPr>
            <a:xfrm>
              <a:off x="0" y="28575"/>
              <a:ext cx="806160" cy="371632"/>
            </a:xfrm>
            <a:prstGeom prst="rect">
              <a:avLst/>
            </a:prstGeom>
          </p:spPr>
          <p:txBody>
            <a:bodyPr anchor="ctr" rtlCol="false" tIns="71438" lIns="71438" bIns="71438" rIns="71438"/>
            <a:lstStyle/>
            <a:p>
              <a:pPr algn="ctr">
                <a:lnSpc>
                  <a:spcPts val="2598"/>
                </a:lnSpc>
              </a:pPr>
            </a:p>
          </p:txBody>
        </p:sp>
      </p:grpSp>
      <p:sp>
        <p:nvSpPr>
          <p:cNvPr name="TextBox 28" id="28"/>
          <p:cNvSpPr txBox="true"/>
          <p:nvPr/>
        </p:nvSpPr>
        <p:spPr>
          <a:xfrm rot="0">
            <a:off x="3140009" y="7587580"/>
            <a:ext cx="2567445" cy="901065"/>
          </a:xfrm>
          <a:prstGeom prst="rect">
            <a:avLst/>
          </a:prstGeom>
        </p:spPr>
        <p:txBody>
          <a:bodyPr anchor="t" rtlCol="false" tIns="0" lIns="0" bIns="0" rIns="0">
            <a:spAutoFit/>
          </a:bodyPr>
          <a:lstStyle/>
          <a:p>
            <a:pPr algn="ctr">
              <a:lnSpc>
                <a:spcPts val="3465"/>
              </a:lnSpc>
              <a:spcBef>
                <a:spcPct val="0"/>
              </a:spcBef>
            </a:pPr>
            <a:r>
              <a:rPr lang="en-US" sz="3300" spc="138">
                <a:solidFill>
                  <a:srgbClr val="000000"/>
                </a:solidFill>
                <a:latin typeface="Krabuler"/>
              </a:rPr>
              <a:t>Mengubah Nomor Port</a:t>
            </a:r>
          </a:p>
        </p:txBody>
      </p:sp>
      <p:sp>
        <p:nvSpPr>
          <p:cNvPr name="Freeform 29" id="29"/>
          <p:cNvSpPr/>
          <p:nvPr/>
        </p:nvSpPr>
        <p:spPr>
          <a:xfrm flipH="false" flipV="false" rot="-7790319">
            <a:off x="2437143" y="4987526"/>
            <a:ext cx="1345939" cy="611817"/>
          </a:xfrm>
          <a:custGeom>
            <a:avLst/>
            <a:gdLst/>
            <a:ahLst/>
            <a:cxnLst/>
            <a:rect r="r" b="b" t="t" l="l"/>
            <a:pathLst>
              <a:path h="611817" w="1345939">
                <a:moveTo>
                  <a:pt x="0" y="0"/>
                </a:moveTo>
                <a:lnTo>
                  <a:pt x="1345939" y="0"/>
                </a:lnTo>
                <a:lnTo>
                  <a:pt x="1345939" y="611817"/>
                </a:lnTo>
                <a:lnTo>
                  <a:pt x="0" y="611817"/>
                </a:lnTo>
                <a:lnTo>
                  <a:pt x="0" y="0"/>
                </a:lnTo>
                <a:close/>
              </a:path>
            </a:pathLst>
          </a:custGeom>
          <a:blipFill>
            <a:blip r:embed="rId4">
              <a:extLst>
                <a:ext uri="{96DAC541-7B7A-43D3-8B79-37D633B846F1}">
                  <asvg:svgBlip xmlns:asvg="http://schemas.microsoft.com/office/drawing/2016/SVG/main" r:embed="rId5"/>
                </a:ext>
              </a:extLst>
            </a:blip>
            <a:stretch>
              <a:fillRect l="-443501" t="0" r="0" b="0"/>
            </a:stretch>
          </a:blipFill>
        </p:spPr>
      </p:sp>
      <p:sp>
        <p:nvSpPr>
          <p:cNvPr name="Freeform 30" id="30"/>
          <p:cNvSpPr/>
          <p:nvPr/>
        </p:nvSpPr>
        <p:spPr>
          <a:xfrm flipH="false" flipV="false" rot="2638600">
            <a:off x="8660159" y="479015"/>
            <a:ext cx="1206893" cy="1099370"/>
          </a:xfrm>
          <a:custGeom>
            <a:avLst/>
            <a:gdLst/>
            <a:ahLst/>
            <a:cxnLst/>
            <a:rect r="r" b="b" t="t" l="l"/>
            <a:pathLst>
              <a:path h="1099370" w="1206893">
                <a:moveTo>
                  <a:pt x="0" y="0"/>
                </a:moveTo>
                <a:lnTo>
                  <a:pt x="1206893" y="0"/>
                </a:lnTo>
                <a:lnTo>
                  <a:pt x="1206893" y="1099370"/>
                </a:lnTo>
                <a:lnTo>
                  <a:pt x="0" y="109937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31" id="31"/>
          <p:cNvSpPr/>
          <p:nvPr/>
        </p:nvSpPr>
        <p:spPr>
          <a:xfrm flipH="false" flipV="false" rot="-7790319">
            <a:off x="3725241" y="2869765"/>
            <a:ext cx="1307544" cy="595894"/>
          </a:xfrm>
          <a:custGeom>
            <a:avLst/>
            <a:gdLst/>
            <a:ahLst/>
            <a:cxnLst/>
            <a:rect r="r" b="b" t="t" l="l"/>
            <a:pathLst>
              <a:path h="595894" w="1307544">
                <a:moveTo>
                  <a:pt x="0" y="0"/>
                </a:moveTo>
                <a:lnTo>
                  <a:pt x="1307544" y="0"/>
                </a:lnTo>
                <a:lnTo>
                  <a:pt x="1307544" y="595894"/>
                </a:lnTo>
                <a:lnTo>
                  <a:pt x="0" y="595894"/>
                </a:lnTo>
                <a:lnTo>
                  <a:pt x="0" y="0"/>
                </a:lnTo>
                <a:close/>
              </a:path>
            </a:pathLst>
          </a:custGeom>
          <a:blipFill>
            <a:blip r:embed="rId4">
              <a:extLst>
                <a:ext uri="{96DAC541-7B7A-43D3-8B79-37D633B846F1}">
                  <asvg:svgBlip xmlns:asvg="http://schemas.microsoft.com/office/drawing/2016/SVG/main" r:embed="rId5"/>
                </a:ext>
              </a:extLst>
            </a:blip>
            <a:stretch>
              <a:fillRect l="-444900" t="0" r="0" b="0"/>
            </a:stretch>
          </a:blipFill>
        </p:spPr>
      </p:sp>
      <p:sp>
        <p:nvSpPr>
          <p:cNvPr name="TextBox 32" id="32"/>
          <p:cNvSpPr txBox="true"/>
          <p:nvPr/>
        </p:nvSpPr>
        <p:spPr>
          <a:xfrm rot="0">
            <a:off x="1438879" y="2210806"/>
            <a:ext cx="3170135" cy="528066"/>
          </a:xfrm>
          <a:prstGeom prst="rect">
            <a:avLst/>
          </a:prstGeom>
        </p:spPr>
        <p:txBody>
          <a:bodyPr anchor="t" rtlCol="false" tIns="0" lIns="0" bIns="0" rIns="0">
            <a:spAutoFit/>
          </a:bodyPr>
          <a:lstStyle/>
          <a:p>
            <a:pPr algn="l">
              <a:lnSpc>
                <a:spcPts val="2052"/>
              </a:lnSpc>
            </a:pPr>
            <a:r>
              <a:rPr lang="en-US" sz="1800">
                <a:solidFill>
                  <a:srgbClr val="000000"/>
                </a:solidFill>
                <a:latin typeface="Handy Casual"/>
              </a:rPr>
              <a:t>/usr/local/etc/mosquitto/mosquitto.conf.</a:t>
            </a:r>
          </a:p>
        </p:txBody>
      </p:sp>
      <p:sp>
        <p:nvSpPr>
          <p:cNvPr name="TextBox 33" id="33"/>
          <p:cNvSpPr txBox="true"/>
          <p:nvPr/>
        </p:nvSpPr>
        <p:spPr>
          <a:xfrm rot="0">
            <a:off x="502504" y="3167712"/>
            <a:ext cx="3228905" cy="1813941"/>
          </a:xfrm>
          <a:prstGeom prst="rect">
            <a:avLst/>
          </a:prstGeom>
        </p:spPr>
        <p:txBody>
          <a:bodyPr anchor="t" rtlCol="false" tIns="0" lIns="0" bIns="0" rIns="0">
            <a:spAutoFit/>
          </a:bodyPr>
          <a:lstStyle/>
          <a:p>
            <a:pPr algn="l" marL="388620" indent="-194310" lvl="1">
              <a:lnSpc>
                <a:spcPts val="2052"/>
              </a:lnSpc>
              <a:buFont typeface="Arial"/>
              <a:buChar char="•"/>
            </a:pPr>
            <a:r>
              <a:rPr lang="en-US" sz="1800">
                <a:solidFill>
                  <a:srgbClr val="000000"/>
                </a:solidFill>
                <a:latin typeface="Handy Casual"/>
              </a:rPr>
              <a:t>Gunakan perintah sudo nano /usr/local/etc/mosquitto/mosquitto.conf untuk membuka file konfigurasi.</a:t>
            </a:r>
          </a:p>
          <a:p>
            <a:pPr algn="l" marL="388620" indent="-194310" lvl="1">
              <a:lnSpc>
                <a:spcPts val="2052"/>
              </a:lnSpc>
              <a:buFont typeface="Arial"/>
              <a:buChar char="•"/>
            </a:pPr>
            <a:r>
              <a:rPr lang="en-US" sz="1800">
                <a:solidFill>
                  <a:srgbClr val="000000"/>
                </a:solidFill>
                <a:latin typeface="Handy Casual"/>
              </a:rPr>
              <a:t>File ini mencakup berbagai konfigurasi seperti port, websocket, autentikasi, SSL, ACL, dan bridge.</a:t>
            </a:r>
          </a:p>
          <a:p>
            <a:pPr algn="l">
              <a:lnSpc>
                <a:spcPts val="2052"/>
              </a:lnSpc>
            </a:pPr>
          </a:p>
        </p:txBody>
      </p:sp>
      <p:sp>
        <p:nvSpPr>
          <p:cNvPr name="Freeform 34" id="34"/>
          <p:cNvSpPr/>
          <p:nvPr/>
        </p:nvSpPr>
        <p:spPr>
          <a:xfrm flipH="false" flipV="false" rot="-2591211">
            <a:off x="14532199" y="4926595"/>
            <a:ext cx="1345939" cy="611817"/>
          </a:xfrm>
          <a:custGeom>
            <a:avLst/>
            <a:gdLst/>
            <a:ahLst/>
            <a:cxnLst/>
            <a:rect r="r" b="b" t="t" l="l"/>
            <a:pathLst>
              <a:path h="611817" w="1345939">
                <a:moveTo>
                  <a:pt x="0" y="0"/>
                </a:moveTo>
                <a:lnTo>
                  <a:pt x="1345939" y="0"/>
                </a:lnTo>
                <a:lnTo>
                  <a:pt x="1345939" y="611816"/>
                </a:lnTo>
                <a:lnTo>
                  <a:pt x="0" y="611816"/>
                </a:lnTo>
                <a:lnTo>
                  <a:pt x="0" y="0"/>
                </a:lnTo>
                <a:close/>
              </a:path>
            </a:pathLst>
          </a:custGeom>
          <a:blipFill>
            <a:blip r:embed="rId4">
              <a:extLst>
                <a:ext uri="{96DAC541-7B7A-43D3-8B79-37D633B846F1}">
                  <asvg:svgBlip xmlns:asvg="http://schemas.microsoft.com/office/drawing/2016/SVG/main" r:embed="rId5"/>
                </a:ext>
              </a:extLst>
            </a:blip>
            <a:stretch>
              <a:fillRect l="-443501" t="0" r="0" b="0"/>
            </a:stretch>
          </a:blipFill>
        </p:spPr>
      </p:sp>
      <p:sp>
        <p:nvSpPr>
          <p:cNvPr name="Freeform 35" id="35"/>
          <p:cNvSpPr/>
          <p:nvPr/>
        </p:nvSpPr>
        <p:spPr>
          <a:xfrm flipH="false" flipV="false" rot="-2700000">
            <a:off x="13178393" y="2984796"/>
            <a:ext cx="1307544" cy="595894"/>
          </a:xfrm>
          <a:custGeom>
            <a:avLst/>
            <a:gdLst/>
            <a:ahLst/>
            <a:cxnLst/>
            <a:rect r="r" b="b" t="t" l="l"/>
            <a:pathLst>
              <a:path h="595894" w="1307544">
                <a:moveTo>
                  <a:pt x="0" y="0"/>
                </a:moveTo>
                <a:lnTo>
                  <a:pt x="1307544" y="0"/>
                </a:lnTo>
                <a:lnTo>
                  <a:pt x="1307544" y="595893"/>
                </a:lnTo>
                <a:lnTo>
                  <a:pt x="0" y="595893"/>
                </a:lnTo>
                <a:lnTo>
                  <a:pt x="0" y="0"/>
                </a:lnTo>
                <a:close/>
              </a:path>
            </a:pathLst>
          </a:custGeom>
          <a:blipFill>
            <a:blip r:embed="rId4">
              <a:extLst>
                <a:ext uri="{96DAC541-7B7A-43D3-8B79-37D633B846F1}">
                  <asvg:svgBlip xmlns:asvg="http://schemas.microsoft.com/office/drawing/2016/SVG/main" r:embed="rId5"/>
                </a:ext>
              </a:extLst>
            </a:blip>
            <a:stretch>
              <a:fillRect l="-444900" t="0" r="0" b="0"/>
            </a:stretch>
          </a:blipFill>
        </p:spPr>
      </p:sp>
      <p:sp>
        <p:nvSpPr>
          <p:cNvPr name="TextBox 36" id="36"/>
          <p:cNvSpPr txBox="true"/>
          <p:nvPr/>
        </p:nvSpPr>
        <p:spPr>
          <a:xfrm rot="0">
            <a:off x="13696970" y="1651269"/>
            <a:ext cx="3016397" cy="840105"/>
          </a:xfrm>
          <a:prstGeom prst="rect">
            <a:avLst/>
          </a:prstGeom>
        </p:spPr>
        <p:txBody>
          <a:bodyPr anchor="t" rtlCol="false" tIns="0" lIns="0" bIns="0" rIns="0">
            <a:spAutoFit/>
          </a:bodyPr>
          <a:lstStyle/>
          <a:p>
            <a:pPr algn="l" marL="323850" indent="-161925" lvl="1">
              <a:lnSpc>
                <a:spcPts val="1709"/>
              </a:lnSpc>
              <a:buFont typeface="Arial"/>
              <a:buChar char="•"/>
            </a:pPr>
            <a:r>
              <a:rPr lang="en-US" sz="1500">
                <a:solidFill>
                  <a:srgbClr val="000000"/>
                </a:solidFill>
                <a:latin typeface="Handy Casual"/>
              </a:rPr>
              <a:t>Hentikan broker dengan perintah: brew services stop mosquitto.</a:t>
            </a:r>
          </a:p>
          <a:p>
            <a:pPr algn="l" marL="323850" indent="-161925" lvl="1">
              <a:lnSpc>
                <a:spcPts val="1709"/>
              </a:lnSpc>
              <a:buFont typeface="Arial"/>
              <a:buChar char="•"/>
            </a:pPr>
            <a:r>
              <a:rPr lang="en-US" sz="1500">
                <a:solidFill>
                  <a:srgbClr val="000000"/>
                </a:solidFill>
                <a:latin typeface="Handy Casual"/>
              </a:rPr>
              <a:t>Mulai broker dengan perintah: mosquitto -c /usr/local/etc/mosquitto/mosquitto.conf.</a:t>
            </a:r>
          </a:p>
        </p:txBody>
      </p:sp>
      <p:sp>
        <p:nvSpPr>
          <p:cNvPr name="TextBox 37" id="37"/>
          <p:cNvSpPr txBox="true"/>
          <p:nvPr/>
        </p:nvSpPr>
        <p:spPr>
          <a:xfrm rot="0">
            <a:off x="14332707" y="3200565"/>
            <a:ext cx="3494930" cy="1468755"/>
          </a:xfrm>
          <a:prstGeom prst="rect">
            <a:avLst/>
          </a:prstGeom>
        </p:spPr>
        <p:txBody>
          <a:bodyPr anchor="t" rtlCol="false" tIns="0" lIns="0" bIns="0" rIns="0">
            <a:spAutoFit/>
          </a:bodyPr>
          <a:lstStyle/>
          <a:p>
            <a:pPr algn="l">
              <a:lnSpc>
                <a:spcPts val="1709"/>
              </a:lnSpc>
            </a:pPr>
            <a:r>
              <a:rPr lang="en-US" sz="1500">
                <a:solidFill>
                  <a:srgbClr val="000000"/>
                </a:solidFill>
                <a:latin typeface="Handy Casual"/>
              </a:rPr>
              <a:t>Gunakan mosquitto_sub dan mosquitto_pub untuk menguji koneksi pada port baru.</a:t>
            </a:r>
          </a:p>
          <a:p>
            <a:pPr algn="l">
              <a:lnSpc>
                <a:spcPts val="1709"/>
              </a:lnSpc>
            </a:pPr>
          </a:p>
          <a:p>
            <a:pPr algn="l">
              <a:lnSpc>
                <a:spcPts val="1709"/>
              </a:lnSpc>
            </a:pPr>
            <a:r>
              <a:rPr lang="en-US" sz="1500">
                <a:solidFill>
                  <a:srgbClr val="000000"/>
                </a:solidFill>
                <a:latin typeface="Handy Casual"/>
              </a:rPr>
              <a:t>Contoh perintah:</a:t>
            </a:r>
          </a:p>
          <a:p>
            <a:pPr algn="l" marL="323850" indent="-161925" lvl="1">
              <a:lnSpc>
                <a:spcPts val="1709"/>
              </a:lnSpc>
              <a:buFont typeface="Arial"/>
              <a:buChar char="•"/>
            </a:pPr>
            <a:r>
              <a:rPr lang="en-US" sz="1500">
                <a:solidFill>
                  <a:srgbClr val="000000"/>
                </a:solidFill>
                <a:latin typeface="Handy Casual"/>
              </a:rPr>
              <a:t>mosquitto_sub -h localhost -p 2025 -t test/topic</a:t>
            </a:r>
          </a:p>
          <a:p>
            <a:pPr algn="l" marL="323850" indent="-161925" lvl="1">
              <a:lnSpc>
                <a:spcPts val="1709"/>
              </a:lnSpc>
              <a:buFont typeface="Arial"/>
              <a:buChar char="•"/>
            </a:pPr>
            <a:r>
              <a:rPr lang="en-US" sz="1500">
                <a:solidFill>
                  <a:srgbClr val="000000"/>
                </a:solidFill>
                <a:latin typeface="Handy Casual"/>
              </a:rPr>
              <a:t>mosquitto_pub -h localhost -p 2025 -t test/topic -m "Test Message"</a:t>
            </a:r>
          </a:p>
        </p:txBody>
      </p:sp>
      <p:sp>
        <p:nvSpPr>
          <p:cNvPr name="Freeform 38" id="38"/>
          <p:cNvSpPr/>
          <p:nvPr/>
        </p:nvSpPr>
        <p:spPr>
          <a:xfrm flipH="false" flipV="false" rot="-7790319">
            <a:off x="1969717" y="7273476"/>
            <a:ext cx="1345939" cy="611817"/>
          </a:xfrm>
          <a:custGeom>
            <a:avLst/>
            <a:gdLst/>
            <a:ahLst/>
            <a:cxnLst/>
            <a:rect r="r" b="b" t="t" l="l"/>
            <a:pathLst>
              <a:path h="611817" w="1345939">
                <a:moveTo>
                  <a:pt x="0" y="0"/>
                </a:moveTo>
                <a:lnTo>
                  <a:pt x="1345939" y="0"/>
                </a:lnTo>
                <a:lnTo>
                  <a:pt x="1345939" y="611817"/>
                </a:lnTo>
                <a:lnTo>
                  <a:pt x="0" y="611817"/>
                </a:lnTo>
                <a:lnTo>
                  <a:pt x="0" y="0"/>
                </a:lnTo>
                <a:close/>
              </a:path>
            </a:pathLst>
          </a:custGeom>
          <a:blipFill>
            <a:blip r:embed="rId4">
              <a:extLst>
                <a:ext uri="{96DAC541-7B7A-43D3-8B79-37D633B846F1}">
                  <asvg:svgBlip xmlns:asvg="http://schemas.microsoft.com/office/drawing/2016/SVG/main" r:embed="rId5"/>
                </a:ext>
              </a:extLst>
            </a:blip>
            <a:stretch>
              <a:fillRect l="-443501" t="0" r="0" b="0"/>
            </a:stretch>
          </a:blipFill>
        </p:spPr>
      </p:sp>
      <p:sp>
        <p:nvSpPr>
          <p:cNvPr name="TextBox 39" id="39"/>
          <p:cNvSpPr txBox="true"/>
          <p:nvPr/>
        </p:nvSpPr>
        <p:spPr>
          <a:xfrm rot="0">
            <a:off x="291123" y="5916115"/>
            <a:ext cx="3064659" cy="1299591"/>
          </a:xfrm>
          <a:prstGeom prst="rect">
            <a:avLst/>
          </a:prstGeom>
        </p:spPr>
        <p:txBody>
          <a:bodyPr anchor="t" rtlCol="false" tIns="0" lIns="0" bIns="0" rIns="0">
            <a:spAutoFit/>
          </a:bodyPr>
          <a:lstStyle/>
          <a:p>
            <a:pPr algn="l" marL="388620" indent="-194310" lvl="1">
              <a:lnSpc>
                <a:spcPts val="2052"/>
              </a:lnSpc>
              <a:buFont typeface="Arial"/>
              <a:buChar char="•"/>
            </a:pPr>
            <a:r>
              <a:rPr lang="en-US" sz="1800">
                <a:solidFill>
                  <a:srgbClr val="000000"/>
                </a:solidFill>
                <a:latin typeface="Handy Casual"/>
              </a:rPr>
              <a:t>Cari entri listener dalam file konfigurasi.</a:t>
            </a:r>
          </a:p>
          <a:p>
            <a:pPr algn="l" marL="388620" indent="-194310" lvl="1">
              <a:lnSpc>
                <a:spcPts val="2052"/>
              </a:lnSpc>
              <a:buFont typeface="Arial"/>
              <a:buChar char="•"/>
            </a:pPr>
            <a:r>
              <a:rPr lang="en-US" sz="1800">
                <a:solidFill>
                  <a:srgbClr val="000000"/>
                </a:solidFill>
                <a:latin typeface="Handy Casual"/>
              </a:rPr>
              <a:t>Uncomment dan ubah nomor port sesuai kebutuhan, misalnya: listener 2025.</a:t>
            </a:r>
          </a:p>
        </p:txBody>
      </p:sp>
      <p:sp>
        <p:nvSpPr>
          <p:cNvPr name="TextBox 40" id="40"/>
          <p:cNvSpPr txBox="true"/>
          <p:nvPr/>
        </p:nvSpPr>
        <p:spPr>
          <a:xfrm rot="0">
            <a:off x="15205168" y="5785249"/>
            <a:ext cx="3007918" cy="1299591"/>
          </a:xfrm>
          <a:prstGeom prst="rect">
            <a:avLst/>
          </a:prstGeom>
        </p:spPr>
        <p:txBody>
          <a:bodyPr anchor="t" rtlCol="false" tIns="0" lIns="0" bIns="0" rIns="0">
            <a:spAutoFit/>
          </a:bodyPr>
          <a:lstStyle/>
          <a:p>
            <a:pPr algn="l" marL="388620" indent="-194310" lvl="1">
              <a:lnSpc>
                <a:spcPts val="2052"/>
              </a:lnSpc>
              <a:buFont typeface="Arial"/>
              <a:buChar char="•"/>
            </a:pPr>
            <a:r>
              <a:rPr lang="en-US" sz="1800">
                <a:solidFill>
                  <a:srgbClr val="000000"/>
                </a:solidFill>
                <a:latin typeface="Handy Casual"/>
              </a:rPr>
              <a:t>Keamanan: Mengubah port default meningkatkan keamanan broker.</a:t>
            </a:r>
          </a:p>
          <a:p>
            <a:pPr algn="l" marL="388620" indent="-194310" lvl="1">
              <a:lnSpc>
                <a:spcPts val="2052"/>
              </a:lnSpc>
              <a:buFont typeface="Arial"/>
              <a:buChar char="•"/>
            </a:pPr>
            <a:r>
              <a:rPr lang="en-US" sz="1800">
                <a:solidFill>
                  <a:srgbClr val="000000"/>
                </a:solidFill>
                <a:latin typeface="Handy Casual"/>
              </a:rPr>
              <a:t>Fleksibilitas: Menyesuaikan konfigurasi sesuai kebutuhan spesifik.</a:t>
            </a:r>
          </a:p>
        </p:txBody>
      </p:sp>
      <p:sp>
        <p:nvSpPr>
          <p:cNvPr name="Freeform 41" id="41"/>
          <p:cNvSpPr/>
          <p:nvPr/>
        </p:nvSpPr>
        <p:spPr>
          <a:xfrm flipH="false" flipV="false" rot="-2832155">
            <a:off x="9287896" y="4670333"/>
            <a:ext cx="1307544" cy="595894"/>
          </a:xfrm>
          <a:custGeom>
            <a:avLst/>
            <a:gdLst/>
            <a:ahLst/>
            <a:cxnLst/>
            <a:rect r="r" b="b" t="t" l="l"/>
            <a:pathLst>
              <a:path h="595894" w="1307544">
                <a:moveTo>
                  <a:pt x="0" y="0"/>
                </a:moveTo>
                <a:lnTo>
                  <a:pt x="1307544" y="0"/>
                </a:lnTo>
                <a:lnTo>
                  <a:pt x="1307544" y="595893"/>
                </a:lnTo>
                <a:lnTo>
                  <a:pt x="0" y="595893"/>
                </a:lnTo>
                <a:lnTo>
                  <a:pt x="0" y="0"/>
                </a:lnTo>
                <a:close/>
              </a:path>
            </a:pathLst>
          </a:custGeom>
          <a:blipFill>
            <a:blip r:embed="rId4">
              <a:extLst>
                <a:ext uri="{96DAC541-7B7A-43D3-8B79-37D633B846F1}">
                  <asvg:svgBlip xmlns:asvg="http://schemas.microsoft.com/office/drawing/2016/SVG/main" r:embed="rId5"/>
                </a:ext>
              </a:extLst>
            </a:blip>
            <a:stretch>
              <a:fillRect l="-444900" t="0" r="0" b="0"/>
            </a:stretch>
          </a:blipFill>
        </p:spPr>
      </p:sp>
      <p:sp>
        <p:nvSpPr>
          <p:cNvPr name="Freeform 42" id="42"/>
          <p:cNvSpPr/>
          <p:nvPr/>
        </p:nvSpPr>
        <p:spPr>
          <a:xfrm flipH="false" flipV="false" rot="-7162041">
            <a:off x="7776942" y="4688265"/>
            <a:ext cx="1307544" cy="595894"/>
          </a:xfrm>
          <a:custGeom>
            <a:avLst/>
            <a:gdLst/>
            <a:ahLst/>
            <a:cxnLst/>
            <a:rect r="r" b="b" t="t" l="l"/>
            <a:pathLst>
              <a:path h="595894" w="1307544">
                <a:moveTo>
                  <a:pt x="0" y="0"/>
                </a:moveTo>
                <a:lnTo>
                  <a:pt x="1307545" y="0"/>
                </a:lnTo>
                <a:lnTo>
                  <a:pt x="1307545" y="595894"/>
                </a:lnTo>
                <a:lnTo>
                  <a:pt x="0" y="595894"/>
                </a:lnTo>
                <a:lnTo>
                  <a:pt x="0" y="0"/>
                </a:lnTo>
                <a:close/>
              </a:path>
            </a:pathLst>
          </a:custGeom>
          <a:blipFill>
            <a:blip r:embed="rId4">
              <a:extLst>
                <a:ext uri="{96DAC541-7B7A-43D3-8B79-37D633B846F1}">
                  <asvg:svgBlip xmlns:asvg="http://schemas.microsoft.com/office/drawing/2016/SVG/main" r:embed="rId5"/>
                </a:ext>
              </a:extLst>
            </a:blip>
            <a:stretch>
              <a:fillRect l="-444900" t="0" r="0" b="0"/>
            </a:stretch>
          </a:blipFill>
        </p:spPr>
      </p:sp>
      <p:sp>
        <p:nvSpPr>
          <p:cNvPr name="Freeform 43" id="43"/>
          <p:cNvSpPr/>
          <p:nvPr/>
        </p:nvSpPr>
        <p:spPr>
          <a:xfrm flipH="false" flipV="false" rot="-7790319">
            <a:off x="6559798" y="5999022"/>
            <a:ext cx="1345939" cy="611817"/>
          </a:xfrm>
          <a:custGeom>
            <a:avLst/>
            <a:gdLst/>
            <a:ahLst/>
            <a:cxnLst/>
            <a:rect r="r" b="b" t="t" l="l"/>
            <a:pathLst>
              <a:path h="611817" w="1345939">
                <a:moveTo>
                  <a:pt x="0" y="0"/>
                </a:moveTo>
                <a:lnTo>
                  <a:pt x="1345938" y="0"/>
                </a:lnTo>
                <a:lnTo>
                  <a:pt x="1345938" y="611816"/>
                </a:lnTo>
                <a:lnTo>
                  <a:pt x="0" y="611816"/>
                </a:lnTo>
                <a:lnTo>
                  <a:pt x="0" y="0"/>
                </a:lnTo>
                <a:close/>
              </a:path>
            </a:pathLst>
          </a:custGeom>
          <a:blipFill>
            <a:blip r:embed="rId4">
              <a:extLst>
                <a:ext uri="{96DAC541-7B7A-43D3-8B79-37D633B846F1}">
                  <asvg:svgBlip xmlns:asvg="http://schemas.microsoft.com/office/drawing/2016/SVG/main" r:embed="rId5"/>
                </a:ext>
              </a:extLst>
            </a:blip>
            <a:stretch>
              <a:fillRect l="-443501" t="0" r="0" b="0"/>
            </a:stretch>
          </a:blipFill>
        </p:spPr>
      </p:sp>
      <p:sp>
        <p:nvSpPr>
          <p:cNvPr name="Freeform 44" id="44"/>
          <p:cNvSpPr/>
          <p:nvPr/>
        </p:nvSpPr>
        <p:spPr>
          <a:xfrm flipH="false" flipV="false" rot="-10511353">
            <a:off x="6199011" y="8226739"/>
            <a:ext cx="1345939" cy="611817"/>
          </a:xfrm>
          <a:custGeom>
            <a:avLst/>
            <a:gdLst/>
            <a:ahLst/>
            <a:cxnLst/>
            <a:rect r="r" b="b" t="t" l="l"/>
            <a:pathLst>
              <a:path h="611817" w="1345939">
                <a:moveTo>
                  <a:pt x="0" y="0"/>
                </a:moveTo>
                <a:lnTo>
                  <a:pt x="1345939" y="0"/>
                </a:lnTo>
                <a:lnTo>
                  <a:pt x="1345939" y="611816"/>
                </a:lnTo>
                <a:lnTo>
                  <a:pt x="0" y="611816"/>
                </a:lnTo>
                <a:lnTo>
                  <a:pt x="0" y="0"/>
                </a:lnTo>
                <a:close/>
              </a:path>
            </a:pathLst>
          </a:custGeom>
          <a:blipFill>
            <a:blip r:embed="rId4">
              <a:extLst>
                <a:ext uri="{96DAC541-7B7A-43D3-8B79-37D633B846F1}">
                  <asvg:svgBlip xmlns:asvg="http://schemas.microsoft.com/office/drawing/2016/SVG/main" r:embed="rId5"/>
                </a:ext>
              </a:extLst>
            </a:blip>
            <a:stretch>
              <a:fillRect l="-443501" t="0" r="0" b="0"/>
            </a:stretch>
          </a:blipFill>
        </p:spPr>
      </p:sp>
      <p:sp>
        <p:nvSpPr>
          <p:cNvPr name="Freeform 45" id="45"/>
          <p:cNvSpPr/>
          <p:nvPr/>
        </p:nvSpPr>
        <p:spPr>
          <a:xfrm flipH="false" flipV="false" rot="304285">
            <a:off x="10648609" y="8192600"/>
            <a:ext cx="1345939" cy="611817"/>
          </a:xfrm>
          <a:custGeom>
            <a:avLst/>
            <a:gdLst/>
            <a:ahLst/>
            <a:cxnLst/>
            <a:rect r="r" b="b" t="t" l="l"/>
            <a:pathLst>
              <a:path h="611817" w="1345939">
                <a:moveTo>
                  <a:pt x="0" y="0"/>
                </a:moveTo>
                <a:lnTo>
                  <a:pt x="1345939" y="0"/>
                </a:lnTo>
                <a:lnTo>
                  <a:pt x="1345939" y="611816"/>
                </a:lnTo>
                <a:lnTo>
                  <a:pt x="0" y="611816"/>
                </a:lnTo>
                <a:lnTo>
                  <a:pt x="0" y="0"/>
                </a:lnTo>
                <a:close/>
              </a:path>
            </a:pathLst>
          </a:custGeom>
          <a:blipFill>
            <a:blip r:embed="rId4">
              <a:extLst>
                <a:ext uri="{96DAC541-7B7A-43D3-8B79-37D633B846F1}">
                  <asvg:svgBlip xmlns:asvg="http://schemas.microsoft.com/office/drawing/2016/SVG/main" r:embed="rId5"/>
                </a:ext>
              </a:extLst>
            </a:blip>
            <a:stretch>
              <a:fillRect l="-443501" t="0" r="0" b="0"/>
            </a:stretch>
          </a:blipFill>
        </p:spPr>
      </p:sp>
      <p:sp>
        <p:nvSpPr>
          <p:cNvPr name="Freeform 46" id="46"/>
          <p:cNvSpPr/>
          <p:nvPr/>
        </p:nvSpPr>
        <p:spPr>
          <a:xfrm flipH="false" flipV="false" rot="-2591211">
            <a:off x="10459148" y="6028123"/>
            <a:ext cx="1345939" cy="611817"/>
          </a:xfrm>
          <a:custGeom>
            <a:avLst/>
            <a:gdLst/>
            <a:ahLst/>
            <a:cxnLst/>
            <a:rect r="r" b="b" t="t" l="l"/>
            <a:pathLst>
              <a:path h="611817" w="1345939">
                <a:moveTo>
                  <a:pt x="0" y="0"/>
                </a:moveTo>
                <a:lnTo>
                  <a:pt x="1345938" y="0"/>
                </a:lnTo>
                <a:lnTo>
                  <a:pt x="1345938" y="611817"/>
                </a:lnTo>
                <a:lnTo>
                  <a:pt x="0" y="611817"/>
                </a:lnTo>
                <a:lnTo>
                  <a:pt x="0" y="0"/>
                </a:lnTo>
                <a:close/>
              </a:path>
            </a:pathLst>
          </a:custGeom>
          <a:blipFill>
            <a:blip r:embed="rId4">
              <a:extLst>
                <a:ext uri="{96DAC541-7B7A-43D3-8B79-37D633B846F1}">
                  <asvg:svgBlip xmlns:asvg="http://schemas.microsoft.com/office/drawing/2016/SVG/main" r:embed="rId5"/>
                </a:ext>
              </a:extLst>
            </a:blip>
            <a:stretch>
              <a:fillRect l="-443501" t="0" r="0" b="0"/>
            </a:stretch>
          </a:blipFill>
        </p:spPr>
      </p:sp>
    </p:spTree>
  </p:cSld>
  <p:clrMapOvr>
    <a:masterClrMapping/>
  </p:clrMapOvr>
</p:sld>
</file>

<file path=ppt/slides/slide29.xml><?xml version="1.0" encoding="utf-8"?>
<p:sld xmlns:p="http://schemas.openxmlformats.org/presentationml/2006/main" xmlns:a="http://schemas.openxmlformats.org/drawingml/2006/main" xmlns:r="http://schemas.openxmlformats.org/officeDocument/2006/relationships">
  <p:cSld>
    <p:bg>
      <p:bgPr>
        <a:solidFill>
          <a:srgbClr val="FFFEF7"/>
        </a:solidFill>
      </p:bgPr>
    </p:bg>
    <p:spTree>
      <p:nvGrpSpPr>
        <p:cNvPr id="1" name=""/>
        <p:cNvGrpSpPr/>
        <p:nvPr/>
      </p:nvGrpSpPr>
      <p:grpSpPr>
        <a:xfrm>
          <a:off x="0" y="0"/>
          <a:ext cx="0" cy="0"/>
          <a:chOff x="0" y="0"/>
          <a:chExt cx="0" cy="0"/>
        </a:xfrm>
      </p:grpSpPr>
      <p:sp>
        <p:nvSpPr>
          <p:cNvPr name="TextBox 2" id="2"/>
          <p:cNvSpPr txBox="true"/>
          <p:nvPr/>
        </p:nvSpPr>
        <p:spPr>
          <a:xfrm rot="0">
            <a:off x="5146806" y="1622694"/>
            <a:ext cx="7864519" cy="1371600"/>
          </a:xfrm>
          <a:prstGeom prst="rect">
            <a:avLst/>
          </a:prstGeom>
        </p:spPr>
        <p:txBody>
          <a:bodyPr anchor="t" rtlCol="false" tIns="0" lIns="0" bIns="0" rIns="0">
            <a:spAutoFit/>
          </a:bodyPr>
          <a:lstStyle/>
          <a:p>
            <a:pPr algn="ctr">
              <a:lnSpc>
                <a:spcPts val="5250"/>
              </a:lnSpc>
            </a:pPr>
            <a:r>
              <a:rPr lang="en-US" sz="5000" spc="210">
                <a:solidFill>
                  <a:srgbClr val="000000"/>
                </a:solidFill>
                <a:latin typeface="Krabuler"/>
              </a:rPr>
              <a:t>KONFIGURASI MOSQUITTO DI LINUX</a:t>
            </a:r>
          </a:p>
        </p:txBody>
      </p:sp>
      <p:sp>
        <p:nvSpPr>
          <p:cNvPr name="Freeform 3" id="3"/>
          <p:cNvSpPr/>
          <p:nvPr/>
        </p:nvSpPr>
        <p:spPr>
          <a:xfrm flipH="false" flipV="false" rot="0">
            <a:off x="7295294" y="5334444"/>
            <a:ext cx="3713137" cy="4248440"/>
          </a:xfrm>
          <a:custGeom>
            <a:avLst/>
            <a:gdLst/>
            <a:ahLst/>
            <a:cxnLst/>
            <a:rect r="r" b="b" t="t" l="l"/>
            <a:pathLst>
              <a:path h="4248440" w="3713137">
                <a:moveTo>
                  <a:pt x="0" y="0"/>
                </a:moveTo>
                <a:lnTo>
                  <a:pt x="3713137" y="0"/>
                </a:lnTo>
                <a:lnTo>
                  <a:pt x="3713137" y="4248440"/>
                </a:lnTo>
                <a:lnTo>
                  <a:pt x="0" y="424844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0">
            <a:off x="11984554" y="4997318"/>
            <a:ext cx="2763006" cy="1389808"/>
            <a:chOff x="0" y="0"/>
            <a:chExt cx="795631" cy="400207"/>
          </a:xfrm>
        </p:grpSpPr>
        <p:sp>
          <p:nvSpPr>
            <p:cNvPr name="Freeform 5" id="5"/>
            <p:cNvSpPr/>
            <p:nvPr/>
          </p:nvSpPr>
          <p:spPr>
            <a:xfrm flipH="false" flipV="false" rot="0">
              <a:off x="0" y="0"/>
              <a:ext cx="795631" cy="400207"/>
            </a:xfrm>
            <a:custGeom>
              <a:avLst/>
              <a:gdLst/>
              <a:ahLst/>
              <a:cxnLst/>
              <a:rect r="r" b="b" t="t" l="l"/>
              <a:pathLst>
                <a:path h="400207" w="795631">
                  <a:moveTo>
                    <a:pt x="100872" y="0"/>
                  </a:moveTo>
                  <a:lnTo>
                    <a:pt x="694759" y="0"/>
                  </a:lnTo>
                  <a:cubicBezTo>
                    <a:pt x="750469" y="0"/>
                    <a:pt x="795631" y="45162"/>
                    <a:pt x="795631" y="100872"/>
                  </a:cubicBezTo>
                  <a:lnTo>
                    <a:pt x="795631" y="299335"/>
                  </a:lnTo>
                  <a:cubicBezTo>
                    <a:pt x="795631" y="326088"/>
                    <a:pt x="785004" y="351745"/>
                    <a:pt x="766087" y="370662"/>
                  </a:cubicBezTo>
                  <a:cubicBezTo>
                    <a:pt x="747169" y="389580"/>
                    <a:pt x="721512" y="400207"/>
                    <a:pt x="694759" y="400207"/>
                  </a:cubicBezTo>
                  <a:lnTo>
                    <a:pt x="100872" y="400207"/>
                  </a:lnTo>
                  <a:cubicBezTo>
                    <a:pt x="74119" y="400207"/>
                    <a:pt x="48462" y="389580"/>
                    <a:pt x="29545" y="370662"/>
                  </a:cubicBezTo>
                  <a:cubicBezTo>
                    <a:pt x="10628" y="351745"/>
                    <a:pt x="0" y="326088"/>
                    <a:pt x="0" y="299335"/>
                  </a:cubicBezTo>
                  <a:lnTo>
                    <a:pt x="0" y="100872"/>
                  </a:lnTo>
                  <a:cubicBezTo>
                    <a:pt x="0" y="74119"/>
                    <a:pt x="10628" y="48462"/>
                    <a:pt x="29545" y="29545"/>
                  </a:cubicBezTo>
                  <a:cubicBezTo>
                    <a:pt x="48462" y="10628"/>
                    <a:pt x="74119" y="0"/>
                    <a:pt x="100872" y="0"/>
                  </a:cubicBezTo>
                  <a:close/>
                </a:path>
              </a:pathLst>
            </a:custGeom>
            <a:solidFill>
              <a:srgbClr val="E6BFE1"/>
            </a:solidFill>
          </p:spPr>
        </p:sp>
        <p:sp>
          <p:nvSpPr>
            <p:cNvPr name="TextBox 6" id="6"/>
            <p:cNvSpPr txBox="true"/>
            <p:nvPr/>
          </p:nvSpPr>
          <p:spPr>
            <a:xfrm>
              <a:off x="0" y="28575"/>
              <a:ext cx="795631" cy="371632"/>
            </a:xfrm>
            <a:prstGeom prst="rect">
              <a:avLst/>
            </a:prstGeom>
          </p:spPr>
          <p:txBody>
            <a:bodyPr anchor="ctr" rtlCol="false" tIns="71438" lIns="71438" bIns="71438" rIns="71438"/>
            <a:lstStyle/>
            <a:p>
              <a:pPr algn="ctr">
                <a:lnSpc>
                  <a:spcPts val="2598"/>
                </a:lnSpc>
              </a:pPr>
            </a:p>
          </p:txBody>
        </p:sp>
      </p:grpSp>
      <p:sp>
        <p:nvSpPr>
          <p:cNvPr name="TextBox 7" id="7"/>
          <p:cNvSpPr txBox="true"/>
          <p:nvPr/>
        </p:nvSpPr>
        <p:spPr>
          <a:xfrm rot="0">
            <a:off x="12146395" y="5270603"/>
            <a:ext cx="2601165" cy="901065"/>
          </a:xfrm>
          <a:prstGeom prst="rect">
            <a:avLst/>
          </a:prstGeom>
        </p:spPr>
        <p:txBody>
          <a:bodyPr anchor="t" rtlCol="false" tIns="0" lIns="0" bIns="0" rIns="0">
            <a:spAutoFit/>
          </a:bodyPr>
          <a:lstStyle/>
          <a:p>
            <a:pPr algn="ctr">
              <a:lnSpc>
                <a:spcPts val="3465"/>
              </a:lnSpc>
              <a:spcBef>
                <a:spcPct val="0"/>
              </a:spcBef>
            </a:pPr>
            <a:r>
              <a:rPr lang="en-US" sz="3300" spc="138">
                <a:solidFill>
                  <a:srgbClr val="000000"/>
                </a:solidFill>
                <a:latin typeface="Krabuler"/>
              </a:rPr>
              <a:t>Pengujian Koneksi</a:t>
            </a:r>
          </a:p>
        </p:txBody>
      </p:sp>
      <p:sp>
        <p:nvSpPr>
          <p:cNvPr name="Freeform 8" id="8"/>
          <p:cNvSpPr/>
          <p:nvPr/>
        </p:nvSpPr>
        <p:spPr>
          <a:xfrm flipH="false" flipV="false" rot="-2591211">
            <a:off x="14993703" y="7395348"/>
            <a:ext cx="1345939" cy="611817"/>
          </a:xfrm>
          <a:custGeom>
            <a:avLst/>
            <a:gdLst/>
            <a:ahLst/>
            <a:cxnLst/>
            <a:rect r="r" b="b" t="t" l="l"/>
            <a:pathLst>
              <a:path h="611817" w="1345939">
                <a:moveTo>
                  <a:pt x="0" y="0"/>
                </a:moveTo>
                <a:lnTo>
                  <a:pt x="1345938" y="0"/>
                </a:lnTo>
                <a:lnTo>
                  <a:pt x="1345938" y="611817"/>
                </a:lnTo>
                <a:lnTo>
                  <a:pt x="0" y="611817"/>
                </a:lnTo>
                <a:lnTo>
                  <a:pt x="0" y="0"/>
                </a:lnTo>
                <a:close/>
              </a:path>
            </a:pathLst>
          </a:custGeom>
          <a:blipFill>
            <a:blip r:embed="rId4">
              <a:extLst>
                <a:ext uri="{96DAC541-7B7A-43D3-8B79-37D633B846F1}">
                  <asvg:svgBlip xmlns:asvg="http://schemas.microsoft.com/office/drawing/2016/SVG/main" r:embed="rId5"/>
                </a:ext>
              </a:extLst>
            </a:blip>
            <a:stretch>
              <a:fillRect l="-443501" t="0" r="0" b="0"/>
            </a:stretch>
          </a:blipFill>
        </p:spPr>
      </p:sp>
      <p:grpSp>
        <p:nvGrpSpPr>
          <p:cNvPr name="Group 9" id="9"/>
          <p:cNvGrpSpPr/>
          <p:nvPr/>
        </p:nvGrpSpPr>
        <p:grpSpPr>
          <a:xfrm rot="0">
            <a:off x="12307384" y="7324158"/>
            <a:ext cx="3055365" cy="1389808"/>
            <a:chOff x="0" y="0"/>
            <a:chExt cx="879818" cy="400207"/>
          </a:xfrm>
        </p:grpSpPr>
        <p:sp>
          <p:nvSpPr>
            <p:cNvPr name="Freeform 10" id="10"/>
            <p:cNvSpPr/>
            <p:nvPr/>
          </p:nvSpPr>
          <p:spPr>
            <a:xfrm flipH="false" flipV="false" rot="0">
              <a:off x="0" y="0"/>
              <a:ext cx="879818" cy="400207"/>
            </a:xfrm>
            <a:custGeom>
              <a:avLst/>
              <a:gdLst/>
              <a:ahLst/>
              <a:cxnLst/>
              <a:rect r="r" b="b" t="t" l="l"/>
              <a:pathLst>
                <a:path h="400207" w="879818">
                  <a:moveTo>
                    <a:pt x="91220" y="0"/>
                  </a:moveTo>
                  <a:lnTo>
                    <a:pt x="788599" y="0"/>
                  </a:lnTo>
                  <a:cubicBezTo>
                    <a:pt x="838978" y="0"/>
                    <a:pt x="879818" y="40840"/>
                    <a:pt x="879818" y="91220"/>
                  </a:cubicBezTo>
                  <a:lnTo>
                    <a:pt x="879818" y="308988"/>
                  </a:lnTo>
                  <a:cubicBezTo>
                    <a:pt x="879818" y="359367"/>
                    <a:pt x="838978" y="400207"/>
                    <a:pt x="788599" y="400207"/>
                  </a:cubicBezTo>
                  <a:lnTo>
                    <a:pt x="91220" y="400207"/>
                  </a:lnTo>
                  <a:cubicBezTo>
                    <a:pt x="67027" y="400207"/>
                    <a:pt x="43825" y="390597"/>
                    <a:pt x="26718" y="373490"/>
                  </a:cubicBezTo>
                  <a:cubicBezTo>
                    <a:pt x="9611" y="356383"/>
                    <a:pt x="0" y="333180"/>
                    <a:pt x="0" y="308988"/>
                  </a:cubicBezTo>
                  <a:lnTo>
                    <a:pt x="0" y="91220"/>
                  </a:lnTo>
                  <a:cubicBezTo>
                    <a:pt x="0" y="40840"/>
                    <a:pt x="40840" y="0"/>
                    <a:pt x="91220" y="0"/>
                  </a:cubicBezTo>
                  <a:close/>
                </a:path>
              </a:pathLst>
            </a:custGeom>
            <a:solidFill>
              <a:srgbClr val="E6BFE1"/>
            </a:solidFill>
          </p:spPr>
        </p:sp>
        <p:sp>
          <p:nvSpPr>
            <p:cNvPr name="TextBox 11" id="11"/>
            <p:cNvSpPr txBox="true"/>
            <p:nvPr/>
          </p:nvSpPr>
          <p:spPr>
            <a:xfrm>
              <a:off x="0" y="28575"/>
              <a:ext cx="879818" cy="371632"/>
            </a:xfrm>
            <a:prstGeom prst="rect">
              <a:avLst/>
            </a:prstGeom>
          </p:spPr>
          <p:txBody>
            <a:bodyPr anchor="ctr" rtlCol="false" tIns="71438" lIns="71438" bIns="71438" rIns="71438"/>
            <a:lstStyle/>
            <a:p>
              <a:pPr algn="ctr">
                <a:lnSpc>
                  <a:spcPts val="2598"/>
                </a:lnSpc>
              </a:pPr>
            </a:p>
          </p:txBody>
        </p:sp>
      </p:grpSp>
      <p:sp>
        <p:nvSpPr>
          <p:cNvPr name="TextBox 12" id="12"/>
          <p:cNvSpPr txBox="true"/>
          <p:nvPr/>
        </p:nvSpPr>
        <p:spPr>
          <a:xfrm rot="0">
            <a:off x="12309646" y="7823991"/>
            <a:ext cx="3088337" cy="462915"/>
          </a:xfrm>
          <a:prstGeom prst="rect">
            <a:avLst/>
          </a:prstGeom>
        </p:spPr>
        <p:txBody>
          <a:bodyPr anchor="t" rtlCol="false" tIns="0" lIns="0" bIns="0" rIns="0">
            <a:spAutoFit/>
          </a:bodyPr>
          <a:lstStyle/>
          <a:p>
            <a:pPr algn="ctr">
              <a:lnSpc>
                <a:spcPts val="3465"/>
              </a:lnSpc>
              <a:spcBef>
                <a:spcPct val="0"/>
              </a:spcBef>
            </a:pPr>
            <a:r>
              <a:rPr lang="en-US" sz="3300" spc="138">
                <a:solidFill>
                  <a:srgbClr val="000000"/>
                </a:solidFill>
                <a:latin typeface="Krabuler"/>
              </a:rPr>
              <a:t>Manfaat</a:t>
            </a:r>
          </a:p>
        </p:txBody>
      </p:sp>
      <p:grpSp>
        <p:nvGrpSpPr>
          <p:cNvPr name="Group 13" id="13"/>
          <p:cNvGrpSpPr/>
          <p:nvPr/>
        </p:nvGrpSpPr>
        <p:grpSpPr>
          <a:xfrm rot="0">
            <a:off x="10555791" y="2965719"/>
            <a:ext cx="2926328" cy="1389808"/>
            <a:chOff x="0" y="0"/>
            <a:chExt cx="842661" cy="400207"/>
          </a:xfrm>
        </p:grpSpPr>
        <p:sp>
          <p:nvSpPr>
            <p:cNvPr name="Freeform 14" id="14"/>
            <p:cNvSpPr/>
            <p:nvPr/>
          </p:nvSpPr>
          <p:spPr>
            <a:xfrm flipH="false" flipV="false" rot="0">
              <a:off x="0" y="0"/>
              <a:ext cx="842661" cy="400207"/>
            </a:xfrm>
            <a:custGeom>
              <a:avLst/>
              <a:gdLst/>
              <a:ahLst/>
              <a:cxnLst/>
              <a:rect r="r" b="b" t="t" l="l"/>
              <a:pathLst>
                <a:path h="400207" w="842661">
                  <a:moveTo>
                    <a:pt x="95242" y="0"/>
                  </a:moveTo>
                  <a:lnTo>
                    <a:pt x="747419" y="0"/>
                  </a:lnTo>
                  <a:cubicBezTo>
                    <a:pt x="800020" y="0"/>
                    <a:pt x="842661" y="42641"/>
                    <a:pt x="842661" y="95242"/>
                  </a:cubicBezTo>
                  <a:lnTo>
                    <a:pt x="842661" y="304965"/>
                  </a:lnTo>
                  <a:cubicBezTo>
                    <a:pt x="842661" y="330225"/>
                    <a:pt x="832627" y="354450"/>
                    <a:pt x="814765" y="372311"/>
                  </a:cubicBezTo>
                  <a:cubicBezTo>
                    <a:pt x="796904" y="390173"/>
                    <a:pt x="772679" y="400207"/>
                    <a:pt x="747419" y="400207"/>
                  </a:cubicBezTo>
                  <a:lnTo>
                    <a:pt x="95242" y="400207"/>
                  </a:lnTo>
                  <a:cubicBezTo>
                    <a:pt x="69982" y="400207"/>
                    <a:pt x="45757" y="390173"/>
                    <a:pt x="27896" y="372311"/>
                  </a:cubicBezTo>
                  <a:cubicBezTo>
                    <a:pt x="10034" y="354450"/>
                    <a:pt x="0" y="330225"/>
                    <a:pt x="0" y="304965"/>
                  </a:cubicBezTo>
                  <a:lnTo>
                    <a:pt x="0" y="95242"/>
                  </a:lnTo>
                  <a:cubicBezTo>
                    <a:pt x="0" y="69982"/>
                    <a:pt x="10034" y="45757"/>
                    <a:pt x="27896" y="27896"/>
                  </a:cubicBezTo>
                  <a:cubicBezTo>
                    <a:pt x="45757" y="10034"/>
                    <a:pt x="69982" y="0"/>
                    <a:pt x="95242" y="0"/>
                  </a:cubicBezTo>
                  <a:close/>
                </a:path>
              </a:pathLst>
            </a:custGeom>
            <a:solidFill>
              <a:srgbClr val="E6BFE1"/>
            </a:solidFill>
          </p:spPr>
        </p:sp>
        <p:sp>
          <p:nvSpPr>
            <p:cNvPr name="TextBox 15" id="15"/>
            <p:cNvSpPr txBox="true"/>
            <p:nvPr/>
          </p:nvSpPr>
          <p:spPr>
            <a:xfrm>
              <a:off x="0" y="28575"/>
              <a:ext cx="842661" cy="371632"/>
            </a:xfrm>
            <a:prstGeom prst="rect">
              <a:avLst/>
            </a:prstGeom>
          </p:spPr>
          <p:txBody>
            <a:bodyPr anchor="ctr" rtlCol="false" tIns="71438" lIns="71438" bIns="71438" rIns="71438"/>
            <a:lstStyle/>
            <a:p>
              <a:pPr algn="ctr">
                <a:lnSpc>
                  <a:spcPts val="2598"/>
                </a:lnSpc>
              </a:pPr>
            </a:p>
          </p:txBody>
        </p:sp>
      </p:grpSp>
      <p:sp>
        <p:nvSpPr>
          <p:cNvPr name="TextBox 16" id="16"/>
          <p:cNvSpPr txBox="true"/>
          <p:nvPr/>
        </p:nvSpPr>
        <p:spPr>
          <a:xfrm rot="0">
            <a:off x="10730387" y="3229140"/>
            <a:ext cx="2508333" cy="901065"/>
          </a:xfrm>
          <a:prstGeom prst="rect">
            <a:avLst/>
          </a:prstGeom>
        </p:spPr>
        <p:txBody>
          <a:bodyPr anchor="t" rtlCol="false" tIns="0" lIns="0" bIns="0" rIns="0">
            <a:spAutoFit/>
          </a:bodyPr>
          <a:lstStyle/>
          <a:p>
            <a:pPr algn="ctr">
              <a:lnSpc>
                <a:spcPts val="3465"/>
              </a:lnSpc>
              <a:spcBef>
                <a:spcPct val="0"/>
              </a:spcBef>
            </a:pPr>
            <a:r>
              <a:rPr lang="en-US" sz="3300" spc="138">
                <a:solidFill>
                  <a:srgbClr val="000000"/>
                </a:solidFill>
                <a:latin typeface="Krabuler"/>
              </a:rPr>
              <a:t>Memulai Ulang Broker</a:t>
            </a:r>
          </a:p>
        </p:txBody>
      </p:sp>
      <p:grpSp>
        <p:nvGrpSpPr>
          <p:cNvPr name="Group 17" id="17"/>
          <p:cNvGrpSpPr/>
          <p:nvPr/>
        </p:nvGrpSpPr>
        <p:grpSpPr>
          <a:xfrm rot="0">
            <a:off x="4821399" y="3000300"/>
            <a:ext cx="2876106" cy="1389808"/>
            <a:chOff x="0" y="0"/>
            <a:chExt cx="828199" cy="400207"/>
          </a:xfrm>
        </p:grpSpPr>
        <p:sp>
          <p:nvSpPr>
            <p:cNvPr name="Freeform 18" id="18"/>
            <p:cNvSpPr/>
            <p:nvPr/>
          </p:nvSpPr>
          <p:spPr>
            <a:xfrm flipH="false" flipV="false" rot="0">
              <a:off x="0" y="0"/>
              <a:ext cx="828199" cy="400207"/>
            </a:xfrm>
            <a:custGeom>
              <a:avLst/>
              <a:gdLst/>
              <a:ahLst/>
              <a:cxnLst/>
              <a:rect r="r" b="b" t="t" l="l"/>
              <a:pathLst>
                <a:path h="400207" w="828199">
                  <a:moveTo>
                    <a:pt x="96905" y="0"/>
                  </a:moveTo>
                  <a:lnTo>
                    <a:pt x="731294" y="0"/>
                  </a:lnTo>
                  <a:cubicBezTo>
                    <a:pt x="784813" y="0"/>
                    <a:pt x="828199" y="43386"/>
                    <a:pt x="828199" y="96905"/>
                  </a:cubicBezTo>
                  <a:lnTo>
                    <a:pt x="828199" y="303302"/>
                  </a:lnTo>
                  <a:cubicBezTo>
                    <a:pt x="828199" y="329003"/>
                    <a:pt x="817990" y="353651"/>
                    <a:pt x="799816" y="371824"/>
                  </a:cubicBezTo>
                  <a:cubicBezTo>
                    <a:pt x="781643" y="389998"/>
                    <a:pt x="756995" y="400207"/>
                    <a:pt x="731294" y="400207"/>
                  </a:cubicBezTo>
                  <a:lnTo>
                    <a:pt x="96905" y="400207"/>
                  </a:lnTo>
                  <a:cubicBezTo>
                    <a:pt x="71204" y="400207"/>
                    <a:pt x="46556" y="389998"/>
                    <a:pt x="28383" y="371824"/>
                  </a:cubicBezTo>
                  <a:cubicBezTo>
                    <a:pt x="10210" y="353651"/>
                    <a:pt x="0" y="329003"/>
                    <a:pt x="0" y="303302"/>
                  </a:cubicBezTo>
                  <a:lnTo>
                    <a:pt x="0" y="96905"/>
                  </a:lnTo>
                  <a:cubicBezTo>
                    <a:pt x="0" y="71204"/>
                    <a:pt x="10210" y="46556"/>
                    <a:pt x="28383" y="28383"/>
                  </a:cubicBezTo>
                  <a:cubicBezTo>
                    <a:pt x="46556" y="10210"/>
                    <a:pt x="71204" y="0"/>
                    <a:pt x="96905" y="0"/>
                  </a:cubicBezTo>
                  <a:close/>
                </a:path>
              </a:pathLst>
            </a:custGeom>
            <a:solidFill>
              <a:srgbClr val="E6BFE1"/>
            </a:solidFill>
          </p:spPr>
        </p:sp>
        <p:sp>
          <p:nvSpPr>
            <p:cNvPr name="TextBox 19" id="19"/>
            <p:cNvSpPr txBox="true"/>
            <p:nvPr/>
          </p:nvSpPr>
          <p:spPr>
            <a:xfrm>
              <a:off x="0" y="28575"/>
              <a:ext cx="828199" cy="371632"/>
            </a:xfrm>
            <a:prstGeom prst="rect">
              <a:avLst/>
            </a:prstGeom>
          </p:spPr>
          <p:txBody>
            <a:bodyPr anchor="ctr" rtlCol="false" tIns="71438" lIns="71438" bIns="71438" rIns="71438"/>
            <a:lstStyle/>
            <a:p>
              <a:pPr algn="ctr">
                <a:lnSpc>
                  <a:spcPts val="2598"/>
                </a:lnSpc>
              </a:pPr>
            </a:p>
          </p:txBody>
        </p:sp>
      </p:grpSp>
      <p:sp>
        <p:nvSpPr>
          <p:cNvPr name="TextBox 20" id="20"/>
          <p:cNvSpPr txBox="true"/>
          <p:nvPr/>
        </p:nvSpPr>
        <p:spPr>
          <a:xfrm rot="0">
            <a:off x="4917925" y="3263722"/>
            <a:ext cx="2683054" cy="901065"/>
          </a:xfrm>
          <a:prstGeom prst="rect">
            <a:avLst/>
          </a:prstGeom>
        </p:spPr>
        <p:txBody>
          <a:bodyPr anchor="t" rtlCol="false" tIns="0" lIns="0" bIns="0" rIns="0">
            <a:spAutoFit/>
          </a:bodyPr>
          <a:lstStyle/>
          <a:p>
            <a:pPr algn="ctr">
              <a:lnSpc>
                <a:spcPts val="3465"/>
              </a:lnSpc>
              <a:spcBef>
                <a:spcPct val="0"/>
              </a:spcBef>
            </a:pPr>
            <a:r>
              <a:rPr lang="en-US" sz="3300" spc="138">
                <a:solidFill>
                  <a:srgbClr val="000000"/>
                </a:solidFill>
                <a:latin typeface="Krabuler"/>
              </a:rPr>
              <a:t>Lokasi File Konfigurasi</a:t>
            </a:r>
          </a:p>
        </p:txBody>
      </p:sp>
      <p:grpSp>
        <p:nvGrpSpPr>
          <p:cNvPr name="Group 21" id="21"/>
          <p:cNvGrpSpPr/>
          <p:nvPr/>
        </p:nvGrpSpPr>
        <p:grpSpPr>
          <a:xfrm rot="0">
            <a:off x="3574857" y="5045236"/>
            <a:ext cx="2854492" cy="1389808"/>
            <a:chOff x="0" y="0"/>
            <a:chExt cx="821975" cy="400207"/>
          </a:xfrm>
        </p:grpSpPr>
        <p:sp>
          <p:nvSpPr>
            <p:cNvPr name="Freeform 22" id="22"/>
            <p:cNvSpPr/>
            <p:nvPr/>
          </p:nvSpPr>
          <p:spPr>
            <a:xfrm flipH="false" flipV="false" rot="0">
              <a:off x="0" y="0"/>
              <a:ext cx="821975" cy="400207"/>
            </a:xfrm>
            <a:custGeom>
              <a:avLst/>
              <a:gdLst/>
              <a:ahLst/>
              <a:cxnLst/>
              <a:rect r="r" b="b" t="t" l="l"/>
              <a:pathLst>
                <a:path h="400207" w="821975">
                  <a:moveTo>
                    <a:pt x="97639" y="0"/>
                  </a:moveTo>
                  <a:lnTo>
                    <a:pt x="724336" y="0"/>
                  </a:lnTo>
                  <a:cubicBezTo>
                    <a:pt x="750232" y="0"/>
                    <a:pt x="775067" y="10287"/>
                    <a:pt x="793377" y="28598"/>
                  </a:cubicBezTo>
                  <a:cubicBezTo>
                    <a:pt x="811688" y="46909"/>
                    <a:pt x="821975" y="71743"/>
                    <a:pt x="821975" y="97639"/>
                  </a:cubicBezTo>
                  <a:lnTo>
                    <a:pt x="821975" y="302568"/>
                  </a:lnTo>
                  <a:cubicBezTo>
                    <a:pt x="821975" y="356493"/>
                    <a:pt x="778261" y="400207"/>
                    <a:pt x="724336" y="400207"/>
                  </a:cubicBezTo>
                  <a:lnTo>
                    <a:pt x="97639" y="400207"/>
                  </a:lnTo>
                  <a:cubicBezTo>
                    <a:pt x="43714" y="400207"/>
                    <a:pt x="0" y="356493"/>
                    <a:pt x="0" y="302568"/>
                  </a:cubicBezTo>
                  <a:lnTo>
                    <a:pt x="0" y="97639"/>
                  </a:lnTo>
                  <a:cubicBezTo>
                    <a:pt x="0" y="43714"/>
                    <a:pt x="43714" y="0"/>
                    <a:pt x="97639" y="0"/>
                  </a:cubicBezTo>
                  <a:close/>
                </a:path>
              </a:pathLst>
            </a:custGeom>
            <a:solidFill>
              <a:srgbClr val="E6BFE1"/>
            </a:solidFill>
          </p:spPr>
        </p:sp>
        <p:sp>
          <p:nvSpPr>
            <p:cNvPr name="TextBox 23" id="23"/>
            <p:cNvSpPr txBox="true"/>
            <p:nvPr/>
          </p:nvSpPr>
          <p:spPr>
            <a:xfrm>
              <a:off x="0" y="28575"/>
              <a:ext cx="821975" cy="371632"/>
            </a:xfrm>
            <a:prstGeom prst="rect">
              <a:avLst/>
            </a:prstGeom>
          </p:spPr>
          <p:txBody>
            <a:bodyPr anchor="ctr" rtlCol="false" tIns="71438" lIns="71438" bIns="71438" rIns="71438"/>
            <a:lstStyle/>
            <a:p>
              <a:pPr algn="ctr">
                <a:lnSpc>
                  <a:spcPts val="2598"/>
                </a:lnSpc>
              </a:pPr>
            </a:p>
          </p:txBody>
        </p:sp>
      </p:grpSp>
      <p:sp>
        <p:nvSpPr>
          <p:cNvPr name="TextBox 24" id="24"/>
          <p:cNvSpPr txBox="true"/>
          <p:nvPr/>
        </p:nvSpPr>
        <p:spPr>
          <a:xfrm rot="0">
            <a:off x="3574857" y="5308658"/>
            <a:ext cx="2770143" cy="901065"/>
          </a:xfrm>
          <a:prstGeom prst="rect">
            <a:avLst/>
          </a:prstGeom>
        </p:spPr>
        <p:txBody>
          <a:bodyPr anchor="t" rtlCol="false" tIns="0" lIns="0" bIns="0" rIns="0">
            <a:spAutoFit/>
          </a:bodyPr>
          <a:lstStyle/>
          <a:p>
            <a:pPr algn="ctr">
              <a:lnSpc>
                <a:spcPts val="3465"/>
              </a:lnSpc>
              <a:spcBef>
                <a:spcPct val="0"/>
              </a:spcBef>
            </a:pPr>
            <a:r>
              <a:rPr lang="en-US" sz="3300" spc="138">
                <a:solidFill>
                  <a:srgbClr val="000000"/>
                </a:solidFill>
                <a:latin typeface="Krabuler"/>
              </a:rPr>
              <a:t>Mengedit File Konfigurasi</a:t>
            </a:r>
          </a:p>
        </p:txBody>
      </p:sp>
      <p:grpSp>
        <p:nvGrpSpPr>
          <p:cNvPr name="Group 25" id="25"/>
          <p:cNvGrpSpPr/>
          <p:nvPr/>
        </p:nvGrpSpPr>
        <p:grpSpPr>
          <a:xfrm rot="0">
            <a:off x="3023947" y="7341494"/>
            <a:ext cx="2799569" cy="1389808"/>
            <a:chOff x="0" y="0"/>
            <a:chExt cx="806160" cy="400207"/>
          </a:xfrm>
        </p:grpSpPr>
        <p:sp>
          <p:nvSpPr>
            <p:cNvPr name="Freeform 26" id="26"/>
            <p:cNvSpPr/>
            <p:nvPr/>
          </p:nvSpPr>
          <p:spPr>
            <a:xfrm flipH="false" flipV="false" rot="0">
              <a:off x="0" y="0"/>
              <a:ext cx="806160" cy="400207"/>
            </a:xfrm>
            <a:custGeom>
              <a:avLst/>
              <a:gdLst/>
              <a:ahLst/>
              <a:cxnLst/>
              <a:rect r="r" b="b" t="t" l="l"/>
              <a:pathLst>
                <a:path h="400207" w="806160">
                  <a:moveTo>
                    <a:pt x="99554" y="0"/>
                  </a:moveTo>
                  <a:lnTo>
                    <a:pt x="706605" y="0"/>
                  </a:lnTo>
                  <a:cubicBezTo>
                    <a:pt x="733009" y="0"/>
                    <a:pt x="758331" y="10489"/>
                    <a:pt x="777001" y="29159"/>
                  </a:cubicBezTo>
                  <a:cubicBezTo>
                    <a:pt x="795671" y="47829"/>
                    <a:pt x="806160" y="73151"/>
                    <a:pt x="806160" y="99554"/>
                  </a:cubicBezTo>
                  <a:lnTo>
                    <a:pt x="806160" y="300653"/>
                  </a:lnTo>
                  <a:cubicBezTo>
                    <a:pt x="806160" y="355635"/>
                    <a:pt x="761588" y="400207"/>
                    <a:pt x="706605" y="400207"/>
                  </a:cubicBezTo>
                  <a:lnTo>
                    <a:pt x="99554" y="400207"/>
                  </a:lnTo>
                  <a:cubicBezTo>
                    <a:pt x="73151" y="400207"/>
                    <a:pt x="47829" y="389718"/>
                    <a:pt x="29159" y="371048"/>
                  </a:cubicBezTo>
                  <a:cubicBezTo>
                    <a:pt x="10489" y="352378"/>
                    <a:pt x="0" y="327056"/>
                    <a:pt x="0" y="300653"/>
                  </a:cubicBezTo>
                  <a:lnTo>
                    <a:pt x="0" y="99554"/>
                  </a:lnTo>
                  <a:cubicBezTo>
                    <a:pt x="0" y="44572"/>
                    <a:pt x="44572" y="0"/>
                    <a:pt x="99554" y="0"/>
                  </a:cubicBezTo>
                  <a:close/>
                </a:path>
              </a:pathLst>
            </a:custGeom>
            <a:solidFill>
              <a:srgbClr val="E6BFE1"/>
            </a:solidFill>
          </p:spPr>
        </p:sp>
        <p:sp>
          <p:nvSpPr>
            <p:cNvPr name="TextBox 27" id="27"/>
            <p:cNvSpPr txBox="true"/>
            <p:nvPr/>
          </p:nvSpPr>
          <p:spPr>
            <a:xfrm>
              <a:off x="0" y="28575"/>
              <a:ext cx="806160" cy="371632"/>
            </a:xfrm>
            <a:prstGeom prst="rect">
              <a:avLst/>
            </a:prstGeom>
          </p:spPr>
          <p:txBody>
            <a:bodyPr anchor="ctr" rtlCol="false" tIns="71438" lIns="71438" bIns="71438" rIns="71438"/>
            <a:lstStyle/>
            <a:p>
              <a:pPr algn="ctr">
                <a:lnSpc>
                  <a:spcPts val="2598"/>
                </a:lnSpc>
              </a:pPr>
            </a:p>
          </p:txBody>
        </p:sp>
      </p:grpSp>
      <p:sp>
        <p:nvSpPr>
          <p:cNvPr name="TextBox 28" id="28"/>
          <p:cNvSpPr txBox="true"/>
          <p:nvPr/>
        </p:nvSpPr>
        <p:spPr>
          <a:xfrm rot="0">
            <a:off x="3140009" y="7587580"/>
            <a:ext cx="2567445" cy="901065"/>
          </a:xfrm>
          <a:prstGeom prst="rect">
            <a:avLst/>
          </a:prstGeom>
        </p:spPr>
        <p:txBody>
          <a:bodyPr anchor="t" rtlCol="false" tIns="0" lIns="0" bIns="0" rIns="0">
            <a:spAutoFit/>
          </a:bodyPr>
          <a:lstStyle/>
          <a:p>
            <a:pPr algn="ctr">
              <a:lnSpc>
                <a:spcPts val="3465"/>
              </a:lnSpc>
              <a:spcBef>
                <a:spcPct val="0"/>
              </a:spcBef>
            </a:pPr>
            <a:r>
              <a:rPr lang="en-US" sz="3300" spc="138">
                <a:solidFill>
                  <a:srgbClr val="000000"/>
                </a:solidFill>
                <a:latin typeface="Krabuler"/>
              </a:rPr>
              <a:t>Mengubah Nomor Port</a:t>
            </a:r>
          </a:p>
        </p:txBody>
      </p:sp>
      <p:sp>
        <p:nvSpPr>
          <p:cNvPr name="Freeform 29" id="29"/>
          <p:cNvSpPr/>
          <p:nvPr/>
        </p:nvSpPr>
        <p:spPr>
          <a:xfrm flipH="false" flipV="false" rot="-7790319">
            <a:off x="2437143" y="4987526"/>
            <a:ext cx="1345939" cy="611817"/>
          </a:xfrm>
          <a:custGeom>
            <a:avLst/>
            <a:gdLst/>
            <a:ahLst/>
            <a:cxnLst/>
            <a:rect r="r" b="b" t="t" l="l"/>
            <a:pathLst>
              <a:path h="611817" w="1345939">
                <a:moveTo>
                  <a:pt x="0" y="0"/>
                </a:moveTo>
                <a:lnTo>
                  <a:pt x="1345939" y="0"/>
                </a:lnTo>
                <a:lnTo>
                  <a:pt x="1345939" y="611817"/>
                </a:lnTo>
                <a:lnTo>
                  <a:pt x="0" y="611817"/>
                </a:lnTo>
                <a:lnTo>
                  <a:pt x="0" y="0"/>
                </a:lnTo>
                <a:close/>
              </a:path>
            </a:pathLst>
          </a:custGeom>
          <a:blipFill>
            <a:blip r:embed="rId4">
              <a:extLst>
                <a:ext uri="{96DAC541-7B7A-43D3-8B79-37D633B846F1}">
                  <asvg:svgBlip xmlns:asvg="http://schemas.microsoft.com/office/drawing/2016/SVG/main" r:embed="rId5"/>
                </a:ext>
              </a:extLst>
            </a:blip>
            <a:stretch>
              <a:fillRect l="-443501" t="0" r="0" b="0"/>
            </a:stretch>
          </a:blipFill>
        </p:spPr>
      </p:sp>
      <p:sp>
        <p:nvSpPr>
          <p:cNvPr name="Freeform 30" id="30"/>
          <p:cNvSpPr/>
          <p:nvPr/>
        </p:nvSpPr>
        <p:spPr>
          <a:xfrm flipH="false" flipV="false" rot="2638600">
            <a:off x="8660159" y="479015"/>
            <a:ext cx="1206893" cy="1099370"/>
          </a:xfrm>
          <a:custGeom>
            <a:avLst/>
            <a:gdLst/>
            <a:ahLst/>
            <a:cxnLst/>
            <a:rect r="r" b="b" t="t" l="l"/>
            <a:pathLst>
              <a:path h="1099370" w="1206893">
                <a:moveTo>
                  <a:pt x="0" y="0"/>
                </a:moveTo>
                <a:lnTo>
                  <a:pt x="1206893" y="0"/>
                </a:lnTo>
                <a:lnTo>
                  <a:pt x="1206893" y="1099370"/>
                </a:lnTo>
                <a:lnTo>
                  <a:pt x="0" y="109937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31" id="31"/>
          <p:cNvSpPr/>
          <p:nvPr/>
        </p:nvSpPr>
        <p:spPr>
          <a:xfrm flipH="false" flipV="false" rot="-7790319">
            <a:off x="3725241" y="2869765"/>
            <a:ext cx="1307544" cy="595894"/>
          </a:xfrm>
          <a:custGeom>
            <a:avLst/>
            <a:gdLst/>
            <a:ahLst/>
            <a:cxnLst/>
            <a:rect r="r" b="b" t="t" l="l"/>
            <a:pathLst>
              <a:path h="595894" w="1307544">
                <a:moveTo>
                  <a:pt x="0" y="0"/>
                </a:moveTo>
                <a:lnTo>
                  <a:pt x="1307544" y="0"/>
                </a:lnTo>
                <a:lnTo>
                  <a:pt x="1307544" y="595894"/>
                </a:lnTo>
                <a:lnTo>
                  <a:pt x="0" y="595894"/>
                </a:lnTo>
                <a:lnTo>
                  <a:pt x="0" y="0"/>
                </a:lnTo>
                <a:close/>
              </a:path>
            </a:pathLst>
          </a:custGeom>
          <a:blipFill>
            <a:blip r:embed="rId4">
              <a:extLst>
                <a:ext uri="{96DAC541-7B7A-43D3-8B79-37D633B846F1}">
                  <asvg:svgBlip xmlns:asvg="http://schemas.microsoft.com/office/drawing/2016/SVG/main" r:embed="rId5"/>
                </a:ext>
              </a:extLst>
            </a:blip>
            <a:stretch>
              <a:fillRect l="-444900" t="0" r="0" b="0"/>
            </a:stretch>
          </a:blipFill>
        </p:spPr>
      </p:sp>
      <p:sp>
        <p:nvSpPr>
          <p:cNvPr name="TextBox 32" id="32"/>
          <p:cNvSpPr txBox="true"/>
          <p:nvPr/>
        </p:nvSpPr>
        <p:spPr>
          <a:xfrm rot="0">
            <a:off x="1438879" y="2210806"/>
            <a:ext cx="3170135" cy="270891"/>
          </a:xfrm>
          <a:prstGeom prst="rect">
            <a:avLst/>
          </a:prstGeom>
        </p:spPr>
        <p:txBody>
          <a:bodyPr anchor="t" rtlCol="false" tIns="0" lIns="0" bIns="0" rIns="0">
            <a:spAutoFit/>
          </a:bodyPr>
          <a:lstStyle/>
          <a:p>
            <a:pPr algn="l">
              <a:lnSpc>
                <a:spcPts val="2052"/>
              </a:lnSpc>
            </a:pPr>
            <a:r>
              <a:rPr lang="en-US" sz="1800">
                <a:solidFill>
                  <a:srgbClr val="000000"/>
                </a:solidFill>
                <a:latin typeface="Handy Casual"/>
              </a:rPr>
              <a:t>/etc/mosquitto/mosquitto.conf</a:t>
            </a:r>
          </a:p>
        </p:txBody>
      </p:sp>
      <p:sp>
        <p:nvSpPr>
          <p:cNvPr name="TextBox 33" id="33"/>
          <p:cNvSpPr txBox="true"/>
          <p:nvPr/>
        </p:nvSpPr>
        <p:spPr>
          <a:xfrm rot="0">
            <a:off x="502504" y="3329559"/>
            <a:ext cx="3471170" cy="1813941"/>
          </a:xfrm>
          <a:prstGeom prst="rect">
            <a:avLst/>
          </a:prstGeom>
        </p:spPr>
        <p:txBody>
          <a:bodyPr anchor="t" rtlCol="false" tIns="0" lIns="0" bIns="0" rIns="0">
            <a:spAutoFit/>
          </a:bodyPr>
          <a:lstStyle/>
          <a:p>
            <a:pPr algn="l" marL="388620" indent="-194310" lvl="1">
              <a:lnSpc>
                <a:spcPts val="2052"/>
              </a:lnSpc>
              <a:buFont typeface="Arial"/>
              <a:buChar char="•"/>
            </a:pPr>
            <a:r>
              <a:rPr lang="en-US" sz="1800">
                <a:solidFill>
                  <a:srgbClr val="000000"/>
                </a:solidFill>
                <a:latin typeface="Handy Casual"/>
              </a:rPr>
              <a:t>Gunakan perintah: sudo nano /etc/mosquitto/mosquitto.conf untuk membuka file konfigurasi.</a:t>
            </a:r>
          </a:p>
          <a:p>
            <a:pPr algn="l" marL="388620" indent="-194310" lvl="1">
              <a:lnSpc>
                <a:spcPts val="2052"/>
              </a:lnSpc>
              <a:buFont typeface="Arial"/>
              <a:buChar char="•"/>
            </a:pPr>
            <a:r>
              <a:rPr lang="en-US" sz="1800">
                <a:solidFill>
                  <a:srgbClr val="000000"/>
                </a:solidFill>
                <a:latin typeface="Handy Casual"/>
              </a:rPr>
              <a:t>Cari entri listener dalam file konfigurasi.</a:t>
            </a:r>
          </a:p>
          <a:p>
            <a:pPr algn="l" marL="388620" indent="-194310" lvl="1">
              <a:lnSpc>
                <a:spcPts val="2052"/>
              </a:lnSpc>
              <a:buFont typeface="Arial"/>
              <a:buChar char="•"/>
            </a:pPr>
            <a:r>
              <a:rPr lang="en-US" sz="1800">
                <a:solidFill>
                  <a:srgbClr val="000000"/>
                </a:solidFill>
                <a:latin typeface="Handy Casual"/>
              </a:rPr>
              <a:t>Contoh: Mengubah port dari 1883 ke 1947.</a:t>
            </a:r>
          </a:p>
          <a:p>
            <a:pPr algn="l">
              <a:lnSpc>
                <a:spcPts val="2052"/>
              </a:lnSpc>
            </a:pPr>
          </a:p>
        </p:txBody>
      </p:sp>
      <p:sp>
        <p:nvSpPr>
          <p:cNvPr name="Freeform 34" id="34"/>
          <p:cNvSpPr/>
          <p:nvPr/>
        </p:nvSpPr>
        <p:spPr>
          <a:xfrm flipH="false" flipV="false" rot="-2591211">
            <a:off x="14532199" y="4926595"/>
            <a:ext cx="1345939" cy="611817"/>
          </a:xfrm>
          <a:custGeom>
            <a:avLst/>
            <a:gdLst/>
            <a:ahLst/>
            <a:cxnLst/>
            <a:rect r="r" b="b" t="t" l="l"/>
            <a:pathLst>
              <a:path h="611817" w="1345939">
                <a:moveTo>
                  <a:pt x="0" y="0"/>
                </a:moveTo>
                <a:lnTo>
                  <a:pt x="1345939" y="0"/>
                </a:lnTo>
                <a:lnTo>
                  <a:pt x="1345939" y="611816"/>
                </a:lnTo>
                <a:lnTo>
                  <a:pt x="0" y="611816"/>
                </a:lnTo>
                <a:lnTo>
                  <a:pt x="0" y="0"/>
                </a:lnTo>
                <a:close/>
              </a:path>
            </a:pathLst>
          </a:custGeom>
          <a:blipFill>
            <a:blip r:embed="rId4">
              <a:extLst>
                <a:ext uri="{96DAC541-7B7A-43D3-8B79-37D633B846F1}">
                  <asvg:svgBlip xmlns:asvg="http://schemas.microsoft.com/office/drawing/2016/SVG/main" r:embed="rId5"/>
                </a:ext>
              </a:extLst>
            </a:blip>
            <a:stretch>
              <a:fillRect l="-443501" t="0" r="0" b="0"/>
            </a:stretch>
          </a:blipFill>
        </p:spPr>
      </p:sp>
      <p:sp>
        <p:nvSpPr>
          <p:cNvPr name="Freeform 35" id="35"/>
          <p:cNvSpPr/>
          <p:nvPr/>
        </p:nvSpPr>
        <p:spPr>
          <a:xfrm flipH="false" flipV="false" rot="-2700000">
            <a:off x="13178393" y="2984796"/>
            <a:ext cx="1307544" cy="595894"/>
          </a:xfrm>
          <a:custGeom>
            <a:avLst/>
            <a:gdLst/>
            <a:ahLst/>
            <a:cxnLst/>
            <a:rect r="r" b="b" t="t" l="l"/>
            <a:pathLst>
              <a:path h="595894" w="1307544">
                <a:moveTo>
                  <a:pt x="0" y="0"/>
                </a:moveTo>
                <a:lnTo>
                  <a:pt x="1307544" y="0"/>
                </a:lnTo>
                <a:lnTo>
                  <a:pt x="1307544" y="595893"/>
                </a:lnTo>
                <a:lnTo>
                  <a:pt x="0" y="595893"/>
                </a:lnTo>
                <a:lnTo>
                  <a:pt x="0" y="0"/>
                </a:lnTo>
                <a:close/>
              </a:path>
            </a:pathLst>
          </a:custGeom>
          <a:blipFill>
            <a:blip r:embed="rId4">
              <a:extLst>
                <a:ext uri="{96DAC541-7B7A-43D3-8B79-37D633B846F1}">
                  <asvg:svgBlip xmlns:asvg="http://schemas.microsoft.com/office/drawing/2016/SVG/main" r:embed="rId5"/>
                </a:ext>
              </a:extLst>
            </a:blip>
            <a:stretch>
              <a:fillRect l="-444900" t="0" r="0" b="0"/>
            </a:stretch>
          </a:blipFill>
        </p:spPr>
      </p:sp>
      <p:sp>
        <p:nvSpPr>
          <p:cNvPr name="TextBox 36" id="36"/>
          <p:cNvSpPr txBox="true"/>
          <p:nvPr/>
        </p:nvSpPr>
        <p:spPr>
          <a:xfrm rot="0">
            <a:off x="13696970" y="2035737"/>
            <a:ext cx="3016397" cy="630555"/>
          </a:xfrm>
          <a:prstGeom prst="rect">
            <a:avLst/>
          </a:prstGeom>
        </p:spPr>
        <p:txBody>
          <a:bodyPr anchor="t" rtlCol="false" tIns="0" lIns="0" bIns="0" rIns="0">
            <a:spAutoFit/>
          </a:bodyPr>
          <a:lstStyle/>
          <a:p>
            <a:pPr algn="l" marL="323850" indent="-161925" lvl="1">
              <a:lnSpc>
                <a:spcPts val="1709"/>
              </a:lnSpc>
              <a:buFont typeface="Arial"/>
              <a:buChar char="•"/>
            </a:pPr>
            <a:r>
              <a:rPr lang="en-US" sz="1500">
                <a:solidFill>
                  <a:srgbClr val="000000"/>
                </a:solidFill>
                <a:latin typeface="Handy Casual"/>
              </a:rPr>
              <a:t>Restart broker untuk menerapkan perubahan: sudo systemctl restart mosquitto.</a:t>
            </a:r>
          </a:p>
        </p:txBody>
      </p:sp>
      <p:sp>
        <p:nvSpPr>
          <p:cNvPr name="TextBox 37" id="37"/>
          <p:cNvSpPr txBox="true"/>
          <p:nvPr/>
        </p:nvSpPr>
        <p:spPr>
          <a:xfrm rot="0">
            <a:off x="14329844" y="3400590"/>
            <a:ext cx="3494930" cy="1468755"/>
          </a:xfrm>
          <a:prstGeom prst="rect">
            <a:avLst/>
          </a:prstGeom>
        </p:spPr>
        <p:txBody>
          <a:bodyPr anchor="t" rtlCol="false" tIns="0" lIns="0" bIns="0" rIns="0">
            <a:spAutoFit/>
          </a:bodyPr>
          <a:lstStyle/>
          <a:p>
            <a:pPr algn="l">
              <a:lnSpc>
                <a:spcPts val="1709"/>
              </a:lnSpc>
            </a:pPr>
            <a:r>
              <a:rPr lang="en-US" sz="1500">
                <a:solidFill>
                  <a:srgbClr val="000000"/>
                </a:solidFill>
                <a:latin typeface="Handy Casual"/>
              </a:rPr>
              <a:t>Gunakan mosquitto_sub dan mosquitto_pub untuk menguji koneksi pada port baru.</a:t>
            </a:r>
          </a:p>
          <a:p>
            <a:pPr algn="l">
              <a:lnSpc>
                <a:spcPts val="1709"/>
              </a:lnSpc>
            </a:pPr>
            <a:r>
              <a:rPr lang="en-US" sz="1500">
                <a:solidFill>
                  <a:srgbClr val="000000"/>
                </a:solidFill>
                <a:latin typeface="Handy Casual"/>
              </a:rPr>
              <a:t>Contoh perintah:</a:t>
            </a:r>
          </a:p>
          <a:p>
            <a:pPr algn="l" marL="323850" indent="-161925" lvl="1">
              <a:lnSpc>
                <a:spcPts val="1709"/>
              </a:lnSpc>
              <a:buFont typeface="Arial"/>
              <a:buChar char="•"/>
            </a:pPr>
            <a:r>
              <a:rPr lang="en-US" sz="1500">
                <a:solidFill>
                  <a:srgbClr val="000000"/>
                </a:solidFill>
                <a:latin typeface="Handy Casual"/>
              </a:rPr>
              <a:t>mosquitto_sub -h localhost -p 1947 -t test/topic</a:t>
            </a:r>
          </a:p>
          <a:p>
            <a:pPr algn="l" marL="323850" indent="-161925" lvl="1">
              <a:lnSpc>
                <a:spcPts val="1709"/>
              </a:lnSpc>
              <a:buFont typeface="Arial"/>
              <a:buChar char="•"/>
            </a:pPr>
            <a:r>
              <a:rPr lang="en-US" sz="1500">
                <a:solidFill>
                  <a:srgbClr val="000000"/>
                </a:solidFill>
                <a:latin typeface="Handy Casual"/>
              </a:rPr>
              <a:t>mosquitto_pub -h localhost -p 1947 -t test/topic -m "Pesan Uji"</a:t>
            </a:r>
          </a:p>
          <a:p>
            <a:pPr algn="l">
              <a:lnSpc>
                <a:spcPts val="1709"/>
              </a:lnSpc>
            </a:pPr>
          </a:p>
        </p:txBody>
      </p:sp>
      <p:sp>
        <p:nvSpPr>
          <p:cNvPr name="Freeform 38" id="38"/>
          <p:cNvSpPr/>
          <p:nvPr/>
        </p:nvSpPr>
        <p:spPr>
          <a:xfrm flipH="false" flipV="false" rot="-7790319">
            <a:off x="1969717" y="7273476"/>
            <a:ext cx="1345939" cy="611817"/>
          </a:xfrm>
          <a:custGeom>
            <a:avLst/>
            <a:gdLst/>
            <a:ahLst/>
            <a:cxnLst/>
            <a:rect r="r" b="b" t="t" l="l"/>
            <a:pathLst>
              <a:path h="611817" w="1345939">
                <a:moveTo>
                  <a:pt x="0" y="0"/>
                </a:moveTo>
                <a:lnTo>
                  <a:pt x="1345939" y="0"/>
                </a:lnTo>
                <a:lnTo>
                  <a:pt x="1345939" y="611817"/>
                </a:lnTo>
                <a:lnTo>
                  <a:pt x="0" y="611817"/>
                </a:lnTo>
                <a:lnTo>
                  <a:pt x="0" y="0"/>
                </a:lnTo>
                <a:close/>
              </a:path>
            </a:pathLst>
          </a:custGeom>
          <a:blipFill>
            <a:blip r:embed="rId4">
              <a:extLst>
                <a:ext uri="{96DAC541-7B7A-43D3-8B79-37D633B846F1}">
                  <asvg:svgBlip xmlns:asvg="http://schemas.microsoft.com/office/drawing/2016/SVG/main" r:embed="rId5"/>
                </a:ext>
              </a:extLst>
            </a:blip>
            <a:stretch>
              <a:fillRect l="-443501" t="0" r="0" b="0"/>
            </a:stretch>
          </a:blipFill>
        </p:spPr>
      </p:sp>
      <p:sp>
        <p:nvSpPr>
          <p:cNvPr name="TextBox 39" id="39"/>
          <p:cNvSpPr txBox="true"/>
          <p:nvPr/>
        </p:nvSpPr>
        <p:spPr>
          <a:xfrm rot="0">
            <a:off x="291123" y="5916115"/>
            <a:ext cx="3064659" cy="1042416"/>
          </a:xfrm>
          <a:prstGeom prst="rect">
            <a:avLst/>
          </a:prstGeom>
        </p:spPr>
        <p:txBody>
          <a:bodyPr anchor="t" rtlCol="false" tIns="0" lIns="0" bIns="0" rIns="0">
            <a:spAutoFit/>
          </a:bodyPr>
          <a:lstStyle/>
          <a:p>
            <a:pPr algn="l" marL="388620" indent="-194310" lvl="1">
              <a:lnSpc>
                <a:spcPts val="2052"/>
              </a:lnSpc>
              <a:buFont typeface="Arial"/>
              <a:buChar char="•"/>
            </a:pPr>
            <a:r>
              <a:rPr lang="en-US" sz="1800">
                <a:solidFill>
                  <a:srgbClr val="000000"/>
                </a:solidFill>
                <a:latin typeface="Handy Casual"/>
              </a:rPr>
              <a:t>Uncomment atau tambahkan entri listener yang baru.</a:t>
            </a:r>
          </a:p>
          <a:p>
            <a:pPr algn="l" marL="388620" indent="-194310" lvl="1">
              <a:lnSpc>
                <a:spcPts val="2052"/>
              </a:lnSpc>
              <a:buFont typeface="Arial"/>
              <a:buChar char="•"/>
            </a:pPr>
            <a:r>
              <a:rPr lang="en-US" sz="1800">
                <a:solidFill>
                  <a:srgbClr val="000000"/>
                </a:solidFill>
                <a:latin typeface="Handy Casual"/>
              </a:rPr>
              <a:t>Contoh perubahan:</a:t>
            </a:r>
          </a:p>
          <a:p>
            <a:pPr algn="l">
              <a:lnSpc>
                <a:spcPts val="2052"/>
              </a:lnSpc>
            </a:pPr>
            <a:r>
              <a:rPr lang="en-US" sz="1800">
                <a:solidFill>
                  <a:srgbClr val="000000"/>
                </a:solidFill>
                <a:latin typeface="Handy Casual"/>
              </a:rPr>
              <a:t>        </a:t>
            </a:r>
            <a:r>
              <a:rPr lang="en-US" sz="1800">
                <a:solidFill>
                  <a:srgbClr val="000000"/>
                </a:solidFill>
                <a:latin typeface="Handy Casual"/>
              </a:rPr>
              <a:t>listener 1947</a:t>
            </a:r>
          </a:p>
        </p:txBody>
      </p:sp>
      <p:sp>
        <p:nvSpPr>
          <p:cNvPr name="TextBox 40" id="40"/>
          <p:cNvSpPr txBox="true"/>
          <p:nvPr/>
        </p:nvSpPr>
        <p:spPr>
          <a:xfrm rot="0">
            <a:off x="15205168" y="5785249"/>
            <a:ext cx="3007918" cy="1299591"/>
          </a:xfrm>
          <a:prstGeom prst="rect">
            <a:avLst/>
          </a:prstGeom>
        </p:spPr>
        <p:txBody>
          <a:bodyPr anchor="t" rtlCol="false" tIns="0" lIns="0" bIns="0" rIns="0">
            <a:spAutoFit/>
          </a:bodyPr>
          <a:lstStyle/>
          <a:p>
            <a:pPr algn="l" marL="388620" indent="-194310" lvl="1">
              <a:lnSpc>
                <a:spcPts val="2052"/>
              </a:lnSpc>
              <a:buFont typeface="Arial"/>
              <a:buChar char="•"/>
            </a:pPr>
            <a:r>
              <a:rPr lang="en-US" sz="1800">
                <a:solidFill>
                  <a:srgbClr val="000000"/>
                </a:solidFill>
                <a:latin typeface="Handy Casual"/>
              </a:rPr>
              <a:t>Keamanan: Mengubah port default meningkatkan keamanan broker.</a:t>
            </a:r>
          </a:p>
          <a:p>
            <a:pPr algn="l" marL="388620" indent="-194310" lvl="1">
              <a:lnSpc>
                <a:spcPts val="2052"/>
              </a:lnSpc>
              <a:buFont typeface="Arial"/>
              <a:buChar char="•"/>
            </a:pPr>
            <a:r>
              <a:rPr lang="en-US" sz="1800">
                <a:solidFill>
                  <a:srgbClr val="000000"/>
                </a:solidFill>
                <a:latin typeface="Handy Casual"/>
              </a:rPr>
              <a:t>Fleksibilitas: Menyesuaikan konfigurasi sesuai kebutuhan spesifik.</a:t>
            </a:r>
          </a:p>
        </p:txBody>
      </p:sp>
      <p:sp>
        <p:nvSpPr>
          <p:cNvPr name="Freeform 41" id="41"/>
          <p:cNvSpPr/>
          <p:nvPr/>
        </p:nvSpPr>
        <p:spPr>
          <a:xfrm flipH="false" flipV="false" rot="-2832155">
            <a:off x="9287896" y="4670333"/>
            <a:ext cx="1307544" cy="595894"/>
          </a:xfrm>
          <a:custGeom>
            <a:avLst/>
            <a:gdLst/>
            <a:ahLst/>
            <a:cxnLst/>
            <a:rect r="r" b="b" t="t" l="l"/>
            <a:pathLst>
              <a:path h="595894" w="1307544">
                <a:moveTo>
                  <a:pt x="0" y="0"/>
                </a:moveTo>
                <a:lnTo>
                  <a:pt x="1307544" y="0"/>
                </a:lnTo>
                <a:lnTo>
                  <a:pt x="1307544" y="595893"/>
                </a:lnTo>
                <a:lnTo>
                  <a:pt x="0" y="595893"/>
                </a:lnTo>
                <a:lnTo>
                  <a:pt x="0" y="0"/>
                </a:lnTo>
                <a:close/>
              </a:path>
            </a:pathLst>
          </a:custGeom>
          <a:blipFill>
            <a:blip r:embed="rId4">
              <a:extLst>
                <a:ext uri="{96DAC541-7B7A-43D3-8B79-37D633B846F1}">
                  <asvg:svgBlip xmlns:asvg="http://schemas.microsoft.com/office/drawing/2016/SVG/main" r:embed="rId5"/>
                </a:ext>
              </a:extLst>
            </a:blip>
            <a:stretch>
              <a:fillRect l="-444900" t="0" r="0" b="0"/>
            </a:stretch>
          </a:blipFill>
        </p:spPr>
      </p:sp>
      <p:sp>
        <p:nvSpPr>
          <p:cNvPr name="Freeform 42" id="42"/>
          <p:cNvSpPr/>
          <p:nvPr/>
        </p:nvSpPr>
        <p:spPr>
          <a:xfrm flipH="false" flipV="false" rot="-7162041">
            <a:off x="7776942" y="4688265"/>
            <a:ext cx="1307544" cy="595894"/>
          </a:xfrm>
          <a:custGeom>
            <a:avLst/>
            <a:gdLst/>
            <a:ahLst/>
            <a:cxnLst/>
            <a:rect r="r" b="b" t="t" l="l"/>
            <a:pathLst>
              <a:path h="595894" w="1307544">
                <a:moveTo>
                  <a:pt x="0" y="0"/>
                </a:moveTo>
                <a:lnTo>
                  <a:pt x="1307545" y="0"/>
                </a:lnTo>
                <a:lnTo>
                  <a:pt x="1307545" y="595894"/>
                </a:lnTo>
                <a:lnTo>
                  <a:pt x="0" y="595894"/>
                </a:lnTo>
                <a:lnTo>
                  <a:pt x="0" y="0"/>
                </a:lnTo>
                <a:close/>
              </a:path>
            </a:pathLst>
          </a:custGeom>
          <a:blipFill>
            <a:blip r:embed="rId4">
              <a:extLst>
                <a:ext uri="{96DAC541-7B7A-43D3-8B79-37D633B846F1}">
                  <asvg:svgBlip xmlns:asvg="http://schemas.microsoft.com/office/drawing/2016/SVG/main" r:embed="rId5"/>
                </a:ext>
              </a:extLst>
            </a:blip>
            <a:stretch>
              <a:fillRect l="-444900" t="0" r="0" b="0"/>
            </a:stretch>
          </a:blipFill>
        </p:spPr>
      </p:sp>
      <p:sp>
        <p:nvSpPr>
          <p:cNvPr name="Freeform 43" id="43"/>
          <p:cNvSpPr/>
          <p:nvPr/>
        </p:nvSpPr>
        <p:spPr>
          <a:xfrm flipH="false" flipV="false" rot="-7790319">
            <a:off x="6559798" y="5999022"/>
            <a:ext cx="1345939" cy="611817"/>
          </a:xfrm>
          <a:custGeom>
            <a:avLst/>
            <a:gdLst/>
            <a:ahLst/>
            <a:cxnLst/>
            <a:rect r="r" b="b" t="t" l="l"/>
            <a:pathLst>
              <a:path h="611817" w="1345939">
                <a:moveTo>
                  <a:pt x="0" y="0"/>
                </a:moveTo>
                <a:lnTo>
                  <a:pt x="1345938" y="0"/>
                </a:lnTo>
                <a:lnTo>
                  <a:pt x="1345938" y="611816"/>
                </a:lnTo>
                <a:lnTo>
                  <a:pt x="0" y="611816"/>
                </a:lnTo>
                <a:lnTo>
                  <a:pt x="0" y="0"/>
                </a:lnTo>
                <a:close/>
              </a:path>
            </a:pathLst>
          </a:custGeom>
          <a:blipFill>
            <a:blip r:embed="rId4">
              <a:extLst>
                <a:ext uri="{96DAC541-7B7A-43D3-8B79-37D633B846F1}">
                  <asvg:svgBlip xmlns:asvg="http://schemas.microsoft.com/office/drawing/2016/SVG/main" r:embed="rId5"/>
                </a:ext>
              </a:extLst>
            </a:blip>
            <a:stretch>
              <a:fillRect l="-443501" t="0" r="0" b="0"/>
            </a:stretch>
          </a:blipFill>
        </p:spPr>
      </p:sp>
      <p:sp>
        <p:nvSpPr>
          <p:cNvPr name="Freeform 44" id="44"/>
          <p:cNvSpPr/>
          <p:nvPr/>
        </p:nvSpPr>
        <p:spPr>
          <a:xfrm flipH="false" flipV="false" rot="-10511353">
            <a:off x="6199011" y="8226739"/>
            <a:ext cx="1345939" cy="611817"/>
          </a:xfrm>
          <a:custGeom>
            <a:avLst/>
            <a:gdLst/>
            <a:ahLst/>
            <a:cxnLst/>
            <a:rect r="r" b="b" t="t" l="l"/>
            <a:pathLst>
              <a:path h="611817" w="1345939">
                <a:moveTo>
                  <a:pt x="0" y="0"/>
                </a:moveTo>
                <a:lnTo>
                  <a:pt x="1345939" y="0"/>
                </a:lnTo>
                <a:lnTo>
                  <a:pt x="1345939" y="611816"/>
                </a:lnTo>
                <a:lnTo>
                  <a:pt x="0" y="611816"/>
                </a:lnTo>
                <a:lnTo>
                  <a:pt x="0" y="0"/>
                </a:lnTo>
                <a:close/>
              </a:path>
            </a:pathLst>
          </a:custGeom>
          <a:blipFill>
            <a:blip r:embed="rId4">
              <a:extLst>
                <a:ext uri="{96DAC541-7B7A-43D3-8B79-37D633B846F1}">
                  <asvg:svgBlip xmlns:asvg="http://schemas.microsoft.com/office/drawing/2016/SVG/main" r:embed="rId5"/>
                </a:ext>
              </a:extLst>
            </a:blip>
            <a:stretch>
              <a:fillRect l="-443501" t="0" r="0" b="0"/>
            </a:stretch>
          </a:blipFill>
        </p:spPr>
      </p:sp>
      <p:sp>
        <p:nvSpPr>
          <p:cNvPr name="Freeform 45" id="45"/>
          <p:cNvSpPr/>
          <p:nvPr/>
        </p:nvSpPr>
        <p:spPr>
          <a:xfrm flipH="false" flipV="false" rot="304285">
            <a:off x="10648609" y="8192600"/>
            <a:ext cx="1345939" cy="611817"/>
          </a:xfrm>
          <a:custGeom>
            <a:avLst/>
            <a:gdLst/>
            <a:ahLst/>
            <a:cxnLst/>
            <a:rect r="r" b="b" t="t" l="l"/>
            <a:pathLst>
              <a:path h="611817" w="1345939">
                <a:moveTo>
                  <a:pt x="0" y="0"/>
                </a:moveTo>
                <a:lnTo>
                  <a:pt x="1345939" y="0"/>
                </a:lnTo>
                <a:lnTo>
                  <a:pt x="1345939" y="611816"/>
                </a:lnTo>
                <a:lnTo>
                  <a:pt x="0" y="611816"/>
                </a:lnTo>
                <a:lnTo>
                  <a:pt x="0" y="0"/>
                </a:lnTo>
                <a:close/>
              </a:path>
            </a:pathLst>
          </a:custGeom>
          <a:blipFill>
            <a:blip r:embed="rId4">
              <a:extLst>
                <a:ext uri="{96DAC541-7B7A-43D3-8B79-37D633B846F1}">
                  <asvg:svgBlip xmlns:asvg="http://schemas.microsoft.com/office/drawing/2016/SVG/main" r:embed="rId5"/>
                </a:ext>
              </a:extLst>
            </a:blip>
            <a:stretch>
              <a:fillRect l="-443501" t="0" r="0" b="0"/>
            </a:stretch>
          </a:blipFill>
        </p:spPr>
      </p:sp>
      <p:sp>
        <p:nvSpPr>
          <p:cNvPr name="Freeform 46" id="46"/>
          <p:cNvSpPr/>
          <p:nvPr/>
        </p:nvSpPr>
        <p:spPr>
          <a:xfrm flipH="false" flipV="false" rot="-2591211">
            <a:off x="10459148" y="6028123"/>
            <a:ext cx="1345939" cy="611817"/>
          </a:xfrm>
          <a:custGeom>
            <a:avLst/>
            <a:gdLst/>
            <a:ahLst/>
            <a:cxnLst/>
            <a:rect r="r" b="b" t="t" l="l"/>
            <a:pathLst>
              <a:path h="611817" w="1345939">
                <a:moveTo>
                  <a:pt x="0" y="0"/>
                </a:moveTo>
                <a:lnTo>
                  <a:pt x="1345938" y="0"/>
                </a:lnTo>
                <a:lnTo>
                  <a:pt x="1345938" y="611817"/>
                </a:lnTo>
                <a:lnTo>
                  <a:pt x="0" y="611817"/>
                </a:lnTo>
                <a:lnTo>
                  <a:pt x="0" y="0"/>
                </a:lnTo>
                <a:close/>
              </a:path>
            </a:pathLst>
          </a:custGeom>
          <a:blipFill>
            <a:blip r:embed="rId4">
              <a:extLst>
                <a:ext uri="{96DAC541-7B7A-43D3-8B79-37D633B846F1}">
                  <asvg:svgBlip xmlns:asvg="http://schemas.microsoft.com/office/drawing/2016/SVG/main" r:embed="rId5"/>
                </a:ext>
              </a:extLst>
            </a:blip>
            <a:stretch>
              <a:fillRect l="-443501" t="0" r="0" b="0"/>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BF7F1"/>
        </a:solidFill>
      </p:bgPr>
    </p:bg>
    <p:spTree>
      <p:nvGrpSpPr>
        <p:cNvPr id="1" name=""/>
        <p:cNvGrpSpPr/>
        <p:nvPr/>
      </p:nvGrpSpPr>
      <p:grpSpPr>
        <a:xfrm>
          <a:off x="0" y="0"/>
          <a:ext cx="0" cy="0"/>
          <a:chOff x="0" y="0"/>
          <a:chExt cx="0" cy="0"/>
        </a:xfrm>
      </p:grpSpPr>
      <p:sp>
        <p:nvSpPr>
          <p:cNvPr name="Freeform 2" id="2"/>
          <p:cNvSpPr/>
          <p:nvPr/>
        </p:nvSpPr>
        <p:spPr>
          <a:xfrm flipH="false" flipV="false" rot="5400000">
            <a:off x="6288608" y="849567"/>
            <a:ext cx="6927975" cy="8739418"/>
          </a:xfrm>
          <a:custGeom>
            <a:avLst/>
            <a:gdLst/>
            <a:ahLst/>
            <a:cxnLst/>
            <a:rect r="r" b="b" t="t" l="l"/>
            <a:pathLst>
              <a:path h="8739418" w="6927975">
                <a:moveTo>
                  <a:pt x="0" y="0"/>
                </a:moveTo>
                <a:lnTo>
                  <a:pt x="6927974" y="0"/>
                </a:lnTo>
                <a:lnTo>
                  <a:pt x="6927974" y="8739418"/>
                </a:lnTo>
                <a:lnTo>
                  <a:pt x="0" y="87394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2120756" y="1028700"/>
            <a:ext cx="4584113" cy="3975676"/>
          </a:xfrm>
          <a:custGeom>
            <a:avLst/>
            <a:gdLst/>
            <a:ahLst/>
            <a:cxnLst/>
            <a:rect r="r" b="b" t="t" l="l"/>
            <a:pathLst>
              <a:path h="3975676" w="4584113">
                <a:moveTo>
                  <a:pt x="0" y="0"/>
                </a:moveTo>
                <a:lnTo>
                  <a:pt x="4584113" y="0"/>
                </a:lnTo>
                <a:lnTo>
                  <a:pt x="4584113" y="3975676"/>
                </a:lnTo>
                <a:lnTo>
                  <a:pt x="0" y="397567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810814">
            <a:off x="2770122" y="2657570"/>
            <a:ext cx="3535128" cy="1085910"/>
          </a:xfrm>
          <a:prstGeom prst="rect">
            <a:avLst/>
          </a:prstGeom>
        </p:spPr>
        <p:txBody>
          <a:bodyPr anchor="t" rtlCol="false" tIns="0" lIns="0" bIns="0" rIns="0">
            <a:spAutoFit/>
          </a:bodyPr>
          <a:lstStyle/>
          <a:p>
            <a:pPr algn="l">
              <a:lnSpc>
                <a:spcPts val="8134"/>
              </a:lnSpc>
            </a:pPr>
            <a:r>
              <a:rPr lang="en-US" sz="8216" spc="180">
                <a:solidFill>
                  <a:srgbClr val="000000"/>
                </a:solidFill>
                <a:latin typeface="Krabuler"/>
              </a:rPr>
              <a:t>Bagian 1</a:t>
            </a:r>
          </a:p>
        </p:txBody>
      </p:sp>
      <p:sp>
        <p:nvSpPr>
          <p:cNvPr name="TextBox 5" id="5"/>
          <p:cNvSpPr txBox="true"/>
          <p:nvPr/>
        </p:nvSpPr>
        <p:spPr>
          <a:xfrm rot="0">
            <a:off x="6561389" y="3138807"/>
            <a:ext cx="6382412" cy="4094262"/>
          </a:xfrm>
          <a:prstGeom prst="rect">
            <a:avLst/>
          </a:prstGeom>
        </p:spPr>
        <p:txBody>
          <a:bodyPr anchor="t" rtlCol="false" tIns="0" lIns="0" bIns="0" rIns="0">
            <a:spAutoFit/>
          </a:bodyPr>
          <a:lstStyle/>
          <a:p>
            <a:pPr algn="l" marL="1050501" indent="-525250" lvl="1">
              <a:lnSpc>
                <a:spcPts val="6471"/>
              </a:lnSpc>
              <a:buAutoNum type="arabicPeriod" startAt="1"/>
            </a:pPr>
            <a:r>
              <a:rPr lang="en-US" sz="4865" spc="107">
                <a:solidFill>
                  <a:srgbClr val="FFFFFF"/>
                </a:solidFill>
                <a:latin typeface="Krabuler"/>
              </a:rPr>
              <a:t>What is MQTT?</a:t>
            </a:r>
          </a:p>
          <a:p>
            <a:pPr algn="l" marL="1050501" indent="-525250" lvl="1">
              <a:lnSpc>
                <a:spcPts val="6471"/>
              </a:lnSpc>
              <a:buAutoNum type="arabicPeriod" startAt="1"/>
            </a:pPr>
            <a:r>
              <a:rPr lang="en-US" sz="4865" spc="107">
                <a:solidFill>
                  <a:srgbClr val="FFFFFF"/>
                </a:solidFill>
                <a:latin typeface="Krabuler"/>
              </a:rPr>
              <a:t>MQTT Features</a:t>
            </a:r>
          </a:p>
          <a:p>
            <a:pPr algn="l" marL="1050501" indent="-525250" lvl="1">
              <a:lnSpc>
                <a:spcPts val="6471"/>
              </a:lnSpc>
              <a:buAutoNum type="arabicPeriod" startAt="1"/>
            </a:pPr>
            <a:r>
              <a:rPr lang="en-US" sz="4865" spc="107">
                <a:solidFill>
                  <a:srgbClr val="FFFFFF"/>
                </a:solidFill>
                <a:latin typeface="Krabuler"/>
              </a:rPr>
              <a:t>MQTT Comparison with Others</a:t>
            </a:r>
          </a:p>
          <a:p>
            <a:pPr algn="l" marL="1050501" indent="-525250" lvl="1">
              <a:lnSpc>
                <a:spcPts val="6471"/>
              </a:lnSpc>
              <a:buAutoNum type="arabicPeriod" startAt="1"/>
            </a:pPr>
            <a:r>
              <a:rPr lang="en-US" sz="4865" spc="107">
                <a:solidFill>
                  <a:srgbClr val="FFFFFF"/>
                </a:solidFill>
                <a:latin typeface="Krabuler"/>
              </a:rPr>
              <a:t>How MQTT works?</a:t>
            </a:r>
          </a:p>
        </p:txBody>
      </p:sp>
      <p:sp>
        <p:nvSpPr>
          <p:cNvPr name="Freeform 6" id="6"/>
          <p:cNvSpPr/>
          <p:nvPr/>
        </p:nvSpPr>
        <p:spPr>
          <a:xfrm flipH="false" flipV="true" rot="787682">
            <a:off x="1397312" y="5080667"/>
            <a:ext cx="3435988" cy="3641221"/>
          </a:xfrm>
          <a:custGeom>
            <a:avLst/>
            <a:gdLst/>
            <a:ahLst/>
            <a:cxnLst/>
            <a:rect r="r" b="b" t="t" l="l"/>
            <a:pathLst>
              <a:path h="3641221" w="3435988">
                <a:moveTo>
                  <a:pt x="0" y="3641220"/>
                </a:moveTo>
                <a:lnTo>
                  <a:pt x="3435988" y="3641220"/>
                </a:lnTo>
                <a:lnTo>
                  <a:pt x="3435988" y="0"/>
                </a:lnTo>
                <a:lnTo>
                  <a:pt x="0" y="0"/>
                </a:lnTo>
                <a:lnTo>
                  <a:pt x="0" y="364122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1568932">
            <a:off x="15282144" y="5728523"/>
            <a:ext cx="1443297" cy="2069242"/>
          </a:xfrm>
          <a:custGeom>
            <a:avLst/>
            <a:gdLst/>
            <a:ahLst/>
            <a:cxnLst/>
            <a:rect r="r" b="b" t="t" l="l"/>
            <a:pathLst>
              <a:path h="2069242" w="1443297">
                <a:moveTo>
                  <a:pt x="0" y="0"/>
                </a:moveTo>
                <a:lnTo>
                  <a:pt x="1443297" y="0"/>
                </a:lnTo>
                <a:lnTo>
                  <a:pt x="1443297" y="2069242"/>
                </a:lnTo>
                <a:lnTo>
                  <a:pt x="0" y="2069242"/>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8" id="8"/>
          <p:cNvSpPr/>
          <p:nvPr/>
        </p:nvSpPr>
        <p:spPr>
          <a:xfrm flipH="false" flipV="false" rot="6190582">
            <a:off x="14034320" y="781506"/>
            <a:ext cx="1514128" cy="1379233"/>
          </a:xfrm>
          <a:custGeom>
            <a:avLst/>
            <a:gdLst/>
            <a:ahLst/>
            <a:cxnLst/>
            <a:rect r="r" b="b" t="t" l="l"/>
            <a:pathLst>
              <a:path h="1379233" w="1514128">
                <a:moveTo>
                  <a:pt x="0" y="0"/>
                </a:moveTo>
                <a:lnTo>
                  <a:pt x="1514129" y="0"/>
                </a:lnTo>
                <a:lnTo>
                  <a:pt x="1514129" y="1379234"/>
                </a:lnTo>
                <a:lnTo>
                  <a:pt x="0" y="1379234"/>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9" id="9"/>
          <p:cNvSpPr/>
          <p:nvPr/>
        </p:nvSpPr>
        <p:spPr>
          <a:xfrm flipH="false" flipV="false" rot="0">
            <a:off x="9752595" y="-301411"/>
            <a:ext cx="12710840" cy="1756407"/>
          </a:xfrm>
          <a:custGeom>
            <a:avLst/>
            <a:gdLst/>
            <a:ahLst/>
            <a:cxnLst/>
            <a:rect r="r" b="b" t="t" l="l"/>
            <a:pathLst>
              <a:path h="1756407" w="12710840">
                <a:moveTo>
                  <a:pt x="0" y="0"/>
                </a:moveTo>
                <a:lnTo>
                  <a:pt x="12710840" y="0"/>
                </a:lnTo>
                <a:lnTo>
                  <a:pt x="12710840" y="1756407"/>
                </a:lnTo>
                <a:lnTo>
                  <a:pt x="0" y="1756407"/>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0" id="10"/>
          <p:cNvSpPr/>
          <p:nvPr/>
        </p:nvSpPr>
        <p:spPr>
          <a:xfrm flipH="false" flipV="false" rot="-10800000">
            <a:off x="-5599813" y="8633321"/>
            <a:ext cx="13959219" cy="1928910"/>
          </a:xfrm>
          <a:custGeom>
            <a:avLst/>
            <a:gdLst/>
            <a:ahLst/>
            <a:cxnLst/>
            <a:rect r="r" b="b" t="t" l="l"/>
            <a:pathLst>
              <a:path h="1928910" w="13959219">
                <a:moveTo>
                  <a:pt x="0" y="0"/>
                </a:moveTo>
                <a:lnTo>
                  <a:pt x="13959219" y="0"/>
                </a:lnTo>
                <a:lnTo>
                  <a:pt x="13959219" y="1928910"/>
                </a:lnTo>
                <a:lnTo>
                  <a:pt x="0" y="192891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Tree>
  </p:cSld>
  <p:clrMapOvr>
    <a:masterClrMapping/>
  </p:clrMapOvr>
</p:sld>
</file>

<file path=ppt/slides/slide30.xml><?xml version="1.0" encoding="utf-8"?>
<p:sld xmlns:p="http://schemas.openxmlformats.org/presentationml/2006/main" xmlns:a="http://schemas.openxmlformats.org/drawingml/2006/main" xmlns:r="http://schemas.openxmlformats.org/officeDocument/2006/relationships">
  <p:cSld>
    <p:bg>
      <p:bgPr>
        <a:solidFill>
          <a:srgbClr val="FFFEF7"/>
        </a:solidFill>
      </p:bgPr>
    </p:bg>
    <p:spTree>
      <p:nvGrpSpPr>
        <p:cNvPr id="1" name=""/>
        <p:cNvGrpSpPr/>
        <p:nvPr/>
      </p:nvGrpSpPr>
      <p:grpSpPr>
        <a:xfrm>
          <a:off x="0" y="0"/>
          <a:ext cx="0" cy="0"/>
          <a:chOff x="0" y="0"/>
          <a:chExt cx="0" cy="0"/>
        </a:xfrm>
      </p:grpSpPr>
      <p:sp>
        <p:nvSpPr>
          <p:cNvPr name="TextBox 2" id="2"/>
          <p:cNvSpPr txBox="true"/>
          <p:nvPr/>
        </p:nvSpPr>
        <p:spPr>
          <a:xfrm rot="0">
            <a:off x="5146806" y="1622694"/>
            <a:ext cx="7864519" cy="1371600"/>
          </a:xfrm>
          <a:prstGeom prst="rect">
            <a:avLst/>
          </a:prstGeom>
        </p:spPr>
        <p:txBody>
          <a:bodyPr anchor="t" rtlCol="false" tIns="0" lIns="0" bIns="0" rIns="0">
            <a:spAutoFit/>
          </a:bodyPr>
          <a:lstStyle/>
          <a:p>
            <a:pPr algn="ctr">
              <a:lnSpc>
                <a:spcPts val="5250"/>
              </a:lnSpc>
            </a:pPr>
            <a:r>
              <a:rPr lang="en-US" sz="5000" spc="210">
                <a:solidFill>
                  <a:srgbClr val="000000"/>
                </a:solidFill>
                <a:latin typeface="Krabuler"/>
              </a:rPr>
              <a:t>KONFIGURASI MOSQUITTO DI WINDOWS</a:t>
            </a:r>
          </a:p>
        </p:txBody>
      </p:sp>
      <p:sp>
        <p:nvSpPr>
          <p:cNvPr name="Freeform 3" id="3"/>
          <p:cNvSpPr/>
          <p:nvPr/>
        </p:nvSpPr>
        <p:spPr>
          <a:xfrm flipH="false" flipV="false" rot="0">
            <a:off x="7295294" y="5334444"/>
            <a:ext cx="3713137" cy="4248440"/>
          </a:xfrm>
          <a:custGeom>
            <a:avLst/>
            <a:gdLst/>
            <a:ahLst/>
            <a:cxnLst/>
            <a:rect r="r" b="b" t="t" l="l"/>
            <a:pathLst>
              <a:path h="4248440" w="3713137">
                <a:moveTo>
                  <a:pt x="0" y="0"/>
                </a:moveTo>
                <a:lnTo>
                  <a:pt x="3713137" y="0"/>
                </a:lnTo>
                <a:lnTo>
                  <a:pt x="3713137" y="4248440"/>
                </a:lnTo>
                <a:lnTo>
                  <a:pt x="0" y="424844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0">
            <a:off x="11984554" y="4997318"/>
            <a:ext cx="2763006" cy="1389808"/>
            <a:chOff x="0" y="0"/>
            <a:chExt cx="795631" cy="400207"/>
          </a:xfrm>
        </p:grpSpPr>
        <p:sp>
          <p:nvSpPr>
            <p:cNvPr name="Freeform 5" id="5"/>
            <p:cNvSpPr/>
            <p:nvPr/>
          </p:nvSpPr>
          <p:spPr>
            <a:xfrm flipH="false" flipV="false" rot="0">
              <a:off x="0" y="0"/>
              <a:ext cx="795631" cy="400207"/>
            </a:xfrm>
            <a:custGeom>
              <a:avLst/>
              <a:gdLst/>
              <a:ahLst/>
              <a:cxnLst/>
              <a:rect r="r" b="b" t="t" l="l"/>
              <a:pathLst>
                <a:path h="400207" w="795631">
                  <a:moveTo>
                    <a:pt x="100872" y="0"/>
                  </a:moveTo>
                  <a:lnTo>
                    <a:pt x="694759" y="0"/>
                  </a:lnTo>
                  <a:cubicBezTo>
                    <a:pt x="750469" y="0"/>
                    <a:pt x="795631" y="45162"/>
                    <a:pt x="795631" y="100872"/>
                  </a:cubicBezTo>
                  <a:lnTo>
                    <a:pt x="795631" y="299335"/>
                  </a:lnTo>
                  <a:cubicBezTo>
                    <a:pt x="795631" y="326088"/>
                    <a:pt x="785004" y="351745"/>
                    <a:pt x="766087" y="370662"/>
                  </a:cubicBezTo>
                  <a:cubicBezTo>
                    <a:pt x="747169" y="389580"/>
                    <a:pt x="721512" y="400207"/>
                    <a:pt x="694759" y="400207"/>
                  </a:cubicBezTo>
                  <a:lnTo>
                    <a:pt x="100872" y="400207"/>
                  </a:lnTo>
                  <a:cubicBezTo>
                    <a:pt x="74119" y="400207"/>
                    <a:pt x="48462" y="389580"/>
                    <a:pt x="29545" y="370662"/>
                  </a:cubicBezTo>
                  <a:cubicBezTo>
                    <a:pt x="10628" y="351745"/>
                    <a:pt x="0" y="326088"/>
                    <a:pt x="0" y="299335"/>
                  </a:cubicBezTo>
                  <a:lnTo>
                    <a:pt x="0" y="100872"/>
                  </a:lnTo>
                  <a:cubicBezTo>
                    <a:pt x="0" y="74119"/>
                    <a:pt x="10628" y="48462"/>
                    <a:pt x="29545" y="29545"/>
                  </a:cubicBezTo>
                  <a:cubicBezTo>
                    <a:pt x="48462" y="10628"/>
                    <a:pt x="74119" y="0"/>
                    <a:pt x="100872" y="0"/>
                  </a:cubicBezTo>
                  <a:close/>
                </a:path>
              </a:pathLst>
            </a:custGeom>
            <a:solidFill>
              <a:srgbClr val="E6BFE1"/>
            </a:solidFill>
          </p:spPr>
        </p:sp>
        <p:sp>
          <p:nvSpPr>
            <p:cNvPr name="TextBox 6" id="6"/>
            <p:cNvSpPr txBox="true"/>
            <p:nvPr/>
          </p:nvSpPr>
          <p:spPr>
            <a:xfrm>
              <a:off x="0" y="28575"/>
              <a:ext cx="795631" cy="371632"/>
            </a:xfrm>
            <a:prstGeom prst="rect">
              <a:avLst/>
            </a:prstGeom>
          </p:spPr>
          <p:txBody>
            <a:bodyPr anchor="ctr" rtlCol="false" tIns="71438" lIns="71438" bIns="71438" rIns="71438"/>
            <a:lstStyle/>
            <a:p>
              <a:pPr algn="ctr">
                <a:lnSpc>
                  <a:spcPts val="2598"/>
                </a:lnSpc>
              </a:pPr>
            </a:p>
          </p:txBody>
        </p:sp>
      </p:grpSp>
      <p:sp>
        <p:nvSpPr>
          <p:cNvPr name="TextBox 7" id="7"/>
          <p:cNvSpPr txBox="true"/>
          <p:nvPr/>
        </p:nvSpPr>
        <p:spPr>
          <a:xfrm rot="0">
            <a:off x="12146395" y="5270603"/>
            <a:ext cx="2601165" cy="901065"/>
          </a:xfrm>
          <a:prstGeom prst="rect">
            <a:avLst/>
          </a:prstGeom>
        </p:spPr>
        <p:txBody>
          <a:bodyPr anchor="t" rtlCol="false" tIns="0" lIns="0" bIns="0" rIns="0">
            <a:spAutoFit/>
          </a:bodyPr>
          <a:lstStyle/>
          <a:p>
            <a:pPr algn="ctr">
              <a:lnSpc>
                <a:spcPts val="3465"/>
              </a:lnSpc>
              <a:spcBef>
                <a:spcPct val="0"/>
              </a:spcBef>
            </a:pPr>
            <a:r>
              <a:rPr lang="en-US" sz="3300" spc="138">
                <a:solidFill>
                  <a:srgbClr val="000000"/>
                </a:solidFill>
                <a:latin typeface="Krabuler"/>
              </a:rPr>
              <a:t>Pengujian Koneksi</a:t>
            </a:r>
          </a:p>
        </p:txBody>
      </p:sp>
      <p:sp>
        <p:nvSpPr>
          <p:cNvPr name="Freeform 8" id="8"/>
          <p:cNvSpPr/>
          <p:nvPr/>
        </p:nvSpPr>
        <p:spPr>
          <a:xfrm flipH="false" flipV="false" rot="-2591211">
            <a:off x="14993703" y="7395348"/>
            <a:ext cx="1345939" cy="611817"/>
          </a:xfrm>
          <a:custGeom>
            <a:avLst/>
            <a:gdLst/>
            <a:ahLst/>
            <a:cxnLst/>
            <a:rect r="r" b="b" t="t" l="l"/>
            <a:pathLst>
              <a:path h="611817" w="1345939">
                <a:moveTo>
                  <a:pt x="0" y="0"/>
                </a:moveTo>
                <a:lnTo>
                  <a:pt x="1345938" y="0"/>
                </a:lnTo>
                <a:lnTo>
                  <a:pt x="1345938" y="611817"/>
                </a:lnTo>
                <a:lnTo>
                  <a:pt x="0" y="611817"/>
                </a:lnTo>
                <a:lnTo>
                  <a:pt x="0" y="0"/>
                </a:lnTo>
                <a:close/>
              </a:path>
            </a:pathLst>
          </a:custGeom>
          <a:blipFill>
            <a:blip r:embed="rId4">
              <a:extLst>
                <a:ext uri="{96DAC541-7B7A-43D3-8B79-37D633B846F1}">
                  <asvg:svgBlip xmlns:asvg="http://schemas.microsoft.com/office/drawing/2016/SVG/main" r:embed="rId5"/>
                </a:ext>
              </a:extLst>
            </a:blip>
            <a:stretch>
              <a:fillRect l="-443501" t="0" r="0" b="0"/>
            </a:stretch>
          </a:blipFill>
        </p:spPr>
      </p:sp>
      <p:grpSp>
        <p:nvGrpSpPr>
          <p:cNvPr name="Group 9" id="9"/>
          <p:cNvGrpSpPr/>
          <p:nvPr/>
        </p:nvGrpSpPr>
        <p:grpSpPr>
          <a:xfrm rot="0">
            <a:off x="12307384" y="7324158"/>
            <a:ext cx="3055365" cy="1389808"/>
            <a:chOff x="0" y="0"/>
            <a:chExt cx="879818" cy="400207"/>
          </a:xfrm>
        </p:grpSpPr>
        <p:sp>
          <p:nvSpPr>
            <p:cNvPr name="Freeform 10" id="10"/>
            <p:cNvSpPr/>
            <p:nvPr/>
          </p:nvSpPr>
          <p:spPr>
            <a:xfrm flipH="false" flipV="false" rot="0">
              <a:off x="0" y="0"/>
              <a:ext cx="879818" cy="400207"/>
            </a:xfrm>
            <a:custGeom>
              <a:avLst/>
              <a:gdLst/>
              <a:ahLst/>
              <a:cxnLst/>
              <a:rect r="r" b="b" t="t" l="l"/>
              <a:pathLst>
                <a:path h="400207" w="879818">
                  <a:moveTo>
                    <a:pt x="91220" y="0"/>
                  </a:moveTo>
                  <a:lnTo>
                    <a:pt x="788599" y="0"/>
                  </a:lnTo>
                  <a:cubicBezTo>
                    <a:pt x="838978" y="0"/>
                    <a:pt x="879818" y="40840"/>
                    <a:pt x="879818" y="91220"/>
                  </a:cubicBezTo>
                  <a:lnTo>
                    <a:pt x="879818" y="308988"/>
                  </a:lnTo>
                  <a:cubicBezTo>
                    <a:pt x="879818" y="359367"/>
                    <a:pt x="838978" y="400207"/>
                    <a:pt x="788599" y="400207"/>
                  </a:cubicBezTo>
                  <a:lnTo>
                    <a:pt x="91220" y="400207"/>
                  </a:lnTo>
                  <a:cubicBezTo>
                    <a:pt x="67027" y="400207"/>
                    <a:pt x="43825" y="390597"/>
                    <a:pt x="26718" y="373490"/>
                  </a:cubicBezTo>
                  <a:cubicBezTo>
                    <a:pt x="9611" y="356383"/>
                    <a:pt x="0" y="333180"/>
                    <a:pt x="0" y="308988"/>
                  </a:cubicBezTo>
                  <a:lnTo>
                    <a:pt x="0" y="91220"/>
                  </a:lnTo>
                  <a:cubicBezTo>
                    <a:pt x="0" y="40840"/>
                    <a:pt x="40840" y="0"/>
                    <a:pt x="91220" y="0"/>
                  </a:cubicBezTo>
                  <a:close/>
                </a:path>
              </a:pathLst>
            </a:custGeom>
            <a:solidFill>
              <a:srgbClr val="E6BFE1"/>
            </a:solidFill>
          </p:spPr>
        </p:sp>
        <p:sp>
          <p:nvSpPr>
            <p:cNvPr name="TextBox 11" id="11"/>
            <p:cNvSpPr txBox="true"/>
            <p:nvPr/>
          </p:nvSpPr>
          <p:spPr>
            <a:xfrm>
              <a:off x="0" y="28575"/>
              <a:ext cx="879818" cy="371632"/>
            </a:xfrm>
            <a:prstGeom prst="rect">
              <a:avLst/>
            </a:prstGeom>
          </p:spPr>
          <p:txBody>
            <a:bodyPr anchor="ctr" rtlCol="false" tIns="71438" lIns="71438" bIns="71438" rIns="71438"/>
            <a:lstStyle/>
            <a:p>
              <a:pPr algn="ctr">
                <a:lnSpc>
                  <a:spcPts val="2598"/>
                </a:lnSpc>
              </a:pPr>
            </a:p>
          </p:txBody>
        </p:sp>
      </p:grpSp>
      <p:sp>
        <p:nvSpPr>
          <p:cNvPr name="TextBox 12" id="12"/>
          <p:cNvSpPr txBox="true"/>
          <p:nvPr/>
        </p:nvSpPr>
        <p:spPr>
          <a:xfrm rot="0">
            <a:off x="12307384" y="7618240"/>
            <a:ext cx="3088337" cy="901065"/>
          </a:xfrm>
          <a:prstGeom prst="rect">
            <a:avLst/>
          </a:prstGeom>
        </p:spPr>
        <p:txBody>
          <a:bodyPr anchor="t" rtlCol="false" tIns="0" lIns="0" bIns="0" rIns="0">
            <a:spAutoFit/>
          </a:bodyPr>
          <a:lstStyle/>
          <a:p>
            <a:pPr algn="ctr">
              <a:lnSpc>
                <a:spcPts val="3465"/>
              </a:lnSpc>
              <a:spcBef>
                <a:spcPct val="0"/>
              </a:spcBef>
            </a:pPr>
            <a:r>
              <a:rPr lang="en-US" sz="3300" spc="138">
                <a:solidFill>
                  <a:srgbClr val="000000"/>
                </a:solidFill>
                <a:latin typeface="Krabuler"/>
              </a:rPr>
              <a:t>Mengatasi Masalah Koneksi</a:t>
            </a:r>
          </a:p>
        </p:txBody>
      </p:sp>
      <p:grpSp>
        <p:nvGrpSpPr>
          <p:cNvPr name="Group 13" id="13"/>
          <p:cNvGrpSpPr/>
          <p:nvPr/>
        </p:nvGrpSpPr>
        <p:grpSpPr>
          <a:xfrm rot="0">
            <a:off x="10555791" y="2965719"/>
            <a:ext cx="2926328" cy="1389808"/>
            <a:chOff x="0" y="0"/>
            <a:chExt cx="842661" cy="400207"/>
          </a:xfrm>
        </p:grpSpPr>
        <p:sp>
          <p:nvSpPr>
            <p:cNvPr name="Freeform 14" id="14"/>
            <p:cNvSpPr/>
            <p:nvPr/>
          </p:nvSpPr>
          <p:spPr>
            <a:xfrm flipH="false" flipV="false" rot="0">
              <a:off x="0" y="0"/>
              <a:ext cx="842661" cy="400207"/>
            </a:xfrm>
            <a:custGeom>
              <a:avLst/>
              <a:gdLst/>
              <a:ahLst/>
              <a:cxnLst/>
              <a:rect r="r" b="b" t="t" l="l"/>
              <a:pathLst>
                <a:path h="400207" w="842661">
                  <a:moveTo>
                    <a:pt x="95242" y="0"/>
                  </a:moveTo>
                  <a:lnTo>
                    <a:pt x="747419" y="0"/>
                  </a:lnTo>
                  <a:cubicBezTo>
                    <a:pt x="800020" y="0"/>
                    <a:pt x="842661" y="42641"/>
                    <a:pt x="842661" y="95242"/>
                  </a:cubicBezTo>
                  <a:lnTo>
                    <a:pt x="842661" y="304965"/>
                  </a:lnTo>
                  <a:cubicBezTo>
                    <a:pt x="842661" y="330225"/>
                    <a:pt x="832627" y="354450"/>
                    <a:pt x="814765" y="372311"/>
                  </a:cubicBezTo>
                  <a:cubicBezTo>
                    <a:pt x="796904" y="390173"/>
                    <a:pt x="772679" y="400207"/>
                    <a:pt x="747419" y="400207"/>
                  </a:cubicBezTo>
                  <a:lnTo>
                    <a:pt x="95242" y="400207"/>
                  </a:lnTo>
                  <a:cubicBezTo>
                    <a:pt x="69982" y="400207"/>
                    <a:pt x="45757" y="390173"/>
                    <a:pt x="27896" y="372311"/>
                  </a:cubicBezTo>
                  <a:cubicBezTo>
                    <a:pt x="10034" y="354450"/>
                    <a:pt x="0" y="330225"/>
                    <a:pt x="0" y="304965"/>
                  </a:cubicBezTo>
                  <a:lnTo>
                    <a:pt x="0" y="95242"/>
                  </a:lnTo>
                  <a:cubicBezTo>
                    <a:pt x="0" y="69982"/>
                    <a:pt x="10034" y="45757"/>
                    <a:pt x="27896" y="27896"/>
                  </a:cubicBezTo>
                  <a:cubicBezTo>
                    <a:pt x="45757" y="10034"/>
                    <a:pt x="69982" y="0"/>
                    <a:pt x="95242" y="0"/>
                  </a:cubicBezTo>
                  <a:close/>
                </a:path>
              </a:pathLst>
            </a:custGeom>
            <a:solidFill>
              <a:srgbClr val="E6BFE1"/>
            </a:solidFill>
          </p:spPr>
        </p:sp>
        <p:sp>
          <p:nvSpPr>
            <p:cNvPr name="TextBox 15" id="15"/>
            <p:cNvSpPr txBox="true"/>
            <p:nvPr/>
          </p:nvSpPr>
          <p:spPr>
            <a:xfrm>
              <a:off x="0" y="28575"/>
              <a:ext cx="842661" cy="371632"/>
            </a:xfrm>
            <a:prstGeom prst="rect">
              <a:avLst/>
            </a:prstGeom>
          </p:spPr>
          <p:txBody>
            <a:bodyPr anchor="ctr" rtlCol="false" tIns="71438" lIns="71438" bIns="71438" rIns="71438"/>
            <a:lstStyle/>
            <a:p>
              <a:pPr algn="ctr">
                <a:lnSpc>
                  <a:spcPts val="2598"/>
                </a:lnSpc>
              </a:pPr>
            </a:p>
          </p:txBody>
        </p:sp>
      </p:grpSp>
      <p:sp>
        <p:nvSpPr>
          <p:cNvPr name="TextBox 16" id="16"/>
          <p:cNvSpPr txBox="true"/>
          <p:nvPr/>
        </p:nvSpPr>
        <p:spPr>
          <a:xfrm rot="0">
            <a:off x="10730387" y="3229140"/>
            <a:ext cx="2508333" cy="901065"/>
          </a:xfrm>
          <a:prstGeom prst="rect">
            <a:avLst/>
          </a:prstGeom>
        </p:spPr>
        <p:txBody>
          <a:bodyPr anchor="t" rtlCol="false" tIns="0" lIns="0" bIns="0" rIns="0">
            <a:spAutoFit/>
          </a:bodyPr>
          <a:lstStyle/>
          <a:p>
            <a:pPr algn="ctr">
              <a:lnSpc>
                <a:spcPts val="3465"/>
              </a:lnSpc>
              <a:spcBef>
                <a:spcPct val="0"/>
              </a:spcBef>
            </a:pPr>
            <a:r>
              <a:rPr lang="en-US" sz="3300" spc="138">
                <a:solidFill>
                  <a:srgbClr val="000000"/>
                </a:solidFill>
                <a:latin typeface="Krabuler"/>
              </a:rPr>
              <a:t>Memulai Ulang Broker</a:t>
            </a:r>
          </a:p>
        </p:txBody>
      </p:sp>
      <p:grpSp>
        <p:nvGrpSpPr>
          <p:cNvPr name="Group 17" id="17"/>
          <p:cNvGrpSpPr/>
          <p:nvPr/>
        </p:nvGrpSpPr>
        <p:grpSpPr>
          <a:xfrm rot="0">
            <a:off x="4821399" y="3000300"/>
            <a:ext cx="2876106" cy="1389808"/>
            <a:chOff x="0" y="0"/>
            <a:chExt cx="828199" cy="400207"/>
          </a:xfrm>
        </p:grpSpPr>
        <p:sp>
          <p:nvSpPr>
            <p:cNvPr name="Freeform 18" id="18"/>
            <p:cNvSpPr/>
            <p:nvPr/>
          </p:nvSpPr>
          <p:spPr>
            <a:xfrm flipH="false" flipV="false" rot="0">
              <a:off x="0" y="0"/>
              <a:ext cx="828199" cy="400207"/>
            </a:xfrm>
            <a:custGeom>
              <a:avLst/>
              <a:gdLst/>
              <a:ahLst/>
              <a:cxnLst/>
              <a:rect r="r" b="b" t="t" l="l"/>
              <a:pathLst>
                <a:path h="400207" w="828199">
                  <a:moveTo>
                    <a:pt x="96905" y="0"/>
                  </a:moveTo>
                  <a:lnTo>
                    <a:pt x="731294" y="0"/>
                  </a:lnTo>
                  <a:cubicBezTo>
                    <a:pt x="784813" y="0"/>
                    <a:pt x="828199" y="43386"/>
                    <a:pt x="828199" y="96905"/>
                  </a:cubicBezTo>
                  <a:lnTo>
                    <a:pt x="828199" y="303302"/>
                  </a:lnTo>
                  <a:cubicBezTo>
                    <a:pt x="828199" y="329003"/>
                    <a:pt x="817990" y="353651"/>
                    <a:pt x="799816" y="371824"/>
                  </a:cubicBezTo>
                  <a:cubicBezTo>
                    <a:pt x="781643" y="389998"/>
                    <a:pt x="756995" y="400207"/>
                    <a:pt x="731294" y="400207"/>
                  </a:cubicBezTo>
                  <a:lnTo>
                    <a:pt x="96905" y="400207"/>
                  </a:lnTo>
                  <a:cubicBezTo>
                    <a:pt x="71204" y="400207"/>
                    <a:pt x="46556" y="389998"/>
                    <a:pt x="28383" y="371824"/>
                  </a:cubicBezTo>
                  <a:cubicBezTo>
                    <a:pt x="10210" y="353651"/>
                    <a:pt x="0" y="329003"/>
                    <a:pt x="0" y="303302"/>
                  </a:cubicBezTo>
                  <a:lnTo>
                    <a:pt x="0" y="96905"/>
                  </a:lnTo>
                  <a:cubicBezTo>
                    <a:pt x="0" y="71204"/>
                    <a:pt x="10210" y="46556"/>
                    <a:pt x="28383" y="28383"/>
                  </a:cubicBezTo>
                  <a:cubicBezTo>
                    <a:pt x="46556" y="10210"/>
                    <a:pt x="71204" y="0"/>
                    <a:pt x="96905" y="0"/>
                  </a:cubicBezTo>
                  <a:close/>
                </a:path>
              </a:pathLst>
            </a:custGeom>
            <a:solidFill>
              <a:srgbClr val="E6BFE1"/>
            </a:solidFill>
          </p:spPr>
        </p:sp>
        <p:sp>
          <p:nvSpPr>
            <p:cNvPr name="TextBox 19" id="19"/>
            <p:cNvSpPr txBox="true"/>
            <p:nvPr/>
          </p:nvSpPr>
          <p:spPr>
            <a:xfrm>
              <a:off x="0" y="28575"/>
              <a:ext cx="828199" cy="371632"/>
            </a:xfrm>
            <a:prstGeom prst="rect">
              <a:avLst/>
            </a:prstGeom>
          </p:spPr>
          <p:txBody>
            <a:bodyPr anchor="ctr" rtlCol="false" tIns="71438" lIns="71438" bIns="71438" rIns="71438"/>
            <a:lstStyle/>
            <a:p>
              <a:pPr algn="ctr">
                <a:lnSpc>
                  <a:spcPts val="2598"/>
                </a:lnSpc>
              </a:pPr>
            </a:p>
          </p:txBody>
        </p:sp>
      </p:grpSp>
      <p:sp>
        <p:nvSpPr>
          <p:cNvPr name="TextBox 20" id="20"/>
          <p:cNvSpPr txBox="true"/>
          <p:nvPr/>
        </p:nvSpPr>
        <p:spPr>
          <a:xfrm rot="0">
            <a:off x="4917925" y="3263722"/>
            <a:ext cx="2683054" cy="901065"/>
          </a:xfrm>
          <a:prstGeom prst="rect">
            <a:avLst/>
          </a:prstGeom>
        </p:spPr>
        <p:txBody>
          <a:bodyPr anchor="t" rtlCol="false" tIns="0" lIns="0" bIns="0" rIns="0">
            <a:spAutoFit/>
          </a:bodyPr>
          <a:lstStyle/>
          <a:p>
            <a:pPr algn="ctr">
              <a:lnSpc>
                <a:spcPts val="3465"/>
              </a:lnSpc>
              <a:spcBef>
                <a:spcPct val="0"/>
              </a:spcBef>
            </a:pPr>
            <a:r>
              <a:rPr lang="en-US" sz="3300" spc="138">
                <a:solidFill>
                  <a:srgbClr val="000000"/>
                </a:solidFill>
                <a:latin typeface="Krabuler"/>
              </a:rPr>
              <a:t>Lokasi File Konfigurasi</a:t>
            </a:r>
          </a:p>
        </p:txBody>
      </p:sp>
      <p:grpSp>
        <p:nvGrpSpPr>
          <p:cNvPr name="Group 21" id="21"/>
          <p:cNvGrpSpPr/>
          <p:nvPr/>
        </p:nvGrpSpPr>
        <p:grpSpPr>
          <a:xfrm rot="0">
            <a:off x="3574857" y="5045236"/>
            <a:ext cx="2854492" cy="1389808"/>
            <a:chOff x="0" y="0"/>
            <a:chExt cx="821975" cy="400207"/>
          </a:xfrm>
        </p:grpSpPr>
        <p:sp>
          <p:nvSpPr>
            <p:cNvPr name="Freeform 22" id="22"/>
            <p:cNvSpPr/>
            <p:nvPr/>
          </p:nvSpPr>
          <p:spPr>
            <a:xfrm flipH="false" flipV="false" rot="0">
              <a:off x="0" y="0"/>
              <a:ext cx="821975" cy="400207"/>
            </a:xfrm>
            <a:custGeom>
              <a:avLst/>
              <a:gdLst/>
              <a:ahLst/>
              <a:cxnLst/>
              <a:rect r="r" b="b" t="t" l="l"/>
              <a:pathLst>
                <a:path h="400207" w="821975">
                  <a:moveTo>
                    <a:pt x="97639" y="0"/>
                  </a:moveTo>
                  <a:lnTo>
                    <a:pt x="724336" y="0"/>
                  </a:lnTo>
                  <a:cubicBezTo>
                    <a:pt x="750232" y="0"/>
                    <a:pt x="775067" y="10287"/>
                    <a:pt x="793377" y="28598"/>
                  </a:cubicBezTo>
                  <a:cubicBezTo>
                    <a:pt x="811688" y="46909"/>
                    <a:pt x="821975" y="71743"/>
                    <a:pt x="821975" y="97639"/>
                  </a:cubicBezTo>
                  <a:lnTo>
                    <a:pt x="821975" y="302568"/>
                  </a:lnTo>
                  <a:cubicBezTo>
                    <a:pt x="821975" y="356493"/>
                    <a:pt x="778261" y="400207"/>
                    <a:pt x="724336" y="400207"/>
                  </a:cubicBezTo>
                  <a:lnTo>
                    <a:pt x="97639" y="400207"/>
                  </a:lnTo>
                  <a:cubicBezTo>
                    <a:pt x="43714" y="400207"/>
                    <a:pt x="0" y="356493"/>
                    <a:pt x="0" y="302568"/>
                  </a:cubicBezTo>
                  <a:lnTo>
                    <a:pt x="0" y="97639"/>
                  </a:lnTo>
                  <a:cubicBezTo>
                    <a:pt x="0" y="43714"/>
                    <a:pt x="43714" y="0"/>
                    <a:pt x="97639" y="0"/>
                  </a:cubicBezTo>
                  <a:close/>
                </a:path>
              </a:pathLst>
            </a:custGeom>
            <a:solidFill>
              <a:srgbClr val="E6BFE1"/>
            </a:solidFill>
          </p:spPr>
        </p:sp>
        <p:sp>
          <p:nvSpPr>
            <p:cNvPr name="TextBox 23" id="23"/>
            <p:cNvSpPr txBox="true"/>
            <p:nvPr/>
          </p:nvSpPr>
          <p:spPr>
            <a:xfrm>
              <a:off x="0" y="28575"/>
              <a:ext cx="821975" cy="371632"/>
            </a:xfrm>
            <a:prstGeom prst="rect">
              <a:avLst/>
            </a:prstGeom>
          </p:spPr>
          <p:txBody>
            <a:bodyPr anchor="ctr" rtlCol="false" tIns="71438" lIns="71438" bIns="71438" rIns="71438"/>
            <a:lstStyle/>
            <a:p>
              <a:pPr algn="ctr">
                <a:lnSpc>
                  <a:spcPts val="2598"/>
                </a:lnSpc>
              </a:pPr>
            </a:p>
          </p:txBody>
        </p:sp>
      </p:grpSp>
      <p:sp>
        <p:nvSpPr>
          <p:cNvPr name="TextBox 24" id="24"/>
          <p:cNvSpPr txBox="true"/>
          <p:nvPr/>
        </p:nvSpPr>
        <p:spPr>
          <a:xfrm rot="0">
            <a:off x="3574857" y="5308658"/>
            <a:ext cx="2770143" cy="901065"/>
          </a:xfrm>
          <a:prstGeom prst="rect">
            <a:avLst/>
          </a:prstGeom>
        </p:spPr>
        <p:txBody>
          <a:bodyPr anchor="t" rtlCol="false" tIns="0" lIns="0" bIns="0" rIns="0">
            <a:spAutoFit/>
          </a:bodyPr>
          <a:lstStyle/>
          <a:p>
            <a:pPr algn="ctr">
              <a:lnSpc>
                <a:spcPts val="3465"/>
              </a:lnSpc>
              <a:spcBef>
                <a:spcPct val="0"/>
              </a:spcBef>
            </a:pPr>
            <a:r>
              <a:rPr lang="en-US" sz="3300" spc="138">
                <a:solidFill>
                  <a:srgbClr val="000000"/>
                </a:solidFill>
                <a:latin typeface="Krabuler"/>
              </a:rPr>
              <a:t>Mengedit File Konfigurasi</a:t>
            </a:r>
          </a:p>
        </p:txBody>
      </p:sp>
      <p:sp>
        <p:nvSpPr>
          <p:cNvPr name="Freeform 25" id="25"/>
          <p:cNvSpPr/>
          <p:nvPr/>
        </p:nvSpPr>
        <p:spPr>
          <a:xfrm flipH="false" flipV="false" rot="-7790319">
            <a:off x="2437143" y="4987526"/>
            <a:ext cx="1345939" cy="611817"/>
          </a:xfrm>
          <a:custGeom>
            <a:avLst/>
            <a:gdLst/>
            <a:ahLst/>
            <a:cxnLst/>
            <a:rect r="r" b="b" t="t" l="l"/>
            <a:pathLst>
              <a:path h="611817" w="1345939">
                <a:moveTo>
                  <a:pt x="0" y="0"/>
                </a:moveTo>
                <a:lnTo>
                  <a:pt x="1345939" y="0"/>
                </a:lnTo>
                <a:lnTo>
                  <a:pt x="1345939" y="611817"/>
                </a:lnTo>
                <a:lnTo>
                  <a:pt x="0" y="611817"/>
                </a:lnTo>
                <a:lnTo>
                  <a:pt x="0" y="0"/>
                </a:lnTo>
                <a:close/>
              </a:path>
            </a:pathLst>
          </a:custGeom>
          <a:blipFill>
            <a:blip r:embed="rId4">
              <a:extLst>
                <a:ext uri="{96DAC541-7B7A-43D3-8B79-37D633B846F1}">
                  <asvg:svgBlip xmlns:asvg="http://schemas.microsoft.com/office/drawing/2016/SVG/main" r:embed="rId5"/>
                </a:ext>
              </a:extLst>
            </a:blip>
            <a:stretch>
              <a:fillRect l="-443501" t="0" r="0" b="0"/>
            </a:stretch>
          </a:blipFill>
        </p:spPr>
      </p:sp>
      <p:sp>
        <p:nvSpPr>
          <p:cNvPr name="Freeform 26" id="26"/>
          <p:cNvSpPr/>
          <p:nvPr/>
        </p:nvSpPr>
        <p:spPr>
          <a:xfrm flipH="false" flipV="false" rot="2638600">
            <a:off x="8660159" y="479015"/>
            <a:ext cx="1206893" cy="1099370"/>
          </a:xfrm>
          <a:custGeom>
            <a:avLst/>
            <a:gdLst/>
            <a:ahLst/>
            <a:cxnLst/>
            <a:rect r="r" b="b" t="t" l="l"/>
            <a:pathLst>
              <a:path h="1099370" w="1206893">
                <a:moveTo>
                  <a:pt x="0" y="0"/>
                </a:moveTo>
                <a:lnTo>
                  <a:pt x="1206893" y="0"/>
                </a:lnTo>
                <a:lnTo>
                  <a:pt x="1206893" y="1099370"/>
                </a:lnTo>
                <a:lnTo>
                  <a:pt x="0" y="109937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7" id="27"/>
          <p:cNvSpPr/>
          <p:nvPr/>
        </p:nvSpPr>
        <p:spPr>
          <a:xfrm flipH="false" flipV="false" rot="-7790319">
            <a:off x="3725241" y="2869765"/>
            <a:ext cx="1307544" cy="595894"/>
          </a:xfrm>
          <a:custGeom>
            <a:avLst/>
            <a:gdLst/>
            <a:ahLst/>
            <a:cxnLst/>
            <a:rect r="r" b="b" t="t" l="l"/>
            <a:pathLst>
              <a:path h="595894" w="1307544">
                <a:moveTo>
                  <a:pt x="0" y="0"/>
                </a:moveTo>
                <a:lnTo>
                  <a:pt x="1307544" y="0"/>
                </a:lnTo>
                <a:lnTo>
                  <a:pt x="1307544" y="595894"/>
                </a:lnTo>
                <a:lnTo>
                  <a:pt x="0" y="595894"/>
                </a:lnTo>
                <a:lnTo>
                  <a:pt x="0" y="0"/>
                </a:lnTo>
                <a:close/>
              </a:path>
            </a:pathLst>
          </a:custGeom>
          <a:blipFill>
            <a:blip r:embed="rId4">
              <a:extLst>
                <a:ext uri="{96DAC541-7B7A-43D3-8B79-37D633B846F1}">
                  <asvg:svgBlip xmlns:asvg="http://schemas.microsoft.com/office/drawing/2016/SVG/main" r:embed="rId5"/>
                </a:ext>
              </a:extLst>
            </a:blip>
            <a:stretch>
              <a:fillRect l="-444900" t="0" r="0" b="0"/>
            </a:stretch>
          </a:blipFill>
        </p:spPr>
      </p:sp>
      <p:sp>
        <p:nvSpPr>
          <p:cNvPr name="TextBox 28" id="28"/>
          <p:cNvSpPr txBox="true"/>
          <p:nvPr/>
        </p:nvSpPr>
        <p:spPr>
          <a:xfrm rot="0">
            <a:off x="1199462" y="2210806"/>
            <a:ext cx="3382520" cy="270891"/>
          </a:xfrm>
          <a:prstGeom prst="rect">
            <a:avLst/>
          </a:prstGeom>
        </p:spPr>
        <p:txBody>
          <a:bodyPr anchor="t" rtlCol="false" tIns="0" lIns="0" bIns="0" rIns="0">
            <a:spAutoFit/>
          </a:bodyPr>
          <a:lstStyle/>
          <a:p>
            <a:pPr algn="l">
              <a:lnSpc>
                <a:spcPts val="2052"/>
              </a:lnSpc>
            </a:pPr>
            <a:r>
              <a:rPr lang="en-US" sz="1800">
                <a:solidFill>
                  <a:srgbClr val="000000"/>
                </a:solidFill>
                <a:latin typeface="Handy Casual"/>
              </a:rPr>
              <a:t>C:\Program Files\mosquitto\mosquitto.conf</a:t>
            </a:r>
          </a:p>
        </p:txBody>
      </p:sp>
      <p:sp>
        <p:nvSpPr>
          <p:cNvPr name="TextBox 29" id="29"/>
          <p:cNvSpPr txBox="true"/>
          <p:nvPr/>
        </p:nvSpPr>
        <p:spPr>
          <a:xfrm rot="0">
            <a:off x="708512" y="3943796"/>
            <a:ext cx="3471170" cy="1042416"/>
          </a:xfrm>
          <a:prstGeom prst="rect">
            <a:avLst/>
          </a:prstGeom>
        </p:spPr>
        <p:txBody>
          <a:bodyPr anchor="t" rtlCol="false" tIns="0" lIns="0" bIns="0" rIns="0">
            <a:spAutoFit/>
          </a:bodyPr>
          <a:lstStyle/>
          <a:p>
            <a:pPr algn="l" marL="388620" indent="-194310" lvl="1">
              <a:lnSpc>
                <a:spcPts val="2052"/>
              </a:lnSpc>
              <a:buFont typeface="Arial"/>
              <a:buChar char="•"/>
            </a:pPr>
            <a:r>
              <a:rPr lang="en-US" sz="1800">
                <a:solidFill>
                  <a:srgbClr val="000000"/>
                </a:solidFill>
                <a:latin typeface="Handy Casual"/>
              </a:rPr>
              <a:t>Cari dan ubah entri listener menjadi</a:t>
            </a:r>
          </a:p>
          <a:p>
            <a:pPr algn="l">
              <a:lnSpc>
                <a:spcPts val="2052"/>
              </a:lnSpc>
            </a:pPr>
            <a:r>
              <a:rPr lang="en-US" sz="1800">
                <a:solidFill>
                  <a:srgbClr val="000000"/>
                </a:solidFill>
                <a:latin typeface="Handy Casual"/>
              </a:rPr>
              <a:t>        </a:t>
            </a:r>
            <a:r>
              <a:rPr lang="en-US" sz="1800">
                <a:solidFill>
                  <a:srgbClr val="000000"/>
                </a:solidFill>
                <a:latin typeface="Handy Casual"/>
              </a:rPr>
              <a:t>listener 2050</a:t>
            </a:r>
          </a:p>
          <a:p>
            <a:pPr algn="l" marL="388620" indent="-194310" lvl="1">
              <a:lnSpc>
                <a:spcPts val="2052"/>
              </a:lnSpc>
              <a:buFont typeface="Arial"/>
              <a:buChar char="•"/>
            </a:pPr>
            <a:r>
              <a:rPr lang="en-US" sz="1800">
                <a:solidFill>
                  <a:srgbClr val="000000"/>
                </a:solidFill>
                <a:latin typeface="Handy Casual"/>
              </a:rPr>
              <a:t>Simpan perubahan.</a:t>
            </a:r>
          </a:p>
          <a:p>
            <a:pPr algn="l">
              <a:lnSpc>
                <a:spcPts val="2052"/>
              </a:lnSpc>
            </a:pPr>
          </a:p>
        </p:txBody>
      </p:sp>
      <p:sp>
        <p:nvSpPr>
          <p:cNvPr name="Freeform 30" id="30"/>
          <p:cNvSpPr/>
          <p:nvPr/>
        </p:nvSpPr>
        <p:spPr>
          <a:xfrm flipH="false" flipV="false" rot="-2591211">
            <a:off x="14532199" y="4926595"/>
            <a:ext cx="1345939" cy="611817"/>
          </a:xfrm>
          <a:custGeom>
            <a:avLst/>
            <a:gdLst/>
            <a:ahLst/>
            <a:cxnLst/>
            <a:rect r="r" b="b" t="t" l="l"/>
            <a:pathLst>
              <a:path h="611817" w="1345939">
                <a:moveTo>
                  <a:pt x="0" y="0"/>
                </a:moveTo>
                <a:lnTo>
                  <a:pt x="1345939" y="0"/>
                </a:lnTo>
                <a:lnTo>
                  <a:pt x="1345939" y="611816"/>
                </a:lnTo>
                <a:lnTo>
                  <a:pt x="0" y="611816"/>
                </a:lnTo>
                <a:lnTo>
                  <a:pt x="0" y="0"/>
                </a:lnTo>
                <a:close/>
              </a:path>
            </a:pathLst>
          </a:custGeom>
          <a:blipFill>
            <a:blip r:embed="rId4">
              <a:extLst>
                <a:ext uri="{96DAC541-7B7A-43D3-8B79-37D633B846F1}">
                  <asvg:svgBlip xmlns:asvg="http://schemas.microsoft.com/office/drawing/2016/SVG/main" r:embed="rId5"/>
                </a:ext>
              </a:extLst>
            </a:blip>
            <a:stretch>
              <a:fillRect l="-443501" t="0" r="0" b="0"/>
            </a:stretch>
          </a:blipFill>
        </p:spPr>
      </p:sp>
      <p:sp>
        <p:nvSpPr>
          <p:cNvPr name="Freeform 31" id="31"/>
          <p:cNvSpPr/>
          <p:nvPr/>
        </p:nvSpPr>
        <p:spPr>
          <a:xfrm flipH="false" flipV="false" rot="-2700000">
            <a:off x="13178393" y="2984796"/>
            <a:ext cx="1307544" cy="595894"/>
          </a:xfrm>
          <a:custGeom>
            <a:avLst/>
            <a:gdLst/>
            <a:ahLst/>
            <a:cxnLst/>
            <a:rect r="r" b="b" t="t" l="l"/>
            <a:pathLst>
              <a:path h="595894" w="1307544">
                <a:moveTo>
                  <a:pt x="0" y="0"/>
                </a:moveTo>
                <a:lnTo>
                  <a:pt x="1307544" y="0"/>
                </a:lnTo>
                <a:lnTo>
                  <a:pt x="1307544" y="595893"/>
                </a:lnTo>
                <a:lnTo>
                  <a:pt x="0" y="595893"/>
                </a:lnTo>
                <a:lnTo>
                  <a:pt x="0" y="0"/>
                </a:lnTo>
                <a:close/>
              </a:path>
            </a:pathLst>
          </a:custGeom>
          <a:blipFill>
            <a:blip r:embed="rId4">
              <a:extLst>
                <a:ext uri="{96DAC541-7B7A-43D3-8B79-37D633B846F1}">
                  <asvg:svgBlip xmlns:asvg="http://schemas.microsoft.com/office/drawing/2016/SVG/main" r:embed="rId5"/>
                </a:ext>
              </a:extLst>
            </a:blip>
            <a:stretch>
              <a:fillRect l="-444900" t="0" r="0" b="0"/>
            </a:stretch>
          </a:blipFill>
        </p:spPr>
      </p:sp>
      <p:sp>
        <p:nvSpPr>
          <p:cNvPr name="TextBox 32" id="32"/>
          <p:cNvSpPr txBox="true"/>
          <p:nvPr/>
        </p:nvSpPr>
        <p:spPr>
          <a:xfrm rot="0">
            <a:off x="13482119" y="1852803"/>
            <a:ext cx="3562330" cy="840105"/>
          </a:xfrm>
          <a:prstGeom prst="rect">
            <a:avLst/>
          </a:prstGeom>
        </p:spPr>
        <p:txBody>
          <a:bodyPr anchor="t" rtlCol="false" tIns="0" lIns="0" bIns="0" rIns="0">
            <a:spAutoFit/>
          </a:bodyPr>
          <a:lstStyle/>
          <a:p>
            <a:pPr algn="l" marL="323850" indent="-161925" lvl="1">
              <a:lnSpc>
                <a:spcPts val="1709"/>
              </a:lnSpc>
              <a:buFont typeface="Arial"/>
              <a:buChar char="•"/>
            </a:pPr>
            <a:r>
              <a:rPr lang="en-US" sz="1500">
                <a:solidFill>
                  <a:srgbClr val="000000"/>
                </a:solidFill>
                <a:latin typeface="Handy Casual"/>
              </a:rPr>
              <a:t>Buka Command Prompt sebagai Administrator.</a:t>
            </a:r>
          </a:p>
          <a:p>
            <a:pPr algn="l" marL="323850" indent="-161925" lvl="1">
              <a:lnSpc>
                <a:spcPts val="1709"/>
              </a:lnSpc>
              <a:buFont typeface="Arial"/>
              <a:buChar char="•"/>
            </a:pPr>
            <a:r>
              <a:rPr lang="en-US" sz="1500">
                <a:solidFill>
                  <a:srgbClr val="000000"/>
                </a:solidFill>
                <a:latin typeface="Handy Casual"/>
              </a:rPr>
              <a:t>Jalankan perintah berikut:</a:t>
            </a:r>
          </a:p>
          <a:p>
            <a:pPr algn="l">
              <a:lnSpc>
                <a:spcPts val="1709"/>
              </a:lnSpc>
            </a:pPr>
            <a:r>
              <a:rPr lang="en-US" sz="1500">
                <a:solidFill>
                  <a:srgbClr val="000000"/>
                </a:solidFill>
                <a:latin typeface="Handy Casual"/>
              </a:rPr>
              <a:t>        </a:t>
            </a:r>
            <a:r>
              <a:rPr lang="en-US" sz="1500">
                <a:solidFill>
                  <a:srgbClr val="000000"/>
                </a:solidFill>
                <a:latin typeface="Handy Casual"/>
              </a:rPr>
              <a:t>net stop mosquitto</a:t>
            </a:r>
          </a:p>
          <a:p>
            <a:pPr algn="l">
              <a:lnSpc>
                <a:spcPts val="1709"/>
              </a:lnSpc>
            </a:pPr>
            <a:r>
              <a:rPr lang="en-US" sz="1500">
                <a:solidFill>
                  <a:srgbClr val="000000"/>
                </a:solidFill>
                <a:latin typeface="Handy Casual"/>
              </a:rPr>
              <a:t>        </a:t>
            </a:r>
            <a:r>
              <a:rPr lang="en-US" sz="1500">
                <a:solidFill>
                  <a:srgbClr val="000000"/>
                </a:solidFill>
                <a:latin typeface="Handy Casual"/>
              </a:rPr>
              <a:t>net start mosquitto</a:t>
            </a:r>
          </a:p>
        </p:txBody>
      </p:sp>
      <p:sp>
        <p:nvSpPr>
          <p:cNvPr name="TextBox 33" id="33"/>
          <p:cNvSpPr txBox="true"/>
          <p:nvPr/>
        </p:nvSpPr>
        <p:spPr>
          <a:xfrm rot="0">
            <a:off x="14329844" y="3400590"/>
            <a:ext cx="3494930" cy="1468755"/>
          </a:xfrm>
          <a:prstGeom prst="rect">
            <a:avLst/>
          </a:prstGeom>
        </p:spPr>
        <p:txBody>
          <a:bodyPr anchor="t" rtlCol="false" tIns="0" lIns="0" bIns="0" rIns="0">
            <a:spAutoFit/>
          </a:bodyPr>
          <a:lstStyle/>
          <a:p>
            <a:pPr algn="l">
              <a:lnSpc>
                <a:spcPts val="1709"/>
              </a:lnSpc>
            </a:pPr>
            <a:r>
              <a:rPr lang="en-US" sz="1500">
                <a:solidFill>
                  <a:srgbClr val="000000"/>
                </a:solidFill>
                <a:latin typeface="Handy Casual"/>
              </a:rPr>
              <a:t>Gunakan mosquitto_sub dan mosquitto_pub untuk menguji koneksi pada port baru.</a:t>
            </a:r>
          </a:p>
          <a:p>
            <a:pPr algn="l">
              <a:lnSpc>
                <a:spcPts val="1709"/>
              </a:lnSpc>
            </a:pPr>
            <a:r>
              <a:rPr lang="en-US" sz="1500">
                <a:solidFill>
                  <a:srgbClr val="000000"/>
                </a:solidFill>
                <a:latin typeface="Handy Casual"/>
              </a:rPr>
              <a:t>Contoh perintah:</a:t>
            </a:r>
          </a:p>
          <a:p>
            <a:pPr algn="l" marL="323850" indent="-161925" lvl="1">
              <a:lnSpc>
                <a:spcPts val="1709"/>
              </a:lnSpc>
              <a:buFont typeface="Arial"/>
              <a:buChar char="•"/>
            </a:pPr>
            <a:r>
              <a:rPr lang="en-US" sz="1500">
                <a:solidFill>
                  <a:srgbClr val="000000"/>
                </a:solidFill>
                <a:latin typeface="Handy Casual"/>
              </a:rPr>
              <a:t>mosquitto_sub -h localhost -p 1947 -t test/topic</a:t>
            </a:r>
          </a:p>
          <a:p>
            <a:pPr algn="l" marL="323850" indent="-161925" lvl="1">
              <a:lnSpc>
                <a:spcPts val="1709"/>
              </a:lnSpc>
              <a:buFont typeface="Arial"/>
              <a:buChar char="•"/>
            </a:pPr>
            <a:r>
              <a:rPr lang="en-US" sz="1500">
                <a:solidFill>
                  <a:srgbClr val="000000"/>
                </a:solidFill>
                <a:latin typeface="Handy Casual"/>
              </a:rPr>
              <a:t>mosquitto_pub -h localhost -p 1947 -t test/topic -m "Pesan Uji"</a:t>
            </a:r>
          </a:p>
          <a:p>
            <a:pPr algn="l">
              <a:lnSpc>
                <a:spcPts val="1709"/>
              </a:lnSpc>
            </a:pPr>
          </a:p>
        </p:txBody>
      </p:sp>
      <p:sp>
        <p:nvSpPr>
          <p:cNvPr name="TextBox 34" id="34"/>
          <p:cNvSpPr txBox="true"/>
          <p:nvPr/>
        </p:nvSpPr>
        <p:spPr>
          <a:xfrm rot="0">
            <a:off x="14966635" y="6024567"/>
            <a:ext cx="3082832" cy="1299591"/>
          </a:xfrm>
          <a:prstGeom prst="rect">
            <a:avLst/>
          </a:prstGeom>
        </p:spPr>
        <p:txBody>
          <a:bodyPr anchor="t" rtlCol="false" tIns="0" lIns="0" bIns="0" rIns="0">
            <a:spAutoFit/>
          </a:bodyPr>
          <a:lstStyle/>
          <a:p>
            <a:pPr algn="l" marL="388620" indent="-194310" lvl="1">
              <a:lnSpc>
                <a:spcPts val="2052"/>
              </a:lnSpc>
              <a:buFont typeface="Arial"/>
              <a:buChar char="•"/>
            </a:pPr>
            <a:r>
              <a:rPr lang="en-US" sz="1800">
                <a:solidFill>
                  <a:srgbClr val="000000"/>
                </a:solidFill>
                <a:latin typeface="Handy Casual"/>
              </a:rPr>
              <a:t>Jika terjadi kesalahan, aktifkan allow_anonymous dalam file konfigurasi: </a:t>
            </a:r>
            <a:r>
              <a:rPr lang="en-US" sz="1800">
                <a:solidFill>
                  <a:srgbClr val="000000"/>
                </a:solidFill>
                <a:latin typeface="Handy Casual"/>
              </a:rPr>
              <a:t>allow_anonymous true</a:t>
            </a:r>
          </a:p>
          <a:p>
            <a:pPr algn="l" marL="388620" indent="-194310" lvl="1">
              <a:lnSpc>
                <a:spcPts val="2052"/>
              </a:lnSpc>
              <a:buFont typeface="Arial"/>
              <a:buChar char="•"/>
            </a:pPr>
            <a:r>
              <a:rPr lang="en-US" sz="1800">
                <a:solidFill>
                  <a:srgbClr val="000000"/>
                </a:solidFill>
                <a:latin typeface="Handy Casual"/>
              </a:rPr>
              <a:t>Simpan dan restart broker.</a:t>
            </a:r>
          </a:p>
          <a:p>
            <a:pPr algn="l">
              <a:lnSpc>
                <a:spcPts val="2052"/>
              </a:lnSpc>
            </a:pPr>
          </a:p>
        </p:txBody>
      </p:sp>
      <p:sp>
        <p:nvSpPr>
          <p:cNvPr name="Freeform 35" id="35"/>
          <p:cNvSpPr/>
          <p:nvPr/>
        </p:nvSpPr>
        <p:spPr>
          <a:xfrm flipH="false" flipV="false" rot="-2832155">
            <a:off x="9287896" y="4670333"/>
            <a:ext cx="1307544" cy="595894"/>
          </a:xfrm>
          <a:custGeom>
            <a:avLst/>
            <a:gdLst/>
            <a:ahLst/>
            <a:cxnLst/>
            <a:rect r="r" b="b" t="t" l="l"/>
            <a:pathLst>
              <a:path h="595894" w="1307544">
                <a:moveTo>
                  <a:pt x="0" y="0"/>
                </a:moveTo>
                <a:lnTo>
                  <a:pt x="1307544" y="0"/>
                </a:lnTo>
                <a:lnTo>
                  <a:pt x="1307544" y="595893"/>
                </a:lnTo>
                <a:lnTo>
                  <a:pt x="0" y="595893"/>
                </a:lnTo>
                <a:lnTo>
                  <a:pt x="0" y="0"/>
                </a:lnTo>
                <a:close/>
              </a:path>
            </a:pathLst>
          </a:custGeom>
          <a:blipFill>
            <a:blip r:embed="rId4">
              <a:extLst>
                <a:ext uri="{96DAC541-7B7A-43D3-8B79-37D633B846F1}">
                  <asvg:svgBlip xmlns:asvg="http://schemas.microsoft.com/office/drawing/2016/SVG/main" r:embed="rId5"/>
                </a:ext>
              </a:extLst>
            </a:blip>
            <a:stretch>
              <a:fillRect l="-444900" t="0" r="0" b="0"/>
            </a:stretch>
          </a:blipFill>
        </p:spPr>
      </p:sp>
      <p:sp>
        <p:nvSpPr>
          <p:cNvPr name="Freeform 36" id="36"/>
          <p:cNvSpPr/>
          <p:nvPr/>
        </p:nvSpPr>
        <p:spPr>
          <a:xfrm flipH="false" flipV="false" rot="-7162041">
            <a:off x="7776942" y="4688265"/>
            <a:ext cx="1307544" cy="595894"/>
          </a:xfrm>
          <a:custGeom>
            <a:avLst/>
            <a:gdLst/>
            <a:ahLst/>
            <a:cxnLst/>
            <a:rect r="r" b="b" t="t" l="l"/>
            <a:pathLst>
              <a:path h="595894" w="1307544">
                <a:moveTo>
                  <a:pt x="0" y="0"/>
                </a:moveTo>
                <a:lnTo>
                  <a:pt x="1307545" y="0"/>
                </a:lnTo>
                <a:lnTo>
                  <a:pt x="1307545" y="595894"/>
                </a:lnTo>
                <a:lnTo>
                  <a:pt x="0" y="595894"/>
                </a:lnTo>
                <a:lnTo>
                  <a:pt x="0" y="0"/>
                </a:lnTo>
                <a:close/>
              </a:path>
            </a:pathLst>
          </a:custGeom>
          <a:blipFill>
            <a:blip r:embed="rId4">
              <a:extLst>
                <a:ext uri="{96DAC541-7B7A-43D3-8B79-37D633B846F1}">
                  <asvg:svgBlip xmlns:asvg="http://schemas.microsoft.com/office/drawing/2016/SVG/main" r:embed="rId5"/>
                </a:ext>
              </a:extLst>
            </a:blip>
            <a:stretch>
              <a:fillRect l="-444900" t="0" r="0" b="0"/>
            </a:stretch>
          </a:blipFill>
        </p:spPr>
      </p:sp>
      <p:sp>
        <p:nvSpPr>
          <p:cNvPr name="Freeform 37" id="37"/>
          <p:cNvSpPr/>
          <p:nvPr/>
        </p:nvSpPr>
        <p:spPr>
          <a:xfrm flipH="false" flipV="false" rot="-7790319">
            <a:off x="6559798" y="5999022"/>
            <a:ext cx="1345939" cy="611817"/>
          </a:xfrm>
          <a:custGeom>
            <a:avLst/>
            <a:gdLst/>
            <a:ahLst/>
            <a:cxnLst/>
            <a:rect r="r" b="b" t="t" l="l"/>
            <a:pathLst>
              <a:path h="611817" w="1345939">
                <a:moveTo>
                  <a:pt x="0" y="0"/>
                </a:moveTo>
                <a:lnTo>
                  <a:pt x="1345938" y="0"/>
                </a:lnTo>
                <a:lnTo>
                  <a:pt x="1345938" y="611816"/>
                </a:lnTo>
                <a:lnTo>
                  <a:pt x="0" y="611816"/>
                </a:lnTo>
                <a:lnTo>
                  <a:pt x="0" y="0"/>
                </a:lnTo>
                <a:close/>
              </a:path>
            </a:pathLst>
          </a:custGeom>
          <a:blipFill>
            <a:blip r:embed="rId4">
              <a:extLst>
                <a:ext uri="{96DAC541-7B7A-43D3-8B79-37D633B846F1}">
                  <asvg:svgBlip xmlns:asvg="http://schemas.microsoft.com/office/drawing/2016/SVG/main" r:embed="rId5"/>
                </a:ext>
              </a:extLst>
            </a:blip>
            <a:stretch>
              <a:fillRect l="-443501" t="0" r="0" b="0"/>
            </a:stretch>
          </a:blipFill>
        </p:spPr>
      </p:sp>
      <p:sp>
        <p:nvSpPr>
          <p:cNvPr name="Freeform 38" id="38"/>
          <p:cNvSpPr/>
          <p:nvPr/>
        </p:nvSpPr>
        <p:spPr>
          <a:xfrm flipH="false" flipV="false" rot="304285">
            <a:off x="10648609" y="8192600"/>
            <a:ext cx="1345939" cy="611817"/>
          </a:xfrm>
          <a:custGeom>
            <a:avLst/>
            <a:gdLst/>
            <a:ahLst/>
            <a:cxnLst/>
            <a:rect r="r" b="b" t="t" l="l"/>
            <a:pathLst>
              <a:path h="611817" w="1345939">
                <a:moveTo>
                  <a:pt x="0" y="0"/>
                </a:moveTo>
                <a:lnTo>
                  <a:pt x="1345939" y="0"/>
                </a:lnTo>
                <a:lnTo>
                  <a:pt x="1345939" y="611816"/>
                </a:lnTo>
                <a:lnTo>
                  <a:pt x="0" y="611816"/>
                </a:lnTo>
                <a:lnTo>
                  <a:pt x="0" y="0"/>
                </a:lnTo>
                <a:close/>
              </a:path>
            </a:pathLst>
          </a:custGeom>
          <a:blipFill>
            <a:blip r:embed="rId4">
              <a:extLst>
                <a:ext uri="{96DAC541-7B7A-43D3-8B79-37D633B846F1}">
                  <asvg:svgBlip xmlns:asvg="http://schemas.microsoft.com/office/drawing/2016/SVG/main" r:embed="rId5"/>
                </a:ext>
              </a:extLst>
            </a:blip>
            <a:stretch>
              <a:fillRect l="-443501" t="0" r="0" b="0"/>
            </a:stretch>
          </a:blipFill>
        </p:spPr>
      </p:sp>
      <p:sp>
        <p:nvSpPr>
          <p:cNvPr name="Freeform 39" id="39"/>
          <p:cNvSpPr/>
          <p:nvPr/>
        </p:nvSpPr>
        <p:spPr>
          <a:xfrm flipH="false" flipV="false" rot="-2591211">
            <a:off x="10459148" y="6028123"/>
            <a:ext cx="1345939" cy="611817"/>
          </a:xfrm>
          <a:custGeom>
            <a:avLst/>
            <a:gdLst/>
            <a:ahLst/>
            <a:cxnLst/>
            <a:rect r="r" b="b" t="t" l="l"/>
            <a:pathLst>
              <a:path h="611817" w="1345939">
                <a:moveTo>
                  <a:pt x="0" y="0"/>
                </a:moveTo>
                <a:lnTo>
                  <a:pt x="1345938" y="0"/>
                </a:lnTo>
                <a:lnTo>
                  <a:pt x="1345938" y="611817"/>
                </a:lnTo>
                <a:lnTo>
                  <a:pt x="0" y="611817"/>
                </a:lnTo>
                <a:lnTo>
                  <a:pt x="0" y="0"/>
                </a:lnTo>
                <a:close/>
              </a:path>
            </a:pathLst>
          </a:custGeom>
          <a:blipFill>
            <a:blip r:embed="rId4">
              <a:extLst>
                <a:ext uri="{96DAC541-7B7A-43D3-8B79-37D633B846F1}">
                  <asvg:svgBlip xmlns:asvg="http://schemas.microsoft.com/office/drawing/2016/SVG/main" r:embed="rId5"/>
                </a:ext>
              </a:extLst>
            </a:blip>
            <a:stretch>
              <a:fillRect l="-443501" t="0" r="0" b="0"/>
            </a:stretch>
          </a:blipFill>
        </p:spPr>
      </p:sp>
    </p:spTree>
  </p:cSld>
  <p:clrMapOvr>
    <a:masterClrMapping/>
  </p:clrMapOvr>
</p:sld>
</file>

<file path=ppt/slides/slide31.xml><?xml version="1.0" encoding="utf-8"?>
<p:sld xmlns:p="http://schemas.openxmlformats.org/presentationml/2006/main" xmlns:a="http://schemas.openxmlformats.org/drawingml/2006/main" xmlns:r="http://schemas.openxmlformats.org/officeDocument/2006/relationships">
  <p:cSld>
    <p:bg>
      <p:bgPr>
        <a:solidFill>
          <a:srgbClr val="FBF7F1"/>
        </a:solidFill>
      </p:bgPr>
    </p:bg>
    <p:spTree>
      <p:nvGrpSpPr>
        <p:cNvPr id="1" name=""/>
        <p:cNvGrpSpPr/>
        <p:nvPr/>
      </p:nvGrpSpPr>
      <p:grpSpPr>
        <a:xfrm>
          <a:off x="0" y="0"/>
          <a:ext cx="0" cy="0"/>
          <a:chOff x="0" y="0"/>
          <a:chExt cx="0" cy="0"/>
        </a:xfrm>
      </p:grpSpPr>
      <p:sp>
        <p:nvSpPr>
          <p:cNvPr name="Freeform 2" id="2"/>
          <p:cNvSpPr/>
          <p:nvPr/>
        </p:nvSpPr>
        <p:spPr>
          <a:xfrm flipH="false" flipV="false" rot="5400000">
            <a:off x="6288608" y="849567"/>
            <a:ext cx="6927975" cy="8739418"/>
          </a:xfrm>
          <a:custGeom>
            <a:avLst/>
            <a:gdLst/>
            <a:ahLst/>
            <a:cxnLst/>
            <a:rect r="r" b="b" t="t" l="l"/>
            <a:pathLst>
              <a:path h="8739418" w="6927975">
                <a:moveTo>
                  <a:pt x="0" y="0"/>
                </a:moveTo>
                <a:lnTo>
                  <a:pt x="6927974" y="0"/>
                </a:lnTo>
                <a:lnTo>
                  <a:pt x="6927974" y="8739418"/>
                </a:lnTo>
                <a:lnTo>
                  <a:pt x="0" y="87394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2120756" y="1028700"/>
            <a:ext cx="4584113" cy="3975676"/>
          </a:xfrm>
          <a:custGeom>
            <a:avLst/>
            <a:gdLst/>
            <a:ahLst/>
            <a:cxnLst/>
            <a:rect r="r" b="b" t="t" l="l"/>
            <a:pathLst>
              <a:path h="3975676" w="4584113">
                <a:moveTo>
                  <a:pt x="0" y="0"/>
                </a:moveTo>
                <a:lnTo>
                  <a:pt x="4584113" y="0"/>
                </a:lnTo>
                <a:lnTo>
                  <a:pt x="4584113" y="3975676"/>
                </a:lnTo>
                <a:lnTo>
                  <a:pt x="0" y="397567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810814">
            <a:off x="2515040" y="2687792"/>
            <a:ext cx="3793791" cy="1085910"/>
          </a:xfrm>
          <a:prstGeom prst="rect">
            <a:avLst/>
          </a:prstGeom>
        </p:spPr>
        <p:txBody>
          <a:bodyPr anchor="t" rtlCol="false" tIns="0" lIns="0" bIns="0" rIns="0">
            <a:spAutoFit/>
          </a:bodyPr>
          <a:lstStyle/>
          <a:p>
            <a:pPr algn="l">
              <a:lnSpc>
                <a:spcPts val="8134"/>
              </a:lnSpc>
            </a:pPr>
            <a:r>
              <a:rPr lang="en-US" sz="8216" spc="180">
                <a:solidFill>
                  <a:srgbClr val="000000"/>
                </a:solidFill>
                <a:latin typeface="Krabuler"/>
              </a:rPr>
              <a:t>Bagian 5</a:t>
            </a:r>
          </a:p>
        </p:txBody>
      </p:sp>
      <p:sp>
        <p:nvSpPr>
          <p:cNvPr name="TextBox 5" id="5"/>
          <p:cNvSpPr txBox="true"/>
          <p:nvPr/>
        </p:nvSpPr>
        <p:spPr>
          <a:xfrm rot="0">
            <a:off x="6561389" y="3148332"/>
            <a:ext cx="6382412" cy="4133215"/>
          </a:xfrm>
          <a:prstGeom prst="rect">
            <a:avLst/>
          </a:prstGeom>
        </p:spPr>
        <p:txBody>
          <a:bodyPr anchor="t" rtlCol="false" tIns="0" lIns="0" bIns="0" rIns="0">
            <a:spAutoFit/>
          </a:bodyPr>
          <a:lstStyle/>
          <a:p>
            <a:pPr algn="l">
              <a:lnSpc>
                <a:spcPts val="4654"/>
              </a:lnSpc>
            </a:pPr>
          </a:p>
          <a:p>
            <a:pPr algn="l" marL="755647" indent="-377824" lvl="1">
              <a:lnSpc>
                <a:spcPts val="4654"/>
              </a:lnSpc>
              <a:buAutoNum type="arabicPeriod" startAt="1"/>
            </a:pPr>
            <a:r>
              <a:rPr lang="en-US" sz="3499" spc="76">
                <a:solidFill>
                  <a:srgbClr val="FFFFFF"/>
                </a:solidFill>
                <a:latin typeface="Krabuler"/>
              </a:rPr>
              <a:t>MQTT Web Client dan Penggunaanya</a:t>
            </a:r>
          </a:p>
          <a:p>
            <a:pPr algn="l" marL="755647" indent="-377824" lvl="1">
              <a:lnSpc>
                <a:spcPts val="4654"/>
              </a:lnSpc>
              <a:buAutoNum type="arabicPeriod" startAt="1"/>
            </a:pPr>
            <a:r>
              <a:rPr lang="en-US" sz="3499" spc="76">
                <a:solidFill>
                  <a:srgbClr val="FFFFFF"/>
                </a:solidFill>
                <a:latin typeface="Krabuler Bold"/>
              </a:rPr>
              <a:t>Detail Broker MQTT Publik</a:t>
            </a:r>
          </a:p>
          <a:p>
            <a:pPr algn="l" marL="755647" indent="-377824" lvl="1">
              <a:lnSpc>
                <a:spcPts val="4654"/>
              </a:lnSpc>
              <a:buAutoNum type="arabicPeriod" startAt="1"/>
            </a:pPr>
            <a:r>
              <a:rPr lang="en-US" sz="3499" spc="76">
                <a:solidFill>
                  <a:srgbClr val="FFFFFF"/>
                </a:solidFill>
                <a:latin typeface="Krabuler"/>
              </a:rPr>
              <a:t>Aktifkan Port Web Sockets pada Broker MQTT</a:t>
            </a:r>
          </a:p>
          <a:p>
            <a:pPr algn="l">
              <a:lnSpc>
                <a:spcPts val="4654"/>
              </a:lnSpc>
            </a:pPr>
          </a:p>
        </p:txBody>
      </p:sp>
      <p:sp>
        <p:nvSpPr>
          <p:cNvPr name="Freeform 6" id="6"/>
          <p:cNvSpPr/>
          <p:nvPr/>
        </p:nvSpPr>
        <p:spPr>
          <a:xfrm flipH="false" flipV="true" rot="787682">
            <a:off x="1397312" y="5080667"/>
            <a:ext cx="3435988" cy="3641221"/>
          </a:xfrm>
          <a:custGeom>
            <a:avLst/>
            <a:gdLst/>
            <a:ahLst/>
            <a:cxnLst/>
            <a:rect r="r" b="b" t="t" l="l"/>
            <a:pathLst>
              <a:path h="3641221" w="3435988">
                <a:moveTo>
                  <a:pt x="0" y="3641220"/>
                </a:moveTo>
                <a:lnTo>
                  <a:pt x="3435988" y="3641220"/>
                </a:lnTo>
                <a:lnTo>
                  <a:pt x="3435988" y="0"/>
                </a:lnTo>
                <a:lnTo>
                  <a:pt x="0" y="0"/>
                </a:lnTo>
                <a:lnTo>
                  <a:pt x="0" y="364122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1568932">
            <a:off x="15282144" y="5728523"/>
            <a:ext cx="1443297" cy="2069242"/>
          </a:xfrm>
          <a:custGeom>
            <a:avLst/>
            <a:gdLst/>
            <a:ahLst/>
            <a:cxnLst/>
            <a:rect r="r" b="b" t="t" l="l"/>
            <a:pathLst>
              <a:path h="2069242" w="1443297">
                <a:moveTo>
                  <a:pt x="0" y="0"/>
                </a:moveTo>
                <a:lnTo>
                  <a:pt x="1443297" y="0"/>
                </a:lnTo>
                <a:lnTo>
                  <a:pt x="1443297" y="2069242"/>
                </a:lnTo>
                <a:lnTo>
                  <a:pt x="0" y="2069242"/>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8" id="8"/>
          <p:cNvSpPr/>
          <p:nvPr/>
        </p:nvSpPr>
        <p:spPr>
          <a:xfrm flipH="false" flipV="false" rot="6190582">
            <a:off x="14034320" y="781506"/>
            <a:ext cx="1514128" cy="1379233"/>
          </a:xfrm>
          <a:custGeom>
            <a:avLst/>
            <a:gdLst/>
            <a:ahLst/>
            <a:cxnLst/>
            <a:rect r="r" b="b" t="t" l="l"/>
            <a:pathLst>
              <a:path h="1379233" w="1514128">
                <a:moveTo>
                  <a:pt x="0" y="0"/>
                </a:moveTo>
                <a:lnTo>
                  <a:pt x="1514129" y="0"/>
                </a:lnTo>
                <a:lnTo>
                  <a:pt x="1514129" y="1379234"/>
                </a:lnTo>
                <a:lnTo>
                  <a:pt x="0" y="1379234"/>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9" id="9"/>
          <p:cNvSpPr/>
          <p:nvPr/>
        </p:nvSpPr>
        <p:spPr>
          <a:xfrm flipH="false" flipV="false" rot="0">
            <a:off x="9752595" y="-301411"/>
            <a:ext cx="12710840" cy="1756407"/>
          </a:xfrm>
          <a:custGeom>
            <a:avLst/>
            <a:gdLst/>
            <a:ahLst/>
            <a:cxnLst/>
            <a:rect r="r" b="b" t="t" l="l"/>
            <a:pathLst>
              <a:path h="1756407" w="12710840">
                <a:moveTo>
                  <a:pt x="0" y="0"/>
                </a:moveTo>
                <a:lnTo>
                  <a:pt x="12710840" y="0"/>
                </a:lnTo>
                <a:lnTo>
                  <a:pt x="12710840" y="1756407"/>
                </a:lnTo>
                <a:lnTo>
                  <a:pt x="0" y="1756407"/>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0" id="10"/>
          <p:cNvSpPr/>
          <p:nvPr/>
        </p:nvSpPr>
        <p:spPr>
          <a:xfrm flipH="false" flipV="false" rot="-10800000">
            <a:off x="-5599813" y="8633321"/>
            <a:ext cx="13959219" cy="1928910"/>
          </a:xfrm>
          <a:custGeom>
            <a:avLst/>
            <a:gdLst/>
            <a:ahLst/>
            <a:cxnLst/>
            <a:rect r="r" b="b" t="t" l="l"/>
            <a:pathLst>
              <a:path h="1928910" w="13959219">
                <a:moveTo>
                  <a:pt x="0" y="0"/>
                </a:moveTo>
                <a:lnTo>
                  <a:pt x="13959219" y="0"/>
                </a:lnTo>
                <a:lnTo>
                  <a:pt x="13959219" y="1928910"/>
                </a:lnTo>
                <a:lnTo>
                  <a:pt x="0" y="192891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Tree>
  </p:cSld>
  <p:clrMapOvr>
    <a:masterClrMapping/>
  </p:clrMapOvr>
</p:sld>
</file>

<file path=ppt/slides/slide32.xml><?xml version="1.0" encoding="utf-8"?>
<p:sld xmlns:p="http://schemas.openxmlformats.org/presentationml/2006/main" xmlns:a="http://schemas.openxmlformats.org/drawingml/2006/main" xmlns:r="http://schemas.openxmlformats.org/officeDocument/2006/relationships">
  <p:cSld>
    <p:bg>
      <p:bgPr>
        <a:solidFill>
          <a:srgbClr val="FFFEF7"/>
        </a:solidFill>
      </p:bgPr>
    </p:bg>
    <p:spTree>
      <p:nvGrpSpPr>
        <p:cNvPr id="1" name=""/>
        <p:cNvGrpSpPr/>
        <p:nvPr/>
      </p:nvGrpSpPr>
      <p:grpSpPr>
        <a:xfrm>
          <a:off x="0" y="0"/>
          <a:ext cx="0" cy="0"/>
          <a:chOff x="0" y="0"/>
          <a:chExt cx="0" cy="0"/>
        </a:xfrm>
      </p:grpSpPr>
      <p:sp>
        <p:nvSpPr>
          <p:cNvPr name="TextBox 2" id="2"/>
          <p:cNvSpPr txBox="true"/>
          <p:nvPr/>
        </p:nvSpPr>
        <p:spPr>
          <a:xfrm rot="0">
            <a:off x="5146806" y="1622694"/>
            <a:ext cx="7864519" cy="1371600"/>
          </a:xfrm>
          <a:prstGeom prst="rect">
            <a:avLst/>
          </a:prstGeom>
        </p:spPr>
        <p:txBody>
          <a:bodyPr anchor="t" rtlCol="false" tIns="0" lIns="0" bIns="0" rIns="0">
            <a:spAutoFit/>
          </a:bodyPr>
          <a:lstStyle/>
          <a:p>
            <a:pPr algn="ctr">
              <a:lnSpc>
                <a:spcPts val="5250"/>
              </a:lnSpc>
            </a:pPr>
            <a:r>
              <a:rPr lang="en-US" sz="5000" spc="210">
                <a:solidFill>
                  <a:srgbClr val="000000"/>
                </a:solidFill>
                <a:latin typeface="Krabuler"/>
              </a:rPr>
              <a:t>MQTT WEB CLIENT DAN PENGGUNAANYA</a:t>
            </a:r>
          </a:p>
        </p:txBody>
      </p:sp>
      <p:sp>
        <p:nvSpPr>
          <p:cNvPr name="Freeform 3" id="3"/>
          <p:cNvSpPr/>
          <p:nvPr/>
        </p:nvSpPr>
        <p:spPr>
          <a:xfrm flipH="false" flipV="false" rot="0">
            <a:off x="7295294" y="5334444"/>
            <a:ext cx="3713137" cy="4248440"/>
          </a:xfrm>
          <a:custGeom>
            <a:avLst/>
            <a:gdLst/>
            <a:ahLst/>
            <a:cxnLst/>
            <a:rect r="r" b="b" t="t" l="l"/>
            <a:pathLst>
              <a:path h="4248440" w="3713137">
                <a:moveTo>
                  <a:pt x="0" y="0"/>
                </a:moveTo>
                <a:lnTo>
                  <a:pt x="3713137" y="0"/>
                </a:lnTo>
                <a:lnTo>
                  <a:pt x="3713137" y="4248440"/>
                </a:lnTo>
                <a:lnTo>
                  <a:pt x="0" y="424844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0">
            <a:off x="11984554" y="4997318"/>
            <a:ext cx="2763006" cy="1389808"/>
            <a:chOff x="0" y="0"/>
            <a:chExt cx="795631" cy="400207"/>
          </a:xfrm>
        </p:grpSpPr>
        <p:sp>
          <p:nvSpPr>
            <p:cNvPr name="Freeform 5" id="5"/>
            <p:cNvSpPr/>
            <p:nvPr/>
          </p:nvSpPr>
          <p:spPr>
            <a:xfrm flipH="false" flipV="false" rot="0">
              <a:off x="0" y="0"/>
              <a:ext cx="795631" cy="400207"/>
            </a:xfrm>
            <a:custGeom>
              <a:avLst/>
              <a:gdLst/>
              <a:ahLst/>
              <a:cxnLst/>
              <a:rect r="r" b="b" t="t" l="l"/>
              <a:pathLst>
                <a:path h="400207" w="795631">
                  <a:moveTo>
                    <a:pt x="100872" y="0"/>
                  </a:moveTo>
                  <a:lnTo>
                    <a:pt x="694759" y="0"/>
                  </a:lnTo>
                  <a:cubicBezTo>
                    <a:pt x="750469" y="0"/>
                    <a:pt x="795631" y="45162"/>
                    <a:pt x="795631" y="100872"/>
                  </a:cubicBezTo>
                  <a:lnTo>
                    <a:pt x="795631" y="299335"/>
                  </a:lnTo>
                  <a:cubicBezTo>
                    <a:pt x="795631" y="326088"/>
                    <a:pt x="785004" y="351745"/>
                    <a:pt x="766087" y="370662"/>
                  </a:cubicBezTo>
                  <a:cubicBezTo>
                    <a:pt x="747169" y="389580"/>
                    <a:pt x="721512" y="400207"/>
                    <a:pt x="694759" y="400207"/>
                  </a:cubicBezTo>
                  <a:lnTo>
                    <a:pt x="100872" y="400207"/>
                  </a:lnTo>
                  <a:cubicBezTo>
                    <a:pt x="74119" y="400207"/>
                    <a:pt x="48462" y="389580"/>
                    <a:pt x="29545" y="370662"/>
                  </a:cubicBezTo>
                  <a:cubicBezTo>
                    <a:pt x="10628" y="351745"/>
                    <a:pt x="0" y="326088"/>
                    <a:pt x="0" y="299335"/>
                  </a:cubicBezTo>
                  <a:lnTo>
                    <a:pt x="0" y="100872"/>
                  </a:lnTo>
                  <a:cubicBezTo>
                    <a:pt x="0" y="74119"/>
                    <a:pt x="10628" y="48462"/>
                    <a:pt x="29545" y="29545"/>
                  </a:cubicBezTo>
                  <a:cubicBezTo>
                    <a:pt x="48462" y="10628"/>
                    <a:pt x="74119" y="0"/>
                    <a:pt x="100872" y="0"/>
                  </a:cubicBezTo>
                  <a:close/>
                </a:path>
              </a:pathLst>
            </a:custGeom>
            <a:solidFill>
              <a:srgbClr val="E6BFE1"/>
            </a:solidFill>
          </p:spPr>
        </p:sp>
        <p:sp>
          <p:nvSpPr>
            <p:cNvPr name="TextBox 6" id="6"/>
            <p:cNvSpPr txBox="true"/>
            <p:nvPr/>
          </p:nvSpPr>
          <p:spPr>
            <a:xfrm>
              <a:off x="0" y="28575"/>
              <a:ext cx="795631" cy="371632"/>
            </a:xfrm>
            <a:prstGeom prst="rect">
              <a:avLst/>
            </a:prstGeom>
          </p:spPr>
          <p:txBody>
            <a:bodyPr anchor="ctr" rtlCol="false" tIns="71438" lIns="71438" bIns="71438" rIns="71438"/>
            <a:lstStyle/>
            <a:p>
              <a:pPr algn="ctr">
                <a:lnSpc>
                  <a:spcPts val="2598"/>
                </a:lnSpc>
              </a:pPr>
            </a:p>
          </p:txBody>
        </p:sp>
      </p:grpSp>
      <p:sp>
        <p:nvSpPr>
          <p:cNvPr name="TextBox 7" id="7"/>
          <p:cNvSpPr txBox="true"/>
          <p:nvPr/>
        </p:nvSpPr>
        <p:spPr>
          <a:xfrm rot="0">
            <a:off x="12018955" y="5489678"/>
            <a:ext cx="2601165" cy="462915"/>
          </a:xfrm>
          <a:prstGeom prst="rect">
            <a:avLst/>
          </a:prstGeom>
        </p:spPr>
        <p:txBody>
          <a:bodyPr anchor="t" rtlCol="false" tIns="0" lIns="0" bIns="0" rIns="0">
            <a:spAutoFit/>
          </a:bodyPr>
          <a:lstStyle/>
          <a:p>
            <a:pPr algn="ctr">
              <a:lnSpc>
                <a:spcPts val="3465"/>
              </a:lnSpc>
              <a:spcBef>
                <a:spcPct val="0"/>
              </a:spcBef>
            </a:pPr>
            <a:r>
              <a:rPr lang="en-US" sz="3300" spc="138">
                <a:solidFill>
                  <a:srgbClr val="000000"/>
                </a:solidFill>
                <a:latin typeface="Krabuler"/>
              </a:rPr>
              <a:t>Penggunaan</a:t>
            </a:r>
          </a:p>
        </p:txBody>
      </p:sp>
      <p:sp>
        <p:nvSpPr>
          <p:cNvPr name="Freeform 8" id="8"/>
          <p:cNvSpPr/>
          <p:nvPr/>
        </p:nvSpPr>
        <p:spPr>
          <a:xfrm flipH="false" flipV="false" rot="-2591211">
            <a:off x="14926533" y="7283001"/>
            <a:ext cx="1345939" cy="611817"/>
          </a:xfrm>
          <a:custGeom>
            <a:avLst/>
            <a:gdLst/>
            <a:ahLst/>
            <a:cxnLst/>
            <a:rect r="r" b="b" t="t" l="l"/>
            <a:pathLst>
              <a:path h="611817" w="1345939">
                <a:moveTo>
                  <a:pt x="0" y="0"/>
                </a:moveTo>
                <a:lnTo>
                  <a:pt x="1345938" y="0"/>
                </a:lnTo>
                <a:lnTo>
                  <a:pt x="1345938" y="611817"/>
                </a:lnTo>
                <a:lnTo>
                  <a:pt x="0" y="611817"/>
                </a:lnTo>
                <a:lnTo>
                  <a:pt x="0" y="0"/>
                </a:lnTo>
                <a:close/>
              </a:path>
            </a:pathLst>
          </a:custGeom>
          <a:blipFill>
            <a:blip r:embed="rId4">
              <a:extLst>
                <a:ext uri="{96DAC541-7B7A-43D3-8B79-37D633B846F1}">
                  <asvg:svgBlip xmlns:asvg="http://schemas.microsoft.com/office/drawing/2016/SVG/main" r:embed="rId5"/>
                </a:ext>
              </a:extLst>
            </a:blip>
            <a:stretch>
              <a:fillRect l="-443501" t="0" r="0" b="0"/>
            </a:stretch>
          </a:blipFill>
        </p:spPr>
      </p:sp>
      <p:grpSp>
        <p:nvGrpSpPr>
          <p:cNvPr name="Group 9" id="9"/>
          <p:cNvGrpSpPr/>
          <p:nvPr/>
        </p:nvGrpSpPr>
        <p:grpSpPr>
          <a:xfrm rot="0">
            <a:off x="12307384" y="7324158"/>
            <a:ext cx="3055365" cy="1389808"/>
            <a:chOff x="0" y="0"/>
            <a:chExt cx="879818" cy="400207"/>
          </a:xfrm>
        </p:grpSpPr>
        <p:sp>
          <p:nvSpPr>
            <p:cNvPr name="Freeform 10" id="10"/>
            <p:cNvSpPr/>
            <p:nvPr/>
          </p:nvSpPr>
          <p:spPr>
            <a:xfrm flipH="false" flipV="false" rot="0">
              <a:off x="0" y="0"/>
              <a:ext cx="879818" cy="400207"/>
            </a:xfrm>
            <a:custGeom>
              <a:avLst/>
              <a:gdLst/>
              <a:ahLst/>
              <a:cxnLst/>
              <a:rect r="r" b="b" t="t" l="l"/>
              <a:pathLst>
                <a:path h="400207" w="879818">
                  <a:moveTo>
                    <a:pt x="91220" y="0"/>
                  </a:moveTo>
                  <a:lnTo>
                    <a:pt x="788599" y="0"/>
                  </a:lnTo>
                  <a:cubicBezTo>
                    <a:pt x="838978" y="0"/>
                    <a:pt x="879818" y="40840"/>
                    <a:pt x="879818" y="91220"/>
                  </a:cubicBezTo>
                  <a:lnTo>
                    <a:pt x="879818" y="308988"/>
                  </a:lnTo>
                  <a:cubicBezTo>
                    <a:pt x="879818" y="359367"/>
                    <a:pt x="838978" y="400207"/>
                    <a:pt x="788599" y="400207"/>
                  </a:cubicBezTo>
                  <a:lnTo>
                    <a:pt x="91220" y="400207"/>
                  </a:lnTo>
                  <a:cubicBezTo>
                    <a:pt x="67027" y="400207"/>
                    <a:pt x="43825" y="390597"/>
                    <a:pt x="26718" y="373490"/>
                  </a:cubicBezTo>
                  <a:cubicBezTo>
                    <a:pt x="9611" y="356383"/>
                    <a:pt x="0" y="333180"/>
                    <a:pt x="0" y="308988"/>
                  </a:cubicBezTo>
                  <a:lnTo>
                    <a:pt x="0" y="91220"/>
                  </a:lnTo>
                  <a:cubicBezTo>
                    <a:pt x="0" y="40840"/>
                    <a:pt x="40840" y="0"/>
                    <a:pt x="91220" y="0"/>
                  </a:cubicBezTo>
                  <a:close/>
                </a:path>
              </a:pathLst>
            </a:custGeom>
            <a:solidFill>
              <a:srgbClr val="E6BFE1"/>
            </a:solidFill>
          </p:spPr>
        </p:sp>
        <p:sp>
          <p:nvSpPr>
            <p:cNvPr name="TextBox 11" id="11"/>
            <p:cNvSpPr txBox="true"/>
            <p:nvPr/>
          </p:nvSpPr>
          <p:spPr>
            <a:xfrm>
              <a:off x="0" y="28575"/>
              <a:ext cx="879818" cy="371632"/>
            </a:xfrm>
            <a:prstGeom prst="rect">
              <a:avLst/>
            </a:prstGeom>
          </p:spPr>
          <p:txBody>
            <a:bodyPr anchor="ctr" rtlCol="false" tIns="71438" lIns="71438" bIns="71438" rIns="71438"/>
            <a:lstStyle/>
            <a:p>
              <a:pPr algn="ctr">
                <a:lnSpc>
                  <a:spcPts val="2598"/>
                </a:lnSpc>
              </a:pPr>
            </a:p>
          </p:txBody>
        </p:sp>
      </p:grpSp>
      <p:sp>
        <p:nvSpPr>
          <p:cNvPr name="TextBox 12" id="12"/>
          <p:cNvSpPr txBox="true"/>
          <p:nvPr/>
        </p:nvSpPr>
        <p:spPr>
          <a:xfrm rot="0">
            <a:off x="12274412" y="7597443"/>
            <a:ext cx="3088337" cy="901065"/>
          </a:xfrm>
          <a:prstGeom prst="rect">
            <a:avLst/>
          </a:prstGeom>
        </p:spPr>
        <p:txBody>
          <a:bodyPr anchor="t" rtlCol="false" tIns="0" lIns="0" bIns="0" rIns="0">
            <a:spAutoFit/>
          </a:bodyPr>
          <a:lstStyle/>
          <a:p>
            <a:pPr algn="ctr">
              <a:lnSpc>
                <a:spcPts val="3465"/>
              </a:lnSpc>
              <a:spcBef>
                <a:spcPct val="0"/>
              </a:spcBef>
            </a:pPr>
            <a:r>
              <a:rPr lang="en-US" sz="3300" spc="138">
                <a:solidFill>
                  <a:srgbClr val="000000"/>
                </a:solidFill>
                <a:latin typeface="Krabuler"/>
              </a:rPr>
              <a:t>Konfigurasi WebSocket</a:t>
            </a:r>
          </a:p>
        </p:txBody>
      </p:sp>
      <p:grpSp>
        <p:nvGrpSpPr>
          <p:cNvPr name="Group 13" id="13"/>
          <p:cNvGrpSpPr/>
          <p:nvPr/>
        </p:nvGrpSpPr>
        <p:grpSpPr>
          <a:xfrm rot="0">
            <a:off x="10555791" y="2965719"/>
            <a:ext cx="2926328" cy="1389808"/>
            <a:chOff x="0" y="0"/>
            <a:chExt cx="842661" cy="400207"/>
          </a:xfrm>
        </p:grpSpPr>
        <p:sp>
          <p:nvSpPr>
            <p:cNvPr name="Freeform 14" id="14"/>
            <p:cNvSpPr/>
            <p:nvPr/>
          </p:nvSpPr>
          <p:spPr>
            <a:xfrm flipH="false" flipV="false" rot="0">
              <a:off x="0" y="0"/>
              <a:ext cx="842661" cy="400207"/>
            </a:xfrm>
            <a:custGeom>
              <a:avLst/>
              <a:gdLst/>
              <a:ahLst/>
              <a:cxnLst/>
              <a:rect r="r" b="b" t="t" l="l"/>
              <a:pathLst>
                <a:path h="400207" w="842661">
                  <a:moveTo>
                    <a:pt x="95242" y="0"/>
                  </a:moveTo>
                  <a:lnTo>
                    <a:pt x="747419" y="0"/>
                  </a:lnTo>
                  <a:cubicBezTo>
                    <a:pt x="800020" y="0"/>
                    <a:pt x="842661" y="42641"/>
                    <a:pt x="842661" y="95242"/>
                  </a:cubicBezTo>
                  <a:lnTo>
                    <a:pt x="842661" y="304965"/>
                  </a:lnTo>
                  <a:cubicBezTo>
                    <a:pt x="842661" y="330225"/>
                    <a:pt x="832627" y="354450"/>
                    <a:pt x="814765" y="372311"/>
                  </a:cubicBezTo>
                  <a:cubicBezTo>
                    <a:pt x="796904" y="390173"/>
                    <a:pt x="772679" y="400207"/>
                    <a:pt x="747419" y="400207"/>
                  </a:cubicBezTo>
                  <a:lnTo>
                    <a:pt x="95242" y="400207"/>
                  </a:lnTo>
                  <a:cubicBezTo>
                    <a:pt x="69982" y="400207"/>
                    <a:pt x="45757" y="390173"/>
                    <a:pt x="27896" y="372311"/>
                  </a:cubicBezTo>
                  <a:cubicBezTo>
                    <a:pt x="10034" y="354450"/>
                    <a:pt x="0" y="330225"/>
                    <a:pt x="0" y="304965"/>
                  </a:cubicBezTo>
                  <a:lnTo>
                    <a:pt x="0" y="95242"/>
                  </a:lnTo>
                  <a:cubicBezTo>
                    <a:pt x="0" y="69982"/>
                    <a:pt x="10034" y="45757"/>
                    <a:pt x="27896" y="27896"/>
                  </a:cubicBezTo>
                  <a:cubicBezTo>
                    <a:pt x="45757" y="10034"/>
                    <a:pt x="69982" y="0"/>
                    <a:pt x="95242" y="0"/>
                  </a:cubicBezTo>
                  <a:close/>
                </a:path>
              </a:pathLst>
            </a:custGeom>
            <a:solidFill>
              <a:srgbClr val="E6BFE1"/>
            </a:solidFill>
          </p:spPr>
        </p:sp>
        <p:sp>
          <p:nvSpPr>
            <p:cNvPr name="TextBox 15" id="15"/>
            <p:cNvSpPr txBox="true"/>
            <p:nvPr/>
          </p:nvSpPr>
          <p:spPr>
            <a:xfrm>
              <a:off x="0" y="28575"/>
              <a:ext cx="842661" cy="371632"/>
            </a:xfrm>
            <a:prstGeom prst="rect">
              <a:avLst/>
            </a:prstGeom>
          </p:spPr>
          <p:txBody>
            <a:bodyPr anchor="ctr" rtlCol="false" tIns="71438" lIns="71438" bIns="71438" rIns="71438"/>
            <a:lstStyle/>
            <a:p>
              <a:pPr algn="ctr">
                <a:lnSpc>
                  <a:spcPts val="2598"/>
                </a:lnSpc>
              </a:pPr>
            </a:p>
          </p:txBody>
        </p:sp>
      </p:grpSp>
      <p:sp>
        <p:nvSpPr>
          <p:cNvPr name="TextBox 16" id="16"/>
          <p:cNvSpPr txBox="true"/>
          <p:nvPr/>
        </p:nvSpPr>
        <p:spPr>
          <a:xfrm rot="0">
            <a:off x="10764789" y="3419978"/>
            <a:ext cx="2508333" cy="901065"/>
          </a:xfrm>
          <a:prstGeom prst="rect">
            <a:avLst/>
          </a:prstGeom>
        </p:spPr>
        <p:txBody>
          <a:bodyPr anchor="t" rtlCol="false" tIns="0" lIns="0" bIns="0" rIns="0">
            <a:spAutoFit/>
          </a:bodyPr>
          <a:lstStyle/>
          <a:p>
            <a:pPr algn="ctr">
              <a:lnSpc>
                <a:spcPts val="3465"/>
              </a:lnSpc>
              <a:spcBef>
                <a:spcPct val="0"/>
              </a:spcBef>
            </a:pPr>
            <a:r>
              <a:rPr lang="en-US" sz="3300" spc="138">
                <a:solidFill>
                  <a:srgbClr val="000000"/>
                </a:solidFill>
                <a:latin typeface="Krabuler"/>
              </a:rPr>
              <a:t>Contoh Klien Web</a:t>
            </a:r>
          </a:p>
        </p:txBody>
      </p:sp>
      <p:grpSp>
        <p:nvGrpSpPr>
          <p:cNvPr name="Group 17" id="17"/>
          <p:cNvGrpSpPr/>
          <p:nvPr/>
        </p:nvGrpSpPr>
        <p:grpSpPr>
          <a:xfrm rot="0">
            <a:off x="4821399" y="3000300"/>
            <a:ext cx="2876106" cy="1389808"/>
            <a:chOff x="0" y="0"/>
            <a:chExt cx="828199" cy="400207"/>
          </a:xfrm>
        </p:grpSpPr>
        <p:sp>
          <p:nvSpPr>
            <p:cNvPr name="Freeform 18" id="18"/>
            <p:cNvSpPr/>
            <p:nvPr/>
          </p:nvSpPr>
          <p:spPr>
            <a:xfrm flipH="false" flipV="false" rot="0">
              <a:off x="0" y="0"/>
              <a:ext cx="828199" cy="400207"/>
            </a:xfrm>
            <a:custGeom>
              <a:avLst/>
              <a:gdLst/>
              <a:ahLst/>
              <a:cxnLst/>
              <a:rect r="r" b="b" t="t" l="l"/>
              <a:pathLst>
                <a:path h="400207" w="828199">
                  <a:moveTo>
                    <a:pt x="96905" y="0"/>
                  </a:moveTo>
                  <a:lnTo>
                    <a:pt x="731294" y="0"/>
                  </a:lnTo>
                  <a:cubicBezTo>
                    <a:pt x="784813" y="0"/>
                    <a:pt x="828199" y="43386"/>
                    <a:pt x="828199" y="96905"/>
                  </a:cubicBezTo>
                  <a:lnTo>
                    <a:pt x="828199" y="303302"/>
                  </a:lnTo>
                  <a:cubicBezTo>
                    <a:pt x="828199" y="329003"/>
                    <a:pt x="817990" y="353651"/>
                    <a:pt x="799816" y="371824"/>
                  </a:cubicBezTo>
                  <a:cubicBezTo>
                    <a:pt x="781643" y="389998"/>
                    <a:pt x="756995" y="400207"/>
                    <a:pt x="731294" y="400207"/>
                  </a:cubicBezTo>
                  <a:lnTo>
                    <a:pt x="96905" y="400207"/>
                  </a:lnTo>
                  <a:cubicBezTo>
                    <a:pt x="71204" y="400207"/>
                    <a:pt x="46556" y="389998"/>
                    <a:pt x="28383" y="371824"/>
                  </a:cubicBezTo>
                  <a:cubicBezTo>
                    <a:pt x="10210" y="353651"/>
                    <a:pt x="0" y="329003"/>
                    <a:pt x="0" y="303302"/>
                  </a:cubicBezTo>
                  <a:lnTo>
                    <a:pt x="0" y="96905"/>
                  </a:lnTo>
                  <a:cubicBezTo>
                    <a:pt x="0" y="71204"/>
                    <a:pt x="10210" y="46556"/>
                    <a:pt x="28383" y="28383"/>
                  </a:cubicBezTo>
                  <a:cubicBezTo>
                    <a:pt x="46556" y="10210"/>
                    <a:pt x="71204" y="0"/>
                    <a:pt x="96905" y="0"/>
                  </a:cubicBezTo>
                  <a:close/>
                </a:path>
              </a:pathLst>
            </a:custGeom>
            <a:solidFill>
              <a:srgbClr val="E6BFE1"/>
            </a:solidFill>
          </p:spPr>
        </p:sp>
        <p:sp>
          <p:nvSpPr>
            <p:cNvPr name="TextBox 19" id="19"/>
            <p:cNvSpPr txBox="true"/>
            <p:nvPr/>
          </p:nvSpPr>
          <p:spPr>
            <a:xfrm>
              <a:off x="0" y="28575"/>
              <a:ext cx="828199" cy="371632"/>
            </a:xfrm>
            <a:prstGeom prst="rect">
              <a:avLst/>
            </a:prstGeom>
          </p:spPr>
          <p:txBody>
            <a:bodyPr anchor="ctr" rtlCol="false" tIns="71438" lIns="71438" bIns="71438" rIns="71438"/>
            <a:lstStyle/>
            <a:p>
              <a:pPr algn="ctr">
                <a:lnSpc>
                  <a:spcPts val="2598"/>
                </a:lnSpc>
              </a:pPr>
            </a:p>
          </p:txBody>
        </p:sp>
      </p:grpSp>
      <p:sp>
        <p:nvSpPr>
          <p:cNvPr name="TextBox 20" id="20"/>
          <p:cNvSpPr txBox="true"/>
          <p:nvPr/>
        </p:nvSpPr>
        <p:spPr>
          <a:xfrm rot="0">
            <a:off x="4917925" y="3482797"/>
            <a:ext cx="2683054" cy="462915"/>
          </a:xfrm>
          <a:prstGeom prst="rect">
            <a:avLst/>
          </a:prstGeom>
        </p:spPr>
        <p:txBody>
          <a:bodyPr anchor="t" rtlCol="false" tIns="0" lIns="0" bIns="0" rIns="0">
            <a:spAutoFit/>
          </a:bodyPr>
          <a:lstStyle/>
          <a:p>
            <a:pPr algn="ctr">
              <a:lnSpc>
                <a:spcPts val="3465"/>
              </a:lnSpc>
              <a:spcBef>
                <a:spcPct val="0"/>
              </a:spcBef>
            </a:pPr>
            <a:r>
              <a:rPr lang="en-US" sz="3300" spc="138">
                <a:solidFill>
                  <a:srgbClr val="000000"/>
                </a:solidFill>
                <a:latin typeface="Krabuler"/>
              </a:rPr>
              <a:t>Pendahuluan</a:t>
            </a:r>
          </a:p>
        </p:txBody>
      </p:sp>
      <p:grpSp>
        <p:nvGrpSpPr>
          <p:cNvPr name="Group 21" id="21"/>
          <p:cNvGrpSpPr/>
          <p:nvPr/>
        </p:nvGrpSpPr>
        <p:grpSpPr>
          <a:xfrm rot="0">
            <a:off x="3574857" y="5045236"/>
            <a:ext cx="2854492" cy="1389808"/>
            <a:chOff x="0" y="0"/>
            <a:chExt cx="821975" cy="400207"/>
          </a:xfrm>
        </p:grpSpPr>
        <p:sp>
          <p:nvSpPr>
            <p:cNvPr name="Freeform 22" id="22"/>
            <p:cNvSpPr/>
            <p:nvPr/>
          </p:nvSpPr>
          <p:spPr>
            <a:xfrm flipH="false" flipV="false" rot="0">
              <a:off x="0" y="0"/>
              <a:ext cx="821975" cy="400207"/>
            </a:xfrm>
            <a:custGeom>
              <a:avLst/>
              <a:gdLst/>
              <a:ahLst/>
              <a:cxnLst/>
              <a:rect r="r" b="b" t="t" l="l"/>
              <a:pathLst>
                <a:path h="400207" w="821975">
                  <a:moveTo>
                    <a:pt x="97639" y="0"/>
                  </a:moveTo>
                  <a:lnTo>
                    <a:pt x="724336" y="0"/>
                  </a:lnTo>
                  <a:cubicBezTo>
                    <a:pt x="750232" y="0"/>
                    <a:pt x="775067" y="10287"/>
                    <a:pt x="793377" y="28598"/>
                  </a:cubicBezTo>
                  <a:cubicBezTo>
                    <a:pt x="811688" y="46909"/>
                    <a:pt x="821975" y="71743"/>
                    <a:pt x="821975" y="97639"/>
                  </a:cubicBezTo>
                  <a:lnTo>
                    <a:pt x="821975" y="302568"/>
                  </a:lnTo>
                  <a:cubicBezTo>
                    <a:pt x="821975" y="356493"/>
                    <a:pt x="778261" y="400207"/>
                    <a:pt x="724336" y="400207"/>
                  </a:cubicBezTo>
                  <a:lnTo>
                    <a:pt x="97639" y="400207"/>
                  </a:lnTo>
                  <a:cubicBezTo>
                    <a:pt x="43714" y="400207"/>
                    <a:pt x="0" y="356493"/>
                    <a:pt x="0" y="302568"/>
                  </a:cubicBezTo>
                  <a:lnTo>
                    <a:pt x="0" y="97639"/>
                  </a:lnTo>
                  <a:cubicBezTo>
                    <a:pt x="0" y="43714"/>
                    <a:pt x="43714" y="0"/>
                    <a:pt x="97639" y="0"/>
                  </a:cubicBezTo>
                  <a:close/>
                </a:path>
              </a:pathLst>
            </a:custGeom>
            <a:solidFill>
              <a:srgbClr val="E6BFE1"/>
            </a:solidFill>
          </p:spPr>
        </p:sp>
        <p:sp>
          <p:nvSpPr>
            <p:cNvPr name="TextBox 23" id="23"/>
            <p:cNvSpPr txBox="true"/>
            <p:nvPr/>
          </p:nvSpPr>
          <p:spPr>
            <a:xfrm>
              <a:off x="0" y="28575"/>
              <a:ext cx="821975" cy="371632"/>
            </a:xfrm>
            <a:prstGeom prst="rect">
              <a:avLst/>
            </a:prstGeom>
          </p:spPr>
          <p:txBody>
            <a:bodyPr anchor="ctr" rtlCol="false" tIns="71438" lIns="71438" bIns="71438" rIns="71438"/>
            <a:lstStyle/>
            <a:p>
              <a:pPr algn="ctr">
                <a:lnSpc>
                  <a:spcPts val="2598"/>
                </a:lnSpc>
              </a:pPr>
            </a:p>
          </p:txBody>
        </p:sp>
      </p:grpSp>
      <p:sp>
        <p:nvSpPr>
          <p:cNvPr name="TextBox 24" id="24"/>
          <p:cNvSpPr txBox="true"/>
          <p:nvPr/>
        </p:nvSpPr>
        <p:spPr>
          <a:xfrm rot="0">
            <a:off x="3644208" y="5543233"/>
            <a:ext cx="2770143" cy="462915"/>
          </a:xfrm>
          <a:prstGeom prst="rect">
            <a:avLst/>
          </a:prstGeom>
        </p:spPr>
        <p:txBody>
          <a:bodyPr anchor="t" rtlCol="false" tIns="0" lIns="0" bIns="0" rIns="0">
            <a:spAutoFit/>
          </a:bodyPr>
          <a:lstStyle/>
          <a:p>
            <a:pPr algn="ctr">
              <a:lnSpc>
                <a:spcPts val="3465"/>
              </a:lnSpc>
              <a:spcBef>
                <a:spcPct val="0"/>
              </a:spcBef>
            </a:pPr>
            <a:r>
              <a:rPr lang="en-US" sz="3300" spc="138">
                <a:solidFill>
                  <a:srgbClr val="000000"/>
                </a:solidFill>
                <a:latin typeface="Krabuler"/>
              </a:rPr>
              <a:t>Fitur Utama</a:t>
            </a:r>
          </a:p>
        </p:txBody>
      </p:sp>
      <p:sp>
        <p:nvSpPr>
          <p:cNvPr name="Freeform 25" id="25"/>
          <p:cNvSpPr/>
          <p:nvPr/>
        </p:nvSpPr>
        <p:spPr>
          <a:xfrm flipH="false" flipV="false" rot="-7790319">
            <a:off x="2437143" y="4987526"/>
            <a:ext cx="1345939" cy="611817"/>
          </a:xfrm>
          <a:custGeom>
            <a:avLst/>
            <a:gdLst/>
            <a:ahLst/>
            <a:cxnLst/>
            <a:rect r="r" b="b" t="t" l="l"/>
            <a:pathLst>
              <a:path h="611817" w="1345939">
                <a:moveTo>
                  <a:pt x="0" y="0"/>
                </a:moveTo>
                <a:lnTo>
                  <a:pt x="1345939" y="0"/>
                </a:lnTo>
                <a:lnTo>
                  <a:pt x="1345939" y="611817"/>
                </a:lnTo>
                <a:lnTo>
                  <a:pt x="0" y="611817"/>
                </a:lnTo>
                <a:lnTo>
                  <a:pt x="0" y="0"/>
                </a:lnTo>
                <a:close/>
              </a:path>
            </a:pathLst>
          </a:custGeom>
          <a:blipFill>
            <a:blip r:embed="rId4">
              <a:extLst>
                <a:ext uri="{96DAC541-7B7A-43D3-8B79-37D633B846F1}">
                  <asvg:svgBlip xmlns:asvg="http://schemas.microsoft.com/office/drawing/2016/SVG/main" r:embed="rId5"/>
                </a:ext>
              </a:extLst>
            </a:blip>
            <a:stretch>
              <a:fillRect l="-443501" t="0" r="0" b="0"/>
            </a:stretch>
          </a:blipFill>
        </p:spPr>
      </p:sp>
      <p:sp>
        <p:nvSpPr>
          <p:cNvPr name="Freeform 26" id="26"/>
          <p:cNvSpPr/>
          <p:nvPr/>
        </p:nvSpPr>
        <p:spPr>
          <a:xfrm flipH="false" flipV="false" rot="2638600">
            <a:off x="8660159" y="479015"/>
            <a:ext cx="1206893" cy="1099370"/>
          </a:xfrm>
          <a:custGeom>
            <a:avLst/>
            <a:gdLst/>
            <a:ahLst/>
            <a:cxnLst/>
            <a:rect r="r" b="b" t="t" l="l"/>
            <a:pathLst>
              <a:path h="1099370" w="1206893">
                <a:moveTo>
                  <a:pt x="0" y="0"/>
                </a:moveTo>
                <a:lnTo>
                  <a:pt x="1206893" y="0"/>
                </a:lnTo>
                <a:lnTo>
                  <a:pt x="1206893" y="1099370"/>
                </a:lnTo>
                <a:lnTo>
                  <a:pt x="0" y="109937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7" id="27"/>
          <p:cNvSpPr/>
          <p:nvPr/>
        </p:nvSpPr>
        <p:spPr>
          <a:xfrm flipH="false" flipV="false" rot="-7790319">
            <a:off x="3725241" y="2869765"/>
            <a:ext cx="1307544" cy="595894"/>
          </a:xfrm>
          <a:custGeom>
            <a:avLst/>
            <a:gdLst/>
            <a:ahLst/>
            <a:cxnLst/>
            <a:rect r="r" b="b" t="t" l="l"/>
            <a:pathLst>
              <a:path h="595894" w="1307544">
                <a:moveTo>
                  <a:pt x="0" y="0"/>
                </a:moveTo>
                <a:lnTo>
                  <a:pt x="1307544" y="0"/>
                </a:lnTo>
                <a:lnTo>
                  <a:pt x="1307544" y="595894"/>
                </a:lnTo>
                <a:lnTo>
                  <a:pt x="0" y="595894"/>
                </a:lnTo>
                <a:lnTo>
                  <a:pt x="0" y="0"/>
                </a:lnTo>
                <a:close/>
              </a:path>
            </a:pathLst>
          </a:custGeom>
          <a:blipFill>
            <a:blip r:embed="rId4">
              <a:extLst>
                <a:ext uri="{96DAC541-7B7A-43D3-8B79-37D633B846F1}">
                  <asvg:svgBlip xmlns:asvg="http://schemas.microsoft.com/office/drawing/2016/SVG/main" r:embed="rId5"/>
                </a:ext>
              </a:extLst>
            </a:blip>
            <a:stretch>
              <a:fillRect l="-444900" t="0" r="0" b="0"/>
            </a:stretch>
          </a:blipFill>
        </p:spPr>
      </p:sp>
      <p:sp>
        <p:nvSpPr>
          <p:cNvPr name="TextBox 28" id="28"/>
          <p:cNvSpPr txBox="true"/>
          <p:nvPr/>
        </p:nvSpPr>
        <p:spPr>
          <a:xfrm rot="0">
            <a:off x="1438879" y="1946773"/>
            <a:ext cx="3170135" cy="528066"/>
          </a:xfrm>
          <a:prstGeom prst="rect">
            <a:avLst/>
          </a:prstGeom>
        </p:spPr>
        <p:txBody>
          <a:bodyPr anchor="t" rtlCol="false" tIns="0" lIns="0" bIns="0" rIns="0">
            <a:spAutoFit/>
          </a:bodyPr>
          <a:lstStyle/>
          <a:p>
            <a:pPr algn="l">
              <a:lnSpc>
                <a:spcPts val="2052"/>
              </a:lnSpc>
            </a:pPr>
            <a:r>
              <a:rPr lang="en-US" sz="1800">
                <a:solidFill>
                  <a:srgbClr val="000000"/>
                </a:solidFill>
                <a:latin typeface="Handy Casual"/>
              </a:rPr>
              <a:t>Klien MQTT web melengkapi klien desktop untuk komunikasi dengan broker MQTT.</a:t>
            </a:r>
          </a:p>
        </p:txBody>
      </p:sp>
      <p:sp>
        <p:nvSpPr>
          <p:cNvPr name="TextBox 29" id="29"/>
          <p:cNvSpPr txBox="true"/>
          <p:nvPr/>
        </p:nvSpPr>
        <p:spPr>
          <a:xfrm rot="0">
            <a:off x="1098847" y="4053142"/>
            <a:ext cx="2962205" cy="785241"/>
          </a:xfrm>
          <a:prstGeom prst="rect">
            <a:avLst/>
          </a:prstGeom>
        </p:spPr>
        <p:txBody>
          <a:bodyPr anchor="t" rtlCol="false" tIns="0" lIns="0" bIns="0" rIns="0">
            <a:spAutoFit/>
          </a:bodyPr>
          <a:lstStyle/>
          <a:p>
            <a:pPr algn="l">
              <a:lnSpc>
                <a:spcPts val="2052"/>
              </a:lnSpc>
            </a:pPr>
            <a:r>
              <a:rPr lang="en-US" sz="1800">
                <a:solidFill>
                  <a:srgbClr val="000000"/>
                </a:solidFill>
                <a:latin typeface="Handy Casual"/>
              </a:rPr>
              <a:t>Mirip dengan klien desktop, memungkinkan masukan detail server, topik, dan pengaturan lainnya</a:t>
            </a:r>
          </a:p>
        </p:txBody>
      </p:sp>
      <p:sp>
        <p:nvSpPr>
          <p:cNvPr name="Freeform 30" id="30"/>
          <p:cNvSpPr/>
          <p:nvPr/>
        </p:nvSpPr>
        <p:spPr>
          <a:xfrm flipH="false" flipV="false" rot="-2591211">
            <a:off x="14532199" y="4926595"/>
            <a:ext cx="1345939" cy="611817"/>
          </a:xfrm>
          <a:custGeom>
            <a:avLst/>
            <a:gdLst/>
            <a:ahLst/>
            <a:cxnLst/>
            <a:rect r="r" b="b" t="t" l="l"/>
            <a:pathLst>
              <a:path h="611817" w="1345939">
                <a:moveTo>
                  <a:pt x="0" y="0"/>
                </a:moveTo>
                <a:lnTo>
                  <a:pt x="1345939" y="0"/>
                </a:lnTo>
                <a:lnTo>
                  <a:pt x="1345939" y="611816"/>
                </a:lnTo>
                <a:lnTo>
                  <a:pt x="0" y="611816"/>
                </a:lnTo>
                <a:lnTo>
                  <a:pt x="0" y="0"/>
                </a:lnTo>
                <a:close/>
              </a:path>
            </a:pathLst>
          </a:custGeom>
          <a:blipFill>
            <a:blip r:embed="rId4">
              <a:extLst>
                <a:ext uri="{96DAC541-7B7A-43D3-8B79-37D633B846F1}">
                  <asvg:svgBlip xmlns:asvg="http://schemas.microsoft.com/office/drawing/2016/SVG/main" r:embed="rId5"/>
                </a:ext>
              </a:extLst>
            </a:blip>
            <a:stretch>
              <a:fillRect l="-443501" t="0" r="0" b="0"/>
            </a:stretch>
          </a:blipFill>
        </p:spPr>
      </p:sp>
      <p:sp>
        <p:nvSpPr>
          <p:cNvPr name="Freeform 31" id="31"/>
          <p:cNvSpPr/>
          <p:nvPr/>
        </p:nvSpPr>
        <p:spPr>
          <a:xfrm flipH="false" flipV="false" rot="-2700000">
            <a:off x="13178393" y="2984796"/>
            <a:ext cx="1307544" cy="595894"/>
          </a:xfrm>
          <a:custGeom>
            <a:avLst/>
            <a:gdLst/>
            <a:ahLst/>
            <a:cxnLst/>
            <a:rect r="r" b="b" t="t" l="l"/>
            <a:pathLst>
              <a:path h="595894" w="1307544">
                <a:moveTo>
                  <a:pt x="0" y="0"/>
                </a:moveTo>
                <a:lnTo>
                  <a:pt x="1307544" y="0"/>
                </a:lnTo>
                <a:lnTo>
                  <a:pt x="1307544" y="595893"/>
                </a:lnTo>
                <a:lnTo>
                  <a:pt x="0" y="595893"/>
                </a:lnTo>
                <a:lnTo>
                  <a:pt x="0" y="0"/>
                </a:lnTo>
                <a:close/>
              </a:path>
            </a:pathLst>
          </a:custGeom>
          <a:blipFill>
            <a:blip r:embed="rId4">
              <a:extLst>
                <a:ext uri="{96DAC541-7B7A-43D3-8B79-37D633B846F1}">
                  <asvg:svgBlip xmlns:asvg="http://schemas.microsoft.com/office/drawing/2016/SVG/main" r:embed="rId5"/>
                </a:ext>
              </a:extLst>
            </a:blip>
            <a:stretch>
              <a:fillRect l="-444900" t="0" r="0" b="0"/>
            </a:stretch>
          </a:blipFill>
        </p:spPr>
      </p:sp>
      <p:sp>
        <p:nvSpPr>
          <p:cNvPr name="TextBox 32" id="32"/>
          <p:cNvSpPr txBox="true"/>
          <p:nvPr/>
        </p:nvSpPr>
        <p:spPr>
          <a:xfrm rot="0">
            <a:off x="14248147" y="2022807"/>
            <a:ext cx="2702709" cy="630555"/>
          </a:xfrm>
          <a:prstGeom prst="rect">
            <a:avLst/>
          </a:prstGeom>
        </p:spPr>
        <p:txBody>
          <a:bodyPr anchor="t" rtlCol="false" tIns="0" lIns="0" bIns="0" rIns="0">
            <a:spAutoFit/>
          </a:bodyPr>
          <a:lstStyle/>
          <a:p>
            <a:pPr algn="l" marL="323850" indent="-161925" lvl="1">
              <a:lnSpc>
                <a:spcPts val="1709"/>
              </a:lnSpc>
              <a:buFont typeface="Arial"/>
              <a:buChar char="•"/>
            </a:pPr>
            <a:r>
              <a:rPr lang="en-US" sz="1500">
                <a:solidFill>
                  <a:srgbClr val="000000"/>
                </a:solidFill>
                <a:latin typeface="Handy Casual"/>
              </a:rPr>
              <a:t>Contoh termasuk HiveMQ dan MQTTX.</a:t>
            </a:r>
          </a:p>
          <a:p>
            <a:pPr algn="l" marL="323850" indent="-161925" lvl="1">
              <a:lnSpc>
                <a:spcPts val="1709"/>
              </a:lnSpc>
              <a:buFont typeface="Arial"/>
              <a:buChar char="•"/>
            </a:pPr>
            <a:r>
              <a:rPr lang="en-US" sz="1500">
                <a:solidFill>
                  <a:srgbClr val="000000"/>
                </a:solidFill>
                <a:latin typeface="Handy Casual"/>
              </a:rPr>
              <a:t>Aplikasi web kustom juga berfungsi sebagai klien MQTT.</a:t>
            </a:r>
          </a:p>
        </p:txBody>
      </p:sp>
      <p:sp>
        <p:nvSpPr>
          <p:cNvPr name="TextBox 33" id="33"/>
          <p:cNvSpPr txBox="true"/>
          <p:nvPr/>
        </p:nvSpPr>
        <p:spPr>
          <a:xfrm rot="0">
            <a:off x="14657532" y="3855049"/>
            <a:ext cx="3494930" cy="840105"/>
          </a:xfrm>
          <a:prstGeom prst="rect">
            <a:avLst/>
          </a:prstGeom>
        </p:spPr>
        <p:txBody>
          <a:bodyPr anchor="t" rtlCol="false" tIns="0" lIns="0" bIns="0" rIns="0">
            <a:spAutoFit/>
          </a:bodyPr>
          <a:lstStyle/>
          <a:p>
            <a:pPr algn="l" marL="323850" indent="-161925" lvl="1">
              <a:lnSpc>
                <a:spcPts val="1709"/>
              </a:lnSpc>
              <a:buFont typeface="Arial"/>
              <a:buChar char="•"/>
            </a:pPr>
            <a:r>
              <a:rPr lang="en-US" sz="1500">
                <a:solidFill>
                  <a:srgbClr val="000000"/>
                </a:solidFill>
                <a:latin typeface="Handy Casual"/>
              </a:rPr>
              <a:t>Masukkan detail server dan topik, klik "Connect".</a:t>
            </a:r>
          </a:p>
          <a:p>
            <a:pPr algn="l" marL="323850" indent="-161925" lvl="1">
              <a:lnSpc>
                <a:spcPts val="1709"/>
              </a:lnSpc>
              <a:buFont typeface="Arial"/>
              <a:buChar char="•"/>
            </a:pPr>
            <a:r>
              <a:rPr lang="en-US" sz="1500">
                <a:solidFill>
                  <a:srgbClr val="000000"/>
                </a:solidFill>
                <a:latin typeface="Handy Casual"/>
              </a:rPr>
              <a:t>Terbitkan dan berlangganan pesan pada topik tertentu</a:t>
            </a:r>
          </a:p>
          <a:p>
            <a:pPr algn="l">
              <a:lnSpc>
                <a:spcPts val="1709"/>
              </a:lnSpc>
            </a:pPr>
          </a:p>
        </p:txBody>
      </p:sp>
      <p:sp>
        <p:nvSpPr>
          <p:cNvPr name="TextBox 34" id="34"/>
          <p:cNvSpPr txBox="true"/>
          <p:nvPr/>
        </p:nvSpPr>
        <p:spPr>
          <a:xfrm rot="0">
            <a:off x="15205168" y="6489578"/>
            <a:ext cx="2702709" cy="528066"/>
          </a:xfrm>
          <a:prstGeom prst="rect">
            <a:avLst/>
          </a:prstGeom>
        </p:spPr>
        <p:txBody>
          <a:bodyPr anchor="t" rtlCol="false" tIns="0" lIns="0" bIns="0" rIns="0">
            <a:spAutoFit/>
          </a:bodyPr>
          <a:lstStyle/>
          <a:p>
            <a:pPr algn="l">
              <a:lnSpc>
                <a:spcPts val="2052"/>
              </a:lnSpc>
            </a:pPr>
            <a:r>
              <a:rPr lang="en-US" sz="1800">
                <a:solidFill>
                  <a:srgbClr val="000000"/>
                </a:solidFill>
                <a:latin typeface="Handy Casual"/>
              </a:rPr>
              <a:t>Pastikan WebSocket diaktifkan pada broker sebelum penggunaan.</a:t>
            </a:r>
          </a:p>
        </p:txBody>
      </p:sp>
      <p:sp>
        <p:nvSpPr>
          <p:cNvPr name="Freeform 35" id="35"/>
          <p:cNvSpPr/>
          <p:nvPr/>
        </p:nvSpPr>
        <p:spPr>
          <a:xfrm flipH="false" flipV="false" rot="-2832155">
            <a:off x="9287896" y="4670333"/>
            <a:ext cx="1307544" cy="595894"/>
          </a:xfrm>
          <a:custGeom>
            <a:avLst/>
            <a:gdLst/>
            <a:ahLst/>
            <a:cxnLst/>
            <a:rect r="r" b="b" t="t" l="l"/>
            <a:pathLst>
              <a:path h="595894" w="1307544">
                <a:moveTo>
                  <a:pt x="0" y="0"/>
                </a:moveTo>
                <a:lnTo>
                  <a:pt x="1307544" y="0"/>
                </a:lnTo>
                <a:lnTo>
                  <a:pt x="1307544" y="595893"/>
                </a:lnTo>
                <a:lnTo>
                  <a:pt x="0" y="595893"/>
                </a:lnTo>
                <a:lnTo>
                  <a:pt x="0" y="0"/>
                </a:lnTo>
                <a:close/>
              </a:path>
            </a:pathLst>
          </a:custGeom>
          <a:blipFill>
            <a:blip r:embed="rId4">
              <a:extLst>
                <a:ext uri="{96DAC541-7B7A-43D3-8B79-37D633B846F1}">
                  <asvg:svgBlip xmlns:asvg="http://schemas.microsoft.com/office/drawing/2016/SVG/main" r:embed="rId5"/>
                </a:ext>
              </a:extLst>
            </a:blip>
            <a:stretch>
              <a:fillRect l="-444900" t="0" r="0" b="0"/>
            </a:stretch>
          </a:blipFill>
        </p:spPr>
      </p:sp>
      <p:sp>
        <p:nvSpPr>
          <p:cNvPr name="Freeform 36" id="36"/>
          <p:cNvSpPr/>
          <p:nvPr/>
        </p:nvSpPr>
        <p:spPr>
          <a:xfrm flipH="false" flipV="false" rot="-7162041">
            <a:off x="7776942" y="4688265"/>
            <a:ext cx="1307544" cy="595894"/>
          </a:xfrm>
          <a:custGeom>
            <a:avLst/>
            <a:gdLst/>
            <a:ahLst/>
            <a:cxnLst/>
            <a:rect r="r" b="b" t="t" l="l"/>
            <a:pathLst>
              <a:path h="595894" w="1307544">
                <a:moveTo>
                  <a:pt x="0" y="0"/>
                </a:moveTo>
                <a:lnTo>
                  <a:pt x="1307545" y="0"/>
                </a:lnTo>
                <a:lnTo>
                  <a:pt x="1307545" y="595894"/>
                </a:lnTo>
                <a:lnTo>
                  <a:pt x="0" y="595894"/>
                </a:lnTo>
                <a:lnTo>
                  <a:pt x="0" y="0"/>
                </a:lnTo>
                <a:close/>
              </a:path>
            </a:pathLst>
          </a:custGeom>
          <a:blipFill>
            <a:blip r:embed="rId4">
              <a:extLst>
                <a:ext uri="{96DAC541-7B7A-43D3-8B79-37D633B846F1}">
                  <asvg:svgBlip xmlns:asvg="http://schemas.microsoft.com/office/drawing/2016/SVG/main" r:embed="rId5"/>
                </a:ext>
              </a:extLst>
            </a:blip>
            <a:stretch>
              <a:fillRect l="-444900" t="0" r="0" b="0"/>
            </a:stretch>
          </a:blipFill>
        </p:spPr>
      </p:sp>
      <p:sp>
        <p:nvSpPr>
          <p:cNvPr name="Freeform 37" id="37"/>
          <p:cNvSpPr/>
          <p:nvPr/>
        </p:nvSpPr>
        <p:spPr>
          <a:xfrm flipH="false" flipV="false" rot="-7790319">
            <a:off x="6559798" y="5999022"/>
            <a:ext cx="1345939" cy="611817"/>
          </a:xfrm>
          <a:custGeom>
            <a:avLst/>
            <a:gdLst/>
            <a:ahLst/>
            <a:cxnLst/>
            <a:rect r="r" b="b" t="t" l="l"/>
            <a:pathLst>
              <a:path h="611817" w="1345939">
                <a:moveTo>
                  <a:pt x="0" y="0"/>
                </a:moveTo>
                <a:lnTo>
                  <a:pt x="1345938" y="0"/>
                </a:lnTo>
                <a:lnTo>
                  <a:pt x="1345938" y="611816"/>
                </a:lnTo>
                <a:lnTo>
                  <a:pt x="0" y="611816"/>
                </a:lnTo>
                <a:lnTo>
                  <a:pt x="0" y="0"/>
                </a:lnTo>
                <a:close/>
              </a:path>
            </a:pathLst>
          </a:custGeom>
          <a:blipFill>
            <a:blip r:embed="rId4">
              <a:extLst>
                <a:ext uri="{96DAC541-7B7A-43D3-8B79-37D633B846F1}">
                  <asvg:svgBlip xmlns:asvg="http://schemas.microsoft.com/office/drawing/2016/SVG/main" r:embed="rId5"/>
                </a:ext>
              </a:extLst>
            </a:blip>
            <a:stretch>
              <a:fillRect l="-443501" t="0" r="0" b="0"/>
            </a:stretch>
          </a:blipFill>
        </p:spPr>
      </p:sp>
      <p:sp>
        <p:nvSpPr>
          <p:cNvPr name="Freeform 38" id="38"/>
          <p:cNvSpPr/>
          <p:nvPr/>
        </p:nvSpPr>
        <p:spPr>
          <a:xfrm flipH="false" flipV="false" rot="304285">
            <a:off x="10648609" y="8192600"/>
            <a:ext cx="1345939" cy="611817"/>
          </a:xfrm>
          <a:custGeom>
            <a:avLst/>
            <a:gdLst/>
            <a:ahLst/>
            <a:cxnLst/>
            <a:rect r="r" b="b" t="t" l="l"/>
            <a:pathLst>
              <a:path h="611817" w="1345939">
                <a:moveTo>
                  <a:pt x="0" y="0"/>
                </a:moveTo>
                <a:lnTo>
                  <a:pt x="1345939" y="0"/>
                </a:lnTo>
                <a:lnTo>
                  <a:pt x="1345939" y="611816"/>
                </a:lnTo>
                <a:lnTo>
                  <a:pt x="0" y="611816"/>
                </a:lnTo>
                <a:lnTo>
                  <a:pt x="0" y="0"/>
                </a:lnTo>
                <a:close/>
              </a:path>
            </a:pathLst>
          </a:custGeom>
          <a:blipFill>
            <a:blip r:embed="rId4">
              <a:extLst>
                <a:ext uri="{96DAC541-7B7A-43D3-8B79-37D633B846F1}">
                  <asvg:svgBlip xmlns:asvg="http://schemas.microsoft.com/office/drawing/2016/SVG/main" r:embed="rId5"/>
                </a:ext>
              </a:extLst>
            </a:blip>
            <a:stretch>
              <a:fillRect l="-443501" t="0" r="0" b="0"/>
            </a:stretch>
          </a:blipFill>
        </p:spPr>
      </p:sp>
      <p:sp>
        <p:nvSpPr>
          <p:cNvPr name="Freeform 39" id="39"/>
          <p:cNvSpPr/>
          <p:nvPr/>
        </p:nvSpPr>
        <p:spPr>
          <a:xfrm flipH="false" flipV="false" rot="-2591211">
            <a:off x="10459148" y="6028123"/>
            <a:ext cx="1345939" cy="611817"/>
          </a:xfrm>
          <a:custGeom>
            <a:avLst/>
            <a:gdLst/>
            <a:ahLst/>
            <a:cxnLst/>
            <a:rect r="r" b="b" t="t" l="l"/>
            <a:pathLst>
              <a:path h="611817" w="1345939">
                <a:moveTo>
                  <a:pt x="0" y="0"/>
                </a:moveTo>
                <a:lnTo>
                  <a:pt x="1345938" y="0"/>
                </a:lnTo>
                <a:lnTo>
                  <a:pt x="1345938" y="611817"/>
                </a:lnTo>
                <a:lnTo>
                  <a:pt x="0" y="611817"/>
                </a:lnTo>
                <a:lnTo>
                  <a:pt x="0" y="0"/>
                </a:lnTo>
                <a:close/>
              </a:path>
            </a:pathLst>
          </a:custGeom>
          <a:blipFill>
            <a:blip r:embed="rId4">
              <a:extLst>
                <a:ext uri="{96DAC541-7B7A-43D3-8B79-37D633B846F1}">
                  <asvg:svgBlip xmlns:asvg="http://schemas.microsoft.com/office/drawing/2016/SVG/main" r:embed="rId5"/>
                </a:ext>
              </a:extLst>
            </a:blip>
            <a:stretch>
              <a:fillRect l="-443501" t="0" r="0" b="0"/>
            </a:stretch>
          </a:blipFill>
        </p:spPr>
      </p:sp>
    </p:spTree>
  </p:cSld>
  <p:clrMapOvr>
    <a:masterClrMapping/>
  </p:clrMapOvr>
</p:sld>
</file>

<file path=ppt/slides/slide33.xml><?xml version="1.0" encoding="utf-8"?>
<p:sld xmlns:p="http://schemas.openxmlformats.org/presentationml/2006/main" xmlns:a="http://schemas.openxmlformats.org/drawingml/2006/main" xmlns:r="http://schemas.openxmlformats.org/officeDocument/2006/relationships">
  <p:cSld>
    <p:bg>
      <p:bgPr>
        <a:solidFill>
          <a:srgbClr val="FBF7F1"/>
        </a:solidFill>
      </p:bgPr>
    </p:bg>
    <p:spTree>
      <p:nvGrpSpPr>
        <p:cNvPr id="1" name=""/>
        <p:cNvGrpSpPr/>
        <p:nvPr/>
      </p:nvGrpSpPr>
      <p:grpSpPr>
        <a:xfrm>
          <a:off x="0" y="0"/>
          <a:ext cx="0" cy="0"/>
          <a:chOff x="0" y="0"/>
          <a:chExt cx="0" cy="0"/>
        </a:xfrm>
      </p:grpSpPr>
      <p:sp>
        <p:nvSpPr>
          <p:cNvPr name="Freeform 2" id="2"/>
          <p:cNvSpPr/>
          <p:nvPr/>
        </p:nvSpPr>
        <p:spPr>
          <a:xfrm flipH="false" flipV="false" rot="0">
            <a:off x="4742707" y="874871"/>
            <a:ext cx="9699658" cy="3103890"/>
          </a:xfrm>
          <a:custGeom>
            <a:avLst/>
            <a:gdLst/>
            <a:ahLst/>
            <a:cxnLst/>
            <a:rect r="r" b="b" t="t" l="l"/>
            <a:pathLst>
              <a:path h="3103890" w="9699658">
                <a:moveTo>
                  <a:pt x="0" y="0"/>
                </a:moveTo>
                <a:lnTo>
                  <a:pt x="9699657" y="0"/>
                </a:lnTo>
                <a:lnTo>
                  <a:pt x="9699657" y="3103890"/>
                </a:lnTo>
                <a:lnTo>
                  <a:pt x="0" y="310389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166726">
            <a:off x="5796617" y="1296037"/>
            <a:ext cx="7189391" cy="2237740"/>
          </a:xfrm>
          <a:prstGeom prst="rect">
            <a:avLst/>
          </a:prstGeom>
        </p:spPr>
        <p:txBody>
          <a:bodyPr anchor="t" rtlCol="false" tIns="0" lIns="0" bIns="0" rIns="0">
            <a:spAutoFit/>
          </a:bodyPr>
          <a:lstStyle/>
          <a:p>
            <a:pPr algn="ctr">
              <a:lnSpc>
                <a:spcPts val="8959"/>
              </a:lnSpc>
              <a:spcBef>
                <a:spcPct val="0"/>
              </a:spcBef>
            </a:pPr>
            <a:r>
              <a:rPr lang="en-US" sz="6399" spc="249">
                <a:solidFill>
                  <a:srgbClr val="000000"/>
                </a:solidFill>
                <a:latin typeface="Krabuler"/>
              </a:rPr>
              <a:t>DETAIL BROKER MQTT PUBLIK</a:t>
            </a:r>
          </a:p>
        </p:txBody>
      </p:sp>
      <p:sp>
        <p:nvSpPr>
          <p:cNvPr name="TextBox 4" id="4"/>
          <p:cNvSpPr txBox="true"/>
          <p:nvPr/>
        </p:nvSpPr>
        <p:spPr>
          <a:xfrm rot="0">
            <a:off x="3688070" y="5153025"/>
            <a:ext cx="12268175" cy="2878455"/>
          </a:xfrm>
          <a:prstGeom prst="rect">
            <a:avLst/>
          </a:prstGeom>
        </p:spPr>
        <p:txBody>
          <a:bodyPr anchor="t" rtlCol="false" tIns="0" lIns="0" bIns="0" rIns="0">
            <a:spAutoFit/>
          </a:bodyPr>
          <a:lstStyle/>
          <a:p>
            <a:pPr algn="just">
              <a:lnSpc>
                <a:spcPts val="4559"/>
              </a:lnSpc>
            </a:pPr>
            <a:r>
              <a:rPr lang="en-US" sz="3999">
                <a:solidFill>
                  <a:srgbClr val="000000"/>
                </a:solidFill>
                <a:latin typeface="Handy Casual Bold"/>
              </a:rPr>
              <a:t>Gunakan broker ini untuk pengujian koneksi dan komunikasi MQTT</a:t>
            </a:r>
          </a:p>
          <a:p>
            <a:pPr algn="just">
              <a:lnSpc>
                <a:spcPts val="4559"/>
              </a:lnSpc>
            </a:pPr>
          </a:p>
          <a:p>
            <a:pPr algn="just" marL="863599" indent="-431800" lvl="1">
              <a:lnSpc>
                <a:spcPts val="4559"/>
              </a:lnSpc>
              <a:buFont typeface="Arial"/>
              <a:buChar char="•"/>
            </a:pPr>
            <a:r>
              <a:rPr lang="en-US" sz="3999">
                <a:solidFill>
                  <a:srgbClr val="000000"/>
                </a:solidFill>
                <a:latin typeface="Handy Casual Bold"/>
              </a:rPr>
              <a:t>Broker: broker.hivemq.com</a:t>
            </a:r>
          </a:p>
          <a:p>
            <a:pPr algn="just" marL="863599" indent="-431800" lvl="1">
              <a:lnSpc>
                <a:spcPts val="4559"/>
              </a:lnSpc>
              <a:buFont typeface="Arial"/>
              <a:buChar char="•"/>
            </a:pPr>
            <a:r>
              <a:rPr lang="en-US" sz="3999">
                <a:solidFill>
                  <a:srgbClr val="000000"/>
                </a:solidFill>
                <a:latin typeface="Handy Casual Bold"/>
              </a:rPr>
              <a:t>TCP Port: 1883</a:t>
            </a:r>
          </a:p>
          <a:p>
            <a:pPr algn="just" marL="863599" indent="-431800" lvl="1">
              <a:lnSpc>
                <a:spcPts val="4559"/>
              </a:lnSpc>
              <a:buFont typeface="Arial"/>
              <a:buChar char="•"/>
            </a:pPr>
            <a:r>
              <a:rPr lang="en-US" sz="3999">
                <a:solidFill>
                  <a:srgbClr val="000000"/>
                </a:solidFill>
                <a:latin typeface="Handy Casual Bold"/>
              </a:rPr>
              <a:t>Websocket Port: 8000</a:t>
            </a:r>
          </a:p>
        </p:txBody>
      </p:sp>
      <p:sp>
        <p:nvSpPr>
          <p:cNvPr name="Freeform 5" id="5"/>
          <p:cNvSpPr/>
          <p:nvPr/>
        </p:nvSpPr>
        <p:spPr>
          <a:xfrm flipH="false" flipV="false" rot="0">
            <a:off x="10538197" y="3444543"/>
            <a:ext cx="2704795" cy="1249123"/>
          </a:xfrm>
          <a:custGeom>
            <a:avLst/>
            <a:gdLst/>
            <a:ahLst/>
            <a:cxnLst/>
            <a:rect r="r" b="b" t="t" l="l"/>
            <a:pathLst>
              <a:path h="1249123" w="2704795">
                <a:moveTo>
                  <a:pt x="0" y="0"/>
                </a:moveTo>
                <a:lnTo>
                  <a:pt x="2704795" y="0"/>
                </a:lnTo>
                <a:lnTo>
                  <a:pt x="2704795" y="1249124"/>
                </a:lnTo>
                <a:lnTo>
                  <a:pt x="0" y="124912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491967">
            <a:off x="4392492" y="235239"/>
            <a:ext cx="2241878" cy="2042147"/>
          </a:xfrm>
          <a:custGeom>
            <a:avLst/>
            <a:gdLst/>
            <a:ahLst/>
            <a:cxnLst/>
            <a:rect r="r" b="b" t="t" l="l"/>
            <a:pathLst>
              <a:path h="2042147" w="2241878">
                <a:moveTo>
                  <a:pt x="0" y="0"/>
                </a:moveTo>
                <a:lnTo>
                  <a:pt x="2241878" y="0"/>
                </a:lnTo>
                <a:lnTo>
                  <a:pt x="2241878" y="2042147"/>
                </a:lnTo>
                <a:lnTo>
                  <a:pt x="0" y="204214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true" rot="4706294">
            <a:off x="-104297" y="571619"/>
            <a:ext cx="3895386" cy="4128059"/>
          </a:xfrm>
          <a:custGeom>
            <a:avLst/>
            <a:gdLst/>
            <a:ahLst/>
            <a:cxnLst/>
            <a:rect r="r" b="b" t="t" l="l"/>
            <a:pathLst>
              <a:path h="4128059" w="3895386">
                <a:moveTo>
                  <a:pt x="0" y="4128059"/>
                </a:moveTo>
                <a:lnTo>
                  <a:pt x="3895387" y="4128059"/>
                </a:lnTo>
                <a:lnTo>
                  <a:pt x="3895387" y="0"/>
                </a:lnTo>
                <a:lnTo>
                  <a:pt x="0" y="0"/>
                </a:lnTo>
                <a:lnTo>
                  <a:pt x="0" y="4128059"/>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8" id="8"/>
          <p:cNvSpPr/>
          <p:nvPr/>
        </p:nvSpPr>
        <p:spPr>
          <a:xfrm flipH="false" flipV="false" rot="-1568932">
            <a:off x="15725241" y="2538573"/>
            <a:ext cx="1447775" cy="2075662"/>
          </a:xfrm>
          <a:custGeom>
            <a:avLst/>
            <a:gdLst/>
            <a:ahLst/>
            <a:cxnLst/>
            <a:rect r="r" b="b" t="t" l="l"/>
            <a:pathLst>
              <a:path h="2075662" w="1447775">
                <a:moveTo>
                  <a:pt x="0" y="0"/>
                </a:moveTo>
                <a:lnTo>
                  <a:pt x="1447774" y="0"/>
                </a:lnTo>
                <a:lnTo>
                  <a:pt x="1447774" y="2075662"/>
                </a:lnTo>
                <a:lnTo>
                  <a:pt x="0" y="207566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9" id="9"/>
          <p:cNvSpPr/>
          <p:nvPr/>
        </p:nvSpPr>
        <p:spPr>
          <a:xfrm flipH="false" flipV="false" rot="0">
            <a:off x="10538197" y="0"/>
            <a:ext cx="10083238" cy="1393320"/>
          </a:xfrm>
          <a:custGeom>
            <a:avLst/>
            <a:gdLst/>
            <a:ahLst/>
            <a:cxnLst/>
            <a:rect r="r" b="b" t="t" l="l"/>
            <a:pathLst>
              <a:path h="1393320" w="10083238">
                <a:moveTo>
                  <a:pt x="0" y="0"/>
                </a:moveTo>
                <a:lnTo>
                  <a:pt x="10083238" y="0"/>
                </a:lnTo>
                <a:lnTo>
                  <a:pt x="10083238" y="1393320"/>
                </a:lnTo>
                <a:lnTo>
                  <a:pt x="0" y="139332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0" id="10"/>
          <p:cNvSpPr/>
          <p:nvPr/>
        </p:nvSpPr>
        <p:spPr>
          <a:xfrm flipH="false" flipV="false" rot="-10800000">
            <a:off x="-4098675" y="8905418"/>
            <a:ext cx="9279203" cy="2078243"/>
          </a:xfrm>
          <a:custGeom>
            <a:avLst/>
            <a:gdLst/>
            <a:ahLst/>
            <a:cxnLst/>
            <a:rect r="r" b="b" t="t" l="l"/>
            <a:pathLst>
              <a:path h="2078243" w="9279203">
                <a:moveTo>
                  <a:pt x="0" y="0"/>
                </a:moveTo>
                <a:lnTo>
                  <a:pt x="9279203" y="0"/>
                </a:lnTo>
                <a:lnTo>
                  <a:pt x="9279203" y="2078242"/>
                </a:lnTo>
                <a:lnTo>
                  <a:pt x="0" y="2078242"/>
                </a:lnTo>
                <a:lnTo>
                  <a:pt x="0" y="0"/>
                </a:lnTo>
                <a:close/>
              </a:path>
            </a:pathLst>
          </a:custGeom>
          <a:blipFill>
            <a:blip r:embed="rId12">
              <a:extLst>
                <a:ext uri="{96DAC541-7B7A-43D3-8B79-37D633B846F1}">
                  <asvg:svgBlip xmlns:asvg="http://schemas.microsoft.com/office/drawing/2016/SVG/main" r:embed="rId13"/>
                </a:ext>
              </a:extLst>
            </a:blip>
            <a:stretch>
              <a:fillRect l="-62081" t="0" r="0" b="0"/>
            </a:stretch>
          </a:blipFill>
        </p:spPr>
      </p:sp>
    </p:spTree>
  </p:cSld>
  <p:clrMapOvr>
    <a:masterClrMapping/>
  </p:clrMapOvr>
</p:sld>
</file>

<file path=ppt/slides/slide34.xml><?xml version="1.0" encoding="utf-8"?>
<p:sld xmlns:p="http://schemas.openxmlformats.org/presentationml/2006/main" xmlns:a="http://schemas.openxmlformats.org/drawingml/2006/main" xmlns:r="http://schemas.openxmlformats.org/officeDocument/2006/relationships">
  <p:cSld>
    <p:bg>
      <p:bgPr>
        <a:solidFill>
          <a:srgbClr val="FBF7F1"/>
        </a:solidFill>
      </p:bgPr>
    </p:bg>
    <p:spTree>
      <p:nvGrpSpPr>
        <p:cNvPr id="1" name=""/>
        <p:cNvGrpSpPr/>
        <p:nvPr/>
      </p:nvGrpSpPr>
      <p:grpSpPr>
        <a:xfrm>
          <a:off x="0" y="0"/>
          <a:ext cx="0" cy="0"/>
          <a:chOff x="0" y="0"/>
          <a:chExt cx="0" cy="0"/>
        </a:xfrm>
      </p:grpSpPr>
      <p:grpSp>
        <p:nvGrpSpPr>
          <p:cNvPr name="Group 2" id="2"/>
          <p:cNvGrpSpPr/>
          <p:nvPr/>
        </p:nvGrpSpPr>
        <p:grpSpPr>
          <a:xfrm rot="0">
            <a:off x="6760391" y="1242183"/>
            <a:ext cx="10498909" cy="7657600"/>
            <a:chOff x="0" y="0"/>
            <a:chExt cx="14302208" cy="10431615"/>
          </a:xfrm>
        </p:grpSpPr>
        <p:sp>
          <p:nvSpPr>
            <p:cNvPr name="Freeform 3" id="3"/>
            <p:cNvSpPr/>
            <p:nvPr/>
          </p:nvSpPr>
          <p:spPr>
            <a:xfrm flipH="false" flipV="false" rot="0">
              <a:off x="31750" y="31750"/>
              <a:ext cx="14238708" cy="10368115"/>
            </a:xfrm>
            <a:custGeom>
              <a:avLst/>
              <a:gdLst/>
              <a:ahLst/>
              <a:cxnLst/>
              <a:rect r="r" b="b" t="t" l="l"/>
              <a:pathLst>
                <a:path h="10368115" w="14238708">
                  <a:moveTo>
                    <a:pt x="14145997" y="10368115"/>
                  </a:moveTo>
                  <a:lnTo>
                    <a:pt x="92710" y="10368115"/>
                  </a:lnTo>
                  <a:cubicBezTo>
                    <a:pt x="41910" y="10368115"/>
                    <a:pt x="0" y="10326205"/>
                    <a:pt x="0" y="10275405"/>
                  </a:cubicBezTo>
                  <a:lnTo>
                    <a:pt x="0" y="92710"/>
                  </a:lnTo>
                  <a:cubicBezTo>
                    <a:pt x="0" y="41910"/>
                    <a:pt x="41910" y="0"/>
                    <a:pt x="92710" y="0"/>
                  </a:cubicBezTo>
                  <a:lnTo>
                    <a:pt x="14144727" y="0"/>
                  </a:lnTo>
                  <a:cubicBezTo>
                    <a:pt x="14195527" y="0"/>
                    <a:pt x="14237438" y="41910"/>
                    <a:pt x="14237438" y="92710"/>
                  </a:cubicBezTo>
                  <a:lnTo>
                    <a:pt x="14237438" y="10274136"/>
                  </a:lnTo>
                  <a:cubicBezTo>
                    <a:pt x="14238708" y="10326205"/>
                    <a:pt x="14196797" y="10368115"/>
                    <a:pt x="14145997" y="10368115"/>
                  </a:cubicBezTo>
                  <a:close/>
                </a:path>
              </a:pathLst>
            </a:custGeom>
            <a:solidFill>
              <a:srgbClr val="FFFEF7"/>
            </a:solidFill>
          </p:spPr>
        </p:sp>
        <p:sp>
          <p:nvSpPr>
            <p:cNvPr name="Freeform 4" id="4"/>
            <p:cNvSpPr/>
            <p:nvPr/>
          </p:nvSpPr>
          <p:spPr>
            <a:xfrm flipH="false" flipV="false" rot="0">
              <a:off x="0" y="0"/>
              <a:ext cx="14302208" cy="10431616"/>
            </a:xfrm>
            <a:custGeom>
              <a:avLst/>
              <a:gdLst/>
              <a:ahLst/>
              <a:cxnLst/>
              <a:rect r="r" b="b" t="t" l="l"/>
              <a:pathLst>
                <a:path h="10431616" w="14302208">
                  <a:moveTo>
                    <a:pt x="14177747" y="59690"/>
                  </a:moveTo>
                  <a:cubicBezTo>
                    <a:pt x="14213308" y="59690"/>
                    <a:pt x="14242518" y="88900"/>
                    <a:pt x="14242518" y="124460"/>
                  </a:cubicBezTo>
                  <a:lnTo>
                    <a:pt x="14242518" y="10307155"/>
                  </a:lnTo>
                  <a:cubicBezTo>
                    <a:pt x="14242518" y="10342716"/>
                    <a:pt x="14213308" y="10371926"/>
                    <a:pt x="14177747" y="10371926"/>
                  </a:cubicBezTo>
                  <a:lnTo>
                    <a:pt x="124460" y="10371926"/>
                  </a:lnTo>
                  <a:cubicBezTo>
                    <a:pt x="88900" y="10371926"/>
                    <a:pt x="59690" y="10342716"/>
                    <a:pt x="59690" y="10307155"/>
                  </a:cubicBezTo>
                  <a:lnTo>
                    <a:pt x="59690" y="124460"/>
                  </a:lnTo>
                  <a:cubicBezTo>
                    <a:pt x="59690" y="88900"/>
                    <a:pt x="88900" y="59690"/>
                    <a:pt x="124460" y="59690"/>
                  </a:cubicBezTo>
                  <a:lnTo>
                    <a:pt x="14177749" y="59690"/>
                  </a:lnTo>
                  <a:moveTo>
                    <a:pt x="14177749" y="0"/>
                  </a:moveTo>
                  <a:lnTo>
                    <a:pt x="124460" y="0"/>
                  </a:lnTo>
                  <a:cubicBezTo>
                    <a:pt x="55880" y="0"/>
                    <a:pt x="0" y="55880"/>
                    <a:pt x="0" y="124460"/>
                  </a:cubicBezTo>
                  <a:lnTo>
                    <a:pt x="0" y="10307155"/>
                  </a:lnTo>
                  <a:cubicBezTo>
                    <a:pt x="0" y="10375736"/>
                    <a:pt x="55880" y="10431616"/>
                    <a:pt x="124460" y="10431616"/>
                  </a:cubicBezTo>
                  <a:lnTo>
                    <a:pt x="14177749" y="10431616"/>
                  </a:lnTo>
                  <a:cubicBezTo>
                    <a:pt x="14246327" y="10431616"/>
                    <a:pt x="14302208" y="10375736"/>
                    <a:pt x="14302208" y="10307155"/>
                  </a:cubicBezTo>
                  <a:lnTo>
                    <a:pt x="14302208" y="124460"/>
                  </a:lnTo>
                  <a:cubicBezTo>
                    <a:pt x="14302208" y="55880"/>
                    <a:pt x="14246327" y="0"/>
                    <a:pt x="14177749" y="0"/>
                  </a:cubicBezTo>
                  <a:close/>
                </a:path>
              </a:pathLst>
            </a:custGeom>
            <a:solidFill>
              <a:srgbClr val="191919"/>
            </a:solidFill>
          </p:spPr>
        </p:sp>
      </p:grpSp>
      <p:sp>
        <p:nvSpPr>
          <p:cNvPr name="Freeform 5" id="5"/>
          <p:cNvSpPr/>
          <p:nvPr/>
        </p:nvSpPr>
        <p:spPr>
          <a:xfrm flipH="false" flipV="false" rot="0">
            <a:off x="-49133" y="364943"/>
            <a:ext cx="7628315" cy="9557115"/>
          </a:xfrm>
          <a:custGeom>
            <a:avLst/>
            <a:gdLst/>
            <a:ahLst/>
            <a:cxnLst/>
            <a:rect r="r" b="b" t="t" l="l"/>
            <a:pathLst>
              <a:path h="9557115" w="7628315">
                <a:moveTo>
                  <a:pt x="0" y="0"/>
                </a:moveTo>
                <a:lnTo>
                  <a:pt x="7628316" y="0"/>
                </a:lnTo>
                <a:lnTo>
                  <a:pt x="7628316" y="9557114"/>
                </a:lnTo>
                <a:lnTo>
                  <a:pt x="0" y="955711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6" id="6"/>
          <p:cNvGrpSpPr>
            <a:grpSpLocks noChangeAspect="true"/>
          </p:cNvGrpSpPr>
          <p:nvPr/>
        </p:nvGrpSpPr>
        <p:grpSpPr>
          <a:xfrm rot="-460589">
            <a:off x="1978497" y="4815773"/>
            <a:ext cx="4181970" cy="4181954"/>
            <a:chOff x="0" y="0"/>
            <a:chExt cx="6350025" cy="6350000"/>
          </a:xfrm>
        </p:grpSpPr>
        <p:sp>
          <p:nvSpPr>
            <p:cNvPr name="Freeform 7" id="7"/>
            <p:cNvSpPr/>
            <p:nvPr/>
          </p:nvSpPr>
          <p:spPr>
            <a:xfrm flipH="false" flipV="false" rot="0">
              <a:off x="0" y="0"/>
              <a:ext cx="6350026" cy="6350000"/>
            </a:xfrm>
            <a:custGeom>
              <a:avLst/>
              <a:gdLst/>
              <a:ahLst/>
              <a:cxnLst/>
              <a:rect r="r" b="b" t="t" l="l"/>
              <a:pathLst>
                <a:path h="6350000" w="6350026">
                  <a:moveTo>
                    <a:pt x="0" y="0"/>
                  </a:moveTo>
                  <a:lnTo>
                    <a:pt x="6350026" y="0"/>
                  </a:lnTo>
                  <a:lnTo>
                    <a:pt x="6350026" y="6350000"/>
                  </a:lnTo>
                  <a:lnTo>
                    <a:pt x="0" y="6350000"/>
                  </a:lnTo>
                  <a:close/>
                </a:path>
              </a:pathLst>
            </a:custGeom>
            <a:blipFill>
              <a:blip r:embed="rId4"/>
              <a:stretch>
                <a:fillRect l="0" t="-24906" r="0" b="-24906"/>
              </a:stretch>
            </a:blipFill>
          </p:spPr>
        </p:sp>
      </p:grpSp>
      <p:sp>
        <p:nvSpPr>
          <p:cNvPr name="TextBox 8" id="8"/>
          <p:cNvSpPr txBox="true"/>
          <p:nvPr/>
        </p:nvSpPr>
        <p:spPr>
          <a:xfrm rot="-466770">
            <a:off x="1147788" y="2229026"/>
            <a:ext cx="5678110" cy="2326640"/>
          </a:xfrm>
          <a:prstGeom prst="rect">
            <a:avLst/>
          </a:prstGeom>
        </p:spPr>
        <p:txBody>
          <a:bodyPr anchor="t" rtlCol="false" tIns="0" lIns="0" bIns="0" rIns="0">
            <a:spAutoFit/>
          </a:bodyPr>
          <a:lstStyle/>
          <a:p>
            <a:pPr algn="l">
              <a:lnSpc>
                <a:spcPts val="6160"/>
              </a:lnSpc>
              <a:spcBef>
                <a:spcPct val="0"/>
              </a:spcBef>
            </a:pPr>
            <a:r>
              <a:rPr lang="en-US" sz="4400">
                <a:solidFill>
                  <a:srgbClr val="000000"/>
                </a:solidFill>
                <a:latin typeface="Krabuler"/>
              </a:rPr>
              <a:t>AKTIFKAN PORT WEB SOCKETS PADA BROKER MQTT</a:t>
            </a:r>
          </a:p>
        </p:txBody>
      </p:sp>
      <p:sp>
        <p:nvSpPr>
          <p:cNvPr name="TextBox 9" id="9"/>
          <p:cNvSpPr txBox="true"/>
          <p:nvPr/>
        </p:nvSpPr>
        <p:spPr>
          <a:xfrm rot="0">
            <a:off x="7170274" y="2681403"/>
            <a:ext cx="10089026" cy="5491734"/>
          </a:xfrm>
          <a:prstGeom prst="rect">
            <a:avLst/>
          </a:prstGeom>
        </p:spPr>
        <p:txBody>
          <a:bodyPr anchor="t" rtlCol="false" tIns="0" lIns="0" bIns="0" rIns="0">
            <a:spAutoFit/>
          </a:bodyPr>
          <a:lstStyle/>
          <a:p>
            <a:pPr algn="l" marL="690881" indent="-345440" lvl="1">
              <a:lnSpc>
                <a:spcPts val="3648"/>
              </a:lnSpc>
              <a:buAutoNum type="arabicPeriod" startAt="1"/>
            </a:pPr>
            <a:r>
              <a:rPr lang="en-US" sz="3200">
                <a:solidFill>
                  <a:srgbClr val="000000"/>
                </a:solidFill>
                <a:latin typeface="Handy Casual"/>
              </a:rPr>
              <a:t>Buka terminal</a:t>
            </a:r>
            <a:r>
              <a:rPr lang="en-US" sz="3200">
                <a:solidFill>
                  <a:srgbClr val="000000"/>
                </a:solidFill>
                <a:latin typeface="Handy Casual"/>
              </a:rPr>
              <a:t> dan akses mesin Anda.</a:t>
            </a:r>
          </a:p>
          <a:p>
            <a:pPr algn="l" marL="690881" indent="-345440" lvl="1">
              <a:lnSpc>
                <a:spcPts val="3648"/>
              </a:lnSpc>
              <a:buAutoNum type="arabicPeriod" startAt="1"/>
            </a:pPr>
            <a:r>
              <a:rPr lang="en-US" sz="3200">
                <a:solidFill>
                  <a:srgbClr val="000000"/>
                </a:solidFill>
                <a:latin typeface="Handy Casual"/>
              </a:rPr>
              <a:t>Buka file konfigurasi broker dengan perintah sudo nano /etc/mosquitto/mosquitto.conf.</a:t>
            </a:r>
          </a:p>
          <a:p>
            <a:pPr algn="l" marL="690881" indent="-345440" lvl="1">
              <a:lnSpc>
                <a:spcPts val="3648"/>
              </a:lnSpc>
              <a:buAutoNum type="arabicPeriod" startAt="1"/>
            </a:pPr>
            <a:r>
              <a:rPr lang="en-US" sz="3200">
                <a:solidFill>
                  <a:srgbClr val="000000"/>
                </a:solidFill>
                <a:latin typeface="Handy Casual"/>
              </a:rPr>
              <a:t>Tambahkan ba</a:t>
            </a:r>
            <a:r>
              <a:rPr lang="en-US" sz="3200">
                <a:solidFill>
                  <a:srgbClr val="000000"/>
                </a:solidFill>
                <a:latin typeface="Handy Casual"/>
              </a:rPr>
              <a:t>ris untuk mengaktifkan WebSocket pada port 9000: listener 9000 9.9.9.9 protocol websockets.</a:t>
            </a:r>
          </a:p>
          <a:p>
            <a:pPr algn="l" marL="690881" indent="-345440" lvl="1">
              <a:lnSpc>
                <a:spcPts val="3648"/>
              </a:lnSpc>
              <a:buAutoNum type="arabicPeriod" startAt="1"/>
            </a:pPr>
            <a:r>
              <a:rPr lang="en-US" sz="3200">
                <a:solidFill>
                  <a:srgbClr val="000000"/>
                </a:solidFill>
                <a:latin typeface="Handy Casual"/>
              </a:rPr>
              <a:t>Simpan dan restart broker dengan perintah sudo systemctl restart mosquitto.</a:t>
            </a:r>
          </a:p>
          <a:p>
            <a:pPr algn="l">
              <a:lnSpc>
                <a:spcPts val="3648"/>
              </a:lnSpc>
            </a:pPr>
          </a:p>
          <a:p>
            <a:pPr algn="l">
              <a:lnSpc>
                <a:spcPts val="3648"/>
              </a:lnSpc>
            </a:pPr>
            <a:r>
              <a:rPr lang="en-US" sz="3200">
                <a:solidFill>
                  <a:srgbClr val="000000"/>
                </a:solidFill>
                <a:latin typeface="Handy Casual"/>
              </a:rPr>
              <a:t>Sekarang Anda dapat terhubung menggunakan klien berbasis web pada port 9000</a:t>
            </a:r>
          </a:p>
          <a:p>
            <a:pPr algn="l">
              <a:lnSpc>
                <a:spcPts val="3648"/>
              </a:lnSpc>
            </a:pPr>
          </a:p>
          <a:p>
            <a:pPr algn="l">
              <a:lnSpc>
                <a:spcPts val="3648"/>
              </a:lnSpc>
            </a:pPr>
          </a:p>
        </p:txBody>
      </p:sp>
      <p:sp>
        <p:nvSpPr>
          <p:cNvPr name="Freeform 10" id="10"/>
          <p:cNvSpPr/>
          <p:nvPr/>
        </p:nvSpPr>
        <p:spPr>
          <a:xfrm flipH="false" flipV="false" rot="-1568932">
            <a:off x="11437677" y="7714166"/>
            <a:ext cx="1144336" cy="1640625"/>
          </a:xfrm>
          <a:custGeom>
            <a:avLst/>
            <a:gdLst/>
            <a:ahLst/>
            <a:cxnLst/>
            <a:rect r="r" b="b" t="t" l="l"/>
            <a:pathLst>
              <a:path h="1640625" w="1144336">
                <a:moveTo>
                  <a:pt x="0" y="0"/>
                </a:moveTo>
                <a:lnTo>
                  <a:pt x="1144337" y="0"/>
                </a:lnTo>
                <a:lnTo>
                  <a:pt x="1144337" y="1640626"/>
                </a:lnTo>
                <a:lnTo>
                  <a:pt x="0" y="164062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1" id="11"/>
          <p:cNvSpPr/>
          <p:nvPr/>
        </p:nvSpPr>
        <p:spPr>
          <a:xfrm flipH="false" flipV="false" rot="5027046">
            <a:off x="16282896" y="916013"/>
            <a:ext cx="1514128" cy="1379233"/>
          </a:xfrm>
          <a:custGeom>
            <a:avLst/>
            <a:gdLst/>
            <a:ahLst/>
            <a:cxnLst/>
            <a:rect r="r" b="b" t="t" l="l"/>
            <a:pathLst>
              <a:path h="1379233" w="1514128">
                <a:moveTo>
                  <a:pt x="0" y="0"/>
                </a:moveTo>
                <a:lnTo>
                  <a:pt x="1514129" y="0"/>
                </a:lnTo>
                <a:lnTo>
                  <a:pt x="1514129" y="1379234"/>
                </a:lnTo>
                <a:lnTo>
                  <a:pt x="0" y="1379234"/>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Tree>
  </p:cSld>
  <p:clrMapOvr>
    <a:masterClrMapping/>
  </p:clrMapOvr>
</p:sld>
</file>

<file path=ppt/slides/slide35.xml><?xml version="1.0" encoding="utf-8"?>
<p:sld xmlns:p="http://schemas.openxmlformats.org/presentationml/2006/main" xmlns:a="http://schemas.openxmlformats.org/drawingml/2006/main" xmlns:r="http://schemas.openxmlformats.org/officeDocument/2006/relationships">
  <p:cSld>
    <p:bg>
      <p:bgPr>
        <a:solidFill>
          <a:srgbClr val="FBF7F1"/>
        </a:solidFill>
      </p:bgPr>
    </p:bg>
    <p:spTree>
      <p:nvGrpSpPr>
        <p:cNvPr id="1" name=""/>
        <p:cNvGrpSpPr/>
        <p:nvPr/>
      </p:nvGrpSpPr>
      <p:grpSpPr>
        <a:xfrm>
          <a:off x="0" y="0"/>
          <a:ext cx="0" cy="0"/>
          <a:chOff x="0" y="0"/>
          <a:chExt cx="0" cy="0"/>
        </a:xfrm>
      </p:grpSpPr>
      <p:sp>
        <p:nvSpPr>
          <p:cNvPr name="Freeform 2" id="2"/>
          <p:cNvSpPr/>
          <p:nvPr/>
        </p:nvSpPr>
        <p:spPr>
          <a:xfrm flipH="false" flipV="false" rot="5400000">
            <a:off x="6288608" y="849567"/>
            <a:ext cx="6927975" cy="8739418"/>
          </a:xfrm>
          <a:custGeom>
            <a:avLst/>
            <a:gdLst/>
            <a:ahLst/>
            <a:cxnLst/>
            <a:rect r="r" b="b" t="t" l="l"/>
            <a:pathLst>
              <a:path h="8739418" w="6927975">
                <a:moveTo>
                  <a:pt x="0" y="0"/>
                </a:moveTo>
                <a:lnTo>
                  <a:pt x="6927974" y="0"/>
                </a:lnTo>
                <a:lnTo>
                  <a:pt x="6927974" y="8739418"/>
                </a:lnTo>
                <a:lnTo>
                  <a:pt x="0" y="87394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2120756" y="1028700"/>
            <a:ext cx="4584113" cy="3975676"/>
          </a:xfrm>
          <a:custGeom>
            <a:avLst/>
            <a:gdLst/>
            <a:ahLst/>
            <a:cxnLst/>
            <a:rect r="r" b="b" t="t" l="l"/>
            <a:pathLst>
              <a:path h="3975676" w="4584113">
                <a:moveTo>
                  <a:pt x="0" y="0"/>
                </a:moveTo>
                <a:lnTo>
                  <a:pt x="4584113" y="0"/>
                </a:lnTo>
                <a:lnTo>
                  <a:pt x="4584113" y="3975676"/>
                </a:lnTo>
                <a:lnTo>
                  <a:pt x="0" y="397567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810814">
            <a:off x="2515040" y="2687792"/>
            <a:ext cx="3793791" cy="1085910"/>
          </a:xfrm>
          <a:prstGeom prst="rect">
            <a:avLst/>
          </a:prstGeom>
        </p:spPr>
        <p:txBody>
          <a:bodyPr anchor="t" rtlCol="false" tIns="0" lIns="0" bIns="0" rIns="0">
            <a:spAutoFit/>
          </a:bodyPr>
          <a:lstStyle/>
          <a:p>
            <a:pPr algn="l">
              <a:lnSpc>
                <a:spcPts val="8134"/>
              </a:lnSpc>
            </a:pPr>
            <a:r>
              <a:rPr lang="en-US" sz="8216" spc="180">
                <a:solidFill>
                  <a:srgbClr val="000000"/>
                </a:solidFill>
                <a:latin typeface="Krabuler"/>
              </a:rPr>
              <a:t>Bagian 6</a:t>
            </a:r>
          </a:p>
        </p:txBody>
      </p:sp>
      <p:sp>
        <p:nvSpPr>
          <p:cNvPr name="TextBox 5" id="5"/>
          <p:cNvSpPr txBox="true"/>
          <p:nvPr/>
        </p:nvSpPr>
        <p:spPr>
          <a:xfrm rot="0">
            <a:off x="7035836" y="2751290"/>
            <a:ext cx="5916113" cy="5135372"/>
          </a:xfrm>
          <a:prstGeom prst="rect">
            <a:avLst/>
          </a:prstGeom>
        </p:spPr>
        <p:txBody>
          <a:bodyPr anchor="t" rtlCol="false" tIns="0" lIns="0" bIns="0" rIns="0">
            <a:spAutoFit/>
          </a:bodyPr>
          <a:lstStyle/>
          <a:p>
            <a:pPr algn="l">
              <a:lnSpc>
                <a:spcPts val="3723"/>
              </a:lnSpc>
            </a:pPr>
          </a:p>
          <a:p>
            <a:pPr algn="l" marL="604518" indent="-302259" lvl="1">
              <a:lnSpc>
                <a:spcPts val="3723"/>
              </a:lnSpc>
              <a:buAutoNum type="arabicPeriod" startAt="1"/>
            </a:pPr>
            <a:r>
              <a:rPr lang="en-US" sz="2799" spc="61">
                <a:solidFill>
                  <a:srgbClr val="FFFFFF"/>
                </a:solidFill>
                <a:latin typeface="Krabuler"/>
              </a:rPr>
              <a:t>Pengenalan Autentikasi &amp; Kontrol Akses (ACL)</a:t>
            </a:r>
            <a:r>
              <a:rPr lang="en-US" sz="2799" spc="61">
                <a:solidFill>
                  <a:srgbClr val="FFFFFF"/>
                </a:solidFill>
                <a:latin typeface="Krabuler Bold"/>
              </a:rPr>
              <a:t>Detail Broker MQTT Publik</a:t>
            </a:r>
          </a:p>
          <a:p>
            <a:pPr algn="l" marL="604518" indent="-302259" lvl="1">
              <a:lnSpc>
                <a:spcPts val="3723"/>
              </a:lnSpc>
              <a:buAutoNum type="arabicPeriod" startAt="1"/>
            </a:pPr>
            <a:r>
              <a:rPr lang="en-US" sz="2799" spc="61">
                <a:solidFill>
                  <a:srgbClr val="FFFFFF"/>
                </a:solidFill>
                <a:latin typeface="Krabuler"/>
              </a:rPr>
              <a:t>Membuat dan Mengelola File Kata Sandi</a:t>
            </a:r>
          </a:p>
          <a:p>
            <a:pPr algn="l" marL="604518" indent="-302259" lvl="1">
              <a:lnSpc>
                <a:spcPts val="3723"/>
              </a:lnSpc>
              <a:buAutoNum type="arabicPeriod" startAt="1"/>
            </a:pPr>
            <a:r>
              <a:rPr lang="en-US" sz="2799" spc="61">
                <a:solidFill>
                  <a:srgbClr val="FFFFFF"/>
                </a:solidFill>
                <a:latin typeface="Krabuler"/>
              </a:rPr>
              <a:t> </a:t>
            </a:r>
            <a:r>
              <a:rPr lang="en-US" sz="2799" spc="61">
                <a:solidFill>
                  <a:srgbClr val="FFFFFF"/>
                </a:solidFill>
                <a:latin typeface="Krabuler Bold"/>
              </a:rPr>
              <a:t>Menguasai Protokol MQTT: Panduan dari Dasar hingga Tingkat Lanjutan</a:t>
            </a:r>
          </a:p>
          <a:p>
            <a:pPr algn="l" marL="604518" indent="-302259" lvl="1">
              <a:lnSpc>
                <a:spcPts val="3723"/>
              </a:lnSpc>
              <a:buAutoNum type="arabicPeriod" startAt="1"/>
            </a:pPr>
            <a:r>
              <a:rPr lang="en-US" sz="2799" spc="61">
                <a:solidFill>
                  <a:srgbClr val="FFFFFF"/>
                </a:solidFill>
                <a:latin typeface="Krabuler"/>
              </a:rPr>
              <a:t> </a:t>
            </a:r>
            <a:r>
              <a:rPr lang="en-US" sz="2799" spc="61">
                <a:solidFill>
                  <a:srgbClr val="FFFFFF"/>
                </a:solidFill>
                <a:latin typeface="Krabuler Bold"/>
              </a:rPr>
              <a:t>Memahami &amp; Membuat Aturan ACL</a:t>
            </a:r>
          </a:p>
          <a:p>
            <a:pPr algn="l" marL="604518" indent="-302259" lvl="1">
              <a:lnSpc>
                <a:spcPts val="3723"/>
              </a:lnSpc>
              <a:buAutoNum type="arabicPeriod" startAt="1"/>
            </a:pPr>
            <a:r>
              <a:rPr lang="en-US" sz="2799" spc="61">
                <a:solidFill>
                  <a:srgbClr val="FFFFFF"/>
                </a:solidFill>
                <a:latin typeface="Krabuler Bold"/>
              </a:rPr>
              <a:t> Mengaktifkan Konfigurasi ACL dan Kasus Uji</a:t>
            </a:r>
          </a:p>
        </p:txBody>
      </p:sp>
      <p:sp>
        <p:nvSpPr>
          <p:cNvPr name="Freeform 6" id="6"/>
          <p:cNvSpPr/>
          <p:nvPr/>
        </p:nvSpPr>
        <p:spPr>
          <a:xfrm flipH="false" flipV="true" rot="787682">
            <a:off x="1397312" y="5080667"/>
            <a:ext cx="3435988" cy="3641221"/>
          </a:xfrm>
          <a:custGeom>
            <a:avLst/>
            <a:gdLst/>
            <a:ahLst/>
            <a:cxnLst/>
            <a:rect r="r" b="b" t="t" l="l"/>
            <a:pathLst>
              <a:path h="3641221" w="3435988">
                <a:moveTo>
                  <a:pt x="0" y="3641220"/>
                </a:moveTo>
                <a:lnTo>
                  <a:pt x="3435988" y="3641220"/>
                </a:lnTo>
                <a:lnTo>
                  <a:pt x="3435988" y="0"/>
                </a:lnTo>
                <a:lnTo>
                  <a:pt x="0" y="0"/>
                </a:lnTo>
                <a:lnTo>
                  <a:pt x="0" y="364122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1568932">
            <a:off x="15282144" y="5728523"/>
            <a:ext cx="1443297" cy="2069242"/>
          </a:xfrm>
          <a:custGeom>
            <a:avLst/>
            <a:gdLst/>
            <a:ahLst/>
            <a:cxnLst/>
            <a:rect r="r" b="b" t="t" l="l"/>
            <a:pathLst>
              <a:path h="2069242" w="1443297">
                <a:moveTo>
                  <a:pt x="0" y="0"/>
                </a:moveTo>
                <a:lnTo>
                  <a:pt x="1443297" y="0"/>
                </a:lnTo>
                <a:lnTo>
                  <a:pt x="1443297" y="2069242"/>
                </a:lnTo>
                <a:lnTo>
                  <a:pt x="0" y="2069242"/>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8" id="8"/>
          <p:cNvSpPr/>
          <p:nvPr/>
        </p:nvSpPr>
        <p:spPr>
          <a:xfrm flipH="false" flipV="false" rot="6190582">
            <a:off x="14034320" y="781506"/>
            <a:ext cx="1514128" cy="1379233"/>
          </a:xfrm>
          <a:custGeom>
            <a:avLst/>
            <a:gdLst/>
            <a:ahLst/>
            <a:cxnLst/>
            <a:rect r="r" b="b" t="t" l="l"/>
            <a:pathLst>
              <a:path h="1379233" w="1514128">
                <a:moveTo>
                  <a:pt x="0" y="0"/>
                </a:moveTo>
                <a:lnTo>
                  <a:pt x="1514129" y="0"/>
                </a:lnTo>
                <a:lnTo>
                  <a:pt x="1514129" y="1379234"/>
                </a:lnTo>
                <a:lnTo>
                  <a:pt x="0" y="1379234"/>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9" id="9"/>
          <p:cNvSpPr/>
          <p:nvPr/>
        </p:nvSpPr>
        <p:spPr>
          <a:xfrm flipH="false" flipV="false" rot="0">
            <a:off x="9752595" y="-301411"/>
            <a:ext cx="12710840" cy="1756407"/>
          </a:xfrm>
          <a:custGeom>
            <a:avLst/>
            <a:gdLst/>
            <a:ahLst/>
            <a:cxnLst/>
            <a:rect r="r" b="b" t="t" l="l"/>
            <a:pathLst>
              <a:path h="1756407" w="12710840">
                <a:moveTo>
                  <a:pt x="0" y="0"/>
                </a:moveTo>
                <a:lnTo>
                  <a:pt x="12710840" y="0"/>
                </a:lnTo>
                <a:lnTo>
                  <a:pt x="12710840" y="1756407"/>
                </a:lnTo>
                <a:lnTo>
                  <a:pt x="0" y="1756407"/>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0" id="10"/>
          <p:cNvSpPr/>
          <p:nvPr/>
        </p:nvSpPr>
        <p:spPr>
          <a:xfrm flipH="false" flipV="false" rot="-10800000">
            <a:off x="-5599813" y="8633321"/>
            <a:ext cx="13959219" cy="1928910"/>
          </a:xfrm>
          <a:custGeom>
            <a:avLst/>
            <a:gdLst/>
            <a:ahLst/>
            <a:cxnLst/>
            <a:rect r="r" b="b" t="t" l="l"/>
            <a:pathLst>
              <a:path h="1928910" w="13959219">
                <a:moveTo>
                  <a:pt x="0" y="0"/>
                </a:moveTo>
                <a:lnTo>
                  <a:pt x="13959219" y="0"/>
                </a:lnTo>
                <a:lnTo>
                  <a:pt x="13959219" y="1928910"/>
                </a:lnTo>
                <a:lnTo>
                  <a:pt x="0" y="192891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Tree>
  </p:cSld>
  <p:clrMapOvr>
    <a:masterClrMapping/>
  </p:clrMapOvr>
</p:sld>
</file>

<file path=ppt/slides/slide36.xml><?xml version="1.0" encoding="utf-8"?>
<p:sld xmlns:p="http://schemas.openxmlformats.org/presentationml/2006/main" xmlns:a="http://schemas.openxmlformats.org/drawingml/2006/main" xmlns:r="http://schemas.openxmlformats.org/officeDocument/2006/relationships">
  <p:cSld>
    <p:bg>
      <p:bgPr>
        <a:solidFill>
          <a:srgbClr val="FBF7F1"/>
        </a:solidFill>
      </p:bgPr>
    </p:bg>
    <p:spTree>
      <p:nvGrpSpPr>
        <p:cNvPr id="1" name=""/>
        <p:cNvGrpSpPr/>
        <p:nvPr/>
      </p:nvGrpSpPr>
      <p:grpSpPr>
        <a:xfrm>
          <a:off x="0" y="0"/>
          <a:ext cx="0" cy="0"/>
          <a:chOff x="0" y="0"/>
          <a:chExt cx="0" cy="0"/>
        </a:xfrm>
      </p:grpSpPr>
      <p:sp>
        <p:nvSpPr>
          <p:cNvPr name="Freeform 2" id="2"/>
          <p:cNvSpPr/>
          <p:nvPr/>
        </p:nvSpPr>
        <p:spPr>
          <a:xfrm flipH="false" flipV="false" rot="0">
            <a:off x="4609357" y="687135"/>
            <a:ext cx="9699658" cy="3103890"/>
          </a:xfrm>
          <a:custGeom>
            <a:avLst/>
            <a:gdLst/>
            <a:ahLst/>
            <a:cxnLst/>
            <a:rect r="r" b="b" t="t" l="l"/>
            <a:pathLst>
              <a:path h="3103890" w="9699658">
                <a:moveTo>
                  <a:pt x="0" y="0"/>
                </a:moveTo>
                <a:lnTo>
                  <a:pt x="9699657" y="0"/>
                </a:lnTo>
                <a:lnTo>
                  <a:pt x="9699657" y="3103891"/>
                </a:lnTo>
                <a:lnTo>
                  <a:pt x="0" y="310389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166726">
            <a:off x="5862662" y="1373053"/>
            <a:ext cx="7189391" cy="1713865"/>
          </a:xfrm>
          <a:prstGeom prst="rect">
            <a:avLst/>
          </a:prstGeom>
        </p:spPr>
        <p:txBody>
          <a:bodyPr anchor="t" rtlCol="false" tIns="0" lIns="0" bIns="0" rIns="0">
            <a:spAutoFit/>
          </a:bodyPr>
          <a:lstStyle/>
          <a:p>
            <a:pPr algn="ctr">
              <a:lnSpc>
                <a:spcPts val="6859"/>
              </a:lnSpc>
              <a:spcBef>
                <a:spcPct val="0"/>
              </a:spcBef>
            </a:pPr>
            <a:r>
              <a:rPr lang="en-US" sz="4899" spc="191">
                <a:solidFill>
                  <a:srgbClr val="000000"/>
                </a:solidFill>
                <a:latin typeface="Krabuler"/>
              </a:rPr>
              <a:t>PENGENALAN AUTENTIKASI &amp; KONTROL AKSES (ACL)</a:t>
            </a:r>
          </a:p>
        </p:txBody>
      </p:sp>
      <p:sp>
        <p:nvSpPr>
          <p:cNvPr name="Freeform 4" id="4"/>
          <p:cNvSpPr/>
          <p:nvPr/>
        </p:nvSpPr>
        <p:spPr>
          <a:xfrm flipH="false" flipV="false" rot="0">
            <a:off x="10938116" y="2635648"/>
            <a:ext cx="2704795" cy="1249123"/>
          </a:xfrm>
          <a:custGeom>
            <a:avLst/>
            <a:gdLst/>
            <a:ahLst/>
            <a:cxnLst/>
            <a:rect r="r" b="b" t="t" l="l"/>
            <a:pathLst>
              <a:path h="1249123" w="2704795">
                <a:moveTo>
                  <a:pt x="0" y="0"/>
                </a:moveTo>
                <a:lnTo>
                  <a:pt x="2704795" y="0"/>
                </a:lnTo>
                <a:lnTo>
                  <a:pt x="2704795" y="1249124"/>
                </a:lnTo>
                <a:lnTo>
                  <a:pt x="0" y="124912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491967">
            <a:off x="4392492" y="235239"/>
            <a:ext cx="2241878" cy="2042147"/>
          </a:xfrm>
          <a:custGeom>
            <a:avLst/>
            <a:gdLst/>
            <a:ahLst/>
            <a:cxnLst/>
            <a:rect r="r" b="b" t="t" l="l"/>
            <a:pathLst>
              <a:path h="2042147" w="2241878">
                <a:moveTo>
                  <a:pt x="0" y="0"/>
                </a:moveTo>
                <a:lnTo>
                  <a:pt x="2241878" y="0"/>
                </a:lnTo>
                <a:lnTo>
                  <a:pt x="2241878" y="2042147"/>
                </a:lnTo>
                <a:lnTo>
                  <a:pt x="0" y="204214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true" rot="4706294">
            <a:off x="-1406767" y="-1035329"/>
            <a:ext cx="3895386" cy="4128059"/>
          </a:xfrm>
          <a:custGeom>
            <a:avLst/>
            <a:gdLst/>
            <a:ahLst/>
            <a:cxnLst/>
            <a:rect r="r" b="b" t="t" l="l"/>
            <a:pathLst>
              <a:path h="4128059" w="3895386">
                <a:moveTo>
                  <a:pt x="0" y="4128058"/>
                </a:moveTo>
                <a:lnTo>
                  <a:pt x="3895387" y="4128058"/>
                </a:lnTo>
                <a:lnTo>
                  <a:pt x="3895387" y="0"/>
                </a:lnTo>
                <a:lnTo>
                  <a:pt x="0" y="0"/>
                </a:lnTo>
                <a:lnTo>
                  <a:pt x="0" y="4128058"/>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false" flipV="false" rot="-1568932">
            <a:off x="15725241" y="2538573"/>
            <a:ext cx="1447775" cy="2075662"/>
          </a:xfrm>
          <a:custGeom>
            <a:avLst/>
            <a:gdLst/>
            <a:ahLst/>
            <a:cxnLst/>
            <a:rect r="r" b="b" t="t" l="l"/>
            <a:pathLst>
              <a:path h="2075662" w="1447775">
                <a:moveTo>
                  <a:pt x="0" y="0"/>
                </a:moveTo>
                <a:lnTo>
                  <a:pt x="1447774" y="0"/>
                </a:lnTo>
                <a:lnTo>
                  <a:pt x="1447774" y="2075662"/>
                </a:lnTo>
                <a:lnTo>
                  <a:pt x="0" y="207566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8" id="8"/>
          <p:cNvSpPr/>
          <p:nvPr/>
        </p:nvSpPr>
        <p:spPr>
          <a:xfrm flipH="false" flipV="false" rot="0">
            <a:off x="10538197" y="0"/>
            <a:ext cx="10083238" cy="1393320"/>
          </a:xfrm>
          <a:custGeom>
            <a:avLst/>
            <a:gdLst/>
            <a:ahLst/>
            <a:cxnLst/>
            <a:rect r="r" b="b" t="t" l="l"/>
            <a:pathLst>
              <a:path h="1393320" w="10083238">
                <a:moveTo>
                  <a:pt x="0" y="0"/>
                </a:moveTo>
                <a:lnTo>
                  <a:pt x="10083238" y="0"/>
                </a:lnTo>
                <a:lnTo>
                  <a:pt x="10083238" y="1393320"/>
                </a:lnTo>
                <a:lnTo>
                  <a:pt x="0" y="139332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9" id="9"/>
          <p:cNvSpPr/>
          <p:nvPr/>
        </p:nvSpPr>
        <p:spPr>
          <a:xfrm flipH="false" flipV="false" rot="-10800000">
            <a:off x="-4098675" y="8905418"/>
            <a:ext cx="9279203" cy="2078243"/>
          </a:xfrm>
          <a:custGeom>
            <a:avLst/>
            <a:gdLst/>
            <a:ahLst/>
            <a:cxnLst/>
            <a:rect r="r" b="b" t="t" l="l"/>
            <a:pathLst>
              <a:path h="2078243" w="9279203">
                <a:moveTo>
                  <a:pt x="0" y="0"/>
                </a:moveTo>
                <a:lnTo>
                  <a:pt x="9279203" y="0"/>
                </a:lnTo>
                <a:lnTo>
                  <a:pt x="9279203" y="2078242"/>
                </a:lnTo>
                <a:lnTo>
                  <a:pt x="0" y="2078242"/>
                </a:lnTo>
                <a:lnTo>
                  <a:pt x="0" y="0"/>
                </a:lnTo>
                <a:close/>
              </a:path>
            </a:pathLst>
          </a:custGeom>
          <a:blipFill>
            <a:blip r:embed="rId12">
              <a:extLst>
                <a:ext uri="{96DAC541-7B7A-43D3-8B79-37D633B846F1}">
                  <asvg:svgBlip xmlns:asvg="http://schemas.microsoft.com/office/drawing/2016/SVG/main" r:embed="rId13"/>
                </a:ext>
              </a:extLst>
            </a:blip>
            <a:stretch>
              <a:fillRect l="-62081" t="0" r="0" b="0"/>
            </a:stretch>
          </a:blipFill>
        </p:spPr>
      </p:sp>
      <p:sp>
        <p:nvSpPr>
          <p:cNvPr name="TextBox 10" id="10"/>
          <p:cNvSpPr txBox="true"/>
          <p:nvPr/>
        </p:nvSpPr>
        <p:spPr>
          <a:xfrm rot="0">
            <a:off x="3531915" y="4204716"/>
            <a:ext cx="11224170" cy="5594985"/>
          </a:xfrm>
          <a:prstGeom prst="rect">
            <a:avLst/>
          </a:prstGeom>
        </p:spPr>
        <p:txBody>
          <a:bodyPr anchor="t" rtlCol="false" tIns="0" lIns="0" bIns="0" rIns="0">
            <a:spAutoFit/>
          </a:bodyPr>
          <a:lstStyle/>
          <a:p>
            <a:pPr algn="just">
              <a:lnSpc>
                <a:spcPts val="3419"/>
              </a:lnSpc>
            </a:pPr>
            <a:r>
              <a:rPr lang="en-US" sz="3000">
                <a:solidFill>
                  <a:srgbClr val="000000"/>
                </a:solidFill>
                <a:latin typeface="Handy Casual Bold"/>
              </a:rPr>
              <a:t>Autentikasi memastikan bahwa hanya perangkat yang diotorisasi yang dapat terhubung ke broker MQTT. Ada tiga jenis autentikasi yang umum digunakan:</a:t>
            </a:r>
          </a:p>
          <a:p>
            <a:pPr algn="just">
              <a:lnSpc>
                <a:spcPts val="3419"/>
              </a:lnSpc>
            </a:pPr>
          </a:p>
          <a:p>
            <a:pPr algn="just" marL="647700" indent="-323850" lvl="1">
              <a:lnSpc>
                <a:spcPts val="3419"/>
              </a:lnSpc>
              <a:buAutoNum type="arabicPeriod" startAt="1"/>
            </a:pPr>
            <a:r>
              <a:rPr lang="en-US" sz="3000">
                <a:solidFill>
                  <a:srgbClr val="000000"/>
                </a:solidFill>
                <a:latin typeface="Handy Casual Bold"/>
              </a:rPr>
              <a:t> File Kata Sandi: Cocok untuk penggunaan rumah atau jumlah perangkat terbatas</a:t>
            </a:r>
          </a:p>
          <a:p>
            <a:pPr algn="just" marL="647700" indent="-323850" lvl="1">
              <a:lnSpc>
                <a:spcPts val="3419"/>
              </a:lnSpc>
              <a:buAutoNum type="arabicPeriod" startAt="1"/>
            </a:pPr>
            <a:r>
              <a:rPr lang="en-US" sz="3000">
                <a:solidFill>
                  <a:srgbClr val="000000"/>
                </a:solidFill>
                <a:latin typeface="Handy Casual Bold"/>
              </a:rPr>
              <a:t> Plugin Autentikasi: Fleksibel dan skalabel, cocok untuk penggunaan skala besar dengan ribuan atau jutaan perangkat</a:t>
            </a:r>
          </a:p>
          <a:p>
            <a:pPr algn="just" marL="647700" indent="-323850" lvl="1">
              <a:lnSpc>
                <a:spcPts val="3419"/>
              </a:lnSpc>
              <a:buAutoNum type="arabicPeriod" startAt="1"/>
            </a:pPr>
            <a:r>
              <a:rPr lang="en-US" sz="3000">
                <a:solidFill>
                  <a:srgbClr val="000000"/>
                </a:solidFill>
                <a:latin typeface="Handy Casual Bold"/>
              </a:rPr>
              <a:t> Akses Tidak Terotorisasi: Tidak disarankan untuk penggunaan di lingkungan produksi</a:t>
            </a:r>
          </a:p>
          <a:p>
            <a:pPr algn="just">
              <a:lnSpc>
                <a:spcPts val="3419"/>
              </a:lnSpc>
            </a:pPr>
          </a:p>
          <a:p>
            <a:pPr algn="just">
              <a:lnSpc>
                <a:spcPts val="3419"/>
              </a:lnSpc>
            </a:pPr>
            <a:r>
              <a:rPr lang="en-US" sz="3000">
                <a:solidFill>
                  <a:srgbClr val="000000"/>
                </a:solidFill>
                <a:latin typeface="Handy Casual Bold"/>
              </a:rPr>
              <a:t>Kemudian, kontrol akses (ACL) menentukan izin akses pengguna atau perangkat ke topik tertentu. Misalnya, sebuah perangkat termostat mungkin hanya diizinkan untuk mempublikasikan data suhu ke topik tertentu, sementara display LCD hanya diberi izin untuk membaca data dari topik yang sama.</a:t>
            </a:r>
          </a:p>
          <a:p>
            <a:pPr algn="just">
              <a:lnSpc>
                <a:spcPts val="3419"/>
              </a:lnSpc>
            </a:pPr>
          </a:p>
        </p:txBody>
      </p:sp>
    </p:spTree>
  </p:cSld>
  <p:clrMapOvr>
    <a:masterClrMapping/>
  </p:clrMapOvr>
</p:sld>
</file>

<file path=ppt/slides/slide37.xml><?xml version="1.0" encoding="utf-8"?>
<p:sld xmlns:p="http://schemas.openxmlformats.org/presentationml/2006/main" xmlns:a="http://schemas.openxmlformats.org/drawingml/2006/main" xmlns:r="http://schemas.openxmlformats.org/officeDocument/2006/relationships">
  <p:cSld>
    <p:bg>
      <p:bgPr>
        <a:solidFill>
          <a:srgbClr val="FBF7F1"/>
        </a:solidFill>
      </p:bgPr>
    </p:bg>
    <p:spTree>
      <p:nvGrpSpPr>
        <p:cNvPr id="1" name=""/>
        <p:cNvGrpSpPr/>
        <p:nvPr/>
      </p:nvGrpSpPr>
      <p:grpSpPr>
        <a:xfrm>
          <a:off x="0" y="0"/>
          <a:ext cx="0" cy="0"/>
          <a:chOff x="0" y="0"/>
          <a:chExt cx="0" cy="0"/>
        </a:xfrm>
      </p:grpSpPr>
      <p:grpSp>
        <p:nvGrpSpPr>
          <p:cNvPr name="Group 2" id="2"/>
          <p:cNvGrpSpPr/>
          <p:nvPr/>
        </p:nvGrpSpPr>
        <p:grpSpPr>
          <a:xfrm rot="0">
            <a:off x="6760391" y="2432912"/>
            <a:ext cx="10498909" cy="4591435"/>
            <a:chOff x="0" y="0"/>
            <a:chExt cx="14302208" cy="6254712"/>
          </a:xfrm>
        </p:grpSpPr>
        <p:sp>
          <p:nvSpPr>
            <p:cNvPr name="Freeform 3" id="3"/>
            <p:cNvSpPr/>
            <p:nvPr/>
          </p:nvSpPr>
          <p:spPr>
            <a:xfrm flipH="false" flipV="false" rot="0">
              <a:off x="31750" y="31750"/>
              <a:ext cx="14238708" cy="6191212"/>
            </a:xfrm>
            <a:custGeom>
              <a:avLst/>
              <a:gdLst/>
              <a:ahLst/>
              <a:cxnLst/>
              <a:rect r="r" b="b" t="t" l="l"/>
              <a:pathLst>
                <a:path h="6191212" w="14238708">
                  <a:moveTo>
                    <a:pt x="14145997" y="6191212"/>
                  </a:moveTo>
                  <a:lnTo>
                    <a:pt x="92710" y="6191212"/>
                  </a:lnTo>
                  <a:cubicBezTo>
                    <a:pt x="41910" y="6191212"/>
                    <a:pt x="0" y="6149302"/>
                    <a:pt x="0" y="6098502"/>
                  </a:cubicBezTo>
                  <a:lnTo>
                    <a:pt x="0" y="92710"/>
                  </a:lnTo>
                  <a:cubicBezTo>
                    <a:pt x="0" y="41910"/>
                    <a:pt x="41910" y="0"/>
                    <a:pt x="92710" y="0"/>
                  </a:cubicBezTo>
                  <a:lnTo>
                    <a:pt x="14144727" y="0"/>
                  </a:lnTo>
                  <a:cubicBezTo>
                    <a:pt x="14195527" y="0"/>
                    <a:pt x="14237438" y="41910"/>
                    <a:pt x="14237438" y="92710"/>
                  </a:cubicBezTo>
                  <a:lnTo>
                    <a:pt x="14237438" y="6097232"/>
                  </a:lnTo>
                  <a:cubicBezTo>
                    <a:pt x="14238708" y="6149302"/>
                    <a:pt x="14196797" y="6191212"/>
                    <a:pt x="14145997" y="6191212"/>
                  </a:cubicBezTo>
                  <a:close/>
                </a:path>
              </a:pathLst>
            </a:custGeom>
            <a:solidFill>
              <a:srgbClr val="FFFEF7"/>
            </a:solidFill>
          </p:spPr>
        </p:sp>
        <p:sp>
          <p:nvSpPr>
            <p:cNvPr name="Freeform 4" id="4"/>
            <p:cNvSpPr/>
            <p:nvPr/>
          </p:nvSpPr>
          <p:spPr>
            <a:xfrm flipH="false" flipV="false" rot="0">
              <a:off x="0" y="0"/>
              <a:ext cx="14302208" cy="6254712"/>
            </a:xfrm>
            <a:custGeom>
              <a:avLst/>
              <a:gdLst/>
              <a:ahLst/>
              <a:cxnLst/>
              <a:rect r="r" b="b" t="t" l="l"/>
              <a:pathLst>
                <a:path h="6254712" w="14302208">
                  <a:moveTo>
                    <a:pt x="14177747" y="59690"/>
                  </a:moveTo>
                  <a:cubicBezTo>
                    <a:pt x="14213308" y="59690"/>
                    <a:pt x="14242518" y="88900"/>
                    <a:pt x="14242518" y="124460"/>
                  </a:cubicBezTo>
                  <a:lnTo>
                    <a:pt x="14242518" y="6130252"/>
                  </a:lnTo>
                  <a:cubicBezTo>
                    <a:pt x="14242518" y="6165812"/>
                    <a:pt x="14213308" y="6195022"/>
                    <a:pt x="14177747" y="6195022"/>
                  </a:cubicBezTo>
                  <a:lnTo>
                    <a:pt x="124460" y="6195022"/>
                  </a:lnTo>
                  <a:cubicBezTo>
                    <a:pt x="88900" y="6195022"/>
                    <a:pt x="59690" y="6165812"/>
                    <a:pt x="59690" y="6130252"/>
                  </a:cubicBezTo>
                  <a:lnTo>
                    <a:pt x="59690" y="124460"/>
                  </a:lnTo>
                  <a:cubicBezTo>
                    <a:pt x="59690" y="88900"/>
                    <a:pt x="88900" y="59690"/>
                    <a:pt x="124460" y="59690"/>
                  </a:cubicBezTo>
                  <a:lnTo>
                    <a:pt x="14177749" y="59690"/>
                  </a:lnTo>
                  <a:moveTo>
                    <a:pt x="14177749" y="0"/>
                  </a:moveTo>
                  <a:lnTo>
                    <a:pt x="124460" y="0"/>
                  </a:lnTo>
                  <a:cubicBezTo>
                    <a:pt x="55880" y="0"/>
                    <a:pt x="0" y="55880"/>
                    <a:pt x="0" y="124460"/>
                  </a:cubicBezTo>
                  <a:lnTo>
                    <a:pt x="0" y="6130252"/>
                  </a:lnTo>
                  <a:cubicBezTo>
                    <a:pt x="0" y="6198832"/>
                    <a:pt x="55880" y="6254712"/>
                    <a:pt x="124460" y="6254712"/>
                  </a:cubicBezTo>
                  <a:lnTo>
                    <a:pt x="14177749" y="6254712"/>
                  </a:lnTo>
                  <a:cubicBezTo>
                    <a:pt x="14246327" y="6254712"/>
                    <a:pt x="14302208" y="6198832"/>
                    <a:pt x="14302208" y="6130252"/>
                  </a:cubicBezTo>
                  <a:lnTo>
                    <a:pt x="14302208" y="124460"/>
                  </a:lnTo>
                  <a:cubicBezTo>
                    <a:pt x="14302208" y="55880"/>
                    <a:pt x="14246327" y="0"/>
                    <a:pt x="14177749" y="0"/>
                  </a:cubicBezTo>
                  <a:close/>
                </a:path>
              </a:pathLst>
            </a:custGeom>
            <a:solidFill>
              <a:srgbClr val="191919"/>
            </a:solidFill>
          </p:spPr>
        </p:sp>
      </p:grpSp>
      <p:sp>
        <p:nvSpPr>
          <p:cNvPr name="Freeform 5" id="5"/>
          <p:cNvSpPr/>
          <p:nvPr/>
        </p:nvSpPr>
        <p:spPr>
          <a:xfrm flipH="false" flipV="false" rot="0">
            <a:off x="-49133" y="364943"/>
            <a:ext cx="7628315" cy="9557115"/>
          </a:xfrm>
          <a:custGeom>
            <a:avLst/>
            <a:gdLst/>
            <a:ahLst/>
            <a:cxnLst/>
            <a:rect r="r" b="b" t="t" l="l"/>
            <a:pathLst>
              <a:path h="9557115" w="7628315">
                <a:moveTo>
                  <a:pt x="0" y="0"/>
                </a:moveTo>
                <a:lnTo>
                  <a:pt x="7628316" y="0"/>
                </a:lnTo>
                <a:lnTo>
                  <a:pt x="7628316" y="9557114"/>
                </a:lnTo>
                <a:lnTo>
                  <a:pt x="0" y="955711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6" id="6"/>
          <p:cNvGrpSpPr>
            <a:grpSpLocks noChangeAspect="true"/>
          </p:cNvGrpSpPr>
          <p:nvPr/>
        </p:nvGrpSpPr>
        <p:grpSpPr>
          <a:xfrm rot="-460589">
            <a:off x="1751691" y="4008360"/>
            <a:ext cx="4649370" cy="4649351"/>
            <a:chOff x="0" y="0"/>
            <a:chExt cx="6350025" cy="6350000"/>
          </a:xfrm>
        </p:grpSpPr>
        <p:sp>
          <p:nvSpPr>
            <p:cNvPr name="Freeform 7" id="7"/>
            <p:cNvSpPr/>
            <p:nvPr/>
          </p:nvSpPr>
          <p:spPr>
            <a:xfrm flipH="false" flipV="false" rot="0">
              <a:off x="0" y="0"/>
              <a:ext cx="6350026" cy="6350000"/>
            </a:xfrm>
            <a:custGeom>
              <a:avLst/>
              <a:gdLst/>
              <a:ahLst/>
              <a:cxnLst/>
              <a:rect r="r" b="b" t="t" l="l"/>
              <a:pathLst>
                <a:path h="6350000" w="6350026">
                  <a:moveTo>
                    <a:pt x="0" y="0"/>
                  </a:moveTo>
                  <a:lnTo>
                    <a:pt x="6350026" y="0"/>
                  </a:lnTo>
                  <a:lnTo>
                    <a:pt x="6350026" y="6350000"/>
                  </a:lnTo>
                  <a:lnTo>
                    <a:pt x="0" y="6350000"/>
                  </a:lnTo>
                  <a:close/>
                </a:path>
              </a:pathLst>
            </a:custGeom>
            <a:blipFill>
              <a:blip r:embed="rId4"/>
              <a:stretch>
                <a:fillRect l="0" t="-24906" r="0" b="-24906"/>
              </a:stretch>
            </a:blipFill>
          </p:spPr>
        </p:sp>
      </p:grpSp>
      <p:sp>
        <p:nvSpPr>
          <p:cNvPr name="TextBox 8" id="8"/>
          <p:cNvSpPr txBox="true"/>
          <p:nvPr/>
        </p:nvSpPr>
        <p:spPr>
          <a:xfrm rot="-466770">
            <a:off x="668318" y="1057111"/>
            <a:ext cx="5678110" cy="2407285"/>
          </a:xfrm>
          <a:prstGeom prst="rect">
            <a:avLst/>
          </a:prstGeom>
        </p:spPr>
        <p:txBody>
          <a:bodyPr anchor="t" rtlCol="false" tIns="0" lIns="0" bIns="0" rIns="0">
            <a:spAutoFit/>
          </a:bodyPr>
          <a:lstStyle/>
          <a:p>
            <a:pPr algn="l">
              <a:lnSpc>
                <a:spcPts val="6439"/>
              </a:lnSpc>
              <a:spcBef>
                <a:spcPct val="0"/>
              </a:spcBef>
            </a:pPr>
            <a:r>
              <a:rPr lang="en-US" sz="4599">
                <a:solidFill>
                  <a:srgbClr val="000000"/>
                </a:solidFill>
                <a:latin typeface="Krabuler"/>
              </a:rPr>
              <a:t>MEMBUAT DAN MENGELOLA FILE KATA SANDI</a:t>
            </a:r>
          </a:p>
        </p:txBody>
      </p:sp>
      <p:sp>
        <p:nvSpPr>
          <p:cNvPr name="TextBox 9" id="9"/>
          <p:cNvSpPr txBox="true"/>
          <p:nvPr/>
        </p:nvSpPr>
        <p:spPr>
          <a:xfrm rot="0">
            <a:off x="7179555" y="2852269"/>
            <a:ext cx="4253863" cy="1732788"/>
          </a:xfrm>
          <a:prstGeom prst="rect">
            <a:avLst/>
          </a:prstGeom>
        </p:spPr>
        <p:txBody>
          <a:bodyPr anchor="t" rtlCol="false" tIns="0" lIns="0" bIns="0" rIns="0">
            <a:spAutoFit/>
          </a:bodyPr>
          <a:lstStyle/>
          <a:p>
            <a:pPr algn="l">
              <a:lnSpc>
                <a:spcPts val="2735"/>
              </a:lnSpc>
            </a:pPr>
            <a:r>
              <a:rPr lang="en-US" sz="2399">
                <a:solidFill>
                  <a:srgbClr val="905836"/>
                </a:solidFill>
                <a:latin typeface="Handy Casual"/>
              </a:rPr>
              <a:t>Buat File Kata Sandi:</a:t>
            </a:r>
          </a:p>
          <a:p>
            <a:pPr algn="l" marL="518155" indent="-259078" lvl="1">
              <a:lnSpc>
                <a:spcPts val="2735"/>
              </a:lnSpc>
              <a:buAutoNum type="arabicPeriod" startAt="1"/>
            </a:pPr>
            <a:r>
              <a:rPr lang="en-US" sz="2399">
                <a:solidFill>
                  <a:srgbClr val="000000"/>
                </a:solidFill>
                <a:latin typeface="Handy Casual"/>
              </a:rPr>
              <a:t>mosquitto_password -c authentication</a:t>
            </a:r>
          </a:p>
          <a:p>
            <a:pPr algn="l" marL="518155" indent="-259078" lvl="1">
              <a:lnSpc>
                <a:spcPts val="2735"/>
              </a:lnSpc>
              <a:buAutoNum type="arabicPeriod" startAt="1"/>
            </a:pPr>
            <a:r>
              <a:rPr lang="en-US" sz="2399">
                <a:solidFill>
                  <a:srgbClr val="000000"/>
                </a:solidFill>
                <a:latin typeface="Handy Casual"/>
              </a:rPr>
              <a:t>Buat file "authentication".</a:t>
            </a:r>
          </a:p>
          <a:p>
            <a:pPr algn="l">
              <a:lnSpc>
                <a:spcPts val="2735"/>
              </a:lnSpc>
            </a:pPr>
          </a:p>
        </p:txBody>
      </p:sp>
      <p:sp>
        <p:nvSpPr>
          <p:cNvPr name="TextBox 10" id="10"/>
          <p:cNvSpPr txBox="true"/>
          <p:nvPr/>
        </p:nvSpPr>
        <p:spPr>
          <a:xfrm rot="0">
            <a:off x="7179555" y="5143500"/>
            <a:ext cx="4666720" cy="1732788"/>
          </a:xfrm>
          <a:prstGeom prst="rect">
            <a:avLst/>
          </a:prstGeom>
        </p:spPr>
        <p:txBody>
          <a:bodyPr anchor="t" rtlCol="false" tIns="0" lIns="0" bIns="0" rIns="0">
            <a:spAutoFit/>
          </a:bodyPr>
          <a:lstStyle/>
          <a:p>
            <a:pPr algn="l">
              <a:lnSpc>
                <a:spcPts val="2735"/>
              </a:lnSpc>
            </a:pPr>
            <a:r>
              <a:rPr lang="en-US" sz="2399">
                <a:solidFill>
                  <a:srgbClr val="905836"/>
                </a:solidFill>
                <a:latin typeface="Handy Casual"/>
              </a:rPr>
              <a:t>Update Kata Sandi Pengguna:</a:t>
            </a:r>
          </a:p>
          <a:p>
            <a:pPr algn="l" marL="518155" indent="-259078" lvl="1">
              <a:lnSpc>
                <a:spcPts val="2735"/>
              </a:lnSpc>
              <a:buAutoNum type="arabicPeriod" startAt="1"/>
            </a:pPr>
            <a:r>
              <a:rPr lang="en-US" sz="2399">
                <a:solidFill>
                  <a:srgbClr val="000000"/>
                </a:solidFill>
                <a:latin typeface="Handy Casual"/>
              </a:rPr>
              <a:t>mosquitto_password -b authentication username2 newpassword</a:t>
            </a:r>
          </a:p>
          <a:p>
            <a:pPr algn="l" marL="518155" indent="-259078" lvl="1">
              <a:lnSpc>
                <a:spcPts val="2735"/>
              </a:lnSpc>
              <a:buAutoNum type="arabicPeriod" startAt="1"/>
            </a:pPr>
            <a:r>
              <a:rPr lang="en-US" sz="2399">
                <a:solidFill>
                  <a:srgbClr val="000000"/>
                </a:solidFill>
                <a:latin typeface="Handy Casual"/>
              </a:rPr>
              <a:t>Perbarui kata sandi pengguna</a:t>
            </a:r>
          </a:p>
          <a:p>
            <a:pPr algn="l">
              <a:lnSpc>
                <a:spcPts val="2735"/>
              </a:lnSpc>
            </a:pPr>
          </a:p>
        </p:txBody>
      </p:sp>
      <p:sp>
        <p:nvSpPr>
          <p:cNvPr name="Freeform 11" id="11"/>
          <p:cNvSpPr/>
          <p:nvPr/>
        </p:nvSpPr>
        <p:spPr>
          <a:xfrm flipH="false" flipV="false" rot="-1568932">
            <a:off x="11437677" y="7714166"/>
            <a:ext cx="1144336" cy="1640625"/>
          </a:xfrm>
          <a:custGeom>
            <a:avLst/>
            <a:gdLst/>
            <a:ahLst/>
            <a:cxnLst/>
            <a:rect r="r" b="b" t="t" l="l"/>
            <a:pathLst>
              <a:path h="1640625" w="1144336">
                <a:moveTo>
                  <a:pt x="0" y="0"/>
                </a:moveTo>
                <a:lnTo>
                  <a:pt x="1144337" y="0"/>
                </a:lnTo>
                <a:lnTo>
                  <a:pt x="1144337" y="1640626"/>
                </a:lnTo>
                <a:lnTo>
                  <a:pt x="0" y="164062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2" id="12"/>
          <p:cNvSpPr/>
          <p:nvPr/>
        </p:nvSpPr>
        <p:spPr>
          <a:xfrm flipH="false" flipV="false" rot="5027046">
            <a:off x="16282896" y="916013"/>
            <a:ext cx="1514128" cy="1379233"/>
          </a:xfrm>
          <a:custGeom>
            <a:avLst/>
            <a:gdLst/>
            <a:ahLst/>
            <a:cxnLst/>
            <a:rect r="r" b="b" t="t" l="l"/>
            <a:pathLst>
              <a:path h="1379233" w="1514128">
                <a:moveTo>
                  <a:pt x="0" y="0"/>
                </a:moveTo>
                <a:lnTo>
                  <a:pt x="1514129" y="0"/>
                </a:lnTo>
                <a:lnTo>
                  <a:pt x="1514129" y="1379234"/>
                </a:lnTo>
                <a:lnTo>
                  <a:pt x="0" y="1379234"/>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13" id="13"/>
          <p:cNvSpPr txBox="true"/>
          <p:nvPr/>
        </p:nvSpPr>
        <p:spPr>
          <a:xfrm rot="0">
            <a:off x="12422702" y="2680819"/>
            <a:ext cx="4253863" cy="2075688"/>
          </a:xfrm>
          <a:prstGeom prst="rect">
            <a:avLst/>
          </a:prstGeom>
        </p:spPr>
        <p:txBody>
          <a:bodyPr anchor="t" rtlCol="false" tIns="0" lIns="0" bIns="0" rIns="0">
            <a:spAutoFit/>
          </a:bodyPr>
          <a:lstStyle/>
          <a:p>
            <a:pPr algn="l">
              <a:lnSpc>
                <a:spcPts val="2735"/>
              </a:lnSpc>
            </a:pPr>
            <a:r>
              <a:rPr lang="en-US" sz="2399">
                <a:solidFill>
                  <a:srgbClr val="905836"/>
                </a:solidFill>
                <a:latin typeface="Handy Casual"/>
              </a:rPr>
              <a:t>Tambahkan Pengguna:</a:t>
            </a:r>
          </a:p>
          <a:p>
            <a:pPr algn="l" marL="518155" indent="-259078" lvl="1">
              <a:lnSpc>
                <a:spcPts val="2735"/>
              </a:lnSpc>
              <a:buAutoNum type="arabicPeriod" startAt="1"/>
            </a:pPr>
            <a:r>
              <a:rPr lang="en-US" sz="2399">
                <a:solidFill>
                  <a:srgbClr val="000000"/>
                </a:solidFill>
                <a:latin typeface="Handy Casual"/>
              </a:rPr>
              <a:t>mosquitto_password -b authentication username1 password1</a:t>
            </a:r>
          </a:p>
          <a:p>
            <a:pPr algn="l" marL="518155" indent="-259078" lvl="1">
              <a:lnSpc>
                <a:spcPts val="2735"/>
              </a:lnSpc>
              <a:buAutoNum type="arabicPeriod" startAt="1"/>
            </a:pPr>
            <a:r>
              <a:rPr lang="en-US" sz="2399">
                <a:solidFill>
                  <a:srgbClr val="000000"/>
                </a:solidFill>
                <a:latin typeface="Handy Casual"/>
              </a:rPr>
              <a:t>Tambahkan pengguna baru</a:t>
            </a:r>
          </a:p>
          <a:p>
            <a:pPr algn="l">
              <a:lnSpc>
                <a:spcPts val="2735"/>
              </a:lnSpc>
            </a:pPr>
          </a:p>
          <a:p>
            <a:pPr algn="l">
              <a:lnSpc>
                <a:spcPts val="2735"/>
              </a:lnSpc>
            </a:pPr>
          </a:p>
        </p:txBody>
      </p:sp>
      <p:sp>
        <p:nvSpPr>
          <p:cNvPr name="TextBox 14" id="14"/>
          <p:cNvSpPr txBox="true"/>
          <p:nvPr/>
        </p:nvSpPr>
        <p:spPr>
          <a:xfrm rot="0">
            <a:off x="12422702" y="5004157"/>
            <a:ext cx="4666720" cy="1732788"/>
          </a:xfrm>
          <a:prstGeom prst="rect">
            <a:avLst/>
          </a:prstGeom>
        </p:spPr>
        <p:txBody>
          <a:bodyPr anchor="t" rtlCol="false" tIns="0" lIns="0" bIns="0" rIns="0">
            <a:spAutoFit/>
          </a:bodyPr>
          <a:lstStyle/>
          <a:p>
            <a:pPr algn="l">
              <a:lnSpc>
                <a:spcPts val="2735"/>
              </a:lnSpc>
            </a:pPr>
            <a:r>
              <a:rPr lang="en-US" sz="2399">
                <a:solidFill>
                  <a:srgbClr val="905836"/>
                </a:solidFill>
                <a:latin typeface="Handy Casual Bold"/>
              </a:rPr>
              <a:t>Hapus Pengguna:</a:t>
            </a:r>
          </a:p>
          <a:p>
            <a:pPr algn="l" marL="518155" indent="-259078" lvl="1">
              <a:lnSpc>
                <a:spcPts val="2735"/>
              </a:lnSpc>
              <a:buFont typeface="Arial"/>
              <a:buChar char="•"/>
            </a:pPr>
            <a:r>
              <a:rPr lang="en-US" sz="2399">
                <a:solidFill>
                  <a:srgbClr val="000000"/>
                </a:solidFill>
                <a:latin typeface="Handy Casual"/>
              </a:rPr>
              <a:t>mosquitto_password -D authentication username3</a:t>
            </a:r>
          </a:p>
          <a:p>
            <a:pPr algn="l" marL="518155" indent="-259078" lvl="1">
              <a:lnSpc>
                <a:spcPts val="2735"/>
              </a:lnSpc>
              <a:buFont typeface="Arial"/>
              <a:buChar char="•"/>
            </a:pPr>
            <a:r>
              <a:rPr lang="en-US" sz="2399">
                <a:solidFill>
                  <a:srgbClr val="000000"/>
                </a:solidFill>
                <a:latin typeface="Handy Casual"/>
              </a:rPr>
              <a:t>Hapus pengguna dari file.</a:t>
            </a:r>
          </a:p>
          <a:p>
            <a:pPr algn="l">
              <a:lnSpc>
                <a:spcPts val="2735"/>
              </a:lnSpc>
            </a:pPr>
          </a:p>
        </p:txBody>
      </p:sp>
    </p:spTree>
  </p:cSld>
  <p:clrMapOvr>
    <a:masterClrMapping/>
  </p:clrMapOvr>
</p:sld>
</file>

<file path=ppt/slides/slide38.xml><?xml version="1.0" encoding="utf-8"?>
<p:sld xmlns:p="http://schemas.openxmlformats.org/presentationml/2006/main" xmlns:a="http://schemas.openxmlformats.org/drawingml/2006/main" xmlns:r="http://schemas.openxmlformats.org/officeDocument/2006/relationships">
  <p:cSld>
    <p:bg>
      <p:bgPr>
        <a:solidFill>
          <a:srgbClr val="FBF7F1"/>
        </a:solidFill>
      </p:bgPr>
    </p:bg>
    <p:spTree>
      <p:nvGrpSpPr>
        <p:cNvPr id="1" name=""/>
        <p:cNvGrpSpPr/>
        <p:nvPr/>
      </p:nvGrpSpPr>
      <p:grpSpPr>
        <a:xfrm>
          <a:off x="0" y="0"/>
          <a:ext cx="0" cy="0"/>
          <a:chOff x="0" y="0"/>
          <a:chExt cx="0" cy="0"/>
        </a:xfrm>
      </p:grpSpPr>
      <p:grpSp>
        <p:nvGrpSpPr>
          <p:cNvPr name="Group 2" id="2"/>
          <p:cNvGrpSpPr/>
          <p:nvPr/>
        </p:nvGrpSpPr>
        <p:grpSpPr>
          <a:xfrm rot="0">
            <a:off x="6760391" y="1242183"/>
            <a:ext cx="10498909" cy="7657600"/>
            <a:chOff x="0" y="0"/>
            <a:chExt cx="14302208" cy="10431615"/>
          </a:xfrm>
        </p:grpSpPr>
        <p:sp>
          <p:nvSpPr>
            <p:cNvPr name="Freeform 3" id="3"/>
            <p:cNvSpPr/>
            <p:nvPr/>
          </p:nvSpPr>
          <p:spPr>
            <a:xfrm flipH="false" flipV="false" rot="0">
              <a:off x="31750" y="31750"/>
              <a:ext cx="14238708" cy="10368115"/>
            </a:xfrm>
            <a:custGeom>
              <a:avLst/>
              <a:gdLst/>
              <a:ahLst/>
              <a:cxnLst/>
              <a:rect r="r" b="b" t="t" l="l"/>
              <a:pathLst>
                <a:path h="10368115" w="14238708">
                  <a:moveTo>
                    <a:pt x="14145997" y="10368115"/>
                  </a:moveTo>
                  <a:lnTo>
                    <a:pt x="92710" y="10368115"/>
                  </a:lnTo>
                  <a:cubicBezTo>
                    <a:pt x="41910" y="10368115"/>
                    <a:pt x="0" y="10326205"/>
                    <a:pt x="0" y="10275405"/>
                  </a:cubicBezTo>
                  <a:lnTo>
                    <a:pt x="0" y="92710"/>
                  </a:lnTo>
                  <a:cubicBezTo>
                    <a:pt x="0" y="41910"/>
                    <a:pt x="41910" y="0"/>
                    <a:pt x="92710" y="0"/>
                  </a:cubicBezTo>
                  <a:lnTo>
                    <a:pt x="14144727" y="0"/>
                  </a:lnTo>
                  <a:cubicBezTo>
                    <a:pt x="14195527" y="0"/>
                    <a:pt x="14237438" y="41910"/>
                    <a:pt x="14237438" y="92710"/>
                  </a:cubicBezTo>
                  <a:lnTo>
                    <a:pt x="14237438" y="10274136"/>
                  </a:lnTo>
                  <a:cubicBezTo>
                    <a:pt x="14238708" y="10326205"/>
                    <a:pt x="14196797" y="10368115"/>
                    <a:pt x="14145997" y="10368115"/>
                  </a:cubicBezTo>
                  <a:close/>
                </a:path>
              </a:pathLst>
            </a:custGeom>
            <a:solidFill>
              <a:srgbClr val="FFFEF7"/>
            </a:solidFill>
          </p:spPr>
        </p:sp>
        <p:sp>
          <p:nvSpPr>
            <p:cNvPr name="Freeform 4" id="4"/>
            <p:cNvSpPr/>
            <p:nvPr/>
          </p:nvSpPr>
          <p:spPr>
            <a:xfrm flipH="false" flipV="false" rot="0">
              <a:off x="0" y="0"/>
              <a:ext cx="14302208" cy="10431616"/>
            </a:xfrm>
            <a:custGeom>
              <a:avLst/>
              <a:gdLst/>
              <a:ahLst/>
              <a:cxnLst/>
              <a:rect r="r" b="b" t="t" l="l"/>
              <a:pathLst>
                <a:path h="10431616" w="14302208">
                  <a:moveTo>
                    <a:pt x="14177747" y="59690"/>
                  </a:moveTo>
                  <a:cubicBezTo>
                    <a:pt x="14213308" y="59690"/>
                    <a:pt x="14242518" y="88900"/>
                    <a:pt x="14242518" y="124460"/>
                  </a:cubicBezTo>
                  <a:lnTo>
                    <a:pt x="14242518" y="10307155"/>
                  </a:lnTo>
                  <a:cubicBezTo>
                    <a:pt x="14242518" y="10342716"/>
                    <a:pt x="14213308" y="10371926"/>
                    <a:pt x="14177747" y="10371926"/>
                  </a:cubicBezTo>
                  <a:lnTo>
                    <a:pt x="124460" y="10371926"/>
                  </a:lnTo>
                  <a:cubicBezTo>
                    <a:pt x="88900" y="10371926"/>
                    <a:pt x="59690" y="10342716"/>
                    <a:pt x="59690" y="10307155"/>
                  </a:cubicBezTo>
                  <a:lnTo>
                    <a:pt x="59690" y="124460"/>
                  </a:lnTo>
                  <a:cubicBezTo>
                    <a:pt x="59690" y="88900"/>
                    <a:pt x="88900" y="59690"/>
                    <a:pt x="124460" y="59690"/>
                  </a:cubicBezTo>
                  <a:lnTo>
                    <a:pt x="14177749" y="59690"/>
                  </a:lnTo>
                  <a:moveTo>
                    <a:pt x="14177749" y="0"/>
                  </a:moveTo>
                  <a:lnTo>
                    <a:pt x="124460" y="0"/>
                  </a:lnTo>
                  <a:cubicBezTo>
                    <a:pt x="55880" y="0"/>
                    <a:pt x="0" y="55880"/>
                    <a:pt x="0" y="124460"/>
                  </a:cubicBezTo>
                  <a:lnTo>
                    <a:pt x="0" y="10307155"/>
                  </a:lnTo>
                  <a:cubicBezTo>
                    <a:pt x="0" y="10375736"/>
                    <a:pt x="55880" y="10431616"/>
                    <a:pt x="124460" y="10431616"/>
                  </a:cubicBezTo>
                  <a:lnTo>
                    <a:pt x="14177749" y="10431616"/>
                  </a:lnTo>
                  <a:cubicBezTo>
                    <a:pt x="14246327" y="10431616"/>
                    <a:pt x="14302208" y="10375736"/>
                    <a:pt x="14302208" y="10307155"/>
                  </a:cubicBezTo>
                  <a:lnTo>
                    <a:pt x="14302208" y="124460"/>
                  </a:lnTo>
                  <a:cubicBezTo>
                    <a:pt x="14302208" y="55880"/>
                    <a:pt x="14246327" y="0"/>
                    <a:pt x="14177749" y="0"/>
                  </a:cubicBezTo>
                  <a:close/>
                </a:path>
              </a:pathLst>
            </a:custGeom>
            <a:solidFill>
              <a:srgbClr val="191919"/>
            </a:solidFill>
          </p:spPr>
        </p:sp>
      </p:grpSp>
      <p:sp>
        <p:nvSpPr>
          <p:cNvPr name="Freeform 5" id="5"/>
          <p:cNvSpPr/>
          <p:nvPr/>
        </p:nvSpPr>
        <p:spPr>
          <a:xfrm flipH="false" flipV="false" rot="0">
            <a:off x="-49133" y="364943"/>
            <a:ext cx="7628315" cy="9557115"/>
          </a:xfrm>
          <a:custGeom>
            <a:avLst/>
            <a:gdLst/>
            <a:ahLst/>
            <a:cxnLst/>
            <a:rect r="r" b="b" t="t" l="l"/>
            <a:pathLst>
              <a:path h="9557115" w="7628315">
                <a:moveTo>
                  <a:pt x="0" y="0"/>
                </a:moveTo>
                <a:lnTo>
                  <a:pt x="7628316" y="0"/>
                </a:lnTo>
                <a:lnTo>
                  <a:pt x="7628316" y="9557114"/>
                </a:lnTo>
                <a:lnTo>
                  <a:pt x="0" y="955711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6" id="6"/>
          <p:cNvGrpSpPr>
            <a:grpSpLocks noChangeAspect="true"/>
          </p:cNvGrpSpPr>
          <p:nvPr/>
        </p:nvGrpSpPr>
        <p:grpSpPr>
          <a:xfrm rot="-460589">
            <a:off x="1751691" y="4008360"/>
            <a:ext cx="4649370" cy="4649351"/>
            <a:chOff x="0" y="0"/>
            <a:chExt cx="6350025" cy="6350000"/>
          </a:xfrm>
        </p:grpSpPr>
        <p:sp>
          <p:nvSpPr>
            <p:cNvPr name="Freeform 7" id="7"/>
            <p:cNvSpPr/>
            <p:nvPr/>
          </p:nvSpPr>
          <p:spPr>
            <a:xfrm flipH="false" flipV="false" rot="0">
              <a:off x="0" y="0"/>
              <a:ext cx="6350026" cy="6350000"/>
            </a:xfrm>
            <a:custGeom>
              <a:avLst/>
              <a:gdLst/>
              <a:ahLst/>
              <a:cxnLst/>
              <a:rect r="r" b="b" t="t" l="l"/>
              <a:pathLst>
                <a:path h="6350000" w="6350026">
                  <a:moveTo>
                    <a:pt x="0" y="0"/>
                  </a:moveTo>
                  <a:lnTo>
                    <a:pt x="6350026" y="0"/>
                  </a:lnTo>
                  <a:lnTo>
                    <a:pt x="6350026" y="6350000"/>
                  </a:lnTo>
                  <a:lnTo>
                    <a:pt x="0" y="6350000"/>
                  </a:lnTo>
                  <a:close/>
                </a:path>
              </a:pathLst>
            </a:custGeom>
            <a:blipFill>
              <a:blip r:embed="rId4"/>
              <a:stretch>
                <a:fillRect l="0" t="-24906" r="0" b="-24906"/>
              </a:stretch>
            </a:blipFill>
          </p:spPr>
        </p:sp>
      </p:grpSp>
      <p:sp>
        <p:nvSpPr>
          <p:cNvPr name="TextBox 8" id="8"/>
          <p:cNvSpPr txBox="true"/>
          <p:nvPr/>
        </p:nvSpPr>
        <p:spPr>
          <a:xfrm rot="-466770">
            <a:off x="1065068" y="1491920"/>
            <a:ext cx="2851631" cy="2559815"/>
          </a:xfrm>
          <a:prstGeom prst="rect">
            <a:avLst/>
          </a:prstGeom>
        </p:spPr>
        <p:txBody>
          <a:bodyPr anchor="t" rtlCol="false" tIns="0" lIns="0" bIns="0" rIns="0">
            <a:spAutoFit/>
          </a:bodyPr>
          <a:lstStyle/>
          <a:p>
            <a:pPr algn="l">
              <a:lnSpc>
                <a:spcPts val="4048"/>
              </a:lnSpc>
              <a:spcBef>
                <a:spcPct val="0"/>
              </a:spcBef>
            </a:pPr>
            <a:r>
              <a:rPr lang="en-US" sz="2891">
                <a:solidFill>
                  <a:srgbClr val="000000"/>
                </a:solidFill>
                <a:latin typeface="Krabuler"/>
              </a:rPr>
              <a:t>MENGUASAI PROTOKOL MQTT: PANDUAN DARI DASAR HINGGA TINGKAT LANJUTAN</a:t>
            </a:r>
          </a:p>
        </p:txBody>
      </p:sp>
      <p:sp>
        <p:nvSpPr>
          <p:cNvPr name="TextBox 9" id="9"/>
          <p:cNvSpPr txBox="true"/>
          <p:nvPr/>
        </p:nvSpPr>
        <p:spPr>
          <a:xfrm rot="0">
            <a:off x="6911331" y="1529430"/>
            <a:ext cx="5825305" cy="533400"/>
          </a:xfrm>
          <a:prstGeom prst="rect">
            <a:avLst/>
          </a:prstGeom>
        </p:spPr>
        <p:txBody>
          <a:bodyPr anchor="t" rtlCol="false" tIns="0" lIns="0" bIns="0" rIns="0">
            <a:spAutoFit/>
          </a:bodyPr>
          <a:lstStyle/>
          <a:p>
            <a:pPr algn="l" marL="647700" indent="-323850" lvl="1">
              <a:lnSpc>
                <a:spcPts val="4200"/>
              </a:lnSpc>
              <a:buFont typeface="Arial"/>
              <a:buChar char="•"/>
            </a:pPr>
            <a:r>
              <a:rPr lang="en-US" sz="3000">
                <a:solidFill>
                  <a:srgbClr val="000000"/>
                </a:solidFill>
                <a:latin typeface="Krabuler Bold"/>
              </a:rPr>
              <a:t>PERSIAPAN FILE KATA SANDI</a:t>
            </a:r>
          </a:p>
        </p:txBody>
      </p:sp>
      <p:sp>
        <p:nvSpPr>
          <p:cNvPr name="TextBox 10" id="10"/>
          <p:cNvSpPr txBox="true"/>
          <p:nvPr/>
        </p:nvSpPr>
        <p:spPr>
          <a:xfrm rot="0">
            <a:off x="7205831" y="2309495"/>
            <a:ext cx="3928891" cy="2075688"/>
          </a:xfrm>
          <a:prstGeom prst="rect">
            <a:avLst/>
          </a:prstGeom>
        </p:spPr>
        <p:txBody>
          <a:bodyPr anchor="t" rtlCol="false" tIns="0" lIns="0" bIns="0" rIns="0">
            <a:spAutoFit/>
          </a:bodyPr>
          <a:lstStyle/>
          <a:p>
            <a:pPr algn="l" marL="518155" indent="-259078" lvl="1">
              <a:lnSpc>
                <a:spcPts val="2735"/>
              </a:lnSpc>
              <a:buAutoNum type="arabicPeriod" startAt="1"/>
            </a:pPr>
            <a:r>
              <a:rPr lang="en-US" sz="2399">
                <a:solidFill>
                  <a:srgbClr val="000000"/>
                </a:solidFill>
                <a:latin typeface="Handy Casual"/>
              </a:rPr>
              <a:t>Buat file kata sandi dengan menggunakan perintah mosquitto_password.</a:t>
            </a:r>
          </a:p>
          <a:p>
            <a:pPr algn="l" marL="518155" indent="-259078" lvl="1">
              <a:lnSpc>
                <a:spcPts val="2735"/>
              </a:lnSpc>
              <a:buAutoNum type="arabicPeriod" startAt="1"/>
            </a:pPr>
            <a:r>
              <a:rPr lang="en-US" sz="2399">
                <a:solidFill>
                  <a:srgbClr val="000000"/>
                </a:solidFill>
                <a:latin typeface="Handy Casual"/>
              </a:rPr>
              <a:t>Tambahkan pengguna, perbarui kata sandi, atau hapus pengguna dengan perintah yang sesuai</a:t>
            </a:r>
          </a:p>
        </p:txBody>
      </p:sp>
      <p:sp>
        <p:nvSpPr>
          <p:cNvPr name="TextBox 11" id="11"/>
          <p:cNvSpPr txBox="true"/>
          <p:nvPr/>
        </p:nvSpPr>
        <p:spPr>
          <a:xfrm rot="0">
            <a:off x="12373241" y="2309495"/>
            <a:ext cx="3846068" cy="1732788"/>
          </a:xfrm>
          <a:prstGeom prst="rect">
            <a:avLst/>
          </a:prstGeom>
        </p:spPr>
        <p:txBody>
          <a:bodyPr anchor="t" rtlCol="false" tIns="0" lIns="0" bIns="0" rIns="0">
            <a:spAutoFit/>
          </a:bodyPr>
          <a:lstStyle/>
          <a:p>
            <a:pPr algn="l" marL="518155" indent="-259078" lvl="1">
              <a:lnSpc>
                <a:spcPts val="2735"/>
              </a:lnSpc>
              <a:buAutoNum type="arabicPeriod" startAt="1"/>
            </a:pPr>
            <a:r>
              <a:rPr lang="en-US" sz="2399">
                <a:solidFill>
                  <a:srgbClr val="000000"/>
                </a:solidFill>
                <a:latin typeface="Handy Casual"/>
              </a:rPr>
              <a:t>Simpan perubahan pada file konfigurasi.</a:t>
            </a:r>
          </a:p>
          <a:p>
            <a:pPr algn="l" marL="518155" indent="-259078" lvl="1">
              <a:lnSpc>
                <a:spcPts val="2735"/>
              </a:lnSpc>
              <a:buAutoNum type="arabicPeriod" startAt="1"/>
            </a:pPr>
            <a:r>
              <a:rPr lang="en-US" sz="2399">
                <a:solidFill>
                  <a:srgbClr val="000000"/>
                </a:solidFill>
                <a:latin typeface="Handy Casual"/>
              </a:rPr>
              <a:t>Restart broker Mosquitto untuk menerapkan perubahan.</a:t>
            </a:r>
          </a:p>
          <a:p>
            <a:pPr algn="l">
              <a:lnSpc>
                <a:spcPts val="2735"/>
              </a:lnSpc>
            </a:pPr>
          </a:p>
        </p:txBody>
      </p:sp>
      <p:sp>
        <p:nvSpPr>
          <p:cNvPr name="Freeform 12" id="12"/>
          <p:cNvSpPr/>
          <p:nvPr/>
        </p:nvSpPr>
        <p:spPr>
          <a:xfrm flipH="false" flipV="false" rot="-1568932">
            <a:off x="11437677" y="7714166"/>
            <a:ext cx="1144336" cy="1640625"/>
          </a:xfrm>
          <a:custGeom>
            <a:avLst/>
            <a:gdLst/>
            <a:ahLst/>
            <a:cxnLst/>
            <a:rect r="r" b="b" t="t" l="l"/>
            <a:pathLst>
              <a:path h="1640625" w="1144336">
                <a:moveTo>
                  <a:pt x="0" y="0"/>
                </a:moveTo>
                <a:lnTo>
                  <a:pt x="1144337" y="0"/>
                </a:lnTo>
                <a:lnTo>
                  <a:pt x="1144337" y="1640626"/>
                </a:lnTo>
                <a:lnTo>
                  <a:pt x="0" y="164062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3" id="13"/>
          <p:cNvSpPr/>
          <p:nvPr/>
        </p:nvSpPr>
        <p:spPr>
          <a:xfrm flipH="false" flipV="false" rot="5027046">
            <a:off x="16282896" y="916013"/>
            <a:ext cx="1514128" cy="1379233"/>
          </a:xfrm>
          <a:custGeom>
            <a:avLst/>
            <a:gdLst/>
            <a:ahLst/>
            <a:cxnLst/>
            <a:rect r="r" b="b" t="t" l="l"/>
            <a:pathLst>
              <a:path h="1379233" w="1514128">
                <a:moveTo>
                  <a:pt x="0" y="0"/>
                </a:moveTo>
                <a:lnTo>
                  <a:pt x="1514129" y="0"/>
                </a:lnTo>
                <a:lnTo>
                  <a:pt x="1514129" y="1379234"/>
                </a:lnTo>
                <a:lnTo>
                  <a:pt x="0" y="1379234"/>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14" id="14"/>
          <p:cNvSpPr txBox="true"/>
          <p:nvPr/>
        </p:nvSpPr>
        <p:spPr>
          <a:xfrm rot="0">
            <a:off x="12009845" y="1529430"/>
            <a:ext cx="4572859" cy="533400"/>
          </a:xfrm>
          <a:prstGeom prst="rect">
            <a:avLst/>
          </a:prstGeom>
        </p:spPr>
        <p:txBody>
          <a:bodyPr anchor="t" rtlCol="false" tIns="0" lIns="0" bIns="0" rIns="0">
            <a:spAutoFit/>
          </a:bodyPr>
          <a:lstStyle/>
          <a:p>
            <a:pPr algn="l" marL="647700" indent="-323850" lvl="1">
              <a:lnSpc>
                <a:spcPts val="4200"/>
              </a:lnSpc>
              <a:buFont typeface="Arial"/>
              <a:buChar char="•"/>
            </a:pPr>
            <a:r>
              <a:rPr lang="en-US" sz="3000">
                <a:solidFill>
                  <a:srgbClr val="000000"/>
                </a:solidFill>
                <a:latin typeface="Krabuler Bold"/>
              </a:rPr>
              <a:t>RESTART BROKER</a:t>
            </a:r>
          </a:p>
        </p:txBody>
      </p:sp>
      <p:sp>
        <p:nvSpPr>
          <p:cNvPr name="TextBox 15" id="15"/>
          <p:cNvSpPr txBox="true"/>
          <p:nvPr/>
        </p:nvSpPr>
        <p:spPr>
          <a:xfrm rot="0">
            <a:off x="6857571" y="4556633"/>
            <a:ext cx="4572859" cy="1066800"/>
          </a:xfrm>
          <a:prstGeom prst="rect">
            <a:avLst/>
          </a:prstGeom>
        </p:spPr>
        <p:txBody>
          <a:bodyPr anchor="t" rtlCol="false" tIns="0" lIns="0" bIns="0" rIns="0">
            <a:spAutoFit/>
          </a:bodyPr>
          <a:lstStyle/>
          <a:p>
            <a:pPr algn="l" marL="647700" indent="-323850" lvl="1">
              <a:lnSpc>
                <a:spcPts val="4200"/>
              </a:lnSpc>
              <a:buFont typeface="Arial"/>
              <a:buChar char="•"/>
            </a:pPr>
            <a:r>
              <a:rPr lang="en-US" sz="3000">
                <a:solidFill>
                  <a:srgbClr val="000000"/>
                </a:solidFill>
                <a:latin typeface="Krabuler Bold"/>
              </a:rPr>
              <a:t>KONFIGURASI BROKER MOSQUITTO</a:t>
            </a:r>
          </a:p>
        </p:txBody>
      </p:sp>
      <p:sp>
        <p:nvSpPr>
          <p:cNvPr name="TextBox 16" id="16"/>
          <p:cNvSpPr txBox="true"/>
          <p:nvPr/>
        </p:nvSpPr>
        <p:spPr>
          <a:xfrm rot="0">
            <a:off x="7205831" y="5623433"/>
            <a:ext cx="3846068" cy="3104388"/>
          </a:xfrm>
          <a:prstGeom prst="rect">
            <a:avLst/>
          </a:prstGeom>
        </p:spPr>
        <p:txBody>
          <a:bodyPr anchor="t" rtlCol="false" tIns="0" lIns="0" bIns="0" rIns="0">
            <a:spAutoFit/>
          </a:bodyPr>
          <a:lstStyle/>
          <a:p>
            <a:pPr algn="l" marL="518155" indent="-259078" lvl="1">
              <a:lnSpc>
                <a:spcPts val="2735"/>
              </a:lnSpc>
              <a:buAutoNum type="arabicPeriod" startAt="1"/>
            </a:pPr>
            <a:r>
              <a:rPr lang="en-US" sz="2399">
                <a:solidFill>
                  <a:srgbClr val="000000"/>
                </a:solidFill>
                <a:latin typeface="Handy Casual"/>
              </a:rPr>
              <a:t>Buka file konfigurasi Mosquitto yang terletak di etc/mosquitto/mosquitto.conf.</a:t>
            </a:r>
          </a:p>
          <a:p>
            <a:pPr algn="l" marL="518155" indent="-259078" lvl="1">
              <a:lnSpc>
                <a:spcPts val="2735"/>
              </a:lnSpc>
              <a:buAutoNum type="arabicPeriod" startAt="1"/>
            </a:pPr>
            <a:r>
              <a:rPr lang="en-US" sz="2399">
                <a:solidFill>
                  <a:srgbClr val="000000"/>
                </a:solidFill>
                <a:latin typeface="Handy Casual"/>
              </a:rPr>
              <a:t>Aktifkan autentikasi dengan mengubah pengaturan allow_anonymous menjadi false.</a:t>
            </a:r>
          </a:p>
          <a:p>
            <a:pPr algn="l" marL="518155" indent="-259078" lvl="1">
              <a:lnSpc>
                <a:spcPts val="2735"/>
              </a:lnSpc>
              <a:buAutoNum type="arabicPeriod" startAt="1"/>
            </a:pPr>
            <a:r>
              <a:rPr lang="en-US" sz="2399">
                <a:solidFill>
                  <a:srgbClr val="000000"/>
                </a:solidFill>
                <a:latin typeface="Handy Casual"/>
              </a:rPr>
              <a:t>Tentukan lokasi file kata sandi dengan parameter password_file.</a:t>
            </a:r>
          </a:p>
        </p:txBody>
      </p:sp>
      <p:sp>
        <p:nvSpPr>
          <p:cNvPr name="TextBox 17" id="17"/>
          <p:cNvSpPr txBox="true"/>
          <p:nvPr/>
        </p:nvSpPr>
        <p:spPr>
          <a:xfrm rot="0">
            <a:off x="12009845" y="3928213"/>
            <a:ext cx="4572859" cy="533400"/>
          </a:xfrm>
          <a:prstGeom prst="rect">
            <a:avLst/>
          </a:prstGeom>
        </p:spPr>
        <p:txBody>
          <a:bodyPr anchor="t" rtlCol="false" tIns="0" lIns="0" bIns="0" rIns="0">
            <a:spAutoFit/>
          </a:bodyPr>
          <a:lstStyle/>
          <a:p>
            <a:pPr algn="l" marL="647700" indent="-323850" lvl="1">
              <a:lnSpc>
                <a:spcPts val="4200"/>
              </a:lnSpc>
              <a:buFont typeface="Arial"/>
              <a:buChar char="•"/>
            </a:pPr>
            <a:r>
              <a:rPr lang="en-US" sz="3000">
                <a:solidFill>
                  <a:srgbClr val="000000"/>
                </a:solidFill>
                <a:latin typeface="Krabuler Bold"/>
              </a:rPr>
              <a:t>UJI AUTENTIKASI</a:t>
            </a:r>
          </a:p>
        </p:txBody>
      </p:sp>
      <p:sp>
        <p:nvSpPr>
          <p:cNvPr name="TextBox 18" id="18"/>
          <p:cNvSpPr txBox="true"/>
          <p:nvPr/>
        </p:nvSpPr>
        <p:spPr>
          <a:xfrm rot="0">
            <a:off x="12426358" y="4927731"/>
            <a:ext cx="3846068" cy="3447288"/>
          </a:xfrm>
          <a:prstGeom prst="rect">
            <a:avLst/>
          </a:prstGeom>
        </p:spPr>
        <p:txBody>
          <a:bodyPr anchor="t" rtlCol="false" tIns="0" lIns="0" bIns="0" rIns="0">
            <a:spAutoFit/>
          </a:bodyPr>
          <a:lstStyle/>
          <a:p>
            <a:pPr algn="l" marL="518155" indent="-259078" lvl="1">
              <a:lnSpc>
                <a:spcPts val="2735"/>
              </a:lnSpc>
              <a:buAutoNum type="arabicPeriod" startAt="1"/>
            </a:pPr>
            <a:r>
              <a:rPr lang="en-US" sz="2399">
                <a:solidFill>
                  <a:srgbClr val="000000"/>
                </a:solidFill>
                <a:latin typeface="Handy Casual"/>
              </a:rPr>
              <a:t>Coba untuk terhubung ke broker menggunakan klien MQTT dengan atau tanpa autentikasi.</a:t>
            </a:r>
          </a:p>
          <a:p>
            <a:pPr algn="l" marL="518155" indent="-259078" lvl="1">
              <a:lnSpc>
                <a:spcPts val="2735"/>
              </a:lnSpc>
              <a:buAutoNum type="arabicPeriod" startAt="1"/>
            </a:pPr>
            <a:r>
              <a:rPr lang="en-US" sz="2399">
                <a:solidFill>
                  <a:srgbClr val="000000"/>
                </a:solidFill>
                <a:latin typeface="Handy Casual"/>
              </a:rPr>
              <a:t>Pastikan bahwa koneksi yang tidak diotorisasi ditolak, sementara koneksi yang menggunakan username dan password yang valid berhasil terhubung.</a:t>
            </a:r>
          </a:p>
          <a:p>
            <a:pPr algn="l">
              <a:lnSpc>
                <a:spcPts val="2735"/>
              </a:lnSpc>
            </a:pPr>
          </a:p>
        </p:txBody>
      </p:sp>
    </p:spTree>
  </p:cSld>
  <p:clrMapOvr>
    <a:masterClrMapping/>
  </p:clrMapOvr>
</p:sld>
</file>

<file path=ppt/slides/slide39.xml><?xml version="1.0" encoding="utf-8"?>
<p:sld xmlns:p="http://schemas.openxmlformats.org/presentationml/2006/main" xmlns:a="http://schemas.openxmlformats.org/drawingml/2006/main" xmlns:r="http://schemas.openxmlformats.org/officeDocument/2006/relationships">
  <p:cSld>
    <p:bg>
      <p:bgPr>
        <a:solidFill>
          <a:srgbClr val="FBF7F1"/>
        </a:solidFill>
      </p:bgPr>
    </p:bg>
    <p:spTree>
      <p:nvGrpSpPr>
        <p:cNvPr id="1" name=""/>
        <p:cNvGrpSpPr/>
        <p:nvPr/>
      </p:nvGrpSpPr>
      <p:grpSpPr>
        <a:xfrm>
          <a:off x="0" y="0"/>
          <a:ext cx="0" cy="0"/>
          <a:chOff x="0" y="0"/>
          <a:chExt cx="0" cy="0"/>
        </a:xfrm>
      </p:grpSpPr>
      <p:sp>
        <p:nvSpPr>
          <p:cNvPr name="Freeform 2" id="2"/>
          <p:cNvSpPr/>
          <p:nvPr/>
        </p:nvSpPr>
        <p:spPr>
          <a:xfrm flipH="false" flipV="false" rot="0">
            <a:off x="4609357" y="687135"/>
            <a:ext cx="9699658" cy="3103890"/>
          </a:xfrm>
          <a:custGeom>
            <a:avLst/>
            <a:gdLst/>
            <a:ahLst/>
            <a:cxnLst/>
            <a:rect r="r" b="b" t="t" l="l"/>
            <a:pathLst>
              <a:path h="3103890" w="9699658">
                <a:moveTo>
                  <a:pt x="0" y="0"/>
                </a:moveTo>
                <a:lnTo>
                  <a:pt x="9699657" y="0"/>
                </a:lnTo>
                <a:lnTo>
                  <a:pt x="9699657" y="3103891"/>
                </a:lnTo>
                <a:lnTo>
                  <a:pt x="0" y="310389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166726">
            <a:off x="5862662" y="1373053"/>
            <a:ext cx="7189391" cy="1713865"/>
          </a:xfrm>
          <a:prstGeom prst="rect">
            <a:avLst/>
          </a:prstGeom>
        </p:spPr>
        <p:txBody>
          <a:bodyPr anchor="t" rtlCol="false" tIns="0" lIns="0" bIns="0" rIns="0">
            <a:spAutoFit/>
          </a:bodyPr>
          <a:lstStyle/>
          <a:p>
            <a:pPr algn="ctr">
              <a:lnSpc>
                <a:spcPts val="6859"/>
              </a:lnSpc>
              <a:spcBef>
                <a:spcPct val="0"/>
              </a:spcBef>
            </a:pPr>
            <a:r>
              <a:rPr lang="en-US" sz="4899" spc="191">
                <a:solidFill>
                  <a:srgbClr val="000000"/>
                </a:solidFill>
                <a:latin typeface="Krabuler"/>
              </a:rPr>
              <a:t>MEMAHAMI &amp; MEMBUAT ATURAN ACL</a:t>
            </a:r>
          </a:p>
        </p:txBody>
      </p:sp>
      <p:sp>
        <p:nvSpPr>
          <p:cNvPr name="Freeform 4" id="4"/>
          <p:cNvSpPr/>
          <p:nvPr/>
        </p:nvSpPr>
        <p:spPr>
          <a:xfrm flipH="false" flipV="false" rot="0">
            <a:off x="10938116" y="2635648"/>
            <a:ext cx="2704795" cy="1249123"/>
          </a:xfrm>
          <a:custGeom>
            <a:avLst/>
            <a:gdLst/>
            <a:ahLst/>
            <a:cxnLst/>
            <a:rect r="r" b="b" t="t" l="l"/>
            <a:pathLst>
              <a:path h="1249123" w="2704795">
                <a:moveTo>
                  <a:pt x="0" y="0"/>
                </a:moveTo>
                <a:lnTo>
                  <a:pt x="2704795" y="0"/>
                </a:lnTo>
                <a:lnTo>
                  <a:pt x="2704795" y="1249124"/>
                </a:lnTo>
                <a:lnTo>
                  <a:pt x="0" y="124912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491967">
            <a:off x="4392492" y="235239"/>
            <a:ext cx="2241878" cy="2042147"/>
          </a:xfrm>
          <a:custGeom>
            <a:avLst/>
            <a:gdLst/>
            <a:ahLst/>
            <a:cxnLst/>
            <a:rect r="r" b="b" t="t" l="l"/>
            <a:pathLst>
              <a:path h="2042147" w="2241878">
                <a:moveTo>
                  <a:pt x="0" y="0"/>
                </a:moveTo>
                <a:lnTo>
                  <a:pt x="2241878" y="0"/>
                </a:lnTo>
                <a:lnTo>
                  <a:pt x="2241878" y="2042147"/>
                </a:lnTo>
                <a:lnTo>
                  <a:pt x="0" y="204214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true" rot="4706294">
            <a:off x="-1406767" y="-1035329"/>
            <a:ext cx="3895386" cy="4128059"/>
          </a:xfrm>
          <a:custGeom>
            <a:avLst/>
            <a:gdLst/>
            <a:ahLst/>
            <a:cxnLst/>
            <a:rect r="r" b="b" t="t" l="l"/>
            <a:pathLst>
              <a:path h="4128059" w="3895386">
                <a:moveTo>
                  <a:pt x="0" y="4128058"/>
                </a:moveTo>
                <a:lnTo>
                  <a:pt x="3895387" y="4128058"/>
                </a:lnTo>
                <a:lnTo>
                  <a:pt x="3895387" y="0"/>
                </a:lnTo>
                <a:lnTo>
                  <a:pt x="0" y="0"/>
                </a:lnTo>
                <a:lnTo>
                  <a:pt x="0" y="4128058"/>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false" flipV="false" rot="-1568932">
            <a:off x="15725241" y="2538573"/>
            <a:ext cx="1447775" cy="2075662"/>
          </a:xfrm>
          <a:custGeom>
            <a:avLst/>
            <a:gdLst/>
            <a:ahLst/>
            <a:cxnLst/>
            <a:rect r="r" b="b" t="t" l="l"/>
            <a:pathLst>
              <a:path h="2075662" w="1447775">
                <a:moveTo>
                  <a:pt x="0" y="0"/>
                </a:moveTo>
                <a:lnTo>
                  <a:pt x="1447774" y="0"/>
                </a:lnTo>
                <a:lnTo>
                  <a:pt x="1447774" y="2075662"/>
                </a:lnTo>
                <a:lnTo>
                  <a:pt x="0" y="207566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8" id="8"/>
          <p:cNvSpPr/>
          <p:nvPr/>
        </p:nvSpPr>
        <p:spPr>
          <a:xfrm flipH="false" flipV="false" rot="0">
            <a:off x="10538197" y="0"/>
            <a:ext cx="10083238" cy="1393320"/>
          </a:xfrm>
          <a:custGeom>
            <a:avLst/>
            <a:gdLst/>
            <a:ahLst/>
            <a:cxnLst/>
            <a:rect r="r" b="b" t="t" l="l"/>
            <a:pathLst>
              <a:path h="1393320" w="10083238">
                <a:moveTo>
                  <a:pt x="0" y="0"/>
                </a:moveTo>
                <a:lnTo>
                  <a:pt x="10083238" y="0"/>
                </a:lnTo>
                <a:lnTo>
                  <a:pt x="10083238" y="1393320"/>
                </a:lnTo>
                <a:lnTo>
                  <a:pt x="0" y="139332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9" id="9"/>
          <p:cNvSpPr/>
          <p:nvPr/>
        </p:nvSpPr>
        <p:spPr>
          <a:xfrm flipH="false" flipV="false" rot="-10800000">
            <a:off x="-4098675" y="8905418"/>
            <a:ext cx="9279203" cy="2078243"/>
          </a:xfrm>
          <a:custGeom>
            <a:avLst/>
            <a:gdLst/>
            <a:ahLst/>
            <a:cxnLst/>
            <a:rect r="r" b="b" t="t" l="l"/>
            <a:pathLst>
              <a:path h="2078243" w="9279203">
                <a:moveTo>
                  <a:pt x="0" y="0"/>
                </a:moveTo>
                <a:lnTo>
                  <a:pt x="9279203" y="0"/>
                </a:lnTo>
                <a:lnTo>
                  <a:pt x="9279203" y="2078242"/>
                </a:lnTo>
                <a:lnTo>
                  <a:pt x="0" y="2078242"/>
                </a:lnTo>
                <a:lnTo>
                  <a:pt x="0" y="0"/>
                </a:lnTo>
                <a:close/>
              </a:path>
            </a:pathLst>
          </a:custGeom>
          <a:blipFill>
            <a:blip r:embed="rId12">
              <a:extLst>
                <a:ext uri="{96DAC541-7B7A-43D3-8B79-37D633B846F1}">
                  <asvg:svgBlip xmlns:asvg="http://schemas.microsoft.com/office/drawing/2016/SVG/main" r:embed="rId13"/>
                </a:ext>
              </a:extLst>
            </a:blip>
            <a:stretch>
              <a:fillRect l="-62081" t="0" r="0" b="0"/>
            </a:stretch>
          </a:blipFill>
        </p:spPr>
      </p:sp>
      <p:sp>
        <p:nvSpPr>
          <p:cNvPr name="TextBox 10" id="10"/>
          <p:cNvSpPr txBox="true"/>
          <p:nvPr/>
        </p:nvSpPr>
        <p:spPr>
          <a:xfrm rot="0">
            <a:off x="3531915" y="4223766"/>
            <a:ext cx="11224170" cy="6406134"/>
          </a:xfrm>
          <a:prstGeom prst="rect">
            <a:avLst/>
          </a:prstGeom>
        </p:spPr>
        <p:txBody>
          <a:bodyPr anchor="t" rtlCol="false" tIns="0" lIns="0" bIns="0" rIns="0">
            <a:spAutoFit/>
          </a:bodyPr>
          <a:lstStyle/>
          <a:p>
            <a:pPr algn="just" marL="690881" indent="-345440" lvl="1">
              <a:lnSpc>
                <a:spcPts val="3648"/>
              </a:lnSpc>
              <a:buAutoNum type="arabicPeriod" startAt="1"/>
            </a:pPr>
            <a:r>
              <a:rPr lang="en-US" sz="3200">
                <a:solidFill>
                  <a:srgbClr val="000000"/>
                </a:solidFill>
                <a:latin typeface="Handy Casual Bold"/>
              </a:rPr>
              <a:t>Konsep Dasar ACL:</a:t>
            </a:r>
          </a:p>
          <a:p>
            <a:pPr algn="just" marL="690881" indent="-345440" lvl="1">
              <a:lnSpc>
                <a:spcPts val="3648"/>
              </a:lnSpc>
              <a:buFont typeface="Arial"/>
              <a:buChar char="•"/>
            </a:pPr>
            <a:r>
              <a:rPr lang="en-US" sz="3200">
                <a:solidFill>
                  <a:srgbClr val="000000"/>
                </a:solidFill>
                <a:latin typeface="Handy Casual Bold"/>
              </a:rPr>
              <a:t>Digunakan untuk mengontrol akses pengguna ke topik-topik pada broker MQTT.</a:t>
            </a:r>
          </a:p>
          <a:p>
            <a:pPr algn="just" marL="690881" indent="-345440" lvl="1">
              <a:lnSpc>
                <a:spcPts val="3648"/>
              </a:lnSpc>
              <a:buFont typeface="Arial"/>
              <a:buChar char="•"/>
            </a:pPr>
            <a:r>
              <a:rPr lang="en-US" sz="3200">
                <a:solidFill>
                  <a:srgbClr val="000000"/>
                </a:solidFill>
                <a:latin typeface="Handy Casual Bold"/>
              </a:rPr>
              <a:t>Terdiri dari tiga bagian: umum, pengguna tertentu, dan ID klien tertentu.</a:t>
            </a:r>
          </a:p>
          <a:p>
            <a:pPr algn="just" marL="690881" indent="-345440" lvl="1">
              <a:lnSpc>
                <a:spcPts val="3648"/>
              </a:lnSpc>
              <a:buAutoNum type="arabicPeriod" startAt="1"/>
            </a:pPr>
            <a:r>
              <a:rPr lang="en-US" sz="3200">
                <a:solidFill>
                  <a:srgbClr val="000000"/>
                </a:solidFill>
                <a:latin typeface="Handy Casual Bold"/>
              </a:rPr>
              <a:t>Izin dan Pembatasan:</a:t>
            </a:r>
          </a:p>
          <a:p>
            <a:pPr algn="just" marL="690881" indent="-345440" lvl="1">
              <a:lnSpc>
                <a:spcPts val="3648"/>
              </a:lnSpc>
              <a:buFont typeface="Arial"/>
              <a:buChar char="•"/>
            </a:pPr>
            <a:r>
              <a:rPr lang="en-US" sz="3200">
                <a:solidFill>
                  <a:srgbClr val="000000"/>
                </a:solidFill>
                <a:latin typeface="Handy Casual Bold"/>
              </a:rPr>
              <a:t>Terdapat tiga jenis izin: baca, tulis, dan gabungan baca/tulis.</a:t>
            </a:r>
          </a:p>
          <a:p>
            <a:pPr algn="just" marL="690881" indent="-345440" lvl="1">
              <a:lnSpc>
                <a:spcPts val="3648"/>
              </a:lnSpc>
              <a:buFont typeface="Arial"/>
              <a:buChar char="•"/>
            </a:pPr>
            <a:r>
              <a:rPr lang="en-US" sz="3200">
                <a:solidFill>
                  <a:srgbClr val="000000"/>
                </a:solidFill>
                <a:latin typeface="Handy Casual Bold"/>
              </a:rPr>
              <a:t>Aturan dapat diberlakukan secara umum atau spesifik untuk pengguna tertentu.</a:t>
            </a:r>
          </a:p>
          <a:p>
            <a:pPr algn="just" marL="690881" indent="-345440" lvl="1">
              <a:lnSpc>
                <a:spcPts val="3648"/>
              </a:lnSpc>
              <a:buAutoNum type="arabicPeriod" startAt="1"/>
            </a:pPr>
            <a:r>
              <a:rPr lang="en-US" sz="3200">
                <a:solidFill>
                  <a:srgbClr val="000000"/>
                </a:solidFill>
                <a:latin typeface="Handy Casual Bold"/>
              </a:rPr>
              <a:t>Penerapan Aturan ACL:</a:t>
            </a:r>
          </a:p>
          <a:p>
            <a:pPr algn="just" marL="690881" indent="-345440" lvl="1">
              <a:lnSpc>
                <a:spcPts val="3648"/>
              </a:lnSpc>
              <a:buFont typeface="Arial"/>
              <a:buChar char="•"/>
            </a:pPr>
            <a:r>
              <a:rPr lang="en-US" sz="3200">
                <a:solidFill>
                  <a:srgbClr val="000000"/>
                </a:solidFill>
                <a:latin typeface="Handy Casual Bold"/>
              </a:rPr>
              <a:t>Diterapkan dalam file konfigurasi Mosquitto.</a:t>
            </a:r>
          </a:p>
          <a:p>
            <a:pPr algn="just" marL="690881" indent="-345440" lvl="1">
              <a:lnSpc>
                <a:spcPts val="3648"/>
              </a:lnSpc>
              <a:buFont typeface="Arial"/>
              <a:buChar char="•"/>
            </a:pPr>
            <a:r>
              <a:rPr lang="en-US" sz="3200">
                <a:solidFill>
                  <a:srgbClr val="000000"/>
                </a:solidFill>
                <a:latin typeface="Handy Casual Bold"/>
              </a:rPr>
              <a:t>Setiap pengguna atau topik memiliki aturan tersendiri.</a:t>
            </a:r>
          </a:p>
          <a:p>
            <a:pPr algn="just" marL="690881" indent="-345440" lvl="1">
              <a:lnSpc>
                <a:spcPts val="3648"/>
              </a:lnSpc>
              <a:buAutoNum type="arabicPeriod" startAt="1"/>
            </a:pPr>
            <a:r>
              <a:rPr lang="en-US" sz="3200">
                <a:solidFill>
                  <a:srgbClr val="000000"/>
                </a:solidFill>
                <a:latin typeface="Handy Casual Bold"/>
              </a:rPr>
              <a:t>Contoh Penggunaan:</a:t>
            </a:r>
          </a:p>
          <a:p>
            <a:pPr algn="just" marL="690881" indent="-345440" lvl="1">
              <a:lnSpc>
                <a:spcPts val="3648"/>
              </a:lnSpc>
              <a:buFont typeface="Arial"/>
              <a:buChar char="•"/>
            </a:pPr>
            <a:r>
              <a:rPr lang="en-US" sz="3200">
                <a:solidFill>
                  <a:srgbClr val="000000"/>
                </a:solidFill>
                <a:latin typeface="Handy Casual"/>
              </a:rPr>
              <a:t>P</a:t>
            </a:r>
            <a:r>
              <a:rPr lang="en-US" sz="3200">
                <a:solidFill>
                  <a:srgbClr val="000000"/>
                </a:solidFill>
                <a:latin typeface="Handy Casual Bold"/>
              </a:rPr>
              <a:t>engguna "John" dapat membaca dan menulis topik di rumahnya.</a:t>
            </a:r>
          </a:p>
          <a:p>
            <a:pPr algn="just" marL="690881" indent="-345440" lvl="1">
              <a:lnSpc>
                <a:spcPts val="3648"/>
              </a:lnSpc>
              <a:buFont typeface="Arial"/>
              <a:buChar char="•"/>
            </a:pPr>
            <a:r>
              <a:rPr lang="en-US" sz="3200">
                <a:solidFill>
                  <a:srgbClr val="000000"/>
                </a:solidFill>
                <a:latin typeface="Handy Casual Bold"/>
              </a:rPr>
              <a:t>Pengguna "Agent" hanya bisa membaca topik keamanan di rumah pelanggan.</a:t>
            </a:r>
          </a:p>
          <a:p>
            <a:pPr algn="just">
              <a:lnSpc>
                <a:spcPts val="3648"/>
              </a:lnSpc>
            </a:pP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BF7F1"/>
        </a:solidFill>
      </p:bgPr>
    </p:bg>
    <p:spTree>
      <p:nvGrpSpPr>
        <p:cNvPr id="1" name=""/>
        <p:cNvGrpSpPr/>
        <p:nvPr/>
      </p:nvGrpSpPr>
      <p:grpSpPr>
        <a:xfrm>
          <a:off x="0" y="0"/>
          <a:ext cx="0" cy="0"/>
          <a:chOff x="0" y="0"/>
          <a:chExt cx="0" cy="0"/>
        </a:xfrm>
      </p:grpSpPr>
      <p:sp>
        <p:nvSpPr>
          <p:cNvPr name="Freeform 2" id="2"/>
          <p:cNvSpPr/>
          <p:nvPr/>
        </p:nvSpPr>
        <p:spPr>
          <a:xfrm flipH="false" flipV="false" rot="0">
            <a:off x="1028700" y="4436391"/>
            <a:ext cx="1445761" cy="1414217"/>
          </a:xfrm>
          <a:custGeom>
            <a:avLst/>
            <a:gdLst/>
            <a:ahLst/>
            <a:cxnLst/>
            <a:rect r="r" b="b" t="t" l="l"/>
            <a:pathLst>
              <a:path h="1414217" w="1445761">
                <a:moveTo>
                  <a:pt x="0" y="0"/>
                </a:moveTo>
                <a:lnTo>
                  <a:pt x="1445761" y="0"/>
                </a:lnTo>
                <a:lnTo>
                  <a:pt x="1445761" y="1414218"/>
                </a:lnTo>
                <a:lnTo>
                  <a:pt x="0" y="14142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514661" y="352425"/>
            <a:ext cx="6246019" cy="1343025"/>
          </a:xfrm>
          <a:prstGeom prst="rect">
            <a:avLst/>
          </a:prstGeom>
        </p:spPr>
        <p:txBody>
          <a:bodyPr anchor="t" rtlCol="false" tIns="0" lIns="0" bIns="0" rIns="0">
            <a:spAutoFit/>
          </a:bodyPr>
          <a:lstStyle/>
          <a:p>
            <a:pPr algn="l">
              <a:lnSpc>
                <a:spcPts val="10559"/>
              </a:lnSpc>
              <a:spcBef>
                <a:spcPct val="0"/>
              </a:spcBef>
            </a:pPr>
            <a:r>
              <a:rPr lang="en-US" sz="8799">
                <a:solidFill>
                  <a:srgbClr val="EF7197"/>
                </a:solidFill>
                <a:latin typeface="Krabuler"/>
              </a:rPr>
              <a:t>What is MQTT?</a:t>
            </a:r>
          </a:p>
        </p:txBody>
      </p:sp>
      <p:sp>
        <p:nvSpPr>
          <p:cNvPr name="TextBox 4" id="4"/>
          <p:cNvSpPr txBox="true"/>
          <p:nvPr/>
        </p:nvSpPr>
        <p:spPr>
          <a:xfrm rot="0">
            <a:off x="3206050" y="1892671"/>
            <a:ext cx="11875900" cy="7429500"/>
          </a:xfrm>
          <a:prstGeom prst="rect">
            <a:avLst/>
          </a:prstGeom>
        </p:spPr>
        <p:txBody>
          <a:bodyPr anchor="t" rtlCol="false" tIns="0" lIns="0" bIns="0" rIns="0">
            <a:spAutoFit/>
          </a:bodyPr>
          <a:lstStyle/>
          <a:p>
            <a:pPr algn="l">
              <a:lnSpc>
                <a:spcPts val="4560"/>
              </a:lnSpc>
            </a:pPr>
            <a:r>
              <a:rPr lang="en-US" sz="3800">
                <a:solidFill>
                  <a:srgbClr val="000000"/>
                </a:solidFill>
                <a:latin typeface="Handy Casual"/>
              </a:rPr>
              <a:t>MQTT (awalnya MQ Telemetry Transport), yaitu protokol pesan ringan yang hemat sumber daya untuk komunikasi antar mesin (machine-to-machine). MQTT dirancang untuk perangkat dengan keterbatasan daya dan bandwidth, seperti pada Internet of Things (IoT). </a:t>
            </a:r>
          </a:p>
          <a:p>
            <a:pPr algn="l">
              <a:lnSpc>
                <a:spcPts val="4560"/>
              </a:lnSpc>
            </a:pPr>
          </a:p>
          <a:p>
            <a:pPr algn="l">
              <a:lnSpc>
                <a:spcPts val="4560"/>
              </a:lnSpc>
            </a:pPr>
            <a:r>
              <a:rPr lang="en-US" sz="3800">
                <a:solidFill>
                  <a:srgbClr val="000000"/>
                </a:solidFill>
                <a:latin typeface="Handy Casual"/>
              </a:rPr>
              <a:t>MQTT pertama kali dikembangkan pada tahun 1999 oleh Andy Stanford-Clark dari IBM dan Arlen Romdahl untuk memonitor pipa minyak jarak jauh melalui jaringan satelit yang mahal saat itu. </a:t>
            </a:r>
          </a:p>
          <a:p>
            <a:pPr algn="l">
              <a:lnSpc>
                <a:spcPts val="4560"/>
              </a:lnSpc>
            </a:pPr>
          </a:p>
          <a:p>
            <a:pPr algn="l">
              <a:lnSpc>
                <a:spcPts val="4560"/>
              </a:lnSpc>
            </a:pPr>
            <a:r>
              <a:rPr lang="en-US" sz="3800">
                <a:solidFill>
                  <a:srgbClr val="000000"/>
                </a:solidFill>
                <a:latin typeface="Handy Casual"/>
              </a:rPr>
              <a:t>Oleh karena itu, protokol ini dibuat ringan dan hemat energi untuk mengurangi konsumsi baterai perangkat. MQTT juga merupakan perangkat lunak open source sehingga gratis untuk digunakan.</a:t>
            </a:r>
          </a:p>
          <a:p>
            <a:pPr algn="l">
              <a:lnSpc>
                <a:spcPts val="4560"/>
              </a:lnSpc>
              <a:spcBef>
                <a:spcPct val="0"/>
              </a:spcBef>
            </a:pPr>
          </a:p>
        </p:txBody>
      </p:sp>
      <p:sp>
        <p:nvSpPr>
          <p:cNvPr name="Freeform 5" id="5"/>
          <p:cNvSpPr/>
          <p:nvPr/>
        </p:nvSpPr>
        <p:spPr>
          <a:xfrm flipH="false" flipV="true" rot="-150888">
            <a:off x="15628025" y="8567771"/>
            <a:ext cx="2196921" cy="2328144"/>
          </a:xfrm>
          <a:custGeom>
            <a:avLst/>
            <a:gdLst/>
            <a:ahLst/>
            <a:cxnLst/>
            <a:rect r="r" b="b" t="t" l="l"/>
            <a:pathLst>
              <a:path h="2328144" w="2196921">
                <a:moveTo>
                  <a:pt x="0" y="2328144"/>
                </a:moveTo>
                <a:lnTo>
                  <a:pt x="2196922" y="2328144"/>
                </a:lnTo>
                <a:lnTo>
                  <a:pt x="2196922" y="0"/>
                </a:lnTo>
                <a:lnTo>
                  <a:pt x="0" y="0"/>
                </a:lnTo>
                <a:lnTo>
                  <a:pt x="0" y="2328144"/>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40.xml><?xml version="1.0" encoding="utf-8"?>
<p:sld xmlns:p="http://schemas.openxmlformats.org/presentationml/2006/main" xmlns:a="http://schemas.openxmlformats.org/drawingml/2006/main" xmlns:r="http://schemas.openxmlformats.org/officeDocument/2006/relationships">
  <p:cSld>
    <p:bg>
      <p:bgPr>
        <a:solidFill>
          <a:srgbClr val="FBF7F1"/>
        </a:solidFill>
      </p:bgPr>
    </p:bg>
    <p:spTree>
      <p:nvGrpSpPr>
        <p:cNvPr id="1" name=""/>
        <p:cNvGrpSpPr/>
        <p:nvPr/>
      </p:nvGrpSpPr>
      <p:grpSpPr>
        <a:xfrm>
          <a:off x="0" y="0"/>
          <a:ext cx="0" cy="0"/>
          <a:chOff x="0" y="0"/>
          <a:chExt cx="0" cy="0"/>
        </a:xfrm>
      </p:grpSpPr>
      <p:sp>
        <p:nvSpPr>
          <p:cNvPr name="Freeform 2" id="2"/>
          <p:cNvSpPr/>
          <p:nvPr/>
        </p:nvSpPr>
        <p:spPr>
          <a:xfrm flipH="false" flipV="false" rot="0">
            <a:off x="4609357" y="687135"/>
            <a:ext cx="9699658" cy="3103890"/>
          </a:xfrm>
          <a:custGeom>
            <a:avLst/>
            <a:gdLst/>
            <a:ahLst/>
            <a:cxnLst/>
            <a:rect r="r" b="b" t="t" l="l"/>
            <a:pathLst>
              <a:path h="3103890" w="9699658">
                <a:moveTo>
                  <a:pt x="0" y="0"/>
                </a:moveTo>
                <a:lnTo>
                  <a:pt x="9699657" y="0"/>
                </a:lnTo>
                <a:lnTo>
                  <a:pt x="9699657" y="3103891"/>
                </a:lnTo>
                <a:lnTo>
                  <a:pt x="0" y="310389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166726">
            <a:off x="5567391" y="896405"/>
            <a:ext cx="7189391" cy="2580640"/>
          </a:xfrm>
          <a:prstGeom prst="rect">
            <a:avLst/>
          </a:prstGeom>
        </p:spPr>
        <p:txBody>
          <a:bodyPr anchor="t" rtlCol="false" tIns="0" lIns="0" bIns="0" rIns="0">
            <a:spAutoFit/>
          </a:bodyPr>
          <a:lstStyle/>
          <a:p>
            <a:pPr algn="ctr">
              <a:lnSpc>
                <a:spcPts val="6859"/>
              </a:lnSpc>
              <a:spcBef>
                <a:spcPct val="0"/>
              </a:spcBef>
            </a:pPr>
            <a:r>
              <a:rPr lang="en-US" sz="4899" spc="191">
                <a:solidFill>
                  <a:srgbClr val="000000"/>
                </a:solidFill>
                <a:latin typeface="Krabuler"/>
              </a:rPr>
              <a:t>MENGAKTIFKAN KONFIGURASI ACL DAN KASUS UJI</a:t>
            </a:r>
          </a:p>
        </p:txBody>
      </p:sp>
      <p:sp>
        <p:nvSpPr>
          <p:cNvPr name="Freeform 4" id="4"/>
          <p:cNvSpPr/>
          <p:nvPr/>
        </p:nvSpPr>
        <p:spPr>
          <a:xfrm flipH="false" flipV="false" rot="0">
            <a:off x="10938116" y="2635648"/>
            <a:ext cx="2704795" cy="1249123"/>
          </a:xfrm>
          <a:custGeom>
            <a:avLst/>
            <a:gdLst/>
            <a:ahLst/>
            <a:cxnLst/>
            <a:rect r="r" b="b" t="t" l="l"/>
            <a:pathLst>
              <a:path h="1249123" w="2704795">
                <a:moveTo>
                  <a:pt x="0" y="0"/>
                </a:moveTo>
                <a:lnTo>
                  <a:pt x="2704795" y="0"/>
                </a:lnTo>
                <a:lnTo>
                  <a:pt x="2704795" y="1249124"/>
                </a:lnTo>
                <a:lnTo>
                  <a:pt x="0" y="124912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491967">
            <a:off x="4392492" y="235239"/>
            <a:ext cx="2241878" cy="2042147"/>
          </a:xfrm>
          <a:custGeom>
            <a:avLst/>
            <a:gdLst/>
            <a:ahLst/>
            <a:cxnLst/>
            <a:rect r="r" b="b" t="t" l="l"/>
            <a:pathLst>
              <a:path h="2042147" w="2241878">
                <a:moveTo>
                  <a:pt x="0" y="0"/>
                </a:moveTo>
                <a:lnTo>
                  <a:pt x="2241878" y="0"/>
                </a:lnTo>
                <a:lnTo>
                  <a:pt x="2241878" y="2042147"/>
                </a:lnTo>
                <a:lnTo>
                  <a:pt x="0" y="204214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true" rot="4706294">
            <a:off x="-1406767" y="-1035329"/>
            <a:ext cx="3895386" cy="4128059"/>
          </a:xfrm>
          <a:custGeom>
            <a:avLst/>
            <a:gdLst/>
            <a:ahLst/>
            <a:cxnLst/>
            <a:rect r="r" b="b" t="t" l="l"/>
            <a:pathLst>
              <a:path h="4128059" w="3895386">
                <a:moveTo>
                  <a:pt x="0" y="4128058"/>
                </a:moveTo>
                <a:lnTo>
                  <a:pt x="3895387" y="4128058"/>
                </a:lnTo>
                <a:lnTo>
                  <a:pt x="3895387" y="0"/>
                </a:lnTo>
                <a:lnTo>
                  <a:pt x="0" y="0"/>
                </a:lnTo>
                <a:lnTo>
                  <a:pt x="0" y="4128058"/>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false" flipV="false" rot="-1568932">
            <a:off x="15725241" y="2538573"/>
            <a:ext cx="1447775" cy="2075662"/>
          </a:xfrm>
          <a:custGeom>
            <a:avLst/>
            <a:gdLst/>
            <a:ahLst/>
            <a:cxnLst/>
            <a:rect r="r" b="b" t="t" l="l"/>
            <a:pathLst>
              <a:path h="2075662" w="1447775">
                <a:moveTo>
                  <a:pt x="0" y="0"/>
                </a:moveTo>
                <a:lnTo>
                  <a:pt x="1447774" y="0"/>
                </a:lnTo>
                <a:lnTo>
                  <a:pt x="1447774" y="2075662"/>
                </a:lnTo>
                <a:lnTo>
                  <a:pt x="0" y="207566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8" id="8"/>
          <p:cNvSpPr/>
          <p:nvPr/>
        </p:nvSpPr>
        <p:spPr>
          <a:xfrm flipH="false" flipV="false" rot="0">
            <a:off x="10538197" y="0"/>
            <a:ext cx="10083238" cy="1393320"/>
          </a:xfrm>
          <a:custGeom>
            <a:avLst/>
            <a:gdLst/>
            <a:ahLst/>
            <a:cxnLst/>
            <a:rect r="r" b="b" t="t" l="l"/>
            <a:pathLst>
              <a:path h="1393320" w="10083238">
                <a:moveTo>
                  <a:pt x="0" y="0"/>
                </a:moveTo>
                <a:lnTo>
                  <a:pt x="10083238" y="0"/>
                </a:lnTo>
                <a:lnTo>
                  <a:pt x="10083238" y="1393320"/>
                </a:lnTo>
                <a:lnTo>
                  <a:pt x="0" y="139332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9" id="9"/>
          <p:cNvSpPr/>
          <p:nvPr/>
        </p:nvSpPr>
        <p:spPr>
          <a:xfrm flipH="false" flipV="false" rot="-10800000">
            <a:off x="-4098675" y="8905418"/>
            <a:ext cx="9279203" cy="2078243"/>
          </a:xfrm>
          <a:custGeom>
            <a:avLst/>
            <a:gdLst/>
            <a:ahLst/>
            <a:cxnLst/>
            <a:rect r="r" b="b" t="t" l="l"/>
            <a:pathLst>
              <a:path h="2078243" w="9279203">
                <a:moveTo>
                  <a:pt x="0" y="0"/>
                </a:moveTo>
                <a:lnTo>
                  <a:pt x="9279203" y="0"/>
                </a:lnTo>
                <a:lnTo>
                  <a:pt x="9279203" y="2078242"/>
                </a:lnTo>
                <a:lnTo>
                  <a:pt x="0" y="2078242"/>
                </a:lnTo>
                <a:lnTo>
                  <a:pt x="0" y="0"/>
                </a:lnTo>
                <a:close/>
              </a:path>
            </a:pathLst>
          </a:custGeom>
          <a:blipFill>
            <a:blip r:embed="rId12">
              <a:extLst>
                <a:ext uri="{96DAC541-7B7A-43D3-8B79-37D633B846F1}">
                  <asvg:svgBlip xmlns:asvg="http://schemas.microsoft.com/office/drawing/2016/SVG/main" r:embed="rId13"/>
                </a:ext>
              </a:extLst>
            </a:blip>
            <a:stretch>
              <a:fillRect l="-62081" t="0" r="0" b="0"/>
            </a:stretch>
          </a:blipFill>
        </p:spPr>
      </p:sp>
      <p:sp>
        <p:nvSpPr>
          <p:cNvPr name="TextBox 10" id="10"/>
          <p:cNvSpPr txBox="true"/>
          <p:nvPr/>
        </p:nvSpPr>
        <p:spPr>
          <a:xfrm rot="0">
            <a:off x="3531915" y="4223766"/>
            <a:ext cx="11224170" cy="6406134"/>
          </a:xfrm>
          <a:prstGeom prst="rect">
            <a:avLst/>
          </a:prstGeom>
        </p:spPr>
        <p:txBody>
          <a:bodyPr anchor="t" rtlCol="false" tIns="0" lIns="0" bIns="0" rIns="0">
            <a:spAutoFit/>
          </a:bodyPr>
          <a:lstStyle/>
          <a:p>
            <a:pPr algn="just" marL="690881" indent="-345440" lvl="1">
              <a:lnSpc>
                <a:spcPts val="3648"/>
              </a:lnSpc>
              <a:buAutoNum type="arabicPeriod" startAt="1"/>
            </a:pPr>
            <a:r>
              <a:rPr lang="en-US" sz="3200">
                <a:solidFill>
                  <a:srgbClr val="000000"/>
                </a:solidFill>
                <a:latin typeface="Handy Casual"/>
              </a:rPr>
              <a:t> </a:t>
            </a:r>
            <a:r>
              <a:rPr lang="en-US" sz="3200">
                <a:solidFill>
                  <a:srgbClr val="000000"/>
                </a:solidFill>
                <a:latin typeface="Handy Casual Bold"/>
              </a:rPr>
              <a:t>Mengaktifkan Konfigurasi ACL:</a:t>
            </a:r>
          </a:p>
          <a:p>
            <a:pPr algn="just" marL="690881" indent="-345440" lvl="1">
              <a:lnSpc>
                <a:spcPts val="3648"/>
              </a:lnSpc>
              <a:buFont typeface="Arial"/>
              <a:buChar char="•"/>
            </a:pPr>
            <a:r>
              <a:rPr lang="en-US" sz="3200">
                <a:solidFill>
                  <a:srgbClr val="000000"/>
                </a:solidFill>
                <a:latin typeface="Handy Casual"/>
              </a:rPr>
              <a:t>Buka file konfigurasi Mosquitto dan tambahkan path ke file ACL.</a:t>
            </a:r>
          </a:p>
          <a:p>
            <a:pPr algn="just" marL="690881" indent="-345440" lvl="1">
              <a:lnSpc>
                <a:spcPts val="3648"/>
              </a:lnSpc>
              <a:buFont typeface="Arial"/>
              <a:buChar char="•"/>
            </a:pPr>
            <a:r>
              <a:rPr lang="en-US" sz="3200">
                <a:solidFill>
                  <a:srgbClr val="000000"/>
                </a:solidFill>
                <a:latin typeface="Handy Casual"/>
              </a:rPr>
              <a:t>Restart broker MQTT untuk menerapkan konfigurasi baru.</a:t>
            </a:r>
          </a:p>
          <a:p>
            <a:pPr algn="just" marL="690881" indent="-345440" lvl="1">
              <a:lnSpc>
                <a:spcPts val="3648"/>
              </a:lnSpc>
              <a:buAutoNum type="arabicPeriod" startAt="1"/>
            </a:pPr>
            <a:r>
              <a:rPr lang="en-US" sz="3200">
                <a:solidFill>
                  <a:srgbClr val="000000"/>
                </a:solidFill>
                <a:latin typeface="Handy Casual Bold"/>
              </a:rPr>
              <a:t>Uji Kasus:</a:t>
            </a:r>
          </a:p>
          <a:p>
            <a:pPr algn="just" marL="690881" indent="-345440" lvl="1">
              <a:lnSpc>
                <a:spcPts val="3648"/>
              </a:lnSpc>
              <a:buFont typeface="Arial"/>
              <a:buChar char="•"/>
            </a:pPr>
            <a:r>
              <a:rPr lang="en-US" sz="3200">
                <a:solidFill>
                  <a:srgbClr val="000000"/>
                </a:solidFill>
                <a:latin typeface="Handy Casual"/>
              </a:rPr>
              <a:t>Melakukan langkah-langkah untuk memastikan aturan ACL berfungsi.</a:t>
            </a:r>
          </a:p>
          <a:p>
            <a:pPr algn="just" marL="690881" indent="-345440" lvl="1">
              <a:lnSpc>
                <a:spcPts val="3648"/>
              </a:lnSpc>
              <a:buFont typeface="Arial"/>
              <a:buChar char="•"/>
            </a:pPr>
            <a:r>
              <a:rPr lang="en-US" sz="3200">
                <a:solidFill>
                  <a:srgbClr val="000000"/>
                </a:solidFill>
                <a:latin typeface="Handy Casual"/>
              </a:rPr>
              <a:t>Berlangganan topik dengan menggunakan beberapa pengguna dengan izin yang berbeda.</a:t>
            </a:r>
          </a:p>
          <a:p>
            <a:pPr algn="just" marL="690881" indent="-345440" lvl="1">
              <a:lnSpc>
                <a:spcPts val="3648"/>
              </a:lnSpc>
              <a:buFont typeface="Arial"/>
              <a:buChar char="•"/>
            </a:pPr>
            <a:r>
              <a:rPr lang="en-US" sz="3200">
                <a:solidFill>
                  <a:srgbClr val="000000"/>
                </a:solidFill>
                <a:latin typeface="Handy Casual"/>
              </a:rPr>
              <a:t>Mengirimkan pesan dan memeriksa apakah pengguna memiliki izin untuk menulis ke topik tersebut.</a:t>
            </a:r>
          </a:p>
          <a:p>
            <a:pPr algn="just" marL="690881" indent="-345440" lvl="1">
              <a:lnSpc>
                <a:spcPts val="3648"/>
              </a:lnSpc>
              <a:buAutoNum type="arabicPeriod" startAt="1"/>
            </a:pPr>
            <a:r>
              <a:rPr lang="en-US" sz="3200">
                <a:solidFill>
                  <a:srgbClr val="000000"/>
                </a:solidFill>
                <a:latin typeface="Handy Casual Bold"/>
              </a:rPr>
              <a:t>Hasil Uji Kasus:</a:t>
            </a:r>
          </a:p>
          <a:p>
            <a:pPr algn="just" marL="690881" indent="-345440" lvl="1">
              <a:lnSpc>
                <a:spcPts val="3648"/>
              </a:lnSpc>
              <a:buFont typeface="Arial"/>
              <a:buChar char="•"/>
            </a:pPr>
            <a:r>
              <a:rPr lang="en-US" sz="3200">
                <a:solidFill>
                  <a:srgbClr val="000000"/>
                </a:solidFill>
                <a:latin typeface="Handy Casual"/>
              </a:rPr>
              <a:t>Pengguna memiliki akses sesuai dengan aturan ACL yang telah ditetapkan.</a:t>
            </a:r>
          </a:p>
          <a:p>
            <a:pPr algn="just" marL="690881" indent="-345440" lvl="1">
              <a:lnSpc>
                <a:spcPts val="3648"/>
              </a:lnSpc>
              <a:buFont typeface="Arial"/>
              <a:buChar char="•"/>
            </a:pPr>
            <a:r>
              <a:rPr lang="en-US" sz="3200">
                <a:solidFill>
                  <a:srgbClr val="000000"/>
                </a:solidFill>
                <a:latin typeface="Handy Casual"/>
              </a:rPr>
              <a:t>Pengguna dengan izin hanya baca tidak dapat mengirimkan pesan.</a:t>
            </a:r>
          </a:p>
          <a:p>
            <a:pPr algn="just" marL="690881" indent="-345440" lvl="1">
              <a:lnSpc>
                <a:spcPts val="3648"/>
              </a:lnSpc>
              <a:buFont typeface="Arial"/>
              <a:buChar char="•"/>
            </a:pPr>
            <a:r>
              <a:rPr lang="en-US" sz="3200">
                <a:solidFill>
                  <a:srgbClr val="000000"/>
                </a:solidFill>
                <a:latin typeface="Handy Casual"/>
              </a:rPr>
              <a:t>Pengguna lain dengan izin baca/tulis dapat mengirim dan menerima pesan.</a:t>
            </a:r>
          </a:p>
          <a:p>
            <a:pPr algn="just">
              <a:lnSpc>
                <a:spcPts val="3648"/>
              </a:lnSpc>
            </a:pPr>
          </a:p>
        </p:txBody>
      </p:sp>
    </p:spTree>
  </p:cSld>
  <p:clrMapOvr>
    <a:masterClrMapping/>
  </p:clrMapOvr>
</p:sld>
</file>

<file path=ppt/slides/slide41.xml><?xml version="1.0" encoding="utf-8"?>
<p:sld xmlns:p="http://schemas.openxmlformats.org/presentationml/2006/main" xmlns:a="http://schemas.openxmlformats.org/drawingml/2006/main" xmlns:r="http://schemas.openxmlformats.org/officeDocument/2006/relationships">
  <p:cSld>
    <p:bg>
      <p:bgPr>
        <a:solidFill>
          <a:srgbClr val="FBF7F1"/>
        </a:solidFill>
      </p:bgPr>
    </p:bg>
    <p:spTree>
      <p:nvGrpSpPr>
        <p:cNvPr id="1" name=""/>
        <p:cNvGrpSpPr/>
        <p:nvPr/>
      </p:nvGrpSpPr>
      <p:grpSpPr>
        <a:xfrm>
          <a:off x="0" y="0"/>
          <a:ext cx="0" cy="0"/>
          <a:chOff x="0" y="0"/>
          <a:chExt cx="0" cy="0"/>
        </a:xfrm>
      </p:grpSpPr>
      <p:sp>
        <p:nvSpPr>
          <p:cNvPr name="Freeform 2" id="2"/>
          <p:cNvSpPr/>
          <p:nvPr/>
        </p:nvSpPr>
        <p:spPr>
          <a:xfrm flipH="true" flipV="false" rot="-10800000">
            <a:off x="9223231" y="8895219"/>
            <a:ext cx="11552272" cy="1596314"/>
          </a:xfrm>
          <a:custGeom>
            <a:avLst/>
            <a:gdLst/>
            <a:ahLst/>
            <a:cxnLst/>
            <a:rect r="r" b="b" t="t" l="l"/>
            <a:pathLst>
              <a:path h="1596314" w="11552272">
                <a:moveTo>
                  <a:pt x="11552272" y="0"/>
                </a:moveTo>
                <a:lnTo>
                  <a:pt x="0" y="0"/>
                </a:lnTo>
                <a:lnTo>
                  <a:pt x="0" y="1596314"/>
                </a:lnTo>
                <a:lnTo>
                  <a:pt x="11552272" y="1596314"/>
                </a:lnTo>
                <a:lnTo>
                  <a:pt x="11552272"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2649686" y="-149539"/>
            <a:ext cx="11546413" cy="1595504"/>
          </a:xfrm>
          <a:custGeom>
            <a:avLst/>
            <a:gdLst/>
            <a:ahLst/>
            <a:cxnLst/>
            <a:rect r="r" b="b" t="t" l="l"/>
            <a:pathLst>
              <a:path h="1595504" w="11546413">
                <a:moveTo>
                  <a:pt x="11546413" y="0"/>
                </a:moveTo>
                <a:lnTo>
                  <a:pt x="0" y="0"/>
                </a:lnTo>
                <a:lnTo>
                  <a:pt x="0" y="1595505"/>
                </a:lnTo>
                <a:lnTo>
                  <a:pt x="11546413" y="1595505"/>
                </a:lnTo>
                <a:lnTo>
                  <a:pt x="11546413"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491967">
            <a:off x="4366081" y="1559751"/>
            <a:ext cx="1707111" cy="1555022"/>
          </a:xfrm>
          <a:custGeom>
            <a:avLst/>
            <a:gdLst/>
            <a:ahLst/>
            <a:cxnLst/>
            <a:rect r="r" b="b" t="t" l="l"/>
            <a:pathLst>
              <a:path h="1555022" w="1707111">
                <a:moveTo>
                  <a:pt x="0" y="0"/>
                </a:moveTo>
                <a:lnTo>
                  <a:pt x="1707110" y="0"/>
                </a:lnTo>
                <a:lnTo>
                  <a:pt x="1707110" y="1555023"/>
                </a:lnTo>
                <a:lnTo>
                  <a:pt x="0" y="155502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12512426" y="1028700"/>
            <a:ext cx="3634128" cy="4158041"/>
          </a:xfrm>
          <a:custGeom>
            <a:avLst/>
            <a:gdLst/>
            <a:ahLst/>
            <a:cxnLst/>
            <a:rect r="r" b="b" t="t" l="l"/>
            <a:pathLst>
              <a:path h="4158041" w="3634128">
                <a:moveTo>
                  <a:pt x="0" y="0"/>
                </a:moveTo>
                <a:lnTo>
                  <a:pt x="3634128" y="0"/>
                </a:lnTo>
                <a:lnTo>
                  <a:pt x="3634128" y="4158041"/>
                </a:lnTo>
                <a:lnTo>
                  <a:pt x="0" y="415804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true" rot="1129629">
            <a:off x="1530356" y="4116826"/>
            <a:ext cx="3895386" cy="4128059"/>
          </a:xfrm>
          <a:custGeom>
            <a:avLst/>
            <a:gdLst/>
            <a:ahLst/>
            <a:cxnLst/>
            <a:rect r="r" b="b" t="t" l="l"/>
            <a:pathLst>
              <a:path h="4128059" w="3895386">
                <a:moveTo>
                  <a:pt x="0" y="4128058"/>
                </a:moveTo>
                <a:lnTo>
                  <a:pt x="3895386" y="4128058"/>
                </a:lnTo>
                <a:lnTo>
                  <a:pt x="3895386" y="0"/>
                </a:lnTo>
                <a:lnTo>
                  <a:pt x="0" y="0"/>
                </a:lnTo>
                <a:lnTo>
                  <a:pt x="0" y="4128058"/>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false" flipV="false" rot="-1568932">
            <a:off x="15591427" y="5685088"/>
            <a:ext cx="1480813" cy="2123030"/>
          </a:xfrm>
          <a:custGeom>
            <a:avLst/>
            <a:gdLst/>
            <a:ahLst/>
            <a:cxnLst/>
            <a:rect r="r" b="b" t="t" l="l"/>
            <a:pathLst>
              <a:path h="2123030" w="1480813">
                <a:moveTo>
                  <a:pt x="0" y="0"/>
                </a:moveTo>
                <a:lnTo>
                  <a:pt x="1480813" y="0"/>
                </a:lnTo>
                <a:lnTo>
                  <a:pt x="1480813" y="2123030"/>
                </a:lnTo>
                <a:lnTo>
                  <a:pt x="0" y="212303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8" id="8"/>
          <p:cNvSpPr txBox="true"/>
          <p:nvPr/>
        </p:nvSpPr>
        <p:spPr>
          <a:xfrm rot="0">
            <a:off x="4955707" y="2879051"/>
            <a:ext cx="8376587" cy="5499753"/>
          </a:xfrm>
          <a:prstGeom prst="rect">
            <a:avLst/>
          </a:prstGeom>
        </p:spPr>
        <p:txBody>
          <a:bodyPr anchor="t" rtlCol="false" tIns="0" lIns="0" bIns="0" rIns="0">
            <a:spAutoFit/>
          </a:bodyPr>
          <a:lstStyle/>
          <a:p>
            <a:pPr algn="ctr">
              <a:lnSpc>
                <a:spcPts val="21650"/>
              </a:lnSpc>
            </a:pPr>
            <a:r>
              <a:rPr lang="en-US" sz="18504" spc="407">
                <a:solidFill>
                  <a:srgbClr val="000000"/>
                </a:solidFill>
                <a:latin typeface="Pompiere"/>
              </a:rPr>
              <a:t>THANK</a:t>
            </a:r>
          </a:p>
          <a:p>
            <a:pPr algn="ctr">
              <a:lnSpc>
                <a:spcPts val="21650"/>
              </a:lnSpc>
            </a:pPr>
            <a:r>
              <a:rPr lang="en-US" sz="18504" spc="407">
                <a:solidFill>
                  <a:srgbClr val="000000"/>
                </a:solidFill>
                <a:latin typeface="Pompiere"/>
              </a:rPr>
              <a:t>YOU!</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BF7F1"/>
        </a:solidFill>
      </p:bgPr>
    </p:bg>
    <p:spTree>
      <p:nvGrpSpPr>
        <p:cNvPr id="1" name=""/>
        <p:cNvGrpSpPr/>
        <p:nvPr/>
      </p:nvGrpSpPr>
      <p:grpSpPr>
        <a:xfrm>
          <a:off x="0" y="0"/>
          <a:ext cx="0" cy="0"/>
          <a:chOff x="0" y="0"/>
          <a:chExt cx="0" cy="0"/>
        </a:xfrm>
      </p:grpSpPr>
      <p:sp>
        <p:nvSpPr>
          <p:cNvPr name="Freeform 2" id="2"/>
          <p:cNvSpPr/>
          <p:nvPr/>
        </p:nvSpPr>
        <p:spPr>
          <a:xfrm flipH="false" flipV="false" rot="0">
            <a:off x="10907339" y="755247"/>
            <a:ext cx="6740602" cy="8503053"/>
          </a:xfrm>
          <a:custGeom>
            <a:avLst/>
            <a:gdLst/>
            <a:ahLst/>
            <a:cxnLst/>
            <a:rect r="r" b="b" t="t" l="l"/>
            <a:pathLst>
              <a:path h="8503053" w="6740602">
                <a:moveTo>
                  <a:pt x="0" y="0"/>
                </a:moveTo>
                <a:lnTo>
                  <a:pt x="6740602" y="0"/>
                </a:lnTo>
                <a:lnTo>
                  <a:pt x="6740602" y="8503053"/>
                </a:lnTo>
                <a:lnTo>
                  <a:pt x="0" y="850305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2417589" y="3496746"/>
            <a:ext cx="1521928" cy="1521928"/>
          </a:xfrm>
          <a:custGeom>
            <a:avLst/>
            <a:gdLst/>
            <a:ahLst/>
            <a:cxnLst/>
            <a:rect r="r" b="b" t="t" l="l"/>
            <a:pathLst>
              <a:path h="1521928" w="1521928">
                <a:moveTo>
                  <a:pt x="0" y="0"/>
                </a:moveTo>
                <a:lnTo>
                  <a:pt x="1521928" y="0"/>
                </a:lnTo>
                <a:lnTo>
                  <a:pt x="1521928" y="1521928"/>
                </a:lnTo>
                <a:lnTo>
                  <a:pt x="0" y="152192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4579278" y="1522423"/>
            <a:ext cx="1521928" cy="1521928"/>
          </a:xfrm>
          <a:custGeom>
            <a:avLst/>
            <a:gdLst/>
            <a:ahLst/>
            <a:cxnLst/>
            <a:rect r="r" b="b" t="t" l="l"/>
            <a:pathLst>
              <a:path h="1521928" w="1521928">
                <a:moveTo>
                  <a:pt x="0" y="0"/>
                </a:moveTo>
                <a:lnTo>
                  <a:pt x="1521929" y="0"/>
                </a:lnTo>
                <a:lnTo>
                  <a:pt x="1521929" y="1521929"/>
                </a:lnTo>
                <a:lnTo>
                  <a:pt x="0" y="152192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2417589" y="1522423"/>
            <a:ext cx="1521928" cy="1521928"/>
          </a:xfrm>
          <a:custGeom>
            <a:avLst/>
            <a:gdLst/>
            <a:ahLst/>
            <a:cxnLst/>
            <a:rect r="r" b="b" t="t" l="l"/>
            <a:pathLst>
              <a:path h="1521928" w="1521928">
                <a:moveTo>
                  <a:pt x="0" y="0"/>
                </a:moveTo>
                <a:lnTo>
                  <a:pt x="1521928" y="0"/>
                </a:lnTo>
                <a:lnTo>
                  <a:pt x="1521928" y="1521929"/>
                </a:lnTo>
                <a:lnTo>
                  <a:pt x="0" y="152192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1568932">
            <a:off x="10510414" y="8689233"/>
            <a:ext cx="793849" cy="1138135"/>
          </a:xfrm>
          <a:custGeom>
            <a:avLst/>
            <a:gdLst/>
            <a:ahLst/>
            <a:cxnLst/>
            <a:rect r="r" b="b" t="t" l="l"/>
            <a:pathLst>
              <a:path h="1138135" w="793849">
                <a:moveTo>
                  <a:pt x="0" y="0"/>
                </a:moveTo>
                <a:lnTo>
                  <a:pt x="793849" y="0"/>
                </a:lnTo>
                <a:lnTo>
                  <a:pt x="793849" y="1138134"/>
                </a:lnTo>
                <a:lnTo>
                  <a:pt x="0" y="1138134"/>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false" flipV="false" rot="5027046">
            <a:off x="16763402" y="130350"/>
            <a:ext cx="1514128" cy="1379233"/>
          </a:xfrm>
          <a:custGeom>
            <a:avLst/>
            <a:gdLst/>
            <a:ahLst/>
            <a:cxnLst/>
            <a:rect r="r" b="b" t="t" l="l"/>
            <a:pathLst>
              <a:path h="1379233" w="1514128">
                <a:moveTo>
                  <a:pt x="0" y="0"/>
                </a:moveTo>
                <a:lnTo>
                  <a:pt x="1514129" y="0"/>
                </a:lnTo>
                <a:lnTo>
                  <a:pt x="1514129" y="1379234"/>
                </a:lnTo>
                <a:lnTo>
                  <a:pt x="0" y="1379234"/>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8" id="8"/>
          <p:cNvSpPr/>
          <p:nvPr/>
        </p:nvSpPr>
        <p:spPr>
          <a:xfrm flipH="false" flipV="true" rot="-8878474">
            <a:off x="14235290" y="9127994"/>
            <a:ext cx="4427299" cy="1110849"/>
          </a:xfrm>
          <a:custGeom>
            <a:avLst/>
            <a:gdLst/>
            <a:ahLst/>
            <a:cxnLst/>
            <a:rect r="r" b="b" t="t" l="l"/>
            <a:pathLst>
              <a:path h="1110849" w="4427299">
                <a:moveTo>
                  <a:pt x="0" y="1110849"/>
                </a:moveTo>
                <a:lnTo>
                  <a:pt x="4427299" y="1110849"/>
                </a:lnTo>
                <a:lnTo>
                  <a:pt x="4427299" y="0"/>
                </a:lnTo>
                <a:lnTo>
                  <a:pt x="0" y="0"/>
                </a:lnTo>
                <a:lnTo>
                  <a:pt x="0" y="1110849"/>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TextBox 9" id="9"/>
          <p:cNvSpPr txBox="true"/>
          <p:nvPr/>
        </p:nvSpPr>
        <p:spPr>
          <a:xfrm rot="0">
            <a:off x="2812732" y="229417"/>
            <a:ext cx="4877183" cy="1047750"/>
          </a:xfrm>
          <a:prstGeom prst="rect">
            <a:avLst/>
          </a:prstGeom>
        </p:spPr>
        <p:txBody>
          <a:bodyPr anchor="t" rtlCol="false" tIns="0" lIns="0" bIns="0" rIns="0">
            <a:spAutoFit/>
          </a:bodyPr>
          <a:lstStyle/>
          <a:p>
            <a:pPr algn="l">
              <a:lnSpc>
                <a:spcPts val="8400"/>
              </a:lnSpc>
              <a:spcBef>
                <a:spcPct val="0"/>
              </a:spcBef>
            </a:pPr>
            <a:r>
              <a:rPr lang="en-US" sz="6000">
                <a:solidFill>
                  <a:srgbClr val="EF7197"/>
                </a:solidFill>
                <a:latin typeface="Krabuler"/>
              </a:rPr>
              <a:t>MQTT Features</a:t>
            </a:r>
          </a:p>
        </p:txBody>
      </p:sp>
      <p:sp>
        <p:nvSpPr>
          <p:cNvPr name="TextBox 10" id="10"/>
          <p:cNvSpPr txBox="true"/>
          <p:nvPr/>
        </p:nvSpPr>
        <p:spPr>
          <a:xfrm rot="0">
            <a:off x="0" y="1047369"/>
            <a:ext cx="10907339" cy="9239631"/>
          </a:xfrm>
          <a:prstGeom prst="rect">
            <a:avLst/>
          </a:prstGeom>
        </p:spPr>
        <p:txBody>
          <a:bodyPr anchor="t" rtlCol="false" tIns="0" lIns="0" bIns="0" rIns="0">
            <a:spAutoFit/>
          </a:bodyPr>
          <a:lstStyle/>
          <a:p>
            <a:pPr algn="l">
              <a:lnSpc>
                <a:spcPts val="4332"/>
              </a:lnSpc>
            </a:pPr>
          </a:p>
          <a:p>
            <a:pPr algn="l" marL="820421" indent="-410210" lvl="1">
              <a:lnSpc>
                <a:spcPts val="4332"/>
              </a:lnSpc>
              <a:buAutoNum type="arabicPeriod" startAt="1"/>
            </a:pPr>
            <a:r>
              <a:rPr lang="en-US" sz="3800">
                <a:solidFill>
                  <a:srgbClr val="000000"/>
                </a:solidFill>
                <a:latin typeface="Handy Casual"/>
              </a:rPr>
              <a:t>Ringan dan </a:t>
            </a:r>
            <a:r>
              <a:rPr lang="en-US" sz="3800">
                <a:solidFill>
                  <a:srgbClr val="000000"/>
                </a:solidFill>
                <a:latin typeface="Handy Casual"/>
              </a:rPr>
              <a:t>efisien: dapat digunakan pada perangkat dengan sumber daya terbatas seperti microcontroller (Arduino, ESP32).</a:t>
            </a:r>
          </a:p>
          <a:p>
            <a:pPr algn="l" marL="820421" indent="-410210" lvl="1">
              <a:lnSpc>
                <a:spcPts val="4332"/>
              </a:lnSpc>
              <a:buAutoNum type="arabicPeriod" startAt="1"/>
            </a:pPr>
            <a:r>
              <a:rPr lang="en-US" sz="3800">
                <a:solidFill>
                  <a:srgbClr val="000000"/>
                </a:solidFill>
                <a:latin typeface="Handy Casual"/>
              </a:rPr>
              <a:t>Komunikasi dua arah: memungkinkan pengiriman dan penerimaan data secara bersamaan (tidak seperti HTTP yang hanya bisa request-response).</a:t>
            </a:r>
          </a:p>
          <a:p>
            <a:pPr algn="l" marL="820421" indent="-410210" lvl="1">
              <a:lnSpc>
                <a:spcPts val="4332"/>
              </a:lnSpc>
              <a:buAutoNum type="arabicPeriod" startAt="1"/>
            </a:pPr>
            <a:r>
              <a:rPr lang="en-US" sz="3800">
                <a:solidFill>
                  <a:srgbClr val="000000"/>
                </a:solidFill>
                <a:latin typeface="Handy Casual"/>
              </a:rPr>
              <a:t>Skalabel: dapat menghubungkan jutaan perangkat ke broker tanpa masalah.</a:t>
            </a:r>
          </a:p>
          <a:p>
            <a:pPr algn="l" marL="820421" indent="-410210" lvl="1">
              <a:lnSpc>
                <a:spcPts val="4332"/>
              </a:lnSpc>
              <a:buAutoNum type="arabicPeriod" startAt="1"/>
            </a:pPr>
            <a:r>
              <a:rPr lang="en-US" sz="3800">
                <a:solidFill>
                  <a:srgbClr val="000000"/>
                </a:solidFill>
                <a:latin typeface="Handy Casual"/>
              </a:rPr>
              <a:t>Keandalan: memiliki parameter Quality of Service (QoS) untuk mengatur ketepatan pengiriman pesan (at least once, exactly once).</a:t>
            </a:r>
          </a:p>
          <a:p>
            <a:pPr algn="l" marL="820421" indent="-410210" lvl="1">
              <a:lnSpc>
                <a:spcPts val="4332"/>
              </a:lnSpc>
              <a:buAutoNum type="arabicPeriod" startAt="1"/>
            </a:pPr>
            <a:r>
              <a:rPr lang="en-US" sz="3800">
                <a:solidFill>
                  <a:srgbClr val="000000"/>
                </a:solidFill>
                <a:latin typeface="Handy Casual"/>
              </a:rPr>
              <a:t>Mendukung jaringan tidak stabil: cocok untuk digunakan di lokasi terpencil dengan jaringan seluler yang kurang baik.</a:t>
            </a:r>
          </a:p>
          <a:p>
            <a:pPr algn="l" marL="820421" indent="-410210" lvl="1">
              <a:lnSpc>
                <a:spcPts val="4332"/>
              </a:lnSpc>
              <a:buAutoNum type="arabicPeriod" startAt="1"/>
            </a:pPr>
            <a:r>
              <a:rPr lang="en-US" sz="3800">
                <a:solidFill>
                  <a:srgbClr val="000000"/>
                </a:solidFill>
                <a:latin typeface="Handy Casual"/>
              </a:rPr>
              <a:t>Sesi persisten: mengurangi frekuensi koneksi ulang antara perangkat dan broker.</a:t>
            </a:r>
          </a:p>
          <a:p>
            <a:pPr algn="l" marL="820421" indent="-410210" lvl="1">
              <a:lnSpc>
                <a:spcPts val="4332"/>
              </a:lnSpc>
              <a:buAutoNum type="arabicPeriod" startAt="1"/>
            </a:pPr>
            <a:r>
              <a:rPr lang="en-US" sz="3800">
                <a:solidFill>
                  <a:srgbClr val="000000"/>
                </a:solidFill>
                <a:latin typeface="Handy Casual"/>
              </a:rPr>
              <a:t>Keamanan: mendukung TLS/SSL untuk autentikasi.</a:t>
            </a:r>
          </a:p>
          <a:p>
            <a:pPr algn="l">
              <a:lnSpc>
                <a:spcPts val="4332"/>
              </a:lnSpc>
            </a:pPr>
          </a:p>
        </p:txBody>
      </p:sp>
      <p:sp>
        <p:nvSpPr>
          <p:cNvPr name="TextBox 11" id="11"/>
          <p:cNvSpPr txBox="true"/>
          <p:nvPr/>
        </p:nvSpPr>
        <p:spPr>
          <a:xfrm rot="0">
            <a:off x="12568901" y="3844206"/>
            <a:ext cx="1205460" cy="855726"/>
          </a:xfrm>
          <a:prstGeom prst="rect">
            <a:avLst/>
          </a:prstGeom>
        </p:spPr>
        <p:txBody>
          <a:bodyPr anchor="t" rtlCol="false" tIns="0" lIns="0" bIns="0" rIns="0">
            <a:spAutoFit/>
          </a:bodyPr>
          <a:lstStyle/>
          <a:p>
            <a:pPr algn="l">
              <a:lnSpc>
                <a:spcPts val="3431"/>
              </a:lnSpc>
            </a:pPr>
            <a:r>
              <a:rPr lang="en-US" sz="2599">
                <a:solidFill>
                  <a:srgbClr val="231F20"/>
                </a:solidFill>
                <a:latin typeface="Handy Casual Bold"/>
              </a:rPr>
              <a:t>Komunikasi dua arah</a:t>
            </a:r>
          </a:p>
        </p:txBody>
      </p:sp>
      <p:sp>
        <p:nvSpPr>
          <p:cNvPr name="TextBox 12" id="12"/>
          <p:cNvSpPr txBox="true"/>
          <p:nvPr/>
        </p:nvSpPr>
        <p:spPr>
          <a:xfrm rot="0">
            <a:off x="14769903" y="2025497"/>
            <a:ext cx="1213645" cy="427101"/>
          </a:xfrm>
          <a:prstGeom prst="rect">
            <a:avLst/>
          </a:prstGeom>
        </p:spPr>
        <p:txBody>
          <a:bodyPr anchor="t" rtlCol="false" tIns="0" lIns="0" bIns="0" rIns="0">
            <a:spAutoFit/>
          </a:bodyPr>
          <a:lstStyle/>
          <a:p>
            <a:pPr algn="l">
              <a:lnSpc>
                <a:spcPts val="3431"/>
              </a:lnSpc>
            </a:pPr>
            <a:r>
              <a:rPr lang="en-US" sz="2599">
                <a:solidFill>
                  <a:srgbClr val="231F20"/>
                </a:solidFill>
                <a:latin typeface="Handy Casual"/>
              </a:rPr>
              <a:t>Keandalan</a:t>
            </a:r>
          </a:p>
        </p:txBody>
      </p:sp>
      <p:sp>
        <p:nvSpPr>
          <p:cNvPr name="TextBox 13" id="13"/>
          <p:cNvSpPr txBox="true"/>
          <p:nvPr/>
        </p:nvSpPr>
        <p:spPr>
          <a:xfrm rot="0">
            <a:off x="12632504" y="1812345"/>
            <a:ext cx="1183916" cy="846201"/>
          </a:xfrm>
          <a:prstGeom prst="rect">
            <a:avLst/>
          </a:prstGeom>
        </p:spPr>
        <p:txBody>
          <a:bodyPr anchor="t" rtlCol="false" tIns="0" lIns="0" bIns="0" rIns="0">
            <a:spAutoFit/>
          </a:bodyPr>
          <a:lstStyle/>
          <a:p>
            <a:pPr algn="l">
              <a:lnSpc>
                <a:spcPts val="3432"/>
              </a:lnSpc>
            </a:pPr>
            <a:r>
              <a:rPr lang="en-US" sz="2600">
                <a:solidFill>
                  <a:srgbClr val="231F20"/>
                </a:solidFill>
                <a:latin typeface="Handy Casual Bold"/>
              </a:rPr>
              <a:t>Ringan dan efisien</a:t>
            </a:r>
          </a:p>
        </p:txBody>
      </p:sp>
      <p:sp>
        <p:nvSpPr>
          <p:cNvPr name="Freeform 14" id="14"/>
          <p:cNvSpPr/>
          <p:nvPr/>
        </p:nvSpPr>
        <p:spPr>
          <a:xfrm flipH="false" flipV="false" rot="0">
            <a:off x="12417589" y="7242648"/>
            <a:ext cx="1521928" cy="1521928"/>
          </a:xfrm>
          <a:custGeom>
            <a:avLst/>
            <a:gdLst/>
            <a:ahLst/>
            <a:cxnLst/>
            <a:rect r="r" b="b" t="t" l="l"/>
            <a:pathLst>
              <a:path h="1521928" w="1521928">
                <a:moveTo>
                  <a:pt x="0" y="0"/>
                </a:moveTo>
                <a:lnTo>
                  <a:pt x="1521928" y="0"/>
                </a:lnTo>
                <a:lnTo>
                  <a:pt x="1521928" y="1521929"/>
                </a:lnTo>
                <a:lnTo>
                  <a:pt x="0" y="152192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5" id="15"/>
          <p:cNvSpPr/>
          <p:nvPr/>
        </p:nvSpPr>
        <p:spPr>
          <a:xfrm flipH="false" flipV="false" rot="0">
            <a:off x="14579278" y="3650111"/>
            <a:ext cx="1521928" cy="1521928"/>
          </a:xfrm>
          <a:custGeom>
            <a:avLst/>
            <a:gdLst/>
            <a:ahLst/>
            <a:cxnLst/>
            <a:rect r="r" b="b" t="t" l="l"/>
            <a:pathLst>
              <a:path h="1521928" w="1521928">
                <a:moveTo>
                  <a:pt x="0" y="0"/>
                </a:moveTo>
                <a:lnTo>
                  <a:pt x="1521929" y="0"/>
                </a:lnTo>
                <a:lnTo>
                  <a:pt x="1521929" y="1521929"/>
                </a:lnTo>
                <a:lnTo>
                  <a:pt x="0" y="1521929"/>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16" id="16"/>
          <p:cNvSpPr/>
          <p:nvPr/>
        </p:nvSpPr>
        <p:spPr>
          <a:xfrm flipH="false" flipV="false" rot="0">
            <a:off x="12417589" y="5268326"/>
            <a:ext cx="1521928" cy="1521928"/>
          </a:xfrm>
          <a:custGeom>
            <a:avLst/>
            <a:gdLst/>
            <a:ahLst/>
            <a:cxnLst/>
            <a:rect r="r" b="b" t="t" l="l"/>
            <a:pathLst>
              <a:path h="1521928" w="1521928">
                <a:moveTo>
                  <a:pt x="0" y="0"/>
                </a:moveTo>
                <a:lnTo>
                  <a:pt x="1521928" y="0"/>
                </a:lnTo>
                <a:lnTo>
                  <a:pt x="1521928" y="1521928"/>
                </a:lnTo>
                <a:lnTo>
                  <a:pt x="0" y="152192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17" id="17"/>
          <p:cNvSpPr txBox="true"/>
          <p:nvPr/>
        </p:nvSpPr>
        <p:spPr>
          <a:xfrm rot="0">
            <a:off x="12539154" y="7375768"/>
            <a:ext cx="1370616" cy="1284351"/>
          </a:xfrm>
          <a:prstGeom prst="rect">
            <a:avLst/>
          </a:prstGeom>
        </p:spPr>
        <p:txBody>
          <a:bodyPr anchor="t" rtlCol="false" tIns="0" lIns="0" bIns="0" rIns="0">
            <a:spAutoFit/>
          </a:bodyPr>
          <a:lstStyle/>
          <a:p>
            <a:pPr algn="l">
              <a:lnSpc>
                <a:spcPts val="3431"/>
              </a:lnSpc>
            </a:pPr>
            <a:r>
              <a:rPr lang="en-US" sz="2599">
                <a:solidFill>
                  <a:srgbClr val="231F20"/>
                </a:solidFill>
                <a:latin typeface="Handy Casual Bold"/>
              </a:rPr>
              <a:t>Mendukung jaringan tidak stabil</a:t>
            </a:r>
          </a:p>
        </p:txBody>
      </p:sp>
      <p:sp>
        <p:nvSpPr>
          <p:cNvPr name="TextBox 18" id="18"/>
          <p:cNvSpPr txBox="true"/>
          <p:nvPr/>
        </p:nvSpPr>
        <p:spPr>
          <a:xfrm rot="0">
            <a:off x="14769903" y="3993366"/>
            <a:ext cx="1213645" cy="855726"/>
          </a:xfrm>
          <a:prstGeom prst="rect">
            <a:avLst/>
          </a:prstGeom>
        </p:spPr>
        <p:txBody>
          <a:bodyPr anchor="t" rtlCol="false" tIns="0" lIns="0" bIns="0" rIns="0">
            <a:spAutoFit/>
          </a:bodyPr>
          <a:lstStyle/>
          <a:p>
            <a:pPr algn="l">
              <a:lnSpc>
                <a:spcPts val="3431"/>
              </a:lnSpc>
            </a:pPr>
            <a:r>
              <a:rPr lang="en-US" sz="2599">
                <a:solidFill>
                  <a:srgbClr val="231F20"/>
                </a:solidFill>
                <a:latin typeface="Handy Casual"/>
              </a:rPr>
              <a:t>Sesi persisten</a:t>
            </a:r>
          </a:p>
        </p:txBody>
      </p:sp>
      <p:sp>
        <p:nvSpPr>
          <p:cNvPr name="TextBox 19" id="19"/>
          <p:cNvSpPr txBox="true"/>
          <p:nvPr/>
        </p:nvSpPr>
        <p:spPr>
          <a:xfrm rot="0">
            <a:off x="12755601" y="5818774"/>
            <a:ext cx="1183916" cy="427101"/>
          </a:xfrm>
          <a:prstGeom prst="rect">
            <a:avLst/>
          </a:prstGeom>
        </p:spPr>
        <p:txBody>
          <a:bodyPr anchor="t" rtlCol="false" tIns="0" lIns="0" bIns="0" rIns="0">
            <a:spAutoFit/>
          </a:bodyPr>
          <a:lstStyle/>
          <a:p>
            <a:pPr algn="l">
              <a:lnSpc>
                <a:spcPts val="3431"/>
              </a:lnSpc>
            </a:pPr>
            <a:r>
              <a:rPr lang="en-US" sz="2599">
                <a:solidFill>
                  <a:srgbClr val="231F20"/>
                </a:solidFill>
                <a:latin typeface="Handy Casual Bold"/>
              </a:rPr>
              <a:t>Skalabel</a:t>
            </a:r>
          </a:p>
        </p:txBody>
      </p:sp>
      <p:sp>
        <p:nvSpPr>
          <p:cNvPr name="Freeform 20" id="20"/>
          <p:cNvSpPr/>
          <p:nvPr/>
        </p:nvSpPr>
        <p:spPr>
          <a:xfrm flipH="false" flipV="false" rot="0">
            <a:off x="14615762" y="5532834"/>
            <a:ext cx="1521928" cy="1521928"/>
          </a:xfrm>
          <a:custGeom>
            <a:avLst/>
            <a:gdLst/>
            <a:ahLst/>
            <a:cxnLst/>
            <a:rect r="r" b="b" t="t" l="l"/>
            <a:pathLst>
              <a:path h="1521928" w="1521928">
                <a:moveTo>
                  <a:pt x="0" y="0"/>
                </a:moveTo>
                <a:lnTo>
                  <a:pt x="1521928" y="0"/>
                </a:lnTo>
                <a:lnTo>
                  <a:pt x="1521928" y="1521928"/>
                </a:lnTo>
                <a:lnTo>
                  <a:pt x="0" y="152192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21" id="21"/>
          <p:cNvSpPr txBox="true"/>
          <p:nvPr/>
        </p:nvSpPr>
        <p:spPr>
          <a:xfrm rot="0">
            <a:off x="14806387" y="6199036"/>
            <a:ext cx="1213645" cy="427101"/>
          </a:xfrm>
          <a:prstGeom prst="rect">
            <a:avLst/>
          </a:prstGeom>
        </p:spPr>
        <p:txBody>
          <a:bodyPr anchor="t" rtlCol="false" tIns="0" lIns="0" bIns="0" rIns="0">
            <a:spAutoFit/>
          </a:bodyPr>
          <a:lstStyle/>
          <a:p>
            <a:pPr algn="l">
              <a:lnSpc>
                <a:spcPts val="3431"/>
              </a:lnSpc>
            </a:pPr>
            <a:r>
              <a:rPr lang="en-US" sz="2599">
                <a:solidFill>
                  <a:srgbClr val="231F20"/>
                </a:solidFill>
                <a:latin typeface="Handy Casual"/>
              </a:rPr>
              <a:t>Keamanan</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BF7F1"/>
        </a:solidFill>
      </p:bgPr>
    </p:bg>
    <p:spTree>
      <p:nvGrpSpPr>
        <p:cNvPr id="1" name=""/>
        <p:cNvGrpSpPr/>
        <p:nvPr/>
      </p:nvGrpSpPr>
      <p:grpSpPr>
        <a:xfrm>
          <a:off x="0" y="0"/>
          <a:ext cx="0" cy="0"/>
          <a:chOff x="0" y="0"/>
          <a:chExt cx="0" cy="0"/>
        </a:xfrm>
      </p:grpSpPr>
      <p:sp>
        <p:nvSpPr>
          <p:cNvPr name="Freeform 2" id="2"/>
          <p:cNvSpPr/>
          <p:nvPr/>
        </p:nvSpPr>
        <p:spPr>
          <a:xfrm flipH="false" flipV="false" rot="2122617">
            <a:off x="8504696" y="2247821"/>
            <a:ext cx="1437070" cy="1309040"/>
          </a:xfrm>
          <a:custGeom>
            <a:avLst/>
            <a:gdLst/>
            <a:ahLst/>
            <a:cxnLst/>
            <a:rect r="r" b="b" t="t" l="l"/>
            <a:pathLst>
              <a:path h="1309040" w="1437070">
                <a:moveTo>
                  <a:pt x="0" y="0"/>
                </a:moveTo>
                <a:lnTo>
                  <a:pt x="1437070" y="0"/>
                </a:lnTo>
                <a:lnTo>
                  <a:pt x="1437070" y="1309041"/>
                </a:lnTo>
                <a:lnTo>
                  <a:pt x="0" y="130904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6741162" y="3606075"/>
            <a:ext cx="4964138" cy="2528857"/>
          </a:xfrm>
          <a:prstGeom prst="rect">
            <a:avLst/>
          </a:prstGeom>
        </p:spPr>
        <p:txBody>
          <a:bodyPr anchor="t" rtlCol="false" tIns="0" lIns="0" bIns="0" rIns="0">
            <a:spAutoFit/>
          </a:bodyPr>
          <a:lstStyle/>
          <a:p>
            <a:pPr algn="ctr">
              <a:lnSpc>
                <a:spcPts val="6539"/>
              </a:lnSpc>
            </a:pPr>
            <a:r>
              <a:rPr lang="en-US" sz="6605" spc="145">
                <a:solidFill>
                  <a:srgbClr val="B98D75"/>
                </a:solidFill>
                <a:latin typeface="Krabuler"/>
              </a:rPr>
              <a:t> MQTT Comparison with Others</a:t>
            </a:r>
          </a:p>
        </p:txBody>
      </p:sp>
      <p:grpSp>
        <p:nvGrpSpPr>
          <p:cNvPr name="Group 4" id="4"/>
          <p:cNvGrpSpPr/>
          <p:nvPr/>
        </p:nvGrpSpPr>
        <p:grpSpPr>
          <a:xfrm rot="0">
            <a:off x="1964208" y="1893931"/>
            <a:ext cx="3705330" cy="976981"/>
            <a:chOff x="0" y="0"/>
            <a:chExt cx="1066981" cy="281330"/>
          </a:xfrm>
        </p:grpSpPr>
        <p:sp>
          <p:nvSpPr>
            <p:cNvPr name="Freeform 5" id="5"/>
            <p:cNvSpPr/>
            <p:nvPr/>
          </p:nvSpPr>
          <p:spPr>
            <a:xfrm flipH="false" flipV="false" rot="0">
              <a:off x="0" y="0"/>
              <a:ext cx="1066981" cy="281330"/>
            </a:xfrm>
            <a:custGeom>
              <a:avLst/>
              <a:gdLst/>
              <a:ahLst/>
              <a:cxnLst/>
              <a:rect r="r" b="b" t="t" l="l"/>
              <a:pathLst>
                <a:path h="281330" w="1066981">
                  <a:moveTo>
                    <a:pt x="75218" y="0"/>
                  </a:moveTo>
                  <a:lnTo>
                    <a:pt x="991763" y="0"/>
                  </a:lnTo>
                  <a:cubicBezTo>
                    <a:pt x="1011712" y="0"/>
                    <a:pt x="1030844" y="7925"/>
                    <a:pt x="1044950" y="22031"/>
                  </a:cubicBezTo>
                  <a:cubicBezTo>
                    <a:pt x="1059057" y="36137"/>
                    <a:pt x="1066981" y="55269"/>
                    <a:pt x="1066981" y="75218"/>
                  </a:cubicBezTo>
                  <a:lnTo>
                    <a:pt x="1066981" y="206111"/>
                  </a:lnTo>
                  <a:cubicBezTo>
                    <a:pt x="1066981" y="226061"/>
                    <a:pt x="1059057" y="245193"/>
                    <a:pt x="1044950" y="259299"/>
                  </a:cubicBezTo>
                  <a:cubicBezTo>
                    <a:pt x="1030844" y="273405"/>
                    <a:pt x="1011712" y="281330"/>
                    <a:pt x="991763" y="281330"/>
                  </a:cubicBezTo>
                  <a:lnTo>
                    <a:pt x="75218" y="281330"/>
                  </a:lnTo>
                  <a:cubicBezTo>
                    <a:pt x="55269" y="281330"/>
                    <a:pt x="36137" y="273405"/>
                    <a:pt x="22031" y="259299"/>
                  </a:cubicBezTo>
                  <a:cubicBezTo>
                    <a:pt x="7925" y="245193"/>
                    <a:pt x="0" y="226061"/>
                    <a:pt x="0" y="206111"/>
                  </a:cubicBezTo>
                  <a:lnTo>
                    <a:pt x="0" y="75218"/>
                  </a:lnTo>
                  <a:cubicBezTo>
                    <a:pt x="0" y="55269"/>
                    <a:pt x="7925" y="36137"/>
                    <a:pt x="22031" y="22031"/>
                  </a:cubicBezTo>
                  <a:cubicBezTo>
                    <a:pt x="36137" y="7925"/>
                    <a:pt x="55269" y="0"/>
                    <a:pt x="75218" y="0"/>
                  </a:cubicBezTo>
                  <a:close/>
                </a:path>
              </a:pathLst>
            </a:custGeom>
            <a:solidFill>
              <a:srgbClr val="C2EBE3"/>
            </a:solidFill>
          </p:spPr>
        </p:sp>
        <p:sp>
          <p:nvSpPr>
            <p:cNvPr name="TextBox 6" id="6"/>
            <p:cNvSpPr txBox="true"/>
            <p:nvPr/>
          </p:nvSpPr>
          <p:spPr>
            <a:xfrm>
              <a:off x="0" y="28575"/>
              <a:ext cx="1066981" cy="252755"/>
            </a:xfrm>
            <a:prstGeom prst="rect">
              <a:avLst/>
            </a:prstGeom>
          </p:spPr>
          <p:txBody>
            <a:bodyPr anchor="ctr" rtlCol="false" tIns="71438" lIns="71438" bIns="71438" rIns="71438"/>
            <a:lstStyle/>
            <a:p>
              <a:pPr algn="ctr">
                <a:lnSpc>
                  <a:spcPts val="2598"/>
                </a:lnSpc>
              </a:pPr>
            </a:p>
          </p:txBody>
        </p:sp>
      </p:grpSp>
      <p:grpSp>
        <p:nvGrpSpPr>
          <p:cNvPr name="Group 7" id="7"/>
          <p:cNvGrpSpPr/>
          <p:nvPr/>
        </p:nvGrpSpPr>
        <p:grpSpPr>
          <a:xfrm rot="0">
            <a:off x="1028700" y="4329888"/>
            <a:ext cx="3740501" cy="911138"/>
            <a:chOff x="0" y="0"/>
            <a:chExt cx="1077109" cy="262370"/>
          </a:xfrm>
        </p:grpSpPr>
        <p:sp>
          <p:nvSpPr>
            <p:cNvPr name="Freeform 8" id="8"/>
            <p:cNvSpPr/>
            <p:nvPr/>
          </p:nvSpPr>
          <p:spPr>
            <a:xfrm flipH="false" flipV="false" rot="0">
              <a:off x="0" y="0"/>
              <a:ext cx="1077109" cy="262370"/>
            </a:xfrm>
            <a:custGeom>
              <a:avLst/>
              <a:gdLst/>
              <a:ahLst/>
              <a:cxnLst/>
              <a:rect r="r" b="b" t="t" l="l"/>
              <a:pathLst>
                <a:path h="262370" w="1077109">
                  <a:moveTo>
                    <a:pt x="74511" y="0"/>
                  </a:moveTo>
                  <a:lnTo>
                    <a:pt x="1002598" y="0"/>
                  </a:lnTo>
                  <a:cubicBezTo>
                    <a:pt x="1022359" y="0"/>
                    <a:pt x="1041312" y="7850"/>
                    <a:pt x="1055285" y="21824"/>
                  </a:cubicBezTo>
                  <a:cubicBezTo>
                    <a:pt x="1069259" y="35797"/>
                    <a:pt x="1077109" y="54750"/>
                    <a:pt x="1077109" y="74511"/>
                  </a:cubicBezTo>
                  <a:lnTo>
                    <a:pt x="1077109" y="187859"/>
                  </a:lnTo>
                  <a:cubicBezTo>
                    <a:pt x="1077109" y="207620"/>
                    <a:pt x="1069259" y="226573"/>
                    <a:pt x="1055285" y="240546"/>
                  </a:cubicBezTo>
                  <a:cubicBezTo>
                    <a:pt x="1041312" y="254520"/>
                    <a:pt x="1022359" y="262370"/>
                    <a:pt x="1002598" y="262370"/>
                  </a:cubicBezTo>
                  <a:lnTo>
                    <a:pt x="74511" y="262370"/>
                  </a:lnTo>
                  <a:cubicBezTo>
                    <a:pt x="54750" y="262370"/>
                    <a:pt x="35797" y="254520"/>
                    <a:pt x="21824" y="240546"/>
                  </a:cubicBezTo>
                  <a:cubicBezTo>
                    <a:pt x="7850" y="226573"/>
                    <a:pt x="0" y="207620"/>
                    <a:pt x="0" y="187859"/>
                  </a:cubicBezTo>
                  <a:lnTo>
                    <a:pt x="0" y="74511"/>
                  </a:lnTo>
                  <a:cubicBezTo>
                    <a:pt x="0" y="54750"/>
                    <a:pt x="7850" y="35797"/>
                    <a:pt x="21824" y="21824"/>
                  </a:cubicBezTo>
                  <a:cubicBezTo>
                    <a:pt x="35797" y="7850"/>
                    <a:pt x="54750" y="0"/>
                    <a:pt x="74511" y="0"/>
                  </a:cubicBezTo>
                  <a:close/>
                </a:path>
              </a:pathLst>
            </a:custGeom>
            <a:solidFill>
              <a:srgbClr val="FBC046"/>
            </a:solidFill>
          </p:spPr>
        </p:sp>
        <p:sp>
          <p:nvSpPr>
            <p:cNvPr name="TextBox 9" id="9"/>
            <p:cNvSpPr txBox="true"/>
            <p:nvPr/>
          </p:nvSpPr>
          <p:spPr>
            <a:xfrm>
              <a:off x="0" y="28575"/>
              <a:ext cx="1077109" cy="233795"/>
            </a:xfrm>
            <a:prstGeom prst="rect">
              <a:avLst/>
            </a:prstGeom>
          </p:spPr>
          <p:txBody>
            <a:bodyPr anchor="ctr" rtlCol="false" tIns="71438" lIns="71438" bIns="71438" rIns="71438"/>
            <a:lstStyle/>
            <a:p>
              <a:pPr algn="ctr">
                <a:lnSpc>
                  <a:spcPts val="2598"/>
                </a:lnSpc>
              </a:pPr>
            </a:p>
          </p:txBody>
        </p:sp>
      </p:grpSp>
      <p:grpSp>
        <p:nvGrpSpPr>
          <p:cNvPr name="Group 10" id="10"/>
          <p:cNvGrpSpPr/>
          <p:nvPr/>
        </p:nvGrpSpPr>
        <p:grpSpPr>
          <a:xfrm rot="0">
            <a:off x="2226150" y="6685966"/>
            <a:ext cx="3705330" cy="956919"/>
            <a:chOff x="0" y="0"/>
            <a:chExt cx="1066981" cy="275553"/>
          </a:xfrm>
        </p:grpSpPr>
        <p:sp>
          <p:nvSpPr>
            <p:cNvPr name="Freeform 11" id="11"/>
            <p:cNvSpPr/>
            <p:nvPr/>
          </p:nvSpPr>
          <p:spPr>
            <a:xfrm flipH="false" flipV="false" rot="0">
              <a:off x="0" y="0"/>
              <a:ext cx="1066981" cy="275553"/>
            </a:xfrm>
            <a:custGeom>
              <a:avLst/>
              <a:gdLst/>
              <a:ahLst/>
              <a:cxnLst/>
              <a:rect r="r" b="b" t="t" l="l"/>
              <a:pathLst>
                <a:path h="275553" w="1066981">
                  <a:moveTo>
                    <a:pt x="75218" y="0"/>
                  </a:moveTo>
                  <a:lnTo>
                    <a:pt x="991763" y="0"/>
                  </a:lnTo>
                  <a:cubicBezTo>
                    <a:pt x="1011712" y="0"/>
                    <a:pt x="1030844" y="7925"/>
                    <a:pt x="1044950" y="22031"/>
                  </a:cubicBezTo>
                  <a:cubicBezTo>
                    <a:pt x="1059057" y="36137"/>
                    <a:pt x="1066981" y="55269"/>
                    <a:pt x="1066981" y="75218"/>
                  </a:cubicBezTo>
                  <a:lnTo>
                    <a:pt x="1066981" y="200335"/>
                  </a:lnTo>
                  <a:cubicBezTo>
                    <a:pt x="1066981" y="220284"/>
                    <a:pt x="1059057" y="239416"/>
                    <a:pt x="1044950" y="253522"/>
                  </a:cubicBezTo>
                  <a:cubicBezTo>
                    <a:pt x="1030844" y="267628"/>
                    <a:pt x="1011712" y="275553"/>
                    <a:pt x="991763" y="275553"/>
                  </a:cubicBezTo>
                  <a:lnTo>
                    <a:pt x="75218" y="275553"/>
                  </a:lnTo>
                  <a:cubicBezTo>
                    <a:pt x="55269" y="275553"/>
                    <a:pt x="36137" y="267628"/>
                    <a:pt x="22031" y="253522"/>
                  </a:cubicBezTo>
                  <a:cubicBezTo>
                    <a:pt x="7925" y="239416"/>
                    <a:pt x="0" y="220284"/>
                    <a:pt x="0" y="200335"/>
                  </a:cubicBezTo>
                  <a:lnTo>
                    <a:pt x="0" y="75218"/>
                  </a:lnTo>
                  <a:cubicBezTo>
                    <a:pt x="0" y="55269"/>
                    <a:pt x="7925" y="36137"/>
                    <a:pt x="22031" y="22031"/>
                  </a:cubicBezTo>
                  <a:cubicBezTo>
                    <a:pt x="36137" y="7925"/>
                    <a:pt x="55269" y="0"/>
                    <a:pt x="75218" y="0"/>
                  </a:cubicBezTo>
                  <a:close/>
                </a:path>
              </a:pathLst>
            </a:custGeom>
            <a:solidFill>
              <a:srgbClr val="E6BFE1"/>
            </a:solidFill>
          </p:spPr>
        </p:sp>
        <p:sp>
          <p:nvSpPr>
            <p:cNvPr name="TextBox 12" id="12"/>
            <p:cNvSpPr txBox="true"/>
            <p:nvPr/>
          </p:nvSpPr>
          <p:spPr>
            <a:xfrm>
              <a:off x="0" y="28575"/>
              <a:ext cx="1066981" cy="246978"/>
            </a:xfrm>
            <a:prstGeom prst="rect">
              <a:avLst/>
            </a:prstGeom>
          </p:spPr>
          <p:txBody>
            <a:bodyPr anchor="ctr" rtlCol="false" tIns="71438" lIns="71438" bIns="71438" rIns="71438"/>
            <a:lstStyle/>
            <a:p>
              <a:pPr algn="ctr">
                <a:lnSpc>
                  <a:spcPts val="2598"/>
                </a:lnSpc>
              </a:pPr>
            </a:p>
          </p:txBody>
        </p:sp>
      </p:grpSp>
      <p:grpSp>
        <p:nvGrpSpPr>
          <p:cNvPr name="Group 13" id="13"/>
          <p:cNvGrpSpPr/>
          <p:nvPr/>
        </p:nvGrpSpPr>
        <p:grpSpPr>
          <a:xfrm rot="0">
            <a:off x="12690807" y="1893931"/>
            <a:ext cx="3740501" cy="911138"/>
            <a:chOff x="0" y="0"/>
            <a:chExt cx="1077109" cy="262370"/>
          </a:xfrm>
        </p:grpSpPr>
        <p:sp>
          <p:nvSpPr>
            <p:cNvPr name="Freeform 14" id="14"/>
            <p:cNvSpPr/>
            <p:nvPr/>
          </p:nvSpPr>
          <p:spPr>
            <a:xfrm flipH="false" flipV="false" rot="0">
              <a:off x="0" y="0"/>
              <a:ext cx="1077109" cy="262370"/>
            </a:xfrm>
            <a:custGeom>
              <a:avLst/>
              <a:gdLst/>
              <a:ahLst/>
              <a:cxnLst/>
              <a:rect r="r" b="b" t="t" l="l"/>
              <a:pathLst>
                <a:path h="262370" w="1077109">
                  <a:moveTo>
                    <a:pt x="74511" y="0"/>
                  </a:moveTo>
                  <a:lnTo>
                    <a:pt x="1002598" y="0"/>
                  </a:lnTo>
                  <a:cubicBezTo>
                    <a:pt x="1022359" y="0"/>
                    <a:pt x="1041312" y="7850"/>
                    <a:pt x="1055285" y="21824"/>
                  </a:cubicBezTo>
                  <a:cubicBezTo>
                    <a:pt x="1069259" y="35797"/>
                    <a:pt x="1077109" y="54750"/>
                    <a:pt x="1077109" y="74511"/>
                  </a:cubicBezTo>
                  <a:lnTo>
                    <a:pt x="1077109" y="187859"/>
                  </a:lnTo>
                  <a:cubicBezTo>
                    <a:pt x="1077109" y="207620"/>
                    <a:pt x="1069259" y="226573"/>
                    <a:pt x="1055285" y="240546"/>
                  </a:cubicBezTo>
                  <a:cubicBezTo>
                    <a:pt x="1041312" y="254520"/>
                    <a:pt x="1022359" y="262370"/>
                    <a:pt x="1002598" y="262370"/>
                  </a:cubicBezTo>
                  <a:lnTo>
                    <a:pt x="74511" y="262370"/>
                  </a:lnTo>
                  <a:cubicBezTo>
                    <a:pt x="54750" y="262370"/>
                    <a:pt x="35797" y="254520"/>
                    <a:pt x="21824" y="240546"/>
                  </a:cubicBezTo>
                  <a:cubicBezTo>
                    <a:pt x="7850" y="226573"/>
                    <a:pt x="0" y="207620"/>
                    <a:pt x="0" y="187859"/>
                  </a:cubicBezTo>
                  <a:lnTo>
                    <a:pt x="0" y="74511"/>
                  </a:lnTo>
                  <a:cubicBezTo>
                    <a:pt x="0" y="54750"/>
                    <a:pt x="7850" y="35797"/>
                    <a:pt x="21824" y="21824"/>
                  </a:cubicBezTo>
                  <a:cubicBezTo>
                    <a:pt x="35797" y="7850"/>
                    <a:pt x="54750" y="0"/>
                    <a:pt x="74511" y="0"/>
                  </a:cubicBezTo>
                  <a:close/>
                </a:path>
              </a:pathLst>
            </a:custGeom>
            <a:solidFill>
              <a:srgbClr val="FBC046"/>
            </a:solidFill>
          </p:spPr>
        </p:sp>
        <p:sp>
          <p:nvSpPr>
            <p:cNvPr name="TextBox 15" id="15"/>
            <p:cNvSpPr txBox="true"/>
            <p:nvPr/>
          </p:nvSpPr>
          <p:spPr>
            <a:xfrm>
              <a:off x="0" y="28575"/>
              <a:ext cx="1077109" cy="233795"/>
            </a:xfrm>
            <a:prstGeom prst="rect">
              <a:avLst/>
            </a:prstGeom>
          </p:spPr>
          <p:txBody>
            <a:bodyPr anchor="ctr" rtlCol="false" tIns="71438" lIns="71438" bIns="71438" rIns="71438"/>
            <a:lstStyle/>
            <a:p>
              <a:pPr algn="ctr">
                <a:lnSpc>
                  <a:spcPts val="2598"/>
                </a:lnSpc>
              </a:pPr>
            </a:p>
          </p:txBody>
        </p:sp>
      </p:grpSp>
      <p:grpSp>
        <p:nvGrpSpPr>
          <p:cNvPr name="Group 16" id="16"/>
          <p:cNvGrpSpPr/>
          <p:nvPr/>
        </p:nvGrpSpPr>
        <p:grpSpPr>
          <a:xfrm rot="0">
            <a:off x="13553970" y="4320363"/>
            <a:ext cx="3705330" cy="956919"/>
            <a:chOff x="0" y="0"/>
            <a:chExt cx="1066981" cy="275553"/>
          </a:xfrm>
        </p:grpSpPr>
        <p:sp>
          <p:nvSpPr>
            <p:cNvPr name="Freeform 17" id="17"/>
            <p:cNvSpPr/>
            <p:nvPr/>
          </p:nvSpPr>
          <p:spPr>
            <a:xfrm flipH="false" flipV="false" rot="0">
              <a:off x="0" y="0"/>
              <a:ext cx="1066981" cy="275553"/>
            </a:xfrm>
            <a:custGeom>
              <a:avLst/>
              <a:gdLst/>
              <a:ahLst/>
              <a:cxnLst/>
              <a:rect r="r" b="b" t="t" l="l"/>
              <a:pathLst>
                <a:path h="275553" w="1066981">
                  <a:moveTo>
                    <a:pt x="75218" y="0"/>
                  </a:moveTo>
                  <a:lnTo>
                    <a:pt x="991763" y="0"/>
                  </a:lnTo>
                  <a:cubicBezTo>
                    <a:pt x="1011712" y="0"/>
                    <a:pt x="1030844" y="7925"/>
                    <a:pt x="1044950" y="22031"/>
                  </a:cubicBezTo>
                  <a:cubicBezTo>
                    <a:pt x="1059057" y="36137"/>
                    <a:pt x="1066981" y="55269"/>
                    <a:pt x="1066981" y="75218"/>
                  </a:cubicBezTo>
                  <a:lnTo>
                    <a:pt x="1066981" y="200335"/>
                  </a:lnTo>
                  <a:cubicBezTo>
                    <a:pt x="1066981" y="220284"/>
                    <a:pt x="1059057" y="239416"/>
                    <a:pt x="1044950" y="253522"/>
                  </a:cubicBezTo>
                  <a:cubicBezTo>
                    <a:pt x="1030844" y="267628"/>
                    <a:pt x="1011712" y="275553"/>
                    <a:pt x="991763" y="275553"/>
                  </a:cubicBezTo>
                  <a:lnTo>
                    <a:pt x="75218" y="275553"/>
                  </a:lnTo>
                  <a:cubicBezTo>
                    <a:pt x="55269" y="275553"/>
                    <a:pt x="36137" y="267628"/>
                    <a:pt x="22031" y="253522"/>
                  </a:cubicBezTo>
                  <a:cubicBezTo>
                    <a:pt x="7925" y="239416"/>
                    <a:pt x="0" y="220284"/>
                    <a:pt x="0" y="200335"/>
                  </a:cubicBezTo>
                  <a:lnTo>
                    <a:pt x="0" y="75218"/>
                  </a:lnTo>
                  <a:cubicBezTo>
                    <a:pt x="0" y="55269"/>
                    <a:pt x="7925" y="36137"/>
                    <a:pt x="22031" y="22031"/>
                  </a:cubicBezTo>
                  <a:cubicBezTo>
                    <a:pt x="36137" y="7925"/>
                    <a:pt x="55269" y="0"/>
                    <a:pt x="75218" y="0"/>
                  </a:cubicBezTo>
                  <a:close/>
                </a:path>
              </a:pathLst>
            </a:custGeom>
            <a:solidFill>
              <a:srgbClr val="E6BFE1"/>
            </a:solidFill>
          </p:spPr>
        </p:sp>
        <p:sp>
          <p:nvSpPr>
            <p:cNvPr name="TextBox 18" id="18"/>
            <p:cNvSpPr txBox="true"/>
            <p:nvPr/>
          </p:nvSpPr>
          <p:spPr>
            <a:xfrm>
              <a:off x="0" y="28575"/>
              <a:ext cx="1066981" cy="246978"/>
            </a:xfrm>
            <a:prstGeom prst="rect">
              <a:avLst/>
            </a:prstGeom>
          </p:spPr>
          <p:txBody>
            <a:bodyPr anchor="ctr" rtlCol="false" tIns="71438" lIns="71438" bIns="71438" rIns="71438"/>
            <a:lstStyle/>
            <a:p>
              <a:pPr algn="ctr">
                <a:lnSpc>
                  <a:spcPts val="2598"/>
                </a:lnSpc>
              </a:pPr>
            </a:p>
          </p:txBody>
        </p:sp>
      </p:grpSp>
      <p:grpSp>
        <p:nvGrpSpPr>
          <p:cNvPr name="Group 19" id="19"/>
          <p:cNvGrpSpPr/>
          <p:nvPr/>
        </p:nvGrpSpPr>
        <p:grpSpPr>
          <a:xfrm rot="0">
            <a:off x="12912701" y="6685966"/>
            <a:ext cx="3705330" cy="976981"/>
            <a:chOff x="0" y="0"/>
            <a:chExt cx="1066981" cy="281330"/>
          </a:xfrm>
        </p:grpSpPr>
        <p:sp>
          <p:nvSpPr>
            <p:cNvPr name="Freeform 20" id="20"/>
            <p:cNvSpPr/>
            <p:nvPr/>
          </p:nvSpPr>
          <p:spPr>
            <a:xfrm flipH="false" flipV="false" rot="0">
              <a:off x="0" y="0"/>
              <a:ext cx="1066981" cy="281330"/>
            </a:xfrm>
            <a:custGeom>
              <a:avLst/>
              <a:gdLst/>
              <a:ahLst/>
              <a:cxnLst/>
              <a:rect r="r" b="b" t="t" l="l"/>
              <a:pathLst>
                <a:path h="281330" w="1066981">
                  <a:moveTo>
                    <a:pt x="75218" y="0"/>
                  </a:moveTo>
                  <a:lnTo>
                    <a:pt x="991763" y="0"/>
                  </a:lnTo>
                  <a:cubicBezTo>
                    <a:pt x="1011712" y="0"/>
                    <a:pt x="1030844" y="7925"/>
                    <a:pt x="1044950" y="22031"/>
                  </a:cubicBezTo>
                  <a:cubicBezTo>
                    <a:pt x="1059057" y="36137"/>
                    <a:pt x="1066981" y="55269"/>
                    <a:pt x="1066981" y="75218"/>
                  </a:cubicBezTo>
                  <a:lnTo>
                    <a:pt x="1066981" y="206111"/>
                  </a:lnTo>
                  <a:cubicBezTo>
                    <a:pt x="1066981" y="226061"/>
                    <a:pt x="1059057" y="245193"/>
                    <a:pt x="1044950" y="259299"/>
                  </a:cubicBezTo>
                  <a:cubicBezTo>
                    <a:pt x="1030844" y="273405"/>
                    <a:pt x="1011712" y="281330"/>
                    <a:pt x="991763" y="281330"/>
                  </a:cubicBezTo>
                  <a:lnTo>
                    <a:pt x="75218" y="281330"/>
                  </a:lnTo>
                  <a:cubicBezTo>
                    <a:pt x="55269" y="281330"/>
                    <a:pt x="36137" y="273405"/>
                    <a:pt x="22031" y="259299"/>
                  </a:cubicBezTo>
                  <a:cubicBezTo>
                    <a:pt x="7925" y="245193"/>
                    <a:pt x="0" y="226061"/>
                    <a:pt x="0" y="206111"/>
                  </a:cubicBezTo>
                  <a:lnTo>
                    <a:pt x="0" y="75218"/>
                  </a:lnTo>
                  <a:cubicBezTo>
                    <a:pt x="0" y="55269"/>
                    <a:pt x="7925" y="36137"/>
                    <a:pt x="22031" y="22031"/>
                  </a:cubicBezTo>
                  <a:cubicBezTo>
                    <a:pt x="36137" y="7925"/>
                    <a:pt x="55269" y="0"/>
                    <a:pt x="75218" y="0"/>
                  </a:cubicBezTo>
                  <a:close/>
                </a:path>
              </a:pathLst>
            </a:custGeom>
            <a:solidFill>
              <a:srgbClr val="C2EBE3"/>
            </a:solidFill>
          </p:spPr>
        </p:sp>
        <p:sp>
          <p:nvSpPr>
            <p:cNvPr name="TextBox 21" id="21"/>
            <p:cNvSpPr txBox="true"/>
            <p:nvPr/>
          </p:nvSpPr>
          <p:spPr>
            <a:xfrm>
              <a:off x="0" y="28575"/>
              <a:ext cx="1066981" cy="252755"/>
            </a:xfrm>
            <a:prstGeom prst="rect">
              <a:avLst/>
            </a:prstGeom>
          </p:spPr>
          <p:txBody>
            <a:bodyPr anchor="ctr" rtlCol="false" tIns="71438" lIns="71438" bIns="71438" rIns="71438"/>
            <a:lstStyle/>
            <a:p>
              <a:pPr algn="ctr">
                <a:lnSpc>
                  <a:spcPts val="2598"/>
                </a:lnSpc>
              </a:pPr>
            </a:p>
          </p:txBody>
        </p:sp>
      </p:grpSp>
      <p:sp>
        <p:nvSpPr>
          <p:cNvPr name="Freeform 22" id="22"/>
          <p:cNvSpPr/>
          <p:nvPr/>
        </p:nvSpPr>
        <p:spPr>
          <a:xfrm flipH="false" flipV="false" rot="-1643804">
            <a:off x="10477014" y="2895848"/>
            <a:ext cx="2196191" cy="611817"/>
          </a:xfrm>
          <a:custGeom>
            <a:avLst/>
            <a:gdLst/>
            <a:ahLst/>
            <a:cxnLst/>
            <a:rect r="r" b="b" t="t" l="l"/>
            <a:pathLst>
              <a:path h="611817" w="2196191">
                <a:moveTo>
                  <a:pt x="0" y="0"/>
                </a:moveTo>
                <a:lnTo>
                  <a:pt x="2196190" y="0"/>
                </a:lnTo>
                <a:lnTo>
                  <a:pt x="2196190" y="611816"/>
                </a:lnTo>
                <a:lnTo>
                  <a:pt x="0" y="611816"/>
                </a:lnTo>
                <a:lnTo>
                  <a:pt x="0" y="0"/>
                </a:lnTo>
                <a:close/>
              </a:path>
            </a:pathLst>
          </a:custGeom>
          <a:blipFill>
            <a:blip r:embed="rId4">
              <a:extLst>
                <a:ext uri="{96DAC541-7B7A-43D3-8B79-37D633B846F1}">
                  <asvg:svgBlip xmlns:asvg="http://schemas.microsoft.com/office/drawing/2016/SVG/main" r:embed="rId5"/>
                </a:ext>
              </a:extLst>
            </a:blip>
            <a:stretch>
              <a:fillRect l="-233085" t="0" r="0" b="0"/>
            </a:stretch>
          </a:blipFill>
        </p:spPr>
      </p:sp>
      <p:sp>
        <p:nvSpPr>
          <p:cNvPr name="TextBox 23" id="23"/>
          <p:cNvSpPr txBox="true"/>
          <p:nvPr/>
        </p:nvSpPr>
        <p:spPr>
          <a:xfrm rot="0">
            <a:off x="1421951" y="4627306"/>
            <a:ext cx="3088337" cy="422672"/>
          </a:xfrm>
          <a:prstGeom prst="rect">
            <a:avLst/>
          </a:prstGeom>
        </p:spPr>
        <p:txBody>
          <a:bodyPr anchor="t" rtlCol="false" tIns="0" lIns="0" bIns="0" rIns="0">
            <a:spAutoFit/>
          </a:bodyPr>
          <a:lstStyle/>
          <a:p>
            <a:pPr algn="ctr">
              <a:lnSpc>
                <a:spcPts val="3248"/>
              </a:lnSpc>
              <a:spcBef>
                <a:spcPct val="0"/>
              </a:spcBef>
            </a:pPr>
            <a:r>
              <a:rPr lang="en-US" sz="3093" spc="129">
                <a:solidFill>
                  <a:srgbClr val="000000"/>
                </a:solidFill>
                <a:latin typeface="Krabuler"/>
              </a:rPr>
              <a:t>Arsitektur</a:t>
            </a:r>
          </a:p>
        </p:txBody>
      </p:sp>
      <p:sp>
        <p:nvSpPr>
          <p:cNvPr name="TextBox 24" id="24"/>
          <p:cNvSpPr txBox="true"/>
          <p:nvPr/>
        </p:nvSpPr>
        <p:spPr>
          <a:xfrm rot="0">
            <a:off x="2325720" y="2190135"/>
            <a:ext cx="3088337" cy="422672"/>
          </a:xfrm>
          <a:prstGeom prst="rect">
            <a:avLst/>
          </a:prstGeom>
        </p:spPr>
        <p:txBody>
          <a:bodyPr anchor="t" rtlCol="false" tIns="0" lIns="0" bIns="0" rIns="0">
            <a:spAutoFit/>
          </a:bodyPr>
          <a:lstStyle/>
          <a:p>
            <a:pPr algn="ctr">
              <a:lnSpc>
                <a:spcPts val="3248"/>
              </a:lnSpc>
              <a:spcBef>
                <a:spcPct val="0"/>
              </a:spcBef>
            </a:pPr>
            <a:r>
              <a:rPr lang="en-US" sz="3093" spc="129">
                <a:solidFill>
                  <a:srgbClr val="000000"/>
                </a:solidFill>
                <a:latin typeface="Krabuler"/>
              </a:rPr>
              <a:t>Tahun Rilis</a:t>
            </a:r>
          </a:p>
        </p:txBody>
      </p:sp>
      <p:sp>
        <p:nvSpPr>
          <p:cNvPr name="TextBox 25" id="25"/>
          <p:cNvSpPr txBox="true"/>
          <p:nvPr/>
        </p:nvSpPr>
        <p:spPr>
          <a:xfrm rot="0">
            <a:off x="1964208" y="3002558"/>
            <a:ext cx="4005500" cy="969645"/>
          </a:xfrm>
          <a:prstGeom prst="rect">
            <a:avLst/>
          </a:prstGeom>
        </p:spPr>
        <p:txBody>
          <a:bodyPr anchor="t" rtlCol="false" tIns="0" lIns="0" bIns="0" rIns="0">
            <a:spAutoFit/>
          </a:bodyPr>
          <a:lstStyle/>
          <a:p>
            <a:pPr algn="l" marL="518160" indent="-259080" lvl="1">
              <a:lnSpc>
                <a:spcPts val="2520"/>
              </a:lnSpc>
              <a:buFont typeface="Arial"/>
              <a:buChar char="•"/>
            </a:pPr>
            <a:r>
              <a:rPr lang="en-US" sz="2400" spc="100">
                <a:solidFill>
                  <a:srgbClr val="000000"/>
                </a:solidFill>
                <a:latin typeface="Handy Casual"/>
              </a:rPr>
              <a:t>MQTT (1999), AMQP (2003), HTTP (1997)</a:t>
            </a:r>
          </a:p>
          <a:p>
            <a:pPr algn="l">
              <a:lnSpc>
                <a:spcPts val="2520"/>
              </a:lnSpc>
            </a:pPr>
          </a:p>
        </p:txBody>
      </p:sp>
      <p:sp>
        <p:nvSpPr>
          <p:cNvPr name="TextBox 26" id="26"/>
          <p:cNvSpPr txBox="true"/>
          <p:nvPr/>
        </p:nvSpPr>
        <p:spPr>
          <a:xfrm rot="0">
            <a:off x="2534647" y="6990325"/>
            <a:ext cx="3088337" cy="422672"/>
          </a:xfrm>
          <a:prstGeom prst="rect">
            <a:avLst/>
          </a:prstGeom>
        </p:spPr>
        <p:txBody>
          <a:bodyPr anchor="t" rtlCol="false" tIns="0" lIns="0" bIns="0" rIns="0">
            <a:spAutoFit/>
          </a:bodyPr>
          <a:lstStyle/>
          <a:p>
            <a:pPr algn="ctr">
              <a:lnSpc>
                <a:spcPts val="3248"/>
              </a:lnSpc>
              <a:spcBef>
                <a:spcPct val="0"/>
              </a:spcBef>
            </a:pPr>
            <a:r>
              <a:rPr lang="en-US" sz="3093" spc="129">
                <a:solidFill>
                  <a:srgbClr val="000000"/>
                </a:solidFill>
                <a:latin typeface="Krabuler"/>
              </a:rPr>
              <a:t>Model Pesan</a:t>
            </a:r>
          </a:p>
        </p:txBody>
      </p:sp>
      <p:sp>
        <p:nvSpPr>
          <p:cNvPr name="TextBox 27" id="27"/>
          <p:cNvSpPr txBox="true"/>
          <p:nvPr/>
        </p:nvSpPr>
        <p:spPr>
          <a:xfrm rot="0">
            <a:off x="13862467" y="4638962"/>
            <a:ext cx="3088337" cy="422672"/>
          </a:xfrm>
          <a:prstGeom prst="rect">
            <a:avLst/>
          </a:prstGeom>
        </p:spPr>
        <p:txBody>
          <a:bodyPr anchor="t" rtlCol="false" tIns="0" lIns="0" bIns="0" rIns="0">
            <a:spAutoFit/>
          </a:bodyPr>
          <a:lstStyle/>
          <a:p>
            <a:pPr algn="ctr">
              <a:lnSpc>
                <a:spcPts val="3248"/>
              </a:lnSpc>
              <a:spcBef>
                <a:spcPct val="0"/>
              </a:spcBef>
            </a:pPr>
            <a:r>
              <a:rPr lang="en-US" sz="3093" spc="129">
                <a:solidFill>
                  <a:srgbClr val="000000"/>
                </a:solidFill>
                <a:latin typeface="Krabuler"/>
              </a:rPr>
              <a:t>Keamanan</a:t>
            </a:r>
          </a:p>
        </p:txBody>
      </p:sp>
      <p:sp>
        <p:nvSpPr>
          <p:cNvPr name="TextBox 28" id="28"/>
          <p:cNvSpPr txBox="true"/>
          <p:nvPr/>
        </p:nvSpPr>
        <p:spPr>
          <a:xfrm rot="0">
            <a:off x="13110847" y="2176740"/>
            <a:ext cx="3088337" cy="430411"/>
          </a:xfrm>
          <a:prstGeom prst="rect">
            <a:avLst/>
          </a:prstGeom>
        </p:spPr>
        <p:txBody>
          <a:bodyPr anchor="t" rtlCol="false" tIns="0" lIns="0" bIns="0" rIns="0">
            <a:spAutoFit/>
          </a:bodyPr>
          <a:lstStyle/>
          <a:p>
            <a:pPr algn="ctr">
              <a:lnSpc>
                <a:spcPts val="3248"/>
              </a:lnSpc>
              <a:spcBef>
                <a:spcPct val="0"/>
              </a:spcBef>
            </a:pPr>
            <a:r>
              <a:rPr lang="en-US" sz="3093" spc="129">
                <a:solidFill>
                  <a:srgbClr val="000000"/>
                </a:solidFill>
                <a:latin typeface="Krabuler"/>
              </a:rPr>
              <a:t>Ukuran Pesan</a:t>
            </a:r>
          </a:p>
        </p:txBody>
      </p:sp>
      <p:sp>
        <p:nvSpPr>
          <p:cNvPr name="TextBox 29" id="29"/>
          <p:cNvSpPr txBox="true"/>
          <p:nvPr/>
        </p:nvSpPr>
        <p:spPr>
          <a:xfrm rot="0">
            <a:off x="13314396" y="7012522"/>
            <a:ext cx="3088337" cy="422672"/>
          </a:xfrm>
          <a:prstGeom prst="rect">
            <a:avLst/>
          </a:prstGeom>
        </p:spPr>
        <p:txBody>
          <a:bodyPr anchor="t" rtlCol="false" tIns="0" lIns="0" bIns="0" rIns="0">
            <a:spAutoFit/>
          </a:bodyPr>
          <a:lstStyle/>
          <a:p>
            <a:pPr algn="ctr">
              <a:lnSpc>
                <a:spcPts val="3248"/>
              </a:lnSpc>
              <a:spcBef>
                <a:spcPct val="0"/>
              </a:spcBef>
            </a:pPr>
            <a:r>
              <a:rPr lang="en-US" sz="3093" spc="129">
                <a:solidFill>
                  <a:srgbClr val="000000"/>
                </a:solidFill>
                <a:latin typeface="Krabuler"/>
              </a:rPr>
              <a:t>Port Default</a:t>
            </a:r>
          </a:p>
        </p:txBody>
      </p:sp>
      <p:sp>
        <p:nvSpPr>
          <p:cNvPr name="Freeform 30" id="30"/>
          <p:cNvSpPr/>
          <p:nvPr/>
        </p:nvSpPr>
        <p:spPr>
          <a:xfrm flipH="false" flipV="false" rot="204962">
            <a:off x="11333721" y="4479549"/>
            <a:ext cx="2196191" cy="611817"/>
          </a:xfrm>
          <a:custGeom>
            <a:avLst/>
            <a:gdLst/>
            <a:ahLst/>
            <a:cxnLst/>
            <a:rect r="r" b="b" t="t" l="l"/>
            <a:pathLst>
              <a:path h="611817" w="2196191">
                <a:moveTo>
                  <a:pt x="0" y="0"/>
                </a:moveTo>
                <a:lnTo>
                  <a:pt x="2196190" y="0"/>
                </a:lnTo>
                <a:lnTo>
                  <a:pt x="2196190" y="611817"/>
                </a:lnTo>
                <a:lnTo>
                  <a:pt x="0" y="611817"/>
                </a:lnTo>
                <a:lnTo>
                  <a:pt x="0" y="0"/>
                </a:lnTo>
                <a:close/>
              </a:path>
            </a:pathLst>
          </a:custGeom>
          <a:blipFill>
            <a:blip r:embed="rId4">
              <a:extLst>
                <a:ext uri="{96DAC541-7B7A-43D3-8B79-37D633B846F1}">
                  <asvg:svgBlip xmlns:asvg="http://schemas.microsoft.com/office/drawing/2016/SVG/main" r:embed="rId5"/>
                </a:ext>
              </a:extLst>
            </a:blip>
            <a:stretch>
              <a:fillRect l="-233085" t="0" r="0" b="0"/>
            </a:stretch>
          </a:blipFill>
        </p:spPr>
      </p:sp>
      <p:sp>
        <p:nvSpPr>
          <p:cNvPr name="Freeform 31" id="31"/>
          <p:cNvSpPr/>
          <p:nvPr/>
        </p:nvSpPr>
        <p:spPr>
          <a:xfrm flipH="false" flipV="false" rot="1543996">
            <a:off x="10606292" y="6494174"/>
            <a:ext cx="2196191" cy="611817"/>
          </a:xfrm>
          <a:custGeom>
            <a:avLst/>
            <a:gdLst/>
            <a:ahLst/>
            <a:cxnLst/>
            <a:rect r="r" b="b" t="t" l="l"/>
            <a:pathLst>
              <a:path h="611817" w="2196191">
                <a:moveTo>
                  <a:pt x="0" y="0"/>
                </a:moveTo>
                <a:lnTo>
                  <a:pt x="2196190" y="0"/>
                </a:lnTo>
                <a:lnTo>
                  <a:pt x="2196190" y="611817"/>
                </a:lnTo>
                <a:lnTo>
                  <a:pt x="0" y="611817"/>
                </a:lnTo>
                <a:lnTo>
                  <a:pt x="0" y="0"/>
                </a:lnTo>
                <a:close/>
              </a:path>
            </a:pathLst>
          </a:custGeom>
          <a:blipFill>
            <a:blip r:embed="rId4">
              <a:extLst>
                <a:ext uri="{96DAC541-7B7A-43D3-8B79-37D633B846F1}">
                  <asvg:svgBlip xmlns:asvg="http://schemas.microsoft.com/office/drawing/2016/SVG/main" r:embed="rId5"/>
                </a:ext>
              </a:extLst>
            </a:blip>
            <a:stretch>
              <a:fillRect l="-233085" t="0" r="0" b="0"/>
            </a:stretch>
          </a:blipFill>
        </p:spPr>
      </p:sp>
      <p:sp>
        <p:nvSpPr>
          <p:cNvPr name="Freeform 32" id="32"/>
          <p:cNvSpPr/>
          <p:nvPr/>
        </p:nvSpPr>
        <p:spPr>
          <a:xfrm flipH="false" flipV="false" rot="-8767587">
            <a:off x="5953077" y="3012795"/>
            <a:ext cx="2196191" cy="611817"/>
          </a:xfrm>
          <a:custGeom>
            <a:avLst/>
            <a:gdLst/>
            <a:ahLst/>
            <a:cxnLst/>
            <a:rect r="r" b="b" t="t" l="l"/>
            <a:pathLst>
              <a:path h="611817" w="2196191">
                <a:moveTo>
                  <a:pt x="0" y="0"/>
                </a:moveTo>
                <a:lnTo>
                  <a:pt x="2196191" y="0"/>
                </a:lnTo>
                <a:lnTo>
                  <a:pt x="2196191" y="611817"/>
                </a:lnTo>
                <a:lnTo>
                  <a:pt x="0" y="611817"/>
                </a:lnTo>
                <a:lnTo>
                  <a:pt x="0" y="0"/>
                </a:lnTo>
                <a:close/>
              </a:path>
            </a:pathLst>
          </a:custGeom>
          <a:blipFill>
            <a:blip r:embed="rId4">
              <a:extLst>
                <a:ext uri="{96DAC541-7B7A-43D3-8B79-37D633B846F1}">
                  <asvg:svgBlip xmlns:asvg="http://schemas.microsoft.com/office/drawing/2016/SVG/main" r:embed="rId5"/>
                </a:ext>
              </a:extLst>
            </a:blip>
            <a:stretch>
              <a:fillRect l="-233085" t="0" r="0" b="0"/>
            </a:stretch>
          </a:blipFill>
        </p:spPr>
      </p:sp>
      <p:sp>
        <p:nvSpPr>
          <p:cNvPr name="Freeform 33" id="33"/>
          <p:cNvSpPr/>
          <p:nvPr/>
        </p:nvSpPr>
        <p:spPr>
          <a:xfrm flipH="false" flipV="false" rot="-10366412">
            <a:off x="4870860" y="4744070"/>
            <a:ext cx="2196191" cy="611817"/>
          </a:xfrm>
          <a:custGeom>
            <a:avLst/>
            <a:gdLst/>
            <a:ahLst/>
            <a:cxnLst/>
            <a:rect r="r" b="b" t="t" l="l"/>
            <a:pathLst>
              <a:path h="611817" w="2196191">
                <a:moveTo>
                  <a:pt x="0" y="0"/>
                </a:moveTo>
                <a:lnTo>
                  <a:pt x="2196191" y="0"/>
                </a:lnTo>
                <a:lnTo>
                  <a:pt x="2196191" y="611817"/>
                </a:lnTo>
                <a:lnTo>
                  <a:pt x="0" y="611817"/>
                </a:lnTo>
                <a:lnTo>
                  <a:pt x="0" y="0"/>
                </a:lnTo>
                <a:close/>
              </a:path>
            </a:pathLst>
          </a:custGeom>
          <a:blipFill>
            <a:blip r:embed="rId4">
              <a:extLst>
                <a:ext uri="{96DAC541-7B7A-43D3-8B79-37D633B846F1}">
                  <asvg:svgBlip xmlns:asvg="http://schemas.microsoft.com/office/drawing/2016/SVG/main" r:embed="rId5"/>
                </a:ext>
              </a:extLst>
            </a:blip>
            <a:stretch>
              <a:fillRect l="-233085" t="0" r="0" b="0"/>
            </a:stretch>
          </a:blipFill>
        </p:spPr>
      </p:sp>
      <p:sp>
        <p:nvSpPr>
          <p:cNvPr name="Freeform 34" id="34"/>
          <p:cNvSpPr/>
          <p:nvPr/>
        </p:nvSpPr>
        <p:spPr>
          <a:xfrm flipH="false" flipV="false" rot="9139054">
            <a:off x="5920775" y="6494174"/>
            <a:ext cx="2196191" cy="611817"/>
          </a:xfrm>
          <a:custGeom>
            <a:avLst/>
            <a:gdLst/>
            <a:ahLst/>
            <a:cxnLst/>
            <a:rect r="r" b="b" t="t" l="l"/>
            <a:pathLst>
              <a:path h="611817" w="2196191">
                <a:moveTo>
                  <a:pt x="0" y="0"/>
                </a:moveTo>
                <a:lnTo>
                  <a:pt x="2196191" y="0"/>
                </a:lnTo>
                <a:lnTo>
                  <a:pt x="2196191" y="611817"/>
                </a:lnTo>
                <a:lnTo>
                  <a:pt x="0" y="611817"/>
                </a:lnTo>
                <a:lnTo>
                  <a:pt x="0" y="0"/>
                </a:lnTo>
                <a:close/>
              </a:path>
            </a:pathLst>
          </a:custGeom>
          <a:blipFill>
            <a:blip r:embed="rId4">
              <a:extLst>
                <a:ext uri="{96DAC541-7B7A-43D3-8B79-37D633B846F1}">
                  <asvg:svgBlip xmlns:asvg="http://schemas.microsoft.com/office/drawing/2016/SVG/main" r:embed="rId5"/>
                </a:ext>
              </a:extLst>
            </a:blip>
            <a:stretch>
              <a:fillRect l="-233085" t="0" r="0" b="0"/>
            </a:stretch>
          </a:blipFill>
        </p:spPr>
      </p:sp>
      <p:sp>
        <p:nvSpPr>
          <p:cNvPr name="Freeform 35" id="35"/>
          <p:cNvSpPr/>
          <p:nvPr/>
        </p:nvSpPr>
        <p:spPr>
          <a:xfrm flipH="false" flipV="false" rot="-8261386">
            <a:off x="8639347" y="6297704"/>
            <a:ext cx="1437070" cy="1309040"/>
          </a:xfrm>
          <a:custGeom>
            <a:avLst/>
            <a:gdLst/>
            <a:ahLst/>
            <a:cxnLst/>
            <a:rect r="r" b="b" t="t" l="l"/>
            <a:pathLst>
              <a:path h="1309040" w="1437070">
                <a:moveTo>
                  <a:pt x="0" y="0"/>
                </a:moveTo>
                <a:lnTo>
                  <a:pt x="1437071" y="0"/>
                </a:lnTo>
                <a:lnTo>
                  <a:pt x="1437071" y="1309041"/>
                </a:lnTo>
                <a:lnTo>
                  <a:pt x="0" y="130904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6" id="36"/>
          <p:cNvSpPr txBox="true"/>
          <p:nvPr/>
        </p:nvSpPr>
        <p:spPr>
          <a:xfrm rot="0">
            <a:off x="1028700" y="5374377"/>
            <a:ext cx="4005500" cy="969645"/>
          </a:xfrm>
          <a:prstGeom prst="rect">
            <a:avLst/>
          </a:prstGeom>
        </p:spPr>
        <p:txBody>
          <a:bodyPr anchor="t" rtlCol="false" tIns="0" lIns="0" bIns="0" rIns="0">
            <a:spAutoFit/>
          </a:bodyPr>
          <a:lstStyle/>
          <a:p>
            <a:pPr algn="l" marL="518160" indent="-259080" lvl="1">
              <a:lnSpc>
                <a:spcPts val="2520"/>
              </a:lnSpc>
              <a:buFont typeface="Arial"/>
              <a:buChar char="•"/>
            </a:pPr>
            <a:r>
              <a:rPr lang="en-US" sz="2400" spc="100">
                <a:solidFill>
                  <a:srgbClr val="000000"/>
                </a:solidFill>
                <a:latin typeface="Handy Casual"/>
              </a:rPr>
              <a:t>MQTT (client-broker), AMQP (client-server &amp; client-broker), HTTP (client-server)</a:t>
            </a:r>
          </a:p>
        </p:txBody>
      </p:sp>
      <p:sp>
        <p:nvSpPr>
          <p:cNvPr name="TextBox 37" id="37"/>
          <p:cNvSpPr txBox="true"/>
          <p:nvPr/>
        </p:nvSpPr>
        <p:spPr>
          <a:xfrm rot="0">
            <a:off x="2226150" y="7804810"/>
            <a:ext cx="4005500" cy="1283970"/>
          </a:xfrm>
          <a:prstGeom prst="rect">
            <a:avLst/>
          </a:prstGeom>
        </p:spPr>
        <p:txBody>
          <a:bodyPr anchor="t" rtlCol="false" tIns="0" lIns="0" bIns="0" rIns="0">
            <a:spAutoFit/>
          </a:bodyPr>
          <a:lstStyle/>
          <a:p>
            <a:pPr algn="l" marL="518160" indent="-259080" lvl="1">
              <a:lnSpc>
                <a:spcPts val="2520"/>
              </a:lnSpc>
              <a:buFont typeface="Arial"/>
              <a:buChar char="•"/>
            </a:pPr>
            <a:r>
              <a:rPr lang="en-US" sz="2400" spc="100">
                <a:solidFill>
                  <a:srgbClr val="000000"/>
                </a:solidFill>
                <a:latin typeface="Handy Casual"/>
              </a:rPr>
              <a:t>MQTT (publish/subscribe), AMQP (request/response &amp; publish/subscribe), HTTP (request/response)</a:t>
            </a:r>
          </a:p>
        </p:txBody>
      </p:sp>
      <p:sp>
        <p:nvSpPr>
          <p:cNvPr name="TextBox 38" id="38"/>
          <p:cNvSpPr txBox="true"/>
          <p:nvPr/>
        </p:nvSpPr>
        <p:spPr>
          <a:xfrm rot="0">
            <a:off x="12612532" y="2921392"/>
            <a:ext cx="4005500" cy="969645"/>
          </a:xfrm>
          <a:prstGeom prst="rect">
            <a:avLst/>
          </a:prstGeom>
        </p:spPr>
        <p:txBody>
          <a:bodyPr anchor="t" rtlCol="false" tIns="0" lIns="0" bIns="0" rIns="0">
            <a:spAutoFit/>
          </a:bodyPr>
          <a:lstStyle/>
          <a:p>
            <a:pPr algn="l" marL="518160" indent="-259080" lvl="1">
              <a:lnSpc>
                <a:spcPts val="2520"/>
              </a:lnSpc>
              <a:buFont typeface="Arial"/>
              <a:buChar char="•"/>
            </a:pPr>
            <a:r>
              <a:rPr lang="en-US" sz="2400" spc="100">
                <a:solidFill>
                  <a:srgbClr val="000000"/>
                </a:solidFill>
                <a:latin typeface="Handy Casual"/>
              </a:rPr>
              <a:t>MQTT (variabel, maks 256 MB), AMQP (variabel), HTTP (besar, untuk dokumen)</a:t>
            </a:r>
          </a:p>
        </p:txBody>
      </p:sp>
      <p:sp>
        <p:nvSpPr>
          <p:cNvPr name="TextBox 39" id="39"/>
          <p:cNvSpPr txBox="true"/>
          <p:nvPr/>
        </p:nvSpPr>
        <p:spPr>
          <a:xfrm rot="0">
            <a:off x="13553970" y="5374377"/>
            <a:ext cx="4005500" cy="969645"/>
          </a:xfrm>
          <a:prstGeom prst="rect">
            <a:avLst/>
          </a:prstGeom>
        </p:spPr>
        <p:txBody>
          <a:bodyPr anchor="t" rtlCol="false" tIns="0" lIns="0" bIns="0" rIns="0">
            <a:spAutoFit/>
          </a:bodyPr>
          <a:lstStyle/>
          <a:p>
            <a:pPr algn="l" marL="518160" indent="-259080" lvl="1">
              <a:lnSpc>
                <a:spcPts val="2520"/>
              </a:lnSpc>
              <a:buFont typeface="Arial"/>
              <a:buChar char="•"/>
            </a:pPr>
            <a:r>
              <a:rPr lang="en-US" sz="2400" spc="100">
                <a:solidFill>
                  <a:srgbClr val="000000"/>
                </a:solidFill>
                <a:latin typeface="Handy Casual"/>
              </a:rPr>
              <a:t>MQTT (TLS/SSL), AMQP (TLS/SSL, SASL), HTTP (hanya TLS)</a:t>
            </a:r>
          </a:p>
        </p:txBody>
      </p:sp>
      <p:sp>
        <p:nvSpPr>
          <p:cNvPr name="TextBox 40" id="40"/>
          <p:cNvSpPr txBox="true"/>
          <p:nvPr/>
        </p:nvSpPr>
        <p:spPr>
          <a:xfrm rot="0">
            <a:off x="12945303" y="7804810"/>
            <a:ext cx="4005500" cy="655320"/>
          </a:xfrm>
          <a:prstGeom prst="rect">
            <a:avLst/>
          </a:prstGeom>
        </p:spPr>
        <p:txBody>
          <a:bodyPr anchor="t" rtlCol="false" tIns="0" lIns="0" bIns="0" rIns="0">
            <a:spAutoFit/>
          </a:bodyPr>
          <a:lstStyle/>
          <a:p>
            <a:pPr algn="l" marL="518160" indent="-259080" lvl="1">
              <a:lnSpc>
                <a:spcPts val="2520"/>
              </a:lnSpc>
              <a:buFont typeface="Arial"/>
              <a:buChar char="•"/>
            </a:pPr>
            <a:r>
              <a:rPr lang="en-US" sz="2400" spc="100">
                <a:solidFill>
                  <a:srgbClr val="000000"/>
                </a:solidFill>
                <a:latin typeface="Handy Casual"/>
              </a:rPr>
              <a:t>MQTT (1883/8883), AMQP (5672/5671), HTTP (80/443)</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BF7F1"/>
        </a:solidFill>
      </p:bgPr>
    </p:bg>
    <p:spTree>
      <p:nvGrpSpPr>
        <p:cNvPr id="1" name=""/>
        <p:cNvGrpSpPr/>
        <p:nvPr/>
      </p:nvGrpSpPr>
      <p:grpSpPr>
        <a:xfrm>
          <a:off x="0" y="0"/>
          <a:ext cx="0" cy="0"/>
          <a:chOff x="0" y="0"/>
          <a:chExt cx="0" cy="0"/>
        </a:xfrm>
      </p:grpSpPr>
      <p:sp>
        <p:nvSpPr>
          <p:cNvPr name="Freeform 2" id="2"/>
          <p:cNvSpPr/>
          <p:nvPr/>
        </p:nvSpPr>
        <p:spPr>
          <a:xfrm flipH="false" flipV="false" rot="2122617">
            <a:off x="8504696" y="2247821"/>
            <a:ext cx="1437070" cy="1309040"/>
          </a:xfrm>
          <a:custGeom>
            <a:avLst/>
            <a:gdLst/>
            <a:ahLst/>
            <a:cxnLst/>
            <a:rect r="r" b="b" t="t" l="l"/>
            <a:pathLst>
              <a:path h="1309040" w="1437070">
                <a:moveTo>
                  <a:pt x="0" y="0"/>
                </a:moveTo>
                <a:lnTo>
                  <a:pt x="1437070" y="0"/>
                </a:lnTo>
                <a:lnTo>
                  <a:pt x="1437070" y="1309041"/>
                </a:lnTo>
                <a:lnTo>
                  <a:pt x="0" y="130904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6741162" y="3606075"/>
            <a:ext cx="4964138" cy="2528857"/>
          </a:xfrm>
          <a:prstGeom prst="rect">
            <a:avLst/>
          </a:prstGeom>
        </p:spPr>
        <p:txBody>
          <a:bodyPr anchor="t" rtlCol="false" tIns="0" lIns="0" bIns="0" rIns="0">
            <a:spAutoFit/>
          </a:bodyPr>
          <a:lstStyle/>
          <a:p>
            <a:pPr algn="ctr">
              <a:lnSpc>
                <a:spcPts val="6539"/>
              </a:lnSpc>
            </a:pPr>
            <a:r>
              <a:rPr lang="en-US" sz="6605" spc="145">
                <a:solidFill>
                  <a:srgbClr val="B98D75"/>
                </a:solidFill>
                <a:latin typeface="Krabuler"/>
              </a:rPr>
              <a:t> MQTT Comparison with Others</a:t>
            </a:r>
          </a:p>
        </p:txBody>
      </p:sp>
      <p:grpSp>
        <p:nvGrpSpPr>
          <p:cNvPr name="Group 4" id="4"/>
          <p:cNvGrpSpPr/>
          <p:nvPr/>
        </p:nvGrpSpPr>
        <p:grpSpPr>
          <a:xfrm rot="0">
            <a:off x="1964208" y="1893931"/>
            <a:ext cx="3705330" cy="976981"/>
            <a:chOff x="0" y="0"/>
            <a:chExt cx="1066981" cy="281330"/>
          </a:xfrm>
        </p:grpSpPr>
        <p:sp>
          <p:nvSpPr>
            <p:cNvPr name="Freeform 5" id="5"/>
            <p:cNvSpPr/>
            <p:nvPr/>
          </p:nvSpPr>
          <p:spPr>
            <a:xfrm flipH="false" flipV="false" rot="0">
              <a:off x="0" y="0"/>
              <a:ext cx="1066981" cy="281330"/>
            </a:xfrm>
            <a:custGeom>
              <a:avLst/>
              <a:gdLst/>
              <a:ahLst/>
              <a:cxnLst/>
              <a:rect r="r" b="b" t="t" l="l"/>
              <a:pathLst>
                <a:path h="281330" w="1066981">
                  <a:moveTo>
                    <a:pt x="75218" y="0"/>
                  </a:moveTo>
                  <a:lnTo>
                    <a:pt x="991763" y="0"/>
                  </a:lnTo>
                  <a:cubicBezTo>
                    <a:pt x="1011712" y="0"/>
                    <a:pt x="1030844" y="7925"/>
                    <a:pt x="1044950" y="22031"/>
                  </a:cubicBezTo>
                  <a:cubicBezTo>
                    <a:pt x="1059057" y="36137"/>
                    <a:pt x="1066981" y="55269"/>
                    <a:pt x="1066981" y="75218"/>
                  </a:cubicBezTo>
                  <a:lnTo>
                    <a:pt x="1066981" y="206111"/>
                  </a:lnTo>
                  <a:cubicBezTo>
                    <a:pt x="1066981" y="226061"/>
                    <a:pt x="1059057" y="245193"/>
                    <a:pt x="1044950" y="259299"/>
                  </a:cubicBezTo>
                  <a:cubicBezTo>
                    <a:pt x="1030844" y="273405"/>
                    <a:pt x="1011712" y="281330"/>
                    <a:pt x="991763" y="281330"/>
                  </a:cubicBezTo>
                  <a:lnTo>
                    <a:pt x="75218" y="281330"/>
                  </a:lnTo>
                  <a:cubicBezTo>
                    <a:pt x="55269" y="281330"/>
                    <a:pt x="36137" y="273405"/>
                    <a:pt x="22031" y="259299"/>
                  </a:cubicBezTo>
                  <a:cubicBezTo>
                    <a:pt x="7925" y="245193"/>
                    <a:pt x="0" y="226061"/>
                    <a:pt x="0" y="206111"/>
                  </a:cubicBezTo>
                  <a:lnTo>
                    <a:pt x="0" y="75218"/>
                  </a:lnTo>
                  <a:cubicBezTo>
                    <a:pt x="0" y="55269"/>
                    <a:pt x="7925" y="36137"/>
                    <a:pt x="22031" y="22031"/>
                  </a:cubicBezTo>
                  <a:cubicBezTo>
                    <a:pt x="36137" y="7925"/>
                    <a:pt x="55269" y="0"/>
                    <a:pt x="75218" y="0"/>
                  </a:cubicBezTo>
                  <a:close/>
                </a:path>
              </a:pathLst>
            </a:custGeom>
            <a:solidFill>
              <a:srgbClr val="C2EBE3"/>
            </a:solidFill>
          </p:spPr>
        </p:sp>
        <p:sp>
          <p:nvSpPr>
            <p:cNvPr name="TextBox 6" id="6"/>
            <p:cNvSpPr txBox="true"/>
            <p:nvPr/>
          </p:nvSpPr>
          <p:spPr>
            <a:xfrm>
              <a:off x="0" y="28575"/>
              <a:ext cx="1066981" cy="252755"/>
            </a:xfrm>
            <a:prstGeom prst="rect">
              <a:avLst/>
            </a:prstGeom>
          </p:spPr>
          <p:txBody>
            <a:bodyPr anchor="ctr" rtlCol="false" tIns="71438" lIns="71438" bIns="71438" rIns="71438"/>
            <a:lstStyle/>
            <a:p>
              <a:pPr algn="ctr">
                <a:lnSpc>
                  <a:spcPts val="2598"/>
                </a:lnSpc>
              </a:pPr>
            </a:p>
          </p:txBody>
        </p:sp>
      </p:grpSp>
      <p:grpSp>
        <p:nvGrpSpPr>
          <p:cNvPr name="Group 7" id="7"/>
          <p:cNvGrpSpPr/>
          <p:nvPr/>
        </p:nvGrpSpPr>
        <p:grpSpPr>
          <a:xfrm rot="0">
            <a:off x="1028700" y="4329888"/>
            <a:ext cx="3740501" cy="911138"/>
            <a:chOff x="0" y="0"/>
            <a:chExt cx="1077109" cy="262370"/>
          </a:xfrm>
        </p:grpSpPr>
        <p:sp>
          <p:nvSpPr>
            <p:cNvPr name="Freeform 8" id="8"/>
            <p:cNvSpPr/>
            <p:nvPr/>
          </p:nvSpPr>
          <p:spPr>
            <a:xfrm flipH="false" flipV="false" rot="0">
              <a:off x="0" y="0"/>
              <a:ext cx="1077109" cy="262370"/>
            </a:xfrm>
            <a:custGeom>
              <a:avLst/>
              <a:gdLst/>
              <a:ahLst/>
              <a:cxnLst/>
              <a:rect r="r" b="b" t="t" l="l"/>
              <a:pathLst>
                <a:path h="262370" w="1077109">
                  <a:moveTo>
                    <a:pt x="74511" y="0"/>
                  </a:moveTo>
                  <a:lnTo>
                    <a:pt x="1002598" y="0"/>
                  </a:lnTo>
                  <a:cubicBezTo>
                    <a:pt x="1022359" y="0"/>
                    <a:pt x="1041312" y="7850"/>
                    <a:pt x="1055285" y="21824"/>
                  </a:cubicBezTo>
                  <a:cubicBezTo>
                    <a:pt x="1069259" y="35797"/>
                    <a:pt x="1077109" y="54750"/>
                    <a:pt x="1077109" y="74511"/>
                  </a:cubicBezTo>
                  <a:lnTo>
                    <a:pt x="1077109" y="187859"/>
                  </a:lnTo>
                  <a:cubicBezTo>
                    <a:pt x="1077109" y="207620"/>
                    <a:pt x="1069259" y="226573"/>
                    <a:pt x="1055285" y="240546"/>
                  </a:cubicBezTo>
                  <a:cubicBezTo>
                    <a:pt x="1041312" y="254520"/>
                    <a:pt x="1022359" y="262370"/>
                    <a:pt x="1002598" y="262370"/>
                  </a:cubicBezTo>
                  <a:lnTo>
                    <a:pt x="74511" y="262370"/>
                  </a:lnTo>
                  <a:cubicBezTo>
                    <a:pt x="54750" y="262370"/>
                    <a:pt x="35797" y="254520"/>
                    <a:pt x="21824" y="240546"/>
                  </a:cubicBezTo>
                  <a:cubicBezTo>
                    <a:pt x="7850" y="226573"/>
                    <a:pt x="0" y="207620"/>
                    <a:pt x="0" y="187859"/>
                  </a:cubicBezTo>
                  <a:lnTo>
                    <a:pt x="0" y="74511"/>
                  </a:lnTo>
                  <a:cubicBezTo>
                    <a:pt x="0" y="54750"/>
                    <a:pt x="7850" y="35797"/>
                    <a:pt x="21824" y="21824"/>
                  </a:cubicBezTo>
                  <a:cubicBezTo>
                    <a:pt x="35797" y="7850"/>
                    <a:pt x="54750" y="0"/>
                    <a:pt x="74511" y="0"/>
                  </a:cubicBezTo>
                  <a:close/>
                </a:path>
              </a:pathLst>
            </a:custGeom>
            <a:solidFill>
              <a:srgbClr val="FBC046"/>
            </a:solidFill>
          </p:spPr>
        </p:sp>
        <p:sp>
          <p:nvSpPr>
            <p:cNvPr name="TextBox 9" id="9"/>
            <p:cNvSpPr txBox="true"/>
            <p:nvPr/>
          </p:nvSpPr>
          <p:spPr>
            <a:xfrm>
              <a:off x="0" y="28575"/>
              <a:ext cx="1077109" cy="233795"/>
            </a:xfrm>
            <a:prstGeom prst="rect">
              <a:avLst/>
            </a:prstGeom>
          </p:spPr>
          <p:txBody>
            <a:bodyPr anchor="ctr" rtlCol="false" tIns="71438" lIns="71438" bIns="71438" rIns="71438"/>
            <a:lstStyle/>
            <a:p>
              <a:pPr algn="ctr">
                <a:lnSpc>
                  <a:spcPts val="2598"/>
                </a:lnSpc>
              </a:pPr>
            </a:p>
          </p:txBody>
        </p:sp>
      </p:grpSp>
      <p:grpSp>
        <p:nvGrpSpPr>
          <p:cNvPr name="Group 10" id="10"/>
          <p:cNvGrpSpPr/>
          <p:nvPr/>
        </p:nvGrpSpPr>
        <p:grpSpPr>
          <a:xfrm rot="0">
            <a:off x="2226150" y="6685966"/>
            <a:ext cx="3705330" cy="956919"/>
            <a:chOff x="0" y="0"/>
            <a:chExt cx="1066981" cy="275553"/>
          </a:xfrm>
        </p:grpSpPr>
        <p:sp>
          <p:nvSpPr>
            <p:cNvPr name="Freeform 11" id="11"/>
            <p:cNvSpPr/>
            <p:nvPr/>
          </p:nvSpPr>
          <p:spPr>
            <a:xfrm flipH="false" flipV="false" rot="0">
              <a:off x="0" y="0"/>
              <a:ext cx="1066981" cy="275553"/>
            </a:xfrm>
            <a:custGeom>
              <a:avLst/>
              <a:gdLst/>
              <a:ahLst/>
              <a:cxnLst/>
              <a:rect r="r" b="b" t="t" l="l"/>
              <a:pathLst>
                <a:path h="275553" w="1066981">
                  <a:moveTo>
                    <a:pt x="75218" y="0"/>
                  </a:moveTo>
                  <a:lnTo>
                    <a:pt x="991763" y="0"/>
                  </a:lnTo>
                  <a:cubicBezTo>
                    <a:pt x="1011712" y="0"/>
                    <a:pt x="1030844" y="7925"/>
                    <a:pt x="1044950" y="22031"/>
                  </a:cubicBezTo>
                  <a:cubicBezTo>
                    <a:pt x="1059057" y="36137"/>
                    <a:pt x="1066981" y="55269"/>
                    <a:pt x="1066981" y="75218"/>
                  </a:cubicBezTo>
                  <a:lnTo>
                    <a:pt x="1066981" y="200335"/>
                  </a:lnTo>
                  <a:cubicBezTo>
                    <a:pt x="1066981" y="220284"/>
                    <a:pt x="1059057" y="239416"/>
                    <a:pt x="1044950" y="253522"/>
                  </a:cubicBezTo>
                  <a:cubicBezTo>
                    <a:pt x="1030844" y="267628"/>
                    <a:pt x="1011712" y="275553"/>
                    <a:pt x="991763" y="275553"/>
                  </a:cubicBezTo>
                  <a:lnTo>
                    <a:pt x="75218" y="275553"/>
                  </a:lnTo>
                  <a:cubicBezTo>
                    <a:pt x="55269" y="275553"/>
                    <a:pt x="36137" y="267628"/>
                    <a:pt x="22031" y="253522"/>
                  </a:cubicBezTo>
                  <a:cubicBezTo>
                    <a:pt x="7925" y="239416"/>
                    <a:pt x="0" y="220284"/>
                    <a:pt x="0" y="200335"/>
                  </a:cubicBezTo>
                  <a:lnTo>
                    <a:pt x="0" y="75218"/>
                  </a:lnTo>
                  <a:cubicBezTo>
                    <a:pt x="0" y="55269"/>
                    <a:pt x="7925" y="36137"/>
                    <a:pt x="22031" y="22031"/>
                  </a:cubicBezTo>
                  <a:cubicBezTo>
                    <a:pt x="36137" y="7925"/>
                    <a:pt x="55269" y="0"/>
                    <a:pt x="75218" y="0"/>
                  </a:cubicBezTo>
                  <a:close/>
                </a:path>
              </a:pathLst>
            </a:custGeom>
            <a:solidFill>
              <a:srgbClr val="E6BFE1"/>
            </a:solidFill>
          </p:spPr>
        </p:sp>
        <p:sp>
          <p:nvSpPr>
            <p:cNvPr name="TextBox 12" id="12"/>
            <p:cNvSpPr txBox="true"/>
            <p:nvPr/>
          </p:nvSpPr>
          <p:spPr>
            <a:xfrm>
              <a:off x="0" y="28575"/>
              <a:ext cx="1066981" cy="246978"/>
            </a:xfrm>
            <a:prstGeom prst="rect">
              <a:avLst/>
            </a:prstGeom>
          </p:spPr>
          <p:txBody>
            <a:bodyPr anchor="ctr" rtlCol="false" tIns="71438" lIns="71438" bIns="71438" rIns="71438"/>
            <a:lstStyle/>
            <a:p>
              <a:pPr algn="ctr">
                <a:lnSpc>
                  <a:spcPts val="2598"/>
                </a:lnSpc>
              </a:pPr>
            </a:p>
          </p:txBody>
        </p:sp>
      </p:grpSp>
      <p:grpSp>
        <p:nvGrpSpPr>
          <p:cNvPr name="Group 13" id="13"/>
          <p:cNvGrpSpPr/>
          <p:nvPr/>
        </p:nvGrpSpPr>
        <p:grpSpPr>
          <a:xfrm rot="0">
            <a:off x="12690807" y="1893931"/>
            <a:ext cx="3740501" cy="911138"/>
            <a:chOff x="0" y="0"/>
            <a:chExt cx="1077109" cy="262370"/>
          </a:xfrm>
        </p:grpSpPr>
        <p:sp>
          <p:nvSpPr>
            <p:cNvPr name="Freeform 14" id="14"/>
            <p:cNvSpPr/>
            <p:nvPr/>
          </p:nvSpPr>
          <p:spPr>
            <a:xfrm flipH="false" flipV="false" rot="0">
              <a:off x="0" y="0"/>
              <a:ext cx="1077109" cy="262370"/>
            </a:xfrm>
            <a:custGeom>
              <a:avLst/>
              <a:gdLst/>
              <a:ahLst/>
              <a:cxnLst/>
              <a:rect r="r" b="b" t="t" l="l"/>
              <a:pathLst>
                <a:path h="262370" w="1077109">
                  <a:moveTo>
                    <a:pt x="74511" y="0"/>
                  </a:moveTo>
                  <a:lnTo>
                    <a:pt x="1002598" y="0"/>
                  </a:lnTo>
                  <a:cubicBezTo>
                    <a:pt x="1022359" y="0"/>
                    <a:pt x="1041312" y="7850"/>
                    <a:pt x="1055285" y="21824"/>
                  </a:cubicBezTo>
                  <a:cubicBezTo>
                    <a:pt x="1069259" y="35797"/>
                    <a:pt x="1077109" y="54750"/>
                    <a:pt x="1077109" y="74511"/>
                  </a:cubicBezTo>
                  <a:lnTo>
                    <a:pt x="1077109" y="187859"/>
                  </a:lnTo>
                  <a:cubicBezTo>
                    <a:pt x="1077109" y="207620"/>
                    <a:pt x="1069259" y="226573"/>
                    <a:pt x="1055285" y="240546"/>
                  </a:cubicBezTo>
                  <a:cubicBezTo>
                    <a:pt x="1041312" y="254520"/>
                    <a:pt x="1022359" y="262370"/>
                    <a:pt x="1002598" y="262370"/>
                  </a:cubicBezTo>
                  <a:lnTo>
                    <a:pt x="74511" y="262370"/>
                  </a:lnTo>
                  <a:cubicBezTo>
                    <a:pt x="54750" y="262370"/>
                    <a:pt x="35797" y="254520"/>
                    <a:pt x="21824" y="240546"/>
                  </a:cubicBezTo>
                  <a:cubicBezTo>
                    <a:pt x="7850" y="226573"/>
                    <a:pt x="0" y="207620"/>
                    <a:pt x="0" y="187859"/>
                  </a:cubicBezTo>
                  <a:lnTo>
                    <a:pt x="0" y="74511"/>
                  </a:lnTo>
                  <a:cubicBezTo>
                    <a:pt x="0" y="54750"/>
                    <a:pt x="7850" y="35797"/>
                    <a:pt x="21824" y="21824"/>
                  </a:cubicBezTo>
                  <a:cubicBezTo>
                    <a:pt x="35797" y="7850"/>
                    <a:pt x="54750" y="0"/>
                    <a:pt x="74511" y="0"/>
                  </a:cubicBezTo>
                  <a:close/>
                </a:path>
              </a:pathLst>
            </a:custGeom>
            <a:solidFill>
              <a:srgbClr val="FBC046"/>
            </a:solidFill>
          </p:spPr>
        </p:sp>
        <p:sp>
          <p:nvSpPr>
            <p:cNvPr name="TextBox 15" id="15"/>
            <p:cNvSpPr txBox="true"/>
            <p:nvPr/>
          </p:nvSpPr>
          <p:spPr>
            <a:xfrm>
              <a:off x="0" y="28575"/>
              <a:ext cx="1077109" cy="233795"/>
            </a:xfrm>
            <a:prstGeom prst="rect">
              <a:avLst/>
            </a:prstGeom>
          </p:spPr>
          <p:txBody>
            <a:bodyPr anchor="ctr" rtlCol="false" tIns="71438" lIns="71438" bIns="71438" rIns="71438"/>
            <a:lstStyle/>
            <a:p>
              <a:pPr algn="ctr">
                <a:lnSpc>
                  <a:spcPts val="2598"/>
                </a:lnSpc>
              </a:pPr>
            </a:p>
          </p:txBody>
        </p:sp>
      </p:grpSp>
      <p:grpSp>
        <p:nvGrpSpPr>
          <p:cNvPr name="Group 16" id="16"/>
          <p:cNvGrpSpPr/>
          <p:nvPr/>
        </p:nvGrpSpPr>
        <p:grpSpPr>
          <a:xfrm rot="0">
            <a:off x="13553970" y="4320363"/>
            <a:ext cx="3705330" cy="956919"/>
            <a:chOff x="0" y="0"/>
            <a:chExt cx="1066981" cy="275553"/>
          </a:xfrm>
        </p:grpSpPr>
        <p:sp>
          <p:nvSpPr>
            <p:cNvPr name="Freeform 17" id="17"/>
            <p:cNvSpPr/>
            <p:nvPr/>
          </p:nvSpPr>
          <p:spPr>
            <a:xfrm flipH="false" flipV="false" rot="0">
              <a:off x="0" y="0"/>
              <a:ext cx="1066981" cy="275553"/>
            </a:xfrm>
            <a:custGeom>
              <a:avLst/>
              <a:gdLst/>
              <a:ahLst/>
              <a:cxnLst/>
              <a:rect r="r" b="b" t="t" l="l"/>
              <a:pathLst>
                <a:path h="275553" w="1066981">
                  <a:moveTo>
                    <a:pt x="75218" y="0"/>
                  </a:moveTo>
                  <a:lnTo>
                    <a:pt x="991763" y="0"/>
                  </a:lnTo>
                  <a:cubicBezTo>
                    <a:pt x="1011712" y="0"/>
                    <a:pt x="1030844" y="7925"/>
                    <a:pt x="1044950" y="22031"/>
                  </a:cubicBezTo>
                  <a:cubicBezTo>
                    <a:pt x="1059057" y="36137"/>
                    <a:pt x="1066981" y="55269"/>
                    <a:pt x="1066981" y="75218"/>
                  </a:cubicBezTo>
                  <a:lnTo>
                    <a:pt x="1066981" y="200335"/>
                  </a:lnTo>
                  <a:cubicBezTo>
                    <a:pt x="1066981" y="220284"/>
                    <a:pt x="1059057" y="239416"/>
                    <a:pt x="1044950" y="253522"/>
                  </a:cubicBezTo>
                  <a:cubicBezTo>
                    <a:pt x="1030844" y="267628"/>
                    <a:pt x="1011712" y="275553"/>
                    <a:pt x="991763" y="275553"/>
                  </a:cubicBezTo>
                  <a:lnTo>
                    <a:pt x="75218" y="275553"/>
                  </a:lnTo>
                  <a:cubicBezTo>
                    <a:pt x="55269" y="275553"/>
                    <a:pt x="36137" y="267628"/>
                    <a:pt x="22031" y="253522"/>
                  </a:cubicBezTo>
                  <a:cubicBezTo>
                    <a:pt x="7925" y="239416"/>
                    <a:pt x="0" y="220284"/>
                    <a:pt x="0" y="200335"/>
                  </a:cubicBezTo>
                  <a:lnTo>
                    <a:pt x="0" y="75218"/>
                  </a:lnTo>
                  <a:cubicBezTo>
                    <a:pt x="0" y="55269"/>
                    <a:pt x="7925" y="36137"/>
                    <a:pt x="22031" y="22031"/>
                  </a:cubicBezTo>
                  <a:cubicBezTo>
                    <a:pt x="36137" y="7925"/>
                    <a:pt x="55269" y="0"/>
                    <a:pt x="75218" y="0"/>
                  </a:cubicBezTo>
                  <a:close/>
                </a:path>
              </a:pathLst>
            </a:custGeom>
            <a:solidFill>
              <a:srgbClr val="E6BFE1"/>
            </a:solidFill>
          </p:spPr>
        </p:sp>
        <p:sp>
          <p:nvSpPr>
            <p:cNvPr name="TextBox 18" id="18"/>
            <p:cNvSpPr txBox="true"/>
            <p:nvPr/>
          </p:nvSpPr>
          <p:spPr>
            <a:xfrm>
              <a:off x="0" y="28575"/>
              <a:ext cx="1066981" cy="246978"/>
            </a:xfrm>
            <a:prstGeom prst="rect">
              <a:avLst/>
            </a:prstGeom>
          </p:spPr>
          <p:txBody>
            <a:bodyPr anchor="ctr" rtlCol="false" tIns="71438" lIns="71438" bIns="71438" rIns="71438"/>
            <a:lstStyle/>
            <a:p>
              <a:pPr algn="ctr">
                <a:lnSpc>
                  <a:spcPts val="2598"/>
                </a:lnSpc>
              </a:pPr>
            </a:p>
          </p:txBody>
        </p:sp>
      </p:grpSp>
      <p:grpSp>
        <p:nvGrpSpPr>
          <p:cNvPr name="Group 19" id="19"/>
          <p:cNvGrpSpPr/>
          <p:nvPr/>
        </p:nvGrpSpPr>
        <p:grpSpPr>
          <a:xfrm rot="0">
            <a:off x="12912701" y="6685966"/>
            <a:ext cx="3705330" cy="976981"/>
            <a:chOff x="0" y="0"/>
            <a:chExt cx="1066981" cy="281330"/>
          </a:xfrm>
        </p:grpSpPr>
        <p:sp>
          <p:nvSpPr>
            <p:cNvPr name="Freeform 20" id="20"/>
            <p:cNvSpPr/>
            <p:nvPr/>
          </p:nvSpPr>
          <p:spPr>
            <a:xfrm flipH="false" flipV="false" rot="0">
              <a:off x="0" y="0"/>
              <a:ext cx="1066981" cy="281330"/>
            </a:xfrm>
            <a:custGeom>
              <a:avLst/>
              <a:gdLst/>
              <a:ahLst/>
              <a:cxnLst/>
              <a:rect r="r" b="b" t="t" l="l"/>
              <a:pathLst>
                <a:path h="281330" w="1066981">
                  <a:moveTo>
                    <a:pt x="75218" y="0"/>
                  </a:moveTo>
                  <a:lnTo>
                    <a:pt x="991763" y="0"/>
                  </a:lnTo>
                  <a:cubicBezTo>
                    <a:pt x="1011712" y="0"/>
                    <a:pt x="1030844" y="7925"/>
                    <a:pt x="1044950" y="22031"/>
                  </a:cubicBezTo>
                  <a:cubicBezTo>
                    <a:pt x="1059057" y="36137"/>
                    <a:pt x="1066981" y="55269"/>
                    <a:pt x="1066981" y="75218"/>
                  </a:cubicBezTo>
                  <a:lnTo>
                    <a:pt x="1066981" y="206111"/>
                  </a:lnTo>
                  <a:cubicBezTo>
                    <a:pt x="1066981" y="226061"/>
                    <a:pt x="1059057" y="245193"/>
                    <a:pt x="1044950" y="259299"/>
                  </a:cubicBezTo>
                  <a:cubicBezTo>
                    <a:pt x="1030844" y="273405"/>
                    <a:pt x="1011712" y="281330"/>
                    <a:pt x="991763" y="281330"/>
                  </a:cubicBezTo>
                  <a:lnTo>
                    <a:pt x="75218" y="281330"/>
                  </a:lnTo>
                  <a:cubicBezTo>
                    <a:pt x="55269" y="281330"/>
                    <a:pt x="36137" y="273405"/>
                    <a:pt x="22031" y="259299"/>
                  </a:cubicBezTo>
                  <a:cubicBezTo>
                    <a:pt x="7925" y="245193"/>
                    <a:pt x="0" y="226061"/>
                    <a:pt x="0" y="206111"/>
                  </a:cubicBezTo>
                  <a:lnTo>
                    <a:pt x="0" y="75218"/>
                  </a:lnTo>
                  <a:cubicBezTo>
                    <a:pt x="0" y="55269"/>
                    <a:pt x="7925" y="36137"/>
                    <a:pt x="22031" y="22031"/>
                  </a:cubicBezTo>
                  <a:cubicBezTo>
                    <a:pt x="36137" y="7925"/>
                    <a:pt x="55269" y="0"/>
                    <a:pt x="75218" y="0"/>
                  </a:cubicBezTo>
                  <a:close/>
                </a:path>
              </a:pathLst>
            </a:custGeom>
            <a:solidFill>
              <a:srgbClr val="C2EBE3"/>
            </a:solidFill>
          </p:spPr>
        </p:sp>
        <p:sp>
          <p:nvSpPr>
            <p:cNvPr name="TextBox 21" id="21"/>
            <p:cNvSpPr txBox="true"/>
            <p:nvPr/>
          </p:nvSpPr>
          <p:spPr>
            <a:xfrm>
              <a:off x="0" y="28575"/>
              <a:ext cx="1066981" cy="252755"/>
            </a:xfrm>
            <a:prstGeom prst="rect">
              <a:avLst/>
            </a:prstGeom>
          </p:spPr>
          <p:txBody>
            <a:bodyPr anchor="ctr" rtlCol="false" tIns="71438" lIns="71438" bIns="71438" rIns="71438"/>
            <a:lstStyle/>
            <a:p>
              <a:pPr algn="ctr">
                <a:lnSpc>
                  <a:spcPts val="2598"/>
                </a:lnSpc>
              </a:pPr>
            </a:p>
          </p:txBody>
        </p:sp>
      </p:grpSp>
      <p:sp>
        <p:nvSpPr>
          <p:cNvPr name="Freeform 22" id="22"/>
          <p:cNvSpPr/>
          <p:nvPr/>
        </p:nvSpPr>
        <p:spPr>
          <a:xfrm flipH="false" flipV="false" rot="-1643804">
            <a:off x="10477014" y="2895848"/>
            <a:ext cx="2196191" cy="611817"/>
          </a:xfrm>
          <a:custGeom>
            <a:avLst/>
            <a:gdLst/>
            <a:ahLst/>
            <a:cxnLst/>
            <a:rect r="r" b="b" t="t" l="l"/>
            <a:pathLst>
              <a:path h="611817" w="2196191">
                <a:moveTo>
                  <a:pt x="0" y="0"/>
                </a:moveTo>
                <a:lnTo>
                  <a:pt x="2196190" y="0"/>
                </a:lnTo>
                <a:lnTo>
                  <a:pt x="2196190" y="611816"/>
                </a:lnTo>
                <a:lnTo>
                  <a:pt x="0" y="611816"/>
                </a:lnTo>
                <a:lnTo>
                  <a:pt x="0" y="0"/>
                </a:lnTo>
                <a:close/>
              </a:path>
            </a:pathLst>
          </a:custGeom>
          <a:blipFill>
            <a:blip r:embed="rId4">
              <a:extLst>
                <a:ext uri="{96DAC541-7B7A-43D3-8B79-37D633B846F1}">
                  <asvg:svgBlip xmlns:asvg="http://schemas.microsoft.com/office/drawing/2016/SVG/main" r:embed="rId5"/>
                </a:ext>
              </a:extLst>
            </a:blip>
            <a:stretch>
              <a:fillRect l="-233085" t="0" r="0" b="0"/>
            </a:stretch>
          </a:blipFill>
        </p:spPr>
      </p:sp>
      <p:sp>
        <p:nvSpPr>
          <p:cNvPr name="TextBox 23" id="23"/>
          <p:cNvSpPr txBox="true"/>
          <p:nvPr/>
        </p:nvSpPr>
        <p:spPr>
          <a:xfrm rot="0">
            <a:off x="1354782" y="4367988"/>
            <a:ext cx="3088337" cy="824508"/>
          </a:xfrm>
          <a:prstGeom prst="rect">
            <a:avLst/>
          </a:prstGeom>
        </p:spPr>
        <p:txBody>
          <a:bodyPr anchor="t" rtlCol="false" tIns="0" lIns="0" bIns="0" rIns="0">
            <a:spAutoFit/>
          </a:bodyPr>
          <a:lstStyle/>
          <a:p>
            <a:pPr algn="ctr">
              <a:lnSpc>
                <a:spcPts val="3248"/>
              </a:lnSpc>
              <a:spcBef>
                <a:spcPct val="0"/>
              </a:spcBef>
            </a:pPr>
            <a:r>
              <a:rPr lang="en-US" sz="3093" spc="129">
                <a:solidFill>
                  <a:srgbClr val="000000"/>
                </a:solidFill>
                <a:latin typeface="Krabuler"/>
              </a:rPr>
              <a:t>Ukuran Pesan &amp; Overhead</a:t>
            </a:r>
          </a:p>
        </p:txBody>
      </p:sp>
      <p:sp>
        <p:nvSpPr>
          <p:cNvPr name="TextBox 24" id="24"/>
          <p:cNvSpPr txBox="true"/>
          <p:nvPr/>
        </p:nvSpPr>
        <p:spPr>
          <a:xfrm rot="0">
            <a:off x="2325720" y="2190135"/>
            <a:ext cx="3088337" cy="422672"/>
          </a:xfrm>
          <a:prstGeom prst="rect">
            <a:avLst/>
          </a:prstGeom>
        </p:spPr>
        <p:txBody>
          <a:bodyPr anchor="t" rtlCol="false" tIns="0" lIns="0" bIns="0" rIns="0">
            <a:spAutoFit/>
          </a:bodyPr>
          <a:lstStyle/>
          <a:p>
            <a:pPr algn="ctr">
              <a:lnSpc>
                <a:spcPts val="3248"/>
              </a:lnSpc>
              <a:spcBef>
                <a:spcPct val="0"/>
              </a:spcBef>
            </a:pPr>
            <a:r>
              <a:rPr lang="en-US" sz="3093" spc="129">
                <a:solidFill>
                  <a:srgbClr val="000000"/>
                </a:solidFill>
                <a:latin typeface="Krabuler"/>
              </a:rPr>
              <a:t>Lisensi</a:t>
            </a:r>
          </a:p>
        </p:txBody>
      </p:sp>
      <p:sp>
        <p:nvSpPr>
          <p:cNvPr name="TextBox 25" id="25"/>
          <p:cNvSpPr txBox="true"/>
          <p:nvPr/>
        </p:nvSpPr>
        <p:spPr>
          <a:xfrm rot="0">
            <a:off x="1964208" y="3002558"/>
            <a:ext cx="4005500" cy="1283970"/>
          </a:xfrm>
          <a:prstGeom prst="rect">
            <a:avLst/>
          </a:prstGeom>
        </p:spPr>
        <p:txBody>
          <a:bodyPr anchor="t" rtlCol="false" tIns="0" lIns="0" bIns="0" rIns="0">
            <a:spAutoFit/>
          </a:bodyPr>
          <a:lstStyle/>
          <a:p>
            <a:pPr algn="l" marL="518160" indent="-259080" lvl="1">
              <a:lnSpc>
                <a:spcPts val="2520"/>
              </a:lnSpc>
              <a:buFont typeface="Arial"/>
              <a:buChar char="•"/>
            </a:pPr>
            <a:r>
              <a:rPr lang="en-US" sz="2400" spc="100">
                <a:solidFill>
                  <a:srgbClr val="000000"/>
                </a:solidFill>
                <a:latin typeface="Handy Casual"/>
              </a:rPr>
              <a:t>MQTT (open source), AMQP (open source), HTTP (gratis, bukan open source)</a:t>
            </a:r>
          </a:p>
          <a:p>
            <a:pPr algn="l">
              <a:lnSpc>
                <a:spcPts val="2520"/>
              </a:lnSpc>
            </a:pPr>
          </a:p>
        </p:txBody>
      </p:sp>
      <p:sp>
        <p:nvSpPr>
          <p:cNvPr name="TextBox 26" id="26"/>
          <p:cNvSpPr txBox="true"/>
          <p:nvPr/>
        </p:nvSpPr>
        <p:spPr>
          <a:xfrm rot="0">
            <a:off x="2422790" y="6727918"/>
            <a:ext cx="3088337" cy="824508"/>
          </a:xfrm>
          <a:prstGeom prst="rect">
            <a:avLst/>
          </a:prstGeom>
        </p:spPr>
        <p:txBody>
          <a:bodyPr anchor="t" rtlCol="false" tIns="0" lIns="0" bIns="0" rIns="0">
            <a:spAutoFit/>
          </a:bodyPr>
          <a:lstStyle/>
          <a:p>
            <a:pPr algn="ctr">
              <a:lnSpc>
                <a:spcPts val="3248"/>
              </a:lnSpc>
              <a:spcBef>
                <a:spcPct val="0"/>
              </a:spcBef>
            </a:pPr>
            <a:r>
              <a:rPr lang="en-US" sz="3093" spc="129">
                <a:solidFill>
                  <a:srgbClr val="000000"/>
                </a:solidFill>
                <a:latin typeface="Krabuler"/>
              </a:rPr>
              <a:t>Konsumsi Daya &amp; Sumber Daya</a:t>
            </a:r>
          </a:p>
        </p:txBody>
      </p:sp>
      <p:sp>
        <p:nvSpPr>
          <p:cNvPr name="TextBox 27" id="27"/>
          <p:cNvSpPr txBox="true"/>
          <p:nvPr/>
        </p:nvSpPr>
        <p:spPr>
          <a:xfrm rot="0">
            <a:off x="13862467" y="4638962"/>
            <a:ext cx="3088337" cy="422672"/>
          </a:xfrm>
          <a:prstGeom prst="rect">
            <a:avLst/>
          </a:prstGeom>
        </p:spPr>
        <p:txBody>
          <a:bodyPr anchor="t" rtlCol="false" tIns="0" lIns="0" bIns="0" rIns="0">
            <a:spAutoFit/>
          </a:bodyPr>
          <a:lstStyle/>
          <a:p>
            <a:pPr algn="ctr">
              <a:lnSpc>
                <a:spcPts val="3248"/>
              </a:lnSpc>
              <a:spcBef>
                <a:spcPct val="0"/>
              </a:spcBef>
            </a:pPr>
            <a:r>
              <a:rPr lang="en-US" sz="3093" spc="129">
                <a:solidFill>
                  <a:srgbClr val="000000"/>
                </a:solidFill>
                <a:latin typeface="Krabuler"/>
              </a:rPr>
              <a:t>Keamanan &amp; QoS</a:t>
            </a:r>
          </a:p>
        </p:txBody>
      </p:sp>
      <p:sp>
        <p:nvSpPr>
          <p:cNvPr name="TextBox 28" id="28"/>
          <p:cNvSpPr txBox="true"/>
          <p:nvPr/>
        </p:nvSpPr>
        <p:spPr>
          <a:xfrm rot="0">
            <a:off x="13016889" y="1932031"/>
            <a:ext cx="3088337" cy="839986"/>
          </a:xfrm>
          <a:prstGeom prst="rect">
            <a:avLst/>
          </a:prstGeom>
        </p:spPr>
        <p:txBody>
          <a:bodyPr anchor="t" rtlCol="false" tIns="0" lIns="0" bIns="0" rIns="0">
            <a:spAutoFit/>
          </a:bodyPr>
          <a:lstStyle/>
          <a:p>
            <a:pPr algn="ctr">
              <a:lnSpc>
                <a:spcPts val="3248"/>
              </a:lnSpc>
              <a:spcBef>
                <a:spcPct val="0"/>
              </a:spcBef>
            </a:pPr>
            <a:r>
              <a:rPr lang="en-US" sz="3093" spc="129">
                <a:solidFill>
                  <a:srgbClr val="000000"/>
                </a:solidFill>
                <a:latin typeface="Krabuler"/>
              </a:rPr>
              <a:t>Bandwidth &amp; Latency</a:t>
            </a:r>
          </a:p>
        </p:txBody>
      </p:sp>
      <p:sp>
        <p:nvSpPr>
          <p:cNvPr name="TextBox 29" id="29"/>
          <p:cNvSpPr txBox="true"/>
          <p:nvPr/>
        </p:nvSpPr>
        <p:spPr>
          <a:xfrm rot="0">
            <a:off x="13314396" y="7012522"/>
            <a:ext cx="3088337" cy="422672"/>
          </a:xfrm>
          <a:prstGeom prst="rect">
            <a:avLst/>
          </a:prstGeom>
        </p:spPr>
        <p:txBody>
          <a:bodyPr anchor="t" rtlCol="false" tIns="0" lIns="0" bIns="0" rIns="0">
            <a:spAutoFit/>
          </a:bodyPr>
          <a:lstStyle/>
          <a:p>
            <a:pPr algn="ctr">
              <a:lnSpc>
                <a:spcPts val="3248"/>
              </a:lnSpc>
              <a:spcBef>
                <a:spcPct val="0"/>
              </a:spcBef>
            </a:pPr>
            <a:r>
              <a:rPr lang="en-US" sz="3093" spc="129">
                <a:solidFill>
                  <a:srgbClr val="000000"/>
                </a:solidFill>
                <a:latin typeface="Krabuler"/>
              </a:rPr>
              <a:t>Interoperabilitas</a:t>
            </a:r>
          </a:p>
        </p:txBody>
      </p:sp>
      <p:sp>
        <p:nvSpPr>
          <p:cNvPr name="Freeform 30" id="30"/>
          <p:cNvSpPr/>
          <p:nvPr/>
        </p:nvSpPr>
        <p:spPr>
          <a:xfrm flipH="false" flipV="false" rot="204962">
            <a:off x="11333721" y="4479549"/>
            <a:ext cx="2196191" cy="611817"/>
          </a:xfrm>
          <a:custGeom>
            <a:avLst/>
            <a:gdLst/>
            <a:ahLst/>
            <a:cxnLst/>
            <a:rect r="r" b="b" t="t" l="l"/>
            <a:pathLst>
              <a:path h="611817" w="2196191">
                <a:moveTo>
                  <a:pt x="0" y="0"/>
                </a:moveTo>
                <a:lnTo>
                  <a:pt x="2196190" y="0"/>
                </a:lnTo>
                <a:lnTo>
                  <a:pt x="2196190" y="611817"/>
                </a:lnTo>
                <a:lnTo>
                  <a:pt x="0" y="611817"/>
                </a:lnTo>
                <a:lnTo>
                  <a:pt x="0" y="0"/>
                </a:lnTo>
                <a:close/>
              </a:path>
            </a:pathLst>
          </a:custGeom>
          <a:blipFill>
            <a:blip r:embed="rId4">
              <a:extLst>
                <a:ext uri="{96DAC541-7B7A-43D3-8B79-37D633B846F1}">
                  <asvg:svgBlip xmlns:asvg="http://schemas.microsoft.com/office/drawing/2016/SVG/main" r:embed="rId5"/>
                </a:ext>
              </a:extLst>
            </a:blip>
            <a:stretch>
              <a:fillRect l="-233085" t="0" r="0" b="0"/>
            </a:stretch>
          </a:blipFill>
        </p:spPr>
      </p:sp>
      <p:sp>
        <p:nvSpPr>
          <p:cNvPr name="Freeform 31" id="31"/>
          <p:cNvSpPr/>
          <p:nvPr/>
        </p:nvSpPr>
        <p:spPr>
          <a:xfrm flipH="false" flipV="false" rot="1543996">
            <a:off x="10606292" y="6494174"/>
            <a:ext cx="2196191" cy="611817"/>
          </a:xfrm>
          <a:custGeom>
            <a:avLst/>
            <a:gdLst/>
            <a:ahLst/>
            <a:cxnLst/>
            <a:rect r="r" b="b" t="t" l="l"/>
            <a:pathLst>
              <a:path h="611817" w="2196191">
                <a:moveTo>
                  <a:pt x="0" y="0"/>
                </a:moveTo>
                <a:lnTo>
                  <a:pt x="2196190" y="0"/>
                </a:lnTo>
                <a:lnTo>
                  <a:pt x="2196190" y="611817"/>
                </a:lnTo>
                <a:lnTo>
                  <a:pt x="0" y="611817"/>
                </a:lnTo>
                <a:lnTo>
                  <a:pt x="0" y="0"/>
                </a:lnTo>
                <a:close/>
              </a:path>
            </a:pathLst>
          </a:custGeom>
          <a:blipFill>
            <a:blip r:embed="rId4">
              <a:extLst>
                <a:ext uri="{96DAC541-7B7A-43D3-8B79-37D633B846F1}">
                  <asvg:svgBlip xmlns:asvg="http://schemas.microsoft.com/office/drawing/2016/SVG/main" r:embed="rId5"/>
                </a:ext>
              </a:extLst>
            </a:blip>
            <a:stretch>
              <a:fillRect l="-233085" t="0" r="0" b="0"/>
            </a:stretch>
          </a:blipFill>
        </p:spPr>
      </p:sp>
      <p:sp>
        <p:nvSpPr>
          <p:cNvPr name="Freeform 32" id="32"/>
          <p:cNvSpPr/>
          <p:nvPr/>
        </p:nvSpPr>
        <p:spPr>
          <a:xfrm flipH="false" flipV="false" rot="-8767587">
            <a:off x="5953077" y="3012795"/>
            <a:ext cx="2196191" cy="611817"/>
          </a:xfrm>
          <a:custGeom>
            <a:avLst/>
            <a:gdLst/>
            <a:ahLst/>
            <a:cxnLst/>
            <a:rect r="r" b="b" t="t" l="l"/>
            <a:pathLst>
              <a:path h="611817" w="2196191">
                <a:moveTo>
                  <a:pt x="0" y="0"/>
                </a:moveTo>
                <a:lnTo>
                  <a:pt x="2196191" y="0"/>
                </a:lnTo>
                <a:lnTo>
                  <a:pt x="2196191" y="611817"/>
                </a:lnTo>
                <a:lnTo>
                  <a:pt x="0" y="611817"/>
                </a:lnTo>
                <a:lnTo>
                  <a:pt x="0" y="0"/>
                </a:lnTo>
                <a:close/>
              </a:path>
            </a:pathLst>
          </a:custGeom>
          <a:blipFill>
            <a:blip r:embed="rId4">
              <a:extLst>
                <a:ext uri="{96DAC541-7B7A-43D3-8B79-37D633B846F1}">
                  <asvg:svgBlip xmlns:asvg="http://schemas.microsoft.com/office/drawing/2016/SVG/main" r:embed="rId5"/>
                </a:ext>
              </a:extLst>
            </a:blip>
            <a:stretch>
              <a:fillRect l="-233085" t="0" r="0" b="0"/>
            </a:stretch>
          </a:blipFill>
        </p:spPr>
      </p:sp>
      <p:sp>
        <p:nvSpPr>
          <p:cNvPr name="Freeform 33" id="33"/>
          <p:cNvSpPr/>
          <p:nvPr/>
        </p:nvSpPr>
        <p:spPr>
          <a:xfrm flipH="false" flipV="false" rot="-10366412">
            <a:off x="4870860" y="4744070"/>
            <a:ext cx="2196191" cy="611817"/>
          </a:xfrm>
          <a:custGeom>
            <a:avLst/>
            <a:gdLst/>
            <a:ahLst/>
            <a:cxnLst/>
            <a:rect r="r" b="b" t="t" l="l"/>
            <a:pathLst>
              <a:path h="611817" w="2196191">
                <a:moveTo>
                  <a:pt x="0" y="0"/>
                </a:moveTo>
                <a:lnTo>
                  <a:pt x="2196191" y="0"/>
                </a:lnTo>
                <a:lnTo>
                  <a:pt x="2196191" y="611817"/>
                </a:lnTo>
                <a:lnTo>
                  <a:pt x="0" y="611817"/>
                </a:lnTo>
                <a:lnTo>
                  <a:pt x="0" y="0"/>
                </a:lnTo>
                <a:close/>
              </a:path>
            </a:pathLst>
          </a:custGeom>
          <a:blipFill>
            <a:blip r:embed="rId4">
              <a:extLst>
                <a:ext uri="{96DAC541-7B7A-43D3-8B79-37D633B846F1}">
                  <asvg:svgBlip xmlns:asvg="http://schemas.microsoft.com/office/drawing/2016/SVG/main" r:embed="rId5"/>
                </a:ext>
              </a:extLst>
            </a:blip>
            <a:stretch>
              <a:fillRect l="-233085" t="0" r="0" b="0"/>
            </a:stretch>
          </a:blipFill>
        </p:spPr>
      </p:sp>
      <p:sp>
        <p:nvSpPr>
          <p:cNvPr name="Freeform 34" id="34"/>
          <p:cNvSpPr/>
          <p:nvPr/>
        </p:nvSpPr>
        <p:spPr>
          <a:xfrm flipH="false" flipV="false" rot="9139054">
            <a:off x="5920775" y="6494174"/>
            <a:ext cx="2196191" cy="611817"/>
          </a:xfrm>
          <a:custGeom>
            <a:avLst/>
            <a:gdLst/>
            <a:ahLst/>
            <a:cxnLst/>
            <a:rect r="r" b="b" t="t" l="l"/>
            <a:pathLst>
              <a:path h="611817" w="2196191">
                <a:moveTo>
                  <a:pt x="0" y="0"/>
                </a:moveTo>
                <a:lnTo>
                  <a:pt x="2196191" y="0"/>
                </a:lnTo>
                <a:lnTo>
                  <a:pt x="2196191" y="611817"/>
                </a:lnTo>
                <a:lnTo>
                  <a:pt x="0" y="611817"/>
                </a:lnTo>
                <a:lnTo>
                  <a:pt x="0" y="0"/>
                </a:lnTo>
                <a:close/>
              </a:path>
            </a:pathLst>
          </a:custGeom>
          <a:blipFill>
            <a:blip r:embed="rId4">
              <a:extLst>
                <a:ext uri="{96DAC541-7B7A-43D3-8B79-37D633B846F1}">
                  <asvg:svgBlip xmlns:asvg="http://schemas.microsoft.com/office/drawing/2016/SVG/main" r:embed="rId5"/>
                </a:ext>
              </a:extLst>
            </a:blip>
            <a:stretch>
              <a:fillRect l="-233085" t="0" r="0" b="0"/>
            </a:stretch>
          </a:blipFill>
        </p:spPr>
      </p:sp>
      <p:sp>
        <p:nvSpPr>
          <p:cNvPr name="Freeform 35" id="35"/>
          <p:cNvSpPr/>
          <p:nvPr/>
        </p:nvSpPr>
        <p:spPr>
          <a:xfrm flipH="false" flipV="false" rot="-8261386">
            <a:off x="8639347" y="6297704"/>
            <a:ext cx="1437070" cy="1309040"/>
          </a:xfrm>
          <a:custGeom>
            <a:avLst/>
            <a:gdLst/>
            <a:ahLst/>
            <a:cxnLst/>
            <a:rect r="r" b="b" t="t" l="l"/>
            <a:pathLst>
              <a:path h="1309040" w="1437070">
                <a:moveTo>
                  <a:pt x="0" y="0"/>
                </a:moveTo>
                <a:lnTo>
                  <a:pt x="1437071" y="0"/>
                </a:lnTo>
                <a:lnTo>
                  <a:pt x="1437071" y="1309041"/>
                </a:lnTo>
                <a:lnTo>
                  <a:pt x="0" y="130904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6" id="36"/>
          <p:cNvSpPr txBox="true"/>
          <p:nvPr/>
        </p:nvSpPr>
        <p:spPr>
          <a:xfrm rot="0">
            <a:off x="1028700" y="5374377"/>
            <a:ext cx="4005500" cy="655320"/>
          </a:xfrm>
          <a:prstGeom prst="rect">
            <a:avLst/>
          </a:prstGeom>
        </p:spPr>
        <p:txBody>
          <a:bodyPr anchor="t" rtlCol="false" tIns="0" lIns="0" bIns="0" rIns="0">
            <a:spAutoFit/>
          </a:bodyPr>
          <a:lstStyle/>
          <a:p>
            <a:pPr algn="l" marL="518160" indent="-259080" lvl="1">
              <a:lnSpc>
                <a:spcPts val="2520"/>
              </a:lnSpc>
              <a:buFont typeface="Arial"/>
              <a:buChar char="•"/>
            </a:pPr>
            <a:r>
              <a:rPr lang="en-US" sz="2400" spc="100">
                <a:solidFill>
                  <a:srgbClr val="000000"/>
                </a:solidFill>
                <a:latin typeface="Handy Casual"/>
              </a:rPr>
              <a:t>MQTT (sedang), AMQP (besar), HTTP (besar)</a:t>
            </a:r>
          </a:p>
        </p:txBody>
      </p:sp>
      <p:sp>
        <p:nvSpPr>
          <p:cNvPr name="TextBox 37" id="37"/>
          <p:cNvSpPr txBox="true"/>
          <p:nvPr/>
        </p:nvSpPr>
        <p:spPr>
          <a:xfrm rot="0">
            <a:off x="2226150" y="7804810"/>
            <a:ext cx="4005500" cy="969645"/>
          </a:xfrm>
          <a:prstGeom prst="rect">
            <a:avLst/>
          </a:prstGeom>
        </p:spPr>
        <p:txBody>
          <a:bodyPr anchor="t" rtlCol="false" tIns="0" lIns="0" bIns="0" rIns="0">
            <a:spAutoFit/>
          </a:bodyPr>
          <a:lstStyle/>
          <a:p>
            <a:pPr algn="l" marL="518160" indent="-259080" lvl="1">
              <a:lnSpc>
                <a:spcPts val="2520"/>
              </a:lnSpc>
              <a:buFont typeface="Arial"/>
              <a:buChar char="•"/>
            </a:pPr>
            <a:r>
              <a:rPr lang="en-US" sz="2400" spc="100">
                <a:solidFill>
                  <a:srgbClr val="000000"/>
                </a:solidFill>
                <a:latin typeface="Handy Casual"/>
              </a:rPr>
              <a:t>MQTT (rendah), AMQP (lebih tinggi dari MQTT), HTTP (tergantung)</a:t>
            </a:r>
          </a:p>
        </p:txBody>
      </p:sp>
      <p:sp>
        <p:nvSpPr>
          <p:cNvPr name="TextBox 38" id="38"/>
          <p:cNvSpPr txBox="true"/>
          <p:nvPr/>
        </p:nvSpPr>
        <p:spPr>
          <a:xfrm rot="0">
            <a:off x="12612532" y="2921392"/>
            <a:ext cx="4005500" cy="969645"/>
          </a:xfrm>
          <a:prstGeom prst="rect">
            <a:avLst/>
          </a:prstGeom>
        </p:spPr>
        <p:txBody>
          <a:bodyPr anchor="t" rtlCol="false" tIns="0" lIns="0" bIns="0" rIns="0">
            <a:spAutoFit/>
          </a:bodyPr>
          <a:lstStyle/>
          <a:p>
            <a:pPr algn="l" marL="518160" indent="-259080" lvl="1">
              <a:lnSpc>
                <a:spcPts val="2520"/>
              </a:lnSpc>
              <a:buFont typeface="Arial"/>
              <a:buChar char="•"/>
            </a:pPr>
            <a:r>
              <a:rPr lang="en-US" sz="2400" spc="100">
                <a:solidFill>
                  <a:srgbClr val="000000"/>
                </a:solidFill>
                <a:latin typeface="Handy Casual"/>
              </a:rPr>
              <a:t>MQTT (rendah), AMQP (lebih tinggi dari MQTT), HTTP (tergantung)</a:t>
            </a:r>
          </a:p>
        </p:txBody>
      </p:sp>
      <p:sp>
        <p:nvSpPr>
          <p:cNvPr name="TextBox 39" id="39"/>
          <p:cNvSpPr txBox="true"/>
          <p:nvPr/>
        </p:nvSpPr>
        <p:spPr>
          <a:xfrm rot="0">
            <a:off x="13553970" y="5374377"/>
            <a:ext cx="4005500" cy="655320"/>
          </a:xfrm>
          <a:prstGeom prst="rect">
            <a:avLst/>
          </a:prstGeom>
        </p:spPr>
        <p:txBody>
          <a:bodyPr anchor="t" rtlCol="false" tIns="0" lIns="0" bIns="0" rIns="0">
            <a:spAutoFit/>
          </a:bodyPr>
          <a:lstStyle/>
          <a:p>
            <a:pPr algn="l" marL="518160" indent="-259080" lvl="1">
              <a:lnSpc>
                <a:spcPts val="2520"/>
              </a:lnSpc>
              <a:buFont typeface="Arial"/>
              <a:buChar char="•"/>
            </a:pPr>
            <a:r>
              <a:rPr lang="en-US" sz="2400" spc="100">
                <a:solidFill>
                  <a:srgbClr val="000000"/>
                </a:solidFill>
                <a:latin typeface="Handy Casual"/>
              </a:rPr>
              <a:t>MQTT (tinggi), AMQP (tinggi), HTTP (rendah)</a:t>
            </a:r>
          </a:p>
        </p:txBody>
      </p:sp>
      <p:sp>
        <p:nvSpPr>
          <p:cNvPr name="TextBox 40" id="40"/>
          <p:cNvSpPr txBox="true"/>
          <p:nvPr/>
        </p:nvSpPr>
        <p:spPr>
          <a:xfrm rot="0">
            <a:off x="12945303" y="7804810"/>
            <a:ext cx="4005500" cy="969645"/>
          </a:xfrm>
          <a:prstGeom prst="rect">
            <a:avLst/>
          </a:prstGeom>
        </p:spPr>
        <p:txBody>
          <a:bodyPr anchor="t" rtlCol="false" tIns="0" lIns="0" bIns="0" rIns="0">
            <a:spAutoFit/>
          </a:bodyPr>
          <a:lstStyle/>
          <a:p>
            <a:pPr algn="l" marL="518160" indent="-259080" lvl="1">
              <a:lnSpc>
                <a:spcPts val="2520"/>
              </a:lnSpc>
              <a:buFont typeface="Arial"/>
              <a:buChar char="•"/>
            </a:pPr>
            <a:r>
              <a:rPr lang="en-US" sz="2400" spc="100">
                <a:solidFill>
                  <a:srgbClr val="000000"/>
                </a:solidFill>
                <a:latin typeface="Handy Casual"/>
              </a:rPr>
              <a:t>MQTT (perlu pengaturan tambahan), AMQP (tinggi), HTTP (tinggi)</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FFEF7"/>
        </a:solidFill>
      </p:bgPr>
    </p:bg>
    <p:spTree>
      <p:nvGrpSpPr>
        <p:cNvPr id="1" name=""/>
        <p:cNvGrpSpPr/>
        <p:nvPr/>
      </p:nvGrpSpPr>
      <p:grpSpPr>
        <a:xfrm>
          <a:off x="0" y="0"/>
          <a:ext cx="0" cy="0"/>
          <a:chOff x="0" y="0"/>
          <a:chExt cx="0" cy="0"/>
        </a:xfrm>
      </p:grpSpPr>
      <p:sp>
        <p:nvSpPr>
          <p:cNvPr name="TextBox 2" id="2"/>
          <p:cNvSpPr txBox="true"/>
          <p:nvPr/>
        </p:nvSpPr>
        <p:spPr>
          <a:xfrm rot="0">
            <a:off x="5146806" y="1651269"/>
            <a:ext cx="7864519" cy="916305"/>
          </a:xfrm>
          <a:prstGeom prst="rect">
            <a:avLst/>
          </a:prstGeom>
        </p:spPr>
        <p:txBody>
          <a:bodyPr anchor="t" rtlCol="false" tIns="0" lIns="0" bIns="0" rIns="0">
            <a:spAutoFit/>
          </a:bodyPr>
          <a:lstStyle/>
          <a:p>
            <a:pPr algn="ctr">
              <a:lnSpc>
                <a:spcPts val="6930"/>
              </a:lnSpc>
            </a:pPr>
            <a:r>
              <a:rPr lang="en-US" sz="6600" spc="277">
                <a:solidFill>
                  <a:srgbClr val="000000"/>
                </a:solidFill>
                <a:latin typeface="Krabuler"/>
              </a:rPr>
              <a:t>CARA KERJA MQTT</a:t>
            </a:r>
          </a:p>
        </p:txBody>
      </p:sp>
      <p:sp>
        <p:nvSpPr>
          <p:cNvPr name="Freeform 3" id="3"/>
          <p:cNvSpPr/>
          <p:nvPr/>
        </p:nvSpPr>
        <p:spPr>
          <a:xfrm flipH="false" flipV="false" rot="0">
            <a:off x="7295294" y="5334444"/>
            <a:ext cx="3713137" cy="4248440"/>
          </a:xfrm>
          <a:custGeom>
            <a:avLst/>
            <a:gdLst/>
            <a:ahLst/>
            <a:cxnLst/>
            <a:rect r="r" b="b" t="t" l="l"/>
            <a:pathLst>
              <a:path h="4248440" w="3713137">
                <a:moveTo>
                  <a:pt x="0" y="0"/>
                </a:moveTo>
                <a:lnTo>
                  <a:pt x="3713137" y="0"/>
                </a:lnTo>
                <a:lnTo>
                  <a:pt x="3713137" y="4248440"/>
                </a:lnTo>
                <a:lnTo>
                  <a:pt x="0" y="424844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0">
            <a:off x="11984554" y="4997318"/>
            <a:ext cx="2763006" cy="1389808"/>
            <a:chOff x="0" y="0"/>
            <a:chExt cx="795631" cy="400207"/>
          </a:xfrm>
        </p:grpSpPr>
        <p:sp>
          <p:nvSpPr>
            <p:cNvPr name="Freeform 5" id="5"/>
            <p:cNvSpPr/>
            <p:nvPr/>
          </p:nvSpPr>
          <p:spPr>
            <a:xfrm flipH="false" flipV="false" rot="0">
              <a:off x="0" y="0"/>
              <a:ext cx="795631" cy="400207"/>
            </a:xfrm>
            <a:custGeom>
              <a:avLst/>
              <a:gdLst/>
              <a:ahLst/>
              <a:cxnLst/>
              <a:rect r="r" b="b" t="t" l="l"/>
              <a:pathLst>
                <a:path h="400207" w="795631">
                  <a:moveTo>
                    <a:pt x="100872" y="0"/>
                  </a:moveTo>
                  <a:lnTo>
                    <a:pt x="694759" y="0"/>
                  </a:lnTo>
                  <a:cubicBezTo>
                    <a:pt x="750469" y="0"/>
                    <a:pt x="795631" y="45162"/>
                    <a:pt x="795631" y="100872"/>
                  </a:cubicBezTo>
                  <a:lnTo>
                    <a:pt x="795631" y="299335"/>
                  </a:lnTo>
                  <a:cubicBezTo>
                    <a:pt x="795631" y="326088"/>
                    <a:pt x="785004" y="351745"/>
                    <a:pt x="766087" y="370662"/>
                  </a:cubicBezTo>
                  <a:cubicBezTo>
                    <a:pt x="747169" y="389580"/>
                    <a:pt x="721512" y="400207"/>
                    <a:pt x="694759" y="400207"/>
                  </a:cubicBezTo>
                  <a:lnTo>
                    <a:pt x="100872" y="400207"/>
                  </a:lnTo>
                  <a:cubicBezTo>
                    <a:pt x="74119" y="400207"/>
                    <a:pt x="48462" y="389580"/>
                    <a:pt x="29545" y="370662"/>
                  </a:cubicBezTo>
                  <a:cubicBezTo>
                    <a:pt x="10628" y="351745"/>
                    <a:pt x="0" y="326088"/>
                    <a:pt x="0" y="299335"/>
                  </a:cubicBezTo>
                  <a:lnTo>
                    <a:pt x="0" y="100872"/>
                  </a:lnTo>
                  <a:cubicBezTo>
                    <a:pt x="0" y="74119"/>
                    <a:pt x="10628" y="48462"/>
                    <a:pt x="29545" y="29545"/>
                  </a:cubicBezTo>
                  <a:cubicBezTo>
                    <a:pt x="48462" y="10628"/>
                    <a:pt x="74119" y="0"/>
                    <a:pt x="100872" y="0"/>
                  </a:cubicBezTo>
                  <a:close/>
                </a:path>
              </a:pathLst>
            </a:custGeom>
            <a:solidFill>
              <a:srgbClr val="E6BFE1"/>
            </a:solidFill>
          </p:spPr>
        </p:sp>
        <p:sp>
          <p:nvSpPr>
            <p:cNvPr name="TextBox 6" id="6"/>
            <p:cNvSpPr txBox="true"/>
            <p:nvPr/>
          </p:nvSpPr>
          <p:spPr>
            <a:xfrm>
              <a:off x="0" y="28575"/>
              <a:ext cx="795631" cy="371632"/>
            </a:xfrm>
            <a:prstGeom prst="rect">
              <a:avLst/>
            </a:prstGeom>
          </p:spPr>
          <p:txBody>
            <a:bodyPr anchor="ctr" rtlCol="false" tIns="71438" lIns="71438" bIns="71438" rIns="71438"/>
            <a:lstStyle/>
            <a:p>
              <a:pPr algn="ctr">
                <a:lnSpc>
                  <a:spcPts val="2598"/>
                </a:lnSpc>
              </a:pPr>
            </a:p>
          </p:txBody>
        </p:sp>
      </p:grpSp>
      <p:sp>
        <p:nvSpPr>
          <p:cNvPr name="TextBox 7" id="7"/>
          <p:cNvSpPr txBox="true"/>
          <p:nvPr/>
        </p:nvSpPr>
        <p:spPr>
          <a:xfrm rot="0">
            <a:off x="12146395" y="5270603"/>
            <a:ext cx="2601165" cy="901065"/>
          </a:xfrm>
          <a:prstGeom prst="rect">
            <a:avLst/>
          </a:prstGeom>
        </p:spPr>
        <p:txBody>
          <a:bodyPr anchor="t" rtlCol="false" tIns="0" lIns="0" bIns="0" rIns="0">
            <a:spAutoFit/>
          </a:bodyPr>
          <a:lstStyle/>
          <a:p>
            <a:pPr algn="ctr">
              <a:lnSpc>
                <a:spcPts val="3465"/>
              </a:lnSpc>
              <a:spcBef>
                <a:spcPct val="0"/>
              </a:spcBef>
            </a:pPr>
            <a:r>
              <a:rPr lang="en-US" sz="3300" spc="138">
                <a:solidFill>
                  <a:srgbClr val="000000"/>
                </a:solidFill>
                <a:latin typeface="Krabuler"/>
              </a:rPr>
              <a:t>Karakter Khusus Topik</a:t>
            </a:r>
          </a:p>
        </p:txBody>
      </p:sp>
      <p:sp>
        <p:nvSpPr>
          <p:cNvPr name="Freeform 8" id="8"/>
          <p:cNvSpPr/>
          <p:nvPr/>
        </p:nvSpPr>
        <p:spPr>
          <a:xfrm flipH="false" flipV="false" rot="-2591211">
            <a:off x="14926533" y="7283001"/>
            <a:ext cx="1345939" cy="611817"/>
          </a:xfrm>
          <a:custGeom>
            <a:avLst/>
            <a:gdLst/>
            <a:ahLst/>
            <a:cxnLst/>
            <a:rect r="r" b="b" t="t" l="l"/>
            <a:pathLst>
              <a:path h="611817" w="1345939">
                <a:moveTo>
                  <a:pt x="0" y="0"/>
                </a:moveTo>
                <a:lnTo>
                  <a:pt x="1345938" y="0"/>
                </a:lnTo>
                <a:lnTo>
                  <a:pt x="1345938" y="611817"/>
                </a:lnTo>
                <a:lnTo>
                  <a:pt x="0" y="611817"/>
                </a:lnTo>
                <a:lnTo>
                  <a:pt x="0" y="0"/>
                </a:lnTo>
                <a:close/>
              </a:path>
            </a:pathLst>
          </a:custGeom>
          <a:blipFill>
            <a:blip r:embed="rId4">
              <a:extLst>
                <a:ext uri="{96DAC541-7B7A-43D3-8B79-37D633B846F1}">
                  <asvg:svgBlip xmlns:asvg="http://schemas.microsoft.com/office/drawing/2016/SVG/main" r:embed="rId5"/>
                </a:ext>
              </a:extLst>
            </a:blip>
            <a:stretch>
              <a:fillRect l="-443501" t="0" r="0" b="0"/>
            </a:stretch>
          </a:blipFill>
        </p:spPr>
      </p:sp>
      <p:grpSp>
        <p:nvGrpSpPr>
          <p:cNvPr name="Group 9" id="9"/>
          <p:cNvGrpSpPr/>
          <p:nvPr/>
        </p:nvGrpSpPr>
        <p:grpSpPr>
          <a:xfrm rot="0">
            <a:off x="12307384" y="7324158"/>
            <a:ext cx="3055365" cy="1389808"/>
            <a:chOff x="0" y="0"/>
            <a:chExt cx="879818" cy="400207"/>
          </a:xfrm>
        </p:grpSpPr>
        <p:sp>
          <p:nvSpPr>
            <p:cNvPr name="Freeform 10" id="10"/>
            <p:cNvSpPr/>
            <p:nvPr/>
          </p:nvSpPr>
          <p:spPr>
            <a:xfrm flipH="false" flipV="false" rot="0">
              <a:off x="0" y="0"/>
              <a:ext cx="879818" cy="400207"/>
            </a:xfrm>
            <a:custGeom>
              <a:avLst/>
              <a:gdLst/>
              <a:ahLst/>
              <a:cxnLst/>
              <a:rect r="r" b="b" t="t" l="l"/>
              <a:pathLst>
                <a:path h="400207" w="879818">
                  <a:moveTo>
                    <a:pt x="91220" y="0"/>
                  </a:moveTo>
                  <a:lnTo>
                    <a:pt x="788599" y="0"/>
                  </a:lnTo>
                  <a:cubicBezTo>
                    <a:pt x="838978" y="0"/>
                    <a:pt x="879818" y="40840"/>
                    <a:pt x="879818" y="91220"/>
                  </a:cubicBezTo>
                  <a:lnTo>
                    <a:pt x="879818" y="308988"/>
                  </a:lnTo>
                  <a:cubicBezTo>
                    <a:pt x="879818" y="359367"/>
                    <a:pt x="838978" y="400207"/>
                    <a:pt x="788599" y="400207"/>
                  </a:cubicBezTo>
                  <a:lnTo>
                    <a:pt x="91220" y="400207"/>
                  </a:lnTo>
                  <a:cubicBezTo>
                    <a:pt x="67027" y="400207"/>
                    <a:pt x="43825" y="390597"/>
                    <a:pt x="26718" y="373490"/>
                  </a:cubicBezTo>
                  <a:cubicBezTo>
                    <a:pt x="9611" y="356383"/>
                    <a:pt x="0" y="333180"/>
                    <a:pt x="0" y="308988"/>
                  </a:cubicBezTo>
                  <a:lnTo>
                    <a:pt x="0" y="91220"/>
                  </a:lnTo>
                  <a:cubicBezTo>
                    <a:pt x="0" y="40840"/>
                    <a:pt x="40840" y="0"/>
                    <a:pt x="91220" y="0"/>
                  </a:cubicBezTo>
                  <a:close/>
                </a:path>
              </a:pathLst>
            </a:custGeom>
            <a:solidFill>
              <a:srgbClr val="E6BFE1"/>
            </a:solidFill>
          </p:spPr>
        </p:sp>
        <p:sp>
          <p:nvSpPr>
            <p:cNvPr name="TextBox 11" id="11"/>
            <p:cNvSpPr txBox="true"/>
            <p:nvPr/>
          </p:nvSpPr>
          <p:spPr>
            <a:xfrm>
              <a:off x="0" y="28575"/>
              <a:ext cx="879818" cy="371632"/>
            </a:xfrm>
            <a:prstGeom prst="rect">
              <a:avLst/>
            </a:prstGeom>
          </p:spPr>
          <p:txBody>
            <a:bodyPr anchor="ctr" rtlCol="false" tIns="71438" lIns="71438" bIns="71438" rIns="71438"/>
            <a:lstStyle/>
            <a:p>
              <a:pPr algn="ctr">
                <a:lnSpc>
                  <a:spcPts val="2598"/>
                </a:lnSpc>
              </a:pPr>
            </a:p>
          </p:txBody>
        </p:sp>
      </p:grpSp>
      <p:sp>
        <p:nvSpPr>
          <p:cNvPr name="TextBox 12" id="12"/>
          <p:cNvSpPr txBox="true"/>
          <p:nvPr/>
        </p:nvSpPr>
        <p:spPr>
          <a:xfrm rot="0">
            <a:off x="12309646" y="7823991"/>
            <a:ext cx="3088337" cy="462915"/>
          </a:xfrm>
          <a:prstGeom prst="rect">
            <a:avLst/>
          </a:prstGeom>
        </p:spPr>
        <p:txBody>
          <a:bodyPr anchor="t" rtlCol="false" tIns="0" lIns="0" bIns="0" rIns="0">
            <a:spAutoFit/>
          </a:bodyPr>
          <a:lstStyle/>
          <a:p>
            <a:pPr algn="ctr">
              <a:lnSpc>
                <a:spcPts val="3465"/>
              </a:lnSpc>
              <a:spcBef>
                <a:spcPct val="0"/>
              </a:spcBef>
            </a:pPr>
            <a:r>
              <a:rPr lang="en-US" sz="3300" spc="138">
                <a:solidFill>
                  <a:srgbClr val="000000"/>
                </a:solidFill>
                <a:latin typeface="Krabuler"/>
              </a:rPr>
              <a:t>Topik Terlarang</a:t>
            </a:r>
          </a:p>
        </p:txBody>
      </p:sp>
      <p:grpSp>
        <p:nvGrpSpPr>
          <p:cNvPr name="Group 13" id="13"/>
          <p:cNvGrpSpPr/>
          <p:nvPr/>
        </p:nvGrpSpPr>
        <p:grpSpPr>
          <a:xfrm rot="0">
            <a:off x="10555791" y="2965719"/>
            <a:ext cx="2926328" cy="1389808"/>
            <a:chOff x="0" y="0"/>
            <a:chExt cx="842661" cy="400207"/>
          </a:xfrm>
        </p:grpSpPr>
        <p:sp>
          <p:nvSpPr>
            <p:cNvPr name="Freeform 14" id="14"/>
            <p:cNvSpPr/>
            <p:nvPr/>
          </p:nvSpPr>
          <p:spPr>
            <a:xfrm flipH="false" flipV="false" rot="0">
              <a:off x="0" y="0"/>
              <a:ext cx="842661" cy="400207"/>
            </a:xfrm>
            <a:custGeom>
              <a:avLst/>
              <a:gdLst/>
              <a:ahLst/>
              <a:cxnLst/>
              <a:rect r="r" b="b" t="t" l="l"/>
              <a:pathLst>
                <a:path h="400207" w="842661">
                  <a:moveTo>
                    <a:pt x="95242" y="0"/>
                  </a:moveTo>
                  <a:lnTo>
                    <a:pt x="747419" y="0"/>
                  </a:lnTo>
                  <a:cubicBezTo>
                    <a:pt x="800020" y="0"/>
                    <a:pt x="842661" y="42641"/>
                    <a:pt x="842661" y="95242"/>
                  </a:cubicBezTo>
                  <a:lnTo>
                    <a:pt x="842661" y="304965"/>
                  </a:lnTo>
                  <a:cubicBezTo>
                    <a:pt x="842661" y="330225"/>
                    <a:pt x="832627" y="354450"/>
                    <a:pt x="814765" y="372311"/>
                  </a:cubicBezTo>
                  <a:cubicBezTo>
                    <a:pt x="796904" y="390173"/>
                    <a:pt x="772679" y="400207"/>
                    <a:pt x="747419" y="400207"/>
                  </a:cubicBezTo>
                  <a:lnTo>
                    <a:pt x="95242" y="400207"/>
                  </a:lnTo>
                  <a:cubicBezTo>
                    <a:pt x="69982" y="400207"/>
                    <a:pt x="45757" y="390173"/>
                    <a:pt x="27896" y="372311"/>
                  </a:cubicBezTo>
                  <a:cubicBezTo>
                    <a:pt x="10034" y="354450"/>
                    <a:pt x="0" y="330225"/>
                    <a:pt x="0" y="304965"/>
                  </a:cubicBezTo>
                  <a:lnTo>
                    <a:pt x="0" y="95242"/>
                  </a:lnTo>
                  <a:cubicBezTo>
                    <a:pt x="0" y="69982"/>
                    <a:pt x="10034" y="45757"/>
                    <a:pt x="27896" y="27896"/>
                  </a:cubicBezTo>
                  <a:cubicBezTo>
                    <a:pt x="45757" y="10034"/>
                    <a:pt x="69982" y="0"/>
                    <a:pt x="95242" y="0"/>
                  </a:cubicBezTo>
                  <a:close/>
                </a:path>
              </a:pathLst>
            </a:custGeom>
            <a:solidFill>
              <a:srgbClr val="E6BFE1"/>
            </a:solidFill>
          </p:spPr>
        </p:sp>
        <p:sp>
          <p:nvSpPr>
            <p:cNvPr name="TextBox 15" id="15"/>
            <p:cNvSpPr txBox="true"/>
            <p:nvPr/>
          </p:nvSpPr>
          <p:spPr>
            <a:xfrm>
              <a:off x="0" y="28575"/>
              <a:ext cx="842661" cy="371632"/>
            </a:xfrm>
            <a:prstGeom prst="rect">
              <a:avLst/>
            </a:prstGeom>
          </p:spPr>
          <p:txBody>
            <a:bodyPr anchor="ctr" rtlCol="false" tIns="71438" lIns="71438" bIns="71438" rIns="71438"/>
            <a:lstStyle/>
            <a:p>
              <a:pPr algn="ctr">
                <a:lnSpc>
                  <a:spcPts val="2598"/>
                </a:lnSpc>
              </a:pPr>
            </a:p>
          </p:txBody>
        </p:sp>
      </p:grpSp>
      <p:sp>
        <p:nvSpPr>
          <p:cNvPr name="TextBox 16" id="16"/>
          <p:cNvSpPr txBox="true"/>
          <p:nvPr/>
        </p:nvSpPr>
        <p:spPr>
          <a:xfrm rot="0">
            <a:off x="10764789" y="3419978"/>
            <a:ext cx="2508333" cy="462915"/>
          </a:xfrm>
          <a:prstGeom prst="rect">
            <a:avLst/>
          </a:prstGeom>
        </p:spPr>
        <p:txBody>
          <a:bodyPr anchor="t" rtlCol="false" tIns="0" lIns="0" bIns="0" rIns="0">
            <a:spAutoFit/>
          </a:bodyPr>
          <a:lstStyle/>
          <a:p>
            <a:pPr algn="ctr">
              <a:lnSpc>
                <a:spcPts val="3465"/>
              </a:lnSpc>
              <a:spcBef>
                <a:spcPct val="0"/>
              </a:spcBef>
            </a:pPr>
            <a:r>
              <a:rPr lang="en-US" sz="3300" spc="138">
                <a:solidFill>
                  <a:srgbClr val="000000"/>
                </a:solidFill>
                <a:latin typeface="Krabuler"/>
              </a:rPr>
              <a:t>Contoh Topik</a:t>
            </a:r>
          </a:p>
        </p:txBody>
      </p:sp>
      <p:grpSp>
        <p:nvGrpSpPr>
          <p:cNvPr name="Group 17" id="17"/>
          <p:cNvGrpSpPr/>
          <p:nvPr/>
        </p:nvGrpSpPr>
        <p:grpSpPr>
          <a:xfrm rot="0">
            <a:off x="4821399" y="3000300"/>
            <a:ext cx="2876106" cy="1389808"/>
            <a:chOff x="0" y="0"/>
            <a:chExt cx="828199" cy="400207"/>
          </a:xfrm>
        </p:grpSpPr>
        <p:sp>
          <p:nvSpPr>
            <p:cNvPr name="Freeform 18" id="18"/>
            <p:cNvSpPr/>
            <p:nvPr/>
          </p:nvSpPr>
          <p:spPr>
            <a:xfrm flipH="false" flipV="false" rot="0">
              <a:off x="0" y="0"/>
              <a:ext cx="828199" cy="400207"/>
            </a:xfrm>
            <a:custGeom>
              <a:avLst/>
              <a:gdLst/>
              <a:ahLst/>
              <a:cxnLst/>
              <a:rect r="r" b="b" t="t" l="l"/>
              <a:pathLst>
                <a:path h="400207" w="828199">
                  <a:moveTo>
                    <a:pt x="96905" y="0"/>
                  </a:moveTo>
                  <a:lnTo>
                    <a:pt x="731294" y="0"/>
                  </a:lnTo>
                  <a:cubicBezTo>
                    <a:pt x="784813" y="0"/>
                    <a:pt x="828199" y="43386"/>
                    <a:pt x="828199" y="96905"/>
                  </a:cubicBezTo>
                  <a:lnTo>
                    <a:pt x="828199" y="303302"/>
                  </a:lnTo>
                  <a:cubicBezTo>
                    <a:pt x="828199" y="329003"/>
                    <a:pt x="817990" y="353651"/>
                    <a:pt x="799816" y="371824"/>
                  </a:cubicBezTo>
                  <a:cubicBezTo>
                    <a:pt x="781643" y="389998"/>
                    <a:pt x="756995" y="400207"/>
                    <a:pt x="731294" y="400207"/>
                  </a:cubicBezTo>
                  <a:lnTo>
                    <a:pt x="96905" y="400207"/>
                  </a:lnTo>
                  <a:cubicBezTo>
                    <a:pt x="71204" y="400207"/>
                    <a:pt x="46556" y="389998"/>
                    <a:pt x="28383" y="371824"/>
                  </a:cubicBezTo>
                  <a:cubicBezTo>
                    <a:pt x="10210" y="353651"/>
                    <a:pt x="0" y="329003"/>
                    <a:pt x="0" y="303302"/>
                  </a:cubicBezTo>
                  <a:lnTo>
                    <a:pt x="0" y="96905"/>
                  </a:lnTo>
                  <a:cubicBezTo>
                    <a:pt x="0" y="71204"/>
                    <a:pt x="10210" y="46556"/>
                    <a:pt x="28383" y="28383"/>
                  </a:cubicBezTo>
                  <a:cubicBezTo>
                    <a:pt x="46556" y="10210"/>
                    <a:pt x="71204" y="0"/>
                    <a:pt x="96905" y="0"/>
                  </a:cubicBezTo>
                  <a:close/>
                </a:path>
              </a:pathLst>
            </a:custGeom>
            <a:solidFill>
              <a:srgbClr val="E6BFE1"/>
            </a:solidFill>
          </p:spPr>
        </p:sp>
        <p:sp>
          <p:nvSpPr>
            <p:cNvPr name="TextBox 19" id="19"/>
            <p:cNvSpPr txBox="true"/>
            <p:nvPr/>
          </p:nvSpPr>
          <p:spPr>
            <a:xfrm>
              <a:off x="0" y="28575"/>
              <a:ext cx="828199" cy="371632"/>
            </a:xfrm>
            <a:prstGeom prst="rect">
              <a:avLst/>
            </a:prstGeom>
          </p:spPr>
          <p:txBody>
            <a:bodyPr anchor="ctr" rtlCol="false" tIns="71438" lIns="71438" bIns="71438" rIns="71438"/>
            <a:lstStyle/>
            <a:p>
              <a:pPr algn="ctr">
                <a:lnSpc>
                  <a:spcPts val="2598"/>
                </a:lnSpc>
              </a:pPr>
            </a:p>
          </p:txBody>
        </p:sp>
      </p:grpSp>
      <p:sp>
        <p:nvSpPr>
          <p:cNvPr name="TextBox 20" id="20"/>
          <p:cNvSpPr txBox="true"/>
          <p:nvPr/>
        </p:nvSpPr>
        <p:spPr>
          <a:xfrm rot="0">
            <a:off x="4917925" y="3482797"/>
            <a:ext cx="2683054" cy="462915"/>
          </a:xfrm>
          <a:prstGeom prst="rect">
            <a:avLst/>
          </a:prstGeom>
        </p:spPr>
        <p:txBody>
          <a:bodyPr anchor="t" rtlCol="false" tIns="0" lIns="0" bIns="0" rIns="0">
            <a:spAutoFit/>
          </a:bodyPr>
          <a:lstStyle/>
          <a:p>
            <a:pPr algn="ctr">
              <a:lnSpc>
                <a:spcPts val="3465"/>
              </a:lnSpc>
              <a:spcBef>
                <a:spcPct val="0"/>
              </a:spcBef>
            </a:pPr>
            <a:r>
              <a:rPr lang="en-US" sz="3300" spc="138">
                <a:solidFill>
                  <a:srgbClr val="000000"/>
                </a:solidFill>
                <a:latin typeface="Krabuler"/>
              </a:rPr>
              <a:t>Keamanan</a:t>
            </a:r>
          </a:p>
        </p:txBody>
      </p:sp>
      <p:grpSp>
        <p:nvGrpSpPr>
          <p:cNvPr name="Group 21" id="21"/>
          <p:cNvGrpSpPr/>
          <p:nvPr/>
        </p:nvGrpSpPr>
        <p:grpSpPr>
          <a:xfrm rot="0">
            <a:off x="3574857" y="5045236"/>
            <a:ext cx="2854492" cy="1389808"/>
            <a:chOff x="0" y="0"/>
            <a:chExt cx="821975" cy="400207"/>
          </a:xfrm>
        </p:grpSpPr>
        <p:sp>
          <p:nvSpPr>
            <p:cNvPr name="Freeform 22" id="22"/>
            <p:cNvSpPr/>
            <p:nvPr/>
          </p:nvSpPr>
          <p:spPr>
            <a:xfrm flipH="false" flipV="false" rot="0">
              <a:off x="0" y="0"/>
              <a:ext cx="821975" cy="400207"/>
            </a:xfrm>
            <a:custGeom>
              <a:avLst/>
              <a:gdLst/>
              <a:ahLst/>
              <a:cxnLst/>
              <a:rect r="r" b="b" t="t" l="l"/>
              <a:pathLst>
                <a:path h="400207" w="821975">
                  <a:moveTo>
                    <a:pt x="97639" y="0"/>
                  </a:moveTo>
                  <a:lnTo>
                    <a:pt x="724336" y="0"/>
                  </a:lnTo>
                  <a:cubicBezTo>
                    <a:pt x="750232" y="0"/>
                    <a:pt x="775067" y="10287"/>
                    <a:pt x="793377" y="28598"/>
                  </a:cubicBezTo>
                  <a:cubicBezTo>
                    <a:pt x="811688" y="46909"/>
                    <a:pt x="821975" y="71743"/>
                    <a:pt x="821975" y="97639"/>
                  </a:cubicBezTo>
                  <a:lnTo>
                    <a:pt x="821975" y="302568"/>
                  </a:lnTo>
                  <a:cubicBezTo>
                    <a:pt x="821975" y="356493"/>
                    <a:pt x="778261" y="400207"/>
                    <a:pt x="724336" y="400207"/>
                  </a:cubicBezTo>
                  <a:lnTo>
                    <a:pt x="97639" y="400207"/>
                  </a:lnTo>
                  <a:cubicBezTo>
                    <a:pt x="43714" y="400207"/>
                    <a:pt x="0" y="356493"/>
                    <a:pt x="0" y="302568"/>
                  </a:cubicBezTo>
                  <a:lnTo>
                    <a:pt x="0" y="97639"/>
                  </a:lnTo>
                  <a:cubicBezTo>
                    <a:pt x="0" y="43714"/>
                    <a:pt x="43714" y="0"/>
                    <a:pt x="97639" y="0"/>
                  </a:cubicBezTo>
                  <a:close/>
                </a:path>
              </a:pathLst>
            </a:custGeom>
            <a:solidFill>
              <a:srgbClr val="E6BFE1"/>
            </a:solidFill>
          </p:spPr>
        </p:sp>
        <p:sp>
          <p:nvSpPr>
            <p:cNvPr name="TextBox 23" id="23"/>
            <p:cNvSpPr txBox="true"/>
            <p:nvPr/>
          </p:nvSpPr>
          <p:spPr>
            <a:xfrm>
              <a:off x="0" y="28575"/>
              <a:ext cx="821975" cy="371632"/>
            </a:xfrm>
            <a:prstGeom prst="rect">
              <a:avLst/>
            </a:prstGeom>
          </p:spPr>
          <p:txBody>
            <a:bodyPr anchor="ctr" rtlCol="false" tIns="71438" lIns="71438" bIns="71438" rIns="71438"/>
            <a:lstStyle/>
            <a:p>
              <a:pPr algn="ctr">
                <a:lnSpc>
                  <a:spcPts val="2598"/>
                </a:lnSpc>
              </a:pPr>
            </a:p>
          </p:txBody>
        </p:sp>
      </p:grpSp>
      <p:sp>
        <p:nvSpPr>
          <p:cNvPr name="TextBox 24" id="24"/>
          <p:cNvSpPr txBox="true"/>
          <p:nvPr/>
        </p:nvSpPr>
        <p:spPr>
          <a:xfrm rot="0">
            <a:off x="3644208" y="5543233"/>
            <a:ext cx="2770143" cy="462915"/>
          </a:xfrm>
          <a:prstGeom prst="rect">
            <a:avLst/>
          </a:prstGeom>
        </p:spPr>
        <p:txBody>
          <a:bodyPr anchor="t" rtlCol="false" tIns="0" lIns="0" bIns="0" rIns="0">
            <a:spAutoFit/>
          </a:bodyPr>
          <a:lstStyle/>
          <a:p>
            <a:pPr algn="ctr">
              <a:lnSpc>
                <a:spcPts val="3465"/>
              </a:lnSpc>
              <a:spcBef>
                <a:spcPct val="0"/>
              </a:spcBef>
            </a:pPr>
            <a:r>
              <a:rPr lang="en-US" sz="3300" spc="138">
                <a:solidFill>
                  <a:srgbClr val="000000"/>
                </a:solidFill>
                <a:latin typeface="Krabuler"/>
              </a:rPr>
              <a:t>Topik</a:t>
            </a:r>
          </a:p>
        </p:txBody>
      </p:sp>
      <p:grpSp>
        <p:nvGrpSpPr>
          <p:cNvPr name="Group 25" id="25"/>
          <p:cNvGrpSpPr/>
          <p:nvPr/>
        </p:nvGrpSpPr>
        <p:grpSpPr>
          <a:xfrm rot="0">
            <a:off x="3023947" y="7341494"/>
            <a:ext cx="2799569" cy="1389808"/>
            <a:chOff x="0" y="0"/>
            <a:chExt cx="806160" cy="400207"/>
          </a:xfrm>
        </p:grpSpPr>
        <p:sp>
          <p:nvSpPr>
            <p:cNvPr name="Freeform 26" id="26"/>
            <p:cNvSpPr/>
            <p:nvPr/>
          </p:nvSpPr>
          <p:spPr>
            <a:xfrm flipH="false" flipV="false" rot="0">
              <a:off x="0" y="0"/>
              <a:ext cx="806160" cy="400207"/>
            </a:xfrm>
            <a:custGeom>
              <a:avLst/>
              <a:gdLst/>
              <a:ahLst/>
              <a:cxnLst/>
              <a:rect r="r" b="b" t="t" l="l"/>
              <a:pathLst>
                <a:path h="400207" w="806160">
                  <a:moveTo>
                    <a:pt x="99554" y="0"/>
                  </a:moveTo>
                  <a:lnTo>
                    <a:pt x="706605" y="0"/>
                  </a:lnTo>
                  <a:cubicBezTo>
                    <a:pt x="733009" y="0"/>
                    <a:pt x="758331" y="10489"/>
                    <a:pt x="777001" y="29159"/>
                  </a:cubicBezTo>
                  <a:cubicBezTo>
                    <a:pt x="795671" y="47829"/>
                    <a:pt x="806160" y="73151"/>
                    <a:pt x="806160" y="99554"/>
                  </a:cubicBezTo>
                  <a:lnTo>
                    <a:pt x="806160" y="300653"/>
                  </a:lnTo>
                  <a:cubicBezTo>
                    <a:pt x="806160" y="355635"/>
                    <a:pt x="761588" y="400207"/>
                    <a:pt x="706605" y="400207"/>
                  </a:cubicBezTo>
                  <a:lnTo>
                    <a:pt x="99554" y="400207"/>
                  </a:lnTo>
                  <a:cubicBezTo>
                    <a:pt x="73151" y="400207"/>
                    <a:pt x="47829" y="389718"/>
                    <a:pt x="29159" y="371048"/>
                  </a:cubicBezTo>
                  <a:cubicBezTo>
                    <a:pt x="10489" y="352378"/>
                    <a:pt x="0" y="327056"/>
                    <a:pt x="0" y="300653"/>
                  </a:cubicBezTo>
                  <a:lnTo>
                    <a:pt x="0" y="99554"/>
                  </a:lnTo>
                  <a:cubicBezTo>
                    <a:pt x="0" y="44572"/>
                    <a:pt x="44572" y="0"/>
                    <a:pt x="99554" y="0"/>
                  </a:cubicBezTo>
                  <a:close/>
                </a:path>
              </a:pathLst>
            </a:custGeom>
            <a:solidFill>
              <a:srgbClr val="E6BFE1"/>
            </a:solidFill>
          </p:spPr>
        </p:sp>
        <p:sp>
          <p:nvSpPr>
            <p:cNvPr name="TextBox 27" id="27"/>
            <p:cNvSpPr txBox="true"/>
            <p:nvPr/>
          </p:nvSpPr>
          <p:spPr>
            <a:xfrm>
              <a:off x="0" y="28575"/>
              <a:ext cx="806160" cy="371632"/>
            </a:xfrm>
            <a:prstGeom prst="rect">
              <a:avLst/>
            </a:prstGeom>
          </p:spPr>
          <p:txBody>
            <a:bodyPr anchor="ctr" rtlCol="false" tIns="71438" lIns="71438" bIns="71438" rIns="71438"/>
            <a:lstStyle/>
            <a:p>
              <a:pPr algn="ctr">
                <a:lnSpc>
                  <a:spcPts val="2598"/>
                </a:lnSpc>
              </a:pPr>
            </a:p>
          </p:txBody>
        </p:sp>
      </p:grpSp>
      <p:sp>
        <p:nvSpPr>
          <p:cNvPr name="TextBox 28" id="28"/>
          <p:cNvSpPr txBox="true"/>
          <p:nvPr/>
        </p:nvSpPr>
        <p:spPr>
          <a:xfrm rot="0">
            <a:off x="3140009" y="7708462"/>
            <a:ext cx="2567445" cy="462915"/>
          </a:xfrm>
          <a:prstGeom prst="rect">
            <a:avLst/>
          </a:prstGeom>
        </p:spPr>
        <p:txBody>
          <a:bodyPr anchor="t" rtlCol="false" tIns="0" lIns="0" bIns="0" rIns="0">
            <a:spAutoFit/>
          </a:bodyPr>
          <a:lstStyle/>
          <a:p>
            <a:pPr algn="ctr">
              <a:lnSpc>
                <a:spcPts val="3465"/>
              </a:lnSpc>
              <a:spcBef>
                <a:spcPct val="0"/>
              </a:spcBef>
            </a:pPr>
            <a:r>
              <a:rPr lang="en-US" sz="3300" spc="138">
                <a:solidFill>
                  <a:srgbClr val="000000"/>
                </a:solidFill>
                <a:latin typeface="Krabuler"/>
              </a:rPr>
              <a:t>Level Topik</a:t>
            </a:r>
          </a:p>
        </p:txBody>
      </p:sp>
      <p:sp>
        <p:nvSpPr>
          <p:cNvPr name="Freeform 29" id="29"/>
          <p:cNvSpPr/>
          <p:nvPr/>
        </p:nvSpPr>
        <p:spPr>
          <a:xfrm flipH="false" flipV="false" rot="-7790319">
            <a:off x="2437143" y="4987526"/>
            <a:ext cx="1345939" cy="611817"/>
          </a:xfrm>
          <a:custGeom>
            <a:avLst/>
            <a:gdLst/>
            <a:ahLst/>
            <a:cxnLst/>
            <a:rect r="r" b="b" t="t" l="l"/>
            <a:pathLst>
              <a:path h="611817" w="1345939">
                <a:moveTo>
                  <a:pt x="0" y="0"/>
                </a:moveTo>
                <a:lnTo>
                  <a:pt x="1345939" y="0"/>
                </a:lnTo>
                <a:lnTo>
                  <a:pt x="1345939" y="611817"/>
                </a:lnTo>
                <a:lnTo>
                  <a:pt x="0" y="611817"/>
                </a:lnTo>
                <a:lnTo>
                  <a:pt x="0" y="0"/>
                </a:lnTo>
                <a:close/>
              </a:path>
            </a:pathLst>
          </a:custGeom>
          <a:blipFill>
            <a:blip r:embed="rId4">
              <a:extLst>
                <a:ext uri="{96DAC541-7B7A-43D3-8B79-37D633B846F1}">
                  <asvg:svgBlip xmlns:asvg="http://schemas.microsoft.com/office/drawing/2016/SVG/main" r:embed="rId5"/>
                </a:ext>
              </a:extLst>
            </a:blip>
            <a:stretch>
              <a:fillRect l="-443501" t="0" r="0" b="0"/>
            </a:stretch>
          </a:blipFill>
        </p:spPr>
      </p:sp>
      <p:sp>
        <p:nvSpPr>
          <p:cNvPr name="Freeform 30" id="30"/>
          <p:cNvSpPr/>
          <p:nvPr/>
        </p:nvSpPr>
        <p:spPr>
          <a:xfrm flipH="false" flipV="false" rot="2638600">
            <a:off x="8660159" y="479015"/>
            <a:ext cx="1206893" cy="1099370"/>
          </a:xfrm>
          <a:custGeom>
            <a:avLst/>
            <a:gdLst/>
            <a:ahLst/>
            <a:cxnLst/>
            <a:rect r="r" b="b" t="t" l="l"/>
            <a:pathLst>
              <a:path h="1099370" w="1206893">
                <a:moveTo>
                  <a:pt x="0" y="0"/>
                </a:moveTo>
                <a:lnTo>
                  <a:pt x="1206893" y="0"/>
                </a:lnTo>
                <a:lnTo>
                  <a:pt x="1206893" y="1099370"/>
                </a:lnTo>
                <a:lnTo>
                  <a:pt x="0" y="109937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31" id="31"/>
          <p:cNvSpPr/>
          <p:nvPr/>
        </p:nvSpPr>
        <p:spPr>
          <a:xfrm flipH="false" flipV="false" rot="-7790319">
            <a:off x="3725241" y="2869765"/>
            <a:ext cx="1307544" cy="595894"/>
          </a:xfrm>
          <a:custGeom>
            <a:avLst/>
            <a:gdLst/>
            <a:ahLst/>
            <a:cxnLst/>
            <a:rect r="r" b="b" t="t" l="l"/>
            <a:pathLst>
              <a:path h="595894" w="1307544">
                <a:moveTo>
                  <a:pt x="0" y="0"/>
                </a:moveTo>
                <a:lnTo>
                  <a:pt x="1307544" y="0"/>
                </a:lnTo>
                <a:lnTo>
                  <a:pt x="1307544" y="595894"/>
                </a:lnTo>
                <a:lnTo>
                  <a:pt x="0" y="595894"/>
                </a:lnTo>
                <a:lnTo>
                  <a:pt x="0" y="0"/>
                </a:lnTo>
                <a:close/>
              </a:path>
            </a:pathLst>
          </a:custGeom>
          <a:blipFill>
            <a:blip r:embed="rId4">
              <a:extLst>
                <a:ext uri="{96DAC541-7B7A-43D3-8B79-37D633B846F1}">
                  <asvg:svgBlip xmlns:asvg="http://schemas.microsoft.com/office/drawing/2016/SVG/main" r:embed="rId5"/>
                </a:ext>
              </a:extLst>
            </a:blip>
            <a:stretch>
              <a:fillRect l="-444900" t="0" r="0" b="0"/>
            </a:stretch>
          </a:blipFill>
        </p:spPr>
      </p:sp>
      <p:sp>
        <p:nvSpPr>
          <p:cNvPr name="TextBox 32" id="32"/>
          <p:cNvSpPr txBox="true"/>
          <p:nvPr/>
        </p:nvSpPr>
        <p:spPr>
          <a:xfrm rot="0">
            <a:off x="2031964" y="1432423"/>
            <a:ext cx="3170135" cy="1042416"/>
          </a:xfrm>
          <a:prstGeom prst="rect">
            <a:avLst/>
          </a:prstGeom>
        </p:spPr>
        <p:txBody>
          <a:bodyPr anchor="t" rtlCol="false" tIns="0" lIns="0" bIns="0" rIns="0">
            <a:spAutoFit/>
          </a:bodyPr>
          <a:lstStyle/>
          <a:p>
            <a:pPr algn="l">
              <a:lnSpc>
                <a:spcPts val="2052"/>
              </a:lnSpc>
            </a:pPr>
            <a:r>
              <a:rPr lang="en-US" sz="1800">
                <a:solidFill>
                  <a:srgbClr val="000000"/>
                </a:solidFill>
                <a:latin typeface="Handy Casual"/>
              </a:rPr>
              <a:t>Bekerja dengan metode publish/subscribe. Broker menerima pesan dari publisher dan mengirimkannya ke subscriber yang berlangganan topik tertentu.</a:t>
            </a:r>
          </a:p>
        </p:txBody>
      </p:sp>
      <p:sp>
        <p:nvSpPr>
          <p:cNvPr name="TextBox 33" id="33"/>
          <p:cNvSpPr txBox="true"/>
          <p:nvPr/>
        </p:nvSpPr>
        <p:spPr>
          <a:xfrm rot="0">
            <a:off x="1098847" y="4053142"/>
            <a:ext cx="2962205" cy="1042416"/>
          </a:xfrm>
          <a:prstGeom prst="rect">
            <a:avLst/>
          </a:prstGeom>
        </p:spPr>
        <p:txBody>
          <a:bodyPr anchor="t" rtlCol="false" tIns="0" lIns="0" bIns="0" rIns="0">
            <a:spAutoFit/>
          </a:bodyPr>
          <a:lstStyle/>
          <a:p>
            <a:pPr algn="l">
              <a:lnSpc>
                <a:spcPts val="2052"/>
              </a:lnSpc>
            </a:pPr>
            <a:r>
              <a:rPr lang="en-US" sz="1800">
                <a:solidFill>
                  <a:srgbClr val="000000"/>
                </a:solidFill>
                <a:latin typeface="Handy Casual"/>
              </a:rPr>
              <a:t>Merupakan string yang berisi karakter alfanumerik untuk mengelompokkan pesan.</a:t>
            </a:r>
          </a:p>
          <a:p>
            <a:pPr algn="l">
              <a:lnSpc>
                <a:spcPts val="2052"/>
              </a:lnSpc>
            </a:pPr>
          </a:p>
        </p:txBody>
      </p:sp>
      <p:sp>
        <p:nvSpPr>
          <p:cNvPr name="Freeform 34" id="34"/>
          <p:cNvSpPr/>
          <p:nvPr/>
        </p:nvSpPr>
        <p:spPr>
          <a:xfrm flipH="false" flipV="false" rot="-2591211">
            <a:off x="14532199" y="4926595"/>
            <a:ext cx="1345939" cy="611817"/>
          </a:xfrm>
          <a:custGeom>
            <a:avLst/>
            <a:gdLst/>
            <a:ahLst/>
            <a:cxnLst/>
            <a:rect r="r" b="b" t="t" l="l"/>
            <a:pathLst>
              <a:path h="611817" w="1345939">
                <a:moveTo>
                  <a:pt x="0" y="0"/>
                </a:moveTo>
                <a:lnTo>
                  <a:pt x="1345939" y="0"/>
                </a:lnTo>
                <a:lnTo>
                  <a:pt x="1345939" y="611816"/>
                </a:lnTo>
                <a:lnTo>
                  <a:pt x="0" y="611816"/>
                </a:lnTo>
                <a:lnTo>
                  <a:pt x="0" y="0"/>
                </a:lnTo>
                <a:close/>
              </a:path>
            </a:pathLst>
          </a:custGeom>
          <a:blipFill>
            <a:blip r:embed="rId4">
              <a:extLst>
                <a:ext uri="{96DAC541-7B7A-43D3-8B79-37D633B846F1}">
                  <asvg:svgBlip xmlns:asvg="http://schemas.microsoft.com/office/drawing/2016/SVG/main" r:embed="rId5"/>
                </a:ext>
              </a:extLst>
            </a:blip>
            <a:stretch>
              <a:fillRect l="-443501" t="0" r="0" b="0"/>
            </a:stretch>
          </a:blipFill>
        </p:spPr>
      </p:sp>
      <p:sp>
        <p:nvSpPr>
          <p:cNvPr name="Freeform 35" id="35"/>
          <p:cNvSpPr/>
          <p:nvPr/>
        </p:nvSpPr>
        <p:spPr>
          <a:xfrm flipH="false" flipV="false" rot="-2700000">
            <a:off x="13178393" y="2984796"/>
            <a:ext cx="1307544" cy="595894"/>
          </a:xfrm>
          <a:custGeom>
            <a:avLst/>
            <a:gdLst/>
            <a:ahLst/>
            <a:cxnLst/>
            <a:rect r="r" b="b" t="t" l="l"/>
            <a:pathLst>
              <a:path h="595894" w="1307544">
                <a:moveTo>
                  <a:pt x="0" y="0"/>
                </a:moveTo>
                <a:lnTo>
                  <a:pt x="1307544" y="0"/>
                </a:lnTo>
                <a:lnTo>
                  <a:pt x="1307544" y="595893"/>
                </a:lnTo>
                <a:lnTo>
                  <a:pt x="0" y="595893"/>
                </a:lnTo>
                <a:lnTo>
                  <a:pt x="0" y="0"/>
                </a:lnTo>
                <a:close/>
              </a:path>
            </a:pathLst>
          </a:custGeom>
          <a:blipFill>
            <a:blip r:embed="rId4">
              <a:extLst>
                <a:ext uri="{96DAC541-7B7A-43D3-8B79-37D633B846F1}">
                  <asvg:svgBlip xmlns:asvg="http://schemas.microsoft.com/office/drawing/2016/SVG/main" r:embed="rId5"/>
                </a:ext>
              </a:extLst>
            </a:blip>
            <a:stretch>
              <a:fillRect l="-444900" t="0" r="0" b="0"/>
            </a:stretch>
          </a:blipFill>
        </p:spPr>
      </p:sp>
      <p:sp>
        <p:nvSpPr>
          <p:cNvPr name="TextBox 36" id="36"/>
          <p:cNvSpPr txBox="true"/>
          <p:nvPr/>
        </p:nvSpPr>
        <p:spPr>
          <a:xfrm rot="0">
            <a:off x="13853814" y="1498297"/>
            <a:ext cx="2702709" cy="1049655"/>
          </a:xfrm>
          <a:prstGeom prst="rect">
            <a:avLst/>
          </a:prstGeom>
        </p:spPr>
        <p:txBody>
          <a:bodyPr anchor="t" rtlCol="false" tIns="0" lIns="0" bIns="0" rIns="0">
            <a:spAutoFit/>
          </a:bodyPr>
          <a:lstStyle/>
          <a:p>
            <a:pPr algn="l" marL="323850" indent="-161925" lvl="1">
              <a:lnSpc>
                <a:spcPts val="1709"/>
              </a:lnSpc>
              <a:buFont typeface="Arial"/>
              <a:buChar char="•"/>
            </a:pPr>
            <a:r>
              <a:rPr lang="en-US" sz="1500">
                <a:solidFill>
                  <a:srgbClr val="000000"/>
                </a:solidFill>
                <a:latin typeface="Handy Casual"/>
              </a:rPr>
              <a:t>Universitas: IIAS/CS/BSCS (Institut Ilmu Terapan Islam / Ilmu Komputer / S1 Ilmu Komputer)</a:t>
            </a:r>
          </a:p>
          <a:p>
            <a:pPr algn="l" marL="323850" indent="-161925" lvl="1">
              <a:lnSpc>
                <a:spcPts val="1709"/>
              </a:lnSpc>
              <a:buFont typeface="Arial"/>
              <a:buChar char="•"/>
            </a:pPr>
            <a:r>
              <a:rPr lang="en-US" sz="1500">
                <a:solidFill>
                  <a:srgbClr val="000000"/>
                </a:solidFill>
                <a:latin typeface="Handy Casual"/>
              </a:rPr>
              <a:t>Rumah Cerdas: rumah/lantai_1/ruang_1/lampu</a:t>
            </a:r>
          </a:p>
        </p:txBody>
      </p:sp>
      <p:sp>
        <p:nvSpPr>
          <p:cNvPr name="TextBox 37" id="37"/>
          <p:cNvSpPr txBox="true"/>
          <p:nvPr/>
        </p:nvSpPr>
        <p:spPr>
          <a:xfrm rot="0">
            <a:off x="14505132" y="3177237"/>
            <a:ext cx="3494930" cy="1468755"/>
          </a:xfrm>
          <a:prstGeom prst="rect">
            <a:avLst/>
          </a:prstGeom>
        </p:spPr>
        <p:txBody>
          <a:bodyPr anchor="t" rtlCol="false" tIns="0" lIns="0" bIns="0" rIns="0">
            <a:spAutoFit/>
          </a:bodyPr>
          <a:lstStyle/>
          <a:p>
            <a:pPr algn="l" marL="323850" indent="-161925" lvl="1">
              <a:lnSpc>
                <a:spcPts val="1709"/>
              </a:lnSpc>
              <a:buFont typeface="Arial"/>
              <a:buChar char="•"/>
            </a:pPr>
            <a:r>
              <a:rPr lang="en-US" sz="1500">
                <a:solidFill>
                  <a:srgbClr val="000000"/>
                </a:solidFill>
                <a:latin typeface="Handy Casual"/>
              </a:rPr>
              <a:t>Wildcard untuk mewakili banyak level topik. Contoh: rumah/lantai_1/+ (mewakili semua ruangan di lantai 1)</a:t>
            </a:r>
          </a:p>
          <a:p>
            <a:pPr algn="l" marL="323850" indent="-161925" lvl="1">
              <a:lnSpc>
                <a:spcPts val="1709"/>
              </a:lnSpc>
              <a:buFont typeface="Arial"/>
              <a:buChar char="•"/>
            </a:pPr>
            <a:r>
              <a:rPr lang="en-US" sz="1500">
                <a:solidFill>
                  <a:srgbClr val="000000"/>
                </a:solidFill>
                <a:latin typeface="Handy Casual"/>
              </a:rPr>
              <a:t> Wildcard untuk semua level di bawah topik tertentu. Contoh: rumah/#/suhu (mengambil semua data suhu dari semua ruangan di semua lantai)</a:t>
            </a:r>
          </a:p>
        </p:txBody>
      </p:sp>
      <p:sp>
        <p:nvSpPr>
          <p:cNvPr name="Freeform 38" id="38"/>
          <p:cNvSpPr/>
          <p:nvPr/>
        </p:nvSpPr>
        <p:spPr>
          <a:xfrm flipH="false" flipV="false" rot="-7790319">
            <a:off x="1969717" y="7273476"/>
            <a:ext cx="1345939" cy="611817"/>
          </a:xfrm>
          <a:custGeom>
            <a:avLst/>
            <a:gdLst/>
            <a:ahLst/>
            <a:cxnLst/>
            <a:rect r="r" b="b" t="t" l="l"/>
            <a:pathLst>
              <a:path h="611817" w="1345939">
                <a:moveTo>
                  <a:pt x="0" y="0"/>
                </a:moveTo>
                <a:lnTo>
                  <a:pt x="1345939" y="0"/>
                </a:lnTo>
                <a:lnTo>
                  <a:pt x="1345939" y="611817"/>
                </a:lnTo>
                <a:lnTo>
                  <a:pt x="0" y="611817"/>
                </a:lnTo>
                <a:lnTo>
                  <a:pt x="0" y="0"/>
                </a:lnTo>
                <a:close/>
              </a:path>
            </a:pathLst>
          </a:custGeom>
          <a:blipFill>
            <a:blip r:embed="rId4">
              <a:extLst>
                <a:ext uri="{96DAC541-7B7A-43D3-8B79-37D633B846F1}">
                  <asvg:svgBlip xmlns:asvg="http://schemas.microsoft.com/office/drawing/2016/SVG/main" r:embed="rId5"/>
                </a:ext>
              </a:extLst>
            </a:blip>
            <a:stretch>
              <a:fillRect l="-443501" t="0" r="0" b="0"/>
            </a:stretch>
          </a:blipFill>
        </p:spPr>
      </p:sp>
      <p:sp>
        <p:nvSpPr>
          <p:cNvPr name="TextBox 39" id="39"/>
          <p:cNvSpPr txBox="true"/>
          <p:nvPr/>
        </p:nvSpPr>
        <p:spPr>
          <a:xfrm rot="0">
            <a:off x="626629" y="6171668"/>
            <a:ext cx="3017579" cy="785241"/>
          </a:xfrm>
          <a:prstGeom prst="rect">
            <a:avLst/>
          </a:prstGeom>
        </p:spPr>
        <p:txBody>
          <a:bodyPr anchor="t" rtlCol="false" tIns="0" lIns="0" bIns="0" rIns="0">
            <a:spAutoFit/>
          </a:bodyPr>
          <a:lstStyle/>
          <a:p>
            <a:pPr algn="l">
              <a:lnSpc>
                <a:spcPts val="2052"/>
              </a:lnSpc>
            </a:pPr>
            <a:r>
              <a:rPr lang="en-US" sz="1800">
                <a:solidFill>
                  <a:srgbClr val="000000"/>
                </a:solidFill>
                <a:latin typeface="Handy Casual"/>
              </a:rPr>
              <a:t>Topik dibagi menjadi level yang dipisahkan oleh garis miring (/). Contoh: Asia/Pakistan/Punjab/Sargodha</a:t>
            </a:r>
          </a:p>
        </p:txBody>
      </p:sp>
      <p:sp>
        <p:nvSpPr>
          <p:cNvPr name="TextBox 40" id="40"/>
          <p:cNvSpPr txBox="true"/>
          <p:nvPr/>
        </p:nvSpPr>
        <p:spPr>
          <a:xfrm rot="0">
            <a:off x="15205168" y="6081430"/>
            <a:ext cx="2702709" cy="785241"/>
          </a:xfrm>
          <a:prstGeom prst="rect">
            <a:avLst/>
          </a:prstGeom>
        </p:spPr>
        <p:txBody>
          <a:bodyPr anchor="t" rtlCol="false" tIns="0" lIns="0" bIns="0" rIns="0">
            <a:spAutoFit/>
          </a:bodyPr>
          <a:lstStyle/>
          <a:p>
            <a:pPr algn="l">
              <a:lnSpc>
                <a:spcPts val="2052"/>
              </a:lnSpc>
            </a:pPr>
            <a:r>
              <a:rPr lang="en-US" sz="1800">
                <a:solidFill>
                  <a:srgbClr val="000000"/>
                </a:solidFill>
                <a:latin typeface="Handy Casual"/>
              </a:rPr>
              <a:t>Karakter ini direservasi oleh broker untuk topik internal seperti jumlah klien terhubung dan pesan terkirim.</a:t>
            </a:r>
          </a:p>
        </p:txBody>
      </p:sp>
      <p:sp>
        <p:nvSpPr>
          <p:cNvPr name="Freeform 41" id="41"/>
          <p:cNvSpPr/>
          <p:nvPr/>
        </p:nvSpPr>
        <p:spPr>
          <a:xfrm flipH="false" flipV="false" rot="-2832155">
            <a:off x="9287896" y="4670333"/>
            <a:ext cx="1307544" cy="595894"/>
          </a:xfrm>
          <a:custGeom>
            <a:avLst/>
            <a:gdLst/>
            <a:ahLst/>
            <a:cxnLst/>
            <a:rect r="r" b="b" t="t" l="l"/>
            <a:pathLst>
              <a:path h="595894" w="1307544">
                <a:moveTo>
                  <a:pt x="0" y="0"/>
                </a:moveTo>
                <a:lnTo>
                  <a:pt x="1307544" y="0"/>
                </a:lnTo>
                <a:lnTo>
                  <a:pt x="1307544" y="595893"/>
                </a:lnTo>
                <a:lnTo>
                  <a:pt x="0" y="595893"/>
                </a:lnTo>
                <a:lnTo>
                  <a:pt x="0" y="0"/>
                </a:lnTo>
                <a:close/>
              </a:path>
            </a:pathLst>
          </a:custGeom>
          <a:blipFill>
            <a:blip r:embed="rId4">
              <a:extLst>
                <a:ext uri="{96DAC541-7B7A-43D3-8B79-37D633B846F1}">
                  <asvg:svgBlip xmlns:asvg="http://schemas.microsoft.com/office/drawing/2016/SVG/main" r:embed="rId5"/>
                </a:ext>
              </a:extLst>
            </a:blip>
            <a:stretch>
              <a:fillRect l="-444900" t="0" r="0" b="0"/>
            </a:stretch>
          </a:blipFill>
        </p:spPr>
      </p:sp>
      <p:sp>
        <p:nvSpPr>
          <p:cNvPr name="Freeform 42" id="42"/>
          <p:cNvSpPr/>
          <p:nvPr/>
        </p:nvSpPr>
        <p:spPr>
          <a:xfrm flipH="false" flipV="false" rot="-7162041">
            <a:off x="7776942" y="4688265"/>
            <a:ext cx="1307544" cy="595894"/>
          </a:xfrm>
          <a:custGeom>
            <a:avLst/>
            <a:gdLst/>
            <a:ahLst/>
            <a:cxnLst/>
            <a:rect r="r" b="b" t="t" l="l"/>
            <a:pathLst>
              <a:path h="595894" w="1307544">
                <a:moveTo>
                  <a:pt x="0" y="0"/>
                </a:moveTo>
                <a:lnTo>
                  <a:pt x="1307545" y="0"/>
                </a:lnTo>
                <a:lnTo>
                  <a:pt x="1307545" y="595894"/>
                </a:lnTo>
                <a:lnTo>
                  <a:pt x="0" y="595894"/>
                </a:lnTo>
                <a:lnTo>
                  <a:pt x="0" y="0"/>
                </a:lnTo>
                <a:close/>
              </a:path>
            </a:pathLst>
          </a:custGeom>
          <a:blipFill>
            <a:blip r:embed="rId4">
              <a:extLst>
                <a:ext uri="{96DAC541-7B7A-43D3-8B79-37D633B846F1}">
                  <asvg:svgBlip xmlns:asvg="http://schemas.microsoft.com/office/drawing/2016/SVG/main" r:embed="rId5"/>
                </a:ext>
              </a:extLst>
            </a:blip>
            <a:stretch>
              <a:fillRect l="-444900" t="0" r="0" b="0"/>
            </a:stretch>
          </a:blipFill>
        </p:spPr>
      </p:sp>
      <p:sp>
        <p:nvSpPr>
          <p:cNvPr name="Freeform 43" id="43"/>
          <p:cNvSpPr/>
          <p:nvPr/>
        </p:nvSpPr>
        <p:spPr>
          <a:xfrm flipH="false" flipV="false" rot="-7790319">
            <a:off x="6559798" y="5999022"/>
            <a:ext cx="1345939" cy="611817"/>
          </a:xfrm>
          <a:custGeom>
            <a:avLst/>
            <a:gdLst/>
            <a:ahLst/>
            <a:cxnLst/>
            <a:rect r="r" b="b" t="t" l="l"/>
            <a:pathLst>
              <a:path h="611817" w="1345939">
                <a:moveTo>
                  <a:pt x="0" y="0"/>
                </a:moveTo>
                <a:lnTo>
                  <a:pt x="1345938" y="0"/>
                </a:lnTo>
                <a:lnTo>
                  <a:pt x="1345938" y="611816"/>
                </a:lnTo>
                <a:lnTo>
                  <a:pt x="0" y="611816"/>
                </a:lnTo>
                <a:lnTo>
                  <a:pt x="0" y="0"/>
                </a:lnTo>
                <a:close/>
              </a:path>
            </a:pathLst>
          </a:custGeom>
          <a:blipFill>
            <a:blip r:embed="rId4">
              <a:extLst>
                <a:ext uri="{96DAC541-7B7A-43D3-8B79-37D633B846F1}">
                  <asvg:svgBlip xmlns:asvg="http://schemas.microsoft.com/office/drawing/2016/SVG/main" r:embed="rId5"/>
                </a:ext>
              </a:extLst>
            </a:blip>
            <a:stretch>
              <a:fillRect l="-443501" t="0" r="0" b="0"/>
            </a:stretch>
          </a:blipFill>
        </p:spPr>
      </p:sp>
      <p:sp>
        <p:nvSpPr>
          <p:cNvPr name="Freeform 44" id="44"/>
          <p:cNvSpPr/>
          <p:nvPr/>
        </p:nvSpPr>
        <p:spPr>
          <a:xfrm flipH="false" flipV="false" rot="-10511353">
            <a:off x="6199011" y="8226739"/>
            <a:ext cx="1345939" cy="611817"/>
          </a:xfrm>
          <a:custGeom>
            <a:avLst/>
            <a:gdLst/>
            <a:ahLst/>
            <a:cxnLst/>
            <a:rect r="r" b="b" t="t" l="l"/>
            <a:pathLst>
              <a:path h="611817" w="1345939">
                <a:moveTo>
                  <a:pt x="0" y="0"/>
                </a:moveTo>
                <a:lnTo>
                  <a:pt x="1345939" y="0"/>
                </a:lnTo>
                <a:lnTo>
                  <a:pt x="1345939" y="611816"/>
                </a:lnTo>
                <a:lnTo>
                  <a:pt x="0" y="611816"/>
                </a:lnTo>
                <a:lnTo>
                  <a:pt x="0" y="0"/>
                </a:lnTo>
                <a:close/>
              </a:path>
            </a:pathLst>
          </a:custGeom>
          <a:blipFill>
            <a:blip r:embed="rId4">
              <a:extLst>
                <a:ext uri="{96DAC541-7B7A-43D3-8B79-37D633B846F1}">
                  <asvg:svgBlip xmlns:asvg="http://schemas.microsoft.com/office/drawing/2016/SVG/main" r:embed="rId5"/>
                </a:ext>
              </a:extLst>
            </a:blip>
            <a:stretch>
              <a:fillRect l="-443501" t="0" r="0" b="0"/>
            </a:stretch>
          </a:blipFill>
        </p:spPr>
      </p:sp>
      <p:sp>
        <p:nvSpPr>
          <p:cNvPr name="Freeform 45" id="45"/>
          <p:cNvSpPr/>
          <p:nvPr/>
        </p:nvSpPr>
        <p:spPr>
          <a:xfrm flipH="false" flipV="false" rot="304285">
            <a:off x="10648609" y="8192600"/>
            <a:ext cx="1345939" cy="611817"/>
          </a:xfrm>
          <a:custGeom>
            <a:avLst/>
            <a:gdLst/>
            <a:ahLst/>
            <a:cxnLst/>
            <a:rect r="r" b="b" t="t" l="l"/>
            <a:pathLst>
              <a:path h="611817" w="1345939">
                <a:moveTo>
                  <a:pt x="0" y="0"/>
                </a:moveTo>
                <a:lnTo>
                  <a:pt x="1345939" y="0"/>
                </a:lnTo>
                <a:lnTo>
                  <a:pt x="1345939" y="611816"/>
                </a:lnTo>
                <a:lnTo>
                  <a:pt x="0" y="611816"/>
                </a:lnTo>
                <a:lnTo>
                  <a:pt x="0" y="0"/>
                </a:lnTo>
                <a:close/>
              </a:path>
            </a:pathLst>
          </a:custGeom>
          <a:blipFill>
            <a:blip r:embed="rId4">
              <a:extLst>
                <a:ext uri="{96DAC541-7B7A-43D3-8B79-37D633B846F1}">
                  <asvg:svgBlip xmlns:asvg="http://schemas.microsoft.com/office/drawing/2016/SVG/main" r:embed="rId5"/>
                </a:ext>
              </a:extLst>
            </a:blip>
            <a:stretch>
              <a:fillRect l="-443501" t="0" r="0" b="0"/>
            </a:stretch>
          </a:blipFill>
        </p:spPr>
      </p:sp>
      <p:sp>
        <p:nvSpPr>
          <p:cNvPr name="Freeform 46" id="46"/>
          <p:cNvSpPr/>
          <p:nvPr/>
        </p:nvSpPr>
        <p:spPr>
          <a:xfrm flipH="false" flipV="false" rot="-2591211">
            <a:off x="10459148" y="6028123"/>
            <a:ext cx="1345939" cy="611817"/>
          </a:xfrm>
          <a:custGeom>
            <a:avLst/>
            <a:gdLst/>
            <a:ahLst/>
            <a:cxnLst/>
            <a:rect r="r" b="b" t="t" l="l"/>
            <a:pathLst>
              <a:path h="611817" w="1345939">
                <a:moveTo>
                  <a:pt x="0" y="0"/>
                </a:moveTo>
                <a:lnTo>
                  <a:pt x="1345938" y="0"/>
                </a:lnTo>
                <a:lnTo>
                  <a:pt x="1345938" y="611817"/>
                </a:lnTo>
                <a:lnTo>
                  <a:pt x="0" y="611817"/>
                </a:lnTo>
                <a:lnTo>
                  <a:pt x="0" y="0"/>
                </a:lnTo>
                <a:close/>
              </a:path>
            </a:pathLst>
          </a:custGeom>
          <a:blipFill>
            <a:blip r:embed="rId4">
              <a:extLst>
                <a:ext uri="{96DAC541-7B7A-43D3-8B79-37D633B846F1}">
                  <asvg:svgBlip xmlns:asvg="http://schemas.microsoft.com/office/drawing/2016/SVG/main" r:embed="rId5"/>
                </a:ext>
              </a:extLst>
            </a:blip>
            <a:stretch>
              <a:fillRect l="-443501" t="0" r="0" b="0"/>
            </a:stretch>
          </a:blipFill>
        </p:spPr>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BF7F1"/>
        </a:solidFill>
      </p:bgPr>
    </p:bg>
    <p:spTree>
      <p:nvGrpSpPr>
        <p:cNvPr id="1" name=""/>
        <p:cNvGrpSpPr/>
        <p:nvPr/>
      </p:nvGrpSpPr>
      <p:grpSpPr>
        <a:xfrm>
          <a:off x="0" y="0"/>
          <a:ext cx="0" cy="0"/>
          <a:chOff x="0" y="0"/>
          <a:chExt cx="0" cy="0"/>
        </a:xfrm>
      </p:grpSpPr>
      <p:sp>
        <p:nvSpPr>
          <p:cNvPr name="Freeform 2" id="2"/>
          <p:cNvSpPr/>
          <p:nvPr/>
        </p:nvSpPr>
        <p:spPr>
          <a:xfrm flipH="false" flipV="false" rot="5400000">
            <a:off x="6288608" y="849567"/>
            <a:ext cx="6927975" cy="8739418"/>
          </a:xfrm>
          <a:custGeom>
            <a:avLst/>
            <a:gdLst/>
            <a:ahLst/>
            <a:cxnLst/>
            <a:rect r="r" b="b" t="t" l="l"/>
            <a:pathLst>
              <a:path h="8739418" w="6927975">
                <a:moveTo>
                  <a:pt x="0" y="0"/>
                </a:moveTo>
                <a:lnTo>
                  <a:pt x="6927974" y="0"/>
                </a:lnTo>
                <a:lnTo>
                  <a:pt x="6927974" y="8739418"/>
                </a:lnTo>
                <a:lnTo>
                  <a:pt x="0" y="87394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2120756" y="1028700"/>
            <a:ext cx="4584113" cy="3975676"/>
          </a:xfrm>
          <a:custGeom>
            <a:avLst/>
            <a:gdLst/>
            <a:ahLst/>
            <a:cxnLst/>
            <a:rect r="r" b="b" t="t" l="l"/>
            <a:pathLst>
              <a:path h="3975676" w="4584113">
                <a:moveTo>
                  <a:pt x="0" y="0"/>
                </a:moveTo>
                <a:lnTo>
                  <a:pt x="4584113" y="0"/>
                </a:lnTo>
                <a:lnTo>
                  <a:pt x="4584113" y="3975676"/>
                </a:lnTo>
                <a:lnTo>
                  <a:pt x="0" y="397567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810814">
            <a:off x="2515040" y="2687792"/>
            <a:ext cx="3793791" cy="1085910"/>
          </a:xfrm>
          <a:prstGeom prst="rect">
            <a:avLst/>
          </a:prstGeom>
        </p:spPr>
        <p:txBody>
          <a:bodyPr anchor="t" rtlCol="false" tIns="0" lIns="0" bIns="0" rIns="0">
            <a:spAutoFit/>
          </a:bodyPr>
          <a:lstStyle/>
          <a:p>
            <a:pPr algn="l">
              <a:lnSpc>
                <a:spcPts val="8134"/>
              </a:lnSpc>
            </a:pPr>
            <a:r>
              <a:rPr lang="en-US" sz="8216" spc="180">
                <a:solidFill>
                  <a:srgbClr val="000000"/>
                </a:solidFill>
                <a:latin typeface="Krabuler"/>
              </a:rPr>
              <a:t>Bagian 2</a:t>
            </a:r>
          </a:p>
        </p:txBody>
      </p:sp>
      <p:sp>
        <p:nvSpPr>
          <p:cNvPr name="TextBox 5" id="5"/>
          <p:cNvSpPr txBox="true"/>
          <p:nvPr/>
        </p:nvSpPr>
        <p:spPr>
          <a:xfrm rot="0">
            <a:off x="6704869" y="2672291"/>
            <a:ext cx="6382412" cy="5046345"/>
          </a:xfrm>
          <a:prstGeom prst="rect">
            <a:avLst/>
          </a:prstGeom>
        </p:spPr>
        <p:txBody>
          <a:bodyPr anchor="t" rtlCol="false" tIns="0" lIns="0" bIns="0" rIns="0">
            <a:spAutoFit/>
          </a:bodyPr>
          <a:lstStyle/>
          <a:p>
            <a:pPr algn="l">
              <a:lnSpc>
                <a:spcPts val="3990"/>
              </a:lnSpc>
            </a:pPr>
            <a:r>
              <a:rPr lang="en-US" sz="3000" spc="65">
                <a:solidFill>
                  <a:srgbClr val="FFFFFF"/>
                </a:solidFill>
                <a:latin typeface="Krabuler"/>
              </a:rPr>
              <a:t>Mosquitto MQTT Broker SetupMQTT Features</a:t>
            </a:r>
          </a:p>
          <a:p>
            <a:pPr algn="l">
              <a:lnSpc>
                <a:spcPts val="3990"/>
              </a:lnSpc>
            </a:pPr>
          </a:p>
          <a:p>
            <a:pPr algn="l" marL="647700" indent="-323850" lvl="1">
              <a:lnSpc>
                <a:spcPts val="3990"/>
              </a:lnSpc>
              <a:buAutoNum type="arabicPeriod" startAt="1"/>
            </a:pPr>
            <a:r>
              <a:rPr lang="en-US" sz="3000" spc="65">
                <a:solidFill>
                  <a:srgbClr val="FFFFFF"/>
                </a:solidFill>
                <a:latin typeface="Krabuler"/>
              </a:rPr>
              <a:t>Different MQTT Brokers</a:t>
            </a:r>
            <a:r>
              <a:rPr lang="en-US" sz="3000" spc="65">
                <a:solidFill>
                  <a:srgbClr val="FFFFFF"/>
                </a:solidFill>
                <a:latin typeface="Krabuler"/>
              </a:rPr>
              <a:t>How MQTT works?</a:t>
            </a:r>
          </a:p>
          <a:p>
            <a:pPr algn="l" marL="647700" indent="-323850" lvl="1">
              <a:lnSpc>
                <a:spcPts val="3990"/>
              </a:lnSpc>
              <a:buAutoNum type="arabicPeriod" startAt="1"/>
            </a:pPr>
            <a:r>
              <a:rPr lang="en-US" sz="3000" spc="65">
                <a:solidFill>
                  <a:srgbClr val="FFFFFF"/>
                </a:solidFill>
                <a:latin typeface="Krabuler"/>
              </a:rPr>
              <a:t>Setup MQTT Broker on Windows</a:t>
            </a:r>
          </a:p>
          <a:p>
            <a:pPr algn="l" marL="647700" indent="-323850" lvl="1">
              <a:lnSpc>
                <a:spcPts val="3990"/>
              </a:lnSpc>
              <a:buAutoNum type="arabicPeriod" startAt="1"/>
            </a:pPr>
            <a:r>
              <a:rPr lang="en-US" sz="3000" spc="65">
                <a:solidFill>
                  <a:srgbClr val="FFFFFF"/>
                </a:solidFill>
                <a:latin typeface="Krabuler"/>
              </a:rPr>
              <a:t>Setup MQTT Broker on Mac OS X</a:t>
            </a:r>
          </a:p>
          <a:p>
            <a:pPr algn="l" marL="647700" indent="-323850" lvl="1">
              <a:lnSpc>
                <a:spcPts val="3990"/>
              </a:lnSpc>
              <a:buAutoNum type="arabicPeriod" startAt="1"/>
            </a:pPr>
            <a:r>
              <a:rPr lang="en-US" sz="3000" spc="65">
                <a:solidFill>
                  <a:srgbClr val="FFFFFF"/>
                </a:solidFill>
                <a:latin typeface="Krabuler"/>
              </a:rPr>
              <a:t>Setup MQTT Broker on Linux VPS/Dedicated Server</a:t>
            </a:r>
          </a:p>
          <a:p>
            <a:pPr algn="l" marL="647700" indent="-323850" lvl="1">
              <a:lnSpc>
                <a:spcPts val="3990"/>
              </a:lnSpc>
              <a:buAutoNum type="arabicPeriod" startAt="1"/>
            </a:pPr>
            <a:r>
              <a:rPr lang="en-US" sz="3000" spc="65">
                <a:solidFill>
                  <a:srgbClr val="FFFFFF"/>
                </a:solidFill>
                <a:latin typeface="Krabuler"/>
              </a:rPr>
              <a:t>Setup MQTT Broker on Raspberry PI</a:t>
            </a:r>
          </a:p>
        </p:txBody>
      </p:sp>
      <p:sp>
        <p:nvSpPr>
          <p:cNvPr name="Freeform 6" id="6"/>
          <p:cNvSpPr/>
          <p:nvPr/>
        </p:nvSpPr>
        <p:spPr>
          <a:xfrm flipH="false" flipV="true" rot="787682">
            <a:off x="1397312" y="5080667"/>
            <a:ext cx="3435988" cy="3641221"/>
          </a:xfrm>
          <a:custGeom>
            <a:avLst/>
            <a:gdLst/>
            <a:ahLst/>
            <a:cxnLst/>
            <a:rect r="r" b="b" t="t" l="l"/>
            <a:pathLst>
              <a:path h="3641221" w="3435988">
                <a:moveTo>
                  <a:pt x="0" y="3641220"/>
                </a:moveTo>
                <a:lnTo>
                  <a:pt x="3435988" y="3641220"/>
                </a:lnTo>
                <a:lnTo>
                  <a:pt x="3435988" y="0"/>
                </a:lnTo>
                <a:lnTo>
                  <a:pt x="0" y="0"/>
                </a:lnTo>
                <a:lnTo>
                  <a:pt x="0" y="364122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1568932">
            <a:off x="15282144" y="5728523"/>
            <a:ext cx="1443297" cy="2069242"/>
          </a:xfrm>
          <a:custGeom>
            <a:avLst/>
            <a:gdLst/>
            <a:ahLst/>
            <a:cxnLst/>
            <a:rect r="r" b="b" t="t" l="l"/>
            <a:pathLst>
              <a:path h="2069242" w="1443297">
                <a:moveTo>
                  <a:pt x="0" y="0"/>
                </a:moveTo>
                <a:lnTo>
                  <a:pt x="1443297" y="0"/>
                </a:lnTo>
                <a:lnTo>
                  <a:pt x="1443297" y="2069242"/>
                </a:lnTo>
                <a:lnTo>
                  <a:pt x="0" y="2069242"/>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8" id="8"/>
          <p:cNvSpPr/>
          <p:nvPr/>
        </p:nvSpPr>
        <p:spPr>
          <a:xfrm flipH="false" flipV="false" rot="6190582">
            <a:off x="14034320" y="781506"/>
            <a:ext cx="1514128" cy="1379233"/>
          </a:xfrm>
          <a:custGeom>
            <a:avLst/>
            <a:gdLst/>
            <a:ahLst/>
            <a:cxnLst/>
            <a:rect r="r" b="b" t="t" l="l"/>
            <a:pathLst>
              <a:path h="1379233" w="1514128">
                <a:moveTo>
                  <a:pt x="0" y="0"/>
                </a:moveTo>
                <a:lnTo>
                  <a:pt x="1514129" y="0"/>
                </a:lnTo>
                <a:lnTo>
                  <a:pt x="1514129" y="1379234"/>
                </a:lnTo>
                <a:lnTo>
                  <a:pt x="0" y="1379234"/>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9" id="9"/>
          <p:cNvSpPr/>
          <p:nvPr/>
        </p:nvSpPr>
        <p:spPr>
          <a:xfrm flipH="false" flipV="false" rot="0">
            <a:off x="9752595" y="-301411"/>
            <a:ext cx="12710840" cy="1756407"/>
          </a:xfrm>
          <a:custGeom>
            <a:avLst/>
            <a:gdLst/>
            <a:ahLst/>
            <a:cxnLst/>
            <a:rect r="r" b="b" t="t" l="l"/>
            <a:pathLst>
              <a:path h="1756407" w="12710840">
                <a:moveTo>
                  <a:pt x="0" y="0"/>
                </a:moveTo>
                <a:lnTo>
                  <a:pt x="12710840" y="0"/>
                </a:lnTo>
                <a:lnTo>
                  <a:pt x="12710840" y="1756407"/>
                </a:lnTo>
                <a:lnTo>
                  <a:pt x="0" y="1756407"/>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0" id="10"/>
          <p:cNvSpPr/>
          <p:nvPr/>
        </p:nvSpPr>
        <p:spPr>
          <a:xfrm flipH="false" flipV="false" rot="-10800000">
            <a:off x="-5599813" y="8633321"/>
            <a:ext cx="13959219" cy="1928910"/>
          </a:xfrm>
          <a:custGeom>
            <a:avLst/>
            <a:gdLst/>
            <a:ahLst/>
            <a:cxnLst/>
            <a:rect r="r" b="b" t="t" l="l"/>
            <a:pathLst>
              <a:path h="1928910" w="13959219">
                <a:moveTo>
                  <a:pt x="0" y="0"/>
                </a:moveTo>
                <a:lnTo>
                  <a:pt x="13959219" y="0"/>
                </a:lnTo>
                <a:lnTo>
                  <a:pt x="13959219" y="1928910"/>
                </a:lnTo>
                <a:lnTo>
                  <a:pt x="0" y="192891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DAGGf7Z6SVQ</dc:identifier>
  <dcterms:modified xsi:type="dcterms:W3CDTF">2011-08-01T06:04:30Z</dcterms:modified>
  <cp:revision>1</cp:revision>
  <dc:title>5027221011_5027221016_Progress FP 1</dc:title>
</cp:coreProperties>
</file>