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1" r:id="rId1"/>
  </p:sldMasterIdLst>
  <p:notesMasterIdLst>
    <p:notesMasterId r:id="rId45"/>
  </p:notesMasterIdLst>
  <p:sldIdLst>
    <p:sldId id="256" r:id="rId2"/>
    <p:sldId id="416" r:id="rId3"/>
    <p:sldId id="374" r:id="rId4"/>
    <p:sldId id="493" r:id="rId5"/>
    <p:sldId id="494" r:id="rId6"/>
    <p:sldId id="495" r:id="rId7"/>
    <p:sldId id="496" r:id="rId8"/>
    <p:sldId id="497" r:id="rId9"/>
    <p:sldId id="379" r:id="rId10"/>
    <p:sldId id="418" r:id="rId11"/>
    <p:sldId id="428" r:id="rId12"/>
    <p:sldId id="464" r:id="rId13"/>
    <p:sldId id="481" r:id="rId14"/>
    <p:sldId id="476" r:id="rId15"/>
    <p:sldId id="475" r:id="rId16"/>
    <p:sldId id="477" r:id="rId17"/>
    <p:sldId id="498" r:id="rId18"/>
    <p:sldId id="480" r:id="rId19"/>
    <p:sldId id="479" r:id="rId20"/>
    <p:sldId id="478" r:id="rId21"/>
    <p:sldId id="427" r:id="rId22"/>
    <p:sldId id="482" r:id="rId23"/>
    <p:sldId id="483" r:id="rId24"/>
    <p:sldId id="487" r:id="rId25"/>
    <p:sldId id="488" r:id="rId26"/>
    <p:sldId id="484" r:id="rId27"/>
    <p:sldId id="485" r:id="rId28"/>
    <p:sldId id="486" r:id="rId29"/>
    <p:sldId id="474" r:id="rId30"/>
    <p:sldId id="489" r:id="rId31"/>
    <p:sldId id="490" r:id="rId32"/>
    <p:sldId id="491" r:id="rId33"/>
    <p:sldId id="492" r:id="rId34"/>
    <p:sldId id="431" r:id="rId35"/>
    <p:sldId id="446" r:id="rId36"/>
    <p:sldId id="456" r:id="rId37"/>
    <p:sldId id="436" r:id="rId38"/>
    <p:sldId id="409" r:id="rId39"/>
    <p:sldId id="429" r:id="rId40"/>
    <p:sldId id="455" r:id="rId41"/>
    <p:sldId id="473" r:id="rId42"/>
    <p:sldId id="472" r:id="rId43"/>
    <p:sldId id="47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19F70-4D3D-5E42-9451-9C20A9DBFC90}">
          <p14:sldIdLst>
            <p14:sldId id="256"/>
          </p14:sldIdLst>
        </p14:section>
        <p14:section name="Introduction" id="{E88C9AD2-A88E-6149-B8FA-CEAF90852619}">
          <p14:sldIdLst>
            <p14:sldId id="416"/>
            <p14:sldId id="374"/>
            <p14:sldId id="493"/>
            <p14:sldId id="494"/>
            <p14:sldId id="495"/>
            <p14:sldId id="496"/>
            <p14:sldId id="497"/>
            <p14:sldId id="379"/>
            <p14:sldId id="418"/>
          </p14:sldIdLst>
        </p14:section>
        <p14:section name="User Understanding in Recommendation" id="{5AAAB9CE-3D8C-F345-B9BC-72333A827AE9}">
          <p14:sldIdLst>
            <p14:sldId id="428"/>
            <p14:sldId id="464"/>
            <p14:sldId id="481"/>
            <p14:sldId id="476"/>
            <p14:sldId id="475"/>
            <p14:sldId id="477"/>
            <p14:sldId id="498"/>
            <p14:sldId id="480"/>
            <p14:sldId id="479"/>
            <p14:sldId id="478"/>
          </p14:sldIdLst>
        </p14:section>
        <p14:section name="Professional Profile Learning" id="{5A1381A5-1A5F-5E43-BF43-14AEB3C65BBA}">
          <p14:sldIdLst>
            <p14:sldId id="427"/>
            <p14:sldId id="482"/>
            <p14:sldId id="483"/>
            <p14:sldId id="487"/>
            <p14:sldId id="488"/>
            <p14:sldId id="484"/>
            <p14:sldId id="485"/>
            <p14:sldId id="486"/>
          </p14:sldIdLst>
        </p14:section>
        <p14:section name="User Dynamic Modeling" id="{E2DE979C-BB99-FD48-8BED-51EF959C0C67}">
          <p14:sldIdLst>
            <p14:sldId id="474"/>
            <p14:sldId id="489"/>
            <p14:sldId id="490"/>
            <p14:sldId id="491"/>
            <p14:sldId id="492"/>
          </p14:sldIdLst>
        </p14:section>
        <p14:section name="Conclusion" id="{B21708D6-9EC8-D64E-B5CA-7E1D1C5D1383}">
          <p14:sldIdLst>
            <p14:sldId id="431"/>
            <p14:sldId id="446"/>
            <p14:sldId id="456"/>
            <p14:sldId id="436"/>
            <p14:sldId id="409"/>
          </p14:sldIdLst>
        </p14:section>
        <p14:section name="Appendix" id="{23A10DBD-8702-2C47-B043-C0A002ACC6AD}">
          <p14:sldIdLst>
            <p14:sldId id="429"/>
            <p14:sldId id="455"/>
            <p14:sldId id="473"/>
            <p14:sldId id="472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F4A"/>
    <a:srgbClr val="7A2D2A"/>
    <a:srgbClr val="564100"/>
    <a:srgbClr val="98AD8B"/>
    <a:srgbClr val="8DAD78"/>
    <a:srgbClr val="EEF1F6"/>
    <a:srgbClr val="F6F6F6"/>
    <a:srgbClr val="CCCFE4"/>
    <a:srgbClr val="454968"/>
    <a:srgbClr val="B5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3206"/>
    <p:restoredTop sz="86510"/>
  </p:normalViewPr>
  <p:slideViewPr>
    <p:cSldViewPr snapToGrid="0" snapToObjects="1">
      <p:cViewPr varScale="1">
        <p:scale>
          <a:sx n="97" d="100"/>
          <a:sy n="97" d="100"/>
        </p:scale>
        <p:origin x="20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F8259-9C4B-4640-910F-4EA13CC7F13E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48AD-E0EA-F64C-9871-E2424F422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1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7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7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45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1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698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51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974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852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12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29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6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info and accessible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32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84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8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200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1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653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83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84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14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40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3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8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08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78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0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87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A677C226-D90C-2442-9C93-93880B858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30065C5A-F2FD-AD4D-9CCF-68143EC4F7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2B5-D1CA-5E40-A310-D36B391370CB}" type="datetime1">
              <a:rPr lang="fr-FR" smtClean="0"/>
              <a:t>21/10/2021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4688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13/12/21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3838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26281-BB3D-7B42-9B43-1ED5150B134C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F348875A-A2CD-C14C-AFFA-3F4EBC6F6A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 userDrawn="1"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9F41-9739-CA42-982F-A1F4C225F8D4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 userDrawn="1"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81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 userDrawn="1"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1762-67DF-4C43-B8D0-38C06516571C}" type="datetime1">
              <a:rPr lang="fr-FR" smtClean="0"/>
              <a:t>21/10/2021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8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015" y="217118"/>
            <a:ext cx="7611368" cy="68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015" y="1175657"/>
            <a:ext cx="7961971" cy="506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585" y="64851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C7472B5-D1CA-5E40-A310-D36B391370CB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817" y="6473117"/>
            <a:ext cx="4282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985" y="6473116"/>
            <a:ext cx="475811" cy="384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26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303" y="1314678"/>
            <a:ext cx="7096405" cy="1625047"/>
          </a:xfrm>
        </p:spPr>
        <p:txBody>
          <a:bodyPr/>
          <a:lstStyle/>
          <a:p>
            <a:r>
              <a:rPr lang="fr-FR" sz="3600"/>
              <a:t>Deep Natural Language Processing for User Representation</a:t>
            </a:r>
            <a:endParaRPr lang="fr-FR" sz="3200"/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92254FEC-F54C-9744-8155-8A1BD9F2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303" y="3064090"/>
            <a:ext cx="7289598" cy="631088"/>
          </a:xfrm>
        </p:spPr>
        <p:txBody>
          <a:bodyPr>
            <a:normAutofit lnSpcReduction="10000"/>
          </a:bodyPr>
          <a:lstStyle/>
          <a:p>
            <a:r>
              <a:rPr lang="fr-FR" sz="2000"/>
              <a:t>Traitement du langage naturel profond pour la modélisation d’utilisateurs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0A3A-7312-6D4C-B7FD-AF6FE922C2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66303" y="3744388"/>
            <a:ext cx="7096405" cy="464358"/>
          </a:xfrm>
        </p:spPr>
        <p:txBody>
          <a:bodyPr>
            <a:normAutofit/>
          </a:bodyPr>
          <a:lstStyle/>
          <a:p>
            <a:r>
              <a:rPr lang="fr-FR" sz="2000"/>
              <a:t>Clara Gainon de Forsan de Gabriac </a:t>
            </a:r>
            <a:r>
              <a:rPr lang="fr-FR" sz="1800"/>
              <a:t>– 13 décembre2021</a:t>
            </a:r>
            <a:endParaRPr lang="fr-FR" sz="20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74D31C7-8E1B-FD41-B79D-15ECF793A7AE}"/>
              </a:ext>
            </a:extLst>
          </p:cNvPr>
          <p:cNvSpPr txBox="1">
            <a:spLocks/>
          </p:cNvSpPr>
          <p:nvPr/>
        </p:nvSpPr>
        <p:spPr>
          <a:xfrm>
            <a:off x="1553778" y="4340935"/>
            <a:ext cx="537111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None/>
              <a:tabLst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/>
              <a:t>J</a:t>
            </a:r>
            <a:r>
              <a:rPr lang="fr-FR" sz="1800" b="1"/>
              <a:t>URY DE </a:t>
            </a:r>
            <a:r>
              <a:rPr lang="fr-FR" sz="2000" b="1"/>
              <a:t>T</a:t>
            </a:r>
            <a:r>
              <a:rPr lang="fr-FR" sz="1800" b="1"/>
              <a:t>HESE</a:t>
            </a:r>
            <a:endParaRPr lang="fr-FR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BF1E6-33DC-E349-938E-7073084020DD}"/>
              </a:ext>
            </a:extLst>
          </p:cNvPr>
          <p:cNvSpPr txBox="1"/>
          <p:nvPr/>
        </p:nvSpPr>
        <p:spPr>
          <a:xfrm>
            <a:off x="1706479" y="4804717"/>
            <a:ext cx="1366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/>
              <a:t>Rapporteurs</a:t>
            </a:r>
          </a:p>
          <a:p>
            <a:pPr algn="ctr"/>
            <a:r>
              <a:rPr lang="fr-FR"/>
              <a:t>Anne Boyer</a:t>
            </a:r>
          </a:p>
          <a:p>
            <a:pPr algn="ctr"/>
            <a:r>
              <a:rPr lang="fr-FR"/>
              <a:t>Julien Velcin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6516B-3F1E-C945-B0AD-B90DEC654D36}"/>
              </a:ext>
            </a:extLst>
          </p:cNvPr>
          <p:cNvSpPr txBox="1"/>
          <p:nvPr/>
        </p:nvSpPr>
        <p:spPr>
          <a:xfrm>
            <a:off x="3162889" y="4804717"/>
            <a:ext cx="21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/>
              <a:t>Examinateurs</a:t>
            </a:r>
          </a:p>
          <a:p>
            <a:pPr algn="ctr"/>
            <a:r>
              <a:rPr lang="fr-FR"/>
              <a:t>Mohamed Chetouani</a:t>
            </a:r>
          </a:p>
          <a:p>
            <a:pPr algn="ctr"/>
            <a:r>
              <a:rPr lang="fr-FR"/>
              <a:t>Alejandro Bellogin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67427-56D2-304E-B8E4-6E1EBFDC64D2}"/>
              </a:ext>
            </a:extLst>
          </p:cNvPr>
          <p:cNvSpPr txBox="1"/>
          <p:nvPr/>
        </p:nvSpPr>
        <p:spPr>
          <a:xfrm>
            <a:off x="5273003" y="4804717"/>
            <a:ext cx="165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/>
              <a:t>Encadrants</a:t>
            </a:r>
          </a:p>
          <a:p>
            <a:pPr algn="ctr"/>
            <a:r>
              <a:rPr lang="fr-FR"/>
              <a:t>Patrick Gallinari</a:t>
            </a:r>
          </a:p>
          <a:p>
            <a:pPr algn="ctr"/>
            <a:r>
              <a:rPr lang="fr-FR"/>
              <a:t>Vincent Guigue</a:t>
            </a:r>
          </a:p>
        </p:txBody>
      </p:sp>
    </p:spTree>
    <p:extLst>
      <p:ext uri="{BB962C8B-B14F-4D97-AF65-F5344CB8AC3E}">
        <p14:creationId xmlns:p14="http://schemas.microsoft.com/office/powerpoint/2010/main" val="23942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914">
        <p:fade/>
      </p:transition>
    </mc:Choice>
    <mc:Fallback xmlns="">
      <p:transition advTm="891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2EA8A-6729-1044-AD68-D1195E21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5EAFE5A5-3060-9045-B972-01D0A53E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0692BE2-742B-BD47-9A19-7F63DFBF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Refining User Understanding In Recommendation Via NLP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Nlp</a:t>
            </a:r>
            <a:r>
              <a:rPr lang="en-US" dirty="0"/>
              <a:t> Approach To Professional Profile Learning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Dynamic Modeling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 &amp; Perspective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2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78254">
        <p:fade/>
      </p:transition>
    </mc:Choice>
    <mc:Fallback xmlns="">
      <p:transition advTm="7825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34478"/>
          </a:xfrm>
        </p:spPr>
        <p:txBody>
          <a:bodyPr/>
          <a:lstStyle/>
          <a:p>
            <a:r>
              <a:rPr lang="en-US" dirty="0"/>
              <a:t>REFINING USER UNDERSTANDING IN RECOMMENDATION VIA NLP</a:t>
            </a:r>
            <a:endParaRPr lang="en-US" sz="3200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1B20E2-0725-A44D-AE72-9D12EC7B6CE8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RNN &amp; modèle d’attention pour l’apprentissage de profils textuels personnalisés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Charles-Emmanuel Dias, 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CORIA 2018</a:t>
            </a:r>
          </a:p>
        </p:txBody>
      </p:sp>
    </p:spTree>
    <p:extLst>
      <p:ext uri="{BB962C8B-B14F-4D97-AF65-F5344CB8AC3E}">
        <p14:creationId xmlns:p14="http://schemas.microsoft.com/office/powerpoint/2010/main" val="15307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6386">
        <p:fade/>
      </p:transition>
    </mc:Choice>
    <mc:Fallback xmlns="">
      <p:transition advTm="1638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intuition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7321BD-47FC-2244-9760-697AB2957F26}"/>
              </a:ext>
            </a:extLst>
          </p:cNvPr>
          <p:cNvSpPr txBox="1"/>
          <p:nvPr/>
        </p:nvSpPr>
        <p:spPr>
          <a:xfrm>
            <a:off x="4572000" y="1372611"/>
            <a:ext cx="4140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Intuition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dirty="0" err="1"/>
              <a:t>Reviews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help </a:t>
            </a:r>
            <a:r>
              <a:rPr lang="fr-FR" b="1" dirty="0" err="1"/>
              <a:t>improve</a:t>
            </a:r>
            <a:r>
              <a:rPr lang="fr-FR" b="1" dirty="0"/>
              <a:t>  performances </a:t>
            </a:r>
          </a:p>
          <a:p>
            <a:pPr algn="ctr"/>
            <a:r>
              <a:rPr lang="fr-FR" dirty="0"/>
              <a:t>&amp;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understandable</a:t>
            </a:r>
            <a:r>
              <a:rPr lang="fr-FR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FBC9A1-E9CD-8B4E-9F8C-0B8D9B5A0E83}"/>
              </a:ext>
            </a:extLst>
          </p:cNvPr>
          <p:cNvSpPr txBox="1"/>
          <p:nvPr/>
        </p:nvSpPr>
        <p:spPr>
          <a:xfrm>
            <a:off x="485806" y="2782666"/>
            <a:ext cx="8172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Approach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dirty="0" err="1"/>
              <a:t>Traditional</a:t>
            </a:r>
            <a:r>
              <a:rPr lang="fr-FR" dirty="0"/>
              <a:t> rating </a:t>
            </a:r>
            <a:r>
              <a:rPr lang="fr-FR" b="1" dirty="0" err="1"/>
              <a:t>regression</a:t>
            </a:r>
            <a:endParaRPr lang="fr-FR" b="1" dirty="0"/>
          </a:p>
          <a:p>
            <a:pPr algn="ctr"/>
            <a:r>
              <a:rPr lang="fr-FR" dirty="0"/>
              <a:t> + </a:t>
            </a:r>
          </a:p>
          <a:p>
            <a:pPr algn="ctr"/>
            <a:r>
              <a:rPr lang="fr-FR" dirty="0"/>
              <a:t>attentive </a:t>
            </a:r>
            <a:r>
              <a:rPr lang="fr-FR" b="1" dirty="0"/>
              <a:t>sentiment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1BC235-8120-3145-AD83-46B38344347B}"/>
              </a:ext>
            </a:extLst>
          </p:cNvPr>
          <p:cNvSpPr txBox="1"/>
          <p:nvPr/>
        </p:nvSpPr>
        <p:spPr>
          <a:xfrm>
            <a:off x="431787" y="1372612"/>
            <a:ext cx="4140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pPr algn="ctr"/>
            <a:r>
              <a:rPr lang="fr-FR" dirty="0"/>
              <a:t>Good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b="1" dirty="0" err="1"/>
              <a:t>accuracy</a:t>
            </a:r>
            <a:endParaRPr lang="fr-FR" b="1" dirty="0"/>
          </a:p>
          <a:p>
            <a:pPr algn="ctr"/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b="1" dirty="0" err="1"/>
              <a:t>Explainability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95EE7A-1C14-4546-B445-B9D2669FEF9F}"/>
              </a:ext>
            </a:extLst>
          </p:cNvPr>
          <p:cNvSpPr txBox="1"/>
          <p:nvPr/>
        </p:nvSpPr>
        <p:spPr>
          <a:xfrm>
            <a:off x="2247254" y="4866468"/>
            <a:ext cx="46788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Dessin simplifié de l’archi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2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52B5-521D-6E42-9830-5360E9A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68015-76A4-9743-9812-5FD1AA4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90BF23B6-D2C6-3C43-9BAF-68343684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Collaborative </a:t>
            </a:r>
            <a:r>
              <a:rPr lang="fr-FR" b="1" dirty="0" err="1"/>
              <a:t>Filtering</a:t>
            </a:r>
            <a:r>
              <a:rPr lang="fr-FR" b="1" dirty="0"/>
              <a:t> &amp; Matrix </a:t>
            </a:r>
            <a:r>
              <a:rPr lang="fr-FR" b="1" dirty="0" err="1"/>
              <a:t>Factorization</a:t>
            </a:r>
            <a:endParaRPr lang="fr-FR" b="1" dirty="0"/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Ref</a:t>
            </a:r>
            <a:endParaRPr lang="fr-FR" dirty="0">
              <a:solidFill>
                <a:srgbClr val="C00000"/>
              </a:solidFill>
            </a:endParaRPr>
          </a:p>
          <a:p>
            <a:r>
              <a:rPr lang="fr-FR" b="1" dirty="0" err="1"/>
              <a:t>Leveraging</a:t>
            </a:r>
            <a:r>
              <a:rPr lang="fr-FR" b="1" dirty="0"/>
              <a:t> </a:t>
            </a:r>
            <a:r>
              <a:rPr lang="fr-FR" b="1" dirty="0" err="1"/>
              <a:t>Textual</a:t>
            </a:r>
            <a:r>
              <a:rPr lang="fr-FR" b="1" dirty="0"/>
              <a:t> </a:t>
            </a:r>
            <a:r>
              <a:rPr lang="fr-FR" b="1" dirty="0" err="1"/>
              <a:t>reviews</a:t>
            </a:r>
            <a:r>
              <a:rPr lang="fr-FR" b="1" dirty="0"/>
              <a:t> for </a:t>
            </a:r>
            <a:r>
              <a:rPr lang="fr-FR" b="1" dirty="0" err="1"/>
              <a:t>recommendation</a:t>
            </a:r>
            <a:endParaRPr lang="fr-FR" b="1" dirty="0"/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Ref</a:t>
            </a:r>
            <a:r>
              <a:rPr lang="fr-FR" dirty="0">
                <a:solidFill>
                  <a:srgbClr val="C00000"/>
                </a:solidFill>
              </a:rPr>
              <a:t> </a:t>
            </a:r>
          </a:p>
          <a:p>
            <a:r>
              <a:rPr lang="fr-FR" b="1" dirty="0" err="1"/>
              <a:t>Hierarchical</a:t>
            </a:r>
            <a:r>
              <a:rPr lang="fr-FR" b="1" dirty="0"/>
              <a:t> Attentive Network for document classification</a:t>
            </a:r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Ref</a:t>
            </a:r>
            <a:r>
              <a:rPr lang="fr-FR" dirty="0">
                <a:solidFill>
                  <a:srgbClr val="C00000"/>
                </a:solidFill>
              </a:rPr>
              <a:t> (HAN)</a:t>
            </a:r>
          </a:p>
        </p:txBody>
      </p:sp>
    </p:spTree>
    <p:extLst>
      <p:ext uri="{BB962C8B-B14F-4D97-AF65-F5344CB8AC3E}">
        <p14:creationId xmlns:p14="http://schemas.microsoft.com/office/powerpoint/2010/main" val="315589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RBA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pic>
        <p:nvPicPr>
          <p:cNvPr id="8" name="Espace réservé du contenu 7" descr="Une image contenant texte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3A1AEEF1-F5AF-7C44-A7F6-31BAE6947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799" y="1777255"/>
            <a:ext cx="5804976" cy="330349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03C644D-6062-BE42-BA15-B127D373D764}"/>
              </a:ext>
            </a:extLst>
          </p:cNvPr>
          <p:cNvSpPr txBox="1"/>
          <p:nvPr/>
        </p:nvSpPr>
        <p:spPr>
          <a:xfrm>
            <a:off x="812799" y="1044658"/>
            <a:ext cx="9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Ref</a:t>
            </a:r>
            <a:r>
              <a:rPr lang="fr-FR" dirty="0">
                <a:solidFill>
                  <a:srgbClr val="C00000"/>
                </a:solidFill>
              </a:rPr>
              <a:t> HAN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E9DCEB-C625-D743-A787-C4029967A210}"/>
              </a:ext>
            </a:extLst>
          </p:cNvPr>
          <p:cNvSpPr txBox="1"/>
          <p:nvPr/>
        </p:nvSpPr>
        <p:spPr>
          <a:xfrm>
            <a:off x="3425125" y="5904854"/>
            <a:ext cx="34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Equation of global attention </a:t>
            </a:r>
            <a:r>
              <a:rPr lang="fr-FR" dirty="0" err="1">
                <a:solidFill>
                  <a:srgbClr val="C00000"/>
                </a:solidFill>
              </a:rPr>
              <a:t>vector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A20ED32-A98D-0F4F-A1F3-5A6B8A83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15" y="1689821"/>
            <a:ext cx="7961971" cy="4040698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6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3958EC9-3296-1448-9BA3-AE6DDBAD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15" y="1311626"/>
            <a:ext cx="7961971" cy="4797087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1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3958EC9-3296-1448-9BA3-AE6DDBAD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8877" y="893172"/>
            <a:ext cx="6166245" cy="3715162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04D3FB-87C5-6243-B25C-3B1471E2F576}"/>
              </a:ext>
            </a:extLst>
          </p:cNvPr>
          <p:cNvSpPr txBox="1"/>
          <p:nvPr/>
        </p:nvSpPr>
        <p:spPr>
          <a:xfrm>
            <a:off x="2743200" y="5253925"/>
            <a:ext cx="31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Equation qui lie les 2 attentions</a:t>
            </a:r>
          </a:p>
        </p:txBody>
      </p:sp>
    </p:spTree>
    <p:extLst>
      <p:ext uri="{BB962C8B-B14F-4D97-AF65-F5344CB8AC3E}">
        <p14:creationId xmlns:p14="http://schemas.microsoft.com/office/powerpoint/2010/main" val="249972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FFAFA-0261-7E4D-8089-E113DFB7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27236-C810-5548-911E-DAD72617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5050C6-91E0-CB48-8F3B-D388EC27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2A4E5-F683-1542-83F8-00CCB3FA1E62}"/>
              </a:ext>
            </a:extLst>
          </p:cNvPr>
          <p:cNvSpPr/>
          <p:nvPr/>
        </p:nvSpPr>
        <p:spPr>
          <a:xfrm>
            <a:off x="3006251" y="3244334"/>
            <a:ext cx="207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Tableaux de résultat</a:t>
            </a:r>
          </a:p>
        </p:txBody>
      </p:sp>
    </p:spTree>
    <p:extLst>
      <p:ext uri="{BB962C8B-B14F-4D97-AF65-F5344CB8AC3E}">
        <p14:creationId xmlns:p14="http://schemas.microsoft.com/office/powerpoint/2010/main" val="233672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D8B198D-C2FB-4B6F-BC23-716363B1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/>
          <a:p>
            <a:r>
              <a:rPr lang="en-US" dirty="0"/>
              <a:t>Attention Visualization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3F5308-5138-174B-9615-E73EE9219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319" y="1175657"/>
            <a:ext cx="7651363" cy="5069026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D35B8C-1C64-AD46-B0FD-EB7FF371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8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4CBF-C07A-844B-9726-6D9239E1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Information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0A13-DD77-4540-B7E4-A308D3D7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3334043"/>
            <a:ext cx="7961971" cy="280371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Generalities about the amount of available data, online user profiles and the textual traces users leave</a:t>
            </a:r>
          </a:p>
          <a:p>
            <a:r>
              <a:rPr lang="en-US" dirty="0">
                <a:solidFill>
                  <a:srgbClr val="C00000"/>
                </a:solidFill>
              </a:rPr>
              <a:t>Make link with the fact that we are interested in user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7A862-797F-B741-9C73-C1B6BE0E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3EE06-61EA-994C-9B35-57C8B6DF83D4}"/>
              </a:ext>
            </a:extLst>
          </p:cNvPr>
          <p:cNvSpPr txBox="1"/>
          <p:nvPr/>
        </p:nvSpPr>
        <p:spPr>
          <a:xfrm>
            <a:off x="591015" y="1215025"/>
            <a:ext cx="79619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Nice </a:t>
            </a:r>
            <a:r>
              <a:rPr lang="fr-FR" dirty="0" err="1">
                <a:solidFill>
                  <a:srgbClr val="C00000"/>
                </a:solidFill>
              </a:rPr>
              <a:t>picture</a:t>
            </a:r>
            <a:r>
              <a:rPr lang="fr-FR" dirty="0">
                <a:solidFill>
                  <a:srgbClr val="C00000"/>
                </a:solidFill>
              </a:rPr>
              <a:t> of </a:t>
            </a:r>
            <a:r>
              <a:rPr lang="fr-FR" dirty="0" err="1">
                <a:solidFill>
                  <a:srgbClr val="C00000"/>
                </a:solidFill>
              </a:rPr>
              <a:t>netflix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rec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amazon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review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3275">
        <p:fade/>
      </p:transition>
    </mc:Choice>
    <mc:Fallback xmlns="">
      <p:transition advTm="3327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79BDF-0A16-BF4F-AF32-26C1279D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Visualization</a:t>
            </a:r>
            <a:endParaRPr lang="fr-FR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6A354D-824A-524B-883D-F704C2186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2200" y="2136257"/>
            <a:ext cx="3479800" cy="28194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28459-CDC2-6A40-8B43-186780DA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EF234B-1BD1-8648-940D-8A65327B9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2342"/>
            <a:ext cx="3780295" cy="30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A NLP APPROACH TO PROFESSIONAL PROFILE LEARNING AND EVALUATION</a:t>
            </a:r>
            <a:endParaRPr lang="en-US" sz="32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1AEE3-0066-6D46-8A45-DADE5A49B4EC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Resume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: A </a:t>
            </a:r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Robust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Framework for Professional Profile Learning &amp; Evaluation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ESANN 2020</a:t>
            </a:r>
          </a:p>
        </p:txBody>
      </p:sp>
    </p:spTree>
    <p:extLst>
      <p:ext uri="{BB962C8B-B14F-4D97-AF65-F5344CB8AC3E}">
        <p14:creationId xmlns:p14="http://schemas.microsoft.com/office/powerpoint/2010/main" val="17334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187">
        <p:fade/>
      </p:transition>
    </mc:Choice>
    <mc:Fallback xmlns="">
      <p:transition advTm="1918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477045-A423-4666-B878-6B113EC8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/>
          <a:p>
            <a:r>
              <a:rPr lang="en-US" dirty="0"/>
              <a:t>Motivation &amp; Problematic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C5C1C4-D149-442C-8E72-00BD10D8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88" y="1407602"/>
            <a:ext cx="3980986" cy="1457739"/>
          </a:xfrm>
        </p:spPr>
        <p:txBody>
          <a:bodyPr/>
          <a:lstStyle/>
          <a:p>
            <a:r>
              <a:rPr lang="en-US" dirty="0"/>
              <a:t>People tend to change jobs more and more often</a:t>
            </a:r>
          </a:p>
          <a:p>
            <a:r>
              <a:rPr lang="en-US" dirty="0"/>
              <a:t>More and more online job boards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9CEEBC-4C44-5D42-B72D-80F71F1F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DB2B1EC-776E-A444-9122-822B30A7D823}"/>
              </a:ext>
            </a:extLst>
          </p:cNvPr>
          <p:cNvSpPr txBox="1"/>
          <p:nvPr/>
        </p:nvSpPr>
        <p:spPr>
          <a:xfrm>
            <a:off x="7979" y="3429000"/>
            <a:ext cx="893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Problematic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1DB10B0-32A4-8D4E-9055-B7BD6696F8D9}"/>
              </a:ext>
            </a:extLst>
          </p:cNvPr>
          <p:cNvGrpSpPr/>
          <p:nvPr/>
        </p:nvGrpSpPr>
        <p:grpSpPr>
          <a:xfrm>
            <a:off x="4731153" y="1406166"/>
            <a:ext cx="4110925" cy="1185093"/>
            <a:chOff x="301922" y="1373765"/>
            <a:chExt cx="4110925" cy="118509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12705FD-CCC5-A14E-846C-71EF9BD88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083" y="1373765"/>
              <a:ext cx="1142565" cy="1142565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3A4C11D-48B1-084D-A57C-D7B356797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922" y="1389793"/>
              <a:ext cx="1142565" cy="1142565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F532B74-6642-0E40-A91A-6B230198D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2244" y="1418255"/>
              <a:ext cx="1140603" cy="1140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95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intuition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D2F0A0-7DE2-404D-8936-8F25BE04C5C7}"/>
              </a:ext>
            </a:extLst>
          </p:cNvPr>
          <p:cNvSpPr txBox="1"/>
          <p:nvPr/>
        </p:nvSpPr>
        <p:spPr>
          <a:xfrm>
            <a:off x="301922" y="3518274"/>
            <a:ext cx="3423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Approach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/>
              <a:t>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representation</a:t>
            </a:r>
            <a:endParaRPr lang="fr-FR" dirty="0"/>
          </a:p>
          <a:p>
            <a:r>
              <a:rPr lang="fr-FR" dirty="0" err="1"/>
              <a:t>Remainder</a:t>
            </a:r>
            <a:r>
              <a:rPr lang="fr-FR" dirty="0"/>
              <a:t> of the profile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295C192-5739-2A42-BB8E-D1BF8B75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078" y="2673778"/>
            <a:ext cx="4572000" cy="362798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8E8E69-F06B-3C4F-9842-72865CC75379}"/>
              </a:ext>
            </a:extLst>
          </p:cNvPr>
          <p:cNvSpPr txBox="1"/>
          <p:nvPr/>
        </p:nvSpPr>
        <p:spPr>
          <a:xfrm>
            <a:off x="205410" y="978219"/>
            <a:ext cx="89385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Intuition</a:t>
            </a:r>
          </a:p>
          <a:p>
            <a:pPr algn="ctr"/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We</a:t>
            </a:r>
            <a:r>
              <a:rPr lang="fr-FR" sz="2200" dirty="0"/>
              <a:t> </a:t>
            </a:r>
            <a:r>
              <a:rPr lang="fr-FR" sz="2200" dirty="0" err="1"/>
              <a:t>can</a:t>
            </a:r>
            <a:r>
              <a:rPr lang="fr-FR" sz="2200" dirty="0"/>
              <a:t> use </a:t>
            </a:r>
            <a:r>
              <a:rPr lang="fr-FR" sz="2200" dirty="0" err="1"/>
              <a:t>their</a:t>
            </a:r>
            <a:r>
              <a:rPr lang="fr-FR" sz="2200" dirty="0"/>
              <a:t> LinkedIn page to </a:t>
            </a:r>
            <a:r>
              <a:rPr lang="fr-FR" sz="2200" dirty="0" err="1"/>
              <a:t>build</a:t>
            </a:r>
            <a:r>
              <a:rPr lang="fr-FR" sz="2200" dirty="0"/>
              <a:t> </a:t>
            </a:r>
            <a:r>
              <a:rPr lang="fr-FR" sz="2200" dirty="0" err="1"/>
              <a:t>their</a:t>
            </a:r>
            <a:r>
              <a:rPr lang="fr-FR" sz="2200" dirty="0"/>
              <a:t> </a:t>
            </a:r>
            <a:r>
              <a:rPr lang="fr-FR" sz="2200" dirty="0" err="1"/>
              <a:t>professional</a:t>
            </a:r>
            <a:r>
              <a:rPr lang="fr-FR" sz="2200" dirty="0"/>
              <a:t>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Their</a:t>
            </a:r>
            <a:r>
              <a:rPr lang="fr-FR" sz="2200" dirty="0"/>
              <a:t> </a:t>
            </a:r>
            <a:r>
              <a:rPr lang="fr-FR" sz="2200" dirty="0" err="1"/>
              <a:t>past</a:t>
            </a:r>
            <a:r>
              <a:rPr lang="fr-FR" sz="2200" dirty="0"/>
              <a:t> jobs (</a:t>
            </a:r>
            <a:r>
              <a:rPr lang="fr-FR" sz="2200" dirty="0" err="1"/>
              <a:t>natural</a:t>
            </a:r>
            <a:r>
              <a:rPr lang="fr-FR" sz="2200" dirty="0"/>
              <a:t> </a:t>
            </a:r>
            <a:r>
              <a:rPr lang="fr-FR" sz="2200" dirty="0" err="1"/>
              <a:t>language</a:t>
            </a:r>
            <a:r>
              <a:rPr lang="fr-FR" sz="2200" dirty="0"/>
              <a:t>) </a:t>
            </a:r>
            <a:r>
              <a:rPr lang="fr-FR" sz="2200" dirty="0" err="1"/>
              <a:t>should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enough</a:t>
            </a:r>
            <a:r>
              <a:rPr lang="fr-FR" sz="2200" dirty="0"/>
              <a:t> to </a:t>
            </a:r>
            <a:r>
              <a:rPr lang="fr-FR" sz="2200" dirty="0" err="1"/>
              <a:t>represent</a:t>
            </a:r>
            <a:r>
              <a:rPr lang="fr-FR" sz="2200" dirty="0"/>
              <a:t> </a:t>
            </a:r>
            <a:r>
              <a:rPr lang="fr-FR" sz="2200" dirty="0" err="1"/>
              <a:t>them</a:t>
            </a:r>
            <a:endParaRPr lang="fr-FR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14C0DDD-3D49-0F46-8238-DE0A4665F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550" y="1998622"/>
            <a:ext cx="7962900" cy="3424318"/>
          </a:xfrm>
        </p:spPr>
      </p:pic>
    </p:spTree>
    <p:extLst>
      <p:ext uri="{BB962C8B-B14F-4D97-AF65-F5344CB8AC3E}">
        <p14:creationId xmlns:p14="http://schemas.microsoft.com/office/powerpoint/2010/main" val="395269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DA02E3-1568-6A45-B108-D5C2AE3D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4" y="1896178"/>
            <a:ext cx="4572000" cy="3627984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98442A7-3C74-D14A-AF15-F0103BC0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355" y="1175657"/>
            <a:ext cx="3519631" cy="50690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16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52B5-521D-6E42-9830-5360E9A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8CFD8-C77C-FB40-82EE-F807260D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68015-76A4-9743-9812-5FD1AA4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185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</a:t>
            </a:r>
            <a:r>
              <a:rPr lang="fr-FR" dirty="0" err="1"/>
              <a:t>Resumé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26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9A79AB1-4E8B-364C-B3E2-DC99C829F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1399381"/>
            <a:ext cx="7086600" cy="4622800"/>
          </a:xfrm>
        </p:spPr>
      </p:pic>
    </p:spTree>
    <p:extLst>
      <p:ext uri="{BB962C8B-B14F-4D97-AF65-F5344CB8AC3E}">
        <p14:creationId xmlns:p14="http://schemas.microsoft.com/office/powerpoint/2010/main" val="4124801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</a:t>
            </a:r>
            <a:r>
              <a:rPr lang="fr-FR" dirty="0" err="1"/>
              <a:t>Resumé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F82987C-80EC-004C-AC0E-7FE5E447D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550" y="2856315"/>
            <a:ext cx="7962900" cy="1708932"/>
          </a:xfrm>
        </p:spPr>
      </p:pic>
    </p:spTree>
    <p:extLst>
      <p:ext uri="{BB962C8B-B14F-4D97-AF65-F5344CB8AC3E}">
        <p14:creationId xmlns:p14="http://schemas.microsoft.com/office/powerpoint/2010/main" val="2490127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USER DYNAMIC MODELING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2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187">
        <p:fade/>
      </p:transition>
    </mc:Choice>
    <mc:Fallback xmlns="">
      <p:transition advTm="1918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241946" y="2770495"/>
            <a:ext cx="62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C0C93-48A8-DB43-BC34-DC5DC10B3BA7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581910A-4AD2-C54C-9BFB-40C60EEE4D73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7465">
        <p:fade/>
      </p:transition>
    </mc:Choice>
    <mc:Fallback xmlns="">
      <p:transition advTm="57465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en-US" dirty="0"/>
              <a:t>Job Expertise Rewriting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488922-EB48-C84A-B79F-51805216C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63" y="1176338"/>
            <a:ext cx="6333474" cy="506888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26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8632385-F84A-7C47-B551-621E08CF0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59" y="1824048"/>
            <a:ext cx="5315164" cy="2825626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A372598-6B0B-5A4B-9F78-8BC815E7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97" y="2704345"/>
            <a:ext cx="3746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1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921A09F-5C74-9E4B-8CA4-CDDBBAE3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129631"/>
            <a:ext cx="7429500" cy="316230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60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1AFEAA5-AA9F-7441-A75B-4C6E9163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86" y="1175657"/>
            <a:ext cx="3746500" cy="506902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5C5D49-7442-E34D-AF64-BA23EC15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7" y="1683713"/>
            <a:ext cx="4546044" cy="40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13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1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408">
        <p:fade/>
      </p:transition>
    </mc:Choice>
    <mc:Fallback xmlns="">
      <p:transition advTm="1408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20D6-DB8A-C440-8D05-80E3094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1CDA4-F68A-C24B-96D6-76C81ECA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34</a:t>
            </a:fld>
            <a:endParaRPr lang="fr-F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0F628-7655-AF45-A6E1-48F1F2AC48C4}"/>
              </a:ext>
            </a:extLst>
          </p:cNvPr>
          <p:cNvGrpSpPr/>
          <p:nvPr/>
        </p:nvGrpSpPr>
        <p:grpSpPr>
          <a:xfrm>
            <a:off x="2038055" y="1852195"/>
            <a:ext cx="2746916" cy="4125168"/>
            <a:chOff x="1893299" y="1894608"/>
            <a:chExt cx="2746916" cy="4125168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BA1ABD1-1E92-114D-82C5-64A87B06B16F}"/>
                </a:ext>
              </a:extLst>
            </p:cNvPr>
            <p:cNvSpPr/>
            <p:nvPr/>
          </p:nvSpPr>
          <p:spPr>
            <a:xfrm flipV="1">
              <a:off x="1895941" y="1896027"/>
              <a:ext cx="435331" cy="529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9CB37F4-5C37-4D45-A719-70F17A11D386}"/>
                </a:ext>
              </a:extLst>
            </p:cNvPr>
            <p:cNvSpPr/>
            <p:nvPr/>
          </p:nvSpPr>
          <p:spPr>
            <a:xfrm>
              <a:off x="1895941" y="2427031"/>
              <a:ext cx="435331" cy="529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0BAB9-0180-3B40-9104-24CA0E36406C}"/>
                </a:ext>
              </a:extLst>
            </p:cNvPr>
            <p:cNvGrpSpPr/>
            <p:nvPr/>
          </p:nvGrpSpPr>
          <p:grpSpPr>
            <a:xfrm>
              <a:off x="1893299" y="4479534"/>
              <a:ext cx="437973" cy="1540241"/>
              <a:chOff x="1893299" y="4225315"/>
              <a:chExt cx="437973" cy="1130400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79DE3E7-88E9-5947-9A28-6ECECC4DDA2A}"/>
                  </a:ext>
                </a:extLst>
              </p:cNvPr>
              <p:cNvSpPr/>
              <p:nvPr/>
            </p:nvSpPr>
            <p:spPr>
              <a:xfrm flipV="1">
                <a:off x="1895941" y="4225315"/>
                <a:ext cx="435331" cy="565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245B490-2B68-C442-B3AE-72C33893CDBB}"/>
                  </a:ext>
                </a:extLst>
              </p:cNvPr>
              <p:cNvSpPr/>
              <p:nvPr/>
            </p:nvSpPr>
            <p:spPr>
              <a:xfrm>
                <a:off x="1893299" y="4790515"/>
                <a:ext cx="435331" cy="565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239D8FE-C5B2-EA40-8816-B093409716B7}"/>
                </a:ext>
              </a:extLst>
            </p:cNvPr>
            <p:cNvSpPr/>
            <p:nvPr/>
          </p:nvSpPr>
          <p:spPr>
            <a:xfrm>
              <a:off x="4120630" y="1894608"/>
              <a:ext cx="519585" cy="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F1D0F9-BB0B-ED4E-8D9A-6DDCA61B4CC0}"/>
                </a:ext>
              </a:extLst>
            </p:cNvPr>
            <p:cNvGrpSpPr/>
            <p:nvPr/>
          </p:nvGrpSpPr>
          <p:grpSpPr>
            <a:xfrm>
              <a:off x="4120630" y="2956230"/>
              <a:ext cx="519585" cy="1523305"/>
              <a:chOff x="4120630" y="3095715"/>
              <a:chExt cx="519585" cy="127159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0513C84-35AD-9741-84C7-01D9F8B335A6}"/>
                  </a:ext>
                </a:extLst>
              </p:cNvPr>
              <p:cNvSpPr/>
              <p:nvPr/>
            </p:nvSpPr>
            <p:spPr>
              <a:xfrm>
                <a:off x="4120630" y="3095715"/>
                <a:ext cx="519585" cy="6336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71EDD3A-6C1A-FE4B-A212-0E5C73B87383}"/>
                  </a:ext>
                </a:extLst>
              </p:cNvPr>
              <p:cNvSpPr/>
              <p:nvPr/>
            </p:nvSpPr>
            <p:spPr>
              <a:xfrm flipV="1">
                <a:off x="4120630" y="3729315"/>
                <a:ext cx="519585" cy="63799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35133C-12D9-F44C-8BC0-9183121DEA06}"/>
                </a:ext>
              </a:extLst>
            </p:cNvPr>
            <p:cNvGrpSpPr/>
            <p:nvPr/>
          </p:nvGrpSpPr>
          <p:grpSpPr>
            <a:xfrm>
              <a:off x="4120630" y="4479536"/>
              <a:ext cx="519585" cy="1540240"/>
              <a:chOff x="4120630" y="4367304"/>
              <a:chExt cx="519585" cy="988410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BBC2FD-813A-D94C-BEAC-1B090C36FD77}"/>
                  </a:ext>
                </a:extLst>
              </p:cNvPr>
              <p:cNvSpPr/>
              <p:nvPr/>
            </p:nvSpPr>
            <p:spPr>
              <a:xfrm>
                <a:off x="4120630" y="4367304"/>
                <a:ext cx="519585" cy="493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B0CBB9D-8660-7744-9B9D-B49D45931040}"/>
                  </a:ext>
                </a:extLst>
              </p:cNvPr>
              <p:cNvSpPr/>
              <p:nvPr/>
            </p:nvSpPr>
            <p:spPr>
              <a:xfrm flipV="1">
                <a:off x="4120630" y="4860504"/>
                <a:ext cx="519585" cy="49521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48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1927">
        <p:fade/>
      </p:transition>
    </mc:Choice>
    <mc:Fallback xmlns="">
      <p:transition advTm="81927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4FFFB2F-73A8-8E41-8BEF-D038EF42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2943">
        <p:fade/>
      </p:transition>
    </mc:Choice>
    <mc:Fallback xmlns="">
      <p:transition advTm="9294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A75CD12-EEAA-BB44-A510-38CB2A9F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4616">
        <p:fade/>
      </p:transition>
    </mc:Choice>
    <mc:Fallback xmlns="">
      <p:transition advTm="94616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272722"/>
            <a:ext cx="6214865" cy="551584"/>
          </a:xfrm>
        </p:spPr>
        <p:txBody>
          <a:bodyPr/>
          <a:lstStyle/>
          <a:p>
            <a:pPr algn="ctr"/>
            <a:r>
              <a:rPr lang="en-US" sz="3200" dirty="0"/>
              <a:t>T</a:t>
            </a:r>
            <a:r>
              <a:rPr lang="en-US" sz="2800" dirty="0"/>
              <a:t>hank</a:t>
            </a:r>
            <a:r>
              <a:rPr lang="en-US" sz="3200" dirty="0"/>
              <a:t> Y</a:t>
            </a:r>
            <a:r>
              <a:rPr lang="en-US" sz="2800" dirty="0"/>
              <a:t>ou</a:t>
            </a:r>
            <a:r>
              <a:rPr lang="en-US" sz="3200" dirty="0"/>
              <a:t>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3647F-755D-0F4A-982C-92A1A09C6ACC}"/>
              </a:ext>
            </a:extLst>
          </p:cNvPr>
          <p:cNvSpPr txBox="1"/>
          <p:nvPr/>
        </p:nvSpPr>
        <p:spPr>
          <a:xfrm>
            <a:off x="535577" y="3896303"/>
            <a:ext cx="7302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Publications:</a:t>
            </a:r>
          </a:p>
          <a:p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500" dirty="0"/>
              <a:t>RNN &amp; </a:t>
            </a:r>
            <a:r>
              <a:rPr lang="en-US" sz="1500" dirty="0" err="1"/>
              <a:t>modèle</a:t>
            </a:r>
            <a:r>
              <a:rPr lang="en-US" sz="1500" dirty="0"/>
              <a:t> </a:t>
            </a:r>
            <a:r>
              <a:rPr lang="en-US" sz="1500" dirty="0" err="1"/>
              <a:t>d’attention</a:t>
            </a:r>
            <a:r>
              <a:rPr lang="en-US" sz="1500" dirty="0"/>
              <a:t> pour </a:t>
            </a:r>
            <a:r>
              <a:rPr lang="en-US" sz="1500" dirty="0" err="1"/>
              <a:t>l’apprentissage</a:t>
            </a:r>
            <a:r>
              <a:rPr lang="en-US" sz="1500" dirty="0"/>
              <a:t> de </a:t>
            </a:r>
            <a:r>
              <a:rPr lang="en-US" sz="1500" dirty="0" err="1"/>
              <a:t>profils</a:t>
            </a:r>
            <a:r>
              <a:rPr lang="en-US" sz="1500" dirty="0"/>
              <a:t> </a:t>
            </a:r>
            <a:r>
              <a:rPr lang="en-US" sz="1500" dirty="0" err="1"/>
              <a:t>textuels</a:t>
            </a:r>
            <a:r>
              <a:rPr lang="en-US" sz="1500" dirty="0"/>
              <a:t> </a:t>
            </a:r>
            <a:r>
              <a:rPr lang="en-US" sz="1500" dirty="0" err="1"/>
              <a:t>personnalisés</a:t>
            </a:r>
            <a:r>
              <a:rPr lang="en-US" sz="1500" dirty="0"/>
              <a:t>.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C.-E. Dias, 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 CORIA 2018</a:t>
            </a:r>
          </a:p>
          <a:p>
            <a:r>
              <a:rPr lang="en-US" sz="1500" dirty="0"/>
              <a:t>Resume: A Robust Framework for Professional Profile Learning &amp; Evaluation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ESANN 2020.</a:t>
            </a: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2705">
        <p:fade/>
      </p:transition>
    </mc:Choice>
    <mc:Fallback xmlns="">
      <p:transition advTm="2705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⠐</a:t>
            </a:r>
            <a:br>
              <a:rPr lang="en-US" dirty="0"/>
            </a:br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2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241946" y="2770495"/>
            <a:ext cx="62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408C7C-3F4B-894D-A9C0-6E83F5C89CAE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CFAAC21-E77B-5C47-82A4-8B0171704912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F93CD3-A0BC-D842-AFED-EE6E230B49A8}"/>
              </a:ext>
            </a:extLst>
          </p:cNvPr>
          <p:cNvSpPr/>
          <p:nvPr/>
        </p:nvSpPr>
        <p:spPr>
          <a:xfrm>
            <a:off x="4158801" y="1127984"/>
            <a:ext cx="3628733" cy="353532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>
                <a:solidFill>
                  <a:schemeClr val="tx1"/>
                </a:solidFill>
              </a:rPr>
              <a:t>Leverage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User-</a:t>
            </a:r>
            <a:r>
              <a:rPr lang="fr-FR" dirty="0" err="1">
                <a:solidFill>
                  <a:schemeClr val="tx1"/>
                </a:solidFill>
              </a:rPr>
              <a:t>generated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Text</a:t>
            </a:r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6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57465">
        <p:fade/>
      </p:transition>
    </mc:Choice>
    <mc:Fallback>
      <p:transition advTm="57465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5DA6B-73E6-D34D-A653-9993B905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A430D-FBFA-AE40-A6B5-01B854E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D9E1DF-61E6-AF4B-A775-41E7EC1C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HRAN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158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Resumé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64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User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7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0E5A2F0-4D3A-524E-92B3-9B2CF7093DA4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2FE32EA-1998-B041-A0FB-4891E9488FCE}"/>
              </a:ext>
            </a:extLst>
          </p:cNvPr>
          <p:cNvSpPr/>
          <p:nvPr/>
        </p:nvSpPr>
        <p:spPr>
          <a:xfrm>
            <a:off x="4158801" y="1127984"/>
            <a:ext cx="3628733" cy="353532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>
                <a:solidFill>
                  <a:schemeClr val="tx1"/>
                </a:solidFill>
              </a:rPr>
              <a:t>Leverage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User-</a:t>
            </a:r>
            <a:r>
              <a:rPr lang="fr-FR" dirty="0" err="1">
                <a:solidFill>
                  <a:schemeClr val="tx1"/>
                </a:solidFill>
              </a:rPr>
              <a:t>generated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Text</a:t>
            </a:r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8CD56D0-1E03-4A45-B877-E72E52A7244A}"/>
              </a:ext>
            </a:extLst>
          </p:cNvPr>
          <p:cNvSpPr/>
          <p:nvPr/>
        </p:nvSpPr>
        <p:spPr>
          <a:xfrm>
            <a:off x="2911058" y="3104926"/>
            <a:ext cx="3628733" cy="3535320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Predictions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Explainable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5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57465">
        <p:fade/>
      </p:transition>
    </mc:Choice>
    <mc:Fallback>
      <p:transition advTm="5746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0E5A2F0-4D3A-524E-92B3-9B2CF7093DA4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en-US" dirty="0">
                <a:solidFill>
                  <a:schemeClr val="tx1"/>
                </a:solidFill>
              </a:rPr>
              <a:t>Representation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2FE32EA-1998-B041-A0FB-4891E9488FCE}"/>
              </a:ext>
            </a:extLst>
          </p:cNvPr>
          <p:cNvSpPr/>
          <p:nvPr/>
        </p:nvSpPr>
        <p:spPr>
          <a:xfrm>
            <a:off x="4158801" y="1127984"/>
            <a:ext cx="3628733" cy="353532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>
                <a:solidFill>
                  <a:schemeClr val="tx1"/>
                </a:solidFill>
              </a:rPr>
              <a:t>Leverage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User-</a:t>
            </a:r>
            <a:r>
              <a:rPr lang="fr-FR" dirty="0" err="1">
                <a:solidFill>
                  <a:schemeClr val="tx1"/>
                </a:solidFill>
              </a:rPr>
              <a:t>generated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Text</a:t>
            </a:r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8CD56D0-1E03-4A45-B877-E72E52A7244A}"/>
              </a:ext>
            </a:extLst>
          </p:cNvPr>
          <p:cNvSpPr/>
          <p:nvPr/>
        </p:nvSpPr>
        <p:spPr>
          <a:xfrm>
            <a:off x="2911058" y="3104926"/>
            <a:ext cx="3628733" cy="3535320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Predictions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Explainable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8795493-4F59-B141-A734-CA1977BEAFD7}"/>
              </a:ext>
            </a:extLst>
          </p:cNvPr>
          <p:cNvGrpSpPr/>
          <p:nvPr/>
        </p:nvGrpSpPr>
        <p:grpSpPr>
          <a:xfrm>
            <a:off x="4144237" y="3104926"/>
            <a:ext cx="1162373" cy="1072315"/>
            <a:chOff x="794794" y="4596072"/>
            <a:chExt cx="1162373" cy="1072315"/>
          </a:xfrm>
        </p:grpSpPr>
        <p:sp>
          <p:nvSpPr>
            <p:cNvPr id="19" name="Forme libre 18">
              <a:extLst>
                <a:ext uri="{FF2B5EF4-FFF2-40B4-BE49-F238E27FC236}">
                  <a16:creationId xmlns:a16="http://schemas.microsoft.com/office/drawing/2014/main" id="{8FC1D10F-3E38-2845-87DC-1F4E11105F7B}"/>
                </a:ext>
              </a:extLst>
            </p:cNvPr>
            <p:cNvSpPr/>
            <p:nvPr/>
          </p:nvSpPr>
          <p:spPr>
            <a:xfrm>
              <a:off x="835812" y="4596072"/>
              <a:ext cx="1080338" cy="1072315"/>
            </a:xfrm>
            <a:custGeom>
              <a:avLst/>
              <a:gdLst>
                <a:gd name="connsiteX0" fmla="*/ 540045 w 1080338"/>
                <a:gd name="connsiteY0" fmla="*/ 0 h 1072315"/>
                <a:gd name="connsiteX1" fmla="*/ 1079582 w 1080338"/>
                <a:gd name="connsiteY1" fmla="*/ 79471 h 1072315"/>
                <a:gd name="connsiteX2" fmla="*/ 1080338 w 1080338"/>
                <a:gd name="connsiteY2" fmla="*/ 79740 h 1072315"/>
                <a:gd name="connsiteX3" fmla="*/ 1069808 w 1080338"/>
                <a:gd name="connsiteY3" fmla="*/ 146963 h 1072315"/>
                <a:gd name="connsiteX4" fmla="*/ 559771 w 1080338"/>
                <a:gd name="connsiteY4" fmla="*/ 1055547 h 1072315"/>
                <a:gd name="connsiteX5" fmla="*/ 540606 w 1080338"/>
                <a:gd name="connsiteY5" fmla="*/ 1072315 h 1072315"/>
                <a:gd name="connsiteX6" fmla="*/ 504837 w 1080338"/>
                <a:gd name="connsiteY6" fmla="*/ 1040643 h 1072315"/>
                <a:gd name="connsiteX7" fmla="*/ 10283 w 1080338"/>
                <a:gd name="connsiteY7" fmla="*/ 146963 h 1072315"/>
                <a:gd name="connsiteX8" fmla="*/ 0 w 1080338"/>
                <a:gd name="connsiteY8" fmla="*/ 81323 h 1072315"/>
                <a:gd name="connsiteX9" fmla="*/ 64920 w 1080338"/>
                <a:gd name="connsiteY9" fmla="*/ 61227 h 1072315"/>
                <a:gd name="connsiteX10" fmla="*/ 540045 w 1080338"/>
                <a:gd name="connsiteY10" fmla="*/ 0 h 107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338" h="1072315">
                  <a:moveTo>
                    <a:pt x="540045" y="0"/>
                  </a:moveTo>
                  <a:cubicBezTo>
                    <a:pt x="727929" y="0"/>
                    <a:pt x="909143" y="27823"/>
                    <a:pt x="1079582" y="79471"/>
                  </a:cubicBezTo>
                  <a:lnTo>
                    <a:pt x="1080338" y="79740"/>
                  </a:lnTo>
                  <a:lnTo>
                    <a:pt x="1069808" y="146963"/>
                  </a:lnTo>
                  <a:cubicBezTo>
                    <a:pt x="995790" y="499367"/>
                    <a:pt x="814136" y="813571"/>
                    <a:pt x="559771" y="1055547"/>
                  </a:cubicBezTo>
                  <a:lnTo>
                    <a:pt x="540606" y="1072315"/>
                  </a:lnTo>
                  <a:lnTo>
                    <a:pt x="504837" y="1040643"/>
                  </a:lnTo>
                  <a:cubicBezTo>
                    <a:pt x="258585" y="800730"/>
                    <a:pt x="82790" y="492175"/>
                    <a:pt x="10283" y="146963"/>
                  </a:cubicBezTo>
                  <a:lnTo>
                    <a:pt x="0" y="81323"/>
                  </a:lnTo>
                  <a:lnTo>
                    <a:pt x="64920" y="61227"/>
                  </a:lnTo>
                  <a:cubicBezTo>
                    <a:pt x="216356" y="21302"/>
                    <a:pt x="375647" y="0"/>
                    <a:pt x="540045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2C4C203-B874-8346-97E1-FEFAE35268E2}"/>
                </a:ext>
              </a:extLst>
            </p:cNvPr>
            <p:cNvSpPr txBox="1"/>
            <p:nvPr/>
          </p:nvSpPr>
          <p:spPr>
            <a:xfrm>
              <a:off x="794794" y="4690081"/>
              <a:ext cx="1162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This</a:t>
              </a:r>
            </a:p>
            <a:p>
              <a:pPr algn="ctr"/>
              <a:r>
                <a:rPr lang="fr-FR" dirty="0" err="1"/>
                <a:t>Work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97817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57465">
        <p:fade/>
      </p:transition>
    </mc:Choice>
    <mc:Fallback>
      <p:transition advTm="5746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188821" y="1129881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281109" y="241438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Rich,</a:t>
            </a:r>
            <a:r>
              <a:rPr lang="fr-FR" b="1" dirty="0"/>
              <a:t> versatile </a:t>
            </a:r>
            <a:r>
              <a:rPr lang="fr-FR" dirty="0"/>
              <a:t>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E40743-E8EF-0144-A862-529B709DE3FB}"/>
              </a:ext>
            </a:extLst>
          </p:cNvPr>
          <p:cNvSpPr txBox="1"/>
          <p:nvPr/>
        </p:nvSpPr>
        <p:spPr>
          <a:xfrm>
            <a:off x="281109" y="387268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Leverage</a:t>
            </a:r>
            <a:r>
              <a:rPr lang="fr-FR" dirty="0"/>
              <a:t> 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b="1" dirty="0" err="1"/>
              <a:t>text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2F8EDA-1A1A-B14D-8EEF-C34CBBA41FAE}"/>
              </a:ext>
            </a:extLst>
          </p:cNvPr>
          <p:cNvSpPr txBox="1"/>
          <p:nvPr/>
        </p:nvSpPr>
        <p:spPr>
          <a:xfrm>
            <a:off x="281109" y="54233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explainable</a:t>
            </a:r>
            <a:endParaRPr lang="fr-FR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03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61235">
        <p:fade/>
      </p:transition>
    </mc:Choice>
    <mc:Fallback>
      <p:transition advTm="6123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188821" y="1129881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0E10810-8D9D-AB4C-A1A9-5D73D6277C96}"/>
              </a:ext>
            </a:extLst>
          </p:cNvPr>
          <p:cNvSpPr txBox="1">
            <a:spLocks/>
          </p:cNvSpPr>
          <p:nvPr/>
        </p:nvSpPr>
        <p:spPr>
          <a:xfrm>
            <a:off x="3413599" y="1129881"/>
            <a:ext cx="2308375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Axes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56730-06BA-3141-AD54-C5C7CFBAA34C}"/>
              </a:ext>
            </a:extLst>
          </p:cNvPr>
          <p:cNvGrpSpPr/>
          <p:nvPr/>
        </p:nvGrpSpPr>
        <p:grpSpPr>
          <a:xfrm>
            <a:off x="2439799" y="5077564"/>
            <a:ext cx="1037808" cy="1292265"/>
            <a:chOff x="2524904" y="4510329"/>
            <a:chExt cx="1037808" cy="11304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702722-ED12-C640-9264-C454BDF01443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0E4FC8-1AA8-1143-BE93-23F5F90D05F3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281109" y="241438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Rich,</a:t>
            </a:r>
            <a:r>
              <a:rPr lang="fr-FR" b="1" dirty="0"/>
              <a:t> versatile </a:t>
            </a:r>
            <a:r>
              <a:rPr lang="fr-FR" dirty="0"/>
              <a:t>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899504DB-0349-6744-9C4B-68931073F1DA}"/>
              </a:ext>
            </a:extLst>
          </p:cNvPr>
          <p:cNvSpPr txBox="1"/>
          <p:nvPr/>
        </p:nvSpPr>
        <p:spPr>
          <a:xfrm>
            <a:off x="3538768" y="469166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184CB49-2387-774B-96F9-59AF042CDAA1}"/>
              </a:ext>
            </a:extLst>
          </p:cNvPr>
          <p:cNvSpPr txBox="1"/>
          <p:nvPr/>
        </p:nvSpPr>
        <p:spPr>
          <a:xfrm>
            <a:off x="3531099" y="6182804"/>
            <a:ext cx="22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E40743-E8EF-0144-A862-529B709DE3FB}"/>
              </a:ext>
            </a:extLst>
          </p:cNvPr>
          <p:cNvSpPr txBox="1"/>
          <p:nvPr/>
        </p:nvSpPr>
        <p:spPr>
          <a:xfrm>
            <a:off x="281109" y="387268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Leverage</a:t>
            </a:r>
            <a:r>
              <a:rPr lang="fr-FR" dirty="0"/>
              <a:t> 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b="1" dirty="0" err="1"/>
              <a:t>text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2F8EDA-1A1A-B14D-8EEF-C34CBBA41FAE}"/>
              </a:ext>
            </a:extLst>
          </p:cNvPr>
          <p:cNvSpPr txBox="1"/>
          <p:nvPr/>
        </p:nvSpPr>
        <p:spPr>
          <a:xfrm>
            <a:off x="281109" y="54233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explainable</a:t>
            </a:r>
            <a:endParaRPr lang="fr-FR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AD91BB-691A-824A-8D43-0FB6B5E8B6EC}"/>
              </a:ext>
            </a:extLst>
          </p:cNvPr>
          <p:cNvSpPr txBox="1"/>
          <p:nvPr/>
        </p:nvSpPr>
        <p:spPr>
          <a:xfrm>
            <a:off x="3626516" y="2028871"/>
            <a:ext cx="20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Recommendation</a:t>
            </a:r>
            <a:endParaRPr lang="fr-FR" dirty="0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A7681A7-FA58-6C46-8E9A-68026E68C8C5}"/>
              </a:ext>
            </a:extLst>
          </p:cNvPr>
          <p:cNvGrpSpPr/>
          <p:nvPr/>
        </p:nvGrpSpPr>
        <p:grpSpPr>
          <a:xfrm>
            <a:off x="2449190" y="2202363"/>
            <a:ext cx="1037808" cy="1292265"/>
            <a:chOff x="2524904" y="4510329"/>
            <a:chExt cx="1037808" cy="1130400"/>
          </a:xfrm>
        </p:grpSpPr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12475C4-7C2D-CB46-A644-EF51F70D1299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2CD23CB-3B6D-1B40-9172-A1658090D5CB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grpSp>
        <p:nvGrpSpPr>
          <p:cNvPr id="31" name="Group 12">
            <a:extLst>
              <a:ext uri="{FF2B5EF4-FFF2-40B4-BE49-F238E27FC236}">
                <a16:creationId xmlns:a16="http://schemas.microsoft.com/office/drawing/2014/main" id="{F88E698B-07E3-224E-982A-2922F80A1B8A}"/>
              </a:ext>
            </a:extLst>
          </p:cNvPr>
          <p:cNvGrpSpPr/>
          <p:nvPr/>
        </p:nvGrpSpPr>
        <p:grpSpPr>
          <a:xfrm>
            <a:off x="2446060" y="3639963"/>
            <a:ext cx="1037808" cy="1292265"/>
            <a:chOff x="2524904" y="4510329"/>
            <a:chExt cx="1037808" cy="1130400"/>
          </a:xfrm>
        </p:grpSpPr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64F7D98-55AF-754D-926E-DD72503E9650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88B0E6D-997E-364E-B632-44D56B5723D5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F520EA8-F7F5-F546-BC45-EDB647393DA0}"/>
              </a:ext>
            </a:extLst>
          </p:cNvPr>
          <p:cNvSpPr txBox="1"/>
          <p:nvPr/>
        </p:nvSpPr>
        <p:spPr>
          <a:xfrm>
            <a:off x="3538768" y="3128464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Representation</a:t>
            </a:r>
            <a:r>
              <a:rPr lang="fr-FR" dirty="0"/>
              <a:t>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17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61235">
        <p:fade/>
      </p:transition>
    </mc:Choice>
    <mc:Fallback>
      <p:transition advTm="61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188821" y="1129881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0E10810-8D9D-AB4C-A1A9-5D73D6277C96}"/>
              </a:ext>
            </a:extLst>
          </p:cNvPr>
          <p:cNvSpPr txBox="1">
            <a:spLocks/>
          </p:cNvSpPr>
          <p:nvPr/>
        </p:nvSpPr>
        <p:spPr>
          <a:xfrm>
            <a:off x="3413599" y="1129881"/>
            <a:ext cx="2308375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Axes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D6E1651-D55B-FD47-9D18-5802170C78DD}"/>
              </a:ext>
            </a:extLst>
          </p:cNvPr>
          <p:cNvSpPr txBox="1">
            <a:spLocks/>
          </p:cNvSpPr>
          <p:nvPr/>
        </p:nvSpPr>
        <p:spPr>
          <a:xfrm>
            <a:off x="6782446" y="1099883"/>
            <a:ext cx="1909124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Contribution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56730-06BA-3141-AD54-C5C7CFBAA34C}"/>
              </a:ext>
            </a:extLst>
          </p:cNvPr>
          <p:cNvGrpSpPr/>
          <p:nvPr/>
        </p:nvGrpSpPr>
        <p:grpSpPr>
          <a:xfrm>
            <a:off x="2439799" y="5077564"/>
            <a:ext cx="1037808" cy="1292265"/>
            <a:chOff x="2524904" y="4510329"/>
            <a:chExt cx="1037808" cy="11304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702722-ED12-C640-9264-C454BDF01443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0E4FC8-1AA8-1143-BE93-23F5F90D05F3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281109" y="241438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Rich,</a:t>
            </a:r>
            <a:r>
              <a:rPr lang="fr-FR" b="1" dirty="0"/>
              <a:t> versatile </a:t>
            </a:r>
            <a:r>
              <a:rPr lang="fr-FR" dirty="0"/>
              <a:t>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899504DB-0349-6744-9C4B-68931073F1DA}"/>
              </a:ext>
            </a:extLst>
          </p:cNvPr>
          <p:cNvSpPr txBox="1"/>
          <p:nvPr/>
        </p:nvSpPr>
        <p:spPr>
          <a:xfrm>
            <a:off x="3538768" y="469166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184CB49-2387-774B-96F9-59AF042CDAA1}"/>
              </a:ext>
            </a:extLst>
          </p:cNvPr>
          <p:cNvSpPr txBox="1"/>
          <p:nvPr/>
        </p:nvSpPr>
        <p:spPr>
          <a:xfrm>
            <a:off x="3531099" y="6182804"/>
            <a:ext cx="22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E40743-E8EF-0144-A862-529B709DE3FB}"/>
              </a:ext>
            </a:extLst>
          </p:cNvPr>
          <p:cNvSpPr txBox="1"/>
          <p:nvPr/>
        </p:nvSpPr>
        <p:spPr>
          <a:xfrm>
            <a:off x="281109" y="387268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Leverage</a:t>
            </a:r>
            <a:r>
              <a:rPr lang="fr-FR" dirty="0"/>
              <a:t> 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b="1" dirty="0" err="1"/>
              <a:t>text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2F8EDA-1A1A-B14D-8EEF-C34CBBA41FAE}"/>
              </a:ext>
            </a:extLst>
          </p:cNvPr>
          <p:cNvSpPr txBox="1"/>
          <p:nvPr/>
        </p:nvSpPr>
        <p:spPr>
          <a:xfrm>
            <a:off x="281109" y="54233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explainable</a:t>
            </a:r>
            <a:endParaRPr lang="fr-FR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AD91BB-691A-824A-8D43-0FB6B5E8B6EC}"/>
              </a:ext>
            </a:extLst>
          </p:cNvPr>
          <p:cNvSpPr txBox="1"/>
          <p:nvPr/>
        </p:nvSpPr>
        <p:spPr>
          <a:xfrm>
            <a:off x="3626516" y="2028871"/>
            <a:ext cx="20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Recommendation</a:t>
            </a:r>
            <a:endParaRPr lang="fr-FR" dirty="0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A7681A7-FA58-6C46-8E9A-68026E68C8C5}"/>
              </a:ext>
            </a:extLst>
          </p:cNvPr>
          <p:cNvGrpSpPr/>
          <p:nvPr/>
        </p:nvGrpSpPr>
        <p:grpSpPr>
          <a:xfrm>
            <a:off x="2449190" y="2202363"/>
            <a:ext cx="1037808" cy="1292265"/>
            <a:chOff x="2524904" y="4510329"/>
            <a:chExt cx="1037808" cy="1130400"/>
          </a:xfrm>
        </p:grpSpPr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12475C4-7C2D-CB46-A644-EF51F70D1299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2CD23CB-3B6D-1B40-9172-A1658090D5CB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grpSp>
        <p:nvGrpSpPr>
          <p:cNvPr id="31" name="Group 12">
            <a:extLst>
              <a:ext uri="{FF2B5EF4-FFF2-40B4-BE49-F238E27FC236}">
                <a16:creationId xmlns:a16="http://schemas.microsoft.com/office/drawing/2014/main" id="{F88E698B-07E3-224E-982A-2922F80A1B8A}"/>
              </a:ext>
            </a:extLst>
          </p:cNvPr>
          <p:cNvGrpSpPr/>
          <p:nvPr/>
        </p:nvGrpSpPr>
        <p:grpSpPr>
          <a:xfrm>
            <a:off x="2446060" y="3639963"/>
            <a:ext cx="1037808" cy="1292265"/>
            <a:chOff x="2524904" y="4510329"/>
            <a:chExt cx="1037808" cy="1130400"/>
          </a:xfrm>
        </p:grpSpPr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64F7D98-55AF-754D-926E-DD72503E9650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88B0E6D-997E-364E-B632-44D56B5723D5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F520EA8-F7F5-F546-BC45-EDB647393DA0}"/>
              </a:ext>
            </a:extLst>
          </p:cNvPr>
          <p:cNvSpPr txBox="1"/>
          <p:nvPr/>
        </p:nvSpPr>
        <p:spPr>
          <a:xfrm>
            <a:off x="3538768" y="3128464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Representation</a:t>
            </a:r>
            <a:r>
              <a:rPr lang="fr-FR" dirty="0"/>
              <a:t> Learning</a:t>
            </a:r>
          </a:p>
        </p:txBody>
      </p:sp>
      <p:sp>
        <p:nvSpPr>
          <p:cNvPr id="40" name="Freeform 20">
            <a:extLst>
              <a:ext uri="{FF2B5EF4-FFF2-40B4-BE49-F238E27FC236}">
                <a16:creationId xmlns:a16="http://schemas.microsoft.com/office/drawing/2014/main" id="{5615B0AF-D862-C14E-8FC8-80C33FAC21B8}"/>
              </a:ext>
            </a:extLst>
          </p:cNvPr>
          <p:cNvSpPr/>
          <p:nvPr/>
        </p:nvSpPr>
        <p:spPr>
          <a:xfrm>
            <a:off x="5750899" y="2212779"/>
            <a:ext cx="1031547" cy="646133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72BEBB19-1D25-7148-8BD0-74B9F463C162}"/>
              </a:ext>
            </a:extLst>
          </p:cNvPr>
          <p:cNvSpPr/>
          <p:nvPr/>
        </p:nvSpPr>
        <p:spPr>
          <a:xfrm flipV="1">
            <a:off x="5744638" y="2860580"/>
            <a:ext cx="1031547" cy="646133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2" name="Freeform 20">
            <a:extLst>
              <a:ext uri="{FF2B5EF4-FFF2-40B4-BE49-F238E27FC236}">
                <a16:creationId xmlns:a16="http://schemas.microsoft.com/office/drawing/2014/main" id="{41792B3E-23D5-8640-ABF4-46BB6C0DBA4E}"/>
              </a:ext>
            </a:extLst>
          </p:cNvPr>
          <p:cNvSpPr/>
          <p:nvPr/>
        </p:nvSpPr>
        <p:spPr>
          <a:xfrm>
            <a:off x="5721974" y="3509433"/>
            <a:ext cx="1054211" cy="2340493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4F3C6F7A-37D3-374B-A873-D11AA458FE6E}"/>
              </a:ext>
            </a:extLst>
          </p:cNvPr>
          <p:cNvSpPr/>
          <p:nvPr/>
        </p:nvSpPr>
        <p:spPr>
          <a:xfrm>
            <a:off x="5807863" y="5077565"/>
            <a:ext cx="968323" cy="772362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898A1E2C-22AD-4648-92FC-E2957D43B5B0}"/>
              </a:ext>
            </a:extLst>
          </p:cNvPr>
          <p:cNvSpPr/>
          <p:nvPr/>
        </p:nvSpPr>
        <p:spPr>
          <a:xfrm flipV="1">
            <a:off x="5744638" y="5838109"/>
            <a:ext cx="1031547" cy="646133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911A035-0460-8D45-9B96-50C75CE07AFE}"/>
              </a:ext>
            </a:extLst>
          </p:cNvPr>
          <p:cNvGrpSpPr/>
          <p:nvPr/>
        </p:nvGrpSpPr>
        <p:grpSpPr>
          <a:xfrm>
            <a:off x="7064726" y="2404659"/>
            <a:ext cx="1344563" cy="919613"/>
            <a:chOff x="7040385" y="2123965"/>
            <a:chExt cx="1344563" cy="919613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63E0CFF-E0FB-3D4E-9B4B-EF9E8A9EF7A9}"/>
                </a:ext>
              </a:extLst>
            </p:cNvPr>
            <p:cNvSpPr txBox="1"/>
            <p:nvPr/>
          </p:nvSpPr>
          <p:spPr>
            <a:xfrm>
              <a:off x="7040385" y="2674246"/>
              <a:ext cx="134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HRAN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B362FCD-ECBE-0547-B0D5-CA9757D1613E}"/>
                </a:ext>
              </a:extLst>
            </p:cNvPr>
            <p:cNvSpPr/>
            <p:nvPr/>
          </p:nvSpPr>
          <p:spPr>
            <a:xfrm>
              <a:off x="7456942" y="2123965"/>
              <a:ext cx="511445" cy="50819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587D937-40D5-4843-BABC-2CDC7F9210C8}"/>
              </a:ext>
            </a:extLst>
          </p:cNvPr>
          <p:cNvGrpSpPr/>
          <p:nvPr/>
        </p:nvGrpSpPr>
        <p:grpSpPr>
          <a:xfrm>
            <a:off x="7040385" y="5378302"/>
            <a:ext cx="1344563" cy="919613"/>
            <a:chOff x="7040385" y="2123965"/>
            <a:chExt cx="1344563" cy="919613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748F52F-2F35-4E4A-9BA0-EDC44964ACE3}"/>
                </a:ext>
              </a:extLst>
            </p:cNvPr>
            <p:cNvSpPr txBox="1"/>
            <p:nvPr/>
          </p:nvSpPr>
          <p:spPr>
            <a:xfrm>
              <a:off x="7040385" y="2674246"/>
              <a:ext cx="134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Résumé</a:t>
              </a: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A94C096-E94A-2B4F-98BA-51635026C98F}"/>
                </a:ext>
              </a:extLst>
            </p:cNvPr>
            <p:cNvSpPr/>
            <p:nvPr/>
          </p:nvSpPr>
          <p:spPr>
            <a:xfrm>
              <a:off x="7456942" y="2123965"/>
              <a:ext cx="511445" cy="50819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681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235">
        <p:fade/>
      </p:transition>
    </mc:Choice>
    <mc:Fallback xmlns="">
      <p:transition advTm="61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2.5|17.6|1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heme/theme1.xml><?xml version="1.0" encoding="utf-8"?>
<a:theme xmlns:a="http://schemas.openxmlformats.org/drawingml/2006/main" name="phdDefense">
  <a:themeElements>
    <a:clrScheme name="Custom 2">
      <a:dk1>
        <a:srgbClr val="000000"/>
      </a:dk1>
      <a:lt1>
        <a:srgbClr val="FFFFFF"/>
      </a:lt1>
      <a:dk2>
        <a:srgbClr val="242954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lama">
      <a:majorFont>
        <a:latin typeface="Flama"/>
        <a:ea typeface=""/>
        <a:cs typeface=""/>
      </a:majorFont>
      <a:minorFont>
        <a:latin typeface="Flama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dDefense" id="{BA34602D-1669-2B45-8109-D3C100C50228}" vid="{C98DA61B-2E78-3C4B-B1DE-4C1A2F642F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phdDefense</Template>
  <TotalTime>105942</TotalTime>
  <Words>641</Words>
  <Application>Microsoft Macintosh PowerPoint</Application>
  <PresentationFormat>Affichage à l'écran (4:3)</PresentationFormat>
  <Paragraphs>231</Paragraphs>
  <Slides>43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0" baseType="lpstr">
      <vt:lpstr>Arial</vt:lpstr>
      <vt:lpstr>Calibri</vt:lpstr>
      <vt:lpstr>Flama</vt:lpstr>
      <vt:lpstr>Flama Light</vt:lpstr>
      <vt:lpstr>Latin Modern Roman 10</vt:lpstr>
      <vt:lpstr>Menlo-Regular</vt:lpstr>
      <vt:lpstr>phdDefense</vt:lpstr>
      <vt:lpstr>Deep Natural Language Processing for User Representation</vt:lpstr>
      <vt:lpstr>The Information Era</vt:lpstr>
      <vt:lpstr>Problematics</vt:lpstr>
      <vt:lpstr>Problematics</vt:lpstr>
      <vt:lpstr>Problematics</vt:lpstr>
      <vt:lpstr>Problematics</vt:lpstr>
      <vt:lpstr>Motivations and contributions</vt:lpstr>
      <vt:lpstr>Motivations and contributions</vt:lpstr>
      <vt:lpstr>Motivations and contributions</vt:lpstr>
      <vt:lpstr>Outline</vt:lpstr>
      <vt:lpstr>REFINING USER UNDERSTANDING IN RECOMMENDATION VIA NLP</vt:lpstr>
      <vt:lpstr>Motivation and intuition</vt:lpstr>
      <vt:lpstr>Related work</vt:lpstr>
      <vt:lpstr>The model : HRAN, RBA</vt:lpstr>
      <vt:lpstr>The model : HRAN</vt:lpstr>
      <vt:lpstr>The model : HRAN, overview</vt:lpstr>
      <vt:lpstr>The model : HRAN, overview</vt:lpstr>
      <vt:lpstr>Results</vt:lpstr>
      <vt:lpstr>Attention Visualization</vt:lpstr>
      <vt:lpstr>Attention Visualization</vt:lpstr>
      <vt:lpstr>A NLP APPROACH TO PROFESSIONAL PROFILE LEARNING AND EVALUATION</vt:lpstr>
      <vt:lpstr>Motivation &amp; Problematic</vt:lpstr>
      <vt:lpstr>Motivation and intuition</vt:lpstr>
      <vt:lpstr>Data</vt:lpstr>
      <vt:lpstr>Data</vt:lpstr>
      <vt:lpstr>Related work</vt:lpstr>
      <vt:lpstr>The model : Resumé</vt:lpstr>
      <vt:lpstr>The model : Resumé</vt:lpstr>
      <vt:lpstr>USER DYNAMIC MODELING</vt:lpstr>
      <vt:lpstr>Job Expertise Rewriting</vt:lpstr>
      <vt:lpstr>Industry Latent Space Structuring via VAE </vt:lpstr>
      <vt:lpstr>Industry Latent Space Structuring via VAE </vt:lpstr>
      <vt:lpstr>Industry Latent Space Structuring via VAE </vt:lpstr>
      <vt:lpstr>Conclusion</vt:lpstr>
      <vt:lpstr>Contributions</vt:lpstr>
      <vt:lpstr>Perspectives</vt:lpstr>
      <vt:lpstr>Perspectives</vt:lpstr>
      <vt:lpstr>Thank You!</vt:lpstr>
      <vt:lpstr>References  ⠐ Appendix</vt:lpstr>
      <vt:lpstr>References</vt:lpstr>
      <vt:lpstr>Appendix for HRAN</vt:lpstr>
      <vt:lpstr>Appendix for Resumé</vt:lpstr>
      <vt:lpstr>Appendix for User Modeling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Clara GdFdG</dc:creator>
  <cp:keywords/>
  <dc:description/>
  <cp:lastModifiedBy>Clara Gainon</cp:lastModifiedBy>
  <cp:revision>732</cp:revision>
  <cp:lastPrinted>2019-10-02T17:13:17Z</cp:lastPrinted>
  <dcterms:created xsi:type="dcterms:W3CDTF">2017-04-20T22:33:02Z</dcterms:created>
  <dcterms:modified xsi:type="dcterms:W3CDTF">2021-10-22T11:47:04Z</dcterms:modified>
  <cp:category/>
</cp:coreProperties>
</file>