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1" r:id="rId1"/>
  </p:sldMasterIdLst>
  <p:notesMasterIdLst>
    <p:notesMasterId r:id="rId42"/>
  </p:notesMasterIdLst>
  <p:sldIdLst>
    <p:sldId id="256" r:id="rId2"/>
    <p:sldId id="416" r:id="rId3"/>
    <p:sldId id="374" r:id="rId4"/>
    <p:sldId id="379" r:id="rId5"/>
    <p:sldId id="418" r:id="rId6"/>
    <p:sldId id="408" r:id="rId7"/>
    <p:sldId id="457" r:id="rId8"/>
    <p:sldId id="428" r:id="rId9"/>
    <p:sldId id="395" r:id="rId10"/>
    <p:sldId id="464" r:id="rId11"/>
    <p:sldId id="481" r:id="rId12"/>
    <p:sldId id="475" r:id="rId13"/>
    <p:sldId id="476" r:id="rId14"/>
    <p:sldId id="477" r:id="rId15"/>
    <p:sldId id="480" r:id="rId16"/>
    <p:sldId id="479" r:id="rId17"/>
    <p:sldId id="478" r:id="rId18"/>
    <p:sldId id="427" r:id="rId19"/>
    <p:sldId id="482" r:id="rId20"/>
    <p:sldId id="483" r:id="rId21"/>
    <p:sldId id="487" r:id="rId22"/>
    <p:sldId id="488" r:id="rId23"/>
    <p:sldId id="484" r:id="rId24"/>
    <p:sldId id="485" r:id="rId25"/>
    <p:sldId id="486" r:id="rId26"/>
    <p:sldId id="474" r:id="rId27"/>
    <p:sldId id="489" r:id="rId28"/>
    <p:sldId id="490" r:id="rId29"/>
    <p:sldId id="491" r:id="rId30"/>
    <p:sldId id="492" r:id="rId31"/>
    <p:sldId id="431" r:id="rId32"/>
    <p:sldId id="446" r:id="rId33"/>
    <p:sldId id="456" r:id="rId34"/>
    <p:sldId id="436" r:id="rId35"/>
    <p:sldId id="409" r:id="rId36"/>
    <p:sldId id="429" r:id="rId37"/>
    <p:sldId id="455" r:id="rId38"/>
    <p:sldId id="473" r:id="rId39"/>
    <p:sldId id="472" r:id="rId40"/>
    <p:sldId id="47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19F70-4D3D-5E42-9451-9C20A9DBFC90}">
          <p14:sldIdLst>
            <p14:sldId id="256"/>
          </p14:sldIdLst>
        </p14:section>
        <p14:section name="Introduction" id="{E88C9AD2-A88E-6149-B8FA-CEAF90852619}">
          <p14:sldIdLst>
            <p14:sldId id="416"/>
            <p14:sldId id="374"/>
            <p14:sldId id="379"/>
            <p14:sldId id="418"/>
          </p14:sldIdLst>
        </p14:section>
        <p14:section name="Related Work" id="{E1BD81B7-6E2E-3E4E-8199-645263989381}">
          <p14:sldIdLst>
            <p14:sldId id="408"/>
            <p14:sldId id="457"/>
          </p14:sldIdLst>
        </p14:section>
        <p14:section name="Coia" id="{5AAAB9CE-3D8C-F345-B9BC-72333A827AE9}">
          <p14:sldIdLst>
            <p14:sldId id="428"/>
            <p14:sldId id="395"/>
            <p14:sldId id="464"/>
            <p14:sldId id="481"/>
            <p14:sldId id="475"/>
            <p14:sldId id="476"/>
            <p14:sldId id="477"/>
            <p14:sldId id="480"/>
            <p14:sldId id="479"/>
            <p14:sldId id="478"/>
          </p14:sldIdLst>
        </p14:section>
        <p14:section name="Esann" id="{5A1381A5-1A5F-5E43-BF43-14AEB3C65BBA}">
          <p14:sldIdLst>
            <p14:sldId id="427"/>
            <p14:sldId id="482"/>
            <p14:sldId id="483"/>
            <p14:sldId id="487"/>
            <p14:sldId id="488"/>
            <p14:sldId id="484"/>
            <p14:sldId id="485"/>
            <p14:sldId id="486"/>
          </p14:sldIdLst>
        </p14:section>
        <p14:section name="User Dynamic Modeling" id="{E2DE979C-BB99-FD48-8BED-51EF959C0C67}">
          <p14:sldIdLst>
            <p14:sldId id="474"/>
            <p14:sldId id="489"/>
            <p14:sldId id="490"/>
            <p14:sldId id="491"/>
            <p14:sldId id="492"/>
          </p14:sldIdLst>
        </p14:section>
        <p14:section name="Conclusion" id="{B21708D6-9EC8-D64E-B5CA-7E1D1C5D1383}">
          <p14:sldIdLst>
            <p14:sldId id="431"/>
            <p14:sldId id="446"/>
            <p14:sldId id="456"/>
            <p14:sldId id="436"/>
            <p14:sldId id="409"/>
          </p14:sldIdLst>
        </p14:section>
        <p14:section name="Appendix" id="{23A10DBD-8702-2C47-B043-C0A002ACC6AD}">
          <p14:sldIdLst>
            <p14:sldId id="429"/>
            <p14:sldId id="455"/>
            <p14:sldId id="473"/>
            <p14:sldId id="472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F4A"/>
    <a:srgbClr val="7A2D2A"/>
    <a:srgbClr val="564100"/>
    <a:srgbClr val="98AD8B"/>
    <a:srgbClr val="8DAD78"/>
    <a:srgbClr val="EEF1F6"/>
    <a:srgbClr val="F6F6F6"/>
    <a:srgbClr val="CCCFE4"/>
    <a:srgbClr val="454968"/>
    <a:srgbClr val="B5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83310"/>
  </p:normalViewPr>
  <p:slideViewPr>
    <p:cSldViewPr snapToGrid="0" snapToObjects="1">
      <p:cViewPr varScale="1">
        <p:scale>
          <a:sx n="82" d="100"/>
          <a:sy n="82" d="100"/>
        </p:scale>
        <p:origin x="176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F8259-9C4B-4640-910F-4EA13CC7F13E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48AD-E0EA-F64C-9871-E2424F422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1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7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215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51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698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97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29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68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84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81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200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info and accessible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32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653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83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84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14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40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3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87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7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89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7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4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48AD-E0EA-F64C-9871-E2424F422EB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7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A677C226-D90C-2442-9C93-93880B858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30065C5A-F2FD-AD4D-9CCF-68143EC4F7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2B5-D1CA-5E40-A310-D36B391370CB}" type="datetime1">
              <a:rPr lang="fr-FR" smtClean="0"/>
              <a:t>21/10/2021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4688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13/12/21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3838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26281-BB3D-7B42-9B43-1ED5150B134C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F348875A-A2CD-C14C-AFFA-3F4EBC6F6A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4779B-DD96-B84A-AB18-D89DD5AAD810}"/>
              </a:ext>
            </a:extLst>
          </p:cNvPr>
          <p:cNvSpPr/>
          <p:nvPr userDrawn="1"/>
        </p:nvSpPr>
        <p:spPr>
          <a:xfrm>
            <a:off x="-1" y="-1"/>
            <a:ext cx="9144001" cy="284325"/>
          </a:xfrm>
          <a:prstGeom prst="rect">
            <a:avLst/>
          </a:prstGeom>
          <a:solidFill>
            <a:srgbClr val="45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3966" y="382939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9F41-9739-CA42-982F-A1F4C225F8D4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685E-BFF9-544D-B41A-63E431B886A8}"/>
              </a:ext>
            </a:extLst>
          </p:cNvPr>
          <p:cNvSpPr txBox="1"/>
          <p:nvPr userDrawn="1"/>
        </p:nvSpPr>
        <p:spPr>
          <a:xfrm>
            <a:off x="22395" y="-51116"/>
            <a:ext cx="7560434" cy="3769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 dirty="0"/>
              <a:t>Clara </a:t>
            </a:r>
            <a:r>
              <a:rPr lang="fr-FR" dirty="0" err="1"/>
              <a:t>Gainon</a:t>
            </a:r>
            <a:r>
              <a:rPr lang="fr-FR" dirty="0"/>
              <a:t> de </a:t>
            </a:r>
            <a:r>
              <a:rPr lang="fr-FR" dirty="0" err="1"/>
              <a:t>Forsan</a:t>
            </a:r>
            <a:r>
              <a:rPr lang="fr-FR" dirty="0"/>
              <a:t> de </a:t>
            </a:r>
            <a:r>
              <a:rPr lang="fr-FR" dirty="0" err="1"/>
              <a:t>Gabriac</a:t>
            </a:r>
            <a:r>
              <a:rPr lang="fr-FR" dirty="0"/>
              <a:t> – </a:t>
            </a:r>
            <a:r>
              <a:rPr lang="fr-FR" dirty="0" err="1"/>
              <a:t>Deep</a:t>
            </a:r>
            <a:r>
              <a:rPr lang="fr-FR" dirty="0"/>
              <a:t>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for User </a:t>
            </a:r>
            <a:r>
              <a:rPr lang="fr-FR" dirty="0" err="1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81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5E93B-2229-1146-A94D-3363680BFF8F}"/>
              </a:ext>
            </a:extLst>
          </p:cNvPr>
          <p:cNvSpPr/>
          <p:nvPr userDrawn="1"/>
        </p:nvSpPr>
        <p:spPr>
          <a:xfrm>
            <a:off x="0" y="0"/>
            <a:ext cx="9132849" cy="964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58" y="1692876"/>
            <a:ext cx="7393259" cy="2656702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1762-67DF-4C43-B8D0-38C06516571C}" type="datetime1">
              <a:rPr lang="fr-FR" smtClean="0"/>
              <a:t>21/10/2021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2A2C11-718B-1A4A-A6B5-F18709E8DA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520"/>
          <a:stretch/>
        </p:blipFill>
        <p:spPr>
          <a:xfrm>
            <a:off x="262399" y="5940080"/>
            <a:ext cx="4075274" cy="7956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30F7D9-1909-DC44-83F8-7E387E2669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3648"/>
          <a:stretch/>
        </p:blipFill>
        <p:spPr>
          <a:xfrm>
            <a:off x="6890837" y="529"/>
            <a:ext cx="2184352" cy="105972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057C7DF3-1A42-3A4D-A79B-E8E3ACAA0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314678"/>
            <a:ext cx="6973367" cy="1625047"/>
          </a:xfrm>
        </p:spPr>
        <p:txBody>
          <a:bodyPr anchor="t"/>
          <a:lstStyle>
            <a:lvl1pPr algn="l">
              <a:defRPr sz="400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C9935A9-ABC0-874F-A0AE-A536F66B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095" y="3007484"/>
            <a:ext cx="5053693" cy="843531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E2E642FF-F062-884C-B8DB-FD07975437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6095" y="4047550"/>
            <a:ext cx="6697663" cy="52228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 err="1"/>
              <a:t>Authors</a:t>
            </a:r>
            <a:endParaRPr lang="fr-FR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1F8541E4-5C7A-BB46-BC4E-A0BA445C96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5294" y="5534132"/>
            <a:ext cx="3962380" cy="359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Institute</a:t>
            </a:r>
            <a:endParaRPr lang="fr-FR" dirty="0"/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25F16DE8-A95D-7449-B905-383D523C74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47484" y="5543317"/>
            <a:ext cx="2395550" cy="359908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D2DD76-92B1-5241-8825-6D6269F2838B}"/>
              </a:ext>
            </a:extLst>
          </p:cNvPr>
          <p:cNvSpPr/>
          <p:nvPr userDrawn="1"/>
        </p:nvSpPr>
        <p:spPr>
          <a:xfrm>
            <a:off x="0" y="0"/>
            <a:ext cx="9144000" cy="66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12CD0-C5FF-3244-9B30-C539B3774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5117" y="80726"/>
            <a:ext cx="1203680" cy="496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50"/>
            </a:lvl2pPr>
            <a:lvl3pPr>
              <a:defRPr sz="19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60468" y="6465863"/>
            <a:ext cx="2057400" cy="365125"/>
          </a:xfrm>
        </p:spPr>
        <p:txBody>
          <a:bodyPr/>
          <a:lstStyle/>
          <a:p>
            <a:fld id="{70BA8813-F537-3C42-8AFB-2B33E28B15A0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8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015" y="217118"/>
            <a:ext cx="7611368" cy="68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015" y="1175657"/>
            <a:ext cx="7961971" cy="5069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585" y="64851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C7472B5-D1CA-5E40-A310-D36B391370CB}" type="datetime1">
              <a:rPr lang="fr-FR" smtClean="0"/>
              <a:t>21/10/2021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817" y="6473117"/>
            <a:ext cx="4282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985" y="6473116"/>
            <a:ext cx="475811" cy="384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CCB0C1-2DF4-8B4C-AC0E-201D3DFFEAF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26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Menlo-Regular" charset="0"/>
        <a:buChar char="➜"/>
        <a:tabLst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303" y="1314678"/>
            <a:ext cx="7096405" cy="1625047"/>
          </a:xfrm>
        </p:spPr>
        <p:txBody>
          <a:bodyPr/>
          <a:lstStyle/>
          <a:p>
            <a:r>
              <a:rPr lang="en-US" sz="3600" dirty="0"/>
              <a:t>Deep Natural Language Processing for User Representation</a:t>
            </a:r>
            <a:endParaRPr lang="en-US" sz="3200" dirty="0"/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92254FEC-F54C-9744-8155-8A1BD9F2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303" y="3064090"/>
            <a:ext cx="7289598" cy="631088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Traitement</a:t>
            </a:r>
            <a:r>
              <a:rPr lang="en-US" sz="2000" dirty="0"/>
              <a:t> du </a:t>
            </a:r>
            <a:r>
              <a:rPr lang="en-US" sz="2000" dirty="0" err="1"/>
              <a:t>langage</a:t>
            </a:r>
            <a:r>
              <a:rPr lang="en-US" sz="2000" dirty="0"/>
              <a:t> naturel </a:t>
            </a:r>
            <a:r>
              <a:rPr lang="en-US" sz="2000" dirty="0" err="1"/>
              <a:t>profond</a:t>
            </a:r>
            <a:r>
              <a:rPr lang="en-US" sz="2000" dirty="0"/>
              <a:t> pour la </a:t>
            </a:r>
            <a:r>
              <a:rPr lang="en-US" sz="2000" dirty="0" err="1"/>
              <a:t>modélisation</a:t>
            </a:r>
            <a:r>
              <a:rPr lang="en-US" sz="2000" dirty="0"/>
              <a:t> </a:t>
            </a:r>
            <a:r>
              <a:rPr lang="en-US" sz="2000" dirty="0" err="1"/>
              <a:t>d’utilisateurs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0A3A-7312-6D4C-B7FD-AF6FE922C2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66303" y="3744388"/>
            <a:ext cx="7096405" cy="464358"/>
          </a:xfrm>
        </p:spPr>
        <p:txBody>
          <a:bodyPr>
            <a:normAutofit/>
          </a:bodyPr>
          <a:lstStyle/>
          <a:p>
            <a:r>
              <a:rPr lang="en-US" sz="2000" dirty="0"/>
              <a:t>Clara </a:t>
            </a:r>
            <a:r>
              <a:rPr lang="en-US" sz="2000" dirty="0" err="1"/>
              <a:t>Gainon</a:t>
            </a:r>
            <a:r>
              <a:rPr lang="en-US" sz="2000" dirty="0"/>
              <a:t> de </a:t>
            </a:r>
            <a:r>
              <a:rPr lang="en-US" sz="2000" dirty="0" err="1"/>
              <a:t>Forsan</a:t>
            </a:r>
            <a:r>
              <a:rPr lang="en-US" sz="2000" dirty="0"/>
              <a:t> de </a:t>
            </a:r>
            <a:r>
              <a:rPr lang="en-US" sz="2000" dirty="0" err="1"/>
              <a:t>Gabriac</a:t>
            </a:r>
            <a:r>
              <a:rPr lang="en-US" sz="2000" dirty="0"/>
              <a:t> </a:t>
            </a:r>
            <a:r>
              <a:rPr lang="en-US" sz="1800" dirty="0"/>
              <a:t>– 13 décembre2021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74D31C7-8E1B-FD41-B79D-15ECF793A7AE}"/>
              </a:ext>
            </a:extLst>
          </p:cNvPr>
          <p:cNvSpPr txBox="1">
            <a:spLocks/>
          </p:cNvSpPr>
          <p:nvPr/>
        </p:nvSpPr>
        <p:spPr>
          <a:xfrm>
            <a:off x="1553778" y="4340935"/>
            <a:ext cx="537111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None/>
              <a:tabLst/>
              <a:defRPr sz="2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J</a:t>
            </a:r>
            <a:r>
              <a:rPr lang="en-US" sz="1800" b="1" dirty="0"/>
              <a:t>URY DE </a:t>
            </a:r>
            <a:r>
              <a:rPr lang="en-US" sz="2000" b="1" dirty="0"/>
              <a:t>T</a:t>
            </a:r>
            <a:r>
              <a:rPr lang="en-US" sz="1800" b="1" dirty="0"/>
              <a:t>HESE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BF1E6-33DC-E349-938E-7073084020DD}"/>
              </a:ext>
            </a:extLst>
          </p:cNvPr>
          <p:cNvSpPr txBox="1"/>
          <p:nvPr/>
        </p:nvSpPr>
        <p:spPr>
          <a:xfrm>
            <a:off x="1706479" y="4804717"/>
            <a:ext cx="1366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Rapporteurs</a:t>
            </a:r>
          </a:p>
          <a:p>
            <a:pPr algn="ctr"/>
            <a:r>
              <a:rPr lang="en-US" dirty="0"/>
              <a:t>Anne Boyer</a:t>
            </a:r>
          </a:p>
          <a:p>
            <a:pPr algn="ctr"/>
            <a:r>
              <a:rPr lang="en-US" dirty="0"/>
              <a:t>Julien </a:t>
            </a:r>
            <a:r>
              <a:rPr lang="en-US" dirty="0" err="1"/>
              <a:t>Velcin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6516B-3F1E-C945-B0AD-B90DEC654D36}"/>
              </a:ext>
            </a:extLst>
          </p:cNvPr>
          <p:cNvSpPr txBox="1"/>
          <p:nvPr/>
        </p:nvSpPr>
        <p:spPr>
          <a:xfrm>
            <a:off x="3162889" y="4804717"/>
            <a:ext cx="21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Examinateurs</a:t>
            </a:r>
            <a:endParaRPr lang="en-US" b="1" dirty="0"/>
          </a:p>
          <a:p>
            <a:pPr algn="ctr"/>
            <a:r>
              <a:rPr lang="en-US" dirty="0"/>
              <a:t>Mohamed </a:t>
            </a:r>
            <a:r>
              <a:rPr lang="en-US" dirty="0" err="1"/>
              <a:t>Chetouani</a:t>
            </a:r>
            <a:endParaRPr lang="en-US" dirty="0"/>
          </a:p>
          <a:p>
            <a:pPr algn="ctr"/>
            <a:r>
              <a:rPr lang="en-US" dirty="0"/>
              <a:t>Alejandro </a:t>
            </a:r>
            <a:r>
              <a:rPr lang="en-US" dirty="0" err="1"/>
              <a:t>Bellogin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67427-56D2-304E-B8E4-6E1EBFDC64D2}"/>
              </a:ext>
            </a:extLst>
          </p:cNvPr>
          <p:cNvSpPr txBox="1"/>
          <p:nvPr/>
        </p:nvSpPr>
        <p:spPr>
          <a:xfrm>
            <a:off x="5273003" y="4804717"/>
            <a:ext cx="165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Encadrants</a:t>
            </a:r>
            <a:endParaRPr lang="en-US" b="1" dirty="0"/>
          </a:p>
          <a:p>
            <a:pPr algn="ctr"/>
            <a:r>
              <a:rPr lang="en-US" dirty="0"/>
              <a:t>Patrick Gallinari</a:t>
            </a:r>
          </a:p>
          <a:p>
            <a:pPr algn="ctr"/>
            <a:r>
              <a:rPr lang="en-US" dirty="0"/>
              <a:t>Vincent </a:t>
            </a:r>
            <a:r>
              <a:rPr lang="en-US" dirty="0" err="1"/>
              <a:t>Guigue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914">
        <p:fade/>
      </p:transition>
    </mc:Choice>
    <mc:Fallback xmlns="">
      <p:transition advTm="891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intuition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9</a:t>
            </a:fld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24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52B5-521D-6E42-9830-5360E9A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8CFD8-C77C-FB40-82EE-F807260D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Original HAN </a:t>
            </a:r>
            <a:r>
              <a:rPr lang="fr-FR" dirty="0" err="1"/>
              <a:t>paper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68015-76A4-9743-9812-5FD1AA4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89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A20ED32-A98D-0F4F-A1F3-5A6B8A83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15" y="1689821"/>
            <a:ext cx="7961971" cy="4040698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6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RBA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pic>
        <p:nvPicPr>
          <p:cNvPr id="8" name="Espace réservé du contenu 7" descr="Une image contenant texte, équipement électronique, capture d’écran&#10;&#10;Description générée automatiquement">
            <a:extLst>
              <a:ext uri="{FF2B5EF4-FFF2-40B4-BE49-F238E27FC236}">
                <a16:creationId xmlns:a16="http://schemas.microsoft.com/office/drawing/2014/main" id="{3A1AEEF1-F5AF-7C44-A7F6-31BAE6947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799" y="1777255"/>
            <a:ext cx="5804976" cy="3303490"/>
          </a:xfrm>
        </p:spPr>
      </p:pic>
    </p:spTree>
    <p:extLst>
      <p:ext uri="{BB962C8B-B14F-4D97-AF65-F5344CB8AC3E}">
        <p14:creationId xmlns:p14="http://schemas.microsoft.com/office/powerpoint/2010/main" val="268268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HRAN,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3958EC9-3296-1448-9BA3-AE6DDBAD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015" y="1311626"/>
            <a:ext cx="7961971" cy="4797087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1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FFAFA-0261-7E4D-8089-E113DFB7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27236-C810-5548-911E-DAD72617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5050C6-91E0-CB48-8F3B-D388EC27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72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D8B198D-C2FB-4B6F-BC23-716363B1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/>
          <a:p>
            <a:r>
              <a:rPr lang="en-US" dirty="0"/>
              <a:t>Attention Visualization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3F5308-5138-174B-9615-E73EE9219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319" y="1175657"/>
            <a:ext cx="7651363" cy="5069026"/>
          </a:xfr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D35B8C-1C64-AD46-B0FD-EB7FF371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88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79BDF-0A16-BF4F-AF32-26C1279D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Visualization</a:t>
            </a:r>
            <a:endParaRPr lang="fr-FR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6A354D-824A-524B-883D-F704C2186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2136257"/>
            <a:ext cx="3479800" cy="28194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28459-CDC2-6A40-8B43-186780DA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EF234B-1BD1-8648-940D-8A65327B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02342"/>
            <a:ext cx="3780295" cy="30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A NLP APPROACH TO PROFESSIONAL PROFILE LEARNING AND EVALUATION</a:t>
            </a:r>
            <a:endParaRPr lang="en-US" sz="32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1AEE3-0066-6D46-8A45-DADE5A49B4EC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Resume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: A </a:t>
            </a:r>
            <a:r>
              <a:rPr lang="fr-FR" sz="1600" i="1" dirty="0" err="1">
                <a:solidFill>
                  <a:schemeClr val="bg1">
                    <a:alpha val="80000"/>
                  </a:schemeClr>
                </a:solidFill>
              </a:rPr>
              <a:t>Robust</a:t>
            </a:r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Framework for Professional Profile Learning &amp; Evaluation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ESANN 2020</a:t>
            </a:r>
          </a:p>
        </p:txBody>
      </p:sp>
    </p:spTree>
    <p:extLst>
      <p:ext uri="{BB962C8B-B14F-4D97-AF65-F5344CB8AC3E}">
        <p14:creationId xmlns:p14="http://schemas.microsoft.com/office/powerpoint/2010/main" val="173344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187">
        <p:fade/>
      </p:transition>
    </mc:Choice>
    <mc:Fallback xmlns="">
      <p:transition advTm="1918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477045-A423-4666-B878-6B113EC8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9" y="297994"/>
            <a:ext cx="7611368" cy="680225"/>
          </a:xfrm>
        </p:spPr>
        <p:txBody>
          <a:bodyPr/>
          <a:lstStyle/>
          <a:p>
            <a:r>
              <a:rPr lang="en-US" dirty="0"/>
              <a:t>Problematic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C5C1C4-D149-442C-8E72-00BD10D8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1175657"/>
            <a:ext cx="7961971" cy="506902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9CEEBC-4C44-5D42-B72D-80F71F1F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173" y="-56512"/>
            <a:ext cx="475811" cy="3848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9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4CBF-C07A-844B-9726-6D9239E1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Information 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0A13-DD77-4540-B7E4-A308D3D7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3334043"/>
            <a:ext cx="7961971" cy="28037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7A862-797F-B741-9C73-C1B6BE0E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66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33275">
        <p:fade/>
      </p:transition>
    </mc:Choice>
    <mc:Fallback xmlns="">
      <p:transition advTm="3327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6504-8579-7B41-BE82-EE67EE60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intuition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6047-D3D7-9B47-A572-0F89788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19</a:t>
            </a:fld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56321">
        <p:fade/>
      </p:transition>
    </mc:Choice>
    <mc:Fallback xmlns="">
      <p:transition advTm="15632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14C0DDD-3D49-0F46-8238-DE0A4665F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550" y="1998622"/>
            <a:ext cx="7962900" cy="3424318"/>
          </a:xfrm>
        </p:spPr>
      </p:pic>
    </p:spTree>
    <p:extLst>
      <p:ext uri="{BB962C8B-B14F-4D97-AF65-F5344CB8AC3E}">
        <p14:creationId xmlns:p14="http://schemas.microsoft.com/office/powerpoint/2010/main" val="395269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DA02E3-1568-6A45-B108-D5C2AE3D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4" y="1896178"/>
            <a:ext cx="4572000" cy="3627984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98442A7-3C74-D14A-AF15-F0103BC0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355" y="1175657"/>
            <a:ext cx="3519631" cy="506902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16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52B5-521D-6E42-9830-5360E9A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8CFD8-C77C-FB40-82EE-F807260D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68015-76A4-9743-9812-5FD1AA42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185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</a:t>
            </a:r>
            <a:r>
              <a:rPr lang="fr-FR" dirty="0" err="1"/>
              <a:t>Resumé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9A79AB1-4E8B-364C-B3E2-DC99C829F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1399381"/>
            <a:ext cx="7086600" cy="4622800"/>
          </a:xfrm>
        </p:spPr>
      </p:pic>
    </p:spTree>
    <p:extLst>
      <p:ext uri="{BB962C8B-B14F-4D97-AF65-F5344CB8AC3E}">
        <p14:creationId xmlns:p14="http://schemas.microsoft.com/office/powerpoint/2010/main" val="412480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436F-AD9D-7A45-A15D-EE00E687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 anchor="ctr">
            <a:normAutofit/>
          </a:bodyPr>
          <a:lstStyle/>
          <a:p>
            <a:r>
              <a:rPr lang="fr-FR" dirty="0"/>
              <a:t>The model : </a:t>
            </a:r>
            <a:r>
              <a:rPr lang="fr-FR" dirty="0" err="1"/>
              <a:t>Resumé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8EE19-E9A4-FB45-953C-774887FC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F82987C-80EC-004C-AC0E-7FE5E447D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550" y="2856315"/>
            <a:ext cx="7962900" cy="1708932"/>
          </a:xfrm>
        </p:spPr>
      </p:pic>
    </p:spTree>
    <p:extLst>
      <p:ext uri="{BB962C8B-B14F-4D97-AF65-F5344CB8AC3E}">
        <p14:creationId xmlns:p14="http://schemas.microsoft.com/office/powerpoint/2010/main" val="2490127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72587"/>
          </a:xfrm>
        </p:spPr>
        <p:txBody>
          <a:bodyPr/>
          <a:lstStyle/>
          <a:p>
            <a:r>
              <a:rPr lang="en-US" dirty="0"/>
              <a:t>USER DYNAMIC MODELING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2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187">
        <p:fade/>
      </p:transition>
    </mc:Choice>
    <mc:Fallback xmlns="">
      <p:transition advTm="19187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en-US" dirty="0"/>
              <a:t>Job Expertise Rewriting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488922-EB48-C84A-B79F-51805216C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263" y="1176338"/>
            <a:ext cx="6333474" cy="506888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268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8632385-F84A-7C47-B551-621E08CF0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59" y="1824048"/>
            <a:ext cx="5315164" cy="2825626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A372598-6B0B-5A4B-9F78-8BC815E7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97" y="2704345"/>
            <a:ext cx="3746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1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921A09F-5C74-9E4B-8CA4-CDDBBAE3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129631"/>
            <a:ext cx="7429500" cy="316230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8FE9C-9826-0A4C-8A87-92495E8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4047D-F799-3D45-95EA-AF269D6D26E4}"/>
              </a:ext>
            </a:extLst>
          </p:cNvPr>
          <p:cNvSpPr txBox="1"/>
          <p:nvPr/>
        </p:nvSpPr>
        <p:spPr>
          <a:xfrm>
            <a:off x="1241946" y="2770495"/>
            <a:ext cx="62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3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7465">
        <p:fade/>
      </p:transition>
    </mc:Choice>
    <mc:Fallback xmlns="">
      <p:transition advTm="57465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FFFF855-F9DB-414A-8D73-4494059A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" y="1169"/>
            <a:ext cx="7611368" cy="680225"/>
          </a:xfrm>
        </p:spPr>
        <p:txBody>
          <a:bodyPr/>
          <a:lstStyle/>
          <a:p>
            <a:r>
              <a:rPr lang="fr-FR" dirty="0" err="1"/>
              <a:t>Industry</a:t>
            </a:r>
            <a:r>
              <a:rPr lang="fr-FR" dirty="0"/>
              <a:t> Latent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Structuring</a:t>
            </a:r>
            <a:r>
              <a:rPr lang="fr-FR" dirty="0"/>
              <a:t> via VAE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4596CD-26CC-534D-834A-C8CC7452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869" y="6473117"/>
            <a:ext cx="510928" cy="3848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CCB0C1-2DF4-8B4C-AC0E-201D3DFFEAFD}" type="slidenum">
              <a:rPr lang="fr-FR" smtClean="0"/>
              <a:pPr>
                <a:spcAft>
                  <a:spcPts val="600"/>
                </a:spcAft>
              </a:pPr>
              <a:t>29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1AFEAA5-AA9F-7441-A75B-4C6E9163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86" y="1175657"/>
            <a:ext cx="3746500" cy="506902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5C5D49-7442-E34D-AF64-BA23EC15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7" y="1683713"/>
            <a:ext cx="4546044" cy="40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1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1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408">
        <p:fade/>
      </p:transition>
    </mc:Choice>
    <mc:Fallback xmlns="">
      <p:transition advTm="1408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20D6-DB8A-C440-8D05-80E3094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1CDA4-F68A-C24B-96D6-76C81ECA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31</a:t>
            </a:fld>
            <a:endParaRPr lang="fr-F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0F628-7655-AF45-A6E1-48F1F2AC48C4}"/>
              </a:ext>
            </a:extLst>
          </p:cNvPr>
          <p:cNvGrpSpPr/>
          <p:nvPr/>
        </p:nvGrpSpPr>
        <p:grpSpPr>
          <a:xfrm>
            <a:off x="2038055" y="1852195"/>
            <a:ext cx="2746916" cy="4125168"/>
            <a:chOff x="1893299" y="1894608"/>
            <a:chExt cx="2746916" cy="4125168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BA1ABD1-1E92-114D-82C5-64A87B06B16F}"/>
                </a:ext>
              </a:extLst>
            </p:cNvPr>
            <p:cNvSpPr/>
            <p:nvPr/>
          </p:nvSpPr>
          <p:spPr>
            <a:xfrm flipV="1">
              <a:off x="1895941" y="1896027"/>
              <a:ext cx="435331" cy="529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9CB37F4-5C37-4D45-A719-70F17A11D386}"/>
                </a:ext>
              </a:extLst>
            </p:cNvPr>
            <p:cNvSpPr/>
            <p:nvPr/>
          </p:nvSpPr>
          <p:spPr>
            <a:xfrm>
              <a:off x="1895941" y="2427031"/>
              <a:ext cx="435331" cy="529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0BAB9-0180-3B40-9104-24CA0E36406C}"/>
                </a:ext>
              </a:extLst>
            </p:cNvPr>
            <p:cNvGrpSpPr/>
            <p:nvPr/>
          </p:nvGrpSpPr>
          <p:grpSpPr>
            <a:xfrm>
              <a:off x="1893299" y="4479534"/>
              <a:ext cx="437973" cy="1540241"/>
              <a:chOff x="1893299" y="4225315"/>
              <a:chExt cx="437973" cy="1130400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79DE3E7-88E9-5947-9A28-6ECECC4DDA2A}"/>
                  </a:ext>
                </a:extLst>
              </p:cNvPr>
              <p:cNvSpPr/>
              <p:nvPr/>
            </p:nvSpPr>
            <p:spPr>
              <a:xfrm flipV="1">
                <a:off x="1895941" y="4225315"/>
                <a:ext cx="435331" cy="565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245B490-2B68-C442-B3AE-72C33893CDBB}"/>
                  </a:ext>
                </a:extLst>
              </p:cNvPr>
              <p:cNvSpPr/>
              <p:nvPr/>
            </p:nvSpPr>
            <p:spPr>
              <a:xfrm>
                <a:off x="1893299" y="4790515"/>
                <a:ext cx="435331" cy="565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239D8FE-C5B2-EA40-8816-B093409716B7}"/>
                </a:ext>
              </a:extLst>
            </p:cNvPr>
            <p:cNvSpPr/>
            <p:nvPr/>
          </p:nvSpPr>
          <p:spPr>
            <a:xfrm>
              <a:off x="4120630" y="1894608"/>
              <a:ext cx="519585" cy="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in Modern Roman 10" pitchFamily="2" charset="77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F1D0F9-BB0B-ED4E-8D9A-6DDCA61B4CC0}"/>
                </a:ext>
              </a:extLst>
            </p:cNvPr>
            <p:cNvGrpSpPr/>
            <p:nvPr/>
          </p:nvGrpSpPr>
          <p:grpSpPr>
            <a:xfrm>
              <a:off x="4120630" y="2956230"/>
              <a:ext cx="519585" cy="1523305"/>
              <a:chOff x="4120630" y="3095715"/>
              <a:chExt cx="519585" cy="127159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0513C84-35AD-9741-84C7-01D9F8B335A6}"/>
                  </a:ext>
                </a:extLst>
              </p:cNvPr>
              <p:cNvSpPr/>
              <p:nvPr/>
            </p:nvSpPr>
            <p:spPr>
              <a:xfrm>
                <a:off x="4120630" y="3095715"/>
                <a:ext cx="519585" cy="6336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71EDD3A-6C1A-FE4B-A212-0E5C73B87383}"/>
                  </a:ext>
                </a:extLst>
              </p:cNvPr>
              <p:cNvSpPr/>
              <p:nvPr/>
            </p:nvSpPr>
            <p:spPr>
              <a:xfrm flipV="1">
                <a:off x="4120630" y="3729315"/>
                <a:ext cx="519585" cy="63799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35133C-12D9-F44C-8BC0-9183121DEA06}"/>
                </a:ext>
              </a:extLst>
            </p:cNvPr>
            <p:cNvGrpSpPr/>
            <p:nvPr/>
          </p:nvGrpSpPr>
          <p:grpSpPr>
            <a:xfrm>
              <a:off x="4120630" y="4479536"/>
              <a:ext cx="519585" cy="1540240"/>
              <a:chOff x="4120630" y="4367304"/>
              <a:chExt cx="519585" cy="988410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BBC2FD-813A-D94C-BEAC-1B090C36FD77}"/>
                  </a:ext>
                </a:extLst>
              </p:cNvPr>
              <p:cNvSpPr/>
              <p:nvPr/>
            </p:nvSpPr>
            <p:spPr>
              <a:xfrm>
                <a:off x="4120630" y="4367304"/>
                <a:ext cx="519585" cy="49320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B0CBB9D-8660-7744-9B9D-B49D45931040}"/>
                  </a:ext>
                </a:extLst>
              </p:cNvPr>
              <p:cNvSpPr/>
              <p:nvPr/>
            </p:nvSpPr>
            <p:spPr>
              <a:xfrm flipV="1">
                <a:off x="4120630" y="4860504"/>
                <a:ext cx="519585" cy="495210"/>
              </a:xfrm>
              <a:custGeom>
                <a:avLst/>
                <a:gdLst>
                  <a:gd name="connsiteX0" fmla="*/ 0 w 274730"/>
                  <a:gd name="connsiteY0" fmla="*/ 0 h 6589"/>
                  <a:gd name="connsiteX1" fmla="*/ 274730 w 274730"/>
                  <a:gd name="connsiteY1" fmla="*/ 4100 h 6589"/>
                  <a:gd name="connsiteX0" fmla="*/ 0 w 42239"/>
                  <a:gd name="connsiteY0" fmla="*/ 1219742 h 1219936"/>
                  <a:gd name="connsiteX1" fmla="*/ 42239 w 42239"/>
                  <a:gd name="connsiteY1" fmla="*/ 0 h 1219936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3415"/>
                  <a:gd name="connsiteX1" fmla="*/ 82985 w 82985"/>
                  <a:gd name="connsiteY1" fmla="*/ 491631 h 493415"/>
                  <a:gd name="connsiteX0" fmla="*/ 0 w 82985"/>
                  <a:gd name="connsiteY0" fmla="*/ 0 h 494610"/>
                  <a:gd name="connsiteX1" fmla="*/ 82985 w 82985"/>
                  <a:gd name="connsiteY1" fmla="*/ 491631 h 494610"/>
                  <a:gd name="connsiteX0" fmla="*/ 0 w 82985"/>
                  <a:gd name="connsiteY0" fmla="*/ 0 h 493679"/>
                  <a:gd name="connsiteX1" fmla="*/ 82985 w 82985"/>
                  <a:gd name="connsiteY1" fmla="*/ 491631 h 493679"/>
                  <a:gd name="connsiteX0" fmla="*/ 0 w 82985"/>
                  <a:gd name="connsiteY0" fmla="*/ 0 h 493737"/>
                  <a:gd name="connsiteX1" fmla="*/ 82985 w 82985"/>
                  <a:gd name="connsiteY1" fmla="*/ 491631 h 493737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  <a:gd name="connsiteX0" fmla="*/ 0 w 82985"/>
                  <a:gd name="connsiteY0" fmla="*/ 0 h 491631"/>
                  <a:gd name="connsiteX1" fmla="*/ 82985 w 82985"/>
                  <a:gd name="connsiteY1" fmla="*/ 491631 h 49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985" h="491631">
                    <a:moveTo>
                      <a:pt x="0" y="0"/>
                    </a:moveTo>
                    <a:cubicBezTo>
                      <a:pt x="48668" y="-545"/>
                      <a:pt x="28820" y="488562"/>
                      <a:pt x="82985" y="491631"/>
                    </a:cubicBezTo>
                  </a:path>
                </a:pathLst>
              </a:custGeom>
              <a:ln w="3492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in Modern Roman 10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48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81927">
        <p:fade/>
      </p:transition>
    </mc:Choice>
    <mc:Fallback xmlns="">
      <p:transition advTm="81927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4FFFB2F-73A8-8E41-8BEF-D038EF42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2943">
        <p:fade/>
      </p:transition>
    </mc:Choice>
    <mc:Fallback xmlns="">
      <p:transition advTm="9294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BF0B-D660-E349-AFCF-6E07C07B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8A93-3900-8743-AADE-FCD7F6A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A75CD12-EEAA-BB44-A510-38CB2A9F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94616">
        <p:fade/>
      </p:transition>
    </mc:Choice>
    <mc:Fallback xmlns="">
      <p:transition advTm="94616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74C-8243-4E47-AC76-ECE8ED5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95" y="1272722"/>
            <a:ext cx="6214865" cy="551584"/>
          </a:xfrm>
        </p:spPr>
        <p:txBody>
          <a:bodyPr/>
          <a:lstStyle/>
          <a:p>
            <a:pPr algn="ctr"/>
            <a:r>
              <a:rPr lang="en-US" sz="3200" dirty="0"/>
              <a:t>T</a:t>
            </a:r>
            <a:r>
              <a:rPr lang="en-US" sz="2800" dirty="0"/>
              <a:t>hank</a:t>
            </a:r>
            <a:r>
              <a:rPr lang="en-US" sz="3200" dirty="0"/>
              <a:t> Y</a:t>
            </a:r>
            <a:r>
              <a:rPr lang="en-US" sz="2800" dirty="0"/>
              <a:t>ou</a:t>
            </a:r>
            <a:r>
              <a:rPr lang="en-US" sz="3200" dirty="0"/>
              <a:t>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3647F-755D-0F4A-982C-92A1A09C6ACC}"/>
              </a:ext>
            </a:extLst>
          </p:cNvPr>
          <p:cNvSpPr txBox="1"/>
          <p:nvPr/>
        </p:nvSpPr>
        <p:spPr>
          <a:xfrm>
            <a:off x="535577" y="3896303"/>
            <a:ext cx="7302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Publications:</a:t>
            </a:r>
          </a:p>
          <a:p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500" dirty="0"/>
              <a:t>RNN &amp; </a:t>
            </a:r>
            <a:r>
              <a:rPr lang="en-US" sz="1500" dirty="0" err="1"/>
              <a:t>modèle</a:t>
            </a:r>
            <a:r>
              <a:rPr lang="en-US" sz="1500" dirty="0"/>
              <a:t> </a:t>
            </a:r>
            <a:r>
              <a:rPr lang="en-US" sz="1500" dirty="0" err="1"/>
              <a:t>d’attention</a:t>
            </a:r>
            <a:r>
              <a:rPr lang="en-US" sz="1500" dirty="0"/>
              <a:t> pour </a:t>
            </a:r>
            <a:r>
              <a:rPr lang="en-US" sz="1500" dirty="0" err="1"/>
              <a:t>l’apprentissage</a:t>
            </a:r>
            <a:r>
              <a:rPr lang="en-US" sz="1500" dirty="0"/>
              <a:t> de </a:t>
            </a:r>
            <a:r>
              <a:rPr lang="en-US" sz="1500" dirty="0" err="1"/>
              <a:t>profils</a:t>
            </a:r>
            <a:r>
              <a:rPr lang="en-US" sz="1500" dirty="0"/>
              <a:t> </a:t>
            </a:r>
            <a:r>
              <a:rPr lang="en-US" sz="1500" dirty="0" err="1"/>
              <a:t>textuels</a:t>
            </a:r>
            <a:r>
              <a:rPr lang="en-US" sz="1500" dirty="0"/>
              <a:t> </a:t>
            </a:r>
            <a:r>
              <a:rPr lang="en-US" sz="1500" dirty="0" err="1"/>
              <a:t>personnalisés</a:t>
            </a:r>
            <a:r>
              <a:rPr lang="en-US" sz="1500" dirty="0"/>
              <a:t>.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C.-E. Dias, 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 CORIA 2018</a:t>
            </a:r>
          </a:p>
          <a:p>
            <a:r>
              <a:rPr lang="en-US" sz="1500" dirty="0"/>
              <a:t>Resume: A Robust Framework for Professional Profile Learning &amp; Evaluation</a:t>
            </a:r>
            <a:br>
              <a:rPr lang="en-US" sz="1500" dirty="0"/>
            </a:b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 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Gainon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Forsan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Gabriac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Guigue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 Gallinari. ESANN 2020.</a:t>
            </a:r>
          </a:p>
          <a:p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4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2705">
        <p:fade/>
      </p:transition>
    </mc:Choice>
    <mc:Fallback xmlns="">
      <p:transition advTm="2705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F11F1-BAD3-E943-8C5D-0735B79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⠐</a:t>
            </a:r>
            <a:br>
              <a:rPr lang="en-US" dirty="0"/>
            </a:br>
            <a:r>
              <a:rPr lang="en-US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C7E-1CE8-DF4C-94FF-46A2CE6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2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5DA6B-73E6-D34D-A653-9993B905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A430D-FBFA-AE40-A6B5-01B854E6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D9E1DF-61E6-AF4B-A775-41E7EC1C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HRAN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158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Resumé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6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6C7B2B-0282-8C4A-AFFC-8FE8775C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contributions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83E757B1-ADB0-C143-9481-18BF8A1D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6852FE-E32E-024C-B10C-0151F2EF4F49}"/>
              </a:ext>
            </a:extLst>
          </p:cNvPr>
          <p:cNvSpPr txBox="1">
            <a:spLocks/>
          </p:cNvSpPr>
          <p:nvPr/>
        </p:nvSpPr>
        <p:spPr>
          <a:xfrm>
            <a:off x="286014" y="1114768"/>
            <a:ext cx="2238891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Motivations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0E10810-8D9D-AB4C-A1A9-5D73D6277C96}"/>
              </a:ext>
            </a:extLst>
          </p:cNvPr>
          <p:cNvSpPr txBox="1">
            <a:spLocks/>
          </p:cNvSpPr>
          <p:nvPr/>
        </p:nvSpPr>
        <p:spPr>
          <a:xfrm>
            <a:off x="3499488" y="1114768"/>
            <a:ext cx="2308375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Axes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D6E1651-D55B-FD47-9D18-5802170C78DD}"/>
              </a:ext>
            </a:extLst>
          </p:cNvPr>
          <p:cNvSpPr txBox="1">
            <a:spLocks/>
          </p:cNvSpPr>
          <p:nvPr/>
        </p:nvSpPr>
        <p:spPr>
          <a:xfrm>
            <a:off x="7010400" y="1114768"/>
            <a:ext cx="1909124" cy="665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205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7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0000"/>
              <a:buFont typeface="Menlo-Regular" charset="0"/>
              <a:buChar char="➜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Contribution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3460BBC-29B8-FD4E-8633-C1FA0411651E}"/>
              </a:ext>
            </a:extLst>
          </p:cNvPr>
          <p:cNvSpPr/>
          <p:nvPr/>
        </p:nvSpPr>
        <p:spPr>
          <a:xfrm flipV="1">
            <a:off x="2340330" y="2198818"/>
            <a:ext cx="1457180" cy="297708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56730-06BA-3141-AD54-C5C7CFBAA34C}"/>
              </a:ext>
            </a:extLst>
          </p:cNvPr>
          <p:cNvGrpSpPr/>
          <p:nvPr/>
        </p:nvGrpSpPr>
        <p:grpSpPr>
          <a:xfrm>
            <a:off x="2524904" y="4510328"/>
            <a:ext cx="1037808" cy="1292265"/>
            <a:chOff x="2524904" y="4510329"/>
            <a:chExt cx="1037808" cy="11304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702722-ED12-C640-9264-C454BDF01443}"/>
                </a:ext>
              </a:extLst>
            </p:cNvPr>
            <p:cNvSpPr/>
            <p:nvPr/>
          </p:nvSpPr>
          <p:spPr>
            <a:xfrm flipV="1">
              <a:off x="2531165" y="45103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0E4FC8-1AA8-1143-BE93-23F5F90D05F3}"/>
                </a:ext>
              </a:extLst>
            </p:cNvPr>
            <p:cNvSpPr/>
            <p:nvPr/>
          </p:nvSpPr>
          <p:spPr>
            <a:xfrm>
              <a:off x="2524904" y="5075529"/>
              <a:ext cx="1031547" cy="565200"/>
            </a:xfrm>
            <a:custGeom>
              <a:avLst/>
              <a:gdLst>
                <a:gd name="connsiteX0" fmla="*/ 0 w 274730"/>
                <a:gd name="connsiteY0" fmla="*/ 0 h 6589"/>
                <a:gd name="connsiteX1" fmla="*/ 274730 w 274730"/>
                <a:gd name="connsiteY1" fmla="*/ 4100 h 6589"/>
                <a:gd name="connsiteX0" fmla="*/ 0 w 42239"/>
                <a:gd name="connsiteY0" fmla="*/ 1219742 h 1219936"/>
                <a:gd name="connsiteX1" fmla="*/ 42239 w 42239"/>
                <a:gd name="connsiteY1" fmla="*/ 0 h 1219936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3415"/>
                <a:gd name="connsiteX1" fmla="*/ 82985 w 82985"/>
                <a:gd name="connsiteY1" fmla="*/ 491631 h 493415"/>
                <a:gd name="connsiteX0" fmla="*/ 0 w 82985"/>
                <a:gd name="connsiteY0" fmla="*/ 0 h 494610"/>
                <a:gd name="connsiteX1" fmla="*/ 82985 w 82985"/>
                <a:gd name="connsiteY1" fmla="*/ 491631 h 494610"/>
                <a:gd name="connsiteX0" fmla="*/ 0 w 82985"/>
                <a:gd name="connsiteY0" fmla="*/ 0 h 493679"/>
                <a:gd name="connsiteX1" fmla="*/ 82985 w 82985"/>
                <a:gd name="connsiteY1" fmla="*/ 491631 h 493679"/>
                <a:gd name="connsiteX0" fmla="*/ 0 w 82985"/>
                <a:gd name="connsiteY0" fmla="*/ 0 h 493737"/>
                <a:gd name="connsiteX1" fmla="*/ 82985 w 82985"/>
                <a:gd name="connsiteY1" fmla="*/ 491631 h 493737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  <a:gd name="connsiteX0" fmla="*/ 0 w 82985"/>
                <a:gd name="connsiteY0" fmla="*/ 0 h 491631"/>
                <a:gd name="connsiteX1" fmla="*/ 82985 w 82985"/>
                <a:gd name="connsiteY1" fmla="*/ 491631 h 49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91631">
                  <a:moveTo>
                    <a:pt x="0" y="0"/>
                  </a:moveTo>
                  <a:cubicBezTo>
                    <a:pt x="48668" y="-545"/>
                    <a:pt x="28820" y="488562"/>
                    <a:pt x="82985" y="491631"/>
                  </a:cubicBezTo>
                </a:path>
              </a:pathLst>
            </a:cu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atin Modern Roman 10" pitchFamily="2" charset="77"/>
              </a:endParaRP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FF774801-2F0B-AE4A-BFDE-495062FE1FFD}"/>
              </a:ext>
            </a:extLst>
          </p:cNvPr>
          <p:cNvSpPr txBox="1"/>
          <p:nvPr/>
        </p:nvSpPr>
        <p:spPr>
          <a:xfrm>
            <a:off x="470588" y="2015825"/>
            <a:ext cx="1869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Need</a:t>
            </a:r>
            <a:r>
              <a:rPr lang="fr-FR" dirty="0"/>
              <a:t> for </a:t>
            </a:r>
            <a:r>
              <a:rPr lang="fr-FR" b="1" dirty="0" err="1"/>
              <a:t>personnalized</a:t>
            </a:r>
            <a:r>
              <a:rPr lang="fr-FR" b="1" dirty="0"/>
              <a:t> </a:t>
            </a:r>
            <a:r>
              <a:rPr lang="fr-FR" dirty="0" err="1"/>
              <a:t>decisions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3E0CFF-E0FB-3D4E-9B4B-EF9E8A9EF7A9}"/>
              </a:ext>
            </a:extLst>
          </p:cNvPr>
          <p:cNvSpPr txBox="1"/>
          <p:nvPr/>
        </p:nvSpPr>
        <p:spPr>
          <a:xfrm>
            <a:off x="7328848" y="2292824"/>
            <a:ext cx="134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HRAN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B2D26A0-4A80-CE4C-AC5C-A4F9C390ABC8}"/>
              </a:ext>
            </a:extLst>
          </p:cNvPr>
          <p:cNvSpPr txBox="1"/>
          <p:nvPr/>
        </p:nvSpPr>
        <p:spPr>
          <a:xfrm>
            <a:off x="470588" y="4833196"/>
            <a:ext cx="186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Need</a:t>
            </a:r>
            <a:r>
              <a:rPr lang="fr-FR" dirty="0"/>
              <a:t> for </a:t>
            </a:r>
            <a:r>
              <a:rPr lang="fr-FR" b="1" dirty="0" err="1"/>
              <a:t>explainable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and profiles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DF28191-A2C0-0B48-9D19-1484BEFCCCB3}"/>
              </a:ext>
            </a:extLst>
          </p:cNvPr>
          <p:cNvSpPr txBox="1"/>
          <p:nvPr/>
        </p:nvSpPr>
        <p:spPr>
          <a:xfrm>
            <a:off x="3651867" y="1875652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Collaborative </a:t>
            </a:r>
            <a:r>
              <a:rPr lang="fr-FR" dirty="0" err="1"/>
              <a:t>Filtering</a:t>
            </a:r>
            <a:endParaRPr lang="fr-FR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899504DB-0349-6744-9C4B-68931073F1DA}"/>
              </a:ext>
            </a:extLst>
          </p:cNvPr>
          <p:cNvSpPr txBox="1"/>
          <p:nvPr/>
        </p:nvSpPr>
        <p:spPr>
          <a:xfrm>
            <a:off x="3658129" y="3150248"/>
            <a:ext cx="20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184CB49-2387-774B-96F9-59AF042CDAA1}"/>
              </a:ext>
            </a:extLst>
          </p:cNvPr>
          <p:cNvSpPr txBox="1"/>
          <p:nvPr/>
        </p:nvSpPr>
        <p:spPr>
          <a:xfrm>
            <a:off x="3556450" y="5614145"/>
            <a:ext cx="22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1014D99-1E34-C444-AD9D-DE957D0878EF}"/>
              </a:ext>
            </a:extLst>
          </p:cNvPr>
          <p:cNvSpPr txBox="1"/>
          <p:nvPr/>
        </p:nvSpPr>
        <p:spPr>
          <a:xfrm>
            <a:off x="7328848" y="4648530"/>
            <a:ext cx="134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Résumé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8D424B0-CEB8-2041-BB6D-DC75FC43C932}"/>
              </a:ext>
            </a:extLst>
          </p:cNvPr>
          <p:cNvSpPr txBox="1"/>
          <p:nvPr/>
        </p:nvSpPr>
        <p:spPr>
          <a:xfrm>
            <a:off x="470588" y="3457181"/>
            <a:ext cx="1869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Need</a:t>
            </a:r>
            <a:r>
              <a:rPr lang="fr-FR" dirty="0"/>
              <a:t> for </a:t>
            </a:r>
            <a:r>
              <a:rPr lang="fr-FR" b="1" dirty="0"/>
              <a:t>versatile</a:t>
            </a:r>
            <a:r>
              <a:rPr lang="fr-FR" dirty="0"/>
              <a:t> user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37" name="Freeform 14">
            <a:extLst>
              <a:ext uri="{FF2B5EF4-FFF2-40B4-BE49-F238E27FC236}">
                <a16:creationId xmlns:a16="http://schemas.microsoft.com/office/drawing/2014/main" id="{7298D8F5-16EF-F34E-BBC9-42CE55EDC470}"/>
              </a:ext>
            </a:extLst>
          </p:cNvPr>
          <p:cNvSpPr/>
          <p:nvPr/>
        </p:nvSpPr>
        <p:spPr>
          <a:xfrm flipV="1">
            <a:off x="2492730" y="2351218"/>
            <a:ext cx="1457180" cy="297708"/>
          </a:xfrm>
          <a:custGeom>
            <a:avLst/>
            <a:gdLst>
              <a:gd name="connsiteX0" fmla="*/ 0 w 274730"/>
              <a:gd name="connsiteY0" fmla="*/ 0 h 6589"/>
              <a:gd name="connsiteX1" fmla="*/ 274730 w 274730"/>
              <a:gd name="connsiteY1" fmla="*/ 4100 h 6589"/>
              <a:gd name="connsiteX0" fmla="*/ 0 w 42239"/>
              <a:gd name="connsiteY0" fmla="*/ 1219742 h 1219936"/>
              <a:gd name="connsiteX1" fmla="*/ 42239 w 42239"/>
              <a:gd name="connsiteY1" fmla="*/ 0 h 1219936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3415"/>
              <a:gd name="connsiteX1" fmla="*/ 82985 w 82985"/>
              <a:gd name="connsiteY1" fmla="*/ 491631 h 493415"/>
              <a:gd name="connsiteX0" fmla="*/ 0 w 82985"/>
              <a:gd name="connsiteY0" fmla="*/ 0 h 494610"/>
              <a:gd name="connsiteX1" fmla="*/ 82985 w 82985"/>
              <a:gd name="connsiteY1" fmla="*/ 491631 h 494610"/>
              <a:gd name="connsiteX0" fmla="*/ 0 w 82985"/>
              <a:gd name="connsiteY0" fmla="*/ 0 h 493679"/>
              <a:gd name="connsiteX1" fmla="*/ 82985 w 82985"/>
              <a:gd name="connsiteY1" fmla="*/ 491631 h 493679"/>
              <a:gd name="connsiteX0" fmla="*/ 0 w 82985"/>
              <a:gd name="connsiteY0" fmla="*/ 0 h 493737"/>
              <a:gd name="connsiteX1" fmla="*/ 82985 w 82985"/>
              <a:gd name="connsiteY1" fmla="*/ 491631 h 493737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  <a:gd name="connsiteX0" fmla="*/ 0 w 82985"/>
              <a:gd name="connsiteY0" fmla="*/ 0 h 491631"/>
              <a:gd name="connsiteX1" fmla="*/ 82985 w 82985"/>
              <a:gd name="connsiteY1" fmla="*/ 491631 h 49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85" h="491631">
                <a:moveTo>
                  <a:pt x="0" y="0"/>
                </a:moveTo>
                <a:cubicBezTo>
                  <a:pt x="48668" y="-545"/>
                  <a:pt x="28820" y="488562"/>
                  <a:pt x="82985" y="491631"/>
                </a:cubicBezTo>
              </a:path>
            </a:pathLst>
          </a:custGeom>
          <a:ln w="349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Latin Modern Roman 10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1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235">
        <p:fade/>
      </p:transition>
    </mc:Choice>
    <mc:Fallback xmlns="">
      <p:transition advTm="61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 animBg="1"/>
      <p:bldP spid="1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A804D-2FEF-5449-A1AE-108430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User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6DD8B-E6BA-E343-A7FF-18007A8B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7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2EA8A-6729-1044-AD68-D1195E21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5EAFE5A5-3060-9045-B972-01D0A53E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0692BE2-742B-BD47-9A19-7F63DFBF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2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78254">
        <p:fade/>
      </p:transition>
    </mc:Choice>
    <mc:Fallback xmlns="">
      <p:transition advTm="7825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6D18C9C-6C04-E54A-BFFD-6DBACB6B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35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21076">
        <p:fade/>
      </p:transition>
    </mc:Choice>
    <mc:Fallback xmlns="">
      <p:transition advTm="2107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DE1E-032B-474F-99F5-0CEFCBC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05B4D-6E48-4040-A656-5FB07F0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6</a:t>
            </a:fld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400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61302">
        <p:fade/>
      </p:transition>
    </mc:Choice>
    <mc:Fallback xmlns="">
      <p:transition advTm="16130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3374C-AC17-ED43-BBA6-3DF126A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58" y="522095"/>
            <a:ext cx="7393259" cy="1934478"/>
          </a:xfrm>
        </p:spPr>
        <p:txBody>
          <a:bodyPr/>
          <a:lstStyle/>
          <a:p>
            <a:r>
              <a:rPr lang="en-US" dirty="0"/>
              <a:t>REFINING USER UNDERSTANDING IN RECOMMENDATION VIA NLP</a:t>
            </a:r>
            <a:endParaRPr lang="en-US" sz="3200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1B20E2-0725-A44D-AE72-9D12EC7B6CE8}"/>
              </a:ext>
            </a:extLst>
          </p:cNvPr>
          <p:cNvSpPr txBox="1"/>
          <p:nvPr/>
        </p:nvSpPr>
        <p:spPr>
          <a:xfrm>
            <a:off x="261941" y="2589789"/>
            <a:ext cx="859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bg1">
                    <a:alpha val="80000"/>
                  </a:schemeClr>
                </a:solidFill>
              </a:rPr>
              <a:t> RNN &amp; modèle d’attention pour l’apprentissage de profils textuels personnalisés</a:t>
            </a:r>
          </a:p>
          <a:p>
            <a:pPr algn="ctr"/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Charles-Emmanuel Dias, Clara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Gainon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Forsan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Gabriac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Vincent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Guigue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, and Patrick </a:t>
            </a:r>
            <a:r>
              <a:rPr lang="fr-FR" sz="1600" dirty="0" err="1">
                <a:solidFill>
                  <a:schemeClr val="bg1">
                    <a:alpha val="80000"/>
                  </a:schemeClr>
                </a:solidFill>
              </a:rPr>
              <a:t>Gallinari</a:t>
            </a: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 </a:t>
            </a:r>
            <a:br>
              <a:rPr lang="fr-FR" sz="16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fr-FR" sz="1600" dirty="0">
                <a:solidFill>
                  <a:schemeClr val="bg1">
                    <a:alpha val="80000"/>
                  </a:schemeClr>
                </a:solidFill>
              </a:rPr>
              <a:t>CORIA 2018</a:t>
            </a:r>
          </a:p>
        </p:txBody>
      </p:sp>
    </p:spTree>
    <p:extLst>
      <p:ext uri="{BB962C8B-B14F-4D97-AF65-F5344CB8AC3E}">
        <p14:creationId xmlns:p14="http://schemas.microsoft.com/office/powerpoint/2010/main" val="15307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6386">
        <p:fade/>
      </p:transition>
    </mc:Choice>
    <mc:Fallback xmlns="">
      <p:transition advTm="1638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E91-9592-B849-9D2A-CE0DAB67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3617-AC5E-6F4C-A91F-89D45592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B0C1-2DF4-8B4C-AC0E-201D3DFFEAF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C0E313DF-DC69-1145-9B5F-48A802DB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70132">
        <p:fade/>
      </p:transition>
    </mc:Choice>
    <mc:Fallback xmlns="">
      <p:transition advTm="7013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2.5|17.6|1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|4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6|18.6|63.4"/>
</p:tagLst>
</file>

<file path=ppt/theme/theme1.xml><?xml version="1.0" encoding="utf-8"?>
<a:theme xmlns:a="http://schemas.openxmlformats.org/drawingml/2006/main" name="phdDefense">
  <a:themeElements>
    <a:clrScheme name="Custom 2">
      <a:dk1>
        <a:srgbClr val="000000"/>
      </a:dk1>
      <a:lt1>
        <a:srgbClr val="FFFFFF"/>
      </a:lt1>
      <a:dk2>
        <a:srgbClr val="242954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lama">
      <a:majorFont>
        <a:latin typeface="Flama"/>
        <a:ea typeface=""/>
        <a:cs typeface=""/>
      </a:majorFont>
      <a:minorFont>
        <a:latin typeface="Flama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dDefense" id="{BA34602D-1669-2B45-8109-D3C100C50228}" vid="{C98DA61B-2E78-3C4B-B1DE-4C1A2F642F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phdDefense</Template>
  <TotalTime>104558</TotalTime>
  <Words>379</Words>
  <Application>Microsoft Macintosh PowerPoint</Application>
  <PresentationFormat>Affichage à l'écran (4:3)</PresentationFormat>
  <Paragraphs>129</Paragraphs>
  <Slides>40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7" baseType="lpstr">
      <vt:lpstr>Arial</vt:lpstr>
      <vt:lpstr>Calibri</vt:lpstr>
      <vt:lpstr>Flama</vt:lpstr>
      <vt:lpstr>Flama Light</vt:lpstr>
      <vt:lpstr>Latin Modern Roman 10</vt:lpstr>
      <vt:lpstr>Menlo-Regular</vt:lpstr>
      <vt:lpstr>phdDefense</vt:lpstr>
      <vt:lpstr>Deep Natural Language Processing for User Representation</vt:lpstr>
      <vt:lpstr>The Information Era</vt:lpstr>
      <vt:lpstr>Problematics</vt:lpstr>
      <vt:lpstr>Motivations and contributions</vt:lpstr>
      <vt:lpstr>Présentation PowerPoint</vt:lpstr>
      <vt:lpstr>Related Work</vt:lpstr>
      <vt:lpstr>Présentation PowerPoint</vt:lpstr>
      <vt:lpstr>REFINING USER UNDERSTANDING IN RECOMMENDATION VIA NLP</vt:lpstr>
      <vt:lpstr>Recommendation</vt:lpstr>
      <vt:lpstr>Motivation and intuition</vt:lpstr>
      <vt:lpstr>Related work</vt:lpstr>
      <vt:lpstr>The model : HRAN</vt:lpstr>
      <vt:lpstr>The model : HRAN, RBA</vt:lpstr>
      <vt:lpstr>The model : HRAN, overview</vt:lpstr>
      <vt:lpstr>Results</vt:lpstr>
      <vt:lpstr>Attention Visualization</vt:lpstr>
      <vt:lpstr>Attention Visualization</vt:lpstr>
      <vt:lpstr>A NLP APPROACH TO PROFESSIONAL PROFILE LEARNING AND EVALUATION</vt:lpstr>
      <vt:lpstr>Problematic</vt:lpstr>
      <vt:lpstr>Motivation and intuition</vt:lpstr>
      <vt:lpstr>Data</vt:lpstr>
      <vt:lpstr>Data</vt:lpstr>
      <vt:lpstr>Related work</vt:lpstr>
      <vt:lpstr>The model : Resumé</vt:lpstr>
      <vt:lpstr>The model : Resumé</vt:lpstr>
      <vt:lpstr>USER DYNAMIC MODELING</vt:lpstr>
      <vt:lpstr>Job Expertise Rewriting</vt:lpstr>
      <vt:lpstr>Industry Latent Space Structuring via VAE </vt:lpstr>
      <vt:lpstr>Industry Latent Space Structuring via VAE </vt:lpstr>
      <vt:lpstr>Industry Latent Space Structuring via VAE </vt:lpstr>
      <vt:lpstr>Conclusion</vt:lpstr>
      <vt:lpstr>Contributions</vt:lpstr>
      <vt:lpstr>Perspectives</vt:lpstr>
      <vt:lpstr>Perspectives</vt:lpstr>
      <vt:lpstr>Thank You!</vt:lpstr>
      <vt:lpstr>References  ⠐ Appendix</vt:lpstr>
      <vt:lpstr>References</vt:lpstr>
      <vt:lpstr>Appendix for HRAN</vt:lpstr>
      <vt:lpstr>Appendix for Resumé</vt:lpstr>
      <vt:lpstr>Appendix for User Modeling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Clara GdFdG</dc:creator>
  <cp:keywords/>
  <dc:description/>
  <cp:lastModifiedBy>Clara Gainon</cp:lastModifiedBy>
  <cp:revision>721</cp:revision>
  <cp:lastPrinted>2019-10-02T17:13:17Z</cp:lastPrinted>
  <dcterms:created xsi:type="dcterms:W3CDTF">2017-04-20T22:33:02Z</dcterms:created>
  <dcterms:modified xsi:type="dcterms:W3CDTF">2021-10-21T10:23:40Z</dcterms:modified>
  <cp:category/>
</cp:coreProperties>
</file>