
<file path=[Content_Types].xml><?xml version="1.0" encoding="utf-8"?>
<Types xmlns="http://schemas.openxmlformats.org/package/2006/content-types">
  <Default Extension="(null)" ContentType="image/x-emf"/>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7.xml" ContentType="application/vnd.openxmlformats-officedocument.presentationml.tags+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tags/tag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71" r:id="rId1"/>
  </p:sldMasterIdLst>
  <p:notesMasterIdLst>
    <p:notesMasterId r:id="rId62"/>
  </p:notesMasterIdLst>
  <p:sldIdLst>
    <p:sldId id="256" r:id="rId2"/>
    <p:sldId id="416" r:id="rId3"/>
    <p:sldId id="510" r:id="rId4"/>
    <p:sldId id="517" r:id="rId5"/>
    <p:sldId id="374" r:id="rId6"/>
    <p:sldId id="493" r:id="rId7"/>
    <p:sldId id="494" r:id="rId8"/>
    <p:sldId id="495" r:id="rId9"/>
    <p:sldId id="496" r:id="rId10"/>
    <p:sldId id="497" r:id="rId11"/>
    <p:sldId id="379" r:id="rId12"/>
    <p:sldId id="418" r:id="rId13"/>
    <p:sldId id="428" r:id="rId14"/>
    <p:sldId id="464" r:id="rId15"/>
    <p:sldId id="511" r:id="rId16"/>
    <p:sldId id="475" r:id="rId17"/>
    <p:sldId id="481" r:id="rId18"/>
    <p:sldId id="518" r:id="rId19"/>
    <p:sldId id="476" r:id="rId20"/>
    <p:sldId id="512" r:id="rId21"/>
    <p:sldId id="498" r:id="rId22"/>
    <p:sldId id="480" r:id="rId23"/>
    <p:sldId id="499" r:id="rId24"/>
    <p:sldId id="479" r:id="rId25"/>
    <p:sldId id="478" r:id="rId26"/>
    <p:sldId id="507" r:id="rId27"/>
    <p:sldId id="427" r:id="rId28"/>
    <p:sldId id="482" r:id="rId29"/>
    <p:sldId id="508" r:id="rId30"/>
    <p:sldId id="513" r:id="rId31"/>
    <p:sldId id="483" r:id="rId32"/>
    <p:sldId id="488" r:id="rId33"/>
    <p:sldId id="484" r:id="rId34"/>
    <p:sldId id="501" r:id="rId35"/>
    <p:sldId id="485" r:id="rId36"/>
    <p:sldId id="486" r:id="rId37"/>
    <p:sldId id="500" r:id="rId38"/>
    <p:sldId id="504" r:id="rId39"/>
    <p:sldId id="502" r:id="rId40"/>
    <p:sldId id="503" r:id="rId41"/>
    <p:sldId id="506" r:id="rId42"/>
    <p:sldId id="474" r:id="rId43"/>
    <p:sldId id="489" r:id="rId44"/>
    <p:sldId id="505" r:id="rId45"/>
    <p:sldId id="490" r:id="rId46"/>
    <p:sldId id="516" r:id="rId47"/>
    <p:sldId id="515" r:id="rId48"/>
    <p:sldId id="514" r:id="rId49"/>
    <p:sldId id="491" r:id="rId50"/>
    <p:sldId id="492" r:id="rId51"/>
    <p:sldId id="431" r:id="rId52"/>
    <p:sldId id="446" r:id="rId53"/>
    <p:sldId id="456" r:id="rId54"/>
    <p:sldId id="436" r:id="rId55"/>
    <p:sldId id="409" r:id="rId56"/>
    <p:sldId id="429" r:id="rId57"/>
    <p:sldId id="455" r:id="rId58"/>
    <p:sldId id="473" r:id="rId59"/>
    <p:sldId id="472" r:id="rId60"/>
    <p:sldId id="47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419F70-4D3D-5E42-9451-9C20A9DBFC90}">
          <p14:sldIdLst>
            <p14:sldId id="256"/>
          </p14:sldIdLst>
        </p14:section>
        <p14:section name="Introduction" id="{E88C9AD2-A88E-6149-B8FA-CEAF90852619}">
          <p14:sldIdLst>
            <p14:sldId id="416"/>
            <p14:sldId id="510"/>
            <p14:sldId id="517"/>
            <p14:sldId id="374"/>
            <p14:sldId id="493"/>
            <p14:sldId id="494"/>
            <p14:sldId id="495"/>
            <p14:sldId id="496"/>
            <p14:sldId id="497"/>
            <p14:sldId id="379"/>
            <p14:sldId id="418"/>
          </p14:sldIdLst>
        </p14:section>
        <p14:section name="User Understanding in Recommendation" id="{5AAAB9CE-3D8C-F345-B9BC-72333A827AE9}">
          <p14:sldIdLst>
            <p14:sldId id="428"/>
            <p14:sldId id="464"/>
            <p14:sldId id="511"/>
            <p14:sldId id="475"/>
            <p14:sldId id="481"/>
            <p14:sldId id="518"/>
            <p14:sldId id="476"/>
            <p14:sldId id="512"/>
            <p14:sldId id="498"/>
            <p14:sldId id="480"/>
            <p14:sldId id="499"/>
            <p14:sldId id="479"/>
            <p14:sldId id="478"/>
            <p14:sldId id="507"/>
          </p14:sldIdLst>
        </p14:section>
        <p14:section name="Professional Profile Learning" id="{5A1381A5-1A5F-5E43-BF43-14AEB3C65BBA}">
          <p14:sldIdLst>
            <p14:sldId id="427"/>
            <p14:sldId id="482"/>
            <p14:sldId id="508"/>
            <p14:sldId id="513"/>
            <p14:sldId id="483"/>
            <p14:sldId id="488"/>
            <p14:sldId id="484"/>
            <p14:sldId id="501"/>
            <p14:sldId id="485"/>
            <p14:sldId id="486"/>
            <p14:sldId id="500"/>
            <p14:sldId id="504"/>
            <p14:sldId id="502"/>
            <p14:sldId id="503"/>
            <p14:sldId id="506"/>
          </p14:sldIdLst>
        </p14:section>
        <p14:section name="User Dynamic Modeling" id="{E2DE979C-BB99-FD48-8BED-51EF959C0C67}">
          <p14:sldIdLst>
            <p14:sldId id="474"/>
            <p14:sldId id="489"/>
            <p14:sldId id="505"/>
            <p14:sldId id="490"/>
            <p14:sldId id="516"/>
            <p14:sldId id="515"/>
            <p14:sldId id="514"/>
            <p14:sldId id="491"/>
            <p14:sldId id="492"/>
          </p14:sldIdLst>
        </p14:section>
        <p14:section name="Conclusion" id="{B21708D6-9EC8-D64E-B5CA-7E1D1C5D1383}">
          <p14:sldIdLst>
            <p14:sldId id="431"/>
            <p14:sldId id="446"/>
            <p14:sldId id="456"/>
            <p14:sldId id="436"/>
            <p14:sldId id="409"/>
          </p14:sldIdLst>
        </p14:section>
        <p14:section name="Appendix" id="{23A10DBD-8702-2C47-B043-C0A002ACC6AD}">
          <p14:sldIdLst>
            <p14:sldId id="429"/>
            <p14:sldId id="455"/>
            <p14:sldId id="473"/>
            <p14:sldId id="472"/>
            <p14:sldId id="470"/>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F4A"/>
    <a:srgbClr val="F8CECC"/>
    <a:srgbClr val="DAE9FC"/>
    <a:srgbClr val="7A2D2A"/>
    <a:srgbClr val="564100"/>
    <a:srgbClr val="98AD8B"/>
    <a:srgbClr val="8DAD78"/>
    <a:srgbClr val="EEF1F6"/>
    <a:srgbClr val="F6F6F6"/>
    <a:srgbClr val="CCCF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77713"/>
  </p:normalViewPr>
  <p:slideViewPr>
    <p:cSldViewPr snapToGrid="0" snapToObjects="1">
      <p:cViewPr varScale="1">
        <p:scale>
          <a:sx n="90" d="100"/>
          <a:sy n="90" d="100"/>
        </p:scale>
        <p:origin x="117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F8259-9C4B-4640-910F-4EA13CC7F13E}" type="datetimeFigureOut">
              <a:rPr lang="fr-FR" smtClean="0"/>
              <a:t>03/11/2021</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48AD-E0EA-F64C-9871-E2424F422EB0}" type="slidenum">
              <a:rPr lang="fr-FR" smtClean="0"/>
              <a:t>‹N°›</a:t>
            </a:fld>
            <a:endParaRPr lang="fr-FR"/>
          </a:p>
        </p:txBody>
      </p:sp>
    </p:spTree>
    <p:extLst>
      <p:ext uri="{BB962C8B-B14F-4D97-AF65-F5344CB8AC3E}">
        <p14:creationId xmlns:p14="http://schemas.microsoft.com/office/powerpoint/2010/main" val="40051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Hello</a:t>
            </a:r>
          </a:p>
          <a:p>
            <a:pPr marL="0" lvl="0" indent="0">
              <a:spcBef>
                <a:spcPts val="0"/>
              </a:spcBef>
              <a:spcAft>
                <a:spcPts val="0"/>
              </a:spcAft>
              <a:buNone/>
            </a:pPr>
            <a:r>
              <a:rPr lang="fr-FR" dirty="0" err="1"/>
              <a:t>Thank</a:t>
            </a:r>
            <a:r>
              <a:rPr lang="fr-FR" dirty="0"/>
              <a:t> </a:t>
            </a:r>
            <a:r>
              <a:rPr lang="fr-FR" dirty="0" err="1"/>
              <a:t>you</a:t>
            </a:r>
            <a:r>
              <a:rPr lang="fr-FR" dirty="0"/>
              <a:t> for </a:t>
            </a:r>
            <a:r>
              <a:rPr lang="fr-FR" dirty="0" err="1"/>
              <a:t>being</a:t>
            </a:r>
            <a:r>
              <a:rPr lang="fr-FR" dirty="0"/>
              <a:t> </a:t>
            </a:r>
            <a:r>
              <a:rPr lang="fr-FR" dirty="0" err="1"/>
              <a:t>here</a:t>
            </a:r>
            <a:endParaRPr lang="fr-FR" dirty="0"/>
          </a:p>
          <a:p>
            <a:pPr marL="0" lvl="0" indent="0">
              <a:spcBef>
                <a:spcPts val="0"/>
              </a:spcBef>
              <a:spcAft>
                <a:spcPts val="0"/>
              </a:spcAft>
              <a:buNone/>
            </a:pPr>
            <a:r>
              <a:rPr lang="fr-FR" dirty="0" err="1"/>
              <a:t>I’ll</a:t>
            </a:r>
            <a:r>
              <a:rPr lang="fr-FR" dirty="0"/>
              <a:t> </a:t>
            </a:r>
            <a:r>
              <a:rPr lang="fr-FR" dirty="0" err="1"/>
              <a:t>be</a:t>
            </a:r>
            <a:r>
              <a:rPr lang="fr-FR" dirty="0"/>
              <a:t> </a:t>
            </a:r>
            <a:r>
              <a:rPr lang="fr-FR" dirty="0" err="1"/>
              <a:t>presenting</a:t>
            </a:r>
            <a:r>
              <a:rPr lang="fr-FR" dirty="0"/>
              <a:t> </a:t>
            </a:r>
            <a:r>
              <a:rPr lang="fr-FR" dirty="0" err="1"/>
              <a:t>my</a:t>
            </a:r>
            <a:r>
              <a:rPr lang="fr-FR" dirty="0"/>
              <a:t> PHD</a:t>
            </a:r>
          </a:p>
        </p:txBody>
      </p:sp>
    </p:spTree>
    <p:extLst>
      <p:ext uri="{BB962C8B-B14F-4D97-AF65-F5344CB8AC3E}">
        <p14:creationId xmlns:p14="http://schemas.microsoft.com/office/powerpoint/2010/main" val="215187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tackle the motivations of this thesis along several axes: recommendation, RL, NLP and Text Generation.</a:t>
            </a:r>
          </a:p>
          <a:p>
            <a:endParaRPr lang="en-US" dirty="0"/>
          </a:p>
          <a:p>
            <a:r>
              <a:rPr lang="en-US" dirty="0" err="1"/>
              <a:t>Expliquer</a:t>
            </a:r>
            <a:r>
              <a:rPr lang="en-US" dirty="0"/>
              <a:t> plus ? </a:t>
            </a:r>
          </a:p>
        </p:txBody>
      </p:sp>
      <p:sp>
        <p:nvSpPr>
          <p:cNvPr id="4" name="Slide Number Placeholder 3"/>
          <p:cNvSpPr>
            <a:spLocks noGrp="1"/>
          </p:cNvSpPr>
          <p:nvPr>
            <p:ph type="sldNum" sz="quarter" idx="5"/>
          </p:nvPr>
        </p:nvSpPr>
        <p:spPr/>
        <p:txBody>
          <a:bodyPr/>
          <a:lstStyle/>
          <a:p>
            <a:fld id="{DF6148AD-E0EA-F64C-9871-E2424F422EB0}" type="slidenum">
              <a:rPr lang="fr-FR" smtClean="0"/>
              <a:t>9</a:t>
            </a:fld>
            <a:endParaRPr lang="fr-FR"/>
          </a:p>
        </p:txBody>
      </p:sp>
    </p:spTree>
    <p:extLst>
      <p:ext uri="{BB962C8B-B14F-4D97-AF65-F5344CB8AC3E}">
        <p14:creationId xmlns:p14="http://schemas.microsoft.com/office/powerpoint/2010/main" val="236910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first contribution, HRAN, we will combine a </a:t>
            </a:r>
            <a:r>
              <a:rPr lang="fr-FR" dirty="0" err="1"/>
              <a:t>Recommendation</a:t>
            </a:r>
            <a:r>
              <a:rPr lang="fr-FR" dirty="0"/>
              <a:t>, RL and NLP </a:t>
            </a:r>
            <a:r>
              <a:rPr lang="fr-FR" dirty="0" err="1"/>
              <a:t>methods</a:t>
            </a:r>
            <a:r>
              <a:rPr lang="fr-FR" dirty="0"/>
              <a:t> in </a:t>
            </a:r>
            <a:r>
              <a:rPr lang="fr-FR" dirty="0" err="1"/>
              <a:t>order</a:t>
            </a:r>
            <a:r>
              <a:rPr lang="fr-FR" dirty="0"/>
              <a:t> to </a:t>
            </a:r>
            <a:r>
              <a:rPr lang="en-US" dirty="0"/>
              <a:t>refine our understanding of user tastes in a classic </a:t>
            </a:r>
            <a:r>
              <a:rPr lang="fr-FR" dirty="0" err="1"/>
              <a:t>Recommendation</a:t>
            </a:r>
            <a:r>
              <a:rPr lang="fr-FR" dirty="0"/>
              <a:t> </a:t>
            </a:r>
            <a:r>
              <a:rPr lang="fr-FR" dirty="0" err="1"/>
              <a:t>problematic</a:t>
            </a:r>
            <a:r>
              <a:rPr lang="fr-F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In </a:t>
            </a:r>
            <a:r>
              <a:rPr lang="fr-FR" dirty="0" err="1"/>
              <a:t>our</a:t>
            </a:r>
            <a:r>
              <a:rPr lang="fr-FR" dirty="0"/>
              <a:t> second contribution, </a:t>
            </a:r>
            <a:r>
              <a:rPr lang="fr-FR" dirty="0" err="1"/>
              <a:t>Resume</a:t>
            </a:r>
            <a:r>
              <a:rPr lang="fr-FR" dirty="0"/>
              <a:t>, </a:t>
            </a:r>
            <a:r>
              <a:rPr lang="fr-FR" dirty="0" err="1"/>
              <a:t>we</a:t>
            </a:r>
            <a:r>
              <a:rPr lang="fr-FR" dirty="0"/>
              <a:t> propose a </a:t>
            </a:r>
            <a:r>
              <a:rPr lang="fr-FR" dirty="0" err="1"/>
              <a:t>framework</a:t>
            </a:r>
            <a:r>
              <a:rPr lang="fr-FR" dirty="0"/>
              <a:t> to </a:t>
            </a:r>
            <a:r>
              <a:rPr lang="fr-FR" dirty="0" err="1"/>
              <a:t>learn</a:t>
            </a:r>
            <a:r>
              <a:rPr lang="fr-FR" dirty="0"/>
              <a:t> and </a:t>
            </a:r>
            <a:r>
              <a:rPr lang="fr-FR" dirty="0" err="1"/>
              <a:t>evaluate</a:t>
            </a:r>
            <a:r>
              <a:rPr lang="fr-FR" dirty="0"/>
              <a:t> user </a:t>
            </a:r>
            <a:r>
              <a:rPr lang="fr-FR" dirty="0" err="1"/>
              <a:t>professional</a:t>
            </a:r>
            <a:r>
              <a:rPr lang="fr-FR" dirty="0"/>
              <a:t> profiles, a new </a:t>
            </a:r>
            <a:r>
              <a:rPr lang="fr-FR" dirty="0" err="1"/>
              <a:t>task</a:t>
            </a:r>
            <a:r>
              <a:rPr lang="fr-FR" dirty="0"/>
              <a:t>, by </a:t>
            </a:r>
            <a:r>
              <a:rPr lang="fr-FR" dirty="0" err="1"/>
              <a:t>combining</a:t>
            </a:r>
            <a:r>
              <a:rPr lang="fr-FR" dirty="0"/>
              <a:t> RL to NLP and </a:t>
            </a:r>
            <a:r>
              <a:rPr lang="fr-FR" dirty="0" err="1"/>
              <a:t>Text</a:t>
            </a:r>
            <a:r>
              <a:rPr lang="fr-FR" dirty="0"/>
              <a:t> </a:t>
            </a:r>
            <a:r>
              <a:rPr lang="fr-FR" dirty="0" err="1"/>
              <a:t>generation</a:t>
            </a:r>
            <a:r>
              <a:rPr lang="fr-FR" dirty="0"/>
              <a:t>. </a:t>
            </a:r>
          </a:p>
        </p:txBody>
      </p:sp>
      <p:sp>
        <p:nvSpPr>
          <p:cNvPr id="4" name="Slide Number Placeholder 3"/>
          <p:cNvSpPr>
            <a:spLocks noGrp="1"/>
          </p:cNvSpPr>
          <p:nvPr>
            <p:ph type="sldNum" sz="quarter" idx="5"/>
          </p:nvPr>
        </p:nvSpPr>
        <p:spPr/>
        <p:txBody>
          <a:bodyPr/>
          <a:lstStyle/>
          <a:p>
            <a:fld id="{DF6148AD-E0EA-F64C-9871-E2424F422EB0}" type="slidenum">
              <a:rPr lang="fr-FR" smtClean="0"/>
              <a:t>10</a:t>
            </a:fld>
            <a:endParaRPr lang="fr-FR"/>
          </a:p>
        </p:txBody>
      </p:sp>
    </p:spTree>
    <p:extLst>
      <p:ext uri="{BB962C8B-B14F-4D97-AF65-F5344CB8AC3E}">
        <p14:creationId xmlns:p14="http://schemas.microsoft.com/office/powerpoint/2010/main" val="2690871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presentation is thus organized as follows:</a:t>
            </a:r>
          </a:p>
          <a:p>
            <a:r>
              <a:rPr lang="en-US" b="0" dirty="0"/>
              <a:t>We will go over our first contribution, HRAN, </a:t>
            </a:r>
          </a:p>
        </p:txBody>
      </p:sp>
      <p:sp>
        <p:nvSpPr>
          <p:cNvPr id="4" name="Slide Number Placeholder 3"/>
          <p:cNvSpPr>
            <a:spLocks noGrp="1"/>
          </p:cNvSpPr>
          <p:nvPr>
            <p:ph type="sldNum" sz="quarter" idx="5"/>
          </p:nvPr>
        </p:nvSpPr>
        <p:spPr/>
        <p:txBody>
          <a:bodyPr/>
          <a:lstStyle/>
          <a:p>
            <a:fld id="{DF6148AD-E0EA-F64C-9871-E2424F422EB0}" type="slidenum">
              <a:rPr lang="fr-FR" smtClean="0"/>
              <a:t>11</a:t>
            </a:fld>
            <a:endParaRPr lang="fr-FR"/>
          </a:p>
        </p:txBody>
      </p:sp>
    </p:spTree>
    <p:extLst>
      <p:ext uri="{BB962C8B-B14F-4D97-AF65-F5344CB8AC3E}">
        <p14:creationId xmlns:p14="http://schemas.microsoft.com/office/powerpoint/2010/main" val="4127978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with our HRAN model, which was published </a:t>
            </a:r>
          </a:p>
        </p:txBody>
      </p:sp>
      <p:sp>
        <p:nvSpPr>
          <p:cNvPr id="4" name="Slide Number Placeholder 3"/>
          <p:cNvSpPr>
            <a:spLocks noGrp="1"/>
          </p:cNvSpPr>
          <p:nvPr>
            <p:ph type="sldNum" sz="quarter" idx="5"/>
          </p:nvPr>
        </p:nvSpPr>
        <p:spPr/>
        <p:txBody>
          <a:bodyPr/>
          <a:lstStyle/>
          <a:p>
            <a:fld id="{DF6148AD-E0EA-F64C-9871-E2424F422EB0}" type="slidenum">
              <a:rPr lang="fr-FR" smtClean="0"/>
              <a:t>12</a:t>
            </a:fld>
            <a:endParaRPr lang="fr-FR"/>
          </a:p>
        </p:txBody>
      </p:sp>
    </p:spTree>
    <p:extLst>
      <p:ext uri="{BB962C8B-B14F-4D97-AF65-F5344CB8AC3E}">
        <p14:creationId xmlns:p14="http://schemas.microsoft.com/office/powerpoint/2010/main" val="3167945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work is motivated by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intuition behind this contribution is that reviews can help improve  performances &amp; make predictions understandable.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b="0" dirty="0"/>
          </a:p>
        </p:txBody>
      </p:sp>
      <p:sp>
        <p:nvSpPr>
          <p:cNvPr id="4" name="Slide Number Placeholder 3"/>
          <p:cNvSpPr>
            <a:spLocks noGrp="1"/>
          </p:cNvSpPr>
          <p:nvPr>
            <p:ph type="sldNum" sz="quarter" idx="5"/>
          </p:nvPr>
        </p:nvSpPr>
        <p:spPr/>
        <p:txBody>
          <a:bodyPr/>
          <a:lstStyle/>
          <a:p>
            <a:fld id="{DF6148AD-E0EA-F64C-9871-E2424F422EB0}" type="slidenum">
              <a:rPr lang="fr-FR" smtClean="0"/>
              <a:t>13</a:t>
            </a:fld>
            <a:endParaRPr lang="fr-FR"/>
          </a:p>
        </p:txBody>
      </p:sp>
    </p:spTree>
    <p:extLst>
      <p:ext uri="{BB962C8B-B14F-4D97-AF65-F5344CB8AC3E}">
        <p14:creationId xmlns:p14="http://schemas.microsoft.com/office/powerpoint/2010/main" val="606215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implement this intuition by combining a traditional rating regression module to an attentive sentiment analysis module. </a:t>
            </a:r>
          </a:p>
          <a:p>
            <a:endParaRPr lang="en-US" b="0" dirty="0"/>
          </a:p>
          <a:p>
            <a:r>
              <a:rPr lang="en-US" b="0" dirty="0"/>
              <a:t>The resulting model is called HRAN, for Hierarchical Recurrent Attentive Network. </a:t>
            </a:r>
          </a:p>
          <a:p>
            <a:endParaRPr lang="en-US" b="0" dirty="0"/>
          </a:p>
          <a:p>
            <a:r>
              <a:rPr lang="en-US" b="0" dirty="0"/>
              <a:t>The sentiment analysis part takes the reviews as input…</a:t>
            </a:r>
          </a:p>
          <a:p>
            <a:r>
              <a:rPr lang="en-US" b="0" dirty="0"/>
              <a:t>The rating regression module takes both the user and the item profiles as input…</a:t>
            </a:r>
          </a:p>
          <a:p>
            <a:r>
              <a:rPr lang="en-US" b="0" dirty="0"/>
              <a:t>Both modules share inner intermediate representation to refine the models’ </a:t>
            </a:r>
            <a:r>
              <a:rPr lang="en-US" b="0" dirty="0" err="1"/>
              <a:t>enderstadning</a:t>
            </a:r>
            <a:r>
              <a:rPr lang="en-US" b="0" dirty="0"/>
              <a:t> of the user’s tastes.</a:t>
            </a:r>
          </a:p>
        </p:txBody>
      </p:sp>
      <p:sp>
        <p:nvSpPr>
          <p:cNvPr id="4" name="Slide Number Placeholder 3"/>
          <p:cNvSpPr>
            <a:spLocks noGrp="1"/>
          </p:cNvSpPr>
          <p:nvPr>
            <p:ph type="sldNum" sz="quarter" idx="5"/>
          </p:nvPr>
        </p:nvSpPr>
        <p:spPr/>
        <p:txBody>
          <a:bodyPr/>
          <a:lstStyle/>
          <a:p>
            <a:fld id="{DF6148AD-E0EA-F64C-9871-E2424F422EB0}" type="slidenum">
              <a:rPr lang="fr-FR" smtClean="0"/>
              <a:t>14</a:t>
            </a:fld>
            <a:endParaRPr lang="fr-FR"/>
          </a:p>
        </p:txBody>
      </p:sp>
    </p:spTree>
    <p:extLst>
      <p:ext uri="{BB962C8B-B14F-4D97-AF65-F5344CB8AC3E}">
        <p14:creationId xmlns:p14="http://schemas.microsoft.com/office/powerpoint/2010/main" val="4044971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More </a:t>
            </a:r>
            <a:r>
              <a:rPr lang="fr-FR" dirty="0" err="1"/>
              <a:t>precisely</a:t>
            </a:r>
            <a:r>
              <a:rPr lang="fr-FR" dirty="0"/>
              <a:t>, the sentiment </a:t>
            </a:r>
            <a:r>
              <a:rPr lang="fr-FR" dirty="0" err="1"/>
              <a:t>analysis</a:t>
            </a:r>
            <a:r>
              <a:rPr lang="fr-FR" dirty="0"/>
              <a:t> uses the </a:t>
            </a:r>
            <a:r>
              <a:rPr lang="fr-FR" dirty="0" err="1"/>
              <a:t>representation</a:t>
            </a:r>
            <a:r>
              <a:rPr lang="fr-FR" dirty="0"/>
              <a:t> of the rating </a:t>
            </a:r>
            <a:r>
              <a:rPr lang="fr-FR" dirty="0" err="1"/>
              <a:t>prediciton</a:t>
            </a:r>
            <a:r>
              <a:rPr lang="fr-FR" dirty="0"/>
              <a:t> module in </a:t>
            </a:r>
            <a:r>
              <a:rPr lang="fr-FR" dirty="0" err="1"/>
              <a:t>two</a:t>
            </a:r>
            <a:r>
              <a:rPr lang="fr-FR" dirty="0"/>
              <a:t> places: once at the </a:t>
            </a:r>
            <a:r>
              <a:rPr lang="fr-FR" dirty="0" err="1"/>
              <a:t>word</a:t>
            </a:r>
            <a:r>
              <a:rPr lang="fr-FR" dirty="0"/>
              <a:t> </a:t>
            </a:r>
            <a:r>
              <a:rPr lang="fr-FR" dirty="0" err="1"/>
              <a:t>level</a:t>
            </a:r>
            <a:r>
              <a:rPr lang="fr-FR" dirty="0"/>
              <a:t> RBA, and </a:t>
            </a:r>
            <a:r>
              <a:rPr lang="fr-FR" dirty="0" err="1"/>
              <a:t>then</a:t>
            </a:r>
            <a:r>
              <a:rPr lang="fr-FR" dirty="0"/>
              <a:t> at the sentence </a:t>
            </a:r>
            <a:r>
              <a:rPr lang="fr-FR" dirty="0" err="1"/>
              <a:t>level</a:t>
            </a:r>
            <a:r>
              <a:rPr lang="fr-FR" dirty="0"/>
              <a:t> RBA, </a:t>
            </a:r>
            <a:r>
              <a:rPr lang="fr-FR" dirty="0" err="1"/>
              <a:t>which</a:t>
            </a:r>
            <a:r>
              <a:rPr lang="fr-FR" dirty="0"/>
              <a:t> </a:t>
            </a:r>
            <a:r>
              <a:rPr lang="fr-FR" dirty="0" err="1"/>
              <a:t>gives</a:t>
            </a:r>
            <a:r>
              <a:rPr lang="fr-FR" dirty="0"/>
              <a:t> </a:t>
            </a:r>
            <a:r>
              <a:rPr lang="fr-FR" dirty="0" err="1"/>
              <a:t>it</a:t>
            </a:r>
            <a:r>
              <a:rPr lang="fr-FR" dirty="0"/>
              <a:t> </a:t>
            </a:r>
            <a:r>
              <a:rPr lang="fr-FR" dirty="0" err="1"/>
              <a:t>its</a:t>
            </a:r>
            <a:r>
              <a:rPr lang="fr-FR" dirty="0"/>
              <a:t> </a:t>
            </a:r>
            <a:r>
              <a:rPr lang="fr-FR" dirty="0" err="1"/>
              <a:t>hierarchical</a:t>
            </a:r>
            <a:r>
              <a:rPr lang="fr-FR" dirty="0"/>
              <a:t> component.</a:t>
            </a:r>
          </a:p>
          <a:p>
            <a:endParaRPr lang="fr-FR" dirty="0"/>
          </a:p>
          <a:p>
            <a:r>
              <a:rPr lang="fr-FR" dirty="0"/>
              <a:t>RBA stands for </a:t>
            </a:r>
            <a:r>
              <a:rPr lang="fr-FR" dirty="0" err="1"/>
              <a:t>Hierarchical</a:t>
            </a:r>
            <a:r>
              <a:rPr lang="fr-FR" dirty="0"/>
              <a:t> </a:t>
            </a:r>
            <a:r>
              <a:rPr lang="fr-FR" dirty="0" err="1"/>
              <a:t>Bidirectionnal</a:t>
            </a:r>
            <a:r>
              <a:rPr lang="fr-FR" dirty="0"/>
              <a:t> Attentive module and </a:t>
            </a:r>
            <a:r>
              <a:rPr lang="fr-FR" dirty="0" err="1"/>
              <a:t>is</a:t>
            </a:r>
            <a:r>
              <a:rPr lang="fr-FR" dirty="0"/>
              <a:t> </a:t>
            </a:r>
            <a:r>
              <a:rPr lang="fr-FR" dirty="0" err="1"/>
              <a:t>described</a:t>
            </a:r>
            <a:r>
              <a:rPr lang="fr-FR" dirty="0"/>
              <a:t> in </a:t>
            </a:r>
            <a:r>
              <a:rPr lang="fr-FR" dirty="0" err="1"/>
              <a:t>detail</a:t>
            </a:r>
            <a:r>
              <a:rPr lang="fr-FR" dirty="0"/>
              <a:t> in the </a:t>
            </a:r>
            <a:r>
              <a:rPr lang="fr-FR" dirty="0" err="1"/>
              <a:t>following</a:t>
            </a:r>
            <a:r>
              <a:rPr lang="fr-FR" dirty="0"/>
              <a:t> slides.</a:t>
            </a:r>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15</a:t>
            </a:fld>
            <a:endParaRPr lang="fr-FR"/>
          </a:p>
        </p:txBody>
      </p:sp>
    </p:spTree>
    <p:extLst>
      <p:ext uri="{BB962C8B-B14F-4D97-AF65-F5344CB8AC3E}">
        <p14:creationId xmlns:p14="http://schemas.microsoft.com/office/powerpoint/2010/main" val="1937514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This work takes its foundation in 3 principal sources: Collaborative Filtering by Matrix Factorization, Leveraging Textual reviews for recommendation and Hierarchical Attentive Network for document classification, which is the article </a:t>
            </a:r>
          </a:p>
          <a:p>
            <a:endParaRPr lang="en-US"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16</a:t>
            </a:fld>
            <a:endParaRPr lang="fr-FR"/>
          </a:p>
        </p:txBody>
      </p:sp>
    </p:spTree>
    <p:extLst>
      <p:ext uri="{BB962C8B-B14F-4D97-AF65-F5344CB8AC3E}">
        <p14:creationId xmlns:p14="http://schemas.microsoft.com/office/powerpoint/2010/main" val="962341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This work takes its foundation in 3 principal sources: Collaborative Filtering by Matrix Factorization, Leveraging Textual reviews for recommendation and Hierarchical Attentive Network for document classification, which is the article </a:t>
            </a:r>
          </a:p>
          <a:p>
            <a:endParaRPr lang="en-US"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17</a:t>
            </a:fld>
            <a:endParaRPr lang="fr-FR"/>
          </a:p>
        </p:txBody>
      </p:sp>
    </p:spTree>
    <p:extLst>
      <p:ext uri="{BB962C8B-B14F-4D97-AF65-F5344CB8AC3E}">
        <p14:creationId xmlns:p14="http://schemas.microsoft.com/office/powerpoint/2010/main" val="939988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18</a:t>
            </a:fld>
            <a:endParaRPr lang="fr-FR"/>
          </a:p>
        </p:txBody>
      </p:sp>
    </p:spTree>
    <p:extLst>
      <p:ext uri="{BB962C8B-B14F-4D97-AF65-F5344CB8AC3E}">
        <p14:creationId xmlns:p14="http://schemas.microsoft.com/office/powerpoint/2010/main" val="205369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past decades, the rise of internet led to an explosion of data and basically of choice and online services:  movies on Netflix, stuff on amazon and so on.</a:t>
            </a:r>
          </a:p>
          <a:p>
            <a:r>
              <a:rPr lang="en-US" dirty="0"/>
              <a:t>Additionally, the number of interactions between users and those systems keeps increasing, namely in the form of textual traces such as reviews.</a:t>
            </a:r>
          </a:p>
        </p:txBody>
      </p:sp>
      <p:sp>
        <p:nvSpPr>
          <p:cNvPr id="4" name="Slide Number Placeholder 3"/>
          <p:cNvSpPr>
            <a:spLocks noGrp="1"/>
          </p:cNvSpPr>
          <p:nvPr>
            <p:ph type="sldNum" sz="quarter" idx="5"/>
          </p:nvPr>
        </p:nvSpPr>
        <p:spPr/>
        <p:txBody>
          <a:bodyPr/>
          <a:lstStyle/>
          <a:p>
            <a:fld id="{DF6148AD-E0EA-F64C-9871-E2424F422EB0}" type="slidenum">
              <a:rPr lang="fr-FR" smtClean="0"/>
              <a:t>1</a:t>
            </a:fld>
            <a:endParaRPr lang="fr-FR"/>
          </a:p>
        </p:txBody>
      </p:sp>
    </p:spTree>
    <p:extLst>
      <p:ext uri="{BB962C8B-B14F-4D97-AF65-F5344CB8AC3E}">
        <p14:creationId xmlns:p14="http://schemas.microsoft.com/office/powerpoint/2010/main" val="624332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19</a:t>
            </a:fld>
            <a:endParaRPr lang="fr-FR"/>
          </a:p>
        </p:txBody>
      </p:sp>
    </p:spTree>
    <p:extLst>
      <p:ext uri="{BB962C8B-B14F-4D97-AF65-F5344CB8AC3E}">
        <p14:creationId xmlns:p14="http://schemas.microsoft.com/office/powerpoint/2010/main" val="1503097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20</a:t>
            </a:fld>
            <a:endParaRPr lang="fr-FR"/>
          </a:p>
        </p:txBody>
      </p:sp>
    </p:spTree>
    <p:extLst>
      <p:ext uri="{BB962C8B-B14F-4D97-AF65-F5344CB8AC3E}">
        <p14:creationId xmlns:p14="http://schemas.microsoft.com/office/powerpoint/2010/main" val="498852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24</a:t>
            </a:fld>
            <a:endParaRPr lang="fr-FR"/>
          </a:p>
        </p:txBody>
      </p:sp>
    </p:spTree>
    <p:extLst>
      <p:ext uri="{BB962C8B-B14F-4D97-AF65-F5344CB8AC3E}">
        <p14:creationId xmlns:p14="http://schemas.microsoft.com/office/powerpoint/2010/main" val="1112123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25</a:t>
            </a:fld>
            <a:endParaRPr lang="fr-FR"/>
          </a:p>
        </p:txBody>
      </p:sp>
    </p:spTree>
    <p:extLst>
      <p:ext uri="{BB962C8B-B14F-4D97-AF65-F5344CB8AC3E}">
        <p14:creationId xmlns:p14="http://schemas.microsoft.com/office/powerpoint/2010/main" val="1923107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26</a:t>
            </a:fld>
            <a:endParaRPr lang="fr-FR"/>
          </a:p>
        </p:txBody>
      </p:sp>
    </p:spTree>
    <p:extLst>
      <p:ext uri="{BB962C8B-B14F-4D97-AF65-F5344CB8AC3E}">
        <p14:creationId xmlns:p14="http://schemas.microsoft.com/office/powerpoint/2010/main" val="4290829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28</a:t>
            </a:fld>
            <a:endParaRPr lang="fr-FR"/>
          </a:p>
        </p:txBody>
      </p:sp>
    </p:spTree>
    <p:extLst>
      <p:ext uri="{BB962C8B-B14F-4D97-AF65-F5344CB8AC3E}">
        <p14:creationId xmlns:p14="http://schemas.microsoft.com/office/powerpoint/2010/main" val="579577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29</a:t>
            </a:fld>
            <a:endParaRPr lang="fr-FR"/>
          </a:p>
        </p:txBody>
      </p:sp>
    </p:spTree>
    <p:extLst>
      <p:ext uri="{BB962C8B-B14F-4D97-AF65-F5344CB8AC3E}">
        <p14:creationId xmlns:p14="http://schemas.microsoft.com/office/powerpoint/2010/main" val="2720143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30</a:t>
            </a:fld>
            <a:endParaRPr lang="fr-FR"/>
          </a:p>
        </p:txBody>
      </p:sp>
    </p:spTree>
    <p:extLst>
      <p:ext uri="{BB962C8B-B14F-4D97-AF65-F5344CB8AC3E}">
        <p14:creationId xmlns:p14="http://schemas.microsoft.com/office/powerpoint/2010/main" val="3578268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31</a:t>
            </a:fld>
            <a:endParaRPr lang="fr-FR"/>
          </a:p>
        </p:txBody>
      </p:sp>
    </p:spTree>
    <p:extLst>
      <p:ext uri="{BB962C8B-B14F-4D97-AF65-F5344CB8AC3E}">
        <p14:creationId xmlns:p14="http://schemas.microsoft.com/office/powerpoint/2010/main" val="3916281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34</a:t>
            </a:fld>
            <a:endParaRPr lang="fr-FR"/>
          </a:p>
        </p:txBody>
      </p:sp>
    </p:spTree>
    <p:extLst>
      <p:ext uri="{BB962C8B-B14F-4D97-AF65-F5344CB8AC3E}">
        <p14:creationId xmlns:p14="http://schemas.microsoft.com/office/powerpoint/2010/main" val="111920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situation brings a challenge: to present users with a subset of relevant items rather than the whole catalog to ease their search. </a:t>
            </a:r>
          </a:p>
          <a:p>
            <a:r>
              <a:rPr lang="en-US" dirty="0"/>
              <a:t>The notion of relevance is a complex one to define and it is highly discussed in the community. </a:t>
            </a:r>
          </a:p>
          <a:p>
            <a:r>
              <a:rPr lang="en-US" dirty="0"/>
              <a:t>In this work, we will consider an item to be relevant if it is personalized and if we can explain why it is consistent with the user’s profile.</a:t>
            </a:r>
          </a:p>
        </p:txBody>
      </p:sp>
      <p:sp>
        <p:nvSpPr>
          <p:cNvPr id="4" name="Slide Number Placeholder 3"/>
          <p:cNvSpPr>
            <a:spLocks noGrp="1"/>
          </p:cNvSpPr>
          <p:nvPr>
            <p:ph type="sldNum" sz="quarter" idx="5"/>
          </p:nvPr>
        </p:nvSpPr>
        <p:spPr/>
        <p:txBody>
          <a:bodyPr/>
          <a:lstStyle/>
          <a:p>
            <a:fld id="{DF6148AD-E0EA-F64C-9871-E2424F422EB0}" type="slidenum">
              <a:rPr lang="fr-FR" smtClean="0"/>
              <a:t>2</a:t>
            </a:fld>
            <a:endParaRPr lang="fr-FR"/>
          </a:p>
        </p:txBody>
      </p:sp>
    </p:spTree>
    <p:extLst>
      <p:ext uri="{BB962C8B-B14F-4D97-AF65-F5344CB8AC3E}">
        <p14:creationId xmlns:p14="http://schemas.microsoft.com/office/powerpoint/2010/main" val="2196852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effectLst/>
                <a:latin typeface="+mn-lt"/>
                <a:ea typeface="+mn-ea"/>
                <a:cs typeface="+mn-cs"/>
              </a:rPr>
              <a:t>The user profile </a:t>
            </a:r>
            <a:r>
              <a:rPr lang="fr-FR" sz="1200" b="0" kern="1200" dirty="0" err="1">
                <a:solidFill>
                  <a:schemeClr val="tx1"/>
                </a:solidFill>
                <a:effectLst/>
                <a:latin typeface="+mn-lt"/>
                <a:ea typeface="+mn-ea"/>
                <a:cs typeface="+mn-cs"/>
              </a:rPr>
              <a:t>is</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built</a:t>
            </a:r>
            <a:r>
              <a:rPr lang="fr-FR" sz="1200" b="0" kern="1200" dirty="0">
                <a:solidFill>
                  <a:schemeClr val="tx1"/>
                </a:solidFill>
                <a:effectLst/>
                <a:latin typeface="+mn-lt"/>
                <a:ea typeface="+mn-ea"/>
                <a:cs typeface="+mn-cs"/>
              </a:rPr>
              <a:t> by </a:t>
            </a:r>
            <a:r>
              <a:rPr lang="fr-FR" sz="1200" b="0" kern="1200" dirty="0" err="1">
                <a:solidFill>
                  <a:schemeClr val="tx1"/>
                </a:solidFill>
                <a:effectLst/>
                <a:latin typeface="+mn-lt"/>
                <a:ea typeface="+mn-ea"/>
                <a:cs typeface="+mn-cs"/>
              </a:rPr>
              <a:t>encoding</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their</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t</a:t>
            </a:r>
            <a:r>
              <a:rPr lang="fr-FR" sz="1200" b="0" kern="1200" dirty="0">
                <a:solidFill>
                  <a:schemeClr val="tx1"/>
                </a:solidFill>
                <a:effectLst/>
                <a:latin typeface="+mn-lt"/>
                <a:ea typeface="+mn-ea"/>
                <a:cs typeface="+mn-cs"/>
              </a:rPr>
              <a:t> first </a:t>
            </a:r>
            <a:r>
              <a:rPr lang="fr-FR" sz="1200" b="0" kern="1200" dirty="0" err="1">
                <a:solidFill>
                  <a:schemeClr val="tx1"/>
                </a:solidFill>
                <a:effectLst/>
                <a:latin typeface="+mn-lt"/>
                <a:ea typeface="+mn-ea"/>
                <a:cs typeface="+mn-cs"/>
              </a:rPr>
              <a:t>professional</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experiences</a:t>
            </a:r>
            <a:r>
              <a:rPr lang="fr-FR" sz="1200" b="0" kern="1200" dirty="0">
                <a:solidFill>
                  <a:schemeClr val="tx1"/>
                </a:solidFill>
                <a:effectLst/>
                <a:latin typeface="+mn-lt"/>
                <a:ea typeface="+mn-ea"/>
                <a:cs typeface="+mn-cs"/>
              </a:rPr>
              <a:t> (or jobs).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err="1">
                <a:solidFill>
                  <a:schemeClr val="tx1"/>
                </a:solidFill>
                <a:effectLst/>
                <a:latin typeface="+mn-lt"/>
                <a:ea typeface="+mn-ea"/>
                <a:cs typeface="+mn-cs"/>
              </a:rPr>
              <a:t>Then</a:t>
            </a:r>
            <a:r>
              <a:rPr lang="fr-FR" sz="1200" b="0" kern="1200" dirty="0">
                <a:solidFill>
                  <a:schemeClr val="tx1"/>
                </a:solidFill>
                <a:effectLst/>
                <a:latin typeface="+mn-lt"/>
                <a:ea typeface="+mn-ea"/>
                <a:cs typeface="+mn-cs"/>
              </a:rPr>
              <a:t>, a </a:t>
            </a:r>
            <a:r>
              <a:rPr lang="fr-FR" sz="1200" b="0" kern="1200" dirty="0" err="1">
                <a:solidFill>
                  <a:schemeClr val="tx1"/>
                </a:solidFill>
                <a:effectLst/>
                <a:latin typeface="+mn-lt"/>
                <a:ea typeface="+mn-ea"/>
                <a:cs typeface="+mn-cs"/>
              </a:rPr>
              <a:t>decoder</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is</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trained</a:t>
            </a:r>
            <a:r>
              <a:rPr lang="fr-FR" sz="1200" b="0" kern="1200" dirty="0">
                <a:solidFill>
                  <a:schemeClr val="tx1"/>
                </a:solidFill>
                <a:effectLst/>
                <a:latin typeface="+mn-lt"/>
                <a:ea typeface="+mn-ea"/>
                <a:cs typeface="+mn-cs"/>
              </a:rPr>
              <a:t> to </a:t>
            </a:r>
            <a:r>
              <a:rPr lang="fr-FR" sz="1200" b="0" kern="1200" dirty="0" err="1">
                <a:solidFill>
                  <a:schemeClr val="tx1"/>
                </a:solidFill>
                <a:effectLst/>
                <a:latin typeface="+mn-lt"/>
                <a:ea typeface="+mn-ea"/>
                <a:cs typeface="+mn-cs"/>
              </a:rPr>
              <a:t>generate</a:t>
            </a:r>
            <a:r>
              <a:rPr lang="fr-FR" sz="1200" b="0" kern="1200" dirty="0">
                <a:solidFill>
                  <a:schemeClr val="tx1"/>
                </a:solidFill>
                <a:effectLst/>
                <a:latin typeface="+mn-lt"/>
                <a:ea typeface="+mn-ea"/>
                <a:cs typeface="+mn-cs"/>
              </a:rPr>
              <a:t> the </a:t>
            </a:r>
            <a:r>
              <a:rPr lang="fr-FR" sz="1200" b="0" kern="1200" dirty="0" err="1">
                <a:solidFill>
                  <a:schemeClr val="tx1"/>
                </a:solidFill>
                <a:effectLst/>
                <a:latin typeface="+mn-lt"/>
                <a:ea typeface="+mn-ea"/>
                <a:cs typeface="+mn-cs"/>
              </a:rPr>
              <a:t>user's</a:t>
            </a:r>
            <a:r>
              <a:rPr lang="fr-FR" sz="1200" b="0" kern="1200" dirty="0">
                <a:solidFill>
                  <a:schemeClr val="tx1"/>
                </a:solidFill>
                <a:effectLst/>
                <a:latin typeface="+mn-lt"/>
                <a:ea typeface="+mn-ea"/>
                <a:cs typeface="+mn-cs"/>
              </a:rPr>
              <a:t> last job, </a:t>
            </a:r>
            <a:r>
              <a:rPr lang="fr-FR" sz="1200" b="0" kern="1200" dirty="0" err="1">
                <a:solidFill>
                  <a:schemeClr val="tx1"/>
                </a:solidFill>
                <a:effectLst/>
                <a:latin typeface="+mn-lt"/>
                <a:ea typeface="+mn-ea"/>
                <a:cs typeface="+mn-cs"/>
              </a:rPr>
              <a:t>Job_t</a:t>
            </a:r>
            <a:r>
              <a:rPr lang="fr-FR" sz="1200" b="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effectLst/>
                <a:latin typeface="+mn-lt"/>
                <a:ea typeface="+mn-ea"/>
                <a:cs typeface="+mn-cs"/>
              </a:rPr>
              <a:t>This formulation </a:t>
            </a:r>
            <a:r>
              <a:rPr lang="fr-FR" sz="1200" b="0" kern="1200" dirty="0" err="1">
                <a:solidFill>
                  <a:schemeClr val="tx1"/>
                </a:solidFill>
                <a:effectLst/>
                <a:latin typeface="+mn-lt"/>
                <a:ea typeface="+mn-ea"/>
                <a:cs typeface="+mn-cs"/>
              </a:rPr>
              <a:t>is</a:t>
            </a:r>
            <a:r>
              <a:rPr lang="fr-FR" sz="1200" b="0" kern="1200" dirty="0">
                <a:solidFill>
                  <a:schemeClr val="tx1"/>
                </a:solidFill>
                <a:effectLst/>
                <a:latin typeface="+mn-lt"/>
                <a:ea typeface="+mn-ea"/>
                <a:cs typeface="+mn-cs"/>
              </a:rPr>
              <a:t> a </a:t>
            </a:r>
            <a:r>
              <a:rPr lang="fr-FR" sz="1200" b="0" kern="1200" dirty="0" err="1">
                <a:solidFill>
                  <a:schemeClr val="tx1"/>
                </a:solidFill>
                <a:effectLst/>
                <a:latin typeface="+mn-lt"/>
                <a:ea typeface="+mn-ea"/>
                <a:cs typeface="+mn-cs"/>
              </a:rPr>
              <a:t>practical</a:t>
            </a:r>
            <a:r>
              <a:rPr lang="fr-FR" sz="1200" b="0" kern="1200" dirty="0">
                <a:solidFill>
                  <a:schemeClr val="tx1"/>
                </a:solidFill>
                <a:effectLst/>
                <a:latin typeface="+mn-lt"/>
                <a:ea typeface="+mn-ea"/>
                <a:cs typeface="+mn-cs"/>
              </a:rPr>
              <a:t> proxy for </a:t>
            </a:r>
            <a:r>
              <a:rPr lang="fr-FR" sz="1200" b="0" kern="1200" dirty="0" err="1">
                <a:solidFill>
                  <a:schemeClr val="tx1"/>
                </a:solidFill>
                <a:effectLst/>
                <a:latin typeface="+mn-lt"/>
                <a:ea typeface="+mn-ea"/>
                <a:cs typeface="+mn-cs"/>
              </a:rPr>
              <a:t>learning</a:t>
            </a:r>
            <a:r>
              <a:rPr lang="fr-FR" sz="1200" b="0" kern="1200" dirty="0">
                <a:solidFill>
                  <a:schemeClr val="tx1"/>
                </a:solidFill>
                <a:effectLst/>
                <a:latin typeface="+mn-lt"/>
                <a:ea typeface="+mn-ea"/>
                <a:cs typeface="+mn-cs"/>
              </a:rPr>
              <a:t> to </a:t>
            </a:r>
            <a:r>
              <a:rPr lang="fr-FR" sz="1200" b="0" kern="1200" dirty="0" err="1">
                <a:solidFill>
                  <a:schemeClr val="tx1"/>
                </a:solidFill>
                <a:effectLst/>
                <a:latin typeface="+mn-lt"/>
                <a:ea typeface="+mn-ea"/>
                <a:cs typeface="+mn-cs"/>
              </a:rPr>
              <a:t>predict</a:t>
            </a:r>
            <a:r>
              <a:rPr lang="fr-FR" sz="1200" b="0" kern="1200" dirty="0">
                <a:solidFill>
                  <a:schemeClr val="tx1"/>
                </a:solidFill>
                <a:effectLst/>
                <a:latin typeface="+mn-lt"/>
                <a:ea typeface="+mn-ea"/>
                <a:cs typeface="+mn-cs"/>
              </a:rPr>
              <a:t> a </a:t>
            </a:r>
            <a:r>
              <a:rPr lang="fr-FR" sz="1200" b="0" kern="1200" dirty="0" err="1">
                <a:solidFill>
                  <a:schemeClr val="tx1"/>
                </a:solidFill>
                <a:effectLst/>
                <a:latin typeface="+mn-lt"/>
                <a:ea typeface="+mn-ea"/>
                <a:cs typeface="+mn-cs"/>
              </a:rPr>
              <a:t>user's</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next</a:t>
            </a:r>
            <a:r>
              <a:rPr lang="fr-FR" sz="1200" b="0" kern="1200" dirty="0">
                <a:solidFill>
                  <a:schemeClr val="tx1"/>
                </a:solidFill>
                <a:effectLst/>
                <a:latin typeface="+mn-lt"/>
                <a:ea typeface="+mn-ea"/>
                <a:cs typeface="+mn-cs"/>
              </a:rPr>
              <a:t> job.</a:t>
            </a:r>
          </a:p>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35</a:t>
            </a:fld>
            <a:endParaRPr lang="fr-FR"/>
          </a:p>
        </p:txBody>
      </p:sp>
    </p:spTree>
    <p:extLst>
      <p:ext uri="{BB962C8B-B14F-4D97-AF65-F5344CB8AC3E}">
        <p14:creationId xmlns:p14="http://schemas.microsoft.com/office/powerpoint/2010/main" val="58311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36</a:t>
            </a:fld>
            <a:endParaRPr lang="fr-FR"/>
          </a:p>
        </p:txBody>
      </p:sp>
    </p:spTree>
    <p:extLst>
      <p:ext uri="{BB962C8B-B14F-4D97-AF65-F5344CB8AC3E}">
        <p14:creationId xmlns:p14="http://schemas.microsoft.com/office/powerpoint/2010/main" val="674897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37</a:t>
            </a:fld>
            <a:endParaRPr lang="fr-FR"/>
          </a:p>
        </p:txBody>
      </p:sp>
    </p:spTree>
    <p:extLst>
      <p:ext uri="{BB962C8B-B14F-4D97-AF65-F5344CB8AC3E}">
        <p14:creationId xmlns:p14="http://schemas.microsoft.com/office/powerpoint/2010/main" val="35138114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38</a:t>
            </a:fld>
            <a:endParaRPr lang="fr-FR"/>
          </a:p>
        </p:txBody>
      </p:sp>
    </p:spTree>
    <p:extLst>
      <p:ext uri="{BB962C8B-B14F-4D97-AF65-F5344CB8AC3E}">
        <p14:creationId xmlns:p14="http://schemas.microsoft.com/office/powerpoint/2010/main" val="4092050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39</a:t>
            </a:fld>
            <a:endParaRPr lang="fr-FR"/>
          </a:p>
        </p:txBody>
      </p:sp>
    </p:spTree>
    <p:extLst>
      <p:ext uri="{BB962C8B-B14F-4D97-AF65-F5344CB8AC3E}">
        <p14:creationId xmlns:p14="http://schemas.microsoft.com/office/powerpoint/2010/main" val="20597059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40</a:t>
            </a:fld>
            <a:endParaRPr lang="fr-FR"/>
          </a:p>
        </p:txBody>
      </p:sp>
    </p:spTree>
    <p:extLst>
      <p:ext uri="{BB962C8B-B14F-4D97-AF65-F5344CB8AC3E}">
        <p14:creationId xmlns:p14="http://schemas.microsoft.com/office/powerpoint/2010/main" val="3059825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41</a:t>
            </a:fld>
            <a:endParaRPr lang="fr-FR"/>
          </a:p>
        </p:txBody>
      </p:sp>
    </p:spTree>
    <p:extLst>
      <p:ext uri="{BB962C8B-B14F-4D97-AF65-F5344CB8AC3E}">
        <p14:creationId xmlns:p14="http://schemas.microsoft.com/office/powerpoint/2010/main" val="3483653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50</a:t>
            </a:fld>
            <a:endParaRPr lang="fr-FR"/>
          </a:p>
        </p:txBody>
      </p:sp>
    </p:spTree>
    <p:extLst>
      <p:ext uri="{BB962C8B-B14F-4D97-AF65-F5344CB8AC3E}">
        <p14:creationId xmlns:p14="http://schemas.microsoft.com/office/powerpoint/2010/main" val="37979838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51</a:t>
            </a:fld>
            <a:endParaRPr lang="fr-FR"/>
          </a:p>
        </p:txBody>
      </p:sp>
    </p:spTree>
    <p:extLst>
      <p:ext uri="{BB962C8B-B14F-4D97-AF65-F5344CB8AC3E}">
        <p14:creationId xmlns:p14="http://schemas.microsoft.com/office/powerpoint/2010/main" val="3976784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52</a:t>
            </a:fld>
            <a:endParaRPr lang="fr-FR"/>
          </a:p>
        </p:txBody>
      </p:sp>
    </p:spTree>
    <p:extLst>
      <p:ext uri="{BB962C8B-B14F-4D97-AF65-F5344CB8AC3E}">
        <p14:creationId xmlns:p14="http://schemas.microsoft.com/office/powerpoint/2010/main" val="2939814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challenge is a classic Recommendation Problem, that often addressed by Machine Learning algorithms. </a:t>
            </a:r>
          </a:p>
          <a:p>
            <a:endParaRPr lang="en-US" dirty="0"/>
          </a:p>
          <a:p>
            <a:r>
              <a:rPr lang="en-US" dirty="0"/>
              <a:t>Machine Learning, and in particular Deep Learning models have grown very popular in the past few yeas because they can be applied to various domains, ranging from Recommendation to Computer Vision to Natural Language Processing. </a:t>
            </a:r>
          </a:p>
        </p:txBody>
      </p:sp>
      <p:sp>
        <p:nvSpPr>
          <p:cNvPr id="4" name="Slide Number Placeholder 3"/>
          <p:cNvSpPr>
            <a:spLocks noGrp="1"/>
          </p:cNvSpPr>
          <p:nvPr>
            <p:ph type="sldNum" sz="quarter" idx="5"/>
          </p:nvPr>
        </p:nvSpPr>
        <p:spPr/>
        <p:txBody>
          <a:bodyPr/>
          <a:lstStyle/>
          <a:p>
            <a:fld id="{DF6148AD-E0EA-F64C-9871-E2424F422EB0}" type="slidenum">
              <a:rPr lang="fr-FR" smtClean="0"/>
              <a:t>3</a:t>
            </a:fld>
            <a:endParaRPr lang="fr-FR"/>
          </a:p>
        </p:txBody>
      </p:sp>
    </p:spTree>
    <p:extLst>
      <p:ext uri="{BB962C8B-B14F-4D97-AF65-F5344CB8AC3E}">
        <p14:creationId xmlns:p14="http://schemas.microsoft.com/office/powerpoint/2010/main" val="1411449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53</a:t>
            </a:fld>
            <a:endParaRPr lang="fr-FR"/>
          </a:p>
        </p:txBody>
      </p:sp>
    </p:spTree>
    <p:extLst>
      <p:ext uri="{BB962C8B-B14F-4D97-AF65-F5344CB8AC3E}">
        <p14:creationId xmlns:p14="http://schemas.microsoft.com/office/powerpoint/2010/main" val="35738409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US" dirty="0"/>
          </a:p>
          <a:p>
            <a:pPr marL="0" lvl="0" indent="0">
              <a:spcBef>
                <a:spcPts val="0"/>
              </a:spcBef>
              <a:spcAft>
                <a:spcPts val="0"/>
              </a:spcAft>
              <a:buNone/>
            </a:pPr>
            <a:endParaRPr lang="en-US" dirty="0"/>
          </a:p>
        </p:txBody>
      </p:sp>
    </p:spTree>
    <p:extLst>
      <p:ext uri="{BB962C8B-B14F-4D97-AF65-F5344CB8AC3E}">
        <p14:creationId xmlns:p14="http://schemas.microsoft.com/office/powerpoint/2010/main" val="306533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achieve relevant recommendation, one must first understand the user.</a:t>
            </a:r>
          </a:p>
          <a:p>
            <a:r>
              <a:rPr lang="en-US" dirty="0"/>
              <a:t>In other words, we want to build rich user representations in the sense that they can model complex and diverse aspects of their profiles, in the wake of the representation learning paradigm.</a:t>
            </a:r>
          </a:p>
          <a:p>
            <a:r>
              <a:rPr lang="en-US" dirty="0"/>
              <a:t>Such representations are often called versatile because they can be re-used or fine-tuned on other tasks than the ones they were trained on.</a:t>
            </a:r>
          </a:p>
        </p:txBody>
      </p:sp>
      <p:sp>
        <p:nvSpPr>
          <p:cNvPr id="4" name="Slide Number Placeholder 3"/>
          <p:cNvSpPr>
            <a:spLocks noGrp="1"/>
          </p:cNvSpPr>
          <p:nvPr>
            <p:ph type="sldNum" sz="quarter" idx="5"/>
          </p:nvPr>
        </p:nvSpPr>
        <p:spPr/>
        <p:txBody>
          <a:bodyPr/>
          <a:lstStyle/>
          <a:p>
            <a:fld id="{DF6148AD-E0EA-F64C-9871-E2424F422EB0}" type="slidenum">
              <a:rPr lang="fr-FR" smtClean="0"/>
              <a:t>4</a:t>
            </a:fld>
            <a:endParaRPr lang="fr-FR"/>
          </a:p>
        </p:txBody>
      </p:sp>
    </p:spTree>
    <p:extLst>
      <p:ext uri="{BB962C8B-B14F-4D97-AF65-F5344CB8AC3E}">
        <p14:creationId xmlns:p14="http://schemas.microsoft.com/office/powerpoint/2010/main" val="209808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choose to address this problem by the leveraging of user-generated text. </a:t>
            </a:r>
          </a:p>
          <a:p>
            <a:r>
              <a:rPr lang="en-US" dirty="0"/>
              <a:t>Indeed, aside from this type of data being widely available, we think it Is also highly descriptive of the users themselves. It is especially clear when we think of written reviews: the users clearly state what they like and dislike about a product, giving us a lot more information than the rating alone.</a:t>
            </a:r>
          </a:p>
          <a:p>
            <a:r>
              <a:rPr lang="en-US" dirty="0"/>
              <a:t>From a broader point of view, one can think of text as highly descriptive of a user because the words and the syntax they use to talk about their experiences are almost always unique to them.</a:t>
            </a:r>
          </a:p>
        </p:txBody>
      </p:sp>
      <p:sp>
        <p:nvSpPr>
          <p:cNvPr id="4" name="Slide Number Placeholder 3"/>
          <p:cNvSpPr>
            <a:spLocks noGrp="1"/>
          </p:cNvSpPr>
          <p:nvPr>
            <p:ph type="sldNum" sz="quarter" idx="5"/>
          </p:nvPr>
        </p:nvSpPr>
        <p:spPr/>
        <p:txBody>
          <a:bodyPr/>
          <a:lstStyle/>
          <a:p>
            <a:fld id="{DF6148AD-E0EA-F64C-9871-E2424F422EB0}" type="slidenum">
              <a:rPr lang="fr-FR" smtClean="0"/>
              <a:t>5</a:t>
            </a:fld>
            <a:endParaRPr lang="fr-FR"/>
          </a:p>
        </p:txBody>
      </p:sp>
    </p:spTree>
    <p:extLst>
      <p:ext uri="{BB962C8B-B14F-4D97-AF65-F5344CB8AC3E}">
        <p14:creationId xmlns:p14="http://schemas.microsoft.com/office/powerpoint/2010/main" val="901280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choice to focus on user-generated text (as well as the advances of generative models) also allows us to explore the </a:t>
            </a:r>
            <a:r>
              <a:rPr lang="en-US" dirty="0" err="1"/>
              <a:t>explainability</a:t>
            </a:r>
            <a:r>
              <a:rPr lang="en-US" dirty="0"/>
              <a:t> of our models’ predictions, which we consider to be one of the biggest challenge faced by Deep Learning and Artificial Intelligence in general.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Indeed, if AI is to take a bigger place in our society, then we must be able to understand or at least explain the predictions it gives.</a:t>
            </a:r>
          </a:p>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6</a:t>
            </a:fld>
            <a:endParaRPr lang="fr-FR"/>
          </a:p>
        </p:txBody>
      </p:sp>
    </p:spTree>
    <p:extLst>
      <p:ext uri="{BB962C8B-B14F-4D97-AF65-F5344CB8AC3E}">
        <p14:creationId xmlns:p14="http://schemas.microsoft.com/office/powerpoint/2010/main" val="298408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 presented in this thesis is motivated by those three aspects. </a:t>
            </a:r>
          </a:p>
          <a:p>
            <a:r>
              <a:rPr lang="en-US" dirty="0"/>
              <a:t>We want to use user-generated texts to build rich meaningful and explainable representations.</a:t>
            </a:r>
          </a:p>
        </p:txBody>
      </p:sp>
      <p:sp>
        <p:nvSpPr>
          <p:cNvPr id="4" name="Slide Number Placeholder 3"/>
          <p:cNvSpPr>
            <a:spLocks noGrp="1"/>
          </p:cNvSpPr>
          <p:nvPr>
            <p:ph type="sldNum" sz="quarter" idx="5"/>
          </p:nvPr>
        </p:nvSpPr>
        <p:spPr/>
        <p:txBody>
          <a:bodyPr/>
          <a:lstStyle/>
          <a:p>
            <a:fld id="{DF6148AD-E0EA-F64C-9871-E2424F422EB0}" type="slidenum">
              <a:rPr lang="fr-FR" smtClean="0"/>
              <a:t>7</a:t>
            </a:fld>
            <a:endParaRPr lang="fr-FR"/>
          </a:p>
        </p:txBody>
      </p:sp>
    </p:spTree>
    <p:extLst>
      <p:ext uri="{BB962C8B-B14F-4D97-AF65-F5344CB8AC3E}">
        <p14:creationId xmlns:p14="http://schemas.microsoft.com/office/powerpoint/2010/main" val="3362780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8</a:t>
            </a:fld>
            <a:endParaRPr lang="fr-FR"/>
          </a:p>
        </p:txBody>
      </p:sp>
    </p:spTree>
    <p:extLst>
      <p:ext uri="{BB962C8B-B14F-4D97-AF65-F5344CB8AC3E}">
        <p14:creationId xmlns:p14="http://schemas.microsoft.com/office/powerpoint/2010/main" val="1551849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nul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nul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blipFill dpi="0" rotWithShape="1">
          <a:blip r:embed="rId2">
            <a:alphaModFix/>
            <a:lum/>
          </a:blip>
          <a:srcRect/>
          <a:stretch>
            <a:fillRect/>
          </a:stretch>
        </a:blipFill>
        <a:effectLst/>
      </p:bgPr>
    </p:bg>
    <p:spTree>
      <p:nvGrpSpPr>
        <p:cNvPr id="1" name="Shape 9"/>
        <p:cNvGrpSpPr/>
        <p:nvPr/>
      </p:nvGrpSpPr>
      <p:grpSpPr>
        <a:xfrm>
          <a:off x="0" y="0"/>
          <a:ext cx="0" cy="0"/>
          <a:chOff x="0" y="0"/>
          <a:chExt cx="0" cy="0"/>
        </a:xfrm>
      </p:grpSpPr>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 name="Picture 25">
            <a:extLst>
              <a:ext uri="{FF2B5EF4-FFF2-40B4-BE49-F238E27FC236}">
                <a16:creationId xmlns:a16="http://schemas.microsoft.com/office/drawing/2014/main" id="{B52A2C11-718B-1A4A-A6B5-F18709E8DA61}"/>
              </a:ext>
            </a:extLst>
          </p:cNvPr>
          <p:cNvPicPr>
            <a:picLocks noChangeAspect="1"/>
          </p:cNvPicPr>
          <p:nvPr/>
        </p:nvPicPr>
        <p:blipFill rotWithShape="1">
          <a:blip r:embed="rId3"/>
          <a:srcRect l="34520"/>
          <a:stretch/>
        </p:blipFill>
        <p:spPr>
          <a:xfrm>
            <a:off x="262399" y="5940080"/>
            <a:ext cx="4075274" cy="795676"/>
          </a:xfrm>
          <a:prstGeom prst="rect">
            <a:avLst/>
          </a:prstGeom>
        </p:spPr>
      </p:pic>
      <p:pic>
        <p:nvPicPr>
          <p:cNvPr id="27" name="Picture 26">
            <a:extLst>
              <a:ext uri="{FF2B5EF4-FFF2-40B4-BE49-F238E27FC236}">
                <a16:creationId xmlns:a16="http://schemas.microsoft.com/office/drawing/2014/main" id="{D230F7D9-1909-DC44-83F8-7E387E266935}"/>
              </a:ext>
            </a:extLst>
          </p:cNvPr>
          <p:cNvPicPr>
            <a:picLocks noChangeAspect="1"/>
          </p:cNvPicPr>
          <p:nvPr/>
        </p:nvPicPr>
        <p:blipFill rotWithShape="1">
          <a:blip r:embed="rId3"/>
          <a:srcRect r="73648"/>
          <a:stretch/>
        </p:blipFill>
        <p:spPr>
          <a:xfrm>
            <a:off x="6890837" y="529"/>
            <a:ext cx="2184352" cy="1059725"/>
          </a:xfrm>
          <a:prstGeom prst="rect">
            <a:avLst/>
          </a:prstGeom>
        </p:spPr>
      </p:pic>
      <p:sp>
        <p:nvSpPr>
          <p:cNvPr id="28" name="Title 1">
            <a:extLst>
              <a:ext uri="{FF2B5EF4-FFF2-40B4-BE49-F238E27FC236}">
                <a16:creationId xmlns:a16="http://schemas.microsoft.com/office/drawing/2014/main" id="{057C7DF3-1A42-3A4D-A79B-E8E3ACAA031D}"/>
              </a:ext>
            </a:extLst>
          </p:cNvPr>
          <p:cNvSpPr>
            <a:spLocks noGrp="1"/>
          </p:cNvSpPr>
          <p:nvPr>
            <p:ph type="ctrTitle"/>
          </p:nvPr>
        </p:nvSpPr>
        <p:spPr>
          <a:xfrm>
            <a:off x="1466095" y="1314678"/>
            <a:ext cx="6973367" cy="1625047"/>
          </a:xfrm>
        </p:spPr>
        <p:txBody>
          <a:bodyPr anchor="t"/>
          <a:lstStyle>
            <a:lvl1pPr algn="l">
              <a:defRPr sz="4000" cap="all" baseline="0">
                <a:solidFill>
                  <a:schemeClr val="tx2">
                    <a:lumMod val="75000"/>
                  </a:schemeClr>
                </a:solidFill>
              </a:defRPr>
            </a:lvl1pPr>
          </a:lstStyle>
          <a:p>
            <a:r>
              <a:rPr lang="fr-FR"/>
              <a:t>Modifiez le style du titre</a:t>
            </a:r>
            <a:endParaRPr lang="en-US" dirty="0"/>
          </a:p>
        </p:txBody>
      </p:sp>
      <p:sp>
        <p:nvSpPr>
          <p:cNvPr id="29" name="Subtitle 2">
            <a:extLst>
              <a:ext uri="{FF2B5EF4-FFF2-40B4-BE49-F238E27FC236}">
                <a16:creationId xmlns:a16="http://schemas.microsoft.com/office/drawing/2014/main" id="{2C9935A9-ABC0-874F-A0AE-A536F66BC33E}"/>
              </a:ext>
            </a:extLst>
          </p:cNvPr>
          <p:cNvSpPr>
            <a:spLocks noGrp="1"/>
          </p:cNvSpPr>
          <p:nvPr>
            <p:ph type="subTitle" idx="1"/>
          </p:nvPr>
        </p:nvSpPr>
        <p:spPr>
          <a:xfrm>
            <a:off x="1466095" y="3007484"/>
            <a:ext cx="5053693" cy="843531"/>
          </a:xfrm>
        </p:spPr>
        <p:txBody>
          <a:bodyPr anchor="t">
            <a:normAutofit/>
          </a:bodyPr>
          <a:lstStyle>
            <a:lvl1pPr marL="0" indent="0" algn="l">
              <a:buNone/>
              <a:defRPr sz="2800">
                <a:solidFill>
                  <a:schemeClr val="tx2">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30" name="Content Placeholder 11">
            <a:extLst>
              <a:ext uri="{FF2B5EF4-FFF2-40B4-BE49-F238E27FC236}">
                <a16:creationId xmlns:a16="http://schemas.microsoft.com/office/drawing/2014/main" id="{E2E642FF-F062-884C-B8DB-FD079754371E}"/>
              </a:ext>
            </a:extLst>
          </p:cNvPr>
          <p:cNvSpPr>
            <a:spLocks noGrp="1"/>
          </p:cNvSpPr>
          <p:nvPr>
            <p:ph sz="quarter" idx="11" hasCustomPrompt="1"/>
          </p:nvPr>
        </p:nvSpPr>
        <p:spPr>
          <a:xfrm>
            <a:off x="1466095" y="4047550"/>
            <a:ext cx="6697663" cy="522287"/>
          </a:xfrm>
        </p:spPr>
        <p:txBody>
          <a:bodyPr anchor="b"/>
          <a:lstStyle>
            <a:lvl1pPr marL="0" indent="0">
              <a:buNone/>
              <a:defRPr>
                <a:solidFill>
                  <a:schemeClr val="tx2">
                    <a:lumMod val="75000"/>
                  </a:schemeClr>
                </a:solidFill>
              </a:defRPr>
            </a:lvl1pPr>
          </a:lstStyle>
          <a:p>
            <a:pPr lvl="0"/>
            <a:r>
              <a:rPr lang="fr-FR" dirty="0" err="1"/>
              <a:t>Authors</a:t>
            </a:r>
            <a:endParaRPr lang="fr-FR" dirty="0"/>
          </a:p>
        </p:txBody>
      </p:sp>
      <p:sp>
        <p:nvSpPr>
          <p:cNvPr id="31" name="Content Placeholder 11">
            <a:extLst>
              <a:ext uri="{FF2B5EF4-FFF2-40B4-BE49-F238E27FC236}">
                <a16:creationId xmlns:a16="http://schemas.microsoft.com/office/drawing/2014/main" id="{1F8541E4-5C7A-BB46-BC4E-A0BA445C9676}"/>
              </a:ext>
            </a:extLst>
          </p:cNvPr>
          <p:cNvSpPr>
            <a:spLocks noGrp="1"/>
          </p:cNvSpPr>
          <p:nvPr>
            <p:ph sz="quarter" idx="12" hasCustomPrompt="1"/>
          </p:nvPr>
        </p:nvSpPr>
        <p:spPr>
          <a:xfrm>
            <a:off x="375294" y="5534132"/>
            <a:ext cx="3962380" cy="359908"/>
          </a:xfrm>
        </p:spPr>
        <p:txBody>
          <a:bodyPr>
            <a:normAutofit/>
          </a:bodyPr>
          <a:lstStyle>
            <a:lvl1pPr marL="0" indent="0" algn="l">
              <a:buNone/>
              <a:defRPr sz="1800">
                <a:solidFill>
                  <a:schemeClr val="tx2">
                    <a:lumMod val="75000"/>
                  </a:schemeClr>
                </a:solidFill>
              </a:defRPr>
            </a:lvl1pPr>
          </a:lstStyle>
          <a:p>
            <a:pPr lvl="0"/>
            <a:r>
              <a:rPr lang="fr-FR"/>
              <a:t>Institute</a:t>
            </a:r>
            <a:endParaRPr lang="fr-FR" dirty="0"/>
          </a:p>
        </p:txBody>
      </p:sp>
      <p:sp>
        <p:nvSpPr>
          <p:cNvPr id="32" name="Content Placeholder 11">
            <a:extLst>
              <a:ext uri="{FF2B5EF4-FFF2-40B4-BE49-F238E27FC236}">
                <a16:creationId xmlns:a16="http://schemas.microsoft.com/office/drawing/2014/main" id="{25F16DE8-A95D-7449-B905-383D523C740F}"/>
              </a:ext>
            </a:extLst>
          </p:cNvPr>
          <p:cNvSpPr>
            <a:spLocks noGrp="1"/>
          </p:cNvSpPr>
          <p:nvPr>
            <p:ph sz="quarter" idx="13" hasCustomPrompt="1"/>
          </p:nvPr>
        </p:nvSpPr>
        <p:spPr>
          <a:xfrm>
            <a:off x="4347484" y="5543317"/>
            <a:ext cx="2395550" cy="359908"/>
          </a:xfrm>
        </p:spPr>
        <p:txBody>
          <a:bodyPr>
            <a:noAutofit/>
          </a:bodyPr>
          <a:lstStyle>
            <a:lvl1pPr marL="0" indent="0" algn="r">
              <a:buNone/>
              <a:defRPr sz="2000">
                <a:solidFill>
                  <a:schemeClr val="tx2">
                    <a:lumMod val="75000"/>
                  </a:schemeClr>
                </a:solidFill>
              </a:defRPr>
            </a:lvl1pPr>
          </a:lstStyle>
          <a:p>
            <a:pPr lvl="0"/>
            <a:r>
              <a:rPr lang="fr-FR"/>
              <a:t>Date</a:t>
            </a:r>
            <a:endParaRPr lang="fr-FR" dirty="0"/>
          </a:p>
        </p:txBody>
      </p:sp>
      <p:pic>
        <p:nvPicPr>
          <p:cNvPr id="33" name="Picture 25">
            <a:extLst>
              <a:ext uri="{FF2B5EF4-FFF2-40B4-BE49-F238E27FC236}">
                <a16:creationId xmlns:a16="http://schemas.microsoft.com/office/drawing/2014/main" id="{A677C226-D90C-2442-9C93-93880B858B33}"/>
              </a:ext>
            </a:extLst>
          </p:cNvPr>
          <p:cNvPicPr>
            <a:picLocks noChangeAspect="1"/>
          </p:cNvPicPr>
          <p:nvPr userDrawn="1"/>
        </p:nvPicPr>
        <p:blipFill rotWithShape="1">
          <a:blip r:embed="rId3"/>
          <a:srcRect l="34520"/>
          <a:stretch/>
        </p:blipFill>
        <p:spPr>
          <a:xfrm>
            <a:off x="262399" y="5940080"/>
            <a:ext cx="4075274" cy="795676"/>
          </a:xfrm>
          <a:prstGeom prst="rect">
            <a:avLst/>
          </a:prstGeom>
        </p:spPr>
      </p:pic>
      <p:pic>
        <p:nvPicPr>
          <p:cNvPr id="34" name="Picture 26">
            <a:extLst>
              <a:ext uri="{FF2B5EF4-FFF2-40B4-BE49-F238E27FC236}">
                <a16:creationId xmlns:a16="http://schemas.microsoft.com/office/drawing/2014/main" id="{30065C5A-F2FD-AD4D-9CCF-68143EC4F750}"/>
              </a:ext>
            </a:extLst>
          </p:cNvPr>
          <p:cNvPicPr>
            <a:picLocks noChangeAspect="1"/>
          </p:cNvPicPr>
          <p:nvPr userDrawn="1"/>
        </p:nvPicPr>
        <p:blipFill rotWithShape="1">
          <a:blip r:embed="rId3"/>
          <a:srcRect r="73648"/>
          <a:stretch/>
        </p:blipFill>
        <p:spPr>
          <a:xfrm>
            <a:off x="6890837" y="529"/>
            <a:ext cx="2184352" cy="1059725"/>
          </a:xfrm>
          <a:prstGeom prst="rect">
            <a:avLst/>
          </a:prstGeom>
        </p:spPr>
      </p:pic>
    </p:spTree>
    <p:extLst>
      <p:ext uri="{BB962C8B-B14F-4D97-AF65-F5344CB8AC3E}">
        <p14:creationId xmlns:p14="http://schemas.microsoft.com/office/powerpoint/2010/main" val="386707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F5E93B-2229-1146-A94D-3363680BFF8F}"/>
              </a:ext>
            </a:extLst>
          </p:cNvPr>
          <p:cNvSpPr/>
          <p:nvPr/>
        </p:nvSpPr>
        <p:spPr>
          <a:xfrm>
            <a:off x="0" y="0"/>
            <a:ext cx="9132849"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6358" y="1692876"/>
            <a:ext cx="7393259" cy="2656702"/>
          </a:xfrm>
        </p:spPr>
        <p:txBody>
          <a:bodyPr/>
          <a:lstStyle>
            <a:lvl1pPr algn="ctr">
              <a:defRPr sz="3600">
                <a:solidFill>
                  <a:schemeClr val="bg1"/>
                </a:solidFill>
              </a:defRPr>
            </a:lvl1pPr>
          </a:lstStyle>
          <a:p>
            <a:r>
              <a:rPr lang="fr-FR"/>
              <a:t>Modifiez le style du titre</a:t>
            </a:r>
          </a:p>
        </p:txBody>
      </p:sp>
      <p:sp>
        <p:nvSpPr>
          <p:cNvPr id="3" name="Date Placeholder 2"/>
          <p:cNvSpPr>
            <a:spLocks noGrp="1"/>
          </p:cNvSpPr>
          <p:nvPr>
            <p:ph type="dt" sz="half" idx="10"/>
          </p:nvPr>
        </p:nvSpPr>
        <p:spPr/>
        <p:txBody>
          <a:bodyPr/>
          <a:lstStyle/>
          <a:p>
            <a:fld id="{7C7472B5-D1CA-5E40-A310-D36B391370CB}" type="datetime1">
              <a:rPr lang="fr-FR" smtClean="0"/>
              <a:t>03/11/2021</a:t>
            </a:fld>
            <a:endParaRPr lang="fr-FR"/>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30CCB0C1-2DF4-8B4C-AC0E-201D3DFFEAFD}" type="slidenum">
              <a:rPr lang="fr-FR" smtClean="0"/>
              <a:pPr/>
              <a:t>‹N°›</a:t>
            </a:fld>
            <a:endParaRPr lang="fr-FR" dirty="0"/>
          </a:p>
        </p:txBody>
      </p:sp>
    </p:spTree>
    <p:extLst>
      <p:ext uri="{BB962C8B-B14F-4D97-AF65-F5344CB8AC3E}">
        <p14:creationId xmlns:p14="http://schemas.microsoft.com/office/powerpoint/2010/main" val="32414688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p:nvSpPr>
        <p:spPr>
          <a:xfrm>
            <a:off x="0" y="0"/>
            <a:ext cx="9144000"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54779B-DD96-B84A-AB18-D89DD5AAD810}"/>
              </a:ext>
            </a:extLst>
          </p:cNvPr>
          <p:cNvSpPr/>
          <p:nvPr/>
        </p:nvSpPr>
        <p:spPr>
          <a:xfrm>
            <a:off x="-1" y="-1"/>
            <a:ext cx="9144001" cy="284325"/>
          </a:xfrm>
          <a:prstGeom prst="rect">
            <a:avLst/>
          </a:prstGeom>
          <a:solidFill>
            <a:srgbClr val="454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p:nvPicPr>
        <p:blipFill>
          <a:blip r:embed="rId2"/>
          <a:stretch>
            <a:fillRect/>
          </a:stretch>
        </p:blipFill>
        <p:spPr>
          <a:xfrm>
            <a:off x="7813966" y="382939"/>
            <a:ext cx="1203680" cy="496141"/>
          </a:xfrm>
          <a:prstGeom prst="rect">
            <a:avLst/>
          </a:prstGeom>
        </p:spPr>
      </p:pic>
      <p:sp>
        <p:nvSpPr>
          <p:cNvPr id="2" name="Title 1"/>
          <p:cNvSpPr>
            <a:spLocks noGrp="1"/>
          </p:cNvSpPr>
          <p:nvPr>
            <p:ph type="title"/>
          </p:nvPr>
        </p:nvSpPr>
        <p:spPr>
          <a:xfrm>
            <a:off x="101299" y="297994"/>
            <a:ext cx="7611368" cy="680225"/>
          </a:xfrm>
        </p:spPr>
        <p:txBody>
          <a:bodyPr/>
          <a:lstStyle>
            <a:lvl1pPr>
              <a:defRPr sz="2500">
                <a:solidFill>
                  <a:schemeClr val="bg1"/>
                </a:solidFill>
              </a:defRPr>
            </a:lvl1pPr>
          </a:lstStyle>
          <a:p>
            <a:r>
              <a:rPr lang="fr-FR"/>
              <a:t>Modifiez le style du titre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dirty="0"/>
              <a:t>13/12/21</a:t>
            </a:r>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a:xfrm>
            <a:off x="8604173" y="-56512"/>
            <a:ext cx="475811" cy="384884"/>
          </a:xfrm>
        </p:spPr>
        <p:txBody>
          <a:bodyPr/>
          <a:lstStyle>
            <a:lvl1pPr>
              <a:defRPr>
                <a:solidFill>
                  <a:schemeClr val="bg1"/>
                </a:solidFill>
              </a:defRPr>
            </a:lvl1pPr>
          </a:lstStyle>
          <a:p>
            <a:fld id="{30CCB0C1-2DF4-8B4C-AC0E-201D3DFFEAFD}" type="slidenum">
              <a:rPr lang="fr-FR" smtClean="0"/>
              <a:pPr/>
              <a:t>‹N°›</a:t>
            </a:fld>
            <a:endParaRPr lang="fr-FR" dirty="0"/>
          </a:p>
        </p:txBody>
      </p:sp>
      <p:sp>
        <p:nvSpPr>
          <p:cNvPr id="12" name="TextBox 11">
            <a:extLst>
              <a:ext uri="{FF2B5EF4-FFF2-40B4-BE49-F238E27FC236}">
                <a16:creationId xmlns:a16="http://schemas.microsoft.com/office/drawing/2014/main" id="{B720685E-BFF9-544D-B41A-63E431B886A8}"/>
              </a:ext>
            </a:extLst>
          </p:cNvPr>
          <p:cNvSpPr txBox="1"/>
          <p:nvPr/>
        </p:nvSpPr>
        <p:spPr>
          <a:xfrm>
            <a:off x="22395" y="-51116"/>
            <a:ext cx="7560434" cy="376949"/>
          </a:xfrm>
          <a:prstGeom prst="rect">
            <a:avLst/>
          </a:prstGeom>
        </p:spPr>
        <p:txBody>
          <a:bodyPr vert="horz" lIns="91440" tIns="45720" rIns="91440" bIns="45720" rtlCol="0" anchor="ctr"/>
          <a:lstStyle>
            <a:defPPr>
              <a:defRPr lang="en-US"/>
            </a:defPPr>
            <a:lvl1pPr algn="r">
              <a:defRPr sz="1200">
                <a:solidFill>
                  <a:schemeClr val="bg1"/>
                </a:solidFill>
              </a:defRPr>
            </a:lvl1pPr>
          </a:lstStyle>
          <a:p>
            <a:pPr lvl="0" algn="l"/>
            <a:r>
              <a:rPr lang="en-US" noProof="0" dirty="0"/>
              <a:t>Clara Gainon de Forsan de Gabriac – Deep Natural Language Processing for User Representation</a:t>
            </a:r>
          </a:p>
        </p:txBody>
      </p:sp>
    </p:spTree>
    <p:extLst>
      <p:ext uri="{BB962C8B-B14F-4D97-AF65-F5344CB8AC3E}">
        <p14:creationId xmlns:p14="http://schemas.microsoft.com/office/powerpoint/2010/main" val="102138388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p:nvSpPr>
        <p:spPr>
          <a:xfrm>
            <a:off x="0" y="0"/>
            <a:ext cx="9144000" cy="668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p:nvPicPr>
        <p:blipFill>
          <a:blip r:embed="rId2"/>
          <a:stretch>
            <a:fillRect/>
          </a:stretch>
        </p:blipFill>
        <p:spPr>
          <a:xfrm>
            <a:off x="7825117" y="80726"/>
            <a:ext cx="1203680" cy="496141"/>
          </a:xfrm>
          <a:prstGeom prst="rect">
            <a:avLst/>
          </a:prstGeom>
        </p:spPr>
      </p:pic>
      <p:sp>
        <p:nvSpPr>
          <p:cNvPr id="2" name="Title 1"/>
          <p:cNvSpPr>
            <a:spLocks noGrp="1"/>
          </p:cNvSpPr>
          <p:nvPr>
            <p:ph type="title"/>
          </p:nvPr>
        </p:nvSpPr>
        <p:spPr>
          <a:xfrm>
            <a:off x="133817" y="1169"/>
            <a:ext cx="7611368" cy="680225"/>
          </a:xfrm>
        </p:spPr>
        <p:txBody>
          <a:bodyPr/>
          <a:lstStyle>
            <a:lvl1pPr>
              <a:defRPr sz="2500">
                <a:solidFill>
                  <a:schemeClr val="bg1"/>
                </a:solidFill>
              </a:defRPr>
            </a:lvl1pPr>
          </a:lstStyle>
          <a:p>
            <a:r>
              <a:rPr lang="fr-FR"/>
              <a:t>Modifiez le style du titre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460468" y="6465863"/>
            <a:ext cx="2057400" cy="365125"/>
          </a:xfrm>
        </p:spPr>
        <p:txBody>
          <a:bodyPr/>
          <a:lstStyle/>
          <a:p>
            <a:fld id="{70BA8813-F537-3C42-8AFB-2B33E28B15A0}" type="datetime1">
              <a:rPr lang="fr-FR" smtClean="0"/>
              <a:t>03/11/2021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517869" y="6473117"/>
            <a:ext cx="510928" cy="384883"/>
          </a:xfrm>
        </p:spPr>
        <p:txBody>
          <a:bodyPr/>
          <a:lstStyle>
            <a:lvl1pPr>
              <a:defRPr>
                <a:solidFill>
                  <a:schemeClr val="tx2">
                    <a:lumMod val="75000"/>
                  </a:schemeClr>
                </a:solidFill>
              </a:defRPr>
            </a:lvl1pPr>
          </a:lstStyle>
          <a:p>
            <a:fld id="{30CCB0C1-2DF4-8B4C-AC0E-201D3DFFEAFD}" type="slidenum">
              <a:rPr lang="fr-FR" smtClean="0"/>
              <a:pPr/>
              <a:t>‹N°›</a:t>
            </a:fld>
            <a:endParaRPr lang="fr-FR" dirty="0"/>
          </a:p>
        </p:txBody>
      </p:sp>
      <p:sp>
        <p:nvSpPr>
          <p:cNvPr id="10" name="Rectangle 9">
            <a:extLst>
              <a:ext uri="{FF2B5EF4-FFF2-40B4-BE49-F238E27FC236}">
                <a16:creationId xmlns:a16="http://schemas.microsoft.com/office/drawing/2014/main" id="{F4D26281-BB3D-7B42-9B43-1ED5150B134C}"/>
              </a:ext>
            </a:extLst>
          </p:cNvPr>
          <p:cNvSpPr/>
          <p:nvPr userDrawn="1"/>
        </p:nvSpPr>
        <p:spPr>
          <a:xfrm>
            <a:off x="0" y="0"/>
            <a:ext cx="9144000" cy="668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0">
            <a:extLst>
              <a:ext uri="{FF2B5EF4-FFF2-40B4-BE49-F238E27FC236}">
                <a16:creationId xmlns:a16="http://schemas.microsoft.com/office/drawing/2014/main" id="{F348875A-A2CD-C14C-AFFA-3F4EBC6F6AD3}"/>
              </a:ext>
            </a:extLst>
          </p:cNvPr>
          <p:cNvPicPr>
            <a:picLocks noChangeAspect="1"/>
          </p:cNvPicPr>
          <p:nvPr userDrawn="1"/>
        </p:nvPicPr>
        <p:blipFill>
          <a:blip r:embed="rId2"/>
          <a:stretch>
            <a:fillRect/>
          </a:stretch>
        </p:blipFill>
        <p:spPr>
          <a:xfrm>
            <a:off x="7825117" y="80726"/>
            <a:ext cx="1203680" cy="496141"/>
          </a:xfrm>
          <a:prstGeom prst="rect">
            <a:avLst/>
          </a:prstGeom>
        </p:spPr>
      </p:pic>
    </p:spTree>
    <p:extLst>
      <p:ext uri="{BB962C8B-B14F-4D97-AF65-F5344CB8AC3E}">
        <p14:creationId xmlns:p14="http://schemas.microsoft.com/office/powerpoint/2010/main" val="283956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userDrawn="1"/>
        </p:nvSpPr>
        <p:spPr>
          <a:xfrm>
            <a:off x="0" y="0"/>
            <a:ext cx="9144000"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54779B-DD96-B84A-AB18-D89DD5AAD810}"/>
              </a:ext>
            </a:extLst>
          </p:cNvPr>
          <p:cNvSpPr/>
          <p:nvPr userDrawn="1"/>
        </p:nvSpPr>
        <p:spPr>
          <a:xfrm>
            <a:off x="-1" y="-1"/>
            <a:ext cx="9144001" cy="284325"/>
          </a:xfrm>
          <a:prstGeom prst="rect">
            <a:avLst/>
          </a:prstGeom>
          <a:solidFill>
            <a:srgbClr val="454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userDrawn="1"/>
        </p:nvPicPr>
        <p:blipFill>
          <a:blip r:embed="rId2"/>
          <a:stretch>
            <a:fillRect/>
          </a:stretch>
        </p:blipFill>
        <p:spPr>
          <a:xfrm>
            <a:off x="7813966" y="382939"/>
            <a:ext cx="1203680" cy="496141"/>
          </a:xfrm>
          <a:prstGeom prst="rect">
            <a:avLst/>
          </a:prstGeom>
        </p:spPr>
      </p:pic>
      <p:sp>
        <p:nvSpPr>
          <p:cNvPr id="2" name="Title 1"/>
          <p:cNvSpPr>
            <a:spLocks noGrp="1"/>
          </p:cNvSpPr>
          <p:nvPr>
            <p:ph type="title"/>
          </p:nvPr>
        </p:nvSpPr>
        <p:spPr>
          <a:xfrm>
            <a:off x="101299" y="297994"/>
            <a:ext cx="7611368" cy="680225"/>
          </a:xfrm>
        </p:spPr>
        <p:txBody>
          <a:bodyPr/>
          <a:lstStyle>
            <a:lvl1pPr>
              <a:defRPr sz="25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B3D9F41-9739-CA42-982F-A1F4C225F8D4}" type="datetime1">
              <a:rPr lang="fr-FR" smtClean="0"/>
              <a:t>03/11/2021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604173" y="-56512"/>
            <a:ext cx="475811" cy="384884"/>
          </a:xfrm>
        </p:spPr>
        <p:txBody>
          <a:bodyPr/>
          <a:lstStyle>
            <a:lvl1pPr>
              <a:defRPr>
                <a:solidFill>
                  <a:schemeClr val="bg1"/>
                </a:solidFill>
              </a:defRPr>
            </a:lvl1pPr>
          </a:lstStyle>
          <a:p>
            <a:fld id="{30CCB0C1-2DF4-8B4C-AC0E-201D3DFFEAFD}" type="slidenum">
              <a:rPr lang="fr-FR" smtClean="0"/>
              <a:pPr/>
              <a:t>‹N°›</a:t>
            </a:fld>
            <a:endParaRPr lang="fr-FR" dirty="0"/>
          </a:p>
        </p:txBody>
      </p:sp>
      <p:sp>
        <p:nvSpPr>
          <p:cNvPr id="12" name="TextBox 11">
            <a:extLst>
              <a:ext uri="{FF2B5EF4-FFF2-40B4-BE49-F238E27FC236}">
                <a16:creationId xmlns:a16="http://schemas.microsoft.com/office/drawing/2014/main" id="{B720685E-BFF9-544D-B41A-63E431B886A8}"/>
              </a:ext>
            </a:extLst>
          </p:cNvPr>
          <p:cNvSpPr txBox="1"/>
          <p:nvPr userDrawn="1"/>
        </p:nvSpPr>
        <p:spPr>
          <a:xfrm>
            <a:off x="22395" y="-51116"/>
            <a:ext cx="7560434" cy="376949"/>
          </a:xfrm>
          <a:prstGeom prst="rect">
            <a:avLst/>
          </a:prstGeom>
        </p:spPr>
        <p:txBody>
          <a:bodyPr vert="horz" lIns="91440" tIns="45720" rIns="91440" bIns="45720" rtlCol="0" anchor="ctr"/>
          <a:lstStyle>
            <a:defPPr>
              <a:defRPr lang="en-US"/>
            </a:defPPr>
            <a:lvl1pPr algn="r">
              <a:defRPr sz="1200">
                <a:solidFill>
                  <a:schemeClr val="bg1"/>
                </a:solidFill>
              </a:defRPr>
            </a:lvl1pPr>
          </a:lstStyle>
          <a:p>
            <a:pPr lvl="0" algn="l"/>
            <a:r>
              <a:rPr lang="en-US" noProof="0" dirty="0"/>
              <a:t>Clara Gainon de Forsan de Gabriac – Deep Natural Language Processing for User Representation</a:t>
            </a:r>
          </a:p>
        </p:txBody>
      </p:sp>
    </p:spTree>
    <p:extLst>
      <p:ext uri="{BB962C8B-B14F-4D97-AF65-F5344CB8AC3E}">
        <p14:creationId xmlns:p14="http://schemas.microsoft.com/office/powerpoint/2010/main" val="96281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F5E93B-2229-1146-A94D-3363680BFF8F}"/>
              </a:ext>
            </a:extLst>
          </p:cNvPr>
          <p:cNvSpPr/>
          <p:nvPr userDrawn="1"/>
        </p:nvSpPr>
        <p:spPr>
          <a:xfrm>
            <a:off x="0" y="0"/>
            <a:ext cx="9132849"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6358" y="1692876"/>
            <a:ext cx="7393259" cy="2656702"/>
          </a:xfrm>
        </p:spPr>
        <p:txBody>
          <a:bodyPr/>
          <a:lstStyle>
            <a:lvl1pPr algn="ctr">
              <a:defRPr sz="3600">
                <a:solidFill>
                  <a:schemeClr val="bg1"/>
                </a:solidFill>
              </a:defRPr>
            </a:lvl1pPr>
          </a:lstStyle>
          <a:p>
            <a:r>
              <a:rPr lang="en-US"/>
              <a:t>Click to edit Master title style</a:t>
            </a:r>
            <a:endParaRPr lang="fr-FR"/>
          </a:p>
        </p:txBody>
      </p:sp>
      <p:sp>
        <p:nvSpPr>
          <p:cNvPr id="3" name="Date Placeholder 2"/>
          <p:cNvSpPr>
            <a:spLocks noGrp="1"/>
          </p:cNvSpPr>
          <p:nvPr>
            <p:ph type="dt" sz="half" idx="10"/>
          </p:nvPr>
        </p:nvSpPr>
        <p:spPr/>
        <p:txBody>
          <a:bodyPr/>
          <a:lstStyle/>
          <a:p>
            <a:fld id="{C2711762-67DF-4C43-B8D0-38C06516571C}" type="datetime1">
              <a:rPr lang="fr-FR" smtClean="0"/>
              <a:t>03/11/2021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0CCB0C1-2DF4-8B4C-AC0E-201D3DFFEAFD}" type="slidenum">
              <a:rPr lang="fr-FR" smtClean="0"/>
              <a:pPr/>
              <a:t>‹N°›</a:t>
            </a:fld>
            <a:endParaRPr lang="fr-FR"/>
          </a:p>
        </p:txBody>
      </p:sp>
    </p:spTree>
    <p:extLst>
      <p:ext uri="{BB962C8B-B14F-4D97-AF65-F5344CB8AC3E}">
        <p14:creationId xmlns:p14="http://schemas.microsoft.com/office/powerpoint/2010/main" val="396328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userDrawn="1">
  <p:cSld name="1_Title">
    <p:bg>
      <p:bgPr>
        <a:blipFill dpi="0" rotWithShape="1">
          <a:blip r:embed="rId2">
            <a:alphaModFix/>
            <a:lum/>
          </a:blip>
          <a:srcRect/>
          <a:stretch>
            <a:fillRect/>
          </a:stretch>
        </a:blipFill>
        <a:effectLst/>
      </p:bgPr>
    </p:bg>
    <p:spTree>
      <p:nvGrpSpPr>
        <p:cNvPr id="1" name="Shape 9"/>
        <p:cNvGrpSpPr/>
        <p:nvPr/>
      </p:nvGrpSpPr>
      <p:grpSpPr>
        <a:xfrm>
          <a:off x="0" y="0"/>
          <a:ext cx="0" cy="0"/>
          <a:chOff x="0" y="0"/>
          <a:chExt cx="0" cy="0"/>
        </a:xfrm>
      </p:grpSpPr>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 name="Picture 25">
            <a:extLst>
              <a:ext uri="{FF2B5EF4-FFF2-40B4-BE49-F238E27FC236}">
                <a16:creationId xmlns:a16="http://schemas.microsoft.com/office/drawing/2014/main" id="{B52A2C11-718B-1A4A-A6B5-F18709E8DA61}"/>
              </a:ext>
            </a:extLst>
          </p:cNvPr>
          <p:cNvPicPr>
            <a:picLocks noChangeAspect="1"/>
          </p:cNvPicPr>
          <p:nvPr userDrawn="1"/>
        </p:nvPicPr>
        <p:blipFill rotWithShape="1">
          <a:blip r:embed="rId3"/>
          <a:srcRect l="34520"/>
          <a:stretch/>
        </p:blipFill>
        <p:spPr>
          <a:xfrm>
            <a:off x="262399" y="5940080"/>
            <a:ext cx="4075274" cy="795676"/>
          </a:xfrm>
          <a:prstGeom prst="rect">
            <a:avLst/>
          </a:prstGeom>
        </p:spPr>
      </p:pic>
      <p:pic>
        <p:nvPicPr>
          <p:cNvPr id="27" name="Picture 26">
            <a:extLst>
              <a:ext uri="{FF2B5EF4-FFF2-40B4-BE49-F238E27FC236}">
                <a16:creationId xmlns:a16="http://schemas.microsoft.com/office/drawing/2014/main" id="{D230F7D9-1909-DC44-83F8-7E387E266935}"/>
              </a:ext>
            </a:extLst>
          </p:cNvPr>
          <p:cNvPicPr>
            <a:picLocks noChangeAspect="1"/>
          </p:cNvPicPr>
          <p:nvPr userDrawn="1"/>
        </p:nvPicPr>
        <p:blipFill rotWithShape="1">
          <a:blip r:embed="rId3"/>
          <a:srcRect r="73648"/>
          <a:stretch/>
        </p:blipFill>
        <p:spPr>
          <a:xfrm>
            <a:off x="6890837" y="529"/>
            <a:ext cx="2184352" cy="1059725"/>
          </a:xfrm>
          <a:prstGeom prst="rect">
            <a:avLst/>
          </a:prstGeom>
        </p:spPr>
      </p:pic>
      <p:sp>
        <p:nvSpPr>
          <p:cNvPr id="28" name="Title 1">
            <a:extLst>
              <a:ext uri="{FF2B5EF4-FFF2-40B4-BE49-F238E27FC236}">
                <a16:creationId xmlns:a16="http://schemas.microsoft.com/office/drawing/2014/main" id="{057C7DF3-1A42-3A4D-A79B-E8E3ACAA031D}"/>
              </a:ext>
            </a:extLst>
          </p:cNvPr>
          <p:cNvSpPr>
            <a:spLocks noGrp="1"/>
          </p:cNvSpPr>
          <p:nvPr>
            <p:ph type="ctrTitle"/>
          </p:nvPr>
        </p:nvSpPr>
        <p:spPr>
          <a:xfrm>
            <a:off x="1466095" y="1314678"/>
            <a:ext cx="6973367" cy="1625047"/>
          </a:xfrm>
        </p:spPr>
        <p:txBody>
          <a:bodyPr anchor="t"/>
          <a:lstStyle>
            <a:lvl1pPr algn="l">
              <a:defRPr sz="4000" cap="all" baseline="0">
                <a:solidFill>
                  <a:schemeClr val="tx2">
                    <a:lumMod val="75000"/>
                  </a:schemeClr>
                </a:solidFill>
              </a:defRPr>
            </a:lvl1pPr>
          </a:lstStyle>
          <a:p>
            <a:r>
              <a:rPr lang="en-US" dirty="0"/>
              <a:t>Click to edit Master title style</a:t>
            </a:r>
          </a:p>
        </p:txBody>
      </p:sp>
      <p:sp>
        <p:nvSpPr>
          <p:cNvPr id="29" name="Subtitle 2">
            <a:extLst>
              <a:ext uri="{FF2B5EF4-FFF2-40B4-BE49-F238E27FC236}">
                <a16:creationId xmlns:a16="http://schemas.microsoft.com/office/drawing/2014/main" id="{2C9935A9-ABC0-874F-A0AE-A536F66BC33E}"/>
              </a:ext>
            </a:extLst>
          </p:cNvPr>
          <p:cNvSpPr>
            <a:spLocks noGrp="1"/>
          </p:cNvSpPr>
          <p:nvPr>
            <p:ph type="subTitle" idx="1"/>
          </p:nvPr>
        </p:nvSpPr>
        <p:spPr>
          <a:xfrm>
            <a:off x="1466095" y="3007484"/>
            <a:ext cx="5053693" cy="843531"/>
          </a:xfrm>
        </p:spPr>
        <p:txBody>
          <a:bodyPr anchor="t">
            <a:normAutofit/>
          </a:bodyPr>
          <a:lstStyle>
            <a:lvl1pPr marL="0" indent="0" algn="l">
              <a:buNone/>
              <a:defRPr sz="2800">
                <a:solidFill>
                  <a:schemeClr val="tx2">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0" name="Content Placeholder 11">
            <a:extLst>
              <a:ext uri="{FF2B5EF4-FFF2-40B4-BE49-F238E27FC236}">
                <a16:creationId xmlns:a16="http://schemas.microsoft.com/office/drawing/2014/main" id="{E2E642FF-F062-884C-B8DB-FD079754371E}"/>
              </a:ext>
            </a:extLst>
          </p:cNvPr>
          <p:cNvSpPr>
            <a:spLocks noGrp="1"/>
          </p:cNvSpPr>
          <p:nvPr>
            <p:ph sz="quarter" idx="11" hasCustomPrompt="1"/>
          </p:nvPr>
        </p:nvSpPr>
        <p:spPr>
          <a:xfrm>
            <a:off x="1466095" y="4047550"/>
            <a:ext cx="6697663" cy="522287"/>
          </a:xfrm>
        </p:spPr>
        <p:txBody>
          <a:bodyPr anchor="b"/>
          <a:lstStyle>
            <a:lvl1pPr marL="0" indent="0">
              <a:buNone/>
              <a:defRPr>
                <a:solidFill>
                  <a:schemeClr val="tx2">
                    <a:lumMod val="75000"/>
                  </a:schemeClr>
                </a:solidFill>
              </a:defRPr>
            </a:lvl1pPr>
          </a:lstStyle>
          <a:p>
            <a:pPr lvl="0"/>
            <a:r>
              <a:rPr lang="fr-FR" dirty="0" err="1"/>
              <a:t>Authors</a:t>
            </a:r>
            <a:endParaRPr lang="fr-FR" dirty="0"/>
          </a:p>
        </p:txBody>
      </p:sp>
      <p:sp>
        <p:nvSpPr>
          <p:cNvPr id="31" name="Content Placeholder 11">
            <a:extLst>
              <a:ext uri="{FF2B5EF4-FFF2-40B4-BE49-F238E27FC236}">
                <a16:creationId xmlns:a16="http://schemas.microsoft.com/office/drawing/2014/main" id="{1F8541E4-5C7A-BB46-BC4E-A0BA445C9676}"/>
              </a:ext>
            </a:extLst>
          </p:cNvPr>
          <p:cNvSpPr>
            <a:spLocks noGrp="1"/>
          </p:cNvSpPr>
          <p:nvPr>
            <p:ph sz="quarter" idx="12" hasCustomPrompt="1"/>
          </p:nvPr>
        </p:nvSpPr>
        <p:spPr>
          <a:xfrm>
            <a:off x="375294" y="5534132"/>
            <a:ext cx="3962380" cy="359908"/>
          </a:xfrm>
        </p:spPr>
        <p:txBody>
          <a:bodyPr>
            <a:normAutofit/>
          </a:bodyPr>
          <a:lstStyle>
            <a:lvl1pPr marL="0" indent="0" algn="l">
              <a:buNone/>
              <a:defRPr sz="1800">
                <a:solidFill>
                  <a:schemeClr val="tx2">
                    <a:lumMod val="75000"/>
                  </a:schemeClr>
                </a:solidFill>
              </a:defRPr>
            </a:lvl1pPr>
          </a:lstStyle>
          <a:p>
            <a:pPr lvl="0"/>
            <a:r>
              <a:rPr lang="fr-FR"/>
              <a:t>Institute</a:t>
            </a:r>
            <a:endParaRPr lang="fr-FR" dirty="0"/>
          </a:p>
        </p:txBody>
      </p:sp>
      <p:sp>
        <p:nvSpPr>
          <p:cNvPr id="32" name="Content Placeholder 11">
            <a:extLst>
              <a:ext uri="{FF2B5EF4-FFF2-40B4-BE49-F238E27FC236}">
                <a16:creationId xmlns:a16="http://schemas.microsoft.com/office/drawing/2014/main" id="{25F16DE8-A95D-7449-B905-383D523C740F}"/>
              </a:ext>
            </a:extLst>
          </p:cNvPr>
          <p:cNvSpPr>
            <a:spLocks noGrp="1"/>
          </p:cNvSpPr>
          <p:nvPr>
            <p:ph sz="quarter" idx="13" hasCustomPrompt="1"/>
          </p:nvPr>
        </p:nvSpPr>
        <p:spPr>
          <a:xfrm>
            <a:off x="4347484" y="5543317"/>
            <a:ext cx="2395550" cy="359908"/>
          </a:xfrm>
        </p:spPr>
        <p:txBody>
          <a:bodyPr>
            <a:noAutofit/>
          </a:bodyPr>
          <a:lstStyle>
            <a:lvl1pPr marL="0" indent="0" algn="r">
              <a:buNone/>
              <a:defRPr sz="2000">
                <a:solidFill>
                  <a:schemeClr val="tx2">
                    <a:lumMod val="75000"/>
                  </a:schemeClr>
                </a:solidFill>
              </a:defRPr>
            </a:lvl1pPr>
          </a:lstStyle>
          <a:p>
            <a:pPr lvl="0"/>
            <a:r>
              <a:rPr lang="fr-FR"/>
              <a:t>Date</a:t>
            </a:r>
            <a:endParaRPr lang="fr-FR" dirty="0"/>
          </a:p>
        </p:txBody>
      </p:sp>
    </p:spTree>
    <p:extLst>
      <p:ext uri="{BB962C8B-B14F-4D97-AF65-F5344CB8AC3E}">
        <p14:creationId xmlns:p14="http://schemas.microsoft.com/office/powerpoint/2010/main" val="40553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userDrawn="1"/>
        </p:nvSpPr>
        <p:spPr>
          <a:xfrm>
            <a:off x="0" y="0"/>
            <a:ext cx="9144000" cy="668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userDrawn="1"/>
        </p:nvPicPr>
        <p:blipFill>
          <a:blip r:embed="rId2"/>
          <a:stretch>
            <a:fillRect/>
          </a:stretch>
        </p:blipFill>
        <p:spPr>
          <a:xfrm>
            <a:off x="7825117" y="80726"/>
            <a:ext cx="1203680" cy="496141"/>
          </a:xfrm>
          <a:prstGeom prst="rect">
            <a:avLst/>
          </a:prstGeom>
        </p:spPr>
      </p:pic>
      <p:sp>
        <p:nvSpPr>
          <p:cNvPr id="2" name="Title 1"/>
          <p:cNvSpPr>
            <a:spLocks noGrp="1"/>
          </p:cNvSpPr>
          <p:nvPr>
            <p:ph type="title"/>
          </p:nvPr>
        </p:nvSpPr>
        <p:spPr>
          <a:xfrm>
            <a:off x="133817" y="1169"/>
            <a:ext cx="7611368" cy="680225"/>
          </a:xfrm>
        </p:spPr>
        <p:txBody>
          <a:bodyPr/>
          <a:lstStyle>
            <a:lvl1pPr>
              <a:defRPr sz="25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460468" y="6465863"/>
            <a:ext cx="2057400" cy="365125"/>
          </a:xfrm>
        </p:spPr>
        <p:txBody>
          <a:bodyPr/>
          <a:lstStyle/>
          <a:p>
            <a:fld id="{70BA8813-F537-3C42-8AFB-2B33E28B15A0}" type="datetime1">
              <a:rPr lang="fr-FR" smtClean="0"/>
              <a:t>03/11/2021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517869" y="6473117"/>
            <a:ext cx="510928" cy="384883"/>
          </a:xfrm>
        </p:spPr>
        <p:txBody>
          <a:bodyPr/>
          <a:lstStyle>
            <a:lvl1pPr>
              <a:defRPr>
                <a:solidFill>
                  <a:schemeClr val="tx2">
                    <a:lumMod val="75000"/>
                  </a:schemeClr>
                </a:solidFill>
              </a:defRPr>
            </a:lvl1pPr>
          </a:lstStyle>
          <a:p>
            <a:fld id="{30CCB0C1-2DF4-8B4C-AC0E-201D3DFFEAFD}" type="slidenum">
              <a:rPr lang="fr-FR" smtClean="0"/>
              <a:pPr/>
              <a:t>‹N°›</a:t>
            </a:fld>
            <a:endParaRPr lang="fr-FR" dirty="0"/>
          </a:p>
        </p:txBody>
      </p:sp>
    </p:spTree>
    <p:extLst>
      <p:ext uri="{BB962C8B-B14F-4D97-AF65-F5344CB8AC3E}">
        <p14:creationId xmlns:p14="http://schemas.microsoft.com/office/powerpoint/2010/main" val="415128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1015" y="217118"/>
            <a:ext cx="7611368" cy="680225"/>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591015" y="1175657"/>
            <a:ext cx="7961971" cy="5069026"/>
          </a:xfrm>
          <a:prstGeom prst="rect">
            <a:avLst/>
          </a:prstGeom>
        </p:spPr>
        <p:txBody>
          <a:bodyPr vert="horz" lIns="91440" tIns="45720" rIns="91440" bIns="45720" rtlCol="0" anchor="ctr">
            <a:normAutofit/>
          </a:bodyPr>
          <a:lstStyle/>
          <a:p>
            <a:pPr marL="228600" marR="0" lvl="0"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Cliquez pour modifier les styles du texte du masque</a:t>
            </a:r>
          </a:p>
          <a:p>
            <a:pPr marL="228600" marR="0" lvl="1"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Deuxième niveau</a:t>
            </a:r>
          </a:p>
          <a:p>
            <a:pPr marL="228600" marR="0" lvl="2"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Troisième niveau</a:t>
            </a:r>
          </a:p>
          <a:p>
            <a:pPr marL="228600" marR="0" lvl="3"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Quatrième niveau</a:t>
            </a:r>
          </a:p>
          <a:p>
            <a:pPr marL="228600" marR="0" lvl="4"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Cinquième niveau</a:t>
            </a:r>
            <a:endParaRPr kumimoji="0" lang="en-US" sz="1800" b="0" i="0" u="none" strike="noStrike" kern="1200" cap="none" spc="0" normalizeH="0" baseline="0" noProof="0" dirty="0">
              <a:ln>
                <a:noFill/>
              </a:ln>
              <a:solidFill>
                <a:srgbClr val="44546A">
                  <a:lumMod val="75000"/>
                </a:srgbClr>
              </a:solidFill>
              <a:effectLst/>
              <a:uLnTx/>
              <a:uFillTx/>
              <a:latin typeface="+mn-lt"/>
              <a:ea typeface="+mn-ea"/>
              <a:cs typeface="+mn-cs"/>
            </a:endParaRPr>
          </a:p>
        </p:txBody>
      </p:sp>
      <p:sp>
        <p:nvSpPr>
          <p:cNvPr id="4" name="Date Placeholder 3"/>
          <p:cNvSpPr>
            <a:spLocks noGrp="1"/>
          </p:cNvSpPr>
          <p:nvPr>
            <p:ph type="dt" sz="half" idx="2"/>
          </p:nvPr>
        </p:nvSpPr>
        <p:spPr>
          <a:xfrm>
            <a:off x="6495585" y="6485126"/>
            <a:ext cx="2057400" cy="365125"/>
          </a:xfrm>
          <a:prstGeom prst="rect">
            <a:avLst/>
          </a:prstGeom>
        </p:spPr>
        <p:txBody>
          <a:bodyPr vert="horz" lIns="91440" tIns="45720" rIns="91440" bIns="45720" rtlCol="0" anchor="ctr"/>
          <a:lstStyle>
            <a:lvl1pPr algn="r">
              <a:defRPr sz="1200">
                <a:solidFill>
                  <a:schemeClr val="tx2">
                    <a:lumMod val="75000"/>
                  </a:schemeClr>
                </a:solidFill>
              </a:defRPr>
            </a:lvl1pPr>
          </a:lstStyle>
          <a:p>
            <a:fld id="{7C7472B5-D1CA-5E40-A310-D36B391370CB}" type="datetime1">
              <a:rPr lang="fr-FR" smtClean="0"/>
              <a:t>03/11/2021</a:t>
            </a:fld>
            <a:endParaRPr lang="fr-FR"/>
          </a:p>
        </p:txBody>
      </p:sp>
      <p:sp>
        <p:nvSpPr>
          <p:cNvPr id="5" name="Footer Placeholder 4"/>
          <p:cNvSpPr>
            <a:spLocks noGrp="1"/>
          </p:cNvSpPr>
          <p:nvPr>
            <p:ph type="ftr" sz="quarter" idx="3"/>
          </p:nvPr>
        </p:nvSpPr>
        <p:spPr>
          <a:xfrm>
            <a:off x="133817" y="6473117"/>
            <a:ext cx="4282065" cy="365125"/>
          </a:xfrm>
          <a:prstGeom prst="rect">
            <a:avLst/>
          </a:prstGeom>
        </p:spPr>
        <p:txBody>
          <a:bodyPr vert="horz" lIns="91440" tIns="45720" rIns="91440" bIns="45720" rtlCol="0" anchor="ctr"/>
          <a:lstStyle>
            <a:lvl1pPr algn="l">
              <a:defRPr sz="1200">
                <a:solidFill>
                  <a:schemeClr val="tx2">
                    <a:lumMod val="75000"/>
                  </a:schemeClr>
                </a:solidFill>
              </a:defRPr>
            </a:lvl1pPr>
          </a:lstStyle>
          <a:p>
            <a:endParaRPr lang="fr-FR" dirty="0"/>
          </a:p>
        </p:txBody>
      </p:sp>
      <p:sp>
        <p:nvSpPr>
          <p:cNvPr id="6" name="Slide Number Placeholder 5"/>
          <p:cNvSpPr>
            <a:spLocks noGrp="1"/>
          </p:cNvSpPr>
          <p:nvPr>
            <p:ph type="sldNum" sz="quarter" idx="4"/>
          </p:nvPr>
        </p:nvSpPr>
        <p:spPr>
          <a:xfrm>
            <a:off x="8552985" y="6473116"/>
            <a:ext cx="475811" cy="384884"/>
          </a:xfrm>
          <a:prstGeom prst="rect">
            <a:avLst/>
          </a:prstGeom>
        </p:spPr>
        <p:txBody>
          <a:bodyPr vert="horz" lIns="91440" tIns="45720" rIns="91440" bIns="45720" rtlCol="0" anchor="ctr"/>
          <a:lstStyle>
            <a:lvl1pPr algn="r">
              <a:defRPr sz="1200">
                <a:solidFill>
                  <a:schemeClr val="tx2">
                    <a:lumMod val="75000"/>
                  </a:schemeClr>
                </a:solidFill>
              </a:defRPr>
            </a:lvl1pPr>
          </a:lstStyle>
          <a:p>
            <a:fld id="{30CCB0C1-2DF4-8B4C-AC0E-201D3DFFEAFD}" type="slidenum">
              <a:rPr lang="fr-FR" smtClean="0"/>
              <a:pPr/>
              <a:t>‹N°›</a:t>
            </a:fld>
            <a:endParaRPr lang="fr-FR" dirty="0"/>
          </a:p>
        </p:txBody>
      </p:sp>
    </p:spTree>
    <p:extLst>
      <p:ext uri="{BB962C8B-B14F-4D97-AF65-F5344CB8AC3E}">
        <p14:creationId xmlns:p14="http://schemas.microsoft.com/office/powerpoint/2010/main" val="269026913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69" r:id="rId7"/>
    <p:sldLayoutId id="2147483670" r:id="rId8"/>
  </p:sldLayoutIdLst>
  <p:hf hdr="0" ftr="0" dt="0"/>
  <p:txStyles>
    <p:titleStyle>
      <a:lvl1pPr algn="l" defTabSz="914400" rtl="0" eaLnBrk="1" latinLnBrk="0" hangingPunct="1">
        <a:lnSpc>
          <a:spcPct val="90000"/>
        </a:lnSpc>
        <a:spcBef>
          <a:spcPct val="0"/>
        </a:spcBef>
        <a:buNone/>
        <a:defRPr sz="3200" kern="1200">
          <a:solidFill>
            <a:schemeClr val="tx2">
              <a:lumMod val="75000"/>
            </a:schemeClr>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8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40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tif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26.emf"/></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7.jpg"/></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34.jp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Title 1">
            <a:extLst>
              <a:ext uri="{FF2B5EF4-FFF2-40B4-BE49-F238E27FC236}">
                <a16:creationId xmlns:a16="http://schemas.microsoft.com/office/drawing/2014/main" id="{C861D74C-8243-4E47-AC76-ECE8ED59C5A5}"/>
              </a:ext>
            </a:extLst>
          </p:cNvPr>
          <p:cNvSpPr>
            <a:spLocks noGrp="1"/>
          </p:cNvSpPr>
          <p:nvPr>
            <p:ph type="ctrTitle"/>
          </p:nvPr>
        </p:nvSpPr>
        <p:spPr>
          <a:xfrm>
            <a:off x="1566303" y="1314678"/>
            <a:ext cx="7096405" cy="1625047"/>
          </a:xfrm>
        </p:spPr>
        <p:txBody>
          <a:bodyPr/>
          <a:lstStyle/>
          <a:p>
            <a:r>
              <a:rPr lang="fr-FR" sz="3600"/>
              <a:t>Deep Natural Language Processing for User Representation</a:t>
            </a:r>
            <a:endParaRPr lang="fr-FR" sz="3200"/>
          </a:p>
        </p:txBody>
      </p:sp>
      <p:sp>
        <p:nvSpPr>
          <p:cNvPr id="10" name="Subtitle 6">
            <a:extLst>
              <a:ext uri="{FF2B5EF4-FFF2-40B4-BE49-F238E27FC236}">
                <a16:creationId xmlns:a16="http://schemas.microsoft.com/office/drawing/2014/main" id="{92254FEC-F54C-9744-8155-8A1BD9F2E868}"/>
              </a:ext>
            </a:extLst>
          </p:cNvPr>
          <p:cNvSpPr>
            <a:spLocks noGrp="1"/>
          </p:cNvSpPr>
          <p:nvPr>
            <p:ph type="subTitle" idx="1"/>
          </p:nvPr>
        </p:nvSpPr>
        <p:spPr>
          <a:xfrm>
            <a:off x="1566303" y="3064090"/>
            <a:ext cx="7289598" cy="631088"/>
          </a:xfrm>
        </p:spPr>
        <p:txBody>
          <a:bodyPr>
            <a:normAutofit lnSpcReduction="10000"/>
          </a:bodyPr>
          <a:lstStyle/>
          <a:p>
            <a:r>
              <a:rPr lang="fr-FR" sz="2000"/>
              <a:t>Traitement du langage naturel profond pour la modélisation d’utilisateurs</a:t>
            </a:r>
          </a:p>
        </p:txBody>
      </p:sp>
      <p:sp>
        <p:nvSpPr>
          <p:cNvPr id="4" name="Content Placeholder 3">
            <a:extLst>
              <a:ext uri="{FF2B5EF4-FFF2-40B4-BE49-F238E27FC236}">
                <a16:creationId xmlns:a16="http://schemas.microsoft.com/office/drawing/2014/main" id="{00200A3A-7312-6D4C-B7FD-AF6FE922C283}"/>
              </a:ext>
            </a:extLst>
          </p:cNvPr>
          <p:cNvSpPr>
            <a:spLocks noGrp="1"/>
          </p:cNvSpPr>
          <p:nvPr>
            <p:ph sz="quarter" idx="11"/>
          </p:nvPr>
        </p:nvSpPr>
        <p:spPr>
          <a:xfrm>
            <a:off x="1566303" y="3744388"/>
            <a:ext cx="7096405" cy="464358"/>
          </a:xfrm>
        </p:spPr>
        <p:txBody>
          <a:bodyPr>
            <a:normAutofit/>
          </a:bodyPr>
          <a:lstStyle/>
          <a:p>
            <a:r>
              <a:rPr lang="fr-FR" sz="2000" dirty="0"/>
              <a:t>Clara Gainon de Forsan de Gabriac </a:t>
            </a:r>
            <a:r>
              <a:rPr lang="fr-FR" sz="1800" dirty="0"/>
              <a:t>– 13 décembre2021</a:t>
            </a:r>
            <a:endParaRPr lang="fr-FR" sz="2000" dirty="0"/>
          </a:p>
        </p:txBody>
      </p:sp>
      <p:sp>
        <p:nvSpPr>
          <p:cNvPr id="12" name="Content Placeholder 3">
            <a:extLst>
              <a:ext uri="{FF2B5EF4-FFF2-40B4-BE49-F238E27FC236}">
                <a16:creationId xmlns:a16="http://schemas.microsoft.com/office/drawing/2014/main" id="{174D31C7-8E1B-FD41-B79D-15ECF793A7AE}"/>
              </a:ext>
            </a:extLst>
          </p:cNvPr>
          <p:cNvSpPr txBox="1">
            <a:spLocks/>
          </p:cNvSpPr>
          <p:nvPr/>
        </p:nvSpPr>
        <p:spPr>
          <a:xfrm>
            <a:off x="1553778" y="4340935"/>
            <a:ext cx="5371119" cy="457200"/>
          </a:xfrm>
          <a:prstGeom prst="rect">
            <a:avLst/>
          </a:prstGeom>
        </p:spPr>
        <p:txBody>
          <a:bodyPr vert="horz" lIns="91440" tIns="45720" rIns="91440" bIns="45720" rtlCol="0" anchor="b">
            <a:normAutofit/>
          </a:bodyPr>
          <a:lstStyle>
            <a:lvl1pPr marL="0" marR="0" indent="0" algn="l" defTabSz="914400" rtl="0" eaLnBrk="1" fontAlgn="auto" latinLnBrk="0" hangingPunct="1">
              <a:lnSpc>
                <a:spcPct val="90000"/>
              </a:lnSpc>
              <a:spcBef>
                <a:spcPts val="1000"/>
              </a:spcBef>
              <a:spcAft>
                <a:spcPts val="0"/>
              </a:spcAft>
              <a:buClrTx/>
              <a:buSzPct val="90000"/>
              <a:buFont typeface="Menlo-Regular" charset="0"/>
              <a:buNone/>
              <a:tabLst/>
              <a:defRPr sz="28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40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FR" sz="2000" b="1"/>
              <a:t>J</a:t>
            </a:r>
            <a:r>
              <a:rPr lang="fr-FR" sz="1800" b="1"/>
              <a:t>URY DE </a:t>
            </a:r>
            <a:r>
              <a:rPr lang="fr-FR" sz="2000" b="1"/>
              <a:t>T</a:t>
            </a:r>
            <a:r>
              <a:rPr lang="fr-FR" sz="1800" b="1"/>
              <a:t>HESE</a:t>
            </a:r>
            <a:endParaRPr lang="fr-FR" sz="1800"/>
          </a:p>
        </p:txBody>
      </p:sp>
      <p:sp>
        <p:nvSpPr>
          <p:cNvPr id="3" name="TextBox 2">
            <a:extLst>
              <a:ext uri="{FF2B5EF4-FFF2-40B4-BE49-F238E27FC236}">
                <a16:creationId xmlns:a16="http://schemas.microsoft.com/office/drawing/2014/main" id="{996BF1E6-33DC-E349-938E-7073084020DD}"/>
              </a:ext>
            </a:extLst>
          </p:cNvPr>
          <p:cNvSpPr txBox="1"/>
          <p:nvPr/>
        </p:nvSpPr>
        <p:spPr>
          <a:xfrm>
            <a:off x="1706479" y="4804717"/>
            <a:ext cx="1366849" cy="923330"/>
          </a:xfrm>
          <a:prstGeom prst="rect">
            <a:avLst/>
          </a:prstGeom>
          <a:noFill/>
        </p:spPr>
        <p:txBody>
          <a:bodyPr wrap="none" rtlCol="0">
            <a:spAutoFit/>
          </a:bodyPr>
          <a:lstStyle/>
          <a:p>
            <a:pPr algn="ctr"/>
            <a:r>
              <a:rPr lang="fr-FR" b="1"/>
              <a:t>Rapporteurs</a:t>
            </a:r>
          </a:p>
          <a:p>
            <a:pPr algn="ctr"/>
            <a:r>
              <a:rPr lang="fr-FR"/>
              <a:t>Anne Boyer</a:t>
            </a:r>
          </a:p>
          <a:p>
            <a:pPr algn="ctr"/>
            <a:r>
              <a:rPr lang="fr-FR"/>
              <a:t>Julien Velcin</a:t>
            </a:r>
          </a:p>
        </p:txBody>
      </p:sp>
      <p:sp>
        <p:nvSpPr>
          <p:cNvPr id="11" name="TextBox 10">
            <a:extLst>
              <a:ext uri="{FF2B5EF4-FFF2-40B4-BE49-F238E27FC236}">
                <a16:creationId xmlns:a16="http://schemas.microsoft.com/office/drawing/2014/main" id="{7F56516B-3F1E-C945-B0AD-B90DEC654D36}"/>
              </a:ext>
            </a:extLst>
          </p:cNvPr>
          <p:cNvSpPr txBox="1"/>
          <p:nvPr/>
        </p:nvSpPr>
        <p:spPr>
          <a:xfrm>
            <a:off x="3162889" y="4804717"/>
            <a:ext cx="2173737" cy="923330"/>
          </a:xfrm>
          <a:prstGeom prst="rect">
            <a:avLst/>
          </a:prstGeom>
          <a:noFill/>
        </p:spPr>
        <p:txBody>
          <a:bodyPr wrap="none" rtlCol="0">
            <a:spAutoFit/>
          </a:bodyPr>
          <a:lstStyle/>
          <a:p>
            <a:pPr algn="ctr"/>
            <a:r>
              <a:rPr lang="fr-FR" b="1"/>
              <a:t>Examinateurs</a:t>
            </a:r>
          </a:p>
          <a:p>
            <a:pPr algn="ctr"/>
            <a:r>
              <a:rPr lang="fr-FR"/>
              <a:t>Mohamed Chetouani</a:t>
            </a:r>
          </a:p>
          <a:p>
            <a:pPr algn="ctr"/>
            <a:r>
              <a:rPr lang="fr-FR"/>
              <a:t>Alejandro Bellogin</a:t>
            </a:r>
          </a:p>
        </p:txBody>
      </p:sp>
      <p:sp>
        <p:nvSpPr>
          <p:cNvPr id="13" name="TextBox 12">
            <a:extLst>
              <a:ext uri="{FF2B5EF4-FFF2-40B4-BE49-F238E27FC236}">
                <a16:creationId xmlns:a16="http://schemas.microsoft.com/office/drawing/2014/main" id="{F2567427-56D2-304E-B8E4-6E1EBFDC64D2}"/>
              </a:ext>
            </a:extLst>
          </p:cNvPr>
          <p:cNvSpPr txBox="1"/>
          <p:nvPr/>
        </p:nvSpPr>
        <p:spPr>
          <a:xfrm>
            <a:off x="5273003" y="4804717"/>
            <a:ext cx="1652376" cy="923330"/>
          </a:xfrm>
          <a:prstGeom prst="rect">
            <a:avLst/>
          </a:prstGeom>
          <a:noFill/>
        </p:spPr>
        <p:txBody>
          <a:bodyPr wrap="none" rtlCol="0">
            <a:spAutoFit/>
          </a:bodyPr>
          <a:lstStyle/>
          <a:p>
            <a:pPr algn="ctr"/>
            <a:r>
              <a:rPr lang="fr-FR" b="1" dirty="0"/>
              <a:t>Encadrants</a:t>
            </a:r>
          </a:p>
          <a:p>
            <a:pPr algn="ctr"/>
            <a:r>
              <a:rPr lang="fr-FR" dirty="0"/>
              <a:t>Patrick Gallinari</a:t>
            </a:r>
          </a:p>
          <a:p>
            <a:pPr algn="ctr"/>
            <a:r>
              <a:rPr lang="fr-FR" dirty="0"/>
              <a:t>Vincent Guigue</a:t>
            </a:r>
          </a:p>
        </p:txBody>
      </p:sp>
    </p:spTree>
    <p:extLst>
      <p:ext uri="{BB962C8B-B14F-4D97-AF65-F5344CB8AC3E}">
        <p14:creationId xmlns:p14="http://schemas.microsoft.com/office/powerpoint/2010/main" val="2394234445"/>
      </p:ext>
    </p:extLst>
  </p:cSld>
  <p:clrMapOvr>
    <a:masterClrMapping/>
  </p:clrMapOvr>
  <mc:AlternateContent xmlns:mc="http://schemas.openxmlformats.org/markup-compatibility/2006" xmlns:p14="http://schemas.microsoft.com/office/powerpoint/2010/main">
    <mc:Choice Requires="p14">
      <p:transition p14:dur="300" advTm="8914">
        <p:fade/>
      </p:transition>
    </mc:Choice>
    <mc:Fallback xmlns="">
      <p:transition advTm="891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a:t>Motivations and contributions</a:t>
            </a:r>
          </a:p>
        </p:txBody>
      </p:sp>
      <p:sp>
        <p:nvSpPr>
          <p:cNvPr id="27" name="Slide Number Placeholder 26">
            <a:extLst>
              <a:ext uri="{FF2B5EF4-FFF2-40B4-BE49-F238E27FC236}">
                <a16:creationId xmlns:a16="http://schemas.microsoft.com/office/drawing/2014/main" id="{83E757B1-ADB0-C143-9481-18BF8A1D6A1B}"/>
              </a:ext>
            </a:extLst>
          </p:cNvPr>
          <p:cNvSpPr>
            <a:spLocks noGrp="1"/>
          </p:cNvSpPr>
          <p:nvPr>
            <p:ph type="sldNum" sz="quarter" idx="12"/>
          </p:nvPr>
        </p:nvSpPr>
        <p:spPr/>
        <p:txBody>
          <a:bodyPr/>
          <a:lstStyle/>
          <a:p>
            <a:fld id="{30CCB0C1-2DF4-8B4C-AC0E-201D3DFFEAFD}" type="slidenum">
              <a:rPr lang="en-US" smtClean="0"/>
              <a:pPr/>
              <a:t>9</a:t>
            </a:fld>
            <a:endParaRPr lang="en-US"/>
          </a:p>
        </p:txBody>
      </p:sp>
      <p:sp>
        <p:nvSpPr>
          <p:cNvPr id="6" name="Content Placeholder 7">
            <a:extLst>
              <a:ext uri="{FF2B5EF4-FFF2-40B4-BE49-F238E27FC236}">
                <a16:creationId xmlns:a16="http://schemas.microsoft.com/office/drawing/2014/main" id="{996852FE-E32E-024C-B10C-0151F2EF4F49}"/>
              </a:ext>
            </a:extLst>
          </p:cNvPr>
          <p:cNvSpPr txBox="1">
            <a:spLocks/>
          </p:cNvSpPr>
          <p:nvPr/>
        </p:nvSpPr>
        <p:spPr>
          <a:xfrm>
            <a:off x="188821" y="1129881"/>
            <a:ext cx="2238891"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Motivations</a:t>
            </a:r>
          </a:p>
        </p:txBody>
      </p:sp>
      <p:sp>
        <p:nvSpPr>
          <p:cNvPr id="9" name="Content Placeholder 7">
            <a:extLst>
              <a:ext uri="{FF2B5EF4-FFF2-40B4-BE49-F238E27FC236}">
                <a16:creationId xmlns:a16="http://schemas.microsoft.com/office/drawing/2014/main" id="{A0E10810-8D9D-AB4C-A1A9-5D73D6277C96}"/>
              </a:ext>
            </a:extLst>
          </p:cNvPr>
          <p:cNvSpPr txBox="1">
            <a:spLocks/>
          </p:cNvSpPr>
          <p:nvPr/>
        </p:nvSpPr>
        <p:spPr>
          <a:xfrm>
            <a:off x="3413599" y="1129881"/>
            <a:ext cx="2308375"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Axes</a:t>
            </a:r>
          </a:p>
        </p:txBody>
      </p:sp>
      <p:grpSp>
        <p:nvGrpSpPr>
          <p:cNvPr id="13" name="Group 12">
            <a:extLst>
              <a:ext uri="{FF2B5EF4-FFF2-40B4-BE49-F238E27FC236}">
                <a16:creationId xmlns:a16="http://schemas.microsoft.com/office/drawing/2014/main" id="{5EB56730-06BA-3141-AD54-C5C7CFBAA34C}"/>
              </a:ext>
            </a:extLst>
          </p:cNvPr>
          <p:cNvGrpSpPr/>
          <p:nvPr/>
        </p:nvGrpSpPr>
        <p:grpSpPr>
          <a:xfrm>
            <a:off x="2439799" y="5077564"/>
            <a:ext cx="1037808" cy="1292265"/>
            <a:chOff x="2524904" y="4510329"/>
            <a:chExt cx="1037808" cy="1130400"/>
          </a:xfrm>
        </p:grpSpPr>
        <p:sp>
          <p:nvSpPr>
            <p:cNvPr id="17" name="Freeform 16">
              <a:extLst>
                <a:ext uri="{FF2B5EF4-FFF2-40B4-BE49-F238E27FC236}">
                  <a16:creationId xmlns:a16="http://schemas.microsoft.com/office/drawing/2014/main" id="{46702722-ED12-C640-9264-C454BDF01443}"/>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1" name="Freeform 20">
              <a:extLst>
                <a:ext uri="{FF2B5EF4-FFF2-40B4-BE49-F238E27FC236}">
                  <a16:creationId xmlns:a16="http://schemas.microsoft.com/office/drawing/2014/main" id="{8A0E4FC8-1AA8-1143-BE93-23F5F90D05F3}"/>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32" name="ZoneTexte 31">
            <a:extLst>
              <a:ext uri="{FF2B5EF4-FFF2-40B4-BE49-F238E27FC236}">
                <a16:creationId xmlns:a16="http://schemas.microsoft.com/office/drawing/2014/main" id="{FF774801-2F0B-AE4A-BFDE-495062FE1FFD}"/>
              </a:ext>
            </a:extLst>
          </p:cNvPr>
          <p:cNvSpPr txBox="1"/>
          <p:nvPr/>
        </p:nvSpPr>
        <p:spPr>
          <a:xfrm>
            <a:off x="281109" y="2414388"/>
            <a:ext cx="2054316" cy="646331"/>
          </a:xfrm>
          <a:prstGeom prst="rect">
            <a:avLst/>
          </a:prstGeom>
          <a:noFill/>
        </p:spPr>
        <p:txBody>
          <a:bodyPr wrap="square" rtlCol="0">
            <a:spAutoFit/>
          </a:bodyPr>
          <a:lstStyle/>
          <a:p>
            <a:pPr algn="ctr"/>
            <a:r>
              <a:rPr lang="en-US"/>
              <a:t>Rich,</a:t>
            </a:r>
            <a:r>
              <a:rPr lang="en-US" b="1"/>
              <a:t> versatile </a:t>
            </a:r>
            <a:r>
              <a:rPr lang="en-US"/>
              <a:t>user representation</a:t>
            </a:r>
          </a:p>
        </p:txBody>
      </p:sp>
      <p:sp>
        <p:nvSpPr>
          <p:cNvPr id="132" name="ZoneTexte 131">
            <a:extLst>
              <a:ext uri="{FF2B5EF4-FFF2-40B4-BE49-F238E27FC236}">
                <a16:creationId xmlns:a16="http://schemas.microsoft.com/office/drawing/2014/main" id="{899504DB-0349-6744-9C4B-68931073F1DA}"/>
              </a:ext>
            </a:extLst>
          </p:cNvPr>
          <p:cNvSpPr txBox="1"/>
          <p:nvPr/>
        </p:nvSpPr>
        <p:spPr>
          <a:xfrm>
            <a:off x="3538768" y="4691660"/>
            <a:ext cx="2054316" cy="646331"/>
          </a:xfrm>
          <a:prstGeom prst="rect">
            <a:avLst/>
          </a:prstGeom>
          <a:noFill/>
        </p:spPr>
        <p:txBody>
          <a:bodyPr wrap="square" rtlCol="0">
            <a:spAutoFit/>
          </a:bodyPr>
          <a:lstStyle/>
          <a:p>
            <a:pPr algn="ctr"/>
            <a:r>
              <a:rPr lang="en-US"/>
              <a:t>Natural Language Processing</a:t>
            </a:r>
          </a:p>
        </p:txBody>
      </p:sp>
      <p:sp>
        <p:nvSpPr>
          <p:cNvPr id="133" name="ZoneTexte 132">
            <a:extLst>
              <a:ext uri="{FF2B5EF4-FFF2-40B4-BE49-F238E27FC236}">
                <a16:creationId xmlns:a16="http://schemas.microsoft.com/office/drawing/2014/main" id="{9184CB49-2387-774B-96F9-59AF042CDAA1}"/>
              </a:ext>
            </a:extLst>
          </p:cNvPr>
          <p:cNvSpPr txBox="1"/>
          <p:nvPr/>
        </p:nvSpPr>
        <p:spPr>
          <a:xfrm>
            <a:off x="3531099" y="6182804"/>
            <a:ext cx="2245151" cy="369332"/>
          </a:xfrm>
          <a:prstGeom prst="rect">
            <a:avLst/>
          </a:prstGeom>
          <a:noFill/>
        </p:spPr>
        <p:txBody>
          <a:bodyPr wrap="square" rtlCol="0">
            <a:spAutoFit/>
          </a:bodyPr>
          <a:lstStyle/>
          <a:p>
            <a:pPr algn="ctr"/>
            <a:r>
              <a:rPr lang="en-US"/>
              <a:t>Text Generation</a:t>
            </a:r>
          </a:p>
        </p:txBody>
      </p:sp>
      <p:sp>
        <p:nvSpPr>
          <p:cNvPr id="20" name="ZoneTexte 19">
            <a:extLst>
              <a:ext uri="{FF2B5EF4-FFF2-40B4-BE49-F238E27FC236}">
                <a16:creationId xmlns:a16="http://schemas.microsoft.com/office/drawing/2014/main" id="{BDE40743-E8EF-0144-A862-529B709DE3FB}"/>
              </a:ext>
            </a:extLst>
          </p:cNvPr>
          <p:cNvSpPr txBox="1"/>
          <p:nvPr/>
        </p:nvSpPr>
        <p:spPr>
          <a:xfrm>
            <a:off x="281109" y="3872680"/>
            <a:ext cx="2054316" cy="646331"/>
          </a:xfrm>
          <a:prstGeom prst="rect">
            <a:avLst/>
          </a:prstGeom>
          <a:noFill/>
        </p:spPr>
        <p:txBody>
          <a:bodyPr wrap="square" rtlCol="0">
            <a:spAutoFit/>
          </a:bodyPr>
          <a:lstStyle/>
          <a:p>
            <a:pPr algn="ctr"/>
            <a:r>
              <a:rPr lang="en-US"/>
              <a:t>Leverage user-generated </a:t>
            </a:r>
            <a:r>
              <a:rPr lang="en-US" b="1"/>
              <a:t>text</a:t>
            </a:r>
          </a:p>
        </p:txBody>
      </p:sp>
      <p:sp>
        <p:nvSpPr>
          <p:cNvPr id="22" name="ZoneTexte 21">
            <a:extLst>
              <a:ext uri="{FF2B5EF4-FFF2-40B4-BE49-F238E27FC236}">
                <a16:creationId xmlns:a16="http://schemas.microsoft.com/office/drawing/2014/main" id="{102F8EDA-1A1A-B14D-8EEF-C34CBBA41FAE}"/>
              </a:ext>
            </a:extLst>
          </p:cNvPr>
          <p:cNvSpPr txBox="1"/>
          <p:nvPr/>
        </p:nvSpPr>
        <p:spPr>
          <a:xfrm>
            <a:off x="281109" y="5423348"/>
            <a:ext cx="2054316" cy="646331"/>
          </a:xfrm>
          <a:prstGeom prst="rect">
            <a:avLst/>
          </a:prstGeom>
          <a:noFill/>
        </p:spPr>
        <p:txBody>
          <a:bodyPr wrap="square" rtlCol="0">
            <a:spAutoFit/>
          </a:bodyPr>
          <a:lstStyle/>
          <a:p>
            <a:pPr algn="ctr"/>
            <a:r>
              <a:rPr lang="en-US"/>
              <a:t>Make predictions </a:t>
            </a:r>
            <a:r>
              <a:rPr lang="en-US" b="1"/>
              <a:t>explainable</a:t>
            </a:r>
          </a:p>
        </p:txBody>
      </p:sp>
      <p:sp>
        <p:nvSpPr>
          <p:cNvPr id="24" name="ZoneTexte 23">
            <a:extLst>
              <a:ext uri="{FF2B5EF4-FFF2-40B4-BE49-F238E27FC236}">
                <a16:creationId xmlns:a16="http://schemas.microsoft.com/office/drawing/2014/main" id="{FAAD91BB-691A-824A-8D43-0FB6B5E8B6EC}"/>
              </a:ext>
            </a:extLst>
          </p:cNvPr>
          <p:cNvSpPr txBox="1"/>
          <p:nvPr/>
        </p:nvSpPr>
        <p:spPr>
          <a:xfrm>
            <a:off x="3626516" y="2028871"/>
            <a:ext cx="2054316" cy="369332"/>
          </a:xfrm>
          <a:prstGeom prst="rect">
            <a:avLst/>
          </a:prstGeom>
          <a:noFill/>
        </p:spPr>
        <p:txBody>
          <a:bodyPr wrap="square" rtlCol="0">
            <a:spAutoFit/>
          </a:bodyPr>
          <a:lstStyle/>
          <a:p>
            <a:pPr algn="ctr"/>
            <a:r>
              <a:rPr lang="en-US"/>
              <a:t>Recommendation</a:t>
            </a:r>
          </a:p>
        </p:txBody>
      </p:sp>
      <p:grpSp>
        <p:nvGrpSpPr>
          <p:cNvPr id="26" name="Group 12">
            <a:extLst>
              <a:ext uri="{FF2B5EF4-FFF2-40B4-BE49-F238E27FC236}">
                <a16:creationId xmlns:a16="http://schemas.microsoft.com/office/drawing/2014/main" id="{CA7681A7-FA58-6C46-8E9A-68026E68C8C5}"/>
              </a:ext>
            </a:extLst>
          </p:cNvPr>
          <p:cNvGrpSpPr/>
          <p:nvPr/>
        </p:nvGrpSpPr>
        <p:grpSpPr>
          <a:xfrm>
            <a:off x="2449190" y="2202363"/>
            <a:ext cx="1037808" cy="1292265"/>
            <a:chOff x="2524904" y="4510329"/>
            <a:chExt cx="1037808" cy="1130400"/>
          </a:xfrm>
        </p:grpSpPr>
        <p:sp>
          <p:nvSpPr>
            <p:cNvPr id="28" name="Freeform 16">
              <a:extLst>
                <a:ext uri="{FF2B5EF4-FFF2-40B4-BE49-F238E27FC236}">
                  <a16:creationId xmlns:a16="http://schemas.microsoft.com/office/drawing/2014/main" id="{212475C4-7C2D-CB46-A644-EF51F70D1299}"/>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9" name="Freeform 20">
              <a:extLst>
                <a:ext uri="{FF2B5EF4-FFF2-40B4-BE49-F238E27FC236}">
                  <a16:creationId xmlns:a16="http://schemas.microsoft.com/office/drawing/2014/main" id="{F2CD23CB-3B6D-1B40-9172-A1658090D5CB}"/>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grpSp>
        <p:nvGrpSpPr>
          <p:cNvPr id="31" name="Group 12">
            <a:extLst>
              <a:ext uri="{FF2B5EF4-FFF2-40B4-BE49-F238E27FC236}">
                <a16:creationId xmlns:a16="http://schemas.microsoft.com/office/drawing/2014/main" id="{F88E698B-07E3-224E-982A-2922F80A1B8A}"/>
              </a:ext>
            </a:extLst>
          </p:cNvPr>
          <p:cNvGrpSpPr/>
          <p:nvPr/>
        </p:nvGrpSpPr>
        <p:grpSpPr>
          <a:xfrm>
            <a:off x="2446060" y="3639963"/>
            <a:ext cx="1037808" cy="1292265"/>
            <a:chOff x="2524904" y="4510329"/>
            <a:chExt cx="1037808" cy="1130400"/>
          </a:xfrm>
        </p:grpSpPr>
        <p:sp>
          <p:nvSpPr>
            <p:cNvPr id="33" name="Freeform 16">
              <a:extLst>
                <a:ext uri="{FF2B5EF4-FFF2-40B4-BE49-F238E27FC236}">
                  <a16:creationId xmlns:a16="http://schemas.microsoft.com/office/drawing/2014/main" id="{264F7D98-55AF-754D-926E-DD72503E9650}"/>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35" name="Freeform 20">
              <a:extLst>
                <a:ext uri="{FF2B5EF4-FFF2-40B4-BE49-F238E27FC236}">
                  <a16:creationId xmlns:a16="http://schemas.microsoft.com/office/drawing/2014/main" id="{D88B0E6D-997E-364E-B632-44D56B5723D5}"/>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37" name="ZoneTexte 36">
            <a:extLst>
              <a:ext uri="{FF2B5EF4-FFF2-40B4-BE49-F238E27FC236}">
                <a16:creationId xmlns:a16="http://schemas.microsoft.com/office/drawing/2014/main" id="{FF520EA8-F7F5-F546-BC45-EDB647393DA0}"/>
              </a:ext>
            </a:extLst>
          </p:cNvPr>
          <p:cNvSpPr txBox="1"/>
          <p:nvPr/>
        </p:nvSpPr>
        <p:spPr>
          <a:xfrm>
            <a:off x="3538768" y="3128464"/>
            <a:ext cx="2054316" cy="646331"/>
          </a:xfrm>
          <a:prstGeom prst="rect">
            <a:avLst/>
          </a:prstGeom>
          <a:noFill/>
        </p:spPr>
        <p:txBody>
          <a:bodyPr wrap="square" rtlCol="0">
            <a:spAutoFit/>
          </a:bodyPr>
          <a:lstStyle/>
          <a:p>
            <a:pPr algn="ctr"/>
            <a:r>
              <a:rPr lang="en-US"/>
              <a:t>Representation Learning</a:t>
            </a:r>
          </a:p>
        </p:txBody>
      </p:sp>
    </p:spTree>
    <p:custDataLst>
      <p:tags r:id="rId1"/>
    </p:custDataLst>
    <p:extLst>
      <p:ext uri="{BB962C8B-B14F-4D97-AF65-F5344CB8AC3E}">
        <p14:creationId xmlns:p14="http://schemas.microsoft.com/office/powerpoint/2010/main" val="2832176189"/>
      </p:ext>
    </p:extLst>
  </p:cSld>
  <p:clrMapOvr>
    <a:masterClrMapping/>
  </p:clrMapOvr>
  <mc:AlternateContent xmlns:mc="http://schemas.openxmlformats.org/markup-compatibility/2006" xmlns:p14="http://schemas.microsoft.com/office/powerpoint/2010/main">
    <mc:Choice Requires="p14">
      <p:transition p14:dur="300" advTm="61235">
        <p:fade/>
      </p:transition>
    </mc:Choice>
    <mc:Fallback xmlns="">
      <p:transition advTm="612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a:t>Motivations and contributions</a:t>
            </a:r>
          </a:p>
        </p:txBody>
      </p:sp>
      <p:sp>
        <p:nvSpPr>
          <p:cNvPr id="27" name="Slide Number Placeholder 26">
            <a:extLst>
              <a:ext uri="{FF2B5EF4-FFF2-40B4-BE49-F238E27FC236}">
                <a16:creationId xmlns:a16="http://schemas.microsoft.com/office/drawing/2014/main" id="{83E757B1-ADB0-C143-9481-18BF8A1D6A1B}"/>
              </a:ext>
            </a:extLst>
          </p:cNvPr>
          <p:cNvSpPr>
            <a:spLocks noGrp="1"/>
          </p:cNvSpPr>
          <p:nvPr>
            <p:ph type="sldNum" sz="quarter" idx="12"/>
          </p:nvPr>
        </p:nvSpPr>
        <p:spPr/>
        <p:txBody>
          <a:bodyPr/>
          <a:lstStyle/>
          <a:p>
            <a:fld id="{30CCB0C1-2DF4-8B4C-AC0E-201D3DFFEAFD}" type="slidenum">
              <a:rPr lang="en-US" smtClean="0"/>
              <a:pPr/>
              <a:t>10</a:t>
            </a:fld>
            <a:endParaRPr lang="en-US"/>
          </a:p>
        </p:txBody>
      </p:sp>
      <p:sp>
        <p:nvSpPr>
          <p:cNvPr id="6" name="Content Placeholder 7">
            <a:extLst>
              <a:ext uri="{FF2B5EF4-FFF2-40B4-BE49-F238E27FC236}">
                <a16:creationId xmlns:a16="http://schemas.microsoft.com/office/drawing/2014/main" id="{996852FE-E32E-024C-B10C-0151F2EF4F49}"/>
              </a:ext>
            </a:extLst>
          </p:cNvPr>
          <p:cNvSpPr txBox="1">
            <a:spLocks/>
          </p:cNvSpPr>
          <p:nvPr/>
        </p:nvSpPr>
        <p:spPr>
          <a:xfrm>
            <a:off x="188821" y="1129881"/>
            <a:ext cx="2238891"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Motivations</a:t>
            </a:r>
          </a:p>
        </p:txBody>
      </p:sp>
      <p:sp>
        <p:nvSpPr>
          <p:cNvPr id="9" name="Content Placeholder 7">
            <a:extLst>
              <a:ext uri="{FF2B5EF4-FFF2-40B4-BE49-F238E27FC236}">
                <a16:creationId xmlns:a16="http://schemas.microsoft.com/office/drawing/2014/main" id="{A0E10810-8D9D-AB4C-A1A9-5D73D6277C96}"/>
              </a:ext>
            </a:extLst>
          </p:cNvPr>
          <p:cNvSpPr txBox="1">
            <a:spLocks/>
          </p:cNvSpPr>
          <p:nvPr/>
        </p:nvSpPr>
        <p:spPr>
          <a:xfrm>
            <a:off x="3413599" y="1129881"/>
            <a:ext cx="2308375"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Axes</a:t>
            </a:r>
          </a:p>
        </p:txBody>
      </p:sp>
      <p:sp>
        <p:nvSpPr>
          <p:cNvPr id="10" name="Content Placeholder 7">
            <a:extLst>
              <a:ext uri="{FF2B5EF4-FFF2-40B4-BE49-F238E27FC236}">
                <a16:creationId xmlns:a16="http://schemas.microsoft.com/office/drawing/2014/main" id="{ED6E1651-D55B-FD47-9D18-5802170C78DD}"/>
              </a:ext>
            </a:extLst>
          </p:cNvPr>
          <p:cNvSpPr txBox="1">
            <a:spLocks/>
          </p:cNvSpPr>
          <p:nvPr/>
        </p:nvSpPr>
        <p:spPr>
          <a:xfrm>
            <a:off x="6782446" y="1099883"/>
            <a:ext cx="1909124"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Contribution</a:t>
            </a:r>
          </a:p>
        </p:txBody>
      </p:sp>
      <p:grpSp>
        <p:nvGrpSpPr>
          <p:cNvPr id="13" name="Group 12">
            <a:extLst>
              <a:ext uri="{FF2B5EF4-FFF2-40B4-BE49-F238E27FC236}">
                <a16:creationId xmlns:a16="http://schemas.microsoft.com/office/drawing/2014/main" id="{5EB56730-06BA-3141-AD54-C5C7CFBAA34C}"/>
              </a:ext>
            </a:extLst>
          </p:cNvPr>
          <p:cNvGrpSpPr/>
          <p:nvPr/>
        </p:nvGrpSpPr>
        <p:grpSpPr>
          <a:xfrm>
            <a:off x="2439799" y="5077564"/>
            <a:ext cx="1037808" cy="1292265"/>
            <a:chOff x="2524904" y="4510329"/>
            <a:chExt cx="1037808" cy="1130400"/>
          </a:xfrm>
        </p:grpSpPr>
        <p:sp>
          <p:nvSpPr>
            <p:cNvPr id="17" name="Freeform 16">
              <a:extLst>
                <a:ext uri="{FF2B5EF4-FFF2-40B4-BE49-F238E27FC236}">
                  <a16:creationId xmlns:a16="http://schemas.microsoft.com/office/drawing/2014/main" id="{46702722-ED12-C640-9264-C454BDF01443}"/>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1" name="Freeform 20">
              <a:extLst>
                <a:ext uri="{FF2B5EF4-FFF2-40B4-BE49-F238E27FC236}">
                  <a16:creationId xmlns:a16="http://schemas.microsoft.com/office/drawing/2014/main" id="{8A0E4FC8-1AA8-1143-BE93-23F5F90D05F3}"/>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32" name="ZoneTexte 31">
            <a:extLst>
              <a:ext uri="{FF2B5EF4-FFF2-40B4-BE49-F238E27FC236}">
                <a16:creationId xmlns:a16="http://schemas.microsoft.com/office/drawing/2014/main" id="{FF774801-2F0B-AE4A-BFDE-495062FE1FFD}"/>
              </a:ext>
            </a:extLst>
          </p:cNvPr>
          <p:cNvSpPr txBox="1"/>
          <p:nvPr/>
        </p:nvSpPr>
        <p:spPr>
          <a:xfrm>
            <a:off x="281109" y="2414388"/>
            <a:ext cx="2054316" cy="646331"/>
          </a:xfrm>
          <a:prstGeom prst="rect">
            <a:avLst/>
          </a:prstGeom>
          <a:noFill/>
        </p:spPr>
        <p:txBody>
          <a:bodyPr wrap="square" rtlCol="0">
            <a:spAutoFit/>
          </a:bodyPr>
          <a:lstStyle/>
          <a:p>
            <a:pPr algn="ctr"/>
            <a:r>
              <a:rPr lang="en-US"/>
              <a:t>Rich,</a:t>
            </a:r>
            <a:r>
              <a:rPr lang="en-US" b="1"/>
              <a:t> versatile </a:t>
            </a:r>
            <a:r>
              <a:rPr lang="en-US"/>
              <a:t>user representation</a:t>
            </a:r>
          </a:p>
        </p:txBody>
      </p:sp>
      <p:sp>
        <p:nvSpPr>
          <p:cNvPr id="132" name="ZoneTexte 131">
            <a:extLst>
              <a:ext uri="{FF2B5EF4-FFF2-40B4-BE49-F238E27FC236}">
                <a16:creationId xmlns:a16="http://schemas.microsoft.com/office/drawing/2014/main" id="{899504DB-0349-6744-9C4B-68931073F1DA}"/>
              </a:ext>
            </a:extLst>
          </p:cNvPr>
          <p:cNvSpPr txBox="1"/>
          <p:nvPr/>
        </p:nvSpPr>
        <p:spPr>
          <a:xfrm>
            <a:off x="3538768" y="4691660"/>
            <a:ext cx="2054316" cy="646331"/>
          </a:xfrm>
          <a:prstGeom prst="rect">
            <a:avLst/>
          </a:prstGeom>
          <a:noFill/>
        </p:spPr>
        <p:txBody>
          <a:bodyPr wrap="square" rtlCol="0">
            <a:spAutoFit/>
          </a:bodyPr>
          <a:lstStyle/>
          <a:p>
            <a:pPr algn="ctr"/>
            <a:r>
              <a:rPr lang="en-US"/>
              <a:t>Natural Language Processing</a:t>
            </a:r>
          </a:p>
        </p:txBody>
      </p:sp>
      <p:sp>
        <p:nvSpPr>
          <p:cNvPr id="133" name="ZoneTexte 132">
            <a:extLst>
              <a:ext uri="{FF2B5EF4-FFF2-40B4-BE49-F238E27FC236}">
                <a16:creationId xmlns:a16="http://schemas.microsoft.com/office/drawing/2014/main" id="{9184CB49-2387-774B-96F9-59AF042CDAA1}"/>
              </a:ext>
            </a:extLst>
          </p:cNvPr>
          <p:cNvSpPr txBox="1"/>
          <p:nvPr/>
        </p:nvSpPr>
        <p:spPr>
          <a:xfrm>
            <a:off x="3531099" y="6182804"/>
            <a:ext cx="2245151" cy="369332"/>
          </a:xfrm>
          <a:prstGeom prst="rect">
            <a:avLst/>
          </a:prstGeom>
          <a:noFill/>
        </p:spPr>
        <p:txBody>
          <a:bodyPr wrap="square" rtlCol="0">
            <a:spAutoFit/>
          </a:bodyPr>
          <a:lstStyle/>
          <a:p>
            <a:pPr algn="ctr"/>
            <a:r>
              <a:rPr lang="en-US"/>
              <a:t>Text Generation</a:t>
            </a:r>
          </a:p>
        </p:txBody>
      </p:sp>
      <p:sp>
        <p:nvSpPr>
          <p:cNvPr id="20" name="ZoneTexte 19">
            <a:extLst>
              <a:ext uri="{FF2B5EF4-FFF2-40B4-BE49-F238E27FC236}">
                <a16:creationId xmlns:a16="http://schemas.microsoft.com/office/drawing/2014/main" id="{BDE40743-E8EF-0144-A862-529B709DE3FB}"/>
              </a:ext>
            </a:extLst>
          </p:cNvPr>
          <p:cNvSpPr txBox="1"/>
          <p:nvPr/>
        </p:nvSpPr>
        <p:spPr>
          <a:xfrm>
            <a:off x="281109" y="3872680"/>
            <a:ext cx="2054316" cy="646331"/>
          </a:xfrm>
          <a:prstGeom prst="rect">
            <a:avLst/>
          </a:prstGeom>
          <a:noFill/>
        </p:spPr>
        <p:txBody>
          <a:bodyPr wrap="square" rtlCol="0">
            <a:spAutoFit/>
          </a:bodyPr>
          <a:lstStyle/>
          <a:p>
            <a:pPr algn="ctr"/>
            <a:r>
              <a:rPr lang="en-US"/>
              <a:t>Leverage user-generated </a:t>
            </a:r>
            <a:r>
              <a:rPr lang="en-US" b="1"/>
              <a:t>text</a:t>
            </a:r>
          </a:p>
        </p:txBody>
      </p:sp>
      <p:sp>
        <p:nvSpPr>
          <p:cNvPr id="22" name="ZoneTexte 21">
            <a:extLst>
              <a:ext uri="{FF2B5EF4-FFF2-40B4-BE49-F238E27FC236}">
                <a16:creationId xmlns:a16="http://schemas.microsoft.com/office/drawing/2014/main" id="{102F8EDA-1A1A-B14D-8EEF-C34CBBA41FAE}"/>
              </a:ext>
            </a:extLst>
          </p:cNvPr>
          <p:cNvSpPr txBox="1"/>
          <p:nvPr/>
        </p:nvSpPr>
        <p:spPr>
          <a:xfrm>
            <a:off x="281109" y="5423348"/>
            <a:ext cx="2054316" cy="646331"/>
          </a:xfrm>
          <a:prstGeom prst="rect">
            <a:avLst/>
          </a:prstGeom>
          <a:noFill/>
        </p:spPr>
        <p:txBody>
          <a:bodyPr wrap="square" rtlCol="0">
            <a:spAutoFit/>
          </a:bodyPr>
          <a:lstStyle/>
          <a:p>
            <a:pPr algn="ctr"/>
            <a:r>
              <a:rPr lang="en-US"/>
              <a:t>Make predictions </a:t>
            </a:r>
            <a:r>
              <a:rPr lang="en-US" b="1"/>
              <a:t>explainable</a:t>
            </a:r>
          </a:p>
        </p:txBody>
      </p:sp>
      <p:sp>
        <p:nvSpPr>
          <p:cNvPr id="24" name="ZoneTexte 23">
            <a:extLst>
              <a:ext uri="{FF2B5EF4-FFF2-40B4-BE49-F238E27FC236}">
                <a16:creationId xmlns:a16="http://schemas.microsoft.com/office/drawing/2014/main" id="{FAAD91BB-691A-824A-8D43-0FB6B5E8B6EC}"/>
              </a:ext>
            </a:extLst>
          </p:cNvPr>
          <p:cNvSpPr txBox="1"/>
          <p:nvPr/>
        </p:nvSpPr>
        <p:spPr>
          <a:xfrm>
            <a:off x="3626516" y="2028871"/>
            <a:ext cx="2054316" cy="369332"/>
          </a:xfrm>
          <a:prstGeom prst="rect">
            <a:avLst/>
          </a:prstGeom>
          <a:noFill/>
        </p:spPr>
        <p:txBody>
          <a:bodyPr wrap="square" rtlCol="0">
            <a:spAutoFit/>
          </a:bodyPr>
          <a:lstStyle/>
          <a:p>
            <a:pPr algn="ctr"/>
            <a:r>
              <a:rPr lang="en-US"/>
              <a:t>Recommendation</a:t>
            </a:r>
          </a:p>
        </p:txBody>
      </p:sp>
      <p:grpSp>
        <p:nvGrpSpPr>
          <p:cNvPr id="26" name="Group 12">
            <a:extLst>
              <a:ext uri="{FF2B5EF4-FFF2-40B4-BE49-F238E27FC236}">
                <a16:creationId xmlns:a16="http://schemas.microsoft.com/office/drawing/2014/main" id="{CA7681A7-FA58-6C46-8E9A-68026E68C8C5}"/>
              </a:ext>
            </a:extLst>
          </p:cNvPr>
          <p:cNvGrpSpPr/>
          <p:nvPr/>
        </p:nvGrpSpPr>
        <p:grpSpPr>
          <a:xfrm>
            <a:off x="2449190" y="2202363"/>
            <a:ext cx="1037808" cy="1292265"/>
            <a:chOff x="2524904" y="4510329"/>
            <a:chExt cx="1037808" cy="1130400"/>
          </a:xfrm>
        </p:grpSpPr>
        <p:sp>
          <p:nvSpPr>
            <p:cNvPr id="28" name="Freeform 16">
              <a:extLst>
                <a:ext uri="{FF2B5EF4-FFF2-40B4-BE49-F238E27FC236}">
                  <a16:creationId xmlns:a16="http://schemas.microsoft.com/office/drawing/2014/main" id="{212475C4-7C2D-CB46-A644-EF51F70D1299}"/>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9" name="Freeform 20">
              <a:extLst>
                <a:ext uri="{FF2B5EF4-FFF2-40B4-BE49-F238E27FC236}">
                  <a16:creationId xmlns:a16="http://schemas.microsoft.com/office/drawing/2014/main" id="{F2CD23CB-3B6D-1B40-9172-A1658090D5CB}"/>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grpSp>
        <p:nvGrpSpPr>
          <p:cNvPr id="31" name="Group 12">
            <a:extLst>
              <a:ext uri="{FF2B5EF4-FFF2-40B4-BE49-F238E27FC236}">
                <a16:creationId xmlns:a16="http://schemas.microsoft.com/office/drawing/2014/main" id="{F88E698B-07E3-224E-982A-2922F80A1B8A}"/>
              </a:ext>
            </a:extLst>
          </p:cNvPr>
          <p:cNvGrpSpPr/>
          <p:nvPr/>
        </p:nvGrpSpPr>
        <p:grpSpPr>
          <a:xfrm>
            <a:off x="2446060" y="3639963"/>
            <a:ext cx="1037808" cy="1292265"/>
            <a:chOff x="2524904" y="4510329"/>
            <a:chExt cx="1037808" cy="1130400"/>
          </a:xfrm>
        </p:grpSpPr>
        <p:sp>
          <p:nvSpPr>
            <p:cNvPr id="33" name="Freeform 16">
              <a:extLst>
                <a:ext uri="{FF2B5EF4-FFF2-40B4-BE49-F238E27FC236}">
                  <a16:creationId xmlns:a16="http://schemas.microsoft.com/office/drawing/2014/main" id="{264F7D98-55AF-754D-926E-DD72503E9650}"/>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35" name="Freeform 20">
              <a:extLst>
                <a:ext uri="{FF2B5EF4-FFF2-40B4-BE49-F238E27FC236}">
                  <a16:creationId xmlns:a16="http://schemas.microsoft.com/office/drawing/2014/main" id="{D88B0E6D-997E-364E-B632-44D56B5723D5}"/>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37" name="ZoneTexte 36">
            <a:extLst>
              <a:ext uri="{FF2B5EF4-FFF2-40B4-BE49-F238E27FC236}">
                <a16:creationId xmlns:a16="http://schemas.microsoft.com/office/drawing/2014/main" id="{FF520EA8-F7F5-F546-BC45-EDB647393DA0}"/>
              </a:ext>
            </a:extLst>
          </p:cNvPr>
          <p:cNvSpPr txBox="1"/>
          <p:nvPr/>
        </p:nvSpPr>
        <p:spPr>
          <a:xfrm>
            <a:off x="3538768" y="3128464"/>
            <a:ext cx="2054316" cy="646331"/>
          </a:xfrm>
          <a:prstGeom prst="rect">
            <a:avLst/>
          </a:prstGeom>
          <a:noFill/>
        </p:spPr>
        <p:txBody>
          <a:bodyPr wrap="square" rtlCol="0">
            <a:spAutoFit/>
          </a:bodyPr>
          <a:lstStyle/>
          <a:p>
            <a:pPr algn="ctr"/>
            <a:r>
              <a:rPr lang="en-US"/>
              <a:t>Representation Learning</a:t>
            </a:r>
          </a:p>
        </p:txBody>
      </p:sp>
      <p:sp>
        <p:nvSpPr>
          <p:cNvPr id="40" name="Freeform 20">
            <a:extLst>
              <a:ext uri="{FF2B5EF4-FFF2-40B4-BE49-F238E27FC236}">
                <a16:creationId xmlns:a16="http://schemas.microsoft.com/office/drawing/2014/main" id="{5615B0AF-D862-C14E-8FC8-80C33FAC21B8}"/>
              </a:ext>
            </a:extLst>
          </p:cNvPr>
          <p:cNvSpPr/>
          <p:nvPr/>
        </p:nvSpPr>
        <p:spPr>
          <a:xfrm>
            <a:off x="5750899" y="2212780"/>
            <a:ext cx="1031547" cy="566798"/>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41" name="Freeform 16">
            <a:extLst>
              <a:ext uri="{FF2B5EF4-FFF2-40B4-BE49-F238E27FC236}">
                <a16:creationId xmlns:a16="http://schemas.microsoft.com/office/drawing/2014/main" id="{72BEBB19-1D25-7148-8BD0-74B9F463C162}"/>
              </a:ext>
            </a:extLst>
          </p:cNvPr>
          <p:cNvSpPr/>
          <p:nvPr/>
        </p:nvSpPr>
        <p:spPr>
          <a:xfrm flipV="1">
            <a:off x="5721974" y="2860580"/>
            <a:ext cx="1054211" cy="525648"/>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42" name="Freeform 20">
            <a:extLst>
              <a:ext uri="{FF2B5EF4-FFF2-40B4-BE49-F238E27FC236}">
                <a16:creationId xmlns:a16="http://schemas.microsoft.com/office/drawing/2014/main" id="{41792B3E-23D5-8640-ABF4-46BB6C0DBA4E}"/>
              </a:ext>
            </a:extLst>
          </p:cNvPr>
          <p:cNvSpPr/>
          <p:nvPr/>
        </p:nvSpPr>
        <p:spPr>
          <a:xfrm>
            <a:off x="5721974" y="3509433"/>
            <a:ext cx="1054211" cy="1759156"/>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44" name="Freeform 20">
            <a:extLst>
              <a:ext uri="{FF2B5EF4-FFF2-40B4-BE49-F238E27FC236}">
                <a16:creationId xmlns:a16="http://schemas.microsoft.com/office/drawing/2014/main" id="{4F3C6F7A-37D3-374B-A873-D11AA458FE6E}"/>
              </a:ext>
            </a:extLst>
          </p:cNvPr>
          <p:cNvSpPr/>
          <p:nvPr/>
        </p:nvSpPr>
        <p:spPr>
          <a:xfrm>
            <a:off x="5744638" y="5062451"/>
            <a:ext cx="1031547" cy="28714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45" name="Freeform 16">
            <a:extLst>
              <a:ext uri="{FF2B5EF4-FFF2-40B4-BE49-F238E27FC236}">
                <a16:creationId xmlns:a16="http://schemas.microsoft.com/office/drawing/2014/main" id="{898A1E2C-22AD-4648-92FC-E2957D43B5B0}"/>
              </a:ext>
            </a:extLst>
          </p:cNvPr>
          <p:cNvSpPr/>
          <p:nvPr/>
        </p:nvSpPr>
        <p:spPr>
          <a:xfrm flipV="1">
            <a:off x="5776250" y="5423347"/>
            <a:ext cx="999935" cy="1060892"/>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nvGrpSpPr>
          <p:cNvPr id="8" name="Groupe 7">
            <a:extLst>
              <a:ext uri="{FF2B5EF4-FFF2-40B4-BE49-F238E27FC236}">
                <a16:creationId xmlns:a16="http://schemas.microsoft.com/office/drawing/2014/main" id="{4911A035-0460-8D45-9B96-50C75CE07AFE}"/>
              </a:ext>
            </a:extLst>
          </p:cNvPr>
          <p:cNvGrpSpPr/>
          <p:nvPr/>
        </p:nvGrpSpPr>
        <p:grpSpPr>
          <a:xfrm>
            <a:off x="7064726" y="2404659"/>
            <a:ext cx="1344563" cy="919613"/>
            <a:chOff x="7040385" y="2123965"/>
            <a:chExt cx="1344563" cy="919613"/>
          </a:xfrm>
        </p:grpSpPr>
        <p:sp>
          <p:nvSpPr>
            <p:cNvPr id="34" name="ZoneTexte 33">
              <a:extLst>
                <a:ext uri="{FF2B5EF4-FFF2-40B4-BE49-F238E27FC236}">
                  <a16:creationId xmlns:a16="http://schemas.microsoft.com/office/drawing/2014/main" id="{F63E0CFF-E0FB-3D4E-9B4B-EF9E8A9EF7A9}"/>
                </a:ext>
              </a:extLst>
            </p:cNvPr>
            <p:cNvSpPr txBox="1"/>
            <p:nvPr/>
          </p:nvSpPr>
          <p:spPr>
            <a:xfrm>
              <a:off x="7040385" y="2674246"/>
              <a:ext cx="1344563" cy="369332"/>
            </a:xfrm>
            <a:prstGeom prst="rect">
              <a:avLst/>
            </a:prstGeom>
            <a:noFill/>
          </p:spPr>
          <p:txBody>
            <a:bodyPr wrap="square" rtlCol="0">
              <a:spAutoFit/>
            </a:bodyPr>
            <a:lstStyle/>
            <a:p>
              <a:pPr algn="ctr"/>
              <a:r>
                <a:rPr lang="en-US" b="1"/>
                <a:t>HRAN</a:t>
              </a:r>
            </a:p>
          </p:txBody>
        </p:sp>
        <p:sp>
          <p:nvSpPr>
            <p:cNvPr id="5" name="Ellipse 4">
              <a:extLst>
                <a:ext uri="{FF2B5EF4-FFF2-40B4-BE49-F238E27FC236}">
                  <a16:creationId xmlns:a16="http://schemas.microsoft.com/office/drawing/2014/main" id="{9B362FCD-ECBE-0547-B0D5-CA9757D1613E}"/>
                </a:ext>
              </a:extLst>
            </p:cNvPr>
            <p:cNvSpPr/>
            <p:nvPr/>
          </p:nvSpPr>
          <p:spPr>
            <a:xfrm>
              <a:off x="7456942" y="2123965"/>
              <a:ext cx="511445" cy="50819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grpSp>
      <p:grpSp>
        <p:nvGrpSpPr>
          <p:cNvPr id="47" name="Groupe 46">
            <a:extLst>
              <a:ext uri="{FF2B5EF4-FFF2-40B4-BE49-F238E27FC236}">
                <a16:creationId xmlns:a16="http://schemas.microsoft.com/office/drawing/2014/main" id="{5587D937-40D5-4843-BABC-2CDC7F9210C8}"/>
              </a:ext>
            </a:extLst>
          </p:cNvPr>
          <p:cNvGrpSpPr/>
          <p:nvPr/>
        </p:nvGrpSpPr>
        <p:grpSpPr>
          <a:xfrm>
            <a:off x="7064726" y="4878183"/>
            <a:ext cx="1344563" cy="919613"/>
            <a:chOff x="7040385" y="2123965"/>
            <a:chExt cx="1344563" cy="919613"/>
          </a:xfrm>
        </p:grpSpPr>
        <p:sp>
          <p:nvSpPr>
            <p:cNvPr id="48" name="ZoneTexte 47">
              <a:extLst>
                <a:ext uri="{FF2B5EF4-FFF2-40B4-BE49-F238E27FC236}">
                  <a16:creationId xmlns:a16="http://schemas.microsoft.com/office/drawing/2014/main" id="{5748F52F-2F35-4E4A-9BA0-EDC44964ACE3}"/>
                </a:ext>
              </a:extLst>
            </p:cNvPr>
            <p:cNvSpPr txBox="1"/>
            <p:nvPr/>
          </p:nvSpPr>
          <p:spPr>
            <a:xfrm>
              <a:off x="7040385" y="2674246"/>
              <a:ext cx="1344563" cy="369332"/>
            </a:xfrm>
            <a:prstGeom prst="rect">
              <a:avLst/>
            </a:prstGeom>
            <a:noFill/>
          </p:spPr>
          <p:txBody>
            <a:bodyPr wrap="square" rtlCol="0">
              <a:spAutoFit/>
            </a:bodyPr>
            <a:lstStyle/>
            <a:p>
              <a:pPr algn="ctr"/>
              <a:r>
                <a:rPr lang="en-US" b="1"/>
                <a:t>Resume</a:t>
              </a:r>
            </a:p>
          </p:txBody>
        </p:sp>
        <p:sp>
          <p:nvSpPr>
            <p:cNvPr id="49" name="Ellipse 48">
              <a:extLst>
                <a:ext uri="{FF2B5EF4-FFF2-40B4-BE49-F238E27FC236}">
                  <a16:creationId xmlns:a16="http://schemas.microsoft.com/office/drawing/2014/main" id="{FA94C096-E94A-2B4F-98BA-51635026C98F}"/>
                </a:ext>
              </a:extLst>
            </p:cNvPr>
            <p:cNvSpPr/>
            <p:nvPr/>
          </p:nvSpPr>
          <p:spPr>
            <a:xfrm>
              <a:off x="7456942" y="2123965"/>
              <a:ext cx="511445" cy="50819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grpSp>
      <p:sp>
        <p:nvSpPr>
          <p:cNvPr id="36" name="Freeform 20">
            <a:extLst>
              <a:ext uri="{FF2B5EF4-FFF2-40B4-BE49-F238E27FC236}">
                <a16:creationId xmlns:a16="http://schemas.microsoft.com/office/drawing/2014/main" id="{0AF673C5-5C1C-D742-B55D-B7CC8F6361FF}"/>
              </a:ext>
            </a:extLst>
          </p:cNvPr>
          <p:cNvSpPr/>
          <p:nvPr/>
        </p:nvSpPr>
        <p:spPr>
          <a:xfrm flipV="1">
            <a:off x="5750900" y="2954939"/>
            <a:ext cx="1025286" cy="1977285"/>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Tree>
    <p:custDataLst>
      <p:tags r:id="rId1"/>
    </p:custDataLst>
    <p:extLst>
      <p:ext uri="{BB962C8B-B14F-4D97-AF65-F5344CB8AC3E}">
        <p14:creationId xmlns:p14="http://schemas.microsoft.com/office/powerpoint/2010/main" val="3968193674"/>
      </p:ext>
    </p:extLst>
  </p:cSld>
  <p:clrMapOvr>
    <a:masterClrMapping/>
  </p:clrMapOvr>
  <mc:AlternateContent xmlns:mc="http://schemas.openxmlformats.org/markup-compatibility/2006" xmlns:p14="http://schemas.microsoft.com/office/powerpoint/2010/main">
    <mc:Choice Requires="p14">
      <p:transition p14:dur="300" advTm="61235">
        <p:fade/>
      </p:transition>
    </mc:Choice>
    <mc:Fallback xmlns="">
      <p:transition advTm="612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C2EA8A-6729-1044-AD68-D1195E210BF4}"/>
              </a:ext>
            </a:extLst>
          </p:cNvPr>
          <p:cNvSpPr>
            <a:spLocks noGrp="1"/>
          </p:cNvSpPr>
          <p:nvPr>
            <p:ph type="sldNum" sz="quarter" idx="12"/>
          </p:nvPr>
        </p:nvSpPr>
        <p:spPr/>
        <p:txBody>
          <a:bodyPr/>
          <a:lstStyle/>
          <a:p>
            <a:fld id="{30CCB0C1-2DF4-8B4C-AC0E-201D3DFFEAFD}" type="slidenum">
              <a:rPr lang="fr-FR" smtClean="0"/>
              <a:pPr/>
              <a:t>11</a:t>
            </a:fld>
            <a:endParaRPr lang="fr-FR"/>
          </a:p>
        </p:txBody>
      </p:sp>
      <p:sp>
        <p:nvSpPr>
          <p:cNvPr id="18" name="Titre 17">
            <a:extLst>
              <a:ext uri="{FF2B5EF4-FFF2-40B4-BE49-F238E27FC236}">
                <a16:creationId xmlns:a16="http://schemas.microsoft.com/office/drawing/2014/main" id="{5EAFE5A5-3060-9045-B972-01D0A53E4060}"/>
              </a:ext>
            </a:extLst>
          </p:cNvPr>
          <p:cNvSpPr>
            <a:spLocks noGrp="1"/>
          </p:cNvSpPr>
          <p:nvPr>
            <p:ph type="title"/>
          </p:nvPr>
        </p:nvSpPr>
        <p:spPr/>
        <p:txBody>
          <a:bodyPr/>
          <a:lstStyle/>
          <a:p>
            <a:r>
              <a:rPr lang="en-US" dirty="0"/>
              <a:t>Outline</a:t>
            </a:r>
          </a:p>
        </p:txBody>
      </p:sp>
      <p:sp>
        <p:nvSpPr>
          <p:cNvPr id="20" name="Espace réservé du contenu 19">
            <a:extLst>
              <a:ext uri="{FF2B5EF4-FFF2-40B4-BE49-F238E27FC236}">
                <a16:creationId xmlns:a16="http://schemas.microsoft.com/office/drawing/2014/main" id="{B0692BE2-742B-BD47-9A19-7F63DFBF8269}"/>
              </a:ext>
            </a:extLst>
          </p:cNvPr>
          <p:cNvSpPr>
            <a:spLocks noGrp="1"/>
          </p:cNvSpPr>
          <p:nvPr>
            <p:ph idx="1"/>
          </p:nvPr>
        </p:nvSpPr>
        <p:spPr/>
        <p:txBody>
          <a:bodyPr/>
          <a:lstStyle/>
          <a:p>
            <a:pPr marL="457200" indent="-457200">
              <a:buFont typeface="+mj-lt"/>
              <a:buAutoNum type="arabicPeriod"/>
            </a:pPr>
            <a:r>
              <a:rPr lang="en-US" dirty="0"/>
              <a:t>Refining User Understanding In Recommendation Via NLP (HRAN)</a:t>
            </a:r>
          </a:p>
          <a:p>
            <a:pPr marL="457200" indent="-457200">
              <a:buFont typeface="+mj-lt"/>
              <a:buAutoNum type="arabicPeriod"/>
            </a:pPr>
            <a:r>
              <a:rPr lang="en-US" dirty="0"/>
              <a:t>An NLP Approach To Professional Profile Learning And Evaluation (Resume)</a:t>
            </a:r>
          </a:p>
          <a:p>
            <a:pPr marL="457200" indent="-457200">
              <a:buFont typeface="+mj-lt"/>
              <a:buAutoNum type="arabicPeriod"/>
            </a:pPr>
            <a:r>
              <a:rPr lang="en-US" dirty="0"/>
              <a:t>User Dynamic Modeling</a:t>
            </a:r>
          </a:p>
          <a:p>
            <a:pPr marL="457200" indent="-457200">
              <a:buFont typeface="+mj-lt"/>
              <a:buAutoNum type="arabicPeriod"/>
            </a:pPr>
            <a:r>
              <a:rPr lang="fr-FR" dirty="0"/>
              <a:t>Conclusion &amp; Perspective</a:t>
            </a:r>
          </a:p>
        </p:txBody>
      </p:sp>
    </p:spTree>
    <p:custDataLst>
      <p:tags r:id="rId1"/>
    </p:custDataLst>
    <p:extLst>
      <p:ext uri="{BB962C8B-B14F-4D97-AF65-F5344CB8AC3E}">
        <p14:creationId xmlns:p14="http://schemas.microsoft.com/office/powerpoint/2010/main" val="4087270972"/>
      </p:ext>
    </p:extLst>
  </p:cSld>
  <p:clrMapOvr>
    <a:masterClrMapping/>
  </p:clrMapOvr>
  <mc:AlternateContent xmlns:mc="http://schemas.openxmlformats.org/markup-compatibility/2006" xmlns:p14="http://schemas.microsoft.com/office/powerpoint/2010/main">
    <mc:Choice Requires="p14">
      <p:transition p14:dur="300" advTm="78254">
        <p:fade/>
      </p:transition>
    </mc:Choice>
    <mc:Fallback xmlns="">
      <p:transition advTm="7825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43374C-AC17-ED43-BBA6-3DF126A003A7}"/>
              </a:ext>
            </a:extLst>
          </p:cNvPr>
          <p:cNvSpPr>
            <a:spLocks noGrp="1"/>
          </p:cNvSpPr>
          <p:nvPr>
            <p:ph type="title"/>
          </p:nvPr>
        </p:nvSpPr>
        <p:spPr>
          <a:xfrm>
            <a:off x="826358" y="522095"/>
            <a:ext cx="7393259" cy="1934478"/>
          </a:xfrm>
        </p:spPr>
        <p:txBody>
          <a:bodyPr/>
          <a:lstStyle/>
          <a:p>
            <a:r>
              <a:rPr lang="en-US" dirty="0"/>
              <a:t>REFINING USER UNDERSTANDING IN RECOMMENDATION VIA NLP</a:t>
            </a:r>
            <a:endParaRPr lang="en-US" sz="3200" dirty="0">
              <a:latin typeface="+mn-lt"/>
            </a:endParaRPr>
          </a:p>
        </p:txBody>
      </p:sp>
      <p:sp>
        <p:nvSpPr>
          <p:cNvPr id="32" name="TextBox 31">
            <a:extLst>
              <a:ext uri="{FF2B5EF4-FFF2-40B4-BE49-F238E27FC236}">
                <a16:creationId xmlns:a16="http://schemas.microsoft.com/office/drawing/2014/main" id="{0C1B20E2-0725-A44D-AE72-9D12EC7B6CE8}"/>
              </a:ext>
            </a:extLst>
          </p:cNvPr>
          <p:cNvSpPr txBox="1"/>
          <p:nvPr/>
        </p:nvSpPr>
        <p:spPr>
          <a:xfrm>
            <a:off x="261941" y="2589789"/>
            <a:ext cx="8596375" cy="830997"/>
          </a:xfrm>
          <a:prstGeom prst="rect">
            <a:avLst/>
          </a:prstGeom>
          <a:noFill/>
        </p:spPr>
        <p:txBody>
          <a:bodyPr wrap="square" rtlCol="0">
            <a:spAutoFit/>
          </a:bodyPr>
          <a:lstStyle/>
          <a:p>
            <a:pPr algn="ctr"/>
            <a:r>
              <a:rPr lang="fr-FR" sz="1600" i="1" dirty="0">
                <a:solidFill>
                  <a:schemeClr val="bg1">
                    <a:alpha val="80000"/>
                  </a:schemeClr>
                </a:solidFill>
              </a:rPr>
              <a:t> RNN &amp; modèle d’attention pour l’apprentissage de profils textuels personnalisés</a:t>
            </a:r>
          </a:p>
          <a:p>
            <a:pPr algn="ctr"/>
            <a:r>
              <a:rPr lang="fr-FR" sz="1600" dirty="0">
                <a:solidFill>
                  <a:schemeClr val="bg1">
                    <a:alpha val="80000"/>
                  </a:schemeClr>
                </a:solidFill>
              </a:rPr>
              <a:t>Charles-Emmanuel Dias, Clara Gainon de Forsan de Gabriac, Vincent Guigue, and Patrick Gallinari </a:t>
            </a:r>
            <a:br>
              <a:rPr lang="fr-FR" sz="1600" dirty="0">
                <a:solidFill>
                  <a:schemeClr val="bg1">
                    <a:alpha val="80000"/>
                  </a:schemeClr>
                </a:solidFill>
              </a:rPr>
            </a:br>
            <a:r>
              <a:rPr lang="fr-FR" sz="1600" dirty="0">
                <a:solidFill>
                  <a:schemeClr val="bg1">
                    <a:alpha val="80000"/>
                  </a:schemeClr>
                </a:solidFill>
              </a:rPr>
              <a:t>CORIA 2018</a:t>
            </a:r>
          </a:p>
        </p:txBody>
      </p:sp>
    </p:spTree>
    <p:extLst>
      <p:ext uri="{BB962C8B-B14F-4D97-AF65-F5344CB8AC3E}">
        <p14:creationId xmlns:p14="http://schemas.microsoft.com/office/powerpoint/2010/main" val="1530754405"/>
      </p:ext>
    </p:extLst>
  </p:cSld>
  <p:clrMapOvr>
    <a:masterClrMapping/>
  </p:clrMapOvr>
  <mc:AlternateContent xmlns:mc="http://schemas.openxmlformats.org/markup-compatibility/2006" xmlns:p14="http://schemas.microsoft.com/office/powerpoint/2010/main">
    <mc:Choice Requires="p14">
      <p:transition p14:dur="300" advTm="16386">
        <p:fade/>
      </p:transition>
    </mc:Choice>
    <mc:Fallback xmlns="">
      <p:transition advTm="1638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13</a:t>
            </a:fld>
            <a:endParaRPr lang="en-US"/>
          </a:p>
        </p:txBody>
      </p:sp>
      <p:sp>
        <p:nvSpPr>
          <p:cNvPr id="3" name="ZoneTexte 2">
            <a:extLst>
              <a:ext uri="{FF2B5EF4-FFF2-40B4-BE49-F238E27FC236}">
                <a16:creationId xmlns:a16="http://schemas.microsoft.com/office/drawing/2014/main" id="{477321BD-47FC-2244-9760-697AB2957F26}"/>
              </a:ext>
            </a:extLst>
          </p:cNvPr>
          <p:cNvSpPr txBox="1"/>
          <p:nvPr/>
        </p:nvSpPr>
        <p:spPr>
          <a:xfrm>
            <a:off x="4572000" y="1372611"/>
            <a:ext cx="4140214" cy="1015663"/>
          </a:xfrm>
          <a:prstGeom prst="rect">
            <a:avLst/>
          </a:prstGeom>
          <a:noFill/>
        </p:spPr>
        <p:txBody>
          <a:bodyPr wrap="square" rtlCol="0">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algn="ctr"/>
            <a:r>
              <a:rPr lang="en-US"/>
              <a:t>Reviews can help </a:t>
            </a:r>
            <a:r>
              <a:rPr lang="en-US" b="1"/>
              <a:t>improve  performances </a:t>
            </a:r>
          </a:p>
          <a:p>
            <a:pPr algn="ctr"/>
            <a:r>
              <a:rPr lang="en-US"/>
              <a:t>&amp; make predictions </a:t>
            </a:r>
            <a:r>
              <a:rPr lang="en-US" b="1"/>
              <a:t>understandable</a:t>
            </a:r>
            <a:r>
              <a:rPr lang="en-US"/>
              <a:t>.</a:t>
            </a:r>
          </a:p>
        </p:txBody>
      </p:sp>
      <p:sp>
        <p:nvSpPr>
          <p:cNvPr id="6" name="ZoneTexte 5">
            <a:extLst>
              <a:ext uri="{FF2B5EF4-FFF2-40B4-BE49-F238E27FC236}">
                <a16:creationId xmlns:a16="http://schemas.microsoft.com/office/drawing/2014/main" id="{791BC235-8120-3145-AD83-46B38344347B}"/>
              </a:ext>
            </a:extLst>
          </p:cNvPr>
          <p:cNvSpPr txBox="1"/>
          <p:nvPr/>
        </p:nvSpPr>
        <p:spPr>
          <a:xfrm>
            <a:off x="431787" y="1372612"/>
            <a:ext cx="4140214" cy="1292662"/>
          </a:xfrm>
          <a:prstGeom prst="rect">
            <a:avLst/>
          </a:prstGeom>
          <a:noFill/>
        </p:spPr>
        <p:txBody>
          <a:bodyPr wrap="square" rtlCol="0">
            <a:spAutoFit/>
          </a:bodyPr>
          <a:lstStyle/>
          <a:p>
            <a:pPr algn="ctr"/>
            <a:r>
              <a:rPr lang="en-US" sz="2400">
                <a:solidFill>
                  <a:schemeClr val="accent1">
                    <a:lumMod val="75000"/>
                  </a:schemeClr>
                </a:solidFill>
              </a:rPr>
              <a:t>Motivation</a:t>
            </a:r>
          </a:p>
          <a:p>
            <a:pPr algn="ctr"/>
            <a:r>
              <a:rPr lang="en-US"/>
              <a:t>Refining </a:t>
            </a:r>
            <a:r>
              <a:rPr lang="en-US" b="1"/>
              <a:t>user understading</a:t>
            </a:r>
          </a:p>
          <a:p>
            <a:pPr algn="ctr"/>
            <a:r>
              <a:rPr lang="en-US"/>
              <a:t>Good prediction </a:t>
            </a:r>
            <a:r>
              <a:rPr lang="en-US" b="1"/>
              <a:t>accuracy</a:t>
            </a:r>
          </a:p>
          <a:p>
            <a:pPr algn="ctr"/>
            <a:r>
              <a:rPr lang="en-US"/>
              <a:t>Prediction </a:t>
            </a:r>
            <a:r>
              <a:rPr lang="en-US" b="1"/>
              <a:t>Explainability</a:t>
            </a:r>
          </a:p>
        </p:txBody>
      </p:sp>
    </p:spTree>
    <p:custDataLst>
      <p:tags r:id="rId1"/>
    </p:custDataLst>
    <p:extLst>
      <p:ext uri="{BB962C8B-B14F-4D97-AF65-F5344CB8AC3E}">
        <p14:creationId xmlns:p14="http://schemas.microsoft.com/office/powerpoint/2010/main" val="781243133"/>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3FCF2401-0F41-4F44-869C-444EA431CF93}"/>
              </a:ext>
            </a:extLst>
          </p:cNvPr>
          <p:cNvSpPr/>
          <p:nvPr/>
        </p:nvSpPr>
        <p:spPr>
          <a:xfrm>
            <a:off x="1237520" y="4469718"/>
            <a:ext cx="6668958" cy="2267157"/>
          </a:xfrm>
          <a:prstGeom prst="roundRect">
            <a:avLst/>
          </a:prstGeom>
          <a:solidFill>
            <a:schemeClr val="accent6">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14</a:t>
            </a:fld>
            <a:endParaRPr lang="en-US"/>
          </a:p>
        </p:txBody>
      </p:sp>
      <p:sp>
        <p:nvSpPr>
          <p:cNvPr id="3" name="ZoneTexte 2">
            <a:extLst>
              <a:ext uri="{FF2B5EF4-FFF2-40B4-BE49-F238E27FC236}">
                <a16:creationId xmlns:a16="http://schemas.microsoft.com/office/drawing/2014/main" id="{477321BD-47FC-2244-9760-697AB2957F26}"/>
              </a:ext>
            </a:extLst>
          </p:cNvPr>
          <p:cNvSpPr txBox="1"/>
          <p:nvPr/>
        </p:nvSpPr>
        <p:spPr>
          <a:xfrm>
            <a:off x="4572000" y="1372611"/>
            <a:ext cx="4140214" cy="1015663"/>
          </a:xfrm>
          <a:prstGeom prst="rect">
            <a:avLst/>
          </a:prstGeom>
          <a:noFill/>
        </p:spPr>
        <p:txBody>
          <a:bodyPr wrap="square" rtlCol="0">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algn="ctr"/>
            <a:r>
              <a:rPr lang="en-US"/>
              <a:t>Reviews can help </a:t>
            </a:r>
            <a:r>
              <a:rPr lang="en-US" b="1"/>
              <a:t>improve  performances </a:t>
            </a:r>
          </a:p>
          <a:p>
            <a:pPr algn="ctr"/>
            <a:r>
              <a:rPr lang="en-US"/>
              <a:t>&amp; make predictions </a:t>
            </a:r>
            <a:r>
              <a:rPr lang="en-US" b="1"/>
              <a:t>understandable</a:t>
            </a:r>
            <a:r>
              <a:rPr lang="en-US"/>
              <a:t>.</a:t>
            </a:r>
          </a:p>
        </p:txBody>
      </p:sp>
      <p:sp>
        <p:nvSpPr>
          <p:cNvPr id="5" name="ZoneTexte 4">
            <a:extLst>
              <a:ext uri="{FF2B5EF4-FFF2-40B4-BE49-F238E27FC236}">
                <a16:creationId xmlns:a16="http://schemas.microsoft.com/office/drawing/2014/main" id="{A8FBC9A1-E9CD-8B4E-9F8C-0B8D9B5A0E83}"/>
              </a:ext>
            </a:extLst>
          </p:cNvPr>
          <p:cNvSpPr txBox="1"/>
          <p:nvPr/>
        </p:nvSpPr>
        <p:spPr>
          <a:xfrm>
            <a:off x="485805" y="2644651"/>
            <a:ext cx="8172387" cy="1292662"/>
          </a:xfrm>
          <a:prstGeom prst="rect">
            <a:avLst/>
          </a:prstGeom>
          <a:noFill/>
        </p:spPr>
        <p:txBody>
          <a:bodyPr wrap="square" rtlCol="0">
            <a:spAutoFit/>
          </a:bodyPr>
          <a:lstStyle/>
          <a:p>
            <a:pPr algn="ctr"/>
            <a:r>
              <a:rPr lang="en-US" sz="2400">
                <a:solidFill>
                  <a:schemeClr val="accent1">
                    <a:lumMod val="75000"/>
                  </a:schemeClr>
                </a:solidFill>
              </a:rPr>
              <a:t>Approach</a:t>
            </a:r>
          </a:p>
          <a:p>
            <a:pPr algn="ctr"/>
            <a:r>
              <a:rPr lang="en-US"/>
              <a:t>Rating </a:t>
            </a:r>
            <a:r>
              <a:rPr lang="en-US" b="1"/>
              <a:t>regression</a:t>
            </a:r>
          </a:p>
          <a:p>
            <a:pPr algn="ctr"/>
            <a:r>
              <a:rPr lang="en-US"/>
              <a:t> + </a:t>
            </a:r>
          </a:p>
          <a:p>
            <a:pPr algn="ctr"/>
            <a:r>
              <a:rPr lang="en-US" b="1"/>
              <a:t>Sentiment</a:t>
            </a:r>
            <a:r>
              <a:rPr lang="en-US"/>
              <a:t> analysis</a:t>
            </a:r>
          </a:p>
        </p:txBody>
      </p:sp>
      <p:sp>
        <p:nvSpPr>
          <p:cNvPr id="6" name="ZoneTexte 5">
            <a:extLst>
              <a:ext uri="{FF2B5EF4-FFF2-40B4-BE49-F238E27FC236}">
                <a16:creationId xmlns:a16="http://schemas.microsoft.com/office/drawing/2014/main" id="{791BC235-8120-3145-AD83-46B38344347B}"/>
              </a:ext>
            </a:extLst>
          </p:cNvPr>
          <p:cNvSpPr txBox="1"/>
          <p:nvPr/>
        </p:nvSpPr>
        <p:spPr>
          <a:xfrm>
            <a:off x="431787" y="1372612"/>
            <a:ext cx="4140214" cy="1015663"/>
          </a:xfrm>
          <a:prstGeom prst="rect">
            <a:avLst/>
          </a:prstGeom>
          <a:noFill/>
        </p:spPr>
        <p:txBody>
          <a:bodyPr wrap="square" rtlCol="0">
            <a:spAutoFit/>
          </a:bodyPr>
          <a:lstStyle/>
          <a:p>
            <a:pPr algn="ctr"/>
            <a:r>
              <a:rPr lang="en-US" sz="2400">
                <a:solidFill>
                  <a:schemeClr val="accent1">
                    <a:lumMod val="75000"/>
                  </a:schemeClr>
                </a:solidFill>
              </a:rPr>
              <a:t>Motivation</a:t>
            </a:r>
          </a:p>
          <a:p>
            <a:pPr algn="ctr"/>
            <a:r>
              <a:rPr lang="en-US"/>
              <a:t>Good prediction </a:t>
            </a:r>
            <a:r>
              <a:rPr lang="en-US" b="1"/>
              <a:t>accuracy</a:t>
            </a:r>
          </a:p>
          <a:p>
            <a:pPr algn="ctr"/>
            <a:r>
              <a:rPr lang="en-US"/>
              <a:t>Prediction </a:t>
            </a:r>
            <a:r>
              <a:rPr lang="en-US" b="1"/>
              <a:t>Explainability</a:t>
            </a:r>
          </a:p>
        </p:txBody>
      </p:sp>
      <p:grpSp>
        <p:nvGrpSpPr>
          <p:cNvPr id="19" name="Groupe 18">
            <a:extLst>
              <a:ext uri="{FF2B5EF4-FFF2-40B4-BE49-F238E27FC236}">
                <a16:creationId xmlns:a16="http://schemas.microsoft.com/office/drawing/2014/main" id="{602366BF-71B4-764F-9433-8C87A50E1795}"/>
              </a:ext>
            </a:extLst>
          </p:cNvPr>
          <p:cNvGrpSpPr/>
          <p:nvPr/>
        </p:nvGrpSpPr>
        <p:grpSpPr>
          <a:xfrm>
            <a:off x="1297171" y="4645882"/>
            <a:ext cx="6549655" cy="1926981"/>
            <a:chOff x="774890" y="4469719"/>
            <a:chExt cx="6549655" cy="1926981"/>
          </a:xfrm>
        </p:grpSpPr>
        <p:sp>
          <p:nvSpPr>
            <p:cNvPr id="7" name="Rectangle 6">
              <a:extLst>
                <a:ext uri="{FF2B5EF4-FFF2-40B4-BE49-F238E27FC236}">
                  <a16:creationId xmlns:a16="http://schemas.microsoft.com/office/drawing/2014/main" id="{7DB1634F-C384-A04D-AB7A-705DDBC83DA1}"/>
                </a:ext>
              </a:extLst>
            </p:cNvPr>
            <p:cNvSpPr/>
            <p:nvPr/>
          </p:nvSpPr>
          <p:spPr>
            <a:xfrm>
              <a:off x="2650209" y="4469719"/>
              <a:ext cx="2925007" cy="728420"/>
            </a:xfrm>
            <a:prstGeom prst="rect">
              <a:avLst/>
            </a:prstGeom>
            <a:solidFill>
              <a:srgbClr val="DAE9F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Sentiment Analysis</a:t>
              </a:r>
            </a:p>
          </p:txBody>
        </p:sp>
        <p:sp>
          <p:nvSpPr>
            <p:cNvPr id="9" name="Rectangle 8">
              <a:extLst>
                <a:ext uri="{FF2B5EF4-FFF2-40B4-BE49-F238E27FC236}">
                  <a16:creationId xmlns:a16="http://schemas.microsoft.com/office/drawing/2014/main" id="{E5E00E27-3267-814C-B1D5-3E39C541F7CF}"/>
                </a:ext>
              </a:extLst>
            </p:cNvPr>
            <p:cNvSpPr/>
            <p:nvPr/>
          </p:nvSpPr>
          <p:spPr>
            <a:xfrm>
              <a:off x="2650209" y="5570825"/>
              <a:ext cx="2925007" cy="728420"/>
            </a:xfrm>
            <a:prstGeom prst="rect">
              <a:avLst/>
            </a:prstGeom>
            <a:solidFill>
              <a:srgbClr val="F8CECC"/>
            </a:solidFill>
            <a:ln>
              <a:solidFill>
                <a:srgbClr val="D74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Rating regression</a:t>
              </a:r>
            </a:p>
          </p:txBody>
        </p:sp>
        <p:sp>
          <p:nvSpPr>
            <p:cNvPr id="8" name="ZoneTexte 7">
              <a:extLst>
                <a:ext uri="{FF2B5EF4-FFF2-40B4-BE49-F238E27FC236}">
                  <a16:creationId xmlns:a16="http://schemas.microsoft.com/office/drawing/2014/main" id="{DB8659F1-2BDB-7E4A-83C4-C8FA03181404}"/>
                </a:ext>
              </a:extLst>
            </p:cNvPr>
            <p:cNvSpPr txBox="1"/>
            <p:nvPr/>
          </p:nvSpPr>
          <p:spPr>
            <a:xfrm>
              <a:off x="958312" y="4653680"/>
              <a:ext cx="944105" cy="369332"/>
            </a:xfrm>
            <a:prstGeom prst="rect">
              <a:avLst/>
            </a:prstGeom>
            <a:noFill/>
          </p:spPr>
          <p:txBody>
            <a:bodyPr wrap="none" rtlCol="0">
              <a:spAutoFit/>
            </a:bodyPr>
            <a:lstStyle/>
            <a:p>
              <a:pPr algn="ctr"/>
              <a:r>
                <a:rPr lang="en-US"/>
                <a:t>Reviews</a:t>
              </a:r>
            </a:p>
          </p:txBody>
        </p:sp>
        <p:sp>
          <p:nvSpPr>
            <p:cNvPr id="11" name="ZoneTexte 10">
              <a:extLst>
                <a:ext uri="{FF2B5EF4-FFF2-40B4-BE49-F238E27FC236}">
                  <a16:creationId xmlns:a16="http://schemas.microsoft.com/office/drawing/2014/main" id="{E9732598-0D00-8349-9BBB-1700680B137C}"/>
                </a:ext>
              </a:extLst>
            </p:cNvPr>
            <p:cNvSpPr txBox="1"/>
            <p:nvPr/>
          </p:nvSpPr>
          <p:spPr>
            <a:xfrm>
              <a:off x="774890" y="5473370"/>
              <a:ext cx="1282210" cy="923330"/>
            </a:xfrm>
            <a:prstGeom prst="rect">
              <a:avLst/>
            </a:prstGeom>
            <a:noFill/>
          </p:spPr>
          <p:txBody>
            <a:bodyPr wrap="none" rtlCol="0">
              <a:spAutoFit/>
            </a:bodyPr>
            <a:lstStyle/>
            <a:p>
              <a:pPr algn="ctr"/>
              <a:r>
                <a:rPr lang="en-US"/>
                <a:t>User profile</a:t>
              </a:r>
              <a:br>
                <a:rPr lang="en-US"/>
              </a:br>
              <a:r>
                <a:rPr lang="en-US"/>
                <a:t>+ </a:t>
              </a:r>
            </a:p>
            <a:p>
              <a:pPr algn="ctr"/>
              <a:r>
                <a:rPr lang="en-US"/>
                <a:t>Item profile</a:t>
              </a:r>
            </a:p>
          </p:txBody>
        </p:sp>
        <p:sp>
          <p:nvSpPr>
            <p:cNvPr id="12" name="ZoneTexte 11">
              <a:extLst>
                <a:ext uri="{FF2B5EF4-FFF2-40B4-BE49-F238E27FC236}">
                  <a16:creationId xmlns:a16="http://schemas.microsoft.com/office/drawing/2014/main" id="{FEA07770-5BFA-F443-B376-14C54609549F}"/>
                </a:ext>
              </a:extLst>
            </p:cNvPr>
            <p:cNvSpPr txBox="1"/>
            <p:nvPr/>
          </p:nvSpPr>
          <p:spPr>
            <a:xfrm>
              <a:off x="6182694" y="4529179"/>
              <a:ext cx="1141851" cy="646331"/>
            </a:xfrm>
            <a:prstGeom prst="rect">
              <a:avLst/>
            </a:prstGeom>
            <a:noFill/>
          </p:spPr>
          <p:txBody>
            <a:bodyPr wrap="none" rtlCol="0">
              <a:spAutoFit/>
            </a:bodyPr>
            <a:lstStyle/>
            <a:p>
              <a:pPr algn="ctr"/>
              <a:r>
                <a:rPr lang="en-US"/>
                <a:t>Polarity </a:t>
              </a:r>
            </a:p>
            <a:p>
              <a:pPr algn="ctr"/>
              <a:r>
                <a:rPr lang="en-US"/>
                <a:t>Prediction</a:t>
              </a:r>
            </a:p>
          </p:txBody>
        </p:sp>
        <p:sp>
          <p:nvSpPr>
            <p:cNvPr id="14" name="ZoneTexte 13">
              <a:extLst>
                <a:ext uri="{FF2B5EF4-FFF2-40B4-BE49-F238E27FC236}">
                  <a16:creationId xmlns:a16="http://schemas.microsoft.com/office/drawing/2014/main" id="{FC396EA0-19D8-7641-B1AB-F9E5344C89AD}"/>
                </a:ext>
              </a:extLst>
            </p:cNvPr>
            <p:cNvSpPr txBox="1"/>
            <p:nvPr/>
          </p:nvSpPr>
          <p:spPr>
            <a:xfrm>
              <a:off x="6168325" y="5611869"/>
              <a:ext cx="1141851" cy="646331"/>
            </a:xfrm>
            <a:prstGeom prst="rect">
              <a:avLst/>
            </a:prstGeom>
            <a:noFill/>
          </p:spPr>
          <p:txBody>
            <a:bodyPr wrap="none" rtlCol="0">
              <a:spAutoFit/>
            </a:bodyPr>
            <a:lstStyle/>
            <a:p>
              <a:pPr algn="ctr"/>
              <a:r>
                <a:rPr lang="en-US"/>
                <a:t>Rating </a:t>
              </a:r>
            </a:p>
            <a:p>
              <a:pPr algn="ctr"/>
              <a:r>
                <a:rPr lang="en-US"/>
                <a:t>Prediction</a:t>
              </a:r>
            </a:p>
          </p:txBody>
        </p:sp>
        <p:cxnSp>
          <p:nvCxnSpPr>
            <p:cNvPr id="15" name="Connecteur droit avec flèche 14">
              <a:extLst>
                <a:ext uri="{FF2B5EF4-FFF2-40B4-BE49-F238E27FC236}">
                  <a16:creationId xmlns:a16="http://schemas.microsoft.com/office/drawing/2014/main" id="{9DF4F5DC-05CF-3F41-8DDC-080BD5F9C6B3}"/>
                </a:ext>
              </a:extLst>
            </p:cNvPr>
            <p:cNvCxnSpPr>
              <a:cxnSpLocks/>
              <a:stCxn id="8" idx="3"/>
              <a:endCxn id="7" idx="1"/>
            </p:cNvCxnSpPr>
            <p:nvPr/>
          </p:nvCxnSpPr>
          <p:spPr>
            <a:xfrm flipV="1">
              <a:off x="1902417" y="4833929"/>
              <a:ext cx="747792" cy="44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6B11FE78-551B-194C-8600-AA1A9CC547EB}"/>
                </a:ext>
              </a:extLst>
            </p:cNvPr>
            <p:cNvCxnSpPr>
              <a:cxnSpLocks/>
            </p:cNvCxnSpPr>
            <p:nvPr/>
          </p:nvCxnSpPr>
          <p:spPr>
            <a:xfrm flipV="1">
              <a:off x="1902417" y="5935035"/>
              <a:ext cx="747792" cy="12018"/>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66A27154-EE5F-EA4E-A8DE-91AC446643F3}"/>
                </a:ext>
              </a:extLst>
            </p:cNvPr>
            <p:cNvCxnSpPr/>
            <p:nvPr/>
          </p:nvCxnSpPr>
          <p:spPr>
            <a:xfrm>
              <a:off x="5589585" y="4838346"/>
              <a:ext cx="57874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3857643D-8A48-7348-874C-D77E8DDF0D25}"/>
                </a:ext>
              </a:extLst>
            </p:cNvPr>
            <p:cNvCxnSpPr/>
            <p:nvPr/>
          </p:nvCxnSpPr>
          <p:spPr>
            <a:xfrm>
              <a:off x="5589585" y="5939452"/>
              <a:ext cx="578740" cy="0"/>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ZoneTexte 21">
            <a:extLst>
              <a:ext uri="{FF2B5EF4-FFF2-40B4-BE49-F238E27FC236}">
                <a16:creationId xmlns:a16="http://schemas.microsoft.com/office/drawing/2014/main" id="{F05AD045-1638-E14F-8C44-65691E9BC9E1}"/>
              </a:ext>
            </a:extLst>
          </p:cNvPr>
          <p:cNvSpPr txBox="1"/>
          <p:nvPr/>
        </p:nvSpPr>
        <p:spPr>
          <a:xfrm>
            <a:off x="1584595" y="4089325"/>
            <a:ext cx="6078812" cy="400110"/>
          </a:xfrm>
          <a:prstGeom prst="rect">
            <a:avLst/>
          </a:prstGeom>
          <a:noFill/>
        </p:spPr>
        <p:txBody>
          <a:bodyPr wrap="square" rtlCol="0">
            <a:spAutoFit/>
          </a:bodyPr>
          <a:lstStyle/>
          <a:p>
            <a:pPr algn="ctr"/>
            <a:r>
              <a:rPr lang="en-US" sz="2000" b="1">
                <a:solidFill>
                  <a:schemeClr val="accent6">
                    <a:lumMod val="50000"/>
                  </a:schemeClr>
                </a:solidFill>
              </a:rPr>
              <a:t>Hierarchical Recurrent Attentive Network</a:t>
            </a:r>
          </a:p>
        </p:txBody>
      </p:sp>
      <p:cxnSp>
        <p:nvCxnSpPr>
          <p:cNvPr id="24" name="Connecteur droit avec flèche 23">
            <a:extLst>
              <a:ext uri="{FF2B5EF4-FFF2-40B4-BE49-F238E27FC236}">
                <a16:creationId xmlns:a16="http://schemas.microsoft.com/office/drawing/2014/main" id="{B9ABBC6F-09E0-924B-9FFB-2A10EAA39BE7}"/>
              </a:ext>
            </a:extLst>
          </p:cNvPr>
          <p:cNvCxnSpPr>
            <a:stCxn id="9" idx="0"/>
            <a:endCxn id="7" idx="2"/>
          </p:cNvCxnSpPr>
          <p:nvPr/>
        </p:nvCxnSpPr>
        <p:spPr>
          <a:xfrm flipV="1">
            <a:off x="4634994" y="5374302"/>
            <a:ext cx="0" cy="37268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27271024"/>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The model : HRAN</a:t>
            </a:r>
          </a:p>
        </p:txBody>
      </p:sp>
      <p:pic>
        <p:nvPicPr>
          <p:cNvPr id="6" name="Espace réservé du contenu 5">
            <a:extLst>
              <a:ext uri="{FF2B5EF4-FFF2-40B4-BE49-F238E27FC236}">
                <a16:creationId xmlns:a16="http://schemas.microsoft.com/office/drawing/2014/main" id="{2A20ED32-A98D-0F4F-A1F3-5A6B8A83DF8C}"/>
              </a:ext>
            </a:extLst>
          </p:cNvPr>
          <p:cNvPicPr>
            <a:picLocks noGrp="1" noChangeAspect="1"/>
          </p:cNvPicPr>
          <p:nvPr>
            <p:ph idx="1"/>
          </p:nvPr>
        </p:nvPicPr>
        <p:blipFill>
          <a:blip r:embed="rId3"/>
          <a:stretch>
            <a:fillRect/>
          </a:stretch>
        </p:blipFill>
        <p:spPr>
          <a:xfrm>
            <a:off x="591015" y="1689821"/>
            <a:ext cx="7961971" cy="4040698"/>
          </a:xfrm>
          <a:noFill/>
        </p:spPr>
      </p:pic>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15</a:t>
            </a:fld>
            <a:endParaRPr lang="fr-FR"/>
          </a:p>
        </p:txBody>
      </p:sp>
    </p:spTree>
    <p:extLst>
      <p:ext uri="{BB962C8B-B14F-4D97-AF65-F5344CB8AC3E}">
        <p14:creationId xmlns:p14="http://schemas.microsoft.com/office/powerpoint/2010/main" val="1330866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D52B5-521D-6E42-9830-5360E9A4FF61}"/>
              </a:ext>
            </a:extLst>
          </p:cNvPr>
          <p:cNvSpPr>
            <a:spLocks noGrp="1"/>
          </p:cNvSpPr>
          <p:nvPr>
            <p:ph type="title"/>
          </p:nvPr>
        </p:nvSpPr>
        <p:spPr/>
        <p:txBody>
          <a:bodyPr/>
          <a:lstStyle/>
          <a:p>
            <a:r>
              <a:rPr lang="en-US"/>
              <a:t>Related work</a:t>
            </a:r>
          </a:p>
        </p:txBody>
      </p:sp>
      <p:sp>
        <p:nvSpPr>
          <p:cNvPr id="4" name="Espace réservé du numéro de diapositive 3">
            <a:extLst>
              <a:ext uri="{FF2B5EF4-FFF2-40B4-BE49-F238E27FC236}">
                <a16:creationId xmlns:a16="http://schemas.microsoft.com/office/drawing/2014/main" id="{92368015-76A4-9743-9812-5FD1AA428375}"/>
              </a:ext>
            </a:extLst>
          </p:cNvPr>
          <p:cNvSpPr>
            <a:spLocks noGrp="1"/>
          </p:cNvSpPr>
          <p:nvPr>
            <p:ph type="sldNum" sz="quarter" idx="12"/>
          </p:nvPr>
        </p:nvSpPr>
        <p:spPr/>
        <p:txBody>
          <a:bodyPr/>
          <a:lstStyle/>
          <a:p>
            <a:fld id="{30CCB0C1-2DF4-8B4C-AC0E-201D3DFFEAFD}" type="slidenum">
              <a:rPr lang="en-US" smtClean="0"/>
              <a:pPr/>
              <a:t>16</a:t>
            </a:fld>
            <a:endParaRPr lang="en-US"/>
          </a:p>
        </p:txBody>
      </p:sp>
      <p:sp>
        <p:nvSpPr>
          <p:cNvPr id="10" name="Espace réservé du contenu 9">
            <a:extLst>
              <a:ext uri="{FF2B5EF4-FFF2-40B4-BE49-F238E27FC236}">
                <a16:creationId xmlns:a16="http://schemas.microsoft.com/office/drawing/2014/main" id="{90BF23B6-D2C6-3C43-9BAF-6834368476D6}"/>
              </a:ext>
            </a:extLst>
          </p:cNvPr>
          <p:cNvSpPr>
            <a:spLocks noGrp="1"/>
          </p:cNvSpPr>
          <p:nvPr>
            <p:ph idx="1"/>
          </p:nvPr>
        </p:nvSpPr>
        <p:spPr/>
        <p:txBody>
          <a:bodyPr/>
          <a:lstStyle/>
          <a:p>
            <a:pPr>
              <a:lnSpc>
                <a:spcPct val="200000"/>
              </a:lnSpc>
            </a:pPr>
            <a:r>
              <a:rPr lang="en-US" b="1" dirty="0"/>
              <a:t>Collaborative Filtering &amp; Matrix Factorization</a:t>
            </a:r>
          </a:p>
          <a:p>
            <a:pPr lvl="1">
              <a:lnSpc>
                <a:spcPct val="200000"/>
              </a:lnSpc>
            </a:pPr>
            <a:r>
              <a:rPr lang="en-US" dirty="0" err="1"/>
              <a:t>Koren</a:t>
            </a:r>
            <a:r>
              <a:rPr lang="en-US" dirty="0"/>
              <a:t> et al., 2009 </a:t>
            </a:r>
            <a:endParaRPr lang="en-US" dirty="0">
              <a:solidFill>
                <a:srgbClr val="C00000"/>
              </a:solidFill>
            </a:endParaRPr>
          </a:p>
          <a:p>
            <a:pPr>
              <a:lnSpc>
                <a:spcPct val="200000"/>
              </a:lnSpc>
            </a:pPr>
            <a:r>
              <a:rPr lang="en-US" b="1" dirty="0"/>
              <a:t>Leveraging Textual reviews for recommendation</a:t>
            </a:r>
          </a:p>
          <a:p>
            <a:pPr lvl="1">
              <a:lnSpc>
                <a:spcPct val="200000"/>
              </a:lnSpc>
            </a:pPr>
            <a:r>
              <a:rPr lang="en-US" dirty="0"/>
              <a:t>J. McAuley and </a:t>
            </a:r>
            <a:r>
              <a:rPr lang="en-US" dirty="0" err="1"/>
              <a:t>Leskovec</a:t>
            </a:r>
            <a:r>
              <a:rPr lang="en-US" dirty="0"/>
              <a:t>, 2013 </a:t>
            </a:r>
            <a:r>
              <a:rPr lang="en-US" dirty="0">
                <a:solidFill>
                  <a:srgbClr val="C00000"/>
                </a:solidFill>
              </a:rPr>
              <a:t> </a:t>
            </a:r>
          </a:p>
          <a:p>
            <a:pPr>
              <a:lnSpc>
                <a:spcPct val="200000"/>
              </a:lnSpc>
            </a:pPr>
            <a:r>
              <a:rPr lang="en-US" b="1" dirty="0"/>
              <a:t>Hierarchical Attentive Network for document classification</a:t>
            </a:r>
          </a:p>
          <a:p>
            <a:pPr lvl="1">
              <a:lnSpc>
                <a:spcPct val="200000"/>
              </a:lnSpc>
            </a:pPr>
            <a:r>
              <a:rPr lang="en-US" b="1" dirty="0"/>
              <a:t>Z. Yang et al., 2016</a:t>
            </a:r>
          </a:p>
        </p:txBody>
      </p:sp>
      <p:sp>
        <p:nvSpPr>
          <p:cNvPr id="3" name="ZoneTexte 2">
            <a:extLst>
              <a:ext uri="{FF2B5EF4-FFF2-40B4-BE49-F238E27FC236}">
                <a16:creationId xmlns:a16="http://schemas.microsoft.com/office/drawing/2014/main" id="{D9673B8A-0F8F-7148-8032-F66AD3B66985}"/>
              </a:ext>
            </a:extLst>
          </p:cNvPr>
          <p:cNvSpPr txBox="1"/>
          <p:nvPr/>
        </p:nvSpPr>
        <p:spPr>
          <a:xfrm>
            <a:off x="1000125" y="1156051"/>
            <a:ext cx="6543675" cy="646331"/>
          </a:xfrm>
          <a:prstGeom prst="rect">
            <a:avLst/>
          </a:prstGeom>
          <a:noFill/>
        </p:spPr>
        <p:txBody>
          <a:bodyPr wrap="square" rtlCol="0">
            <a:spAutoFit/>
          </a:bodyPr>
          <a:lstStyle/>
          <a:p>
            <a:r>
              <a:rPr lang="en-US" dirty="0" err="1">
                <a:solidFill>
                  <a:srgbClr val="C00000"/>
                </a:solidFill>
              </a:rPr>
              <a:t>Cette</a:t>
            </a:r>
            <a:r>
              <a:rPr lang="en-US" dirty="0">
                <a:solidFill>
                  <a:srgbClr val="C00000"/>
                </a:solidFill>
              </a:rPr>
              <a:t> slide </a:t>
            </a:r>
            <a:r>
              <a:rPr lang="en-US" dirty="0" err="1">
                <a:solidFill>
                  <a:srgbClr val="C00000"/>
                </a:solidFill>
              </a:rPr>
              <a:t>est</a:t>
            </a:r>
            <a:r>
              <a:rPr lang="en-US" dirty="0">
                <a:solidFill>
                  <a:srgbClr val="C00000"/>
                </a:solidFill>
              </a:rPr>
              <a:t> un </a:t>
            </a:r>
            <a:r>
              <a:rPr lang="en-US" dirty="0" err="1">
                <a:solidFill>
                  <a:srgbClr val="C00000"/>
                </a:solidFill>
              </a:rPr>
              <a:t>peu</a:t>
            </a:r>
            <a:r>
              <a:rPr lang="en-US" dirty="0">
                <a:solidFill>
                  <a:srgbClr val="C00000"/>
                </a:solidFill>
              </a:rPr>
              <a:t> bizarre, je </a:t>
            </a:r>
            <a:r>
              <a:rPr lang="en-US" dirty="0" err="1">
                <a:solidFill>
                  <a:srgbClr val="C00000"/>
                </a:solidFill>
              </a:rPr>
              <a:t>sais</a:t>
            </a:r>
            <a:r>
              <a:rPr lang="en-US" dirty="0">
                <a:solidFill>
                  <a:srgbClr val="C00000"/>
                </a:solidFill>
              </a:rPr>
              <a:t> pas </a:t>
            </a:r>
            <a:r>
              <a:rPr lang="en-US" dirty="0" err="1">
                <a:solidFill>
                  <a:srgbClr val="C00000"/>
                </a:solidFill>
              </a:rPr>
              <a:t>si</a:t>
            </a:r>
            <a:r>
              <a:rPr lang="en-US" dirty="0">
                <a:solidFill>
                  <a:srgbClr val="C00000"/>
                </a:solidFill>
              </a:rPr>
              <a:t> je </a:t>
            </a:r>
            <a:r>
              <a:rPr lang="en-US" dirty="0" err="1">
                <a:solidFill>
                  <a:srgbClr val="C00000"/>
                </a:solidFill>
              </a:rPr>
              <a:t>dois</a:t>
            </a:r>
            <a:r>
              <a:rPr lang="en-US" dirty="0">
                <a:solidFill>
                  <a:srgbClr val="C00000"/>
                </a:solidFill>
              </a:rPr>
              <a:t> </a:t>
            </a:r>
            <a:r>
              <a:rPr lang="en-US" dirty="0" err="1">
                <a:solidFill>
                  <a:srgbClr val="C00000"/>
                </a:solidFill>
              </a:rPr>
              <a:t>en</a:t>
            </a:r>
            <a:r>
              <a:rPr lang="en-US" dirty="0">
                <a:solidFill>
                  <a:srgbClr val="C00000"/>
                </a:solidFill>
              </a:rPr>
              <a:t> faire </a:t>
            </a:r>
            <a:r>
              <a:rPr lang="en-US" dirty="0" err="1">
                <a:solidFill>
                  <a:srgbClr val="C00000"/>
                </a:solidFill>
              </a:rPr>
              <a:t>l’économie</a:t>
            </a:r>
            <a:r>
              <a:rPr lang="en-US" dirty="0">
                <a:solidFill>
                  <a:srgbClr val="C00000"/>
                </a:solidFill>
              </a:rPr>
              <a:t> </a:t>
            </a:r>
            <a:r>
              <a:rPr lang="en-US" dirty="0" err="1">
                <a:solidFill>
                  <a:srgbClr val="C00000"/>
                </a:solidFill>
              </a:rPr>
              <a:t>ou</a:t>
            </a:r>
            <a:r>
              <a:rPr lang="en-US" dirty="0">
                <a:solidFill>
                  <a:srgbClr val="C00000"/>
                </a:solidFill>
              </a:rPr>
              <a:t> la </a:t>
            </a:r>
            <a:r>
              <a:rPr lang="en-US" dirty="0" err="1">
                <a:solidFill>
                  <a:srgbClr val="C00000"/>
                </a:solidFill>
              </a:rPr>
              <a:t>diviser</a:t>
            </a:r>
            <a:endParaRPr lang="en-US" dirty="0">
              <a:solidFill>
                <a:srgbClr val="C00000"/>
              </a:solidFill>
            </a:endParaRPr>
          </a:p>
        </p:txBody>
      </p:sp>
    </p:spTree>
    <p:extLst>
      <p:ext uri="{BB962C8B-B14F-4D97-AF65-F5344CB8AC3E}">
        <p14:creationId xmlns:p14="http://schemas.microsoft.com/office/powerpoint/2010/main" val="3155899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D52B5-521D-6E42-9830-5360E9A4FF61}"/>
              </a:ext>
            </a:extLst>
          </p:cNvPr>
          <p:cNvSpPr>
            <a:spLocks noGrp="1"/>
          </p:cNvSpPr>
          <p:nvPr>
            <p:ph type="title"/>
          </p:nvPr>
        </p:nvSpPr>
        <p:spPr/>
        <p:txBody>
          <a:bodyPr/>
          <a:lstStyle/>
          <a:p>
            <a:r>
              <a:rPr lang="en-US"/>
              <a:t>Related work</a:t>
            </a:r>
          </a:p>
        </p:txBody>
      </p:sp>
      <p:sp>
        <p:nvSpPr>
          <p:cNvPr id="4" name="Espace réservé du numéro de diapositive 3">
            <a:extLst>
              <a:ext uri="{FF2B5EF4-FFF2-40B4-BE49-F238E27FC236}">
                <a16:creationId xmlns:a16="http://schemas.microsoft.com/office/drawing/2014/main" id="{92368015-76A4-9743-9812-5FD1AA428375}"/>
              </a:ext>
            </a:extLst>
          </p:cNvPr>
          <p:cNvSpPr>
            <a:spLocks noGrp="1"/>
          </p:cNvSpPr>
          <p:nvPr>
            <p:ph type="sldNum" sz="quarter" idx="12"/>
          </p:nvPr>
        </p:nvSpPr>
        <p:spPr/>
        <p:txBody>
          <a:bodyPr/>
          <a:lstStyle/>
          <a:p>
            <a:fld id="{30CCB0C1-2DF4-8B4C-AC0E-201D3DFFEAFD}" type="slidenum">
              <a:rPr lang="en-US" smtClean="0"/>
              <a:pPr/>
              <a:t>17</a:t>
            </a:fld>
            <a:endParaRPr lang="en-US"/>
          </a:p>
        </p:txBody>
      </p:sp>
      <p:sp>
        <p:nvSpPr>
          <p:cNvPr id="10" name="Espace réservé du contenu 9">
            <a:extLst>
              <a:ext uri="{FF2B5EF4-FFF2-40B4-BE49-F238E27FC236}">
                <a16:creationId xmlns:a16="http://schemas.microsoft.com/office/drawing/2014/main" id="{90BF23B6-D2C6-3C43-9BAF-6834368476D6}"/>
              </a:ext>
            </a:extLst>
          </p:cNvPr>
          <p:cNvSpPr>
            <a:spLocks noGrp="1"/>
          </p:cNvSpPr>
          <p:nvPr>
            <p:ph idx="1"/>
          </p:nvPr>
        </p:nvSpPr>
        <p:spPr/>
        <p:txBody>
          <a:bodyPr/>
          <a:lstStyle/>
          <a:p>
            <a:pPr>
              <a:lnSpc>
                <a:spcPct val="200000"/>
              </a:lnSpc>
            </a:pPr>
            <a:r>
              <a:rPr lang="en-US" b="1" dirty="0"/>
              <a:t>Collaborative Filtering &amp; Matrix Factorization</a:t>
            </a:r>
          </a:p>
          <a:p>
            <a:pPr>
              <a:lnSpc>
                <a:spcPct val="200000"/>
              </a:lnSpc>
            </a:pPr>
            <a:r>
              <a:rPr lang="en-US" b="1" dirty="0"/>
              <a:t>Leveraging Textual reviews for recommendation</a:t>
            </a:r>
          </a:p>
          <a:p>
            <a:pPr>
              <a:lnSpc>
                <a:spcPct val="200000"/>
              </a:lnSpc>
            </a:pPr>
            <a:r>
              <a:rPr lang="en-US" b="1" dirty="0"/>
              <a:t>Hierarchical Attentive Network for document classification</a:t>
            </a:r>
          </a:p>
          <a:p>
            <a:pPr lvl="1">
              <a:lnSpc>
                <a:spcPct val="200000"/>
              </a:lnSpc>
            </a:pPr>
            <a:r>
              <a:rPr lang="en-US" b="1" dirty="0"/>
              <a:t>Z. Yang et al., 2016</a:t>
            </a:r>
          </a:p>
        </p:txBody>
      </p:sp>
      <p:sp>
        <p:nvSpPr>
          <p:cNvPr id="3" name="ZoneTexte 2">
            <a:extLst>
              <a:ext uri="{FF2B5EF4-FFF2-40B4-BE49-F238E27FC236}">
                <a16:creationId xmlns:a16="http://schemas.microsoft.com/office/drawing/2014/main" id="{D9673B8A-0F8F-7148-8032-F66AD3B66985}"/>
              </a:ext>
            </a:extLst>
          </p:cNvPr>
          <p:cNvSpPr txBox="1"/>
          <p:nvPr/>
        </p:nvSpPr>
        <p:spPr>
          <a:xfrm>
            <a:off x="1000125" y="1156051"/>
            <a:ext cx="6543675" cy="646331"/>
          </a:xfrm>
          <a:prstGeom prst="rect">
            <a:avLst/>
          </a:prstGeom>
          <a:noFill/>
        </p:spPr>
        <p:txBody>
          <a:bodyPr wrap="square" rtlCol="0">
            <a:spAutoFit/>
          </a:bodyPr>
          <a:lstStyle/>
          <a:p>
            <a:r>
              <a:rPr lang="en-US" dirty="0" err="1">
                <a:solidFill>
                  <a:srgbClr val="C00000"/>
                </a:solidFill>
              </a:rPr>
              <a:t>Cette</a:t>
            </a:r>
            <a:r>
              <a:rPr lang="en-US" dirty="0">
                <a:solidFill>
                  <a:srgbClr val="C00000"/>
                </a:solidFill>
              </a:rPr>
              <a:t> slide </a:t>
            </a:r>
            <a:r>
              <a:rPr lang="en-US" dirty="0" err="1">
                <a:solidFill>
                  <a:srgbClr val="C00000"/>
                </a:solidFill>
              </a:rPr>
              <a:t>est</a:t>
            </a:r>
            <a:r>
              <a:rPr lang="en-US" dirty="0">
                <a:solidFill>
                  <a:srgbClr val="C00000"/>
                </a:solidFill>
              </a:rPr>
              <a:t> un </a:t>
            </a:r>
            <a:r>
              <a:rPr lang="en-US" dirty="0" err="1">
                <a:solidFill>
                  <a:srgbClr val="C00000"/>
                </a:solidFill>
              </a:rPr>
              <a:t>peu</a:t>
            </a:r>
            <a:r>
              <a:rPr lang="en-US" dirty="0">
                <a:solidFill>
                  <a:srgbClr val="C00000"/>
                </a:solidFill>
              </a:rPr>
              <a:t> bizarre, je </a:t>
            </a:r>
            <a:r>
              <a:rPr lang="en-US" dirty="0" err="1">
                <a:solidFill>
                  <a:srgbClr val="C00000"/>
                </a:solidFill>
              </a:rPr>
              <a:t>sais</a:t>
            </a:r>
            <a:r>
              <a:rPr lang="en-US" dirty="0">
                <a:solidFill>
                  <a:srgbClr val="C00000"/>
                </a:solidFill>
              </a:rPr>
              <a:t> pas </a:t>
            </a:r>
            <a:r>
              <a:rPr lang="en-US" dirty="0" err="1">
                <a:solidFill>
                  <a:srgbClr val="C00000"/>
                </a:solidFill>
              </a:rPr>
              <a:t>si</a:t>
            </a:r>
            <a:r>
              <a:rPr lang="en-US" dirty="0">
                <a:solidFill>
                  <a:srgbClr val="C00000"/>
                </a:solidFill>
              </a:rPr>
              <a:t> je </a:t>
            </a:r>
            <a:r>
              <a:rPr lang="en-US" dirty="0" err="1">
                <a:solidFill>
                  <a:srgbClr val="C00000"/>
                </a:solidFill>
              </a:rPr>
              <a:t>dois</a:t>
            </a:r>
            <a:r>
              <a:rPr lang="en-US" dirty="0">
                <a:solidFill>
                  <a:srgbClr val="C00000"/>
                </a:solidFill>
              </a:rPr>
              <a:t> </a:t>
            </a:r>
            <a:r>
              <a:rPr lang="en-US" dirty="0" err="1">
                <a:solidFill>
                  <a:srgbClr val="C00000"/>
                </a:solidFill>
              </a:rPr>
              <a:t>en</a:t>
            </a:r>
            <a:r>
              <a:rPr lang="en-US" dirty="0">
                <a:solidFill>
                  <a:srgbClr val="C00000"/>
                </a:solidFill>
              </a:rPr>
              <a:t> faire </a:t>
            </a:r>
            <a:r>
              <a:rPr lang="en-US" dirty="0" err="1">
                <a:solidFill>
                  <a:srgbClr val="C00000"/>
                </a:solidFill>
              </a:rPr>
              <a:t>l’économie</a:t>
            </a:r>
            <a:r>
              <a:rPr lang="en-US" dirty="0">
                <a:solidFill>
                  <a:srgbClr val="C00000"/>
                </a:solidFill>
              </a:rPr>
              <a:t> </a:t>
            </a:r>
            <a:r>
              <a:rPr lang="en-US" dirty="0" err="1">
                <a:solidFill>
                  <a:srgbClr val="C00000"/>
                </a:solidFill>
              </a:rPr>
              <a:t>ou</a:t>
            </a:r>
            <a:r>
              <a:rPr lang="en-US" dirty="0">
                <a:solidFill>
                  <a:srgbClr val="C00000"/>
                </a:solidFill>
              </a:rPr>
              <a:t> la </a:t>
            </a:r>
            <a:r>
              <a:rPr lang="en-US" dirty="0" err="1">
                <a:solidFill>
                  <a:srgbClr val="C00000"/>
                </a:solidFill>
              </a:rPr>
              <a:t>diviser</a:t>
            </a:r>
            <a:endParaRPr lang="en-US" dirty="0">
              <a:solidFill>
                <a:srgbClr val="C00000"/>
              </a:solidFill>
            </a:endParaRPr>
          </a:p>
        </p:txBody>
      </p:sp>
    </p:spTree>
    <p:extLst>
      <p:ext uri="{BB962C8B-B14F-4D97-AF65-F5344CB8AC3E}">
        <p14:creationId xmlns:p14="http://schemas.microsoft.com/office/powerpoint/2010/main" val="1035374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The model : HRAN, RBA</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18</a:t>
            </a:fld>
            <a:endParaRPr lang="fr-FR"/>
          </a:p>
        </p:txBody>
      </p:sp>
      <p:pic>
        <p:nvPicPr>
          <p:cNvPr id="8" name="Espace réservé du contenu 7" descr="Une image contenant texte, équipement électronique, capture d’écran&#10;&#10;Description générée automatiquement">
            <a:extLst>
              <a:ext uri="{FF2B5EF4-FFF2-40B4-BE49-F238E27FC236}">
                <a16:creationId xmlns:a16="http://schemas.microsoft.com/office/drawing/2014/main" id="{3A1AEEF1-F5AF-7C44-A7F6-31BAE69479B0}"/>
              </a:ext>
            </a:extLst>
          </p:cNvPr>
          <p:cNvPicPr>
            <a:picLocks noGrp="1" noChangeAspect="1"/>
          </p:cNvPicPr>
          <p:nvPr>
            <p:ph idx="1"/>
          </p:nvPr>
        </p:nvPicPr>
        <p:blipFill>
          <a:blip r:embed="rId3"/>
          <a:stretch>
            <a:fillRect/>
          </a:stretch>
        </p:blipFill>
        <p:spPr>
          <a:xfrm>
            <a:off x="3223821" y="2297573"/>
            <a:ext cx="5804976" cy="3303490"/>
          </a:xfrm>
        </p:spPr>
      </p:pic>
      <p:sp>
        <p:nvSpPr>
          <p:cNvPr id="3" name="ZoneTexte 2">
            <a:extLst>
              <a:ext uri="{FF2B5EF4-FFF2-40B4-BE49-F238E27FC236}">
                <a16:creationId xmlns:a16="http://schemas.microsoft.com/office/drawing/2014/main" id="{D03C644D-6062-BE42-BA15-B127D373D764}"/>
              </a:ext>
            </a:extLst>
          </p:cNvPr>
          <p:cNvSpPr txBox="1"/>
          <p:nvPr/>
        </p:nvSpPr>
        <p:spPr>
          <a:xfrm>
            <a:off x="719465" y="767659"/>
            <a:ext cx="7705070" cy="954107"/>
          </a:xfrm>
          <a:prstGeom prst="rect">
            <a:avLst/>
          </a:prstGeom>
          <a:solidFill>
            <a:schemeClr val="accent6">
              <a:lumMod val="40000"/>
              <a:lumOff val="60000"/>
            </a:schemeClr>
          </a:solidFill>
        </p:spPr>
        <p:txBody>
          <a:bodyPr wrap="square" rtlCol="0">
            <a:spAutoFit/>
          </a:bodyPr>
          <a:lstStyle/>
          <a:p>
            <a:pPr algn="ctr"/>
            <a:r>
              <a:rPr lang="en-US" sz="2000" i="1" dirty="0"/>
              <a:t>Hierarchical attention networks for document classification</a:t>
            </a:r>
            <a:endParaRPr lang="en-US" sz="2000" dirty="0"/>
          </a:p>
          <a:p>
            <a:pPr algn="ctr"/>
            <a:r>
              <a:rPr lang="en-US" dirty="0"/>
              <a:t>Yang, </a:t>
            </a:r>
            <a:r>
              <a:rPr lang="en-US" dirty="0" err="1"/>
              <a:t>Zichao</a:t>
            </a:r>
            <a:r>
              <a:rPr lang="en-US" dirty="0"/>
              <a:t> and Yang, </a:t>
            </a:r>
            <a:r>
              <a:rPr lang="en-US" dirty="0" err="1"/>
              <a:t>Diyi</a:t>
            </a:r>
            <a:r>
              <a:rPr lang="en-US" dirty="0"/>
              <a:t> and Dyer, Chris and He, </a:t>
            </a:r>
            <a:r>
              <a:rPr lang="en-US" dirty="0" err="1"/>
              <a:t>Xiaodong</a:t>
            </a:r>
            <a:r>
              <a:rPr lang="en-US" dirty="0"/>
              <a:t> and </a:t>
            </a:r>
            <a:r>
              <a:rPr lang="en-US" dirty="0" err="1"/>
              <a:t>Smola</a:t>
            </a:r>
            <a:r>
              <a:rPr lang="en-US" dirty="0"/>
              <a:t>, Alex and </a:t>
            </a:r>
            <a:r>
              <a:rPr lang="en-US" dirty="0" err="1"/>
              <a:t>Hovy</a:t>
            </a:r>
            <a:r>
              <a:rPr lang="en-US" dirty="0"/>
              <a:t>, Eduard, in: ACL 2016.</a:t>
            </a:r>
          </a:p>
        </p:txBody>
      </p:sp>
      <p:grpSp>
        <p:nvGrpSpPr>
          <p:cNvPr id="9" name="Groupe 8">
            <a:extLst>
              <a:ext uri="{FF2B5EF4-FFF2-40B4-BE49-F238E27FC236}">
                <a16:creationId xmlns:a16="http://schemas.microsoft.com/office/drawing/2014/main" id="{6A5DE80A-AA00-7040-8390-9BE7C18C10E8}"/>
              </a:ext>
            </a:extLst>
          </p:cNvPr>
          <p:cNvGrpSpPr/>
          <p:nvPr/>
        </p:nvGrpSpPr>
        <p:grpSpPr>
          <a:xfrm>
            <a:off x="409644" y="3089310"/>
            <a:ext cx="2068836" cy="1720016"/>
            <a:chOff x="6812205" y="3416219"/>
            <a:chExt cx="2068836" cy="1720016"/>
          </a:xfrm>
        </p:grpSpPr>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7FE9DCEB-C625-D743-A787-C4029967A210}"/>
                    </a:ext>
                  </a:extLst>
                </p:cNvPr>
                <p:cNvSpPr txBox="1"/>
                <p:nvPr/>
              </p:nvSpPr>
              <p:spPr>
                <a:xfrm>
                  <a:off x="6812205" y="4424245"/>
                  <a:ext cx="2068836" cy="7119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b="0" i="1" dirty="0" smtClean="0">
                                <a:solidFill>
                                  <a:schemeClr val="tx1"/>
                                </a:solidFill>
                                <a:latin typeface="Cambria Math" panose="02040503050406030204" pitchFamily="18" charset="0"/>
                                <a:ea typeface="Cambria Math" panose="02040503050406030204" pitchFamily="18" charset="0"/>
                              </a:rPr>
                            </m:ctrlPr>
                          </m:sSubPr>
                          <m:e>
                            <m:r>
                              <a:rPr lang="fr-FR" i="1" dirty="0" smtClean="0">
                                <a:solidFill>
                                  <a:schemeClr val="tx1"/>
                                </a:solidFill>
                                <a:latin typeface="Cambria Math" panose="02040503050406030204" pitchFamily="18" charset="0"/>
                                <a:ea typeface="Cambria Math" panose="02040503050406030204" pitchFamily="18" charset="0"/>
                              </a:rPr>
                              <m:t>𝛼</m:t>
                            </m:r>
                          </m:e>
                          <m:sub>
                            <m:r>
                              <a:rPr lang="fr-FR" b="0" i="1" dirty="0" smtClean="0">
                                <a:solidFill>
                                  <a:schemeClr val="tx1"/>
                                </a:solidFill>
                                <a:latin typeface="Cambria Math" panose="02040503050406030204" pitchFamily="18" charset="0"/>
                                <a:ea typeface="Cambria Math" panose="02040503050406030204" pitchFamily="18" charset="0"/>
                              </a:rPr>
                              <m:t>𝑖</m:t>
                            </m:r>
                          </m:sub>
                        </m:sSub>
                        <m:r>
                          <a:rPr lang="fr-FR" b="0" i="1" dirty="0" smtClean="0">
                            <a:solidFill>
                              <a:schemeClr val="tx1"/>
                            </a:solidFill>
                            <a:latin typeface="Cambria Math" panose="02040503050406030204" pitchFamily="18" charset="0"/>
                            <a:ea typeface="Cambria Math" panose="02040503050406030204" pitchFamily="18" charset="0"/>
                          </a:rPr>
                          <m:t>= </m:t>
                        </m:r>
                        <m:f>
                          <m:fPr>
                            <m:ctrlPr>
                              <a:rPr lang="fr-FR" b="0" i="1" dirty="0" smtClean="0">
                                <a:solidFill>
                                  <a:schemeClr val="tx1"/>
                                </a:solidFill>
                                <a:latin typeface="Cambria Math" panose="02040503050406030204" pitchFamily="18" charset="0"/>
                                <a:ea typeface="Cambria Math" panose="02040503050406030204" pitchFamily="18" charset="0"/>
                              </a:rPr>
                            </m:ctrlPr>
                          </m:fPr>
                          <m:num>
                            <m:r>
                              <m:rPr>
                                <m:sty m:val="p"/>
                              </m:rPr>
                              <a:rPr lang="fr-FR" dirty="0">
                                <a:solidFill>
                                  <a:schemeClr val="tx1"/>
                                </a:solidFill>
                                <a:latin typeface="Cambria Math" panose="02040503050406030204" pitchFamily="18" charset="0"/>
                                <a:ea typeface="Cambria Math" panose="02040503050406030204" pitchFamily="18" charset="0"/>
                              </a:rPr>
                              <m:t>exp</m:t>
                            </m:r>
                            <m:r>
                              <a:rPr lang="fr-FR" i="1" dirty="0">
                                <a:solidFill>
                                  <a:schemeClr val="tx1"/>
                                </a:solidFill>
                                <a:latin typeface="Cambria Math" panose="02040503050406030204" pitchFamily="18" charset="0"/>
                                <a:ea typeface="Cambria Math" panose="02040503050406030204" pitchFamily="18" charset="0"/>
                              </a:rPr>
                              <m:t>⁡(</m:t>
                            </m:r>
                            <m:sSup>
                              <m:sSupPr>
                                <m:ctrlPr>
                                  <a:rPr lang="fr-FR" i="1" dirty="0">
                                    <a:solidFill>
                                      <a:schemeClr val="tx1"/>
                                    </a:solidFill>
                                    <a:latin typeface="Cambria Math" panose="02040503050406030204" pitchFamily="18" charset="0"/>
                                    <a:ea typeface="Cambria Math" panose="02040503050406030204" pitchFamily="18" charset="0"/>
                                  </a:rPr>
                                </m:ctrlPr>
                              </m:sSupPr>
                              <m:e>
                                <m:r>
                                  <a:rPr lang="fr-FR" i="1" dirty="0">
                                    <a:solidFill>
                                      <a:schemeClr val="tx1"/>
                                    </a:solidFill>
                                    <a:latin typeface="Cambria Math" panose="02040503050406030204" pitchFamily="18" charset="0"/>
                                    <a:ea typeface="Cambria Math" panose="02040503050406030204" pitchFamily="18" charset="0"/>
                                  </a:rPr>
                                  <m:t>𝑎</m:t>
                                </m:r>
                              </m:e>
                              <m:sup>
                                <m:r>
                                  <a:rPr lang="fr-FR" i="1" dirty="0">
                                    <a:solidFill>
                                      <a:schemeClr val="tx1"/>
                                    </a:solidFill>
                                    <a:latin typeface="Cambria Math" panose="02040503050406030204" pitchFamily="18" charset="0"/>
                                    <a:ea typeface="Cambria Math" panose="02040503050406030204" pitchFamily="18" charset="0"/>
                                  </a:rPr>
                                  <m:t>𝑇</m:t>
                                </m:r>
                              </m:sup>
                            </m:sSup>
                            <m:sSub>
                              <m:sSubPr>
                                <m:ctrlPr>
                                  <a:rPr lang="fr-FR" i="1" dirty="0">
                                    <a:solidFill>
                                      <a:schemeClr val="tx1"/>
                                    </a:solidFill>
                                    <a:latin typeface="Cambria Math" panose="02040503050406030204" pitchFamily="18" charset="0"/>
                                    <a:ea typeface="Cambria Math" panose="02040503050406030204" pitchFamily="18" charset="0"/>
                                  </a:rPr>
                                </m:ctrlPr>
                              </m:sSubPr>
                              <m:e>
                                <m:r>
                                  <a:rPr lang="fr-FR" i="1" dirty="0">
                                    <a:solidFill>
                                      <a:schemeClr val="tx1"/>
                                    </a:solidFill>
                                    <a:latin typeface="Cambria Math" panose="02040503050406030204" pitchFamily="18" charset="0"/>
                                    <a:ea typeface="Cambria Math" panose="02040503050406030204" pitchFamily="18" charset="0"/>
                                  </a:rPr>
                                  <m:t>h</m:t>
                                </m:r>
                              </m:e>
                              <m:sub>
                                <m:r>
                                  <a:rPr lang="fr-FR" i="1" dirty="0">
                                    <a:solidFill>
                                      <a:schemeClr val="tx1"/>
                                    </a:solidFill>
                                    <a:latin typeface="Cambria Math" panose="02040503050406030204" pitchFamily="18" charset="0"/>
                                    <a:ea typeface="Cambria Math" panose="02040503050406030204" pitchFamily="18" charset="0"/>
                                  </a:rPr>
                                  <m:t>𝑖</m:t>
                                </m:r>
                              </m:sub>
                            </m:sSub>
                            <m:r>
                              <a:rPr lang="fr-FR" i="1" dirty="0">
                                <a:solidFill>
                                  <a:schemeClr val="tx1"/>
                                </a:solidFill>
                                <a:latin typeface="Cambria Math" panose="02040503050406030204" pitchFamily="18" charset="0"/>
                                <a:ea typeface="Cambria Math" panose="02040503050406030204" pitchFamily="18" charset="0"/>
                              </a:rPr>
                              <m:t>)</m:t>
                            </m:r>
                          </m:num>
                          <m:den>
                            <m:nary>
                              <m:naryPr>
                                <m:chr m:val="∑"/>
                                <m:supHide m:val="on"/>
                                <m:ctrlPr>
                                  <a:rPr lang="fr-FR" b="0" i="1" dirty="0" smtClean="0">
                                    <a:solidFill>
                                      <a:schemeClr val="tx1"/>
                                    </a:solidFill>
                                    <a:latin typeface="Cambria Math" panose="02040503050406030204" pitchFamily="18" charset="0"/>
                                    <a:ea typeface="Cambria Math" panose="02040503050406030204" pitchFamily="18" charset="0"/>
                                  </a:rPr>
                                </m:ctrlPr>
                              </m:naryPr>
                              <m:sub>
                                <m:r>
                                  <m:rPr>
                                    <m:brk m:alnAt="7"/>
                                  </m:rPr>
                                  <a:rPr lang="fr-FR" b="0" i="1" dirty="0" smtClean="0">
                                    <a:solidFill>
                                      <a:schemeClr val="tx1"/>
                                    </a:solidFill>
                                    <a:latin typeface="Cambria Math" panose="02040503050406030204" pitchFamily="18" charset="0"/>
                                    <a:ea typeface="Cambria Math" panose="02040503050406030204" pitchFamily="18" charset="0"/>
                                  </a:rPr>
                                  <m:t>𝑖</m:t>
                                </m:r>
                              </m:sub>
                              <m:sup/>
                              <m:e>
                                <m:r>
                                  <m:rPr>
                                    <m:sty m:val="p"/>
                                  </m:rPr>
                                  <a:rPr lang="fr-FR" dirty="0">
                                    <a:solidFill>
                                      <a:schemeClr val="tx1"/>
                                    </a:solidFill>
                                    <a:latin typeface="Cambria Math" panose="02040503050406030204" pitchFamily="18" charset="0"/>
                                    <a:ea typeface="Cambria Math" panose="02040503050406030204" pitchFamily="18" charset="0"/>
                                  </a:rPr>
                                  <m:t>exp</m:t>
                                </m:r>
                                <m:r>
                                  <a:rPr lang="fr-FR" i="1" dirty="0">
                                    <a:solidFill>
                                      <a:schemeClr val="tx1"/>
                                    </a:solidFill>
                                    <a:latin typeface="Cambria Math" panose="02040503050406030204" pitchFamily="18" charset="0"/>
                                    <a:ea typeface="Cambria Math" panose="02040503050406030204" pitchFamily="18" charset="0"/>
                                  </a:rPr>
                                  <m:t>⁡(</m:t>
                                </m:r>
                                <m:sSup>
                                  <m:sSupPr>
                                    <m:ctrlPr>
                                      <a:rPr lang="fr-FR" i="1" dirty="0">
                                        <a:solidFill>
                                          <a:schemeClr val="tx1"/>
                                        </a:solidFill>
                                        <a:latin typeface="Cambria Math" panose="02040503050406030204" pitchFamily="18" charset="0"/>
                                        <a:ea typeface="Cambria Math" panose="02040503050406030204" pitchFamily="18" charset="0"/>
                                      </a:rPr>
                                    </m:ctrlPr>
                                  </m:sSupPr>
                                  <m:e>
                                    <m:r>
                                      <a:rPr lang="fr-FR" i="1" dirty="0">
                                        <a:solidFill>
                                          <a:schemeClr val="tx1"/>
                                        </a:solidFill>
                                        <a:latin typeface="Cambria Math" panose="02040503050406030204" pitchFamily="18" charset="0"/>
                                        <a:ea typeface="Cambria Math" panose="02040503050406030204" pitchFamily="18" charset="0"/>
                                      </a:rPr>
                                      <m:t>𝑎</m:t>
                                    </m:r>
                                  </m:e>
                                  <m:sup>
                                    <m:r>
                                      <a:rPr lang="fr-FR" i="1" dirty="0">
                                        <a:solidFill>
                                          <a:schemeClr val="tx1"/>
                                        </a:solidFill>
                                        <a:latin typeface="Cambria Math" panose="02040503050406030204" pitchFamily="18" charset="0"/>
                                        <a:ea typeface="Cambria Math" panose="02040503050406030204" pitchFamily="18" charset="0"/>
                                      </a:rPr>
                                      <m:t>𝑇</m:t>
                                    </m:r>
                                  </m:sup>
                                </m:sSup>
                                <m:sSub>
                                  <m:sSubPr>
                                    <m:ctrlPr>
                                      <a:rPr lang="fr-FR" i="1" dirty="0">
                                        <a:solidFill>
                                          <a:schemeClr val="tx1"/>
                                        </a:solidFill>
                                        <a:latin typeface="Cambria Math" panose="02040503050406030204" pitchFamily="18" charset="0"/>
                                        <a:ea typeface="Cambria Math" panose="02040503050406030204" pitchFamily="18" charset="0"/>
                                      </a:rPr>
                                    </m:ctrlPr>
                                  </m:sSubPr>
                                  <m:e>
                                    <m:r>
                                      <a:rPr lang="fr-FR" i="1" dirty="0">
                                        <a:solidFill>
                                          <a:schemeClr val="tx1"/>
                                        </a:solidFill>
                                        <a:latin typeface="Cambria Math" panose="02040503050406030204" pitchFamily="18" charset="0"/>
                                        <a:ea typeface="Cambria Math" panose="02040503050406030204" pitchFamily="18" charset="0"/>
                                      </a:rPr>
                                      <m:t>h</m:t>
                                    </m:r>
                                  </m:e>
                                  <m:sub>
                                    <m:r>
                                      <a:rPr lang="fr-FR" i="1" dirty="0">
                                        <a:solidFill>
                                          <a:schemeClr val="tx1"/>
                                        </a:solidFill>
                                        <a:latin typeface="Cambria Math" panose="02040503050406030204" pitchFamily="18" charset="0"/>
                                        <a:ea typeface="Cambria Math" panose="02040503050406030204" pitchFamily="18" charset="0"/>
                                      </a:rPr>
                                      <m:t>𝑖</m:t>
                                    </m:r>
                                  </m:sub>
                                </m:sSub>
                                <m:r>
                                  <a:rPr lang="fr-FR" i="1" dirty="0">
                                    <a:solidFill>
                                      <a:schemeClr val="tx1"/>
                                    </a:solidFill>
                                    <a:latin typeface="Cambria Math" panose="02040503050406030204" pitchFamily="18" charset="0"/>
                                    <a:ea typeface="Cambria Math" panose="02040503050406030204" pitchFamily="18" charset="0"/>
                                  </a:rPr>
                                  <m:t>)</m:t>
                                </m:r>
                              </m:e>
                            </m:nary>
                          </m:den>
                        </m:f>
                      </m:oMath>
                    </m:oMathPara>
                  </a14:m>
                  <a:endParaRPr lang="fr-FR" dirty="0">
                    <a:solidFill>
                      <a:schemeClr val="tx1"/>
                    </a:solidFill>
                  </a:endParaRPr>
                </a:p>
              </p:txBody>
            </p:sp>
          </mc:Choice>
          <mc:Fallback xmlns="">
            <p:sp>
              <p:nvSpPr>
                <p:cNvPr id="5" name="ZoneTexte 4">
                  <a:extLst>
                    <a:ext uri="{FF2B5EF4-FFF2-40B4-BE49-F238E27FC236}">
                      <a16:creationId xmlns:a16="http://schemas.microsoft.com/office/drawing/2014/main" id="{7FE9DCEB-C625-D743-A787-C4029967A210}"/>
                    </a:ext>
                  </a:extLst>
                </p:cNvPr>
                <p:cNvSpPr txBox="1">
                  <a:spLocks noRot="1" noChangeAspect="1" noMove="1" noResize="1" noEditPoints="1" noAdjustHandles="1" noChangeArrowheads="1" noChangeShapeType="1" noTextEdit="1"/>
                </p:cNvSpPr>
                <p:nvPr/>
              </p:nvSpPr>
              <p:spPr>
                <a:xfrm>
                  <a:off x="6812205" y="4424245"/>
                  <a:ext cx="2068836" cy="711990"/>
                </a:xfrm>
                <a:prstGeom prst="rect">
                  <a:avLst/>
                </a:prstGeom>
                <a:blipFill>
                  <a:blip r:embed="rId4"/>
                  <a:stretch>
                    <a:fillRect t="-12281" b="-8596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51AD04D5-E0AE-FA4F-8CA0-CE22D9DC6311}"/>
                    </a:ext>
                  </a:extLst>
                </p:cNvPr>
                <p:cNvSpPr txBox="1"/>
                <p:nvPr/>
              </p:nvSpPr>
              <p:spPr>
                <a:xfrm>
                  <a:off x="7163006" y="3416219"/>
                  <a:ext cx="136723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𝑒</m:t>
                            </m:r>
                          </m:e>
                          <m:sub>
                            <m:r>
                              <a:rPr lang="fr-FR" b="0" i="1" smtClean="0">
                                <a:latin typeface="Cambria Math" panose="02040503050406030204" pitchFamily="18" charset="0"/>
                              </a:rPr>
                              <m:t>𝑠</m:t>
                            </m:r>
                          </m:sub>
                        </m:sSub>
                        <m:r>
                          <a:rPr lang="fr-FR" b="0" i="1" smtClean="0">
                            <a:latin typeface="Cambria Math" panose="02040503050406030204" pitchFamily="18" charset="0"/>
                          </a:rPr>
                          <m:t>=</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=1</m:t>
                            </m:r>
                          </m:sub>
                          <m:sup>
                            <m:r>
                              <a:rPr lang="fr-FR" b="0" i="1" smtClean="0">
                                <a:latin typeface="Cambria Math" panose="02040503050406030204" pitchFamily="18" charset="0"/>
                              </a:rPr>
                              <m:t>𝑛</m:t>
                            </m:r>
                          </m:sup>
                          <m:e>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𝛼</m:t>
                                </m:r>
                              </m:e>
                              <m:sub>
                                <m:r>
                                  <a:rPr lang="fr-FR" b="0" i="1" smtClean="0">
                                    <a:latin typeface="Cambria Math" panose="02040503050406030204" pitchFamily="18" charset="0"/>
                                    <a:ea typeface="Cambria Math" panose="02040503050406030204" pitchFamily="18" charset="0"/>
                                  </a:rPr>
                                  <m:t>𝑖</m:t>
                                </m:r>
                              </m:sub>
                            </m:sSub>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h</m:t>
                                </m:r>
                              </m:e>
                              <m:sub>
                                <m:r>
                                  <a:rPr lang="fr-FR" b="0" i="1" smtClean="0">
                                    <a:latin typeface="Cambria Math" panose="02040503050406030204" pitchFamily="18" charset="0"/>
                                    <a:ea typeface="Cambria Math" panose="02040503050406030204" pitchFamily="18" charset="0"/>
                                  </a:rPr>
                                  <m:t>𝑖</m:t>
                                </m:r>
                              </m:sub>
                            </m:sSub>
                          </m:e>
                        </m:nary>
                        <m:r>
                          <a:rPr lang="fr-FR" b="0" i="1" smtClean="0">
                            <a:latin typeface="Cambria Math" panose="02040503050406030204" pitchFamily="18" charset="0"/>
                          </a:rPr>
                          <m:t> </m:t>
                        </m:r>
                      </m:oMath>
                    </m:oMathPara>
                  </a14:m>
                  <a:endParaRPr lang="fr-FR" dirty="0"/>
                </a:p>
              </p:txBody>
            </p:sp>
          </mc:Choice>
          <mc:Fallback xmlns="">
            <p:sp>
              <p:nvSpPr>
                <p:cNvPr id="7" name="ZoneTexte 6">
                  <a:extLst>
                    <a:ext uri="{FF2B5EF4-FFF2-40B4-BE49-F238E27FC236}">
                      <a16:creationId xmlns:a16="http://schemas.microsoft.com/office/drawing/2014/main" id="{51AD04D5-E0AE-FA4F-8CA0-CE22D9DC6311}"/>
                    </a:ext>
                  </a:extLst>
                </p:cNvPr>
                <p:cNvSpPr txBox="1">
                  <a:spLocks noRot="1" noChangeAspect="1" noMove="1" noResize="1" noEditPoints="1" noAdjustHandles="1" noChangeArrowheads="1" noChangeShapeType="1" noTextEdit="1"/>
                </p:cNvSpPr>
                <p:nvPr/>
              </p:nvSpPr>
              <p:spPr>
                <a:xfrm>
                  <a:off x="7163006" y="3416219"/>
                  <a:ext cx="1367234" cy="756233"/>
                </a:xfrm>
                <a:prstGeom prst="rect">
                  <a:avLst/>
                </a:prstGeom>
                <a:blipFill>
                  <a:blip r:embed="rId5"/>
                  <a:stretch>
                    <a:fillRect l="-25000" t="-120000" r="-6481" b="-180000"/>
                  </a:stretch>
                </a:blipFill>
              </p:spPr>
              <p:txBody>
                <a:bodyPr/>
                <a:lstStyle/>
                <a:p>
                  <a:r>
                    <a:rPr lang="fr-FR">
                      <a:noFill/>
                    </a:rPr>
                    <a:t> </a:t>
                  </a:r>
                </a:p>
              </p:txBody>
            </p:sp>
          </mc:Fallback>
        </mc:AlternateContent>
      </p:grpSp>
      <p:cxnSp>
        <p:nvCxnSpPr>
          <p:cNvPr id="12" name="Connecteur droit 11">
            <a:extLst>
              <a:ext uri="{FF2B5EF4-FFF2-40B4-BE49-F238E27FC236}">
                <a16:creationId xmlns:a16="http://schemas.microsoft.com/office/drawing/2014/main" id="{B6EFBCCC-8C5F-7C4F-A923-7AAEE1AC4DAF}"/>
              </a:ext>
            </a:extLst>
          </p:cNvPr>
          <p:cNvCxnSpPr>
            <a:cxnSpLocks/>
          </p:cNvCxnSpPr>
          <p:nvPr/>
        </p:nvCxnSpPr>
        <p:spPr>
          <a:xfrm>
            <a:off x="2696705" y="2297573"/>
            <a:ext cx="0" cy="345229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68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4CBF-C07A-844B-9726-6D9239E1217F}"/>
              </a:ext>
            </a:extLst>
          </p:cNvPr>
          <p:cNvSpPr>
            <a:spLocks noGrp="1"/>
          </p:cNvSpPr>
          <p:nvPr>
            <p:ph type="title"/>
          </p:nvPr>
        </p:nvSpPr>
        <p:spPr/>
        <p:txBody>
          <a:bodyPr/>
          <a:lstStyle/>
          <a:p>
            <a:r>
              <a:rPr lang="en-US" dirty="0"/>
              <a:t>The Information Era</a:t>
            </a:r>
          </a:p>
        </p:txBody>
      </p:sp>
      <p:sp>
        <p:nvSpPr>
          <p:cNvPr id="4" name="Slide Number Placeholder 3">
            <a:extLst>
              <a:ext uri="{FF2B5EF4-FFF2-40B4-BE49-F238E27FC236}">
                <a16:creationId xmlns:a16="http://schemas.microsoft.com/office/drawing/2014/main" id="{8157A862-797F-B741-9C73-C1B6BE0EC46E}"/>
              </a:ext>
            </a:extLst>
          </p:cNvPr>
          <p:cNvSpPr>
            <a:spLocks noGrp="1"/>
          </p:cNvSpPr>
          <p:nvPr>
            <p:ph type="sldNum" sz="quarter" idx="12"/>
          </p:nvPr>
        </p:nvSpPr>
        <p:spPr/>
        <p:txBody>
          <a:bodyPr/>
          <a:lstStyle/>
          <a:p>
            <a:fld id="{30CCB0C1-2DF4-8B4C-AC0E-201D3DFFEAFD}" type="slidenum">
              <a:rPr lang="fr-FR" smtClean="0"/>
              <a:pPr/>
              <a:t>1</a:t>
            </a:fld>
            <a:endParaRPr lang="fr-FR" dirty="0"/>
          </a:p>
        </p:txBody>
      </p:sp>
      <p:pic>
        <p:nvPicPr>
          <p:cNvPr id="9" name="Image 8">
            <a:extLst>
              <a:ext uri="{FF2B5EF4-FFF2-40B4-BE49-F238E27FC236}">
                <a16:creationId xmlns:a16="http://schemas.microsoft.com/office/drawing/2014/main" id="{E31946DF-629C-554F-8092-F552A2AD7820}"/>
              </a:ext>
            </a:extLst>
          </p:cNvPr>
          <p:cNvPicPr>
            <a:picLocks noChangeAspect="1"/>
          </p:cNvPicPr>
          <p:nvPr/>
        </p:nvPicPr>
        <p:blipFill>
          <a:blip r:embed="rId3"/>
          <a:stretch>
            <a:fillRect/>
          </a:stretch>
        </p:blipFill>
        <p:spPr>
          <a:xfrm>
            <a:off x="1098550" y="1303456"/>
            <a:ext cx="6946900" cy="2125544"/>
          </a:xfrm>
          <a:prstGeom prst="rect">
            <a:avLst/>
          </a:prstGeom>
        </p:spPr>
      </p:pic>
      <p:sp>
        <p:nvSpPr>
          <p:cNvPr id="5" name="ZoneTexte 4">
            <a:extLst>
              <a:ext uri="{FF2B5EF4-FFF2-40B4-BE49-F238E27FC236}">
                <a16:creationId xmlns:a16="http://schemas.microsoft.com/office/drawing/2014/main" id="{07E137A1-15CB-7647-8E00-1CF1E5CD9E22}"/>
              </a:ext>
            </a:extLst>
          </p:cNvPr>
          <p:cNvSpPr txBox="1"/>
          <p:nvPr/>
        </p:nvSpPr>
        <p:spPr>
          <a:xfrm>
            <a:off x="2637848" y="3429000"/>
            <a:ext cx="3868303" cy="369332"/>
          </a:xfrm>
          <a:prstGeom prst="rect">
            <a:avLst/>
          </a:prstGeom>
          <a:noFill/>
        </p:spPr>
        <p:txBody>
          <a:bodyPr wrap="none" rtlCol="0">
            <a:spAutoFit/>
          </a:bodyPr>
          <a:lstStyle/>
          <a:p>
            <a:r>
              <a:rPr lang="fr-FR" i="1" dirty="0"/>
              <a:t>Illustration of Netflix </a:t>
            </a:r>
            <a:r>
              <a:rPr lang="en-US" i="1" dirty="0"/>
              <a:t>recommendations</a:t>
            </a:r>
          </a:p>
        </p:txBody>
      </p:sp>
      <p:sp>
        <p:nvSpPr>
          <p:cNvPr id="7" name="Content Placeholder 2">
            <a:extLst>
              <a:ext uri="{FF2B5EF4-FFF2-40B4-BE49-F238E27FC236}">
                <a16:creationId xmlns:a16="http://schemas.microsoft.com/office/drawing/2014/main" id="{7F2C5260-7E05-084D-8665-C6B95632567D}"/>
              </a:ext>
            </a:extLst>
          </p:cNvPr>
          <p:cNvSpPr>
            <a:spLocks noGrp="1"/>
          </p:cNvSpPr>
          <p:nvPr>
            <p:ph idx="1"/>
          </p:nvPr>
        </p:nvSpPr>
        <p:spPr>
          <a:xfrm>
            <a:off x="591015" y="4012207"/>
            <a:ext cx="3868303" cy="2125545"/>
          </a:xfrm>
        </p:spPr>
        <p:txBody>
          <a:bodyPr anchor="ctr">
            <a:normAutofit/>
          </a:bodyPr>
          <a:lstStyle/>
          <a:p>
            <a:pPr>
              <a:buFont typeface="Police système Courant"/>
              <a:buChar char="→"/>
            </a:pPr>
            <a:r>
              <a:rPr lang="en-US" dirty="0">
                <a:solidFill>
                  <a:schemeClr val="tx1"/>
                </a:solidFill>
              </a:rPr>
              <a:t>Ever-growing quantity of data to choose from</a:t>
            </a:r>
          </a:p>
          <a:p>
            <a:pPr>
              <a:buFont typeface="Police système Courant"/>
              <a:buChar char="→"/>
            </a:pPr>
            <a:r>
              <a:rPr lang="en-US" dirty="0">
                <a:solidFill>
                  <a:schemeClr val="tx1"/>
                </a:solidFill>
              </a:rPr>
              <a:t>Multiplication of user (textual) traces</a:t>
            </a:r>
          </a:p>
        </p:txBody>
      </p:sp>
    </p:spTree>
    <p:extLst>
      <p:ext uri="{BB962C8B-B14F-4D97-AF65-F5344CB8AC3E}">
        <p14:creationId xmlns:p14="http://schemas.microsoft.com/office/powerpoint/2010/main" val="3316614137"/>
      </p:ext>
    </p:extLst>
  </p:cSld>
  <p:clrMapOvr>
    <a:masterClrMapping/>
  </p:clrMapOvr>
  <mc:AlternateContent xmlns:mc="http://schemas.openxmlformats.org/markup-compatibility/2006" xmlns:p14="http://schemas.microsoft.com/office/powerpoint/2010/main">
    <mc:Choice Requires="p14">
      <p:transition p14:dur="300" advTm="33275">
        <p:fade/>
      </p:transition>
    </mc:Choice>
    <mc:Fallback xmlns="">
      <p:transition advTm="33275">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dirty="0"/>
              <a:t>The model : HRAN, RBA – our version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19</a:t>
            </a:fld>
            <a:endParaRPr lang="en-US" dirty="0"/>
          </a:p>
        </p:txBody>
      </p:sp>
      <mc:AlternateContent xmlns:mc="http://schemas.openxmlformats.org/markup-compatibility/2006">
        <mc:Choice xmlns:a14="http://schemas.microsoft.com/office/drawing/2010/main" Requires="a14">
          <p:sp>
            <p:nvSpPr>
              <p:cNvPr id="3" name="ZoneTexte 2">
                <a:extLst>
                  <a:ext uri="{FF2B5EF4-FFF2-40B4-BE49-F238E27FC236}">
                    <a16:creationId xmlns:a16="http://schemas.microsoft.com/office/drawing/2014/main" id="{D03C644D-6062-BE42-BA15-B127D373D764}"/>
                  </a:ext>
                </a:extLst>
              </p:cNvPr>
              <p:cNvSpPr txBox="1"/>
              <p:nvPr/>
            </p:nvSpPr>
            <p:spPr>
              <a:xfrm>
                <a:off x="719465" y="1474808"/>
                <a:ext cx="7705070" cy="400110"/>
              </a:xfrm>
              <a:prstGeom prst="rect">
                <a:avLst/>
              </a:prstGeom>
              <a:noFill/>
            </p:spPr>
            <p:txBody>
              <a:bodyPr wrap="square" rtlCol="0">
                <a:spAutoFit/>
              </a:bodyPr>
              <a:lstStyle/>
              <a:p>
                <a:pPr algn="ctr"/>
                <a:r>
                  <a:rPr lang="en-US" sz="2000" dirty="0">
                    <a:solidFill>
                      <a:schemeClr val="accent2"/>
                    </a:solidFill>
                  </a:rPr>
                  <a:t>Modification: </a:t>
                </a:r>
                <a:r>
                  <a:rPr lang="en-US" sz="2000" dirty="0"/>
                  <a:t>we project the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𝑖</m:t>
                        </m:r>
                      </m:sub>
                    </m:sSub>
                  </m:oMath>
                </a14:m>
                <a:r>
                  <a:rPr lang="en-US" dirty="0"/>
                  <a:t> before computing the affinities.</a:t>
                </a:r>
              </a:p>
            </p:txBody>
          </p:sp>
        </mc:Choice>
        <mc:Fallback>
          <p:sp>
            <p:nvSpPr>
              <p:cNvPr id="3" name="ZoneTexte 2">
                <a:extLst>
                  <a:ext uri="{FF2B5EF4-FFF2-40B4-BE49-F238E27FC236}">
                    <a16:creationId xmlns:a16="http://schemas.microsoft.com/office/drawing/2014/main" id="{D03C644D-6062-BE42-BA15-B127D373D764}"/>
                  </a:ext>
                </a:extLst>
              </p:cNvPr>
              <p:cNvSpPr txBox="1">
                <a:spLocks noRot="1" noChangeAspect="1" noMove="1" noResize="1" noEditPoints="1" noAdjustHandles="1" noChangeArrowheads="1" noChangeShapeType="1" noTextEdit="1"/>
              </p:cNvSpPr>
              <p:nvPr/>
            </p:nvSpPr>
            <p:spPr>
              <a:xfrm>
                <a:off x="719465" y="1474808"/>
                <a:ext cx="7705070" cy="400110"/>
              </a:xfrm>
              <a:prstGeom prst="rect">
                <a:avLst/>
              </a:prstGeom>
              <a:blipFill>
                <a:blip r:embed="rId3"/>
                <a:stretch>
                  <a:fillRect t="-9375" b="-25000"/>
                </a:stretch>
              </a:blipFill>
            </p:spPr>
            <p:txBody>
              <a:bodyPr/>
              <a:lstStyle/>
              <a:p>
                <a:r>
                  <a:rPr lang="fr-FR">
                    <a:noFill/>
                  </a:rPr>
                  <a:t> </a:t>
                </a:r>
              </a:p>
            </p:txBody>
          </p:sp>
        </mc:Fallback>
      </mc:AlternateContent>
      <p:grpSp>
        <p:nvGrpSpPr>
          <p:cNvPr id="13" name="Groupe 12">
            <a:extLst>
              <a:ext uri="{FF2B5EF4-FFF2-40B4-BE49-F238E27FC236}">
                <a16:creationId xmlns:a16="http://schemas.microsoft.com/office/drawing/2014/main" id="{7A97FA98-5161-8047-B161-48138BE6CCCF}"/>
              </a:ext>
            </a:extLst>
          </p:cNvPr>
          <p:cNvGrpSpPr/>
          <p:nvPr/>
        </p:nvGrpSpPr>
        <p:grpSpPr>
          <a:xfrm>
            <a:off x="133817" y="2515444"/>
            <a:ext cx="2617961" cy="2867748"/>
            <a:chOff x="223122" y="3089310"/>
            <a:chExt cx="2617961" cy="2867748"/>
          </a:xfrm>
        </p:grpSpPr>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7FE9DCEB-C625-D743-A787-C4029967A210}"/>
                    </a:ext>
                  </a:extLst>
                </p:cNvPr>
                <p:cNvSpPr txBox="1"/>
                <p:nvPr/>
              </p:nvSpPr>
              <p:spPr>
                <a:xfrm>
                  <a:off x="517817" y="5245068"/>
                  <a:ext cx="2028569" cy="7119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𝛼</m:t>
                            </m:r>
                          </m:e>
                          <m:sub>
                            <m:r>
                              <a:rPr lang="en-US" b="0" i="1" smtClean="0">
                                <a:solidFill>
                                  <a:schemeClr val="tx1"/>
                                </a:solidFill>
                                <a:latin typeface="Cambria Math" panose="02040503050406030204" pitchFamily="18" charset="0"/>
                                <a:ea typeface="Cambria Math" panose="02040503050406030204" pitchFamily="18" charset="0"/>
                              </a:rPr>
                              <m:t>𝑖</m:t>
                            </m:r>
                          </m:sub>
                        </m:sSub>
                        <m:r>
                          <a:rPr lang="en-US" b="0" i="1" smtClean="0">
                            <a:solidFill>
                              <a:schemeClr val="tx1"/>
                            </a:solidFill>
                            <a:latin typeface="Cambria Math" panose="02040503050406030204" pitchFamily="18" charset="0"/>
                            <a:ea typeface="Cambria Math" panose="02040503050406030204" pitchFamily="18" charset="0"/>
                          </a:rPr>
                          <m:t>= </m:t>
                        </m:r>
                        <m:f>
                          <m:fPr>
                            <m:ctrlPr>
                              <a:rPr lang="en-US" b="0" i="1" smtClean="0">
                                <a:solidFill>
                                  <a:schemeClr val="tx1"/>
                                </a:solidFill>
                                <a:latin typeface="Cambria Math" panose="02040503050406030204" pitchFamily="18" charset="0"/>
                                <a:ea typeface="Cambria Math" panose="02040503050406030204" pitchFamily="18" charset="0"/>
                              </a:rPr>
                            </m:ctrlPr>
                          </m:fPr>
                          <m:num>
                            <m:r>
                              <m:rPr>
                                <m:sty m:val="p"/>
                              </m:rPr>
                              <a:rPr lang="en-US">
                                <a:solidFill>
                                  <a:schemeClr val="tx1"/>
                                </a:solidFill>
                                <a:latin typeface="Cambria Math" panose="02040503050406030204" pitchFamily="18" charset="0"/>
                                <a:ea typeface="Cambria Math" panose="02040503050406030204" pitchFamily="18" charset="0"/>
                              </a:rPr>
                              <m:t>exp</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𝑎</m:t>
                                </m:r>
                              </m:e>
                              <m:sup>
                                <m:r>
                                  <a:rPr lang="en-US" i="1">
                                    <a:solidFill>
                                      <a:schemeClr val="tx1"/>
                                    </a:solidFill>
                                    <a:latin typeface="Cambria Math" panose="02040503050406030204" pitchFamily="18" charset="0"/>
                                    <a:ea typeface="Cambria Math" panose="02040503050406030204" pitchFamily="18" charset="0"/>
                                  </a:rPr>
                                  <m:t>𝑇</m:t>
                                </m:r>
                              </m:sup>
                            </m:sSup>
                            <m:sSub>
                              <m:sSubPr>
                                <m:ctrlPr>
                                  <a:rPr lang="en-US"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i="1">
                                    <a:solidFill>
                                      <a:schemeClr val="accent2"/>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num>
                          <m:den>
                            <m:nary>
                              <m:naryPr>
                                <m:chr m:val="∑"/>
                                <m:supHide m:val="on"/>
                                <m:ctrlPr>
                                  <a:rPr lang="en-US" b="0" i="1" smtClean="0">
                                    <a:solidFill>
                                      <a:schemeClr val="tx1"/>
                                    </a:solidFill>
                                    <a:latin typeface="Cambria Math" panose="02040503050406030204" pitchFamily="18" charset="0"/>
                                    <a:ea typeface="Cambria Math" panose="02040503050406030204" pitchFamily="18" charset="0"/>
                                  </a:rPr>
                                </m:ctrlPr>
                              </m:naryPr>
                              <m:sub>
                                <m:r>
                                  <m:rPr>
                                    <m:brk m:alnAt="7"/>
                                  </m:rPr>
                                  <a:rPr lang="en-US" b="0" i="1" smtClean="0">
                                    <a:solidFill>
                                      <a:schemeClr val="tx1"/>
                                    </a:solidFill>
                                    <a:latin typeface="Cambria Math" panose="02040503050406030204" pitchFamily="18" charset="0"/>
                                    <a:ea typeface="Cambria Math" panose="02040503050406030204" pitchFamily="18" charset="0"/>
                                  </a:rPr>
                                  <m:t>𝑖</m:t>
                                </m:r>
                              </m:sub>
                              <m:sup/>
                              <m:e>
                                <m:r>
                                  <m:rPr>
                                    <m:sty m:val="p"/>
                                  </m:rPr>
                                  <a:rPr lang="en-US">
                                    <a:solidFill>
                                      <a:schemeClr val="tx1"/>
                                    </a:solidFill>
                                    <a:latin typeface="Cambria Math" panose="02040503050406030204" pitchFamily="18" charset="0"/>
                                    <a:ea typeface="Cambria Math" panose="02040503050406030204" pitchFamily="18" charset="0"/>
                                  </a:rPr>
                                  <m:t>exp</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𝑎</m:t>
                                    </m:r>
                                  </m:e>
                                  <m:sup>
                                    <m:r>
                                      <a:rPr lang="en-US" i="1">
                                        <a:solidFill>
                                          <a:schemeClr val="tx1"/>
                                        </a:solidFill>
                                        <a:latin typeface="Cambria Math" panose="02040503050406030204" pitchFamily="18" charset="0"/>
                                        <a:ea typeface="Cambria Math" panose="02040503050406030204" pitchFamily="18" charset="0"/>
                                      </a:rPr>
                                      <m:t>𝑇</m:t>
                                    </m:r>
                                  </m:sup>
                                </m:sSup>
                                <m:sSub>
                                  <m:sSubPr>
                                    <m:ctrlPr>
                                      <a:rPr lang="en-US"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i="1">
                                        <a:solidFill>
                                          <a:schemeClr val="accent2"/>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e>
                            </m:nary>
                          </m:den>
                        </m:f>
                      </m:oMath>
                    </m:oMathPara>
                  </a14:m>
                  <a:endParaRPr lang="en-US" dirty="0">
                    <a:solidFill>
                      <a:schemeClr val="tx1"/>
                    </a:solidFill>
                  </a:endParaRPr>
                </a:p>
              </p:txBody>
            </p:sp>
          </mc:Choice>
          <mc:Fallback xmlns="">
            <p:sp>
              <p:nvSpPr>
                <p:cNvPr id="5" name="ZoneTexte 4">
                  <a:extLst>
                    <a:ext uri="{FF2B5EF4-FFF2-40B4-BE49-F238E27FC236}">
                      <a16:creationId xmlns:a16="http://schemas.microsoft.com/office/drawing/2014/main" id="{7FE9DCEB-C625-D743-A787-C4029967A210}"/>
                    </a:ext>
                  </a:extLst>
                </p:cNvPr>
                <p:cNvSpPr txBox="1">
                  <a:spLocks noRot="1" noChangeAspect="1" noMove="1" noResize="1" noEditPoints="1" noAdjustHandles="1" noChangeArrowheads="1" noChangeShapeType="1" noTextEdit="1"/>
                </p:cNvSpPr>
                <p:nvPr/>
              </p:nvSpPr>
              <p:spPr>
                <a:xfrm>
                  <a:off x="517817" y="5245068"/>
                  <a:ext cx="2028569" cy="711990"/>
                </a:xfrm>
                <a:prstGeom prst="rect">
                  <a:avLst/>
                </a:prstGeom>
                <a:blipFill>
                  <a:blip r:embed="rId4"/>
                  <a:stretch>
                    <a:fillRect t="-12281" b="-8596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51AD04D5-E0AE-FA4F-8CA0-CE22D9DC6311}"/>
                    </a:ext>
                  </a:extLst>
                </p:cNvPr>
                <p:cNvSpPr txBox="1"/>
                <p:nvPr/>
              </p:nvSpPr>
              <p:spPr>
                <a:xfrm>
                  <a:off x="848485" y="3089310"/>
                  <a:ext cx="136723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𝑠</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𝑖</m:t>
                                </m:r>
                              </m:sub>
                            </m:sSub>
                          </m:e>
                        </m:nary>
                        <m:r>
                          <a:rPr lang="en-US" b="0" i="1" smtClean="0">
                            <a:latin typeface="Cambria Math" panose="02040503050406030204" pitchFamily="18" charset="0"/>
                          </a:rPr>
                          <m:t> </m:t>
                        </m:r>
                      </m:oMath>
                    </m:oMathPara>
                  </a14:m>
                  <a:endParaRPr lang="en-US" dirty="0"/>
                </a:p>
              </p:txBody>
            </p:sp>
          </mc:Choice>
          <mc:Fallback xmlns="">
            <p:sp>
              <p:nvSpPr>
                <p:cNvPr id="7" name="ZoneTexte 6">
                  <a:extLst>
                    <a:ext uri="{FF2B5EF4-FFF2-40B4-BE49-F238E27FC236}">
                      <a16:creationId xmlns:a16="http://schemas.microsoft.com/office/drawing/2014/main" id="{51AD04D5-E0AE-FA4F-8CA0-CE22D9DC6311}"/>
                    </a:ext>
                  </a:extLst>
                </p:cNvPr>
                <p:cNvSpPr txBox="1">
                  <a:spLocks noRot="1" noChangeAspect="1" noMove="1" noResize="1" noEditPoints="1" noAdjustHandles="1" noChangeArrowheads="1" noChangeShapeType="1" noTextEdit="1"/>
                </p:cNvSpPr>
                <p:nvPr/>
              </p:nvSpPr>
              <p:spPr>
                <a:xfrm>
                  <a:off x="848485" y="3089310"/>
                  <a:ext cx="1367234" cy="756233"/>
                </a:xfrm>
                <a:prstGeom prst="rect">
                  <a:avLst/>
                </a:prstGeom>
                <a:blipFill>
                  <a:blip r:embed="rId5"/>
                  <a:stretch>
                    <a:fillRect l="-25000" t="-120000" r="-6481" b="-18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FB1E0262-9980-0049-9EE6-9D9A775AD4C2}"/>
                    </a:ext>
                  </a:extLst>
                </p:cNvPr>
                <p:cNvSpPr txBox="1"/>
                <p:nvPr/>
              </p:nvSpPr>
              <p:spPr>
                <a:xfrm>
                  <a:off x="223122" y="4427281"/>
                  <a:ext cx="2617961"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𝑖</m:t>
                            </m:r>
                          </m:sub>
                        </m:sSub>
                        <m:r>
                          <a:rPr lang="en-US" b="0" i="1" smtClean="0">
                            <a:solidFill>
                              <a:schemeClr val="accent2"/>
                            </a:solidFill>
                            <a:latin typeface="Cambria Math" panose="02040503050406030204" pitchFamily="18" charset="0"/>
                            <a:ea typeface="Cambria Math" panose="02040503050406030204" pitchFamily="18" charset="0"/>
                          </a:rPr>
                          <m:t>= </m:t>
                        </m:r>
                        <m:func>
                          <m:funcPr>
                            <m:ctrlPr>
                              <a:rPr lang="en-US" b="0" i="1" smtClean="0">
                                <a:solidFill>
                                  <a:schemeClr val="accent2"/>
                                </a:solidFill>
                                <a:latin typeface="Cambria Math" panose="02040503050406030204" pitchFamily="18" charset="0"/>
                                <a:ea typeface="Cambria Math" panose="02040503050406030204" pitchFamily="18" charset="0"/>
                              </a:rPr>
                            </m:ctrlPr>
                          </m:funcPr>
                          <m:fName>
                            <m:r>
                              <m:rPr>
                                <m:sty m:val="p"/>
                              </m:rPr>
                              <a:rPr lang="en-US" b="0" i="0" smtClean="0">
                                <a:solidFill>
                                  <a:schemeClr val="accent2"/>
                                </a:solidFill>
                                <a:latin typeface="Cambria Math" panose="02040503050406030204" pitchFamily="18" charset="0"/>
                                <a:ea typeface="Cambria Math" panose="02040503050406030204" pitchFamily="18" charset="0"/>
                              </a:rPr>
                              <m:t>tanh</m:t>
                            </m:r>
                          </m:fName>
                          <m:e>
                            <m:r>
                              <a:rPr lang="en-US" b="0" i="1" smtClean="0">
                                <a:solidFill>
                                  <a:schemeClr val="accent2"/>
                                </a:solidFill>
                                <a:latin typeface="Cambria Math" panose="02040503050406030204" pitchFamily="18" charset="0"/>
                                <a:ea typeface="Cambria Math" panose="02040503050406030204" pitchFamily="18" charset="0"/>
                              </a:rPr>
                              <m:t>(</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r>
                                  <a:rPr lang="en-US" b="0" i="1" smtClean="0">
                                    <a:solidFill>
                                      <a:schemeClr val="accent2"/>
                                    </a:solidFill>
                                    <a:latin typeface="Cambria Math" panose="02040503050406030204" pitchFamily="18" charset="0"/>
                                    <a:ea typeface="Cambria Math" panose="02040503050406030204" pitchFamily="18" charset="0"/>
                                  </a:rPr>
                                  <m:t>𝑊</m:t>
                                </m:r>
                              </m:e>
                              <m:sup>
                                <m:r>
                                  <a:rPr lang="en-US" b="0" i="1" smtClean="0">
                                    <a:solidFill>
                                      <a:schemeClr val="accent2"/>
                                    </a:solidFill>
                                    <a:latin typeface="Cambria Math" panose="02040503050406030204" pitchFamily="18" charset="0"/>
                                    <a:ea typeface="Cambria Math" panose="02040503050406030204" pitchFamily="18" charset="0"/>
                                  </a:rPr>
                                  <m:t>𝑢</m:t>
                                </m:r>
                              </m:sup>
                            </m:sSup>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h</m:t>
                                </m:r>
                              </m:e>
                              <m:sub>
                                <m:r>
                                  <a:rPr lang="en-US" b="0" i="1" smtClean="0">
                                    <a:solidFill>
                                      <a:schemeClr val="accent2"/>
                                    </a:solidFill>
                                    <a:latin typeface="Cambria Math" panose="02040503050406030204" pitchFamily="18" charset="0"/>
                                    <a:ea typeface="Cambria Math" panose="02040503050406030204" pitchFamily="18" charset="0"/>
                                  </a:rPr>
                                  <m:t>𝑖</m:t>
                                </m:r>
                              </m:sub>
                            </m:sSub>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𝑏</m:t>
                                </m:r>
                              </m:e>
                              <m:sub>
                                <m:r>
                                  <a:rPr lang="en-US" b="0" i="1" smtClean="0">
                                    <a:solidFill>
                                      <a:schemeClr val="accent2"/>
                                    </a:solidFill>
                                    <a:latin typeface="Cambria Math" panose="02040503050406030204" pitchFamily="18" charset="0"/>
                                    <a:ea typeface="Cambria Math" panose="02040503050406030204" pitchFamily="18" charset="0"/>
                                  </a:rPr>
                                  <m:t>𝑢</m:t>
                                </m:r>
                              </m:sub>
                            </m:sSub>
                            <m:r>
                              <a:rPr lang="en-US" b="0" i="1" smtClean="0">
                                <a:solidFill>
                                  <a:schemeClr val="accent2"/>
                                </a:solidFill>
                                <a:latin typeface="Cambria Math" panose="02040503050406030204" pitchFamily="18" charset="0"/>
                                <a:ea typeface="Cambria Math" panose="02040503050406030204" pitchFamily="18" charset="0"/>
                              </a:rPr>
                              <m:t> )</m:t>
                            </m:r>
                          </m:e>
                        </m:func>
                        <m:r>
                          <a:rPr lang="en-US" b="0" i="1" smtClean="0">
                            <a:solidFill>
                              <a:schemeClr val="accent2"/>
                            </a:solidFill>
                            <a:latin typeface="Cambria Math" panose="02040503050406030204" pitchFamily="18" charset="0"/>
                            <a:ea typeface="Cambria Math" panose="02040503050406030204" pitchFamily="18" charset="0"/>
                          </a:rPr>
                          <m:t> </m:t>
                        </m:r>
                      </m:oMath>
                    </m:oMathPara>
                  </a14:m>
                  <a:endParaRPr lang="en-US" dirty="0">
                    <a:solidFill>
                      <a:schemeClr val="accent2"/>
                    </a:solidFill>
                  </a:endParaRPr>
                </a:p>
              </p:txBody>
            </p:sp>
          </mc:Choice>
          <mc:Fallback xmlns="">
            <p:sp>
              <p:nvSpPr>
                <p:cNvPr id="12" name="ZoneTexte 11">
                  <a:extLst>
                    <a:ext uri="{FF2B5EF4-FFF2-40B4-BE49-F238E27FC236}">
                      <a16:creationId xmlns:a16="http://schemas.microsoft.com/office/drawing/2014/main" id="{FB1E0262-9980-0049-9EE6-9D9A775AD4C2}"/>
                    </a:ext>
                  </a:extLst>
                </p:cNvPr>
                <p:cNvSpPr txBox="1">
                  <a:spLocks noRot="1" noChangeAspect="1" noMove="1" noResize="1" noEditPoints="1" noAdjustHandles="1" noChangeArrowheads="1" noChangeShapeType="1" noTextEdit="1"/>
                </p:cNvSpPr>
                <p:nvPr/>
              </p:nvSpPr>
              <p:spPr>
                <a:xfrm>
                  <a:off x="223122" y="4427281"/>
                  <a:ext cx="2617961" cy="369332"/>
                </a:xfrm>
                <a:prstGeom prst="rect">
                  <a:avLst/>
                </a:prstGeom>
                <a:blipFill>
                  <a:blip r:embed="rId6"/>
                  <a:stretch>
                    <a:fillRect b="-16667"/>
                  </a:stretch>
                </a:blipFill>
              </p:spPr>
              <p:txBody>
                <a:bodyPr/>
                <a:lstStyle/>
                <a:p>
                  <a:r>
                    <a:rPr lang="fr-FR">
                      <a:noFill/>
                    </a:rPr>
                    <a:t> </a:t>
                  </a:r>
                </a:p>
              </p:txBody>
            </p:sp>
          </mc:Fallback>
        </mc:AlternateContent>
      </p:grpSp>
      <p:cxnSp>
        <p:nvCxnSpPr>
          <p:cNvPr id="14" name="Connecteur droit 13">
            <a:extLst>
              <a:ext uri="{FF2B5EF4-FFF2-40B4-BE49-F238E27FC236}">
                <a16:creationId xmlns:a16="http://schemas.microsoft.com/office/drawing/2014/main" id="{60E1EE1F-A892-8C4C-817F-5A1560147E67}"/>
              </a:ext>
            </a:extLst>
          </p:cNvPr>
          <p:cNvCxnSpPr>
            <a:cxnSpLocks/>
          </p:cNvCxnSpPr>
          <p:nvPr/>
        </p:nvCxnSpPr>
        <p:spPr>
          <a:xfrm>
            <a:off x="2751778" y="2515444"/>
            <a:ext cx="0" cy="322514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Espace réservé du contenu 25" descr="Une image contenant texte, équipement électronique&#10;&#10;Description générée automatiquement">
            <a:extLst>
              <a:ext uri="{FF2B5EF4-FFF2-40B4-BE49-F238E27FC236}">
                <a16:creationId xmlns:a16="http://schemas.microsoft.com/office/drawing/2014/main" id="{E8AD443C-D1DE-C34F-9AE2-F3C47150C6BD}"/>
              </a:ext>
            </a:extLst>
          </p:cNvPr>
          <p:cNvPicPr>
            <a:picLocks noGrp="1" noChangeAspect="1"/>
          </p:cNvPicPr>
          <p:nvPr>
            <p:ph idx="1"/>
          </p:nvPr>
        </p:nvPicPr>
        <p:blipFill>
          <a:blip r:embed="rId7"/>
          <a:stretch>
            <a:fillRect/>
          </a:stretch>
        </p:blipFill>
        <p:spPr>
          <a:xfrm>
            <a:off x="2977849" y="2515444"/>
            <a:ext cx="6108661" cy="3229654"/>
          </a:xfrm>
        </p:spPr>
      </p:pic>
      <p:sp>
        <p:nvSpPr>
          <p:cNvPr id="6" name="ZoneTexte 5">
            <a:extLst>
              <a:ext uri="{FF2B5EF4-FFF2-40B4-BE49-F238E27FC236}">
                <a16:creationId xmlns:a16="http://schemas.microsoft.com/office/drawing/2014/main" id="{8A5F04F4-110E-774B-90FA-2391BA4278B5}"/>
              </a:ext>
            </a:extLst>
          </p:cNvPr>
          <p:cNvSpPr txBox="1"/>
          <p:nvPr/>
        </p:nvSpPr>
        <p:spPr>
          <a:xfrm>
            <a:off x="133817" y="732895"/>
            <a:ext cx="5422703" cy="369332"/>
          </a:xfrm>
          <a:prstGeom prst="rect">
            <a:avLst/>
          </a:prstGeom>
          <a:noFill/>
        </p:spPr>
        <p:txBody>
          <a:bodyPr wrap="none" rtlCol="0">
            <a:spAutoFit/>
          </a:bodyPr>
          <a:lstStyle/>
          <a:p>
            <a:r>
              <a:rPr lang="en-US" dirty="0" err="1">
                <a:solidFill>
                  <a:srgbClr val="C00000"/>
                </a:solidFill>
              </a:rPr>
              <a:t>Cette</a:t>
            </a:r>
            <a:r>
              <a:rPr lang="en-US" dirty="0">
                <a:solidFill>
                  <a:srgbClr val="C00000"/>
                </a:solidFill>
              </a:rPr>
              <a:t> slide </a:t>
            </a:r>
            <a:r>
              <a:rPr lang="en-US" dirty="0" err="1">
                <a:solidFill>
                  <a:srgbClr val="C00000"/>
                </a:solidFill>
              </a:rPr>
              <a:t>relève</a:t>
            </a:r>
            <a:r>
              <a:rPr lang="en-US" dirty="0">
                <a:solidFill>
                  <a:srgbClr val="C00000"/>
                </a:solidFill>
              </a:rPr>
              <a:t>-t-</a:t>
            </a:r>
            <a:r>
              <a:rPr lang="en-US" dirty="0" err="1">
                <a:solidFill>
                  <a:srgbClr val="C00000"/>
                </a:solidFill>
              </a:rPr>
              <a:t>elle</a:t>
            </a:r>
            <a:r>
              <a:rPr lang="en-US" dirty="0">
                <a:solidFill>
                  <a:srgbClr val="C00000"/>
                </a:solidFill>
              </a:rPr>
              <a:t> du </a:t>
            </a:r>
            <a:r>
              <a:rPr lang="en-US" dirty="0" err="1">
                <a:solidFill>
                  <a:srgbClr val="C00000"/>
                </a:solidFill>
              </a:rPr>
              <a:t>détail</a:t>
            </a:r>
            <a:r>
              <a:rPr lang="en-US" dirty="0">
                <a:solidFill>
                  <a:srgbClr val="C00000"/>
                </a:solidFill>
              </a:rPr>
              <a:t> </a:t>
            </a:r>
            <a:r>
              <a:rPr lang="en-US" dirty="0" err="1">
                <a:solidFill>
                  <a:srgbClr val="C00000"/>
                </a:solidFill>
              </a:rPr>
              <a:t>ou</a:t>
            </a:r>
            <a:r>
              <a:rPr lang="en-US" dirty="0">
                <a:solidFill>
                  <a:srgbClr val="C00000"/>
                </a:solidFill>
              </a:rPr>
              <a:t> </a:t>
            </a:r>
            <a:r>
              <a:rPr lang="en-US" dirty="0" err="1">
                <a:solidFill>
                  <a:srgbClr val="C00000"/>
                </a:solidFill>
              </a:rPr>
              <a:t>est</a:t>
            </a:r>
            <a:r>
              <a:rPr lang="en-US" dirty="0">
                <a:solidFill>
                  <a:srgbClr val="C00000"/>
                </a:solidFill>
              </a:rPr>
              <a:t> </a:t>
            </a:r>
            <a:r>
              <a:rPr lang="en-US" dirty="0" err="1">
                <a:solidFill>
                  <a:srgbClr val="C00000"/>
                </a:solidFill>
              </a:rPr>
              <a:t>elle</a:t>
            </a:r>
            <a:r>
              <a:rPr lang="en-US" dirty="0">
                <a:solidFill>
                  <a:srgbClr val="C00000"/>
                </a:solidFill>
              </a:rPr>
              <a:t> </a:t>
            </a:r>
            <a:r>
              <a:rPr lang="en-US" dirty="0" err="1">
                <a:solidFill>
                  <a:srgbClr val="C00000"/>
                </a:solidFill>
              </a:rPr>
              <a:t>pertinente</a:t>
            </a:r>
            <a:r>
              <a:rPr lang="en-US" dirty="0">
                <a:solidFill>
                  <a:srgbClr val="C00000"/>
                </a:solidFill>
              </a:rPr>
              <a:t> ?</a:t>
            </a:r>
          </a:p>
        </p:txBody>
      </p:sp>
    </p:spTree>
    <p:extLst>
      <p:ext uri="{BB962C8B-B14F-4D97-AF65-F5344CB8AC3E}">
        <p14:creationId xmlns:p14="http://schemas.microsoft.com/office/powerpoint/2010/main" val="3883426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The model : HRAN, </a:t>
            </a:r>
            <a:r>
              <a:rPr lang="en-US" dirty="0"/>
              <a:t>overview</a:t>
            </a:r>
          </a:p>
        </p:txBody>
      </p:sp>
      <p:pic>
        <p:nvPicPr>
          <p:cNvPr id="7" name="Espace réservé du contenu 6">
            <a:extLst>
              <a:ext uri="{FF2B5EF4-FFF2-40B4-BE49-F238E27FC236}">
                <a16:creationId xmlns:a16="http://schemas.microsoft.com/office/drawing/2014/main" id="{C3958EC9-3296-1448-9BA3-AE6DDBAD0EEF}"/>
              </a:ext>
            </a:extLst>
          </p:cNvPr>
          <p:cNvPicPr>
            <a:picLocks noGrp="1" noChangeAspect="1"/>
          </p:cNvPicPr>
          <p:nvPr>
            <p:ph idx="1"/>
          </p:nvPr>
        </p:nvPicPr>
        <p:blipFill>
          <a:blip r:embed="rId3"/>
          <a:stretch>
            <a:fillRect/>
          </a:stretch>
        </p:blipFill>
        <p:spPr>
          <a:xfrm>
            <a:off x="1488877" y="893172"/>
            <a:ext cx="6166245" cy="3715162"/>
          </a:xfrm>
          <a:noFill/>
        </p:spPr>
      </p:pic>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20</a:t>
            </a:fld>
            <a:endParaRPr lang="fr-F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51E3AE6E-C358-7B46-8188-7E4352E900D3}"/>
                  </a:ext>
                </a:extLst>
              </p:cNvPr>
              <p:cNvSpPr txBox="1"/>
              <p:nvPr/>
            </p:nvSpPr>
            <p:spPr>
              <a:xfrm>
                <a:off x="237382" y="5665259"/>
                <a:ext cx="2268826" cy="332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000" b="0" i="1" smtClean="0">
                          <a:solidFill>
                            <a:schemeClr val="tx2"/>
                          </a:solidFill>
                          <a:latin typeface="Cambria Math" panose="02040503050406030204" pitchFamily="18" charset="0"/>
                        </a:rPr>
                        <m:t>𝑎</m:t>
                      </m:r>
                      <m:r>
                        <a:rPr lang="fr-FR" sz="2000" b="0" i="1" smtClean="0">
                          <a:solidFill>
                            <a:schemeClr val="tx2"/>
                          </a:solidFill>
                          <a:latin typeface="Cambria Math" panose="02040503050406030204" pitchFamily="18" charset="0"/>
                        </a:rPr>
                        <m:t>= </m:t>
                      </m:r>
                      <m:func>
                        <m:funcPr>
                          <m:ctrlPr>
                            <a:rPr lang="fr-FR" sz="2000" b="0" i="1" smtClean="0">
                              <a:solidFill>
                                <a:schemeClr val="tx2"/>
                              </a:solidFill>
                              <a:latin typeface="Cambria Math" panose="02040503050406030204" pitchFamily="18" charset="0"/>
                            </a:rPr>
                          </m:ctrlPr>
                        </m:funcPr>
                        <m:fName>
                          <m:r>
                            <m:rPr>
                              <m:sty m:val="p"/>
                            </m:rPr>
                            <a:rPr lang="fr-FR" sz="2000" b="0" i="0" smtClean="0">
                              <a:solidFill>
                                <a:schemeClr val="tx2"/>
                              </a:solidFill>
                              <a:latin typeface="Cambria Math" panose="02040503050406030204" pitchFamily="18" charset="0"/>
                            </a:rPr>
                            <m:t>tanh</m:t>
                          </m:r>
                        </m:fName>
                        <m:e>
                          <m:r>
                            <a:rPr lang="fr-FR" sz="2000" b="0" i="1" smtClean="0">
                              <a:solidFill>
                                <a:schemeClr val="tx2"/>
                              </a:solidFill>
                              <a:latin typeface="Cambria Math" panose="02040503050406030204" pitchFamily="18" charset="0"/>
                            </a:rPr>
                            <m:t>(</m:t>
                          </m:r>
                          <m:sSub>
                            <m:sSubPr>
                              <m:ctrlPr>
                                <a:rPr lang="fr-FR" sz="2000" b="0" i="1" smtClean="0">
                                  <a:solidFill>
                                    <a:schemeClr val="tx2"/>
                                  </a:solidFill>
                                  <a:latin typeface="Cambria Math" panose="02040503050406030204" pitchFamily="18" charset="0"/>
                                </a:rPr>
                              </m:ctrlPr>
                            </m:sSubPr>
                            <m:e>
                              <m:r>
                                <a:rPr lang="fr-FR" sz="2000" b="0" i="1" smtClean="0">
                                  <a:solidFill>
                                    <a:schemeClr val="tx2"/>
                                  </a:solidFill>
                                  <a:latin typeface="Cambria Math" panose="02040503050406030204" pitchFamily="18" charset="0"/>
                                </a:rPr>
                                <m:t>𝑎</m:t>
                              </m:r>
                            </m:e>
                            <m:sub>
                              <m:r>
                                <a:rPr lang="fr-FR" sz="2000" b="0" i="1" smtClean="0">
                                  <a:solidFill>
                                    <a:schemeClr val="tx2"/>
                                  </a:solidFill>
                                  <a:latin typeface="Cambria Math" panose="02040503050406030204" pitchFamily="18" charset="0"/>
                                </a:rPr>
                                <m:t>𝑢</m:t>
                              </m:r>
                              <m:r>
                                <a:rPr lang="fr-FR" sz="2000" b="0" i="1" smtClean="0">
                                  <a:solidFill>
                                    <a:schemeClr val="tx2"/>
                                  </a:solidFill>
                                  <a:latin typeface="Cambria Math" panose="02040503050406030204" pitchFamily="18" charset="0"/>
                                </a:rPr>
                                <m:t>,</m:t>
                              </m:r>
                              <m:r>
                                <a:rPr lang="fr-FR" sz="2000" b="0" i="1" smtClean="0">
                                  <a:solidFill>
                                    <a:schemeClr val="tx2"/>
                                  </a:solidFill>
                                  <a:latin typeface="Cambria Math" panose="02040503050406030204" pitchFamily="18" charset="0"/>
                                </a:rPr>
                                <m:t>𝑖</m:t>
                              </m:r>
                            </m:sub>
                          </m:sSub>
                          <m:r>
                            <a:rPr lang="fr-FR" sz="2000" b="0" i="1" smtClean="0">
                              <a:solidFill>
                                <a:schemeClr val="tx2"/>
                              </a:solidFill>
                              <a:latin typeface="Cambria Math" panose="02040503050406030204" pitchFamily="18" charset="0"/>
                            </a:rPr>
                            <m:t>+</m:t>
                          </m:r>
                          <m:sSub>
                            <m:sSubPr>
                              <m:ctrlPr>
                                <a:rPr lang="fr-FR" sz="2000" b="0" i="1" smtClean="0">
                                  <a:solidFill>
                                    <a:schemeClr val="tx2"/>
                                  </a:solidFill>
                                  <a:latin typeface="Cambria Math" panose="02040503050406030204" pitchFamily="18" charset="0"/>
                                </a:rPr>
                              </m:ctrlPr>
                            </m:sSubPr>
                            <m:e>
                              <m:r>
                                <a:rPr lang="fr-FR" sz="2000" b="0" i="1" smtClean="0">
                                  <a:solidFill>
                                    <a:schemeClr val="tx2"/>
                                  </a:solidFill>
                                  <a:latin typeface="Cambria Math" panose="02040503050406030204" pitchFamily="18" charset="0"/>
                                </a:rPr>
                                <m:t>𝑎</m:t>
                              </m:r>
                            </m:e>
                            <m:sub>
                              <m:r>
                                <a:rPr lang="fr-FR" sz="2000" b="0" i="1" smtClean="0">
                                  <a:solidFill>
                                    <a:schemeClr val="tx2"/>
                                  </a:solidFill>
                                  <a:latin typeface="Cambria Math" panose="02040503050406030204" pitchFamily="18" charset="0"/>
                                </a:rPr>
                                <m:t>𝑔</m:t>
                              </m:r>
                            </m:sub>
                          </m:sSub>
                          <m:r>
                            <a:rPr lang="fr-FR" sz="2000" b="0" i="1" smtClean="0">
                              <a:solidFill>
                                <a:schemeClr val="tx2"/>
                              </a:solidFill>
                              <a:latin typeface="Cambria Math" panose="02040503050406030204" pitchFamily="18" charset="0"/>
                            </a:rPr>
                            <m:t>)</m:t>
                          </m:r>
                        </m:e>
                      </m:func>
                    </m:oMath>
                  </m:oMathPara>
                </a14:m>
                <a:endParaRPr lang="fr-FR" sz="2000" dirty="0">
                  <a:solidFill>
                    <a:schemeClr val="tx2"/>
                  </a:solidFill>
                </a:endParaRPr>
              </a:p>
            </p:txBody>
          </p:sp>
        </mc:Choice>
        <mc:Fallback xmlns="">
          <p:sp>
            <p:nvSpPr>
              <p:cNvPr id="5" name="ZoneTexte 4">
                <a:extLst>
                  <a:ext uri="{FF2B5EF4-FFF2-40B4-BE49-F238E27FC236}">
                    <a16:creationId xmlns:a16="http://schemas.microsoft.com/office/drawing/2014/main" id="{51E3AE6E-C358-7B46-8188-7E4352E900D3}"/>
                  </a:ext>
                </a:extLst>
              </p:cNvPr>
              <p:cNvSpPr txBox="1">
                <a:spLocks noRot="1" noChangeAspect="1" noMove="1" noResize="1" noEditPoints="1" noAdjustHandles="1" noChangeArrowheads="1" noChangeShapeType="1" noTextEdit="1"/>
              </p:cNvSpPr>
              <p:nvPr/>
            </p:nvSpPr>
            <p:spPr>
              <a:xfrm>
                <a:off x="237382" y="5665259"/>
                <a:ext cx="2268826" cy="332720"/>
              </a:xfrm>
              <a:prstGeom prst="rect">
                <a:avLst/>
              </a:prstGeom>
              <a:blipFill>
                <a:blip r:embed="rId4"/>
                <a:stretch>
                  <a:fillRect l="-1111" t="-3571" r="-3333" b="-28571"/>
                </a:stretch>
              </a:blipFill>
            </p:spPr>
            <p:txBody>
              <a:bodyPr/>
              <a:lstStyle/>
              <a:p>
                <a:r>
                  <a:rPr lang="fr-FR">
                    <a:noFill/>
                  </a:rPr>
                  <a:t> </a:t>
                </a:r>
              </a:p>
            </p:txBody>
          </p:sp>
        </mc:Fallback>
      </mc:AlternateContent>
      <p:grpSp>
        <p:nvGrpSpPr>
          <p:cNvPr id="13" name="Groupe 12">
            <a:extLst>
              <a:ext uri="{FF2B5EF4-FFF2-40B4-BE49-F238E27FC236}">
                <a16:creationId xmlns:a16="http://schemas.microsoft.com/office/drawing/2014/main" id="{FB89D1AE-D812-E747-91F5-DF1A7927213D}"/>
              </a:ext>
            </a:extLst>
          </p:cNvPr>
          <p:cNvGrpSpPr/>
          <p:nvPr/>
        </p:nvGrpSpPr>
        <p:grpSpPr>
          <a:xfrm>
            <a:off x="3458218" y="5195820"/>
            <a:ext cx="1819261" cy="1327027"/>
            <a:chOff x="3576823" y="4968628"/>
            <a:chExt cx="1990352" cy="1327027"/>
          </a:xfrm>
        </p:grpSpPr>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E4A0187C-30F8-4941-AF98-EEA720BC4A39}"/>
                    </a:ext>
                  </a:extLst>
                </p:cNvPr>
                <p:cNvSpPr txBox="1"/>
                <p:nvPr/>
              </p:nvSpPr>
              <p:spPr>
                <a:xfrm>
                  <a:off x="3966983" y="4968628"/>
                  <a:ext cx="1100859" cy="321178"/>
                </a:xfrm>
                <a:prstGeom prst="rect">
                  <a:avLst/>
                </a:prstGeom>
                <a:noFill/>
              </p:spPr>
              <p:txBody>
                <a:bodyPr wrap="square" lIns="0" tIns="0" rIns="0" bIns="0" rtlCol="0">
                  <a:spAutoFit/>
                </a:bodyPr>
                <a:lstStyle/>
                <a:p>
                  <a14:m>
                    <m:oMath xmlns:m="http://schemas.openxmlformats.org/officeDocument/2006/math">
                      <m:sSub>
                        <m:sSubPr>
                          <m:ctrlPr>
                            <a:rPr lang="fr-FR" sz="2000" i="1" smtClean="0">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i="1">
                              <a:solidFill>
                                <a:schemeClr val="tx2"/>
                              </a:solidFill>
                              <a:latin typeface="Cambria Math" panose="02040503050406030204" pitchFamily="18" charset="0"/>
                            </a:rPr>
                            <m:t>𝑢</m:t>
                          </m:r>
                          <m:r>
                            <a:rPr lang="fr-FR" sz="2000" i="1">
                              <a:solidFill>
                                <a:schemeClr val="tx2"/>
                              </a:solidFill>
                              <a:latin typeface="Cambria Math" panose="02040503050406030204" pitchFamily="18" charset="0"/>
                            </a:rPr>
                            <m:t>,</m:t>
                          </m:r>
                          <m:r>
                            <a:rPr lang="fr-FR" sz="2000" i="1">
                              <a:solidFill>
                                <a:schemeClr val="tx2"/>
                              </a:solidFill>
                              <a:latin typeface="Cambria Math" panose="02040503050406030204" pitchFamily="18" charset="0"/>
                            </a:rPr>
                            <m:t>𝑖</m:t>
                          </m:r>
                        </m:sub>
                      </m:sSub>
                    </m:oMath>
                  </a14:m>
                  <a:r>
                    <a:rPr lang="fr-FR" sz="2000" dirty="0">
                      <a:solidFill>
                        <a:schemeClr val="tx2"/>
                      </a:solidFill>
                    </a:rPr>
                    <a:t> =</a:t>
                  </a:r>
                  <a14:m>
                    <m:oMath xmlns:m="http://schemas.openxmlformats.org/officeDocument/2006/math">
                      <m:sSup>
                        <m:sSupPr>
                          <m:ctrlPr>
                            <a:rPr lang="fr-FR" sz="2000" b="0" i="1" dirty="0" smtClean="0">
                              <a:solidFill>
                                <a:schemeClr val="tx2"/>
                              </a:solidFill>
                              <a:latin typeface="Cambria Math" panose="02040503050406030204" pitchFamily="18" charset="0"/>
                            </a:rPr>
                          </m:ctrlPr>
                        </m:sSupPr>
                        <m:e>
                          <m:r>
                            <a:rPr lang="fr-FR" sz="2000" b="0" i="1" dirty="0" smtClean="0">
                              <a:solidFill>
                                <a:schemeClr val="tx2"/>
                              </a:solidFill>
                              <a:latin typeface="Cambria Math" panose="02040503050406030204" pitchFamily="18" charset="0"/>
                            </a:rPr>
                            <m:t>𝑊</m:t>
                          </m:r>
                        </m:e>
                        <m:sup>
                          <m:r>
                            <a:rPr lang="fr-FR" sz="2000" b="0" i="1" dirty="0" smtClean="0">
                              <a:solidFill>
                                <a:schemeClr val="tx2"/>
                              </a:solidFill>
                              <a:latin typeface="Cambria Math" panose="02040503050406030204" pitchFamily="18" charset="0"/>
                            </a:rPr>
                            <m:t>𝑙</m:t>
                          </m:r>
                        </m:sup>
                      </m:sSup>
                      <m:r>
                        <a:rPr lang="fr-FR" sz="2000" b="0" i="1" dirty="0" smtClean="0">
                          <a:solidFill>
                            <a:schemeClr val="tx2"/>
                          </a:solidFill>
                          <a:latin typeface="Cambria Math" panose="02040503050406030204" pitchFamily="18" charset="0"/>
                        </a:rPr>
                        <m:t>𝑙</m:t>
                      </m:r>
                    </m:oMath>
                  </a14:m>
                  <a:r>
                    <a:rPr lang="fr-FR" sz="2000" dirty="0">
                      <a:solidFill>
                        <a:schemeClr val="tx2"/>
                      </a:solidFill>
                    </a:rPr>
                    <a:t> </a:t>
                  </a:r>
                </a:p>
              </p:txBody>
            </p:sp>
          </mc:Choice>
          <mc:Fallback xmlns="">
            <p:sp>
              <p:nvSpPr>
                <p:cNvPr id="8" name="ZoneTexte 7">
                  <a:extLst>
                    <a:ext uri="{FF2B5EF4-FFF2-40B4-BE49-F238E27FC236}">
                      <a16:creationId xmlns:a16="http://schemas.microsoft.com/office/drawing/2014/main" id="{E4A0187C-30F8-4941-AF98-EEA720BC4A39}"/>
                    </a:ext>
                  </a:extLst>
                </p:cNvPr>
                <p:cNvSpPr txBox="1">
                  <a:spLocks noRot="1" noChangeAspect="1" noMove="1" noResize="1" noEditPoints="1" noAdjustHandles="1" noChangeArrowheads="1" noChangeShapeType="1" noTextEdit="1"/>
                </p:cNvSpPr>
                <p:nvPr/>
              </p:nvSpPr>
              <p:spPr>
                <a:xfrm>
                  <a:off x="3966983" y="4968628"/>
                  <a:ext cx="1100859" cy="321178"/>
                </a:xfrm>
                <a:prstGeom prst="rect">
                  <a:avLst/>
                </a:prstGeom>
                <a:blipFill>
                  <a:blip r:embed="rId5"/>
                  <a:stretch>
                    <a:fillRect l="-6250" t="-22222" r="-7500" b="-407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F714860-3DB8-F544-B88E-48DE698F8F23}"/>
                    </a:ext>
                  </a:extLst>
                </p:cNvPr>
                <p:cNvSpPr txBox="1"/>
                <p:nvPr/>
              </p:nvSpPr>
              <p:spPr>
                <a:xfrm>
                  <a:off x="3576823" y="5694080"/>
                  <a:ext cx="1990352" cy="601575"/>
                </a:xfrm>
                <a:prstGeom prst="rect">
                  <a:avLst/>
                </a:prstGeom>
                <a:noFill/>
              </p:spPr>
              <p:txBody>
                <a:bodyPr wrap="square" lIns="0" tIns="0" rIns="0" bIns="0" rtlCol="0">
                  <a:spAutoFit/>
                </a:bodyPr>
                <a:lstStyle/>
                <a:p>
                  <a14:m>
                    <m:oMath xmlns:m="http://schemas.openxmlformats.org/officeDocument/2006/math">
                      <m:sSub>
                        <m:sSubPr>
                          <m:ctrlPr>
                            <a:rPr lang="fr-FR" sz="2000" i="1" smtClean="0">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b="0" i="1" smtClean="0">
                              <a:solidFill>
                                <a:schemeClr val="tx2"/>
                              </a:solidFill>
                              <a:latin typeface="Cambria Math" panose="02040503050406030204" pitchFamily="18" charset="0"/>
                            </a:rPr>
                            <m:t>𝑔</m:t>
                          </m:r>
                        </m:sub>
                      </m:sSub>
                    </m:oMath>
                  </a14:m>
                  <a:r>
                    <a:rPr lang="fr-FR" sz="2000" dirty="0">
                      <a:solidFill>
                        <a:schemeClr val="tx2"/>
                      </a:solidFill>
                    </a:rPr>
                    <a:t> =</a:t>
                  </a:r>
                  <a:r>
                    <a:rPr lang="fr-FR" sz="2000" dirty="0">
                      <a:solidFill>
                        <a:schemeClr val="tx2"/>
                      </a:solidFill>
                      <a:ea typeface="Cambria Math" panose="02040503050406030204" pitchFamily="18" charset="0"/>
                    </a:rPr>
                    <a:t> </a:t>
                  </a:r>
                  <a14:m>
                    <m:oMath xmlns:m="http://schemas.openxmlformats.org/officeDocument/2006/math">
                      <m:f>
                        <m:fPr>
                          <m:ctrlPr>
                            <a:rPr lang="fr-FR" sz="2000" i="1" dirty="0">
                              <a:solidFill>
                                <a:schemeClr val="tx2"/>
                              </a:solidFill>
                              <a:latin typeface="Cambria Math" panose="02040503050406030204" pitchFamily="18" charset="0"/>
                              <a:ea typeface="Cambria Math" panose="02040503050406030204" pitchFamily="18" charset="0"/>
                            </a:rPr>
                          </m:ctrlPr>
                        </m:fPr>
                        <m:num>
                          <m:r>
                            <m:rPr>
                              <m:sty m:val="p"/>
                            </m:rPr>
                            <a:rPr lang="fr-FR" sz="2000" dirty="0">
                              <a:solidFill>
                                <a:schemeClr val="tx2"/>
                              </a:solidFill>
                              <a:latin typeface="Cambria Math" panose="02040503050406030204" pitchFamily="18" charset="0"/>
                              <a:ea typeface="Cambria Math" panose="02040503050406030204" pitchFamily="18" charset="0"/>
                            </a:rPr>
                            <m:t>exp</m:t>
                          </m:r>
                          <m:r>
                            <a:rPr lang="fr-FR" sz="2000" i="1" dirty="0">
                              <a:solidFill>
                                <a:schemeClr val="tx2"/>
                              </a:solidFill>
                              <a:latin typeface="Cambria Math" panose="02040503050406030204" pitchFamily="18" charset="0"/>
                              <a:ea typeface="Cambria Math" panose="02040503050406030204" pitchFamily="18" charset="0"/>
                            </a:rPr>
                            <m:t>⁡(</m:t>
                          </m:r>
                          <m:sSup>
                            <m:sSupPr>
                              <m:ctrlPr>
                                <a:rPr lang="fr-FR" sz="2000" i="1" dirty="0">
                                  <a:solidFill>
                                    <a:schemeClr val="tx2"/>
                                  </a:solidFill>
                                  <a:latin typeface="Cambria Math" panose="02040503050406030204" pitchFamily="18" charset="0"/>
                                  <a:ea typeface="Cambria Math" panose="02040503050406030204" pitchFamily="18" charset="0"/>
                                </a:rPr>
                              </m:ctrlPr>
                            </m:sSupPr>
                            <m:e>
                              <m:r>
                                <a:rPr lang="fr-FR" sz="2000" i="1" dirty="0" smtClean="0">
                                  <a:solidFill>
                                    <a:schemeClr val="tx2"/>
                                  </a:solidFill>
                                  <a:latin typeface="Cambria Math" panose="02040503050406030204" pitchFamily="18" charset="0"/>
                                  <a:ea typeface="Cambria Math" panose="02040503050406030204" pitchFamily="18" charset="0"/>
                                </a:rPr>
                                <m:t>𝛼</m:t>
                              </m:r>
                            </m:e>
                            <m:sup>
                              <m:r>
                                <a:rPr lang="fr-FR" sz="2000" i="1" dirty="0">
                                  <a:solidFill>
                                    <a:schemeClr val="tx2"/>
                                  </a:solidFill>
                                  <a:latin typeface="Cambria Math" panose="02040503050406030204" pitchFamily="18" charset="0"/>
                                  <a:ea typeface="Cambria Math" panose="02040503050406030204" pitchFamily="18" charset="0"/>
                                </a:rPr>
                                <m:t>𝑇</m:t>
                              </m:r>
                            </m:sup>
                          </m:sSup>
                          <m:sSub>
                            <m:sSubPr>
                              <m:ctrlPr>
                                <a:rPr lang="fr-FR" sz="2000" i="1" dirty="0">
                                  <a:solidFill>
                                    <a:schemeClr val="tx2"/>
                                  </a:solidFill>
                                  <a:latin typeface="Cambria Math" panose="02040503050406030204" pitchFamily="18" charset="0"/>
                                  <a:ea typeface="Cambria Math" panose="02040503050406030204" pitchFamily="18" charset="0"/>
                                </a:rPr>
                              </m:ctrlPr>
                            </m:sSubPr>
                            <m:e>
                              <m:r>
                                <a:rPr lang="fr-FR" sz="2000" i="1" dirty="0">
                                  <a:solidFill>
                                    <a:schemeClr val="tx2"/>
                                  </a:solidFill>
                                  <a:latin typeface="Cambria Math" panose="02040503050406030204" pitchFamily="18" charset="0"/>
                                  <a:ea typeface="Cambria Math" panose="02040503050406030204" pitchFamily="18" charset="0"/>
                                </a:rPr>
                                <m:t>𝑡</m:t>
                              </m:r>
                            </m:e>
                            <m:sub>
                              <m:r>
                                <a:rPr lang="fr-FR" sz="2000" b="0" i="1" dirty="0" smtClean="0">
                                  <a:solidFill>
                                    <a:schemeClr val="tx2"/>
                                  </a:solidFill>
                                  <a:latin typeface="Cambria Math" panose="02040503050406030204" pitchFamily="18" charset="0"/>
                                  <a:ea typeface="Cambria Math" panose="02040503050406030204" pitchFamily="18" charset="0"/>
                                </a:rPr>
                                <m:t>𝑗</m:t>
                              </m:r>
                            </m:sub>
                          </m:sSub>
                          <m:r>
                            <a:rPr lang="fr-FR" sz="2000" i="1" dirty="0">
                              <a:solidFill>
                                <a:schemeClr val="tx2"/>
                              </a:solidFill>
                              <a:latin typeface="Cambria Math" panose="02040503050406030204" pitchFamily="18" charset="0"/>
                              <a:ea typeface="Cambria Math" panose="02040503050406030204" pitchFamily="18" charset="0"/>
                            </a:rPr>
                            <m:t>)</m:t>
                          </m:r>
                        </m:num>
                        <m:den>
                          <m:nary>
                            <m:naryPr>
                              <m:chr m:val="∑"/>
                              <m:supHide m:val="on"/>
                              <m:ctrlPr>
                                <a:rPr lang="fr-FR" sz="2000" i="1" dirty="0" smtClean="0">
                                  <a:solidFill>
                                    <a:schemeClr val="tx2"/>
                                  </a:solidFill>
                                  <a:latin typeface="Cambria Math" panose="02040503050406030204" pitchFamily="18" charset="0"/>
                                  <a:ea typeface="Cambria Math" panose="02040503050406030204" pitchFamily="18" charset="0"/>
                                </a:rPr>
                              </m:ctrlPr>
                            </m:naryPr>
                            <m:sub>
                              <m:r>
                                <m:rPr>
                                  <m:brk m:alnAt="7"/>
                                </m:rPr>
                                <a:rPr lang="fr-FR" sz="2000" b="0" i="1" dirty="0" smtClean="0">
                                  <a:solidFill>
                                    <a:schemeClr val="tx2"/>
                                  </a:solidFill>
                                  <a:latin typeface="Cambria Math" panose="02040503050406030204" pitchFamily="18" charset="0"/>
                                  <a:ea typeface="Cambria Math" panose="02040503050406030204" pitchFamily="18" charset="0"/>
                                </a:rPr>
                                <m:t>𝑗</m:t>
                              </m:r>
                            </m:sub>
                            <m:sup/>
                            <m:e>
                              <m:r>
                                <m:rPr>
                                  <m:sty m:val="p"/>
                                </m:rPr>
                                <a:rPr lang="fr-FR" sz="2000" dirty="0">
                                  <a:solidFill>
                                    <a:schemeClr val="tx2"/>
                                  </a:solidFill>
                                  <a:latin typeface="Cambria Math" panose="02040503050406030204" pitchFamily="18" charset="0"/>
                                  <a:ea typeface="Cambria Math" panose="02040503050406030204" pitchFamily="18" charset="0"/>
                                </a:rPr>
                                <m:t>exp</m:t>
                              </m:r>
                              <m:r>
                                <a:rPr lang="fr-FR" sz="2000" i="1" dirty="0">
                                  <a:solidFill>
                                    <a:schemeClr val="tx2"/>
                                  </a:solidFill>
                                  <a:latin typeface="Cambria Math" panose="02040503050406030204" pitchFamily="18" charset="0"/>
                                  <a:ea typeface="Cambria Math" panose="02040503050406030204" pitchFamily="18" charset="0"/>
                                </a:rPr>
                                <m:t>⁡(</m:t>
                              </m:r>
                              <m:sSup>
                                <m:sSupPr>
                                  <m:ctrlPr>
                                    <a:rPr lang="fr-FR" sz="2000" i="1" dirty="0">
                                      <a:solidFill>
                                        <a:schemeClr val="tx2"/>
                                      </a:solidFill>
                                      <a:latin typeface="Cambria Math" panose="02040503050406030204" pitchFamily="18" charset="0"/>
                                      <a:ea typeface="Cambria Math" panose="02040503050406030204" pitchFamily="18" charset="0"/>
                                    </a:rPr>
                                  </m:ctrlPr>
                                </m:sSupPr>
                                <m:e>
                                  <m:r>
                                    <a:rPr lang="fr-FR" sz="2000" i="1" dirty="0" smtClean="0">
                                      <a:solidFill>
                                        <a:schemeClr val="tx2"/>
                                      </a:solidFill>
                                      <a:latin typeface="Cambria Math" panose="02040503050406030204" pitchFamily="18" charset="0"/>
                                      <a:ea typeface="Cambria Math" panose="02040503050406030204" pitchFamily="18" charset="0"/>
                                    </a:rPr>
                                    <m:t>𝛼</m:t>
                                  </m:r>
                                </m:e>
                                <m:sup>
                                  <m:r>
                                    <a:rPr lang="fr-FR" sz="2000" i="1" dirty="0">
                                      <a:solidFill>
                                        <a:schemeClr val="tx2"/>
                                      </a:solidFill>
                                      <a:latin typeface="Cambria Math" panose="02040503050406030204" pitchFamily="18" charset="0"/>
                                      <a:ea typeface="Cambria Math" panose="02040503050406030204" pitchFamily="18" charset="0"/>
                                    </a:rPr>
                                    <m:t>𝑇</m:t>
                                  </m:r>
                                </m:sup>
                              </m:sSup>
                              <m:sSub>
                                <m:sSubPr>
                                  <m:ctrlPr>
                                    <a:rPr lang="fr-FR" sz="2000" i="1" dirty="0">
                                      <a:solidFill>
                                        <a:schemeClr val="tx2"/>
                                      </a:solidFill>
                                      <a:latin typeface="Cambria Math" panose="02040503050406030204" pitchFamily="18" charset="0"/>
                                      <a:ea typeface="Cambria Math" panose="02040503050406030204" pitchFamily="18" charset="0"/>
                                    </a:rPr>
                                  </m:ctrlPr>
                                </m:sSubPr>
                                <m:e>
                                  <m:r>
                                    <a:rPr lang="fr-FR" sz="2000" i="1" dirty="0">
                                      <a:solidFill>
                                        <a:schemeClr val="tx2"/>
                                      </a:solidFill>
                                      <a:latin typeface="Cambria Math" panose="02040503050406030204" pitchFamily="18" charset="0"/>
                                      <a:ea typeface="Cambria Math" panose="02040503050406030204" pitchFamily="18" charset="0"/>
                                    </a:rPr>
                                    <m:t>𝑡</m:t>
                                  </m:r>
                                </m:e>
                                <m:sub>
                                  <m:r>
                                    <a:rPr lang="fr-FR" sz="2000" i="1" dirty="0">
                                      <a:solidFill>
                                        <a:schemeClr val="tx2"/>
                                      </a:solidFill>
                                      <a:latin typeface="Cambria Math" panose="02040503050406030204" pitchFamily="18" charset="0"/>
                                      <a:ea typeface="Cambria Math" panose="02040503050406030204" pitchFamily="18" charset="0"/>
                                    </a:rPr>
                                    <m:t>𝑗</m:t>
                                  </m:r>
                                </m:sub>
                              </m:sSub>
                              <m:r>
                                <a:rPr lang="fr-FR" sz="2000" i="1" dirty="0">
                                  <a:solidFill>
                                    <a:schemeClr val="tx2"/>
                                  </a:solidFill>
                                  <a:latin typeface="Cambria Math" panose="02040503050406030204" pitchFamily="18" charset="0"/>
                                  <a:ea typeface="Cambria Math" panose="02040503050406030204" pitchFamily="18" charset="0"/>
                                </a:rPr>
                                <m:t>)</m:t>
                              </m:r>
                            </m:e>
                          </m:nary>
                        </m:den>
                      </m:f>
                    </m:oMath>
                  </a14:m>
                  <a:endParaRPr lang="fr-FR" sz="2000" dirty="0">
                    <a:solidFill>
                      <a:schemeClr val="tx2"/>
                    </a:solidFill>
                  </a:endParaRPr>
                </a:p>
              </p:txBody>
            </p:sp>
          </mc:Choice>
          <mc:Fallback xmlns="">
            <p:sp>
              <p:nvSpPr>
                <p:cNvPr id="9" name="ZoneTexte 8">
                  <a:extLst>
                    <a:ext uri="{FF2B5EF4-FFF2-40B4-BE49-F238E27FC236}">
                      <a16:creationId xmlns:a16="http://schemas.microsoft.com/office/drawing/2014/main" id="{5F714860-3DB8-F544-B88E-48DE698F8F23}"/>
                    </a:ext>
                  </a:extLst>
                </p:cNvPr>
                <p:cNvSpPr txBox="1">
                  <a:spLocks noRot="1" noChangeAspect="1" noMove="1" noResize="1" noEditPoints="1" noAdjustHandles="1" noChangeArrowheads="1" noChangeShapeType="1" noTextEdit="1"/>
                </p:cNvSpPr>
                <p:nvPr/>
              </p:nvSpPr>
              <p:spPr>
                <a:xfrm>
                  <a:off x="3576823" y="5694080"/>
                  <a:ext cx="1990352" cy="601575"/>
                </a:xfrm>
                <a:prstGeom prst="rect">
                  <a:avLst/>
                </a:prstGeom>
                <a:blipFill>
                  <a:blip r:embed="rId6"/>
                  <a:stretch>
                    <a:fillRect l="-4167" t="-12500" b="-93750"/>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85A29926-800B-7A42-81A1-58ACEDF6C854}"/>
                  </a:ext>
                </a:extLst>
              </p:cNvPr>
              <p:cNvSpPr txBox="1"/>
              <p:nvPr/>
            </p:nvSpPr>
            <p:spPr>
              <a:xfrm>
                <a:off x="6053950" y="5356409"/>
                <a:ext cx="299588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2"/>
                              </a:solidFill>
                              <a:latin typeface="Cambria Math" panose="02040503050406030204" pitchFamily="18" charset="0"/>
                            </a:rPr>
                          </m:ctrlPr>
                        </m:sSubPr>
                        <m:e>
                          <m:r>
                            <a:rPr lang="fr-FR" sz="2000" b="0" i="1" smtClean="0">
                              <a:solidFill>
                                <a:schemeClr val="tx2"/>
                              </a:solidFill>
                              <a:latin typeface="Cambria Math" panose="02040503050406030204" pitchFamily="18" charset="0"/>
                            </a:rPr>
                            <m:t>𝑒</m:t>
                          </m:r>
                        </m:e>
                        <m:sub>
                          <m:r>
                            <a:rPr lang="fr-FR" sz="2000" b="0" i="1" smtClean="0">
                              <a:solidFill>
                                <a:schemeClr val="tx2"/>
                              </a:solidFill>
                              <a:latin typeface="Cambria Math" panose="02040503050406030204" pitchFamily="18" charset="0"/>
                            </a:rPr>
                            <m:t>𝑠</m:t>
                          </m:r>
                        </m:sub>
                      </m:sSub>
                      <m:r>
                        <a:rPr lang="fr-FR" sz="2000" b="0" i="1" smtClean="0">
                          <a:solidFill>
                            <a:schemeClr val="tx2"/>
                          </a:solidFill>
                          <a:latin typeface="Cambria Math" panose="02040503050406030204" pitchFamily="18" charset="0"/>
                        </a:rPr>
                        <m:t>=</m:t>
                      </m:r>
                      <m:nary>
                        <m:naryPr>
                          <m:chr m:val="∑"/>
                          <m:ctrlPr>
                            <a:rPr lang="fr-FR" sz="2000" b="0" i="1" smtClean="0">
                              <a:solidFill>
                                <a:schemeClr val="tx2"/>
                              </a:solidFill>
                              <a:latin typeface="Cambria Math" panose="02040503050406030204" pitchFamily="18" charset="0"/>
                            </a:rPr>
                          </m:ctrlPr>
                        </m:naryPr>
                        <m:sub>
                          <m:r>
                            <m:rPr>
                              <m:brk m:alnAt="23"/>
                            </m:rPr>
                            <a:rPr lang="fr-FR" sz="2000" b="0" i="1" smtClean="0">
                              <a:solidFill>
                                <a:schemeClr val="tx2"/>
                              </a:solidFill>
                              <a:latin typeface="Cambria Math" panose="02040503050406030204" pitchFamily="18" charset="0"/>
                            </a:rPr>
                            <m:t>𝑖</m:t>
                          </m:r>
                          <m:r>
                            <a:rPr lang="fr-FR" sz="2000" b="0" i="1" smtClean="0">
                              <a:solidFill>
                                <a:schemeClr val="tx2"/>
                              </a:solidFill>
                              <a:latin typeface="Cambria Math" panose="02040503050406030204" pitchFamily="18" charset="0"/>
                            </a:rPr>
                            <m:t>=1</m:t>
                          </m:r>
                        </m:sub>
                        <m:sup>
                          <m:r>
                            <a:rPr lang="fr-FR" sz="2000" b="0" i="1" smtClean="0">
                              <a:solidFill>
                                <a:schemeClr val="tx2"/>
                              </a:solidFill>
                              <a:latin typeface="Cambria Math" panose="02040503050406030204" pitchFamily="18" charset="0"/>
                            </a:rPr>
                            <m:t>𝑛</m:t>
                          </m:r>
                        </m:sup>
                        <m:e>
                          <m:func>
                            <m:funcPr>
                              <m:ctrlPr>
                                <a:rPr lang="fr-FR" sz="2000" i="1">
                                  <a:solidFill>
                                    <a:schemeClr val="tx2"/>
                                  </a:solidFill>
                                  <a:latin typeface="Cambria Math" panose="02040503050406030204" pitchFamily="18" charset="0"/>
                                </a:rPr>
                              </m:ctrlPr>
                            </m:funcPr>
                            <m:fName>
                              <m:r>
                                <m:rPr>
                                  <m:sty m:val="p"/>
                                </m:rPr>
                                <a:rPr lang="fr-FR" sz="2000">
                                  <a:solidFill>
                                    <a:schemeClr val="tx2"/>
                                  </a:solidFill>
                                  <a:latin typeface="Cambria Math" panose="02040503050406030204" pitchFamily="18" charset="0"/>
                                </a:rPr>
                                <m:t>tanh</m:t>
                              </m:r>
                            </m:fName>
                            <m:e>
                              <m:r>
                                <a:rPr lang="fr-FR" sz="2000" i="1">
                                  <a:solidFill>
                                    <a:schemeClr val="tx2"/>
                                  </a:solidFill>
                                  <a:latin typeface="Cambria Math" panose="02040503050406030204" pitchFamily="18" charset="0"/>
                                </a:rPr>
                                <m:t>(</m:t>
                              </m:r>
                              <m:sSub>
                                <m:sSubPr>
                                  <m:ctrlPr>
                                    <a:rPr lang="fr-FR" sz="2000" i="1">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i="1">
                                      <a:solidFill>
                                        <a:schemeClr val="tx2"/>
                                      </a:solidFill>
                                      <a:latin typeface="Cambria Math" panose="02040503050406030204" pitchFamily="18" charset="0"/>
                                    </a:rPr>
                                    <m:t>𝑢</m:t>
                                  </m:r>
                                  <m:r>
                                    <a:rPr lang="fr-FR" sz="2000" i="1">
                                      <a:solidFill>
                                        <a:schemeClr val="tx2"/>
                                      </a:solidFill>
                                      <a:latin typeface="Cambria Math" panose="02040503050406030204" pitchFamily="18" charset="0"/>
                                    </a:rPr>
                                    <m:t>,</m:t>
                                  </m:r>
                                  <m:r>
                                    <a:rPr lang="fr-FR" sz="2000" i="1">
                                      <a:solidFill>
                                        <a:schemeClr val="tx2"/>
                                      </a:solidFill>
                                      <a:latin typeface="Cambria Math" panose="02040503050406030204" pitchFamily="18" charset="0"/>
                                    </a:rPr>
                                    <m:t>𝑖</m:t>
                                  </m:r>
                                </m:sub>
                              </m:sSub>
                              <m:r>
                                <a:rPr lang="fr-FR" sz="2000" i="1">
                                  <a:solidFill>
                                    <a:schemeClr val="tx2"/>
                                  </a:solidFill>
                                  <a:latin typeface="Cambria Math" panose="02040503050406030204" pitchFamily="18" charset="0"/>
                                </a:rPr>
                                <m:t>+</m:t>
                              </m:r>
                              <m:sSub>
                                <m:sSubPr>
                                  <m:ctrlPr>
                                    <a:rPr lang="fr-FR" sz="2000" i="1">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i="1">
                                      <a:solidFill>
                                        <a:schemeClr val="tx2"/>
                                      </a:solidFill>
                                      <a:latin typeface="Cambria Math" panose="02040503050406030204" pitchFamily="18" charset="0"/>
                                    </a:rPr>
                                    <m:t>𝑔</m:t>
                                  </m:r>
                                </m:sub>
                              </m:sSub>
                              <m:r>
                                <a:rPr lang="fr-FR" sz="2000" i="1">
                                  <a:solidFill>
                                    <a:schemeClr val="tx2"/>
                                  </a:solidFill>
                                  <a:latin typeface="Cambria Math" panose="02040503050406030204" pitchFamily="18" charset="0"/>
                                </a:rPr>
                                <m:t>)</m:t>
                              </m:r>
                            </m:e>
                          </m:func>
                          <m:sSub>
                            <m:sSubPr>
                              <m:ctrlPr>
                                <a:rPr lang="fr-FR" sz="2000" b="0" i="1" smtClean="0">
                                  <a:solidFill>
                                    <a:schemeClr val="tx2"/>
                                  </a:solidFill>
                                  <a:latin typeface="Cambria Math" panose="02040503050406030204" pitchFamily="18" charset="0"/>
                                  <a:ea typeface="Cambria Math" panose="02040503050406030204" pitchFamily="18" charset="0"/>
                                </a:rPr>
                              </m:ctrlPr>
                            </m:sSubPr>
                            <m:e>
                              <m:r>
                                <a:rPr lang="fr-FR" sz="2000" b="0" i="1" smtClean="0">
                                  <a:solidFill>
                                    <a:schemeClr val="tx2"/>
                                  </a:solidFill>
                                  <a:latin typeface="Cambria Math" panose="02040503050406030204" pitchFamily="18" charset="0"/>
                                  <a:ea typeface="Cambria Math" panose="02040503050406030204" pitchFamily="18" charset="0"/>
                                </a:rPr>
                                <m:t>h</m:t>
                              </m:r>
                            </m:e>
                            <m:sub>
                              <m:r>
                                <a:rPr lang="fr-FR" sz="2000" b="0" i="1" smtClean="0">
                                  <a:solidFill>
                                    <a:schemeClr val="tx2"/>
                                  </a:solidFill>
                                  <a:latin typeface="Cambria Math" panose="02040503050406030204" pitchFamily="18" charset="0"/>
                                  <a:ea typeface="Cambria Math" panose="02040503050406030204" pitchFamily="18" charset="0"/>
                                </a:rPr>
                                <m:t>𝑖</m:t>
                              </m:r>
                            </m:sub>
                          </m:sSub>
                        </m:e>
                      </m:nary>
                      <m:r>
                        <a:rPr lang="fr-FR" sz="2000" b="0" i="1" smtClean="0">
                          <a:solidFill>
                            <a:schemeClr val="tx2"/>
                          </a:solidFill>
                          <a:latin typeface="Cambria Math" panose="02040503050406030204" pitchFamily="18" charset="0"/>
                        </a:rPr>
                        <m:t> </m:t>
                      </m:r>
                    </m:oMath>
                  </m:oMathPara>
                </a14:m>
                <a:endParaRPr lang="fr-FR" sz="2000" dirty="0">
                  <a:solidFill>
                    <a:schemeClr val="tx2"/>
                  </a:solidFill>
                </a:endParaRPr>
              </a:p>
            </p:txBody>
          </p:sp>
        </mc:Choice>
        <mc:Fallback xmlns="">
          <p:sp>
            <p:nvSpPr>
              <p:cNvPr id="12" name="ZoneTexte 11">
                <a:extLst>
                  <a:ext uri="{FF2B5EF4-FFF2-40B4-BE49-F238E27FC236}">
                    <a16:creationId xmlns:a16="http://schemas.microsoft.com/office/drawing/2014/main" id="{85A29926-800B-7A42-81A1-58ACEDF6C854}"/>
                  </a:ext>
                </a:extLst>
              </p:cNvPr>
              <p:cNvSpPr txBox="1">
                <a:spLocks noRot="1" noChangeAspect="1" noMove="1" noResize="1" noEditPoints="1" noAdjustHandles="1" noChangeArrowheads="1" noChangeShapeType="1" noTextEdit="1"/>
              </p:cNvSpPr>
              <p:nvPr/>
            </p:nvSpPr>
            <p:spPr>
              <a:xfrm>
                <a:off x="6053950" y="5356409"/>
                <a:ext cx="2995885" cy="840295"/>
              </a:xfrm>
              <a:prstGeom prst="rect">
                <a:avLst/>
              </a:prstGeom>
              <a:blipFill>
                <a:blip r:embed="rId7"/>
                <a:stretch>
                  <a:fillRect l="-12236" t="-117647" r="-2954" b="-176471"/>
                </a:stretch>
              </a:blipFill>
            </p:spPr>
            <p:txBody>
              <a:bodyPr/>
              <a:lstStyle/>
              <a:p>
                <a:r>
                  <a:rPr lang="fr-FR">
                    <a:noFill/>
                  </a:rPr>
                  <a:t> </a:t>
                </a:r>
              </a:p>
            </p:txBody>
          </p:sp>
        </mc:Fallback>
      </mc:AlternateContent>
      <p:cxnSp>
        <p:nvCxnSpPr>
          <p:cNvPr id="14" name="Connecteur droit 13">
            <a:extLst>
              <a:ext uri="{FF2B5EF4-FFF2-40B4-BE49-F238E27FC236}">
                <a16:creationId xmlns:a16="http://schemas.microsoft.com/office/drawing/2014/main" id="{6EE1AE2C-586F-F040-A3AD-4EDE8F483E50}"/>
              </a:ext>
            </a:extLst>
          </p:cNvPr>
          <p:cNvCxnSpPr>
            <a:cxnSpLocks/>
          </p:cNvCxnSpPr>
          <p:nvPr/>
        </p:nvCxnSpPr>
        <p:spPr>
          <a:xfrm>
            <a:off x="3030748" y="5195820"/>
            <a:ext cx="0" cy="132702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9F1FAEDF-99AF-5C45-BFA4-5FA20C4DFFB3}"/>
              </a:ext>
            </a:extLst>
          </p:cNvPr>
          <p:cNvCxnSpPr>
            <a:cxnSpLocks/>
          </p:cNvCxnSpPr>
          <p:nvPr/>
        </p:nvCxnSpPr>
        <p:spPr>
          <a:xfrm>
            <a:off x="5755867" y="5195820"/>
            <a:ext cx="0" cy="132702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729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FFAFA-0261-7E4D-8089-E113DFB714ED}"/>
              </a:ext>
            </a:extLst>
          </p:cNvPr>
          <p:cNvSpPr>
            <a:spLocks noGrp="1"/>
          </p:cNvSpPr>
          <p:nvPr>
            <p:ph type="title"/>
          </p:nvPr>
        </p:nvSpPr>
        <p:spPr/>
        <p:txBody>
          <a:bodyPr/>
          <a:lstStyle/>
          <a:p>
            <a:r>
              <a:rPr lang="en-US"/>
              <a:t>Results – sentiment analysis</a:t>
            </a:r>
          </a:p>
        </p:txBody>
      </p:sp>
      <p:pic>
        <p:nvPicPr>
          <p:cNvPr id="7" name="Espace réservé du contenu 6" descr="Une image contenant table&#10;&#10;Description générée automatiquement">
            <a:extLst>
              <a:ext uri="{FF2B5EF4-FFF2-40B4-BE49-F238E27FC236}">
                <a16:creationId xmlns:a16="http://schemas.microsoft.com/office/drawing/2014/main" id="{6C670CCA-5750-6940-AA90-F4082288A6D1}"/>
              </a:ext>
            </a:extLst>
          </p:cNvPr>
          <p:cNvPicPr>
            <a:picLocks noGrp="1" noChangeAspect="1"/>
          </p:cNvPicPr>
          <p:nvPr>
            <p:ph idx="1"/>
          </p:nvPr>
        </p:nvPicPr>
        <p:blipFill>
          <a:blip r:embed="rId2"/>
          <a:stretch>
            <a:fillRect/>
          </a:stretch>
        </p:blipFill>
        <p:spPr>
          <a:xfrm>
            <a:off x="1247775" y="1167258"/>
            <a:ext cx="6648450" cy="2446712"/>
          </a:xfrm>
        </p:spPr>
      </p:pic>
      <p:sp>
        <p:nvSpPr>
          <p:cNvPr id="4" name="Espace réservé du numéro de diapositive 3">
            <a:extLst>
              <a:ext uri="{FF2B5EF4-FFF2-40B4-BE49-F238E27FC236}">
                <a16:creationId xmlns:a16="http://schemas.microsoft.com/office/drawing/2014/main" id="{B85050C6-91E0-CB48-8F3B-D388EC27128A}"/>
              </a:ext>
            </a:extLst>
          </p:cNvPr>
          <p:cNvSpPr>
            <a:spLocks noGrp="1"/>
          </p:cNvSpPr>
          <p:nvPr>
            <p:ph type="sldNum" sz="quarter" idx="12"/>
          </p:nvPr>
        </p:nvSpPr>
        <p:spPr/>
        <p:txBody>
          <a:bodyPr/>
          <a:lstStyle/>
          <a:p>
            <a:pPr algn="ctr"/>
            <a:fld id="{30CCB0C1-2DF4-8B4C-AC0E-201D3DFFEAFD}" type="slidenum">
              <a:rPr lang="en-US" smtClean="0"/>
              <a:pPr algn="ctr"/>
              <a:t>21</a:t>
            </a:fld>
            <a:endParaRPr lang="en-US"/>
          </a:p>
        </p:txBody>
      </p:sp>
      <p:sp>
        <p:nvSpPr>
          <p:cNvPr id="11" name="Rectangle 10">
            <a:extLst>
              <a:ext uri="{FF2B5EF4-FFF2-40B4-BE49-F238E27FC236}">
                <a16:creationId xmlns:a16="http://schemas.microsoft.com/office/drawing/2014/main" id="{6D5EFE02-931E-954D-A08F-BB1520BA4778}"/>
              </a:ext>
            </a:extLst>
          </p:cNvPr>
          <p:cNvSpPr/>
          <p:nvPr/>
        </p:nvSpPr>
        <p:spPr>
          <a:xfrm>
            <a:off x="2238375" y="3618126"/>
            <a:ext cx="4667250" cy="369332"/>
          </a:xfrm>
          <a:prstGeom prst="rect">
            <a:avLst/>
          </a:prstGeom>
        </p:spPr>
        <p:txBody>
          <a:bodyPr wrap="square">
            <a:spAutoFit/>
          </a:bodyPr>
          <a:lstStyle/>
          <a:p>
            <a:pPr algn="ctr"/>
            <a:r>
              <a:rPr lang="en-US" i="1">
                <a:latin typeface="URWPalladioL"/>
              </a:rPr>
              <a:t>Accuracy metric on the sentiment analysis task.</a:t>
            </a:r>
            <a:endParaRPr lang="en-US" i="1"/>
          </a:p>
        </p:txBody>
      </p:sp>
      <p:sp>
        <p:nvSpPr>
          <p:cNvPr id="8" name="Rectangle 7">
            <a:extLst>
              <a:ext uri="{FF2B5EF4-FFF2-40B4-BE49-F238E27FC236}">
                <a16:creationId xmlns:a16="http://schemas.microsoft.com/office/drawing/2014/main" id="{FB458D19-3883-0D46-B938-75FBC23B5881}"/>
              </a:ext>
            </a:extLst>
          </p:cNvPr>
          <p:cNvSpPr/>
          <p:nvPr/>
        </p:nvSpPr>
        <p:spPr>
          <a:xfrm>
            <a:off x="1247775" y="4417017"/>
            <a:ext cx="6497409" cy="1852815"/>
          </a:xfrm>
          <a:prstGeom prst="rect">
            <a:avLst/>
          </a:prstGeom>
        </p:spPr>
        <p:txBody>
          <a:bodyPr wrap="square">
            <a:spAutoFit/>
          </a:bodyPr>
          <a:lstStyle/>
          <a:p>
            <a:pPr marL="342900" indent="-342900">
              <a:lnSpc>
                <a:spcPct val="200000"/>
              </a:lnSpc>
              <a:buFont typeface="Police système Courant"/>
              <a:buChar char="→"/>
            </a:pPr>
            <a:r>
              <a:rPr lang="en-US" sz="2000" dirty="0">
                <a:solidFill>
                  <a:schemeClr val="tx2"/>
                </a:solidFill>
                <a:latin typeface="URWPalladioL"/>
              </a:rPr>
              <a:t>Hierarchical models show better performances</a:t>
            </a:r>
          </a:p>
          <a:p>
            <a:pPr marL="342900" indent="-342900">
              <a:lnSpc>
                <a:spcPct val="200000"/>
              </a:lnSpc>
              <a:buFont typeface="Police système Courant"/>
              <a:buChar char="→"/>
            </a:pPr>
            <a:r>
              <a:rPr lang="en-US" sz="2000" dirty="0">
                <a:solidFill>
                  <a:schemeClr val="tx2"/>
                </a:solidFill>
                <a:latin typeface="URWPalladioL"/>
              </a:rPr>
              <a:t>Modeling the user/product bias improves performances</a:t>
            </a:r>
          </a:p>
          <a:p>
            <a:pPr marL="342900" indent="-342900">
              <a:lnSpc>
                <a:spcPct val="200000"/>
              </a:lnSpc>
              <a:buFont typeface="Police système Courant"/>
              <a:buChar char="→"/>
            </a:pPr>
            <a:r>
              <a:rPr lang="en-US" sz="2000" dirty="0">
                <a:solidFill>
                  <a:schemeClr val="tx2"/>
                </a:solidFill>
                <a:latin typeface="URWPalladioL"/>
              </a:rPr>
              <a:t>Our approach is competitive with the then SOTA models </a:t>
            </a:r>
            <a:endParaRPr lang="en-US" sz="2000" dirty="0">
              <a:solidFill>
                <a:schemeClr val="tx2"/>
              </a:solidFill>
            </a:endParaRPr>
          </a:p>
        </p:txBody>
      </p:sp>
    </p:spTree>
    <p:extLst>
      <p:ext uri="{BB962C8B-B14F-4D97-AF65-F5344CB8AC3E}">
        <p14:creationId xmlns:p14="http://schemas.microsoft.com/office/powerpoint/2010/main" val="2336720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FFAFA-0261-7E4D-8089-E113DFB714ED}"/>
              </a:ext>
            </a:extLst>
          </p:cNvPr>
          <p:cNvSpPr>
            <a:spLocks noGrp="1"/>
          </p:cNvSpPr>
          <p:nvPr>
            <p:ph type="title"/>
          </p:nvPr>
        </p:nvSpPr>
        <p:spPr/>
        <p:txBody>
          <a:bodyPr/>
          <a:lstStyle/>
          <a:p>
            <a:r>
              <a:rPr lang="en-US"/>
              <a:t>Results</a:t>
            </a:r>
          </a:p>
        </p:txBody>
      </p:sp>
      <p:sp>
        <p:nvSpPr>
          <p:cNvPr id="4" name="Espace réservé du numéro de diapositive 3">
            <a:extLst>
              <a:ext uri="{FF2B5EF4-FFF2-40B4-BE49-F238E27FC236}">
                <a16:creationId xmlns:a16="http://schemas.microsoft.com/office/drawing/2014/main" id="{B85050C6-91E0-CB48-8F3B-D388EC27128A}"/>
              </a:ext>
            </a:extLst>
          </p:cNvPr>
          <p:cNvSpPr>
            <a:spLocks noGrp="1"/>
          </p:cNvSpPr>
          <p:nvPr>
            <p:ph type="sldNum" sz="quarter" idx="12"/>
          </p:nvPr>
        </p:nvSpPr>
        <p:spPr/>
        <p:txBody>
          <a:bodyPr/>
          <a:lstStyle/>
          <a:p>
            <a:fld id="{30CCB0C1-2DF4-8B4C-AC0E-201D3DFFEAFD}" type="slidenum">
              <a:rPr lang="en-US" smtClean="0"/>
              <a:pPr/>
              <a:t>22</a:t>
            </a:fld>
            <a:endParaRPr lang="en-US"/>
          </a:p>
        </p:txBody>
      </p:sp>
      <p:pic>
        <p:nvPicPr>
          <p:cNvPr id="9" name="Image 8" descr="Une image contenant table&#10;&#10;Description générée automatiquement">
            <a:extLst>
              <a:ext uri="{FF2B5EF4-FFF2-40B4-BE49-F238E27FC236}">
                <a16:creationId xmlns:a16="http://schemas.microsoft.com/office/drawing/2014/main" id="{05E36C7E-D43C-264B-A19A-4F046FD08EF4}"/>
              </a:ext>
            </a:extLst>
          </p:cNvPr>
          <p:cNvPicPr>
            <a:picLocks noChangeAspect="1"/>
          </p:cNvPicPr>
          <p:nvPr/>
        </p:nvPicPr>
        <p:blipFill>
          <a:blip r:embed="rId2"/>
          <a:stretch>
            <a:fillRect/>
          </a:stretch>
        </p:blipFill>
        <p:spPr>
          <a:xfrm>
            <a:off x="908050" y="1152189"/>
            <a:ext cx="7327900" cy="1907479"/>
          </a:xfrm>
          <a:prstGeom prst="rect">
            <a:avLst/>
          </a:prstGeom>
        </p:spPr>
      </p:pic>
      <p:sp>
        <p:nvSpPr>
          <p:cNvPr id="8" name="Rectangle 7">
            <a:extLst>
              <a:ext uri="{FF2B5EF4-FFF2-40B4-BE49-F238E27FC236}">
                <a16:creationId xmlns:a16="http://schemas.microsoft.com/office/drawing/2014/main" id="{83CB867D-F69D-FE47-BCAA-DD62EEE9861F}"/>
              </a:ext>
            </a:extLst>
          </p:cNvPr>
          <p:cNvSpPr/>
          <p:nvPr/>
        </p:nvSpPr>
        <p:spPr>
          <a:xfrm>
            <a:off x="3261513" y="3059668"/>
            <a:ext cx="2620974" cy="369332"/>
          </a:xfrm>
          <a:prstGeom prst="rect">
            <a:avLst/>
          </a:prstGeom>
        </p:spPr>
        <p:txBody>
          <a:bodyPr wrap="none">
            <a:spAutoFit/>
          </a:bodyPr>
          <a:lstStyle/>
          <a:p>
            <a:r>
              <a:rPr lang="en-US" i="1"/>
              <a:t>RMSE in rating prediction.</a:t>
            </a:r>
          </a:p>
        </p:txBody>
      </p:sp>
      <p:sp>
        <p:nvSpPr>
          <p:cNvPr id="7" name="Rectangle 6">
            <a:extLst>
              <a:ext uri="{FF2B5EF4-FFF2-40B4-BE49-F238E27FC236}">
                <a16:creationId xmlns:a16="http://schemas.microsoft.com/office/drawing/2014/main" id="{6C98B16D-0D63-F549-86C6-997F520DC7CB}"/>
              </a:ext>
            </a:extLst>
          </p:cNvPr>
          <p:cNvSpPr/>
          <p:nvPr/>
        </p:nvSpPr>
        <p:spPr>
          <a:xfrm>
            <a:off x="1247775" y="4417017"/>
            <a:ext cx="6497409" cy="1237262"/>
          </a:xfrm>
          <a:prstGeom prst="rect">
            <a:avLst/>
          </a:prstGeom>
        </p:spPr>
        <p:txBody>
          <a:bodyPr wrap="square">
            <a:spAutoFit/>
          </a:bodyPr>
          <a:lstStyle/>
          <a:p>
            <a:pPr marL="342900" indent="-342900">
              <a:lnSpc>
                <a:spcPct val="200000"/>
              </a:lnSpc>
              <a:buFont typeface="Police système Courant"/>
              <a:buChar char="→"/>
            </a:pPr>
            <a:r>
              <a:rPr lang="en-US" sz="2000" dirty="0">
                <a:solidFill>
                  <a:schemeClr val="tx2"/>
                </a:solidFill>
                <a:latin typeface="URWPalladioL"/>
              </a:rPr>
              <a:t>Combining the user/product bias to the reviews as well as the rating prediction yields the best performances.</a:t>
            </a:r>
          </a:p>
        </p:txBody>
      </p:sp>
    </p:spTree>
    <p:extLst>
      <p:ext uri="{BB962C8B-B14F-4D97-AF65-F5344CB8AC3E}">
        <p14:creationId xmlns:p14="http://schemas.microsoft.com/office/powerpoint/2010/main" val="807791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D8B198D-C2FB-4B6F-BC23-716363B10D3C}"/>
              </a:ext>
            </a:extLst>
          </p:cNvPr>
          <p:cNvSpPr>
            <a:spLocks noGrp="1"/>
          </p:cNvSpPr>
          <p:nvPr>
            <p:ph type="title"/>
          </p:nvPr>
        </p:nvSpPr>
        <p:spPr>
          <a:xfrm>
            <a:off x="101299" y="297994"/>
            <a:ext cx="7611368" cy="680225"/>
          </a:xfrm>
        </p:spPr>
        <p:txBody>
          <a:bodyPr/>
          <a:lstStyle/>
          <a:p>
            <a:r>
              <a:rPr lang="en-US"/>
              <a:t>Attention Visualization</a:t>
            </a:r>
          </a:p>
        </p:txBody>
      </p:sp>
      <p:pic>
        <p:nvPicPr>
          <p:cNvPr id="6" name="Espace réservé du contenu 5" descr="Une image contenant texte&#10;&#10;Description générée automatiquement">
            <a:extLst>
              <a:ext uri="{FF2B5EF4-FFF2-40B4-BE49-F238E27FC236}">
                <a16:creationId xmlns:a16="http://schemas.microsoft.com/office/drawing/2014/main" id="{4A3F5308-5138-174B-9615-E73EE9219F80}"/>
              </a:ext>
            </a:extLst>
          </p:cNvPr>
          <p:cNvPicPr>
            <a:picLocks noGrp="1" noChangeAspect="1"/>
          </p:cNvPicPr>
          <p:nvPr>
            <p:ph idx="1"/>
          </p:nvPr>
        </p:nvPicPr>
        <p:blipFill>
          <a:blip r:embed="rId2"/>
          <a:stretch>
            <a:fillRect/>
          </a:stretch>
        </p:blipFill>
        <p:spPr>
          <a:xfrm>
            <a:off x="746319" y="1175657"/>
            <a:ext cx="7651363" cy="5069026"/>
          </a:xfrm>
          <a:noFill/>
        </p:spPr>
      </p:pic>
      <p:sp>
        <p:nvSpPr>
          <p:cNvPr id="4" name="Espace réservé du numéro de diapositive 3">
            <a:extLst>
              <a:ext uri="{FF2B5EF4-FFF2-40B4-BE49-F238E27FC236}">
                <a16:creationId xmlns:a16="http://schemas.microsoft.com/office/drawing/2014/main" id="{B0D35B8C-1C64-AD46-B0FD-EB7FF3710FA1}"/>
              </a:ext>
            </a:extLst>
          </p:cNvPr>
          <p:cNvSpPr>
            <a:spLocks noGrp="1"/>
          </p:cNvSpPr>
          <p:nvPr>
            <p:ph type="sldNum" sz="quarter" idx="12"/>
          </p:nvPr>
        </p:nvSpPr>
        <p:spPr>
          <a:xfrm>
            <a:off x="8604173" y="-56512"/>
            <a:ext cx="475811" cy="384884"/>
          </a:xfrm>
        </p:spPr>
        <p:txBody>
          <a:bodyPr anchor="ctr">
            <a:normAutofit/>
          </a:bodyPr>
          <a:lstStyle/>
          <a:p>
            <a:pPr>
              <a:spcAft>
                <a:spcPts val="600"/>
              </a:spcAft>
            </a:pPr>
            <a:fld id="{30CCB0C1-2DF4-8B4C-AC0E-201D3DFFEAFD}" type="slidenum">
              <a:rPr lang="en-US" smtClean="0"/>
              <a:pPr>
                <a:spcAft>
                  <a:spcPts val="600"/>
                </a:spcAft>
              </a:pPr>
              <a:t>23</a:t>
            </a:fld>
            <a:endParaRPr lang="en-US"/>
          </a:p>
        </p:txBody>
      </p:sp>
      <p:sp>
        <p:nvSpPr>
          <p:cNvPr id="7" name="Rectangle 6">
            <a:extLst>
              <a:ext uri="{FF2B5EF4-FFF2-40B4-BE49-F238E27FC236}">
                <a16:creationId xmlns:a16="http://schemas.microsoft.com/office/drawing/2014/main" id="{489421BE-090B-1546-BA3F-D6FB579BA3CF}"/>
              </a:ext>
            </a:extLst>
          </p:cNvPr>
          <p:cNvSpPr/>
          <p:nvPr/>
        </p:nvSpPr>
        <p:spPr>
          <a:xfrm>
            <a:off x="101298" y="6186451"/>
            <a:ext cx="8978685" cy="923330"/>
          </a:xfrm>
          <a:prstGeom prst="rect">
            <a:avLst/>
          </a:prstGeom>
        </p:spPr>
        <p:txBody>
          <a:bodyPr wrap="square">
            <a:spAutoFit/>
          </a:bodyPr>
          <a:lstStyle/>
          <a:p>
            <a:pPr algn="ctr"/>
            <a:r>
              <a:rPr lang="en-US" dirty="0"/>
              <a:t>Cloud of the most discriminating words in the dataset </a:t>
            </a:r>
            <a:r>
              <a:rPr lang="en-US" i="1" dirty="0"/>
              <a:t>Video Games</a:t>
            </a:r>
            <a:r>
              <a:rPr lang="en-US" dirty="0"/>
              <a:t> according to the global attention vector</a:t>
            </a:r>
          </a:p>
          <a:p>
            <a:pPr algn="ctr"/>
            <a:endParaRPr lang="en-US" i="1" dirty="0">
              <a:solidFill>
                <a:srgbClr val="C00000"/>
              </a:solidFill>
            </a:endParaRPr>
          </a:p>
        </p:txBody>
      </p:sp>
      <p:sp>
        <p:nvSpPr>
          <p:cNvPr id="9" name="Espace réservé du numéro de diapositive 3">
            <a:extLst>
              <a:ext uri="{FF2B5EF4-FFF2-40B4-BE49-F238E27FC236}">
                <a16:creationId xmlns:a16="http://schemas.microsoft.com/office/drawing/2014/main" id="{09FE7AA4-FBC5-1842-9F49-24AF0E153957}"/>
              </a:ext>
            </a:extLst>
          </p:cNvPr>
          <p:cNvSpPr txBox="1">
            <a:spLocks/>
          </p:cNvSpPr>
          <p:nvPr/>
        </p:nvSpPr>
        <p:spPr>
          <a:xfrm>
            <a:off x="8517869" y="6473117"/>
            <a:ext cx="510928" cy="38488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CCB0C1-2DF4-8B4C-AC0E-201D3DFFEAFD}" type="slidenum">
              <a:rPr lang="en-US" smtClean="0"/>
              <a:pPr/>
              <a:t>23</a:t>
            </a:fld>
            <a:endParaRPr lang="en-US"/>
          </a:p>
        </p:txBody>
      </p:sp>
      <p:sp>
        <p:nvSpPr>
          <p:cNvPr id="10" name="Espace réservé du numéro de diapositive 3">
            <a:extLst>
              <a:ext uri="{FF2B5EF4-FFF2-40B4-BE49-F238E27FC236}">
                <a16:creationId xmlns:a16="http://schemas.microsoft.com/office/drawing/2014/main" id="{932CE04E-6EFB-2847-8181-8AFC1B021A09}"/>
              </a:ext>
            </a:extLst>
          </p:cNvPr>
          <p:cNvSpPr txBox="1">
            <a:spLocks/>
          </p:cNvSpPr>
          <p:nvPr/>
        </p:nvSpPr>
        <p:spPr>
          <a:xfrm>
            <a:off x="8633072" y="6473117"/>
            <a:ext cx="510928" cy="38488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CCB0C1-2DF4-8B4C-AC0E-201D3DFFEAFD}" type="slidenum">
              <a:rPr lang="en-US" smtClean="0">
                <a:solidFill>
                  <a:schemeClr val="tx2"/>
                </a:solidFill>
              </a:rPr>
              <a:pPr/>
              <a:t>23</a:t>
            </a:fld>
            <a:endParaRPr lang="en-US" dirty="0">
              <a:solidFill>
                <a:schemeClr val="tx2"/>
              </a:solidFill>
            </a:endParaRPr>
          </a:p>
        </p:txBody>
      </p:sp>
    </p:spTree>
    <p:extLst>
      <p:ext uri="{BB962C8B-B14F-4D97-AF65-F5344CB8AC3E}">
        <p14:creationId xmlns:p14="http://schemas.microsoft.com/office/powerpoint/2010/main" val="1868886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79BDF-0A16-BF4F-AF32-26C1279D2CEA}"/>
              </a:ext>
            </a:extLst>
          </p:cNvPr>
          <p:cNvSpPr>
            <a:spLocks noGrp="1"/>
          </p:cNvSpPr>
          <p:nvPr>
            <p:ph type="title"/>
          </p:nvPr>
        </p:nvSpPr>
        <p:spPr/>
        <p:txBody>
          <a:bodyPr/>
          <a:lstStyle/>
          <a:p>
            <a:r>
              <a:rPr lang="en-US"/>
              <a:t>Attention Visualization</a:t>
            </a:r>
          </a:p>
        </p:txBody>
      </p:sp>
      <p:pic>
        <p:nvPicPr>
          <p:cNvPr id="6" name="Espace réservé du contenu 5" descr="Une image contenant texte&#10;&#10;Description générée automatiquement">
            <a:extLst>
              <a:ext uri="{FF2B5EF4-FFF2-40B4-BE49-F238E27FC236}">
                <a16:creationId xmlns:a16="http://schemas.microsoft.com/office/drawing/2014/main" id="{516A354D-824A-524B-883D-F704C2186C51}"/>
              </a:ext>
            </a:extLst>
          </p:cNvPr>
          <p:cNvPicPr>
            <a:picLocks noGrp="1" noChangeAspect="1"/>
          </p:cNvPicPr>
          <p:nvPr>
            <p:ph idx="1"/>
          </p:nvPr>
        </p:nvPicPr>
        <p:blipFill>
          <a:blip r:embed="rId3"/>
          <a:stretch>
            <a:fillRect/>
          </a:stretch>
        </p:blipFill>
        <p:spPr>
          <a:xfrm>
            <a:off x="600073" y="1737528"/>
            <a:ext cx="3971925" cy="3218129"/>
          </a:xfrm>
        </p:spPr>
      </p:pic>
      <p:sp>
        <p:nvSpPr>
          <p:cNvPr id="4" name="Espace réservé du numéro de diapositive 3">
            <a:extLst>
              <a:ext uri="{FF2B5EF4-FFF2-40B4-BE49-F238E27FC236}">
                <a16:creationId xmlns:a16="http://schemas.microsoft.com/office/drawing/2014/main" id="{1E128459-CDC2-6A40-8B43-186780DA7B00}"/>
              </a:ext>
            </a:extLst>
          </p:cNvPr>
          <p:cNvSpPr>
            <a:spLocks noGrp="1"/>
          </p:cNvSpPr>
          <p:nvPr>
            <p:ph type="sldNum" sz="quarter" idx="12"/>
          </p:nvPr>
        </p:nvSpPr>
        <p:spPr/>
        <p:txBody>
          <a:bodyPr/>
          <a:lstStyle/>
          <a:p>
            <a:fld id="{30CCB0C1-2DF4-8B4C-AC0E-201D3DFFEAFD}" type="slidenum">
              <a:rPr lang="en-US" smtClean="0"/>
              <a:pPr/>
              <a:t>24</a:t>
            </a:fld>
            <a:endParaRPr lang="en-US"/>
          </a:p>
        </p:txBody>
      </p:sp>
      <p:pic>
        <p:nvPicPr>
          <p:cNvPr id="8" name="Image 7" descr="Une image contenant texte&#10;&#10;Description générée automatiquement">
            <a:extLst>
              <a:ext uri="{FF2B5EF4-FFF2-40B4-BE49-F238E27FC236}">
                <a16:creationId xmlns:a16="http://schemas.microsoft.com/office/drawing/2014/main" id="{A5EF234B-1BD1-8648-940D-8A65327B9212}"/>
              </a:ext>
            </a:extLst>
          </p:cNvPr>
          <p:cNvPicPr>
            <a:picLocks noChangeAspect="1"/>
          </p:cNvPicPr>
          <p:nvPr/>
        </p:nvPicPr>
        <p:blipFill>
          <a:blip r:embed="rId4"/>
          <a:stretch>
            <a:fillRect/>
          </a:stretch>
        </p:blipFill>
        <p:spPr>
          <a:xfrm>
            <a:off x="4572000" y="1737528"/>
            <a:ext cx="3984350" cy="3218129"/>
          </a:xfrm>
          <a:prstGeom prst="rect">
            <a:avLst/>
          </a:prstGeom>
        </p:spPr>
      </p:pic>
      <p:sp>
        <p:nvSpPr>
          <p:cNvPr id="7" name="Rectangle 6">
            <a:extLst>
              <a:ext uri="{FF2B5EF4-FFF2-40B4-BE49-F238E27FC236}">
                <a16:creationId xmlns:a16="http://schemas.microsoft.com/office/drawing/2014/main" id="{375277C8-6A3A-D344-B133-C915C1EF8801}"/>
              </a:ext>
            </a:extLst>
          </p:cNvPr>
          <p:cNvSpPr/>
          <p:nvPr/>
        </p:nvSpPr>
        <p:spPr>
          <a:xfrm>
            <a:off x="846136" y="4955657"/>
            <a:ext cx="3479798" cy="338554"/>
          </a:xfrm>
          <a:prstGeom prst="rect">
            <a:avLst/>
          </a:prstGeom>
        </p:spPr>
        <p:txBody>
          <a:bodyPr wrap="square">
            <a:spAutoFit/>
          </a:bodyPr>
          <a:lstStyle/>
          <a:p>
            <a:pPr algn="ctr"/>
            <a:r>
              <a:rPr lang="en-US" sz="1600" i="1" dirty="0"/>
              <a:t>Generalist component of attention</a:t>
            </a:r>
            <a:endParaRPr lang="en-US" sz="1600" i="1" dirty="0">
              <a:solidFill>
                <a:srgbClr val="C00000"/>
              </a:solidFill>
            </a:endParaRPr>
          </a:p>
        </p:txBody>
      </p:sp>
      <p:sp>
        <p:nvSpPr>
          <p:cNvPr id="10" name="Rectangle 9">
            <a:extLst>
              <a:ext uri="{FF2B5EF4-FFF2-40B4-BE49-F238E27FC236}">
                <a16:creationId xmlns:a16="http://schemas.microsoft.com/office/drawing/2014/main" id="{12D83945-F9BB-BB41-B531-1BD4096E103C}"/>
              </a:ext>
            </a:extLst>
          </p:cNvPr>
          <p:cNvSpPr/>
          <p:nvPr/>
        </p:nvSpPr>
        <p:spPr>
          <a:xfrm>
            <a:off x="4818066" y="4955657"/>
            <a:ext cx="3479798" cy="338554"/>
          </a:xfrm>
          <a:prstGeom prst="rect">
            <a:avLst/>
          </a:prstGeom>
        </p:spPr>
        <p:txBody>
          <a:bodyPr wrap="square">
            <a:spAutoFit/>
          </a:bodyPr>
          <a:lstStyle/>
          <a:p>
            <a:pPr algn="ctr"/>
            <a:r>
              <a:rPr lang="en-US" sz="1600" i="1" dirty="0"/>
              <a:t>Personalized component of attention</a:t>
            </a:r>
            <a:endParaRPr lang="en-US" sz="1600" i="1" dirty="0">
              <a:solidFill>
                <a:srgbClr val="C00000"/>
              </a:solidFill>
            </a:endParaRPr>
          </a:p>
        </p:txBody>
      </p:sp>
    </p:spTree>
    <p:extLst>
      <p:ext uri="{BB962C8B-B14F-4D97-AF65-F5344CB8AC3E}">
        <p14:creationId xmlns:p14="http://schemas.microsoft.com/office/powerpoint/2010/main" val="2635476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79BDF-0A16-BF4F-AF32-26C1279D2CEA}"/>
              </a:ext>
            </a:extLst>
          </p:cNvPr>
          <p:cNvSpPr>
            <a:spLocks noGrp="1"/>
          </p:cNvSpPr>
          <p:nvPr>
            <p:ph type="title"/>
          </p:nvPr>
        </p:nvSpPr>
        <p:spPr/>
        <p:txBody>
          <a:bodyPr/>
          <a:lstStyle/>
          <a:p>
            <a:r>
              <a:rPr lang="en-US"/>
              <a:t>Conclusion</a:t>
            </a:r>
          </a:p>
        </p:txBody>
      </p:sp>
      <p:sp>
        <p:nvSpPr>
          <p:cNvPr id="4" name="Espace réservé du numéro de diapositive 3">
            <a:extLst>
              <a:ext uri="{FF2B5EF4-FFF2-40B4-BE49-F238E27FC236}">
                <a16:creationId xmlns:a16="http://schemas.microsoft.com/office/drawing/2014/main" id="{1E128459-CDC2-6A40-8B43-186780DA7B00}"/>
              </a:ext>
            </a:extLst>
          </p:cNvPr>
          <p:cNvSpPr>
            <a:spLocks noGrp="1"/>
          </p:cNvSpPr>
          <p:nvPr>
            <p:ph type="sldNum" sz="quarter" idx="12"/>
          </p:nvPr>
        </p:nvSpPr>
        <p:spPr/>
        <p:txBody>
          <a:bodyPr/>
          <a:lstStyle/>
          <a:p>
            <a:fld id="{30CCB0C1-2DF4-8B4C-AC0E-201D3DFFEAFD}" type="slidenum">
              <a:rPr lang="en-US" smtClean="0"/>
              <a:pPr/>
              <a:t>25</a:t>
            </a:fld>
            <a:endParaRPr lang="en-US"/>
          </a:p>
        </p:txBody>
      </p:sp>
      <p:sp>
        <p:nvSpPr>
          <p:cNvPr id="3" name="ZoneTexte 2">
            <a:extLst>
              <a:ext uri="{FF2B5EF4-FFF2-40B4-BE49-F238E27FC236}">
                <a16:creationId xmlns:a16="http://schemas.microsoft.com/office/drawing/2014/main" id="{49B6C2DC-C1BD-604A-A3C0-C9225C78E100}"/>
              </a:ext>
            </a:extLst>
          </p:cNvPr>
          <p:cNvSpPr txBox="1"/>
          <p:nvPr/>
        </p:nvSpPr>
        <p:spPr>
          <a:xfrm>
            <a:off x="891152" y="1957220"/>
            <a:ext cx="7361695" cy="2943563"/>
          </a:xfrm>
          <a:prstGeom prst="rect">
            <a:avLst/>
          </a:prstGeom>
          <a:noFill/>
        </p:spPr>
        <p:txBody>
          <a:bodyPr wrap="square" rtlCol="0" anchor="ctr">
            <a:spAutoFit/>
          </a:bodyPr>
          <a:lstStyle/>
          <a:p>
            <a:pPr marL="342900" indent="-342900">
              <a:lnSpc>
                <a:spcPct val="200000"/>
              </a:lnSpc>
              <a:buFont typeface="Police système Courant"/>
              <a:buChar char="→"/>
            </a:pPr>
            <a:r>
              <a:rPr lang="en-US" sz="2400" dirty="0">
                <a:solidFill>
                  <a:schemeClr val="tx2"/>
                </a:solidFill>
              </a:rPr>
              <a:t>Integrate text reviews in the recommendation process </a:t>
            </a:r>
          </a:p>
          <a:p>
            <a:pPr marL="342900" indent="-342900">
              <a:lnSpc>
                <a:spcPct val="200000"/>
              </a:lnSpc>
              <a:buFont typeface="Police système Courant"/>
              <a:buChar char="→"/>
            </a:pPr>
            <a:r>
              <a:rPr lang="en-US" sz="2400" dirty="0">
                <a:solidFill>
                  <a:schemeClr val="tx2"/>
                </a:solidFill>
              </a:rPr>
              <a:t>Improve </a:t>
            </a:r>
            <a:r>
              <a:rPr lang="en-US" sz="2400" dirty="0" err="1">
                <a:solidFill>
                  <a:schemeClr val="tx2"/>
                </a:solidFill>
              </a:rPr>
              <a:t>peformances</a:t>
            </a:r>
            <a:endParaRPr lang="en-US" sz="2400" dirty="0">
              <a:solidFill>
                <a:schemeClr val="tx2"/>
              </a:solidFill>
            </a:endParaRPr>
          </a:p>
          <a:p>
            <a:pPr marL="342900" indent="-342900">
              <a:lnSpc>
                <a:spcPct val="200000"/>
              </a:lnSpc>
              <a:buFont typeface="Police système Courant"/>
              <a:buChar char="→"/>
            </a:pPr>
            <a:r>
              <a:rPr lang="en-US" sz="2400" dirty="0">
                <a:solidFill>
                  <a:schemeClr val="tx2"/>
                </a:solidFill>
              </a:rPr>
              <a:t>Proposes explanations to the system’s suggestions </a:t>
            </a:r>
          </a:p>
          <a:p>
            <a:pPr marL="342900" indent="-342900">
              <a:lnSpc>
                <a:spcPct val="200000"/>
              </a:lnSpc>
              <a:buFont typeface="Police système Courant"/>
              <a:buChar char="→"/>
            </a:pPr>
            <a:r>
              <a:rPr lang="en-US" sz="2400" dirty="0">
                <a:solidFill>
                  <a:schemeClr val="tx2"/>
                </a:solidFill>
              </a:rPr>
              <a:t>Alleviate the Cold Start Problem</a:t>
            </a:r>
          </a:p>
        </p:txBody>
      </p:sp>
    </p:spTree>
    <p:extLst>
      <p:ext uri="{BB962C8B-B14F-4D97-AF65-F5344CB8AC3E}">
        <p14:creationId xmlns:p14="http://schemas.microsoft.com/office/powerpoint/2010/main" val="543169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43374C-AC17-ED43-BBA6-3DF126A003A7}"/>
              </a:ext>
            </a:extLst>
          </p:cNvPr>
          <p:cNvSpPr>
            <a:spLocks noGrp="1"/>
          </p:cNvSpPr>
          <p:nvPr>
            <p:ph type="title"/>
          </p:nvPr>
        </p:nvSpPr>
        <p:spPr>
          <a:xfrm>
            <a:off x="826358" y="522095"/>
            <a:ext cx="7393259" cy="1972587"/>
          </a:xfrm>
        </p:spPr>
        <p:txBody>
          <a:bodyPr/>
          <a:lstStyle/>
          <a:p>
            <a:r>
              <a:rPr lang="en-US"/>
              <a:t>An NLP APPROACH TO PROFESSIONAL PROFILE LEARNING AND EVALUATION</a:t>
            </a:r>
            <a:endParaRPr lang="en-US" sz="3200">
              <a:latin typeface="+mn-lt"/>
            </a:endParaRPr>
          </a:p>
        </p:txBody>
      </p:sp>
      <p:sp>
        <p:nvSpPr>
          <p:cNvPr id="31" name="TextBox 30">
            <a:extLst>
              <a:ext uri="{FF2B5EF4-FFF2-40B4-BE49-F238E27FC236}">
                <a16:creationId xmlns:a16="http://schemas.microsoft.com/office/drawing/2014/main" id="{2C71AEE3-0066-6D46-8A45-DADE5A49B4EC}"/>
              </a:ext>
            </a:extLst>
          </p:cNvPr>
          <p:cNvSpPr txBox="1"/>
          <p:nvPr/>
        </p:nvSpPr>
        <p:spPr>
          <a:xfrm>
            <a:off x="261941" y="2589789"/>
            <a:ext cx="8596375" cy="830997"/>
          </a:xfrm>
          <a:prstGeom prst="rect">
            <a:avLst/>
          </a:prstGeom>
          <a:noFill/>
        </p:spPr>
        <p:txBody>
          <a:bodyPr wrap="square" rtlCol="0">
            <a:spAutoFit/>
          </a:bodyPr>
          <a:lstStyle/>
          <a:p>
            <a:pPr algn="ctr"/>
            <a:r>
              <a:rPr lang="en-US" sz="1600" i="1" dirty="0">
                <a:solidFill>
                  <a:schemeClr val="bg1">
                    <a:alpha val="80000"/>
                  </a:schemeClr>
                </a:solidFill>
              </a:rPr>
              <a:t>Resume: A Robust Framework for Professional Profile Learning &amp; Evaluation</a:t>
            </a:r>
          </a:p>
          <a:p>
            <a:pPr algn="ctr"/>
            <a:r>
              <a:rPr lang="en-US" sz="1600" dirty="0">
                <a:solidFill>
                  <a:schemeClr val="bg1">
                    <a:alpha val="80000"/>
                  </a:schemeClr>
                </a:solidFill>
              </a:rPr>
              <a:t>Clara Gainon de Forsan de Gabriac, Vincent </a:t>
            </a:r>
            <a:r>
              <a:rPr lang="en-US" sz="1600" dirty="0" err="1">
                <a:solidFill>
                  <a:schemeClr val="bg1">
                    <a:alpha val="80000"/>
                  </a:schemeClr>
                </a:solidFill>
              </a:rPr>
              <a:t>Guigue</a:t>
            </a:r>
            <a:r>
              <a:rPr lang="en-US" sz="1600" dirty="0">
                <a:solidFill>
                  <a:schemeClr val="bg1">
                    <a:alpha val="80000"/>
                  </a:schemeClr>
                </a:solidFill>
              </a:rPr>
              <a:t>, and Patrick Gallinari </a:t>
            </a:r>
            <a:br>
              <a:rPr lang="en-US" sz="1600" dirty="0">
                <a:solidFill>
                  <a:schemeClr val="bg1">
                    <a:alpha val="80000"/>
                  </a:schemeClr>
                </a:solidFill>
              </a:rPr>
            </a:br>
            <a:r>
              <a:rPr lang="en-US" sz="1600" dirty="0">
                <a:solidFill>
                  <a:schemeClr val="bg1">
                    <a:alpha val="80000"/>
                  </a:schemeClr>
                </a:solidFill>
              </a:rPr>
              <a:t>ESANN 2020</a:t>
            </a:r>
          </a:p>
        </p:txBody>
      </p:sp>
    </p:spTree>
    <p:extLst>
      <p:ext uri="{BB962C8B-B14F-4D97-AF65-F5344CB8AC3E}">
        <p14:creationId xmlns:p14="http://schemas.microsoft.com/office/powerpoint/2010/main" val="1733441727"/>
      </p:ext>
    </p:extLst>
  </p:cSld>
  <p:clrMapOvr>
    <a:masterClrMapping/>
  </p:clrMapOvr>
  <mc:AlternateContent xmlns:mc="http://schemas.openxmlformats.org/markup-compatibility/2006" xmlns:p14="http://schemas.microsoft.com/office/powerpoint/2010/main">
    <mc:Choice Requires="p14">
      <p:transition p14:dur="300" advTm="19187">
        <p:fade/>
      </p:transition>
    </mc:Choice>
    <mc:Fallback xmlns="">
      <p:transition advTm="19187">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F477045-A423-4666-B878-6B113EC885ED}"/>
              </a:ext>
            </a:extLst>
          </p:cNvPr>
          <p:cNvSpPr>
            <a:spLocks noGrp="1"/>
          </p:cNvSpPr>
          <p:nvPr>
            <p:ph type="title"/>
          </p:nvPr>
        </p:nvSpPr>
        <p:spPr>
          <a:xfrm>
            <a:off x="101299" y="297994"/>
            <a:ext cx="7611368" cy="680225"/>
          </a:xfrm>
        </p:spPr>
        <p:txBody>
          <a:bodyPr/>
          <a:lstStyle/>
          <a:p>
            <a:r>
              <a:rPr lang="en-US"/>
              <a:t>Motivation &amp; Problematic</a:t>
            </a:r>
          </a:p>
        </p:txBody>
      </p:sp>
      <p:sp>
        <p:nvSpPr>
          <p:cNvPr id="10" name="Content Placeholder 2">
            <a:extLst>
              <a:ext uri="{FF2B5EF4-FFF2-40B4-BE49-F238E27FC236}">
                <a16:creationId xmlns:a16="http://schemas.microsoft.com/office/drawing/2014/main" id="{D1C5C1C4-D149-442C-8E72-00BD10D8F463}"/>
              </a:ext>
            </a:extLst>
          </p:cNvPr>
          <p:cNvSpPr>
            <a:spLocks noGrp="1"/>
          </p:cNvSpPr>
          <p:nvPr>
            <p:ph idx="1"/>
          </p:nvPr>
        </p:nvSpPr>
        <p:spPr>
          <a:xfrm>
            <a:off x="496288" y="1407602"/>
            <a:ext cx="3980986" cy="1457739"/>
          </a:xfrm>
        </p:spPr>
        <p:txBody>
          <a:bodyPr/>
          <a:lstStyle/>
          <a:p>
            <a:r>
              <a:rPr lang="en-US"/>
              <a:t>People tend to </a:t>
            </a:r>
            <a:r>
              <a:rPr lang="en-US" b="1"/>
              <a:t>change jobs </a:t>
            </a:r>
            <a:r>
              <a:rPr lang="en-US"/>
              <a:t>more and more often</a:t>
            </a:r>
          </a:p>
          <a:p>
            <a:r>
              <a:rPr lang="en-US"/>
              <a:t>More and more </a:t>
            </a:r>
            <a:r>
              <a:rPr lang="en-US" b="1"/>
              <a:t>online job boards</a:t>
            </a:r>
          </a:p>
        </p:txBody>
      </p:sp>
      <p:sp>
        <p:nvSpPr>
          <p:cNvPr id="3" name="Espace réservé du numéro de diapositive 2">
            <a:extLst>
              <a:ext uri="{FF2B5EF4-FFF2-40B4-BE49-F238E27FC236}">
                <a16:creationId xmlns:a16="http://schemas.microsoft.com/office/drawing/2014/main" id="{0F9CEEBC-4C44-5D42-B72D-80F71F1F51BB}"/>
              </a:ext>
            </a:extLst>
          </p:cNvPr>
          <p:cNvSpPr>
            <a:spLocks noGrp="1"/>
          </p:cNvSpPr>
          <p:nvPr>
            <p:ph type="sldNum" sz="quarter" idx="12"/>
          </p:nvPr>
        </p:nvSpPr>
        <p:spPr>
          <a:xfrm>
            <a:off x="8604173" y="-56512"/>
            <a:ext cx="475811" cy="384884"/>
          </a:xfrm>
        </p:spPr>
        <p:txBody>
          <a:bodyPr anchor="ctr">
            <a:normAutofit/>
          </a:bodyPr>
          <a:lstStyle/>
          <a:p>
            <a:pPr>
              <a:spcAft>
                <a:spcPts val="600"/>
              </a:spcAft>
            </a:pPr>
            <a:fld id="{30CCB0C1-2DF4-8B4C-AC0E-201D3DFFEAFD}" type="slidenum">
              <a:rPr lang="en-US" smtClean="0"/>
              <a:pPr>
                <a:spcAft>
                  <a:spcPts val="600"/>
                </a:spcAft>
              </a:pPr>
              <a:t>27</a:t>
            </a:fld>
            <a:endParaRPr lang="en-US"/>
          </a:p>
        </p:txBody>
      </p:sp>
      <p:sp>
        <p:nvSpPr>
          <p:cNvPr id="11" name="ZoneTexte 10">
            <a:extLst>
              <a:ext uri="{FF2B5EF4-FFF2-40B4-BE49-F238E27FC236}">
                <a16:creationId xmlns:a16="http://schemas.microsoft.com/office/drawing/2014/main" id="{ADB2B1EC-776E-A444-9122-822B30A7D823}"/>
              </a:ext>
            </a:extLst>
          </p:cNvPr>
          <p:cNvSpPr txBox="1"/>
          <p:nvPr/>
        </p:nvSpPr>
        <p:spPr>
          <a:xfrm>
            <a:off x="7979" y="3429000"/>
            <a:ext cx="8938590" cy="1138773"/>
          </a:xfrm>
          <a:prstGeom prst="rect">
            <a:avLst/>
          </a:prstGeom>
          <a:noFill/>
        </p:spPr>
        <p:txBody>
          <a:bodyPr wrap="square" rtlCol="0">
            <a:spAutoFit/>
          </a:bodyPr>
          <a:lstStyle/>
          <a:p>
            <a:pPr algn="ctr"/>
            <a:r>
              <a:rPr lang="en-US" sz="2400">
                <a:solidFill>
                  <a:schemeClr val="accent1">
                    <a:lumMod val="75000"/>
                  </a:schemeClr>
                </a:solidFill>
              </a:rPr>
              <a:t>Problematic</a:t>
            </a:r>
          </a:p>
          <a:p>
            <a:pPr algn="ctr"/>
            <a:endParaRPr lang="en-US" sz="2400">
              <a:solidFill>
                <a:schemeClr val="accent1">
                  <a:lumMod val="75000"/>
                </a:schemeClr>
              </a:solidFill>
            </a:endParaRPr>
          </a:p>
          <a:p>
            <a:pPr algn="ctr"/>
            <a:r>
              <a:rPr lang="en-US" sz="2000">
                <a:solidFill>
                  <a:schemeClr val="tx2"/>
                </a:solidFill>
              </a:rPr>
              <a:t>How can we accurately represent a person’s career?</a:t>
            </a:r>
          </a:p>
        </p:txBody>
      </p:sp>
      <p:grpSp>
        <p:nvGrpSpPr>
          <p:cNvPr id="14" name="Groupe 13">
            <a:extLst>
              <a:ext uri="{FF2B5EF4-FFF2-40B4-BE49-F238E27FC236}">
                <a16:creationId xmlns:a16="http://schemas.microsoft.com/office/drawing/2014/main" id="{41DB10B0-32A4-8D4E-9055-B7BD6696F8D9}"/>
              </a:ext>
            </a:extLst>
          </p:cNvPr>
          <p:cNvGrpSpPr/>
          <p:nvPr/>
        </p:nvGrpSpPr>
        <p:grpSpPr>
          <a:xfrm>
            <a:off x="4731153" y="1406166"/>
            <a:ext cx="4110925" cy="1185093"/>
            <a:chOff x="301922" y="1373765"/>
            <a:chExt cx="4110925" cy="1185093"/>
          </a:xfrm>
        </p:grpSpPr>
        <p:pic>
          <p:nvPicPr>
            <p:cNvPr id="4" name="Image 3">
              <a:extLst>
                <a:ext uri="{FF2B5EF4-FFF2-40B4-BE49-F238E27FC236}">
                  <a16:creationId xmlns:a16="http://schemas.microsoft.com/office/drawing/2014/main" id="{912705FD-CCC5-A14E-846C-71EF9BD88C75}"/>
                </a:ext>
              </a:extLst>
            </p:cNvPr>
            <p:cNvPicPr>
              <a:picLocks noChangeAspect="1"/>
            </p:cNvPicPr>
            <p:nvPr/>
          </p:nvPicPr>
          <p:blipFill>
            <a:blip r:embed="rId2"/>
            <a:stretch>
              <a:fillRect/>
            </a:stretch>
          </p:blipFill>
          <p:spPr>
            <a:xfrm>
              <a:off x="1787083" y="1373765"/>
              <a:ext cx="1142565" cy="1142565"/>
            </a:xfrm>
            <a:prstGeom prst="rect">
              <a:avLst/>
            </a:prstGeom>
          </p:spPr>
        </p:pic>
        <p:pic>
          <p:nvPicPr>
            <p:cNvPr id="12" name="Image 11">
              <a:extLst>
                <a:ext uri="{FF2B5EF4-FFF2-40B4-BE49-F238E27FC236}">
                  <a16:creationId xmlns:a16="http://schemas.microsoft.com/office/drawing/2014/main" id="{03A4C11D-48B1-084D-A57C-D7B356797821}"/>
                </a:ext>
              </a:extLst>
            </p:cNvPr>
            <p:cNvPicPr>
              <a:picLocks noChangeAspect="1"/>
            </p:cNvPicPr>
            <p:nvPr/>
          </p:nvPicPr>
          <p:blipFill>
            <a:blip r:embed="rId3"/>
            <a:stretch>
              <a:fillRect/>
            </a:stretch>
          </p:blipFill>
          <p:spPr>
            <a:xfrm>
              <a:off x="301922" y="1389793"/>
              <a:ext cx="1142565" cy="1142565"/>
            </a:xfrm>
            <a:prstGeom prst="rect">
              <a:avLst/>
            </a:prstGeom>
          </p:spPr>
        </p:pic>
        <p:pic>
          <p:nvPicPr>
            <p:cNvPr id="13" name="Image 12">
              <a:extLst>
                <a:ext uri="{FF2B5EF4-FFF2-40B4-BE49-F238E27FC236}">
                  <a16:creationId xmlns:a16="http://schemas.microsoft.com/office/drawing/2014/main" id="{9F532B74-6642-0E40-A91A-6B230198D121}"/>
                </a:ext>
              </a:extLst>
            </p:cNvPr>
            <p:cNvPicPr>
              <a:picLocks noChangeAspect="1"/>
            </p:cNvPicPr>
            <p:nvPr/>
          </p:nvPicPr>
          <p:blipFill>
            <a:blip r:embed="rId4"/>
            <a:stretch>
              <a:fillRect/>
            </a:stretch>
          </p:blipFill>
          <p:spPr>
            <a:xfrm>
              <a:off x="3272244" y="1418255"/>
              <a:ext cx="1140603" cy="1140603"/>
            </a:xfrm>
            <a:prstGeom prst="rect">
              <a:avLst/>
            </a:prstGeom>
          </p:spPr>
        </p:pic>
      </p:grpSp>
    </p:spTree>
    <p:extLst>
      <p:ext uri="{BB962C8B-B14F-4D97-AF65-F5344CB8AC3E}">
        <p14:creationId xmlns:p14="http://schemas.microsoft.com/office/powerpoint/2010/main" val="4007951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28</a:t>
            </a:fld>
            <a:endParaRPr lang="en-US"/>
          </a:p>
        </p:txBody>
      </p:sp>
      <p:pic>
        <p:nvPicPr>
          <p:cNvPr id="5" name="Espace réservé du contenu 7">
            <a:extLst>
              <a:ext uri="{FF2B5EF4-FFF2-40B4-BE49-F238E27FC236}">
                <a16:creationId xmlns:a16="http://schemas.microsoft.com/office/drawing/2014/main" id="{82DFB4B1-A216-FC47-AE34-529E7E7C2D2B}"/>
              </a:ext>
            </a:extLst>
          </p:cNvPr>
          <p:cNvPicPr>
            <a:picLocks noGrp="1" noChangeAspect="1"/>
          </p:cNvPicPr>
          <p:nvPr>
            <p:ph idx="1"/>
          </p:nvPr>
        </p:nvPicPr>
        <p:blipFill>
          <a:blip r:embed="rId4"/>
          <a:stretch>
            <a:fillRect/>
          </a:stretch>
        </p:blipFill>
        <p:spPr>
          <a:xfrm>
            <a:off x="590550" y="1093533"/>
            <a:ext cx="7962900" cy="3424318"/>
          </a:xfrm>
        </p:spPr>
      </p:pic>
      <p:sp>
        <p:nvSpPr>
          <p:cNvPr id="3" name="ZoneTexte 2">
            <a:extLst>
              <a:ext uri="{FF2B5EF4-FFF2-40B4-BE49-F238E27FC236}">
                <a16:creationId xmlns:a16="http://schemas.microsoft.com/office/drawing/2014/main" id="{C26B52A3-0E0B-044F-B163-CCAF1EB0B039}"/>
              </a:ext>
            </a:extLst>
          </p:cNvPr>
          <p:cNvSpPr txBox="1"/>
          <p:nvPr/>
        </p:nvSpPr>
        <p:spPr>
          <a:xfrm>
            <a:off x="2323980" y="4633165"/>
            <a:ext cx="4496039" cy="369332"/>
          </a:xfrm>
          <a:prstGeom prst="rect">
            <a:avLst/>
          </a:prstGeom>
          <a:noFill/>
        </p:spPr>
        <p:txBody>
          <a:bodyPr wrap="none" rtlCol="0">
            <a:spAutoFit/>
          </a:bodyPr>
          <a:lstStyle/>
          <a:p>
            <a:r>
              <a:rPr lang="en-US" i="1"/>
              <a:t>Schematic representation of a LinkedIn Profile</a:t>
            </a:r>
          </a:p>
        </p:txBody>
      </p:sp>
    </p:spTree>
    <p:custDataLst>
      <p:tags r:id="rId1"/>
    </p:custDataLst>
    <p:extLst>
      <p:ext uri="{BB962C8B-B14F-4D97-AF65-F5344CB8AC3E}">
        <p14:creationId xmlns:p14="http://schemas.microsoft.com/office/powerpoint/2010/main" val="1071820411"/>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4CBF-C07A-844B-9726-6D9239E1217F}"/>
              </a:ext>
            </a:extLst>
          </p:cNvPr>
          <p:cNvSpPr>
            <a:spLocks noGrp="1"/>
          </p:cNvSpPr>
          <p:nvPr>
            <p:ph type="title"/>
          </p:nvPr>
        </p:nvSpPr>
        <p:spPr/>
        <p:txBody>
          <a:bodyPr/>
          <a:lstStyle/>
          <a:p>
            <a:r>
              <a:rPr lang="en-US" dirty="0"/>
              <a:t>The Information Era</a:t>
            </a:r>
          </a:p>
        </p:txBody>
      </p:sp>
      <p:sp>
        <p:nvSpPr>
          <p:cNvPr id="3" name="Content Placeholder 2">
            <a:extLst>
              <a:ext uri="{FF2B5EF4-FFF2-40B4-BE49-F238E27FC236}">
                <a16:creationId xmlns:a16="http://schemas.microsoft.com/office/drawing/2014/main" id="{9A3C0A13-DD77-4540-B7E4-A308D3D7190B}"/>
              </a:ext>
            </a:extLst>
          </p:cNvPr>
          <p:cNvSpPr>
            <a:spLocks noGrp="1"/>
          </p:cNvSpPr>
          <p:nvPr>
            <p:ph idx="1"/>
          </p:nvPr>
        </p:nvSpPr>
        <p:spPr>
          <a:xfrm>
            <a:off x="591015" y="4012207"/>
            <a:ext cx="3868303" cy="2125545"/>
          </a:xfrm>
        </p:spPr>
        <p:txBody>
          <a:bodyPr>
            <a:normAutofit/>
          </a:bodyPr>
          <a:lstStyle/>
          <a:p>
            <a:pPr>
              <a:buFont typeface="Police système Courant"/>
              <a:buChar char="→"/>
            </a:pPr>
            <a:r>
              <a:rPr lang="en-US" dirty="0">
                <a:solidFill>
                  <a:schemeClr val="tx1"/>
                </a:solidFill>
              </a:rPr>
              <a:t>Ever-growing quantity of data to choose from</a:t>
            </a:r>
          </a:p>
          <a:p>
            <a:pPr>
              <a:buFont typeface="Police système Courant"/>
              <a:buChar char="→"/>
            </a:pPr>
            <a:r>
              <a:rPr lang="en-US" dirty="0">
                <a:solidFill>
                  <a:schemeClr val="tx1"/>
                </a:solidFill>
              </a:rPr>
              <a:t>Multiplication of user (textual) traces</a:t>
            </a:r>
          </a:p>
        </p:txBody>
      </p:sp>
      <p:sp>
        <p:nvSpPr>
          <p:cNvPr id="4" name="Slide Number Placeholder 3">
            <a:extLst>
              <a:ext uri="{FF2B5EF4-FFF2-40B4-BE49-F238E27FC236}">
                <a16:creationId xmlns:a16="http://schemas.microsoft.com/office/drawing/2014/main" id="{8157A862-797F-B741-9C73-C1B6BE0EC46E}"/>
              </a:ext>
            </a:extLst>
          </p:cNvPr>
          <p:cNvSpPr>
            <a:spLocks noGrp="1"/>
          </p:cNvSpPr>
          <p:nvPr>
            <p:ph type="sldNum" sz="quarter" idx="12"/>
          </p:nvPr>
        </p:nvSpPr>
        <p:spPr/>
        <p:txBody>
          <a:bodyPr/>
          <a:lstStyle/>
          <a:p>
            <a:fld id="{30CCB0C1-2DF4-8B4C-AC0E-201D3DFFEAFD}" type="slidenum">
              <a:rPr lang="fr-FR" smtClean="0"/>
              <a:pPr/>
              <a:t>2</a:t>
            </a:fld>
            <a:endParaRPr lang="fr-FR" dirty="0"/>
          </a:p>
        </p:txBody>
      </p:sp>
      <p:pic>
        <p:nvPicPr>
          <p:cNvPr id="9" name="Image 8">
            <a:extLst>
              <a:ext uri="{FF2B5EF4-FFF2-40B4-BE49-F238E27FC236}">
                <a16:creationId xmlns:a16="http://schemas.microsoft.com/office/drawing/2014/main" id="{E31946DF-629C-554F-8092-F552A2AD7820}"/>
              </a:ext>
            </a:extLst>
          </p:cNvPr>
          <p:cNvPicPr>
            <a:picLocks noChangeAspect="1"/>
          </p:cNvPicPr>
          <p:nvPr/>
        </p:nvPicPr>
        <p:blipFill>
          <a:blip r:embed="rId3"/>
          <a:stretch>
            <a:fillRect/>
          </a:stretch>
        </p:blipFill>
        <p:spPr>
          <a:xfrm>
            <a:off x="1098550" y="1303456"/>
            <a:ext cx="6946900" cy="2125544"/>
          </a:xfrm>
          <a:prstGeom prst="rect">
            <a:avLst/>
          </a:prstGeom>
        </p:spPr>
      </p:pic>
      <p:sp>
        <p:nvSpPr>
          <p:cNvPr id="5" name="ZoneTexte 4">
            <a:extLst>
              <a:ext uri="{FF2B5EF4-FFF2-40B4-BE49-F238E27FC236}">
                <a16:creationId xmlns:a16="http://schemas.microsoft.com/office/drawing/2014/main" id="{07E137A1-15CB-7647-8E00-1CF1E5CD9E22}"/>
              </a:ext>
            </a:extLst>
          </p:cNvPr>
          <p:cNvSpPr txBox="1"/>
          <p:nvPr/>
        </p:nvSpPr>
        <p:spPr>
          <a:xfrm>
            <a:off x="2637848" y="3429000"/>
            <a:ext cx="3868303" cy="369332"/>
          </a:xfrm>
          <a:prstGeom prst="rect">
            <a:avLst/>
          </a:prstGeom>
          <a:noFill/>
        </p:spPr>
        <p:txBody>
          <a:bodyPr wrap="none" rtlCol="0">
            <a:spAutoFit/>
          </a:bodyPr>
          <a:lstStyle/>
          <a:p>
            <a:r>
              <a:rPr lang="fr-FR" i="1" dirty="0"/>
              <a:t>Illustration of Netflix </a:t>
            </a:r>
            <a:r>
              <a:rPr lang="en-US" i="1" dirty="0"/>
              <a:t>recommendations</a:t>
            </a:r>
          </a:p>
        </p:txBody>
      </p:sp>
      <p:sp>
        <p:nvSpPr>
          <p:cNvPr id="7" name="Content Placeholder 2">
            <a:extLst>
              <a:ext uri="{FF2B5EF4-FFF2-40B4-BE49-F238E27FC236}">
                <a16:creationId xmlns:a16="http://schemas.microsoft.com/office/drawing/2014/main" id="{3EE593F9-A1BD-3443-A2FB-4740FB36A1F1}"/>
              </a:ext>
            </a:extLst>
          </p:cNvPr>
          <p:cNvSpPr txBox="1">
            <a:spLocks/>
          </p:cNvSpPr>
          <p:nvPr/>
        </p:nvSpPr>
        <p:spPr>
          <a:xfrm>
            <a:off x="5579390" y="4400143"/>
            <a:ext cx="2860912" cy="1353251"/>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tx1"/>
                </a:solidFill>
              </a:rPr>
              <a:t>Challenge: present users with relevant items</a:t>
            </a:r>
          </a:p>
        </p:txBody>
      </p:sp>
      <p:sp>
        <p:nvSpPr>
          <p:cNvPr id="6" name="Flèche vers la droite 5">
            <a:extLst>
              <a:ext uri="{FF2B5EF4-FFF2-40B4-BE49-F238E27FC236}">
                <a16:creationId xmlns:a16="http://schemas.microsoft.com/office/drawing/2014/main" id="{189817DF-AF75-F746-B561-105C4509337F}"/>
              </a:ext>
            </a:extLst>
          </p:cNvPr>
          <p:cNvSpPr/>
          <p:nvPr/>
        </p:nvSpPr>
        <p:spPr>
          <a:xfrm>
            <a:off x="4684684" y="4834755"/>
            <a:ext cx="929898" cy="48044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5832789"/>
      </p:ext>
    </p:extLst>
  </p:cSld>
  <p:clrMapOvr>
    <a:masterClrMapping/>
  </p:clrMapOvr>
  <mc:AlternateContent xmlns:mc="http://schemas.openxmlformats.org/markup-compatibility/2006" xmlns:p14="http://schemas.microsoft.com/office/powerpoint/2010/main">
    <mc:Choice Requires="p14">
      <p:transition p14:dur="300" advTm="33275">
        <p:fade/>
      </p:transition>
    </mc:Choice>
    <mc:Fallback xmlns="">
      <p:transition advTm="33275">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29</a:t>
            </a:fld>
            <a:endParaRPr lang="en-US"/>
          </a:p>
        </p:txBody>
      </p:sp>
      <p:sp>
        <p:nvSpPr>
          <p:cNvPr id="10" name="ZoneTexte 9">
            <a:extLst>
              <a:ext uri="{FF2B5EF4-FFF2-40B4-BE49-F238E27FC236}">
                <a16:creationId xmlns:a16="http://schemas.microsoft.com/office/drawing/2014/main" id="{AD8E8E69-F06B-3C4F-9842-72865CC75379}"/>
              </a:ext>
            </a:extLst>
          </p:cNvPr>
          <p:cNvSpPr txBox="1"/>
          <p:nvPr/>
        </p:nvSpPr>
        <p:spPr>
          <a:xfrm>
            <a:off x="205410" y="5256635"/>
            <a:ext cx="8721614" cy="1138773"/>
          </a:xfrm>
          <a:prstGeom prst="rect">
            <a:avLst/>
          </a:prstGeom>
          <a:solidFill>
            <a:schemeClr val="tx2">
              <a:lumMod val="20000"/>
              <a:lumOff val="80000"/>
            </a:schemeClr>
          </a:solidFill>
        </p:spPr>
        <p:txBody>
          <a:bodyPr wrap="square" rtlCol="0" anchor="ctr">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marL="285750" indent="-285750">
              <a:buFont typeface="Arial" panose="020B0604020202020204" pitchFamily="34" charset="0"/>
              <a:buChar char="•"/>
            </a:pPr>
            <a:r>
              <a:rPr lang="en-US" sz="2200"/>
              <a:t>We can use their LinkedIn page to build their professional profiles</a:t>
            </a:r>
          </a:p>
          <a:p>
            <a:pPr marL="285750" indent="-285750">
              <a:buFont typeface="Arial" panose="020B0604020202020204" pitchFamily="34" charset="0"/>
              <a:buChar char="•"/>
            </a:pPr>
            <a:r>
              <a:rPr lang="en-US" sz="2200"/>
              <a:t>Their past jobs (natural language) should be enough to represent them</a:t>
            </a:r>
          </a:p>
        </p:txBody>
      </p:sp>
      <p:pic>
        <p:nvPicPr>
          <p:cNvPr id="5" name="Espace réservé du contenu 7">
            <a:extLst>
              <a:ext uri="{FF2B5EF4-FFF2-40B4-BE49-F238E27FC236}">
                <a16:creationId xmlns:a16="http://schemas.microsoft.com/office/drawing/2014/main" id="{82DFB4B1-A216-FC47-AE34-529E7E7C2D2B}"/>
              </a:ext>
            </a:extLst>
          </p:cNvPr>
          <p:cNvPicPr>
            <a:picLocks noGrp="1" noChangeAspect="1"/>
          </p:cNvPicPr>
          <p:nvPr>
            <p:ph idx="1"/>
          </p:nvPr>
        </p:nvPicPr>
        <p:blipFill>
          <a:blip r:embed="rId4"/>
          <a:stretch>
            <a:fillRect/>
          </a:stretch>
        </p:blipFill>
        <p:spPr>
          <a:xfrm>
            <a:off x="590550" y="1093533"/>
            <a:ext cx="7962900" cy="3424318"/>
          </a:xfrm>
        </p:spPr>
      </p:pic>
      <p:sp>
        <p:nvSpPr>
          <p:cNvPr id="6" name="ZoneTexte 5">
            <a:extLst>
              <a:ext uri="{FF2B5EF4-FFF2-40B4-BE49-F238E27FC236}">
                <a16:creationId xmlns:a16="http://schemas.microsoft.com/office/drawing/2014/main" id="{C232ED49-ECE5-3046-9C07-A1D947FBEDE4}"/>
              </a:ext>
            </a:extLst>
          </p:cNvPr>
          <p:cNvSpPr txBox="1"/>
          <p:nvPr/>
        </p:nvSpPr>
        <p:spPr>
          <a:xfrm>
            <a:off x="2323980" y="4633165"/>
            <a:ext cx="4496039" cy="369332"/>
          </a:xfrm>
          <a:prstGeom prst="rect">
            <a:avLst/>
          </a:prstGeom>
          <a:noFill/>
        </p:spPr>
        <p:txBody>
          <a:bodyPr wrap="none" rtlCol="0">
            <a:spAutoFit/>
          </a:bodyPr>
          <a:lstStyle/>
          <a:p>
            <a:r>
              <a:rPr lang="en-US" i="1"/>
              <a:t>Schematic representation of a LinkedIn Profile</a:t>
            </a:r>
          </a:p>
        </p:txBody>
      </p:sp>
    </p:spTree>
    <p:custDataLst>
      <p:tags r:id="rId1"/>
    </p:custDataLst>
    <p:extLst>
      <p:ext uri="{BB962C8B-B14F-4D97-AF65-F5344CB8AC3E}">
        <p14:creationId xmlns:p14="http://schemas.microsoft.com/office/powerpoint/2010/main" val="1833088093"/>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30</a:t>
            </a:fld>
            <a:endParaRPr lang="en-US"/>
          </a:p>
        </p:txBody>
      </p:sp>
      <p:sp>
        <p:nvSpPr>
          <p:cNvPr id="6" name="ZoneTexte 5">
            <a:extLst>
              <a:ext uri="{FF2B5EF4-FFF2-40B4-BE49-F238E27FC236}">
                <a16:creationId xmlns:a16="http://schemas.microsoft.com/office/drawing/2014/main" id="{98D2F0A0-7DE2-404D-8936-8F25BE04C5C7}"/>
              </a:ext>
            </a:extLst>
          </p:cNvPr>
          <p:cNvSpPr txBox="1"/>
          <p:nvPr/>
        </p:nvSpPr>
        <p:spPr>
          <a:xfrm>
            <a:off x="301922" y="3518274"/>
            <a:ext cx="3423584" cy="2215991"/>
          </a:xfrm>
          <a:prstGeom prst="rect">
            <a:avLst/>
          </a:prstGeom>
          <a:noFill/>
        </p:spPr>
        <p:txBody>
          <a:bodyPr wrap="square" rtlCol="0">
            <a:spAutoFit/>
          </a:bodyPr>
          <a:lstStyle/>
          <a:p>
            <a:pPr algn="ctr"/>
            <a:r>
              <a:rPr lang="en-US" sz="2400" dirty="0">
                <a:solidFill>
                  <a:schemeClr val="accent1">
                    <a:lumMod val="75000"/>
                  </a:schemeClr>
                </a:solidFill>
              </a:rPr>
              <a:t>Approach</a:t>
            </a:r>
          </a:p>
          <a:p>
            <a:pPr algn="ctr"/>
            <a:endParaRPr lang="en-US" sz="2400" dirty="0">
              <a:solidFill>
                <a:schemeClr val="accent1">
                  <a:lumMod val="75000"/>
                </a:schemeClr>
              </a:solidFill>
            </a:endParaRPr>
          </a:p>
          <a:p>
            <a:r>
              <a:rPr lang="en-US" dirty="0">
                <a:solidFill>
                  <a:schemeClr val="tx2"/>
                </a:solidFill>
              </a:rPr>
              <a:t>User-generated text </a:t>
            </a:r>
            <a:r>
              <a:rPr lang="en-US" dirty="0">
                <a:solidFill>
                  <a:schemeClr val="tx2"/>
                </a:solidFill>
                <a:sym typeface="Wingdings" pitchFamily="2" charset="2"/>
              </a:rPr>
              <a:t> </a:t>
            </a:r>
            <a:r>
              <a:rPr lang="en-US" dirty="0">
                <a:solidFill>
                  <a:schemeClr val="tx2"/>
                </a:solidFill>
              </a:rPr>
              <a:t>build their representation</a:t>
            </a:r>
          </a:p>
          <a:p>
            <a:endParaRPr lang="en-US" dirty="0">
              <a:solidFill>
                <a:schemeClr val="tx2"/>
              </a:solidFill>
            </a:endParaRPr>
          </a:p>
          <a:p>
            <a:r>
              <a:rPr lang="en-US" dirty="0">
                <a:solidFill>
                  <a:schemeClr val="tx2"/>
                </a:solidFill>
              </a:rPr>
              <a:t>Remainder of the profile </a:t>
            </a:r>
            <a:r>
              <a:rPr lang="en-US" dirty="0">
                <a:solidFill>
                  <a:schemeClr val="tx2"/>
                </a:solidFill>
                <a:sym typeface="Wingdings" pitchFamily="2" charset="2"/>
              </a:rPr>
              <a:t></a:t>
            </a:r>
            <a:r>
              <a:rPr lang="en-US" dirty="0">
                <a:solidFill>
                  <a:schemeClr val="tx2"/>
                </a:solidFill>
              </a:rPr>
              <a:t> evaluation</a:t>
            </a:r>
          </a:p>
        </p:txBody>
      </p:sp>
      <p:pic>
        <p:nvPicPr>
          <p:cNvPr id="9" name="Image 8">
            <a:extLst>
              <a:ext uri="{FF2B5EF4-FFF2-40B4-BE49-F238E27FC236}">
                <a16:creationId xmlns:a16="http://schemas.microsoft.com/office/drawing/2014/main" id="{7295C192-5739-2A42-BB8E-D1BF8B758582}"/>
              </a:ext>
            </a:extLst>
          </p:cNvPr>
          <p:cNvPicPr>
            <a:picLocks noChangeAspect="1"/>
          </p:cNvPicPr>
          <p:nvPr/>
        </p:nvPicPr>
        <p:blipFill>
          <a:blip r:embed="rId4"/>
          <a:stretch>
            <a:fillRect/>
          </a:stretch>
        </p:blipFill>
        <p:spPr>
          <a:xfrm>
            <a:off x="4270078" y="2673778"/>
            <a:ext cx="4572000" cy="3627984"/>
          </a:xfrm>
          <a:prstGeom prst="rect">
            <a:avLst/>
          </a:prstGeom>
        </p:spPr>
      </p:pic>
      <p:sp>
        <p:nvSpPr>
          <p:cNvPr id="7" name="ZoneTexte 6">
            <a:extLst>
              <a:ext uri="{FF2B5EF4-FFF2-40B4-BE49-F238E27FC236}">
                <a16:creationId xmlns:a16="http://schemas.microsoft.com/office/drawing/2014/main" id="{FB6D825D-6BCA-8A48-A98F-4D9B6E618C85}"/>
              </a:ext>
            </a:extLst>
          </p:cNvPr>
          <p:cNvSpPr txBox="1"/>
          <p:nvPr/>
        </p:nvSpPr>
        <p:spPr>
          <a:xfrm>
            <a:off x="211193" y="1256612"/>
            <a:ext cx="8721614" cy="1138773"/>
          </a:xfrm>
          <a:prstGeom prst="rect">
            <a:avLst/>
          </a:prstGeom>
          <a:solidFill>
            <a:schemeClr val="tx2">
              <a:lumMod val="20000"/>
              <a:lumOff val="80000"/>
            </a:schemeClr>
          </a:solidFill>
        </p:spPr>
        <p:txBody>
          <a:bodyPr wrap="square" rtlCol="0" anchor="ctr">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marL="285750" indent="-285750">
              <a:buFont typeface="Arial" panose="020B0604020202020204" pitchFamily="34" charset="0"/>
              <a:buChar char="•"/>
            </a:pPr>
            <a:r>
              <a:rPr lang="en-US" sz="2200"/>
              <a:t>We can use their LinkedIn page to build their professional profiles</a:t>
            </a:r>
          </a:p>
          <a:p>
            <a:pPr marL="285750" indent="-285750">
              <a:buFont typeface="Arial" panose="020B0604020202020204" pitchFamily="34" charset="0"/>
              <a:buChar char="•"/>
            </a:pPr>
            <a:r>
              <a:rPr lang="en-US" sz="2200"/>
              <a:t>Their past jobs (natural language) should be enough to represent them</a:t>
            </a:r>
          </a:p>
        </p:txBody>
      </p:sp>
    </p:spTree>
    <p:custDataLst>
      <p:tags r:id="rId1"/>
    </p:custDataLst>
    <p:extLst>
      <p:ext uri="{BB962C8B-B14F-4D97-AF65-F5344CB8AC3E}">
        <p14:creationId xmlns:p14="http://schemas.microsoft.com/office/powerpoint/2010/main" val="3152224617"/>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Data</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31</a:t>
            </a:fld>
            <a:endParaRPr lang="fr-FR"/>
          </a:p>
        </p:txBody>
      </p:sp>
      <p:pic>
        <p:nvPicPr>
          <p:cNvPr id="10" name="Image 9">
            <a:extLst>
              <a:ext uri="{FF2B5EF4-FFF2-40B4-BE49-F238E27FC236}">
                <a16:creationId xmlns:a16="http://schemas.microsoft.com/office/drawing/2014/main" id="{52DA02E3-1568-6A45-B108-D5C2AE3DAF63}"/>
              </a:ext>
            </a:extLst>
          </p:cNvPr>
          <p:cNvPicPr>
            <a:picLocks noChangeAspect="1"/>
          </p:cNvPicPr>
          <p:nvPr/>
        </p:nvPicPr>
        <p:blipFill>
          <a:blip r:embed="rId3"/>
          <a:stretch>
            <a:fillRect/>
          </a:stretch>
        </p:blipFill>
        <p:spPr>
          <a:xfrm>
            <a:off x="4456797" y="1615008"/>
            <a:ext cx="4572000" cy="3627984"/>
          </a:xfrm>
          <a:prstGeom prst="rect">
            <a:avLst/>
          </a:prstGeom>
        </p:spPr>
      </p:pic>
      <p:pic>
        <p:nvPicPr>
          <p:cNvPr id="6" name="Espace réservé du contenu 5" descr="Une image contenant texte&#10;&#10;Description générée automatiquement">
            <a:extLst>
              <a:ext uri="{FF2B5EF4-FFF2-40B4-BE49-F238E27FC236}">
                <a16:creationId xmlns:a16="http://schemas.microsoft.com/office/drawing/2014/main" id="{A7C6AF39-1C7A-6C4F-A820-98FF27C408D7}"/>
              </a:ext>
            </a:extLst>
          </p:cNvPr>
          <p:cNvPicPr>
            <a:picLocks noGrp="1" noChangeAspect="1"/>
          </p:cNvPicPr>
          <p:nvPr>
            <p:ph idx="1"/>
          </p:nvPr>
        </p:nvPicPr>
        <p:blipFill>
          <a:blip r:embed="rId4"/>
          <a:stretch>
            <a:fillRect/>
          </a:stretch>
        </p:blipFill>
        <p:spPr>
          <a:xfrm>
            <a:off x="420014" y="2326289"/>
            <a:ext cx="3519487" cy="2205422"/>
          </a:xfrm>
        </p:spPr>
      </p:pic>
      <p:sp>
        <p:nvSpPr>
          <p:cNvPr id="3" name="ZoneTexte 2">
            <a:extLst>
              <a:ext uri="{FF2B5EF4-FFF2-40B4-BE49-F238E27FC236}">
                <a16:creationId xmlns:a16="http://schemas.microsoft.com/office/drawing/2014/main" id="{15341E6A-9482-E141-94FB-F9EB440A4D7B}"/>
              </a:ext>
            </a:extLst>
          </p:cNvPr>
          <p:cNvSpPr txBox="1"/>
          <p:nvPr/>
        </p:nvSpPr>
        <p:spPr>
          <a:xfrm>
            <a:off x="1128713" y="5657850"/>
            <a:ext cx="4204677" cy="369332"/>
          </a:xfrm>
          <a:prstGeom prst="rect">
            <a:avLst/>
          </a:prstGeom>
          <a:noFill/>
        </p:spPr>
        <p:txBody>
          <a:bodyPr wrap="none" rtlCol="0">
            <a:spAutoFit/>
          </a:bodyPr>
          <a:lstStyle/>
          <a:p>
            <a:r>
              <a:rPr lang="en-US" dirty="0">
                <a:solidFill>
                  <a:srgbClr val="C00000"/>
                </a:solidFill>
              </a:rPr>
              <a:t>Add that they are unstructured and noisy ?</a:t>
            </a:r>
          </a:p>
        </p:txBody>
      </p:sp>
    </p:spTree>
    <p:extLst>
      <p:ext uri="{BB962C8B-B14F-4D97-AF65-F5344CB8AC3E}">
        <p14:creationId xmlns:p14="http://schemas.microsoft.com/office/powerpoint/2010/main" val="2290165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D52B5-521D-6E42-9830-5360E9A4FF61}"/>
              </a:ext>
            </a:extLst>
          </p:cNvPr>
          <p:cNvSpPr>
            <a:spLocks noGrp="1"/>
          </p:cNvSpPr>
          <p:nvPr>
            <p:ph type="title"/>
          </p:nvPr>
        </p:nvSpPr>
        <p:spPr/>
        <p:txBody>
          <a:bodyPr/>
          <a:lstStyle/>
          <a:p>
            <a:r>
              <a:rPr lang="en-US"/>
              <a:t>Related work - FastText</a:t>
            </a:r>
          </a:p>
        </p:txBody>
      </p:sp>
      <p:sp>
        <p:nvSpPr>
          <p:cNvPr id="4" name="Espace réservé du numéro de diapositive 3">
            <a:extLst>
              <a:ext uri="{FF2B5EF4-FFF2-40B4-BE49-F238E27FC236}">
                <a16:creationId xmlns:a16="http://schemas.microsoft.com/office/drawing/2014/main" id="{92368015-76A4-9743-9812-5FD1AA428375}"/>
              </a:ext>
            </a:extLst>
          </p:cNvPr>
          <p:cNvSpPr>
            <a:spLocks noGrp="1"/>
          </p:cNvSpPr>
          <p:nvPr>
            <p:ph type="sldNum" sz="quarter" idx="12"/>
          </p:nvPr>
        </p:nvSpPr>
        <p:spPr/>
        <p:txBody>
          <a:bodyPr/>
          <a:lstStyle/>
          <a:p>
            <a:fld id="{30CCB0C1-2DF4-8B4C-AC0E-201D3DFFEAFD}" type="slidenum">
              <a:rPr lang="en-US" smtClean="0"/>
              <a:pPr/>
              <a:t>32</a:t>
            </a:fld>
            <a:endParaRPr lang="en-US"/>
          </a:p>
        </p:txBody>
      </p:sp>
      <p:pic>
        <p:nvPicPr>
          <p:cNvPr id="7" name="Image 6">
            <a:extLst>
              <a:ext uri="{FF2B5EF4-FFF2-40B4-BE49-F238E27FC236}">
                <a16:creationId xmlns:a16="http://schemas.microsoft.com/office/drawing/2014/main" id="{1D1EB6FA-705A-9B44-AFAB-DA586E4E9D5E}"/>
              </a:ext>
            </a:extLst>
          </p:cNvPr>
          <p:cNvPicPr>
            <a:picLocks noChangeAspect="1"/>
          </p:cNvPicPr>
          <p:nvPr/>
        </p:nvPicPr>
        <p:blipFill>
          <a:blip r:embed="rId2"/>
          <a:stretch>
            <a:fillRect/>
          </a:stretch>
        </p:blipFill>
        <p:spPr>
          <a:xfrm>
            <a:off x="5144933" y="1239864"/>
            <a:ext cx="3552492" cy="4132811"/>
          </a:xfrm>
          <a:prstGeom prst="rect">
            <a:avLst/>
          </a:prstGeom>
        </p:spPr>
      </p:pic>
      <p:sp>
        <p:nvSpPr>
          <p:cNvPr id="10" name="ZoneTexte 9">
            <a:extLst>
              <a:ext uri="{FF2B5EF4-FFF2-40B4-BE49-F238E27FC236}">
                <a16:creationId xmlns:a16="http://schemas.microsoft.com/office/drawing/2014/main" id="{BB3A597F-C3E2-E447-9875-646E0CBA1846}"/>
              </a:ext>
            </a:extLst>
          </p:cNvPr>
          <p:cNvSpPr txBox="1"/>
          <p:nvPr/>
        </p:nvSpPr>
        <p:spPr>
          <a:xfrm>
            <a:off x="5500579" y="5372675"/>
            <a:ext cx="3341499" cy="923330"/>
          </a:xfrm>
          <a:prstGeom prst="rect">
            <a:avLst/>
          </a:prstGeom>
          <a:noFill/>
        </p:spPr>
        <p:txBody>
          <a:bodyPr wrap="square" rtlCol="0">
            <a:spAutoFit/>
          </a:bodyPr>
          <a:lstStyle/>
          <a:p>
            <a:pPr algn="ctr"/>
            <a:r>
              <a:rPr lang="en-US" i="1"/>
              <a:t>Similarity between character n-grams in out-of- vocabulary words.</a:t>
            </a:r>
          </a:p>
        </p:txBody>
      </p:sp>
      <p:sp>
        <p:nvSpPr>
          <p:cNvPr id="12" name="ZoneTexte 11">
            <a:extLst>
              <a:ext uri="{FF2B5EF4-FFF2-40B4-BE49-F238E27FC236}">
                <a16:creationId xmlns:a16="http://schemas.microsoft.com/office/drawing/2014/main" id="{D8907698-B9CF-5C46-B21F-81C4296038E2}"/>
              </a:ext>
            </a:extLst>
          </p:cNvPr>
          <p:cNvSpPr txBox="1"/>
          <p:nvPr/>
        </p:nvSpPr>
        <p:spPr>
          <a:xfrm>
            <a:off x="1019506" y="2805870"/>
            <a:ext cx="3552493" cy="2699200"/>
          </a:xfrm>
          <a:prstGeom prst="rect">
            <a:avLst/>
          </a:prstGeom>
          <a:noFill/>
        </p:spPr>
        <p:txBody>
          <a:bodyPr wrap="square" rtlCol="0" anchor="ctr">
            <a:spAutoFit/>
          </a:bodyPr>
          <a:lstStyle/>
          <a:p>
            <a:pPr marL="285750" indent="-285750">
              <a:lnSpc>
                <a:spcPct val="300000"/>
              </a:lnSpc>
              <a:buFont typeface="Police système Courant"/>
              <a:buChar char="→"/>
            </a:pPr>
            <a:r>
              <a:rPr lang="en-US" sz="2000" dirty="0">
                <a:solidFill>
                  <a:schemeClr val="tx2"/>
                </a:solidFill>
              </a:rPr>
              <a:t>Sub-word embeddings</a:t>
            </a:r>
          </a:p>
          <a:p>
            <a:pPr marL="285750" indent="-285750">
              <a:lnSpc>
                <a:spcPct val="300000"/>
              </a:lnSpc>
              <a:buFont typeface="Police système Courant"/>
              <a:buChar char="→"/>
            </a:pPr>
            <a:r>
              <a:rPr lang="en-US" sz="2000" dirty="0">
                <a:solidFill>
                  <a:schemeClr val="tx2"/>
                </a:solidFill>
              </a:rPr>
              <a:t>Great for OOV words</a:t>
            </a:r>
          </a:p>
          <a:p>
            <a:pPr marL="285750" indent="-285750">
              <a:lnSpc>
                <a:spcPct val="300000"/>
              </a:lnSpc>
              <a:buFont typeface="Police système Courant"/>
              <a:buChar char="→"/>
            </a:pPr>
            <a:r>
              <a:rPr lang="en-US" sz="2000" dirty="0">
                <a:solidFill>
                  <a:schemeClr val="tx2"/>
                </a:solidFill>
              </a:rPr>
              <a:t>Very Fast to train</a:t>
            </a:r>
          </a:p>
        </p:txBody>
      </p:sp>
      <p:sp>
        <p:nvSpPr>
          <p:cNvPr id="13" name="ZoneTexte 12">
            <a:extLst>
              <a:ext uri="{FF2B5EF4-FFF2-40B4-BE49-F238E27FC236}">
                <a16:creationId xmlns:a16="http://schemas.microsoft.com/office/drawing/2014/main" id="{71C9F54C-E626-7D40-A56E-0A92CB839826}"/>
              </a:ext>
            </a:extLst>
          </p:cNvPr>
          <p:cNvSpPr txBox="1"/>
          <p:nvPr/>
        </p:nvSpPr>
        <p:spPr>
          <a:xfrm>
            <a:off x="101299" y="1237352"/>
            <a:ext cx="5232701" cy="1215717"/>
          </a:xfrm>
          <a:prstGeom prst="rect">
            <a:avLst/>
          </a:prstGeom>
          <a:solidFill>
            <a:schemeClr val="accent6">
              <a:lumMod val="40000"/>
              <a:lumOff val="60000"/>
            </a:schemeClr>
          </a:solidFill>
        </p:spPr>
        <p:txBody>
          <a:bodyPr wrap="square" rtlCol="0">
            <a:spAutoFit/>
          </a:bodyPr>
          <a:lstStyle/>
          <a:p>
            <a:r>
              <a:rPr lang="en-US" sz="1900" i="1"/>
              <a:t>Enriching Word Vectors with Subword Information</a:t>
            </a:r>
          </a:p>
          <a:p>
            <a:r>
              <a:rPr lang="en-US"/>
              <a:t>Bojanowski, Piotr and Grave, Edouard and Joulin, Armand and Mikolov, Tomas</a:t>
            </a:r>
          </a:p>
          <a:p>
            <a:r>
              <a:rPr lang="en-US"/>
              <a:t>ACL 2016</a:t>
            </a:r>
          </a:p>
        </p:txBody>
      </p:sp>
    </p:spTree>
    <p:extLst>
      <p:ext uri="{BB962C8B-B14F-4D97-AF65-F5344CB8AC3E}">
        <p14:creationId xmlns:p14="http://schemas.microsoft.com/office/powerpoint/2010/main" val="2758185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D52B5-521D-6E42-9830-5360E9A4FF61}"/>
              </a:ext>
            </a:extLst>
          </p:cNvPr>
          <p:cNvSpPr>
            <a:spLocks noGrp="1"/>
          </p:cNvSpPr>
          <p:nvPr>
            <p:ph type="title"/>
          </p:nvPr>
        </p:nvSpPr>
        <p:spPr/>
        <p:txBody>
          <a:bodyPr/>
          <a:lstStyle/>
          <a:p>
            <a:r>
              <a:rPr lang="en-US"/>
              <a:t>Related work - ELMo</a:t>
            </a:r>
          </a:p>
        </p:txBody>
      </p:sp>
      <p:sp>
        <p:nvSpPr>
          <p:cNvPr id="4" name="Espace réservé du numéro de diapositive 3">
            <a:extLst>
              <a:ext uri="{FF2B5EF4-FFF2-40B4-BE49-F238E27FC236}">
                <a16:creationId xmlns:a16="http://schemas.microsoft.com/office/drawing/2014/main" id="{92368015-76A4-9743-9812-5FD1AA428375}"/>
              </a:ext>
            </a:extLst>
          </p:cNvPr>
          <p:cNvSpPr>
            <a:spLocks noGrp="1"/>
          </p:cNvSpPr>
          <p:nvPr>
            <p:ph type="sldNum" sz="quarter" idx="12"/>
          </p:nvPr>
        </p:nvSpPr>
        <p:spPr/>
        <p:txBody>
          <a:bodyPr/>
          <a:lstStyle/>
          <a:p>
            <a:fld id="{30CCB0C1-2DF4-8B4C-AC0E-201D3DFFEAFD}" type="slidenum">
              <a:rPr lang="en-US" smtClean="0"/>
              <a:pPr/>
              <a:t>33</a:t>
            </a:fld>
            <a:endParaRPr lang="en-US"/>
          </a:p>
        </p:txBody>
      </p:sp>
      <p:pic>
        <p:nvPicPr>
          <p:cNvPr id="8" name="Image 7">
            <a:extLst>
              <a:ext uri="{FF2B5EF4-FFF2-40B4-BE49-F238E27FC236}">
                <a16:creationId xmlns:a16="http://schemas.microsoft.com/office/drawing/2014/main" id="{BE1EB6ED-3A10-FA48-90D4-54ED391C9A35}"/>
              </a:ext>
            </a:extLst>
          </p:cNvPr>
          <p:cNvPicPr>
            <a:picLocks noChangeAspect="1"/>
          </p:cNvPicPr>
          <p:nvPr/>
        </p:nvPicPr>
        <p:blipFill>
          <a:blip r:embed="rId2"/>
          <a:stretch>
            <a:fillRect/>
          </a:stretch>
        </p:blipFill>
        <p:spPr>
          <a:xfrm>
            <a:off x="387011" y="2606715"/>
            <a:ext cx="8369978" cy="4201886"/>
          </a:xfrm>
          <a:prstGeom prst="rect">
            <a:avLst/>
          </a:prstGeom>
        </p:spPr>
      </p:pic>
      <p:pic>
        <p:nvPicPr>
          <p:cNvPr id="10" name="Image 9" descr="Une image contenant texte&#10;&#10;Description générée automatiquement">
            <a:extLst>
              <a:ext uri="{FF2B5EF4-FFF2-40B4-BE49-F238E27FC236}">
                <a16:creationId xmlns:a16="http://schemas.microsoft.com/office/drawing/2014/main" id="{7F813D72-8CCE-0042-99E9-18F0A85CEC93}"/>
              </a:ext>
            </a:extLst>
          </p:cNvPr>
          <p:cNvPicPr>
            <a:picLocks noChangeAspect="1"/>
          </p:cNvPicPr>
          <p:nvPr/>
        </p:nvPicPr>
        <p:blipFill>
          <a:blip r:embed="rId3"/>
          <a:stretch>
            <a:fillRect/>
          </a:stretch>
        </p:blipFill>
        <p:spPr>
          <a:xfrm>
            <a:off x="3402389" y="1265038"/>
            <a:ext cx="7283881" cy="1328057"/>
          </a:xfrm>
          <a:prstGeom prst="rect">
            <a:avLst/>
          </a:prstGeom>
        </p:spPr>
      </p:pic>
      <p:sp>
        <p:nvSpPr>
          <p:cNvPr id="7" name="ZoneTexte 6">
            <a:extLst>
              <a:ext uri="{FF2B5EF4-FFF2-40B4-BE49-F238E27FC236}">
                <a16:creationId xmlns:a16="http://schemas.microsoft.com/office/drawing/2014/main" id="{9B0B667D-5AF9-9349-877E-0002A6CF5267}"/>
              </a:ext>
            </a:extLst>
          </p:cNvPr>
          <p:cNvSpPr txBox="1"/>
          <p:nvPr/>
        </p:nvSpPr>
        <p:spPr>
          <a:xfrm>
            <a:off x="101250" y="1100379"/>
            <a:ext cx="5232701" cy="1492716"/>
          </a:xfrm>
          <a:prstGeom prst="rect">
            <a:avLst/>
          </a:prstGeom>
          <a:solidFill>
            <a:schemeClr val="accent6">
              <a:lumMod val="40000"/>
              <a:lumOff val="60000"/>
            </a:schemeClr>
          </a:solidFill>
        </p:spPr>
        <p:txBody>
          <a:bodyPr wrap="square" rtlCol="0">
            <a:spAutoFit/>
          </a:bodyPr>
          <a:lstStyle/>
          <a:p>
            <a:r>
              <a:rPr lang="en-US" sz="1900" i="1"/>
              <a:t>Deep contextualized word representations</a:t>
            </a:r>
          </a:p>
          <a:p>
            <a:r>
              <a:rPr lang="en-US"/>
              <a:t>Peters, Matthew E. and Neumann, Mark and Iyyer, Mohit and Gardner, Matt and Clark, Christopher and Lee, Kenton and Zettlemoyer, Luke. </a:t>
            </a:r>
          </a:p>
          <a:p>
            <a:r>
              <a:rPr lang="en-US"/>
              <a:t>In: Proc. of NAACL 2018.</a:t>
            </a:r>
          </a:p>
        </p:txBody>
      </p:sp>
    </p:spTree>
    <p:extLst>
      <p:ext uri="{BB962C8B-B14F-4D97-AF65-F5344CB8AC3E}">
        <p14:creationId xmlns:p14="http://schemas.microsoft.com/office/powerpoint/2010/main" val="36729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dirty="0"/>
              <a:t>The model : Resume</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34</a:t>
            </a:fld>
            <a:endParaRPr lang="fr-FR"/>
          </a:p>
        </p:txBody>
      </p:sp>
      <p:pic>
        <p:nvPicPr>
          <p:cNvPr id="8" name="Espace réservé du contenu 7">
            <a:extLst>
              <a:ext uri="{FF2B5EF4-FFF2-40B4-BE49-F238E27FC236}">
                <a16:creationId xmlns:a16="http://schemas.microsoft.com/office/drawing/2014/main" id="{E9A79AB1-4E8B-364C-B3E2-DC99C829F36E}"/>
              </a:ext>
            </a:extLst>
          </p:cNvPr>
          <p:cNvPicPr>
            <a:picLocks noGrp="1" noChangeAspect="1"/>
          </p:cNvPicPr>
          <p:nvPr>
            <p:ph idx="1"/>
          </p:nvPr>
        </p:nvPicPr>
        <p:blipFill>
          <a:blip r:embed="rId3"/>
          <a:stretch>
            <a:fillRect/>
          </a:stretch>
        </p:blipFill>
        <p:spPr>
          <a:xfrm>
            <a:off x="1028700" y="1399381"/>
            <a:ext cx="7086600" cy="4622800"/>
          </a:xfrm>
        </p:spPr>
      </p:pic>
    </p:spTree>
    <p:extLst>
      <p:ext uri="{BB962C8B-B14F-4D97-AF65-F5344CB8AC3E}">
        <p14:creationId xmlns:p14="http://schemas.microsoft.com/office/powerpoint/2010/main" val="4124801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The model : </a:t>
            </a:r>
            <a:r>
              <a:rPr lang="fr-FR" dirty="0" err="1"/>
              <a:t>Resume</a:t>
            </a:r>
            <a:endParaRPr lang="fr-FR" dirty="0"/>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35</a:t>
            </a:fld>
            <a:endParaRPr lang="fr-FR"/>
          </a:p>
        </p:txBody>
      </p:sp>
      <p:pic>
        <p:nvPicPr>
          <p:cNvPr id="7" name="Espace réservé du contenu 6">
            <a:extLst>
              <a:ext uri="{FF2B5EF4-FFF2-40B4-BE49-F238E27FC236}">
                <a16:creationId xmlns:a16="http://schemas.microsoft.com/office/drawing/2014/main" id="{5F82987C-80EC-004C-AC0E-7FE5E447D8C3}"/>
              </a:ext>
            </a:extLst>
          </p:cNvPr>
          <p:cNvPicPr>
            <a:picLocks noGrp="1" noChangeAspect="1"/>
          </p:cNvPicPr>
          <p:nvPr>
            <p:ph idx="1"/>
          </p:nvPr>
        </p:nvPicPr>
        <p:blipFill>
          <a:blip r:embed="rId3"/>
          <a:stretch>
            <a:fillRect/>
          </a:stretch>
        </p:blipFill>
        <p:spPr>
          <a:xfrm>
            <a:off x="810433" y="2574534"/>
            <a:ext cx="7962900" cy="1708932"/>
          </a:xfrm>
        </p:spPr>
      </p:pic>
      <p:sp>
        <p:nvSpPr>
          <p:cNvPr id="3" name="ZoneTexte 2">
            <a:extLst>
              <a:ext uri="{FF2B5EF4-FFF2-40B4-BE49-F238E27FC236}">
                <a16:creationId xmlns:a16="http://schemas.microsoft.com/office/drawing/2014/main" id="{D5C57071-DA8D-9B40-8259-73A319EB09AB}"/>
              </a:ext>
            </a:extLst>
          </p:cNvPr>
          <p:cNvSpPr txBox="1"/>
          <p:nvPr/>
        </p:nvSpPr>
        <p:spPr>
          <a:xfrm>
            <a:off x="3189553" y="4433095"/>
            <a:ext cx="3204660" cy="369332"/>
          </a:xfrm>
          <a:prstGeom prst="rect">
            <a:avLst/>
          </a:prstGeom>
          <a:noFill/>
        </p:spPr>
        <p:txBody>
          <a:bodyPr wrap="none" rtlCol="0">
            <a:spAutoFit/>
          </a:bodyPr>
          <a:lstStyle/>
          <a:p>
            <a:r>
              <a:rPr lang="en-US" i="1" dirty="0"/>
              <a:t>Illustration of the Text generator</a:t>
            </a:r>
          </a:p>
        </p:txBody>
      </p:sp>
      <p:sp>
        <p:nvSpPr>
          <p:cNvPr id="5" name="ZoneTexte 4">
            <a:extLst>
              <a:ext uri="{FF2B5EF4-FFF2-40B4-BE49-F238E27FC236}">
                <a16:creationId xmlns:a16="http://schemas.microsoft.com/office/drawing/2014/main" id="{B6A1DEAF-B41A-344C-854B-057E00AEDB11}"/>
              </a:ext>
            </a:extLst>
          </p:cNvPr>
          <p:cNvSpPr txBox="1"/>
          <p:nvPr/>
        </p:nvSpPr>
        <p:spPr>
          <a:xfrm>
            <a:off x="3114675" y="5472113"/>
            <a:ext cx="5358775" cy="369332"/>
          </a:xfrm>
          <a:prstGeom prst="rect">
            <a:avLst/>
          </a:prstGeom>
          <a:noFill/>
        </p:spPr>
        <p:txBody>
          <a:bodyPr wrap="none" rtlCol="0">
            <a:spAutoFit/>
          </a:bodyPr>
          <a:lstStyle/>
          <a:p>
            <a:r>
              <a:rPr lang="en-US" dirty="0">
                <a:solidFill>
                  <a:srgbClr val="C00000"/>
                </a:solidFill>
              </a:rPr>
              <a:t>Add training loss and detail the architecture of decoder</a:t>
            </a:r>
          </a:p>
        </p:txBody>
      </p:sp>
    </p:spTree>
    <p:extLst>
      <p:ext uri="{BB962C8B-B14F-4D97-AF65-F5344CB8AC3E}">
        <p14:creationId xmlns:p14="http://schemas.microsoft.com/office/powerpoint/2010/main" val="2490127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 - Classification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36</a:t>
            </a:fld>
            <a:endParaRPr lang="en-US"/>
          </a:p>
        </p:txBody>
      </p:sp>
      <p:pic>
        <p:nvPicPr>
          <p:cNvPr id="8" name="Espace réservé du contenu 7" descr="Une image contenant table&#10;&#10;Description générée automatiquement">
            <a:extLst>
              <a:ext uri="{FF2B5EF4-FFF2-40B4-BE49-F238E27FC236}">
                <a16:creationId xmlns:a16="http://schemas.microsoft.com/office/drawing/2014/main" id="{023C743C-D9D2-074A-9658-E229CB5FF450}"/>
              </a:ext>
            </a:extLst>
          </p:cNvPr>
          <p:cNvPicPr>
            <a:picLocks noGrp="1" noChangeAspect="1"/>
          </p:cNvPicPr>
          <p:nvPr>
            <p:ph idx="1"/>
          </p:nvPr>
        </p:nvPicPr>
        <p:blipFill>
          <a:blip r:embed="rId3"/>
          <a:stretch>
            <a:fillRect/>
          </a:stretch>
        </p:blipFill>
        <p:spPr>
          <a:xfrm>
            <a:off x="1028699" y="794238"/>
            <a:ext cx="7086600" cy="2552700"/>
          </a:xfrm>
        </p:spPr>
      </p:pic>
      <p:sp>
        <p:nvSpPr>
          <p:cNvPr id="10" name="Rectangle 9">
            <a:extLst>
              <a:ext uri="{FF2B5EF4-FFF2-40B4-BE49-F238E27FC236}">
                <a16:creationId xmlns:a16="http://schemas.microsoft.com/office/drawing/2014/main" id="{39BD7327-352A-DB4F-AF0E-76134A9EC965}"/>
              </a:ext>
            </a:extLst>
          </p:cNvPr>
          <p:cNvSpPr/>
          <p:nvPr/>
        </p:nvSpPr>
        <p:spPr>
          <a:xfrm>
            <a:off x="2375949" y="3326397"/>
            <a:ext cx="4392100" cy="369332"/>
          </a:xfrm>
          <a:prstGeom prst="rect">
            <a:avLst/>
          </a:prstGeom>
        </p:spPr>
        <p:txBody>
          <a:bodyPr wrap="none">
            <a:spAutoFit/>
          </a:bodyPr>
          <a:lstStyle/>
          <a:p>
            <a:r>
              <a:rPr lang="en-US" i="1" dirty="0"/>
              <a:t> Industry classification results on 150 classes.</a:t>
            </a:r>
          </a:p>
        </p:txBody>
      </p:sp>
      <p:pic>
        <p:nvPicPr>
          <p:cNvPr id="12" name="Image 11" descr="Une image contenant table&#10;&#10;Description générée automatiquement">
            <a:extLst>
              <a:ext uri="{FF2B5EF4-FFF2-40B4-BE49-F238E27FC236}">
                <a16:creationId xmlns:a16="http://schemas.microsoft.com/office/drawing/2014/main" id="{8E21A52E-23A3-6444-A531-0C1529DC5FA2}"/>
              </a:ext>
            </a:extLst>
          </p:cNvPr>
          <p:cNvPicPr>
            <a:picLocks noChangeAspect="1"/>
          </p:cNvPicPr>
          <p:nvPr/>
        </p:nvPicPr>
        <p:blipFill>
          <a:blip r:embed="rId4"/>
          <a:stretch>
            <a:fillRect/>
          </a:stretch>
        </p:blipFill>
        <p:spPr>
          <a:xfrm>
            <a:off x="1028700" y="3993662"/>
            <a:ext cx="4584700" cy="2070100"/>
          </a:xfrm>
          <a:prstGeom prst="rect">
            <a:avLst/>
          </a:prstGeom>
        </p:spPr>
      </p:pic>
      <p:sp>
        <p:nvSpPr>
          <p:cNvPr id="13" name="Rectangle 12">
            <a:extLst>
              <a:ext uri="{FF2B5EF4-FFF2-40B4-BE49-F238E27FC236}">
                <a16:creationId xmlns:a16="http://schemas.microsoft.com/office/drawing/2014/main" id="{BE394AE9-2AA3-6E42-AFA8-F64B9503D95C}"/>
              </a:ext>
            </a:extLst>
          </p:cNvPr>
          <p:cNvSpPr/>
          <p:nvPr/>
        </p:nvSpPr>
        <p:spPr>
          <a:xfrm>
            <a:off x="1434475" y="6063762"/>
            <a:ext cx="3773149" cy="369332"/>
          </a:xfrm>
          <a:prstGeom prst="rect">
            <a:avLst/>
          </a:prstGeom>
        </p:spPr>
        <p:txBody>
          <a:bodyPr wrap="none">
            <a:spAutoFit/>
          </a:bodyPr>
          <a:lstStyle/>
          <a:p>
            <a:r>
              <a:rPr lang="en-US" i="1"/>
              <a:t>Skills Prediction Results on 523 classes</a:t>
            </a:r>
          </a:p>
        </p:txBody>
      </p:sp>
      <p:sp>
        <p:nvSpPr>
          <p:cNvPr id="3" name="ZoneTexte 2">
            <a:extLst>
              <a:ext uri="{FF2B5EF4-FFF2-40B4-BE49-F238E27FC236}">
                <a16:creationId xmlns:a16="http://schemas.microsoft.com/office/drawing/2014/main" id="{A59EA2BC-193A-EC48-BA7C-FA8236803102}"/>
              </a:ext>
            </a:extLst>
          </p:cNvPr>
          <p:cNvSpPr txBox="1"/>
          <p:nvPr/>
        </p:nvSpPr>
        <p:spPr>
          <a:xfrm>
            <a:off x="5872163" y="4059216"/>
            <a:ext cx="2645706" cy="1938992"/>
          </a:xfrm>
          <a:prstGeom prst="rect">
            <a:avLst/>
          </a:prstGeom>
          <a:noFill/>
        </p:spPr>
        <p:txBody>
          <a:bodyPr wrap="square" rtlCol="0" anchor="ctr">
            <a:spAutoFit/>
          </a:bodyPr>
          <a:lstStyle/>
          <a:p>
            <a:pPr marL="285750" indent="-285750">
              <a:buFont typeface="Police système Courant"/>
              <a:buChar char="→"/>
            </a:pPr>
            <a:r>
              <a:rPr lang="en-US" sz="2000" dirty="0">
                <a:solidFill>
                  <a:schemeClr val="tx2"/>
                </a:solidFill>
              </a:rPr>
              <a:t>Disambiguation in </a:t>
            </a:r>
            <a:r>
              <a:rPr lang="en-US" sz="2000" dirty="0" err="1">
                <a:solidFill>
                  <a:schemeClr val="tx2"/>
                </a:solidFill>
              </a:rPr>
              <a:t>ELMo</a:t>
            </a:r>
            <a:r>
              <a:rPr lang="en-US" sz="2000" dirty="0">
                <a:solidFill>
                  <a:schemeClr val="tx2"/>
                </a:solidFill>
              </a:rPr>
              <a:t> improves performances</a:t>
            </a:r>
          </a:p>
          <a:p>
            <a:pPr marL="285750" indent="-285750">
              <a:buFont typeface="Police système Courant"/>
              <a:buChar char="→"/>
            </a:pPr>
            <a:endParaRPr lang="en-US" sz="2000" dirty="0">
              <a:solidFill>
                <a:schemeClr val="tx2"/>
              </a:solidFill>
            </a:endParaRPr>
          </a:p>
          <a:p>
            <a:pPr marL="285750" indent="-285750">
              <a:buFont typeface="Police système Courant"/>
              <a:buChar char="→"/>
            </a:pPr>
            <a:r>
              <a:rPr lang="en-US" sz="2000" dirty="0">
                <a:solidFill>
                  <a:schemeClr val="tx2"/>
                </a:solidFill>
              </a:rPr>
              <a:t>But FT_CV is still competitive</a:t>
            </a:r>
          </a:p>
        </p:txBody>
      </p:sp>
    </p:spTree>
    <p:extLst>
      <p:ext uri="{BB962C8B-B14F-4D97-AF65-F5344CB8AC3E}">
        <p14:creationId xmlns:p14="http://schemas.microsoft.com/office/powerpoint/2010/main" val="526574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 - Classification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37</a:t>
            </a:fld>
            <a:endParaRPr lang="en-US"/>
          </a:p>
        </p:txBody>
      </p:sp>
      <p:sp>
        <p:nvSpPr>
          <p:cNvPr id="5" name="Espace réservé du contenu 4">
            <a:extLst>
              <a:ext uri="{FF2B5EF4-FFF2-40B4-BE49-F238E27FC236}">
                <a16:creationId xmlns:a16="http://schemas.microsoft.com/office/drawing/2014/main" id="{197D9A11-B45D-0E4B-8022-DAF274AEB814}"/>
              </a:ext>
            </a:extLst>
          </p:cNvPr>
          <p:cNvSpPr>
            <a:spLocks noGrp="1"/>
          </p:cNvSpPr>
          <p:nvPr>
            <p:ph idx="1"/>
          </p:nvPr>
        </p:nvSpPr>
        <p:spPr>
          <a:xfrm>
            <a:off x="591015" y="880317"/>
            <a:ext cx="7961971" cy="680224"/>
          </a:xfrm>
        </p:spPr>
        <p:txBody>
          <a:bodyPr>
            <a:normAutofit/>
          </a:bodyPr>
          <a:lstStyle/>
          <a:p>
            <a:pPr marL="0" indent="0" algn="ctr">
              <a:buNone/>
            </a:pPr>
            <a:r>
              <a:rPr lang="en-US" sz="2800">
                <a:solidFill>
                  <a:schemeClr val="tx2"/>
                </a:solidFill>
              </a:rPr>
              <a:t>Examples of misclassified profiles</a:t>
            </a:r>
          </a:p>
        </p:txBody>
      </p:sp>
      <p:graphicFrame>
        <p:nvGraphicFramePr>
          <p:cNvPr id="6" name="Tableau 6">
            <a:extLst>
              <a:ext uri="{FF2B5EF4-FFF2-40B4-BE49-F238E27FC236}">
                <a16:creationId xmlns:a16="http://schemas.microsoft.com/office/drawing/2014/main" id="{F271EC4D-3554-6F4C-9AB0-F57808B931B9}"/>
              </a:ext>
            </a:extLst>
          </p:cNvPr>
          <p:cNvGraphicFramePr>
            <a:graphicFrameLocks noGrp="1"/>
          </p:cNvGraphicFramePr>
          <p:nvPr>
            <p:extLst>
              <p:ext uri="{D42A27DB-BD31-4B8C-83A1-F6EECF244321}">
                <p14:modId xmlns:p14="http://schemas.microsoft.com/office/powerpoint/2010/main" val="3563459292"/>
              </p:ext>
            </p:extLst>
          </p:nvPr>
        </p:nvGraphicFramePr>
        <p:xfrm>
          <a:off x="133817" y="1560539"/>
          <a:ext cx="8894980" cy="4737793"/>
        </p:xfrm>
        <a:graphic>
          <a:graphicData uri="http://schemas.openxmlformats.org/drawingml/2006/table">
            <a:tbl>
              <a:tblPr firstRow="1" bandRow="1">
                <a:tableStyleId>{5C22544A-7EE6-4342-B048-85BDC9FD1C3A}</a:tableStyleId>
              </a:tblPr>
              <a:tblGrid>
                <a:gridCol w="729173">
                  <a:extLst>
                    <a:ext uri="{9D8B030D-6E8A-4147-A177-3AD203B41FA5}">
                      <a16:colId xmlns:a16="http://schemas.microsoft.com/office/drawing/2014/main" val="1140894443"/>
                    </a:ext>
                  </a:extLst>
                </a:gridCol>
                <a:gridCol w="1906292">
                  <a:extLst>
                    <a:ext uri="{9D8B030D-6E8A-4147-A177-3AD203B41FA5}">
                      <a16:colId xmlns:a16="http://schemas.microsoft.com/office/drawing/2014/main" val="1098897297"/>
                    </a:ext>
                  </a:extLst>
                </a:gridCol>
                <a:gridCol w="1812027">
                  <a:extLst>
                    <a:ext uri="{9D8B030D-6E8A-4147-A177-3AD203B41FA5}">
                      <a16:colId xmlns:a16="http://schemas.microsoft.com/office/drawing/2014/main" val="4186569307"/>
                    </a:ext>
                  </a:extLst>
                </a:gridCol>
                <a:gridCol w="2223744">
                  <a:extLst>
                    <a:ext uri="{9D8B030D-6E8A-4147-A177-3AD203B41FA5}">
                      <a16:colId xmlns:a16="http://schemas.microsoft.com/office/drawing/2014/main" val="802009711"/>
                    </a:ext>
                  </a:extLst>
                </a:gridCol>
                <a:gridCol w="2223744">
                  <a:extLst>
                    <a:ext uri="{9D8B030D-6E8A-4147-A177-3AD203B41FA5}">
                      <a16:colId xmlns:a16="http://schemas.microsoft.com/office/drawing/2014/main" val="4046290074"/>
                    </a:ext>
                  </a:extLst>
                </a:gridCol>
              </a:tblGrid>
              <a:tr h="423244">
                <a:tc rowSpan="2">
                  <a:txBody>
                    <a:bodyPr/>
                    <a:lstStyle/>
                    <a:p>
                      <a:pPr algn="ctr"/>
                      <a:r>
                        <a:rPr lang="fr-FR" dirty="0"/>
                        <a:t>#</a:t>
                      </a:r>
                    </a:p>
                  </a:txBody>
                  <a:tcPr anchor="ctr"/>
                </a:tc>
                <a:tc gridSpan="2">
                  <a:txBody>
                    <a:bodyPr/>
                    <a:lstStyle/>
                    <a:p>
                      <a:pPr algn="ctr"/>
                      <a:r>
                        <a:rPr lang="fr-FR" dirty="0"/>
                        <a:t>Profile</a:t>
                      </a:r>
                    </a:p>
                  </a:txBody>
                  <a:tcPr anchor="ctr"/>
                </a:tc>
                <a:tc hMerge="1">
                  <a:txBody>
                    <a:bodyPr/>
                    <a:lstStyle/>
                    <a:p>
                      <a:endParaRPr lang="fr-FR" dirty="0"/>
                    </a:p>
                  </a:txBody>
                  <a:tcPr/>
                </a:tc>
                <a:tc rowSpan="2">
                  <a:txBody>
                    <a:bodyPr/>
                    <a:lstStyle/>
                    <a:p>
                      <a:pPr algn="ctr"/>
                      <a:r>
                        <a:rPr lang="fr-FR" dirty="0" err="1"/>
                        <a:t>Predicted</a:t>
                      </a:r>
                      <a:r>
                        <a:rPr lang="fr-FR" dirty="0"/>
                        <a:t> </a:t>
                      </a:r>
                      <a:r>
                        <a:rPr lang="fr-FR" dirty="0" err="1"/>
                        <a:t>Industry</a:t>
                      </a:r>
                      <a:endParaRPr lang="fr-FR" dirty="0"/>
                    </a:p>
                  </a:txBody>
                  <a:tcPr anchor="ctr"/>
                </a:tc>
                <a:tc rowSpan="2">
                  <a:txBody>
                    <a:bodyPr/>
                    <a:lstStyle/>
                    <a:p>
                      <a:pPr algn="ctr"/>
                      <a:r>
                        <a:rPr lang="fr-FR" dirty="0" err="1"/>
                        <a:t>Actual</a:t>
                      </a:r>
                      <a:r>
                        <a:rPr lang="fr-FR" dirty="0"/>
                        <a:t> </a:t>
                      </a:r>
                      <a:r>
                        <a:rPr lang="fr-FR" dirty="0" err="1"/>
                        <a:t>Industry</a:t>
                      </a:r>
                      <a:endParaRPr lang="fr-FR" dirty="0"/>
                    </a:p>
                  </a:txBody>
                  <a:tcPr anchor="ctr"/>
                </a:tc>
                <a:extLst>
                  <a:ext uri="{0D108BD9-81ED-4DB2-BD59-A6C34878D82A}">
                    <a16:rowId xmlns:a16="http://schemas.microsoft.com/office/drawing/2014/main" val="996870981"/>
                  </a:ext>
                </a:extLst>
              </a:tr>
              <a:tr h="436829">
                <a:tc vMerge="1">
                  <a:txBody>
                    <a:bodyPr/>
                    <a:lstStyle/>
                    <a:p>
                      <a:endParaRPr lang="fr-FR"/>
                    </a:p>
                  </a:txBody>
                  <a:tcPr/>
                </a:tc>
                <a:tc>
                  <a:txBody>
                    <a:bodyPr/>
                    <a:lstStyle/>
                    <a:p>
                      <a:pPr algn="ctr"/>
                      <a:r>
                        <a:rPr lang="fr-FR" dirty="0" err="1"/>
                        <a:t>Title</a:t>
                      </a:r>
                      <a:endParaRPr lang="fr-FR" dirty="0"/>
                    </a:p>
                  </a:txBody>
                  <a:tcPr anchor="ctr"/>
                </a:tc>
                <a:tc>
                  <a:txBody>
                    <a:bodyPr/>
                    <a:lstStyle/>
                    <a:p>
                      <a:pPr algn="ctr"/>
                      <a:r>
                        <a:rPr lang="fr-FR" dirty="0"/>
                        <a:t>Description</a:t>
                      </a:r>
                    </a:p>
                  </a:txBody>
                  <a:tcPr anchor="ctr"/>
                </a:tc>
                <a:tc vMerge="1">
                  <a:txBody>
                    <a:bodyPr/>
                    <a:lstStyle/>
                    <a:p>
                      <a:endParaRPr lang="fr-FR"/>
                    </a:p>
                  </a:txBody>
                  <a:tcPr/>
                </a:tc>
                <a:tc vMerge="1">
                  <a:txBody>
                    <a:bodyPr/>
                    <a:lstStyle/>
                    <a:p>
                      <a:endParaRPr lang="fr-FR"/>
                    </a:p>
                  </a:txBody>
                  <a:tcPr/>
                </a:tc>
                <a:extLst>
                  <a:ext uri="{0D108BD9-81ED-4DB2-BD59-A6C34878D82A}">
                    <a16:rowId xmlns:a16="http://schemas.microsoft.com/office/drawing/2014/main" val="1760115364"/>
                  </a:ext>
                </a:extLst>
              </a:tr>
              <a:tr h="969430">
                <a:tc>
                  <a:txBody>
                    <a:bodyPr/>
                    <a:lstStyle/>
                    <a:p>
                      <a:pPr algn="ctr"/>
                      <a:r>
                        <a:rPr lang="fr-FR" dirty="0"/>
                        <a:t>(1)</a:t>
                      </a:r>
                    </a:p>
                  </a:txBody>
                  <a:tcPr anchor="ctr"/>
                </a:tc>
                <a:tc>
                  <a:txBody>
                    <a:bodyPr/>
                    <a:lstStyle/>
                    <a:p>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extLst>
                  <a:ext uri="{0D108BD9-81ED-4DB2-BD59-A6C34878D82A}">
                    <a16:rowId xmlns:a16="http://schemas.microsoft.com/office/drawing/2014/main" val="1763688021"/>
                  </a:ext>
                </a:extLst>
              </a:tr>
              <a:tr h="969430">
                <a:tc>
                  <a:txBody>
                    <a:bodyPr/>
                    <a:lstStyle/>
                    <a:p>
                      <a:pPr algn="ctr"/>
                      <a:r>
                        <a:rPr lang="fr-FR" dirty="0"/>
                        <a:t>(0)</a:t>
                      </a:r>
                    </a:p>
                  </a:txBody>
                  <a:tcPr anchor="ctr"/>
                </a:tc>
                <a:tc>
                  <a:txBody>
                    <a:bodyPr/>
                    <a:lstStyle/>
                    <a:p>
                      <a:endParaRPr lang="fr-FR"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vMerge="1">
                  <a:txBody>
                    <a:bodyPr/>
                    <a:lstStyle/>
                    <a:p>
                      <a:pPr algn="ctr"/>
                      <a:endParaRPr lang="fr-FR" dirty="0"/>
                    </a:p>
                  </a:txBody>
                  <a:tcPr/>
                </a:tc>
                <a:tc vMerge="1">
                  <a:txBody>
                    <a:bodyPr/>
                    <a:lstStyle/>
                    <a:p>
                      <a:pPr algn="ctr"/>
                      <a:endParaRPr lang="fr-FR" dirty="0"/>
                    </a:p>
                  </a:txBody>
                  <a:tcPr/>
                </a:tc>
                <a:extLst>
                  <a:ext uri="{0D108BD9-81ED-4DB2-BD59-A6C34878D82A}">
                    <a16:rowId xmlns:a16="http://schemas.microsoft.com/office/drawing/2014/main" val="3691360732"/>
                  </a:ext>
                </a:extLst>
              </a:tr>
              <a:tr h="969430">
                <a:tc>
                  <a:txBody>
                    <a:bodyPr/>
                    <a:lstStyle/>
                    <a:p>
                      <a:pPr algn="ctr"/>
                      <a:r>
                        <a:rPr lang="fr-FR" dirty="0"/>
                        <a:t>(1)</a:t>
                      </a:r>
                    </a:p>
                  </a:txBody>
                  <a:tcPr anchor="ctr"/>
                </a:tc>
                <a:tc>
                  <a:txBody>
                    <a:bodyPr/>
                    <a:lstStyle/>
                    <a:p>
                      <a:endParaRPr lang="fr-FR"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rowSpan="2">
                  <a:txBody>
                    <a:bodyPr/>
                    <a:lstStyle/>
                    <a:p>
                      <a:pPr algn="ctr"/>
                      <a:endParaRPr lang="fr-FR" dirty="0"/>
                    </a:p>
                  </a:txBody>
                  <a:tcPr anchor="ctr"/>
                </a:tc>
                <a:tc rowSpan="2">
                  <a:txBody>
                    <a:bodyPr/>
                    <a:lstStyle/>
                    <a:p>
                      <a:pPr algn="ctr"/>
                      <a:endParaRPr lang="fr-FR" dirty="0"/>
                    </a:p>
                  </a:txBody>
                  <a:tcPr anchor="ctr"/>
                </a:tc>
                <a:extLst>
                  <a:ext uri="{0D108BD9-81ED-4DB2-BD59-A6C34878D82A}">
                    <a16:rowId xmlns:a16="http://schemas.microsoft.com/office/drawing/2014/main" val="2837719425"/>
                  </a:ext>
                </a:extLst>
              </a:tr>
              <a:tr h="969430">
                <a:tc>
                  <a:txBody>
                    <a:bodyPr/>
                    <a:lstStyle/>
                    <a:p>
                      <a:pPr algn="ctr"/>
                      <a:r>
                        <a:rPr lang="fr-FR" dirty="0"/>
                        <a:t>(0)</a:t>
                      </a:r>
                    </a:p>
                  </a:txBody>
                  <a:tcPr anchor="ctr"/>
                </a:tc>
                <a:tc>
                  <a:txBody>
                    <a:bodyPr/>
                    <a:lstStyle/>
                    <a:p>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vMerge="1">
                  <a:txBody>
                    <a:bodyPr/>
                    <a:lstStyle/>
                    <a:p>
                      <a:pPr algn="ctr"/>
                      <a:endParaRPr lang="fr-FR" dirty="0"/>
                    </a:p>
                  </a:txBody>
                  <a:tcPr/>
                </a:tc>
                <a:tc vMerge="1">
                  <a:txBody>
                    <a:bodyPr/>
                    <a:lstStyle/>
                    <a:p>
                      <a:pPr algn="ctr"/>
                      <a:endParaRPr lang="fr-FR" dirty="0"/>
                    </a:p>
                  </a:txBody>
                  <a:tcPr/>
                </a:tc>
                <a:extLst>
                  <a:ext uri="{0D108BD9-81ED-4DB2-BD59-A6C34878D82A}">
                    <a16:rowId xmlns:a16="http://schemas.microsoft.com/office/drawing/2014/main" val="2292749246"/>
                  </a:ext>
                </a:extLst>
              </a:tr>
            </a:tbl>
          </a:graphicData>
        </a:graphic>
      </p:graphicFrame>
      <p:sp>
        <p:nvSpPr>
          <p:cNvPr id="7" name="ZoneTexte 6">
            <a:extLst>
              <a:ext uri="{FF2B5EF4-FFF2-40B4-BE49-F238E27FC236}">
                <a16:creationId xmlns:a16="http://schemas.microsoft.com/office/drawing/2014/main" id="{3BFCDCDC-C67D-4445-85F2-8E086A47C601}"/>
              </a:ext>
            </a:extLst>
          </p:cNvPr>
          <p:cNvSpPr txBox="1"/>
          <p:nvPr/>
        </p:nvSpPr>
        <p:spPr>
          <a:xfrm>
            <a:off x="7005234" y="681394"/>
            <a:ext cx="2008435" cy="369332"/>
          </a:xfrm>
          <a:prstGeom prst="rect">
            <a:avLst/>
          </a:prstGeom>
          <a:noFill/>
        </p:spPr>
        <p:txBody>
          <a:bodyPr wrap="square" rtlCol="0">
            <a:spAutoFit/>
          </a:bodyPr>
          <a:lstStyle/>
          <a:p>
            <a:r>
              <a:rPr lang="en-US" b="1">
                <a:solidFill>
                  <a:srgbClr val="FF0000"/>
                </a:solidFill>
              </a:rPr>
              <a:t>TODO</a:t>
            </a:r>
          </a:p>
        </p:txBody>
      </p:sp>
    </p:spTree>
    <p:extLst>
      <p:ext uri="{BB962C8B-B14F-4D97-AF65-F5344CB8AC3E}">
        <p14:creationId xmlns:p14="http://schemas.microsoft.com/office/powerpoint/2010/main" val="3182067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38</a:t>
            </a:fld>
            <a:endParaRPr lang="en-US"/>
          </a:p>
        </p:txBody>
      </p:sp>
      <p:pic>
        <p:nvPicPr>
          <p:cNvPr id="7" name="Espace réservé du contenu 6" descr="Une image contenant table&#10;&#10;Description générée automatiquement">
            <a:extLst>
              <a:ext uri="{FF2B5EF4-FFF2-40B4-BE49-F238E27FC236}">
                <a16:creationId xmlns:a16="http://schemas.microsoft.com/office/drawing/2014/main" id="{F9814A81-E662-0A42-BA1C-B70A94447BBF}"/>
              </a:ext>
            </a:extLst>
          </p:cNvPr>
          <p:cNvPicPr>
            <a:picLocks noGrp="1" noChangeAspect="1"/>
          </p:cNvPicPr>
          <p:nvPr>
            <p:ph idx="1"/>
          </p:nvPr>
        </p:nvPicPr>
        <p:blipFill>
          <a:blip r:embed="rId3"/>
          <a:stretch>
            <a:fillRect/>
          </a:stretch>
        </p:blipFill>
        <p:spPr>
          <a:xfrm>
            <a:off x="1894406" y="1448120"/>
            <a:ext cx="5537200" cy="1778000"/>
          </a:xfrm>
        </p:spPr>
      </p:pic>
      <p:sp>
        <p:nvSpPr>
          <p:cNvPr id="9" name="ZoneTexte 8">
            <a:extLst>
              <a:ext uri="{FF2B5EF4-FFF2-40B4-BE49-F238E27FC236}">
                <a16:creationId xmlns:a16="http://schemas.microsoft.com/office/drawing/2014/main" id="{638216D5-39D9-D94B-8E02-5439DD9A4FDB}"/>
              </a:ext>
            </a:extLst>
          </p:cNvPr>
          <p:cNvSpPr txBox="1"/>
          <p:nvPr/>
        </p:nvSpPr>
        <p:spPr>
          <a:xfrm>
            <a:off x="1580827" y="3226120"/>
            <a:ext cx="6164358" cy="369332"/>
          </a:xfrm>
          <a:prstGeom prst="rect">
            <a:avLst/>
          </a:prstGeom>
          <a:noFill/>
        </p:spPr>
        <p:txBody>
          <a:bodyPr wrap="square" rtlCol="0">
            <a:spAutoFit/>
          </a:bodyPr>
          <a:lstStyle/>
          <a:p>
            <a:pPr algn="ctr"/>
            <a:r>
              <a:rPr lang="en-US" i="1" dirty="0"/>
              <a:t> Experimental results on job generation (title &amp; description)</a:t>
            </a:r>
          </a:p>
        </p:txBody>
      </p:sp>
      <p:sp>
        <p:nvSpPr>
          <p:cNvPr id="11" name="ZoneTexte 10">
            <a:extLst>
              <a:ext uri="{FF2B5EF4-FFF2-40B4-BE49-F238E27FC236}">
                <a16:creationId xmlns:a16="http://schemas.microsoft.com/office/drawing/2014/main" id="{6A7AF379-67F3-1242-AC30-C77C7D1DAA0C}"/>
              </a:ext>
            </a:extLst>
          </p:cNvPr>
          <p:cNvSpPr txBox="1"/>
          <p:nvPr/>
        </p:nvSpPr>
        <p:spPr>
          <a:xfrm>
            <a:off x="891152" y="4328570"/>
            <a:ext cx="7361695" cy="1477328"/>
          </a:xfrm>
          <a:prstGeom prst="rect">
            <a:avLst/>
          </a:prstGeom>
          <a:noFill/>
        </p:spPr>
        <p:txBody>
          <a:bodyPr wrap="square" rtlCol="0" anchor="ctr">
            <a:spAutoFit/>
          </a:bodyPr>
          <a:lstStyle/>
          <a:p>
            <a:pPr marL="342900" indent="-342900">
              <a:buFont typeface="Police système Courant"/>
              <a:buChar char="→"/>
            </a:pPr>
            <a:r>
              <a:rPr lang="en-US" sz="2000" dirty="0">
                <a:solidFill>
                  <a:schemeClr val="tx2"/>
                </a:solidFill>
              </a:rPr>
              <a:t>The BLEU score expresses a syntactic resemblance between a prediction and a reference – not a semantic one.</a:t>
            </a:r>
          </a:p>
          <a:p>
            <a:pPr marL="342900" indent="-342900">
              <a:lnSpc>
                <a:spcPct val="150000"/>
              </a:lnSpc>
              <a:buFont typeface="Police système Courant"/>
              <a:buChar char="→"/>
            </a:pPr>
            <a:r>
              <a:rPr lang="en-US" sz="2000" dirty="0">
                <a:solidFill>
                  <a:schemeClr val="tx2"/>
                </a:solidFill>
              </a:rPr>
              <a:t>FT</a:t>
            </a:r>
            <a:r>
              <a:rPr lang="en-US" sz="2000" baseline="-25000" dirty="0">
                <a:solidFill>
                  <a:schemeClr val="tx2"/>
                </a:solidFill>
              </a:rPr>
              <a:t>CV </a:t>
            </a:r>
            <a:r>
              <a:rPr lang="en-US" sz="2000" dirty="0">
                <a:solidFill>
                  <a:schemeClr val="tx2"/>
                </a:solidFill>
              </a:rPr>
              <a:t>outperforms </a:t>
            </a:r>
            <a:r>
              <a:rPr lang="en-US" sz="2000" dirty="0" err="1">
                <a:solidFill>
                  <a:schemeClr val="tx2"/>
                </a:solidFill>
              </a:rPr>
              <a:t>ELMo</a:t>
            </a:r>
            <a:r>
              <a:rPr lang="en-US" sz="2000" dirty="0">
                <a:solidFill>
                  <a:schemeClr val="tx2"/>
                </a:solidFill>
              </a:rPr>
              <a:t> and </a:t>
            </a:r>
            <a:r>
              <a:rPr lang="en-US" sz="2000" dirty="0" err="1">
                <a:solidFill>
                  <a:schemeClr val="tx2"/>
                </a:solidFill>
              </a:rPr>
              <a:t>FT</a:t>
            </a:r>
            <a:r>
              <a:rPr lang="en-US" sz="2000" baseline="-25000" dirty="0" err="1">
                <a:solidFill>
                  <a:schemeClr val="tx2"/>
                </a:solidFill>
              </a:rPr>
              <a:t>pt</a:t>
            </a:r>
            <a:r>
              <a:rPr lang="en-US" sz="2000" dirty="0">
                <a:solidFill>
                  <a:schemeClr val="tx2"/>
                </a:solidFill>
              </a:rPr>
              <a:t>: </a:t>
            </a:r>
          </a:p>
          <a:p>
            <a:pPr marL="800100" lvl="1" indent="-342900">
              <a:buFont typeface="Police système Courant"/>
              <a:buChar char="→"/>
            </a:pPr>
            <a:r>
              <a:rPr lang="en-US" sz="2000" dirty="0">
                <a:solidFill>
                  <a:schemeClr val="tx2"/>
                </a:solidFill>
              </a:rPr>
              <a:t>a CV is not traditional natural language. </a:t>
            </a:r>
            <a:endParaRPr lang="en-US" sz="2000" baseline="-25000" dirty="0">
              <a:solidFill>
                <a:schemeClr val="tx2"/>
              </a:solidFill>
            </a:endParaRPr>
          </a:p>
        </p:txBody>
      </p:sp>
    </p:spTree>
    <p:extLst>
      <p:ext uri="{BB962C8B-B14F-4D97-AF65-F5344CB8AC3E}">
        <p14:creationId xmlns:p14="http://schemas.microsoft.com/office/powerpoint/2010/main" val="175732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4CBF-C07A-844B-9726-6D9239E1217F}"/>
              </a:ext>
            </a:extLst>
          </p:cNvPr>
          <p:cNvSpPr>
            <a:spLocks noGrp="1"/>
          </p:cNvSpPr>
          <p:nvPr>
            <p:ph type="title"/>
          </p:nvPr>
        </p:nvSpPr>
        <p:spPr/>
        <p:txBody>
          <a:bodyPr/>
          <a:lstStyle/>
          <a:p>
            <a:r>
              <a:rPr lang="en-US" dirty="0"/>
              <a:t>Artificial Intelligence and Deep Learning</a:t>
            </a:r>
          </a:p>
        </p:txBody>
      </p:sp>
      <p:sp>
        <p:nvSpPr>
          <p:cNvPr id="4" name="Slide Number Placeholder 3">
            <a:extLst>
              <a:ext uri="{FF2B5EF4-FFF2-40B4-BE49-F238E27FC236}">
                <a16:creationId xmlns:a16="http://schemas.microsoft.com/office/drawing/2014/main" id="{8157A862-797F-B741-9C73-C1B6BE0EC46E}"/>
              </a:ext>
            </a:extLst>
          </p:cNvPr>
          <p:cNvSpPr>
            <a:spLocks noGrp="1"/>
          </p:cNvSpPr>
          <p:nvPr>
            <p:ph type="sldNum" sz="quarter" idx="12"/>
          </p:nvPr>
        </p:nvSpPr>
        <p:spPr/>
        <p:txBody>
          <a:bodyPr/>
          <a:lstStyle/>
          <a:p>
            <a:fld id="{30CCB0C1-2DF4-8B4C-AC0E-201D3DFFEAFD}" type="slidenum">
              <a:rPr lang="fr-FR" smtClean="0"/>
              <a:pPr/>
              <a:t>3</a:t>
            </a:fld>
            <a:endParaRPr lang="fr-FR" dirty="0"/>
          </a:p>
        </p:txBody>
      </p:sp>
      <p:sp>
        <p:nvSpPr>
          <p:cNvPr id="10" name="Espace réservé du contenu 9">
            <a:extLst>
              <a:ext uri="{FF2B5EF4-FFF2-40B4-BE49-F238E27FC236}">
                <a16:creationId xmlns:a16="http://schemas.microsoft.com/office/drawing/2014/main" id="{543BC940-DFAD-214F-8179-1814CD5313B6}"/>
              </a:ext>
            </a:extLst>
          </p:cNvPr>
          <p:cNvSpPr>
            <a:spLocks noGrp="1"/>
          </p:cNvSpPr>
          <p:nvPr>
            <p:ph idx="1"/>
          </p:nvPr>
        </p:nvSpPr>
        <p:spPr/>
        <p:txBody>
          <a:bodyPr/>
          <a:lstStyle/>
          <a:p>
            <a:r>
              <a:rPr lang="en-US" dirty="0">
                <a:solidFill>
                  <a:srgbClr val="C00000"/>
                </a:solidFill>
              </a:rPr>
              <a:t>We have to mention Recommendation, ML and DL in a generalist slide</a:t>
            </a:r>
          </a:p>
        </p:txBody>
      </p:sp>
    </p:spTree>
    <p:extLst>
      <p:ext uri="{BB962C8B-B14F-4D97-AF65-F5344CB8AC3E}">
        <p14:creationId xmlns:p14="http://schemas.microsoft.com/office/powerpoint/2010/main" val="3173446846"/>
      </p:ext>
    </p:extLst>
  </p:cSld>
  <p:clrMapOvr>
    <a:masterClrMapping/>
  </p:clrMapOvr>
  <mc:AlternateContent xmlns:mc="http://schemas.openxmlformats.org/markup-compatibility/2006" xmlns:p14="http://schemas.microsoft.com/office/powerpoint/2010/main">
    <mc:Choice Requires="p14">
      <p:transition p14:dur="300" advTm="33275">
        <p:fade/>
      </p:transition>
    </mc:Choice>
    <mc:Fallback xmlns="">
      <p:transition advTm="33275">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39</a:t>
            </a:fld>
            <a:endParaRPr lang="en-US"/>
          </a:p>
        </p:txBody>
      </p:sp>
      <p:sp>
        <p:nvSpPr>
          <p:cNvPr id="13" name="ZoneTexte 12">
            <a:extLst>
              <a:ext uri="{FF2B5EF4-FFF2-40B4-BE49-F238E27FC236}">
                <a16:creationId xmlns:a16="http://schemas.microsoft.com/office/drawing/2014/main" id="{42156332-2844-0A40-A347-9EE5548A96F0}"/>
              </a:ext>
            </a:extLst>
          </p:cNvPr>
          <p:cNvSpPr txBox="1"/>
          <p:nvPr/>
        </p:nvSpPr>
        <p:spPr>
          <a:xfrm>
            <a:off x="317715" y="1720840"/>
            <a:ext cx="8508570" cy="4247317"/>
          </a:xfrm>
          <a:prstGeom prst="rect">
            <a:avLst/>
          </a:prstGeom>
          <a:noFill/>
        </p:spPr>
        <p:txBody>
          <a:bodyPr wrap="square" rtlCol="0">
            <a:spAutoFit/>
          </a:bodyPr>
          <a:lstStyle/>
          <a:p>
            <a:r>
              <a:rPr lang="en-US" b="1"/>
              <a:t>Ground Truth </a:t>
            </a:r>
          </a:p>
          <a:p>
            <a:r>
              <a:rPr lang="en-US" i="1"/>
              <a:t>E-commerce Consultant. </a:t>
            </a:r>
            <a:r>
              <a:rPr lang="en-US"/>
              <a:t>My mission consists in reaching the goals set up by the clients regarding their profitability and/or notoriety issues […]</a:t>
            </a:r>
          </a:p>
          <a:p>
            <a:br>
              <a:rPr lang="en-US"/>
            </a:br>
            <a:r>
              <a:rPr lang="en-US" b="1"/>
              <a:t>FastText pre-trained</a:t>
            </a:r>
          </a:p>
          <a:p>
            <a:r>
              <a:rPr lang="en-US" i="1"/>
              <a:t>Marketing Manager. </a:t>
            </a:r>
            <a:r>
              <a:rPr lang="en-US"/>
              <a:t>Management of the client relationship, Social networks management, Social networks management […]</a:t>
            </a:r>
          </a:p>
          <a:p>
            <a:endParaRPr lang="en-US"/>
          </a:p>
          <a:p>
            <a:r>
              <a:rPr lang="en-US" b="1"/>
              <a:t>FastText CV-oriented</a:t>
            </a:r>
          </a:p>
          <a:p>
            <a:r>
              <a:rPr lang="en-US" i="1"/>
              <a:t>Marketing Manager. </a:t>
            </a:r>
            <a:r>
              <a:rPr lang="en-US"/>
              <a:t>Managing the communication strategy and the communication strategy for clients […]</a:t>
            </a:r>
          </a:p>
          <a:p>
            <a:endParaRPr lang="en-US"/>
          </a:p>
          <a:p>
            <a:r>
              <a:rPr lang="en-US" b="1"/>
              <a:t>ELMo</a:t>
            </a:r>
          </a:p>
          <a:p>
            <a:r>
              <a:rPr lang="en-US" i="1"/>
              <a:t>Sector Manager. </a:t>
            </a:r>
            <a:r>
              <a:rPr lang="en-US"/>
              <a:t>Management of the client relationship, UNK, stock management, stock management[…]</a:t>
            </a:r>
          </a:p>
        </p:txBody>
      </p:sp>
      <p:sp>
        <p:nvSpPr>
          <p:cNvPr id="6" name="ZoneTexte 5">
            <a:extLst>
              <a:ext uri="{FF2B5EF4-FFF2-40B4-BE49-F238E27FC236}">
                <a16:creationId xmlns:a16="http://schemas.microsoft.com/office/drawing/2014/main" id="{476A1C5B-BA56-DE4A-9608-5BCAA5256284}"/>
              </a:ext>
            </a:extLst>
          </p:cNvPr>
          <p:cNvSpPr txBox="1"/>
          <p:nvPr/>
        </p:nvSpPr>
        <p:spPr>
          <a:xfrm>
            <a:off x="1177609" y="865286"/>
            <a:ext cx="6788782" cy="523220"/>
          </a:xfrm>
          <a:prstGeom prst="rect">
            <a:avLst/>
          </a:prstGeom>
          <a:noFill/>
        </p:spPr>
        <p:txBody>
          <a:bodyPr wrap="none" rtlCol="0">
            <a:spAutoFit/>
          </a:bodyPr>
          <a:lstStyle/>
          <a:p>
            <a:r>
              <a:rPr lang="en-US" sz="2800">
                <a:solidFill>
                  <a:schemeClr val="tx2"/>
                </a:solidFill>
              </a:rPr>
              <a:t>Illustration of text generated by our decoder</a:t>
            </a:r>
          </a:p>
        </p:txBody>
      </p:sp>
    </p:spTree>
    <p:extLst>
      <p:ext uri="{BB962C8B-B14F-4D97-AF65-F5344CB8AC3E}">
        <p14:creationId xmlns:p14="http://schemas.microsoft.com/office/powerpoint/2010/main" val="2126497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Conclusion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40</a:t>
            </a:fld>
            <a:endParaRPr lang="en-US"/>
          </a:p>
        </p:txBody>
      </p:sp>
      <p:sp>
        <p:nvSpPr>
          <p:cNvPr id="3" name="ZoneTexte 2">
            <a:extLst>
              <a:ext uri="{FF2B5EF4-FFF2-40B4-BE49-F238E27FC236}">
                <a16:creationId xmlns:a16="http://schemas.microsoft.com/office/drawing/2014/main" id="{8DBE1FAB-E6E1-2144-925C-BD5073454777}"/>
              </a:ext>
            </a:extLst>
          </p:cNvPr>
          <p:cNvSpPr txBox="1"/>
          <p:nvPr/>
        </p:nvSpPr>
        <p:spPr>
          <a:xfrm>
            <a:off x="698716" y="1264723"/>
            <a:ext cx="8074617" cy="4328557"/>
          </a:xfrm>
          <a:prstGeom prst="rect">
            <a:avLst/>
          </a:prstGeom>
          <a:noFill/>
        </p:spPr>
        <p:txBody>
          <a:bodyPr wrap="square" rtlCol="0" anchor="ctr">
            <a:spAutoFit/>
          </a:bodyPr>
          <a:lstStyle/>
          <a:p>
            <a:pPr marL="285750" indent="-285750">
              <a:lnSpc>
                <a:spcPct val="300000"/>
              </a:lnSpc>
              <a:buFont typeface="Police système Courant"/>
              <a:buChar char="→"/>
            </a:pPr>
            <a:r>
              <a:rPr lang="en-US" sz="2400">
                <a:solidFill>
                  <a:schemeClr val="tx2"/>
                </a:solidFill>
              </a:rPr>
              <a:t>New task: Professional Profile Learning</a:t>
            </a:r>
          </a:p>
          <a:p>
            <a:pPr marL="285750" indent="-285750">
              <a:lnSpc>
                <a:spcPct val="300000"/>
              </a:lnSpc>
              <a:buFont typeface="Police système Courant"/>
              <a:buChar char="→"/>
            </a:pPr>
            <a:r>
              <a:rPr lang="en-US" sz="2400">
                <a:solidFill>
                  <a:schemeClr val="tx2"/>
                </a:solidFill>
              </a:rPr>
              <a:t>New application Domain: Human Resources</a:t>
            </a:r>
          </a:p>
          <a:p>
            <a:pPr marL="285750" indent="-285750">
              <a:lnSpc>
                <a:spcPct val="300000"/>
              </a:lnSpc>
              <a:buFont typeface="Police système Courant"/>
              <a:buChar char="→"/>
            </a:pPr>
            <a:r>
              <a:rPr lang="en-US" sz="2400">
                <a:solidFill>
                  <a:schemeClr val="tx2"/>
                </a:solidFill>
              </a:rPr>
              <a:t>New framework for User Representation: Resumé</a:t>
            </a:r>
          </a:p>
          <a:p>
            <a:pPr marL="285750" indent="-285750">
              <a:lnSpc>
                <a:spcPct val="300000"/>
              </a:lnSpc>
              <a:buFont typeface="Police système Courant"/>
              <a:buChar char="→"/>
            </a:pPr>
            <a:r>
              <a:rPr lang="en-US" sz="2400">
                <a:solidFill>
                  <a:schemeClr val="tx2"/>
                </a:solidFill>
              </a:rPr>
              <a:t>Textual traces yield rich representations</a:t>
            </a:r>
          </a:p>
        </p:txBody>
      </p:sp>
    </p:spTree>
    <p:extLst>
      <p:ext uri="{BB962C8B-B14F-4D97-AF65-F5344CB8AC3E}">
        <p14:creationId xmlns:p14="http://schemas.microsoft.com/office/powerpoint/2010/main" val="1969313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43374C-AC17-ED43-BBA6-3DF126A003A7}"/>
              </a:ext>
            </a:extLst>
          </p:cNvPr>
          <p:cNvSpPr>
            <a:spLocks noGrp="1"/>
          </p:cNvSpPr>
          <p:nvPr>
            <p:ph type="title"/>
          </p:nvPr>
        </p:nvSpPr>
        <p:spPr>
          <a:xfrm>
            <a:off x="826358" y="522095"/>
            <a:ext cx="7393259" cy="1972587"/>
          </a:xfrm>
        </p:spPr>
        <p:txBody>
          <a:bodyPr/>
          <a:lstStyle/>
          <a:p>
            <a:r>
              <a:rPr lang="en-US" dirty="0"/>
              <a:t>USER DYNAMIC MODELING</a:t>
            </a:r>
            <a:endParaRPr lang="en-US" sz="3200" dirty="0">
              <a:latin typeface="+mn-lt"/>
            </a:endParaRPr>
          </a:p>
        </p:txBody>
      </p:sp>
    </p:spTree>
    <p:extLst>
      <p:ext uri="{BB962C8B-B14F-4D97-AF65-F5344CB8AC3E}">
        <p14:creationId xmlns:p14="http://schemas.microsoft.com/office/powerpoint/2010/main" val="458297028"/>
      </p:ext>
    </p:extLst>
  </p:cSld>
  <p:clrMapOvr>
    <a:masterClrMapping/>
  </p:clrMapOvr>
  <mc:AlternateContent xmlns:mc="http://schemas.openxmlformats.org/markup-compatibility/2006" xmlns:p14="http://schemas.microsoft.com/office/powerpoint/2010/main">
    <mc:Choice Requires="p14">
      <p:transition p14:dur="300" advTm="19187">
        <p:fade/>
      </p:transition>
    </mc:Choice>
    <mc:Fallback xmlns="">
      <p:transition advTm="19187">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dirty="0"/>
              <a:t>User Dynamic Modeling</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42</a:t>
            </a:fld>
            <a:endParaRPr lang="fr-FR"/>
          </a:p>
        </p:txBody>
      </p:sp>
      <p:sp>
        <p:nvSpPr>
          <p:cNvPr id="4" name="Espace réservé du contenu 3">
            <a:extLst>
              <a:ext uri="{FF2B5EF4-FFF2-40B4-BE49-F238E27FC236}">
                <a16:creationId xmlns:a16="http://schemas.microsoft.com/office/drawing/2014/main" id="{87750B4A-60E7-9F46-9EB0-5F904F11BF7F}"/>
              </a:ext>
            </a:extLst>
          </p:cNvPr>
          <p:cNvSpPr>
            <a:spLocks noGrp="1"/>
          </p:cNvSpPr>
          <p:nvPr>
            <p:ph idx="1"/>
          </p:nvPr>
        </p:nvSpPr>
        <p:spPr/>
        <p:txBody>
          <a:bodyPr/>
          <a:lstStyle/>
          <a:p>
            <a:r>
              <a:rPr lang="fr-FR" dirty="0">
                <a:solidFill>
                  <a:srgbClr val="C00000"/>
                </a:solidFill>
              </a:rPr>
              <a:t>TODO schéma explicatif global, illustrant la tâche finale</a:t>
            </a:r>
          </a:p>
        </p:txBody>
      </p:sp>
    </p:spTree>
    <p:extLst>
      <p:ext uri="{BB962C8B-B14F-4D97-AF65-F5344CB8AC3E}">
        <p14:creationId xmlns:p14="http://schemas.microsoft.com/office/powerpoint/2010/main" val="1340268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dirty="0"/>
              <a:t>Job Expertise Rewriting</a:t>
            </a:r>
          </a:p>
        </p:txBody>
      </p:sp>
      <p:pic>
        <p:nvPicPr>
          <p:cNvPr id="5" name="Espace réservé du contenu 4">
            <a:extLst>
              <a:ext uri="{FF2B5EF4-FFF2-40B4-BE49-F238E27FC236}">
                <a16:creationId xmlns:a16="http://schemas.microsoft.com/office/drawing/2014/main" id="{72488922-EB48-C84A-B79F-51805216CC4E}"/>
              </a:ext>
            </a:extLst>
          </p:cNvPr>
          <p:cNvPicPr>
            <a:picLocks noGrp="1" noChangeAspect="1"/>
          </p:cNvPicPr>
          <p:nvPr>
            <p:ph idx="1"/>
          </p:nvPr>
        </p:nvPicPr>
        <p:blipFill>
          <a:blip r:embed="rId2"/>
          <a:stretch>
            <a:fillRect/>
          </a:stretch>
        </p:blipFill>
        <p:spPr>
          <a:xfrm>
            <a:off x="1405263" y="1176338"/>
            <a:ext cx="6333474" cy="5068887"/>
          </a:xfrm>
        </p:spPr>
      </p:pic>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43</a:t>
            </a:fld>
            <a:endParaRPr lang="fr-FR"/>
          </a:p>
        </p:txBody>
      </p:sp>
    </p:spTree>
    <p:extLst>
      <p:ext uri="{BB962C8B-B14F-4D97-AF65-F5344CB8AC3E}">
        <p14:creationId xmlns:p14="http://schemas.microsoft.com/office/powerpoint/2010/main" val="2506514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44</a:t>
            </a:fld>
            <a:endParaRPr lang="en-US"/>
          </a:p>
        </p:txBody>
      </p:sp>
      <p:sp>
        <p:nvSpPr>
          <p:cNvPr id="4" name="Espace réservé du contenu 3">
            <a:extLst>
              <a:ext uri="{FF2B5EF4-FFF2-40B4-BE49-F238E27FC236}">
                <a16:creationId xmlns:a16="http://schemas.microsoft.com/office/drawing/2014/main" id="{02333AB2-8A8D-7342-84A8-1358DCA3878D}"/>
              </a:ext>
            </a:extLst>
          </p:cNvPr>
          <p:cNvSpPr>
            <a:spLocks noGrp="1"/>
          </p:cNvSpPr>
          <p:nvPr>
            <p:ph idx="1"/>
          </p:nvPr>
        </p:nvSpPr>
        <p:spPr>
          <a:xfrm>
            <a:off x="1177325" y="1515180"/>
            <a:ext cx="1731480" cy="645765"/>
          </a:xfrm>
        </p:spPr>
        <p:txBody>
          <a:bodyPr/>
          <a:lstStyle/>
          <a:p>
            <a:pPr marL="0" indent="0" algn="ctr">
              <a:buNone/>
            </a:pPr>
            <a:r>
              <a:rPr lang="en-US"/>
              <a:t>Noisy Data </a:t>
            </a:r>
          </a:p>
        </p:txBody>
      </p:sp>
      <p:grpSp>
        <p:nvGrpSpPr>
          <p:cNvPr id="10" name="Group 12">
            <a:extLst>
              <a:ext uri="{FF2B5EF4-FFF2-40B4-BE49-F238E27FC236}">
                <a16:creationId xmlns:a16="http://schemas.microsoft.com/office/drawing/2014/main" id="{B60C3660-054B-6F4C-A4A6-9091E8113DE9}"/>
              </a:ext>
            </a:extLst>
          </p:cNvPr>
          <p:cNvGrpSpPr/>
          <p:nvPr/>
        </p:nvGrpSpPr>
        <p:grpSpPr>
          <a:xfrm>
            <a:off x="3171144" y="1185916"/>
            <a:ext cx="448992" cy="1291529"/>
            <a:chOff x="2524904" y="4510330"/>
            <a:chExt cx="1037808" cy="1130399"/>
          </a:xfrm>
        </p:grpSpPr>
        <p:sp>
          <p:nvSpPr>
            <p:cNvPr id="11" name="Freeform 16">
              <a:extLst>
                <a:ext uri="{FF2B5EF4-FFF2-40B4-BE49-F238E27FC236}">
                  <a16:creationId xmlns:a16="http://schemas.microsoft.com/office/drawing/2014/main" id="{FA20F55A-E694-2D49-896F-131B12435674}"/>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3" name="Freeform 20">
              <a:extLst>
                <a:ext uri="{FF2B5EF4-FFF2-40B4-BE49-F238E27FC236}">
                  <a16:creationId xmlns:a16="http://schemas.microsoft.com/office/drawing/2014/main" id="{9CF6DA8D-91C1-D942-B176-1692268B7AB6}"/>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5" name="ZoneTexte 4">
            <a:extLst>
              <a:ext uri="{FF2B5EF4-FFF2-40B4-BE49-F238E27FC236}">
                <a16:creationId xmlns:a16="http://schemas.microsoft.com/office/drawing/2014/main" id="{BC4705C9-2C2C-F848-89E0-E2AC61BD5CE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4" name="ZoneTexte 13">
            <a:extLst>
              <a:ext uri="{FF2B5EF4-FFF2-40B4-BE49-F238E27FC236}">
                <a16:creationId xmlns:a16="http://schemas.microsoft.com/office/drawing/2014/main" id="{2401A942-2D1F-F440-9621-0071C5849635}"/>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cxnSp>
        <p:nvCxnSpPr>
          <p:cNvPr id="31" name="Connecteur droit avec flèche 30">
            <a:extLst>
              <a:ext uri="{FF2B5EF4-FFF2-40B4-BE49-F238E27FC236}">
                <a16:creationId xmlns:a16="http://schemas.microsoft.com/office/drawing/2014/main" id="{2542C5A6-7AE7-F646-BC69-27DABDC3A27A}"/>
              </a:ext>
            </a:extLst>
          </p:cNvPr>
          <p:cNvCxnSpPr>
            <a:cxnSpLocks/>
            <a:stCxn id="13"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657A327-7AD1-084A-B7DF-56E7B7D5953C}"/>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Tree>
    <p:extLst>
      <p:ext uri="{BB962C8B-B14F-4D97-AF65-F5344CB8AC3E}">
        <p14:creationId xmlns:p14="http://schemas.microsoft.com/office/powerpoint/2010/main" val="108172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45</a:t>
            </a:fld>
            <a:endParaRPr lang="en-US"/>
          </a:p>
        </p:txBody>
      </p:sp>
      <p:sp>
        <p:nvSpPr>
          <p:cNvPr id="4" name="Espace réservé du contenu 3">
            <a:extLst>
              <a:ext uri="{FF2B5EF4-FFF2-40B4-BE49-F238E27FC236}">
                <a16:creationId xmlns:a16="http://schemas.microsoft.com/office/drawing/2014/main" id="{02333AB2-8A8D-7342-84A8-1358DCA3878D}"/>
              </a:ext>
            </a:extLst>
          </p:cNvPr>
          <p:cNvSpPr>
            <a:spLocks noGrp="1"/>
          </p:cNvSpPr>
          <p:nvPr>
            <p:ph idx="1"/>
          </p:nvPr>
        </p:nvSpPr>
        <p:spPr>
          <a:xfrm>
            <a:off x="1177325" y="1515180"/>
            <a:ext cx="1731480" cy="645765"/>
          </a:xfrm>
        </p:spPr>
        <p:txBody>
          <a:bodyPr/>
          <a:lstStyle/>
          <a:p>
            <a:pPr marL="0" indent="0" algn="ctr">
              <a:buNone/>
            </a:pPr>
            <a:r>
              <a:rPr lang="en-US"/>
              <a:t>Noisy Data </a:t>
            </a:r>
          </a:p>
        </p:txBody>
      </p:sp>
      <p:grpSp>
        <p:nvGrpSpPr>
          <p:cNvPr id="10" name="Group 12">
            <a:extLst>
              <a:ext uri="{FF2B5EF4-FFF2-40B4-BE49-F238E27FC236}">
                <a16:creationId xmlns:a16="http://schemas.microsoft.com/office/drawing/2014/main" id="{B60C3660-054B-6F4C-A4A6-9091E8113DE9}"/>
              </a:ext>
            </a:extLst>
          </p:cNvPr>
          <p:cNvGrpSpPr/>
          <p:nvPr/>
        </p:nvGrpSpPr>
        <p:grpSpPr>
          <a:xfrm>
            <a:off x="3171144" y="1185916"/>
            <a:ext cx="448992" cy="1291529"/>
            <a:chOff x="2524904" y="4510330"/>
            <a:chExt cx="1037808" cy="1130399"/>
          </a:xfrm>
        </p:grpSpPr>
        <p:sp>
          <p:nvSpPr>
            <p:cNvPr id="11" name="Freeform 16">
              <a:extLst>
                <a:ext uri="{FF2B5EF4-FFF2-40B4-BE49-F238E27FC236}">
                  <a16:creationId xmlns:a16="http://schemas.microsoft.com/office/drawing/2014/main" id="{FA20F55A-E694-2D49-896F-131B12435674}"/>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3" name="Freeform 20">
              <a:extLst>
                <a:ext uri="{FF2B5EF4-FFF2-40B4-BE49-F238E27FC236}">
                  <a16:creationId xmlns:a16="http://schemas.microsoft.com/office/drawing/2014/main" id="{9CF6DA8D-91C1-D942-B176-1692268B7AB6}"/>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5" name="ZoneTexte 4">
            <a:extLst>
              <a:ext uri="{FF2B5EF4-FFF2-40B4-BE49-F238E27FC236}">
                <a16:creationId xmlns:a16="http://schemas.microsoft.com/office/drawing/2014/main" id="{BC4705C9-2C2C-F848-89E0-E2AC61BD5CE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4" name="ZoneTexte 13">
            <a:extLst>
              <a:ext uri="{FF2B5EF4-FFF2-40B4-BE49-F238E27FC236}">
                <a16:creationId xmlns:a16="http://schemas.microsoft.com/office/drawing/2014/main" id="{2401A942-2D1F-F440-9621-0071C5849635}"/>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sp>
        <p:nvSpPr>
          <p:cNvPr id="16" name="Espace réservé du contenu 3">
            <a:extLst>
              <a:ext uri="{FF2B5EF4-FFF2-40B4-BE49-F238E27FC236}">
                <a16:creationId xmlns:a16="http://schemas.microsoft.com/office/drawing/2014/main" id="{2D1B686D-433B-2C4E-A6C8-9FAC60C55A15}"/>
              </a:ext>
            </a:extLst>
          </p:cNvPr>
          <p:cNvSpPr txBox="1">
            <a:spLocks/>
          </p:cNvSpPr>
          <p:nvPr/>
        </p:nvSpPr>
        <p:spPr>
          <a:xfrm>
            <a:off x="914985" y="2919448"/>
            <a:ext cx="2256163"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Latent representation is very noisy</a:t>
            </a:r>
          </a:p>
        </p:txBody>
      </p:sp>
      <p:sp>
        <p:nvSpPr>
          <p:cNvPr id="17" name="Espace réservé du contenu 3">
            <a:extLst>
              <a:ext uri="{FF2B5EF4-FFF2-40B4-BE49-F238E27FC236}">
                <a16:creationId xmlns:a16="http://schemas.microsoft.com/office/drawing/2014/main" id="{55E28D73-E1F3-1D48-AA59-31C2AD7772B8}"/>
              </a:ext>
            </a:extLst>
          </p:cNvPr>
          <p:cNvSpPr txBox="1">
            <a:spLocks/>
          </p:cNvSpPr>
          <p:nvPr/>
        </p:nvSpPr>
        <p:spPr>
          <a:xfrm>
            <a:off x="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Classification approach impossible</a:t>
            </a:r>
          </a:p>
        </p:txBody>
      </p:sp>
      <p:grpSp>
        <p:nvGrpSpPr>
          <p:cNvPr id="20" name="Group 12">
            <a:extLst>
              <a:ext uri="{FF2B5EF4-FFF2-40B4-BE49-F238E27FC236}">
                <a16:creationId xmlns:a16="http://schemas.microsoft.com/office/drawing/2014/main" id="{E9B436D6-44A9-3243-B0F0-52A9247C539F}"/>
              </a:ext>
            </a:extLst>
          </p:cNvPr>
          <p:cNvGrpSpPr/>
          <p:nvPr/>
        </p:nvGrpSpPr>
        <p:grpSpPr>
          <a:xfrm rot="5400000">
            <a:off x="1583431" y="3632202"/>
            <a:ext cx="919269" cy="2231477"/>
            <a:chOff x="2524904" y="4510329"/>
            <a:chExt cx="1037808" cy="1130400"/>
          </a:xfrm>
        </p:grpSpPr>
        <p:sp>
          <p:nvSpPr>
            <p:cNvPr id="21" name="Freeform 16">
              <a:extLst>
                <a:ext uri="{FF2B5EF4-FFF2-40B4-BE49-F238E27FC236}">
                  <a16:creationId xmlns:a16="http://schemas.microsoft.com/office/drawing/2014/main" id="{0F713CB0-63FA-DC4B-BEAB-C906C3CCA3D2}"/>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2" name="Freeform 20">
              <a:extLst>
                <a:ext uri="{FF2B5EF4-FFF2-40B4-BE49-F238E27FC236}">
                  <a16:creationId xmlns:a16="http://schemas.microsoft.com/office/drawing/2014/main" id="{4D5B46FF-0C22-6B4E-9CAB-9BC2E97EA507}"/>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24" name="Espace réservé du contenu 3">
            <a:extLst>
              <a:ext uri="{FF2B5EF4-FFF2-40B4-BE49-F238E27FC236}">
                <a16:creationId xmlns:a16="http://schemas.microsoft.com/office/drawing/2014/main" id="{0B29B8B7-4F7C-C24F-B8E7-D81853659E89}"/>
              </a:ext>
            </a:extLst>
          </p:cNvPr>
          <p:cNvSpPr txBox="1">
            <a:spLocks/>
          </p:cNvSpPr>
          <p:nvPr/>
        </p:nvSpPr>
        <p:spPr>
          <a:xfrm>
            <a:off x="214157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Navigating the latent space is hard</a:t>
            </a:r>
          </a:p>
        </p:txBody>
      </p:sp>
      <p:cxnSp>
        <p:nvCxnSpPr>
          <p:cNvPr id="26" name="Connecteur droit avec flèche 25">
            <a:extLst>
              <a:ext uri="{FF2B5EF4-FFF2-40B4-BE49-F238E27FC236}">
                <a16:creationId xmlns:a16="http://schemas.microsoft.com/office/drawing/2014/main" id="{257F53EA-63D3-F149-A14D-A093C6BCCA8C}"/>
              </a:ext>
            </a:extLst>
          </p:cNvPr>
          <p:cNvCxnSpPr>
            <a:cxnSpLocks/>
            <a:stCxn id="4" idx="2"/>
            <a:endCxn id="16" idx="0"/>
          </p:cNvCxnSpPr>
          <p:nvPr/>
        </p:nvCxnSpPr>
        <p:spPr>
          <a:xfrm>
            <a:off x="2043065" y="2160945"/>
            <a:ext cx="2" cy="758503"/>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2542C5A6-7AE7-F646-BC69-27DABDC3A27A}"/>
              </a:ext>
            </a:extLst>
          </p:cNvPr>
          <p:cNvCxnSpPr>
            <a:cxnSpLocks/>
            <a:stCxn id="13"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657A327-7AD1-084A-B7DF-56E7B7D5953C}"/>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Tree>
    <p:extLst>
      <p:ext uri="{BB962C8B-B14F-4D97-AF65-F5344CB8AC3E}">
        <p14:creationId xmlns:p14="http://schemas.microsoft.com/office/powerpoint/2010/main" val="396755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46</a:t>
            </a:fld>
            <a:endParaRPr lang="en-US"/>
          </a:p>
        </p:txBody>
      </p:sp>
      <p:sp>
        <p:nvSpPr>
          <p:cNvPr id="4" name="Espace réservé du contenu 3">
            <a:extLst>
              <a:ext uri="{FF2B5EF4-FFF2-40B4-BE49-F238E27FC236}">
                <a16:creationId xmlns:a16="http://schemas.microsoft.com/office/drawing/2014/main" id="{02333AB2-8A8D-7342-84A8-1358DCA3878D}"/>
              </a:ext>
            </a:extLst>
          </p:cNvPr>
          <p:cNvSpPr>
            <a:spLocks noGrp="1"/>
          </p:cNvSpPr>
          <p:nvPr>
            <p:ph idx="1"/>
          </p:nvPr>
        </p:nvSpPr>
        <p:spPr>
          <a:xfrm>
            <a:off x="1177327" y="1043024"/>
            <a:ext cx="1731480" cy="901116"/>
          </a:xfrm>
        </p:spPr>
        <p:txBody>
          <a:bodyPr/>
          <a:lstStyle/>
          <a:p>
            <a:pPr marL="0" indent="0" algn="ctr">
              <a:buNone/>
            </a:pPr>
            <a:r>
              <a:rPr lang="en-US"/>
              <a:t>Noisy Data </a:t>
            </a:r>
          </a:p>
        </p:txBody>
      </p:sp>
      <p:grpSp>
        <p:nvGrpSpPr>
          <p:cNvPr id="10" name="Group 12">
            <a:extLst>
              <a:ext uri="{FF2B5EF4-FFF2-40B4-BE49-F238E27FC236}">
                <a16:creationId xmlns:a16="http://schemas.microsoft.com/office/drawing/2014/main" id="{B60C3660-054B-6F4C-A4A6-9091E8113DE9}"/>
              </a:ext>
            </a:extLst>
          </p:cNvPr>
          <p:cNvGrpSpPr/>
          <p:nvPr/>
        </p:nvGrpSpPr>
        <p:grpSpPr>
          <a:xfrm>
            <a:off x="3171144" y="1185917"/>
            <a:ext cx="448992" cy="680226"/>
            <a:chOff x="2524904" y="4510329"/>
            <a:chExt cx="1037808" cy="1130400"/>
          </a:xfrm>
        </p:grpSpPr>
        <p:sp>
          <p:nvSpPr>
            <p:cNvPr id="11" name="Freeform 16">
              <a:extLst>
                <a:ext uri="{FF2B5EF4-FFF2-40B4-BE49-F238E27FC236}">
                  <a16:creationId xmlns:a16="http://schemas.microsoft.com/office/drawing/2014/main" id="{FA20F55A-E694-2D49-896F-131B12435674}"/>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3" name="Freeform 20">
              <a:extLst>
                <a:ext uri="{FF2B5EF4-FFF2-40B4-BE49-F238E27FC236}">
                  <a16:creationId xmlns:a16="http://schemas.microsoft.com/office/drawing/2014/main" id="{9CF6DA8D-91C1-D942-B176-1692268B7AB6}"/>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5" name="ZoneTexte 4">
            <a:extLst>
              <a:ext uri="{FF2B5EF4-FFF2-40B4-BE49-F238E27FC236}">
                <a16:creationId xmlns:a16="http://schemas.microsoft.com/office/drawing/2014/main" id="{BC4705C9-2C2C-F848-89E0-E2AC61BD5CE2}"/>
              </a:ext>
            </a:extLst>
          </p:cNvPr>
          <p:cNvSpPr txBox="1"/>
          <p:nvPr/>
        </p:nvSpPr>
        <p:spPr>
          <a:xfrm>
            <a:off x="3617427" y="1001251"/>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4" name="ZoneTexte 13">
            <a:extLst>
              <a:ext uri="{FF2B5EF4-FFF2-40B4-BE49-F238E27FC236}">
                <a16:creationId xmlns:a16="http://schemas.microsoft.com/office/drawing/2014/main" id="{2401A942-2D1F-F440-9621-0071C5849635}"/>
              </a:ext>
            </a:extLst>
          </p:cNvPr>
          <p:cNvSpPr txBox="1"/>
          <p:nvPr/>
        </p:nvSpPr>
        <p:spPr>
          <a:xfrm>
            <a:off x="3631936" y="1681477"/>
            <a:ext cx="2651944" cy="369332"/>
          </a:xfrm>
          <a:prstGeom prst="rect">
            <a:avLst/>
          </a:prstGeom>
          <a:noFill/>
        </p:spPr>
        <p:txBody>
          <a:bodyPr wrap="none" rtlCol="0">
            <a:spAutoFit/>
          </a:bodyPr>
          <a:lstStyle/>
          <a:p>
            <a:r>
              <a:rPr lang="en-US"/>
              <a:t>Typos, wrongly filled out…</a:t>
            </a:r>
          </a:p>
        </p:txBody>
      </p:sp>
      <p:sp>
        <p:nvSpPr>
          <p:cNvPr id="16" name="Espace réservé du contenu 3">
            <a:extLst>
              <a:ext uri="{FF2B5EF4-FFF2-40B4-BE49-F238E27FC236}">
                <a16:creationId xmlns:a16="http://schemas.microsoft.com/office/drawing/2014/main" id="{2D1B686D-433B-2C4E-A6C8-9FAC60C55A15}"/>
              </a:ext>
            </a:extLst>
          </p:cNvPr>
          <p:cNvSpPr txBox="1">
            <a:spLocks/>
          </p:cNvSpPr>
          <p:nvPr/>
        </p:nvSpPr>
        <p:spPr>
          <a:xfrm>
            <a:off x="914985" y="2919448"/>
            <a:ext cx="2256163"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Latent representation is very noisy</a:t>
            </a:r>
          </a:p>
        </p:txBody>
      </p:sp>
      <p:sp>
        <p:nvSpPr>
          <p:cNvPr id="17" name="Espace réservé du contenu 3">
            <a:extLst>
              <a:ext uri="{FF2B5EF4-FFF2-40B4-BE49-F238E27FC236}">
                <a16:creationId xmlns:a16="http://schemas.microsoft.com/office/drawing/2014/main" id="{55E28D73-E1F3-1D48-AA59-31C2AD7772B8}"/>
              </a:ext>
            </a:extLst>
          </p:cNvPr>
          <p:cNvSpPr txBox="1">
            <a:spLocks/>
          </p:cNvSpPr>
          <p:nvPr/>
        </p:nvSpPr>
        <p:spPr>
          <a:xfrm>
            <a:off x="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Classification approach impossible</a:t>
            </a:r>
          </a:p>
        </p:txBody>
      </p:sp>
      <p:grpSp>
        <p:nvGrpSpPr>
          <p:cNvPr id="20" name="Group 12">
            <a:extLst>
              <a:ext uri="{FF2B5EF4-FFF2-40B4-BE49-F238E27FC236}">
                <a16:creationId xmlns:a16="http://schemas.microsoft.com/office/drawing/2014/main" id="{E9B436D6-44A9-3243-B0F0-52A9247C539F}"/>
              </a:ext>
            </a:extLst>
          </p:cNvPr>
          <p:cNvGrpSpPr/>
          <p:nvPr/>
        </p:nvGrpSpPr>
        <p:grpSpPr>
          <a:xfrm rot="5400000">
            <a:off x="1583431" y="3632202"/>
            <a:ext cx="919269" cy="2231477"/>
            <a:chOff x="2524904" y="4510329"/>
            <a:chExt cx="1037808" cy="1130400"/>
          </a:xfrm>
        </p:grpSpPr>
        <p:sp>
          <p:nvSpPr>
            <p:cNvPr id="21" name="Freeform 16">
              <a:extLst>
                <a:ext uri="{FF2B5EF4-FFF2-40B4-BE49-F238E27FC236}">
                  <a16:creationId xmlns:a16="http://schemas.microsoft.com/office/drawing/2014/main" id="{0F713CB0-63FA-DC4B-BEAB-C906C3CCA3D2}"/>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2" name="Freeform 20">
              <a:extLst>
                <a:ext uri="{FF2B5EF4-FFF2-40B4-BE49-F238E27FC236}">
                  <a16:creationId xmlns:a16="http://schemas.microsoft.com/office/drawing/2014/main" id="{4D5B46FF-0C22-6B4E-9CAB-9BC2E97EA507}"/>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24" name="Espace réservé du contenu 3">
            <a:extLst>
              <a:ext uri="{FF2B5EF4-FFF2-40B4-BE49-F238E27FC236}">
                <a16:creationId xmlns:a16="http://schemas.microsoft.com/office/drawing/2014/main" id="{0B29B8B7-4F7C-C24F-B8E7-D81853659E89}"/>
              </a:ext>
            </a:extLst>
          </p:cNvPr>
          <p:cNvSpPr txBox="1">
            <a:spLocks/>
          </p:cNvSpPr>
          <p:nvPr/>
        </p:nvSpPr>
        <p:spPr>
          <a:xfrm>
            <a:off x="214157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Navigating the latent space is hard</a:t>
            </a:r>
          </a:p>
        </p:txBody>
      </p:sp>
      <p:cxnSp>
        <p:nvCxnSpPr>
          <p:cNvPr id="26" name="Connecteur droit avec flèche 25">
            <a:extLst>
              <a:ext uri="{FF2B5EF4-FFF2-40B4-BE49-F238E27FC236}">
                <a16:creationId xmlns:a16="http://schemas.microsoft.com/office/drawing/2014/main" id="{257F53EA-63D3-F149-A14D-A093C6BCCA8C}"/>
              </a:ext>
            </a:extLst>
          </p:cNvPr>
          <p:cNvCxnSpPr>
            <a:stCxn id="4" idx="2"/>
            <a:endCxn id="16" idx="0"/>
          </p:cNvCxnSpPr>
          <p:nvPr/>
        </p:nvCxnSpPr>
        <p:spPr>
          <a:xfrm>
            <a:off x="2043067" y="1944140"/>
            <a:ext cx="0" cy="975308"/>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9C010D45-072C-8E4F-8179-FE3F6D109D94}"/>
              </a:ext>
            </a:extLst>
          </p:cNvPr>
          <p:cNvSpPr txBox="1"/>
          <p:nvPr/>
        </p:nvSpPr>
        <p:spPr>
          <a:xfrm>
            <a:off x="4572000" y="2611673"/>
            <a:ext cx="4107047" cy="2431435"/>
          </a:xfrm>
          <a:prstGeom prst="rect">
            <a:avLst/>
          </a:prstGeom>
          <a:solidFill>
            <a:schemeClr val="tx2">
              <a:lumMod val="20000"/>
              <a:lumOff val="80000"/>
            </a:schemeClr>
          </a:solidFill>
        </p:spPr>
        <p:txBody>
          <a:bodyPr wrap="square" rtlCol="0" anchor="ctr">
            <a:spAutoFit/>
          </a:bodyPr>
          <a:lstStyle/>
          <a:p>
            <a:pPr algn="ctr"/>
            <a:r>
              <a:rPr lang="en-US" sz="2400">
                <a:solidFill>
                  <a:schemeClr val="accent1">
                    <a:lumMod val="75000"/>
                  </a:schemeClr>
                </a:solidFill>
              </a:rPr>
              <a:t>Intuition</a:t>
            </a:r>
          </a:p>
          <a:p>
            <a:pPr algn="ctr"/>
            <a:endParaRPr lang="en-US">
              <a:solidFill>
                <a:schemeClr val="accent1">
                  <a:lumMod val="75000"/>
                </a:schemeClr>
              </a:solidFill>
            </a:endParaRPr>
          </a:p>
          <a:p>
            <a:pPr marL="285750" indent="-285750">
              <a:buFont typeface="Arial" panose="020B0604020202020204" pitchFamily="34" charset="0"/>
              <a:buChar char="•"/>
            </a:pPr>
            <a:r>
              <a:rPr lang="en-US" sz="2200"/>
              <a:t>We need to better organize our data</a:t>
            </a:r>
          </a:p>
          <a:p>
            <a:endParaRPr lang="en-US" sz="2200"/>
          </a:p>
          <a:p>
            <a:pPr marL="285750" indent="-285750">
              <a:buFont typeface="Arial" panose="020B0604020202020204" pitchFamily="34" charset="0"/>
              <a:buChar char="•"/>
            </a:pPr>
            <a:r>
              <a:rPr lang="en-US" sz="2200"/>
              <a:t>Enforcing structure in the latent space will help us navigate it</a:t>
            </a:r>
          </a:p>
        </p:txBody>
      </p:sp>
    </p:spTree>
    <p:extLst>
      <p:ext uri="{BB962C8B-B14F-4D97-AF65-F5344CB8AC3E}">
        <p14:creationId xmlns:p14="http://schemas.microsoft.com/office/powerpoint/2010/main" val="223437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47</a:t>
            </a:fld>
            <a:endParaRPr lang="en-US"/>
          </a:p>
        </p:txBody>
      </p:sp>
      <p:pic>
        <p:nvPicPr>
          <p:cNvPr id="9" name="Espace réservé du contenu 8">
            <a:extLst>
              <a:ext uri="{FF2B5EF4-FFF2-40B4-BE49-F238E27FC236}">
                <a16:creationId xmlns:a16="http://schemas.microsoft.com/office/drawing/2014/main" id="{48632385-F84A-7C47-B551-621E08CF067D}"/>
              </a:ext>
            </a:extLst>
          </p:cNvPr>
          <p:cNvPicPr>
            <a:picLocks noGrp="1" noChangeAspect="1"/>
          </p:cNvPicPr>
          <p:nvPr>
            <p:ph idx="1"/>
          </p:nvPr>
        </p:nvPicPr>
        <p:blipFill>
          <a:blip r:embed="rId2"/>
          <a:stretch>
            <a:fillRect/>
          </a:stretch>
        </p:blipFill>
        <p:spPr>
          <a:xfrm>
            <a:off x="3458169" y="768253"/>
            <a:ext cx="5315164" cy="2825626"/>
          </a:xfrm>
        </p:spPr>
      </p:pic>
      <p:pic>
        <p:nvPicPr>
          <p:cNvPr id="12" name="Image 11">
            <a:extLst>
              <a:ext uri="{FF2B5EF4-FFF2-40B4-BE49-F238E27FC236}">
                <a16:creationId xmlns:a16="http://schemas.microsoft.com/office/drawing/2014/main" id="{2A372598-6B0B-5A4B-9F78-8BC815E75A10}"/>
              </a:ext>
            </a:extLst>
          </p:cNvPr>
          <p:cNvPicPr>
            <a:picLocks noChangeAspect="1"/>
          </p:cNvPicPr>
          <p:nvPr/>
        </p:nvPicPr>
        <p:blipFill>
          <a:blip r:embed="rId3"/>
          <a:stretch>
            <a:fillRect/>
          </a:stretch>
        </p:blipFill>
        <p:spPr>
          <a:xfrm>
            <a:off x="4242501" y="3680738"/>
            <a:ext cx="3746500" cy="3340100"/>
          </a:xfrm>
          <a:prstGeom prst="rect">
            <a:avLst/>
          </a:prstGeom>
        </p:spPr>
      </p:pic>
      <p:sp>
        <p:nvSpPr>
          <p:cNvPr id="6" name="ZoneTexte 5">
            <a:extLst>
              <a:ext uri="{FF2B5EF4-FFF2-40B4-BE49-F238E27FC236}">
                <a16:creationId xmlns:a16="http://schemas.microsoft.com/office/drawing/2014/main" id="{0D1BD53A-83EC-994A-A299-1A1602FC0FDA}"/>
              </a:ext>
            </a:extLst>
          </p:cNvPr>
          <p:cNvSpPr txBox="1"/>
          <p:nvPr/>
        </p:nvSpPr>
        <p:spPr>
          <a:xfrm>
            <a:off x="135454" y="1218310"/>
            <a:ext cx="3322715" cy="5254807"/>
          </a:xfrm>
          <a:prstGeom prst="rect">
            <a:avLst/>
          </a:prstGeom>
          <a:solidFill>
            <a:schemeClr val="tx2">
              <a:lumMod val="20000"/>
              <a:lumOff val="80000"/>
            </a:schemeClr>
          </a:solidFill>
        </p:spPr>
        <p:txBody>
          <a:bodyPr wrap="square" rtlCol="0" anchor="ctr">
            <a:noAutofit/>
          </a:bodyPr>
          <a:lstStyle/>
          <a:p>
            <a:pPr algn="ctr"/>
            <a:r>
              <a:rPr lang="en-US" sz="2400">
                <a:solidFill>
                  <a:schemeClr val="accent1">
                    <a:lumMod val="75000"/>
                  </a:schemeClr>
                </a:solidFill>
              </a:rPr>
              <a:t>Intuition</a:t>
            </a:r>
          </a:p>
          <a:p>
            <a:pPr algn="ctr"/>
            <a:endParaRPr lang="en-US" sz="2400">
              <a:solidFill>
                <a:schemeClr val="accent1">
                  <a:lumMod val="75000"/>
                </a:schemeClr>
              </a:solidFill>
            </a:endParaRPr>
          </a:p>
          <a:p>
            <a:pPr algn="ctr"/>
            <a:endParaRPr lang="en-US" sz="2400">
              <a:solidFill>
                <a:schemeClr val="accent1">
                  <a:lumMod val="75000"/>
                </a:schemeClr>
              </a:solidFill>
            </a:endParaRPr>
          </a:p>
          <a:p>
            <a:pPr marL="285750" indent="-285750">
              <a:buFont typeface="Arial" panose="020B0604020202020204" pitchFamily="34" charset="0"/>
              <a:buChar char="•"/>
            </a:pPr>
            <a:r>
              <a:rPr lang="en-US">
                <a:solidFill>
                  <a:schemeClr val="tx2"/>
                </a:solidFill>
              </a:rPr>
              <a:t>Career progression varies from one industry to another</a:t>
            </a:r>
          </a:p>
          <a:p>
            <a:pPr marL="285750" indent="-285750">
              <a:lnSpc>
                <a:spcPct val="200000"/>
              </a:lnSpc>
              <a:buFont typeface="Arial" panose="020B0604020202020204" pitchFamily="34" charset="0"/>
              <a:buChar char="•"/>
            </a:pPr>
            <a:endParaRPr lang="en-US">
              <a:solidFill>
                <a:schemeClr val="tx2"/>
              </a:solidFill>
            </a:endParaRPr>
          </a:p>
          <a:p>
            <a:pPr marL="285750" indent="-285750">
              <a:buFont typeface="Arial" panose="020B0604020202020204" pitchFamily="34" charset="0"/>
              <a:buChar char="•"/>
            </a:pPr>
            <a:r>
              <a:rPr lang="en-US">
                <a:solidFill>
                  <a:schemeClr val="tx2"/>
                </a:solidFill>
              </a:rPr>
              <a:t>Enforcing this separation will improve the latent space quality</a:t>
            </a:r>
          </a:p>
          <a:p>
            <a:pPr marL="285750" indent="-285750">
              <a:lnSpc>
                <a:spcPct val="200000"/>
              </a:lnSpc>
              <a:buFont typeface="Arial" panose="020B0604020202020204" pitchFamily="34" charset="0"/>
              <a:buChar char="•"/>
            </a:pPr>
            <a:endParaRPr lang="en-US">
              <a:solidFill>
                <a:schemeClr val="tx2"/>
              </a:solidFill>
            </a:endParaRPr>
          </a:p>
          <a:p>
            <a:pPr marL="285750" indent="-285750">
              <a:buFont typeface="Arial" panose="020B0604020202020204" pitchFamily="34" charset="0"/>
              <a:buChar char="•"/>
            </a:pPr>
            <a:r>
              <a:rPr lang="en-US">
                <a:solidFill>
                  <a:schemeClr val="tx2"/>
                </a:solidFill>
              </a:rPr>
              <a:t>It will ease the learning of users’ trajectories</a:t>
            </a:r>
          </a:p>
        </p:txBody>
      </p:sp>
    </p:spTree>
    <p:extLst>
      <p:ext uri="{BB962C8B-B14F-4D97-AF65-F5344CB8AC3E}">
        <p14:creationId xmlns:p14="http://schemas.microsoft.com/office/powerpoint/2010/main" val="633442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pic>
        <p:nvPicPr>
          <p:cNvPr id="4" name="Espace réservé du contenu 3">
            <a:extLst>
              <a:ext uri="{FF2B5EF4-FFF2-40B4-BE49-F238E27FC236}">
                <a16:creationId xmlns:a16="http://schemas.microsoft.com/office/drawing/2014/main" id="{D921A09F-5C74-9E4B-8CA4-CDDBBAE31AA0}"/>
              </a:ext>
            </a:extLst>
          </p:cNvPr>
          <p:cNvPicPr>
            <a:picLocks noGrp="1" noChangeAspect="1"/>
          </p:cNvPicPr>
          <p:nvPr>
            <p:ph idx="1"/>
          </p:nvPr>
        </p:nvPicPr>
        <p:blipFill>
          <a:blip r:embed="rId2"/>
          <a:stretch>
            <a:fillRect/>
          </a:stretch>
        </p:blipFill>
        <p:spPr>
          <a:xfrm>
            <a:off x="857250" y="2129631"/>
            <a:ext cx="7429500" cy="3162300"/>
          </a:xfrm>
        </p:spPr>
      </p:pic>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48</a:t>
            </a:fld>
            <a:endParaRPr lang="en-US"/>
          </a:p>
        </p:txBody>
      </p:sp>
    </p:spTree>
    <p:extLst>
      <p:ext uri="{BB962C8B-B14F-4D97-AF65-F5344CB8AC3E}">
        <p14:creationId xmlns:p14="http://schemas.microsoft.com/office/powerpoint/2010/main" val="296566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4</a:t>
            </a:fld>
            <a:endParaRPr lang="fr-FR" dirty="0"/>
          </a:p>
        </p:txBody>
      </p:sp>
      <p:sp>
        <p:nvSpPr>
          <p:cNvPr id="2" name="ZoneTexte 1">
            <a:extLst>
              <a:ext uri="{FF2B5EF4-FFF2-40B4-BE49-F238E27FC236}">
                <a16:creationId xmlns:a16="http://schemas.microsoft.com/office/drawing/2014/main" id="{4FC4047D-F799-3D45-95EA-AF269D6D26E4}"/>
              </a:ext>
            </a:extLst>
          </p:cNvPr>
          <p:cNvSpPr txBox="1"/>
          <p:nvPr/>
        </p:nvSpPr>
        <p:spPr>
          <a:xfrm>
            <a:off x="1241946" y="2770495"/>
            <a:ext cx="6277970" cy="369332"/>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6" name="ZoneTexte 5">
            <a:extLst>
              <a:ext uri="{FF2B5EF4-FFF2-40B4-BE49-F238E27FC236}">
                <a16:creationId xmlns:a16="http://schemas.microsoft.com/office/drawing/2014/main" id="{B7BC0C93-48A8-DB43-BC34-DC5DC10B3BA7}"/>
              </a:ext>
            </a:extLst>
          </p:cNvPr>
          <p:cNvSpPr txBox="1"/>
          <p:nvPr/>
        </p:nvSpPr>
        <p:spPr>
          <a:xfrm>
            <a:off x="1839138" y="2895644"/>
            <a:ext cx="5948396" cy="349943"/>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8" name="Ellipse 7">
            <a:extLst>
              <a:ext uri="{FF2B5EF4-FFF2-40B4-BE49-F238E27FC236}">
                <a16:creationId xmlns:a16="http://schemas.microsoft.com/office/drawing/2014/main" id="{7581910A-4AD2-C54C-9BFB-40C60EEE4D73}"/>
              </a:ext>
            </a:extLst>
          </p:cNvPr>
          <p:cNvSpPr/>
          <p:nvPr/>
        </p:nvSpPr>
        <p:spPr>
          <a:xfrm>
            <a:off x="1663315" y="1127984"/>
            <a:ext cx="3628733" cy="353532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Rich User </a:t>
            </a:r>
          </a:p>
          <a:p>
            <a:r>
              <a:rPr lang="en-US" dirty="0">
                <a:solidFill>
                  <a:schemeClr val="tx1"/>
                </a:solidFill>
              </a:rPr>
              <a:t>Representation</a:t>
            </a:r>
          </a:p>
          <a:p>
            <a:endParaRPr lang="en-US" dirty="0">
              <a:solidFill>
                <a:schemeClr val="tx1"/>
              </a:solidFill>
            </a:endParaRPr>
          </a:p>
        </p:txBody>
      </p:sp>
    </p:spTree>
    <p:extLst>
      <p:ext uri="{BB962C8B-B14F-4D97-AF65-F5344CB8AC3E}">
        <p14:creationId xmlns:p14="http://schemas.microsoft.com/office/powerpoint/2010/main" val="1913368112"/>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49</a:t>
            </a:fld>
            <a:endParaRPr lang="en-US"/>
          </a:p>
        </p:txBody>
      </p:sp>
      <p:sp>
        <p:nvSpPr>
          <p:cNvPr id="5" name="Espace réservé du contenu 4">
            <a:extLst>
              <a:ext uri="{FF2B5EF4-FFF2-40B4-BE49-F238E27FC236}">
                <a16:creationId xmlns:a16="http://schemas.microsoft.com/office/drawing/2014/main" id="{41AFEAA5-AA9F-7441-A75B-4C6E9163F76E}"/>
              </a:ext>
            </a:extLst>
          </p:cNvPr>
          <p:cNvSpPr>
            <a:spLocks noGrp="1"/>
          </p:cNvSpPr>
          <p:nvPr>
            <p:ph idx="1"/>
          </p:nvPr>
        </p:nvSpPr>
        <p:spPr>
          <a:xfrm>
            <a:off x="4806486" y="1175657"/>
            <a:ext cx="3746500" cy="5069026"/>
          </a:xfrm>
        </p:spPr>
        <p:txBody>
          <a:bodyPr/>
          <a:lstStyle/>
          <a:p>
            <a:endParaRPr lang="en-US"/>
          </a:p>
        </p:txBody>
      </p:sp>
      <p:pic>
        <p:nvPicPr>
          <p:cNvPr id="7" name="Image 6">
            <a:extLst>
              <a:ext uri="{FF2B5EF4-FFF2-40B4-BE49-F238E27FC236}">
                <a16:creationId xmlns:a16="http://schemas.microsoft.com/office/drawing/2014/main" id="{AD5C5D49-7442-E34D-AF64-BA23EC15FF2C}"/>
              </a:ext>
            </a:extLst>
          </p:cNvPr>
          <p:cNvPicPr>
            <a:picLocks noChangeAspect="1"/>
          </p:cNvPicPr>
          <p:nvPr/>
        </p:nvPicPr>
        <p:blipFill>
          <a:blip r:embed="rId2"/>
          <a:stretch>
            <a:fillRect/>
          </a:stretch>
        </p:blipFill>
        <p:spPr>
          <a:xfrm>
            <a:off x="133817" y="1683713"/>
            <a:ext cx="4546044" cy="4052914"/>
          </a:xfrm>
          <a:prstGeom prst="rect">
            <a:avLst/>
          </a:prstGeom>
        </p:spPr>
      </p:pic>
    </p:spTree>
    <p:extLst>
      <p:ext uri="{BB962C8B-B14F-4D97-AF65-F5344CB8AC3E}">
        <p14:creationId xmlns:p14="http://schemas.microsoft.com/office/powerpoint/2010/main" val="31463136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0F11F1-BAD3-E943-8C5D-0735B797FE3C}"/>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B4D7DC7E-1CE8-DF4C-94FF-46A2CE622486}"/>
              </a:ext>
            </a:extLst>
          </p:cNvPr>
          <p:cNvSpPr>
            <a:spLocks noGrp="1"/>
          </p:cNvSpPr>
          <p:nvPr>
            <p:ph type="sldNum" sz="quarter" idx="12"/>
          </p:nvPr>
        </p:nvSpPr>
        <p:spPr/>
        <p:txBody>
          <a:bodyPr/>
          <a:lstStyle/>
          <a:p>
            <a:fld id="{30CCB0C1-2DF4-8B4C-AC0E-201D3DFFEAFD}" type="slidenum">
              <a:rPr lang="fr-FR" smtClean="0"/>
              <a:pPr/>
              <a:t>50</a:t>
            </a:fld>
            <a:endParaRPr lang="fr-FR" dirty="0"/>
          </a:p>
        </p:txBody>
      </p:sp>
    </p:spTree>
    <p:extLst>
      <p:ext uri="{BB962C8B-B14F-4D97-AF65-F5344CB8AC3E}">
        <p14:creationId xmlns:p14="http://schemas.microsoft.com/office/powerpoint/2010/main" val="1999187237"/>
      </p:ext>
    </p:extLst>
  </p:cSld>
  <p:clrMapOvr>
    <a:masterClrMapping/>
  </p:clrMapOvr>
  <mc:AlternateContent xmlns:mc="http://schemas.openxmlformats.org/markup-compatibility/2006" xmlns:p14="http://schemas.microsoft.com/office/powerpoint/2010/main">
    <mc:Choice Requires="p14">
      <p:transition p14:dur="300" advTm="1408">
        <p:fade/>
      </p:transition>
    </mc:Choice>
    <mc:Fallback xmlns="">
      <p:transition advTm="1408">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20D6-DB8A-C440-8D05-80E3094F9CAA}"/>
              </a:ext>
            </a:extLst>
          </p:cNvPr>
          <p:cNvSpPr>
            <a:spLocks noGrp="1"/>
          </p:cNvSpPr>
          <p:nvPr>
            <p:ph type="title"/>
          </p:nvPr>
        </p:nvSpPr>
        <p:spPr/>
        <p:txBody>
          <a:bodyPr/>
          <a:lstStyle/>
          <a:p>
            <a:r>
              <a:rPr lang="en-US"/>
              <a:t>Contributions</a:t>
            </a:r>
          </a:p>
        </p:txBody>
      </p:sp>
      <p:sp>
        <p:nvSpPr>
          <p:cNvPr id="4" name="Slide Number Placeholder 3">
            <a:extLst>
              <a:ext uri="{FF2B5EF4-FFF2-40B4-BE49-F238E27FC236}">
                <a16:creationId xmlns:a16="http://schemas.microsoft.com/office/drawing/2014/main" id="{7E01CDA4-F68A-C24B-96D6-76C81ECADBCF}"/>
              </a:ext>
            </a:extLst>
          </p:cNvPr>
          <p:cNvSpPr>
            <a:spLocks noGrp="1"/>
          </p:cNvSpPr>
          <p:nvPr>
            <p:ph type="sldNum" sz="quarter" idx="12"/>
          </p:nvPr>
        </p:nvSpPr>
        <p:spPr/>
        <p:txBody>
          <a:bodyPr/>
          <a:lstStyle/>
          <a:p>
            <a:fld id="{30CCB0C1-2DF4-8B4C-AC0E-201D3DFFEAFD}" type="slidenum">
              <a:rPr lang="en-US" smtClean="0"/>
              <a:pPr/>
              <a:t>51</a:t>
            </a:fld>
            <a:endParaRPr lang="en-US"/>
          </a:p>
        </p:txBody>
      </p:sp>
      <p:sp>
        <p:nvSpPr>
          <p:cNvPr id="3" name="ZoneTexte 2">
            <a:extLst>
              <a:ext uri="{FF2B5EF4-FFF2-40B4-BE49-F238E27FC236}">
                <a16:creationId xmlns:a16="http://schemas.microsoft.com/office/drawing/2014/main" id="{5F3A8D22-7D88-2346-9D42-425521746097}"/>
              </a:ext>
            </a:extLst>
          </p:cNvPr>
          <p:cNvSpPr txBox="1"/>
          <p:nvPr/>
        </p:nvSpPr>
        <p:spPr>
          <a:xfrm>
            <a:off x="1409700" y="32258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a:p>
          <a:p>
            <a:endParaRPr lang="en-US"/>
          </a:p>
        </p:txBody>
      </p:sp>
      <p:sp>
        <p:nvSpPr>
          <p:cNvPr id="5" name="ZoneTexte 4">
            <a:extLst>
              <a:ext uri="{FF2B5EF4-FFF2-40B4-BE49-F238E27FC236}">
                <a16:creationId xmlns:a16="http://schemas.microsoft.com/office/drawing/2014/main" id="{D46078ED-6447-8B4A-A494-AD72C33D39FC}"/>
              </a:ext>
            </a:extLst>
          </p:cNvPr>
          <p:cNvSpPr txBox="1"/>
          <p:nvPr/>
        </p:nvSpPr>
        <p:spPr>
          <a:xfrm>
            <a:off x="516632" y="2857718"/>
            <a:ext cx="8087541" cy="2028825"/>
          </a:xfrm>
          <a:prstGeom prst="rect">
            <a:avLst/>
          </a:prstGeom>
          <a:noFill/>
        </p:spPr>
        <p:txBody>
          <a:bodyPr wrap="square" rtlCol="0">
            <a:spAutoFit/>
          </a:bodyPr>
          <a:lstStyle/>
          <a:p>
            <a:pPr marL="285750" indent="-285750">
              <a:lnSpc>
                <a:spcPct val="200000"/>
              </a:lnSpc>
              <a:buFont typeface="Police système Courant"/>
              <a:buChar char="→"/>
            </a:pPr>
            <a:r>
              <a:rPr lang="en-US" sz="2200" dirty="0">
                <a:solidFill>
                  <a:schemeClr val="tx2"/>
                </a:solidFill>
              </a:rPr>
              <a:t>A refined, explainable user representation</a:t>
            </a:r>
          </a:p>
          <a:p>
            <a:pPr marL="285750" indent="-285750">
              <a:lnSpc>
                <a:spcPct val="200000"/>
              </a:lnSpc>
              <a:buFont typeface="Police système Courant"/>
              <a:buChar char="→"/>
            </a:pPr>
            <a:r>
              <a:rPr lang="en-US" sz="2200" dirty="0">
                <a:solidFill>
                  <a:schemeClr val="tx2"/>
                </a:solidFill>
              </a:rPr>
              <a:t>An NLP-based user representation framework</a:t>
            </a:r>
          </a:p>
          <a:p>
            <a:pPr marL="285750" indent="-285750">
              <a:lnSpc>
                <a:spcPct val="200000"/>
              </a:lnSpc>
              <a:buFont typeface="Police système Courant"/>
              <a:buChar char="→"/>
            </a:pPr>
            <a:r>
              <a:rPr lang="en-US" sz="2200" dirty="0">
                <a:solidFill>
                  <a:schemeClr val="tx2"/>
                </a:solidFill>
              </a:rPr>
              <a:t>A new application domain: Human Resources</a:t>
            </a:r>
          </a:p>
        </p:txBody>
      </p:sp>
    </p:spTree>
    <p:extLst>
      <p:ext uri="{BB962C8B-B14F-4D97-AF65-F5344CB8AC3E}">
        <p14:creationId xmlns:p14="http://schemas.microsoft.com/office/powerpoint/2010/main" val="3074841289"/>
      </p:ext>
    </p:extLst>
  </p:cSld>
  <p:clrMapOvr>
    <a:masterClrMapping/>
  </p:clrMapOvr>
  <mc:AlternateContent xmlns:mc="http://schemas.openxmlformats.org/markup-compatibility/2006" xmlns:p14="http://schemas.microsoft.com/office/powerpoint/2010/main">
    <mc:Choice Requires="p14">
      <p:transition p14:dur="300" advTm="81927">
        <p:fade/>
      </p:transition>
    </mc:Choice>
    <mc:Fallback xmlns="">
      <p:transition advTm="81927">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BF0B-D660-E349-AFCF-6E07C07B1341}"/>
              </a:ext>
            </a:extLst>
          </p:cNvPr>
          <p:cNvSpPr>
            <a:spLocks noGrp="1"/>
          </p:cNvSpPr>
          <p:nvPr>
            <p:ph type="title"/>
          </p:nvPr>
        </p:nvSpPr>
        <p:spPr/>
        <p:txBody>
          <a:bodyPr/>
          <a:lstStyle/>
          <a:p>
            <a:r>
              <a:rPr lang="en-US"/>
              <a:t>Perspectives</a:t>
            </a:r>
            <a:endParaRPr lang="en-US" sz="2200"/>
          </a:p>
        </p:txBody>
      </p:sp>
      <p:sp>
        <p:nvSpPr>
          <p:cNvPr id="4" name="Slide Number Placeholder 3">
            <a:extLst>
              <a:ext uri="{FF2B5EF4-FFF2-40B4-BE49-F238E27FC236}">
                <a16:creationId xmlns:a16="http://schemas.microsoft.com/office/drawing/2014/main" id="{3D598A93-3900-8743-AADE-FCD7F6AB694E}"/>
              </a:ext>
            </a:extLst>
          </p:cNvPr>
          <p:cNvSpPr>
            <a:spLocks noGrp="1"/>
          </p:cNvSpPr>
          <p:nvPr>
            <p:ph type="sldNum" sz="quarter" idx="12"/>
          </p:nvPr>
        </p:nvSpPr>
        <p:spPr/>
        <p:txBody>
          <a:bodyPr/>
          <a:lstStyle/>
          <a:p>
            <a:fld id="{30CCB0C1-2DF4-8B4C-AC0E-201D3DFFEAFD}" type="slidenum">
              <a:rPr lang="en-US" smtClean="0"/>
              <a:pPr/>
              <a:t>52</a:t>
            </a:fld>
            <a:endParaRPr lang="en-US"/>
          </a:p>
        </p:txBody>
      </p:sp>
      <p:sp>
        <p:nvSpPr>
          <p:cNvPr id="5" name="Espace réservé du contenu 9">
            <a:extLst>
              <a:ext uri="{FF2B5EF4-FFF2-40B4-BE49-F238E27FC236}">
                <a16:creationId xmlns:a16="http://schemas.microsoft.com/office/drawing/2014/main" id="{B1FEDF2E-BC60-B046-B0E7-8CE037D20287}"/>
              </a:ext>
            </a:extLst>
          </p:cNvPr>
          <p:cNvSpPr txBox="1">
            <a:spLocks/>
          </p:cNvSpPr>
          <p:nvPr/>
        </p:nvSpPr>
        <p:spPr>
          <a:xfrm>
            <a:off x="591014" y="1348178"/>
            <a:ext cx="7961971" cy="4727158"/>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Police système Courant"/>
              <a:buChar char="→"/>
            </a:pPr>
            <a:r>
              <a:rPr lang="en-US"/>
              <a:t>Update existing models with newer architectures</a:t>
            </a:r>
          </a:p>
          <a:p>
            <a:pPr>
              <a:lnSpc>
                <a:spcPct val="200000"/>
              </a:lnSpc>
              <a:buFont typeface="Police système Courant"/>
              <a:buChar char="→"/>
            </a:pPr>
            <a:r>
              <a:rPr lang="en-US"/>
              <a:t>Diversify training objectives</a:t>
            </a:r>
          </a:p>
          <a:p>
            <a:pPr>
              <a:lnSpc>
                <a:spcPct val="200000"/>
              </a:lnSpc>
              <a:buFont typeface="Police système Courant"/>
              <a:buChar char="→"/>
            </a:pPr>
            <a:r>
              <a:rPr lang="en-US"/>
              <a:t>User Dynamic Modeling</a:t>
            </a:r>
          </a:p>
          <a:p>
            <a:pPr>
              <a:lnSpc>
                <a:spcPct val="200000"/>
              </a:lnSpc>
              <a:buFont typeface="Police système Courant"/>
              <a:buChar char="→"/>
            </a:pPr>
            <a:r>
              <a:rPr lang="en-US"/>
              <a:t>New applications</a:t>
            </a:r>
          </a:p>
        </p:txBody>
      </p:sp>
    </p:spTree>
    <p:extLst>
      <p:ext uri="{BB962C8B-B14F-4D97-AF65-F5344CB8AC3E}">
        <p14:creationId xmlns:p14="http://schemas.microsoft.com/office/powerpoint/2010/main" val="67020175"/>
      </p:ext>
    </p:extLst>
  </p:cSld>
  <p:clrMapOvr>
    <a:masterClrMapping/>
  </p:clrMapOvr>
  <mc:AlternateContent xmlns:mc="http://schemas.openxmlformats.org/markup-compatibility/2006" xmlns:p14="http://schemas.microsoft.com/office/powerpoint/2010/main">
    <mc:Choice Requires="p14">
      <p:transition p14:dur="300" advTm="92943">
        <p:fade/>
      </p:transition>
    </mc:Choice>
    <mc:Fallback xmlns="">
      <p:transition advTm="92943">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BF0B-D660-E349-AFCF-6E07C07B1341}"/>
              </a:ext>
            </a:extLst>
          </p:cNvPr>
          <p:cNvSpPr>
            <a:spLocks noGrp="1"/>
          </p:cNvSpPr>
          <p:nvPr>
            <p:ph type="title"/>
          </p:nvPr>
        </p:nvSpPr>
        <p:spPr/>
        <p:txBody>
          <a:bodyPr/>
          <a:lstStyle/>
          <a:p>
            <a:r>
              <a:rPr lang="en-US" dirty="0"/>
              <a:t>Perspectives</a:t>
            </a:r>
          </a:p>
        </p:txBody>
      </p:sp>
      <p:sp>
        <p:nvSpPr>
          <p:cNvPr id="4" name="Slide Number Placeholder 3">
            <a:extLst>
              <a:ext uri="{FF2B5EF4-FFF2-40B4-BE49-F238E27FC236}">
                <a16:creationId xmlns:a16="http://schemas.microsoft.com/office/drawing/2014/main" id="{3D598A93-3900-8743-AADE-FCD7F6AB694E}"/>
              </a:ext>
            </a:extLst>
          </p:cNvPr>
          <p:cNvSpPr>
            <a:spLocks noGrp="1"/>
          </p:cNvSpPr>
          <p:nvPr>
            <p:ph type="sldNum" sz="quarter" idx="12"/>
          </p:nvPr>
        </p:nvSpPr>
        <p:spPr/>
        <p:txBody>
          <a:bodyPr/>
          <a:lstStyle/>
          <a:p>
            <a:fld id="{30CCB0C1-2DF4-8B4C-AC0E-201D3DFFEAFD}" type="slidenum">
              <a:rPr lang="fr-FR" smtClean="0"/>
              <a:pPr/>
              <a:t>53</a:t>
            </a:fld>
            <a:endParaRPr lang="fr-FR" dirty="0"/>
          </a:p>
        </p:txBody>
      </p:sp>
      <p:sp>
        <p:nvSpPr>
          <p:cNvPr id="10" name="Espace réservé du contenu 9">
            <a:extLst>
              <a:ext uri="{FF2B5EF4-FFF2-40B4-BE49-F238E27FC236}">
                <a16:creationId xmlns:a16="http://schemas.microsoft.com/office/drawing/2014/main" id="{2A75CD12-EEAA-BB44-A510-38CB2A9FC4A0}"/>
              </a:ext>
            </a:extLst>
          </p:cNvPr>
          <p:cNvSpPr>
            <a:spLocks noGrp="1"/>
          </p:cNvSpPr>
          <p:nvPr>
            <p:ph idx="1"/>
          </p:nvPr>
        </p:nvSpPr>
        <p:spPr/>
        <p:txBody>
          <a:bodyPr/>
          <a:lstStyle/>
          <a:p>
            <a:endParaRPr lang="fr-FR" dirty="0"/>
          </a:p>
        </p:txBody>
      </p:sp>
      <p:sp>
        <p:nvSpPr>
          <p:cNvPr id="3" name="Rectangle 2">
            <a:extLst>
              <a:ext uri="{FF2B5EF4-FFF2-40B4-BE49-F238E27FC236}">
                <a16:creationId xmlns:a16="http://schemas.microsoft.com/office/drawing/2014/main" id="{8DDC7EC0-707E-C241-ADCA-0EA964CE9CD0}"/>
              </a:ext>
            </a:extLst>
          </p:cNvPr>
          <p:cNvSpPr/>
          <p:nvPr/>
        </p:nvSpPr>
        <p:spPr>
          <a:xfrm>
            <a:off x="2286000" y="3105835"/>
            <a:ext cx="4572000" cy="646331"/>
          </a:xfrm>
          <a:prstGeom prst="rect">
            <a:avLst/>
          </a:prstGeom>
        </p:spPr>
        <p:txBody>
          <a:bodyPr>
            <a:spAutoFit/>
          </a:bodyPr>
          <a:lstStyle/>
          <a:p>
            <a:r>
              <a:rPr lang="fr-FR" dirty="0">
                <a:solidFill>
                  <a:srgbClr val="C00000"/>
                </a:solidFill>
              </a:rPr>
              <a:t>TODO : illustration des phrases générées avec un transformer</a:t>
            </a:r>
          </a:p>
        </p:txBody>
      </p:sp>
    </p:spTree>
    <p:extLst>
      <p:ext uri="{BB962C8B-B14F-4D97-AF65-F5344CB8AC3E}">
        <p14:creationId xmlns:p14="http://schemas.microsoft.com/office/powerpoint/2010/main" val="4267421225"/>
      </p:ext>
    </p:extLst>
  </p:cSld>
  <p:clrMapOvr>
    <a:masterClrMapping/>
  </p:clrMapOvr>
  <mc:AlternateContent xmlns:mc="http://schemas.openxmlformats.org/markup-compatibility/2006" xmlns:p14="http://schemas.microsoft.com/office/powerpoint/2010/main">
    <mc:Choice Requires="p14">
      <p:transition p14:dur="300" advTm="94616">
        <p:fade/>
      </p:transition>
    </mc:Choice>
    <mc:Fallback xmlns="">
      <p:transition advTm="94616">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Title 1">
            <a:extLst>
              <a:ext uri="{FF2B5EF4-FFF2-40B4-BE49-F238E27FC236}">
                <a16:creationId xmlns:a16="http://schemas.microsoft.com/office/drawing/2014/main" id="{C861D74C-8243-4E47-AC76-ECE8ED59C5A5}"/>
              </a:ext>
            </a:extLst>
          </p:cNvPr>
          <p:cNvSpPr>
            <a:spLocks noGrp="1"/>
          </p:cNvSpPr>
          <p:nvPr>
            <p:ph type="ctrTitle"/>
          </p:nvPr>
        </p:nvSpPr>
        <p:spPr>
          <a:xfrm>
            <a:off x="1466095" y="1272722"/>
            <a:ext cx="6214865" cy="551584"/>
          </a:xfrm>
        </p:spPr>
        <p:txBody>
          <a:bodyPr/>
          <a:lstStyle/>
          <a:p>
            <a:pPr algn="ctr"/>
            <a:r>
              <a:rPr lang="en-US" sz="3200" dirty="0"/>
              <a:t>T</a:t>
            </a:r>
            <a:r>
              <a:rPr lang="en-US" sz="2800" dirty="0"/>
              <a:t>hank</a:t>
            </a:r>
            <a:r>
              <a:rPr lang="en-US" sz="3200" dirty="0"/>
              <a:t> Y</a:t>
            </a:r>
            <a:r>
              <a:rPr lang="en-US" sz="2800" dirty="0"/>
              <a:t>ou</a:t>
            </a:r>
            <a:r>
              <a:rPr lang="en-US" sz="3200" dirty="0"/>
              <a:t>!</a:t>
            </a:r>
          </a:p>
        </p:txBody>
      </p:sp>
      <p:sp>
        <p:nvSpPr>
          <p:cNvPr id="25" name="TextBox 24">
            <a:extLst>
              <a:ext uri="{FF2B5EF4-FFF2-40B4-BE49-F238E27FC236}">
                <a16:creationId xmlns:a16="http://schemas.microsoft.com/office/drawing/2014/main" id="{96D3647F-755D-0F4A-982C-92A1A09C6ACC}"/>
              </a:ext>
            </a:extLst>
          </p:cNvPr>
          <p:cNvSpPr txBox="1"/>
          <p:nvPr/>
        </p:nvSpPr>
        <p:spPr>
          <a:xfrm>
            <a:off x="535577" y="3896303"/>
            <a:ext cx="7302140" cy="1631216"/>
          </a:xfrm>
          <a:prstGeom prst="rect">
            <a:avLst/>
          </a:prstGeom>
          <a:noFill/>
        </p:spPr>
        <p:txBody>
          <a:bodyPr wrap="square" rtlCol="0">
            <a:spAutoFit/>
          </a:bodyPr>
          <a:lstStyle/>
          <a:p>
            <a:r>
              <a:rPr lang="en-US" sz="1500" b="1" dirty="0"/>
              <a:t>Publications:</a:t>
            </a:r>
          </a:p>
          <a:p>
            <a:endParaRPr lang="en-US" sz="1500" b="1" dirty="0">
              <a:solidFill>
                <a:schemeClr val="tx1">
                  <a:lumMod val="65000"/>
                  <a:lumOff val="35000"/>
                </a:schemeClr>
              </a:solidFill>
            </a:endParaRPr>
          </a:p>
          <a:p>
            <a:endParaRPr lang="en-US" sz="500" dirty="0">
              <a:solidFill>
                <a:schemeClr val="tx1">
                  <a:lumMod val="65000"/>
                  <a:lumOff val="35000"/>
                </a:schemeClr>
              </a:solidFill>
            </a:endParaRPr>
          </a:p>
          <a:p>
            <a:r>
              <a:rPr lang="en-US" sz="1500" dirty="0"/>
              <a:t>RNN &amp; </a:t>
            </a:r>
            <a:r>
              <a:rPr lang="en-US" sz="1500" dirty="0" err="1"/>
              <a:t>modèle</a:t>
            </a:r>
            <a:r>
              <a:rPr lang="en-US" sz="1500" dirty="0"/>
              <a:t> </a:t>
            </a:r>
            <a:r>
              <a:rPr lang="en-US" sz="1500" dirty="0" err="1"/>
              <a:t>d’attention</a:t>
            </a:r>
            <a:r>
              <a:rPr lang="en-US" sz="1500" dirty="0"/>
              <a:t> pour </a:t>
            </a:r>
            <a:r>
              <a:rPr lang="en-US" sz="1500" dirty="0" err="1"/>
              <a:t>l’apprentissage</a:t>
            </a:r>
            <a:r>
              <a:rPr lang="en-US" sz="1500" dirty="0"/>
              <a:t> de </a:t>
            </a:r>
            <a:r>
              <a:rPr lang="en-US" sz="1500" dirty="0" err="1"/>
              <a:t>profils</a:t>
            </a:r>
            <a:r>
              <a:rPr lang="en-US" sz="1500" dirty="0"/>
              <a:t> </a:t>
            </a:r>
            <a:r>
              <a:rPr lang="en-US" sz="1500" dirty="0" err="1"/>
              <a:t>textuels</a:t>
            </a:r>
            <a:r>
              <a:rPr lang="en-US" sz="1500" dirty="0"/>
              <a:t> </a:t>
            </a:r>
            <a:r>
              <a:rPr lang="en-US" sz="1500" dirty="0" err="1"/>
              <a:t>personnalisés</a:t>
            </a:r>
            <a:r>
              <a:rPr lang="en-US" sz="1500" dirty="0"/>
              <a:t>.</a:t>
            </a:r>
            <a:br>
              <a:rPr lang="en-US" sz="1500" dirty="0"/>
            </a:br>
            <a:r>
              <a:rPr lang="en-US" sz="1500" dirty="0">
                <a:solidFill>
                  <a:schemeClr val="tx1">
                    <a:lumMod val="65000"/>
                    <a:lumOff val="35000"/>
                  </a:schemeClr>
                </a:solidFill>
              </a:rPr>
              <a:t>C.-E. Dias, C.  Gainon de Forsan de Gabriac, V. </a:t>
            </a:r>
            <a:r>
              <a:rPr lang="en-US" sz="1500" dirty="0" err="1">
                <a:solidFill>
                  <a:schemeClr val="tx1">
                    <a:lumMod val="65000"/>
                    <a:lumOff val="35000"/>
                  </a:schemeClr>
                </a:solidFill>
              </a:rPr>
              <a:t>Guigue</a:t>
            </a:r>
            <a:r>
              <a:rPr lang="en-US" sz="1500" dirty="0">
                <a:solidFill>
                  <a:schemeClr val="tx1">
                    <a:lumMod val="65000"/>
                    <a:lumOff val="35000"/>
                  </a:schemeClr>
                </a:solidFill>
              </a:rPr>
              <a:t>, P. Gallinari.  CORIA 2018</a:t>
            </a:r>
          </a:p>
          <a:p>
            <a:r>
              <a:rPr lang="en-US" sz="1500" dirty="0"/>
              <a:t>Resume: A Robust Framework for Professional Profile Learning &amp; Evaluation</a:t>
            </a:r>
            <a:br>
              <a:rPr lang="en-US" sz="1500" dirty="0"/>
            </a:br>
            <a:r>
              <a:rPr lang="en-US" sz="1500" dirty="0">
                <a:solidFill>
                  <a:schemeClr val="tx1">
                    <a:lumMod val="65000"/>
                    <a:lumOff val="35000"/>
                  </a:schemeClr>
                </a:solidFill>
              </a:rPr>
              <a:t>C.  Gainon de Forsan de Gabriac, V. </a:t>
            </a:r>
            <a:r>
              <a:rPr lang="en-US" sz="1500" dirty="0" err="1">
                <a:solidFill>
                  <a:schemeClr val="tx1">
                    <a:lumMod val="65000"/>
                    <a:lumOff val="35000"/>
                  </a:schemeClr>
                </a:solidFill>
              </a:rPr>
              <a:t>Guigue</a:t>
            </a:r>
            <a:r>
              <a:rPr lang="en-US" sz="1500" dirty="0">
                <a:solidFill>
                  <a:schemeClr val="tx1">
                    <a:lumMod val="65000"/>
                    <a:lumOff val="35000"/>
                  </a:schemeClr>
                </a:solidFill>
              </a:rPr>
              <a:t>, P. Gallinari. ESANN 2020.</a:t>
            </a:r>
          </a:p>
          <a:p>
            <a:endParaRPr lang="en-US" sz="500" dirty="0">
              <a:solidFill>
                <a:schemeClr val="tx1">
                  <a:lumMod val="65000"/>
                  <a:lumOff val="35000"/>
                </a:schemeClr>
              </a:solidFill>
            </a:endParaRPr>
          </a:p>
        </p:txBody>
      </p:sp>
    </p:spTree>
    <p:extLst>
      <p:ext uri="{BB962C8B-B14F-4D97-AF65-F5344CB8AC3E}">
        <p14:creationId xmlns:p14="http://schemas.microsoft.com/office/powerpoint/2010/main" val="4167843010"/>
      </p:ext>
    </p:extLst>
  </p:cSld>
  <p:clrMapOvr>
    <a:masterClrMapping/>
  </p:clrMapOvr>
  <mc:AlternateContent xmlns:mc="http://schemas.openxmlformats.org/markup-compatibility/2006" xmlns:p14="http://schemas.microsoft.com/office/powerpoint/2010/main">
    <mc:Choice Requires="p14">
      <p:transition p14:dur="300" advTm="2705">
        <p:fade/>
      </p:transition>
    </mc:Choice>
    <mc:Fallback xmlns="">
      <p:transition advTm="2705">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0F11F1-BAD3-E943-8C5D-0735B797FE3C}"/>
              </a:ext>
            </a:extLst>
          </p:cNvPr>
          <p:cNvSpPr>
            <a:spLocks noGrp="1"/>
          </p:cNvSpPr>
          <p:nvPr>
            <p:ph type="title"/>
          </p:nvPr>
        </p:nvSpPr>
        <p:spPr/>
        <p:txBody>
          <a:bodyPr/>
          <a:lstStyle/>
          <a:p>
            <a:r>
              <a:rPr lang="en-US" dirty="0"/>
              <a:t>References</a:t>
            </a:r>
            <a:br>
              <a:rPr lang="en-US" dirty="0"/>
            </a:br>
            <a:br>
              <a:rPr lang="en-US" sz="500" dirty="0"/>
            </a:br>
            <a:r>
              <a:rPr lang="en-US" dirty="0"/>
              <a:t>⠐</a:t>
            </a:r>
            <a:br>
              <a:rPr lang="en-US" dirty="0"/>
            </a:br>
            <a:r>
              <a:rPr lang="en-US" dirty="0"/>
              <a:t>Appendix</a:t>
            </a:r>
          </a:p>
        </p:txBody>
      </p:sp>
      <p:sp>
        <p:nvSpPr>
          <p:cNvPr id="4" name="Slide Number Placeholder 3">
            <a:extLst>
              <a:ext uri="{FF2B5EF4-FFF2-40B4-BE49-F238E27FC236}">
                <a16:creationId xmlns:a16="http://schemas.microsoft.com/office/drawing/2014/main" id="{B4D7DC7E-1CE8-DF4C-94FF-46A2CE622486}"/>
              </a:ext>
            </a:extLst>
          </p:cNvPr>
          <p:cNvSpPr>
            <a:spLocks noGrp="1"/>
          </p:cNvSpPr>
          <p:nvPr>
            <p:ph type="sldNum" sz="quarter" idx="12"/>
          </p:nvPr>
        </p:nvSpPr>
        <p:spPr/>
        <p:txBody>
          <a:bodyPr/>
          <a:lstStyle/>
          <a:p>
            <a:fld id="{30CCB0C1-2DF4-8B4C-AC0E-201D3DFFEAFD}" type="slidenum">
              <a:rPr lang="fr-FR" smtClean="0"/>
              <a:pPr/>
              <a:t>55</a:t>
            </a:fld>
            <a:endParaRPr lang="fr-FR" dirty="0"/>
          </a:p>
        </p:txBody>
      </p:sp>
    </p:spTree>
    <p:extLst>
      <p:ext uri="{BB962C8B-B14F-4D97-AF65-F5344CB8AC3E}">
        <p14:creationId xmlns:p14="http://schemas.microsoft.com/office/powerpoint/2010/main" val="33482863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DA6B-73E6-D34D-A653-9993B905B358}"/>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410A430D-FBFA-AE40-A6B5-01B854E61196}"/>
              </a:ext>
            </a:extLst>
          </p:cNvPr>
          <p:cNvSpPr>
            <a:spLocks noGrp="1"/>
          </p:cNvSpPr>
          <p:nvPr>
            <p:ph type="sldNum" sz="quarter" idx="12"/>
          </p:nvPr>
        </p:nvSpPr>
        <p:spPr/>
        <p:txBody>
          <a:bodyPr/>
          <a:lstStyle/>
          <a:p>
            <a:fld id="{30CCB0C1-2DF4-8B4C-AC0E-201D3DFFEAFD}" type="slidenum">
              <a:rPr lang="fr-FR" smtClean="0"/>
              <a:pPr/>
              <a:t>56</a:t>
            </a:fld>
            <a:endParaRPr lang="fr-FR"/>
          </a:p>
        </p:txBody>
      </p:sp>
      <p:sp>
        <p:nvSpPr>
          <p:cNvPr id="6" name="Espace réservé du contenu 5">
            <a:extLst>
              <a:ext uri="{FF2B5EF4-FFF2-40B4-BE49-F238E27FC236}">
                <a16:creationId xmlns:a16="http://schemas.microsoft.com/office/drawing/2014/main" id="{A1D9E1DF-61E6-AF4B-A775-41E7EC1C186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5454430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A804D-2FEF-5449-A1AE-108430654FC3}"/>
              </a:ext>
            </a:extLst>
          </p:cNvPr>
          <p:cNvSpPr>
            <a:spLocks noGrp="1"/>
          </p:cNvSpPr>
          <p:nvPr>
            <p:ph type="title"/>
          </p:nvPr>
        </p:nvSpPr>
        <p:spPr/>
        <p:txBody>
          <a:bodyPr/>
          <a:lstStyle/>
          <a:p>
            <a:r>
              <a:rPr lang="en-US" dirty="0"/>
              <a:t>Appendix for HRAN</a:t>
            </a:r>
          </a:p>
        </p:txBody>
      </p:sp>
      <p:sp>
        <p:nvSpPr>
          <p:cNvPr id="4" name="Slide Number Placeholder 3">
            <a:extLst>
              <a:ext uri="{FF2B5EF4-FFF2-40B4-BE49-F238E27FC236}">
                <a16:creationId xmlns:a16="http://schemas.microsoft.com/office/drawing/2014/main" id="{70D6DD8B-E6BA-E343-A7FF-18007A8B1A6C}"/>
              </a:ext>
            </a:extLst>
          </p:cNvPr>
          <p:cNvSpPr>
            <a:spLocks noGrp="1"/>
          </p:cNvSpPr>
          <p:nvPr>
            <p:ph type="sldNum" sz="quarter" idx="12"/>
          </p:nvPr>
        </p:nvSpPr>
        <p:spPr/>
        <p:txBody>
          <a:bodyPr/>
          <a:lstStyle/>
          <a:p>
            <a:fld id="{30CCB0C1-2DF4-8B4C-AC0E-201D3DFFEAFD}" type="slidenum">
              <a:rPr lang="fr-FR" smtClean="0"/>
              <a:pPr/>
              <a:t>57</a:t>
            </a:fld>
            <a:endParaRPr lang="fr-FR" dirty="0"/>
          </a:p>
        </p:txBody>
      </p:sp>
    </p:spTree>
    <p:extLst>
      <p:ext uri="{BB962C8B-B14F-4D97-AF65-F5344CB8AC3E}">
        <p14:creationId xmlns:p14="http://schemas.microsoft.com/office/powerpoint/2010/main" val="16221589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A804D-2FEF-5449-A1AE-108430654FC3}"/>
              </a:ext>
            </a:extLst>
          </p:cNvPr>
          <p:cNvSpPr>
            <a:spLocks noGrp="1"/>
          </p:cNvSpPr>
          <p:nvPr>
            <p:ph type="title"/>
          </p:nvPr>
        </p:nvSpPr>
        <p:spPr/>
        <p:txBody>
          <a:bodyPr/>
          <a:lstStyle/>
          <a:p>
            <a:r>
              <a:rPr lang="en-US" dirty="0"/>
              <a:t>Appendix for Resumé</a:t>
            </a:r>
          </a:p>
        </p:txBody>
      </p:sp>
      <p:sp>
        <p:nvSpPr>
          <p:cNvPr id="4" name="Slide Number Placeholder 3">
            <a:extLst>
              <a:ext uri="{FF2B5EF4-FFF2-40B4-BE49-F238E27FC236}">
                <a16:creationId xmlns:a16="http://schemas.microsoft.com/office/drawing/2014/main" id="{70D6DD8B-E6BA-E343-A7FF-18007A8B1A6C}"/>
              </a:ext>
            </a:extLst>
          </p:cNvPr>
          <p:cNvSpPr>
            <a:spLocks noGrp="1"/>
          </p:cNvSpPr>
          <p:nvPr>
            <p:ph type="sldNum" sz="quarter" idx="12"/>
          </p:nvPr>
        </p:nvSpPr>
        <p:spPr/>
        <p:txBody>
          <a:bodyPr/>
          <a:lstStyle/>
          <a:p>
            <a:fld id="{30CCB0C1-2DF4-8B4C-AC0E-201D3DFFEAFD}" type="slidenum">
              <a:rPr lang="fr-FR" smtClean="0"/>
              <a:pPr/>
              <a:t>58</a:t>
            </a:fld>
            <a:endParaRPr lang="fr-FR" dirty="0"/>
          </a:p>
        </p:txBody>
      </p:sp>
    </p:spTree>
    <p:extLst>
      <p:ext uri="{BB962C8B-B14F-4D97-AF65-F5344CB8AC3E}">
        <p14:creationId xmlns:p14="http://schemas.microsoft.com/office/powerpoint/2010/main" val="131164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5</a:t>
            </a:fld>
            <a:endParaRPr lang="fr-FR" dirty="0"/>
          </a:p>
        </p:txBody>
      </p:sp>
      <p:sp>
        <p:nvSpPr>
          <p:cNvPr id="2" name="ZoneTexte 1">
            <a:extLst>
              <a:ext uri="{FF2B5EF4-FFF2-40B4-BE49-F238E27FC236}">
                <a16:creationId xmlns:a16="http://schemas.microsoft.com/office/drawing/2014/main" id="{4FC4047D-F799-3D45-95EA-AF269D6D26E4}"/>
              </a:ext>
            </a:extLst>
          </p:cNvPr>
          <p:cNvSpPr txBox="1"/>
          <p:nvPr/>
        </p:nvSpPr>
        <p:spPr>
          <a:xfrm>
            <a:off x="1241946" y="2770495"/>
            <a:ext cx="6277970" cy="369332"/>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8" name="ZoneTexte 7">
            <a:extLst>
              <a:ext uri="{FF2B5EF4-FFF2-40B4-BE49-F238E27FC236}">
                <a16:creationId xmlns:a16="http://schemas.microsoft.com/office/drawing/2014/main" id="{42408C7C-3F4B-894D-A9C0-6E83F5C89CAE}"/>
              </a:ext>
            </a:extLst>
          </p:cNvPr>
          <p:cNvSpPr txBox="1"/>
          <p:nvPr/>
        </p:nvSpPr>
        <p:spPr>
          <a:xfrm>
            <a:off x="1839138" y="2895644"/>
            <a:ext cx="5948396" cy="349943"/>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9" name="Ellipse 8">
            <a:extLst>
              <a:ext uri="{FF2B5EF4-FFF2-40B4-BE49-F238E27FC236}">
                <a16:creationId xmlns:a16="http://schemas.microsoft.com/office/drawing/2014/main" id="{7CFAAC21-E77B-5C47-82A4-8B0171704912}"/>
              </a:ext>
            </a:extLst>
          </p:cNvPr>
          <p:cNvSpPr/>
          <p:nvPr/>
        </p:nvSpPr>
        <p:spPr>
          <a:xfrm>
            <a:off x="1663315" y="1127984"/>
            <a:ext cx="3628733" cy="353532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Rich User </a:t>
            </a:r>
          </a:p>
          <a:p>
            <a:r>
              <a:rPr lang="en-US">
                <a:solidFill>
                  <a:schemeClr val="tx1"/>
                </a:solidFill>
              </a:rPr>
              <a:t>Representation</a:t>
            </a:r>
          </a:p>
          <a:p>
            <a:endParaRPr lang="en-US">
              <a:solidFill>
                <a:schemeClr val="tx1"/>
              </a:solidFill>
            </a:endParaRPr>
          </a:p>
        </p:txBody>
      </p:sp>
      <p:sp>
        <p:nvSpPr>
          <p:cNvPr id="10" name="Ellipse 9">
            <a:extLst>
              <a:ext uri="{FF2B5EF4-FFF2-40B4-BE49-F238E27FC236}">
                <a16:creationId xmlns:a16="http://schemas.microsoft.com/office/drawing/2014/main" id="{34F93CD3-A0BC-D842-AFED-EE6E230B49A8}"/>
              </a:ext>
            </a:extLst>
          </p:cNvPr>
          <p:cNvSpPr/>
          <p:nvPr/>
        </p:nvSpPr>
        <p:spPr>
          <a:xfrm>
            <a:off x="4158801" y="1127984"/>
            <a:ext cx="3628733" cy="3535320"/>
          </a:xfrm>
          <a:prstGeom prst="ellipse">
            <a:avLst/>
          </a:prstGeom>
          <a:solidFill>
            <a:schemeClr val="accent2">
              <a:alpha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solidFill>
                  <a:schemeClr val="tx1"/>
                </a:solidFill>
              </a:rPr>
              <a:t>Leverage </a:t>
            </a:r>
          </a:p>
          <a:p>
            <a:pPr algn="r"/>
            <a:r>
              <a:rPr lang="en-US">
                <a:solidFill>
                  <a:schemeClr val="tx1"/>
                </a:solidFill>
              </a:rPr>
              <a:t>User-generated </a:t>
            </a:r>
          </a:p>
          <a:p>
            <a:pPr algn="r"/>
            <a:r>
              <a:rPr lang="en-US">
                <a:solidFill>
                  <a:schemeClr val="tx1"/>
                </a:solidFill>
              </a:rPr>
              <a:t>Text</a:t>
            </a:r>
          </a:p>
          <a:p>
            <a:pPr algn="r"/>
            <a:endParaRPr lang="en-US">
              <a:solidFill>
                <a:schemeClr val="tx1"/>
              </a:solidFill>
            </a:endParaRPr>
          </a:p>
        </p:txBody>
      </p:sp>
    </p:spTree>
    <p:extLst>
      <p:ext uri="{BB962C8B-B14F-4D97-AF65-F5344CB8AC3E}">
        <p14:creationId xmlns:p14="http://schemas.microsoft.com/office/powerpoint/2010/main" val="1639768309"/>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A804D-2FEF-5449-A1AE-108430654FC3}"/>
              </a:ext>
            </a:extLst>
          </p:cNvPr>
          <p:cNvSpPr>
            <a:spLocks noGrp="1"/>
          </p:cNvSpPr>
          <p:nvPr>
            <p:ph type="title"/>
          </p:nvPr>
        </p:nvSpPr>
        <p:spPr/>
        <p:txBody>
          <a:bodyPr/>
          <a:lstStyle/>
          <a:p>
            <a:r>
              <a:rPr lang="en-US" dirty="0"/>
              <a:t>Appendix for User Modeling</a:t>
            </a:r>
          </a:p>
        </p:txBody>
      </p:sp>
      <p:sp>
        <p:nvSpPr>
          <p:cNvPr id="4" name="Slide Number Placeholder 3">
            <a:extLst>
              <a:ext uri="{FF2B5EF4-FFF2-40B4-BE49-F238E27FC236}">
                <a16:creationId xmlns:a16="http://schemas.microsoft.com/office/drawing/2014/main" id="{70D6DD8B-E6BA-E343-A7FF-18007A8B1A6C}"/>
              </a:ext>
            </a:extLst>
          </p:cNvPr>
          <p:cNvSpPr>
            <a:spLocks noGrp="1"/>
          </p:cNvSpPr>
          <p:nvPr>
            <p:ph type="sldNum" sz="quarter" idx="12"/>
          </p:nvPr>
        </p:nvSpPr>
        <p:spPr/>
        <p:txBody>
          <a:bodyPr/>
          <a:lstStyle/>
          <a:p>
            <a:fld id="{30CCB0C1-2DF4-8B4C-AC0E-201D3DFFEAFD}" type="slidenum">
              <a:rPr lang="fr-FR" smtClean="0"/>
              <a:pPr/>
              <a:t>59</a:t>
            </a:fld>
            <a:endParaRPr lang="fr-FR" dirty="0"/>
          </a:p>
        </p:txBody>
      </p:sp>
    </p:spTree>
    <p:extLst>
      <p:ext uri="{BB962C8B-B14F-4D97-AF65-F5344CB8AC3E}">
        <p14:creationId xmlns:p14="http://schemas.microsoft.com/office/powerpoint/2010/main" val="1446776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6</a:t>
            </a:fld>
            <a:endParaRPr lang="fr-FR" dirty="0"/>
          </a:p>
        </p:txBody>
      </p:sp>
      <p:sp>
        <p:nvSpPr>
          <p:cNvPr id="2" name="ZoneTexte 1">
            <a:extLst>
              <a:ext uri="{FF2B5EF4-FFF2-40B4-BE49-F238E27FC236}">
                <a16:creationId xmlns:a16="http://schemas.microsoft.com/office/drawing/2014/main" id="{4FC4047D-F799-3D45-95EA-AF269D6D26E4}"/>
              </a:ext>
            </a:extLst>
          </p:cNvPr>
          <p:cNvSpPr txBox="1"/>
          <p:nvPr/>
        </p:nvSpPr>
        <p:spPr>
          <a:xfrm>
            <a:off x="1839138" y="2895644"/>
            <a:ext cx="5948396" cy="349943"/>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4" name="Ellipse 3">
            <a:extLst>
              <a:ext uri="{FF2B5EF4-FFF2-40B4-BE49-F238E27FC236}">
                <a16:creationId xmlns:a16="http://schemas.microsoft.com/office/drawing/2014/main" id="{80E5A2F0-4D3A-524E-92B3-9B2CF7093DA4}"/>
              </a:ext>
            </a:extLst>
          </p:cNvPr>
          <p:cNvSpPr/>
          <p:nvPr/>
        </p:nvSpPr>
        <p:spPr>
          <a:xfrm>
            <a:off x="1663315" y="1127984"/>
            <a:ext cx="3628733" cy="353532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Rich User </a:t>
            </a:r>
          </a:p>
          <a:p>
            <a:r>
              <a:rPr lang="en-US">
                <a:solidFill>
                  <a:schemeClr val="tx1"/>
                </a:solidFill>
              </a:rPr>
              <a:t>Representation</a:t>
            </a:r>
          </a:p>
          <a:p>
            <a:endParaRPr lang="en-US">
              <a:solidFill>
                <a:schemeClr val="tx1"/>
              </a:solidFill>
            </a:endParaRPr>
          </a:p>
        </p:txBody>
      </p:sp>
      <p:sp>
        <p:nvSpPr>
          <p:cNvPr id="6" name="Ellipse 5">
            <a:extLst>
              <a:ext uri="{FF2B5EF4-FFF2-40B4-BE49-F238E27FC236}">
                <a16:creationId xmlns:a16="http://schemas.microsoft.com/office/drawing/2014/main" id="{52FE32EA-1998-B041-A0FB-4891E9488FCE}"/>
              </a:ext>
            </a:extLst>
          </p:cNvPr>
          <p:cNvSpPr/>
          <p:nvPr/>
        </p:nvSpPr>
        <p:spPr>
          <a:xfrm>
            <a:off x="4158801" y="1127984"/>
            <a:ext cx="3628733" cy="3535320"/>
          </a:xfrm>
          <a:prstGeom prst="ellipse">
            <a:avLst/>
          </a:prstGeom>
          <a:solidFill>
            <a:schemeClr val="accent2">
              <a:alpha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solidFill>
                  <a:schemeClr val="tx1"/>
                </a:solidFill>
              </a:rPr>
              <a:t>Leverage </a:t>
            </a:r>
          </a:p>
          <a:p>
            <a:pPr algn="r"/>
            <a:r>
              <a:rPr lang="en-US">
                <a:solidFill>
                  <a:schemeClr val="tx1"/>
                </a:solidFill>
              </a:rPr>
              <a:t>User-generated </a:t>
            </a:r>
          </a:p>
          <a:p>
            <a:pPr algn="r"/>
            <a:r>
              <a:rPr lang="en-US">
                <a:solidFill>
                  <a:schemeClr val="tx1"/>
                </a:solidFill>
              </a:rPr>
              <a:t>Text</a:t>
            </a:r>
          </a:p>
          <a:p>
            <a:pPr algn="r"/>
            <a:endParaRPr lang="en-US">
              <a:solidFill>
                <a:schemeClr val="tx1"/>
              </a:solidFill>
            </a:endParaRPr>
          </a:p>
        </p:txBody>
      </p:sp>
      <p:sp>
        <p:nvSpPr>
          <p:cNvPr id="8" name="Ellipse 7">
            <a:extLst>
              <a:ext uri="{FF2B5EF4-FFF2-40B4-BE49-F238E27FC236}">
                <a16:creationId xmlns:a16="http://schemas.microsoft.com/office/drawing/2014/main" id="{A8CD56D0-1E03-4A45-B877-E72E52A7244A}"/>
              </a:ext>
            </a:extLst>
          </p:cNvPr>
          <p:cNvSpPr/>
          <p:nvPr/>
        </p:nvSpPr>
        <p:spPr>
          <a:xfrm>
            <a:off x="2911058" y="3104926"/>
            <a:ext cx="3628733" cy="3535320"/>
          </a:xfrm>
          <a:prstGeom prst="ellipse">
            <a:avLst/>
          </a:prstGeom>
          <a:solidFill>
            <a:schemeClr val="accent4">
              <a:alpha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r>
              <a:rPr lang="en-US">
                <a:solidFill>
                  <a:schemeClr val="tx1"/>
                </a:solidFill>
              </a:rPr>
              <a:t>Make Predictions Explainable</a:t>
            </a:r>
          </a:p>
        </p:txBody>
      </p:sp>
    </p:spTree>
    <p:extLst>
      <p:ext uri="{BB962C8B-B14F-4D97-AF65-F5344CB8AC3E}">
        <p14:creationId xmlns:p14="http://schemas.microsoft.com/office/powerpoint/2010/main" val="2970250377"/>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7</a:t>
            </a:fld>
            <a:endParaRPr lang="fr-FR" dirty="0"/>
          </a:p>
        </p:txBody>
      </p:sp>
      <p:sp>
        <p:nvSpPr>
          <p:cNvPr id="2" name="ZoneTexte 1">
            <a:extLst>
              <a:ext uri="{FF2B5EF4-FFF2-40B4-BE49-F238E27FC236}">
                <a16:creationId xmlns:a16="http://schemas.microsoft.com/office/drawing/2014/main" id="{4FC4047D-F799-3D45-95EA-AF269D6D26E4}"/>
              </a:ext>
            </a:extLst>
          </p:cNvPr>
          <p:cNvSpPr txBox="1"/>
          <p:nvPr/>
        </p:nvSpPr>
        <p:spPr>
          <a:xfrm>
            <a:off x="1839138" y="2895644"/>
            <a:ext cx="5948396" cy="349943"/>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4" name="Ellipse 3">
            <a:extLst>
              <a:ext uri="{FF2B5EF4-FFF2-40B4-BE49-F238E27FC236}">
                <a16:creationId xmlns:a16="http://schemas.microsoft.com/office/drawing/2014/main" id="{80E5A2F0-4D3A-524E-92B3-9B2CF7093DA4}"/>
              </a:ext>
            </a:extLst>
          </p:cNvPr>
          <p:cNvSpPr/>
          <p:nvPr/>
        </p:nvSpPr>
        <p:spPr>
          <a:xfrm>
            <a:off x="1663315" y="1127984"/>
            <a:ext cx="3628733" cy="353532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Rich User </a:t>
            </a:r>
          </a:p>
          <a:p>
            <a:r>
              <a:rPr lang="en-US">
                <a:solidFill>
                  <a:schemeClr val="tx1"/>
                </a:solidFill>
              </a:rPr>
              <a:t>Representation</a:t>
            </a:r>
          </a:p>
          <a:p>
            <a:endParaRPr lang="en-US">
              <a:solidFill>
                <a:schemeClr val="tx1"/>
              </a:solidFill>
            </a:endParaRPr>
          </a:p>
        </p:txBody>
      </p:sp>
      <p:sp>
        <p:nvSpPr>
          <p:cNvPr id="6" name="Ellipse 5">
            <a:extLst>
              <a:ext uri="{FF2B5EF4-FFF2-40B4-BE49-F238E27FC236}">
                <a16:creationId xmlns:a16="http://schemas.microsoft.com/office/drawing/2014/main" id="{52FE32EA-1998-B041-A0FB-4891E9488FCE}"/>
              </a:ext>
            </a:extLst>
          </p:cNvPr>
          <p:cNvSpPr/>
          <p:nvPr/>
        </p:nvSpPr>
        <p:spPr>
          <a:xfrm>
            <a:off x="4158801" y="1127984"/>
            <a:ext cx="3628733" cy="3535320"/>
          </a:xfrm>
          <a:prstGeom prst="ellipse">
            <a:avLst/>
          </a:prstGeom>
          <a:solidFill>
            <a:schemeClr val="accent2">
              <a:alpha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solidFill>
                  <a:schemeClr val="tx1"/>
                </a:solidFill>
              </a:rPr>
              <a:t>Leverage </a:t>
            </a:r>
          </a:p>
          <a:p>
            <a:pPr algn="r"/>
            <a:r>
              <a:rPr lang="en-US">
                <a:solidFill>
                  <a:schemeClr val="tx1"/>
                </a:solidFill>
              </a:rPr>
              <a:t>User-generated </a:t>
            </a:r>
          </a:p>
          <a:p>
            <a:pPr algn="r"/>
            <a:r>
              <a:rPr lang="en-US">
                <a:solidFill>
                  <a:schemeClr val="tx1"/>
                </a:solidFill>
              </a:rPr>
              <a:t>Text</a:t>
            </a:r>
          </a:p>
          <a:p>
            <a:pPr algn="r"/>
            <a:endParaRPr lang="en-US">
              <a:solidFill>
                <a:schemeClr val="tx1"/>
              </a:solidFill>
            </a:endParaRPr>
          </a:p>
        </p:txBody>
      </p:sp>
      <p:sp>
        <p:nvSpPr>
          <p:cNvPr id="8" name="Ellipse 7">
            <a:extLst>
              <a:ext uri="{FF2B5EF4-FFF2-40B4-BE49-F238E27FC236}">
                <a16:creationId xmlns:a16="http://schemas.microsoft.com/office/drawing/2014/main" id="{A8CD56D0-1E03-4A45-B877-E72E52A7244A}"/>
              </a:ext>
            </a:extLst>
          </p:cNvPr>
          <p:cNvSpPr/>
          <p:nvPr/>
        </p:nvSpPr>
        <p:spPr>
          <a:xfrm>
            <a:off x="2911058" y="3104926"/>
            <a:ext cx="3628733" cy="3535320"/>
          </a:xfrm>
          <a:prstGeom prst="ellipse">
            <a:avLst/>
          </a:prstGeom>
          <a:solidFill>
            <a:schemeClr val="accent4">
              <a:alpha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r>
              <a:rPr lang="en-US">
                <a:solidFill>
                  <a:schemeClr val="tx1"/>
                </a:solidFill>
              </a:rPr>
              <a:t>Make Predictions Explainable</a:t>
            </a:r>
          </a:p>
        </p:txBody>
      </p:sp>
      <p:grpSp>
        <p:nvGrpSpPr>
          <p:cNvPr id="20" name="Groupe 19">
            <a:extLst>
              <a:ext uri="{FF2B5EF4-FFF2-40B4-BE49-F238E27FC236}">
                <a16:creationId xmlns:a16="http://schemas.microsoft.com/office/drawing/2014/main" id="{58795493-4F59-B141-A734-CA1977BEAFD7}"/>
              </a:ext>
            </a:extLst>
          </p:cNvPr>
          <p:cNvGrpSpPr/>
          <p:nvPr/>
        </p:nvGrpSpPr>
        <p:grpSpPr>
          <a:xfrm>
            <a:off x="4144237" y="3104926"/>
            <a:ext cx="1162373" cy="1072315"/>
            <a:chOff x="794794" y="4596072"/>
            <a:chExt cx="1162373" cy="1072315"/>
          </a:xfrm>
        </p:grpSpPr>
        <p:sp>
          <p:nvSpPr>
            <p:cNvPr id="19" name="Forme libre 18">
              <a:extLst>
                <a:ext uri="{FF2B5EF4-FFF2-40B4-BE49-F238E27FC236}">
                  <a16:creationId xmlns:a16="http://schemas.microsoft.com/office/drawing/2014/main" id="{8FC1D10F-3E38-2845-87DC-1F4E11105F7B}"/>
                </a:ext>
              </a:extLst>
            </p:cNvPr>
            <p:cNvSpPr/>
            <p:nvPr/>
          </p:nvSpPr>
          <p:spPr>
            <a:xfrm>
              <a:off x="835812" y="4596072"/>
              <a:ext cx="1080338" cy="1072315"/>
            </a:xfrm>
            <a:custGeom>
              <a:avLst/>
              <a:gdLst>
                <a:gd name="connsiteX0" fmla="*/ 540045 w 1080338"/>
                <a:gd name="connsiteY0" fmla="*/ 0 h 1072315"/>
                <a:gd name="connsiteX1" fmla="*/ 1079582 w 1080338"/>
                <a:gd name="connsiteY1" fmla="*/ 79471 h 1072315"/>
                <a:gd name="connsiteX2" fmla="*/ 1080338 w 1080338"/>
                <a:gd name="connsiteY2" fmla="*/ 79740 h 1072315"/>
                <a:gd name="connsiteX3" fmla="*/ 1069808 w 1080338"/>
                <a:gd name="connsiteY3" fmla="*/ 146963 h 1072315"/>
                <a:gd name="connsiteX4" fmla="*/ 559771 w 1080338"/>
                <a:gd name="connsiteY4" fmla="*/ 1055547 h 1072315"/>
                <a:gd name="connsiteX5" fmla="*/ 540606 w 1080338"/>
                <a:gd name="connsiteY5" fmla="*/ 1072315 h 1072315"/>
                <a:gd name="connsiteX6" fmla="*/ 504837 w 1080338"/>
                <a:gd name="connsiteY6" fmla="*/ 1040643 h 1072315"/>
                <a:gd name="connsiteX7" fmla="*/ 10283 w 1080338"/>
                <a:gd name="connsiteY7" fmla="*/ 146963 h 1072315"/>
                <a:gd name="connsiteX8" fmla="*/ 0 w 1080338"/>
                <a:gd name="connsiteY8" fmla="*/ 81323 h 1072315"/>
                <a:gd name="connsiteX9" fmla="*/ 64920 w 1080338"/>
                <a:gd name="connsiteY9" fmla="*/ 61227 h 1072315"/>
                <a:gd name="connsiteX10" fmla="*/ 540045 w 1080338"/>
                <a:gd name="connsiteY10" fmla="*/ 0 h 107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338" h="1072315">
                  <a:moveTo>
                    <a:pt x="540045" y="0"/>
                  </a:moveTo>
                  <a:cubicBezTo>
                    <a:pt x="727929" y="0"/>
                    <a:pt x="909143" y="27823"/>
                    <a:pt x="1079582" y="79471"/>
                  </a:cubicBezTo>
                  <a:lnTo>
                    <a:pt x="1080338" y="79740"/>
                  </a:lnTo>
                  <a:lnTo>
                    <a:pt x="1069808" y="146963"/>
                  </a:lnTo>
                  <a:cubicBezTo>
                    <a:pt x="995790" y="499367"/>
                    <a:pt x="814136" y="813571"/>
                    <a:pt x="559771" y="1055547"/>
                  </a:cubicBezTo>
                  <a:lnTo>
                    <a:pt x="540606" y="1072315"/>
                  </a:lnTo>
                  <a:lnTo>
                    <a:pt x="504837" y="1040643"/>
                  </a:lnTo>
                  <a:cubicBezTo>
                    <a:pt x="258585" y="800730"/>
                    <a:pt x="82790" y="492175"/>
                    <a:pt x="10283" y="146963"/>
                  </a:cubicBezTo>
                  <a:lnTo>
                    <a:pt x="0" y="81323"/>
                  </a:lnTo>
                  <a:lnTo>
                    <a:pt x="64920" y="61227"/>
                  </a:lnTo>
                  <a:cubicBezTo>
                    <a:pt x="216356" y="21302"/>
                    <a:pt x="375647" y="0"/>
                    <a:pt x="540045" y="0"/>
                  </a:cubicBezTo>
                  <a:close/>
                </a:path>
              </a:pathLst>
            </a:custGeom>
            <a:solidFill>
              <a:schemeClr val="accent6">
                <a:alpha val="50000"/>
              </a:schemeClr>
            </a:solidFill>
            <a:ln>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a:p>
              <a:pPr algn="ctr"/>
              <a:endParaRPr lang="en-US">
                <a:solidFill>
                  <a:schemeClr val="tx1"/>
                </a:solidFill>
              </a:endParaRPr>
            </a:p>
          </p:txBody>
        </p:sp>
        <p:sp>
          <p:nvSpPr>
            <p:cNvPr id="17" name="ZoneTexte 16">
              <a:extLst>
                <a:ext uri="{FF2B5EF4-FFF2-40B4-BE49-F238E27FC236}">
                  <a16:creationId xmlns:a16="http://schemas.microsoft.com/office/drawing/2014/main" id="{22C4C203-B874-8346-97E1-FEFAE35268E2}"/>
                </a:ext>
              </a:extLst>
            </p:cNvPr>
            <p:cNvSpPr txBox="1"/>
            <p:nvPr/>
          </p:nvSpPr>
          <p:spPr>
            <a:xfrm>
              <a:off x="794794" y="4690081"/>
              <a:ext cx="1162373" cy="646331"/>
            </a:xfrm>
            <a:prstGeom prst="rect">
              <a:avLst/>
            </a:prstGeom>
            <a:noFill/>
          </p:spPr>
          <p:txBody>
            <a:bodyPr wrap="square" rtlCol="0">
              <a:spAutoFit/>
            </a:bodyPr>
            <a:lstStyle/>
            <a:p>
              <a:pPr algn="ctr"/>
              <a:r>
                <a:rPr lang="en-US"/>
                <a:t>This</a:t>
              </a:r>
            </a:p>
            <a:p>
              <a:pPr algn="ctr"/>
              <a:r>
                <a:rPr lang="en-US"/>
                <a:t>Work</a:t>
              </a:r>
            </a:p>
          </p:txBody>
        </p:sp>
      </p:grpSp>
    </p:spTree>
    <p:extLst>
      <p:ext uri="{BB962C8B-B14F-4D97-AF65-F5344CB8AC3E}">
        <p14:creationId xmlns:p14="http://schemas.microsoft.com/office/powerpoint/2010/main" val="3978176644"/>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Motivations and contributions</a:t>
            </a:r>
          </a:p>
        </p:txBody>
      </p:sp>
      <p:sp>
        <p:nvSpPr>
          <p:cNvPr id="27" name="Slide Number Placeholder 26">
            <a:extLst>
              <a:ext uri="{FF2B5EF4-FFF2-40B4-BE49-F238E27FC236}">
                <a16:creationId xmlns:a16="http://schemas.microsoft.com/office/drawing/2014/main" id="{83E757B1-ADB0-C143-9481-18BF8A1D6A1B}"/>
              </a:ext>
            </a:extLst>
          </p:cNvPr>
          <p:cNvSpPr>
            <a:spLocks noGrp="1"/>
          </p:cNvSpPr>
          <p:nvPr>
            <p:ph type="sldNum" sz="quarter" idx="12"/>
          </p:nvPr>
        </p:nvSpPr>
        <p:spPr/>
        <p:txBody>
          <a:bodyPr/>
          <a:lstStyle/>
          <a:p>
            <a:fld id="{30CCB0C1-2DF4-8B4C-AC0E-201D3DFFEAFD}" type="slidenum">
              <a:rPr lang="fr-FR" smtClean="0"/>
              <a:pPr/>
              <a:t>8</a:t>
            </a:fld>
            <a:endParaRPr lang="fr-FR" dirty="0"/>
          </a:p>
        </p:txBody>
      </p:sp>
      <p:sp>
        <p:nvSpPr>
          <p:cNvPr id="6" name="Content Placeholder 7">
            <a:extLst>
              <a:ext uri="{FF2B5EF4-FFF2-40B4-BE49-F238E27FC236}">
                <a16:creationId xmlns:a16="http://schemas.microsoft.com/office/drawing/2014/main" id="{996852FE-E32E-024C-B10C-0151F2EF4F49}"/>
              </a:ext>
            </a:extLst>
          </p:cNvPr>
          <p:cNvSpPr txBox="1">
            <a:spLocks/>
          </p:cNvSpPr>
          <p:nvPr/>
        </p:nvSpPr>
        <p:spPr>
          <a:xfrm>
            <a:off x="188821" y="1129881"/>
            <a:ext cx="2238891"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Motivations</a:t>
            </a:r>
          </a:p>
        </p:txBody>
      </p:sp>
      <p:sp>
        <p:nvSpPr>
          <p:cNvPr id="32" name="ZoneTexte 31">
            <a:extLst>
              <a:ext uri="{FF2B5EF4-FFF2-40B4-BE49-F238E27FC236}">
                <a16:creationId xmlns:a16="http://schemas.microsoft.com/office/drawing/2014/main" id="{FF774801-2F0B-AE4A-BFDE-495062FE1FFD}"/>
              </a:ext>
            </a:extLst>
          </p:cNvPr>
          <p:cNvSpPr txBox="1"/>
          <p:nvPr/>
        </p:nvSpPr>
        <p:spPr>
          <a:xfrm>
            <a:off x="281109" y="2414388"/>
            <a:ext cx="2054316" cy="646331"/>
          </a:xfrm>
          <a:prstGeom prst="rect">
            <a:avLst/>
          </a:prstGeom>
          <a:noFill/>
        </p:spPr>
        <p:txBody>
          <a:bodyPr wrap="square" rtlCol="0">
            <a:spAutoFit/>
          </a:bodyPr>
          <a:lstStyle/>
          <a:p>
            <a:pPr algn="ctr"/>
            <a:r>
              <a:rPr lang="fr-FR" dirty="0"/>
              <a:t>Rich,</a:t>
            </a:r>
            <a:r>
              <a:rPr lang="fr-FR" b="1" dirty="0"/>
              <a:t> versatile </a:t>
            </a:r>
            <a:r>
              <a:rPr lang="fr-FR" dirty="0"/>
              <a:t>user </a:t>
            </a:r>
            <a:r>
              <a:rPr lang="fr-FR" dirty="0" err="1"/>
              <a:t>representation</a:t>
            </a:r>
            <a:endParaRPr lang="fr-FR" dirty="0"/>
          </a:p>
        </p:txBody>
      </p:sp>
      <p:sp>
        <p:nvSpPr>
          <p:cNvPr id="20" name="ZoneTexte 19">
            <a:extLst>
              <a:ext uri="{FF2B5EF4-FFF2-40B4-BE49-F238E27FC236}">
                <a16:creationId xmlns:a16="http://schemas.microsoft.com/office/drawing/2014/main" id="{BDE40743-E8EF-0144-A862-529B709DE3FB}"/>
              </a:ext>
            </a:extLst>
          </p:cNvPr>
          <p:cNvSpPr txBox="1"/>
          <p:nvPr/>
        </p:nvSpPr>
        <p:spPr>
          <a:xfrm>
            <a:off x="281109" y="3872680"/>
            <a:ext cx="2054316" cy="646331"/>
          </a:xfrm>
          <a:prstGeom prst="rect">
            <a:avLst/>
          </a:prstGeom>
          <a:noFill/>
        </p:spPr>
        <p:txBody>
          <a:bodyPr wrap="square" rtlCol="0">
            <a:spAutoFit/>
          </a:bodyPr>
          <a:lstStyle/>
          <a:p>
            <a:pPr algn="ctr"/>
            <a:r>
              <a:rPr lang="fr-FR" dirty="0" err="1"/>
              <a:t>Leverage</a:t>
            </a:r>
            <a:r>
              <a:rPr lang="fr-FR" dirty="0"/>
              <a:t> user-</a:t>
            </a:r>
            <a:r>
              <a:rPr lang="fr-FR" dirty="0" err="1"/>
              <a:t>generated</a:t>
            </a:r>
            <a:r>
              <a:rPr lang="fr-FR" dirty="0"/>
              <a:t> </a:t>
            </a:r>
            <a:r>
              <a:rPr lang="fr-FR" b="1" dirty="0" err="1"/>
              <a:t>text</a:t>
            </a:r>
            <a:endParaRPr lang="fr-FR" b="1" dirty="0"/>
          </a:p>
        </p:txBody>
      </p:sp>
      <p:sp>
        <p:nvSpPr>
          <p:cNvPr id="22" name="ZoneTexte 21">
            <a:extLst>
              <a:ext uri="{FF2B5EF4-FFF2-40B4-BE49-F238E27FC236}">
                <a16:creationId xmlns:a16="http://schemas.microsoft.com/office/drawing/2014/main" id="{102F8EDA-1A1A-B14D-8EEF-C34CBBA41FAE}"/>
              </a:ext>
            </a:extLst>
          </p:cNvPr>
          <p:cNvSpPr txBox="1"/>
          <p:nvPr/>
        </p:nvSpPr>
        <p:spPr>
          <a:xfrm>
            <a:off x="281109" y="5423348"/>
            <a:ext cx="2054316" cy="646331"/>
          </a:xfrm>
          <a:prstGeom prst="rect">
            <a:avLst/>
          </a:prstGeom>
          <a:noFill/>
        </p:spPr>
        <p:txBody>
          <a:bodyPr wrap="square" rtlCol="0">
            <a:spAutoFit/>
          </a:bodyPr>
          <a:lstStyle/>
          <a:p>
            <a:pPr algn="ctr"/>
            <a:r>
              <a:rPr lang="fr-FR" dirty="0" err="1"/>
              <a:t>Make</a:t>
            </a:r>
            <a:r>
              <a:rPr lang="fr-FR" dirty="0"/>
              <a:t> </a:t>
            </a:r>
            <a:r>
              <a:rPr lang="fr-FR" dirty="0" err="1"/>
              <a:t>predictions</a:t>
            </a:r>
            <a:r>
              <a:rPr lang="fr-FR" dirty="0"/>
              <a:t> </a:t>
            </a:r>
            <a:r>
              <a:rPr lang="fr-FR" b="1" dirty="0" err="1"/>
              <a:t>explainable</a:t>
            </a:r>
            <a:endParaRPr lang="fr-FR" b="1" dirty="0"/>
          </a:p>
        </p:txBody>
      </p:sp>
    </p:spTree>
    <p:custDataLst>
      <p:tags r:id="rId1"/>
    </p:custDataLst>
    <p:extLst>
      <p:ext uri="{BB962C8B-B14F-4D97-AF65-F5344CB8AC3E}">
        <p14:creationId xmlns:p14="http://schemas.microsoft.com/office/powerpoint/2010/main" val="3018032321"/>
      </p:ext>
    </p:extLst>
  </p:cSld>
  <p:clrMapOvr>
    <a:masterClrMapping/>
  </p:clrMapOvr>
  <mc:AlternateContent xmlns:mc="http://schemas.openxmlformats.org/markup-compatibility/2006" xmlns:p14="http://schemas.microsoft.com/office/powerpoint/2010/main">
    <mc:Choice Requires="p14">
      <p:transition p14:dur="300" advTm="61235">
        <p:fade/>
      </p:transition>
    </mc:Choice>
    <mc:Fallback xmlns="">
      <p:transition advTm="61235">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8|37.3"/>
</p:tagLst>
</file>

<file path=ppt/tags/tag2.xml><?xml version="1.0" encoding="utf-8"?>
<p:tagLst xmlns:a="http://schemas.openxmlformats.org/drawingml/2006/main" xmlns:r="http://schemas.openxmlformats.org/officeDocument/2006/relationships" xmlns:p="http://schemas.openxmlformats.org/presentationml/2006/main">
  <p:tag name="TIMING" val="|18|37.3"/>
</p:tagLst>
</file>

<file path=ppt/tags/tag3.xml><?xml version="1.0" encoding="utf-8"?>
<p:tagLst xmlns:a="http://schemas.openxmlformats.org/drawingml/2006/main" xmlns:r="http://schemas.openxmlformats.org/officeDocument/2006/relationships" xmlns:p="http://schemas.openxmlformats.org/presentationml/2006/main">
  <p:tag name="TIMING" val="|18|37.3"/>
</p:tagLst>
</file>

<file path=ppt/tags/tag4.xml><?xml version="1.0" encoding="utf-8"?>
<p:tagLst xmlns:a="http://schemas.openxmlformats.org/drawingml/2006/main" xmlns:r="http://schemas.openxmlformats.org/officeDocument/2006/relationships" xmlns:p="http://schemas.openxmlformats.org/presentationml/2006/main">
  <p:tag name="TIMING" val="|15.9|12.5|17.6|19.1"/>
</p:tagLst>
</file>

<file path=ppt/tags/tag5.xml><?xml version="1.0" encoding="utf-8"?>
<p:tagLst xmlns:a="http://schemas.openxmlformats.org/drawingml/2006/main" xmlns:r="http://schemas.openxmlformats.org/officeDocument/2006/relationships" xmlns:p="http://schemas.openxmlformats.org/presentationml/2006/main">
  <p:tag name="TIMING" val="|54.6|18.6|63.4"/>
</p:tagLst>
</file>

<file path=ppt/tags/tag6.xml><?xml version="1.0" encoding="utf-8"?>
<p:tagLst xmlns:a="http://schemas.openxmlformats.org/drawingml/2006/main" xmlns:r="http://schemas.openxmlformats.org/officeDocument/2006/relationships" xmlns:p="http://schemas.openxmlformats.org/presentationml/2006/main">
  <p:tag name="TIMING" val="|54.6|18.6|63.4"/>
</p:tagLst>
</file>

<file path=ppt/tags/tag7.xml><?xml version="1.0" encoding="utf-8"?>
<p:tagLst xmlns:a="http://schemas.openxmlformats.org/drawingml/2006/main" xmlns:r="http://schemas.openxmlformats.org/officeDocument/2006/relationships" xmlns:p="http://schemas.openxmlformats.org/presentationml/2006/main">
  <p:tag name="TIMING" val="|54.6|18.6|63.4"/>
</p:tagLst>
</file>

<file path=ppt/tags/tag8.xml><?xml version="1.0" encoding="utf-8"?>
<p:tagLst xmlns:a="http://schemas.openxmlformats.org/drawingml/2006/main" xmlns:r="http://schemas.openxmlformats.org/officeDocument/2006/relationships" xmlns:p="http://schemas.openxmlformats.org/presentationml/2006/main">
  <p:tag name="TIMING" val="|54.6|18.6|63.4"/>
</p:tagLst>
</file>

<file path=ppt/tags/tag9.xml><?xml version="1.0" encoding="utf-8"?>
<p:tagLst xmlns:a="http://schemas.openxmlformats.org/drawingml/2006/main" xmlns:r="http://schemas.openxmlformats.org/officeDocument/2006/relationships" xmlns:p="http://schemas.openxmlformats.org/presentationml/2006/main">
  <p:tag name="TIMING" val="|54.6|18.6|63.4"/>
</p:tagLst>
</file>

<file path=ppt/theme/theme1.xml><?xml version="1.0" encoding="utf-8"?>
<a:theme xmlns:a="http://schemas.openxmlformats.org/drawingml/2006/main" name="phdDefense">
  <a:themeElements>
    <a:clrScheme name="Custom 2">
      <a:dk1>
        <a:srgbClr val="000000"/>
      </a:dk1>
      <a:lt1>
        <a:srgbClr val="FFFFFF"/>
      </a:lt1>
      <a:dk2>
        <a:srgbClr val="242954"/>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lama">
      <a:majorFont>
        <a:latin typeface="Flama"/>
        <a:ea typeface=""/>
        <a:cs typeface=""/>
      </a:majorFont>
      <a:minorFont>
        <a:latin typeface="Flama Light"/>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dDefense" id="{BA34602D-1669-2B45-8109-D3C100C50228}" vid="{C98DA61B-2E78-3C4B-B1DE-4C1A2F642F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phdDefense</Template>
  <TotalTime>106995</TotalTime>
  <Words>2442</Words>
  <Application>Microsoft Macintosh PowerPoint</Application>
  <PresentationFormat>Affichage à l'écran (4:3)</PresentationFormat>
  <Paragraphs>471</Paragraphs>
  <Slides>60</Slides>
  <Notes>41</Notes>
  <HiddenSlides>3</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60</vt:i4>
      </vt:variant>
    </vt:vector>
  </HeadingPairs>
  <TitlesOfParts>
    <vt:vector size="70" baseType="lpstr">
      <vt:lpstr>Arial</vt:lpstr>
      <vt:lpstr>Calibri</vt:lpstr>
      <vt:lpstr>Cambria Math</vt:lpstr>
      <vt:lpstr>Flama</vt:lpstr>
      <vt:lpstr>Flama Light</vt:lpstr>
      <vt:lpstr>Latin Modern Roman 10</vt:lpstr>
      <vt:lpstr>Menlo-Regular</vt:lpstr>
      <vt:lpstr>Police système Courant</vt:lpstr>
      <vt:lpstr>URWPalladioL</vt:lpstr>
      <vt:lpstr>phdDefense</vt:lpstr>
      <vt:lpstr>Deep Natural Language Processing for User Representation</vt:lpstr>
      <vt:lpstr>The Information Era</vt:lpstr>
      <vt:lpstr>The Information Era</vt:lpstr>
      <vt:lpstr>Artificial Intelligence and Deep Learning</vt:lpstr>
      <vt:lpstr>Problematics</vt:lpstr>
      <vt:lpstr>Problematics</vt:lpstr>
      <vt:lpstr>Problematics</vt:lpstr>
      <vt:lpstr>Problematics</vt:lpstr>
      <vt:lpstr>Motivations and contributions</vt:lpstr>
      <vt:lpstr>Motivations and contributions</vt:lpstr>
      <vt:lpstr>Motivations and contributions</vt:lpstr>
      <vt:lpstr>Outline</vt:lpstr>
      <vt:lpstr>REFINING USER UNDERSTANDING IN RECOMMENDATION VIA NLP</vt:lpstr>
      <vt:lpstr>Motivation and intuition</vt:lpstr>
      <vt:lpstr>Motivation and intuition</vt:lpstr>
      <vt:lpstr>The model : HRAN</vt:lpstr>
      <vt:lpstr>Related work</vt:lpstr>
      <vt:lpstr>Related work</vt:lpstr>
      <vt:lpstr>The model : HRAN, RBA</vt:lpstr>
      <vt:lpstr>The model : HRAN, RBA – our version</vt:lpstr>
      <vt:lpstr>The model : HRAN, overview</vt:lpstr>
      <vt:lpstr>Results – sentiment analysis</vt:lpstr>
      <vt:lpstr>Results</vt:lpstr>
      <vt:lpstr>Attention Visualization</vt:lpstr>
      <vt:lpstr>Attention Visualization</vt:lpstr>
      <vt:lpstr>Conclusion</vt:lpstr>
      <vt:lpstr>An NLP APPROACH TO PROFESSIONAL PROFILE LEARNING AND EVALUATION</vt:lpstr>
      <vt:lpstr>Motivation &amp; Problematic</vt:lpstr>
      <vt:lpstr>Motivation and intuition</vt:lpstr>
      <vt:lpstr>Motivation and intuition</vt:lpstr>
      <vt:lpstr>Motivation and intuition</vt:lpstr>
      <vt:lpstr>Data</vt:lpstr>
      <vt:lpstr>Related work - FastText</vt:lpstr>
      <vt:lpstr>Related work - ELMo</vt:lpstr>
      <vt:lpstr>The model : Resume</vt:lpstr>
      <vt:lpstr>The model : Resume</vt:lpstr>
      <vt:lpstr>Results - Classification</vt:lpstr>
      <vt:lpstr>Results - Classification</vt:lpstr>
      <vt:lpstr>Results</vt:lpstr>
      <vt:lpstr>Results</vt:lpstr>
      <vt:lpstr>Conclusion</vt:lpstr>
      <vt:lpstr>USER DYNAMIC MODELING</vt:lpstr>
      <vt:lpstr>User Dynamic Modeling</vt:lpstr>
      <vt:lpstr>Job Expertise Rewriting</vt:lpstr>
      <vt:lpstr>Industry Latent Space Structuring via VAE </vt:lpstr>
      <vt:lpstr>Industry Latent Space Structuring via VAE </vt:lpstr>
      <vt:lpstr>Industry Latent Space Structuring via VAE </vt:lpstr>
      <vt:lpstr>Industry Latent Space Structuring via VAE </vt:lpstr>
      <vt:lpstr>Industry Latent Space Structuring via VAE </vt:lpstr>
      <vt:lpstr>Industry Latent Space Structuring via VAE </vt:lpstr>
      <vt:lpstr>Conclusion</vt:lpstr>
      <vt:lpstr>Contributions</vt:lpstr>
      <vt:lpstr>Perspectives</vt:lpstr>
      <vt:lpstr>Perspectives</vt:lpstr>
      <vt:lpstr>Thank You!</vt:lpstr>
      <vt:lpstr>References  ⠐ Appendix</vt:lpstr>
      <vt:lpstr>References</vt:lpstr>
      <vt:lpstr>Appendix for HRAN</vt:lpstr>
      <vt:lpstr>Appendix for Resumé</vt:lpstr>
      <vt:lpstr>Appendix for User Modeling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Clara GdFdG</dc:creator>
  <cp:keywords/>
  <dc:description/>
  <cp:lastModifiedBy>Clara Gainon</cp:lastModifiedBy>
  <cp:revision>756</cp:revision>
  <cp:lastPrinted>2019-10-02T17:13:17Z</cp:lastPrinted>
  <dcterms:created xsi:type="dcterms:W3CDTF">2017-04-20T22:33:02Z</dcterms:created>
  <dcterms:modified xsi:type="dcterms:W3CDTF">2021-11-03T16:53:37Z</dcterms:modified>
  <cp:category/>
</cp:coreProperties>
</file>