
<file path=[Content_Types].xml><?xml version="1.0" encoding="utf-8"?>
<Types xmlns="http://schemas.openxmlformats.org/package/2006/content-types">
  <Default Extension="(null)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416" r:id="rId3"/>
    <p:sldId id="374" r:id="rId4"/>
    <p:sldId id="379" r:id="rId5"/>
    <p:sldId id="418" r:id="rId6"/>
    <p:sldId id="408" r:id="rId7"/>
    <p:sldId id="457" r:id="rId8"/>
    <p:sldId id="428" r:id="rId9"/>
    <p:sldId id="395" r:id="rId10"/>
    <p:sldId id="464" r:id="rId11"/>
    <p:sldId id="427" r:id="rId12"/>
    <p:sldId id="474" r:id="rId13"/>
    <p:sldId id="431" r:id="rId14"/>
    <p:sldId id="446" r:id="rId15"/>
    <p:sldId id="456" r:id="rId16"/>
    <p:sldId id="436" r:id="rId17"/>
    <p:sldId id="409" r:id="rId18"/>
    <p:sldId id="429" r:id="rId19"/>
    <p:sldId id="455" r:id="rId20"/>
    <p:sldId id="473" r:id="rId21"/>
    <p:sldId id="472" r:id="rId22"/>
    <p:sldId id="4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19F70-4D3D-5E42-9451-9C20A9DBFC90}">
          <p14:sldIdLst>
            <p14:sldId id="256"/>
          </p14:sldIdLst>
        </p14:section>
        <p14:section name="Introduction" id="{E88C9AD2-A88E-6149-B8FA-CEAF90852619}">
          <p14:sldIdLst>
            <p14:sldId id="416"/>
            <p14:sldId id="374"/>
            <p14:sldId id="379"/>
            <p14:sldId id="418"/>
          </p14:sldIdLst>
        </p14:section>
        <p14:section name="Related Work" id="{E1BD81B7-6E2E-3E4E-8199-645263989381}">
          <p14:sldIdLst>
            <p14:sldId id="408"/>
            <p14:sldId id="457"/>
          </p14:sldIdLst>
        </p14:section>
        <p14:section name="Coia" id="{5AAAB9CE-3D8C-F345-B9BC-72333A827AE9}">
          <p14:sldIdLst>
            <p14:sldId id="428"/>
            <p14:sldId id="395"/>
            <p14:sldId id="464"/>
          </p14:sldIdLst>
        </p14:section>
        <p14:section name="Esann" id="{5A1381A5-1A5F-5E43-BF43-14AEB3C65BBA}">
          <p14:sldIdLst>
            <p14:sldId id="427"/>
          </p14:sldIdLst>
        </p14:section>
        <p14:section name="User Dynamic Modeling" id="{E2DE979C-BB99-FD48-8BED-51EF959C0C67}">
          <p14:sldIdLst>
            <p14:sldId id="474"/>
          </p14:sldIdLst>
        </p14:section>
        <p14:section name="Conclusion" id="{B21708D6-9EC8-D64E-B5CA-7E1D1C5D1383}">
          <p14:sldIdLst>
            <p14:sldId id="431"/>
            <p14:sldId id="446"/>
            <p14:sldId id="456"/>
            <p14:sldId id="436"/>
            <p14:sldId id="409"/>
          </p14:sldIdLst>
        </p14:section>
        <p14:section name="Appendix" id="{23A10DBD-8702-2C47-B043-C0A002ACC6AD}">
          <p14:sldIdLst>
            <p14:sldId id="429"/>
            <p14:sldId id="455"/>
            <p14:sldId id="473"/>
            <p14:sldId id="472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F4A"/>
    <a:srgbClr val="7A2D2A"/>
    <a:srgbClr val="564100"/>
    <a:srgbClr val="98AD8B"/>
    <a:srgbClr val="8DAD78"/>
    <a:srgbClr val="EEF1F6"/>
    <a:srgbClr val="F6F6F6"/>
    <a:srgbClr val="CCCFE4"/>
    <a:srgbClr val="454968"/>
    <a:srgbClr val="B5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64"/>
    <p:restoredTop sz="83310"/>
  </p:normalViewPr>
  <p:slideViewPr>
    <p:cSldViewPr snapToGrid="0" snapToObjects="1">
      <p:cViewPr varScale="1">
        <p:scale>
          <a:sx n="94" d="100"/>
          <a:sy n="94" d="100"/>
        </p:scale>
        <p:origin x="200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F8259-9C4B-4640-910F-4EA13CC7F13E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8AD-E0EA-F64C-9871-E2424F422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7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1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65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8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8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14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4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info and accessible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7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89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7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4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7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A677C226-D90C-2442-9C93-93880B858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30065C5A-F2FD-AD4D-9CCF-68143EC4F7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2B5-D1CA-5E40-A310-D36B391370CB}" type="datetime1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468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13/12/21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3838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26281-BB3D-7B42-9B43-1ED5150B134C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348875A-A2CD-C14C-AFFA-3F4EBC6F6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 userDrawn="1"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9F41-9739-CA42-982F-A1F4C225F8D4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 userDrawn="1"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81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 userDrawn="1"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1762-67DF-4C43-B8D0-38C06516571C}" type="datetime1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015" y="217118"/>
            <a:ext cx="7611368" cy="68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15" y="1175657"/>
            <a:ext cx="7961971" cy="506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585" y="648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7472B5-D1CA-5E40-A310-D36B391370CB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817" y="6473117"/>
            <a:ext cx="428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985" y="6473116"/>
            <a:ext cx="475811" cy="384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2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03" y="1314678"/>
            <a:ext cx="7096405" cy="1625047"/>
          </a:xfrm>
        </p:spPr>
        <p:txBody>
          <a:bodyPr/>
          <a:lstStyle/>
          <a:p>
            <a:r>
              <a:rPr lang="en-US" sz="3600" dirty="0"/>
              <a:t>Deep Natural Language Processing for User Representation</a:t>
            </a:r>
            <a:endParaRPr lang="en-US" sz="3200" dirty="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2254FEC-F54C-9744-8155-8A1BD9F2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303" y="3064090"/>
            <a:ext cx="7289598" cy="631088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Traitement</a:t>
            </a:r>
            <a:r>
              <a:rPr lang="en-US" sz="2000" dirty="0"/>
              <a:t> du </a:t>
            </a:r>
            <a:r>
              <a:rPr lang="en-US" sz="2000" dirty="0" err="1"/>
              <a:t>langage</a:t>
            </a:r>
            <a:r>
              <a:rPr lang="en-US" sz="2000" dirty="0"/>
              <a:t> naturel </a:t>
            </a:r>
            <a:r>
              <a:rPr lang="en-US" sz="2000" dirty="0" err="1"/>
              <a:t>profond</a:t>
            </a:r>
            <a:r>
              <a:rPr lang="en-US" sz="2000" dirty="0"/>
              <a:t> pour la </a:t>
            </a:r>
            <a:r>
              <a:rPr lang="en-US" sz="2000" dirty="0" err="1"/>
              <a:t>modélisation</a:t>
            </a:r>
            <a:r>
              <a:rPr lang="en-US" sz="2000" dirty="0"/>
              <a:t> </a:t>
            </a:r>
            <a:r>
              <a:rPr lang="en-US" sz="2000" dirty="0" err="1"/>
              <a:t>d’utilisateurs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0A3A-7312-6D4C-B7FD-AF6FE922C2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6303" y="3744388"/>
            <a:ext cx="7096405" cy="464358"/>
          </a:xfrm>
        </p:spPr>
        <p:txBody>
          <a:bodyPr>
            <a:normAutofit/>
          </a:bodyPr>
          <a:lstStyle/>
          <a:p>
            <a:r>
              <a:rPr lang="en-US" sz="2000" dirty="0"/>
              <a:t>Clara </a:t>
            </a:r>
            <a:r>
              <a:rPr lang="en-US" sz="2000" dirty="0" err="1"/>
              <a:t>Gainon</a:t>
            </a:r>
            <a:r>
              <a:rPr lang="en-US" sz="2000" dirty="0"/>
              <a:t> de </a:t>
            </a:r>
            <a:r>
              <a:rPr lang="en-US" sz="2000" dirty="0" err="1"/>
              <a:t>Forsan</a:t>
            </a:r>
            <a:r>
              <a:rPr lang="en-US" sz="2000" dirty="0"/>
              <a:t> de </a:t>
            </a:r>
            <a:r>
              <a:rPr lang="en-US" sz="2000" dirty="0" err="1"/>
              <a:t>Gabriac</a:t>
            </a:r>
            <a:r>
              <a:rPr lang="en-US" sz="2000" dirty="0"/>
              <a:t> </a:t>
            </a:r>
            <a:r>
              <a:rPr lang="en-US" sz="1800" dirty="0"/>
              <a:t>– 13 décembre2021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74D31C7-8E1B-FD41-B79D-15ECF793A7AE}"/>
              </a:ext>
            </a:extLst>
          </p:cNvPr>
          <p:cNvSpPr txBox="1">
            <a:spLocks/>
          </p:cNvSpPr>
          <p:nvPr/>
        </p:nvSpPr>
        <p:spPr>
          <a:xfrm>
            <a:off x="1553778" y="4340935"/>
            <a:ext cx="537111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None/>
              <a:tabLst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J</a:t>
            </a:r>
            <a:r>
              <a:rPr lang="en-US" sz="1800" b="1" dirty="0"/>
              <a:t>URY DE </a:t>
            </a:r>
            <a:r>
              <a:rPr lang="en-US" sz="2000" b="1" dirty="0"/>
              <a:t>T</a:t>
            </a:r>
            <a:r>
              <a:rPr lang="en-US" sz="1800" b="1" dirty="0"/>
              <a:t>HESE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BF1E6-33DC-E349-938E-7073084020DD}"/>
              </a:ext>
            </a:extLst>
          </p:cNvPr>
          <p:cNvSpPr txBox="1"/>
          <p:nvPr/>
        </p:nvSpPr>
        <p:spPr>
          <a:xfrm>
            <a:off x="1706479" y="4804717"/>
            <a:ext cx="1366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Rapporteurs</a:t>
            </a:r>
          </a:p>
          <a:p>
            <a:pPr algn="ctr"/>
            <a:r>
              <a:rPr lang="en-US" dirty="0"/>
              <a:t>Anne Boyer</a:t>
            </a:r>
          </a:p>
          <a:p>
            <a:pPr algn="ctr"/>
            <a:r>
              <a:rPr lang="en-US" dirty="0"/>
              <a:t>Julien </a:t>
            </a:r>
            <a:r>
              <a:rPr lang="en-US" dirty="0" err="1"/>
              <a:t>Velcin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6516B-3F1E-C945-B0AD-B90DEC654D36}"/>
              </a:ext>
            </a:extLst>
          </p:cNvPr>
          <p:cNvSpPr txBox="1"/>
          <p:nvPr/>
        </p:nvSpPr>
        <p:spPr>
          <a:xfrm>
            <a:off x="3162889" y="4804717"/>
            <a:ext cx="21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Examinateurs</a:t>
            </a:r>
            <a:endParaRPr lang="en-US" b="1" dirty="0"/>
          </a:p>
          <a:p>
            <a:pPr algn="ctr"/>
            <a:r>
              <a:rPr lang="en-US" dirty="0"/>
              <a:t>Mohamed </a:t>
            </a:r>
            <a:r>
              <a:rPr lang="en-US" dirty="0" err="1"/>
              <a:t>Chetouani</a:t>
            </a:r>
            <a:endParaRPr lang="en-US" dirty="0"/>
          </a:p>
          <a:p>
            <a:pPr algn="ctr"/>
            <a:r>
              <a:rPr lang="en-US" dirty="0"/>
              <a:t>Alejandro </a:t>
            </a:r>
            <a:r>
              <a:rPr lang="en-US" dirty="0" err="1"/>
              <a:t>Bellogin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67427-56D2-304E-B8E4-6E1EBFDC64D2}"/>
              </a:ext>
            </a:extLst>
          </p:cNvPr>
          <p:cNvSpPr txBox="1"/>
          <p:nvPr/>
        </p:nvSpPr>
        <p:spPr>
          <a:xfrm>
            <a:off x="5273003" y="4804717"/>
            <a:ext cx="165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Encadrants</a:t>
            </a:r>
            <a:endParaRPr lang="en-US" b="1" dirty="0"/>
          </a:p>
          <a:p>
            <a:pPr algn="ctr"/>
            <a:r>
              <a:rPr lang="en-US" dirty="0"/>
              <a:t>Patrick Gallinari</a:t>
            </a:r>
          </a:p>
          <a:p>
            <a:pPr algn="ctr"/>
            <a:r>
              <a:rPr lang="en-US" dirty="0"/>
              <a:t>Vincent </a:t>
            </a:r>
            <a:r>
              <a:rPr lang="en-US" dirty="0" err="1"/>
              <a:t>Guigue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914">
        <p:fade/>
      </p:transition>
    </mc:Choice>
    <mc:Fallback xmlns="">
      <p:transition advTm="891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related work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9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2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A NLP APPROACH TO PROFESSIONAL PROFILE LEARNING AND EVALUATION</a:t>
            </a:r>
            <a:endParaRPr lang="en-US" sz="32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1AEE3-0066-6D46-8A45-DADE5A49B4EC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Resume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: A </a:t>
            </a:r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Robust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Framework for Professional Profile Learning &amp; Evaluation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ESANN 2020</a:t>
            </a:r>
          </a:p>
        </p:txBody>
      </p:sp>
    </p:spTree>
    <p:extLst>
      <p:ext uri="{BB962C8B-B14F-4D97-AF65-F5344CB8AC3E}">
        <p14:creationId xmlns:p14="http://schemas.microsoft.com/office/powerpoint/2010/main" val="17334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USER DYNAMIC MODELING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29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9187">
        <p:fade/>
      </p:transition>
    </mc:Choice>
    <mc:Fallback>
      <p:transition advTm="1918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408">
        <p:fade/>
      </p:transition>
    </mc:Choice>
    <mc:Fallback xmlns="">
      <p:transition advTm="140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20D6-DB8A-C440-8D05-80E3094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CDA4-F68A-C24B-96D6-76C81ECA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0F628-7655-AF45-A6E1-48F1F2AC48C4}"/>
              </a:ext>
            </a:extLst>
          </p:cNvPr>
          <p:cNvGrpSpPr/>
          <p:nvPr/>
        </p:nvGrpSpPr>
        <p:grpSpPr>
          <a:xfrm>
            <a:off x="2038055" y="1852195"/>
            <a:ext cx="2746916" cy="4125168"/>
            <a:chOff x="1893299" y="1894608"/>
            <a:chExt cx="2746916" cy="412516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A1ABD1-1E92-114D-82C5-64A87B06B16F}"/>
                </a:ext>
              </a:extLst>
            </p:cNvPr>
            <p:cNvSpPr/>
            <p:nvPr/>
          </p:nvSpPr>
          <p:spPr>
            <a:xfrm flipV="1">
              <a:off x="1895941" y="1896027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9CB37F4-5C37-4D45-A719-70F17A11D386}"/>
                </a:ext>
              </a:extLst>
            </p:cNvPr>
            <p:cNvSpPr/>
            <p:nvPr/>
          </p:nvSpPr>
          <p:spPr>
            <a:xfrm>
              <a:off x="1895941" y="2427031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0BAB9-0180-3B40-9104-24CA0E36406C}"/>
                </a:ext>
              </a:extLst>
            </p:cNvPr>
            <p:cNvGrpSpPr/>
            <p:nvPr/>
          </p:nvGrpSpPr>
          <p:grpSpPr>
            <a:xfrm>
              <a:off x="1893299" y="4479534"/>
              <a:ext cx="437973" cy="1540241"/>
              <a:chOff x="1893299" y="4225315"/>
              <a:chExt cx="437973" cy="1130400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79DE3E7-88E9-5947-9A28-6ECECC4DDA2A}"/>
                  </a:ext>
                </a:extLst>
              </p:cNvPr>
              <p:cNvSpPr/>
              <p:nvPr/>
            </p:nvSpPr>
            <p:spPr>
              <a:xfrm flipV="1">
                <a:off x="1895941" y="42253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245B490-2B68-C442-B3AE-72C33893CDBB}"/>
                  </a:ext>
                </a:extLst>
              </p:cNvPr>
              <p:cNvSpPr/>
              <p:nvPr/>
            </p:nvSpPr>
            <p:spPr>
              <a:xfrm>
                <a:off x="1893299" y="47905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39D8FE-C5B2-EA40-8816-B093409716B7}"/>
                </a:ext>
              </a:extLst>
            </p:cNvPr>
            <p:cNvSpPr/>
            <p:nvPr/>
          </p:nvSpPr>
          <p:spPr>
            <a:xfrm>
              <a:off x="4120630" y="1894608"/>
              <a:ext cx="519585" cy="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F1D0F9-BB0B-ED4E-8D9A-6DDCA61B4CC0}"/>
                </a:ext>
              </a:extLst>
            </p:cNvPr>
            <p:cNvGrpSpPr/>
            <p:nvPr/>
          </p:nvGrpSpPr>
          <p:grpSpPr>
            <a:xfrm>
              <a:off x="4120630" y="2956230"/>
              <a:ext cx="519585" cy="1523305"/>
              <a:chOff x="4120630" y="3095715"/>
              <a:chExt cx="519585" cy="127159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0513C84-35AD-9741-84C7-01D9F8B335A6}"/>
                  </a:ext>
                </a:extLst>
              </p:cNvPr>
              <p:cNvSpPr/>
              <p:nvPr/>
            </p:nvSpPr>
            <p:spPr>
              <a:xfrm>
                <a:off x="4120630" y="3095715"/>
                <a:ext cx="519585" cy="6336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71EDD3A-6C1A-FE4B-A212-0E5C73B87383}"/>
                  </a:ext>
                </a:extLst>
              </p:cNvPr>
              <p:cNvSpPr/>
              <p:nvPr/>
            </p:nvSpPr>
            <p:spPr>
              <a:xfrm flipV="1">
                <a:off x="4120630" y="3729315"/>
                <a:ext cx="519585" cy="63799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35133C-12D9-F44C-8BC0-9183121DEA06}"/>
                </a:ext>
              </a:extLst>
            </p:cNvPr>
            <p:cNvGrpSpPr/>
            <p:nvPr/>
          </p:nvGrpSpPr>
          <p:grpSpPr>
            <a:xfrm>
              <a:off x="4120630" y="4479536"/>
              <a:ext cx="519585" cy="1540240"/>
              <a:chOff x="4120630" y="4367304"/>
              <a:chExt cx="519585" cy="98841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BBC2FD-813A-D94C-BEAC-1B090C36FD77}"/>
                  </a:ext>
                </a:extLst>
              </p:cNvPr>
              <p:cNvSpPr/>
              <p:nvPr/>
            </p:nvSpPr>
            <p:spPr>
              <a:xfrm>
                <a:off x="4120630" y="4367304"/>
                <a:ext cx="519585" cy="493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B0CBB9D-8660-7744-9B9D-B49D45931040}"/>
                  </a:ext>
                </a:extLst>
              </p:cNvPr>
              <p:cNvSpPr/>
              <p:nvPr/>
            </p:nvSpPr>
            <p:spPr>
              <a:xfrm flipV="1">
                <a:off x="4120630" y="4860504"/>
                <a:ext cx="519585" cy="49521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8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1927">
        <p:fade/>
      </p:transition>
    </mc:Choice>
    <mc:Fallback xmlns="">
      <p:transition advTm="8192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4FFFB2F-73A8-8E41-8BEF-D038EF42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2943">
        <p:fade/>
      </p:transition>
    </mc:Choice>
    <mc:Fallback xmlns="">
      <p:transition advTm="9294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75CD12-EEAA-BB44-A510-38CB2A9F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4616">
        <p:fade/>
      </p:transition>
    </mc:Choice>
    <mc:Fallback xmlns="">
      <p:transition advTm="9461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272722"/>
            <a:ext cx="6214865" cy="551584"/>
          </a:xfrm>
        </p:spPr>
        <p:txBody>
          <a:bodyPr/>
          <a:lstStyle/>
          <a:p>
            <a:pPr algn="ctr"/>
            <a:r>
              <a:rPr lang="en-US" sz="3200" dirty="0"/>
              <a:t>T</a:t>
            </a:r>
            <a:r>
              <a:rPr lang="en-US" sz="2800" dirty="0"/>
              <a:t>hank</a:t>
            </a:r>
            <a:r>
              <a:rPr lang="en-US" sz="3200" dirty="0"/>
              <a:t> Y</a:t>
            </a:r>
            <a:r>
              <a:rPr lang="en-US" sz="2800" dirty="0"/>
              <a:t>ou</a:t>
            </a:r>
            <a:r>
              <a:rPr lang="en-US" sz="3200" dirty="0"/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3647F-755D-0F4A-982C-92A1A09C6ACC}"/>
              </a:ext>
            </a:extLst>
          </p:cNvPr>
          <p:cNvSpPr txBox="1"/>
          <p:nvPr/>
        </p:nvSpPr>
        <p:spPr>
          <a:xfrm>
            <a:off x="535577" y="3896303"/>
            <a:ext cx="730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Publications: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dirty="0"/>
              <a:t>RNN &amp; </a:t>
            </a:r>
            <a:r>
              <a:rPr lang="en-US" sz="1500" dirty="0" err="1"/>
              <a:t>modèle</a:t>
            </a:r>
            <a:r>
              <a:rPr lang="en-US" sz="1500" dirty="0"/>
              <a:t> </a:t>
            </a:r>
            <a:r>
              <a:rPr lang="en-US" sz="1500" dirty="0" err="1"/>
              <a:t>d’attention</a:t>
            </a:r>
            <a:r>
              <a:rPr lang="en-US" sz="1500" dirty="0"/>
              <a:t> pour </a:t>
            </a:r>
            <a:r>
              <a:rPr lang="en-US" sz="1500" dirty="0" err="1"/>
              <a:t>l’apprentissage</a:t>
            </a:r>
            <a:r>
              <a:rPr lang="en-US" sz="1500" dirty="0"/>
              <a:t> de </a:t>
            </a:r>
            <a:r>
              <a:rPr lang="en-US" sz="1500" dirty="0" err="1"/>
              <a:t>profils</a:t>
            </a:r>
            <a:r>
              <a:rPr lang="en-US" sz="1500" dirty="0"/>
              <a:t> </a:t>
            </a:r>
            <a:r>
              <a:rPr lang="en-US" sz="1500" dirty="0" err="1"/>
              <a:t>textuels</a:t>
            </a:r>
            <a:r>
              <a:rPr lang="en-US" sz="1500" dirty="0"/>
              <a:t> </a:t>
            </a:r>
            <a:r>
              <a:rPr lang="en-US" sz="1500" dirty="0" err="1"/>
              <a:t>personnalisés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C.-E. Dias, 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 CORIA 2018</a:t>
            </a:r>
          </a:p>
          <a:p>
            <a:r>
              <a:rPr lang="en-US" sz="1500" dirty="0"/>
              <a:t>Resume: A Robust Framework for Professional Profile Learning &amp; Evaluation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ESANN 2020.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705">
        <p:fade/>
      </p:transition>
    </mc:Choice>
    <mc:Fallback xmlns="">
      <p:transition advTm="270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⠐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2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5DA6B-73E6-D34D-A653-9993B905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A430D-FBFA-AE40-A6B5-01B854E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D9E1DF-61E6-AF4B-A775-41E7EC1C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4CBF-C07A-844B-9726-6D9239E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0A13-DD77-4540-B7E4-A308D3D7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3334043"/>
            <a:ext cx="7961971" cy="28037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A862-797F-B741-9C73-C1B6BE0E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66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3275">
        <p:fade/>
      </p:transition>
    </mc:Choice>
    <mc:Fallback xmlns="">
      <p:transition advTm="3327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HRAN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15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Resumé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6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User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3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286014" y="1114768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99488" y="1114768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D6E1651-D55B-FD47-9D18-5802170C78DD}"/>
              </a:ext>
            </a:extLst>
          </p:cNvPr>
          <p:cNvSpPr txBox="1">
            <a:spLocks/>
          </p:cNvSpPr>
          <p:nvPr/>
        </p:nvSpPr>
        <p:spPr>
          <a:xfrm>
            <a:off x="7010400" y="1114768"/>
            <a:ext cx="1909124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Contribution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3460BBC-29B8-FD4E-8633-C1FA0411651E}"/>
              </a:ext>
            </a:extLst>
          </p:cNvPr>
          <p:cNvSpPr/>
          <p:nvPr/>
        </p:nvSpPr>
        <p:spPr>
          <a:xfrm flipV="1">
            <a:off x="2340330" y="2198818"/>
            <a:ext cx="1457180" cy="297708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524904" y="4510328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470588" y="2015825"/>
            <a:ext cx="186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b="1" dirty="0" err="1"/>
              <a:t>personnalized</a:t>
            </a:r>
            <a:r>
              <a:rPr lang="fr-FR" b="1" dirty="0"/>
              <a:t> </a:t>
            </a:r>
            <a:r>
              <a:rPr lang="fr-FR" dirty="0" err="1"/>
              <a:t>decisions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3E0CFF-E0FB-3D4E-9B4B-EF9E8A9EF7A9}"/>
              </a:ext>
            </a:extLst>
          </p:cNvPr>
          <p:cNvSpPr txBox="1"/>
          <p:nvPr/>
        </p:nvSpPr>
        <p:spPr>
          <a:xfrm>
            <a:off x="7328848" y="2292824"/>
            <a:ext cx="134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HRAN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B2D26A0-4A80-CE4C-AC5C-A4F9C390ABC8}"/>
              </a:ext>
            </a:extLst>
          </p:cNvPr>
          <p:cNvSpPr txBox="1"/>
          <p:nvPr/>
        </p:nvSpPr>
        <p:spPr>
          <a:xfrm>
            <a:off x="470588" y="4833196"/>
            <a:ext cx="186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b="1" dirty="0" err="1"/>
              <a:t>explainable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and profiles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DF28191-A2C0-0B48-9D19-1484BEFCCCB3}"/>
              </a:ext>
            </a:extLst>
          </p:cNvPr>
          <p:cNvSpPr txBox="1"/>
          <p:nvPr/>
        </p:nvSpPr>
        <p:spPr>
          <a:xfrm>
            <a:off x="3651867" y="1875652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658129" y="31502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56450" y="5614145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1014D99-1E34-C444-AD9D-DE957D0878EF}"/>
              </a:ext>
            </a:extLst>
          </p:cNvPr>
          <p:cNvSpPr txBox="1"/>
          <p:nvPr/>
        </p:nvSpPr>
        <p:spPr>
          <a:xfrm>
            <a:off x="7328848" y="4648530"/>
            <a:ext cx="134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Résumé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8D424B0-CEB8-2041-BB6D-DC75FC43C932}"/>
              </a:ext>
            </a:extLst>
          </p:cNvPr>
          <p:cNvSpPr txBox="1"/>
          <p:nvPr/>
        </p:nvSpPr>
        <p:spPr>
          <a:xfrm>
            <a:off x="470588" y="3457181"/>
            <a:ext cx="186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b="1" dirty="0"/>
              <a:t>versatile</a:t>
            </a:r>
            <a:r>
              <a:rPr lang="fr-FR" dirty="0"/>
              <a:t> 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7298D8F5-16EF-F34E-BBC9-42CE55EDC470}"/>
              </a:ext>
            </a:extLst>
          </p:cNvPr>
          <p:cNvSpPr/>
          <p:nvPr/>
        </p:nvSpPr>
        <p:spPr>
          <a:xfrm flipV="1">
            <a:off x="2492730" y="2351218"/>
            <a:ext cx="1457180" cy="297708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1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2EA8A-6729-1044-AD68-D1195E2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5EAFE5A5-3060-9045-B972-01D0A53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0692BE2-742B-BD47-9A19-7F63DFBF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2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8254">
        <p:fade/>
      </p:transition>
    </mc:Choice>
    <mc:Fallback xmlns="">
      <p:transition advTm="7825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6D18C9C-6C04-E54A-BFFD-6DBACB6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5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1076">
        <p:fade/>
      </p:transition>
    </mc:Choice>
    <mc:Fallback xmlns="">
      <p:transition advTm="2107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DE1E-032B-474F-99F5-0CEFCBC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5B4D-6E48-4040-A656-5FB07F0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6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0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1302">
        <p:fade/>
      </p:transition>
    </mc:Choice>
    <mc:Fallback xmlns="">
      <p:transition advTm="1613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34478"/>
          </a:xfrm>
        </p:spPr>
        <p:txBody>
          <a:bodyPr/>
          <a:lstStyle/>
          <a:p>
            <a:r>
              <a:rPr lang="en-US" dirty="0"/>
              <a:t>REFINING USER UNDERSTANDING IN RECOMMENDATION VIA NLP</a:t>
            </a:r>
            <a:endParaRPr lang="en-US" sz="3200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B20E2-0725-A44D-AE72-9D12EC7B6CE8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RNN &amp; modèle d’attention pour l’apprentissage de profils textuels personnalisés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Charles-Emmanuel Dias, 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CORIA 2018</a:t>
            </a:r>
          </a:p>
        </p:txBody>
      </p:sp>
    </p:spTree>
    <p:extLst>
      <p:ext uri="{BB962C8B-B14F-4D97-AF65-F5344CB8AC3E}">
        <p14:creationId xmlns:p14="http://schemas.microsoft.com/office/powerpoint/2010/main" val="15307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386">
        <p:fade/>
      </p:transition>
    </mc:Choice>
    <mc:Fallback xmlns="">
      <p:transition advTm="1638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E91-9592-B849-9D2A-CE0DAB67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3617-AC5E-6F4C-A91F-89D45592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C0E313DF-DC69-1145-9B5F-48A802DB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0132">
        <p:fade/>
      </p:transition>
    </mc:Choice>
    <mc:Fallback xmlns="">
      <p:transition advTm="7013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5|17.6|1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|4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heme/theme1.xml><?xml version="1.0" encoding="utf-8"?>
<a:theme xmlns:a="http://schemas.openxmlformats.org/drawingml/2006/main" name="phdDefense">
  <a:themeElements>
    <a:clrScheme name="Custom 2">
      <a:dk1>
        <a:srgbClr val="000000"/>
      </a:dk1>
      <a:lt1>
        <a:srgbClr val="FFFFFF"/>
      </a:lt1>
      <a:dk2>
        <a:srgbClr val="242954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ama">
      <a:majorFont>
        <a:latin typeface="Flama"/>
        <a:ea typeface=""/>
        <a:cs typeface=""/>
      </a:majorFont>
      <a:minorFont>
        <a:latin typeface="Flama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Defense" id="{BA34602D-1669-2B45-8109-D3C100C50228}" vid="{C98DA61B-2E78-3C4B-B1DE-4C1A2F642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phdDefense</Template>
  <TotalTime>104499</TotalTime>
  <Words>291</Words>
  <Application>Microsoft Macintosh PowerPoint</Application>
  <PresentationFormat>Affichage à l'écran (4:3)</PresentationFormat>
  <Paragraphs>84</Paragraphs>
  <Slides>22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Flama</vt:lpstr>
      <vt:lpstr>Flama Light</vt:lpstr>
      <vt:lpstr>Latin Modern Roman 10</vt:lpstr>
      <vt:lpstr>Menlo-Regular</vt:lpstr>
      <vt:lpstr>phdDefense</vt:lpstr>
      <vt:lpstr>Deep Natural Language Processing for User Representation</vt:lpstr>
      <vt:lpstr>The Information Era</vt:lpstr>
      <vt:lpstr>Problematics</vt:lpstr>
      <vt:lpstr>Motivations and contributions</vt:lpstr>
      <vt:lpstr>Présentation PowerPoint</vt:lpstr>
      <vt:lpstr>Related Work</vt:lpstr>
      <vt:lpstr>Présentation PowerPoint</vt:lpstr>
      <vt:lpstr>REFINING USER UNDERSTANDING IN RECOMMENDATION VIA NLP</vt:lpstr>
      <vt:lpstr>Recommendation</vt:lpstr>
      <vt:lpstr>Motivation and related work</vt:lpstr>
      <vt:lpstr>A NLP APPROACH TO PROFESSIONAL PROFILE LEARNING AND EVALUATION</vt:lpstr>
      <vt:lpstr>USER DYNAMIC MODELING</vt:lpstr>
      <vt:lpstr>Conclusion</vt:lpstr>
      <vt:lpstr>Contributions</vt:lpstr>
      <vt:lpstr>Perspectives</vt:lpstr>
      <vt:lpstr>Perspectives</vt:lpstr>
      <vt:lpstr>Thank You!</vt:lpstr>
      <vt:lpstr>References  ⠐ Appendix</vt:lpstr>
      <vt:lpstr>References</vt:lpstr>
      <vt:lpstr>Appendix for HRAN</vt:lpstr>
      <vt:lpstr>Appendix for Resumé</vt:lpstr>
      <vt:lpstr>Appendix for User Modeling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Clara GdFdG</dc:creator>
  <cp:keywords/>
  <dc:description/>
  <cp:lastModifiedBy>Clara Gainon</cp:lastModifiedBy>
  <cp:revision>718</cp:revision>
  <cp:lastPrinted>2019-10-02T17:13:17Z</cp:lastPrinted>
  <dcterms:created xsi:type="dcterms:W3CDTF">2017-04-20T22:33:02Z</dcterms:created>
  <dcterms:modified xsi:type="dcterms:W3CDTF">2021-10-20T16:13:27Z</dcterms:modified>
  <cp:category/>
</cp:coreProperties>
</file>