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webextensions/webextension1.xml" ContentType="application/vnd.ms-office.webextension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330" r:id="rId2"/>
    <p:sldId id="340" r:id="rId3"/>
    <p:sldId id="331" r:id="rId4"/>
    <p:sldId id="333" r:id="rId5"/>
    <p:sldId id="334" r:id="rId6"/>
    <p:sldId id="335" r:id="rId7"/>
    <p:sldId id="336" r:id="rId8"/>
    <p:sldId id="337" r:id="rId9"/>
    <p:sldId id="256" r:id="rId10"/>
    <p:sldId id="257" r:id="rId11"/>
    <p:sldId id="258" r:id="rId12"/>
    <p:sldId id="259" r:id="rId13"/>
    <p:sldId id="262" r:id="rId14"/>
    <p:sldId id="341" r:id="rId15"/>
    <p:sldId id="268" r:id="rId16"/>
    <p:sldId id="260" r:id="rId17"/>
    <p:sldId id="261" r:id="rId18"/>
    <p:sldId id="266" r:id="rId19"/>
    <p:sldId id="267" r:id="rId20"/>
    <p:sldId id="275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325" r:id="rId29"/>
    <p:sldId id="326" r:id="rId30"/>
    <p:sldId id="327" r:id="rId31"/>
    <p:sldId id="298" r:id="rId32"/>
    <p:sldId id="300" r:id="rId33"/>
    <p:sldId id="301" r:id="rId34"/>
    <p:sldId id="302" r:id="rId35"/>
    <p:sldId id="303" r:id="rId36"/>
    <p:sldId id="304" r:id="rId37"/>
    <p:sldId id="305" r:id="rId38"/>
    <p:sldId id="308" r:id="rId39"/>
    <p:sldId id="328" r:id="rId40"/>
    <p:sldId id="306" r:id="rId41"/>
    <p:sldId id="307" r:id="rId42"/>
    <p:sldId id="329" r:id="rId43"/>
    <p:sldId id="338" r:id="rId44"/>
    <p:sldId id="309" r:id="rId45"/>
    <p:sldId id="310" r:id="rId46"/>
    <p:sldId id="312" r:id="rId47"/>
    <p:sldId id="313" r:id="rId48"/>
    <p:sldId id="314" r:id="rId49"/>
    <p:sldId id="315" r:id="rId50"/>
    <p:sldId id="316" r:id="rId51"/>
    <p:sldId id="317" r:id="rId52"/>
    <p:sldId id="319" r:id="rId53"/>
    <p:sldId id="320" r:id="rId54"/>
    <p:sldId id="321" r:id="rId55"/>
    <p:sldId id="322" r:id="rId56"/>
    <p:sldId id="324" r:id="rId57"/>
    <p:sldId id="285" r:id="rId58"/>
    <p:sldId id="287" r:id="rId59"/>
    <p:sldId id="339" r:id="rId60"/>
  </p:sldIdLst>
  <p:sldSz cx="9144000" cy="6858000" type="screen4x3"/>
  <p:notesSz cx="7099300" cy="10234613"/>
  <p:custDataLst>
    <p:tags r:id="rId6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 autoAdjust="0"/>
    <p:restoredTop sz="94502"/>
  </p:normalViewPr>
  <p:slideViewPr>
    <p:cSldViewPr>
      <p:cViewPr varScale="1">
        <p:scale>
          <a:sx n="110" d="100"/>
          <a:sy n="110" d="100"/>
        </p:scale>
        <p:origin x="6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D18E91C-A197-409E-9A97-0194C7CDA571}" type="datetimeFigureOut">
              <a:rPr lang="en-US" smtClean="0"/>
              <a:pPr/>
              <a:t>8/28/19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663673C-9C5F-4DE7-867D-801232DB41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37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860C12D-8EF9-41F0-9830-DB547EE420F2}" type="datetimeFigureOut">
              <a:rPr lang="en-US" smtClean="0"/>
              <a:pPr/>
              <a:t>8/28/19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EDA3C8-A43D-429D-A800-5F930F781C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69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DA3C8-A43D-429D-A800-5F930F781C6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5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DA3C8-A43D-429D-A800-5F930F781C6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99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DA3C8-A43D-429D-A800-5F930F781C6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84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DA3C8-A43D-429D-A800-5F930F781C6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45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DA3C8-A43D-429D-A800-5F930F781C6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83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DA3C8-A43D-429D-A800-5F930F781C6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09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DA3C8-A43D-429D-A800-5F930F781C6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7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Programming for Psychologists: Lecture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528" y="6597352"/>
            <a:ext cx="1296144" cy="216024"/>
          </a:xfrm>
          <a:prstGeom prst="rect">
            <a:avLst/>
          </a:prstGeom>
        </p:spPr>
        <p:txBody>
          <a:bodyPr/>
          <a:lstStyle/>
          <a:p>
            <a:r>
              <a:rPr lang="en-US"/>
              <a:t>4/9/2012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8568952" cy="6480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568952" cy="48965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92896"/>
            <a:ext cx="4038600" cy="36332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92896"/>
            <a:ext cx="4038600" cy="36332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8640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220486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24943"/>
            <a:ext cx="4040188" cy="32012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220486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3008313" cy="8020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96752"/>
            <a:ext cx="5111750" cy="4929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60848"/>
            <a:ext cx="3008313" cy="4065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8759"/>
            <a:ext cx="5486400" cy="34588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5689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772816"/>
            <a:ext cx="8568952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680" y="6597352"/>
            <a:ext cx="5976664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Programming for Psychologists: Lecture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352" y="6597352"/>
            <a:ext cx="11521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5D127-5FE7-4F18-8369-5475B33C39F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RM banner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312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py-modindex.htm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osdoc.cogsci.nl/3.1/downloa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Programming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Psychologists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2137792"/>
          </a:xfrm>
        </p:spPr>
        <p:txBody>
          <a:bodyPr>
            <a:normAutofit fontScale="92500" lnSpcReduction="10000"/>
          </a:bodyPr>
          <a:lstStyle/>
          <a:p>
            <a:r>
              <a:rPr lang="nl-NL" dirty="0" err="1"/>
              <a:t>Introduction</a:t>
            </a:r>
            <a:endParaRPr lang="nl-NL" dirty="0"/>
          </a:p>
          <a:p>
            <a:r>
              <a:rPr lang="nl-NL" sz="2400" dirty="0"/>
              <a:t>September 2 2019</a:t>
            </a:r>
          </a:p>
          <a:p>
            <a:endParaRPr lang="nl-NL" sz="2400" dirty="0"/>
          </a:p>
          <a:p>
            <a:r>
              <a:rPr lang="nl-NL" sz="2400" dirty="0"/>
              <a:t>Dr. Dirk van </a:t>
            </a:r>
            <a:r>
              <a:rPr lang="nl-NL" sz="2400" dirty="0" err="1"/>
              <a:t>Moorselaar</a:t>
            </a:r>
            <a:endParaRPr lang="nl-NL" sz="2400" dirty="0"/>
          </a:p>
          <a:p>
            <a:r>
              <a:rPr lang="nl-NL" sz="2400" dirty="0" err="1"/>
              <a:t>d.van.moorselaar@vu.nl</a:t>
            </a:r>
            <a:endParaRPr lang="nl-NL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021FE-5A3C-B546-BED8-DD33CB132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647" y="5640338"/>
            <a:ext cx="1960642" cy="12176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BBB26D-4E6E-9341-A19D-6A0FF12D6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5739108"/>
            <a:ext cx="2542615" cy="1017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FAB7FD-48E8-3A45-8ED6-3C6972619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5808741"/>
            <a:ext cx="817429" cy="95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72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What</a:t>
            </a:r>
            <a:r>
              <a:rPr lang="nl-NL" dirty="0"/>
              <a:t> is a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A series of “actions”, </a:t>
            </a:r>
            <a:r>
              <a:rPr lang="nl-NL" dirty="0" err="1"/>
              <a:t>performed</a:t>
            </a:r>
            <a:r>
              <a:rPr lang="nl-NL" dirty="0"/>
              <a:t> in a </a:t>
            </a:r>
            <a:r>
              <a:rPr lang="nl-NL" dirty="0" err="1"/>
              <a:t>sequence</a:t>
            </a:r>
            <a:endParaRPr lang="nl-NL" dirty="0"/>
          </a:p>
          <a:p>
            <a:r>
              <a:rPr lang="nl-NL" dirty="0" err="1"/>
              <a:t>Think</a:t>
            </a:r>
            <a:r>
              <a:rPr lang="nl-NL" dirty="0"/>
              <a:t> of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morning</a:t>
            </a:r>
            <a:r>
              <a:rPr lang="nl-NL" dirty="0"/>
              <a:t> </a:t>
            </a:r>
            <a:r>
              <a:rPr lang="nl-NL" dirty="0" err="1"/>
              <a:t>rituals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Wake up</a:t>
            </a:r>
          </a:p>
          <a:p>
            <a:pPr lvl="1"/>
            <a:r>
              <a:rPr lang="nl-NL" dirty="0" err="1"/>
              <a:t>Get</a:t>
            </a:r>
            <a:r>
              <a:rPr lang="nl-NL" dirty="0"/>
              <a:t> out of bed</a:t>
            </a:r>
          </a:p>
          <a:p>
            <a:pPr lvl="1"/>
            <a:r>
              <a:rPr lang="nl-NL" dirty="0" err="1"/>
              <a:t>Dress</a:t>
            </a:r>
            <a:r>
              <a:rPr lang="nl-NL" dirty="0"/>
              <a:t> up</a:t>
            </a:r>
          </a:p>
          <a:p>
            <a:pPr lvl="1"/>
            <a:r>
              <a:rPr lang="nl-NL" dirty="0" err="1"/>
              <a:t>Make</a:t>
            </a:r>
            <a:r>
              <a:rPr lang="nl-NL" dirty="0"/>
              <a:t> </a:t>
            </a:r>
            <a:r>
              <a:rPr lang="nl-NL" dirty="0" err="1"/>
              <a:t>coffee</a:t>
            </a:r>
            <a:endParaRPr lang="nl-NL" dirty="0"/>
          </a:p>
          <a:p>
            <a:pPr lvl="1"/>
            <a:r>
              <a:rPr lang="nl-NL" dirty="0" err="1"/>
              <a:t>Prepare</a:t>
            </a:r>
            <a:r>
              <a:rPr lang="nl-NL" dirty="0"/>
              <a:t> </a:t>
            </a:r>
            <a:r>
              <a:rPr lang="nl-NL" dirty="0" err="1"/>
              <a:t>breakfast</a:t>
            </a:r>
            <a:endParaRPr lang="nl-NL" dirty="0"/>
          </a:p>
          <a:p>
            <a:pPr lvl="1"/>
            <a:r>
              <a:rPr lang="nl-NL" dirty="0"/>
              <a:t>Drink </a:t>
            </a:r>
            <a:r>
              <a:rPr lang="nl-NL" dirty="0" err="1"/>
              <a:t>coffee</a:t>
            </a:r>
            <a:endParaRPr lang="nl-NL" dirty="0"/>
          </a:p>
          <a:p>
            <a:pPr lvl="1"/>
            <a:r>
              <a:rPr lang="nl-NL" dirty="0" err="1"/>
              <a:t>Eat</a:t>
            </a:r>
            <a:r>
              <a:rPr lang="nl-NL" dirty="0"/>
              <a:t> </a:t>
            </a:r>
            <a:r>
              <a:rPr lang="nl-NL" dirty="0" err="1"/>
              <a:t>breakfast</a:t>
            </a:r>
            <a:endParaRPr lang="nl-NL" dirty="0"/>
          </a:p>
          <a:p>
            <a:pPr lvl="1"/>
            <a:r>
              <a:rPr lang="nl-NL" dirty="0" err="1"/>
              <a:t>Leave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/</a:t>
            </a:r>
            <a:r>
              <a:rPr lang="nl-NL" dirty="0" err="1"/>
              <a:t>uni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What</a:t>
            </a:r>
            <a:r>
              <a:rPr lang="nl-NL" dirty="0"/>
              <a:t> is a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/>
              <a:t>At </a:t>
            </a:r>
            <a:r>
              <a:rPr lang="nl-NL" dirty="0" err="1"/>
              <a:t>some</a:t>
            </a:r>
            <a:r>
              <a:rPr lang="nl-NL" dirty="0"/>
              <a:t> steps </a:t>
            </a:r>
            <a:r>
              <a:rPr lang="nl-NL" dirty="0" err="1"/>
              <a:t>you</a:t>
            </a:r>
            <a:r>
              <a:rPr lang="nl-NL" dirty="0"/>
              <a:t> have to </a:t>
            </a:r>
            <a:r>
              <a:rPr lang="nl-NL" dirty="0" err="1"/>
              <a:t>make</a:t>
            </a:r>
            <a:r>
              <a:rPr lang="nl-NL" dirty="0"/>
              <a:t> </a:t>
            </a:r>
            <a:r>
              <a:rPr lang="nl-NL" dirty="0" err="1"/>
              <a:t>decisions</a:t>
            </a:r>
            <a:endParaRPr lang="nl-NL" dirty="0"/>
          </a:p>
          <a:p>
            <a:pPr lvl="1"/>
            <a:r>
              <a:rPr lang="nl-NL" dirty="0"/>
              <a:t>Wake up</a:t>
            </a:r>
          </a:p>
          <a:p>
            <a:pPr lvl="1"/>
            <a:r>
              <a:rPr lang="nl-NL" dirty="0"/>
              <a:t>Get out of bed</a:t>
            </a:r>
          </a:p>
          <a:p>
            <a:pPr lvl="1"/>
            <a:r>
              <a:rPr lang="nl-NL" b="1" dirty="0" err="1"/>
              <a:t>Dress</a:t>
            </a:r>
            <a:r>
              <a:rPr lang="nl-NL" b="1" dirty="0"/>
              <a:t> up</a:t>
            </a:r>
            <a:br>
              <a:rPr lang="nl-NL" dirty="0"/>
            </a:br>
            <a:r>
              <a:rPr lang="nl-NL" sz="21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if</a:t>
            </a:r>
            <a:r>
              <a:rPr lang="nl-NL" sz="21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nl-NL" sz="21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socks</a:t>
            </a:r>
            <a:r>
              <a:rPr lang="nl-NL" sz="21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_are_</a:t>
            </a:r>
            <a:r>
              <a:rPr lang="nl-NL" sz="21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dirty</a:t>
            </a:r>
            <a:r>
              <a:rPr lang="nl-NL" sz="21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:</a:t>
            </a:r>
            <a:br>
              <a:rPr lang="nl-NL" sz="21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nl-NL" sz="21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	   </a:t>
            </a:r>
            <a:r>
              <a:rPr lang="nl-NL" sz="21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get</a:t>
            </a:r>
            <a:r>
              <a:rPr lang="nl-NL" sz="21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_</a:t>
            </a:r>
            <a:r>
              <a:rPr lang="nl-NL" sz="21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new</a:t>
            </a:r>
            <a:r>
              <a:rPr lang="nl-NL" sz="21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_</a:t>
            </a:r>
            <a:r>
              <a:rPr lang="nl-NL" sz="21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socks</a:t>
            </a:r>
            <a:r>
              <a:rPr lang="nl-NL" sz="21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()</a:t>
            </a:r>
            <a:endParaRPr lang="nl-NL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pPr lvl="1"/>
            <a:r>
              <a:rPr lang="nl-NL" dirty="0" err="1"/>
              <a:t>Make</a:t>
            </a:r>
            <a:r>
              <a:rPr lang="nl-NL" dirty="0"/>
              <a:t> </a:t>
            </a:r>
            <a:r>
              <a:rPr lang="nl-NL" dirty="0" err="1"/>
              <a:t>coffee</a:t>
            </a:r>
            <a:endParaRPr lang="nl-NL" dirty="0"/>
          </a:p>
          <a:p>
            <a:pPr lvl="1"/>
            <a:r>
              <a:rPr lang="nl-NL" b="1" dirty="0"/>
              <a:t>Prepare breakfast</a:t>
            </a:r>
            <a:br>
              <a:rPr lang="nl-NL" dirty="0"/>
            </a:br>
            <a:r>
              <a:rPr lang="nl-NL" sz="21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if today_is_saturday:</a:t>
            </a:r>
            <a:br>
              <a:rPr lang="nl-NL" sz="21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nl-NL" sz="21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	   make_croissants()</a:t>
            </a:r>
            <a:br>
              <a:rPr lang="nl-NL" sz="21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nl-NL" sz="21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elif today_is_Sunday:</a:t>
            </a:r>
            <a:br>
              <a:rPr lang="nl-NL" sz="21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nl-NL" sz="21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	   boil_eggs()</a:t>
            </a:r>
            <a:br>
              <a:rPr lang="nl-NL" sz="21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nl-NL" sz="21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else:</a:t>
            </a:r>
            <a:br>
              <a:rPr lang="nl-NL" sz="21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nl-NL" sz="21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	   make_bread()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nl-NL" dirty="0"/>
              <a:t>Drink </a:t>
            </a:r>
            <a:r>
              <a:rPr lang="nl-NL" dirty="0" err="1"/>
              <a:t>coffee</a:t>
            </a:r>
            <a:endParaRPr lang="nl-NL" dirty="0"/>
          </a:p>
          <a:p>
            <a:pPr lvl="1"/>
            <a:r>
              <a:rPr lang="nl-NL" dirty="0" err="1"/>
              <a:t>Eat</a:t>
            </a:r>
            <a:r>
              <a:rPr lang="nl-NL" dirty="0"/>
              <a:t> </a:t>
            </a:r>
            <a:r>
              <a:rPr lang="nl-NL" dirty="0" err="1"/>
              <a:t>breakfast</a:t>
            </a:r>
            <a:endParaRPr lang="nl-NL" dirty="0"/>
          </a:p>
          <a:p>
            <a:pPr lvl="1"/>
            <a:r>
              <a:rPr lang="nl-NL" dirty="0" err="1"/>
              <a:t>Leave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/</a:t>
            </a:r>
            <a:r>
              <a:rPr lang="nl-NL" dirty="0" err="1"/>
              <a:t>uni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What</a:t>
            </a:r>
            <a:r>
              <a:rPr lang="nl-NL" dirty="0"/>
              <a:t> is a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err="1"/>
              <a:t>Sometimes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have to </a:t>
            </a:r>
            <a:r>
              <a:rPr lang="nl-NL" dirty="0" err="1"/>
              <a:t>repeat</a:t>
            </a:r>
            <a:r>
              <a:rPr lang="nl-NL" dirty="0"/>
              <a:t> </a:t>
            </a:r>
            <a:r>
              <a:rPr lang="nl-NL" dirty="0" err="1"/>
              <a:t>certain</a:t>
            </a:r>
            <a:r>
              <a:rPr lang="nl-NL" dirty="0"/>
              <a:t> </a:t>
            </a:r>
            <a:r>
              <a:rPr lang="nl-NL" dirty="0" err="1"/>
              <a:t>actions</a:t>
            </a:r>
            <a:r>
              <a:rPr lang="nl-NL" dirty="0"/>
              <a:t> </a:t>
            </a:r>
            <a:r>
              <a:rPr lang="nl-NL" dirty="0" err="1"/>
              <a:t>several</a:t>
            </a:r>
            <a:r>
              <a:rPr lang="nl-NL" dirty="0"/>
              <a:t> </a:t>
            </a:r>
            <a:r>
              <a:rPr lang="nl-NL" dirty="0" err="1"/>
              <a:t>times</a:t>
            </a:r>
            <a:endParaRPr lang="nl-NL" dirty="0"/>
          </a:p>
          <a:p>
            <a:pPr lvl="1"/>
            <a:r>
              <a:rPr lang="nl-NL" dirty="0"/>
              <a:t>Wake up</a:t>
            </a:r>
          </a:p>
          <a:p>
            <a:pPr lvl="1"/>
            <a:r>
              <a:rPr lang="nl-NL" dirty="0" err="1"/>
              <a:t>Get</a:t>
            </a:r>
            <a:r>
              <a:rPr lang="nl-NL" dirty="0"/>
              <a:t> out of bed</a:t>
            </a:r>
          </a:p>
          <a:p>
            <a:pPr lvl="1"/>
            <a:r>
              <a:rPr lang="nl-NL" dirty="0" err="1"/>
              <a:t>Dress</a:t>
            </a:r>
            <a:r>
              <a:rPr lang="nl-NL" dirty="0"/>
              <a:t> up</a:t>
            </a:r>
            <a:endParaRPr lang="nl-NL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pPr lvl="1"/>
            <a:r>
              <a:rPr lang="nl-NL" b="1" dirty="0" err="1"/>
              <a:t>Make</a:t>
            </a:r>
            <a:r>
              <a:rPr lang="nl-NL" b="1" dirty="0"/>
              <a:t> </a:t>
            </a:r>
            <a:r>
              <a:rPr lang="nl-NL" b="1" dirty="0" err="1"/>
              <a:t>coffee</a:t>
            </a:r>
            <a:br>
              <a:rPr lang="nl-NL" dirty="0"/>
            </a:br>
            <a:r>
              <a:rPr lang="nl-NL" sz="22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l-NL" sz="22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5 </a:t>
            </a:r>
            <a:r>
              <a:rPr lang="nl-NL" sz="22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times</a:t>
            </a:r>
            <a:r>
              <a:rPr lang="nl-NL" sz="22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br>
              <a:rPr lang="nl-NL" sz="22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nl-NL" sz="22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   put_</a:t>
            </a:r>
            <a:r>
              <a:rPr lang="nl-NL" sz="22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spoon</a:t>
            </a:r>
            <a:r>
              <a:rPr lang="nl-NL" sz="22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_of_</a:t>
            </a:r>
            <a:r>
              <a:rPr lang="nl-NL" sz="22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coffee</a:t>
            </a:r>
            <a:r>
              <a:rPr lang="nl-NL" sz="22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_in_filter()</a:t>
            </a:r>
            <a:endParaRPr lang="nl-NL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nl-NL" dirty="0"/>
              <a:t>Prepare </a:t>
            </a:r>
            <a:r>
              <a:rPr lang="nl-NL" dirty="0" err="1"/>
              <a:t>breakfast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nl-NL" dirty="0"/>
              <a:t>Drink </a:t>
            </a:r>
            <a:r>
              <a:rPr lang="nl-NL" dirty="0" err="1"/>
              <a:t>coffee</a:t>
            </a:r>
            <a:endParaRPr lang="nl-NL" dirty="0"/>
          </a:p>
          <a:p>
            <a:pPr lvl="1"/>
            <a:r>
              <a:rPr lang="nl-NL" b="1" dirty="0" err="1"/>
              <a:t>Eat</a:t>
            </a:r>
            <a:r>
              <a:rPr lang="nl-NL" b="1" dirty="0"/>
              <a:t> </a:t>
            </a:r>
            <a:r>
              <a:rPr lang="nl-NL" b="1" dirty="0" err="1"/>
              <a:t>breakfast</a:t>
            </a:r>
            <a:br>
              <a:rPr lang="nl-NL" dirty="0"/>
            </a:br>
            <a:r>
              <a:rPr lang="nl-NL" sz="22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while</a:t>
            </a:r>
            <a:r>
              <a:rPr lang="nl-NL" sz="22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nl-NL" sz="22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plate</a:t>
            </a:r>
            <a:r>
              <a:rPr lang="nl-NL" sz="22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nl-NL" sz="22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not</a:t>
            </a:r>
            <a:r>
              <a:rPr lang="nl-NL" sz="22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nl-NL" sz="22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is_</a:t>
            </a:r>
            <a:r>
              <a:rPr lang="nl-NL" sz="22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empty</a:t>
            </a:r>
            <a:r>
              <a:rPr lang="nl-NL" sz="22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:</a:t>
            </a:r>
            <a:br>
              <a:rPr lang="nl-NL" sz="22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nl-NL" sz="22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	   </a:t>
            </a:r>
            <a:r>
              <a:rPr lang="nl-NL" sz="22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take</a:t>
            </a:r>
            <a:r>
              <a:rPr lang="nl-NL" sz="22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_a_</a:t>
            </a:r>
            <a:r>
              <a:rPr lang="nl-NL" sz="22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bite</a:t>
            </a:r>
            <a:r>
              <a:rPr lang="nl-NL" sz="22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_of_</a:t>
            </a:r>
            <a:r>
              <a:rPr lang="nl-NL" sz="22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bread</a:t>
            </a:r>
            <a:r>
              <a:rPr lang="nl-NL" sz="22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()</a:t>
            </a:r>
            <a:endParaRPr lang="nl-NL" dirty="0"/>
          </a:p>
          <a:p>
            <a:pPr lvl="1"/>
            <a:r>
              <a:rPr lang="nl-NL" dirty="0" err="1"/>
              <a:t>Leave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/</a:t>
            </a:r>
            <a:r>
              <a:rPr lang="nl-NL" dirty="0" err="1"/>
              <a:t>uni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What</a:t>
            </a:r>
            <a:r>
              <a:rPr lang="nl-NL" dirty="0"/>
              <a:t> is a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/>
              <a:t>You interact with objects, that can perform certain actions, or have certain properties</a:t>
            </a:r>
          </a:p>
          <a:p>
            <a:pPr lvl="1"/>
            <a:r>
              <a:rPr lang="nl-NL" dirty="0"/>
              <a:t>Wake up</a:t>
            </a:r>
          </a:p>
          <a:p>
            <a:pPr lvl="1"/>
            <a:r>
              <a:rPr lang="nl-NL" dirty="0" err="1"/>
              <a:t>Get</a:t>
            </a:r>
            <a:r>
              <a:rPr lang="nl-NL" dirty="0"/>
              <a:t> out of bed</a:t>
            </a:r>
          </a:p>
          <a:p>
            <a:pPr lvl="1"/>
            <a:r>
              <a:rPr lang="nl-NL" dirty="0" err="1"/>
              <a:t>Dress</a:t>
            </a:r>
            <a:r>
              <a:rPr lang="nl-NL" dirty="0"/>
              <a:t> up</a:t>
            </a:r>
            <a:endParaRPr lang="nl-NL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pPr lvl="1"/>
            <a:r>
              <a:rPr lang="nl-NL" b="1" dirty="0"/>
              <a:t>Make coffee</a:t>
            </a:r>
            <a:br>
              <a:rPr lang="nl-NL" dirty="0"/>
            </a:b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coffeemachine.make_coffee()</a:t>
            </a:r>
          </a:p>
          <a:p>
            <a:pPr lvl="1"/>
            <a:r>
              <a:rPr lang="nl-NL" b="1" dirty="0"/>
              <a:t>Prepare breakfast</a:t>
            </a:r>
            <a:br>
              <a:rPr lang="nl-NL" dirty="0"/>
            </a:b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coffee.brand = “Douwe Egberts”</a:t>
            </a:r>
            <a:br>
              <a:rPr lang="nl-NL" sz="2400" dirty="0">
                <a:latin typeface="Consolas" pitchFamily="49" charset="0"/>
                <a:cs typeface="Consolas" pitchFamily="49" charset="0"/>
              </a:rPr>
            </a:b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milk.expiration_date = 2-9-2012</a:t>
            </a:r>
          </a:p>
          <a:p>
            <a:pPr lvl="1"/>
            <a:r>
              <a:rPr lang="nl-NL" dirty="0"/>
              <a:t>Drink coffee</a:t>
            </a:r>
          </a:p>
          <a:p>
            <a:pPr lvl="1"/>
            <a:r>
              <a:rPr lang="nl-NL" dirty="0"/>
              <a:t>Eat breakfast</a:t>
            </a:r>
          </a:p>
          <a:p>
            <a:pPr lvl="1"/>
            <a:r>
              <a:rPr lang="nl-NL" b="1" dirty="0"/>
              <a:t>Leave for work/uni</a:t>
            </a:r>
            <a:br>
              <a:rPr lang="nl-NL" b="1" dirty="0"/>
            </a:b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front_door.open()</a:t>
            </a:r>
            <a:endParaRPr lang="nl-NL" sz="2400" b="1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for Psychologists: Lecture 1</a:t>
            </a:r>
          </a:p>
        </p:txBody>
      </p:sp>
    </p:spTree>
    <p:extLst>
      <p:ext uri="{BB962C8B-B14F-4D97-AF65-F5344CB8AC3E}">
        <p14:creationId xmlns:p14="http://schemas.microsoft.com/office/powerpoint/2010/main" val="3761291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49C6D-57F5-1045-AF1A-D2E6D3C1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program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1D11F4FF-67D3-5845-BB27-4C8F2BD4F575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323850" y="1628775"/>
              <a:ext cx="8569325" cy="48958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1D11F4FF-67D3-5845-BB27-4C8F2BD4F5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850" y="1628775"/>
                <a:ext cx="8569325" cy="489585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FC0F5-1D72-DC44-8F20-24340438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87961-1582-A447-95C4-D7134955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60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Python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write your program in a file, with the extension .py and run it with</a:t>
            </a:r>
            <a:br>
              <a:rPr lang="nl-NL" dirty="0"/>
            </a:br>
            <a:r>
              <a:rPr lang="nl-NL" sz="2600" dirty="0">
                <a:latin typeface="Courier New" pitchFamily="49" charset="0"/>
                <a:cs typeface="Courier New" pitchFamily="49" charset="0"/>
              </a:rPr>
              <a:t>c:\&gt;python.exe &lt;</a:t>
            </a:r>
            <a:r>
              <a:rPr lang="nl-NL" sz="2600" dirty="0" err="1">
                <a:latin typeface="Courier New" pitchFamily="49" charset="0"/>
                <a:cs typeface="Courier New" pitchFamily="49" charset="0"/>
              </a:rPr>
              <a:t>nameOfYourProgram</a:t>
            </a:r>
            <a:r>
              <a:rPr lang="nl-NL" sz="2600" dirty="0">
                <a:latin typeface="Courier New" pitchFamily="49" charset="0"/>
                <a:cs typeface="Courier New" pitchFamily="49" charset="0"/>
              </a:rPr>
              <a:t>&gt;.py</a:t>
            </a:r>
          </a:p>
          <a:p>
            <a:endParaRPr lang="nl-NL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nl-NL" dirty="0">
                <a:cs typeface="Courier New" pitchFamily="49" charset="0"/>
              </a:rPr>
              <a:t>Or you can start the python interpreter by itself and enter statements directly, e.g.</a:t>
            </a:r>
            <a:br>
              <a:rPr lang="nl-NL" dirty="0">
                <a:cs typeface="Courier New" pitchFamily="49" charset="0"/>
              </a:rPr>
            </a:br>
            <a:r>
              <a:rPr lang="nl-NL" sz="2600" dirty="0">
                <a:latin typeface="Courier New" pitchFamily="49" charset="0"/>
                <a:cs typeface="Courier New" pitchFamily="49" charset="0"/>
              </a:rPr>
              <a:t>c:\&gt;python.exe</a:t>
            </a:r>
            <a:br>
              <a:rPr lang="nl-NL" sz="2600" dirty="0">
                <a:latin typeface="Courier New" pitchFamily="49" charset="0"/>
                <a:cs typeface="Courier New" pitchFamily="49" charset="0"/>
              </a:rPr>
            </a:br>
            <a:br>
              <a:rPr lang="nl-NL" sz="2600" dirty="0">
                <a:latin typeface="Courier New" pitchFamily="49" charset="0"/>
                <a:cs typeface="Courier New" pitchFamily="49" charset="0"/>
              </a:rPr>
            </a:br>
            <a:r>
              <a:rPr lang="nl-NL" sz="2600" dirty="0">
                <a:cs typeface="Courier New" pitchFamily="49" charset="0"/>
              </a:rPr>
              <a:t>(python interpreter will start)</a:t>
            </a:r>
            <a:br>
              <a:rPr lang="nl-NL" sz="2600" dirty="0">
                <a:latin typeface="Courier New" pitchFamily="49" charset="0"/>
                <a:cs typeface="Courier New" pitchFamily="49" charset="0"/>
              </a:rPr>
            </a:br>
            <a:br>
              <a:rPr lang="nl-NL" sz="2600" dirty="0">
                <a:latin typeface="Courier New" pitchFamily="49" charset="0"/>
                <a:cs typeface="Courier New" pitchFamily="49" charset="0"/>
              </a:rPr>
            </a:br>
            <a:r>
              <a:rPr lang="nl-NL" sz="2600" dirty="0">
                <a:latin typeface="Courier New" pitchFamily="49" charset="0"/>
                <a:cs typeface="Courier New" pitchFamily="49" charset="0"/>
              </a:rPr>
              <a:t>&gt;&gt; 5 + 9</a:t>
            </a:r>
            <a:br>
              <a:rPr lang="nl-NL" sz="2600" dirty="0">
                <a:latin typeface="Courier New" pitchFamily="49" charset="0"/>
                <a:cs typeface="Courier New" pitchFamily="49" charset="0"/>
              </a:rPr>
            </a:br>
            <a:r>
              <a:rPr lang="nl-NL" sz="2600" dirty="0">
                <a:latin typeface="Courier New" pitchFamily="49" charset="0"/>
                <a:cs typeface="Courier New" pitchFamily="49" charset="0"/>
              </a:rPr>
              <a:t>14</a:t>
            </a:r>
            <a:br>
              <a:rPr lang="nl-NL" sz="2600" dirty="0">
                <a:latin typeface="Courier New" pitchFamily="49" charset="0"/>
                <a:cs typeface="Courier New" pitchFamily="49" charset="0"/>
              </a:rPr>
            </a:br>
            <a:endParaRPr lang="nl-NL" sz="2600" dirty="0">
              <a:latin typeface="Courier New" pitchFamily="49" charset="0"/>
              <a:cs typeface="Courier New" pitchFamily="49" charset="0"/>
            </a:endParaRPr>
          </a:p>
          <a:p>
            <a:r>
              <a:rPr lang="nl-NL" sz="3000" dirty="0">
                <a:cs typeface="Courier New" pitchFamily="49" charset="0"/>
              </a:rPr>
              <a:t>In the examples that follow, I use these direct commands. I show this by putting &gt;&gt; in front of them.</a:t>
            </a:r>
            <a:endParaRPr lang="nl-NL" sz="2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58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Basic</a:t>
            </a:r>
            <a:r>
              <a:rPr lang="nl-NL" dirty="0"/>
              <a:t> </a:t>
            </a:r>
            <a:r>
              <a:rPr lang="nl-NL" dirty="0" err="1"/>
              <a:t>elements</a:t>
            </a:r>
            <a:r>
              <a:rPr lang="nl-NL" dirty="0"/>
              <a:t> of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72816"/>
            <a:ext cx="8568952" cy="4752528"/>
          </a:xfrm>
        </p:spPr>
        <p:txBody>
          <a:bodyPr>
            <a:normAutofit/>
          </a:bodyPr>
          <a:lstStyle/>
          <a:p>
            <a:r>
              <a:rPr lang="nl-NL" sz="3600" dirty="0"/>
              <a:t>Variables (week 1)</a:t>
            </a:r>
          </a:p>
          <a:p>
            <a:r>
              <a:rPr lang="nl-NL" sz="3600" dirty="0"/>
              <a:t>Operators (week 1)</a:t>
            </a:r>
            <a:r>
              <a:rPr lang="nl-NL" sz="1600" dirty="0"/>
              <a:t>	</a:t>
            </a:r>
          </a:p>
          <a:p>
            <a:r>
              <a:rPr lang="nl-NL" sz="3600" dirty="0" err="1"/>
              <a:t>Decision</a:t>
            </a:r>
            <a:r>
              <a:rPr lang="nl-NL" sz="3600" dirty="0"/>
              <a:t> </a:t>
            </a:r>
            <a:r>
              <a:rPr lang="nl-NL" sz="3600" dirty="0" err="1"/>
              <a:t>structures</a:t>
            </a:r>
            <a:r>
              <a:rPr lang="nl-NL" sz="3600" dirty="0"/>
              <a:t> (week 1)</a:t>
            </a:r>
          </a:p>
          <a:p>
            <a:r>
              <a:rPr lang="nl-NL" sz="3600" dirty="0" err="1"/>
              <a:t>Functions</a:t>
            </a:r>
            <a:r>
              <a:rPr lang="nl-NL" sz="3600" dirty="0"/>
              <a:t> (week 1)</a:t>
            </a:r>
          </a:p>
          <a:p>
            <a:r>
              <a:rPr lang="nl-NL" sz="3600" dirty="0"/>
              <a:t>Data </a:t>
            </a:r>
            <a:r>
              <a:rPr lang="nl-NL" sz="3600" dirty="0" err="1"/>
              <a:t>structures</a:t>
            </a:r>
            <a:r>
              <a:rPr lang="nl-NL" sz="3600" dirty="0"/>
              <a:t> (week 2)</a:t>
            </a:r>
          </a:p>
          <a:p>
            <a:r>
              <a:rPr lang="nl-NL" sz="3600" dirty="0"/>
              <a:t>Iteration </a:t>
            </a:r>
            <a:r>
              <a:rPr lang="nl-NL" sz="3600" dirty="0" err="1"/>
              <a:t>structures</a:t>
            </a:r>
            <a:r>
              <a:rPr lang="nl-NL" sz="3600" dirty="0"/>
              <a:t> (week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764704"/>
            <a:ext cx="8568952" cy="576064"/>
          </a:xfrm>
        </p:spPr>
        <p:txBody>
          <a:bodyPr>
            <a:normAutofit fontScale="90000"/>
          </a:bodyPr>
          <a:lstStyle/>
          <a:p>
            <a:r>
              <a:rPr lang="nl-NL" dirty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4968552"/>
          </a:xfrm>
        </p:spPr>
        <p:txBody>
          <a:bodyPr>
            <a:noAutofit/>
          </a:bodyPr>
          <a:lstStyle/>
          <a:p>
            <a:r>
              <a:rPr lang="nl-NL" sz="2400" dirty="0"/>
              <a:t>Symbolic references to arbitrary values of a certain type</a:t>
            </a:r>
          </a:p>
          <a:p>
            <a:pPr lvl="1"/>
            <a:r>
              <a:rPr lang="nl-NL" sz="2400" dirty="0"/>
              <a:t>We know variables from Math:</a:t>
            </a:r>
            <a:br>
              <a:rPr lang="nl-NL" sz="2400" dirty="0"/>
            </a:br>
            <a:r>
              <a:rPr lang="nl-NL" sz="2400" dirty="0"/>
              <a:t>f(x) = x</a:t>
            </a:r>
            <a:r>
              <a:rPr lang="nl-NL" sz="2400" baseline="30000" dirty="0"/>
              <a:t>2</a:t>
            </a:r>
            <a:r>
              <a:rPr lang="nl-NL" sz="2400" dirty="0"/>
              <a:t>+x-5  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</a:rPr>
              <a:t>x is a variable that can represent any </a:t>
            </a:r>
            <a:r>
              <a:rPr lang="nl-NL" sz="1800" i="1" dirty="0">
                <a:solidFill>
                  <a:schemeClr val="bg1">
                    <a:lumMod val="50000"/>
                  </a:schemeClr>
                </a:solidFill>
              </a:rPr>
              <a:t>number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nl-NL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nl-NL" sz="2400" dirty="0"/>
              <a:t>Variable naming rules</a:t>
            </a:r>
          </a:p>
          <a:p>
            <a:pPr lvl="1"/>
            <a:r>
              <a:rPr lang="nl-NL" sz="2400" dirty="0"/>
              <a:t>Variable name must start with a </a:t>
            </a:r>
            <a:r>
              <a:rPr lang="nl-NL" sz="2400" i="1" dirty="0"/>
              <a:t>letter,</a:t>
            </a:r>
            <a:r>
              <a:rPr lang="nl-NL" sz="2400" dirty="0"/>
              <a:t> but may furter contain any alphanumeric character (a-z, 0-9) or underscore (_). </a:t>
            </a:r>
          </a:p>
          <a:p>
            <a:pPr lvl="2"/>
            <a:r>
              <a:rPr lang="nl-NL" sz="2000" dirty="0"/>
              <a:t>No spaces! If it consists of more words:</a:t>
            </a:r>
          </a:p>
          <a:p>
            <a:pPr lvl="3"/>
            <a:r>
              <a:rPr lang="nl-NL" dirty="0"/>
              <a:t>Use </a:t>
            </a:r>
            <a:r>
              <a:rPr lang="nl-NL" i="1" dirty="0"/>
              <a:t>CamelCase</a:t>
            </a:r>
            <a:r>
              <a:rPr lang="nl-NL" dirty="0"/>
              <a:t>:   </a:t>
            </a:r>
            <a:r>
              <a:rPr lang="nl-NL" sz="1800" dirty="0" err="1">
                <a:latin typeface="Courier New" pitchFamily="49" charset="0"/>
                <a:cs typeface="Courier New" pitchFamily="49" charset="0"/>
              </a:rPr>
              <a:t>thisIsAVeryLongVariableName</a:t>
            </a:r>
            <a:endParaRPr lang="nl-NL" sz="1800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nl-NL" dirty="0"/>
              <a:t>Use underscores: 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this_is_another_long_named_variable</a:t>
            </a:r>
          </a:p>
          <a:p>
            <a:pPr lvl="1"/>
            <a:r>
              <a:rPr lang="nl-NL" sz="2400" dirty="0">
                <a:cs typeface="Courier New" pitchFamily="49" charset="0"/>
              </a:rPr>
              <a:t>Variable name may not match one of the “reserved keywords”</a:t>
            </a:r>
          </a:p>
          <a:p>
            <a:pPr lvl="2"/>
            <a:r>
              <a:rPr lang="nl-NL" sz="1600" dirty="0">
                <a:latin typeface="Courier New" pitchFamily="49" charset="0"/>
                <a:cs typeface="Courier New" pitchFamily="49" charset="0"/>
              </a:rPr>
              <a:t>class, and, continue, if, import, return, raise, </a:t>
            </a:r>
            <a:br>
              <a:rPr lang="nl-NL" sz="1600" dirty="0">
                <a:latin typeface="Courier New" pitchFamily="49" charset="0"/>
                <a:cs typeface="Courier New" pitchFamily="49" charset="0"/>
              </a:rPr>
            </a:br>
            <a:r>
              <a:rPr lang="nl-NL" sz="1800" dirty="0">
                <a:cs typeface="Courier New" pitchFamily="49" charset="0"/>
              </a:rPr>
              <a:t>etc. (see full list online)</a:t>
            </a:r>
            <a:endParaRPr lang="nl-NL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nl-NL" sz="2200" dirty="0"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for Psychologists: Lecture 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8568952" cy="432048"/>
          </a:xfrm>
        </p:spPr>
        <p:txBody>
          <a:bodyPr>
            <a:normAutofit fontScale="90000"/>
          </a:bodyPr>
          <a:lstStyle/>
          <a:p>
            <a:r>
              <a:rPr lang="nl-NL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568952" cy="5184576"/>
          </a:xfrm>
        </p:spPr>
        <p:txBody>
          <a:bodyPr>
            <a:normAutofit fontScale="70000" lnSpcReduction="20000"/>
          </a:bodyPr>
          <a:lstStyle/>
          <a:p>
            <a:r>
              <a:rPr lang="nl-NL" sz="3000" dirty="0"/>
              <a:t>Variables are of a </a:t>
            </a:r>
            <a:r>
              <a:rPr lang="nl-NL" sz="3000" i="1" dirty="0"/>
              <a:t>data type</a:t>
            </a:r>
          </a:p>
          <a:p>
            <a:pPr lvl="1"/>
            <a:r>
              <a:rPr lang="nl-NL" dirty="0">
                <a:cs typeface="Courier New" pitchFamily="49" charset="0"/>
              </a:rPr>
              <a:t>Integer</a:t>
            </a:r>
          </a:p>
          <a:p>
            <a:pPr lvl="2"/>
            <a:r>
              <a:rPr lang="nl-NL" sz="2000" dirty="0">
                <a:cs typeface="Courier New" pitchFamily="49" charset="0"/>
              </a:rPr>
              <a:t>Any round number between –2,147,483,647 </a:t>
            </a:r>
            <a:r>
              <a:rPr lang="nl-NL" sz="2000" dirty="0" err="1">
                <a:cs typeface="Courier New" pitchFamily="49" charset="0"/>
              </a:rPr>
              <a:t>and</a:t>
            </a:r>
            <a:r>
              <a:rPr lang="nl-NL" sz="2000" dirty="0">
                <a:cs typeface="Courier New" pitchFamily="49" charset="0"/>
              </a:rPr>
              <a:t> 2,147,483,647</a:t>
            </a:r>
          </a:p>
          <a:p>
            <a:pPr marL="914400" lvl="2" indent="0">
              <a:buNone/>
            </a:pPr>
            <a:r>
              <a:rPr lang="nl-NL" sz="2000" dirty="0">
                <a:cs typeface="Courier New" pitchFamily="49" charset="0"/>
              </a:rPr>
              <a:t>&gt;&gt; x = 10</a:t>
            </a:r>
          </a:p>
          <a:p>
            <a:pPr lvl="1"/>
            <a:r>
              <a:rPr lang="nl-NL" dirty="0" err="1">
                <a:cs typeface="Courier New" pitchFamily="49" charset="0"/>
              </a:rPr>
              <a:t>Float</a:t>
            </a:r>
            <a:endParaRPr lang="nl-NL" dirty="0">
              <a:cs typeface="Courier New" pitchFamily="49" charset="0"/>
            </a:endParaRPr>
          </a:p>
          <a:p>
            <a:pPr lvl="2"/>
            <a:r>
              <a:rPr lang="nl-NL" sz="2000" dirty="0">
                <a:cs typeface="Courier New" pitchFamily="49" charset="0"/>
              </a:rPr>
              <a:t>Any </a:t>
            </a:r>
            <a:r>
              <a:rPr lang="nl-NL" sz="2000" b="1" i="1" dirty="0">
                <a:cs typeface="Courier New" pitchFamily="49" charset="0"/>
              </a:rPr>
              <a:t>real</a:t>
            </a:r>
            <a:r>
              <a:rPr lang="nl-NL" sz="2000" dirty="0">
                <a:cs typeface="Courier New" pitchFamily="49" charset="0"/>
              </a:rPr>
              <a:t> number</a:t>
            </a:r>
          </a:p>
          <a:p>
            <a:pPr lvl="2"/>
            <a:r>
              <a:rPr lang="nl-NL" sz="2000" dirty="0">
                <a:cs typeface="Courier New" pitchFamily="49" charset="0"/>
              </a:rPr>
              <a:t>1.334, -8.333</a:t>
            </a:r>
          </a:p>
          <a:p>
            <a:pPr marL="914400" lvl="2" indent="0">
              <a:buNone/>
            </a:pPr>
            <a:r>
              <a:rPr lang="nl-NL" sz="2000" dirty="0">
                <a:cs typeface="Courier New" pitchFamily="49" charset="0"/>
              </a:rPr>
              <a:t>&gt;&gt; x = 10.5</a:t>
            </a:r>
          </a:p>
          <a:p>
            <a:pPr lvl="1"/>
            <a:r>
              <a:rPr lang="nl-NL" dirty="0">
                <a:cs typeface="Courier New" pitchFamily="49" charset="0"/>
              </a:rPr>
              <a:t>String</a:t>
            </a:r>
          </a:p>
          <a:p>
            <a:pPr lvl="2"/>
            <a:r>
              <a:rPr lang="nl-NL" sz="2000" dirty="0">
                <a:cs typeface="Courier New" pitchFamily="49" charset="0"/>
              </a:rPr>
              <a:t>a string of </a:t>
            </a:r>
            <a:r>
              <a:rPr lang="nl-NL" sz="2000" dirty="0" err="1">
                <a:cs typeface="Courier New" pitchFamily="49" charset="0"/>
              </a:rPr>
              <a:t>characters</a:t>
            </a:r>
            <a:r>
              <a:rPr lang="nl-NL" sz="2000" dirty="0">
                <a:cs typeface="Courier New" pitchFamily="49" charset="0"/>
              </a:rPr>
              <a:t> </a:t>
            </a:r>
            <a:r>
              <a:rPr lang="nl-NL" sz="2000" dirty="0" err="1">
                <a:cs typeface="Courier New" pitchFamily="49" charset="0"/>
              </a:rPr>
              <a:t>contained</a:t>
            </a:r>
            <a:r>
              <a:rPr lang="nl-NL" sz="2000" dirty="0">
                <a:cs typeface="Courier New" pitchFamily="49" charset="0"/>
              </a:rPr>
              <a:t> </a:t>
            </a:r>
            <a:r>
              <a:rPr lang="nl-NL" sz="2000" dirty="0" err="1">
                <a:cs typeface="Courier New" pitchFamily="49" charset="0"/>
              </a:rPr>
              <a:t>within</a:t>
            </a:r>
            <a:r>
              <a:rPr lang="nl-NL" sz="2000" dirty="0">
                <a:cs typeface="Courier New" pitchFamily="49" charset="0"/>
              </a:rPr>
              <a:t> ‘ ‘</a:t>
            </a:r>
          </a:p>
          <a:p>
            <a:pPr lvl="3"/>
            <a:r>
              <a:rPr lang="nl-NL" dirty="0">
                <a:cs typeface="Courier New" pitchFamily="49" charset="0"/>
              </a:rPr>
              <a:t>For </a:t>
            </a:r>
            <a:r>
              <a:rPr lang="nl-NL" dirty="0" err="1">
                <a:cs typeface="Courier New" pitchFamily="49" charset="0"/>
              </a:rPr>
              <a:t>example</a:t>
            </a:r>
            <a:r>
              <a:rPr lang="nl-NL" dirty="0">
                <a:cs typeface="Courier New" pitchFamily="49" charset="0"/>
              </a:rPr>
              <a:t>:  ’</a:t>
            </a:r>
            <a:r>
              <a:rPr lang="nl-NL" dirty="0" err="1">
                <a:cs typeface="Courier New" pitchFamily="49" charset="0"/>
              </a:rPr>
              <a:t>boat</a:t>
            </a:r>
            <a:r>
              <a:rPr lang="nl-NL" dirty="0">
                <a:cs typeface="Courier New" pitchFamily="49" charset="0"/>
              </a:rPr>
              <a:t>’ or ‘experiment’</a:t>
            </a:r>
          </a:p>
          <a:p>
            <a:pPr lvl="2"/>
            <a:r>
              <a:rPr lang="nl-NL" sz="2000" dirty="0">
                <a:cs typeface="Courier New" pitchFamily="49" charset="0"/>
              </a:rPr>
              <a:t>Multi-line strings </a:t>
            </a:r>
            <a:r>
              <a:rPr lang="nl-NL" sz="2000" dirty="0" err="1">
                <a:cs typeface="Courier New" pitchFamily="49" charset="0"/>
              </a:rPr>
              <a:t>possible</a:t>
            </a:r>
            <a:r>
              <a:rPr lang="nl-NL" sz="2000" dirty="0">
                <a:cs typeface="Courier New" pitchFamily="49" charset="0"/>
              </a:rPr>
              <a:t> </a:t>
            </a:r>
            <a:r>
              <a:rPr lang="nl-NL" sz="2000" dirty="0" err="1">
                <a:cs typeface="Courier New" pitchFamily="49" charset="0"/>
              </a:rPr>
              <a:t>by</a:t>
            </a:r>
            <a:r>
              <a:rPr lang="nl-NL" sz="2000" dirty="0">
                <a:cs typeface="Courier New" pitchFamily="49" charset="0"/>
              </a:rPr>
              <a:t> </a:t>
            </a:r>
            <a:r>
              <a:rPr lang="nl-NL" sz="2000" dirty="0" err="1">
                <a:cs typeface="Courier New" pitchFamily="49" charset="0"/>
              </a:rPr>
              <a:t>using</a:t>
            </a:r>
            <a:r>
              <a:rPr lang="nl-NL" sz="2000" dirty="0">
                <a:cs typeface="Courier New" pitchFamily="49" charset="0"/>
              </a:rPr>
              <a:t> triple ‘</a:t>
            </a:r>
          </a:p>
          <a:p>
            <a:pPr lvl="3"/>
            <a:r>
              <a:rPr lang="nl-NL" dirty="0">
                <a:cs typeface="Courier New" pitchFamily="49" charset="0"/>
              </a:rPr>
              <a:t>‘’’ </a:t>
            </a:r>
            <a:r>
              <a:rPr lang="nl-NL" dirty="0" err="1">
                <a:cs typeface="Courier New" pitchFamily="49" charset="0"/>
              </a:rPr>
              <a:t>This</a:t>
            </a:r>
            <a:r>
              <a:rPr lang="nl-NL" dirty="0">
                <a:cs typeface="Courier New" pitchFamily="49" charset="0"/>
              </a:rPr>
              <a:t> string</a:t>
            </a:r>
            <a:br>
              <a:rPr lang="nl-NL" dirty="0">
                <a:cs typeface="Courier New" pitchFamily="49" charset="0"/>
              </a:rPr>
            </a:br>
            <a:r>
              <a:rPr lang="nl-NL" dirty="0" err="1">
                <a:cs typeface="Courier New" pitchFamily="49" charset="0"/>
              </a:rPr>
              <a:t>spans</a:t>
            </a:r>
            <a:br>
              <a:rPr lang="nl-NL" dirty="0">
                <a:cs typeface="Courier New" pitchFamily="49" charset="0"/>
              </a:rPr>
            </a:br>
            <a:r>
              <a:rPr lang="nl-NL" dirty="0">
                <a:cs typeface="Courier New" pitchFamily="49" charset="0"/>
              </a:rPr>
              <a:t>multiple </a:t>
            </a:r>
            <a:r>
              <a:rPr lang="nl-NL" dirty="0" err="1">
                <a:cs typeface="Courier New" pitchFamily="49" charset="0"/>
              </a:rPr>
              <a:t>lines</a:t>
            </a:r>
            <a:r>
              <a:rPr lang="nl-NL" dirty="0">
                <a:cs typeface="Courier New" pitchFamily="49" charset="0"/>
              </a:rPr>
              <a:t> ‘’’</a:t>
            </a:r>
          </a:p>
          <a:p>
            <a:pPr marL="914400" lvl="2" indent="0">
              <a:buNone/>
            </a:pPr>
            <a:r>
              <a:rPr lang="nl-NL" sz="2000" dirty="0">
                <a:cs typeface="Courier New" pitchFamily="49" charset="0"/>
              </a:rPr>
              <a:t>&gt;&gt; x = ’</a:t>
            </a:r>
            <a:r>
              <a:rPr lang="nl-NL" sz="2000" dirty="0" err="1">
                <a:cs typeface="Courier New" pitchFamily="49" charset="0"/>
              </a:rPr>
              <a:t>the</a:t>
            </a:r>
            <a:r>
              <a:rPr lang="nl-NL" sz="2000" dirty="0">
                <a:cs typeface="Courier New" pitchFamily="49" charset="0"/>
              </a:rPr>
              <a:t> </a:t>
            </a:r>
            <a:r>
              <a:rPr lang="nl-NL" sz="2000" dirty="0" err="1">
                <a:cs typeface="Courier New" pitchFamily="49" charset="0"/>
              </a:rPr>
              <a:t>number</a:t>
            </a:r>
            <a:r>
              <a:rPr lang="nl-NL" sz="2000" dirty="0">
                <a:cs typeface="Courier New" pitchFamily="49" charset="0"/>
              </a:rPr>
              <a:t> 10’</a:t>
            </a:r>
          </a:p>
          <a:p>
            <a:pPr lvl="1"/>
            <a:r>
              <a:rPr lang="nl-NL" dirty="0" err="1">
                <a:cs typeface="Courier New" pitchFamily="49" charset="0"/>
              </a:rPr>
              <a:t>Boolean</a:t>
            </a:r>
            <a:endParaRPr lang="nl-NL" dirty="0">
              <a:cs typeface="Courier New" pitchFamily="49" charset="0"/>
            </a:endParaRPr>
          </a:p>
          <a:p>
            <a:pPr lvl="2"/>
            <a:r>
              <a:rPr lang="nl-NL" sz="2000" i="1" dirty="0">
                <a:cs typeface="Courier New" pitchFamily="49" charset="0"/>
              </a:rPr>
              <a:t>True</a:t>
            </a:r>
            <a:r>
              <a:rPr lang="nl-NL" sz="2000" dirty="0">
                <a:cs typeface="Courier New" pitchFamily="49" charset="0"/>
              </a:rPr>
              <a:t> or </a:t>
            </a:r>
            <a:r>
              <a:rPr lang="nl-NL" sz="2000" i="1" dirty="0">
                <a:cs typeface="Courier New" pitchFamily="49" charset="0"/>
              </a:rPr>
              <a:t>False</a:t>
            </a:r>
            <a:r>
              <a:rPr lang="nl-NL" sz="2000" dirty="0">
                <a:cs typeface="Courier New" pitchFamily="49" charset="0"/>
              </a:rPr>
              <a:t> (e.g. 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isRaining = True)</a:t>
            </a:r>
          </a:p>
          <a:p>
            <a:pPr marL="914400" lvl="2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&gt;&gt; x = 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False</a:t>
            </a:r>
            <a:endParaRPr lang="nl-NL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nl-NL" dirty="0">
                <a:cs typeface="Courier New" pitchFamily="49" charset="0"/>
              </a:rPr>
              <a:t>(Or any </a:t>
            </a:r>
            <a:r>
              <a:rPr lang="nl-NL" i="1" dirty="0">
                <a:cs typeface="Courier New" pitchFamily="49" charset="0"/>
              </a:rPr>
              <a:t>object</a:t>
            </a:r>
            <a:r>
              <a:rPr lang="nl-NL" dirty="0">
                <a:cs typeface="Courier New" pitchFamily="49" charset="0"/>
              </a:rPr>
              <a:t>, but more about this later)</a:t>
            </a:r>
          </a:p>
          <a:p>
            <a:endParaRPr lang="nl-NL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for Psychologists: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43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Examples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sz="2400" dirty="0"/>
              <a:t>Python automatically deduces the variable type when you assign it a value.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&gt;&gt; age = 21		# integer	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&gt;&gt; name = “Olivia”	# string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&gt;&gt; height = 1.80	# float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&gt;&gt; student = True	# boolean</a:t>
            </a:r>
          </a:p>
          <a:p>
            <a:pPr marL="0" indent="0">
              <a:buNone/>
            </a:pPr>
            <a:endParaRPr lang="nl-NL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2400" b="1" dirty="0"/>
              <a:t>=</a:t>
            </a:r>
            <a:r>
              <a:rPr lang="nl-NL" sz="2400" dirty="0"/>
              <a:t> is an </a:t>
            </a:r>
            <a:r>
              <a:rPr lang="nl-NL" sz="2400" i="1" dirty="0"/>
              <a:t>assignment operator</a:t>
            </a:r>
            <a:r>
              <a:rPr lang="nl-NL" sz="2400" dirty="0"/>
              <a:t> and not “equals” (this is == as you’ll see later)</a:t>
            </a:r>
          </a:p>
          <a:p>
            <a:pPr marL="0" indent="0">
              <a:buNone/>
            </a:pPr>
            <a:r>
              <a:rPr lang="nl-NL" sz="2400" b="1" dirty="0">
                <a:cs typeface="Courier New" pitchFamily="49" charset="0"/>
              </a:rPr>
              <a:t>#</a:t>
            </a:r>
            <a:r>
              <a:rPr lang="nl-NL" sz="2400" dirty="0">
                <a:cs typeface="Courier New" pitchFamily="49" charset="0"/>
              </a:rPr>
              <a:t> denotes a </a:t>
            </a:r>
            <a:r>
              <a:rPr lang="nl-NL" sz="2400" i="1" dirty="0">
                <a:cs typeface="Courier New" pitchFamily="49" charset="0"/>
              </a:rPr>
              <a:t>comment</a:t>
            </a:r>
            <a:r>
              <a:rPr lang="nl-NL" sz="2400" dirty="0">
                <a:cs typeface="Courier New" pitchFamily="49" charset="0"/>
              </a:rPr>
              <a:t>. Everything you put behind the # will not be considered part of the program</a:t>
            </a:r>
            <a:endParaRPr lang="nl-NL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&gt;&gt; name</a:t>
            </a:r>
            <a:br>
              <a:rPr lang="nl-NL" sz="1800" dirty="0">
                <a:latin typeface="Courier New" pitchFamily="49" charset="0"/>
                <a:cs typeface="Courier New" pitchFamily="49" charset="0"/>
              </a:rPr>
            </a:br>
            <a:r>
              <a:rPr lang="nl-NL" sz="1800" dirty="0">
                <a:latin typeface="Courier New" pitchFamily="49" charset="0"/>
                <a:cs typeface="Courier New" pitchFamily="49" charset="0"/>
              </a:rPr>
              <a:t>Olivia</a:t>
            </a:r>
            <a:br>
              <a:rPr lang="nl-NL" sz="1800" dirty="0">
                <a:latin typeface="Courier New" pitchFamily="49" charset="0"/>
                <a:cs typeface="Courier New" pitchFamily="49" charset="0"/>
              </a:rPr>
            </a:br>
            <a:r>
              <a:rPr lang="nl-NL" sz="1800" dirty="0">
                <a:latin typeface="Courier New" pitchFamily="49" charset="0"/>
                <a:cs typeface="Courier New" pitchFamily="49" charset="0"/>
              </a:rPr>
              <a:t>&gt;&gt; type(name)</a:t>
            </a:r>
            <a:br>
              <a:rPr lang="nl-NL" sz="1800" dirty="0">
                <a:latin typeface="Courier New" pitchFamily="49" charset="0"/>
                <a:cs typeface="Courier New" pitchFamily="49" charset="0"/>
              </a:rPr>
            </a:br>
            <a:r>
              <a:rPr lang="nl-NL" sz="1800" dirty="0">
                <a:latin typeface="Courier New" pitchFamily="49" charset="0"/>
                <a:cs typeface="Courier New" pitchFamily="49" charset="0"/>
              </a:rPr>
              <a:t>&lt;type str&gt;</a:t>
            </a:r>
          </a:p>
          <a:p>
            <a:pPr marL="0" indent="0">
              <a:buNone/>
            </a:pPr>
            <a:endParaRPr lang="nl-NL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&gt;&gt; age + 20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41</a:t>
            </a:r>
            <a:br>
              <a:rPr lang="nl-NL" sz="1800" dirty="0">
                <a:latin typeface="Courier New" pitchFamily="49" charset="0"/>
                <a:cs typeface="Courier New" pitchFamily="49" charset="0"/>
              </a:rPr>
            </a:br>
            <a:br>
              <a:rPr lang="nl-NL" sz="1800" dirty="0">
                <a:latin typeface="Courier New" pitchFamily="49" charset="0"/>
                <a:cs typeface="Courier New" pitchFamily="49" charset="0"/>
              </a:rPr>
            </a:br>
            <a:r>
              <a:rPr lang="nl-NL" sz="2400" dirty="0">
                <a:cs typeface="Courier New" pitchFamily="49" charset="0"/>
              </a:rPr>
              <a:t>These datatypes are also called </a:t>
            </a:r>
            <a:r>
              <a:rPr lang="nl-NL" sz="2400" i="1" dirty="0" err="1">
                <a:cs typeface="Courier New" pitchFamily="49" charset="0"/>
              </a:rPr>
              <a:t>literal</a:t>
            </a:r>
            <a:r>
              <a:rPr lang="nl-NL" sz="2400" i="1" dirty="0">
                <a:cs typeface="Courier New" pitchFamily="49" charset="0"/>
              </a:rPr>
              <a:t> constants (</a:t>
            </a:r>
            <a:r>
              <a:rPr lang="nl-NL" sz="2400" i="1" dirty="0" err="1">
                <a:cs typeface="Courier New" pitchFamily="49" charset="0"/>
              </a:rPr>
              <a:t>you</a:t>
            </a:r>
            <a:r>
              <a:rPr lang="nl-NL" sz="2400" i="1" dirty="0">
                <a:cs typeface="Courier New" pitchFamily="49" charset="0"/>
              </a:rPr>
              <a:t> </a:t>
            </a:r>
            <a:r>
              <a:rPr lang="nl-NL" sz="2400" i="1" dirty="0" err="1">
                <a:cs typeface="Courier New" pitchFamily="49" charset="0"/>
              </a:rPr>
              <a:t>can</a:t>
            </a:r>
            <a:r>
              <a:rPr lang="nl-NL" sz="2400" i="1" dirty="0">
                <a:cs typeface="Courier New" pitchFamily="49" charset="0"/>
              </a:rPr>
              <a:t> </a:t>
            </a:r>
            <a:r>
              <a:rPr lang="nl-NL" sz="2400" i="1" dirty="0" err="1">
                <a:cs typeface="Courier New" pitchFamily="49" charset="0"/>
              </a:rPr>
              <a:t>forget</a:t>
            </a:r>
            <a:r>
              <a:rPr lang="nl-NL" sz="2400" i="1" dirty="0">
                <a:cs typeface="Courier New" pitchFamily="49" charset="0"/>
              </a:rPr>
              <a:t> </a:t>
            </a:r>
            <a:r>
              <a:rPr lang="nl-NL" sz="2400" i="1" dirty="0" err="1">
                <a:cs typeface="Courier New" pitchFamily="49" charset="0"/>
              </a:rPr>
              <a:t>this</a:t>
            </a:r>
            <a:r>
              <a:rPr lang="nl-NL" sz="2400" i="1" dirty="0">
                <a:cs typeface="Courier New" pitchFamily="49" charset="0"/>
              </a:rPr>
              <a:t> </a:t>
            </a:r>
            <a:r>
              <a:rPr lang="nl-NL" sz="2400" i="1" dirty="0" err="1">
                <a:cs typeface="Courier New" pitchFamily="49" charset="0"/>
              </a:rPr>
              <a:t>immediately</a:t>
            </a:r>
            <a:r>
              <a:rPr lang="nl-NL" sz="2400" i="1" dirty="0">
                <a:cs typeface="Courier New" pitchFamily="49" charset="0"/>
              </a:rPr>
              <a:t>!)</a:t>
            </a:r>
          </a:p>
          <a:p>
            <a:pPr marL="0" indent="0">
              <a:buNone/>
            </a:pPr>
            <a:endParaRPr lang="nl-NL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4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4C79-D66D-B14D-A49A-B8B87704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Why????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Afbeeldingsresultaat voor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08" y="1916700"/>
            <a:ext cx="7691392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742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Basic</a:t>
            </a:r>
            <a:r>
              <a:rPr lang="nl-NL" dirty="0"/>
              <a:t> </a:t>
            </a:r>
            <a:r>
              <a:rPr lang="nl-NL" dirty="0" err="1"/>
              <a:t>elements</a:t>
            </a:r>
            <a:r>
              <a:rPr lang="nl-NL" dirty="0"/>
              <a:t> of a program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1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3528" y="1772816"/>
            <a:ext cx="8568952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NL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NL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Operators</a:t>
            </a: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NL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Decision</a:t>
            </a:r>
            <a:r>
              <a:rPr kumimoji="0" lang="nl-NL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NL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structures</a:t>
            </a:r>
            <a:endParaRPr kumimoji="0" lang="nl-NL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NL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Functions</a:t>
            </a:r>
            <a:endParaRPr kumimoji="0" lang="nl-NL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NL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</a:t>
            </a:r>
            <a:r>
              <a:rPr kumimoji="0" lang="nl-NL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structures</a:t>
            </a:r>
            <a:endParaRPr kumimoji="0" lang="nl-NL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NL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Iteration</a:t>
            </a:r>
            <a:r>
              <a:rPr kumimoji="0" lang="nl-NL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NL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structures</a:t>
            </a:r>
            <a:endParaRPr kumimoji="0" lang="nl-NL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 descr="C:\Documents and Settings\dbb.schreij\Local Settings\Temporary Internet Files\Content.IE5\D7XY7H82\MC90044131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648072" cy="6480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4543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You’ve already seen the </a:t>
            </a:r>
            <a:r>
              <a:rPr lang="nl-NL" i="1" dirty="0"/>
              <a:t>assignment </a:t>
            </a:r>
            <a:r>
              <a:rPr lang="nl-NL" dirty="0"/>
              <a:t>operator</a:t>
            </a:r>
          </a:p>
          <a:p>
            <a:pPr lvl="1"/>
            <a:r>
              <a:rPr lang="nl-NL" dirty="0"/>
              <a:t>age = 23; assigns the </a:t>
            </a:r>
            <a:r>
              <a:rPr lang="nl-NL" i="1" dirty="0"/>
              <a:t>value</a:t>
            </a:r>
            <a:r>
              <a:rPr lang="nl-NL" dirty="0"/>
              <a:t> 23 to the </a:t>
            </a:r>
            <a:r>
              <a:rPr lang="nl-NL" i="1" dirty="0"/>
              <a:t>variable</a:t>
            </a:r>
            <a:r>
              <a:rPr lang="nl-NL" dirty="0"/>
              <a:t> age</a:t>
            </a:r>
          </a:p>
          <a:p>
            <a:pPr lvl="1"/>
            <a:r>
              <a:rPr lang="nl-NL" dirty="0"/>
              <a:t>You can use a variable in its own assignment</a:t>
            </a:r>
            <a:br>
              <a:rPr lang="nl-NL" dirty="0"/>
            </a:br>
            <a:r>
              <a:rPr lang="nl-NL" sz="2200" dirty="0">
                <a:latin typeface="Courier New" pitchFamily="49" charset="0"/>
                <a:cs typeface="Courier New" pitchFamily="49" charset="0"/>
              </a:rPr>
              <a:t>&gt;&gt; dots = 3</a:t>
            </a:r>
            <a:br>
              <a:rPr lang="nl-NL" sz="2200" dirty="0">
                <a:latin typeface="Courier New" pitchFamily="49" charset="0"/>
                <a:cs typeface="Courier New" pitchFamily="49" charset="0"/>
              </a:rPr>
            </a:br>
            <a:r>
              <a:rPr lang="nl-NL" sz="2200" dirty="0">
                <a:latin typeface="Courier New" pitchFamily="49" charset="0"/>
                <a:cs typeface="Courier New" pitchFamily="49" charset="0"/>
              </a:rPr>
              <a:t>&gt;&gt; dots = dots + 5 </a:t>
            </a:r>
            <a:br>
              <a:rPr lang="nl-NL" sz="2200" dirty="0">
                <a:latin typeface="Courier New" pitchFamily="49" charset="0"/>
                <a:cs typeface="Courier New" pitchFamily="49" charset="0"/>
              </a:rPr>
            </a:br>
            <a:r>
              <a:rPr lang="nl-NL" sz="2200" dirty="0">
                <a:latin typeface="Courier New" pitchFamily="49" charset="0"/>
                <a:cs typeface="Courier New" pitchFamily="49" charset="0"/>
              </a:rPr>
              <a:t>&gt;&gt; dots</a:t>
            </a:r>
            <a:br>
              <a:rPr lang="nl-NL" sz="2200" dirty="0">
                <a:latin typeface="Courier New" pitchFamily="49" charset="0"/>
                <a:cs typeface="Courier New" pitchFamily="49" charset="0"/>
              </a:rPr>
            </a:br>
            <a:r>
              <a:rPr lang="nl-NL" sz="2200" dirty="0">
                <a:latin typeface="Courier New" pitchFamily="49" charset="0"/>
                <a:cs typeface="Courier New" pitchFamily="49" charset="0"/>
              </a:rPr>
              <a:t>8</a:t>
            </a:r>
            <a:br>
              <a:rPr lang="nl-NL" sz="2200" dirty="0">
                <a:latin typeface="Courier New" pitchFamily="49" charset="0"/>
                <a:cs typeface="Courier New" pitchFamily="49" charset="0"/>
              </a:rPr>
            </a:br>
            <a:r>
              <a:rPr lang="nl-NL" sz="2200" dirty="0">
                <a:latin typeface="Courier New" pitchFamily="49" charset="0"/>
                <a:cs typeface="Courier New" pitchFamily="49" charset="0"/>
              </a:rPr>
              <a:t>&gt;&gt; dots += 2	</a:t>
            </a:r>
            <a:r>
              <a:rPr lang="nl-NL" sz="2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+=, add to current value</a:t>
            </a:r>
            <a:br>
              <a:rPr lang="nl-NL" sz="2200" dirty="0">
                <a:latin typeface="Courier New" pitchFamily="49" charset="0"/>
                <a:cs typeface="Courier New" pitchFamily="49" charset="0"/>
              </a:rPr>
            </a:br>
            <a:r>
              <a:rPr lang="nl-NL" sz="2200" dirty="0">
                <a:latin typeface="Courier New" pitchFamily="49" charset="0"/>
                <a:cs typeface="Courier New" pitchFamily="49" charset="0"/>
              </a:rPr>
              <a:t>&gt;&gt; dots</a:t>
            </a:r>
            <a:br>
              <a:rPr lang="nl-NL" sz="2200" dirty="0">
                <a:latin typeface="Courier New" pitchFamily="49" charset="0"/>
                <a:cs typeface="Courier New" pitchFamily="49" charset="0"/>
              </a:rPr>
            </a:br>
            <a:r>
              <a:rPr lang="nl-NL" sz="2200" dirty="0">
                <a:latin typeface="Courier New" pitchFamily="49" charset="0"/>
                <a:cs typeface="Courier New" pitchFamily="49" charset="0"/>
              </a:rPr>
              <a:t>10</a:t>
            </a:r>
          </a:p>
          <a:p>
            <a:r>
              <a:rPr lang="nl-NL" dirty="0"/>
              <a:t>There are many more operators, but I will only highlight a few now.</a:t>
            </a:r>
          </a:p>
          <a:p>
            <a:r>
              <a:rPr lang="nl-NL" dirty="0"/>
              <a:t>For a complete list of operators and their behavior, see one of the books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9" name="Group 10"/>
          <p:cNvGrpSpPr/>
          <p:nvPr/>
        </p:nvGrpSpPr>
        <p:grpSpPr>
          <a:xfrm>
            <a:off x="2555776" y="2987660"/>
            <a:ext cx="5688632" cy="369332"/>
            <a:chOff x="2771800" y="3316342"/>
            <a:chExt cx="5688632" cy="369332"/>
          </a:xfrm>
        </p:grpSpPr>
        <p:sp>
          <p:nvSpPr>
            <p:cNvPr id="7" name="Oval 6"/>
            <p:cNvSpPr/>
            <p:nvPr/>
          </p:nvSpPr>
          <p:spPr>
            <a:xfrm>
              <a:off x="2771800" y="3356992"/>
              <a:ext cx="1584176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76056" y="3316342"/>
              <a:ext cx="3384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solidFill>
                    <a:srgbClr val="FF0000"/>
                  </a:solidFill>
                </a:rPr>
                <a:t>Evaluated first, then assigned</a:t>
              </a:r>
            </a:p>
          </p:txBody>
        </p:sp>
        <p:cxnSp>
          <p:nvCxnSpPr>
            <p:cNvPr id="10" name="Straight Arrow Connector 9"/>
            <p:cNvCxnSpPr>
              <a:stCxn id="8" idx="1"/>
              <a:endCxn id="7" idx="6"/>
            </p:cNvCxnSpPr>
            <p:nvPr/>
          </p:nvCxnSpPr>
          <p:spPr>
            <a:xfrm flipH="1">
              <a:off x="4355976" y="3501008"/>
              <a:ext cx="72008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5422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Operators: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Perform calculations with your variables</a:t>
            </a:r>
          </a:p>
          <a:p>
            <a:pPr lvl="1"/>
            <a:r>
              <a:rPr lang="nl-NL" dirty="0"/>
              <a:t>Add (+):		4 + 5</a:t>
            </a:r>
          </a:p>
          <a:p>
            <a:pPr lvl="1"/>
            <a:r>
              <a:rPr lang="nl-NL" dirty="0"/>
              <a:t>Subtract (-):		3 – 2</a:t>
            </a:r>
          </a:p>
          <a:p>
            <a:pPr lvl="1"/>
            <a:r>
              <a:rPr lang="nl-NL" dirty="0"/>
              <a:t>Multiply (*):		10*8</a:t>
            </a:r>
          </a:p>
          <a:p>
            <a:pPr lvl="1"/>
            <a:r>
              <a:rPr lang="nl-NL" dirty="0"/>
              <a:t>Divide (/):		21/7</a:t>
            </a:r>
          </a:p>
          <a:p>
            <a:pPr lvl="1"/>
            <a:r>
              <a:rPr lang="nl-NL" dirty="0"/>
              <a:t>Power (x</a:t>
            </a:r>
            <a:r>
              <a:rPr lang="nl-NL" baseline="30000" dirty="0"/>
              <a:t>2</a:t>
            </a:r>
            <a:r>
              <a:rPr lang="nl-NL" dirty="0"/>
              <a:t>) (**):	x**2</a:t>
            </a:r>
          </a:p>
          <a:p>
            <a:pPr lvl="1"/>
            <a:r>
              <a:rPr lang="nl-NL" dirty="0"/>
              <a:t>Floor division (//)	10//4</a:t>
            </a:r>
            <a:br>
              <a:rPr lang="nl-NL" dirty="0"/>
            </a:br>
            <a:r>
              <a:rPr lang="nl-NL" sz="2400" dirty="0">
                <a:solidFill>
                  <a:schemeClr val="bg1">
                    <a:lumMod val="50000"/>
                  </a:schemeClr>
                </a:solidFill>
              </a:rPr>
              <a:t>(round result down)	2.0</a:t>
            </a:r>
          </a:p>
          <a:p>
            <a:pPr lvl="1"/>
            <a:r>
              <a:rPr lang="nl-NL" dirty="0"/>
              <a:t>Modulo (%)		10%6</a:t>
            </a:r>
            <a:br>
              <a:rPr lang="nl-NL" dirty="0"/>
            </a:br>
            <a:r>
              <a:rPr lang="nl-NL" sz="2400" dirty="0">
                <a:solidFill>
                  <a:schemeClr val="bg1">
                    <a:lumMod val="50000"/>
                  </a:schemeClr>
                </a:solidFill>
              </a:rPr>
              <a:t>(Remains of division)	4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55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Behavior of certain operators differs per datatype, e.g.</a:t>
            </a:r>
          </a:p>
          <a:p>
            <a:pPr lvl="1"/>
            <a:r>
              <a:rPr lang="nl-NL" dirty="0"/>
              <a:t>Add (+) operator</a:t>
            </a:r>
          </a:p>
          <a:p>
            <a:pPr lvl="2"/>
            <a:r>
              <a:rPr lang="nl-NL" dirty="0"/>
              <a:t>Integer + integer: </a:t>
            </a:r>
            <a:r>
              <a:rPr lang="nl-NL" i="1" dirty="0"/>
              <a:t>addition</a:t>
            </a:r>
          </a:p>
          <a:p>
            <a:pPr lvl="3"/>
            <a:r>
              <a:rPr lang="nl-NL" dirty="0"/>
              <a:t>5 + 3 </a:t>
            </a:r>
            <a:r>
              <a:rPr lang="nl-NL" dirty="0">
                <a:sym typeface="Wingdings" pitchFamily="2" charset="2"/>
              </a:rPr>
              <a:t> 8</a:t>
            </a:r>
          </a:p>
          <a:p>
            <a:pPr lvl="2"/>
            <a:r>
              <a:rPr lang="nl-NL" dirty="0">
                <a:sym typeface="Wingdings" pitchFamily="2" charset="2"/>
              </a:rPr>
              <a:t>String + string: </a:t>
            </a:r>
            <a:r>
              <a:rPr lang="nl-NL" i="1" dirty="0">
                <a:sym typeface="Wingdings" pitchFamily="2" charset="2"/>
              </a:rPr>
              <a:t>concatenation</a:t>
            </a:r>
          </a:p>
          <a:p>
            <a:pPr lvl="3"/>
            <a:r>
              <a:rPr lang="nl-NL" dirty="0">
                <a:sym typeface="Wingdings" pitchFamily="2" charset="2"/>
              </a:rPr>
              <a:t>“bear” + “pit”  “bearpit”</a:t>
            </a:r>
          </a:p>
          <a:p>
            <a:pPr lvl="1"/>
            <a:r>
              <a:rPr lang="nl-NL" dirty="0" err="1">
                <a:sym typeface="Wingdings" pitchFamily="2" charset="2"/>
              </a:rPr>
              <a:t>Multiplication</a:t>
            </a:r>
            <a:r>
              <a:rPr lang="nl-NL" dirty="0">
                <a:sym typeface="Wingdings" pitchFamily="2" charset="2"/>
              </a:rPr>
              <a:t> (*) operator</a:t>
            </a:r>
          </a:p>
          <a:p>
            <a:pPr lvl="2"/>
            <a:r>
              <a:rPr lang="nl-NL" dirty="0">
                <a:sym typeface="Wingdings" pitchFamily="2" charset="2"/>
              </a:rPr>
              <a:t>5 * 3  15					(numbers)</a:t>
            </a:r>
          </a:p>
          <a:p>
            <a:pPr lvl="2"/>
            <a:r>
              <a:rPr lang="nl-NL" dirty="0">
                <a:sym typeface="Wingdings" pitchFamily="2" charset="2"/>
              </a:rPr>
              <a:t>“chop” * 3  “chopchopchop”		(</a:t>
            </a:r>
            <a:r>
              <a:rPr lang="nl-NL" dirty="0" err="1">
                <a:sym typeface="Wingdings" pitchFamily="2" charset="2"/>
              </a:rPr>
              <a:t>strings</a:t>
            </a:r>
            <a:r>
              <a:rPr lang="nl-NL" dirty="0">
                <a:sym typeface="Wingdings" pitchFamily="2" charset="2"/>
              </a:rPr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36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Operators: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boolean (or logic)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Evaluate statements to </a:t>
            </a:r>
            <a:r>
              <a:rPr lang="nl-NL" b="1" dirty="0"/>
              <a:t>True</a:t>
            </a:r>
            <a:r>
              <a:rPr lang="nl-NL" dirty="0"/>
              <a:t> or </a:t>
            </a:r>
            <a:r>
              <a:rPr lang="nl-NL" b="1" dirty="0"/>
              <a:t>False</a:t>
            </a:r>
          </a:p>
          <a:p>
            <a:pPr lvl="1"/>
            <a:r>
              <a:rPr lang="nl-NL" dirty="0"/>
              <a:t>Equals (==):</a:t>
            </a:r>
            <a:br>
              <a:rPr lang="nl-NL" dirty="0"/>
            </a:br>
            <a:r>
              <a:rPr lang="nl-NL" sz="2400" dirty="0">
                <a:latin typeface="Courier New" pitchFamily="49" charset="0"/>
                <a:cs typeface="Courier New" pitchFamily="49" charset="0"/>
              </a:rPr>
              <a:t>&gt;&gt; a = 3</a:t>
            </a:r>
            <a:br>
              <a:rPr lang="nl-NL" sz="2400" dirty="0">
                <a:latin typeface="Courier New" pitchFamily="49" charset="0"/>
                <a:cs typeface="Courier New" pitchFamily="49" charset="0"/>
              </a:rPr>
            </a:br>
            <a:r>
              <a:rPr lang="nl-NL" sz="2400" dirty="0">
                <a:latin typeface="Courier New" pitchFamily="49" charset="0"/>
                <a:cs typeface="Courier New" pitchFamily="49" charset="0"/>
              </a:rPr>
              <a:t>&gt;&gt; a == 4</a:t>
            </a:r>
            <a:br>
              <a:rPr lang="nl-NL" sz="2400" dirty="0">
                <a:latin typeface="Courier New" pitchFamily="49" charset="0"/>
                <a:cs typeface="Courier New" pitchFamily="49" charset="0"/>
              </a:rPr>
            </a:br>
            <a:r>
              <a:rPr lang="nl-NL" sz="2400" dirty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nl-NL" sz="2400" dirty="0">
                <a:latin typeface="Courier New" pitchFamily="49" charset="0"/>
                <a:cs typeface="Courier New" pitchFamily="49" charset="0"/>
              </a:rPr>
            </a:br>
            <a:r>
              <a:rPr lang="nl-NL" sz="2400" dirty="0">
                <a:latin typeface="Courier New" pitchFamily="49" charset="0"/>
                <a:cs typeface="Courier New" pitchFamily="49" charset="0"/>
              </a:rPr>
              <a:t>&gt;&gt; a == 3</a:t>
            </a:r>
            <a:br>
              <a:rPr lang="nl-NL" sz="2400" dirty="0">
                <a:latin typeface="Courier New" pitchFamily="49" charset="0"/>
                <a:cs typeface="Courier New" pitchFamily="49" charset="0"/>
              </a:rPr>
            </a:br>
            <a:r>
              <a:rPr lang="nl-NL" sz="2400" dirty="0">
                <a:latin typeface="Courier New" pitchFamily="49" charset="0"/>
                <a:cs typeface="Courier New" pitchFamily="49" charset="0"/>
              </a:rPr>
              <a:t>True</a:t>
            </a:r>
            <a:br>
              <a:rPr lang="nl-NL" sz="2400" dirty="0">
                <a:latin typeface="Courier New" pitchFamily="49" charset="0"/>
                <a:cs typeface="Courier New" pitchFamily="49" charset="0"/>
              </a:rPr>
            </a:br>
            <a:r>
              <a:rPr lang="nl-NL" sz="2400" dirty="0">
                <a:latin typeface="Courier New" pitchFamily="49" charset="0"/>
                <a:cs typeface="Courier New" pitchFamily="49" charset="0"/>
              </a:rPr>
              <a:t>&gt;&gt; "this string" == "this string"</a:t>
            </a:r>
            <a:br>
              <a:rPr lang="nl-NL" sz="2400" dirty="0">
                <a:latin typeface="Courier New" pitchFamily="49" charset="0"/>
                <a:cs typeface="Courier New" pitchFamily="49" charset="0"/>
              </a:rPr>
            </a:br>
            <a:r>
              <a:rPr lang="nl-NL" sz="2400" dirty="0">
                <a:latin typeface="Courier New" pitchFamily="49" charset="0"/>
                <a:cs typeface="Courier New" pitchFamily="49" charset="0"/>
              </a:rPr>
              <a:t>True</a:t>
            </a:r>
            <a:br>
              <a:rPr lang="nl-NL" sz="2400" dirty="0">
                <a:latin typeface="Courier New" pitchFamily="49" charset="0"/>
                <a:cs typeface="Courier New" pitchFamily="49" charset="0"/>
              </a:rPr>
            </a:br>
            <a:r>
              <a:rPr lang="nl-NL" sz="2400" dirty="0">
                <a:latin typeface="Courier New" pitchFamily="49" charset="0"/>
                <a:cs typeface="Courier New" pitchFamily="49" charset="0"/>
              </a:rPr>
              <a:t>&gt;&gt; "this string" == “that string"</a:t>
            </a:r>
            <a:br>
              <a:rPr lang="nl-NL" sz="2400" dirty="0">
                <a:latin typeface="Courier New" pitchFamily="49" charset="0"/>
                <a:cs typeface="Courier New" pitchFamily="49" charset="0"/>
              </a:rPr>
            </a:br>
            <a:r>
              <a:rPr lang="nl-NL" sz="2400" dirty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nl-NL" sz="2400" dirty="0">
                <a:latin typeface="Courier New" pitchFamily="49" charset="0"/>
                <a:cs typeface="Courier New" pitchFamily="49" charset="0"/>
              </a:rPr>
            </a:br>
            <a:r>
              <a:rPr lang="nl-NL" sz="2400" dirty="0">
                <a:latin typeface="Courier New" pitchFamily="49" charset="0"/>
                <a:cs typeface="Courier New" pitchFamily="49" charset="0"/>
              </a:rPr>
              <a:t>&gt;&gt; "This string" == "this string"</a:t>
            </a:r>
            <a:br>
              <a:rPr lang="nl-NL" sz="2400" dirty="0">
                <a:latin typeface="Courier New" pitchFamily="49" charset="0"/>
                <a:cs typeface="Courier New" pitchFamily="49" charset="0"/>
              </a:rPr>
            </a:br>
            <a:r>
              <a:rPr lang="nl-NL" sz="2400" dirty="0">
                <a:latin typeface="Courier New" pitchFamily="49" charset="0"/>
                <a:cs typeface="Courier New" pitchFamily="49" charset="0"/>
              </a:rPr>
              <a:t>False	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Case sensitive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78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8568952" cy="432048"/>
          </a:xfrm>
        </p:spPr>
        <p:txBody>
          <a:bodyPr>
            <a:normAutofit fontScale="90000"/>
          </a:bodyPr>
          <a:lstStyle/>
          <a:p>
            <a:r>
              <a:rPr lang="nl-NL" dirty="0"/>
              <a:t>Operators: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boolean (or logic)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184576"/>
          </a:xfrm>
        </p:spPr>
        <p:txBody>
          <a:bodyPr>
            <a:noAutofit/>
          </a:bodyPr>
          <a:lstStyle/>
          <a:p>
            <a:r>
              <a:rPr lang="en-US" sz="2000" dirty="0"/>
              <a:t>Greater than (&gt;) and Less than (&lt;)</a:t>
            </a:r>
          </a:p>
          <a:p>
            <a:pPr lvl="1"/>
            <a:r>
              <a:rPr lang="en-US" sz="1800" dirty="0"/>
              <a:t>3 &gt; 2 </a:t>
            </a:r>
            <a:r>
              <a:rPr lang="en-US" sz="1800" dirty="0">
                <a:sym typeface="Wingdings" pitchFamily="2" charset="2"/>
              </a:rPr>
              <a:t></a:t>
            </a:r>
            <a:r>
              <a:rPr lang="en-US" sz="1800" dirty="0"/>
              <a:t> True</a:t>
            </a:r>
          </a:p>
          <a:p>
            <a:pPr lvl="1"/>
            <a:r>
              <a:rPr lang="en-US" sz="1800" dirty="0"/>
              <a:t>‘c’ &gt; ‘f’ </a:t>
            </a:r>
            <a:r>
              <a:rPr lang="en-US" sz="1800" dirty="0">
                <a:sym typeface="Wingdings" pitchFamily="2" charset="2"/>
              </a:rPr>
              <a:t></a:t>
            </a:r>
            <a:r>
              <a:rPr lang="en-US" sz="1800" dirty="0"/>
              <a:t> False</a:t>
            </a:r>
          </a:p>
          <a:p>
            <a:r>
              <a:rPr lang="en-US" sz="2000" dirty="0"/>
              <a:t>Less than or equal to (&lt;=) and greater than or equal to (&gt;=)</a:t>
            </a:r>
          </a:p>
          <a:p>
            <a:r>
              <a:rPr lang="en-US" sz="2000" dirty="0"/>
              <a:t>Unequal to (!=)</a:t>
            </a:r>
          </a:p>
          <a:p>
            <a:r>
              <a:rPr lang="en-US" sz="2000" dirty="0"/>
              <a:t>not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(inverter)</a:t>
            </a:r>
            <a:br>
              <a:rPr lang="en-US" sz="2000" dirty="0"/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&gt;&gt; not 3 == 2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sz="2000" dirty="0">
                <a:cs typeface="Courier New" pitchFamily="49" charset="0"/>
              </a:rPr>
              <a:t>and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(evaluate if multiple statements are all true)	A	B	out</a:t>
            </a:r>
            <a:br>
              <a:rPr lang="en-US" sz="1800" dirty="0"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&gt;&gt; 3 == 3 and “this” == “this”		False	False	False	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True						False	True	False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&gt;&gt; 3 == 3 and “this” == “that”		True	False	False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False					True	True	True</a:t>
            </a:r>
          </a:p>
          <a:p>
            <a:r>
              <a:rPr lang="en-US" sz="2000" dirty="0">
                <a:cs typeface="Courier New" pitchFamily="49" charset="0"/>
              </a:rPr>
              <a:t>or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(evaluate if either of or both statements are true)	A	B	out</a:t>
            </a:r>
            <a:br>
              <a:rPr lang="en-US" sz="1800" dirty="0"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&gt;&gt; 3 == 3 or “this” == “this”		False	False	False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True						False	True	True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&gt;&gt; 3 == 3 or “this” == “that”		True	False	True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True						True	True	True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80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Operators: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boolean (or logic)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In</a:t>
            </a:r>
          </a:p>
          <a:p>
            <a:pPr lvl="1"/>
            <a:r>
              <a:rPr lang="nl-NL" dirty="0"/>
              <a:t>Strings: check if a string partially matches other string</a:t>
            </a:r>
            <a:br>
              <a:rPr lang="nl-NL" dirty="0"/>
            </a:br>
            <a:r>
              <a:rPr lang="nl-NL" sz="2200" dirty="0">
                <a:latin typeface="Courier New" pitchFamily="49" charset="0"/>
                <a:cs typeface="Courier New" pitchFamily="49" charset="0"/>
              </a:rPr>
              <a:t>&gt;&gt; “pot” in “cobblepot”</a:t>
            </a:r>
            <a:br>
              <a:rPr lang="nl-NL" sz="2200" dirty="0">
                <a:latin typeface="Courier New" pitchFamily="49" charset="0"/>
                <a:cs typeface="Courier New" pitchFamily="49" charset="0"/>
              </a:rPr>
            </a:br>
            <a:r>
              <a:rPr lang="nl-NL" sz="2200" dirty="0">
                <a:latin typeface="Courier New" pitchFamily="49" charset="0"/>
                <a:cs typeface="Courier New" pitchFamily="49" charset="0"/>
              </a:rPr>
              <a:t>True</a:t>
            </a:r>
            <a:br>
              <a:rPr lang="nl-NL" sz="2200" dirty="0">
                <a:latin typeface="Courier New" pitchFamily="49" charset="0"/>
                <a:cs typeface="Courier New" pitchFamily="49" charset="0"/>
              </a:rPr>
            </a:br>
            <a:r>
              <a:rPr lang="nl-NL" sz="2200" dirty="0">
                <a:latin typeface="Courier New" pitchFamily="49" charset="0"/>
                <a:cs typeface="Courier New" pitchFamily="49" charset="0"/>
              </a:rPr>
              <a:t>&gt;&gt; “beet” in “Beethoven” </a:t>
            </a:r>
            <a:r>
              <a:rPr lang="nl-NL" sz="2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#(case sensitive)</a:t>
            </a:r>
            <a:br>
              <a:rPr lang="nl-NL" sz="2200" dirty="0">
                <a:latin typeface="Courier New" pitchFamily="49" charset="0"/>
                <a:cs typeface="Courier New" pitchFamily="49" charset="0"/>
              </a:rPr>
            </a:br>
            <a:r>
              <a:rPr lang="nl-NL" sz="2200" dirty="0" err="1">
                <a:latin typeface="Courier New" pitchFamily="49" charset="0"/>
                <a:cs typeface="Courier New" pitchFamily="49" charset="0"/>
              </a:rPr>
              <a:t>False</a:t>
            </a:r>
            <a:endParaRPr lang="nl-NL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323528" y="6597352"/>
            <a:ext cx="1296144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3/9/2013</a:t>
            </a:r>
          </a:p>
        </p:txBody>
      </p:sp>
    </p:spTree>
    <p:extLst>
      <p:ext uri="{BB962C8B-B14F-4D97-AF65-F5344CB8AC3E}">
        <p14:creationId xmlns:p14="http://schemas.microsoft.com/office/powerpoint/2010/main" val="3313951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Operators: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precedence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Determine the order of evaluation or </a:t>
            </a:r>
            <a:r>
              <a:rPr lang="nl-NL" i="1" dirty="0"/>
              <a:t>operator precedence</a:t>
            </a:r>
            <a:r>
              <a:rPr lang="nl-NL" dirty="0"/>
              <a:t> by using ()</a:t>
            </a:r>
          </a:p>
          <a:p>
            <a:pPr lvl="1"/>
            <a:r>
              <a:rPr lang="nl-NL" sz="2400" dirty="0">
                <a:latin typeface="Courier New" pitchFamily="49" charset="0"/>
                <a:cs typeface="Courier New" pitchFamily="49" charset="0"/>
              </a:rPr>
              <a:t>9 * 5 + 5 = 50</a:t>
            </a:r>
          </a:p>
          <a:p>
            <a:pPr lvl="1"/>
            <a:r>
              <a:rPr lang="nl-NL" sz="2400" dirty="0">
                <a:latin typeface="Courier New" pitchFamily="49" charset="0"/>
                <a:cs typeface="Courier New" pitchFamily="49" charset="0"/>
              </a:rPr>
              <a:t>9 * (5 + 5) = 90</a:t>
            </a:r>
          </a:p>
          <a:p>
            <a:r>
              <a:rPr lang="nl-NL" dirty="0"/>
              <a:t>Same holds for boolean operators</a:t>
            </a:r>
          </a:p>
          <a:p>
            <a:pPr lvl="1"/>
            <a:r>
              <a:rPr lang="nl-NL" dirty="0">
                <a:latin typeface="Courier New" pitchFamily="49" charset="0"/>
                <a:cs typeface="Courier New" pitchFamily="49" charset="0"/>
              </a:rPr>
              <a:t>isRainy or isWindy and isCold</a:t>
            </a:r>
            <a:r>
              <a:rPr lang="nl-NL" dirty="0"/>
              <a:t> ≠ 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isRainy or (isWindy and isCold)</a:t>
            </a:r>
          </a:p>
          <a:p>
            <a:r>
              <a:rPr lang="nl-NL" dirty="0"/>
              <a:t>See </a:t>
            </a:r>
            <a:r>
              <a:rPr lang="nl-NL" i="1" dirty="0"/>
              <a:t>A Byte of Python, p 21. </a:t>
            </a:r>
            <a:r>
              <a:rPr lang="nl-NL" dirty="0"/>
              <a:t>for list of operator precedence</a:t>
            </a:r>
          </a:p>
          <a:p>
            <a:pPr marL="457200" lvl="1" indent="0">
              <a:buNone/>
            </a:pPr>
            <a:endParaRPr lang="nl-N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72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the output 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nl-NL" sz="2400" dirty="0">
                <a:latin typeface="Consolas" pitchFamily="49" charset="0"/>
              </a:rPr>
              <a:t>&gt;&gt; 8 * 6</a:t>
            </a:r>
          </a:p>
          <a:p>
            <a:pPr>
              <a:buNone/>
            </a:pPr>
            <a:r>
              <a:rPr lang="nl-NL" sz="2400" dirty="0">
                <a:latin typeface="Consolas" pitchFamily="49" charset="0"/>
              </a:rPr>
              <a:t>48</a:t>
            </a:r>
          </a:p>
          <a:p>
            <a:pPr>
              <a:buNone/>
            </a:pPr>
            <a:r>
              <a:rPr lang="nl-NL" sz="2400" dirty="0">
                <a:latin typeface="Consolas" pitchFamily="49" charset="0"/>
              </a:rPr>
              <a:t>&gt;&gt; n = 33</a:t>
            </a:r>
          </a:p>
          <a:p>
            <a:pPr>
              <a:buNone/>
            </a:pPr>
            <a:r>
              <a:rPr lang="nl-NL" sz="2400" dirty="0">
                <a:latin typeface="Consolas" pitchFamily="49" charset="0"/>
              </a:rPr>
              <a:t>&gt;&gt; n * 3</a:t>
            </a:r>
          </a:p>
          <a:p>
            <a:pPr>
              <a:buNone/>
            </a:pPr>
            <a:r>
              <a:rPr lang="nl-NL" sz="2400" dirty="0">
                <a:latin typeface="Consolas" pitchFamily="49" charset="0"/>
              </a:rPr>
              <a:t>99</a:t>
            </a:r>
          </a:p>
          <a:p>
            <a:pPr>
              <a:buNone/>
            </a:pPr>
            <a:r>
              <a:rPr lang="nl-NL" sz="2400" dirty="0">
                <a:latin typeface="Consolas" pitchFamily="49" charset="0"/>
              </a:rPr>
              <a:t>&gt;&gt; n = n * 3</a:t>
            </a:r>
          </a:p>
          <a:p>
            <a:pPr>
              <a:buNone/>
            </a:pPr>
            <a:r>
              <a:rPr lang="nl-NL" sz="2400" dirty="0">
                <a:latin typeface="Consolas" pitchFamily="49" charset="0"/>
              </a:rPr>
              <a:t>99</a:t>
            </a:r>
          </a:p>
          <a:p>
            <a:pPr>
              <a:buNone/>
            </a:pPr>
            <a:r>
              <a:rPr lang="nl-NL" sz="2400" dirty="0">
                <a:latin typeface="Consolas" pitchFamily="49" charset="0"/>
              </a:rPr>
              <a:t>&gt;&gt; n * 10</a:t>
            </a:r>
          </a:p>
          <a:p>
            <a:pPr>
              <a:buNone/>
            </a:pPr>
            <a:r>
              <a:rPr lang="nl-NL" sz="2400" dirty="0">
                <a:latin typeface="Consolas" pitchFamily="49" charset="0"/>
              </a:rPr>
              <a:t>990</a:t>
            </a:r>
          </a:p>
          <a:p>
            <a:pPr>
              <a:buNone/>
            </a:pPr>
            <a:r>
              <a:rPr lang="nl-NL" sz="2400" dirty="0">
                <a:latin typeface="Consolas" pitchFamily="49" charset="0"/>
              </a:rPr>
              <a:t>&gt;&gt; </a:t>
            </a:r>
            <a:r>
              <a:rPr lang="nl-NL" sz="2400" dirty="0" err="1">
                <a:latin typeface="Consolas" pitchFamily="49" charset="0"/>
              </a:rPr>
              <a:t>firstname</a:t>
            </a:r>
            <a:r>
              <a:rPr lang="nl-NL" sz="2400" dirty="0">
                <a:latin typeface="Consolas" pitchFamily="49" charset="0"/>
              </a:rPr>
              <a:t> = "Karen"</a:t>
            </a:r>
          </a:p>
          <a:p>
            <a:pPr>
              <a:buNone/>
            </a:pPr>
            <a:r>
              <a:rPr lang="nl-NL" sz="2400" dirty="0">
                <a:latin typeface="Consolas" pitchFamily="49" charset="0"/>
              </a:rPr>
              <a:t>&gt;&gt; </a:t>
            </a:r>
            <a:r>
              <a:rPr lang="nl-NL" sz="2400" dirty="0" err="1">
                <a:latin typeface="Consolas" pitchFamily="49" charset="0"/>
              </a:rPr>
              <a:t>lastname</a:t>
            </a:r>
            <a:r>
              <a:rPr lang="nl-NL" sz="2400" dirty="0">
                <a:latin typeface="Consolas" pitchFamily="49" charset="0"/>
              </a:rPr>
              <a:t> = "Smith"</a:t>
            </a:r>
          </a:p>
          <a:p>
            <a:pPr>
              <a:buNone/>
            </a:pPr>
            <a:r>
              <a:rPr lang="nl-NL" sz="2400" dirty="0">
                <a:latin typeface="Consolas" pitchFamily="49" charset="0"/>
              </a:rPr>
              <a:t>&gt;&gt; </a:t>
            </a:r>
            <a:r>
              <a:rPr lang="nl-NL" sz="2400" dirty="0" err="1">
                <a:latin typeface="Consolas" pitchFamily="49" charset="0"/>
              </a:rPr>
              <a:t>firstname</a:t>
            </a:r>
            <a:r>
              <a:rPr lang="nl-NL" sz="2400" dirty="0">
                <a:latin typeface="Consolas" pitchFamily="49" charset="0"/>
              </a:rPr>
              <a:t> + </a:t>
            </a:r>
            <a:r>
              <a:rPr lang="nl-NL" sz="2400" dirty="0" err="1">
                <a:latin typeface="Consolas" pitchFamily="49" charset="0"/>
              </a:rPr>
              <a:t>lastname</a:t>
            </a:r>
            <a:endParaRPr lang="nl-NL" sz="2400" dirty="0">
              <a:latin typeface="Consolas" pitchFamily="49" charset="0"/>
            </a:endParaRPr>
          </a:p>
          <a:p>
            <a:pPr>
              <a:buNone/>
            </a:pPr>
            <a:r>
              <a:rPr lang="nl-NL" sz="2400" dirty="0" err="1">
                <a:latin typeface="Consolas" pitchFamily="49" charset="0"/>
              </a:rPr>
              <a:t>KarenSmith</a:t>
            </a:r>
            <a:endParaRPr lang="nl-NL" sz="2400" dirty="0">
              <a:latin typeface="Consolas" pitchFamily="49" charset="0"/>
            </a:endParaRPr>
          </a:p>
          <a:p>
            <a:pPr>
              <a:buNone/>
            </a:pPr>
            <a:r>
              <a:rPr lang="nl-NL" sz="2400" dirty="0">
                <a:latin typeface="Consolas" pitchFamily="49" charset="0"/>
              </a:rPr>
              <a:t>&gt;&gt; </a:t>
            </a:r>
            <a:r>
              <a:rPr lang="nl-NL" sz="2400" dirty="0" err="1">
                <a:latin typeface="Consolas" pitchFamily="49" charset="0"/>
              </a:rPr>
              <a:t>firstname</a:t>
            </a:r>
            <a:r>
              <a:rPr lang="nl-NL" sz="2400" dirty="0">
                <a:latin typeface="Consolas" pitchFamily="49" charset="0"/>
              </a:rPr>
              <a:t> + " " + </a:t>
            </a:r>
            <a:r>
              <a:rPr lang="nl-NL" sz="2400" dirty="0" err="1">
                <a:latin typeface="Consolas" pitchFamily="49" charset="0"/>
              </a:rPr>
              <a:t>lastname</a:t>
            </a:r>
            <a:endParaRPr lang="nl-NL" sz="2400" dirty="0">
              <a:latin typeface="Consolas" pitchFamily="49" charset="0"/>
            </a:endParaRPr>
          </a:p>
          <a:p>
            <a:pPr>
              <a:buNone/>
            </a:pPr>
            <a:r>
              <a:rPr lang="nl-NL" sz="2400" dirty="0">
                <a:latin typeface="Consolas" pitchFamily="49" charset="0"/>
              </a:rPr>
              <a:t>Karen Smith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the output 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sz="2000" dirty="0">
                <a:latin typeface="Consolas" pitchFamily="49" charset="0"/>
              </a:rPr>
              <a:t>&gt;&gt; </a:t>
            </a:r>
            <a:r>
              <a:rPr lang="nl-NL" sz="2000" dirty="0" err="1">
                <a:latin typeface="Consolas" pitchFamily="49" charset="0"/>
              </a:rPr>
              <a:t>beeps</a:t>
            </a:r>
            <a:r>
              <a:rPr lang="nl-NL" sz="2000" dirty="0">
                <a:latin typeface="Consolas" pitchFamily="49" charset="0"/>
              </a:rPr>
              <a:t> = 5</a:t>
            </a:r>
          </a:p>
          <a:p>
            <a:pPr>
              <a:buNone/>
            </a:pPr>
            <a:r>
              <a:rPr lang="nl-NL" sz="2000" dirty="0">
                <a:latin typeface="Consolas" pitchFamily="49" charset="0"/>
              </a:rPr>
              <a:t>&gt;&gt; </a:t>
            </a:r>
            <a:r>
              <a:rPr lang="nl-NL" sz="2000" dirty="0" err="1">
                <a:latin typeface="Consolas" pitchFamily="49" charset="0"/>
              </a:rPr>
              <a:t>beeps</a:t>
            </a:r>
            <a:r>
              <a:rPr lang="nl-NL" sz="2000" dirty="0">
                <a:latin typeface="Consolas" pitchFamily="49" charset="0"/>
              </a:rPr>
              <a:t> += 4</a:t>
            </a:r>
          </a:p>
          <a:p>
            <a:pPr>
              <a:buNone/>
            </a:pPr>
            <a:r>
              <a:rPr lang="nl-NL" sz="2000" dirty="0">
                <a:latin typeface="Consolas" pitchFamily="49" charset="0"/>
              </a:rPr>
              <a:t>9</a:t>
            </a:r>
          </a:p>
          <a:p>
            <a:pPr>
              <a:buNone/>
            </a:pPr>
            <a:r>
              <a:rPr lang="nl-NL" sz="2000" dirty="0">
                <a:latin typeface="Consolas" pitchFamily="49" charset="0"/>
              </a:rPr>
              <a:t>&gt;&gt; </a:t>
            </a:r>
            <a:r>
              <a:rPr lang="nl-NL" sz="2000" dirty="0" err="1">
                <a:latin typeface="Consolas" pitchFamily="49" charset="0"/>
              </a:rPr>
              <a:t>beeps</a:t>
            </a:r>
            <a:r>
              <a:rPr lang="nl-NL" sz="2000" dirty="0">
                <a:latin typeface="Consolas" pitchFamily="49" charset="0"/>
              </a:rPr>
              <a:t> *= 2</a:t>
            </a:r>
          </a:p>
          <a:p>
            <a:pPr>
              <a:buNone/>
            </a:pPr>
            <a:r>
              <a:rPr lang="nl-NL" sz="2000" dirty="0">
                <a:latin typeface="Consolas" pitchFamily="49" charset="0"/>
              </a:rPr>
              <a:t>18</a:t>
            </a:r>
          </a:p>
          <a:p>
            <a:pPr>
              <a:buNone/>
            </a:pPr>
            <a:r>
              <a:rPr lang="nl-NL" sz="2000" dirty="0">
                <a:latin typeface="Consolas" pitchFamily="49" charset="0"/>
              </a:rPr>
              <a:t>&gt;&gt; </a:t>
            </a:r>
            <a:r>
              <a:rPr lang="nl-NL" sz="2000" dirty="0" err="1">
                <a:latin typeface="Consolas" pitchFamily="49" charset="0"/>
              </a:rPr>
              <a:t>beeps</a:t>
            </a:r>
            <a:r>
              <a:rPr lang="nl-NL" sz="2000" dirty="0">
                <a:latin typeface="Consolas" pitchFamily="49" charset="0"/>
              </a:rPr>
              <a:t> / 4</a:t>
            </a:r>
          </a:p>
          <a:p>
            <a:pPr>
              <a:buNone/>
            </a:pPr>
            <a:r>
              <a:rPr lang="nl-NL" sz="2000" dirty="0">
                <a:latin typeface="Consolas" pitchFamily="49" charset="0"/>
              </a:rPr>
              <a:t>4</a:t>
            </a:r>
          </a:p>
          <a:p>
            <a:pPr>
              <a:buNone/>
            </a:pPr>
            <a:r>
              <a:rPr lang="nl-NL" sz="2000" dirty="0">
                <a:latin typeface="Consolas" pitchFamily="49" charset="0"/>
              </a:rPr>
              <a:t>&gt;&gt; </a:t>
            </a:r>
            <a:r>
              <a:rPr lang="nl-NL" sz="2000" dirty="0" err="1">
                <a:latin typeface="Consolas" pitchFamily="49" charset="0"/>
              </a:rPr>
              <a:t>beeps</a:t>
            </a:r>
            <a:r>
              <a:rPr lang="nl-NL" sz="2000" dirty="0">
                <a:latin typeface="Consolas" pitchFamily="49" charset="0"/>
              </a:rPr>
              <a:t> / 4.0</a:t>
            </a:r>
          </a:p>
          <a:p>
            <a:pPr>
              <a:buNone/>
            </a:pPr>
            <a:r>
              <a:rPr lang="nl-NL" sz="2000" dirty="0">
                <a:latin typeface="Consolas" pitchFamily="49" charset="0"/>
              </a:rPr>
              <a:t>4.5	</a:t>
            </a:r>
            <a:r>
              <a:rPr lang="nl-NL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(beeps was 18)</a:t>
            </a:r>
            <a:endParaRPr lang="nl-NL" sz="2000" dirty="0">
              <a:latin typeface="Consolas" pitchFamily="49" charset="0"/>
            </a:endParaRPr>
          </a:p>
          <a:p>
            <a:pPr>
              <a:buNone/>
            </a:pPr>
            <a:r>
              <a:rPr lang="nl-NL" sz="2000" dirty="0">
                <a:latin typeface="Consolas" pitchFamily="49" charset="0"/>
              </a:rPr>
              <a:t>&gt;&gt; </a:t>
            </a:r>
            <a:r>
              <a:rPr lang="nl-NL" sz="2000" dirty="0" err="1">
                <a:latin typeface="Consolas" pitchFamily="49" charset="0"/>
              </a:rPr>
              <a:t>beeps</a:t>
            </a:r>
            <a:r>
              <a:rPr lang="nl-NL" sz="2000" dirty="0">
                <a:latin typeface="Consolas" pitchFamily="49" charset="0"/>
              </a:rPr>
              <a:t> + 4 * 5</a:t>
            </a:r>
          </a:p>
          <a:p>
            <a:pPr>
              <a:buNone/>
            </a:pPr>
            <a:r>
              <a:rPr lang="nl-NL" sz="2000" dirty="0">
                <a:latin typeface="Consolas" pitchFamily="49" charset="0"/>
              </a:rPr>
              <a:t>38		</a:t>
            </a:r>
            <a:endParaRPr lang="nl-NL" sz="20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nl-NL" sz="2000" dirty="0">
                <a:latin typeface="Consolas" pitchFamily="49" charset="0"/>
              </a:rPr>
              <a:t>&gt;&gt; (</a:t>
            </a:r>
            <a:r>
              <a:rPr lang="nl-NL" sz="2000" dirty="0" err="1">
                <a:latin typeface="Consolas" pitchFamily="49" charset="0"/>
              </a:rPr>
              <a:t>beeps</a:t>
            </a:r>
            <a:r>
              <a:rPr lang="nl-NL" sz="2000" dirty="0">
                <a:latin typeface="Consolas" pitchFamily="49" charset="0"/>
              </a:rPr>
              <a:t> + 4) * 5</a:t>
            </a:r>
          </a:p>
          <a:p>
            <a:pPr>
              <a:buNone/>
            </a:pPr>
            <a:r>
              <a:rPr lang="nl-NL" sz="2000" dirty="0">
                <a:latin typeface="Consolas" pitchFamily="49" charset="0"/>
              </a:rPr>
              <a:t>110</a:t>
            </a:r>
          </a:p>
          <a:p>
            <a:pPr>
              <a:buNone/>
            </a:pPr>
            <a:endParaRPr lang="nl-NL" sz="2000" dirty="0">
              <a:latin typeface="Consolas" pitchFamily="49" charset="0"/>
            </a:endParaRPr>
          </a:p>
          <a:p>
            <a:pPr>
              <a:buNone/>
            </a:pPr>
            <a:endParaRPr lang="nl-NL" sz="2000" dirty="0">
              <a:latin typeface="Consolas" pitchFamily="49" charset="0"/>
            </a:endParaRPr>
          </a:p>
          <a:p>
            <a:pPr>
              <a:buNone/>
            </a:pPr>
            <a:endParaRPr lang="nl-NL" sz="2000" dirty="0">
              <a:latin typeface="Consolas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(</a:t>
            </a:r>
            <a:r>
              <a:rPr lang="nl-NL" dirty="0" err="1"/>
              <a:t>hopefully</a:t>
            </a:r>
            <a:r>
              <a:rPr lang="nl-NL" dirty="0"/>
              <a:t>) </a:t>
            </a:r>
            <a:r>
              <a:rPr lang="nl-NL" dirty="0" err="1"/>
              <a:t>learn</a:t>
            </a:r>
            <a:r>
              <a:rPr lang="nl-NL" dirty="0"/>
              <a:t> in </a:t>
            </a:r>
            <a:r>
              <a:rPr lang="nl-NL" dirty="0" err="1"/>
              <a:t>this</a:t>
            </a:r>
            <a:r>
              <a:rPr lang="nl-NL" dirty="0"/>
              <a:t> course :</a:t>
            </a:r>
          </a:p>
          <a:p>
            <a:pPr lvl="1"/>
            <a:r>
              <a:rPr lang="nl-NL" dirty="0"/>
              <a:t>Programming basics in </a:t>
            </a:r>
            <a:r>
              <a:rPr lang="nl-NL" b="1" dirty="0"/>
              <a:t>Python</a:t>
            </a:r>
          </a:p>
          <a:p>
            <a:pPr lvl="2"/>
            <a:r>
              <a:rPr lang="nl-NL" dirty="0" err="1"/>
              <a:t>Familiarity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basic </a:t>
            </a:r>
            <a:r>
              <a:rPr lang="nl-NL" dirty="0" err="1"/>
              <a:t>elements</a:t>
            </a:r>
            <a:r>
              <a:rPr lang="nl-NL" dirty="0"/>
              <a:t> of a program</a:t>
            </a:r>
          </a:p>
          <a:p>
            <a:pPr lvl="2"/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practices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conventions</a:t>
            </a:r>
            <a:r>
              <a:rPr lang="nl-NL" dirty="0"/>
              <a:t> (do’s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dont’s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how</a:t>
            </a:r>
            <a:r>
              <a:rPr lang="nl-NL" dirty="0"/>
              <a:t> to program </a:t>
            </a:r>
            <a:r>
              <a:rPr lang="nl-NL" dirty="0" err="1"/>
              <a:t>behavioral</a:t>
            </a:r>
            <a:r>
              <a:rPr lang="nl-NL" dirty="0"/>
              <a:t> </a:t>
            </a:r>
            <a:r>
              <a:rPr lang="nl-NL" dirty="0" err="1"/>
              <a:t>experiments</a:t>
            </a:r>
            <a:r>
              <a:rPr lang="nl-NL" dirty="0"/>
              <a:t> in </a:t>
            </a:r>
            <a:r>
              <a:rPr lang="nl-NL" b="1" dirty="0" err="1"/>
              <a:t>OpenSesame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Python</a:t>
            </a:r>
          </a:p>
          <a:p>
            <a:pPr lvl="1"/>
            <a:r>
              <a:rPr lang="nl-NL" dirty="0"/>
              <a:t>Analyse data </a:t>
            </a:r>
            <a:r>
              <a:rPr lang="nl-NL" dirty="0" err="1"/>
              <a:t>using</a:t>
            </a:r>
            <a:r>
              <a:rPr lang="nl-NL" dirty="0"/>
              <a:t> Python</a:t>
            </a:r>
          </a:p>
          <a:p>
            <a:pPr lvl="1"/>
            <a:r>
              <a:rPr lang="nl-NL" dirty="0" err="1"/>
              <a:t>Programming</a:t>
            </a:r>
            <a:r>
              <a:rPr lang="nl-NL" dirty="0"/>
              <a:t> is </a:t>
            </a:r>
            <a:r>
              <a:rPr lang="nl-NL" dirty="0" err="1"/>
              <a:t>not</a:t>
            </a:r>
            <a:r>
              <a:rPr lang="nl-NL" dirty="0"/>
              <a:t> as </a:t>
            </a:r>
            <a:r>
              <a:rPr lang="nl-NL" dirty="0" err="1"/>
              <a:t>difficult</a:t>
            </a:r>
            <a:r>
              <a:rPr lang="nl-NL" dirty="0"/>
              <a:t> as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previously</a:t>
            </a:r>
            <a:r>
              <a:rPr lang="nl-NL" dirty="0"/>
              <a:t> </a:t>
            </a:r>
            <a:r>
              <a:rPr lang="nl-NL" dirty="0" err="1"/>
              <a:t>thought</a:t>
            </a:r>
            <a:r>
              <a:rPr lang="nl-NL" dirty="0"/>
              <a:t>, </a:t>
            </a:r>
            <a:r>
              <a:rPr lang="nl-NL" dirty="0" err="1"/>
              <a:t>makes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tasks</a:t>
            </a:r>
            <a:r>
              <a:rPr lang="nl-NL" dirty="0"/>
              <a:t> a lot </a:t>
            </a:r>
            <a:r>
              <a:rPr lang="nl-NL" dirty="0" err="1"/>
              <a:t>easier</a:t>
            </a:r>
            <a:r>
              <a:rPr lang="nl-NL" dirty="0"/>
              <a:t> and is </a:t>
            </a:r>
            <a:r>
              <a:rPr lang="nl-NL" dirty="0" err="1"/>
              <a:t>fun</a:t>
            </a:r>
            <a:r>
              <a:rPr lang="nl-NL" dirty="0"/>
              <a:t>!</a:t>
            </a:r>
            <a:endParaRPr lang="en-US" dirty="0"/>
          </a:p>
          <a:p>
            <a:pPr lvl="1"/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62418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the output 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nl-NL" sz="2400" dirty="0">
                <a:latin typeface="Consolas" pitchFamily="49" charset="0"/>
              </a:rPr>
              <a:t>&gt;&gt; name = "Fred"</a:t>
            </a:r>
          </a:p>
          <a:p>
            <a:pPr>
              <a:buNone/>
            </a:pPr>
            <a:r>
              <a:rPr lang="nl-NL" sz="2400" dirty="0">
                <a:latin typeface="Consolas" pitchFamily="49" charset="0"/>
              </a:rPr>
              <a:t>&gt;&gt; </a:t>
            </a:r>
            <a:r>
              <a:rPr lang="nl-NL" sz="2400" dirty="0" err="1">
                <a:latin typeface="Consolas" pitchFamily="49" charset="0"/>
              </a:rPr>
              <a:t>age</a:t>
            </a:r>
            <a:r>
              <a:rPr lang="nl-NL" sz="2400" dirty="0">
                <a:latin typeface="Consolas" pitchFamily="49" charset="0"/>
              </a:rPr>
              <a:t> = 25</a:t>
            </a:r>
          </a:p>
          <a:p>
            <a:pPr>
              <a:buNone/>
            </a:pPr>
            <a:r>
              <a:rPr lang="nl-NL" sz="2400" dirty="0">
                <a:latin typeface="Consolas" pitchFamily="49" charset="0"/>
              </a:rPr>
              <a:t>&gt;&gt; name == "Olivia"</a:t>
            </a:r>
          </a:p>
          <a:p>
            <a:pPr>
              <a:buNone/>
            </a:pPr>
            <a:r>
              <a:rPr lang="nl-NL" sz="2400" dirty="0" err="1">
                <a:latin typeface="Consolas" pitchFamily="49" charset="0"/>
              </a:rPr>
              <a:t>False</a:t>
            </a:r>
            <a:endParaRPr lang="nl-NL" sz="2400" dirty="0">
              <a:latin typeface="Consolas" pitchFamily="49" charset="0"/>
            </a:endParaRPr>
          </a:p>
          <a:p>
            <a:pPr>
              <a:buNone/>
            </a:pPr>
            <a:r>
              <a:rPr lang="nl-NL" sz="2400" dirty="0">
                <a:latin typeface="Consolas" pitchFamily="49" charset="0"/>
              </a:rPr>
              <a:t>&gt;&gt; </a:t>
            </a:r>
            <a:r>
              <a:rPr lang="nl-NL" sz="2400" dirty="0" err="1">
                <a:latin typeface="Consolas" pitchFamily="49" charset="0"/>
              </a:rPr>
              <a:t>age</a:t>
            </a:r>
            <a:r>
              <a:rPr lang="nl-NL" sz="2400" dirty="0">
                <a:latin typeface="Consolas" pitchFamily="49" charset="0"/>
              </a:rPr>
              <a:t> == 25</a:t>
            </a:r>
          </a:p>
          <a:p>
            <a:pPr>
              <a:buNone/>
            </a:pPr>
            <a:r>
              <a:rPr lang="nl-NL" sz="2400" dirty="0" err="1">
                <a:latin typeface="Consolas" pitchFamily="49" charset="0"/>
              </a:rPr>
              <a:t>True</a:t>
            </a:r>
            <a:endParaRPr lang="nl-NL" sz="2400" dirty="0">
              <a:latin typeface="Consolas" pitchFamily="49" charset="0"/>
            </a:endParaRPr>
          </a:p>
          <a:p>
            <a:pPr>
              <a:buNone/>
            </a:pPr>
            <a:r>
              <a:rPr lang="nl-NL" sz="2400" dirty="0">
                <a:latin typeface="Consolas" pitchFamily="49" charset="0"/>
              </a:rPr>
              <a:t>&gt;&gt; name == "Fred" and </a:t>
            </a:r>
            <a:r>
              <a:rPr lang="nl-NL" sz="2400" dirty="0" err="1">
                <a:latin typeface="Consolas" pitchFamily="49" charset="0"/>
              </a:rPr>
              <a:t>age</a:t>
            </a:r>
            <a:r>
              <a:rPr lang="nl-NL" sz="2400" dirty="0">
                <a:latin typeface="Consolas" pitchFamily="49" charset="0"/>
              </a:rPr>
              <a:t> == 25</a:t>
            </a:r>
          </a:p>
          <a:p>
            <a:pPr>
              <a:buNone/>
            </a:pPr>
            <a:r>
              <a:rPr lang="nl-NL" sz="2400" dirty="0" err="1">
                <a:latin typeface="Consolas" pitchFamily="49" charset="0"/>
              </a:rPr>
              <a:t>True</a:t>
            </a:r>
            <a:endParaRPr lang="nl-NL" sz="2400" dirty="0">
              <a:latin typeface="Consolas" pitchFamily="49" charset="0"/>
            </a:endParaRPr>
          </a:p>
          <a:p>
            <a:pPr>
              <a:buNone/>
            </a:pPr>
            <a:r>
              <a:rPr lang="nl-NL" sz="2400" dirty="0">
                <a:latin typeface="Consolas" pitchFamily="49" charset="0"/>
              </a:rPr>
              <a:t>&gt;&gt; name == "Anna" </a:t>
            </a:r>
            <a:r>
              <a:rPr lang="nl-NL" sz="2400" dirty="0" err="1">
                <a:latin typeface="Consolas" pitchFamily="49" charset="0"/>
              </a:rPr>
              <a:t>or</a:t>
            </a:r>
            <a:r>
              <a:rPr lang="nl-NL" sz="2400" dirty="0">
                <a:latin typeface="Consolas" pitchFamily="49" charset="0"/>
              </a:rPr>
              <a:t> </a:t>
            </a:r>
            <a:r>
              <a:rPr lang="nl-NL" sz="2400" dirty="0" err="1">
                <a:latin typeface="Consolas" pitchFamily="49" charset="0"/>
              </a:rPr>
              <a:t>age</a:t>
            </a:r>
            <a:r>
              <a:rPr lang="nl-NL" sz="2400" dirty="0">
                <a:latin typeface="Consolas" pitchFamily="49" charset="0"/>
              </a:rPr>
              <a:t> == 25</a:t>
            </a:r>
          </a:p>
          <a:p>
            <a:pPr>
              <a:buNone/>
            </a:pPr>
            <a:r>
              <a:rPr lang="nl-NL" sz="2400" dirty="0" err="1">
                <a:latin typeface="Consolas" pitchFamily="49" charset="0"/>
              </a:rPr>
              <a:t>True</a:t>
            </a:r>
            <a:endParaRPr lang="nl-NL" sz="2400" dirty="0">
              <a:latin typeface="Consolas" pitchFamily="49" charset="0"/>
            </a:endParaRPr>
          </a:p>
          <a:p>
            <a:pPr>
              <a:buNone/>
            </a:pPr>
            <a:r>
              <a:rPr lang="nl-NL" sz="2400" dirty="0">
                <a:latin typeface="Consolas" pitchFamily="49" charset="0"/>
              </a:rPr>
              <a:t>&gt;&gt; name == "Fred" </a:t>
            </a:r>
            <a:r>
              <a:rPr lang="nl-NL" sz="2400" dirty="0" err="1">
                <a:latin typeface="Consolas" pitchFamily="49" charset="0"/>
              </a:rPr>
              <a:t>or</a:t>
            </a:r>
            <a:r>
              <a:rPr lang="nl-NL" sz="2400" dirty="0">
                <a:latin typeface="Consolas" pitchFamily="49" charset="0"/>
              </a:rPr>
              <a:t> </a:t>
            </a:r>
            <a:r>
              <a:rPr lang="nl-NL" sz="2400" dirty="0" err="1">
                <a:latin typeface="Consolas" pitchFamily="49" charset="0"/>
              </a:rPr>
              <a:t>age</a:t>
            </a:r>
            <a:r>
              <a:rPr lang="nl-NL" sz="2400" dirty="0">
                <a:latin typeface="Consolas" pitchFamily="49" charset="0"/>
              </a:rPr>
              <a:t> == 25</a:t>
            </a:r>
          </a:p>
          <a:p>
            <a:pPr>
              <a:buNone/>
            </a:pPr>
            <a:r>
              <a:rPr lang="nl-NL" sz="2400" dirty="0" err="1">
                <a:latin typeface="Consolas" pitchFamily="49" charset="0"/>
              </a:rPr>
              <a:t>True</a:t>
            </a:r>
            <a:endParaRPr lang="nl-NL" sz="2400" dirty="0">
              <a:latin typeface="Consolas" pitchFamily="49" charset="0"/>
            </a:endParaRPr>
          </a:p>
          <a:p>
            <a:pPr>
              <a:buNone/>
            </a:pPr>
            <a:endParaRPr lang="nl-NL" sz="2000" dirty="0">
              <a:latin typeface="Consolas" pitchFamily="49" charset="0"/>
            </a:endParaRPr>
          </a:p>
          <a:p>
            <a:pPr>
              <a:buNone/>
            </a:pPr>
            <a:endParaRPr lang="nl-NL" sz="2000" dirty="0">
              <a:latin typeface="Consolas" pitchFamily="49" charset="0"/>
            </a:endParaRPr>
          </a:p>
          <a:p>
            <a:pPr>
              <a:buNone/>
            </a:pPr>
            <a:endParaRPr lang="nl-NL" sz="2000" dirty="0">
              <a:latin typeface="Consolas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Basic</a:t>
            </a:r>
            <a:r>
              <a:rPr lang="nl-NL" dirty="0"/>
              <a:t> </a:t>
            </a:r>
            <a:r>
              <a:rPr lang="nl-NL" dirty="0" err="1"/>
              <a:t>elements</a:t>
            </a:r>
            <a:r>
              <a:rPr lang="nl-NL" dirty="0"/>
              <a:t> of a program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1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3528" y="1772816"/>
            <a:ext cx="8568952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NL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NL" sz="3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Operators</a:t>
            </a: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NL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Decision</a:t>
            </a:r>
            <a:r>
              <a:rPr kumimoji="0" lang="nl-NL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NL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structures</a:t>
            </a:r>
            <a:endParaRPr kumimoji="0" lang="nl-NL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NL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Functions</a:t>
            </a:r>
            <a:endParaRPr kumimoji="0" lang="nl-NL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NL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</a:t>
            </a:r>
            <a:r>
              <a:rPr kumimoji="0" lang="nl-NL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structures</a:t>
            </a:r>
            <a:endParaRPr kumimoji="0" lang="nl-NL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NL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Iteration</a:t>
            </a:r>
            <a:r>
              <a:rPr kumimoji="0" lang="nl-NL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NL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structures</a:t>
            </a:r>
            <a:endParaRPr kumimoji="0" lang="nl-NL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 descr="C:\Documents and Settings\dbb.schreij\Local Settings\Temporary Internet Files\Content.IE5\D7XY7H82\MC90044131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48880"/>
            <a:ext cx="648072" cy="648072"/>
          </a:xfrm>
          <a:prstGeom prst="rect">
            <a:avLst/>
          </a:prstGeom>
          <a:noFill/>
        </p:spPr>
      </p:pic>
      <p:pic>
        <p:nvPicPr>
          <p:cNvPr id="9" name="Picture 2" descr="C:\Documents and Settings\dbb.schreij\Local Settings\Temporary Internet Files\Content.IE5\D7XY7H82\MC90044131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648072" cy="6480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4543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Decision</a:t>
            </a:r>
            <a:r>
              <a:rPr lang="nl-NL" dirty="0"/>
              <a:t>/</a:t>
            </a:r>
            <a:r>
              <a:rPr lang="nl-NL" dirty="0" err="1"/>
              <a:t>Control</a:t>
            </a:r>
            <a:r>
              <a:rPr lang="nl-NL" dirty="0"/>
              <a:t> </a:t>
            </a:r>
            <a:r>
              <a:rPr lang="nl-NL" dirty="0" err="1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Control</a:t>
            </a:r>
            <a:r>
              <a:rPr lang="nl-NL" dirty="0"/>
              <a:t> the “</a:t>
            </a:r>
            <a:r>
              <a:rPr lang="nl-NL" dirty="0" err="1"/>
              <a:t>flow</a:t>
            </a:r>
            <a:r>
              <a:rPr lang="nl-NL" dirty="0"/>
              <a:t>” of </a:t>
            </a:r>
            <a:r>
              <a:rPr lang="nl-NL" dirty="0" err="1"/>
              <a:t>your</a:t>
            </a:r>
            <a:r>
              <a:rPr lang="nl-NL" dirty="0"/>
              <a:t> program</a:t>
            </a:r>
          </a:p>
          <a:p>
            <a:pPr lvl="1"/>
            <a:r>
              <a:rPr lang="nl-NL" dirty="0" err="1"/>
              <a:t>Depending</a:t>
            </a:r>
            <a:r>
              <a:rPr lang="nl-NL" dirty="0"/>
              <a:t> </a:t>
            </a:r>
            <a:r>
              <a:rPr lang="nl-NL" dirty="0" err="1"/>
              <a:t>on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of variables </a:t>
            </a:r>
            <a:r>
              <a:rPr lang="nl-NL" dirty="0" err="1"/>
              <a:t>or</a:t>
            </a:r>
            <a:r>
              <a:rPr lang="nl-NL" dirty="0"/>
              <a:t> the </a:t>
            </a:r>
            <a:r>
              <a:rPr lang="nl-NL" dirty="0" err="1"/>
              <a:t>results</a:t>
            </a:r>
            <a:r>
              <a:rPr lang="nl-NL" dirty="0"/>
              <a:t> of a statement, </a:t>
            </a:r>
            <a:r>
              <a:rPr lang="nl-NL" dirty="0" err="1"/>
              <a:t>it</a:t>
            </a:r>
            <a:r>
              <a:rPr lang="nl-NL" dirty="0"/>
              <a:t> is </a:t>
            </a:r>
            <a:r>
              <a:rPr lang="nl-NL" dirty="0" err="1"/>
              <a:t>often</a:t>
            </a:r>
            <a:r>
              <a:rPr lang="nl-NL" dirty="0"/>
              <a:t> </a:t>
            </a:r>
            <a:r>
              <a:rPr lang="nl-NL" dirty="0" err="1"/>
              <a:t>necessary</a:t>
            </a:r>
            <a:r>
              <a:rPr lang="nl-NL" dirty="0"/>
              <a:t> to </a:t>
            </a:r>
            <a:r>
              <a:rPr lang="nl-NL" dirty="0" err="1"/>
              <a:t>make</a:t>
            </a:r>
            <a:r>
              <a:rPr lang="nl-NL" dirty="0"/>
              <a:t> </a:t>
            </a:r>
            <a:r>
              <a:rPr lang="nl-NL" i="1" dirty="0" err="1"/>
              <a:t>decisions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to do </a:t>
            </a:r>
            <a:r>
              <a:rPr lang="nl-NL" dirty="0" err="1"/>
              <a:t>next</a:t>
            </a:r>
            <a:r>
              <a:rPr lang="nl-NL" dirty="0"/>
              <a:t> in </a:t>
            </a:r>
            <a:r>
              <a:rPr lang="nl-NL" dirty="0" err="1"/>
              <a:t>your</a:t>
            </a:r>
            <a:r>
              <a:rPr lang="nl-NL" dirty="0"/>
              <a:t> program</a:t>
            </a:r>
          </a:p>
          <a:p>
            <a:pPr lvl="1">
              <a:buNone/>
            </a:pPr>
            <a:endParaRPr lang="nl-NL" dirty="0">
              <a:sym typeface="Wingdings" pitchFamily="2" charset="2"/>
            </a:endParaRPr>
          </a:p>
          <a:p>
            <a:pPr lvl="1">
              <a:buNone/>
            </a:pPr>
            <a:r>
              <a:rPr lang="nl-NL" dirty="0">
                <a:sym typeface="Wingdings" pitchFamily="2" charset="2"/>
              </a:rPr>
              <a:t></a:t>
            </a:r>
            <a:r>
              <a:rPr lang="nl-NL" b="1" dirty="0" err="1"/>
              <a:t>If</a:t>
            </a:r>
            <a:r>
              <a:rPr lang="nl-NL" b="1" dirty="0"/>
              <a:t> … </a:t>
            </a:r>
            <a:r>
              <a:rPr lang="nl-NL" b="1" dirty="0" err="1"/>
              <a:t>else</a:t>
            </a:r>
            <a:r>
              <a:rPr lang="nl-NL" b="1" dirty="0"/>
              <a:t> …</a:t>
            </a:r>
            <a:r>
              <a:rPr lang="nl-NL" dirty="0"/>
              <a:t> </a:t>
            </a:r>
            <a:r>
              <a:rPr lang="nl-NL" dirty="0" err="1"/>
              <a:t>control</a:t>
            </a:r>
            <a:r>
              <a:rPr lang="nl-NL" dirty="0"/>
              <a:t> </a:t>
            </a:r>
            <a:r>
              <a:rPr lang="nl-NL" dirty="0" err="1"/>
              <a:t>structure</a:t>
            </a:r>
            <a:endParaRPr lang="en-US" dirty="0"/>
          </a:p>
          <a:p>
            <a:pPr lvl="1">
              <a:buNone/>
            </a:pPr>
            <a:r>
              <a:rPr lang="nl-NL" dirty="0" err="1"/>
              <a:t>If</a:t>
            </a:r>
            <a:r>
              <a:rPr lang="nl-NL" dirty="0"/>
              <a:t> &lt;statement&gt;:</a:t>
            </a:r>
            <a:br>
              <a:rPr lang="nl-NL" dirty="0"/>
            </a:br>
            <a:r>
              <a:rPr lang="nl-NL" dirty="0"/>
              <a:t>	[code to </a:t>
            </a:r>
            <a:r>
              <a:rPr lang="nl-NL" dirty="0" err="1"/>
              <a:t>execute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statement </a:t>
            </a:r>
            <a:r>
              <a:rPr lang="nl-NL" dirty="0" err="1"/>
              <a:t>evaluates</a:t>
            </a:r>
            <a:r>
              <a:rPr lang="nl-NL" dirty="0"/>
              <a:t> to </a:t>
            </a:r>
            <a:r>
              <a:rPr lang="nl-NL" i="1" dirty="0" err="1"/>
              <a:t>True</a:t>
            </a:r>
            <a:r>
              <a:rPr lang="nl-NL" dirty="0"/>
              <a:t>]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40352" y="6597352"/>
            <a:ext cx="1152128" cy="216024"/>
          </a:xfrm>
        </p:spPr>
        <p:txBody>
          <a:bodyPr/>
          <a:lstStyle/>
          <a:p>
            <a:fld id="{CBC5D127-5FE7-4F18-8369-5475B33C39F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91680" y="6597352"/>
            <a:ext cx="5976664" cy="216024"/>
          </a:xfrm>
        </p:spPr>
        <p:txBody>
          <a:bodyPr/>
          <a:lstStyle/>
          <a:p>
            <a:r>
              <a:rPr lang="en-US"/>
              <a:t>Programming for Psychologists: Lecture 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If-statement</a:t>
            </a:r>
            <a:r>
              <a:rPr lang="nl-NL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raining</a:t>
            </a:r>
            <a:r>
              <a:rPr lang="nl-NL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nl-NL" dirty="0">
                <a:solidFill>
                  <a:srgbClr val="3465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nl-NL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NL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takeUmbrella</a:t>
            </a:r>
            <a:r>
              <a:rPr lang="nl-NL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nl-NL" b="1" dirty="0">
              <a:solidFill>
                <a:srgbClr val="000000"/>
              </a:solidFill>
              <a:latin typeface=""/>
            </a:endParaRPr>
          </a:p>
          <a:p>
            <a:r>
              <a:rPr lang="nl-NL" dirty="0"/>
              <a:t>When the condition of an if-statement is evaluated as True, its code segment is executed, otherwise it is skipped</a:t>
            </a:r>
          </a:p>
          <a:p>
            <a:endParaRPr lang="en-US" dirty="0"/>
          </a:p>
        </p:txBody>
      </p:sp>
      <p:grpSp>
        <p:nvGrpSpPr>
          <p:cNvPr id="6" name="Group 6"/>
          <p:cNvGrpSpPr/>
          <p:nvPr/>
        </p:nvGrpSpPr>
        <p:grpSpPr>
          <a:xfrm>
            <a:off x="683568" y="1574308"/>
            <a:ext cx="7416824" cy="640071"/>
            <a:chOff x="2428860" y="2714620"/>
            <a:chExt cx="4527272" cy="357190"/>
          </a:xfrm>
        </p:grpSpPr>
        <p:sp>
          <p:nvSpPr>
            <p:cNvPr id="8" name="Oval 7"/>
            <p:cNvSpPr/>
            <p:nvPr/>
          </p:nvSpPr>
          <p:spPr>
            <a:xfrm>
              <a:off x="2428860" y="2786058"/>
              <a:ext cx="2505384" cy="28575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81463" y="2714620"/>
              <a:ext cx="1274669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3600" dirty="0" err="1">
                  <a:solidFill>
                    <a:srgbClr val="FF0000"/>
                  </a:solidFill>
                </a:rPr>
                <a:t>Condition</a:t>
              </a:r>
              <a:endParaRPr lang="en-US" sz="3600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endCxn id="8" idx="6"/>
            </p:cNvCxnSpPr>
            <p:nvPr/>
          </p:nvCxnSpPr>
          <p:spPr>
            <a:xfrm flipH="1">
              <a:off x="4934244" y="2893215"/>
              <a:ext cx="747219" cy="357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40352" y="6597352"/>
            <a:ext cx="1152128" cy="216024"/>
          </a:xfrm>
        </p:spPr>
        <p:txBody>
          <a:bodyPr/>
          <a:lstStyle/>
          <a:p>
            <a:fld id="{CBC5D127-5FE7-4F18-8369-5475B33C39F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91680" y="6597352"/>
            <a:ext cx="5976664" cy="216024"/>
          </a:xfrm>
        </p:spPr>
        <p:txBody>
          <a:bodyPr/>
          <a:lstStyle/>
          <a:p>
            <a:r>
              <a:rPr lang="en-US"/>
              <a:t>Programming for Psychologists: Lecture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If</a:t>
            </a:r>
            <a:r>
              <a:rPr lang="nl-NL" dirty="0"/>
              <a:t>/</a:t>
            </a:r>
            <a:r>
              <a:rPr lang="nl-NL" dirty="0" err="1"/>
              <a:t>Else-statement</a:t>
            </a:r>
            <a:r>
              <a:rPr lang="nl-NL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nl-NL" sz="2000" dirty="0">
                <a:latin typeface="Consolas" pitchFamily="49" charset="0"/>
                <a:cs typeface="Courier New" pitchFamily="49" charset="0"/>
              </a:rPr>
            </a:br>
            <a:r>
              <a:rPr lang="nl-NL" sz="28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nl-NL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raining </a:t>
            </a:r>
            <a:r>
              <a:rPr lang="nl-NL" sz="28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nl-NL" sz="2800" b="1" dirty="0">
                <a:solidFill>
                  <a:srgbClr val="3465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nl-NL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takeUmbrella</a:t>
            </a:r>
            <a:r>
              <a:rPr lang="nl-NL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8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nl-NL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takeNothing</a:t>
            </a:r>
            <a:r>
              <a:rPr lang="nl-NL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buNone/>
            </a:pPr>
            <a:endParaRPr lang="nl-NL" sz="2000" dirty="0">
              <a:latin typeface="Consolas" pitchFamily="49" charset="0"/>
              <a:cs typeface="Courier New" pitchFamily="49" charset="0"/>
            </a:endParaRPr>
          </a:p>
          <a:p>
            <a:r>
              <a:rPr lang="nl-NL" sz="2800" dirty="0"/>
              <a:t>When the condition of an if-statement is evaluated as </a:t>
            </a:r>
            <a:r>
              <a:rPr lang="nl-NL" sz="2800" u="sng" dirty="0"/>
              <a:t>False</a:t>
            </a:r>
            <a:r>
              <a:rPr lang="nl-NL" sz="2800" dirty="0"/>
              <a:t>, the code below </a:t>
            </a:r>
            <a:r>
              <a:rPr lang="nl-NL" sz="2800" i="1" dirty="0"/>
              <a:t>else: </a:t>
            </a:r>
            <a:r>
              <a:rPr lang="nl-NL" sz="2800" dirty="0"/>
              <a:t>is executed. </a:t>
            </a:r>
          </a:p>
          <a:p>
            <a:pPr lvl="1"/>
            <a:r>
              <a:rPr lang="nl-NL" dirty="0"/>
              <a:t>The code </a:t>
            </a:r>
            <a:r>
              <a:rPr lang="nl-NL" dirty="0" err="1"/>
              <a:t>below</a:t>
            </a:r>
            <a:r>
              <a:rPr lang="nl-NL" dirty="0"/>
              <a:t> </a:t>
            </a:r>
            <a:r>
              <a:rPr lang="nl-NL" i="1" dirty="0" err="1"/>
              <a:t>else</a:t>
            </a:r>
            <a:r>
              <a:rPr lang="nl-NL" i="1" dirty="0"/>
              <a:t>:</a:t>
            </a:r>
            <a:r>
              <a:rPr lang="nl-NL" dirty="0"/>
              <a:t> is </a:t>
            </a:r>
            <a:r>
              <a:rPr lang="nl-NL" dirty="0" err="1"/>
              <a:t>skipped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the </a:t>
            </a:r>
            <a:r>
              <a:rPr lang="nl-NL" dirty="0" err="1"/>
              <a:t>if-condition</a:t>
            </a:r>
            <a:r>
              <a:rPr lang="nl-NL" dirty="0"/>
              <a:t> is </a:t>
            </a:r>
            <a:r>
              <a:rPr lang="nl-NL" dirty="0" err="1"/>
              <a:t>evaluated</a:t>
            </a:r>
            <a:r>
              <a:rPr lang="nl-NL" dirty="0"/>
              <a:t> as </a:t>
            </a:r>
            <a:r>
              <a:rPr lang="nl-NL" dirty="0" err="1"/>
              <a:t>True</a:t>
            </a:r>
            <a:r>
              <a:rPr lang="nl-NL" dirty="0"/>
              <a:t>!</a:t>
            </a:r>
            <a:endParaRPr lang="nl-NL" i="1" dirty="0"/>
          </a:p>
          <a:p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40352" y="6597352"/>
            <a:ext cx="1152128" cy="216024"/>
          </a:xfrm>
        </p:spPr>
        <p:txBody>
          <a:bodyPr/>
          <a:lstStyle/>
          <a:p>
            <a:fld id="{CBC5D127-5FE7-4F18-8369-5475B33C39F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91680" y="6597352"/>
            <a:ext cx="5976664" cy="216024"/>
          </a:xfrm>
        </p:spPr>
        <p:txBody>
          <a:bodyPr/>
          <a:lstStyle/>
          <a:p>
            <a:r>
              <a:rPr lang="en-US"/>
              <a:t>Programming for Psychologists: Lecture 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If</a:t>
            </a:r>
            <a:r>
              <a:rPr lang="nl-NL" dirty="0"/>
              <a:t>/</a:t>
            </a:r>
            <a:r>
              <a:rPr lang="nl-NL" dirty="0" err="1"/>
              <a:t>Elif</a:t>
            </a:r>
            <a:r>
              <a:rPr lang="nl-NL" dirty="0"/>
              <a:t>/</a:t>
            </a:r>
            <a:r>
              <a:rPr lang="nl-NL" dirty="0" err="1"/>
              <a:t>Else-statement</a:t>
            </a:r>
            <a:r>
              <a:rPr lang="nl-NL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568952" cy="511256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nl-NL" sz="1600" dirty="0">
              <a:latin typeface="Consolas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28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nl-NL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raining </a:t>
            </a:r>
            <a:r>
              <a:rPr lang="nl-NL" sz="28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nl-NL" sz="2800" b="1" dirty="0">
                <a:solidFill>
                  <a:srgbClr val="3465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nl-NL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takeUmbrella</a:t>
            </a:r>
            <a:r>
              <a:rPr lang="nl-NL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8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 </a:t>
            </a:r>
            <a:r>
              <a:rPr lang="nl-NL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sunShines </a:t>
            </a:r>
            <a:r>
              <a:rPr lang="nl-NL" sz="28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nl-NL" sz="2800" b="1" dirty="0">
                <a:solidFill>
                  <a:srgbClr val="3465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nl-NL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takeSunglasses</a:t>
            </a:r>
            <a:r>
              <a:rPr lang="nl-NL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8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nl-NL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takeNothing</a:t>
            </a:r>
            <a:r>
              <a:rPr lang="nl-NL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buNone/>
            </a:pPr>
            <a:br>
              <a:rPr lang="nl-NL" sz="2000" dirty="0">
                <a:latin typeface="Consolas" pitchFamily="49" charset="0"/>
                <a:cs typeface="Courier New" pitchFamily="49" charset="0"/>
              </a:rPr>
            </a:br>
            <a:endParaRPr lang="nl-NL" sz="2000" dirty="0">
              <a:latin typeface="Consolas" pitchFamily="49" charset="0"/>
              <a:cs typeface="Courier New" pitchFamily="49" charset="0"/>
            </a:endParaRPr>
          </a:p>
          <a:p>
            <a:pPr lvl="1"/>
            <a:r>
              <a:rPr lang="nl-NL" dirty="0" err="1"/>
              <a:t>If</a:t>
            </a:r>
            <a:r>
              <a:rPr lang="nl-NL" dirty="0"/>
              <a:t> the </a:t>
            </a:r>
            <a:r>
              <a:rPr lang="nl-NL" i="1" dirty="0" err="1"/>
              <a:t>first</a:t>
            </a:r>
            <a:r>
              <a:rPr lang="nl-NL" dirty="0"/>
              <a:t> </a:t>
            </a:r>
            <a:r>
              <a:rPr lang="nl-NL" i="1" dirty="0" err="1"/>
              <a:t>condition</a:t>
            </a:r>
            <a:r>
              <a:rPr lang="nl-NL" i="1" dirty="0"/>
              <a:t> </a:t>
            </a:r>
            <a:r>
              <a:rPr lang="nl-NL" dirty="0"/>
              <a:t>is </a:t>
            </a:r>
            <a:r>
              <a:rPr lang="nl-NL" dirty="0" err="1"/>
              <a:t>evaluated</a:t>
            </a:r>
            <a:r>
              <a:rPr lang="nl-NL" dirty="0"/>
              <a:t> as </a:t>
            </a:r>
            <a:r>
              <a:rPr lang="nl-NL" i="1" dirty="0" err="1"/>
              <a:t>True</a:t>
            </a:r>
            <a:r>
              <a:rPr lang="nl-NL" dirty="0"/>
              <a:t> the code </a:t>
            </a:r>
            <a:r>
              <a:rPr lang="nl-NL" dirty="0" err="1"/>
              <a:t>below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is </a:t>
            </a:r>
            <a:r>
              <a:rPr lang="nl-NL" dirty="0" err="1"/>
              <a:t>executed</a:t>
            </a:r>
            <a:r>
              <a:rPr lang="nl-NL" dirty="0"/>
              <a:t> and the rest of the statement is </a:t>
            </a:r>
            <a:r>
              <a:rPr lang="nl-NL" i="1" dirty="0" err="1"/>
              <a:t>skipped</a:t>
            </a:r>
            <a:endParaRPr lang="nl-NL" i="1" dirty="0"/>
          </a:p>
          <a:p>
            <a:pPr lvl="1"/>
            <a:r>
              <a:rPr lang="nl-NL" dirty="0" err="1"/>
              <a:t>If</a:t>
            </a:r>
            <a:r>
              <a:rPr lang="nl-NL" dirty="0"/>
              <a:t> the </a:t>
            </a:r>
            <a:r>
              <a:rPr lang="nl-NL" i="1" dirty="0" err="1"/>
              <a:t>first</a:t>
            </a:r>
            <a:r>
              <a:rPr lang="nl-NL" i="1" dirty="0"/>
              <a:t> </a:t>
            </a:r>
            <a:r>
              <a:rPr lang="nl-NL" i="1" dirty="0" err="1"/>
              <a:t>condition</a:t>
            </a:r>
            <a:r>
              <a:rPr lang="nl-NL" i="1" dirty="0"/>
              <a:t> </a:t>
            </a:r>
            <a:r>
              <a:rPr lang="nl-NL" dirty="0"/>
              <a:t>is </a:t>
            </a:r>
            <a:r>
              <a:rPr lang="nl-NL" dirty="0" err="1"/>
              <a:t>evaluated</a:t>
            </a:r>
            <a:r>
              <a:rPr lang="nl-NL" dirty="0"/>
              <a:t> as </a:t>
            </a:r>
            <a:r>
              <a:rPr lang="nl-NL" i="1" dirty="0" err="1"/>
              <a:t>False</a:t>
            </a:r>
            <a:r>
              <a:rPr lang="nl-NL" dirty="0"/>
              <a:t>, the </a:t>
            </a:r>
            <a:r>
              <a:rPr lang="nl-NL" i="1" dirty="0" err="1"/>
              <a:t>second</a:t>
            </a:r>
            <a:r>
              <a:rPr lang="nl-NL" i="1" dirty="0"/>
              <a:t> </a:t>
            </a:r>
            <a:r>
              <a:rPr lang="nl-NL" i="1" dirty="0" err="1"/>
              <a:t>condition</a:t>
            </a:r>
            <a:r>
              <a:rPr lang="nl-NL" i="1" dirty="0"/>
              <a:t> </a:t>
            </a:r>
            <a:r>
              <a:rPr lang="nl-NL" dirty="0"/>
              <a:t>is </a:t>
            </a:r>
            <a:r>
              <a:rPr lang="nl-NL" dirty="0" err="1"/>
              <a:t>evaluated</a:t>
            </a:r>
            <a:r>
              <a:rPr lang="nl-NL" dirty="0"/>
              <a:t>, and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on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all the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i="1" dirty="0" err="1"/>
              <a:t>conditions</a:t>
            </a:r>
            <a:r>
              <a:rPr lang="nl-NL" i="1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follow</a:t>
            </a:r>
            <a:r>
              <a:rPr lang="nl-NL" dirty="0"/>
              <a:t> (</a:t>
            </a:r>
            <a:r>
              <a:rPr lang="nl-NL" dirty="0" err="1"/>
              <a:t>there</a:t>
            </a:r>
            <a:r>
              <a:rPr lang="nl-NL" dirty="0"/>
              <a:t> is </a:t>
            </a:r>
            <a:r>
              <a:rPr lang="nl-NL" dirty="0" err="1"/>
              <a:t>no</a:t>
            </a:r>
            <a:r>
              <a:rPr lang="nl-NL" dirty="0"/>
              <a:t> limit to the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i="1" dirty="0" err="1"/>
              <a:t>elif’s</a:t>
            </a:r>
            <a:r>
              <a:rPr lang="nl-NL" dirty="0"/>
              <a:t> )</a:t>
            </a:r>
          </a:p>
          <a:p>
            <a:pPr lvl="1"/>
            <a:r>
              <a:rPr lang="nl-NL" dirty="0" err="1"/>
              <a:t>If</a:t>
            </a:r>
            <a:r>
              <a:rPr lang="nl-NL" dirty="0"/>
              <a:t> none of the </a:t>
            </a:r>
            <a:r>
              <a:rPr lang="nl-NL" i="1" dirty="0" err="1"/>
              <a:t>conditions</a:t>
            </a:r>
            <a:r>
              <a:rPr lang="nl-NL" i="1" dirty="0"/>
              <a:t> </a:t>
            </a:r>
            <a:r>
              <a:rPr lang="nl-NL" dirty="0"/>
              <a:t>are </a:t>
            </a:r>
            <a:r>
              <a:rPr lang="nl-NL" dirty="0" err="1"/>
              <a:t>True</a:t>
            </a:r>
            <a:r>
              <a:rPr lang="nl-NL" dirty="0"/>
              <a:t>, the code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i="1" dirty="0" err="1"/>
              <a:t>Else</a:t>
            </a:r>
            <a:r>
              <a:rPr lang="nl-NL" i="1" dirty="0"/>
              <a:t>:</a:t>
            </a:r>
            <a:r>
              <a:rPr lang="nl-NL" dirty="0"/>
              <a:t> is </a:t>
            </a:r>
            <a:r>
              <a:rPr lang="nl-NL" dirty="0" err="1"/>
              <a:t>executed</a:t>
            </a:r>
            <a:endParaRPr lang="nl-NL" dirty="0"/>
          </a:p>
          <a:p>
            <a:pPr lvl="1"/>
            <a:r>
              <a:rPr lang="nl-NL" dirty="0" err="1"/>
              <a:t>Elif</a:t>
            </a:r>
            <a:r>
              <a:rPr lang="nl-NL" dirty="0"/>
              <a:t> and </a:t>
            </a:r>
            <a:r>
              <a:rPr lang="nl-NL" dirty="0" err="1"/>
              <a:t>Else</a:t>
            </a:r>
            <a:r>
              <a:rPr lang="nl-NL" dirty="0"/>
              <a:t> are </a:t>
            </a:r>
            <a:r>
              <a:rPr lang="nl-NL" i="1" dirty="0" err="1"/>
              <a:t>optional</a:t>
            </a:r>
            <a:r>
              <a:rPr lang="nl-NL" dirty="0"/>
              <a:t> (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don’t</a:t>
            </a:r>
            <a:r>
              <a:rPr lang="nl-NL" dirty="0"/>
              <a:t> have to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)</a:t>
            </a:r>
          </a:p>
          <a:p>
            <a:endParaRPr lang="en-US" dirty="0"/>
          </a:p>
        </p:txBody>
      </p:sp>
      <p:grpSp>
        <p:nvGrpSpPr>
          <p:cNvPr id="6" name="Group 6"/>
          <p:cNvGrpSpPr/>
          <p:nvPr/>
        </p:nvGrpSpPr>
        <p:grpSpPr>
          <a:xfrm>
            <a:off x="827584" y="1556793"/>
            <a:ext cx="5904656" cy="1176131"/>
            <a:chOff x="2420156" y="2428870"/>
            <a:chExt cx="4817558" cy="631722"/>
          </a:xfrm>
        </p:grpSpPr>
        <p:sp>
          <p:nvSpPr>
            <p:cNvPr id="8" name="Oval 7"/>
            <p:cNvSpPr/>
            <p:nvPr/>
          </p:nvSpPr>
          <p:spPr>
            <a:xfrm>
              <a:off x="2420156" y="2428870"/>
              <a:ext cx="2115025" cy="3008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endCxn id="11" idx="6"/>
            </p:cNvCxnSpPr>
            <p:nvPr/>
          </p:nvCxnSpPr>
          <p:spPr>
            <a:xfrm flipH="1">
              <a:off x="5122689" y="2644188"/>
              <a:ext cx="697032" cy="3132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5758067" y="2428870"/>
              <a:ext cx="1479647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2400" dirty="0" err="1">
                  <a:solidFill>
                    <a:srgbClr val="FF0000"/>
                  </a:solidFill>
                </a:rPr>
                <a:t>Conditions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596408" y="2854315"/>
              <a:ext cx="2526281" cy="20627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endCxn id="8" idx="6"/>
            </p:cNvCxnSpPr>
            <p:nvPr/>
          </p:nvCxnSpPr>
          <p:spPr>
            <a:xfrm flipH="1" flipV="1">
              <a:off x="4535181" y="2579280"/>
              <a:ext cx="1284537" cy="505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40352" y="6597352"/>
            <a:ext cx="1152128" cy="216024"/>
          </a:xfrm>
        </p:spPr>
        <p:txBody>
          <a:bodyPr/>
          <a:lstStyle/>
          <a:p>
            <a:fld id="{CBC5D127-5FE7-4F18-8369-5475B33C39F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91680" y="6597352"/>
            <a:ext cx="5976664" cy="216024"/>
          </a:xfrm>
        </p:spPr>
        <p:txBody>
          <a:bodyPr/>
          <a:lstStyle/>
          <a:p>
            <a:r>
              <a:rPr lang="en-US"/>
              <a:t>Programming for Psychologists: Lecture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If</a:t>
            </a:r>
            <a:r>
              <a:rPr lang="nl-NL" dirty="0"/>
              <a:t>/</a:t>
            </a:r>
            <a:r>
              <a:rPr lang="nl-NL" dirty="0" err="1"/>
              <a:t>Elif</a:t>
            </a:r>
            <a:r>
              <a:rPr lang="nl-NL" dirty="0"/>
              <a:t>/</a:t>
            </a:r>
            <a:r>
              <a:rPr lang="nl-NL" dirty="0" err="1"/>
              <a:t>Else-statement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to </a:t>
            </a:r>
            <a:r>
              <a:rPr lang="nl-NL" dirty="0" err="1"/>
              <a:t>explicitly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br>
              <a:rPr lang="nl-NL" dirty="0"/>
            </a:br>
            <a:r>
              <a:rPr lang="nl-NL" sz="2400" dirty="0" err="1">
                <a:latin typeface="Consolas" pitchFamily="49" charset="0"/>
              </a:rPr>
              <a:t>if</a:t>
            </a:r>
            <a:r>
              <a:rPr lang="nl-NL" sz="2400" dirty="0">
                <a:latin typeface="Consolas" pitchFamily="49" charset="0"/>
              </a:rPr>
              <a:t> &lt;</a:t>
            </a:r>
            <a:r>
              <a:rPr lang="nl-NL" sz="2400" dirty="0" err="1">
                <a:latin typeface="Consolas" pitchFamily="49" charset="0"/>
              </a:rPr>
              <a:t>variable</a:t>
            </a:r>
            <a:r>
              <a:rPr lang="nl-NL" sz="2400" dirty="0">
                <a:latin typeface="Consolas" pitchFamily="49" charset="0"/>
              </a:rPr>
              <a:t>&gt; == </a:t>
            </a:r>
            <a:r>
              <a:rPr lang="nl-NL" sz="2400" dirty="0" err="1">
                <a:latin typeface="Consolas" pitchFamily="49" charset="0"/>
              </a:rPr>
              <a:t>True</a:t>
            </a:r>
            <a:r>
              <a:rPr lang="nl-NL" sz="2400" dirty="0">
                <a:latin typeface="Consolas" pitchFamily="49" charset="0"/>
              </a:rPr>
              <a:t>: …</a:t>
            </a:r>
            <a:endParaRPr lang="nl-NL" dirty="0">
              <a:latin typeface="Consolas" pitchFamily="49" charset="0"/>
            </a:endParaRPr>
          </a:p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just</a:t>
            </a:r>
            <a:r>
              <a:rPr lang="nl-NL" dirty="0"/>
              <a:t> </a:t>
            </a:r>
            <a:r>
              <a:rPr lang="nl-NL" dirty="0" err="1"/>
              <a:t>use</a:t>
            </a:r>
            <a:br>
              <a:rPr lang="en-US" dirty="0"/>
            </a:br>
            <a:r>
              <a:rPr lang="en-US" sz="2400" dirty="0">
                <a:latin typeface="Consolas" pitchFamily="49" charset="0"/>
              </a:rPr>
              <a:t>if &lt;variable&gt;: …</a:t>
            </a:r>
            <a:endParaRPr lang="en-US" dirty="0">
              <a:latin typeface="Consolas" pitchFamily="49" charset="0"/>
            </a:endParaRPr>
          </a:p>
          <a:p>
            <a:r>
              <a:rPr lang="nl-NL" dirty="0"/>
              <a:t>The </a:t>
            </a:r>
            <a:r>
              <a:rPr lang="nl-NL" dirty="0" err="1"/>
              <a:t>evaluation</a:t>
            </a:r>
            <a:r>
              <a:rPr lang="nl-NL" dirty="0"/>
              <a:t> is a bit more complex (and </a:t>
            </a:r>
            <a:r>
              <a:rPr lang="nl-NL"/>
              <a:t>maybe</a:t>
            </a:r>
            <a:r>
              <a:rPr lang="nl-NL" dirty="0"/>
              <a:t> even </a:t>
            </a:r>
            <a:r>
              <a:rPr lang="nl-NL" dirty="0" err="1"/>
              <a:t>unpredictable</a:t>
            </a:r>
            <a:r>
              <a:rPr lang="nl-NL" dirty="0"/>
              <a:t>) </a:t>
            </a:r>
            <a:r>
              <a:rPr lang="nl-NL" dirty="0" err="1"/>
              <a:t>then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If</a:t>
            </a:r>
            <a:r>
              <a:rPr lang="nl-NL" dirty="0"/>
              <a:t> &lt;</a:t>
            </a:r>
            <a:r>
              <a:rPr lang="nl-NL" dirty="0" err="1"/>
              <a:t>variable</a:t>
            </a:r>
            <a:r>
              <a:rPr lang="nl-NL" dirty="0"/>
              <a:t>&gt;: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evaluate</a:t>
            </a:r>
            <a:r>
              <a:rPr lang="nl-NL" dirty="0"/>
              <a:t> to </a:t>
            </a:r>
            <a:r>
              <a:rPr lang="nl-NL" i="1" dirty="0" err="1"/>
              <a:t>True</a:t>
            </a:r>
            <a:r>
              <a:rPr lang="nl-NL" dirty="0"/>
              <a:t> </a:t>
            </a:r>
            <a:r>
              <a:rPr lang="nl-NL" dirty="0" err="1"/>
              <a:t>if</a:t>
            </a:r>
            <a:endParaRPr lang="nl-NL" dirty="0"/>
          </a:p>
          <a:p>
            <a:pPr lvl="2"/>
            <a:r>
              <a:rPr lang="nl-NL" dirty="0"/>
              <a:t>The </a:t>
            </a:r>
            <a:r>
              <a:rPr lang="nl-NL" dirty="0" err="1"/>
              <a:t>variable</a:t>
            </a:r>
            <a:r>
              <a:rPr lang="nl-NL" dirty="0"/>
              <a:t> has </a:t>
            </a:r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and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empty</a:t>
            </a:r>
            <a:endParaRPr lang="nl-NL" dirty="0"/>
          </a:p>
          <a:p>
            <a:pPr lvl="2"/>
            <a:r>
              <a:rPr lang="nl-NL" dirty="0"/>
              <a:t>The </a:t>
            </a:r>
            <a:r>
              <a:rPr lang="nl-NL" dirty="0" err="1"/>
              <a:t>variable</a:t>
            </a:r>
            <a:r>
              <a:rPr lang="nl-NL" dirty="0"/>
              <a:t> has the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True</a:t>
            </a:r>
            <a:endParaRPr lang="nl-NL" dirty="0"/>
          </a:p>
          <a:p>
            <a:pPr lvl="1"/>
            <a:r>
              <a:rPr lang="nl-NL" dirty="0" err="1"/>
              <a:t>If</a:t>
            </a:r>
            <a:r>
              <a:rPr lang="nl-NL" dirty="0"/>
              <a:t> &lt;</a:t>
            </a:r>
            <a:r>
              <a:rPr lang="nl-NL" dirty="0" err="1"/>
              <a:t>variable</a:t>
            </a:r>
            <a:r>
              <a:rPr lang="nl-NL" dirty="0"/>
              <a:t>&gt;: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evaluate</a:t>
            </a:r>
            <a:r>
              <a:rPr lang="nl-NL" dirty="0"/>
              <a:t> to </a:t>
            </a:r>
            <a:r>
              <a:rPr lang="nl-NL" i="1" dirty="0" err="1"/>
              <a:t>False</a:t>
            </a:r>
            <a:r>
              <a:rPr lang="nl-NL" dirty="0"/>
              <a:t> </a:t>
            </a:r>
            <a:r>
              <a:rPr lang="nl-NL" dirty="0" err="1"/>
              <a:t>if</a:t>
            </a:r>
            <a:endParaRPr lang="nl-NL" dirty="0"/>
          </a:p>
          <a:p>
            <a:pPr lvl="2"/>
            <a:r>
              <a:rPr lang="nl-NL" dirty="0"/>
              <a:t>The </a:t>
            </a:r>
            <a:r>
              <a:rPr lang="nl-NL" dirty="0" err="1"/>
              <a:t>variable</a:t>
            </a:r>
            <a:r>
              <a:rPr lang="nl-NL" dirty="0"/>
              <a:t> has </a:t>
            </a:r>
            <a:r>
              <a:rPr lang="nl-NL" dirty="0" err="1"/>
              <a:t>an</a:t>
            </a:r>
            <a:r>
              <a:rPr lang="nl-NL" dirty="0"/>
              <a:t> ‘</a:t>
            </a:r>
            <a:r>
              <a:rPr lang="nl-NL" dirty="0" err="1"/>
              <a:t>empty</a:t>
            </a:r>
            <a:r>
              <a:rPr lang="nl-NL" dirty="0"/>
              <a:t>’ </a:t>
            </a:r>
            <a:r>
              <a:rPr lang="nl-NL" dirty="0" err="1"/>
              <a:t>value</a:t>
            </a:r>
            <a:r>
              <a:rPr lang="nl-NL" dirty="0"/>
              <a:t>:</a:t>
            </a:r>
          </a:p>
          <a:p>
            <a:pPr lvl="3">
              <a:buNone/>
            </a:pPr>
            <a:r>
              <a:rPr lang="nl-NL" dirty="0"/>
              <a:t>“”,[],{},()</a:t>
            </a:r>
          </a:p>
          <a:p>
            <a:pPr lvl="2"/>
            <a:r>
              <a:rPr lang="nl-NL" dirty="0"/>
              <a:t>The </a:t>
            </a:r>
            <a:r>
              <a:rPr lang="nl-NL" dirty="0" err="1"/>
              <a:t>variable</a:t>
            </a:r>
            <a:r>
              <a:rPr lang="nl-NL" dirty="0"/>
              <a:t> has the </a:t>
            </a:r>
            <a:r>
              <a:rPr lang="nl-NL" dirty="0" err="1"/>
              <a:t>value</a:t>
            </a:r>
            <a:r>
              <a:rPr lang="nl-NL" dirty="0"/>
              <a:t> 0</a:t>
            </a:r>
          </a:p>
          <a:p>
            <a:pPr lvl="2"/>
            <a:r>
              <a:rPr lang="nl-NL" dirty="0"/>
              <a:t>The </a:t>
            </a:r>
            <a:r>
              <a:rPr lang="nl-NL" dirty="0" err="1"/>
              <a:t>variable</a:t>
            </a:r>
            <a:r>
              <a:rPr lang="nl-NL" dirty="0"/>
              <a:t> has the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False</a:t>
            </a:r>
            <a:endParaRPr lang="nl-NL" dirty="0"/>
          </a:p>
          <a:p>
            <a:pPr lvl="2"/>
            <a:endParaRPr lang="nl-NL" dirty="0"/>
          </a:p>
          <a:p>
            <a:pPr lvl="1"/>
            <a:endParaRPr lang="nl-NL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40352" y="6597352"/>
            <a:ext cx="1152128" cy="216024"/>
          </a:xfrm>
        </p:spPr>
        <p:txBody>
          <a:bodyPr/>
          <a:lstStyle/>
          <a:p>
            <a:fld id="{CBC5D127-5FE7-4F18-8369-5475B33C39F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91680" y="6597352"/>
            <a:ext cx="5976664" cy="216024"/>
          </a:xfrm>
        </p:spPr>
        <p:txBody>
          <a:bodyPr/>
          <a:lstStyle/>
          <a:p>
            <a:r>
              <a:rPr lang="en-US"/>
              <a:t>Programming for Psychologists: Lecture 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!! </a:t>
            </a:r>
            <a:r>
              <a:rPr lang="nl-NL" dirty="0" err="1"/>
              <a:t>Indentation</a:t>
            </a:r>
            <a:r>
              <a:rPr lang="nl-NL" dirty="0"/>
              <a:t> 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94076"/>
            <a:ext cx="8568952" cy="5040560"/>
          </a:xfrm>
        </p:spPr>
        <p:txBody>
          <a:bodyPr>
            <a:normAutofit lnSpcReduction="10000"/>
          </a:bodyPr>
          <a:lstStyle/>
          <a:p>
            <a:r>
              <a:rPr lang="nl-NL" sz="2800" dirty="0"/>
              <a:t>Python is </a:t>
            </a:r>
            <a:r>
              <a:rPr lang="nl-NL" sz="2800" i="1" dirty="0" err="1"/>
              <a:t>whitespace-sensitive</a:t>
            </a:r>
            <a:endParaRPr lang="nl-NL" sz="2800" i="1" dirty="0"/>
          </a:p>
          <a:p>
            <a:r>
              <a:rPr lang="nl-NL" sz="2800" dirty="0" err="1"/>
              <a:t>Everything</a:t>
            </a:r>
            <a:r>
              <a:rPr lang="nl-NL" sz="2800" dirty="0"/>
              <a:t> </a:t>
            </a:r>
            <a:r>
              <a:rPr lang="nl-NL" sz="2800" dirty="0" err="1"/>
              <a:t>that</a:t>
            </a:r>
            <a:r>
              <a:rPr lang="nl-NL" sz="2800" dirty="0"/>
              <a:t> is </a:t>
            </a:r>
            <a:r>
              <a:rPr lang="nl-NL" sz="2800" i="1" dirty="0" err="1"/>
              <a:t>indented</a:t>
            </a:r>
            <a:r>
              <a:rPr lang="nl-NL" sz="2800" dirty="0"/>
              <a:t> </a:t>
            </a:r>
            <a:r>
              <a:rPr lang="nl-NL" sz="2800" dirty="0" err="1"/>
              <a:t>below</a:t>
            </a:r>
            <a:r>
              <a:rPr lang="nl-NL" sz="2800" dirty="0"/>
              <a:t> the </a:t>
            </a:r>
            <a:r>
              <a:rPr lang="nl-NL" sz="2800" i="1" dirty="0" err="1"/>
              <a:t>if-</a:t>
            </a:r>
            <a:r>
              <a:rPr lang="nl-NL" sz="2800" dirty="0" err="1"/>
              <a:t>statement</a:t>
            </a:r>
            <a:r>
              <a:rPr lang="nl-NL" sz="2800" dirty="0"/>
              <a:t> (and </a:t>
            </a:r>
            <a:r>
              <a:rPr lang="nl-NL" sz="2800" dirty="0" err="1"/>
              <a:t>any</a:t>
            </a:r>
            <a:r>
              <a:rPr lang="nl-NL" sz="2800" dirty="0"/>
              <a:t> </a:t>
            </a:r>
            <a:r>
              <a:rPr lang="nl-NL" sz="2800" dirty="0" err="1"/>
              <a:t>other</a:t>
            </a:r>
            <a:r>
              <a:rPr lang="nl-NL" sz="2800" dirty="0"/>
              <a:t> loop </a:t>
            </a:r>
            <a:r>
              <a:rPr lang="nl-NL" sz="2800" dirty="0" err="1"/>
              <a:t>or</a:t>
            </a:r>
            <a:r>
              <a:rPr lang="nl-NL" sz="2800" dirty="0"/>
              <a:t> </a:t>
            </a:r>
            <a:r>
              <a:rPr lang="nl-NL" sz="2800" dirty="0" err="1"/>
              <a:t>control</a:t>
            </a:r>
            <a:r>
              <a:rPr lang="nl-NL" sz="2800" dirty="0"/>
              <a:t> </a:t>
            </a:r>
            <a:r>
              <a:rPr lang="nl-NL" sz="2800" dirty="0" err="1"/>
              <a:t>structure</a:t>
            </a:r>
            <a:r>
              <a:rPr lang="nl-NL" sz="2800" dirty="0"/>
              <a:t>) </a:t>
            </a:r>
            <a:r>
              <a:rPr lang="nl-NL" sz="2800" dirty="0" err="1"/>
              <a:t>will</a:t>
            </a:r>
            <a:r>
              <a:rPr lang="nl-NL" sz="2800" dirty="0"/>
              <a:t> </a:t>
            </a:r>
            <a:r>
              <a:rPr lang="nl-NL" sz="2800" dirty="0" err="1"/>
              <a:t>be</a:t>
            </a:r>
            <a:r>
              <a:rPr lang="nl-NL" sz="2800" dirty="0"/>
              <a:t> </a:t>
            </a:r>
            <a:r>
              <a:rPr lang="nl-NL" sz="2800" dirty="0" err="1"/>
              <a:t>executed</a:t>
            </a:r>
            <a:r>
              <a:rPr lang="nl-NL" sz="2800" dirty="0"/>
              <a:t> </a:t>
            </a:r>
            <a:r>
              <a:rPr lang="nl-NL" sz="2800" dirty="0" err="1"/>
              <a:t>if</a:t>
            </a:r>
            <a:r>
              <a:rPr lang="nl-NL" sz="2800" dirty="0"/>
              <a:t> </a:t>
            </a:r>
            <a:r>
              <a:rPr lang="nl-NL" sz="2800" dirty="0" err="1"/>
              <a:t>its</a:t>
            </a:r>
            <a:r>
              <a:rPr lang="nl-NL" sz="2800" dirty="0"/>
              <a:t> </a:t>
            </a:r>
            <a:r>
              <a:rPr lang="nl-NL" sz="2800" dirty="0" err="1"/>
              <a:t>condition</a:t>
            </a:r>
            <a:r>
              <a:rPr lang="nl-NL" sz="2800" dirty="0"/>
              <a:t> </a:t>
            </a:r>
            <a:r>
              <a:rPr lang="nl-NL" sz="2800" dirty="0" err="1"/>
              <a:t>evaluates</a:t>
            </a:r>
            <a:r>
              <a:rPr lang="nl-NL" sz="2800" dirty="0"/>
              <a:t> to </a:t>
            </a:r>
            <a:r>
              <a:rPr lang="nl-NL" sz="2800" dirty="0" err="1"/>
              <a:t>true</a:t>
            </a:r>
            <a:r>
              <a:rPr lang="nl-NL" sz="2800" dirty="0"/>
              <a:t>.</a:t>
            </a:r>
          </a:p>
          <a:p>
            <a:r>
              <a:rPr lang="nl-NL" sz="2800" dirty="0"/>
              <a:t>After </a:t>
            </a:r>
            <a:r>
              <a:rPr lang="nl-NL" sz="2800" i="1" dirty="0"/>
              <a:t>unindenting,</a:t>
            </a:r>
            <a:r>
              <a:rPr lang="nl-NL" sz="2800" dirty="0"/>
              <a:t> the program continues as normally</a:t>
            </a:r>
            <a:endParaRPr lang="nl-NL" i="1" dirty="0"/>
          </a:p>
          <a:p>
            <a:pPr marL="0" indent="0">
              <a:buNone/>
            </a:pPr>
            <a:br>
              <a:rPr lang="nl-NL" sz="2400" b="1" i="1" dirty="0">
                <a:solidFill>
                  <a:srgbClr val="204A87"/>
                </a:solidFill>
                <a:latin typeface=""/>
              </a:rPr>
            </a:br>
            <a:endParaRPr lang="nl-NL" sz="2400" b="1" i="1" dirty="0">
              <a:solidFill>
                <a:srgbClr val="204A87"/>
              </a:solidFill>
              <a:latin typeface=""/>
            </a:endParaRPr>
          </a:p>
          <a:p>
            <a:pPr marL="0" indent="0">
              <a:buNone/>
            </a:pPr>
            <a:r>
              <a:rPr lang="nl-NL" sz="20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nl-NL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 </a:t>
            </a:r>
            <a:r>
              <a:rPr lang="nl-NL" sz="20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nl-NL" sz="20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nl-NL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sz="2000" b="1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 is greater than 10!"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 </a:t>
            </a:r>
            <a:r>
              <a:rPr lang="nl-NL" sz="20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0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sz="2000" b="1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"This is always printed"</a:t>
            </a:r>
          </a:p>
          <a:p>
            <a:pPr marL="0" indent="0">
              <a:buNone/>
            </a:pP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nl-NL" sz="20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0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</a:p>
          <a:p>
            <a:pPr marL="0" indent="0">
              <a:buNone/>
            </a:pP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nl-NL" sz="20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nl-NL" sz="20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nl-NL" sz="20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endParaRPr lang="nl-NL" i="1" dirty="0"/>
          </a:p>
        </p:txBody>
      </p:sp>
      <p:sp>
        <p:nvSpPr>
          <p:cNvPr id="7" name="Right Brace 6"/>
          <p:cNvSpPr/>
          <p:nvPr/>
        </p:nvSpPr>
        <p:spPr>
          <a:xfrm>
            <a:off x="5796136" y="4518412"/>
            <a:ext cx="216024" cy="792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5796136" y="5360442"/>
            <a:ext cx="216024" cy="1164902"/>
          </a:xfrm>
          <a:prstGeom prst="rightBrace">
            <a:avLst>
              <a:gd name="adj1" fmla="val 3655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12160" y="4437112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rgbClr val="FF0000"/>
                </a:solidFill>
              </a:rPr>
              <a:t>Only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executed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if</a:t>
            </a:r>
            <a:r>
              <a:rPr lang="nl-NL" dirty="0">
                <a:solidFill>
                  <a:srgbClr val="FF0000"/>
                </a:solidFill>
              </a:rPr>
              <a:t> </a:t>
            </a:r>
          </a:p>
          <a:p>
            <a:r>
              <a:rPr lang="nl-NL" dirty="0" err="1">
                <a:solidFill>
                  <a:srgbClr val="FF0000"/>
                </a:solidFill>
              </a:rPr>
              <a:t>number</a:t>
            </a:r>
            <a:r>
              <a:rPr lang="nl-NL" dirty="0">
                <a:solidFill>
                  <a:srgbClr val="FF0000"/>
                </a:solidFill>
              </a:rPr>
              <a:t> &gt; 10 is </a:t>
            </a:r>
            <a:r>
              <a:rPr lang="nl-NL" dirty="0" err="1">
                <a:solidFill>
                  <a:srgbClr val="FF0000"/>
                </a:solidFill>
              </a:rPr>
              <a:t>true</a:t>
            </a:r>
            <a:r>
              <a:rPr lang="nl-NL" dirty="0">
                <a:solidFill>
                  <a:srgbClr val="FF0000"/>
                </a:solidFill>
              </a:rPr>
              <a:t>; </a:t>
            </a:r>
            <a:r>
              <a:rPr lang="nl-NL" dirty="0" err="1">
                <a:solidFill>
                  <a:srgbClr val="FF0000"/>
                </a:solidFill>
              </a:rPr>
              <a:t>belongs</a:t>
            </a:r>
            <a:r>
              <a:rPr lang="nl-NL" dirty="0">
                <a:solidFill>
                  <a:srgbClr val="FF0000"/>
                </a:solidFill>
              </a:rPr>
              <a:t> to the </a:t>
            </a:r>
            <a:r>
              <a:rPr lang="nl-NL" dirty="0" err="1">
                <a:solidFill>
                  <a:srgbClr val="FF0000"/>
                </a:solidFill>
              </a:rPr>
              <a:t>if-statement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2160" y="573325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00B050"/>
                </a:solidFill>
              </a:rPr>
              <a:t>Always </a:t>
            </a:r>
            <a:r>
              <a:rPr lang="nl-NL" dirty="0" err="1">
                <a:solidFill>
                  <a:srgbClr val="00B050"/>
                </a:solidFill>
              </a:rPr>
              <a:t>executed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40352" y="6597352"/>
            <a:ext cx="1152128" cy="216024"/>
          </a:xfrm>
        </p:spPr>
        <p:txBody>
          <a:bodyPr/>
          <a:lstStyle/>
          <a:p>
            <a:fld id="{CBC5D127-5FE7-4F18-8369-5475B33C39F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91680" y="6597352"/>
            <a:ext cx="5976664" cy="216024"/>
          </a:xfrm>
        </p:spPr>
        <p:txBody>
          <a:bodyPr/>
          <a:lstStyle/>
          <a:p>
            <a:r>
              <a:rPr lang="en-US"/>
              <a:t>Programming for Psychologists: Lecture 1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If</a:t>
            </a:r>
            <a:r>
              <a:rPr lang="nl-NL" dirty="0"/>
              <a:t>/</a:t>
            </a:r>
            <a:r>
              <a:rPr lang="nl-NL" dirty="0" err="1"/>
              <a:t>else</a:t>
            </a:r>
            <a:r>
              <a:rPr lang="nl-NL" dirty="0"/>
              <a:t> </a:t>
            </a:r>
            <a:r>
              <a:rPr lang="nl-NL" dirty="0" err="1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NL" dirty="0"/>
              <a:t>Number guessing game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 </a:t>
            </a:r>
            <a:r>
              <a:rPr lang="en-US" sz="26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600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              </a:t>
            </a:r>
            <a:r>
              <a:rPr lang="en-US" sz="2600" i="1" dirty="0">
                <a:solidFill>
                  <a:srgbClr val="8F590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number to guess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guess </a:t>
            </a:r>
            <a:r>
              <a:rPr lang="en-US" sz="26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600" b="1" dirty="0" err="1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"Guess the number &gt; "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guess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    </a:t>
            </a:r>
            <a:r>
              <a:rPr lang="en-US" sz="2600" i="1" dirty="0">
                <a:solidFill>
                  <a:srgbClr val="8F590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guess is too low</a:t>
            </a:r>
          </a:p>
          <a:p>
            <a:pPr marL="0" indent="0">
              <a:buNone/>
            </a:pPr>
            <a:r>
              <a:rPr lang="nl-NL" sz="2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6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nl-NL" sz="26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"Too low!"</a:t>
            </a:r>
          </a:p>
          <a:p>
            <a:pPr marL="0" indent="0">
              <a:buNone/>
            </a:pPr>
            <a:r>
              <a:rPr lang="en-US" sz="2600" b="1" dirty="0" err="1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26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guess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  </a:t>
            </a:r>
            <a:r>
              <a:rPr lang="en-US" sz="2600" i="1" dirty="0">
                <a:solidFill>
                  <a:srgbClr val="8F590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guess is too high</a:t>
            </a:r>
          </a:p>
          <a:p>
            <a:pPr marL="0" indent="0">
              <a:buNone/>
            </a:pPr>
            <a:r>
              <a:rPr lang="nl-NL" sz="2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6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nl-NL" sz="26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"Too high!"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                 </a:t>
            </a:r>
            <a:r>
              <a:rPr lang="en-US" sz="2600" i="1" dirty="0">
                <a:solidFill>
                  <a:srgbClr val="8F590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(or if guess == number)</a:t>
            </a:r>
          </a:p>
          <a:p>
            <a:pPr marL="0" indent="0">
              <a:buNone/>
            </a:pPr>
            <a:r>
              <a:rPr lang="nl-NL" sz="2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6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nl-NL" sz="26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"Correct!"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40352" y="6597352"/>
            <a:ext cx="1152128" cy="216024"/>
          </a:xfrm>
        </p:spPr>
        <p:txBody>
          <a:bodyPr/>
          <a:lstStyle/>
          <a:p>
            <a:fld id="{CBC5D127-5FE7-4F18-8369-5475B33C39F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91680" y="6597352"/>
            <a:ext cx="5976664" cy="216024"/>
          </a:xfrm>
        </p:spPr>
        <p:txBody>
          <a:bodyPr/>
          <a:lstStyle/>
          <a:p>
            <a:r>
              <a:rPr lang="en-US"/>
              <a:t>Programming for Psychologists: Lecture 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the output 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 </a:t>
            </a:r>
            <a:r>
              <a:rPr lang="nl-NL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</a:p>
          <a:p>
            <a:pPr marL="0" indent="0">
              <a:buNone/>
            </a:pPr>
            <a:r>
              <a:rPr lang="nl-NL" sz="24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  <a:r>
              <a:rPr lang="nl-NL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nl-NL" sz="2400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nl-NL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nl-NL" sz="24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"Brrrr"</a:t>
            </a:r>
          </a:p>
          <a:p>
            <a:pPr marL="0" indent="0">
              <a:buNone/>
            </a:pPr>
            <a:r>
              <a:rPr lang="nl-NL" sz="24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 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  <a:r>
              <a:rPr lang="nl-NL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nl-NL" sz="2400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nl-NL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nl-NL" sz="24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"OK"</a:t>
            </a:r>
          </a:p>
          <a:p>
            <a:pPr marL="0" indent="0">
              <a:buNone/>
            </a:pPr>
            <a:r>
              <a:rPr lang="nl-NL" sz="24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nl-NL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nl-NL" sz="24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"Too hot!"</a:t>
            </a:r>
          </a:p>
          <a:p>
            <a:pPr>
              <a:buNone/>
            </a:pPr>
            <a:endParaRPr lang="nl-NL" sz="2400" b="1" dirty="0">
              <a:latin typeface="Consolas" pitchFamily="49" charset="0"/>
            </a:endParaRPr>
          </a:p>
          <a:p>
            <a:pPr>
              <a:buNone/>
            </a:pPr>
            <a:r>
              <a:rPr lang="nl-NL" sz="2400" b="1" dirty="0">
                <a:latin typeface="Consolas" pitchFamily="49" charset="0"/>
              </a:rPr>
              <a:t>Output:</a:t>
            </a:r>
          </a:p>
          <a:p>
            <a:pPr>
              <a:buNone/>
            </a:pPr>
            <a:r>
              <a:rPr lang="nl-NL" sz="2400" dirty="0">
                <a:latin typeface="Consolas" pitchFamily="49" charset="0"/>
              </a:rPr>
              <a:t>OK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fbeeldingsresultaat voor roos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708200"/>
            <a:ext cx="2160240" cy="207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764704"/>
            <a:ext cx="8568952" cy="648072"/>
          </a:xfrm>
        </p:spPr>
        <p:txBody>
          <a:bodyPr>
            <a:normAutofit fontScale="90000"/>
          </a:bodyPr>
          <a:lstStyle/>
          <a:p>
            <a:r>
              <a:rPr lang="nl-NL" dirty="0"/>
              <a:t>General </a:t>
            </a:r>
            <a:r>
              <a:rPr lang="nl-NL" dirty="0" err="1"/>
              <a:t>course</a:t>
            </a:r>
            <a:r>
              <a:rPr lang="nl-NL" dirty="0"/>
              <a:t> </a:t>
            </a:r>
            <a:r>
              <a:rPr lang="nl-NL" dirty="0" err="1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568952" cy="4968552"/>
          </a:xfrm>
        </p:spPr>
        <p:txBody>
          <a:bodyPr>
            <a:noAutofit/>
          </a:bodyPr>
          <a:lstStyle/>
          <a:p>
            <a:r>
              <a:rPr lang="nl-NL" sz="2000" dirty="0"/>
              <a:t>Grants 6 ECTS after completion</a:t>
            </a:r>
          </a:p>
          <a:p>
            <a:r>
              <a:rPr lang="nl-NL" sz="2000" i="1" dirty="0"/>
              <a:t>7 Lectures,</a:t>
            </a:r>
            <a:r>
              <a:rPr lang="nl-NL" sz="2000" dirty="0"/>
              <a:t> </a:t>
            </a:r>
            <a:r>
              <a:rPr lang="nl-NL" sz="2000" dirty="0" err="1"/>
              <a:t>every</a:t>
            </a:r>
            <a:r>
              <a:rPr lang="nl-NL" sz="2000" dirty="0"/>
              <a:t> </a:t>
            </a:r>
            <a:r>
              <a:rPr lang="nl-NL" sz="2000" dirty="0" err="1"/>
              <a:t>Monday</a:t>
            </a:r>
            <a:r>
              <a:rPr lang="nl-NL" sz="2000" dirty="0"/>
              <a:t>, 11:00-12:45</a:t>
            </a:r>
          </a:p>
          <a:p>
            <a:pPr lvl="1"/>
            <a:r>
              <a:rPr lang="nl-NL" sz="1800" dirty="0"/>
              <a:t>In </a:t>
            </a:r>
            <a:r>
              <a:rPr lang="nl-NL" sz="1800" dirty="0" err="1"/>
              <a:t>main</a:t>
            </a:r>
            <a:r>
              <a:rPr lang="nl-NL" sz="1800" dirty="0"/>
              <a:t> building, HG-07A32</a:t>
            </a:r>
            <a:endParaRPr lang="en-US" sz="1800" dirty="0"/>
          </a:p>
          <a:p>
            <a:r>
              <a:rPr lang="en-US" sz="2000" i="1" dirty="0"/>
              <a:t>14 Supervised practice sessions,</a:t>
            </a:r>
            <a:r>
              <a:rPr lang="en-US" sz="2000" dirty="0"/>
              <a:t> on Tuesday, and Thursday (11:00-15:00)</a:t>
            </a:r>
            <a:endParaRPr lang="en-US" sz="1600" dirty="0"/>
          </a:p>
          <a:p>
            <a:pPr lvl="1"/>
            <a:r>
              <a:rPr lang="nl-NL" sz="1800" dirty="0"/>
              <a:t>In computer </a:t>
            </a:r>
            <a:r>
              <a:rPr lang="nl-NL" sz="1800" dirty="0" err="1"/>
              <a:t>lab’s</a:t>
            </a:r>
            <a:r>
              <a:rPr lang="nl-NL" sz="1800" dirty="0"/>
              <a:t> (IN-2B43 on </a:t>
            </a:r>
            <a:r>
              <a:rPr lang="nl-NL" sz="1800" dirty="0" err="1"/>
              <a:t>Tuesday</a:t>
            </a:r>
            <a:r>
              <a:rPr lang="nl-NL" sz="1800" dirty="0"/>
              <a:t>; HG-07B06 on </a:t>
            </a:r>
            <a:r>
              <a:rPr lang="nl-NL" sz="1800" dirty="0" err="1"/>
              <a:t>Thursday</a:t>
            </a:r>
            <a:r>
              <a:rPr lang="nl-NL" sz="1800" dirty="0"/>
              <a:t>)</a:t>
            </a:r>
          </a:p>
          <a:p>
            <a:pPr lvl="1"/>
            <a:r>
              <a:rPr lang="nl-NL" sz="1800" dirty="0" err="1"/>
              <a:t>This</a:t>
            </a:r>
            <a:r>
              <a:rPr lang="nl-NL" sz="1800" dirty="0"/>
              <a:t> is the time to </a:t>
            </a:r>
            <a:r>
              <a:rPr lang="nl-NL" sz="1800" dirty="0" err="1"/>
              <a:t>ask</a:t>
            </a:r>
            <a:r>
              <a:rPr lang="nl-NL" sz="1800" dirty="0"/>
              <a:t> </a:t>
            </a:r>
            <a:r>
              <a:rPr lang="nl-NL" sz="1800" dirty="0" err="1"/>
              <a:t>for</a:t>
            </a:r>
            <a:r>
              <a:rPr lang="nl-NL" sz="1800" dirty="0"/>
              <a:t> and get help (</a:t>
            </a:r>
            <a:r>
              <a:rPr lang="nl-NL" sz="1800" dirty="0" err="1"/>
              <a:t>and</a:t>
            </a:r>
            <a:r>
              <a:rPr lang="nl-NL" sz="1800" dirty="0"/>
              <a:t> </a:t>
            </a:r>
            <a:r>
              <a:rPr lang="nl-NL" sz="1800" dirty="0" err="1"/>
              <a:t>the</a:t>
            </a:r>
            <a:r>
              <a:rPr lang="nl-NL" sz="1800" dirty="0"/>
              <a:t> </a:t>
            </a:r>
            <a:r>
              <a:rPr lang="nl-NL" sz="1800" dirty="0" err="1"/>
              <a:t>place</a:t>
            </a:r>
            <a:r>
              <a:rPr lang="nl-NL" sz="1800" dirty="0"/>
              <a:t> </a:t>
            </a:r>
            <a:r>
              <a:rPr lang="nl-NL" sz="1800" dirty="0" err="1"/>
              <a:t>to</a:t>
            </a:r>
            <a:r>
              <a:rPr lang="nl-NL" sz="1800" dirty="0"/>
              <a:t> </a:t>
            </a:r>
            <a:r>
              <a:rPr lang="nl-NL" sz="1800" dirty="0" err="1"/>
              <a:t>learn</a:t>
            </a:r>
            <a:r>
              <a:rPr lang="nl-NL" sz="1800" dirty="0"/>
              <a:t> </a:t>
            </a:r>
            <a:r>
              <a:rPr lang="nl-NL" sz="1800" dirty="0" err="1"/>
              <a:t>programming</a:t>
            </a:r>
            <a:r>
              <a:rPr lang="nl-NL" sz="1800" dirty="0"/>
              <a:t>)!</a:t>
            </a:r>
          </a:p>
          <a:p>
            <a:r>
              <a:rPr lang="en-US" sz="2000" i="1" dirty="0"/>
              <a:t>13 Homework assignments</a:t>
            </a:r>
            <a:r>
              <a:rPr lang="en-US" sz="2000" dirty="0"/>
              <a:t>: </a:t>
            </a:r>
          </a:p>
          <a:p>
            <a:pPr lvl="1"/>
            <a:r>
              <a:rPr lang="nl-NL" sz="1600" dirty="0" err="1"/>
              <a:t>There</a:t>
            </a:r>
            <a:r>
              <a:rPr lang="nl-NL" sz="1600" dirty="0"/>
              <a:t> </a:t>
            </a:r>
            <a:r>
              <a:rPr lang="nl-NL" sz="1600" dirty="0" err="1"/>
              <a:t>will</a:t>
            </a:r>
            <a:r>
              <a:rPr lang="nl-NL" sz="1600" dirty="0"/>
              <a:t> </a:t>
            </a:r>
            <a:r>
              <a:rPr lang="nl-NL" sz="1600" dirty="0" err="1"/>
              <a:t>be</a:t>
            </a:r>
            <a:r>
              <a:rPr lang="nl-NL" sz="1600" dirty="0"/>
              <a:t> </a:t>
            </a:r>
            <a:r>
              <a:rPr lang="nl-NL" sz="1600" dirty="0" err="1"/>
              <a:t>two</a:t>
            </a:r>
            <a:r>
              <a:rPr lang="nl-NL" sz="1600" dirty="0"/>
              <a:t> </a:t>
            </a:r>
            <a:r>
              <a:rPr lang="nl-NL" sz="1600" dirty="0" err="1"/>
              <a:t>assignments</a:t>
            </a:r>
            <a:r>
              <a:rPr lang="nl-NL" sz="1600" dirty="0"/>
              <a:t> per week </a:t>
            </a:r>
            <a:r>
              <a:rPr lang="nl-NL" sz="1600" dirty="0" err="1"/>
              <a:t>which</a:t>
            </a:r>
            <a:r>
              <a:rPr lang="nl-NL" sz="1600" dirty="0"/>
              <a:t> </a:t>
            </a:r>
            <a:r>
              <a:rPr lang="nl-NL" sz="1600" dirty="0" err="1"/>
              <a:t>you</a:t>
            </a:r>
            <a:r>
              <a:rPr lang="nl-NL" sz="1600" dirty="0"/>
              <a:t> </a:t>
            </a:r>
            <a:r>
              <a:rPr lang="nl-NL" sz="1600" dirty="0" err="1"/>
              <a:t>can</a:t>
            </a:r>
            <a:r>
              <a:rPr lang="nl-NL" sz="1600" dirty="0"/>
              <a:t> </a:t>
            </a:r>
            <a:r>
              <a:rPr lang="nl-NL" sz="1600" dirty="0" err="1"/>
              <a:t>work</a:t>
            </a:r>
            <a:r>
              <a:rPr lang="nl-NL" sz="1600" dirty="0"/>
              <a:t> on in pairs or </a:t>
            </a:r>
            <a:r>
              <a:rPr lang="nl-NL" sz="1600" dirty="0" err="1"/>
              <a:t>individually</a:t>
            </a:r>
            <a:r>
              <a:rPr lang="nl-NL" sz="1600" dirty="0"/>
              <a:t>. </a:t>
            </a:r>
            <a:r>
              <a:rPr lang="nl-NL" sz="1600" dirty="0" err="1"/>
              <a:t>Assignments</a:t>
            </a:r>
            <a:r>
              <a:rPr lang="nl-NL" sz="1600" dirty="0"/>
              <a:t> are </a:t>
            </a:r>
            <a:r>
              <a:rPr lang="nl-NL" sz="1600" dirty="0" err="1"/>
              <a:t>not</a:t>
            </a:r>
            <a:r>
              <a:rPr lang="nl-NL" sz="1600" dirty="0"/>
              <a:t> </a:t>
            </a:r>
            <a:r>
              <a:rPr lang="nl-NL" sz="1600" dirty="0" err="1"/>
              <a:t>mandatory</a:t>
            </a:r>
            <a:r>
              <a:rPr lang="nl-NL" sz="1600" dirty="0"/>
              <a:t>, but I </a:t>
            </a:r>
            <a:r>
              <a:rPr lang="nl-NL" sz="1600" dirty="0" err="1"/>
              <a:t>strongly</a:t>
            </a:r>
            <a:r>
              <a:rPr lang="nl-NL" sz="1600" dirty="0"/>
              <a:t> </a:t>
            </a:r>
            <a:r>
              <a:rPr lang="nl-NL" sz="1600" dirty="0" err="1"/>
              <a:t>encourage</a:t>
            </a:r>
            <a:r>
              <a:rPr lang="nl-NL" sz="1600" dirty="0"/>
              <a:t> </a:t>
            </a:r>
            <a:r>
              <a:rPr lang="nl-NL" sz="1600" dirty="0" err="1"/>
              <a:t>you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work</a:t>
            </a:r>
            <a:r>
              <a:rPr lang="nl-NL" sz="1600" dirty="0"/>
              <a:t> on </a:t>
            </a:r>
            <a:r>
              <a:rPr lang="nl-NL" sz="1600" dirty="0" err="1"/>
              <a:t>them</a:t>
            </a:r>
            <a:r>
              <a:rPr lang="nl-NL" sz="1600" dirty="0"/>
              <a:t>. The </a:t>
            </a:r>
            <a:r>
              <a:rPr lang="nl-NL" sz="1600" dirty="0" err="1"/>
              <a:t>only</a:t>
            </a:r>
            <a:r>
              <a:rPr lang="nl-NL" sz="1600" dirty="0"/>
              <a:t> way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learn</a:t>
            </a:r>
            <a:r>
              <a:rPr lang="nl-NL" sz="1600" dirty="0"/>
              <a:t> </a:t>
            </a:r>
            <a:r>
              <a:rPr lang="nl-NL" sz="1600" dirty="0" err="1"/>
              <a:t>how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program is </a:t>
            </a:r>
            <a:r>
              <a:rPr lang="nl-NL" sz="1600" dirty="0" err="1"/>
              <a:t>too</a:t>
            </a:r>
            <a:r>
              <a:rPr lang="nl-NL" sz="1600" dirty="0"/>
              <a:t> </a:t>
            </a:r>
            <a:r>
              <a:rPr lang="nl-NL" sz="1600" dirty="0" err="1"/>
              <a:t>actually</a:t>
            </a:r>
            <a:r>
              <a:rPr lang="nl-NL" sz="1600" dirty="0"/>
              <a:t> program </a:t>
            </a:r>
            <a:r>
              <a:rPr lang="nl-NL" sz="1600" dirty="0" err="1"/>
              <a:t>and</a:t>
            </a:r>
            <a:r>
              <a:rPr lang="nl-NL" sz="1600" dirty="0"/>
              <a:t> make </a:t>
            </a:r>
            <a:r>
              <a:rPr lang="nl-NL" sz="1600" dirty="0" err="1"/>
              <a:t>many</a:t>
            </a:r>
            <a:r>
              <a:rPr lang="nl-NL" sz="1600" dirty="0"/>
              <a:t>, </a:t>
            </a:r>
            <a:r>
              <a:rPr lang="nl-NL" sz="1600" dirty="0" err="1"/>
              <a:t>many</a:t>
            </a:r>
            <a:r>
              <a:rPr lang="nl-NL" sz="1600" dirty="0"/>
              <a:t> mistakes!!! </a:t>
            </a:r>
            <a:r>
              <a:rPr lang="nl-NL" sz="1600" dirty="0" err="1"/>
              <a:t>You</a:t>
            </a:r>
            <a:r>
              <a:rPr lang="nl-NL" sz="1600" dirty="0"/>
              <a:t> have </a:t>
            </a:r>
            <a:r>
              <a:rPr lang="nl-NL" sz="1600" i="1" dirty="0" err="1"/>
              <a:t>one</a:t>
            </a:r>
            <a:r>
              <a:rPr lang="nl-NL" sz="1600" i="1" dirty="0"/>
              <a:t> week</a:t>
            </a:r>
            <a:r>
              <a:rPr lang="nl-NL" sz="1600" dirty="0"/>
              <a:t> to complete </a:t>
            </a:r>
            <a:r>
              <a:rPr lang="nl-NL" sz="1600" dirty="0" err="1"/>
              <a:t>an</a:t>
            </a:r>
            <a:r>
              <a:rPr lang="nl-NL" sz="1600" dirty="0"/>
              <a:t> </a:t>
            </a:r>
            <a:r>
              <a:rPr lang="nl-NL" sz="1600" dirty="0" err="1"/>
              <a:t>assignment</a:t>
            </a:r>
            <a:r>
              <a:rPr lang="nl-NL" sz="1600" dirty="0"/>
              <a:t> – </a:t>
            </a:r>
            <a:r>
              <a:rPr lang="nl-NL" sz="1600" dirty="0" err="1"/>
              <a:t>submit</a:t>
            </a:r>
            <a:r>
              <a:rPr lang="nl-NL" sz="1600" dirty="0"/>
              <a:t> </a:t>
            </a:r>
            <a:r>
              <a:rPr lang="nl-NL" sz="1600" dirty="0" err="1"/>
              <a:t>through</a:t>
            </a:r>
            <a:r>
              <a:rPr lang="nl-NL" sz="1600" dirty="0"/>
              <a:t> Canvas.vu.nl. </a:t>
            </a:r>
          </a:p>
          <a:p>
            <a:r>
              <a:rPr lang="nl-NL" sz="2000" i="1" dirty="0"/>
              <a:t>1 </a:t>
            </a:r>
            <a:r>
              <a:rPr lang="nl-NL" sz="2000" i="1" dirty="0" err="1"/>
              <a:t>Exam</a:t>
            </a:r>
            <a:r>
              <a:rPr lang="nl-NL" sz="2000" i="1" dirty="0"/>
              <a:t> (</a:t>
            </a:r>
            <a:r>
              <a:rPr lang="nl-NL" sz="2000" i="1" dirty="0" err="1"/>
              <a:t>October</a:t>
            </a:r>
            <a:r>
              <a:rPr lang="nl-NL" sz="2000" i="1" dirty="0"/>
              <a:t> 23) </a:t>
            </a:r>
            <a:r>
              <a:rPr lang="nl-NL" sz="2000" i="1" dirty="0" err="1"/>
              <a:t>and</a:t>
            </a:r>
            <a:r>
              <a:rPr lang="nl-NL" sz="2000" i="1" dirty="0"/>
              <a:t> 1 </a:t>
            </a:r>
            <a:r>
              <a:rPr lang="nl-NL" sz="2000" i="1" dirty="0" err="1"/>
              <a:t>Resit</a:t>
            </a:r>
            <a:r>
              <a:rPr lang="nl-NL" sz="2000" i="1" dirty="0"/>
              <a:t> (December 18)</a:t>
            </a:r>
          </a:p>
          <a:p>
            <a:pPr lvl="1"/>
            <a:r>
              <a:rPr lang="nl-NL" sz="1800" dirty="0"/>
              <a:t>Complete a </a:t>
            </a:r>
            <a:r>
              <a:rPr lang="nl-NL" sz="1800" dirty="0" err="1"/>
              <a:t>programming</a:t>
            </a:r>
            <a:r>
              <a:rPr lang="nl-NL" sz="1800" dirty="0"/>
              <a:t> </a:t>
            </a:r>
            <a:r>
              <a:rPr lang="nl-NL" sz="1800" dirty="0" err="1"/>
              <a:t>assignment</a:t>
            </a:r>
            <a:r>
              <a:rPr lang="nl-NL" sz="1800" dirty="0"/>
              <a:t> </a:t>
            </a:r>
            <a:r>
              <a:rPr lang="nl-NL" sz="1800" b="1" dirty="0"/>
              <a:t>on </a:t>
            </a:r>
            <a:r>
              <a:rPr lang="nl-NL" sz="1800" b="1" dirty="0" err="1"/>
              <a:t>your</a:t>
            </a:r>
            <a:r>
              <a:rPr lang="nl-NL" sz="1800" b="1" dirty="0"/>
              <a:t> </a:t>
            </a:r>
            <a:r>
              <a:rPr lang="nl-NL" sz="1800" b="1" dirty="0" err="1"/>
              <a:t>own</a:t>
            </a:r>
            <a:r>
              <a:rPr lang="nl-NL" sz="1800" b="1" dirty="0"/>
              <a:t> </a:t>
            </a:r>
          </a:p>
          <a:p>
            <a:pPr lvl="1"/>
            <a:r>
              <a:rPr lang="nl-NL" sz="1800" dirty="0"/>
              <a:t>(but </a:t>
            </a:r>
            <a:r>
              <a:rPr lang="nl-NL" sz="1800" dirty="0" err="1"/>
              <a:t>with</a:t>
            </a:r>
            <a:r>
              <a:rPr lang="nl-NL" sz="1800" dirty="0"/>
              <a:t> help of </a:t>
            </a:r>
            <a:r>
              <a:rPr lang="nl-NL" sz="1800" dirty="0" err="1"/>
              <a:t>books</a:t>
            </a:r>
            <a:r>
              <a:rPr lang="nl-NL" sz="1800" dirty="0"/>
              <a:t> </a:t>
            </a:r>
            <a:r>
              <a:rPr lang="nl-NL" sz="1800" dirty="0" err="1"/>
              <a:t>and</a:t>
            </a:r>
            <a:r>
              <a:rPr lang="nl-NL" sz="1800" dirty="0"/>
              <a:t> Internet). </a:t>
            </a:r>
          </a:p>
          <a:p>
            <a:pPr marL="0" indent="0">
              <a:buNone/>
            </a:pPr>
            <a:r>
              <a:rPr lang="en-US" sz="2000" dirty="0"/>
              <a:t>See</a:t>
            </a:r>
            <a:r>
              <a:rPr lang="en-US" sz="2000" b="1" dirty="0"/>
              <a:t> canvas.vu.nl </a:t>
            </a:r>
            <a:r>
              <a:rPr lang="en-US" sz="2000" dirty="0"/>
              <a:t>and/or</a:t>
            </a:r>
            <a:r>
              <a:rPr lang="en-US" sz="2000" b="1" dirty="0"/>
              <a:t> www.rooster.vu.nl </a:t>
            </a:r>
            <a:r>
              <a:rPr lang="en-US" sz="2000" dirty="0"/>
              <a:t>for details!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for psychologists: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022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More complex </a:t>
            </a:r>
            <a:r>
              <a:rPr lang="nl-NL" dirty="0" err="1"/>
              <a:t>if</a:t>
            </a:r>
            <a:r>
              <a:rPr lang="nl-NL" dirty="0"/>
              <a:t>/</a:t>
            </a:r>
            <a:r>
              <a:rPr lang="nl-NL" dirty="0" err="1"/>
              <a:t>else</a:t>
            </a:r>
            <a:r>
              <a:rPr lang="nl-NL" dirty="0"/>
              <a:t>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Sometimes</a:t>
            </a:r>
            <a:r>
              <a:rPr lang="nl-NL" dirty="0"/>
              <a:t> more complex </a:t>
            </a:r>
            <a:r>
              <a:rPr lang="nl-NL" dirty="0" err="1"/>
              <a:t>conditions</a:t>
            </a:r>
            <a:r>
              <a:rPr lang="nl-NL" dirty="0"/>
              <a:t> (</a:t>
            </a:r>
            <a:r>
              <a:rPr lang="nl-NL" dirty="0" err="1"/>
              <a:t>consisting</a:t>
            </a:r>
            <a:r>
              <a:rPr lang="nl-NL" dirty="0"/>
              <a:t> of more </a:t>
            </a:r>
            <a:r>
              <a:rPr lang="nl-NL" dirty="0" err="1"/>
              <a:t>propositions</a:t>
            </a:r>
            <a:r>
              <a:rPr lang="nl-NL" dirty="0"/>
              <a:t>) are </a:t>
            </a:r>
            <a:r>
              <a:rPr lang="nl-NL" dirty="0" err="1"/>
              <a:t>required</a:t>
            </a:r>
            <a:r>
              <a:rPr lang="nl-NL" dirty="0"/>
              <a:t> :</a:t>
            </a:r>
            <a:br>
              <a:rPr lang="nl-NL" dirty="0"/>
            </a:br>
            <a:endParaRPr lang="nl-NL" dirty="0"/>
          </a:p>
          <a:p>
            <a:pPr>
              <a:buNone/>
            </a:pPr>
            <a:r>
              <a:rPr lang="nl-NL" dirty="0"/>
              <a:t>	</a:t>
            </a:r>
            <a:r>
              <a:rPr lang="nl-NL" sz="18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  <a:cs typeface="Courier New" pitchFamily="49" charset="0"/>
              </a:rPr>
              <a:t>isRaining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nl-NL" sz="18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800" i="1" dirty="0">
                <a:latin typeface="Courier New" pitchFamily="49" charset="0"/>
                <a:cs typeface="Courier New" pitchFamily="49" charset="0"/>
              </a:rPr>
              <a:t>and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 &lt; 5:</a:t>
            </a:r>
          </a:p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nl-NL" sz="1800" dirty="0" err="1">
                <a:latin typeface="Courier New" pitchFamily="49" charset="0"/>
                <a:cs typeface="Courier New" pitchFamily="49" charset="0"/>
              </a:rPr>
              <a:t>goByTram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18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nl-NL" sz="1800" dirty="0" err="1">
                <a:latin typeface="Courier New" pitchFamily="49" charset="0"/>
                <a:cs typeface="Courier New" pitchFamily="49" charset="0"/>
              </a:rPr>
              <a:t>goByBike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nl-NL" dirty="0" err="1"/>
              <a:t>Propositions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combined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i="1" dirty="0" err="1"/>
              <a:t>logic</a:t>
            </a:r>
            <a:r>
              <a:rPr lang="nl-NL" dirty="0"/>
              <a:t> </a:t>
            </a:r>
            <a:r>
              <a:rPr lang="nl-NL" i="1" dirty="0"/>
              <a:t>operators</a:t>
            </a:r>
          </a:p>
          <a:p>
            <a:pPr lvl="1"/>
            <a:r>
              <a:rPr lang="nl-NL" dirty="0"/>
              <a:t>and, or, </a:t>
            </a:r>
            <a:r>
              <a:rPr lang="nl-NL" dirty="0" err="1"/>
              <a:t>not</a:t>
            </a:r>
            <a:endParaRPr lang="nl-NL" dirty="0"/>
          </a:p>
          <a:p>
            <a:pPr>
              <a:buNone/>
            </a:pPr>
            <a:endParaRPr lang="en-US" dirty="0"/>
          </a:p>
        </p:txBody>
      </p:sp>
      <p:grpSp>
        <p:nvGrpSpPr>
          <p:cNvPr id="6" name="Group 6"/>
          <p:cNvGrpSpPr/>
          <p:nvPr/>
        </p:nvGrpSpPr>
        <p:grpSpPr>
          <a:xfrm>
            <a:off x="1043608" y="3284984"/>
            <a:ext cx="5544617" cy="1281324"/>
            <a:chOff x="2173506" y="3076370"/>
            <a:chExt cx="5310353" cy="1281324"/>
          </a:xfrm>
        </p:grpSpPr>
        <p:sp>
          <p:nvSpPr>
            <p:cNvPr id="8" name="Oval 7"/>
            <p:cNvSpPr/>
            <p:nvPr/>
          </p:nvSpPr>
          <p:spPr>
            <a:xfrm>
              <a:off x="2173506" y="3076370"/>
              <a:ext cx="2520280" cy="5715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139028" y="3076370"/>
              <a:ext cx="2344831" cy="5715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00496" y="4071942"/>
              <a:ext cx="1571636" cy="2857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>
                  <a:solidFill>
                    <a:schemeClr val="accent1">
                      <a:lumMod val="75000"/>
                    </a:schemeClr>
                  </a:solidFill>
                </a:rPr>
                <a:t>Propositions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1"/>
              <a:endCxn id="8" idx="4"/>
            </p:cNvCxnSpPr>
            <p:nvPr/>
          </p:nvCxnSpPr>
          <p:spPr>
            <a:xfrm flipH="1" flipV="1">
              <a:off x="3433646" y="3647874"/>
              <a:ext cx="566850" cy="5669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0" idx="3"/>
              <a:endCxn id="9" idx="4"/>
            </p:cNvCxnSpPr>
            <p:nvPr/>
          </p:nvCxnSpPr>
          <p:spPr>
            <a:xfrm flipV="1">
              <a:off x="5572132" y="3647874"/>
              <a:ext cx="739312" cy="5669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2"/>
          <p:cNvGrpSpPr/>
          <p:nvPr/>
        </p:nvGrpSpPr>
        <p:grpSpPr>
          <a:xfrm>
            <a:off x="971600" y="2636912"/>
            <a:ext cx="5616624" cy="1224136"/>
            <a:chOff x="1115616" y="2139696"/>
            <a:chExt cx="5072098" cy="1068720"/>
          </a:xfrm>
        </p:grpSpPr>
        <p:sp>
          <p:nvSpPr>
            <p:cNvPr id="14" name="Oval 13"/>
            <p:cNvSpPr/>
            <p:nvPr/>
          </p:nvSpPr>
          <p:spPr>
            <a:xfrm>
              <a:off x="1115616" y="2636912"/>
              <a:ext cx="5072098" cy="57150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87824" y="2139696"/>
              <a:ext cx="1357322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>
                  <a:solidFill>
                    <a:srgbClr val="FF0000"/>
                  </a:solidFill>
                </a:rPr>
                <a:t>Condition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5" idx="2"/>
              <a:endCxn id="14" idx="0"/>
            </p:cNvCxnSpPr>
            <p:nvPr/>
          </p:nvCxnSpPr>
          <p:spPr>
            <a:xfrm flipH="1">
              <a:off x="3651665" y="2425448"/>
              <a:ext cx="14820" cy="2114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40352" y="6597352"/>
            <a:ext cx="1152128" cy="216024"/>
          </a:xfrm>
        </p:spPr>
        <p:txBody>
          <a:bodyPr/>
          <a:lstStyle/>
          <a:p>
            <a:fld id="{CBC5D127-5FE7-4F18-8369-5475B33C39F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91680" y="6597352"/>
            <a:ext cx="5976664" cy="216024"/>
          </a:xfrm>
        </p:spPr>
        <p:txBody>
          <a:bodyPr/>
          <a:lstStyle/>
          <a:p>
            <a:r>
              <a:rPr lang="en-US"/>
              <a:t>Programming for Psychologists: Lecture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More complex if/else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68952" cy="4968552"/>
          </a:xfrm>
        </p:spPr>
        <p:txBody>
          <a:bodyPr>
            <a:normAutofit fontScale="62500" lnSpcReduction="20000"/>
          </a:bodyPr>
          <a:lstStyle/>
          <a:p>
            <a:r>
              <a:rPr lang="nl-NL" dirty="0"/>
              <a:t>You can also put an if-statement inside another if-statement</a:t>
            </a:r>
          </a:p>
          <a:p>
            <a:r>
              <a:rPr lang="nl-NL" dirty="0"/>
              <a:t>This is </a:t>
            </a:r>
            <a:r>
              <a:rPr lang="nl-NL" dirty="0" err="1"/>
              <a:t>called</a:t>
            </a:r>
            <a:r>
              <a:rPr lang="nl-NL" dirty="0"/>
              <a:t> </a:t>
            </a:r>
            <a:r>
              <a:rPr lang="nl-NL" i="1" dirty="0" err="1"/>
              <a:t>nesting</a:t>
            </a:r>
            <a:endParaRPr lang="nl-NL" i="1" dirty="0"/>
          </a:p>
          <a:p>
            <a:pPr lvl="1"/>
            <a:r>
              <a:rPr lang="nl-NL" sz="2900" b="1" dirty="0"/>
              <a:t>Example</a:t>
            </a:r>
            <a:r>
              <a:rPr lang="nl-NL" sz="2900" i="1" dirty="0"/>
              <a:t>: </a:t>
            </a:r>
            <a:r>
              <a:rPr lang="nl-NL" sz="2900" dirty="0"/>
              <a:t>print if x is smaller than 30 and larger than 20, else print “larger than 30”</a:t>
            </a:r>
            <a:br>
              <a:rPr lang="nl-NL" sz="2900" dirty="0"/>
            </a:br>
            <a:endParaRPr lang="nl-NL" sz="2900" dirty="0"/>
          </a:p>
          <a:p>
            <a:pPr marL="400050" lvl="1" indent="0">
              <a:buNone/>
            </a:pPr>
            <a:r>
              <a:rPr lang="nl-NL" sz="25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nl-NL" sz="2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nl-NL" sz="2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5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nl-NL" sz="2500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lang="nl-NL" sz="2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nl-NL" sz="2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5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nl-NL" sz="2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nl-NL" sz="2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5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nl-NL" sz="2500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nl-NL" sz="2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5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sz="25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"Between 20 and 30"</a:t>
            </a:r>
          </a:p>
          <a:p>
            <a:pPr marL="400050" lvl="1" indent="0">
              <a:buNone/>
            </a:pPr>
            <a:r>
              <a:rPr lang="nl-NL" sz="2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5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nl-NL" sz="2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nl-NL" sz="25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nl-NL" sz="25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nl-NL" sz="25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"Smaller than 20"</a:t>
            </a:r>
          </a:p>
          <a:p>
            <a:pPr marL="400050" lvl="1" indent="0">
              <a:buNone/>
            </a:pPr>
            <a:r>
              <a:rPr lang="nl-NL" sz="25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nl-NL" sz="2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nl-NL" sz="2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5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nl-NL" sz="25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"larger than 30"</a:t>
            </a:r>
          </a:p>
          <a:p>
            <a:pPr marL="457200" lvl="1" indent="0">
              <a:buNone/>
            </a:pPr>
            <a:endParaRPr lang="nl-NL" sz="1600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nl-NL" sz="2500" b="1" dirty="0"/>
              <a:t>Alternatively</a:t>
            </a:r>
            <a:r>
              <a:rPr lang="nl-NL" sz="3600" b="1" dirty="0"/>
              <a:t>:</a:t>
            </a:r>
          </a:p>
          <a:p>
            <a:pPr marL="400050" lvl="1" indent="0">
              <a:buNone/>
            </a:pPr>
            <a:r>
              <a:rPr lang="en-US" sz="25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2500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lang="en-US" sz="25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500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2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5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sz="25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"Between 20 and 30"</a:t>
            </a:r>
          </a:p>
          <a:p>
            <a:pPr marL="400050" lvl="1" indent="0">
              <a:buNone/>
            </a:pPr>
            <a:r>
              <a:rPr lang="nl-NL" sz="25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nl-NL" sz="2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5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sz="25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"larger than 30 or smaller than 20"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40352" y="6597352"/>
            <a:ext cx="1152128" cy="216024"/>
          </a:xfrm>
        </p:spPr>
        <p:txBody>
          <a:bodyPr/>
          <a:lstStyle/>
          <a:p>
            <a:fld id="{CBC5D127-5FE7-4F18-8369-5475B33C39F8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91680" y="6597352"/>
            <a:ext cx="5976664" cy="216024"/>
          </a:xfrm>
        </p:spPr>
        <p:txBody>
          <a:bodyPr/>
          <a:lstStyle/>
          <a:p>
            <a:r>
              <a:rPr lang="en-US"/>
              <a:t>Programming for Psychologists: Lecture 1</a:t>
            </a:r>
          </a:p>
        </p:txBody>
      </p:sp>
    </p:spTree>
    <p:extLst>
      <p:ext uri="{BB962C8B-B14F-4D97-AF65-F5344CB8AC3E}">
        <p14:creationId xmlns:p14="http://schemas.microsoft.com/office/powerpoint/2010/main" val="16741171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the output 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 </a:t>
            </a:r>
            <a:r>
              <a:rPr lang="nl-NL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  <a:p>
            <a:pPr marL="0" indent="0">
              <a:buNone/>
            </a:pP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 </a:t>
            </a:r>
            <a:r>
              <a:rPr lang="nl-NL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1.5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2400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4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1.4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"You are tall for your age"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24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24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2400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1.2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"You are a bit small for your age"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"Everything is going smoothly"</a:t>
            </a:r>
          </a:p>
          <a:p>
            <a:pPr>
              <a:buNone/>
            </a:pPr>
            <a:endParaRPr lang="nl-NL" sz="2400" dirty="0">
              <a:latin typeface="Consolas" pitchFamily="49" charset="0"/>
            </a:endParaRPr>
          </a:p>
          <a:p>
            <a:pPr>
              <a:buNone/>
            </a:pPr>
            <a:r>
              <a:rPr lang="nl-NL" sz="2400" b="1" dirty="0">
                <a:latin typeface="Consolas" pitchFamily="49" charset="0"/>
              </a:rPr>
              <a:t>Output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Everything is going smoothly</a:t>
            </a:r>
            <a:endParaRPr lang="en-US" sz="2400" b="1" dirty="0">
              <a:latin typeface="Consolas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the output 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 </a:t>
            </a:r>
            <a:r>
              <a:rPr lang="nl-NL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pPr marL="0" indent="0">
              <a:buNone/>
            </a:pP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 </a:t>
            </a:r>
            <a:r>
              <a:rPr lang="nl-NL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1.5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2400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4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1.4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"You are tall for your age"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24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24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2400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1.2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"You are a bit small for your age"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"Everything is going smoothly"</a:t>
            </a:r>
          </a:p>
          <a:p>
            <a:pPr>
              <a:buNone/>
            </a:pPr>
            <a:endParaRPr lang="nl-NL" sz="2400" dirty="0">
              <a:latin typeface="Consolas" pitchFamily="49" charset="0"/>
            </a:endParaRPr>
          </a:p>
          <a:p>
            <a:pPr>
              <a:buNone/>
            </a:pPr>
            <a:r>
              <a:rPr lang="nl-NL" sz="2400" b="1" dirty="0">
                <a:latin typeface="Consolas" pitchFamily="49" charset="0"/>
              </a:rPr>
              <a:t>Output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You are tall for your age</a:t>
            </a:r>
            <a:endParaRPr lang="nl-NL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Everything is going smoothly</a:t>
            </a:r>
            <a:endParaRPr lang="en-US" sz="2400" b="1" dirty="0">
              <a:latin typeface="Consolas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5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Basic</a:t>
            </a:r>
            <a:r>
              <a:rPr lang="nl-NL" dirty="0"/>
              <a:t> </a:t>
            </a:r>
            <a:r>
              <a:rPr lang="nl-NL" dirty="0" err="1"/>
              <a:t>elements</a:t>
            </a:r>
            <a:r>
              <a:rPr lang="nl-NL" dirty="0"/>
              <a:t> of a program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1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3528" y="1772816"/>
            <a:ext cx="8568952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NL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NL" sz="3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Operators</a:t>
            </a: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NL" sz="3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Decision</a:t>
            </a:r>
            <a:r>
              <a:rPr kumimoji="0" lang="nl-NL" sz="3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NL" sz="3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structures</a:t>
            </a:r>
            <a:endParaRPr kumimoji="0" lang="nl-NL" sz="3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NL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Functions</a:t>
            </a:r>
            <a:endParaRPr kumimoji="0" lang="nl-NL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NL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</a:t>
            </a:r>
            <a:r>
              <a:rPr kumimoji="0" lang="nl-NL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structures</a:t>
            </a:r>
            <a:endParaRPr kumimoji="0" lang="nl-NL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NL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Iteration</a:t>
            </a:r>
            <a:r>
              <a:rPr kumimoji="0" lang="nl-NL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NL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structures</a:t>
            </a:r>
            <a:endParaRPr kumimoji="0" lang="nl-NL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 descr="C:\Documents and Settings\dbb.schreij\Local Settings\Temporary Internet Files\Content.IE5\D7XY7H82\MC90044131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648072" cy="648072"/>
          </a:xfrm>
          <a:prstGeom prst="rect">
            <a:avLst/>
          </a:prstGeom>
          <a:noFill/>
        </p:spPr>
      </p:pic>
      <p:pic>
        <p:nvPicPr>
          <p:cNvPr id="9" name="Picture 2" descr="C:\Documents and Settings\dbb.schreij\Local Settings\Temporary Internet Files\Content.IE5\D7XY7H82\MC90044131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20888"/>
            <a:ext cx="648072" cy="648072"/>
          </a:xfrm>
          <a:prstGeom prst="rect">
            <a:avLst/>
          </a:prstGeom>
          <a:noFill/>
        </p:spPr>
      </p:pic>
      <p:pic>
        <p:nvPicPr>
          <p:cNvPr id="10" name="Picture 2" descr="C:\Documents and Settings\dbb.schreij\Local Settings\Temporary Internet Files\Content.IE5\D7XY7H82\MC90044131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68960"/>
            <a:ext cx="648072" cy="6480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45433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A </a:t>
            </a:r>
            <a:r>
              <a:rPr lang="nl-NL" dirty="0" err="1"/>
              <a:t>specific</a:t>
            </a:r>
            <a:r>
              <a:rPr lang="nl-NL" dirty="0"/>
              <a:t> segment of code/set of </a:t>
            </a:r>
            <a:r>
              <a:rPr lang="nl-NL" dirty="0" err="1"/>
              <a:t>instructions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call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anywhere</a:t>
            </a:r>
            <a:r>
              <a:rPr lang="nl-NL" dirty="0"/>
              <a:t> in </a:t>
            </a:r>
            <a:r>
              <a:rPr lang="nl-NL" dirty="0" err="1"/>
              <a:t>your</a:t>
            </a:r>
            <a:r>
              <a:rPr lang="nl-NL" dirty="0"/>
              <a:t> program</a:t>
            </a:r>
          </a:p>
          <a:p>
            <a:pPr lvl="1"/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call</a:t>
            </a:r>
            <a:r>
              <a:rPr lang="nl-NL" dirty="0"/>
              <a:t> the </a:t>
            </a:r>
            <a:r>
              <a:rPr lang="nl-NL" dirty="0" err="1"/>
              <a:t>function</a:t>
            </a:r>
            <a:r>
              <a:rPr lang="nl-NL" dirty="0"/>
              <a:t>, the code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contains</a:t>
            </a:r>
            <a:r>
              <a:rPr lang="nl-NL" dirty="0"/>
              <a:t> is </a:t>
            </a:r>
            <a:r>
              <a:rPr lang="nl-NL" dirty="0" err="1"/>
              <a:t>executed</a:t>
            </a:r>
            <a:endParaRPr lang="nl-NL" dirty="0"/>
          </a:p>
          <a:p>
            <a:pPr lvl="1"/>
            <a:r>
              <a:rPr lang="nl-NL" i="1" dirty="0"/>
              <a:t>A </a:t>
            </a:r>
            <a:r>
              <a:rPr lang="nl-NL" i="1" dirty="0" err="1"/>
              <a:t>function</a:t>
            </a:r>
            <a:r>
              <a:rPr lang="nl-NL" i="1" dirty="0"/>
              <a:t> does </a:t>
            </a:r>
            <a:r>
              <a:rPr lang="nl-NL" i="1" dirty="0" err="1"/>
              <a:t>nothing</a:t>
            </a:r>
            <a:r>
              <a:rPr lang="nl-NL" i="1" dirty="0"/>
              <a:t> </a:t>
            </a:r>
            <a:r>
              <a:rPr lang="nl-NL" i="1" dirty="0" err="1"/>
              <a:t>if</a:t>
            </a:r>
            <a:r>
              <a:rPr lang="nl-NL" i="1" dirty="0"/>
              <a:t> </a:t>
            </a:r>
            <a:r>
              <a:rPr lang="nl-NL" i="1" dirty="0" err="1"/>
              <a:t>it</a:t>
            </a:r>
            <a:r>
              <a:rPr lang="nl-NL" i="1" dirty="0"/>
              <a:t> is </a:t>
            </a:r>
            <a:r>
              <a:rPr lang="nl-NL" i="1" dirty="0" err="1"/>
              <a:t>not</a:t>
            </a:r>
            <a:r>
              <a:rPr lang="nl-NL" i="1" dirty="0"/>
              <a:t> </a:t>
            </a:r>
            <a:r>
              <a:rPr lang="nl-NL" i="1" dirty="0" err="1"/>
              <a:t>called</a:t>
            </a:r>
            <a:r>
              <a:rPr lang="nl-NL" i="1" dirty="0"/>
              <a:t> (</a:t>
            </a:r>
            <a:r>
              <a:rPr lang="nl-NL" i="1" dirty="0" err="1"/>
              <a:t>it</a:t>
            </a:r>
            <a:r>
              <a:rPr lang="nl-NL" i="1" dirty="0"/>
              <a:t> is </a:t>
            </a:r>
            <a:r>
              <a:rPr lang="nl-NL" i="1" dirty="0" err="1"/>
              <a:t>not</a:t>
            </a:r>
            <a:r>
              <a:rPr lang="nl-NL" i="1" dirty="0"/>
              <a:t> a ‘</a:t>
            </a:r>
            <a:r>
              <a:rPr lang="nl-NL" i="1" dirty="0" err="1"/>
              <a:t>normal</a:t>
            </a:r>
            <a:r>
              <a:rPr lang="nl-NL" i="1" dirty="0"/>
              <a:t>’ part of </a:t>
            </a:r>
            <a:r>
              <a:rPr lang="nl-NL" i="1" dirty="0" err="1"/>
              <a:t>your</a:t>
            </a:r>
            <a:r>
              <a:rPr lang="nl-NL" i="1" dirty="0"/>
              <a:t> program’)</a:t>
            </a:r>
          </a:p>
          <a:p>
            <a:r>
              <a:rPr lang="nl-NL" dirty="0" err="1"/>
              <a:t>Functions</a:t>
            </a:r>
            <a:r>
              <a:rPr lang="nl-NL" dirty="0"/>
              <a:t> help </a:t>
            </a:r>
            <a:r>
              <a:rPr lang="nl-NL" dirty="0" err="1"/>
              <a:t>you</a:t>
            </a:r>
            <a:r>
              <a:rPr lang="nl-NL" dirty="0"/>
              <a:t> keep </a:t>
            </a:r>
            <a:r>
              <a:rPr lang="nl-NL" dirty="0" err="1"/>
              <a:t>overview</a:t>
            </a:r>
            <a:r>
              <a:rPr lang="nl-NL" dirty="0"/>
              <a:t> of </a:t>
            </a:r>
            <a:r>
              <a:rPr lang="nl-NL" dirty="0" err="1"/>
              <a:t>your</a:t>
            </a:r>
            <a:r>
              <a:rPr lang="nl-NL" dirty="0"/>
              <a:t> program and </a:t>
            </a:r>
            <a:r>
              <a:rPr lang="nl-NL" dirty="0" err="1"/>
              <a:t>can</a:t>
            </a:r>
            <a:r>
              <a:rPr lang="nl-NL" dirty="0"/>
              <a:t> save </a:t>
            </a:r>
            <a:r>
              <a:rPr lang="nl-NL" dirty="0" err="1"/>
              <a:t>you</a:t>
            </a:r>
            <a:r>
              <a:rPr lang="nl-NL" dirty="0"/>
              <a:t> a lot of </a:t>
            </a:r>
            <a:r>
              <a:rPr lang="nl-NL" dirty="0" err="1"/>
              <a:t>writing</a:t>
            </a:r>
            <a:r>
              <a:rPr lang="nl-NL" dirty="0"/>
              <a:t>/</a:t>
            </a:r>
            <a:r>
              <a:rPr lang="nl-NL" dirty="0" err="1"/>
              <a:t>copy-pasting</a:t>
            </a:r>
            <a:endParaRPr lang="nl-NL" dirty="0"/>
          </a:p>
          <a:p>
            <a:pPr lvl="1"/>
            <a:r>
              <a:rPr lang="nl-NL" i="1" dirty="0">
                <a:solidFill>
                  <a:srgbClr val="FF0000"/>
                </a:solidFill>
              </a:rPr>
              <a:t>Use them as much as you can!</a:t>
            </a:r>
          </a:p>
          <a:p>
            <a:pPr lvl="1"/>
            <a:r>
              <a:rPr lang="nl-NL" i="1" dirty="0">
                <a:solidFill>
                  <a:srgbClr val="FF0000"/>
                </a:solidFill>
              </a:rPr>
              <a:t>Test each function seperatly, so that you know its working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40352" y="6597352"/>
            <a:ext cx="1152128" cy="216024"/>
          </a:xfrm>
        </p:spPr>
        <p:txBody>
          <a:bodyPr/>
          <a:lstStyle/>
          <a:p>
            <a:fld id="{CBC5D127-5FE7-4F18-8369-5475B33C39F8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91680" y="6597352"/>
            <a:ext cx="5976664" cy="216024"/>
          </a:xfrm>
        </p:spPr>
        <p:txBody>
          <a:bodyPr/>
          <a:lstStyle/>
          <a:p>
            <a:r>
              <a:rPr lang="en-US"/>
              <a:t>Programming for Psychologists: Lecture 1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Make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Functions</a:t>
            </a:r>
            <a:r>
              <a:rPr lang="nl-NL" dirty="0"/>
              <a:t> start </a:t>
            </a:r>
            <a:r>
              <a:rPr lang="nl-NL" dirty="0" err="1"/>
              <a:t>with</a:t>
            </a:r>
            <a:r>
              <a:rPr lang="nl-NL" dirty="0"/>
              <a:t> the </a:t>
            </a:r>
            <a:r>
              <a:rPr lang="nl-NL" i="1" dirty="0" err="1"/>
              <a:t>keyword</a:t>
            </a:r>
            <a:r>
              <a:rPr lang="nl-NL" i="1" dirty="0"/>
              <a:t> </a:t>
            </a:r>
            <a:r>
              <a:rPr lang="nl-NL" b="1" dirty="0" err="1"/>
              <a:t>def</a:t>
            </a:r>
            <a:endParaRPr lang="nl-NL" b="1" dirty="0"/>
          </a:p>
          <a:p>
            <a:pPr>
              <a:buNone/>
            </a:pPr>
            <a:endParaRPr lang="nl-NL" b="1" dirty="0"/>
          </a:p>
          <a:p>
            <a:pPr marL="0" indent="0">
              <a:buNone/>
            </a:pPr>
            <a:r>
              <a:rPr lang="nl-NL" sz="26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nl-NL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printSomething():   </a:t>
            </a:r>
            <a:r>
              <a:rPr lang="nl-NL" sz="2600" b="1" i="1" dirty="0">
                <a:solidFill>
                  <a:srgbClr val="8F590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define function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6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26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 am printing something”)</a:t>
            </a:r>
          </a:p>
          <a:p>
            <a:pPr marL="0" indent="0">
              <a:buNone/>
            </a:pPr>
            <a:r>
              <a:rPr lang="nl-NL" sz="2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printSomething</a:t>
            </a:r>
            <a:r>
              <a:rPr lang="nl-NL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    </a:t>
            </a:r>
            <a:r>
              <a:rPr lang="nl-NL" sz="2600" b="1" i="1" dirty="0">
                <a:solidFill>
                  <a:srgbClr val="8F590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call the function</a:t>
            </a:r>
          </a:p>
          <a:p>
            <a:pPr>
              <a:buNone/>
            </a:pPr>
            <a:endParaRPr lang="nl-NL" dirty="0"/>
          </a:p>
          <a:p>
            <a:pPr>
              <a:buNone/>
            </a:pPr>
            <a:r>
              <a:rPr lang="nl-NL" i="1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  <a:p>
            <a:pPr>
              <a:buNone/>
            </a:pPr>
            <a:r>
              <a:rPr lang="nl-NL" sz="2400" dirty="0">
                <a:latin typeface="Consolas" pitchFamily="49" charset="0"/>
              </a:rPr>
              <a:t>I </a:t>
            </a:r>
            <a:r>
              <a:rPr lang="nl-NL" sz="2400" dirty="0" err="1">
                <a:latin typeface="Consolas" pitchFamily="49" charset="0"/>
              </a:rPr>
              <a:t>am</a:t>
            </a:r>
            <a:r>
              <a:rPr lang="nl-NL" sz="2400" dirty="0">
                <a:latin typeface="Consolas" pitchFamily="49" charset="0"/>
              </a:rPr>
              <a:t> </a:t>
            </a:r>
            <a:r>
              <a:rPr lang="nl-NL" sz="2400" dirty="0" err="1">
                <a:latin typeface="Consolas" pitchFamily="49" charset="0"/>
              </a:rPr>
              <a:t>printing</a:t>
            </a:r>
            <a:r>
              <a:rPr lang="nl-NL" sz="2400" dirty="0">
                <a:latin typeface="Consolas" pitchFamily="49" charset="0"/>
              </a:rPr>
              <a:t> </a:t>
            </a:r>
            <a:r>
              <a:rPr lang="nl-NL" sz="2400" dirty="0" err="1">
                <a:latin typeface="Consolas" pitchFamily="49" charset="0"/>
              </a:rPr>
              <a:t>something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40352" y="6597352"/>
            <a:ext cx="1152128" cy="216024"/>
          </a:xfrm>
        </p:spPr>
        <p:txBody>
          <a:bodyPr/>
          <a:lstStyle/>
          <a:p>
            <a:fld id="{CBC5D127-5FE7-4F18-8369-5475B33C39F8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91680" y="6597352"/>
            <a:ext cx="5976664" cy="216024"/>
          </a:xfrm>
        </p:spPr>
        <p:txBody>
          <a:bodyPr/>
          <a:lstStyle/>
          <a:p>
            <a:r>
              <a:rPr lang="en-US"/>
              <a:t>Programming for Psychologists: Lecture 1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Functions</a:t>
            </a:r>
            <a:r>
              <a:rPr lang="nl-NL" dirty="0"/>
              <a:t>: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parameters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You can pass variables to functions, so that these variables can be used inside functions</a:t>
            </a:r>
            <a:br>
              <a:rPr lang="nl-NL" dirty="0"/>
            </a:br>
            <a:r>
              <a:rPr lang="nl-NL" sz="2400" dirty="0"/>
              <a:t>(these passed on variables are called </a:t>
            </a:r>
            <a:r>
              <a:rPr lang="nl-NL" sz="2400" i="1" dirty="0"/>
              <a:t>arguments</a:t>
            </a:r>
            <a:r>
              <a:rPr lang="nl-NL" sz="2400" dirty="0"/>
              <a:t> or </a:t>
            </a:r>
            <a:r>
              <a:rPr lang="nl-NL" sz="2400" i="1" dirty="0"/>
              <a:t>parameters</a:t>
            </a:r>
            <a:r>
              <a:rPr lang="nl-NL" sz="2400" dirty="0"/>
              <a:t>)</a:t>
            </a:r>
          </a:p>
          <a:p>
            <a:endParaRPr lang="nl-NL" sz="2400" b="1" dirty="0">
              <a:solidFill>
                <a:srgbClr val="204A87"/>
              </a:solidFill>
              <a:latin typeface=""/>
            </a:endParaRPr>
          </a:p>
          <a:p>
            <a:pPr marL="400050" lvl="1" indent="0">
              <a:buNone/>
            </a:pPr>
            <a:r>
              <a:rPr lang="nl-NL" sz="24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nl-NL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printSomething(n):</a:t>
            </a:r>
          </a:p>
          <a:p>
            <a:pPr marL="40005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number is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n)</a:t>
            </a:r>
          </a:p>
          <a:p>
            <a:pPr marL="400050" lvl="1" indent="0">
              <a:buNone/>
            </a:pP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 </a:t>
            </a:r>
            <a:r>
              <a:rPr lang="nl-NL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 marL="400050" lvl="1" indent="0">
              <a:buNone/>
            </a:pP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printSomething</a:t>
            </a:r>
            <a:r>
              <a:rPr lang="nl-NL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nl-NL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printSomething</a:t>
            </a:r>
            <a:r>
              <a:rPr lang="nl-NL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4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"nineteen"</a:t>
            </a:r>
            <a:r>
              <a:rPr lang="nl-NL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2000" dirty="0"/>
            </a:br>
            <a:br>
              <a:rPr lang="nl-NL" sz="2000" dirty="0"/>
            </a:br>
            <a:r>
              <a:rPr lang="nl-NL" sz="2000" i="1" dirty="0">
                <a:solidFill>
                  <a:schemeClr val="bg1">
                    <a:lumMod val="50000"/>
                  </a:schemeClr>
                </a:solidFill>
              </a:rPr>
              <a:t>Output</a:t>
            </a:r>
            <a:br>
              <a:rPr lang="nl-NL" sz="20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nl-NL" sz="1600" dirty="0">
                <a:latin typeface="Consolas" pitchFamily="49" charset="0"/>
              </a:rPr>
              <a:t>the number is 10</a:t>
            </a:r>
            <a:br>
              <a:rPr lang="nl-NL" sz="1600" dirty="0">
                <a:latin typeface="Consolas" pitchFamily="49" charset="0"/>
              </a:rPr>
            </a:br>
            <a:r>
              <a:rPr lang="nl-NL" sz="1600" dirty="0">
                <a:latin typeface="Consolas" pitchFamily="49" charset="0"/>
              </a:rPr>
              <a:t>the number is nineteen</a:t>
            </a:r>
            <a:endParaRPr lang="nl-NL" sz="2000" i="1" dirty="0">
              <a:latin typeface="Consolas" pitchFamily="49" charset="0"/>
            </a:endParaRPr>
          </a:p>
          <a:p>
            <a:endParaRPr lang="en-US" sz="2400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40352" y="6597352"/>
            <a:ext cx="1152128" cy="216024"/>
          </a:xfrm>
        </p:spPr>
        <p:txBody>
          <a:bodyPr/>
          <a:lstStyle/>
          <a:p>
            <a:fld id="{CBC5D127-5FE7-4F18-8369-5475B33C39F8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91680" y="6597352"/>
            <a:ext cx="5976664" cy="216024"/>
          </a:xfrm>
        </p:spPr>
        <p:txBody>
          <a:bodyPr/>
          <a:lstStyle/>
          <a:p>
            <a:r>
              <a:rPr lang="en-US"/>
              <a:t>Programming for Psychologists: Lecture 1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Functions</a:t>
            </a:r>
            <a:r>
              <a:rPr lang="nl-NL" dirty="0"/>
              <a:t>: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return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values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NL" dirty="0" err="1"/>
              <a:t>Functions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i="1" dirty="0"/>
              <a:t>return</a:t>
            </a:r>
            <a:r>
              <a:rPr lang="nl-NL" dirty="0"/>
              <a:t> a </a:t>
            </a:r>
            <a:r>
              <a:rPr lang="nl-NL" dirty="0" err="1"/>
              <a:t>value</a:t>
            </a:r>
            <a:endParaRPr lang="nl-NL" dirty="0"/>
          </a:p>
          <a:p>
            <a:pPr lvl="1"/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Example:</a:t>
            </a:r>
            <a:r>
              <a:rPr lang="nl-NL" dirty="0"/>
              <a:t> a function that converts temperatures</a:t>
            </a:r>
          </a:p>
          <a:p>
            <a:pPr marL="457200" lvl="1" indent="0">
              <a:buNone/>
            </a:pPr>
            <a:endParaRPr lang="nl-NL" dirty="0"/>
          </a:p>
          <a:p>
            <a:pPr marL="400050" lvl="1" indent="0">
              <a:buNone/>
            </a:pPr>
            <a:r>
              <a:rPr lang="nl-NL" sz="22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nl-NL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convertTemp(temp,targetunit):</a:t>
            </a:r>
          </a:p>
          <a:p>
            <a:pPr marL="400050" lvl="1" indent="0">
              <a:buNone/>
            </a:pPr>
            <a: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2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nl-NL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targetunit </a:t>
            </a:r>
            <a:r>
              <a:rPr lang="nl-NL" sz="22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nl-NL" sz="22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'C'</a:t>
            </a:r>
            <a:r>
              <a:rPr lang="nl-NL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nl-NL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nl-NL" sz="22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2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5.0</a:t>
            </a:r>
            <a:r>
              <a:rPr lang="nl-NL" sz="22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nl-NL" sz="22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 </a:t>
            </a:r>
            <a:r>
              <a:rPr lang="nl-NL" sz="22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nl-NL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(temp </a:t>
            </a:r>
            <a:r>
              <a:rPr lang="nl-NL" sz="2200" b="1" dirty="0">
                <a:solidFill>
                  <a:srgbClr val="A4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</a:t>
            </a:r>
            <a:r>
              <a:rPr lang="nl-NL" sz="22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nl-NL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2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 </a:t>
            </a:r>
            <a:r>
              <a:rPr lang="nl-NL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targetunit </a:t>
            </a:r>
            <a:r>
              <a:rPr lang="nl-NL" sz="22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nl-NL" sz="2200" b="1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'F'</a:t>
            </a:r>
            <a:r>
              <a:rPr lang="nl-NL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nl-NL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nl-NL" sz="22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2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9.0</a:t>
            </a:r>
            <a:r>
              <a:rPr lang="nl-NL" sz="22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nl-NL" sz="22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</a:t>
            </a:r>
            <a:r>
              <a:rPr lang="nl-NL" sz="22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nl-NL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 </a:t>
            </a:r>
            <a:r>
              <a:rPr lang="nl-NL" sz="22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nl-NL" sz="22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  <a:p>
            <a:pPr marL="400050" lvl="1" indent="0">
              <a:buNone/>
            </a:pPr>
            <a: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2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nl-NL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US" sz="22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200" b="1" dirty="0">
                <a:solidFill>
                  <a:srgbClr val="3465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  	</a:t>
            </a:r>
            <a:r>
              <a:rPr lang="en-US" sz="2200" i="1" dirty="0">
                <a:solidFill>
                  <a:srgbClr val="8F590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#Nothing, will usually result in an error</a:t>
            </a:r>
          </a:p>
          <a:p>
            <a:pPr marL="400050" lvl="1" indent="0">
              <a:buNone/>
            </a:pPr>
            <a: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2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nl-NL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pPr marL="400050" lvl="1" indent="0">
              <a:buNone/>
            </a:pPr>
            <a:endParaRPr lang="nl-NL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nl-NL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tempInC </a:t>
            </a:r>
            <a:r>
              <a:rPr lang="nl-NL" sz="22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convertTemp(</a:t>
            </a:r>
            <a:r>
              <a:rPr lang="nl-NL" sz="22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72</a:t>
            </a:r>
            <a:r>
              <a:rPr lang="nl-NL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nl-NL" sz="2200" b="1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'C'</a:t>
            </a:r>
            <a:r>
              <a:rPr lang="nl-NL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nl-NL" sz="22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nl-NL" sz="2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tempInC</a:t>
            </a:r>
            <a:r>
              <a:rPr lang="nl-NL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nl-NL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tempInF </a:t>
            </a:r>
            <a:r>
              <a:rPr lang="nl-NL" sz="22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convertTemp(</a:t>
            </a:r>
            <a:r>
              <a:rPr lang="nl-NL" sz="22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nl-NL" sz="22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nl-NL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nl-NL" sz="2200" b="1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'F'</a:t>
            </a:r>
            <a:r>
              <a:rPr lang="nl-NL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nl-NL" sz="22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nl-NL" sz="2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tempInF</a:t>
            </a:r>
            <a:r>
              <a:rPr lang="nl-NL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sz="2200" dirty="0">
              <a:latin typeface="Consolas" pitchFamily="49" charset="0"/>
            </a:endParaRPr>
          </a:p>
          <a:p>
            <a:pPr marL="457200" lvl="1" indent="0">
              <a:buNone/>
            </a:pPr>
            <a:endParaRPr lang="nl-NL" sz="2000" dirty="0">
              <a:latin typeface="Consolas" pitchFamily="49" charset="0"/>
            </a:endParaRPr>
          </a:p>
          <a:p>
            <a:pPr lvl="1">
              <a:buNone/>
            </a:pPr>
            <a:r>
              <a:rPr lang="nl-NL" sz="29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output</a:t>
            </a:r>
            <a:endParaRPr lang="nl-NL" sz="2600" i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lvl="1">
              <a:buNone/>
            </a:pPr>
            <a:r>
              <a:rPr lang="nl-NL" sz="2600" dirty="0">
                <a:latin typeface="Consolas" pitchFamily="49" charset="0"/>
              </a:rPr>
              <a:t>22.22</a:t>
            </a:r>
          </a:p>
          <a:p>
            <a:pPr lvl="1">
              <a:buNone/>
            </a:pPr>
            <a:r>
              <a:rPr lang="nl-NL" sz="2600" dirty="0">
                <a:latin typeface="Consolas" pitchFamily="49" charset="0"/>
              </a:rPr>
              <a:t>-4</a:t>
            </a:r>
            <a:br>
              <a:rPr lang="nl-NL" sz="2000" dirty="0">
                <a:latin typeface="Consolas" pitchFamily="49" charset="0"/>
              </a:rPr>
            </a:br>
            <a:r>
              <a:rPr lang="nl-NL" sz="2000" dirty="0">
                <a:latin typeface="Consolas" pitchFamily="49" charset="0"/>
              </a:rPr>
              <a:t>		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40352" y="6597352"/>
            <a:ext cx="1152128" cy="216024"/>
          </a:xfrm>
        </p:spPr>
        <p:txBody>
          <a:bodyPr/>
          <a:lstStyle/>
          <a:p>
            <a:fld id="{CBC5D127-5FE7-4F18-8369-5475B33C39F8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91680" y="6597352"/>
            <a:ext cx="5976664" cy="216024"/>
          </a:xfrm>
        </p:spPr>
        <p:txBody>
          <a:bodyPr/>
          <a:lstStyle/>
          <a:p>
            <a:r>
              <a:rPr lang="en-US"/>
              <a:t>Programming for Psychologists: Lecture 1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Functions</a:t>
            </a:r>
            <a:r>
              <a:rPr lang="nl-NL" dirty="0"/>
              <a:t>: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parameter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defaults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specify</a:t>
            </a:r>
            <a:r>
              <a:rPr lang="nl-NL" dirty="0"/>
              <a:t> parameters’ </a:t>
            </a:r>
            <a:r>
              <a:rPr lang="nl-NL" dirty="0" err="1"/>
              <a:t>default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,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become</a:t>
            </a:r>
            <a:r>
              <a:rPr lang="nl-NL" dirty="0"/>
              <a:t> </a:t>
            </a:r>
            <a:r>
              <a:rPr lang="nl-NL" dirty="0" err="1"/>
              <a:t>optional</a:t>
            </a:r>
            <a:r>
              <a:rPr lang="nl-NL" dirty="0"/>
              <a:t> and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don’t</a:t>
            </a:r>
            <a:r>
              <a:rPr lang="nl-NL" dirty="0"/>
              <a:t> have to pass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calling</a:t>
            </a:r>
            <a:r>
              <a:rPr lang="nl-NL" dirty="0"/>
              <a:t> the </a:t>
            </a:r>
            <a:r>
              <a:rPr lang="nl-NL" dirty="0" err="1"/>
              <a:t>function</a:t>
            </a:r>
            <a:endParaRPr lang="nl-NL" dirty="0"/>
          </a:p>
          <a:p>
            <a:pPr lvl="1"/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Example</a:t>
            </a:r>
            <a:r>
              <a:rPr lang="nl-NL" dirty="0"/>
              <a:t>: convert to Celcius by default:</a:t>
            </a:r>
          </a:p>
          <a:p>
            <a:pPr marL="457200" lvl="1" indent="0">
              <a:buNone/>
            </a:pPr>
            <a:endParaRPr lang="nl-NL" dirty="0"/>
          </a:p>
          <a:p>
            <a:pPr marL="400050" lvl="1" indent="0">
              <a:buNone/>
            </a:pPr>
            <a:r>
              <a:rPr lang="nl-NL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nl-NL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convertTemp( 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temp,targetunit</a:t>
            </a:r>
            <a:r>
              <a:rPr lang="nl-NL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nl-NL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'C'</a:t>
            </a:r>
            <a:r>
              <a:rPr lang="nl-NL" b="1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400050" lvl="1" indent="0">
              <a:buNone/>
            </a:pP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nl-NL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targetunit </a:t>
            </a:r>
            <a:r>
              <a:rPr lang="nl-NL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nl-NL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'C'</a:t>
            </a:r>
            <a:r>
              <a:rPr lang="nl-NL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nl-NL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5.0</a:t>
            </a:r>
            <a:r>
              <a:rPr lang="nl-NL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nl-NL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 </a:t>
            </a:r>
            <a:r>
              <a:rPr lang="nl-NL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nl-NL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  <a:r>
              <a:rPr lang="nl-NL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nl-NL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nl-NL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 </a:t>
            </a:r>
            <a:r>
              <a:rPr lang="nl-NL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targetunit </a:t>
            </a:r>
            <a:r>
              <a:rPr lang="nl-NL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nl-NL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'F'</a:t>
            </a:r>
            <a:r>
              <a:rPr lang="nl-NL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nl-NL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9.0</a:t>
            </a:r>
            <a:r>
              <a:rPr lang="nl-NL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nl-NL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</a:t>
            </a:r>
            <a:r>
              <a:rPr lang="nl-NL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  <a:r>
              <a:rPr lang="nl-NL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nl-NL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  <a:p>
            <a:pPr marL="400050" lvl="1" indent="0">
              <a:buNone/>
            </a:pP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nl-NL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nl-NL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nl-NL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'Unknown target unit!'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#empty variable, usually results in error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return value stored in result</a:t>
            </a:r>
          </a:p>
          <a:p>
            <a:pPr marL="400050" lvl="1" indent="0">
              <a:buNone/>
            </a:pP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tempInC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convertTemp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#Leave away “C”. It will work!</a:t>
            </a:r>
          </a:p>
          <a:p>
            <a:pPr marL="400050" lvl="1" indent="0">
              <a:buNone/>
            </a:pP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tempInF </a:t>
            </a:r>
            <a:r>
              <a:rPr lang="nl-NL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convertTemp(</a:t>
            </a:r>
            <a:r>
              <a:rPr lang="nl-NL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nl-NL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nl-NL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'F'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40352" y="6597352"/>
            <a:ext cx="1152128" cy="216024"/>
          </a:xfrm>
        </p:spPr>
        <p:txBody>
          <a:bodyPr/>
          <a:lstStyle/>
          <a:p>
            <a:fld id="{CBC5D127-5FE7-4F18-8369-5475B33C39F8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91680" y="6597352"/>
            <a:ext cx="5976664" cy="216024"/>
          </a:xfrm>
        </p:spPr>
        <p:txBody>
          <a:bodyPr/>
          <a:lstStyle/>
          <a:p>
            <a:r>
              <a:rPr lang="en-US"/>
              <a:t>Programming for Psychologists: Lecture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Schedule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881158"/>
              </p:ext>
            </p:extLst>
          </p:nvPr>
        </p:nvGraphicFramePr>
        <p:xfrm>
          <a:off x="267394" y="2348880"/>
          <a:ext cx="8481070" cy="19872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9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1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688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Programming </a:t>
                      </a:r>
                      <a:r>
                        <a:rPr lang="nl-NL" sz="1600" dirty="0" err="1">
                          <a:effectLst/>
                        </a:rPr>
                        <a:t>for</a:t>
                      </a:r>
                      <a:r>
                        <a:rPr lang="nl-NL" sz="1600" dirty="0">
                          <a:effectLst/>
                        </a:rPr>
                        <a:t> </a:t>
                      </a:r>
                      <a:r>
                        <a:rPr lang="nl-NL" sz="1600" dirty="0" err="1">
                          <a:effectLst/>
                        </a:rPr>
                        <a:t>psychologists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Dirk van </a:t>
                      </a:r>
                      <a:r>
                        <a:rPr lang="nl-NL" sz="1600" dirty="0" err="1">
                          <a:effectLst/>
                        </a:rPr>
                        <a:t>Moorselaar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9431" marR="9943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0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9431" marR="994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 err="1">
                          <a:effectLst/>
                        </a:rPr>
                        <a:t>Monday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9431" marR="994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02-09 - 14-10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9431" marR="994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11:00 – 12:45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9431" marR="9943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0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PR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9431" marR="994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 err="1">
                          <a:effectLst/>
                        </a:rPr>
                        <a:t>Tuesday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9431" marR="994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03-09 - 15-10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9431" marR="994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11:00 – 15:00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9431" marR="9943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1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PR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9431" marR="994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 err="1">
                          <a:effectLst/>
                        </a:rPr>
                        <a:t>Thursday</a:t>
                      </a:r>
                      <a:r>
                        <a:rPr lang="nl-NL" sz="1600" dirty="0">
                          <a:effectLst/>
                        </a:rPr>
                        <a:t>*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9431" marR="994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05-09 - 17-10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9431" marR="994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11:00 – 15:00</a:t>
                      </a:r>
                      <a:endParaRPr lang="en-US" sz="1600" dirty="0">
                        <a:effectLst/>
                      </a:endParaRPr>
                    </a:p>
                  </a:txBody>
                  <a:tcPr marL="99431" marR="9943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0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9431" marR="994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 err="1">
                          <a:effectLst/>
                        </a:rPr>
                        <a:t>Thursday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9431" marR="994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22-10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9431" marR="994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12:00 – 14:45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9431" marR="9943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0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99431" marR="994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9431" marR="994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17-12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9431" marR="994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b="0" i="0" dirty="0">
                          <a:effectLst/>
                        </a:rPr>
                        <a:t>12:00 – 14:45</a:t>
                      </a:r>
                      <a:endParaRPr lang="en-US" sz="1600" b="0" i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9431" marR="9943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55576" y="5295467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See canvas.vu.nl or www.rooster.vu.nl for details!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18FC3E-CC8A-7E48-AF6F-A6B25C4C2674}"/>
              </a:ext>
            </a:extLst>
          </p:cNvPr>
          <p:cNvSpPr/>
          <p:nvPr/>
        </p:nvSpPr>
        <p:spPr>
          <a:xfrm>
            <a:off x="755576" y="4631108"/>
            <a:ext cx="61206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*The class of 10-10 is moved to Wednesday 9-10!!</a:t>
            </a:r>
          </a:p>
        </p:txBody>
      </p:sp>
    </p:spTree>
    <p:extLst>
      <p:ext uri="{BB962C8B-B14F-4D97-AF65-F5344CB8AC3E}">
        <p14:creationId xmlns:p14="http://schemas.microsoft.com/office/powerpoint/2010/main" val="25771822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Functions</a:t>
            </a:r>
            <a:r>
              <a:rPr lang="nl-NL" dirty="0"/>
              <a:t>: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parameter passing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820472" cy="4896544"/>
          </a:xfrm>
        </p:spPr>
        <p:txBody>
          <a:bodyPr>
            <a:normAutofit fontScale="85000" lnSpcReduction="20000"/>
          </a:bodyPr>
          <a:lstStyle/>
          <a:p>
            <a:r>
              <a:rPr lang="nl-NL" dirty="0" err="1"/>
              <a:t>Sometimes</a:t>
            </a:r>
            <a:r>
              <a:rPr lang="nl-NL" dirty="0"/>
              <a:t>,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want to pass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specific</a:t>
            </a:r>
            <a:r>
              <a:rPr lang="nl-NL" dirty="0"/>
              <a:t> variables, </a:t>
            </a:r>
            <a:r>
              <a:rPr lang="nl-NL" dirty="0" err="1"/>
              <a:t>but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all</a:t>
            </a:r>
          </a:p>
          <a:p>
            <a:r>
              <a:rPr lang="nl-NL" dirty="0"/>
              <a:t>You can specify which parameter you are passing, by explicitly putting the parameter name in the function call</a:t>
            </a:r>
            <a:br>
              <a:rPr lang="nl-NL" dirty="0"/>
            </a:br>
            <a:endParaRPr lang="nl-NL" dirty="0"/>
          </a:p>
          <a:p>
            <a:pPr marL="400050" lvl="1" indent="0">
              <a:buNone/>
            </a:pPr>
            <a:r>
              <a:rPr lang="nl-NL" sz="25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nl-NL" sz="2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drawCircle(</a:t>
            </a:r>
            <a:r>
              <a:rPr lang="nl-NL" sz="2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pos,radius</a:t>
            </a:r>
            <a:r>
              <a:rPr lang="nl-NL" sz="2500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nl-NL" sz="2500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nl-NL" sz="2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,color</a:t>
            </a:r>
            <a:r>
              <a:rPr lang="nl-NL" sz="2500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nl-NL" sz="25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'green'</a:t>
            </a:r>
            <a:r>
              <a:rPr lang="nl-NL" sz="2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,penSize</a:t>
            </a:r>
            <a:r>
              <a:rPr lang="nl-NL" sz="2500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nl-NL" sz="2500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1.0</a:t>
            </a:r>
            <a:r>
              <a:rPr lang="nl-NL" sz="2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400050" lvl="1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500" i="1" dirty="0">
                <a:solidFill>
                  <a:srgbClr val="8F590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code that draws the circle</a:t>
            </a:r>
          </a:p>
          <a:p>
            <a:pPr marL="400050" lvl="1" indent="0">
              <a:buNone/>
            </a:pPr>
            <a:r>
              <a:rPr lang="nl-NL" sz="2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drawCircle((</a:t>
            </a:r>
            <a:r>
              <a:rPr lang="nl-NL" sz="2500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nl-NL" sz="2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nl-NL" sz="2500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nl-NL" sz="2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),color</a:t>
            </a:r>
            <a:r>
              <a:rPr lang="nl-NL" sz="2500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nl-NL" sz="25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'blue'</a:t>
            </a:r>
            <a:r>
              <a:rPr lang="nl-NL" sz="2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2500" dirty="0"/>
            </a:br>
            <a:endParaRPr lang="nl-NL" sz="2500" dirty="0"/>
          </a:p>
          <a:p>
            <a:pPr lvl="1"/>
            <a:r>
              <a:rPr lang="nl-NL" dirty="0"/>
              <a:t>Normally you have to pass parameters in the order they are specified, but with explicit passing order doesn’t matter; Python will figure it out!</a:t>
            </a:r>
          </a:p>
          <a:p>
            <a:pPr marL="457200" lvl="1" indent="0">
              <a:buNone/>
            </a:pPr>
            <a:endParaRPr lang="nl-NL" sz="2000" dirty="0">
              <a:latin typeface="Consolas" pitchFamily="49" charset="0"/>
            </a:endParaRPr>
          </a:p>
          <a:p>
            <a:pPr marL="457200" lvl="1" indent="0">
              <a:buNone/>
            </a:pPr>
            <a:r>
              <a:rPr lang="nl-NL" sz="2600" dirty="0" err="1">
                <a:latin typeface="Consolas" pitchFamily="49" charset="0"/>
              </a:rPr>
              <a:t>drawCircle</a:t>
            </a:r>
            <a:r>
              <a:rPr lang="nl-NL" sz="2600" dirty="0">
                <a:latin typeface="Consolas" pitchFamily="49" charset="0"/>
              </a:rPr>
              <a:t>(</a:t>
            </a:r>
            <a:r>
              <a:rPr lang="nl-NL" sz="2600" dirty="0" err="1">
                <a:latin typeface="Consolas" pitchFamily="49" charset="0"/>
              </a:rPr>
              <a:t>color</a:t>
            </a:r>
            <a:r>
              <a:rPr lang="nl-NL" sz="2600" dirty="0">
                <a:latin typeface="Consolas" pitchFamily="49" charset="0"/>
              </a:rPr>
              <a:t>=</a:t>
            </a:r>
            <a:r>
              <a:rPr lang="nl-NL" sz="2600" dirty="0">
                <a:solidFill>
                  <a:schemeClr val="accent3"/>
                </a:solidFill>
                <a:latin typeface="Consolas" pitchFamily="49" charset="0"/>
              </a:rPr>
              <a:t>‘red’</a:t>
            </a:r>
            <a:r>
              <a:rPr lang="nl-NL" sz="2600" dirty="0">
                <a:latin typeface="Consolas" pitchFamily="49" charset="0"/>
              </a:rPr>
              <a:t>, penSize=10, pos=(50,60))</a:t>
            </a:r>
            <a:endParaRPr lang="en-US" sz="2600" dirty="0">
              <a:latin typeface="Consolas" pitchFamily="49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40352" y="6597352"/>
            <a:ext cx="1152128" cy="216024"/>
          </a:xfrm>
        </p:spPr>
        <p:txBody>
          <a:bodyPr/>
          <a:lstStyle/>
          <a:p>
            <a:fld id="{CBC5D127-5FE7-4F18-8369-5475B33C39F8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91680" y="6597352"/>
            <a:ext cx="5976664" cy="216024"/>
          </a:xfrm>
        </p:spPr>
        <p:txBody>
          <a:bodyPr/>
          <a:lstStyle/>
          <a:p>
            <a:r>
              <a:rPr lang="en-US"/>
              <a:t>Programming for Psychologists: Lecture 1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Functions</a:t>
            </a:r>
            <a:r>
              <a:rPr lang="nl-NL" dirty="0"/>
              <a:t>: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global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vs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local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 variables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sz="2800" dirty="0"/>
              <a:t>Variables </a:t>
            </a:r>
            <a:r>
              <a:rPr lang="nl-NL" sz="2800" dirty="0" err="1"/>
              <a:t>created</a:t>
            </a:r>
            <a:r>
              <a:rPr lang="nl-NL" sz="2800" dirty="0"/>
              <a:t> in a </a:t>
            </a:r>
            <a:r>
              <a:rPr lang="nl-NL" sz="2800" dirty="0" err="1"/>
              <a:t>function</a:t>
            </a:r>
            <a:r>
              <a:rPr lang="nl-NL" sz="2800" dirty="0"/>
              <a:t> </a:t>
            </a:r>
            <a:r>
              <a:rPr lang="nl-NL" sz="2800" i="1" dirty="0" err="1"/>
              <a:t>only</a:t>
            </a:r>
            <a:r>
              <a:rPr lang="nl-NL" sz="2800" dirty="0"/>
              <a:t> </a:t>
            </a:r>
            <a:r>
              <a:rPr lang="nl-NL" sz="2800" dirty="0" err="1"/>
              <a:t>exist</a:t>
            </a:r>
            <a:r>
              <a:rPr lang="nl-NL" sz="2800" dirty="0"/>
              <a:t> in a </a:t>
            </a:r>
            <a:r>
              <a:rPr lang="nl-NL" sz="2800" dirty="0" err="1"/>
              <a:t>function</a:t>
            </a:r>
            <a:endParaRPr lang="nl-NL" sz="2800" dirty="0"/>
          </a:p>
          <a:p>
            <a:r>
              <a:rPr lang="nl-NL" sz="2800" dirty="0" err="1"/>
              <a:t>Likewise</a:t>
            </a:r>
            <a:r>
              <a:rPr lang="nl-NL" sz="2800" dirty="0"/>
              <a:t>, variables </a:t>
            </a:r>
            <a:r>
              <a:rPr lang="nl-NL" sz="2800" dirty="0" err="1"/>
              <a:t>created</a:t>
            </a:r>
            <a:r>
              <a:rPr lang="nl-NL" sz="2800" dirty="0"/>
              <a:t> </a:t>
            </a:r>
            <a:r>
              <a:rPr lang="nl-NL" sz="2800" dirty="0" err="1"/>
              <a:t>outside</a:t>
            </a:r>
            <a:r>
              <a:rPr lang="nl-NL" sz="2800" dirty="0"/>
              <a:t> the </a:t>
            </a:r>
            <a:r>
              <a:rPr lang="nl-NL" sz="2800" dirty="0" err="1"/>
              <a:t>function</a:t>
            </a:r>
            <a:r>
              <a:rPr lang="nl-NL" sz="2800" dirty="0"/>
              <a:t> are </a:t>
            </a:r>
            <a:r>
              <a:rPr lang="nl-NL" sz="2800" dirty="0" err="1"/>
              <a:t>available</a:t>
            </a:r>
            <a:r>
              <a:rPr lang="nl-NL" sz="2800" dirty="0"/>
              <a:t> </a:t>
            </a:r>
            <a:r>
              <a:rPr lang="nl-NL" sz="2800" dirty="0" err="1"/>
              <a:t>inside</a:t>
            </a:r>
            <a:r>
              <a:rPr lang="nl-NL" sz="2800" dirty="0"/>
              <a:t> the </a:t>
            </a:r>
            <a:r>
              <a:rPr lang="nl-NL" sz="2800" dirty="0" err="1"/>
              <a:t>function</a:t>
            </a:r>
            <a:r>
              <a:rPr lang="nl-NL" sz="2800" dirty="0"/>
              <a:t>, </a:t>
            </a:r>
            <a:r>
              <a:rPr lang="nl-NL" sz="2800" dirty="0" err="1"/>
              <a:t>but</a:t>
            </a:r>
            <a:r>
              <a:rPr lang="nl-NL" sz="2800" dirty="0"/>
              <a:t> </a:t>
            </a:r>
            <a:r>
              <a:rPr lang="nl-NL" sz="2800" dirty="0" err="1"/>
              <a:t>can’t</a:t>
            </a:r>
            <a:r>
              <a:rPr lang="nl-NL" sz="2800" dirty="0"/>
              <a:t> </a:t>
            </a:r>
            <a:r>
              <a:rPr lang="nl-NL" sz="2800" dirty="0" err="1"/>
              <a:t>be</a:t>
            </a:r>
            <a:r>
              <a:rPr lang="nl-NL" sz="2800" dirty="0"/>
              <a:t> </a:t>
            </a:r>
            <a:r>
              <a:rPr lang="nl-NL" sz="2800" dirty="0" err="1"/>
              <a:t>changed</a:t>
            </a:r>
            <a:r>
              <a:rPr lang="nl-NL" sz="2800" dirty="0"/>
              <a:t>..</a:t>
            </a:r>
            <a:endParaRPr lang="en-US" sz="2800" dirty="0"/>
          </a:p>
          <a:p>
            <a:pPr lvl="1"/>
            <a:r>
              <a:rPr lang="nl-NL" sz="2400" dirty="0"/>
              <a:t>Variables are </a:t>
            </a:r>
            <a:r>
              <a:rPr lang="nl-NL" sz="2400" i="1" dirty="0"/>
              <a:t>local</a:t>
            </a:r>
            <a:r>
              <a:rPr lang="nl-NL" sz="2400" dirty="0"/>
              <a:t> by standard</a:t>
            </a:r>
            <a:br>
              <a:rPr lang="nl-NL" sz="2400" dirty="0"/>
            </a:br>
            <a:endParaRPr lang="nl-NL" dirty="0"/>
          </a:p>
          <a:p>
            <a:pPr marL="400050" lvl="1" indent="0">
              <a:buNone/>
            </a:pPr>
            <a:r>
              <a:rPr lang="nl-NL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nl-NL" sz="22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200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marL="400050" lvl="1" indent="0">
              <a:buNone/>
            </a:pPr>
            <a:r>
              <a:rPr lang="nl-NL" sz="22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nl-NL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printNumber():</a:t>
            </a:r>
          </a:p>
          <a:p>
            <a:pPr marL="400050" lvl="1" indent="0">
              <a:buNone/>
            </a:pPr>
            <a: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nl-NL" sz="22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200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400050" lvl="1" indent="0">
              <a:buNone/>
            </a:pPr>
            <a: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2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nl-NL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nl-NL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i="1" dirty="0">
                <a:solidFill>
                  <a:srgbClr val="8F590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#Prints 5</a:t>
            </a:r>
          </a:p>
          <a:p>
            <a:pPr marL="400050" lvl="1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en-US" sz="22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sz="2200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2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8F590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#Error: not changeable inside function</a:t>
            </a:r>
          </a:p>
          <a:p>
            <a:pPr marL="400050" lvl="1" indent="0">
              <a:buNone/>
            </a:pPr>
            <a: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2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nl-NL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nl-NL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i="1" dirty="0">
                <a:solidFill>
                  <a:srgbClr val="8F590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#Prints 3</a:t>
            </a:r>
          </a:p>
          <a:p>
            <a:pPr marL="400050" lvl="1" indent="0">
              <a:buNone/>
            </a:pPr>
            <a:r>
              <a:rPr lang="nl-NL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printNumber</a:t>
            </a:r>
            <a:r>
              <a:rPr lang="nl-NL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400050" lvl="1" indent="0">
              <a:buNone/>
            </a:pPr>
            <a:r>
              <a:rPr lang="en-US" sz="22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200" i="1" dirty="0">
                <a:solidFill>
                  <a:srgbClr val="8F590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#Error: a does not exist outside the function</a:t>
            </a:r>
          </a:p>
          <a:p>
            <a:pPr lvl="1">
              <a:buNone/>
            </a:pPr>
            <a:endParaRPr lang="nl-NL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40352" y="6597352"/>
            <a:ext cx="1152128" cy="216024"/>
          </a:xfrm>
        </p:spPr>
        <p:txBody>
          <a:bodyPr/>
          <a:lstStyle/>
          <a:p>
            <a:fld id="{CBC5D127-5FE7-4F18-8369-5475B33C39F8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91680" y="6597352"/>
            <a:ext cx="5976664" cy="216024"/>
          </a:xfrm>
        </p:spPr>
        <p:txBody>
          <a:bodyPr/>
          <a:lstStyle/>
          <a:p>
            <a:r>
              <a:rPr lang="en-US"/>
              <a:t>Programming for Psychologists: Lecture 1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3600" dirty="0" err="1"/>
              <a:t>Functions</a:t>
            </a:r>
            <a:r>
              <a:rPr lang="nl-NL" sz="3600" dirty="0"/>
              <a:t>: </a:t>
            </a:r>
            <a:r>
              <a:rPr lang="nl-NL" sz="3600" dirty="0">
                <a:solidFill>
                  <a:schemeClr val="bg1">
                    <a:lumMod val="50000"/>
                  </a:schemeClr>
                </a:solidFill>
              </a:rPr>
              <a:t>return </a:t>
            </a:r>
            <a:r>
              <a:rPr lang="nl-NL" sz="3600" dirty="0" err="1">
                <a:solidFill>
                  <a:schemeClr val="bg1">
                    <a:lumMod val="50000"/>
                  </a:schemeClr>
                </a:solidFill>
              </a:rPr>
              <a:t>value</a:t>
            </a:r>
            <a:r>
              <a:rPr lang="nl-NL" sz="3600" dirty="0">
                <a:solidFill>
                  <a:schemeClr val="bg1">
                    <a:lumMod val="50000"/>
                  </a:schemeClr>
                </a:solidFill>
              </a:rPr>
              <a:t> vs. </a:t>
            </a:r>
            <a:r>
              <a:rPr lang="nl-NL" sz="3600" dirty="0" err="1">
                <a:solidFill>
                  <a:schemeClr val="bg1">
                    <a:lumMod val="50000"/>
                  </a:schemeClr>
                </a:solidFill>
              </a:rPr>
              <a:t>reference</a:t>
            </a:r>
            <a:r>
              <a:rPr lang="nl-NL" sz="3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600" dirty="0" err="1">
                <a:solidFill>
                  <a:schemeClr val="bg1">
                    <a:lumMod val="50000"/>
                  </a:schemeClr>
                </a:solidFill>
              </a:rPr>
              <a:t>assignment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/>
              <a:t>To </a:t>
            </a:r>
            <a:r>
              <a:rPr lang="nl-NL" dirty="0" err="1"/>
              <a:t>call</a:t>
            </a:r>
            <a:r>
              <a:rPr lang="nl-NL" dirty="0"/>
              <a:t> a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always</a:t>
            </a:r>
            <a:r>
              <a:rPr lang="nl-NL" dirty="0"/>
              <a:t> have to </a:t>
            </a:r>
            <a:r>
              <a:rPr lang="nl-NL" dirty="0" err="1"/>
              <a:t>append</a:t>
            </a:r>
            <a:r>
              <a:rPr lang="nl-NL" dirty="0"/>
              <a:t> ‘()’ to </a:t>
            </a:r>
            <a:r>
              <a:rPr lang="nl-NL" dirty="0" err="1"/>
              <a:t>its</a:t>
            </a:r>
            <a:r>
              <a:rPr lang="nl-NL" dirty="0"/>
              <a:t> name</a:t>
            </a:r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forget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,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actually</a:t>
            </a:r>
            <a:r>
              <a:rPr lang="nl-NL" dirty="0"/>
              <a:t> store a </a:t>
            </a:r>
            <a:r>
              <a:rPr lang="nl-NL" i="1" dirty="0" err="1"/>
              <a:t>reference</a:t>
            </a:r>
            <a:r>
              <a:rPr lang="nl-NL" dirty="0"/>
              <a:t> to the </a:t>
            </a:r>
            <a:r>
              <a:rPr lang="nl-NL" dirty="0" err="1"/>
              <a:t>function</a:t>
            </a:r>
            <a:r>
              <a:rPr lang="nl-NL" dirty="0"/>
              <a:t> in the </a:t>
            </a:r>
            <a:r>
              <a:rPr lang="nl-NL" dirty="0" err="1"/>
              <a:t>variable</a:t>
            </a:r>
            <a:r>
              <a:rPr lang="nl-NL" dirty="0"/>
              <a:t>  </a:t>
            </a:r>
            <a:r>
              <a:rPr lang="nl-NL" dirty="0" err="1"/>
              <a:t>instead</a:t>
            </a:r>
            <a:br>
              <a:rPr lang="nl-NL" dirty="0"/>
            </a:br>
            <a:endParaRPr lang="nl-NL" dirty="0"/>
          </a:p>
          <a:p>
            <a:pPr marL="400050" lvl="1" indent="0">
              <a:buNone/>
            </a:pPr>
            <a:r>
              <a:rPr lang="nl-NL" sz="23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nl-NL" sz="23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someFunction():</a:t>
            </a:r>
          </a:p>
          <a:p>
            <a:pPr marL="400050" lvl="1" indent="0">
              <a:buNone/>
            </a:pPr>
            <a:r>
              <a:rPr lang="nl-NL" sz="23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NL" sz="23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nl-NL" sz="23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marL="400050" lvl="1" indent="0">
              <a:buNone/>
            </a:pPr>
            <a:r>
              <a:rPr lang="nl-NL" sz="2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nl-NL" sz="23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3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someFunction()</a:t>
            </a:r>
          </a:p>
          <a:p>
            <a:pPr marL="400050" lvl="1" indent="0">
              <a:buNone/>
            </a:pPr>
            <a:r>
              <a:rPr lang="nl-NL" sz="2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nl-NL" sz="23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3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someFunction</a:t>
            </a:r>
          </a:p>
          <a:p>
            <a:pPr marL="400050" lvl="1" indent="0">
              <a:buNone/>
            </a:pPr>
            <a:r>
              <a:rPr lang="nl-NL" sz="23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nl-NL" sz="2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nl-NL" sz="23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sz="2300" i="1" dirty="0">
                <a:solidFill>
                  <a:srgbClr val="8F590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5</a:t>
            </a:r>
          </a:p>
          <a:p>
            <a:pPr marL="400050" lvl="1" indent="0">
              <a:buNone/>
            </a:pPr>
            <a:r>
              <a:rPr lang="en-US" sz="23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300" i="1" dirty="0">
                <a:solidFill>
                  <a:srgbClr val="8F590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&lt;function </a:t>
            </a:r>
            <a:r>
              <a:rPr lang="en-US" sz="2300" i="1" dirty="0" err="1">
                <a:solidFill>
                  <a:srgbClr val="8F590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printNumber</a:t>
            </a:r>
            <a:r>
              <a:rPr lang="en-US" sz="2300" i="1" dirty="0">
                <a:solidFill>
                  <a:srgbClr val="8F590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at 0x00B68170&gt;</a:t>
            </a:r>
          </a:p>
          <a:p>
            <a:pPr marL="400050" lvl="1" indent="0">
              <a:buNone/>
            </a:pPr>
            <a:r>
              <a:rPr lang="en-US" sz="23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b()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300" i="1" dirty="0">
                <a:solidFill>
                  <a:srgbClr val="8F590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5! b actually “is” the function now</a:t>
            </a:r>
          </a:p>
          <a:p>
            <a:pPr>
              <a:buNone/>
            </a:pPr>
            <a:br>
              <a:rPr lang="nl-NL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endParaRPr lang="nl-NL" sz="20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r>
              <a:rPr lang="nl-NL" sz="2800" dirty="0" err="1"/>
              <a:t>So</a:t>
            </a:r>
            <a:r>
              <a:rPr lang="nl-NL" sz="2800" dirty="0"/>
              <a:t> </a:t>
            </a:r>
            <a:r>
              <a:rPr lang="nl-NL" sz="2800" dirty="0" err="1"/>
              <a:t>for</a:t>
            </a:r>
            <a:r>
              <a:rPr lang="nl-NL" sz="2800" dirty="0"/>
              <a:t> the </a:t>
            </a:r>
            <a:r>
              <a:rPr lang="nl-NL" sz="2800" dirty="0" err="1"/>
              <a:t>lazy</a:t>
            </a:r>
            <a:r>
              <a:rPr lang="nl-NL" sz="2800" dirty="0"/>
              <a:t>: </a:t>
            </a:r>
            <a:r>
              <a:rPr lang="nl-NL" sz="2800" dirty="0" err="1"/>
              <a:t>if</a:t>
            </a:r>
            <a:r>
              <a:rPr lang="nl-NL" sz="2800" dirty="0"/>
              <a:t> </a:t>
            </a:r>
            <a:r>
              <a:rPr lang="nl-NL" sz="2800" dirty="0" err="1"/>
              <a:t>you</a:t>
            </a:r>
            <a:r>
              <a:rPr lang="nl-NL" sz="2800" dirty="0"/>
              <a:t> </a:t>
            </a:r>
            <a:r>
              <a:rPr lang="nl-NL" sz="2800" dirty="0" err="1"/>
              <a:t>think</a:t>
            </a:r>
            <a:r>
              <a:rPr lang="nl-NL" sz="2800" dirty="0"/>
              <a:t> a </a:t>
            </a:r>
            <a:r>
              <a:rPr lang="nl-NL" sz="2800" dirty="0" err="1"/>
              <a:t>function</a:t>
            </a:r>
            <a:r>
              <a:rPr lang="nl-NL" sz="2800" dirty="0"/>
              <a:t> name is </a:t>
            </a:r>
            <a:r>
              <a:rPr lang="nl-NL" sz="2800" dirty="0" err="1"/>
              <a:t>too</a:t>
            </a:r>
            <a:r>
              <a:rPr lang="nl-NL" sz="2800" dirty="0"/>
              <a:t> long and </a:t>
            </a:r>
            <a:r>
              <a:rPr lang="nl-NL" sz="2800" dirty="0" err="1"/>
              <a:t>you</a:t>
            </a:r>
            <a:r>
              <a:rPr lang="nl-NL" sz="2800" dirty="0"/>
              <a:t> </a:t>
            </a:r>
            <a:r>
              <a:rPr lang="nl-NL" sz="2800" dirty="0" err="1"/>
              <a:t>don’t</a:t>
            </a:r>
            <a:r>
              <a:rPr lang="nl-NL" sz="2800" dirty="0"/>
              <a:t> </a:t>
            </a:r>
            <a:r>
              <a:rPr lang="nl-NL" sz="2800" dirty="0" err="1"/>
              <a:t>like</a:t>
            </a:r>
            <a:r>
              <a:rPr lang="nl-NL" sz="2800" dirty="0"/>
              <a:t> </a:t>
            </a:r>
            <a:r>
              <a:rPr lang="nl-NL" sz="2800" dirty="0" err="1"/>
              <a:t>typing</a:t>
            </a:r>
            <a:r>
              <a:rPr lang="nl-NL" sz="2800" dirty="0"/>
              <a:t>, </a:t>
            </a:r>
            <a:r>
              <a:rPr lang="nl-NL" sz="2800" dirty="0" err="1"/>
              <a:t>you</a:t>
            </a:r>
            <a:r>
              <a:rPr lang="nl-NL" sz="2800" dirty="0"/>
              <a:t> </a:t>
            </a:r>
            <a:r>
              <a:rPr lang="nl-NL" sz="2800" dirty="0" err="1"/>
              <a:t>can</a:t>
            </a:r>
            <a:r>
              <a:rPr lang="nl-NL" sz="2800" dirty="0"/>
              <a:t> </a:t>
            </a:r>
            <a:r>
              <a:rPr lang="nl-NL" sz="2800" dirty="0" err="1"/>
              <a:t>reference</a:t>
            </a:r>
            <a:r>
              <a:rPr lang="nl-NL" sz="2800" dirty="0"/>
              <a:t> to </a:t>
            </a:r>
            <a:r>
              <a:rPr lang="nl-NL" sz="2800" dirty="0" err="1"/>
              <a:t>it</a:t>
            </a:r>
            <a:r>
              <a:rPr lang="nl-NL" sz="2800" dirty="0"/>
              <a:t> </a:t>
            </a:r>
            <a:r>
              <a:rPr lang="nl-NL" sz="2800" dirty="0" err="1"/>
              <a:t>with</a:t>
            </a:r>
            <a:r>
              <a:rPr lang="nl-NL" sz="2800" dirty="0"/>
              <a:t> a </a:t>
            </a:r>
            <a:r>
              <a:rPr lang="nl-NL" sz="2800" dirty="0" err="1"/>
              <a:t>shorter</a:t>
            </a:r>
            <a:r>
              <a:rPr lang="nl-NL" sz="2800" dirty="0"/>
              <a:t> name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40352" y="6597352"/>
            <a:ext cx="1152128" cy="216024"/>
          </a:xfrm>
        </p:spPr>
        <p:txBody>
          <a:bodyPr/>
          <a:lstStyle/>
          <a:p>
            <a:fld id="{CBC5D127-5FE7-4F18-8369-5475B33C39F8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91680" y="6597352"/>
            <a:ext cx="5976664" cy="216024"/>
          </a:xfrm>
        </p:spPr>
        <p:txBody>
          <a:bodyPr/>
          <a:lstStyle/>
          <a:p>
            <a:r>
              <a:rPr lang="en-US"/>
              <a:t>Programming for Psychologists: Lecture 1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Importing</a:t>
            </a:r>
            <a:r>
              <a:rPr lang="nl-NL" dirty="0"/>
              <a:t>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existing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functions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Python </a:t>
            </a:r>
            <a:r>
              <a:rPr lang="nl-NL" dirty="0" err="1"/>
              <a:t>already</a:t>
            </a:r>
            <a:r>
              <a:rPr lang="nl-NL" dirty="0"/>
              <a:t> has a lot of modules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contain</a:t>
            </a:r>
            <a:r>
              <a:rPr lang="nl-NL" dirty="0"/>
              <a:t> </a:t>
            </a:r>
            <a:r>
              <a:rPr lang="nl-NL" dirty="0" err="1"/>
              <a:t>useful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 and variables</a:t>
            </a:r>
          </a:p>
          <a:p>
            <a:r>
              <a:rPr lang="nl-NL" dirty="0" err="1"/>
              <a:t>You</a:t>
            </a:r>
            <a:r>
              <a:rPr lang="nl-NL" dirty="0"/>
              <a:t> have to import these modules </a:t>
            </a:r>
            <a:r>
              <a:rPr lang="nl-NL" dirty="0" err="1"/>
              <a:t>with</a:t>
            </a:r>
            <a:r>
              <a:rPr lang="nl-NL" dirty="0"/>
              <a:t> the</a:t>
            </a:r>
            <a:r>
              <a:rPr lang="nl-NL" i="1" dirty="0"/>
              <a:t> import</a:t>
            </a:r>
            <a:r>
              <a:rPr lang="nl-NL" dirty="0"/>
              <a:t> statement</a:t>
            </a:r>
          </a:p>
          <a:p>
            <a:pPr lvl="1"/>
            <a:r>
              <a:rPr lang="nl-NL" dirty="0" err="1"/>
              <a:t>Usually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i="1" dirty="0"/>
              <a:t>import</a:t>
            </a:r>
            <a:r>
              <a:rPr lang="nl-NL" dirty="0"/>
              <a:t> modules at the </a:t>
            </a:r>
            <a:r>
              <a:rPr lang="nl-NL" dirty="0" err="1"/>
              <a:t>very</a:t>
            </a:r>
            <a:r>
              <a:rPr lang="nl-NL" dirty="0"/>
              <a:t> top of </a:t>
            </a:r>
            <a:r>
              <a:rPr lang="nl-NL" dirty="0" err="1"/>
              <a:t>your</a:t>
            </a:r>
            <a:r>
              <a:rPr lang="nl-NL" dirty="0"/>
              <a:t> program, </a:t>
            </a:r>
            <a:r>
              <a:rPr lang="nl-NL" dirty="0" err="1"/>
              <a:t>but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import </a:t>
            </a:r>
            <a:r>
              <a:rPr lang="nl-NL" dirty="0" err="1"/>
              <a:t>anywhere</a:t>
            </a:r>
            <a:r>
              <a:rPr lang="nl-NL" dirty="0"/>
              <a:t> in </a:t>
            </a:r>
            <a:r>
              <a:rPr lang="nl-NL" dirty="0" err="1"/>
              <a:t>your</a:t>
            </a:r>
            <a:r>
              <a:rPr lang="nl-NL" dirty="0"/>
              <a:t> program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40352" y="6597352"/>
            <a:ext cx="1152128" cy="216024"/>
          </a:xfrm>
        </p:spPr>
        <p:txBody>
          <a:bodyPr/>
          <a:lstStyle/>
          <a:p>
            <a:fld id="{CBC5D127-5FE7-4F18-8369-5475B33C39F8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91680" y="6597352"/>
            <a:ext cx="5976664" cy="216024"/>
          </a:xfrm>
        </p:spPr>
        <p:txBody>
          <a:bodyPr/>
          <a:lstStyle/>
          <a:p>
            <a:r>
              <a:rPr lang="en-US"/>
              <a:t>Programming for Psychologists: Lecture 1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Importing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dirty="0"/>
              <a:t>For </a:t>
            </a:r>
            <a:r>
              <a:rPr lang="nl-NL" dirty="0" err="1"/>
              <a:t>instance</a:t>
            </a:r>
            <a:r>
              <a:rPr lang="nl-NL" dirty="0"/>
              <a:t>, the </a:t>
            </a:r>
            <a:r>
              <a:rPr lang="nl-NL" i="1" dirty="0" err="1"/>
              <a:t>math</a:t>
            </a:r>
            <a:r>
              <a:rPr lang="nl-NL" dirty="0"/>
              <a:t> module</a:t>
            </a:r>
          </a:p>
          <a:p>
            <a:pPr>
              <a:buNone/>
            </a:pPr>
            <a:r>
              <a:rPr lang="nl-NL" sz="2200" dirty="0">
                <a:latin typeface="Consolas" pitchFamily="49" charset="0"/>
              </a:rPr>
              <a:t>import </a:t>
            </a:r>
            <a:r>
              <a:rPr lang="nl-NL" sz="2200" dirty="0" err="1">
                <a:latin typeface="Consolas" pitchFamily="49" charset="0"/>
              </a:rPr>
              <a:t>math</a:t>
            </a:r>
            <a:endParaRPr lang="nl-NL" sz="2200" dirty="0">
              <a:latin typeface="Consolas" pitchFamily="49" charset="0"/>
            </a:endParaRPr>
          </a:p>
          <a:p>
            <a:pPr>
              <a:buNone/>
            </a:pPr>
            <a:r>
              <a:rPr lang="nl-NL" sz="2200" dirty="0" err="1">
                <a:latin typeface="Consolas" pitchFamily="49" charset="0"/>
              </a:rPr>
              <a:t>math.cos</a:t>
            </a:r>
            <a:r>
              <a:rPr lang="nl-NL" sz="2200" dirty="0">
                <a:latin typeface="Consolas" pitchFamily="49" charset="0"/>
              </a:rPr>
              <a:t>()		#</a:t>
            </a:r>
            <a:r>
              <a:rPr lang="nl-NL" sz="2200" dirty="0" err="1">
                <a:latin typeface="Consolas" pitchFamily="49" charset="0"/>
              </a:rPr>
              <a:t>cosine</a:t>
            </a:r>
            <a:endParaRPr lang="nl-NL" sz="2200" dirty="0">
              <a:latin typeface="Consolas" pitchFamily="49" charset="0"/>
            </a:endParaRPr>
          </a:p>
          <a:p>
            <a:pPr>
              <a:buNone/>
            </a:pPr>
            <a:r>
              <a:rPr lang="nl-NL" sz="2200" dirty="0" err="1">
                <a:latin typeface="Consolas" pitchFamily="49" charset="0"/>
              </a:rPr>
              <a:t>math.sin</a:t>
            </a:r>
            <a:r>
              <a:rPr lang="nl-NL" sz="2200" dirty="0">
                <a:latin typeface="Consolas" pitchFamily="49" charset="0"/>
              </a:rPr>
              <a:t>()		#</a:t>
            </a:r>
            <a:r>
              <a:rPr lang="nl-NL" sz="2200" dirty="0" err="1">
                <a:latin typeface="Consolas" pitchFamily="49" charset="0"/>
              </a:rPr>
              <a:t>sine</a:t>
            </a:r>
            <a:endParaRPr lang="nl-NL" sz="2200" dirty="0">
              <a:latin typeface="Consolas" pitchFamily="49" charset="0"/>
            </a:endParaRPr>
          </a:p>
          <a:p>
            <a:pPr>
              <a:buNone/>
            </a:pPr>
            <a:r>
              <a:rPr lang="nl-NL" sz="2200" dirty="0" err="1">
                <a:latin typeface="Consolas" pitchFamily="49" charset="0"/>
              </a:rPr>
              <a:t>math.tan</a:t>
            </a:r>
            <a:r>
              <a:rPr lang="nl-NL" sz="2200" dirty="0">
                <a:latin typeface="Consolas" pitchFamily="49" charset="0"/>
              </a:rPr>
              <a:t>()		#tangent</a:t>
            </a:r>
          </a:p>
          <a:p>
            <a:pPr>
              <a:buNone/>
            </a:pPr>
            <a:r>
              <a:rPr lang="nl-NL" sz="2200" dirty="0" err="1">
                <a:latin typeface="Consolas" pitchFamily="49" charset="0"/>
              </a:rPr>
              <a:t>math.pi</a:t>
            </a:r>
            <a:r>
              <a:rPr lang="nl-NL" sz="2200" dirty="0">
                <a:latin typeface="Consolas" pitchFamily="49" charset="0"/>
              </a:rPr>
              <a:t>		#</a:t>
            </a:r>
            <a:r>
              <a:rPr lang="nl-NL" sz="2200" dirty="0" err="1">
                <a:latin typeface="Consolas" pitchFamily="49" charset="0"/>
              </a:rPr>
              <a:t>value</a:t>
            </a:r>
            <a:r>
              <a:rPr lang="nl-NL" sz="2200" dirty="0">
                <a:latin typeface="Consolas" pitchFamily="49" charset="0"/>
              </a:rPr>
              <a:t> of pi (3.14xxxxxx)</a:t>
            </a:r>
          </a:p>
          <a:p>
            <a:pPr>
              <a:buNone/>
            </a:pP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import modules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i="1" dirty="0"/>
              <a:t>alias</a:t>
            </a:r>
            <a:endParaRPr lang="nl-NL" dirty="0"/>
          </a:p>
          <a:p>
            <a:pPr>
              <a:buNone/>
            </a:pPr>
            <a:r>
              <a:rPr lang="nl-NL" sz="2200" dirty="0">
                <a:latin typeface="Consolas" pitchFamily="49" charset="0"/>
              </a:rPr>
              <a:t>import </a:t>
            </a:r>
            <a:r>
              <a:rPr lang="nl-NL" sz="2200" dirty="0" err="1">
                <a:latin typeface="Consolas" pitchFamily="49" charset="0"/>
              </a:rPr>
              <a:t>math</a:t>
            </a:r>
            <a:r>
              <a:rPr lang="nl-NL" sz="2200" dirty="0">
                <a:latin typeface="Consolas" pitchFamily="49" charset="0"/>
              </a:rPr>
              <a:t> </a:t>
            </a:r>
            <a:r>
              <a:rPr lang="nl-NL" sz="2200" b="1" dirty="0">
                <a:latin typeface="Consolas" pitchFamily="49" charset="0"/>
              </a:rPr>
              <a:t>as m</a:t>
            </a:r>
          </a:p>
          <a:p>
            <a:pPr>
              <a:buNone/>
            </a:pPr>
            <a:r>
              <a:rPr lang="nl-NL" sz="2200" dirty="0" err="1">
                <a:latin typeface="Consolas" pitchFamily="49" charset="0"/>
              </a:rPr>
              <a:t>m.cos</a:t>
            </a:r>
            <a:r>
              <a:rPr lang="nl-NL" sz="2200" dirty="0">
                <a:latin typeface="Consolas" pitchFamily="49" charset="0"/>
              </a:rPr>
              <a:t>()</a:t>
            </a:r>
          </a:p>
          <a:p>
            <a:pPr>
              <a:buNone/>
            </a:pPr>
            <a:r>
              <a:rPr lang="nl-NL" sz="2200" dirty="0" err="1">
                <a:latin typeface="Consolas" pitchFamily="49" charset="0"/>
              </a:rPr>
              <a:t>m.pi</a:t>
            </a:r>
            <a:endParaRPr lang="nl-NL" sz="2200" dirty="0">
              <a:latin typeface="Consolas" pitchFamily="49" charset="0"/>
            </a:endParaRPr>
          </a:p>
          <a:p>
            <a:pPr>
              <a:buNone/>
            </a:pPr>
            <a:r>
              <a:rPr lang="nl-NL" sz="2200" dirty="0">
                <a:latin typeface="Consolas" pitchFamily="49" charset="0"/>
              </a:rPr>
              <a:t>…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40352" y="6597352"/>
            <a:ext cx="1152128" cy="216024"/>
          </a:xfrm>
        </p:spPr>
        <p:txBody>
          <a:bodyPr/>
          <a:lstStyle/>
          <a:p>
            <a:fld id="{CBC5D127-5FE7-4F18-8369-5475B33C39F8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91680" y="6597352"/>
            <a:ext cx="5976664" cy="216024"/>
          </a:xfrm>
        </p:spPr>
        <p:txBody>
          <a:bodyPr/>
          <a:lstStyle/>
          <a:p>
            <a:r>
              <a:rPr lang="en-US"/>
              <a:t>Programming for Psychologists: Lecture 1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Importing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import </a:t>
            </a:r>
            <a:r>
              <a:rPr lang="nl-NL" dirty="0" err="1"/>
              <a:t>specific</a:t>
            </a:r>
            <a:r>
              <a:rPr lang="nl-NL" dirty="0"/>
              <a:t> variables and </a:t>
            </a:r>
            <a:r>
              <a:rPr lang="nl-NL" dirty="0" err="1"/>
              <a:t>functions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a module</a:t>
            </a:r>
            <a:br>
              <a:rPr lang="nl-NL" dirty="0"/>
            </a:br>
            <a:br>
              <a:rPr lang="nl-NL" sz="2400" dirty="0">
                <a:latin typeface="Consolas" pitchFamily="49" charset="0"/>
              </a:rPr>
            </a:br>
            <a:r>
              <a:rPr lang="nl-NL" sz="2400" dirty="0" err="1">
                <a:latin typeface="Consolas" pitchFamily="49" charset="0"/>
              </a:rPr>
              <a:t>from</a:t>
            </a:r>
            <a:r>
              <a:rPr lang="nl-NL" sz="2400" dirty="0">
                <a:latin typeface="Consolas" pitchFamily="49" charset="0"/>
              </a:rPr>
              <a:t> </a:t>
            </a:r>
            <a:r>
              <a:rPr lang="nl-NL" sz="2400" dirty="0" err="1">
                <a:latin typeface="Consolas" pitchFamily="49" charset="0"/>
              </a:rPr>
              <a:t>math</a:t>
            </a:r>
            <a:r>
              <a:rPr lang="nl-NL" sz="2400" dirty="0">
                <a:latin typeface="Consolas" pitchFamily="49" charset="0"/>
              </a:rPr>
              <a:t> import pi</a:t>
            </a:r>
            <a:br>
              <a:rPr lang="nl-NL" sz="2400" dirty="0">
                <a:latin typeface="Consolas" pitchFamily="49" charset="0"/>
              </a:rPr>
            </a:br>
            <a:r>
              <a:rPr lang="nl-NL" sz="2400" dirty="0" err="1">
                <a:latin typeface="Consolas" pitchFamily="49" charset="0"/>
              </a:rPr>
              <a:t>from</a:t>
            </a:r>
            <a:r>
              <a:rPr lang="nl-NL" sz="2400" dirty="0">
                <a:latin typeface="Consolas" pitchFamily="49" charset="0"/>
              </a:rPr>
              <a:t> </a:t>
            </a:r>
            <a:r>
              <a:rPr lang="nl-NL" sz="2400" dirty="0" err="1">
                <a:latin typeface="Consolas" pitchFamily="49" charset="0"/>
              </a:rPr>
              <a:t>math</a:t>
            </a:r>
            <a:r>
              <a:rPr lang="nl-NL" sz="2400" dirty="0">
                <a:latin typeface="Consolas" pitchFamily="49" charset="0"/>
              </a:rPr>
              <a:t> import cos</a:t>
            </a:r>
            <a:br>
              <a:rPr lang="nl-NL" sz="2400" dirty="0">
                <a:latin typeface="Consolas" pitchFamily="49" charset="0"/>
              </a:rPr>
            </a:br>
            <a:r>
              <a:rPr lang="nl-NL" sz="2400" dirty="0" err="1">
                <a:latin typeface="Consolas" pitchFamily="49" charset="0"/>
              </a:rPr>
              <a:t>cos</a:t>
            </a:r>
            <a:r>
              <a:rPr lang="nl-NL" sz="2400" dirty="0">
                <a:latin typeface="Consolas" pitchFamily="49" charset="0"/>
              </a:rPr>
              <a:t>(pi)</a:t>
            </a:r>
            <a:br>
              <a:rPr lang="nl-NL" sz="2400" dirty="0">
                <a:latin typeface="Consolas" pitchFamily="49" charset="0"/>
              </a:rPr>
            </a:br>
            <a:endParaRPr lang="nl-NL" dirty="0">
              <a:latin typeface="Consolas" pitchFamily="49" charset="0"/>
            </a:endParaRPr>
          </a:p>
          <a:p>
            <a:r>
              <a:rPr lang="nl-NL" dirty="0"/>
              <a:t>And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aliasing</a:t>
            </a:r>
            <a:br>
              <a:rPr lang="nl-NL" dirty="0"/>
            </a:br>
            <a:br>
              <a:rPr lang="nl-NL" dirty="0"/>
            </a:br>
            <a:r>
              <a:rPr lang="nl-NL" sz="2400" dirty="0" err="1">
                <a:latin typeface="Consolas" pitchFamily="49" charset="0"/>
              </a:rPr>
              <a:t>from</a:t>
            </a:r>
            <a:r>
              <a:rPr lang="nl-NL" sz="2400" dirty="0">
                <a:latin typeface="Consolas" pitchFamily="49" charset="0"/>
              </a:rPr>
              <a:t> </a:t>
            </a:r>
            <a:r>
              <a:rPr lang="nl-NL" sz="2400" dirty="0" err="1">
                <a:latin typeface="Consolas" pitchFamily="49" charset="0"/>
              </a:rPr>
              <a:t>math</a:t>
            </a:r>
            <a:r>
              <a:rPr lang="nl-NL" sz="2400" dirty="0">
                <a:latin typeface="Consolas" pitchFamily="49" charset="0"/>
              </a:rPr>
              <a:t> import </a:t>
            </a:r>
            <a:r>
              <a:rPr lang="nl-NL" sz="2400" dirty="0" err="1">
                <a:latin typeface="Consolas" pitchFamily="49" charset="0"/>
              </a:rPr>
              <a:t>factorial</a:t>
            </a:r>
            <a:r>
              <a:rPr lang="nl-NL" sz="2400" dirty="0">
                <a:latin typeface="Consolas" pitchFamily="49" charset="0"/>
              </a:rPr>
              <a:t> as f</a:t>
            </a:r>
            <a:br>
              <a:rPr lang="nl-NL" sz="2400" dirty="0">
                <a:latin typeface="Consolas" pitchFamily="49" charset="0"/>
              </a:rPr>
            </a:br>
            <a:r>
              <a:rPr lang="nl-NL" sz="2400" dirty="0" err="1">
                <a:latin typeface="Consolas" pitchFamily="49" charset="0"/>
              </a:rPr>
              <a:t>f</a:t>
            </a:r>
            <a:r>
              <a:rPr lang="nl-NL" sz="2400" dirty="0">
                <a:latin typeface="Consolas" pitchFamily="49" charset="0"/>
              </a:rPr>
              <a:t>(5)</a:t>
            </a:r>
            <a:br>
              <a:rPr lang="nl-NL" dirty="0"/>
            </a:br>
            <a:endParaRPr lang="nl-NL" dirty="0"/>
          </a:p>
          <a:p>
            <a:pPr>
              <a:buNone/>
            </a:pP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40352" y="6597352"/>
            <a:ext cx="1152128" cy="216024"/>
          </a:xfrm>
        </p:spPr>
        <p:txBody>
          <a:bodyPr/>
          <a:lstStyle/>
          <a:p>
            <a:fld id="{CBC5D127-5FE7-4F18-8369-5475B33C39F8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91680" y="6597352"/>
            <a:ext cx="5976664" cy="216024"/>
          </a:xfrm>
        </p:spPr>
        <p:txBody>
          <a:bodyPr/>
          <a:lstStyle/>
          <a:p>
            <a:r>
              <a:rPr lang="en-US"/>
              <a:t>Programming for Psychologists: Lecture 1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Importing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For a complete list of modules </a:t>
            </a:r>
            <a:r>
              <a:rPr lang="nl-NL" dirty="0" err="1"/>
              <a:t>included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Python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standard</a:t>
            </a:r>
            <a:r>
              <a:rPr lang="nl-NL" dirty="0"/>
              <a:t> </a:t>
            </a:r>
            <a:r>
              <a:rPr lang="nl-NL" dirty="0" err="1"/>
              <a:t>visit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https://docs.python.org/3.9/py-modindex.html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40352" y="6597352"/>
            <a:ext cx="1152128" cy="216024"/>
          </a:xfrm>
        </p:spPr>
        <p:txBody>
          <a:bodyPr/>
          <a:lstStyle/>
          <a:p>
            <a:fld id="{CBC5D127-5FE7-4F18-8369-5475B33C39F8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91680" y="6597352"/>
            <a:ext cx="5976664" cy="216024"/>
          </a:xfrm>
        </p:spPr>
        <p:txBody>
          <a:bodyPr/>
          <a:lstStyle/>
          <a:p>
            <a:r>
              <a:rPr lang="en-US"/>
              <a:t>Programming for Psychologists: Lecture 1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This week’s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Practice use of variables and operators</a:t>
            </a:r>
          </a:p>
          <a:p>
            <a:r>
              <a:rPr lang="nl-NL" dirty="0"/>
              <a:t>The first few exercises you are going to do in </a:t>
            </a:r>
            <a:r>
              <a:rPr lang="nl-NL" dirty="0" err="1"/>
              <a:t>Jupyter</a:t>
            </a:r>
            <a:r>
              <a:rPr lang="nl-NL" dirty="0"/>
              <a:t> Notebooks</a:t>
            </a:r>
          </a:p>
          <a:p>
            <a:r>
              <a:rPr lang="nl-NL" dirty="0"/>
              <a:t>We’ll switch to OpenSesame and start creating </a:t>
            </a:r>
            <a:r>
              <a:rPr lang="nl-NL" dirty="0" err="1"/>
              <a:t>experiments</a:t>
            </a:r>
            <a:r>
              <a:rPr lang="nl-NL" dirty="0"/>
              <a:t> </a:t>
            </a:r>
            <a:r>
              <a:rPr lang="nl-NL" dirty="0" err="1"/>
              <a:t>after</a:t>
            </a:r>
            <a:r>
              <a:rPr lang="nl-NL" dirty="0"/>
              <a:t> we have gotten the hang of Python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47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This week’s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nl-NL" dirty="0" err="1"/>
              <a:t>Assignments</a:t>
            </a:r>
            <a:r>
              <a:rPr lang="nl-NL" dirty="0"/>
              <a:t> will appear on </a:t>
            </a:r>
            <a:r>
              <a:rPr lang="nl-NL" dirty="0" err="1"/>
              <a:t>canvas.vu.nl</a:t>
            </a:r>
            <a:r>
              <a:rPr lang="nl-NL" dirty="0"/>
              <a:t> at start of </a:t>
            </a:r>
            <a:r>
              <a:rPr lang="nl-NL" dirty="0" err="1"/>
              <a:t>each</a:t>
            </a:r>
            <a:r>
              <a:rPr lang="nl-NL" dirty="0"/>
              <a:t> week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657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week’s</a:t>
            </a:r>
            <a:r>
              <a:rPr lang="nl-NL" dirty="0"/>
              <a:t> </a:t>
            </a:r>
            <a:r>
              <a:rPr lang="nl-NL" dirty="0" err="1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the assignments we will work individually or in groups of 2 students</a:t>
            </a:r>
          </a:p>
          <a:p>
            <a:r>
              <a:rPr lang="en-US" dirty="0"/>
              <a:t>Hand in one assignment individually!!!</a:t>
            </a:r>
          </a:p>
          <a:p>
            <a:pPr lvl="1"/>
            <a:r>
              <a:rPr lang="en-US" dirty="0"/>
              <a:t>Filename “assignment1_&lt;</a:t>
            </a:r>
            <a:r>
              <a:rPr lang="en-US" dirty="0" err="1"/>
              <a:t>yourname</a:t>
            </a:r>
            <a:r>
              <a:rPr lang="en-US" dirty="0"/>
              <a:t>&gt;.py”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Show the assignment to me or any of the programming assistants when finished!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don’t get a grade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 will use the assignments to create feedback videos (pilot) and where needed give individual feedback</a:t>
            </a:r>
          </a:p>
          <a:p>
            <a:r>
              <a:rPr lang="en-US" dirty="0">
                <a:cs typeface="Courier New" panose="02070309020205020404" pitchFamily="49" charset="0"/>
              </a:rPr>
              <a:t>Any experience with programming?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Best to take a partner with the equal amount of experience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Course</a:t>
            </a:r>
            <a:r>
              <a:rPr lang="nl-NL" dirty="0"/>
              <a:t> </a:t>
            </a:r>
            <a:r>
              <a:rPr lang="nl-NL" dirty="0" err="1"/>
              <a:t>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Online books, documents and lecture slides – available on canvas.vu.nl</a:t>
            </a:r>
          </a:p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either</a:t>
            </a:r>
            <a:r>
              <a:rPr lang="nl-NL" dirty="0"/>
              <a:t> of these </a:t>
            </a:r>
            <a:r>
              <a:rPr lang="nl-NL" dirty="0" err="1"/>
              <a:t>books</a:t>
            </a:r>
            <a:endParaRPr lang="nl-NL" dirty="0"/>
          </a:p>
          <a:p>
            <a:pPr lvl="1"/>
            <a:r>
              <a:rPr lang="nl-NL" dirty="0"/>
              <a:t>A Byte of Python</a:t>
            </a:r>
          </a:p>
          <a:p>
            <a:pPr lvl="2"/>
            <a:r>
              <a:rPr lang="nl-NL" dirty="0"/>
              <a:t>For the </a:t>
            </a:r>
            <a:r>
              <a:rPr lang="nl-NL" dirty="0" err="1"/>
              <a:t>real</a:t>
            </a:r>
            <a:r>
              <a:rPr lang="nl-NL" dirty="0"/>
              <a:t> beginner: </a:t>
            </a:r>
            <a:br>
              <a:rPr lang="nl-NL" dirty="0"/>
            </a:br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elaborate</a:t>
            </a:r>
            <a:r>
              <a:rPr lang="nl-NL" dirty="0"/>
              <a:t>, </a:t>
            </a:r>
            <a:r>
              <a:rPr lang="nl-NL" dirty="0" err="1"/>
              <a:t>takes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step </a:t>
            </a:r>
            <a:r>
              <a:rPr lang="nl-NL" dirty="0" err="1"/>
              <a:t>by</a:t>
            </a:r>
            <a:r>
              <a:rPr lang="nl-NL" dirty="0"/>
              <a:t> step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everything</a:t>
            </a:r>
            <a:endParaRPr lang="nl-NL" dirty="0"/>
          </a:p>
          <a:p>
            <a:pPr lvl="1"/>
            <a:r>
              <a:rPr lang="nl-NL" dirty="0" err="1"/>
              <a:t>Think</a:t>
            </a:r>
            <a:r>
              <a:rPr lang="nl-NL" dirty="0"/>
              <a:t> Python</a:t>
            </a:r>
          </a:p>
          <a:p>
            <a:pPr lvl="2"/>
            <a:r>
              <a:rPr lang="nl-NL" dirty="0"/>
              <a:t>For </a:t>
            </a:r>
            <a:r>
              <a:rPr lang="nl-NL" dirty="0" err="1"/>
              <a:t>people</a:t>
            </a:r>
            <a:r>
              <a:rPr lang="nl-NL" dirty="0"/>
              <a:t> </a:t>
            </a:r>
            <a:r>
              <a:rPr lang="nl-NL" dirty="0" err="1"/>
              <a:t>who</a:t>
            </a:r>
            <a:r>
              <a:rPr lang="nl-NL" dirty="0"/>
              <a:t> </a:t>
            </a:r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like</a:t>
            </a:r>
            <a:r>
              <a:rPr lang="nl-NL" dirty="0"/>
              <a:t> to </a:t>
            </a:r>
            <a:r>
              <a:rPr lang="nl-NL" dirty="0" err="1"/>
              <a:t>read</a:t>
            </a:r>
            <a:r>
              <a:rPr lang="nl-NL" dirty="0"/>
              <a:t> a lot of </a:t>
            </a:r>
            <a:r>
              <a:rPr lang="nl-NL" dirty="0" err="1"/>
              <a:t>text</a:t>
            </a:r>
            <a:r>
              <a:rPr lang="nl-NL" dirty="0"/>
              <a:t>: </a:t>
            </a:r>
            <a:br>
              <a:rPr lang="nl-NL" dirty="0"/>
            </a:br>
            <a:r>
              <a:rPr lang="nl-NL" dirty="0" err="1"/>
              <a:t>concise</a:t>
            </a:r>
            <a:r>
              <a:rPr lang="nl-NL" dirty="0"/>
              <a:t>, </a:t>
            </a:r>
            <a:r>
              <a:rPr lang="nl-NL" dirty="0" err="1"/>
              <a:t>dense</a:t>
            </a:r>
            <a:r>
              <a:rPr lang="nl-NL" dirty="0"/>
              <a:t> and to the point</a:t>
            </a:r>
            <a:endParaRPr lang="en-US" dirty="0"/>
          </a:p>
          <a:p>
            <a:r>
              <a:rPr lang="nl-NL" dirty="0"/>
              <a:t>I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refer</a:t>
            </a:r>
            <a:r>
              <a:rPr lang="nl-NL" dirty="0"/>
              <a:t> to </a:t>
            </a:r>
            <a:r>
              <a:rPr lang="nl-NL" dirty="0" err="1"/>
              <a:t>corresponding</a:t>
            </a:r>
            <a:r>
              <a:rPr lang="nl-NL" dirty="0"/>
              <a:t> </a:t>
            </a:r>
            <a:r>
              <a:rPr lang="nl-NL" dirty="0" err="1"/>
              <a:t>chapters</a:t>
            </a:r>
            <a:r>
              <a:rPr lang="nl-NL" dirty="0"/>
              <a:t> of </a:t>
            </a:r>
            <a:r>
              <a:rPr lang="nl-NL" i="1" dirty="0" err="1"/>
              <a:t>both</a:t>
            </a:r>
            <a:r>
              <a:rPr lang="nl-NL" dirty="0"/>
              <a:t> </a:t>
            </a:r>
            <a:r>
              <a:rPr lang="nl-NL" dirty="0" err="1"/>
              <a:t>books</a:t>
            </a:r>
            <a:r>
              <a:rPr lang="nl-NL" dirty="0"/>
              <a:t> </a:t>
            </a:r>
            <a:r>
              <a:rPr lang="nl-NL" dirty="0" err="1"/>
              <a:t>during</a:t>
            </a:r>
            <a:r>
              <a:rPr lang="nl-NL" dirty="0"/>
              <a:t> the </a:t>
            </a:r>
            <a:r>
              <a:rPr lang="nl-NL" dirty="0" err="1"/>
              <a:t>lectures</a:t>
            </a:r>
            <a:r>
              <a:rPr lang="nl-NL" dirty="0"/>
              <a:t>; </a:t>
            </a:r>
            <a:r>
              <a:rPr lang="en-US" dirty="0"/>
              <a:t>the choice which one to use is yours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3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568952" cy="5040560"/>
          </a:xfrm>
        </p:spPr>
        <p:txBody>
          <a:bodyPr>
            <a:normAutofit fontScale="62500" lnSpcReduction="20000"/>
          </a:bodyPr>
          <a:lstStyle/>
          <a:p>
            <a:r>
              <a:rPr lang="nl-NL" dirty="0"/>
              <a:t>“</a:t>
            </a:r>
            <a:r>
              <a:rPr lang="nl-NL" dirty="0" err="1"/>
              <a:t>Invented</a:t>
            </a:r>
            <a:r>
              <a:rPr lang="nl-NL" dirty="0"/>
              <a:t>” </a:t>
            </a:r>
            <a:r>
              <a:rPr lang="nl-NL" dirty="0" err="1"/>
              <a:t>by</a:t>
            </a:r>
            <a:r>
              <a:rPr lang="nl-NL" dirty="0"/>
              <a:t> Guido van </a:t>
            </a:r>
            <a:r>
              <a:rPr lang="nl-NL" dirty="0" err="1"/>
              <a:t>Rossum</a:t>
            </a:r>
            <a:r>
              <a:rPr lang="nl-NL" dirty="0"/>
              <a:t> in the 90s</a:t>
            </a:r>
          </a:p>
          <a:p>
            <a:r>
              <a:rPr lang="nl-NL" dirty="0" err="1"/>
              <a:t>Still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of the most </a:t>
            </a:r>
            <a:r>
              <a:rPr lang="nl-NL" dirty="0" err="1"/>
              <a:t>popular</a:t>
            </a:r>
            <a:r>
              <a:rPr lang="nl-NL" dirty="0"/>
              <a:t> </a:t>
            </a:r>
            <a:r>
              <a:rPr lang="nl-NL" dirty="0" err="1"/>
              <a:t>languages</a:t>
            </a:r>
            <a:r>
              <a:rPr lang="nl-NL" dirty="0"/>
              <a:t> of the moment, </a:t>
            </a:r>
            <a:r>
              <a:rPr lang="nl-NL" dirty="0" err="1"/>
              <a:t>because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is </a:t>
            </a:r>
            <a:r>
              <a:rPr lang="nl-NL" dirty="0" err="1"/>
              <a:t>very</a:t>
            </a:r>
            <a:r>
              <a:rPr lang="nl-NL" dirty="0"/>
              <a:t> easy to </a:t>
            </a:r>
            <a:r>
              <a:rPr lang="nl-NL" dirty="0" err="1"/>
              <a:t>learn</a:t>
            </a:r>
            <a:r>
              <a:rPr lang="nl-NL" dirty="0"/>
              <a:t>, </a:t>
            </a:r>
            <a:r>
              <a:rPr lang="nl-NL" dirty="0" err="1"/>
              <a:t>yet</a:t>
            </a:r>
            <a:r>
              <a:rPr lang="nl-NL" dirty="0"/>
              <a:t> </a:t>
            </a:r>
            <a:r>
              <a:rPr lang="nl-NL" dirty="0" err="1"/>
              <a:t>powerful</a:t>
            </a:r>
            <a:r>
              <a:rPr lang="nl-NL" dirty="0"/>
              <a:t> in </a:t>
            </a:r>
            <a:r>
              <a:rPr lang="nl-NL" dirty="0" err="1"/>
              <a:t>its</a:t>
            </a:r>
            <a:r>
              <a:rPr lang="nl-NL" dirty="0"/>
              <a:t> </a:t>
            </a:r>
            <a:r>
              <a:rPr lang="nl-NL" dirty="0" err="1"/>
              <a:t>capabilities</a:t>
            </a:r>
            <a:r>
              <a:rPr lang="nl-NL" dirty="0"/>
              <a:t>.</a:t>
            </a:r>
          </a:p>
          <a:p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companies</a:t>
            </a:r>
            <a:endParaRPr lang="nl-NL" dirty="0"/>
          </a:p>
          <a:p>
            <a:pPr lvl="1"/>
            <a:r>
              <a:rPr lang="nl-NL" sz="2400" dirty="0"/>
              <a:t>Google</a:t>
            </a:r>
          </a:p>
          <a:p>
            <a:pPr lvl="1"/>
            <a:r>
              <a:rPr lang="nl-NL" sz="2400" dirty="0" err="1"/>
              <a:t>Nasa</a:t>
            </a:r>
            <a:endParaRPr lang="nl-NL" sz="2400" dirty="0"/>
          </a:p>
          <a:p>
            <a:pPr lvl="1"/>
            <a:r>
              <a:rPr lang="nl-NL" sz="2400" dirty="0"/>
              <a:t>Yahoo</a:t>
            </a:r>
          </a:p>
          <a:p>
            <a:pPr lvl="1"/>
            <a:r>
              <a:rPr lang="nl-NL" sz="2400" dirty="0"/>
              <a:t>ABN Amro</a:t>
            </a:r>
          </a:p>
          <a:p>
            <a:pPr lvl="1"/>
            <a:r>
              <a:rPr lang="nl-NL" sz="2400" dirty="0"/>
              <a:t>Dropbox</a:t>
            </a:r>
          </a:p>
          <a:p>
            <a:pPr lvl="1"/>
            <a:r>
              <a:rPr lang="nl-NL" sz="2400" dirty="0"/>
              <a:t>CIA</a:t>
            </a:r>
          </a:p>
          <a:p>
            <a:pPr lvl="1"/>
            <a:r>
              <a:rPr lang="nl-NL" sz="2400" dirty="0"/>
              <a:t>……</a:t>
            </a:r>
          </a:p>
          <a:p>
            <a:r>
              <a:rPr lang="en-US" dirty="0"/>
              <a:t>To learn the basics of python we  use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  <a:br>
              <a:rPr lang="en-US" b="1" dirty="0"/>
            </a:br>
            <a:r>
              <a:rPr lang="en-US" dirty="0">
                <a:hlinkClick r:id="rId2"/>
              </a:rPr>
              <a:t>https://www.anaconda.com/distribution/</a:t>
            </a:r>
            <a:r>
              <a:rPr lang="en-US" dirty="0"/>
              <a:t> (Windows, Mac, Linux)</a:t>
            </a:r>
          </a:p>
          <a:p>
            <a:pPr lvl="1"/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recommended</a:t>
            </a:r>
            <a:r>
              <a:rPr lang="nl-NL" dirty="0"/>
              <a:t> </a:t>
            </a:r>
            <a:r>
              <a:rPr lang="nl-NL" dirty="0" err="1"/>
              <a:t>distribution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download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want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install</a:t>
            </a:r>
            <a:r>
              <a:rPr lang="nl-NL" dirty="0"/>
              <a:t> Python on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computer</a:t>
            </a:r>
            <a:endParaRPr lang="en-US" dirty="0"/>
          </a:p>
          <a:p>
            <a:pPr lvl="1"/>
            <a:r>
              <a:rPr lang="nl-NL" dirty="0"/>
              <a:t>We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Python 3</a:t>
            </a:r>
            <a:endParaRPr lang="nl-NL" sz="2400" dirty="0"/>
          </a:p>
          <a:p>
            <a:r>
              <a:rPr lang="en-US" dirty="0"/>
              <a:t>To create experiments we use </a:t>
            </a:r>
            <a:r>
              <a:rPr lang="en-US" dirty="0" err="1"/>
              <a:t>OpenSesame</a:t>
            </a:r>
            <a:endParaRPr lang="en-US" dirty="0"/>
          </a:p>
          <a:p>
            <a:pPr lvl="1"/>
            <a:r>
              <a:rPr lang="en-US" dirty="0"/>
              <a:t>Python 2!!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4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OpenSesame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Graphical experiment builder developed by </a:t>
            </a:r>
            <a:r>
              <a:rPr lang="en-US" dirty="0" err="1"/>
              <a:t>Sebastiaan</a:t>
            </a:r>
            <a:r>
              <a:rPr lang="en-US" dirty="0"/>
              <a:t> </a:t>
            </a:r>
            <a:r>
              <a:rPr lang="en-US" dirty="0" err="1"/>
              <a:t>Mathôt</a:t>
            </a:r>
            <a:r>
              <a:rPr lang="en-US" dirty="0"/>
              <a:t>, who worked here at the VU</a:t>
            </a:r>
          </a:p>
          <a:p>
            <a:r>
              <a:rPr lang="en-US" dirty="0"/>
              <a:t>Written completely in Python</a:t>
            </a:r>
          </a:p>
          <a:p>
            <a:r>
              <a:rPr lang="en-US" dirty="0"/>
              <a:t>Gaining popularity at many universities across the world</a:t>
            </a:r>
          </a:p>
          <a:p>
            <a:r>
              <a:rPr lang="en-US" dirty="0"/>
              <a:t>Available for free at </a:t>
            </a:r>
            <a:r>
              <a:rPr lang="en-US" dirty="0">
                <a:hlinkClick r:id="rId2"/>
              </a:rPr>
              <a:t>http://osdoc.cogsci.nl/3.1/download/</a:t>
            </a:r>
            <a:endParaRPr lang="en-US" dirty="0"/>
          </a:p>
          <a:p>
            <a:pPr lvl="1"/>
            <a:r>
              <a:rPr lang="en-US" dirty="0"/>
              <a:t>for Windows, Mac OS X and Linux</a:t>
            </a:r>
          </a:p>
          <a:p>
            <a:pPr lvl="1"/>
            <a:r>
              <a:rPr lang="nl-NL" dirty="0"/>
              <a:t>Download </a:t>
            </a:r>
            <a:r>
              <a:rPr lang="nl-NL" dirty="0" err="1"/>
              <a:t>the</a:t>
            </a:r>
            <a:r>
              <a:rPr lang="nl-NL" dirty="0"/>
              <a:t> most recent </a:t>
            </a:r>
            <a:r>
              <a:rPr lang="nl-NL" dirty="0" err="1"/>
              <a:t>version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0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Programming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Psychologists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1080120"/>
          </a:xfrm>
        </p:spPr>
        <p:txBody>
          <a:bodyPr/>
          <a:lstStyle/>
          <a:p>
            <a:r>
              <a:rPr lang="nl-NL" dirty="0"/>
              <a:t>Lecture 1</a:t>
            </a:r>
            <a:br>
              <a:rPr lang="nl-NL" dirty="0"/>
            </a:br>
            <a:r>
              <a:rPr lang="nl-NL" sz="2000" dirty="0"/>
              <a:t>September 2rd 2019</a:t>
            </a:r>
          </a:p>
          <a:p>
            <a:endParaRPr lang="nl-NL" sz="2000" dirty="0"/>
          </a:p>
          <a:p>
            <a:endParaRPr lang="en-US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03648" y="4869160"/>
            <a:ext cx="64008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 Byte</a:t>
            </a:r>
            <a:r>
              <a:rPr kumimoji="0" lang="nl-NL" sz="20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of Python, </a:t>
            </a:r>
            <a:r>
              <a:rPr kumimoji="0" lang="nl-NL" sz="2000" b="0" i="1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Chapters</a:t>
            </a:r>
            <a:r>
              <a:rPr kumimoji="0" lang="nl-NL" sz="20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nl-NL" sz="2000" b="0" i="1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1-8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nl-NL" sz="2000" baseline="0" dirty="0" err="1"/>
              <a:t>Think</a:t>
            </a:r>
            <a:r>
              <a:rPr lang="nl-NL" sz="2000" dirty="0"/>
              <a:t> Python, </a:t>
            </a:r>
            <a:r>
              <a:rPr lang="nl-NL" sz="2000" i="1" dirty="0" err="1"/>
              <a:t>Chapters</a:t>
            </a:r>
            <a:r>
              <a:rPr lang="nl-NL" sz="2000" dirty="0"/>
              <a:t>: </a:t>
            </a:r>
            <a:r>
              <a:rPr lang="nl-NL" sz="2000" i="1"/>
              <a:t>1-3, 5, 6, 8</a:t>
            </a:r>
            <a:endParaRPr kumimoji="0" lang="nl-NL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7748B-A5A4-EE46-A600-2D7C13648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647" y="5640338"/>
            <a:ext cx="1960642" cy="12176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A059F7-7DAE-E542-AFA7-BE89B449B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5739108"/>
            <a:ext cx="2542615" cy="1017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DED26E-C171-C444-9972-2C7FDAF1E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5808741"/>
            <a:ext cx="817429" cy="951047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rogramming for Psychologist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What is a program?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What is a program?&amp;quot;&quot;/&gt;&lt;property id=&quot;20307&quot; value=&quot;258&quot;/&gt;&lt;/object&gt;&lt;object type=&quot;3&quot; unique_id=&quot;10007&quot;&gt;&lt;property id=&quot;20148&quot; value=&quot;5&quot;/&gt;&lt;property id=&quot;20300&quot; value=&quot;Slide 4 - &amp;quot;What is a program?&amp;quot;&quot;/&gt;&lt;property id=&quot;20307&quot; value=&quot;259&quot;/&gt;&lt;/object&gt;&lt;object type=&quot;3&quot; unique_id=&quot;10008&quot;&gt;&lt;property id=&quot;20148&quot; value=&quot;5&quot;/&gt;&lt;property id=&quot;20300&quot; value=&quot;Slide 5 - &amp;quot;What is a program?&amp;quot;&quot;/&gt;&lt;property id=&quot;20307&quot; value=&quot;262&quot;/&gt;&lt;/object&gt;&lt;object type=&quot;3&quot; unique_id=&quot;10009&quot;&gt;&lt;property id=&quot;20148&quot; value=&quot;5&quot;/&gt;&lt;property id=&quot;20300&quot; value=&quot;Slide 6 - &amp;quot;Python programs&amp;quot;&quot;/&gt;&lt;property id=&quot;20307&quot; value=&quot;268&quot;/&gt;&lt;/object&gt;&lt;object type=&quot;3&quot; unique_id=&quot;10010&quot;&gt;&lt;property id=&quot;20148&quot; value=&quot;5&quot;/&gt;&lt;property id=&quot;20300&quot; value=&quot;Slide 7 - &amp;quot;Basic elements of a program&amp;quot;&quot;/&gt;&lt;property id=&quot;20307&quot; value=&quot;260&quot;/&gt;&lt;/object&gt;&lt;object type=&quot;3&quot; unique_id=&quot;10011&quot;&gt;&lt;property id=&quot;20148&quot; value=&quot;5&quot;/&gt;&lt;property id=&quot;20300&quot; value=&quot;Slide 8 - &amp;quot;Variables&amp;quot;&quot;/&gt;&lt;property id=&quot;20307&quot; value=&quot;261&quot;/&gt;&lt;/object&gt;&lt;object type=&quot;3&quot; unique_id=&quot;10012&quot;&gt;&lt;property id=&quot;20148&quot; value=&quot;5&quot;/&gt;&lt;property id=&quot;20300&quot; value=&quot;Slide 9 - &amp;quot;Variables&amp;quot;&quot;/&gt;&lt;property id=&quot;20307&quot; value=&quot;266&quot;/&gt;&lt;/object&gt;&lt;object type=&quot;3&quot; unique_id=&quot;10013&quot;&gt;&lt;property id=&quot;20148&quot; value=&quot;5&quot;/&gt;&lt;property id=&quot;20300&quot; value=&quot;Slide 10 - &amp;quot;Examples of variables&amp;quot;&quot;/&gt;&lt;property id=&quot;20307&quot; value=&quot;267&quot;/&gt;&lt;/object&gt;&lt;object type=&quot;3&quot; unique_id=&quot;10014&quot;&gt;&lt;property id=&quot;20148&quot; value=&quot;5&quot;/&gt;&lt;property id=&quot;20300&quot; value=&quot;Slide 11 - &amp;quot;Basic elements of a program&amp;quot;&quot;/&gt;&lt;property id=&quot;20307&quot; value=&quot;275&quot;/&gt;&lt;/object&gt;&lt;object type=&quot;3&quot; unique_id=&quot;10034&quot;&gt;&lt;property id=&quot;20148&quot; value=&quot;5&quot;/&gt;&lt;property id=&quot;20300&quot; value=&quot;Slide 48 - &amp;quot;This week’s assignment&amp;quot;&quot;/&gt;&lt;property id=&quot;20307&quot; value=&quot;285&quot;/&gt;&lt;/object&gt;&lt;object type=&quot;3&quot; unique_id=&quot;10035&quot;&gt;&lt;property id=&quot;20148&quot; value=&quot;5&quot;/&gt;&lt;property id=&quot;20300&quot; value=&quot;Slide 49 - &amp;quot;Spyder IDE&amp;quot;&quot;/&gt;&lt;property id=&quot;20307&quot; value=&quot;286&quot;/&gt;&lt;/object&gt;&lt;object type=&quot;3&quot; unique_id=&quot;10036&quot;&gt;&lt;property id=&quot;20148&quot; value=&quot;5&quot;/&gt;&lt;property id=&quot;20300&quot; value=&quot;Slide 50 - &amp;quot;Spyder IDE: Variable explorer&amp;quot;&quot;/&gt;&lt;property id=&quot;20307&quot; value=&quot;289&quot;/&gt;&lt;/object&gt;&lt;object type=&quot;3&quot; unique_id=&quot;10037&quot;&gt;&lt;property id=&quot;20148&quot; value=&quot;5&quot;/&gt;&lt;property id=&quot;20300&quot; value=&quot;Slide 51 - &amp;quot;Spyder IDE&amp;quot;&quot;/&gt;&lt;property id=&quot;20307&quot; value=&quot;288&quot;/&gt;&lt;/object&gt;&lt;object type=&quot;3&quot; unique_id=&quot;10038&quot;&gt;&lt;property id=&quot;20148&quot; value=&quot;5&quot;/&gt;&lt;property id=&quot;20300&quot; value=&quot;Slide 52 - &amp;quot;This week’s assignment&amp;quot;&quot;/&gt;&lt;property id=&quot;20307&quot; value=&quot;287&quot;/&gt;&lt;/object&gt;&lt;object type=&quot;3&quot; unique_id=&quot;10402&quot;&gt;&lt;property id=&quot;20148&quot; value=&quot;5&quot;/&gt;&lt;property id=&quot;20300&quot; value=&quot;Slide 12 - &amp;quot;Operators&amp;quot;&quot;/&gt;&lt;property id=&quot;20307&quot; value=&quot;290&quot;/&gt;&lt;/object&gt;&lt;object type=&quot;3&quot; unique_id=&quot;10403&quot;&gt;&lt;property id=&quot;20148&quot; value=&quot;5&quot;/&gt;&lt;property id=&quot;20300&quot; value=&quot;Slide 13 - &amp;quot;Operators: arithmetic&amp;quot;&quot;/&gt;&lt;property id=&quot;20307&quot; value=&quot;291&quot;/&gt;&lt;/object&gt;&lt;object type=&quot;3&quot; unique_id=&quot;10404&quot;&gt;&lt;property id=&quot;20148&quot; value=&quot;5&quot;/&gt;&lt;property id=&quot;20300&quot; value=&quot;Slide 14 - &amp;quot;Operators&amp;quot;&quot;/&gt;&lt;property id=&quot;20307&quot; value=&quot;292&quot;/&gt;&lt;/object&gt;&lt;object type=&quot;3&quot; unique_id=&quot;10405&quot;&gt;&lt;property id=&quot;20148&quot; value=&quot;5&quot;/&gt;&lt;property id=&quot;20300&quot; value=&quot;Slide 15 - &amp;quot;Operators: boolean (or logic)&amp;quot;&quot;/&gt;&lt;property id=&quot;20307&quot; value=&quot;293&quot;/&gt;&lt;/object&gt;&lt;object type=&quot;3&quot; unique_id=&quot;10406&quot;&gt;&lt;property id=&quot;20148&quot; value=&quot;5&quot;/&gt;&lt;property id=&quot;20300&quot; value=&quot;Slide 16 - &amp;quot;Operators: boolean (or logic)&amp;quot;&quot;/&gt;&lt;property id=&quot;20307&quot; value=&quot;294&quot;/&gt;&lt;/object&gt;&lt;object type=&quot;3&quot; unique_id=&quot;10407&quot;&gt;&lt;property id=&quot;20148&quot; value=&quot;5&quot;/&gt;&lt;property id=&quot;20300&quot; value=&quot;Slide 17 - &amp;quot;Operators: boolean (or logic)&amp;quot;&quot;/&gt;&lt;property id=&quot;20307&quot; value=&quot;295&quot;/&gt;&lt;/object&gt;&lt;object type=&quot;3&quot; unique_id=&quot;10408&quot;&gt;&lt;property id=&quot;20148&quot; value=&quot;5&quot;/&gt;&lt;property id=&quot;20300&quot; value=&quot;Slide 18 - &amp;quot;Operators: precedence&amp;quot;&quot;/&gt;&lt;property id=&quot;20307&quot; value=&quot;296&quot;/&gt;&lt;/object&gt;&lt;object type=&quot;3&quot; unique_id=&quot;10520&quot;&gt;&lt;property id=&quot;20148&quot; value=&quot;5&quot;/&gt;&lt;property id=&quot;20300&quot; value=&quot;Slide 19 - &amp;quot;A bit more about variables&amp;quot;&quot;/&gt;&lt;property id=&quot;20307&quot; value=&quot;299&quot;/&gt;&lt;/object&gt;&lt;object type=&quot;3&quot; unique_id=&quot;10521&quot;&gt;&lt;property id=&quot;20148&quot; value=&quot;5&quot;/&gt;&lt;property id=&quot;20300&quot; value=&quot;Slide 23 - &amp;quot;Basic elements of a program&amp;quot;&quot;/&gt;&lt;property id=&quot;20307&quot; value=&quot;298&quot;/&gt;&lt;/object&gt;&lt;object type=&quot;3&quot; unique_id=&quot;10924&quot;&gt;&lt;property id=&quot;20148&quot; value=&quot;5&quot;/&gt;&lt;property id=&quot;20300&quot; value=&quot;Slide 24 - &amp;quot;Decision/Control structures&amp;quot;&quot;/&gt;&lt;property id=&quot;20307&quot; value=&quot;300&quot;/&gt;&lt;/object&gt;&lt;object type=&quot;3&quot; unique_id=&quot;10925&quot;&gt;&lt;property id=&quot;20148&quot; value=&quot;5&quot;/&gt;&lt;property id=&quot;20300&quot; value=&quot;Slide 25 - &amp;quot;If-statement:&amp;quot;&quot;/&gt;&lt;property id=&quot;20307&quot; value=&quot;301&quot;/&gt;&lt;/object&gt;&lt;object type=&quot;3&quot; unique_id=&quot;10926&quot;&gt;&lt;property id=&quot;20148&quot; value=&quot;5&quot;/&gt;&lt;property id=&quot;20300&quot; value=&quot;Slide 26 - &amp;quot;If/Else-statement:&amp;quot;&quot;/&gt;&lt;property id=&quot;20307&quot; value=&quot;302&quot;/&gt;&lt;/object&gt;&lt;object type=&quot;3&quot; unique_id=&quot;10927&quot;&gt;&lt;property id=&quot;20148&quot; value=&quot;5&quot;/&gt;&lt;property id=&quot;20300&quot; value=&quot;Slide 27 - &amp;quot;If/Elif/Else-statement:&amp;quot;&quot;/&gt;&lt;property id=&quot;20307&quot; value=&quot;303&quot;/&gt;&lt;/object&gt;&lt;object type=&quot;3&quot; unique_id=&quot;10928&quot;&gt;&lt;property id=&quot;20148&quot; value=&quot;5&quot;/&gt;&lt;property id=&quot;20300&quot; value=&quot;Slide 28 - &amp;quot;If/Elif/Else-statement&amp;quot;&quot;/&gt;&lt;property id=&quot;20307&quot; value=&quot;304&quot;/&gt;&lt;/object&gt;&lt;object type=&quot;3&quot; unique_id=&quot;10929&quot;&gt;&lt;property id=&quot;20148&quot; value=&quot;5&quot;/&gt;&lt;property id=&quot;20300&quot; value=&quot;Slide 29 - &amp;quot;!! Indentation !!&amp;quot;&quot;/&gt;&lt;property id=&quot;20307&quot; value=&quot;305&quot;/&gt;&lt;/object&gt;&lt;object type=&quot;3&quot; unique_id=&quot;10930&quot;&gt;&lt;property id=&quot;20148&quot; value=&quot;5&quot;/&gt;&lt;property id=&quot;20300&quot; value=&quot;Slide 32 - &amp;quot;More complex if/else statements&amp;quot;&quot;/&gt;&lt;property id=&quot;20307&quot; value=&quot;306&quot;/&gt;&lt;/object&gt;&lt;object type=&quot;3&quot; unique_id=&quot;10931&quot;&gt;&lt;property id=&quot;20148&quot; value=&quot;5&quot;/&gt;&lt;property id=&quot;20300&quot; value=&quot;Slide 33 - &amp;quot;More complex if/else statements&amp;quot;&quot;/&gt;&lt;property id=&quot;20307&quot; value=&quot;307&quot;/&gt;&lt;/object&gt;&lt;object type=&quot;3&quot; unique_id=&quot;10932&quot;&gt;&lt;property id=&quot;20148&quot; value=&quot;5&quot;/&gt;&lt;property id=&quot;20300&quot; value=&quot;Slide 30 - &amp;quot;If/else example&amp;quot;&quot;/&gt;&lt;property id=&quot;20307&quot; value=&quot;308&quot;/&gt;&lt;/object&gt;&lt;object type=&quot;3&quot; unique_id=&quot;11581&quot;&gt;&lt;property id=&quot;20148&quot; value=&quot;5&quot;/&gt;&lt;property id=&quot;20300&quot; value=&quot;Slide 35 - &amp;quot;Basic elements of a program&amp;quot;&quot;/&gt;&lt;property id=&quot;20307&quot; value=&quot;309&quot;/&gt;&lt;/object&gt;&lt;object type=&quot;3&quot; unique_id=&quot;11582&quot;&gt;&lt;property id=&quot;20148&quot; value=&quot;5&quot;/&gt;&lt;property id=&quot;20300&quot; value=&quot;Slide 36 - &amp;quot;Functions&amp;quot;&quot;/&gt;&lt;property id=&quot;20307&quot; value=&quot;310&quot;/&gt;&lt;/object&gt;&lt;object type=&quot;3&quot; unique_id=&quot;11584&quot;&gt;&lt;property id=&quot;20148&quot; value=&quot;5&quot;/&gt;&lt;property id=&quot;20300&quot; value=&quot;Slide 37 - &amp;quot;Functions&amp;quot;&quot;/&gt;&lt;property id=&quot;20307&quot; value=&quot;312&quot;/&gt;&lt;/object&gt;&lt;object type=&quot;3&quot; unique_id=&quot;11585&quot;&gt;&lt;property id=&quot;20148&quot; value=&quot;5&quot;/&gt;&lt;property id=&quot;20300&quot; value=&quot;Slide 38 - &amp;quot;Functions: parameters&amp;quot;&quot;/&gt;&lt;property id=&quot;20307&quot; value=&quot;313&quot;/&gt;&lt;/object&gt;&lt;object type=&quot;3&quot; unique_id=&quot;11586&quot;&gt;&lt;property id=&quot;20148&quot; value=&quot;5&quot;/&gt;&lt;property id=&quot;20300&quot; value=&quot;Slide 39 - &amp;quot;Functions: return values&amp;quot;&quot;/&gt;&lt;property id=&quot;20307&quot; value=&quot;314&quot;/&gt;&lt;/object&gt;&lt;object type=&quot;3&quot; unique_id=&quot;11587&quot;&gt;&lt;property id=&quot;20148&quot; value=&quot;5&quot;/&gt;&lt;property id=&quot;20300&quot; value=&quot;Slide 40 - &amp;quot;Functions: parameter defaults&amp;quot;&quot;/&gt;&lt;property id=&quot;20307&quot; value=&quot;315&quot;/&gt;&lt;/object&gt;&lt;object type=&quot;3&quot; unique_id=&quot;11588&quot;&gt;&lt;property id=&quot;20148&quot; value=&quot;5&quot;/&gt;&lt;property id=&quot;20300&quot; value=&quot;Slide 41 - &amp;quot;Functions: parameter passing&amp;quot;&quot;/&gt;&lt;property id=&quot;20307&quot; value=&quot;316&quot;/&gt;&lt;/object&gt;&lt;object type=&quot;3&quot; unique_id=&quot;11589&quot;&gt;&lt;property id=&quot;20148&quot; value=&quot;5&quot;/&gt;&lt;property id=&quot;20300&quot; value=&quot;Slide 42 - &amp;quot;Functions: global vs local variables&amp;quot;&quot;/&gt;&lt;property id=&quot;20307&quot; value=&quot;317&quot;/&gt;&lt;/object&gt;&lt;object type=&quot;3&quot; unique_id=&quot;11591&quot;&gt;&lt;property id=&quot;20148&quot; value=&quot;5&quot;/&gt;&lt;property id=&quot;20300&quot; value=&quot;Slide 43 - &amp;quot;Functions: return value vs. reference assignment&amp;quot;&quot;/&gt;&lt;property id=&quot;20307&quot; value=&quot;319&quot;/&gt;&lt;/object&gt;&lt;object type=&quot;3&quot; unique_id=&quot;11592&quot;&gt;&lt;property id=&quot;20148&quot; value=&quot;5&quot;/&gt;&lt;property id=&quot;20300&quot; value=&quot;Slide 44 - &amp;quot;Importing existing functions&amp;quot;&quot;/&gt;&lt;property id=&quot;20307&quot; value=&quot;320&quot;/&gt;&lt;/object&gt;&lt;object type=&quot;3&quot; unique_id=&quot;11593&quot;&gt;&lt;property id=&quot;20148&quot; value=&quot;5&quot;/&gt;&lt;property id=&quot;20300&quot; value=&quot;Slide 45 - &amp;quot;Importing&amp;quot;&quot;/&gt;&lt;property id=&quot;20307&quot; value=&quot;321&quot;/&gt;&lt;/object&gt;&lt;object type=&quot;3&quot; unique_id=&quot;11594&quot;&gt;&lt;property id=&quot;20148&quot; value=&quot;5&quot;/&gt;&lt;property id=&quot;20300&quot; value=&quot;Slide 46 - &amp;quot;Importing&amp;quot;&quot;/&gt;&lt;property id=&quot;20307&quot; value=&quot;322&quot;/&gt;&lt;/object&gt;&lt;object type=&quot;3&quot; unique_id=&quot;11596&quot;&gt;&lt;property id=&quot;20148&quot; value=&quot;5&quot;/&gt;&lt;property id=&quot;20300&quot; value=&quot;Slide 47 - &amp;quot;Importing&amp;quot;&quot;/&gt;&lt;property id=&quot;20307&quot; value=&quot;324&quot;/&gt;&lt;/object&gt;&lt;object type=&quot;3&quot; unique_id=&quot;14040&quot;&gt;&lt;property id=&quot;20148&quot; value=&quot;5&quot;/&gt;&lt;property id=&quot;20300&quot; value=&quot;Slide 20 - &amp;quot;What will be the output of&amp;quot;&quot;/&gt;&lt;property id=&quot;20307&quot; value=&quot;325&quot;/&gt;&lt;/object&gt;&lt;object type=&quot;3&quot; unique_id=&quot;14398&quot;&gt;&lt;property id=&quot;20148&quot; value=&quot;5&quot;/&gt;&lt;property id=&quot;20300&quot; value=&quot;Slide 21 - &amp;quot;What will be the output of&amp;quot;&quot;/&gt;&lt;property id=&quot;20307&quot; value=&quot;326&quot;/&gt;&lt;/object&gt;&lt;object type=&quot;3&quot; unique_id=&quot;14607&quot;&gt;&lt;property id=&quot;20148&quot; value=&quot;5&quot;/&gt;&lt;property id=&quot;20300&quot; value=&quot;Slide 22 - &amp;quot;What will be the output of&amp;quot;&quot;/&gt;&lt;property id=&quot;20307&quot; value=&quot;327&quot;/&gt;&lt;/object&gt;&lt;object type=&quot;3&quot; unique_id=&quot;14979&quot;&gt;&lt;property id=&quot;20148&quot; value=&quot;5&quot;/&gt;&lt;property id=&quot;20300&quot; value=&quot;Slide 31 - &amp;quot;What will be the output of&amp;quot;&quot;/&gt;&lt;property id=&quot;20307&quot; value=&quot;328&quot;/&gt;&lt;/object&gt;&lt;object type=&quot;3&quot; unique_id=&quot;16222&quot;&gt;&lt;property id=&quot;20148&quot; value=&quot;5&quot;/&gt;&lt;property id=&quot;20300&quot; value=&quot;Slide 34 - &amp;quot;What will be the output of&amp;quot;&quot;/&gt;&lt;property id=&quot;20307&quot; value=&quot;32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webextension1.xml><?xml version="1.0" encoding="utf-8"?>
<we:webextension xmlns:we="http://schemas.microsoft.com/office/webextensions/webextension/2010/11" id="{76A45484-6658-6C47-92A1-CBD1589FDB44}">
  <we:reference id="wa104221182" version="3.3.0.0" store="en-US" storeType="OMEX"/>
  <we:alternateReferences>
    <we:reference id="WA104221182" version="3.3.0.0" store="WA104221182" storeType="OMEX"/>
  </we:alternateReferences>
  <we:properties>
    <we:property name="slideId" value="341"/>
    <we:property name="vid" value="&quot;https://youtu.be/cDA3_5982h8&quot;"/>
    <we:property name="autoplay" value="0"/>
    <we:property name="starttime" value="0"/>
    <we:property name="endtime" value="0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14474</TotalTime>
  <Words>2715</Words>
  <Application>Microsoft Macintosh PowerPoint</Application>
  <PresentationFormat>On-screen Show (4:3)</PresentationFormat>
  <Paragraphs>691</Paragraphs>
  <Slides>59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Consolas</vt:lpstr>
      <vt:lpstr>Courier New</vt:lpstr>
      <vt:lpstr>Times New Roman</vt:lpstr>
      <vt:lpstr>Wingdings</vt:lpstr>
      <vt:lpstr>Office Theme</vt:lpstr>
      <vt:lpstr>Programming for Psychologists</vt:lpstr>
      <vt:lpstr>Why????</vt:lpstr>
      <vt:lpstr>Goals</vt:lpstr>
      <vt:lpstr>General course information</vt:lpstr>
      <vt:lpstr>Schedule</vt:lpstr>
      <vt:lpstr>Course material</vt:lpstr>
      <vt:lpstr>Python</vt:lpstr>
      <vt:lpstr>OpenSesame</vt:lpstr>
      <vt:lpstr>Programming for Psychologists</vt:lpstr>
      <vt:lpstr>What is a program?</vt:lpstr>
      <vt:lpstr>What is a program?</vt:lpstr>
      <vt:lpstr>What is a program?</vt:lpstr>
      <vt:lpstr>What is a program?</vt:lpstr>
      <vt:lpstr>What is a program</vt:lpstr>
      <vt:lpstr>Python programs</vt:lpstr>
      <vt:lpstr>Basic elements of a program</vt:lpstr>
      <vt:lpstr>Variables</vt:lpstr>
      <vt:lpstr>Variables</vt:lpstr>
      <vt:lpstr>Examples of variables</vt:lpstr>
      <vt:lpstr>Basic elements of a program</vt:lpstr>
      <vt:lpstr>Operators</vt:lpstr>
      <vt:lpstr>Operators: arithmetic</vt:lpstr>
      <vt:lpstr>Operators</vt:lpstr>
      <vt:lpstr>Operators: boolean (or logic)</vt:lpstr>
      <vt:lpstr>Operators: boolean (or logic)</vt:lpstr>
      <vt:lpstr>Operators: boolean (or logic)</vt:lpstr>
      <vt:lpstr>Operators: precedence</vt:lpstr>
      <vt:lpstr>What will be the output of</vt:lpstr>
      <vt:lpstr>What will be the output of</vt:lpstr>
      <vt:lpstr>What will be the output of</vt:lpstr>
      <vt:lpstr>Basic elements of a program</vt:lpstr>
      <vt:lpstr>Decision/Control structures</vt:lpstr>
      <vt:lpstr>If-statement:</vt:lpstr>
      <vt:lpstr>If/Else-statement:</vt:lpstr>
      <vt:lpstr>If/Elif/Else-statement:</vt:lpstr>
      <vt:lpstr>If/Elif/Else-statement</vt:lpstr>
      <vt:lpstr>!! Indentation !!</vt:lpstr>
      <vt:lpstr>If/else example</vt:lpstr>
      <vt:lpstr>What will be the output of</vt:lpstr>
      <vt:lpstr>More complex if/else statements</vt:lpstr>
      <vt:lpstr>More complex if/else statements</vt:lpstr>
      <vt:lpstr>What will be the output of</vt:lpstr>
      <vt:lpstr>What will be the output of</vt:lpstr>
      <vt:lpstr>Basic elements of a program</vt:lpstr>
      <vt:lpstr>Functions</vt:lpstr>
      <vt:lpstr>Functions</vt:lpstr>
      <vt:lpstr>Functions: parameters</vt:lpstr>
      <vt:lpstr>Functions: return values</vt:lpstr>
      <vt:lpstr>Functions: parameter defaults</vt:lpstr>
      <vt:lpstr>Functions: parameter passing</vt:lpstr>
      <vt:lpstr>Functions: global vs local variables</vt:lpstr>
      <vt:lpstr>Functions: return value vs. reference assignment</vt:lpstr>
      <vt:lpstr>Importing existing functions</vt:lpstr>
      <vt:lpstr>Importing</vt:lpstr>
      <vt:lpstr>Importing</vt:lpstr>
      <vt:lpstr>Importing</vt:lpstr>
      <vt:lpstr>This week’s assignment</vt:lpstr>
      <vt:lpstr>This week’s assignment</vt:lpstr>
      <vt:lpstr>This week’s assignments</vt:lpstr>
    </vt:vector>
  </TitlesOfParts>
  <Company>VU FPP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Schreij</dc:creator>
  <cp:lastModifiedBy>Microsoft Office User</cp:lastModifiedBy>
  <cp:revision>356</cp:revision>
  <dcterms:created xsi:type="dcterms:W3CDTF">2010-08-20T14:42:37Z</dcterms:created>
  <dcterms:modified xsi:type="dcterms:W3CDTF">2019-08-28T13:43:14Z</dcterms:modified>
</cp:coreProperties>
</file>